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sldIdLst>
    <p:sldId id="256" r:id="rId2"/>
    <p:sldId id="257" r:id="rId3"/>
    <p:sldId id="272" r:id="rId4"/>
    <p:sldId id="260" r:id="rId5"/>
    <p:sldId id="1018" r:id="rId6"/>
    <p:sldId id="1019" r:id="rId7"/>
    <p:sldId id="1020" r:id="rId8"/>
    <p:sldId id="1021" r:id="rId9"/>
    <p:sldId id="1022" r:id="rId10"/>
    <p:sldId id="967" r:id="rId11"/>
    <p:sldId id="961" r:id="rId12"/>
    <p:sldId id="970" r:id="rId13"/>
    <p:sldId id="971" r:id="rId14"/>
    <p:sldId id="972" r:id="rId15"/>
    <p:sldId id="1026" r:id="rId16"/>
    <p:sldId id="1025" r:id="rId17"/>
    <p:sldId id="1023" r:id="rId18"/>
    <p:sldId id="975" r:id="rId19"/>
    <p:sldId id="969" r:id="rId20"/>
    <p:sldId id="980" r:id="rId21"/>
    <p:sldId id="983" r:id="rId22"/>
    <p:sldId id="985" r:id="rId23"/>
    <p:sldId id="986" r:id="rId24"/>
    <p:sldId id="987" r:id="rId25"/>
    <p:sldId id="984" r:id="rId26"/>
    <p:sldId id="993" r:id="rId27"/>
    <p:sldId id="989" r:id="rId28"/>
    <p:sldId id="990" r:id="rId29"/>
    <p:sldId id="992" r:id="rId30"/>
    <p:sldId id="991" r:id="rId31"/>
    <p:sldId id="994" r:id="rId32"/>
    <p:sldId id="995" r:id="rId33"/>
    <p:sldId id="1027" r:id="rId34"/>
    <p:sldId id="996" r:id="rId35"/>
    <p:sldId id="1029" r:id="rId36"/>
    <p:sldId id="1030" r:id="rId37"/>
    <p:sldId id="1031" r:id="rId38"/>
    <p:sldId id="1032" r:id="rId39"/>
    <p:sldId id="1033" r:id="rId40"/>
    <p:sldId id="999" r:id="rId41"/>
    <p:sldId id="1002" r:id="rId42"/>
    <p:sldId id="1005" r:id="rId43"/>
    <p:sldId id="1004" r:id="rId44"/>
    <p:sldId id="1006" r:id="rId45"/>
    <p:sldId id="1007" r:id="rId46"/>
    <p:sldId id="1034" r:id="rId47"/>
    <p:sldId id="1009" r:id="rId48"/>
    <p:sldId id="1011" r:id="rId49"/>
    <p:sldId id="1041" r:id="rId50"/>
    <p:sldId id="1040" r:id="rId51"/>
    <p:sldId id="1039" r:id="rId52"/>
    <p:sldId id="1038" r:id="rId53"/>
    <p:sldId id="1036" r:id="rId54"/>
    <p:sldId id="1037" r:id="rId55"/>
    <p:sldId id="1017" r:id="rId56"/>
    <p:sldId id="1016" r:id="rId57"/>
    <p:sldId id="268" r:id="rId58"/>
    <p:sldId id="1013" r:id="rId59"/>
    <p:sldId id="1042" r:id="rId6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96F3"/>
    <a:srgbClr val="B2C3F7"/>
    <a:srgbClr val="7E828B"/>
    <a:srgbClr val="E4EBFC"/>
    <a:srgbClr val="FBFCED"/>
    <a:srgbClr val="FDFDAB"/>
    <a:srgbClr val="F4DC7E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1" autoAdjust="0"/>
    <p:restoredTop sz="92399" autoAdjust="0"/>
  </p:normalViewPr>
  <p:slideViewPr>
    <p:cSldViewPr snapToGrid="0">
      <p:cViewPr>
        <p:scale>
          <a:sx n="50" d="100"/>
          <a:sy n="50" d="100"/>
        </p:scale>
        <p:origin x="1432" y="2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294826-4637-4C1C-868B-5C2A90EF2F52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F75F9-0BC4-4FFF-8CC5-4872221CA6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576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86D0B2-0E47-D1DF-26DF-FA35EDF955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D0425D5-9D21-D971-D2F6-639E11329B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C808BF6-37EC-C0F0-3845-7A42804024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C0205-FA12-D29F-893C-E5F4AC71D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6F75F9-0BC4-4FFF-8CC5-4872221CA61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4778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DE9C89-B8F8-1F01-9F04-FE0DAA3392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6E11A1-E154-9188-B181-6643E1E7FD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F0928A-77A0-2465-C43A-259C14FC41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C89C30-D7E5-1F67-ED4D-4EE783DD5C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6F75F9-0BC4-4FFF-8CC5-4872221CA61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4140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148100-F029-F2D0-96A0-24F107FB06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725D85-E805-FDA8-3382-B97FFFAFF9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CA71A1-4F53-5A12-7AB6-3351D20106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F8F6A0-4625-5F0D-CD33-240E71FC6B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6F75F9-0BC4-4FFF-8CC5-4872221CA61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3656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2EBFAA-5E0B-D54E-A361-C4E2608106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35C8C35-EB5E-076B-39EA-8CF89B5FA8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E446A4-FBAC-9376-5802-D8F99DE5B9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D1DDD2-6662-B03F-2C61-FD645E105D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6F75F9-0BC4-4FFF-8CC5-4872221CA61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0114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F09AD2-FFAB-866F-0B27-CF86D38FF5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8D36DF-A6E3-9922-5EF2-8207B6CC4D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EB0B674-F7AC-838F-0916-484683CADA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90F2E0-D520-BEE5-33E7-C32620F759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6F75F9-0BC4-4FFF-8CC5-4872221CA61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9966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6F75F9-0BC4-4FFF-8CC5-4872221CA61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7005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0397D-18B5-C24A-9B3E-935E6F757A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75D2382-489D-56C6-520F-08497ECA32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23A5A6E-AF7D-7553-AE4F-F5769DAC03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A4660D-0B5E-AB94-94A8-DDF5018608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6F75F9-0BC4-4FFF-8CC5-4872221CA61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45840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1B935C-1805-D812-E4EF-F0FC102769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E8EB00-FAD3-92A5-4605-C8E85711D7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0636DE-D66B-F030-6777-768E8A905E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6CA423-E581-3BDF-B19D-9761189A7A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6F75F9-0BC4-4FFF-8CC5-4872221CA615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5203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B76EE2-0951-5C8B-2F07-4DDC689EAF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6DF3732-C833-E554-680A-3BC83B2847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4F852B-A2DF-7C24-62CB-54109979AD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6A07E3-5B1D-5701-DD58-1F78AED873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6F75F9-0BC4-4FFF-8CC5-4872221CA61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9563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6F75F9-0BC4-4FFF-8CC5-4872221CA615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690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6F8B8C-9BAE-19DE-8E63-01FDA8BFC8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22D60C3-89FB-1300-0B25-3A8B4FB9C9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CF66321-7610-45B4-B7DF-85ECCDE386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9EF161-FF52-26E6-E719-31023DBE1E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6F75F9-0BC4-4FFF-8CC5-4872221CA61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36710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6E4A7E-D17D-9D9D-8DA5-368AFAB0D3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26FCA58-8980-C276-9851-752963C261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64F7E1-8F58-7CA6-90B4-19257E554C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AE07E2-66BB-2C2D-2679-3B49DEFB9F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6F75F9-0BC4-4FFF-8CC5-4872221CA61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250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913436-E65C-051E-98E3-995304C5AF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8F8E2B-45D1-02F5-F714-85347DDF45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C79DE6-5379-2B14-8679-914E153B60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D7937F-2EE8-D23F-4CD8-05EC84A660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6F75F9-0BC4-4FFF-8CC5-4872221CA61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5986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6EF3BC-1428-3DA3-00C1-E030C02FF3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6D5C16F-4CF4-CBF6-CEB7-FDE8A21B81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0184533-803B-A292-5B27-CEC315E79C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45B8A-5AFF-680A-2CE1-7929E9CFD8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6F75F9-0BC4-4FFF-8CC5-4872221CA61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91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054495-4FA3-F824-8095-FC4DFA0103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1A6E5B-B558-6FF7-0B18-168F4C1B41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2746980-E51F-E558-ADDC-92B0272F31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F02FEE-711C-9DC6-5DE2-8238085996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6F75F9-0BC4-4FFF-8CC5-4872221CA61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983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91B51F-6647-744D-3A4E-4101F9C548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0C3254B-94F8-C594-50FA-11BA0C16E8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72880BF-10C6-A86E-1DE8-0766B90CBA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0F4B69-7D5E-F922-A035-247E12F406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6F75F9-0BC4-4FFF-8CC5-4872221CA61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4507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D75E72-E5D6-0FF8-1EE0-A609E38F6E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2CA1813-6013-1ED3-8C14-E27C45E28E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E40B6D-1459-1CDB-13EA-ABEB2A7142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38A157-FD65-4016-D0CD-8C73604FC3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6F75F9-0BC4-4FFF-8CC5-4872221CA61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9044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01D815-4DD9-ABE6-79C0-A17BDB14A6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6EE5F2A-6E7B-564F-737C-7C961636E5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FB9F022-D45B-A02E-AD24-294536F8EC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4DF7BF-B5DC-D287-B65F-D09E41895E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6F75F9-0BC4-4FFF-8CC5-4872221CA61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004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6C70C-A9FC-C7B9-C5DC-A3C4561859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CB8192-DC08-B693-4047-84CE3898F9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373156-D87A-5765-B4CF-487673D3E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D7C58-955E-41C8-95A3-743739A0B956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65B5DD-B76D-6FB2-2D45-507C69550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DB8DBD-97C7-A366-830A-A4D211196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5A2B-DAFD-4DF4-97CA-CB09FAF493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567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3696F-987C-9E3C-597E-BCA809C3C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6D0DC8-C536-2DBE-392D-7FCC3756BA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FBFA13-FF00-1441-63BB-D95FEC69B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D7C58-955E-41C8-95A3-743739A0B956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8E32E6-9124-37F8-FB27-1863B6FB4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0F570B-A33A-4AAA-683B-EA0841ED5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5A2B-DAFD-4DF4-97CA-CB09FAF493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319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31868B-AE37-0B5D-73EA-AA920D0C71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1AD6C4-7840-D37D-75D9-AE973B69CA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E4FF8-5780-EC6A-9276-9F1FEAF82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D7C58-955E-41C8-95A3-743739A0B956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D2BB9C-013F-11C9-9280-1B3B2C266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2BDC9-B530-B96E-7114-D11F9BD1A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5A2B-DAFD-4DF4-97CA-CB09FAF493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06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CDE7E-BB2A-EF3D-76DE-43E59A357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663A8-1F07-813B-1091-81CE01FCD5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2DA876-12AA-62F5-7C0D-223F5AEDD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D7C58-955E-41C8-95A3-743739A0B956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C7771F-C2A0-0D93-1FB0-844D65A22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D0BCEB-45A6-DEF7-AA1C-94F3CCD70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5A2B-DAFD-4DF4-97CA-CB09FAF493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172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77EE7-5CA8-BE8D-1B2B-293D4F102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14AC-04B9-0205-332B-001EF01777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3EAAF4-DC60-A6C6-BF75-E5FFDB8E6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D7C58-955E-41C8-95A3-743739A0B956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225D47-C127-5A40-3B2F-3B2FD5C14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84AE9-F99E-67F7-791E-7329299E8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5A2B-DAFD-4DF4-97CA-CB09FAF493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596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30F35-8F54-464E-947E-E3AB87FBE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3C60A6-F121-FCEC-9659-BB0FF29674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387E8B-07C7-B00C-7DEE-6782BFAB06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80D63E-582E-EDC8-ABD8-C1C5BF467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D7C58-955E-41C8-95A3-743739A0B956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B727F2-B2F0-FB9C-87B6-D5D519A82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31E128-4915-6187-292D-A443552E4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5A2B-DAFD-4DF4-97CA-CB09FAF493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998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EA7A9-7BAF-8292-E449-B70D35F31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5BBE57-5A35-CB72-34B8-EC793B1DE0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3C12AE-44D0-1AEF-B18A-ED3C4E8C46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6B2356-C67B-70B2-EA01-C666680531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48EA8A-0825-F557-1744-255D1B5C0E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2C810A-D059-B767-6070-732EE43FD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D7C58-955E-41C8-95A3-743739A0B956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9D087D-CF46-B2E8-30F8-640BEC504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8D50A4-ABB9-C63A-79A6-C159862E7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5A2B-DAFD-4DF4-97CA-CB09FAF493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048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23077-E83C-F5DB-0506-0B5E8EE8C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6235C5-80F4-C337-52F4-60D79141B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D7C58-955E-41C8-95A3-743739A0B956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CE20FA-328B-6DC8-208E-B7FA4CE86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1E6AE4-18D9-CF30-75E1-DA578374F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5A2B-DAFD-4DF4-97CA-CB09FAF493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037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505B91-3111-3EDB-BBE4-61C2CABD1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D7C58-955E-41C8-95A3-743739A0B956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7F6F70-9CDD-0399-B839-E322347E8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D5EF82-3A4A-E7B6-E4EB-A7BD7C8D5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5A2B-DAFD-4DF4-97CA-CB09FAF493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01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0B9F0-46C9-9DE9-6968-8FA5E83A2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02D2F-0AAD-F638-7BE5-9E48AC8092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A63465-B295-F198-5AF2-6B9E9D661B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B6493-DFB9-DB0D-0DF6-A1C9F3479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D7C58-955E-41C8-95A3-743739A0B956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929D0B-F8EE-F238-4869-AF3F75A1A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625D63-9490-3599-B4A5-D7214BE49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5A2B-DAFD-4DF4-97CA-CB09FAF493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102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F347B-8EE8-813B-B790-9CFB484B8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017CFA-46F8-4B39-62CE-61CB9407C2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6D78CB-4507-E970-C2BC-370EAFB589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F662A2-1C72-BDCA-35F0-41C6EE84D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D7C58-955E-41C8-95A3-743739A0B956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42E164-5B53-A2B6-F2C3-5F48BEFC0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DCCE99-8EC9-599B-44D5-8A916D336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5A2B-DAFD-4DF4-97CA-CB09FAF493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529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71DA51-3523-C26E-5016-68D136FE4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59FD21-6C9D-747A-45BD-2D857AF521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2C5410-5D81-C957-8524-196FA19F99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5FD7C58-955E-41C8-95A3-743739A0B956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F663EF-8174-7295-6234-FA1BB0285D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6D9570-20EC-0EE9-8C9B-1632ADC547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8BD5A2B-DAFD-4DF4-97CA-CB09FAF493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80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9.png"/><Relationship Id="rId9" Type="http://schemas.openxmlformats.org/officeDocument/2006/relationships/image" Target="../media/image15.png"/><Relationship Id="rId1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cajohare.github.io/AxionLimits/docs/ap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cajohare.github.io/AxionLimits/docs/ap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svg"/><Relationship Id="rId13" Type="http://schemas.openxmlformats.org/officeDocument/2006/relationships/image" Target="../media/image61.png"/><Relationship Id="rId18" Type="http://schemas.openxmlformats.org/officeDocument/2006/relationships/image" Target="../media/image51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7" Type="http://schemas.openxmlformats.org/officeDocument/2006/relationships/image" Target="../media/image50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15" Type="http://schemas.openxmlformats.org/officeDocument/2006/relationships/image" Target="../media/image64.png"/><Relationship Id="rId4" Type="http://schemas.openxmlformats.org/officeDocument/2006/relationships/image" Target="../media/image44.png"/><Relationship Id="rId14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1.png"/><Relationship Id="rId18" Type="http://schemas.openxmlformats.org/officeDocument/2006/relationships/image" Target="../media/image43.png"/><Relationship Id="rId3" Type="http://schemas.openxmlformats.org/officeDocument/2006/relationships/image" Target="../media/image44.png"/><Relationship Id="rId7" Type="http://schemas.openxmlformats.org/officeDocument/2006/relationships/image" Target="../media/image48.svg"/><Relationship Id="rId17" Type="http://schemas.openxmlformats.org/officeDocument/2006/relationships/image" Target="../media/image51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52.png"/><Relationship Id="rId20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15" Type="http://schemas.openxmlformats.org/officeDocument/2006/relationships/image" Target="../media/image64.png"/><Relationship Id="rId19" Type="http://schemas.openxmlformats.org/officeDocument/2006/relationships/image" Target="../media/image49.png"/><Relationship Id="rId4" Type="http://schemas.openxmlformats.org/officeDocument/2006/relationships/image" Target="../media/image45.png"/><Relationship Id="rId14" Type="http://schemas.openxmlformats.org/officeDocument/2006/relationships/image" Target="../media/image63.png"/></Relationships>
</file>

<file path=ppt/slides/_rels/slide2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1.png"/><Relationship Id="rId18" Type="http://schemas.openxmlformats.org/officeDocument/2006/relationships/image" Target="../media/image43.png"/><Relationship Id="rId3" Type="http://schemas.openxmlformats.org/officeDocument/2006/relationships/image" Target="../media/image44.png"/><Relationship Id="rId7" Type="http://schemas.openxmlformats.org/officeDocument/2006/relationships/image" Target="../media/image48.svg"/><Relationship Id="rId17" Type="http://schemas.openxmlformats.org/officeDocument/2006/relationships/image" Target="../media/image51.png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52.png"/><Relationship Id="rId20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15" Type="http://schemas.openxmlformats.org/officeDocument/2006/relationships/image" Target="../media/image64.png"/><Relationship Id="rId19" Type="http://schemas.openxmlformats.org/officeDocument/2006/relationships/image" Target="../media/image49.png"/><Relationship Id="rId4" Type="http://schemas.openxmlformats.org/officeDocument/2006/relationships/image" Target="../media/image45.png"/><Relationship Id="rId14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1.png"/><Relationship Id="rId18" Type="http://schemas.openxmlformats.org/officeDocument/2006/relationships/image" Target="../media/image43.png"/><Relationship Id="rId3" Type="http://schemas.openxmlformats.org/officeDocument/2006/relationships/image" Target="../media/image44.png"/><Relationship Id="rId7" Type="http://schemas.openxmlformats.org/officeDocument/2006/relationships/image" Target="../media/image48.svg"/><Relationship Id="rId17" Type="http://schemas.openxmlformats.org/officeDocument/2006/relationships/image" Target="../media/image51.png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52.png"/><Relationship Id="rId20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15" Type="http://schemas.openxmlformats.org/officeDocument/2006/relationships/image" Target="../media/image64.png"/><Relationship Id="rId19" Type="http://schemas.openxmlformats.org/officeDocument/2006/relationships/image" Target="../media/image49.png"/><Relationship Id="rId4" Type="http://schemas.openxmlformats.org/officeDocument/2006/relationships/image" Target="../media/image45.png"/><Relationship Id="rId14" Type="http://schemas.openxmlformats.org/officeDocument/2006/relationships/image" Target="../media/image6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55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ajohare.github.io/AxionLimits/docs/ap.html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10" Type="http://schemas.openxmlformats.org/officeDocument/2006/relationships/image" Target="../media/image73.png"/><Relationship Id="rId4" Type="http://schemas.openxmlformats.org/officeDocument/2006/relationships/image" Target="../media/image67.png"/><Relationship Id="rId9" Type="http://schemas.openxmlformats.org/officeDocument/2006/relationships/image" Target="../media/image72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11" Type="http://schemas.openxmlformats.org/officeDocument/2006/relationships/image" Target="../media/image56.jpeg"/><Relationship Id="rId5" Type="http://schemas.openxmlformats.org/officeDocument/2006/relationships/image" Target="../media/image68.png"/><Relationship Id="rId10" Type="http://schemas.openxmlformats.org/officeDocument/2006/relationships/image" Target="../media/image73.png"/><Relationship Id="rId4" Type="http://schemas.openxmlformats.org/officeDocument/2006/relationships/image" Target="../media/image67.png"/><Relationship Id="rId9" Type="http://schemas.openxmlformats.org/officeDocument/2006/relationships/image" Target="../media/image7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0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8.PNG"/><Relationship Id="rId7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0.png"/><Relationship Id="rId11" Type="http://schemas.openxmlformats.org/officeDocument/2006/relationships/image" Target="../media/image79.png"/><Relationship Id="rId10" Type="http://schemas.openxmlformats.org/officeDocument/2006/relationships/image" Target="../media/image78.png"/><Relationship Id="rId9" Type="http://schemas.openxmlformats.org/officeDocument/2006/relationships/image" Target="../media/image77.sv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81.svg"/><Relationship Id="rId7" Type="http://schemas.openxmlformats.org/officeDocument/2006/relationships/image" Target="../media/image82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0.png"/><Relationship Id="rId10" Type="http://schemas.openxmlformats.org/officeDocument/2006/relationships/image" Target="../media/image85.png"/><Relationship Id="rId4" Type="http://schemas.openxmlformats.org/officeDocument/2006/relationships/image" Target="../media/image790.png"/><Relationship Id="rId9" Type="http://schemas.openxmlformats.org/officeDocument/2006/relationships/image" Target="../media/image84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jpg"/><Relationship Id="rId3" Type="http://schemas.openxmlformats.org/officeDocument/2006/relationships/image" Target="../media/image91.jpg"/><Relationship Id="rId7" Type="http://schemas.openxmlformats.org/officeDocument/2006/relationships/image" Target="../media/image95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jpg"/><Relationship Id="rId5" Type="http://schemas.openxmlformats.org/officeDocument/2006/relationships/image" Target="../media/image93.svg"/><Relationship Id="rId4" Type="http://schemas.openxmlformats.org/officeDocument/2006/relationships/image" Target="../media/image92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9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g"/><Relationship Id="rId2" Type="http://schemas.openxmlformats.org/officeDocument/2006/relationships/image" Target="../media/image10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3.png"/><Relationship Id="rId4" Type="http://schemas.openxmlformats.org/officeDocument/2006/relationships/image" Target="../media/image102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9.png"/><Relationship Id="rId9" Type="http://schemas.openxmlformats.org/officeDocument/2006/relationships/image" Target="../media/image15.png"/><Relationship Id="rId1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9.png"/><Relationship Id="rId9" Type="http://schemas.openxmlformats.org/officeDocument/2006/relationships/image" Target="../media/image15.png"/><Relationship Id="rId1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9.png"/><Relationship Id="rId9" Type="http://schemas.openxmlformats.org/officeDocument/2006/relationships/image" Target="../media/image15.pn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602D3AC-8DA4-D13D-C248-0D4D31558862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CEF9E49-5DD0-B10C-D058-24151041DC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1613" y="191928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A high quality factor dielectric Fabry-Perot cavity for detecting dark matter axions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935F34B-0328-0C20-47CF-C9746A19DF95}"/>
              </a:ext>
            </a:extLst>
          </p:cNvPr>
          <p:cNvSpPr txBox="1">
            <a:spLocks/>
          </p:cNvSpPr>
          <p:nvPr/>
        </p:nvSpPr>
        <p:spPr>
          <a:xfrm>
            <a:off x="1524000" y="2820602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ea typeface="+mj-lt"/>
                <a:cs typeface="+mj-lt"/>
              </a:rPr>
              <a:t>Jonathan Gosling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CF18022-943A-6BEC-4D82-C689DCF1A9D4}"/>
              </a:ext>
            </a:extLst>
          </p:cNvPr>
          <p:cNvGrpSpPr/>
          <p:nvPr/>
        </p:nvGrpSpPr>
        <p:grpSpPr>
          <a:xfrm>
            <a:off x="622420" y="5359017"/>
            <a:ext cx="10947159" cy="1016766"/>
            <a:chOff x="759148" y="5187999"/>
            <a:chExt cx="10947159" cy="1016766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3B34BFE-6BC3-9D97-9C0C-89A95F2CAD45}"/>
                </a:ext>
              </a:extLst>
            </p:cNvPr>
            <p:cNvGrpSpPr/>
            <p:nvPr/>
          </p:nvGrpSpPr>
          <p:grpSpPr>
            <a:xfrm>
              <a:off x="759148" y="5187999"/>
              <a:ext cx="10947159" cy="1016766"/>
              <a:chOff x="-82432" y="5010569"/>
              <a:chExt cx="12673438" cy="1177102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2D68C46F-F76D-C1DA-1971-F2A16D3D6EF9}"/>
                  </a:ext>
                </a:extLst>
              </p:cNvPr>
              <p:cNvGrpSpPr/>
              <p:nvPr/>
            </p:nvGrpSpPr>
            <p:grpSpPr>
              <a:xfrm>
                <a:off x="-82432" y="5010569"/>
                <a:ext cx="9064517" cy="1177102"/>
                <a:chOff x="415155" y="4955705"/>
                <a:chExt cx="9064517" cy="1177102"/>
              </a:xfrm>
            </p:grpSpPr>
            <p:pic>
              <p:nvPicPr>
                <p:cNvPr id="20" name="Picture 19" descr="Graphical user interface&#10;&#10;Description automatically generated with low confidence">
                  <a:extLst>
                    <a:ext uri="{FF2B5EF4-FFF2-40B4-BE49-F238E27FC236}">
                      <a16:creationId xmlns:a16="http://schemas.microsoft.com/office/drawing/2014/main" id="{ED5560A4-1FA2-E8E1-E420-030D379E131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32289" y="4955705"/>
                  <a:ext cx="1347383" cy="1121903"/>
                </a:xfrm>
                <a:prstGeom prst="rect">
                  <a:avLst/>
                </a:prstGeom>
              </p:spPr>
            </p:pic>
            <p:pic>
              <p:nvPicPr>
                <p:cNvPr id="21" name="Picture 20" descr="Logo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B0189795-C7F8-5E8B-43E9-660154A5B20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93587" y="4993206"/>
                  <a:ext cx="1139601" cy="1139601"/>
                </a:xfrm>
                <a:prstGeom prst="rect">
                  <a:avLst/>
                </a:prstGeom>
              </p:spPr>
            </p:pic>
            <p:pic>
              <p:nvPicPr>
                <p:cNvPr id="22" name="Picture 21">
                  <a:extLst>
                    <a:ext uri="{FF2B5EF4-FFF2-40B4-BE49-F238E27FC236}">
                      <a16:creationId xmlns:a16="http://schemas.microsoft.com/office/drawing/2014/main" id="{1949A42D-BD49-CCA7-19DA-4C1A0CAA22B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15155" y="4993206"/>
                  <a:ext cx="2472691" cy="1138106"/>
                </a:xfrm>
                <a:prstGeom prst="rect">
                  <a:avLst/>
                </a:prstGeom>
              </p:spPr>
            </p:pic>
          </p:grpSp>
          <p:pic>
            <p:nvPicPr>
              <p:cNvPr id="19" name="Picture 18" descr="A black background with blue text&#10;&#10;Description automatically generated">
                <a:extLst>
                  <a:ext uri="{FF2B5EF4-FFF2-40B4-BE49-F238E27FC236}">
                    <a16:creationId xmlns:a16="http://schemas.microsoft.com/office/drawing/2014/main" id="{A0A330B5-1F9B-255E-AD61-58A03913E1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266169" y="5081364"/>
                <a:ext cx="3324837" cy="980313"/>
              </a:xfrm>
              <a:prstGeom prst="rect">
                <a:avLst/>
              </a:prstGeom>
            </p:spPr>
          </p:pic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D14788E-1920-B90D-EA7A-EB21D5EDA59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1045" y="5578577"/>
              <a:ext cx="2424643" cy="266711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0E7BEDF-257F-7976-2A4D-93376662CAF0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08161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1EA3D3-B28F-B267-6B72-F0A4DCD106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0886C23-64D6-461B-C2F6-39B36EF19633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D885B83-289C-680A-97B4-10623C1A9E8B}"/>
              </a:ext>
            </a:extLst>
          </p:cNvPr>
          <p:cNvGrpSpPr/>
          <p:nvPr/>
        </p:nvGrpSpPr>
        <p:grpSpPr>
          <a:xfrm>
            <a:off x="186048" y="1922121"/>
            <a:ext cx="5882015" cy="3845317"/>
            <a:chOff x="1041662" y="2562018"/>
            <a:chExt cx="3890778" cy="2434525"/>
          </a:xfrm>
        </p:grpSpPr>
        <p:pic>
          <p:nvPicPr>
            <p:cNvPr id="19" name="Picture 18" descr="No image&#10;&#10;Description automatically generated">
              <a:extLst>
                <a:ext uri="{FF2B5EF4-FFF2-40B4-BE49-F238E27FC236}">
                  <a16:creationId xmlns:a16="http://schemas.microsoft.com/office/drawing/2014/main" id="{9471EB06-36F3-B52B-8F6B-8292AC395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1662" y="2562018"/>
              <a:ext cx="3890778" cy="2434525"/>
            </a:xfrm>
            <a:prstGeom prst="rect">
              <a:avLst/>
            </a:prstGeom>
          </p:spPr>
        </p:pic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800C21E-CFF8-5FF9-9BF0-FBEC7493E19F}"/>
                </a:ext>
              </a:extLst>
            </p:cNvPr>
            <p:cNvSpPr/>
            <p:nvPr/>
          </p:nvSpPr>
          <p:spPr>
            <a:xfrm>
              <a:off x="2317255" y="3216069"/>
              <a:ext cx="969818" cy="332509"/>
            </a:xfrm>
            <a:prstGeom prst="ellipse">
              <a:avLst/>
            </a:prstGeom>
            <a:noFill/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7825B6E-77E7-D9A7-ABA0-C17CBC54BE7A}"/>
                </a:ext>
              </a:extLst>
            </p:cNvPr>
            <p:cNvSpPr/>
            <p:nvPr/>
          </p:nvSpPr>
          <p:spPr>
            <a:xfrm>
              <a:off x="2317255" y="4232851"/>
              <a:ext cx="969818" cy="332509"/>
            </a:xfrm>
            <a:prstGeom prst="ellipse">
              <a:avLst/>
            </a:prstGeom>
            <a:noFill/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C86512F-2999-8452-7C63-668BFB89F6F0}"/>
                </a:ext>
              </a:extLst>
            </p:cNvPr>
            <p:cNvCxnSpPr>
              <a:stCxn id="20" idx="2"/>
              <a:endCxn id="21" idx="2"/>
            </p:cNvCxnSpPr>
            <p:nvPr/>
          </p:nvCxnSpPr>
          <p:spPr>
            <a:xfrm>
              <a:off x="2317255" y="3382324"/>
              <a:ext cx="0" cy="1016782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E2012644-0811-C02A-3000-51CA15994470}"/>
                </a:ext>
              </a:extLst>
            </p:cNvPr>
            <p:cNvCxnSpPr/>
            <p:nvPr/>
          </p:nvCxnSpPr>
          <p:spPr>
            <a:xfrm>
              <a:off x="3287073" y="3381787"/>
              <a:ext cx="0" cy="1016782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35974ED-21BA-B1E7-277E-FD7063C78268}"/>
                </a:ext>
              </a:extLst>
            </p:cNvPr>
            <p:cNvCxnSpPr>
              <a:cxnSpLocks/>
            </p:cNvCxnSpPr>
            <p:nvPr/>
          </p:nvCxnSpPr>
          <p:spPr>
            <a:xfrm>
              <a:off x="3092449" y="2961873"/>
              <a:ext cx="0" cy="508391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8BCD257-EB80-004C-E95E-7B92EC5A1C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92449" y="2977119"/>
              <a:ext cx="321855" cy="0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Isosceles Triangle 25">
              <a:extLst>
                <a:ext uri="{FF2B5EF4-FFF2-40B4-BE49-F238E27FC236}">
                  <a16:creationId xmlns:a16="http://schemas.microsoft.com/office/drawing/2014/main" id="{4E7909D7-280E-FE6A-D6C3-0CD13223809A}"/>
                </a:ext>
              </a:extLst>
            </p:cNvPr>
            <p:cNvSpPr/>
            <p:nvPr/>
          </p:nvSpPr>
          <p:spPr>
            <a:xfrm rot="5400000">
              <a:off x="3424944" y="2825182"/>
              <a:ext cx="535323" cy="556603"/>
            </a:xfrm>
            <a:prstGeom prst="triangle">
              <a:avLst/>
            </a:prstGeom>
            <a:noFill/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F8E3EF9-B75E-654A-9C73-BBABE6FD6BE4}"/>
                </a:ext>
              </a:extLst>
            </p:cNvPr>
            <p:cNvCxnSpPr>
              <a:cxnSpLocks/>
              <a:endCxn id="26" idx="0"/>
            </p:cNvCxnSpPr>
            <p:nvPr/>
          </p:nvCxnSpPr>
          <p:spPr>
            <a:xfrm flipH="1">
              <a:off x="3970907" y="3096884"/>
              <a:ext cx="478296" cy="6600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BFD10183-9A18-493F-106A-BB655FA57D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10920" y="3548579"/>
              <a:ext cx="0" cy="68427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9" name="TextBox 19">
                  <a:extLst>
                    <a:ext uri="{FF2B5EF4-FFF2-40B4-BE49-F238E27FC236}">
                      <a16:creationId xmlns:a16="http://schemas.microsoft.com/office/drawing/2014/main" id="{A33386F3-D93E-3F2C-362C-3A7EE5620064}"/>
                    </a:ext>
                  </a:extLst>
                </p:cNvPr>
                <p:cNvSpPr txBox="1"/>
                <p:nvPr/>
              </p:nvSpPr>
              <p:spPr>
                <a:xfrm>
                  <a:off x="2365812" y="3530340"/>
                  <a:ext cx="537335" cy="2338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29" name="TextBox 19">
                  <a:extLst>
                    <a:ext uri="{FF2B5EF4-FFF2-40B4-BE49-F238E27FC236}">
                      <a16:creationId xmlns:a16="http://schemas.microsoft.com/office/drawing/2014/main" id="{A33386F3-D93E-3F2C-362C-3A7EE562006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65812" y="3530340"/>
                  <a:ext cx="537335" cy="23382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" name="TextBox 24">
            <a:extLst>
              <a:ext uri="{FF2B5EF4-FFF2-40B4-BE49-F238E27FC236}">
                <a16:creationId xmlns:a16="http://schemas.microsoft.com/office/drawing/2014/main" id="{AE414604-7F1A-B7D5-12A5-FC3D90C279E5}"/>
              </a:ext>
            </a:extLst>
          </p:cNvPr>
          <p:cNvSpPr txBox="1"/>
          <p:nvPr/>
        </p:nvSpPr>
        <p:spPr>
          <a:xfrm>
            <a:off x="6277413" y="2991839"/>
            <a:ext cx="58820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Rate of photons emitted at optimum cavity coupling is </a:t>
            </a:r>
            <a:endParaRPr lang="en-GB" sz="24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4231D51-6223-ECDF-0007-35DF17ADC2BC}"/>
              </a:ext>
            </a:extLst>
          </p:cNvPr>
          <p:cNvSpPr/>
          <p:nvPr/>
        </p:nvSpPr>
        <p:spPr>
          <a:xfrm>
            <a:off x="6277413" y="3844779"/>
            <a:ext cx="5728539" cy="8947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6">
                <a:extLst>
                  <a:ext uri="{FF2B5EF4-FFF2-40B4-BE49-F238E27FC236}">
                    <a16:creationId xmlns:a16="http://schemas.microsoft.com/office/drawing/2014/main" id="{CE0AE5CF-CE71-16EC-6A1F-7B769DD37723}"/>
                  </a:ext>
                </a:extLst>
              </p:cNvPr>
              <p:cNvSpPr txBox="1"/>
              <p:nvPr/>
            </p:nvSpPr>
            <p:spPr>
              <a:xfrm>
                <a:off x="7247034" y="4848183"/>
                <a:ext cx="4195464" cy="12158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nary>
                                <m:naryPr>
                                  <m:limLoc m:val="undOvr"/>
                                  <m:subHide m:val="on"/>
                                  <m:supHide m:val="on"/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sSub>
                                    <m:sSub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𝑑𝑉</m:t>
                                  </m:r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</m:e>
                              </m:nary>
                            </m:e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en-GB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sSub>
                                    <m:sSub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</m:e>
                                <m:sup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𝑑𝑉</m:t>
                              </m:r>
                            </m:e>
                          </m:nary>
                        </m:den>
                      </m:f>
                      <m:acc>
                        <m:accPr>
                          <m:chr m:val="̃"/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∝</m:t>
                          </m:r>
                        </m:e>
                      </m:acc>
                      <m:r>
                        <m:rPr>
                          <m:sty m:val="p"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Cavity</m:t>
                      </m:r>
                      <m:r>
                        <a:rPr lang="en-GB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volume</m:t>
                      </m:r>
                    </m:oMath>
                  </m:oMathPara>
                </a14:m>
                <a:endParaRPr lang="en-GB" sz="2000" b="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       </m:t>
                      </m:r>
                    </m:oMath>
                  </m:oMathPara>
                </a14:m>
                <a:endParaRPr lang="en-GB" sz="2000" b="0" dirty="0"/>
              </a:p>
            </p:txBody>
          </p:sp>
        </mc:Choice>
        <mc:Fallback>
          <p:sp>
            <p:nvSpPr>
              <p:cNvPr id="16" name="TextBox 6">
                <a:extLst>
                  <a:ext uri="{FF2B5EF4-FFF2-40B4-BE49-F238E27FC236}">
                    <a16:creationId xmlns:a16="http://schemas.microsoft.com/office/drawing/2014/main" id="{CE0AE5CF-CE71-16EC-6A1F-7B769DD377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7034" y="4848183"/>
                <a:ext cx="4195464" cy="121584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EF85F0A3-016F-EBFD-0CBB-957ABC5ABE91}"/>
              </a:ext>
            </a:extLst>
          </p:cNvPr>
          <p:cNvSpPr/>
          <p:nvPr/>
        </p:nvSpPr>
        <p:spPr>
          <a:xfrm>
            <a:off x="6902116" y="1849326"/>
            <a:ext cx="344918" cy="36542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1" name="TextBox 37">
            <a:extLst>
              <a:ext uri="{FF2B5EF4-FFF2-40B4-BE49-F238E27FC236}">
                <a16:creationId xmlns:a16="http://schemas.microsoft.com/office/drawing/2014/main" id="{4FE2B43F-EF08-189B-F461-4BE2B352892A}"/>
              </a:ext>
            </a:extLst>
          </p:cNvPr>
          <p:cNvSpPr txBox="1"/>
          <p:nvPr/>
        </p:nvSpPr>
        <p:spPr>
          <a:xfrm>
            <a:off x="6347910" y="1488158"/>
            <a:ext cx="100585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Detector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845AF901-388B-62CB-0D2C-32C0B9E5512F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83310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Axion detection with microwave cavities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Content Placeholder 2">
                <a:extLst>
                  <a:ext uri="{FF2B5EF4-FFF2-40B4-BE49-F238E27FC236}">
                    <a16:creationId xmlns:a16="http://schemas.microsoft.com/office/drawing/2014/main" id="{912CF521-8FD5-E8A3-78E8-0721B3AD058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9821" y="1430192"/>
                <a:ext cx="4895999" cy="55585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400" dirty="0"/>
                  <a:t>Cavity placed in an external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sz="2400" dirty="0"/>
                  <a:t> field:</a:t>
                </a:r>
              </a:p>
            </p:txBody>
          </p:sp>
        </mc:Choice>
        <mc:Fallback>
          <p:sp>
            <p:nvSpPr>
              <p:cNvPr id="31" name="Content Placeholder 2">
                <a:extLst>
                  <a:ext uri="{FF2B5EF4-FFF2-40B4-BE49-F238E27FC236}">
                    <a16:creationId xmlns:a16="http://schemas.microsoft.com/office/drawing/2014/main" id="{912CF521-8FD5-E8A3-78E8-0721B3AD05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821" y="1430192"/>
                <a:ext cx="4895999" cy="555859"/>
              </a:xfrm>
              <a:prstGeom prst="rect">
                <a:avLst/>
              </a:prstGeom>
              <a:blipFill>
                <a:blip r:embed="rId6"/>
                <a:stretch>
                  <a:fillRect l="-1868" t="-14286" r="-1619" b="-21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2F34D59B-7115-68BD-E4D8-0B087ACE3E1A}"/>
              </a:ext>
            </a:extLst>
          </p:cNvPr>
          <p:cNvSpPr txBox="1"/>
          <p:nvPr/>
        </p:nvSpPr>
        <p:spPr>
          <a:xfrm>
            <a:off x="90341" y="6478704"/>
            <a:ext cx="45786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M. E. Tobar et al., Physics of the Dark Universe </a:t>
            </a:r>
            <a:r>
              <a:rPr lang="en-US" sz="1500" b="1" dirty="0"/>
              <a:t>26</a:t>
            </a:r>
            <a:r>
              <a:rPr lang="en-US" sz="1500" dirty="0"/>
              <a:t> (2019)</a:t>
            </a:r>
            <a:endParaRPr lang="en-GB" sz="1500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3E3DF04C-706A-2493-7E2D-9717B27A2669}"/>
              </a:ext>
            </a:extLst>
          </p:cNvPr>
          <p:cNvCxnSpPr>
            <a:cxnSpLocks/>
          </p:cNvCxnSpPr>
          <p:nvPr/>
        </p:nvCxnSpPr>
        <p:spPr>
          <a:xfrm>
            <a:off x="10539663" y="3928860"/>
            <a:ext cx="293437" cy="2117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1377D07-C09A-7614-D6C4-9C8746886422}"/>
              </a:ext>
            </a:extLst>
          </p:cNvPr>
          <p:cNvCxnSpPr>
            <a:cxnSpLocks/>
          </p:cNvCxnSpPr>
          <p:nvPr/>
        </p:nvCxnSpPr>
        <p:spPr>
          <a:xfrm flipH="1" flipV="1">
            <a:off x="11355353" y="4606635"/>
            <a:ext cx="298450" cy="2163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7207252-87E5-0F3F-9974-2C0136880D34}"/>
              </a:ext>
            </a:extLst>
          </p:cNvPr>
          <p:cNvCxnSpPr>
            <a:cxnSpLocks/>
          </p:cNvCxnSpPr>
          <p:nvPr/>
        </p:nvCxnSpPr>
        <p:spPr>
          <a:xfrm flipH="1">
            <a:off x="11541454" y="3928860"/>
            <a:ext cx="269875" cy="2117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40CF649B-3B96-9CD1-3CD3-BC89B323E078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4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C9F9B4-2502-11B5-3E74-9352F255D9F5}"/>
                  </a:ext>
                </a:extLst>
              </p:cNvPr>
              <p:cNvSpPr txBox="1"/>
              <p:nvPr/>
            </p:nvSpPr>
            <p:spPr>
              <a:xfrm>
                <a:off x="6277413" y="4068756"/>
                <a:ext cx="5635069" cy="5038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2800" b="0" i="0" smtClean="0">
                          <a:latin typeface="Cambria Math" panose="02040503050406030204" pitchFamily="18" charset="0"/>
                        </a:rPr>
                        <m:t>Rate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 ×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C9F9B4-2502-11B5-3E74-9352F255D9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7413" y="4068756"/>
                <a:ext cx="5635069" cy="50385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EF66D08A-51D2-8B1E-54DF-58E95D791963}"/>
                  </a:ext>
                </a:extLst>
              </p:cNvPr>
              <p:cNvSpPr txBox="1"/>
              <p:nvPr/>
            </p:nvSpPr>
            <p:spPr>
              <a:xfrm>
                <a:off x="7617539" y="5756262"/>
                <a:ext cx="1770650" cy="7224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EF66D08A-51D2-8B1E-54DF-58E95D7919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7539" y="5756262"/>
                <a:ext cx="1770650" cy="72244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358CA2F0-15E7-D9D7-4264-CF0CEB5D939F}"/>
                  </a:ext>
                </a:extLst>
              </p:cNvPr>
              <p:cNvSpPr txBox="1"/>
              <p:nvPr/>
            </p:nvSpPr>
            <p:spPr>
              <a:xfrm>
                <a:off x="9607924" y="5790741"/>
                <a:ext cx="329064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358CA2F0-15E7-D9D7-4264-CF0CEB5D93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924" y="5790741"/>
                <a:ext cx="329064" cy="307777"/>
              </a:xfrm>
              <a:prstGeom prst="rect">
                <a:avLst/>
              </a:prstGeom>
              <a:blipFill>
                <a:blip r:embed="rId9"/>
                <a:stretch>
                  <a:fillRect l="-24074" r="-1852" b="-2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1277CD2-70E8-EE02-43AF-73F938919630}"/>
                  </a:ext>
                </a:extLst>
              </p:cNvPr>
              <p:cNvSpPr txBox="1"/>
              <p:nvPr/>
            </p:nvSpPr>
            <p:spPr>
              <a:xfrm>
                <a:off x="9607924" y="6324815"/>
                <a:ext cx="350096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1277CD2-70E8-EE02-43AF-73F9389196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924" y="6324815"/>
                <a:ext cx="350096" cy="307777"/>
              </a:xfrm>
              <a:prstGeom prst="rect">
                <a:avLst/>
              </a:prstGeom>
              <a:blipFill>
                <a:blip r:embed="rId10"/>
                <a:stretch>
                  <a:fillRect l="-22414" r="-1724" b="-2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47">
            <a:extLst>
              <a:ext uri="{FF2B5EF4-FFF2-40B4-BE49-F238E27FC236}">
                <a16:creationId xmlns:a16="http://schemas.microsoft.com/office/drawing/2014/main" id="{C2B6A9B8-37C5-6E23-7791-2F37D5D1ACD9}"/>
              </a:ext>
            </a:extLst>
          </p:cNvPr>
          <p:cNvSpPr txBox="1"/>
          <p:nvPr/>
        </p:nvSpPr>
        <p:spPr>
          <a:xfrm>
            <a:off x="9924613" y="5759963"/>
            <a:ext cx="18169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dirty="0"/>
              <a:t>Cavity Q-factor</a:t>
            </a:r>
            <a:endParaRPr lang="en-GB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CE654A1-46B0-E8E8-3C9B-33A1ACE173EA}"/>
              </a:ext>
            </a:extLst>
          </p:cNvPr>
          <p:cNvSpPr txBox="1"/>
          <p:nvPr/>
        </p:nvSpPr>
        <p:spPr>
          <a:xfrm>
            <a:off x="9924612" y="6328422"/>
            <a:ext cx="18169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dirty="0"/>
              <a:t>Axion Q-factor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951B387-ABBA-DEF8-6E6F-0A7464A87D2A}"/>
                  </a:ext>
                </a:extLst>
              </p:cNvPr>
              <p:cNvSpPr txBox="1"/>
              <p:nvPr/>
            </p:nvSpPr>
            <p:spPr>
              <a:xfrm>
                <a:off x="5416550" y="5804531"/>
                <a:ext cx="2253582" cy="4246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951B387-ABBA-DEF8-6E6F-0A7464A87D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6550" y="5804531"/>
                <a:ext cx="2253582" cy="424603"/>
              </a:xfrm>
              <a:prstGeom prst="rect">
                <a:avLst/>
              </a:prstGeom>
              <a:blipFill>
                <a:blip r:embed="rId11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A7BC5561-3770-F4B9-5329-D5781B57F382}"/>
                  </a:ext>
                </a:extLst>
              </p:cNvPr>
              <p:cNvSpPr txBox="1"/>
              <p:nvPr/>
            </p:nvSpPr>
            <p:spPr>
              <a:xfrm>
                <a:off x="11463403" y="6353573"/>
                <a:ext cx="640625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A7BC5561-3770-F4B9-5329-D5781B57F3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63403" y="6353573"/>
                <a:ext cx="640625" cy="307777"/>
              </a:xfrm>
              <a:prstGeom prst="rect">
                <a:avLst/>
              </a:prstGeom>
              <a:blipFill>
                <a:blip r:embed="rId12"/>
                <a:stretch>
                  <a:fillRect l="-2830" r="-1887"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9C190731-8B2C-62E4-EB79-08BB5EC377EE}"/>
                  </a:ext>
                </a:extLst>
              </p:cNvPr>
              <p:cNvSpPr txBox="1"/>
              <p:nvPr/>
            </p:nvSpPr>
            <p:spPr>
              <a:xfrm>
                <a:off x="5425930" y="6215683"/>
                <a:ext cx="2253582" cy="4246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𝑂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9C190731-8B2C-62E4-EB79-08BB5EC377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5930" y="6215683"/>
                <a:ext cx="2253582" cy="424603"/>
              </a:xfrm>
              <a:prstGeom prst="rect">
                <a:avLst/>
              </a:prstGeom>
              <a:blipFill>
                <a:blip r:embed="rId13"/>
                <a:stretch>
                  <a:fillRect b="-101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1732A37F-989E-9AB7-3D78-4F84FFAA5005}"/>
                  </a:ext>
                </a:extLst>
              </p:cNvPr>
              <p:cNvSpPr txBox="1"/>
              <p:nvPr/>
            </p:nvSpPr>
            <p:spPr>
              <a:xfrm>
                <a:off x="6277413" y="1460424"/>
                <a:ext cx="5663307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Axion DM halo sources new E and B fields, oscillating at the axion Compton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ℏ</m:t>
                    </m:r>
                  </m:oMath>
                </a14:m>
                <a:endParaRPr lang="en-GB" sz="2400" dirty="0"/>
              </a:p>
            </p:txBody>
          </p:sp>
        </mc:Choice>
        <mc:Fallback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1732A37F-989E-9AB7-3D78-4F84FFAA50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7413" y="1460424"/>
                <a:ext cx="5663307" cy="1200329"/>
              </a:xfrm>
              <a:prstGeom prst="rect">
                <a:avLst/>
              </a:prstGeom>
              <a:blipFill>
                <a:blip r:embed="rId14"/>
                <a:stretch>
                  <a:fillRect l="-1722" t="-4082" b="-117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33207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87C769-52CD-6A6C-5DA2-128CDB892E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8873B24-DC95-6C26-6EA7-A17603A63C98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1B7F22-42C1-F125-E79B-3D4869778734}"/>
              </a:ext>
            </a:extLst>
          </p:cNvPr>
          <p:cNvSpPr txBox="1"/>
          <p:nvPr/>
        </p:nvSpPr>
        <p:spPr>
          <a:xfrm>
            <a:off x="473627" y="6251952"/>
            <a:ext cx="106951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Top: limits from </a:t>
            </a:r>
            <a:r>
              <a:rPr lang="en-GB" dirty="0">
                <a:hlinkClick r:id="rId2"/>
              </a:rPr>
              <a:t>cajohare.github.io/AxionLimits/docs/ap.html</a:t>
            </a:r>
            <a:endParaRPr lang="en-GB" dirty="0"/>
          </a:p>
          <a:p>
            <a:r>
              <a:rPr lang="en-GB" dirty="0"/>
              <a:t>Bottom: Theory plot adapted from Javier Redondo’s talk at TAUP 2021, reproduced with permission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EC4C48C-F916-944C-9F58-0E293E8D1D6B}"/>
                  </a:ext>
                </a:extLst>
              </p:cNvPr>
              <p:cNvSpPr txBox="1"/>
              <p:nvPr/>
            </p:nvSpPr>
            <p:spPr>
              <a:xfrm>
                <a:off x="838200" y="1969144"/>
                <a:ext cx="1760220" cy="12225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Experimental limits on axion masses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GB" dirty="0"/>
                  <a:t> from theory 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EC4C48C-F916-944C-9F58-0E293E8D1D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969144"/>
                <a:ext cx="1760220" cy="1222514"/>
              </a:xfrm>
              <a:prstGeom prst="rect">
                <a:avLst/>
              </a:prstGeom>
              <a:blipFill>
                <a:blip r:embed="rId3"/>
                <a:stretch>
                  <a:fillRect l="-3125" t="-1990" r="-2778" b="-59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6DEF105B-19A3-F28F-FBF4-0740E327E73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849"/>
          <a:stretch/>
        </p:blipFill>
        <p:spPr>
          <a:xfrm>
            <a:off x="2444750" y="1526609"/>
            <a:ext cx="5861779" cy="234207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5812886-B622-D048-0453-3A59FD2F618D}"/>
              </a:ext>
            </a:extLst>
          </p:cNvPr>
          <p:cNvSpPr/>
          <p:nvPr/>
        </p:nvSpPr>
        <p:spPr>
          <a:xfrm>
            <a:off x="3143880" y="1535332"/>
            <a:ext cx="914400" cy="308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B8AE63-94E2-A46D-D0B9-AEC2D27AB487}"/>
              </a:ext>
            </a:extLst>
          </p:cNvPr>
          <p:cNvSpPr/>
          <p:nvPr/>
        </p:nvSpPr>
        <p:spPr>
          <a:xfrm>
            <a:off x="2750820" y="3261429"/>
            <a:ext cx="342900" cy="369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320DC4AD-6097-3E59-6940-6AB28AC24818}"/>
              </a:ext>
            </a:extLst>
          </p:cNvPr>
          <p:cNvSpPr/>
          <p:nvPr/>
        </p:nvSpPr>
        <p:spPr>
          <a:xfrm>
            <a:off x="8141970" y="2678045"/>
            <a:ext cx="181230" cy="380875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7C93B6-7F45-2C8B-F5A3-D1AFDC3B0CDC}"/>
              </a:ext>
            </a:extLst>
          </p:cNvPr>
          <p:cNvSpPr txBox="1"/>
          <p:nvPr/>
        </p:nvSpPr>
        <p:spPr>
          <a:xfrm>
            <a:off x="8232584" y="2672723"/>
            <a:ext cx="18995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Model predictions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6B266B-6E5F-3E80-0DB2-8095B0B256CF}"/>
              </a:ext>
            </a:extLst>
          </p:cNvPr>
          <p:cNvSpPr txBox="1"/>
          <p:nvPr/>
        </p:nvSpPr>
        <p:spPr>
          <a:xfrm>
            <a:off x="3725050" y="2723621"/>
            <a:ext cx="6606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DFSZ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2700303-9BBC-8118-D35C-D8796CAB45AB}"/>
              </a:ext>
            </a:extLst>
          </p:cNvPr>
          <p:cNvSpPr/>
          <p:nvPr/>
        </p:nvSpPr>
        <p:spPr>
          <a:xfrm>
            <a:off x="3013383" y="3388137"/>
            <a:ext cx="342900" cy="369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D8CFF7A-88B0-AFD1-4886-5DC2B3E2270C}"/>
              </a:ext>
            </a:extLst>
          </p:cNvPr>
          <p:cNvCxnSpPr>
            <a:cxnSpLocks/>
          </p:cNvCxnSpPr>
          <p:nvPr/>
        </p:nvCxnSpPr>
        <p:spPr>
          <a:xfrm flipH="1">
            <a:off x="4486351" y="1523762"/>
            <a:ext cx="2525086" cy="0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D42B529-225D-6DEA-D925-09A0D96968B4}"/>
                  </a:ext>
                </a:extLst>
              </p:cNvPr>
              <p:cNvSpPr txBox="1"/>
              <p:nvPr/>
            </p:nvSpPr>
            <p:spPr>
              <a:xfrm>
                <a:off x="2589012" y="1154430"/>
                <a:ext cx="609460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D42B529-225D-6DEA-D925-09A0D96968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9012" y="1154430"/>
                <a:ext cx="6094602" cy="369332"/>
              </a:xfrm>
              <a:prstGeom prst="rect">
                <a:avLst/>
              </a:prstGeom>
              <a:blipFill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4ACE43F0-A0B7-24F8-C412-66C35C424252}"/>
              </a:ext>
            </a:extLst>
          </p:cNvPr>
          <p:cNvGrpSpPr/>
          <p:nvPr/>
        </p:nvGrpSpPr>
        <p:grpSpPr>
          <a:xfrm>
            <a:off x="901700" y="3375651"/>
            <a:ext cx="10676045" cy="2014020"/>
            <a:chOff x="1230630" y="2895522"/>
            <a:chExt cx="10676045" cy="20140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61E5EA26-D04C-BB71-2205-2CCBAA5CF46E}"/>
                </a:ext>
              </a:extLst>
            </p:cNvPr>
            <p:cNvGrpSpPr/>
            <p:nvPr/>
          </p:nvGrpSpPr>
          <p:grpSpPr>
            <a:xfrm>
              <a:off x="1230630" y="2895522"/>
              <a:ext cx="10676045" cy="2014020"/>
              <a:chOff x="1230630" y="2895522"/>
              <a:chExt cx="10676045" cy="2014020"/>
            </a:xfrm>
          </p:grpSpPr>
          <p:pic>
            <p:nvPicPr>
              <p:cNvPr id="21" name="Picture 20" descr="Diagram&#10;&#10;Description automatically generated">
                <a:extLst>
                  <a:ext uri="{FF2B5EF4-FFF2-40B4-BE49-F238E27FC236}">
                    <a16:creationId xmlns:a16="http://schemas.microsoft.com/office/drawing/2014/main" id="{036F6923-2B59-A416-3362-C15CF19B73E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0632" b="1"/>
              <a:stretch/>
            </p:blipFill>
            <p:spPr>
              <a:xfrm>
                <a:off x="2757009" y="2895522"/>
                <a:ext cx="5861779" cy="2014020"/>
              </a:xfrm>
              <a:prstGeom prst="rect">
                <a:avLst/>
              </a:prstGeom>
            </p:spPr>
          </p:pic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EB4A994-4068-A1AE-7969-2BBF2AF01474}"/>
                  </a:ext>
                </a:extLst>
              </p:cNvPr>
              <p:cNvSpPr txBox="1"/>
              <p:nvPr/>
            </p:nvSpPr>
            <p:spPr>
              <a:xfrm>
                <a:off x="1230630" y="3105063"/>
                <a:ext cx="202057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Axion masses consistent with Big Bang cosmology and DM density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C7EBE37-BC5C-0C0D-9D51-C6CEF2A455F5}"/>
                  </a:ext>
                </a:extLst>
              </p:cNvPr>
              <p:cNvSpPr txBox="1"/>
              <p:nvPr/>
            </p:nvSpPr>
            <p:spPr>
              <a:xfrm>
                <a:off x="8506788" y="2900751"/>
                <a:ext cx="27621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Axions formed pre-inflation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3E12089-402E-8D2B-DA52-D0DD86C90AC3}"/>
                  </a:ext>
                </a:extLst>
              </p:cNvPr>
              <p:cNvSpPr txBox="1"/>
              <p:nvPr/>
            </p:nvSpPr>
            <p:spPr>
              <a:xfrm>
                <a:off x="8506788" y="3180041"/>
                <a:ext cx="33998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FF7B00"/>
                    </a:solidFill>
                  </a:rPr>
                  <a:t>Axions formed post-inflation with 1 domain wall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556DB32-843E-9AA9-CD83-56E4DB0E11BB}"/>
                  </a:ext>
                </a:extLst>
              </p:cNvPr>
              <p:cNvSpPr txBox="1"/>
              <p:nvPr/>
            </p:nvSpPr>
            <p:spPr>
              <a:xfrm>
                <a:off x="8474506" y="3768451"/>
                <a:ext cx="33998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922892"/>
                    </a:solidFill>
                  </a:rPr>
                  <a:t>&gt;1 domain wall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04794A8-D40B-9C71-43EE-793AF09E55C8}"/>
                  </a:ext>
                </a:extLst>
              </p:cNvPr>
              <p:cNvSpPr txBox="1"/>
              <p:nvPr/>
            </p:nvSpPr>
            <p:spPr>
              <a:xfrm>
                <a:off x="8506788" y="3995455"/>
                <a:ext cx="33998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2C2CFF"/>
                    </a:solidFill>
                  </a:rPr>
                  <a:t>Other models</a:t>
                </a:r>
              </a:p>
            </p:txBody>
          </p:sp>
        </p:grp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3724E36-9921-7F3A-2A86-3BAE53763F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17072" y="2895522"/>
              <a:ext cx="7153828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98C0D90-E628-AED0-2CAF-CC6E124D7760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8959868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Axion parameter space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22F1F2-A594-C6EE-D2E6-4CD4D1D696E6}"/>
              </a:ext>
            </a:extLst>
          </p:cNvPr>
          <p:cNvSpPr txBox="1"/>
          <p:nvPr/>
        </p:nvSpPr>
        <p:spPr>
          <a:xfrm>
            <a:off x="2677934" y="5363768"/>
            <a:ext cx="6286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sz="1800" dirty="0"/>
              <a:t>Huge range of viable axion masses to be explored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99ACF07-B3F6-E2A3-6F56-BFB9ADAFE9B7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271271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402D4D-CE50-B7B0-316E-F4E5C734EE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2DFCD1B-68D6-16CB-9F90-70AC4CFC41C5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245B5F-222A-293B-D26B-205497C1295E}"/>
              </a:ext>
            </a:extLst>
          </p:cNvPr>
          <p:cNvSpPr txBox="1"/>
          <p:nvPr/>
        </p:nvSpPr>
        <p:spPr>
          <a:xfrm>
            <a:off x="473627" y="6251952"/>
            <a:ext cx="106951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Top: limits from </a:t>
            </a:r>
            <a:r>
              <a:rPr lang="en-GB" dirty="0">
                <a:hlinkClick r:id="rId2"/>
              </a:rPr>
              <a:t>cajohare.github.io/AxionLimits/docs/ap.html</a:t>
            </a:r>
            <a:endParaRPr lang="en-GB" dirty="0"/>
          </a:p>
          <a:p>
            <a:r>
              <a:rPr lang="en-GB" dirty="0"/>
              <a:t>Bottom: Theory plot adapted from Javier Redondo’s talk at TAUP 2021, reproduced with permission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3850D32-7C86-C731-36AD-3C60452B91EB}"/>
                  </a:ext>
                </a:extLst>
              </p:cNvPr>
              <p:cNvSpPr txBox="1"/>
              <p:nvPr/>
            </p:nvSpPr>
            <p:spPr>
              <a:xfrm>
                <a:off x="838200" y="1969144"/>
                <a:ext cx="1760220" cy="12225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Experimental limits on axion masses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GB" dirty="0"/>
                  <a:t> from theory 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3850D32-7C86-C731-36AD-3C60452B91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969144"/>
                <a:ext cx="1760220" cy="1222514"/>
              </a:xfrm>
              <a:prstGeom prst="rect">
                <a:avLst/>
              </a:prstGeom>
              <a:blipFill>
                <a:blip r:embed="rId3"/>
                <a:stretch>
                  <a:fillRect l="-3125" t="-1990" r="-2778" b="-59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0C909860-E83F-2520-3BD8-04DBC2574D1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849"/>
          <a:stretch/>
        </p:blipFill>
        <p:spPr>
          <a:xfrm>
            <a:off x="2444750" y="1526609"/>
            <a:ext cx="5861779" cy="234207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2E46458-6AB3-EBA0-C4F4-66C654CBE378}"/>
              </a:ext>
            </a:extLst>
          </p:cNvPr>
          <p:cNvSpPr/>
          <p:nvPr/>
        </p:nvSpPr>
        <p:spPr>
          <a:xfrm>
            <a:off x="3143880" y="1535332"/>
            <a:ext cx="914400" cy="308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0D488E-DDAC-12CE-C682-DCE06049A32B}"/>
              </a:ext>
            </a:extLst>
          </p:cNvPr>
          <p:cNvSpPr/>
          <p:nvPr/>
        </p:nvSpPr>
        <p:spPr>
          <a:xfrm>
            <a:off x="2750820" y="3261429"/>
            <a:ext cx="342900" cy="369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6A300E6C-CC21-62C9-3844-3E6785A6F010}"/>
              </a:ext>
            </a:extLst>
          </p:cNvPr>
          <p:cNvSpPr/>
          <p:nvPr/>
        </p:nvSpPr>
        <p:spPr>
          <a:xfrm>
            <a:off x="8141970" y="2678045"/>
            <a:ext cx="181230" cy="380875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14FA81-ABA2-B342-7685-710D74397C00}"/>
              </a:ext>
            </a:extLst>
          </p:cNvPr>
          <p:cNvSpPr txBox="1"/>
          <p:nvPr/>
        </p:nvSpPr>
        <p:spPr>
          <a:xfrm>
            <a:off x="8232584" y="2672723"/>
            <a:ext cx="18995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Model predictions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754A2C-B009-9630-EDE2-293AA7052E13}"/>
              </a:ext>
            </a:extLst>
          </p:cNvPr>
          <p:cNvSpPr txBox="1"/>
          <p:nvPr/>
        </p:nvSpPr>
        <p:spPr>
          <a:xfrm>
            <a:off x="3725050" y="2723621"/>
            <a:ext cx="6606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DFSZ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244C671-7118-1B9F-CFEE-C2631680ED42}"/>
              </a:ext>
            </a:extLst>
          </p:cNvPr>
          <p:cNvSpPr/>
          <p:nvPr/>
        </p:nvSpPr>
        <p:spPr>
          <a:xfrm>
            <a:off x="3013383" y="3388137"/>
            <a:ext cx="342900" cy="369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9F37FA0-677A-3F51-C1FC-AEF263BE7F89}"/>
              </a:ext>
            </a:extLst>
          </p:cNvPr>
          <p:cNvCxnSpPr>
            <a:cxnSpLocks/>
          </p:cNvCxnSpPr>
          <p:nvPr/>
        </p:nvCxnSpPr>
        <p:spPr>
          <a:xfrm flipH="1">
            <a:off x="4486351" y="1523762"/>
            <a:ext cx="2525086" cy="0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8F95454-610F-F9DC-86A7-C59F3FF58FCC}"/>
                  </a:ext>
                </a:extLst>
              </p:cNvPr>
              <p:cNvSpPr txBox="1"/>
              <p:nvPr/>
            </p:nvSpPr>
            <p:spPr>
              <a:xfrm>
                <a:off x="2589012" y="1154430"/>
                <a:ext cx="609460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8F95454-610F-F9DC-86A7-C59F3FF58F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9012" y="1154430"/>
                <a:ext cx="6094602" cy="369332"/>
              </a:xfrm>
              <a:prstGeom prst="rect">
                <a:avLst/>
              </a:prstGeom>
              <a:blipFill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B143A71B-3B90-FF44-0FA6-76ACDC7DF6B1}"/>
              </a:ext>
            </a:extLst>
          </p:cNvPr>
          <p:cNvGrpSpPr/>
          <p:nvPr/>
        </p:nvGrpSpPr>
        <p:grpSpPr>
          <a:xfrm>
            <a:off x="901700" y="3375651"/>
            <a:ext cx="10676045" cy="2014020"/>
            <a:chOff x="1230630" y="2895522"/>
            <a:chExt cx="10676045" cy="20140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7C373243-75ED-797B-1C5D-9E6FF2CF44B5}"/>
                </a:ext>
              </a:extLst>
            </p:cNvPr>
            <p:cNvGrpSpPr/>
            <p:nvPr/>
          </p:nvGrpSpPr>
          <p:grpSpPr>
            <a:xfrm>
              <a:off x="1230630" y="2895522"/>
              <a:ext cx="10676045" cy="2014020"/>
              <a:chOff x="1230630" y="2895522"/>
              <a:chExt cx="10676045" cy="2014020"/>
            </a:xfrm>
          </p:grpSpPr>
          <p:pic>
            <p:nvPicPr>
              <p:cNvPr id="21" name="Picture 20" descr="Diagram&#10;&#10;Description automatically generated">
                <a:extLst>
                  <a:ext uri="{FF2B5EF4-FFF2-40B4-BE49-F238E27FC236}">
                    <a16:creationId xmlns:a16="http://schemas.microsoft.com/office/drawing/2014/main" id="{A2B0F08F-77DD-A583-DB01-3BDD0E0BC2F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0632" b="1"/>
              <a:stretch/>
            </p:blipFill>
            <p:spPr>
              <a:xfrm>
                <a:off x="2757009" y="2895522"/>
                <a:ext cx="5861779" cy="2014020"/>
              </a:xfrm>
              <a:prstGeom prst="rect">
                <a:avLst/>
              </a:prstGeom>
            </p:spPr>
          </p:pic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688E51B-095C-8E66-1451-07A1EC1CA4A6}"/>
                  </a:ext>
                </a:extLst>
              </p:cNvPr>
              <p:cNvSpPr txBox="1"/>
              <p:nvPr/>
            </p:nvSpPr>
            <p:spPr>
              <a:xfrm>
                <a:off x="1230630" y="3105063"/>
                <a:ext cx="202057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Axion masses consistent with Big Bang cosmology and DM density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5E9FC6B-5299-FF93-EABC-833D6B5B2119}"/>
                  </a:ext>
                </a:extLst>
              </p:cNvPr>
              <p:cNvSpPr txBox="1"/>
              <p:nvPr/>
            </p:nvSpPr>
            <p:spPr>
              <a:xfrm>
                <a:off x="8506788" y="2900751"/>
                <a:ext cx="27621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Axions formed pre-inflation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1B575FD-C4E2-E83A-D6F9-96E5DC243E5E}"/>
                  </a:ext>
                </a:extLst>
              </p:cNvPr>
              <p:cNvSpPr txBox="1"/>
              <p:nvPr/>
            </p:nvSpPr>
            <p:spPr>
              <a:xfrm>
                <a:off x="8506788" y="3180041"/>
                <a:ext cx="33998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FF7B00"/>
                    </a:solidFill>
                  </a:rPr>
                  <a:t>Axions formed post-inflation with 1 domain wall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6F24D59-2232-3FDF-9D35-7BBC174C790D}"/>
                  </a:ext>
                </a:extLst>
              </p:cNvPr>
              <p:cNvSpPr txBox="1"/>
              <p:nvPr/>
            </p:nvSpPr>
            <p:spPr>
              <a:xfrm>
                <a:off x="8474506" y="3768451"/>
                <a:ext cx="33998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922892"/>
                    </a:solidFill>
                  </a:rPr>
                  <a:t>&gt;1 domain wall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76574BD-0A09-15C8-4318-DED6DD378B83}"/>
                  </a:ext>
                </a:extLst>
              </p:cNvPr>
              <p:cNvSpPr txBox="1"/>
              <p:nvPr/>
            </p:nvSpPr>
            <p:spPr>
              <a:xfrm>
                <a:off x="8506788" y="3995455"/>
                <a:ext cx="33998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2C2CFF"/>
                    </a:solidFill>
                  </a:rPr>
                  <a:t>Other models</a:t>
                </a:r>
              </a:p>
            </p:txBody>
          </p:sp>
        </p:grp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F3C20F5-52F4-07EA-CB36-73D0BD3F96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17072" y="2895522"/>
              <a:ext cx="7153828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0022726-902F-6077-FA03-6EB5D7C38C68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8959868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Axion parameter space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CA33784-AA7F-59CD-F0D0-16CD6B21600E}"/>
              </a:ext>
            </a:extLst>
          </p:cNvPr>
          <p:cNvSpPr txBox="1"/>
          <p:nvPr/>
        </p:nvSpPr>
        <p:spPr>
          <a:xfrm>
            <a:off x="2677934" y="5363768"/>
            <a:ext cx="6286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sz="1800" dirty="0"/>
              <a:t>Huge range of viable axion masses to be explored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63C183A-1725-46A4-806D-65B3F692F22B}"/>
              </a:ext>
            </a:extLst>
          </p:cNvPr>
          <p:cNvSpPr/>
          <p:nvPr/>
        </p:nvSpPr>
        <p:spPr>
          <a:xfrm rot="16200000">
            <a:off x="5729641" y="1968751"/>
            <a:ext cx="961330" cy="121900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1A0986-D752-1C73-17CC-6611F2E987AF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2600175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6BE12B-89C2-AA87-6AB9-A9606C00EB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1254126-D73B-008D-EF62-DB482AE097C0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AA47C03-D051-604B-A05D-5FF366A77DF9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8959868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Axion </a:t>
            </a:r>
            <a:r>
              <a:rPr lang="en-US" sz="6000" dirty="0" err="1">
                <a:solidFill>
                  <a:schemeClr val="bg1"/>
                </a:solidFill>
                <a:cs typeface="Calibri Light"/>
              </a:rPr>
              <a:t>haloscope</a:t>
            </a:r>
            <a:endParaRPr lang="en-US" sz="6000" dirty="0">
              <a:solidFill>
                <a:schemeClr val="bg1"/>
              </a:solidFill>
              <a:cs typeface="Calibri Light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3028C7E7-A88C-64CB-B672-F13813CDC0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86710" y="1351734"/>
            <a:ext cx="9265440" cy="42525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FB84467-F3C1-BA59-AE1B-BA908EA86198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8751242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048479-4DF6-DEE5-8034-D0589BEA02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67852E6-B166-7DDD-FFF1-2554A45F3593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CFB6426-E37F-4C14-F096-1E18CC9B8EA3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8959868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Axion </a:t>
            </a:r>
            <a:r>
              <a:rPr lang="en-US" sz="6000" dirty="0" err="1">
                <a:solidFill>
                  <a:schemeClr val="bg1"/>
                </a:solidFill>
                <a:cs typeface="Calibri Light"/>
              </a:rPr>
              <a:t>haloscope</a:t>
            </a:r>
            <a:endParaRPr lang="en-US" sz="6000" dirty="0">
              <a:solidFill>
                <a:schemeClr val="bg1"/>
              </a:solidFill>
              <a:cs typeface="Calibri Light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2AAC7862-0A15-0AD8-0438-B2020D45C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86710" y="1351734"/>
            <a:ext cx="9265440" cy="42525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7F5D27A-A5F2-7E11-A4EE-36F96B96A4A0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6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827552A-B619-2C48-1117-52F21930C41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36221"/>
          <a:stretch>
            <a:fillRect/>
          </a:stretch>
        </p:blipFill>
        <p:spPr>
          <a:xfrm>
            <a:off x="2515441" y="4622694"/>
            <a:ext cx="2353260" cy="12714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4DFC23C-A240-53F4-2C6E-BF7F515A3A86}"/>
              </a:ext>
            </a:extLst>
          </p:cNvPr>
          <p:cNvSpPr txBox="1"/>
          <p:nvPr/>
        </p:nvSpPr>
        <p:spPr>
          <a:xfrm>
            <a:off x="2620921" y="5894172"/>
            <a:ext cx="21423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Problem 1: Decreasing volume</a:t>
            </a:r>
          </a:p>
          <a:p>
            <a:pPr algn="ctr"/>
            <a:r>
              <a:rPr lang="en-GB" dirty="0"/>
              <a:t>(and Q factor)</a:t>
            </a:r>
          </a:p>
        </p:txBody>
      </p:sp>
    </p:spTree>
    <p:extLst>
      <p:ext uri="{BB962C8B-B14F-4D97-AF65-F5344CB8AC3E}">
        <p14:creationId xmlns:p14="http://schemas.microsoft.com/office/powerpoint/2010/main" val="26836934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89EA37-8671-DAE3-120B-EBB4BE344F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3650EF0-379D-A597-2625-B14B639D192B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4F2EE99-3B8A-F575-921F-E1514CE01EA5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8959868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Decreasing volume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63A61B8-EEEA-AEDF-3307-E3B85D07E432}"/>
                  </a:ext>
                </a:extLst>
              </p:cNvPr>
              <p:cNvSpPr txBox="1"/>
              <p:nvPr/>
            </p:nvSpPr>
            <p:spPr>
              <a:xfrm>
                <a:off x="2026876" y="1307837"/>
                <a:ext cx="73076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A cavity </a:t>
                </a:r>
                <a:r>
                  <a:rPr lang="en-US" sz="2800" dirty="0" err="1"/>
                  <a:t>haloscope</a:t>
                </a:r>
                <a:r>
                  <a:rPr lang="en-US" sz="2800" dirty="0"/>
                  <a:t> converts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</m:oMath>
                </a14:m>
                <a:endParaRPr lang="en-GB" sz="2800" dirty="0"/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63A61B8-EEEA-AEDF-3307-E3B85D07E4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6876" y="1307837"/>
                <a:ext cx="7307642" cy="523220"/>
              </a:xfrm>
              <a:prstGeom prst="rect">
                <a:avLst/>
              </a:prstGeom>
              <a:blipFill>
                <a:blip r:embed="rId3"/>
                <a:stretch>
                  <a:fillRect l="-1668" t="-11765" r="-1501" b="-34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75815670-F6B5-A4EB-FA43-9DDE80253839}"/>
              </a:ext>
            </a:extLst>
          </p:cNvPr>
          <p:cNvSpPr txBox="1"/>
          <p:nvPr/>
        </p:nvSpPr>
        <p:spPr>
          <a:xfrm>
            <a:off x="7816579" y="6455621"/>
            <a:ext cx="44726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C. </a:t>
            </a:r>
            <a:r>
              <a:rPr lang="en-GB" dirty="0" err="1"/>
              <a:t>Boutan</a:t>
            </a:r>
            <a:r>
              <a:rPr lang="en-GB" dirty="0"/>
              <a:t>, et al., Phys. Rev. Lett. </a:t>
            </a:r>
            <a:r>
              <a:rPr lang="en-GB" b="1" dirty="0"/>
              <a:t>121 </a:t>
            </a:r>
            <a:r>
              <a:rPr lang="en-GB" dirty="0"/>
              <a:t>(2018)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4A408B-1606-DF0D-A1B6-126303D954C5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57806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15C127-4BED-1182-06EE-41C47E52B2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8FF959B-41BA-82BA-F99D-51FEB392574F}"/>
                  </a:ext>
                </a:extLst>
              </p:cNvPr>
              <p:cNvSpPr txBox="1"/>
              <p:nvPr/>
            </p:nvSpPr>
            <p:spPr>
              <a:xfrm>
                <a:off x="2867183" y="2173775"/>
                <a:ext cx="5635069" cy="5038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2800" b="0" i="0" smtClean="0">
                          <a:latin typeface="Cambria Math" panose="02040503050406030204" pitchFamily="18" charset="0"/>
                        </a:rPr>
                        <m:t>Rate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 ×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8FF959B-41BA-82BA-F99D-51FEB39257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7183" y="2173775"/>
                <a:ext cx="5635069" cy="50385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09098342-C48E-73A9-D257-9684FD75F515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36FE1DF-96AA-FD74-C137-7C755DE5B03F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8959868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Decreasing volume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4AB7910-CB67-FFC3-5EBE-3811DCAB916F}"/>
                  </a:ext>
                </a:extLst>
              </p:cNvPr>
              <p:cNvSpPr txBox="1"/>
              <p:nvPr/>
            </p:nvSpPr>
            <p:spPr>
              <a:xfrm>
                <a:off x="2026876" y="1307837"/>
                <a:ext cx="73076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A cavity </a:t>
                </a:r>
                <a:r>
                  <a:rPr lang="en-US" sz="2800" dirty="0" err="1"/>
                  <a:t>haloscope</a:t>
                </a:r>
                <a:r>
                  <a:rPr lang="en-US" sz="2800" dirty="0"/>
                  <a:t> converts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</m:oMath>
                </a14:m>
                <a:endParaRPr lang="en-GB" sz="2800" dirty="0"/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4AB7910-CB67-FFC3-5EBE-3811DCAB91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6876" y="1307837"/>
                <a:ext cx="7307642" cy="523220"/>
              </a:xfrm>
              <a:prstGeom prst="rect">
                <a:avLst/>
              </a:prstGeom>
              <a:blipFill>
                <a:blip r:embed="rId4"/>
                <a:stretch>
                  <a:fillRect l="-1668" t="-11765" r="-1501" b="-34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val 9">
            <a:extLst>
              <a:ext uri="{FF2B5EF4-FFF2-40B4-BE49-F238E27FC236}">
                <a16:creationId xmlns:a16="http://schemas.microsoft.com/office/drawing/2014/main" id="{10C700BB-80FF-8C2E-5456-71C6B7683624}"/>
              </a:ext>
            </a:extLst>
          </p:cNvPr>
          <p:cNvSpPr/>
          <p:nvPr/>
        </p:nvSpPr>
        <p:spPr>
          <a:xfrm>
            <a:off x="7540353" y="2181955"/>
            <a:ext cx="529592" cy="53848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BE8997-13FA-1CE3-320C-C8B74A360E2A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C346A7-DF1C-804B-4A7C-1B0C31990957}"/>
              </a:ext>
            </a:extLst>
          </p:cNvPr>
          <p:cNvSpPr txBox="1"/>
          <p:nvPr/>
        </p:nvSpPr>
        <p:spPr>
          <a:xfrm>
            <a:off x="7816579" y="6455621"/>
            <a:ext cx="44726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C. </a:t>
            </a:r>
            <a:r>
              <a:rPr lang="en-GB" dirty="0" err="1"/>
              <a:t>Boutan</a:t>
            </a:r>
            <a:r>
              <a:rPr lang="en-GB" dirty="0"/>
              <a:t>, et al., Phys. Rev. Lett. </a:t>
            </a:r>
            <a:r>
              <a:rPr lang="en-GB" b="1" dirty="0"/>
              <a:t>121 </a:t>
            </a:r>
            <a:r>
              <a:rPr lang="en-GB" dirty="0"/>
              <a:t>(2018)</a:t>
            </a:r>
          </a:p>
        </p:txBody>
      </p:sp>
    </p:spTree>
    <p:extLst>
      <p:ext uri="{BB962C8B-B14F-4D97-AF65-F5344CB8AC3E}">
        <p14:creationId xmlns:p14="http://schemas.microsoft.com/office/powerpoint/2010/main" val="41392316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46D16E-433D-480D-AC2F-E1370AD3D1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015C7B6-E97A-91DE-FDFF-60D0A60F030E}"/>
                  </a:ext>
                </a:extLst>
              </p:cNvPr>
              <p:cNvSpPr txBox="1"/>
              <p:nvPr/>
            </p:nvSpPr>
            <p:spPr>
              <a:xfrm>
                <a:off x="2867183" y="2173775"/>
                <a:ext cx="5635069" cy="5038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2800" b="0" i="0" smtClean="0">
                          <a:latin typeface="Cambria Math" panose="02040503050406030204" pitchFamily="18" charset="0"/>
                        </a:rPr>
                        <m:t>Rate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 ×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015C7B6-E97A-91DE-FDFF-60D0A60F03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7183" y="2173775"/>
                <a:ext cx="5635069" cy="50385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0EFF1998-7917-3E80-D1FB-64050DF91B0F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22E62C2-4F2F-ED6C-1D7A-471E7A81752C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8959868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Decreasing volume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A26A436-461A-72C4-2B25-145D3CF97953}"/>
                  </a:ext>
                </a:extLst>
              </p:cNvPr>
              <p:cNvSpPr txBox="1"/>
              <p:nvPr/>
            </p:nvSpPr>
            <p:spPr>
              <a:xfrm>
                <a:off x="2026876" y="1307837"/>
                <a:ext cx="73076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A cavity </a:t>
                </a:r>
                <a:r>
                  <a:rPr lang="en-US" sz="2800" dirty="0" err="1"/>
                  <a:t>haloscope</a:t>
                </a:r>
                <a:r>
                  <a:rPr lang="en-US" sz="2800" dirty="0"/>
                  <a:t> converts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</m:oMath>
                </a14:m>
                <a:endParaRPr lang="en-GB" sz="2800" dirty="0"/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A26A436-461A-72C4-2B25-145D3CF979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6876" y="1307837"/>
                <a:ext cx="7307642" cy="523220"/>
              </a:xfrm>
              <a:prstGeom prst="rect">
                <a:avLst/>
              </a:prstGeom>
              <a:blipFill>
                <a:blip r:embed="rId4"/>
                <a:stretch>
                  <a:fillRect l="-1668" t="-11765" r="-1501" b="-34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val 9">
            <a:extLst>
              <a:ext uri="{FF2B5EF4-FFF2-40B4-BE49-F238E27FC236}">
                <a16:creationId xmlns:a16="http://schemas.microsoft.com/office/drawing/2014/main" id="{25D880B9-73FB-0E5A-B2BD-AB54AC598F8F}"/>
              </a:ext>
            </a:extLst>
          </p:cNvPr>
          <p:cNvSpPr/>
          <p:nvPr/>
        </p:nvSpPr>
        <p:spPr>
          <a:xfrm>
            <a:off x="7540353" y="2181955"/>
            <a:ext cx="529592" cy="53848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1EE9334-28E1-2D25-5F96-543E022435FD}"/>
                  </a:ext>
                </a:extLst>
              </p:cNvPr>
              <p:cNvSpPr txBox="1"/>
              <p:nvPr/>
            </p:nvSpPr>
            <p:spPr>
              <a:xfrm>
                <a:off x="5088595" y="3344882"/>
                <a:ext cx="1915472" cy="9745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GB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800" b="0" dirty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1EE9334-28E1-2D25-5F96-543E022435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8595" y="3344882"/>
                <a:ext cx="1915472" cy="97456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1F6D189A-908F-14CF-E39A-A04BE689CC76}"/>
              </a:ext>
            </a:extLst>
          </p:cNvPr>
          <p:cNvSpPr txBox="1"/>
          <p:nvPr/>
        </p:nvSpPr>
        <p:spPr>
          <a:xfrm>
            <a:off x="3169244" y="2852382"/>
            <a:ext cx="57906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Volume factor scales with frequency</a:t>
            </a:r>
            <a:endParaRPr lang="en-GB" sz="2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6EDCB35-9A4B-EFCD-78C0-764CB41CC636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B5508C-60E2-E11D-4AB8-D2AD3F32495C}"/>
              </a:ext>
            </a:extLst>
          </p:cNvPr>
          <p:cNvSpPr txBox="1"/>
          <p:nvPr/>
        </p:nvSpPr>
        <p:spPr>
          <a:xfrm>
            <a:off x="7816579" y="6455621"/>
            <a:ext cx="44726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C. </a:t>
            </a:r>
            <a:r>
              <a:rPr lang="en-GB" dirty="0" err="1"/>
              <a:t>Boutan</a:t>
            </a:r>
            <a:r>
              <a:rPr lang="en-GB" dirty="0"/>
              <a:t>, et al., Phys. Rev. Lett. </a:t>
            </a:r>
            <a:r>
              <a:rPr lang="en-GB" b="1" dirty="0"/>
              <a:t>121 </a:t>
            </a:r>
            <a:r>
              <a:rPr lang="en-GB" dirty="0"/>
              <a:t>(2018)</a:t>
            </a:r>
          </a:p>
        </p:txBody>
      </p:sp>
    </p:spTree>
    <p:extLst>
      <p:ext uri="{BB962C8B-B14F-4D97-AF65-F5344CB8AC3E}">
        <p14:creationId xmlns:p14="http://schemas.microsoft.com/office/powerpoint/2010/main" val="31680088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566BDE-8A7A-A423-FEEA-17B49543F6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A125DFB-9B3B-2001-A492-A5EAB1A13D24}"/>
                  </a:ext>
                </a:extLst>
              </p:cNvPr>
              <p:cNvSpPr txBox="1"/>
              <p:nvPr/>
            </p:nvSpPr>
            <p:spPr>
              <a:xfrm>
                <a:off x="2867183" y="2173775"/>
                <a:ext cx="5635069" cy="5038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2800" b="0" i="0" smtClean="0">
                          <a:latin typeface="Cambria Math" panose="02040503050406030204" pitchFamily="18" charset="0"/>
                        </a:rPr>
                        <m:t>Rate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 ×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A125DFB-9B3B-2001-A492-A5EAB1A13D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7183" y="2173775"/>
                <a:ext cx="5635069" cy="50385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D4070EE4-EA69-4C98-D720-3C02F9B7395E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B33F8C8-2115-66B3-C983-47481EA2CFDA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8959868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Decreasing volume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817D64D-C549-30FF-5E37-41F8F093E561}"/>
                  </a:ext>
                </a:extLst>
              </p:cNvPr>
              <p:cNvSpPr txBox="1"/>
              <p:nvPr/>
            </p:nvSpPr>
            <p:spPr>
              <a:xfrm>
                <a:off x="2026876" y="1307837"/>
                <a:ext cx="73076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A cavity </a:t>
                </a:r>
                <a:r>
                  <a:rPr lang="en-US" sz="2800" dirty="0" err="1"/>
                  <a:t>haloscope</a:t>
                </a:r>
                <a:r>
                  <a:rPr lang="en-US" sz="2800" dirty="0"/>
                  <a:t> converts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</m:oMath>
                </a14:m>
                <a:endParaRPr lang="en-GB" sz="2800" dirty="0"/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817D64D-C549-30FF-5E37-41F8F093E5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6876" y="1307837"/>
                <a:ext cx="7307642" cy="523220"/>
              </a:xfrm>
              <a:prstGeom prst="rect">
                <a:avLst/>
              </a:prstGeom>
              <a:blipFill>
                <a:blip r:embed="rId4"/>
                <a:stretch>
                  <a:fillRect l="-1668" t="-11765" r="-1501" b="-34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val 9">
            <a:extLst>
              <a:ext uri="{FF2B5EF4-FFF2-40B4-BE49-F238E27FC236}">
                <a16:creationId xmlns:a16="http://schemas.microsoft.com/office/drawing/2014/main" id="{33085B6B-EE82-E5A4-7A20-BC0DABBC0C7C}"/>
              </a:ext>
            </a:extLst>
          </p:cNvPr>
          <p:cNvSpPr/>
          <p:nvPr/>
        </p:nvSpPr>
        <p:spPr>
          <a:xfrm>
            <a:off x="7540353" y="2181955"/>
            <a:ext cx="529592" cy="53848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8E4E092-B88D-59DE-F2E3-801DC15DA04F}"/>
                  </a:ext>
                </a:extLst>
              </p:cNvPr>
              <p:cNvSpPr txBox="1"/>
              <p:nvPr/>
            </p:nvSpPr>
            <p:spPr>
              <a:xfrm>
                <a:off x="5088595" y="3344882"/>
                <a:ext cx="1915472" cy="9745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GB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800" b="0" dirty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8E4E092-B88D-59DE-F2E3-801DC15DA0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8595" y="3344882"/>
                <a:ext cx="1915472" cy="97456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863BE9F5-A6A7-6BFB-99FF-135183164BFA}"/>
              </a:ext>
            </a:extLst>
          </p:cNvPr>
          <p:cNvSpPr txBox="1"/>
          <p:nvPr/>
        </p:nvSpPr>
        <p:spPr>
          <a:xfrm>
            <a:off x="3169244" y="2852382"/>
            <a:ext cx="57906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Volume factor scales with frequency</a:t>
            </a:r>
            <a:endParaRPr lang="en-GB" sz="2800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7E031E38-9205-B0F3-C60E-9DEC4B0E1E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727783"/>
            <a:ext cx="8502252" cy="311300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6EB43FC-5CFE-4F3E-253D-A4BB7025E4CE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5830BB-3691-5ED2-924D-45C4BDA49AE8}"/>
              </a:ext>
            </a:extLst>
          </p:cNvPr>
          <p:cNvSpPr txBox="1"/>
          <p:nvPr/>
        </p:nvSpPr>
        <p:spPr>
          <a:xfrm>
            <a:off x="7816579" y="6455621"/>
            <a:ext cx="44726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C. </a:t>
            </a:r>
            <a:r>
              <a:rPr lang="en-GB" dirty="0" err="1"/>
              <a:t>Boutan</a:t>
            </a:r>
            <a:r>
              <a:rPr lang="en-GB" dirty="0"/>
              <a:t>, et al., Phys. Rev. Lett. </a:t>
            </a:r>
            <a:r>
              <a:rPr lang="en-GB" b="1" dirty="0"/>
              <a:t>121 </a:t>
            </a:r>
            <a:r>
              <a:rPr lang="en-GB" dirty="0"/>
              <a:t>(2018)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B9008FA-BAC2-1773-D01E-7CE7D171A786}"/>
                  </a:ext>
                </a:extLst>
              </p:cNvPr>
              <p:cNvSpPr txBox="1"/>
              <p:nvPr/>
            </p:nvSpPr>
            <p:spPr>
              <a:xfrm>
                <a:off x="4844022" y="4212221"/>
                <a:ext cx="2863850" cy="10309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2400" dirty="0"/>
                  <a:t>typically, Q</a:t>
                </a:r>
                <a:r>
                  <a:rPr lang="en-US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2/3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GB" sz="2400" dirty="0"/>
                  <a:t> (for copper) 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B9008FA-BAC2-1773-D01E-7CE7D171A7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4022" y="4212221"/>
                <a:ext cx="2863850" cy="1030923"/>
              </a:xfrm>
              <a:prstGeom prst="rect">
                <a:avLst/>
              </a:prstGeom>
              <a:blipFill>
                <a:blip r:embed="rId7"/>
                <a:stretch>
                  <a:fillRect l="-3412" b="-130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10903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4C633C-5950-E425-0F96-4ECF9B182C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ADE9ABC-4F99-4A43-75D1-42D3BF5D3AF3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699261-EEFD-E424-9C38-0139E9F7E70A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8959868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Microwave cavities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C1B3B1-1CC6-8BA3-149D-CE458CCB74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1430" y="3965215"/>
            <a:ext cx="2473254" cy="18799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D7F9465-1A60-944F-8597-A31D62C5148B}"/>
              </a:ext>
            </a:extLst>
          </p:cNvPr>
          <p:cNvSpPr txBox="1"/>
          <p:nvPr/>
        </p:nvSpPr>
        <p:spPr>
          <a:xfrm>
            <a:off x="1758055" y="5782440"/>
            <a:ext cx="37600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ADMX: min frequency ~640 MHz </a:t>
            </a:r>
            <a:endParaRPr lang="en-GB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9F1210-3DD0-A681-A556-38A195E296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2881" y="3880666"/>
            <a:ext cx="2033494" cy="153823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DBBEC303-D289-FBCD-3771-9DBDAFACCBAD}"/>
              </a:ext>
            </a:extLst>
          </p:cNvPr>
          <p:cNvSpPr txBox="1"/>
          <p:nvPr/>
        </p:nvSpPr>
        <p:spPr>
          <a:xfrm>
            <a:off x="6661277" y="5571782"/>
            <a:ext cx="37766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RADES: min frequency ~8.4 GHz </a:t>
            </a:r>
            <a:endParaRPr lang="en-GB" sz="2000" dirty="0"/>
          </a:p>
        </p:txBody>
      </p:sp>
      <p:pic>
        <p:nvPicPr>
          <p:cNvPr id="28" name="Picture 27" descr="Diagram&#10;&#10;Description automatically generated">
            <a:extLst>
              <a:ext uri="{FF2B5EF4-FFF2-40B4-BE49-F238E27FC236}">
                <a16:creationId xmlns:a16="http://schemas.microsoft.com/office/drawing/2014/main" id="{520B185F-B5F0-3632-5D5A-8756693A7E0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849"/>
          <a:stretch/>
        </p:blipFill>
        <p:spPr>
          <a:xfrm>
            <a:off x="2626752" y="1185488"/>
            <a:ext cx="6236841" cy="249193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835B246-03A7-9E8B-F1F9-4C3C86F46D50}"/>
              </a:ext>
            </a:extLst>
          </p:cNvPr>
          <p:cNvCxnSpPr>
            <a:cxnSpLocks/>
          </p:cNvCxnSpPr>
          <p:nvPr/>
        </p:nvCxnSpPr>
        <p:spPr>
          <a:xfrm flipV="1">
            <a:off x="3918857" y="2634749"/>
            <a:ext cx="1421493" cy="11817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09470CF-A72F-2C8B-FB6A-4D67F4253CBD}"/>
              </a:ext>
            </a:extLst>
          </p:cNvPr>
          <p:cNvCxnSpPr>
            <a:cxnSpLocks/>
          </p:cNvCxnSpPr>
          <p:nvPr/>
        </p:nvCxnSpPr>
        <p:spPr>
          <a:xfrm flipH="1" flipV="1">
            <a:off x="6045202" y="2322234"/>
            <a:ext cx="2060080" cy="14581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D626E10-2CFA-46DB-30CE-1EDE8EEC1707}"/>
              </a:ext>
            </a:extLst>
          </p:cNvPr>
          <p:cNvGrpSpPr/>
          <p:nvPr/>
        </p:nvGrpSpPr>
        <p:grpSpPr>
          <a:xfrm>
            <a:off x="0" y="6290899"/>
            <a:ext cx="6704282" cy="567101"/>
            <a:chOff x="552410" y="6354349"/>
            <a:chExt cx="6096953" cy="567101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6A1DF7F-BF3A-E235-91A4-850C277C637A}"/>
                </a:ext>
              </a:extLst>
            </p:cNvPr>
            <p:cNvSpPr txBox="1"/>
            <p:nvPr/>
          </p:nvSpPr>
          <p:spPr>
            <a:xfrm>
              <a:off x="555293" y="6354349"/>
              <a:ext cx="6094070" cy="3231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a-DK" sz="1500" dirty="0"/>
                <a:t>A. Melcón, et al. J. High Energ. Phys. </a:t>
              </a:r>
              <a:r>
                <a:rPr lang="da-DK" sz="1500" b="1" dirty="0"/>
                <a:t>2021</a:t>
              </a:r>
              <a:r>
                <a:rPr lang="da-DK" sz="1500" dirty="0"/>
                <a:t>, 75 (2021) 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71B58ED-C18B-CEAA-4CB7-A0B4CBF4D3CB}"/>
                </a:ext>
              </a:extLst>
            </p:cNvPr>
            <p:cNvSpPr txBox="1"/>
            <p:nvPr/>
          </p:nvSpPr>
          <p:spPr>
            <a:xfrm>
              <a:off x="552410" y="6598285"/>
              <a:ext cx="4492758" cy="3231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00" dirty="0"/>
                <a:t>S. K. Lamoreaux, et al., Phys. Rev. D </a:t>
              </a:r>
              <a:r>
                <a:rPr lang="en-US" sz="1500" b="1" dirty="0"/>
                <a:t>88</a:t>
              </a:r>
              <a:r>
                <a:rPr lang="en-US" sz="1500" dirty="0"/>
                <a:t>, 035020 (2013)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5CFB6578-BF8C-7F8F-DBBC-AF362626BE34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40" name="Arrow: Right 39">
            <a:extLst>
              <a:ext uri="{FF2B5EF4-FFF2-40B4-BE49-F238E27FC236}">
                <a16:creationId xmlns:a16="http://schemas.microsoft.com/office/drawing/2014/main" id="{BB16B704-1594-65C3-99F0-DBB80510BC97}"/>
              </a:ext>
            </a:extLst>
          </p:cNvPr>
          <p:cNvSpPr/>
          <p:nvPr/>
        </p:nvSpPr>
        <p:spPr>
          <a:xfrm>
            <a:off x="5369379" y="4365549"/>
            <a:ext cx="1473550" cy="770732"/>
          </a:xfrm>
          <a:prstGeom prst="rightArrow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D1FD990-4B61-49E9-1DFB-9C16F3C8060D}"/>
                  </a:ext>
                </a:extLst>
              </p:cNvPr>
              <p:cNvSpPr txBox="1"/>
              <p:nvPr/>
            </p:nvSpPr>
            <p:spPr>
              <a:xfrm>
                <a:off x="5538847" y="3803542"/>
                <a:ext cx="639919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GB" sz="3200" dirty="0"/>
              </a:p>
            </p:txBody>
          </p:sp>
        </mc:Choice>
        <mc:Fallback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D1FD990-4B61-49E9-1DFB-9C16F3C806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8847" y="3803542"/>
                <a:ext cx="639919" cy="49244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D9D331E-084D-37F1-D88A-3A217BEAF176}"/>
              </a:ext>
            </a:extLst>
          </p:cNvPr>
          <p:cNvCxnSpPr>
            <a:cxnSpLocks/>
          </p:cNvCxnSpPr>
          <p:nvPr/>
        </p:nvCxnSpPr>
        <p:spPr>
          <a:xfrm flipV="1">
            <a:off x="6193280" y="3864964"/>
            <a:ext cx="0" cy="43102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84246B15-10A5-B3C7-AECA-55BBA2AAB0FB}"/>
              </a:ext>
            </a:extLst>
          </p:cNvPr>
          <p:cNvSpPr txBox="1"/>
          <p:nvPr/>
        </p:nvSpPr>
        <p:spPr>
          <a:xfrm>
            <a:off x="5500961" y="5259305"/>
            <a:ext cx="1152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Size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6737EAE-2E64-5A92-7AD0-D81389E888B2}"/>
              </a:ext>
            </a:extLst>
          </p:cNvPr>
          <p:cNvCxnSpPr>
            <a:cxnSpLocks/>
          </p:cNvCxnSpPr>
          <p:nvPr/>
        </p:nvCxnSpPr>
        <p:spPr>
          <a:xfrm>
            <a:off x="6193280" y="5259305"/>
            <a:ext cx="0" cy="43102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F5A08C3-5B7F-B3D6-3F64-AA6F2DEF0D70}"/>
                  </a:ext>
                </a:extLst>
              </p:cNvPr>
              <p:cNvSpPr txBox="1"/>
              <p:nvPr/>
            </p:nvSpPr>
            <p:spPr>
              <a:xfrm>
                <a:off x="411247" y="4324824"/>
                <a:ext cx="205889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dirty="0"/>
                  <a:t>Length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GB" sz="2000" dirty="0"/>
                  <a:t> m</a:t>
                </a:r>
                <a:endParaRPr lang="en-US" sz="2000" dirty="0"/>
              </a:p>
              <a:p>
                <a:pPr algn="ctr"/>
                <a:r>
                  <a:rPr lang="en-US" sz="2000" dirty="0"/>
                  <a:t>Diameter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0.5</m:t>
                    </m:r>
                  </m:oMath>
                </a14:m>
                <a:r>
                  <a:rPr lang="en-GB" sz="2000" dirty="0"/>
                  <a:t> m</a:t>
                </a:r>
              </a:p>
            </p:txBody>
          </p:sp>
        </mc:Choice>
        <mc:Fallback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F5A08C3-5B7F-B3D6-3F64-AA6F2DEF0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247" y="4324824"/>
                <a:ext cx="2058897" cy="707886"/>
              </a:xfrm>
              <a:prstGeom prst="rect">
                <a:avLst/>
              </a:prstGeom>
              <a:blipFill>
                <a:blip r:embed="rId6"/>
                <a:stretch>
                  <a:fillRect l="-2663" t="-3419" r="-2959" b="-145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89EB29AB-B483-8595-92CC-7E39228E333B}"/>
                  </a:ext>
                </a:extLst>
              </p:cNvPr>
              <p:cNvSpPr txBox="1"/>
              <p:nvPr/>
            </p:nvSpPr>
            <p:spPr>
              <a:xfrm>
                <a:off x="9202405" y="4295985"/>
                <a:ext cx="2305439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dirty="0"/>
                  <a:t>Length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125 </m:t>
                    </m:r>
                  </m:oMath>
                </a14:m>
                <a:r>
                  <a:rPr lang="en-US" sz="2000" dirty="0"/>
                  <a:t>mm</a:t>
                </a:r>
              </a:p>
              <a:p>
                <a:pPr algn="ctr"/>
                <a:r>
                  <a:rPr lang="en-US" sz="2000" dirty="0"/>
                  <a:t>Thickness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en-GB" sz="2000" dirty="0"/>
                  <a:t> mm</a:t>
                </a:r>
              </a:p>
            </p:txBody>
          </p:sp>
        </mc:Choice>
        <mc:Fallback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89EB29AB-B483-8595-92CC-7E39228E33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2405" y="4295985"/>
                <a:ext cx="2305439" cy="707886"/>
              </a:xfrm>
              <a:prstGeom prst="rect">
                <a:avLst/>
              </a:prstGeom>
              <a:blipFill>
                <a:blip r:embed="rId7"/>
                <a:stretch>
                  <a:fillRect l="-2646" t="-4310" r="-2381" b="-155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2800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EEC4D68-D07A-5193-77A6-5A932A4C6058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5807A5D-68A4-7A18-DB9D-F0E7197A2141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8959868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Dark matter landscape</a:t>
            </a:r>
          </a:p>
        </p:txBody>
      </p:sp>
      <p:pic>
        <p:nvPicPr>
          <p:cNvPr id="8" name="Picture 7" descr="A chart of different types of light&#10;&#10;Description automatically generated with medium confidence">
            <a:extLst>
              <a:ext uri="{FF2B5EF4-FFF2-40B4-BE49-F238E27FC236}">
                <a16:creationId xmlns:a16="http://schemas.microsoft.com/office/drawing/2014/main" id="{07333211-6EB4-E0BE-583F-B5DFFDB125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41" y="1983176"/>
            <a:ext cx="11664518" cy="360482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E7DEEC9-DAF5-1513-7909-F54169A165D1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058E76-A21D-3000-AC60-9F2AEB2CE0EE}"/>
              </a:ext>
            </a:extLst>
          </p:cNvPr>
          <p:cNvSpPr txBox="1"/>
          <p:nvPr/>
        </p:nvSpPr>
        <p:spPr>
          <a:xfrm>
            <a:off x="0" y="6478704"/>
            <a:ext cx="45154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E. Killian, et al., AVS Quantum Sci. 6, 030503 (2024)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12570391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F8FEF5-F651-9A36-8C1E-0A86681127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DC00234-1727-5A6F-5EAD-4015437DF845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611129C-81D8-E687-510C-B5DCE6A7F289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56005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Other detection options &gt;30 GHz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AE62E0E9-F199-0C98-02F2-F185461524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733" y="1188357"/>
            <a:ext cx="6791533" cy="2749534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E88784AC-8DE7-2DBE-D5C7-BC25E44EC9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251" y="3937891"/>
            <a:ext cx="6822015" cy="2749534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F45F6072-2D7A-9B53-CEC3-55F89FEF4F9B}"/>
              </a:ext>
            </a:extLst>
          </p:cNvPr>
          <p:cNvSpPr txBox="1"/>
          <p:nvPr/>
        </p:nvSpPr>
        <p:spPr>
          <a:xfrm>
            <a:off x="1246148" y="1133601"/>
            <a:ext cx="1103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Results</a:t>
            </a:r>
            <a:endParaRPr lang="en-GB" sz="2400" b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A27B041-0C32-8D0D-25D5-84C61F280381}"/>
              </a:ext>
            </a:extLst>
          </p:cNvPr>
          <p:cNvSpPr txBox="1"/>
          <p:nvPr/>
        </p:nvSpPr>
        <p:spPr>
          <a:xfrm>
            <a:off x="1192475" y="3812813"/>
            <a:ext cx="16171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Projections</a:t>
            </a:r>
            <a:endParaRPr lang="en-GB" sz="2400" b="1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8234C1B-ADC4-EEF7-CDF8-1B321684AD69}"/>
              </a:ext>
            </a:extLst>
          </p:cNvPr>
          <p:cNvSpPr txBox="1"/>
          <p:nvPr/>
        </p:nvSpPr>
        <p:spPr>
          <a:xfrm>
            <a:off x="7757824" y="1677740"/>
            <a:ext cx="887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ORGAN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3ECF913-63CD-A2D2-0D62-2BEC97B9B70A}"/>
              </a:ext>
            </a:extLst>
          </p:cNvPr>
          <p:cNvSpPr txBox="1"/>
          <p:nvPr/>
        </p:nvSpPr>
        <p:spPr>
          <a:xfrm>
            <a:off x="7728943" y="3770672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ALPHA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28F8422-91B5-4CFC-939E-FAA5C9FE19B9}"/>
              </a:ext>
            </a:extLst>
          </p:cNvPr>
          <p:cNvSpPr txBox="1"/>
          <p:nvPr/>
        </p:nvSpPr>
        <p:spPr>
          <a:xfrm>
            <a:off x="8749030" y="1689229"/>
            <a:ext cx="33958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QDM lab (Univ. Western Australia)</a:t>
            </a:r>
          </a:p>
          <a:p>
            <a:r>
              <a:rPr lang="en-US" dirty="0"/>
              <a:t>Lead by Dr. Michael Tobar</a:t>
            </a:r>
            <a:endParaRPr lang="en-GB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8439303-4128-1AA3-5BE2-7065B949B719}"/>
              </a:ext>
            </a:extLst>
          </p:cNvPr>
          <p:cNvGrpSpPr/>
          <p:nvPr/>
        </p:nvGrpSpPr>
        <p:grpSpPr>
          <a:xfrm>
            <a:off x="7759589" y="5568446"/>
            <a:ext cx="3964620" cy="655893"/>
            <a:chOff x="7640052" y="3849276"/>
            <a:chExt cx="3964620" cy="655893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24622DDA-E789-FBDF-ED79-D2DABCA13557}"/>
                </a:ext>
              </a:extLst>
            </p:cNvPr>
            <p:cNvSpPr txBox="1"/>
            <p:nvPr/>
          </p:nvSpPr>
          <p:spPr>
            <a:xfrm>
              <a:off x="7640052" y="3849276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MADMAX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907BD6DC-DEF5-C055-0644-8418F12240A2}"/>
                </a:ext>
              </a:extLst>
            </p:cNvPr>
            <p:cNvSpPr txBox="1"/>
            <p:nvPr/>
          </p:nvSpPr>
          <p:spPr>
            <a:xfrm>
              <a:off x="8765694" y="3858838"/>
              <a:ext cx="2838978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Big effort at DESY, lower m</a:t>
              </a:r>
              <a:r>
                <a:rPr lang="en-US" baseline="-25000" dirty="0"/>
                <a:t>a</a:t>
              </a:r>
              <a:r>
                <a:rPr lang="en-US" dirty="0"/>
                <a:t> initially</a:t>
              </a:r>
              <a:endParaRPr lang="en-GB" dirty="0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DF06C9F0-DB31-9815-3CC9-670B4D87DB1C}"/>
              </a:ext>
            </a:extLst>
          </p:cNvPr>
          <p:cNvSpPr txBox="1"/>
          <p:nvPr/>
        </p:nvSpPr>
        <p:spPr>
          <a:xfrm>
            <a:off x="8582542" y="3760519"/>
            <a:ext cx="3111618" cy="3744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effectLst/>
              </a:rPr>
              <a:t>     Frank </a:t>
            </a:r>
            <a:r>
              <a:rPr lang="en-GB" dirty="0" err="1">
                <a:effectLst/>
              </a:rPr>
              <a:t>Wilczek</a:t>
            </a:r>
            <a:r>
              <a:rPr lang="en-GB" dirty="0">
                <a:effectLst/>
              </a:rPr>
              <a:t> et al.</a:t>
            </a:r>
            <a:endParaRPr lang="en-GB" dirty="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65C3C0C5-82DE-1227-1358-895EFBFADF79}"/>
              </a:ext>
            </a:extLst>
          </p:cNvPr>
          <p:cNvGrpSpPr/>
          <p:nvPr/>
        </p:nvGrpSpPr>
        <p:grpSpPr>
          <a:xfrm>
            <a:off x="7720223" y="4273430"/>
            <a:ext cx="4868017" cy="1025820"/>
            <a:chOff x="7619685" y="4636910"/>
            <a:chExt cx="4868017" cy="1025820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27D52E6D-7246-C2AD-2E72-5C9DA9C1F478}"/>
                </a:ext>
              </a:extLst>
            </p:cNvPr>
            <p:cNvSpPr txBox="1"/>
            <p:nvPr/>
          </p:nvSpPr>
          <p:spPr>
            <a:xfrm>
              <a:off x="7629873" y="4990686"/>
              <a:ext cx="7793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BRASS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45B2690-1A7A-4111-51EC-6AACB27725F1}"/>
                </a:ext>
              </a:extLst>
            </p:cNvPr>
            <p:cNvSpPr txBox="1"/>
            <p:nvPr/>
          </p:nvSpPr>
          <p:spPr>
            <a:xfrm>
              <a:off x="8720384" y="4964419"/>
              <a:ext cx="330199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University of Hamburg</a:t>
              </a:r>
              <a:endParaRPr lang="en-GB" dirty="0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0D5C3CBD-D336-3F89-7815-C26B82956935}"/>
                </a:ext>
              </a:extLst>
            </p:cNvPr>
            <p:cNvSpPr txBox="1"/>
            <p:nvPr/>
          </p:nvSpPr>
          <p:spPr>
            <a:xfrm>
              <a:off x="7619685" y="5293398"/>
              <a:ext cx="8201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BREAD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63E810B-7529-9AEE-A5DA-2CB316D7D589}"/>
                </a:ext>
              </a:extLst>
            </p:cNvPr>
            <p:cNvSpPr txBox="1"/>
            <p:nvPr/>
          </p:nvSpPr>
          <p:spPr>
            <a:xfrm>
              <a:off x="8710196" y="5267131"/>
              <a:ext cx="377750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Cambridge/Fermilab, higher m</a:t>
              </a:r>
              <a:r>
                <a:rPr lang="en-US" baseline="-25000" dirty="0"/>
                <a:t>a</a:t>
              </a:r>
              <a:endParaRPr lang="en-GB" baseline="-25000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0F5F23E7-B7EE-4D3B-8F77-CE5C5ED6C0A7}"/>
                </a:ext>
              </a:extLst>
            </p:cNvPr>
            <p:cNvSpPr txBox="1"/>
            <p:nvPr/>
          </p:nvSpPr>
          <p:spPr>
            <a:xfrm>
              <a:off x="7657286" y="4636910"/>
              <a:ext cx="24280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“Magnetized mirrors”…</a:t>
              </a:r>
              <a:endParaRPr lang="en-GB" b="1" dirty="0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552424E0-E688-03D0-8885-3C7BC04BAC96}"/>
              </a:ext>
            </a:extLst>
          </p:cNvPr>
          <p:cNvSpPr txBox="1"/>
          <p:nvPr/>
        </p:nvSpPr>
        <p:spPr>
          <a:xfrm>
            <a:off x="7728943" y="3471239"/>
            <a:ext cx="25453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effectLst/>
              </a:rPr>
              <a:t>Plasma haloscope </a:t>
            </a:r>
            <a:endParaRPr lang="en-GB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11A0CEC-6BFA-0EC4-C7E6-8E9A12CA711B}"/>
              </a:ext>
            </a:extLst>
          </p:cNvPr>
          <p:cNvSpPr txBox="1"/>
          <p:nvPr/>
        </p:nvSpPr>
        <p:spPr>
          <a:xfrm>
            <a:off x="7720223" y="5271260"/>
            <a:ext cx="36335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.. with dielectric boost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0CB7485-B678-C0DE-EE93-4A2E291685B4}"/>
              </a:ext>
            </a:extLst>
          </p:cNvPr>
          <p:cNvSpPr txBox="1"/>
          <p:nvPr/>
        </p:nvSpPr>
        <p:spPr>
          <a:xfrm>
            <a:off x="7730320" y="2518160"/>
            <a:ext cx="40380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TEM</a:t>
            </a:r>
            <a:r>
              <a:rPr lang="en-US" b="1" baseline="-25000" dirty="0"/>
              <a:t>00q </a:t>
            </a:r>
            <a:r>
              <a:rPr lang="en-US" b="1" dirty="0"/>
              <a:t>Fabry-Perot</a:t>
            </a:r>
            <a:endParaRPr lang="en-GB" b="1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63339C9-0BD2-EF10-00D7-FFB6A3F37D1D}"/>
              </a:ext>
            </a:extLst>
          </p:cNvPr>
          <p:cNvSpPr txBox="1"/>
          <p:nvPr/>
        </p:nvSpPr>
        <p:spPr>
          <a:xfrm>
            <a:off x="7739040" y="2858496"/>
            <a:ext cx="1195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ORPHEUS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D79A829-BE4D-A5D2-2A46-25BF304C379F}"/>
              </a:ext>
            </a:extLst>
          </p:cNvPr>
          <p:cNvSpPr txBox="1"/>
          <p:nvPr/>
        </p:nvSpPr>
        <p:spPr>
          <a:xfrm>
            <a:off x="8839309" y="2864404"/>
            <a:ext cx="17981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>
                <a:effectLst/>
              </a:rPr>
              <a:t>Rybka</a:t>
            </a:r>
            <a:r>
              <a:rPr lang="en-GB" dirty="0">
                <a:effectLst/>
              </a:rPr>
              <a:t> et al. </a:t>
            </a:r>
            <a:endParaRPr lang="en-GB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0CA7E46-D853-6930-8FCB-79E620571C6E}"/>
              </a:ext>
            </a:extLst>
          </p:cNvPr>
          <p:cNvSpPr txBox="1"/>
          <p:nvPr/>
        </p:nvSpPr>
        <p:spPr>
          <a:xfrm>
            <a:off x="7757824" y="1380403"/>
            <a:ext cx="40380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Dielectric cavities</a:t>
            </a:r>
            <a:endParaRPr lang="en-GB" b="1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667FC4-A51C-85F1-6E25-077AB94AB13E}"/>
              </a:ext>
            </a:extLst>
          </p:cNvPr>
          <p:cNvSpPr txBox="1"/>
          <p:nvPr/>
        </p:nvSpPr>
        <p:spPr>
          <a:xfrm>
            <a:off x="-57150" y="6535786"/>
            <a:ext cx="75919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https://cajohare.github.io/AxionLimits/docs/ap.html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B6EA2A4-6F76-BA66-3123-E5ADCF7D84DB}"/>
              </a:ext>
            </a:extLst>
          </p:cNvPr>
          <p:cNvSpPr txBox="1"/>
          <p:nvPr/>
        </p:nvSpPr>
        <p:spPr>
          <a:xfrm>
            <a:off x="6380328" y="6319322"/>
            <a:ext cx="623648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Many, more new ideas between 5-30 GHz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C034DAA-27EC-9CFA-855F-6CA8CA9040A3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2814203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FD62AF-BF31-4413-9DA3-7C4194D54D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58ECAA1-442A-C428-FF4C-A560526A661C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4CC971F-F9CE-3B4A-69B2-8882927FE49C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56005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Other detection options &gt;30 GHz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2B3FC754-9C14-7CFB-D22B-92CFCCAF6C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733" y="1188357"/>
            <a:ext cx="6791533" cy="2749534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75E2FDEB-9D6E-7340-F6C5-515BF9449B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251" y="3937891"/>
            <a:ext cx="6822015" cy="2749534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87A6579A-0D08-7F72-8A07-1BE44B8E82B7}"/>
              </a:ext>
            </a:extLst>
          </p:cNvPr>
          <p:cNvSpPr txBox="1"/>
          <p:nvPr/>
        </p:nvSpPr>
        <p:spPr>
          <a:xfrm>
            <a:off x="1246148" y="1133601"/>
            <a:ext cx="1103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Results</a:t>
            </a:r>
            <a:endParaRPr lang="en-GB" sz="2400" b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87BBFA-F34C-335A-BA06-8115D799FAFD}"/>
              </a:ext>
            </a:extLst>
          </p:cNvPr>
          <p:cNvSpPr txBox="1"/>
          <p:nvPr/>
        </p:nvSpPr>
        <p:spPr>
          <a:xfrm>
            <a:off x="1192475" y="3812813"/>
            <a:ext cx="16171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Projections</a:t>
            </a:r>
            <a:endParaRPr lang="en-GB" sz="2400" b="1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F9A942B-8A1F-13B0-35AE-2450E250BC4D}"/>
              </a:ext>
            </a:extLst>
          </p:cNvPr>
          <p:cNvSpPr txBox="1"/>
          <p:nvPr/>
        </p:nvSpPr>
        <p:spPr>
          <a:xfrm>
            <a:off x="7757824" y="1677740"/>
            <a:ext cx="887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ORGAN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ECEE321-44D9-4876-8BFC-B51234756E3E}"/>
              </a:ext>
            </a:extLst>
          </p:cNvPr>
          <p:cNvSpPr txBox="1"/>
          <p:nvPr/>
        </p:nvSpPr>
        <p:spPr>
          <a:xfrm>
            <a:off x="7728943" y="3770672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ALPHA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CD303AB-6C8C-CA37-1548-270903103061}"/>
              </a:ext>
            </a:extLst>
          </p:cNvPr>
          <p:cNvSpPr txBox="1"/>
          <p:nvPr/>
        </p:nvSpPr>
        <p:spPr>
          <a:xfrm>
            <a:off x="8749030" y="1689229"/>
            <a:ext cx="33958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QDM lab (Univ. Western Australia)</a:t>
            </a:r>
          </a:p>
          <a:p>
            <a:r>
              <a:rPr lang="en-US" dirty="0"/>
              <a:t>Lead by Dr. Michael Tobar</a:t>
            </a:r>
            <a:endParaRPr lang="en-GB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D0E57DF-4FD5-077B-C239-CA35AC7B1E90}"/>
              </a:ext>
            </a:extLst>
          </p:cNvPr>
          <p:cNvGrpSpPr/>
          <p:nvPr/>
        </p:nvGrpSpPr>
        <p:grpSpPr>
          <a:xfrm>
            <a:off x="7759589" y="5568446"/>
            <a:ext cx="3964620" cy="655893"/>
            <a:chOff x="7640052" y="3849276"/>
            <a:chExt cx="3964620" cy="655893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3B909D1-43BA-95A6-DEE5-B11920B4E304}"/>
                </a:ext>
              </a:extLst>
            </p:cNvPr>
            <p:cNvSpPr txBox="1"/>
            <p:nvPr/>
          </p:nvSpPr>
          <p:spPr>
            <a:xfrm>
              <a:off x="7640052" y="3849276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MADMAX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C6E1FC6B-AEF8-3788-89FE-8E3943CFD9FE}"/>
                </a:ext>
              </a:extLst>
            </p:cNvPr>
            <p:cNvSpPr txBox="1"/>
            <p:nvPr/>
          </p:nvSpPr>
          <p:spPr>
            <a:xfrm>
              <a:off x="8765694" y="3858838"/>
              <a:ext cx="2838978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Big effort at DESY, lower m</a:t>
              </a:r>
              <a:r>
                <a:rPr lang="en-US" baseline="-25000" dirty="0"/>
                <a:t>a</a:t>
              </a:r>
              <a:r>
                <a:rPr lang="en-US" dirty="0"/>
                <a:t> initially</a:t>
              </a:r>
              <a:endParaRPr lang="en-GB" dirty="0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F3E28CF9-905A-80D0-FE24-75B41CA8474A}"/>
              </a:ext>
            </a:extLst>
          </p:cNvPr>
          <p:cNvSpPr txBox="1"/>
          <p:nvPr/>
        </p:nvSpPr>
        <p:spPr>
          <a:xfrm>
            <a:off x="8582542" y="3760519"/>
            <a:ext cx="3111618" cy="3744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effectLst/>
              </a:rPr>
              <a:t>     Frank </a:t>
            </a:r>
            <a:r>
              <a:rPr lang="en-GB" dirty="0" err="1">
                <a:effectLst/>
              </a:rPr>
              <a:t>Wilczek</a:t>
            </a:r>
            <a:r>
              <a:rPr lang="en-GB" dirty="0">
                <a:effectLst/>
              </a:rPr>
              <a:t> et al.</a:t>
            </a:r>
            <a:endParaRPr lang="en-GB" dirty="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5ADF7F7-A077-E0A2-48CF-CA89DBF8CCBF}"/>
              </a:ext>
            </a:extLst>
          </p:cNvPr>
          <p:cNvGrpSpPr/>
          <p:nvPr/>
        </p:nvGrpSpPr>
        <p:grpSpPr>
          <a:xfrm>
            <a:off x="7720223" y="4273430"/>
            <a:ext cx="4868017" cy="1025820"/>
            <a:chOff x="7619685" y="4636910"/>
            <a:chExt cx="4868017" cy="1025820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262458E-D281-93C0-4954-41D39805E6EE}"/>
                </a:ext>
              </a:extLst>
            </p:cNvPr>
            <p:cNvSpPr txBox="1"/>
            <p:nvPr/>
          </p:nvSpPr>
          <p:spPr>
            <a:xfrm>
              <a:off x="7629873" y="4990686"/>
              <a:ext cx="7793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BRASS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879A5022-D0F8-1C04-9E87-B418D97BE742}"/>
                </a:ext>
              </a:extLst>
            </p:cNvPr>
            <p:cNvSpPr txBox="1"/>
            <p:nvPr/>
          </p:nvSpPr>
          <p:spPr>
            <a:xfrm>
              <a:off x="8720384" y="4964419"/>
              <a:ext cx="330199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University of Hamburg</a:t>
              </a:r>
              <a:endParaRPr lang="en-GB" dirty="0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9F08B98D-41BB-4621-7BA7-38CE6071D272}"/>
                </a:ext>
              </a:extLst>
            </p:cNvPr>
            <p:cNvSpPr txBox="1"/>
            <p:nvPr/>
          </p:nvSpPr>
          <p:spPr>
            <a:xfrm>
              <a:off x="7619685" y="5293398"/>
              <a:ext cx="8201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BREAD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BEA0ED07-C711-09DA-FA0E-6636A43D6A0A}"/>
                </a:ext>
              </a:extLst>
            </p:cNvPr>
            <p:cNvSpPr txBox="1"/>
            <p:nvPr/>
          </p:nvSpPr>
          <p:spPr>
            <a:xfrm>
              <a:off x="8710196" y="5267131"/>
              <a:ext cx="377750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Cambridge/Fermilab, higher m</a:t>
              </a:r>
              <a:r>
                <a:rPr lang="en-US" baseline="-25000" dirty="0"/>
                <a:t>a</a:t>
              </a:r>
              <a:endParaRPr lang="en-GB" baseline="-25000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DE463F68-DDEF-793C-D955-C4559C77B173}"/>
                </a:ext>
              </a:extLst>
            </p:cNvPr>
            <p:cNvSpPr txBox="1"/>
            <p:nvPr/>
          </p:nvSpPr>
          <p:spPr>
            <a:xfrm>
              <a:off x="7657286" y="4636910"/>
              <a:ext cx="24280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“Magnetized mirrors”…</a:t>
              </a:r>
              <a:endParaRPr lang="en-GB" b="1" dirty="0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5F1AA38E-C8BF-3B2E-5049-17B90EAE1D09}"/>
              </a:ext>
            </a:extLst>
          </p:cNvPr>
          <p:cNvSpPr txBox="1"/>
          <p:nvPr/>
        </p:nvSpPr>
        <p:spPr>
          <a:xfrm>
            <a:off x="7728943" y="3471239"/>
            <a:ext cx="25453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effectLst/>
              </a:rPr>
              <a:t>Plasma haloscope </a:t>
            </a:r>
            <a:endParaRPr lang="en-GB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EB461BC-2BDE-BBED-205F-49ED8778AB37}"/>
              </a:ext>
            </a:extLst>
          </p:cNvPr>
          <p:cNvSpPr txBox="1"/>
          <p:nvPr/>
        </p:nvSpPr>
        <p:spPr>
          <a:xfrm>
            <a:off x="7720223" y="5271260"/>
            <a:ext cx="36335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.. with dielectric boost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9D8ADD2-35AD-9FC8-D8EC-7D3B88C7A905}"/>
              </a:ext>
            </a:extLst>
          </p:cNvPr>
          <p:cNvSpPr txBox="1"/>
          <p:nvPr/>
        </p:nvSpPr>
        <p:spPr>
          <a:xfrm>
            <a:off x="7730320" y="2518160"/>
            <a:ext cx="40380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TEM</a:t>
            </a:r>
            <a:r>
              <a:rPr lang="en-US" b="1" baseline="-25000" dirty="0"/>
              <a:t>00q </a:t>
            </a:r>
            <a:r>
              <a:rPr lang="en-US" b="1" dirty="0"/>
              <a:t>Fabry-Perot</a:t>
            </a:r>
            <a:endParaRPr lang="en-GB" b="1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649709B-AA96-54F1-74D3-CF905E1895F5}"/>
              </a:ext>
            </a:extLst>
          </p:cNvPr>
          <p:cNvSpPr txBox="1"/>
          <p:nvPr/>
        </p:nvSpPr>
        <p:spPr>
          <a:xfrm>
            <a:off x="7739040" y="2858496"/>
            <a:ext cx="1195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ORPHEUS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E971278-786B-CCB6-AAD3-F79EAF202D54}"/>
              </a:ext>
            </a:extLst>
          </p:cNvPr>
          <p:cNvSpPr txBox="1"/>
          <p:nvPr/>
        </p:nvSpPr>
        <p:spPr>
          <a:xfrm>
            <a:off x="8839309" y="2864404"/>
            <a:ext cx="17981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>
                <a:effectLst/>
              </a:rPr>
              <a:t>Rybka</a:t>
            </a:r>
            <a:r>
              <a:rPr lang="en-GB" dirty="0">
                <a:effectLst/>
              </a:rPr>
              <a:t> et al. </a:t>
            </a:r>
            <a:endParaRPr lang="en-GB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ECC8FD5-BB8E-5845-9E5B-FEA352F30AF3}"/>
              </a:ext>
            </a:extLst>
          </p:cNvPr>
          <p:cNvSpPr txBox="1"/>
          <p:nvPr/>
        </p:nvSpPr>
        <p:spPr>
          <a:xfrm>
            <a:off x="7757824" y="1380403"/>
            <a:ext cx="40380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Dielectric cavities</a:t>
            </a:r>
            <a:endParaRPr lang="en-GB" b="1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921A3FA-4748-750E-15CA-8AE089332E23}"/>
              </a:ext>
            </a:extLst>
          </p:cNvPr>
          <p:cNvSpPr txBox="1"/>
          <p:nvPr/>
        </p:nvSpPr>
        <p:spPr>
          <a:xfrm>
            <a:off x="-57150" y="6535786"/>
            <a:ext cx="75919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https://cajohare.github.io/AxionLimits/docs/ap.html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4473D8F-4639-A18C-9997-C660A1EAFC05}"/>
              </a:ext>
            </a:extLst>
          </p:cNvPr>
          <p:cNvSpPr txBox="1"/>
          <p:nvPr/>
        </p:nvSpPr>
        <p:spPr>
          <a:xfrm>
            <a:off x="6380328" y="6319322"/>
            <a:ext cx="623648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Many, more new ideas between 5-30 GHz</a:t>
            </a:r>
            <a:endParaRPr lang="en-GB" sz="2400" b="1" dirty="0">
              <a:solidFill>
                <a:srgbClr val="FF0000"/>
              </a:solidFill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B6D8DE5-7BFB-BAFD-5364-D09E5574FCEA}"/>
              </a:ext>
            </a:extLst>
          </p:cNvPr>
          <p:cNvCxnSpPr>
            <a:cxnSpLocks/>
          </p:cNvCxnSpPr>
          <p:nvPr/>
        </p:nvCxnSpPr>
        <p:spPr>
          <a:xfrm flipV="1">
            <a:off x="4740910" y="3930516"/>
            <a:ext cx="574436" cy="465988"/>
          </a:xfrm>
          <a:prstGeom prst="line">
            <a:avLst/>
          </a:prstGeom>
          <a:ln w="38100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2B47014A-4B8E-8C9C-ADD1-694F2526386F}"/>
              </a:ext>
            </a:extLst>
          </p:cNvPr>
          <p:cNvSpPr/>
          <p:nvPr/>
        </p:nvSpPr>
        <p:spPr>
          <a:xfrm>
            <a:off x="4677410" y="4348519"/>
            <a:ext cx="76706" cy="1254753"/>
          </a:xfrm>
          <a:prstGeom prst="rect">
            <a:avLst/>
          </a:prstGeom>
          <a:solidFill>
            <a:srgbClr val="800080">
              <a:alpha val="8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390442-4065-B019-E1BA-9B39643DCC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295" y="3747692"/>
            <a:ext cx="1438961" cy="3917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001F1B2-DF1F-D21A-197A-0283BBF7D8DE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0493691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04280A-9DF2-29D7-7022-D4C1DE21AB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0E5F9052-ED23-06D8-D55B-A9585E85CC2C}"/>
              </a:ext>
            </a:extLst>
          </p:cNvPr>
          <p:cNvGrpSpPr/>
          <p:nvPr/>
        </p:nvGrpSpPr>
        <p:grpSpPr>
          <a:xfrm rot="10800000">
            <a:off x="6292850" y="1354317"/>
            <a:ext cx="1305560" cy="4549140"/>
            <a:chOff x="1816100" y="1470660"/>
            <a:chExt cx="1305560" cy="454914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D5F49E9-CBA8-FFD5-C04D-399D84C00DCB}"/>
                </a:ext>
              </a:extLst>
            </p:cNvPr>
            <p:cNvSpPr/>
            <p:nvPr/>
          </p:nvSpPr>
          <p:spPr>
            <a:xfrm>
              <a:off x="1816100" y="1569447"/>
              <a:ext cx="628650" cy="422910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919CB22-1E08-682E-52E5-7133FD9C2175}"/>
                </a:ext>
              </a:extLst>
            </p:cNvPr>
            <p:cNvSpPr/>
            <p:nvPr/>
          </p:nvSpPr>
          <p:spPr>
            <a:xfrm>
              <a:off x="2209800" y="1569447"/>
              <a:ext cx="546100" cy="42291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B043ECA-11BA-A409-B190-A55C2DF9AC35}"/>
                </a:ext>
              </a:extLst>
            </p:cNvPr>
            <p:cNvSpPr/>
            <p:nvPr/>
          </p:nvSpPr>
          <p:spPr>
            <a:xfrm>
              <a:off x="2493010" y="1470660"/>
              <a:ext cx="628650" cy="454914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B0780111-78BB-4AD7-DD95-7C70031B2D23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FFEBD59-34D5-59B2-1E89-27D3D4CF7725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56005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Dielectric Fabry-Perot Cavity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202CB0A-248D-071E-F8F4-3C1DB9622019}"/>
              </a:ext>
            </a:extLst>
          </p:cNvPr>
          <p:cNvGrpSpPr/>
          <p:nvPr/>
        </p:nvGrpSpPr>
        <p:grpSpPr>
          <a:xfrm>
            <a:off x="869950" y="1470660"/>
            <a:ext cx="1305560" cy="4549140"/>
            <a:chOff x="1816100" y="1470660"/>
            <a:chExt cx="1305560" cy="454914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3E81D02-CF1B-706F-F389-D2CEEDE9FF1D}"/>
                </a:ext>
              </a:extLst>
            </p:cNvPr>
            <p:cNvSpPr/>
            <p:nvPr/>
          </p:nvSpPr>
          <p:spPr>
            <a:xfrm>
              <a:off x="1816100" y="1569447"/>
              <a:ext cx="628650" cy="422910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D3CE557-5817-4D79-A940-D7520F008D34}"/>
                </a:ext>
              </a:extLst>
            </p:cNvPr>
            <p:cNvSpPr/>
            <p:nvPr/>
          </p:nvSpPr>
          <p:spPr>
            <a:xfrm>
              <a:off x="2209800" y="1569447"/>
              <a:ext cx="546100" cy="42291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B84955B-3B32-4185-DB28-05B0E4AA6D65}"/>
                </a:ext>
              </a:extLst>
            </p:cNvPr>
            <p:cNvSpPr/>
            <p:nvPr/>
          </p:nvSpPr>
          <p:spPr>
            <a:xfrm>
              <a:off x="2493010" y="1470660"/>
              <a:ext cx="628650" cy="454914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A2DE095-F5F4-6886-5419-020384CE8364}"/>
              </a:ext>
            </a:extLst>
          </p:cNvPr>
          <p:cNvCxnSpPr>
            <a:stCxn id="11" idx="2"/>
            <a:endCxn id="20" idx="2"/>
          </p:cNvCxnSpPr>
          <p:nvPr/>
        </p:nvCxnSpPr>
        <p:spPr>
          <a:xfrm>
            <a:off x="1263650" y="3683997"/>
            <a:ext cx="5941060" cy="6123"/>
          </a:xfrm>
          <a:prstGeom prst="straightConnector1">
            <a:avLst/>
          </a:prstGeom>
          <a:ln w="5715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36836F3-DBA3-F09C-E30B-7221A3E08A76}"/>
                  </a:ext>
                </a:extLst>
              </p:cNvPr>
              <p:cNvSpPr txBox="1"/>
              <p:nvPr/>
            </p:nvSpPr>
            <p:spPr>
              <a:xfrm>
                <a:off x="5489995" y="1870243"/>
                <a:ext cx="147976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m:rPr>
                          <m:sty m:val="p"/>
                        </m:rPr>
                        <a:rPr lang="el-G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36836F3-DBA3-F09C-E30B-7221A3E08A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9995" y="1870243"/>
                <a:ext cx="1479764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9EF9F33-7728-DE9E-8FDC-381ADB1814FE}"/>
                  </a:ext>
                </a:extLst>
              </p:cNvPr>
              <p:cNvSpPr txBox="1"/>
              <p:nvPr/>
            </p:nvSpPr>
            <p:spPr>
              <a:xfrm>
                <a:off x="4048135" y="3244717"/>
                <a:ext cx="3720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9EF9F33-7728-DE9E-8FDC-381ADB1814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8135" y="3244717"/>
                <a:ext cx="372089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B761D82E-748A-32B8-EBCB-AFE99B15E71E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CF927D1-87E5-D294-D165-E91FA8B406E8}"/>
              </a:ext>
            </a:extLst>
          </p:cNvPr>
          <p:cNvSpPr txBox="1"/>
          <p:nvPr/>
        </p:nvSpPr>
        <p:spPr>
          <a:xfrm>
            <a:off x="9394054" y="1191337"/>
            <a:ext cx="27771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Operating with the fundamental mode</a:t>
            </a:r>
          </a:p>
        </p:txBody>
      </p:sp>
    </p:spTree>
    <p:extLst>
      <p:ext uri="{BB962C8B-B14F-4D97-AF65-F5344CB8AC3E}">
        <p14:creationId xmlns:p14="http://schemas.microsoft.com/office/powerpoint/2010/main" val="42066403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104EAB-2885-03CA-A698-40B87091FA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ED62E744-AC8B-CC2C-AB5B-ACAF3F33B70B}"/>
              </a:ext>
            </a:extLst>
          </p:cNvPr>
          <p:cNvGrpSpPr/>
          <p:nvPr/>
        </p:nvGrpSpPr>
        <p:grpSpPr>
          <a:xfrm rot="10800000">
            <a:off x="6292850" y="1354317"/>
            <a:ext cx="1305560" cy="4549140"/>
            <a:chOff x="1816100" y="1470660"/>
            <a:chExt cx="1305560" cy="454914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3A7DC4D-A36A-0CB7-E70A-77D0B91F7E8F}"/>
                </a:ext>
              </a:extLst>
            </p:cNvPr>
            <p:cNvSpPr/>
            <p:nvPr/>
          </p:nvSpPr>
          <p:spPr>
            <a:xfrm>
              <a:off x="1816100" y="1569447"/>
              <a:ext cx="628650" cy="422910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D6E7A25-6A58-5A73-5D38-66CA7EA4003E}"/>
                </a:ext>
              </a:extLst>
            </p:cNvPr>
            <p:cNvSpPr/>
            <p:nvPr/>
          </p:nvSpPr>
          <p:spPr>
            <a:xfrm>
              <a:off x="2209800" y="1569447"/>
              <a:ext cx="546100" cy="42291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5AFAFD1-9002-18F7-B7C3-58453499BD2A}"/>
                </a:ext>
              </a:extLst>
            </p:cNvPr>
            <p:cNvSpPr/>
            <p:nvPr/>
          </p:nvSpPr>
          <p:spPr>
            <a:xfrm>
              <a:off x="2493010" y="1470660"/>
              <a:ext cx="628650" cy="454914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178235EC-A2A2-CF35-4DE4-69FC8297DDFF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EAF488F-4905-5CE3-A27C-5B4C8C786FA9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56005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Dielectric Fabry-Perot Cavity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9EA254C-AFB3-E081-8FEE-C82A5E096295}"/>
              </a:ext>
            </a:extLst>
          </p:cNvPr>
          <p:cNvGrpSpPr/>
          <p:nvPr/>
        </p:nvGrpSpPr>
        <p:grpSpPr>
          <a:xfrm>
            <a:off x="869950" y="1470660"/>
            <a:ext cx="1305560" cy="4549140"/>
            <a:chOff x="1816100" y="1470660"/>
            <a:chExt cx="1305560" cy="454914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4136D46-3C09-C13E-45DA-4FADBE466016}"/>
                </a:ext>
              </a:extLst>
            </p:cNvPr>
            <p:cNvSpPr/>
            <p:nvPr/>
          </p:nvSpPr>
          <p:spPr>
            <a:xfrm>
              <a:off x="1816100" y="1569447"/>
              <a:ext cx="628650" cy="422910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700BA16-58B4-3338-F727-84DEA135232F}"/>
                </a:ext>
              </a:extLst>
            </p:cNvPr>
            <p:cNvSpPr/>
            <p:nvPr/>
          </p:nvSpPr>
          <p:spPr>
            <a:xfrm>
              <a:off x="2209800" y="1569447"/>
              <a:ext cx="546100" cy="42291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41185E3-20E8-67FF-AF81-30B43146FD0E}"/>
                </a:ext>
              </a:extLst>
            </p:cNvPr>
            <p:cNvSpPr/>
            <p:nvPr/>
          </p:nvSpPr>
          <p:spPr>
            <a:xfrm>
              <a:off x="2493010" y="1470660"/>
              <a:ext cx="628650" cy="454914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0E7DD69-1342-7809-2B66-855ED9A37D73}"/>
              </a:ext>
            </a:extLst>
          </p:cNvPr>
          <p:cNvCxnSpPr>
            <a:stCxn id="11" idx="2"/>
            <a:endCxn id="20" idx="2"/>
          </p:cNvCxnSpPr>
          <p:nvPr/>
        </p:nvCxnSpPr>
        <p:spPr>
          <a:xfrm>
            <a:off x="1263650" y="3683997"/>
            <a:ext cx="5941060" cy="6123"/>
          </a:xfrm>
          <a:prstGeom prst="straightConnector1">
            <a:avLst/>
          </a:prstGeom>
          <a:ln w="5715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38E55A2-D877-24D7-BD86-B6388B8DDEA3}"/>
                  </a:ext>
                </a:extLst>
              </p:cNvPr>
              <p:cNvSpPr txBox="1"/>
              <p:nvPr/>
            </p:nvSpPr>
            <p:spPr>
              <a:xfrm>
                <a:off x="5489995" y="1870243"/>
                <a:ext cx="147976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m:rPr>
                          <m:sty m:val="p"/>
                        </m:rPr>
                        <a:rPr lang="el-G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38E55A2-D877-24D7-BD86-B6388B8DDE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9995" y="1870243"/>
                <a:ext cx="1479764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1FA8211-945F-657E-BC6D-3BD8E2C90BEE}"/>
                  </a:ext>
                </a:extLst>
              </p:cNvPr>
              <p:cNvSpPr txBox="1"/>
              <p:nvPr/>
            </p:nvSpPr>
            <p:spPr>
              <a:xfrm>
                <a:off x="4048135" y="3244717"/>
                <a:ext cx="3720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1FA8211-945F-657E-BC6D-3BD8E2C90B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8135" y="3244717"/>
                <a:ext cx="372089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31">
            <a:extLst>
              <a:ext uri="{FF2B5EF4-FFF2-40B4-BE49-F238E27FC236}">
                <a16:creationId xmlns:a16="http://schemas.microsoft.com/office/drawing/2014/main" id="{F3E90327-B6E2-32BD-E2E7-EE3EFD00C0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9449" y="3519359"/>
            <a:ext cx="2628901" cy="274085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2E0A584-4F22-62F9-3E68-37CE2E4A71B0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6377D3-82B0-FD5B-7C6B-1688095F1FAF}"/>
              </a:ext>
            </a:extLst>
          </p:cNvPr>
          <p:cNvSpPr txBox="1"/>
          <p:nvPr/>
        </p:nvSpPr>
        <p:spPr>
          <a:xfrm>
            <a:off x="9394054" y="1191337"/>
            <a:ext cx="27771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Operating with the fundamental mode</a:t>
            </a:r>
          </a:p>
        </p:txBody>
      </p:sp>
    </p:spTree>
    <p:extLst>
      <p:ext uri="{BB962C8B-B14F-4D97-AF65-F5344CB8AC3E}">
        <p14:creationId xmlns:p14="http://schemas.microsoft.com/office/powerpoint/2010/main" val="16088652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2BB98E-CBA5-87A0-FC00-7B4DF6C932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7C410A9C-5AB9-378B-BA20-54061E5DBD4F}"/>
              </a:ext>
            </a:extLst>
          </p:cNvPr>
          <p:cNvGrpSpPr/>
          <p:nvPr/>
        </p:nvGrpSpPr>
        <p:grpSpPr>
          <a:xfrm rot="10800000">
            <a:off x="6292850" y="1354317"/>
            <a:ext cx="1305560" cy="4549140"/>
            <a:chOff x="1816100" y="1470660"/>
            <a:chExt cx="1305560" cy="454914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17F2564-6FF1-FAE7-2B00-B9234FA10178}"/>
                </a:ext>
              </a:extLst>
            </p:cNvPr>
            <p:cNvSpPr/>
            <p:nvPr/>
          </p:nvSpPr>
          <p:spPr>
            <a:xfrm>
              <a:off x="1816100" y="1569447"/>
              <a:ext cx="628650" cy="422910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7ADCF5B-EE33-860D-0C25-8AE7D4AE4F8D}"/>
                </a:ext>
              </a:extLst>
            </p:cNvPr>
            <p:cNvSpPr/>
            <p:nvPr/>
          </p:nvSpPr>
          <p:spPr>
            <a:xfrm>
              <a:off x="2209800" y="1569447"/>
              <a:ext cx="546100" cy="42291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5AE082F-D897-47EE-F845-DA63CCECF244}"/>
                </a:ext>
              </a:extLst>
            </p:cNvPr>
            <p:cNvSpPr/>
            <p:nvPr/>
          </p:nvSpPr>
          <p:spPr>
            <a:xfrm>
              <a:off x="2493010" y="1470660"/>
              <a:ext cx="628650" cy="454914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7B30083A-D868-406E-1F3D-977287A7A394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CFE35CC-757D-5D47-F00F-ED0C788AB2FA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56005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Dielectric Fabry-Perot Cavity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0671371-B0F4-9985-337A-E961797B3913}"/>
              </a:ext>
            </a:extLst>
          </p:cNvPr>
          <p:cNvGrpSpPr/>
          <p:nvPr/>
        </p:nvGrpSpPr>
        <p:grpSpPr>
          <a:xfrm>
            <a:off x="869950" y="1470660"/>
            <a:ext cx="1305560" cy="4549140"/>
            <a:chOff x="1816100" y="1470660"/>
            <a:chExt cx="1305560" cy="454914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9A56347-EA16-E76F-8044-604BDED456F0}"/>
                </a:ext>
              </a:extLst>
            </p:cNvPr>
            <p:cNvSpPr/>
            <p:nvPr/>
          </p:nvSpPr>
          <p:spPr>
            <a:xfrm>
              <a:off x="1816100" y="1569447"/>
              <a:ext cx="628650" cy="422910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7622494-12B8-77C0-5594-F6D3FD117247}"/>
                </a:ext>
              </a:extLst>
            </p:cNvPr>
            <p:cNvSpPr/>
            <p:nvPr/>
          </p:nvSpPr>
          <p:spPr>
            <a:xfrm>
              <a:off x="2209800" y="1569447"/>
              <a:ext cx="546100" cy="42291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DD2211D-1552-362D-A1F4-8567ED4598A8}"/>
                </a:ext>
              </a:extLst>
            </p:cNvPr>
            <p:cNvSpPr/>
            <p:nvPr/>
          </p:nvSpPr>
          <p:spPr>
            <a:xfrm>
              <a:off x="2493010" y="1470660"/>
              <a:ext cx="628650" cy="454914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224C638-C03F-5FB6-55B9-0FB77A0CFA70}"/>
              </a:ext>
            </a:extLst>
          </p:cNvPr>
          <p:cNvCxnSpPr>
            <a:stCxn id="11" idx="2"/>
            <a:endCxn id="20" idx="2"/>
          </p:cNvCxnSpPr>
          <p:nvPr/>
        </p:nvCxnSpPr>
        <p:spPr>
          <a:xfrm>
            <a:off x="1263650" y="3683997"/>
            <a:ext cx="5941060" cy="6123"/>
          </a:xfrm>
          <a:prstGeom prst="straightConnector1">
            <a:avLst/>
          </a:prstGeom>
          <a:ln w="5715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AAC978A-205B-08A3-806C-4A762CAC942C}"/>
                  </a:ext>
                </a:extLst>
              </p:cNvPr>
              <p:cNvSpPr txBox="1"/>
              <p:nvPr/>
            </p:nvSpPr>
            <p:spPr>
              <a:xfrm>
                <a:off x="5489995" y="1870243"/>
                <a:ext cx="147976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m:rPr>
                          <m:sty m:val="p"/>
                        </m:rPr>
                        <a:rPr lang="el-G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AAC978A-205B-08A3-806C-4A762CAC94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9995" y="1870243"/>
                <a:ext cx="1479764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2BA03D4-73E7-D8DC-A966-C42D6463EF87}"/>
                  </a:ext>
                </a:extLst>
              </p:cNvPr>
              <p:cNvSpPr txBox="1"/>
              <p:nvPr/>
            </p:nvSpPr>
            <p:spPr>
              <a:xfrm>
                <a:off x="4048135" y="3244717"/>
                <a:ext cx="3720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2BA03D4-73E7-D8DC-A966-C42D6463EF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8135" y="3244717"/>
                <a:ext cx="372089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31">
            <a:extLst>
              <a:ext uri="{FF2B5EF4-FFF2-40B4-BE49-F238E27FC236}">
                <a16:creationId xmlns:a16="http://schemas.microsoft.com/office/drawing/2014/main" id="{C2FED45A-6567-E679-FDE9-AF84E541B9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9449" y="3519359"/>
            <a:ext cx="2628901" cy="2740853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2B07B1EB-5F35-CAB6-5163-83606C480470}"/>
              </a:ext>
            </a:extLst>
          </p:cNvPr>
          <p:cNvSpPr txBox="1"/>
          <p:nvPr/>
        </p:nvSpPr>
        <p:spPr>
          <a:xfrm>
            <a:off x="11127093" y="5639797"/>
            <a:ext cx="10649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Teflon/</a:t>
            </a:r>
          </a:p>
          <a:p>
            <a:r>
              <a:rPr lang="en-GB" dirty="0"/>
              <a:t>Sapphire </a:t>
            </a:r>
          </a:p>
          <a:p>
            <a:r>
              <a:rPr lang="en-GB" dirty="0"/>
              <a:t>stack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0496B89-3F2F-593F-B117-B2619CE19F0E}"/>
              </a:ext>
            </a:extLst>
          </p:cNvPr>
          <p:cNvCxnSpPr>
            <a:cxnSpLocks/>
          </p:cNvCxnSpPr>
          <p:nvPr/>
        </p:nvCxnSpPr>
        <p:spPr>
          <a:xfrm flipH="1" flipV="1">
            <a:off x="9383695" y="4937754"/>
            <a:ext cx="1855805" cy="70204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0918E7C-C857-B53F-7539-71836EB631EF}"/>
              </a:ext>
            </a:extLst>
          </p:cNvPr>
          <p:cNvCxnSpPr>
            <a:cxnSpLocks/>
          </p:cNvCxnSpPr>
          <p:nvPr/>
        </p:nvCxnSpPr>
        <p:spPr>
          <a:xfrm flipV="1">
            <a:off x="8523906" y="4696340"/>
            <a:ext cx="821690" cy="592435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423E4EA-529F-1B19-5BE4-365AF9B9EF43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92D1FB-712F-5B43-2745-67FB0AF60D91}"/>
              </a:ext>
            </a:extLst>
          </p:cNvPr>
          <p:cNvSpPr txBox="1"/>
          <p:nvPr/>
        </p:nvSpPr>
        <p:spPr>
          <a:xfrm>
            <a:off x="9394054" y="1191337"/>
            <a:ext cx="27771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Operating with the fundamental mode</a:t>
            </a:r>
          </a:p>
        </p:txBody>
      </p:sp>
    </p:spTree>
    <p:extLst>
      <p:ext uri="{BB962C8B-B14F-4D97-AF65-F5344CB8AC3E}">
        <p14:creationId xmlns:p14="http://schemas.microsoft.com/office/powerpoint/2010/main" val="23290300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F23348-D22D-E51A-AA03-39BFB5CC34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3A9905D-7FC9-00C1-934D-32F3E77F93AD}"/>
              </a:ext>
            </a:extLst>
          </p:cNvPr>
          <p:cNvGrpSpPr/>
          <p:nvPr/>
        </p:nvGrpSpPr>
        <p:grpSpPr>
          <a:xfrm rot="10800000">
            <a:off x="6292850" y="1354317"/>
            <a:ext cx="1305560" cy="4549140"/>
            <a:chOff x="1816100" y="1470660"/>
            <a:chExt cx="1305560" cy="454914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696A4C0-6EB7-C91C-CF91-58A9AE942E48}"/>
                </a:ext>
              </a:extLst>
            </p:cNvPr>
            <p:cNvSpPr/>
            <p:nvPr/>
          </p:nvSpPr>
          <p:spPr>
            <a:xfrm>
              <a:off x="1816100" y="1569447"/>
              <a:ext cx="628650" cy="422910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079AD3E-61CB-FA33-D391-7B2A8252B0DB}"/>
                </a:ext>
              </a:extLst>
            </p:cNvPr>
            <p:cNvSpPr/>
            <p:nvPr/>
          </p:nvSpPr>
          <p:spPr>
            <a:xfrm>
              <a:off x="2209800" y="1569447"/>
              <a:ext cx="546100" cy="42291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31AE5B2-08F4-D91B-7623-F3C075B596FE}"/>
                </a:ext>
              </a:extLst>
            </p:cNvPr>
            <p:cNvSpPr/>
            <p:nvPr/>
          </p:nvSpPr>
          <p:spPr>
            <a:xfrm>
              <a:off x="2493010" y="1470660"/>
              <a:ext cx="628650" cy="454914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E0750DB3-5501-1134-FE18-302E8850E1C8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A806DE1-FDDA-8574-7E1B-476CF5ADC05F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56005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Dielectric Fabry-Perot Cavity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F1556B-F091-FF43-4E26-CDE26483DB95}"/>
              </a:ext>
            </a:extLst>
          </p:cNvPr>
          <p:cNvGrpSpPr/>
          <p:nvPr/>
        </p:nvGrpSpPr>
        <p:grpSpPr>
          <a:xfrm>
            <a:off x="869950" y="1470660"/>
            <a:ext cx="1305560" cy="4549140"/>
            <a:chOff x="1816100" y="1470660"/>
            <a:chExt cx="1305560" cy="454914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967D3D2-E95A-C091-9AFE-E8879FF20DEE}"/>
                </a:ext>
              </a:extLst>
            </p:cNvPr>
            <p:cNvSpPr/>
            <p:nvPr/>
          </p:nvSpPr>
          <p:spPr>
            <a:xfrm>
              <a:off x="1816100" y="1569447"/>
              <a:ext cx="628650" cy="422910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91B2A47-93FE-9DE3-58F1-39923EFA5A50}"/>
                </a:ext>
              </a:extLst>
            </p:cNvPr>
            <p:cNvSpPr/>
            <p:nvPr/>
          </p:nvSpPr>
          <p:spPr>
            <a:xfrm>
              <a:off x="2209800" y="1569447"/>
              <a:ext cx="546100" cy="42291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89BEBB5-0FE2-1884-84EF-A5F73AA85B5F}"/>
                </a:ext>
              </a:extLst>
            </p:cNvPr>
            <p:cNvSpPr/>
            <p:nvPr/>
          </p:nvSpPr>
          <p:spPr>
            <a:xfrm>
              <a:off x="2493010" y="1470660"/>
              <a:ext cx="628650" cy="454914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890A2CA-54C8-CBD9-119C-A8F2A6DB47C7}"/>
              </a:ext>
            </a:extLst>
          </p:cNvPr>
          <p:cNvCxnSpPr>
            <a:stCxn id="11" idx="2"/>
            <a:endCxn id="20" idx="2"/>
          </p:cNvCxnSpPr>
          <p:nvPr/>
        </p:nvCxnSpPr>
        <p:spPr>
          <a:xfrm>
            <a:off x="1263650" y="3683997"/>
            <a:ext cx="5941060" cy="6123"/>
          </a:xfrm>
          <a:prstGeom prst="straightConnector1">
            <a:avLst/>
          </a:prstGeom>
          <a:ln w="5715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0C8E083-6B2F-FB0D-3624-DC166C30853A}"/>
                  </a:ext>
                </a:extLst>
              </p:cNvPr>
              <p:cNvSpPr txBox="1"/>
              <p:nvPr/>
            </p:nvSpPr>
            <p:spPr>
              <a:xfrm>
                <a:off x="5489995" y="1870243"/>
                <a:ext cx="147976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m:rPr>
                          <m:sty m:val="p"/>
                        </m:rPr>
                        <a:rPr lang="el-G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0C8E083-6B2F-FB0D-3624-DC166C3085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9995" y="1870243"/>
                <a:ext cx="1479764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ECAF3B2-C606-81E1-1B93-45641BF0441E}"/>
                  </a:ext>
                </a:extLst>
              </p:cNvPr>
              <p:cNvSpPr txBox="1"/>
              <p:nvPr/>
            </p:nvSpPr>
            <p:spPr>
              <a:xfrm>
                <a:off x="4048135" y="3244717"/>
                <a:ext cx="3720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ECAF3B2-C606-81E1-1B93-45641BF044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8135" y="3244717"/>
                <a:ext cx="372089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31">
            <a:extLst>
              <a:ext uri="{FF2B5EF4-FFF2-40B4-BE49-F238E27FC236}">
                <a16:creationId xmlns:a16="http://schemas.microsoft.com/office/drawing/2014/main" id="{3DAAE378-2ED2-2327-2089-FA50DB1A32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9449" y="3519359"/>
            <a:ext cx="2628901" cy="2740853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C170708F-32D8-89C0-CDD7-C44A72C56526}"/>
              </a:ext>
            </a:extLst>
          </p:cNvPr>
          <p:cNvSpPr txBox="1"/>
          <p:nvPr/>
        </p:nvSpPr>
        <p:spPr>
          <a:xfrm>
            <a:off x="11127093" y="5639797"/>
            <a:ext cx="10649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Teflon/</a:t>
            </a:r>
          </a:p>
          <a:p>
            <a:r>
              <a:rPr lang="en-GB" dirty="0"/>
              <a:t>Sapphire </a:t>
            </a:r>
          </a:p>
          <a:p>
            <a:r>
              <a:rPr lang="en-GB" dirty="0"/>
              <a:t>stack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8180BA9-CA21-623F-8C8F-F02992642E96}"/>
              </a:ext>
            </a:extLst>
          </p:cNvPr>
          <p:cNvCxnSpPr>
            <a:cxnSpLocks/>
          </p:cNvCxnSpPr>
          <p:nvPr/>
        </p:nvCxnSpPr>
        <p:spPr>
          <a:xfrm flipH="1" flipV="1">
            <a:off x="9383695" y="4937754"/>
            <a:ext cx="1855805" cy="70204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2831274-94A2-C9C5-E85D-59446E0FCAA9}"/>
              </a:ext>
            </a:extLst>
          </p:cNvPr>
          <p:cNvCxnSpPr>
            <a:cxnSpLocks/>
          </p:cNvCxnSpPr>
          <p:nvPr/>
        </p:nvCxnSpPr>
        <p:spPr>
          <a:xfrm flipV="1">
            <a:off x="8523906" y="4696340"/>
            <a:ext cx="821690" cy="592435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DF2BA915-CA7B-E0FC-B981-6A3184FF8D5F}"/>
                  </a:ext>
                </a:extLst>
              </p:cNvPr>
              <p:cNvSpPr txBox="1"/>
              <p:nvPr/>
            </p:nvSpPr>
            <p:spPr>
              <a:xfrm>
                <a:off x="8620069" y="2730026"/>
                <a:ext cx="1987659" cy="69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DF2BA915-CA7B-E0FC-B981-6A3184FF8D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0069" y="2730026"/>
                <a:ext cx="1987659" cy="69897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id="{36823164-7616-A6AD-EAE4-AE689864BB45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6899F81-DF8D-FA32-EA95-671B8D704A02}"/>
              </a:ext>
            </a:extLst>
          </p:cNvPr>
          <p:cNvSpPr txBox="1"/>
          <p:nvPr/>
        </p:nvSpPr>
        <p:spPr>
          <a:xfrm>
            <a:off x="9394054" y="1191337"/>
            <a:ext cx="27771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Operating with the fundamental mode</a:t>
            </a:r>
          </a:p>
        </p:txBody>
      </p:sp>
    </p:spTree>
    <p:extLst>
      <p:ext uri="{BB962C8B-B14F-4D97-AF65-F5344CB8AC3E}">
        <p14:creationId xmlns:p14="http://schemas.microsoft.com/office/powerpoint/2010/main" val="18555255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A9CD7C-0669-F326-64D4-497CFABAB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D9A54E2-D23E-EE76-00A9-FD0EFEEFCF47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1A28D59-63AF-11CB-4A07-51C81E6ACA7F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92835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Why a dielectric Fabry-Perot Cavity?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2949F1-7913-65EF-BD0B-2B005882B403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6029766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F0652A-67D4-B122-2B35-47E117B64C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63">
            <a:extLst>
              <a:ext uri="{FF2B5EF4-FFF2-40B4-BE49-F238E27FC236}">
                <a16:creationId xmlns:a16="http://schemas.microsoft.com/office/drawing/2014/main" id="{BBC83339-08B5-4C83-59C8-B5CEDCF7875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1835" t="4203" b="1789"/>
          <a:stretch>
            <a:fillRect/>
          </a:stretch>
        </p:blipFill>
        <p:spPr>
          <a:xfrm rot="10800000">
            <a:off x="5840384" y="2533173"/>
            <a:ext cx="438461" cy="2897386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CB82CA46-86C7-3EB7-D7C5-6CA626C7E18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1835" t="4203" b="1789"/>
          <a:stretch>
            <a:fillRect/>
          </a:stretch>
        </p:blipFill>
        <p:spPr>
          <a:xfrm>
            <a:off x="6475057" y="2526030"/>
            <a:ext cx="438461" cy="2897386"/>
          </a:xfrm>
          <a:prstGeom prst="rect">
            <a:avLst/>
          </a:prstGeom>
        </p:spPr>
      </p:pic>
      <p:sp>
        <p:nvSpPr>
          <p:cNvPr id="81" name="Oval 80">
            <a:extLst>
              <a:ext uri="{FF2B5EF4-FFF2-40B4-BE49-F238E27FC236}">
                <a16:creationId xmlns:a16="http://schemas.microsoft.com/office/drawing/2014/main" id="{CF5C4580-00E5-4BE6-2E31-2955002B6B75}"/>
              </a:ext>
            </a:extLst>
          </p:cNvPr>
          <p:cNvSpPr/>
          <p:nvPr/>
        </p:nvSpPr>
        <p:spPr>
          <a:xfrm>
            <a:off x="6121843" y="2449095"/>
            <a:ext cx="512317" cy="3049220"/>
          </a:xfrm>
          <a:prstGeom prst="ellipse">
            <a:avLst/>
          </a:prstGeom>
          <a:solidFill>
            <a:schemeClr val="accent2">
              <a:lumMod val="7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8AB888-F1BC-834C-C58D-1B1CC749D31A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CA1E670-9E9D-40AB-CBDC-FEF8CA75F1FB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92835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Why a dielectric Fabry-Perot Cavity?</a:t>
            </a: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EE15E9F2-F1DB-8260-632C-716E307268C7}"/>
              </a:ext>
            </a:extLst>
          </p:cNvPr>
          <p:cNvGrpSpPr/>
          <p:nvPr/>
        </p:nvGrpSpPr>
        <p:grpSpPr>
          <a:xfrm>
            <a:off x="6137602" y="3266979"/>
            <a:ext cx="466458" cy="1432300"/>
            <a:chOff x="9446792" y="3179907"/>
            <a:chExt cx="539750" cy="1657350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BA2448AD-8553-3B9D-B8F3-47AC672EF203}"/>
                </a:ext>
              </a:extLst>
            </p:cNvPr>
            <p:cNvSpPr/>
            <p:nvPr/>
          </p:nvSpPr>
          <p:spPr>
            <a:xfrm>
              <a:off x="9446792" y="3179907"/>
              <a:ext cx="539750" cy="1657350"/>
            </a:xfrm>
            <a:prstGeom prst="ellipse">
              <a:avLst/>
            </a:prstGeom>
            <a:solidFill>
              <a:srgbClr val="F4DC7E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399D8EB-008B-1B39-E5D2-33B9EB435A0D}"/>
                </a:ext>
              </a:extLst>
            </p:cNvPr>
            <p:cNvSpPr/>
            <p:nvPr/>
          </p:nvSpPr>
          <p:spPr>
            <a:xfrm>
              <a:off x="9463459" y="3364004"/>
              <a:ext cx="502777" cy="1289156"/>
            </a:xfrm>
            <a:prstGeom prst="ellipse">
              <a:avLst/>
            </a:prstGeom>
            <a:solidFill>
              <a:srgbClr val="FDFDA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B515B904-4C2B-239C-617C-8BEC1F302608}"/>
                </a:ext>
              </a:extLst>
            </p:cNvPr>
            <p:cNvSpPr/>
            <p:nvPr/>
          </p:nvSpPr>
          <p:spPr>
            <a:xfrm>
              <a:off x="9453935" y="3492444"/>
              <a:ext cx="519444" cy="1059060"/>
            </a:xfrm>
            <a:prstGeom prst="ellipse">
              <a:avLst/>
            </a:prstGeom>
            <a:solidFill>
              <a:srgbClr val="FBFCE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7101D43-22FD-36F4-BAF8-453FB512A8AB}"/>
                </a:ext>
              </a:extLst>
            </p:cNvPr>
            <p:cNvSpPr/>
            <p:nvPr/>
          </p:nvSpPr>
          <p:spPr>
            <a:xfrm>
              <a:off x="9461078" y="3634456"/>
              <a:ext cx="498015" cy="748252"/>
            </a:xfrm>
            <a:prstGeom prst="ellipse">
              <a:avLst/>
            </a:prstGeom>
            <a:solidFill>
              <a:srgbClr val="E4EBF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35C1B7FD-7414-35B4-CBDC-7B30EFBEAC33}"/>
                </a:ext>
              </a:extLst>
            </p:cNvPr>
            <p:cNvSpPr/>
            <p:nvPr/>
          </p:nvSpPr>
          <p:spPr>
            <a:xfrm>
              <a:off x="9488527" y="3696414"/>
              <a:ext cx="448429" cy="605533"/>
            </a:xfrm>
            <a:prstGeom prst="ellipse">
              <a:avLst/>
            </a:prstGeom>
            <a:solidFill>
              <a:srgbClr val="B2C3F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4ABD021F-70C5-31EB-7FF8-70485FA1605C}"/>
                </a:ext>
              </a:extLst>
            </p:cNvPr>
            <p:cNvSpPr/>
            <p:nvPr/>
          </p:nvSpPr>
          <p:spPr>
            <a:xfrm>
              <a:off x="9549500" y="3750231"/>
              <a:ext cx="324809" cy="477917"/>
            </a:xfrm>
            <a:prstGeom prst="ellipse">
              <a:avLst/>
            </a:prstGeom>
            <a:solidFill>
              <a:srgbClr val="7D96F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AF91B785-4AE5-9485-05FF-B90F4478EAAE}"/>
                </a:ext>
              </a:extLst>
            </p:cNvPr>
            <p:cNvSpPr/>
            <p:nvPr/>
          </p:nvSpPr>
          <p:spPr>
            <a:xfrm>
              <a:off x="9634460" y="3826079"/>
              <a:ext cx="154888" cy="341440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43069366-1FAE-192B-1422-37212ABCAE26}"/>
                </a:ext>
              </a:extLst>
            </p:cNvPr>
            <p:cNvSpPr/>
            <p:nvPr/>
          </p:nvSpPr>
          <p:spPr>
            <a:xfrm>
              <a:off x="9674327" y="3911439"/>
              <a:ext cx="71515" cy="170720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F961973-E1A0-AD3D-1E7B-93D6D0E5BDE9}"/>
                  </a:ext>
                </a:extLst>
              </p:cNvPr>
              <p:cNvSpPr txBox="1"/>
              <p:nvPr/>
            </p:nvSpPr>
            <p:spPr>
              <a:xfrm>
                <a:off x="594618" y="2488473"/>
                <a:ext cx="4556376" cy="5681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At the optimum design frequency,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F961973-E1A0-AD3D-1E7B-93D6D0E5BD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618" y="2488473"/>
                <a:ext cx="4556376" cy="568104"/>
              </a:xfrm>
              <a:prstGeom prst="rect">
                <a:avLst/>
              </a:prstGeom>
              <a:blipFill>
                <a:blip r:embed="rId4"/>
                <a:stretch>
                  <a:fillRect l="-12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>
            <a:extLst>
              <a:ext uri="{FF2B5EF4-FFF2-40B4-BE49-F238E27FC236}">
                <a16:creationId xmlns:a16="http://schemas.microsoft.com/office/drawing/2014/main" id="{E465ACF8-B958-632D-35C2-667DC508C366}"/>
              </a:ext>
            </a:extLst>
          </p:cNvPr>
          <p:cNvGrpSpPr/>
          <p:nvPr/>
        </p:nvGrpSpPr>
        <p:grpSpPr>
          <a:xfrm>
            <a:off x="5167993" y="2199938"/>
            <a:ext cx="2333463" cy="3041813"/>
            <a:chOff x="2600573" y="1371571"/>
            <a:chExt cx="2870677" cy="3742103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1934027-9F94-4AE2-573B-D78EBE9D9285}"/>
                </a:ext>
              </a:extLst>
            </p:cNvPr>
            <p:cNvGrpSpPr/>
            <p:nvPr/>
          </p:nvGrpSpPr>
          <p:grpSpPr>
            <a:xfrm>
              <a:off x="2600573" y="4188571"/>
              <a:ext cx="2870677" cy="925103"/>
              <a:chOff x="2413388" y="4383515"/>
              <a:chExt cx="2870677" cy="925103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936770DF-F315-087E-9601-EEDCABF7DB13}"/>
                  </a:ext>
                </a:extLst>
              </p:cNvPr>
              <p:cNvSpPr/>
              <p:nvPr/>
            </p:nvSpPr>
            <p:spPr>
              <a:xfrm rot="1069242" flipH="1">
                <a:off x="4981392" y="4383516"/>
                <a:ext cx="302673" cy="86868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F9F14F88-656A-CA58-9E40-5470EB5CB5A3}"/>
                  </a:ext>
                </a:extLst>
              </p:cNvPr>
              <p:cNvSpPr/>
              <p:nvPr/>
            </p:nvSpPr>
            <p:spPr>
              <a:xfrm rot="20401622" flipH="1">
                <a:off x="2413390" y="4439937"/>
                <a:ext cx="302673" cy="86868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D844013-C6F3-96CD-E13E-48599BDB6C26}"/>
                </a:ext>
              </a:extLst>
            </p:cNvPr>
            <p:cNvGrpSpPr/>
            <p:nvPr/>
          </p:nvGrpSpPr>
          <p:grpSpPr>
            <a:xfrm>
              <a:off x="5042913" y="1371571"/>
              <a:ext cx="314510" cy="2013776"/>
              <a:chOff x="5042913" y="1371571"/>
              <a:chExt cx="314510" cy="2013776"/>
            </a:xfrm>
          </p:grpSpPr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FAF0FECB-DB9C-6C92-C180-5AF41FBD0CF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42913" y="1467623"/>
                <a:ext cx="0" cy="1917724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ACD2DDF-6C78-6A63-1664-32CFA2B92A33}"/>
                  </a:ext>
                </a:extLst>
              </p:cNvPr>
              <p:cNvSpPr txBox="1"/>
              <p:nvPr/>
            </p:nvSpPr>
            <p:spPr>
              <a:xfrm>
                <a:off x="5042913" y="1371571"/>
                <a:ext cx="3145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</a:rPr>
                  <a:t>B</a:t>
                </a:r>
                <a:endParaRPr lang="en-GB" b="1" dirty="0">
                  <a:solidFill>
                    <a:srgbClr val="FF0000"/>
                  </a:solidFill>
                </a:endParaRPr>
              </a:p>
            </p:txBody>
          </p: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E5AFD77-8C37-1BF6-F20B-0801D4BA3206}"/>
                  </a:ext>
                </a:extLst>
              </p:cNvPr>
              <p:cNvSpPr txBox="1"/>
              <p:nvPr/>
            </p:nvSpPr>
            <p:spPr>
              <a:xfrm>
                <a:off x="533400" y="2036093"/>
                <a:ext cx="6096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GB" dirty="0">
                    <a:ea typeface="Cambria Math" panose="02040503050406030204" pitchFamily="18" charset="0"/>
                  </a:rPr>
                  <a:t>1) Favourable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dirty="0"/>
                  <a:t> scaling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E5AFD77-8C37-1BF6-F20B-0801D4BA32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2036093"/>
                <a:ext cx="6096000" cy="369332"/>
              </a:xfrm>
              <a:prstGeom prst="rect">
                <a:avLst/>
              </a:prstGeom>
              <a:blipFill>
                <a:blip r:embed="rId5"/>
                <a:stretch>
                  <a:fillRect l="-900" t="-6557" b="-262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8" name="Group 37">
            <a:extLst>
              <a:ext uri="{FF2B5EF4-FFF2-40B4-BE49-F238E27FC236}">
                <a16:creationId xmlns:a16="http://schemas.microsoft.com/office/drawing/2014/main" id="{D144FDD2-4618-FFB1-2FDB-60830BED5690}"/>
              </a:ext>
            </a:extLst>
          </p:cNvPr>
          <p:cNvGrpSpPr/>
          <p:nvPr/>
        </p:nvGrpSpPr>
        <p:grpSpPr>
          <a:xfrm>
            <a:off x="377793" y="3056577"/>
            <a:ext cx="5057948" cy="2970840"/>
            <a:chOff x="519843" y="2647002"/>
            <a:chExt cx="5057948" cy="297084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A232D1EF-3ABB-1E1B-071A-602677DE0B7D}"/>
                    </a:ext>
                  </a:extLst>
                </p:cNvPr>
                <p:cNvSpPr txBox="1"/>
                <p:nvPr/>
              </p:nvSpPr>
              <p:spPr>
                <a:xfrm>
                  <a:off x="4465297" y="3818764"/>
                  <a:ext cx="1112494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/>
                    <a:t>Measurement time to scan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→2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a14:m>
                  <a:endParaRPr lang="en-GB" sz="1200" dirty="0"/>
                </a:p>
              </p:txBody>
            </p:sp>
          </mc:Choice>
          <mc:Fallback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A232D1EF-3ABB-1E1B-071A-602677DE0B7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65297" y="3818764"/>
                  <a:ext cx="1112494" cy="646331"/>
                </a:xfrm>
                <a:prstGeom prst="rect">
                  <a:avLst/>
                </a:prstGeom>
                <a:blipFill>
                  <a:blip r:embed="rId6"/>
                  <a:stretch>
                    <a:fillRect t="-943" r="-218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Right Brace 40">
              <a:extLst>
                <a:ext uri="{FF2B5EF4-FFF2-40B4-BE49-F238E27FC236}">
                  <a16:creationId xmlns:a16="http://schemas.microsoft.com/office/drawing/2014/main" id="{51CF766E-0C3C-5CE1-C50E-009C1938F4D7}"/>
                </a:ext>
              </a:extLst>
            </p:cNvPr>
            <p:cNvSpPr/>
            <p:nvPr/>
          </p:nvSpPr>
          <p:spPr>
            <a:xfrm>
              <a:off x="4281061" y="3256707"/>
              <a:ext cx="373095" cy="972543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4AFB78B-83A2-8C72-C7BA-592B103AF30B}"/>
                </a:ext>
              </a:extLst>
            </p:cNvPr>
            <p:cNvGrpSpPr/>
            <p:nvPr/>
          </p:nvGrpSpPr>
          <p:grpSpPr>
            <a:xfrm>
              <a:off x="519843" y="2647002"/>
              <a:ext cx="3810000" cy="2970840"/>
              <a:chOff x="999106" y="2730051"/>
              <a:chExt cx="3810000" cy="2970840"/>
            </a:xfrm>
          </p:grpSpPr>
          <p:pic>
            <p:nvPicPr>
              <p:cNvPr id="43" name="Graphic 42">
                <a:extLst>
                  <a:ext uri="{FF2B5EF4-FFF2-40B4-BE49-F238E27FC236}">
                    <a16:creationId xmlns:a16="http://schemas.microsoft.com/office/drawing/2014/main" id="{BD97D4FB-C6B4-6576-9B9D-F7E573DB6A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999106" y="2730051"/>
                <a:ext cx="3810000" cy="2133600"/>
              </a:xfrm>
              <a:prstGeom prst="rect">
                <a:avLst/>
              </a:prstGeom>
            </p:spPr>
          </p:pic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82C099D9-4FBA-115C-1599-A7BE9E88E841}"/>
                  </a:ext>
                </a:extLst>
              </p:cNvPr>
              <p:cNvGrpSpPr/>
              <p:nvPr/>
            </p:nvGrpSpPr>
            <p:grpSpPr>
              <a:xfrm>
                <a:off x="1713803" y="4910178"/>
                <a:ext cx="1401978" cy="790713"/>
                <a:chOff x="1713803" y="6045874"/>
                <a:chExt cx="1401978" cy="790713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DCA751BD-9481-D8F7-D3DF-BB37808FFEB6}"/>
                    </a:ext>
                  </a:extLst>
                </p:cNvPr>
                <p:cNvCxnSpPr/>
                <p:nvPr/>
              </p:nvCxnSpPr>
              <p:spPr>
                <a:xfrm>
                  <a:off x="1713804" y="6187611"/>
                  <a:ext cx="314325" cy="0"/>
                </a:xfrm>
                <a:prstGeom prst="line">
                  <a:avLst/>
                </a:prstGeom>
                <a:ln w="254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3CD3153B-2435-AB66-4047-A057EE7D8FD1}"/>
                    </a:ext>
                  </a:extLst>
                </p:cNvPr>
                <p:cNvCxnSpPr/>
                <p:nvPr/>
              </p:nvCxnSpPr>
              <p:spPr>
                <a:xfrm>
                  <a:off x="1713804" y="6345129"/>
                  <a:ext cx="314325" cy="0"/>
                </a:xfrm>
                <a:prstGeom prst="line">
                  <a:avLst/>
                </a:prstGeom>
                <a:ln w="25400">
                  <a:solidFill>
                    <a:srgbClr val="7F007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87EC167A-D474-4E33-2B76-504D16DA3760}"/>
                    </a:ext>
                  </a:extLst>
                </p:cNvPr>
                <p:cNvCxnSpPr/>
                <p:nvPr/>
              </p:nvCxnSpPr>
              <p:spPr>
                <a:xfrm>
                  <a:off x="1713804" y="6530511"/>
                  <a:ext cx="314325" cy="0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AA3E97B5-06DF-AA36-32A5-6B373BDDB9A1}"/>
                    </a:ext>
                  </a:extLst>
                </p:cNvPr>
                <p:cNvCxnSpPr/>
                <p:nvPr/>
              </p:nvCxnSpPr>
              <p:spPr>
                <a:xfrm>
                  <a:off x="1713803" y="6706737"/>
                  <a:ext cx="314325" cy="0"/>
                </a:xfrm>
                <a:prstGeom prst="line">
                  <a:avLst/>
                </a:prstGeom>
                <a:ln w="25400">
                  <a:solidFill>
                    <a:srgbClr val="00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1DC7EA7E-DC59-7C5B-17B5-A6EFB245F616}"/>
                    </a:ext>
                  </a:extLst>
                </p:cNvPr>
                <p:cNvSpPr txBox="1"/>
                <p:nvPr/>
              </p:nvSpPr>
              <p:spPr>
                <a:xfrm>
                  <a:off x="1974122" y="6045874"/>
                  <a:ext cx="1141659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100" dirty="0"/>
                    <a:t>Cylindrical cavity</a:t>
                  </a: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0" name="TextBox 49">
                      <a:extLst>
                        <a:ext uri="{FF2B5EF4-FFF2-40B4-BE49-F238E27FC236}">
                          <a16:creationId xmlns:a16="http://schemas.microsoft.com/office/drawing/2014/main" id="{3A8F2DAA-6A3D-CD69-8481-9C65BB428DA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974122" y="6205742"/>
                      <a:ext cx="885179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100" dirty="0"/>
                        <a:t>FP </a:t>
                      </a:r>
                      <a14:m>
                        <m:oMath xmlns:m="http://schemas.openxmlformats.org/officeDocument/2006/math">
                          <m:r>
                            <a:rPr lang="en-GB" sz="11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∅</m:t>
                          </m:r>
                          <m:r>
                            <a:rPr lang="en-GB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50</m:t>
                          </m:r>
                        </m:oMath>
                      </a14:m>
                      <a:r>
                        <a:rPr lang="en-GB" sz="1100" dirty="0"/>
                        <a:t> mm</a:t>
                      </a:r>
                    </a:p>
                  </p:txBody>
                </p:sp>
              </mc:Choice>
              <mc:Fallback xmlns="">
                <p:sp>
                  <p:nvSpPr>
                    <p:cNvPr id="84" name="TextBox 83">
                      <a:extLst>
                        <a:ext uri="{FF2B5EF4-FFF2-40B4-BE49-F238E27FC236}">
                          <a16:creationId xmlns:a16="http://schemas.microsoft.com/office/drawing/2014/main" id="{3E32D931-E99A-DB37-9BDA-F6A9A11BC766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974122" y="6205742"/>
                      <a:ext cx="885179" cy="261610"/>
                    </a:xfrm>
                    <a:prstGeom prst="rect">
                      <a:avLst/>
                    </a:prstGeom>
                    <a:blipFill>
                      <a:blip r:embed="rId13"/>
                      <a:stretch>
                        <a:fillRect b="-1627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1" name="TextBox 50">
                      <a:extLst>
                        <a:ext uri="{FF2B5EF4-FFF2-40B4-BE49-F238E27FC236}">
                          <a16:creationId xmlns:a16="http://schemas.microsoft.com/office/drawing/2014/main" id="{1DF34E62-B1F9-C3EB-70D7-661BA73B74A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974122" y="6382729"/>
                      <a:ext cx="963725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100" dirty="0"/>
                        <a:t>FP </a:t>
                      </a:r>
                      <a14:m>
                        <m:oMath xmlns:m="http://schemas.openxmlformats.org/officeDocument/2006/math">
                          <m:r>
                            <a:rPr lang="en-GB" sz="11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∅</m:t>
                          </m:r>
                          <m:r>
                            <a:rPr lang="en-GB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150</m:t>
                          </m:r>
                        </m:oMath>
                      </a14:m>
                      <a:r>
                        <a:rPr lang="en-GB" sz="1100" dirty="0"/>
                        <a:t> mm</a:t>
                      </a:r>
                    </a:p>
                  </p:txBody>
                </p:sp>
              </mc:Choice>
              <mc:Fallback xmlns="">
                <p:sp>
                  <p:nvSpPr>
                    <p:cNvPr id="85" name="TextBox 84">
                      <a:extLst>
                        <a:ext uri="{FF2B5EF4-FFF2-40B4-BE49-F238E27FC236}">
                          <a16:creationId xmlns:a16="http://schemas.microsoft.com/office/drawing/2014/main" id="{B1EDD0AF-1335-4FDA-6E16-36DBC9BD3B2A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974122" y="6382729"/>
                      <a:ext cx="963725" cy="261610"/>
                    </a:xfrm>
                    <a:prstGeom prst="rect">
                      <a:avLst/>
                    </a:prstGeom>
                    <a:blipFill>
                      <a:blip r:embed="rId14"/>
                      <a:stretch>
                        <a:fillRect b="-1627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2" name="TextBox 51">
                      <a:extLst>
                        <a:ext uri="{FF2B5EF4-FFF2-40B4-BE49-F238E27FC236}">
                          <a16:creationId xmlns:a16="http://schemas.microsoft.com/office/drawing/2014/main" id="{B8DA4F63-BFE2-6523-C107-D312459EEE8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974121" y="6574977"/>
                      <a:ext cx="963725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100" dirty="0"/>
                        <a:t>FP </a:t>
                      </a:r>
                      <a14:m>
                        <m:oMath xmlns:m="http://schemas.openxmlformats.org/officeDocument/2006/math">
                          <m:r>
                            <a:rPr lang="en-GB" sz="11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∅</m:t>
                          </m:r>
                          <m:r>
                            <a:rPr lang="en-GB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300</m:t>
                          </m:r>
                        </m:oMath>
                      </a14:m>
                      <a:r>
                        <a:rPr lang="en-GB" sz="1100" dirty="0"/>
                        <a:t> mm</a:t>
                      </a:r>
                    </a:p>
                  </p:txBody>
                </p:sp>
              </mc:Choice>
              <mc:Fallback xmlns="">
                <p:sp>
                  <p:nvSpPr>
                    <p:cNvPr id="86" name="TextBox 85">
                      <a:extLst>
                        <a:ext uri="{FF2B5EF4-FFF2-40B4-BE49-F238E27FC236}">
                          <a16:creationId xmlns:a16="http://schemas.microsoft.com/office/drawing/2014/main" id="{3C6C0BB0-0360-BF84-078D-5D831E1704C1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974121" y="6574977"/>
                      <a:ext cx="963725" cy="261610"/>
                    </a:xfrm>
                    <a:prstGeom prst="rect">
                      <a:avLst/>
                    </a:prstGeom>
                    <a:blipFill>
                      <a:blip r:embed="rId15"/>
                      <a:stretch>
                        <a:fillRect b="-1627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709FE493-3F14-BFB8-CEDA-69E9C6F62735}"/>
              </a:ext>
            </a:extLst>
          </p:cNvPr>
          <p:cNvSpPr txBox="1"/>
          <p:nvPr/>
        </p:nvSpPr>
        <p:spPr>
          <a:xfrm>
            <a:off x="2745208" y="3266979"/>
            <a:ext cx="9701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B=10T, Q=10</a:t>
            </a:r>
            <a:r>
              <a:rPr lang="en-US" sz="1100" baseline="30000" dirty="0"/>
              <a:t>6</a:t>
            </a:r>
            <a:endParaRPr lang="en-US" sz="1100" dirty="0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27714A13-FA7C-FB56-A282-FA8391BE88AF}"/>
              </a:ext>
            </a:extLst>
          </p:cNvPr>
          <p:cNvSpPr/>
          <p:nvPr/>
        </p:nvSpPr>
        <p:spPr>
          <a:xfrm>
            <a:off x="304800" y="1908345"/>
            <a:ext cx="7213655" cy="4209576"/>
          </a:xfrm>
          <a:prstGeom prst="roundRect">
            <a:avLst>
              <a:gd name="adj" fmla="val 4147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2D0D5C-9282-CB5A-B948-B405903C5A03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1C3D3AD-F674-71F6-7281-69DF773BA39C}"/>
                  </a:ext>
                </a:extLst>
              </p:cNvPr>
              <p:cNvSpPr txBox="1"/>
              <p:nvPr/>
            </p:nvSpPr>
            <p:spPr>
              <a:xfrm>
                <a:off x="6839818" y="3972946"/>
                <a:ext cx="7128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GB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1C3D3AD-F674-71F6-7281-69DF773BA3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9818" y="3972946"/>
                <a:ext cx="712887" cy="369332"/>
              </a:xfrm>
              <a:prstGeom prst="rect">
                <a:avLst/>
              </a:prstGeom>
              <a:blipFill>
                <a:blip r:embed="rId1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E32E11B-C3F7-9D89-9F1F-CA878420B307}"/>
                  </a:ext>
                </a:extLst>
              </p:cNvPr>
              <p:cNvSpPr txBox="1"/>
              <p:nvPr/>
            </p:nvSpPr>
            <p:spPr>
              <a:xfrm>
                <a:off x="4773268" y="3402320"/>
                <a:ext cx="927646" cy="300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GB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GB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accent4">
                        <a:lumMod val="75000"/>
                      </a:schemeClr>
                    </a:solidFill>
                  </a:rPr>
                  <a:t>/2</a:t>
                </a: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E32E11B-C3F7-9D89-9F1F-CA878420B3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3268" y="3402320"/>
                <a:ext cx="927646" cy="300216"/>
              </a:xfrm>
              <a:prstGeom prst="rect">
                <a:avLst/>
              </a:prstGeom>
              <a:blipFill>
                <a:blip r:embed="rId17"/>
                <a:stretch>
                  <a:fillRect t="-8163" r="-27632" b="-5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914EDDB7-7242-E39B-DB70-1D34935A32C7}"/>
                  </a:ext>
                </a:extLst>
              </p:cNvPr>
              <p:cNvSpPr txBox="1"/>
              <p:nvPr/>
            </p:nvSpPr>
            <p:spPr>
              <a:xfrm>
                <a:off x="3366536" y="1259330"/>
                <a:ext cx="5635069" cy="5038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2800" b="0" i="0" smtClean="0">
                          <a:latin typeface="Cambria Math" panose="02040503050406030204" pitchFamily="18" charset="0"/>
                        </a:rPr>
                        <m:t>Rate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 ×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914EDDB7-7242-E39B-DB70-1D34935A32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6536" y="1259330"/>
                <a:ext cx="5635069" cy="503856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D3E62A1-E278-3B85-5C3E-F2385D14F014}"/>
              </a:ext>
            </a:extLst>
          </p:cNvPr>
          <p:cNvCxnSpPr>
            <a:cxnSpLocks/>
          </p:cNvCxnSpPr>
          <p:nvPr/>
        </p:nvCxnSpPr>
        <p:spPr>
          <a:xfrm flipH="1">
            <a:off x="6140861" y="3972946"/>
            <a:ext cx="454112" cy="0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C16A165-4EBB-3675-F2BA-D3AB2989014C}"/>
              </a:ext>
            </a:extLst>
          </p:cNvPr>
          <p:cNvCxnSpPr>
            <a:cxnSpLocks/>
          </p:cNvCxnSpPr>
          <p:nvPr/>
        </p:nvCxnSpPr>
        <p:spPr>
          <a:xfrm>
            <a:off x="6365142" y="3194871"/>
            <a:ext cx="0" cy="1575851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A2AD8CA9-AB06-E2F8-8135-A6A6249F67CD}"/>
              </a:ext>
            </a:extLst>
          </p:cNvPr>
          <p:cNvSpPr/>
          <p:nvPr/>
        </p:nvSpPr>
        <p:spPr>
          <a:xfrm>
            <a:off x="6289318" y="5378441"/>
            <a:ext cx="176218" cy="1332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3D6A12E8-9144-18EC-71AC-754E3E36238E}"/>
              </a:ext>
            </a:extLst>
          </p:cNvPr>
          <p:cNvSpPr/>
          <p:nvPr/>
        </p:nvSpPr>
        <p:spPr>
          <a:xfrm>
            <a:off x="6288366" y="2449094"/>
            <a:ext cx="176218" cy="1332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5353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2BF9C0-B0AC-C0C8-77AC-12C1A30C50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60FE81F-FEEF-F04D-FAFF-CD2D85A42A39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2B2E7F8-8055-BF40-3A16-249524DCBA6E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92835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Why a dielectric Fabry-Perot Cavity?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DE35EAF-E150-941E-1F72-237B441BA306}"/>
                  </a:ext>
                </a:extLst>
              </p:cNvPr>
              <p:cNvSpPr txBox="1"/>
              <p:nvPr/>
            </p:nvSpPr>
            <p:spPr>
              <a:xfrm>
                <a:off x="594618" y="2488473"/>
                <a:ext cx="4556376" cy="5681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At the optimum design frequency,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DE35EAF-E150-941E-1F72-237B441BA3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618" y="2488473"/>
                <a:ext cx="4556376" cy="568104"/>
              </a:xfrm>
              <a:prstGeom prst="rect">
                <a:avLst/>
              </a:prstGeom>
              <a:blipFill>
                <a:blip r:embed="rId3"/>
                <a:stretch>
                  <a:fillRect l="-12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8658686-C717-4CAA-444A-61E6F31F80AC}"/>
                  </a:ext>
                </a:extLst>
              </p:cNvPr>
              <p:cNvSpPr txBox="1"/>
              <p:nvPr/>
            </p:nvSpPr>
            <p:spPr>
              <a:xfrm>
                <a:off x="533400" y="2036093"/>
                <a:ext cx="6096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GB" dirty="0">
                    <a:ea typeface="Cambria Math" panose="02040503050406030204" pitchFamily="18" charset="0"/>
                  </a:rPr>
                  <a:t>1) Favourable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dirty="0"/>
                  <a:t> scaling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8658686-C717-4CAA-444A-61E6F31F80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2036093"/>
                <a:ext cx="6096000" cy="369332"/>
              </a:xfrm>
              <a:prstGeom prst="rect">
                <a:avLst/>
              </a:prstGeom>
              <a:blipFill>
                <a:blip r:embed="rId4"/>
                <a:stretch>
                  <a:fillRect l="-900" t="-6557" b="-262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8" name="Group 37">
            <a:extLst>
              <a:ext uri="{FF2B5EF4-FFF2-40B4-BE49-F238E27FC236}">
                <a16:creationId xmlns:a16="http://schemas.microsoft.com/office/drawing/2014/main" id="{2E7A7652-1ED8-ACB7-3397-558CA22D9656}"/>
              </a:ext>
            </a:extLst>
          </p:cNvPr>
          <p:cNvGrpSpPr/>
          <p:nvPr/>
        </p:nvGrpSpPr>
        <p:grpSpPr>
          <a:xfrm>
            <a:off x="377793" y="3056577"/>
            <a:ext cx="5076854" cy="2970840"/>
            <a:chOff x="519843" y="2647002"/>
            <a:chExt cx="5076854" cy="297084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3688F87B-7BBD-1022-6A7B-FF7BCDBF6461}"/>
                    </a:ext>
                  </a:extLst>
                </p:cNvPr>
                <p:cNvSpPr txBox="1"/>
                <p:nvPr/>
              </p:nvSpPr>
              <p:spPr>
                <a:xfrm>
                  <a:off x="4465297" y="3818764"/>
                  <a:ext cx="113140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/>
                    <a:t>Measurement time to scan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→2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a14:m>
                  <a:endParaRPr lang="en-GB" sz="1200" dirty="0"/>
                </a:p>
              </p:txBody>
            </p:sp>
          </mc:Choice>
          <mc:Fallback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3688F87B-7BBD-1022-6A7B-FF7BCDBF64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65297" y="3818764"/>
                  <a:ext cx="1131400" cy="646331"/>
                </a:xfrm>
                <a:prstGeom prst="rect">
                  <a:avLst/>
                </a:prstGeom>
                <a:blipFill>
                  <a:blip r:embed="rId5"/>
                  <a:stretch>
                    <a:fillRect t="-943" r="-53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Right Brace 40">
              <a:extLst>
                <a:ext uri="{FF2B5EF4-FFF2-40B4-BE49-F238E27FC236}">
                  <a16:creationId xmlns:a16="http://schemas.microsoft.com/office/drawing/2014/main" id="{AD66E94A-44B9-BE73-DA02-CC3954DC1CD4}"/>
                </a:ext>
              </a:extLst>
            </p:cNvPr>
            <p:cNvSpPr/>
            <p:nvPr/>
          </p:nvSpPr>
          <p:spPr>
            <a:xfrm>
              <a:off x="4281061" y="3256707"/>
              <a:ext cx="373095" cy="972543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E7D8C21-CC0B-5811-A37F-424306BFC7A5}"/>
                </a:ext>
              </a:extLst>
            </p:cNvPr>
            <p:cNvGrpSpPr/>
            <p:nvPr/>
          </p:nvGrpSpPr>
          <p:grpSpPr>
            <a:xfrm>
              <a:off x="519843" y="2647002"/>
              <a:ext cx="3810000" cy="2970840"/>
              <a:chOff x="999106" y="2730051"/>
              <a:chExt cx="3810000" cy="2970840"/>
            </a:xfrm>
          </p:grpSpPr>
          <p:pic>
            <p:nvPicPr>
              <p:cNvPr id="43" name="Graphic 42">
                <a:extLst>
                  <a:ext uri="{FF2B5EF4-FFF2-40B4-BE49-F238E27FC236}">
                    <a16:creationId xmlns:a16="http://schemas.microsoft.com/office/drawing/2014/main" id="{72CF213A-3662-87EB-6E4B-CB70479633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999106" y="2730051"/>
                <a:ext cx="3810000" cy="2133600"/>
              </a:xfrm>
              <a:prstGeom prst="rect">
                <a:avLst/>
              </a:prstGeom>
            </p:spPr>
          </p:pic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75087D0D-1469-6F91-457F-A7B6300E9370}"/>
                  </a:ext>
                </a:extLst>
              </p:cNvPr>
              <p:cNvGrpSpPr/>
              <p:nvPr/>
            </p:nvGrpSpPr>
            <p:grpSpPr>
              <a:xfrm>
                <a:off x="1713803" y="4910178"/>
                <a:ext cx="1401978" cy="790713"/>
                <a:chOff x="1713803" y="6045874"/>
                <a:chExt cx="1401978" cy="790713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17460196-410A-BAA5-04FE-C4CAFC0DCBC5}"/>
                    </a:ext>
                  </a:extLst>
                </p:cNvPr>
                <p:cNvCxnSpPr/>
                <p:nvPr/>
              </p:nvCxnSpPr>
              <p:spPr>
                <a:xfrm>
                  <a:off x="1713804" y="6187611"/>
                  <a:ext cx="314325" cy="0"/>
                </a:xfrm>
                <a:prstGeom prst="line">
                  <a:avLst/>
                </a:prstGeom>
                <a:ln w="254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50AAB49A-5B9B-FC62-DF32-4845BD48FB0A}"/>
                    </a:ext>
                  </a:extLst>
                </p:cNvPr>
                <p:cNvCxnSpPr/>
                <p:nvPr/>
              </p:nvCxnSpPr>
              <p:spPr>
                <a:xfrm>
                  <a:off x="1713804" y="6345129"/>
                  <a:ext cx="314325" cy="0"/>
                </a:xfrm>
                <a:prstGeom prst="line">
                  <a:avLst/>
                </a:prstGeom>
                <a:ln w="25400">
                  <a:solidFill>
                    <a:srgbClr val="7F007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E3A4CBE9-49C0-CA48-A81F-5D9AF47BE74E}"/>
                    </a:ext>
                  </a:extLst>
                </p:cNvPr>
                <p:cNvCxnSpPr/>
                <p:nvPr/>
              </p:nvCxnSpPr>
              <p:spPr>
                <a:xfrm>
                  <a:off x="1713804" y="6530511"/>
                  <a:ext cx="314325" cy="0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AA9CC6FD-DC88-0C6F-A38C-B83C8ACBA450}"/>
                    </a:ext>
                  </a:extLst>
                </p:cNvPr>
                <p:cNvCxnSpPr/>
                <p:nvPr/>
              </p:nvCxnSpPr>
              <p:spPr>
                <a:xfrm>
                  <a:off x="1713803" y="6706737"/>
                  <a:ext cx="314325" cy="0"/>
                </a:xfrm>
                <a:prstGeom prst="line">
                  <a:avLst/>
                </a:prstGeom>
                <a:ln w="25400">
                  <a:solidFill>
                    <a:srgbClr val="00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7D22A7AB-B2E4-7C01-A6FC-F0277C675C70}"/>
                    </a:ext>
                  </a:extLst>
                </p:cNvPr>
                <p:cNvSpPr txBox="1"/>
                <p:nvPr/>
              </p:nvSpPr>
              <p:spPr>
                <a:xfrm>
                  <a:off x="1974122" y="6045874"/>
                  <a:ext cx="1141659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100" dirty="0"/>
                    <a:t>Cylindrical cavity</a:t>
                  </a: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0" name="TextBox 49">
                      <a:extLst>
                        <a:ext uri="{FF2B5EF4-FFF2-40B4-BE49-F238E27FC236}">
                          <a16:creationId xmlns:a16="http://schemas.microsoft.com/office/drawing/2014/main" id="{CDF19A40-D510-129F-BEB9-46FBF95EE87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974122" y="6205742"/>
                      <a:ext cx="885179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100" dirty="0"/>
                        <a:t>FP </a:t>
                      </a:r>
                      <a14:m>
                        <m:oMath xmlns:m="http://schemas.openxmlformats.org/officeDocument/2006/math">
                          <m:r>
                            <a:rPr lang="en-GB" sz="11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∅</m:t>
                          </m:r>
                          <m:r>
                            <a:rPr lang="en-GB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50</m:t>
                          </m:r>
                        </m:oMath>
                      </a14:m>
                      <a:r>
                        <a:rPr lang="en-GB" sz="1100" dirty="0"/>
                        <a:t> mm</a:t>
                      </a:r>
                    </a:p>
                  </p:txBody>
                </p:sp>
              </mc:Choice>
              <mc:Fallback xmlns="">
                <p:sp>
                  <p:nvSpPr>
                    <p:cNvPr id="84" name="TextBox 83">
                      <a:extLst>
                        <a:ext uri="{FF2B5EF4-FFF2-40B4-BE49-F238E27FC236}">
                          <a16:creationId xmlns:a16="http://schemas.microsoft.com/office/drawing/2014/main" id="{3E32D931-E99A-DB37-9BDA-F6A9A11BC766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974122" y="6205742"/>
                      <a:ext cx="885179" cy="261610"/>
                    </a:xfrm>
                    <a:prstGeom prst="rect">
                      <a:avLst/>
                    </a:prstGeom>
                    <a:blipFill>
                      <a:blip r:embed="rId13"/>
                      <a:stretch>
                        <a:fillRect b="-1627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1" name="TextBox 50">
                      <a:extLst>
                        <a:ext uri="{FF2B5EF4-FFF2-40B4-BE49-F238E27FC236}">
                          <a16:creationId xmlns:a16="http://schemas.microsoft.com/office/drawing/2014/main" id="{4161329E-C837-0DE5-D792-EB96492E41F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974122" y="6382729"/>
                      <a:ext cx="963725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100" dirty="0"/>
                        <a:t>FP </a:t>
                      </a:r>
                      <a14:m>
                        <m:oMath xmlns:m="http://schemas.openxmlformats.org/officeDocument/2006/math">
                          <m:r>
                            <a:rPr lang="en-GB" sz="11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∅</m:t>
                          </m:r>
                          <m:r>
                            <a:rPr lang="en-GB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150</m:t>
                          </m:r>
                        </m:oMath>
                      </a14:m>
                      <a:r>
                        <a:rPr lang="en-GB" sz="1100" dirty="0"/>
                        <a:t> mm</a:t>
                      </a:r>
                    </a:p>
                  </p:txBody>
                </p:sp>
              </mc:Choice>
              <mc:Fallback xmlns="">
                <p:sp>
                  <p:nvSpPr>
                    <p:cNvPr id="85" name="TextBox 84">
                      <a:extLst>
                        <a:ext uri="{FF2B5EF4-FFF2-40B4-BE49-F238E27FC236}">
                          <a16:creationId xmlns:a16="http://schemas.microsoft.com/office/drawing/2014/main" id="{B1EDD0AF-1335-4FDA-6E16-36DBC9BD3B2A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974122" y="6382729"/>
                      <a:ext cx="963725" cy="261610"/>
                    </a:xfrm>
                    <a:prstGeom prst="rect">
                      <a:avLst/>
                    </a:prstGeom>
                    <a:blipFill>
                      <a:blip r:embed="rId14"/>
                      <a:stretch>
                        <a:fillRect b="-1627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2" name="TextBox 51">
                      <a:extLst>
                        <a:ext uri="{FF2B5EF4-FFF2-40B4-BE49-F238E27FC236}">
                          <a16:creationId xmlns:a16="http://schemas.microsoft.com/office/drawing/2014/main" id="{C8319CCC-E6CA-51EF-46C1-CE08079096A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974121" y="6574977"/>
                      <a:ext cx="963725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100" dirty="0"/>
                        <a:t>FP </a:t>
                      </a:r>
                      <a14:m>
                        <m:oMath xmlns:m="http://schemas.openxmlformats.org/officeDocument/2006/math">
                          <m:r>
                            <a:rPr lang="en-GB" sz="11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∅</m:t>
                          </m:r>
                          <m:r>
                            <a:rPr lang="en-GB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300</m:t>
                          </m:r>
                        </m:oMath>
                      </a14:m>
                      <a:r>
                        <a:rPr lang="en-GB" sz="1100" dirty="0"/>
                        <a:t> mm</a:t>
                      </a:r>
                    </a:p>
                  </p:txBody>
                </p:sp>
              </mc:Choice>
              <mc:Fallback xmlns="">
                <p:sp>
                  <p:nvSpPr>
                    <p:cNvPr id="86" name="TextBox 85">
                      <a:extLst>
                        <a:ext uri="{FF2B5EF4-FFF2-40B4-BE49-F238E27FC236}">
                          <a16:creationId xmlns:a16="http://schemas.microsoft.com/office/drawing/2014/main" id="{3C6C0BB0-0360-BF84-078D-5D831E1704C1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974121" y="6574977"/>
                      <a:ext cx="963725" cy="261610"/>
                    </a:xfrm>
                    <a:prstGeom prst="rect">
                      <a:avLst/>
                    </a:prstGeom>
                    <a:blipFill>
                      <a:blip r:embed="rId15"/>
                      <a:stretch>
                        <a:fillRect b="-1627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39280B93-C033-4F06-CAD3-178A93A66FB6}"/>
              </a:ext>
            </a:extLst>
          </p:cNvPr>
          <p:cNvSpPr txBox="1"/>
          <p:nvPr/>
        </p:nvSpPr>
        <p:spPr>
          <a:xfrm>
            <a:off x="2745208" y="3266979"/>
            <a:ext cx="9701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B=10T, Q=10</a:t>
            </a:r>
            <a:r>
              <a:rPr lang="en-US" sz="1100" baseline="30000" dirty="0"/>
              <a:t>6</a:t>
            </a:r>
            <a:endParaRPr lang="en-US" sz="1100" dirty="0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790596F8-96EE-B5E5-9ACA-F8E7E63368C8}"/>
              </a:ext>
            </a:extLst>
          </p:cNvPr>
          <p:cNvSpPr/>
          <p:nvPr/>
        </p:nvSpPr>
        <p:spPr>
          <a:xfrm>
            <a:off x="304800" y="1908345"/>
            <a:ext cx="7213655" cy="4209576"/>
          </a:xfrm>
          <a:prstGeom prst="roundRect">
            <a:avLst>
              <a:gd name="adj" fmla="val 4147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F3323E9-3BE1-55E2-13E6-2B3A0E8740EC}"/>
              </a:ext>
            </a:extLst>
          </p:cNvPr>
          <p:cNvGrpSpPr/>
          <p:nvPr/>
        </p:nvGrpSpPr>
        <p:grpSpPr>
          <a:xfrm>
            <a:off x="7605850" y="1902741"/>
            <a:ext cx="4226875" cy="2162300"/>
            <a:chOff x="7605850" y="1902741"/>
            <a:chExt cx="4226875" cy="216230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72030A7-5C10-2EFD-99E3-C490413DB3B9}"/>
                </a:ext>
              </a:extLst>
            </p:cNvPr>
            <p:cNvSpPr txBox="1"/>
            <p:nvPr/>
          </p:nvSpPr>
          <p:spPr>
            <a:xfrm>
              <a:off x="7916236" y="3652427"/>
              <a:ext cx="344434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200" dirty="0"/>
                <a:t>S. </a:t>
              </a:r>
              <a:r>
                <a:rPr lang="fr-FR" sz="1200" dirty="0" err="1"/>
                <a:t>Kuhr</a:t>
              </a:r>
              <a:r>
                <a:rPr lang="fr-FR" sz="1200" dirty="0"/>
                <a:t> et al., </a:t>
              </a:r>
              <a:r>
                <a:rPr lang="fr-FR" sz="1200" dirty="0" err="1"/>
                <a:t>Appl</a:t>
              </a:r>
              <a:r>
                <a:rPr lang="fr-FR" sz="1200" dirty="0"/>
                <a:t>. Phys. </a:t>
              </a:r>
              <a:r>
                <a:rPr lang="fr-FR" sz="1200" dirty="0" err="1"/>
                <a:t>Lett</a:t>
              </a:r>
              <a:r>
                <a:rPr lang="fr-FR" sz="1200" dirty="0"/>
                <a:t>. </a:t>
              </a:r>
              <a:r>
                <a:rPr lang="fr-FR" sz="1200" b="1" dirty="0"/>
                <a:t>90</a:t>
              </a:r>
              <a:r>
                <a:rPr lang="fr-FR" sz="1200" dirty="0"/>
                <a:t>, 164101 (2007)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483E6A5-B7A9-3403-872A-DDD98D3FD3A2}"/>
                </a:ext>
              </a:extLst>
            </p:cNvPr>
            <p:cNvGrpSpPr/>
            <p:nvPr/>
          </p:nvGrpSpPr>
          <p:grpSpPr>
            <a:xfrm>
              <a:off x="8865238" y="2278473"/>
              <a:ext cx="1653773" cy="1323377"/>
              <a:chOff x="9280301" y="2301666"/>
              <a:chExt cx="1653773" cy="1323377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08D41A8-5C04-C59F-590E-E6D0D4A2DF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9280301" y="2301666"/>
                <a:ext cx="1510664" cy="1323377"/>
              </a:xfrm>
              <a:prstGeom prst="rect">
                <a:avLst/>
              </a:prstGeom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0A03F91-CD54-9871-F64F-8640AE4AE502}"/>
                  </a:ext>
                </a:extLst>
              </p:cNvPr>
              <p:cNvSpPr txBox="1"/>
              <p:nvPr/>
            </p:nvSpPr>
            <p:spPr>
              <a:xfrm>
                <a:off x="9904716" y="2325604"/>
                <a:ext cx="1029358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Q=4.2x10</a:t>
                </a:r>
                <a:r>
                  <a:rPr lang="en-US" sz="1200" baseline="30000" dirty="0">
                    <a:solidFill>
                      <a:schemeClr val="bg1"/>
                    </a:solidFill>
                  </a:rPr>
                  <a:t>10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943BB5-083F-A788-3A78-C18FC3CBDF89}"/>
                </a:ext>
              </a:extLst>
            </p:cNvPr>
            <p:cNvSpPr txBox="1"/>
            <p:nvPr/>
          </p:nvSpPr>
          <p:spPr>
            <a:xfrm>
              <a:off x="7675107" y="1917910"/>
              <a:ext cx="3509918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GB" dirty="0">
                  <a:ea typeface="Cambria Math" panose="02040503050406030204" pitchFamily="18" charset="0"/>
                </a:rPr>
                <a:t>2) High Q possible in this open geometry</a:t>
              </a:r>
              <a:endParaRPr lang="en-GB" dirty="0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456B1EB9-BE91-29AA-0090-BB060298CFFF}"/>
                </a:ext>
              </a:extLst>
            </p:cNvPr>
            <p:cNvSpPr/>
            <p:nvPr/>
          </p:nvSpPr>
          <p:spPr>
            <a:xfrm>
              <a:off x="7605850" y="1902741"/>
              <a:ext cx="4226875" cy="2162300"/>
            </a:xfrm>
            <a:prstGeom prst="roundRect">
              <a:avLst>
                <a:gd name="adj" fmla="val 9879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11E8A5AE-7FB6-683A-7BC2-C3DC6B13D3CC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342C9A3E-1E96-4103-F069-C923EA6DDCA6}"/>
                  </a:ext>
                </a:extLst>
              </p:cNvPr>
              <p:cNvSpPr txBox="1"/>
              <p:nvPr/>
            </p:nvSpPr>
            <p:spPr>
              <a:xfrm>
                <a:off x="3366536" y="1259330"/>
                <a:ext cx="5635069" cy="5038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2800" b="0" i="0" smtClean="0">
                          <a:latin typeface="Cambria Math" panose="02040503050406030204" pitchFamily="18" charset="0"/>
                        </a:rPr>
                        <m:t>Rate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 ×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342C9A3E-1E96-4103-F069-C923EA6DDC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6536" y="1259330"/>
                <a:ext cx="5635069" cy="503856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7" name="Picture 66">
            <a:extLst>
              <a:ext uri="{FF2B5EF4-FFF2-40B4-BE49-F238E27FC236}">
                <a16:creationId xmlns:a16="http://schemas.microsoft.com/office/drawing/2014/main" id="{5CA9BEF9-77AB-9F8E-FE05-3C8E26D83651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 l="51835" t="4203" b="1789"/>
          <a:stretch>
            <a:fillRect/>
          </a:stretch>
        </p:blipFill>
        <p:spPr>
          <a:xfrm rot="10800000">
            <a:off x="5840384" y="2533173"/>
            <a:ext cx="438461" cy="2897386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F8DC40F3-82F0-E985-2E38-F305B89ACDB9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 l="51835" t="4203" b="1789"/>
          <a:stretch>
            <a:fillRect/>
          </a:stretch>
        </p:blipFill>
        <p:spPr>
          <a:xfrm>
            <a:off x="6475057" y="2526030"/>
            <a:ext cx="438461" cy="2897386"/>
          </a:xfrm>
          <a:prstGeom prst="rect">
            <a:avLst/>
          </a:prstGeom>
        </p:spPr>
      </p:pic>
      <p:sp>
        <p:nvSpPr>
          <p:cNvPr id="69" name="Oval 68">
            <a:extLst>
              <a:ext uri="{FF2B5EF4-FFF2-40B4-BE49-F238E27FC236}">
                <a16:creationId xmlns:a16="http://schemas.microsoft.com/office/drawing/2014/main" id="{62FDFA29-B2EB-A004-BA48-EB48A5E76267}"/>
              </a:ext>
            </a:extLst>
          </p:cNvPr>
          <p:cNvSpPr/>
          <p:nvPr/>
        </p:nvSpPr>
        <p:spPr>
          <a:xfrm>
            <a:off x="6121843" y="2449095"/>
            <a:ext cx="512317" cy="3049220"/>
          </a:xfrm>
          <a:prstGeom prst="ellipse">
            <a:avLst/>
          </a:prstGeom>
          <a:solidFill>
            <a:schemeClr val="accent2">
              <a:lumMod val="7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A8EDAD2B-5FA1-4465-EC83-6DACF39A1725}"/>
              </a:ext>
            </a:extLst>
          </p:cNvPr>
          <p:cNvGrpSpPr/>
          <p:nvPr/>
        </p:nvGrpSpPr>
        <p:grpSpPr>
          <a:xfrm>
            <a:off x="6137602" y="3266979"/>
            <a:ext cx="466458" cy="1432300"/>
            <a:chOff x="9446792" y="3179907"/>
            <a:chExt cx="539750" cy="1657350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791976BB-5966-AB6C-BFED-77DE9B2B32C0}"/>
                </a:ext>
              </a:extLst>
            </p:cNvPr>
            <p:cNvSpPr/>
            <p:nvPr/>
          </p:nvSpPr>
          <p:spPr>
            <a:xfrm>
              <a:off x="9446792" y="3179907"/>
              <a:ext cx="539750" cy="1657350"/>
            </a:xfrm>
            <a:prstGeom prst="ellipse">
              <a:avLst/>
            </a:prstGeom>
            <a:solidFill>
              <a:srgbClr val="F4DC7E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DFE2670C-6246-526F-91BB-ECFFE429FF07}"/>
                </a:ext>
              </a:extLst>
            </p:cNvPr>
            <p:cNvSpPr/>
            <p:nvPr/>
          </p:nvSpPr>
          <p:spPr>
            <a:xfrm>
              <a:off x="9463459" y="3364004"/>
              <a:ext cx="502777" cy="1289156"/>
            </a:xfrm>
            <a:prstGeom prst="ellipse">
              <a:avLst/>
            </a:prstGeom>
            <a:solidFill>
              <a:srgbClr val="FDFDA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1775C270-3544-C853-D208-4B21996B4F62}"/>
                </a:ext>
              </a:extLst>
            </p:cNvPr>
            <p:cNvSpPr/>
            <p:nvPr/>
          </p:nvSpPr>
          <p:spPr>
            <a:xfrm>
              <a:off x="9453935" y="3492444"/>
              <a:ext cx="519444" cy="1059060"/>
            </a:xfrm>
            <a:prstGeom prst="ellipse">
              <a:avLst/>
            </a:prstGeom>
            <a:solidFill>
              <a:srgbClr val="FBFCE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CC094B9A-6771-2AE2-984B-79AD83FB29EB}"/>
                </a:ext>
              </a:extLst>
            </p:cNvPr>
            <p:cNvSpPr/>
            <p:nvPr/>
          </p:nvSpPr>
          <p:spPr>
            <a:xfrm>
              <a:off x="9461078" y="3634456"/>
              <a:ext cx="498015" cy="748252"/>
            </a:xfrm>
            <a:prstGeom prst="ellipse">
              <a:avLst/>
            </a:prstGeom>
            <a:solidFill>
              <a:srgbClr val="E4EBF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3A9CACC4-D77A-F8DB-AE6A-690E71194765}"/>
                </a:ext>
              </a:extLst>
            </p:cNvPr>
            <p:cNvSpPr/>
            <p:nvPr/>
          </p:nvSpPr>
          <p:spPr>
            <a:xfrm>
              <a:off x="9488527" y="3696414"/>
              <a:ext cx="448429" cy="605533"/>
            </a:xfrm>
            <a:prstGeom prst="ellipse">
              <a:avLst/>
            </a:prstGeom>
            <a:solidFill>
              <a:srgbClr val="B2C3F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04965E34-069C-2110-F865-FC7FFF8B29A4}"/>
                </a:ext>
              </a:extLst>
            </p:cNvPr>
            <p:cNvSpPr/>
            <p:nvPr/>
          </p:nvSpPr>
          <p:spPr>
            <a:xfrm>
              <a:off x="9549500" y="3750231"/>
              <a:ext cx="324809" cy="477917"/>
            </a:xfrm>
            <a:prstGeom prst="ellipse">
              <a:avLst/>
            </a:prstGeom>
            <a:solidFill>
              <a:srgbClr val="7D96F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06F4E11B-8E1C-AF88-EC4C-D2DBB4BA02AA}"/>
                </a:ext>
              </a:extLst>
            </p:cNvPr>
            <p:cNvSpPr/>
            <p:nvPr/>
          </p:nvSpPr>
          <p:spPr>
            <a:xfrm>
              <a:off x="9634460" y="3826079"/>
              <a:ext cx="154888" cy="341440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6E1F8088-61AE-94D8-5B8B-BC838BE5D478}"/>
                </a:ext>
              </a:extLst>
            </p:cNvPr>
            <p:cNvSpPr/>
            <p:nvPr/>
          </p:nvSpPr>
          <p:spPr>
            <a:xfrm>
              <a:off x="9674327" y="3911439"/>
              <a:ext cx="71515" cy="170720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8153249-A1A3-BC29-DA09-74908AFA22E5}"/>
              </a:ext>
            </a:extLst>
          </p:cNvPr>
          <p:cNvGrpSpPr/>
          <p:nvPr/>
        </p:nvGrpSpPr>
        <p:grpSpPr>
          <a:xfrm>
            <a:off x="7153281" y="2199938"/>
            <a:ext cx="255653" cy="1636922"/>
            <a:chOff x="5042913" y="1371571"/>
            <a:chExt cx="314510" cy="2013776"/>
          </a:xfrm>
        </p:grpSpPr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8DFA0E0E-2C17-6EE9-89D3-07F0DE8EC0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42913" y="1467623"/>
              <a:ext cx="0" cy="191772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21594C84-701C-66D5-AE8A-157253BAF076}"/>
                </a:ext>
              </a:extLst>
            </p:cNvPr>
            <p:cNvSpPr txBox="1"/>
            <p:nvPr/>
          </p:nvSpPr>
          <p:spPr>
            <a:xfrm>
              <a:off x="5042913" y="1371571"/>
              <a:ext cx="314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B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D90686EA-8959-9B31-8560-44CCDF30924E}"/>
                  </a:ext>
                </a:extLst>
              </p:cNvPr>
              <p:cNvSpPr txBox="1"/>
              <p:nvPr/>
            </p:nvSpPr>
            <p:spPr>
              <a:xfrm>
                <a:off x="6839818" y="3972946"/>
                <a:ext cx="7128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GB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D90686EA-8959-9B31-8560-44CCDF3092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9818" y="3972946"/>
                <a:ext cx="712887" cy="369332"/>
              </a:xfrm>
              <a:prstGeom prst="rect">
                <a:avLst/>
              </a:prstGeom>
              <a:blipFill>
                <a:blip r:embed="rId19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5F5CC95E-9891-63C9-D7CB-8E5EA4A3A452}"/>
                  </a:ext>
                </a:extLst>
              </p:cNvPr>
              <p:cNvSpPr txBox="1"/>
              <p:nvPr/>
            </p:nvSpPr>
            <p:spPr>
              <a:xfrm>
                <a:off x="4773268" y="3402320"/>
                <a:ext cx="927646" cy="300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GB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GB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accent4">
                        <a:lumMod val="75000"/>
                      </a:schemeClr>
                    </a:solidFill>
                  </a:rPr>
                  <a:t>/2</a:t>
                </a:r>
              </a:p>
            </p:txBody>
          </p:sp>
        </mc:Choice>
        <mc:Fallback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5F5CC95E-9891-63C9-D7CB-8E5EA4A3A4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3268" y="3402320"/>
                <a:ext cx="927646" cy="300216"/>
              </a:xfrm>
              <a:prstGeom prst="rect">
                <a:avLst/>
              </a:prstGeom>
              <a:blipFill>
                <a:blip r:embed="rId20"/>
                <a:stretch>
                  <a:fillRect t="-8163" r="-27632" b="-5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FC6B8660-31FE-925A-C60F-447AFDF0FB5D}"/>
              </a:ext>
            </a:extLst>
          </p:cNvPr>
          <p:cNvCxnSpPr>
            <a:cxnSpLocks/>
          </p:cNvCxnSpPr>
          <p:nvPr/>
        </p:nvCxnSpPr>
        <p:spPr>
          <a:xfrm flipH="1">
            <a:off x="6140861" y="3972946"/>
            <a:ext cx="454112" cy="0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8036B927-DC5A-4F40-2177-8E1113AFBE78}"/>
              </a:ext>
            </a:extLst>
          </p:cNvPr>
          <p:cNvCxnSpPr>
            <a:cxnSpLocks/>
          </p:cNvCxnSpPr>
          <p:nvPr/>
        </p:nvCxnSpPr>
        <p:spPr>
          <a:xfrm>
            <a:off x="6365142" y="3194871"/>
            <a:ext cx="0" cy="1575851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angle 89">
            <a:extLst>
              <a:ext uri="{FF2B5EF4-FFF2-40B4-BE49-F238E27FC236}">
                <a16:creationId xmlns:a16="http://schemas.microsoft.com/office/drawing/2014/main" id="{E27A4618-CDE9-C9DE-A504-7A386CEF1520}"/>
              </a:ext>
            </a:extLst>
          </p:cNvPr>
          <p:cNvSpPr/>
          <p:nvPr/>
        </p:nvSpPr>
        <p:spPr>
          <a:xfrm>
            <a:off x="6289318" y="5378441"/>
            <a:ext cx="176218" cy="1332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5230A7D5-C0B3-08AF-86E6-56551267C039}"/>
              </a:ext>
            </a:extLst>
          </p:cNvPr>
          <p:cNvSpPr/>
          <p:nvPr/>
        </p:nvSpPr>
        <p:spPr>
          <a:xfrm>
            <a:off x="6288366" y="2449094"/>
            <a:ext cx="176218" cy="1332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8649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676D78-1F55-20C9-AEE9-89D497EE6B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B40C315-076C-D3C4-2BBC-20328769F9AF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EC129E4-216E-13A3-E22F-99DECE6E2856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92835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Why a dielectric Fabry-Perot Cavity?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1F12CF1-09D7-DB5B-2337-9C49DA8CED76}"/>
                  </a:ext>
                </a:extLst>
              </p:cNvPr>
              <p:cNvSpPr txBox="1"/>
              <p:nvPr/>
            </p:nvSpPr>
            <p:spPr>
              <a:xfrm>
                <a:off x="594618" y="2488473"/>
                <a:ext cx="4556376" cy="5681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At the optimum design frequency,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1F12CF1-09D7-DB5B-2337-9C49DA8CED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618" y="2488473"/>
                <a:ext cx="4556376" cy="568104"/>
              </a:xfrm>
              <a:prstGeom prst="rect">
                <a:avLst/>
              </a:prstGeom>
              <a:blipFill>
                <a:blip r:embed="rId3"/>
                <a:stretch>
                  <a:fillRect l="-12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E127FF80-EFAB-7391-0B52-BA418528AE94}"/>
                  </a:ext>
                </a:extLst>
              </p:cNvPr>
              <p:cNvSpPr txBox="1"/>
              <p:nvPr/>
            </p:nvSpPr>
            <p:spPr>
              <a:xfrm>
                <a:off x="533400" y="2036093"/>
                <a:ext cx="6096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GB" dirty="0">
                    <a:ea typeface="Cambria Math" panose="02040503050406030204" pitchFamily="18" charset="0"/>
                  </a:rPr>
                  <a:t>1) Favourable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dirty="0"/>
                  <a:t> scaling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E127FF80-EFAB-7391-0B52-BA418528AE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2036093"/>
                <a:ext cx="6096000" cy="369332"/>
              </a:xfrm>
              <a:prstGeom prst="rect">
                <a:avLst/>
              </a:prstGeom>
              <a:blipFill>
                <a:blip r:embed="rId4"/>
                <a:stretch>
                  <a:fillRect l="-900" t="-6557" b="-262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8" name="Group 37">
            <a:extLst>
              <a:ext uri="{FF2B5EF4-FFF2-40B4-BE49-F238E27FC236}">
                <a16:creationId xmlns:a16="http://schemas.microsoft.com/office/drawing/2014/main" id="{A6F0EF4D-A3CA-7D39-C3CC-03083E48734E}"/>
              </a:ext>
            </a:extLst>
          </p:cNvPr>
          <p:cNvGrpSpPr/>
          <p:nvPr/>
        </p:nvGrpSpPr>
        <p:grpSpPr>
          <a:xfrm>
            <a:off x="377793" y="3056577"/>
            <a:ext cx="5057948" cy="2970840"/>
            <a:chOff x="519843" y="2647002"/>
            <a:chExt cx="5057948" cy="297084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64E63771-1099-4D5B-32D5-AD41726E6045}"/>
                    </a:ext>
                  </a:extLst>
                </p:cNvPr>
                <p:cNvSpPr txBox="1"/>
                <p:nvPr/>
              </p:nvSpPr>
              <p:spPr>
                <a:xfrm>
                  <a:off x="4465297" y="3818764"/>
                  <a:ext cx="1112494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/>
                    <a:t>Measurement time to scan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→2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a14:m>
                  <a:endParaRPr lang="en-GB" sz="1200" dirty="0"/>
                </a:p>
              </p:txBody>
            </p:sp>
          </mc:Choice>
          <mc:Fallback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64E63771-1099-4D5B-32D5-AD41726E60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65297" y="3818764"/>
                  <a:ext cx="1112494" cy="646331"/>
                </a:xfrm>
                <a:prstGeom prst="rect">
                  <a:avLst/>
                </a:prstGeom>
                <a:blipFill>
                  <a:blip r:embed="rId5"/>
                  <a:stretch>
                    <a:fillRect t="-943" r="-218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Right Brace 40">
              <a:extLst>
                <a:ext uri="{FF2B5EF4-FFF2-40B4-BE49-F238E27FC236}">
                  <a16:creationId xmlns:a16="http://schemas.microsoft.com/office/drawing/2014/main" id="{31B6434E-07D8-7FF7-D34F-921DDE6074C2}"/>
                </a:ext>
              </a:extLst>
            </p:cNvPr>
            <p:cNvSpPr/>
            <p:nvPr/>
          </p:nvSpPr>
          <p:spPr>
            <a:xfrm>
              <a:off x="4281061" y="3256707"/>
              <a:ext cx="373095" cy="972543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88F0BD9C-6DF0-D182-98E1-7CC17F88FF11}"/>
                </a:ext>
              </a:extLst>
            </p:cNvPr>
            <p:cNvGrpSpPr/>
            <p:nvPr/>
          </p:nvGrpSpPr>
          <p:grpSpPr>
            <a:xfrm>
              <a:off x="519843" y="2647002"/>
              <a:ext cx="3810000" cy="2970840"/>
              <a:chOff x="999106" y="2730051"/>
              <a:chExt cx="3810000" cy="2970840"/>
            </a:xfrm>
          </p:grpSpPr>
          <p:pic>
            <p:nvPicPr>
              <p:cNvPr id="43" name="Graphic 42">
                <a:extLst>
                  <a:ext uri="{FF2B5EF4-FFF2-40B4-BE49-F238E27FC236}">
                    <a16:creationId xmlns:a16="http://schemas.microsoft.com/office/drawing/2014/main" id="{DEC81720-6342-6C76-8F70-3FC7A53867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999106" y="2730051"/>
                <a:ext cx="3810000" cy="2133600"/>
              </a:xfrm>
              <a:prstGeom prst="rect">
                <a:avLst/>
              </a:prstGeom>
            </p:spPr>
          </p:pic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2F09B5BF-4AE7-FD73-CD74-87AA75C11E8E}"/>
                  </a:ext>
                </a:extLst>
              </p:cNvPr>
              <p:cNvGrpSpPr/>
              <p:nvPr/>
            </p:nvGrpSpPr>
            <p:grpSpPr>
              <a:xfrm>
                <a:off x="1713803" y="4910178"/>
                <a:ext cx="1401978" cy="790713"/>
                <a:chOff x="1713803" y="6045874"/>
                <a:chExt cx="1401978" cy="790713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AA23286F-C2AA-DF41-8EF1-101692170EEE}"/>
                    </a:ext>
                  </a:extLst>
                </p:cNvPr>
                <p:cNvCxnSpPr/>
                <p:nvPr/>
              </p:nvCxnSpPr>
              <p:spPr>
                <a:xfrm>
                  <a:off x="1713804" y="6187611"/>
                  <a:ext cx="314325" cy="0"/>
                </a:xfrm>
                <a:prstGeom prst="line">
                  <a:avLst/>
                </a:prstGeom>
                <a:ln w="254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2381D540-35A7-E55D-BB3A-3533CDB0D6A5}"/>
                    </a:ext>
                  </a:extLst>
                </p:cNvPr>
                <p:cNvCxnSpPr/>
                <p:nvPr/>
              </p:nvCxnSpPr>
              <p:spPr>
                <a:xfrm>
                  <a:off x="1713804" y="6345129"/>
                  <a:ext cx="314325" cy="0"/>
                </a:xfrm>
                <a:prstGeom prst="line">
                  <a:avLst/>
                </a:prstGeom>
                <a:ln w="25400">
                  <a:solidFill>
                    <a:srgbClr val="7F007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1D1D7314-A3D9-4D68-A01C-566E5925111A}"/>
                    </a:ext>
                  </a:extLst>
                </p:cNvPr>
                <p:cNvCxnSpPr/>
                <p:nvPr/>
              </p:nvCxnSpPr>
              <p:spPr>
                <a:xfrm>
                  <a:off x="1713804" y="6530511"/>
                  <a:ext cx="314325" cy="0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1E88BADC-E6FB-D861-5FC8-913A5D89DA29}"/>
                    </a:ext>
                  </a:extLst>
                </p:cNvPr>
                <p:cNvCxnSpPr/>
                <p:nvPr/>
              </p:nvCxnSpPr>
              <p:spPr>
                <a:xfrm>
                  <a:off x="1713803" y="6706737"/>
                  <a:ext cx="314325" cy="0"/>
                </a:xfrm>
                <a:prstGeom prst="line">
                  <a:avLst/>
                </a:prstGeom>
                <a:ln w="25400">
                  <a:solidFill>
                    <a:srgbClr val="00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F5E9A679-8F77-7C4D-F0C5-84F37AA5824D}"/>
                    </a:ext>
                  </a:extLst>
                </p:cNvPr>
                <p:cNvSpPr txBox="1"/>
                <p:nvPr/>
              </p:nvSpPr>
              <p:spPr>
                <a:xfrm>
                  <a:off x="1974122" y="6045874"/>
                  <a:ext cx="1141659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100" dirty="0"/>
                    <a:t>Cylindrical cavity</a:t>
                  </a: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0" name="TextBox 49">
                      <a:extLst>
                        <a:ext uri="{FF2B5EF4-FFF2-40B4-BE49-F238E27FC236}">
                          <a16:creationId xmlns:a16="http://schemas.microsoft.com/office/drawing/2014/main" id="{EE653477-06D1-894C-6FFD-A0167AD3068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974122" y="6205742"/>
                      <a:ext cx="885179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100" dirty="0"/>
                        <a:t>FP </a:t>
                      </a:r>
                      <a14:m>
                        <m:oMath xmlns:m="http://schemas.openxmlformats.org/officeDocument/2006/math">
                          <m:r>
                            <a:rPr lang="en-GB" sz="11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∅</m:t>
                          </m:r>
                          <m:r>
                            <a:rPr lang="en-GB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50</m:t>
                          </m:r>
                        </m:oMath>
                      </a14:m>
                      <a:r>
                        <a:rPr lang="en-GB" sz="1100" dirty="0"/>
                        <a:t> mm</a:t>
                      </a:r>
                    </a:p>
                  </p:txBody>
                </p:sp>
              </mc:Choice>
              <mc:Fallback xmlns="">
                <p:sp>
                  <p:nvSpPr>
                    <p:cNvPr id="84" name="TextBox 83">
                      <a:extLst>
                        <a:ext uri="{FF2B5EF4-FFF2-40B4-BE49-F238E27FC236}">
                          <a16:creationId xmlns:a16="http://schemas.microsoft.com/office/drawing/2014/main" id="{3E32D931-E99A-DB37-9BDA-F6A9A11BC766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974122" y="6205742"/>
                      <a:ext cx="885179" cy="261610"/>
                    </a:xfrm>
                    <a:prstGeom prst="rect">
                      <a:avLst/>
                    </a:prstGeom>
                    <a:blipFill>
                      <a:blip r:embed="rId13"/>
                      <a:stretch>
                        <a:fillRect b="-1627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1" name="TextBox 50">
                      <a:extLst>
                        <a:ext uri="{FF2B5EF4-FFF2-40B4-BE49-F238E27FC236}">
                          <a16:creationId xmlns:a16="http://schemas.microsoft.com/office/drawing/2014/main" id="{5DC77F9B-BBF4-D36F-DF86-0AA6090C42E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974122" y="6382729"/>
                      <a:ext cx="963725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100" dirty="0"/>
                        <a:t>FP </a:t>
                      </a:r>
                      <a14:m>
                        <m:oMath xmlns:m="http://schemas.openxmlformats.org/officeDocument/2006/math">
                          <m:r>
                            <a:rPr lang="en-GB" sz="11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∅</m:t>
                          </m:r>
                          <m:r>
                            <a:rPr lang="en-GB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150</m:t>
                          </m:r>
                        </m:oMath>
                      </a14:m>
                      <a:r>
                        <a:rPr lang="en-GB" sz="1100" dirty="0"/>
                        <a:t> mm</a:t>
                      </a:r>
                    </a:p>
                  </p:txBody>
                </p:sp>
              </mc:Choice>
              <mc:Fallback xmlns="">
                <p:sp>
                  <p:nvSpPr>
                    <p:cNvPr id="85" name="TextBox 84">
                      <a:extLst>
                        <a:ext uri="{FF2B5EF4-FFF2-40B4-BE49-F238E27FC236}">
                          <a16:creationId xmlns:a16="http://schemas.microsoft.com/office/drawing/2014/main" id="{B1EDD0AF-1335-4FDA-6E16-36DBC9BD3B2A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974122" y="6382729"/>
                      <a:ext cx="963725" cy="261610"/>
                    </a:xfrm>
                    <a:prstGeom prst="rect">
                      <a:avLst/>
                    </a:prstGeom>
                    <a:blipFill>
                      <a:blip r:embed="rId14"/>
                      <a:stretch>
                        <a:fillRect b="-1627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2" name="TextBox 51">
                      <a:extLst>
                        <a:ext uri="{FF2B5EF4-FFF2-40B4-BE49-F238E27FC236}">
                          <a16:creationId xmlns:a16="http://schemas.microsoft.com/office/drawing/2014/main" id="{75DD0164-A7C4-5712-406B-3D7D04366AF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974121" y="6574977"/>
                      <a:ext cx="963725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100" dirty="0"/>
                        <a:t>FP </a:t>
                      </a:r>
                      <a14:m>
                        <m:oMath xmlns:m="http://schemas.openxmlformats.org/officeDocument/2006/math">
                          <m:r>
                            <a:rPr lang="en-GB" sz="11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∅</m:t>
                          </m:r>
                          <m:r>
                            <a:rPr lang="en-GB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300</m:t>
                          </m:r>
                        </m:oMath>
                      </a14:m>
                      <a:r>
                        <a:rPr lang="en-GB" sz="1100" dirty="0"/>
                        <a:t> mm</a:t>
                      </a:r>
                    </a:p>
                  </p:txBody>
                </p:sp>
              </mc:Choice>
              <mc:Fallback xmlns="">
                <p:sp>
                  <p:nvSpPr>
                    <p:cNvPr id="86" name="TextBox 85">
                      <a:extLst>
                        <a:ext uri="{FF2B5EF4-FFF2-40B4-BE49-F238E27FC236}">
                          <a16:creationId xmlns:a16="http://schemas.microsoft.com/office/drawing/2014/main" id="{3C6C0BB0-0360-BF84-078D-5D831E1704C1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974121" y="6574977"/>
                      <a:ext cx="963725" cy="261610"/>
                    </a:xfrm>
                    <a:prstGeom prst="rect">
                      <a:avLst/>
                    </a:prstGeom>
                    <a:blipFill>
                      <a:blip r:embed="rId15"/>
                      <a:stretch>
                        <a:fillRect b="-1627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0750A5AC-E4DB-06E5-4333-EB1C8DC35DAD}"/>
              </a:ext>
            </a:extLst>
          </p:cNvPr>
          <p:cNvSpPr txBox="1"/>
          <p:nvPr/>
        </p:nvSpPr>
        <p:spPr>
          <a:xfrm>
            <a:off x="2745208" y="3266979"/>
            <a:ext cx="9701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B=10T, Q=10</a:t>
            </a:r>
            <a:r>
              <a:rPr lang="en-US" sz="1100" baseline="30000" dirty="0"/>
              <a:t>6</a:t>
            </a:r>
            <a:endParaRPr lang="en-US" sz="1100" dirty="0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AC972EE1-0EAD-F5E1-F795-DFBB5BED759A}"/>
              </a:ext>
            </a:extLst>
          </p:cNvPr>
          <p:cNvSpPr/>
          <p:nvPr/>
        </p:nvSpPr>
        <p:spPr>
          <a:xfrm>
            <a:off x="304800" y="1908345"/>
            <a:ext cx="7213655" cy="4209576"/>
          </a:xfrm>
          <a:prstGeom prst="roundRect">
            <a:avLst>
              <a:gd name="adj" fmla="val 4147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0219854-79B6-B4AD-D443-B2C5629AD05F}"/>
              </a:ext>
            </a:extLst>
          </p:cNvPr>
          <p:cNvGrpSpPr/>
          <p:nvPr/>
        </p:nvGrpSpPr>
        <p:grpSpPr>
          <a:xfrm>
            <a:off x="7605850" y="1902741"/>
            <a:ext cx="4226875" cy="2162300"/>
            <a:chOff x="7605850" y="1902741"/>
            <a:chExt cx="4226875" cy="216230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7F86797-B10E-9928-23D9-A833D541A38D}"/>
                </a:ext>
              </a:extLst>
            </p:cNvPr>
            <p:cNvSpPr txBox="1"/>
            <p:nvPr/>
          </p:nvSpPr>
          <p:spPr>
            <a:xfrm>
              <a:off x="7916237" y="3652427"/>
              <a:ext cx="373756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200" dirty="0"/>
                <a:t>S. </a:t>
              </a:r>
              <a:r>
                <a:rPr lang="fr-FR" sz="1200" dirty="0" err="1"/>
                <a:t>Kuhr</a:t>
              </a:r>
              <a:r>
                <a:rPr lang="fr-FR" sz="1200" dirty="0"/>
                <a:t> et al., </a:t>
              </a:r>
              <a:r>
                <a:rPr lang="fr-FR" sz="1200" dirty="0" err="1"/>
                <a:t>Appl</a:t>
              </a:r>
              <a:r>
                <a:rPr lang="fr-FR" sz="1200" dirty="0"/>
                <a:t>. Phys. </a:t>
              </a:r>
              <a:r>
                <a:rPr lang="fr-FR" sz="1200" dirty="0" err="1"/>
                <a:t>Lett</a:t>
              </a:r>
              <a:r>
                <a:rPr lang="fr-FR" sz="1200" dirty="0"/>
                <a:t>. </a:t>
              </a:r>
              <a:r>
                <a:rPr lang="fr-FR" sz="1200" b="1" dirty="0"/>
                <a:t>90</a:t>
              </a:r>
              <a:r>
                <a:rPr lang="fr-FR" sz="1200" dirty="0"/>
                <a:t>, 164101 (2007)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615EACD-56EE-527E-A2F5-1D83A1D17B80}"/>
                </a:ext>
              </a:extLst>
            </p:cNvPr>
            <p:cNvGrpSpPr/>
            <p:nvPr/>
          </p:nvGrpSpPr>
          <p:grpSpPr>
            <a:xfrm>
              <a:off x="8865238" y="2278473"/>
              <a:ext cx="1653773" cy="1323377"/>
              <a:chOff x="9280301" y="2301666"/>
              <a:chExt cx="1653773" cy="1323377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E7C75429-2FD3-9301-1D34-EB28885C38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9280301" y="2301666"/>
                <a:ext cx="1510664" cy="1323377"/>
              </a:xfrm>
              <a:prstGeom prst="rect">
                <a:avLst/>
              </a:prstGeom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B00C290-9AD5-816A-E0FE-A239F86E5103}"/>
                  </a:ext>
                </a:extLst>
              </p:cNvPr>
              <p:cNvSpPr txBox="1"/>
              <p:nvPr/>
            </p:nvSpPr>
            <p:spPr>
              <a:xfrm>
                <a:off x="9904716" y="2325604"/>
                <a:ext cx="1029358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Q=4.2x10</a:t>
                </a:r>
                <a:r>
                  <a:rPr lang="en-US" sz="1200" baseline="30000" dirty="0">
                    <a:solidFill>
                      <a:schemeClr val="bg1"/>
                    </a:solidFill>
                  </a:rPr>
                  <a:t>10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C4C82D8-8A84-6605-D822-87A63A9370B7}"/>
                </a:ext>
              </a:extLst>
            </p:cNvPr>
            <p:cNvSpPr txBox="1"/>
            <p:nvPr/>
          </p:nvSpPr>
          <p:spPr>
            <a:xfrm>
              <a:off x="7675107" y="1917910"/>
              <a:ext cx="3509918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GB" dirty="0">
                  <a:ea typeface="Cambria Math" panose="02040503050406030204" pitchFamily="18" charset="0"/>
                </a:rPr>
                <a:t>2) High Q possible in this open geometry</a:t>
              </a:r>
              <a:endParaRPr lang="en-GB" dirty="0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E4FC86B9-93D5-FA4B-301D-4BAFF363525D}"/>
                </a:ext>
              </a:extLst>
            </p:cNvPr>
            <p:cNvSpPr/>
            <p:nvPr/>
          </p:nvSpPr>
          <p:spPr>
            <a:xfrm>
              <a:off x="7605850" y="1902741"/>
              <a:ext cx="4226875" cy="2162300"/>
            </a:xfrm>
            <a:prstGeom prst="roundRect">
              <a:avLst>
                <a:gd name="adj" fmla="val 9879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974379D-F2F0-D28F-84AB-DE1D0AF49EE8}"/>
              </a:ext>
            </a:extLst>
          </p:cNvPr>
          <p:cNvGrpSpPr/>
          <p:nvPr/>
        </p:nvGrpSpPr>
        <p:grpSpPr>
          <a:xfrm>
            <a:off x="7605851" y="4143879"/>
            <a:ext cx="4394914" cy="1974042"/>
            <a:chOff x="7605851" y="4143879"/>
            <a:chExt cx="4394914" cy="1974042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9E5A0AD9-566E-2211-C830-8E30D586AF27}"/>
                </a:ext>
              </a:extLst>
            </p:cNvPr>
            <p:cNvSpPr/>
            <p:nvPr/>
          </p:nvSpPr>
          <p:spPr>
            <a:xfrm>
              <a:off x="7605851" y="4143879"/>
              <a:ext cx="4226724" cy="1974042"/>
            </a:xfrm>
            <a:prstGeom prst="roundRect">
              <a:avLst>
                <a:gd name="adj" fmla="val 9879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A3FA4EC-6150-7C36-5398-3BD2D0630BF5}"/>
                </a:ext>
              </a:extLst>
            </p:cNvPr>
            <p:cNvSpPr txBox="1"/>
            <p:nvPr/>
          </p:nvSpPr>
          <p:spPr>
            <a:xfrm>
              <a:off x="7690891" y="4176274"/>
              <a:ext cx="350991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GB" dirty="0">
                  <a:ea typeface="Cambria Math" panose="02040503050406030204" pitchFamily="18" charset="0"/>
                </a:rPr>
                <a:t>3) High B-field compatible </a:t>
              </a:r>
              <a:endParaRPr lang="en-GB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31252BEB-D4D3-2DE5-F253-4469C2450752}"/>
                </a:ext>
              </a:extLst>
            </p:cNvPr>
            <p:cNvSpPr txBox="1"/>
            <p:nvPr/>
          </p:nvSpPr>
          <p:spPr>
            <a:xfrm>
              <a:off x="7639789" y="4474306"/>
              <a:ext cx="4360976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Dielectric Bragg mirrors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All dielectric design – ultralow loss even in high B field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Large sapphire wafers available: 10-12 inch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Less likely to crack under differential expansion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36271BB4-3359-19B3-1787-03A6778E660B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C329AC57-746F-027C-8495-6566CE450A56}"/>
                  </a:ext>
                </a:extLst>
              </p:cNvPr>
              <p:cNvSpPr txBox="1"/>
              <p:nvPr/>
            </p:nvSpPr>
            <p:spPr>
              <a:xfrm>
                <a:off x="3366536" y="1259330"/>
                <a:ext cx="5635069" cy="5038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2800" b="0" i="0" smtClean="0">
                          <a:latin typeface="Cambria Math" panose="02040503050406030204" pitchFamily="18" charset="0"/>
                        </a:rPr>
                        <m:t>Rate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 ×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C329AC57-746F-027C-8495-6566CE450A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6536" y="1259330"/>
                <a:ext cx="5635069" cy="503856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7" name="Picture 66">
            <a:extLst>
              <a:ext uri="{FF2B5EF4-FFF2-40B4-BE49-F238E27FC236}">
                <a16:creationId xmlns:a16="http://schemas.microsoft.com/office/drawing/2014/main" id="{DE799583-BE32-05E0-BB95-DF2892F9BC4E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 l="51835" t="4203" b="1789"/>
          <a:stretch>
            <a:fillRect/>
          </a:stretch>
        </p:blipFill>
        <p:spPr>
          <a:xfrm rot="10800000">
            <a:off x="5840384" y="2533173"/>
            <a:ext cx="438461" cy="2897386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5D46784D-2E74-91AD-26AC-40CB5C2314EE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 l="51835" t="4203" b="1789"/>
          <a:stretch>
            <a:fillRect/>
          </a:stretch>
        </p:blipFill>
        <p:spPr>
          <a:xfrm>
            <a:off x="6475057" y="2526030"/>
            <a:ext cx="438461" cy="2897386"/>
          </a:xfrm>
          <a:prstGeom prst="rect">
            <a:avLst/>
          </a:prstGeom>
        </p:spPr>
      </p:pic>
      <p:sp>
        <p:nvSpPr>
          <p:cNvPr id="69" name="Oval 68">
            <a:extLst>
              <a:ext uri="{FF2B5EF4-FFF2-40B4-BE49-F238E27FC236}">
                <a16:creationId xmlns:a16="http://schemas.microsoft.com/office/drawing/2014/main" id="{F20E85C2-B9D0-B017-4BA4-84FD52356F77}"/>
              </a:ext>
            </a:extLst>
          </p:cNvPr>
          <p:cNvSpPr/>
          <p:nvPr/>
        </p:nvSpPr>
        <p:spPr>
          <a:xfrm>
            <a:off x="6121843" y="2449095"/>
            <a:ext cx="512317" cy="3049220"/>
          </a:xfrm>
          <a:prstGeom prst="ellipse">
            <a:avLst/>
          </a:prstGeom>
          <a:solidFill>
            <a:schemeClr val="accent2">
              <a:lumMod val="7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0AF8BC4E-B316-A056-E632-286B34477D92}"/>
              </a:ext>
            </a:extLst>
          </p:cNvPr>
          <p:cNvGrpSpPr/>
          <p:nvPr/>
        </p:nvGrpSpPr>
        <p:grpSpPr>
          <a:xfrm>
            <a:off x="6137602" y="3266979"/>
            <a:ext cx="466458" cy="1432300"/>
            <a:chOff x="9446792" y="3179907"/>
            <a:chExt cx="539750" cy="1657350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B4B2DA7D-1F78-1972-68D3-0EAE4CA5A587}"/>
                </a:ext>
              </a:extLst>
            </p:cNvPr>
            <p:cNvSpPr/>
            <p:nvPr/>
          </p:nvSpPr>
          <p:spPr>
            <a:xfrm>
              <a:off x="9446792" y="3179907"/>
              <a:ext cx="539750" cy="1657350"/>
            </a:xfrm>
            <a:prstGeom prst="ellipse">
              <a:avLst/>
            </a:prstGeom>
            <a:solidFill>
              <a:srgbClr val="F4DC7E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F2CF1B04-2FC9-1AA8-47F1-CAD1AE1B58DE}"/>
                </a:ext>
              </a:extLst>
            </p:cNvPr>
            <p:cNvSpPr/>
            <p:nvPr/>
          </p:nvSpPr>
          <p:spPr>
            <a:xfrm>
              <a:off x="9463459" y="3364004"/>
              <a:ext cx="502777" cy="1289156"/>
            </a:xfrm>
            <a:prstGeom prst="ellipse">
              <a:avLst/>
            </a:prstGeom>
            <a:solidFill>
              <a:srgbClr val="FDFDA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A9086757-842A-3378-0FDC-32B889C9953B}"/>
                </a:ext>
              </a:extLst>
            </p:cNvPr>
            <p:cNvSpPr/>
            <p:nvPr/>
          </p:nvSpPr>
          <p:spPr>
            <a:xfrm>
              <a:off x="9453935" y="3492444"/>
              <a:ext cx="519444" cy="1059060"/>
            </a:xfrm>
            <a:prstGeom prst="ellipse">
              <a:avLst/>
            </a:prstGeom>
            <a:solidFill>
              <a:srgbClr val="FBFCE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5876D43-4824-3A5B-00E3-05CDFBB8E7EB}"/>
                </a:ext>
              </a:extLst>
            </p:cNvPr>
            <p:cNvSpPr/>
            <p:nvPr/>
          </p:nvSpPr>
          <p:spPr>
            <a:xfrm>
              <a:off x="9461078" y="3634456"/>
              <a:ext cx="498015" cy="748252"/>
            </a:xfrm>
            <a:prstGeom prst="ellipse">
              <a:avLst/>
            </a:prstGeom>
            <a:solidFill>
              <a:srgbClr val="E4EBF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4C3A6F69-970F-966D-BDA2-AAD9B45FE907}"/>
                </a:ext>
              </a:extLst>
            </p:cNvPr>
            <p:cNvSpPr/>
            <p:nvPr/>
          </p:nvSpPr>
          <p:spPr>
            <a:xfrm>
              <a:off x="9488527" y="3696414"/>
              <a:ext cx="448429" cy="605533"/>
            </a:xfrm>
            <a:prstGeom prst="ellipse">
              <a:avLst/>
            </a:prstGeom>
            <a:solidFill>
              <a:srgbClr val="B2C3F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B644484F-03B3-35BC-C9B2-A93D753D1DC1}"/>
                </a:ext>
              </a:extLst>
            </p:cNvPr>
            <p:cNvSpPr/>
            <p:nvPr/>
          </p:nvSpPr>
          <p:spPr>
            <a:xfrm>
              <a:off x="9549500" y="3750231"/>
              <a:ext cx="324809" cy="477917"/>
            </a:xfrm>
            <a:prstGeom prst="ellipse">
              <a:avLst/>
            </a:prstGeom>
            <a:solidFill>
              <a:srgbClr val="7D96F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3E020D8F-65D4-72BC-58E7-6CD6A54C5A6A}"/>
                </a:ext>
              </a:extLst>
            </p:cNvPr>
            <p:cNvSpPr/>
            <p:nvPr/>
          </p:nvSpPr>
          <p:spPr>
            <a:xfrm>
              <a:off x="9634460" y="3826079"/>
              <a:ext cx="154888" cy="341440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F5DDE140-73F1-0CE8-220B-13A07E69E2A5}"/>
                </a:ext>
              </a:extLst>
            </p:cNvPr>
            <p:cNvSpPr/>
            <p:nvPr/>
          </p:nvSpPr>
          <p:spPr>
            <a:xfrm>
              <a:off x="9674327" y="3911439"/>
              <a:ext cx="71515" cy="170720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AC9201DD-78BF-01B9-34E2-77D58C3F6A5F}"/>
              </a:ext>
            </a:extLst>
          </p:cNvPr>
          <p:cNvGrpSpPr/>
          <p:nvPr/>
        </p:nvGrpSpPr>
        <p:grpSpPr>
          <a:xfrm>
            <a:off x="7153276" y="2199938"/>
            <a:ext cx="255653" cy="1636922"/>
            <a:chOff x="5042913" y="1371571"/>
            <a:chExt cx="314510" cy="2013776"/>
          </a:xfrm>
        </p:grpSpPr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D8600804-C798-5F90-7F38-9A37A38AAA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42913" y="1467623"/>
              <a:ext cx="0" cy="191772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2B8ED0E4-7367-6D43-1A8C-A10A7030794B}"/>
                </a:ext>
              </a:extLst>
            </p:cNvPr>
            <p:cNvSpPr txBox="1"/>
            <p:nvPr/>
          </p:nvSpPr>
          <p:spPr>
            <a:xfrm>
              <a:off x="5042913" y="1371571"/>
              <a:ext cx="314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B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A854B2D9-3FE4-96A4-2BFA-87AB57C4DD80}"/>
                  </a:ext>
                </a:extLst>
              </p:cNvPr>
              <p:cNvSpPr txBox="1"/>
              <p:nvPr/>
            </p:nvSpPr>
            <p:spPr>
              <a:xfrm>
                <a:off x="6839818" y="3972946"/>
                <a:ext cx="7128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GB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A854B2D9-3FE4-96A4-2BFA-87AB57C4DD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9818" y="3972946"/>
                <a:ext cx="712887" cy="369332"/>
              </a:xfrm>
              <a:prstGeom prst="rect">
                <a:avLst/>
              </a:prstGeom>
              <a:blipFill>
                <a:blip r:embed="rId19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C3E18574-8E26-2634-3225-57836AD67903}"/>
                  </a:ext>
                </a:extLst>
              </p:cNvPr>
              <p:cNvSpPr txBox="1"/>
              <p:nvPr/>
            </p:nvSpPr>
            <p:spPr>
              <a:xfrm>
                <a:off x="4773268" y="3402320"/>
                <a:ext cx="927646" cy="300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GB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GB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accent4">
                        <a:lumMod val="75000"/>
                      </a:schemeClr>
                    </a:solidFill>
                  </a:rPr>
                  <a:t>/2</a:t>
                </a:r>
              </a:p>
            </p:txBody>
          </p:sp>
        </mc:Choice>
        <mc:Fallback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C3E18574-8E26-2634-3225-57836AD679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3268" y="3402320"/>
                <a:ext cx="927646" cy="300216"/>
              </a:xfrm>
              <a:prstGeom prst="rect">
                <a:avLst/>
              </a:prstGeom>
              <a:blipFill>
                <a:blip r:embed="rId20"/>
                <a:stretch>
                  <a:fillRect t="-8163" r="-27632" b="-5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F2753079-E723-6A53-6BF5-D460281C807E}"/>
              </a:ext>
            </a:extLst>
          </p:cNvPr>
          <p:cNvCxnSpPr>
            <a:cxnSpLocks/>
          </p:cNvCxnSpPr>
          <p:nvPr/>
        </p:nvCxnSpPr>
        <p:spPr>
          <a:xfrm flipH="1">
            <a:off x="6140861" y="3972946"/>
            <a:ext cx="454112" cy="0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0C1DA225-8B51-ED1C-B428-85BA4E6C7A83}"/>
              </a:ext>
            </a:extLst>
          </p:cNvPr>
          <p:cNvCxnSpPr>
            <a:cxnSpLocks/>
          </p:cNvCxnSpPr>
          <p:nvPr/>
        </p:nvCxnSpPr>
        <p:spPr>
          <a:xfrm>
            <a:off x="6365142" y="3194871"/>
            <a:ext cx="0" cy="1575851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angle 89">
            <a:extLst>
              <a:ext uri="{FF2B5EF4-FFF2-40B4-BE49-F238E27FC236}">
                <a16:creationId xmlns:a16="http://schemas.microsoft.com/office/drawing/2014/main" id="{BAB0E4B7-F3E3-3272-537E-16FEBB30209C}"/>
              </a:ext>
            </a:extLst>
          </p:cNvPr>
          <p:cNvSpPr/>
          <p:nvPr/>
        </p:nvSpPr>
        <p:spPr>
          <a:xfrm>
            <a:off x="6289318" y="5378441"/>
            <a:ext cx="176218" cy="1332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B6F33EE0-2BC0-3209-5A2F-008E444F70F3}"/>
              </a:ext>
            </a:extLst>
          </p:cNvPr>
          <p:cNvSpPr/>
          <p:nvPr/>
        </p:nvSpPr>
        <p:spPr>
          <a:xfrm>
            <a:off x="6288366" y="2449094"/>
            <a:ext cx="176218" cy="1332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192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3FE673-6CA5-9C9A-B352-29354BCEE5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3DE1BB4-FE39-E176-C29C-E7A05A217247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1D64652-0D10-CE01-6D01-91573101BA55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8959868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Dark matter landscape</a:t>
            </a:r>
          </a:p>
        </p:txBody>
      </p:sp>
      <p:pic>
        <p:nvPicPr>
          <p:cNvPr id="8" name="Picture 7" descr="A chart of different types of light&#10;&#10;Description automatically generated with medium confidence">
            <a:extLst>
              <a:ext uri="{FF2B5EF4-FFF2-40B4-BE49-F238E27FC236}">
                <a16:creationId xmlns:a16="http://schemas.microsoft.com/office/drawing/2014/main" id="{FF29A844-CA4E-C5C7-9129-F993A1CA38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41" y="1983176"/>
            <a:ext cx="11664518" cy="3604824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16B2E7C7-ADDE-766D-82D4-11C6796BB0D6}"/>
              </a:ext>
            </a:extLst>
          </p:cNvPr>
          <p:cNvSpPr/>
          <p:nvPr/>
        </p:nvSpPr>
        <p:spPr>
          <a:xfrm rot="16200000">
            <a:off x="2139367" y="2546487"/>
            <a:ext cx="1566004" cy="333103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4">
            <a:extLst>
              <a:ext uri="{FF2B5EF4-FFF2-40B4-BE49-F238E27FC236}">
                <a16:creationId xmlns:a16="http://schemas.microsoft.com/office/drawing/2014/main" id="{4212A215-D883-AD80-D2AF-699C6BDAE711}"/>
              </a:ext>
            </a:extLst>
          </p:cNvPr>
          <p:cNvSpPr txBox="1"/>
          <p:nvPr/>
        </p:nvSpPr>
        <p:spPr>
          <a:xfrm>
            <a:off x="2465767" y="5588000"/>
            <a:ext cx="44466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Solves the “strong”-CP problem </a:t>
            </a:r>
            <a:endParaRPr lang="en-GB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504C28-7B12-40E0-A0CE-E6F0EFD77B57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8A981E-65CF-DA0B-548C-1C617B39FD93}"/>
              </a:ext>
            </a:extLst>
          </p:cNvPr>
          <p:cNvSpPr txBox="1"/>
          <p:nvPr/>
        </p:nvSpPr>
        <p:spPr>
          <a:xfrm>
            <a:off x="0" y="6478704"/>
            <a:ext cx="45154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E. Killian, et al., AVS Quantum Sci. 6, 030503 (2024)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41040950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285FED-DCB2-99F7-BEE8-C026D47A90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2E31071-4152-83E9-08EF-55C17ECCB4EF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96818BD-621B-485A-DB67-14A98EC73BA9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92835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Why a dielectric Fabry-Perot Cavity?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3C32750-23ED-185F-BC26-A2F53BF19B66}"/>
                  </a:ext>
                </a:extLst>
              </p:cNvPr>
              <p:cNvSpPr txBox="1"/>
              <p:nvPr/>
            </p:nvSpPr>
            <p:spPr>
              <a:xfrm>
                <a:off x="594618" y="2488473"/>
                <a:ext cx="4556376" cy="5681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At the optimum design frequency,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3C32750-23ED-185F-BC26-A2F53BF19B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618" y="2488473"/>
                <a:ext cx="4556376" cy="568104"/>
              </a:xfrm>
              <a:prstGeom prst="rect">
                <a:avLst/>
              </a:prstGeom>
              <a:blipFill>
                <a:blip r:embed="rId3"/>
                <a:stretch>
                  <a:fillRect l="-12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A70710B-D094-72EC-8D9E-2D9921C529D8}"/>
                  </a:ext>
                </a:extLst>
              </p:cNvPr>
              <p:cNvSpPr txBox="1"/>
              <p:nvPr/>
            </p:nvSpPr>
            <p:spPr>
              <a:xfrm>
                <a:off x="533400" y="2036093"/>
                <a:ext cx="6096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GB" dirty="0">
                    <a:ea typeface="Cambria Math" panose="02040503050406030204" pitchFamily="18" charset="0"/>
                  </a:rPr>
                  <a:t>1) Favourable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dirty="0"/>
                  <a:t> scaling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A70710B-D094-72EC-8D9E-2D9921C529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2036093"/>
                <a:ext cx="6096000" cy="369332"/>
              </a:xfrm>
              <a:prstGeom prst="rect">
                <a:avLst/>
              </a:prstGeom>
              <a:blipFill>
                <a:blip r:embed="rId4"/>
                <a:stretch>
                  <a:fillRect l="-900" t="-6557" b="-262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8" name="Group 37">
            <a:extLst>
              <a:ext uri="{FF2B5EF4-FFF2-40B4-BE49-F238E27FC236}">
                <a16:creationId xmlns:a16="http://schemas.microsoft.com/office/drawing/2014/main" id="{68DD9E2A-7C47-E247-C8F3-84FF0F5461DE}"/>
              </a:ext>
            </a:extLst>
          </p:cNvPr>
          <p:cNvGrpSpPr/>
          <p:nvPr/>
        </p:nvGrpSpPr>
        <p:grpSpPr>
          <a:xfrm>
            <a:off x="377793" y="3056577"/>
            <a:ext cx="5076854" cy="2970840"/>
            <a:chOff x="519843" y="2647002"/>
            <a:chExt cx="5076854" cy="297084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6017B8AB-CF2F-FC2C-530A-FD0ADD67A116}"/>
                    </a:ext>
                  </a:extLst>
                </p:cNvPr>
                <p:cNvSpPr txBox="1"/>
                <p:nvPr/>
              </p:nvSpPr>
              <p:spPr>
                <a:xfrm>
                  <a:off x="4465297" y="3818764"/>
                  <a:ext cx="113140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/>
                    <a:t>Measurement time to scan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→2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a14:m>
                  <a:endParaRPr lang="en-GB" sz="1200" dirty="0"/>
                </a:p>
              </p:txBody>
            </p:sp>
          </mc:Choice>
          <mc:Fallback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6017B8AB-CF2F-FC2C-530A-FD0ADD67A1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65297" y="3818764"/>
                  <a:ext cx="1131400" cy="646331"/>
                </a:xfrm>
                <a:prstGeom prst="rect">
                  <a:avLst/>
                </a:prstGeom>
                <a:blipFill>
                  <a:blip r:embed="rId5"/>
                  <a:stretch>
                    <a:fillRect t="-943" r="-53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Right Brace 40">
              <a:extLst>
                <a:ext uri="{FF2B5EF4-FFF2-40B4-BE49-F238E27FC236}">
                  <a16:creationId xmlns:a16="http://schemas.microsoft.com/office/drawing/2014/main" id="{62821364-65CA-A5C4-A294-FD3C2EEF6E52}"/>
                </a:ext>
              </a:extLst>
            </p:cNvPr>
            <p:cNvSpPr/>
            <p:nvPr/>
          </p:nvSpPr>
          <p:spPr>
            <a:xfrm>
              <a:off x="4281061" y="3256707"/>
              <a:ext cx="373095" cy="972543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E6D947D-EC62-EBEF-D391-36E9D5BE73A5}"/>
                </a:ext>
              </a:extLst>
            </p:cNvPr>
            <p:cNvGrpSpPr/>
            <p:nvPr/>
          </p:nvGrpSpPr>
          <p:grpSpPr>
            <a:xfrm>
              <a:off x="519843" y="2647002"/>
              <a:ext cx="3810000" cy="2970840"/>
              <a:chOff x="999106" y="2730051"/>
              <a:chExt cx="3810000" cy="2970840"/>
            </a:xfrm>
          </p:grpSpPr>
          <p:pic>
            <p:nvPicPr>
              <p:cNvPr id="43" name="Graphic 42">
                <a:extLst>
                  <a:ext uri="{FF2B5EF4-FFF2-40B4-BE49-F238E27FC236}">
                    <a16:creationId xmlns:a16="http://schemas.microsoft.com/office/drawing/2014/main" id="{5D5221F3-606B-926C-A807-3008D67DE0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999106" y="2730051"/>
                <a:ext cx="3810000" cy="2133600"/>
              </a:xfrm>
              <a:prstGeom prst="rect">
                <a:avLst/>
              </a:prstGeom>
            </p:spPr>
          </p:pic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00AFCAD3-13F5-94B4-C242-A2EAEA5AD6C6}"/>
                  </a:ext>
                </a:extLst>
              </p:cNvPr>
              <p:cNvGrpSpPr/>
              <p:nvPr/>
            </p:nvGrpSpPr>
            <p:grpSpPr>
              <a:xfrm>
                <a:off x="1713803" y="4910178"/>
                <a:ext cx="1401978" cy="790713"/>
                <a:chOff x="1713803" y="6045874"/>
                <a:chExt cx="1401978" cy="790713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765B2DEE-449C-1AD1-43B5-72AB0C8B917E}"/>
                    </a:ext>
                  </a:extLst>
                </p:cNvPr>
                <p:cNvCxnSpPr/>
                <p:nvPr/>
              </p:nvCxnSpPr>
              <p:spPr>
                <a:xfrm>
                  <a:off x="1713804" y="6187611"/>
                  <a:ext cx="314325" cy="0"/>
                </a:xfrm>
                <a:prstGeom prst="line">
                  <a:avLst/>
                </a:prstGeom>
                <a:ln w="254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21024E77-4BEF-B736-2C81-368B6EA2CFCD}"/>
                    </a:ext>
                  </a:extLst>
                </p:cNvPr>
                <p:cNvCxnSpPr/>
                <p:nvPr/>
              </p:nvCxnSpPr>
              <p:spPr>
                <a:xfrm>
                  <a:off x="1713804" y="6345129"/>
                  <a:ext cx="314325" cy="0"/>
                </a:xfrm>
                <a:prstGeom prst="line">
                  <a:avLst/>
                </a:prstGeom>
                <a:ln w="25400">
                  <a:solidFill>
                    <a:srgbClr val="7F007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1ACD5FEA-7D65-07B4-A3A5-B3885EDC099B}"/>
                    </a:ext>
                  </a:extLst>
                </p:cNvPr>
                <p:cNvCxnSpPr/>
                <p:nvPr/>
              </p:nvCxnSpPr>
              <p:spPr>
                <a:xfrm>
                  <a:off x="1713804" y="6530511"/>
                  <a:ext cx="314325" cy="0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3CB4625A-00CD-24E5-2643-D79D46A92669}"/>
                    </a:ext>
                  </a:extLst>
                </p:cNvPr>
                <p:cNvCxnSpPr/>
                <p:nvPr/>
              </p:nvCxnSpPr>
              <p:spPr>
                <a:xfrm>
                  <a:off x="1713803" y="6706737"/>
                  <a:ext cx="314325" cy="0"/>
                </a:xfrm>
                <a:prstGeom prst="line">
                  <a:avLst/>
                </a:prstGeom>
                <a:ln w="25400">
                  <a:solidFill>
                    <a:srgbClr val="00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2E311735-A73E-B5A3-65EE-6BFCDAC2000E}"/>
                    </a:ext>
                  </a:extLst>
                </p:cNvPr>
                <p:cNvSpPr txBox="1"/>
                <p:nvPr/>
              </p:nvSpPr>
              <p:spPr>
                <a:xfrm>
                  <a:off x="1974122" y="6045874"/>
                  <a:ext cx="1141659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100" dirty="0"/>
                    <a:t>Cylindrical cavity</a:t>
                  </a: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0" name="TextBox 49">
                      <a:extLst>
                        <a:ext uri="{FF2B5EF4-FFF2-40B4-BE49-F238E27FC236}">
                          <a16:creationId xmlns:a16="http://schemas.microsoft.com/office/drawing/2014/main" id="{316364D9-4BE0-338F-F2AD-35588482616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974122" y="6205742"/>
                      <a:ext cx="885179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100" dirty="0"/>
                        <a:t>FP </a:t>
                      </a:r>
                      <a14:m>
                        <m:oMath xmlns:m="http://schemas.openxmlformats.org/officeDocument/2006/math">
                          <m:r>
                            <a:rPr lang="en-GB" sz="11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∅</m:t>
                          </m:r>
                          <m:r>
                            <a:rPr lang="en-GB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50</m:t>
                          </m:r>
                        </m:oMath>
                      </a14:m>
                      <a:r>
                        <a:rPr lang="en-GB" sz="1100" dirty="0"/>
                        <a:t> mm</a:t>
                      </a:r>
                    </a:p>
                  </p:txBody>
                </p:sp>
              </mc:Choice>
              <mc:Fallback xmlns="">
                <p:sp>
                  <p:nvSpPr>
                    <p:cNvPr id="84" name="TextBox 83">
                      <a:extLst>
                        <a:ext uri="{FF2B5EF4-FFF2-40B4-BE49-F238E27FC236}">
                          <a16:creationId xmlns:a16="http://schemas.microsoft.com/office/drawing/2014/main" id="{3E32D931-E99A-DB37-9BDA-F6A9A11BC766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974122" y="6205742"/>
                      <a:ext cx="885179" cy="261610"/>
                    </a:xfrm>
                    <a:prstGeom prst="rect">
                      <a:avLst/>
                    </a:prstGeom>
                    <a:blipFill>
                      <a:blip r:embed="rId13"/>
                      <a:stretch>
                        <a:fillRect b="-1627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1" name="TextBox 50">
                      <a:extLst>
                        <a:ext uri="{FF2B5EF4-FFF2-40B4-BE49-F238E27FC236}">
                          <a16:creationId xmlns:a16="http://schemas.microsoft.com/office/drawing/2014/main" id="{A39C4737-B95E-D1C1-4FF4-F91AD4F6FF3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974122" y="6382729"/>
                      <a:ext cx="963725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100" dirty="0"/>
                        <a:t>FP </a:t>
                      </a:r>
                      <a14:m>
                        <m:oMath xmlns:m="http://schemas.openxmlformats.org/officeDocument/2006/math">
                          <m:r>
                            <a:rPr lang="en-GB" sz="11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∅</m:t>
                          </m:r>
                          <m:r>
                            <a:rPr lang="en-GB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150</m:t>
                          </m:r>
                        </m:oMath>
                      </a14:m>
                      <a:r>
                        <a:rPr lang="en-GB" sz="1100" dirty="0"/>
                        <a:t> mm</a:t>
                      </a:r>
                    </a:p>
                  </p:txBody>
                </p:sp>
              </mc:Choice>
              <mc:Fallback xmlns="">
                <p:sp>
                  <p:nvSpPr>
                    <p:cNvPr id="85" name="TextBox 84">
                      <a:extLst>
                        <a:ext uri="{FF2B5EF4-FFF2-40B4-BE49-F238E27FC236}">
                          <a16:creationId xmlns:a16="http://schemas.microsoft.com/office/drawing/2014/main" id="{B1EDD0AF-1335-4FDA-6E16-36DBC9BD3B2A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974122" y="6382729"/>
                      <a:ext cx="963725" cy="261610"/>
                    </a:xfrm>
                    <a:prstGeom prst="rect">
                      <a:avLst/>
                    </a:prstGeom>
                    <a:blipFill>
                      <a:blip r:embed="rId14"/>
                      <a:stretch>
                        <a:fillRect b="-1627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2" name="TextBox 51">
                      <a:extLst>
                        <a:ext uri="{FF2B5EF4-FFF2-40B4-BE49-F238E27FC236}">
                          <a16:creationId xmlns:a16="http://schemas.microsoft.com/office/drawing/2014/main" id="{64F51F74-E021-51A1-208D-5C1E7868ABA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974121" y="6574977"/>
                      <a:ext cx="963725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100" dirty="0"/>
                        <a:t>FP </a:t>
                      </a:r>
                      <a14:m>
                        <m:oMath xmlns:m="http://schemas.openxmlformats.org/officeDocument/2006/math">
                          <m:r>
                            <a:rPr lang="en-GB" sz="11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∅</m:t>
                          </m:r>
                          <m:r>
                            <a:rPr lang="en-GB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300</m:t>
                          </m:r>
                        </m:oMath>
                      </a14:m>
                      <a:r>
                        <a:rPr lang="en-GB" sz="1100" dirty="0"/>
                        <a:t> mm</a:t>
                      </a:r>
                    </a:p>
                  </p:txBody>
                </p:sp>
              </mc:Choice>
              <mc:Fallback xmlns="">
                <p:sp>
                  <p:nvSpPr>
                    <p:cNvPr id="86" name="TextBox 85">
                      <a:extLst>
                        <a:ext uri="{FF2B5EF4-FFF2-40B4-BE49-F238E27FC236}">
                          <a16:creationId xmlns:a16="http://schemas.microsoft.com/office/drawing/2014/main" id="{3C6C0BB0-0360-BF84-078D-5D831E1704C1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974121" y="6574977"/>
                      <a:ext cx="963725" cy="261610"/>
                    </a:xfrm>
                    <a:prstGeom prst="rect">
                      <a:avLst/>
                    </a:prstGeom>
                    <a:blipFill>
                      <a:blip r:embed="rId15"/>
                      <a:stretch>
                        <a:fillRect b="-1627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B7CC87C0-CF22-90BE-26E6-F69C2DDC2401}"/>
              </a:ext>
            </a:extLst>
          </p:cNvPr>
          <p:cNvSpPr txBox="1"/>
          <p:nvPr/>
        </p:nvSpPr>
        <p:spPr>
          <a:xfrm>
            <a:off x="2745208" y="3266979"/>
            <a:ext cx="9701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B=10T, Q=10</a:t>
            </a:r>
            <a:r>
              <a:rPr lang="en-US" sz="1100" baseline="30000" dirty="0"/>
              <a:t>6</a:t>
            </a:r>
            <a:endParaRPr lang="en-US" sz="1100" dirty="0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59DB3D73-2597-B6C1-7EFA-F24909C9F120}"/>
              </a:ext>
            </a:extLst>
          </p:cNvPr>
          <p:cNvSpPr/>
          <p:nvPr/>
        </p:nvSpPr>
        <p:spPr>
          <a:xfrm>
            <a:off x="304800" y="1908345"/>
            <a:ext cx="7213655" cy="4209576"/>
          </a:xfrm>
          <a:prstGeom prst="roundRect">
            <a:avLst>
              <a:gd name="adj" fmla="val 4147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E2F9949-800C-EED5-B254-5F2962C6DC9D}"/>
              </a:ext>
            </a:extLst>
          </p:cNvPr>
          <p:cNvGrpSpPr/>
          <p:nvPr/>
        </p:nvGrpSpPr>
        <p:grpSpPr>
          <a:xfrm>
            <a:off x="7605850" y="1902741"/>
            <a:ext cx="4226875" cy="2162300"/>
            <a:chOff x="7605850" y="1902741"/>
            <a:chExt cx="4226875" cy="216230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8A115D0-D4A3-3C7E-45A8-713FC6F4F806}"/>
                </a:ext>
              </a:extLst>
            </p:cNvPr>
            <p:cNvSpPr txBox="1"/>
            <p:nvPr/>
          </p:nvSpPr>
          <p:spPr>
            <a:xfrm>
              <a:off x="7916237" y="3652427"/>
              <a:ext cx="344435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200" dirty="0"/>
                <a:t>S. </a:t>
              </a:r>
              <a:r>
                <a:rPr lang="fr-FR" sz="1200" dirty="0" err="1"/>
                <a:t>Kuhr</a:t>
              </a:r>
              <a:r>
                <a:rPr lang="fr-FR" sz="1200" dirty="0"/>
                <a:t> et al., </a:t>
              </a:r>
              <a:r>
                <a:rPr lang="fr-FR" sz="1200" dirty="0" err="1"/>
                <a:t>Appl</a:t>
              </a:r>
              <a:r>
                <a:rPr lang="fr-FR" sz="1200" dirty="0"/>
                <a:t>. Phys. </a:t>
              </a:r>
              <a:r>
                <a:rPr lang="fr-FR" sz="1200" dirty="0" err="1"/>
                <a:t>Lett</a:t>
              </a:r>
              <a:r>
                <a:rPr lang="fr-FR" sz="1200" dirty="0"/>
                <a:t>. </a:t>
              </a:r>
              <a:r>
                <a:rPr lang="fr-FR" sz="1200" b="1" dirty="0"/>
                <a:t>90</a:t>
              </a:r>
              <a:r>
                <a:rPr lang="fr-FR" sz="1200" dirty="0"/>
                <a:t>, 164101 (2007)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13213F6-2655-33DA-290A-AA6FF468B425}"/>
                </a:ext>
              </a:extLst>
            </p:cNvPr>
            <p:cNvGrpSpPr/>
            <p:nvPr/>
          </p:nvGrpSpPr>
          <p:grpSpPr>
            <a:xfrm>
              <a:off x="8865238" y="2278473"/>
              <a:ext cx="1653773" cy="1323377"/>
              <a:chOff x="9280301" y="2301666"/>
              <a:chExt cx="1653773" cy="1323377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83A08D72-FE04-52B7-E02E-C0F26BD70E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9280301" y="2301666"/>
                <a:ext cx="1510664" cy="1323377"/>
              </a:xfrm>
              <a:prstGeom prst="rect">
                <a:avLst/>
              </a:prstGeom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717C3C9-22ED-2B1F-FF6C-82241F8C78C8}"/>
                  </a:ext>
                </a:extLst>
              </p:cNvPr>
              <p:cNvSpPr txBox="1"/>
              <p:nvPr/>
            </p:nvSpPr>
            <p:spPr>
              <a:xfrm>
                <a:off x="9904716" y="2325604"/>
                <a:ext cx="1029358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Q=4.2x10</a:t>
                </a:r>
                <a:r>
                  <a:rPr lang="en-US" sz="1200" baseline="30000" dirty="0">
                    <a:solidFill>
                      <a:schemeClr val="bg1"/>
                    </a:solidFill>
                  </a:rPr>
                  <a:t>10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6289BBB-54C3-422E-1B3F-FD136DBF0BBA}"/>
                </a:ext>
              </a:extLst>
            </p:cNvPr>
            <p:cNvSpPr txBox="1"/>
            <p:nvPr/>
          </p:nvSpPr>
          <p:spPr>
            <a:xfrm>
              <a:off x="7675107" y="1917910"/>
              <a:ext cx="3509918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GB" dirty="0">
                  <a:ea typeface="Cambria Math" panose="02040503050406030204" pitchFamily="18" charset="0"/>
                </a:rPr>
                <a:t>2) High Q possible in this open geometry</a:t>
              </a:r>
              <a:endParaRPr lang="en-GB" dirty="0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CB68F819-E0CB-250D-88DA-DD8322AB091A}"/>
                </a:ext>
              </a:extLst>
            </p:cNvPr>
            <p:cNvSpPr/>
            <p:nvPr/>
          </p:nvSpPr>
          <p:spPr>
            <a:xfrm>
              <a:off x="7605850" y="1902741"/>
              <a:ext cx="4226875" cy="2162300"/>
            </a:xfrm>
            <a:prstGeom prst="roundRect">
              <a:avLst>
                <a:gd name="adj" fmla="val 9879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C47A84F-B462-9AD4-AFCD-807DAF585732}"/>
              </a:ext>
            </a:extLst>
          </p:cNvPr>
          <p:cNvGrpSpPr/>
          <p:nvPr/>
        </p:nvGrpSpPr>
        <p:grpSpPr>
          <a:xfrm>
            <a:off x="7605851" y="4143879"/>
            <a:ext cx="4394914" cy="1974042"/>
            <a:chOff x="7605851" y="4143879"/>
            <a:chExt cx="4394914" cy="1974042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46C2966E-B0FD-E433-487A-DA3998898C1F}"/>
                </a:ext>
              </a:extLst>
            </p:cNvPr>
            <p:cNvSpPr/>
            <p:nvPr/>
          </p:nvSpPr>
          <p:spPr>
            <a:xfrm>
              <a:off x="7605851" y="4143879"/>
              <a:ext cx="4226724" cy="1974042"/>
            </a:xfrm>
            <a:prstGeom prst="roundRect">
              <a:avLst>
                <a:gd name="adj" fmla="val 9879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E52C18C-7387-8F27-D84D-56EAB256D548}"/>
                </a:ext>
              </a:extLst>
            </p:cNvPr>
            <p:cNvSpPr txBox="1"/>
            <p:nvPr/>
          </p:nvSpPr>
          <p:spPr>
            <a:xfrm>
              <a:off x="7690891" y="4176274"/>
              <a:ext cx="350991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GB" dirty="0">
                  <a:ea typeface="Cambria Math" panose="02040503050406030204" pitchFamily="18" charset="0"/>
                </a:rPr>
                <a:t>3) High B-field compatible </a:t>
              </a:r>
              <a:endParaRPr lang="en-GB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E954ED4-6B50-8ABA-2280-7083CDFF3CC1}"/>
                </a:ext>
              </a:extLst>
            </p:cNvPr>
            <p:cNvSpPr txBox="1"/>
            <p:nvPr/>
          </p:nvSpPr>
          <p:spPr>
            <a:xfrm>
              <a:off x="7639789" y="4474306"/>
              <a:ext cx="4360976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Dielectric Bragg mirrors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All dielectric design – ultralow loss even in high B field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Large sapphire wafers available: 10-12 inch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Less likely to crack under differential expansion</a:t>
              </a: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1BDF39B5-A73C-EBDB-6E87-33C67193DB7F}"/>
              </a:ext>
            </a:extLst>
          </p:cNvPr>
          <p:cNvSpPr txBox="1"/>
          <p:nvPr/>
        </p:nvSpPr>
        <p:spPr>
          <a:xfrm>
            <a:off x="1923638" y="6174864"/>
            <a:ext cx="90871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Other considerations: Frequency adjustment easy, relatively compact, broad tuning range, easy to model, simulate and measure electric fields. 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018CC24-626F-BFA9-7E1C-F080CBC9403F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D17B58E8-7600-C918-A907-102922252214}"/>
                  </a:ext>
                </a:extLst>
              </p:cNvPr>
              <p:cNvSpPr txBox="1"/>
              <p:nvPr/>
            </p:nvSpPr>
            <p:spPr>
              <a:xfrm>
                <a:off x="3366536" y="1259330"/>
                <a:ext cx="5635069" cy="5038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2800" b="0" i="0" smtClean="0">
                          <a:latin typeface="Cambria Math" panose="02040503050406030204" pitchFamily="18" charset="0"/>
                        </a:rPr>
                        <m:t>Rate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 ×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D17B58E8-7600-C918-A907-1029222522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6536" y="1259330"/>
                <a:ext cx="5635069" cy="503856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7" name="Picture 66">
            <a:extLst>
              <a:ext uri="{FF2B5EF4-FFF2-40B4-BE49-F238E27FC236}">
                <a16:creationId xmlns:a16="http://schemas.microsoft.com/office/drawing/2014/main" id="{8ADF8D12-79E8-6FC2-D299-F72C0C0CB6E1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 l="51835" t="4203" b="1789"/>
          <a:stretch>
            <a:fillRect/>
          </a:stretch>
        </p:blipFill>
        <p:spPr>
          <a:xfrm rot="10800000">
            <a:off x="5840384" y="2533173"/>
            <a:ext cx="438461" cy="2897386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72971AFF-3D60-09B3-B0FE-B97A1B3C30A1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 l="51835" t="4203" b="1789"/>
          <a:stretch>
            <a:fillRect/>
          </a:stretch>
        </p:blipFill>
        <p:spPr>
          <a:xfrm>
            <a:off x="6475057" y="2526030"/>
            <a:ext cx="438461" cy="2897386"/>
          </a:xfrm>
          <a:prstGeom prst="rect">
            <a:avLst/>
          </a:prstGeom>
        </p:spPr>
      </p:pic>
      <p:sp>
        <p:nvSpPr>
          <p:cNvPr id="69" name="Oval 68">
            <a:extLst>
              <a:ext uri="{FF2B5EF4-FFF2-40B4-BE49-F238E27FC236}">
                <a16:creationId xmlns:a16="http://schemas.microsoft.com/office/drawing/2014/main" id="{331F3AD1-2B70-36D8-36E3-1F7685755FA3}"/>
              </a:ext>
            </a:extLst>
          </p:cNvPr>
          <p:cNvSpPr/>
          <p:nvPr/>
        </p:nvSpPr>
        <p:spPr>
          <a:xfrm>
            <a:off x="6121843" y="2449095"/>
            <a:ext cx="512317" cy="3049220"/>
          </a:xfrm>
          <a:prstGeom prst="ellipse">
            <a:avLst/>
          </a:prstGeom>
          <a:solidFill>
            <a:schemeClr val="accent2">
              <a:lumMod val="7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B1AB9E4-FA0C-39F2-22F9-D42F5FE6F8C2}"/>
              </a:ext>
            </a:extLst>
          </p:cNvPr>
          <p:cNvGrpSpPr/>
          <p:nvPr/>
        </p:nvGrpSpPr>
        <p:grpSpPr>
          <a:xfrm>
            <a:off x="6137602" y="3266979"/>
            <a:ext cx="466458" cy="1432300"/>
            <a:chOff x="9446792" y="3179907"/>
            <a:chExt cx="539750" cy="1657350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5BCD5F29-B2E1-4A2C-5ABC-3113F61F57D0}"/>
                </a:ext>
              </a:extLst>
            </p:cNvPr>
            <p:cNvSpPr/>
            <p:nvPr/>
          </p:nvSpPr>
          <p:spPr>
            <a:xfrm>
              <a:off x="9446792" y="3179907"/>
              <a:ext cx="539750" cy="1657350"/>
            </a:xfrm>
            <a:prstGeom prst="ellipse">
              <a:avLst/>
            </a:prstGeom>
            <a:solidFill>
              <a:srgbClr val="F4DC7E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8E1EAEF0-543C-70FF-7EF5-0CB297964085}"/>
                </a:ext>
              </a:extLst>
            </p:cNvPr>
            <p:cNvSpPr/>
            <p:nvPr/>
          </p:nvSpPr>
          <p:spPr>
            <a:xfrm>
              <a:off x="9463459" y="3364004"/>
              <a:ext cx="502777" cy="1289156"/>
            </a:xfrm>
            <a:prstGeom prst="ellipse">
              <a:avLst/>
            </a:prstGeom>
            <a:solidFill>
              <a:srgbClr val="FDFDA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496142D-A5B0-4461-1A76-585035FC1DB8}"/>
                </a:ext>
              </a:extLst>
            </p:cNvPr>
            <p:cNvSpPr/>
            <p:nvPr/>
          </p:nvSpPr>
          <p:spPr>
            <a:xfrm>
              <a:off x="9453935" y="3492444"/>
              <a:ext cx="519444" cy="1059060"/>
            </a:xfrm>
            <a:prstGeom prst="ellipse">
              <a:avLst/>
            </a:prstGeom>
            <a:solidFill>
              <a:srgbClr val="FBFCE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F34CDAD4-B64D-B93F-B52B-80D9F638BF3A}"/>
                </a:ext>
              </a:extLst>
            </p:cNvPr>
            <p:cNvSpPr/>
            <p:nvPr/>
          </p:nvSpPr>
          <p:spPr>
            <a:xfrm>
              <a:off x="9461078" y="3634456"/>
              <a:ext cx="498015" cy="748252"/>
            </a:xfrm>
            <a:prstGeom prst="ellipse">
              <a:avLst/>
            </a:prstGeom>
            <a:solidFill>
              <a:srgbClr val="E4EBF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BDFCDBEB-9CCE-23E0-D02B-9097AD31D264}"/>
                </a:ext>
              </a:extLst>
            </p:cNvPr>
            <p:cNvSpPr/>
            <p:nvPr/>
          </p:nvSpPr>
          <p:spPr>
            <a:xfrm>
              <a:off x="9488527" y="3696414"/>
              <a:ext cx="448429" cy="605533"/>
            </a:xfrm>
            <a:prstGeom prst="ellipse">
              <a:avLst/>
            </a:prstGeom>
            <a:solidFill>
              <a:srgbClr val="B2C3F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06AF7C79-3CDD-FB3F-8485-6D3AAD3BE82A}"/>
                </a:ext>
              </a:extLst>
            </p:cNvPr>
            <p:cNvSpPr/>
            <p:nvPr/>
          </p:nvSpPr>
          <p:spPr>
            <a:xfrm>
              <a:off x="9549500" y="3750231"/>
              <a:ext cx="324809" cy="477917"/>
            </a:xfrm>
            <a:prstGeom prst="ellipse">
              <a:avLst/>
            </a:prstGeom>
            <a:solidFill>
              <a:srgbClr val="7D96F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83879A85-F127-E602-B3F2-C27E3AB17B7D}"/>
                </a:ext>
              </a:extLst>
            </p:cNvPr>
            <p:cNvSpPr/>
            <p:nvPr/>
          </p:nvSpPr>
          <p:spPr>
            <a:xfrm>
              <a:off x="9634460" y="3826079"/>
              <a:ext cx="154888" cy="341440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83B33010-09D7-68FC-B7ED-94CC876E784C}"/>
                </a:ext>
              </a:extLst>
            </p:cNvPr>
            <p:cNvSpPr/>
            <p:nvPr/>
          </p:nvSpPr>
          <p:spPr>
            <a:xfrm>
              <a:off x="9674327" y="3911439"/>
              <a:ext cx="71515" cy="170720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D5FA20AB-FE5B-C142-8FDE-E6EC1471792D}"/>
              </a:ext>
            </a:extLst>
          </p:cNvPr>
          <p:cNvGrpSpPr/>
          <p:nvPr/>
        </p:nvGrpSpPr>
        <p:grpSpPr>
          <a:xfrm>
            <a:off x="7153276" y="2199938"/>
            <a:ext cx="255653" cy="1636922"/>
            <a:chOff x="5042913" y="1371571"/>
            <a:chExt cx="314510" cy="2013776"/>
          </a:xfrm>
        </p:grpSpPr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C6B2DFEA-F6EF-2276-D0CA-EB83537B5C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42913" y="1467623"/>
              <a:ext cx="0" cy="191772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8AAD47DD-1F7E-2113-D49F-49AF08A72246}"/>
                </a:ext>
              </a:extLst>
            </p:cNvPr>
            <p:cNvSpPr txBox="1"/>
            <p:nvPr/>
          </p:nvSpPr>
          <p:spPr>
            <a:xfrm>
              <a:off x="5042913" y="1371571"/>
              <a:ext cx="314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B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89E6C6B3-4AF8-A4E5-32CD-808A6BA59E3A}"/>
                  </a:ext>
                </a:extLst>
              </p:cNvPr>
              <p:cNvSpPr txBox="1"/>
              <p:nvPr/>
            </p:nvSpPr>
            <p:spPr>
              <a:xfrm>
                <a:off x="6839818" y="3972946"/>
                <a:ext cx="7128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GB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89E6C6B3-4AF8-A4E5-32CD-808A6BA59E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9818" y="3972946"/>
                <a:ext cx="712887" cy="369332"/>
              </a:xfrm>
              <a:prstGeom prst="rect">
                <a:avLst/>
              </a:prstGeom>
              <a:blipFill>
                <a:blip r:embed="rId19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19D7F419-76D2-74B8-C50C-AA390071A8C6}"/>
                  </a:ext>
                </a:extLst>
              </p:cNvPr>
              <p:cNvSpPr txBox="1"/>
              <p:nvPr/>
            </p:nvSpPr>
            <p:spPr>
              <a:xfrm>
                <a:off x="4773268" y="3402320"/>
                <a:ext cx="927646" cy="300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GB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GB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accent4">
                        <a:lumMod val="75000"/>
                      </a:schemeClr>
                    </a:solidFill>
                  </a:rPr>
                  <a:t>/2</a:t>
                </a:r>
              </a:p>
            </p:txBody>
          </p:sp>
        </mc:Choice>
        <mc:Fallback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19D7F419-76D2-74B8-C50C-AA390071A8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3268" y="3402320"/>
                <a:ext cx="927646" cy="300216"/>
              </a:xfrm>
              <a:prstGeom prst="rect">
                <a:avLst/>
              </a:prstGeom>
              <a:blipFill>
                <a:blip r:embed="rId20"/>
                <a:stretch>
                  <a:fillRect t="-8163" r="-27632" b="-5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2203AC74-FA49-DA62-10FD-E91740F87EFC}"/>
              </a:ext>
            </a:extLst>
          </p:cNvPr>
          <p:cNvCxnSpPr>
            <a:cxnSpLocks/>
          </p:cNvCxnSpPr>
          <p:nvPr/>
        </p:nvCxnSpPr>
        <p:spPr>
          <a:xfrm flipH="1">
            <a:off x="6140861" y="3972946"/>
            <a:ext cx="454112" cy="0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792C10C9-AB3E-7C42-A340-4B0B76E3E5D4}"/>
              </a:ext>
            </a:extLst>
          </p:cNvPr>
          <p:cNvCxnSpPr>
            <a:cxnSpLocks/>
          </p:cNvCxnSpPr>
          <p:nvPr/>
        </p:nvCxnSpPr>
        <p:spPr>
          <a:xfrm>
            <a:off x="6365142" y="3194871"/>
            <a:ext cx="0" cy="1575851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angle 89">
            <a:extLst>
              <a:ext uri="{FF2B5EF4-FFF2-40B4-BE49-F238E27FC236}">
                <a16:creationId xmlns:a16="http://schemas.microsoft.com/office/drawing/2014/main" id="{E9ABCF30-0F7A-775A-DE1D-848DB0583D1C}"/>
              </a:ext>
            </a:extLst>
          </p:cNvPr>
          <p:cNvSpPr/>
          <p:nvPr/>
        </p:nvSpPr>
        <p:spPr>
          <a:xfrm>
            <a:off x="6289318" y="5378441"/>
            <a:ext cx="176218" cy="1332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AD7CF3A5-37F4-2D53-75F1-D4A1CA9513D7}"/>
              </a:ext>
            </a:extLst>
          </p:cNvPr>
          <p:cNvSpPr/>
          <p:nvPr/>
        </p:nvSpPr>
        <p:spPr>
          <a:xfrm>
            <a:off x="6288366" y="2449094"/>
            <a:ext cx="176218" cy="1332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0682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795FC4-8698-F896-C3B3-5C344C22A0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09EAF77-E30B-3DB5-F4D1-CBD6586F7838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A256897-4764-BBF3-F85A-1C36FC9A2228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92835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2 inch prototype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0A8C92-16E5-63D7-05BC-3E689CFAD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1345" y="1194978"/>
            <a:ext cx="7549310" cy="56630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68865B1-37C4-997E-D560-746218551762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06ACAE-006B-268B-6583-90D0307E4605}"/>
              </a:ext>
            </a:extLst>
          </p:cNvPr>
          <p:cNvSpPr txBox="1"/>
          <p:nvPr/>
        </p:nvSpPr>
        <p:spPr>
          <a:xfrm>
            <a:off x="40525" y="5663022"/>
            <a:ext cx="24462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Initial testing at room temperature and 4K.</a:t>
            </a:r>
          </a:p>
        </p:txBody>
      </p:sp>
    </p:spTree>
    <p:extLst>
      <p:ext uri="{BB962C8B-B14F-4D97-AF65-F5344CB8AC3E}">
        <p14:creationId xmlns:p14="http://schemas.microsoft.com/office/powerpoint/2010/main" val="27795778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A91D2C-E75B-A874-F790-8F3405DC51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A2295E8-ACF8-94BB-00FA-61D7B1D4396D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11E76EF-6042-2B52-A56D-6E3A110ACB55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92835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 err="1">
                <a:solidFill>
                  <a:schemeClr val="bg1"/>
                </a:solidFill>
                <a:cs typeface="Calibri Light"/>
              </a:rPr>
              <a:t>Characterising</a:t>
            </a:r>
            <a:r>
              <a:rPr lang="en-US" sz="6000" dirty="0">
                <a:solidFill>
                  <a:schemeClr val="bg1"/>
                </a:solidFill>
                <a:cs typeface="Calibri Light"/>
              </a:rPr>
              <a:t> cavity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7C1A26-7729-03CC-4E3A-67F5F4918C17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7776758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A213A8-90A4-FEA1-A15B-5B1335232B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5A258A6-7F56-DA16-F5A6-00B80121FAB7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07FBC9C-56F9-C974-49D5-FEB0F2E5A507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92835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 err="1">
                <a:solidFill>
                  <a:schemeClr val="bg1"/>
                </a:solidFill>
                <a:cs typeface="Calibri Light"/>
              </a:rPr>
              <a:t>Characterising</a:t>
            </a:r>
            <a:r>
              <a:rPr lang="en-US" sz="6000" dirty="0">
                <a:solidFill>
                  <a:schemeClr val="bg1"/>
                </a:solidFill>
                <a:cs typeface="Calibri Light"/>
              </a:rPr>
              <a:t> cavity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342F0C-FC9E-8DA5-041E-BB0FDEB151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783"/>
          <a:stretch>
            <a:fillRect/>
          </a:stretch>
        </p:blipFill>
        <p:spPr>
          <a:xfrm>
            <a:off x="2034722" y="1188357"/>
            <a:ext cx="7486648" cy="28751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6800A49-8191-4AD7-6280-99314E73C6AC}"/>
              </a:ext>
            </a:extLst>
          </p:cNvPr>
          <p:cNvSpPr txBox="1"/>
          <p:nvPr/>
        </p:nvSpPr>
        <p:spPr>
          <a:xfrm>
            <a:off x="515898" y="1107782"/>
            <a:ext cx="1867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Simulations</a:t>
            </a:r>
            <a:endParaRPr lang="en-GB" sz="24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C7F538-6601-117E-69AF-DC602B3DF949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0285235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174A83-FA9E-7F2D-F54E-CF069B971A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80CC7D6-57AB-8518-FC15-0D4A8397A62C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D37337B-8BAA-C267-34FB-D2C9BD3ED446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92835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 err="1">
                <a:solidFill>
                  <a:schemeClr val="bg1"/>
                </a:solidFill>
                <a:cs typeface="Calibri Light"/>
              </a:rPr>
              <a:t>Characterising</a:t>
            </a:r>
            <a:r>
              <a:rPr lang="en-US" sz="6000" dirty="0">
                <a:solidFill>
                  <a:schemeClr val="bg1"/>
                </a:solidFill>
                <a:cs typeface="Calibri Light"/>
              </a:rPr>
              <a:t> cavity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8136F4-D31B-E0E8-5A8E-EC41D87F74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783"/>
          <a:stretch>
            <a:fillRect/>
          </a:stretch>
        </p:blipFill>
        <p:spPr>
          <a:xfrm>
            <a:off x="2034722" y="1188357"/>
            <a:ext cx="7486648" cy="28751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FAADBE5-1112-EA6E-9794-716D4C6DD984}"/>
              </a:ext>
            </a:extLst>
          </p:cNvPr>
          <p:cNvSpPr txBox="1"/>
          <p:nvPr/>
        </p:nvSpPr>
        <p:spPr>
          <a:xfrm>
            <a:off x="515898" y="1107782"/>
            <a:ext cx="1867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Simulations</a:t>
            </a:r>
            <a:endParaRPr lang="en-GB" sz="2400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E9BDFDC-7603-CA11-9E1A-DD09926C97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8800" y="1826284"/>
            <a:ext cx="2743200" cy="41148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AA6EC5C-AB76-F81C-0D67-002FF5DD9AAA}"/>
              </a:ext>
            </a:extLst>
          </p:cNvPr>
          <p:cNvSpPr txBox="1"/>
          <p:nvPr/>
        </p:nvSpPr>
        <p:spPr>
          <a:xfrm>
            <a:off x="2640534" y="3159784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q=1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D7520D-0035-2F85-7A78-023FC30A676C}"/>
              </a:ext>
            </a:extLst>
          </p:cNvPr>
          <p:cNvSpPr txBox="1"/>
          <p:nvPr/>
        </p:nvSpPr>
        <p:spPr>
          <a:xfrm>
            <a:off x="4534897" y="3159784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q=2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E21755-4F66-35C1-8391-DCCFDB5B939C}"/>
              </a:ext>
            </a:extLst>
          </p:cNvPr>
          <p:cNvSpPr txBox="1"/>
          <p:nvPr/>
        </p:nvSpPr>
        <p:spPr>
          <a:xfrm>
            <a:off x="6291819" y="3159784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q=3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6EA02E-C21B-B522-3702-893732A8F6C1}"/>
              </a:ext>
            </a:extLst>
          </p:cNvPr>
          <p:cNvSpPr txBox="1"/>
          <p:nvPr/>
        </p:nvSpPr>
        <p:spPr>
          <a:xfrm>
            <a:off x="7546738" y="2940070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q=4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2BA5F62-EF7A-B613-1458-86AC6EB9FA31}"/>
              </a:ext>
            </a:extLst>
          </p:cNvPr>
          <p:cNvSpPr txBox="1"/>
          <p:nvPr/>
        </p:nvSpPr>
        <p:spPr>
          <a:xfrm>
            <a:off x="7196578" y="1339776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q=5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8A0FA3-2C1B-5459-EA42-087411B2CD83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7534974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D40244-279C-5654-A44B-B1AB156E93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172F921-9DCA-9FF6-5B56-4690B52E6D2E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77A964D-811D-D134-A0BE-64F96DAEE561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92835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 err="1">
                <a:solidFill>
                  <a:schemeClr val="bg1"/>
                </a:solidFill>
                <a:cs typeface="Calibri Light"/>
              </a:rPr>
              <a:t>Characterising</a:t>
            </a:r>
            <a:r>
              <a:rPr lang="en-US" sz="6000" dirty="0">
                <a:solidFill>
                  <a:schemeClr val="bg1"/>
                </a:solidFill>
                <a:cs typeface="Calibri Light"/>
              </a:rPr>
              <a:t> cavity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66915F-5958-3684-4955-A97393B419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783"/>
          <a:stretch>
            <a:fillRect/>
          </a:stretch>
        </p:blipFill>
        <p:spPr>
          <a:xfrm>
            <a:off x="2034722" y="1188357"/>
            <a:ext cx="7486648" cy="28751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27FEBDE-E27C-5E3C-FB08-9598504D36A1}"/>
              </a:ext>
            </a:extLst>
          </p:cNvPr>
          <p:cNvSpPr txBox="1"/>
          <p:nvPr/>
        </p:nvSpPr>
        <p:spPr>
          <a:xfrm>
            <a:off x="515898" y="1107782"/>
            <a:ext cx="1867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Simulations</a:t>
            </a:r>
            <a:endParaRPr lang="en-GB" sz="2400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255268-27C0-4A1D-4D7A-D9F950A403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8800" y="1826284"/>
            <a:ext cx="2743200" cy="41148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1FC0C3A-3358-A3F4-A972-AD3CCAB74609}"/>
              </a:ext>
            </a:extLst>
          </p:cNvPr>
          <p:cNvSpPr txBox="1"/>
          <p:nvPr/>
        </p:nvSpPr>
        <p:spPr>
          <a:xfrm>
            <a:off x="2640534" y="3159784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q=1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759BB3-F23F-3849-953C-5CC9399A46EA}"/>
              </a:ext>
            </a:extLst>
          </p:cNvPr>
          <p:cNvSpPr txBox="1"/>
          <p:nvPr/>
        </p:nvSpPr>
        <p:spPr>
          <a:xfrm>
            <a:off x="4534897" y="3159784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q=2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92B7A4-5DF7-A562-9D39-804F080F5328}"/>
              </a:ext>
            </a:extLst>
          </p:cNvPr>
          <p:cNvSpPr txBox="1"/>
          <p:nvPr/>
        </p:nvSpPr>
        <p:spPr>
          <a:xfrm>
            <a:off x="6291819" y="3159784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q=3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30FA56-FE39-9C76-D6DC-A741F0D62BDE}"/>
              </a:ext>
            </a:extLst>
          </p:cNvPr>
          <p:cNvSpPr txBox="1"/>
          <p:nvPr/>
        </p:nvSpPr>
        <p:spPr>
          <a:xfrm>
            <a:off x="7546738" y="2940070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q=4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1D2EAAA-9A2C-651F-4CCF-E6A70EEB0F9E}"/>
              </a:ext>
            </a:extLst>
          </p:cNvPr>
          <p:cNvSpPr txBox="1"/>
          <p:nvPr/>
        </p:nvSpPr>
        <p:spPr>
          <a:xfrm>
            <a:off x="7196578" y="1339776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q=5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6FA7FE-9FF4-56DA-FD22-1B33ED410571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13</a:t>
            </a:r>
          </a:p>
        </p:txBody>
      </p:sp>
      <p:pic>
        <p:nvPicPr>
          <p:cNvPr id="17" name="Picture 2" descr="File:Intensity profiles of Laguerre-Gaussian modes.pdf">
            <a:extLst>
              <a:ext uri="{FF2B5EF4-FFF2-40B4-BE49-F238E27FC236}">
                <a16:creationId xmlns:a16="http://schemas.microsoft.com/office/drawing/2014/main" id="{7AC9009F-F901-AB62-D007-8CDFFB456E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533" b="35446"/>
          <a:stretch>
            <a:fillRect/>
          </a:stretch>
        </p:blipFill>
        <p:spPr bwMode="auto">
          <a:xfrm>
            <a:off x="160582" y="1718481"/>
            <a:ext cx="1801569" cy="1771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6657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FA55FA-280A-E757-DADD-FD4146EF12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3D7080B-EE92-1F05-BEEC-7C4761D0764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888" t="15600" r="3255" b="1345"/>
          <a:stretch>
            <a:fillRect/>
          </a:stretch>
        </p:blipFill>
        <p:spPr>
          <a:xfrm>
            <a:off x="2142673" y="4114659"/>
            <a:ext cx="7152820" cy="27573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ECE95A7-EEF7-917D-F4EA-DF406AF721FB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52FE0A2-DAD5-7CAB-85C3-560292BAFB5D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92835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 err="1">
                <a:solidFill>
                  <a:schemeClr val="bg1"/>
                </a:solidFill>
                <a:cs typeface="Calibri Light"/>
              </a:rPr>
              <a:t>Characterising</a:t>
            </a:r>
            <a:r>
              <a:rPr lang="en-US" sz="6000" dirty="0">
                <a:solidFill>
                  <a:schemeClr val="bg1"/>
                </a:solidFill>
                <a:cs typeface="Calibri Light"/>
              </a:rPr>
              <a:t> cavity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E9AC87-26A2-BE27-E0DD-52590EC225A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783"/>
          <a:stretch>
            <a:fillRect/>
          </a:stretch>
        </p:blipFill>
        <p:spPr>
          <a:xfrm>
            <a:off x="2034722" y="1188357"/>
            <a:ext cx="7486648" cy="28751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7C9A094-6EFB-C3E2-3C2E-A2537EC81EAA}"/>
              </a:ext>
            </a:extLst>
          </p:cNvPr>
          <p:cNvSpPr txBox="1"/>
          <p:nvPr/>
        </p:nvSpPr>
        <p:spPr>
          <a:xfrm>
            <a:off x="515898" y="1107782"/>
            <a:ext cx="1867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Simulations</a:t>
            </a:r>
            <a:endParaRPr lang="en-GB" sz="24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0A1161-7748-DACB-BB36-BEE2A7B6AD66}"/>
              </a:ext>
            </a:extLst>
          </p:cNvPr>
          <p:cNvSpPr txBox="1"/>
          <p:nvPr/>
        </p:nvSpPr>
        <p:spPr>
          <a:xfrm>
            <a:off x="659334" y="3883684"/>
            <a:ext cx="1580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Measured</a:t>
            </a:r>
            <a:endParaRPr lang="en-GB" sz="2400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A54A4CE-52E1-3DE7-F286-0E0A05C929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8800" y="1826284"/>
            <a:ext cx="2743200" cy="41148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2409F30-CE15-3BA1-A9E8-5D3F0ABEB9CF}"/>
              </a:ext>
            </a:extLst>
          </p:cNvPr>
          <p:cNvSpPr txBox="1"/>
          <p:nvPr/>
        </p:nvSpPr>
        <p:spPr>
          <a:xfrm>
            <a:off x="2640534" y="3159784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q=1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469E7C-85CF-DCF0-28E7-7B57BF019D98}"/>
              </a:ext>
            </a:extLst>
          </p:cNvPr>
          <p:cNvSpPr txBox="1"/>
          <p:nvPr/>
        </p:nvSpPr>
        <p:spPr>
          <a:xfrm>
            <a:off x="4534897" y="3159784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q=2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38846A-2DBD-3860-C4B2-4D8D39A17DF9}"/>
              </a:ext>
            </a:extLst>
          </p:cNvPr>
          <p:cNvSpPr txBox="1"/>
          <p:nvPr/>
        </p:nvSpPr>
        <p:spPr>
          <a:xfrm>
            <a:off x="6291819" y="3159784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q=3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4B5DE1-3F8D-CFD9-A266-68B601CACF54}"/>
              </a:ext>
            </a:extLst>
          </p:cNvPr>
          <p:cNvSpPr txBox="1"/>
          <p:nvPr/>
        </p:nvSpPr>
        <p:spPr>
          <a:xfrm>
            <a:off x="7546738" y="2940070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q=4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AD150A-5635-C79E-3822-BD99B17400A9}"/>
              </a:ext>
            </a:extLst>
          </p:cNvPr>
          <p:cNvSpPr txBox="1"/>
          <p:nvPr/>
        </p:nvSpPr>
        <p:spPr>
          <a:xfrm>
            <a:off x="7196578" y="1339776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q=5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3BA6347-334A-61B1-F898-F24DDC889653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13</a:t>
            </a:r>
          </a:p>
        </p:txBody>
      </p:sp>
      <p:pic>
        <p:nvPicPr>
          <p:cNvPr id="17" name="Picture 2" descr="File:Intensity profiles of Laguerre-Gaussian modes.pdf">
            <a:extLst>
              <a:ext uri="{FF2B5EF4-FFF2-40B4-BE49-F238E27FC236}">
                <a16:creationId xmlns:a16="http://schemas.microsoft.com/office/drawing/2014/main" id="{AB2E4847-DEAF-9207-0E95-84A167C712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533" b="35446"/>
          <a:stretch>
            <a:fillRect/>
          </a:stretch>
        </p:blipFill>
        <p:spPr bwMode="auto">
          <a:xfrm>
            <a:off x="160582" y="1718481"/>
            <a:ext cx="1801569" cy="1771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2491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D38805-D620-196C-D536-B527A61B57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EC311FB-D666-4979-E4C7-547E5DB28F5D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43DFEC5-302F-ED9A-6579-BEA45A2D4595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92835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Measuring Quality factor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BFADC6-2A3B-4701-A588-4795F24FC84B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14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4EF0289-EDE5-4276-004B-1B7418AC2ADD}"/>
                  </a:ext>
                </a:extLst>
              </p:cNvPr>
              <p:cNvSpPr txBox="1"/>
              <p:nvPr/>
            </p:nvSpPr>
            <p:spPr>
              <a:xfrm>
                <a:off x="1592230" y="1344568"/>
                <a:ext cx="4828181" cy="4319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Rate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 ×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4EF0289-EDE5-4276-004B-1B7418AC2A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2230" y="1344568"/>
                <a:ext cx="4828181" cy="43197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68249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BB8A6A-C182-2EDE-279B-412E78CBD6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247AB43-25C2-6E25-A9D6-0F54EC6550B8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5A5D403-B11A-BC71-C193-D97A8F7D997B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92835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Measuring Quality factor</a:t>
            </a:r>
          </a:p>
        </p:txBody>
      </p:sp>
      <p:pic>
        <p:nvPicPr>
          <p:cNvPr id="5" name="Picture 4" descr="A blue square with black lines&#10;&#10;AI-generated content may be incorrect.">
            <a:extLst>
              <a:ext uri="{FF2B5EF4-FFF2-40B4-BE49-F238E27FC236}">
                <a16:creationId xmlns:a16="http://schemas.microsoft.com/office/drawing/2014/main" id="{AFD22874-1B9F-754E-6A74-55C566BC03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74" b="10385"/>
          <a:stretch>
            <a:fillRect/>
          </a:stretch>
        </p:blipFill>
        <p:spPr>
          <a:xfrm>
            <a:off x="14078" y="1785436"/>
            <a:ext cx="3897522" cy="333069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38919AE-6F0E-DD1C-E2E1-8FFE2E32D41A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14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676EB25-1B98-952E-16E9-60EFCAAF62A2}"/>
                  </a:ext>
                </a:extLst>
              </p:cNvPr>
              <p:cNvSpPr txBox="1"/>
              <p:nvPr/>
            </p:nvSpPr>
            <p:spPr>
              <a:xfrm>
                <a:off x="1592230" y="1344568"/>
                <a:ext cx="4828181" cy="4319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Rate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 ×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676EB25-1B98-952E-16E9-60EFCAAF62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2230" y="1344568"/>
                <a:ext cx="4828181" cy="43197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F3BB89F0-C158-541A-DEE9-529626829A6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657" t="7076" r="3590"/>
          <a:stretch>
            <a:fillRect/>
          </a:stretch>
        </p:blipFill>
        <p:spPr>
          <a:xfrm>
            <a:off x="3819445" y="1901352"/>
            <a:ext cx="3493885" cy="317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2035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2D4CE5-5255-DB8A-F74C-C313705306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047F6B1-780D-4035-2FF5-37560226AEA6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F00D45E-9EC5-9E4C-F3A2-891A2A6C30DD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92835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Measuring Quality factor</a:t>
            </a:r>
          </a:p>
        </p:txBody>
      </p:sp>
      <p:pic>
        <p:nvPicPr>
          <p:cNvPr id="5" name="Picture 4" descr="A blue square with black lines&#10;&#10;AI-generated content may be incorrect.">
            <a:extLst>
              <a:ext uri="{FF2B5EF4-FFF2-40B4-BE49-F238E27FC236}">
                <a16:creationId xmlns:a16="http://schemas.microsoft.com/office/drawing/2014/main" id="{4252A54F-42F0-2F78-81B8-474491E39C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74" b="10385"/>
          <a:stretch>
            <a:fillRect/>
          </a:stretch>
        </p:blipFill>
        <p:spPr>
          <a:xfrm>
            <a:off x="14078" y="1785436"/>
            <a:ext cx="3897522" cy="33306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EA98E16-9986-E1D6-7BD8-B7F5F059F7D2}"/>
              </a:ext>
            </a:extLst>
          </p:cNvPr>
          <p:cNvSpPr txBox="1"/>
          <p:nvPr/>
        </p:nvSpPr>
        <p:spPr>
          <a:xfrm>
            <a:off x="1370543" y="5188481"/>
            <a:ext cx="52715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Measured Q factor in excess of 100,000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EE01E8-F31F-94EB-B8F9-92BB57FE3B40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14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4901E33-C681-47E3-16E4-2A0765D2A4BC}"/>
                  </a:ext>
                </a:extLst>
              </p:cNvPr>
              <p:cNvSpPr txBox="1"/>
              <p:nvPr/>
            </p:nvSpPr>
            <p:spPr>
              <a:xfrm>
                <a:off x="1592230" y="1344568"/>
                <a:ext cx="4828181" cy="4319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Rate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 ×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4901E33-C681-47E3-16E4-2A0765D2A4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2230" y="1344568"/>
                <a:ext cx="4828181" cy="43197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09712D3C-F7FE-D056-7016-E862349791D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657" t="7076" r="3590"/>
          <a:stretch>
            <a:fillRect/>
          </a:stretch>
        </p:blipFill>
        <p:spPr>
          <a:xfrm>
            <a:off x="3819445" y="1901352"/>
            <a:ext cx="3493885" cy="317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855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44A33D-CC5C-030D-CB74-2965B4613E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99E6D2C-77BE-F6C7-00C4-ABC23A6E829E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82868E9-E1B8-E557-18DB-36158F579032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8959868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Axion parameter space</a:t>
            </a:r>
          </a:p>
        </p:txBody>
      </p:sp>
      <p:pic>
        <p:nvPicPr>
          <p:cNvPr id="7" name="Picture 6" descr="A diagram of the solar system&#10;&#10;AI-generated content may be incorrect.">
            <a:extLst>
              <a:ext uri="{FF2B5EF4-FFF2-40B4-BE49-F238E27FC236}">
                <a16:creationId xmlns:a16="http://schemas.microsoft.com/office/drawing/2014/main" id="{6BA88029-0602-645D-4FC4-B81179A00F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725" y="1209013"/>
            <a:ext cx="8254549" cy="564898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58DFC6B-BA44-F101-3986-254E8D72FA27}"/>
              </a:ext>
            </a:extLst>
          </p:cNvPr>
          <p:cNvSpPr txBox="1"/>
          <p:nvPr/>
        </p:nvSpPr>
        <p:spPr>
          <a:xfrm>
            <a:off x="0" y="6455621"/>
            <a:ext cx="6286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Limits from </a:t>
            </a:r>
            <a:r>
              <a:rPr lang="en-GB" dirty="0">
                <a:hlinkClick r:id="rId3"/>
              </a:rPr>
              <a:t>cajohare.github.io/</a:t>
            </a:r>
            <a:r>
              <a:rPr lang="en-GB" dirty="0" err="1">
                <a:hlinkClick r:id="rId3"/>
              </a:rPr>
              <a:t>AxionLimits</a:t>
            </a:r>
            <a:r>
              <a:rPr lang="en-GB" dirty="0">
                <a:hlinkClick r:id="rId3"/>
              </a:rPr>
              <a:t>/docs/ap.html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086DC7-F424-A384-B660-AC7C070C294B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4413363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BCF867-A499-7565-1DD2-B81652DEF2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2BFFE29-801B-F807-C319-4147754F0F0A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B0566AE-191D-55C7-B480-83A2E666E7CD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92835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Measuring Quality factor</a:t>
            </a:r>
          </a:p>
        </p:txBody>
      </p:sp>
      <p:pic>
        <p:nvPicPr>
          <p:cNvPr id="5" name="Picture 4" descr="A blue square with black lines&#10;&#10;AI-generated content may be incorrect.">
            <a:extLst>
              <a:ext uri="{FF2B5EF4-FFF2-40B4-BE49-F238E27FC236}">
                <a16:creationId xmlns:a16="http://schemas.microsoft.com/office/drawing/2014/main" id="{9F26F34E-DAF2-108C-2B4E-E75E29BDB9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74" b="10385"/>
          <a:stretch>
            <a:fillRect/>
          </a:stretch>
        </p:blipFill>
        <p:spPr>
          <a:xfrm>
            <a:off x="14078" y="1785436"/>
            <a:ext cx="3897522" cy="33306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EE9A03-A508-37CE-26DD-75C3930B74DC}"/>
              </a:ext>
            </a:extLst>
          </p:cNvPr>
          <p:cNvSpPr txBox="1"/>
          <p:nvPr/>
        </p:nvSpPr>
        <p:spPr>
          <a:xfrm>
            <a:off x="1370543" y="5188481"/>
            <a:ext cx="52715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Measured Q factor in excess of 100,000</a:t>
            </a:r>
          </a:p>
        </p:txBody>
      </p:sp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776732C6-2C29-2F8B-577E-80A365A983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6925" t="3753"/>
          <a:stretch>
            <a:fillRect/>
          </a:stretch>
        </p:blipFill>
        <p:spPr>
          <a:xfrm>
            <a:off x="7716967" y="3347120"/>
            <a:ext cx="4475033" cy="35108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95B3011-E3AB-5B14-17CE-A6634B72D7A2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14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1109F59-B716-34C1-65A5-29882D7BD003}"/>
                  </a:ext>
                </a:extLst>
              </p:cNvPr>
              <p:cNvSpPr txBox="1"/>
              <p:nvPr/>
            </p:nvSpPr>
            <p:spPr>
              <a:xfrm>
                <a:off x="1592230" y="1344568"/>
                <a:ext cx="4828181" cy="4319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Rate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 ×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1109F59-B716-34C1-65A5-29882D7BD0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2230" y="1344568"/>
                <a:ext cx="4828181" cy="43197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AED9DC16-269B-68AD-3995-BD2AF576B4B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657" t="7076" r="3590"/>
          <a:stretch>
            <a:fillRect/>
          </a:stretch>
        </p:blipFill>
        <p:spPr>
          <a:xfrm>
            <a:off x="3819445" y="1901352"/>
            <a:ext cx="3493885" cy="317121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123A0E1-0AA2-1B65-7162-F3D60EE6168E}"/>
              </a:ext>
            </a:extLst>
          </p:cNvPr>
          <p:cNvSpPr txBox="1"/>
          <p:nvPr/>
        </p:nvSpPr>
        <p:spPr>
          <a:xfrm>
            <a:off x="8477316" y="3117626"/>
            <a:ext cx="3435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Q factor vs layers in Bragg mirror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6D6650-D92A-C060-3CB4-6495603FDB55}"/>
              </a:ext>
            </a:extLst>
          </p:cNvPr>
          <p:cNvSpPr txBox="1"/>
          <p:nvPr/>
        </p:nvSpPr>
        <p:spPr>
          <a:xfrm>
            <a:off x="6326225" y="5527035"/>
            <a:ext cx="2377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Experiment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5664A7F-D7FA-F773-C4F0-5BA8883CFDAC}"/>
              </a:ext>
            </a:extLst>
          </p:cNvPr>
          <p:cNvSpPr txBox="1"/>
          <p:nvPr/>
        </p:nvSpPr>
        <p:spPr>
          <a:xfrm>
            <a:off x="7013646" y="2601600"/>
            <a:ext cx="2377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Simulations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9E50EE1-FCF4-1ABC-DF36-38E69DE1811C}"/>
              </a:ext>
            </a:extLst>
          </p:cNvPr>
          <p:cNvCxnSpPr/>
          <p:nvPr/>
        </p:nvCxnSpPr>
        <p:spPr>
          <a:xfrm flipV="1">
            <a:off x="7898860" y="4649821"/>
            <a:ext cx="1118680" cy="95331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95EF0E0-12AA-CC47-A9F5-2527D23CB9D4}"/>
              </a:ext>
            </a:extLst>
          </p:cNvPr>
          <p:cNvCxnSpPr>
            <a:cxnSpLocks/>
          </p:cNvCxnSpPr>
          <p:nvPr/>
        </p:nvCxnSpPr>
        <p:spPr>
          <a:xfrm>
            <a:off x="8272814" y="2955013"/>
            <a:ext cx="431259" cy="64786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16549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7442FC-F62E-7DC6-B290-51A9677049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56468AF-4640-BBD8-B425-E4773C2B64C5}"/>
              </a:ext>
            </a:extLst>
          </p:cNvPr>
          <p:cNvCxnSpPr>
            <a:cxnSpLocks/>
          </p:cNvCxnSpPr>
          <p:nvPr/>
        </p:nvCxnSpPr>
        <p:spPr>
          <a:xfrm flipH="1" flipV="1">
            <a:off x="2103437" y="1698625"/>
            <a:ext cx="15875" cy="42227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8D670988-E742-0B84-7B82-4EE5874219C1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D034712-1733-0FB4-1AEA-DCA0C6A94366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92835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Cavity Modes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876B709-21CF-4D55-48F9-BF0F898D1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2180" y="1938366"/>
            <a:ext cx="1158340" cy="374326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E68D2C2-9736-2DEC-B3FE-F527E20735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462230" y="1938366"/>
            <a:ext cx="1158340" cy="3743268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33A42585-67DD-BB56-6D13-761375312CC4}"/>
              </a:ext>
            </a:extLst>
          </p:cNvPr>
          <p:cNvSpPr/>
          <p:nvPr/>
        </p:nvSpPr>
        <p:spPr>
          <a:xfrm>
            <a:off x="2009775" y="3892550"/>
            <a:ext cx="203200" cy="2032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284C8111-B12A-BA81-94C0-00BB24FF520F}"/>
              </a:ext>
            </a:extLst>
          </p:cNvPr>
          <p:cNvSpPr/>
          <p:nvPr/>
        </p:nvSpPr>
        <p:spPr>
          <a:xfrm rot="10800000">
            <a:off x="1977228" y="3310709"/>
            <a:ext cx="252413" cy="4699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30293E1-6ADD-E870-1252-FCC997ACA076}"/>
                  </a:ext>
                </a:extLst>
              </p:cNvPr>
              <p:cNvSpPr txBox="1"/>
              <p:nvPr/>
            </p:nvSpPr>
            <p:spPr>
              <a:xfrm>
                <a:off x="3181350" y="1354003"/>
                <a:ext cx="272228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30293E1-6ADD-E870-1252-FCC997ACA0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1350" y="1354003"/>
                <a:ext cx="2722284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4B0D017-75C9-B9E2-1219-CEB527AD907D}"/>
                  </a:ext>
                </a:extLst>
              </p:cNvPr>
              <p:cNvSpPr txBox="1"/>
              <p:nvPr/>
            </p:nvSpPr>
            <p:spPr>
              <a:xfrm>
                <a:off x="2195679" y="2963818"/>
                <a:ext cx="27539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4B0D017-75C9-B9E2-1219-CEB527AD90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679" y="2963818"/>
                <a:ext cx="275395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>
            <a:extLst>
              <a:ext uri="{FF2B5EF4-FFF2-40B4-BE49-F238E27FC236}">
                <a16:creationId xmlns:a16="http://schemas.microsoft.com/office/drawing/2014/main" id="{CE121840-7498-D495-8049-158FB4BA4737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61233437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6EE29C-744D-8D7C-E1D5-8B5F1DF914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90483A6-9C3E-8AD9-007A-BDDA981EC585}"/>
              </a:ext>
            </a:extLst>
          </p:cNvPr>
          <p:cNvCxnSpPr>
            <a:cxnSpLocks/>
          </p:cNvCxnSpPr>
          <p:nvPr/>
        </p:nvCxnSpPr>
        <p:spPr>
          <a:xfrm flipH="1" flipV="1">
            <a:off x="2103437" y="1698625"/>
            <a:ext cx="15875" cy="42227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AA304B4F-6F7A-64EF-8ED8-B16E87422480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C3B6229-F114-4E70-FE80-2317610ADDCE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92835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Cavity Modes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6FB085D-E800-7DCA-0BD4-255313BEC0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2180" y="1938366"/>
            <a:ext cx="1158340" cy="374326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CBBB7F7-21D6-C92A-4D2E-5711AF5752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462230" y="1938366"/>
            <a:ext cx="1158340" cy="3743268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82DA0283-3FAC-C818-387D-1CF1DE1EFF27}"/>
              </a:ext>
            </a:extLst>
          </p:cNvPr>
          <p:cNvSpPr/>
          <p:nvPr/>
        </p:nvSpPr>
        <p:spPr>
          <a:xfrm>
            <a:off x="2009775" y="3892550"/>
            <a:ext cx="203200" cy="2032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73C856AC-B41B-EDCD-483A-C8624852AF38}"/>
              </a:ext>
            </a:extLst>
          </p:cNvPr>
          <p:cNvSpPr/>
          <p:nvPr/>
        </p:nvSpPr>
        <p:spPr>
          <a:xfrm rot="10800000">
            <a:off x="1977228" y="3310709"/>
            <a:ext cx="252413" cy="4699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709D082-858F-1C0A-FCB2-F4579ED7912B}"/>
                  </a:ext>
                </a:extLst>
              </p:cNvPr>
              <p:cNvSpPr txBox="1"/>
              <p:nvPr/>
            </p:nvSpPr>
            <p:spPr>
              <a:xfrm>
                <a:off x="3181350" y="1354003"/>
                <a:ext cx="272228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709D082-858F-1C0A-FCB2-F4579ED791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1350" y="1354003"/>
                <a:ext cx="2722284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89914DC-DB70-E2F1-B4E7-763A2A2013F1}"/>
                  </a:ext>
                </a:extLst>
              </p:cNvPr>
              <p:cNvSpPr txBox="1"/>
              <p:nvPr/>
            </p:nvSpPr>
            <p:spPr>
              <a:xfrm>
                <a:off x="2195679" y="2963818"/>
                <a:ext cx="27539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89914DC-DB70-E2F1-B4E7-763A2A2013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679" y="2963818"/>
                <a:ext cx="275395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2">
            <a:extLst>
              <a:ext uri="{FF2B5EF4-FFF2-40B4-BE49-F238E27FC236}">
                <a16:creationId xmlns:a16="http://schemas.microsoft.com/office/drawing/2014/main" id="{3131DBFC-40AC-45A2-730D-9EE8423EE4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0" t="12470" r="3083" b="3617"/>
          <a:stretch>
            <a:fillRect/>
          </a:stretch>
        </p:blipFill>
        <p:spPr bwMode="auto">
          <a:xfrm>
            <a:off x="4686299" y="2012642"/>
            <a:ext cx="3273208" cy="2152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560BE116-B043-DFAB-3CDF-36EB0348C9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47"/>
          <a:stretch>
            <a:fillRect/>
          </a:stretch>
        </p:blipFill>
        <p:spPr bwMode="auto">
          <a:xfrm>
            <a:off x="4542492" y="4385510"/>
            <a:ext cx="3533888" cy="2320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7E71CEEC-E809-12EF-A9A2-2A87F3FFE5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76"/>
          <a:stretch>
            <a:fillRect/>
          </a:stretch>
        </p:blipFill>
        <p:spPr bwMode="auto">
          <a:xfrm>
            <a:off x="8304673" y="2000917"/>
            <a:ext cx="3567779" cy="238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707A5E6-45EB-99DB-49AF-903CB85E5AA7}"/>
                  </a:ext>
                </a:extLst>
              </p:cNvPr>
              <p:cNvSpPr txBox="1"/>
              <p:nvPr/>
            </p:nvSpPr>
            <p:spPr>
              <a:xfrm>
                <a:off x="3891626" y="1951959"/>
                <a:ext cx="102944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~43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707A5E6-45EB-99DB-49AF-903CB85E5A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1626" y="1951959"/>
                <a:ext cx="1029449" cy="276999"/>
              </a:xfrm>
              <a:prstGeom prst="rect">
                <a:avLst/>
              </a:prstGeom>
              <a:blipFill>
                <a:blip r:embed="rId8"/>
                <a:stretch>
                  <a:fillRect l="-10651" t="-26087" r="-14201" b="-52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C534C48-5556-7099-C7B7-8B87657C018E}"/>
                  </a:ext>
                </a:extLst>
              </p:cNvPr>
              <p:cNvSpPr txBox="1"/>
              <p:nvPr/>
            </p:nvSpPr>
            <p:spPr>
              <a:xfrm>
                <a:off x="3989863" y="4269890"/>
                <a:ext cx="102944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~44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C534C48-5556-7099-C7B7-8B87657C01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9863" y="4269890"/>
                <a:ext cx="1029449" cy="276999"/>
              </a:xfrm>
              <a:prstGeom prst="rect">
                <a:avLst/>
              </a:prstGeom>
              <a:blipFill>
                <a:blip r:embed="rId9"/>
                <a:stretch>
                  <a:fillRect l="-10714" t="-26087" r="-14286" b="-52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A30B1C7-E892-19B8-8CF8-3CEA596BEC9E}"/>
                  </a:ext>
                </a:extLst>
              </p:cNvPr>
              <p:cNvSpPr txBox="1"/>
              <p:nvPr/>
            </p:nvSpPr>
            <p:spPr>
              <a:xfrm>
                <a:off x="7712737" y="1827606"/>
                <a:ext cx="102944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~4</m:t>
                    </m:r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A30B1C7-E892-19B8-8CF8-3CEA596BEC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2737" y="1827606"/>
                <a:ext cx="1029449" cy="276999"/>
              </a:xfrm>
              <a:prstGeom prst="rect">
                <a:avLst/>
              </a:prstGeom>
              <a:blipFill>
                <a:blip r:embed="rId10"/>
                <a:stretch>
                  <a:fillRect l="-10651" t="-26667" r="-14201" b="-5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4FC050FC-A2CE-6AC9-3F2C-7D9073C07838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41356775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6B5487-7294-10DC-2C43-3CBF337EA8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7A29AB5-3F60-2AA7-1056-E975559A05C2}"/>
              </a:ext>
            </a:extLst>
          </p:cNvPr>
          <p:cNvCxnSpPr>
            <a:cxnSpLocks/>
          </p:cNvCxnSpPr>
          <p:nvPr/>
        </p:nvCxnSpPr>
        <p:spPr>
          <a:xfrm flipH="1" flipV="1">
            <a:off x="2103437" y="1698625"/>
            <a:ext cx="15875" cy="42227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7196ECF6-E84F-49A8-AA5F-37482C7315B5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2326854-DB04-1486-B2C7-4A0B301D33D0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92835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Cavity Modes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DF8655D-3EEE-4D0F-C2EB-D6A5A8B08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2180" y="1938366"/>
            <a:ext cx="1158340" cy="374326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77F6742-BFED-4F67-17AD-7A98BBADFA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462230" y="1938366"/>
            <a:ext cx="1158340" cy="3743268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AC75FEEE-633B-CAC3-6383-090A494D690B}"/>
              </a:ext>
            </a:extLst>
          </p:cNvPr>
          <p:cNvSpPr/>
          <p:nvPr/>
        </p:nvSpPr>
        <p:spPr>
          <a:xfrm>
            <a:off x="2009775" y="3892550"/>
            <a:ext cx="203200" cy="2032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0C9BF584-BDD9-F2E6-D4CB-2E8868B2469B}"/>
              </a:ext>
            </a:extLst>
          </p:cNvPr>
          <p:cNvSpPr/>
          <p:nvPr/>
        </p:nvSpPr>
        <p:spPr>
          <a:xfrm rot="10800000">
            <a:off x="1977228" y="3310709"/>
            <a:ext cx="252413" cy="4699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881DA43-F34B-9CD1-8827-40E7DD4D2758}"/>
                  </a:ext>
                </a:extLst>
              </p:cNvPr>
              <p:cNvSpPr txBox="1"/>
              <p:nvPr/>
            </p:nvSpPr>
            <p:spPr>
              <a:xfrm>
                <a:off x="3181350" y="1354003"/>
                <a:ext cx="272228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881DA43-F34B-9CD1-8827-40E7DD4D27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1350" y="1354003"/>
                <a:ext cx="2722284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E708FB1-A166-9BC8-73AD-229B5FB1864D}"/>
                  </a:ext>
                </a:extLst>
              </p:cNvPr>
              <p:cNvSpPr txBox="1"/>
              <p:nvPr/>
            </p:nvSpPr>
            <p:spPr>
              <a:xfrm>
                <a:off x="2195679" y="2963818"/>
                <a:ext cx="27539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E708FB1-A166-9BC8-73AD-229B5FB186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679" y="2963818"/>
                <a:ext cx="275395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2">
            <a:extLst>
              <a:ext uri="{FF2B5EF4-FFF2-40B4-BE49-F238E27FC236}">
                <a16:creationId xmlns:a16="http://schemas.microsoft.com/office/drawing/2014/main" id="{CE9641D1-7A8A-F19F-529D-44D741F0CD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0" t="12470" r="3083" b="3617"/>
          <a:stretch>
            <a:fillRect/>
          </a:stretch>
        </p:blipFill>
        <p:spPr bwMode="auto">
          <a:xfrm>
            <a:off x="4686299" y="2012642"/>
            <a:ext cx="3273208" cy="2152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4E39D285-9026-3B2D-1BC1-875E35FC8D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47"/>
          <a:stretch>
            <a:fillRect/>
          </a:stretch>
        </p:blipFill>
        <p:spPr bwMode="auto">
          <a:xfrm>
            <a:off x="4542492" y="4385510"/>
            <a:ext cx="3533888" cy="2320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000424B4-4874-AD85-AC4C-219935A9C2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76"/>
          <a:stretch>
            <a:fillRect/>
          </a:stretch>
        </p:blipFill>
        <p:spPr bwMode="auto">
          <a:xfrm>
            <a:off x="8304673" y="2000917"/>
            <a:ext cx="3567779" cy="238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3F0A171-682A-81F0-E1EB-DDA87ACA9338}"/>
                  </a:ext>
                </a:extLst>
              </p:cNvPr>
              <p:cNvSpPr txBox="1"/>
              <p:nvPr/>
            </p:nvSpPr>
            <p:spPr>
              <a:xfrm>
                <a:off x="3891626" y="1951959"/>
                <a:ext cx="102944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~43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3F0A171-682A-81F0-E1EB-DDA87ACA93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1626" y="1951959"/>
                <a:ext cx="1029449" cy="276999"/>
              </a:xfrm>
              <a:prstGeom prst="rect">
                <a:avLst/>
              </a:prstGeom>
              <a:blipFill>
                <a:blip r:embed="rId8"/>
                <a:stretch>
                  <a:fillRect l="-10651" t="-26087" r="-14201" b="-52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E811838-B6D6-FE60-696C-D79D8DBD935F}"/>
                  </a:ext>
                </a:extLst>
              </p:cNvPr>
              <p:cNvSpPr txBox="1"/>
              <p:nvPr/>
            </p:nvSpPr>
            <p:spPr>
              <a:xfrm>
                <a:off x="3989863" y="4269890"/>
                <a:ext cx="102944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~44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E811838-B6D6-FE60-696C-D79D8DBD93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9863" y="4269890"/>
                <a:ext cx="1029449" cy="276999"/>
              </a:xfrm>
              <a:prstGeom prst="rect">
                <a:avLst/>
              </a:prstGeom>
              <a:blipFill>
                <a:blip r:embed="rId9"/>
                <a:stretch>
                  <a:fillRect l="-10714" t="-26087" r="-14286" b="-52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417445F-ABDC-C109-0C5F-41035076948A}"/>
                  </a:ext>
                </a:extLst>
              </p:cNvPr>
              <p:cNvSpPr txBox="1"/>
              <p:nvPr/>
            </p:nvSpPr>
            <p:spPr>
              <a:xfrm>
                <a:off x="7712737" y="1827606"/>
                <a:ext cx="102944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~4</m:t>
                    </m:r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417445F-ABDC-C109-0C5F-4103507694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2737" y="1827606"/>
                <a:ext cx="1029449" cy="276999"/>
              </a:xfrm>
              <a:prstGeom prst="rect">
                <a:avLst/>
              </a:prstGeom>
              <a:blipFill>
                <a:blip r:embed="rId10"/>
                <a:stretch>
                  <a:fillRect l="-10651" t="-26667" r="-14201" b="-5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File:Intensity profiles of Laguerre-Gaussian modes.pdf">
            <a:extLst>
              <a:ext uri="{FF2B5EF4-FFF2-40B4-BE49-F238E27FC236}">
                <a16:creationId xmlns:a16="http://schemas.microsoft.com/office/drawing/2014/main" id="{A02EC27B-683D-30A5-49E7-7A3BF750DA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533" b="35446"/>
          <a:stretch>
            <a:fillRect/>
          </a:stretch>
        </p:blipFill>
        <p:spPr bwMode="auto">
          <a:xfrm>
            <a:off x="8668316" y="4299934"/>
            <a:ext cx="2533653" cy="2491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7D64F1-B65D-762B-A9F9-67D5184BE85D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13210492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44BF50-2202-37EF-7719-29DE34A1EC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3F1B19A-A95C-F72A-8A77-671935080B3B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71C62DE-82CB-34CC-A1A5-ABDAA84C992A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8959868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Axion </a:t>
            </a:r>
            <a:r>
              <a:rPr lang="en-US" sz="6000" dirty="0" err="1">
                <a:solidFill>
                  <a:schemeClr val="bg1"/>
                </a:solidFill>
                <a:cs typeface="Calibri Light"/>
              </a:rPr>
              <a:t>haloscope</a:t>
            </a:r>
            <a:endParaRPr lang="en-US" sz="6000" dirty="0">
              <a:solidFill>
                <a:schemeClr val="bg1"/>
              </a:solidFill>
              <a:cs typeface="Calibri Light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05A1108-DC9B-E05B-4505-4B75E033A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86710" y="1351734"/>
            <a:ext cx="9265440" cy="42525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47C1327-C71B-1DB3-88AD-2246A242B248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16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0ABA2FA-A393-4A16-FFB1-662A5194BF0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36221"/>
          <a:stretch>
            <a:fillRect/>
          </a:stretch>
        </p:blipFill>
        <p:spPr>
          <a:xfrm>
            <a:off x="2515441" y="4622694"/>
            <a:ext cx="2353260" cy="12714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D12B850-6CEE-4AFF-52D5-5C628B6C5AAC}"/>
              </a:ext>
            </a:extLst>
          </p:cNvPr>
          <p:cNvSpPr txBox="1"/>
          <p:nvPr/>
        </p:nvSpPr>
        <p:spPr>
          <a:xfrm>
            <a:off x="2620921" y="5894172"/>
            <a:ext cx="21423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Problem 1: Decreasing volume</a:t>
            </a:r>
          </a:p>
          <a:p>
            <a:pPr algn="ctr"/>
            <a:r>
              <a:rPr lang="en-GB" dirty="0"/>
              <a:t>(and Q factor)</a:t>
            </a:r>
          </a:p>
        </p:txBody>
      </p:sp>
    </p:spTree>
    <p:extLst>
      <p:ext uri="{BB962C8B-B14F-4D97-AF65-F5344CB8AC3E}">
        <p14:creationId xmlns:p14="http://schemas.microsoft.com/office/powerpoint/2010/main" val="372046495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7A25CB-88AA-217F-1D98-2C37EF14DD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4893929-8C52-C3EF-05D4-F967F7D3BF53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12BD26F-2862-44B3-7099-C30A04B08A9F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8959868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Axion </a:t>
            </a:r>
            <a:r>
              <a:rPr lang="en-US" sz="6000" dirty="0" err="1">
                <a:solidFill>
                  <a:schemeClr val="bg1"/>
                </a:solidFill>
                <a:cs typeface="Calibri Light"/>
              </a:rPr>
              <a:t>haloscope</a:t>
            </a:r>
            <a:endParaRPr lang="en-US" sz="6000" dirty="0">
              <a:solidFill>
                <a:schemeClr val="bg1"/>
              </a:solidFill>
              <a:cs typeface="Calibri Light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1F80C977-A5BE-1365-BDA6-E3373CF247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86710" y="1351734"/>
            <a:ext cx="9265440" cy="425252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85E91BC-A197-1409-DDFE-525838B734B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36221"/>
          <a:stretch>
            <a:fillRect/>
          </a:stretch>
        </p:blipFill>
        <p:spPr>
          <a:xfrm>
            <a:off x="7522870" y="4634023"/>
            <a:ext cx="2353260" cy="12714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E9F709A-720F-7AF4-2460-3A540ED2C775}"/>
              </a:ext>
            </a:extLst>
          </p:cNvPr>
          <p:cNvSpPr txBox="1"/>
          <p:nvPr/>
        </p:nvSpPr>
        <p:spPr>
          <a:xfrm>
            <a:off x="7733830" y="5918201"/>
            <a:ext cx="1926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Problem 2: Increasing noise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EB1F42-9C6B-977C-774C-4D9D90419E57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16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51C6A8F-055A-E0E5-C58F-F24634B0023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36221"/>
          <a:stretch>
            <a:fillRect/>
          </a:stretch>
        </p:blipFill>
        <p:spPr>
          <a:xfrm>
            <a:off x="2515441" y="4622694"/>
            <a:ext cx="2353260" cy="12714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6B81FF6-84BD-F3BF-E1FE-4AAC53E02E5C}"/>
              </a:ext>
            </a:extLst>
          </p:cNvPr>
          <p:cNvSpPr txBox="1"/>
          <p:nvPr/>
        </p:nvSpPr>
        <p:spPr>
          <a:xfrm>
            <a:off x="2620921" y="5894172"/>
            <a:ext cx="21423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Problem 1: Decreasing volume</a:t>
            </a:r>
          </a:p>
          <a:p>
            <a:pPr algn="ctr"/>
            <a:r>
              <a:rPr lang="en-GB" dirty="0"/>
              <a:t>(and Q factor)</a:t>
            </a:r>
          </a:p>
        </p:txBody>
      </p:sp>
    </p:spTree>
    <p:extLst>
      <p:ext uri="{BB962C8B-B14F-4D97-AF65-F5344CB8AC3E}">
        <p14:creationId xmlns:p14="http://schemas.microsoft.com/office/powerpoint/2010/main" val="253483240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A7D24-3489-6AD4-BECB-98D184C21F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6D930DA-EF48-23FD-FFB7-B170F2CD453A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DCCC8F1-0AA0-DFC7-893E-6550B6F0A3AB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8959868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Increasing noise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1AF4AE-FB8E-42E8-6D57-F0BAABCBE5F4}"/>
              </a:ext>
            </a:extLst>
          </p:cNvPr>
          <p:cNvSpPr txBox="1"/>
          <p:nvPr/>
        </p:nvSpPr>
        <p:spPr>
          <a:xfrm>
            <a:off x="0" y="6535739"/>
            <a:ext cx="473604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/>
              <a:t>S. K. Lamoreaux, et al., Phys. Rev. D </a:t>
            </a:r>
            <a:r>
              <a:rPr lang="en-US" sz="1500" b="1" dirty="0"/>
              <a:t>88</a:t>
            </a:r>
            <a:r>
              <a:rPr lang="en-US" sz="1500" dirty="0"/>
              <a:t>, 035020 (2013)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DB0BDD-D91B-0A21-C001-220B6BE8C2B7}"/>
              </a:ext>
            </a:extLst>
          </p:cNvPr>
          <p:cNvSpPr txBox="1"/>
          <p:nvPr/>
        </p:nvSpPr>
        <p:spPr>
          <a:xfrm>
            <a:off x="278820" y="1178019"/>
            <a:ext cx="6226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Classical readout: linearly amplify signal and use a signal analyzer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F352C85-8AC0-1DA2-27B0-92897CC6862F}"/>
                  </a:ext>
                </a:extLst>
              </p:cNvPr>
              <p:cNvSpPr txBox="1"/>
              <p:nvPr/>
            </p:nvSpPr>
            <p:spPr>
              <a:xfrm>
                <a:off x="1379441" y="4063271"/>
                <a:ext cx="3750194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Noise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Power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̅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F352C85-8AC0-1DA2-27B0-92897CC686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9441" y="4063271"/>
                <a:ext cx="3750194" cy="81836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3" name="Group 52">
            <a:extLst>
              <a:ext uri="{FF2B5EF4-FFF2-40B4-BE49-F238E27FC236}">
                <a16:creationId xmlns:a16="http://schemas.microsoft.com/office/drawing/2014/main" id="{4FD39841-2CDC-3BB0-0C4C-295C16C4F2D4}"/>
              </a:ext>
            </a:extLst>
          </p:cNvPr>
          <p:cNvGrpSpPr/>
          <p:nvPr/>
        </p:nvGrpSpPr>
        <p:grpSpPr>
          <a:xfrm>
            <a:off x="1022199" y="1615275"/>
            <a:ext cx="4611879" cy="2623202"/>
            <a:chOff x="1457628" y="1538007"/>
            <a:chExt cx="4611879" cy="262320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D67EBC5-3AEE-1078-00BD-D29CE5BB077A}"/>
                </a:ext>
              </a:extLst>
            </p:cNvPr>
            <p:cNvGrpSpPr/>
            <p:nvPr/>
          </p:nvGrpSpPr>
          <p:grpSpPr>
            <a:xfrm>
              <a:off x="1457628" y="1538007"/>
              <a:ext cx="4611879" cy="2325710"/>
              <a:chOff x="1799290" y="2540551"/>
              <a:chExt cx="4934446" cy="2381704"/>
            </a:xfrm>
          </p:grpSpPr>
          <p:pic>
            <p:nvPicPr>
              <p:cNvPr id="13" name="Picture 12" descr="No image&#10;&#10;Description automatically generated">
                <a:extLst>
                  <a:ext uri="{FF2B5EF4-FFF2-40B4-BE49-F238E27FC236}">
                    <a16:creationId xmlns:a16="http://schemas.microsoft.com/office/drawing/2014/main" id="{14A105AD-662B-A73B-3127-6C537F432E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9290" y="2540551"/>
                <a:ext cx="4934446" cy="2381704"/>
              </a:xfrm>
              <a:prstGeom prst="rect">
                <a:avLst/>
              </a:prstGeom>
            </p:spPr>
          </p:pic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2317A132-D255-94C1-7F3D-F1918340EB75}"/>
                  </a:ext>
                </a:extLst>
              </p:cNvPr>
              <p:cNvSpPr/>
              <p:nvPr/>
            </p:nvSpPr>
            <p:spPr>
              <a:xfrm>
                <a:off x="2317255" y="3216069"/>
                <a:ext cx="969818" cy="332509"/>
              </a:xfrm>
              <a:prstGeom prst="ellipse">
                <a:avLst/>
              </a:prstGeom>
              <a:noFill/>
              <a:ln w="28575"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0F3DBD9-C1BD-BE3C-7E64-F3224F18A874}"/>
                  </a:ext>
                </a:extLst>
              </p:cNvPr>
              <p:cNvSpPr/>
              <p:nvPr/>
            </p:nvSpPr>
            <p:spPr>
              <a:xfrm>
                <a:off x="2317255" y="4232851"/>
                <a:ext cx="969818" cy="332509"/>
              </a:xfrm>
              <a:prstGeom prst="ellipse">
                <a:avLst/>
              </a:prstGeom>
              <a:noFill/>
              <a:ln w="28575"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BDD1226C-CD44-D816-93B6-95CA5AF04750}"/>
                  </a:ext>
                </a:extLst>
              </p:cNvPr>
              <p:cNvCxnSpPr>
                <a:stCxn id="14" idx="2"/>
                <a:endCxn id="15" idx="2"/>
              </p:cNvCxnSpPr>
              <p:nvPr/>
            </p:nvCxnSpPr>
            <p:spPr>
              <a:xfrm>
                <a:off x="2317255" y="3382324"/>
                <a:ext cx="0" cy="1016782"/>
              </a:xfrm>
              <a:prstGeom prst="line">
                <a:avLst/>
              </a:prstGeom>
              <a:ln w="28575"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A1DF1744-4ED5-FCD7-0976-7BDA721ED405}"/>
                  </a:ext>
                </a:extLst>
              </p:cNvPr>
              <p:cNvCxnSpPr/>
              <p:nvPr/>
            </p:nvCxnSpPr>
            <p:spPr>
              <a:xfrm>
                <a:off x="3287073" y="3381787"/>
                <a:ext cx="0" cy="1016782"/>
              </a:xfrm>
              <a:prstGeom prst="line">
                <a:avLst/>
              </a:prstGeom>
              <a:ln w="28575"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BF3A7739-5327-EBC6-2A4F-2472FA2050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92449" y="2961873"/>
                <a:ext cx="0" cy="508391"/>
              </a:xfrm>
              <a:prstGeom prst="line">
                <a:avLst/>
              </a:prstGeom>
              <a:ln w="28575"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7E3701D0-67DA-8A7E-CAD9-902D7D90B98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092449" y="2977119"/>
                <a:ext cx="321855" cy="0"/>
              </a:xfrm>
              <a:prstGeom prst="line">
                <a:avLst/>
              </a:prstGeom>
              <a:ln w="28575"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Isosceles Triangle 19">
                <a:extLst>
                  <a:ext uri="{FF2B5EF4-FFF2-40B4-BE49-F238E27FC236}">
                    <a16:creationId xmlns:a16="http://schemas.microsoft.com/office/drawing/2014/main" id="{DA92E90E-01CC-A9FB-6651-195CE66540E8}"/>
                  </a:ext>
                </a:extLst>
              </p:cNvPr>
              <p:cNvSpPr/>
              <p:nvPr/>
            </p:nvSpPr>
            <p:spPr>
              <a:xfrm rot="5400000">
                <a:off x="3424944" y="2825182"/>
                <a:ext cx="535323" cy="556603"/>
              </a:xfrm>
              <a:prstGeom prst="triangle">
                <a:avLst/>
              </a:prstGeom>
              <a:noFill/>
              <a:ln w="28575"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D909B2E8-B1B0-B277-1123-08A28753A2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53515" y="3548579"/>
                <a:ext cx="0" cy="684272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5F2EAF8B-DF23-0082-75DB-77CE023AF660}"/>
                      </a:ext>
                    </a:extLst>
                  </p:cNvPr>
                  <p:cNvSpPr txBox="1"/>
                  <p:nvPr/>
                </p:nvSpPr>
                <p:spPr>
                  <a:xfrm>
                    <a:off x="2137287" y="3537133"/>
                    <a:ext cx="933007" cy="71615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oMath>
                      </m:oMathPara>
                    </a14:m>
                    <a:endParaRPr lang="en-GB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5" name="TextBox 34">
                    <a:extLst>
                      <a:ext uri="{FF2B5EF4-FFF2-40B4-BE49-F238E27FC236}">
                        <a16:creationId xmlns:a16="http://schemas.microsoft.com/office/drawing/2014/main" id="{88C6BB2E-7071-7C64-7BE7-9BC47BDD576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37287" y="3537133"/>
                    <a:ext cx="933007" cy="716156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23" name="Picture 22" descr="A picture containing text, electronics, indoor, white&#10;&#10;Description automatically generated">
              <a:extLst>
                <a:ext uri="{FF2B5EF4-FFF2-40B4-BE49-F238E27FC236}">
                  <a16:creationId xmlns:a16="http://schemas.microsoft.com/office/drawing/2014/main" id="{68C59AC5-26AA-109F-1E24-648CB442D87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0126" y="2051581"/>
              <a:ext cx="2858206" cy="2109628"/>
            </a:xfrm>
            <a:prstGeom prst="rect">
              <a:avLst/>
            </a:prstGeom>
          </p:spPr>
        </p:pic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4D8EBD1-6098-AE08-B826-A08DB4CE65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87286" y="2087705"/>
              <a:ext cx="2250641" cy="0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CBB0DE6-7C46-F538-0E01-4CD3D88FB8FC}"/>
                </a:ext>
              </a:extLst>
            </p:cNvPr>
            <p:cNvCxnSpPr>
              <a:cxnSpLocks/>
            </p:cNvCxnSpPr>
            <p:nvPr/>
          </p:nvCxnSpPr>
          <p:spPr>
            <a:xfrm>
              <a:off x="5737927" y="2087705"/>
              <a:ext cx="0" cy="1327647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1EDA4A4-965C-3F10-51C5-92BE32A700E1}"/>
              </a:ext>
            </a:extLst>
          </p:cNvPr>
          <p:cNvGrpSpPr/>
          <p:nvPr/>
        </p:nvGrpSpPr>
        <p:grpSpPr>
          <a:xfrm>
            <a:off x="-11193" y="4578120"/>
            <a:ext cx="3495998" cy="1462534"/>
            <a:chOff x="424236" y="4442896"/>
            <a:chExt cx="3495998" cy="1462534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23B92A0-6D93-8AF0-18E7-21275263A1A1}"/>
                </a:ext>
              </a:extLst>
            </p:cNvPr>
            <p:cNvSpPr txBox="1"/>
            <p:nvPr/>
          </p:nvSpPr>
          <p:spPr>
            <a:xfrm>
              <a:off x="424236" y="5086749"/>
              <a:ext cx="18443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Noise from finite temperature</a:t>
              </a:r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38810F44-D728-4A7F-8F98-8EA5AA8B4B1A}"/>
                </a:ext>
              </a:extLst>
            </p:cNvPr>
            <p:cNvSpPr/>
            <p:nvPr/>
          </p:nvSpPr>
          <p:spPr>
            <a:xfrm>
              <a:off x="529056" y="4939352"/>
              <a:ext cx="1726513" cy="966078"/>
            </a:xfrm>
            <a:prstGeom prst="round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555EFEA-9A5D-5151-5A18-80AD2286D3DF}"/>
                </a:ext>
              </a:extLst>
            </p:cNvPr>
            <p:cNvSpPr/>
            <p:nvPr/>
          </p:nvSpPr>
          <p:spPr>
            <a:xfrm flipH="1">
              <a:off x="1352080" y="4442896"/>
              <a:ext cx="2568154" cy="496456"/>
            </a:xfrm>
            <a:custGeom>
              <a:avLst/>
              <a:gdLst>
                <a:gd name="connsiteX0" fmla="*/ 0 w 736600"/>
                <a:gd name="connsiteY0" fmla="*/ 0 h 307975"/>
                <a:gd name="connsiteX1" fmla="*/ 0 w 736600"/>
                <a:gd name="connsiteY1" fmla="*/ 174625 h 307975"/>
                <a:gd name="connsiteX2" fmla="*/ 622300 w 736600"/>
                <a:gd name="connsiteY2" fmla="*/ 174625 h 307975"/>
                <a:gd name="connsiteX3" fmla="*/ 622300 w 736600"/>
                <a:gd name="connsiteY3" fmla="*/ 307975 h 307975"/>
                <a:gd name="connsiteX4" fmla="*/ 619125 w 736600"/>
                <a:gd name="connsiteY4" fmla="*/ 307975 h 307975"/>
                <a:gd name="connsiteX5" fmla="*/ 736600 w 736600"/>
                <a:gd name="connsiteY5" fmla="*/ 241300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2300 w 622300"/>
                <a:gd name="connsiteY2" fmla="*/ 174625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2300 w 622300"/>
                <a:gd name="connsiteY2" fmla="*/ 174625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2300 w 622300"/>
                <a:gd name="connsiteY2" fmla="*/ 174625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0761 w 622300"/>
                <a:gd name="connsiteY2" fmla="*/ 111598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  <a:gd name="connsiteX0" fmla="*/ 0 w 622300"/>
                <a:gd name="connsiteY0" fmla="*/ 0 h 307975"/>
                <a:gd name="connsiteX1" fmla="*/ 0 w 622300"/>
                <a:gd name="connsiteY1" fmla="*/ 107659 h 307975"/>
                <a:gd name="connsiteX2" fmla="*/ 620761 w 622300"/>
                <a:gd name="connsiteY2" fmla="*/ 111598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300" h="307975">
                  <a:moveTo>
                    <a:pt x="0" y="0"/>
                  </a:moveTo>
                  <a:lnTo>
                    <a:pt x="0" y="107659"/>
                  </a:lnTo>
                  <a:lnTo>
                    <a:pt x="620761" y="111598"/>
                  </a:lnTo>
                  <a:lnTo>
                    <a:pt x="622300" y="307975"/>
                  </a:lnTo>
                  <a:lnTo>
                    <a:pt x="619125" y="307975"/>
                  </a:lnTo>
                </a:path>
              </a:pathLst>
            </a:cu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7ABF6C3-A68A-DF10-E568-6AD52EC6C086}"/>
              </a:ext>
            </a:extLst>
          </p:cNvPr>
          <p:cNvGrpSpPr/>
          <p:nvPr/>
        </p:nvGrpSpPr>
        <p:grpSpPr>
          <a:xfrm>
            <a:off x="2124940" y="4716058"/>
            <a:ext cx="3426418" cy="1808269"/>
            <a:chOff x="2560369" y="4580834"/>
            <a:chExt cx="3426418" cy="180826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C89B842-1846-C53F-DC95-8125ECDE7A74}"/>
                </a:ext>
              </a:extLst>
            </p:cNvPr>
            <p:cNvSpPr txBox="1"/>
            <p:nvPr/>
          </p:nvSpPr>
          <p:spPr>
            <a:xfrm>
              <a:off x="2565120" y="5043905"/>
              <a:ext cx="184433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Zero-point noise from using a normal, Gaussian state of the cavity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B1669C4-0AFA-2C08-8BB2-4B3010B51595}"/>
                </a:ext>
              </a:extLst>
            </p:cNvPr>
            <p:cNvSpPr txBox="1"/>
            <p:nvPr/>
          </p:nvSpPr>
          <p:spPr>
            <a:xfrm>
              <a:off x="4610889" y="4969166"/>
              <a:ext cx="137589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Fundamental quantum  amplification noise limit</a:t>
              </a:r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59DE3458-1B9F-EE36-55E0-E7230277748F}"/>
                </a:ext>
              </a:extLst>
            </p:cNvPr>
            <p:cNvSpPr/>
            <p:nvPr/>
          </p:nvSpPr>
          <p:spPr>
            <a:xfrm>
              <a:off x="2560369" y="4923477"/>
              <a:ext cx="1844332" cy="1074536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3C6FDDFF-3B44-95E9-109F-B04B673442CC}"/>
                </a:ext>
              </a:extLst>
            </p:cNvPr>
            <p:cNvSpPr/>
            <p:nvPr/>
          </p:nvSpPr>
          <p:spPr>
            <a:xfrm>
              <a:off x="4589817" y="4912671"/>
              <a:ext cx="1388515" cy="1085341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E272808-2A47-246B-326F-A11767B1C068}"/>
                </a:ext>
              </a:extLst>
            </p:cNvPr>
            <p:cNvSpPr/>
            <p:nvPr/>
          </p:nvSpPr>
          <p:spPr>
            <a:xfrm>
              <a:off x="4739402" y="4580834"/>
              <a:ext cx="622300" cy="331834"/>
            </a:xfrm>
            <a:custGeom>
              <a:avLst/>
              <a:gdLst>
                <a:gd name="connsiteX0" fmla="*/ 0 w 736600"/>
                <a:gd name="connsiteY0" fmla="*/ 0 h 307975"/>
                <a:gd name="connsiteX1" fmla="*/ 0 w 736600"/>
                <a:gd name="connsiteY1" fmla="*/ 174625 h 307975"/>
                <a:gd name="connsiteX2" fmla="*/ 622300 w 736600"/>
                <a:gd name="connsiteY2" fmla="*/ 174625 h 307975"/>
                <a:gd name="connsiteX3" fmla="*/ 622300 w 736600"/>
                <a:gd name="connsiteY3" fmla="*/ 307975 h 307975"/>
                <a:gd name="connsiteX4" fmla="*/ 619125 w 736600"/>
                <a:gd name="connsiteY4" fmla="*/ 307975 h 307975"/>
                <a:gd name="connsiteX5" fmla="*/ 736600 w 736600"/>
                <a:gd name="connsiteY5" fmla="*/ 241300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2300 w 622300"/>
                <a:gd name="connsiteY2" fmla="*/ 174625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2300 w 622300"/>
                <a:gd name="connsiteY2" fmla="*/ 174625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2300 w 622300"/>
                <a:gd name="connsiteY2" fmla="*/ 174625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300" h="307975">
                  <a:moveTo>
                    <a:pt x="0" y="0"/>
                  </a:moveTo>
                  <a:lnTo>
                    <a:pt x="0" y="174625"/>
                  </a:lnTo>
                  <a:lnTo>
                    <a:pt x="622300" y="174625"/>
                  </a:lnTo>
                  <a:lnTo>
                    <a:pt x="622300" y="307975"/>
                  </a:lnTo>
                  <a:lnTo>
                    <a:pt x="619125" y="307975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8E6EE56-EF9C-84F8-3D4A-268FB2DEDA11}"/>
                </a:ext>
              </a:extLst>
            </p:cNvPr>
            <p:cNvSpPr/>
            <p:nvPr/>
          </p:nvSpPr>
          <p:spPr>
            <a:xfrm flipH="1">
              <a:off x="3186747" y="4580834"/>
              <a:ext cx="1146755" cy="331834"/>
            </a:xfrm>
            <a:custGeom>
              <a:avLst/>
              <a:gdLst>
                <a:gd name="connsiteX0" fmla="*/ 0 w 736600"/>
                <a:gd name="connsiteY0" fmla="*/ 0 h 307975"/>
                <a:gd name="connsiteX1" fmla="*/ 0 w 736600"/>
                <a:gd name="connsiteY1" fmla="*/ 174625 h 307975"/>
                <a:gd name="connsiteX2" fmla="*/ 622300 w 736600"/>
                <a:gd name="connsiteY2" fmla="*/ 174625 h 307975"/>
                <a:gd name="connsiteX3" fmla="*/ 622300 w 736600"/>
                <a:gd name="connsiteY3" fmla="*/ 307975 h 307975"/>
                <a:gd name="connsiteX4" fmla="*/ 619125 w 736600"/>
                <a:gd name="connsiteY4" fmla="*/ 307975 h 307975"/>
                <a:gd name="connsiteX5" fmla="*/ 736600 w 736600"/>
                <a:gd name="connsiteY5" fmla="*/ 241300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2300 w 622300"/>
                <a:gd name="connsiteY2" fmla="*/ 174625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2300 w 622300"/>
                <a:gd name="connsiteY2" fmla="*/ 174625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2300 w 622300"/>
                <a:gd name="connsiteY2" fmla="*/ 174625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300" h="307975">
                  <a:moveTo>
                    <a:pt x="0" y="0"/>
                  </a:moveTo>
                  <a:lnTo>
                    <a:pt x="0" y="174625"/>
                  </a:lnTo>
                  <a:lnTo>
                    <a:pt x="622300" y="174625"/>
                  </a:lnTo>
                  <a:lnTo>
                    <a:pt x="622300" y="307975"/>
                  </a:lnTo>
                  <a:lnTo>
                    <a:pt x="619125" y="307975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C007148-DEC8-1DF5-8490-8A6965D2280E}"/>
                </a:ext>
              </a:extLst>
            </p:cNvPr>
            <p:cNvSpPr txBox="1"/>
            <p:nvPr/>
          </p:nvSpPr>
          <p:spPr>
            <a:xfrm>
              <a:off x="2812124" y="6019771"/>
              <a:ext cx="30427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Standard Quantum Limit (SQL)</a:t>
              </a: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2D98FB91-1CB1-D2E9-8525-6D8335B16D63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33864817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46DB1D-1ADC-6C9A-D1B9-DA7E245C48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4BB1211-C172-AFAF-8201-6B7985891F6E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BA7DCF7-E1FD-69CB-358B-B7FB1899FFBF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8959868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Increasing noise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3FA97B-407A-E7CA-8C81-36146A4B3A3B}"/>
              </a:ext>
            </a:extLst>
          </p:cNvPr>
          <p:cNvSpPr txBox="1"/>
          <p:nvPr/>
        </p:nvSpPr>
        <p:spPr>
          <a:xfrm>
            <a:off x="0" y="6535739"/>
            <a:ext cx="473604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/>
              <a:t>S. K. Lamoreaux, et al., Phys. Rev. D </a:t>
            </a:r>
            <a:r>
              <a:rPr lang="en-US" sz="1500" b="1" dirty="0"/>
              <a:t>88</a:t>
            </a:r>
            <a:r>
              <a:rPr lang="en-US" sz="1500" dirty="0"/>
              <a:t>, 035020 (2013)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52B0B-FE59-6BAC-8E22-3EC6B91DD95B}"/>
              </a:ext>
            </a:extLst>
          </p:cNvPr>
          <p:cNvSpPr txBox="1"/>
          <p:nvPr/>
        </p:nvSpPr>
        <p:spPr>
          <a:xfrm>
            <a:off x="278820" y="1178019"/>
            <a:ext cx="6226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Classical readout: linearly amplify signal and use a signal analyzer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CE11011-40CE-1D9B-C12A-FBB628236AB5}"/>
                  </a:ext>
                </a:extLst>
              </p:cNvPr>
              <p:cNvSpPr txBox="1"/>
              <p:nvPr/>
            </p:nvSpPr>
            <p:spPr>
              <a:xfrm>
                <a:off x="1379441" y="4063271"/>
                <a:ext cx="3750194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Noise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Power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̅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CE11011-40CE-1D9B-C12A-FBB628236A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9441" y="4063271"/>
                <a:ext cx="3750194" cy="81836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3" name="Group 52">
            <a:extLst>
              <a:ext uri="{FF2B5EF4-FFF2-40B4-BE49-F238E27FC236}">
                <a16:creationId xmlns:a16="http://schemas.microsoft.com/office/drawing/2014/main" id="{DFFCCF65-A501-D12C-17C4-406387F6B548}"/>
              </a:ext>
            </a:extLst>
          </p:cNvPr>
          <p:cNvGrpSpPr/>
          <p:nvPr/>
        </p:nvGrpSpPr>
        <p:grpSpPr>
          <a:xfrm>
            <a:off x="1022199" y="1615275"/>
            <a:ext cx="4611879" cy="2623202"/>
            <a:chOff x="1457628" y="1538007"/>
            <a:chExt cx="4611879" cy="262320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3C4DB7EC-3DAE-1A4B-9934-9DC6B4E6E1B5}"/>
                </a:ext>
              </a:extLst>
            </p:cNvPr>
            <p:cNvGrpSpPr/>
            <p:nvPr/>
          </p:nvGrpSpPr>
          <p:grpSpPr>
            <a:xfrm>
              <a:off x="1457628" y="1538007"/>
              <a:ext cx="4611879" cy="2325710"/>
              <a:chOff x="1799290" y="2540551"/>
              <a:chExt cx="4934446" cy="2381704"/>
            </a:xfrm>
          </p:grpSpPr>
          <p:pic>
            <p:nvPicPr>
              <p:cNvPr id="13" name="Picture 12" descr="No image&#10;&#10;Description automatically generated">
                <a:extLst>
                  <a:ext uri="{FF2B5EF4-FFF2-40B4-BE49-F238E27FC236}">
                    <a16:creationId xmlns:a16="http://schemas.microsoft.com/office/drawing/2014/main" id="{5F1CF16C-263D-8A00-1947-BE0F9884B2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9290" y="2540551"/>
                <a:ext cx="4934446" cy="2381704"/>
              </a:xfrm>
              <a:prstGeom prst="rect">
                <a:avLst/>
              </a:prstGeom>
            </p:spPr>
          </p:pic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4FB11F87-D5C3-B291-70A6-C0A5B586B4CD}"/>
                  </a:ext>
                </a:extLst>
              </p:cNvPr>
              <p:cNvSpPr/>
              <p:nvPr/>
            </p:nvSpPr>
            <p:spPr>
              <a:xfrm>
                <a:off x="2317255" y="3216069"/>
                <a:ext cx="969818" cy="332509"/>
              </a:xfrm>
              <a:prstGeom prst="ellipse">
                <a:avLst/>
              </a:prstGeom>
              <a:noFill/>
              <a:ln w="28575"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174C4E8-F068-D8BD-E16F-42B41FD02591}"/>
                  </a:ext>
                </a:extLst>
              </p:cNvPr>
              <p:cNvSpPr/>
              <p:nvPr/>
            </p:nvSpPr>
            <p:spPr>
              <a:xfrm>
                <a:off x="2317255" y="4232851"/>
                <a:ext cx="969818" cy="332509"/>
              </a:xfrm>
              <a:prstGeom prst="ellipse">
                <a:avLst/>
              </a:prstGeom>
              <a:noFill/>
              <a:ln w="28575"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4427A877-8C8D-2D6F-653A-1D93DD956B17}"/>
                  </a:ext>
                </a:extLst>
              </p:cNvPr>
              <p:cNvCxnSpPr>
                <a:stCxn id="14" idx="2"/>
                <a:endCxn id="15" idx="2"/>
              </p:cNvCxnSpPr>
              <p:nvPr/>
            </p:nvCxnSpPr>
            <p:spPr>
              <a:xfrm>
                <a:off x="2317255" y="3382324"/>
                <a:ext cx="0" cy="1016782"/>
              </a:xfrm>
              <a:prstGeom prst="line">
                <a:avLst/>
              </a:prstGeom>
              <a:ln w="28575"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A058E9B5-6FDD-E339-C2C8-51AB820CEDBD}"/>
                  </a:ext>
                </a:extLst>
              </p:cNvPr>
              <p:cNvCxnSpPr/>
              <p:nvPr/>
            </p:nvCxnSpPr>
            <p:spPr>
              <a:xfrm>
                <a:off x="3287073" y="3381787"/>
                <a:ext cx="0" cy="1016782"/>
              </a:xfrm>
              <a:prstGeom prst="line">
                <a:avLst/>
              </a:prstGeom>
              <a:ln w="28575"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3ACB57CF-4C01-2B78-A450-BC11037B68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92449" y="2961873"/>
                <a:ext cx="0" cy="508391"/>
              </a:xfrm>
              <a:prstGeom prst="line">
                <a:avLst/>
              </a:prstGeom>
              <a:ln w="28575"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49324E81-FF36-F052-8386-27563E7F79D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092449" y="2977119"/>
                <a:ext cx="321855" cy="0"/>
              </a:xfrm>
              <a:prstGeom prst="line">
                <a:avLst/>
              </a:prstGeom>
              <a:ln w="28575"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Isosceles Triangle 19">
                <a:extLst>
                  <a:ext uri="{FF2B5EF4-FFF2-40B4-BE49-F238E27FC236}">
                    <a16:creationId xmlns:a16="http://schemas.microsoft.com/office/drawing/2014/main" id="{E3FB8ED8-D977-7A79-64A0-6C228F93FAFC}"/>
                  </a:ext>
                </a:extLst>
              </p:cNvPr>
              <p:cNvSpPr/>
              <p:nvPr/>
            </p:nvSpPr>
            <p:spPr>
              <a:xfrm rot="5400000">
                <a:off x="3424944" y="2825182"/>
                <a:ext cx="535323" cy="556603"/>
              </a:xfrm>
              <a:prstGeom prst="triangle">
                <a:avLst/>
              </a:prstGeom>
              <a:noFill/>
              <a:ln w="28575"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5C4EB501-4126-3DCD-3279-F4993E40CE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53515" y="3548579"/>
                <a:ext cx="0" cy="684272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957A8C3B-5A6F-877C-8CE1-B7C4BA5EE8FB}"/>
                      </a:ext>
                    </a:extLst>
                  </p:cNvPr>
                  <p:cNvSpPr txBox="1"/>
                  <p:nvPr/>
                </p:nvSpPr>
                <p:spPr>
                  <a:xfrm>
                    <a:off x="2137287" y="3537133"/>
                    <a:ext cx="933007" cy="71615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oMath>
                      </m:oMathPara>
                    </a14:m>
                    <a:endParaRPr lang="en-GB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5" name="TextBox 34">
                    <a:extLst>
                      <a:ext uri="{FF2B5EF4-FFF2-40B4-BE49-F238E27FC236}">
                        <a16:creationId xmlns:a16="http://schemas.microsoft.com/office/drawing/2014/main" id="{88C6BB2E-7071-7C64-7BE7-9BC47BDD576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37287" y="3537133"/>
                    <a:ext cx="933007" cy="716156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23" name="Picture 22" descr="A picture containing text, electronics, indoor, white&#10;&#10;Description automatically generated">
              <a:extLst>
                <a:ext uri="{FF2B5EF4-FFF2-40B4-BE49-F238E27FC236}">
                  <a16:creationId xmlns:a16="http://schemas.microsoft.com/office/drawing/2014/main" id="{A8EBEAD4-45B7-AC34-BA43-CDF6A8C913D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0126" y="2051581"/>
              <a:ext cx="2858206" cy="2109628"/>
            </a:xfrm>
            <a:prstGeom prst="rect">
              <a:avLst/>
            </a:prstGeom>
          </p:spPr>
        </p:pic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39991A6-E820-0EAB-0F0E-B68804F57B3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87286" y="2087705"/>
              <a:ext cx="2250641" cy="0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463FA0A-3194-2D5D-A43D-4C89783F9C9A}"/>
                </a:ext>
              </a:extLst>
            </p:cNvPr>
            <p:cNvCxnSpPr>
              <a:cxnSpLocks/>
            </p:cNvCxnSpPr>
            <p:nvPr/>
          </p:nvCxnSpPr>
          <p:spPr>
            <a:xfrm>
              <a:off x="5737927" y="2087705"/>
              <a:ext cx="0" cy="1327647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D0BF535-503A-F1E8-E38B-A4A3B38B59D5}"/>
              </a:ext>
            </a:extLst>
          </p:cNvPr>
          <p:cNvGrpSpPr/>
          <p:nvPr/>
        </p:nvGrpSpPr>
        <p:grpSpPr>
          <a:xfrm>
            <a:off x="-11193" y="4578120"/>
            <a:ext cx="3495998" cy="1462534"/>
            <a:chOff x="424236" y="4442896"/>
            <a:chExt cx="3495998" cy="1462534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243610F-E161-054B-7A4A-867862891D68}"/>
                </a:ext>
              </a:extLst>
            </p:cNvPr>
            <p:cNvSpPr txBox="1"/>
            <p:nvPr/>
          </p:nvSpPr>
          <p:spPr>
            <a:xfrm>
              <a:off x="424236" y="5086749"/>
              <a:ext cx="18443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Noise from finite temperature</a:t>
              </a:r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79B20554-31A4-649B-5A8D-3BA7FBB8162E}"/>
                </a:ext>
              </a:extLst>
            </p:cNvPr>
            <p:cNvSpPr/>
            <p:nvPr/>
          </p:nvSpPr>
          <p:spPr>
            <a:xfrm>
              <a:off x="529056" y="4939352"/>
              <a:ext cx="1726513" cy="966078"/>
            </a:xfrm>
            <a:prstGeom prst="round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7408AB4-D246-490F-CF50-A1B52056E103}"/>
                </a:ext>
              </a:extLst>
            </p:cNvPr>
            <p:cNvSpPr/>
            <p:nvPr/>
          </p:nvSpPr>
          <p:spPr>
            <a:xfrm flipH="1">
              <a:off x="1352080" y="4442896"/>
              <a:ext cx="2568154" cy="496456"/>
            </a:xfrm>
            <a:custGeom>
              <a:avLst/>
              <a:gdLst>
                <a:gd name="connsiteX0" fmla="*/ 0 w 736600"/>
                <a:gd name="connsiteY0" fmla="*/ 0 h 307975"/>
                <a:gd name="connsiteX1" fmla="*/ 0 w 736600"/>
                <a:gd name="connsiteY1" fmla="*/ 174625 h 307975"/>
                <a:gd name="connsiteX2" fmla="*/ 622300 w 736600"/>
                <a:gd name="connsiteY2" fmla="*/ 174625 h 307975"/>
                <a:gd name="connsiteX3" fmla="*/ 622300 w 736600"/>
                <a:gd name="connsiteY3" fmla="*/ 307975 h 307975"/>
                <a:gd name="connsiteX4" fmla="*/ 619125 w 736600"/>
                <a:gd name="connsiteY4" fmla="*/ 307975 h 307975"/>
                <a:gd name="connsiteX5" fmla="*/ 736600 w 736600"/>
                <a:gd name="connsiteY5" fmla="*/ 241300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2300 w 622300"/>
                <a:gd name="connsiteY2" fmla="*/ 174625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2300 w 622300"/>
                <a:gd name="connsiteY2" fmla="*/ 174625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2300 w 622300"/>
                <a:gd name="connsiteY2" fmla="*/ 174625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0761 w 622300"/>
                <a:gd name="connsiteY2" fmla="*/ 111598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  <a:gd name="connsiteX0" fmla="*/ 0 w 622300"/>
                <a:gd name="connsiteY0" fmla="*/ 0 h 307975"/>
                <a:gd name="connsiteX1" fmla="*/ 0 w 622300"/>
                <a:gd name="connsiteY1" fmla="*/ 107659 h 307975"/>
                <a:gd name="connsiteX2" fmla="*/ 620761 w 622300"/>
                <a:gd name="connsiteY2" fmla="*/ 111598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300" h="307975">
                  <a:moveTo>
                    <a:pt x="0" y="0"/>
                  </a:moveTo>
                  <a:lnTo>
                    <a:pt x="0" y="107659"/>
                  </a:lnTo>
                  <a:lnTo>
                    <a:pt x="620761" y="111598"/>
                  </a:lnTo>
                  <a:lnTo>
                    <a:pt x="622300" y="307975"/>
                  </a:lnTo>
                  <a:lnTo>
                    <a:pt x="619125" y="307975"/>
                  </a:lnTo>
                </a:path>
              </a:pathLst>
            </a:cu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54EF04C-3FA5-D58E-034D-1858DF9F0030}"/>
              </a:ext>
            </a:extLst>
          </p:cNvPr>
          <p:cNvGrpSpPr/>
          <p:nvPr/>
        </p:nvGrpSpPr>
        <p:grpSpPr>
          <a:xfrm>
            <a:off x="2124940" y="4716058"/>
            <a:ext cx="3426418" cy="1808269"/>
            <a:chOff x="2560369" y="4580834"/>
            <a:chExt cx="3426418" cy="180826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6A0AF45-6D65-F8A3-E7F1-B70599916946}"/>
                </a:ext>
              </a:extLst>
            </p:cNvPr>
            <p:cNvSpPr txBox="1"/>
            <p:nvPr/>
          </p:nvSpPr>
          <p:spPr>
            <a:xfrm>
              <a:off x="2565120" y="5043905"/>
              <a:ext cx="184433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Zero-point noise from using a normal, Gaussian state of the cavity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228D346-FC0A-C3F8-6647-AC0B922F1534}"/>
                </a:ext>
              </a:extLst>
            </p:cNvPr>
            <p:cNvSpPr txBox="1"/>
            <p:nvPr/>
          </p:nvSpPr>
          <p:spPr>
            <a:xfrm>
              <a:off x="4610889" y="4969166"/>
              <a:ext cx="137589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Fundamental quantum  amplification noise limit</a:t>
              </a:r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F0915F0E-AA23-48CF-7C57-F5C69E6F6118}"/>
                </a:ext>
              </a:extLst>
            </p:cNvPr>
            <p:cNvSpPr/>
            <p:nvPr/>
          </p:nvSpPr>
          <p:spPr>
            <a:xfrm>
              <a:off x="2560369" y="4923477"/>
              <a:ext cx="1844332" cy="1074536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2BF4E84A-4C80-1E1F-EF2D-39F2A3B1C600}"/>
                </a:ext>
              </a:extLst>
            </p:cNvPr>
            <p:cNvSpPr/>
            <p:nvPr/>
          </p:nvSpPr>
          <p:spPr>
            <a:xfrm>
              <a:off x="4589817" y="4912671"/>
              <a:ext cx="1388515" cy="1085341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4BCDA39-0DCA-78B6-1A95-CF46CB78707F}"/>
                </a:ext>
              </a:extLst>
            </p:cNvPr>
            <p:cNvSpPr/>
            <p:nvPr/>
          </p:nvSpPr>
          <p:spPr>
            <a:xfrm>
              <a:off x="4739402" y="4580834"/>
              <a:ext cx="622300" cy="331834"/>
            </a:xfrm>
            <a:custGeom>
              <a:avLst/>
              <a:gdLst>
                <a:gd name="connsiteX0" fmla="*/ 0 w 736600"/>
                <a:gd name="connsiteY0" fmla="*/ 0 h 307975"/>
                <a:gd name="connsiteX1" fmla="*/ 0 w 736600"/>
                <a:gd name="connsiteY1" fmla="*/ 174625 h 307975"/>
                <a:gd name="connsiteX2" fmla="*/ 622300 w 736600"/>
                <a:gd name="connsiteY2" fmla="*/ 174625 h 307975"/>
                <a:gd name="connsiteX3" fmla="*/ 622300 w 736600"/>
                <a:gd name="connsiteY3" fmla="*/ 307975 h 307975"/>
                <a:gd name="connsiteX4" fmla="*/ 619125 w 736600"/>
                <a:gd name="connsiteY4" fmla="*/ 307975 h 307975"/>
                <a:gd name="connsiteX5" fmla="*/ 736600 w 736600"/>
                <a:gd name="connsiteY5" fmla="*/ 241300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2300 w 622300"/>
                <a:gd name="connsiteY2" fmla="*/ 174625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2300 w 622300"/>
                <a:gd name="connsiteY2" fmla="*/ 174625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2300 w 622300"/>
                <a:gd name="connsiteY2" fmla="*/ 174625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300" h="307975">
                  <a:moveTo>
                    <a:pt x="0" y="0"/>
                  </a:moveTo>
                  <a:lnTo>
                    <a:pt x="0" y="174625"/>
                  </a:lnTo>
                  <a:lnTo>
                    <a:pt x="622300" y="174625"/>
                  </a:lnTo>
                  <a:lnTo>
                    <a:pt x="622300" y="307975"/>
                  </a:lnTo>
                  <a:lnTo>
                    <a:pt x="619125" y="307975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775229B-134B-9F17-E5C9-6C7BA3FA23FB}"/>
                </a:ext>
              </a:extLst>
            </p:cNvPr>
            <p:cNvSpPr/>
            <p:nvPr/>
          </p:nvSpPr>
          <p:spPr>
            <a:xfrm flipH="1">
              <a:off x="3186747" y="4580834"/>
              <a:ext cx="1146755" cy="331834"/>
            </a:xfrm>
            <a:custGeom>
              <a:avLst/>
              <a:gdLst>
                <a:gd name="connsiteX0" fmla="*/ 0 w 736600"/>
                <a:gd name="connsiteY0" fmla="*/ 0 h 307975"/>
                <a:gd name="connsiteX1" fmla="*/ 0 w 736600"/>
                <a:gd name="connsiteY1" fmla="*/ 174625 h 307975"/>
                <a:gd name="connsiteX2" fmla="*/ 622300 w 736600"/>
                <a:gd name="connsiteY2" fmla="*/ 174625 h 307975"/>
                <a:gd name="connsiteX3" fmla="*/ 622300 w 736600"/>
                <a:gd name="connsiteY3" fmla="*/ 307975 h 307975"/>
                <a:gd name="connsiteX4" fmla="*/ 619125 w 736600"/>
                <a:gd name="connsiteY4" fmla="*/ 307975 h 307975"/>
                <a:gd name="connsiteX5" fmla="*/ 736600 w 736600"/>
                <a:gd name="connsiteY5" fmla="*/ 241300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2300 w 622300"/>
                <a:gd name="connsiteY2" fmla="*/ 174625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2300 w 622300"/>
                <a:gd name="connsiteY2" fmla="*/ 174625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  <a:gd name="connsiteX0" fmla="*/ 0 w 622300"/>
                <a:gd name="connsiteY0" fmla="*/ 0 h 307975"/>
                <a:gd name="connsiteX1" fmla="*/ 0 w 622300"/>
                <a:gd name="connsiteY1" fmla="*/ 174625 h 307975"/>
                <a:gd name="connsiteX2" fmla="*/ 622300 w 622300"/>
                <a:gd name="connsiteY2" fmla="*/ 174625 h 307975"/>
                <a:gd name="connsiteX3" fmla="*/ 622300 w 622300"/>
                <a:gd name="connsiteY3" fmla="*/ 307975 h 307975"/>
                <a:gd name="connsiteX4" fmla="*/ 619125 w 622300"/>
                <a:gd name="connsiteY4" fmla="*/ 307975 h 30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300" h="307975">
                  <a:moveTo>
                    <a:pt x="0" y="0"/>
                  </a:moveTo>
                  <a:lnTo>
                    <a:pt x="0" y="174625"/>
                  </a:lnTo>
                  <a:lnTo>
                    <a:pt x="622300" y="174625"/>
                  </a:lnTo>
                  <a:lnTo>
                    <a:pt x="622300" y="307975"/>
                  </a:lnTo>
                  <a:lnTo>
                    <a:pt x="619125" y="307975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2799291-BAB1-6E3A-E591-550FCC67BF45}"/>
                </a:ext>
              </a:extLst>
            </p:cNvPr>
            <p:cNvSpPr txBox="1"/>
            <p:nvPr/>
          </p:nvSpPr>
          <p:spPr>
            <a:xfrm>
              <a:off x="2812124" y="6019771"/>
              <a:ext cx="30427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Standard Quantum Limit (SQL)</a:t>
              </a:r>
            </a:p>
          </p:txBody>
        </p:sp>
      </p:grpSp>
      <p:pic>
        <p:nvPicPr>
          <p:cNvPr id="47" name="Graphic 46">
            <a:extLst>
              <a:ext uri="{FF2B5EF4-FFF2-40B4-BE49-F238E27FC236}">
                <a16:creationId xmlns:a16="http://schemas.microsoft.com/office/drawing/2014/main" id="{3B7D48BC-936B-CAB5-0544-D8EEC48BBF3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925879" y="2490632"/>
            <a:ext cx="5297530" cy="2688497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BA3E4056-C13C-10A7-37E4-5B48411A65D1}"/>
              </a:ext>
            </a:extLst>
          </p:cNvPr>
          <p:cNvSpPr txBox="1"/>
          <p:nvPr/>
        </p:nvSpPr>
        <p:spPr>
          <a:xfrm>
            <a:off x="6405976" y="2138806"/>
            <a:ext cx="52478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Considering the effect just due to the noise contribution with no decrease in volume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50DF8037-8CD3-16F0-7B10-B1317128056D}"/>
                  </a:ext>
                </a:extLst>
              </p:cNvPr>
              <p:cNvSpPr txBox="1"/>
              <p:nvPr/>
            </p:nvSpPr>
            <p:spPr>
              <a:xfrm>
                <a:off x="11029880" y="4585734"/>
                <a:ext cx="115204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/>
                  <a:t>Measurement time to scan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→2</m:t>
                    </m:r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en-GB" sz="1200" dirty="0"/>
              </a:p>
            </p:txBody>
          </p:sp>
        </mc:Choice>
        <mc:Fallback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50DF8037-8CD3-16F0-7B10-B131712805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29880" y="4585734"/>
                <a:ext cx="1152049" cy="64633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Right Brace 49">
            <a:extLst>
              <a:ext uri="{FF2B5EF4-FFF2-40B4-BE49-F238E27FC236}">
                <a16:creationId xmlns:a16="http://schemas.microsoft.com/office/drawing/2014/main" id="{EB8B2AF2-3E59-E70F-45F5-CBBC9B626EA9}"/>
              </a:ext>
            </a:extLst>
          </p:cNvPr>
          <p:cNvSpPr/>
          <p:nvPr/>
        </p:nvSpPr>
        <p:spPr>
          <a:xfrm>
            <a:off x="11252058" y="3041580"/>
            <a:ext cx="373095" cy="1429213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4637A83B-4ADE-9318-35F5-F63B59474C16}"/>
                  </a:ext>
                </a:extLst>
              </p:cNvPr>
              <p:cNvSpPr txBox="1"/>
              <p:nvPr/>
            </p:nvSpPr>
            <p:spPr>
              <a:xfrm>
                <a:off x="8959868" y="4018806"/>
                <a:ext cx="12067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B=10 T, Q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sz="1200" dirty="0"/>
                  <a:t> </a:t>
                </a:r>
                <a:endParaRPr lang="en-GB" sz="1200" dirty="0"/>
              </a:p>
            </p:txBody>
          </p:sp>
        </mc:Choice>
        <mc:Fallback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4637A83B-4ADE-9318-35F5-F63B59474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9868" y="4018806"/>
                <a:ext cx="1206775" cy="276999"/>
              </a:xfrm>
              <a:prstGeom prst="rect">
                <a:avLst/>
              </a:prstGeom>
              <a:blipFill>
                <a:blip r:embed="rId11"/>
                <a:stretch>
                  <a:fillRect l="-505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>
            <a:extLst>
              <a:ext uri="{FF2B5EF4-FFF2-40B4-BE49-F238E27FC236}">
                <a16:creationId xmlns:a16="http://schemas.microsoft.com/office/drawing/2014/main" id="{8AB94F64-B4D8-EE36-489D-E187D8D99A60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17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5E7DEF7-C0E2-6D73-D21E-4E0CC74107C2}"/>
              </a:ext>
            </a:extLst>
          </p:cNvPr>
          <p:cNvSpPr txBox="1"/>
          <p:nvPr/>
        </p:nvSpPr>
        <p:spPr>
          <a:xfrm>
            <a:off x="7296576" y="1806888"/>
            <a:ext cx="3501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Cylindrical cavity, DFSZ axion</a:t>
            </a:r>
          </a:p>
        </p:txBody>
      </p:sp>
    </p:spTree>
    <p:extLst>
      <p:ext uri="{BB962C8B-B14F-4D97-AF65-F5344CB8AC3E}">
        <p14:creationId xmlns:p14="http://schemas.microsoft.com/office/powerpoint/2010/main" val="333628753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CE3F9E-6D3B-00E2-9B7E-B96B9BAF7E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C53837D-63B2-F9BE-B5A5-53869C3C88AD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686EA69-8CAF-A473-30EF-B915D6700BC8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8959868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</a:rPr>
              <a:t>Photon counting to beat SQL</a:t>
            </a:r>
            <a:endParaRPr lang="en-US" sz="6000" dirty="0">
              <a:solidFill>
                <a:schemeClr val="bg1"/>
              </a:solidFill>
              <a:cs typeface="Calibri Light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917403-1373-BE85-77F9-87D4B8A78FB4}"/>
              </a:ext>
            </a:extLst>
          </p:cNvPr>
          <p:cNvGrpSpPr/>
          <p:nvPr/>
        </p:nvGrpSpPr>
        <p:grpSpPr>
          <a:xfrm>
            <a:off x="2039081" y="2628461"/>
            <a:ext cx="6707059" cy="3955622"/>
            <a:chOff x="3478571" y="2959171"/>
            <a:chExt cx="5278158" cy="3112899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8ED54988-CCB7-7AFB-82F8-BA5CD11DA0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478571" y="2959171"/>
              <a:ext cx="4789075" cy="311289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56A3A63-2A16-6361-045B-E53F355569EA}"/>
                </a:ext>
              </a:extLst>
            </p:cNvPr>
            <p:cNvSpPr txBox="1"/>
            <p:nvPr/>
          </p:nvSpPr>
          <p:spPr>
            <a:xfrm rot="180662">
              <a:off x="4762806" y="4912406"/>
              <a:ext cx="39939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Standard Quantum Noise Limit </a:t>
              </a:r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91AB020B-0A87-D4F7-DDB7-F2E703CDA867}"/>
                    </a:ext>
                  </a:extLst>
                </p:cNvPr>
                <p:cNvSpPr txBox="1"/>
                <p:nvPr/>
              </p:nvSpPr>
              <p:spPr>
                <a:xfrm>
                  <a:off x="6840168" y="3718010"/>
                  <a:ext cx="100021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smtClean="0">
                            <a:solidFill>
                              <a:srgbClr val="ECC17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  <m:r>
                          <a:rPr lang="en-US" b="0" i="1" smtClean="0">
                            <a:solidFill>
                              <a:srgbClr val="ECC17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lang="en-GB" dirty="0">
                    <a:solidFill>
                      <a:srgbClr val="ECC176"/>
                    </a:solidFill>
                  </a:endParaRPr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2C866F82-42EF-E66E-4772-40AE59C3F9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40168" y="3718010"/>
                  <a:ext cx="1000214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E62DB58A-5D26-66A3-C850-E505C849D44B}"/>
                    </a:ext>
                  </a:extLst>
                </p:cNvPr>
                <p:cNvSpPr txBox="1"/>
                <p:nvPr/>
              </p:nvSpPr>
              <p:spPr>
                <a:xfrm>
                  <a:off x="6840168" y="3929880"/>
                  <a:ext cx="122185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smtClean="0">
                            <a:solidFill>
                              <a:srgbClr val="A3BF5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  <m:r>
                          <a:rPr lang="en-US" b="0" i="1" smtClean="0">
                            <a:solidFill>
                              <a:srgbClr val="A3BF5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=0.1</m:t>
                        </m:r>
                      </m:oMath>
                    </m:oMathPara>
                  </a14:m>
                  <a:endParaRPr lang="en-GB" dirty="0">
                    <a:solidFill>
                      <a:srgbClr val="A3BF58"/>
                    </a:solidFill>
                  </a:endParaRPr>
                </a:p>
              </p:txBody>
            </p:sp>
          </mc:Choice>
          <mc:Fallback xmlns="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4336CF59-649C-F28E-3CCE-7C58257BF65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40168" y="3929880"/>
                  <a:ext cx="1221856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655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B040570C-FD89-269E-CF0E-3B1F14D0891C}"/>
                    </a:ext>
                  </a:extLst>
                </p:cNvPr>
                <p:cNvSpPr txBox="1"/>
                <p:nvPr/>
              </p:nvSpPr>
              <p:spPr>
                <a:xfrm>
                  <a:off x="6846746" y="4187139"/>
                  <a:ext cx="138305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smtClean="0">
                            <a:solidFill>
                              <a:srgbClr val="EB623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  <m:r>
                          <a:rPr lang="en-US" b="0" i="1" smtClean="0">
                            <a:solidFill>
                              <a:srgbClr val="EB623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=0.01</m:t>
                        </m:r>
                      </m:oMath>
                    </m:oMathPara>
                  </a14:m>
                  <a:endParaRPr lang="en-GB" dirty="0">
                    <a:solidFill>
                      <a:srgbClr val="EB6235"/>
                    </a:solidFill>
                  </a:endParaRPr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217EE87B-FD4B-1E55-4C6D-EB5A1E7F9D7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46746" y="4187139"/>
                  <a:ext cx="1383051" cy="369332"/>
                </a:xfrm>
                <a:prstGeom prst="rect">
                  <a:avLst/>
                </a:prstGeom>
                <a:blipFill>
                  <a:blip r:embed="rId6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3032068-2C3D-1ADC-04B8-682D32EC94F7}"/>
                </a:ext>
              </a:extLst>
            </p:cNvPr>
            <p:cNvSpPr txBox="1"/>
            <p:nvPr/>
          </p:nvSpPr>
          <p:spPr>
            <a:xfrm rot="20705774">
              <a:off x="5004137" y="3325275"/>
              <a:ext cx="2184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Photon counting</a:t>
              </a:r>
              <a:endParaRPr lang="en-GB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957E093-5A5F-1651-6B15-94F0CE898333}"/>
                </a:ext>
              </a:extLst>
            </p:cNvPr>
            <p:cNvSpPr txBox="1"/>
            <p:nvPr/>
          </p:nvSpPr>
          <p:spPr>
            <a:xfrm>
              <a:off x="5893281" y="4021548"/>
              <a:ext cx="138305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Efficiency</a:t>
              </a:r>
              <a:endParaRPr lang="en-GB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F67E949-D29E-5A22-C2DF-5E741CA7C012}"/>
                </a:ext>
              </a:extLst>
            </p:cNvPr>
            <p:cNvSpPr txBox="1"/>
            <p:nvPr/>
          </p:nvSpPr>
          <p:spPr>
            <a:xfrm>
              <a:off x="4414403" y="3035229"/>
              <a:ext cx="10999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@100 </a:t>
              </a:r>
              <a:r>
                <a:rPr lang="en-US" dirty="0" err="1"/>
                <a:t>mK</a:t>
              </a:r>
              <a:endParaRPr lang="en-GB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A45EE7C-21DC-C7DC-BD88-6750167E84A2}"/>
                  </a:ext>
                </a:extLst>
              </p:cNvPr>
              <p:cNvSpPr txBox="1"/>
              <p:nvPr/>
            </p:nvSpPr>
            <p:spPr>
              <a:xfrm>
                <a:off x="433440" y="1175657"/>
                <a:ext cx="5315494" cy="12730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Linear</m:t>
                          </m:r>
                          <m:r>
                            <m:rPr>
                              <m:nor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Amp</m:t>
                          </m:r>
                          <m:r>
                            <m:rPr>
                              <m:nor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̅"/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+1)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A45EE7C-21DC-C7DC-BD88-6750167E84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440" y="1175657"/>
                <a:ext cx="5315494" cy="127304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7EE9CA1-A8D5-D933-A3C1-1791BF5E7BF3}"/>
                  </a:ext>
                </a:extLst>
              </p:cNvPr>
              <p:cNvSpPr txBox="1"/>
              <p:nvPr/>
            </p:nvSpPr>
            <p:spPr>
              <a:xfrm>
                <a:off x="6707915" y="1171114"/>
                <a:ext cx="5323958" cy="12730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photon</m:t>
                          </m:r>
                          <m:r>
                            <m:rPr>
                              <m:nor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counting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GB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  <m:acc>
                                <m:accPr>
                                  <m:chr m:val="̅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</m:num>
                            <m:den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7EE9CA1-A8D5-D933-A3C1-1791BF5E7B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7915" y="1171114"/>
                <a:ext cx="5323958" cy="127304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3A4D1C63-2166-5052-2A46-587C76FE3717}"/>
              </a:ext>
            </a:extLst>
          </p:cNvPr>
          <p:cNvSpPr txBox="1"/>
          <p:nvPr/>
        </p:nvSpPr>
        <p:spPr>
          <a:xfrm>
            <a:off x="6032147" y="1546025"/>
            <a:ext cx="616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vs.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C888551-2247-BB7B-9C70-BBB5400D9947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18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233B93-CF8D-7B7A-9B24-9D45C3BA5AA0}"/>
              </a:ext>
            </a:extLst>
          </p:cNvPr>
          <p:cNvSpPr txBox="1"/>
          <p:nvPr/>
        </p:nvSpPr>
        <p:spPr>
          <a:xfrm>
            <a:off x="0" y="6535739"/>
            <a:ext cx="473604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/>
              <a:t>S. K. Lamoreaux, et al., Phys. Rev. D </a:t>
            </a:r>
            <a:r>
              <a:rPr lang="en-US" sz="1500" b="1" dirty="0"/>
              <a:t>88</a:t>
            </a:r>
            <a:r>
              <a:rPr lang="en-US" sz="1500" dirty="0"/>
              <a:t>, 035020 (2013)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F438A5D-1AB8-2BDA-0DA8-4B9514070B70}"/>
                  </a:ext>
                </a:extLst>
              </p:cNvPr>
              <p:cNvSpPr txBox="1"/>
              <p:nvPr/>
            </p:nvSpPr>
            <p:spPr>
              <a:xfrm>
                <a:off x="8257987" y="2918039"/>
                <a:ext cx="3811493" cy="909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000" b="0" i="0" smtClean="0">
                                  <a:latin typeface="Cambria Math" panose="02040503050406030204" pitchFamily="18" charset="0"/>
                                </a:rPr>
                                <m:t>Linear</m:t>
                              </m:r>
                              <m:r>
                                <a:rPr lang="en-GB" sz="20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2000" b="0" i="0" smtClean="0">
                                  <a:latin typeface="Cambria Math" panose="02040503050406030204" pitchFamily="18" charset="0"/>
                                </a:rPr>
                                <m:t>Amp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000" b="0" i="0" smtClean="0">
                                  <a:latin typeface="Cambria Math" panose="02040503050406030204" pitchFamily="18" charset="0"/>
                                </a:rPr>
                                <m:t>photon</m:t>
                              </m:r>
                              <m:r>
                                <a:rPr lang="en-GB" sz="20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2000" b="0" i="0" smtClean="0">
                                  <a:latin typeface="Cambria Math" panose="02040503050406030204" pitchFamily="18" charset="0"/>
                                </a:rPr>
                                <m:t>counting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l-GR" sz="2000" b="0" i="1" smtClean="0">
                                  <a:latin typeface="Cambria Math" panose="02040503050406030204" pitchFamily="18" charset="0"/>
                                </a:rPr>
                                <m:t>π</m:t>
                              </m:r>
                              <m:sSub>
                                <m:sSubPr>
                                  <m:ctrlPr>
                                    <a:rPr lang="el-GR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den>
                          </m:f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sSub>
                                <m:sSub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F438A5D-1AB8-2BDA-0DA8-4B9514070B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7987" y="2918039"/>
                <a:ext cx="3811493" cy="90935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4099331-4426-AE7A-D3E7-A494BC1082D2}"/>
                  </a:ext>
                </a:extLst>
              </p:cNvPr>
              <p:cNvSpPr txBox="1"/>
              <p:nvPr/>
            </p:nvSpPr>
            <p:spPr>
              <a:xfrm>
                <a:off x="9317593" y="3942729"/>
                <a:ext cx="1819024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:r>
                  <a:rPr lang="en-US" sz="2000" dirty="0"/>
                  <a:t>f</a:t>
                </a:r>
                <a:r>
                  <a:rPr lang="en-US" sz="2000" b="0" dirty="0"/>
                  <a:t>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endParaRPr lang="en-GB" sz="2000" dirty="0"/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4099331-4426-AE7A-D3E7-A494BC1082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7593" y="3942729"/>
                <a:ext cx="1819024" cy="307777"/>
              </a:xfrm>
              <a:prstGeom prst="rect">
                <a:avLst/>
              </a:prstGeom>
              <a:blipFill>
                <a:blip r:embed="rId10"/>
                <a:stretch>
                  <a:fillRect l="-8361" t="-24000" r="-3679" b="-5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733968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8AB063-DD63-9B30-66AC-24FF251256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81CF5B5-15AC-8503-8892-E71B1BB6ACEC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AE1C6C1-43F8-06BB-4037-B4BA945FD8BA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139952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Detecting photons with a single trapped electron</a:t>
            </a:r>
            <a:endParaRPr lang="en-US" dirty="0">
              <a:solidFill>
                <a:schemeClr val="bg1"/>
              </a:solidFill>
              <a:cs typeface="Calibri Light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6D28552-0083-2B3C-E243-73C10E892B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5657"/>
            <a:ext cx="6190947" cy="347254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8F94740-61D0-E3DA-5AB9-542EC37974DC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19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910FDD-3E7D-141D-7367-A43F66033584}"/>
              </a:ext>
            </a:extLst>
          </p:cNvPr>
          <p:cNvSpPr txBox="1"/>
          <p:nvPr/>
        </p:nvSpPr>
        <p:spPr>
          <a:xfrm>
            <a:off x="3058" y="6317122"/>
            <a:ext cx="621030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/>
              <a:t>S. Peil and G. Gabrielse, Phys. Rev. Lett. </a:t>
            </a:r>
            <a:r>
              <a:rPr lang="en-US" sz="1500" b="1" dirty="0"/>
              <a:t>83</a:t>
            </a:r>
            <a:r>
              <a:rPr lang="en-US" sz="1500" dirty="0"/>
              <a:t>, 1287 (1999)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8E7FE9-8FE2-06E7-A4EA-5CCC5F36307B}"/>
              </a:ext>
            </a:extLst>
          </p:cNvPr>
          <p:cNvSpPr txBox="1"/>
          <p:nvPr/>
        </p:nvSpPr>
        <p:spPr>
          <a:xfrm>
            <a:off x="0" y="6512953"/>
            <a:ext cx="663702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dirty="0"/>
              <a:t>D. Hanneke, S. </a:t>
            </a:r>
            <a:r>
              <a:rPr lang="en-GB" sz="1500" dirty="0" err="1"/>
              <a:t>Fogwell</a:t>
            </a:r>
            <a:r>
              <a:rPr lang="en-GB" sz="1500" dirty="0"/>
              <a:t> </a:t>
            </a:r>
            <a:r>
              <a:rPr lang="en-GB" sz="1500" dirty="0" err="1"/>
              <a:t>Hoogerheide</a:t>
            </a:r>
            <a:r>
              <a:rPr lang="en-GB" sz="1500" dirty="0"/>
              <a:t>, and G. </a:t>
            </a:r>
            <a:r>
              <a:rPr lang="en-GB" sz="1500" dirty="0" err="1"/>
              <a:t>Gabrielse</a:t>
            </a:r>
            <a:r>
              <a:rPr lang="en-GB" sz="1500" dirty="0"/>
              <a:t>, PR</a:t>
            </a:r>
            <a:r>
              <a:rPr lang="en-US" sz="1500" dirty="0"/>
              <a:t>A </a:t>
            </a:r>
            <a:r>
              <a:rPr lang="en-US" sz="1500" b="1" dirty="0"/>
              <a:t>83</a:t>
            </a:r>
            <a:r>
              <a:rPr lang="en-US" sz="1500" dirty="0"/>
              <a:t>, 052122 (2011)</a:t>
            </a:r>
            <a:endParaRPr lang="en-GB" sz="15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9C18B2-0495-8BCA-E41D-8112C8D618D1}"/>
              </a:ext>
            </a:extLst>
          </p:cNvPr>
          <p:cNvSpPr txBox="1"/>
          <p:nvPr/>
        </p:nvSpPr>
        <p:spPr>
          <a:xfrm>
            <a:off x="3058" y="6112428"/>
            <a:ext cx="621030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/>
              <a:t>A. Cridland, et al., Photonics, 3(4), 59 (2016)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5CB0F9-D804-DA32-6170-C15EA31A778F}"/>
              </a:ext>
            </a:extLst>
          </p:cNvPr>
          <p:cNvSpPr txBox="1"/>
          <p:nvPr/>
        </p:nvSpPr>
        <p:spPr>
          <a:xfrm>
            <a:off x="3058" y="5933721"/>
            <a:ext cx="621030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/>
              <a:t>X. Fan, et al., Photonics, Phys. Rev. D 111, 075022 (2025)</a:t>
            </a:r>
          </a:p>
        </p:txBody>
      </p:sp>
    </p:spTree>
    <p:extLst>
      <p:ext uri="{BB962C8B-B14F-4D97-AF65-F5344CB8AC3E}">
        <p14:creationId xmlns:p14="http://schemas.microsoft.com/office/powerpoint/2010/main" val="1385058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F24431-505E-CD42-9C86-D2285666BB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F4203C4-9710-F3F6-80F3-5CE762ED1B23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F284E66-9146-616D-9777-AC5FD051FFD9}"/>
              </a:ext>
            </a:extLst>
          </p:cNvPr>
          <p:cNvGrpSpPr/>
          <p:nvPr/>
        </p:nvGrpSpPr>
        <p:grpSpPr>
          <a:xfrm>
            <a:off x="186048" y="1922121"/>
            <a:ext cx="5882015" cy="3845317"/>
            <a:chOff x="1041662" y="2562018"/>
            <a:chExt cx="3890778" cy="2434525"/>
          </a:xfrm>
        </p:grpSpPr>
        <p:pic>
          <p:nvPicPr>
            <p:cNvPr id="19" name="Picture 18" descr="No image&#10;&#10;Description automatically generated">
              <a:extLst>
                <a:ext uri="{FF2B5EF4-FFF2-40B4-BE49-F238E27FC236}">
                  <a16:creationId xmlns:a16="http://schemas.microsoft.com/office/drawing/2014/main" id="{A2364A2A-4D24-3B49-2E31-BA73F9C36C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1662" y="2562018"/>
              <a:ext cx="3890778" cy="2434525"/>
            </a:xfrm>
            <a:prstGeom prst="rect">
              <a:avLst/>
            </a:prstGeom>
          </p:spPr>
        </p:pic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90C9B4D-6A75-7C4A-57F1-7414E23E23DF}"/>
                </a:ext>
              </a:extLst>
            </p:cNvPr>
            <p:cNvSpPr/>
            <p:nvPr/>
          </p:nvSpPr>
          <p:spPr>
            <a:xfrm>
              <a:off x="2317255" y="3216069"/>
              <a:ext cx="969818" cy="332509"/>
            </a:xfrm>
            <a:prstGeom prst="ellipse">
              <a:avLst/>
            </a:prstGeom>
            <a:noFill/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7266923-542D-BBA7-7E9B-373DEB46BDF8}"/>
                </a:ext>
              </a:extLst>
            </p:cNvPr>
            <p:cNvSpPr/>
            <p:nvPr/>
          </p:nvSpPr>
          <p:spPr>
            <a:xfrm>
              <a:off x="2317255" y="4232851"/>
              <a:ext cx="969818" cy="332509"/>
            </a:xfrm>
            <a:prstGeom prst="ellipse">
              <a:avLst/>
            </a:prstGeom>
            <a:noFill/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F0B704F-7256-E629-6172-F2D4BC6E1978}"/>
                </a:ext>
              </a:extLst>
            </p:cNvPr>
            <p:cNvCxnSpPr>
              <a:stCxn id="20" idx="2"/>
              <a:endCxn id="21" idx="2"/>
            </p:cNvCxnSpPr>
            <p:nvPr/>
          </p:nvCxnSpPr>
          <p:spPr>
            <a:xfrm>
              <a:off x="2317255" y="3382324"/>
              <a:ext cx="0" cy="1016782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E3BBC287-EDBC-23E8-4AC2-AB3958FA8BDD}"/>
                </a:ext>
              </a:extLst>
            </p:cNvPr>
            <p:cNvCxnSpPr/>
            <p:nvPr/>
          </p:nvCxnSpPr>
          <p:spPr>
            <a:xfrm>
              <a:off x="3287073" y="3381787"/>
              <a:ext cx="0" cy="1016782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D7B54FB-1594-4B77-7BC9-9545DCEFDAB7}"/>
                </a:ext>
              </a:extLst>
            </p:cNvPr>
            <p:cNvCxnSpPr>
              <a:cxnSpLocks/>
            </p:cNvCxnSpPr>
            <p:nvPr/>
          </p:nvCxnSpPr>
          <p:spPr>
            <a:xfrm>
              <a:off x="3092449" y="2961873"/>
              <a:ext cx="0" cy="508391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0AD3B80E-EBF1-1BE1-F2FC-208AC7057C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92449" y="2977119"/>
              <a:ext cx="321855" cy="0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Isosceles Triangle 25">
              <a:extLst>
                <a:ext uri="{FF2B5EF4-FFF2-40B4-BE49-F238E27FC236}">
                  <a16:creationId xmlns:a16="http://schemas.microsoft.com/office/drawing/2014/main" id="{A9208197-A351-57B6-7D79-0AF78867C269}"/>
                </a:ext>
              </a:extLst>
            </p:cNvPr>
            <p:cNvSpPr/>
            <p:nvPr/>
          </p:nvSpPr>
          <p:spPr>
            <a:xfrm rot="5400000">
              <a:off x="3424944" y="2825182"/>
              <a:ext cx="535323" cy="556603"/>
            </a:xfrm>
            <a:prstGeom prst="triangle">
              <a:avLst/>
            </a:prstGeom>
            <a:noFill/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0E33FC79-444D-272C-D3DF-894C71DC422E}"/>
                </a:ext>
              </a:extLst>
            </p:cNvPr>
            <p:cNvCxnSpPr>
              <a:cxnSpLocks/>
              <a:endCxn id="26" idx="0"/>
            </p:cNvCxnSpPr>
            <p:nvPr/>
          </p:nvCxnSpPr>
          <p:spPr>
            <a:xfrm flipH="1">
              <a:off x="3970907" y="3096884"/>
              <a:ext cx="478296" cy="6600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7A571EC8-77E7-D3A0-9481-5C22863156B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10920" y="3548579"/>
              <a:ext cx="0" cy="68427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9" name="TextBox 19">
                  <a:extLst>
                    <a:ext uri="{FF2B5EF4-FFF2-40B4-BE49-F238E27FC236}">
                      <a16:creationId xmlns:a16="http://schemas.microsoft.com/office/drawing/2014/main" id="{7FC2BA0E-ED1C-D760-AE67-CDCB448D565E}"/>
                    </a:ext>
                  </a:extLst>
                </p:cNvPr>
                <p:cNvSpPr txBox="1"/>
                <p:nvPr/>
              </p:nvSpPr>
              <p:spPr>
                <a:xfrm>
                  <a:off x="2365812" y="3530340"/>
                  <a:ext cx="537335" cy="2338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29" name="TextBox 19">
                  <a:extLst>
                    <a:ext uri="{FF2B5EF4-FFF2-40B4-BE49-F238E27FC236}">
                      <a16:creationId xmlns:a16="http://schemas.microsoft.com/office/drawing/2014/main" id="{7FC2BA0E-ED1C-D760-AE67-CDCB448D565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65812" y="3530340"/>
                  <a:ext cx="537335" cy="23382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0" name="Title 1">
            <a:extLst>
              <a:ext uri="{FF2B5EF4-FFF2-40B4-BE49-F238E27FC236}">
                <a16:creationId xmlns:a16="http://schemas.microsoft.com/office/drawing/2014/main" id="{19C584B0-33AD-A898-67B0-A570DE10003D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83310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Axion detection with microwave cavities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Content Placeholder 2">
                <a:extLst>
                  <a:ext uri="{FF2B5EF4-FFF2-40B4-BE49-F238E27FC236}">
                    <a16:creationId xmlns:a16="http://schemas.microsoft.com/office/drawing/2014/main" id="{94B46546-9C1B-6340-0079-51861B93050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9821" y="1430192"/>
                <a:ext cx="4895999" cy="55585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400" dirty="0"/>
                  <a:t>Cavity placed in an external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sz="2400" dirty="0"/>
                  <a:t> field:</a:t>
                </a:r>
              </a:p>
            </p:txBody>
          </p:sp>
        </mc:Choice>
        <mc:Fallback>
          <p:sp>
            <p:nvSpPr>
              <p:cNvPr id="31" name="Content Placeholder 2">
                <a:extLst>
                  <a:ext uri="{FF2B5EF4-FFF2-40B4-BE49-F238E27FC236}">
                    <a16:creationId xmlns:a16="http://schemas.microsoft.com/office/drawing/2014/main" id="{94B46546-9C1B-6340-0079-51861B9305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821" y="1430192"/>
                <a:ext cx="4895999" cy="555859"/>
              </a:xfrm>
              <a:prstGeom prst="rect">
                <a:avLst/>
              </a:prstGeom>
              <a:blipFill>
                <a:blip r:embed="rId5"/>
                <a:stretch>
                  <a:fillRect l="-1868" t="-14286" r="-1619" b="-21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38C1202D-D3ED-5CE7-F889-5BDA226D9E10}"/>
              </a:ext>
            </a:extLst>
          </p:cNvPr>
          <p:cNvSpPr txBox="1"/>
          <p:nvPr/>
        </p:nvSpPr>
        <p:spPr>
          <a:xfrm>
            <a:off x="90341" y="6478704"/>
            <a:ext cx="45786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M. E. Tobar et al., Physics of the Dark Universe </a:t>
            </a:r>
            <a:r>
              <a:rPr lang="en-US" sz="1500" b="1" dirty="0"/>
              <a:t>26</a:t>
            </a:r>
            <a:r>
              <a:rPr lang="en-US" sz="1500" dirty="0"/>
              <a:t> (2019)</a:t>
            </a:r>
            <a:endParaRPr lang="en-GB" sz="15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D3D81B-C3F3-F6A2-559E-8F6F50DA5B3C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88417937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532D4E-FEA1-0F65-02AD-DC8387EF04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771AB56-687D-F682-2336-4C72167E3B50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6DA1B6A-2382-758E-B84B-8AC73881DAE5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139952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Detecting photons with a single trapped electron</a:t>
            </a:r>
            <a:endParaRPr lang="en-US" dirty="0">
              <a:solidFill>
                <a:schemeClr val="bg1"/>
              </a:solidFill>
              <a:cs typeface="Calibri Light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77A2C44-E804-CE4C-1392-A245EBD21E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5657"/>
            <a:ext cx="6190947" cy="347254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005C87A-A6B0-8BF4-0118-D6A9E7D1D5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820" y="4283700"/>
            <a:ext cx="7536180" cy="219500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357E250-A7B1-0C77-84BE-AD2107A7741D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19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E5EB54-393A-4F77-3A55-50AB55AA9CD0}"/>
              </a:ext>
            </a:extLst>
          </p:cNvPr>
          <p:cNvSpPr txBox="1"/>
          <p:nvPr/>
        </p:nvSpPr>
        <p:spPr>
          <a:xfrm>
            <a:off x="3058" y="6317122"/>
            <a:ext cx="621030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/>
              <a:t>S. Peil and G. Gabrielse, Phys. Rev. Lett. </a:t>
            </a:r>
            <a:r>
              <a:rPr lang="en-US" sz="1500" b="1" dirty="0"/>
              <a:t>83</a:t>
            </a:r>
            <a:r>
              <a:rPr lang="en-US" sz="1500" dirty="0"/>
              <a:t>, 1287 (1999)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793EFD-B211-C44A-5C19-45A13B285991}"/>
              </a:ext>
            </a:extLst>
          </p:cNvPr>
          <p:cNvSpPr txBox="1"/>
          <p:nvPr/>
        </p:nvSpPr>
        <p:spPr>
          <a:xfrm>
            <a:off x="0" y="6512953"/>
            <a:ext cx="663702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dirty="0"/>
              <a:t>D. Hanneke, S. </a:t>
            </a:r>
            <a:r>
              <a:rPr lang="en-GB" sz="1500" dirty="0" err="1"/>
              <a:t>Fogwell</a:t>
            </a:r>
            <a:r>
              <a:rPr lang="en-GB" sz="1500" dirty="0"/>
              <a:t> </a:t>
            </a:r>
            <a:r>
              <a:rPr lang="en-GB" sz="1500" dirty="0" err="1"/>
              <a:t>Hoogerheide</a:t>
            </a:r>
            <a:r>
              <a:rPr lang="en-GB" sz="1500" dirty="0"/>
              <a:t>, and G. </a:t>
            </a:r>
            <a:r>
              <a:rPr lang="en-GB" sz="1500" dirty="0" err="1"/>
              <a:t>Gabrielse</a:t>
            </a:r>
            <a:r>
              <a:rPr lang="en-GB" sz="1500" dirty="0"/>
              <a:t>, PR</a:t>
            </a:r>
            <a:r>
              <a:rPr lang="en-US" sz="1500" dirty="0"/>
              <a:t>A </a:t>
            </a:r>
            <a:r>
              <a:rPr lang="en-US" sz="1500" b="1" dirty="0"/>
              <a:t>83</a:t>
            </a:r>
            <a:r>
              <a:rPr lang="en-US" sz="1500" dirty="0"/>
              <a:t>, 052122 (2011)</a:t>
            </a:r>
            <a:endParaRPr lang="en-GB" sz="15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E0484C1-4EE2-4473-48DC-829EEC58D583}"/>
              </a:ext>
            </a:extLst>
          </p:cNvPr>
          <p:cNvSpPr txBox="1"/>
          <p:nvPr/>
        </p:nvSpPr>
        <p:spPr>
          <a:xfrm>
            <a:off x="3058" y="6112428"/>
            <a:ext cx="621030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/>
              <a:t>A. Cridland, et al., Photonics, 3(4), 59 (2016)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273230A-91E9-6707-D8CC-DBC7ADCC4338}"/>
              </a:ext>
            </a:extLst>
          </p:cNvPr>
          <p:cNvSpPr txBox="1"/>
          <p:nvPr/>
        </p:nvSpPr>
        <p:spPr>
          <a:xfrm>
            <a:off x="3058" y="5933721"/>
            <a:ext cx="621030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/>
              <a:t>X. Fan, et al., Photonics, Phys. Rev. D 111, 075022 (2025)</a:t>
            </a:r>
          </a:p>
        </p:txBody>
      </p:sp>
    </p:spTree>
    <p:extLst>
      <p:ext uri="{BB962C8B-B14F-4D97-AF65-F5344CB8AC3E}">
        <p14:creationId xmlns:p14="http://schemas.microsoft.com/office/powerpoint/2010/main" val="155095545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E58E6F-8B60-0F2B-71B2-B382E8EB79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10ABFB6-F02F-1832-0789-F68E970BFAB5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195ABF5-27A8-19AF-FFE9-754C9AE0BB4B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139952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Detecting photons with a single trapped electron</a:t>
            </a:r>
            <a:endParaRPr lang="en-US" dirty="0">
              <a:solidFill>
                <a:schemeClr val="bg1"/>
              </a:solidFill>
              <a:cs typeface="Calibri Light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E539061-5D69-806F-F60C-EDD11984C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5657"/>
            <a:ext cx="6190947" cy="347254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2AC2B0E-EA0F-294D-6A37-A6BD00161F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820" y="4283700"/>
            <a:ext cx="7536180" cy="2195004"/>
          </a:xfrm>
          <a:prstGeom prst="rect">
            <a:avLst/>
          </a:prstGeom>
        </p:spPr>
      </p:pic>
      <p:pic>
        <p:nvPicPr>
          <p:cNvPr id="25" name="Picture 24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079680EB-6509-B466-4466-1A7FDA6E45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7" r="28144"/>
          <a:stretch>
            <a:fillRect/>
          </a:stretch>
        </p:blipFill>
        <p:spPr>
          <a:xfrm>
            <a:off x="7642859" y="1217229"/>
            <a:ext cx="3451861" cy="315464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E2AC331-22D0-94B7-FCF7-F9EC6DB62EB9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19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9282B0-AC07-88D5-1A55-F4186F700D25}"/>
              </a:ext>
            </a:extLst>
          </p:cNvPr>
          <p:cNvSpPr txBox="1"/>
          <p:nvPr/>
        </p:nvSpPr>
        <p:spPr>
          <a:xfrm>
            <a:off x="5959582" y="1863029"/>
            <a:ext cx="1914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Photon counting efficiency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16A244-73D5-4C4F-0D42-20DF114B38C4}"/>
              </a:ext>
            </a:extLst>
          </p:cNvPr>
          <p:cNvSpPr txBox="1"/>
          <p:nvPr/>
        </p:nvSpPr>
        <p:spPr>
          <a:xfrm>
            <a:off x="9773995" y="4082223"/>
            <a:ext cx="1914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Photon emission rate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3A105BB-916D-1FFA-A32F-992042C4DB66}"/>
                  </a:ext>
                </a:extLst>
              </p:cNvPr>
              <p:cNvSpPr txBox="1"/>
              <p:nvPr/>
            </p:nvSpPr>
            <p:spPr>
              <a:xfrm>
                <a:off x="11072348" y="1433713"/>
                <a:ext cx="125681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Time to scan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→2</m:t>
                    </m:r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en-GB" sz="140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3A105BB-916D-1FFA-A32F-992042C4DB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72348" y="1433713"/>
                <a:ext cx="1256812" cy="523220"/>
              </a:xfrm>
              <a:prstGeom prst="rect">
                <a:avLst/>
              </a:prstGeom>
              <a:blipFill>
                <a:blip r:embed="rId5"/>
                <a:stretch>
                  <a:fillRect l="-1449" t="-23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059477C-9FC6-248A-A606-EA9B4D0A4AB7}"/>
              </a:ext>
            </a:extLst>
          </p:cNvPr>
          <p:cNvCxnSpPr>
            <a:cxnSpLocks/>
          </p:cNvCxnSpPr>
          <p:nvPr/>
        </p:nvCxnSpPr>
        <p:spPr>
          <a:xfrm flipH="1">
            <a:off x="8783053" y="1716549"/>
            <a:ext cx="2311667" cy="1464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8584DF9-870B-8996-DA63-57A0D5B3FBA2}"/>
              </a:ext>
            </a:extLst>
          </p:cNvPr>
          <p:cNvSpPr txBox="1"/>
          <p:nvPr/>
        </p:nvSpPr>
        <p:spPr>
          <a:xfrm>
            <a:off x="3058" y="6317122"/>
            <a:ext cx="621030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/>
              <a:t>S. Peil and G. Gabrielse, Phys. Rev. Lett. </a:t>
            </a:r>
            <a:r>
              <a:rPr lang="en-US" sz="1500" b="1" dirty="0"/>
              <a:t>83</a:t>
            </a:r>
            <a:r>
              <a:rPr lang="en-US" sz="1500" dirty="0"/>
              <a:t>, 1287 (1999)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974357-D16B-17E1-D3A4-DA3B52F01454}"/>
              </a:ext>
            </a:extLst>
          </p:cNvPr>
          <p:cNvSpPr txBox="1"/>
          <p:nvPr/>
        </p:nvSpPr>
        <p:spPr>
          <a:xfrm>
            <a:off x="0" y="6512953"/>
            <a:ext cx="663702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dirty="0"/>
              <a:t>D. Hanneke, S. </a:t>
            </a:r>
            <a:r>
              <a:rPr lang="en-GB" sz="1500" dirty="0" err="1"/>
              <a:t>Fogwell</a:t>
            </a:r>
            <a:r>
              <a:rPr lang="en-GB" sz="1500" dirty="0"/>
              <a:t> </a:t>
            </a:r>
            <a:r>
              <a:rPr lang="en-GB" sz="1500" dirty="0" err="1"/>
              <a:t>Hoogerheide</a:t>
            </a:r>
            <a:r>
              <a:rPr lang="en-GB" sz="1500" dirty="0"/>
              <a:t>, and G. </a:t>
            </a:r>
            <a:r>
              <a:rPr lang="en-GB" sz="1500" dirty="0" err="1"/>
              <a:t>Gabrielse</a:t>
            </a:r>
            <a:r>
              <a:rPr lang="en-GB" sz="1500" dirty="0"/>
              <a:t>, PR</a:t>
            </a:r>
            <a:r>
              <a:rPr lang="en-US" sz="1500" dirty="0"/>
              <a:t>A </a:t>
            </a:r>
            <a:r>
              <a:rPr lang="en-US" sz="1500" b="1" dirty="0"/>
              <a:t>83</a:t>
            </a:r>
            <a:r>
              <a:rPr lang="en-US" sz="1500" dirty="0"/>
              <a:t>, 052122 (2011)</a:t>
            </a:r>
            <a:endParaRPr lang="en-GB" sz="15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C198F77-0DDF-A7DA-8EA4-0491018AC286}"/>
              </a:ext>
            </a:extLst>
          </p:cNvPr>
          <p:cNvSpPr txBox="1"/>
          <p:nvPr/>
        </p:nvSpPr>
        <p:spPr>
          <a:xfrm>
            <a:off x="3058" y="6112428"/>
            <a:ext cx="621030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/>
              <a:t>A. Cridland, et al., Photonics, 3(4), 59 (2016)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475EE1-905A-47BC-175A-F094EB50B64D}"/>
              </a:ext>
            </a:extLst>
          </p:cNvPr>
          <p:cNvSpPr txBox="1"/>
          <p:nvPr/>
        </p:nvSpPr>
        <p:spPr>
          <a:xfrm>
            <a:off x="3058" y="5933721"/>
            <a:ext cx="621030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/>
              <a:t>X. Fan, et al., Photonics, Phys. Rev. D 111, 075022 (2025)</a:t>
            </a:r>
          </a:p>
        </p:txBody>
      </p:sp>
    </p:spTree>
    <p:extLst>
      <p:ext uri="{BB962C8B-B14F-4D97-AF65-F5344CB8AC3E}">
        <p14:creationId xmlns:p14="http://schemas.microsoft.com/office/powerpoint/2010/main" val="373712305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6FDE19-6636-528D-2E7A-7A09401BCC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544189A-0B99-2F24-4875-C32FA095173E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E5BECCA-30E9-94D7-93E5-C94575A01752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139952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Detecting photons with a single trapped electron</a:t>
            </a:r>
            <a:endParaRPr lang="en-US" dirty="0">
              <a:solidFill>
                <a:schemeClr val="bg1"/>
              </a:solidFill>
              <a:cs typeface="Calibri Light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908810A-1CC5-9784-A73F-9389C91D4B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5657"/>
            <a:ext cx="6190947" cy="347254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AA32B7E-13DC-FE97-7BD2-FBD4A17745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820" y="4283700"/>
            <a:ext cx="7536180" cy="2195004"/>
          </a:xfrm>
          <a:prstGeom prst="rect">
            <a:avLst/>
          </a:prstGeom>
        </p:spPr>
      </p:pic>
      <p:pic>
        <p:nvPicPr>
          <p:cNvPr id="25" name="Picture 24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5B96B362-29CC-AFD2-6253-D2EFC0741E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7" r="28144"/>
          <a:stretch>
            <a:fillRect/>
          </a:stretch>
        </p:blipFill>
        <p:spPr>
          <a:xfrm>
            <a:off x="7642859" y="1217229"/>
            <a:ext cx="3451861" cy="315464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04C58F8-31FF-0989-FA9D-13F1D7C763A3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19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F82C0C-A3BC-6FC5-0EEB-95ACFF465C4F}"/>
              </a:ext>
            </a:extLst>
          </p:cNvPr>
          <p:cNvSpPr txBox="1"/>
          <p:nvPr/>
        </p:nvSpPr>
        <p:spPr>
          <a:xfrm>
            <a:off x="5959582" y="1863029"/>
            <a:ext cx="1914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Photon counting efficiency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AE612F-E647-6009-A5FF-A319FD8AC9E0}"/>
              </a:ext>
            </a:extLst>
          </p:cNvPr>
          <p:cNvSpPr txBox="1"/>
          <p:nvPr/>
        </p:nvSpPr>
        <p:spPr>
          <a:xfrm>
            <a:off x="9773995" y="4082223"/>
            <a:ext cx="1914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Photon emission rate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96800BC-1FFA-9B27-5055-DC2E32BDCC6A}"/>
              </a:ext>
            </a:extLst>
          </p:cNvPr>
          <p:cNvCxnSpPr/>
          <p:nvPr/>
        </p:nvCxnSpPr>
        <p:spPr>
          <a:xfrm flipV="1">
            <a:off x="8877300" y="1964191"/>
            <a:ext cx="0" cy="1952625"/>
          </a:xfrm>
          <a:prstGeom prst="line">
            <a:avLst/>
          </a:prstGeom>
          <a:ln w="38100">
            <a:solidFill>
              <a:srgbClr val="80008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1095079-75D0-E7A4-F75F-FE534CB730FC}"/>
              </a:ext>
            </a:extLst>
          </p:cNvPr>
          <p:cNvCxnSpPr/>
          <p:nvPr/>
        </p:nvCxnSpPr>
        <p:spPr>
          <a:xfrm flipV="1">
            <a:off x="10259770" y="1966913"/>
            <a:ext cx="0" cy="1952625"/>
          </a:xfrm>
          <a:prstGeom prst="line">
            <a:avLst/>
          </a:prstGeom>
          <a:ln w="38100">
            <a:solidFill>
              <a:srgbClr val="80008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60F5B08-D768-3F4F-FE56-3F1162FC0E0E}"/>
                  </a:ext>
                </a:extLst>
              </p:cNvPr>
              <p:cNvSpPr txBox="1"/>
              <p:nvPr/>
            </p:nvSpPr>
            <p:spPr>
              <a:xfrm>
                <a:off x="11072348" y="1433713"/>
                <a:ext cx="125681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Time to scan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→2</m:t>
                    </m:r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en-GB" sz="140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60F5B08-D768-3F4F-FE56-3F1162FC0E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72348" y="1433713"/>
                <a:ext cx="1256812" cy="523220"/>
              </a:xfrm>
              <a:prstGeom prst="rect">
                <a:avLst/>
              </a:prstGeom>
              <a:blipFill>
                <a:blip r:embed="rId5"/>
                <a:stretch>
                  <a:fillRect l="-1449" t="-23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D561263-A818-97E8-9436-B8D4769BD1EF}"/>
              </a:ext>
            </a:extLst>
          </p:cNvPr>
          <p:cNvCxnSpPr>
            <a:cxnSpLocks/>
          </p:cNvCxnSpPr>
          <p:nvPr/>
        </p:nvCxnSpPr>
        <p:spPr>
          <a:xfrm flipH="1">
            <a:off x="8783053" y="1716549"/>
            <a:ext cx="2311667" cy="1464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1D8BFA3-FEF6-4A52-3F71-7AB57277DEB1}"/>
              </a:ext>
            </a:extLst>
          </p:cNvPr>
          <p:cNvSpPr txBox="1"/>
          <p:nvPr/>
        </p:nvSpPr>
        <p:spPr>
          <a:xfrm>
            <a:off x="3058" y="6317122"/>
            <a:ext cx="621030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/>
              <a:t>S. Peil and G. Gabrielse, Phys. Rev. Lett. </a:t>
            </a:r>
            <a:r>
              <a:rPr lang="en-US" sz="1500" b="1" dirty="0"/>
              <a:t>83</a:t>
            </a:r>
            <a:r>
              <a:rPr lang="en-US" sz="1500" dirty="0"/>
              <a:t>, 1287 (1999)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F8633B-9D06-FCE4-9668-810D1C4D3050}"/>
              </a:ext>
            </a:extLst>
          </p:cNvPr>
          <p:cNvSpPr txBox="1"/>
          <p:nvPr/>
        </p:nvSpPr>
        <p:spPr>
          <a:xfrm>
            <a:off x="0" y="6512953"/>
            <a:ext cx="663702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dirty="0"/>
              <a:t>D. Hanneke, S. </a:t>
            </a:r>
            <a:r>
              <a:rPr lang="en-GB" sz="1500" dirty="0" err="1"/>
              <a:t>Fogwell</a:t>
            </a:r>
            <a:r>
              <a:rPr lang="en-GB" sz="1500" dirty="0"/>
              <a:t> </a:t>
            </a:r>
            <a:r>
              <a:rPr lang="en-GB" sz="1500" dirty="0" err="1"/>
              <a:t>Hoogerheide</a:t>
            </a:r>
            <a:r>
              <a:rPr lang="en-GB" sz="1500" dirty="0"/>
              <a:t>, and G. </a:t>
            </a:r>
            <a:r>
              <a:rPr lang="en-GB" sz="1500" dirty="0" err="1"/>
              <a:t>Gabrielse</a:t>
            </a:r>
            <a:r>
              <a:rPr lang="en-GB" sz="1500" dirty="0"/>
              <a:t>, PR</a:t>
            </a:r>
            <a:r>
              <a:rPr lang="en-US" sz="1500" dirty="0"/>
              <a:t>A </a:t>
            </a:r>
            <a:r>
              <a:rPr lang="en-US" sz="1500" b="1" dirty="0"/>
              <a:t>83</a:t>
            </a:r>
            <a:r>
              <a:rPr lang="en-US" sz="1500" dirty="0"/>
              <a:t>, 052122 (2011)</a:t>
            </a:r>
            <a:endParaRPr lang="en-GB" sz="15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40814E-88F3-F688-411F-148804B07426}"/>
              </a:ext>
            </a:extLst>
          </p:cNvPr>
          <p:cNvSpPr txBox="1"/>
          <p:nvPr/>
        </p:nvSpPr>
        <p:spPr>
          <a:xfrm>
            <a:off x="3058" y="6112428"/>
            <a:ext cx="621030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/>
              <a:t>A. Cridland, et al., Photonics, 3(4), 59 (2016)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529474-B030-FFF9-492D-8141910EB4AF}"/>
              </a:ext>
            </a:extLst>
          </p:cNvPr>
          <p:cNvSpPr txBox="1"/>
          <p:nvPr/>
        </p:nvSpPr>
        <p:spPr>
          <a:xfrm>
            <a:off x="3058" y="5933721"/>
            <a:ext cx="621030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/>
              <a:t>X. Fan, et al., Photonics, Phys. Rev. D 111, 075022 (2025)</a:t>
            </a:r>
          </a:p>
        </p:txBody>
      </p:sp>
    </p:spTree>
    <p:extLst>
      <p:ext uri="{BB962C8B-B14F-4D97-AF65-F5344CB8AC3E}">
        <p14:creationId xmlns:p14="http://schemas.microsoft.com/office/powerpoint/2010/main" val="67842712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6983A8-8A33-D86C-7489-F90343D84E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4DD25FB-F8B2-6DF4-CCCB-1C5D1733465D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9221D5B-A3CC-F5BE-0C62-AC81E2BCF2BD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139952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Detecting photons with a single trapped electron</a:t>
            </a:r>
            <a:endParaRPr lang="en-US" dirty="0">
              <a:solidFill>
                <a:schemeClr val="bg1"/>
              </a:solidFill>
              <a:cs typeface="Calibri Ligh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1E3987-8D97-FC70-41A7-DB56B6E260E7}"/>
              </a:ext>
            </a:extLst>
          </p:cNvPr>
          <p:cNvSpPr txBox="1"/>
          <p:nvPr/>
        </p:nvSpPr>
        <p:spPr>
          <a:xfrm>
            <a:off x="3058" y="6317122"/>
            <a:ext cx="621030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/>
              <a:t>S. Peil and G. Gabrielse, Phys. Rev. Lett. </a:t>
            </a:r>
            <a:r>
              <a:rPr lang="en-US" sz="1500" b="1" dirty="0"/>
              <a:t>83</a:t>
            </a:r>
            <a:r>
              <a:rPr lang="en-US" sz="1500" dirty="0"/>
              <a:t>, 1287 (1999)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A5EB6A-7D34-4633-EF67-10F48F86760A}"/>
              </a:ext>
            </a:extLst>
          </p:cNvPr>
          <p:cNvSpPr txBox="1"/>
          <p:nvPr/>
        </p:nvSpPr>
        <p:spPr>
          <a:xfrm>
            <a:off x="0" y="6512953"/>
            <a:ext cx="663702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dirty="0"/>
              <a:t>D. Hanneke, S. </a:t>
            </a:r>
            <a:r>
              <a:rPr lang="en-GB" sz="1500" dirty="0" err="1"/>
              <a:t>Fogwell</a:t>
            </a:r>
            <a:r>
              <a:rPr lang="en-GB" sz="1500" dirty="0"/>
              <a:t> </a:t>
            </a:r>
            <a:r>
              <a:rPr lang="en-GB" sz="1500" dirty="0" err="1"/>
              <a:t>Hoogerheide</a:t>
            </a:r>
            <a:r>
              <a:rPr lang="en-GB" sz="1500" dirty="0"/>
              <a:t>, and G. </a:t>
            </a:r>
            <a:r>
              <a:rPr lang="en-GB" sz="1500" dirty="0" err="1"/>
              <a:t>Gabrielse</a:t>
            </a:r>
            <a:r>
              <a:rPr lang="en-GB" sz="1500" dirty="0"/>
              <a:t>, PR</a:t>
            </a:r>
            <a:r>
              <a:rPr lang="en-US" sz="1500" dirty="0"/>
              <a:t>A </a:t>
            </a:r>
            <a:r>
              <a:rPr lang="en-US" sz="1500" b="1" dirty="0"/>
              <a:t>83</a:t>
            </a:r>
            <a:r>
              <a:rPr lang="en-US" sz="1500" dirty="0"/>
              <a:t>, 052122 (2011)</a:t>
            </a:r>
            <a:endParaRPr lang="en-GB" sz="15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3D89C25-DE43-F263-8E6A-CB2CD02795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75657"/>
            <a:ext cx="6190947" cy="347254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93F2DC4-DA9E-B66A-5A50-B870B265DF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5820" y="4283700"/>
            <a:ext cx="7536180" cy="2195004"/>
          </a:xfrm>
          <a:prstGeom prst="rect">
            <a:avLst/>
          </a:prstGeom>
        </p:spPr>
      </p:pic>
      <p:pic>
        <p:nvPicPr>
          <p:cNvPr id="25" name="Picture 24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8A3DC66D-9614-5977-D13E-A6DB7D11A7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7" r="28144"/>
          <a:stretch>
            <a:fillRect/>
          </a:stretch>
        </p:blipFill>
        <p:spPr>
          <a:xfrm>
            <a:off x="7642859" y="1217229"/>
            <a:ext cx="3451861" cy="315464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D457180-3C92-0EAE-9FF1-661A60F471C8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19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7E3689-6F65-5E63-6B67-DACEC3E4DAC0}"/>
              </a:ext>
            </a:extLst>
          </p:cNvPr>
          <p:cNvSpPr txBox="1"/>
          <p:nvPr/>
        </p:nvSpPr>
        <p:spPr>
          <a:xfrm>
            <a:off x="5959582" y="1863029"/>
            <a:ext cx="1914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Photon counting efficiency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B57677-2235-E6B2-9B0B-01837E46E018}"/>
              </a:ext>
            </a:extLst>
          </p:cNvPr>
          <p:cNvSpPr txBox="1"/>
          <p:nvPr/>
        </p:nvSpPr>
        <p:spPr>
          <a:xfrm>
            <a:off x="9773995" y="4082223"/>
            <a:ext cx="1914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Photon emission rate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ED24E00-E2DA-6EA8-03B8-49A36ADF5DE8}"/>
              </a:ext>
            </a:extLst>
          </p:cNvPr>
          <p:cNvCxnSpPr/>
          <p:nvPr/>
        </p:nvCxnSpPr>
        <p:spPr>
          <a:xfrm flipV="1">
            <a:off x="8877300" y="1964191"/>
            <a:ext cx="0" cy="1952625"/>
          </a:xfrm>
          <a:prstGeom prst="line">
            <a:avLst/>
          </a:prstGeom>
          <a:ln w="38100">
            <a:solidFill>
              <a:srgbClr val="80008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553B6D1-F234-518A-FE77-77ECBE95A3FF}"/>
              </a:ext>
            </a:extLst>
          </p:cNvPr>
          <p:cNvCxnSpPr/>
          <p:nvPr/>
        </p:nvCxnSpPr>
        <p:spPr>
          <a:xfrm flipV="1">
            <a:off x="10259770" y="1966913"/>
            <a:ext cx="0" cy="1952625"/>
          </a:xfrm>
          <a:prstGeom prst="line">
            <a:avLst/>
          </a:prstGeom>
          <a:ln w="38100">
            <a:solidFill>
              <a:srgbClr val="80008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C2D3C9F-4E90-EC60-3898-8EE6420BF468}"/>
              </a:ext>
            </a:extLst>
          </p:cNvPr>
          <p:cNvCxnSpPr/>
          <p:nvPr/>
        </p:nvCxnSpPr>
        <p:spPr>
          <a:xfrm flipV="1">
            <a:off x="9076614" y="2247940"/>
            <a:ext cx="914400" cy="787400"/>
          </a:xfrm>
          <a:prstGeom prst="straightConnector1">
            <a:avLst/>
          </a:prstGeom>
          <a:ln w="57150">
            <a:solidFill>
              <a:srgbClr val="80008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D18BA80-CCDE-CE70-290E-C37E6A3F6503}"/>
                  </a:ext>
                </a:extLst>
              </p:cNvPr>
              <p:cNvSpPr txBox="1"/>
              <p:nvPr/>
            </p:nvSpPr>
            <p:spPr>
              <a:xfrm>
                <a:off x="11072348" y="1433713"/>
                <a:ext cx="125681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Time to scan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→2</m:t>
                    </m:r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en-GB" sz="140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D18BA80-CCDE-CE70-290E-C37E6A3F65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72348" y="1433713"/>
                <a:ext cx="1256812" cy="523220"/>
              </a:xfrm>
              <a:prstGeom prst="rect">
                <a:avLst/>
              </a:prstGeom>
              <a:blipFill>
                <a:blip r:embed="rId6"/>
                <a:stretch>
                  <a:fillRect l="-1449" t="-23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ECD34FB-ED47-6471-A691-FF0D9B06E10B}"/>
              </a:ext>
            </a:extLst>
          </p:cNvPr>
          <p:cNvCxnSpPr>
            <a:cxnSpLocks/>
          </p:cNvCxnSpPr>
          <p:nvPr/>
        </p:nvCxnSpPr>
        <p:spPr>
          <a:xfrm flipH="1">
            <a:off x="8783053" y="1716549"/>
            <a:ext cx="2311667" cy="1464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80A2D14-71F1-DAC5-D1A4-209A7904EC5D}"/>
              </a:ext>
            </a:extLst>
          </p:cNvPr>
          <p:cNvSpPr txBox="1"/>
          <p:nvPr/>
        </p:nvSpPr>
        <p:spPr>
          <a:xfrm>
            <a:off x="3058" y="6112428"/>
            <a:ext cx="621030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/>
              <a:t>A. Cridland, et al., Photonics, 3(4), 59 (2016)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E53A47-1109-C50F-2255-54DC21E6A1F4}"/>
              </a:ext>
            </a:extLst>
          </p:cNvPr>
          <p:cNvSpPr txBox="1"/>
          <p:nvPr/>
        </p:nvSpPr>
        <p:spPr>
          <a:xfrm>
            <a:off x="3058" y="5933721"/>
            <a:ext cx="621030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/>
              <a:t>X. Fan, et al., Photonics, Phys. Rev. D 111, 075022 (2025)</a:t>
            </a:r>
          </a:p>
        </p:txBody>
      </p:sp>
    </p:spTree>
    <p:extLst>
      <p:ext uri="{BB962C8B-B14F-4D97-AF65-F5344CB8AC3E}">
        <p14:creationId xmlns:p14="http://schemas.microsoft.com/office/powerpoint/2010/main" val="252539468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B54A75-B261-47B7-9D19-16B6D45366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7571F0-1930-3215-253C-B86D01B8A790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BC47B9E-7699-5B36-02D8-0146787664D9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139952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Trapped electrons</a:t>
            </a:r>
            <a:endParaRPr lang="en-US" dirty="0">
              <a:solidFill>
                <a:schemeClr val="bg1"/>
              </a:solidFill>
              <a:cs typeface="Calibri Ligh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1F098A-E955-DA6B-EA12-CFB1D1CFF86F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20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0E9300A-875E-D5C3-1C5E-154814610DA9}"/>
              </a:ext>
            </a:extLst>
          </p:cNvPr>
          <p:cNvGrpSpPr/>
          <p:nvPr/>
        </p:nvGrpSpPr>
        <p:grpSpPr>
          <a:xfrm>
            <a:off x="269613" y="1769888"/>
            <a:ext cx="2687043" cy="3431778"/>
            <a:chOff x="257175" y="1679493"/>
            <a:chExt cx="2687043" cy="343177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F1F1719-BDF4-29D6-6A85-B0C8AC2026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3674" y="1810858"/>
              <a:ext cx="2322785" cy="3300413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B3C1984-9F1B-6497-EA6F-9E80B8130325}"/>
                </a:ext>
              </a:extLst>
            </p:cNvPr>
            <p:cNvSpPr/>
            <p:nvPr/>
          </p:nvSpPr>
          <p:spPr>
            <a:xfrm>
              <a:off x="257175" y="1679493"/>
              <a:ext cx="561975" cy="11359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726DC5B-5098-3FBA-F497-0DBB056720C6}"/>
                </a:ext>
              </a:extLst>
            </p:cNvPr>
            <p:cNvSpPr/>
            <p:nvPr/>
          </p:nvSpPr>
          <p:spPr>
            <a:xfrm>
              <a:off x="2382243" y="1810858"/>
              <a:ext cx="561975" cy="492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7DD4143B-6EDD-F4A6-FBC0-05EF43304E96}"/>
              </a:ext>
            </a:extLst>
          </p:cNvPr>
          <p:cNvSpPr txBox="1"/>
          <p:nvPr/>
        </p:nvSpPr>
        <p:spPr>
          <a:xfrm>
            <a:off x="1918282" y="1170831"/>
            <a:ext cx="263956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dirty="0" err="1"/>
              <a:t>Cryo</a:t>
            </a:r>
            <a:r>
              <a:rPr lang="en-GB" sz="2500" dirty="0"/>
              <a:t> infrastructure</a:t>
            </a:r>
          </a:p>
        </p:txBody>
      </p:sp>
      <p:pic>
        <p:nvPicPr>
          <p:cNvPr id="19" name="Picture 18" descr="A person and person standing next to a machine&#10;&#10;AI-generated content may be incorrect.">
            <a:extLst>
              <a:ext uri="{FF2B5EF4-FFF2-40B4-BE49-F238E27FC236}">
                <a16:creationId xmlns:a16="http://schemas.microsoft.com/office/drawing/2014/main" id="{069A6596-8E4F-75A6-6CCC-9C1483F257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30" r="16324"/>
          <a:stretch/>
        </p:blipFill>
        <p:spPr>
          <a:xfrm>
            <a:off x="2738897" y="1846839"/>
            <a:ext cx="1285099" cy="336327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8BD229B-946C-3FA2-D984-698856D34844}"/>
              </a:ext>
            </a:extLst>
          </p:cNvPr>
          <p:cNvSpPr txBox="1"/>
          <p:nvPr/>
        </p:nvSpPr>
        <p:spPr>
          <a:xfrm>
            <a:off x="733586" y="5214772"/>
            <a:ext cx="4680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Dilution fridge installed October 2024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Base temperature &lt; 50 </a:t>
            </a:r>
            <a:r>
              <a:rPr lang="en-GB" dirty="0" err="1"/>
              <a:t>mK</a:t>
            </a:r>
            <a:r>
              <a:rPr lang="en-GB" dirty="0"/>
              <a:t> at 2T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Vibrations at sample space investigated and found to be acceptable 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773F2131-C9DB-B971-37C8-5A317A8FA7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92087" y="1701920"/>
            <a:ext cx="2201194" cy="3363246"/>
          </a:xfrm>
          <a:prstGeom prst="rect">
            <a:avLst/>
          </a:prstGeom>
        </p:spPr>
      </p:pic>
      <p:pic>
        <p:nvPicPr>
          <p:cNvPr id="24" name="Picture 23" descr="A copper and brass device&#10;&#10;AI-generated content may be incorrect.">
            <a:extLst>
              <a:ext uri="{FF2B5EF4-FFF2-40B4-BE49-F238E27FC236}">
                <a16:creationId xmlns:a16="http://schemas.microsoft.com/office/drawing/2014/main" id="{9A7C4976-A53B-739B-446D-13DCD2EB6F0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0" t="4845" r="40129" b="6475"/>
          <a:stretch>
            <a:fillRect/>
          </a:stretch>
        </p:blipFill>
        <p:spPr>
          <a:xfrm>
            <a:off x="6621453" y="2147433"/>
            <a:ext cx="826971" cy="4092503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B6085E6-776A-93AE-D598-D06558BD088A}"/>
              </a:ext>
            </a:extLst>
          </p:cNvPr>
          <p:cNvCxnSpPr>
            <a:cxnSpLocks/>
          </p:cNvCxnSpPr>
          <p:nvPr/>
        </p:nvCxnSpPr>
        <p:spPr>
          <a:xfrm flipH="1">
            <a:off x="7246142" y="2639797"/>
            <a:ext cx="565877" cy="91961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1ABA525-D2A6-08F1-0C37-4FF6328C690C}"/>
              </a:ext>
            </a:extLst>
          </p:cNvPr>
          <p:cNvSpPr txBox="1"/>
          <p:nvPr/>
        </p:nvSpPr>
        <p:spPr>
          <a:xfrm>
            <a:off x="7726559" y="2393616"/>
            <a:ext cx="1379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Penning trap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FDF7683-5E6E-6D9E-06EF-F2C24865964A}"/>
              </a:ext>
            </a:extLst>
          </p:cNvPr>
          <p:cNvCxnSpPr>
            <a:cxnSpLocks/>
          </p:cNvCxnSpPr>
          <p:nvPr/>
        </p:nvCxnSpPr>
        <p:spPr>
          <a:xfrm flipH="1">
            <a:off x="7160682" y="3306685"/>
            <a:ext cx="565877" cy="91961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BD1B066-77FC-0149-36D2-5C1B023F9D00}"/>
              </a:ext>
            </a:extLst>
          </p:cNvPr>
          <p:cNvSpPr txBox="1"/>
          <p:nvPr/>
        </p:nvSpPr>
        <p:spPr>
          <a:xfrm>
            <a:off x="7641099" y="3060504"/>
            <a:ext cx="1636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Electron source</a:t>
            </a:r>
          </a:p>
        </p:txBody>
      </p:sp>
      <p:pic>
        <p:nvPicPr>
          <p:cNvPr id="30" name="Picture 6" descr="RV7.553_TR0.879595after4_20251030_121037.csv &#10;RV7.553_TR0.879595after5_20251030_123113.csv &#10;RV7.553_TR0.879595RD40.97997_20251030_123435.csv &#10;40.85 &#10;40.90 &#10;40.95 &#10;41.00 &#10;40.85 &#10;40.90 &#10;40.95 &#10;41.00 &#10;40.85 &#10;40.90 &#10;40.95 &#10;41.00 &#10;-99.0 &#10;-99.0 &#10;-98.5 } &#10;-99.0} &#10;-99.5 &#10;-99.5 &#10;-99.5 &#10;-100.0 &#10;-100.0 &#10;-100.0 &#10;-100.5 &#10;-100.5 &#10;-100.5 &#10;-101.0 &#10;-101.0 &#10;-101.0 &#10;101.5 &#10;-101.5 &#10;RV7.553_TR0.879595RD40.97997_20251030_123605.csv &#10;RV7.565_TR0.879595after3_20251030_114815.csv &#10;RV7.578_TR0.879595after2_20251030_113454.csv &#10;40.85 &#10;40.90 &#10;40.95 &#10;41.00 &#10;40.85 &#10;40.90 &#10;40.95 &#10;41.00 &#10;40.85 &#10;40.90 &#10;40.95 &#10;41.00 &#10;-99.0 &#10;-99.0 &#10;-99.0 &#10;-99.5 &#10;-99.5 &#10;-99.5 &#10;-100.0 &#10;100.0 &#10;-100.0 &#10;-100.5 &#10;-100.5 &#10;-100.5 - &#10;101.0 &#10;-101.0 &#10;-101.0 &#10;101.5 &#10;-101.5 &#10;-102.0 &#10;RV7.615_TR0.879595after1_20251030_110907.csv &#10;RV7,65_TR0,879595_20251030_105211.csv &#10;RV7.65_TR0.879595v2_20251030_105318.csv &#10;40.85 &#10;40.90 &#10;40.95 &#10;41.00 &#10;40.85 &#10;40.90 &#10;40.95 &#10;41.00 &#10;40.85 &#10;40.90 &#10;40.95 &#10;41.00 &#10;-99.0 &#10;-99.0 &#10;-99 &#10;-99.5 &#10;-99.5 &#10;-100.0 &#10;100 &#10;-100.0 &#10;-100.5 - &#10;-100.5 &#10;-101.0 &#10;101 &#10;-101.0 &#10;101.5 &#10;-101.5 &#10;-102 &#10;-102.0 &#10;-102.0 ">
            <a:extLst>
              <a:ext uri="{FF2B5EF4-FFF2-40B4-BE49-F238E27FC236}">
                <a16:creationId xmlns:a16="http://schemas.microsoft.com/office/drawing/2014/main" id="{D8024FFC-1A96-407C-1A11-6EFC638CB1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24" t="35290" r="33602" b="34444"/>
          <a:stretch>
            <a:fillRect/>
          </a:stretch>
        </p:blipFill>
        <p:spPr bwMode="auto">
          <a:xfrm>
            <a:off x="7978344" y="4083903"/>
            <a:ext cx="3797544" cy="2252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ABB72447-C554-4F8F-F775-63D347691929}"/>
              </a:ext>
            </a:extLst>
          </p:cNvPr>
          <p:cNvSpPr txBox="1"/>
          <p:nvPr/>
        </p:nvSpPr>
        <p:spPr>
          <a:xfrm>
            <a:off x="7279842" y="1308177"/>
            <a:ext cx="312117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dirty="0"/>
              <a:t>Penning trap assembly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A8945AE-EBEA-1A78-1813-13BF193CC95F}"/>
              </a:ext>
            </a:extLst>
          </p:cNvPr>
          <p:cNvSpPr txBox="1"/>
          <p:nvPr/>
        </p:nvSpPr>
        <p:spPr>
          <a:xfrm>
            <a:off x="8564958" y="5966994"/>
            <a:ext cx="2529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Cloud of &gt;1000 electrons</a:t>
            </a:r>
          </a:p>
        </p:txBody>
      </p:sp>
      <p:pic>
        <p:nvPicPr>
          <p:cNvPr id="34" name="Picture 33" descr="A close up of a device&#10;&#10;AI-generated content may be incorrect.">
            <a:extLst>
              <a:ext uri="{FF2B5EF4-FFF2-40B4-BE49-F238E27FC236}">
                <a16:creationId xmlns:a16="http://schemas.microsoft.com/office/drawing/2014/main" id="{1857A786-3F8D-75B4-809E-C3F9CCE27A3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9" t="31313" r="21019" b="7607"/>
          <a:stretch>
            <a:fillRect/>
          </a:stretch>
        </p:blipFill>
        <p:spPr>
          <a:xfrm>
            <a:off x="9621153" y="1843138"/>
            <a:ext cx="1215351" cy="1631109"/>
          </a:xfrm>
          <a:prstGeom prst="rect">
            <a:avLst/>
          </a:prstGeom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8824517-25B7-D0BD-6A2C-CF84F126CB23}"/>
              </a:ext>
            </a:extLst>
          </p:cNvPr>
          <p:cNvCxnSpPr>
            <a:cxnSpLocks/>
            <a:stCxn id="27" idx="3"/>
          </p:cNvCxnSpPr>
          <p:nvPr/>
        </p:nvCxnSpPr>
        <p:spPr>
          <a:xfrm flipV="1">
            <a:off x="9105719" y="2468717"/>
            <a:ext cx="687096" cy="10956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164195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0A4619-80B2-4790-EF3E-FC35C82AEF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E20038C-3DD0-6BE4-FC19-1BBD422947AE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FF744E4-3CCC-84BB-BFC6-47CBE54016DB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139952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Next Steps</a:t>
            </a:r>
            <a:endParaRPr lang="en-US" dirty="0">
              <a:solidFill>
                <a:schemeClr val="bg1"/>
              </a:solidFill>
              <a:cs typeface="Calibri Ligh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1F88E4-A9DF-9EFC-3AA2-BDB7D043771C}"/>
              </a:ext>
            </a:extLst>
          </p:cNvPr>
          <p:cNvSpPr txBox="1"/>
          <p:nvPr/>
        </p:nvSpPr>
        <p:spPr>
          <a:xfrm>
            <a:off x="184294" y="1393370"/>
            <a:ext cx="57656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Test run with 2 inch Fabry-Perot cavity.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Reduce number of electrons trapped to a single electron.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B9275D-F98A-DB23-3FA0-00480492E0A2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33166157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E047F8-4AB5-C2EE-994E-5B544DCAED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F31540C-B229-4943-583D-EDE737DB6B33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C5BFD18-FE4D-7B12-6677-436E5E701B09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139952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Next Steps</a:t>
            </a:r>
            <a:endParaRPr lang="en-US" dirty="0">
              <a:solidFill>
                <a:schemeClr val="bg1"/>
              </a:solidFill>
              <a:cs typeface="Calibri Ligh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5F53A2-2AD6-96B6-B0F4-3026308931FC}"/>
              </a:ext>
            </a:extLst>
          </p:cNvPr>
          <p:cNvSpPr txBox="1"/>
          <p:nvPr/>
        </p:nvSpPr>
        <p:spPr>
          <a:xfrm>
            <a:off x="184294" y="1393370"/>
            <a:ext cx="57656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Test run with 2 inch Fabry-Perot cavity.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Reduce number of electrons trapped to a single electron.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FF18D98-ACCF-6242-D3FB-9CA259EC74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9025" y="2123799"/>
            <a:ext cx="8068681" cy="404658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441757F-E1F9-65DB-8063-BEAAE8F9B6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40" y="3491955"/>
            <a:ext cx="5887110" cy="239395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16D38D5-AA93-3D18-B27A-4016A3F8952B}"/>
                  </a:ext>
                </a:extLst>
              </p:cNvPr>
              <p:cNvSpPr txBox="1"/>
              <p:nvPr/>
            </p:nvSpPr>
            <p:spPr>
              <a:xfrm>
                <a:off x="723241" y="5809290"/>
                <a:ext cx="5131460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400" dirty="0">
                    <a:solidFill>
                      <a:srgbClr val="BE7EBE"/>
                    </a:solidFill>
                  </a:rPr>
                  <a:t>Goal:</a:t>
                </a:r>
                <a:r>
                  <a:rPr lang="en-US" sz="2400" i="1" dirty="0">
                    <a:solidFill>
                      <a:srgbClr val="BE7EBE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en-GB" sz="2400" dirty="0">
                    <a:solidFill>
                      <a:srgbClr val="BE7EBE"/>
                    </a:solidFill>
                  </a:rPr>
                  <a:t>Search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solidFill>
                              <a:srgbClr val="BE7EB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BE7EBE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BE7EBE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GB" sz="2400">
                        <a:solidFill>
                          <a:srgbClr val="BE7EB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sz="2400" b="0" i="0" smtClean="0">
                        <a:solidFill>
                          <a:srgbClr val="BE7EB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400" b="0" i="0" smtClean="0">
                        <a:solidFill>
                          <a:srgbClr val="BE7EBE"/>
                        </a:solidFill>
                        <a:latin typeface="Cambria Math" panose="02040503050406030204" pitchFamily="18" charset="0"/>
                      </a:rPr>
                      <m:t>12</m:t>
                    </m:r>
                    <m:r>
                      <a:rPr lang="en-GB" sz="2400" b="0" i="1" smtClean="0">
                        <a:solidFill>
                          <a:srgbClr val="BE7EBE"/>
                        </a:solidFill>
                        <a:latin typeface="Cambria Math" panose="02040503050406030204" pitchFamily="18" charset="0"/>
                      </a:rPr>
                      <m:t>5 −250</m:t>
                    </m:r>
                    <m:r>
                      <a:rPr lang="en-GB" sz="2400" b="0" i="1" smtClean="0">
                        <a:solidFill>
                          <a:srgbClr val="BE7EBE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solidFill>
                          <a:srgbClr val="BE7EB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2400" b="0" i="1" smtClean="0">
                        <a:solidFill>
                          <a:srgbClr val="BE7EB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𝑒𝑉</m:t>
                    </m:r>
                  </m:oMath>
                </a14:m>
                <a:r>
                  <a:rPr lang="en-US" sz="2400" dirty="0">
                    <a:solidFill>
                      <a:srgbClr val="BE7EBE"/>
                    </a:solidFill>
                  </a:rPr>
                  <a:t>  </a:t>
                </a:r>
              </a:p>
              <a:p>
                <a:pPr algn="ctr"/>
                <a:r>
                  <a:rPr lang="en-US" sz="2400" dirty="0">
                    <a:solidFill>
                      <a:srgbClr val="BE7EBE"/>
                    </a:solidFill>
                  </a:rPr>
                  <a:t>@ DFSZ sensitivity</a:t>
                </a:r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16D38D5-AA93-3D18-B27A-4016A3F895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241" y="5809290"/>
                <a:ext cx="5131460" cy="830997"/>
              </a:xfrm>
              <a:prstGeom prst="rect">
                <a:avLst/>
              </a:prstGeom>
              <a:blipFill>
                <a:blip r:embed="rId4"/>
                <a:stretch>
                  <a:fillRect t="-5147" b="-16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F214DBE1-6948-163B-D998-E6E8F6A5F9F4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3502856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9D523D-FB07-2DD9-0A5D-47A88D10BA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761413-7D30-5275-9D22-1D2CF7CC5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803" y="3281041"/>
            <a:ext cx="6492240" cy="7118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/>
              <a:t>Thank you for listening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7747F41-1475-F2DF-A8A0-6F63A8F046B5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group of people standing in a room&#10;&#10;AI-generated content may be incorrect.">
            <a:extLst>
              <a:ext uri="{FF2B5EF4-FFF2-40B4-BE49-F238E27FC236}">
                <a16:creationId xmlns:a16="http://schemas.microsoft.com/office/drawing/2014/main" id="{6FB556FE-1BBA-FD86-FF56-062DA46083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11"/>
          <a:stretch/>
        </p:blipFill>
        <p:spPr>
          <a:xfrm>
            <a:off x="6674332" y="2101653"/>
            <a:ext cx="3008457" cy="3661867"/>
          </a:xfrm>
          <a:prstGeom prst="rect">
            <a:avLst/>
          </a:prstGeom>
        </p:spPr>
      </p:pic>
      <p:pic>
        <p:nvPicPr>
          <p:cNvPr id="12" name="Picture 11" descr="A person smiling in front of a tall building&#10;&#10;Description automatically generated with low confidence">
            <a:extLst>
              <a:ext uri="{FF2B5EF4-FFF2-40B4-BE49-F238E27FC236}">
                <a16:creationId xmlns:a16="http://schemas.microsoft.com/office/drawing/2014/main" id="{E5EBA891-899D-36E4-CB1E-C106FA05F96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0" t="27871" r="25102" b="24069"/>
          <a:stretch/>
        </p:blipFill>
        <p:spPr>
          <a:xfrm>
            <a:off x="9832178" y="2232415"/>
            <a:ext cx="735690" cy="98320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D0FFB2C-0E4A-B715-F0CF-3A27C036C93D}"/>
              </a:ext>
            </a:extLst>
          </p:cNvPr>
          <p:cNvSpPr txBox="1"/>
          <p:nvPr/>
        </p:nvSpPr>
        <p:spPr>
          <a:xfrm>
            <a:off x="10548697" y="2200549"/>
            <a:ext cx="7786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Richard</a:t>
            </a:r>
          </a:p>
          <a:p>
            <a:r>
              <a:rPr lang="en-GB" sz="1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Thompson</a:t>
            </a:r>
          </a:p>
        </p:txBody>
      </p:sp>
      <p:pic>
        <p:nvPicPr>
          <p:cNvPr id="14" name="Picture 13" descr="A person in a dress standing in front of a stone wall&#10;&#10;Description automatically generated">
            <a:extLst>
              <a:ext uri="{FF2B5EF4-FFF2-40B4-BE49-F238E27FC236}">
                <a16:creationId xmlns:a16="http://schemas.microsoft.com/office/drawing/2014/main" id="{AE0C9E75-DA41-B4A8-7A5D-CE6CB35C994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70" t="33729" r="41973" b="42903"/>
          <a:stretch/>
        </p:blipFill>
        <p:spPr>
          <a:xfrm>
            <a:off x="9832178" y="3429726"/>
            <a:ext cx="735690" cy="106412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0D2D20B-00F0-49B8-AF8D-9214453C59E5}"/>
              </a:ext>
            </a:extLst>
          </p:cNvPr>
          <p:cNvSpPr txBox="1"/>
          <p:nvPr/>
        </p:nvSpPr>
        <p:spPr>
          <a:xfrm>
            <a:off x="10567868" y="3390738"/>
            <a:ext cx="7786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Dr.</a:t>
            </a:r>
            <a:r>
              <a:rPr lang="en-GB" sz="1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Kanika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411DA3A-35B4-628B-8690-A55AC681BE9B}"/>
              </a:ext>
            </a:extLst>
          </p:cNvPr>
          <p:cNvGrpSpPr/>
          <p:nvPr/>
        </p:nvGrpSpPr>
        <p:grpSpPr>
          <a:xfrm>
            <a:off x="6695682" y="1325446"/>
            <a:ext cx="4063758" cy="707886"/>
            <a:chOff x="7370860" y="1032765"/>
            <a:chExt cx="4063758" cy="70788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9DE332D-360C-517A-9CC6-4EAF400A0D4E}"/>
                </a:ext>
              </a:extLst>
            </p:cNvPr>
            <p:cNvSpPr txBox="1"/>
            <p:nvPr/>
          </p:nvSpPr>
          <p:spPr>
            <a:xfrm>
              <a:off x="8276114" y="1032765"/>
              <a:ext cx="31585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800080"/>
                  </a:solidFill>
                </a:rPr>
                <a:t>Qu</a:t>
              </a:r>
              <a:r>
                <a:rPr lang="en-US" sz="2000" dirty="0"/>
                <a:t>antum </a:t>
              </a:r>
              <a:r>
                <a:rPr lang="en-US" sz="2000" b="1" dirty="0">
                  <a:solidFill>
                    <a:srgbClr val="800080"/>
                  </a:solidFill>
                </a:rPr>
                <a:t>E</a:t>
              </a:r>
              <a:r>
                <a:rPr lang="en-US" sz="2000" dirty="0"/>
                <a:t>nhanced </a:t>
              </a:r>
              <a:r>
                <a:rPr lang="en-US" sz="2000" b="1" dirty="0">
                  <a:solidFill>
                    <a:srgbClr val="800080"/>
                  </a:solidFill>
                </a:rPr>
                <a:t>P</a:t>
              </a:r>
              <a:r>
                <a:rPr lang="en-US" sz="2000" dirty="0"/>
                <a:t>article </a:t>
              </a:r>
              <a:r>
                <a:rPr lang="en-US" sz="2000" b="1" dirty="0">
                  <a:solidFill>
                    <a:srgbClr val="800080"/>
                  </a:solidFill>
                </a:rPr>
                <a:t>A</a:t>
              </a:r>
              <a:r>
                <a:rPr lang="en-US" sz="2000" dirty="0"/>
                <a:t>strophysics Team</a:t>
              </a:r>
              <a:endParaRPr lang="en-GB" sz="2000" dirty="0"/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C1A8E72A-14D5-0409-A6CF-35242BA367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3583"/>
            <a:stretch/>
          </p:blipFill>
          <p:spPr>
            <a:xfrm>
              <a:off x="7370860" y="1121960"/>
              <a:ext cx="905255" cy="414189"/>
            </a:xfrm>
            <a:prstGeom prst="rect">
              <a:avLst/>
            </a:prstGeom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9ADCBF2-9700-D18E-E962-56F1348AE653}"/>
              </a:ext>
            </a:extLst>
          </p:cNvPr>
          <p:cNvSpPr txBox="1"/>
          <p:nvPr/>
        </p:nvSpPr>
        <p:spPr>
          <a:xfrm>
            <a:off x="9785078" y="4569557"/>
            <a:ext cx="1542294" cy="12234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/>
              <a:t>+ </a:t>
            </a:r>
            <a:r>
              <a:rPr lang="en-GB" sz="1050" b="1" dirty="0"/>
              <a:t>Mike </a:t>
            </a:r>
            <a:r>
              <a:rPr lang="en-GB" sz="1050" b="1" dirty="0" err="1"/>
              <a:t>Tarbutt</a:t>
            </a:r>
            <a:endParaRPr lang="en-GB" sz="1050" b="1" dirty="0"/>
          </a:p>
          <a:p>
            <a:endParaRPr lang="en-GB" sz="1050" dirty="0"/>
          </a:p>
          <a:p>
            <a:r>
              <a:rPr lang="en-GB" sz="1050" dirty="0"/>
              <a:t>Marios </a:t>
            </a:r>
            <a:r>
              <a:rPr lang="en-GB" sz="1050" dirty="0" err="1"/>
              <a:t>Telemachou</a:t>
            </a:r>
            <a:r>
              <a:rPr lang="en-GB" sz="1050" dirty="0"/>
              <a:t> </a:t>
            </a:r>
            <a:r>
              <a:rPr lang="en-US" sz="1050" dirty="0"/>
              <a:t>&amp; </a:t>
            </a:r>
            <a:r>
              <a:rPr lang="en-US" sz="1050" dirty="0" err="1"/>
              <a:t>Mingyao</a:t>
            </a:r>
            <a:r>
              <a:rPr lang="en-US" sz="1050" dirty="0"/>
              <a:t> Xu</a:t>
            </a:r>
          </a:p>
          <a:p>
            <a:r>
              <a:rPr lang="en-US" sz="1050" dirty="0"/>
              <a:t>Maddie Fisher </a:t>
            </a:r>
          </a:p>
          <a:p>
            <a:r>
              <a:rPr lang="en-GB" sz="1050" dirty="0"/>
              <a:t>Horacio </a:t>
            </a:r>
            <a:r>
              <a:rPr lang="en-GB" sz="1050" dirty="0" err="1"/>
              <a:t>Septien</a:t>
            </a:r>
            <a:r>
              <a:rPr lang="en-GB" sz="1050" dirty="0"/>
              <a:t>-Gonzalez</a:t>
            </a:r>
            <a:endParaRPr lang="en-US" sz="105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80631FF-5385-8AA0-061C-F45E257D6458}"/>
              </a:ext>
            </a:extLst>
          </p:cNvPr>
          <p:cNvSpPr txBox="1"/>
          <p:nvPr/>
        </p:nvSpPr>
        <p:spPr>
          <a:xfrm>
            <a:off x="8272155" y="6109007"/>
            <a:ext cx="10679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/>
              <a:t>Jiacheng</a:t>
            </a:r>
            <a:r>
              <a:rPr lang="en-GB" sz="1400" dirty="0"/>
              <a:t> Shi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D76E65E-853A-FF3F-CA82-2320BC211ED7}"/>
              </a:ext>
            </a:extLst>
          </p:cNvPr>
          <p:cNvSpPr txBox="1"/>
          <p:nvPr/>
        </p:nvSpPr>
        <p:spPr>
          <a:xfrm>
            <a:off x="7230695" y="5817879"/>
            <a:ext cx="1557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Marko </a:t>
            </a:r>
            <a:r>
              <a:rPr lang="en-GB" sz="1400" dirty="0" err="1"/>
              <a:t>Wojtkowiak</a:t>
            </a:r>
            <a:endParaRPr lang="en-GB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5ECF27-A266-0A35-EBD2-694511B4CE75}"/>
              </a:ext>
            </a:extLst>
          </p:cNvPr>
          <p:cNvSpPr txBox="1"/>
          <p:nvPr/>
        </p:nvSpPr>
        <p:spPr>
          <a:xfrm>
            <a:off x="9018564" y="5817879"/>
            <a:ext cx="15340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err="1"/>
              <a:t>Shreyak</a:t>
            </a:r>
            <a:r>
              <a:rPr lang="en-GB" sz="1400" dirty="0"/>
              <a:t> </a:t>
            </a:r>
            <a:r>
              <a:rPr lang="en-GB" sz="1400" dirty="0" err="1"/>
              <a:t>Banhatti</a:t>
            </a:r>
            <a:r>
              <a:rPr lang="en-GB" sz="1400" dirty="0"/>
              <a:t>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EA5332-07E1-775C-EC95-D6CD86B735B5}"/>
              </a:ext>
            </a:extLst>
          </p:cNvPr>
          <p:cNvSpPr txBox="1"/>
          <p:nvPr/>
        </p:nvSpPr>
        <p:spPr>
          <a:xfrm>
            <a:off x="7198491" y="6130962"/>
            <a:ext cx="870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He Zhang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DAEA8A-9E59-5091-45F8-279C2D660799}"/>
              </a:ext>
            </a:extLst>
          </p:cNvPr>
          <p:cNvSpPr txBox="1"/>
          <p:nvPr/>
        </p:nvSpPr>
        <p:spPr>
          <a:xfrm>
            <a:off x="6179839" y="5805179"/>
            <a:ext cx="1142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Toren </a:t>
            </a:r>
            <a:r>
              <a:rPr lang="en-GB" sz="1400" dirty="0" err="1"/>
              <a:t>Dofher</a:t>
            </a:r>
            <a:endParaRPr lang="en-GB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CAF47F-8B13-0581-C18A-0D89C8491D82}"/>
              </a:ext>
            </a:extLst>
          </p:cNvPr>
          <p:cNvSpPr txBox="1"/>
          <p:nvPr/>
        </p:nvSpPr>
        <p:spPr>
          <a:xfrm>
            <a:off x="8674618" y="5824229"/>
            <a:ext cx="454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JAD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C64A7D8-62EE-F062-992D-CAB9E9871155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359180348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5F0AC-9992-DF66-1804-831D70BBE4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F67520-CDA3-BC5A-1E82-CFC27C36DDD9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D1AB7D-982B-6F01-091D-D87A852B3A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836" y="1856056"/>
            <a:ext cx="6096528" cy="406028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8590206-1185-ECC3-9E9F-C3764CEDF08F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8959868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</a:rPr>
              <a:t>Single photon counters</a:t>
            </a:r>
            <a:endParaRPr lang="en-US" sz="6000" dirty="0">
              <a:solidFill>
                <a:schemeClr val="bg1"/>
              </a:solidFill>
              <a:cs typeface="Calibri Ligh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F6B22A-F47A-667E-F79B-A8FC36B44316}"/>
              </a:ext>
            </a:extLst>
          </p:cNvPr>
          <p:cNvSpPr txBox="1"/>
          <p:nvPr/>
        </p:nvSpPr>
        <p:spPr>
          <a:xfrm>
            <a:off x="505460" y="1218314"/>
            <a:ext cx="4653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Solid-state devices</a:t>
            </a:r>
            <a:endParaRPr lang="en-GB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391D52-4B68-9ABF-9867-3F89BD47F611}"/>
              </a:ext>
            </a:extLst>
          </p:cNvPr>
          <p:cNvSpPr txBox="1"/>
          <p:nvPr/>
        </p:nvSpPr>
        <p:spPr>
          <a:xfrm>
            <a:off x="0" y="6552270"/>
            <a:ext cx="4876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effectLst/>
              </a:rPr>
              <a:t>A. </a:t>
            </a:r>
            <a:r>
              <a:rPr lang="en-GB" sz="1500" dirty="0" err="1">
                <a:effectLst/>
              </a:rPr>
              <a:t>Ghirri</a:t>
            </a:r>
            <a:r>
              <a:rPr lang="en-GB" sz="1500" dirty="0">
                <a:effectLst/>
              </a:rPr>
              <a:t> et al., Sensors </a:t>
            </a:r>
            <a:r>
              <a:rPr lang="en-GB" sz="1500" b="1" dirty="0">
                <a:effectLst/>
              </a:rPr>
              <a:t>20(14)</a:t>
            </a:r>
            <a:r>
              <a:rPr lang="en-GB" sz="1500" dirty="0">
                <a:effectLst/>
              </a:rPr>
              <a:t>, 4010 (2020)</a:t>
            </a:r>
            <a:endParaRPr lang="en-GB" sz="15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487603-8005-71AB-941C-28610F376CDF}"/>
              </a:ext>
            </a:extLst>
          </p:cNvPr>
          <p:cNvSpPr txBox="1"/>
          <p:nvPr/>
        </p:nvSpPr>
        <p:spPr>
          <a:xfrm>
            <a:off x="7128569" y="6229105"/>
            <a:ext cx="6093912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>
                <a:effectLst/>
              </a:rPr>
              <a:t>M. Tada et al., Nuclear Physics B (Proc. Suppl.) </a:t>
            </a:r>
            <a:r>
              <a:rPr lang="en-US" sz="1500" b="1" dirty="0">
                <a:effectLst/>
              </a:rPr>
              <a:t>72 </a:t>
            </a:r>
            <a:r>
              <a:rPr lang="en-US" sz="1500" dirty="0">
                <a:effectLst/>
              </a:rPr>
              <a:t>164 (1999)</a:t>
            </a:r>
            <a:endParaRPr lang="en-GB" sz="15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8BAFF5-A155-BB7E-37B1-E3F818FE5A05}"/>
              </a:ext>
            </a:extLst>
          </p:cNvPr>
          <p:cNvSpPr txBox="1"/>
          <p:nvPr/>
        </p:nvSpPr>
        <p:spPr>
          <a:xfrm>
            <a:off x="7128568" y="6490725"/>
            <a:ext cx="4324291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dirty="0"/>
              <a:t>M. Tada et al., Physics Letters A </a:t>
            </a:r>
            <a:r>
              <a:rPr lang="en-GB" sz="1500" b="1" dirty="0"/>
              <a:t>349 6</a:t>
            </a:r>
            <a:r>
              <a:rPr lang="en-GB" sz="1500" dirty="0"/>
              <a:t> 488 (2006)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C75CE4-826E-13B0-AFAE-6B0D0C8D9238}"/>
              </a:ext>
            </a:extLst>
          </p:cNvPr>
          <p:cNvSpPr txBox="1"/>
          <p:nvPr/>
        </p:nvSpPr>
        <p:spPr>
          <a:xfrm>
            <a:off x="0" y="6330875"/>
            <a:ext cx="674370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dirty="0"/>
              <a:t>A. V. Dixit, et al., Phys. Rev. Lett. </a:t>
            </a:r>
            <a:r>
              <a:rPr lang="en-GB" sz="1500" b="1" dirty="0"/>
              <a:t>126</a:t>
            </a:r>
            <a:r>
              <a:rPr lang="en-GB" sz="1500" dirty="0"/>
              <a:t> 141302 (2021)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B7D3A2-F04F-921F-CE7B-F29E0378A347}"/>
              </a:ext>
            </a:extLst>
          </p:cNvPr>
          <p:cNvSpPr txBox="1"/>
          <p:nvPr/>
        </p:nvSpPr>
        <p:spPr>
          <a:xfrm>
            <a:off x="6857374" y="1164792"/>
            <a:ext cx="4653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Alternative AMO devices</a:t>
            </a:r>
            <a:endParaRPr lang="en-GB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5657AD-D8E9-5A3A-A1ED-1C02695D01FC}"/>
              </a:ext>
            </a:extLst>
          </p:cNvPr>
          <p:cNvSpPr txBox="1"/>
          <p:nvPr/>
        </p:nvSpPr>
        <p:spPr>
          <a:xfrm>
            <a:off x="6857374" y="1569447"/>
            <a:ext cx="300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CARRACK I &amp; II Rydberg atoms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B159E12-A73A-1490-99CD-B401A917EB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0184" y="2013133"/>
            <a:ext cx="2429648" cy="32291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83781F5-14E7-0E33-5084-EF1F21CC43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9832" y="2532135"/>
            <a:ext cx="2673332" cy="247444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06B28B6-570D-7F20-394E-72D87E5EE4C6}"/>
              </a:ext>
            </a:extLst>
          </p:cNvPr>
          <p:cNvSpPr txBox="1"/>
          <p:nvPr/>
        </p:nvSpPr>
        <p:spPr>
          <a:xfrm>
            <a:off x="6540644" y="5235844"/>
            <a:ext cx="5628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Good performance, ultimately effort was not sustained. 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BDC9CB-8B2B-4FDB-364C-7FEDC5B893F9}"/>
              </a:ext>
            </a:extLst>
          </p:cNvPr>
          <p:cNvSpPr txBox="1"/>
          <p:nvPr/>
        </p:nvSpPr>
        <p:spPr>
          <a:xfrm>
            <a:off x="6540644" y="5543630"/>
            <a:ext cx="68530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effectLst/>
              </a:rPr>
              <a:t>Now Rydberg Axions at Yale (RAY)</a:t>
            </a:r>
            <a:r>
              <a:rPr lang="en-GB" dirty="0"/>
              <a:t> D. </a:t>
            </a:r>
            <a:r>
              <a:rPr lang="en-GB" dirty="0">
                <a:effectLst/>
              </a:rPr>
              <a:t>Speller, &amp; S. Ghosh</a:t>
            </a:r>
            <a:endParaRPr lang="en-GB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0873811-FDBC-A352-E986-E97AA4FB6527}"/>
              </a:ext>
            </a:extLst>
          </p:cNvPr>
          <p:cNvSpPr/>
          <p:nvPr/>
        </p:nvSpPr>
        <p:spPr>
          <a:xfrm rot="16200000">
            <a:off x="2759074" y="1608451"/>
            <a:ext cx="844557" cy="229362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44414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9E0AD3-6436-4BF8-991D-398513A0C2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8B7BAB8-A525-B76E-AB72-99183463261C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9375578-3073-9970-0D40-29D8C3F7F1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52" y="1569357"/>
            <a:ext cx="10607096" cy="4767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876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BB2F40-8E4F-7DCF-32DC-07C450D50F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1E58F7B-2B49-F2AE-AE28-5723C05FCD08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33ED86A-0041-943E-DC0E-38C7E5EB71FA}"/>
              </a:ext>
            </a:extLst>
          </p:cNvPr>
          <p:cNvGrpSpPr/>
          <p:nvPr/>
        </p:nvGrpSpPr>
        <p:grpSpPr>
          <a:xfrm>
            <a:off x="186048" y="1922121"/>
            <a:ext cx="5882015" cy="3845317"/>
            <a:chOff x="1041662" y="2562018"/>
            <a:chExt cx="3890778" cy="2434525"/>
          </a:xfrm>
        </p:grpSpPr>
        <p:pic>
          <p:nvPicPr>
            <p:cNvPr id="19" name="Picture 18" descr="No image&#10;&#10;Description automatically generated">
              <a:extLst>
                <a:ext uri="{FF2B5EF4-FFF2-40B4-BE49-F238E27FC236}">
                  <a16:creationId xmlns:a16="http://schemas.microsoft.com/office/drawing/2014/main" id="{3FA332D9-2819-7586-BD3D-7A79E41552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1662" y="2562018"/>
              <a:ext cx="3890778" cy="2434525"/>
            </a:xfrm>
            <a:prstGeom prst="rect">
              <a:avLst/>
            </a:prstGeom>
          </p:spPr>
        </p:pic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21529E5-1129-5C84-2E29-47AE3316EB47}"/>
                </a:ext>
              </a:extLst>
            </p:cNvPr>
            <p:cNvSpPr/>
            <p:nvPr/>
          </p:nvSpPr>
          <p:spPr>
            <a:xfrm>
              <a:off x="2317255" y="3216069"/>
              <a:ext cx="969818" cy="332509"/>
            </a:xfrm>
            <a:prstGeom prst="ellipse">
              <a:avLst/>
            </a:prstGeom>
            <a:noFill/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CFDF498-AC3D-C7B7-6EB7-A428E12C0F00}"/>
                </a:ext>
              </a:extLst>
            </p:cNvPr>
            <p:cNvSpPr/>
            <p:nvPr/>
          </p:nvSpPr>
          <p:spPr>
            <a:xfrm>
              <a:off x="2317255" y="4232851"/>
              <a:ext cx="969818" cy="332509"/>
            </a:xfrm>
            <a:prstGeom prst="ellipse">
              <a:avLst/>
            </a:prstGeom>
            <a:noFill/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34B1168-A393-9DB2-E8A9-BE41E8A82F66}"/>
                </a:ext>
              </a:extLst>
            </p:cNvPr>
            <p:cNvCxnSpPr>
              <a:stCxn id="20" idx="2"/>
              <a:endCxn id="21" idx="2"/>
            </p:cNvCxnSpPr>
            <p:nvPr/>
          </p:nvCxnSpPr>
          <p:spPr>
            <a:xfrm>
              <a:off x="2317255" y="3382324"/>
              <a:ext cx="0" cy="1016782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EDACE57-604C-03F2-60A4-4351339F8D9C}"/>
                </a:ext>
              </a:extLst>
            </p:cNvPr>
            <p:cNvCxnSpPr/>
            <p:nvPr/>
          </p:nvCxnSpPr>
          <p:spPr>
            <a:xfrm>
              <a:off x="3287073" y="3381787"/>
              <a:ext cx="0" cy="1016782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42C6F25-0D19-B287-CCA3-FEB1F8FA9FD7}"/>
                </a:ext>
              </a:extLst>
            </p:cNvPr>
            <p:cNvCxnSpPr>
              <a:cxnSpLocks/>
            </p:cNvCxnSpPr>
            <p:nvPr/>
          </p:nvCxnSpPr>
          <p:spPr>
            <a:xfrm>
              <a:off x="3092449" y="2961873"/>
              <a:ext cx="0" cy="508391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88178FE-D097-68CE-3F50-A2758A0D47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92449" y="2977119"/>
              <a:ext cx="321855" cy="0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Isosceles Triangle 25">
              <a:extLst>
                <a:ext uri="{FF2B5EF4-FFF2-40B4-BE49-F238E27FC236}">
                  <a16:creationId xmlns:a16="http://schemas.microsoft.com/office/drawing/2014/main" id="{D4DDCF81-C4AF-5F2E-80C0-427521D7E2D2}"/>
                </a:ext>
              </a:extLst>
            </p:cNvPr>
            <p:cNvSpPr/>
            <p:nvPr/>
          </p:nvSpPr>
          <p:spPr>
            <a:xfrm rot="5400000">
              <a:off x="3424944" y="2825182"/>
              <a:ext cx="535323" cy="556603"/>
            </a:xfrm>
            <a:prstGeom prst="triangle">
              <a:avLst/>
            </a:prstGeom>
            <a:noFill/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85E2CA4-5864-D365-C520-8458CF6FE8E0}"/>
                </a:ext>
              </a:extLst>
            </p:cNvPr>
            <p:cNvCxnSpPr>
              <a:cxnSpLocks/>
              <a:endCxn id="26" idx="0"/>
            </p:cNvCxnSpPr>
            <p:nvPr/>
          </p:nvCxnSpPr>
          <p:spPr>
            <a:xfrm flipH="1">
              <a:off x="3970907" y="3096884"/>
              <a:ext cx="478296" cy="6600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C4A8F3F3-F22B-1F92-3E77-A5CE65B49C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10920" y="3548579"/>
              <a:ext cx="0" cy="68427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9" name="TextBox 19">
                  <a:extLst>
                    <a:ext uri="{FF2B5EF4-FFF2-40B4-BE49-F238E27FC236}">
                      <a16:creationId xmlns:a16="http://schemas.microsoft.com/office/drawing/2014/main" id="{726689AB-48B6-BAAA-90CD-831C6498A575}"/>
                    </a:ext>
                  </a:extLst>
                </p:cNvPr>
                <p:cNvSpPr txBox="1"/>
                <p:nvPr/>
              </p:nvSpPr>
              <p:spPr>
                <a:xfrm>
                  <a:off x="2365812" y="3530340"/>
                  <a:ext cx="537335" cy="2338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29" name="TextBox 19">
                  <a:extLst>
                    <a:ext uri="{FF2B5EF4-FFF2-40B4-BE49-F238E27FC236}">
                      <a16:creationId xmlns:a16="http://schemas.microsoft.com/office/drawing/2014/main" id="{726689AB-48B6-BAAA-90CD-831C6498A57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65812" y="3530340"/>
                  <a:ext cx="537335" cy="23382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5B30B1AF-BB5E-AB68-37B7-07B37DBC1328}"/>
              </a:ext>
            </a:extLst>
          </p:cNvPr>
          <p:cNvSpPr/>
          <p:nvPr/>
        </p:nvSpPr>
        <p:spPr>
          <a:xfrm>
            <a:off x="6902116" y="1849326"/>
            <a:ext cx="344918" cy="36542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1" name="TextBox 37">
            <a:extLst>
              <a:ext uri="{FF2B5EF4-FFF2-40B4-BE49-F238E27FC236}">
                <a16:creationId xmlns:a16="http://schemas.microsoft.com/office/drawing/2014/main" id="{9066E6F2-3733-8CEA-81BD-2493A52EC5B3}"/>
              </a:ext>
            </a:extLst>
          </p:cNvPr>
          <p:cNvSpPr txBox="1"/>
          <p:nvPr/>
        </p:nvSpPr>
        <p:spPr>
          <a:xfrm>
            <a:off x="6347910" y="1488158"/>
            <a:ext cx="100585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Detector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74E13463-9520-D1C3-3F92-51919FA012C5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83310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Axion detection with microwave cavities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Content Placeholder 2">
                <a:extLst>
                  <a:ext uri="{FF2B5EF4-FFF2-40B4-BE49-F238E27FC236}">
                    <a16:creationId xmlns:a16="http://schemas.microsoft.com/office/drawing/2014/main" id="{BB145BB5-B4C9-7B4C-D90A-64492D7B8D5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9821" y="1430192"/>
                <a:ext cx="4895999" cy="55585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400" dirty="0"/>
                  <a:t>Cavity placed in an external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sz="2400" dirty="0"/>
                  <a:t> field:</a:t>
                </a:r>
              </a:p>
            </p:txBody>
          </p:sp>
        </mc:Choice>
        <mc:Fallback>
          <p:sp>
            <p:nvSpPr>
              <p:cNvPr id="31" name="Content Placeholder 2">
                <a:extLst>
                  <a:ext uri="{FF2B5EF4-FFF2-40B4-BE49-F238E27FC236}">
                    <a16:creationId xmlns:a16="http://schemas.microsoft.com/office/drawing/2014/main" id="{BB145BB5-B4C9-7B4C-D90A-64492D7B8D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821" y="1430192"/>
                <a:ext cx="4895999" cy="555859"/>
              </a:xfrm>
              <a:prstGeom prst="rect">
                <a:avLst/>
              </a:prstGeom>
              <a:blipFill>
                <a:blip r:embed="rId5"/>
                <a:stretch>
                  <a:fillRect l="-1868" t="-14286" r="-1619" b="-21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E163AC19-C255-32E0-DE92-A81AEBA2CFE0}"/>
              </a:ext>
            </a:extLst>
          </p:cNvPr>
          <p:cNvSpPr txBox="1"/>
          <p:nvPr/>
        </p:nvSpPr>
        <p:spPr>
          <a:xfrm>
            <a:off x="90341" y="6478704"/>
            <a:ext cx="45786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M. E. Tobar et al., Physics of the Dark Universe </a:t>
            </a:r>
            <a:r>
              <a:rPr lang="en-US" sz="1500" b="1" dirty="0"/>
              <a:t>26</a:t>
            </a:r>
            <a:r>
              <a:rPr lang="en-US" sz="1500" dirty="0"/>
              <a:t> (2019)</a:t>
            </a:r>
            <a:endParaRPr lang="en-GB" sz="15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54E6F2-0E06-7FA5-3ACC-8DB9B73A2530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4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86D1163-67F8-0091-035E-64ED2D2A304E}"/>
                  </a:ext>
                </a:extLst>
              </p:cNvPr>
              <p:cNvSpPr txBox="1"/>
              <p:nvPr/>
            </p:nvSpPr>
            <p:spPr>
              <a:xfrm>
                <a:off x="6277413" y="1460424"/>
                <a:ext cx="5663307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Axion DM halo sources new E and B fields, oscillating at the axion Compton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ℏ</m:t>
                    </m:r>
                  </m:oMath>
                </a14:m>
                <a:endParaRPr lang="en-GB" sz="24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86D1163-67F8-0091-035E-64ED2D2A30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7413" y="1460424"/>
                <a:ext cx="5663307" cy="1200329"/>
              </a:xfrm>
              <a:prstGeom prst="rect">
                <a:avLst/>
              </a:prstGeom>
              <a:blipFill>
                <a:blip r:embed="rId6"/>
                <a:stretch>
                  <a:fillRect l="-1722" t="-4082" b="-117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9254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FDB644-A739-A7C0-4671-C87896AB12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D6A03D9-B27F-FF1F-3973-5D51D16A3794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1AEB036-07D5-E5D1-1A78-8F2C57E195E4}"/>
              </a:ext>
            </a:extLst>
          </p:cNvPr>
          <p:cNvGrpSpPr/>
          <p:nvPr/>
        </p:nvGrpSpPr>
        <p:grpSpPr>
          <a:xfrm>
            <a:off x="186048" y="1922121"/>
            <a:ext cx="5882015" cy="3845317"/>
            <a:chOff x="1041662" y="2562018"/>
            <a:chExt cx="3890778" cy="2434525"/>
          </a:xfrm>
        </p:grpSpPr>
        <p:pic>
          <p:nvPicPr>
            <p:cNvPr id="19" name="Picture 18" descr="No image&#10;&#10;Description automatically generated">
              <a:extLst>
                <a:ext uri="{FF2B5EF4-FFF2-40B4-BE49-F238E27FC236}">
                  <a16:creationId xmlns:a16="http://schemas.microsoft.com/office/drawing/2014/main" id="{B2DB9C4D-F655-48C0-8610-8254CCEFA8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1662" y="2562018"/>
              <a:ext cx="3890778" cy="2434525"/>
            </a:xfrm>
            <a:prstGeom prst="rect">
              <a:avLst/>
            </a:prstGeom>
          </p:spPr>
        </p:pic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F64E8C56-0794-1261-A157-B3AE51CC9780}"/>
                </a:ext>
              </a:extLst>
            </p:cNvPr>
            <p:cNvSpPr/>
            <p:nvPr/>
          </p:nvSpPr>
          <p:spPr>
            <a:xfrm>
              <a:off x="2317255" y="3216069"/>
              <a:ext cx="969818" cy="332509"/>
            </a:xfrm>
            <a:prstGeom prst="ellipse">
              <a:avLst/>
            </a:prstGeom>
            <a:noFill/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D7A5E9A-04DE-ABEF-37E7-229CF46A4AC9}"/>
                </a:ext>
              </a:extLst>
            </p:cNvPr>
            <p:cNvSpPr/>
            <p:nvPr/>
          </p:nvSpPr>
          <p:spPr>
            <a:xfrm>
              <a:off x="2317255" y="4232851"/>
              <a:ext cx="969818" cy="332509"/>
            </a:xfrm>
            <a:prstGeom prst="ellipse">
              <a:avLst/>
            </a:prstGeom>
            <a:noFill/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3943EE4-1187-972F-8426-53ACAA8C1F8E}"/>
                </a:ext>
              </a:extLst>
            </p:cNvPr>
            <p:cNvCxnSpPr>
              <a:stCxn id="20" idx="2"/>
              <a:endCxn id="21" idx="2"/>
            </p:cNvCxnSpPr>
            <p:nvPr/>
          </p:nvCxnSpPr>
          <p:spPr>
            <a:xfrm>
              <a:off x="2317255" y="3382324"/>
              <a:ext cx="0" cy="1016782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5665B458-2FD3-8021-FEF3-06DB3C0F6A85}"/>
                </a:ext>
              </a:extLst>
            </p:cNvPr>
            <p:cNvCxnSpPr/>
            <p:nvPr/>
          </p:nvCxnSpPr>
          <p:spPr>
            <a:xfrm>
              <a:off x="3287073" y="3381787"/>
              <a:ext cx="0" cy="1016782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5D6DE08-80A1-4661-726A-1EE89822E36C}"/>
                </a:ext>
              </a:extLst>
            </p:cNvPr>
            <p:cNvCxnSpPr>
              <a:cxnSpLocks/>
            </p:cNvCxnSpPr>
            <p:nvPr/>
          </p:nvCxnSpPr>
          <p:spPr>
            <a:xfrm>
              <a:off x="3092449" y="2961873"/>
              <a:ext cx="0" cy="508391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E6FEC9A-2638-BD75-0479-5007395AAA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92449" y="2977119"/>
              <a:ext cx="321855" cy="0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Isosceles Triangle 25">
              <a:extLst>
                <a:ext uri="{FF2B5EF4-FFF2-40B4-BE49-F238E27FC236}">
                  <a16:creationId xmlns:a16="http://schemas.microsoft.com/office/drawing/2014/main" id="{8E9078BD-BD51-6E95-824C-77FDF80C1AD1}"/>
                </a:ext>
              </a:extLst>
            </p:cNvPr>
            <p:cNvSpPr/>
            <p:nvPr/>
          </p:nvSpPr>
          <p:spPr>
            <a:xfrm rot="5400000">
              <a:off x="3424944" y="2825182"/>
              <a:ext cx="535323" cy="556603"/>
            </a:xfrm>
            <a:prstGeom prst="triangle">
              <a:avLst/>
            </a:prstGeom>
            <a:noFill/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05037DDC-5C9C-810D-6427-DD295EC0E713}"/>
                </a:ext>
              </a:extLst>
            </p:cNvPr>
            <p:cNvCxnSpPr>
              <a:cxnSpLocks/>
              <a:endCxn id="26" idx="0"/>
            </p:cNvCxnSpPr>
            <p:nvPr/>
          </p:nvCxnSpPr>
          <p:spPr>
            <a:xfrm flipH="1">
              <a:off x="3970907" y="3096884"/>
              <a:ext cx="478296" cy="6600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7464E314-0C80-6E99-F975-9A1EF778148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10920" y="3548579"/>
              <a:ext cx="0" cy="68427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9" name="TextBox 19">
                  <a:extLst>
                    <a:ext uri="{FF2B5EF4-FFF2-40B4-BE49-F238E27FC236}">
                      <a16:creationId xmlns:a16="http://schemas.microsoft.com/office/drawing/2014/main" id="{A4A6243E-A85E-9E14-6910-6AC7747CD8F5}"/>
                    </a:ext>
                  </a:extLst>
                </p:cNvPr>
                <p:cNvSpPr txBox="1"/>
                <p:nvPr/>
              </p:nvSpPr>
              <p:spPr>
                <a:xfrm>
                  <a:off x="2365812" y="3530340"/>
                  <a:ext cx="537335" cy="2338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29" name="TextBox 19">
                  <a:extLst>
                    <a:ext uri="{FF2B5EF4-FFF2-40B4-BE49-F238E27FC236}">
                      <a16:creationId xmlns:a16="http://schemas.microsoft.com/office/drawing/2014/main" id="{A4A6243E-A85E-9E14-6910-6AC7747CD8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65812" y="3530340"/>
                  <a:ext cx="537335" cy="23382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" name="TextBox 24">
            <a:extLst>
              <a:ext uri="{FF2B5EF4-FFF2-40B4-BE49-F238E27FC236}">
                <a16:creationId xmlns:a16="http://schemas.microsoft.com/office/drawing/2014/main" id="{6D72144B-F950-1D17-2514-3D988B8938FB}"/>
              </a:ext>
            </a:extLst>
          </p:cNvPr>
          <p:cNvSpPr txBox="1"/>
          <p:nvPr/>
        </p:nvSpPr>
        <p:spPr>
          <a:xfrm>
            <a:off x="6277413" y="2991839"/>
            <a:ext cx="58820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Rate of photons emitted at optimum cavity coupling is </a:t>
            </a:r>
            <a:endParaRPr lang="en-GB" sz="24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1205F90-908D-B636-ABCC-06FEB27CC71C}"/>
              </a:ext>
            </a:extLst>
          </p:cNvPr>
          <p:cNvSpPr/>
          <p:nvPr/>
        </p:nvSpPr>
        <p:spPr>
          <a:xfrm>
            <a:off x="6277413" y="3844779"/>
            <a:ext cx="5728539" cy="8947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6">
                <a:extLst>
                  <a:ext uri="{FF2B5EF4-FFF2-40B4-BE49-F238E27FC236}">
                    <a16:creationId xmlns:a16="http://schemas.microsoft.com/office/drawing/2014/main" id="{7CED3553-D86F-3F56-8134-7E7F7C058D18}"/>
                  </a:ext>
                </a:extLst>
              </p:cNvPr>
              <p:cNvSpPr txBox="1"/>
              <p:nvPr/>
            </p:nvSpPr>
            <p:spPr>
              <a:xfrm>
                <a:off x="7247034" y="4848183"/>
                <a:ext cx="4195464" cy="12158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nary>
                                <m:naryPr>
                                  <m:limLoc m:val="undOvr"/>
                                  <m:subHide m:val="on"/>
                                  <m:supHide m:val="on"/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sSub>
                                    <m:sSub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𝑑𝑉</m:t>
                                  </m:r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</m:e>
                              </m:nary>
                            </m:e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en-GB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sSub>
                                    <m:sSub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</m:e>
                                <m:sup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𝑑𝑉</m:t>
                              </m:r>
                            </m:e>
                          </m:nary>
                        </m:den>
                      </m:f>
                      <m:acc>
                        <m:accPr>
                          <m:chr m:val="̃"/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∝</m:t>
                          </m:r>
                        </m:e>
                      </m:acc>
                      <m:r>
                        <m:rPr>
                          <m:sty m:val="p"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Cavity</m:t>
                      </m:r>
                      <m:r>
                        <a:rPr lang="en-GB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volume</m:t>
                      </m:r>
                    </m:oMath>
                  </m:oMathPara>
                </a14:m>
                <a:endParaRPr lang="en-GB" sz="2000" b="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       </m:t>
                      </m:r>
                    </m:oMath>
                  </m:oMathPara>
                </a14:m>
                <a:endParaRPr lang="en-GB" sz="2000" b="0" dirty="0"/>
              </a:p>
            </p:txBody>
          </p:sp>
        </mc:Choice>
        <mc:Fallback>
          <p:sp>
            <p:nvSpPr>
              <p:cNvPr id="16" name="TextBox 6">
                <a:extLst>
                  <a:ext uri="{FF2B5EF4-FFF2-40B4-BE49-F238E27FC236}">
                    <a16:creationId xmlns:a16="http://schemas.microsoft.com/office/drawing/2014/main" id="{7CED3553-D86F-3F56-8134-7E7F7C058D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7034" y="4848183"/>
                <a:ext cx="4195464" cy="121584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516E6C14-8A52-B774-044A-9578A870F221}"/>
              </a:ext>
            </a:extLst>
          </p:cNvPr>
          <p:cNvSpPr/>
          <p:nvPr/>
        </p:nvSpPr>
        <p:spPr>
          <a:xfrm>
            <a:off x="6902116" y="1849326"/>
            <a:ext cx="344918" cy="36542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1" name="TextBox 37">
            <a:extLst>
              <a:ext uri="{FF2B5EF4-FFF2-40B4-BE49-F238E27FC236}">
                <a16:creationId xmlns:a16="http://schemas.microsoft.com/office/drawing/2014/main" id="{5CC5918C-B980-382F-BD23-77F88CD463EB}"/>
              </a:ext>
            </a:extLst>
          </p:cNvPr>
          <p:cNvSpPr txBox="1"/>
          <p:nvPr/>
        </p:nvSpPr>
        <p:spPr>
          <a:xfrm>
            <a:off x="6347910" y="1488158"/>
            <a:ext cx="100585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Detector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65C0E888-2D03-DF2F-7052-54603F3375E0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83310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Axion detection with microwave cavities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Content Placeholder 2">
                <a:extLst>
                  <a:ext uri="{FF2B5EF4-FFF2-40B4-BE49-F238E27FC236}">
                    <a16:creationId xmlns:a16="http://schemas.microsoft.com/office/drawing/2014/main" id="{5BB2B2F8-39D7-F4CD-F438-DD2E6D3789E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9821" y="1430192"/>
                <a:ext cx="4895999" cy="55585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400" dirty="0"/>
                  <a:t>Cavity placed in an external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sz="2400" dirty="0"/>
                  <a:t> field:</a:t>
                </a:r>
              </a:p>
            </p:txBody>
          </p:sp>
        </mc:Choice>
        <mc:Fallback>
          <p:sp>
            <p:nvSpPr>
              <p:cNvPr id="31" name="Content Placeholder 2">
                <a:extLst>
                  <a:ext uri="{FF2B5EF4-FFF2-40B4-BE49-F238E27FC236}">
                    <a16:creationId xmlns:a16="http://schemas.microsoft.com/office/drawing/2014/main" id="{5BB2B2F8-39D7-F4CD-F438-DD2E6D3789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821" y="1430192"/>
                <a:ext cx="4895999" cy="555859"/>
              </a:xfrm>
              <a:prstGeom prst="rect">
                <a:avLst/>
              </a:prstGeom>
              <a:blipFill>
                <a:blip r:embed="rId6"/>
                <a:stretch>
                  <a:fillRect l="-1868" t="-14286" r="-1619" b="-21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D533A2F4-A7DF-D17A-780F-2B70C607E644}"/>
              </a:ext>
            </a:extLst>
          </p:cNvPr>
          <p:cNvSpPr txBox="1"/>
          <p:nvPr/>
        </p:nvSpPr>
        <p:spPr>
          <a:xfrm>
            <a:off x="90341" y="6478704"/>
            <a:ext cx="45786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M. E. Tobar et al., Physics of the Dark Universe </a:t>
            </a:r>
            <a:r>
              <a:rPr lang="en-US" sz="1500" b="1" dirty="0"/>
              <a:t>26</a:t>
            </a:r>
            <a:r>
              <a:rPr lang="en-US" sz="1500" dirty="0"/>
              <a:t> (2019)</a:t>
            </a:r>
            <a:endParaRPr lang="en-GB" sz="15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99361AD-18D8-AF03-BDE3-546E58B4202A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4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B6082F9-7A7E-0D87-F30C-2BA2FFFCF235}"/>
                  </a:ext>
                </a:extLst>
              </p:cNvPr>
              <p:cNvSpPr txBox="1"/>
              <p:nvPr/>
            </p:nvSpPr>
            <p:spPr>
              <a:xfrm>
                <a:off x="6277413" y="4068756"/>
                <a:ext cx="5635069" cy="5038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2800" b="0" i="0" smtClean="0">
                          <a:latin typeface="Cambria Math" panose="02040503050406030204" pitchFamily="18" charset="0"/>
                        </a:rPr>
                        <m:t>Rate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 ×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B6082F9-7A7E-0D87-F30C-2BA2FFFCF2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7413" y="4068756"/>
                <a:ext cx="5635069" cy="50385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140C84D-021D-D446-6A63-9E391B90AA40}"/>
                  </a:ext>
                </a:extLst>
              </p:cNvPr>
              <p:cNvSpPr txBox="1"/>
              <p:nvPr/>
            </p:nvSpPr>
            <p:spPr>
              <a:xfrm>
                <a:off x="7617539" y="5756262"/>
                <a:ext cx="1770650" cy="7224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140C84D-021D-D446-6A63-9E391B90AA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7539" y="5756262"/>
                <a:ext cx="1770650" cy="72244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9D75E45D-6658-C10B-16FE-3B4DA77D3706}"/>
                  </a:ext>
                </a:extLst>
              </p:cNvPr>
              <p:cNvSpPr txBox="1"/>
              <p:nvPr/>
            </p:nvSpPr>
            <p:spPr>
              <a:xfrm>
                <a:off x="9607924" y="5790741"/>
                <a:ext cx="329064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9D75E45D-6658-C10B-16FE-3B4DA77D37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924" y="5790741"/>
                <a:ext cx="329064" cy="307777"/>
              </a:xfrm>
              <a:prstGeom prst="rect">
                <a:avLst/>
              </a:prstGeom>
              <a:blipFill>
                <a:blip r:embed="rId9"/>
                <a:stretch>
                  <a:fillRect l="-24074" r="-1852" b="-2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0E2198B4-6BDF-7989-AE92-6E6ECCF0E268}"/>
                  </a:ext>
                </a:extLst>
              </p:cNvPr>
              <p:cNvSpPr txBox="1"/>
              <p:nvPr/>
            </p:nvSpPr>
            <p:spPr>
              <a:xfrm>
                <a:off x="9607924" y="6324815"/>
                <a:ext cx="350096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0E2198B4-6BDF-7989-AE92-6E6ECCF0E2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924" y="6324815"/>
                <a:ext cx="350096" cy="307777"/>
              </a:xfrm>
              <a:prstGeom prst="rect">
                <a:avLst/>
              </a:prstGeom>
              <a:blipFill>
                <a:blip r:embed="rId10"/>
                <a:stretch>
                  <a:fillRect l="-22414" r="-1724" b="-2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47">
            <a:extLst>
              <a:ext uri="{FF2B5EF4-FFF2-40B4-BE49-F238E27FC236}">
                <a16:creationId xmlns:a16="http://schemas.microsoft.com/office/drawing/2014/main" id="{39CD8794-6344-3D2B-D8FE-972365555B0C}"/>
              </a:ext>
            </a:extLst>
          </p:cNvPr>
          <p:cNvSpPr txBox="1"/>
          <p:nvPr/>
        </p:nvSpPr>
        <p:spPr>
          <a:xfrm>
            <a:off x="9924613" y="5759963"/>
            <a:ext cx="18169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dirty="0"/>
              <a:t>Cavity Q-factor</a:t>
            </a:r>
            <a:endParaRPr lang="en-GB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42B225D-920C-B274-39A5-EAF599EFD64B}"/>
              </a:ext>
            </a:extLst>
          </p:cNvPr>
          <p:cNvSpPr txBox="1"/>
          <p:nvPr/>
        </p:nvSpPr>
        <p:spPr>
          <a:xfrm>
            <a:off x="9924612" y="6328422"/>
            <a:ext cx="18169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dirty="0"/>
              <a:t>Axion Q-factor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16991CD2-8055-C541-0665-3F71AD1B9636}"/>
                  </a:ext>
                </a:extLst>
              </p:cNvPr>
              <p:cNvSpPr txBox="1"/>
              <p:nvPr/>
            </p:nvSpPr>
            <p:spPr>
              <a:xfrm>
                <a:off x="5416550" y="5804531"/>
                <a:ext cx="2253582" cy="4246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16991CD2-8055-C541-0665-3F71AD1B96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6550" y="5804531"/>
                <a:ext cx="2253582" cy="424603"/>
              </a:xfrm>
              <a:prstGeom prst="rect">
                <a:avLst/>
              </a:prstGeom>
              <a:blipFill>
                <a:blip r:embed="rId11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52D4556-B759-F7F8-166C-0D499CBA7F95}"/>
                  </a:ext>
                </a:extLst>
              </p:cNvPr>
              <p:cNvSpPr txBox="1"/>
              <p:nvPr/>
            </p:nvSpPr>
            <p:spPr>
              <a:xfrm>
                <a:off x="11463403" y="6353573"/>
                <a:ext cx="640625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52D4556-B759-F7F8-166C-0D499CBA7F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63403" y="6353573"/>
                <a:ext cx="640625" cy="307777"/>
              </a:xfrm>
              <a:prstGeom prst="rect">
                <a:avLst/>
              </a:prstGeom>
              <a:blipFill>
                <a:blip r:embed="rId12"/>
                <a:stretch>
                  <a:fillRect l="-2830" r="-1887"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B3A5495-A285-B716-9796-7961C3DF3BC8}"/>
                  </a:ext>
                </a:extLst>
              </p:cNvPr>
              <p:cNvSpPr txBox="1"/>
              <p:nvPr/>
            </p:nvSpPr>
            <p:spPr>
              <a:xfrm>
                <a:off x="5425930" y="6215683"/>
                <a:ext cx="2253582" cy="4246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𝑂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B3A5495-A285-B716-9796-7961C3DF3B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5930" y="6215683"/>
                <a:ext cx="2253582" cy="424603"/>
              </a:xfrm>
              <a:prstGeom prst="rect">
                <a:avLst/>
              </a:prstGeom>
              <a:blipFill>
                <a:blip r:embed="rId13"/>
                <a:stretch>
                  <a:fillRect b="-101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062AEE0-F65B-93D4-330B-962BE1726FBE}"/>
                  </a:ext>
                </a:extLst>
              </p:cNvPr>
              <p:cNvSpPr txBox="1"/>
              <p:nvPr/>
            </p:nvSpPr>
            <p:spPr>
              <a:xfrm>
                <a:off x="6277413" y="1460424"/>
                <a:ext cx="5663307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Axion DM halo sources new E and B fields, oscillating at the axion Compton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ℏ</m:t>
                    </m:r>
                  </m:oMath>
                </a14:m>
                <a:endParaRPr lang="en-GB" sz="240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062AEE0-F65B-93D4-330B-962BE1726F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7413" y="1460424"/>
                <a:ext cx="5663307" cy="1200329"/>
              </a:xfrm>
              <a:prstGeom prst="rect">
                <a:avLst/>
              </a:prstGeom>
              <a:blipFill>
                <a:blip r:embed="rId14"/>
                <a:stretch>
                  <a:fillRect l="-1722" t="-4082" b="-117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7073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E61A3D-0851-A1B4-F3EB-A4C75D5D6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82C9A9A-5C90-CAEA-D328-4D32BB16F1BF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88A642C-68A9-6BDC-106E-D1691245B62D}"/>
              </a:ext>
            </a:extLst>
          </p:cNvPr>
          <p:cNvGrpSpPr/>
          <p:nvPr/>
        </p:nvGrpSpPr>
        <p:grpSpPr>
          <a:xfrm>
            <a:off x="186048" y="1922121"/>
            <a:ext cx="5882015" cy="3845317"/>
            <a:chOff x="1041662" y="2562018"/>
            <a:chExt cx="3890778" cy="2434525"/>
          </a:xfrm>
        </p:grpSpPr>
        <p:pic>
          <p:nvPicPr>
            <p:cNvPr id="19" name="Picture 18" descr="No image&#10;&#10;Description automatically generated">
              <a:extLst>
                <a:ext uri="{FF2B5EF4-FFF2-40B4-BE49-F238E27FC236}">
                  <a16:creationId xmlns:a16="http://schemas.microsoft.com/office/drawing/2014/main" id="{B5DE60B9-8CDF-D776-240C-DB232BCB57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1662" y="2562018"/>
              <a:ext cx="3890778" cy="2434525"/>
            </a:xfrm>
            <a:prstGeom prst="rect">
              <a:avLst/>
            </a:prstGeom>
          </p:spPr>
        </p:pic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EE94130-70B5-7D33-B1D2-0F247B3F3E25}"/>
                </a:ext>
              </a:extLst>
            </p:cNvPr>
            <p:cNvSpPr/>
            <p:nvPr/>
          </p:nvSpPr>
          <p:spPr>
            <a:xfrm>
              <a:off x="2317255" y="3216069"/>
              <a:ext cx="969818" cy="332509"/>
            </a:xfrm>
            <a:prstGeom prst="ellipse">
              <a:avLst/>
            </a:prstGeom>
            <a:noFill/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456457B-04AB-B9DF-DA77-0CF068A7C605}"/>
                </a:ext>
              </a:extLst>
            </p:cNvPr>
            <p:cNvSpPr/>
            <p:nvPr/>
          </p:nvSpPr>
          <p:spPr>
            <a:xfrm>
              <a:off x="2317255" y="4232851"/>
              <a:ext cx="969818" cy="332509"/>
            </a:xfrm>
            <a:prstGeom prst="ellipse">
              <a:avLst/>
            </a:prstGeom>
            <a:noFill/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65E0E05-F6F8-A85E-5F7B-1D7E5F4ED8B7}"/>
                </a:ext>
              </a:extLst>
            </p:cNvPr>
            <p:cNvCxnSpPr>
              <a:stCxn id="20" idx="2"/>
              <a:endCxn id="21" idx="2"/>
            </p:cNvCxnSpPr>
            <p:nvPr/>
          </p:nvCxnSpPr>
          <p:spPr>
            <a:xfrm>
              <a:off x="2317255" y="3382324"/>
              <a:ext cx="0" cy="1016782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2CA86FC0-4BEC-132E-53DA-6DD94E3C99F2}"/>
                </a:ext>
              </a:extLst>
            </p:cNvPr>
            <p:cNvCxnSpPr/>
            <p:nvPr/>
          </p:nvCxnSpPr>
          <p:spPr>
            <a:xfrm>
              <a:off x="3287073" y="3381787"/>
              <a:ext cx="0" cy="1016782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110C11A1-DBFB-2040-F3A6-A17157001F8C}"/>
                </a:ext>
              </a:extLst>
            </p:cNvPr>
            <p:cNvCxnSpPr>
              <a:cxnSpLocks/>
            </p:cNvCxnSpPr>
            <p:nvPr/>
          </p:nvCxnSpPr>
          <p:spPr>
            <a:xfrm>
              <a:off x="3092449" y="2961873"/>
              <a:ext cx="0" cy="508391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0CEFD4A1-95AF-F0A4-6868-975F0515C4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92449" y="2977119"/>
              <a:ext cx="321855" cy="0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Isosceles Triangle 25">
              <a:extLst>
                <a:ext uri="{FF2B5EF4-FFF2-40B4-BE49-F238E27FC236}">
                  <a16:creationId xmlns:a16="http://schemas.microsoft.com/office/drawing/2014/main" id="{03107B50-0D02-5D16-BE83-129821B82ACA}"/>
                </a:ext>
              </a:extLst>
            </p:cNvPr>
            <p:cNvSpPr/>
            <p:nvPr/>
          </p:nvSpPr>
          <p:spPr>
            <a:xfrm rot="5400000">
              <a:off x="3424944" y="2825182"/>
              <a:ext cx="535323" cy="556603"/>
            </a:xfrm>
            <a:prstGeom prst="triangle">
              <a:avLst/>
            </a:prstGeom>
            <a:noFill/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E978727-5838-3E11-F66C-5364257FAE8B}"/>
                </a:ext>
              </a:extLst>
            </p:cNvPr>
            <p:cNvCxnSpPr>
              <a:cxnSpLocks/>
              <a:endCxn id="26" idx="0"/>
            </p:cNvCxnSpPr>
            <p:nvPr/>
          </p:nvCxnSpPr>
          <p:spPr>
            <a:xfrm flipH="1">
              <a:off x="3970907" y="3096884"/>
              <a:ext cx="478296" cy="6600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2F01631E-A087-246E-F381-C5B4E1C834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10920" y="3548579"/>
              <a:ext cx="0" cy="68427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9" name="TextBox 19">
                  <a:extLst>
                    <a:ext uri="{FF2B5EF4-FFF2-40B4-BE49-F238E27FC236}">
                      <a16:creationId xmlns:a16="http://schemas.microsoft.com/office/drawing/2014/main" id="{F1C11036-8477-A02C-5180-1DE34B682D7D}"/>
                    </a:ext>
                  </a:extLst>
                </p:cNvPr>
                <p:cNvSpPr txBox="1"/>
                <p:nvPr/>
              </p:nvSpPr>
              <p:spPr>
                <a:xfrm>
                  <a:off x="2365812" y="3530340"/>
                  <a:ext cx="537335" cy="2338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29" name="TextBox 19">
                  <a:extLst>
                    <a:ext uri="{FF2B5EF4-FFF2-40B4-BE49-F238E27FC236}">
                      <a16:creationId xmlns:a16="http://schemas.microsoft.com/office/drawing/2014/main" id="{F1C11036-8477-A02C-5180-1DE34B682D7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65812" y="3530340"/>
                  <a:ext cx="537335" cy="23382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" name="TextBox 24">
            <a:extLst>
              <a:ext uri="{FF2B5EF4-FFF2-40B4-BE49-F238E27FC236}">
                <a16:creationId xmlns:a16="http://schemas.microsoft.com/office/drawing/2014/main" id="{DE162448-1DA2-8540-EBD7-52DE5F8C721B}"/>
              </a:ext>
            </a:extLst>
          </p:cNvPr>
          <p:cNvSpPr txBox="1"/>
          <p:nvPr/>
        </p:nvSpPr>
        <p:spPr>
          <a:xfrm>
            <a:off x="6277413" y="2991839"/>
            <a:ext cx="58820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Rate of photons emitted at optimum cavity coupling is </a:t>
            </a:r>
            <a:endParaRPr lang="en-GB" sz="24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A4B46D7-615B-6446-76A4-B4FDF92949D2}"/>
              </a:ext>
            </a:extLst>
          </p:cNvPr>
          <p:cNvSpPr/>
          <p:nvPr/>
        </p:nvSpPr>
        <p:spPr>
          <a:xfrm>
            <a:off x="6277413" y="3844779"/>
            <a:ext cx="5728539" cy="8947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6">
                <a:extLst>
                  <a:ext uri="{FF2B5EF4-FFF2-40B4-BE49-F238E27FC236}">
                    <a16:creationId xmlns:a16="http://schemas.microsoft.com/office/drawing/2014/main" id="{74256AE2-30D3-AF15-79D2-78815CB75249}"/>
                  </a:ext>
                </a:extLst>
              </p:cNvPr>
              <p:cNvSpPr txBox="1"/>
              <p:nvPr/>
            </p:nvSpPr>
            <p:spPr>
              <a:xfrm>
                <a:off x="7247034" y="4848183"/>
                <a:ext cx="4195464" cy="12158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nary>
                                <m:naryPr>
                                  <m:limLoc m:val="undOvr"/>
                                  <m:subHide m:val="on"/>
                                  <m:supHide m:val="on"/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sSub>
                                    <m:sSub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𝑑𝑉</m:t>
                                  </m:r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</m:e>
                              </m:nary>
                            </m:e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en-GB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sSub>
                                    <m:sSub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</m:e>
                                <m:sup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𝑑𝑉</m:t>
                              </m:r>
                            </m:e>
                          </m:nary>
                        </m:den>
                      </m:f>
                      <m:acc>
                        <m:accPr>
                          <m:chr m:val="̃"/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∝</m:t>
                          </m:r>
                        </m:e>
                      </m:acc>
                      <m:r>
                        <m:rPr>
                          <m:sty m:val="p"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Cavity</m:t>
                      </m:r>
                      <m:r>
                        <a:rPr lang="en-GB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volume</m:t>
                      </m:r>
                    </m:oMath>
                  </m:oMathPara>
                </a14:m>
                <a:endParaRPr lang="en-GB" sz="2000" b="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       </m:t>
                      </m:r>
                    </m:oMath>
                  </m:oMathPara>
                </a14:m>
                <a:endParaRPr lang="en-GB" sz="2000" b="0" dirty="0"/>
              </a:p>
            </p:txBody>
          </p:sp>
        </mc:Choice>
        <mc:Fallback>
          <p:sp>
            <p:nvSpPr>
              <p:cNvPr id="16" name="TextBox 6">
                <a:extLst>
                  <a:ext uri="{FF2B5EF4-FFF2-40B4-BE49-F238E27FC236}">
                    <a16:creationId xmlns:a16="http://schemas.microsoft.com/office/drawing/2014/main" id="{74256AE2-30D3-AF15-79D2-78815CB752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7034" y="4848183"/>
                <a:ext cx="4195464" cy="121584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6AFFD75C-14B6-FAFA-7B7A-90B417AB949E}"/>
              </a:ext>
            </a:extLst>
          </p:cNvPr>
          <p:cNvSpPr/>
          <p:nvPr/>
        </p:nvSpPr>
        <p:spPr>
          <a:xfrm>
            <a:off x="6902116" y="1849326"/>
            <a:ext cx="344918" cy="36542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1" name="TextBox 37">
            <a:extLst>
              <a:ext uri="{FF2B5EF4-FFF2-40B4-BE49-F238E27FC236}">
                <a16:creationId xmlns:a16="http://schemas.microsoft.com/office/drawing/2014/main" id="{65D1ED87-6D63-914A-6152-EF9956812539}"/>
              </a:ext>
            </a:extLst>
          </p:cNvPr>
          <p:cNvSpPr txBox="1"/>
          <p:nvPr/>
        </p:nvSpPr>
        <p:spPr>
          <a:xfrm>
            <a:off x="6347910" y="1488158"/>
            <a:ext cx="100585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Detector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D0CFB9FB-DCCB-9A16-8053-132BA43A68D1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83310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Axion detection with microwave cavities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Content Placeholder 2">
                <a:extLst>
                  <a:ext uri="{FF2B5EF4-FFF2-40B4-BE49-F238E27FC236}">
                    <a16:creationId xmlns:a16="http://schemas.microsoft.com/office/drawing/2014/main" id="{2AD0F5AE-A3F0-0647-EFC8-68D287613EB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9821" y="1430192"/>
                <a:ext cx="4895999" cy="55585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400" dirty="0"/>
                  <a:t>Cavity placed in an external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sz="2400" dirty="0"/>
                  <a:t> field:</a:t>
                </a:r>
              </a:p>
            </p:txBody>
          </p:sp>
        </mc:Choice>
        <mc:Fallback>
          <p:sp>
            <p:nvSpPr>
              <p:cNvPr id="31" name="Content Placeholder 2">
                <a:extLst>
                  <a:ext uri="{FF2B5EF4-FFF2-40B4-BE49-F238E27FC236}">
                    <a16:creationId xmlns:a16="http://schemas.microsoft.com/office/drawing/2014/main" id="{2AD0F5AE-A3F0-0647-EFC8-68D287613E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821" y="1430192"/>
                <a:ext cx="4895999" cy="555859"/>
              </a:xfrm>
              <a:prstGeom prst="rect">
                <a:avLst/>
              </a:prstGeom>
              <a:blipFill>
                <a:blip r:embed="rId6"/>
                <a:stretch>
                  <a:fillRect l="-1868" t="-14286" r="-1619" b="-21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2FEEC8E9-B3A5-0D7F-8B6B-58F376E52561}"/>
              </a:ext>
            </a:extLst>
          </p:cNvPr>
          <p:cNvSpPr txBox="1"/>
          <p:nvPr/>
        </p:nvSpPr>
        <p:spPr>
          <a:xfrm>
            <a:off x="90341" y="6478704"/>
            <a:ext cx="45786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M. E. Tobar et al., Physics of the Dark Universe </a:t>
            </a:r>
            <a:r>
              <a:rPr lang="en-US" sz="1500" b="1" dirty="0"/>
              <a:t>26</a:t>
            </a:r>
            <a:r>
              <a:rPr lang="en-US" sz="1500" dirty="0"/>
              <a:t> (2019)</a:t>
            </a:r>
            <a:endParaRPr lang="en-GB" sz="15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F00AAFC-B43E-EBBB-5433-321AF6AE4A0D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4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945049B-4152-71BE-F5A7-FF7EA875361B}"/>
                  </a:ext>
                </a:extLst>
              </p:cNvPr>
              <p:cNvSpPr txBox="1"/>
              <p:nvPr/>
            </p:nvSpPr>
            <p:spPr>
              <a:xfrm>
                <a:off x="6277413" y="4068756"/>
                <a:ext cx="5635069" cy="5038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2800" b="0" i="0" smtClean="0">
                          <a:latin typeface="Cambria Math" panose="02040503050406030204" pitchFamily="18" charset="0"/>
                        </a:rPr>
                        <m:t>Rate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 ×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945049B-4152-71BE-F5A7-FF7EA87536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7413" y="4068756"/>
                <a:ext cx="5635069" cy="50385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ACC3E1E-9677-B971-7DB7-30EB9B2D6D0F}"/>
                  </a:ext>
                </a:extLst>
              </p:cNvPr>
              <p:cNvSpPr txBox="1"/>
              <p:nvPr/>
            </p:nvSpPr>
            <p:spPr>
              <a:xfrm>
                <a:off x="7617539" y="5756262"/>
                <a:ext cx="1770650" cy="7224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ACC3E1E-9677-B971-7DB7-30EB9B2D6D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7539" y="5756262"/>
                <a:ext cx="1770650" cy="72244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5E8067AC-AA89-06BD-B07C-2A6566CBD3FC}"/>
                  </a:ext>
                </a:extLst>
              </p:cNvPr>
              <p:cNvSpPr txBox="1"/>
              <p:nvPr/>
            </p:nvSpPr>
            <p:spPr>
              <a:xfrm>
                <a:off x="9607924" y="5790741"/>
                <a:ext cx="329064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5E8067AC-AA89-06BD-B07C-2A6566CBD3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924" y="5790741"/>
                <a:ext cx="329064" cy="307777"/>
              </a:xfrm>
              <a:prstGeom prst="rect">
                <a:avLst/>
              </a:prstGeom>
              <a:blipFill>
                <a:blip r:embed="rId9"/>
                <a:stretch>
                  <a:fillRect l="-24074" r="-1852" b="-2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DC197648-DAF0-232B-E800-D346FA80CF33}"/>
                  </a:ext>
                </a:extLst>
              </p:cNvPr>
              <p:cNvSpPr txBox="1"/>
              <p:nvPr/>
            </p:nvSpPr>
            <p:spPr>
              <a:xfrm>
                <a:off x="9607924" y="6324815"/>
                <a:ext cx="350096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DC197648-DAF0-232B-E800-D346FA80CF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924" y="6324815"/>
                <a:ext cx="350096" cy="307777"/>
              </a:xfrm>
              <a:prstGeom prst="rect">
                <a:avLst/>
              </a:prstGeom>
              <a:blipFill>
                <a:blip r:embed="rId10"/>
                <a:stretch>
                  <a:fillRect l="-22414" r="-1724" b="-2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47">
            <a:extLst>
              <a:ext uri="{FF2B5EF4-FFF2-40B4-BE49-F238E27FC236}">
                <a16:creationId xmlns:a16="http://schemas.microsoft.com/office/drawing/2014/main" id="{4755ED79-B6A6-6BD8-8D20-D1BBB8167323}"/>
              </a:ext>
            </a:extLst>
          </p:cNvPr>
          <p:cNvSpPr txBox="1"/>
          <p:nvPr/>
        </p:nvSpPr>
        <p:spPr>
          <a:xfrm>
            <a:off x="9924613" y="5759963"/>
            <a:ext cx="18169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dirty="0"/>
              <a:t>Cavity Q-factor</a:t>
            </a:r>
            <a:endParaRPr lang="en-GB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F082941-FADD-DA36-3D1C-A8AB81D0B173}"/>
              </a:ext>
            </a:extLst>
          </p:cNvPr>
          <p:cNvSpPr txBox="1"/>
          <p:nvPr/>
        </p:nvSpPr>
        <p:spPr>
          <a:xfrm>
            <a:off x="9924612" y="6328422"/>
            <a:ext cx="18169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dirty="0"/>
              <a:t>Axion Q-factor</a:t>
            </a:r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EDFB7D2-BC88-0305-E8AB-4DCB2A8D7837}"/>
              </a:ext>
            </a:extLst>
          </p:cNvPr>
          <p:cNvCxnSpPr>
            <a:cxnSpLocks/>
          </p:cNvCxnSpPr>
          <p:nvPr/>
        </p:nvCxnSpPr>
        <p:spPr>
          <a:xfrm flipH="1">
            <a:off x="11541454" y="3928860"/>
            <a:ext cx="269875" cy="2117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1336F2F-B870-74E4-FA72-A895C94C36CB}"/>
                  </a:ext>
                </a:extLst>
              </p:cNvPr>
              <p:cNvSpPr txBox="1"/>
              <p:nvPr/>
            </p:nvSpPr>
            <p:spPr>
              <a:xfrm>
                <a:off x="5416550" y="5804531"/>
                <a:ext cx="2253582" cy="4246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1336F2F-B870-74E4-FA72-A895C94C36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6550" y="5804531"/>
                <a:ext cx="2253582" cy="424603"/>
              </a:xfrm>
              <a:prstGeom prst="rect">
                <a:avLst/>
              </a:prstGeom>
              <a:blipFill>
                <a:blip r:embed="rId11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29D5621-9507-0C63-393A-6CA3898FDF96}"/>
                  </a:ext>
                </a:extLst>
              </p:cNvPr>
              <p:cNvSpPr txBox="1"/>
              <p:nvPr/>
            </p:nvSpPr>
            <p:spPr>
              <a:xfrm>
                <a:off x="11463403" y="6353573"/>
                <a:ext cx="640625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29D5621-9507-0C63-393A-6CA3898FDF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63403" y="6353573"/>
                <a:ext cx="640625" cy="307777"/>
              </a:xfrm>
              <a:prstGeom prst="rect">
                <a:avLst/>
              </a:prstGeom>
              <a:blipFill>
                <a:blip r:embed="rId12"/>
                <a:stretch>
                  <a:fillRect l="-2830" r="-1887"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D2C5FA6-E4F4-FB84-E0BD-25976B0668EA}"/>
                  </a:ext>
                </a:extLst>
              </p:cNvPr>
              <p:cNvSpPr txBox="1"/>
              <p:nvPr/>
            </p:nvSpPr>
            <p:spPr>
              <a:xfrm>
                <a:off x="5425930" y="6215683"/>
                <a:ext cx="2253582" cy="4246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𝑂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D2C5FA6-E4F4-FB84-E0BD-25976B0668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5930" y="6215683"/>
                <a:ext cx="2253582" cy="424603"/>
              </a:xfrm>
              <a:prstGeom prst="rect">
                <a:avLst/>
              </a:prstGeom>
              <a:blipFill>
                <a:blip r:embed="rId13"/>
                <a:stretch>
                  <a:fillRect b="-101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B2C898B-5DF5-12E5-2102-562746B64797}"/>
                  </a:ext>
                </a:extLst>
              </p:cNvPr>
              <p:cNvSpPr txBox="1"/>
              <p:nvPr/>
            </p:nvSpPr>
            <p:spPr>
              <a:xfrm>
                <a:off x="6277413" y="1460424"/>
                <a:ext cx="5663307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Axion DM halo sources new E and B fields, oscillating at the axion Compton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ℏ</m:t>
                    </m:r>
                  </m:oMath>
                </a14:m>
                <a:endParaRPr lang="en-GB" sz="2400" dirty="0"/>
              </a:p>
            </p:txBody>
          </p:sp>
        </mc:Choice>
        <mc:Fallback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B2C898B-5DF5-12E5-2102-562746B647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7413" y="1460424"/>
                <a:ext cx="5663307" cy="1200329"/>
              </a:xfrm>
              <a:prstGeom prst="rect">
                <a:avLst/>
              </a:prstGeom>
              <a:blipFill>
                <a:blip r:embed="rId14"/>
                <a:stretch>
                  <a:fillRect l="-1722" t="-4082" b="-117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5018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F4508D-6DBB-8573-382D-EBBA72DAB0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03492B6-3CC3-14FC-0718-E81DDACA8079}"/>
              </a:ext>
            </a:extLst>
          </p:cNvPr>
          <p:cNvSpPr/>
          <p:nvPr/>
        </p:nvSpPr>
        <p:spPr>
          <a:xfrm>
            <a:off x="0" y="0"/>
            <a:ext cx="12192000" cy="1175657"/>
          </a:xfrm>
          <a:prstGeom prst="rect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FBA062D-4F01-D61F-C2C2-6C8F24C35A5D}"/>
              </a:ext>
            </a:extLst>
          </p:cNvPr>
          <p:cNvGrpSpPr/>
          <p:nvPr/>
        </p:nvGrpSpPr>
        <p:grpSpPr>
          <a:xfrm>
            <a:off x="186048" y="1922121"/>
            <a:ext cx="5882015" cy="3845317"/>
            <a:chOff x="1041662" y="2562018"/>
            <a:chExt cx="3890778" cy="2434525"/>
          </a:xfrm>
        </p:grpSpPr>
        <p:pic>
          <p:nvPicPr>
            <p:cNvPr id="19" name="Picture 18" descr="No image&#10;&#10;Description automatically generated">
              <a:extLst>
                <a:ext uri="{FF2B5EF4-FFF2-40B4-BE49-F238E27FC236}">
                  <a16:creationId xmlns:a16="http://schemas.microsoft.com/office/drawing/2014/main" id="{AD2CDF8D-5E8D-344B-6A72-11049AEC25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1662" y="2562018"/>
              <a:ext cx="3890778" cy="2434525"/>
            </a:xfrm>
            <a:prstGeom prst="rect">
              <a:avLst/>
            </a:prstGeom>
          </p:spPr>
        </p:pic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46841EB-442B-471F-5038-2137B6868054}"/>
                </a:ext>
              </a:extLst>
            </p:cNvPr>
            <p:cNvSpPr/>
            <p:nvPr/>
          </p:nvSpPr>
          <p:spPr>
            <a:xfrm>
              <a:off x="2317255" y="3216069"/>
              <a:ext cx="969818" cy="332509"/>
            </a:xfrm>
            <a:prstGeom prst="ellipse">
              <a:avLst/>
            </a:prstGeom>
            <a:noFill/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39938C9-686B-868F-EA6E-643608B71D46}"/>
                </a:ext>
              </a:extLst>
            </p:cNvPr>
            <p:cNvSpPr/>
            <p:nvPr/>
          </p:nvSpPr>
          <p:spPr>
            <a:xfrm>
              <a:off x="2317255" y="4232851"/>
              <a:ext cx="969818" cy="332509"/>
            </a:xfrm>
            <a:prstGeom prst="ellipse">
              <a:avLst/>
            </a:prstGeom>
            <a:noFill/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0EFD6A47-035C-150D-83B1-1F918B844FE6}"/>
                </a:ext>
              </a:extLst>
            </p:cNvPr>
            <p:cNvCxnSpPr>
              <a:stCxn id="20" idx="2"/>
              <a:endCxn id="21" idx="2"/>
            </p:cNvCxnSpPr>
            <p:nvPr/>
          </p:nvCxnSpPr>
          <p:spPr>
            <a:xfrm>
              <a:off x="2317255" y="3382324"/>
              <a:ext cx="0" cy="1016782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27C4DD27-F919-4ABE-379F-5DA7A063975C}"/>
                </a:ext>
              </a:extLst>
            </p:cNvPr>
            <p:cNvCxnSpPr/>
            <p:nvPr/>
          </p:nvCxnSpPr>
          <p:spPr>
            <a:xfrm>
              <a:off x="3287073" y="3381787"/>
              <a:ext cx="0" cy="1016782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C371D17-972C-3068-9D57-A357667329FC}"/>
                </a:ext>
              </a:extLst>
            </p:cNvPr>
            <p:cNvCxnSpPr>
              <a:cxnSpLocks/>
            </p:cNvCxnSpPr>
            <p:nvPr/>
          </p:nvCxnSpPr>
          <p:spPr>
            <a:xfrm>
              <a:off x="3092449" y="2961873"/>
              <a:ext cx="0" cy="508391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6BF53D0-AD94-E221-B39E-91F2202E48D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92449" y="2977119"/>
              <a:ext cx="321855" cy="0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Isosceles Triangle 25">
              <a:extLst>
                <a:ext uri="{FF2B5EF4-FFF2-40B4-BE49-F238E27FC236}">
                  <a16:creationId xmlns:a16="http://schemas.microsoft.com/office/drawing/2014/main" id="{35F760A3-9C7E-AC4D-BB1C-CEBFE336BB9C}"/>
                </a:ext>
              </a:extLst>
            </p:cNvPr>
            <p:cNvSpPr/>
            <p:nvPr/>
          </p:nvSpPr>
          <p:spPr>
            <a:xfrm rot="5400000">
              <a:off x="3424944" y="2825182"/>
              <a:ext cx="535323" cy="556603"/>
            </a:xfrm>
            <a:prstGeom prst="triangle">
              <a:avLst/>
            </a:prstGeom>
            <a:noFill/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71AF654-D03F-A557-76CF-9937B439FD1C}"/>
                </a:ext>
              </a:extLst>
            </p:cNvPr>
            <p:cNvCxnSpPr>
              <a:cxnSpLocks/>
              <a:endCxn id="26" idx="0"/>
            </p:cNvCxnSpPr>
            <p:nvPr/>
          </p:nvCxnSpPr>
          <p:spPr>
            <a:xfrm flipH="1">
              <a:off x="3970907" y="3096884"/>
              <a:ext cx="478296" cy="6600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FAEF1B73-4E95-2BBA-8C5E-08B1EA53DDC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10920" y="3548579"/>
              <a:ext cx="0" cy="68427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9" name="TextBox 19">
                  <a:extLst>
                    <a:ext uri="{FF2B5EF4-FFF2-40B4-BE49-F238E27FC236}">
                      <a16:creationId xmlns:a16="http://schemas.microsoft.com/office/drawing/2014/main" id="{4A259B31-8369-1E7D-7DD0-558C6E8B6590}"/>
                    </a:ext>
                  </a:extLst>
                </p:cNvPr>
                <p:cNvSpPr txBox="1"/>
                <p:nvPr/>
              </p:nvSpPr>
              <p:spPr>
                <a:xfrm>
                  <a:off x="2365812" y="3530340"/>
                  <a:ext cx="537335" cy="2338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29" name="TextBox 19">
                  <a:extLst>
                    <a:ext uri="{FF2B5EF4-FFF2-40B4-BE49-F238E27FC236}">
                      <a16:creationId xmlns:a16="http://schemas.microsoft.com/office/drawing/2014/main" id="{4A259B31-8369-1E7D-7DD0-558C6E8B659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65812" y="3530340"/>
                  <a:ext cx="537335" cy="23382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" name="TextBox 24">
            <a:extLst>
              <a:ext uri="{FF2B5EF4-FFF2-40B4-BE49-F238E27FC236}">
                <a16:creationId xmlns:a16="http://schemas.microsoft.com/office/drawing/2014/main" id="{23922151-71B5-9AB5-B33E-16D92963CBAF}"/>
              </a:ext>
            </a:extLst>
          </p:cNvPr>
          <p:cNvSpPr txBox="1"/>
          <p:nvPr/>
        </p:nvSpPr>
        <p:spPr>
          <a:xfrm>
            <a:off x="6277413" y="2991839"/>
            <a:ext cx="58820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Rate of photons emitted at optimum cavity coupling is </a:t>
            </a:r>
            <a:endParaRPr lang="en-GB" sz="24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4C1E0D3-7FC1-20FE-5202-2E24F7889090}"/>
              </a:ext>
            </a:extLst>
          </p:cNvPr>
          <p:cNvSpPr/>
          <p:nvPr/>
        </p:nvSpPr>
        <p:spPr>
          <a:xfrm>
            <a:off x="6277413" y="3844779"/>
            <a:ext cx="5728539" cy="8947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6">
                <a:extLst>
                  <a:ext uri="{FF2B5EF4-FFF2-40B4-BE49-F238E27FC236}">
                    <a16:creationId xmlns:a16="http://schemas.microsoft.com/office/drawing/2014/main" id="{8FB79261-6D36-9827-11B7-26F5F7B70AE6}"/>
                  </a:ext>
                </a:extLst>
              </p:cNvPr>
              <p:cNvSpPr txBox="1"/>
              <p:nvPr/>
            </p:nvSpPr>
            <p:spPr>
              <a:xfrm>
                <a:off x="7247034" y="4848183"/>
                <a:ext cx="4195464" cy="12158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nary>
                                <m:naryPr>
                                  <m:limLoc m:val="undOvr"/>
                                  <m:subHide m:val="on"/>
                                  <m:supHide m:val="on"/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sSub>
                                    <m:sSub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𝑑𝑉</m:t>
                                  </m:r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</m:e>
                              </m:nary>
                            </m:e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en-GB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sSub>
                                    <m:sSub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</m:e>
                                <m:sup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𝑑𝑉</m:t>
                              </m:r>
                            </m:e>
                          </m:nary>
                        </m:den>
                      </m:f>
                      <m:acc>
                        <m:accPr>
                          <m:chr m:val="̃"/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∝</m:t>
                          </m:r>
                        </m:e>
                      </m:acc>
                      <m:r>
                        <m:rPr>
                          <m:sty m:val="p"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Cavity</m:t>
                      </m:r>
                      <m:r>
                        <a:rPr lang="en-GB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volume</m:t>
                      </m:r>
                    </m:oMath>
                  </m:oMathPara>
                </a14:m>
                <a:endParaRPr lang="en-GB" sz="2000" b="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       </m:t>
                      </m:r>
                    </m:oMath>
                  </m:oMathPara>
                </a14:m>
                <a:endParaRPr lang="en-GB" sz="2000" b="0" dirty="0"/>
              </a:p>
            </p:txBody>
          </p:sp>
        </mc:Choice>
        <mc:Fallback>
          <p:sp>
            <p:nvSpPr>
              <p:cNvPr id="16" name="TextBox 6">
                <a:extLst>
                  <a:ext uri="{FF2B5EF4-FFF2-40B4-BE49-F238E27FC236}">
                    <a16:creationId xmlns:a16="http://schemas.microsoft.com/office/drawing/2014/main" id="{8FB79261-6D36-9827-11B7-26F5F7B70A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7034" y="4848183"/>
                <a:ext cx="4195464" cy="121584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C00A003B-33ED-6F76-D50D-D632FBE45125}"/>
              </a:ext>
            </a:extLst>
          </p:cNvPr>
          <p:cNvSpPr/>
          <p:nvPr/>
        </p:nvSpPr>
        <p:spPr>
          <a:xfrm>
            <a:off x="6902116" y="1849326"/>
            <a:ext cx="344918" cy="36542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1" name="TextBox 37">
            <a:extLst>
              <a:ext uri="{FF2B5EF4-FFF2-40B4-BE49-F238E27FC236}">
                <a16:creationId xmlns:a16="http://schemas.microsoft.com/office/drawing/2014/main" id="{C8824752-3707-1AB1-68B2-3595AE52D9B1}"/>
              </a:ext>
            </a:extLst>
          </p:cNvPr>
          <p:cNvSpPr txBox="1"/>
          <p:nvPr/>
        </p:nvSpPr>
        <p:spPr>
          <a:xfrm>
            <a:off x="6347910" y="1488158"/>
            <a:ext cx="100585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Detector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D33C383C-1E69-CDD3-5C2B-009A0BDDDE82}"/>
              </a:ext>
            </a:extLst>
          </p:cNvPr>
          <p:cNvSpPr>
            <a:spLocks noGrp="1"/>
          </p:cNvSpPr>
          <p:nvPr/>
        </p:nvSpPr>
        <p:spPr>
          <a:xfrm>
            <a:off x="0" y="217713"/>
            <a:ext cx="10833100" cy="1134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  <a:cs typeface="Calibri Light"/>
              </a:rPr>
              <a:t>Axion detection with microwave cavities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Content Placeholder 2">
                <a:extLst>
                  <a:ext uri="{FF2B5EF4-FFF2-40B4-BE49-F238E27FC236}">
                    <a16:creationId xmlns:a16="http://schemas.microsoft.com/office/drawing/2014/main" id="{DE102635-AA28-1AF2-452F-12641DB125C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9821" y="1430192"/>
                <a:ext cx="4895999" cy="55585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400" dirty="0"/>
                  <a:t>Cavity placed in an external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sz="2400" dirty="0"/>
                  <a:t> field:</a:t>
                </a:r>
              </a:p>
            </p:txBody>
          </p:sp>
        </mc:Choice>
        <mc:Fallback>
          <p:sp>
            <p:nvSpPr>
              <p:cNvPr id="31" name="Content Placeholder 2">
                <a:extLst>
                  <a:ext uri="{FF2B5EF4-FFF2-40B4-BE49-F238E27FC236}">
                    <a16:creationId xmlns:a16="http://schemas.microsoft.com/office/drawing/2014/main" id="{DE102635-AA28-1AF2-452F-12641DB125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821" y="1430192"/>
                <a:ext cx="4895999" cy="555859"/>
              </a:xfrm>
              <a:prstGeom prst="rect">
                <a:avLst/>
              </a:prstGeom>
              <a:blipFill>
                <a:blip r:embed="rId6"/>
                <a:stretch>
                  <a:fillRect l="-1868" t="-14286" r="-1619" b="-21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D67DE73D-DABF-6942-E125-A93609D463F5}"/>
              </a:ext>
            </a:extLst>
          </p:cNvPr>
          <p:cNvSpPr txBox="1"/>
          <p:nvPr/>
        </p:nvSpPr>
        <p:spPr>
          <a:xfrm>
            <a:off x="90341" y="6478704"/>
            <a:ext cx="45786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M. E. Tobar et al., Physics of the Dark Universe </a:t>
            </a:r>
            <a:r>
              <a:rPr lang="en-US" sz="1500" b="1" dirty="0"/>
              <a:t>26</a:t>
            </a:r>
            <a:r>
              <a:rPr lang="en-US" sz="1500" dirty="0"/>
              <a:t> (2019)</a:t>
            </a:r>
            <a:endParaRPr lang="en-GB" sz="15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E0E92F8-259D-CD7E-9C4C-20E8DA360B72}"/>
              </a:ext>
            </a:extLst>
          </p:cNvPr>
          <p:cNvCxnSpPr>
            <a:cxnSpLocks/>
          </p:cNvCxnSpPr>
          <p:nvPr/>
        </p:nvCxnSpPr>
        <p:spPr>
          <a:xfrm flipH="1">
            <a:off x="11541454" y="3928860"/>
            <a:ext cx="269875" cy="2117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55C938B6-61A5-55DF-0B41-0E940A59E513}"/>
              </a:ext>
            </a:extLst>
          </p:cNvPr>
          <p:cNvSpPr txBox="1"/>
          <p:nvPr/>
        </p:nvSpPr>
        <p:spPr>
          <a:xfrm>
            <a:off x="11653803" y="-15680"/>
            <a:ext cx="51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4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4C5A558-16A9-8C47-2B93-8EA53E0C4CB6}"/>
                  </a:ext>
                </a:extLst>
              </p:cNvPr>
              <p:cNvSpPr txBox="1"/>
              <p:nvPr/>
            </p:nvSpPr>
            <p:spPr>
              <a:xfrm>
                <a:off x="6277413" y="4068756"/>
                <a:ext cx="5635069" cy="5038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2800" b="0" i="0" smtClean="0">
                          <a:latin typeface="Cambria Math" panose="02040503050406030204" pitchFamily="18" charset="0"/>
                        </a:rPr>
                        <m:t>Rate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 ×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4C5A558-16A9-8C47-2B93-8EA53E0C4C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7413" y="4068756"/>
                <a:ext cx="5635069" cy="50385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EAD75F47-EFB7-C710-2CEF-008A89D7911F}"/>
                  </a:ext>
                </a:extLst>
              </p:cNvPr>
              <p:cNvSpPr txBox="1"/>
              <p:nvPr/>
            </p:nvSpPr>
            <p:spPr>
              <a:xfrm>
                <a:off x="7617539" y="5756262"/>
                <a:ext cx="1770650" cy="7224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EAD75F47-EFB7-C710-2CEF-008A89D791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7539" y="5756262"/>
                <a:ext cx="1770650" cy="72244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42806103-E7BC-7EDC-95AA-C334405BE672}"/>
                  </a:ext>
                </a:extLst>
              </p:cNvPr>
              <p:cNvSpPr txBox="1"/>
              <p:nvPr/>
            </p:nvSpPr>
            <p:spPr>
              <a:xfrm>
                <a:off x="9607924" y="5790741"/>
                <a:ext cx="329064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42806103-E7BC-7EDC-95AA-C334405BE6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924" y="5790741"/>
                <a:ext cx="329064" cy="307777"/>
              </a:xfrm>
              <a:prstGeom prst="rect">
                <a:avLst/>
              </a:prstGeom>
              <a:blipFill>
                <a:blip r:embed="rId9"/>
                <a:stretch>
                  <a:fillRect l="-24074" r="-1852" b="-2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5EA58849-5BBB-66DE-6E60-DA467526781E}"/>
                  </a:ext>
                </a:extLst>
              </p:cNvPr>
              <p:cNvSpPr txBox="1"/>
              <p:nvPr/>
            </p:nvSpPr>
            <p:spPr>
              <a:xfrm>
                <a:off x="9607924" y="6324815"/>
                <a:ext cx="350096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5EA58849-5BBB-66DE-6E60-DA46752678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924" y="6324815"/>
                <a:ext cx="350096" cy="307777"/>
              </a:xfrm>
              <a:prstGeom prst="rect">
                <a:avLst/>
              </a:prstGeom>
              <a:blipFill>
                <a:blip r:embed="rId10"/>
                <a:stretch>
                  <a:fillRect l="-22414" r="-1724" b="-2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47">
            <a:extLst>
              <a:ext uri="{FF2B5EF4-FFF2-40B4-BE49-F238E27FC236}">
                <a16:creationId xmlns:a16="http://schemas.microsoft.com/office/drawing/2014/main" id="{2EFE00D6-C234-B50A-3660-3B353F7C9649}"/>
              </a:ext>
            </a:extLst>
          </p:cNvPr>
          <p:cNvSpPr txBox="1"/>
          <p:nvPr/>
        </p:nvSpPr>
        <p:spPr>
          <a:xfrm>
            <a:off x="9924613" y="5759963"/>
            <a:ext cx="18169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dirty="0"/>
              <a:t>Cavity Q-factor</a:t>
            </a:r>
            <a:endParaRPr lang="en-GB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65A033E-6FB7-992D-FA60-BFEDF6DFCB17}"/>
              </a:ext>
            </a:extLst>
          </p:cNvPr>
          <p:cNvSpPr txBox="1"/>
          <p:nvPr/>
        </p:nvSpPr>
        <p:spPr>
          <a:xfrm>
            <a:off x="9924612" y="6328422"/>
            <a:ext cx="18169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dirty="0"/>
              <a:t>Axion Q-factor</a:t>
            </a:r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B0FCC19-F17B-274E-962C-EF7D756BE497}"/>
              </a:ext>
            </a:extLst>
          </p:cNvPr>
          <p:cNvCxnSpPr>
            <a:cxnSpLocks/>
          </p:cNvCxnSpPr>
          <p:nvPr/>
        </p:nvCxnSpPr>
        <p:spPr>
          <a:xfrm flipH="1" flipV="1">
            <a:off x="11355353" y="4606635"/>
            <a:ext cx="298450" cy="2163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7D1166E-7B04-CA04-9059-5199309510E7}"/>
                  </a:ext>
                </a:extLst>
              </p:cNvPr>
              <p:cNvSpPr txBox="1"/>
              <p:nvPr/>
            </p:nvSpPr>
            <p:spPr>
              <a:xfrm>
                <a:off x="5416550" y="5804531"/>
                <a:ext cx="2253582" cy="4246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7D1166E-7B04-CA04-9059-5199309510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6550" y="5804531"/>
                <a:ext cx="2253582" cy="424603"/>
              </a:xfrm>
              <a:prstGeom prst="rect">
                <a:avLst/>
              </a:prstGeom>
              <a:blipFill>
                <a:blip r:embed="rId11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347C979-7177-896D-0860-87606EFC38FE}"/>
                  </a:ext>
                </a:extLst>
              </p:cNvPr>
              <p:cNvSpPr txBox="1"/>
              <p:nvPr/>
            </p:nvSpPr>
            <p:spPr>
              <a:xfrm>
                <a:off x="11463403" y="6353573"/>
                <a:ext cx="640625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347C979-7177-896D-0860-87606EFC38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63403" y="6353573"/>
                <a:ext cx="640625" cy="307777"/>
              </a:xfrm>
              <a:prstGeom prst="rect">
                <a:avLst/>
              </a:prstGeom>
              <a:blipFill>
                <a:blip r:embed="rId12"/>
                <a:stretch>
                  <a:fillRect l="-2830" r="-1887"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2C0401E-49C0-F51F-0164-F27810D38507}"/>
                  </a:ext>
                </a:extLst>
              </p:cNvPr>
              <p:cNvSpPr txBox="1"/>
              <p:nvPr/>
            </p:nvSpPr>
            <p:spPr>
              <a:xfrm>
                <a:off x="5425930" y="6215683"/>
                <a:ext cx="2253582" cy="4246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𝑂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2C0401E-49C0-F51F-0164-F27810D385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5930" y="6215683"/>
                <a:ext cx="2253582" cy="424603"/>
              </a:xfrm>
              <a:prstGeom prst="rect">
                <a:avLst/>
              </a:prstGeom>
              <a:blipFill>
                <a:blip r:embed="rId13"/>
                <a:stretch>
                  <a:fillRect b="-101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65CDD7FA-A7E4-7671-70CF-3B97CFFA5967}"/>
                  </a:ext>
                </a:extLst>
              </p:cNvPr>
              <p:cNvSpPr txBox="1"/>
              <p:nvPr/>
            </p:nvSpPr>
            <p:spPr>
              <a:xfrm>
                <a:off x="6277413" y="1460424"/>
                <a:ext cx="5663307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Axion DM halo sources new E and B fields, oscillating at the axion Compton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ℏ</m:t>
                    </m:r>
                  </m:oMath>
                </a14:m>
                <a:endParaRPr lang="en-GB" sz="2400" dirty="0"/>
              </a:p>
            </p:txBody>
          </p:sp>
        </mc:Choice>
        <mc:Fallback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65CDD7FA-A7E4-7671-70CF-3B97CFFA5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7413" y="1460424"/>
                <a:ext cx="5663307" cy="1200329"/>
              </a:xfrm>
              <a:prstGeom prst="rect">
                <a:avLst/>
              </a:prstGeom>
              <a:blipFill>
                <a:blip r:embed="rId14"/>
                <a:stretch>
                  <a:fillRect l="-1722" t="-4082" b="-117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6169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2979</Words>
  <Application>Microsoft Office PowerPoint</Application>
  <PresentationFormat>Widescreen</PresentationFormat>
  <Paragraphs>544</Paragraphs>
  <Slides>59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6" baseType="lpstr">
      <vt:lpstr>Aptos</vt:lpstr>
      <vt:lpstr>Aptos Display</vt:lpstr>
      <vt:lpstr>Arial</vt:lpstr>
      <vt:lpstr>Calibri</vt:lpstr>
      <vt:lpstr>Calibri Light</vt:lpstr>
      <vt:lpstr>Cambria Math</vt:lpstr>
      <vt:lpstr>Office Theme</vt:lpstr>
      <vt:lpstr>A high quality factor dielectric Fabry-Perot cavity for detecting dark matter axions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Gosling, Jonathan M H</dc:creator>
  <cp:lastModifiedBy>Gosling, Jonathan M H</cp:lastModifiedBy>
  <cp:revision>17</cp:revision>
  <dcterms:created xsi:type="dcterms:W3CDTF">2025-11-25T16:42:17Z</dcterms:created>
  <dcterms:modified xsi:type="dcterms:W3CDTF">2025-11-30T19:35:50Z</dcterms:modified>
</cp:coreProperties>
</file>