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50" r:id="rId1"/>
  </p:sldMasterIdLst>
  <p:notesMasterIdLst>
    <p:notesMasterId r:id="rId14"/>
  </p:notesMasterIdLst>
  <p:handoutMasterIdLst>
    <p:handoutMasterId r:id="rId15"/>
  </p:handoutMasterIdLst>
  <p:sldIdLst>
    <p:sldId id="256" r:id="rId2"/>
    <p:sldId id="257" r:id="rId3"/>
    <p:sldId id="283" r:id="rId4"/>
    <p:sldId id="285" r:id="rId5"/>
    <p:sldId id="286" r:id="rId6"/>
    <p:sldId id="265" r:id="rId7"/>
    <p:sldId id="270" r:id="rId8"/>
    <p:sldId id="266" r:id="rId9"/>
    <p:sldId id="267" r:id="rId10"/>
    <p:sldId id="268" r:id="rId11"/>
    <p:sldId id="261" r:id="rId12"/>
    <p:sldId id="26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015"/>
    <p:restoredTop sz="94747"/>
  </p:normalViewPr>
  <p:slideViewPr>
    <p:cSldViewPr snapToGrid="0">
      <p:cViewPr>
        <p:scale>
          <a:sx n="104" d="100"/>
          <a:sy n="104" d="100"/>
        </p:scale>
        <p:origin x="1416" y="7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D8E00AC-4351-C847-7A96-C48582C0D7B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6BC48FC-265F-D5A4-EC84-540A393D75D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FCEA160-DEE4-1B43-A8AE-AB739AE7F862}" type="datetimeFigureOut">
              <a:rPr lang="en-US" smtClean="0"/>
              <a:t>11/26/25</a:t>
            </a:fld>
            <a:endParaRPr lang="en-US"/>
          </a:p>
        </p:txBody>
      </p:sp>
      <p:sp>
        <p:nvSpPr>
          <p:cNvPr id="4" name="Footer Placeholder 3">
            <a:extLst>
              <a:ext uri="{FF2B5EF4-FFF2-40B4-BE49-F238E27FC236}">
                <a16:creationId xmlns:a16="http://schemas.microsoft.com/office/drawing/2014/main" id="{1976E261-F17B-62FD-1BA6-7DCF29B6C5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B65FF70-7546-1A5B-AB65-CDC734B98CE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AB4AF43-612B-2240-8939-1F4B320239C7}" type="slidenum">
              <a:rPr lang="en-US" smtClean="0"/>
              <a:t>‹#›</a:t>
            </a:fld>
            <a:endParaRPr lang="en-US"/>
          </a:p>
        </p:txBody>
      </p:sp>
    </p:spTree>
    <p:extLst>
      <p:ext uri="{BB962C8B-B14F-4D97-AF65-F5344CB8AC3E}">
        <p14:creationId xmlns:p14="http://schemas.microsoft.com/office/powerpoint/2010/main" val="42111523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97DB0E-EA95-054F-B579-9867DEAD4583}" type="datetimeFigureOut">
              <a:rPr lang="en-US" smtClean="0"/>
              <a:t>11/26/25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098EF9-A472-444F-8493-1AA2AC0F6C94}" type="slidenum">
              <a:rPr lang="en-US" smtClean="0"/>
              <a:t>‹#›</a:t>
            </a:fld>
            <a:endParaRPr lang="en-US"/>
          </a:p>
        </p:txBody>
      </p:sp>
    </p:spTree>
    <p:extLst>
      <p:ext uri="{BB962C8B-B14F-4D97-AF65-F5344CB8AC3E}">
        <p14:creationId xmlns:p14="http://schemas.microsoft.com/office/powerpoint/2010/main" val="333054931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098EF9-A472-444F-8493-1AA2AC0F6C94}" type="slidenum">
              <a:rPr lang="en-US" smtClean="0"/>
              <a:t>1</a:t>
            </a:fld>
            <a:endParaRPr lang="en-US"/>
          </a:p>
        </p:txBody>
      </p:sp>
    </p:spTree>
    <p:extLst>
      <p:ext uri="{BB962C8B-B14F-4D97-AF65-F5344CB8AC3E}">
        <p14:creationId xmlns:p14="http://schemas.microsoft.com/office/powerpoint/2010/main" val="26344223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29FA4-C715-B56F-8C2C-731541F12F89}"/>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1CAE34B-3652-AE79-9B6C-0530D739B8E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1AFF25D0-6482-9F5F-B8EE-B7B02ADEEB1C}"/>
              </a:ext>
            </a:extLst>
          </p:cNvPr>
          <p:cNvSpPr>
            <a:spLocks noGrp="1"/>
          </p:cNvSpPr>
          <p:nvPr>
            <p:ph type="dt" sz="half" idx="10"/>
          </p:nvPr>
        </p:nvSpPr>
        <p:spPr/>
        <p:txBody>
          <a:bodyPr/>
          <a:lstStyle/>
          <a:p>
            <a:fld id="{275E0195-8476-2748-975C-B1C627B5A6F8}" type="datetime1">
              <a:rPr lang="en-GB" smtClean="0"/>
              <a:t>26/11/2025</a:t>
            </a:fld>
            <a:endParaRPr lang="en-US" dirty="0"/>
          </a:p>
        </p:txBody>
      </p:sp>
      <p:sp>
        <p:nvSpPr>
          <p:cNvPr id="5" name="Footer Placeholder 4">
            <a:extLst>
              <a:ext uri="{FF2B5EF4-FFF2-40B4-BE49-F238E27FC236}">
                <a16:creationId xmlns:a16="http://schemas.microsoft.com/office/drawing/2014/main" id="{3EA0BA47-4FE0-F2DB-A416-E01F0D16DB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BEE8A3-B0B0-1E6A-F48D-BCD8EFAA69F5}"/>
              </a:ext>
            </a:extLst>
          </p:cNvPr>
          <p:cNvSpPr>
            <a:spLocks noGrp="1"/>
          </p:cNvSpPr>
          <p:nvPr>
            <p:ph type="sldNum" sz="quarter" idx="12"/>
          </p:nvPr>
        </p:nvSpPr>
        <p:spPr/>
        <p:txBody>
          <a:bodyPr/>
          <a:lstStyle/>
          <a:p>
            <a:fld id="{35747434-7036-48DB-A148-6B3D8EE75CDA}" type="slidenum">
              <a:rPr lang="en-US" smtClean="0"/>
              <a:t>‹#›</a:t>
            </a:fld>
            <a:endParaRPr lang="en-US" dirty="0"/>
          </a:p>
        </p:txBody>
      </p:sp>
      <p:pic>
        <p:nvPicPr>
          <p:cNvPr id="7" name="Picture 2" descr="TAB_col_white_background.eps">
            <a:extLst>
              <a:ext uri="{FF2B5EF4-FFF2-40B4-BE49-F238E27FC236}">
                <a16:creationId xmlns:a16="http://schemas.microsoft.com/office/drawing/2014/main" id="{D26FDBE2-D715-EF2E-9980-ACA46880384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7950" y="205190"/>
            <a:ext cx="1663700"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9155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82EA9-82DC-0CB5-BF4D-2CEB7BBDA2E5}"/>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4F00CDC-F044-772B-7F62-CEF5E9B08D5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ECE3493-09DB-2CAB-6BF3-70FCB0718402}"/>
              </a:ext>
            </a:extLst>
          </p:cNvPr>
          <p:cNvSpPr>
            <a:spLocks noGrp="1"/>
          </p:cNvSpPr>
          <p:nvPr>
            <p:ph type="dt" sz="half" idx="10"/>
          </p:nvPr>
        </p:nvSpPr>
        <p:spPr/>
        <p:txBody>
          <a:bodyPr/>
          <a:lstStyle/>
          <a:p>
            <a:fld id="{A7ABC825-7FC3-3847-B7CD-5B991681B54B}" type="datetime1">
              <a:rPr lang="en-GB" smtClean="0"/>
              <a:t>26/11/2025</a:t>
            </a:fld>
            <a:endParaRPr lang="en-US"/>
          </a:p>
        </p:txBody>
      </p:sp>
      <p:sp>
        <p:nvSpPr>
          <p:cNvPr id="5" name="Footer Placeholder 4">
            <a:extLst>
              <a:ext uri="{FF2B5EF4-FFF2-40B4-BE49-F238E27FC236}">
                <a16:creationId xmlns:a16="http://schemas.microsoft.com/office/drawing/2014/main" id="{13BA78B2-B5A0-0985-F677-74B1E9EE69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9FF0CD-055C-5226-0B97-CDB17617CA94}"/>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32247289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A1AC49A-7E34-1615-21D1-C4958B2F9FC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684E70A-393F-1CDA-9C82-2E023628A92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01F1EBD-A151-6A56-D368-B2B2E4339AC1}"/>
              </a:ext>
            </a:extLst>
          </p:cNvPr>
          <p:cNvSpPr>
            <a:spLocks noGrp="1"/>
          </p:cNvSpPr>
          <p:nvPr>
            <p:ph type="dt" sz="half" idx="10"/>
          </p:nvPr>
        </p:nvSpPr>
        <p:spPr/>
        <p:txBody>
          <a:bodyPr/>
          <a:lstStyle/>
          <a:p>
            <a:fld id="{9B9041AF-71DB-524D-83D7-7F70EEBC02AC}" type="datetime1">
              <a:rPr lang="en-GB" smtClean="0"/>
              <a:t>26/11/2025</a:t>
            </a:fld>
            <a:endParaRPr lang="en-US"/>
          </a:p>
        </p:txBody>
      </p:sp>
      <p:sp>
        <p:nvSpPr>
          <p:cNvPr id="5" name="Footer Placeholder 4">
            <a:extLst>
              <a:ext uri="{FF2B5EF4-FFF2-40B4-BE49-F238E27FC236}">
                <a16:creationId xmlns:a16="http://schemas.microsoft.com/office/drawing/2014/main" id="{07C0D43A-5C10-39E1-1BB9-C07F32928F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DE4B0A-4513-663C-07DC-6A2A2FEC6843}"/>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7011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4CE4A-2D54-49FC-5391-022CC56BE4D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32BFE07-E8E3-4A44-C5A2-2B15526389B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4DBDA3-3DC3-778D-0326-09BD732FACCF}"/>
              </a:ext>
            </a:extLst>
          </p:cNvPr>
          <p:cNvSpPr>
            <a:spLocks noGrp="1"/>
          </p:cNvSpPr>
          <p:nvPr>
            <p:ph type="dt" sz="half" idx="10"/>
          </p:nvPr>
        </p:nvSpPr>
        <p:spPr/>
        <p:txBody>
          <a:bodyPr/>
          <a:lstStyle/>
          <a:p>
            <a:fld id="{6DEADD59-F848-5741-9ACF-2C02972FC5A2}" type="datetime1">
              <a:rPr lang="en-GB" smtClean="0"/>
              <a:t>26/11/2025</a:t>
            </a:fld>
            <a:endParaRPr lang="en-US"/>
          </a:p>
        </p:txBody>
      </p:sp>
      <p:sp>
        <p:nvSpPr>
          <p:cNvPr id="5" name="Footer Placeholder 4">
            <a:extLst>
              <a:ext uri="{FF2B5EF4-FFF2-40B4-BE49-F238E27FC236}">
                <a16:creationId xmlns:a16="http://schemas.microsoft.com/office/drawing/2014/main" id="{0AE3E9B7-2CEE-AB41-3542-22C6B0A51B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FF91A8-0186-3E27-6206-10BDF5075F7A}"/>
              </a:ext>
            </a:extLst>
          </p:cNvPr>
          <p:cNvSpPr>
            <a:spLocks noGrp="1"/>
          </p:cNvSpPr>
          <p:nvPr>
            <p:ph type="sldNum" sz="quarter" idx="12"/>
          </p:nvPr>
        </p:nvSpPr>
        <p:spPr/>
        <p:txBody>
          <a:bodyPr/>
          <a:lstStyle/>
          <a:p>
            <a:fld id="{35747434-7036-48DB-A148-6B3D8EE75CDA}" type="slidenum">
              <a:rPr lang="en-US" smtClean="0"/>
              <a:t>‹#›</a:t>
            </a:fld>
            <a:endParaRPr lang="en-US"/>
          </a:p>
        </p:txBody>
      </p:sp>
      <p:pic>
        <p:nvPicPr>
          <p:cNvPr id="7" name="Picture 2" descr="TAB_col_white_background.eps">
            <a:extLst>
              <a:ext uri="{FF2B5EF4-FFF2-40B4-BE49-F238E27FC236}">
                <a16:creationId xmlns:a16="http://schemas.microsoft.com/office/drawing/2014/main" id="{6CDCEE09-DE31-57F1-4C1C-287A3568D91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7950" y="205190"/>
            <a:ext cx="1663700"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9576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3F96D-07DF-F559-CC5D-36B18330255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8793ABFE-B934-7E10-33B2-F50F5CD7A71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ED0A504-C276-E8CA-06CA-791DE4D63124}"/>
              </a:ext>
            </a:extLst>
          </p:cNvPr>
          <p:cNvSpPr>
            <a:spLocks noGrp="1"/>
          </p:cNvSpPr>
          <p:nvPr>
            <p:ph type="dt" sz="half" idx="10"/>
          </p:nvPr>
        </p:nvSpPr>
        <p:spPr/>
        <p:txBody>
          <a:bodyPr/>
          <a:lstStyle/>
          <a:p>
            <a:fld id="{3DB33559-0262-5843-869D-01EFB22803CA}" type="datetime1">
              <a:rPr lang="en-GB" smtClean="0"/>
              <a:t>26/11/2025</a:t>
            </a:fld>
            <a:endParaRPr lang="en-US"/>
          </a:p>
        </p:txBody>
      </p:sp>
      <p:sp>
        <p:nvSpPr>
          <p:cNvPr id="5" name="Footer Placeholder 4">
            <a:extLst>
              <a:ext uri="{FF2B5EF4-FFF2-40B4-BE49-F238E27FC236}">
                <a16:creationId xmlns:a16="http://schemas.microsoft.com/office/drawing/2014/main" id="{A6D584D4-07E3-5DF2-ED95-B1DD3CD24B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03C2AC-4FCF-DEB9-0055-8BA48BDEAE0F}"/>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940205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E1885-DE4D-AB93-52C3-C5D6C5E828E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4623FE9-E9E1-4EC9-7BEC-C04DF866882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A6B9FE32-1882-B272-BD73-592ECE067A9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93C9F258-3358-4FE7-342F-4B9C8FACB67C}"/>
              </a:ext>
            </a:extLst>
          </p:cNvPr>
          <p:cNvSpPr>
            <a:spLocks noGrp="1"/>
          </p:cNvSpPr>
          <p:nvPr>
            <p:ph type="dt" sz="half" idx="10"/>
          </p:nvPr>
        </p:nvSpPr>
        <p:spPr/>
        <p:txBody>
          <a:bodyPr/>
          <a:lstStyle/>
          <a:p>
            <a:fld id="{BF1E46FF-56D8-E04B-9A5A-247BEFC58FAA}" type="datetime1">
              <a:rPr lang="en-GB" smtClean="0"/>
              <a:t>26/11/2025</a:t>
            </a:fld>
            <a:endParaRPr lang="en-US"/>
          </a:p>
        </p:txBody>
      </p:sp>
      <p:sp>
        <p:nvSpPr>
          <p:cNvPr id="6" name="Footer Placeholder 5">
            <a:extLst>
              <a:ext uri="{FF2B5EF4-FFF2-40B4-BE49-F238E27FC236}">
                <a16:creationId xmlns:a16="http://schemas.microsoft.com/office/drawing/2014/main" id="{E4D26AC4-BDF4-F81C-87B0-7BA7405641A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03F2B9B-3166-C5FC-4CDF-9D24FC2C1894}"/>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4075788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B2675-1CE4-B16E-CE0D-8E558F50E586}"/>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03502CA-1926-2DA7-B908-19EF105A526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EE536A2-EF2B-5E7C-155F-85036742E7F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473347A4-5E0D-BA25-439A-A7B20467DC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82C583C-DD06-563A-0220-D0E56CE693C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4B6491C3-255E-A802-C8D5-D2931C412028}"/>
              </a:ext>
            </a:extLst>
          </p:cNvPr>
          <p:cNvSpPr>
            <a:spLocks noGrp="1"/>
          </p:cNvSpPr>
          <p:nvPr>
            <p:ph type="dt" sz="half" idx="10"/>
          </p:nvPr>
        </p:nvSpPr>
        <p:spPr/>
        <p:txBody>
          <a:bodyPr/>
          <a:lstStyle/>
          <a:p>
            <a:fld id="{AFA92321-FB77-6F47-87AA-BC1E21361DF3}" type="datetime1">
              <a:rPr lang="en-GB" smtClean="0"/>
              <a:t>26/11/2025</a:t>
            </a:fld>
            <a:endParaRPr lang="en-US"/>
          </a:p>
        </p:txBody>
      </p:sp>
      <p:sp>
        <p:nvSpPr>
          <p:cNvPr id="8" name="Footer Placeholder 7">
            <a:extLst>
              <a:ext uri="{FF2B5EF4-FFF2-40B4-BE49-F238E27FC236}">
                <a16:creationId xmlns:a16="http://schemas.microsoft.com/office/drawing/2014/main" id="{7C9BFDBB-8095-4920-E88B-54A64661056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227D080-74EB-1546-5981-C17512D0B1A8}"/>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2465466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BDB5F-A4B9-7C10-9A87-8E7EBCF8FDF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B47ADC7-52CD-7C11-060C-8CBBFDCCAA6D}"/>
              </a:ext>
            </a:extLst>
          </p:cNvPr>
          <p:cNvSpPr>
            <a:spLocks noGrp="1"/>
          </p:cNvSpPr>
          <p:nvPr>
            <p:ph type="dt" sz="half" idx="10"/>
          </p:nvPr>
        </p:nvSpPr>
        <p:spPr/>
        <p:txBody>
          <a:bodyPr/>
          <a:lstStyle/>
          <a:p>
            <a:fld id="{E1FC5458-3341-9A45-9DFA-F85CDB753A9E}" type="datetime1">
              <a:rPr lang="en-GB" smtClean="0"/>
              <a:t>26/11/2025</a:t>
            </a:fld>
            <a:endParaRPr lang="en-US"/>
          </a:p>
        </p:txBody>
      </p:sp>
      <p:sp>
        <p:nvSpPr>
          <p:cNvPr id="4" name="Footer Placeholder 3">
            <a:extLst>
              <a:ext uri="{FF2B5EF4-FFF2-40B4-BE49-F238E27FC236}">
                <a16:creationId xmlns:a16="http://schemas.microsoft.com/office/drawing/2014/main" id="{F6ACF0F3-5CA5-B673-3D8C-32EA1EAF605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53770CF-6C79-5F92-574B-5F9E170CE5D6}"/>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3272511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AC445A6-3810-3743-D5B4-0911FCD3F7A7}"/>
              </a:ext>
            </a:extLst>
          </p:cNvPr>
          <p:cNvSpPr>
            <a:spLocks noGrp="1"/>
          </p:cNvSpPr>
          <p:nvPr>
            <p:ph type="dt" sz="half" idx="10"/>
          </p:nvPr>
        </p:nvSpPr>
        <p:spPr/>
        <p:txBody>
          <a:bodyPr/>
          <a:lstStyle/>
          <a:p>
            <a:fld id="{30911B61-7B8E-FA46-9448-90BEFAB066E1}" type="datetime1">
              <a:rPr lang="en-GB" smtClean="0"/>
              <a:t>26/11/2025</a:t>
            </a:fld>
            <a:endParaRPr lang="en-US"/>
          </a:p>
        </p:txBody>
      </p:sp>
      <p:sp>
        <p:nvSpPr>
          <p:cNvPr id="3" name="Footer Placeholder 2">
            <a:extLst>
              <a:ext uri="{FF2B5EF4-FFF2-40B4-BE49-F238E27FC236}">
                <a16:creationId xmlns:a16="http://schemas.microsoft.com/office/drawing/2014/main" id="{24CEBABB-228D-8D56-2A34-3068A8BC041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14F52B5-7E89-F6B0-A476-C7D506E8AF2B}"/>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4167468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3C25AD-7D06-EDE2-D627-156248E41E1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725EE83-82BF-020B-2A93-5B0109F4622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04A6BCE5-5E72-60CD-8569-FC5EF5B829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F2BD474-D55C-3702-8C4B-F2CFBAA41046}"/>
              </a:ext>
            </a:extLst>
          </p:cNvPr>
          <p:cNvSpPr>
            <a:spLocks noGrp="1"/>
          </p:cNvSpPr>
          <p:nvPr>
            <p:ph type="dt" sz="half" idx="10"/>
          </p:nvPr>
        </p:nvSpPr>
        <p:spPr/>
        <p:txBody>
          <a:bodyPr/>
          <a:lstStyle/>
          <a:p>
            <a:fld id="{72C091D4-23A3-134A-813C-8174A53CBE74}" type="datetime1">
              <a:rPr lang="en-GB" smtClean="0"/>
              <a:t>26/11/2025</a:t>
            </a:fld>
            <a:endParaRPr lang="en-US"/>
          </a:p>
        </p:txBody>
      </p:sp>
      <p:sp>
        <p:nvSpPr>
          <p:cNvPr id="6" name="Footer Placeholder 5">
            <a:extLst>
              <a:ext uri="{FF2B5EF4-FFF2-40B4-BE49-F238E27FC236}">
                <a16:creationId xmlns:a16="http://schemas.microsoft.com/office/drawing/2014/main" id="{BCC16CBA-94AC-5C5A-FF7D-9C44010ABC5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CD5B14-7102-4C88-B50F-096FA2374BF6}"/>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8654974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76147-523D-FA1B-F740-484BCAA889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935FB11B-F18C-BBE1-009C-40B35B078F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9606984-E904-2D29-9ABA-B2C793D66C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59AF47D-58FA-4375-37E4-759BA1309950}"/>
              </a:ext>
            </a:extLst>
          </p:cNvPr>
          <p:cNvSpPr>
            <a:spLocks noGrp="1"/>
          </p:cNvSpPr>
          <p:nvPr>
            <p:ph type="dt" sz="half" idx="10"/>
          </p:nvPr>
        </p:nvSpPr>
        <p:spPr/>
        <p:txBody>
          <a:bodyPr/>
          <a:lstStyle/>
          <a:p>
            <a:fld id="{D136D521-443E-D341-A8D1-64D2E2AA4F17}" type="datetime1">
              <a:rPr lang="en-GB" smtClean="0"/>
              <a:t>26/11/2025</a:t>
            </a:fld>
            <a:endParaRPr lang="en-US"/>
          </a:p>
        </p:txBody>
      </p:sp>
      <p:sp>
        <p:nvSpPr>
          <p:cNvPr id="6" name="Footer Placeholder 5">
            <a:extLst>
              <a:ext uri="{FF2B5EF4-FFF2-40B4-BE49-F238E27FC236}">
                <a16:creationId xmlns:a16="http://schemas.microsoft.com/office/drawing/2014/main" id="{1AEA1B3E-4CC6-AB01-4C52-C215E91684C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675FF8-8E53-D267-26EC-774770D58839}"/>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3769991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FEAEAD3-C62E-895F-5313-B91B99A701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0E5A42A-2604-CF39-9174-5FA002A8949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B56129C-05F0-E457-814E-6F0BEDF8C4A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7F58CB8-403B-BD49-83CA-E443E98E542C}" type="datetime1">
              <a:rPr lang="en-GB" smtClean="0"/>
              <a:t>26/11/2025</a:t>
            </a:fld>
            <a:endParaRPr lang="en-US" sz="1000" dirty="0"/>
          </a:p>
        </p:txBody>
      </p:sp>
      <p:sp>
        <p:nvSpPr>
          <p:cNvPr id="5" name="Footer Placeholder 4">
            <a:extLst>
              <a:ext uri="{FF2B5EF4-FFF2-40B4-BE49-F238E27FC236}">
                <a16:creationId xmlns:a16="http://schemas.microsoft.com/office/drawing/2014/main" id="{09055ED6-2814-0781-6F1C-66A359DC44E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sz="1000"/>
          </a:p>
        </p:txBody>
      </p:sp>
      <p:sp>
        <p:nvSpPr>
          <p:cNvPr id="6" name="Slide Number Placeholder 5">
            <a:extLst>
              <a:ext uri="{FF2B5EF4-FFF2-40B4-BE49-F238E27FC236}">
                <a16:creationId xmlns:a16="http://schemas.microsoft.com/office/drawing/2014/main" id="{D8004BAC-DACC-7009-A0E3-5C69B8B139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5747434-7036-48DB-A148-6B3D8EE75CDA}" type="slidenum">
              <a:rPr lang="en-US" smtClean="0"/>
              <a:pPr/>
              <a:t>‹#›</a:t>
            </a:fld>
            <a:endParaRPr lang="en-US" sz="1000" dirty="0"/>
          </a:p>
        </p:txBody>
      </p:sp>
    </p:spTree>
    <p:extLst>
      <p:ext uri="{BB962C8B-B14F-4D97-AF65-F5344CB8AC3E}">
        <p14:creationId xmlns:p14="http://schemas.microsoft.com/office/powerpoint/2010/main" val="1975181620"/>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valerio.gilles@manchester.ac.uk"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21.emf"/><Relationship Id="rId5" Type="http://schemas.openxmlformats.org/officeDocument/2006/relationships/image" Target="../media/image39.png"/><Relationship Id="rId4" Type="http://schemas.openxmlformats.org/officeDocument/2006/relationships/image" Target="../media/image38.png"/></Relationships>
</file>

<file path=ppt/slides/_rels/slide11.xml.rels><?xml version="1.0" encoding="UTF-8" standalone="yes"?>
<Relationships xmlns="http://schemas.openxmlformats.org/package/2006/relationships"><Relationship Id="rId2" Type="http://schemas.openxmlformats.org/officeDocument/2006/relationships/hyperlink" Target="mailto:valerio.gilles@manchester.ac.uk"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160.png"/><Relationship Id="rId1" Type="http://schemas.openxmlformats.org/officeDocument/2006/relationships/slideLayout" Target="../slideLayouts/slideLayout2.xml"/><Relationship Id="rId5" Type="http://schemas.openxmlformats.org/officeDocument/2006/relationships/image" Target="../media/image22.emf"/><Relationship Id="rId4" Type="http://schemas.openxmlformats.org/officeDocument/2006/relationships/image" Target="../media/image180.png"/></Relationships>
</file>

<file path=ppt/slides/_rels/slide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emf"/></Relationships>
</file>

<file path=ppt/slides/_rels/slide8.xml.rels><?xml version="1.0" encoding="UTF-8" standalone="yes"?>
<Relationships xmlns="http://schemas.openxmlformats.org/package/2006/relationships"><Relationship Id="rId3" Type="http://schemas.openxmlformats.org/officeDocument/2006/relationships/image" Target="../media/image28.emf"/><Relationship Id="rId7" Type="http://schemas.openxmlformats.org/officeDocument/2006/relationships/image" Target="../media/image32.png"/><Relationship Id="rId2" Type="http://schemas.openxmlformats.org/officeDocument/2006/relationships/image" Target="../media/image27.emf"/><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emf"/></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3.emf"/><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5.emf"/><Relationship Id="rId4" Type="http://schemas.openxmlformats.org/officeDocument/2006/relationships/image" Target="../media/image34.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 name="Rectangle 3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41" name="Rectangle 4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Rectangle 4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CD72FF-EEDE-6D93-A3D6-47C0F3CD67DB}"/>
              </a:ext>
            </a:extLst>
          </p:cNvPr>
          <p:cNvSpPr>
            <a:spLocks noGrp="1"/>
          </p:cNvSpPr>
          <p:nvPr>
            <p:ph type="ctrTitle"/>
          </p:nvPr>
        </p:nvSpPr>
        <p:spPr>
          <a:xfrm>
            <a:off x="1043631" y="809898"/>
            <a:ext cx="10161780" cy="1554480"/>
          </a:xfrm>
        </p:spPr>
        <p:txBody>
          <a:bodyPr vert="horz" lIns="91440" tIns="45720" rIns="91440" bIns="45720" rtlCol="0" anchor="ctr">
            <a:noAutofit/>
          </a:bodyPr>
          <a:lstStyle/>
          <a:p>
            <a:pPr algn="l"/>
            <a:r>
              <a:rPr lang="en-US" sz="3600" kern="1200" dirty="0">
                <a:solidFill>
                  <a:schemeClr val="tx1"/>
                </a:solidFill>
                <a:latin typeface="+mj-lt"/>
                <a:ea typeface="+mj-ea"/>
                <a:cs typeface="+mj-cs"/>
              </a:rPr>
              <a:t>Quantum limited superconducting resonator amplifiers for high frequency Axion dark matter search</a:t>
            </a:r>
          </a:p>
        </p:txBody>
      </p:sp>
      <p:sp>
        <p:nvSpPr>
          <p:cNvPr id="3" name="Subtitle 2">
            <a:extLst>
              <a:ext uri="{FF2B5EF4-FFF2-40B4-BE49-F238E27FC236}">
                <a16:creationId xmlns:a16="http://schemas.microsoft.com/office/drawing/2014/main" id="{4C7F729C-4F9E-4FB5-B30A-6249C2DDB9E9}"/>
              </a:ext>
            </a:extLst>
          </p:cNvPr>
          <p:cNvSpPr>
            <a:spLocks noGrp="1"/>
          </p:cNvSpPr>
          <p:nvPr>
            <p:ph type="subTitle" idx="1"/>
          </p:nvPr>
        </p:nvSpPr>
        <p:spPr>
          <a:xfrm>
            <a:off x="1045028" y="3017522"/>
            <a:ext cx="9941319" cy="3124658"/>
          </a:xfrm>
        </p:spPr>
        <p:txBody>
          <a:bodyPr vert="horz" lIns="91440" tIns="45720" rIns="91440" bIns="45720" rtlCol="0" anchor="ctr">
            <a:normAutofit/>
          </a:bodyPr>
          <a:lstStyle/>
          <a:p>
            <a:pPr indent="-228600" algn="l">
              <a:buFont typeface="Arial" panose="020B0604020202020204" pitchFamily="34" charset="0"/>
              <a:buChar char="•"/>
            </a:pPr>
            <a:r>
              <a:rPr lang="en-US" dirty="0"/>
              <a:t>Valerio Gilles</a:t>
            </a:r>
          </a:p>
          <a:p>
            <a:pPr indent="-228600" algn="l">
              <a:buFont typeface="Arial" panose="020B0604020202020204" pitchFamily="34" charset="0"/>
              <a:buChar char="•"/>
            </a:pPr>
            <a:r>
              <a:rPr lang="en-US" dirty="0"/>
              <a:t>University of Manchester</a:t>
            </a:r>
          </a:p>
          <a:p>
            <a:pPr indent="-228600" algn="l">
              <a:buFont typeface="Arial" panose="020B0604020202020204" pitchFamily="34" charset="0"/>
              <a:buChar char="•"/>
            </a:pPr>
            <a:r>
              <a:rPr lang="en-US" dirty="0">
                <a:hlinkClick r:id="rId3"/>
              </a:rPr>
              <a:t>valerio.gilles@manchester.ac.uk</a:t>
            </a:r>
            <a:endParaRPr lang="en-US" dirty="0"/>
          </a:p>
          <a:p>
            <a:pPr indent="-228600" algn="l">
              <a:buFont typeface="Arial" panose="020B0604020202020204" pitchFamily="34" charset="0"/>
              <a:buChar char="•"/>
            </a:pPr>
            <a:r>
              <a:rPr lang="en-US" dirty="0"/>
              <a:t>01/12/2025</a:t>
            </a:r>
          </a:p>
          <a:p>
            <a:pPr indent="-228600" algn="l">
              <a:buFont typeface="Arial" panose="020B0604020202020204" pitchFamily="34" charset="0"/>
              <a:buChar char="•"/>
            </a:pPr>
            <a:endParaRPr lang="en-US" dirty="0"/>
          </a:p>
        </p:txBody>
      </p:sp>
      <p:cxnSp>
        <p:nvCxnSpPr>
          <p:cNvPr id="47" name="Straight Connector 4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4" name="Picture 2" descr="TAB_col_white_background.eps">
            <a:extLst>
              <a:ext uri="{FF2B5EF4-FFF2-40B4-BE49-F238E27FC236}">
                <a16:creationId xmlns:a16="http://schemas.microsoft.com/office/drawing/2014/main" id="{437B0B91-4C83-AD71-8FAE-C6F06BDBEF8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7950" y="205190"/>
            <a:ext cx="1663700"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3622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A916CD-87FB-FDC4-997E-DB69DEB6F98F}"/>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2A37566B-4904-C9E5-6A0A-407FD67F5369}"/>
              </a:ext>
            </a:extLst>
          </p:cNvPr>
          <p:cNvPicPr>
            <a:picLocks noChangeAspect="1"/>
          </p:cNvPicPr>
          <p:nvPr/>
        </p:nvPicPr>
        <p:blipFill>
          <a:blip r:embed="rId2"/>
          <a:stretch>
            <a:fillRect/>
          </a:stretch>
        </p:blipFill>
        <p:spPr>
          <a:xfrm>
            <a:off x="838200" y="2710541"/>
            <a:ext cx="2357379" cy="2303255"/>
          </a:xfrm>
          <a:prstGeom prst="rect">
            <a:avLst/>
          </a:prstGeom>
        </p:spPr>
      </p:pic>
      <p:sp>
        <p:nvSpPr>
          <p:cNvPr id="2" name="Title 1">
            <a:extLst>
              <a:ext uri="{FF2B5EF4-FFF2-40B4-BE49-F238E27FC236}">
                <a16:creationId xmlns:a16="http://schemas.microsoft.com/office/drawing/2014/main" id="{D5E7695C-CC51-0F25-C5AB-9307E8A26F8A}"/>
              </a:ext>
            </a:extLst>
          </p:cNvPr>
          <p:cNvSpPr>
            <a:spLocks noGrp="1"/>
          </p:cNvSpPr>
          <p:nvPr>
            <p:ph type="title"/>
          </p:nvPr>
        </p:nvSpPr>
        <p:spPr>
          <a:ln>
            <a:noFill/>
          </a:ln>
        </p:spPr>
        <p:txBody>
          <a:bodyPr>
            <a:normAutofit/>
          </a:bodyPr>
          <a:lstStyle/>
          <a:p>
            <a:pPr algn="ctr"/>
            <a:r>
              <a:rPr lang="en-US" dirty="0"/>
              <a:t>Tunability</a:t>
            </a:r>
          </a:p>
        </p:txBody>
      </p:sp>
      <p:pic>
        <p:nvPicPr>
          <p:cNvPr id="3" name="Picture 2" descr="A graph of different colored lines&#10;&#10;Description automatically generated">
            <a:extLst>
              <a:ext uri="{FF2B5EF4-FFF2-40B4-BE49-F238E27FC236}">
                <a16:creationId xmlns:a16="http://schemas.microsoft.com/office/drawing/2014/main" id="{6079C7C2-F95C-5D5C-11F7-66E0D2EEF5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4494" y="2376906"/>
            <a:ext cx="4554456" cy="3078211"/>
          </a:xfrm>
          <a:prstGeom prst="rect">
            <a:avLst/>
          </a:prstGeom>
        </p:spPr>
      </p:pic>
      <p:pic>
        <p:nvPicPr>
          <p:cNvPr id="5" name="Picture 4">
            <a:extLst>
              <a:ext uri="{FF2B5EF4-FFF2-40B4-BE49-F238E27FC236}">
                <a16:creationId xmlns:a16="http://schemas.microsoft.com/office/drawing/2014/main" id="{F72BE0E4-704F-1E41-1531-A6F53BE8B866}"/>
              </a:ext>
            </a:extLst>
          </p:cNvPr>
          <p:cNvPicPr>
            <a:picLocks noChangeAspect="1"/>
          </p:cNvPicPr>
          <p:nvPr/>
        </p:nvPicPr>
        <p:blipFill>
          <a:blip r:embed="rId4"/>
          <a:stretch>
            <a:fillRect/>
          </a:stretch>
        </p:blipFill>
        <p:spPr>
          <a:xfrm>
            <a:off x="7625060" y="2465270"/>
            <a:ext cx="3779307" cy="2876786"/>
          </a:xfrm>
          <a:prstGeom prst="rect">
            <a:avLst/>
          </a:prstGeom>
        </p:spPr>
      </p:pic>
      <p:sp>
        <p:nvSpPr>
          <p:cNvPr id="7" name="TextBox 6">
            <a:extLst>
              <a:ext uri="{FF2B5EF4-FFF2-40B4-BE49-F238E27FC236}">
                <a16:creationId xmlns:a16="http://schemas.microsoft.com/office/drawing/2014/main" id="{EB3110BE-E557-C124-3965-B08E4CCE66E8}"/>
              </a:ext>
            </a:extLst>
          </p:cNvPr>
          <p:cNvSpPr txBox="1"/>
          <p:nvPr/>
        </p:nvSpPr>
        <p:spPr>
          <a:xfrm>
            <a:off x="4373869" y="1989590"/>
            <a:ext cx="2153218" cy="369332"/>
          </a:xfrm>
          <a:prstGeom prst="rect">
            <a:avLst/>
          </a:prstGeom>
          <a:noFill/>
        </p:spPr>
        <p:txBody>
          <a:bodyPr wrap="none" rtlCol="0">
            <a:spAutoFit/>
          </a:bodyPr>
          <a:lstStyle/>
          <a:p>
            <a:r>
              <a:rPr lang="en-US" dirty="0"/>
              <a:t>One resonator chip:</a:t>
            </a:r>
          </a:p>
        </p:txBody>
      </p:sp>
      <p:sp>
        <p:nvSpPr>
          <p:cNvPr id="8" name="TextBox 7">
            <a:extLst>
              <a:ext uri="{FF2B5EF4-FFF2-40B4-BE49-F238E27FC236}">
                <a16:creationId xmlns:a16="http://schemas.microsoft.com/office/drawing/2014/main" id="{43FAB77D-DF06-2F79-3CF9-A56EE46464D0}"/>
              </a:ext>
            </a:extLst>
          </p:cNvPr>
          <p:cNvSpPr txBox="1"/>
          <p:nvPr/>
        </p:nvSpPr>
        <p:spPr>
          <a:xfrm>
            <a:off x="8513034" y="1989590"/>
            <a:ext cx="2297104" cy="369332"/>
          </a:xfrm>
          <a:prstGeom prst="rect">
            <a:avLst/>
          </a:prstGeom>
          <a:noFill/>
        </p:spPr>
        <p:txBody>
          <a:bodyPr wrap="none" rtlCol="0">
            <a:spAutoFit/>
          </a:bodyPr>
          <a:lstStyle/>
          <a:p>
            <a:r>
              <a:rPr lang="en-US" dirty="0"/>
              <a:t>Four resonators chip:</a:t>
            </a:r>
          </a:p>
        </p:txBody>
      </p:sp>
      <p:cxnSp>
        <p:nvCxnSpPr>
          <p:cNvPr id="10" name="Straight Arrow Connector 9">
            <a:extLst>
              <a:ext uri="{FF2B5EF4-FFF2-40B4-BE49-F238E27FC236}">
                <a16:creationId xmlns:a16="http://schemas.microsoft.com/office/drawing/2014/main" id="{F79C9D18-9E57-CE43-C4BC-17657C50C3DF}"/>
              </a:ext>
            </a:extLst>
          </p:cNvPr>
          <p:cNvCxnSpPr/>
          <p:nvPr/>
        </p:nvCxnSpPr>
        <p:spPr>
          <a:xfrm flipH="1">
            <a:off x="4768029" y="2675370"/>
            <a:ext cx="1759058"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1" name="TextBox 10">
            <a:extLst>
              <a:ext uri="{FF2B5EF4-FFF2-40B4-BE49-F238E27FC236}">
                <a16:creationId xmlns:a16="http://schemas.microsoft.com/office/drawing/2014/main" id="{BB493BD7-0EF0-CD08-F3FC-B59C5499CA21}"/>
              </a:ext>
            </a:extLst>
          </p:cNvPr>
          <p:cNvSpPr txBox="1"/>
          <p:nvPr/>
        </p:nvSpPr>
        <p:spPr>
          <a:xfrm>
            <a:off x="4616921" y="2668498"/>
            <a:ext cx="2061274" cy="369332"/>
          </a:xfrm>
          <a:prstGeom prst="rect">
            <a:avLst/>
          </a:prstGeom>
          <a:noFill/>
        </p:spPr>
        <p:txBody>
          <a:bodyPr wrap="square" rtlCol="0">
            <a:spAutoFit/>
          </a:bodyPr>
          <a:lstStyle/>
          <a:p>
            <a:r>
              <a:rPr lang="en-US" dirty="0"/>
              <a:t>Current increasing</a:t>
            </a:r>
          </a:p>
        </p:txBody>
      </p:sp>
      <p:sp>
        <p:nvSpPr>
          <p:cNvPr id="12" name="TextBox 11">
            <a:extLst>
              <a:ext uri="{FF2B5EF4-FFF2-40B4-BE49-F238E27FC236}">
                <a16:creationId xmlns:a16="http://schemas.microsoft.com/office/drawing/2014/main" id="{F6B32B73-8D14-030C-3730-8E05444F9439}"/>
              </a:ext>
            </a:extLst>
          </p:cNvPr>
          <p:cNvSpPr txBox="1"/>
          <p:nvPr/>
        </p:nvSpPr>
        <p:spPr>
          <a:xfrm>
            <a:off x="3394187" y="5234893"/>
            <a:ext cx="8461746" cy="461665"/>
          </a:xfrm>
          <a:prstGeom prst="rect">
            <a:avLst/>
          </a:prstGeom>
          <a:noFill/>
        </p:spPr>
        <p:txBody>
          <a:bodyPr wrap="square" rtlCol="0">
            <a:spAutoFit/>
          </a:bodyPr>
          <a:lstStyle/>
          <a:p>
            <a:r>
              <a:rPr lang="en-GB" sz="1200" dirty="0"/>
              <a:t>Figure 15: (left and right) Resonance frequency shift for different magnetic fields threading through the sample. Once maximum tunability is reached, the magnetic field is expelled and the resonance shifts back to its original position.</a:t>
            </a:r>
          </a:p>
        </p:txBody>
      </p:sp>
      <p:cxnSp>
        <p:nvCxnSpPr>
          <p:cNvPr id="13" name="Straight Arrow Connector 12">
            <a:extLst>
              <a:ext uri="{FF2B5EF4-FFF2-40B4-BE49-F238E27FC236}">
                <a16:creationId xmlns:a16="http://schemas.microsoft.com/office/drawing/2014/main" id="{6DA6C05F-EFE8-2BC0-55CB-F6223D2CB444}"/>
              </a:ext>
            </a:extLst>
          </p:cNvPr>
          <p:cNvCxnSpPr/>
          <p:nvPr/>
        </p:nvCxnSpPr>
        <p:spPr>
          <a:xfrm flipH="1">
            <a:off x="8898867" y="2668498"/>
            <a:ext cx="1759058"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6" name="Parallelogram 15">
            <a:extLst>
              <a:ext uri="{FF2B5EF4-FFF2-40B4-BE49-F238E27FC236}">
                <a16:creationId xmlns:a16="http://schemas.microsoft.com/office/drawing/2014/main" id="{0276CCB3-F7ED-8F9A-B27D-695B0FB997FF}"/>
              </a:ext>
            </a:extLst>
          </p:cNvPr>
          <p:cNvSpPr/>
          <p:nvPr/>
        </p:nvSpPr>
        <p:spPr>
          <a:xfrm>
            <a:off x="2937513" y="4012414"/>
            <a:ext cx="153255" cy="95465"/>
          </a:xfrm>
          <a:prstGeom prst="parallelogram">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BF5A6138-F566-DE04-6291-DB744AD580A1}"/>
              </a:ext>
            </a:extLst>
          </p:cNvPr>
          <p:cNvSpPr/>
          <p:nvPr/>
        </p:nvSpPr>
        <p:spPr>
          <a:xfrm rot="16720353">
            <a:off x="2993855" y="4034061"/>
            <a:ext cx="47732" cy="51085"/>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B2C64667-B777-E333-C6E5-CAE68DC3BA13}"/>
              </a:ext>
            </a:extLst>
          </p:cNvPr>
          <p:cNvSpPr txBox="1"/>
          <p:nvPr/>
        </p:nvSpPr>
        <p:spPr>
          <a:xfrm>
            <a:off x="1017954" y="5041785"/>
            <a:ext cx="2321601" cy="1015663"/>
          </a:xfrm>
          <a:prstGeom prst="rect">
            <a:avLst/>
          </a:prstGeom>
          <a:noFill/>
        </p:spPr>
        <p:txBody>
          <a:bodyPr wrap="square" rtlCol="0">
            <a:spAutoFit/>
          </a:bodyPr>
          <a:lstStyle/>
          <a:p>
            <a:r>
              <a:rPr lang="en-GB" sz="1200" dirty="0"/>
              <a:t>Figure 14: Magnetic field measured by the Gauss meter as a function of the current flowing in the superconducting coil.</a:t>
            </a:r>
          </a:p>
        </p:txBody>
      </p:sp>
      <p:sp>
        <p:nvSpPr>
          <p:cNvPr id="25" name="Rectangle 24">
            <a:extLst>
              <a:ext uri="{FF2B5EF4-FFF2-40B4-BE49-F238E27FC236}">
                <a16:creationId xmlns:a16="http://schemas.microsoft.com/office/drawing/2014/main" id="{11409F9A-4CD6-6CF4-2ED4-E4162BA908CE}"/>
              </a:ext>
            </a:extLst>
          </p:cNvPr>
          <p:cNvSpPr/>
          <p:nvPr/>
        </p:nvSpPr>
        <p:spPr>
          <a:xfrm>
            <a:off x="2670912" y="4540940"/>
            <a:ext cx="112883" cy="259404"/>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an 21">
            <a:extLst>
              <a:ext uri="{FF2B5EF4-FFF2-40B4-BE49-F238E27FC236}">
                <a16:creationId xmlns:a16="http://schemas.microsoft.com/office/drawing/2014/main" id="{7945192A-B8E1-E534-2CC7-7E973E3F91D9}"/>
              </a:ext>
            </a:extLst>
          </p:cNvPr>
          <p:cNvSpPr/>
          <p:nvPr/>
        </p:nvSpPr>
        <p:spPr>
          <a:xfrm>
            <a:off x="2450057" y="4287067"/>
            <a:ext cx="538814" cy="259404"/>
          </a:xfrm>
          <a:prstGeom prst="can">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6100F05D-1C09-3A34-B417-F7AB05402041}"/>
              </a:ext>
            </a:extLst>
          </p:cNvPr>
          <p:cNvSpPr/>
          <p:nvPr/>
        </p:nvSpPr>
        <p:spPr>
          <a:xfrm>
            <a:off x="2670912" y="3895261"/>
            <a:ext cx="112883" cy="425235"/>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8718102C-F6F0-1375-569F-9948EBC86295}"/>
              </a:ext>
            </a:extLst>
          </p:cNvPr>
          <p:cNvCxnSpPr>
            <a:cxnSpLocks/>
            <a:endCxn id="16" idx="5"/>
          </p:cNvCxnSpPr>
          <p:nvPr/>
        </p:nvCxnSpPr>
        <p:spPr>
          <a:xfrm flipV="1">
            <a:off x="2757493" y="4060147"/>
            <a:ext cx="191953" cy="30888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F77C0D4-0F73-49D0-8500-2F009AACD2CC}"/>
              </a:ext>
            </a:extLst>
          </p:cNvPr>
          <p:cNvCxnSpPr>
            <a:cxnSpLocks/>
            <a:endCxn id="16" idx="2"/>
          </p:cNvCxnSpPr>
          <p:nvPr/>
        </p:nvCxnSpPr>
        <p:spPr>
          <a:xfrm flipV="1">
            <a:off x="2757493" y="4060147"/>
            <a:ext cx="321342" cy="30888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26" name="Picture 25" descr="A black background with a black square&#10;&#10;AI-generated content may be incorrect.">
            <a:extLst>
              <a:ext uri="{FF2B5EF4-FFF2-40B4-BE49-F238E27FC236}">
                <a16:creationId xmlns:a16="http://schemas.microsoft.com/office/drawing/2014/main" id="{0F7763FC-5B00-F661-C0FA-2E6DEA8F4DF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12290" y="4148273"/>
            <a:ext cx="2027266" cy="552947"/>
          </a:xfrm>
          <a:prstGeom prst="rect">
            <a:avLst/>
          </a:prstGeom>
        </p:spPr>
      </p:pic>
      <p:sp>
        <p:nvSpPr>
          <p:cNvPr id="27" name="TextBox 26">
            <a:extLst>
              <a:ext uri="{FF2B5EF4-FFF2-40B4-BE49-F238E27FC236}">
                <a16:creationId xmlns:a16="http://schemas.microsoft.com/office/drawing/2014/main" id="{2AD8DFF3-15C9-D01E-061D-A4D2A1BA0E39}"/>
              </a:ext>
            </a:extLst>
          </p:cNvPr>
          <p:cNvSpPr txBox="1"/>
          <p:nvPr/>
        </p:nvSpPr>
        <p:spPr>
          <a:xfrm>
            <a:off x="1159937" y="2130003"/>
            <a:ext cx="2234250" cy="523220"/>
          </a:xfrm>
          <a:prstGeom prst="rect">
            <a:avLst/>
          </a:prstGeom>
          <a:noFill/>
        </p:spPr>
        <p:txBody>
          <a:bodyPr wrap="square" rtlCol="0">
            <a:spAutoFit/>
          </a:bodyPr>
          <a:lstStyle/>
          <a:p>
            <a:r>
              <a:rPr lang="en-US" sz="1400" dirty="0"/>
              <a:t>Calibration run for the superconducting coil:</a:t>
            </a:r>
          </a:p>
        </p:txBody>
      </p:sp>
      <p:sp>
        <p:nvSpPr>
          <p:cNvPr id="28" name="TextBox 27">
            <a:extLst>
              <a:ext uri="{FF2B5EF4-FFF2-40B4-BE49-F238E27FC236}">
                <a16:creationId xmlns:a16="http://schemas.microsoft.com/office/drawing/2014/main" id="{090995A0-A615-7735-E808-AD0F06E6A5F4}"/>
              </a:ext>
            </a:extLst>
          </p:cNvPr>
          <p:cNvSpPr txBox="1"/>
          <p:nvPr/>
        </p:nvSpPr>
        <p:spPr>
          <a:xfrm>
            <a:off x="1485993" y="4485382"/>
            <a:ext cx="1342445" cy="338554"/>
          </a:xfrm>
          <a:prstGeom prst="rect">
            <a:avLst/>
          </a:prstGeom>
          <a:noFill/>
        </p:spPr>
        <p:txBody>
          <a:bodyPr wrap="square" rtlCol="0">
            <a:spAutoFit/>
          </a:bodyPr>
          <a:lstStyle/>
          <a:p>
            <a:r>
              <a:rPr lang="en-US" sz="800" dirty="0"/>
              <a:t>High temperature superconducting tape</a:t>
            </a:r>
          </a:p>
        </p:txBody>
      </p:sp>
      <p:pic>
        <p:nvPicPr>
          <p:cNvPr id="29" name="Picture 28">
            <a:extLst>
              <a:ext uri="{FF2B5EF4-FFF2-40B4-BE49-F238E27FC236}">
                <a16:creationId xmlns:a16="http://schemas.microsoft.com/office/drawing/2014/main" id="{2E866749-4950-7051-7F35-44C56CDBB4E3}"/>
              </a:ext>
            </a:extLst>
          </p:cNvPr>
          <p:cNvPicPr>
            <a:picLocks noChangeAspect="1"/>
          </p:cNvPicPr>
          <p:nvPr/>
        </p:nvPicPr>
        <p:blipFill>
          <a:blip r:embed="rId6"/>
          <a:stretch>
            <a:fillRect/>
          </a:stretch>
        </p:blipFill>
        <p:spPr>
          <a:xfrm>
            <a:off x="9307184" y="4326635"/>
            <a:ext cx="1246959" cy="687161"/>
          </a:xfrm>
          <a:prstGeom prst="rect">
            <a:avLst/>
          </a:prstGeom>
        </p:spPr>
      </p:pic>
      <p:sp>
        <p:nvSpPr>
          <p:cNvPr id="18" name="Slide Number Placeholder 17">
            <a:extLst>
              <a:ext uri="{FF2B5EF4-FFF2-40B4-BE49-F238E27FC236}">
                <a16:creationId xmlns:a16="http://schemas.microsoft.com/office/drawing/2014/main" id="{86997ED4-B1AB-F996-271B-22274CF77C7A}"/>
              </a:ext>
            </a:extLst>
          </p:cNvPr>
          <p:cNvSpPr>
            <a:spLocks noGrp="1"/>
          </p:cNvSpPr>
          <p:nvPr>
            <p:ph type="sldNum" sz="quarter" idx="12"/>
          </p:nvPr>
        </p:nvSpPr>
        <p:spPr/>
        <p:txBody>
          <a:bodyPr/>
          <a:lstStyle/>
          <a:p>
            <a:fld id="{35747434-7036-48DB-A148-6B3D8EE75CDA}" type="slidenum">
              <a:rPr lang="en-US" smtClean="0"/>
              <a:t>10</a:t>
            </a:fld>
            <a:endParaRPr lang="en-US"/>
          </a:p>
        </p:txBody>
      </p:sp>
      <p:sp>
        <p:nvSpPr>
          <p:cNvPr id="19" name="Footer Placeholder 18">
            <a:extLst>
              <a:ext uri="{FF2B5EF4-FFF2-40B4-BE49-F238E27FC236}">
                <a16:creationId xmlns:a16="http://schemas.microsoft.com/office/drawing/2014/main" id="{9B1A22A6-1E07-13AE-E066-8F696BF0922F}"/>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4656137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BA2B7-097F-B7F2-EA13-AAB2431D5E72}"/>
              </a:ext>
            </a:extLst>
          </p:cNvPr>
          <p:cNvSpPr>
            <a:spLocks noGrp="1"/>
          </p:cNvSpPr>
          <p:nvPr>
            <p:ph type="title"/>
          </p:nvPr>
        </p:nvSpPr>
        <p:spPr>
          <a:ln>
            <a:noFill/>
          </a:ln>
        </p:spPr>
        <p:txBody>
          <a:bodyPr/>
          <a:lstStyle/>
          <a:p>
            <a:pPr algn="ctr"/>
            <a:r>
              <a:rPr lang="en-US" dirty="0"/>
              <a:t>Summary</a:t>
            </a:r>
          </a:p>
        </p:txBody>
      </p:sp>
      <p:sp>
        <p:nvSpPr>
          <p:cNvPr id="3" name="Content Placeholder 2">
            <a:extLst>
              <a:ext uri="{FF2B5EF4-FFF2-40B4-BE49-F238E27FC236}">
                <a16:creationId xmlns:a16="http://schemas.microsoft.com/office/drawing/2014/main" id="{769CA467-B11A-3AF1-111C-E1499A1ECD12}"/>
              </a:ext>
            </a:extLst>
          </p:cNvPr>
          <p:cNvSpPr>
            <a:spLocks noGrp="1"/>
          </p:cNvSpPr>
          <p:nvPr>
            <p:ph idx="1"/>
          </p:nvPr>
        </p:nvSpPr>
        <p:spPr>
          <a:xfrm>
            <a:off x="838200" y="1825625"/>
            <a:ext cx="10515600" cy="4466118"/>
          </a:xfrm>
          <a:ln>
            <a:solidFill>
              <a:schemeClr val="tx1"/>
            </a:solidFill>
          </a:ln>
        </p:spPr>
        <p:txBody>
          <a:bodyPr>
            <a:normAutofit/>
          </a:bodyPr>
          <a:lstStyle/>
          <a:p>
            <a:r>
              <a:rPr lang="en-US" sz="2400" u="sng" dirty="0"/>
              <a:t>Interest in quantum amplifiers:</a:t>
            </a:r>
            <a:r>
              <a:rPr lang="en-US" sz="2400" dirty="0"/>
              <a:t> increased in recent years due to the promise of quantum limited amplification</a:t>
            </a:r>
          </a:p>
          <a:p>
            <a:r>
              <a:rPr lang="en-US" sz="2400" u="sng" dirty="0"/>
              <a:t>Non-linearity and mixing:</a:t>
            </a:r>
            <a:r>
              <a:rPr lang="en-US" sz="2400" dirty="0"/>
              <a:t> non-linear inductance generates mixing</a:t>
            </a:r>
          </a:p>
          <a:p>
            <a:r>
              <a:rPr lang="en-US" sz="2400" u="sng" dirty="0"/>
              <a:t>Quantum limited resonator amplifier</a:t>
            </a:r>
          </a:p>
          <a:p>
            <a:pPr lvl="1"/>
            <a:r>
              <a:rPr lang="en-US" u="sng" dirty="0"/>
              <a:t>Design:</a:t>
            </a:r>
            <a:r>
              <a:rPr lang="en-US" dirty="0"/>
              <a:t> CSRRs made of </a:t>
            </a:r>
            <a:r>
              <a:rPr lang="en-US" dirty="0" err="1"/>
              <a:t>NbTi</a:t>
            </a:r>
            <a:r>
              <a:rPr lang="en-US" dirty="0"/>
              <a:t> thin films on sapphire</a:t>
            </a:r>
          </a:p>
          <a:p>
            <a:pPr lvl="1"/>
            <a:r>
              <a:rPr lang="en-US" u="sng" dirty="0"/>
              <a:t>Fabricated samples:</a:t>
            </a:r>
            <a:r>
              <a:rPr lang="en-US" dirty="0"/>
              <a:t> SEM and microscope images of sample with four resonators</a:t>
            </a:r>
          </a:p>
          <a:p>
            <a:pPr lvl="1"/>
            <a:r>
              <a:rPr lang="en-US" u="sng" dirty="0"/>
              <a:t>Gain and transmission:</a:t>
            </a:r>
            <a:r>
              <a:rPr lang="en-US" dirty="0"/>
              <a:t> 30 dB of maximum gain and high transmission</a:t>
            </a:r>
          </a:p>
          <a:p>
            <a:pPr lvl="1"/>
            <a:r>
              <a:rPr lang="en-US" u="sng" dirty="0"/>
              <a:t>Compression and noise measurements:</a:t>
            </a:r>
            <a:r>
              <a:rPr lang="en-US" dirty="0"/>
              <a:t> 3 dB compression at – 95 dBm and a noise of 1.2 half quanta</a:t>
            </a:r>
          </a:p>
          <a:p>
            <a:pPr lvl="1"/>
            <a:r>
              <a:rPr lang="en-US" u="sng" dirty="0"/>
              <a:t>Tunability:</a:t>
            </a:r>
            <a:r>
              <a:rPr lang="en-US" dirty="0"/>
              <a:t> modest tunability for each resonator</a:t>
            </a:r>
          </a:p>
        </p:txBody>
      </p:sp>
      <p:sp>
        <p:nvSpPr>
          <p:cNvPr id="6" name="Slide Number Placeholder 5">
            <a:extLst>
              <a:ext uri="{FF2B5EF4-FFF2-40B4-BE49-F238E27FC236}">
                <a16:creationId xmlns:a16="http://schemas.microsoft.com/office/drawing/2014/main" id="{F0B84866-F4F8-5A0A-2538-2DA9E5472E80}"/>
              </a:ext>
            </a:extLst>
          </p:cNvPr>
          <p:cNvSpPr>
            <a:spLocks noGrp="1"/>
          </p:cNvSpPr>
          <p:nvPr>
            <p:ph type="sldNum" sz="quarter" idx="12"/>
          </p:nvPr>
        </p:nvSpPr>
        <p:spPr/>
        <p:txBody>
          <a:bodyPr/>
          <a:lstStyle/>
          <a:p>
            <a:fld id="{35747434-7036-48DB-A148-6B3D8EE75CDA}" type="slidenum">
              <a:rPr lang="en-US" smtClean="0"/>
              <a:t>11</a:t>
            </a:fld>
            <a:endParaRPr lang="en-US" dirty="0"/>
          </a:p>
        </p:txBody>
      </p:sp>
      <p:sp>
        <p:nvSpPr>
          <p:cNvPr id="7" name="Footer Placeholder 6">
            <a:extLst>
              <a:ext uri="{FF2B5EF4-FFF2-40B4-BE49-F238E27FC236}">
                <a16:creationId xmlns:a16="http://schemas.microsoft.com/office/drawing/2014/main" id="{AB961258-CAA9-F631-D0B2-555A62393DEB}"/>
              </a:ext>
            </a:extLst>
          </p:cNvPr>
          <p:cNvSpPr>
            <a:spLocks noGrp="1"/>
          </p:cNvSpPr>
          <p:nvPr>
            <p:ph type="ftr" sz="quarter" idx="11"/>
          </p:nvPr>
        </p:nvSpPr>
        <p:spPr/>
        <p:txBody>
          <a:bodyPr/>
          <a:lstStyle/>
          <a:p>
            <a:r>
              <a:rPr lang="en-US" dirty="0">
                <a:hlinkClick r:id="rId2"/>
              </a:rPr>
              <a:t>valerio.gilles@manchester.ac.uk</a:t>
            </a:r>
            <a:endParaRPr lang="en-US" dirty="0"/>
          </a:p>
          <a:p>
            <a:endParaRPr lang="en-US" dirty="0"/>
          </a:p>
        </p:txBody>
      </p:sp>
    </p:spTree>
    <p:extLst>
      <p:ext uri="{BB962C8B-B14F-4D97-AF65-F5344CB8AC3E}">
        <p14:creationId xmlns:p14="http://schemas.microsoft.com/office/powerpoint/2010/main" val="30262444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312D1F-0D33-7126-2CFB-1529E64FF0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40B1FE5-117E-5854-78FF-50480003908B}"/>
              </a:ext>
            </a:extLst>
          </p:cNvPr>
          <p:cNvSpPr>
            <a:spLocks noGrp="1"/>
          </p:cNvSpPr>
          <p:nvPr>
            <p:ph type="title"/>
          </p:nvPr>
        </p:nvSpPr>
        <p:spPr>
          <a:ln>
            <a:noFill/>
          </a:ln>
        </p:spPr>
        <p:txBody>
          <a:bodyPr/>
          <a:lstStyle/>
          <a:p>
            <a:pPr algn="ctr"/>
            <a:r>
              <a:rPr lang="en-US" dirty="0"/>
              <a:t>Supplementary material</a:t>
            </a:r>
          </a:p>
        </p:txBody>
      </p:sp>
      <p:pic>
        <p:nvPicPr>
          <p:cNvPr id="4" name="Picture 3">
            <a:extLst>
              <a:ext uri="{FF2B5EF4-FFF2-40B4-BE49-F238E27FC236}">
                <a16:creationId xmlns:a16="http://schemas.microsoft.com/office/drawing/2014/main" id="{88C13580-93D9-00D9-B142-EE9895CD0217}"/>
              </a:ext>
            </a:extLst>
          </p:cNvPr>
          <p:cNvPicPr>
            <a:picLocks noChangeAspect="1"/>
          </p:cNvPicPr>
          <p:nvPr/>
        </p:nvPicPr>
        <p:blipFill>
          <a:blip r:embed="rId2"/>
          <a:stretch>
            <a:fillRect/>
          </a:stretch>
        </p:blipFill>
        <p:spPr>
          <a:xfrm>
            <a:off x="8474695" y="2390380"/>
            <a:ext cx="2925027" cy="2925027"/>
          </a:xfrm>
          <a:prstGeom prst="rect">
            <a:avLst/>
          </a:prstGeom>
        </p:spPr>
      </p:pic>
      <p:pic>
        <p:nvPicPr>
          <p:cNvPr id="17" name="Picture 16">
            <a:extLst>
              <a:ext uri="{FF2B5EF4-FFF2-40B4-BE49-F238E27FC236}">
                <a16:creationId xmlns:a16="http://schemas.microsoft.com/office/drawing/2014/main" id="{84866315-0138-1630-4B0F-39A63A50B2EB}"/>
              </a:ext>
            </a:extLst>
          </p:cNvPr>
          <p:cNvPicPr>
            <a:picLocks noChangeAspect="1"/>
          </p:cNvPicPr>
          <p:nvPr/>
        </p:nvPicPr>
        <p:blipFill>
          <a:blip r:embed="rId3"/>
          <a:stretch>
            <a:fillRect/>
          </a:stretch>
        </p:blipFill>
        <p:spPr>
          <a:xfrm>
            <a:off x="1911912" y="2714404"/>
            <a:ext cx="2385261" cy="2716063"/>
          </a:xfrm>
          <a:prstGeom prst="rect">
            <a:avLst/>
          </a:prstGeom>
        </p:spPr>
      </p:pic>
      <p:sp>
        <p:nvSpPr>
          <p:cNvPr id="18" name="TextBox 17">
            <a:extLst>
              <a:ext uri="{FF2B5EF4-FFF2-40B4-BE49-F238E27FC236}">
                <a16:creationId xmlns:a16="http://schemas.microsoft.com/office/drawing/2014/main" id="{5E9D4576-358E-CB2F-0FB7-EB44D59892DA}"/>
              </a:ext>
            </a:extLst>
          </p:cNvPr>
          <p:cNvSpPr txBox="1"/>
          <p:nvPr/>
        </p:nvSpPr>
        <p:spPr>
          <a:xfrm>
            <a:off x="2650471" y="2427008"/>
            <a:ext cx="1296144" cy="307777"/>
          </a:xfrm>
          <a:prstGeom prst="rect">
            <a:avLst/>
          </a:prstGeom>
          <a:noFill/>
        </p:spPr>
        <p:txBody>
          <a:bodyPr wrap="square" rtlCol="0">
            <a:spAutoFit/>
          </a:bodyPr>
          <a:lstStyle/>
          <a:p>
            <a:r>
              <a:rPr lang="en-US" sz="1400" dirty="0">
                <a:solidFill>
                  <a:srgbClr val="FF0000"/>
                </a:solidFill>
              </a:rPr>
              <a:t>Expected</a:t>
            </a:r>
          </a:p>
        </p:txBody>
      </p:sp>
      <p:sp>
        <p:nvSpPr>
          <p:cNvPr id="20" name="TextBox 19">
            <a:extLst>
              <a:ext uri="{FF2B5EF4-FFF2-40B4-BE49-F238E27FC236}">
                <a16:creationId xmlns:a16="http://schemas.microsoft.com/office/drawing/2014/main" id="{D1AF6E3D-43CA-19A7-E623-72608BFBD38F}"/>
              </a:ext>
            </a:extLst>
          </p:cNvPr>
          <p:cNvSpPr txBox="1"/>
          <p:nvPr/>
        </p:nvSpPr>
        <p:spPr>
          <a:xfrm>
            <a:off x="8186238" y="2427008"/>
            <a:ext cx="1508256" cy="307777"/>
          </a:xfrm>
          <a:prstGeom prst="rect">
            <a:avLst/>
          </a:prstGeom>
          <a:noFill/>
        </p:spPr>
        <p:txBody>
          <a:bodyPr wrap="square" rtlCol="0">
            <a:spAutoFit/>
          </a:bodyPr>
          <a:lstStyle/>
          <a:p>
            <a:r>
              <a:rPr lang="en-US" sz="1400" dirty="0">
                <a:solidFill>
                  <a:srgbClr val="FF0000"/>
                </a:solidFill>
              </a:rPr>
              <a:t>Measured</a:t>
            </a:r>
          </a:p>
        </p:txBody>
      </p:sp>
      <p:pic>
        <p:nvPicPr>
          <p:cNvPr id="21" name="Picture 20">
            <a:extLst>
              <a:ext uri="{FF2B5EF4-FFF2-40B4-BE49-F238E27FC236}">
                <a16:creationId xmlns:a16="http://schemas.microsoft.com/office/drawing/2014/main" id="{30594240-90D3-73BC-C20D-26058BF03662}"/>
              </a:ext>
            </a:extLst>
          </p:cNvPr>
          <p:cNvPicPr>
            <a:picLocks noChangeAspect="1"/>
          </p:cNvPicPr>
          <p:nvPr/>
        </p:nvPicPr>
        <p:blipFill>
          <a:blip r:embed="rId4"/>
          <a:stretch>
            <a:fillRect/>
          </a:stretch>
        </p:blipFill>
        <p:spPr>
          <a:xfrm>
            <a:off x="6301121" y="2695642"/>
            <a:ext cx="2397855" cy="2383639"/>
          </a:xfrm>
          <a:prstGeom prst="rect">
            <a:avLst/>
          </a:prstGeom>
        </p:spPr>
      </p:pic>
      <p:sp>
        <p:nvSpPr>
          <p:cNvPr id="22" name="Rectangle 21">
            <a:extLst>
              <a:ext uri="{FF2B5EF4-FFF2-40B4-BE49-F238E27FC236}">
                <a16:creationId xmlns:a16="http://schemas.microsoft.com/office/drawing/2014/main" id="{3F0E6228-FE30-2D6C-5B9B-FA9F12B287DF}"/>
              </a:ext>
            </a:extLst>
          </p:cNvPr>
          <p:cNvSpPr/>
          <p:nvPr/>
        </p:nvSpPr>
        <p:spPr>
          <a:xfrm>
            <a:off x="6206500" y="2341258"/>
            <a:ext cx="4986226" cy="3006657"/>
          </a:xfrm>
          <a:prstGeom prst="rect">
            <a:avLst/>
          </a:prstGeom>
          <a:noFill/>
          <a:ln>
            <a:solidFill>
              <a:srgbClr val="FF0000">
                <a:alpha val="29000"/>
              </a:srgb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a:extLst>
              <a:ext uri="{FF2B5EF4-FFF2-40B4-BE49-F238E27FC236}">
                <a16:creationId xmlns:a16="http://schemas.microsoft.com/office/drawing/2014/main" id="{E1BC56DD-19DD-B780-181E-99CEBD705850}"/>
              </a:ext>
            </a:extLst>
          </p:cNvPr>
          <p:cNvCxnSpPr>
            <a:cxnSpLocks/>
          </p:cNvCxnSpPr>
          <p:nvPr/>
        </p:nvCxnSpPr>
        <p:spPr>
          <a:xfrm>
            <a:off x="7883549" y="4864696"/>
            <a:ext cx="1112645"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16F51C2E-C738-661E-D728-13A84F9EB5EF}"/>
              </a:ext>
            </a:extLst>
          </p:cNvPr>
          <p:cNvSpPr txBox="1"/>
          <p:nvPr/>
        </p:nvSpPr>
        <p:spPr>
          <a:xfrm>
            <a:off x="6570230" y="5377239"/>
            <a:ext cx="4257491" cy="461665"/>
          </a:xfrm>
          <a:prstGeom prst="rect">
            <a:avLst/>
          </a:prstGeom>
          <a:noFill/>
        </p:spPr>
        <p:txBody>
          <a:bodyPr wrap="square" rtlCol="0">
            <a:spAutoFit/>
          </a:bodyPr>
          <a:lstStyle/>
          <a:p>
            <a:r>
              <a:rPr lang="en-GB" sz="1200" dirty="0"/>
              <a:t>Figure 11: Measured frequency shift as a function of the estimated induced current flowing in the continuous ring.</a:t>
            </a:r>
          </a:p>
        </p:txBody>
      </p:sp>
      <p:sp>
        <p:nvSpPr>
          <p:cNvPr id="25" name="TextBox 24">
            <a:extLst>
              <a:ext uri="{FF2B5EF4-FFF2-40B4-BE49-F238E27FC236}">
                <a16:creationId xmlns:a16="http://schemas.microsoft.com/office/drawing/2014/main" id="{82AEB2E0-33B4-2164-C040-3FA3AC5C1B94}"/>
              </a:ext>
            </a:extLst>
          </p:cNvPr>
          <p:cNvSpPr txBox="1"/>
          <p:nvPr/>
        </p:nvSpPr>
        <p:spPr>
          <a:xfrm>
            <a:off x="8395718" y="5987018"/>
            <a:ext cx="1089296" cy="369332"/>
          </a:xfrm>
          <a:prstGeom prst="rect">
            <a:avLst/>
          </a:prstGeom>
          <a:noFill/>
        </p:spPr>
        <p:txBody>
          <a:bodyPr wrap="square" rtlCol="0">
            <a:spAutoFit/>
          </a:bodyPr>
          <a:lstStyle/>
          <a:p>
            <a:r>
              <a:rPr lang="en-US" u="sng" dirty="0">
                <a:solidFill>
                  <a:srgbClr val="FF0000"/>
                </a:solidFill>
              </a:rPr>
              <a:t>Why?</a:t>
            </a:r>
          </a:p>
        </p:txBody>
      </p:sp>
      <p:sp>
        <p:nvSpPr>
          <p:cNvPr id="6" name="Slide Number Placeholder 5">
            <a:extLst>
              <a:ext uri="{FF2B5EF4-FFF2-40B4-BE49-F238E27FC236}">
                <a16:creationId xmlns:a16="http://schemas.microsoft.com/office/drawing/2014/main" id="{908908FA-2257-46A3-D06E-8A24A33B6418}"/>
              </a:ext>
            </a:extLst>
          </p:cNvPr>
          <p:cNvSpPr>
            <a:spLocks noGrp="1"/>
          </p:cNvSpPr>
          <p:nvPr>
            <p:ph type="sldNum" sz="quarter" idx="12"/>
          </p:nvPr>
        </p:nvSpPr>
        <p:spPr/>
        <p:txBody>
          <a:bodyPr/>
          <a:lstStyle/>
          <a:p>
            <a:fld id="{35747434-7036-48DB-A148-6B3D8EE75CDA}" type="slidenum">
              <a:rPr lang="en-US" smtClean="0"/>
              <a:t>12</a:t>
            </a:fld>
            <a:endParaRPr lang="en-US"/>
          </a:p>
        </p:txBody>
      </p:sp>
      <p:sp>
        <p:nvSpPr>
          <p:cNvPr id="7" name="Footer Placeholder 6">
            <a:extLst>
              <a:ext uri="{FF2B5EF4-FFF2-40B4-BE49-F238E27FC236}">
                <a16:creationId xmlns:a16="http://schemas.microsoft.com/office/drawing/2014/main" id="{7DF29EEB-801E-F67D-1F2D-F22366A931B5}"/>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103038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B891A-AAAC-9035-A2E9-B4681C30DA5B}"/>
              </a:ext>
            </a:extLst>
          </p:cNvPr>
          <p:cNvSpPr>
            <a:spLocks noGrp="1"/>
          </p:cNvSpPr>
          <p:nvPr>
            <p:ph type="title"/>
          </p:nvPr>
        </p:nvSpPr>
        <p:spPr>
          <a:ln>
            <a:noFill/>
          </a:ln>
        </p:spPr>
        <p:txBody>
          <a:bodyPr/>
          <a:lstStyle/>
          <a:p>
            <a:pPr algn="ctr"/>
            <a:r>
              <a:rPr lang="en-US" dirty="0"/>
              <a:t>Contents</a:t>
            </a:r>
          </a:p>
        </p:txBody>
      </p:sp>
      <p:sp>
        <p:nvSpPr>
          <p:cNvPr id="3" name="Content Placeholder 2">
            <a:extLst>
              <a:ext uri="{FF2B5EF4-FFF2-40B4-BE49-F238E27FC236}">
                <a16:creationId xmlns:a16="http://schemas.microsoft.com/office/drawing/2014/main" id="{A400F15C-6141-EAE4-5366-5EECDBF8B32F}"/>
              </a:ext>
            </a:extLst>
          </p:cNvPr>
          <p:cNvSpPr>
            <a:spLocks noGrp="1"/>
          </p:cNvSpPr>
          <p:nvPr>
            <p:ph idx="1"/>
          </p:nvPr>
        </p:nvSpPr>
        <p:spPr/>
        <p:txBody>
          <a:bodyPr>
            <a:normAutofit/>
          </a:bodyPr>
          <a:lstStyle/>
          <a:p>
            <a:r>
              <a:rPr lang="en-US" dirty="0"/>
              <a:t>Interest in quantum amplifiers</a:t>
            </a:r>
          </a:p>
          <a:p>
            <a:r>
              <a:rPr lang="en-US" dirty="0"/>
              <a:t>Non-linearity and mixing</a:t>
            </a:r>
          </a:p>
          <a:p>
            <a:r>
              <a:rPr lang="en-US" dirty="0"/>
              <a:t>Quantum limited resonator amplifier</a:t>
            </a:r>
          </a:p>
          <a:p>
            <a:pPr lvl="1"/>
            <a:r>
              <a:rPr lang="en-US" sz="2800" dirty="0"/>
              <a:t>Design</a:t>
            </a:r>
          </a:p>
          <a:p>
            <a:pPr lvl="1"/>
            <a:r>
              <a:rPr lang="en-US" sz="2800" dirty="0"/>
              <a:t>Fabricated samples</a:t>
            </a:r>
          </a:p>
          <a:p>
            <a:pPr lvl="1"/>
            <a:r>
              <a:rPr lang="en-US" sz="2800" dirty="0"/>
              <a:t>Gain and transmission</a:t>
            </a:r>
          </a:p>
          <a:p>
            <a:pPr lvl="1"/>
            <a:r>
              <a:rPr lang="en-US" sz="2800" dirty="0"/>
              <a:t>Compression and noise measurements</a:t>
            </a:r>
          </a:p>
          <a:p>
            <a:pPr lvl="1"/>
            <a:r>
              <a:rPr lang="en-US" sz="2800" dirty="0"/>
              <a:t>Tunability (unpublished)</a:t>
            </a:r>
          </a:p>
        </p:txBody>
      </p:sp>
      <p:sp>
        <p:nvSpPr>
          <p:cNvPr id="6" name="Slide Number Placeholder 5">
            <a:extLst>
              <a:ext uri="{FF2B5EF4-FFF2-40B4-BE49-F238E27FC236}">
                <a16:creationId xmlns:a16="http://schemas.microsoft.com/office/drawing/2014/main" id="{F97EF5DA-7194-7DE1-55B2-CCF6AA9AE1FF}"/>
              </a:ext>
            </a:extLst>
          </p:cNvPr>
          <p:cNvSpPr>
            <a:spLocks noGrp="1"/>
          </p:cNvSpPr>
          <p:nvPr>
            <p:ph type="sldNum" sz="quarter" idx="12"/>
          </p:nvPr>
        </p:nvSpPr>
        <p:spPr/>
        <p:txBody>
          <a:bodyPr/>
          <a:lstStyle/>
          <a:p>
            <a:fld id="{35747434-7036-48DB-A148-6B3D8EE75CDA}" type="slidenum">
              <a:rPr lang="en-US" smtClean="0"/>
              <a:t>2</a:t>
            </a:fld>
            <a:endParaRPr lang="en-US"/>
          </a:p>
        </p:txBody>
      </p:sp>
    </p:spTree>
    <p:extLst>
      <p:ext uri="{BB962C8B-B14F-4D97-AF65-F5344CB8AC3E}">
        <p14:creationId xmlns:p14="http://schemas.microsoft.com/office/powerpoint/2010/main" val="17853203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3F5336-2F3E-9909-54F8-D9D08316116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672329C-EB3C-3239-3ADB-29934E8609FE}"/>
              </a:ext>
            </a:extLst>
          </p:cNvPr>
          <p:cNvSpPr>
            <a:spLocks noGrp="1"/>
          </p:cNvSpPr>
          <p:nvPr>
            <p:ph type="title"/>
          </p:nvPr>
        </p:nvSpPr>
        <p:spPr>
          <a:ln>
            <a:noFill/>
          </a:ln>
        </p:spPr>
        <p:txBody>
          <a:bodyPr>
            <a:normAutofit/>
          </a:bodyPr>
          <a:lstStyle/>
          <a:p>
            <a:pPr algn="ctr"/>
            <a:r>
              <a:rPr lang="en-US" dirty="0"/>
              <a:t>Interest in quantum amplifiers</a:t>
            </a:r>
          </a:p>
        </p:txBody>
      </p:sp>
      <p:sp>
        <p:nvSpPr>
          <p:cNvPr id="5" name="Slide Number Placeholder 4">
            <a:extLst>
              <a:ext uri="{FF2B5EF4-FFF2-40B4-BE49-F238E27FC236}">
                <a16:creationId xmlns:a16="http://schemas.microsoft.com/office/drawing/2014/main" id="{677C5635-FEDA-D63E-E50F-3DA303C8BC76}"/>
              </a:ext>
            </a:extLst>
          </p:cNvPr>
          <p:cNvSpPr>
            <a:spLocks noGrp="1"/>
          </p:cNvSpPr>
          <p:nvPr>
            <p:ph type="sldNum" sz="quarter" idx="12"/>
          </p:nvPr>
        </p:nvSpPr>
        <p:spPr/>
        <p:txBody>
          <a:bodyPr/>
          <a:lstStyle/>
          <a:p>
            <a:fld id="{35747434-7036-48DB-A148-6B3D8EE75CDA}" type="slidenum">
              <a:rPr lang="en-US" smtClean="0"/>
              <a:t>3</a:t>
            </a:fld>
            <a:endParaRPr lang="en-US" dirty="0"/>
          </a:p>
        </p:txBody>
      </p:sp>
      <p:sp>
        <p:nvSpPr>
          <p:cNvPr id="6" name="Footer Placeholder 5">
            <a:extLst>
              <a:ext uri="{FF2B5EF4-FFF2-40B4-BE49-F238E27FC236}">
                <a16:creationId xmlns:a16="http://schemas.microsoft.com/office/drawing/2014/main" id="{667F2154-FD88-32F5-2F5E-FCDDA9ED722D}"/>
              </a:ext>
            </a:extLst>
          </p:cNvPr>
          <p:cNvSpPr>
            <a:spLocks noGrp="1"/>
          </p:cNvSpPr>
          <p:nvPr>
            <p:ph type="ftr" sz="quarter" idx="11"/>
          </p:nvPr>
        </p:nvSpPr>
        <p:spPr>
          <a:xfrm>
            <a:off x="3892014" y="5879297"/>
            <a:ext cx="4054642" cy="954106"/>
          </a:xfrm>
        </p:spPr>
        <p:txBody>
          <a:bodyPr/>
          <a:lstStyle/>
          <a:p>
            <a:r>
              <a:rPr lang="en-US" sz="1000" dirty="0"/>
              <a:t>[1] </a:t>
            </a:r>
            <a:r>
              <a:rPr lang="en-US" sz="1000" dirty="0" err="1"/>
              <a:t>Quiskamp</a:t>
            </a:r>
            <a:r>
              <a:rPr lang="en-US" sz="1000" dirty="0"/>
              <a:t> A. et al. Sci Adv. (2022)</a:t>
            </a:r>
          </a:p>
          <a:p>
            <a:r>
              <a:rPr lang="en-US" sz="1000" dirty="0"/>
              <a:t>[2] Bartram C. et al. Review of Scientific Instruments (2023)</a:t>
            </a:r>
          </a:p>
          <a:p>
            <a:r>
              <a:rPr lang="en-US" sz="1000" dirty="0"/>
              <a:t>[3]  Jewell M. J. et al. Physical Review D (2023)</a:t>
            </a:r>
          </a:p>
          <a:p>
            <a:r>
              <a:rPr lang="en-US" sz="1000" dirty="0"/>
              <a:t>[4] Kim J. et al. Physical Review Letters (2023)</a:t>
            </a:r>
          </a:p>
          <a:p>
            <a:r>
              <a:rPr lang="en-US" sz="1000" dirty="0"/>
              <a:t>[5] Yoon H. Physical Review D (2023)</a:t>
            </a:r>
          </a:p>
          <a:p>
            <a:r>
              <a:rPr lang="en-US" sz="1000" dirty="0"/>
              <a:t>[6] </a:t>
            </a:r>
            <a:r>
              <a:rPr lang="en-US" sz="1000" dirty="0" err="1"/>
              <a:t>Alsulami</a:t>
            </a:r>
            <a:r>
              <a:rPr lang="en-US" sz="1000" dirty="0"/>
              <a:t> A. et al. </a:t>
            </a:r>
            <a:r>
              <a:rPr lang="en-GB" sz="1000" dirty="0"/>
              <a:t>arXiv:2504.12257v2 [</a:t>
            </a:r>
            <a:r>
              <a:rPr lang="en-GB" sz="1000" dirty="0" err="1"/>
              <a:t>physics.ins</a:t>
            </a:r>
            <a:r>
              <a:rPr lang="en-GB" sz="1000" dirty="0"/>
              <a:t>-det] </a:t>
            </a:r>
            <a:r>
              <a:rPr lang="en-US" sz="1000" dirty="0"/>
              <a:t>(2025)</a:t>
            </a:r>
          </a:p>
        </p:txBody>
      </p:sp>
      <p:pic>
        <p:nvPicPr>
          <p:cNvPr id="7" name="Picture 6">
            <a:extLst>
              <a:ext uri="{FF2B5EF4-FFF2-40B4-BE49-F238E27FC236}">
                <a16:creationId xmlns:a16="http://schemas.microsoft.com/office/drawing/2014/main" id="{8804386F-87BD-537D-841C-EC7CE3BB4135}"/>
              </a:ext>
            </a:extLst>
          </p:cNvPr>
          <p:cNvPicPr>
            <a:picLocks noChangeAspect="1"/>
          </p:cNvPicPr>
          <p:nvPr/>
        </p:nvPicPr>
        <p:blipFill>
          <a:blip r:embed="rId2"/>
          <a:stretch>
            <a:fillRect/>
          </a:stretch>
        </p:blipFill>
        <p:spPr>
          <a:xfrm>
            <a:off x="999477" y="2611809"/>
            <a:ext cx="3810732" cy="654279"/>
          </a:xfrm>
          <a:prstGeom prst="rect">
            <a:avLst/>
          </a:prstGeom>
        </p:spPr>
      </p:pic>
      <p:sp>
        <p:nvSpPr>
          <p:cNvPr id="10" name="TextBox 9">
            <a:extLst>
              <a:ext uri="{FF2B5EF4-FFF2-40B4-BE49-F238E27FC236}">
                <a16:creationId xmlns:a16="http://schemas.microsoft.com/office/drawing/2014/main" id="{542128E5-AB9B-915C-49C6-E011BC6A653A}"/>
              </a:ext>
            </a:extLst>
          </p:cNvPr>
          <p:cNvSpPr txBox="1"/>
          <p:nvPr/>
        </p:nvSpPr>
        <p:spPr>
          <a:xfrm>
            <a:off x="999477" y="3603274"/>
            <a:ext cx="4423869" cy="2554545"/>
          </a:xfrm>
          <a:prstGeom prst="rect">
            <a:avLst/>
          </a:prstGeom>
          <a:noFill/>
        </p:spPr>
        <p:txBody>
          <a:bodyPr wrap="square" rtlCol="0">
            <a:spAutoFit/>
          </a:bodyPr>
          <a:lstStyle/>
          <a:p>
            <a:r>
              <a:rPr lang="en-US" sz="2000" dirty="0"/>
              <a:t>Who’s using quantum amplifiers?</a:t>
            </a:r>
          </a:p>
          <a:p>
            <a:pPr marL="285750" indent="-285750">
              <a:buFont typeface="Arial" panose="020B0604020202020204" pitchFamily="34" charset="0"/>
              <a:buChar char="•"/>
            </a:pPr>
            <a:r>
              <a:rPr lang="en-US" sz="2000" b="1" dirty="0"/>
              <a:t>ADMX</a:t>
            </a:r>
            <a:r>
              <a:rPr lang="en-US" sz="2000" dirty="0"/>
              <a:t>: Josephson Parametric Amplifier (JPA)</a:t>
            </a:r>
          </a:p>
          <a:p>
            <a:pPr marL="285750" indent="-285750">
              <a:buFont typeface="Arial" panose="020B0604020202020204" pitchFamily="34" charset="0"/>
              <a:buChar char="•"/>
            </a:pPr>
            <a:r>
              <a:rPr lang="en-US" sz="2000" b="1" dirty="0"/>
              <a:t>HAYSTAC</a:t>
            </a:r>
            <a:r>
              <a:rPr lang="en-US" sz="2000" dirty="0"/>
              <a:t>: JPA</a:t>
            </a:r>
          </a:p>
          <a:p>
            <a:pPr marL="285750" indent="-285750">
              <a:buFont typeface="Arial" panose="020B0604020202020204" pitchFamily="34" charset="0"/>
              <a:buChar char="•"/>
            </a:pPr>
            <a:r>
              <a:rPr lang="en-US" sz="2000" b="1" dirty="0"/>
              <a:t>CAPP</a:t>
            </a:r>
            <a:r>
              <a:rPr lang="en-US" sz="2000" dirty="0"/>
              <a:t>: JPA</a:t>
            </a:r>
          </a:p>
          <a:p>
            <a:pPr marL="285750" indent="-285750">
              <a:buFont typeface="Arial" panose="020B0604020202020204" pitchFamily="34" charset="0"/>
              <a:buChar char="•"/>
            </a:pPr>
            <a:r>
              <a:rPr lang="en-GB" sz="2000" b="1" dirty="0"/>
              <a:t>18 T HTS </a:t>
            </a:r>
            <a:r>
              <a:rPr lang="en-GB" sz="2000" b="1" dirty="0" err="1"/>
              <a:t>haloscope</a:t>
            </a:r>
            <a:r>
              <a:rPr lang="en-GB" sz="2000" dirty="0"/>
              <a:t>: Josephson Parametric Converter</a:t>
            </a:r>
          </a:p>
          <a:p>
            <a:pPr marL="285750" indent="-285750">
              <a:buFont typeface="Arial" panose="020B0604020202020204" pitchFamily="34" charset="0"/>
              <a:buChar char="•"/>
            </a:pPr>
            <a:r>
              <a:rPr lang="en-US" sz="2000" b="1" dirty="0"/>
              <a:t>QSHS</a:t>
            </a:r>
            <a:r>
              <a:rPr lang="en-US" sz="2000" dirty="0"/>
              <a:t>: JPA</a:t>
            </a:r>
          </a:p>
        </p:txBody>
      </p:sp>
      <p:sp>
        <p:nvSpPr>
          <p:cNvPr id="11" name="TextBox 10">
            <a:extLst>
              <a:ext uri="{FF2B5EF4-FFF2-40B4-BE49-F238E27FC236}">
                <a16:creationId xmlns:a16="http://schemas.microsoft.com/office/drawing/2014/main" id="{5835E23D-8F95-8193-F488-60756553320F}"/>
              </a:ext>
            </a:extLst>
          </p:cNvPr>
          <p:cNvSpPr txBox="1"/>
          <p:nvPr/>
        </p:nvSpPr>
        <p:spPr>
          <a:xfrm>
            <a:off x="1088421" y="1873145"/>
            <a:ext cx="3721788" cy="461665"/>
          </a:xfrm>
          <a:prstGeom prst="rect">
            <a:avLst/>
          </a:prstGeom>
          <a:noFill/>
        </p:spPr>
        <p:txBody>
          <a:bodyPr wrap="none" rtlCol="0">
            <a:spAutoFit/>
          </a:bodyPr>
          <a:lstStyle/>
          <a:p>
            <a:r>
              <a:rPr lang="en-US" sz="2400" dirty="0"/>
              <a:t>Scanning rate (</a:t>
            </a:r>
            <a:r>
              <a:rPr lang="en-US" sz="2400" dirty="0" err="1"/>
              <a:t>haloscope</a:t>
            </a:r>
            <a:r>
              <a:rPr lang="en-US" sz="2400" dirty="0"/>
              <a:t>):</a:t>
            </a:r>
          </a:p>
        </p:txBody>
      </p:sp>
      <p:sp>
        <p:nvSpPr>
          <p:cNvPr id="12" name="Oval 11">
            <a:extLst>
              <a:ext uri="{FF2B5EF4-FFF2-40B4-BE49-F238E27FC236}">
                <a16:creationId xmlns:a16="http://schemas.microsoft.com/office/drawing/2014/main" id="{9A63263D-76D5-080A-E76C-7132B98844E8}"/>
              </a:ext>
            </a:extLst>
          </p:cNvPr>
          <p:cNvSpPr/>
          <p:nvPr/>
        </p:nvSpPr>
        <p:spPr>
          <a:xfrm flipH="1">
            <a:off x="2831764" y="2929021"/>
            <a:ext cx="301347" cy="30337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DC07EB3F-360B-6D7D-6CE3-9089A2BC5BD9}"/>
              </a:ext>
            </a:extLst>
          </p:cNvPr>
          <p:cNvSpPr txBox="1"/>
          <p:nvPr/>
        </p:nvSpPr>
        <p:spPr>
          <a:xfrm>
            <a:off x="4581940" y="2389013"/>
            <a:ext cx="456538" cy="276999"/>
          </a:xfrm>
          <a:prstGeom prst="rect">
            <a:avLst/>
          </a:prstGeom>
          <a:noFill/>
        </p:spPr>
        <p:txBody>
          <a:bodyPr wrap="square" rtlCol="0">
            <a:spAutoFit/>
          </a:bodyPr>
          <a:lstStyle/>
          <a:p>
            <a:r>
              <a:rPr lang="en-US" sz="1200" dirty="0"/>
              <a:t>[1]</a:t>
            </a:r>
          </a:p>
        </p:txBody>
      </p:sp>
      <p:sp>
        <p:nvSpPr>
          <p:cNvPr id="8" name="Triangle 7">
            <a:extLst>
              <a:ext uri="{FF2B5EF4-FFF2-40B4-BE49-F238E27FC236}">
                <a16:creationId xmlns:a16="http://schemas.microsoft.com/office/drawing/2014/main" id="{4C58B8F7-FBEB-5191-C777-5DF1D4320A8A}"/>
              </a:ext>
            </a:extLst>
          </p:cNvPr>
          <p:cNvSpPr/>
          <p:nvPr/>
        </p:nvSpPr>
        <p:spPr>
          <a:xfrm rot="5400000">
            <a:off x="6049803" y="2336072"/>
            <a:ext cx="818984" cy="693751"/>
          </a:xfrm>
          <a:prstGeom prst="triangl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riangle 8">
            <a:extLst>
              <a:ext uri="{FF2B5EF4-FFF2-40B4-BE49-F238E27FC236}">
                <a16:creationId xmlns:a16="http://schemas.microsoft.com/office/drawing/2014/main" id="{E6AAAC8C-D1E9-3FBB-3BB8-23D0C99A1388}"/>
              </a:ext>
            </a:extLst>
          </p:cNvPr>
          <p:cNvSpPr/>
          <p:nvPr/>
        </p:nvSpPr>
        <p:spPr>
          <a:xfrm rot="5400000">
            <a:off x="7283581" y="2336072"/>
            <a:ext cx="818984" cy="693751"/>
          </a:xfrm>
          <a:prstGeom prst="triangl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id="{2EE99A27-A807-AED1-3A69-C976CC84D86D}"/>
              </a:ext>
            </a:extLst>
          </p:cNvPr>
          <p:cNvSpPr/>
          <p:nvPr/>
        </p:nvSpPr>
        <p:spPr>
          <a:xfrm rot="5400000">
            <a:off x="8494498" y="2336072"/>
            <a:ext cx="818984" cy="693751"/>
          </a:xfrm>
          <a:prstGeom prst="triangl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20941C8B-85E8-235E-5F1C-9A1F5858EF7E}"/>
              </a:ext>
            </a:extLst>
          </p:cNvPr>
          <p:cNvCxnSpPr>
            <a:cxnSpLocks/>
            <a:stCxn id="8" idx="0"/>
            <a:endCxn id="9" idx="3"/>
          </p:cNvCxnSpPr>
          <p:nvPr/>
        </p:nvCxnSpPr>
        <p:spPr>
          <a:xfrm>
            <a:off x="6806171" y="2682948"/>
            <a:ext cx="540027"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F37D2A7A-4231-0D99-95B2-6BA9128B28A0}"/>
              </a:ext>
            </a:extLst>
          </p:cNvPr>
          <p:cNvCxnSpPr>
            <a:cxnSpLocks/>
          </p:cNvCxnSpPr>
          <p:nvPr/>
        </p:nvCxnSpPr>
        <p:spPr>
          <a:xfrm>
            <a:off x="8017087" y="2682947"/>
            <a:ext cx="540027"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D963138F-DFFE-D04D-7224-8316B8846BDA}"/>
              </a:ext>
            </a:extLst>
          </p:cNvPr>
          <p:cNvCxnSpPr>
            <a:cxnSpLocks/>
          </p:cNvCxnSpPr>
          <p:nvPr/>
        </p:nvCxnSpPr>
        <p:spPr>
          <a:xfrm>
            <a:off x="5572392" y="2682947"/>
            <a:ext cx="540027" cy="0"/>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36CDED57-143E-C715-C875-C26835A12C87}"/>
              </a:ext>
            </a:extLst>
          </p:cNvPr>
          <p:cNvCxnSpPr>
            <a:cxnSpLocks/>
          </p:cNvCxnSpPr>
          <p:nvPr/>
        </p:nvCxnSpPr>
        <p:spPr>
          <a:xfrm>
            <a:off x="9250866" y="2682947"/>
            <a:ext cx="540027" cy="0"/>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6A8EF3D9-73A1-A5E9-9AFD-AC60DB0DE950}"/>
              </a:ext>
            </a:extLst>
          </p:cNvPr>
          <p:cNvSpPr txBox="1"/>
          <p:nvPr/>
        </p:nvSpPr>
        <p:spPr>
          <a:xfrm>
            <a:off x="6049159" y="3808205"/>
            <a:ext cx="4633282" cy="307777"/>
          </a:xfrm>
          <a:prstGeom prst="rect">
            <a:avLst/>
          </a:prstGeom>
          <a:noFill/>
        </p:spPr>
        <p:txBody>
          <a:bodyPr wrap="square" rtlCol="0">
            <a:spAutoFit/>
          </a:bodyPr>
          <a:lstStyle/>
          <a:p>
            <a:r>
              <a:rPr lang="en-US" sz="1400" dirty="0"/>
              <a:t>Figure 1: </a:t>
            </a:r>
            <a:r>
              <a:rPr lang="en-US" sz="1400" dirty="0" err="1"/>
              <a:t>Frii’s</a:t>
            </a:r>
            <a:r>
              <a:rPr lang="en-US" sz="1400" dirty="0"/>
              <a:t> formula for a cascade of amplifiers.</a:t>
            </a:r>
          </a:p>
        </p:txBody>
      </p:sp>
      <p:sp>
        <p:nvSpPr>
          <p:cNvPr id="20" name="Triangle 19">
            <a:extLst>
              <a:ext uri="{FF2B5EF4-FFF2-40B4-BE49-F238E27FC236}">
                <a16:creationId xmlns:a16="http://schemas.microsoft.com/office/drawing/2014/main" id="{755A404B-10C2-FEF6-A3B9-607032451A71}"/>
              </a:ext>
            </a:extLst>
          </p:cNvPr>
          <p:cNvSpPr/>
          <p:nvPr/>
        </p:nvSpPr>
        <p:spPr>
          <a:xfrm rot="5400000">
            <a:off x="9728276" y="2336072"/>
            <a:ext cx="818984" cy="693751"/>
          </a:xfrm>
          <a:prstGeom prst="triangl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A86C628C-F73C-217F-789D-673018D07DA6}"/>
              </a:ext>
            </a:extLst>
          </p:cNvPr>
          <p:cNvSpPr txBox="1"/>
          <p:nvPr/>
        </p:nvSpPr>
        <p:spPr>
          <a:xfrm>
            <a:off x="5915609" y="1893344"/>
            <a:ext cx="4301987" cy="369332"/>
          </a:xfrm>
          <a:prstGeom prst="rect">
            <a:avLst/>
          </a:prstGeom>
          <a:noFill/>
        </p:spPr>
        <p:txBody>
          <a:bodyPr wrap="square" rtlCol="0">
            <a:spAutoFit/>
          </a:bodyPr>
          <a:lstStyle/>
          <a:p>
            <a:r>
              <a:rPr lang="en-US" dirty="0"/>
              <a:t>Amplifying section of the detection chain:</a:t>
            </a:r>
          </a:p>
        </p:txBody>
      </p:sp>
      <mc:AlternateContent xmlns:mc="http://schemas.openxmlformats.org/markup-compatibility/2006">
        <mc:Choice xmlns:a14="http://schemas.microsoft.com/office/drawing/2010/main" Requires="a14">
          <p:sp>
            <p:nvSpPr>
              <p:cNvPr id="22" name="TextBox 21">
                <a:extLst>
                  <a:ext uri="{FF2B5EF4-FFF2-40B4-BE49-F238E27FC236}">
                    <a16:creationId xmlns:a16="http://schemas.microsoft.com/office/drawing/2014/main" id="{ED5177F9-2D85-6B00-0E1F-A41BD5B0CB1F}"/>
                  </a:ext>
                </a:extLst>
              </p:cNvPr>
              <p:cNvSpPr txBox="1"/>
              <p:nvPr/>
            </p:nvSpPr>
            <p:spPr>
              <a:xfrm>
                <a:off x="6035556" y="2516339"/>
                <a:ext cx="693752"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i="1" smtClean="0">
                              <a:latin typeface="Cambria Math" panose="02040503050406030204" pitchFamily="18" charset="0"/>
                            </a:rPr>
                          </m:ctrlPr>
                        </m:sSubPr>
                        <m:e>
                          <m:r>
                            <a:rPr lang="en-GB" sz="1600" b="0" i="1" smtClean="0">
                              <a:latin typeface="Cambria Math" panose="02040503050406030204" pitchFamily="18" charset="0"/>
                            </a:rPr>
                            <m:t>𝐺</m:t>
                          </m:r>
                        </m:e>
                        <m:sub>
                          <m:r>
                            <a:rPr lang="en-GB" sz="1600" b="0" i="1" smtClean="0">
                              <a:latin typeface="Cambria Math" panose="02040503050406030204" pitchFamily="18" charset="0"/>
                            </a:rPr>
                            <m:t>1</m:t>
                          </m:r>
                        </m:sub>
                      </m:sSub>
                      <m:r>
                        <a:rPr lang="en-GB" sz="1600" b="0" i="1" smtClean="0">
                          <a:latin typeface="Cambria Math" panose="02040503050406030204" pitchFamily="18" charset="0"/>
                        </a:rPr>
                        <m:t>, </m:t>
                      </m:r>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𝑇</m:t>
                          </m:r>
                        </m:e>
                        <m:sub>
                          <m:r>
                            <a:rPr lang="en-GB" sz="1600" b="0" i="1" smtClean="0">
                              <a:latin typeface="Cambria Math" panose="02040503050406030204" pitchFamily="18" charset="0"/>
                            </a:rPr>
                            <m:t>1</m:t>
                          </m:r>
                        </m:sub>
                      </m:sSub>
                    </m:oMath>
                  </m:oMathPara>
                </a14:m>
                <a:endParaRPr lang="en-US" sz="1600" dirty="0"/>
              </a:p>
            </p:txBody>
          </p:sp>
        </mc:Choice>
        <mc:Fallback>
          <p:sp>
            <p:nvSpPr>
              <p:cNvPr id="22" name="TextBox 21">
                <a:extLst>
                  <a:ext uri="{FF2B5EF4-FFF2-40B4-BE49-F238E27FC236}">
                    <a16:creationId xmlns:a16="http://schemas.microsoft.com/office/drawing/2014/main" id="{ED5177F9-2D85-6B00-0E1F-A41BD5B0CB1F}"/>
                  </a:ext>
                </a:extLst>
              </p:cNvPr>
              <p:cNvSpPr txBox="1">
                <a:spLocks noRot="1" noChangeAspect="1" noMove="1" noResize="1" noEditPoints="1" noAdjustHandles="1" noChangeArrowheads="1" noChangeShapeType="1" noTextEdit="1"/>
              </p:cNvSpPr>
              <p:nvPr/>
            </p:nvSpPr>
            <p:spPr>
              <a:xfrm>
                <a:off x="6035556" y="2516339"/>
                <a:ext cx="693752" cy="338554"/>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3" name="TextBox 22">
                <a:extLst>
                  <a:ext uri="{FF2B5EF4-FFF2-40B4-BE49-F238E27FC236}">
                    <a16:creationId xmlns:a16="http://schemas.microsoft.com/office/drawing/2014/main" id="{62E1380A-C8C4-FCAA-3BB1-9FE71019CECA}"/>
                  </a:ext>
                </a:extLst>
              </p:cNvPr>
              <p:cNvSpPr txBox="1"/>
              <p:nvPr/>
            </p:nvSpPr>
            <p:spPr>
              <a:xfrm>
                <a:off x="7269335" y="2513670"/>
                <a:ext cx="693752"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i="1" smtClean="0">
                              <a:latin typeface="Cambria Math" panose="02040503050406030204" pitchFamily="18" charset="0"/>
                            </a:rPr>
                          </m:ctrlPr>
                        </m:sSubPr>
                        <m:e>
                          <m:r>
                            <a:rPr lang="en-GB" sz="1600" b="0" i="1" smtClean="0">
                              <a:latin typeface="Cambria Math" panose="02040503050406030204" pitchFamily="18" charset="0"/>
                            </a:rPr>
                            <m:t>𝐺</m:t>
                          </m:r>
                        </m:e>
                        <m:sub>
                          <m:r>
                            <a:rPr lang="en-GB" sz="1600" b="0" i="1" smtClean="0">
                              <a:latin typeface="Cambria Math" panose="02040503050406030204" pitchFamily="18" charset="0"/>
                            </a:rPr>
                            <m:t>2</m:t>
                          </m:r>
                        </m:sub>
                      </m:sSub>
                      <m:r>
                        <a:rPr lang="en-GB" sz="1600" b="0" i="1" smtClean="0">
                          <a:latin typeface="Cambria Math" panose="02040503050406030204" pitchFamily="18" charset="0"/>
                        </a:rPr>
                        <m:t>, </m:t>
                      </m:r>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𝑇</m:t>
                          </m:r>
                        </m:e>
                        <m:sub>
                          <m:r>
                            <a:rPr lang="en-GB" sz="1600" b="0" i="1" smtClean="0">
                              <a:latin typeface="Cambria Math" panose="02040503050406030204" pitchFamily="18" charset="0"/>
                            </a:rPr>
                            <m:t>2</m:t>
                          </m:r>
                        </m:sub>
                      </m:sSub>
                    </m:oMath>
                  </m:oMathPara>
                </a14:m>
                <a:endParaRPr lang="en-US" sz="1600" dirty="0"/>
              </a:p>
            </p:txBody>
          </p:sp>
        </mc:Choice>
        <mc:Fallback>
          <p:sp>
            <p:nvSpPr>
              <p:cNvPr id="23" name="TextBox 22">
                <a:extLst>
                  <a:ext uri="{FF2B5EF4-FFF2-40B4-BE49-F238E27FC236}">
                    <a16:creationId xmlns:a16="http://schemas.microsoft.com/office/drawing/2014/main" id="{62E1380A-C8C4-FCAA-3BB1-9FE71019CECA}"/>
                  </a:ext>
                </a:extLst>
              </p:cNvPr>
              <p:cNvSpPr txBox="1">
                <a:spLocks noRot="1" noChangeAspect="1" noMove="1" noResize="1" noEditPoints="1" noAdjustHandles="1" noChangeArrowheads="1" noChangeShapeType="1" noTextEdit="1"/>
              </p:cNvSpPr>
              <p:nvPr/>
            </p:nvSpPr>
            <p:spPr>
              <a:xfrm>
                <a:off x="7269335" y="2513670"/>
                <a:ext cx="693752" cy="338554"/>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4" name="TextBox 23">
                <a:extLst>
                  <a:ext uri="{FF2B5EF4-FFF2-40B4-BE49-F238E27FC236}">
                    <a16:creationId xmlns:a16="http://schemas.microsoft.com/office/drawing/2014/main" id="{36F1D36C-5174-9613-9594-64EC23987990}"/>
                  </a:ext>
                </a:extLst>
              </p:cNvPr>
              <p:cNvSpPr txBox="1"/>
              <p:nvPr/>
            </p:nvSpPr>
            <p:spPr>
              <a:xfrm>
                <a:off x="8480251" y="2516339"/>
                <a:ext cx="693752"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i="1" smtClean="0">
                              <a:latin typeface="Cambria Math" panose="02040503050406030204" pitchFamily="18" charset="0"/>
                            </a:rPr>
                          </m:ctrlPr>
                        </m:sSubPr>
                        <m:e>
                          <m:r>
                            <a:rPr lang="en-GB" sz="1600" b="0" i="1" smtClean="0">
                              <a:latin typeface="Cambria Math" panose="02040503050406030204" pitchFamily="18" charset="0"/>
                            </a:rPr>
                            <m:t>𝐺</m:t>
                          </m:r>
                        </m:e>
                        <m:sub>
                          <m:r>
                            <a:rPr lang="en-GB" sz="1600" b="0" i="1" smtClean="0">
                              <a:latin typeface="Cambria Math" panose="02040503050406030204" pitchFamily="18" charset="0"/>
                            </a:rPr>
                            <m:t>3</m:t>
                          </m:r>
                        </m:sub>
                      </m:sSub>
                      <m:r>
                        <a:rPr lang="en-GB" sz="1600" b="0" i="1" smtClean="0">
                          <a:latin typeface="Cambria Math" panose="02040503050406030204" pitchFamily="18" charset="0"/>
                        </a:rPr>
                        <m:t>, </m:t>
                      </m:r>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𝑇</m:t>
                          </m:r>
                        </m:e>
                        <m:sub>
                          <m:r>
                            <a:rPr lang="en-GB" sz="1600" b="0" i="1" smtClean="0">
                              <a:latin typeface="Cambria Math" panose="02040503050406030204" pitchFamily="18" charset="0"/>
                            </a:rPr>
                            <m:t>3</m:t>
                          </m:r>
                        </m:sub>
                      </m:sSub>
                    </m:oMath>
                  </m:oMathPara>
                </a14:m>
                <a:endParaRPr lang="en-US" sz="1600" dirty="0"/>
              </a:p>
            </p:txBody>
          </p:sp>
        </mc:Choice>
        <mc:Fallback>
          <p:sp>
            <p:nvSpPr>
              <p:cNvPr id="24" name="TextBox 23">
                <a:extLst>
                  <a:ext uri="{FF2B5EF4-FFF2-40B4-BE49-F238E27FC236}">
                    <a16:creationId xmlns:a16="http://schemas.microsoft.com/office/drawing/2014/main" id="{36F1D36C-5174-9613-9594-64EC23987990}"/>
                  </a:ext>
                </a:extLst>
              </p:cNvPr>
              <p:cNvSpPr txBox="1">
                <a:spLocks noRot="1" noChangeAspect="1" noMove="1" noResize="1" noEditPoints="1" noAdjustHandles="1" noChangeArrowheads="1" noChangeShapeType="1" noTextEdit="1"/>
              </p:cNvSpPr>
              <p:nvPr/>
            </p:nvSpPr>
            <p:spPr>
              <a:xfrm>
                <a:off x="8480251" y="2516339"/>
                <a:ext cx="693752" cy="338554"/>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5" name="TextBox 24">
                <a:extLst>
                  <a:ext uri="{FF2B5EF4-FFF2-40B4-BE49-F238E27FC236}">
                    <a16:creationId xmlns:a16="http://schemas.microsoft.com/office/drawing/2014/main" id="{A3EEBC45-A2C0-E93D-F8B7-815C39884B94}"/>
                  </a:ext>
                </a:extLst>
              </p:cNvPr>
              <p:cNvSpPr txBox="1"/>
              <p:nvPr/>
            </p:nvSpPr>
            <p:spPr>
              <a:xfrm>
                <a:off x="9714029" y="2513670"/>
                <a:ext cx="693752"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i="1" smtClean="0">
                              <a:latin typeface="Cambria Math" panose="02040503050406030204" pitchFamily="18" charset="0"/>
                            </a:rPr>
                          </m:ctrlPr>
                        </m:sSubPr>
                        <m:e>
                          <m:r>
                            <a:rPr lang="en-GB" sz="1600" b="0" i="1" smtClean="0">
                              <a:latin typeface="Cambria Math" panose="02040503050406030204" pitchFamily="18" charset="0"/>
                            </a:rPr>
                            <m:t>𝐺</m:t>
                          </m:r>
                        </m:e>
                        <m:sub>
                          <m:r>
                            <a:rPr lang="en-GB" sz="1600" b="0" i="1" smtClean="0">
                              <a:latin typeface="Cambria Math" panose="02040503050406030204" pitchFamily="18" charset="0"/>
                            </a:rPr>
                            <m:t>𝑁</m:t>
                          </m:r>
                        </m:sub>
                      </m:sSub>
                      <m:r>
                        <a:rPr lang="en-GB" sz="1600" b="0" i="1" smtClean="0">
                          <a:latin typeface="Cambria Math" panose="02040503050406030204" pitchFamily="18" charset="0"/>
                        </a:rPr>
                        <m:t>, </m:t>
                      </m:r>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𝑇</m:t>
                          </m:r>
                        </m:e>
                        <m:sub>
                          <m:r>
                            <a:rPr lang="en-GB" sz="1600" b="0" i="1" smtClean="0">
                              <a:latin typeface="Cambria Math" panose="02040503050406030204" pitchFamily="18" charset="0"/>
                            </a:rPr>
                            <m:t>𝑁</m:t>
                          </m:r>
                        </m:sub>
                      </m:sSub>
                    </m:oMath>
                  </m:oMathPara>
                </a14:m>
                <a:endParaRPr lang="en-US" sz="1600" dirty="0"/>
              </a:p>
            </p:txBody>
          </p:sp>
        </mc:Choice>
        <mc:Fallback>
          <p:sp>
            <p:nvSpPr>
              <p:cNvPr id="25" name="TextBox 24">
                <a:extLst>
                  <a:ext uri="{FF2B5EF4-FFF2-40B4-BE49-F238E27FC236}">
                    <a16:creationId xmlns:a16="http://schemas.microsoft.com/office/drawing/2014/main" id="{A3EEBC45-A2C0-E93D-F8B7-815C39884B94}"/>
                  </a:ext>
                </a:extLst>
              </p:cNvPr>
              <p:cNvSpPr txBox="1">
                <a:spLocks noRot="1" noChangeAspect="1" noMove="1" noResize="1" noEditPoints="1" noAdjustHandles="1" noChangeArrowheads="1" noChangeShapeType="1" noTextEdit="1"/>
              </p:cNvSpPr>
              <p:nvPr/>
            </p:nvSpPr>
            <p:spPr>
              <a:xfrm>
                <a:off x="9714029" y="2513670"/>
                <a:ext cx="693752" cy="338554"/>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7" name="TextBox 26">
                <a:extLst>
                  <a:ext uri="{FF2B5EF4-FFF2-40B4-BE49-F238E27FC236}">
                    <a16:creationId xmlns:a16="http://schemas.microsoft.com/office/drawing/2014/main" id="{983FB75B-9D0A-2F2B-7A0E-0BFD1F1D2327}"/>
                  </a:ext>
                </a:extLst>
              </p:cNvPr>
              <p:cNvSpPr txBox="1"/>
              <p:nvPr/>
            </p:nvSpPr>
            <p:spPr>
              <a:xfrm>
                <a:off x="6037875" y="3213902"/>
                <a:ext cx="3882281" cy="5638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𝑒𝑞</m:t>
                          </m:r>
                        </m:sub>
                      </m:sSub>
                      <m:r>
                        <a:rPr lang="en-GB" b="0" i="1" smtClean="0">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𝑇</m:t>
                          </m:r>
                        </m:e>
                        <m:sub>
                          <m:r>
                            <a:rPr lang="en-GB" i="1">
                              <a:latin typeface="Cambria Math" panose="02040503050406030204" pitchFamily="18" charset="0"/>
                            </a:rPr>
                            <m:t>1</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𝑇</m:t>
                              </m:r>
                            </m:e>
                            <m:sub>
                              <m:r>
                                <a:rPr lang="en-GB" i="1">
                                  <a:latin typeface="Cambria Math" panose="02040503050406030204" pitchFamily="18" charset="0"/>
                                </a:rPr>
                                <m:t>2</m:t>
                              </m:r>
                            </m:sub>
                          </m:sSub>
                        </m:num>
                        <m:den>
                          <m:sSub>
                            <m:sSubPr>
                              <m:ctrlPr>
                                <a:rPr lang="en-US" i="1">
                                  <a:latin typeface="Cambria Math" panose="02040503050406030204" pitchFamily="18" charset="0"/>
                                </a:rPr>
                              </m:ctrlPr>
                            </m:sSubPr>
                            <m:e>
                              <m:r>
                                <a:rPr lang="en-GB" i="1">
                                  <a:latin typeface="Cambria Math" panose="02040503050406030204" pitchFamily="18" charset="0"/>
                                </a:rPr>
                                <m:t>𝐺</m:t>
                              </m:r>
                            </m:e>
                            <m:sub>
                              <m:r>
                                <a:rPr lang="en-GB" i="1">
                                  <a:latin typeface="Cambria Math" panose="02040503050406030204" pitchFamily="18" charset="0"/>
                                </a:rPr>
                                <m:t>1</m:t>
                              </m:r>
                            </m:sub>
                          </m:sSub>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𝑇</m:t>
                              </m:r>
                            </m:e>
                            <m:sub>
                              <m:r>
                                <a:rPr lang="en-GB" i="1">
                                  <a:latin typeface="Cambria Math" panose="02040503050406030204" pitchFamily="18" charset="0"/>
                                </a:rPr>
                                <m:t>3</m:t>
                              </m:r>
                            </m:sub>
                          </m:sSub>
                        </m:num>
                        <m:den>
                          <m:sSub>
                            <m:sSubPr>
                              <m:ctrlPr>
                                <a:rPr lang="en-US" i="1">
                                  <a:latin typeface="Cambria Math" panose="02040503050406030204" pitchFamily="18" charset="0"/>
                                </a:rPr>
                              </m:ctrlPr>
                            </m:sSubPr>
                            <m:e>
                              <m:r>
                                <a:rPr lang="en-GB" i="1">
                                  <a:latin typeface="Cambria Math" panose="02040503050406030204" pitchFamily="18" charset="0"/>
                                </a:rPr>
                                <m:t>𝐺</m:t>
                              </m:r>
                            </m:e>
                            <m:sub>
                              <m:r>
                                <a:rPr lang="en-GB" b="0" i="1" smtClean="0">
                                  <a:latin typeface="Cambria Math" panose="02040503050406030204" pitchFamily="18" charset="0"/>
                                </a:rPr>
                                <m:t>1</m:t>
                              </m:r>
                            </m:sub>
                          </m:sSub>
                          <m:sSub>
                            <m:sSubPr>
                              <m:ctrlPr>
                                <a:rPr lang="en-US" i="1">
                                  <a:latin typeface="Cambria Math" panose="02040503050406030204" pitchFamily="18" charset="0"/>
                                </a:rPr>
                              </m:ctrlPr>
                            </m:sSubPr>
                            <m:e>
                              <m:r>
                                <a:rPr lang="en-GB" i="1">
                                  <a:latin typeface="Cambria Math" panose="02040503050406030204" pitchFamily="18" charset="0"/>
                                </a:rPr>
                                <m:t>𝐺</m:t>
                              </m:r>
                            </m:e>
                            <m:sub>
                              <m:r>
                                <a:rPr lang="en-GB" i="1">
                                  <a:latin typeface="Cambria Math" panose="02040503050406030204" pitchFamily="18" charset="0"/>
                                </a:rPr>
                                <m:t>2</m:t>
                              </m:r>
                            </m:sub>
                          </m:sSub>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𝑇</m:t>
                              </m:r>
                            </m:e>
                            <m:sub>
                              <m:r>
                                <a:rPr lang="en-GB" i="1">
                                  <a:latin typeface="Cambria Math" panose="02040503050406030204" pitchFamily="18" charset="0"/>
                                </a:rPr>
                                <m:t>𝑁</m:t>
                              </m:r>
                            </m:sub>
                          </m:sSub>
                        </m:num>
                        <m:den>
                          <m:sSub>
                            <m:sSubPr>
                              <m:ctrlPr>
                                <a:rPr lang="en-US" i="1">
                                  <a:latin typeface="Cambria Math" panose="02040503050406030204" pitchFamily="18" charset="0"/>
                                </a:rPr>
                              </m:ctrlPr>
                            </m:sSubPr>
                            <m:e>
                              <m:r>
                                <a:rPr lang="en-GB" i="1">
                                  <a:latin typeface="Cambria Math" panose="02040503050406030204" pitchFamily="18" charset="0"/>
                                </a:rPr>
                                <m:t>𝐺</m:t>
                              </m:r>
                            </m:e>
                            <m:sub>
                              <m:r>
                                <a:rPr lang="en-GB" i="1">
                                  <a:latin typeface="Cambria Math" panose="02040503050406030204" pitchFamily="18" charset="0"/>
                                </a:rPr>
                                <m:t>1</m:t>
                              </m:r>
                            </m:sub>
                          </m:sSub>
                          <m:r>
                            <a:rPr lang="en-GB" b="0" i="1" smtClean="0">
                              <a:latin typeface="Cambria Math" panose="02040503050406030204" pitchFamily="18" charset="0"/>
                            </a:rPr>
                            <m:t>…</m:t>
                          </m:r>
                          <m:sSub>
                            <m:sSubPr>
                              <m:ctrlPr>
                                <a:rPr lang="en-US" i="1">
                                  <a:latin typeface="Cambria Math" panose="02040503050406030204" pitchFamily="18" charset="0"/>
                                </a:rPr>
                              </m:ctrlPr>
                            </m:sSubPr>
                            <m:e>
                              <m:r>
                                <a:rPr lang="en-GB" i="1">
                                  <a:latin typeface="Cambria Math" panose="02040503050406030204" pitchFamily="18" charset="0"/>
                                </a:rPr>
                                <m:t>𝐺</m:t>
                              </m:r>
                            </m:e>
                            <m:sub>
                              <m:r>
                                <a:rPr lang="en-GB" b="0" i="1" smtClean="0">
                                  <a:latin typeface="Cambria Math" panose="02040503050406030204" pitchFamily="18" charset="0"/>
                                </a:rPr>
                                <m:t>𝑁</m:t>
                              </m:r>
                              <m:r>
                                <a:rPr lang="en-GB" b="0" i="1" smtClean="0">
                                  <a:latin typeface="Cambria Math" panose="02040503050406030204" pitchFamily="18" charset="0"/>
                                </a:rPr>
                                <m:t>−1</m:t>
                              </m:r>
                            </m:sub>
                          </m:sSub>
                        </m:den>
                      </m:f>
                    </m:oMath>
                  </m:oMathPara>
                </a14:m>
                <a:endParaRPr lang="en-US" dirty="0"/>
              </a:p>
            </p:txBody>
          </p:sp>
        </mc:Choice>
        <mc:Fallback>
          <p:sp>
            <p:nvSpPr>
              <p:cNvPr id="27" name="TextBox 26">
                <a:extLst>
                  <a:ext uri="{FF2B5EF4-FFF2-40B4-BE49-F238E27FC236}">
                    <a16:creationId xmlns:a16="http://schemas.microsoft.com/office/drawing/2014/main" id="{983FB75B-9D0A-2F2B-7A0E-0BFD1F1D2327}"/>
                  </a:ext>
                </a:extLst>
              </p:cNvPr>
              <p:cNvSpPr txBox="1">
                <a:spLocks noRot="1" noChangeAspect="1" noMove="1" noResize="1" noEditPoints="1" noAdjustHandles="1" noChangeArrowheads="1" noChangeShapeType="1" noTextEdit="1"/>
              </p:cNvSpPr>
              <p:nvPr/>
            </p:nvSpPr>
            <p:spPr>
              <a:xfrm>
                <a:off x="6037875" y="3213902"/>
                <a:ext cx="3882281" cy="563872"/>
              </a:xfrm>
              <a:prstGeom prst="rect">
                <a:avLst/>
              </a:prstGeom>
              <a:blipFill>
                <a:blip r:embed="rId7"/>
                <a:stretch>
                  <a:fillRect l="-980" r="-327" b="-6522"/>
                </a:stretch>
              </a:blipFill>
            </p:spPr>
            <p:txBody>
              <a:bodyPr/>
              <a:lstStyle/>
              <a:p>
                <a:r>
                  <a:rPr lang="en-US">
                    <a:noFill/>
                  </a:rPr>
                  <a:t> </a:t>
                </a:r>
              </a:p>
            </p:txBody>
          </p:sp>
        </mc:Fallback>
      </mc:AlternateContent>
      <p:sp>
        <p:nvSpPr>
          <p:cNvPr id="29" name="TextBox 28">
            <a:extLst>
              <a:ext uri="{FF2B5EF4-FFF2-40B4-BE49-F238E27FC236}">
                <a16:creationId xmlns:a16="http://schemas.microsoft.com/office/drawing/2014/main" id="{F5A0B3B2-C329-2CA5-889F-4D989B501B1A}"/>
              </a:ext>
            </a:extLst>
          </p:cNvPr>
          <p:cNvSpPr txBox="1"/>
          <p:nvPr/>
        </p:nvSpPr>
        <p:spPr>
          <a:xfrm>
            <a:off x="7000273" y="1502936"/>
            <a:ext cx="1997243" cy="461665"/>
          </a:xfrm>
          <a:prstGeom prst="rect">
            <a:avLst/>
          </a:prstGeom>
          <a:noFill/>
        </p:spPr>
        <p:txBody>
          <a:bodyPr wrap="square" rtlCol="0">
            <a:spAutoFit/>
          </a:bodyPr>
          <a:lstStyle/>
          <a:p>
            <a:r>
              <a:rPr lang="en-US" sz="2400" u="sng" dirty="0" err="1"/>
              <a:t>Frii’s</a:t>
            </a:r>
            <a:r>
              <a:rPr lang="en-US" sz="2400" u="sng" dirty="0"/>
              <a:t> formula:</a:t>
            </a:r>
          </a:p>
        </p:txBody>
      </p:sp>
      <p:sp>
        <p:nvSpPr>
          <p:cNvPr id="30" name="TextBox 29">
            <a:extLst>
              <a:ext uri="{FF2B5EF4-FFF2-40B4-BE49-F238E27FC236}">
                <a16:creationId xmlns:a16="http://schemas.microsoft.com/office/drawing/2014/main" id="{A8A2A30F-94A2-E132-7951-4749DDAE32F3}"/>
              </a:ext>
            </a:extLst>
          </p:cNvPr>
          <p:cNvSpPr txBox="1"/>
          <p:nvPr/>
        </p:nvSpPr>
        <p:spPr>
          <a:xfrm>
            <a:off x="2904842" y="4197485"/>
            <a:ext cx="456538" cy="276999"/>
          </a:xfrm>
          <a:prstGeom prst="rect">
            <a:avLst/>
          </a:prstGeom>
          <a:noFill/>
        </p:spPr>
        <p:txBody>
          <a:bodyPr wrap="square" rtlCol="0">
            <a:spAutoFit/>
          </a:bodyPr>
          <a:lstStyle/>
          <a:p>
            <a:r>
              <a:rPr lang="en-US" sz="1200" dirty="0"/>
              <a:t>[2]</a:t>
            </a:r>
          </a:p>
        </p:txBody>
      </p:sp>
      <p:sp>
        <p:nvSpPr>
          <p:cNvPr id="31" name="TextBox 30">
            <a:extLst>
              <a:ext uri="{FF2B5EF4-FFF2-40B4-BE49-F238E27FC236}">
                <a16:creationId xmlns:a16="http://schemas.microsoft.com/office/drawing/2014/main" id="{25A8613E-3821-9B9D-870E-D496DA85C986}"/>
              </a:ext>
            </a:extLst>
          </p:cNvPr>
          <p:cNvSpPr txBox="1"/>
          <p:nvPr/>
        </p:nvSpPr>
        <p:spPr>
          <a:xfrm>
            <a:off x="2904842" y="4484769"/>
            <a:ext cx="456538" cy="276999"/>
          </a:xfrm>
          <a:prstGeom prst="rect">
            <a:avLst/>
          </a:prstGeom>
          <a:noFill/>
        </p:spPr>
        <p:txBody>
          <a:bodyPr wrap="square" rtlCol="0">
            <a:spAutoFit/>
          </a:bodyPr>
          <a:lstStyle/>
          <a:p>
            <a:r>
              <a:rPr lang="en-US" sz="1200" dirty="0"/>
              <a:t>[3]</a:t>
            </a:r>
          </a:p>
        </p:txBody>
      </p:sp>
      <p:sp>
        <p:nvSpPr>
          <p:cNvPr id="32" name="TextBox 31">
            <a:extLst>
              <a:ext uri="{FF2B5EF4-FFF2-40B4-BE49-F238E27FC236}">
                <a16:creationId xmlns:a16="http://schemas.microsoft.com/office/drawing/2014/main" id="{670C9487-198F-D8DF-2469-FAC9084ED469}"/>
              </a:ext>
            </a:extLst>
          </p:cNvPr>
          <p:cNvSpPr txBox="1"/>
          <p:nvPr/>
        </p:nvSpPr>
        <p:spPr>
          <a:xfrm>
            <a:off x="2448304" y="4761768"/>
            <a:ext cx="456538" cy="276999"/>
          </a:xfrm>
          <a:prstGeom prst="rect">
            <a:avLst/>
          </a:prstGeom>
          <a:noFill/>
        </p:spPr>
        <p:txBody>
          <a:bodyPr wrap="square" rtlCol="0">
            <a:spAutoFit/>
          </a:bodyPr>
          <a:lstStyle/>
          <a:p>
            <a:r>
              <a:rPr lang="en-US" sz="1200" dirty="0"/>
              <a:t>[4]</a:t>
            </a:r>
          </a:p>
        </p:txBody>
      </p:sp>
      <p:sp>
        <p:nvSpPr>
          <p:cNvPr id="33" name="TextBox 32">
            <a:extLst>
              <a:ext uri="{FF2B5EF4-FFF2-40B4-BE49-F238E27FC236}">
                <a16:creationId xmlns:a16="http://schemas.microsoft.com/office/drawing/2014/main" id="{AE8CEA07-46DF-CC40-7FAE-DA168A5928F3}"/>
              </a:ext>
            </a:extLst>
          </p:cNvPr>
          <p:cNvSpPr txBox="1"/>
          <p:nvPr/>
        </p:nvSpPr>
        <p:spPr>
          <a:xfrm>
            <a:off x="3663745" y="5412676"/>
            <a:ext cx="456538" cy="276999"/>
          </a:xfrm>
          <a:prstGeom prst="rect">
            <a:avLst/>
          </a:prstGeom>
          <a:noFill/>
        </p:spPr>
        <p:txBody>
          <a:bodyPr wrap="square" rtlCol="0">
            <a:spAutoFit/>
          </a:bodyPr>
          <a:lstStyle/>
          <a:p>
            <a:r>
              <a:rPr lang="en-US" sz="1200" dirty="0"/>
              <a:t>[5]</a:t>
            </a:r>
          </a:p>
        </p:txBody>
      </p:sp>
      <p:sp>
        <p:nvSpPr>
          <p:cNvPr id="34" name="TextBox 33">
            <a:extLst>
              <a:ext uri="{FF2B5EF4-FFF2-40B4-BE49-F238E27FC236}">
                <a16:creationId xmlns:a16="http://schemas.microsoft.com/office/drawing/2014/main" id="{403A8044-2DDF-1CB8-F1A5-F75F8FE5461D}"/>
              </a:ext>
            </a:extLst>
          </p:cNvPr>
          <p:cNvSpPr txBox="1"/>
          <p:nvPr/>
        </p:nvSpPr>
        <p:spPr>
          <a:xfrm>
            <a:off x="2492777" y="5699030"/>
            <a:ext cx="456538" cy="276999"/>
          </a:xfrm>
          <a:prstGeom prst="rect">
            <a:avLst/>
          </a:prstGeom>
          <a:noFill/>
        </p:spPr>
        <p:txBody>
          <a:bodyPr wrap="square" rtlCol="0">
            <a:spAutoFit/>
          </a:bodyPr>
          <a:lstStyle/>
          <a:p>
            <a:r>
              <a:rPr lang="en-US" sz="1200" dirty="0"/>
              <a:t>[6]</a:t>
            </a:r>
          </a:p>
        </p:txBody>
      </p:sp>
      <p:sp>
        <p:nvSpPr>
          <p:cNvPr id="35" name="Oval 34">
            <a:extLst>
              <a:ext uri="{FF2B5EF4-FFF2-40B4-BE49-F238E27FC236}">
                <a16:creationId xmlns:a16="http://schemas.microsoft.com/office/drawing/2014/main" id="{AFDD4000-B23C-7D7D-22FA-A8CAFAE7A8D9}"/>
              </a:ext>
            </a:extLst>
          </p:cNvPr>
          <p:cNvSpPr/>
          <p:nvPr/>
        </p:nvSpPr>
        <p:spPr>
          <a:xfrm>
            <a:off x="7144144" y="3213902"/>
            <a:ext cx="304800" cy="30219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38" name="TextBox 37">
                <a:extLst>
                  <a:ext uri="{FF2B5EF4-FFF2-40B4-BE49-F238E27FC236}">
                    <a16:creationId xmlns:a16="http://schemas.microsoft.com/office/drawing/2014/main" id="{9994440E-7718-4A56-57FD-53DCEA7B3330}"/>
                  </a:ext>
                </a:extLst>
              </p:cNvPr>
              <p:cNvSpPr txBox="1"/>
              <p:nvPr/>
            </p:nvSpPr>
            <p:spPr>
              <a:xfrm>
                <a:off x="9797979" y="3198025"/>
                <a:ext cx="1219604" cy="276999"/>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US" sz="1200" i="1" smtClean="0">
                              <a:solidFill>
                                <a:srgbClr val="FF0000"/>
                              </a:solidFill>
                              <a:latin typeface="Cambria Math" panose="02040503050406030204" pitchFamily="18" charset="0"/>
                            </a:rPr>
                          </m:ctrlPr>
                        </m:sSubPr>
                        <m:e>
                          <m:r>
                            <a:rPr lang="en-GB" sz="1200" b="0" i="1" smtClean="0">
                              <a:solidFill>
                                <a:srgbClr val="FF0000"/>
                              </a:solidFill>
                              <a:latin typeface="Cambria Math" panose="02040503050406030204" pitchFamily="18" charset="0"/>
                            </a:rPr>
                            <m:t>𝑇</m:t>
                          </m:r>
                        </m:e>
                        <m:sub>
                          <m:r>
                            <a:rPr lang="en-GB" sz="1200" b="0" i="1" smtClean="0">
                              <a:solidFill>
                                <a:srgbClr val="FF0000"/>
                              </a:solidFill>
                              <a:latin typeface="Cambria Math" panose="02040503050406030204" pitchFamily="18" charset="0"/>
                            </a:rPr>
                            <m:t>𝐻𝐸𝑀𝑇</m:t>
                          </m:r>
                        </m:sub>
                      </m:sSub>
                      <m:r>
                        <a:rPr lang="en-US" sz="1200" i="1" smtClean="0">
                          <a:solidFill>
                            <a:srgbClr val="FF0000"/>
                          </a:solidFill>
                          <a:latin typeface="Cambria Math" panose="02040503050406030204" pitchFamily="18" charset="0"/>
                          <a:ea typeface="Cambria Math" panose="02040503050406030204" pitchFamily="18" charset="0"/>
                        </a:rPr>
                        <m:t>≈</m:t>
                      </m:r>
                      <m:r>
                        <a:rPr lang="en-GB" sz="1200" b="0" i="1" smtClean="0">
                          <a:solidFill>
                            <a:srgbClr val="FF0000"/>
                          </a:solidFill>
                          <a:latin typeface="Cambria Math" panose="02040503050406030204" pitchFamily="18" charset="0"/>
                          <a:ea typeface="Cambria Math" panose="02040503050406030204" pitchFamily="18" charset="0"/>
                        </a:rPr>
                        <m:t>10 </m:t>
                      </m:r>
                      <m:sSub>
                        <m:sSubPr>
                          <m:ctrlPr>
                            <a:rPr lang="en-US" sz="1200" i="1">
                              <a:solidFill>
                                <a:srgbClr val="FF0000"/>
                              </a:solidFill>
                              <a:latin typeface="Cambria Math" panose="02040503050406030204" pitchFamily="18" charset="0"/>
                            </a:rPr>
                          </m:ctrlPr>
                        </m:sSubPr>
                        <m:e>
                          <m:r>
                            <a:rPr lang="en-GB" sz="1200" i="1">
                              <a:solidFill>
                                <a:srgbClr val="FF0000"/>
                              </a:solidFill>
                              <a:latin typeface="Cambria Math" panose="02040503050406030204" pitchFamily="18" charset="0"/>
                            </a:rPr>
                            <m:t>𝑇</m:t>
                          </m:r>
                        </m:e>
                        <m:sub>
                          <m:r>
                            <a:rPr lang="en-GB" sz="1200" b="0" i="1" smtClean="0">
                              <a:solidFill>
                                <a:srgbClr val="FF0000"/>
                              </a:solidFill>
                              <a:latin typeface="Cambria Math" panose="02040503050406030204" pitchFamily="18" charset="0"/>
                            </a:rPr>
                            <m:t>1</m:t>
                          </m:r>
                        </m:sub>
                      </m:sSub>
                    </m:oMath>
                  </m:oMathPara>
                </a14:m>
                <a:endParaRPr lang="en-US" sz="1200" dirty="0"/>
              </a:p>
            </p:txBody>
          </p:sp>
        </mc:Choice>
        <mc:Fallback>
          <p:sp>
            <p:nvSpPr>
              <p:cNvPr id="38" name="TextBox 37">
                <a:extLst>
                  <a:ext uri="{FF2B5EF4-FFF2-40B4-BE49-F238E27FC236}">
                    <a16:creationId xmlns:a16="http://schemas.microsoft.com/office/drawing/2014/main" id="{9994440E-7718-4A56-57FD-53DCEA7B3330}"/>
                  </a:ext>
                </a:extLst>
              </p:cNvPr>
              <p:cNvSpPr txBox="1">
                <a:spLocks noRot="1" noChangeAspect="1" noMove="1" noResize="1" noEditPoints="1" noAdjustHandles="1" noChangeArrowheads="1" noChangeShapeType="1" noTextEdit="1"/>
              </p:cNvSpPr>
              <p:nvPr/>
            </p:nvSpPr>
            <p:spPr>
              <a:xfrm>
                <a:off x="9797979" y="3198025"/>
                <a:ext cx="1219604" cy="276999"/>
              </a:xfrm>
              <a:prstGeom prst="rect">
                <a:avLst/>
              </a:prstGeom>
              <a:blipFill>
                <a:blip r:embed="rId8"/>
                <a:stretch>
                  <a:fillRect b="-9091"/>
                </a:stretch>
              </a:blipFill>
            </p:spPr>
            <p:txBody>
              <a:bodyPr/>
              <a:lstStyle/>
              <a:p>
                <a:r>
                  <a:rPr lang="en-US">
                    <a:noFill/>
                  </a:rPr>
                  <a:t> </a:t>
                </a:r>
              </a:p>
            </p:txBody>
          </p:sp>
        </mc:Fallback>
      </mc:AlternateContent>
      <p:sp>
        <p:nvSpPr>
          <p:cNvPr id="39" name="Can 38">
            <a:extLst>
              <a:ext uri="{FF2B5EF4-FFF2-40B4-BE49-F238E27FC236}">
                <a16:creationId xmlns:a16="http://schemas.microsoft.com/office/drawing/2014/main" id="{5BD51683-F4AD-E5C9-52D3-CCEBDCFA2EEE}"/>
              </a:ext>
            </a:extLst>
          </p:cNvPr>
          <p:cNvSpPr/>
          <p:nvPr/>
        </p:nvSpPr>
        <p:spPr>
          <a:xfrm rot="5400000">
            <a:off x="6800181" y="4554337"/>
            <a:ext cx="248653" cy="535876"/>
          </a:xfrm>
          <a:prstGeom prst="can">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25B583F4-1D90-5A8E-8E82-3D79A2F458EE}"/>
              </a:ext>
            </a:extLst>
          </p:cNvPr>
          <p:cNvCxnSpPr>
            <a:stCxn id="39" idx="1"/>
          </p:cNvCxnSpPr>
          <p:nvPr/>
        </p:nvCxnSpPr>
        <p:spPr>
          <a:xfrm flipV="1">
            <a:off x="7192446" y="4822275"/>
            <a:ext cx="368095" cy="1"/>
          </a:xfrm>
          <a:prstGeom prst="line">
            <a:avLst/>
          </a:prstGeom>
        </p:spPr>
        <p:style>
          <a:lnRef idx="2">
            <a:schemeClr val="dk1"/>
          </a:lnRef>
          <a:fillRef idx="0">
            <a:schemeClr val="dk1"/>
          </a:fillRef>
          <a:effectRef idx="1">
            <a:schemeClr val="dk1"/>
          </a:effectRef>
          <a:fontRef idx="minor">
            <a:schemeClr val="tx1"/>
          </a:fontRef>
        </p:style>
      </p:cxnSp>
      <p:cxnSp>
        <p:nvCxnSpPr>
          <p:cNvPr id="42" name="Straight Connector 41">
            <a:extLst>
              <a:ext uri="{FF2B5EF4-FFF2-40B4-BE49-F238E27FC236}">
                <a16:creationId xmlns:a16="http://schemas.microsoft.com/office/drawing/2014/main" id="{BA39BC37-FCAB-2224-F1D2-50EF78194095}"/>
              </a:ext>
            </a:extLst>
          </p:cNvPr>
          <p:cNvCxnSpPr>
            <a:cxnSpLocks/>
          </p:cNvCxnSpPr>
          <p:nvPr/>
        </p:nvCxnSpPr>
        <p:spPr>
          <a:xfrm flipV="1">
            <a:off x="6288474" y="4820097"/>
            <a:ext cx="368095" cy="1"/>
          </a:xfrm>
          <a:prstGeom prst="line">
            <a:avLst/>
          </a:prstGeom>
          <a:ln>
            <a:prstDash val="dash"/>
          </a:ln>
        </p:spPr>
        <p:style>
          <a:lnRef idx="2">
            <a:schemeClr val="dk1"/>
          </a:lnRef>
          <a:fillRef idx="0">
            <a:schemeClr val="dk1"/>
          </a:fillRef>
          <a:effectRef idx="1">
            <a:schemeClr val="dk1"/>
          </a:effectRef>
          <a:fontRef idx="minor">
            <a:schemeClr val="tx1"/>
          </a:fontRef>
        </p:style>
      </p:cxnSp>
      <p:sp>
        <p:nvSpPr>
          <p:cNvPr id="43" name="Triangle 42">
            <a:extLst>
              <a:ext uri="{FF2B5EF4-FFF2-40B4-BE49-F238E27FC236}">
                <a16:creationId xmlns:a16="http://schemas.microsoft.com/office/drawing/2014/main" id="{03E5C60E-AC8D-1A00-2FE8-CF483715657B}"/>
              </a:ext>
            </a:extLst>
          </p:cNvPr>
          <p:cNvSpPr/>
          <p:nvPr/>
        </p:nvSpPr>
        <p:spPr>
          <a:xfrm rot="5400000">
            <a:off x="7521363" y="4689556"/>
            <a:ext cx="331441" cy="248654"/>
          </a:xfrm>
          <a:prstGeom prst="triangl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riangle 43">
            <a:extLst>
              <a:ext uri="{FF2B5EF4-FFF2-40B4-BE49-F238E27FC236}">
                <a16:creationId xmlns:a16="http://schemas.microsoft.com/office/drawing/2014/main" id="{24B97C37-25C5-4424-D7DA-3A279C53B1FC}"/>
              </a:ext>
            </a:extLst>
          </p:cNvPr>
          <p:cNvSpPr/>
          <p:nvPr/>
        </p:nvSpPr>
        <p:spPr>
          <a:xfrm rot="5400000">
            <a:off x="8117466" y="4689556"/>
            <a:ext cx="331441" cy="248654"/>
          </a:xfrm>
          <a:prstGeom prst="triangl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riangle 44">
            <a:extLst>
              <a:ext uri="{FF2B5EF4-FFF2-40B4-BE49-F238E27FC236}">
                <a16:creationId xmlns:a16="http://schemas.microsoft.com/office/drawing/2014/main" id="{D5FABC6F-E79D-923C-5173-1FEC25CAB882}"/>
              </a:ext>
            </a:extLst>
          </p:cNvPr>
          <p:cNvSpPr/>
          <p:nvPr/>
        </p:nvSpPr>
        <p:spPr>
          <a:xfrm rot="5400000">
            <a:off x="8717928" y="4697948"/>
            <a:ext cx="331441" cy="248654"/>
          </a:xfrm>
          <a:prstGeom prst="triangl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6" name="Straight Connector 45">
            <a:extLst>
              <a:ext uri="{FF2B5EF4-FFF2-40B4-BE49-F238E27FC236}">
                <a16:creationId xmlns:a16="http://schemas.microsoft.com/office/drawing/2014/main" id="{62D2BADD-9A9F-F688-5EDE-3527D1442545}"/>
              </a:ext>
            </a:extLst>
          </p:cNvPr>
          <p:cNvCxnSpPr>
            <a:cxnSpLocks/>
          </p:cNvCxnSpPr>
          <p:nvPr/>
        </p:nvCxnSpPr>
        <p:spPr>
          <a:xfrm>
            <a:off x="7677997" y="4324993"/>
            <a:ext cx="0" cy="372955"/>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50" name="Straight Connector 49">
            <a:extLst>
              <a:ext uri="{FF2B5EF4-FFF2-40B4-BE49-F238E27FC236}">
                <a16:creationId xmlns:a16="http://schemas.microsoft.com/office/drawing/2014/main" id="{7AA37604-6F87-2F5B-4E7F-8387C56C44D8}"/>
              </a:ext>
            </a:extLst>
          </p:cNvPr>
          <p:cNvCxnSpPr>
            <a:stCxn id="43" idx="0"/>
            <a:endCxn id="44" idx="3"/>
          </p:cNvCxnSpPr>
          <p:nvPr/>
        </p:nvCxnSpPr>
        <p:spPr>
          <a:xfrm>
            <a:off x="7811411" y="4813884"/>
            <a:ext cx="347449" cy="0"/>
          </a:xfrm>
          <a:prstGeom prst="line">
            <a:avLst/>
          </a:prstGeom>
        </p:spPr>
        <p:style>
          <a:lnRef idx="2">
            <a:schemeClr val="dk1"/>
          </a:lnRef>
          <a:fillRef idx="0">
            <a:schemeClr val="dk1"/>
          </a:fillRef>
          <a:effectRef idx="1">
            <a:schemeClr val="dk1"/>
          </a:effectRef>
          <a:fontRef idx="minor">
            <a:schemeClr val="tx1"/>
          </a:fontRef>
        </p:style>
      </p:cxnSp>
      <p:cxnSp>
        <p:nvCxnSpPr>
          <p:cNvPr id="51" name="Straight Connector 50">
            <a:extLst>
              <a:ext uri="{FF2B5EF4-FFF2-40B4-BE49-F238E27FC236}">
                <a16:creationId xmlns:a16="http://schemas.microsoft.com/office/drawing/2014/main" id="{D6C4DDF9-DACC-72C2-ED99-BA55ACB88166}"/>
              </a:ext>
            </a:extLst>
          </p:cNvPr>
          <p:cNvCxnSpPr>
            <a:cxnSpLocks/>
          </p:cNvCxnSpPr>
          <p:nvPr/>
        </p:nvCxnSpPr>
        <p:spPr>
          <a:xfrm>
            <a:off x="8407514" y="4813884"/>
            <a:ext cx="347449" cy="0"/>
          </a:xfrm>
          <a:prstGeom prst="line">
            <a:avLst/>
          </a:prstGeom>
        </p:spPr>
        <p:style>
          <a:lnRef idx="2">
            <a:schemeClr val="dk1"/>
          </a:lnRef>
          <a:fillRef idx="0">
            <a:schemeClr val="dk1"/>
          </a:fillRef>
          <a:effectRef idx="1">
            <a:schemeClr val="dk1"/>
          </a:effectRef>
          <a:fontRef idx="minor">
            <a:schemeClr val="tx1"/>
          </a:fontRef>
        </p:style>
      </p:cxnSp>
      <p:sp>
        <p:nvSpPr>
          <p:cNvPr id="52" name="Rectangle 51">
            <a:extLst>
              <a:ext uri="{FF2B5EF4-FFF2-40B4-BE49-F238E27FC236}">
                <a16:creationId xmlns:a16="http://schemas.microsoft.com/office/drawing/2014/main" id="{935A2E01-5034-40B2-FE93-8F94A4251759}"/>
              </a:ext>
            </a:extLst>
          </p:cNvPr>
          <p:cNvSpPr/>
          <p:nvPr/>
        </p:nvSpPr>
        <p:spPr>
          <a:xfrm>
            <a:off x="6233910" y="4244764"/>
            <a:ext cx="2444695" cy="1214261"/>
          </a:xfrm>
          <a:prstGeom prst="rect">
            <a:avLst/>
          </a:prstGeom>
          <a:noFill/>
          <a:ln>
            <a:solidFill>
              <a:schemeClr val="tx2">
                <a:lumMod val="75000"/>
                <a:lumOff val="25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53" name="TextBox 52">
                <a:extLst>
                  <a:ext uri="{FF2B5EF4-FFF2-40B4-BE49-F238E27FC236}">
                    <a16:creationId xmlns:a16="http://schemas.microsoft.com/office/drawing/2014/main" id="{275572E4-76D2-CA61-1E40-3942EB54DFAC}"/>
                  </a:ext>
                </a:extLst>
              </p:cNvPr>
              <p:cNvSpPr txBox="1"/>
              <p:nvPr/>
            </p:nvSpPr>
            <p:spPr>
              <a:xfrm>
                <a:off x="6102048" y="5072005"/>
                <a:ext cx="960895" cy="338554"/>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US" sz="1600" smtClean="0">
                              <a:solidFill>
                                <a:srgbClr val="0070C0"/>
                              </a:solidFill>
                              <a:latin typeface="Cambria Math" panose="02040503050406030204" pitchFamily="18" charset="0"/>
                            </a:rPr>
                          </m:ctrlPr>
                        </m:sSubPr>
                        <m:e>
                          <m:r>
                            <m:rPr>
                              <m:sty m:val="p"/>
                            </m:rPr>
                            <a:rPr lang="en-GB" sz="1600" b="0" i="0" smtClean="0">
                              <a:solidFill>
                                <a:srgbClr val="0070C0"/>
                              </a:solidFill>
                              <a:latin typeface="Cambria Math" panose="02040503050406030204" pitchFamily="18" charset="0"/>
                            </a:rPr>
                            <m:t>T</m:t>
                          </m:r>
                        </m:e>
                        <m:sub>
                          <m:r>
                            <m:rPr>
                              <m:sty m:val="p"/>
                            </m:rPr>
                            <a:rPr lang="en-GB" sz="1600" b="0" i="0" smtClean="0">
                              <a:solidFill>
                                <a:srgbClr val="0070C0"/>
                              </a:solidFill>
                              <a:latin typeface="Cambria Math" panose="02040503050406030204" pitchFamily="18" charset="0"/>
                            </a:rPr>
                            <m:t>cold</m:t>
                          </m:r>
                        </m:sub>
                      </m:sSub>
                    </m:oMath>
                  </m:oMathPara>
                </a14:m>
                <a:endParaRPr lang="en-US" sz="1600" dirty="0"/>
              </a:p>
            </p:txBody>
          </p:sp>
        </mc:Choice>
        <mc:Fallback>
          <p:sp>
            <p:nvSpPr>
              <p:cNvPr id="53" name="TextBox 52">
                <a:extLst>
                  <a:ext uri="{FF2B5EF4-FFF2-40B4-BE49-F238E27FC236}">
                    <a16:creationId xmlns:a16="http://schemas.microsoft.com/office/drawing/2014/main" id="{275572E4-76D2-CA61-1E40-3942EB54DFAC}"/>
                  </a:ext>
                </a:extLst>
              </p:cNvPr>
              <p:cNvSpPr txBox="1">
                <a:spLocks noRot="1" noChangeAspect="1" noMove="1" noResize="1" noEditPoints="1" noAdjustHandles="1" noChangeArrowheads="1" noChangeShapeType="1" noTextEdit="1"/>
              </p:cNvSpPr>
              <p:nvPr/>
            </p:nvSpPr>
            <p:spPr>
              <a:xfrm>
                <a:off x="6102048" y="5072005"/>
                <a:ext cx="960895" cy="338554"/>
              </a:xfrm>
              <a:prstGeom prst="rect">
                <a:avLst/>
              </a:prstGeom>
              <a:blipFill>
                <a:blip r:embed="rId9"/>
                <a:stretch>
                  <a:fillRect/>
                </a:stretch>
              </a:blipFill>
            </p:spPr>
            <p:txBody>
              <a:bodyPr/>
              <a:lstStyle/>
              <a:p>
                <a:r>
                  <a:rPr lang="en-US">
                    <a:noFill/>
                  </a:rPr>
                  <a:t> </a:t>
                </a:r>
              </a:p>
            </p:txBody>
          </p:sp>
        </mc:Fallback>
      </mc:AlternateContent>
      <p:sp>
        <p:nvSpPr>
          <p:cNvPr id="54" name="Rectangle 53">
            <a:extLst>
              <a:ext uri="{FF2B5EF4-FFF2-40B4-BE49-F238E27FC236}">
                <a16:creationId xmlns:a16="http://schemas.microsoft.com/office/drawing/2014/main" id="{6E5CD222-1CC5-CF85-D61C-96877F3E0F4E}"/>
              </a:ext>
            </a:extLst>
          </p:cNvPr>
          <p:cNvSpPr/>
          <p:nvPr/>
        </p:nvSpPr>
        <p:spPr>
          <a:xfrm>
            <a:off x="7985415" y="4244763"/>
            <a:ext cx="693190" cy="1214261"/>
          </a:xfrm>
          <a:prstGeom prst="rect">
            <a:avLst/>
          </a:prstGeom>
          <a:noFill/>
          <a:ln>
            <a:solidFill>
              <a:schemeClr val="tx2">
                <a:lumMod val="25000"/>
                <a:lumOff val="75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DC3DFC59-AD95-53C6-9391-7A65F0D688DD}"/>
              </a:ext>
            </a:extLst>
          </p:cNvPr>
          <p:cNvSpPr txBox="1"/>
          <p:nvPr/>
        </p:nvSpPr>
        <p:spPr>
          <a:xfrm>
            <a:off x="8252384" y="5072005"/>
            <a:ext cx="570369" cy="338554"/>
          </a:xfrm>
          <a:prstGeom prst="rect">
            <a:avLst/>
          </a:prstGeom>
          <a:noFill/>
        </p:spPr>
        <p:txBody>
          <a:bodyPr wrap="square" rtlCol="0">
            <a:spAutoFit/>
          </a:bodyPr>
          <a:lstStyle/>
          <a:p>
            <a:r>
              <a:rPr lang="en-US" sz="1600" dirty="0">
                <a:solidFill>
                  <a:schemeClr val="tx2">
                    <a:lumMod val="25000"/>
                    <a:lumOff val="75000"/>
                  </a:schemeClr>
                </a:solidFill>
              </a:rPr>
              <a:t>4 K</a:t>
            </a:r>
          </a:p>
        </p:txBody>
      </p:sp>
      <p:sp>
        <p:nvSpPr>
          <p:cNvPr id="59" name="TextBox 58">
            <a:extLst>
              <a:ext uri="{FF2B5EF4-FFF2-40B4-BE49-F238E27FC236}">
                <a16:creationId xmlns:a16="http://schemas.microsoft.com/office/drawing/2014/main" id="{8A544CCE-50AD-D31E-ADC5-94BB1E1A6275}"/>
              </a:ext>
            </a:extLst>
          </p:cNvPr>
          <p:cNvSpPr txBox="1"/>
          <p:nvPr/>
        </p:nvSpPr>
        <p:spPr>
          <a:xfrm>
            <a:off x="6618584" y="4681597"/>
            <a:ext cx="1019055" cy="276999"/>
          </a:xfrm>
          <a:prstGeom prst="rect">
            <a:avLst/>
          </a:prstGeom>
          <a:noFill/>
        </p:spPr>
        <p:txBody>
          <a:bodyPr wrap="square" rtlCol="0">
            <a:spAutoFit/>
          </a:bodyPr>
          <a:lstStyle/>
          <a:p>
            <a:r>
              <a:rPr lang="en-US" sz="1200" dirty="0"/>
              <a:t>Cavity</a:t>
            </a:r>
          </a:p>
        </p:txBody>
      </p:sp>
      <p:sp>
        <p:nvSpPr>
          <p:cNvPr id="60" name="TextBox 59">
            <a:extLst>
              <a:ext uri="{FF2B5EF4-FFF2-40B4-BE49-F238E27FC236}">
                <a16:creationId xmlns:a16="http://schemas.microsoft.com/office/drawing/2014/main" id="{6E74F6B0-9BCD-F2A0-CF3B-AA80479D616C}"/>
              </a:ext>
            </a:extLst>
          </p:cNvPr>
          <p:cNvSpPr txBox="1"/>
          <p:nvPr/>
        </p:nvSpPr>
        <p:spPr>
          <a:xfrm>
            <a:off x="7490414" y="4938212"/>
            <a:ext cx="454062" cy="276999"/>
          </a:xfrm>
          <a:prstGeom prst="rect">
            <a:avLst/>
          </a:prstGeom>
          <a:noFill/>
        </p:spPr>
        <p:txBody>
          <a:bodyPr wrap="square" rtlCol="0">
            <a:spAutoFit/>
          </a:bodyPr>
          <a:lstStyle/>
          <a:p>
            <a:r>
              <a:rPr lang="en-US" sz="1200" dirty="0"/>
              <a:t>QA</a:t>
            </a:r>
          </a:p>
        </p:txBody>
      </p:sp>
      <p:sp>
        <p:nvSpPr>
          <p:cNvPr id="61" name="TextBox 60">
            <a:extLst>
              <a:ext uri="{FF2B5EF4-FFF2-40B4-BE49-F238E27FC236}">
                <a16:creationId xmlns:a16="http://schemas.microsoft.com/office/drawing/2014/main" id="{9FAEC6DF-3962-0DED-47C0-6662B8305B3D}"/>
              </a:ext>
            </a:extLst>
          </p:cNvPr>
          <p:cNvSpPr txBox="1"/>
          <p:nvPr/>
        </p:nvSpPr>
        <p:spPr>
          <a:xfrm>
            <a:off x="8029860" y="4943584"/>
            <a:ext cx="1019055" cy="276999"/>
          </a:xfrm>
          <a:prstGeom prst="rect">
            <a:avLst/>
          </a:prstGeom>
          <a:noFill/>
        </p:spPr>
        <p:txBody>
          <a:bodyPr wrap="square" rtlCol="0">
            <a:spAutoFit/>
          </a:bodyPr>
          <a:lstStyle/>
          <a:p>
            <a:r>
              <a:rPr lang="en-US" sz="1200" dirty="0"/>
              <a:t>HEMT</a:t>
            </a:r>
          </a:p>
        </p:txBody>
      </p:sp>
      <p:sp>
        <p:nvSpPr>
          <p:cNvPr id="62" name="TextBox 61">
            <a:extLst>
              <a:ext uri="{FF2B5EF4-FFF2-40B4-BE49-F238E27FC236}">
                <a16:creationId xmlns:a16="http://schemas.microsoft.com/office/drawing/2014/main" id="{64E29ADF-A58C-5159-6B7E-9BED7E43F430}"/>
              </a:ext>
            </a:extLst>
          </p:cNvPr>
          <p:cNvSpPr txBox="1"/>
          <p:nvPr/>
        </p:nvSpPr>
        <p:spPr>
          <a:xfrm>
            <a:off x="8668386" y="4949180"/>
            <a:ext cx="1019055" cy="276999"/>
          </a:xfrm>
          <a:prstGeom prst="rect">
            <a:avLst/>
          </a:prstGeom>
          <a:noFill/>
        </p:spPr>
        <p:txBody>
          <a:bodyPr wrap="square" rtlCol="0">
            <a:spAutoFit/>
          </a:bodyPr>
          <a:lstStyle/>
          <a:p>
            <a:r>
              <a:rPr lang="en-US" sz="1200" dirty="0"/>
              <a:t>Warm LNA</a:t>
            </a:r>
          </a:p>
        </p:txBody>
      </p:sp>
      <p:cxnSp>
        <p:nvCxnSpPr>
          <p:cNvPr id="63" name="Straight Connector 62">
            <a:extLst>
              <a:ext uri="{FF2B5EF4-FFF2-40B4-BE49-F238E27FC236}">
                <a16:creationId xmlns:a16="http://schemas.microsoft.com/office/drawing/2014/main" id="{7F485B39-61C8-6A84-2FEE-86ED72E0DFE7}"/>
              </a:ext>
            </a:extLst>
          </p:cNvPr>
          <p:cNvCxnSpPr>
            <a:cxnSpLocks/>
          </p:cNvCxnSpPr>
          <p:nvPr/>
        </p:nvCxnSpPr>
        <p:spPr>
          <a:xfrm flipV="1">
            <a:off x="9008623" y="4813883"/>
            <a:ext cx="498353" cy="3605"/>
          </a:xfrm>
          <a:prstGeom prst="line">
            <a:avLst/>
          </a:prstGeom>
          <a:ln>
            <a:prstDash val="dash"/>
          </a:ln>
        </p:spPr>
        <p:style>
          <a:lnRef idx="2">
            <a:schemeClr val="dk1"/>
          </a:lnRef>
          <a:fillRef idx="0">
            <a:schemeClr val="dk1"/>
          </a:fillRef>
          <a:effectRef idx="1">
            <a:schemeClr val="dk1"/>
          </a:effectRef>
          <a:fontRef idx="minor">
            <a:schemeClr val="tx1"/>
          </a:fontRef>
        </p:style>
      </p:cxnSp>
      <p:sp>
        <p:nvSpPr>
          <p:cNvPr id="64" name="Oval 63">
            <a:extLst>
              <a:ext uri="{FF2B5EF4-FFF2-40B4-BE49-F238E27FC236}">
                <a16:creationId xmlns:a16="http://schemas.microsoft.com/office/drawing/2014/main" id="{A9A5486C-6C42-C794-31A0-5F6CCEEC66FD}"/>
              </a:ext>
            </a:extLst>
          </p:cNvPr>
          <p:cNvSpPr/>
          <p:nvPr/>
        </p:nvSpPr>
        <p:spPr>
          <a:xfrm>
            <a:off x="9494891" y="4642275"/>
            <a:ext cx="360930" cy="360000"/>
          </a:xfrm>
          <a:prstGeom prst="ellips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 name="Straight Connector 70">
            <a:extLst>
              <a:ext uri="{FF2B5EF4-FFF2-40B4-BE49-F238E27FC236}">
                <a16:creationId xmlns:a16="http://schemas.microsoft.com/office/drawing/2014/main" id="{C1233016-59EC-57BB-FCD6-FAB82456EADC}"/>
              </a:ext>
            </a:extLst>
          </p:cNvPr>
          <p:cNvCxnSpPr>
            <a:stCxn id="64" idx="1"/>
            <a:endCxn id="64" idx="5"/>
          </p:cNvCxnSpPr>
          <p:nvPr/>
        </p:nvCxnSpPr>
        <p:spPr>
          <a:xfrm>
            <a:off x="9547748" y="4694996"/>
            <a:ext cx="255216" cy="254558"/>
          </a:xfrm>
          <a:prstGeom prst="line">
            <a:avLst/>
          </a:prstGeom>
        </p:spPr>
        <p:style>
          <a:lnRef idx="2">
            <a:schemeClr val="dk1"/>
          </a:lnRef>
          <a:fillRef idx="0">
            <a:schemeClr val="dk1"/>
          </a:fillRef>
          <a:effectRef idx="1">
            <a:schemeClr val="dk1"/>
          </a:effectRef>
          <a:fontRef idx="minor">
            <a:schemeClr val="tx1"/>
          </a:fontRef>
        </p:style>
      </p:cxnSp>
      <p:cxnSp>
        <p:nvCxnSpPr>
          <p:cNvPr id="73" name="Straight Connector 72">
            <a:extLst>
              <a:ext uri="{FF2B5EF4-FFF2-40B4-BE49-F238E27FC236}">
                <a16:creationId xmlns:a16="http://schemas.microsoft.com/office/drawing/2014/main" id="{1C18DE7B-1A44-1709-0325-4A1669BE9EEF}"/>
              </a:ext>
            </a:extLst>
          </p:cNvPr>
          <p:cNvCxnSpPr>
            <a:stCxn id="64" idx="7"/>
            <a:endCxn id="64" idx="3"/>
          </p:cNvCxnSpPr>
          <p:nvPr/>
        </p:nvCxnSpPr>
        <p:spPr>
          <a:xfrm flipH="1">
            <a:off x="9547748" y="4694996"/>
            <a:ext cx="255216" cy="254558"/>
          </a:xfrm>
          <a:prstGeom prst="line">
            <a:avLst/>
          </a:prstGeom>
        </p:spPr>
        <p:style>
          <a:lnRef idx="2">
            <a:schemeClr val="dk1"/>
          </a:lnRef>
          <a:fillRef idx="0">
            <a:schemeClr val="dk1"/>
          </a:fillRef>
          <a:effectRef idx="1">
            <a:schemeClr val="dk1"/>
          </a:effectRef>
          <a:fontRef idx="minor">
            <a:schemeClr val="tx1"/>
          </a:fontRef>
        </p:style>
      </p:cxnSp>
      <p:cxnSp>
        <p:nvCxnSpPr>
          <p:cNvPr id="74" name="Straight Connector 73">
            <a:extLst>
              <a:ext uri="{FF2B5EF4-FFF2-40B4-BE49-F238E27FC236}">
                <a16:creationId xmlns:a16="http://schemas.microsoft.com/office/drawing/2014/main" id="{A8AC15DE-65DE-303B-9523-084643DD5861}"/>
              </a:ext>
            </a:extLst>
          </p:cNvPr>
          <p:cNvCxnSpPr>
            <a:cxnSpLocks/>
          </p:cNvCxnSpPr>
          <p:nvPr/>
        </p:nvCxnSpPr>
        <p:spPr>
          <a:xfrm>
            <a:off x="9672738" y="4298272"/>
            <a:ext cx="0" cy="372955"/>
          </a:xfrm>
          <a:prstGeom prst="line">
            <a:avLst/>
          </a:prstGeom>
          <a:ln>
            <a:prstDash val="dash"/>
          </a:ln>
        </p:spPr>
        <p:style>
          <a:lnRef idx="2">
            <a:schemeClr val="dk1"/>
          </a:lnRef>
          <a:fillRef idx="0">
            <a:schemeClr val="dk1"/>
          </a:fillRef>
          <a:effectRef idx="1">
            <a:schemeClr val="dk1"/>
          </a:effectRef>
          <a:fontRef idx="minor">
            <a:schemeClr val="tx1"/>
          </a:fontRef>
        </p:style>
      </p:cxnSp>
      <p:sp>
        <p:nvSpPr>
          <p:cNvPr id="75" name="TextBox 74">
            <a:extLst>
              <a:ext uri="{FF2B5EF4-FFF2-40B4-BE49-F238E27FC236}">
                <a16:creationId xmlns:a16="http://schemas.microsoft.com/office/drawing/2014/main" id="{C14161E1-39C1-A380-1D5F-ACC022EC03BF}"/>
              </a:ext>
            </a:extLst>
          </p:cNvPr>
          <p:cNvSpPr txBox="1"/>
          <p:nvPr/>
        </p:nvSpPr>
        <p:spPr>
          <a:xfrm>
            <a:off x="9632697" y="4302078"/>
            <a:ext cx="454062" cy="276999"/>
          </a:xfrm>
          <a:prstGeom prst="rect">
            <a:avLst/>
          </a:prstGeom>
          <a:noFill/>
        </p:spPr>
        <p:txBody>
          <a:bodyPr wrap="square" rtlCol="0">
            <a:spAutoFit/>
          </a:bodyPr>
          <a:lstStyle/>
          <a:p>
            <a:r>
              <a:rPr lang="en-US" sz="1200" dirty="0"/>
              <a:t>LO</a:t>
            </a:r>
          </a:p>
        </p:txBody>
      </p:sp>
      <p:cxnSp>
        <p:nvCxnSpPr>
          <p:cNvPr id="76" name="Straight Connector 75">
            <a:extLst>
              <a:ext uri="{FF2B5EF4-FFF2-40B4-BE49-F238E27FC236}">
                <a16:creationId xmlns:a16="http://schemas.microsoft.com/office/drawing/2014/main" id="{8AF810C2-614B-4DA8-B902-3B094B9CD71D}"/>
              </a:ext>
            </a:extLst>
          </p:cNvPr>
          <p:cNvCxnSpPr>
            <a:cxnSpLocks/>
          </p:cNvCxnSpPr>
          <p:nvPr/>
        </p:nvCxnSpPr>
        <p:spPr>
          <a:xfrm flipV="1">
            <a:off x="9865177" y="4810278"/>
            <a:ext cx="498353" cy="3605"/>
          </a:xfrm>
          <a:prstGeom prst="line">
            <a:avLst/>
          </a:prstGeom>
          <a:ln>
            <a:prstDash val="dash"/>
          </a:ln>
        </p:spPr>
        <p:style>
          <a:lnRef idx="2">
            <a:schemeClr val="dk1"/>
          </a:lnRef>
          <a:fillRef idx="0">
            <a:schemeClr val="dk1"/>
          </a:fillRef>
          <a:effectRef idx="1">
            <a:schemeClr val="dk1"/>
          </a:effectRef>
          <a:fontRef idx="minor">
            <a:schemeClr val="tx1"/>
          </a:fontRef>
        </p:style>
      </p:cxnSp>
      <p:sp>
        <p:nvSpPr>
          <p:cNvPr id="77" name="TextBox 76">
            <a:extLst>
              <a:ext uri="{FF2B5EF4-FFF2-40B4-BE49-F238E27FC236}">
                <a16:creationId xmlns:a16="http://schemas.microsoft.com/office/drawing/2014/main" id="{3F7E9715-84B5-5B44-381E-C52AC1BDF3D3}"/>
              </a:ext>
            </a:extLst>
          </p:cNvPr>
          <p:cNvSpPr txBox="1"/>
          <p:nvPr/>
        </p:nvSpPr>
        <p:spPr>
          <a:xfrm>
            <a:off x="5915609" y="5501025"/>
            <a:ext cx="4633282" cy="307777"/>
          </a:xfrm>
          <a:prstGeom prst="rect">
            <a:avLst/>
          </a:prstGeom>
          <a:noFill/>
        </p:spPr>
        <p:txBody>
          <a:bodyPr wrap="square" rtlCol="0">
            <a:spAutoFit/>
          </a:bodyPr>
          <a:lstStyle/>
          <a:p>
            <a:r>
              <a:rPr lang="en-US" sz="1400" dirty="0"/>
              <a:t>Figure 2: Simple schematic of a standard detection chain.</a:t>
            </a:r>
          </a:p>
        </p:txBody>
      </p:sp>
      <p:sp>
        <p:nvSpPr>
          <p:cNvPr id="78" name="TextBox 77">
            <a:extLst>
              <a:ext uri="{FF2B5EF4-FFF2-40B4-BE49-F238E27FC236}">
                <a16:creationId xmlns:a16="http://schemas.microsoft.com/office/drawing/2014/main" id="{20ED8813-EAE9-F3B2-A830-5268D13944F7}"/>
              </a:ext>
            </a:extLst>
          </p:cNvPr>
          <p:cNvSpPr txBox="1"/>
          <p:nvPr/>
        </p:nvSpPr>
        <p:spPr>
          <a:xfrm>
            <a:off x="7159079" y="4248587"/>
            <a:ext cx="662669" cy="276999"/>
          </a:xfrm>
          <a:prstGeom prst="rect">
            <a:avLst/>
          </a:prstGeom>
          <a:noFill/>
        </p:spPr>
        <p:txBody>
          <a:bodyPr wrap="square" rtlCol="0">
            <a:spAutoFit/>
          </a:bodyPr>
          <a:lstStyle/>
          <a:p>
            <a:r>
              <a:rPr lang="en-US" sz="1200" dirty="0"/>
              <a:t>Pump</a:t>
            </a:r>
          </a:p>
        </p:txBody>
      </p:sp>
    </p:spTree>
    <p:extLst>
      <p:ext uri="{BB962C8B-B14F-4D97-AF65-F5344CB8AC3E}">
        <p14:creationId xmlns:p14="http://schemas.microsoft.com/office/powerpoint/2010/main" val="16919077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CED061-FF5B-9277-6CDA-20435FF18B2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E01281-1AC7-08D2-4E13-82EE1FF92A3F}"/>
              </a:ext>
            </a:extLst>
          </p:cNvPr>
          <p:cNvSpPr>
            <a:spLocks noGrp="1"/>
          </p:cNvSpPr>
          <p:nvPr>
            <p:ph type="title"/>
          </p:nvPr>
        </p:nvSpPr>
        <p:spPr>
          <a:ln>
            <a:noFill/>
          </a:ln>
        </p:spPr>
        <p:txBody>
          <a:bodyPr>
            <a:normAutofit/>
          </a:bodyPr>
          <a:lstStyle/>
          <a:p>
            <a:pPr algn="ctr"/>
            <a:r>
              <a:rPr lang="en-US" dirty="0"/>
              <a:t>Non-linearity and mixing</a:t>
            </a:r>
          </a:p>
        </p:txBody>
      </p:sp>
      <p:sp>
        <p:nvSpPr>
          <p:cNvPr id="5" name="Slide Number Placeholder 4">
            <a:extLst>
              <a:ext uri="{FF2B5EF4-FFF2-40B4-BE49-F238E27FC236}">
                <a16:creationId xmlns:a16="http://schemas.microsoft.com/office/drawing/2014/main" id="{535A2D97-880A-34D2-EE7D-DB5965112C76}"/>
              </a:ext>
            </a:extLst>
          </p:cNvPr>
          <p:cNvSpPr>
            <a:spLocks noGrp="1"/>
          </p:cNvSpPr>
          <p:nvPr>
            <p:ph type="sldNum" sz="quarter" idx="12"/>
          </p:nvPr>
        </p:nvSpPr>
        <p:spPr/>
        <p:txBody>
          <a:bodyPr/>
          <a:lstStyle/>
          <a:p>
            <a:fld id="{35747434-7036-48DB-A148-6B3D8EE75CDA}" type="slidenum">
              <a:rPr lang="en-US" smtClean="0"/>
              <a:t>4</a:t>
            </a:fld>
            <a:endParaRPr lang="en-US"/>
          </a:p>
        </p:txBody>
      </p:sp>
      <p:sp>
        <p:nvSpPr>
          <p:cNvPr id="45" name="Footer Placeholder 44">
            <a:extLst>
              <a:ext uri="{FF2B5EF4-FFF2-40B4-BE49-F238E27FC236}">
                <a16:creationId xmlns:a16="http://schemas.microsoft.com/office/drawing/2014/main" id="{1243B1CF-47CD-ADEB-8334-65B3D6A25BB9}"/>
              </a:ext>
            </a:extLst>
          </p:cNvPr>
          <p:cNvSpPr>
            <a:spLocks noGrp="1"/>
          </p:cNvSpPr>
          <p:nvPr>
            <p:ph type="ftr" sz="quarter" idx="11"/>
          </p:nvPr>
        </p:nvSpPr>
        <p:spPr/>
        <p:txBody>
          <a:bodyPr/>
          <a:lstStyle/>
          <a:p>
            <a:endParaRPr lang="en-US"/>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F19AB823-21CF-5EDF-684E-A0078D0868F1}"/>
                  </a:ext>
                </a:extLst>
              </p:cNvPr>
              <p:cNvSpPr txBox="1"/>
              <p:nvPr/>
            </p:nvSpPr>
            <p:spPr>
              <a:xfrm>
                <a:off x="996608" y="1690688"/>
                <a:ext cx="5390133" cy="3741152"/>
              </a:xfrm>
              <a:prstGeom prst="rect">
                <a:avLst/>
              </a:prstGeom>
              <a:noFill/>
            </p:spPr>
            <p:txBody>
              <a:bodyPr wrap="square" rtlCol="0">
                <a:spAutoFit/>
              </a:bodyPr>
              <a:lstStyle/>
              <a:p>
                <a:r>
                  <a:rPr lang="en-US" sz="2000" u="sng" dirty="0"/>
                  <a:t>Non-linear inductance generates mixing of tones:</a:t>
                </a:r>
              </a:p>
              <a:p>
                <a:endParaRPr lang="en-US" dirty="0"/>
              </a:p>
              <a:p>
                <a:pPr marL="285750" indent="-285750">
                  <a:buFont typeface="Arial" panose="020B0604020202020204" pitchFamily="34" charset="0"/>
                  <a:buChar char="•"/>
                </a:pPr>
                <a:r>
                  <a:rPr lang="en-US" dirty="0"/>
                  <a:t>Josephson Junctions:</a:t>
                </a:r>
              </a:p>
              <a:p>
                <a:pPr marL="285750" indent="-285750">
                  <a:buFont typeface="Arial" panose="020B0604020202020204" pitchFamily="34" charset="0"/>
                  <a:buChar char="•"/>
                </a:pPr>
                <a:endParaRPr lang="en-US" dirty="0"/>
              </a:p>
              <a:p>
                <a:pPr/>
                <a14:m>
                  <m:oMathPara xmlns:m="http://schemas.openxmlformats.org/officeDocument/2006/math">
                    <m:oMathParaPr>
                      <m:jc m:val="center"/>
                    </m:oMathParaPr>
                    <m:oMath xmlns:m="http://schemas.openxmlformats.org/officeDocument/2006/math">
                      <m:sSub>
                        <m:sSubPr>
                          <m:ctrlPr>
                            <a:rPr lang="en-US"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𝐽</m:t>
                          </m:r>
                        </m:sub>
                      </m:sSub>
                      <m:d>
                        <m:dPr>
                          <m:ctrlPr>
                            <a:rPr lang="en-GB" b="0" i="1" smtClean="0">
                              <a:latin typeface="Cambria Math" panose="02040503050406030204" pitchFamily="18" charset="0"/>
                            </a:rPr>
                          </m:ctrlPr>
                        </m:dPr>
                        <m:e>
                          <m:r>
                            <a:rPr lang="en-GB" b="0" i="1" smtClean="0">
                              <a:latin typeface="Cambria Math" panose="02040503050406030204" pitchFamily="18" charset="0"/>
                            </a:rPr>
                            <m:t>𝐼</m:t>
                          </m:r>
                        </m:e>
                      </m:d>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ℏ</m:t>
                          </m:r>
                        </m:num>
                        <m:den>
                          <m:r>
                            <a:rPr lang="en-GB" b="0" i="1" smtClean="0">
                              <a:latin typeface="Cambria Math" panose="02040503050406030204" pitchFamily="18" charset="0"/>
                            </a:rPr>
                            <m:t>2</m:t>
                          </m:r>
                          <m:r>
                            <a:rPr lang="en-GB" b="0" i="1" smtClean="0">
                              <a:latin typeface="Cambria Math" panose="02040503050406030204" pitchFamily="18" charset="0"/>
                            </a:rPr>
                            <m:t>𝑒</m:t>
                          </m:r>
                        </m:den>
                      </m:f>
                      <m:f>
                        <m:fPr>
                          <m:ctrlPr>
                            <a:rPr lang="en-GB" b="0" i="1" smtClean="0">
                              <a:latin typeface="Cambria Math" panose="02040503050406030204" pitchFamily="18" charset="0"/>
                            </a:rPr>
                          </m:ctrlPr>
                        </m:fPr>
                        <m:num>
                          <m:r>
                            <m:rPr>
                              <m:sty m:val="p"/>
                            </m:rPr>
                            <a:rPr lang="en-GB" b="0" i="0" smtClean="0">
                              <a:latin typeface="Cambria Math" panose="02040503050406030204" pitchFamily="18" charset="0"/>
                            </a:rPr>
                            <m:t>arcsin</m:t>
                          </m:r>
                          <m:r>
                            <a:rPr lang="en-GB" b="0" i="1" smtClean="0">
                              <a:latin typeface="Cambria Math" panose="02040503050406030204" pitchFamily="18" charset="0"/>
                            </a:rPr>
                            <m:t>⁡(</m:t>
                          </m:r>
                          <m:r>
                            <a:rPr lang="en-GB" b="0" i="1" smtClean="0">
                              <a:latin typeface="Cambria Math" panose="02040503050406030204" pitchFamily="18" charset="0"/>
                            </a:rPr>
                            <m:t>𝐼</m:t>
                          </m:r>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𝐼</m:t>
                              </m:r>
                            </m:e>
                            <m:sub>
                              <m:r>
                                <a:rPr lang="en-GB" b="0" i="1" smtClean="0">
                                  <a:latin typeface="Cambria Math" panose="02040503050406030204" pitchFamily="18" charset="0"/>
                                </a:rPr>
                                <m:t>𝑐</m:t>
                              </m:r>
                            </m:sub>
                          </m:sSub>
                          <m:r>
                            <a:rPr lang="en-GB" b="0" i="1" smtClean="0">
                              <a:latin typeface="Cambria Math" panose="02040503050406030204" pitchFamily="18" charset="0"/>
                            </a:rPr>
                            <m:t>)</m:t>
                          </m:r>
                        </m:num>
                        <m:den>
                          <m:r>
                            <a:rPr lang="en-GB" b="0" i="1" smtClean="0">
                              <a:latin typeface="Cambria Math" panose="02040503050406030204" pitchFamily="18" charset="0"/>
                            </a:rPr>
                            <m:t>𝐼</m:t>
                          </m:r>
                        </m:den>
                      </m:f>
                    </m:oMath>
                  </m:oMathPara>
                </a14:m>
                <a:endParaRPr lang="en-US" dirty="0"/>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solidFill>
                      <a:srgbClr val="FF0000"/>
                    </a:solidFill>
                  </a:rPr>
                  <a:t>Thin films</a:t>
                </a:r>
                <a:r>
                  <a:rPr lang="en-US" dirty="0"/>
                  <a:t>:</a:t>
                </a:r>
              </a:p>
              <a:p>
                <a:pPr marL="285750" indent="-285750">
                  <a:buFont typeface="Arial" panose="020B0604020202020204" pitchFamily="34" charset="0"/>
                  <a:buChar char="•"/>
                </a:pPr>
                <a:endParaRPr lang="en-US" dirty="0"/>
              </a:p>
              <a:p>
                <a:pPr/>
                <a14:m>
                  <m:oMathPara xmlns:m="http://schemas.openxmlformats.org/officeDocument/2006/math">
                    <m:oMathParaPr>
                      <m:jc m:val="center"/>
                    </m:oMathParaPr>
                    <m:oMath xmlns:m="http://schemas.openxmlformats.org/officeDocument/2006/math">
                      <m:sSub>
                        <m:sSubPr>
                          <m:ctrlPr>
                            <a:rPr lang="en-US" i="1">
                              <a:latin typeface="Cambria Math" panose="02040503050406030204" pitchFamily="18" charset="0"/>
                            </a:rPr>
                          </m:ctrlPr>
                        </m:sSubPr>
                        <m:e>
                          <m:r>
                            <a:rPr lang="en-GB" i="1">
                              <a:latin typeface="Cambria Math" panose="02040503050406030204" pitchFamily="18" charset="0"/>
                            </a:rPr>
                            <m:t>𝐿</m:t>
                          </m:r>
                        </m:e>
                        <m:sub>
                          <m:r>
                            <a:rPr lang="en-GB" b="0" i="1" smtClean="0">
                              <a:latin typeface="Cambria Math" panose="02040503050406030204" pitchFamily="18" charset="0"/>
                            </a:rPr>
                            <m:t>𝐾</m:t>
                          </m:r>
                        </m:sub>
                      </m:sSub>
                      <m:d>
                        <m:dPr>
                          <m:ctrlPr>
                            <a:rPr lang="en-GB" i="1">
                              <a:latin typeface="Cambria Math" panose="02040503050406030204" pitchFamily="18" charset="0"/>
                            </a:rPr>
                          </m:ctrlPr>
                        </m:dPr>
                        <m:e>
                          <m:r>
                            <a:rPr lang="en-GB" i="1">
                              <a:latin typeface="Cambria Math" panose="02040503050406030204" pitchFamily="18" charset="0"/>
                            </a:rPr>
                            <m:t>𝐼</m:t>
                          </m:r>
                        </m:e>
                      </m:d>
                      <m:r>
                        <a:rPr lang="en-GB" i="1">
                          <a:latin typeface="Cambria Math" panose="02040503050406030204" pitchFamily="18" charset="0"/>
                        </a:rPr>
                        <m:t>=</m:t>
                      </m:r>
                      <m:sSubSup>
                        <m:sSubSupPr>
                          <m:ctrlPr>
                            <a:rPr lang="en-GB" i="1" smtClean="0">
                              <a:latin typeface="Cambria Math" panose="02040503050406030204" pitchFamily="18" charset="0"/>
                            </a:rPr>
                          </m:ctrlPr>
                        </m:sSubSupPr>
                        <m:e>
                          <m:r>
                            <a:rPr lang="en-GB" b="0" i="1" smtClean="0">
                              <a:latin typeface="Cambria Math" panose="02040503050406030204" pitchFamily="18" charset="0"/>
                            </a:rPr>
                            <m:t>𝐿</m:t>
                          </m:r>
                        </m:e>
                        <m:sub>
                          <m:r>
                            <a:rPr lang="en-GB" b="0" i="1" smtClean="0">
                              <a:latin typeface="Cambria Math" panose="02040503050406030204" pitchFamily="18" charset="0"/>
                            </a:rPr>
                            <m:t>𝑘</m:t>
                          </m:r>
                        </m:sub>
                        <m:sup>
                          <m:r>
                            <a:rPr lang="en-GB" b="0" i="1" smtClean="0">
                              <a:latin typeface="Cambria Math" panose="02040503050406030204" pitchFamily="18" charset="0"/>
                            </a:rPr>
                            <m:t>0</m:t>
                          </m:r>
                        </m:sup>
                      </m:sSubSup>
                      <m:r>
                        <a:rPr lang="en-GB" b="0" i="1" smtClean="0">
                          <a:latin typeface="Cambria Math" panose="02040503050406030204" pitchFamily="18" charset="0"/>
                        </a:rPr>
                        <m:t>(1+</m:t>
                      </m:r>
                      <m:sSup>
                        <m:sSupPr>
                          <m:ctrlPr>
                            <a:rPr lang="en-GB" b="0" i="1" smtClean="0">
                              <a:latin typeface="Cambria Math" panose="02040503050406030204" pitchFamily="18" charset="0"/>
                            </a:rPr>
                          </m:ctrlPr>
                        </m:sSupPr>
                        <m:e>
                          <m:d>
                            <m:dPr>
                              <m:ctrlPr>
                                <a:rPr lang="en-GB" b="0" i="1" smtClean="0">
                                  <a:latin typeface="Cambria Math" panose="02040503050406030204" pitchFamily="18" charset="0"/>
                                </a:rPr>
                              </m:ctrlPr>
                            </m:dPr>
                            <m:e>
                              <m:r>
                                <a:rPr lang="en-GB" b="0" i="1" smtClean="0">
                                  <a:latin typeface="Cambria Math" panose="02040503050406030204" pitchFamily="18" charset="0"/>
                                </a:rPr>
                                <m:t>𝐼</m:t>
                              </m:r>
                              <m:r>
                                <a:rPr lang="en-GB" b="0" i="1" smtClean="0">
                                  <a:latin typeface="Cambria Math" panose="02040503050406030204" pitchFamily="18" charset="0"/>
                                </a:rPr>
                                <m:t>/</m:t>
                              </m:r>
                              <m:sSup>
                                <m:sSupPr>
                                  <m:ctrlPr>
                                    <a:rPr lang="en-GB" b="0" i="1" smtClean="0">
                                      <a:latin typeface="Cambria Math" panose="02040503050406030204" pitchFamily="18" charset="0"/>
                                    </a:rPr>
                                  </m:ctrlPr>
                                </m:sSupPr>
                                <m:e>
                                  <m:r>
                                    <a:rPr lang="en-GB" b="0" i="1" smtClean="0">
                                      <a:latin typeface="Cambria Math" panose="02040503050406030204" pitchFamily="18" charset="0"/>
                                    </a:rPr>
                                    <m:t>𝐼</m:t>
                                  </m:r>
                                </m:e>
                                <m:sup>
                                  <m:r>
                                    <a:rPr lang="en-GB" b="0" i="1" smtClean="0">
                                      <a:latin typeface="Cambria Math" panose="02040503050406030204" pitchFamily="18" charset="0"/>
                                    </a:rPr>
                                    <m:t>∗</m:t>
                                  </m:r>
                                </m:sup>
                              </m:sSup>
                            </m:e>
                          </m:d>
                        </m:e>
                        <m:sup>
                          <m:r>
                            <a:rPr lang="en-GB" b="0" i="1" smtClean="0">
                              <a:latin typeface="Cambria Math" panose="02040503050406030204" pitchFamily="18" charset="0"/>
                            </a:rPr>
                            <m:t>2</m:t>
                          </m:r>
                        </m:sup>
                      </m:sSup>
                      <m:r>
                        <a:rPr lang="en-GB" b="0" i="1" smtClean="0">
                          <a:latin typeface="Cambria Math" panose="02040503050406030204" pitchFamily="18" charset="0"/>
                        </a:rPr>
                        <m:t>+…)</m:t>
                      </m:r>
                    </m:oMath>
                  </m:oMathPara>
                </a14:m>
                <a:endParaRPr lang="en-US" dirty="0"/>
              </a:p>
            </p:txBody>
          </p:sp>
        </mc:Choice>
        <mc:Fallback>
          <p:sp>
            <p:nvSpPr>
              <p:cNvPr id="3" name="TextBox 2">
                <a:extLst>
                  <a:ext uri="{FF2B5EF4-FFF2-40B4-BE49-F238E27FC236}">
                    <a16:creationId xmlns:a16="http://schemas.microsoft.com/office/drawing/2014/main" id="{F19AB823-21CF-5EDF-684E-A0078D0868F1}"/>
                  </a:ext>
                </a:extLst>
              </p:cNvPr>
              <p:cNvSpPr txBox="1">
                <a:spLocks noRot="1" noChangeAspect="1" noMove="1" noResize="1" noEditPoints="1" noAdjustHandles="1" noChangeArrowheads="1" noChangeShapeType="1" noTextEdit="1"/>
              </p:cNvSpPr>
              <p:nvPr/>
            </p:nvSpPr>
            <p:spPr>
              <a:xfrm>
                <a:off x="996608" y="1690688"/>
                <a:ext cx="5390133" cy="3741152"/>
              </a:xfrm>
              <a:prstGeom prst="rect">
                <a:avLst/>
              </a:prstGeom>
              <a:blipFill>
                <a:blip r:embed="rId2"/>
                <a:stretch>
                  <a:fillRect l="-1174" t="-676" b="-67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9DB12F45-AB09-4DEE-E1BF-D4DA4462195B}"/>
                  </a:ext>
                </a:extLst>
              </p:cNvPr>
              <p:cNvSpPr txBox="1"/>
              <p:nvPr/>
            </p:nvSpPr>
            <p:spPr>
              <a:xfrm>
                <a:off x="996608" y="3894794"/>
                <a:ext cx="2502568" cy="369332"/>
              </a:xfrm>
              <a:prstGeom prst="rect">
                <a:avLst/>
              </a:prstGeom>
              <a:noFill/>
            </p:spPr>
            <p:txBody>
              <a:bodyPr wrap="square" rtlCol="0">
                <a:spAutoFit/>
              </a:bodyPr>
              <a:lstStyle/>
              <a:p>
                <a14:m>
                  <m:oMath xmlns:m="http://schemas.openxmlformats.org/officeDocument/2006/math">
                    <m:sSub>
                      <m:sSubPr>
                        <m:ctrlPr>
                          <a:rPr lang="en-GB" i="1" smtClean="0">
                            <a:latin typeface="Cambria Math" panose="02040503050406030204" pitchFamily="18" charset="0"/>
                          </a:rPr>
                        </m:ctrlPr>
                      </m:sSubPr>
                      <m:e>
                        <m:r>
                          <a:rPr lang="en-GB" i="1">
                            <a:latin typeface="Cambria Math" panose="02040503050406030204" pitchFamily="18" charset="0"/>
                          </a:rPr>
                          <m:t>𝐼</m:t>
                        </m:r>
                      </m:e>
                      <m:sub>
                        <m:r>
                          <a:rPr lang="en-GB" i="1">
                            <a:latin typeface="Cambria Math" panose="02040503050406030204" pitchFamily="18" charset="0"/>
                          </a:rPr>
                          <m:t>𝑐</m:t>
                        </m:r>
                      </m:sub>
                    </m:sSub>
                  </m:oMath>
                </a14:m>
                <a:r>
                  <a:rPr lang="en-US" dirty="0"/>
                  <a:t>: critical current</a:t>
                </a:r>
              </a:p>
            </p:txBody>
          </p:sp>
        </mc:Choice>
        <mc:Fallback>
          <p:sp>
            <p:nvSpPr>
              <p:cNvPr id="4" name="TextBox 3">
                <a:extLst>
                  <a:ext uri="{FF2B5EF4-FFF2-40B4-BE49-F238E27FC236}">
                    <a16:creationId xmlns:a16="http://schemas.microsoft.com/office/drawing/2014/main" id="{9DB12F45-AB09-4DEE-E1BF-D4DA4462195B}"/>
                  </a:ext>
                </a:extLst>
              </p:cNvPr>
              <p:cNvSpPr txBox="1">
                <a:spLocks noRot="1" noChangeAspect="1" noMove="1" noResize="1" noEditPoints="1" noAdjustHandles="1" noChangeArrowheads="1" noChangeShapeType="1" noTextEdit="1"/>
              </p:cNvSpPr>
              <p:nvPr/>
            </p:nvSpPr>
            <p:spPr>
              <a:xfrm>
                <a:off x="996608" y="3894794"/>
                <a:ext cx="2502568" cy="369332"/>
              </a:xfrm>
              <a:prstGeom prst="rect">
                <a:avLst/>
              </a:prstGeom>
              <a:blipFill>
                <a:blip r:embed="rId3"/>
                <a:stretch>
                  <a:fillRect t="-6667" b="-2666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977E1916-C283-F57F-2ECB-AE6A118F8369}"/>
                  </a:ext>
                </a:extLst>
              </p:cNvPr>
              <p:cNvSpPr txBox="1"/>
              <p:nvPr/>
            </p:nvSpPr>
            <p:spPr>
              <a:xfrm>
                <a:off x="996608" y="5461616"/>
                <a:ext cx="4383505" cy="659027"/>
              </a:xfrm>
              <a:prstGeom prst="rect">
                <a:avLst/>
              </a:prstGeom>
              <a:noFill/>
            </p:spPr>
            <p:txBody>
              <a:bodyPr wrap="square">
                <a:spAutoFit/>
              </a:bodyPr>
              <a:lstStyle/>
              <a:p>
                <a14:m>
                  <m:oMath xmlns:m="http://schemas.openxmlformats.org/officeDocument/2006/math">
                    <m:sSup>
                      <m:sSupPr>
                        <m:ctrlPr>
                          <a:rPr lang="en-GB" b="0" i="1" smtClean="0">
                            <a:latin typeface="Cambria Math" panose="02040503050406030204" pitchFamily="18" charset="0"/>
                          </a:rPr>
                        </m:ctrlPr>
                      </m:sSupPr>
                      <m:e>
                        <m:r>
                          <a:rPr lang="en-GB" b="0" i="1" smtClean="0">
                            <a:latin typeface="Cambria Math" panose="02040503050406030204" pitchFamily="18" charset="0"/>
                          </a:rPr>
                          <m:t>𝐼</m:t>
                        </m:r>
                      </m:e>
                      <m:sup>
                        <m:r>
                          <a:rPr lang="en-GB" b="0" i="1" smtClean="0">
                            <a:latin typeface="Cambria Math" panose="02040503050406030204" pitchFamily="18" charset="0"/>
                          </a:rPr>
                          <m:t>∗</m:t>
                        </m:r>
                      </m:sup>
                    </m:sSup>
                  </m:oMath>
                </a14:m>
                <a:r>
                  <a:rPr lang="en-US" dirty="0"/>
                  <a:t>: scaling current</a:t>
                </a:r>
              </a:p>
              <a:p>
                <a14:m>
                  <m:oMath xmlns:m="http://schemas.openxmlformats.org/officeDocument/2006/math">
                    <m:sSubSup>
                      <m:sSubSupPr>
                        <m:ctrlPr>
                          <a:rPr lang="en-GB" i="1">
                            <a:latin typeface="Cambria Math" panose="02040503050406030204" pitchFamily="18" charset="0"/>
                          </a:rPr>
                        </m:ctrlPr>
                      </m:sSubSupPr>
                      <m:e>
                        <m:r>
                          <a:rPr lang="en-GB" i="1">
                            <a:latin typeface="Cambria Math" panose="02040503050406030204" pitchFamily="18" charset="0"/>
                          </a:rPr>
                          <m:t>𝐿</m:t>
                        </m:r>
                      </m:e>
                      <m:sub>
                        <m:r>
                          <a:rPr lang="en-GB" i="1">
                            <a:latin typeface="Cambria Math" panose="02040503050406030204" pitchFamily="18" charset="0"/>
                          </a:rPr>
                          <m:t>𝑘</m:t>
                        </m:r>
                      </m:sub>
                      <m:sup>
                        <m:r>
                          <a:rPr lang="en-GB" i="1">
                            <a:latin typeface="Cambria Math" panose="02040503050406030204" pitchFamily="18" charset="0"/>
                          </a:rPr>
                          <m:t>0</m:t>
                        </m:r>
                      </m:sup>
                    </m:sSubSup>
                  </m:oMath>
                </a14:m>
                <a:r>
                  <a:rPr lang="en-US" dirty="0"/>
                  <a:t>: zero current kinetic inductance</a:t>
                </a:r>
              </a:p>
            </p:txBody>
          </p:sp>
        </mc:Choice>
        <mc:Fallback>
          <p:sp>
            <p:nvSpPr>
              <p:cNvPr id="7" name="TextBox 6">
                <a:extLst>
                  <a:ext uri="{FF2B5EF4-FFF2-40B4-BE49-F238E27FC236}">
                    <a16:creationId xmlns:a16="http://schemas.microsoft.com/office/drawing/2014/main" id="{977E1916-C283-F57F-2ECB-AE6A118F8369}"/>
                  </a:ext>
                </a:extLst>
              </p:cNvPr>
              <p:cNvSpPr txBox="1">
                <a:spLocks noRot="1" noChangeAspect="1" noMove="1" noResize="1" noEditPoints="1" noAdjustHandles="1" noChangeArrowheads="1" noChangeShapeType="1" noTextEdit="1"/>
              </p:cNvSpPr>
              <p:nvPr/>
            </p:nvSpPr>
            <p:spPr>
              <a:xfrm>
                <a:off x="996608" y="5461616"/>
                <a:ext cx="4383505" cy="659027"/>
              </a:xfrm>
              <a:prstGeom prst="rect">
                <a:avLst/>
              </a:prstGeom>
              <a:blipFill>
                <a:blip r:embed="rId4"/>
                <a:stretch>
                  <a:fillRect t="-5769" b="-15385"/>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9F92FF03-1A23-A128-A25A-833E014DCF5F}"/>
              </a:ext>
            </a:extLst>
          </p:cNvPr>
          <p:cNvSpPr txBox="1"/>
          <p:nvPr/>
        </p:nvSpPr>
        <p:spPr>
          <a:xfrm>
            <a:off x="6152142" y="1824247"/>
            <a:ext cx="4646203" cy="400110"/>
          </a:xfrm>
          <a:prstGeom prst="rect">
            <a:avLst/>
          </a:prstGeom>
          <a:noFill/>
        </p:spPr>
        <p:txBody>
          <a:bodyPr wrap="square" rtlCol="0">
            <a:spAutoFit/>
          </a:bodyPr>
          <a:lstStyle/>
          <a:p>
            <a:pPr algn="ctr"/>
            <a:r>
              <a:rPr lang="en-US" sz="2000" dirty="0"/>
              <a:t>Four Wave Mixing (</a:t>
            </a:r>
            <a:r>
              <a:rPr lang="en-US" sz="2000" dirty="0">
                <a:solidFill>
                  <a:srgbClr val="FF0000"/>
                </a:solidFill>
              </a:rPr>
              <a:t>4-wave degenerate</a:t>
            </a:r>
            <a:r>
              <a:rPr lang="en-US" sz="2000" dirty="0"/>
              <a:t>):</a:t>
            </a:r>
          </a:p>
        </p:txBody>
      </p:sp>
      <p:pic>
        <p:nvPicPr>
          <p:cNvPr id="9" name="Picture 8">
            <a:extLst>
              <a:ext uri="{FF2B5EF4-FFF2-40B4-BE49-F238E27FC236}">
                <a16:creationId xmlns:a16="http://schemas.microsoft.com/office/drawing/2014/main" id="{FEC3B286-1545-10BA-38C4-B729E6AE87BD}"/>
              </a:ext>
            </a:extLst>
          </p:cNvPr>
          <p:cNvPicPr>
            <a:picLocks noChangeAspect="1"/>
          </p:cNvPicPr>
          <p:nvPr/>
        </p:nvPicPr>
        <p:blipFill>
          <a:blip r:embed="rId5"/>
          <a:stretch>
            <a:fillRect/>
          </a:stretch>
        </p:blipFill>
        <p:spPr>
          <a:xfrm>
            <a:off x="6769755" y="2408051"/>
            <a:ext cx="3100164" cy="1553986"/>
          </a:xfrm>
          <a:prstGeom prst="rect">
            <a:avLst/>
          </a:prstGeom>
        </p:spPr>
      </p:pic>
      <p:pic>
        <p:nvPicPr>
          <p:cNvPr id="10" name="Picture 9">
            <a:extLst>
              <a:ext uri="{FF2B5EF4-FFF2-40B4-BE49-F238E27FC236}">
                <a16:creationId xmlns:a16="http://schemas.microsoft.com/office/drawing/2014/main" id="{A453BB84-5EFA-ADBD-81A7-CD7CF926A706}"/>
              </a:ext>
            </a:extLst>
          </p:cNvPr>
          <p:cNvPicPr>
            <a:picLocks noChangeAspect="1"/>
          </p:cNvPicPr>
          <p:nvPr/>
        </p:nvPicPr>
        <p:blipFill>
          <a:blip r:embed="rId5"/>
          <a:stretch>
            <a:fillRect/>
          </a:stretch>
        </p:blipFill>
        <p:spPr>
          <a:xfrm>
            <a:off x="6769755" y="3019375"/>
            <a:ext cx="3100164" cy="331338"/>
          </a:xfrm>
          <a:prstGeom prst="rect">
            <a:avLst/>
          </a:prstGeom>
        </p:spPr>
      </p:pic>
      <p:sp>
        <p:nvSpPr>
          <p:cNvPr id="11" name="TextBox 10">
            <a:extLst>
              <a:ext uri="{FF2B5EF4-FFF2-40B4-BE49-F238E27FC236}">
                <a16:creationId xmlns:a16="http://schemas.microsoft.com/office/drawing/2014/main" id="{5FE6D548-408F-A5DF-4D2E-9ED10B53BB33}"/>
              </a:ext>
            </a:extLst>
          </p:cNvPr>
          <p:cNvSpPr txBox="1"/>
          <p:nvPr/>
        </p:nvSpPr>
        <p:spPr>
          <a:xfrm>
            <a:off x="8686801" y="3267472"/>
            <a:ext cx="1058779" cy="369332"/>
          </a:xfrm>
          <a:prstGeom prst="rect">
            <a:avLst/>
          </a:prstGeom>
          <a:noFill/>
        </p:spPr>
        <p:txBody>
          <a:bodyPr wrap="square" rtlCol="0">
            <a:spAutoFit/>
          </a:bodyPr>
          <a:lstStyle/>
          <a:p>
            <a:r>
              <a:rPr lang="en-US" dirty="0"/>
              <a:t>Signal</a:t>
            </a:r>
          </a:p>
        </p:txBody>
      </p:sp>
      <p:sp>
        <p:nvSpPr>
          <p:cNvPr id="12" name="TextBox 11">
            <a:extLst>
              <a:ext uri="{FF2B5EF4-FFF2-40B4-BE49-F238E27FC236}">
                <a16:creationId xmlns:a16="http://schemas.microsoft.com/office/drawing/2014/main" id="{DCE00A42-6E11-4474-4327-A648AC7692A6}"/>
              </a:ext>
            </a:extLst>
          </p:cNvPr>
          <p:cNvSpPr txBox="1"/>
          <p:nvPr/>
        </p:nvSpPr>
        <p:spPr>
          <a:xfrm>
            <a:off x="8686801" y="3939988"/>
            <a:ext cx="858252" cy="369332"/>
          </a:xfrm>
          <a:prstGeom prst="rect">
            <a:avLst/>
          </a:prstGeom>
          <a:noFill/>
        </p:spPr>
        <p:txBody>
          <a:bodyPr wrap="square" rtlCol="0">
            <a:spAutoFit/>
          </a:bodyPr>
          <a:lstStyle/>
          <a:p>
            <a:r>
              <a:rPr lang="en-US" dirty="0"/>
              <a:t>Pump</a:t>
            </a:r>
          </a:p>
        </p:txBody>
      </p: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5744BC19-6F8D-F17E-F79F-7036704A913D}"/>
                  </a:ext>
                </a:extLst>
              </p:cNvPr>
              <p:cNvSpPr txBox="1"/>
              <p:nvPr/>
            </p:nvSpPr>
            <p:spPr>
              <a:xfrm>
                <a:off x="8267700" y="2274492"/>
                <a:ext cx="1714500" cy="667747"/>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GB" b="0" i="1" smtClean="0">
                              <a:latin typeface="Cambria Math" panose="02040503050406030204" pitchFamily="18" charset="0"/>
                            </a:rPr>
                            <m:t>𝑓</m:t>
                          </m:r>
                        </m:e>
                        <m:sub>
                          <m:r>
                            <a:rPr lang="en-GB" b="0" i="1" smtClean="0">
                              <a:latin typeface="Cambria Math" panose="02040503050406030204" pitchFamily="18" charset="0"/>
                            </a:rPr>
                            <m:t>𝑠</m:t>
                          </m:r>
                        </m:sub>
                      </m:sSub>
                      <m:r>
                        <a:rPr lang="en-GB" b="0" i="1" smtClean="0">
                          <a:latin typeface="Cambria Math" panose="02040503050406030204" pitchFamily="18" charset="0"/>
                        </a:rPr>
                        <m:t>=</m:t>
                      </m:r>
                      <m:sSub>
                        <m:sSubPr>
                          <m:ctrlPr>
                            <a:rPr lang="en-US" i="1">
                              <a:latin typeface="Cambria Math" panose="02040503050406030204" pitchFamily="18" charset="0"/>
                            </a:rPr>
                          </m:ctrlPr>
                        </m:sSubPr>
                        <m:e>
                          <m:r>
                            <a:rPr lang="en-GB" i="1">
                              <a:latin typeface="Cambria Math" panose="02040503050406030204" pitchFamily="18" charset="0"/>
                            </a:rPr>
                            <m:t>𝑓</m:t>
                          </m:r>
                        </m:e>
                        <m:sub>
                          <m:r>
                            <a:rPr lang="en-GB" b="0" i="1" smtClean="0">
                              <a:latin typeface="Cambria Math" panose="02040503050406030204" pitchFamily="18" charset="0"/>
                            </a:rPr>
                            <m:t>𝑝</m:t>
                          </m:r>
                        </m:sub>
                      </m:sSub>
                      <m:r>
                        <a:rPr lang="en-GB" b="0" i="1" smtClean="0">
                          <a:latin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Δ</m:t>
                      </m:r>
                      <m:r>
                        <a:rPr lang="en-GB" b="0" i="1" smtClean="0">
                          <a:latin typeface="Cambria Math" panose="02040503050406030204" pitchFamily="18" charset="0"/>
                          <a:ea typeface="Cambria Math" panose="02040503050406030204" pitchFamily="18" charset="0"/>
                        </a:rPr>
                        <m:t>𝑓</m:t>
                      </m:r>
                    </m:oMath>
                  </m:oMathPara>
                </a14:m>
                <a:endParaRPr lang="en-GB" b="0" dirty="0">
                  <a:ea typeface="Cambria Math" panose="02040503050406030204" pitchFamily="18" charset="0"/>
                </a:endParaRPr>
              </a:p>
              <a:p>
                <a14:m>
                  <m:oMath xmlns:m="http://schemas.openxmlformats.org/officeDocument/2006/math">
                    <m:r>
                      <m:rPr>
                        <m:sty m:val="p"/>
                      </m:rPr>
                      <a:rPr lang="el-GR" i="1">
                        <a:latin typeface="Cambria Math" panose="02040503050406030204" pitchFamily="18" charset="0"/>
                        <a:ea typeface="Cambria Math" panose="02040503050406030204" pitchFamily="18" charset="0"/>
                      </a:rPr>
                      <m:t>Δ</m:t>
                    </m:r>
                    <m:r>
                      <a:rPr lang="en-GB" i="1">
                        <a:latin typeface="Cambria Math" panose="02040503050406030204" pitchFamily="18" charset="0"/>
                        <a:ea typeface="Cambria Math" panose="02040503050406030204" pitchFamily="18" charset="0"/>
                      </a:rPr>
                      <m:t>𝑓</m:t>
                    </m:r>
                    <m:r>
                      <a:rPr lang="en-GB"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10</m:t>
                    </m:r>
                  </m:oMath>
                </a14:m>
                <a:r>
                  <a:rPr lang="en-US" dirty="0"/>
                  <a:t> kHz</a:t>
                </a:r>
              </a:p>
            </p:txBody>
          </p:sp>
        </mc:Choice>
        <mc:Fallback>
          <p:sp>
            <p:nvSpPr>
              <p:cNvPr id="13" name="TextBox 12">
                <a:extLst>
                  <a:ext uri="{FF2B5EF4-FFF2-40B4-BE49-F238E27FC236}">
                    <a16:creationId xmlns:a16="http://schemas.microsoft.com/office/drawing/2014/main" id="{5744BC19-6F8D-F17E-F79F-7036704A913D}"/>
                  </a:ext>
                </a:extLst>
              </p:cNvPr>
              <p:cNvSpPr txBox="1">
                <a:spLocks noRot="1" noChangeAspect="1" noMove="1" noResize="1" noEditPoints="1" noAdjustHandles="1" noChangeArrowheads="1" noChangeShapeType="1" noTextEdit="1"/>
              </p:cNvSpPr>
              <p:nvPr/>
            </p:nvSpPr>
            <p:spPr>
              <a:xfrm>
                <a:off x="8267700" y="2274492"/>
                <a:ext cx="1714500" cy="667747"/>
              </a:xfrm>
              <a:prstGeom prst="rect">
                <a:avLst/>
              </a:prstGeom>
              <a:blipFill>
                <a:blip r:embed="rId6"/>
                <a:stretch>
                  <a:fillRect l="-730" b="-15094"/>
                </a:stretch>
              </a:blipFill>
            </p:spPr>
            <p:txBody>
              <a:bodyPr/>
              <a:lstStyle/>
              <a:p>
                <a:r>
                  <a:rPr lang="en-US">
                    <a:noFill/>
                  </a:rPr>
                  <a:t> </a:t>
                </a:r>
              </a:p>
            </p:txBody>
          </p:sp>
        </mc:Fallback>
      </mc:AlternateContent>
      <p:cxnSp>
        <p:nvCxnSpPr>
          <p:cNvPr id="15" name="Straight Arrow Connector 14">
            <a:extLst>
              <a:ext uri="{FF2B5EF4-FFF2-40B4-BE49-F238E27FC236}">
                <a16:creationId xmlns:a16="http://schemas.microsoft.com/office/drawing/2014/main" id="{1C0191BB-2B0D-C72E-0149-897029FEF1AB}"/>
              </a:ext>
            </a:extLst>
          </p:cNvPr>
          <p:cNvCxnSpPr/>
          <p:nvPr/>
        </p:nvCxnSpPr>
        <p:spPr>
          <a:xfrm>
            <a:off x="7539790" y="2523790"/>
            <a:ext cx="0" cy="418449"/>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7E05B5C9-551C-EC15-B51A-DA571C4FCA1A}"/>
                  </a:ext>
                </a:extLst>
              </p:cNvPr>
              <p:cNvSpPr txBox="1"/>
              <p:nvPr/>
            </p:nvSpPr>
            <p:spPr>
              <a:xfrm>
                <a:off x="6341644" y="4705124"/>
                <a:ext cx="3852111" cy="1529521"/>
              </a:xfrm>
              <a:prstGeom prst="rect">
                <a:avLst/>
              </a:prstGeom>
              <a:noFill/>
            </p:spPr>
            <p:txBody>
              <a:bodyPr wrap="square" rtlCol="0">
                <a:spAutoFit/>
              </a:bodyPr>
              <a:lstStyle/>
              <a:p>
                <a:r>
                  <a:rPr lang="en-US" sz="2000" u="sng" dirty="0"/>
                  <a:t>Non-linear interaction (reactive)</a:t>
                </a:r>
                <a:r>
                  <a:rPr lang="en-US" u="sng" dirty="0"/>
                  <a:t>:</a:t>
                </a:r>
              </a:p>
              <a:p>
                <a:pPr marL="285750" indent="-285750">
                  <a:buFont typeface="Arial" panose="020B0604020202020204" pitchFamily="34" charset="0"/>
                  <a:buChar char="•"/>
                </a:pPr>
                <a:r>
                  <a:rPr lang="en-US" dirty="0"/>
                  <a:t>Forms an idler tone: </a:t>
                </a:r>
                <a14:m>
                  <m:oMath xmlns:m="http://schemas.openxmlformats.org/officeDocument/2006/math">
                    <m:sSub>
                      <m:sSubPr>
                        <m:ctrlPr>
                          <a:rPr lang="en-US" i="1">
                            <a:latin typeface="Cambria Math" panose="02040503050406030204" pitchFamily="18" charset="0"/>
                          </a:rPr>
                        </m:ctrlPr>
                      </m:sSubPr>
                      <m:e>
                        <m:r>
                          <a:rPr lang="en-GB" i="1">
                            <a:latin typeface="Cambria Math" panose="02040503050406030204" pitchFamily="18" charset="0"/>
                          </a:rPr>
                          <m:t>𝑓</m:t>
                        </m:r>
                      </m:e>
                      <m:sub>
                        <m:r>
                          <a:rPr lang="en-GB" b="0" i="1" smtClean="0">
                            <a:latin typeface="Cambria Math" panose="02040503050406030204" pitchFamily="18" charset="0"/>
                          </a:rPr>
                          <m:t>𝑖</m:t>
                        </m:r>
                      </m:sub>
                    </m:sSub>
                    <m:r>
                      <a:rPr lang="en-GB" i="1">
                        <a:latin typeface="Cambria Math" panose="02040503050406030204" pitchFamily="18" charset="0"/>
                      </a:rPr>
                      <m:t>=</m:t>
                    </m:r>
                    <m:sSub>
                      <m:sSubPr>
                        <m:ctrlPr>
                          <a:rPr lang="en-US" i="1">
                            <a:latin typeface="Cambria Math" panose="02040503050406030204" pitchFamily="18" charset="0"/>
                          </a:rPr>
                        </m:ctrlPr>
                      </m:sSubPr>
                      <m:e>
                        <m:r>
                          <a:rPr lang="en-GB" i="1">
                            <a:latin typeface="Cambria Math" panose="02040503050406030204" pitchFamily="18" charset="0"/>
                          </a:rPr>
                          <m:t>𝑓</m:t>
                        </m:r>
                      </m:e>
                      <m:sub>
                        <m:r>
                          <a:rPr lang="en-GB" i="1">
                            <a:latin typeface="Cambria Math" panose="02040503050406030204" pitchFamily="18" charset="0"/>
                          </a:rPr>
                          <m:t>𝑝</m:t>
                        </m:r>
                      </m:sub>
                    </m:sSub>
                    <m:r>
                      <a:rPr lang="en-GB" b="0" i="1" smtClean="0">
                        <a:latin typeface="Cambria Math" panose="02040503050406030204" pitchFamily="18" charset="0"/>
                      </a:rPr>
                      <m:t>+</m:t>
                    </m:r>
                    <m:r>
                      <m:rPr>
                        <m:sty m:val="p"/>
                      </m:rPr>
                      <a:rPr lang="el-GR" i="1">
                        <a:latin typeface="Cambria Math" panose="02040503050406030204" pitchFamily="18" charset="0"/>
                        <a:ea typeface="Cambria Math" panose="02040503050406030204" pitchFamily="18" charset="0"/>
                      </a:rPr>
                      <m:t>Δ</m:t>
                    </m:r>
                    <m:r>
                      <a:rPr lang="en-GB" i="1">
                        <a:latin typeface="Cambria Math" panose="02040503050406030204" pitchFamily="18" charset="0"/>
                        <a:ea typeface="Cambria Math" panose="02040503050406030204" pitchFamily="18" charset="0"/>
                      </a:rPr>
                      <m:t>𝑓</m:t>
                    </m:r>
                  </m:oMath>
                </a14:m>
                <a:endParaRPr lang="en-US" dirty="0"/>
              </a:p>
              <a:p>
                <a:pPr marL="285750" indent="-285750">
                  <a:buFont typeface="Arial" panose="020B0604020202020204" pitchFamily="34" charset="0"/>
                  <a:buChar char="•"/>
                </a:pPr>
                <a:r>
                  <a:rPr lang="en-US" dirty="0"/>
                  <a:t>Gain if</a:t>
                </a:r>
              </a:p>
              <a:p>
                <a:pPr marL="742950" lvl="1" indent="-285750">
                  <a:buFont typeface="Arial" panose="020B0604020202020204" pitchFamily="34" charset="0"/>
                  <a:buChar char="•"/>
                </a:pPr>
                <a:r>
                  <a:rPr lang="en-US" dirty="0"/>
                  <a:t>Two tones are kept in phase</a:t>
                </a:r>
              </a:p>
              <a:p>
                <a:pPr marL="742950" lvl="1" indent="-285750">
                  <a:buFont typeface="Arial" panose="020B0604020202020204" pitchFamily="34" charset="0"/>
                  <a:buChar char="•"/>
                </a:pPr>
                <a:r>
                  <a:rPr lang="en-US" dirty="0"/>
                  <a:t>Interaction is long enough</a:t>
                </a:r>
              </a:p>
            </p:txBody>
          </p:sp>
        </mc:Choice>
        <mc:Fallback>
          <p:sp>
            <p:nvSpPr>
              <p:cNvPr id="16" name="TextBox 15">
                <a:extLst>
                  <a:ext uri="{FF2B5EF4-FFF2-40B4-BE49-F238E27FC236}">
                    <a16:creationId xmlns:a16="http://schemas.microsoft.com/office/drawing/2014/main" id="{7E05B5C9-551C-EC15-B51A-DA571C4FCA1A}"/>
                  </a:ext>
                </a:extLst>
              </p:cNvPr>
              <p:cNvSpPr txBox="1">
                <a:spLocks noRot="1" noChangeAspect="1" noMove="1" noResize="1" noEditPoints="1" noAdjustHandles="1" noChangeArrowheads="1" noChangeShapeType="1" noTextEdit="1"/>
              </p:cNvSpPr>
              <p:nvPr/>
            </p:nvSpPr>
            <p:spPr>
              <a:xfrm>
                <a:off x="6341644" y="4705124"/>
                <a:ext cx="3852111" cy="1529521"/>
              </a:xfrm>
              <a:prstGeom prst="rect">
                <a:avLst/>
              </a:prstGeom>
              <a:blipFill>
                <a:blip r:embed="rId7"/>
                <a:stretch>
                  <a:fillRect l="-1645" t="-2459" b="-491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6542184A-7CFD-42CF-7410-84ED3A68DD4C}"/>
                  </a:ext>
                </a:extLst>
              </p:cNvPr>
              <p:cNvSpPr txBox="1"/>
              <p:nvPr/>
            </p:nvSpPr>
            <p:spPr>
              <a:xfrm>
                <a:off x="7445543" y="2569270"/>
                <a:ext cx="705853"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l-GR" b="0" i="1" smtClean="0">
                          <a:latin typeface="Cambria Math" panose="02040503050406030204" pitchFamily="18" charset="0"/>
                          <a:ea typeface="Cambria Math" panose="02040503050406030204" pitchFamily="18" charset="0"/>
                        </a:rPr>
                        <m:t>Δ</m:t>
                      </m:r>
                      <m:r>
                        <a:rPr lang="en-GB" b="0" i="1" smtClean="0">
                          <a:latin typeface="Cambria Math" panose="02040503050406030204" pitchFamily="18" charset="0"/>
                          <a:ea typeface="Cambria Math" panose="02040503050406030204" pitchFamily="18" charset="0"/>
                        </a:rPr>
                        <m:t>𝐸</m:t>
                      </m:r>
                    </m:oMath>
                  </m:oMathPara>
                </a14:m>
                <a:endParaRPr lang="en-US" dirty="0"/>
              </a:p>
            </p:txBody>
          </p:sp>
        </mc:Choice>
        <mc:Fallback>
          <p:sp>
            <p:nvSpPr>
              <p:cNvPr id="18" name="TextBox 17">
                <a:extLst>
                  <a:ext uri="{FF2B5EF4-FFF2-40B4-BE49-F238E27FC236}">
                    <a16:creationId xmlns:a16="http://schemas.microsoft.com/office/drawing/2014/main" id="{6542184A-7CFD-42CF-7410-84ED3A68DD4C}"/>
                  </a:ext>
                </a:extLst>
              </p:cNvPr>
              <p:cNvSpPr txBox="1">
                <a:spLocks noRot="1" noChangeAspect="1" noMove="1" noResize="1" noEditPoints="1" noAdjustHandles="1" noChangeArrowheads="1" noChangeShapeType="1" noTextEdit="1"/>
              </p:cNvSpPr>
              <p:nvPr/>
            </p:nvSpPr>
            <p:spPr>
              <a:xfrm>
                <a:off x="7445543" y="2569270"/>
                <a:ext cx="705853" cy="369332"/>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0" name="TextBox 19">
                <a:extLst>
                  <a:ext uri="{FF2B5EF4-FFF2-40B4-BE49-F238E27FC236}">
                    <a16:creationId xmlns:a16="http://schemas.microsoft.com/office/drawing/2014/main" id="{0893B35D-19B6-47ED-A6AE-E6B191297A14}"/>
                  </a:ext>
                </a:extLst>
              </p:cNvPr>
              <p:cNvSpPr txBox="1"/>
              <p:nvPr/>
            </p:nvSpPr>
            <p:spPr>
              <a:xfrm>
                <a:off x="6273425" y="3294087"/>
                <a:ext cx="659750" cy="39074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GB" i="1">
                              <a:latin typeface="Cambria Math" panose="02040503050406030204" pitchFamily="18" charset="0"/>
                            </a:rPr>
                            <m:t>𝑓</m:t>
                          </m:r>
                        </m:e>
                        <m:sub>
                          <m:r>
                            <a:rPr lang="en-GB" b="0" i="1" smtClean="0">
                              <a:latin typeface="Cambria Math" panose="02040503050406030204" pitchFamily="18" charset="0"/>
                            </a:rPr>
                            <m:t>𝑝</m:t>
                          </m:r>
                          <m:r>
                            <a:rPr lang="en-GB" b="0" i="1" smtClean="0">
                              <a:latin typeface="Cambria Math" panose="02040503050406030204" pitchFamily="18" charset="0"/>
                            </a:rPr>
                            <m:t>1</m:t>
                          </m:r>
                        </m:sub>
                      </m:sSub>
                    </m:oMath>
                  </m:oMathPara>
                </a14:m>
                <a:endParaRPr lang="en-US" dirty="0"/>
              </a:p>
            </p:txBody>
          </p:sp>
        </mc:Choice>
        <mc:Fallback>
          <p:sp>
            <p:nvSpPr>
              <p:cNvPr id="20" name="TextBox 19">
                <a:extLst>
                  <a:ext uri="{FF2B5EF4-FFF2-40B4-BE49-F238E27FC236}">
                    <a16:creationId xmlns:a16="http://schemas.microsoft.com/office/drawing/2014/main" id="{0893B35D-19B6-47ED-A6AE-E6B191297A14}"/>
                  </a:ext>
                </a:extLst>
              </p:cNvPr>
              <p:cNvSpPr txBox="1">
                <a:spLocks noRot="1" noChangeAspect="1" noMove="1" noResize="1" noEditPoints="1" noAdjustHandles="1" noChangeArrowheads="1" noChangeShapeType="1" noTextEdit="1"/>
              </p:cNvSpPr>
              <p:nvPr/>
            </p:nvSpPr>
            <p:spPr>
              <a:xfrm>
                <a:off x="6273425" y="3294087"/>
                <a:ext cx="659750" cy="390748"/>
              </a:xfrm>
              <a:prstGeom prst="rect">
                <a:avLst/>
              </a:prstGeom>
              <a:blipFill>
                <a:blip r:embed="rId9"/>
                <a:stretch>
                  <a:fillRect b="-967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2" name="TextBox 21">
                <a:extLst>
                  <a:ext uri="{FF2B5EF4-FFF2-40B4-BE49-F238E27FC236}">
                    <a16:creationId xmlns:a16="http://schemas.microsoft.com/office/drawing/2014/main" id="{657A99CE-F4CC-5E23-98F6-2A4972786AB4}"/>
                  </a:ext>
                </a:extLst>
              </p:cNvPr>
              <p:cNvSpPr txBox="1"/>
              <p:nvPr/>
            </p:nvSpPr>
            <p:spPr>
              <a:xfrm>
                <a:off x="6293499" y="3708730"/>
                <a:ext cx="641684" cy="39074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GB" i="1">
                              <a:latin typeface="Cambria Math" panose="02040503050406030204" pitchFamily="18" charset="0"/>
                            </a:rPr>
                            <m:t>𝑓</m:t>
                          </m:r>
                        </m:e>
                        <m:sub>
                          <m:r>
                            <a:rPr lang="en-GB" b="0" i="1" smtClean="0">
                              <a:latin typeface="Cambria Math" panose="02040503050406030204" pitchFamily="18" charset="0"/>
                            </a:rPr>
                            <m:t>𝑝</m:t>
                          </m:r>
                          <m:r>
                            <a:rPr lang="en-GB" b="0" i="1" smtClean="0">
                              <a:latin typeface="Cambria Math" panose="02040503050406030204" pitchFamily="18" charset="0"/>
                            </a:rPr>
                            <m:t>2</m:t>
                          </m:r>
                        </m:sub>
                      </m:sSub>
                    </m:oMath>
                  </m:oMathPara>
                </a14:m>
                <a:endParaRPr lang="en-US" dirty="0"/>
              </a:p>
            </p:txBody>
          </p:sp>
        </mc:Choice>
        <mc:Fallback>
          <p:sp>
            <p:nvSpPr>
              <p:cNvPr id="22" name="TextBox 21">
                <a:extLst>
                  <a:ext uri="{FF2B5EF4-FFF2-40B4-BE49-F238E27FC236}">
                    <a16:creationId xmlns:a16="http://schemas.microsoft.com/office/drawing/2014/main" id="{657A99CE-F4CC-5E23-98F6-2A4972786AB4}"/>
                  </a:ext>
                </a:extLst>
              </p:cNvPr>
              <p:cNvSpPr txBox="1">
                <a:spLocks noRot="1" noChangeAspect="1" noMove="1" noResize="1" noEditPoints="1" noAdjustHandles="1" noChangeArrowheads="1" noChangeShapeType="1" noTextEdit="1"/>
              </p:cNvSpPr>
              <p:nvPr/>
            </p:nvSpPr>
            <p:spPr>
              <a:xfrm>
                <a:off x="6293499" y="3708730"/>
                <a:ext cx="641684" cy="390748"/>
              </a:xfrm>
              <a:prstGeom prst="rect">
                <a:avLst/>
              </a:prstGeom>
              <a:blipFill>
                <a:blip r:embed="rId10"/>
                <a:stretch>
                  <a:fillRect b="-9375"/>
                </a:stretch>
              </a:blipFill>
            </p:spPr>
            <p:txBody>
              <a:bodyPr/>
              <a:lstStyle/>
              <a:p>
                <a:r>
                  <a:rPr lang="en-US">
                    <a:noFill/>
                  </a:rPr>
                  <a:t> </a:t>
                </a:r>
              </a:p>
            </p:txBody>
          </p:sp>
        </mc:Fallback>
      </mc:AlternateContent>
      <p:cxnSp>
        <p:nvCxnSpPr>
          <p:cNvPr id="24" name="Straight Arrow Connector 23">
            <a:extLst>
              <a:ext uri="{FF2B5EF4-FFF2-40B4-BE49-F238E27FC236}">
                <a16:creationId xmlns:a16="http://schemas.microsoft.com/office/drawing/2014/main" id="{35E1E579-EC63-5ED9-FB00-001BDBC14F07}"/>
              </a:ext>
            </a:extLst>
          </p:cNvPr>
          <p:cNvCxnSpPr/>
          <p:nvPr/>
        </p:nvCxnSpPr>
        <p:spPr>
          <a:xfrm>
            <a:off x="6916173" y="3708730"/>
            <a:ext cx="577516"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mc:Choice xmlns:a14="http://schemas.microsoft.com/office/drawing/2010/main" Requires="a14">
          <p:sp>
            <p:nvSpPr>
              <p:cNvPr id="26" name="TextBox 25">
                <a:extLst>
                  <a:ext uri="{FF2B5EF4-FFF2-40B4-BE49-F238E27FC236}">
                    <a16:creationId xmlns:a16="http://schemas.microsoft.com/office/drawing/2014/main" id="{513E763A-5C20-CB86-DF64-F948F5F65645}"/>
                  </a:ext>
                </a:extLst>
              </p:cNvPr>
              <p:cNvSpPr txBox="1"/>
              <p:nvPr/>
            </p:nvSpPr>
            <p:spPr>
              <a:xfrm>
                <a:off x="7445543" y="3294087"/>
                <a:ext cx="60157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GB" i="1">
                              <a:latin typeface="Cambria Math" panose="02040503050406030204" pitchFamily="18" charset="0"/>
                            </a:rPr>
                            <m:t>𝑓</m:t>
                          </m:r>
                        </m:e>
                        <m:sub>
                          <m:r>
                            <a:rPr lang="en-GB" b="0" i="1" smtClean="0">
                              <a:latin typeface="Cambria Math" panose="02040503050406030204" pitchFamily="18" charset="0"/>
                            </a:rPr>
                            <m:t>𝑠</m:t>
                          </m:r>
                        </m:sub>
                      </m:sSub>
                    </m:oMath>
                  </m:oMathPara>
                </a14:m>
                <a:endParaRPr lang="en-US" dirty="0"/>
              </a:p>
            </p:txBody>
          </p:sp>
        </mc:Choice>
        <mc:Fallback>
          <p:sp>
            <p:nvSpPr>
              <p:cNvPr id="26" name="TextBox 25">
                <a:extLst>
                  <a:ext uri="{FF2B5EF4-FFF2-40B4-BE49-F238E27FC236}">
                    <a16:creationId xmlns:a16="http://schemas.microsoft.com/office/drawing/2014/main" id="{513E763A-5C20-CB86-DF64-F948F5F65645}"/>
                  </a:ext>
                </a:extLst>
              </p:cNvPr>
              <p:cNvSpPr txBox="1">
                <a:spLocks noRot="1" noChangeAspect="1" noMove="1" noResize="1" noEditPoints="1" noAdjustHandles="1" noChangeArrowheads="1" noChangeShapeType="1" noTextEdit="1"/>
              </p:cNvSpPr>
              <p:nvPr/>
            </p:nvSpPr>
            <p:spPr>
              <a:xfrm>
                <a:off x="7445543" y="3294087"/>
                <a:ext cx="601579" cy="369332"/>
              </a:xfrm>
              <a:prstGeom prst="rect">
                <a:avLst/>
              </a:prstGeom>
              <a:blipFill>
                <a:blip r:embed="rId11"/>
                <a:stretch>
                  <a:fillRect b="-1333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8" name="TextBox 27">
                <a:extLst>
                  <a:ext uri="{FF2B5EF4-FFF2-40B4-BE49-F238E27FC236}">
                    <a16:creationId xmlns:a16="http://schemas.microsoft.com/office/drawing/2014/main" id="{4CC93834-3512-1432-8795-00E1B5E3E4AC}"/>
                  </a:ext>
                </a:extLst>
              </p:cNvPr>
              <p:cNvSpPr txBox="1"/>
              <p:nvPr/>
            </p:nvSpPr>
            <p:spPr>
              <a:xfrm>
                <a:off x="7493689" y="3739247"/>
                <a:ext cx="505286"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GB" i="1">
                              <a:latin typeface="Cambria Math" panose="02040503050406030204" pitchFamily="18" charset="0"/>
                            </a:rPr>
                            <m:t>𝑓</m:t>
                          </m:r>
                        </m:e>
                        <m:sub>
                          <m:r>
                            <a:rPr lang="en-GB" b="0" i="1" smtClean="0">
                              <a:latin typeface="Cambria Math" panose="02040503050406030204" pitchFamily="18" charset="0"/>
                            </a:rPr>
                            <m:t>𝑖</m:t>
                          </m:r>
                        </m:sub>
                      </m:sSub>
                    </m:oMath>
                  </m:oMathPara>
                </a14:m>
                <a:endParaRPr lang="en-US" dirty="0"/>
              </a:p>
            </p:txBody>
          </p:sp>
        </mc:Choice>
        <mc:Fallback>
          <p:sp>
            <p:nvSpPr>
              <p:cNvPr id="28" name="TextBox 27">
                <a:extLst>
                  <a:ext uri="{FF2B5EF4-FFF2-40B4-BE49-F238E27FC236}">
                    <a16:creationId xmlns:a16="http://schemas.microsoft.com/office/drawing/2014/main" id="{4CC93834-3512-1432-8795-00E1B5E3E4AC}"/>
                  </a:ext>
                </a:extLst>
              </p:cNvPr>
              <p:cNvSpPr txBox="1">
                <a:spLocks noRot="1" noChangeAspect="1" noMove="1" noResize="1" noEditPoints="1" noAdjustHandles="1" noChangeArrowheads="1" noChangeShapeType="1" noTextEdit="1"/>
              </p:cNvSpPr>
              <p:nvPr/>
            </p:nvSpPr>
            <p:spPr>
              <a:xfrm>
                <a:off x="7493689" y="3739247"/>
                <a:ext cx="505286" cy="369332"/>
              </a:xfrm>
              <a:prstGeom prst="rect">
                <a:avLst/>
              </a:prstGeom>
              <a:blipFill>
                <a:blip r:embed="rId12"/>
                <a:stretch>
                  <a:fillRect b="-13333"/>
                </a:stretch>
              </a:blipFill>
            </p:spPr>
            <p:txBody>
              <a:bodyPr/>
              <a:lstStyle/>
              <a:p>
                <a:r>
                  <a:rPr lang="en-US">
                    <a:noFill/>
                  </a:rPr>
                  <a:t> </a:t>
                </a:r>
              </a:p>
            </p:txBody>
          </p:sp>
        </mc:Fallback>
      </mc:AlternateContent>
      <p:sp>
        <p:nvSpPr>
          <p:cNvPr id="29" name="TextBox 28">
            <a:extLst>
              <a:ext uri="{FF2B5EF4-FFF2-40B4-BE49-F238E27FC236}">
                <a16:creationId xmlns:a16="http://schemas.microsoft.com/office/drawing/2014/main" id="{876FAA67-3855-6E4B-6646-2FDF3DF7D602}"/>
              </a:ext>
            </a:extLst>
          </p:cNvPr>
          <p:cNvSpPr txBox="1"/>
          <p:nvPr/>
        </p:nvSpPr>
        <p:spPr>
          <a:xfrm rot="5400000">
            <a:off x="6414681" y="3536523"/>
            <a:ext cx="308098" cy="369332"/>
          </a:xfrm>
          <a:prstGeom prst="rect">
            <a:avLst/>
          </a:prstGeom>
          <a:noFill/>
        </p:spPr>
        <p:txBody>
          <a:bodyPr wrap="none" rtlCol="0">
            <a:spAutoFit/>
          </a:bodyPr>
          <a:lstStyle/>
          <a:p>
            <a:r>
              <a:rPr lang="en-US" dirty="0"/>
              <a:t>=</a:t>
            </a:r>
          </a:p>
        </p:txBody>
      </p:sp>
      <p:sp>
        <p:nvSpPr>
          <p:cNvPr id="30" name="Rectangle 29">
            <a:extLst>
              <a:ext uri="{FF2B5EF4-FFF2-40B4-BE49-F238E27FC236}">
                <a16:creationId xmlns:a16="http://schemas.microsoft.com/office/drawing/2014/main" id="{7F59A781-CDD2-6F20-67EA-88DD55E28FDA}"/>
              </a:ext>
            </a:extLst>
          </p:cNvPr>
          <p:cNvSpPr/>
          <p:nvPr/>
        </p:nvSpPr>
        <p:spPr>
          <a:xfrm>
            <a:off x="6253372" y="3227150"/>
            <a:ext cx="1773697" cy="1041848"/>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4410EF9F-BDFA-C721-7766-DDD0AC9456C4}"/>
              </a:ext>
            </a:extLst>
          </p:cNvPr>
          <p:cNvSpPr txBox="1"/>
          <p:nvPr/>
        </p:nvSpPr>
        <p:spPr>
          <a:xfrm>
            <a:off x="6753396" y="4306027"/>
            <a:ext cx="3662083" cy="307777"/>
          </a:xfrm>
          <a:prstGeom prst="rect">
            <a:avLst/>
          </a:prstGeom>
          <a:noFill/>
        </p:spPr>
        <p:txBody>
          <a:bodyPr wrap="square" rtlCol="0">
            <a:spAutoFit/>
          </a:bodyPr>
          <a:lstStyle/>
          <a:p>
            <a:r>
              <a:rPr lang="en-US" sz="1400" dirty="0"/>
              <a:t>Figure 3: Four wave mixing process.</a:t>
            </a:r>
          </a:p>
        </p:txBody>
      </p:sp>
    </p:spTree>
    <p:extLst>
      <p:ext uri="{BB962C8B-B14F-4D97-AF65-F5344CB8AC3E}">
        <p14:creationId xmlns:p14="http://schemas.microsoft.com/office/powerpoint/2010/main" val="2507221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1111DB-6390-F057-1B3C-B6F21D46C2E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148C439-CF7E-10C6-F7A9-6B3F75393537}"/>
              </a:ext>
            </a:extLst>
          </p:cNvPr>
          <p:cNvSpPr>
            <a:spLocks noGrp="1"/>
          </p:cNvSpPr>
          <p:nvPr>
            <p:ph type="title"/>
          </p:nvPr>
        </p:nvSpPr>
        <p:spPr>
          <a:xfrm>
            <a:off x="894347" y="2766218"/>
            <a:ext cx="10515600" cy="1325563"/>
          </a:xfrm>
          <a:ln>
            <a:noFill/>
          </a:ln>
        </p:spPr>
        <p:txBody>
          <a:bodyPr>
            <a:normAutofit/>
          </a:bodyPr>
          <a:lstStyle/>
          <a:p>
            <a:pPr algn="ctr"/>
            <a:r>
              <a:rPr lang="en-US" dirty="0"/>
              <a:t>Quantum limited tunable resonator amplifier</a:t>
            </a:r>
          </a:p>
        </p:txBody>
      </p:sp>
      <p:sp>
        <p:nvSpPr>
          <p:cNvPr id="5" name="Slide Number Placeholder 4">
            <a:extLst>
              <a:ext uri="{FF2B5EF4-FFF2-40B4-BE49-F238E27FC236}">
                <a16:creationId xmlns:a16="http://schemas.microsoft.com/office/drawing/2014/main" id="{DDD40E90-082F-7572-4436-F8A44B93D3C3}"/>
              </a:ext>
            </a:extLst>
          </p:cNvPr>
          <p:cNvSpPr>
            <a:spLocks noGrp="1"/>
          </p:cNvSpPr>
          <p:nvPr>
            <p:ph type="sldNum" sz="quarter" idx="12"/>
          </p:nvPr>
        </p:nvSpPr>
        <p:spPr/>
        <p:txBody>
          <a:bodyPr/>
          <a:lstStyle/>
          <a:p>
            <a:fld id="{35747434-7036-48DB-A148-6B3D8EE75CDA}" type="slidenum">
              <a:rPr lang="en-US" smtClean="0"/>
              <a:t>5</a:t>
            </a:fld>
            <a:endParaRPr lang="en-US"/>
          </a:p>
        </p:txBody>
      </p:sp>
      <p:sp>
        <p:nvSpPr>
          <p:cNvPr id="45" name="Footer Placeholder 44">
            <a:extLst>
              <a:ext uri="{FF2B5EF4-FFF2-40B4-BE49-F238E27FC236}">
                <a16:creationId xmlns:a16="http://schemas.microsoft.com/office/drawing/2014/main" id="{202E981C-262D-5EBF-B2DA-3F8B29E12142}"/>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9194824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8359FC-0D8D-4923-5A1F-89B4196265C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4501805-0FB5-4D06-DB8F-B54071E454FA}"/>
              </a:ext>
            </a:extLst>
          </p:cNvPr>
          <p:cNvSpPr>
            <a:spLocks noGrp="1"/>
          </p:cNvSpPr>
          <p:nvPr>
            <p:ph type="title"/>
          </p:nvPr>
        </p:nvSpPr>
        <p:spPr>
          <a:ln>
            <a:noFill/>
          </a:ln>
        </p:spPr>
        <p:txBody>
          <a:bodyPr>
            <a:normAutofit/>
          </a:bodyPr>
          <a:lstStyle/>
          <a:p>
            <a:pPr algn="ctr"/>
            <a:r>
              <a:rPr lang="en-US" dirty="0"/>
              <a:t>Design</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4809E20-F350-E58C-7E54-604B8623A867}"/>
                  </a:ext>
                </a:extLst>
              </p:cNvPr>
              <p:cNvSpPr txBox="1"/>
              <p:nvPr/>
            </p:nvSpPr>
            <p:spPr>
              <a:xfrm>
                <a:off x="921820" y="2160920"/>
                <a:ext cx="4636536" cy="1631216"/>
              </a:xfrm>
              <a:prstGeom prst="rect">
                <a:avLst/>
              </a:prstGeom>
              <a:noFill/>
            </p:spPr>
            <p:txBody>
              <a:bodyPr wrap="square" rtlCol="0">
                <a:spAutoFit/>
              </a:bodyPr>
              <a:lstStyle/>
              <a:p>
                <a:pPr algn="ctr"/>
                <a:r>
                  <a:rPr lang="en-GB" sz="2000" u="sng" dirty="0"/>
                  <a:t>The sample:</a:t>
                </a:r>
              </a:p>
              <a:p>
                <a:pPr marL="285750" indent="-285750">
                  <a:buFont typeface="Arial" panose="020B0604020202020204" pitchFamily="34" charset="0"/>
                  <a:buChar char="•"/>
                </a:pPr>
                <a:r>
                  <a:rPr lang="en-GB" sz="1600" dirty="0"/>
                  <a:t>Complementary Split Ring Resonators (CSRRs)</a:t>
                </a:r>
              </a:p>
              <a:p>
                <a:pPr marL="285750" indent="-285750">
                  <a:buFont typeface="Arial" panose="020B0604020202020204" pitchFamily="34" charset="0"/>
                  <a:buChar char="•"/>
                </a:pPr>
                <a:r>
                  <a:rPr lang="en-GB" sz="1600" dirty="0"/>
                  <a:t>9x5 mm sapphire substrate (250 </a:t>
                </a:r>
                <a14:m>
                  <m:oMath xmlns:m="http://schemas.openxmlformats.org/officeDocument/2006/math">
                    <m:r>
                      <a:rPr lang="en-GB" sz="1600" i="1" dirty="0" smtClean="0">
                        <a:latin typeface="Cambria Math" panose="02040503050406030204" pitchFamily="18" charset="0"/>
                        <a:ea typeface="Cambria Math" panose="02040503050406030204" pitchFamily="18" charset="0"/>
                      </a:rPr>
                      <m:t>𝜇</m:t>
                    </m:r>
                  </m:oMath>
                </a14:m>
                <a:r>
                  <a:rPr lang="en-GB" sz="1600" dirty="0"/>
                  <a:t>m thick) coated with (42</a:t>
                </a:r>
                <a14:m>
                  <m:oMath xmlns:m="http://schemas.openxmlformats.org/officeDocument/2006/math">
                    <m:r>
                      <a:rPr lang="en-GB" sz="1600" i="1" smtClean="0">
                        <a:latin typeface="Cambria Math" panose="02040503050406030204" pitchFamily="18" charset="0"/>
                        <a:ea typeface="Cambria Math" panose="02040503050406030204" pitchFamily="18" charset="0"/>
                      </a:rPr>
                      <m:t>±</m:t>
                    </m:r>
                  </m:oMath>
                </a14:m>
                <a:r>
                  <a:rPr lang="en-GB" sz="1600" dirty="0"/>
                  <a:t> 3) nm of </a:t>
                </a:r>
                <a:r>
                  <a:rPr lang="en-GB" sz="1600" dirty="0" err="1"/>
                  <a:t>NbTi</a:t>
                </a:r>
                <a:endParaRPr lang="en-GB" sz="1600" dirty="0"/>
              </a:p>
              <a:p>
                <a:pPr marL="285750" indent="-285750">
                  <a:buFont typeface="Arial" panose="020B0604020202020204" pitchFamily="34" charset="0"/>
                  <a:buChar char="•"/>
                </a:pPr>
                <a:r>
                  <a:rPr lang="en-GB" sz="1600" dirty="0"/>
                  <a:t>Continuous superconducting ring </a:t>
                </a:r>
              </a:p>
              <a:p>
                <a:pPr marL="285750" indent="-285750">
                  <a:buFont typeface="Arial" panose="020B0604020202020204" pitchFamily="34" charset="0"/>
                  <a:buChar char="•"/>
                </a:pPr>
                <a:r>
                  <a:rPr lang="en-GB" sz="1600" dirty="0"/>
                  <a:t>Ka band waveguide 26-40 GHz</a:t>
                </a:r>
              </a:p>
            </p:txBody>
          </p:sp>
        </mc:Choice>
        <mc:Fallback xmlns="">
          <p:sp>
            <p:nvSpPr>
              <p:cNvPr id="7" name="TextBox 6">
                <a:extLst>
                  <a:ext uri="{FF2B5EF4-FFF2-40B4-BE49-F238E27FC236}">
                    <a16:creationId xmlns:a16="http://schemas.microsoft.com/office/drawing/2014/main" id="{A4809E20-F350-E58C-7E54-604B8623A867}"/>
                  </a:ext>
                </a:extLst>
              </p:cNvPr>
              <p:cNvSpPr txBox="1">
                <a:spLocks noRot="1" noChangeAspect="1" noMove="1" noResize="1" noEditPoints="1" noAdjustHandles="1" noChangeArrowheads="1" noChangeShapeType="1" noTextEdit="1"/>
              </p:cNvSpPr>
              <p:nvPr/>
            </p:nvSpPr>
            <p:spPr>
              <a:xfrm>
                <a:off x="921820" y="2160920"/>
                <a:ext cx="4636536" cy="1631216"/>
              </a:xfrm>
              <a:prstGeom prst="rect">
                <a:avLst/>
              </a:prstGeom>
              <a:blipFill>
                <a:blip r:embed="rId2"/>
                <a:stretch>
                  <a:fillRect l="-546" t="-1538" b="-3846"/>
                </a:stretch>
              </a:blipFill>
            </p:spPr>
            <p:txBody>
              <a:bodyPr/>
              <a:lstStyle/>
              <a:p>
                <a:r>
                  <a:rPr lang="en-US">
                    <a:noFill/>
                  </a:rPr>
                  <a:t> </a:t>
                </a:r>
              </a:p>
            </p:txBody>
          </p:sp>
        </mc:Fallback>
      </mc:AlternateContent>
      <p:pic>
        <p:nvPicPr>
          <p:cNvPr id="17" name="Picture 16">
            <a:extLst>
              <a:ext uri="{FF2B5EF4-FFF2-40B4-BE49-F238E27FC236}">
                <a16:creationId xmlns:a16="http://schemas.microsoft.com/office/drawing/2014/main" id="{406AF0D4-08BB-3D2C-80CF-CBA4580B5D40}"/>
              </a:ext>
            </a:extLst>
          </p:cNvPr>
          <p:cNvPicPr>
            <a:picLocks noChangeAspect="1"/>
          </p:cNvPicPr>
          <p:nvPr/>
        </p:nvPicPr>
        <p:blipFill>
          <a:blip r:embed="rId3"/>
          <a:stretch>
            <a:fillRect/>
          </a:stretch>
        </p:blipFill>
        <p:spPr>
          <a:xfrm>
            <a:off x="921820" y="4234808"/>
            <a:ext cx="2505294" cy="1380590"/>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70E612AA-87DC-D4F7-120E-E06FBDC6198A}"/>
                  </a:ext>
                </a:extLst>
              </p:cNvPr>
              <p:cNvSpPr txBox="1"/>
              <p:nvPr/>
            </p:nvSpPr>
            <p:spPr>
              <a:xfrm>
                <a:off x="6096001" y="2160920"/>
                <a:ext cx="5257799" cy="4001095"/>
              </a:xfrm>
              <a:prstGeom prst="rect">
                <a:avLst/>
              </a:prstGeom>
              <a:noFill/>
            </p:spPr>
            <p:txBody>
              <a:bodyPr wrap="square" rtlCol="0">
                <a:spAutoFit/>
              </a:bodyPr>
              <a:lstStyle/>
              <a:p>
                <a:pPr algn="ctr"/>
                <a:r>
                  <a:rPr lang="en-GB" sz="2000" u="sng" dirty="0"/>
                  <a:t>Film properties:</a:t>
                </a:r>
              </a:p>
              <a:p>
                <a:pPr marL="285750" indent="-285750">
                  <a:buFont typeface="Arial" panose="020B0604020202020204" pitchFamily="34" charset="0"/>
                  <a:buChar char="•"/>
                </a:pPr>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𝑐</m:t>
                        </m:r>
                      </m:sub>
                    </m:sSub>
                    <m:r>
                      <a:rPr lang="en-GB" i="1">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8.8</m:t>
                    </m:r>
                  </m:oMath>
                </a14:m>
                <a:r>
                  <a:rPr lang="en-GB" dirty="0"/>
                  <a:t> K</a:t>
                </a:r>
              </a:p>
              <a:p>
                <a:pPr marL="285750" indent="-285750">
                  <a:buFont typeface="Arial" panose="020B0604020202020204" pitchFamily="34" charset="0"/>
                  <a:buChar char="•"/>
                </a:pPr>
                <a14:m>
                  <m:oMath xmlns:m="http://schemas.openxmlformats.org/officeDocument/2006/math">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𝜌</m:t>
                        </m:r>
                      </m:e>
                      <m:sub>
                        <m:r>
                          <a:rPr lang="en-GB" b="0" i="1" smtClean="0">
                            <a:latin typeface="Cambria Math" panose="02040503050406030204" pitchFamily="18" charset="0"/>
                          </a:rPr>
                          <m:t>𝑁</m:t>
                        </m:r>
                      </m:sub>
                    </m:sSub>
                    <m:r>
                      <a:rPr lang="en-GB" i="1">
                        <a:latin typeface="Cambria Math" panose="02040503050406030204" pitchFamily="18" charset="0"/>
                        <a:ea typeface="Cambria Math" panose="02040503050406030204" pitchFamily="18" charset="0"/>
                      </a:rPr>
                      <m:t>≅</m:t>
                    </m:r>
                    <m:r>
                      <a:rPr lang="en-GB" b="0" i="1" smtClean="0">
                        <a:latin typeface="Cambria Math" panose="02040503050406030204" pitchFamily="18" charset="0"/>
                      </a:rPr>
                      <m:t>3.6</m:t>
                    </m:r>
                    <m:r>
                      <a:rPr lang="en-GB" b="0"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10</m:t>
                        </m:r>
                      </m:e>
                      <m:sup>
                        <m:r>
                          <a:rPr lang="en-GB" b="0" i="1" smtClean="0">
                            <a:latin typeface="Cambria Math" panose="02040503050406030204" pitchFamily="18" charset="0"/>
                            <a:ea typeface="Cambria Math" panose="02040503050406030204" pitchFamily="18" charset="0"/>
                          </a:rPr>
                          <m:t>−7</m:t>
                        </m:r>
                      </m:sup>
                    </m:sSup>
                  </m:oMath>
                </a14:m>
                <a:r>
                  <a:rPr lang="en-GB" dirty="0"/>
                  <a:t> </a:t>
                </a:r>
                <a:r>
                  <a:rPr lang="el-GR" dirty="0">
                    <a:latin typeface="Calibri" panose="020F0502020204030204" pitchFamily="34" charset="0"/>
                    <a:ea typeface="Calibri" panose="020F0502020204030204" pitchFamily="34" charset="0"/>
                    <a:cs typeface="Calibri" panose="020F0502020204030204" pitchFamily="34" charset="0"/>
                  </a:rPr>
                  <a:t>Ω</a:t>
                </a:r>
                <a:r>
                  <a:rPr lang="en-GB" dirty="0">
                    <a:latin typeface="Calibri" panose="020F0502020204030204" pitchFamily="34" charset="0"/>
                    <a:ea typeface="Calibri" panose="020F0502020204030204" pitchFamily="34" charset="0"/>
                    <a:cs typeface="Calibri" panose="020F0502020204030204" pitchFamily="34" charset="0"/>
                  </a:rPr>
                  <a:t> ∙m</a:t>
                </a:r>
              </a:p>
              <a:p>
                <a:r>
                  <a:rPr lang="en-GB" dirty="0">
                    <a:latin typeface="Calibri" panose="020F0502020204030204" pitchFamily="34" charset="0"/>
                    <a:ea typeface="Calibri" panose="020F0502020204030204" pitchFamily="34" charset="0"/>
                    <a:cs typeface="Calibri" panose="020F0502020204030204" pitchFamily="34" charset="0"/>
                  </a:rPr>
                  <a:t>Knowing the geometry of the resonator, can be used to derive the expected KI fraction </a:t>
                </a:r>
                <a14:m>
                  <m:oMath xmlns:m="http://schemas.openxmlformats.org/officeDocument/2006/math">
                    <m:r>
                      <a:rPr lang="en-GB" i="1" smtClean="0">
                        <a:solidFill>
                          <a:srgbClr val="FF0000"/>
                        </a:solidFill>
                        <a:latin typeface="Cambria Math" panose="02040503050406030204" pitchFamily="18" charset="0"/>
                        <a:ea typeface="Cambria Math" panose="02040503050406030204" pitchFamily="18" charset="0"/>
                        <a:cs typeface="Calibri" panose="020F0502020204030204" pitchFamily="34" charset="0"/>
                      </a:rPr>
                      <m:t>𝛼</m:t>
                    </m:r>
                    <m:r>
                      <a:rPr lang="en-GB" i="1">
                        <a:solidFill>
                          <a:srgbClr val="FF0000"/>
                        </a:solidFill>
                        <a:latin typeface="Cambria Math" panose="02040503050406030204" pitchFamily="18" charset="0"/>
                        <a:ea typeface="Cambria Math" panose="02040503050406030204" pitchFamily="18" charset="0"/>
                        <a:cs typeface="Calibri" panose="020F0502020204030204" pitchFamily="34" charset="0"/>
                      </a:rPr>
                      <m:t>≅</m:t>
                    </m:r>
                    <m:r>
                      <a:rPr lang="en-GB" b="0" i="1" smtClean="0">
                        <a:solidFill>
                          <a:srgbClr val="FF0000"/>
                        </a:solidFill>
                        <a:latin typeface="Cambria Math" panose="02040503050406030204" pitchFamily="18" charset="0"/>
                        <a:ea typeface="Cambria Math" panose="02040503050406030204" pitchFamily="18" charset="0"/>
                        <a:cs typeface="Calibri" panose="020F0502020204030204" pitchFamily="34" charset="0"/>
                      </a:rPr>
                      <m:t>57</m:t>
                    </m:r>
                  </m:oMath>
                </a14:m>
                <a:r>
                  <a:rPr lang="en-GB" dirty="0">
                    <a:solidFill>
                      <a:srgbClr val="FF0000"/>
                    </a:solidFill>
                    <a:latin typeface="Calibri" panose="020F0502020204030204" pitchFamily="34" charset="0"/>
                    <a:ea typeface="Calibri" panose="020F0502020204030204" pitchFamily="34" charset="0"/>
                    <a:cs typeface="Calibri" panose="020F0502020204030204" pitchFamily="34" charset="0"/>
                  </a:rPr>
                  <a:t> %</a:t>
                </a:r>
                <a:endParaRPr lang="en-GB" dirty="0">
                  <a:latin typeface="Calibri" panose="020F0502020204030204" pitchFamily="34" charset="0"/>
                  <a:ea typeface="Calibri" panose="020F0502020204030204" pitchFamily="34" charset="0"/>
                  <a:cs typeface="Calibri" panose="020F0502020204030204" pitchFamily="34" charset="0"/>
                </a:endParaRPr>
              </a:p>
              <a:p>
                <a:endParaRPr lang="en-GB"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dirty="0">
                    <a:latin typeface="Calibri" panose="020F0502020204030204" pitchFamily="34" charset="0"/>
                    <a:ea typeface="Calibri" panose="020F0502020204030204" pitchFamily="34" charset="0"/>
                    <a:cs typeface="Calibri" panose="020F0502020204030204" pitchFamily="34" charset="0"/>
                  </a:rPr>
                  <a:t>HFSS simulations → expected un-shifted resonance frequency</a:t>
                </a:r>
              </a:p>
              <a:p>
                <a:pPr marL="285750" indent="-285750">
                  <a:buFont typeface="Arial" panose="020B0604020202020204" pitchFamily="34" charset="0"/>
                  <a:buChar char="•"/>
                </a:pPr>
                <a:r>
                  <a:rPr lang="en-GB" dirty="0">
                    <a:latin typeface="Calibri" panose="020F0502020204030204" pitchFamily="34" charset="0"/>
                    <a:ea typeface="Calibri" panose="020F0502020204030204" pitchFamily="34" charset="0"/>
                    <a:cs typeface="Calibri" panose="020F0502020204030204" pitchFamily="34" charset="0"/>
                  </a:rPr>
                  <a:t>Measured S-parameters → shifted resonance frequency</a:t>
                </a:r>
              </a:p>
              <a:p>
                <a:pPr marL="285750" indent="-285750">
                  <a:buFont typeface="Arial" panose="020B0604020202020204" pitchFamily="34" charset="0"/>
                  <a:buChar char="•"/>
                </a:pPr>
                <a14:m>
                  <m:oMath xmlns:m="http://schemas.openxmlformats.org/officeDocument/2006/math">
                    <m:sSub>
                      <m:sSubPr>
                        <m:ctrlPr>
                          <a:rPr lang="en-GB" i="1" smtClean="0">
                            <a:solidFill>
                              <a:srgbClr val="FF0000"/>
                            </a:solidFill>
                            <a:latin typeface="Cambria Math" panose="02040503050406030204" pitchFamily="18" charset="0"/>
                            <a:ea typeface="Cambria Math" panose="02040503050406030204" pitchFamily="18" charset="0"/>
                            <a:cs typeface="Calibri" panose="020F0502020204030204" pitchFamily="34" charset="0"/>
                          </a:rPr>
                        </m:ctrlPr>
                      </m:sSubPr>
                      <m:e>
                        <m:r>
                          <a:rPr lang="en-GB" i="1">
                            <a:solidFill>
                              <a:srgbClr val="FF0000"/>
                            </a:solidFill>
                            <a:latin typeface="Cambria Math" panose="02040503050406030204" pitchFamily="18" charset="0"/>
                            <a:ea typeface="Cambria Math" panose="02040503050406030204" pitchFamily="18" charset="0"/>
                            <a:cs typeface="Calibri" panose="020F0502020204030204" pitchFamily="34" charset="0"/>
                          </a:rPr>
                          <m:t>𝛼</m:t>
                        </m:r>
                      </m:e>
                      <m:sub>
                        <m:r>
                          <a:rPr lang="en-GB" b="0" i="1" smtClean="0">
                            <a:solidFill>
                              <a:srgbClr val="FF0000"/>
                            </a:solidFill>
                            <a:latin typeface="Cambria Math" panose="02040503050406030204" pitchFamily="18" charset="0"/>
                            <a:ea typeface="Cambria Math" panose="02040503050406030204" pitchFamily="18" charset="0"/>
                            <a:cs typeface="Calibri" panose="020F0502020204030204" pitchFamily="34" charset="0"/>
                          </a:rPr>
                          <m:t>𝑀</m:t>
                        </m:r>
                      </m:sub>
                    </m:sSub>
                    <m:r>
                      <a:rPr lang="en-GB" i="1">
                        <a:solidFill>
                          <a:srgbClr val="FF0000"/>
                        </a:solidFill>
                        <a:latin typeface="Cambria Math" panose="02040503050406030204" pitchFamily="18" charset="0"/>
                        <a:ea typeface="Cambria Math" panose="02040503050406030204" pitchFamily="18" charset="0"/>
                        <a:cs typeface="Calibri" panose="020F0502020204030204" pitchFamily="34" charset="0"/>
                      </a:rPr>
                      <m:t>≅</m:t>
                    </m:r>
                    <m:r>
                      <a:rPr lang="en-GB" b="0" i="1" smtClean="0">
                        <a:solidFill>
                          <a:srgbClr val="FF0000"/>
                        </a:solidFill>
                        <a:latin typeface="Cambria Math" panose="02040503050406030204" pitchFamily="18" charset="0"/>
                        <a:ea typeface="Cambria Math" panose="02040503050406030204" pitchFamily="18" charset="0"/>
                        <a:cs typeface="Calibri" panose="020F0502020204030204" pitchFamily="34" charset="0"/>
                      </a:rPr>
                      <m:t>54</m:t>
                    </m:r>
                  </m:oMath>
                </a14:m>
                <a:r>
                  <a:rPr lang="en-GB" dirty="0">
                    <a:solidFill>
                      <a:srgbClr val="FF0000"/>
                    </a:solidFill>
                    <a:latin typeface="Calibri" panose="020F0502020204030204" pitchFamily="34" charset="0"/>
                    <a:ea typeface="Calibri" panose="020F0502020204030204" pitchFamily="34" charset="0"/>
                    <a:cs typeface="Calibri" panose="020F0502020204030204" pitchFamily="34" charset="0"/>
                  </a:rPr>
                  <a:t> %</a:t>
                </a:r>
              </a:p>
              <a:p>
                <a:pPr marL="285750" indent="-285750">
                  <a:buFont typeface="Arial" panose="020B0604020202020204" pitchFamily="34" charset="0"/>
                  <a:buChar char="•"/>
                </a:pPr>
                <a:endParaRPr lang="en-GB"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r>
                  <a:rPr lang="en-GB" sz="2000" u="sng" dirty="0">
                    <a:latin typeface="Calibri" panose="020F0502020204030204" pitchFamily="34" charset="0"/>
                    <a:ea typeface="Calibri" panose="020F0502020204030204" pitchFamily="34" charset="0"/>
                    <a:cs typeface="Calibri" panose="020F0502020204030204" pitchFamily="34" charset="0"/>
                  </a:rPr>
                  <a:t>Continuous ring → magnetic tunability</a:t>
                </a:r>
              </a:p>
              <a:p>
                <a:endParaRPr lang="en-GB" dirty="0"/>
              </a:p>
            </p:txBody>
          </p:sp>
        </mc:Choice>
        <mc:Fallback xmlns="">
          <p:sp>
            <p:nvSpPr>
              <p:cNvPr id="10" name="TextBox 9">
                <a:extLst>
                  <a:ext uri="{FF2B5EF4-FFF2-40B4-BE49-F238E27FC236}">
                    <a16:creationId xmlns:a16="http://schemas.microsoft.com/office/drawing/2014/main" id="{70E612AA-87DC-D4F7-120E-E06FBDC6198A}"/>
                  </a:ext>
                </a:extLst>
              </p:cNvPr>
              <p:cNvSpPr txBox="1">
                <a:spLocks noRot="1" noChangeAspect="1" noMove="1" noResize="1" noEditPoints="1" noAdjustHandles="1" noChangeArrowheads="1" noChangeShapeType="1" noTextEdit="1"/>
              </p:cNvSpPr>
              <p:nvPr/>
            </p:nvSpPr>
            <p:spPr>
              <a:xfrm>
                <a:off x="6096001" y="2160920"/>
                <a:ext cx="5257799" cy="4001095"/>
              </a:xfrm>
              <a:prstGeom prst="rect">
                <a:avLst/>
              </a:prstGeom>
              <a:blipFill>
                <a:blip r:embed="rId4"/>
                <a:stretch>
                  <a:fillRect l="-1205" t="-631" r="-1205"/>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B9B84806-1B7E-B7E0-8D6C-D7E1DEF85DC2}"/>
              </a:ext>
            </a:extLst>
          </p:cNvPr>
          <p:cNvSpPr txBox="1"/>
          <p:nvPr/>
        </p:nvSpPr>
        <p:spPr>
          <a:xfrm>
            <a:off x="921820" y="5766337"/>
            <a:ext cx="4704359" cy="461665"/>
          </a:xfrm>
          <a:prstGeom prst="rect">
            <a:avLst/>
          </a:prstGeom>
          <a:noFill/>
        </p:spPr>
        <p:txBody>
          <a:bodyPr wrap="square" rtlCol="0">
            <a:spAutoFit/>
          </a:bodyPr>
          <a:lstStyle/>
          <a:p>
            <a:r>
              <a:rPr lang="en-GB" sz="1200" dirty="0"/>
              <a:t>Figure 4: (left) Design of the amplifying chip with four resonators. (right) CSRR with one continuous ring.</a:t>
            </a:r>
          </a:p>
        </p:txBody>
      </p:sp>
      <p:pic>
        <p:nvPicPr>
          <p:cNvPr id="19" name="Picture 18">
            <a:extLst>
              <a:ext uri="{FF2B5EF4-FFF2-40B4-BE49-F238E27FC236}">
                <a16:creationId xmlns:a16="http://schemas.microsoft.com/office/drawing/2014/main" id="{3CB02E6E-ABDA-A6E3-96CE-2CA82243C9D1}"/>
              </a:ext>
            </a:extLst>
          </p:cNvPr>
          <p:cNvPicPr>
            <a:picLocks noChangeAspect="1"/>
          </p:cNvPicPr>
          <p:nvPr/>
        </p:nvPicPr>
        <p:blipFill>
          <a:blip r:embed="rId5"/>
          <a:stretch>
            <a:fillRect/>
          </a:stretch>
        </p:blipFill>
        <p:spPr>
          <a:xfrm>
            <a:off x="3517530" y="4096963"/>
            <a:ext cx="1669374" cy="1669374"/>
          </a:xfrm>
          <a:prstGeom prst="rect">
            <a:avLst/>
          </a:prstGeom>
        </p:spPr>
      </p:pic>
      <p:cxnSp>
        <p:nvCxnSpPr>
          <p:cNvPr id="21" name="Straight Arrow Connector 20">
            <a:extLst>
              <a:ext uri="{FF2B5EF4-FFF2-40B4-BE49-F238E27FC236}">
                <a16:creationId xmlns:a16="http://schemas.microsoft.com/office/drawing/2014/main" id="{5D207B7A-F636-EAE6-A86E-6EDA133FB3F9}"/>
              </a:ext>
            </a:extLst>
          </p:cNvPr>
          <p:cNvCxnSpPr/>
          <p:nvPr/>
        </p:nvCxnSpPr>
        <p:spPr>
          <a:xfrm flipV="1">
            <a:off x="2704455" y="4802692"/>
            <a:ext cx="813075" cy="9298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76CECF04-5B90-775B-F946-7AA5C644813D}"/>
              </a:ext>
            </a:extLst>
          </p:cNvPr>
          <p:cNvSpPr txBox="1"/>
          <p:nvPr/>
        </p:nvSpPr>
        <p:spPr>
          <a:xfrm>
            <a:off x="4034501" y="4777762"/>
            <a:ext cx="635431" cy="307777"/>
          </a:xfrm>
          <a:prstGeom prst="rect">
            <a:avLst/>
          </a:prstGeom>
          <a:noFill/>
        </p:spPr>
        <p:txBody>
          <a:bodyPr wrap="square" rtlCol="0">
            <a:spAutoFit/>
          </a:bodyPr>
          <a:lstStyle/>
          <a:p>
            <a:r>
              <a:rPr lang="en-US" sz="1400" dirty="0" err="1"/>
              <a:t>NbTi</a:t>
            </a:r>
            <a:endParaRPr lang="en-US" sz="1400" dirty="0"/>
          </a:p>
        </p:txBody>
      </p:sp>
      <p:sp>
        <p:nvSpPr>
          <p:cNvPr id="24" name="TextBox 23">
            <a:extLst>
              <a:ext uri="{FF2B5EF4-FFF2-40B4-BE49-F238E27FC236}">
                <a16:creationId xmlns:a16="http://schemas.microsoft.com/office/drawing/2014/main" id="{ADF10AE4-0F9E-448D-ADE9-360B81704C54}"/>
              </a:ext>
            </a:extLst>
          </p:cNvPr>
          <p:cNvSpPr txBox="1"/>
          <p:nvPr/>
        </p:nvSpPr>
        <p:spPr>
          <a:xfrm>
            <a:off x="4757130" y="4041645"/>
            <a:ext cx="884322" cy="307777"/>
          </a:xfrm>
          <a:prstGeom prst="rect">
            <a:avLst/>
          </a:prstGeom>
          <a:noFill/>
        </p:spPr>
        <p:txBody>
          <a:bodyPr wrap="square" rtlCol="0">
            <a:spAutoFit/>
          </a:bodyPr>
          <a:lstStyle/>
          <a:p>
            <a:r>
              <a:rPr lang="en-US" sz="1400" dirty="0">
                <a:solidFill>
                  <a:srgbClr val="0070C0"/>
                </a:solidFill>
              </a:rPr>
              <a:t>Sapphire</a:t>
            </a:r>
          </a:p>
        </p:txBody>
      </p:sp>
      <p:sp>
        <p:nvSpPr>
          <p:cNvPr id="26" name="TextBox 25">
            <a:extLst>
              <a:ext uri="{FF2B5EF4-FFF2-40B4-BE49-F238E27FC236}">
                <a16:creationId xmlns:a16="http://schemas.microsoft.com/office/drawing/2014/main" id="{DEBFA44B-499E-51F0-737C-688E769E8F4B}"/>
              </a:ext>
            </a:extLst>
          </p:cNvPr>
          <p:cNvSpPr txBox="1"/>
          <p:nvPr/>
        </p:nvSpPr>
        <p:spPr>
          <a:xfrm>
            <a:off x="875977" y="1633027"/>
            <a:ext cx="10440046" cy="338554"/>
          </a:xfrm>
          <a:prstGeom prst="rect">
            <a:avLst/>
          </a:prstGeom>
          <a:noFill/>
          <a:ln>
            <a:solidFill>
              <a:schemeClr val="tx1"/>
            </a:solidFill>
          </a:ln>
        </p:spPr>
        <p:txBody>
          <a:bodyPr wrap="square">
            <a:spAutoFit/>
          </a:bodyPr>
          <a:lstStyle/>
          <a:p>
            <a:pPr>
              <a:buNone/>
            </a:pPr>
            <a:r>
              <a:rPr lang="en-GB" sz="1600" i="1" dirty="0">
                <a:effectLst/>
                <a:latin typeface="Helvetica" pitchFamily="2" charset="0"/>
              </a:rPr>
              <a:t>Gilles V. et al.: “A cm-wave quantum noise limited resonant Superconducting Parametric Amplifier”, Under Review.</a:t>
            </a:r>
          </a:p>
        </p:txBody>
      </p:sp>
      <p:cxnSp>
        <p:nvCxnSpPr>
          <p:cNvPr id="28" name="Straight Connector 27">
            <a:extLst>
              <a:ext uri="{FF2B5EF4-FFF2-40B4-BE49-F238E27FC236}">
                <a16:creationId xmlns:a16="http://schemas.microsoft.com/office/drawing/2014/main" id="{4431B133-E7DC-011B-271E-3C1FEBDA070B}"/>
              </a:ext>
            </a:extLst>
          </p:cNvPr>
          <p:cNvCxnSpPr/>
          <p:nvPr/>
        </p:nvCxnSpPr>
        <p:spPr>
          <a:xfrm>
            <a:off x="963905" y="4175601"/>
            <a:ext cx="0" cy="904157"/>
          </a:xfrm>
          <a:prstGeom prst="line">
            <a:avLst/>
          </a:prstGeom>
          <a:ln w="38100">
            <a:solidFill>
              <a:schemeClr val="accent2">
                <a:lumMod val="75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7249D6DE-5CFF-8F8E-1950-647029BAC9CD}"/>
              </a:ext>
            </a:extLst>
          </p:cNvPr>
          <p:cNvCxnSpPr/>
          <p:nvPr/>
        </p:nvCxnSpPr>
        <p:spPr>
          <a:xfrm>
            <a:off x="3011780" y="4350613"/>
            <a:ext cx="0" cy="904157"/>
          </a:xfrm>
          <a:prstGeom prst="line">
            <a:avLst/>
          </a:prstGeom>
          <a:ln w="38100">
            <a:solidFill>
              <a:schemeClr val="accent2">
                <a:lumMod val="75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EE7EE89E-5709-2EA0-971A-8EF1511E774E}"/>
              </a:ext>
            </a:extLst>
          </p:cNvPr>
          <p:cNvCxnSpPr>
            <a:cxnSpLocks/>
          </p:cNvCxnSpPr>
          <p:nvPr/>
        </p:nvCxnSpPr>
        <p:spPr>
          <a:xfrm>
            <a:off x="3368967" y="4197491"/>
            <a:ext cx="0" cy="571773"/>
          </a:xfrm>
          <a:prstGeom prst="line">
            <a:avLst/>
          </a:prstGeom>
          <a:ln w="38100">
            <a:solidFill>
              <a:schemeClr val="accent2">
                <a:lumMod val="75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BD0820D5-7498-8E7E-7BE9-B7FCA97231EB}"/>
              </a:ext>
            </a:extLst>
          </p:cNvPr>
          <p:cNvCxnSpPr>
            <a:cxnSpLocks/>
          </p:cNvCxnSpPr>
          <p:nvPr/>
        </p:nvCxnSpPr>
        <p:spPr>
          <a:xfrm>
            <a:off x="1325855" y="4009108"/>
            <a:ext cx="0" cy="571773"/>
          </a:xfrm>
          <a:prstGeom prst="line">
            <a:avLst/>
          </a:prstGeom>
          <a:ln w="38100">
            <a:solidFill>
              <a:schemeClr val="accent2">
                <a:lumMod val="75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B321F09D-9128-3BDB-2B1C-D0C3C391B992}"/>
              </a:ext>
            </a:extLst>
          </p:cNvPr>
          <p:cNvCxnSpPr/>
          <p:nvPr/>
        </p:nvCxnSpPr>
        <p:spPr>
          <a:xfrm>
            <a:off x="2206305" y="4079980"/>
            <a:ext cx="0" cy="500901"/>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F8C52FE6-75AD-4C9C-3F9D-F172B4A3211A}"/>
              </a:ext>
            </a:extLst>
          </p:cNvPr>
          <p:cNvCxnSpPr/>
          <p:nvPr/>
        </p:nvCxnSpPr>
        <p:spPr>
          <a:xfrm>
            <a:off x="2199315" y="5254770"/>
            <a:ext cx="0" cy="500901"/>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7D2FC301-26A4-33B8-1E4C-0A4C29D917B7}"/>
              </a:ext>
            </a:extLst>
          </p:cNvPr>
          <p:cNvCxnSpPr>
            <a:cxnSpLocks/>
          </p:cNvCxnSpPr>
          <p:nvPr/>
        </p:nvCxnSpPr>
        <p:spPr>
          <a:xfrm>
            <a:off x="963905" y="5079758"/>
            <a:ext cx="0" cy="571773"/>
          </a:xfrm>
          <a:prstGeom prst="line">
            <a:avLst/>
          </a:prstGeom>
          <a:ln w="38100">
            <a:solidFill>
              <a:schemeClr val="accent2">
                <a:lumMod val="75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E06AAD78-AE21-8868-634E-C34634A9F075}"/>
              </a:ext>
            </a:extLst>
          </p:cNvPr>
          <p:cNvCxnSpPr>
            <a:cxnSpLocks/>
          </p:cNvCxnSpPr>
          <p:nvPr/>
        </p:nvCxnSpPr>
        <p:spPr>
          <a:xfrm>
            <a:off x="3011780" y="5254770"/>
            <a:ext cx="0" cy="571773"/>
          </a:xfrm>
          <a:prstGeom prst="line">
            <a:avLst/>
          </a:prstGeom>
          <a:ln w="38100">
            <a:solidFill>
              <a:schemeClr val="accent2">
                <a:lumMod val="75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88B2BD6D-B3AA-7D7E-62C6-4F7D58459521}"/>
              </a:ext>
            </a:extLst>
          </p:cNvPr>
          <p:cNvCxnSpPr>
            <a:cxnSpLocks/>
          </p:cNvCxnSpPr>
          <p:nvPr/>
        </p:nvCxnSpPr>
        <p:spPr>
          <a:xfrm>
            <a:off x="3368967" y="4802691"/>
            <a:ext cx="0" cy="571773"/>
          </a:xfrm>
          <a:prstGeom prst="line">
            <a:avLst/>
          </a:prstGeom>
          <a:ln w="38100">
            <a:solidFill>
              <a:schemeClr val="accent2">
                <a:lumMod val="75000"/>
              </a:schemeClr>
            </a:solidFill>
            <a:prstDash val="sysDash"/>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9A74378D-E6C5-F5C9-F3AD-74A9631D9C41}"/>
              </a:ext>
            </a:extLst>
          </p:cNvPr>
          <p:cNvSpPr txBox="1"/>
          <p:nvPr/>
        </p:nvSpPr>
        <p:spPr>
          <a:xfrm>
            <a:off x="2481270" y="3916764"/>
            <a:ext cx="1585457" cy="276999"/>
          </a:xfrm>
          <a:prstGeom prst="rect">
            <a:avLst/>
          </a:prstGeom>
          <a:noFill/>
        </p:spPr>
        <p:txBody>
          <a:bodyPr wrap="square" rtlCol="0">
            <a:spAutoFit/>
          </a:bodyPr>
          <a:lstStyle/>
          <a:p>
            <a:r>
              <a:rPr lang="en-US" sz="1200" dirty="0"/>
              <a:t>Ka band waveguide</a:t>
            </a:r>
          </a:p>
        </p:txBody>
      </p:sp>
      <p:sp>
        <p:nvSpPr>
          <p:cNvPr id="5" name="Slide Number Placeholder 4">
            <a:extLst>
              <a:ext uri="{FF2B5EF4-FFF2-40B4-BE49-F238E27FC236}">
                <a16:creationId xmlns:a16="http://schemas.microsoft.com/office/drawing/2014/main" id="{FB70C51C-3C90-2AC4-4070-B58A666AE9CC}"/>
              </a:ext>
            </a:extLst>
          </p:cNvPr>
          <p:cNvSpPr>
            <a:spLocks noGrp="1"/>
          </p:cNvSpPr>
          <p:nvPr>
            <p:ph type="sldNum" sz="quarter" idx="12"/>
          </p:nvPr>
        </p:nvSpPr>
        <p:spPr/>
        <p:txBody>
          <a:bodyPr/>
          <a:lstStyle/>
          <a:p>
            <a:fld id="{35747434-7036-48DB-A148-6B3D8EE75CDA}" type="slidenum">
              <a:rPr lang="en-US" smtClean="0"/>
              <a:t>6</a:t>
            </a:fld>
            <a:endParaRPr lang="en-US"/>
          </a:p>
        </p:txBody>
      </p:sp>
      <p:sp>
        <p:nvSpPr>
          <p:cNvPr id="14" name="Footer Placeholder 13">
            <a:extLst>
              <a:ext uri="{FF2B5EF4-FFF2-40B4-BE49-F238E27FC236}">
                <a16:creationId xmlns:a16="http://schemas.microsoft.com/office/drawing/2014/main" id="{2BE56093-AFCF-8D7F-7591-253681C45BDB}"/>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505242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668713-06E8-52D9-B0AA-1D9415D0328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883C13C-14EE-4BFB-7B62-73CB77ED01C1}"/>
              </a:ext>
            </a:extLst>
          </p:cNvPr>
          <p:cNvSpPr>
            <a:spLocks noGrp="1"/>
          </p:cNvSpPr>
          <p:nvPr>
            <p:ph type="title"/>
          </p:nvPr>
        </p:nvSpPr>
        <p:spPr>
          <a:ln>
            <a:noFill/>
          </a:ln>
        </p:spPr>
        <p:txBody>
          <a:bodyPr>
            <a:normAutofit/>
          </a:bodyPr>
          <a:lstStyle/>
          <a:p>
            <a:pPr algn="ctr"/>
            <a:r>
              <a:rPr lang="en-US" dirty="0"/>
              <a:t>Fabricated samples</a:t>
            </a:r>
          </a:p>
        </p:txBody>
      </p:sp>
      <p:pic>
        <p:nvPicPr>
          <p:cNvPr id="5" name="Picture 4">
            <a:extLst>
              <a:ext uri="{FF2B5EF4-FFF2-40B4-BE49-F238E27FC236}">
                <a16:creationId xmlns:a16="http://schemas.microsoft.com/office/drawing/2014/main" id="{8823BA50-DA3E-E024-A5F5-69BDDCE078AA}"/>
              </a:ext>
            </a:extLst>
          </p:cNvPr>
          <p:cNvPicPr>
            <a:picLocks noChangeAspect="1"/>
          </p:cNvPicPr>
          <p:nvPr/>
        </p:nvPicPr>
        <p:blipFill>
          <a:blip r:embed="rId2"/>
          <a:stretch>
            <a:fillRect/>
          </a:stretch>
        </p:blipFill>
        <p:spPr>
          <a:xfrm>
            <a:off x="1032613" y="2706449"/>
            <a:ext cx="2743200" cy="2217045"/>
          </a:xfrm>
          <a:prstGeom prst="rect">
            <a:avLst/>
          </a:prstGeom>
        </p:spPr>
      </p:pic>
      <p:pic>
        <p:nvPicPr>
          <p:cNvPr id="9" name="Picture 8">
            <a:extLst>
              <a:ext uri="{FF2B5EF4-FFF2-40B4-BE49-F238E27FC236}">
                <a16:creationId xmlns:a16="http://schemas.microsoft.com/office/drawing/2014/main" id="{6E5B4F69-51B2-B520-0E34-7F5171D64F93}"/>
              </a:ext>
            </a:extLst>
          </p:cNvPr>
          <p:cNvPicPr>
            <a:picLocks noChangeAspect="1"/>
          </p:cNvPicPr>
          <p:nvPr/>
        </p:nvPicPr>
        <p:blipFill>
          <a:blip r:embed="rId3"/>
          <a:stretch>
            <a:fillRect/>
          </a:stretch>
        </p:blipFill>
        <p:spPr>
          <a:xfrm>
            <a:off x="4266034" y="2641838"/>
            <a:ext cx="3128354" cy="2346266"/>
          </a:xfrm>
          <a:prstGeom prst="rect">
            <a:avLst/>
          </a:prstGeom>
        </p:spPr>
      </p:pic>
      <p:pic>
        <p:nvPicPr>
          <p:cNvPr id="12" name="Picture 11">
            <a:extLst>
              <a:ext uri="{FF2B5EF4-FFF2-40B4-BE49-F238E27FC236}">
                <a16:creationId xmlns:a16="http://schemas.microsoft.com/office/drawing/2014/main" id="{E723FF35-AA7E-D743-46FC-D69DCAB6CBA7}"/>
              </a:ext>
            </a:extLst>
          </p:cNvPr>
          <p:cNvPicPr>
            <a:picLocks noChangeAspect="1"/>
          </p:cNvPicPr>
          <p:nvPr/>
        </p:nvPicPr>
        <p:blipFill>
          <a:blip r:embed="rId4"/>
          <a:stretch>
            <a:fillRect/>
          </a:stretch>
        </p:blipFill>
        <p:spPr>
          <a:xfrm>
            <a:off x="8122906" y="2491209"/>
            <a:ext cx="2743200" cy="2565472"/>
          </a:xfrm>
          <a:prstGeom prst="rect">
            <a:avLst/>
          </a:prstGeom>
        </p:spPr>
      </p:pic>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6E38BD16-D78B-D6B4-12D9-2B105FB32B79}"/>
                  </a:ext>
                </a:extLst>
              </p:cNvPr>
              <p:cNvSpPr txBox="1"/>
              <p:nvPr/>
            </p:nvSpPr>
            <p:spPr>
              <a:xfrm>
                <a:off x="870284" y="5056681"/>
                <a:ext cx="2985655" cy="646331"/>
              </a:xfrm>
              <a:prstGeom prst="rect">
                <a:avLst/>
              </a:prstGeom>
              <a:noFill/>
            </p:spPr>
            <p:txBody>
              <a:bodyPr wrap="square" rtlCol="0">
                <a:spAutoFit/>
              </a:bodyPr>
              <a:lstStyle/>
              <a:p>
                <a:r>
                  <a:rPr lang="en-GB" sz="1200" dirty="0"/>
                  <a:t>Figure 5: One of the fabricated resonators under the microscope. Their radii ranged from 550 to 625 </a:t>
                </a:r>
                <a14:m>
                  <m:oMath xmlns:m="http://schemas.openxmlformats.org/officeDocument/2006/math">
                    <m:r>
                      <a:rPr lang="en-GB" sz="1200" i="1" dirty="0">
                        <a:latin typeface="Cambria Math" panose="02040503050406030204" pitchFamily="18" charset="0"/>
                        <a:ea typeface="Cambria Math" panose="02040503050406030204" pitchFamily="18" charset="0"/>
                      </a:rPr>
                      <m:t>𝜇</m:t>
                    </m:r>
                  </m:oMath>
                </a14:m>
                <a:r>
                  <a:rPr lang="en-GB" sz="1200" dirty="0"/>
                  <a:t>m.</a:t>
                </a:r>
              </a:p>
            </p:txBody>
          </p:sp>
        </mc:Choice>
        <mc:Fallback>
          <p:sp>
            <p:nvSpPr>
              <p:cNvPr id="13" name="TextBox 12">
                <a:extLst>
                  <a:ext uri="{FF2B5EF4-FFF2-40B4-BE49-F238E27FC236}">
                    <a16:creationId xmlns:a16="http://schemas.microsoft.com/office/drawing/2014/main" id="{6E38BD16-D78B-D6B4-12D9-2B105FB32B79}"/>
                  </a:ext>
                </a:extLst>
              </p:cNvPr>
              <p:cNvSpPr txBox="1">
                <a:spLocks noRot="1" noChangeAspect="1" noMove="1" noResize="1" noEditPoints="1" noAdjustHandles="1" noChangeArrowheads="1" noChangeShapeType="1" noTextEdit="1"/>
              </p:cNvSpPr>
              <p:nvPr/>
            </p:nvSpPr>
            <p:spPr>
              <a:xfrm>
                <a:off x="870284" y="5056681"/>
                <a:ext cx="2985655" cy="646331"/>
              </a:xfrm>
              <a:prstGeom prst="rect">
                <a:avLst/>
              </a:prstGeom>
              <a:blipFill>
                <a:blip r:embed="rId5"/>
                <a:stretch>
                  <a:fillRect t="-1923" b="-5769"/>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F630F497-2E50-984C-B261-FC0FBB7A69C3}"/>
              </a:ext>
            </a:extLst>
          </p:cNvPr>
          <p:cNvSpPr txBox="1"/>
          <p:nvPr/>
        </p:nvSpPr>
        <p:spPr>
          <a:xfrm>
            <a:off x="4133263" y="5056681"/>
            <a:ext cx="3261125" cy="646331"/>
          </a:xfrm>
          <a:prstGeom prst="rect">
            <a:avLst/>
          </a:prstGeom>
          <a:noFill/>
        </p:spPr>
        <p:txBody>
          <a:bodyPr wrap="square" rtlCol="0">
            <a:spAutoFit/>
          </a:bodyPr>
          <a:lstStyle/>
          <a:p>
            <a:r>
              <a:rPr lang="en-GB" sz="1200" dirty="0"/>
              <a:t>Figure 6: Zoom-in on the </a:t>
            </a:r>
            <a:r>
              <a:rPr lang="en-GB" sz="1200" dirty="0" err="1"/>
              <a:t>capacitative</a:t>
            </a:r>
            <a:r>
              <a:rPr lang="en-GB" sz="1200" dirty="0"/>
              <a:t> gap of one of the resonators obtained using a Scanning Electron Microscope.</a:t>
            </a:r>
          </a:p>
        </p:txBody>
      </p:sp>
      <p:sp>
        <p:nvSpPr>
          <p:cNvPr id="15" name="TextBox 14">
            <a:extLst>
              <a:ext uri="{FF2B5EF4-FFF2-40B4-BE49-F238E27FC236}">
                <a16:creationId xmlns:a16="http://schemas.microsoft.com/office/drawing/2014/main" id="{A9534248-2CE3-7440-14DB-2352795265EC}"/>
              </a:ext>
            </a:extLst>
          </p:cNvPr>
          <p:cNvSpPr txBox="1"/>
          <p:nvPr/>
        </p:nvSpPr>
        <p:spPr>
          <a:xfrm>
            <a:off x="8122906" y="5140576"/>
            <a:ext cx="2985655" cy="646331"/>
          </a:xfrm>
          <a:prstGeom prst="rect">
            <a:avLst/>
          </a:prstGeom>
          <a:noFill/>
        </p:spPr>
        <p:txBody>
          <a:bodyPr wrap="square" rtlCol="0">
            <a:spAutoFit/>
          </a:bodyPr>
          <a:lstStyle/>
          <a:p>
            <a:r>
              <a:rPr lang="en-GB" sz="1200" dirty="0"/>
              <a:t>Figure 7: Amplifying chip inside the sample holder. Indium solder and a RF choke are used to avoid RF leakage.</a:t>
            </a:r>
          </a:p>
        </p:txBody>
      </p:sp>
      <p:cxnSp>
        <p:nvCxnSpPr>
          <p:cNvPr id="6" name="Straight Arrow Connector 5">
            <a:extLst>
              <a:ext uri="{FF2B5EF4-FFF2-40B4-BE49-F238E27FC236}">
                <a16:creationId xmlns:a16="http://schemas.microsoft.com/office/drawing/2014/main" id="{9B11A7C7-D421-5659-1F8E-5E4AFFDADCCE}"/>
              </a:ext>
            </a:extLst>
          </p:cNvPr>
          <p:cNvCxnSpPr>
            <a:cxnSpLocks/>
          </p:cNvCxnSpPr>
          <p:nvPr/>
        </p:nvCxnSpPr>
        <p:spPr>
          <a:xfrm flipH="1">
            <a:off x="6208440" y="2379987"/>
            <a:ext cx="423949" cy="52370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E9D93BC3-E27F-22D9-08A4-7BDE69C416CE}"/>
              </a:ext>
            </a:extLst>
          </p:cNvPr>
          <p:cNvSpPr txBox="1"/>
          <p:nvPr/>
        </p:nvSpPr>
        <p:spPr>
          <a:xfrm>
            <a:off x="5830211" y="2053552"/>
            <a:ext cx="1874404" cy="369332"/>
          </a:xfrm>
          <a:prstGeom prst="rect">
            <a:avLst/>
          </a:prstGeom>
          <a:noFill/>
        </p:spPr>
        <p:txBody>
          <a:bodyPr wrap="square" rtlCol="0">
            <a:spAutoFit/>
          </a:bodyPr>
          <a:lstStyle/>
          <a:p>
            <a:r>
              <a:rPr lang="en-US" dirty="0"/>
              <a:t>Continuous ring</a:t>
            </a:r>
          </a:p>
        </p:txBody>
      </p:sp>
      <p:sp>
        <p:nvSpPr>
          <p:cNvPr id="11" name="TextBox 10">
            <a:extLst>
              <a:ext uri="{FF2B5EF4-FFF2-40B4-BE49-F238E27FC236}">
                <a16:creationId xmlns:a16="http://schemas.microsoft.com/office/drawing/2014/main" id="{0989EE97-3BE9-2FC3-F6B3-20EC86D23BDE}"/>
              </a:ext>
            </a:extLst>
          </p:cNvPr>
          <p:cNvSpPr txBox="1"/>
          <p:nvPr/>
        </p:nvSpPr>
        <p:spPr>
          <a:xfrm>
            <a:off x="3328832" y="2163029"/>
            <a:ext cx="1874404" cy="369332"/>
          </a:xfrm>
          <a:prstGeom prst="rect">
            <a:avLst/>
          </a:prstGeom>
          <a:noFill/>
        </p:spPr>
        <p:txBody>
          <a:bodyPr wrap="square" rtlCol="0">
            <a:spAutoFit/>
          </a:bodyPr>
          <a:lstStyle/>
          <a:p>
            <a:r>
              <a:rPr lang="en-US" dirty="0" err="1"/>
              <a:t>Capacitative</a:t>
            </a:r>
            <a:r>
              <a:rPr lang="en-US" dirty="0"/>
              <a:t> gap</a:t>
            </a:r>
          </a:p>
        </p:txBody>
      </p:sp>
      <p:cxnSp>
        <p:nvCxnSpPr>
          <p:cNvPr id="16" name="Straight Arrow Connector 15">
            <a:extLst>
              <a:ext uri="{FF2B5EF4-FFF2-40B4-BE49-F238E27FC236}">
                <a16:creationId xmlns:a16="http://schemas.microsoft.com/office/drawing/2014/main" id="{B16021E1-46F3-D528-2AA8-5DC6A87C6A4B}"/>
              </a:ext>
            </a:extLst>
          </p:cNvPr>
          <p:cNvCxnSpPr>
            <a:cxnSpLocks/>
          </p:cNvCxnSpPr>
          <p:nvPr/>
        </p:nvCxnSpPr>
        <p:spPr>
          <a:xfrm>
            <a:off x="4504331" y="2491209"/>
            <a:ext cx="698905" cy="104132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0" name="Slide Number Placeholder 9">
            <a:extLst>
              <a:ext uri="{FF2B5EF4-FFF2-40B4-BE49-F238E27FC236}">
                <a16:creationId xmlns:a16="http://schemas.microsoft.com/office/drawing/2014/main" id="{CABFAB55-ADD9-57AE-2EB6-419FBA908DE8}"/>
              </a:ext>
            </a:extLst>
          </p:cNvPr>
          <p:cNvSpPr>
            <a:spLocks noGrp="1"/>
          </p:cNvSpPr>
          <p:nvPr>
            <p:ph type="sldNum" sz="quarter" idx="12"/>
          </p:nvPr>
        </p:nvSpPr>
        <p:spPr/>
        <p:txBody>
          <a:bodyPr/>
          <a:lstStyle/>
          <a:p>
            <a:fld id="{35747434-7036-48DB-A148-6B3D8EE75CDA}" type="slidenum">
              <a:rPr lang="en-US" smtClean="0"/>
              <a:t>7</a:t>
            </a:fld>
            <a:endParaRPr lang="en-US"/>
          </a:p>
        </p:txBody>
      </p:sp>
      <p:sp>
        <p:nvSpPr>
          <p:cNvPr id="17" name="Footer Placeholder 16">
            <a:extLst>
              <a:ext uri="{FF2B5EF4-FFF2-40B4-BE49-F238E27FC236}">
                <a16:creationId xmlns:a16="http://schemas.microsoft.com/office/drawing/2014/main" id="{2C4A7A5C-610E-AC0C-F128-3705B648D533}"/>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5006594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AAB1D1-66ED-13D0-ADF6-615AFF79DF6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1471949-EA4A-9855-E4B1-6971EC835601}"/>
              </a:ext>
            </a:extLst>
          </p:cNvPr>
          <p:cNvSpPr>
            <a:spLocks noGrp="1"/>
          </p:cNvSpPr>
          <p:nvPr>
            <p:ph type="title"/>
          </p:nvPr>
        </p:nvSpPr>
        <p:spPr>
          <a:ln>
            <a:noFill/>
          </a:ln>
        </p:spPr>
        <p:txBody>
          <a:bodyPr>
            <a:normAutofit/>
          </a:bodyPr>
          <a:lstStyle/>
          <a:p>
            <a:pPr algn="ctr"/>
            <a:r>
              <a:rPr lang="en-US" dirty="0"/>
              <a:t>Gain and transmission</a:t>
            </a:r>
          </a:p>
        </p:txBody>
      </p:sp>
      <p:pic>
        <p:nvPicPr>
          <p:cNvPr id="5" name="Picture 4">
            <a:extLst>
              <a:ext uri="{FF2B5EF4-FFF2-40B4-BE49-F238E27FC236}">
                <a16:creationId xmlns:a16="http://schemas.microsoft.com/office/drawing/2014/main" id="{6D54EC22-72CF-006A-B9DD-FD318B7C9CC3}"/>
              </a:ext>
            </a:extLst>
          </p:cNvPr>
          <p:cNvPicPr>
            <a:picLocks noChangeAspect="1"/>
          </p:cNvPicPr>
          <p:nvPr/>
        </p:nvPicPr>
        <p:blipFill>
          <a:blip r:embed="rId2"/>
          <a:stretch>
            <a:fillRect/>
          </a:stretch>
        </p:blipFill>
        <p:spPr>
          <a:xfrm>
            <a:off x="1073784" y="2593460"/>
            <a:ext cx="3050691" cy="2423869"/>
          </a:xfrm>
          <a:prstGeom prst="rect">
            <a:avLst/>
          </a:prstGeom>
        </p:spPr>
      </p:pic>
      <p:sp>
        <p:nvSpPr>
          <p:cNvPr id="9" name="TextBox 8">
            <a:extLst>
              <a:ext uri="{FF2B5EF4-FFF2-40B4-BE49-F238E27FC236}">
                <a16:creationId xmlns:a16="http://schemas.microsoft.com/office/drawing/2014/main" id="{10294344-C09E-CA86-86FF-8E20DD6A6350}"/>
              </a:ext>
            </a:extLst>
          </p:cNvPr>
          <p:cNvSpPr txBox="1"/>
          <p:nvPr/>
        </p:nvSpPr>
        <p:spPr>
          <a:xfrm>
            <a:off x="955071" y="5114654"/>
            <a:ext cx="3692624" cy="646331"/>
          </a:xfrm>
          <a:prstGeom prst="rect">
            <a:avLst/>
          </a:prstGeom>
          <a:noFill/>
        </p:spPr>
        <p:txBody>
          <a:bodyPr wrap="square" rtlCol="0">
            <a:spAutoFit/>
          </a:bodyPr>
          <a:lstStyle/>
          <a:p>
            <a:r>
              <a:rPr lang="en-GB" sz="1200" dirty="0"/>
              <a:t>Figure 8: Transmission profile of the chip made of four resonators measured at 400 </a:t>
            </a:r>
            <a:r>
              <a:rPr lang="en-GB" sz="1200" dirty="0" err="1"/>
              <a:t>mK</a:t>
            </a:r>
            <a:r>
              <a:rPr lang="en-GB" sz="1200" dirty="0"/>
              <a:t> using a 7He sorption cooler.</a:t>
            </a:r>
          </a:p>
        </p:txBody>
      </p:sp>
      <p:cxnSp>
        <p:nvCxnSpPr>
          <p:cNvPr id="12" name="Straight Arrow Connector 11">
            <a:extLst>
              <a:ext uri="{FF2B5EF4-FFF2-40B4-BE49-F238E27FC236}">
                <a16:creationId xmlns:a16="http://schemas.microsoft.com/office/drawing/2014/main" id="{D8697FC8-0349-6573-9D9D-3D1B797ACBD1}"/>
              </a:ext>
            </a:extLst>
          </p:cNvPr>
          <p:cNvCxnSpPr/>
          <p:nvPr/>
        </p:nvCxnSpPr>
        <p:spPr>
          <a:xfrm>
            <a:off x="2697231" y="2948212"/>
            <a:ext cx="767167" cy="0"/>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13" name="TextBox 12">
            <a:extLst>
              <a:ext uri="{FF2B5EF4-FFF2-40B4-BE49-F238E27FC236}">
                <a16:creationId xmlns:a16="http://schemas.microsoft.com/office/drawing/2014/main" id="{63FEAD4B-DAA4-830B-D9C5-0342C8E45F70}"/>
              </a:ext>
            </a:extLst>
          </p:cNvPr>
          <p:cNvSpPr txBox="1"/>
          <p:nvPr/>
        </p:nvSpPr>
        <p:spPr>
          <a:xfrm>
            <a:off x="2710146" y="2640435"/>
            <a:ext cx="906651" cy="307777"/>
          </a:xfrm>
          <a:prstGeom prst="rect">
            <a:avLst/>
          </a:prstGeom>
          <a:noFill/>
        </p:spPr>
        <p:txBody>
          <a:bodyPr wrap="square" rtlCol="0">
            <a:spAutoFit/>
          </a:bodyPr>
          <a:lstStyle/>
          <a:p>
            <a:r>
              <a:rPr lang="en-US" sz="1400" dirty="0"/>
              <a:t>1 GHz</a:t>
            </a:r>
          </a:p>
        </p:txBody>
      </p:sp>
      <p:pic>
        <p:nvPicPr>
          <p:cNvPr id="15" name="Picture 14">
            <a:extLst>
              <a:ext uri="{FF2B5EF4-FFF2-40B4-BE49-F238E27FC236}">
                <a16:creationId xmlns:a16="http://schemas.microsoft.com/office/drawing/2014/main" id="{925347E6-08E7-4493-87F0-A2BC164E2644}"/>
              </a:ext>
            </a:extLst>
          </p:cNvPr>
          <p:cNvPicPr>
            <a:picLocks noChangeAspect="1"/>
          </p:cNvPicPr>
          <p:nvPr/>
        </p:nvPicPr>
        <p:blipFill>
          <a:blip r:embed="rId3"/>
          <a:stretch>
            <a:fillRect/>
          </a:stretch>
        </p:blipFill>
        <p:spPr>
          <a:xfrm>
            <a:off x="8274812" y="2606266"/>
            <a:ext cx="2740179" cy="2464231"/>
          </a:xfrm>
          <a:prstGeom prst="rect">
            <a:avLst/>
          </a:prstGeom>
        </p:spPr>
      </p:pic>
      <p:pic>
        <p:nvPicPr>
          <p:cNvPr id="18" name="Picture 17">
            <a:extLst>
              <a:ext uri="{FF2B5EF4-FFF2-40B4-BE49-F238E27FC236}">
                <a16:creationId xmlns:a16="http://schemas.microsoft.com/office/drawing/2014/main" id="{B6BA4B82-1522-6FA3-F890-8E77AD83FEEB}"/>
              </a:ext>
            </a:extLst>
          </p:cNvPr>
          <p:cNvPicPr>
            <a:picLocks noChangeAspect="1"/>
          </p:cNvPicPr>
          <p:nvPr/>
        </p:nvPicPr>
        <p:blipFill>
          <a:blip r:embed="rId4"/>
          <a:stretch>
            <a:fillRect/>
          </a:stretch>
        </p:blipFill>
        <p:spPr>
          <a:xfrm>
            <a:off x="4770875" y="2600317"/>
            <a:ext cx="3179066" cy="2410154"/>
          </a:xfrm>
          <a:prstGeom prst="rect">
            <a:avLst/>
          </a:prstGeom>
        </p:spPr>
      </p:pic>
      <p:sp>
        <p:nvSpPr>
          <p:cNvPr id="22" name="TextBox 21">
            <a:extLst>
              <a:ext uri="{FF2B5EF4-FFF2-40B4-BE49-F238E27FC236}">
                <a16:creationId xmlns:a16="http://schemas.microsoft.com/office/drawing/2014/main" id="{C9BE1AD0-ABD0-D073-B462-73167711B476}"/>
              </a:ext>
            </a:extLst>
          </p:cNvPr>
          <p:cNvSpPr txBox="1"/>
          <p:nvPr/>
        </p:nvSpPr>
        <p:spPr>
          <a:xfrm>
            <a:off x="1073784" y="1849804"/>
            <a:ext cx="3218373" cy="646331"/>
          </a:xfrm>
          <a:prstGeom prst="rect">
            <a:avLst/>
          </a:prstGeom>
          <a:noFill/>
        </p:spPr>
        <p:txBody>
          <a:bodyPr wrap="square" rtlCol="0">
            <a:spAutoFit/>
          </a:bodyPr>
          <a:lstStyle/>
          <a:p>
            <a:r>
              <a:rPr lang="en-US" dirty="0"/>
              <a:t>By design: resonances spaced by 1 GHz</a:t>
            </a:r>
          </a:p>
        </p:txBody>
      </p:sp>
      <p:sp>
        <p:nvSpPr>
          <p:cNvPr id="25" name="TextBox 24">
            <a:extLst>
              <a:ext uri="{FF2B5EF4-FFF2-40B4-BE49-F238E27FC236}">
                <a16:creationId xmlns:a16="http://schemas.microsoft.com/office/drawing/2014/main" id="{541276C0-DDB5-C501-56E3-9E631C5C3895}"/>
              </a:ext>
            </a:extLst>
          </p:cNvPr>
          <p:cNvSpPr txBox="1"/>
          <p:nvPr/>
        </p:nvSpPr>
        <p:spPr>
          <a:xfrm>
            <a:off x="4582188" y="5104474"/>
            <a:ext cx="3692624" cy="461665"/>
          </a:xfrm>
          <a:prstGeom prst="rect">
            <a:avLst/>
          </a:prstGeom>
          <a:noFill/>
        </p:spPr>
        <p:txBody>
          <a:bodyPr wrap="square" rtlCol="0">
            <a:spAutoFit/>
          </a:bodyPr>
          <a:lstStyle/>
          <a:p>
            <a:r>
              <a:rPr lang="en-GB" sz="1200" dirty="0"/>
              <a:t>Figure 9: Schematic of the experimental setup used to measure the signal gain.</a:t>
            </a:r>
          </a:p>
        </p:txBody>
      </p:sp>
      <mc:AlternateContent xmlns:mc="http://schemas.openxmlformats.org/markup-compatibility/2006">
        <mc:Choice xmlns:a14="http://schemas.microsoft.com/office/drawing/2010/main" Requires="a14">
          <p:sp>
            <p:nvSpPr>
              <p:cNvPr id="27" name="TextBox 26">
                <a:extLst>
                  <a:ext uri="{FF2B5EF4-FFF2-40B4-BE49-F238E27FC236}">
                    <a16:creationId xmlns:a16="http://schemas.microsoft.com/office/drawing/2014/main" id="{AE5C0E84-154D-DCE6-5AC9-860CFC807161}"/>
                  </a:ext>
                </a:extLst>
              </p:cNvPr>
              <p:cNvSpPr txBox="1"/>
              <p:nvPr/>
            </p:nvSpPr>
            <p:spPr>
              <a:xfrm>
                <a:off x="2963068" y="4201015"/>
                <a:ext cx="100266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i="1" dirty="0" smtClean="0">
                          <a:latin typeface="Cambria Math" panose="02040503050406030204" pitchFamily="18" charset="0"/>
                        </a:rPr>
                        <m:t>𝑄</m:t>
                      </m:r>
                      <m:r>
                        <a:rPr lang="en-GB" i="1" dirty="0" smtClean="0">
                          <a:latin typeface="Cambria Math" panose="02040503050406030204" pitchFamily="18" charset="0"/>
                          <a:ea typeface="Cambria Math" panose="02040503050406030204" pitchFamily="18" charset="0"/>
                        </a:rPr>
                        <m:t>≈</m:t>
                      </m:r>
                      <m:sSup>
                        <m:sSupPr>
                          <m:ctrlPr>
                            <a:rPr lang="en-GB" i="1" dirty="0" smtClean="0">
                              <a:latin typeface="Cambria Math" panose="02040503050406030204" pitchFamily="18" charset="0"/>
                            </a:rPr>
                          </m:ctrlPr>
                        </m:sSupPr>
                        <m:e>
                          <m:r>
                            <a:rPr lang="en-GB" b="0" i="1" dirty="0" smtClean="0">
                              <a:latin typeface="Cambria Math" panose="02040503050406030204" pitchFamily="18" charset="0"/>
                            </a:rPr>
                            <m:t>10</m:t>
                          </m:r>
                        </m:e>
                        <m:sup>
                          <m:r>
                            <a:rPr lang="en-GB" b="0" i="1" dirty="0" smtClean="0">
                              <a:latin typeface="Cambria Math" panose="02040503050406030204" pitchFamily="18" charset="0"/>
                            </a:rPr>
                            <m:t>4</m:t>
                          </m:r>
                        </m:sup>
                      </m:sSup>
                    </m:oMath>
                  </m:oMathPara>
                </a14:m>
                <a:endParaRPr lang="en-GB" dirty="0"/>
              </a:p>
            </p:txBody>
          </p:sp>
        </mc:Choice>
        <mc:Fallback>
          <p:sp>
            <p:nvSpPr>
              <p:cNvPr id="27" name="TextBox 26">
                <a:extLst>
                  <a:ext uri="{FF2B5EF4-FFF2-40B4-BE49-F238E27FC236}">
                    <a16:creationId xmlns:a16="http://schemas.microsoft.com/office/drawing/2014/main" id="{AE5C0E84-154D-DCE6-5AC9-860CFC807161}"/>
                  </a:ext>
                </a:extLst>
              </p:cNvPr>
              <p:cNvSpPr txBox="1">
                <a:spLocks noRot="1" noChangeAspect="1" noMove="1" noResize="1" noEditPoints="1" noAdjustHandles="1" noChangeArrowheads="1" noChangeShapeType="1" noTextEdit="1"/>
              </p:cNvSpPr>
              <p:nvPr/>
            </p:nvSpPr>
            <p:spPr>
              <a:xfrm>
                <a:off x="2963068" y="4201015"/>
                <a:ext cx="1002660" cy="369332"/>
              </a:xfrm>
              <a:prstGeom prst="rect">
                <a:avLst/>
              </a:prstGeom>
              <a:blipFill>
                <a:blip r:embed="rId5"/>
                <a:stretch>
                  <a:fillRect l="-1250" b="-666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8" name="TextBox 27">
                <a:extLst>
                  <a:ext uri="{FF2B5EF4-FFF2-40B4-BE49-F238E27FC236}">
                    <a16:creationId xmlns:a16="http://schemas.microsoft.com/office/drawing/2014/main" id="{01EC86DC-5D09-8A60-72E4-31A39A09E67B}"/>
                  </a:ext>
                </a:extLst>
              </p:cNvPr>
              <p:cNvSpPr txBox="1"/>
              <p:nvPr/>
            </p:nvSpPr>
            <p:spPr>
              <a:xfrm>
                <a:off x="1378236" y="4529172"/>
                <a:ext cx="1717371" cy="276999"/>
              </a:xfrm>
              <a:prstGeom prst="rect">
                <a:avLst/>
              </a:prstGeom>
              <a:noFill/>
            </p:spPr>
            <p:txBody>
              <a:bodyPr wrap="square" rtlCol="0">
                <a:spAutoFit/>
              </a:bodyPr>
              <a:lstStyle/>
              <a:p>
                <a:r>
                  <a:rPr lang="en-GB" sz="1200" dirty="0">
                    <a:solidFill>
                      <a:srgbClr val="FF0000"/>
                    </a:solidFill>
                  </a:rPr>
                  <a:t>Loss of WG </a:t>
                </a:r>
                <a14:m>
                  <m:oMath xmlns:m="http://schemas.openxmlformats.org/officeDocument/2006/math">
                    <m:r>
                      <a:rPr lang="en-GB" sz="1200" i="1" smtClean="0">
                        <a:solidFill>
                          <a:srgbClr val="FF0000"/>
                        </a:solidFill>
                        <a:latin typeface="Cambria Math" panose="02040503050406030204" pitchFamily="18" charset="0"/>
                        <a:ea typeface="Cambria Math" panose="02040503050406030204" pitchFamily="18" charset="0"/>
                      </a:rPr>
                      <m:t>≈</m:t>
                    </m:r>
                    <m:r>
                      <a:rPr lang="en-GB" sz="1200" b="0" i="1" smtClean="0">
                        <a:solidFill>
                          <a:srgbClr val="FF0000"/>
                        </a:solidFill>
                        <a:latin typeface="Cambria Math" panose="02040503050406030204" pitchFamily="18" charset="0"/>
                        <a:ea typeface="Cambria Math" panose="02040503050406030204" pitchFamily="18" charset="0"/>
                      </a:rPr>
                      <m:t>− 4.5</m:t>
                    </m:r>
                  </m:oMath>
                </a14:m>
                <a:r>
                  <a:rPr lang="en-GB" sz="1200" dirty="0">
                    <a:solidFill>
                      <a:srgbClr val="FF0000"/>
                    </a:solidFill>
                  </a:rPr>
                  <a:t> dB</a:t>
                </a:r>
              </a:p>
            </p:txBody>
          </p:sp>
        </mc:Choice>
        <mc:Fallback>
          <p:sp>
            <p:nvSpPr>
              <p:cNvPr id="28" name="TextBox 27">
                <a:extLst>
                  <a:ext uri="{FF2B5EF4-FFF2-40B4-BE49-F238E27FC236}">
                    <a16:creationId xmlns:a16="http://schemas.microsoft.com/office/drawing/2014/main" id="{01EC86DC-5D09-8A60-72E4-31A39A09E67B}"/>
                  </a:ext>
                </a:extLst>
              </p:cNvPr>
              <p:cNvSpPr txBox="1">
                <a:spLocks noRot="1" noChangeAspect="1" noMove="1" noResize="1" noEditPoints="1" noAdjustHandles="1" noChangeArrowheads="1" noChangeShapeType="1" noTextEdit="1"/>
              </p:cNvSpPr>
              <p:nvPr/>
            </p:nvSpPr>
            <p:spPr>
              <a:xfrm>
                <a:off x="1378236" y="4529172"/>
                <a:ext cx="1717371" cy="276999"/>
              </a:xfrm>
              <a:prstGeom prst="rect">
                <a:avLst/>
              </a:prstGeom>
              <a:blipFill>
                <a:blip r:embed="rId6"/>
                <a:stretch>
                  <a:fillRect b="-13043"/>
                </a:stretch>
              </a:blipFill>
            </p:spPr>
            <p:txBody>
              <a:bodyPr/>
              <a:lstStyle/>
              <a:p>
                <a:r>
                  <a:rPr lang="en-US">
                    <a:noFill/>
                  </a:rPr>
                  <a:t> </a:t>
                </a:r>
              </a:p>
            </p:txBody>
          </p:sp>
        </mc:Fallback>
      </mc:AlternateContent>
      <p:sp>
        <p:nvSpPr>
          <p:cNvPr id="29" name="TextBox 28">
            <a:extLst>
              <a:ext uri="{FF2B5EF4-FFF2-40B4-BE49-F238E27FC236}">
                <a16:creationId xmlns:a16="http://schemas.microsoft.com/office/drawing/2014/main" id="{216A70CD-3C58-6949-0B91-C70C22CC2C3B}"/>
              </a:ext>
            </a:extLst>
          </p:cNvPr>
          <p:cNvSpPr txBox="1"/>
          <p:nvPr/>
        </p:nvSpPr>
        <p:spPr>
          <a:xfrm>
            <a:off x="8274812" y="5104474"/>
            <a:ext cx="3078988" cy="830997"/>
          </a:xfrm>
          <a:prstGeom prst="rect">
            <a:avLst/>
          </a:prstGeom>
          <a:noFill/>
        </p:spPr>
        <p:txBody>
          <a:bodyPr wrap="square" rtlCol="0">
            <a:spAutoFit/>
          </a:bodyPr>
          <a:lstStyle/>
          <a:p>
            <a:r>
              <a:rPr lang="en-GB" sz="1200" dirty="0"/>
              <a:t>Figure 10: Signal gain of resonance 3 measured keeping the pump at bifurcation at the centre of the resonance and sweeping the signal across. </a:t>
            </a:r>
          </a:p>
        </p:txBody>
      </p:sp>
      <mc:AlternateContent xmlns:mc="http://schemas.openxmlformats.org/markup-compatibility/2006">
        <mc:Choice xmlns:a14="http://schemas.microsoft.com/office/drawing/2010/main" Requires="a14">
          <p:sp>
            <p:nvSpPr>
              <p:cNvPr id="31" name="TextBox 30">
                <a:extLst>
                  <a:ext uri="{FF2B5EF4-FFF2-40B4-BE49-F238E27FC236}">
                    <a16:creationId xmlns:a16="http://schemas.microsoft.com/office/drawing/2014/main" id="{9333642D-976E-A317-AA26-62B3EA5B43C9}"/>
                  </a:ext>
                </a:extLst>
              </p:cNvPr>
              <p:cNvSpPr txBox="1"/>
              <p:nvPr/>
            </p:nvSpPr>
            <p:spPr>
              <a:xfrm>
                <a:off x="9644901" y="2124353"/>
                <a:ext cx="1301857" cy="475964"/>
              </a:xfrm>
              <a:prstGeom prst="rect">
                <a:avLst/>
              </a:prstGeom>
              <a:noFill/>
              <a:ln>
                <a:solidFill>
                  <a:schemeClr val="tx1"/>
                </a:solidFill>
              </a:ln>
            </p:spPr>
            <p:txBody>
              <a:bodyPr wrap="square">
                <a:spAutoFit/>
              </a:bodyPr>
              <a:lstStyle/>
              <a:p>
                <a14:m>
                  <m:oMath xmlns:m="http://schemas.openxmlformats.org/officeDocument/2006/math">
                    <m:sSub>
                      <m:sSubPr>
                        <m:ctrlPr>
                          <a:rPr lang="en-GB" sz="1200" i="1" smtClean="0">
                            <a:latin typeface="Cambria Math" panose="02040503050406030204" pitchFamily="18" charset="0"/>
                          </a:rPr>
                        </m:ctrlPr>
                      </m:sSubPr>
                      <m:e>
                        <m:r>
                          <a:rPr lang="en-GB" sz="1200" b="0" i="1" smtClean="0">
                            <a:latin typeface="Cambria Math" panose="02040503050406030204" pitchFamily="18" charset="0"/>
                          </a:rPr>
                          <m:t>𝑃</m:t>
                        </m:r>
                      </m:e>
                      <m:sub>
                        <m:r>
                          <a:rPr lang="en-GB" sz="1200" b="0" i="1" smtClean="0">
                            <a:latin typeface="Cambria Math" panose="02040503050406030204" pitchFamily="18" charset="0"/>
                          </a:rPr>
                          <m:t>𝑠</m:t>
                        </m:r>
                      </m:sub>
                    </m:sSub>
                    <m:r>
                      <a:rPr lang="en-GB" sz="1200" b="0" i="1" smtClean="0">
                        <a:latin typeface="Cambria Math" panose="02040503050406030204" pitchFamily="18" charset="0"/>
                      </a:rPr>
                      <m:t>=−95.0</m:t>
                    </m:r>
                  </m:oMath>
                </a14:m>
                <a:r>
                  <a:rPr lang="en-GB" sz="1200" dirty="0"/>
                  <a:t> dBm</a:t>
                </a:r>
              </a:p>
              <a:p>
                <a14:m>
                  <m:oMath xmlns:m="http://schemas.openxmlformats.org/officeDocument/2006/math">
                    <m:sSub>
                      <m:sSubPr>
                        <m:ctrlPr>
                          <a:rPr lang="en-GB" sz="1200" i="1" smtClean="0">
                            <a:latin typeface="Cambria Math" panose="02040503050406030204" pitchFamily="18" charset="0"/>
                          </a:rPr>
                        </m:ctrlPr>
                      </m:sSubPr>
                      <m:e>
                        <m:r>
                          <a:rPr lang="en-GB" sz="1200" b="0" i="1" smtClean="0">
                            <a:latin typeface="Cambria Math" panose="02040503050406030204" pitchFamily="18" charset="0"/>
                          </a:rPr>
                          <m:t>𝑃</m:t>
                        </m:r>
                      </m:e>
                      <m:sub>
                        <m:r>
                          <a:rPr lang="en-GB" sz="1200" b="0" i="1" smtClean="0">
                            <a:latin typeface="Cambria Math" panose="02040503050406030204" pitchFamily="18" charset="0"/>
                          </a:rPr>
                          <m:t>𝑃</m:t>
                        </m:r>
                      </m:sub>
                    </m:sSub>
                    <m:r>
                      <a:rPr lang="en-GB" sz="1200" b="0" i="1" smtClean="0">
                        <a:latin typeface="Cambria Math" panose="02040503050406030204" pitchFamily="18" charset="0"/>
                      </a:rPr>
                      <m:t>=−30.2</m:t>
                    </m:r>
                  </m:oMath>
                </a14:m>
                <a:r>
                  <a:rPr lang="en-GB" sz="1200" dirty="0"/>
                  <a:t> dBm</a:t>
                </a:r>
              </a:p>
            </p:txBody>
          </p:sp>
        </mc:Choice>
        <mc:Fallback>
          <p:sp>
            <p:nvSpPr>
              <p:cNvPr id="31" name="TextBox 30">
                <a:extLst>
                  <a:ext uri="{FF2B5EF4-FFF2-40B4-BE49-F238E27FC236}">
                    <a16:creationId xmlns:a16="http://schemas.microsoft.com/office/drawing/2014/main" id="{9333642D-976E-A317-AA26-62B3EA5B43C9}"/>
                  </a:ext>
                </a:extLst>
              </p:cNvPr>
              <p:cNvSpPr txBox="1">
                <a:spLocks noRot="1" noChangeAspect="1" noMove="1" noResize="1" noEditPoints="1" noAdjustHandles="1" noChangeArrowheads="1" noChangeShapeType="1" noTextEdit="1"/>
              </p:cNvSpPr>
              <p:nvPr/>
            </p:nvSpPr>
            <p:spPr>
              <a:xfrm>
                <a:off x="9644901" y="2124353"/>
                <a:ext cx="1301857" cy="475964"/>
              </a:xfrm>
              <a:prstGeom prst="rect">
                <a:avLst/>
              </a:prstGeom>
              <a:blipFill>
                <a:blip r:embed="rId7"/>
                <a:stretch>
                  <a:fillRect b="-2500"/>
                </a:stretch>
              </a:blipFill>
              <a:ln>
                <a:solidFill>
                  <a:schemeClr val="tx1"/>
                </a:solidFill>
              </a:ln>
            </p:spPr>
            <p:txBody>
              <a:bodyPr/>
              <a:lstStyle/>
              <a:p>
                <a:r>
                  <a:rPr lang="en-US">
                    <a:noFill/>
                  </a:rPr>
                  <a:t> </a:t>
                </a:r>
              </a:p>
            </p:txBody>
          </p:sp>
        </mc:Fallback>
      </mc:AlternateContent>
      <p:sp>
        <p:nvSpPr>
          <p:cNvPr id="6" name="Slide Number Placeholder 5">
            <a:extLst>
              <a:ext uri="{FF2B5EF4-FFF2-40B4-BE49-F238E27FC236}">
                <a16:creationId xmlns:a16="http://schemas.microsoft.com/office/drawing/2014/main" id="{B0A5E4C3-0AFC-220C-795C-99C67BA28265}"/>
              </a:ext>
            </a:extLst>
          </p:cNvPr>
          <p:cNvSpPr>
            <a:spLocks noGrp="1"/>
          </p:cNvSpPr>
          <p:nvPr>
            <p:ph type="sldNum" sz="quarter" idx="12"/>
          </p:nvPr>
        </p:nvSpPr>
        <p:spPr/>
        <p:txBody>
          <a:bodyPr/>
          <a:lstStyle/>
          <a:p>
            <a:fld id="{35747434-7036-48DB-A148-6B3D8EE75CDA}" type="slidenum">
              <a:rPr lang="en-US" smtClean="0"/>
              <a:t>8</a:t>
            </a:fld>
            <a:endParaRPr lang="en-US"/>
          </a:p>
        </p:txBody>
      </p:sp>
      <p:sp>
        <p:nvSpPr>
          <p:cNvPr id="7" name="Footer Placeholder 6">
            <a:extLst>
              <a:ext uri="{FF2B5EF4-FFF2-40B4-BE49-F238E27FC236}">
                <a16:creationId xmlns:a16="http://schemas.microsoft.com/office/drawing/2014/main" id="{B67DA65E-C4D5-9312-AE72-C14DF3B02FA2}"/>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42494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E9AE79-B744-DB19-EC62-5D829803458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CE986D8-721E-00F7-CBD7-E1905E824B79}"/>
              </a:ext>
            </a:extLst>
          </p:cNvPr>
          <p:cNvSpPr>
            <a:spLocks noGrp="1"/>
          </p:cNvSpPr>
          <p:nvPr>
            <p:ph type="title"/>
          </p:nvPr>
        </p:nvSpPr>
        <p:spPr>
          <a:ln>
            <a:noFill/>
          </a:ln>
        </p:spPr>
        <p:txBody>
          <a:bodyPr>
            <a:normAutofit/>
          </a:bodyPr>
          <a:lstStyle/>
          <a:p>
            <a:pPr algn="ctr"/>
            <a:r>
              <a:rPr lang="en-US" dirty="0"/>
              <a:t>Compression and noise measurements</a:t>
            </a:r>
          </a:p>
        </p:txBody>
      </p:sp>
      <p:pic>
        <p:nvPicPr>
          <p:cNvPr id="6" name="Picture 5">
            <a:extLst>
              <a:ext uri="{FF2B5EF4-FFF2-40B4-BE49-F238E27FC236}">
                <a16:creationId xmlns:a16="http://schemas.microsoft.com/office/drawing/2014/main" id="{1D81E6FE-0F9D-C41D-93F4-D5B618CFCACB}"/>
              </a:ext>
            </a:extLst>
          </p:cNvPr>
          <p:cNvPicPr>
            <a:picLocks noChangeAspect="1"/>
          </p:cNvPicPr>
          <p:nvPr/>
        </p:nvPicPr>
        <p:blipFill>
          <a:blip r:embed="rId2"/>
          <a:stretch>
            <a:fillRect/>
          </a:stretch>
        </p:blipFill>
        <p:spPr>
          <a:xfrm>
            <a:off x="1090940" y="2821378"/>
            <a:ext cx="2891053" cy="2590262"/>
          </a:xfrm>
          <a:prstGeom prst="rect">
            <a:avLst/>
          </a:prstGeom>
        </p:spPr>
      </p:pic>
      <p:sp>
        <p:nvSpPr>
          <p:cNvPr id="7" name="TextBox 6">
            <a:extLst>
              <a:ext uri="{FF2B5EF4-FFF2-40B4-BE49-F238E27FC236}">
                <a16:creationId xmlns:a16="http://schemas.microsoft.com/office/drawing/2014/main" id="{9C0F3590-9AD7-7AFC-1960-EF0B9BCBF7F3}"/>
              </a:ext>
            </a:extLst>
          </p:cNvPr>
          <p:cNvSpPr txBox="1"/>
          <p:nvPr/>
        </p:nvSpPr>
        <p:spPr>
          <a:xfrm>
            <a:off x="1254770" y="5502105"/>
            <a:ext cx="2782538" cy="461665"/>
          </a:xfrm>
          <a:prstGeom prst="rect">
            <a:avLst/>
          </a:prstGeom>
          <a:noFill/>
        </p:spPr>
        <p:txBody>
          <a:bodyPr wrap="square" rtlCol="0">
            <a:spAutoFit/>
          </a:bodyPr>
          <a:lstStyle/>
          <a:p>
            <a:r>
              <a:rPr lang="en-GB" sz="1200" dirty="0"/>
              <a:t>Figure 11: Compression point plot for resonance 2 measured at 400 </a:t>
            </a:r>
            <a:r>
              <a:rPr lang="en-GB" sz="1200" dirty="0" err="1"/>
              <a:t>mK.</a:t>
            </a:r>
            <a:r>
              <a:rPr lang="en-GB" sz="1200" dirty="0"/>
              <a:t> </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06892762-5B4A-F298-462B-34C46B74EB4B}"/>
                  </a:ext>
                </a:extLst>
              </p:cNvPr>
              <p:cNvSpPr txBox="1"/>
              <p:nvPr/>
            </p:nvSpPr>
            <p:spPr>
              <a:xfrm>
                <a:off x="1161753" y="2423136"/>
                <a:ext cx="2891053" cy="307777"/>
              </a:xfrm>
              <a:prstGeom prst="rect">
                <a:avLst/>
              </a:prstGeom>
              <a:noFill/>
            </p:spPr>
            <p:txBody>
              <a:bodyPr wrap="square" rtlCol="0">
                <a:spAutoFit/>
              </a:bodyPr>
              <a:lstStyle/>
              <a:p>
                <a:r>
                  <a:rPr lang="en-US" sz="1400" dirty="0"/>
                  <a:t>1 dB compression at </a:t>
                </a:r>
                <a14:m>
                  <m:oMath xmlns:m="http://schemas.openxmlformats.org/officeDocument/2006/math">
                    <m:r>
                      <a:rPr lang="en-US" sz="140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−105</m:t>
                    </m:r>
                  </m:oMath>
                </a14:m>
                <a:r>
                  <a:rPr lang="en-US" sz="1400" dirty="0"/>
                  <a:t> dBm</a:t>
                </a:r>
              </a:p>
            </p:txBody>
          </p:sp>
        </mc:Choice>
        <mc:Fallback xmlns="">
          <p:sp>
            <p:nvSpPr>
              <p:cNvPr id="8" name="TextBox 7">
                <a:extLst>
                  <a:ext uri="{FF2B5EF4-FFF2-40B4-BE49-F238E27FC236}">
                    <a16:creationId xmlns:a16="http://schemas.microsoft.com/office/drawing/2014/main" id="{06892762-5B4A-F298-462B-34C46B74EB4B}"/>
                  </a:ext>
                </a:extLst>
              </p:cNvPr>
              <p:cNvSpPr txBox="1">
                <a:spLocks noRot="1" noChangeAspect="1" noMove="1" noResize="1" noEditPoints="1" noAdjustHandles="1" noChangeArrowheads="1" noChangeShapeType="1" noTextEdit="1"/>
              </p:cNvSpPr>
              <p:nvPr/>
            </p:nvSpPr>
            <p:spPr>
              <a:xfrm>
                <a:off x="1161753" y="2423136"/>
                <a:ext cx="2891053" cy="307777"/>
              </a:xfrm>
              <a:prstGeom prst="rect">
                <a:avLst/>
              </a:prstGeom>
              <a:blipFill>
                <a:blip r:embed="rId3"/>
                <a:stretch>
                  <a:fillRect l="-873" b="-19231"/>
                </a:stretch>
              </a:blipFill>
            </p:spPr>
            <p:txBody>
              <a:bodyPr/>
              <a:lstStyle/>
              <a:p>
                <a:r>
                  <a:rPr lang="en-US">
                    <a:noFill/>
                  </a:rPr>
                  <a:t> </a:t>
                </a:r>
              </a:p>
            </p:txBody>
          </p:sp>
        </mc:Fallback>
      </mc:AlternateContent>
      <p:pic>
        <p:nvPicPr>
          <p:cNvPr id="11" name="Picture 10">
            <a:extLst>
              <a:ext uri="{FF2B5EF4-FFF2-40B4-BE49-F238E27FC236}">
                <a16:creationId xmlns:a16="http://schemas.microsoft.com/office/drawing/2014/main" id="{9E3B7061-AC69-A58F-23E6-0001BD5336D3}"/>
              </a:ext>
            </a:extLst>
          </p:cNvPr>
          <p:cNvPicPr>
            <a:picLocks noChangeAspect="1"/>
          </p:cNvPicPr>
          <p:nvPr/>
        </p:nvPicPr>
        <p:blipFill>
          <a:blip r:embed="rId4"/>
          <a:stretch>
            <a:fillRect/>
          </a:stretch>
        </p:blipFill>
        <p:spPr>
          <a:xfrm>
            <a:off x="4570440" y="1729843"/>
            <a:ext cx="2787546" cy="4532070"/>
          </a:xfrm>
          <a:prstGeom prst="rect">
            <a:avLst/>
          </a:prstGeom>
        </p:spPr>
      </p:pic>
      <p:sp>
        <p:nvSpPr>
          <p:cNvPr id="14" name="TextBox 13">
            <a:extLst>
              <a:ext uri="{FF2B5EF4-FFF2-40B4-BE49-F238E27FC236}">
                <a16:creationId xmlns:a16="http://schemas.microsoft.com/office/drawing/2014/main" id="{B86C1A41-9EDA-C0F4-BE55-F6CD44283371}"/>
              </a:ext>
            </a:extLst>
          </p:cNvPr>
          <p:cNvSpPr txBox="1"/>
          <p:nvPr/>
        </p:nvSpPr>
        <p:spPr>
          <a:xfrm>
            <a:off x="3589547" y="6261913"/>
            <a:ext cx="5122190" cy="276999"/>
          </a:xfrm>
          <a:prstGeom prst="rect">
            <a:avLst/>
          </a:prstGeom>
          <a:noFill/>
        </p:spPr>
        <p:txBody>
          <a:bodyPr wrap="square" rtlCol="0">
            <a:spAutoFit/>
          </a:bodyPr>
          <a:lstStyle/>
          <a:p>
            <a:r>
              <a:rPr lang="en-GB" sz="1200" dirty="0"/>
              <a:t>Figure 12: Diagram of the experimental setup used to measure the noise. </a:t>
            </a:r>
          </a:p>
        </p:txBody>
      </p:sp>
      <p:pic>
        <p:nvPicPr>
          <p:cNvPr id="17" name="Picture 16">
            <a:extLst>
              <a:ext uri="{FF2B5EF4-FFF2-40B4-BE49-F238E27FC236}">
                <a16:creationId xmlns:a16="http://schemas.microsoft.com/office/drawing/2014/main" id="{E6453774-C2A8-47C4-F5EF-59F888F529AF}"/>
              </a:ext>
            </a:extLst>
          </p:cNvPr>
          <p:cNvPicPr>
            <a:picLocks noChangeAspect="1"/>
          </p:cNvPicPr>
          <p:nvPr/>
        </p:nvPicPr>
        <p:blipFill>
          <a:blip r:embed="rId5"/>
          <a:stretch>
            <a:fillRect/>
          </a:stretch>
        </p:blipFill>
        <p:spPr>
          <a:xfrm>
            <a:off x="7946433" y="2821378"/>
            <a:ext cx="3290083" cy="2532724"/>
          </a:xfrm>
          <a:prstGeom prst="rect">
            <a:avLst/>
          </a:prstGeom>
        </p:spPr>
      </p:pic>
      <p:sp>
        <p:nvSpPr>
          <p:cNvPr id="19" name="TextBox 18">
            <a:extLst>
              <a:ext uri="{FF2B5EF4-FFF2-40B4-BE49-F238E27FC236}">
                <a16:creationId xmlns:a16="http://schemas.microsoft.com/office/drawing/2014/main" id="{332DD606-A674-B612-8046-A668810523DC}"/>
              </a:ext>
            </a:extLst>
          </p:cNvPr>
          <p:cNvSpPr txBox="1"/>
          <p:nvPr/>
        </p:nvSpPr>
        <p:spPr>
          <a:xfrm>
            <a:off x="7758800" y="5356834"/>
            <a:ext cx="3988916" cy="461665"/>
          </a:xfrm>
          <a:prstGeom prst="rect">
            <a:avLst/>
          </a:prstGeom>
          <a:noFill/>
        </p:spPr>
        <p:txBody>
          <a:bodyPr wrap="square" rtlCol="0">
            <a:spAutoFit/>
          </a:bodyPr>
          <a:lstStyle/>
          <a:p>
            <a:r>
              <a:rPr lang="en-GB" sz="1200" dirty="0"/>
              <a:t>Figure 13: Output noise as a function of the temperature of the variable temperature load in input of the amplifier.</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4FAD8C7-77E6-43D4-37D4-55328F924555}"/>
                  </a:ext>
                </a:extLst>
              </p:cNvPr>
              <p:cNvSpPr txBox="1"/>
              <p:nvPr/>
            </p:nvSpPr>
            <p:spPr>
              <a:xfrm>
                <a:off x="9366568" y="4630373"/>
                <a:ext cx="1808534" cy="395493"/>
              </a:xfrm>
              <a:prstGeom prst="rect">
                <a:avLst/>
              </a:prstGeom>
              <a:noFill/>
            </p:spPr>
            <p:txBody>
              <a:bodyPr wrap="square" lIns="0" tIns="0" rIns="0" bIns="0" rtlCol="0">
                <a:spAutoFit/>
              </a:bodyPr>
              <a:lstStyle/>
              <a:p>
                <a14:m>
                  <m:oMath xmlns:m="http://schemas.openxmlformats.org/officeDocument/2006/math">
                    <m:sSub>
                      <m:sSubPr>
                        <m:ctrlPr>
                          <a:rPr lang="en-US" sz="1200" i="1" smtClean="0">
                            <a:latin typeface="Cambria Math" panose="02040503050406030204" pitchFamily="18" charset="0"/>
                          </a:rPr>
                        </m:ctrlPr>
                      </m:sSubPr>
                      <m:e>
                        <m:r>
                          <a:rPr lang="en-GB" sz="1200" i="1">
                            <a:latin typeface="Cambria Math" panose="02040503050406030204" pitchFamily="18" charset="0"/>
                          </a:rPr>
                          <m:t>𝑁</m:t>
                        </m:r>
                      </m:e>
                      <m:sub>
                        <m:r>
                          <a:rPr lang="en-GB" sz="1200" b="0" i="1" smtClean="0">
                            <a:latin typeface="Cambria Math" panose="02040503050406030204" pitchFamily="18" charset="0"/>
                          </a:rPr>
                          <m:t>𝐻𝐸𝑀𝑇</m:t>
                        </m:r>
                      </m:sub>
                    </m:sSub>
                    <m:r>
                      <a:rPr lang="en-US" sz="1200" i="1" smtClean="0">
                        <a:latin typeface="Cambria Math" panose="02040503050406030204" pitchFamily="18" charset="0"/>
                        <a:ea typeface="Cambria Math" panose="02040503050406030204" pitchFamily="18" charset="0"/>
                      </a:rPr>
                      <m:t>≈</m:t>
                    </m:r>
                    <m:r>
                      <a:rPr lang="en-GB" sz="1200" b="0" i="1" smtClean="0">
                        <a:latin typeface="Cambria Math" panose="02040503050406030204" pitchFamily="18" charset="0"/>
                        <a:ea typeface="Cambria Math" panose="02040503050406030204" pitchFamily="18" charset="0"/>
                      </a:rPr>
                      <m:t>0.15 </m:t>
                    </m:r>
                    <m:r>
                      <a:rPr lang="en-GB" sz="1200" b="0" i="1" smtClean="0">
                        <a:latin typeface="Cambria Math" panose="02040503050406030204" pitchFamily="18" charset="0"/>
                        <a:ea typeface="Cambria Math" panose="02040503050406030204" pitchFamily="18" charset="0"/>
                      </a:rPr>
                      <m:t>h</m:t>
                    </m:r>
                    <m:r>
                      <a:rPr lang="en-GB" sz="1200" b="0" i="1" smtClean="0">
                        <a:latin typeface="Cambria Math" panose="02040503050406030204" pitchFamily="18" charset="0"/>
                        <a:ea typeface="Cambria Math" panose="02040503050406030204" pitchFamily="18" charset="0"/>
                      </a:rPr>
                      <m:t>𝜈</m:t>
                    </m:r>
                    <m:r>
                      <a:rPr lang="en-GB" sz="1200" b="0" i="1" smtClean="0">
                        <a:latin typeface="Cambria Math" panose="02040503050406030204" pitchFamily="18" charset="0"/>
                        <a:ea typeface="Cambria Math" panose="02040503050406030204" pitchFamily="18" charset="0"/>
                      </a:rPr>
                      <m:t>/2</m:t>
                    </m:r>
                  </m:oMath>
                </a14:m>
                <a:r>
                  <a:rPr lang="en-US" sz="1200" dirty="0"/>
                  <a:t> →</a:t>
                </a:r>
              </a:p>
              <a:p>
                <a:r>
                  <a:rPr lang="en-US" sz="1200" dirty="0"/>
                  <a:t> </a:t>
                </a:r>
                <a14:m>
                  <m:oMath xmlns:m="http://schemas.openxmlformats.org/officeDocument/2006/math">
                    <m:sSub>
                      <m:sSubPr>
                        <m:ctrlPr>
                          <a:rPr lang="en-US" sz="1200" i="1" smtClean="0">
                            <a:latin typeface="Cambria Math" panose="02040503050406030204" pitchFamily="18" charset="0"/>
                          </a:rPr>
                        </m:ctrlPr>
                      </m:sSubPr>
                      <m:e>
                        <m:r>
                          <a:rPr lang="en-GB" sz="1200" b="0" i="1" smtClean="0">
                            <a:latin typeface="Cambria Math" panose="02040503050406030204" pitchFamily="18" charset="0"/>
                          </a:rPr>
                          <m:t>𝑁</m:t>
                        </m:r>
                      </m:e>
                      <m:sub>
                        <m:r>
                          <a:rPr lang="en-GB" sz="1200" b="0" i="1" smtClean="0">
                            <a:latin typeface="Cambria Math" panose="02040503050406030204" pitchFamily="18" charset="0"/>
                          </a:rPr>
                          <m:t>𝑄𝐴</m:t>
                        </m:r>
                      </m:sub>
                    </m:sSub>
                    <m:r>
                      <a:rPr lang="en-GB" sz="1200" b="0" i="1" smtClean="0">
                        <a:latin typeface="Cambria Math" panose="02040503050406030204" pitchFamily="18" charset="0"/>
                      </a:rPr>
                      <m:t>=</m:t>
                    </m:r>
                    <m:d>
                      <m:dPr>
                        <m:ctrlPr>
                          <a:rPr lang="en-GB" sz="1200" b="0" i="1" smtClean="0">
                            <a:latin typeface="Cambria Math" panose="02040503050406030204" pitchFamily="18" charset="0"/>
                          </a:rPr>
                        </m:ctrlPr>
                      </m:dPr>
                      <m:e>
                        <m:r>
                          <a:rPr lang="en-GB" sz="1200" b="0" i="1" smtClean="0">
                            <a:latin typeface="Cambria Math" panose="02040503050406030204" pitchFamily="18" charset="0"/>
                          </a:rPr>
                          <m:t>1.2</m:t>
                        </m:r>
                        <m:r>
                          <a:rPr lang="en-GB" sz="1200" b="0" i="1" smtClean="0">
                            <a:latin typeface="Cambria Math" panose="02040503050406030204" pitchFamily="18" charset="0"/>
                            <a:ea typeface="Cambria Math" panose="02040503050406030204" pitchFamily="18" charset="0"/>
                          </a:rPr>
                          <m:t>±0.1</m:t>
                        </m:r>
                      </m:e>
                    </m:d>
                  </m:oMath>
                </a14:m>
                <a:r>
                  <a:rPr lang="en-GB" sz="1200" dirty="0">
                    <a:ea typeface="Cambria Math" panose="02040503050406030204" pitchFamily="18" charset="0"/>
                  </a:rPr>
                  <a:t> </a:t>
                </a:r>
                <a14:m>
                  <m:oMath xmlns:m="http://schemas.openxmlformats.org/officeDocument/2006/math">
                    <m:r>
                      <a:rPr lang="en-GB" sz="1200" i="1">
                        <a:latin typeface="Cambria Math" panose="02040503050406030204" pitchFamily="18" charset="0"/>
                        <a:ea typeface="Cambria Math" panose="02040503050406030204" pitchFamily="18" charset="0"/>
                      </a:rPr>
                      <m:t>h</m:t>
                    </m:r>
                    <m:r>
                      <a:rPr lang="en-GB" sz="1200" i="1">
                        <a:latin typeface="Cambria Math" panose="02040503050406030204" pitchFamily="18" charset="0"/>
                        <a:ea typeface="Cambria Math" panose="02040503050406030204" pitchFamily="18" charset="0"/>
                      </a:rPr>
                      <m:t>𝜈</m:t>
                    </m:r>
                    <m:r>
                      <a:rPr lang="en-GB" sz="1200" i="1">
                        <a:latin typeface="Cambria Math" panose="02040503050406030204" pitchFamily="18" charset="0"/>
                        <a:ea typeface="Cambria Math" panose="02040503050406030204" pitchFamily="18" charset="0"/>
                      </a:rPr>
                      <m:t>/2</m:t>
                    </m:r>
                  </m:oMath>
                </a14:m>
                <a:r>
                  <a:rPr lang="en-US" sz="1200" dirty="0"/>
                  <a:t> </a:t>
                </a:r>
              </a:p>
            </p:txBody>
          </p:sp>
        </mc:Choice>
        <mc:Fallback xmlns="">
          <p:sp>
            <p:nvSpPr>
              <p:cNvPr id="3" name="TextBox 2">
                <a:extLst>
                  <a:ext uri="{FF2B5EF4-FFF2-40B4-BE49-F238E27FC236}">
                    <a16:creationId xmlns:a16="http://schemas.microsoft.com/office/drawing/2014/main" id="{34FAD8C7-77E6-43D4-37D4-55328F924555}"/>
                  </a:ext>
                </a:extLst>
              </p:cNvPr>
              <p:cNvSpPr txBox="1">
                <a:spLocks noRot="1" noChangeAspect="1" noMove="1" noResize="1" noEditPoints="1" noAdjustHandles="1" noChangeArrowheads="1" noChangeShapeType="1" noTextEdit="1"/>
              </p:cNvSpPr>
              <p:nvPr/>
            </p:nvSpPr>
            <p:spPr>
              <a:xfrm>
                <a:off x="9366568" y="4630373"/>
                <a:ext cx="1808534" cy="395493"/>
              </a:xfrm>
              <a:prstGeom prst="rect">
                <a:avLst/>
              </a:prstGeom>
              <a:blipFill>
                <a:blip r:embed="rId6"/>
                <a:stretch>
                  <a:fillRect l="-2797" t="-12500" b="-12500"/>
                </a:stretch>
              </a:blipFill>
            </p:spPr>
            <p:txBody>
              <a:bodyPr/>
              <a:lstStyle/>
              <a:p>
                <a:r>
                  <a:rPr lang="en-US">
                    <a:noFill/>
                  </a:rPr>
                  <a:t> </a:t>
                </a:r>
              </a:p>
            </p:txBody>
          </p:sp>
        </mc:Fallback>
      </mc:AlternateContent>
      <p:sp>
        <p:nvSpPr>
          <p:cNvPr id="9" name="Slide Number Placeholder 8">
            <a:extLst>
              <a:ext uri="{FF2B5EF4-FFF2-40B4-BE49-F238E27FC236}">
                <a16:creationId xmlns:a16="http://schemas.microsoft.com/office/drawing/2014/main" id="{F212F74B-C044-AFA3-6820-1E8BCB926ADD}"/>
              </a:ext>
            </a:extLst>
          </p:cNvPr>
          <p:cNvSpPr>
            <a:spLocks noGrp="1"/>
          </p:cNvSpPr>
          <p:nvPr>
            <p:ph type="sldNum" sz="quarter" idx="12"/>
          </p:nvPr>
        </p:nvSpPr>
        <p:spPr/>
        <p:txBody>
          <a:bodyPr/>
          <a:lstStyle/>
          <a:p>
            <a:fld id="{35747434-7036-48DB-A148-6B3D8EE75CDA}" type="slidenum">
              <a:rPr lang="en-US" smtClean="0"/>
              <a:t>9</a:t>
            </a:fld>
            <a:endParaRPr lang="en-US"/>
          </a:p>
        </p:txBody>
      </p:sp>
    </p:spTree>
    <p:extLst>
      <p:ext uri="{BB962C8B-B14F-4D97-AF65-F5344CB8AC3E}">
        <p14:creationId xmlns:p14="http://schemas.microsoft.com/office/powerpoint/2010/main" val="30337215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15907</TotalTime>
  <Words>995</Words>
  <Application>Microsoft Macintosh PowerPoint</Application>
  <PresentationFormat>Widescreen</PresentationFormat>
  <Paragraphs>164</Paragraphs>
  <Slides>12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Aptos</vt:lpstr>
      <vt:lpstr>Aptos Display</vt:lpstr>
      <vt:lpstr>Arial</vt:lpstr>
      <vt:lpstr>Calibri</vt:lpstr>
      <vt:lpstr>Cambria Math</vt:lpstr>
      <vt:lpstr>Helvetica</vt:lpstr>
      <vt:lpstr>Office Theme</vt:lpstr>
      <vt:lpstr>Quantum limited superconducting resonator amplifiers for high frequency Axion dark matter search</vt:lpstr>
      <vt:lpstr>Contents</vt:lpstr>
      <vt:lpstr>Interest in quantum amplifiers</vt:lpstr>
      <vt:lpstr>Non-linearity and mixing</vt:lpstr>
      <vt:lpstr>Quantum limited tunable resonator amplifier</vt:lpstr>
      <vt:lpstr>Design</vt:lpstr>
      <vt:lpstr>Fabricated samples</vt:lpstr>
      <vt:lpstr>Gain and transmission</vt:lpstr>
      <vt:lpstr>Compression and noise measurements</vt:lpstr>
      <vt:lpstr>Tunability</vt:lpstr>
      <vt:lpstr>Summary</vt:lpstr>
      <vt:lpstr>Supplementary material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Valerio Gilles</dc:creator>
  <cp:lastModifiedBy>Valerio Gilles</cp:lastModifiedBy>
  <cp:revision>275</cp:revision>
  <dcterms:created xsi:type="dcterms:W3CDTF">2025-11-14T14:48:34Z</dcterms:created>
  <dcterms:modified xsi:type="dcterms:W3CDTF">2025-12-01T09:46:58Z</dcterms:modified>
</cp:coreProperties>
</file>