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9" r:id="rId4"/>
    <p:sldId id="270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4" r:id="rId13"/>
    <p:sldId id="267" r:id="rId14"/>
    <p:sldId id="268" r:id="rId15"/>
    <p:sldId id="25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58"/>
    <p:restoredTop sz="94614"/>
  </p:normalViewPr>
  <p:slideViewPr>
    <p:cSldViewPr snapToGrid="0">
      <p:cViewPr varScale="1">
        <p:scale>
          <a:sx n="112" d="100"/>
          <a:sy n="112" d="100"/>
        </p:scale>
        <p:origin x="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B8455-0E4A-8F4E-8B4C-F39C7FCD144E}" type="datetimeFigureOut">
              <a:rPr lang="en-US" smtClean="0"/>
              <a:t>11/8/25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64D7A-17C6-4243-91EE-0CD8B0AC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9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slide numbers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D64D7A-17C6-4243-91EE-0CD8B0AC32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05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E3B6B-F11C-14EE-F493-4B1B57CAB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E36DD-1E45-009F-2E53-F9CCF07A57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A7FD5-4AAC-7A59-765E-05E3E65E9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09F10-6365-F7D7-6AE8-910067BC4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F4B63-0942-3433-E990-E76277B57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9DF45-C86C-863B-8932-0478445AB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AACA70-D40F-DBD2-2162-756AD45C8E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FE089-735F-37B1-E3C2-F1228716E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B72CE-8D55-29E9-E605-83BB36BD8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01085-09CC-B514-A07F-CCFC5229F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593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7EA1C9-6A4F-798E-3159-F7D98E4F86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D39DA6-F749-2DCE-49E6-39D8907C4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C85B1-3122-B7DA-9BAB-6EAB775E6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604B4-38A8-9974-41C3-BC2B3972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FE4D4-24AC-59EE-0BE4-EF799A78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40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695CA-1A2E-CB49-4D17-C6414F31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F77B9-7DC4-E5A5-9938-E954E8703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E45A7-C276-0B9D-700A-F62F6AB89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6A592-116F-51C8-CA03-6089CDBB0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2F767-5A7B-38BC-2F5F-D8279195F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1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F02BA-5D15-F05C-A2DA-B7397E549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85961-5EA5-8E08-F49F-E16158CAD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9DFFA-D0F6-ECC0-68C4-2D7ECF568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59D83-7E81-2367-5B61-DDE0BB5B0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E7E40-9A53-0322-817A-42B1ED68C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555E3-CDCB-7A7A-B26D-85AE0D7FE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F1D7B-9DD7-5FCB-A766-C372E89DBB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AD02C5-2B0A-1DAD-6621-0778AA258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CD8C95-1149-DE99-208E-911E8E2CE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6E72C-F670-D50A-E8FA-4196B787A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F09EA-96EE-4013-A4AC-F49B937FE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7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CFCA-A23D-0257-7432-73BA14415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E8C0E-8512-251A-B818-78C049DB6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20D74-2273-BC02-AFC9-06B119553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737C4E-E1B2-1FFD-8AFB-1480A252D3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563B2B-45AC-46AC-5BC4-14760437B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9AB6C5-C414-1D2B-0987-4E73B9BA2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FA2541-F40E-5550-8500-2EDBA029B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71CE4E-F296-3216-55D8-1B09747E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35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11E30-B6DC-3C5A-4228-6BCDB9DC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DCB3E6-51B2-248E-8468-51B0AB796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4ADA1-CAA9-8FCD-1F29-ECF12AAA7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6A917-8637-54D7-5BDB-D30C8677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5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848F19-BB59-9B36-9BF9-C7A1EB35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26468F-1BAD-AB64-C0DB-5BBB2A209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9D987-DA47-328A-5AAA-23D7BA533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6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22617-FCA9-C998-4D46-01A653D4E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B1C9F-767D-A4FA-0E22-9F7296215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3FC19D-91E9-45C7-E96E-A47D71724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8E585-CF46-0994-9ABB-67E41155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AC365-8A98-DFAF-9ABD-CA81CF969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7C2D1-EFE0-88AA-4F08-B9E9C1E69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4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F7FD-1BFB-725D-B703-601D7C261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984964-07D3-96C3-F19B-56B275FC2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D9E9A-1337-6EEB-5AB4-FA50F4BE2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794DA9-F473-1640-3B4C-4AC0A6E4F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9123F-D5A0-05E5-44D0-5AB3953E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B1D69-DE43-D341-2A99-1D5396094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2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B7B621-67D8-5D05-EB6D-8BF8CECCA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2DE8-478A-3814-F1D2-C0F153745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8C8F8-BB70-8170-9635-81429C4328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5C1105-FCD4-6141-8CB1-DA3B8A40BCA6}" type="datetimeFigureOut">
              <a:rPr lang="en-US" smtClean="0"/>
              <a:t>11/8/25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5B52B-5B15-40A8-8471-DE46A178E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304F1-99D8-855A-0199-7F844E372A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4F6669-AD17-4140-A03F-D84AA8151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413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vr.physics.ucla.edu/?utm_source=chatgpt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55C7E-4351-DA0E-AB0A-3DE2022D4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868362"/>
            <a:ext cx="11289030" cy="23876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92D050"/>
                </a:solidFill>
              </a:rPr>
              <a:t>G4VR</a:t>
            </a:r>
            <a:r>
              <a:rPr lang="en-US" dirty="0"/>
              <a:t>: A Virtual Reality Extension for GEANT4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0A9D71-60EC-B144-798A-048607E8D5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" y="4551046"/>
            <a:ext cx="9144000" cy="165576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b="1" dirty="0"/>
              <a:t>Benjamin Jobilal</a:t>
            </a:r>
            <a:r>
              <a:rPr lang="en-US" b="1" baseline="30000" dirty="0"/>
              <a:t>1</a:t>
            </a:r>
            <a:r>
              <a:rPr lang="en-US" dirty="0"/>
              <a:t>, Stewart Boogert</a:t>
            </a:r>
            <a:r>
              <a:rPr lang="en-US" baseline="30000" dirty="0"/>
              <a:t>2</a:t>
            </a:r>
            <a:r>
              <a:rPr lang="en-US" dirty="0"/>
              <a:t>, Muhammed Ansar Iqbal</a:t>
            </a:r>
            <a:r>
              <a:rPr lang="en-US" baseline="30000" dirty="0"/>
              <a:t>1</a:t>
            </a:r>
            <a:r>
              <a:rPr lang="en-US" dirty="0"/>
              <a:t>, Jay Hauser</a:t>
            </a:r>
            <a:r>
              <a:rPr lang="en-US" baseline="30000" dirty="0"/>
              <a:t>1</a:t>
            </a:r>
          </a:p>
          <a:p>
            <a:pPr algn="l"/>
            <a:endParaRPr lang="en-US" dirty="0"/>
          </a:p>
          <a:p>
            <a:pPr algn="l"/>
            <a:r>
              <a:rPr lang="en-US" baseline="30000" dirty="0"/>
              <a:t>1 </a:t>
            </a:r>
            <a:r>
              <a:rPr lang="en-US" dirty="0"/>
              <a:t>University of California Los Angeles (UCLA)</a:t>
            </a:r>
          </a:p>
          <a:p>
            <a:pPr algn="l"/>
            <a:r>
              <a:rPr lang="en-US" baseline="30000" dirty="0"/>
              <a:t>2</a:t>
            </a:r>
            <a:r>
              <a:rPr lang="en-US" dirty="0"/>
              <a:t> The University of Manchester</a:t>
            </a:r>
            <a:endParaRPr lang="en-US" baseline="30000" dirty="0"/>
          </a:p>
        </p:txBody>
      </p:sp>
      <p:pic>
        <p:nvPicPr>
          <p:cNvPr id="1026" name="Picture 2" descr="Geant4 Logo - Geant4">
            <a:extLst>
              <a:ext uri="{FF2B5EF4-FFF2-40B4-BE49-F238E27FC236}">
                <a16:creationId xmlns:a16="http://schemas.microsoft.com/office/drawing/2014/main" id="{DAE1BBB0-3319-D1AE-43CD-B7103A681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370" y="5687164"/>
            <a:ext cx="3516630" cy="117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953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30CF4-554B-3F3C-E838-0B09E15C4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A0886-AD00-FDA3-C7F4-A3B30BEF5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Event Display – Track Analysis</a:t>
            </a:r>
          </a:p>
        </p:txBody>
      </p:sp>
      <p:pic>
        <p:nvPicPr>
          <p:cNvPr id="4" name="Picture 3" descr="A computer screen with a white card&#10;&#10;AI-generated content may be incorrect.">
            <a:extLst>
              <a:ext uri="{FF2B5EF4-FFF2-40B4-BE49-F238E27FC236}">
                <a16:creationId xmlns:a16="http://schemas.microsoft.com/office/drawing/2014/main" id="{2D7C7464-CD92-9924-003F-EABCF89144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815" t="6619" b="2635"/>
          <a:stretch/>
        </p:blipFill>
        <p:spPr>
          <a:xfrm>
            <a:off x="-1" y="2577813"/>
            <a:ext cx="5650523" cy="35770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852DAC-66BF-41A4-B1CE-6132411E3C6E}"/>
              </a:ext>
            </a:extLst>
          </p:cNvPr>
          <p:cNvSpPr txBox="1"/>
          <p:nvPr/>
        </p:nvSpPr>
        <p:spPr>
          <a:xfrm>
            <a:off x="2107945" y="6488668"/>
            <a:ext cx="188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Controller ray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F8BE6C-B570-211E-6597-43D867D3F19F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48002" y="5963217"/>
            <a:ext cx="457198" cy="5254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D8A47C2-D2D5-1D70-D523-337C09E4F2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27" t="7118" r="4616" b="3190"/>
          <a:stretch/>
        </p:blipFill>
        <p:spPr>
          <a:xfrm>
            <a:off x="5883080" y="2577813"/>
            <a:ext cx="6308920" cy="3694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E0F0CB-80A4-4B0C-1869-BEAA3A9CA593}"/>
              </a:ext>
            </a:extLst>
          </p:cNvPr>
          <p:cNvSpPr txBox="1"/>
          <p:nvPr/>
        </p:nvSpPr>
        <p:spPr>
          <a:xfrm>
            <a:off x="9219936" y="1486621"/>
            <a:ext cx="2608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One would otherwise see an electron here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BF55E4-83A7-C597-2989-9E7EA906D45F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682154" y="1809787"/>
            <a:ext cx="2537782" cy="1002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9F5E730-3DC0-0D5B-E42B-BA5BA91C0F67}"/>
              </a:ext>
            </a:extLst>
          </p:cNvPr>
          <p:cNvSpPr txBox="1"/>
          <p:nvPr/>
        </p:nvSpPr>
        <p:spPr>
          <a:xfrm>
            <a:off x="6968493" y="6427308"/>
            <a:ext cx="184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Controller ray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C0612BE-9043-6EFC-E241-A7B07D8F8971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7491046" y="5963217"/>
            <a:ext cx="401433" cy="4640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F7FED1B-9F9C-2294-5C18-5ABFE82BA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3287"/>
            <a:ext cx="10515600" cy="1002397"/>
          </a:xfrm>
        </p:spPr>
        <p:txBody>
          <a:bodyPr>
            <a:normAutofit/>
          </a:bodyPr>
          <a:lstStyle/>
          <a:p>
            <a:r>
              <a:rPr lang="en-US" sz="2400" dirty="0"/>
              <a:t>Interaction with tracks to get track data</a:t>
            </a:r>
          </a:p>
          <a:p>
            <a:r>
              <a:rPr lang="en-US" sz="2400" dirty="0"/>
              <a:t>Employ filters/cuts on specific particles</a:t>
            </a:r>
          </a:p>
        </p:txBody>
      </p:sp>
    </p:spTree>
    <p:extLst>
      <p:ext uri="{BB962C8B-B14F-4D97-AF65-F5344CB8AC3E}">
        <p14:creationId xmlns:p14="http://schemas.microsoft.com/office/powerpoint/2010/main" val="2186279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62ABF-8FC9-5E4B-0AB0-E1F345D7D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44F-DBEE-CD6F-B53E-6D0CBD3B4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Event Display – Time Control</a:t>
            </a:r>
          </a:p>
        </p:txBody>
      </p:sp>
      <p:pic>
        <p:nvPicPr>
          <p:cNvPr id="3" name="video.mp4">
            <a:hlinkClick r:id="" action="ppaction://media"/>
            <a:extLst>
              <a:ext uri="{FF2B5EF4-FFF2-40B4-BE49-F238E27FC236}">
                <a16:creationId xmlns:a16="http://schemas.microsoft.com/office/drawing/2014/main" id="{F155136F-97D4-307C-8C39-C7221CEF900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11023" b="6984"/>
          <a:stretch/>
        </p:blipFill>
        <p:spPr>
          <a:xfrm>
            <a:off x="881702" y="1576447"/>
            <a:ext cx="10428596" cy="48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9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1476D-4960-EC74-762B-AECB21B9F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Event Display – Edep Analysis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ADB3E01-463A-8765-CF5B-B119A91A3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690688"/>
            <a:ext cx="5965904" cy="3959619"/>
          </a:xfrm>
          <a:prstGeom prst="rect">
            <a:avLst/>
          </a:prstGeom>
        </p:spPr>
      </p:pic>
      <p:pic>
        <p:nvPicPr>
          <p:cNvPr id="6" name="Picture 5" descr="A close-up of a card&#10;&#10;AI-generated content may be incorrect.">
            <a:extLst>
              <a:ext uri="{FF2B5EF4-FFF2-40B4-BE49-F238E27FC236}">
                <a16:creationId xmlns:a16="http://schemas.microsoft.com/office/drawing/2014/main" id="{A38C461F-2AC1-5509-2723-81F4C0252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61810"/>
            <a:ext cx="5965904" cy="3920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EC75D0-A6D5-6091-04EA-DADF665E142F}"/>
              </a:ext>
            </a:extLst>
          </p:cNvPr>
          <p:cNvSpPr txBox="1"/>
          <p:nvPr/>
        </p:nvSpPr>
        <p:spPr>
          <a:xfrm>
            <a:off x="7520977" y="6058345"/>
            <a:ext cx="439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Controller selecting the crystal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4B1006-683C-D94F-C906-33E209E68A20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7303477" y="5427785"/>
            <a:ext cx="2414291" cy="63056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75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423C3-407A-5434-300B-DC88A57BE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Event Display - Movies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59801-7BA7-FE3C-4709-8911DB829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An interesting feature still </a:t>
            </a:r>
            <a:r>
              <a:rPr lang="en-US" sz="2400" dirty="0">
                <a:solidFill>
                  <a:srgbClr val="FFC000"/>
                </a:solidFill>
              </a:rPr>
              <a:t>in development </a:t>
            </a:r>
            <a:r>
              <a:rPr lang="en-US" sz="2400" dirty="0"/>
              <a:t>is a replication of GEANT4 </a:t>
            </a:r>
            <a:r>
              <a:rPr lang="en-US" sz="2400" dirty="0">
                <a:solidFill>
                  <a:schemeClr val="accent6"/>
                </a:solidFill>
              </a:rPr>
              <a:t>movies</a:t>
            </a:r>
            <a:r>
              <a:rPr lang="en-US" sz="2400" dirty="0"/>
              <a:t>. Below example of this in G4VR outside of the headset.</a:t>
            </a:r>
          </a:p>
        </p:txBody>
      </p:sp>
      <p:pic>
        <p:nvPicPr>
          <p:cNvPr id="4" name="calo_7GeV_e-.mp4">
            <a:hlinkClick r:id="" action="ppaction://media"/>
            <a:extLst>
              <a:ext uri="{FF2B5EF4-FFF2-40B4-BE49-F238E27FC236}">
                <a16:creationId xmlns:a16="http://schemas.microsoft.com/office/drawing/2014/main" id="{B0CE8BC6-5235-92C1-157E-629DA18871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8223" y="2611680"/>
            <a:ext cx="7215554" cy="405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1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5BA6-B7F0-92BB-E991-3E899C17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0C5DE-3EAF-1A9F-7BB6-D29F8BA2A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An alpha release</a:t>
            </a:r>
            <a:r>
              <a:rPr lang="en-US" dirty="0"/>
              <a:t> of G4VR is set to be out </a:t>
            </a:r>
            <a:r>
              <a:rPr lang="en-US" dirty="0">
                <a:solidFill>
                  <a:srgbClr val="92D050"/>
                </a:solidFill>
              </a:rPr>
              <a:t>early</a:t>
            </a:r>
            <a:r>
              <a:rPr lang="en-US" dirty="0"/>
              <a:t> </a:t>
            </a:r>
            <a:r>
              <a:rPr lang="en-US" dirty="0">
                <a:solidFill>
                  <a:srgbClr val="92D050"/>
                </a:solidFill>
              </a:rPr>
              <a:t>November 2025</a:t>
            </a:r>
            <a:r>
              <a:rPr lang="en-US" dirty="0"/>
              <a:t>. It will contain </a:t>
            </a:r>
            <a:r>
              <a:rPr lang="en-US" dirty="0">
                <a:solidFill>
                  <a:srgbClr val="92D050"/>
                </a:solidFill>
              </a:rPr>
              <a:t>three example scenes </a:t>
            </a:r>
            <a:r>
              <a:rPr lang="en-US" dirty="0"/>
              <a:t>as well as a </a:t>
            </a:r>
            <a:r>
              <a:rPr lang="en-US" dirty="0">
                <a:solidFill>
                  <a:srgbClr val="92D050"/>
                </a:solidFill>
              </a:rPr>
              <a:t>custom scene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The custom scene can only be used once the XR driver is fully deployed with GEANT4. It currently sits on a dev branch. </a:t>
            </a:r>
          </a:p>
          <a:p>
            <a:pPr lvl="1"/>
            <a:r>
              <a:rPr lang="en-US" dirty="0"/>
              <a:t>The APK will be launched on the UCLA Physics VR website [3].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C000"/>
                </a:solidFill>
              </a:rPr>
              <a:t>XR driver is limited to hosting local servers</a:t>
            </a:r>
            <a:r>
              <a:rPr lang="en-US" dirty="0"/>
              <a:t>. In the future, we hope to expand this to remote servers for more flexible use. </a:t>
            </a:r>
          </a:p>
          <a:p>
            <a:r>
              <a:rPr lang="en-US" dirty="0"/>
              <a:t>We hope that you can test the driver and VR app to give us feedback and suggestions!</a:t>
            </a:r>
          </a:p>
        </p:txBody>
      </p:sp>
    </p:spTree>
    <p:extLst>
      <p:ext uri="{BB962C8B-B14F-4D97-AF65-F5344CB8AC3E}">
        <p14:creationId xmlns:p14="http://schemas.microsoft.com/office/powerpoint/2010/main" val="903896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D769E-7FFF-C39D-168B-378A9E83E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96CF9-0D7F-EBB7-D3E5-6EFD6A731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[1] </a:t>
            </a:r>
            <a:r>
              <a:rPr lang="en-US" dirty="0" err="1"/>
              <a:t>Piilonen</a:t>
            </a:r>
            <a:r>
              <a:rPr lang="en-US" dirty="0"/>
              <a:t>, Leo, et al. “Belle2VR: An Interactive Virtual Reality Visualization of GEANT4 Event Histories.” </a:t>
            </a:r>
            <a:r>
              <a:rPr lang="en-US" i="1" dirty="0"/>
              <a:t>EPJ Web of Conferences</a:t>
            </a:r>
            <a:r>
              <a:rPr lang="en-US" dirty="0"/>
              <a:t>, vol. 245, Jan. 2020, p. 08003. https://</a:t>
            </a:r>
            <a:r>
              <a:rPr lang="en-US" dirty="0" err="1"/>
              <a:t>doi.org</a:t>
            </a:r>
            <a:r>
              <a:rPr lang="en-US" dirty="0"/>
              <a:t>/10.1051/</a:t>
            </a:r>
            <a:r>
              <a:rPr lang="en-US" dirty="0" err="1"/>
              <a:t>epjconf</a:t>
            </a:r>
            <a:r>
              <a:rPr lang="en-US" dirty="0"/>
              <a:t>/202024508003.</a:t>
            </a:r>
          </a:p>
          <a:p>
            <a:pPr marL="0" indent="0">
              <a:buNone/>
            </a:pPr>
            <a:r>
              <a:rPr lang="en-US" dirty="0"/>
              <a:t>[2] Huang, Kai-Xuan, et al. “Unity Based Virtual Reality for Detector and Event Visualization in JUNO Experiment.” </a:t>
            </a:r>
            <a:r>
              <a:rPr lang="en-US" i="1" dirty="0" err="1"/>
              <a:t>arXiv</a:t>
            </a:r>
            <a:r>
              <a:rPr lang="en-US" i="1" dirty="0"/>
              <a:t> (Cornell University)</a:t>
            </a:r>
            <a:r>
              <a:rPr lang="en-US" dirty="0"/>
              <a:t>, Sept. 2025, https://</a:t>
            </a:r>
            <a:r>
              <a:rPr lang="en-US" dirty="0" err="1"/>
              <a:t>doi.org</a:t>
            </a:r>
            <a:r>
              <a:rPr lang="en-US" dirty="0"/>
              <a:t>/10.48550/arxiv.2509.16285.</a:t>
            </a:r>
          </a:p>
          <a:p>
            <a:pPr marL="0" indent="0">
              <a:buNone/>
            </a:pPr>
            <a:r>
              <a:rPr lang="en-US" dirty="0"/>
              <a:t>[3] UCLA Physics VR Lab. </a:t>
            </a:r>
            <a:r>
              <a:rPr lang="en-US" i="1" dirty="0"/>
              <a:t>UCLA Physics VR</a:t>
            </a:r>
            <a:r>
              <a:rPr lang="en-US" dirty="0"/>
              <a:t>. </a:t>
            </a:r>
            <a:r>
              <a:rPr lang="en-US" dirty="0">
                <a:hlinkClick r:id="rId2"/>
              </a:rPr>
              <a:t>https://vr.physics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.ucla.edu/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[4] S. Agostinelli et al., </a:t>
            </a:r>
            <a:r>
              <a:rPr lang="en-US" dirty="0" err="1"/>
              <a:t>Nucl</a:t>
            </a:r>
            <a:r>
              <a:rPr lang="en-US" dirty="0"/>
              <a:t>. </a:t>
            </a:r>
            <a:r>
              <a:rPr lang="en-US" dirty="0" err="1"/>
              <a:t>Instrum</a:t>
            </a:r>
            <a:r>
              <a:rPr lang="en-US" dirty="0"/>
              <a:t>. Meth. A 506 (2003) 250-303</a:t>
            </a:r>
          </a:p>
        </p:txBody>
      </p:sp>
    </p:spTree>
    <p:extLst>
      <p:ext uri="{BB962C8B-B14F-4D97-AF65-F5344CB8AC3E}">
        <p14:creationId xmlns:p14="http://schemas.microsoft.com/office/powerpoint/2010/main" val="144243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AE6CF-38F2-9BD1-7697-4CEEB984B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Reality in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CC8EB-0ACB-A9E7-BFEC-936F2472E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5983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Virtual Reality (VR) applications in science allow for </a:t>
            </a:r>
            <a:r>
              <a:rPr lang="en-US" dirty="0">
                <a:solidFill>
                  <a:srgbClr val="92D050"/>
                </a:solidFill>
              </a:rPr>
              <a:t>a more instinctive and immersive understanding</a:t>
            </a:r>
            <a:r>
              <a:rPr lang="en-US" dirty="0"/>
              <a:t> of scientific phenomena.</a:t>
            </a:r>
          </a:p>
          <a:p>
            <a:pPr lvl="1"/>
            <a:r>
              <a:rPr lang="en-US" dirty="0"/>
              <a:t>Some efforts have already been made in this direction with the Belle II and JUNO experiments [1][2].</a:t>
            </a:r>
          </a:p>
          <a:p>
            <a:pPr lvl="1"/>
            <a:r>
              <a:rPr lang="en-US" dirty="0"/>
              <a:t>The UCLA Physics VR lab has produced a range of applications in science, most notably VR SPY for CMS [3]. </a:t>
            </a:r>
          </a:p>
          <a:p>
            <a:r>
              <a:rPr lang="en-US" dirty="0"/>
              <a:t>VR devices such as the Oculus Quest Series and Apple Vision Pro are scaling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potential for scientific applications!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4063EBF-D4FD-6E2A-EEAF-47743B8FE6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7" r="6432"/>
          <a:stretch>
            <a:fillRect/>
          </a:stretch>
        </p:blipFill>
        <p:spPr bwMode="auto">
          <a:xfrm>
            <a:off x="7732395" y="258009"/>
            <a:ext cx="4149090" cy="286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FF6B12-40B1-EC4D-B415-275234E5B401}"/>
              </a:ext>
            </a:extLst>
          </p:cNvPr>
          <p:cNvSpPr txBox="1"/>
          <p:nvPr/>
        </p:nvSpPr>
        <p:spPr>
          <a:xfrm>
            <a:off x="9210494" y="3173333"/>
            <a:ext cx="1192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VR SPY [3]</a:t>
            </a:r>
          </a:p>
        </p:txBody>
      </p:sp>
      <p:pic>
        <p:nvPicPr>
          <p:cNvPr id="6" name="Picture 5" descr="A colorful circular pattern with many dots&#10;&#10;AI-generated content may be incorrect.">
            <a:extLst>
              <a:ext uri="{FF2B5EF4-FFF2-40B4-BE49-F238E27FC236}">
                <a16:creationId xmlns:a16="http://schemas.microsoft.com/office/drawing/2014/main" id="{90BDAC93-27FF-4885-63B8-80DD9F0D7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2394" y="3592630"/>
            <a:ext cx="4226463" cy="27853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EDCB85-1FD0-4D7E-890F-2DE3E6B4B331}"/>
              </a:ext>
            </a:extLst>
          </p:cNvPr>
          <p:cNvSpPr txBox="1"/>
          <p:nvPr/>
        </p:nvSpPr>
        <p:spPr>
          <a:xfrm>
            <a:off x="9157776" y="6415325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JUNO VR [2]</a:t>
            </a:r>
          </a:p>
        </p:txBody>
      </p:sp>
    </p:spTree>
    <p:extLst>
      <p:ext uri="{BB962C8B-B14F-4D97-AF65-F5344CB8AC3E}">
        <p14:creationId xmlns:p14="http://schemas.microsoft.com/office/powerpoint/2010/main" val="3414868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18845-60F4-B5EC-87FF-39E2BC7B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VR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B2177-ED44-5BB6-33EA-A0EB3BFDA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UCLA Physics VR Lab develops VR apps (APKs) in Unity – a game development platform with VR features. </a:t>
            </a:r>
          </a:p>
          <a:p>
            <a:pPr lvl="1"/>
            <a:r>
              <a:rPr lang="en-US" dirty="0"/>
              <a:t>We use Meta Oculus integration packages to integrate VR features. </a:t>
            </a:r>
          </a:p>
          <a:p>
            <a:r>
              <a:rPr lang="en-US" dirty="0"/>
              <a:t>To use any APK, the user must have an Oculus headset (Quest 2+) and controllers.</a:t>
            </a:r>
          </a:p>
        </p:txBody>
      </p:sp>
      <p:pic>
        <p:nvPicPr>
          <p:cNvPr id="3074" name="Picture 2" descr="Meta Quest 3 VR Headset | GameStop">
            <a:extLst>
              <a:ext uri="{FF2B5EF4-FFF2-40B4-BE49-F238E27FC236}">
                <a16:creationId xmlns:a16="http://schemas.microsoft.com/office/drawing/2014/main" id="{A0BF0B4D-7976-C1BF-97BA-7A25450A2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07" b="89977" l="8000" r="92643">
                        <a14:foregroundMark x1="8071" y1="55944" x2="18071" y2="60490"/>
                        <a14:foregroundMark x1="18071" y1="60490" x2="8000" y2="55128"/>
                        <a14:foregroundMark x1="8000" y1="55128" x2="8071" y2="56410"/>
                        <a14:foregroundMark x1="9571" y1="64336" x2="20071" y2="65501"/>
                        <a14:foregroundMark x1="20071" y1="65501" x2="20571" y2="60490"/>
                        <a14:foregroundMark x1="76500" y1="61772" x2="86857" y2="67599"/>
                        <a14:foregroundMark x1="86857" y1="67599" x2="78714" y2="55361"/>
                        <a14:foregroundMark x1="78714" y1="55361" x2="76786" y2="60140"/>
                        <a14:foregroundMark x1="89857" y1="55944" x2="92643" y2="59674"/>
                        <a14:foregroundMark x1="47786" y1="33333" x2="64929" y2="44172"/>
                        <a14:foregroundMark x1="68286" y1="46737" x2="64214" y2="42541"/>
                        <a14:foregroundMark x1="65500" y1="39977" x2="67786" y2="45921"/>
                        <a14:foregroundMark x1="62929" y1="38345" x2="68571" y2="52797"/>
                        <a14:foregroundMark x1="68571" y1="52797" x2="68571" y2="54312"/>
                        <a14:foregroundMark x1="63429" y1="37995" x2="67286" y2="44639"/>
                        <a14:foregroundMark x1="60571" y1="35897" x2="69714" y2="45804"/>
                        <a14:foregroundMark x1="69714" y1="45804" x2="70071" y2="50932"/>
                        <a14:foregroundMark x1="62429" y1="37995" x2="66786" y2="44639"/>
                        <a14:foregroundMark x1="20857" y1="56876" x2="22214" y2="59441"/>
                        <a14:foregroundMark x1="21000" y1="57343" x2="21429" y2="57110"/>
                        <a14:foregroundMark x1="52500" y1="22844" x2="58714" y2="32984"/>
                        <a14:foregroundMark x1="58286" y1="33217" x2="68000" y2="40793"/>
                        <a14:foregroundMark x1="68000" y1="40793" x2="69000" y2="45688"/>
                        <a14:foregroundMark x1="60857" y1="34615" x2="69714" y2="45105"/>
                        <a14:foregroundMark x1="69714" y1="45105" x2="70000" y2="47436"/>
                        <a14:foregroundMark x1="69286" y1="54196" x2="48643" y2="68415"/>
                        <a14:foregroundMark x1="48643" y1="68415" x2="59000" y2="67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772" y="4001294"/>
            <a:ext cx="4571758" cy="280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white virtual reality headset&#10;&#10;AI-generated content may be incorrect.">
            <a:extLst>
              <a:ext uri="{FF2B5EF4-FFF2-40B4-BE49-F238E27FC236}">
                <a16:creationId xmlns:a16="http://schemas.microsoft.com/office/drawing/2014/main" id="{86449B73-8BDF-59B5-BEF3-BD1A62D92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510086"/>
            <a:ext cx="4989327" cy="28018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E2A58F-3E9A-1FA0-61C6-410A05C65E0B}"/>
              </a:ext>
            </a:extLst>
          </p:cNvPr>
          <p:cNvSpPr txBox="1"/>
          <p:nvPr/>
        </p:nvSpPr>
        <p:spPr>
          <a:xfrm>
            <a:off x="1151860" y="6305370"/>
            <a:ext cx="439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Oculus Quest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112185-D08F-48D5-A036-FD0CEB4ED12E}"/>
              </a:ext>
            </a:extLst>
          </p:cNvPr>
          <p:cNvSpPr txBox="1"/>
          <p:nvPr/>
        </p:nvSpPr>
        <p:spPr>
          <a:xfrm>
            <a:off x="6393872" y="6305370"/>
            <a:ext cx="439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Oculus Quest 2</a:t>
            </a:r>
          </a:p>
        </p:txBody>
      </p:sp>
    </p:spTree>
    <p:extLst>
      <p:ext uri="{BB962C8B-B14F-4D97-AF65-F5344CB8AC3E}">
        <p14:creationId xmlns:p14="http://schemas.microsoft.com/office/powerpoint/2010/main" val="2903411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2A9B6-69C1-71AA-5035-D3991105F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widely used Monte-Carlo package </a:t>
            </a:r>
            <a:r>
              <a:rPr lang="en-US" dirty="0">
                <a:solidFill>
                  <a:srgbClr val="92D050"/>
                </a:solidFill>
              </a:rPr>
              <a:t>to simulate the passage of particles through matter </a:t>
            </a:r>
            <a:r>
              <a:rPr lang="en-US" dirty="0"/>
              <a:t>[4]. </a:t>
            </a:r>
          </a:p>
          <a:p>
            <a:r>
              <a:rPr lang="en-US" dirty="0"/>
              <a:t>It has a wide range of applications in science, medicine, engineering, etc. For example, </a:t>
            </a:r>
            <a:r>
              <a:rPr lang="en-US" dirty="0">
                <a:solidFill>
                  <a:srgbClr val="92D050"/>
                </a:solidFill>
              </a:rPr>
              <a:t>all LHC experiments use GEANT4!</a:t>
            </a:r>
          </a:p>
          <a:p>
            <a:r>
              <a:rPr lang="en-US" dirty="0"/>
              <a:t>Users can define their own geometries, radiation sources, materials, simulate them, and </a:t>
            </a:r>
            <a:r>
              <a:rPr lang="en-US" dirty="0">
                <a:solidFill>
                  <a:srgbClr val="92D050"/>
                </a:solidFill>
              </a:rPr>
              <a:t>examine the results of simulations with in-built GUI and data analysis tools</a:t>
            </a:r>
            <a:r>
              <a:rPr lang="en-US" dirty="0"/>
              <a:t>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0C9A31F-B4B5-C8C2-5ABF-1A96494AB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A Short Introduction to GEANT4</a:t>
            </a:r>
          </a:p>
        </p:txBody>
      </p:sp>
      <p:pic>
        <p:nvPicPr>
          <p:cNvPr id="1026" name="Picture 2" descr="a GEANT4 Simulation | Nuclear Physics 101">
            <a:extLst>
              <a:ext uri="{FF2B5EF4-FFF2-40B4-BE49-F238E27FC236}">
                <a16:creationId xmlns:a16="http://schemas.microsoft.com/office/drawing/2014/main" id="{9305CB90-0BDA-965A-69A6-EF734E5CE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1690688"/>
            <a:ext cx="5600700" cy="43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14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40E7-5A4E-9E54-ACD7-AD79E8B08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GEANT4 to G4VR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10EE9-58FF-ACE3-3077-70367A6BB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UCLA Physics VR lab has, over the last year, developed </a:t>
            </a:r>
            <a:r>
              <a:rPr lang="en-US" b="1" dirty="0">
                <a:solidFill>
                  <a:srgbClr val="92D050"/>
                </a:solidFill>
              </a:rPr>
              <a:t>G4VR – a GEANT4 VR event display</a:t>
            </a:r>
            <a:r>
              <a:rPr lang="en-US" dirty="0"/>
              <a:t>. </a:t>
            </a:r>
          </a:p>
          <a:p>
            <a:r>
              <a:rPr lang="en-US" dirty="0"/>
              <a:t>G4VR can be run on any Oculus-based headset and produces the GEANT4 scene given the experiment geometries and tracks (assets).</a:t>
            </a:r>
          </a:p>
          <a:p>
            <a:r>
              <a:rPr lang="en-US" b="1" dirty="0">
                <a:solidFill>
                  <a:schemeClr val="accent3"/>
                </a:solidFill>
              </a:rPr>
              <a:t>Idea</a:t>
            </a:r>
            <a:r>
              <a:rPr lang="en-US" dirty="0"/>
              <a:t>: 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/>
              <a:t> Allow users to run a standard GEANT4 experiment with a </a:t>
            </a:r>
            <a:r>
              <a:rPr lang="en-US" dirty="0">
                <a:solidFill>
                  <a:srgbClr val="92D050"/>
                </a:solidFill>
              </a:rPr>
              <a:t>novel XR driver. </a:t>
            </a:r>
          </a:p>
          <a:p>
            <a:pPr marL="914400" lvl="1" indent="-457200">
              <a:buFont typeface="+mj-lt"/>
              <a:buAutoNum type="romanUcPeriod"/>
            </a:pPr>
            <a:r>
              <a:rPr lang="en-US" dirty="0"/>
              <a:t> </a:t>
            </a:r>
            <a:r>
              <a:rPr lang="en-US" dirty="0">
                <a:solidFill>
                  <a:srgbClr val="92D050"/>
                </a:solidFill>
              </a:rPr>
              <a:t>XR driver interfaces with the VR headset</a:t>
            </a:r>
            <a:r>
              <a:rPr lang="en-US" dirty="0"/>
              <a:t> to allow asset transfer.</a:t>
            </a:r>
          </a:p>
          <a:p>
            <a:pPr marL="914400" lvl="1" indent="-457200">
              <a:buFont typeface="+mj-lt"/>
              <a:buAutoNum type="romanUcPeriod"/>
            </a:pPr>
            <a:r>
              <a:rPr lang="en-US" dirty="0"/>
              <a:t> </a:t>
            </a:r>
            <a:r>
              <a:rPr lang="en-US" dirty="0">
                <a:solidFill>
                  <a:srgbClr val="92D050"/>
                </a:solidFill>
              </a:rPr>
              <a:t>Data is received by G4VR </a:t>
            </a:r>
            <a:r>
              <a:rPr lang="en-US" dirty="0"/>
              <a:t>and processed to produce the scene.</a:t>
            </a:r>
          </a:p>
          <a:p>
            <a:pPr marL="0" indent="0">
              <a:buNone/>
            </a:pPr>
            <a:r>
              <a:rPr lang="en-US" dirty="0"/>
              <a:t>The implementation of each step is discussed in the following slides.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53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2AACA-7911-E582-92C5-9AD34F4D7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XR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5A329-3689-D484-11B3-A4FBCE349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Facilitate data transfer to VR </a:t>
            </a:r>
            <a:r>
              <a:rPr lang="en-US" dirty="0">
                <a:sym typeface="Wingdings" pitchFamily="2" charset="2"/>
              </a:rPr>
              <a:t> develop a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new vis driver for GEANT4</a:t>
            </a:r>
            <a:r>
              <a:rPr lang="en-US" dirty="0">
                <a:sym typeface="Wingdings" pitchFamily="2" charset="2"/>
              </a:rPr>
              <a:t>. </a:t>
            </a:r>
          </a:p>
          <a:p>
            <a:pPr lvl="1"/>
            <a:r>
              <a:rPr lang="en-US" dirty="0">
                <a:sym typeface="Wingdings" pitchFamily="2" charset="2"/>
              </a:rPr>
              <a:t>Named “XR” to accommodate expansion to AR in the future. </a:t>
            </a:r>
          </a:p>
          <a:p>
            <a:r>
              <a:rPr lang="en-US" dirty="0">
                <a:sym typeface="Wingdings" pitchFamily="2" charset="2"/>
              </a:rPr>
              <a:t>The driver performs three functions: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FFC000"/>
                </a:solidFill>
                <a:sym typeface="Wingdings" pitchFamily="2" charset="2"/>
              </a:rPr>
              <a:t>Collects experiment geometries </a:t>
            </a:r>
            <a:r>
              <a:rPr lang="en-US" dirty="0">
                <a:sym typeface="Wingdings" pitchFamily="2" charset="2"/>
              </a:rPr>
              <a:t> writes them to GLB binaries (fast, resource efficient 3D asset format).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FFC000"/>
                </a:solidFill>
                <a:sym typeface="Wingdings" pitchFamily="2" charset="2"/>
              </a:rPr>
              <a:t>Collects track data (steps, positions, times, energies, etc.) </a:t>
            </a:r>
            <a:r>
              <a:rPr lang="en-US" dirty="0">
                <a:sym typeface="Wingdings" pitchFamily="2" charset="2"/>
              </a:rPr>
              <a:t>by accessing scene trajectories  writes them to CSV.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FFC000"/>
                </a:solidFill>
                <a:sym typeface="Wingdings" pitchFamily="2" charset="2"/>
              </a:rPr>
              <a:t>Launches a local server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 assets are posted here, and G4VR collects them from this address. </a:t>
            </a:r>
            <a:endParaRPr lang="en-US" b="1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80836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83F1A-EC89-A799-EED3-CC0DA1237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XR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79F7E-9B11-BFF0-004A-5A3F7F547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the user’s point of view, the use of the driver is simplified:</a:t>
            </a:r>
          </a:p>
          <a:p>
            <a:pPr lvl="1"/>
            <a:r>
              <a:rPr lang="en-US" dirty="0"/>
              <a:t>Execute the GEANT4 program. </a:t>
            </a:r>
          </a:p>
          <a:p>
            <a:pPr lvl="1"/>
            <a:r>
              <a:rPr lang="en-US" dirty="0"/>
              <a:t>Enter </a:t>
            </a:r>
            <a:r>
              <a:rPr lang="en-US" dirty="0">
                <a:solidFill>
                  <a:schemeClr val="accent6"/>
                </a:solidFill>
                <a:latin typeface="Andale Mono" panose="020B0509000000000004" pitchFamily="49" charset="0"/>
              </a:rPr>
              <a:t>/vis/open </a:t>
            </a:r>
            <a:r>
              <a:rPr lang="en-US" dirty="0" err="1">
                <a:solidFill>
                  <a:schemeClr val="accent6"/>
                </a:solidFill>
                <a:latin typeface="Andale Mono" panose="020B0509000000000004" pitchFamily="49" charset="0"/>
              </a:rPr>
              <a:t>Xr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in the GEANT4 console. </a:t>
            </a:r>
          </a:p>
          <a:p>
            <a:pPr lvl="1"/>
            <a:r>
              <a:rPr lang="en-US" dirty="0"/>
              <a:t>Run the desired number of runs. </a:t>
            </a:r>
          </a:p>
          <a:p>
            <a:r>
              <a:rPr lang="en-US" dirty="0"/>
              <a:t>The server is set up to store the data of each run separately so that the user can switch between the results of each run in VR. </a:t>
            </a:r>
          </a:p>
        </p:txBody>
      </p:sp>
    </p:spTree>
    <p:extLst>
      <p:ext uri="{BB962C8B-B14F-4D97-AF65-F5344CB8AC3E}">
        <p14:creationId xmlns:p14="http://schemas.microsoft.com/office/powerpoint/2010/main" val="338816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69E0B-3C44-0DE1-6F58-D52ADE854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Asset Transfer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BDBDD-45B3-991C-9231-4152DC2F1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65536"/>
          </a:xfrm>
        </p:spPr>
        <p:txBody>
          <a:bodyPr>
            <a:normAutofit/>
          </a:bodyPr>
          <a:lstStyle/>
          <a:p>
            <a:r>
              <a:rPr lang="en-US" sz="2400" dirty="0"/>
              <a:t>During runtime, G4VR is set up to read from a specific input URL and import the experiment data from that address.</a:t>
            </a:r>
          </a:p>
          <a:p>
            <a:pPr lvl="1"/>
            <a:r>
              <a:rPr lang="en-US" sz="2000" dirty="0"/>
              <a:t>A UI is enabled that the user can interact with to enter the address and select the experiment.</a:t>
            </a:r>
          </a:p>
        </p:txBody>
      </p:sp>
      <p:pic>
        <p:nvPicPr>
          <p:cNvPr id="5" name="Picture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1A41BF24-44DC-DA99-BD16-34ED5CAE5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885" y="3629892"/>
            <a:ext cx="5008052" cy="2981412"/>
          </a:xfrm>
          <a:prstGeom prst="rect">
            <a:avLst/>
          </a:prstGeom>
        </p:spPr>
      </p:pic>
      <p:pic>
        <p:nvPicPr>
          <p:cNvPr id="7" name="Picture 6" descr="A blue rectangular sign with yellow text&#10;&#10;AI-generated content may be incorrect.">
            <a:extLst>
              <a:ext uri="{FF2B5EF4-FFF2-40B4-BE49-F238E27FC236}">
                <a16:creationId xmlns:a16="http://schemas.microsoft.com/office/drawing/2014/main" id="{B33E5326-BF11-6383-19AF-14B6EBCE5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28" y="3629892"/>
            <a:ext cx="4707493" cy="298141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347009-03BC-1C11-C255-284F8DA4F299}"/>
              </a:ext>
            </a:extLst>
          </p:cNvPr>
          <p:cNvCxnSpPr>
            <a:cxnSpLocks/>
            <a:stCxn id="7" idx="3"/>
            <a:endCxn id="5" idx="1"/>
          </p:cNvCxnSpPr>
          <p:nvPr/>
        </p:nvCxnSpPr>
        <p:spPr>
          <a:xfrm>
            <a:off x="6003721" y="5120598"/>
            <a:ext cx="553164" cy="0"/>
          </a:xfrm>
          <a:prstGeom prst="straightConnector1">
            <a:avLst/>
          </a:prstGeom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C198ECA-9563-2351-0A6B-8DA66AAA04D1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9171709" y="3477431"/>
            <a:ext cx="730378" cy="134402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3A0917-EEFA-7138-858D-484E584A967D}"/>
              </a:ext>
            </a:extLst>
          </p:cNvPr>
          <p:cNvSpPr txBox="1"/>
          <p:nvPr/>
        </p:nvSpPr>
        <p:spPr>
          <a:xfrm>
            <a:off x="8219327" y="3169654"/>
            <a:ext cx="336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Experiment named “trial” can be loaded</a:t>
            </a:r>
          </a:p>
        </p:txBody>
      </p:sp>
    </p:spTree>
    <p:extLst>
      <p:ext uri="{BB962C8B-B14F-4D97-AF65-F5344CB8AC3E}">
        <p14:creationId xmlns:p14="http://schemas.microsoft.com/office/powerpoint/2010/main" val="823892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D39D3-2662-4DE8-FD05-09D9068F6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Event Display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16DF3-2422-CF2B-77AA-02EB9F0B1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the CSV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reconstruct the tracks</a:t>
            </a:r>
            <a:r>
              <a:rPr lang="en-US" dirty="0">
                <a:sym typeface="Wingdings" pitchFamily="2" charset="2"/>
              </a:rPr>
              <a:t>.</a:t>
            </a:r>
          </a:p>
          <a:p>
            <a:r>
              <a:rPr lang="en-US" dirty="0">
                <a:sym typeface="Wingdings" pitchFamily="2" charset="2"/>
              </a:rPr>
              <a:t>From the GLB 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instantiate the geometries</a:t>
            </a:r>
            <a:r>
              <a:rPr lang="en-US" dirty="0">
                <a:sym typeface="Wingdings" pitchFamily="2" charset="2"/>
              </a:rPr>
              <a:t>.</a:t>
            </a:r>
          </a:p>
          <a:p>
            <a:pPr lvl="1"/>
            <a:r>
              <a:rPr lang="en-US" dirty="0">
                <a:sym typeface="Wingdings" pitchFamily="2" charset="2"/>
              </a:rPr>
              <a:t>G4VR is developed using </a:t>
            </a:r>
            <a:r>
              <a:rPr lang="en-US" b="1" dirty="0">
                <a:sym typeface="Wingdings" pitchFamily="2" charset="2"/>
              </a:rPr>
              <a:t>Unity</a:t>
            </a:r>
            <a:r>
              <a:rPr lang="en-US" dirty="0">
                <a:sym typeface="Wingdings" pitchFamily="2" charset="2"/>
              </a:rPr>
              <a:t>, which supports GLB parsing to GameObjects (Unity scene objects).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The event display has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a range of functionalities </a:t>
            </a:r>
            <a:r>
              <a:rPr lang="en-US" dirty="0">
                <a:sym typeface="Wingdings" pitchFamily="2" charset="2"/>
              </a:rPr>
              <a:t>useful for analysis: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Track Analysis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Energy Deposit Analysis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Time Evolution</a:t>
            </a:r>
          </a:p>
        </p:txBody>
      </p:sp>
    </p:spTree>
    <p:extLst>
      <p:ext uri="{BB962C8B-B14F-4D97-AF65-F5344CB8AC3E}">
        <p14:creationId xmlns:p14="http://schemas.microsoft.com/office/powerpoint/2010/main" val="652348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985</Words>
  <Application>Microsoft Macintosh PowerPoint</Application>
  <PresentationFormat>Widescreen</PresentationFormat>
  <Paragraphs>81</Paragraphs>
  <Slides>15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Andale Mono</vt:lpstr>
      <vt:lpstr>Aptos</vt:lpstr>
      <vt:lpstr>Aptos Display</vt:lpstr>
      <vt:lpstr>Arial</vt:lpstr>
      <vt:lpstr>Wingdings</vt:lpstr>
      <vt:lpstr>Office Theme</vt:lpstr>
      <vt:lpstr>G4VR: A Virtual Reality Extension for GEANT4</vt:lpstr>
      <vt:lpstr>Virtual Reality in Science</vt:lpstr>
      <vt:lpstr>The VR Toolkit</vt:lpstr>
      <vt:lpstr>A Short Introduction to GEANT4</vt:lpstr>
      <vt:lpstr>From GEANT4 to G4VR</vt:lpstr>
      <vt:lpstr>I. XR Driver</vt:lpstr>
      <vt:lpstr>I. XR Driver</vt:lpstr>
      <vt:lpstr>II. Asset Transfer </vt:lpstr>
      <vt:lpstr>III. Event Display</vt:lpstr>
      <vt:lpstr>III. Event Display – Track Analysis</vt:lpstr>
      <vt:lpstr>III. Event Display – Time Control</vt:lpstr>
      <vt:lpstr>III. Event Display – Edep Analysis</vt:lpstr>
      <vt:lpstr>III. Event Display - Movies</vt:lpstr>
      <vt:lpstr>Looking Forward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Benjamin Jobilal</dc:creator>
  <cp:lastModifiedBy>Benjamin Jobilal</cp:lastModifiedBy>
  <cp:revision>21</cp:revision>
  <dcterms:created xsi:type="dcterms:W3CDTF">2025-10-23T16:37:59Z</dcterms:created>
  <dcterms:modified xsi:type="dcterms:W3CDTF">2025-11-09T05:15:10Z</dcterms:modified>
</cp:coreProperties>
</file>