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</p:sldIdLst>
  <p:sldSz cy="5143500" cx="9144000"/>
  <p:notesSz cx="51435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8" roundtripDataSignature="AMtx7mhdyEz/OfQE27Zm50Q3L7Pjw9jma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6000" y="812520"/>
            <a:ext cx="7127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5" name="Google Shape;5;n"/>
          <p:cNvSpPr txBox="1"/>
          <p:nvPr>
            <p:ph idx="3"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6" name="Google Shape;6;n"/>
          <p:cNvSpPr txBox="1"/>
          <p:nvPr>
            <p:ph idx="10"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400" u="none" cap="none" strike="noStrike"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:notes"/>
          <p:cNvSpPr/>
          <p:nvPr>
            <p:ph idx="2" type="sldImg"/>
          </p:nvPr>
        </p:nvSpPr>
        <p:spPr>
          <a:xfrm>
            <a:off x="685800" y="1143000"/>
            <a:ext cx="5486040" cy="308592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2" name="Google Shape;62;p1:notes"/>
          <p:cNvSpPr txBox="1"/>
          <p:nvPr>
            <p:ph idx="1"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:notes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/>
          <p:nvPr>
            <p:ph idx="2" type="sldImg"/>
          </p:nvPr>
        </p:nvSpPr>
        <p:spPr>
          <a:xfrm>
            <a:off x="685800" y="1143000"/>
            <a:ext cx="5486040" cy="308592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2" name="Google Shape;82;p2:notes"/>
          <p:cNvSpPr txBox="1"/>
          <p:nvPr>
            <p:ph idx="1"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2:notes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e5286584aa_0_5:notes"/>
          <p:cNvSpPr/>
          <p:nvPr>
            <p:ph idx="2" type="sldImg"/>
          </p:nvPr>
        </p:nvSpPr>
        <p:spPr>
          <a:xfrm>
            <a:off x="685800" y="1143000"/>
            <a:ext cx="5486100" cy="3085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3" name="Google Shape;93;g3e5286584aa_0_5:notes"/>
          <p:cNvSpPr txBox="1"/>
          <p:nvPr>
            <p:ph idx="1" type="body"/>
          </p:nvPr>
        </p:nvSpPr>
        <p:spPr>
          <a:xfrm>
            <a:off x="685800" y="4400640"/>
            <a:ext cx="5486100" cy="36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g3e5286584aa_0_5:notes"/>
          <p:cNvSpPr txBox="1"/>
          <p:nvPr/>
        </p:nvSpPr>
        <p:spPr>
          <a:xfrm>
            <a:off x="3884760" y="8685360"/>
            <a:ext cx="2971500" cy="458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3"/>
          <p:cNvSpPr txBox="1"/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3"/>
          <p:cNvSpPr txBox="1"/>
          <p:nvPr>
            <p:ph idx="1"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3"/>
          <p:cNvSpPr txBox="1"/>
          <p:nvPr>
            <p:ph idx="2"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4"/>
          <p:cNvSpPr txBox="1"/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4"/>
          <p:cNvSpPr txBox="1"/>
          <p:nvPr>
            <p:ph idx="1"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4"/>
          <p:cNvSpPr txBox="1"/>
          <p:nvPr>
            <p:ph idx="2"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4"/>
          <p:cNvSpPr txBox="1"/>
          <p:nvPr>
            <p:ph idx="3"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4"/>
          <p:cNvSpPr txBox="1"/>
          <p:nvPr>
            <p:ph idx="4"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5"/>
          <p:cNvSpPr txBox="1"/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5"/>
          <p:cNvSpPr txBox="1"/>
          <p:nvPr>
            <p:ph idx="1"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5"/>
          <p:cNvSpPr txBox="1"/>
          <p:nvPr>
            <p:ph idx="2"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5"/>
          <p:cNvSpPr txBox="1"/>
          <p:nvPr>
            <p:ph idx="3"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5"/>
          <p:cNvSpPr txBox="1"/>
          <p:nvPr>
            <p:ph idx="4"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5"/>
          <p:cNvSpPr txBox="1"/>
          <p:nvPr>
            <p:ph idx="5"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5"/>
          <p:cNvSpPr txBox="1"/>
          <p:nvPr>
            <p:ph idx="6"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5"/>
          <p:cNvSpPr txBox="1"/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5"/>
          <p:cNvSpPr txBox="1"/>
          <p:nvPr>
            <p:ph idx="1"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6"/>
          <p:cNvSpPr txBox="1"/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6"/>
          <p:cNvSpPr txBox="1"/>
          <p:nvPr>
            <p:ph idx="1"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7"/>
          <p:cNvSpPr txBox="1"/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7"/>
          <p:cNvSpPr txBox="1"/>
          <p:nvPr>
            <p:ph idx="1"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7"/>
          <p:cNvSpPr txBox="1"/>
          <p:nvPr>
            <p:ph idx="2"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/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9"/>
          <p:cNvSpPr txBox="1"/>
          <p:nvPr>
            <p:ph idx="1"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0"/>
          <p:cNvSpPr txBox="1"/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0"/>
          <p:cNvSpPr txBox="1"/>
          <p:nvPr>
            <p:ph idx="1"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0"/>
          <p:cNvSpPr txBox="1"/>
          <p:nvPr>
            <p:ph idx="2"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0"/>
          <p:cNvSpPr txBox="1"/>
          <p:nvPr>
            <p:ph idx="3"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1"/>
          <p:cNvSpPr txBox="1"/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1"/>
          <p:cNvSpPr txBox="1"/>
          <p:nvPr>
            <p:ph idx="1"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1"/>
          <p:cNvSpPr txBox="1"/>
          <p:nvPr>
            <p:ph idx="2"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1"/>
          <p:cNvSpPr txBox="1"/>
          <p:nvPr>
            <p:ph idx="3"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2"/>
          <p:cNvSpPr txBox="1"/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2"/>
          <p:cNvSpPr txBox="1"/>
          <p:nvPr>
            <p:ph idx="1"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2"/>
          <p:cNvSpPr txBox="1"/>
          <p:nvPr>
            <p:ph idx="2"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2"/>
          <p:cNvSpPr txBox="1"/>
          <p:nvPr>
            <p:ph idx="3"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/>
          <p:cNvSpPr txBox="1"/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1" name="Google Shape;11;p3"/>
          <p:cNvSpPr txBox="1"/>
          <p:nvPr>
            <p:ph idx="1"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gif"/><Relationship Id="rId4" Type="http://schemas.openxmlformats.org/officeDocument/2006/relationships/image" Target="../media/image2.png"/><Relationship Id="rId5" Type="http://schemas.openxmlformats.org/officeDocument/2006/relationships/image" Target="../media/image4.png"/><Relationship Id="rId6" Type="http://schemas.openxmlformats.org/officeDocument/2006/relationships/image" Target="../media/image3.jpg"/><Relationship Id="rId7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5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reencoded.png" id="65" name="Google Shape;65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74650" y="1082175"/>
            <a:ext cx="4929175" cy="197131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reencoded.png" id="66" name="Google Shape;66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97275" y="2826643"/>
            <a:ext cx="2373250" cy="2294005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"/>
          <p:cNvSpPr/>
          <p:nvPr/>
        </p:nvSpPr>
        <p:spPr>
          <a:xfrm>
            <a:off x="228600" y="91440"/>
            <a:ext cx="8686440" cy="74952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200" u="none" cap="none" strike="noStrike">
                <a:solidFill>
                  <a:srgbClr val="111133"/>
                </a:solidFill>
                <a:latin typeface="Calibri"/>
                <a:ea typeface="Calibri"/>
                <a:cs typeface="Calibri"/>
                <a:sym typeface="Calibri"/>
              </a:rPr>
              <a:t>Cosmology with Gaia — catalogs of clusters, voids and local densities based on quasars</a:t>
            </a:r>
            <a:endParaRPr b="0" i="0" sz="22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"/>
          <p:cNvSpPr/>
          <p:nvPr/>
        </p:nvSpPr>
        <p:spPr>
          <a:xfrm>
            <a:off x="1097280" y="859680"/>
            <a:ext cx="6949080" cy="347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en-US" sz="1300" u="none" cap="none" strike="noStrike">
                <a:solidFill>
                  <a:srgbClr val="444466"/>
                </a:solidFill>
                <a:latin typeface="Calibri"/>
                <a:ea typeface="Calibri"/>
                <a:cs typeface="Calibri"/>
                <a:sym typeface="Calibri"/>
              </a:rPr>
              <a:t>Nestor Arsenov, Mar Perez et al.  |  PhD student at IA, Sofia  &amp;  Konkoly Observatory, Budapest</a:t>
            </a:r>
            <a:endParaRPr b="0" i="0" sz="13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preencoded.png" id="69" name="Google Shape;69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9800" y="749880"/>
            <a:ext cx="868320" cy="51156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reencoded.png" id="70" name="Google Shape;70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229600" y="749880"/>
            <a:ext cx="566640" cy="56664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1" name="Google Shape;71;p1"/>
          <p:cNvCxnSpPr/>
          <p:nvPr/>
        </p:nvCxnSpPr>
        <p:spPr>
          <a:xfrm>
            <a:off x="228600" y="1261800"/>
            <a:ext cx="8686800" cy="0"/>
          </a:xfrm>
          <a:prstGeom prst="straightConnector1">
            <a:avLst/>
          </a:prstGeom>
          <a:noFill/>
          <a:ln cap="flat" cmpd="sng" w="9525">
            <a:solidFill>
              <a:srgbClr val="BBBBCC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descr="preencoded.png" id="72" name="Google Shape;72;p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036713" y="2487695"/>
            <a:ext cx="2468520" cy="246852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3" name="Google Shape;73;p1"/>
          <p:cNvCxnSpPr/>
          <p:nvPr/>
        </p:nvCxnSpPr>
        <p:spPr>
          <a:xfrm>
            <a:off x="4540122" y="1995741"/>
            <a:ext cx="1371600" cy="640200"/>
          </a:xfrm>
          <a:prstGeom prst="straightConnector1">
            <a:avLst/>
          </a:prstGeom>
          <a:noFill/>
          <a:ln cap="flat" cmpd="sng" w="28575">
            <a:solidFill>
              <a:srgbClr val="3465A4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74" name="Google Shape;74;p1"/>
          <p:cNvCxnSpPr/>
          <p:nvPr/>
        </p:nvCxnSpPr>
        <p:spPr>
          <a:xfrm flipH="1">
            <a:off x="3445412" y="3059224"/>
            <a:ext cx="2515800" cy="543000"/>
          </a:xfrm>
          <a:prstGeom prst="straightConnector1">
            <a:avLst/>
          </a:prstGeom>
          <a:noFill/>
          <a:ln cap="flat" cmpd="sng" w="28575">
            <a:solidFill>
              <a:srgbClr val="3465A4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75" name="Google Shape;75;p1"/>
          <p:cNvSpPr txBox="1"/>
          <p:nvPr/>
        </p:nvSpPr>
        <p:spPr>
          <a:xfrm rot="1496604">
            <a:off x="4504899" y="1870725"/>
            <a:ext cx="2147620" cy="51150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/>
              <a:t>tesselation, void finding with Revolver</a:t>
            </a:r>
            <a:endParaRPr sz="1300"/>
          </a:p>
        </p:txBody>
      </p:sp>
      <p:sp>
        <p:nvSpPr>
          <p:cNvPr id="76" name="Google Shape;76;p1"/>
          <p:cNvSpPr txBox="1"/>
          <p:nvPr/>
        </p:nvSpPr>
        <p:spPr>
          <a:xfrm rot="-727209">
            <a:off x="3833809" y="2978119"/>
            <a:ext cx="2080373" cy="25560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cat. of local densities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 0.8&lt; z &lt; 2.2</a:t>
            </a:r>
            <a:endParaRPr/>
          </a:p>
        </p:txBody>
      </p:sp>
      <p:sp>
        <p:nvSpPr>
          <p:cNvPr id="77" name="Google Shape;77;p1"/>
          <p:cNvSpPr txBox="1"/>
          <p:nvPr/>
        </p:nvSpPr>
        <p:spPr>
          <a:xfrm>
            <a:off x="-41957" y="2718043"/>
            <a:ext cx="1711500" cy="22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Storey-Fisher et al., 2024</a:t>
            </a:r>
            <a:endParaRPr sz="1000"/>
          </a:p>
        </p:txBody>
      </p:sp>
      <p:cxnSp>
        <p:nvCxnSpPr>
          <p:cNvPr id="78" name="Google Shape;78;p1"/>
          <p:cNvCxnSpPr/>
          <p:nvPr/>
        </p:nvCxnSpPr>
        <p:spPr>
          <a:xfrm flipH="1">
            <a:off x="5016677" y="3085790"/>
            <a:ext cx="971100" cy="1343700"/>
          </a:xfrm>
          <a:prstGeom prst="straightConnector1">
            <a:avLst/>
          </a:prstGeom>
          <a:noFill/>
          <a:ln cap="flat" cmpd="sng" w="28575">
            <a:solidFill>
              <a:srgbClr val="3465A4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79" name="Google Shape;79;p1"/>
          <p:cNvSpPr txBox="1"/>
          <p:nvPr/>
        </p:nvSpPr>
        <p:spPr>
          <a:xfrm>
            <a:off x="4051875" y="4311945"/>
            <a:ext cx="2328600" cy="5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/>
              <a:t>cat. of voids and clusters</a:t>
            </a:r>
            <a:endParaRPr sz="13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reencoded.png" id="85" name="Google Shape;85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502" y="718394"/>
            <a:ext cx="4588524" cy="19409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reencoded.png" id="86" name="Google Shape;86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815275" y="676450"/>
            <a:ext cx="4201802" cy="2165701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2"/>
          <p:cNvSpPr/>
          <p:nvPr/>
        </p:nvSpPr>
        <p:spPr>
          <a:xfrm>
            <a:off x="257542" y="4740523"/>
            <a:ext cx="8595000" cy="34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500" u="none" cap="none" strike="noStrike">
                <a:solidFill>
                  <a:srgbClr val="333355"/>
                </a:solidFill>
                <a:latin typeface="Calibri"/>
                <a:ea typeface="Calibri"/>
                <a:cs typeface="Calibri"/>
                <a:sym typeface="Calibri"/>
              </a:rPr>
              <a:t>Data: </a:t>
            </a:r>
            <a:r>
              <a:rPr b="0" i="0" lang="en-US" sz="1500" u="none" cap="none" strike="noStrike">
                <a:solidFill>
                  <a:srgbClr val="1155AA"/>
                </a:solidFill>
                <a:highlight>
                  <a:srgbClr val="FF9900"/>
                </a:highlight>
                <a:latin typeface="Calibri"/>
                <a:ea typeface="Calibri"/>
                <a:cs typeface="Calibri"/>
                <a:sym typeface="Calibri"/>
              </a:rPr>
              <a:t>https://cdsarc.cds.unistra.fr/viz-bin/cat/J/A+A/706/A362</a:t>
            </a:r>
            <a:r>
              <a:rPr b="0" i="0" lang="en-US" sz="15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  </a:t>
            </a:r>
            <a:r>
              <a:rPr b="1" i="0" lang="en-US" sz="1500" u="none" cap="none" strike="noStrike">
                <a:solidFill>
                  <a:srgbClr val="333355"/>
                </a:solidFill>
                <a:latin typeface="Calibri"/>
                <a:ea typeface="Calibri"/>
                <a:cs typeface="Calibri"/>
                <a:sym typeface="Calibri"/>
              </a:rPr>
              <a:t>✉  </a:t>
            </a:r>
            <a:r>
              <a:rPr b="0" i="0" lang="en-US" sz="1500" u="none" cap="none" strike="noStrike">
                <a:solidFill>
                  <a:srgbClr val="1155AA"/>
                </a:solidFill>
                <a:latin typeface="Calibri"/>
                <a:ea typeface="Calibri"/>
                <a:cs typeface="Calibri"/>
                <a:sym typeface="Calibri"/>
              </a:rPr>
              <a:t>nestorarsenov@gmail.com</a:t>
            </a:r>
            <a:endParaRPr b="0" i="0" sz="15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2"/>
          <p:cNvSpPr txBox="1"/>
          <p:nvPr/>
        </p:nvSpPr>
        <p:spPr>
          <a:xfrm>
            <a:off x="-92275" y="2956300"/>
            <a:ext cx="9236400" cy="182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>
                <a:highlight>
                  <a:srgbClr val="00FFFF"/>
                </a:highlight>
              </a:rPr>
              <a:t>public</a:t>
            </a:r>
            <a:r>
              <a:rPr lang="en-US"/>
              <a:t> catalogs of </a:t>
            </a:r>
            <a:r>
              <a:rPr lang="en-US">
                <a:highlight>
                  <a:srgbClr val="00FFFF"/>
                </a:highlight>
              </a:rPr>
              <a:t>clusters, voids and local densities</a:t>
            </a:r>
            <a:r>
              <a:rPr lang="en-US"/>
              <a:t> based on quasars from the </a:t>
            </a:r>
            <a:r>
              <a:rPr lang="en-US">
                <a:highlight>
                  <a:srgbClr val="00FFFF"/>
                </a:highlight>
              </a:rPr>
              <a:t>largest quasar survey</a:t>
            </a:r>
            <a:r>
              <a:rPr lang="en-US"/>
              <a:t> so far! Mock data, too, from Sinigaglia et al. 2025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Exciting data for further work: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cross-match with CMB! (ISW, SZ…?)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cross-match with quasar qualities (e.g. radio-loudness from Arsenov et al. 2025)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cross-match with other surveys and other tracers!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Stay tuned for Gaia DR4 and improvement of the cat </a:t>
            </a:r>
            <a:endParaRPr/>
          </a:p>
        </p:txBody>
      </p:sp>
      <p:sp>
        <p:nvSpPr>
          <p:cNvPr id="89" name="Google Shape;89;p2"/>
          <p:cNvSpPr txBox="1"/>
          <p:nvPr/>
        </p:nvSpPr>
        <p:spPr>
          <a:xfrm>
            <a:off x="629176" y="360725"/>
            <a:ext cx="3842100" cy="18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size distribution of </a:t>
            </a:r>
            <a:r>
              <a:rPr lang="en-US">
                <a:solidFill>
                  <a:srgbClr val="9900FF"/>
                </a:solidFill>
              </a:rPr>
              <a:t>voids</a:t>
            </a:r>
            <a:r>
              <a:rPr lang="en-US"/>
              <a:t> and </a:t>
            </a:r>
            <a:r>
              <a:rPr lang="en-US">
                <a:solidFill>
                  <a:srgbClr val="FF0000"/>
                </a:solidFill>
              </a:rPr>
              <a:t>clusters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90" name="Google Shape;90;p2"/>
          <p:cNvSpPr txBox="1"/>
          <p:nvPr/>
        </p:nvSpPr>
        <p:spPr>
          <a:xfrm>
            <a:off x="5177410" y="345338"/>
            <a:ext cx="3842100" cy="18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density profiles of </a:t>
            </a:r>
            <a:r>
              <a:rPr lang="en-US">
                <a:solidFill>
                  <a:srgbClr val="9900FF"/>
                </a:solidFill>
              </a:rPr>
              <a:t>voids</a:t>
            </a:r>
            <a:r>
              <a:rPr lang="en-US"/>
              <a:t> and </a:t>
            </a:r>
            <a:r>
              <a:rPr lang="en-US">
                <a:solidFill>
                  <a:srgbClr val="FF0000"/>
                </a:solidFill>
              </a:rPr>
              <a:t>clusters</a:t>
            </a:r>
            <a:endParaRPr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reencoded.png" id="96" name="Google Shape;96;g3e5286584aa_0_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502" y="718394"/>
            <a:ext cx="4588524" cy="19409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reencoded.png" id="97" name="Google Shape;97;g3e5286584aa_0_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815275" y="676450"/>
            <a:ext cx="4201802" cy="2165701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g3e5286584aa_0_5"/>
          <p:cNvSpPr/>
          <p:nvPr/>
        </p:nvSpPr>
        <p:spPr>
          <a:xfrm>
            <a:off x="257542" y="4740523"/>
            <a:ext cx="8595000" cy="34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00" u="none" cap="none" strike="noStrike">
                <a:solidFill>
                  <a:srgbClr val="333355"/>
                </a:solidFill>
                <a:latin typeface="Calibri"/>
                <a:ea typeface="Calibri"/>
                <a:cs typeface="Calibri"/>
                <a:sym typeface="Calibri"/>
              </a:rPr>
              <a:t>Data: </a:t>
            </a:r>
            <a:r>
              <a:rPr b="0" i="0" lang="en-US" sz="1300" u="none" cap="none" strike="noStrike">
                <a:solidFill>
                  <a:srgbClr val="1155AA"/>
                </a:solidFill>
                <a:highlight>
                  <a:srgbClr val="FF9900"/>
                </a:highlight>
                <a:latin typeface="Calibri"/>
                <a:ea typeface="Calibri"/>
                <a:cs typeface="Calibri"/>
                <a:sym typeface="Calibri"/>
              </a:rPr>
              <a:t>https://cdsarc.cds.unistra.fr/viz-bin/cat/J/A+A/706/A362</a:t>
            </a:r>
            <a:r>
              <a:rPr b="0" i="0" lang="en-US" sz="13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  </a:t>
            </a:r>
            <a:r>
              <a:rPr b="1" i="0" lang="en-US" sz="1300" u="none" cap="none" strike="noStrike">
                <a:solidFill>
                  <a:srgbClr val="333355"/>
                </a:solidFill>
                <a:latin typeface="Calibri"/>
                <a:ea typeface="Calibri"/>
                <a:cs typeface="Calibri"/>
                <a:sym typeface="Calibri"/>
              </a:rPr>
              <a:t>✉  </a:t>
            </a:r>
            <a:r>
              <a:rPr b="0" i="0" lang="en-US" sz="1300" u="none" cap="none" strike="noStrike">
                <a:solidFill>
                  <a:srgbClr val="1155AA"/>
                </a:solidFill>
                <a:latin typeface="Calibri"/>
                <a:ea typeface="Calibri"/>
                <a:cs typeface="Calibri"/>
                <a:sym typeface="Calibri"/>
              </a:rPr>
              <a:t>nestorarsenov@gmail.com</a:t>
            </a:r>
            <a:endParaRPr b="0" i="0" sz="13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g3e5286584aa_0_5"/>
          <p:cNvSpPr txBox="1"/>
          <p:nvPr/>
        </p:nvSpPr>
        <p:spPr>
          <a:xfrm>
            <a:off x="-92275" y="2956300"/>
            <a:ext cx="9236400" cy="182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>
                <a:highlight>
                  <a:srgbClr val="00FFFF"/>
                </a:highlight>
              </a:rPr>
              <a:t>public</a:t>
            </a:r>
            <a:r>
              <a:rPr lang="en-US"/>
              <a:t> catalogs of </a:t>
            </a:r>
            <a:r>
              <a:rPr lang="en-US">
                <a:highlight>
                  <a:srgbClr val="00FFFF"/>
                </a:highlight>
              </a:rPr>
              <a:t>clusters, voids and local densities</a:t>
            </a:r>
            <a:r>
              <a:rPr lang="en-US"/>
              <a:t> based on quasars from the </a:t>
            </a:r>
            <a:r>
              <a:rPr lang="en-US">
                <a:highlight>
                  <a:srgbClr val="00FFFF"/>
                </a:highlight>
              </a:rPr>
              <a:t>largest quasar survey</a:t>
            </a:r>
            <a:r>
              <a:rPr lang="en-US"/>
              <a:t> so far! Mock data, too, from Sinigaglia et al. 2025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Exciting data for further work: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cross-match with CMB! (ISW, SZ…?)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cross-match with quasar qualities (e.g. radio-loudness from Arsenov et al. 2025)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cross-match with other surveys and other tracers!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Stay tuned for Gaia DR4 and improvement of the cat </a:t>
            </a:r>
            <a:endParaRPr/>
          </a:p>
        </p:txBody>
      </p:sp>
      <p:sp>
        <p:nvSpPr>
          <p:cNvPr id="100" name="Google Shape;100;g3e5286584aa_0_5"/>
          <p:cNvSpPr txBox="1"/>
          <p:nvPr/>
        </p:nvSpPr>
        <p:spPr>
          <a:xfrm>
            <a:off x="629176" y="360725"/>
            <a:ext cx="3842100" cy="18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size distribution of </a:t>
            </a:r>
            <a:r>
              <a:rPr lang="en-US">
                <a:solidFill>
                  <a:srgbClr val="9900FF"/>
                </a:solidFill>
              </a:rPr>
              <a:t>voids</a:t>
            </a:r>
            <a:r>
              <a:rPr lang="en-US"/>
              <a:t> and </a:t>
            </a:r>
            <a:r>
              <a:rPr lang="en-US">
                <a:solidFill>
                  <a:srgbClr val="FF0000"/>
                </a:solidFill>
              </a:rPr>
              <a:t>clusters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101" name="Google Shape;101;g3e5286584aa_0_5"/>
          <p:cNvSpPr txBox="1"/>
          <p:nvPr/>
        </p:nvSpPr>
        <p:spPr>
          <a:xfrm>
            <a:off x="5177410" y="345338"/>
            <a:ext cx="3842100" cy="18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density profiles of </a:t>
            </a:r>
            <a:r>
              <a:rPr lang="en-US">
                <a:solidFill>
                  <a:srgbClr val="9900FF"/>
                </a:solidFill>
              </a:rPr>
              <a:t>voids</a:t>
            </a:r>
            <a:r>
              <a:rPr lang="en-US"/>
              <a:t> and </a:t>
            </a:r>
            <a:r>
              <a:rPr lang="en-US">
                <a:solidFill>
                  <a:srgbClr val="FF0000"/>
                </a:solidFill>
              </a:rPr>
              <a:t>clusters</a:t>
            </a:r>
            <a:endParaRPr>
              <a:solidFill>
                <a:srgbClr val="FF0000"/>
              </a:solidFill>
            </a:endParaRPr>
          </a:p>
        </p:txBody>
      </p:sp>
      <p:pic>
        <p:nvPicPr>
          <p:cNvPr id="102" name="Google Shape;102;g3e5286584aa_0_5" title="Screenshot from 2026-05-28 12-06-56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672733">
            <a:off x="1911778" y="520730"/>
            <a:ext cx="4972218" cy="24444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2026-05-28T08:25:07Z</dcterms:created>
  <dc:creator>PptxGenJS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PptxGenJS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2</vt:i4>
  </property>
  <property fmtid="{D5CDD505-2E9C-101B-9397-08002B2CF9AE}" pid="9" name="PresentationFormat">
    <vt:lpwstr>On-screen Show (16:9)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2</vt:i4>
  </property>
</Properties>
</file>