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17"/>
    <p:restoredTop sz="94591"/>
  </p:normalViewPr>
  <p:slideViewPr>
    <p:cSldViewPr snapToGrid="0">
      <p:cViewPr varScale="1">
        <p:scale>
          <a:sx n="133" d="100"/>
          <a:sy n="133" d="100"/>
        </p:scale>
        <p:origin x="137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B112B-1206-3F48-A922-95F7B8400349}" type="datetimeFigureOut">
              <a:rPr lang="en-US" smtClean="0"/>
              <a:t>5/28/26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7B8C75-4115-5043-B58F-CB99E0114F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7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7B8C75-4115-5043-B58F-CB99E0114FC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802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55E7B-E895-9D0C-EE75-F78BCC4DE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573F9F-6FFB-3AC2-93F2-CAE8A9EC55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FED8CD-C2E0-CC44-E314-7E1717E8F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96A6A-D283-0CDD-5BAA-792AEC1E0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49C8C-978D-692D-AC42-4B952087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568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CD551-DE0F-CA0B-5378-E332BE22E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64EC8-74C8-25C6-2500-6BC53C1EDD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7650B-FA7F-2B54-CF17-A8D6709ED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5D058-B827-3862-A137-489985F6D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289E2-2A12-EB3A-411E-5516A933D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426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FD337-DBFF-379D-1F0C-E26818BF1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00578-63E4-6F3A-8504-419841ED2D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763497-9B33-8148-33D6-8F4FA217A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70E14-979C-B61A-5C21-B6672C16D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D0349-ED13-4A0B-88F6-B682205D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656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A3F83-4F99-9ABF-DAB3-C998AEAA3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5729CE-FF79-D0CF-D94B-02C6C005E3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6D2558-FCBE-D7B1-7D4C-572D493015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20A25A-1988-B1E6-1B28-896440F52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BFDC38-963D-5CB1-4CAD-26A702162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D46D49-B2EB-B272-273E-189864522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177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386A6-699E-4726-7F13-A30B65EF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4AB379-F0CF-5A30-918A-6F81CB1DA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5ECADF-0CF5-8D34-52E4-163BEAA5C4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5EA31C-F14E-7A15-F26E-CDA13560BA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AC88D-B112-3AF9-2E2C-7BDB57F9CE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702C57-C259-02BD-E207-B70283BCB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B1875F-6EF2-F9CE-C95F-7075FC0DF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D45835-8A8D-54C4-2E7C-668413158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827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5F369-CDF9-A714-EFCF-C50A33CBE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00D566-B9EA-98D6-6B53-186C4CC57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95FFF1-C876-4B05-3D87-73685BD41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6969E5-B8FB-0BD4-71EC-BE0F7352D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52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06A0F1-3CEA-6B54-1E6D-639CD4406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7C9C40-83CF-FF56-81EF-8B16E651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C73559-28EC-3373-913D-8E6255AE9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660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D36CB-92F2-92A5-32C7-435F63F41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23E24-79C2-360C-39DA-CE444A5B8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722023-C6E7-D64F-A99A-EA1E0CA209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0C5C00-8D6C-8A12-224D-65A9785E0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D0EAC-18F4-BD1B-FF1B-F7AA79220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81B09C-3AE5-A25E-2193-D7B4316E8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4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BBA77-42D4-462D-E5A6-9183BD109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C02831-2A90-5E4F-DFC4-57661BDB45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192AC0-97B1-C941-6D13-CE1706DE10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32B15C-EC25-245F-CB18-6EDACAF70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19CEC7-147F-F4C2-7648-EE49665F6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407046-3F27-6BAB-CAED-8AF92E7AC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82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96284-3652-01A6-4A6C-4847353FF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E0757F-4543-EC75-3D58-480607B956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8372-C77F-072D-44F8-B8C38D3CD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00694-BEBA-F3CF-3EC8-F36C28F33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7B354-4BA5-5F77-5026-1D86C3FF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684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66B0D7-1CD4-7ABD-AEF1-07BC7C421B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AEF1AA-B8D3-F3B8-FBEE-79F9AA714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DBDDC-F656-DCDB-0F98-C2C0BA27B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87E43-B56C-7C30-971E-8751278FA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73E5B-0EC6-C6FF-0CF4-BEDF8A458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55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F01CA-3F36-4F23-8D4A-CE6FB9BE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B515CE-37A6-E75C-FBFF-7661D20BEF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ABA15-603C-58B9-9938-A7514A3CB0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C8475E-C413-9345-9E89-95C9B32EB154}" type="datetimeFigureOut">
              <a:rPr lang="en-US" smtClean="0"/>
              <a:t>5/28/26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A7D526-B1BC-AC18-6128-ADBC31ED85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30DBB-D42D-5B01-24FA-03AE0C5A6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D84C9F-67B7-B743-B21C-7A53768076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8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emf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jpg"/><Relationship Id="rId4" Type="http://schemas.openxmlformats.org/officeDocument/2006/relationships/image" Target="../media/image2.emf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A7E1A-EFF5-91B3-226B-6EB39D683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50DC3F-26EA-DBEA-7118-F7826DE943E0}"/>
              </a:ext>
            </a:extLst>
          </p:cNvPr>
          <p:cNvPicPr>
            <a:picLocks/>
          </p:cNvPicPr>
          <p:nvPr/>
        </p:nvPicPr>
        <p:blipFill>
          <a:blip r:embed="rId3">
            <a:alphaModFix/>
          </a:blip>
          <a:srcRect l="50866" t="18497" r="1346" b="49770"/>
          <a:stretch>
            <a:fillRect/>
          </a:stretch>
        </p:blipFill>
        <p:spPr>
          <a:xfrm>
            <a:off x="3496925" y="4753594"/>
            <a:ext cx="4013403" cy="20055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D203EE-7E38-CAA2-A899-FDD90668AADC}"/>
              </a:ext>
            </a:extLst>
          </p:cNvPr>
          <p:cNvPicPr>
            <a:picLocks/>
          </p:cNvPicPr>
          <p:nvPr/>
        </p:nvPicPr>
        <p:blipFill>
          <a:blip r:embed="rId4">
            <a:alphaModFix/>
          </a:blip>
          <a:srcRect l="50938" t="18036" r="1838" b="49692"/>
          <a:stretch>
            <a:fillRect/>
          </a:stretch>
        </p:blipFill>
        <p:spPr>
          <a:xfrm>
            <a:off x="3496924" y="4716379"/>
            <a:ext cx="3973965" cy="204280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D0EC30E-C4D1-8C11-6074-B1A90D0738A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345" b="13850"/>
          <a:stretch>
            <a:fillRect/>
          </a:stretch>
        </p:blipFill>
        <p:spPr>
          <a:xfrm>
            <a:off x="6777726" y="2047190"/>
            <a:ext cx="5053402" cy="2469556"/>
          </a:xfrm>
          <a:prstGeom prst="rect">
            <a:avLst/>
          </a:prstGeom>
        </p:spPr>
      </p:pic>
      <p:sp>
        <p:nvSpPr>
          <p:cNvPr id="27" name="Title 26">
            <a:extLst>
              <a:ext uri="{FF2B5EF4-FFF2-40B4-BE49-F238E27FC236}">
                <a16:creationId xmlns:a16="http://schemas.microsoft.com/office/drawing/2014/main" id="{A8B18023-FFC8-AE4A-2A1E-EDDEF1298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226" y="72239"/>
            <a:ext cx="10853545" cy="762000"/>
          </a:xfrm>
        </p:spPr>
        <p:txBody>
          <a:bodyPr/>
          <a:lstStyle/>
          <a:p>
            <a:pPr algn="ctr"/>
            <a:r>
              <a:rPr lang="en-US" b="1" dirty="0">
                <a:latin typeface="LMRoman9" panose="02000503020200000003" pitchFamily="2" charset="77"/>
                <a:cs typeface="LMRoman9" panose="02000503020200000003" pitchFamily="2" charset="77"/>
              </a:rPr>
              <a:t>Is the Universe Isotropic? – Maybe!!</a:t>
            </a:r>
          </a:p>
        </p:txBody>
      </p:sp>
      <p:sp>
        <p:nvSpPr>
          <p:cNvPr id="30" name="Title 26">
            <a:extLst>
              <a:ext uri="{FF2B5EF4-FFF2-40B4-BE49-F238E27FC236}">
                <a16:creationId xmlns:a16="http://schemas.microsoft.com/office/drawing/2014/main" id="{6AB4C5F1-3263-A1E1-D9BA-0534EC4A3701}"/>
              </a:ext>
            </a:extLst>
          </p:cNvPr>
          <p:cNvSpPr txBox="1">
            <a:spLocks/>
          </p:cNvSpPr>
          <p:nvPr/>
        </p:nvSpPr>
        <p:spPr>
          <a:xfrm>
            <a:off x="2974487" y="731754"/>
            <a:ext cx="617607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>
                <a:latin typeface="LMRoman9" panose="02000503020200000003" pitchFamily="2" charset="77"/>
                <a:cs typeface="LMRoman9" panose="02000503020200000003" pitchFamily="2" charset="77"/>
              </a:rPr>
              <a:t>Vasudev Mittal</a:t>
            </a:r>
          </a:p>
          <a:p>
            <a:pPr algn="ctr"/>
            <a:r>
              <a:rPr lang="en-US" sz="2500" dirty="0">
                <a:latin typeface="LMRoman9" panose="02000503020200000003" pitchFamily="2" charset="77"/>
                <a:cs typeface="LMRoman9" panose="02000503020200000003" pitchFamily="2" charset="77"/>
              </a:rPr>
              <a:t>University of Sydney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ontent Placeholder 2">
                <a:extLst>
                  <a:ext uri="{FF2B5EF4-FFF2-40B4-BE49-F238E27FC236}">
                    <a16:creationId xmlns:a16="http://schemas.microsoft.com/office/drawing/2014/main" id="{D265D5BA-7B27-A6E8-B06F-49422DC993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489031" y="4622381"/>
                <a:ext cx="1914112" cy="72615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IN" sz="2200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IN" sz="2200" i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ΔN</m:t>
                          </m:r>
                        </m:num>
                        <m:den>
                          <m:acc>
                            <m:accPr>
                              <m:chr m:val="̅"/>
                              <m:ctrlPr>
                                <a:rPr lang="en-US" sz="2200" b="0" i="1" smtClean="0">
                                  <a:solidFill>
                                    <a:schemeClr val="accent6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sz="2200" b="0" i="0" smtClean="0">
                                  <a:solidFill>
                                    <a:schemeClr val="accent6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N</m:t>
                              </m:r>
                            </m:e>
                          </m:acc>
                        </m:den>
                      </m:f>
                      <m:d>
                        <m:dPr>
                          <m:ctrlPr>
                            <a:rPr lang="en-US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1" i="0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𝐧</m:t>
                          </m:r>
                        </m:e>
                      </m:d>
                      <m:r>
                        <a:rPr lang="en-US" sz="22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n-US" sz="2200" b="1" i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𝐯</m:t>
                      </m:r>
                      <m:r>
                        <a:rPr lang="en-IN" sz="2200" i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⋅</m:t>
                      </m:r>
                      <m:r>
                        <a:rPr lang="en-US" sz="2200" b="1" i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𝐧</m:t>
                      </m:r>
                    </m:oMath>
                  </m:oMathPara>
                </a14:m>
                <a:endParaRPr lang="en-US" sz="220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Content Placeholder 2">
                <a:extLst>
                  <a:ext uri="{FF2B5EF4-FFF2-40B4-BE49-F238E27FC236}">
                    <a16:creationId xmlns:a16="http://schemas.microsoft.com/office/drawing/2014/main" id="{8239AD30-0138-4AB4-ED99-31391B4C6F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9031" y="4622381"/>
                <a:ext cx="1914112" cy="726158"/>
              </a:xfrm>
              <a:prstGeom prst="rect">
                <a:avLst/>
              </a:prstGeom>
              <a:blipFill>
                <a:blip r:embed="rId7"/>
                <a:stretch>
                  <a:fillRect l="-1316" t="-1724" b="-17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BA1957A-6568-D78C-93F2-AFB678506274}"/>
                  </a:ext>
                </a:extLst>
              </p:cNvPr>
              <p:cNvSpPr txBox="1"/>
              <p:nvPr/>
            </p:nvSpPr>
            <p:spPr>
              <a:xfrm>
                <a:off x="516827" y="4622381"/>
                <a:ext cx="1914112" cy="7349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IN" sz="2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IN" sz="22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Δ</m:t>
                          </m:r>
                          <m:r>
                            <m:rPr>
                              <m:sty m:val="p"/>
                            </m:rPr>
                            <a:rPr lang="en-US" sz="22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</m:num>
                        <m:den>
                          <m:acc>
                            <m:accPr>
                              <m:chr m:val="̅"/>
                              <m:ctrlPr>
                                <a:rPr lang="en-US" sz="2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sz="22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T</m:t>
                              </m:r>
                            </m:e>
                          </m:acc>
                        </m:den>
                      </m:f>
                      <m:d>
                        <m:dPr>
                          <m:ctrlP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𝐧</m:t>
                          </m:r>
                        </m:e>
                      </m:d>
                      <m:r>
                        <a:rPr lang="en-US" sz="22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n-US" sz="22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𝐯</m:t>
                      </m:r>
                      <m:r>
                        <a:rPr lang="en-IN" sz="22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⋅</m:t>
                      </m:r>
                      <m:r>
                        <a:rPr lang="en-US" sz="22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𝐧</m:t>
                      </m:r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732A784-7067-0F3D-2A37-2C62900248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27" y="4622381"/>
                <a:ext cx="1914112" cy="734945"/>
              </a:xfrm>
              <a:prstGeom prst="rect">
                <a:avLst/>
              </a:prstGeom>
              <a:blipFill>
                <a:blip r:embed="rId8"/>
                <a:stretch>
                  <a:fillRect b="-67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9AEBECF2-902E-9ED7-7967-18A1011FE123}"/>
              </a:ext>
            </a:extLst>
          </p:cNvPr>
          <p:cNvSpPr txBox="1"/>
          <p:nvPr/>
        </p:nvSpPr>
        <p:spPr>
          <a:xfrm>
            <a:off x="844178" y="1612178"/>
            <a:ext cx="4040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Kinematic dipole </a:t>
            </a:r>
            <a:r>
              <a:rPr lang="en-US" sz="2000" dirty="0">
                <a:solidFill>
                  <a:srgbClr val="0000FF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[CMB: Planck]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D0D0402-3E28-48C6-3E87-CEB1EF5AC517}"/>
              </a:ext>
            </a:extLst>
          </p:cNvPr>
          <p:cNvSpPr txBox="1"/>
          <p:nvPr/>
        </p:nvSpPr>
        <p:spPr>
          <a:xfrm>
            <a:off x="7038481" y="1612178"/>
            <a:ext cx="4531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Matter dipole </a:t>
            </a:r>
            <a:r>
              <a:rPr lang="en-US" sz="2000" dirty="0">
                <a:solidFill>
                  <a:srgbClr val="00B050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[Quaia quasars: Gaia]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DE4C7F8-DF99-5F2B-6E79-44138DE4CFFA}"/>
              </a:ext>
            </a:extLst>
          </p:cNvPr>
          <p:cNvSpPr txBox="1"/>
          <p:nvPr/>
        </p:nvSpPr>
        <p:spPr>
          <a:xfrm>
            <a:off x="516827" y="5348539"/>
            <a:ext cx="2301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Dipole in </a:t>
            </a:r>
          </a:p>
          <a:p>
            <a:pPr algn="ctr"/>
            <a:r>
              <a:rPr lang="en-US" sz="2000" dirty="0">
                <a:solidFill>
                  <a:srgbClr val="0000FF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Temperature Map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B5A7E6E-CD3A-4B4A-5AD6-BD872E0805AE}"/>
              </a:ext>
            </a:extLst>
          </p:cNvPr>
          <p:cNvSpPr txBox="1"/>
          <p:nvPr/>
        </p:nvSpPr>
        <p:spPr>
          <a:xfrm>
            <a:off x="9186887" y="5348539"/>
            <a:ext cx="24882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B050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Dipole in </a:t>
            </a:r>
          </a:p>
          <a:p>
            <a:pPr algn="ctr"/>
            <a:r>
              <a:rPr lang="en-US" sz="2000" dirty="0">
                <a:solidFill>
                  <a:srgbClr val="00B050"/>
                </a:solidFill>
                <a:latin typeface="LMRoman9" panose="02000503020200000003" pitchFamily="2" charset="77"/>
                <a:cs typeface="LMRoman9" panose="02000503020200000003" pitchFamily="2" charset="77"/>
              </a:rPr>
              <a:t>Source distribution</a:t>
            </a:r>
          </a:p>
        </p:txBody>
      </p:sp>
      <p:pic>
        <p:nvPicPr>
          <p:cNvPr id="13" name="Picture 12" descr="A blue and orange circle with a black background&#10;&#10;AI-generated content may be incorrect.">
            <a:extLst>
              <a:ext uri="{FF2B5EF4-FFF2-40B4-BE49-F238E27FC236}">
                <a16:creationId xmlns:a16="http://schemas.microsoft.com/office/drawing/2014/main" id="{5593D03A-B2F5-E4C1-24FC-3AD2BA1239E0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B1B1B1"/>
              </a:clrFrom>
              <a:clrTo>
                <a:srgbClr val="B1B1B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78751" y="2152795"/>
            <a:ext cx="7367549" cy="37216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73BB28-6683-6D06-23B1-40A29F6510F0}"/>
              </a:ext>
            </a:extLst>
          </p:cNvPr>
          <p:cNvSpPr txBox="1"/>
          <p:nvPr/>
        </p:nvSpPr>
        <p:spPr>
          <a:xfrm>
            <a:off x="5347326" y="2520285"/>
            <a:ext cx="1497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LMRoman9" panose="02000503020200000003" pitchFamily="2" charset="77"/>
                <a:cs typeface="LMRoman9" panose="02000503020200000003" pitchFamily="2" charset="77"/>
              </a:rPr>
              <a:t>Milky way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F896AD4-28F8-363D-F70F-BF605C64D15D}"/>
              </a:ext>
            </a:extLst>
          </p:cNvPr>
          <p:cNvCxnSpPr/>
          <p:nvPr/>
        </p:nvCxnSpPr>
        <p:spPr>
          <a:xfrm flipH="1">
            <a:off x="4329979" y="2913322"/>
            <a:ext cx="1732547" cy="37027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AF9C118-6E5F-7A98-12C9-11D004B72EDB}"/>
              </a:ext>
            </a:extLst>
          </p:cNvPr>
          <p:cNvCxnSpPr>
            <a:cxnSpLocks/>
          </p:cNvCxnSpPr>
          <p:nvPr/>
        </p:nvCxnSpPr>
        <p:spPr>
          <a:xfrm>
            <a:off x="6062526" y="2913321"/>
            <a:ext cx="1732547" cy="37027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196FB9BC-0775-96BA-018C-B2F5B1C06E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287463"/>
              </p:ext>
            </p:extLst>
          </p:nvPr>
        </p:nvGraphicFramePr>
        <p:xfrm>
          <a:off x="7275012" y="4753594"/>
          <a:ext cx="1271115" cy="12643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1115">
                  <a:extLst>
                    <a:ext uri="{9D8B030D-6E8A-4147-A177-3AD203B41FA5}">
                      <a16:colId xmlns:a16="http://schemas.microsoft.com/office/drawing/2014/main" val="4046120532"/>
                    </a:ext>
                  </a:extLst>
                </a:gridCol>
              </a:tblGrid>
              <a:tr h="471882">
                <a:tc>
                  <a:txBody>
                    <a:bodyPr/>
                    <a:lstStyle/>
                    <a:p>
                      <a:pPr algn="ctr"/>
                      <a:r>
                        <a:rPr lang="en-US" sz="2300" b="0" i="0" baseline="0" dirty="0">
                          <a:latin typeface="LMRoman9" panose="02000503020200000003" pitchFamily="2" charset="77"/>
                          <a:ea typeface="DEJAVU SERIF" panose="02060603050605020204" pitchFamily="18" charset="0"/>
                          <a:cs typeface="LMRoman9" panose="02000503020200000003" pitchFamily="2" charset="77"/>
                        </a:rPr>
                        <a:t>v </a:t>
                      </a:r>
                      <a:r>
                        <a:rPr lang="en-US" sz="2000" b="0" i="0" baseline="0" dirty="0">
                          <a:latin typeface="LMRoman9" panose="02000503020200000003" pitchFamily="2" charset="77"/>
                          <a:ea typeface="DEJAVU SERIF" panose="02060603050605020204" pitchFamily="18" charset="0"/>
                          <a:cs typeface="LMRoman9" panose="02000503020200000003" pitchFamily="2" charset="77"/>
                        </a:rPr>
                        <a:t>(km/s)</a:t>
                      </a:r>
                      <a:endParaRPr lang="en-IN" sz="2000" b="0" i="0" baseline="0" dirty="0">
                        <a:latin typeface="LMRoman9" panose="02000503020200000003" pitchFamily="2" charset="77"/>
                        <a:ea typeface="DEJAVU SERIF" panose="02060603050605020204" pitchFamily="18" charset="0"/>
                        <a:cs typeface="LMRoman9" panose="02000503020200000003" pitchFamily="2" charset="7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6021420"/>
                  </a:ext>
                </a:extLst>
              </a:tr>
              <a:tr h="425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i="0" dirty="0">
                          <a:solidFill>
                            <a:srgbClr val="FF0000"/>
                          </a:solidFill>
                          <a:latin typeface="LMRoman9" panose="02000503020200000003" pitchFamily="2" charset="77"/>
                          <a:ea typeface="DEJAVU SERIF" panose="02060603050605020204" pitchFamily="18" charset="0"/>
                          <a:cs typeface="LMRoman9" panose="02000503020200000003" pitchFamily="2" charset="77"/>
                        </a:rPr>
                        <a:t>369</a:t>
                      </a:r>
                      <a:endParaRPr lang="en-IN" sz="2300" i="0" dirty="0">
                        <a:solidFill>
                          <a:srgbClr val="FF0000"/>
                        </a:solidFill>
                        <a:latin typeface="LMRoman9" panose="02000503020200000003" pitchFamily="2" charset="77"/>
                        <a:ea typeface="DEJAVU SERIF" panose="02060603050605020204" pitchFamily="18" charset="0"/>
                        <a:cs typeface="LMRoman9" panose="02000503020200000003" pitchFamily="2" charset="77"/>
                      </a:endParaRPr>
                    </a:p>
                    <a:p>
                      <a:pPr algn="ctr"/>
                      <a:r>
                        <a:rPr lang="en-IN" sz="2300" i="0" dirty="0">
                          <a:solidFill>
                            <a:srgbClr val="00B050"/>
                          </a:solidFill>
                          <a:latin typeface="LMRoman9" panose="02000503020200000003" pitchFamily="2" charset="77"/>
                          <a:ea typeface="Cambria Math" panose="02040503050406030204" pitchFamily="18" charset="0"/>
                          <a:cs typeface="LMRoman9" panose="02000503020200000003" pitchFamily="2" charset="77"/>
                        </a:rPr>
                        <a:t>1040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646552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29D5212-A6F4-E987-0225-B10E2ECCC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479522"/>
              </p:ext>
            </p:extLst>
          </p:nvPr>
        </p:nvGraphicFramePr>
        <p:xfrm>
          <a:off x="7275011" y="4753594"/>
          <a:ext cx="1271115" cy="9138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1115">
                  <a:extLst>
                    <a:ext uri="{9D8B030D-6E8A-4147-A177-3AD203B41FA5}">
                      <a16:colId xmlns:a16="http://schemas.microsoft.com/office/drawing/2014/main" val="4046120532"/>
                    </a:ext>
                  </a:extLst>
                </a:gridCol>
              </a:tblGrid>
              <a:tr h="471882">
                <a:tc>
                  <a:txBody>
                    <a:bodyPr/>
                    <a:lstStyle/>
                    <a:p>
                      <a:pPr algn="ctr"/>
                      <a:r>
                        <a:rPr lang="en-US" sz="2300" b="0" i="0" baseline="0" dirty="0">
                          <a:latin typeface="LMRoman9" panose="02000503020200000003" pitchFamily="2" charset="77"/>
                          <a:ea typeface="DEJAVU SERIF" panose="02060603050605020204" pitchFamily="18" charset="0"/>
                          <a:cs typeface="LMRoman9" panose="02000503020200000003" pitchFamily="2" charset="77"/>
                        </a:rPr>
                        <a:t>v </a:t>
                      </a:r>
                      <a:r>
                        <a:rPr lang="en-US" sz="2000" b="0" i="0" baseline="0" dirty="0">
                          <a:latin typeface="LMRoman9" panose="02000503020200000003" pitchFamily="2" charset="77"/>
                          <a:ea typeface="DEJAVU SERIF" panose="02060603050605020204" pitchFamily="18" charset="0"/>
                          <a:cs typeface="LMRoman9" panose="02000503020200000003" pitchFamily="2" charset="77"/>
                        </a:rPr>
                        <a:t>(km/s)</a:t>
                      </a:r>
                      <a:endParaRPr lang="en-IN" sz="2000" b="0" i="0" baseline="0" dirty="0">
                        <a:latin typeface="LMRoman9" panose="02000503020200000003" pitchFamily="2" charset="77"/>
                        <a:ea typeface="DEJAVU SERIF" panose="02060603050605020204" pitchFamily="18" charset="0"/>
                        <a:cs typeface="LMRoman9" panose="02000503020200000003" pitchFamily="2" charset="7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6021420"/>
                  </a:ext>
                </a:extLst>
              </a:tr>
              <a:tr h="4250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i="0" dirty="0">
                          <a:solidFill>
                            <a:srgbClr val="FF0000"/>
                          </a:solidFill>
                          <a:latin typeface="LMRoman9" panose="02000503020200000003" pitchFamily="2" charset="77"/>
                          <a:ea typeface="DEJAVU SERIF" panose="02060603050605020204" pitchFamily="18" charset="0"/>
                          <a:cs typeface="LMRoman9" panose="02000503020200000003" pitchFamily="2" charset="77"/>
                        </a:rPr>
                        <a:t>369</a:t>
                      </a:r>
                      <a:endParaRPr lang="en-IN" sz="2300" i="0" dirty="0">
                        <a:solidFill>
                          <a:srgbClr val="FF0000"/>
                        </a:solidFill>
                        <a:latin typeface="LMRoman9" panose="02000503020200000003" pitchFamily="2" charset="77"/>
                        <a:ea typeface="DEJAVU SERIF" panose="02060603050605020204" pitchFamily="18" charset="0"/>
                        <a:cs typeface="LMRoman9" panose="02000503020200000003" pitchFamily="2" charset="7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646552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A40B7FE-1BC0-0BCA-73DD-3C857AFA8E77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/>
          <a:stretch/>
        </p:blipFill>
        <p:spPr>
          <a:xfrm>
            <a:off x="2378750" y="2124817"/>
            <a:ext cx="7367549" cy="374958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04A9A4AB-23CB-6D32-6B66-3C887A102BBD}"/>
              </a:ext>
            </a:extLst>
          </p:cNvPr>
          <p:cNvSpPr txBox="1"/>
          <p:nvPr/>
        </p:nvSpPr>
        <p:spPr>
          <a:xfrm>
            <a:off x="8413795" y="6389850"/>
            <a:ext cx="3646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LMRoman9" panose="02000503020200000003" pitchFamily="2" charset="77"/>
                <a:cs typeface="LMRoman9" panose="02000503020200000003" pitchFamily="2" charset="77"/>
              </a:rPr>
              <a:t>doi.org</a:t>
            </a:r>
            <a:r>
              <a:rPr lang="en-US" dirty="0">
                <a:latin typeface="LMRoman9" panose="02000503020200000003" pitchFamily="2" charset="77"/>
                <a:cs typeface="LMRoman9" panose="02000503020200000003" pitchFamily="2" charset="77"/>
              </a:rPr>
              <a:t>/10.1093/</a:t>
            </a:r>
            <a:r>
              <a:rPr lang="en-US" dirty="0" err="1">
                <a:latin typeface="LMRoman9" panose="02000503020200000003" pitchFamily="2" charset="77"/>
                <a:cs typeface="LMRoman9" panose="02000503020200000003" pitchFamily="2" charset="77"/>
              </a:rPr>
              <a:t>mnras</a:t>
            </a:r>
            <a:r>
              <a:rPr lang="en-US" dirty="0">
                <a:latin typeface="LMRoman9" panose="02000503020200000003" pitchFamily="2" charset="77"/>
                <a:cs typeface="LMRoman9" panose="02000503020200000003" pitchFamily="2" charset="77"/>
              </a:rPr>
              <a:t>/stad3706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35AE037-690D-F6E9-4966-B27E45B5244E}"/>
                  </a:ext>
                </a:extLst>
              </p:cNvPr>
              <p:cNvSpPr txBox="1"/>
              <p:nvPr/>
            </p:nvSpPr>
            <p:spPr>
              <a:xfrm rot="1136827">
                <a:off x="3937760" y="5467380"/>
                <a:ext cx="189331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latin typeface="LMRoman9" panose="02000503020200000003" pitchFamily="2" charset="77"/>
                    <a:cs typeface="LMRoman9" panose="02000503020200000003" pitchFamily="2" charset="77"/>
                  </a:rPr>
                  <a:t>0.5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n-US" sz="2000" dirty="0">
                    <a:latin typeface="LMRoman9" panose="02000503020200000003" pitchFamily="2" charset="77"/>
                    <a:cs typeface="LMRoman9" panose="02000503020200000003" pitchFamily="2" charset="77"/>
                  </a:rPr>
                  <a:t> contour </a:t>
                </a: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35AE037-690D-F6E9-4966-B27E45B524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136827">
                <a:off x="3937760" y="5467380"/>
                <a:ext cx="1893311" cy="400110"/>
              </a:xfrm>
              <a:prstGeom prst="rect">
                <a:avLst/>
              </a:prstGeom>
              <a:blipFill>
                <a:blip r:embed="rId11"/>
                <a:stretch>
                  <a:fillRect l="-4575" t="-5063" b="-63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3310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0313E-18 1.11111E-6 L -0.28516 -0.098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1" y="-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/>
      <p:bldP spid="35" grpId="0"/>
      <p:bldP spid="36" grpId="0"/>
      <p:bldP spid="37" grpId="0"/>
      <p:bldP spid="38" grpId="0"/>
      <p:bldP spid="2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78</Words>
  <Application>Microsoft Macintosh PowerPoint</Application>
  <PresentationFormat>Widescreen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Cambria Math</vt:lpstr>
      <vt:lpstr>LMRoman9</vt:lpstr>
      <vt:lpstr>Times New Roman</vt:lpstr>
      <vt:lpstr>Office Theme</vt:lpstr>
      <vt:lpstr>Is the Universe Isotropic? – Maybe!!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VASUDEV MITTAL</dc:creator>
  <cp:lastModifiedBy>VASUDEV MITTAL</cp:lastModifiedBy>
  <cp:revision>19</cp:revision>
  <dcterms:created xsi:type="dcterms:W3CDTF">2026-05-06T02:12:25Z</dcterms:created>
  <dcterms:modified xsi:type="dcterms:W3CDTF">2026-05-28T07:23:12Z</dcterms:modified>
</cp:coreProperties>
</file>