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44"/>
  </p:notesMasterIdLst>
  <p:sldIdLst>
    <p:sldId id="1528" r:id="rId3"/>
    <p:sldId id="1557" r:id="rId4"/>
    <p:sldId id="1555" r:id="rId5"/>
    <p:sldId id="1554" r:id="rId6"/>
    <p:sldId id="1558" r:id="rId7"/>
    <p:sldId id="1559" r:id="rId8"/>
    <p:sldId id="1567" r:id="rId9"/>
    <p:sldId id="1546" r:id="rId10"/>
    <p:sldId id="1572" r:id="rId11"/>
    <p:sldId id="1573" r:id="rId12"/>
    <p:sldId id="1571" r:id="rId13"/>
    <p:sldId id="1536" r:id="rId14"/>
    <p:sldId id="1570" r:id="rId15"/>
    <p:sldId id="1561" r:id="rId16"/>
    <p:sldId id="1562" r:id="rId17"/>
    <p:sldId id="1532" r:id="rId18"/>
    <p:sldId id="256" r:id="rId19"/>
    <p:sldId id="1563" r:id="rId20"/>
    <p:sldId id="1568" r:id="rId21"/>
    <p:sldId id="1569" r:id="rId22"/>
    <p:sldId id="1544" r:id="rId23"/>
    <p:sldId id="1545" r:id="rId24"/>
    <p:sldId id="1538" r:id="rId25"/>
    <p:sldId id="1539" r:id="rId26"/>
    <p:sldId id="1547" r:id="rId27"/>
    <p:sldId id="1548" r:id="rId28"/>
    <p:sldId id="1574" r:id="rId29"/>
    <p:sldId id="1549" r:id="rId30"/>
    <p:sldId id="1550" r:id="rId31"/>
    <p:sldId id="1575" r:id="rId32"/>
    <p:sldId id="1551" r:id="rId33"/>
    <p:sldId id="1543" r:id="rId34"/>
    <p:sldId id="1576" r:id="rId35"/>
    <p:sldId id="1577" r:id="rId36"/>
    <p:sldId id="1578" r:id="rId37"/>
    <p:sldId id="1466" r:id="rId38"/>
    <p:sldId id="1556" r:id="rId39"/>
    <p:sldId id="1529" r:id="rId40"/>
    <p:sldId id="1533" r:id="rId41"/>
    <p:sldId id="1541" r:id="rId42"/>
    <p:sldId id="1542" r:id="rId4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84699"/>
  </p:normalViewPr>
  <p:slideViewPr>
    <p:cSldViewPr snapToGrid="0">
      <p:cViewPr>
        <p:scale>
          <a:sx n="115" d="100"/>
          <a:sy n="115" d="100"/>
        </p:scale>
        <p:origin x="10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F3E9F6-82D1-EC41-A6A9-48B9CD17DE11}" type="datetimeFigureOut">
              <a:rPr lang="en-US" smtClean="0"/>
              <a:t>5/14/26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9DB89-0307-4545-8B0A-A6E9C254B0E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34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Good </a:t>
            </a:r>
            <a:r>
              <a:rPr lang="it-IT" dirty="0" err="1"/>
              <a:t>evevning</a:t>
            </a:r>
            <a:r>
              <a:rPr lang="it-IT" dirty="0"/>
              <a:t> </a:t>
            </a:r>
            <a:r>
              <a:rPr lang="it-IT" dirty="0" err="1"/>
              <a:t>everyone</a:t>
            </a:r>
            <a:r>
              <a:rPr lang="it-IT" dirty="0"/>
              <a:t>.</a:t>
            </a:r>
          </a:p>
          <a:p>
            <a:r>
              <a:rPr lang="it-IT" dirty="0"/>
              <a:t>.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evening</a:t>
            </a:r>
            <a:r>
              <a:rPr lang="it-IT" dirty="0"/>
              <a:t> I </a:t>
            </a:r>
            <a:r>
              <a:rPr lang="it-IT" dirty="0" err="1"/>
              <a:t>will</a:t>
            </a:r>
            <a:r>
              <a:rPr lang="it-IT" dirty="0"/>
              <a:t> talk </a:t>
            </a:r>
            <a:r>
              <a:rPr lang="it-IT" dirty="0" err="1"/>
              <a:t>about</a:t>
            </a:r>
            <a:r>
              <a:rPr lang="it-IT" dirty="0"/>
              <a:t> </a:t>
            </a:r>
            <a:r>
              <a:rPr lang="it-IT" dirty="0" err="1"/>
              <a:t>how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measure</a:t>
            </a:r>
            <a:r>
              <a:rPr lang="it-IT" dirty="0"/>
              <a:t> stellar </a:t>
            </a:r>
            <a:r>
              <a:rPr lang="it-IT" dirty="0" err="1"/>
              <a:t>abundances</a:t>
            </a:r>
            <a:r>
              <a:rPr lang="it-IT" dirty="0"/>
              <a:t>, and more </a:t>
            </a:r>
            <a:r>
              <a:rPr lang="it-IT" dirty="0" err="1"/>
              <a:t>generally</a:t>
            </a:r>
            <a:r>
              <a:rPr lang="it-IT" dirty="0"/>
              <a:t> </a:t>
            </a:r>
            <a:r>
              <a:rPr lang="it-IT" dirty="0" err="1"/>
              <a:t>how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extract</a:t>
            </a:r>
            <a:r>
              <a:rPr lang="it-IT" dirty="0"/>
              <a:t> </a:t>
            </a:r>
            <a:r>
              <a:rPr lang="it-IT" dirty="0" err="1"/>
              <a:t>physical</a:t>
            </a:r>
            <a:r>
              <a:rPr lang="it-IT" dirty="0"/>
              <a:t> information from stellar </a:t>
            </a:r>
            <a:r>
              <a:rPr lang="it-IT" dirty="0" err="1"/>
              <a:t>spectra</a:t>
            </a:r>
            <a:r>
              <a:rPr lang="it-IT" dirty="0"/>
              <a:t>.</a:t>
            </a:r>
          </a:p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topic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extremely</a:t>
            </a:r>
            <a:r>
              <a:rPr lang="it-IT" dirty="0"/>
              <a:t> </a:t>
            </a:r>
            <a:r>
              <a:rPr lang="it-IT" dirty="0" err="1"/>
              <a:t>important</a:t>
            </a:r>
            <a:r>
              <a:rPr lang="it-IT" dirty="0"/>
              <a:t> in </a:t>
            </a:r>
            <a:r>
              <a:rPr lang="it-IT" dirty="0" err="1"/>
              <a:t>modern</a:t>
            </a:r>
            <a:r>
              <a:rPr lang="it-IT" dirty="0"/>
              <a:t> </a:t>
            </a:r>
            <a:r>
              <a:rPr lang="it-IT" dirty="0" err="1"/>
              <a:t>astrophysics</a:t>
            </a:r>
            <a:r>
              <a:rPr lang="it-IT" dirty="0"/>
              <a:t> </a:t>
            </a:r>
            <a:r>
              <a:rPr lang="it-IT" dirty="0" err="1"/>
              <a:t>because</a:t>
            </a:r>
            <a:r>
              <a:rPr lang="it-IT" dirty="0"/>
              <a:t> </a:t>
            </a:r>
            <a:r>
              <a:rPr lang="it-IT" dirty="0" err="1"/>
              <a:t>spectroscopy</a:t>
            </a:r>
            <a:r>
              <a:rPr lang="it-IT" dirty="0"/>
              <a:t> </a:t>
            </a:r>
            <a:r>
              <a:rPr lang="it-IT" dirty="0" err="1"/>
              <a:t>allows</a:t>
            </a:r>
            <a:r>
              <a:rPr lang="it-IT" dirty="0"/>
              <a:t> </a:t>
            </a:r>
            <a:r>
              <a:rPr lang="it-IT" dirty="0" err="1"/>
              <a:t>us</a:t>
            </a:r>
            <a:r>
              <a:rPr lang="it-IT" dirty="0"/>
              <a:t> to study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only</a:t>
            </a:r>
            <a:r>
              <a:rPr lang="it-IT" dirty="0"/>
              <a:t> stars </a:t>
            </a:r>
            <a:r>
              <a:rPr lang="it-IT" dirty="0" err="1"/>
              <a:t>themselves</a:t>
            </a:r>
            <a:r>
              <a:rPr lang="it-IT" dirty="0"/>
              <a:t>,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stellar </a:t>
            </a:r>
            <a:r>
              <a:rPr lang="it-IT" dirty="0" err="1"/>
              <a:t>evolution</a:t>
            </a:r>
            <a:r>
              <a:rPr lang="it-IT" dirty="0"/>
              <a:t>, the </a:t>
            </a:r>
            <a:r>
              <a:rPr lang="it-IT" dirty="0" err="1"/>
              <a:t>formation</a:t>
            </a:r>
            <a:r>
              <a:rPr lang="it-IT" dirty="0"/>
              <a:t> history of </a:t>
            </a:r>
            <a:r>
              <a:rPr lang="it-IT" dirty="0" err="1"/>
              <a:t>galaxies</a:t>
            </a:r>
            <a:r>
              <a:rPr lang="it-IT" dirty="0"/>
              <a:t>, and </a:t>
            </a:r>
            <a:r>
              <a:rPr lang="it-IT" dirty="0" err="1"/>
              <a:t>ultimately</a:t>
            </a:r>
            <a:r>
              <a:rPr lang="it-IT" dirty="0"/>
              <a:t> the </a:t>
            </a:r>
            <a:r>
              <a:rPr lang="it-IT" dirty="0" err="1"/>
              <a:t>chemical</a:t>
            </a:r>
            <a:r>
              <a:rPr lang="it-IT" dirty="0"/>
              <a:t> </a:t>
            </a:r>
            <a:r>
              <a:rPr lang="it-IT" dirty="0" err="1"/>
              <a:t>evolution</a:t>
            </a:r>
            <a:r>
              <a:rPr lang="it-IT" dirty="0"/>
              <a:t> of the Universe.</a:t>
            </a:r>
          </a:p>
          <a:p>
            <a:r>
              <a:rPr lang="it-IT" dirty="0"/>
              <a:t>In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lecture</a:t>
            </a:r>
            <a:r>
              <a:rPr lang="it-IT" dirty="0"/>
              <a:t> I </a:t>
            </a:r>
            <a:r>
              <a:rPr lang="it-IT" dirty="0" err="1"/>
              <a:t>will</a:t>
            </a:r>
            <a:r>
              <a:rPr lang="it-IT" dirty="0"/>
              <a:t> first introduce the </a:t>
            </a:r>
            <a:r>
              <a:rPr lang="it-IT" dirty="0" err="1"/>
              <a:t>basic</a:t>
            </a:r>
            <a:r>
              <a:rPr lang="it-IT" dirty="0"/>
              <a:t> concept of a </a:t>
            </a:r>
            <a:r>
              <a:rPr lang="it-IT" dirty="0" err="1"/>
              <a:t>spectrum</a:t>
            </a:r>
            <a:r>
              <a:rPr lang="it-IT" dirty="0"/>
              <a:t>, </a:t>
            </a:r>
            <a:r>
              <a:rPr lang="it-IT" dirty="0" err="1"/>
              <a:t>then</a:t>
            </a:r>
            <a:r>
              <a:rPr lang="it-IT" dirty="0"/>
              <a:t> I </a:t>
            </a:r>
            <a:r>
              <a:rPr lang="it-IT" dirty="0" err="1"/>
              <a:t>will</a:t>
            </a:r>
            <a:r>
              <a:rPr lang="it-IT" dirty="0"/>
              <a:t> </a:t>
            </a:r>
            <a:r>
              <a:rPr lang="it-IT" dirty="0" err="1"/>
              <a:t>discuss</a:t>
            </a:r>
            <a:r>
              <a:rPr lang="it-IT" dirty="0"/>
              <a:t> the </a:t>
            </a:r>
            <a:r>
              <a:rPr lang="it-IT" dirty="0" err="1"/>
              <a:t>main</a:t>
            </a:r>
            <a:r>
              <a:rPr lang="it-IT" dirty="0"/>
              <a:t> techniques </a:t>
            </a:r>
            <a:r>
              <a:rPr lang="it-IT" dirty="0" err="1"/>
              <a:t>used</a:t>
            </a:r>
            <a:r>
              <a:rPr lang="it-IT" dirty="0"/>
              <a:t> to derive stellar </a:t>
            </a:r>
            <a:r>
              <a:rPr lang="it-IT" dirty="0" err="1"/>
              <a:t>parameters</a:t>
            </a:r>
            <a:r>
              <a:rPr lang="it-IT" dirty="0"/>
              <a:t> and </a:t>
            </a:r>
            <a:r>
              <a:rPr lang="it-IT" dirty="0" err="1"/>
              <a:t>chemical</a:t>
            </a:r>
            <a:r>
              <a:rPr lang="it-IT" dirty="0"/>
              <a:t> </a:t>
            </a:r>
            <a:r>
              <a:rPr lang="it-IT" dirty="0" err="1"/>
              <a:t>abundances</a:t>
            </a:r>
            <a:r>
              <a:rPr lang="it-IT" dirty="0"/>
              <a:t>, </a:t>
            </a:r>
            <a:r>
              <a:rPr lang="it-IT" dirty="0" err="1"/>
              <a:t>focusing</a:t>
            </a:r>
            <a:r>
              <a:rPr lang="it-IT" dirty="0"/>
              <a:t> </a:t>
            </a:r>
            <a:r>
              <a:rPr lang="it-IT" dirty="0" err="1"/>
              <a:t>especially</a:t>
            </a:r>
            <a:r>
              <a:rPr lang="it-IT" dirty="0"/>
              <a:t> on the Curve of </a:t>
            </a:r>
            <a:r>
              <a:rPr lang="it-IT" dirty="0" err="1"/>
              <a:t>Growth</a:t>
            </a:r>
            <a:r>
              <a:rPr lang="it-IT" dirty="0"/>
              <a:t> </a:t>
            </a:r>
            <a:r>
              <a:rPr lang="it-IT" dirty="0" err="1"/>
              <a:t>method</a:t>
            </a:r>
            <a:r>
              <a:rPr lang="it-IT" dirty="0"/>
              <a:t> and </a:t>
            </a:r>
            <a:r>
              <a:rPr lang="it-IT" dirty="0" err="1"/>
              <a:t>Spectral</a:t>
            </a:r>
            <a:r>
              <a:rPr lang="it-IT" dirty="0"/>
              <a:t> </a:t>
            </a:r>
            <a:r>
              <a:rPr lang="it-IT" dirty="0" err="1"/>
              <a:t>Synthesis</a:t>
            </a:r>
            <a:r>
              <a:rPr lang="it-IT" dirty="0"/>
              <a:t>.</a:t>
            </a:r>
          </a:p>
          <a:p>
            <a:r>
              <a:rPr lang="it-IT" dirty="0"/>
              <a:t>I </a:t>
            </a:r>
            <a:r>
              <a:rPr lang="it-IT" dirty="0" err="1"/>
              <a:t>will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briefly</a:t>
            </a:r>
            <a:r>
              <a:rPr lang="it-IT" dirty="0"/>
              <a:t> </a:t>
            </a:r>
            <a:r>
              <a:rPr lang="it-IT" dirty="0" err="1"/>
              <a:t>discuss</a:t>
            </a:r>
            <a:r>
              <a:rPr lang="it-IT" dirty="0"/>
              <a:t> some of the challenges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arise</a:t>
            </a:r>
            <a:r>
              <a:rPr lang="it-IT" dirty="0"/>
              <a:t> </a:t>
            </a:r>
            <a:r>
              <a:rPr lang="it-IT" dirty="0" err="1"/>
              <a:t>when</a:t>
            </a:r>
            <a:r>
              <a:rPr lang="it-IT" dirty="0"/>
              <a:t> </a:t>
            </a:r>
            <a:r>
              <a:rPr lang="it-IT" dirty="0" err="1"/>
              <a:t>studying</a:t>
            </a:r>
            <a:r>
              <a:rPr lang="it-IT" dirty="0"/>
              <a:t> </a:t>
            </a:r>
            <a:r>
              <a:rPr lang="it-IT" dirty="0" err="1"/>
              <a:t>Cepheids</a:t>
            </a:r>
            <a:r>
              <a:rPr lang="it-IT" dirty="0"/>
              <a:t>, </a:t>
            </a:r>
            <a:r>
              <a:rPr lang="it-IT" dirty="0" err="1"/>
              <a:t>since</a:t>
            </a:r>
            <a:r>
              <a:rPr lang="it-IT" dirty="0"/>
              <a:t> </a:t>
            </a:r>
            <a:r>
              <a:rPr lang="it-IT" dirty="0" err="1"/>
              <a:t>their</a:t>
            </a:r>
            <a:r>
              <a:rPr lang="it-IT" dirty="0"/>
              <a:t> </a:t>
            </a:r>
            <a:r>
              <a:rPr lang="it-IT" dirty="0" err="1"/>
              <a:t>atmospheres</a:t>
            </a:r>
            <a:r>
              <a:rPr lang="it-IT" dirty="0"/>
              <a:t> are </a:t>
            </a:r>
            <a:r>
              <a:rPr lang="it-IT" dirty="0" err="1"/>
              <a:t>dynamic</a:t>
            </a:r>
            <a:r>
              <a:rPr lang="it-IT" dirty="0"/>
              <a:t> and </a:t>
            </a:r>
            <a:r>
              <a:rPr lang="it-IT" dirty="0" err="1"/>
              <a:t>therefore</a:t>
            </a:r>
            <a:r>
              <a:rPr lang="it-IT" dirty="0"/>
              <a:t> more </a:t>
            </a:r>
            <a:r>
              <a:rPr lang="it-IT" dirty="0" err="1"/>
              <a:t>difficult</a:t>
            </a:r>
            <a:r>
              <a:rPr lang="it-IT" dirty="0"/>
              <a:t> to model.</a:t>
            </a:r>
          </a:p>
          <a:p>
            <a:r>
              <a:rPr lang="it-IT" dirty="0"/>
              <a:t>So </a:t>
            </a:r>
            <a:r>
              <a:rPr lang="it-IT" dirty="0" err="1"/>
              <a:t>let’s</a:t>
            </a:r>
            <a:r>
              <a:rPr lang="it-IT" dirty="0"/>
              <a:t> start from the </a:t>
            </a:r>
            <a:r>
              <a:rPr lang="it-IT" dirty="0" err="1"/>
              <a:t>very</a:t>
            </a:r>
            <a:r>
              <a:rPr lang="it-IT" dirty="0"/>
              <a:t> </a:t>
            </a:r>
            <a:r>
              <a:rPr lang="it-IT" dirty="0" err="1"/>
              <a:t>beginning</a:t>
            </a:r>
            <a:r>
              <a:rPr lang="it-IT" dirty="0"/>
              <a:t>: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exactly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 </a:t>
            </a:r>
            <a:r>
              <a:rPr lang="it-IT" dirty="0" err="1"/>
              <a:t>spectrum</a:t>
            </a:r>
            <a:r>
              <a:rPr lang="it-IT" dirty="0"/>
              <a:t>?”</a:t>
            </a:r>
          </a:p>
          <a:p>
            <a:br>
              <a:rPr lang="it-IT" dirty="0"/>
            </a:b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462AFE-12DC-4A47-8E3B-57D670932F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7339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9B71DA-2DED-9CAC-8662-7C0ADEB2B9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D5D2744-C9EE-5A69-B71E-9D1A2B469F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8B905AE-B49A-37D9-0917-916E583609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Absorption line: the core of the stars emits like a black body, the atmosphere ( the atoms in the atmosphere) absorbs. Given the atomic features, the EW of a line varies according to the condition of the star. To know the condition of the star we need to calculate the stellar parameters</a:t>
            </a:r>
          </a:p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4210107-A19F-54F9-C831-41624237B7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903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DB6FC2-6198-3FBE-5BC8-4F1E6CB327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B5127B9-C131-AFF7-6C17-9C652101BC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256B526-2DB8-95A9-21BD-6DF6E5F86C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So </a:t>
            </a:r>
            <a:r>
              <a:rPr lang="it-IT" dirty="0" err="1"/>
              <a:t>how</a:t>
            </a:r>
            <a:r>
              <a:rPr lang="it-IT" dirty="0"/>
              <a:t> do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actually</a:t>
            </a:r>
            <a:r>
              <a:rPr lang="it-IT" dirty="0"/>
              <a:t> </a:t>
            </a:r>
            <a:r>
              <a:rPr lang="it-IT" dirty="0" err="1"/>
              <a:t>extract</a:t>
            </a:r>
            <a:r>
              <a:rPr lang="it-IT" dirty="0"/>
              <a:t> information from a </a:t>
            </a:r>
            <a:r>
              <a:rPr lang="it-IT" dirty="0" err="1"/>
              <a:t>spectrum</a:t>
            </a:r>
            <a:r>
              <a:rPr lang="it-IT" dirty="0"/>
              <a:t>?</a:t>
            </a:r>
          </a:p>
          <a:p>
            <a:r>
              <a:rPr lang="it-IT" dirty="0"/>
              <a:t>The first step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normalization</a:t>
            </a:r>
            <a:r>
              <a:rPr lang="it-IT" dirty="0"/>
              <a:t>.</a:t>
            </a:r>
          </a:p>
          <a:p>
            <a:r>
              <a:rPr lang="it-IT" dirty="0" err="1"/>
              <a:t>Normalization</a:t>
            </a:r>
            <a:r>
              <a:rPr lang="it-IT" dirty="0"/>
              <a:t> </a:t>
            </a:r>
            <a:r>
              <a:rPr lang="it-IT" dirty="0" err="1"/>
              <a:t>means</a:t>
            </a:r>
            <a:r>
              <a:rPr lang="it-IT" dirty="0"/>
              <a:t> </a:t>
            </a:r>
            <a:r>
              <a:rPr lang="it-IT" dirty="0" err="1"/>
              <a:t>defining</a:t>
            </a:r>
            <a:r>
              <a:rPr lang="it-IT" dirty="0"/>
              <a:t> the continuum </a:t>
            </a:r>
            <a:r>
              <a:rPr lang="it-IT" dirty="0" err="1"/>
              <a:t>level</a:t>
            </a:r>
            <a:r>
              <a:rPr lang="it-IT" dirty="0"/>
              <a:t> of the </a:t>
            </a:r>
            <a:r>
              <a:rPr lang="it-IT" dirty="0" err="1"/>
              <a:t>spectrum</a:t>
            </a:r>
            <a:r>
              <a:rPr lang="it-IT" dirty="0"/>
              <a:t>.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essential</a:t>
            </a:r>
            <a:r>
              <a:rPr lang="it-IT" dirty="0"/>
              <a:t> </a:t>
            </a:r>
            <a:r>
              <a:rPr lang="it-IT" dirty="0" err="1"/>
              <a:t>because</a:t>
            </a:r>
            <a:r>
              <a:rPr lang="it-IT" dirty="0"/>
              <a:t> </a:t>
            </a:r>
            <a:r>
              <a:rPr lang="it-IT" dirty="0" err="1"/>
              <a:t>absorption</a:t>
            </a:r>
            <a:r>
              <a:rPr lang="it-IT" dirty="0"/>
              <a:t> lines are </a:t>
            </a:r>
            <a:r>
              <a:rPr lang="it-IT" dirty="0" err="1"/>
              <a:t>measured</a:t>
            </a:r>
            <a:r>
              <a:rPr lang="it-IT" dirty="0"/>
              <a:t> relative to the continuum.</a:t>
            </a:r>
          </a:p>
          <a:p>
            <a:r>
              <a:rPr lang="it-IT" dirty="0" err="1"/>
              <a:t>However</a:t>
            </a:r>
            <a:r>
              <a:rPr lang="it-IT" dirty="0"/>
              <a:t>, continuum placement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always</a:t>
            </a:r>
            <a:r>
              <a:rPr lang="it-IT" dirty="0"/>
              <a:t> </a:t>
            </a:r>
            <a:r>
              <a:rPr lang="it-IT" dirty="0" err="1"/>
              <a:t>straightforward</a:t>
            </a:r>
            <a:r>
              <a:rPr lang="it-IT" dirty="0"/>
              <a:t>, </a:t>
            </a:r>
            <a:r>
              <a:rPr lang="it-IT" dirty="0" err="1"/>
              <a:t>especially</a:t>
            </a:r>
            <a:r>
              <a:rPr lang="it-IT" dirty="0"/>
              <a:t> in cool stars </a:t>
            </a:r>
            <a:r>
              <a:rPr lang="it-IT" dirty="0" err="1"/>
              <a:t>where</a:t>
            </a:r>
            <a:r>
              <a:rPr lang="it-IT" dirty="0"/>
              <a:t> line </a:t>
            </a:r>
            <a:r>
              <a:rPr lang="it-IT" dirty="0" err="1"/>
              <a:t>crowding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severe.</a:t>
            </a:r>
          </a:p>
          <a:p>
            <a:r>
              <a:rPr lang="it-IT" dirty="0"/>
              <a:t>After </a:t>
            </a:r>
            <a:r>
              <a:rPr lang="it-IT" dirty="0" err="1"/>
              <a:t>normalization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apply</a:t>
            </a:r>
            <a:r>
              <a:rPr lang="it-IT" dirty="0"/>
              <a:t> the </a:t>
            </a:r>
            <a:r>
              <a:rPr lang="it-IT" dirty="0" err="1"/>
              <a:t>radial</a:t>
            </a:r>
            <a:r>
              <a:rPr lang="it-IT" dirty="0"/>
              <a:t> </a:t>
            </a:r>
            <a:r>
              <a:rPr lang="it-IT" dirty="0" err="1"/>
              <a:t>velocity</a:t>
            </a:r>
            <a:r>
              <a:rPr lang="it-IT" dirty="0"/>
              <a:t> </a:t>
            </a:r>
            <a:r>
              <a:rPr lang="it-IT" dirty="0" err="1"/>
              <a:t>correction</a:t>
            </a:r>
            <a:r>
              <a:rPr lang="it-IT" dirty="0"/>
              <a:t>.</a:t>
            </a:r>
          </a:p>
          <a:p>
            <a:r>
              <a:rPr lang="it-IT" dirty="0" err="1"/>
              <a:t>Because</a:t>
            </a:r>
            <a:r>
              <a:rPr lang="it-IT" dirty="0"/>
              <a:t> stars </a:t>
            </a:r>
            <a:r>
              <a:rPr lang="it-IT" dirty="0" err="1"/>
              <a:t>move</a:t>
            </a:r>
            <a:r>
              <a:rPr lang="it-IT" dirty="0"/>
              <a:t> relative to </a:t>
            </a:r>
            <a:r>
              <a:rPr lang="it-IT" dirty="0" err="1"/>
              <a:t>us</a:t>
            </a:r>
            <a:r>
              <a:rPr lang="it-IT" dirty="0"/>
              <a:t>, </a:t>
            </a:r>
            <a:r>
              <a:rPr lang="it-IT" dirty="0" err="1"/>
              <a:t>spectral</a:t>
            </a:r>
            <a:r>
              <a:rPr lang="it-IT" dirty="0"/>
              <a:t> lines are Doppler </a:t>
            </a:r>
            <a:r>
              <a:rPr lang="it-IT" dirty="0" err="1"/>
              <a:t>shifted</a:t>
            </a:r>
            <a:r>
              <a:rPr lang="it-IT" dirty="0"/>
              <a:t>.</a:t>
            </a:r>
          </a:p>
          <a:p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want</a:t>
            </a:r>
            <a:r>
              <a:rPr lang="it-IT" dirty="0"/>
              <a:t> to compare </a:t>
            </a:r>
            <a:r>
              <a:rPr lang="it-IT" dirty="0" err="1"/>
              <a:t>observed</a:t>
            </a:r>
            <a:r>
              <a:rPr lang="it-IT" dirty="0"/>
              <a:t> </a:t>
            </a:r>
            <a:r>
              <a:rPr lang="it-IT" dirty="0" err="1"/>
              <a:t>spectra</a:t>
            </a:r>
            <a:r>
              <a:rPr lang="it-IT" dirty="0"/>
              <a:t> with </a:t>
            </a:r>
            <a:r>
              <a:rPr lang="it-IT" dirty="0" err="1"/>
              <a:t>laboratory</a:t>
            </a:r>
            <a:r>
              <a:rPr lang="it-IT" dirty="0"/>
              <a:t> </a:t>
            </a:r>
            <a:r>
              <a:rPr lang="it-IT" dirty="0" err="1"/>
              <a:t>wavelengths</a:t>
            </a:r>
            <a:r>
              <a:rPr lang="it-IT" dirty="0"/>
              <a:t> or </a:t>
            </a:r>
            <a:r>
              <a:rPr lang="it-IT" dirty="0" err="1"/>
              <a:t>synthetic</a:t>
            </a:r>
            <a:r>
              <a:rPr lang="it-IT" dirty="0"/>
              <a:t> </a:t>
            </a:r>
            <a:r>
              <a:rPr lang="it-IT" dirty="0" err="1"/>
              <a:t>spectra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must first </a:t>
            </a:r>
            <a:r>
              <a:rPr lang="it-IT" dirty="0" err="1"/>
              <a:t>correct</a:t>
            </a:r>
            <a:r>
              <a:rPr lang="it-IT" dirty="0"/>
              <a:t> for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velocity</a:t>
            </a:r>
            <a:r>
              <a:rPr lang="it-IT" dirty="0"/>
              <a:t> shift.</a:t>
            </a:r>
          </a:p>
          <a:p>
            <a:r>
              <a:rPr lang="it-IT" dirty="0" err="1"/>
              <a:t>Only</a:t>
            </a:r>
            <a:r>
              <a:rPr lang="it-IT" dirty="0"/>
              <a:t> after </a:t>
            </a:r>
            <a:r>
              <a:rPr lang="it-IT" dirty="0" err="1"/>
              <a:t>these</a:t>
            </a:r>
            <a:r>
              <a:rPr lang="it-IT" dirty="0"/>
              <a:t> </a:t>
            </a:r>
            <a:r>
              <a:rPr lang="it-IT" dirty="0" err="1"/>
              <a:t>preprocessing</a:t>
            </a:r>
            <a:r>
              <a:rPr lang="it-IT" dirty="0"/>
              <a:t> steps can </a:t>
            </a:r>
            <a:r>
              <a:rPr lang="it-IT" dirty="0" err="1"/>
              <a:t>we</a:t>
            </a:r>
            <a:r>
              <a:rPr lang="it-IT" dirty="0"/>
              <a:t> start </a:t>
            </a:r>
            <a:r>
              <a:rPr lang="it-IT" dirty="0" err="1"/>
              <a:t>deriving</a:t>
            </a:r>
            <a:r>
              <a:rPr lang="it-IT" dirty="0"/>
              <a:t> </a:t>
            </a:r>
            <a:r>
              <a:rPr lang="it-IT" dirty="0" err="1"/>
              <a:t>physical</a:t>
            </a:r>
            <a:r>
              <a:rPr lang="it-IT" dirty="0"/>
              <a:t> </a:t>
            </a:r>
            <a:r>
              <a:rPr lang="it-IT" dirty="0" err="1"/>
              <a:t>parameters</a:t>
            </a:r>
            <a:r>
              <a:rPr lang="it-IT" dirty="0"/>
              <a:t> and </a:t>
            </a:r>
            <a:r>
              <a:rPr lang="it-IT" dirty="0" err="1"/>
              <a:t>abundances</a:t>
            </a:r>
            <a:r>
              <a:rPr lang="it-IT" dirty="0"/>
              <a:t>.”</a:t>
            </a:r>
          </a:p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602B582-5DAB-D023-64B9-B556532D5F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7434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So </a:t>
            </a:r>
            <a:r>
              <a:rPr lang="it-IT" dirty="0" err="1"/>
              <a:t>how</a:t>
            </a:r>
            <a:r>
              <a:rPr lang="it-IT" dirty="0"/>
              <a:t> do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actually</a:t>
            </a:r>
            <a:r>
              <a:rPr lang="it-IT" dirty="0"/>
              <a:t> </a:t>
            </a:r>
            <a:r>
              <a:rPr lang="it-IT" dirty="0" err="1"/>
              <a:t>extract</a:t>
            </a:r>
            <a:r>
              <a:rPr lang="it-IT" dirty="0"/>
              <a:t> information from a </a:t>
            </a:r>
            <a:r>
              <a:rPr lang="it-IT" dirty="0" err="1"/>
              <a:t>spectrum</a:t>
            </a:r>
            <a:r>
              <a:rPr lang="it-IT" dirty="0"/>
              <a:t>?</a:t>
            </a:r>
          </a:p>
          <a:p>
            <a:r>
              <a:rPr lang="it-IT" dirty="0"/>
              <a:t>The first step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normalization</a:t>
            </a:r>
            <a:r>
              <a:rPr lang="it-IT" dirty="0"/>
              <a:t>.</a:t>
            </a:r>
          </a:p>
          <a:p>
            <a:r>
              <a:rPr lang="it-IT" dirty="0" err="1"/>
              <a:t>Normalization</a:t>
            </a:r>
            <a:r>
              <a:rPr lang="it-IT" dirty="0"/>
              <a:t> </a:t>
            </a:r>
            <a:r>
              <a:rPr lang="it-IT" dirty="0" err="1"/>
              <a:t>means</a:t>
            </a:r>
            <a:r>
              <a:rPr lang="it-IT" dirty="0"/>
              <a:t> </a:t>
            </a:r>
            <a:r>
              <a:rPr lang="it-IT" dirty="0" err="1"/>
              <a:t>defining</a:t>
            </a:r>
            <a:r>
              <a:rPr lang="it-IT" dirty="0"/>
              <a:t> the continuum </a:t>
            </a:r>
            <a:r>
              <a:rPr lang="it-IT" dirty="0" err="1"/>
              <a:t>level</a:t>
            </a:r>
            <a:r>
              <a:rPr lang="it-IT" dirty="0"/>
              <a:t> of the </a:t>
            </a:r>
            <a:r>
              <a:rPr lang="it-IT" dirty="0" err="1"/>
              <a:t>spectrum</a:t>
            </a:r>
            <a:r>
              <a:rPr lang="it-IT" dirty="0"/>
              <a:t>.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essential</a:t>
            </a:r>
            <a:r>
              <a:rPr lang="it-IT" dirty="0"/>
              <a:t> </a:t>
            </a:r>
            <a:r>
              <a:rPr lang="it-IT" dirty="0" err="1"/>
              <a:t>because</a:t>
            </a:r>
            <a:r>
              <a:rPr lang="it-IT" dirty="0"/>
              <a:t> </a:t>
            </a:r>
            <a:r>
              <a:rPr lang="it-IT" dirty="0" err="1"/>
              <a:t>absorption</a:t>
            </a:r>
            <a:r>
              <a:rPr lang="it-IT" dirty="0"/>
              <a:t> lines are </a:t>
            </a:r>
            <a:r>
              <a:rPr lang="it-IT" dirty="0" err="1"/>
              <a:t>measured</a:t>
            </a:r>
            <a:r>
              <a:rPr lang="it-IT" dirty="0"/>
              <a:t> relative to the continuum.</a:t>
            </a:r>
          </a:p>
          <a:p>
            <a:r>
              <a:rPr lang="it-IT" dirty="0" err="1"/>
              <a:t>However</a:t>
            </a:r>
            <a:r>
              <a:rPr lang="it-IT" dirty="0"/>
              <a:t>, continuum placement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always</a:t>
            </a:r>
            <a:r>
              <a:rPr lang="it-IT" dirty="0"/>
              <a:t> </a:t>
            </a:r>
            <a:r>
              <a:rPr lang="it-IT" dirty="0" err="1"/>
              <a:t>straightforward</a:t>
            </a:r>
            <a:r>
              <a:rPr lang="it-IT" dirty="0"/>
              <a:t>, </a:t>
            </a:r>
            <a:r>
              <a:rPr lang="it-IT" dirty="0" err="1"/>
              <a:t>especially</a:t>
            </a:r>
            <a:r>
              <a:rPr lang="it-IT" dirty="0"/>
              <a:t> in cool stars </a:t>
            </a:r>
            <a:r>
              <a:rPr lang="it-IT" dirty="0" err="1"/>
              <a:t>where</a:t>
            </a:r>
            <a:r>
              <a:rPr lang="it-IT" dirty="0"/>
              <a:t> line </a:t>
            </a:r>
            <a:r>
              <a:rPr lang="it-IT" dirty="0" err="1"/>
              <a:t>crowding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severe.</a:t>
            </a:r>
          </a:p>
          <a:p>
            <a:r>
              <a:rPr lang="it-IT" dirty="0"/>
              <a:t>After </a:t>
            </a:r>
            <a:r>
              <a:rPr lang="it-IT" dirty="0" err="1"/>
              <a:t>normalization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apply</a:t>
            </a:r>
            <a:r>
              <a:rPr lang="it-IT" dirty="0"/>
              <a:t> the </a:t>
            </a:r>
            <a:r>
              <a:rPr lang="it-IT" dirty="0" err="1"/>
              <a:t>radial</a:t>
            </a:r>
            <a:r>
              <a:rPr lang="it-IT" dirty="0"/>
              <a:t> </a:t>
            </a:r>
            <a:r>
              <a:rPr lang="it-IT" dirty="0" err="1"/>
              <a:t>velocity</a:t>
            </a:r>
            <a:r>
              <a:rPr lang="it-IT" dirty="0"/>
              <a:t> </a:t>
            </a:r>
            <a:r>
              <a:rPr lang="it-IT" dirty="0" err="1"/>
              <a:t>correction</a:t>
            </a:r>
            <a:r>
              <a:rPr lang="it-IT" dirty="0"/>
              <a:t>.</a:t>
            </a:r>
          </a:p>
          <a:p>
            <a:r>
              <a:rPr lang="it-IT" dirty="0" err="1"/>
              <a:t>Because</a:t>
            </a:r>
            <a:r>
              <a:rPr lang="it-IT" dirty="0"/>
              <a:t> stars </a:t>
            </a:r>
            <a:r>
              <a:rPr lang="it-IT" dirty="0" err="1"/>
              <a:t>move</a:t>
            </a:r>
            <a:r>
              <a:rPr lang="it-IT" dirty="0"/>
              <a:t> relative to </a:t>
            </a:r>
            <a:r>
              <a:rPr lang="it-IT" dirty="0" err="1"/>
              <a:t>us</a:t>
            </a:r>
            <a:r>
              <a:rPr lang="it-IT" dirty="0"/>
              <a:t>, </a:t>
            </a:r>
            <a:r>
              <a:rPr lang="it-IT" dirty="0" err="1"/>
              <a:t>spectral</a:t>
            </a:r>
            <a:r>
              <a:rPr lang="it-IT" dirty="0"/>
              <a:t> lines are Doppler </a:t>
            </a:r>
            <a:r>
              <a:rPr lang="it-IT" dirty="0" err="1"/>
              <a:t>shifted</a:t>
            </a:r>
            <a:r>
              <a:rPr lang="it-IT" dirty="0"/>
              <a:t>.</a:t>
            </a:r>
          </a:p>
          <a:p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want</a:t>
            </a:r>
            <a:r>
              <a:rPr lang="it-IT" dirty="0"/>
              <a:t> to compare </a:t>
            </a:r>
            <a:r>
              <a:rPr lang="it-IT" dirty="0" err="1"/>
              <a:t>observed</a:t>
            </a:r>
            <a:r>
              <a:rPr lang="it-IT" dirty="0"/>
              <a:t> </a:t>
            </a:r>
            <a:r>
              <a:rPr lang="it-IT" dirty="0" err="1"/>
              <a:t>spectra</a:t>
            </a:r>
            <a:r>
              <a:rPr lang="it-IT" dirty="0"/>
              <a:t> with </a:t>
            </a:r>
            <a:r>
              <a:rPr lang="it-IT" dirty="0" err="1"/>
              <a:t>laboratory</a:t>
            </a:r>
            <a:r>
              <a:rPr lang="it-IT" dirty="0"/>
              <a:t> </a:t>
            </a:r>
            <a:r>
              <a:rPr lang="it-IT" dirty="0" err="1"/>
              <a:t>wavelengths</a:t>
            </a:r>
            <a:r>
              <a:rPr lang="it-IT" dirty="0"/>
              <a:t> or </a:t>
            </a:r>
            <a:r>
              <a:rPr lang="it-IT" dirty="0" err="1"/>
              <a:t>synthetic</a:t>
            </a:r>
            <a:r>
              <a:rPr lang="it-IT" dirty="0"/>
              <a:t> </a:t>
            </a:r>
            <a:r>
              <a:rPr lang="it-IT" dirty="0" err="1"/>
              <a:t>spectra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must first </a:t>
            </a:r>
            <a:r>
              <a:rPr lang="it-IT" dirty="0" err="1"/>
              <a:t>correct</a:t>
            </a:r>
            <a:r>
              <a:rPr lang="it-IT" dirty="0"/>
              <a:t> for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velocity</a:t>
            </a:r>
            <a:r>
              <a:rPr lang="it-IT" dirty="0"/>
              <a:t> shift.</a:t>
            </a:r>
          </a:p>
          <a:p>
            <a:r>
              <a:rPr lang="it-IT" dirty="0" err="1"/>
              <a:t>Only</a:t>
            </a:r>
            <a:r>
              <a:rPr lang="it-IT" dirty="0"/>
              <a:t> after </a:t>
            </a:r>
            <a:r>
              <a:rPr lang="it-IT" dirty="0" err="1"/>
              <a:t>these</a:t>
            </a:r>
            <a:r>
              <a:rPr lang="it-IT" dirty="0"/>
              <a:t> </a:t>
            </a:r>
            <a:r>
              <a:rPr lang="it-IT" dirty="0" err="1"/>
              <a:t>preprocessing</a:t>
            </a:r>
            <a:r>
              <a:rPr lang="it-IT" dirty="0"/>
              <a:t> steps can </a:t>
            </a:r>
            <a:r>
              <a:rPr lang="it-IT" dirty="0" err="1"/>
              <a:t>we</a:t>
            </a:r>
            <a:r>
              <a:rPr lang="it-IT" dirty="0"/>
              <a:t> start </a:t>
            </a:r>
            <a:r>
              <a:rPr lang="it-IT" dirty="0" err="1"/>
              <a:t>deriving</a:t>
            </a:r>
            <a:r>
              <a:rPr lang="it-IT" dirty="0"/>
              <a:t> </a:t>
            </a:r>
            <a:r>
              <a:rPr lang="it-IT" dirty="0" err="1"/>
              <a:t>physical</a:t>
            </a:r>
            <a:r>
              <a:rPr lang="it-IT" dirty="0"/>
              <a:t> </a:t>
            </a:r>
            <a:r>
              <a:rPr lang="it-IT" dirty="0" err="1"/>
              <a:t>parameters</a:t>
            </a:r>
            <a:r>
              <a:rPr lang="it-IT" dirty="0"/>
              <a:t> and </a:t>
            </a:r>
            <a:r>
              <a:rPr lang="it-IT" dirty="0" err="1"/>
              <a:t>abundances</a:t>
            </a:r>
            <a:r>
              <a:rPr lang="it-IT" dirty="0"/>
              <a:t>.”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0816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Moto terra </a:t>
            </a:r>
            <a:r>
              <a:rPr lang="en-US" dirty="0" err="1"/>
              <a:t>intorno</a:t>
            </a:r>
            <a:r>
              <a:rPr lang="en-US" dirty="0"/>
              <a:t> al sole e moto stella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0997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Absorption line: the core of the stars emits like a black body, the atmosphere ( the atoms in the atmosphere) absorbs. Given the atomic features, the EW of a line varies according to the condition of the star. To know the condition of the star we need to calculate the stellar parameters</a:t>
            </a:r>
          </a:p>
          <a:p>
            <a:endParaRPr lang="en-US" dirty="0"/>
          </a:p>
          <a:p>
            <a:r>
              <a:rPr lang="it-IT" dirty="0" err="1"/>
              <a:t>These</a:t>
            </a:r>
            <a:r>
              <a:rPr lang="it-IT" dirty="0"/>
              <a:t> </a:t>
            </a:r>
            <a:r>
              <a:rPr lang="it-IT" dirty="0" err="1"/>
              <a:t>examples</a:t>
            </a:r>
            <a:r>
              <a:rPr lang="it-IT" dirty="0"/>
              <a:t> show </a:t>
            </a:r>
            <a:r>
              <a:rPr lang="it-IT" dirty="0" err="1"/>
              <a:t>how</a:t>
            </a:r>
            <a:r>
              <a:rPr lang="it-IT" dirty="0"/>
              <a:t> </a:t>
            </a:r>
            <a:r>
              <a:rPr lang="it-IT" dirty="0" err="1"/>
              <a:t>spectra</a:t>
            </a:r>
            <a:r>
              <a:rPr lang="it-IT" dirty="0"/>
              <a:t> can </a:t>
            </a:r>
            <a:r>
              <a:rPr lang="it-IT" dirty="0" err="1"/>
              <a:t>change</a:t>
            </a:r>
            <a:r>
              <a:rPr lang="it-IT" dirty="0"/>
              <a:t> </a:t>
            </a:r>
            <a:r>
              <a:rPr lang="it-IT" dirty="0" err="1"/>
              <a:t>depending</a:t>
            </a:r>
            <a:r>
              <a:rPr lang="it-IT" dirty="0"/>
              <a:t> on stellar </a:t>
            </a:r>
            <a:r>
              <a:rPr lang="it-IT" dirty="0" err="1"/>
              <a:t>properties</a:t>
            </a:r>
            <a:r>
              <a:rPr lang="it-IT" dirty="0"/>
              <a:t>.</a:t>
            </a:r>
          </a:p>
          <a:p>
            <a:r>
              <a:rPr lang="it-IT" dirty="0" err="1"/>
              <a:t>Different</a:t>
            </a:r>
            <a:r>
              <a:rPr lang="it-IT" dirty="0"/>
              <a:t> stars </a:t>
            </a:r>
            <a:r>
              <a:rPr lang="it-IT" dirty="0" err="1"/>
              <a:t>exhibit</a:t>
            </a:r>
            <a:r>
              <a:rPr lang="it-IT" dirty="0"/>
              <a:t> </a:t>
            </a:r>
            <a:r>
              <a:rPr lang="it-IT" dirty="0" err="1"/>
              <a:t>different</a:t>
            </a:r>
            <a:r>
              <a:rPr lang="it-IT" dirty="0"/>
              <a:t> line </a:t>
            </a:r>
            <a:r>
              <a:rPr lang="it-IT" dirty="0" err="1"/>
              <a:t>strengths</a:t>
            </a:r>
            <a:r>
              <a:rPr lang="it-IT" dirty="0"/>
              <a:t> and continuum </a:t>
            </a:r>
            <a:r>
              <a:rPr lang="it-IT" dirty="0" err="1"/>
              <a:t>shapes</a:t>
            </a:r>
            <a:r>
              <a:rPr lang="it-IT" dirty="0"/>
              <a:t>.</a:t>
            </a:r>
          </a:p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diversity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exactly</a:t>
            </a:r>
            <a:r>
              <a:rPr lang="it-IT" dirty="0"/>
              <a:t>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allows</a:t>
            </a:r>
            <a:r>
              <a:rPr lang="it-IT" dirty="0"/>
              <a:t> </a:t>
            </a:r>
            <a:r>
              <a:rPr lang="it-IT" dirty="0" err="1"/>
              <a:t>us</a:t>
            </a:r>
            <a:r>
              <a:rPr lang="it-IT" dirty="0"/>
              <a:t> to </a:t>
            </a:r>
            <a:r>
              <a:rPr lang="it-IT" dirty="0" err="1"/>
              <a:t>classify</a:t>
            </a:r>
            <a:r>
              <a:rPr lang="it-IT" dirty="0"/>
              <a:t> stars and determine </a:t>
            </a:r>
            <a:r>
              <a:rPr lang="it-IT" dirty="0" err="1"/>
              <a:t>their</a:t>
            </a:r>
            <a:r>
              <a:rPr lang="it-IT" dirty="0"/>
              <a:t> </a:t>
            </a:r>
            <a:r>
              <a:rPr lang="it-IT" dirty="0" err="1"/>
              <a:t>parameters</a:t>
            </a:r>
            <a:r>
              <a:rPr lang="it-IT" dirty="0"/>
              <a:t>.</a:t>
            </a:r>
          </a:p>
          <a:p>
            <a:r>
              <a:rPr lang="it-IT" dirty="0"/>
              <a:t>One </a:t>
            </a:r>
            <a:r>
              <a:rPr lang="it-IT" dirty="0" err="1"/>
              <a:t>important</a:t>
            </a:r>
            <a:r>
              <a:rPr lang="it-IT" dirty="0"/>
              <a:t> </a:t>
            </a:r>
            <a:r>
              <a:rPr lang="it-IT" dirty="0" err="1"/>
              <a:t>aspect</a:t>
            </a:r>
            <a:r>
              <a:rPr lang="it-IT" dirty="0"/>
              <a:t> to </a:t>
            </a:r>
            <a:r>
              <a:rPr lang="it-IT" dirty="0" err="1"/>
              <a:t>remember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the </a:t>
            </a:r>
            <a:r>
              <a:rPr lang="it-IT" dirty="0" err="1"/>
              <a:t>interpretation</a:t>
            </a:r>
            <a:r>
              <a:rPr lang="it-IT" dirty="0"/>
              <a:t> of a </a:t>
            </a:r>
            <a:r>
              <a:rPr lang="it-IT" dirty="0" err="1"/>
              <a:t>spectrum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never</a:t>
            </a:r>
            <a:r>
              <a:rPr lang="it-IT" dirty="0"/>
              <a:t> </a:t>
            </a:r>
            <a:r>
              <a:rPr lang="it-IT" dirty="0" err="1"/>
              <a:t>direct</a:t>
            </a:r>
            <a:r>
              <a:rPr lang="it-IT" dirty="0"/>
              <a:t>.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always</a:t>
            </a:r>
            <a:r>
              <a:rPr lang="it-IT" dirty="0"/>
              <a:t> </a:t>
            </a:r>
            <a:r>
              <a:rPr lang="it-IT" dirty="0" err="1"/>
              <a:t>need</a:t>
            </a:r>
            <a:r>
              <a:rPr lang="it-IT" dirty="0"/>
              <a:t> models.</a:t>
            </a:r>
          </a:p>
          <a:p>
            <a:r>
              <a:rPr lang="it-IT" dirty="0"/>
              <a:t>The </a:t>
            </a:r>
            <a:r>
              <a:rPr lang="it-IT" dirty="0" err="1"/>
              <a:t>observed</a:t>
            </a:r>
            <a:r>
              <a:rPr lang="it-IT" dirty="0"/>
              <a:t> </a:t>
            </a:r>
            <a:r>
              <a:rPr lang="it-IT" dirty="0" err="1"/>
              <a:t>spectrum</a:t>
            </a:r>
            <a:r>
              <a:rPr lang="it-IT" dirty="0"/>
              <a:t> must be </a:t>
            </a:r>
            <a:r>
              <a:rPr lang="it-IT" dirty="0" err="1"/>
              <a:t>compared</a:t>
            </a:r>
            <a:r>
              <a:rPr lang="it-IT" dirty="0"/>
              <a:t> with </a:t>
            </a:r>
            <a:r>
              <a:rPr lang="it-IT" dirty="0" err="1"/>
              <a:t>theoretical</a:t>
            </a:r>
            <a:r>
              <a:rPr lang="it-IT" dirty="0"/>
              <a:t> </a:t>
            </a:r>
            <a:r>
              <a:rPr lang="it-IT" dirty="0" err="1"/>
              <a:t>expectations</a:t>
            </a:r>
            <a:r>
              <a:rPr lang="it-IT" dirty="0"/>
              <a:t> in </a:t>
            </a:r>
            <a:r>
              <a:rPr lang="it-IT" dirty="0" err="1"/>
              <a:t>order</a:t>
            </a:r>
            <a:r>
              <a:rPr lang="it-IT" dirty="0"/>
              <a:t> to derive </a:t>
            </a:r>
            <a:r>
              <a:rPr lang="it-IT" dirty="0" err="1"/>
              <a:t>physical</a:t>
            </a:r>
            <a:r>
              <a:rPr lang="it-IT" dirty="0"/>
              <a:t> </a:t>
            </a:r>
            <a:r>
              <a:rPr lang="it-IT" dirty="0" err="1"/>
              <a:t>quantities</a:t>
            </a:r>
            <a:r>
              <a:rPr lang="it-IT" dirty="0"/>
              <a:t>.</a:t>
            </a:r>
          </a:p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where</a:t>
            </a:r>
            <a:r>
              <a:rPr lang="it-IT" dirty="0"/>
              <a:t> stellar </a:t>
            </a:r>
            <a:r>
              <a:rPr lang="it-IT" dirty="0" err="1"/>
              <a:t>atmosphere</a:t>
            </a:r>
            <a:r>
              <a:rPr lang="it-IT" dirty="0"/>
              <a:t> models </a:t>
            </a:r>
            <a:r>
              <a:rPr lang="it-IT" dirty="0" err="1"/>
              <a:t>become</a:t>
            </a:r>
            <a:r>
              <a:rPr lang="it-IT" dirty="0"/>
              <a:t> </a:t>
            </a:r>
            <a:r>
              <a:rPr lang="it-IT" dirty="0" err="1"/>
              <a:t>fundamental</a:t>
            </a:r>
            <a:r>
              <a:rPr lang="it-IT" dirty="0"/>
              <a:t>.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462AFE-12DC-4A47-8E3B-57D670932FA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512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8F82F-0AAB-12A6-DDCE-67C5601ED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14260BD-D888-540B-D2E6-E77EA35CA6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BAC336C-8B87-762A-C5E8-20E443B611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Here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see</a:t>
            </a:r>
            <a:r>
              <a:rPr lang="it-IT" dirty="0"/>
              <a:t> an </a:t>
            </a:r>
            <a:r>
              <a:rPr lang="it-IT" dirty="0" err="1"/>
              <a:t>example</a:t>
            </a:r>
            <a:r>
              <a:rPr lang="it-IT" dirty="0"/>
              <a:t> of a stellar </a:t>
            </a:r>
            <a:r>
              <a:rPr lang="it-IT" dirty="0" err="1"/>
              <a:t>spectrum</a:t>
            </a:r>
            <a:r>
              <a:rPr lang="it-IT" dirty="0"/>
              <a:t>.</a:t>
            </a:r>
          </a:p>
          <a:p>
            <a:r>
              <a:rPr lang="it-IT" dirty="0"/>
              <a:t>At first </a:t>
            </a:r>
            <a:r>
              <a:rPr lang="it-IT" dirty="0" err="1"/>
              <a:t>glance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may</a:t>
            </a:r>
            <a:r>
              <a:rPr lang="it-IT" dirty="0"/>
              <a:t> </a:t>
            </a:r>
            <a:r>
              <a:rPr lang="it-IT" dirty="0" err="1"/>
              <a:t>simply</a:t>
            </a:r>
            <a:r>
              <a:rPr lang="it-IT" dirty="0"/>
              <a:t> look like a </a:t>
            </a:r>
            <a:r>
              <a:rPr lang="it-IT" dirty="0" err="1"/>
              <a:t>collection</a:t>
            </a:r>
            <a:r>
              <a:rPr lang="it-IT" dirty="0"/>
              <a:t> of lines, </a:t>
            </a:r>
            <a:r>
              <a:rPr lang="it-IT" dirty="0" err="1"/>
              <a:t>but</a:t>
            </a:r>
            <a:r>
              <a:rPr lang="it-IT" dirty="0"/>
              <a:t> in reality </a:t>
            </a:r>
            <a:r>
              <a:rPr lang="it-IT" dirty="0" err="1"/>
              <a:t>every</a:t>
            </a:r>
            <a:r>
              <a:rPr lang="it-IT" dirty="0"/>
              <a:t> </a:t>
            </a:r>
            <a:r>
              <a:rPr lang="it-IT" dirty="0" err="1"/>
              <a:t>absorption</a:t>
            </a:r>
            <a:r>
              <a:rPr lang="it-IT" dirty="0"/>
              <a:t> feature </a:t>
            </a:r>
            <a:r>
              <a:rPr lang="it-IT" dirty="0" err="1"/>
              <a:t>contains</a:t>
            </a:r>
            <a:r>
              <a:rPr lang="it-IT" dirty="0"/>
              <a:t> </a:t>
            </a:r>
            <a:r>
              <a:rPr lang="it-IT" dirty="0" err="1"/>
              <a:t>physical</a:t>
            </a:r>
            <a:r>
              <a:rPr lang="it-IT" dirty="0"/>
              <a:t> information.</a:t>
            </a:r>
          </a:p>
          <a:p>
            <a:r>
              <a:rPr lang="it-IT" dirty="0"/>
              <a:t>From the </a:t>
            </a:r>
            <a:r>
              <a:rPr lang="it-IT" dirty="0" err="1"/>
              <a:t>spectrum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can derive:</a:t>
            </a:r>
          </a:p>
          <a:p>
            <a:r>
              <a:rPr lang="it-IT" dirty="0"/>
              <a:t>the </a:t>
            </a:r>
            <a:r>
              <a:rPr lang="it-IT" dirty="0" err="1"/>
              <a:t>effective</a:t>
            </a:r>
            <a:r>
              <a:rPr lang="it-IT" dirty="0"/>
              <a:t> temperature,</a:t>
            </a:r>
          </a:p>
          <a:p>
            <a:r>
              <a:rPr lang="it-IT" dirty="0"/>
              <a:t>the </a:t>
            </a:r>
            <a:r>
              <a:rPr lang="it-IT" dirty="0" err="1"/>
              <a:t>surface</a:t>
            </a:r>
            <a:r>
              <a:rPr lang="it-IT" dirty="0"/>
              <a:t> </a:t>
            </a:r>
            <a:r>
              <a:rPr lang="it-IT" dirty="0" err="1"/>
              <a:t>gravity</a:t>
            </a:r>
            <a:r>
              <a:rPr lang="it-IT" dirty="0"/>
              <a:t>,</a:t>
            </a:r>
          </a:p>
          <a:p>
            <a:r>
              <a:rPr lang="it-IT" dirty="0"/>
              <a:t>the </a:t>
            </a:r>
            <a:r>
              <a:rPr lang="it-IT" dirty="0" err="1"/>
              <a:t>chemical</a:t>
            </a:r>
            <a:r>
              <a:rPr lang="it-IT" dirty="0"/>
              <a:t> </a:t>
            </a:r>
            <a:r>
              <a:rPr lang="it-IT" dirty="0" err="1"/>
              <a:t>abundances</a:t>
            </a:r>
            <a:r>
              <a:rPr lang="it-IT" dirty="0"/>
              <a:t>,</a:t>
            </a:r>
          </a:p>
          <a:p>
            <a:r>
              <a:rPr lang="it-IT" dirty="0"/>
              <a:t>and </a:t>
            </a:r>
            <a:r>
              <a:rPr lang="it-IT" dirty="0" err="1"/>
              <a:t>even</a:t>
            </a:r>
            <a:r>
              <a:rPr lang="it-IT" dirty="0"/>
              <a:t> information </a:t>
            </a:r>
            <a:r>
              <a:rPr lang="it-IT" dirty="0" err="1"/>
              <a:t>about</a:t>
            </a:r>
            <a:r>
              <a:rPr lang="it-IT" dirty="0"/>
              <a:t> stellar </a:t>
            </a:r>
            <a:r>
              <a:rPr lang="it-IT" dirty="0" err="1"/>
              <a:t>interiors</a:t>
            </a:r>
            <a:r>
              <a:rPr lang="it-IT" dirty="0"/>
              <a:t> and the history of the </a:t>
            </a:r>
            <a:r>
              <a:rPr lang="it-IT" dirty="0" err="1"/>
              <a:t>cosmos</a:t>
            </a:r>
            <a:r>
              <a:rPr lang="it-IT" dirty="0"/>
              <a:t>.</a:t>
            </a:r>
          </a:p>
          <a:p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absorption</a:t>
            </a:r>
            <a:r>
              <a:rPr lang="it-IT" dirty="0"/>
              <a:t> line </a:t>
            </a:r>
            <a:r>
              <a:rPr lang="it-IT" dirty="0" err="1"/>
              <a:t>corresponds</a:t>
            </a:r>
            <a:r>
              <a:rPr lang="it-IT" dirty="0"/>
              <a:t> to a </a:t>
            </a:r>
            <a:r>
              <a:rPr lang="it-IT" dirty="0" err="1"/>
              <a:t>transition</a:t>
            </a:r>
            <a:r>
              <a:rPr lang="it-IT" dirty="0"/>
              <a:t> of </a:t>
            </a:r>
            <a:r>
              <a:rPr lang="it-IT" dirty="0" err="1"/>
              <a:t>atoms</a:t>
            </a:r>
            <a:r>
              <a:rPr lang="it-IT" dirty="0"/>
              <a:t> or </a:t>
            </a:r>
            <a:r>
              <a:rPr lang="it-IT" dirty="0" err="1"/>
              <a:t>ions</a:t>
            </a:r>
            <a:r>
              <a:rPr lang="it-IT" dirty="0"/>
              <a:t> in the stellar </a:t>
            </a:r>
            <a:r>
              <a:rPr lang="it-IT" dirty="0" err="1"/>
              <a:t>atmosphere</a:t>
            </a:r>
            <a:r>
              <a:rPr lang="it-IT" dirty="0"/>
              <a:t>.</a:t>
            </a:r>
          </a:p>
          <a:p>
            <a:r>
              <a:rPr lang="it-IT" dirty="0"/>
              <a:t>The </a:t>
            </a:r>
            <a:r>
              <a:rPr lang="it-IT" dirty="0" err="1"/>
              <a:t>depth</a:t>
            </a:r>
            <a:r>
              <a:rPr lang="it-IT" dirty="0"/>
              <a:t>, </a:t>
            </a:r>
            <a:r>
              <a:rPr lang="it-IT" dirty="0" err="1"/>
              <a:t>width</a:t>
            </a:r>
            <a:r>
              <a:rPr lang="it-IT" dirty="0"/>
              <a:t>, and </a:t>
            </a:r>
            <a:r>
              <a:rPr lang="it-IT" dirty="0" err="1"/>
              <a:t>shape</a:t>
            </a:r>
            <a:r>
              <a:rPr lang="it-IT" dirty="0"/>
              <a:t> of </a:t>
            </a:r>
            <a:r>
              <a:rPr lang="it-IT" dirty="0" err="1"/>
              <a:t>these</a:t>
            </a:r>
            <a:r>
              <a:rPr lang="it-IT" dirty="0"/>
              <a:t> lines </a:t>
            </a:r>
            <a:r>
              <a:rPr lang="it-IT" dirty="0" err="1"/>
              <a:t>depend</a:t>
            </a:r>
            <a:r>
              <a:rPr lang="it-IT" dirty="0"/>
              <a:t> on the </a:t>
            </a:r>
            <a:r>
              <a:rPr lang="it-IT" dirty="0" err="1"/>
              <a:t>physical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 of the star.</a:t>
            </a:r>
          </a:p>
          <a:p>
            <a:r>
              <a:rPr lang="it-IT" dirty="0"/>
              <a:t>For </a:t>
            </a:r>
            <a:r>
              <a:rPr lang="it-IT" dirty="0" err="1"/>
              <a:t>example</a:t>
            </a:r>
            <a:r>
              <a:rPr lang="it-IT" dirty="0"/>
              <a:t>:</a:t>
            </a:r>
          </a:p>
          <a:p>
            <a:r>
              <a:rPr lang="it-IT" dirty="0" err="1"/>
              <a:t>hotter</a:t>
            </a:r>
            <a:r>
              <a:rPr lang="it-IT" dirty="0"/>
              <a:t> stars </a:t>
            </a:r>
            <a:r>
              <a:rPr lang="it-IT" dirty="0" err="1"/>
              <a:t>excite</a:t>
            </a:r>
            <a:r>
              <a:rPr lang="it-IT" dirty="0"/>
              <a:t> </a:t>
            </a:r>
            <a:r>
              <a:rPr lang="it-IT" dirty="0" err="1"/>
              <a:t>atoms</a:t>
            </a:r>
            <a:r>
              <a:rPr lang="it-IT" dirty="0"/>
              <a:t> </a:t>
            </a:r>
            <a:r>
              <a:rPr lang="it-IT" dirty="0" err="1"/>
              <a:t>differently</a:t>
            </a:r>
            <a:r>
              <a:rPr lang="it-IT" dirty="0"/>
              <a:t>,</a:t>
            </a:r>
          </a:p>
          <a:p>
            <a:r>
              <a:rPr lang="it-IT" dirty="0" err="1"/>
              <a:t>surface</a:t>
            </a:r>
            <a:r>
              <a:rPr lang="it-IT" dirty="0"/>
              <a:t> </a:t>
            </a:r>
            <a:r>
              <a:rPr lang="it-IT" dirty="0" err="1"/>
              <a:t>gravity</a:t>
            </a:r>
            <a:r>
              <a:rPr lang="it-IT" dirty="0"/>
              <a:t> </a:t>
            </a:r>
            <a:r>
              <a:rPr lang="it-IT" dirty="0" err="1"/>
              <a:t>affects</a:t>
            </a:r>
            <a:r>
              <a:rPr lang="it-IT" dirty="0"/>
              <a:t> pressure </a:t>
            </a:r>
            <a:r>
              <a:rPr lang="it-IT" dirty="0" err="1"/>
              <a:t>broadening</a:t>
            </a:r>
            <a:r>
              <a:rPr lang="it-IT" dirty="0"/>
              <a:t>,</a:t>
            </a:r>
          </a:p>
          <a:p>
            <a:r>
              <a:rPr lang="it-IT" dirty="0"/>
              <a:t>and </a:t>
            </a:r>
            <a:r>
              <a:rPr lang="it-IT" dirty="0" err="1"/>
              <a:t>abundances</a:t>
            </a:r>
            <a:r>
              <a:rPr lang="it-IT" dirty="0"/>
              <a:t> determine </a:t>
            </a:r>
            <a:r>
              <a:rPr lang="it-IT" dirty="0" err="1"/>
              <a:t>how</a:t>
            </a:r>
            <a:r>
              <a:rPr lang="it-IT" dirty="0"/>
              <a:t> strong </a:t>
            </a:r>
            <a:r>
              <a:rPr lang="it-IT" dirty="0" err="1"/>
              <a:t>specific</a:t>
            </a:r>
            <a:r>
              <a:rPr lang="it-IT" dirty="0"/>
              <a:t> lines </a:t>
            </a:r>
            <a:r>
              <a:rPr lang="it-IT" dirty="0" err="1"/>
              <a:t>appear</a:t>
            </a:r>
            <a:r>
              <a:rPr lang="it-IT" dirty="0"/>
              <a:t>.</a:t>
            </a:r>
          </a:p>
          <a:p>
            <a:r>
              <a:rPr lang="it-IT" dirty="0"/>
              <a:t>So </a:t>
            </a:r>
            <a:r>
              <a:rPr lang="it-IT" dirty="0" err="1"/>
              <a:t>essentially</a:t>
            </a:r>
            <a:r>
              <a:rPr lang="it-IT" dirty="0"/>
              <a:t>, the </a:t>
            </a:r>
            <a:r>
              <a:rPr lang="it-IT" dirty="0" err="1"/>
              <a:t>spectrum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like the </a:t>
            </a:r>
            <a:r>
              <a:rPr lang="it-IT" dirty="0" err="1"/>
              <a:t>fingerprint</a:t>
            </a:r>
            <a:r>
              <a:rPr lang="it-IT" dirty="0"/>
              <a:t> of a star.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0F56B6B-2F9C-68D0-F341-E9CB73D3E7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462AFE-12DC-4A47-8E3B-57D670932FA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488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There</a:t>
            </a:r>
            <a:r>
              <a:rPr lang="it-IT" dirty="0"/>
              <a:t> are </a:t>
            </a:r>
            <a:r>
              <a:rPr lang="it-IT" dirty="0" err="1"/>
              <a:t>several</a:t>
            </a:r>
            <a:r>
              <a:rPr lang="it-IT" dirty="0"/>
              <a:t> </a:t>
            </a:r>
            <a:r>
              <a:rPr lang="it-IT" dirty="0" err="1"/>
              <a:t>methods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in </a:t>
            </a:r>
            <a:r>
              <a:rPr lang="it-IT" dirty="0" err="1"/>
              <a:t>spectroscopy</a:t>
            </a:r>
            <a:r>
              <a:rPr lang="it-IT" dirty="0"/>
              <a:t>.</a:t>
            </a:r>
          </a:p>
          <a:p>
            <a:r>
              <a:rPr lang="it-IT" dirty="0"/>
              <a:t>The </a:t>
            </a:r>
            <a:r>
              <a:rPr lang="it-IT" dirty="0" err="1"/>
              <a:t>most</a:t>
            </a:r>
            <a:r>
              <a:rPr lang="it-IT" dirty="0"/>
              <a:t> </a:t>
            </a:r>
            <a:r>
              <a:rPr lang="it-IT" dirty="0" err="1"/>
              <a:t>classical</a:t>
            </a:r>
            <a:r>
              <a:rPr lang="it-IT" dirty="0"/>
              <a:t> techniques are:</a:t>
            </a:r>
          </a:p>
          <a:p>
            <a:r>
              <a:rPr lang="it-IT" dirty="0"/>
              <a:t>the Curve of </a:t>
            </a:r>
            <a:r>
              <a:rPr lang="it-IT" dirty="0" err="1"/>
              <a:t>Growth</a:t>
            </a:r>
            <a:r>
              <a:rPr lang="it-IT" dirty="0"/>
              <a:t> </a:t>
            </a:r>
            <a:r>
              <a:rPr lang="it-IT" dirty="0" err="1"/>
              <a:t>method</a:t>
            </a:r>
            <a:r>
              <a:rPr lang="it-IT" dirty="0"/>
              <a:t>,</a:t>
            </a:r>
          </a:p>
          <a:p>
            <a:r>
              <a:rPr lang="it-IT" dirty="0" err="1"/>
              <a:t>spectral</a:t>
            </a:r>
            <a:r>
              <a:rPr lang="it-IT" dirty="0"/>
              <a:t> </a:t>
            </a:r>
            <a:r>
              <a:rPr lang="it-IT" dirty="0" err="1"/>
              <a:t>synthesis</a:t>
            </a:r>
            <a:r>
              <a:rPr lang="it-IT" dirty="0"/>
              <a:t>,</a:t>
            </a:r>
          </a:p>
          <a:p>
            <a:r>
              <a:rPr lang="it-IT" dirty="0"/>
              <a:t>and more </a:t>
            </a:r>
            <a:r>
              <a:rPr lang="it-IT" dirty="0" err="1"/>
              <a:t>recently</a:t>
            </a:r>
            <a:r>
              <a:rPr lang="it-IT" dirty="0"/>
              <a:t> machine learning and </a:t>
            </a:r>
            <a:r>
              <a:rPr lang="it-IT" dirty="0" err="1"/>
              <a:t>neural</a:t>
            </a:r>
            <a:r>
              <a:rPr lang="it-IT" dirty="0"/>
              <a:t> networks.</a:t>
            </a:r>
          </a:p>
          <a:p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method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strengths</a:t>
            </a:r>
            <a:r>
              <a:rPr lang="it-IT" dirty="0"/>
              <a:t> and </a:t>
            </a:r>
            <a:r>
              <a:rPr lang="it-IT" dirty="0" err="1"/>
              <a:t>limitations</a:t>
            </a:r>
            <a:r>
              <a:rPr lang="it-IT" dirty="0"/>
              <a:t>.</a:t>
            </a:r>
          </a:p>
          <a:p>
            <a:r>
              <a:rPr lang="it-IT" dirty="0" err="1"/>
              <a:t>Classical</a:t>
            </a:r>
            <a:r>
              <a:rPr lang="it-IT" dirty="0"/>
              <a:t> </a:t>
            </a:r>
            <a:r>
              <a:rPr lang="it-IT" dirty="0" err="1"/>
              <a:t>methods</a:t>
            </a:r>
            <a:r>
              <a:rPr lang="it-IT" dirty="0"/>
              <a:t> are </a:t>
            </a:r>
            <a:r>
              <a:rPr lang="it-IT" dirty="0" err="1"/>
              <a:t>physically</a:t>
            </a:r>
            <a:r>
              <a:rPr lang="it-IT" dirty="0"/>
              <a:t> </a:t>
            </a:r>
            <a:r>
              <a:rPr lang="it-IT" dirty="0" err="1"/>
              <a:t>transparent</a:t>
            </a:r>
            <a:r>
              <a:rPr lang="it-IT" dirty="0"/>
              <a:t> and </a:t>
            </a:r>
            <a:r>
              <a:rPr lang="it-IT" dirty="0" err="1"/>
              <a:t>well</a:t>
            </a:r>
            <a:r>
              <a:rPr lang="it-IT" dirty="0"/>
              <a:t> </a:t>
            </a:r>
            <a:r>
              <a:rPr lang="it-IT" dirty="0" err="1"/>
              <a:t>understood</a:t>
            </a:r>
            <a:r>
              <a:rPr lang="it-IT" dirty="0"/>
              <a:t>. Machine learning </a:t>
            </a:r>
            <a:r>
              <a:rPr lang="it-IT" dirty="0" err="1"/>
              <a:t>approaches</a:t>
            </a:r>
            <a:r>
              <a:rPr lang="it-IT" dirty="0"/>
              <a:t> are </a:t>
            </a:r>
            <a:r>
              <a:rPr lang="it-IT" dirty="0" err="1"/>
              <a:t>extremely</a:t>
            </a:r>
            <a:r>
              <a:rPr lang="it-IT" dirty="0"/>
              <a:t> </a:t>
            </a:r>
            <a:r>
              <a:rPr lang="it-IT" dirty="0" err="1"/>
              <a:t>powerful</a:t>
            </a:r>
            <a:r>
              <a:rPr lang="it-IT" dirty="0"/>
              <a:t> for large surveys,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sometimes</a:t>
            </a:r>
            <a:r>
              <a:rPr lang="it-IT" dirty="0"/>
              <a:t> </a:t>
            </a:r>
            <a:r>
              <a:rPr lang="it-IT" dirty="0" err="1"/>
              <a:t>less</a:t>
            </a:r>
            <a:r>
              <a:rPr lang="it-IT" dirty="0"/>
              <a:t> </a:t>
            </a:r>
            <a:r>
              <a:rPr lang="it-IT" dirty="0" err="1"/>
              <a:t>interpretable</a:t>
            </a:r>
            <a:r>
              <a:rPr lang="it-IT" dirty="0"/>
              <a:t>.</a:t>
            </a:r>
          </a:p>
          <a:p>
            <a:r>
              <a:rPr lang="it-IT" dirty="0"/>
              <a:t>Today I </a:t>
            </a:r>
            <a:r>
              <a:rPr lang="it-IT" dirty="0" err="1"/>
              <a:t>will</a:t>
            </a:r>
            <a:r>
              <a:rPr lang="it-IT" dirty="0"/>
              <a:t> </a:t>
            </a:r>
            <a:r>
              <a:rPr lang="it-IT" dirty="0" err="1"/>
              <a:t>mainly</a:t>
            </a:r>
            <a:r>
              <a:rPr lang="it-IT" dirty="0"/>
              <a:t> focus on the first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methods</a:t>
            </a:r>
            <a:r>
              <a:rPr lang="it-IT" dirty="0"/>
              <a:t> </a:t>
            </a:r>
            <a:r>
              <a:rPr lang="it-IT" dirty="0" err="1"/>
              <a:t>because</a:t>
            </a:r>
            <a:r>
              <a:rPr lang="it-IT" dirty="0"/>
              <a:t> </a:t>
            </a:r>
            <a:r>
              <a:rPr lang="it-IT" dirty="0" err="1"/>
              <a:t>they</a:t>
            </a:r>
            <a:r>
              <a:rPr lang="it-IT" dirty="0"/>
              <a:t> </a:t>
            </a:r>
            <a:r>
              <a:rPr lang="it-IT" dirty="0" err="1"/>
              <a:t>remain</a:t>
            </a:r>
            <a:r>
              <a:rPr lang="it-IT" dirty="0"/>
              <a:t> </a:t>
            </a:r>
            <a:r>
              <a:rPr lang="it-IT" dirty="0" err="1"/>
              <a:t>fundamental</a:t>
            </a:r>
            <a:r>
              <a:rPr lang="it-IT" dirty="0"/>
              <a:t> in high-</a:t>
            </a:r>
            <a:r>
              <a:rPr lang="it-IT" dirty="0" err="1"/>
              <a:t>precision</a:t>
            </a:r>
            <a:r>
              <a:rPr lang="it-IT" dirty="0"/>
              <a:t> stellar </a:t>
            </a:r>
            <a:r>
              <a:rPr lang="it-IT" dirty="0" err="1"/>
              <a:t>spectroscopy</a:t>
            </a:r>
            <a:r>
              <a:rPr lang="it-IT" dirty="0"/>
              <a:t>.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849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At </a:t>
            </a:r>
            <a:r>
              <a:rPr lang="it-IT" dirty="0" err="1"/>
              <a:t>this</a:t>
            </a:r>
            <a:r>
              <a:rPr lang="it-IT" dirty="0"/>
              <a:t> point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important</a:t>
            </a:r>
            <a:r>
              <a:rPr lang="it-IT" dirty="0"/>
              <a:t> to </a:t>
            </a:r>
            <a:r>
              <a:rPr lang="it-IT" dirty="0" err="1"/>
              <a:t>emphasize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abundance</a:t>
            </a:r>
            <a:r>
              <a:rPr lang="it-IT" dirty="0"/>
              <a:t> </a:t>
            </a:r>
            <a:r>
              <a:rPr lang="it-IT" dirty="0" err="1"/>
              <a:t>measurements</a:t>
            </a:r>
            <a:r>
              <a:rPr lang="it-IT" dirty="0"/>
              <a:t> </a:t>
            </a:r>
            <a:r>
              <a:rPr lang="it-IT" dirty="0" err="1"/>
              <a:t>depend</a:t>
            </a:r>
            <a:r>
              <a:rPr lang="it-IT" dirty="0"/>
              <a:t> on </a:t>
            </a:r>
            <a:r>
              <a:rPr lang="it-IT" dirty="0" err="1"/>
              <a:t>many</a:t>
            </a:r>
            <a:r>
              <a:rPr lang="it-IT" dirty="0"/>
              <a:t> </a:t>
            </a:r>
            <a:r>
              <a:rPr lang="it-IT" dirty="0" err="1"/>
              <a:t>ingredients</a:t>
            </a:r>
            <a:r>
              <a:rPr lang="it-IT" dirty="0"/>
              <a:t>.</a:t>
            </a:r>
          </a:p>
          <a:p>
            <a:r>
              <a:rPr lang="it-IT" dirty="0"/>
              <a:t>First of </a:t>
            </a:r>
            <a:r>
              <a:rPr lang="it-IT" dirty="0" err="1"/>
              <a:t>all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need</a:t>
            </a:r>
            <a:r>
              <a:rPr lang="it-IT" dirty="0"/>
              <a:t> stellar </a:t>
            </a:r>
            <a:r>
              <a:rPr lang="it-IT" dirty="0" err="1"/>
              <a:t>atmosphere</a:t>
            </a:r>
            <a:r>
              <a:rPr lang="it-IT" dirty="0"/>
              <a:t> models. </a:t>
            </a:r>
            <a:r>
              <a:rPr lang="it-IT" dirty="0" err="1"/>
              <a:t>These</a:t>
            </a:r>
            <a:r>
              <a:rPr lang="it-IT" dirty="0"/>
              <a:t> models can assume LTE or NLTE </a:t>
            </a:r>
            <a:r>
              <a:rPr lang="it-IT" dirty="0" err="1"/>
              <a:t>conditions</a:t>
            </a:r>
            <a:r>
              <a:rPr lang="it-IT" dirty="0"/>
              <a:t>, </a:t>
            </a:r>
            <a:r>
              <a:rPr lang="it-IT" dirty="0" err="1"/>
              <a:t>plane-parallel</a:t>
            </a:r>
            <a:r>
              <a:rPr lang="it-IT" dirty="0"/>
              <a:t> </a:t>
            </a:r>
            <a:r>
              <a:rPr lang="it-IT" dirty="0" err="1"/>
              <a:t>geometry</a:t>
            </a:r>
            <a:r>
              <a:rPr lang="it-IT" dirty="0"/>
              <a:t>, or more sophisticated </a:t>
            </a:r>
            <a:r>
              <a:rPr lang="it-IT" dirty="0" err="1"/>
              <a:t>multidimensional</a:t>
            </a:r>
            <a:r>
              <a:rPr lang="it-IT" dirty="0"/>
              <a:t> </a:t>
            </a:r>
            <a:r>
              <a:rPr lang="it-IT" dirty="0" err="1"/>
              <a:t>structures</a:t>
            </a:r>
            <a:r>
              <a:rPr lang="it-IT" dirty="0"/>
              <a:t>.</a:t>
            </a:r>
          </a:p>
          <a:p>
            <a:r>
              <a:rPr lang="it-IT" dirty="0"/>
              <a:t>For </a:t>
            </a:r>
            <a:r>
              <a:rPr lang="it-IT" dirty="0" err="1"/>
              <a:t>Cepheids</a:t>
            </a:r>
            <a:r>
              <a:rPr lang="it-IT" dirty="0"/>
              <a:t>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becomes</a:t>
            </a:r>
            <a:r>
              <a:rPr lang="it-IT" dirty="0"/>
              <a:t> </a:t>
            </a:r>
            <a:r>
              <a:rPr lang="it-IT" dirty="0" err="1"/>
              <a:t>even</a:t>
            </a:r>
            <a:r>
              <a:rPr lang="it-IT" dirty="0"/>
              <a:t> more </a:t>
            </a:r>
            <a:r>
              <a:rPr lang="it-IT" dirty="0" err="1"/>
              <a:t>complicated</a:t>
            </a:r>
            <a:r>
              <a:rPr lang="it-IT" dirty="0"/>
              <a:t> </a:t>
            </a:r>
            <a:r>
              <a:rPr lang="it-IT" dirty="0" err="1"/>
              <a:t>because</a:t>
            </a:r>
            <a:r>
              <a:rPr lang="it-IT" dirty="0"/>
              <a:t> </a:t>
            </a:r>
            <a:r>
              <a:rPr lang="it-IT" dirty="0" err="1"/>
              <a:t>their</a:t>
            </a:r>
            <a:r>
              <a:rPr lang="it-IT" dirty="0"/>
              <a:t> </a:t>
            </a:r>
            <a:r>
              <a:rPr lang="it-IT" dirty="0" err="1"/>
              <a:t>atmospheres</a:t>
            </a:r>
            <a:r>
              <a:rPr lang="it-IT" dirty="0"/>
              <a:t> are </a:t>
            </a:r>
            <a:r>
              <a:rPr lang="it-IT" dirty="0" err="1"/>
              <a:t>dynamic</a:t>
            </a:r>
            <a:r>
              <a:rPr lang="it-IT" dirty="0"/>
              <a:t>.</a:t>
            </a:r>
          </a:p>
          <a:p>
            <a:r>
              <a:rPr lang="it-IT" dirty="0"/>
              <a:t>Then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need</a:t>
            </a:r>
            <a:r>
              <a:rPr lang="it-IT" dirty="0"/>
              <a:t> accurate </a:t>
            </a:r>
            <a:r>
              <a:rPr lang="it-IT" dirty="0" err="1"/>
              <a:t>atomic</a:t>
            </a:r>
            <a:r>
              <a:rPr lang="it-IT" dirty="0"/>
              <a:t> </a:t>
            </a:r>
            <a:r>
              <a:rPr lang="it-IT" dirty="0" err="1"/>
              <a:t>physics</a:t>
            </a:r>
            <a:r>
              <a:rPr lang="it-IT" dirty="0"/>
              <a:t>:</a:t>
            </a:r>
          </a:p>
          <a:p>
            <a:r>
              <a:rPr lang="it-IT" dirty="0" err="1"/>
              <a:t>oscillator</a:t>
            </a:r>
            <a:r>
              <a:rPr lang="it-IT" dirty="0"/>
              <a:t> </a:t>
            </a:r>
            <a:r>
              <a:rPr lang="it-IT" dirty="0" err="1"/>
              <a:t>strengths</a:t>
            </a:r>
            <a:r>
              <a:rPr lang="it-IT" dirty="0"/>
              <a:t>,</a:t>
            </a:r>
          </a:p>
          <a:p>
            <a:r>
              <a:rPr lang="it-IT" dirty="0" err="1"/>
              <a:t>excitation</a:t>
            </a:r>
            <a:r>
              <a:rPr lang="it-IT" dirty="0"/>
              <a:t> </a:t>
            </a:r>
            <a:r>
              <a:rPr lang="it-IT" dirty="0" err="1"/>
              <a:t>potentials</a:t>
            </a:r>
            <a:r>
              <a:rPr lang="it-IT" dirty="0"/>
              <a:t>,</a:t>
            </a:r>
          </a:p>
          <a:p>
            <a:r>
              <a:rPr lang="it-IT" dirty="0"/>
              <a:t>damping </a:t>
            </a:r>
            <a:r>
              <a:rPr lang="it-IT" dirty="0" err="1"/>
              <a:t>constants</a:t>
            </a:r>
            <a:r>
              <a:rPr lang="it-IT" dirty="0"/>
              <a:t>.</a:t>
            </a:r>
          </a:p>
          <a:p>
            <a:r>
              <a:rPr lang="it-IT" dirty="0"/>
              <a:t>The </a:t>
            </a:r>
            <a:r>
              <a:rPr lang="it-IT" dirty="0" err="1"/>
              <a:t>quality</a:t>
            </a:r>
            <a:r>
              <a:rPr lang="it-IT" dirty="0"/>
              <a:t> of the line list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extremely</a:t>
            </a:r>
            <a:r>
              <a:rPr lang="it-IT" dirty="0"/>
              <a:t> </a:t>
            </a:r>
            <a:r>
              <a:rPr lang="it-IT" dirty="0" err="1"/>
              <a:t>important</a:t>
            </a:r>
            <a:r>
              <a:rPr lang="it-IT" dirty="0"/>
              <a:t>. </a:t>
            </a:r>
            <a:r>
              <a:rPr lang="it-IT" dirty="0" err="1"/>
              <a:t>Ideally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want</a:t>
            </a:r>
            <a:r>
              <a:rPr lang="it-IT" dirty="0"/>
              <a:t> </a:t>
            </a:r>
            <a:r>
              <a:rPr lang="it-IT" dirty="0" err="1"/>
              <a:t>clean</a:t>
            </a:r>
            <a:r>
              <a:rPr lang="it-IT" dirty="0"/>
              <a:t> and </a:t>
            </a:r>
            <a:r>
              <a:rPr lang="it-IT" dirty="0" err="1"/>
              <a:t>isolated</a:t>
            </a:r>
            <a:r>
              <a:rPr lang="it-IT" dirty="0"/>
              <a:t> </a:t>
            </a:r>
            <a:r>
              <a:rPr lang="it-IT" dirty="0" err="1"/>
              <a:t>spectral</a:t>
            </a:r>
            <a:r>
              <a:rPr lang="it-IT" dirty="0"/>
              <a:t> lines.</a:t>
            </a:r>
          </a:p>
          <a:p>
            <a:r>
              <a:rPr lang="it-IT" dirty="0" err="1"/>
              <a:t>Another</a:t>
            </a:r>
            <a:r>
              <a:rPr lang="it-IT" dirty="0"/>
              <a:t> key </a:t>
            </a:r>
            <a:r>
              <a:rPr lang="it-IT" dirty="0" err="1"/>
              <a:t>aspect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the continuum </a:t>
            </a:r>
            <a:r>
              <a:rPr lang="it-IT" dirty="0" err="1"/>
              <a:t>estimation</a:t>
            </a:r>
            <a:r>
              <a:rPr lang="it-IT" dirty="0"/>
              <a:t>. A small </a:t>
            </a:r>
            <a:r>
              <a:rPr lang="it-IT" dirty="0" err="1"/>
              <a:t>error</a:t>
            </a:r>
            <a:r>
              <a:rPr lang="it-IT" dirty="0"/>
              <a:t> in continuum placement can introduce </a:t>
            </a:r>
            <a:r>
              <a:rPr lang="it-IT" dirty="0" err="1"/>
              <a:t>systematic</a:t>
            </a:r>
            <a:r>
              <a:rPr lang="it-IT" dirty="0"/>
              <a:t> </a:t>
            </a:r>
            <a:r>
              <a:rPr lang="it-IT" dirty="0" err="1"/>
              <a:t>errors</a:t>
            </a:r>
            <a:r>
              <a:rPr lang="it-IT" dirty="0"/>
              <a:t> in </a:t>
            </a:r>
            <a:r>
              <a:rPr lang="it-IT" dirty="0" err="1"/>
              <a:t>abundance</a:t>
            </a:r>
            <a:r>
              <a:rPr lang="it-IT" dirty="0"/>
              <a:t> </a:t>
            </a:r>
            <a:r>
              <a:rPr lang="it-IT" dirty="0" err="1"/>
              <a:t>measurements</a:t>
            </a:r>
            <a:r>
              <a:rPr lang="it-IT" dirty="0"/>
              <a:t>.</a:t>
            </a:r>
          </a:p>
          <a:p>
            <a:r>
              <a:rPr lang="it-IT" dirty="0" err="1"/>
              <a:t>Finally</a:t>
            </a:r>
            <a:r>
              <a:rPr lang="it-IT" dirty="0"/>
              <a:t>, </a:t>
            </a:r>
            <a:r>
              <a:rPr lang="it-IT" dirty="0" err="1"/>
              <a:t>abundances</a:t>
            </a:r>
            <a:r>
              <a:rPr lang="it-IT" dirty="0"/>
              <a:t> are </a:t>
            </a:r>
            <a:r>
              <a:rPr lang="it-IT" dirty="0" err="1"/>
              <a:t>usually</a:t>
            </a:r>
            <a:r>
              <a:rPr lang="it-IT" dirty="0"/>
              <a:t> </a:t>
            </a:r>
            <a:r>
              <a:rPr lang="it-IT" dirty="0" err="1"/>
              <a:t>expressed</a:t>
            </a:r>
            <a:r>
              <a:rPr lang="it-IT" dirty="0"/>
              <a:t> relative to the Sun. </a:t>
            </a:r>
            <a:r>
              <a:rPr lang="it-IT" dirty="0" err="1"/>
              <a:t>Therefore</a:t>
            </a:r>
            <a:r>
              <a:rPr lang="it-IT" dirty="0"/>
              <a:t>, </a:t>
            </a:r>
            <a:r>
              <a:rPr lang="it-IT" dirty="0" err="1"/>
              <a:t>even</a:t>
            </a:r>
            <a:r>
              <a:rPr lang="it-IT" dirty="0"/>
              <a:t> updates in the solar </a:t>
            </a:r>
            <a:r>
              <a:rPr lang="it-IT" dirty="0" err="1"/>
              <a:t>composition</a:t>
            </a:r>
            <a:r>
              <a:rPr lang="it-IT" dirty="0"/>
              <a:t> can </a:t>
            </a:r>
            <a:r>
              <a:rPr lang="it-IT" dirty="0" err="1"/>
              <a:t>affect</a:t>
            </a:r>
            <a:r>
              <a:rPr lang="it-IT" dirty="0"/>
              <a:t> </a:t>
            </a:r>
            <a:r>
              <a:rPr lang="it-IT" dirty="0" err="1"/>
              <a:t>our</a:t>
            </a:r>
            <a:r>
              <a:rPr lang="it-IT" dirty="0"/>
              <a:t> </a:t>
            </a:r>
            <a:r>
              <a:rPr lang="it-IT" dirty="0" err="1"/>
              <a:t>measurements</a:t>
            </a:r>
            <a:r>
              <a:rPr lang="it-IT" dirty="0"/>
              <a:t>.</a:t>
            </a:r>
          </a:p>
          <a:p>
            <a:r>
              <a:rPr lang="it-IT" dirty="0"/>
              <a:t>For </a:t>
            </a:r>
            <a:r>
              <a:rPr lang="it-IT" dirty="0" err="1"/>
              <a:t>example</a:t>
            </a:r>
            <a:r>
              <a:rPr lang="it-IT" dirty="0"/>
              <a:t>, the </a:t>
            </a:r>
            <a:r>
              <a:rPr lang="it-IT" dirty="0" err="1"/>
              <a:t>revision</a:t>
            </a:r>
            <a:r>
              <a:rPr lang="it-IT" dirty="0"/>
              <a:t> by Asplund and </a:t>
            </a:r>
            <a:r>
              <a:rPr lang="it-IT" dirty="0" err="1"/>
              <a:t>collaborators</a:t>
            </a:r>
            <a:r>
              <a:rPr lang="it-IT" dirty="0"/>
              <a:t> </a:t>
            </a:r>
            <a:r>
              <a:rPr lang="it-IT" dirty="0" err="1"/>
              <a:t>changed</a:t>
            </a:r>
            <a:r>
              <a:rPr lang="it-IT" dirty="0"/>
              <a:t> the solar </a:t>
            </a:r>
            <a:r>
              <a:rPr lang="it-IT" dirty="0" err="1"/>
              <a:t>oxygen</a:t>
            </a:r>
            <a:r>
              <a:rPr lang="it-IT" dirty="0"/>
              <a:t> </a:t>
            </a:r>
            <a:r>
              <a:rPr lang="it-IT" dirty="0" err="1"/>
              <a:t>abundance</a:t>
            </a:r>
            <a:r>
              <a:rPr lang="it-IT" dirty="0"/>
              <a:t> </a:t>
            </a:r>
            <a:r>
              <a:rPr lang="it-IT" dirty="0" err="1"/>
              <a:t>significantly</a:t>
            </a:r>
            <a:r>
              <a:rPr lang="it-IT" dirty="0"/>
              <a:t>.</a:t>
            </a:r>
          </a:p>
          <a:p>
            <a:r>
              <a:rPr lang="it-IT" dirty="0"/>
              <a:t>So </a:t>
            </a:r>
            <a:r>
              <a:rPr lang="it-IT" dirty="0" err="1"/>
              <a:t>abundance</a:t>
            </a:r>
            <a:r>
              <a:rPr lang="it-IT" dirty="0"/>
              <a:t> </a:t>
            </a:r>
            <a:r>
              <a:rPr lang="it-IT" dirty="0" err="1"/>
              <a:t>analysis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just </a:t>
            </a:r>
            <a:r>
              <a:rPr lang="it-IT" dirty="0" err="1"/>
              <a:t>about</a:t>
            </a:r>
            <a:r>
              <a:rPr lang="it-IT" dirty="0"/>
              <a:t> </a:t>
            </a:r>
            <a:r>
              <a:rPr lang="it-IT" dirty="0" err="1"/>
              <a:t>measuring</a:t>
            </a:r>
            <a:r>
              <a:rPr lang="it-IT" dirty="0"/>
              <a:t> lines.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 </a:t>
            </a:r>
            <a:r>
              <a:rPr lang="it-IT" dirty="0" err="1"/>
              <a:t>complex</a:t>
            </a:r>
            <a:r>
              <a:rPr lang="it-IT" dirty="0"/>
              <a:t> chain </a:t>
            </a:r>
            <a:r>
              <a:rPr lang="it-IT" dirty="0" err="1"/>
              <a:t>where</a:t>
            </a:r>
            <a:r>
              <a:rPr lang="it-IT" dirty="0"/>
              <a:t> </a:t>
            </a:r>
            <a:r>
              <a:rPr lang="it-IT" dirty="0" err="1"/>
              <a:t>every</a:t>
            </a:r>
            <a:r>
              <a:rPr lang="it-IT" dirty="0"/>
              <a:t> </a:t>
            </a:r>
            <a:r>
              <a:rPr lang="it-IT" dirty="0" err="1"/>
              <a:t>ingredient</a:t>
            </a:r>
            <a:r>
              <a:rPr lang="it-IT" dirty="0"/>
              <a:t> </a:t>
            </a:r>
            <a:r>
              <a:rPr lang="it-IT" dirty="0" err="1"/>
              <a:t>matters</a:t>
            </a:r>
            <a:r>
              <a:rPr lang="it-IT" dirty="0"/>
              <a:t>.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1599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C114D7-6124-4707-64B5-9EF5D2969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A09E4F1-C3D0-25B2-415C-CF67EF0EA2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9FF83E7-618B-90E6-F84C-563F08DCFA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Here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see</a:t>
            </a:r>
            <a:r>
              <a:rPr lang="it-IT" dirty="0"/>
              <a:t> an </a:t>
            </a:r>
            <a:r>
              <a:rPr lang="it-IT" dirty="0" err="1"/>
              <a:t>example</a:t>
            </a:r>
            <a:r>
              <a:rPr lang="it-IT" dirty="0"/>
              <a:t> of a stellar </a:t>
            </a:r>
            <a:r>
              <a:rPr lang="it-IT" dirty="0" err="1"/>
              <a:t>spectrum</a:t>
            </a:r>
            <a:r>
              <a:rPr lang="it-IT" dirty="0"/>
              <a:t>.</a:t>
            </a:r>
          </a:p>
          <a:p>
            <a:r>
              <a:rPr lang="it-IT" dirty="0"/>
              <a:t>At first </a:t>
            </a:r>
            <a:r>
              <a:rPr lang="it-IT" dirty="0" err="1"/>
              <a:t>glance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may</a:t>
            </a:r>
            <a:r>
              <a:rPr lang="it-IT" dirty="0"/>
              <a:t> </a:t>
            </a:r>
            <a:r>
              <a:rPr lang="it-IT" dirty="0" err="1"/>
              <a:t>simply</a:t>
            </a:r>
            <a:r>
              <a:rPr lang="it-IT" dirty="0"/>
              <a:t> look like a </a:t>
            </a:r>
            <a:r>
              <a:rPr lang="it-IT" dirty="0" err="1"/>
              <a:t>collection</a:t>
            </a:r>
            <a:r>
              <a:rPr lang="it-IT" dirty="0"/>
              <a:t> of lines, </a:t>
            </a:r>
            <a:r>
              <a:rPr lang="it-IT" dirty="0" err="1"/>
              <a:t>but</a:t>
            </a:r>
            <a:r>
              <a:rPr lang="it-IT" dirty="0"/>
              <a:t> in reality </a:t>
            </a:r>
            <a:r>
              <a:rPr lang="it-IT" dirty="0" err="1"/>
              <a:t>every</a:t>
            </a:r>
            <a:r>
              <a:rPr lang="it-IT" dirty="0"/>
              <a:t> </a:t>
            </a:r>
            <a:r>
              <a:rPr lang="it-IT" dirty="0" err="1"/>
              <a:t>absorption</a:t>
            </a:r>
            <a:r>
              <a:rPr lang="it-IT" dirty="0"/>
              <a:t> feature </a:t>
            </a:r>
            <a:r>
              <a:rPr lang="it-IT" dirty="0" err="1"/>
              <a:t>contains</a:t>
            </a:r>
            <a:r>
              <a:rPr lang="it-IT" dirty="0"/>
              <a:t> </a:t>
            </a:r>
            <a:r>
              <a:rPr lang="it-IT" dirty="0" err="1"/>
              <a:t>physical</a:t>
            </a:r>
            <a:r>
              <a:rPr lang="it-IT" dirty="0"/>
              <a:t> information.</a:t>
            </a:r>
          </a:p>
          <a:p>
            <a:r>
              <a:rPr lang="it-IT" dirty="0"/>
              <a:t>From the </a:t>
            </a:r>
            <a:r>
              <a:rPr lang="it-IT" dirty="0" err="1"/>
              <a:t>spectrum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can derive:</a:t>
            </a:r>
          </a:p>
          <a:p>
            <a:r>
              <a:rPr lang="it-IT" dirty="0"/>
              <a:t>the </a:t>
            </a:r>
            <a:r>
              <a:rPr lang="it-IT" dirty="0" err="1"/>
              <a:t>effective</a:t>
            </a:r>
            <a:r>
              <a:rPr lang="it-IT" dirty="0"/>
              <a:t> temperature,</a:t>
            </a:r>
          </a:p>
          <a:p>
            <a:r>
              <a:rPr lang="it-IT" dirty="0"/>
              <a:t>the </a:t>
            </a:r>
            <a:r>
              <a:rPr lang="it-IT" dirty="0" err="1"/>
              <a:t>surface</a:t>
            </a:r>
            <a:r>
              <a:rPr lang="it-IT" dirty="0"/>
              <a:t> </a:t>
            </a:r>
            <a:r>
              <a:rPr lang="it-IT" dirty="0" err="1"/>
              <a:t>gravity</a:t>
            </a:r>
            <a:r>
              <a:rPr lang="it-IT" dirty="0"/>
              <a:t>,</a:t>
            </a:r>
          </a:p>
          <a:p>
            <a:r>
              <a:rPr lang="it-IT" dirty="0"/>
              <a:t>the </a:t>
            </a:r>
            <a:r>
              <a:rPr lang="it-IT" dirty="0" err="1"/>
              <a:t>chemical</a:t>
            </a:r>
            <a:r>
              <a:rPr lang="it-IT" dirty="0"/>
              <a:t> </a:t>
            </a:r>
            <a:r>
              <a:rPr lang="it-IT" dirty="0" err="1"/>
              <a:t>abundances</a:t>
            </a:r>
            <a:r>
              <a:rPr lang="it-IT" dirty="0"/>
              <a:t>,</a:t>
            </a:r>
          </a:p>
          <a:p>
            <a:r>
              <a:rPr lang="it-IT" dirty="0"/>
              <a:t>and </a:t>
            </a:r>
            <a:r>
              <a:rPr lang="it-IT" dirty="0" err="1"/>
              <a:t>even</a:t>
            </a:r>
            <a:r>
              <a:rPr lang="it-IT" dirty="0"/>
              <a:t> information </a:t>
            </a:r>
            <a:r>
              <a:rPr lang="it-IT" dirty="0" err="1"/>
              <a:t>about</a:t>
            </a:r>
            <a:r>
              <a:rPr lang="it-IT" dirty="0"/>
              <a:t> stellar </a:t>
            </a:r>
            <a:r>
              <a:rPr lang="it-IT" dirty="0" err="1"/>
              <a:t>interiors</a:t>
            </a:r>
            <a:r>
              <a:rPr lang="it-IT" dirty="0"/>
              <a:t> and the history of the </a:t>
            </a:r>
            <a:r>
              <a:rPr lang="it-IT" dirty="0" err="1"/>
              <a:t>cosmos</a:t>
            </a:r>
            <a:r>
              <a:rPr lang="it-IT" dirty="0"/>
              <a:t>.</a:t>
            </a:r>
          </a:p>
          <a:p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absorption</a:t>
            </a:r>
            <a:r>
              <a:rPr lang="it-IT" dirty="0"/>
              <a:t> line </a:t>
            </a:r>
            <a:r>
              <a:rPr lang="it-IT" dirty="0" err="1"/>
              <a:t>corresponds</a:t>
            </a:r>
            <a:r>
              <a:rPr lang="it-IT" dirty="0"/>
              <a:t> to a </a:t>
            </a:r>
            <a:r>
              <a:rPr lang="it-IT" dirty="0" err="1"/>
              <a:t>transition</a:t>
            </a:r>
            <a:r>
              <a:rPr lang="it-IT" dirty="0"/>
              <a:t> of </a:t>
            </a:r>
            <a:r>
              <a:rPr lang="it-IT" dirty="0" err="1"/>
              <a:t>atoms</a:t>
            </a:r>
            <a:r>
              <a:rPr lang="it-IT" dirty="0"/>
              <a:t> or </a:t>
            </a:r>
            <a:r>
              <a:rPr lang="it-IT" dirty="0" err="1"/>
              <a:t>ions</a:t>
            </a:r>
            <a:r>
              <a:rPr lang="it-IT" dirty="0"/>
              <a:t> in the stellar </a:t>
            </a:r>
            <a:r>
              <a:rPr lang="it-IT" dirty="0" err="1"/>
              <a:t>atmosphere</a:t>
            </a:r>
            <a:r>
              <a:rPr lang="it-IT" dirty="0"/>
              <a:t>.</a:t>
            </a:r>
          </a:p>
          <a:p>
            <a:r>
              <a:rPr lang="it-IT" dirty="0"/>
              <a:t>The </a:t>
            </a:r>
            <a:r>
              <a:rPr lang="it-IT" dirty="0" err="1"/>
              <a:t>depth</a:t>
            </a:r>
            <a:r>
              <a:rPr lang="it-IT" dirty="0"/>
              <a:t>, </a:t>
            </a:r>
            <a:r>
              <a:rPr lang="it-IT" dirty="0" err="1"/>
              <a:t>width</a:t>
            </a:r>
            <a:r>
              <a:rPr lang="it-IT" dirty="0"/>
              <a:t>, and </a:t>
            </a:r>
            <a:r>
              <a:rPr lang="it-IT" dirty="0" err="1"/>
              <a:t>shape</a:t>
            </a:r>
            <a:r>
              <a:rPr lang="it-IT" dirty="0"/>
              <a:t> of </a:t>
            </a:r>
            <a:r>
              <a:rPr lang="it-IT" dirty="0" err="1"/>
              <a:t>these</a:t>
            </a:r>
            <a:r>
              <a:rPr lang="it-IT" dirty="0"/>
              <a:t> lines </a:t>
            </a:r>
            <a:r>
              <a:rPr lang="it-IT" dirty="0" err="1"/>
              <a:t>depend</a:t>
            </a:r>
            <a:r>
              <a:rPr lang="it-IT" dirty="0"/>
              <a:t> on the </a:t>
            </a:r>
            <a:r>
              <a:rPr lang="it-IT" dirty="0" err="1"/>
              <a:t>physical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 of the star.</a:t>
            </a:r>
          </a:p>
          <a:p>
            <a:r>
              <a:rPr lang="it-IT" dirty="0"/>
              <a:t>For </a:t>
            </a:r>
            <a:r>
              <a:rPr lang="it-IT" dirty="0" err="1"/>
              <a:t>example</a:t>
            </a:r>
            <a:r>
              <a:rPr lang="it-IT" dirty="0"/>
              <a:t>:</a:t>
            </a:r>
          </a:p>
          <a:p>
            <a:r>
              <a:rPr lang="it-IT" dirty="0" err="1"/>
              <a:t>hotter</a:t>
            </a:r>
            <a:r>
              <a:rPr lang="it-IT" dirty="0"/>
              <a:t> stars </a:t>
            </a:r>
            <a:r>
              <a:rPr lang="it-IT" dirty="0" err="1"/>
              <a:t>excite</a:t>
            </a:r>
            <a:r>
              <a:rPr lang="it-IT" dirty="0"/>
              <a:t> </a:t>
            </a:r>
            <a:r>
              <a:rPr lang="it-IT" dirty="0" err="1"/>
              <a:t>atoms</a:t>
            </a:r>
            <a:r>
              <a:rPr lang="it-IT" dirty="0"/>
              <a:t> </a:t>
            </a:r>
            <a:r>
              <a:rPr lang="it-IT" dirty="0" err="1"/>
              <a:t>differently</a:t>
            </a:r>
            <a:r>
              <a:rPr lang="it-IT" dirty="0"/>
              <a:t>,</a:t>
            </a:r>
          </a:p>
          <a:p>
            <a:r>
              <a:rPr lang="it-IT" dirty="0" err="1"/>
              <a:t>surface</a:t>
            </a:r>
            <a:r>
              <a:rPr lang="it-IT" dirty="0"/>
              <a:t> </a:t>
            </a:r>
            <a:r>
              <a:rPr lang="it-IT" dirty="0" err="1"/>
              <a:t>gravity</a:t>
            </a:r>
            <a:r>
              <a:rPr lang="it-IT" dirty="0"/>
              <a:t> </a:t>
            </a:r>
            <a:r>
              <a:rPr lang="it-IT" dirty="0" err="1"/>
              <a:t>affects</a:t>
            </a:r>
            <a:r>
              <a:rPr lang="it-IT" dirty="0"/>
              <a:t> pressure </a:t>
            </a:r>
            <a:r>
              <a:rPr lang="it-IT" dirty="0" err="1"/>
              <a:t>broadening</a:t>
            </a:r>
            <a:r>
              <a:rPr lang="it-IT" dirty="0"/>
              <a:t>,</a:t>
            </a:r>
          </a:p>
          <a:p>
            <a:r>
              <a:rPr lang="it-IT" dirty="0"/>
              <a:t>and </a:t>
            </a:r>
            <a:r>
              <a:rPr lang="it-IT" dirty="0" err="1"/>
              <a:t>abundances</a:t>
            </a:r>
            <a:r>
              <a:rPr lang="it-IT" dirty="0"/>
              <a:t> determine </a:t>
            </a:r>
            <a:r>
              <a:rPr lang="it-IT" dirty="0" err="1"/>
              <a:t>how</a:t>
            </a:r>
            <a:r>
              <a:rPr lang="it-IT" dirty="0"/>
              <a:t> strong </a:t>
            </a:r>
            <a:r>
              <a:rPr lang="it-IT" dirty="0" err="1"/>
              <a:t>specific</a:t>
            </a:r>
            <a:r>
              <a:rPr lang="it-IT" dirty="0"/>
              <a:t> lines </a:t>
            </a:r>
            <a:r>
              <a:rPr lang="it-IT" dirty="0" err="1"/>
              <a:t>appear</a:t>
            </a:r>
            <a:r>
              <a:rPr lang="it-IT" dirty="0"/>
              <a:t>.</a:t>
            </a:r>
          </a:p>
          <a:p>
            <a:r>
              <a:rPr lang="it-IT" dirty="0"/>
              <a:t>So </a:t>
            </a:r>
            <a:r>
              <a:rPr lang="it-IT" dirty="0" err="1"/>
              <a:t>essentially</a:t>
            </a:r>
            <a:r>
              <a:rPr lang="it-IT" dirty="0"/>
              <a:t>, the </a:t>
            </a:r>
            <a:r>
              <a:rPr lang="it-IT" dirty="0" err="1"/>
              <a:t>spectrum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like the </a:t>
            </a:r>
            <a:r>
              <a:rPr lang="it-IT" dirty="0" err="1"/>
              <a:t>fingerprint</a:t>
            </a:r>
            <a:r>
              <a:rPr lang="it-IT" dirty="0"/>
              <a:t> of a star.</a:t>
            </a:r>
          </a:p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43434BC-87C1-7AB8-CF24-C391998090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4572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Equivalent Width = </a:t>
            </a:r>
            <a:r>
              <a:rPr lang="en-GB" dirty="0">
                <a:sym typeface="Wingdings" pitchFamily="2" charset="2"/>
              </a:rPr>
              <a:t> flux in the line </a:t>
            </a:r>
            <a:r>
              <a:rPr lang="en-GB" dirty="0" err="1">
                <a:sym typeface="Wingdings" pitchFamily="2" charset="2"/>
              </a:rPr>
              <a:t>wrt</a:t>
            </a:r>
            <a:r>
              <a:rPr lang="en-GB" dirty="0">
                <a:sym typeface="Wingdings" pitchFamily="2" charset="2"/>
              </a:rPr>
              <a:t> to neighbouring continuum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577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When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observe</a:t>
            </a:r>
            <a:r>
              <a:rPr lang="it-IT" dirty="0"/>
              <a:t> the </a:t>
            </a:r>
            <a:r>
              <a:rPr lang="it-IT" dirty="0" err="1"/>
              <a:t>sky</a:t>
            </a:r>
            <a:r>
              <a:rPr lang="it-IT" dirty="0"/>
              <a:t> with a </a:t>
            </a:r>
            <a:r>
              <a:rPr lang="it-IT" dirty="0" err="1"/>
              <a:t>telescope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can </a:t>
            </a:r>
            <a:r>
              <a:rPr lang="it-IT" dirty="0" err="1"/>
              <a:t>obtain</a:t>
            </a:r>
            <a:r>
              <a:rPr lang="it-IT" dirty="0"/>
              <a:t>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types</a:t>
            </a:r>
            <a:r>
              <a:rPr lang="it-IT" dirty="0"/>
              <a:t> of information.</a:t>
            </a:r>
          </a:p>
          <a:p>
            <a:r>
              <a:rPr lang="it-IT" dirty="0"/>
              <a:t>The first </a:t>
            </a:r>
            <a:r>
              <a:rPr lang="it-IT" dirty="0" err="1"/>
              <a:t>is</a:t>
            </a:r>
            <a:r>
              <a:rPr lang="it-IT" dirty="0"/>
              <a:t> an image. </a:t>
            </a:r>
          </a:p>
          <a:p>
            <a:r>
              <a:rPr lang="it-IT" dirty="0"/>
              <a:t>An image </a:t>
            </a:r>
            <a:r>
              <a:rPr lang="it-IT" dirty="0" err="1"/>
              <a:t>tells</a:t>
            </a:r>
            <a:r>
              <a:rPr lang="it-IT" dirty="0"/>
              <a:t> </a:t>
            </a:r>
            <a:r>
              <a:rPr lang="it-IT" dirty="0" err="1"/>
              <a:t>us</a:t>
            </a:r>
            <a:r>
              <a:rPr lang="it-IT" dirty="0"/>
              <a:t> </a:t>
            </a:r>
            <a:r>
              <a:rPr lang="it-IT" dirty="0" err="1"/>
              <a:t>where</a:t>
            </a:r>
            <a:r>
              <a:rPr lang="it-IT" dirty="0"/>
              <a:t> </a:t>
            </a:r>
            <a:r>
              <a:rPr lang="it-IT" dirty="0" err="1"/>
              <a:t>objects</a:t>
            </a:r>
            <a:r>
              <a:rPr lang="it-IT" dirty="0"/>
              <a:t> are </a:t>
            </a:r>
            <a:r>
              <a:rPr lang="it-IT" dirty="0" err="1"/>
              <a:t>located</a:t>
            </a:r>
            <a:r>
              <a:rPr lang="it-IT" dirty="0"/>
              <a:t> and </a:t>
            </a:r>
            <a:r>
              <a:rPr lang="it-IT" dirty="0" err="1"/>
              <a:t>how</a:t>
            </a:r>
            <a:r>
              <a:rPr lang="it-IT" dirty="0"/>
              <a:t> </a:t>
            </a:r>
            <a:r>
              <a:rPr lang="it-IT" dirty="0" err="1"/>
              <a:t>bright</a:t>
            </a:r>
            <a:r>
              <a:rPr lang="it-IT" dirty="0"/>
              <a:t> </a:t>
            </a:r>
            <a:r>
              <a:rPr lang="it-IT" dirty="0" err="1"/>
              <a:t>they</a:t>
            </a:r>
            <a:r>
              <a:rPr lang="it-IT" dirty="0"/>
              <a:t> are,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means</a:t>
            </a:r>
            <a:r>
              <a:rPr lang="it-IT" dirty="0"/>
              <a:t> with an image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don’t</a:t>
            </a:r>
            <a:r>
              <a:rPr lang="it-IT" dirty="0"/>
              <a:t> </a:t>
            </a:r>
            <a:r>
              <a:rPr lang="it-IT" dirty="0" err="1"/>
              <a:t>lose</a:t>
            </a:r>
            <a:r>
              <a:rPr lang="it-IT" dirty="0"/>
              <a:t> the </a:t>
            </a:r>
            <a:r>
              <a:rPr lang="it-IT" dirty="0" err="1"/>
              <a:t>spatial</a:t>
            </a:r>
            <a:r>
              <a:rPr lang="it-IT" dirty="0"/>
              <a:t> information.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4491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In practice, </a:t>
            </a:r>
            <a:r>
              <a:rPr lang="it-IT" dirty="0" err="1"/>
              <a:t>we</a:t>
            </a:r>
            <a:r>
              <a:rPr lang="it-IT" dirty="0"/>
              <a:t> determine the stellar </a:t>
            </a:r>
            <a:r>
              <a:rPr lang="it-IT" dirty="0" err="1"/>
              <a:t>parameters</a:t>
            </a:r>
            <a:r>
              <a:rPr lang="it-IT" dirty="0"/>
              <a:t> </a:t>
            </a:r>
            <a:r>
              <a:rPr lang="it-IT" dirty="0" err="1"/>
              <a:t>through</a:t>
            </a:r>
            <a:r>
              <a:rPr lang="it-IT" dirty="0"/>
              <a:t>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equilibrium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.</a:t>
            </a:r>
          </a:p>
          <a:p>
            <a:r>
              <a:rPr lang="it-IT" dirty="0"/>
              <a:t>The </a:t>
            </a:r>
            <a:r>
              <a:rPr lang="it-IT" dirty="0" err="1"/>
              <a:t>effective</a:t>
            </a:r>
            <a:r>
              <a:rPr lang="it-IT" dirty="0"/>
              <a:t> temperature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derived</a:t>
            </a:r>
            <a:r>
              <a:rPr lang="it-IT" dirty="0"/>
              <a:t> </a:t>
            </a:r>
            <a:r>
              <a:rPr lang="it-IT" dirty="0" err="1"/>
              <a:t>through</a:t>
            </a:r>
            <a:r>
              <a:rPr lang="it-IT" dirty="0"/>
              <a:t> </a:t>
            </a:r>
            <a:r>
              <a:rPr lang="it-IT" dirty="0" err="1"/>
              <a:t>excitation</a:t>
            </a:r>
            <a:r>
              <a:rPr lang="it-IT" dirty="0"/>
              <a:t> </a:t>
            </a:r>
            <a:r>
              <a:rPr lang="it-IT" dirty="0" err="1"/>
              <a:t>equilibrium</a:t>
            </a:r>
            <a:r>
              <a:rPr lang="it-IT" dirty="0"/>
              <a:t>.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means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iron</a:t>
            </a:r>
            <a:r>
              <a:rPr lang="it-IT" dirty="0"/>
              <a:t> </a:t>
            </a:r>
            <a:r>
              <a:rPr lang="it-IT" dirty="0" err="1"/>
              <a:t>abundances</a:t>
            </a:r>
            <a:r>
              <a:rPr lang="it-IT" dirty="0"/>
              <a:t> </a:t>
            </a:r>
            <a:r>
              <a:rPr lang="it-IT" dirty="0" err="1"/>
              <a:t>should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correlate with </a:t>
            </a:r>
            <a:r>
              <a:rPr lang="it-IT" dirty="0" err="1"/>
              <a:t>excitation</a:t>
            </a:r>
            <a:r>
              <a:rPr lang="it-IT" dirty="0"/>
              <a:t> </a:t>
            </a:r>
            <a:r>
              <a:rPr lang="it-IT" dirty="0" err="1"/>
              <a:t>potential</a:t>
            </a:r>
            <a:r>
              <a:rPr lang="it-IT" dirty="0"/>
              <a:t>.</a:t>
            </a:r>
          </a:p>
          <a:p>
            <a:r>
              <a:rPr lang="it-IT" dirty="0"/>
              <a:t>Surface </a:t>
            </a:r>
            <a:r>
              <a:rPr lang="it-IT" dirty="0" err="1"/>
              <a:t>gravity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derived</a:t>
            </a:r>
            <a:r>
              <a:rPr lang="it-IT" dirty="0"/>
              <a:t> </a:t>
            </a:r>
            <a:r>
              <a:rPr lang="it-IT" dirty="0" err="1"/>
              <a:t>through</a:t>
            </a:r>
            <a:r>
              <a:rPr lang="it-IT" dirty="0"/>
              <a:t> </a:t>
            </a:r>
            <a:r>
              <a:rPr lang="it-IT" dirty="0" err="1"/>
              <a:t>ionization</a:t>
            </a:r>
            <a:r>
              <a:rPr lang="it-IT" dirty="0"/>
              <a:t> </a:t>
            </a:r>
            <a:r>
              <a:rPr lang="it-IT" dirty="0" err="1"/>
              <a:t>equilibrium</a:t>
            </a:r>
            <a:r>
              <a:rPr lang="it-IT" dirty="0"/>
              <a:t>. The </a:t>
            </a:r>
            <a:r>
              <a:rPr lang="it-IT" dirty="0" err="1"/>
              <a:t>abundances</a:t>
            </a:r>
            <a:r>
              <a:rPr lang="it-IT" dirty="0"/>
              <a:t> </a:t>
            </a:r>
            <a:r>
              <a:rPr lang="it-IT" dirty="0" err="1"/>
              <a:t>obtained</a:t>
            </a:r>
            <a:r>
              <a:rPr lang="it-IT" dirty="0"/>
              <a:t> from Fe I and Fe II lines </a:t>
            </a:r>
            <a:r>
              <a:rPr lang="it-IT" dirty="0" err="1"/>
              <a:t>should</a:t>
            </a:r>
            <a:r>
              <a:rPr lang="it-IT" dirty="0"/>
              <a:t> </a:t>
            </a:r>
            <a:r>
              <a:rPr lang="it-IT" dirty="0" err="1"/>
              <a:t>agree</a:t>
            </a:r>
            <a:r>
              <a:rPr lang="it-IT" dirty="0"/>
              <a:t>.</a:t>
            </a:r>
          </a:p>
          <a:p>
            <a:r>
              <a:rPr lang="it-IT" dirty="0" err="1"/>
              <a:t>Microturbulent</a:t>
            </a:r>
            <a:r>
              <a:rPr lang="it-IT" dirty="0"/>
              <a:t> </a:t>
            </a:r>
            <a:r>
              <a:rPr lang="it-IT" dirty="0" err="1"/>
              <a:t>velocity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adjusted</a:t>
            </a:r>
            <a:r>
              <a:rPr lang="it-IT" dirty="0"/>
              <a:t> so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abundances</a:t>
            </a:r>
            <a:r>
              <a:rPr lang="it-IT" dirty="0"/>
              <a:t> do </a:t>
            </a:r>
            <a:r>
              <a:rPr lang="it-IT" dirty="0" err="1"/>
              <a:t>not</a:t>
            </a:r>
            <a:r>
              <a:rPr lang="it-IT" dirty="0"/>
              <a:t> correlate with </a:t>
            </a:r>
            <a:r>
              <a:rPr lang="it-IT" dirty="0" err="1"/>
              <a:t>equivalent</a:t>
            </a:r>
            <a:r>
              <a:rPr lang="it-IT" dirty="0"/>
              <a:t> </a:t>
            </a:r>
            <a:r>
              <a:rPr lang="it-IT" dirty="0" err="1"/>
              <a:t>width</a:t>
            </a:r>
            <a:r>
              <a:rPr lang="it-IT" dirty="0"/>
              <a:t>.</a:t>
            </a:r>
          </a:p>
          <a:p>
            <a:r>
              <a:rPr lang="it-IT" dirty="0" err="1"/>
              <a:t>Finally</a:t>
            </a:r>
            <a:r>
              <a:rPr lang="it-IT" dirty="0"/>
              <a:t>, the </a:t>
            </a:r>
            <a:r>
              <a:rPr lang="it-IT" dirty="0" err="1"/>
              <a:t>iron</a:t>
            </a:r>
            <a:r>
              <a:rPr lang="it-IT" dirty="0"/>
              <a:t> </a:t>
            </a:r>
            <a:r>
              <a:rPr lang="it-IT" dirty="0" err="1"/>
              <a:t>abundance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computed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the </a:t>
            </a:r>
            <a:r>
              <a:rPr lang="it-IT" dirty="0" err="1"/>
              <a:t>average</a:t>
            </a:r>
            <a:r>
              <a:rPr lang="it-IT" dirty="0"/>
              <a:t> </a:t>
            </a:r>
            <a:r>
              <a:rPr lang="it-IT" dirty="0" err="1"/>
              <a:t>abundance</a:t>
            </a:r>
            <a:r>
              <a:rPr lang="it-IT" dirty="0"/>
              <a:t> </a:t>
            </a:r>
            <a:r>
              <a:rPr lang="it-IT" dirty="0" err="1"/>
              <a:t>obtained</a:t>
            </a:r>
            <a:r>
              <a:rPr lang="it-IT" dirty="0"/>
              <a:t> from </a:t>
            </a:r>
            <a:r>
              <a:rPr lang="it-IT" dirty="0" err="1"/>
              <a:t>individual</a:t>
            </a:r>
            <a:r>
              <a:rPr lang="it-IT" dirty="0"/>
              <a:t> lines.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0475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These</a:t>
            </a:r>
            <a:r>
              <a:rPr lang="it-IT" dirty="0"/>
              <a:t> plots illustrate </a:t>
            </a:r>
            <a:r>
              <a:rPr lang="it-IT" dirty="0" err="1"/>
              <a:t>consistency</a:t>
            </a:r>
            <a:r>
              <a:rPr lang="it-IT" dirty="0"/>
              <a:t> checks.</a:t>
            </a:r>
          </a:p>
          <a:p>
            <a:r>
              <a:rPr lang="it-IT" dirty="0"/>
              <a:t>The goal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always</a:t>
            </a:r>
            <a:r>
              <a:rPr lang="it-IT" dirty="0"/>
              <a:t> to </a:t>
            </a:r>
            <a:r>
              <a:rPr lang="it-IT" dirty="0" err="1"/>
              <a:t>remove</a:t>
            </a:r>
            <a:r>
              <a:rPr lang="it-IT" dirty="0"/>
              <a:t> trends </a:t>
            </a:r>
            <a:r>
              <a:rPr lang="it-IT" dirty="0" err="1"/>
              <a:t>between</a:t>
            </a:r>
            <a:r>
              <a:rPr lang="it-IT" dirty="0"/>
              <a:t> </a:t>
            </a:r>
            <a:r>
              <a:rPr lang="it-IT" dirty="0" err="1"/>
              <a:t>abundances</a:t>
            </a:r>
            <a:r>
              <a:rPr lang="it-IT" dirty="0"/>
              <a:t> and stellar </a:t>
            </a:r>
            <a:r>
              <a:rPr lang="it-IT" dirty="0" err="1"/>
              <a:t>parameters</a:t>
            </a:r>
            <a:r>
              <a:rPr lang="it-IT" dirty="0"/>
              <a:t>.</a:t>
            </a:r>
          </a:p>
          <a:p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correlations</a:t>
            </a:r>
            <a:r>
              <a:rPr lang="it-IT" dirty="0"/>
              <a:t> </a:t>
            </a:r>
            <a:r>
              <a:rPr lang="it-IT" dirty="0" err="1"/>
              <a:t>remain</a:t>
            </a:r>
            <a:r>
              <a:rPr lang="it-IT" dirty="0"/>
              <a:t>,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means</a:t>
            </a:r>
            <a:r>
              <a:rPr lang="it-IT" dirty="0"/>
              <a:t> the </a:t>
            </a:r>
            <a:r>
              <a:rPr lang="it-IT" dirty="0" err="1"/>
              <a:t>adopted</a:t>
            </a:r>
            <a:r>
              <a:rPr lang="it-IT" dirty="0"/>
              <a:t> </a:t>
            </a:r>
            <a:r>
              <a:rPr lang="it-IT" dirty="0" err="1"/>
              <a:t>parameters</a:t>
            </a:r>
            <a:r>
              <a:rPr lang="it-IT" dirty="0"/>
              <a:t> are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correct</a:t>
            </a:r>
            <a:r>
              <a:rPr lang="it-IT" dirty="0"/>
              <a:t>.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6736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Cepheids</a:t>
            </a:r>
            <a:r>
              <a:rPr lang="it-IT" dirty="0"/>
              <a:t> introduce </a:t>
            </a:r>
            <a:r>
              <a:rPr lang="it-IT" dirty="0" err="1"/>
              <a:t>additional</a:t>
            </a:r>
            <a:r>
              <a:rPr lang="it-IT" dirty="0"/>
              <a:t> </a:t>
            </a:r>
            <a:r>
              <a:rPr lang="it-IT" dirty="0" err="1"/>
              <a:t>complexity</a:t>
            </a:r>
            <a:r>
              <a:rPr lang="it-IT" dirty="0"/>
              <a:t>.</a:t>
            </a:r>
          </a:p>
          <a:p>
            <a:r>
              <a:rPr lang="it-IT" dirty="0" err="1"/>
              <a:t>Because</a:t>
            </a:r>
            <a:r>
              <a:rPr lang="it-IT" dirty="0"/>
              <a:t> </a:t>
            </a:r>
            <a:r>
              <a:rPr lang="it-IT" dirty="0" err="1"/>
              <a:t>they</a:t>
            </a:r>
            <a:r>
              <a:rPr lang="it-IT" dirty="0"/>
              <a:t> pulsate, </a:t>
            </a:r>
            <a:r>
              <a:rPr lang="it-IT" dirty="0" err="1"/>
              <a:t>their</a:t>
            </a:r>
            <a:r>
              <a:rPr lang="it-IT" dirty="0"/>
              <a:t> </a:t>
            </a:r>
            <a:r>
              <a:rPr lang="it-IT" dirty="0" err="1"/>
              <a:t>atmospheric</a:t>
            </a:r>
            <a:r>
              <a:rPr lang="it-IT" dirty="0"/>
              <a:t> </a:t>
            </a:r>
            <a:r>
              <a:rPr lang="it-IT" dirty="0" err="1"/>
              <a:t>parameters</a:t>
            </a:r>
            <a:r>
              <a:rPr lang="it-IT" dirty="0"/>
              <a:t> </a:t>
            </a:r>
            <a:r>
              <a:rPr lang="it-IT" dirty="0" err="1"/>
              <a:t>change</a:t>
            </a:r>
            <a:r>
              <a:rPr lang="it-IT" dirty="0"/>
              <a:t> with </a:t>
            </a:r>
            <a:r>
              <a:rPr lang="it-IT" dirty="0" err="1"/>
              <a:t>phase</a:t>
            </a:r>
            <a:r>
              <a:rPr lang="it-IT" dirty="0"/>
              <a:t>.</a:t>
            </a:r>
          </a:p>
          <a:p>
            <a:r>
              <a:rPr lang="it-IT" dirty="0"/>
              <a:t>For </a:t>
            </a:r>
            <a:r>
              <a:rPr lang="it-IT" dirty="0" err="1"/>
              <a:t>example</a:t>
            </a:r>
            <a:r>
              <a:rPr lang="it-IT" dirty="0"/>
              <a:t>, temperature </a:t>
            </a:r>
            <a:r>
              <a:rPr lang="it-IT" dirty="0" err="1"/>
              <a:t>varies</a:t>
            </a:r>
            <a:r>
              <a:rPr lang="it-IT" dirty="0"/>
              <a:t> </a:t>
            </a:r>
            <a:r>
              <a:rPr lang="it-IT" dirty="0" err="1"/>
              <a:t>significantly</a:t>
            </a:r>
            <a:r>
              <a:rPr lang="it-IT" dirty="0"/>
              <a:t> </a:t>
            </a:r>
            <a:r>
              <a:rPr lang="it-IT" dirty="0" err="1"/>
              <a:t>during</a:t>
            </a:r>
            <a:r>
              <a:rPr lang="it-IT" dirty="0"/>
              <a:t> the </a:t>
            </a:r>
            <a:r>
              <a:rPr lang="it-IT" dirty="0" err="1"/>
              <a:t>pulsation</a:t>
            </a:r>
            <a:r>
              <a:rPr lang="it-IT" dirty="0"/>
              <a:t> </a:t>
            </a:r>
            <a:r>
              <a:rPr lang="it-IT" dirty="0" err="1"/>
              <a:t>cycle</a:t>
            </a:r>
            <a:r>
              <a:rPr lang="it-IT" dirty="0"/>
              <a:t>.</a:t>
            </a:r>
          </a:p>
          <a:p>
            <a:r>
              <a:rPr lang="it-IT" dirty="0" err="1"/>
              <a:t>Therefore</a:t>
            </a:r>
            <a:r>
              <a:rPr lang="it-IT" dirty="0"/>
              <a:t>, </a:t>
            </a:r>
            <a:r>
              <a:rPr lang="it-IT" dirty="0" err="1"/>
              <a:t>when</a:t>
            </a:r>
            <a:r>
              <a:rPr lang="it-IT" dirty="0"/>
              <a:t> </a:t>
            </a:r>
            <a:r>
              <a:rPr lang="it-IT" dirty="0" err="1"/>
              <a:t>analyzing</a:t>
            </a:r>
            <a:r>
              <a:rPr lang="it-IT" dirty="0"/>
              <a:t> </a:t>
            </a:r>
            <a:r>
              <a:rPr lang="it-IT" dirty="0" err="1"/>
              <a:t>Cepheids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must </a:t>
            </a:r>
            <a:r>
              <a:rPr lang="it-IT" dirty="0" err="1"/>
              <a:t>verify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the </a:t>
            </a:r>
            <a:r>
              <a:rPr lang="it-IT" dirty="0" err="1"/>
              <a:t>derived</a:t>
            </a:r>
            <a:r>
              <a:rPr lang="it-IT" dirty="0"/>
              <a:t> </a:t>
            </a:r>
            <a:r>
              <a:rPr lang="it-IT" dirty="0" err="1"/>
              <a:t>abundances</a:t>
            </a:r>
            <a:r>
              <a:rPr lang="it-IT" dirty="0"/>
              <a:t> </a:t>
            </a:r>
            <a:r>
              <a:rPr lang="it-IT" dirty="0" err="1"/>
              <a:t>remain</a:t>
            </a:r>
            <a:r>
              <a:rPr lang="it-IT" dirty="0"/>
              <a:t> </a:t>
            </a:r>
            <a:r>
              <a:rPr lang="it-IT" dirty="0" err="1"/>
              <a:t>physically</a:t>
            </a:r>
            <a:r>
              <a:rPr lang="it-IT" dirty="0"/>
              <a:t> </a:t>
            </a:r>
            <a:r>
              <a:rPr lang="it-IT" dirty="0" err="1"/>
              <a:t>consistent</a:t>
            </a:r>
            <a:r>
              <a:rPr lang="it-IT" dirty="0"/>
              <a:t> </a:t>
            </a:r>
            <a:r>
              <a:rPr lang="it-IT" dirty="0" err="1"/>
              <a:t>across</a:t>
            </a:r>
            <a:r>
              <a:rPr lang="it-IT" dirty="0"/>
              <a:t> </a:t>
            </a:r>
            <a:r>
              <a:rPr lang="it-IT" dirty="0" err="1"/>
              <a:t>phases</a:t>
            </a:r>
            <a:r>
              <a:rPr lang="it-IT" dirty="0"/>
              <a:t>.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143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Let </a:t>
            </a:r>
            <a:r>
              <a:rPr lang="it-IT" dirty="0" err="1"/>
              <a:t>us</a:t>
            </a:r>
            <a:r>
              <a:rPr lang="it-IT" dirty="0"/>
              <a:t> </a:t>
            </a:r>
            <a:r>
              <a:rPr lang="it-IT" dirty="0" err="1"/>
              <a:t>now</a:t>
            </a:r>
            <a:r>
              <a:rPr lang="it-IT" dirty="0"/>
              <a:t> </a:t>
            </a:r>
            <a:r>
              <a:rPr lang="it-IT" dirty="0" err="1"/>
              <a:t>move</a:t>
            </a:r>
            <a:r>
              <a:rPr lang="it-IT" dirty="0"/>
              <a:t> to the </a:t>
            </a:r>
            <a:r>
              <a:rPr lang="it-IT" dirty="0" err="1"/>
              <a:t>spectral</a:t>
            </a:r>
            <a:r>
              <a:rPr lang="it-IT" dirty="0"/>
              <a:t> </a:t>
            </a:r>
            <a:r>
              <a:rPr lang="it-IT" dirty="0" err="1"/>
              <a:t>synthesis</a:t>
            </a:r>
            <a:r>
              <a:rPr lang="it-IT" dirty="0"/>
              <a:t> </a:t>
            </a:r>
            <a:r>
              <a:rPr lang="it-IT" dirty="0" err="1"/>
              <a:t>approach</a:t>
            </a:r>
            <a:r>
              <a:rPr lang="it-IT" dirty="0"/>
              <a:t>.</a:t>
            </a:r>
          </a:p>
          <a:p>
            <a:r>
              <a:rPr lang="it-IT" sz="1200" dirty="0" err="1"/>
              <a:t>Spectral</a:t>
            </a:r>
            <a:r>
              <a:rPr lang="it-IT" sz="1200" dirty="0"/>
              <a:t> </a:t>
            </a:r>
            <a:r>
              <a:rPr lang="it-IT" sz="1200" dirty="0" err="1"/>
              <a:t>synthesis</a:t>
            </a:r>
            <a:r>
              <a:rPr lang="it-IT" sz="1200" dirty="0"/>
              <a:t> </a:t>
            </a:r>
            <a:r>
              <a:rPr lang="it-IT" sz="1200" dirty="0" err="1"/>
              <a:t>is</a:t>
            </a:r>
            <a:r>
              <a:rPr lang="it-IT" sz="1200" dirty="0"/>
              <a:t> </a:t>
            </a:r>
            <a:r>
              <a:rPr lang="it-IT" sz="1200" dirty="0" err="1"/>
              <a:t>conceptually</a:t>
            </a:r>
            <a:r>
              <a:rPr lang="it-IT" sz="1200" dirty="0"/>
              <a:t> </a:t>
            </a:r>
            <a:r>
              <a:rPr lang="it-IT" sz="1200" dirty="0" err="1"/>
              <a:t>based</a:t>
            </a:r>
            <a:r>
              <a:rPr lang="it-IT" sz="1200" dirty="0"/>
              <a:t> on the </a:t>
            </a:r>
            <a:r>
              <a:rPr lang="it-IT" sz="1200" dirty="0" err="1"/>
              <a:t>same</a:t>
            </a:r>
            <a:r>
              <a:rPr lang="it-IT" sz="1200" dirty="0"/>
              <a:t> </a:t>
            </a:r>
            <a:r>
              <a:rPr lang="it-IT" sz="1200" dirty="0" err="1"/>
              <a:t>physics</a:t>
            </a:r>
            <a:r>
              <a:rPr lang="it-IT" sz="1200" dirty="0"/>
              <a:t> </a:t>
            </a:r>
            <a:r>
              <a:rPr lang="it-IT" sz="1200" dirty="0" err="1"/>
              <a:t>as</a:t>
            </a:r>
            <a:r>
              <a:rPr lang="it-IT" sz="1200" dirty="0"/>
              <a:t> the curve-of-</a:t>
            </a:r>
            <a:r>
              <a:rPr lang="it-IT" sz="1200" dirty="0" err="1"/>
              <a:t>growth</a:t>
            </a:r>
            <a:r>
              <a:rPr lang="it-IT" sz="1200" dirty="0"/>
              <a:t> </a:t>
            </a:r>
            <a:r>
              <a:rPr lang="it-IT" sz="1200" dirty="0" err="1"/>
              <a:t>method</a:t>
            </a:r>
            <a:r>
              <a:rPr lang="it-IT" sz="1200" dirty="0"/>
              <a:t>.</a:t>
            </a:r>
          </a:p>
          <a:p>
            <a:r>
              <a:rPr lang="it-IT" sz="1200" dirty="0"/>
              <a:t>The </a:t>
            </a:r>
            <a:r>
              <a:rPr lang="it-IT" sz="1200" dirty="0" err="1"/>
              <a:t>abundance</a:t>
            </a:r>
            <a:r>
              <a:rPr lang="it-IT" sz="1200" dirty="0"/>
              <a:t> </a:t>
            </a:r>
            <a:r>
              <a:rPr lang="it-IT" sz="1200" dirty="0" err="1"/>
              <a:t>still</a:t>
            </a:r>
            <a:r>
              <a:rPr lang="it-IT" sz="1200" dirty="0"/>
              <a:t> </a:t>
            </a:r>
            <a:r>
              <a:rPr lang="it-IT" sz="1200" dirty="0" err="1"/>
              <a:t>determines</a:t>
            </a:r>
            <a:r>
              <a:rPr lang="it-IT" sz="1200" dirty="0"/>
              <a:t> the </a:t>
            </a:r>
            <a:r>
              <a:rPr lang="it-IT" sz="1200" dirty="0" err="1"/>
              <a:t>strength</a:t>
            </a:r>
            <a:r>
              <a:rPr lang="it-IT" sz="1200" dirty="0"/>
              <a:t> of </a:t>
            </a:r>
            <a:r>
              <a:rPr lang="it-IT" sz="1200" dirty="0" err="1"/>
              <a:t>spectral</a:t>
            </a:r>
            <a:r>
              <a:rPr lang="it-IT" sz="1200" dirty="0"/>
              <a:t> lines </a:t>
            </a:r>
            <a:r>
              <a:rPr lang="it-IT" sz="1200" dirty="0" err="1"/>
              <a:t>through</a:t>
            </a:r>
            <a:r>
              <a:rPr lang="it-IT" sz="1200" dirty="0"/>
              <a:t> radiative transfer.</a:t>
            </a:r>
          </a:p>
          <a:p>
            <a:r>
              <a:rPr lang="it-IT" sz="1200" dirty="0" err="1"/>
              <a:t>However</a:t>
            </a:r>
            <a:r>
              <a:rPr lang="it-IT" sz="1200" dirty="0"/>
              <a:t>, </a:t>
            </a:r>
            <a:r>
              <a:rPr lang="it-IT" sz="1200" dirty="0" err="1"/>
              <a:t>instead</a:t>
            </a:r>
            <a:r>
              <a:rPr lang="it-IT" sz="1200" dirty="0"/>
              <a:t> of </a:t>
            </a:r>
            <a:r>
              <a:rPr lang="it-IT" sz="1200" dirty="0" err="1"/>
              <a:t>using</a:t>
            </a:r>
            <a:r>
              <a:rPr lang="it-IT" sz="1200" dirty="0"/>
              <a:t> </a:t>
            </a:r>
            <a:r>
              <a:rPr lang="it-IT" sz="1200" dirty="0" err="1"/>
              <a:t>only</a:t>
            </a:r>
            <a:r>
              <a:rPr lang="it-IT" sz="1200" dirty="0"/>
              <a:t> </a:t>
            </a:r>
            <a:r>
              <a:rPr lang="it-IT" sz="1200" dirty="0" err="1"/>
              <a:t>equivalent</a:t>
            </a:r>
            <a:r>
              <a:rPr lang="it-IT" sz="1200" dirty="0"/>
              <a:t> </a:t>
            </a:r>
            <a:r>
              <a:rPr lang="it-IT" sz="1200" dirty="0" err="1"/>
              <a:t>widths</a:t>
            </a:r>
            <a:r>
              <a:rPr lang="it-IT" sz="1200" dirty="0"/>
              <a:t>, </a:t>
            </a:r>
            <a:r>
              <a:rPr lang="it-IT" sz="1200" dirty="0" err="1"/>
              <a:t>spectral</a:t>
            </a:r>
            <a:r>
              <a:rPr lang="it-IT" sz="1200" dirty="0"/>
              <a:t> </a:t>
            </a:r>
            <a:r>
              <a:rPr lang="it-IT" sz="1200" dirty="0" err="1"/>
              <a:t>synthesis</a:t>
            </a:r>
            <a:r>
              <a:rPr lang="it-IT" sz="1200" dirty="0"/>
              <a:t> </a:t>
            </a:r>
            <a:r>
              <a:rPr lang="it-IT" sz="1200" dirty="0" err="1"/>
              <a:t>fits</a:t>
            </a:r>
            <a:r>
              <a:rPr lang="it-IT" sz="1200" dirty="0"/>
              <a:t> the </a:t>
            </a:r>
            <a:r>
              <a:rPr lang="it-IT" sz="1200" dirty="0" err="1"/>
              <a:t>entire</a:t>
            </a:r>
            <a:r>
              <a:rPr lang="it-IT" sz="1200" dirty="0"/>
              <a:t> line </a:t>
            </a:r>
            <a:r>
              <a:rPr lang="it-IT" sz="1200" dirty="0" err="1"/>
              <a:t>profile</a:t>
            </a:r>
            <a:r>
              <a:rPr lang="it-IT" sz="1200" dirty="0"/>
              <a:t>.</a:t>
            </a:r>
            <a:endParaRPr lang="it-IT" dirty="0"/>
          </a:p>
          <a:p>
            <a:r>
              <a:rPr lang="it-IT" dirty="0" err="1"/>
              <a:t>Instead</a:t>
            </a:r>
            <a:r>
              <a:rPr lang="it-IT" dirty="0"/>
              <a:t> of </a:t>
            </a:r>
            <a:r>
              <a:rPr lang="it-IT" dirty="0" err="1"/>
              <a:t>measuring</a:t>
            </a:r>
            <a:r>
              <a:rPr lang="it-IT" dirty="0"/>
              <a:t> </a:t>
            </a:r>
            <a:r>
              <a:rPr lang="it-IT" dirty="0" err="1"/>
              <a:t>equivalent</a:t>
            </a:r>
            <a:r>
              <a:rPr lang="it-IT" dirty="0"/>
              <a:t> </a:t>
            </a:r>
            <a:r>
              <a:rPr lang="it-IT" dirty="0" err="1"/>
              <a:t>widths</a:t>
            </a:r>
            <a:r>
              <a:rPr lang="it-IT" dirty="0"/>
              <a:t> </a:t>
            </a:r>
            <a:r>
              <a:rPr lang="it-IT" dirty="0" err="1"/>
              <a:t>individually</a:t>
            </a:r>
            <a:r>
              <a:rPr lang="it-IT" dirty="0"/>
              <a:t>, </a:t>
            </a:r>
            <a:r>
              <a:rPr lang="it-IT" dirty="0" err="1"/>
              <a:t>spectral</a:t>
            </a:r>
            <a:r>
              <a:rPr lang="it-IT" dirty="0"/>
              <a:t> </a:t>
            </a:r>
            <a:r>
              <a:rPr lang="it-IT" dirty="0" err="1"/>
              <a:t>synthesis</a:t>
            </a:r>
            <a:r>
              <a:rPr lang="it-IT" dirty="0"/>
              <a:t> </a:t>
            </a:r>
            <a:r>
              <a:rPr lang="it-IT" dirty="0" err="1"/>
              <a:t>compares</a:t>
            </a:r>
            <a:r>
              <a:rPr lang="it-IT" dirty="0"/>
              <a:t> the </a:t>
            </a:r>
            <a:r>
              <a:rPr lang="it-IT" dirty="0" err="1"/>
              <a:t>observed</a:t>
            </a:r>
            <a:r>
              <a:rPr lang="it-IT" dirty="0"/>
              <a:t> </a:t>
            </a:r>
            <a:r>
              <a:rPr lang="it-IT" dirty="0" err="1"/>
              <a:t>spectrum</a:t>
            </a:r>
            <a:r>
              <a:rPr lang="it-IT" dirty="0"/>
              <a:t> </a:t>
            </a:r>
            <a:r>
              <a:rPr lang="it-IT" dirty="0" err="1"/>
              <a:t>directly</a:t>
            </a:r>
            <a:r>
              <a:rPr lang="it-IT" dirty="0"/>
              <a:t> with </a:t>
            </a:r>
            <a:r>
              <a:rPr lang="it-IT" dirty="0" err="1"/>
              <a:t>synthetic</a:t>
            </a:r>
            <a:r>
              <a:rPr lang="it-IT" dirty="0"/>
              <a:t> </a:t>
            </a:r>
            <a:r>
              <a:rPr lang="it-IT" dirty="0" err="1"/>
              <a:t>spectra</a:t>
            </a:r>
            <a:r>
              <a:rPr lang="it-IT" dirty="0"/>
              <a:t>.</a:t>
            </a:r>
          </a:p>
          <a:p>
            <a:r>
              <a:rPr lang="it-IT" dirty="0"/>
              <a:t>The </a:t>
            </a:r>
            <a:r>
              <a:rPr lang="it-IT" dirty="0" err="1"/>
              <a:t>synthetic</a:t>
            </a:r>
            <a:r>
              <a:rPr lang="it-IT" dirty="0"/>
              <a:t> </a:t>
            </a:r>
            <a:r>
              <a:rPr lang="it-IT" dirty="0" err="1"/>
              <a:t>spectra</a:t>
            </a:r>
            <a:r>
              <a:rPr lang="it-IT" dirty="0"/>
              <a:t> are </a:t>
            </a:r>
            <a:r>
              <a:rPr lang="it-IT" dirty="0" err="1"/>
              <a:t>generated</a:t>
            </a:r>
            <a:r>
              <a:rPr lang="it-IT" dirty="0"/>
              <a:t> </a:t>
            </a:r>
            <a:r>
              <a:rPr lang="it-IT" dirty="0" err="1"/>
              <a:t>using</a:t>
            </a:r>
            <a:r>
              <a:rPr lang="it-IT" dirty="0"/>
              <a:t> stellar </a:t>
            </a:r>
            <a:r>
              <a:rPr lang="it-IT" dirty="0" err="1"/>
              <a:t>atmosphere</a:t>
            </a:r>
            <a:r>
              <a:rPr lang="it-IT" dirty="0"/>
              <a:t> models and </a:t>
            </a:r>
            <a:r>
              <a:rPr lang="it-IT" dirty="0" err="1"/>
              <a:t>atomic</a:t>
            </a:r>
            <a:r>
              <a:rPr lang="it-IT" dirty="0"/>
              <a:t> data.</a:t>
            </a:r>
          </a:p>
          <a:p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vary</a:t>
            </a:r>
            <a:r>
              <a:rPr lang="it-IT" dirty="0"/>
              <a:t> </a:t>
            </a:r>
            <a:r>
              <a:rPr lang="it-IT" dirty="0" err="1"/>
              <a:t>parameters</a:t>
            </a:r>
            <a:r>
              <a:rPr lang="it-IT" dirty="0"/>
              <a:t> </a:t>
            </a:r>
            <a:r>
              <a:rPr lang="it-IT" dirty="0" err="1"/>
              <a:t>such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:</a:t>
            </a:r>
          </a:p>
          <a:p>
            <a:r>
              <a:rPr lang="it-IT" dirty="0" err="1"/>
              <a:t>effective</a:t>
            </a:r>
            <a:r>
              <a:rPr lang="it-IT" dirty="0"/>
              <a:t> temperature,</a:t>
            </a:r>
          </a:p>
          <a:p>
            <a:r>
              <a:rPr lang="it-IT" dirty="0" err="1"/>
              <a:t>gravity</a:t>
            </a:r>
            <a:r>
              <a:rPr lang="it-IT" dirty="0"/>
              <a:t>,</a:t>
            </a:r>
          </a:p>
          <a:p>
            <a:r>
              <a:rPr lang="it-IT" dirty="0" err="1"/>
              <a:t>microturbulence</a:t>
            </a:r>
            <a:r>
              <a:rPr lang="it-IT" dirty="0"/>
              <a:t>,</a:t>
            </a:r>
          </a:p>
          <a:p>
            <a:r>
              <a:rPr lang="it-IT" dirty="0" err="1"/>
              <a:t>radial</a:t>
            </a:r>
            <a:r>
              <a:rPr lang="it-IT" dirty="0"/>
              <a:t> </a:t>
            </a:r>
            <a:r>
              <a:rPr lang="it-IT" dirty="0" err="1"/>
              <a:t>velocity</a:t>
            </a:r>
            <a:r>
              <a:rPr lang="it-IT" dirty="0"/>
              <a:t>,</a:t>
            </a:r>
          </a:p>
          <a:p>
            <a:r>
              <a:rPr lang="it-IT" dirty="0" err="1"/>
              <a:t>rotational</a:t>
            </a:r>
            <a:r>
              <a:rPr lang="it-IT" dirty="0"/>
              <a:t> </a:t>
            </a:r>
            <a:r>
              <a:rPr lang="it-IT" dirty="0" err="1"/>
              <a:t>broadening</a:t>
            </a:r>
            <a:r>
              <a:rPr lang="it-IT" dirty="0"/>
              <a:t>,</a:t>
            </a:r>
          </a:p>
          <a:p>
            <a:r>
              <a:rPr lang="it-IT" dirty="0"/>
              <a:t>and </a:t>
            </a:r>
            <a:r>
              <a:rPr lang="it-IT" dirty="0" err="1"/>
              <a:t>abundances</a:t>
            </a:r>
            <a:r>
              <a:rPr lang="it-IT" dirty="0"/>
              <a:t>,</a:t>
            </a:r>
          </a:p>
          <a:p>
            <a:r>
              <a:rPr lang="it-IT" dirty="0" err="1"/>
              <a:t>until</a:t>
            </a:r>
            <a:r>
              <a:rPr lang="it-IT" dirty="0"/>
              <a:t> the </a:t>
            </a:r>
            <a:r>
              <a:rPr lang="it-IT" dirty="0" err="1"/>
              <a:t>synthetic</a:t>
            </a:r>
            <a:r>
              <a:rPr lang="it-IT" dirty="0"/>
              <a:t> </a:t>
            </a:r>
            <a:r>
              <a:rPr lang="it-IT" dirty="0" err="1"/>
              <a:t>spectrum</a:t>
            </a:r>
            <a:r>
              <a:rPr lang="it-IT" dirty="0"/>
              <a:t> </a:t>
            </a:r>
            <a:r>
              <a:rPr lang="it-IT" dirty="0" err="1"/>
              <a:t>reproduces</a:t>
            </a:r>
            <a:r>
              <a:rPr lang="it-IT" dirty="0"/>
              <a:t> the </a:t>
            </a:r>
            <a:r>
              <a:rPr lang="it-IT" dirty="0" err="1"/>
              <a:t>observations</a:t>
            </a:r>
            <a:r>
              <a:rPr lang="it-IT" dirty="0"/>
              <a:t>.</a:t>
            </a:r>
          </a:p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method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especially</a:t>
            </a:r>
            <a:r>
              <a:rPr lang="it-IT" dirty="0"/>
              <a:t> </a:t>
            </a:r>
            <a:r>
              <a:rPr lang="it-IT" dirty="0" err="1"/>
              <a:t>powerful</a:t>
            </a:r>
            <a:r>
              <a:rPr lang="it-IT" dirty="0"/>
              <a:t> in </a:t>
            </a:r>
            <a:r>
              <a:rPr lang="it-IT" dirty="0" err="1"/>
              <a:t>crowded</a:t>
            </a:r>
            <a:r>
              <a:rPr lang="it-IT" dirty="0"/>
              <a:t> </a:t>
            </a:r>
            <a:r>
              <a:rPr lang="it-IT" dirty="0" err="1"/>
              <a:t>spectral</a:t>
            </a:r>
            <a:r>
              <a:rPr lang="it-IT" dirty="0"/>
              <a:t> </a:t>
            </a:r>
            <a:r>
              <a:rPr lang="it-IT" dirty="0" err="1"/>
              <a:t>regions</a:t>
            </a:r>
            <a:r>
              <a:rPr lang="it-IT" dirty="0"/>
              <a:t> or </a:t>
            </a:r>
            <a:r>
              <a:rPr lang="it-IT" dirty="0" err="1"/>
              <a:t>when</a:t>
            </a:r>
            <a:r>
              <a:rPr lang="it-IT" dirty="0"/>
              <a:t> lines are blended.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4718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Another</a:t>
            </a:r>
            <a:r>
              <a:rPr lang="it-IT" dirty="0"/>
              <a:t> </a:t>
            </a:r>
            <a:r>
              <a:rPr lang="it-IT" dirty="0" err="1"/>
              <a:t>interesting</a:t>
            </a:r>
            <a:r>
              <a:rPr lang="it-IT" dirty="0"/>
              <a:t> </a:t>
            </a:r>
            <a:r>
              <a:rPr lang="it-IT" dirty="0" err="1"/>
              <a:t>method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the Line Depth Ratio technique.</a:t>
            </a:r>
          </a:p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method</a:t>
            </a:r>
            <a:r>
              <a:rPr lang="it-IT" dirty="0"/>
              <a:t> </a:t>
            </a:r>
            <a:r>
              <a:rPr lang="it-IT" dirty="0" err="1"/>
              <a:t>uses</a:t>
            </a:r>
            <a:r>
              <a:rPr lang="it-IT" dirty="0"/>
              <a:t> the ratio </a:t>
            </a:r>
            <a:r>
              <a:rPr lang="it-IT" dirty="0" err="1"/>
              <a:t>between</a:t>
            </a:r>
            <a:r>
              <a:rPr lang="it-IT" dirty="0"/>
              <a:t> the </a:t>
            </a:r>
            <a:r>
              <a:rPr lang="it-IT" dirty="0" err="1"/>
              <a:t>depths</a:t>
            </a:r>
            <a:r>
              <a:rPr lang="it-IT" dirty="0"/>
              <a:t> of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spectral</a:t>
            </a:r>
            <a:r>
              <a:rPr lang="it-IT" dirty="0"/>
              <a:t> lines with </a:t>
            </a:r>
            <a:r>
              <a:rPr lang="it-IT" dirty="0" err="1"/>
              <a:t>different</a:t>
            </a:r>
            <a:r>
              <a:rPr lang="it-IT" dirty="0"/>
              <a:t> temperature sensitivities.</a:t>
            </a:r>
            <a:br>
              <a:rPr lang="it-IT" dirty="0"/>
            </a:br>
            <a:r>
              <a:rPr lang="it-IT" dirty="0"/>
              <a:t>The </a:t>
            </a:r>
            <a:r>
              <a:rPr lang="it-IT" dirty="0" err="1"/>
              <a:t>choosed</a:t>
            </a:r>
            <a:r>
              <a:rPr lang="it-IT" dirty="0"/>
              <a:t> lines </a:t>
            </a:r>
            <a:r>
              <a:rPr lang="it-IT" dirty="0" err="1"/>
              <a:t>should</a:t>
            </a:r>
            <a:r>
              <a:rPr lang="it-IT" dirty="0"/>
              <a:t> be close in </a:t>
            </a:r>
            <a:r>
              <a:rPr lang="it-IT" dirty="0" err="1"/>
              <a:t>wavelenght</a:t>
            </a:r>
            <a:r>
              <a:rPr lang="it-IT" dirty="0"/>
              <a:t>, so </a:t>
            </a:r>
            <a:r>
              <a:rPr lang="it-IT" dirty="0" err="1"/>
              <a:t>that</a:t>
            </a:r>
            <a:r>
              <a:rPr lang="it-IT" dirty="0"/>
              <a:t> the continuum placement </a:t>
            </a:r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dirty="0" err="1"/>
              <a:t>same</a:t>
            </a:r>
            <a:r>
              <a:rPr lang="it-IT" dirty="0"/>
              <a:t> ( </a:t>
            </a:r>
            <a:r>
              <a:rPr lang="it-IT" dirty="0" err="1"/>
              <a:t>right</a:t>
            </a:r>
            <a:r>
              <a:rPr lang="it-IT" dirty="0"/>
              <a:t> or </a:t>
            </a:r>
            <a:r>
              <a:rPr lang="it-IT" dirty="0" err="1"/>
              <a:t>wrong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least</a:t>
            </a:r>
            <a:r>
              <a:rPr lang="it-IT" dirty="0"/>
              <a:t> </a:t>
            </a:r>
            <a:r>
              <a:rPr lang="it-IT" dirty="0" err="1"/>
              <a:t>should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add</a:t>
            </a:r>
            <a:r>
              <a:rPr lang="it-IT" dirty="0"/>
              <a:t> </a:t>
            </a:r>
            <a:r>
              <a:rPr lang="it-IT" dirty="0" err="1"/>
              <a:t>systematics</a:t>
            </a:r>
            <a:r>
              <a:rPr lang="it-IT" dirty="0"/>
              <a:t>)</a:t>
            </a:r>
          </a:p>
          <a:p>
            <a:r>
              <a:rPr lang="it-IT" dirty="0"/>
              <a:t>One line </a:t>
            </a:r>
            <a:r>
              <a:rPr lang="it-IT" dirty="0" err="1"/>
              <a:t>should</a:t>
            </a:r>
            <a:r>
              <a:rPr lang="it-IT" dirty="0"/>
              <a:t> be </a:t>
            </a:r>
            <a:r>
              <a:rPr lang="it-IT" dirty="0" err="1"/>
              <a:t>very</a:t>
            </a:r>
            <a:r>
              <a:rPr lang="it-IT" dirty="0"/>
              <a:t> sensitive to temperature and one insensitive so </a:t>
            </a:r>
            <a:r>
              <a:rPr lang="it-IT" dirty="0" err="1"/>
              <a:t>that</a:t>
            </a:r>
            <a:r>
              <a:rPr lang="it-IT" dirty="0"/>
              <a:t> the ratio </a:t>
            </a:r>
            <a:r>
              <a:rPr lang="it-IT" dirty="0" err="1"/>
              <a:t>is</a:t>
            </a:r>
            <a:r>
              <a:rPr lang="it-IT" dirty="0"/>
              <a:t> sensitive and </a:t>
            </a:r>
            <a:r>
              <a:rPr lang="it-IT" dirty="0" err="1"/>
              <a:t>provides</a:t>
            </a:r>
            <a:r>
              <a:rPr lang="it-IT" dirty="0"/>
              <a:t> a </a:t>
            </a:r>
            <a:r>
              <a:rPr lang="it-IT" dirty="0" err="1"/>
              <a:t>very</a:t>
            </a:r>
            <a:r>
              <a:rPr lang="it-IT" dirty="0"/>
              <a:t> precise temperature </a:t>
            </a:r>
            <a:r>
              <a:rPr lang="it-IT" dirty="0" err="1"/>
              <a:t>diagnostic</a:t>
            </a:r>
            <a:r>
              <a:rPr lang="it-IT" dirty="0"/>
              <a:t>.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486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Microturbulence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another</a:t>
            </a:r>
            <a:r>
              <a:rPr lang="it-IT" dirty="0"/>
              <a:t> key </a:t>
            </a:r>
            <a:r>
              <a:rPr lang="it-IT" dirty="0" err="1"/>
              <a:t>parameter</a:t>
            </a:r>
            <a:r>
              <a:rPr lang="it-IT" dirty="0"/>
              <a:t>.</a:t>
            </a:r>
          </a:p>
          <a:p>
            <a:r>
              <a:rPr lang="it-IT" dirty="0" err="1"/>
              <a:t>Physically</a:t>
            </a:r>
            <a:r>
              <a:rPr lang="it-IT" dirty="0"/>
              <a:t>,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represents</a:t>
            </a:r>
            <a:r>
              <a:rPr lang="it-IT" dirty="0"/>
              <a:t> </a:t>
            </a:r>
            <a:r>
              <a:rPr lang="it-IT" dirty="0" err="1"/>
              <a:t>unresolved</a:t>
            </a:r>
            <a:r>
              <a:rPr lang="it-IT" dirty="0"/>
              <a:t> small-scale </a:t>
            </a:r>
            <a:r>
              <a:rPr lang="it-IT" dirty="0" err="1"/>
              <a:t>motions</a:t>
            </a:r>
            <a:r>
              <a:rPr lang="it-IT" dirty="0"/>
              <a:t> in the stellar </a:t>
            </a:r>
            <a:r>
              <a:rPr lang="it-IT" dirty="0" err="1"/>
              <a:t>atmosphere</a:t>
            </a:r>
            <a:r>
              <a:rPr lang="it-IT" dirty="0"/>
              <a:t>.</a:t>
            </a:r>
          </a:p>
          <a:p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microturbulence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properly</a:t>
            </a:r>
            <a:r>
              <a:rPr lang="it-IT" dirty="0"/>
              <a:t> </a:t>
            </a:r>
            <a:r>
              <a:rPr lang="it-IT" dirty="0" err="1"/>
              <a:t>accounted</a:t>
            </a:r>
            <a:r>
              <a:rPr lang="it-IT" dirty="0"/>
              <a:t> for, strong lines and </a:t>
            </a:r>
            <a:r>
              <a:rPr lang="it-IT" dirty="0" err="1"/>
              <a:t>weak</a:t>
            </a:r>
            <a:r>
              <a:rPr lang="it-IT" dirty="0"/>
              <a:t> lines </a:t>
            </a:r>
            <a:r>
              <a:rPr lang="it-IT" dirty="0" err="1"/>
              <a:t>will</a:t>
            </a:r>
            <a:r>
              <a:rPr lang="it-IT" dirty="0"/>
              <a:t> </a:t>
            </a:r>
            <a:r>
              <a:rPr lang="it-IT" dirty="0" err="1"/>
              <a:t>give</a:t>
            </a:r>
            <a:r>
              <a:rPr lang="it-IT" dirty="0"/>
              <a:t> </a:t>
            </a:r>
            <a:r>
              <a:rPr lang="it-IT" dirty="0" err="1"/>
              <a:t>inconsistent</a:t>
            </a:r>
            <a:r>
              <a:rPr lang="it-IT" dirty="0"/>
              <a:t> </a:t>
            </a:r>
            <a:r>
              <a:rPr lang="it-IT" dirty="0" err="1"/>
              <a:t>abundances</a:t>
            </a:r>
            <a:r>
              <a:rPr lang="it-IT" dirty="0"/>
              <a:t>.</a:t>
            </a:r>
          </a:p>
          <a:p>
            <a:r>
              <a:rPr lang="it-IT" dirty="0" err="1"/>
              <a:t>Therefore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determine the </a:t>
            </a:r>
            <a:r>
              <a:rPr lang="it-IT" dirty="0" err="1"/>
              <a:t>microturbulent</a:t>
            </a:r>
            <a:r>
              <a:rPr lang="it-IT" dirty="0"/>
              <a:t> </a:t>
            </a:r>
            <a:r>
              <a:rPr lang="it-IT" dirty="0" err="1"/>
              <a:t>velocity</a:t>
            </a:r>
            <a:r>
              <a:rPr lang="it-IT" dirty="0"/>
              <a:t> by </a:t>
            </a:r>
            <a:r>
              <a:rPr lang="it-IT" dirty="0" err="1"/>
              <a:t>minimizing</a:t>
            </a:r>
            <a:r>
              <a:rPr lang="it-IT" dirty="0"/>
              <a:t> </a:t>
            </a:r>
            <a:r>
              <a:rPr lang="it-IT" dirty="0" err="1"/>
              <a:t>abundance</a:t>
            </a:r>
            <a:r>
              <a:rPr lang="it-IT" dirty="0"/>
              <a:t> trends with </a:t>
            </a:r>
            <a:r>
              <a:rPr lang="it-IT" dirty="0" err="1"/>
              <a:t>equivalent</a:t>
            </a:r>
            <a:r>
              <a:rPr lang="it-IT" dirty="0"/>
              <a:t> </a:t>
            </a:r>
            <a:r>
              <a:rPr lang="it-IT" dirty="0" err="1"/>
              <a:t>width</a:t>
            </a:r>
            <a:r>
              <a:rPr lang="it-IT" dirty="0"/>
              <a:t>.</a:t>
            </a:r>
          </a:p>
          <a:p>
            <a:r>
              <a:rPr lang="it-IT" dirty="0" err="1"/>
              <a:t>Again</a:t>
            </a:r>
            <a:r>
              <a:rPr lang="it-IT" dirty="0"/>
              <a:t>,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an iterative </a:t>
            </a:r>
            <a:r>
              <a:rPr lang="it-IT" dirty="0" err="1"/>
              <a:t>process</a:t>
            </a:r>
            <a:r>
              <a:rPr lang="it-IT" dirty="0"/>
              <a:t>.</a:t>
            </a:r>
          </a:p>
          <a:p>
            <a:r>
              <a:rPr lang="it-IT" dirty="0" err="1"/>
              <a:t>Although</a:t>
            </a:r>
            <a:r>
              <a:rPr lang="it-IT" dirty="0"/>
              <a:t> </a:t>
            </a:r>
            <a:r>
              <a:rPr lang="it-IT" dirty="0" err="1"/>
              <a:t>microturbulence</a:t>
            </a:r>
            <a:r>
              <a:rPr lang="it-IT" dirty="0"/>
              <a:t> </a:t>
            </a:r>
            <a:r>
              <a:rPr lang="it-IT" dirty="0" err="1"/>
              <a:t>may</a:t>
            </a:r>
            <a:r>
              <a:rPr lang="it-IT" dirty="0"/>
              <a:t> sound like a technical </a:t>
            </a:r>
            <a:r>
              <a:rPr lang="it-IT" dirty="0" err="1"/>
              <a:t>detail</a:t>
            </a:r>
            <a:r>
              <a:rPr lang="it-IT" dirty="0"/>
              <a:t>,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a </a:t>
            </a:r>
            <a:r>
              <a:rPr lang="it-IT" dirty="0" err="1"/>
              <a:t>significant</a:t>
            </a:r>
            <a:r>
              <a:rPr lang="it-IT" dirty="0"/>
              <a:t> impact on high-</a:t>
            </a:r>
            <a:r>
              <a:rPr lang="it-IT" dirty="0" err="1"/>
              <a:t>precision</a:t>
            </a:r>
            <a:r>
              <a:rPr lang="it-IT" dirty="0"/>
              <a:t> </a:t>
            </a:r>
            <a:r>
              <a:rPr lang="it-IT" dirty="0" err="1"/>
              <a:t>abundance</a:t>
            </a:r>
            <a:r>
              <a:rPr lang="it-IT" dirty="0"/>
              <a:t> </a:t>
            </a:r>
            <a:r>
              <a:rPr lang="it-IT" dirty="0" err="1"/>
              <a:t>analysis</a:t>
            </a:r>
            <a:endParaRPr lang="it-IT" dirty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279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63A9D1-9806-6720-50E8-77AA06927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F88B6D7-7842-18A8-5686-4BD7539525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CF26C37-331B-8F82-F9D8-1E7ABDA373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Microturbulence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another</a:t>
            </a:r>
            <a:r>
              <a:rPr lang="it-IT" dirty="0"/>
              <a:t> key </a:t>
            </a:r>
            <a:r>
              <a:rPr lang="it-IT" dirty="0" err="1"/>
              <a:t>parameter</a:t>
            </a:r>
            <a:r>
              <a:rPr lang="it-IT" dirty="0"/>
              <a:t>.</a:t>
            </a:r>
          </a:p>
          <a:p>
            <a:r>
              <a:rPr lang="it-IT" dirty="0" err="1"/>
              <a:t>Physically</a:t>
            </a:r>
            <a:r>
              <a:rPr lang="it-IT" dirty="0"/>
              <a:t>,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represents</a:t>
            </a:r>
            <a:r>
              <a:rPr lang="it-IT" dirty="0"/>
              <a:t> </a:t>
            </a:r>
            <a:r>
              <a:rPr lang="it-IT" dirty="0" err="1"/>
              <a:t>unresolved</a:t>
            </a:r>
            <a:r>
              <a:rPr lang="it-IT" dirty="0"/>
              <a:t> small-scale </a:t>
            </a:r>
            <a:r>
              <a:rPr lang="it-IT" dirty="0" err="1"/>
              <a:t>motions</a:t>
            </a:r>
            <a:r>
              <a:rPr lang="it-IT" dirty="0"/>
              <a:t> in the stellar </a:t>
            </a:r>
            <a:r>
              <a:rPr lang="it-IT" dirty="0" err="1"/>
              <a:t>atmosphere</a:t>
            </a:r>
            <a:r>
              <a:rPr lang="it-IT" dirty="0"/>
              <a:t>.</a:t>
            </a:r>
          </a:p>
          <a:p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microturbulence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properly</a:t>
            </a:r>
            <a:r>
              <a:rPr lang="it-IT" dirty="0"/>
              <a:t> </a:t>
            </a:r>
            <a:r>
              <a:rPr lang="it-IT" dirty="0" err="1"/>
              <a:t>accounted</a:t>
            </a:r>
            <a:r>
              <a:rPr lang="it-IT" dirty="0"/>
              <a:t> for, strong lines and </a:t>
            </a:r>
            <a:r>
              <a:rPr lang="it-IT" dirty="0" err="1"/>
              <a:t>weak</a:t>
            </a:r>
            <a:r>
              <a:rPr lang="it-IT" dirty="0"/>
              <a:t> lines </a:t>
            </a:r>
            <a:r>
              <a:rPr lang="it-IT" dirty="0" err="1"/>
              <a:t>will</a:t>
            </a:r>
            <a:r>
              <a:rPr lang="it-IT" dirty="0"/>
              <a:t> </a:t>
            </a:r>
            <a:r>
              <a:rPr lang="it-IT" dirty="0" err="1"/>
              <a:t>give</a:t>
            </a:r>
            <a:r>
              <a:rPr lang="it-IT" dirty="0"/>
              <a:t> </a:t>
            </a:r>
            <a:r>
              <a:rPr lang="it-IT" dirty="0" err="1"/>
              <a:t>inconsistent</a:t>
            </a:r>
            <a:r>
              <a:rPr lang="it-IT" dirty="0"/>
              <a:t> </a:t>
            </a:r>
            <a:r>
              <a:rPr lang="it-IT" dirty="0" err="1"/>
              <a:t>abundances</a:t>
            </a:r>
            <a:r>
              <a:rPr lang="it-IT" dirty="0"/>
              <a:t>.</a:t>
            </a:r>
          </a:p>
          <a:p>
            <a:r>
              <a:rPr lang="it-IT" dirty="0" err="1"/>
              <a:t>Therefore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determine the </a:t>
            </a:r>
            <a:r>
              <a:rPr lang="it-IT" dirty="0" err="1"/>
              <a:t>microturbulent</a:t>
            </a:r>
            <a:r>
              <a:rPr lang="it-IT" dirty="0"/>
              <a:t> </a:t>
            </a:r>
            <a:r>
              <a:rPr lang="it-IT" dirty="0" err="1"/>
              <a:t>velocity</a:t>
            </a:r>
            <a:r>
              <a:rPr lang="it-IT" dirty="0"/>
              <a:t> by </a:t>
            </a:r>
            <a:r>
              <a:rPr lang="it-IT" dirty="0" err="1"/>
              <a:t>minimizing</a:t>
            </a:r>
            <a:r>
              <a:rPr lang="it-IT" dirty="0"/>
              <a:t> </a:t>
            </a:r>
            <a:r>
              <a:rPr lang="it-IT" dirty="0" err="1"/>
              <a:t>abundance</a:t>
            </a:r>
            <a:r>
              <a:rPr lang="it-IT" dirty="0"/>
              <a:t> trends with </a:t>
            </a:r>
            <a:r>
              <a:rPr lang="it-IT" dirty="0" err="1"/>
              <a:t>equivalent</a:t>
            </a:r>
            <a:r>
              <a:rPr lang="it-IT" dirty="0"/>
              <a:t> </a:t>
            </a:r>
            <a:r>
              <a:rPr lang="it-IT" dirty="0" err="1"/>
              <a:t>width</a:t>
            </a:r>
            <a:r>
              <a:rPr lang="it-IT" dirty="0"/>
              <a:t>.</a:t>
            </a:r>
          </a:p>
          <a:p>
            <a:r>
              <a:rPr lang="it-IT" dirty="0" err="1"/>
              <a:t>Again</a:t>
            </a:r>
            <a:r>
              <a:rPr lang="it-IT" dirty="0"/>
              <a:t>,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an iterative </a:t>
            </a:r>
            <a:r>
              <a:rPr lang="it-IT" dirty="0" err="1"/>
              <a:t>process</a:t>
            </a:r>
            <a:r>
              <a:rPr lang="it-IT" dirty="0"/>
              <a:t>.</a:t>
            </a:r>
          </a:p>
          <a:p>
            <a:r>
              <a:rPr lang="it-IT" dirty="0" err="1"/>
              <a:t>Although</a:t>
            </a:r>
            <a:r>
              <a:rPr lang="it-IT" dirty="0"/>
              <a:t> </a:t>
            </a:r>
            <a:r>
              <a:rPr lang="it-IT" dirty="0" err="1"/>
              <a:t>microturbulence</a:t>
            </a:r>
            <a:r>
              <a:rPr lang="it-IT" dirty="0"/>
              <a:t> </a:t>
            </a:r>
            <a:r>
              <a:rPr lang="it-IT" dirty="0" err="1"/>
              <a:t>may</a:t>
            </a:r>
            <a:r>
              <a:rPr lang="it-IT" dirty="0"/>
              <a:t> sound like a technical </a:t>
            </a:r>
            <a:r>
              <a:rPr lang="it-IT" dirty="0" err="1"/>
              <a:t>detail</a:t>
            </a:r>
            <a:r>
              <a:rPr lang="it-IT" dirty="0"/>
              <a:t>,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a </a:t>
            </a:r>
            <a:r>
              <a:rPr lang="it-IT" dirty="0" err="1"/>
              <a:t>significant</a:t>
            </a:r>
            <a:r>
              <a:rPr lang="it-IT" dirty="0"/>
              <a:t> impact on high-</a:t>
            </a:r>
            <a:r>
              <a:rPr lang="it-IT" dirty="0" err="1"/>
              <a:t>precision</a:t>
            </a:r>
            <a:r>
              <a:rPr lang="it-IT" dirty="0"/>
              <a:t> </a:t>
            </a:r>
            <a:r>
              <a:rPr lang="it-IT" dirty="0" err="1"/>
              <a:t>abundance</a:t>
            </a:r>
            <a:r>
              <a:rPr lang="it-IT" dirty="0"/>
              <a:t> </a:t>
            </a:r>
            <a:r>
              <a:rPr lang="it-IT" dirty="0" err="1"/>
              <a:t>analysis</a:t>
            </a:r>
            <a:endParaRPr lang="it-IT" dirty="0"/>
          </a:p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76C8CB7-5C12-9515-23E6-E808C22008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842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Surface </a:t>
            </a:r>
            <a:r>
              <a:rPr lang="it-IT" dirty="0" err="1"/>
              <a:t>gravity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mainly</a:t>
            </a:r>
            <a:r>
              <a:rPr lang="it-IT" dirty="0"/>
              <a:t> </a:t>
            </a:r>
            <a:r>
              <a:rPr lang="it-IT" dirty="0" err="1"/>
              <a:t>constrained</a:t>
            </a:r>
            <a:r>
              <a:rPr lang="it-IT" dirty="0"/>
              <a:t> </a:t>
            </a:r>
            <a:r>
              <a:rPr lang="it-IT" dirty="0" err="1"/>
              <a:t>using</a:t>
            </a:r>
            <a:r>
              <a:rPr lang="it-IT" dirty="0"/>
              <a:t> Fe II lines.</a:t>
            </a:r>
          </a:p>
          <a:p>
            <a:r>
              <a:rPr lang="it-IT" dirty="0" err="1"/>
              <a:t>Ionized</a:t>
            </a:r>
            <a:r>
              <a:rPr lang="it-IT" dirty="0"/>
              <a:t> lines are more sensitive to </a:t>
            </a:r>
            <a:r>
              <a:rPr lang="it-IT" dirty="0" err="1"/>
              <a:t>gravity</a:t>
            </a:r>
            <a:r>
              <a:rPr lang="it-IT" dirty="0"/>
              <a:t> </a:t>
            </a:r>
            <a:r>
              <a:rPr lang="it-IT" dirty="0" err="1"/>
              <a:t>than</a:t>
            </a:r>
            <a:r>
              <a:rPr lang="it-IT" dirty="0"/>
              <a:t> </a:t>
            </a:r>
            <a:r>
              <a:rPr lang="it-IT" dirty="0" err="1"/>
              <a:t>neutral</a:t>
            </a:r>
            <a:r>
              <a:rPr lang="it-IT" dirty="0"/>
              <a:t> lines.</a:t>
            </a:r>
          </a:p>
          <a:p>
            <a:r>
              <a:rPr lang="it-IT" dirty="0"/>
              <a:t>By </a:t>
            </a:r>
            <a:r>
              <a:rPr lang="it-IT" dirty="0" err="1"/>
              <a:t>requiring</a:t>
            </a:r>
            <a:r>
              <a:rPr lang="it-IT" dirty="0"/>
              <a:t> agreement </a:t>
            </a:r>
            <a:r>
              <a:rPr lang="it-IT" dirty="0" err="1"/>
              <a:t>between</a:t>
            </a:r>
            <a:r>
              <a:rPr lang="it-IT" dirty="0"/>
              <a:t> Fe I and Fe II </a:t>
            </a:r>
            <a:r>
              <a:rPr lang="it-IT" dirty="0" err="1"/>
              <a:t>abundances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can estimate log g.</a:t>
            </a:r>
          </a:p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method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known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ionization</a:t>
            </a:r>
            <a:r>
              <a:rPr lang="it-IT" dirty="0"/>
              <a:t> </a:t>
            </a:r>
            <a:r>
              <a:rPr lang="it-IT" dirty="0" err="1"/>
              <a:t>equilibrium</a:t>
            </a:r>
            <a:r>
              <a:rPr lang="it-IT" dirty="0"/>
              <a:t>.</a:t>
            </a:r>
          </a:p>
          <a:p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one of the </a:t>
            </a:r>
            <a:r>
              <a:rPr lang="it-IT" dirty="0" err="1"/>
              <a:t>classical</a:t>
            </a:r>
            <a:r>
              <a:rPr lang="it-IT" dirty="0"/>
              <a:t> </a:t>
            </a:r>
            <a:r>
              <a:rPr lang="it-IT" dirty="0" err="1"/>
              <a:t>spectroscopic</a:t>
            </a:r>
            <a:r>
              <a:rPr lang="it-IT" dirty="0"/>
              <a:t> </a:t>
            </a:r>
            <a:r>
              <a:rPr lang="it-IT" dirty="0" err="1"/>
              <a:t>diagnostics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in stellar </a:t>
            </a:r>
            <a:r>
              <a:rPr lang="it-IT" dirty="0" err="1"/>
              <a:t>atmosphere</a:t>
            </a:r>
            <a:r>
              <a:rPr lang="it-IT" dirty="0"/>
              <a:t> </a:t>
            </a:r>
            <a:r>
              <a:rPr lang="it-IT" dirty="0" err="1"/>
              <a:t>analysis</a:t>
            </a:r>
            <a:r>
              <a:rPr lang="it-IT" dirty="0"/>
              <a:t>.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2188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5470D2-BA40-4AEB-110D-886B3F1C21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70327BA-EE1D-3DFB-EC77-D952A0EE83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BCFE1DD-A63D-C278-4A65-9ED2F3B864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Microturbulence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another</a:t>
            </a:r>
            <a:r>
              <a:rPr lang="it-IT" dirty="0"/>
              <a:t> key </a:t>
            </a:r>
            <a:r>
              <a:rPr lang="it-IT" dirty="0" err="1"/>
              <a:t>parameter</a:t>
            </a:r>
            <a:r>
              <a:rPr lang="it-IT" dirty="0"/>
              <a:t>.</a:t>
            </a:r>
          </a:p>
          <a:p>
            <a:r>
              <a:rPr lang="it-IT" dirty="0" err="1"/>
              <a:t>Physically</a:t>
            </a:r>
            <a:r>
              <a:rPr lang="it-IT" dirty="0"/>
              <a:t>,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represents</a:t>
            </a:r>
            <a:r>
              <a:rPr lang="it-IT" dirty="0"/>
              <a:t> </a:t>
            </a:r>
            <a:r>
              <a:rPr lang="it-IT" dirty="0" err="1"/>
              <a:t>unresolved</a:t>
            </a:r>
            <a:r>
              <a:rPr lang="it-IT" dirty="0"/>
              <a:t> small-scale </a:t>
            </a:r>
            <a:r>
              <a:rPr lang="it-IT" dirty="0" err="1"/>
              <a:t>motions</a:t>
            </a:r>
            <a:r>
              <a:rPr lang="it-IT" dirty="0"/>
              <a:t> in the stellar </a:t>
            </a:r>
            <a:r>
              <a:rPr lang="it-IT" dirty="0" err="1"/>
              <a:t>atmosphere</a:t>
            </a:r>
            <a:r>
              <a:rPr lang="it-IT" dirty="0"/>
              <a:t>.</a:t>
            </a:r>
          </a:p>
          <a:p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microturbulence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properly</a:t>
            </a:r>
            <a:r>
              <a:rPr lang="it-IT" dirty="0"/>
              <a:t> </a:t>
            </a:r>
            <a:r>
              <a:rPr lang="it-IT" dirty="0" err="1"/>
              <a:t>accounted</a:t>
            </a:r>
            <a:r>
              <a:rPr lang="it-IT" dirty="0"/>
              <a:t> for, strong lines and </a:t>
            </a:r>
            <a:r>
              <a:rPr lang="it-IT" dirty="0" err="1"/>
              <a:t>weak</a:t>
            </a:r>
            <a:r>
              <a:rPr lang="it-IT" dirty="0"/>
              <a:t> lines </a:t>
            </a:r>
            <a:r>
              <a:rPr lang="it-IT" dirty="0" err="1"/>
              <a:t>will</a:t>
            </a:r>
            <a:r>
              <a:rPr lang="it-IT" dirty="0"/>
              <a:t> </a:t>
            </a:r>
            <a:r>
              <a:rPr lang="it-IT" dirty="0" err="1"/>
              <a:t>give</a:t>
            </a:r>
            <a:r>
              <a:rPr lang="it-IT" dirty="0"/>
              <a:t> </a:t>
            </a:r>
            <a:r>
              <a:rPr lang="it-IT" dirty="0" err="1"/>
              <a:t>inconsistent</a:t>
            </a:r>
            <a:r>
              <a:rPr lang="it-IT" dirty="0"/>
              <a:t> </a:t>
            </a:r>
            <a:r>
              <a:rPr lang="it-IT" dirty="0" err="1"/>
              <a:t>abundances</a:t>
            </a:r>
            <a:r>
              <a:rPr lang="it-IT" dirty="0"/>
              <a:t>.</a:t>
            </a:r>
          </a:p>
          <a:p>
            <a:r>
              <a:rPr lang="it-IT" dirty="0" err="1"/>
              <a:t>Therefore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determine the </a:t>
            </a:r>
            <a:r>
              <a:rPr lang="it-IT" dirty="0" err="1"/>
              <a:t>microturbulent</a:t>
            </a:r>
            <a:r>
              <a:rPr lang="it-IT" dirty="0"/>
              <a:t> </a:t>
            </a:r>
            <a:r>
              <a:rPr lang="it-IT" dirty="0" err="1"/>
              <a:t>velocity</a:t>
            </a:r>
            <a:r>
              <a:rPr lang="it-IT" dirty="0"/>
              <a:t> by </a:t>
            </a:r>
            <a:r>
              <a:rPr lang="it-IT" dirty="0" err="1"/>
              <a:t>minimizing</a:t>
            </a:r>
            <a:r>
              <a:rPr lang="it-IT" dirty="0"/>
              <a:t> </a:t>
            </a:r>
            <a:r>
              <a:rPr lang="it-IT" dirty="0" err="1"/>
              <a:t>abundance</a:t>
            </a:r>
            <a:r>
              <a:rPr lang="it-IT" dirty="0"/>
              <a:t> trends with </a:t>
            </a:r>
            <a:r>
              <a:rPr lang="it-IT" dirty="0" err="1"/>
              <a:t>equivalent</a:t>
            </a:r>
            <a:r>
              <a:rPr lang="it-IT" dirty="0"/>
              <a:t> </a:t>
            </a:r>
            <a:r>
              <a:rPr lang="it-IT" dirty="0" err="1"/>
              <a:t>width</a:t>
            </a:r>
            <a:r>
              <a:rPr lang="it-IT" dirty="0"/>
              <a:t>.</a:t>
            </a:r>
          </a:p>
          <a:p>
            <a:r>
              <a:rPr lang="it-IT" dirty="0" err="1"/>
              <a:t>Again</a:t>
            </a:r>
            <a:r>
              <a:rPr lang="it-IT" dirty="0"/>
              <a:t>,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an iterative </a:t>
            </a:r>
            <a:r>
              <a:rPr lang="it-IT" dirty="0" err="1"/>
              <a:t>process</a:t>
            </a:r>
            <a:r>
              <a:rPr lang="it-IT" dirty="0"/>
              <a:t>.</a:t>
            </a:r>
          </a:p>
          <a:p>
            <a:r>
              <a:rPr lang="it-IT" dirty="0" err="1"/>
              <a:t>Although</a:t>
            </a:r>
            <a:r>
              <a:rPr lang="it-IT" dirty="0"/>
              <a:t> </a:t>
            </a:r>
            <a:r>
              <a:rPr lang="it-IT" dirty="0" err="1"/>
              <a:t>microturbulence</a:t>
            </a:r>
            <a:r>
              <a:rPr lang="it-IT" dirty="0"/>
              <a:t> </a:t>
            </a:r>
            <a:r>
              <a:rPr lang="it-IT" dirty="0" err="1"/>
              <a:t>may</a:t>
            </a:r>
            <a:r>
              <a:rPr lang="it-IT" dirty="0"/>
              <a:t> sound like a technical </a:t>
            </a:r>
            <a:r>
              <a:rPr lang="it-IT" dirty="0" err="1"/>
              <a:t>detail</a:t>
            </a:r>
            <a:r>
              <a:rPr lang="it-IT" dirty="0"/>
              <a:t>,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a </a:t>
            </a:r>
            <a:r>
              <a:rPr lang="it-IT" dirty="0" err="1"/>
              <a:t>significant</a:t>
            </a:r>
            <a:r>
              <a:rPr lang="it-IT" dirty="0"/>
              <a:t> impact on high-</a:t>
            </a:r>
            <a:r>
              <a:rPr lang="it-IT" dirty="0" err="1"/>
              <a:t>precision</a:t>
            </a:r>
            <a:r>
              <a:rPr lang="it-IT" dirty="0"/>
              <a:t> </a:t>
            </a:r>
            <a:r>
              <a:rPr lang="it-IT" dirty="0" err="1"/>
              <a:t>abundance</a:t>
            </a:r>
            <a:r>
              <a:rPr lang="it-IT" dirty="0"/>
              <a:t> </a:t>
            </a:r>
            <a:r>
              <a:rPr lang="it-IT" dirty="0" err="1"/>
              <a:t>analysis</a:t>
            </a:r>
            <a:endParaRPr lang="it-IT" dirty="0"/>
          </a:p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22B2A4A-5841-C1E6-6EBD-1D8BD73BB8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2927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Once the stellar </a:t>
            </a:r>
            <a:r>
              <a:rPr lang="it-IT" dirty="0" err="1"/>
              <a:t>parameters</a:t>
            </a:r>
            <a:r>
              <a:rPr lang="it-IT" dirty="0"/>
              <a:t> are </a:t>
            </a:r>
            <a:r>
              <a:rPr lang="it-IT" dirty="0" err="1"/>
              <a:t>determined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can derive the </a:t>
            </a:r>
            <a:r>
              <a:rPr lang="it-IT" dirty="0" err="1"/>
              <a:t>chemical</a:t>
            </a:r>
            <a:r>
              <a:rPr lang="it-IT" dirty="0"/>
              <a:t> pattern of the star.</a:t>
            </a:r>
          </a:p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means</a:t>
            </a:r>
            <a:r>
              <a:rPr lang="it-IT" dirty="0"/>
              <a:t> </a:t>
            </a:r>
            <a:r>
              <a:rPr lang="it-IT" dirty="0" err="1"/>
              <a:t>measuring</a:t>
            </a:r>
            <a:r>
              <a:rPr lang="it-IT" dirty="0"/>
              <a:t> </a:t>
            </a:r>
            <a:r>
              <a:rPr lang="it-IT" dirty="0" err="1"/>
              <a:t>abundances</a:t>
            </a:r>
            <a:r>
              <a:rPr lang="it-IT" dirty="0"/>
              <a:t> for </a:t>
            </a:r>
            <a:r>
              <a:rPr lang="it-IT" dirty="0" err="1"/>
              <a:t>many</a:t>
            </a:r>
            <a:r>
              <a:rPr lang="it-IT" dirty="0"/>
              <a:t>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elements</a:t>
            </a:r>
            <a:r>
              <a:rPr lang="it-IT" dirty="0"/>
              <a:t>.</a:t>
            </a:r>
          </a:p>
          <a:p>
            <a:r>
              <a:rPr lang="it-IT" dirty="0"/>
              <a:t>Chemical patterns provide </a:t>
            </a:r>
            <a:r>
              <a:rPr lang="it-IT" dirty="0" err="1"/>
              <a:t>crucial</a:t>
            </a:r>
            <a:r>
              <a:rPr lang="it-IT" dirty="0"/>
              <a:t> information </a:t>
            </a:r>
            <a:r>
              <a:rPr lang="it-IT" dirty="0" err="1"/>
              <a:t>about</a:t>
            </a:r>
            <a:r>
              <a:rPr lang="it-IT" dirty="0"/>
              <a:t>:</a:t>
            </a:r>
          </a:p>
          <a:p>
            <a:r>
              <a:rPr lang="it-IT" dirty="0"/>
              <a:t>stellar </a:t>
            </a:r>
            <a:r>
              <a:rPr lang="it-IT" dirty="0" err="1"/>
              <a:t>evolution</a:t>
            </a:r>
            <a:r>
              <a:rPr lang="it-IT" dirty="0"/>
              <a:t>,</a:t>
            </a:r>
          </a:p>
          <a:p>
            <a:r>
              <a:rPr lang="it-IT" dirty="0" err="1"/>
              <a:t>nucleosynthesis</a:t>
            </a:r>
            <a:r>
              <a:rPr lang="it-IT" dirty="0"/>
              <a:t>,</a:t>
            </a:r>
          </a:p>
          <a:p>
            <a:r>
              <a:rPr lang="it-IT" dirty="0"/>
              <a:t>and </a:t>
            </a:r>
            <a:r>
              <a:rPr lang="it-IT" dirty="0" err="1"/>
              <a:t>galactic</a:t>
            </a:r>
            <a:r>
              <a:rPr lang="it-IT" dirty="0"/>
              <a:t> </a:t>
            </a:r>
            <a:r>
              <a:rPr lang="it-IT" dirty="0" err="1"/>
              <a:t>chemical</a:t>
            </a:r>
            <a:r>
              <a:rPr lang="it-IT" dirty="0"/>
              <a:t> </a:t>
            </a:r>
            <a:r>
              <a:rPr lang="it-IT" dirty="0" err="1"/>
              <a:t>evolution</a:t>
            </a:r>
            <a:r>
              <a:rPr lang="it-IT" dirty="0"/>
              <a:t>.</a:t>
            </a:r>
          </a:p>
          <a:p>
            <a:r>
              <a:rPr lang="it-IT" dirty="0"/>
              <a:t>For </a:t>
            </a:r>
            <a:r>
              <a:rPr lang="it-IT" dirty="0" err="1"/>
              <a:t>example</a:t>
            </a:r>
            <a:r>
              <a:rPr lang="it-IT" dirty="0"/>
              <a:t>:</a:t>
            </a:r>
          </a:p>
          <a:p>
            <a:r>
              <a:rPr lang="it-IT" dirty="0"/>
              <a:t>alpha-</a:t>
            </a:r>
            <a:r>
              <a:rPr lang="it-IT" dirty="0" err="1"/>
              <a:t>elements</a:t>
            </a:r>
            <a:r>
              <a:rPr lang="it-IT" dirty="0"/>
              <a:t> trace core-</a:t>
            </a:r>
            <a:r>
              <a:rPr lang="it-IT" dirty="0" err="1"/>
              <a:t>collapse</a:t>
            </a:r>
            <a:r>
              <a:rPr lang="it-IT" dirty="0"/>
              <a:t> supernovae,</a:t>
            </a:r>
          </a:p>
          <a:p>
            <a:r>
              <a:rPr lang="it-IT" dirty="0" err="1"/>
              <a:t>iron-peak</a:t>
            </a:r>
            <a:r>
              <a:rPr lang="it-IT" dirty="0"/>
              <a:t> </a:t>
            </a:r>
            <a:r>
              <a:rPr lang="it-IT" dirty="0" err="1"/>
              <a:t>elements</a:t>
            </a:r>
            <a:r>
              <a:rPr lang="it-IT" dirty="0"/>
              <a:t> trace </a:t>
            </a:r>
            <a:r>
              <a:rPr lang="it-IT" dirty="0" err="1"/>
              <a:t>Type</a:t>
            </a:r>
            <a:r>
              <a:rPr lang="it-IT" dirty="0"/>
              <a:t> </a:t>
            </a:r>
            <a:r>
              <a:rPr lang="it-IT" dirty="0" err="1"/>
              <a:t>Ia</a:t>
            </a:r>
            <a:r>
              <a:rPr lang="it-IT" dirty="0"/>
              <a:t> supernovae,</a:t>
            </a:r>
          </a:p>
          <a:p>
            <a:r>
              <a:rPr lang="it-IT" dirty="0"/>
              <a:t>and </a:t>
            </a:r>
            <a:r>
              <a:rPr lang="it-IT" dirty="0" err="1"/>
              <a:t>neutron-capture</a:t>
            </a:r>
            <a:r>
              <a:rPr lang="it-IT" dirty="0"/>
              <a:t> </a:t>
            </a:r>
            <a:r>
              <a:rPr lang="it-IT" dirty="0" err="1"/>
              <a:t>elements</a:t>
            </a:r>
            <a:r>
              <a:rPr lang="it-IT" dirty="0"/>
              <a:t> trace more </a:t>
            </a:r>
            <a:r>
              <a:rPr lang="it-IT" dirty="0" err="1"/>
              <a:t>exotic</a:t>
            </a:r>
            <a:r>
              <a:rPr lang="it-IT" dirty="0"/>
              <a:t> </a:t>
            </a:r>
            <a:r>
              <a:rPr lang="it-IT" dirty="0" err="1"/>
              <a:t>enrichment</a:t>
            </a:r>
            <a:r>
              <a:rPr lang="it-IT" dirty="0"/>
              <a:t> </a:t>
            </a:r>
            <a:r>
              <a:rPr lang="it-IT" dirty="0" err="1"/>
              <a:t>channels</a:t>
            </a:r>
            <a:r>
              <a:rPr lang="it-IT" dirty="0"/>
              <a:t>.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88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But </a:t>
            </a:r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disperse the light </a:t>
            </a:r>
            <a:r>
              <a:rPr lang="it-IT" dirty="0" err="1"/>
              <a:t>through</a:t>
            </a:r>
            <a:r>
              <a:rPr lang="it-IT" dirty="0"/>
              <a:t> a </a:t>
            </a:r>
            <a:r>
              <a:rPr lang="it-IT" dirty="0" err="1"/>
              <a:t>spectrograph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obtain</a:t>
            </a:r>
            <a:r>
              <a:rPr lang="it-IT" dirty="0"/>
              <a:t> a </a:t>
            </a:r>
            <a:r>
              <a:rPr lang="it-IT" dirty="0" err="1"/>
              <a:t>spectrum</a:t>
            </a:r>
            <a:r>
              <a:rPr lang="it-IT" dirty="0"/>
              <a:t>.</a:t>
            </a:r>
          </a:p>
          <a:p>
            <a:r>
              <a:rPr lang="it-IT" dirty="0"/>
              <a:t>A </a:t>
            </a:r>
            <a:r>
              <a:rPr lang="it-IT" dirty="0" err="1"/>
              <a:t>spectrum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much</a:t>
            </a:r>
            <a:r>
              <a:rPr lang="it-IT" dirty="0"/>
              <a:t> more </a:t>
            </a:r>
            <a:r>
              <a:rPr lang="it-IT" dirty="0" err="1"/>
              <a:t>powerful</a:t>
            </a:r>
            <a:r>
              <a:rPr lang="it-IT" dirty="0"/>
              <a:t> </a:t>
            </a:r>
            <a:r>
              <a:rPr lang="it-IT" dirty="0" err="1"/>
              <a:t>because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contains</a:t>
            </a:r>
            <a:r>
              <a:rPr lang="it-IT" dirty="0"/>
              <a:t> </a:t>
            </a:r>
            <a:r>
              <a:rPr lang="it-IT" dirty="0" err="1"/>
              <a:t>physical</a:t>
            </a:r>
            <a:r>
              <a:rPr lang="it-IT" dirty="0"/>
              <a:t> information </a:t>
            </a:r>
            <a:r>
              <a:rPr lang="it-IT" dirty="0" err="1"/>
              <a:t>encoded</a:t>
            </a:r>
            <a:r>
              <a:rPr lang="it-IT" dirty="0"/>
              <a:t> in the </a:t>
            </a:r>
            <a:r>
              <a:rPr lang="it-IT" dirty="0" err="1"/>
              <a:t>distribution</a:t>
            </a:r>
            <a:r>
              <a:rPr lang="it-IT" dirty="0"/>
              <a:t> of light </a:t>
            </a:r>
            <a:r>
              <a:rPr lang="it-IT" dirty="0" err="1"/>
              <a:t>as</a:t>
            </a:r>
            <a:r>
              <a:rPr lang="it-IT" dirty="0"/>
              <a:t> a </a:t>
            </a:r>
            <a:r>
              <a:rPr lang="it-IT" dirty="0" err="1"/>
              <a:t>function</a:t>
            </a:r>
            <a:r>
              <a:rPr lang="it-IT" dirty="0"/>
              <a:t> of </a:t>
            </a:r>
            <a:r>
              <a:rPr lang="it-IT" dirty="0" err="1"/>
              <a:t>wavelength</a:t>
            </a:r>
            <a:r>
              <a:rPr lang="it-IT" dirty="0"/>
              <a:t>.</a:t>
            </a:r>
          </a:p>
          <a:p>
            <a:r>
              <a:rPr lang="it-IT" dirty="0" err="1"/>
              <a:t>Instead</a:t>
            </a:r>
            <a:r>
              <a:rPr lang="it-IT" dirty="0"/>
              <a:t> of just seeing a star </a:t>
            </a:r>
            <a:r>
              <a:rPr lang="it-IT" dirty="0" err="1"/>
              <a:t>as</a:t>
            </a:r>
            <a:r>
              <a:rPr lang="it-IT" dirty="0"/>
              <a:t> a point of light, </a:t>
            </a:r>
            <a:r>
              <a:rPr lang="it-IT" dirty="0" err="1"/>
              <a:t>spectroscopy</a:t>
            </a:r>
            <a:r>
              <a:rPr lang="it-IT" dirty="0"/>
              <a:t> </a:t>
            </a:r>
            <a:r>
              <a:rPr lang="it-IT" dirty="0" err="1"/>
              <a:t>allows</a:t>
            </a:r>
            <a:r>
              <a:rPr lang="it-IT" dirty="0"/>
              <a:t> </a:t>
            </a:r>
            <a:r>
              <a:rPr lang="it-IT" dirty="0" err="1"/>
              <a:t>us</a:t>
            </a:r>
            <a:r>
              <a:rPr lang="it-IT" dirty="0"/>
              <a:t> to investigate </a:t>
            </a:r>
            <a:r>
              <a:rPr lang="it-IT" dirty="0" err="1"/>
              <a:t>its</a:t>
            </a:r>
            <a:r>
              <a:rPr lang="it-IT" dirty="0"/>
              <a:t> </a:t>
            </a:r>
            <a:r>
              <a:rPr lang="it-IT" dirty="0" err="1"/>
              <a:t>atmosphere</a:t>
            </a:r>
            <a:r>
              <a:rPr lang="it-IT" dirty="0"/>
              <a:t>.</a:t>
            </a:r>
          </a:p>
          <a:p>
            <a:r>
              <a:rPr lang="it-IT" dirty="0"/>
              <a:t>In </a:t>
            </a:r>
            <a:r>
              <a:rPr lang="it-IT" dirty="0" err="1"/>
              <a:t>other</a:t>
            </a:r>
            <a:r>
              <a:rPr lang="it-IT" dirty="0"/>
              <a:t> words, imaging </a:t>
            </a:r>
            <a:r>
              <a:rPr lang="it-IT" dirty="0" err="1"/>
              <a:t>tells</a:t>
            </a:r>
            <a:r>
              <a:rPr lang="it-IT" dirty="0"/>
              <a:t> </a:t>
            </a:r>
            <a:r>
              <a:rPr lang="it-IT" dirty="0" err="1"/>
              <a:t>us</a:t>
            </a:r>
            <a:r>
              <a:rPr lang="it-IT" dirty="0"/>
              <a:t> ‘</a:t>
            </a:r>
            <a:r>
              <a:rPr lang="it-IT" dirty="0" err="1"/>
              <a:t>where</a:t>
            </a:r>
            <a:r>
              <a:rPr lang="it-IT" dirty="0"/>
              <a:t>’, </a:t>
            </a:r>
            <a:r>
              <a:rPr lang="it-IT" dirty="0" err="1"/>
              <a:t>while</a:t>
            </a:r>
            <a:r>
              <a:rPr lang="it-IT" dirty="0"/>
              <a:t> </a:t>
            </a:r>
            <a:r>
              <a:rPr lang="it-IT" dirty="0" err="1"/>
              <a:t>spectroscopy</a:t>
            </a:r>
            <a:r>
              <a:rPr lang="it-IT" dirty="0"/>
              <a:t> </a:t>
            </a:r>
            <a:r>
              <a:rPr lang="it-IT" dirty="0" err="1"/>
              <a:t>tells</a:t>
            </a:r>
            <a:r>
              <a:rPr lang="it-IT" dirty="0"/>
              <a:t> </a:t>
            </a:r>
            <a:r>
              <a:rPr lang="it-IT" dirty="0" err="1"/>
              <a:t>us</a:t>
            </a:r>
            <a:r>
              <a:rPr lang="it-IT" dirty="0"/>
              <a:t> ‘</a:t>
            </a:r>
            <a:r>
              <a:rPr lang="it-IT" dirty="0" err="1"/>
              <a:t>what</a:t>
            </a:r>
            <a:r>
              <a:rPr lang="it-IT" dirty="0"/>
              <a:t>’ and ‘</a:t>
            </a:r>
            <a:r>
              <a:rPr lang="it-IT" dirty="0" err="1"/>
              <a:t>how</a:t>
            </a:r>
            <a:r>
              <a:rPr lang="it-IT" dirty="0"/>
              <a:t>’.</a:t>
            </a:r>
          </a:p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why</a:t>
            </a:r>
            <a:r>
              <a:rPr lang="it-IT" dirty="0"/>
              <a:t> </a:t>
            </a:r>
            <a:r>
              <a:rPr lang="it-IT" dirty="0" err="1"/>
              <a:t>spectroscopy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one of the </a:t>
            </a:r>
            <a:r>
              <a:rPr lang="it-IT" dirty="0" err="1"/>
              <a:t>most</a:t>
            </a:r>
            <a:r>
              <a:rPr lang="it-IT" dirty="0"/>
              <a:t> </a:t>
            </a:r>
            <a:r>
              <a:rPr lang="it-IT" dirty="0" err="1"/>
              <a:t>important</a:t>
            </a:r>
            <a:r>
              <a:rPr lang="it-IT" dirty="0"/>
              <a:t> tools in </a:t>
            </a:r>
            <a:r>
              <a:rPr lang="it-IT" dirty="0" err="1"/>
              <a:t>astrophysics</a:t>
            </a:r>
            <a:r>
              <a:rPr lang="it-IT" dirty="0"/>
              <a:t>.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4445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462AFE-12DC-4A47-8E3B-57D670932F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86708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When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observe</a:t>
            </a:r>
            <a:r>
              <a:rPr lang="it-IT" dirty="0"/>
              <a:t> the </a:t>
            </a:r>
            <a:r>
              <a:rPr lang="it-IT" dirty="0" err="1"/>
              <a:t>sky</a:t>
            </a:r>
            <a:r>
              <a:rPr lang="it-IT" dirty="0"/>
              <a:t> with a </a:t>
            </a:r>
            <a:r>
              <a:rPr lang="it-IT" dirty="0" err="1"/>
              <a:t>telescope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can </a:t>
            </a:r>
            <a:r>
              <a:rPr lang="it-IT" dirty="0" err="1"/>
              <a:t>obtain</a:t>
            </a:r>
            <a:r>
              <a:rPr lang="it-IT" dirty="0"/>
              <a:t>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types</a:t>
            </a:r>
            <a:r>
              <a:rPr lang="it-IT" dirty="0"/>
              <a:t> of information.</a:t>
            </a:r>
          </a:p>
          <a:p>
            <a:r>
              <a:rPr lang="it-IT" dirty="0"/>
              <a:t>The first </a:t>
            </a:r>
            <a:r>
              <a:rPr lang="it-IT" dirty="0" err="1"/>
              <a:t>is</a:t>
            </a:r>
            <a:r>
              <a:rPr lang="it-IT" dirty="0"/>
              <a:t> an image. </a:t>
            </a:r>
          </a:p>
          <a:p>
            <a:r>
              <a:rPr lang="it-IT" dirty="0"/>
              <a:t>An image </a:t>
            </a:r>
            <a:r>
              <a:rPr lang="it-IT" dirty="0" err="1"/>
              <a:t>tells</a:t>
            </a:r>
            <a:r>
              <a:rPr lang="it-IT" dirty="0"/>
              <a:t> </a:t>
            </a:r>
            <a:r>
              <a:rPr lang="it-IT" dirty="0" err="1"/>
              <a:t>us</a:t>
            </a:r>
            <a:r>
              <a:rPr lang="it-IT" dirty="0"/>
              <a:t> </a:t>
            </a:r>
            <a:r>
              <a:rPr lang="it-IT" dirty="0" err="1"/>
              <a:t>where</a:t>
            </a:r>
            <a:r>
              <a:rPr lang="it-IT" dirty="0"/>
              <a:t> </a:t>
            </a:r>
            <a:r>
              <a:rPr lang="it-IT" dirty="0" err="1"/>
              <a:t>objects</a:t>
            </a:r>
            <a:r>
              <a:rPr lang="it-IT" dirty="0"/>
              <a:t> are </a:t>
            </a:r>
            <a:r>
              <a:rPr lang="it-IT" dirty="0" err="1"/>
              <a:t>located</a:t>
            </a:r>
            <a:r>
              <a:rPr lang="it-IT" dirty="0"/>
              <a:t> and </a:t>
            </a:r>
            <a:r>
              <a:rPr lang="it-IT" dirty="0" err="1"/>
              <a:t>how</a:t>
            </a:r>
            <a:r>
              <a:rPr lang="it-IT" dirty="0"/>
              <a:t> </a:t>
            </a:r>
            <a:r>
              <a:rPr lang="it-IT" dirty="0" err="1"/>
              <a:t>bright</a:t>
            </a:r>
            <a:r>
              <a:rPr lang="it-IT" dirty="0"/>
              <a:t> </a:t>
            </a:r>
            <a:r>
              <a:rPr lang="it-IT" dirty="0" err="1"/>
              <a:t>they</a:t>
            </a:r>
            <a:r>
              <a:rPr lang="it-IT" dirty="0"/>
              <a:t> are,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means</a:t>
            </a:r>
            <a:r>
              <a:rPr lang="it-IT" dirty="0"/>
              <a:t> with an image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don’t</a:t>
            </a:r>
            <a:r>
              <a:rPr lang="it-IT" dirty="0"/>
              <a:t> </a:t>
            </a:r>
            <a:r>
              <a:rPr lang="it-IT" dirty="0" err="1"/>
              <a:t>lose</a:t>
            </a:r>
            <a:r>
              <a:rPr lang="it-IT" dirty="0"/>
              <a:t> the </a:t>
            </a:r>
            <a:r>
              <a:rPr lang="it-IT" dirty="0" err="1"/>
              <a:t>spatial</a:t>
            </a:r>
            <a:r>
              <a:rPr lang="it-IT" dirty="0"/>
              <a:t> information.</a:t>
            </a:r>
          </a:p>
          <a:p>
            <a:endParaRPr lang="it-IT" dirty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7586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But </a:t>
            </a:r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disperse the light </a:t>
            </a:r>
            <a:r>
              <a:rPr lang="it-IT" dirty="0" err="1"/>
              <a:t>through</a:t>
            </a:r>
            <a:r>
              <a:rPr lang="it-IT" dirty="0"/>
              <a:t> a </a:t>
            </a:r>
            <a:r>
              <a:rPr lang="it-IT" dirty="0" err="1"/>
              <a:t>spectrograph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obtain</a:t>
            </a:r>
            <a:r>
              <a:rPr lang="it-IT" dirty="0"/>
              <a:t> a </a:t>
            </a:r>
            <a:r>
              <a:rPr lang="it-IT" dirty="0" err="1"/>
              <a:t>spectrum</a:t>
            </a:r>
            <a:r>
              <a:rPr lang="it-IT" dirty="0"/>
              <a:t>.</a:t>
            </a:r>
          </a:p>
          <a:p>
            <a:r>
              <a:rPr lang="it-IT" dirty="0"/>
              <a:t>A </a:t>
            </a:r>
            <a:r>
              <a:rPr lang="it-IT" dirty="0" err="1"/>
              <a:t>spectrum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much</a:t>
            </a:r>
            <a:r>
              <a:rPr lang="it-IT" dirty="0"/>
              <a:t> more </a:t>
            </a:r>
            <a:r>
              <a:rPr lang="it-IT" dirty="0" err="1"/>
              <a:t>powerful</a:t>
            </a:r>
            <a:r>
              <a:rPr lang="it-IT" dirty="0"/>
              <a:t> </a:t>
            </a:r>
            <a:r>
              <a:rPr lang="it-IT" dirty="0" err="1"/>
              <a:t>because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contains</a:t>
            </a:r>
            <a:r>
              <a:rPr lang="it-IT" dirty="0"/>
              <a:t> </a:t>
            </a:r>
            <a:r>
              <a:rPr lang="it-IT" dirty="0" err="1"/>
              <a:t>physical</a:t>
            </a:r>
            <a:r>
              <a:rPr lang="it-IT" dirty="0"/>
              <a:t> information </a:t>
            </a:r>
            <a:r>
              <a:rPr lang="it-IT" dirty="0" err="1"/>
              <a:t>encoded</a:t>
            </a:r>
            <a:r>
              <a:rPr lang="it-IT" dirty="0"/>
              <a:t> in the </a:t>
            </a:r>
            <a:r>
              <a:rPr lang="it-IT" dirty="0" err="1"/>
              <a:t>distribution</a:t>
            </a:r>
            <a:r>
              <a:rPr lang="it-IT" dirty="0"/>
              <a:t> of light </a:t>
            </a:r>
            <a:r>
              <a:rPr lang="it-IT" dirty="0" err="1"/>
              <a:t>as</a:t>
            </a:r>
            <a:r>
              <a:rPr lang="it-IT" dirty="0"/>
              <a:t> a </a:t>
            </a:r>
            <a:r>
              <a:rPr lang="it-IT" dirty="0" err="1"/>
              <a:t>function</a:t>
            </a:r>
            <a:r>
              <a:rPr lang="it-IT" dirty="0"/>
              <a:t> of </a:t>
            </a:r>
            <a:r>
              <a:rPr lang="it-IT" dirty="0" err="1"/>
              <a:t>wavelength</a:t>
            </a:r>
            <a:r>
              <a:rPr lang="it-IT" dirty="0"/>
              <a:t>.</a:t>
            </a:r>
          </a:p>
          <a:p>
            <a:r>
              <a:rPr lang="it-IT" dirty="0" err="1"/>
              <a:t>Instead</a:t>
            </a:r>
            <a:r>
              <a:rPr lang="it-IT" dirty="0"/>
              <a:t> of just seeing a star </a:t>
            </a:r>
            <a:r>
              <a:rPr lang="it-IT" dirty="0" err="1"/>
              <a:t>as</a:t>
            </a:r>
            <a:r>
              <a:rPr lang="it-IT" dirty="0"/>
              <a:t> a point of light, </a:t>
            </a:r>
            <a:r>
              <a:rPr lang="it-IT" dirty="0" err="1"/>
              <a:t>spectroscopy</a:t>
            </a:r>
            <a:r>
              <a:rPr lang="it-IT" dirty="0"/>
              <a:t> </a:t>
            </a:r>
            <a:r>
              <a:rPr lang="it-IT" dirty="0" err="1"/>
              <a:t>allows</a:t>
            </a:r>
            <a:r>
              <a:rPr lang="it-IT" dirty="0"/>
              <a:t> </a:t>
            </a:r>
            <a:r>
              <a:rPr lang="it-IT" dirty="0" err="1"/>
              <a:t>us</a:t>
            </a:r>
            <a:r>
              <a:rPr lang="it-IT" dirty="0"/>
              <a:t> to investigate </a:t>
            </a:r>
            <a:r>
              <a:rPr lang="it-IT" dirty="0" err="1"/>
              <a:t>its</a:t>
            </a:r>
            <a:r>
              <a:rPr lang="it-IT" dirty="0"/>
              <a:t> </a:t>
            </a:r>
            <a:r>
              <a:rPr lang="it-IT" dirty="0" err="1"/>
              <a:t>atmosphere</a:t>
            </a:r>
            <a:r>
              <a:rPr lang="it-IT" dirty="0"/>
              <a:t>.</a:t>
            </a:r>
          </a:p>
          <a:p>
            <a:r>
              <a:rPr lang="it-IT" dirty="0"/>
              <a:t>In </a:t>
            </a:r>
            <a:r>
              <a:rPr lang="it-IT" dirty="0" err="1"/>
              <a:t>other</a:t>
            </a:r>
            <a:r>
              <a:rPr lang="it-IT" dirty="0"/>
              <a:t> words, imaging </a:t>
            </a:r>
            <a:r>
              <a:rPr lang="it-IT" dirty="0" err="1"/>
              <a:t>tells</a:t>
            </a:r>
            <a:r>
              <a:rPr lang="it-IT" dirty="0"/>
              <a:t> </a:t>
            </a:r>
            <a:r>
              <a:rPr lang="it-IT" dirty="0" err="1"/>
              <a:t>us</a:t>
            </a:r>
            <a:r>
              <a:rPr lang="it-IT" dirty="0"/>
              <a:t> ‘</a:t>
            </a:r>
            <a:r>
              <a:rPr lang="it-IT" dirty="0" err="1"/>
              <a:t>where</a:t>
            </a:r>
            <a:r>
              <a:rPr lang="it-IT" dirty="0"/>
              <a:t>’, </a:t>
            </a:r>
            <a:r>
              <a:rPr lang="it-IT" dirty="0" err="1"/>
              <a:t>while</a:t>
            </a:r>
            <a:r>
              <a:rPr lang="it-IT" dirty="0"/>
              <a:t> </a:t>
            </a:r>
            <a:r>
              <a:rPr lang="it-IT" dirty="0" err="1"/>
              <a:t>spectroscopy</a:t>
            </a:r>
            <a:r>
              <a:rPr lang="it-IT" dirty="0"/>
              <a:t> </a:t>
            </a:r>
            <a:r>
              <a:rPr lang="it-IT" dirty="0" err="1"/>
              <a:t>tells</a:t>
            </a:r>
            <a:r>
              <a:rPr lang="it-IT" dirty="0"/>
              <a:t> </a:t>
            </a:r>
            <a:r>
              <a:rPr lang="it-IT" dirty="0" err="1"/>
              <a:t>us</a:t>
            </a:r>
            <a:r>
              <a:rPr lang="it-IT" dirty="0"/>
              <a:t> ‘</a:t>
            </a:r>
            <a:r>
              <a:rPr lang="it-IT" dirty="0" err="1"/>
              <a:t>what</a:t>
            </a:r>
            <a:r>
              <a:rPr lang="it-IT" dirty="0"/>
              <a:t>’ and ‘</a:t>
            </a:r>
            <a:r>
              <a:rPr lang="it-IT" dirty="0" err="1"/>
              <a:t>how</a:t>
            </a:r>
            <a:r>
              <a:rPr lang="it-IT" dirty="0"/>
              <a:t>’.</a:t>
            </a:r>
          </a:p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why</a:t>
            </a:r>
            <a:r>
              <a:rPr lang="it-IT" dirty="0"/>
              <a:t> </a:t>
            </a:r>
            <a:r>
              <a:rPr lang="it-IT" dirty="0" err="1"/>
              <a:t>spectroscopy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one of the </a:t>
            </a:r>
            <a:r>
              <a:rPr lang="it-IT" dirty="0" err="1"/>
              <a:t>most</a:t>
            </a:r>
            <a:r>
              <a:rPr lang="it-IT" dirty="0"/>
              <a:t> </a:t>
            </a:r>
            <a:r>
              <a:rPr lang="it-IT" dirty="0" err="1"/>
              <a:t>important</a:t>
            </a:r>
            <a:r>
              <a:rPr lang="it-IT" dirty="0"/>
              <a:t> tools in </a:t>
            </a:r>
            <a:r>
              <a:rPr lang="it-IT" dirty="0" err="1"/>
              <a:t>astrophysics</a:t>
            </a:r>
            <a:r>
              <a:rPr lang="it-IT" dirty="0"/>
              <a:t>.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68918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2344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One </a:t>
            </a:r>
            <a:r>
              <a:rPr lang="it-IT" dirty="0" err="1"/>
              <a:t>important</a:t>
            </a:r>
            <a:r>
              <a:rPr lang="it-IT" dirty="0"/>
              <a:t> step in </a:t>
            </a:r>
            <a:r>
              <a:rPr lang="it-IT" dirty="0" err="1"/>
              <a:t>spectral</a:t>
            </a:r>
            <a:r>
              <a:rPr lang="it-IT" dirty="0"/>
              <a:t> </a:t>
            </a:r>
            <a:r>
              <a:rPr lang="it-IT" dirty="0" err="1"/>
              <a:t>synthesis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dirty="0" err="1"/>
              <a:t>determination</a:t>
            </a:r>
            <a:r>
              <a:rPr lang="it-IT" dirty="0"/>
              <a:t> of </a:t>
            </a:r>
            <a:r>
              <a:rPr lang="it-IT" dirty="0" err="1"/>
              <a:t>radial</a:t>
            </a:r>
            <a:r>
              <a:rPr lang="it-IT" dirty="0"/>
              <a:t> </a:t>
            </a:r>
            <a:r>
              <a:rPr lang="it-IT" dirty="0" err="1"/>
              <a:t>velocity</a:t>
            </a:r>
            <a:r>
              <a:rPr lang="it-IT" dirty="0"/>
              <a:t>.</a:t>
            </a:r>
          </a:p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often</a:t>
            </a:r>
            <a:r>
              <a:rPr lang="it-IT" dirty="0"/>
              <a:t> </a:t>
            </a:r>
            <a:r>
              <a:rPr lang="it-IT" dirty="0" err="1"/>
              <a:t>done</a:t>
            </a:r>
            <a:r>
              <a:rPr lang="it-IT" dirty="0"/>
              <a:t> </a:t>
            </a:r>
            <a:r>
              <a:rPr lang="it-IT" dirty="0" err="1"/>
              <a:t>through</a:t>
            </a:r>
            <a:r>
              <a:rPr lang="it-IT" dirty="0"/>
              <a:t> cross-</a:t>
            </a:r>
            <a:r>
              <a:rPr lang="it-IT" dirty="0" err="1"/>
              <a:t>correlation</a:t>
            </a:r>
            <a:r>
              <a:rPr lang="it-IT" dirty="0"/>
              <a:t> techniques.</a:t>
            </a:r>
          </a:p>
          <a:p>
            <a:r>
              <a:rPr lang="it-IT" dirty="0"/>
              <a:t>The </a:t>
            </a:r>
            <a:r>
              <a:rPr lang="it-IT" dirty="0" err="1"/>
              <a:t>observed</a:t>
            </a:r>
            <a:r>
              <a:rPr lang="it-IT" dirty="0"/>
              <a:t> </a:t>
            </a:r>
            <a:r>
              <a:rPr lang="it-IT" dirty="0" err="1"/>
              <a:t>spectrum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compared</a:t>
            </a:r>
            <a:r>
              <a:rPr lang="it-IT" dirty="0"/>
              <a:t> with a template </a:t>
            </a:r>
            <a:r>
              <a:rPr lang="it-IT" dirty="0" err="1"/>
              <a:t>spectrum</a:t>
            </a:r>
            <a:r>
              <a:rPr lang="it-IT" dirty="0"/>
              <a:t>. The shift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maximizes</a:t>
            </a:r>
            <a:r>
              <a:rPr lang="it-IT" dirty="0"/>
              <a:t> the </a:t>
            </a:r>
            <a:r>
              <a:rPr lang="it-IT" dirty="0" err="1"/>
              <a:t>correlation</a:t>
            </a:r>
            <a:r>
              <a:rPr lang="it-IT" dirty="0"/>
              <a:t> </a:t>
            </a:r>
            <a:r>
              <a:rPr lang="it-IT" dirty="0" err="1"/>
              <a:t>gives</a:t>
            </a:r>
            <a:r>
              <a:rPr lang="it-IT" dirty="0"/>
              <a:t> the </a:t>
            </a:r>
            <a:r>
              <a:rPr lang="it-IT" dirty="0" err="1"/>
              <a:t>radial</a:t>
            </a:r>
            <a:r>
              <a:rPr lang="it-IT" dirty="0"/>
              <a:t> </a:t>
            </a:r>
            <a:r>
              <a:rPr lang="it-IT" dirty="0" err="1"/>
              <a:t>velocity</a:t>
            </a:r>
            <a:r>
              <a:rPr lang="it-IT" dirty="0"/>
              <a:t>.</a:t>
            </a:r>
          </a:p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method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robust</a:t>
            </a:r>
            <a:r>
              <a:rPr lang="it-IT" dirty="0"/>
              <a:t> and </a:t>
            </a:r>
            <a:r>
              <a:rPr lang="it-IT" dirty="0" err="1"/>
              <a:t>widely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in stellar </a:t>
            </a:r>
            <a:r>
              <a:rPr lang="it-IT" dirty="0" err="1"/>
              <a:t>spectroscopy</a:t>
            </a:r>
            <a:endParaRPr lang="it-IT" dirty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936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789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In 4MOST, the </a:t>
            </a:r>
            <a:r>
              <a:rPr lang="it-IT" dirty="0" err="1"/>
              <a:t>fibers</a:t>
            </a:r>
            <a:r>
              <a:rPr lang="it-IT" dirty="0"/>
              <a:t> </a:t>
            </a:r>
            <a:r>
              <a:rPr lang="it-IT" dirty="0" err="1"/>
              <a:t>themselves</a:t>
            </a:r>
            <a:r>
              <a:rPr lang="it-IT" dirty="0"/>
              <a:t> do </a:t>
            </a:r>
            <a:r>
              <a:rPr lang="it-IT" dirty="0" err="1"/>
              <a:t>not</a:t>
            </a:r>
            <a:r>
              <a:rPr lang="it-IT" dirty="0"/>
              <a:t> determine the </a:t>
            </a:r>
            <a:r>
              <a:rPr lang="it-IT" dirty="0" err="1"/>
              <a:t>spectral</a:t>
            </a:r>
            <a:r>
              <a:rPr lang="it-IT" dirty="0"/>
              <a:t> </a:t>
            </a:r>
            <a:r>
              <a:rPr lang="it-IT" dirty="0" err="1"/>
              <a:t>resolution</a:t>
            </a:r>
            <a:r>
              <a:rPr lang="it-IT" dirty="0"/>
              <a:t>.</a:t>
            </a:r>
          </a:p>
          <a:p>
            <a:r>
              <a:rPr lang="it-IT" dirty="0"/>
              <a:t>The </a:t>
            </a:r>
            <a:r>
              <a:rPr lang="it-IT" dirty="0" err="1"/>
              <a:t>fibers</a:t>
            </a:r>
            <a:r>
              <a:rPr lang="it-IT" dirty="0"/>
              <a:t> </a:t>
            </a:r>
            <a:r>
              <a:rPr lang="it-IT" dirty="0" err="1"/>
              <a:t>only</a:t>
            </a:r>
            <a:r>
              <a:rPr lang="it-IT" dirty="0"/>
              <a:t> </a:t>
            </a:r>
            <a:r>
              <a:rPr lang="it-IT" dirty="0" err="1"/>
              <a:t>transport</a:t>
            </a:r>
            <a:r>
              <a:rPr lang="it-IT" dirty="0"/>
              <a:t> the light from the </a:t>
            </a:r>
            <a:r>
              <a:rPr lang="it-IT" dirty="0" err="1"/>
              <a:t>telescope</a:t>
            </a:r>
            <a:r>
              <a:rPr lang="it-IT" dirty="0"/>
              <a:t> </a:t>
            </a:r>
            <a:r>
              <a:rPr lang="it-IT" dirty="0" err="1"/>
              <a:t>focal</a:t>
            </a:r>
            <a:r>
              <a:rPr lang="it-IT" dirty="0"/>
              <a:t> </a:t>
            </a:r>
            <a:r>
              <a:rPr lang="it-IT" dirty="0" err="1"/>
              <a:t>plane</a:t>
            </a:r>
            <a:r>
              <a:rPr lang="it-IT" dirty="0"/>
              <a:t> to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spectrographs</a:t>
            </a:r>
            <a:r>
              <a:rPr lang="it-IT" dirty="0"/>
              <a:t>.</a:t>
            </a:r>
          </a:p>
          <a:p>
            <a:r>
              <a:rPr lang="it-IT" dirty="0"/>
              <a:t>Some </a:t>
            </a:r>
            <a:r>
              <a:rPr lang="it-IT" dirty="0" err="1"/>
              <a:t>fibers</a:t>
            </a:r>
            <a:r>
              <a:rPr lang="it-IT" dirty="0"/>
              <a:t> are </a:t>
            </a:r>
            <a:r>
              <a:rPr lang="it-IT" dirty="0" err="1"/>
              <a:t>connected</a:t>
            </a:r>
            <a:r>
              <a:rPr lang="it-IT" dirty="0"/>
              <a:t> to the Low-</a:t>
            </a:r>
            <a:r>
              <a:rPr lang="it-IT" dirty="0" err="1"/>
              <a:t>Resolution</a:t>
            </a:r>
            <a:r>
              <a:rPr lang="it-IT" dirty="0"/>
              <a:t> </a:t>
            </a:r>
            <a:r>
              <a:rPr lang="it-IT" dirty="0" err="1"/>
              <a:t>Spectrographs</a:t>
            </a:r>
            <a:r>
              <a:rPr lang="it-IT" dirty="0"/>
              <a:t>, </a:t>
            </a:r>
            <a:r>
              <a:rPr lang="it-IT" dirty="0" err="1"/>
              <a:t>while</a:t>
            </a:r>
            <a:r>
              <a:rPr lang="it-IT" dirty="0"/>
              <a:t> </a:t>
            </a:r>
            <a:r>
              <a:rPr lang="it-IT" dirty="0" err="1"/>
              <a:t>others</a:t>
            </a:r>
            <a:r>
              <a:rPr lang="it-IT" dirty="0"/>
              <a:t> are </a:t>
            </a:r>
            <a:r>
              <a:rPr lang="it-IT" dirty="0" err="1"/>
              <a:t>connected</a:t>
            </a:r>
            <a:r>
              <a:rPr lang="it-IT" dirty="0"/>
              <a:t> to the High-</a:t>
            </a:r>
            <a:r>
              <a:rPr lang="it-IT" dirty="0" err="1"/>
              <a:t>Resolution</a:t>
            </a:r>
            <a:r>
              <a:rPr lang="it-IT" dirty="0"/>
              <a:t> </a:t>
            </a:r>
            <a:r>
              <a:rPr lang="it-IT" dirty="0" err="1"/>
              <a:t>Spectrograph</a:t>
            </a:r>
            <a:r>
              <a:rPr lang="it-IT" dirty="0"/>
              <a:t>.</a:t>
            </a:r>
          </a:p>
          <a:p>
            <a:r>
              <a:rPr lang="it-IT" dirty="0"/>
              <a:t>The </a:t>
            </a:r>
            <a:r>
              <a:rPr lang="it-IT" dirty="0" err="1"/>
              <a:t>spectral</a:t>
            </a:r>
            <a:r>
              <a:rPr lang="it-IT" dirty="0"/>
              <a:t> </a:t>
            </a:r>
            <a:r>
              <a:rPr lang="it-IT" dirty="0" err="1"/>
              <a:t>resolution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then</a:t>
            </a:r>
            <a:r>
              <a:rPr lang="it-IT" dirty="0"/>
              <a:t> </a:t>
            </a:r>
            <a:r>
              <a:rPr lang="it-IT" dirty="0" err="1"/>
              <a:t>determined</a:t>
            </a:r>
            <a:r>
              <a:rPr lang="it-IT" dirty="0"/>
              <a:t> by the optical design of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spectrograph</a:t>
            </a:r>
            <a:r>
              <a:rPr lang="it-IT" dirty="0"/>
              <a:t>.</a:t>
            </a:r>
            <a:br>
              <a:rPr lang="it-IT" dirty="0"/>
            </a:br>
            <a:br>
              <a:rPr lang="it-IT" dirty="0"/>
            </a:br>
            <a:r>
              <a:rPr lang="it-IT" dirty="0"/>
              <a:t>Il </a:t>
            </a:r>
            <a:r>
              <a:rPr lang="it-IT" dirty="0" err="1"/>
              <a:t>grating</a:t>
            </a:r>
            <a:r>
              <a:rPr lang="it-IT" dirty="0"/>
              <a:t> impone la risoluzione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712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spectral</a:t>
            </a:r>
            <a:r>
              <a:rPr lang="it-IT" dirty="0"/>
              <a:t> lines form </a:t>
            </a:r>
            <a:r>
              <a:rPr lang="it-IT" dirty="0" err="1"/>
              <a:t>preferentially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depths</a:t>
            </a:r>
            <a:r>
              <a:rPr lang="it-IT" dirty="0"/>
              <a:t> in the stellar </a:t>
            </a:r>
            <a:r>
              <a:rPr lang="it-IT" dirty="0" err="1"/>
              <a:t>atmosphere</a:t>
            </a:r>
            <a:r>
              <a:rPr lang="it-IT" dirty="0"/>
              <a:t> </a:t>
            </a:r>
            <a:r>
              <a:rPr lang="it-IT" dirty="0" err="1"/>
              <a:t>because</a:t>
            </a:r>
            <a:r>
              <a:rPr lang="it-IT" dirty="0"/>
              <a:t>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atomic</a:t>
            </a:r>
            <a:r>
              <a:rPr lang="it-IT" dirty="0"/>
              <a:t> </a:t>
            </a:r>
            <a:r>
              <a:rPr lang="it-IT" dirty="0" err="1"/>
              <a:t>transition</a:t>
            </a:r>
            <a:r>
              <a:rPr lang="it-IT" dirty="0"/>
              <a:t> </a:t>
            </a:r>
            <a:r>
              <a:rPr lang="it-IT" dirty="0" err="1"/>
              <a:t>requires</a:t>
            </a:r>
            <a:r>
              <a:rPr lang="it-IT" dirty="0"/>
              <a:t> </a:t>
            </a:r>
            <a:r>
              <a:rPr lang="it-IT" dirty="0" err="1"/>
              <a:t>specific</a:t>
            </a:r>
            <a:r>
              <a:rPr lang="it-IT" dirty="0"/>
              <a:t> </a:t>
            </a:r>
            <a:r>
              <a:rPr lang="it-IT" dirty="0" err="1"/>
              <a:t>physical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, </a:t>
            </a:r>
            <a:r>
              <a:rPr lang="it-IT" dirty="0" err="1"/>
              <a:t>such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temperature, </a:t>
            </a:r>
            <a:r>
              <a:rPr lang="it-IT" dirty="0" err="1"/>
              <a:t>density</a:t>
            </a:r>
            <a:r>
              <a:rPr lang="it-IT" dirty="0"/>
              <a:t>, and </a:t>
            </a:r>
            <a:r>
              <a:rPr lang="it-IT" dirty="0" err="1"/>
              <a:t>ionization</a:t>
            </a:r>
            <a:r>
              <a:rPr lang="it-IT" dirty="0"/>
              <a:t> state.</a:t>
            </a:r>
          </a:p>
          <a:p>
            <a:r>
              <a:rPr lang="it-IT" dirty="0"/>
              <a:t>By </a:t>
            </a:r>
            <a:r>
              <a:rPr lang="it-IT" dirty="0" err="1"/>
              <a:t>modelling</a:t>
            </a:r>
            <a:r>
              <a:rPr lang="it-IT" dirty="0"/>
              <a:t> </a:t>
            </a:r>
            <a:r>
              <a:rPr lang="it-IT" dirty="0" err="1"/>
              <a:t>these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 with radiative transfer </a:t>
            </a:r>
            <a:r>
              <a:rPr lang="it-IT" dirty="0" err="1"/>
              <a:t>calculations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can determine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layers</a:t>
            </a:r>
            <a:r>
              <a:rPr lang="it-IT" dirty="0"/>
              <a:t> of the star are </a:t>
            </a:r>
            <a:r>
              <a:rPr lang="it-IT" dirty="0" err="1"/>
              <a:t>being</a:t>
            </a:r>
            <a:r>
              <a:rPr lang="it-IT" dirty="0"/>
              <a:t> </a:t>
            </a:r>
            <a:r>
              <a:rPr lang="it-IT" dirty="0" err="1"/>
              <a:t>probed</a:t>
            </a:r>
            <a:r>
              <a:rPr lang="it-IT" dirty="0"/>
              <a:t> by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spectral</a:t>
            </a:r>
            <a:r>
              <a:rPr lang="it-IT" dirty="0"/>
              <a:t> lines.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Sappiamo</a:t>
            </a:r>
            <a:r>
              <a:rPr lang="en-US" dirty="0"/>
              <a:t> in quale </a:t>
            </a:r>
            <a:r>
              <a:rPr lang="en-US" dirty="0" err="1"/>
              <a:t>regione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formano</a:t>
            </a:r>
            <a:r>
              <a:rPr lang="en-US" dirty="0"/>
              <a:t> le line </a:t>
            </a:r>
            <a:r>
              <a:rPr lang="en-US" dirty="0" err="1"/>
              <a:t>grazie</a:t>
            </a:r>
            <a:r>
              <a:rPr lang="en-US" dirty="0"/>
              <a:t> a </a:t>
            </a:r>
            <a:r>
              <a:rPr lang="en-US" dirty="0" err="1"/>
              <a:t>fisica</a:t>
            </a:r>
            <a:r>
              <a:rPr lang="en-US" dirty="0"/>
              <a:t> </a:t>
            </a:r>
            <a:r>
              <a:rPr lang="en-US" dirty="0" err="1"/>
              <a:t>atomica</a:t>
            </a:r>
            <a:r>
              <a:rPr lang="en-US" dirty="0"/>
              <a:t> (</a:t>
            </a:r>
            <a:r>
              <a:rPr lang="it-IT" dirty="0"/>
              <a:t>livelli energetici, probabilità di transizione, sezioni d’urto</a:t>
            </a:r>
            <a:r>
              <a:rPr lang="en-US" dirty="0"/>
              <a:t>), </a:t>
            </a:r>
            <a:r>
              <a:rPr lang="en-US" dirty="0" err="1"/>
              <a:t>modelli</a:t>
            </a:r>
            <a:r>
              <a:rPr lang="en-US" dirty="0"/>
              <a:t> di </a:t>
            </a:r>
            <a:r>
              <a:rPr lang="en-US" dirty="0" err="1"/>
              <a:t>atmosfera</a:t>
            </a:r>
            <a:r>
              <a:rPr lang="en-US" dirty="0"/>
              <a:t>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651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94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Absorption line: the core of the stars emits like a black body, the atmosphere ( the atoms in the atmosphere) absorbs. Given the atomic features, the EW of a line varies according to the condition of the star. To know the condition of the star we need to calculate the stellar parameters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306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0BB3AD-F8C7-46F2-5B2B-7AE06FA54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6DC43F3-FBE6-9236-D513-3B5B1645F7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74209CC-DA9F-D736-DEE2-4DB2EF021D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Absorption line: the core of the stars emits like a black body, the atmosphere ( the atoms in the atmosphere) absorbs. Given the atomic features, the EW of a line varies according to the condition of the star. To know the condition of the star we need to calculate the stellar parameters</a:t>
            </a:r>
          </a:p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3D91DB6-1353-877E-78DA-93C7AFF71F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DB89-0307-4545-8B0A-A6E9C254B0E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43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0D52D5-8973-8D93-0DF9-A3F53A2AD4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8EB2BA2-89C3-CD62-B253-0B29F9134A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8BEF6F3-4223-52DA-5821-54369A408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71B829B-7FEC-1253-465E-876500680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4E6AF1B-7A8E-1FF7-1DA1-F39F4487E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907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B36659-18D4-A645-313B-1D945B12E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C9C1321-DEAB-1A80-E787-21F520E244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9CCD585-C030-D481-0219-E7408DC5B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D54BFA-8794-62FE-006A-44CEF9D6D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286B7C2-16EE-6EB7-8F2B-187601A6A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9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201C8BF-D1C5-F3FA-79A6-9BACBBDCC1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8CC75F-646E-CBF6-0934-3ADCD9F915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A417612-7883-0C13-06E6-0CEC7C19E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241587-DD73-F855-BFD5-7DE295FDC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978541-9CD0-765E-3DE3-8763E3E6E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358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D98FD1-190A-731E-5D97-101AE1B2F9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033DBEF-826E-C866-F64A-9D7DBC46B8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CE0F31-C1D2-C912-E2BF-459EB13D8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ECF269E-D8A5-28A9-3769-13F171CCA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D9CA52-2BBC-D2EA-33A1-97E265F8B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4D46-5A94-204F-B668-74128563BE6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657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7087B4-AD1E-C8CD-2D60-3DFE7C8D8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BA6C25-E2C1-9856-8537-29336FE60B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F35B69F-DA7E-5024-D4BC-02D84CED3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AA0BE14-A28C-AD52-7C93-5B29DE423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696F727-F2F4-64AC-8137-564225954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4D46-5A94-204F-B668-74128563BE6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020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9FF564-708C-76D3-29CB-302CA8065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AA5AD3C-3569-2E1B-E379-F02EC264FB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3F66D0F-6976-050F-B5C0-52A2AAF03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73A630A-B76C-53CB-C64F-3C6540E87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1218FDE-EC97-FF52-7854-65DF35FD7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4D46-5A94-204F-B668-74128563BE6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93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A87A2C-B6B1-8B66-DCA6-95A8CF974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FD2BC34-F831-6FDC-04F8-707816FC85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41CBFB8-8929-A721-D590-97286448AE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EF913A-CE11-AB37-86A6-0F41B955F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AF08FD5-2589-71C2-AD2F-B83239289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C004747-24F6-590C-51E5-319409646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4D46-5A94-204F-B668-74128563BE6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07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760260-EDAA-E3B4-F6D0-9162DAE36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6667D95-DD57-6A43-790C-CEFB4AB6E9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1D0BC73-C92E-CA0F-609D-1F82AD3A22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EA3C0BC-21D0-3AD0-D7F0-02B34EA8C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E7018C8-C8E9-57AA-87BF-03F3A76111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1400B96-E278-BAAC-A9E7-E69A3AFAD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ADC38DA-45CA-1801-3E06-4105173B2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BEFFCD7-1503-CF23-F89E-F3341EA67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4D46-5A94-204F-B668-74128563BE6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660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9F5051-0196-4AF9-DEC3-64C028C9E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056DE98-7B31-7288-AB2F-A4D45DAA1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1124012-0F54-33ED-8998-2A4E4EFCF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3F8D8AF-31BF-FFDA-3DE9-BC41AF1AD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4D46-5A94-204F-B668-74128563BE6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19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3FC6F3B-D7A5-65CF-EB62-83799DEB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5488482-4C87-C4F7-C87D-F7313BEDD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2A8A8BE-C491-9CE4-5561-B254AFFD6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4D46-5A94-204F-B668-74128563BE6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8067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B563FA-AEEC-6E8D-76C2-0EA312CE9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C46AB7F-5292-7466-B789-CD24DB731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C13D04F-291F-6882-F3F0-2C2D07F018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FC0C88D-DE3C-C75C-85CB-B680FB89B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4842612-629B-1378-A260-F493098FF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0FDE556-959B-037D-D225-8A782E58A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4D46-5A94-204F-B668-74128563BE6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701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D8B2FB-F2A0-26E3-E3FC-229216C40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BCC9DBF-A405-84F6-D7CC-E9E7E45BC7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48D6E11-1FA7-4A9B-1219-DEDAA3CFF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D9EB2DC-3C4F-086D-4FFF-5902BBBB3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D22867-B799-8A0C-FDC5-19FF51D38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3810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D5268A-E40B-2AC1-DAD2-00A3007A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1954757-F070-988C-C619-8D2036CE20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6D84A5A-8CAA-F772-0DE6-36DDEC49B9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84B4CFB-DBEE-4451-0107-99F400339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D2FCC46-B611-E8BA-B42B-3A48B6C80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C865CE0-B01F-B6BE-38D1-37071F392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4D46-5A94-204F-B668-74128563BE6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1721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D85210-354A-555C-02C5-5E8CDC409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ADF37C4-8570-25EA-5CA7-34AF9CD4D6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C51EBD8-4277-5FA4-5744-1062EA9F6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F7D343A-FC13-E790-5592-207E5A9BA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464166C-883B-BF74-279A-B5E48ACB3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4D46-5A94-204F-B668-74128563BE6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640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7C6953F-2FBC-2775-DFB7-367DDF3A23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ADE0455-5942-AF5C-CD90-47DF37251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D1B043A-E2EE-7BDA-AC2B-A8CAC48B9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A861230-F466-2F60-8FA1-5327F37D2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8936C5-61EF-920E-0AAA-8FFCB8979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4D46-5A94-204F-B668-74128563BE6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776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52816B-A593-0F66-2855-8925716D5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0E090CC-0104-9E9E-0336-AA3A554A2B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2030A75-7210-AA35-7CA8-EFE24E444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A2E14F3-5B38-5680-83BE-1707F9E34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E96B847-201E-C54D-FC25-D51223BB6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83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BF66DB-5BF0-6659-6C3A-9EBCDC770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ECB6B0B-F611-02A7-9C8A-A185FE4DA6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862F6F0-0401-4967-203D-9C193C81F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78C04A8-596A-E3B0-4C78-8488CA60A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F482AB9-55C2-974B-8844-CF9A86993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8594C6A-C23D-4D3B-3D8D-55828B4A2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028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552C5F-CE61-49A0-10B1-38822DD07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F94787C-84DB-1B0F-708D-7A6413637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BC6E85D-2034-22F9-266E-84AD0AD0B6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880AF4C-BACD-1050-9FA7-68E201A64A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55FDF90-6DB1-958B-434E-5E2D0BB6B9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2263DCD-58DD-F799-C29E-268243DD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BEA4584-E54F-16F4-9BB9-C38433B39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1078A29-37FA-308F-1DAB-E6E82B30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385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B0544C-D150-3152-3204-CA122569E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A48FF19-026F-16F6-C0E6-15C8E4D1C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9FBBA14-2A9A-6F3B-482F-7474B96F4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2E32EA0-3CCD-32B9-BEE2-5A7DBAE0F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01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18BB050-3FC4-C8B9-AEA4-35FBB71A8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39BF83D-ED26-BE06-35DA-536430193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8C58F1C-FA79-F27E-663C-3AD731A8E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159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63DD0D-4252-214F-532A-6ECD032D1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5D1CA35-E65A-5F9B-A109-E4FBC38A6F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49BDFA7-2F60-B532-CB6F-2153DD365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F5C159F-536D-2EDE-CBD2-338990277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A82357-6FFF-E920-4ACE-6FA536A07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3CA20A3-F86B-F1BF-7DDA-4E90218E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135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25E7A0-0B46-D690-208D-C9A4AA677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838AC36-0D96-AFCB-5BE7-F6FD93AA82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30AB739-BE5C-35AA-4749-D0448BC58F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26E6449-0043-7ECD-E496-E52EA5741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72426D8-6F23-667A-F43B-A3FC04EED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D02FA85-9E6F-403A-CA6D-E8F1C6859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69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62EE2A94-EA1A-A786-A515-988E0E177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5D27B9A-6F88-5491-57D6-5856578A2A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5D1A16A-70FF-22EE-16DC-D622C47ACB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A036FB5-C862-6666-6433-85CDFB299A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AD5C4D-EDCF-B8DA-6AF7-E88A31992E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1D7B0C-09AB-674E-AC99-011B1AC11C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07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3D7B20D-BB83-F117-3DF8-81F590A40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88F0C8E-87A5-989D-87B6-FA8145EC7E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081E25E-48C2-0893-81F5-E8A3027271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BFCD586-1DF5-0D24-E45D-B8F84190B7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66A976D-C9F2-A16D-9AA1-A7835EB5BF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8F4D46-5A94-204F-B668-74128563BE6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339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image" Target="../media/image1.jp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jpeg"/><Relationship Id="rId5" Type="http://schemas.microsoft.com/office/2007/relationships/hdphoto" Target="../media/hdphoto1.wdp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image" Target="../media/image46.png"/><Relationship Id="rId7" Type="http://schemas.openxmlformats.org/officeDocument/2006/relationships/image" Target="../media/image3.png"/><Relationship Id="rId12" Type="http://schemas.openxmlformats.org/officeDocument/2006/relationships/image" Target="../media/image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11" Type="http://schemas.openxmlformats.org/officeDocument/2006/relationships/image" Target="../media/image7.png"/><Relationship Id="rId5" Type="http://schemas.openxmlformats.org/officeDocument/2006/relationships/image" Target="../media/image2.png"/><Relationship Id="rId10" Type="http://schemas.openxmlformats.org/officeDocument/2006/relationships/image" Target="../media/image6.png"/><Relationship Id="rId4" Type="http://schemas.microsoft.com/office/2007/relationships/hdphoto" Target="../media/hdphoto3.wdp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7.png"/><Relationship Id="rId4" Type="http://schemas.openxmlformats.org/officeDocument/2006/relationships/notesSlide" Target="../notesSlides/notesSlide3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48.png"/><Relationship Id="rId4" Type="http://schemas.openxmlformats.org/officeDocument/2006/relationships/notesSlide" Target="../notesSlides/notesSlide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so.org/sci/facilities/paranal/telescopes/vista.html" TargetMode="Externa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2061"/>
            <a:lum/>
          </a:blip>
          <a:srcRect/>
          <a:stretch>
            <a:fillRect t="-18000" b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>
            <a:extLst>
              <a:ext uri="{FF2B5EF4-FFF2-40B4-BE49-F238E27FC236}">
                <a16:creationId xmlns:a16="http://schemas.microsoft.com/office/drawing/2014/main" id="{948E6B2E-45F5-1A16-69B6-F0335D18C913}"/>
              </a:ext>
            </a:extLst>
          </p:cNvPr>
          <p:cNvSpPr/>
          <p:nvPr/>
        </p:nvSpPr>
        <p:spPr>
          <a:xfrm>
            <a:off x="239684" y="290836"/>
            <a:ext cx="2301348" cy="6311228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Immagine 14" descr="Immagine che contiene testo, Carattere, logo, schermata&#10;&#10;Il contenuto generato dall'IA potrebbe non essere corretto.">
            <a:extLst>
              <a:ext uri="{FF2B5EF4-FFF2-40B4-BE49-F238E27FC236}">
                <a16:creationId xmlns:a16="http://schemas.microsoft.com/office/drawing/2014/main" id="{78870EC0-501C-C898-7E56-A041831F8A8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9685" y="290836"/>
            <a:ext cx="2301347" cy="1100331"/>
          </a:xfrm>
          <a:prstGeom prst="rect">
            <a:avLst/>
          </a:prstGeom>
        </p:spPr>
      </p:pic>
      <p:sp>
        <p:nvSpPr>
          <p:cNvPr id="8" name="Sottotitolo 2">
            <a:extLst>
              <a:ext uri="{FF2B5EF4-FFF2-40B4-BE49-F238E27FC236}">
                <a16:creationId xmlns:a16="http://schemas.microsoft.com/office/drawing/2014/main" id="{C1211E79-93A9-E78A-8E26-60476D0F0C3A}"/>
              </a:ext>
            </a:extLst>
          </p:cNvPr>
          <p:cNvSpPr txBox="1">
            <a:spLocks/>
          </p:cNvSpPr>
          <p:nvPr/>
        </p:nvSpPr>
        <p:spPr>
          <a:xfrm>
            <a:off x="2799213" y="4625175"/>
            <a:ext cx="9144000" cy="17235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Teresa Sicignano</a:t>
            </a:r>
          </a:p>
          <a:p>
            <a:endParaRPr lang="en-US" sz="32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PhD student at ESO (</a:t>
            </a:r>
            <a:r>
              <a:rPr lang="en-US" b="1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Garching</a:t>
            </a:r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) -  Scuola Superiore </a:t>
            </a:r>
            <a:r>
              <a:rPr lang="en-US" b="1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Meridionale</a:t>
            </a:r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- INAF – OACN (Naples)</a:t>
            </a: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14830F90-58F4-64EB-06A7-C81EE852EA10}"/>
              </a:ext>
            </a:extLst>
          </p:cNvPr>
          <p:cNvSpPr txBox="1">
            <a:spLocks/>
          </p:cNvSpPr>
          <p:nvPr/>
        </p:nvSpPr>
        <p:spPr>
          <a:xfrm>
            <a:off x="2899401" y="3648205"/>
            <a:ext cx="9144000" cy="9769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>
              <a:latin typeface="+mn-lt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B3077B2F-3BDE-6ED2-06A0-37A82EB85C0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5637" b="10957"/>
          <a:stretch/>
        </p:blipFill>
        <p:spPr>
          <a:xfrm>
            <a:off x="239684" y="3143383"/>
            <a:ext cx="2005945" cy="774908"/>
          </a:xfrm>
          <a:prstGeom prst="rect">
            <a:avLst/>
          </a:prstGeom>
        </p:spPr>
      </p:pic>
      <p:pic>
        <p:nvPicPr>
          <p:cNvPr id="9" name="Picture 4" descr="La Scuola | Università Federico II">
            <a:extLst>
              <a:ext uri="{FF2B5EF4-FFF2-40B4-BE49-F238E27FC236}">
                <a16:creationId xmlns:a16="http://schemas.microsoft.com/office/drawing/2014/main" id="{EEF6E5C8-5008-CC26-5E48-E91D465AB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771" y="303761"/>
            <a:ext cx="1490261" cy="766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VMC Survey">
            <a:extLst>
              <a:ext uri="{FF2B5EF4-FFF2-40B4-BE49-F238E27FC236}">
                <a16:creationId xmlns:a16="http://schemas.microsoft.com/office/drawing/2014/main" id="{F912E2F6-AA86-DBED-3C68-6CC6361544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1" t="26076" r="3936" b="24491"/>
          <a:stretch/>
        </p:blipFill>
        <p:spPr bwMode="auto">
          <a:xfrm>
            <a:off x="239684" y="2360823"/>
            <a:ext cx="1915825" cy="68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990A542-5161-F0F2-9526-D61A88796986}"/>
              </a:ext>
            </a:extLst>
          </p:cNvPr>
          <p:cNvSpPr txBox="1"/>
          <p:nvPr/>
        </p:nvSpPr>
        <p:spPr>
          <a:xfrm>
            <a:off x="4156701" y="249521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CosmoVerse</a:t>
            </a: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School@Sofia</a:t>
            </a: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2026</a:t>
            </a:r>
          </a:p>
        </p:txBody>
      </p:sp>
      <p:pic>
        <p:nvPicPr>
          <p:cNvPr id="18" name="Picture 2" descr="ESO - 4MOST">
            <a:extLst>
              <a:ext uri="{FF2B5EF4-FFF2-40B4-BE49-F238E27FC236}">
                <a16:creationId xmlns:a16="http://schemas.microsoft.com/office/drawing/2014/main" id="{93011FFA-0A52-2A65-8D96-D1D061DB68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159" y="4005846"/>
            <a:ext cx="909493" cy="96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magine 21" descr="Immagine che contiene cerchio, Elementi grafici, logo, testo&#10;&#10;Il contenuto generato dall'IA potrebbe non essere corretto.">
            <a:extLst>
              <a:ext uri="{FF2B5EF4-FFF2-40B4-BE49-F238E27FC236}">
                <a16:creationId xmlns:a16="http://schemas.microsoft.com/office/drawing/2014/main" id="{B56A8CD5-EF11-31B3-49A9-CAC940ACBFF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9684" y="4005846"/>
            <a:ext cx="909494" cy="909494"/>
          </a:xfrm>
          <a:prstGeom prst="rect">
            <a:avLst/>
          </a:prstGeom>
        </p:spPr>
      </p:pic>
      <p:pic>
        <p:nvPicPr>
          <p:cNvPr id="24" name="Picture 2" descr="INAF-OAC » informazioni generali …">
            <a:extLst>
              <a:ext uri="{FF2B5EF4-FFF2-40B4-BE49-F238E27FC236}">
                <a16:creationId xmlns:a16="http://schemas.microsoft.com/office/drawing/2014/main" id="{FFA1B813-A71F-79EB-3F6A-FBC6BC9749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7" t="12953" r="7148" b="14200"/>
          <a:stretch/>
        </p:blipFill>
        <p:spPr bwMode="auto">
          <a:xfrm>
            <a:off x="239685" y="1395764"/>
            <a:ext cx="1915825" cy="86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6" descr="Rubin Observatory Premieres its New Logo | Rubin Observatory">
            <a:extLst>
              <a:ext uri="{FF2B5EF4-FFF2-40B4-BE49-F238E27FC236}">
                <a16:creationId xmlns:a16="http://schemas.microsoft.com/office/drawing/2014/main" id="{3912F634-9580-346E-2384-3695B573B4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5" t="18105" r="14990" b="19312"/>
          <a:stretch/>
        </p:blipFill>
        <p:spPr bwMode="auto">
          <a:xfrm>
            <a:off x="364824" y="4915340"/>
            <a:ext cx="1371893" cy="86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948D638-408F-672A-4417-B8E360550F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43" b="21865"/>
          <a:stretch/>
        </p:blipFill>
        <p:spPr bwMode="auto">
          <a:xfrm>
            <a:off x="364823" y="5857234"/>
            <a:ext cx="1371893" cy="74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28A95C9C-A7F1-9C00-1B0A-FB1FC3CB9A24}"/>
              </a:ext>
            </a:extLst>
          </p:cNvPr>
          <p:cNvSpPr txBox="1"/>
          <p:nvPr/>
        </p:nvSpPr>
        <p:spPr>
          <a:xfrm>
            <a:off x="2413690" y="3727588"/>
            <a:ext cx="9529523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0"/>
              <a:bevelB w="12700"/>
            </a:sp3d>
          </a:bodyPr>
          <a:lstStyle/>
          <a:p>
            <a:pPr algn="ctr"/>
            <a:r>
              <a:rPr lang="it-IT" sz="4000" b="1" i="0" u="none" strike="noStrike" dirty="0" err="1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+mj-lt"/>
              </a:rPr>
              <a:t>Measuring</a:t>
            </a:r>
            <a:r>
              <a:rPr lang="it-IT" sz="4000" b="1" i="0" u="none" strike="noStrike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+mj-lt"/>
              </a:rPr>
              <a:t> stellar </a:t>
            </a:r>
            <a:r>
              <a:rPr lang="it-IT" sz="4000" b="1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abundaces</a:t>
            </a:r>
            <a:endParaRPr lang="en-US" sz="4000" b="1" dirty="0">
              <a:solidFill>
                <a:schemeClr val="tx2">
                  <a:lumMod val="90000"/>
                  <a:lumOff val="10000"/>
                </a:schemeClr>
              </a:solidFill>
              <a:latin typeface="+mj-lt"/>
            </a:endParaRPr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FBF4ADE2-4F6D-1AEB-0EFB-BB4126481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1</a:t>
            </a:fld>
            <a:endParaRPr lang="en-US"/>
          </a:p>
        </p:txBody>
      </p:sp>
      <p:sp>
        <p:nvSpPr>
          <p:cNvPr id="16" name="Segnaposto data 15">
            <a:extLst>
              <a:ext uri="{FF2B5EF4-FFF2-40B4-BE49-F238E27FC236}">
                <a16:creationId xmlns:a16="http://schemas.microsoft.com/office/drawing/2014/main" id="{2B62FDB7-D64D-14F4-AB68-1ED1390D1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7" name="Segnaposto piè di pagina 16">
            <a:extLst>
              <a:ext uri="{FF2B5EF4-FFF2-40B4-BE49-F238E27FC236}">
                <a16:creationId xmlns:a16="http://schemas.microsoft.com/office/drawing/2014/main" id="{109E135A-A9E4-67F5-253F-688828B12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23536402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DBB686-1563-CC73-E81D-56962D1851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71C4F1-9811-E55A-5BC6-1C55C6027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10</a:t>
            </a:fld>
            <a:endParaRPr lang="en-US"/>
          </a:p>
        </p:txBody>
      </p:sp>
      <p:sp>
        <p:nvSpPr>
          <p:cNvPr id="13" name="Segnaposto data 12">
            <a:extLst>
              <a:ext uri="{FF2B5EF4-FFF2-40B4-BE49-F238E27FC236}">
                <a16:creationId xmlns:a16="http://schemas.microsoft.com/office/drawing/2014/main" id="{B86D159F-E447-FFA2-37D5-F1B6B1DBB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4" name="Segnaposto piè di pagina 13">
            <a:extLst>
              <a:ext uri="{FF2B5EF4-FFF2-40B4-BE49-F238E27FC236}">
                <a16:creationId xmlns:a16="http://schemas.microsoft.com/office/drawing/2014/main" id="{61B58C79-B190-211D-C4D9-1B00B9A26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C3937E9E-6A2C-20DE-06A1-E48DC8FE07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0813" y="388432"/>
            <a:ext cx="11100696" cy="608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913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C12029-999D-BDC1-6E2E-2778E365AF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48B5A8-E49C-4D39-6B88-88B21433F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HOW TO DERIVE INFORMATION?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7B97E9-7E45-7AAC-25D8-06F3B79A44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NORMALIZATION OF THE SPECTRUM</a:t>
            </a:r>
          </a:p>
          <a:p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266EDE1-C1E6-6BD2-6438-F015CAF9E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11</a:t>
            </a:fld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CF93C98-6F63-958D-21BF-DD89395B8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8A68276-949C-465D-04A9-987FE7008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1680975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C26ABC-73EF-EEBE-8043-5E09097102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852DB1-9048-F422-4FFF-63720DA58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HOW TO DERIVE INFORMATION?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0618ACD-C0A4-0658-D73E-16F0E02DF5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NORMALITATION OF THE SPECTRUM</a:t>
            </a:r>
          </a:p>
          <a:p>
            <a:endParaRPr lang="en-US" dirty="0"/>
          </a:p>
          <a:p>
            <a:r>
              <a:rPr lang="en-US" dirty="0"/>
              <a:t>RADIAL VELOCITY CORRECTION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03CC97F-B2D8-21F4-F0B0-607BF08E6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12</a:t>
            </a:fld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6DE18D5-E6F6-4DFC-9630-FF515A291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67AC6A3-3BF7-52D9-8E1E-8EF1BFCC2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906213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9EC89D47-2501-5FF9-2AC6-848215CC8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4193" y="0"/>
            <a:ext cx="9829800" cy="6553200"/>
          </a:xfrm>
          <a:prstGeom prst="rect">
            <a:avLst/>
          </a:prstGeo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82F8B33-1329-18FD-6FE7-FF86696C5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1C2E70-BF69-E9B6-FA42-DB7BB09EA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237C79-DBF7-0DF6-7B68-E440CCACF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94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C580CF-6A60-3EEA-8164-A5DF031B2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9179044-F368-DBA5-9B1F-37E6D2D27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4D46-5A94-204F-B668-74128563BE61}" type="slidenum">
              <a:rPr lang="en-US" smtClean="0"/>
              <a:t>14</a:t>
            </a:fld>
            <a:endParaRPr lang="en-US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B5F82D6-024E-D415-3C34-911D86454B06}"/>
              </a:ext>
            </a:extLst>
          </p:cNvPr>
          <p:cNvSpPr txBox="1"/>
          <p:nvPr/>
        </p:nvSpPr>
        <p:spPr>
          <a:xfrm>
            <a:off x="729561" y="277311"/>
            <a:ext cx="7771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EXAMPLES OF UVES (VLT) SPECTRA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D2B3DFC-6FA8-FF85-4988-5560A34646FF}"/>
              </a:ext>
            </a:extLst>
          </p:cNvPr>
          <p:cNvSpPr txBox="1"/>
          <p:nvPr/>
        </p:nvSpPr>
        <p:spPr>
          <a:xfrm>
            <a:off x="6282040" y="862673"/>
            <a:ext cx="14654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SNR&gt;40@587nm</a:t>
            </a:r>
          </a:p>
        </p:txBody>
      </p:sp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F5C47F7E-3E57-0CFA-6508-4401B05949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155179"/>
              </p:ext>
            </p:extLst>
          </p:nvPr>
        </p:nvGraphicFramePr>
        <p:xfrm>
          <a:off x="8197919" y="466350"/>
          <a:ext cx="3264520" cy="668655"/>
        </p:xfrm>
        <a:graphic>
          <a:graphicData uri="http://schemas.openxmlformats.org/drawingml/2006/table">
            <a:tbl>
              <a:tblPr/>
              <a:tblGrid>
                <a:gridCol w="1887441">
                  <a:extLst>
                    <a:ext uri="{9D8B030D-6E8A-4147-A177-3AD203B41FA5}">
                      <a16:colId xmlns:a16="http://schemas.microsoft.com/office/drawing/2014/main" val="2919510832"/>
                    </a:ext>
                  </a:extLst>
                </a:gridCol>
                <a:gridCol w="1377079">
                  <a:extLst>
                    <a:ext uri="{9D8B030D-6E8A-4147-A177-3AD203B41FA5}">
                      <a16:colId xmlns:a16="http://schemas.microsoft.com/office/drawing/2014/main" val="3016700981"/>
                    </a:ext>
                  </a:extLst>
                </a:gridCol>
              </a:tblGrid>
              <a:tr h="222885">
                <a:tc>
                  <a:txBody>
                    <a:bodyPr/>
                    <a:lstStyle/>
                    <a:p>
                      <a:pPr fontAlgn="ctr">
                        <a:buNone/>
                      </a:pPr>
                      <a:r>
                        <a:rPr lang="it-IT" sz="1000" dirty="0">
                          <a:effectLst/>
                        </a:rPr>
                        <a:t>Red Mode Central </a:t>
                      </a:r>
                      <a:r>
                        <a:rPr lang="it-IT" sz="1000" dirty="0" err="1">
                          <a:effectLst/>
                        </a:rPr>
                        <a:t>Wlgt</a:t>
                      </a:r>
                      <a:endParaRPr lang="it-IT" sz="1000" dirty="0">
                        <a:effectLst/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>
                        <a:buNone/>
                      </a:pPr>
                      <a:r>
                        <a:rPr lang="it-IT" sz="1000" dirty="0">
                          <a:effectLst/>
                        </a:rPr>
                        <a:t>580 nm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168685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pPr fontAlgn="ctr">
                        <a:buNone/>
                      </a:pPr>
                      <a:r>
                        <a:rPr lang="it-IT" sz="1000" dirty="0">
                          <a:effectLst/>
                        </a:rPr>
                        <a:t>Red </a:t>
                      </a:r>
                      <a:r>
                        <a:rPr lang="it-IT" sz="1000" dirty="0" err="1">
                          <a:effectLst/>
                        </a:rPr>
                        <a:t>Slit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r>
                        <a:rPr lang="it-IT" sz="1000" dirty="0" err="1">
                          <a:effectLst/>
                        </a:rPr>
                        <a:t>Width</a:t>
                      </a:r>
                      <a:endParaRPr lang="it-IT" sz="1000" dirty="0">
                        <a:effectLst/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>
                        <a:buNone/>
                      </a:pPr>
                      <a:r>
                        <a:rPr lang="it-IT" sz="1000">
                          <a:effectLst/>
                        </a:rPr>
                        <a:t>1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2301681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pPr fontAlgn="ctr">
                        <a:buNone/>
                      </a:pPr>
                      <a:r>
                        <a:rPr lang="it-IT" sz="1000" dirty="0">
                          <a:effectLst/>
                        </a:rPr>
                        <a:t>Red </a:t>
                      </a:r>
                      <a:r>
                        <a:rPr lang="it-IT" sz="1000" dirty="0" err="1">
                          <a:effectLst/>
                        </a:rPr>
                        <a:t>Readout</a:t>
                      </a:r>
                      <a:r>
                        <a:rPr lang="it-IT" sz="1000" dirty="0">
                          <a:effectLst/>
                        </a:rPr>
                        <a:t> Mode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>
                        <a:buNone/>
                      </a:pPr>
                      <a:r>
                        <a:rPr lang="it-IT" sz="1000" dirty="0">
                          <a:effectLst/>
                        </a:rPr>
                        <a:t>225kHz,1x1,low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9125250"/>
                  </a:ext>
                </a:extLst>
              </a:tr>
            </a:tbl>
          </a:graphicData>
        </a:graphic>
      </p:graphicFrame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F0E3E3D-BB13-381B-BD62-21633C0851D5}"/>
              </a:ext>
            </a:extLst>
          </p:cNvPr>
          <p:cNvSpPr txBox="1"/>
          <p:nvPr/>
        </p:nvSpPr>
        <p:spPr>
          <a:xfrm>
            <a:off x="1759584" y="893158"/>
            <a:ext cx="457332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/>
              <a:t>PI A. Bhardwaj</a:t>
            </a: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C1019C2C-0B0C-0F61-6500-A3E05A53557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65" b="994"/>
          <a:stretch>
            <a:fillRect/>
          </a:stretch>
        </p:blipFill>
        <p:spPr>
          <a:xfrm>
            <a:off x="1759584" y="1331293"/>
            <a:ext cx="8793086" cy="5148236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E9060EF-67C4-C327-5733-666FBEF8E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FE55951-FD8A-EC5A-64AD-728670F40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1567747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12DCFAF-96A3-D619-9B52-21F1F5C94E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7C0ED44-B9B1-48D7-2FBE-EFEC25DD5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4D46-5A94-204F-B668-74128563BE61}" type="slidenum">
              <a:rPr lang="en-US" smtClean="0"/>
              <a:t>15</a:t>
            </a:fld>
            <a:endParaRPr lang="en-US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16B385B-A06D-2608-389B-1AE49258D7D5}"/>
              </a:ext>
            </a:extLst>
          </p:cNvPr>
          <p:cNvSpPr txBox="1"/>
          <p:nvPr/>
        </p:nvSpPr>
        <p:spPr>
          <a:xfrm>
            <a:off x="729561" y="277311"/>
            <a:ext cx="7771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EXAMPLES OF UVES (VLT) SPECTRA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D3648EC-77A9-6431-453A-A41C4AD6A8CC}"/>
              </a:ext>
            </a:extLst>
          </p:cNvPr>
          <p:cNvSpPr txBox="1"/>
          <p:nvPr/>
        </p:nvSpPr>
        <p:spPr>
          <a:xfrm>
            <a:off x="6282040" y="862673"/>
            <a:ext cx="14654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SNR&gt;40@587nm</a:t>
            </a:r>
          </a:p>
        </p:txBody>
      </p:sp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8BE4168E-57EE-4472-F711-30F78F0C0B77}"/>
              </a:ext>
            </a:extLst>
          </p:cNvPr>
          <p:cNvGraphicFramePr>
            <a:graphicFrameLocks noGrp="1"/>
          </p:cNvGraphicFramePr>
          <p:nvPr/>
        </p:nvGraphicFramePr>
        <p:xfrm>
          <a:off x="8197919" y="466350"/>
          <a:ext cx="3264520" cy="668655"/>
        </p:xfrm>
        <a:graphic>
          <a:graphicData uri="http://schemas.openxmlformats.org/drawingml/2006/table">
            <a:tbl>
              <a:tblPr/>
              <a:tblGrid>
                <a:gridCol w="1887441">
                  <a:extLst>
                    <a:ext uri="{9D8B030D-6E8A-4147-A177-3AD203B41FA5}">
                      <a16:colId xmlns:a16="http://schemas.microsoft.com/office/drawing/2014/main" val="2919510832"/>
                    </a:ext>
                  </a:extLst>
                </a:gridCol>
                <a:gridCol w="1377079">
                  <a:extLst>
                    <a:ext uri="{9D8B030D-6E8A-4147-A177-3AD203B41FA5}">
                      <a16:colId xmlns:a16="http://schemas.microsoft.com/office/drawing/2014/main" val="3016700981"/>
                    </a:ext>
                  </a:extLst>
                </a:gridCol>
              </a:tblGrid>
              <a:tr h="222885">
                <a:tc>
                  <a:txBody>
                    <a:bodyPr/>
                    <a:lstStyle/>
                    <a:p>
                      <a:pPr fontAlgn="ctr">
                        <a:buNone/>
                      </a:pPr>
                      <a:r>
                        <a:rPr lang="it-IT" sz="1000" dirty="0">
                          <a:effectLst/>
                        </a:rPr>
                        <a:t>Red Mode Central </a:t>
                      </a:r>
                      <a:r>
                        <a:rPr lang="it-IT" sz="1000" dirty="0" err="1">
                          <a:effectLst/>
                        </a:rPr>
                        <a:t>Wlgt</a:t>
                      </a:r>
                      <a:endParaRPr lang="it-IT" sz="1000" dirty="0">
                        <a:effectLst/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>
                        <a:buNone/>
                      </a:pPr>
                      <a:r>
                        <a:rPr lang="it-IT" sz="1000" dirty="0">
                          <a:effectLst/>
                        </a:rPr>
                        <a:t>580 nm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168685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pPr fontAlgn="ctr">
                        <a:buNone/>
                      </a:pPr>
                      <a:r>
                        <a:rPr lang="it-IT" sz="1000" dirty="0">
                          <a:effectLst/>
                        </a:rPr>
                        <a:t>Red </a:t>
                      </a:r>
                      <a:r>
                        <a:rPr lang="it-IT" sz="1000" dirty="0" err="1">
                          <a:effectLst/>
                        </a:rPr>
                        <a:t>Slit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r>
                        <a:rPr lang="it-IT" sz="1000" dirty="0" err="1">
                          <a:effectLst/>
                        </a:rPr>
                        <a:t>Width</a:t>
                      </a:r>
                      <a:endParaRPr lang="it-IT" sz="1000" dirty="0">
                        <a:effectLst/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>
                        <a:buNone/>
                      </a:pPr>
                      <a:r>
                        <a:rPr lang="it-IT" sz="1000">
                          <a:effectLst/>
                        </a:rPr>
                        <a:t>1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2301681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pPr fontAlgn="ctr">
                        <a:buNone/>
                      </a:pPr>
                      <a:r>
                        <a:rPr lang="it-IT" sz="1000" dirty="0">
                          <a:effectLst/>
                        </a:rPr>
                        <a:t>Red </a:t>
                      </a:r>
                      <a:r>
                        <a:rPr lang="it-IT" sz="1000" dirty="0" err="1">
                          <a:effectLst/>
                        </a:rPr>
                        <a:t>Readout</a:t>
                      </a:r>
                      <a:r>
                        <a:rPr lang="it-IT" sz="1000" dirty="0">
                          <a:effectLst/>
                        </a:rPr>
                        <a:t> Mode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>
                        <a:buNone/>
                      </a:pPr>
                      <a:r>
                        <a:rPr lang="it-IT" sz="1000" dirty="0">
                          <a:effectLst/>
                        </a:rPr>
                        <a:t>225kHz,1x1,low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9125250"/>
                  </a:ext>
                </a:extLst>
              </a:tr>
            </a:tbl>
          </a:graphicData>
        </a:graphic>
      </p:graphicFrame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4D018E4D-58DE-9F34-E2B5-8A873800EC69}"/>
              </a:ext>
            </a:extLst>
          </p:cNvPr>
          <p:cNvSpPr txBox="1"/>
          <p:nvPr/>
        </p:nvSpPr>
        <p:spPr>
          <a:xfrm>
            <a:off x="1759584" y="893158"/>
            <a:ext cx="457332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/>
              <a:t>PI A. Bhardwaj</a:t>
            </a:r>
          </a:p>
        </p:txBody>
      </p:sp>
      <p:pic>
        <p:nvPicPr>
          <p:cNvPr id="2" name="Segnaposto contenuto 6" descr="Immagine che contiene testo, Diagramm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01687656-FA40-85CD-7860-68F18DC16A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56248" y="1223725"/>
            <a:ext cx="9279504" cy="5219721"/>
          </a:xfrm>
          <a:prstGeom prst="rect">
            <a:avLst/>
          </a:prstGeo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1A7232E-5452-50FE-64C6-FB69C629F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96CE68D-1AE3-BB04-C312-5C7E5EF01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26183084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FF72C3-3E4F-DA2C-4EB8-11A63A3C9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DIFFERENT TECNIQUES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9B36893-EC1B-0960-CA46-61E118B48F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US" dirty="0"/>
              <a:t>Curve of growth</a:t>
            </a:r>
          </a:p>
          <a:p>
            <a:endParaRPr lang="en-US" dirty="0"/>
          </a:p>
          <a:p>
            <a:r>
              <a:rPr lang="en-US" dirty="0"/>
              <a:t>Spectral synthesis</a:t>
            </a:r>
          </a:p>
          <a:p>
            <a:endParaRPr lang="en-US" dirty="0"/>
          </a:p>
          <a:p>
            <a:r>
              <a:rPr lang="en-US" dirty="0"/>
              <a:t>Artificial Intelligence/ Neural Networks..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8E901E-AD6F-63C5-968F-CC73E9B11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16</a:t>
            </a:fld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5821BE2-A78C-59F4-F1D4-60E91CEC0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D13D26D-7F28-538D-E824-6321A0DBA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3309353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1394AF-8AF3-4F00-A6AF-78572B470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17</a:t>
            </a:fld>
            <a:endParaRPr lang="en-US" dirty="0"/>
          </a:p>
        </p:txBody>
      </p:sp>
      <p:sp>
        <p:nvSpPr>
          <p:cNvPr id="7" name="Untertitel 4">
            <a:extLst>
              <a:ext uri="{FF2B5EF4-FFF2-40B4-BE49-F238E27FC236}">
                <a16:creationId xmlns:a16="http://schemas.microsoft.com/office/drawing/2014/main" id="{FAA0E0B9-C06D-9E40-8ECC-6B52D81AD4F5}"/>
              </a:ext>
            </a:extLst>
          </p:cNvPr>
          <p:cNvSpPr txBox="1">
            <a:spLocks/>
          </p:cNvSpPr>
          <p:nvPr/>
        </p:nvSpPr>
        <p:spPr>
          <a:xfrm>
            <a:off x="429569" y="136525"/>
            <a:ext cx="9947610" cy="597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>
                <a:solidFill>
                  <a:schemeClr val="accent1"/>
                </a:solidFill>
                <a:latin typeface="+mj-lt"/>
              </a:rPr>
              <a:t>WHAT TO TAKE INTO ACCOUNT:</a:t>
            </a:r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91810291-FB0D-D535-485A-99D4F258E63C}"/>
              </a:ext>
            </a:extLst>
          </p:cNvPr>
          <p:cNvSpPr txBox="1">
            <a:spLocks/>
          </p:cNvSpPr>
          <p:nvPr/>
        </p:nvSpPr>
        <p:spPr>
          <a:xfrm>
            <a:off x="0" y="901516"/>
            <a:ext cx="9594884" cy="54548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Model atmospheres: LTE, NLTE, plane parallel, multi-dimensional geometry, …</a:t>
            </a:r>
          </a:p>
          <a:p>
            <a:pPr lvl="2">
              <a:spcBef>
                <a:spcPts val="0"/>
              </a:spcBef>
            </a:pPr>
            <a:r>
              <a:rPr lang="en-GB" dirty="0"/>
              <a:t>Caveat: static models applied to dynamic Cepheid atmospheres</a:t>
            </a:r>
          </a:p>
          <a:p>
            <a:pPr lvl="2">
              <a:spcBef>
                <a:spcPts val="0"/>
              </a:spcBef>
            </a:pPr>
            <a:endParaRPr lang="en-GB" dirty="0"/>
          </a:p>
          <a:p>
            <a:pPr lvl="1"/>
            <a:r>
              <a:rPr lang="en-GB" dirty="0"/>
              <a:t>Atomic physics: oscillator strength, excitation potential, damping constants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Line list / spectral inclusion regions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Continuum estimation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Zero point: abundances usually expressed </a:t>
            </a:r>
            <a:r>
              <a:rPr lang="en-GB" dirty="0" err="1"/>
              <a:t>wrt</a:t>
            </a:r>
            <a:r>
              <a:rPr lang="en-GB" dirty="0"/>
              <a:t> solar value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The details of the analysis</a:t>
            </a:r>
          </a:p>
          <a:p>
            <a:pPr lvl="2">
              <a:spcBef>
                <a:spcPts val="0"/>
              </a:spcBef>
            </a:pPr>
            <a:r>
              <a:rPr lang="en-GB" dirty="0"/>
              <a:t>What/how to reject/keep, fitting techniques, ML training, …</a:t>
            </a:r>
          </a:p>
          <a:p>
            <a:pPr lvl="1"/>
            <a:endParaRPr lang="en-GB" dirty="0"/>
          </a:p>
          <a:p>
            <a:pPr lvl="3"/>
            <a:endParaRPr lang="en-GB" dirty="0"/>
          </a:p>
        </p:txBody>
      </p:sp>
      <p:grpSp>
        <p:nvGrpSpPr>
          <p:cNvPr id="9" name="Group 11">
            <a:extLst>
              <a:ext uri="{FF2B5EF4-FFF2-40B4-BE49-F238E27FC236}">
                <a16:creationId xmlns:a16="http://schemas.microsoft.com/office/drawing/2014/main" id="{17574368-1C7A-689C-8183-F846976653CC}"/>
              </a:ext>
            </a:extLst>
          </p:cNvPr>
          <p:cNvGrpSpPr/>
          <p:nvPr/>
        </p:nvGrpSpPr>
        <p:grpSpPr>
          <a:xfrm>
            <a:off x="9470825" y="733681"/>
            <a:ext cx="2438146" cy="5227326"/>
            <a:chOff x="9553057" y="1182724"/>
            <a:chExt cx="2170316" cy="4735563"/>
          </a:xfrm>
        </p:grpSpPr>
        <p:pic>
          <p:nvPicPr>
            <p:cNvPr id="10" name="Picture 7" descr="A graph of a graph of a graph&#10;&#10;Description automatically generated">
              <a:extLst>
                <a:ext uri="{FF2B5EF4-FFF2-40B4-BE49-F238E27FC236}">
                  <a16:creationId xmlns:a16="http://schemas.microsoft.com/office/drawing/2014/main" id="{8B66D13F-D412-5BF8-F096-6541CFDB0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53057" y="1423034"/>
              <a:ext cx="2170316" cy="4138153"/>
            </a:xfrm>
            <a:prstGeom prst="rect">
              <a:avLst/>
            </a:prstGeom>
          </p:spPr>
        </p:pic>
        <p:sp>
          <p:nvSpPr>
            <p:cNvPr id="11" name="TextBox 9">
              <a:extLst>
                <a:ext uri="{FF2B5EF4-FFF2-40B4-BE49-F238E27FC236}">
                  <a16:creationId xmlns:a16="http://schemas.microsoft.com/office/drawing/2014/main" id="{0E2D32FF-7E3F-7C84-33EB-3468F1617B4D}"/>
                </a:ext>
              </a:extLst>
            </p:cNvPr>
            <p:cNvSpPr txBox="1"/>
            <p:nvPr/>
          </p:nvSpPr>
          <p:spPr>
            <a:xfrm>
              <a:off x="10175739" y="1182724"/>
              <a:ext cx="12698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SzPct val="90000"/>
                <a:buFont typeface=".Apple Color Emoji UI"/>
                <a:buChar char="✅"/>
              </a:pPr>
              <a:r>
                <a:rPr lang="en-US" sz="1400" dirty="0"/>
                <a:t>Clean line</a:t>
              </a:r>
            </a:p>
          </p:txBody>
        </p:sp>
        <p:sp>
          <p:nvSpPr>
            <p:cNvPr id="12" name="TextBox 10">
              <a:extLst>
                <a:ext uri="{FF2B5EF4-FFF2-40B4-BE49-F238E27FC236}">
                  <a16:creationId xmlns:a16="http://schemas.microsoft.com/office/drawing/2014/main" id="{09551862-A82B-5AAC-CBBF-89C798B6DD0E}"/>
                </a:ext>
              </a:extLst>
            </p:cNvPr>
            <p:cNvSpPr txBox="1"/>
            <p:nvPr/>
          </p:nvSpPr>
          <p:spPr>
            <a:xfrm>
              <a:off x="10175739" y="5610510"/>
              <a:ext cx="14590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SzPct val="90000"/>
                <a:buFont typeface=".Apple Color Emoji UI"/>
                <a:buChar char="❌"/>
              </a:pPr>
              <a:r>
                <a:rPr lang="en-US" sz="1400" dirty="0"/>
                <a:t>Blended line</a:t>
              </a:r>
            </a:p>
          </p:txBody>
        </p:sp>
      </p:grpSp>
      <p:sp>
        <p:nvSpPr>
          <p:cNvPr id="13" name="Segnaposto data 12">
            <a:extLst>
              <a:ext uri="{FF2B5EF4-FFF2-40B4-BE49-F238E27FC236}">
                <a16:creationId xmlns:a16="http://schemas.microsoft.com/office/drawing/2014/main" id="{EBD5C834-0B60-AF74-1B0E-7FEA33DA9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4" name="Segnaposto piè di pagina 13">
            <a:extLst>
              <a:ext uri="{FF2B5EF4-FFF2-40B4-BE49-F238E27FC236}">
                <a16:creationId xmlns:a16="http://schemas.microsoft.com/office/drawing/2014/main" id="{D118341F-B2A1-3401-1AEE-AF654FC78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Teresa Sicignano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2D9CBED-BA29-603E-4407-4C19A6807D5D}"/>
              </a:ext>
            </a:extLst>
          </p:cNvPr>
          <p:cNvSpPr txBox="1"/>
          <p:nvPr/>
        </p:nvSpPr>
        <p:spPr>
          <a:xfrm>
            <a:off x="9212779" y="6031081"/>
            <a:ext cx="2523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Courtesy of M. Romaniello</a:t>
            </a:r>
          </a:p>
        </p:txBody>
      </p:sp>
    </p:spTree>
    <p:extLst>
      <p:ext uri="{BB962C8B-B14F-4D97-AF65-F5344CB8AC3E}">
        <p14:creationId xmlns:p14="http://schemas.microsoft.com/office/powerpoint/2010/main" val="601107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744E3B-6629-2976-C3CA-AEEDCBE80E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F517AB-5AD6-4D4E-04EC-503358FA5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178" y="33306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INFORMATIONS FROM A SPECTRUM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01533C1-EB6E-56C9-546C-DE820593A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18</a:t>
            </a:fld>
            <a:endParaRPr lang="en-US"/>
          </a:p>
        </p:txBody>
      </p:sp>
      <p:pic>
        <p:nvPicPr>
          <p:cNvPr id="7" name="Segnaposto contenuto 6" descr="Immagine che contiene testo, Diagramm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7C982BFE-D95D-D0D4-E90B-162F34B8CA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 amt="23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00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55660" y="1199957"/>
            <a:ext cx="8880679" cy="4995382"/>
          </a:xfrm>
          <a:prstGeom prst="rect">
            <a:avLst/>
          </a:prstGeom>
        </p:spPr>
      </p:pic>
      <p:sp>
        <p:nvSpPr>
          <p:cNvPr id="3" name="Segnaposto contenuto 7">
            <a:extLst>
              <a:ext uri="{FF2B5EF4-FFF2-40B4-BE49-F238E27FC236}">
                <a16:creationId xmlns:a16="http://schemas.microsoft.com/office/drawing/2014/main" id="{99A20536-BF8A-CDFC-B5F1-CC40AEC67E0D}"/>
              </a:ext>
            </a:extLst>
          </p:cNvPr>
          <p:cNvSpPr txBox="1">
            <a:spLocks/>
          </p:cNvSpPr>
          <p:nvPr/>
        </p:nvSpPr>
        <p:spPr>
          <a:xfrm>
            <a:off x="838200" y="168299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EFFECTIVE TEMPERATURES</a:t>
            </a:r>
          </a:p>
          <a:p>
            <a:endParaRPr lang="en-US" dirty="0"/>
          </a:p>
          <a:p>
            <a:r>
              <a:rPr lang="en-US" dirty="0"/>
              <a:t>SURFACE GRAVITY</a:t>
            </a:r>
          </a:p>
          <a:p>
            <a:endParaRPr lang="en-US" dirty="0"/>
          </a:p>
          <a:p>
            <a:r>
              <a:rPr lang="en-US" dirty="0"/>
              <a:t>MICROTURBOLENCE VELOCITY</a:t>
            </a:r>
          </a:p>
          <a:p>
            <a:endParaRPr lang="en-US" dirty="0"/>
          </a:p>
          <a:p>
            <a:r>
              <a:rPr lang="en-US" dirty="0"/>
              <a:t>CHEMICAL ABUNDANCES </a:t>
            </a:r>
          </a:p>
        </p:txBody>
      </p:sp>
      <p:sp>
        <p:nvSpPr>
          <p:cNvPr id="8" name="Segnaposto data 7">
            <a:extLst>
              <a:ext uri="{FF2B5EF4-FFF2-40B4-BE49-F238E27FC236}">
                <a16:creationId xmlns:a16="http://schemas.microsoft.com/office/drawing/2014/main" id="{F640FF57-DE41-5689-70AF-09BF21A31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01C06FA5-FEFF-4AD0-A4C8-1264232D5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74BC17C-B97C-63AB-2FF5-1E1E078AD86E}"/>
              </a:ext>
            </a:extLst>
          </p:cNvPr>
          <p:cNvSpPr txBox="1"/>
          <p:nvPr/>
        </p:nvSpPr>
        <p:spPr>
          <a:xfrm>
            <a:off x="6458902" y="2525520"/>
            <a:ext cx="467089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800" dirty="0"/>
              <a:t>STELLAR INTERIORS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8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sz="2800" dirty="0"/>
              <a:t>HISTORY OF THE COSMOS</a:t>
            </a:r>
          </a:p>
        </p:txBody>
      </p:sp>
    </p:spTree>
    <p:extLst>
      <p:ext uri="{BB962C8B-B14F-4D97-AF65-F5344CB8AC3E}">
        <p14:creationId xmlns:p14="http://schemas.microsoft.com/office/powerpoint/2010/main" val="4075648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192402-5E49-14E7-B53D-426BFD476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071" y="1253331"/>
            <a:ext cx="11157857" cy="4351338"/>
          </a:xfrm>
        </p:spPr>
        <p:txBody>
          <a:bodyPr/>
          <a:lstStyle/>
          <a:p>
            <a:pPr lvl="1"/>
            <a:r>
              <a:rPr lang="en-GB" dirty="0"/>
              <a:t>Solving the radiative transfer in stellar atmospheres yields a relation between the Equivalent Width of a line of an element and its abundance:  </a:t>
            </a:r>
            <a:br>
              <a:rPr lang="en-GB" dirty="0"/>
            </a:br>
            <a:r>
              <a:rPr lang="en-GB" dirty="0"/>
              <a:t>that’s the </a:t>
            </a:r>
            <a:r>
              <a:rPr lang="en-GB" u="sng" dirty="0"/>
              <a:t>Curve of Growth</a:t>
            </a:r>
          </a:p>
          <a:p>
            <a:endParaRPr lang="en-US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6BA1D1-8A0C-3F87-C293-C9D5ABEA6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86DB4AD-2AC7-423E-ABAC-F504EA028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67FB657-5093-AE66-8D2A-D45EFA7F5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19</a:t>
            </a:fld>
            <a:endParaRPr lang="en-US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5BA2CB50-49CE-F1B9-3A5A-97DCD0ED5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828" y="28677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THE CURVE OF GROWTH METHOD</a:t>
            </a:r>
          </a:p>
        </p:txBody>
      </p:sp>
      <p:pic>
        <p:nvPicPr>
          <p:cNvPr id="8" name="Segnaposto contenuto 8">
            <a:extLst>
              <a:ext uri="{FF2B5EF4-FFF2-40B4-BE49-F238E27FC236}">
                <a16:creationId xmlns:a16="http://schemas.microsoft.com/office/drawing/2014/main" id="{920ECC9F-3638-9EC8-26DF-2531FEC8E49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031" b="666"/>
          <a:stretch>
            <a:fillRect/>
          </a:stretch>
        </p:blipFill>
        <p:spPr>
          <a:xfrm>
            <a:off x="1483368" y="2449760"/>
            <a:ext cx="6778888" cy="390659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F37D218-AC56-ED8A-1396-4A336717D2A4}"/>
              </a:ext>
            </a:extLst>
          </p:cNvPr>
          <p:cNvSpPr txBox="1"/>
          <p:nvPr/>
        </p:nvSpPr>
        <p:spPr>
          <a:xfrm>
            <a:off x="8262255" y="3220317"/>
            <a:ext cx="378823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The physics of the particular transition: oscillator strength, excitation potential, damping constants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The stellar parameters: T</a:t>
            </a:r>
            <a:r>
              <a:rPr lang="en-GB" baseline="-25000" dirty="0"/>
              <a:t>eff</a:t>
            </a:r>
            <a:r>
              <a:rPr lang="en-GB" dirty="0"/>
              <a:t>, log(g), </a:t>
            </a:r>
            <a:r>
              <a:rPr lang="en-GB" dirty="0" err="1"/>
              <a:t>v</a:t>
            </a:r>
            <a:r>
              <a:rPr lang="en-GB" baseline="-25000" dirty="0" err="1"/>
              <a:t>turb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269590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87666CB2-9012-2A96-491D-B5952139A4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t="3300" b="9376"/>
          <a:stretch>
            <a:fillRect/>
          </a:stretch>
        </p:blipFill>
        <p:spPr>
          <a:xfrm>
            <a:off x="944490" y="259492"/>
            <a:ext cx="10303020" cy="5998004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01C374-57BA-DB14-7F52-8505BCDD8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2</a:t>
            </a:fld>
            <a:endParaRPr lang="en-US"/>
          </a:p>
        </p:txBody>
      </p:sp>
      <p:sp>
        <p:nvSpPr>
          <p:cNvPr id="9" name="Segnaposto data 8">
            <a:extLst>
              <a:ext uri="{FF2B5EF4-FFF2-40B4-BE49-F238E27FC236}">
                <a16:creationId xmlns:a16="http://schemas.microsoft.com/office/drawing/2014/main" id="{03F496AE-8FD8-BCBB-D82D-B91982DF5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0" name="Segnaposto piè di pagina 9">
            <a:extLst>
              <a:ext uri="{FF2B5EF4-FFF2-40B4-BE49-F238E27FC236}">
                <a16:creationId xmlns:a16="http://schemas.microsoft.com/office/drawing/2014/main" id="{86BE6748-FCA1-53DC-CEBC-63285F5AD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36220342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5F806F0F-ED32-31FD-6A0A-2404E6B648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0830" r="23208" b="10116"/>
          <a:stretch>
            <a:fillRect/>
          </a:stretch>
        </p:blipFill>
        <p:spPr>
          <a:xfrm>
            <a:off x="1097874" y="1178209"/>
            <a:ext cx="9080269" cy="5255248"/>
          </a:xfrm>
          <a:prstGeom prst="rect">
            <a:avLst/>
          </a:prstGeo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B303C68-F828-4806-948E-2864F4392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6E16363-EB24-1261-9411-5A8B390DC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F994B1E-434A-D3EA-9903-6925994EA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20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EFE4A881-013F-94CE-2CC7-FA49C4545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971" y="13652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THE CURVE OF GROWTH METHOD</a:t>
            </a:r>
          </a:p>
        </p:txBody>
      </p:sp>
    </p:spTree>
    <p:extLst>
      <p:ext uri="{BB962C8B-B14F-4D97-AF65-F5344CB8AC3E}">
        <p14:creationId xmlns:p14="http://schemas.microsoft.com/office/powerpoint/2010/main" val="18422095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ABE50F-9DC2-CEE3-9ACC-0B29EDBE88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0C948C-FB5B-C491-6E25-89D87921A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425" y="330833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THE CURVE OF GROWTH METHOD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6821668-C8A3-F1AC-5FBD-C59AB6A84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21</a:t>
            </a:fld>
            <a:endParaRPr lang="en-US"/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FC883BFA-7995-4C0F-2578-C28805BFF598}"/>
              </a:ext>
            </a:extLst>
          </p:cNvPr>
          <p:cNvSpPr txBox="1">
            <a:spLocks/>
          </p:cNvSpPr>
          <p:nvPr/>
        </p:nvSpPr>
        <p:spPr>
          <a:xfrm>
            <a:off x="643630" y="1656396"/>
            <a:ext cx="10227190" cy="453338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b="1" dirty="0"/>
              <a:t>T</a:t>
            </a:r>
            <a:r>
              <a:rPr lang="en-GB" b="1" baseline="-25000" dirty="0"/>
              <a:t>eff</a:t>
            </a:r>
            <a:r>
              <a:rPr lang="en-GB" dirty="0"/>
              <a:t> by excitation equilibrium: no residual correlation between the iron abundance and the excitation potential of neutral iron lines</a:t>
            </a:r>
          </a:p>
          <a:p>
            <a:pPr lvl="1"/>
            <a:endParaRPr lang="en-GB" dirty="0"/>
          </a:p>
          <a:p>
            <a:pPr lvl="1"/>
            <a:r>
              <a:rPr lang="en-GB" b="1" dirty="0"/>
              <a:t>Surface gravity </a:t>
            </a:r>
            <a:r>
              <a:rPr lang="en-GB" dirty="0"/>
              <a:t>by ionization equilibrium: same abundance within the uncertainties </a:t>
            </a:r>
            <a:r>
              <a:rPr lang="en-GB" dirty="0" err="1"/>
              <a:t>FeI</a:t>
            </a:r>
            <a:r>
              <a:rPr lang="en-GB" dirty="0"/>
              <a:t> and </a:t>
            </a:r>
            <a:r>
              <a:rPr lang="en-GB" dirty="0" err="1"/>
              <a:t>FeII</a:t>
            </a:r>
            <a:endParaRPr lang="en-GB" dirty="0"/>
          </a:p>
          <a:p>
            <a:pPr lvl="1"/>
            <a:endParaRPr lang="en-GB" dirty="0"/>
          </a:p>
          <a:p>
            <a:pPr lvl="1"/>
            <a:r>
              <a:rPr lang="en-GB" b="1" dirty="0"/>
              <a:t>Microturbulent velocity:</a:t>
            </a:r>
            <a:r>
              <a:rPr lang="en-GB" dirty="0"/>
              <a:t> no residual correlation between the iron abundance and EW</a:t>
            </a:r>
          </a:p>
          <a:p>
            <a:pPr lvl="1"/>
            <a:endParaRPr lang="en-GB" dirty="0"/>
          </a:p>
          <a:p>
            <a:pPr lvl="1"/>
            <a:r>
              <a:rPr lang="en-GB" b="1" dirty="0"/>
              <a:t>Iron abundance </a:t>
            </a:r>
            <a:r>
              <a:rPr lang="en-GB" dirty="0"/>
              <a:t>is the mean of the ones from the individual lines in the convergence iteration</a:t>
            </a:r>
          </a:p>
          <a:p>
            <a:pPr lvl="1"/>
            <a:endParaRPr lang="en-GB" dirty="0"/>
          </a:p>
          <a:p>
            <a:pPr lvl="3"/>
            <a:endParaRPr lang="en-GB" dirty="0"/>
          </a:p>
        </p:txBody>
      </p:sp>
      <p:sp>
        <p:nvSpPr>
          <p:cNvPr id="13" name="Segnaposto data 12">
            <a:extLst>
              <a:ext uri="{FF2B5EF4-FFF2-40B4-BE49-F238E27FC236}">
                <a16:creationId xmlns:a16="http://schemas.microsoft.com/office/drawing/2014/main" id="{3400175E-ACFD-5A04-1A9E-FE98ACD64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4" name="Segnaposto piè di pagina 13">
            <a:extLst>
              <a:ext uri="{FF2B5EF4-FFF2-40B4-BE49-F238E27FC236}">
                <a16:creationId xmlns:a16="http://schemas.microsoft.com/office/drawing/2014/main" id="{D05F3BA4-4329-C5B9-B1C0-FC7C9BD32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16617562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FC8C62-3115-A58D-C2A0-6B6F90C4D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CDA72F-8B79-994B-DAC4-6BA29A09C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07" y="13652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THE CURVE OF GROWTH METHOD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D7AB3FD-978E-BBA0-663B-527507809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22</a:t>
            </a:fld>
            <a:endParaRPr lang="en-US"/>
          </a:p>
        </p:txBody>
      </p:sp>
      <p:grpSp>
        <p:nvGrpSpPr>
          <p:cNvPr id="3" name="Group 21">
            <a:extLst>
              <a:ext uri="{FF2B5EF4-FFF2-40B4-BE49-F238E27FC236}">
                <a16:creationId xmlns:a16="http://schemas.microsoft.com/office/drawing/2014/main" id="{A40BF29A-5688-27F0-1B13-E6AE1850186E}"/>
              </a:ext>
            </a:extLst>
          </p:cNvPr>
          <p:cNvGrpSpPr/>
          <p:nvPr/>
        </p:nvGrpSpPr>
        <p:grpSpPr>
          <a:xfrm>
            <a:off x="223283" y="3501171"/>
            <a:ext cx="6168634" cy="2855179"/>
            <a:chOff x="15193" y="1803437"/>
            <a:chExt cx="6168634" cy="2855179"/>
          </a:xfrm>
        </p:grpSpPr>
        <p:pic>
          <p:nvPicPr>
            <p:cNvPr id="7" name="Picture 16">
              <a:extLst>
                <a:ext uri="{FF2B5EF4-FFF2-40B4-BE49-F238E27FC236}">
                  <a16:creationId xmlns:a16="http://schemas.microsoft.com/office/drawing/2014/main" id="{AEA5CF23-A6BD-23AC-5AF8-3D9D82EC3F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82" r="8670"/>
            <a:stretch/>
          </p:blipFill>
          <p:spPr>
            <a:xfrm>
              <a:off x="15193" y="1803437"/>
              <a:ext cx="6168634" cy="2449382"/>
            </a:xfrm>
            <a:prstGeom prst="rect">
              <a:avLst/>
            </a:prstGeom>
          </p:spPr>
        </p:pic>
        <p:sp>
          <p:nvSpPr>
            <p:cNvPr id="11" name="TextBox 17">
              <a:extLst>
                <a:ext uri="{FF2B5EF4-FFF2-40B4-BE49-F238E27FC236}">
                  <a16:creationId xmlns:a16="http://schemas.microsoft.com/office/drawing/2014/main" id="{566FC018-DDFA-CCA0-32B0-764B84D898C3}"/>
                </a:ext>
              </a:extLst>
            </p:cNvPr>
            <p:cNvSpPr txBox="1"/>
            <p:nvPr/>
          </p:nvSpPr>
          <p:spPr>
            <a:xfrm>
              <a:off x="864072" y="4252819"/>
              <a:ext cx="757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SzPct val="90000"/>
                <a:buFont typeface=".Apple Color Emoji UI"/>
                <a:buChar char="✅"/>
              </a:pPr>
              <a:r>
                <a:rPr lang="en-US" dirty="0"/>
                <a:t>T</a:t>
              </a:r>
              <a:r>
                <a:rPr lang="en-US" baseline="-25000" dirty="0"/>
                <a:t>eff</a:t>
              </a:r>
            </a:p>
          </p:txBody>
        </p:sp>
        <p:sp>
          <p:nvSpPr>
            <p:cNvPr id="13" name="TextBox 18">
              <a:extLst>
                <a:ext uri="{FF2B5EF4-FFF2-40B4-BE49-F238E27FC236}">
                  <a16:creationId xmlns:a16="http://schemas.microsoft.com/office/drawing/2014/main" id="{A8297723-7C65-0944-5C15-7B3EF41F1CE0}"/>
                </a:ext>
              </a:extLst>
            </p:cNvPr>
            <p:cNvSpPr txBox="1"/>
            <p:nvPr/>
          </p:nvSpPr>
          <p:spPr>
            <a:xfrm>
              <a:off x="2786707" y="4289284"/>
              <a:ext cx="8531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SzPct val="90000"/>
                <a:buFont typeface=".Apple Color Emoji UI"/>
                <a:buChar char="✅"/>
              </a:pPr>
              <a:r>
                <a:rPr lang="en-US" dirty="0" err="1"/>
                <a:t>v</a:t>
              </a:r>
              <a:r>
                <a:rPr lang="en-US" baseline="-25000" dirty="0" err="1"/>
                <a:t>turb</a:t>
              </a:r>
              <a:endParaRPr lang="en-US" baseline="-25000" dirty="0"/>
            </a:p>
          </p:txBody>
        </p:sp>
        <p:sp>
          <p:nvSpPr>
            <p:cNvPr id="14" name="TextBox 19">
              <a:extLst>
                <a:ext uri="{FF2B5EF4-FFF2-40B4-BE49-F238E27FC236}">
                  <a16:creationId xmlns:a16="http://schemas.microsoft.com/office/drawing/2014/main" id="{BCEF1E91-898A-3E35-A55C-337409A1B00A}"/>
                </a:ext>
              </a:extLst>
            </p:cNvPr>
            <p:cNvSpPr txBox="1"/>
            <p:nvPr/>
          </p:nvSpPr>
          <p:spPr>
            <a:xfrm>
              <a:off x="4805010" y="4252819"/>
              <a:ext cx="1063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SzPct val="90000"/>
                <a:buFont typeface=".Apple Color Emoji UI"/>
                <a:buChar char="✅"/>
              </a:pPr>
              <a:r>
                <a:rPr lang="en-US" dirty="0"/>
                <a:t>log(g)</a:t>
              </a:r>
            </a:p>
          </p:txBody>
        </p:sp>
      </p:grpSp>
      <p:grpSp>
        <p:nvGrpSpPr>
          <p:cNvPr id="15" name="Group 23">
            <a:extLst>
              <a:ext uri="{FF2B5EF4-FFF2-40B4-BE49-F238E27FC236}">
                <a16:creationId xmlns:a16="http://schemas.microsoft.com/office/drawing/2014/main" id="{5984E2C4-6B33-7C84-B4C3-89F603742987}"/>
              </a:ext>
            </a:extLst>
          </p:cNvPr>
          <p:cNvGrpSpPr/>
          <p:nvPr/>
        </p:nvGrpSpPr>
        <p:grpSpPr>
          <a:xfrm>
            <a:off x="6023366" y="1131380"/>
            <a:ext cx="6168634" cy="2860189"/>
            <a:chOff x="5901577" y="1269896"/>
            <a:chExt cx="6168634" cy="2860189"/>
          </a:xfrm>
        </p:grpSpPr>
        <p:pic>
          <p:nvPicPr>
            <p:cNvPr id="16" name="Picture 10">
              <a:extLst>
                <a:ext uri="{FF2B5EF4-FFF2-40B4-BE49-F238E27FC236}">
                  <a16:creationId xmlns:a16="http://schemas.microsoft.com/office/drawing/2014/main" id="{5BCD6887-D653-E09B-2779-DC2B5E43A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577" y="1269896"/>
              <a:ext cx="6032375" cy="2639164"/>
            </a:xfrm>
            <a:prstGeom prst="rect">
              <a:avLst/>
            </a:prstGeom>
          </p:spPr>
        </p:pic>
        <p:sp>
          <p:nvSpPr>
            <p:cNvPr id="17" name="TextBox 22">
              <a:extLst>
                <a:ext uri="{FF2B5EF4-FFF2-40B4-BE49-F238E27FC236}">
                  <a16:creationId xmlns:a16="http://schemas.microsoft.com/office/drawing/2014/main" id="{7F4C8138-4AB9-6165-93AC-73ACBD0F596E}"/>
                </a:ext>
              </a:extLst>
            </p:cNvPr>
            <p:cNvSpPr txBox="1"/>
            <p:nvPr/>
          </p:nvSpPr>
          <p:spPr>
            <a:xfrm>
              <a:off x="6185267" y="3760753"/>
              <a:ext cx="58849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SzPct val="90000"/>
                <a:buFont typeface=".Apple Color Emoji UI"/>
                <a:buChar char="✅"/>
              </a:pPr>
              <a:r>
                <a:rPr lang="en-US" dirty="0"/>
                <a:t>No dependence of the abundance on the parameters</a:t>
              </a:r>
            </a:p>
          </p:txBody>
        </p:sp>
      </p:grp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B563844B-14B3-04A9-1463-82368EB7D8F4}"/>
              </a:ext>
            </a:extLst>
          </p:cNvPr>
          <p:cNvSpPr txBox="1"/>
          <p:nvPr/>
        </p:nvSpPr>
        <p:spPr>
          <a:xfrm>
            <a:off x="635295" y="1257456"/>
            <a:ext cx="60977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Method consistency checks</a:t>
            </a:r>
          </a:p>
        </p:txBody>
      </p:sp>
      <p:sp>
        <p:nvSpPr>
          <p:cNvPr id="20" name="Segnaposto data 19">
            <a:extLst>
              <a:ext uri="{FF2B5EF4-FFF2-40B4-BE49-F238E27FC236}">
                <a16:creationId xmlns:a16="http://schemas.microsoft.com/office/drawing/2014/main" id="{810F7D74-AC00-E6F0-97B9-9C8AD05AF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21" name="Segnaposto piè di pagina 20">
            <a:extLst>
              <a:ext uri="{FF2B5EF4-FFF2-40B4-BE49-F238E27FC236}">
                <a16:creationId xmlns:a16="http://schemas.microsoft.com/office/drawing/2014/main" id="{224132C5-7BED-8F7A-3752-31B5538A6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CC6E6BDC-5329-4FB8-446C-78C7C27DA42A}"/>
              </a:ext>
            </a:extLst>
          </p:cNvPr>
          <p:cNvSpPr txBox="1"/>
          <p:nvPr/>
        </p:nvSpPr>
        <p:spPr>
          <a:xfrm>
            <a:off x="9259699" y="6092124"/>
            <a:ext cx="2523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Courtesy of M. Romaniello</a:t>
            </a:r>
          </a:p>
        </p:txBody>
      </p:sp>
    </p:spTree>
    <p:extLst>
      <p:ext uri="{BB962C8B-B14F-4D97-AF65-F5344CB8AC3E}">
        <p14:creationId xmlns:p14="http://schemas.microsoft.com/office/powerpoint/2010/main" val="39719321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49ED91D-B9B7-DE7D-0FA0-37715DB77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23</a:t>
            </a:fld>
            <a:endParaRPr lang="en-US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4FCE8314-3B51-8D81-D8F3-11DDB7BDA62B}"/>
              </a:ext>
            </a:extLst>
          </p:cNvPr>
          <p:cNvSpPr txBox="1">
            <a:spLocks/>
          </p:cNvSpPr>
          <p:nvPr/>
        </p:nvSpPr>
        <p:spPr>
          <a:xfrm>
            <a:off x="423530" y="2910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THE CURVE OF GROWTH METHOD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D917885-2C52-2EA2-6122-5F473D5CFC02}"/>
              </a:ext>
            </a:extLst>
          </p:cNvPr>
          <p:cNvSpPr txBox="1"/>
          <p:nvPr/>
        </p:nvSpPr>
        <p:spPr>
          <a:xfrm>
            <a:off x="423530" y="1302253"/>
            <a:ext cx="60977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Cepheid-specific consistency checks</a:t>
            </a:r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79D26EC0-B600-657A-8453-A45DE61D1A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97" y="2098247"/>
            <a:ext cx="3346303" cy="4374252"/>
          </a:xfrm>
          <a:prstGeom prst="rect">
            <a:avLst/>
          </a:prstGeom>
        </p:spPr>
      </p:pic>
      <p:sp>
        <p:nvSpPr>
          <p:cNvPr id="11" name="TextBox 11">
            <a:extLst>
              <a:ext uri="{FF2B5EF4-FFF2-40B4-BE49-F238E27FC236}">
                <a16:creationId xmlns:a16="http://schemas.microsoft.com/office/drawing/2014/main" id="{6404D1BC-4270-FBA1-7D81-ABCE0B8D577F}"/>
              </a:ext>
            </a:extLst>
          </p:cNvPr>
          <p:cNvSpPr txBox="1"/>
          <p:nvPr/>
        </p:nvSpPr>
        <p:spPr>
          <a:xfrm>
            <a:off x="782322" y="1847447"/>
            <a:ext cx="3166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SzPct val="90000"/>
              <a:buFont typeface=".Apple Color Emoji UI"/>
              <a:buChar char="✅"/>
            </a:pPr>
            <a:r>
              <a:rPr lang="en-US" dirty="0"/>
              <a:t>Iron independent of period</a:t>
            </a:r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01126E52-FB17-7F52-B4F0-AE7389436E1F}"/>
              </a:ext>
            </a:extLst>
          </p:cNvPr>
          <p:cNvSpPr txBox="1"/>
          <p:nvPr/>
        </p:nvSpPr>
        <p:spPr>
          <a:xfrm rot="16200000">
            <a:off x="2472907" y="4273764"/>
            <a:ext cx="3589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SzPct val="90000"/>
              <a:buFont typeface=".Apple Color Emoji UI"/>
              <a:buChar char="✅"/>
            </a:pPr>
            <a:r>
              <a:rPr lang="en-US" dirty="0"/>
              <a:t>Parameters depend on period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203446A9-8EE0-69DE-6AEB-FC47C98406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8" b="8310"/>
          <a:stretch>
            <a:fillRect/>
          </a:stretch>
        </p:blipFill>
        <p:spPr>
          <a:xfrm>
            <a:off x="6834398" y="2216779"/>
            <a:ext cx="4467383" cy="3933175"/>
          </a:xfrm>
          <a:prstGeom prst="rect">
            <a:avLst/>
          </a:prstGeom>
        </p:spPr>
      </p:pic>
      <p:sp>
        <p:nvSpPr>
          <p:cNvPr id="14" name="TextBox 9">
            <a:extLst>
              <a:ext uri="{FF2B5EF4-FFF2-40B4-BE49-F238E27FC236}">
                <a16:creationId xmlns:a16="http://schemas.microsoft.com/office/drawing/2014/main" id="{41D5B724-12F1-0F7C-1E45-86F388C46125}"/>
              </a:ext>
            </a:extLst>
          </p:cNvPr>
          <p:cNvSpPr txBox="1"/>
          <p:nvPr/>
        </p:nvSpPr>
        <p:spPr>
          <a:xfrm>
            <a:off x="7055358" y="1823011"/>
            <a:ext cx="4025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SzPct val="90000"/>
              <a:buFont typeface=".Apple Color Emoji UI"/>
              <a:buChar char="✅"/>
            </a:pPr>
            <a:r>
              <a:rPr lang="en-US" dirty="0"/>
              <a:t>The temperature follows the phase</a:t>
            </a:r>
          </a:p>
        </p:txBody>
      </p:sp>
      <p:sp>
        <p:nvSpPr>
          <p:cNvPr id="15" name="Segnaposto data 14">
            <a:extLst>
              <a:ext uri="{FF2B5EF4-FFF2-40B4-BE49-F238E27FC236}">
                <a16:creationId xmlns:a16="http://schemas.microsoft.com/office/drawing/2014/main" id="{3CD90964-D92A-8378-B56B-35324BA53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6" name="Segnaposto piè di pagina 15">
            <a:extLst>
              <a:ext uri="{FF2B5EF4-FFF2-40B4-BE49-F238E27FC236}">
                <a16:creationId xmlns:a16="http://schemas.microsoft.com/office/drawing/2014/main" id="{DE6C3CE1-8934-0788-E404-202C3E262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D951E10-7B74-CF1C-D9E1-0D08D494F8AC}"/>
              </a:ext>
            </a:extLst>
          </p:cNvPr>
          <p:cNvSpPr txBox="1"/>
          <p:nvPr/>
        </p:nvSpPr>
        <p:spPr>
          <a:xfrm>
            <a:off x="9172139" y="6228394"/>
            <a:ext cx="2523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Courtesy of M. Romaniello</a:t>
            </a:r>
          </a:p>
        </p:txBody>
      </p:sp>
    </p:spTree>
    <p:extLst>
      <p:ext uri="{BB962C8B-B14F-4D97-AF65-F5344CB8AC3E}">
        <p14:creationId xmlns:p14="http://schemas.microsoft.com/office/powerpoint/2010/main" val="13186288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A7C2A3-EC5C-B68F-21ED-F15FA2922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THE SPECTRAL SYNTHESIS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C42E4A1-0DE2-3E67-F034-1692619A9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535" y="3427659"/>
            <a:ext cx="10515600" cy="1542795"/>
          </a:xfrm>
        </p:spPr>
        <p:txBody>
          <a:bodyPr/>
          <a:lstStyle/>
          <a:p>
            <a:r>
              <a:rPr lang="en-US" dirty="0"/>
              <a:t>Synthetic spectrum ,T</a:t>
            </a:r>
            <a:r>
              <a:rPr lang="en-US" baseline="-25000" dirty="0"/>
              <a:t>eff </a:t>
            </a:r>
            <a:r>
              <a:rPr lang="en-US" dirty="0"/>
              <a:t>, microturbulence, log g, </a:t>
            </a:r>
            <a:r>
              <a:rPr lang="en-US" dirty="0" err="1"/>
              <a:t>V</a:t>
            </a:r>
            <a:r>
              <a:rPr lang="en-US" baseline="-25000" dirty="0" err="1"/>
              <a:t>broad</a:t>
            </a:r>
            <a:r>
              <a:rPr lang="en-US" dirty="0"/>
              <a:t>                      </a:t>
            </a:r>
          </a:p>
          <a:p>
            <a:pPr marL="0" indent="0" algn="r">
              <a:buNone/>
            </a:pPr>
            <a:r>
              <a:rPr lang="en-US" dirty="0"/>
              <a:t>➡️ chemical abundances</a:t>
            </a:r>
            <a:endParaRPr lang="en-US" baseline="-2500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0AEF469-6356-E6A9-8764-2FCA8383E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24</a:t>
            </a:fld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8A94D7D-2CED-1B71-F1B7-2AA736781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468F0D4-F711-C71D-CAAF-456215F62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61598B7-55D9-5F8B-6096-CDDFA57AF60A}"/>
              </a:ext>
            </a:extLst>
          </p:cNvPr>
          <p:cNvSpPr txBox="1"/>
          <p:nvPr/>
        </p:nvSpPr>
        <p:spPr>
          <a:xfrm>
            <a:off x="838200" y="1342394"/>
            <a:ext cx="98112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The curve of </a:t>
            </a:r>
            <a:r>
              <a:rPr lang="it-IT" sz="2400" dirty="0" err="1"/>
              <a:t>growth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dirty="0" err="1"/>
              <a:t>still</a:t>
            </a:r>
            <a:r>
              <a:rPr lang="it-IT" sz="2400" dirty="0"/>
              <a:t> </a:t>
            </a:r>
            <a:r>
              <a:rPr lang="it-IT" sz="2400" dirty="0" err="1"/>
              <a:t>implicitly</a:t>
            </a:r>
            <a:r>
              <a:rPr lang="it-IT" sz="2400" dirty="0"/>
              <a:t> </a:t>
            </a:r>
            <a:r>
              <a:rPr lang="it-IT" sz="2400" dirty="0" err="1"/>
              <a:t>present</a:t>
            </a:r>
            <a:r>
              <a:rPr lang="it-IT" sz="2400" dirty="0"/>
              <a:t> in </a:t>
            </a:r>
            <a:r>
              <a:rPr lang="it-IT" sz="2400" dirty="0" err="1"/>
              <a:t>spectral</a:t>
            </a:r>
            <a:r>
              <a:rPr lang="it-IT" sz="2400" dirty="0"/>
              <a:t> </a:t>
            </a:r>
            <a:r>
              <a:rPr lang="it-IT" sz="2400" dirty="0" err="1"/>
              <a:t>synthesis</a:t>
            </a:r>
            <a:r>
              <a:rPr lang="it-IT" sz="2400" dirty="0"/>
              <a:t>, </a:t>
            </a:r>
            <a:r>
              <a:rPr lang="it-IT" sz="2400" dirty="0" err="1"/>
              <a:t>but</a:t>
            </a:r>
            <a:r>
              <a:rPr lang="it-IT" sz="2400" dirty="0"/>
              <a:t> the full </a:t>
            </a:r>
            <a:r>
              <a:rPr lang="it-IT" sz="2400" dirty="0" err="1"/>
              <a:t>spectral</a:t>
            </a:r>
            <a:r>
              <a:rPr lang="it-IT" sz="2400" dirty="0"/>
              <a:t> </a:t>
            </a:r>
            <a:r>
              <a:rPr lang="it-IT" sz="2400" dirty="0" err="1"/>
              <a:t>profile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dirty="0" err="1"/>
              <a:t>modeled</a:t>
            </a:r>
            <a:r>
              <a:rPr lang="it-IT" sz="2400" dirty="0"/>
              <a:t> </a:t>
            </a:r>
            <a:r>
              <a:rPr lang="it-IT" sz="2400" dirty="0" err="1"/>
              <a:t>instead</a:t>
            </a:r>
            <a:r>
              <a:rPr lang="it-IT" sz="2400" dirty="0"/>
              <a:t> of </a:t>
            </a:r>
            <a:r>
              <a:rPr lang="it-IT" sz="2400" dirty="0" err="1"/>
              <a:t>only</a:t>
            </a:r>
            <a:r>
              <a:rPr lang="it-IT" sz="2400" dirty="0"/>
              <a:t> the </a:t>
            </a:r>
            <a:r>
              <a:rPr lang="it-IT" sz="2400" dirty="0" err="1"/>
              <a:t>equivalent</a:t>
            </a:r>
            <a:r>
              <a:rPr lang="it-IT" sz="2400" dirty="0"/>
              <a:t> </a:t>
            </a:r>
            <a:r>
              <a:rPr lang="it-IT" sz="2400" dirty="0" err="1"/>
              <a:t>width</a:t>
            </a:r>
            <a:r>
              <a:rPr lang="it-IT" sz="2400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480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980FF5-AEE6-A859-792C-9649997278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0E246A-08C3-E9F9-637E-86651501A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720" y="205526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THE SPECTRAL SYNTHESIS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E7572BF-1073-43E7-23A6-D0D8217C9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8553"/>
            <a:ext cx="8376920" cy="568487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eff</a:t>
            </a:r>
            <a:r>
              <a:rPr lang="en-US" dirty="0"/>
              <a:t> from Line Deep Ratio method (</a:t>
            </a:r>
            <a:r>
              <a:rPr lang="en-US" dirty="0" err="1"/>
              <a:t>Kovtyukh</a:t>
            </a:r>
            <a:r>
              <a:rPr lang="en-US" dirty="0"/>
              <a:t> + 2006) </a:t>
            </a:r>
            <a:r>
              <a:rPr lang="en-US" baseline="-25000" dirty="0"/>
              <a:t>  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6E4E6B2-2237-1AB4-5466-9E135418A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25</a:t>
            </a:fld>
            <a:endParaRPr lang="en-US"/>
          </a:p>
        </p:txBody>
      </p:sp>
      <p:sp>
        <p:nvSpPr>
          <p:cNvPr id="9" name="Segnaposto data 8">
            <a:extLst>
              <a:ext uri="{FF2B5EF4-FFF2-40B4-BE49-F238E27FC236}">
                <a16:creationId xmlns:a16="http://schemas.microsoft.com/office/drawing/2014/main" id="{5EE61272-F242-1D72-4324-BDD03143A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0" name="Segnaposto piè di pagina 9">
            <a:extLst>
              <a:ext uri="{FF2B5EF4-FFF2-40B4-BE49-F238E27FC236}">
                <a16:creationId xmlns:a16="http://schemas.microsoft.com/office/drawing/2014/main" id="{60BC8A1B-7AF8-7B7E-0F28-04BEC7DE4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11" name="AutoShape 2" descr="Metodo Kovtyukh (2006) per $T_{\\mathrm{eff}}$">
            <a:extLst>
              <a:ext uri="{FF2B5EF4-FFF2-40B4-BE49-F238E27FC236}">
                <a16:creationId xmlns:a16="http://schemas.microsoft.com/office/drawing/2014/main" id="{9FEB0762-E57E-795A-30A5-4C31DF2F267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94F6F13E-618A-B839-EA42-1FE6A8DDBAE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1470" b="31979"/>
          <a:stretch>
            <a:fillRect/>
          </a:stretch>
        </p:blipFill>
        <p:spPr>
          <a:xfrm>
            <a:off x="299720" y="1717040"/>
            <a:ext cx="9172621" cy="3458158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7D08AE39-0130-DDC9-EC9D-D76B0EBB7E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64" t="69254" r="65618" b="6293"/>
          <a:stretch>
            <a:fillRect/>
          </a:stretch>
        </p:blipFill>
        <p:spPr>
          <a:xfrm>
            <a:off x="9248140" y="1531089"/>
            <a:ext cx="2644140" cy="1325563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6112FE93-94C3-AC97-D99C-105A11588C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9177" t="69816" r="32085" b="8011"/>
          <a:stretch>
            <a:fillRect/>
          </a:stretch>
        </p:blipFill>
        <p:spPr>
          <a:xfrm>
            <a:off x="9248140" y="3042603"/>
            <a:ext cx="2644140" cy="1360034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43050501-6789-6D90-097B-061E32ACE8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3419" t="68843" r="4285" b="5952"/>
          <a:stretch>
            <a:fillRect/>
          </a:stretch>
        </p:blipFill>
        <p:spPr>
          <a:xfrm>
            <a:off x="9380784" y="4563655"/>
            <a:ext cx="2378851" cy="1792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0523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455A3441-418C-706F-C498-C82B047FDD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E92AFC-10B4-E4E8-6FDF-1BC44A02E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86" y="18081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THE SPECTRAL SYNTHESIS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7F65B9B-4E71-5547-27C5-CB959285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26</a:t>
            </a:fld>
            <a:endParaRPr lang="en-US"/>
          </a:p>
        </p:txBody>
      </p:sp>
      <p:sp>
        <p:nvSpPr>
          <p:cNvPr id="9" name="Segnaposto data 8">
            <a:extLst>
              <a:ext uri="{FF2B5EF4-FFF2-40B4-BE49-F238E27FC236}">
                <a16:creationId xmlns:a16="http://schemas.microsoft.com/office/drawing/2014/main" id="{B7AA7EEC-6E59-7C22-EBEE-875B000EF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0" name="Segnaposto piè di pagina 9">
            <a:extLst>
              <a:ext uri="{FF2B5EF4-FFF2-40B4-BE49-F238E27FC236}">
                <a16:creationId xmlns:a16="http://schemas.microsoft.com/office/drawing/2014/main" id="{DEDC5F80-27B7-3BBF-2C86-A4FE18063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pic>
        <p:nvPicPr>
          <p:cNvPr id="18" name="Segnaposto contenuto 17">
            <a:extLst>
              <a:ext uri="{FF2B5EF4-FFF2-40B4-BE49-F238E27FC236}">
                <a16:creationId xmlns:a16="http://schemas.microsoft.com/office/drawing/2014/main" id="{42F8ECA4-6969-B240-225C-9BC0BCBA96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t="2978" b="3351"/>
          <a:stretch>
            <a:fillRect/>
          </a:stretch>
        </p:blipFill>
        <p:spPr>
          <a:xfrm>
            <a:off x="623837" y="1209985"/>
            <a:ext cx="11000715" cy="514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7859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FED2BF-CDDA-183C-3B03-8FBEDB4AFB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C08F88-975A-C098-E274-8E18C08A6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86" y="180812"/>
            <a:ext cx="10515600" cy="1325563"/>
          </a:xfrm>
        </p:spPr>
        <p:txBody>
          <a:bodyPr/>
          <a:lstStyle/>
          <a:p>
            <a:r>
              <a:rPr lang="en-US" b="1">
                <a:solidFill>
                  <a:schemeClr val="accent1"/>
                </a:solidFill>
              </a:rPr>
              <a:t>THE SPECTRAL SYNTHESIS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66334D-2A24-1462-AA9E-25C058268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27</a:t>
            </a:fld>
            <a:endParaRPr lang="en-US"/>
          </a:p>
        </p:txBody>
      </p:sp>
      <p:sp>
        <p:nvSpPr>
          <p:cNvPr id="9" name="Segnaposto data 8">
            <a:extLst>
              <a:ext uri="{FF2B5EF4-FFF2-40B4-BE49-F238E27FC236}">
                <a16:creationId xmlns:a16="http://schemas.microsoft.com/office/drawing/2014/main" id="{B1D62DD6-985A-115A-937C-1FF6649CF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0" name="Segnaposto piè di pagina 9">
            <a:extLst>
              <a:ext uri="{FF2B5EF4-FFF2-40B4-BE49-F238E27FC236}">
                <a16:creationId xmlns:a16="http://schemas.microsoft.com/office/drawing/2014/main" id="{5C2C95FE-FF48-C6AD-9BDD-1453665CC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3BCD35E4-9147-41F9-88E2-E85352FE32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1221" t="2145" r="1182"/>
          <a:stretch>
            <a:fillRect/>
          </a:stretch>
        </p:blipFill>
        <p:spPr>
          <a:xfrm>
            <a:off x="838200" y="1064871"/>
            <a:ext cx="10567025" cy="5291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2176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EF31655B-6FF4-DC48-76E0-7CB31304CA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36147BEB-4168-EE56-3C35-DF3436E8F3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5462" t="49626" r="1186" b="878"/>
          <a:stretch>
            <a:fillRect/>
          </a:stretch>
        </p:blipFill>
        <p:spPr>
          <a:xfrm>
            <a:off x="455140" y="3161595"/>
            <a:ext cx="6103624" cy="3194755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A0121A60-AD55-FBC6-DD6D-39D1C3006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86" y="18081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THE SPECTRAL SYNTHESIS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E16EC1-7FF3-9E0C-F1E2-03EC48222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140" y="1492869"/>
            <a:ext cx="7181336" cy="4645875"/>
          </a:xfrm>
        </p:spPr>
        <p:txBody>
          <a:bodyPr/>
          <a:lstStyle/>
          <a:p>
            <a:r>
              <a:rPr lang="en-US" dirty="0"/>
              <a:t>Microturbulence from </a:t>
            </a:r>
            <a:r>
              <a:rPr lang="en-US" dirty="0" err="1"/>
              <a:t>FeI</a:t>
            </a:r>
            <a:r>
              <a:rPr lang="en-US" dirty="0"/>
              <a:t> lines</a:t>
            </a:r>
          </a:p>
          <a:p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E2293A6-FA4B-C9BC-BCF4-E0DC93C01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28</a:t>
            </a:fld>
            <a:endParaRPr lang="en-US"/>
          </a:p>
        </p:txBody>
      </p:sp>
      <p:pic>
        <p:nvPicPr>
          <p:cNvPr id="7" name="Segnaposto contenuto 7">
            <a:extLst>
              <a:ext uri="{FF2B5EF4-FFF2-40B4-BE49-F238E27FC236}">
                <a16:creationId xmlns:a16="http://schemas.microsoft.com/office/drawing/2014/main" id="{BD40CDF6-7C5C-A1B1-D811-65E5751DDF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4076" t="13851" b="53603"/>
          <a:stretch>
            <a:fillRect/>
          </a:stretch>
        </p:blipFill>
        <p:spPr>
          <a:xfrm>
            <a:off x="6389511" y="996157"/>
            <a:ext cx="5209137" cy="2662445"/>
          </a:xfrm>
          <a:prstGeom prst="rect">
            <a:avLst/>
          </a:prstGeom>
        </p:spPr>
      </p:pic>
      <p:sp>
        <p:nvSpPr>
          <p:cNvPr id="9" name="Segnaposto data 8">
            <a:extLst>
              <a:ext uri="{FF2B5EF4-FFF2-40B4-BE49-F238E27FC236}">
                <a16:creationId xmlns:a16="http://schemas.microsoft.com/office/drawing/2014/main" id="{4C480E6C-577D-C6EE-E956-EFA7F29D2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0" name="Segnaposto piè di pagina 9">
            <a:extLst>
              <a:ext uri="{FF2B5EF4-FFF2-40B4-BE49-F238E27FC236}">
                <a16:creationId xmlns:a16="http://schemas.microsoft.com/office/drawing/2014/main" id="{E609E1D0-74F5-6DFD-48EB-3A11C3D9C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19190381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D6EE35DF-0420-5DBA-7DA6-5BB55695D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81A720F-9D12-6ECB-AE9C-501040DAF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86" y="18081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THE SPECTRAL SYNTHESIS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08F0817B-DA36-9F36-F694-37AF71F6A1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5139" y="1492870"/>
                <a:ext cx="5042615" cy="4004820"/>
              </a:xfrm>
            </p:spPr>
            <p:txBody>
              <a:bodyPr/>
              <a:lstStyle/>
              <a:p>
                <a:r>
                  <a:rPr lang="en-US" dirty="0"/>
                  <a:t>Log g from </a:t>
                </a:r>
                <a:r>
                  <a:rPr lang="en-US" dirty="0" err="1"/>
                  <a:t>FeII</a:t>
                </a:r>
                <a:r>
                  <a:rPr lang="en-US" dirty="0"/>
                  <a:t> lines</a:t>
                </a:r>
              </a:p>
              <a:p>
                <a:endParaRPr lang="en-US" dirty="0"/>
              </a:p>
              <a:p>
                <a:pPr lvl="1">
                  <a:buFont typeface="Wingdings" pitchFamily="2" charset="2"/>
                  <a:buChar char="Ø"/>
                </a:pPr>
                <a:r>
                  <a:rPr lang="en-US" dirty="0"/>
                  <a:t>List of lines to select </a:t>
                </a:r>
                <a:r>
                  <a:rPr lang="en-US" dirty="0" err="1"/>
                  <a:t>FeII</a:t>
                </a:r>
                <a:r>
                  <a:rPr lang="en-US" dirty="0"/>
                  <a:t> lines</a:t>
                </a:r>
              </a:p>
              <a:p>
                <a:pPr lvl="1">
                  <a:buFont typeface="Wingdings" pitchFamily="2" charset="2"/>
                  <a:buChar char="Ø"/>
                </a:pPr>
                <a:r>
                  <a:rPr lang="en-US" dirty="0"/>
                  <a:t>Measure the EW</a:t>
                </a:r>
              </a:p>
              <a:p>
                <a:pPr lvl="1">
                  <a:buFont typeface="Wingdings" pitchFamily="2" charset="2"/>
                  <a:buChar char="Ø"/>
                </a:pPr>
                <a:r>
                  <a:rPr lang="en-US" dirty="0"/>
                  <a:t>Derive the abundances for different values of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</m:func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08F0817B-DA36-9F36-F694-37AF71F6A1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5139" y="1492870"/>
                <a:ext cx="5042615" cy="4004820"/>
              </a:xfrm>
              <a:blipFill>
                <a:blip r:embed="rId3"/>
                <a:stretch>
                  <a:fillRect l="-2267" t="-25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B8320A-D225-EB96-3EA1-C3DBC0AE5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29</a:t>
            </a:fld>
            <a:endParaRPr lang="en-US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2512023B-83E9-7D99-C5D2-EA9347A901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4246" y="1103489"/>
            <a:ext cx="5042615" cy="4651022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6951A17-69B2-B6A3-FFA9-2C6AF521D0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8119" y="3988072"/>
            <a:ext cx="3422369" cy="2368278"/>
          </a:xfrm>
          <a:prstGeom prst="rect">
            <a:avLst/>
          </a:prstGeom>
        </p:spPr>
      </p:pic>
      <p:sp>
        <p:nvSpPr>
          <p:cNvPr id="13" name="Segnaposto data 12">
            <a:extLst>
              <a:ext uri="{FF2B5EF4-FFF2-40B4-BE49-F238E27FC236}">
                <a16:creationId xmlns:a16="http://schemas.microsoft.com/office/drawing/2014/main" id="{43A6DC0F-5E30-9BDA-E36B-10A71971F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4" name="Segnaposto piè di pagina 13">
            <a:extLst>
              <a:ext uri="{FF2B5EF4-FFF2-40B4-BE49-F238E27FC236}">
                <a16:creationId xmlns:a16="http://schemas.microsoft.com/office/drawing/2014/main" id="{A5A4C3D7-F52B-F66A-7A72-92E82B592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1831463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0881D7D5-64FC-4DD9-7E1F-6DC3880EC0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b="10694"/>
          <a:stretch>
            <a:fillRect/>
          </a:stretch>
        </p:blipFill>
        <p:spPr>
          <a:xfrm>
            <a:off x="954721" y="61206"/>
            <a:ext cx="10399079" cy="6191314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9B39827-C69A-0C5C-9262-F89B2484C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3</a:t>
            </a:fld>
            <a:endParaRPr lang="en-US"/>
          </a:p>
        </p:txBody>
      </p:sp>
      <p:sp>
        <p:nvSpPr>
          <p:cNvPr id="9" name="Segnaposto data 8">
            <a:extLst>
              <a:ext uri="{FF2B5EF4-FFF2-40B4-BE49-F238E27FC236}">
                <a16:creationId xmlns:a16="http://schemas.microsoft.com/office/drawing/2014/main" id="{FF0D9C82-F606-6A85-834D-8F5812F5C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0" name="Segnaposto piè di pagina 9">
            <a:extLst>
              <a:ext uri="{FF2B5EF4-FFF2-40B4-BE49-F238E27FC236}">
                <a16:creationId xmlns:a16="http://schemas.microsoft.com/office/drawing/2014/main" id="{3F2FB1B5-F62F-DDD4-5E9A-1257EA6EC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12700069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15B580-36B8-7E45-5D57-37CDA8823A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4A215B-1D76-C330-82FB-07048E3B4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86" y="180812"/>
            <a:ext cx="10515600" cy="1325563"/>
          </a:xfrm>
        </p:spPr>
        <p:txBody>
          <a:bodyPr/>
          <a:lstStyle/>
          <a:p>
            <a:r>
              <a:rPr lang="en-US" b="1">
                <a:solidFill>
                  <a:schemeClr val="accent1"/>
                </a:solidFill>
              </a:rPr>
              <a:t>THE SPECTRAL SYNTHESIS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62BF6FA-86A6-183C-4024-77085302A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30</a:t>
            </a:fld>
            <a:endParaRPr lang="en-US"/>
          </a:p>
        </p:txBody>
      </p:sp>
      <p:sp>
        <p:nvSpPr>
          <p:cNvPr id="9" name="Segnaposto data 8">
            <a:extLst>
              <a:ext uri="{FF2B5EF4-FFF2-40B4-BE49-F238E27FC236}">
                <a16:creationId xmlns:a16="http://schemas.microsoft.com/office/drawing/2014/main" id="{A293C644-4784-A1EF-0079-C96B565FC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0" name="Segnaposto piè di pagina 9">
            <a:extLst>
              <a:ext uri="{FF2B5EF4-FFF2-40B4-BE49-F238E27FC236}">
                <a16:creationId xmlns:a16="http://schemas.microsoft.com/office/drawing/2014/main" id="{7A524418-0DC6-338D-556B-150FD1503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5EDE0700-1F7F-C171-AFA8-0BC8F80C07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t="1684" b="1684"/>
          <a:stretch/>
        </p:blipFill>
        <p:spPr>
          <a:xfrm>
            <a:off x="939961" y="1053298"/>
            <a:ext cx="10312078" cy="5385384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0012A710-8DD6-561D-1368-300C90EE9A83}"/>
              </a:ext>
            </a:extLst>
          </p:cNvPr>
          <p:cNvSpPr/>
          <p:nvPr/>
        </p:nvSpPr>
        <p:spPr>
          <a:xfrm>
            <a:off x="4989640" y="2378861"/>
            <a:ext cx="243068" cy="11272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AA09AE3-22AB-60E2-7CD8-736716199AA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93830"/>
          <a:stretch>
            <a:fillRect/>
          </a:stretch>
        </p:blipFill>
        <p:spPr>
          <a:xfrm>
            <a:off x="1130418" y="3914653"/>
            <a:ext cx="211148" cy="2368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9764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06A03B-F450-99F3-CF7E-102243F497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02ED3D-C30E-3D14-A435-8F36A317F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170" y="20552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THE SPECTRAL SYNTHESIS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8B1B3D-143E-C0CB-1CB9-5809B5760A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040" y="1301641"/>
            <a:ext cx="4508839" cy="4645875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Chemical pattern through spectral synthesis 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it-IT" dirty="0"/>
              <a:t>Compare the </a:t>
            </a:r>
            <a:r>
              <a:rPr lang="it-IT" dirty="0" err="1"/>
              <a:t>observed</a:t>
            </a:r>
            <a:r>
              <a:rPr lang="it-IT" dirty="0"/>
              <a:t> </a:t>
            </a:r>
            <a:r>
              <a:rPr lang="it-IT" dirty="0" err="1"/>
              <a:t>spectrum</a:t>
            </a:r>
            <a:r>
              <a:rPr lang="it-IT" dirty="0"/>
              <a:t> with </a:t>
            </a:r>
            <a:r>
              <a:rPr lang="it-IT" dirty="0" err="1"/>
              <a:t>synthetic</a:t>
            </a:r>
            <a:r>
              <a:rPr lang="it-IT" dirty="0"/>
              <a:t> </a:t>
            </a:r>
            <a:r>
              <a:rPr lang="it-IT" dirty="0" err="1"/>
              <a:t>spectra</a:t>
            </a:r>
            <a:endParaRPr lang="it-IT" dirty="0"/>
          </a:p>
          <a:p>
            <a:pPr marL="514350" indent="-514350">
              <a:buFont typeface="+mj-lt"/>
              <a:buAutoNum type="arabicPeriod"/>
            </a:pPr>
            <a:br>
              <a:rPr lang="it-IT" dirty="0"/>
            </a:br>
            <a:r>
              <a:rPr lang="it-IT" dirty="0" err="1"/>
              <a:t>Adjust</a:t>
            </a:r>
            <a:r>
              <a:rPr lang="it-IT" dirty="0"/>
              <a:t> </a:t>
            </a:r>
            <a:r>
              <a:rPr lang="it-IT" dirty="0" err="1"/>
              <a:t>elemental</a:t>
            </a:r>
            <a:r>
              <a:rPr lang="it-IT" dirty="0"/>
              <a:t> </a:t>
            </a:r>
            <a:r>
              <a:rPr lang="it-IT" dirty="0" err="1"/>
              <a:t>abundances</a:t>
            </a:r>
            <a:r>
              <a:rPr lang="it-IT" dirty="0"/>
              <a:t> </a:t>
            </a:r>
            <a:r>
              <a:rPr lang="it-IT" dirty="0" err="1"/>
              <a:t>until</a:t>
            </a:r>
            <a:r>
              <a:rPr lang="it-IT" dirty="0"/>
              <a:t> the line </a:t>
            </a:r>
            <a:r>
              <a:rPr lang="it-IT" dirty="0" err="1"/>
              <a:t>profiles</a:t>
            </a:r>
            <a:r>
              <a:rPr lang="it-IT" dirty="0"/>
              <a:t> match*</a:t>
            </a:r>
            <a:endParaRPr lang="en-US" baseline="-25000" dirty="0"/>
          </a:p>
          <a:p>
            <a:endParaRPr lang="en-US" baseline="-2500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5A53D91-C02F-5BE7-D8BF-6FD14A683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31</a:t>
            </a:fld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919C1A9-5D9C-8F49-0B7F-AD26B7289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F43ADE9C-481B-6CFA-FA6E-68F0B762F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051FCE39-D447-5E8B-4F40-7DFBEED431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766" t="8608" r="15045" b="6009"/>
          <a:stretch>
            <a:fillRect/>
          </a:stretch>
        </p:blipFill>
        <p:spPr>
          <a:xfrm>
            <a:off x="4920879" y="1295911"/>
            <a:ext cx="6379021" cy="482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0742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AB933BE-5796-353B-8CF5-DE2E2D503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32</a:t>
            </a:fld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49FF4FD-5A87-CC70-7DD4-EEF3BC233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EF7666B-BEFE-39BF-2658-BCAEAD4BE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pic>
        <p:nvPicPr>
          <p:cNvPr id="9" name="Segnaposto contenuto 6">
            <a:extLst>
              <a:ext uri="{FF2B5EF4-FFF2-40B4-BE49-F238E27FC236}">
                <a16:creationId xmlns:a16="http://schemas.microsoft.com/office/drawing/2014/main" id="{2C51A6C0-8A29-147D-80BE-3F1E5220D3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6891524" y="1647971"/>
            <a:ext cx="3847955" cy="5073503"/>
          </a:xfrm>
          <a:prstGeom prst="rect">
            <a:avLst/>
          </a:prstGeom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5DAEE641-AB20-0470-9E6E-24481D823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472" y="277443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THE SPECTRAL SYNTHESIS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B30DF37-EFEF-7EFD-173C-F3C8AA2402DD}"/>
              </a:ext>
            </a:extLst>
          </p:cNvPr>
          <p:cNvSpPr txBox="1"/>
          <p:nvPr/>
        </p:nvSpPr>
        <p:spPr>
          <a:xfrm>
            <a:off x="627013" y="1647972"/>
            <a:ext cx="576180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Type II Cepheid-specific consistency checks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EFC306-1073-A432-8297-2DD4718EFD41}"/>
              </a:ext>
            </a:extLst>
          </p:cNvPr>
          <p:cNvSpPr txBox="1"/>
          <p:nvPr/>
        </p:nvSpPr>
        <p:spPr>
          <a:xfrm>
            <a:off x="7232375" y="1278638"/>
            <a:ext cx="3166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SzPct val="90000"/>
              <a:buFont typeface=".Apple Color Emoji UI"/>
              <a:buChar char="✅"/>
            </a:pPr>
            <a:r>
              <a:rPr lang="en-US" dirty="0"/>
              <a:t>Iron independent of period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7660B223-442D-85AC-D724-26FB5E8D6121}"/>
              </a:ext>
            </a:extLst>
          </p:cNvPr>
          <p:cNvSpPr txBox="1"/>
          <p:nvPr/>
        </p:nvSpPr>
        <p:spPr>
          <a:xfrm rot="16200000">
            <a:off x="4841928" y="4232994"/>
            <a:ext cx="3589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SzPct val="90000"/>
              <a:buFont typeface=".Apple Color Emoji UI"/>
              <a:buChar char="✅"/>
            </a:pPr>
            <a:r>
              <a:rPr lang="en-US" dirty="0"/>
              <a:t>Parameters depend on period</a:t>
            </a:r>
          </a:p>
        </p:txBody>
      </p:sp>
    </p:spTree>
    <p:extLst>
      <p:ext uri="{BB962C8B-B14F-4D97-AF65-F5344CB8AC3E}">
        <p14:creationId xmlns:p14="http://schemas.microsoft.com/office/powerpoint/2010/main" val="31864365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2CF571B-2CB9-0681-1421-CEA35E570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14" y="426863"/>
            <a:ext cx="11327781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PRELIMINARY RESULTS ON TYPE II CEPHEIDS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608EFC-E371-5CA3-B741-3061C9472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6A2C5AD-5D6E-C57A-3EA3-CEE2A3DBC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313014-A3A9-4FD4-3512-361DEB286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33</a:t>
            </a:fld>
            <a:endParaRPr lang="en-US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B32636D7-FE29-7354-1606-4FDF35A4071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65" t="3870" r="54458" b="48306"/>
          <a:stretch>
            <a:fillRect/>
          </a:stretch>
        </p:blipFill>
        <p:spPr>
          <a:xfrm>
            <a:off x="5763221" y="2014184"/>
            <a:ext cx="5231422" cy="405013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D32BF2AE-2F68-3D0D-06D6-C160CA245C4C}"/>
                  </a:ext>
                </a:extLst>
              </p:cNvPr>
              <p:cNvSpPr txBox="1"/>
              <p:nvPr/>
            </p:nvSpPr>
            <p:spPr>
              <a:xfrm>
                <a:off x="149814" y="2014184"/>
                <a:ext cx="6097656" cy="5799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400" i="1" dirty="0">
                              <a:latin typeface="Cambria Math" panose="02040503050406030204" pitchFamily="18" charset="0"/>
                            </a:rPr>
                            <m:t>ϖ</m:t>
                          </m:r>
                        </m:e>
                        <m:sub>
                          <m:r>
                            <a:rPr lang="it-IT" sz="2400" i="1" dirty="0">
                              <a:latin typeface="Cambria Math" panose="02040503050406030204" pitchFamily="18" charset="0"/>
                            </a:rPr>
                            <m:t>𝑝h𝑜𝑡</m:t>
                          </m:r>
                        </m:sub>
                      </m:sSub>
                      <m:r>
                        <m:rPr>
                          <m:nor/>
                        </m:rPr>
                        <a:rPr lang="it-IT" sz="2400" i="1" dirty="0">
                          <a:latin typeface="Helvetica" pitchFamily="2" charset="0"/>
                        </a:rPr>
                        <m:t>= </m:t>
                      </m:r>
                      <m:sSup>
                        <m:sSupPr>
                          <m:ctrlPr>
                            <a:rPr lang="it-IT" sz="24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it-IT" sz="2400" i="1" dirty="0">
                              <a:latin typeface="Helvetica" pitchFamily="2" charset="0"/>
                            </a:rPr>
                            <m:t>10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it-IT" sz="2400" i="1" dirty="0">
                              <a:latin typeface="Helvetica" pitchFamily="2" charset="0"/>
                            </a:rPr>
                            <m:t>−0.2(</m:t>
                          </m:r>
                          <m:r>
                            <m:rPr>
                              <m:nor/>
                            </m:rPr>
                            <a:rPr lang="it-IT" sz="2400" i="1" dirty="0">
                              <a:latin typeface="Helvetica" pitchFamily="2" charset="0"/>
                            </a:rPr>
                            <m:t>w</m:t>
                          </m:r>
                          <m:r>
                            <m:rPr>
                              <m:nor/>
                            </m:rPr>
                            <a:rPr lang="it-IT" sz="2400" i="1" dirty="0">
                              <a:latin typeface="Helvetica" pitchFamily="2" charset="0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it-IT" sz="2400" i="1" dirty="0">
                              <a:latin typeface="Helvetica" pitchFamily="2" charset="0"/>
                            </a:rPr>
                            <m:t>W</m:t>
                          </m:r>
                          <m:r>
                            <m:rPr>
                              <m:nor/>
                            </m:rPr>
                            <a:rPr lang="it-IT" sz="2400" i="1" dirty="0">
                              <a:latin typeface="Helvetica" pitchFamily="2" charset="0"/>
                            </a:rPr>
                            <m:t>−10)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D32BF2AE-2F68-3D0D-06D6-C160CA245C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14" y="2014184"/>
                <a:ext cx="6097656" cy="579902"/>
              </a:xfrm>
              <a:prstGeom prst="rect">
                <a:avLst/>
              </a:prstGeom>
              <a:blipFill>
                <a:blip r:embed="rId3"/>
                <a:stretch>
                  <a:fillRect b="-10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B94B6D73-53C9-AB91-61F9-2E2A32E187EC}"/>
                  </a:ext>
                </a:extLst>
              </p:cNvPr>
              <p:cNvSpPr txBox="1"/>
              <p:nvPr/>
            </p:nvSpPr>
            <p:spPr>
              <a:xfrm>
                <a:off x="1177191" y="3302875"/>
                <a:ext cx="404290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2400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func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⋅[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𝐹𝑒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B94B6D73-53C9-AB91-61F9-2E2A32E187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191" y="3302875"/>
                <a:ext cx="4042902" cy="369332"/>
              </a:xfrm>
              <a:prstGeom prst="rect">
                <a:avLst/>
              </a:prstGeom>
              <a:blipFill>
                <a:blip r:embed="rId4"/>
                <a:stretch>
                  <a:fillRect l="-1254" t="-3448" r="-2508" b="-34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B0747C39-3BE4-B1E2-9C8E-5746D68E5F9A}"/>
                  </a:ext>
                </a:extLst>
              </p:cNvPr>
              <p:cNvSpPr txBox="1"/>
              <p:nvPr/>
            </p:nvSpPr>
            <p:spPr>
              <a:xfrm>
                <a:off x="916536" y="4474611"/>
                <a:ext cx="4303557" cy="11187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i="1" smtClean="0">
                          <a:latin typeface="Cambria Math" panose="02040503050406030204" pitchFamily="18" charset="0"/>
                        </a:rPr>
                        <m:t>𝜒</m:t>
                      </m:r>
                      <m:r>
                        <a:rPr lang="it-IT" sz="240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it-IT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it-IT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it-IT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2400" i="1">
                                              <a:latin typeface="Cambria Math" panose="02040503050406030204" pitchFamily="18" charset="0"/>
                                            </a:rPr>
                                            <m:t>𝜛</m:t>
                                          </m:r>
                                        </m:e>
                                        <m:sub>
                                          <m:r>
                                            <a:rPr lang="it-IT" sz="2400" i="1">
                                              <a:latin typeface="Cambria Math" panose="02040503050406030204" pitchFamily="18" charset="0"/>
                                            </a:rPr>
                                            <m:t>𝐷𝑅</m:t>
                                          </m:r>
                                          <m:r>
                                            <a:rPr lang="it-IT" sz="2400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  <m:r>
                                        <a:rPr lang="it-IT" sz="2400" i="1" dirty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it-IT" sz="2400" b="0" i="1" dirty="0" smtClean="0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it-IT" sz="2400" i="1" dirty="0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  <m: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it-IT" sz="2400" i="1" dirty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it-IT" sz="2400" i="1" dirty="0">
                                              <a:latin typeface="Cambria Math" panose="02040503050406030204" pitchFamily="18" charset="0"/>
                                            </a:rPr>
                                            <m:t>ϖ</m:t>
                                          </m:r>
                                        </m:e>
                                        <m:sub>
                                          <m:r>
                                            <a:rPr lang="it-IT" sz="2400" i="1" dirty="0">
                                              <a:latin typeface="Cambria Math" panose="02040503050406030204" pitchFamily="18" charset="0"/>
                                            </a:rPr>
                                            <m:t>𝑝h𝑜𝑡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it-IT" sz="2400" i="1" dirty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B0747C39-3BE4-B1E2-9C8E-5746D68E5F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536" y="4474611"/>
                <a:ext cx="4303557" cy="1118768"/>
              </a:xfrm>
              <a:prstGeom prst="rect">
                <a:avLst/>
              </a:prstGeom>
              <a:blipFill>
                <a:blip r:embed="rId5"/>
                <a:stretch>
                  <a:fillRect l="-10914" t="-104494" b="-1595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42291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C2F4F0-457B-768F-2003-ED248F8F4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08270F-5B52-2929-18CB-6E9997D52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383" y="359956"/>
            <a:ext cx="11361234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PRELIMINARY RESULTS ON TYPE II CEPHEIDS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525375D-9E7F-523A-997A-27233DFB5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1E23407-6F6F-A9A0-B15F-2D0490733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E506735-10EB-1C2B-A740-86B10D3BD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34</a:t>
            </a:fld>
            <a:endParaRPr lang="en-US"/>
          </a:p>
        </p:txBody>
      </p:sp>
      <p:pic>
        <p:nvPicPr>
          <p:cNvPr id="12" name="Segnaposto contenuto 11">
            <a:extLst>
              <a:ext uri="{FF2B5EF4-FFF2-40B4-BE49-F238E27FC236}">
                <a16:creationId xmlns:a16="http://schemas.microsoft.com/office/drawing/2014/main" id="{755DD490-9C94-7976-C699-5A5A0A3B22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17011" t="12164" r="20810"/>
          <a:stretch>
            <a:fillRect/>
          </a:stretch>
        </p:blipFill>
        <p:spPr>
          <a:xfrm>
            <a:off x="6501160" y="1438507"/>
            <a:ext cx="4989612" cy="491784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58267F9C-8D5E-149A-1156-41CEDD26D770}"/>
                  </a:ext>
                </a:extLst>
              </p:cNvPr>
              <p:cNvSpPr txBox="1"/>
              <p:nvPr/>
            </p:nvSpPr>
            <p:spPr>
              <a:xfrm>
                <a:off x="1214054" y="3055435"/>
                <a:ext cx="432067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800" dirty="0"/>
                  <a:t>= -0.050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800" dirty="0"/>
                  <a:t> 0.056 mag/</a:t>
                </a:r>
                <a:r>
                  <a:rPr lang="en-US" sz="2800" dirty="0" err="1"/>
                  <a:t>dex</a:t>
                </a:r>
                <a:endParaRPr lang="en-US" sz="2800" dirty="0"/>
              </a:p>
            </p:txBody>
          </p:sp>
        </mc:Choice>
        <mc:Fallback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58267F9C-8D5E-149A-1156-41CEDD26D7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4054" y="3055435"/>
                <a:ext cx="4320670" cy="523220"/>
              </a:xfrm>
              <a:prstGeom prst="rect">
                <a:avLst/>
              </a:prstGeom>
              <a:blipFill>
                <a:blip r:embed="rId3"/>
                <a:stretch>
                  <a:fillRect l="-587" t="-11905" r="-2053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35162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B252399-82FF-08F9-AD7F-4518D8DFAD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278" y="1186423"/>
            <a:ext cx="10792522" cy="5169927"/>
          </a:xfrm>
        </p:spPr>
        <p:txBody>
          <a:bodyPr>
            <a:normAutofit fontScale="92500"/>
          </a:bodyPr>
          <a:lstStyle/>
          <a:p>
            <a:r>
              <a:rPr lang="it-IT" dirty="0"/>
              <a:t>Spectra </a:t>
            </a:r>
            <a:r>
              <a:rPr lang="it-IT" dirty="0" err="1"/>
              <a:t>contain</a:t>
            </a:r>
            <a:r>
              <a:rPr lang="it-IT" dirty="0"/>
              <a:t> information </a:t>
            </a:r>
            <a:r>
              <a:rPr lang="it-IT" dirty="0" err="1"/>
              <a:t>about</a:t>
            </a:r>
            <a:r>
              <a:rPr lang="it-IT" dirty="0"/>
              <a:t> the stellar </a:t>
            </a:r>
            <a:r>
              <a:rPr lang="it-IT" dirty="0" err="1"/>
              <a:t>atmospheric</a:t>
            </a:r>
            <a:r>
              <a:rPr lang="it-IT" dirty="0"/>
              <a:t> </a:t>
            </a:r>
            <a:r>
              <a:rPr lang="it-IT" dirty="0" err="1"/>
              <a:t>composition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it-IT" dirty="0"/>
              <a:t>Every </a:t>
            </a:r>
            <a:r>
              <a:rPr lang="it-IT" dirty="0" err="1"/>
              <a:t>choice</a:t>
            </a:r>
            <a:r>
              <a:rPr lang="it-IT" dirty="0"/>
              <a:t> made </a:t>
            </a:r>
            <a:r>
              <a:rPr lang="it-IT" dirty="0" err="1"/>
              <a:t>during</a:t>
            </a:r>
            <a:r>
              <a:rPr lang="it-IT" dirty="0"/>
              <a:t> the </a:t>
            </a:r>
            <a:r>
              <a:rPr lang="it-IT" dirty="0" err="1"/>
              <a:t>analysis</a:t>
            </a:r>
            <a:r>
              <a:rPr lang="it-IT" dirty="0"/>
              <a:t> </a:t>
            </a:r>
            <a:r>
              <a:rPr lang="it-IT" dirty="0" err="1"/>
              <a:t>process</a:t>
            </a:r>
            <a:r>
              <a:rPr lang="it-IT" dirty="0"/>
              <a:t> can introduce </a:t>
            </a:r>
            <a:r>
              <a:rPr lang="it-IT" dirty="0" err="1"/>
              <a:t>systematic</a:t>
            </a:r>
            <a:r>
              <a:rPr lang="it-IT" dirty="0"/>
              <a:t> </a:t>
            </a:r>
            <a:r>
              <a:rPr lang="it-IT" dirty="0" err="1"/>
              <a:t>effects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The curve of growth links stellar parameters to the EW.</a:t>
            </a:r>
          </a:p>
          <a:p>
            <a:endParaRPr lang="en-US" dirty="0"/>
          </a:p>
          <a:p>
            <a:r>
              <a:rPr lang="en-US" dirty="0"/>
              <a:t>Spectral synthesis fits the entire line profile.</a:t>
            </a:r>
          </a:p>
          <a:p>
            <a:endParaRPr lang="en-US" dirty="0"/>
          </a:p>
          <a:p>
            <a:r>
              <a:rPr lang="it-IT" dirty="0"/>
              <a:t>A good standard </a:t>
            </a:r>
            <a:r>
              <a:rPr lang="it-IT" dirty="0" err="1"/>
              <a:t>candle</a:t>
            </a:r>
            <a:r>
              <a:rPr lang="it-IT" dirty="0"/>
              <a:t> </a:t>
            </a:r>
            <a:r>
              <a:rPr lang="it-IT" dirty="0" err="1"/>
              <a:t>should</a:t>
            </a:r>
            <a:r>
              <a:rPr lang="it-IT" dirty="0"/>
              <a:t> be </a:t>
            </a:r>
            <a:r>
              <a:rPr lang="it-IT" dirty="0" err="1"/>
              <a:t>affected</a:t>
            </a:r>
            <a:r>
              <a:rPr lang="it-IT" dirty="0"/>
              <a:t> by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few</a:t>
            </a:r>
            <a:r>
              <a:rPr lang="it-IT" dirty="0"/>
              <a:t> </a:t>
            </a:r>
            <a:r>
              <a:rPr lang="it-IT" dirty="0" err="1"/>
              <a:t>systematics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possible</a:t>
            </a:r>
            <a:r>
              <a:rPr lang="it-IT" dirty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2FF73F-3C14-8427-5EB1-284CB91D6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B9FCDA-61D2-0A15-2A36-6AD25D3AC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5C3AA1-05E3-49B9-FF37-4F00C5D64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35</a:t>
            </a:fld>
            <a:endParaRPr lang="en-US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6BD98DC1-24A4-FE92-C3DD-D5AB45999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278" y="13652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TAKE HOME MESSAGES</a:t>
            </a:r>
          </a:p>
        </p:txBody>
      </p:sp>
    </p:spTree>
    <p:extLst>
      <p:ext uri="{BB962C8B-B14F-4D97-AF65-F5344CB8AC3E}">
        <p14:creationId xmlns:p14="http://schemas.microsoft.com/office/powerpoint/2010/main" val="16933002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2931"/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arker size="100"/>
                    </a14:imgEffect>
                    <a14:imgEffect>
                      <a14:sharpenSoften amount="-31000"/>
                    </a14:imgEffect>
                    <a14:imgEffect>
                      <a14:colorTemperature colorTemp="6446"/>
                    </a14:imgEffect>
                    <a14:imgEffect>
                      <a14:saturation sat="196000"/>
                    </a14:imgEffect>
                    <a14:imgEffect>
                      <a14:brightnessContrast bright="-10000" contrast="22000"/>
                    </a14:imgEffect>
                  </a14:imgLayer>
                </a14:imgProps>
              </a:ext>
            </a:extLst>
          </a:blip>
          <a:srcRect/>
          <a:stretch>
            <a:fillRect l="-1000" t="-386000" r="-2000" b="-9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EBF6F94-6E89-C115-EAAC-939D8CFCAB7A}"/>
              </a:ext>
            </a:extLst>
          </p:cNvPr>
          <p:cNvSpPr txBox="1"/>
          <p:nvPr/>
        </p:nvSpPr>
        <p:spPr>
          <a:xfrm>
            <a:off x="4306396" y="6016999"/>
            <a:ext cx="4736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teresa.sicignano@inaf.it</a:t>
            </a:r>
          </a:p>
        </p:txBody>
      </p:sp>
      <p:pic>
        <p:nvPicPr>
          <p:cNvPr id="2" name="Immagine 1" descr="Immagine che contiene testo, Carattere, logo, schermata&#10;&#10;Il contenuto generato dall'IA potrebbe non essere corretto.">
            <a:extLst>
              <a:ext uri="{FF2B5EF4-FFF2-40B4-BE49-F238E27FC236}">
                <a16:creationId xmlns:a16="http://schemas.microsoft.com/office/drawing/2014/main" id="{7A48B11B-15DD-C778-8427-5368721C7D4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9685" y="290836"/>
            <a:ext cx="2301347" cy="1100331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B607F72B-A69B-D644-4DE6-DF3964738D7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5637" b="10957"/>
          <a:stretch/>
        </p:blipFill>
        <p:spPr>
          <a:xfrm>
            <a:off x="239684" y="3143383"/>
            <a:ext cx="2005945" cy="774908"/>
          </a:xfrm>
          <a:prstGeom prst="rect">
            <a:avLst/>
          </a:prstGeom>
        </p:spPr>
      </p:pic>
      <p:pic>
        <p:nvPicPr>
          <p:cNvPr id="8" name="Picture 4" descr="La Scuola | Università Federico II">
            <a:extLst>
              <a:ext uri="{FF2B5EF4-FFF2-40B4-BE49-F238E27FC236}">
                <a16:creationId xmlns:a16="http://schemas.microsoft.com/office/drawing/2014/main" id="{34A2AA2F-AC0F-96A0-9DDF-BA73DDE1E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771" y="303761"/>
            <a:ext cx="1490261" cy="766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VMC Survey">
            <a:extLst>
              <a:ext uri="{FF2B5EF4-FFF2-40B4-BE49-F238E27FC236}">
                <a16:creationId xmlns:a16="http://schemas.microsoft.com/office/drawing/2014/main" id="{B0D2E58E-956D-A525-DCCF-8D8189F447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1" t="26076" r="3936" b="24491"/>
          <a:stretch/>
        </p:blipFill>
        <p:spPr bwMode="auto">
          <a:xfrm>
            <a:off x="239684" y="2360823"/>
            <a:ext cx="1915825" cy="68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ESO - 4MOST">
            <a:extLst>
              <a:ext uri="{FF2B5EF4-FFF2-40B4-BE49-F238E27FC236}">
                <a16:creationId xmlns:a16="http://schemas.microsoft.com/office/drawing/2014/main" id="{8A756FF5-4C5B-7EBB-4A4C-9F6BC7092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159" y="4005846"/>
            <a:ext cx="909493" cy="96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magine 10" descr="Immagine che contiene cerchio, Elementi grafici, logo, testo&#10;&#10;Il contenuto generato dall'IA potrebbe non essere corretto.">
            <a:extLst>
              <a:ext uri="{FF2B5EF4-FFF2-40B4-BE49-F238E27FC236}">
                <a16:creationId xmlns:a16="http://schemas.microsoft.com/office/drawing/2014/main" id="{E8B4D2AD-76EC-0055-113A-187F0E56116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9684" y="4005846"/>
            <a:ext cx="909494" cy="909494"/>
          </a:xfrm>
          <a:prstGeom prst="rect">
            <a:avLst/>
          </a:prstGeom>
        </p:spPr>
      </p:pic>
      <p:pic>
        <p:nvPicPr>
          <p:cNvPr id="12" name="Picture 2" descr="INAF-OAC » informazioni generali …">
            <a:extLst>
              <a:ext uri="{FF2B5EF4-FFF2-40B4-BE49-F238E27FC236}">
                <a16:creationId xmlns:a16="http://schemas.microsoft.com/office/drawing/2014/main" id="{D02362B6-F888-A827-332D-414BBA5A87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7" t="12953" r="7148" b="14200"/>
          <a:stretch/>
        </p:blipFill>
        <p:spPr bwMode="auto">
          <a:xfrm>
            <a:off x="208351" y="1443770"/>
            <a:ext cx="1915825" cy="86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Rubin Observatory Premieres its New Logo | Rubin Observatory">
            <a:extLst>
              <a:ext uri="{FF2B5EF4-FFF2-40B4-BE49-F238E27FC236}">
                <a16:creationId xmlns:a16="http://schemas.microsoft.com/office/drawing/2014/main" id="{14C1F4EB-3BF8-680B-322B-C13ACA287F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5" t="18105" r="14990" b="19312"/>
          <a:stretch/>
        </p:blipFill>
        <p:spPr bwMode="auto">
          <a:xfrm>
            <a:off x="364823" y="4983068"/>
            <a:ext cx="1371893" cy="86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83C65754-DBEF-CCE5-14BB-35D389759E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43" b="21865"/>
          <a:stretch/>
        </p:blipFill>
        <p:spPr bwMode="auto">
          <a:xfrm>
            <a:off x="364823" y="5900093"/>
            <a:ext cx="1371893" cy="74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4F38C2D-8317-629C-226B-0215F1DEE000}"/>
              </a:ext>
            </a:extLst>
          </p:cNvPr>
          <p:cNvSpPr txBox="1"/>
          <p:nvPr/>
        </p:nvSpPr>
        <p:spPr>
          <a:xfrm>
            <a:off x="3928633" y="548613"/>
            <a:ext cx="54923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925564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DBCECB-D5AD-586D-0DFB-E6231C843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216" y="2235972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BACKUP SLIDES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D13B2E6-828B-5BA7-71C3-41F938692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37</a:t>
            </a:fld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2353670E-FAC2-5D1D-96CE-0763F0635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E4A099B-86E4-6984-2800-78E06E0F3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19570041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8463C1-ECFD-025F-B225-7D99BC60D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SPECTRUM VS IMAGE</a:t>
            </a:r>
          </a:p>
        </p:txBody>
      </p:sp>
      <p:pic>
        <p:nvPicPr>
          <p:cNvPr id="7" name="direct-imager.mp4">
            <a:hlinkClick r:id="" action="ppaction://media"/>
            <a:extLst>
              <a:ext uri="{FF2B5EF4-FFF2-40B4-BE49-F238E27FC236}">
                <a16:creationId xmlns:a16="http://schemas.microsoft.com/office/drawing/2014/main" id="{C8F71D33-94AA-D114-F84F-F7DD5A8BE59B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29349" y="1245708"/>
            <a:ext cx="9085791" cy="5110642"/>
          </a:xfr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8E9F3D1-6986-B999-7640-9A097514F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38</a:t>
            </a:fld>
            <a:endParaRPr lang="en-US"/>
          </a:p>
        </p:txBody>
      </p:sp>
      <p:sp>
        <p:nvSpPr>
          <p:cNvPr id="8" name="Segnaposto data 7">
            <a:extLst>
              <a:ext uri="{FF2B5EF4-FFF2-40B4-BE49-F238E27FC236}">
                <a16:creationId xmlns:a16="http://schemas.microsoft.com/office/drawing/2014/main" id="{9BF80A06-2D4D-ED46-2C46-AD6BC93E9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909ECF66-0C37-153A-8D6C-D31C8BF5E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172056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8463C1-ECFD-025F-B225-7D99BC60D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SPECTRUM VS IMAGE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8E9F3D1-6986-B999-7640-9A097514F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39</a:t>
            </a:fld>
            <a:endParaRPr lang="en-US"/>
          </a:p>
        </p:txBody>
      </p:sp>
      <p:pic>
        <p:nvPicPr>
          <p:cNvPr id="11" name="uves-spectrograph.mp4">
            <a:hlinkClick r:id="" action="ppaction://media"/>
            <a:extLst>
              <a:ext uri="{FF2B5EF4-FFF2-40B4-BE49-F238E27FC236}">
                <a16:creationId xmlns:a16="http://schemas.microsoft.com/office/drawing/2014/main" id="{C4E05553-DDB1-EE47-AB9B-F3BD3C5D4CD8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49559" y="1244009"/>
            <a:ext cx="9088813" cy="5112341"/>
          </a:xfrm>
        </p:spPr>
      </p:pic>
      <p:sp>
        <p:nvSpPr>
          <p:cNvPr id="12" name="Segnaposto data 11">
            <a:extLst>
              <a:ext uri="{FF2B5EF4-FFF2-40B4-BE49-F238E27FC236}">
                <a16:creationId xmlns:a16="http://schemas.microsoft.com/office/drawing/2014/main" id="{9DDC7B99-1A15-2248-775D-67CB8EC4C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979AEA57-D271-5407-1964-04B5E2537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4016913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42F276CA-FA8E-C978-37D2-7138638EE2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b="5545"/>
          <a:stretch>
            <a:fillRect/>
          </a:stretch>
        </p:blipFill>
        <p:spPr>
          <a:xfrm>
            <a:off x="1283468" y="136526"/>
            <a:ext cx="9877427" cy="6219824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042A7B7-7EAA-93A7-A68D-6F9B79F47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4</a:t>
            </a:fld>
            <a:endParaRPr lang="en-US"/>
          </a:p>
        </p:txBody>
      </p:sp>
      <p:sp>
        <p:nvSpPr>
          <p:cNvPr id="9" name="Segnaposto data 8">
            <a:extLst>
              <a:ext uri="{FF2B5EF4-FFF2-40B4-BE49-F238E27FC236}">
                <a16:creationId xmlns:a16="http://schemas.microsoft.com/office/drawing/2014/main" id="{06D1D6AB-F10C-A576-AB73-1AD0E3578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0" name="Segnaposto piè di pagina 9">
            <a:extLst>
              <a:ext uri="{FF2B5EF4-FFF2-40B4-BE49-F238E27FC236}">
                <a16:creationId xmlns:a16="http://schemas.microsoft.com/office/drawing/2014/main" id="{7FD9F4F9-0190-C8C1-68A2-7ABD478C0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24352039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58637F7-06C6-E6C4-720F-C3C2E381F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40</a:t>
            </a:fld>
            <a:endParaRPr lang="en-US"/>
          </a:p>
        </p:txBody>
      </p:sp>
      <p:pic>
        <p:nvPicPr>
          <p:cNvPr id="12" name="Segnaposto contenuto 11">
            <a:extLst>
              <a:ext uri="{FF2B5EF4-FFF2-40B4-BE49-F238E27FC236}">
                <a16:creationId xmlns:a16="http://schemas.microsoft.com/office/drawing/2014/main" id="{DD7EFBC1-6515-D1F7-1B14-0D6BD93E58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87512" y="327378"/>
            <a:ext cx="10896872" cy="6028972"/>
          </a:xfrm>
          <a:prstGeom prst="rect">
            <a:avLst/>
          </a:prstGeom>
        </p:spPr>
      </p:pic>
      <p:sp>
        <p:nvSpPr>
          <p:cNvPr id="13" name="Segnaposto data 12">
            <a:extLst>
              <a:ext uri="{FF2B5EF4-FFF2-40B4-BE49-F238E27FC236}">
                <a16:creationId xmlns:a16="http://schemas.microsoft.com/office/drawing/2014/main" id="{4999831D-B02E-4EA9-6BBB-1D14870B1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4" name="Segnaposto piè di pagina 13">
            <a:extLst>
              <a:ext uri="{FF2B5EF4-FFF2-40B4-BE49-F238E27FC236}">
                <a16:creationId xmlns:a16="http://schemas.microsoft.com/office/drawing/2014/main" id="{1BB455DB-D423-C257-795E-272E8E181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42577031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A513633E-0671-8A56-0B6F-D49AC46135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25007" y="1825625"/>
            <a:ext cx="9611104" cy="4530725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99BFEC9-354D-504B-3DD3-4248CCB04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41</a:t>
            </a:fld>
            <a:endParaRPr lang="en-US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FE2F4EF-63C8-4117-C194-C560D0B2AF9B}"/>
              </a:ext>
            </a:extLst>
          </p:cNvPr>
          <p:cNvSpPr txBox="1"/>
          <p:nvPr/>
        </p:nvSpPr>
        <p:spPr>
          <a:xfrm>
            <a:off x="614484" y="501650"/>
            <a:ext cx="7632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Radial velocity from cross correlation function</a:t>
            </a:r>
          </a:p>
        </p:txBody>
      </p:sp>
      <p:sp>
        <p:nvSpPr>
          <p:cNvPr id="11" name="Segnaposto data 10">
            <a:extLst>
              <a:ext uri="{FF2B5EF4-FFF2-40B4-BE49-F238E27FC236}">
                <a16:creationId xmlns:a16="http://schemas.microsoft.com/office/drawing/2014/main" id="{5879AAA7-4A9D-6A0F-F23A-772A40AE1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D7233874-9BA1-7285-A9CA-DD1DA9AE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30429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4206D3-2F46-B348-8B76-2B994EFE5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905" y="328513"/>
            <a:ext cx="10515600" cy="1325563"/>
          </a:xfrm>
        </p:spPr>
        <p:txBody>
          <a:bodyPr/>
          <a:lstStyle/>
          <a:p>
            <a:r>
              <a:rPr lang="en-US" b="1"/>
              <a:t>4MOST</a:t>
            </a:r>
            <a:endParaRPr lang="en-US" b="1" dirty="0"/>
          </a:p>
        </p:txBody>
      </p:sp>
      <p:pic>
        <p:nvPicPr>
          <p:cNvPr id="10" name="Segnaposto contenuto 9">
            <a:extLst>
              <a:ext uri="{FF2B5EF4-FFF2-40B4-BE49-F238E27FC236}">
                <a16:creationId xmlns:a16="http://schemas.microsoft.com/office/drawing/2014/main" id="{037EF551-107F-0A22-75E9-F760D5A96A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24276" r="10193"/>
          <a:stretch>
            <a:fillRect/>
          </a:stretch>
        </p:blipFill>
        <p:spPr>
          <a:xfrm rot="5400000">
            <a:off x="6589870" y="1189031"/>
            <a:ext cx="4183403" cy="4787867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14620C7-C18E-0B88-3F24-4DB85832B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5</a:t>
            </a:fld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82B7930-7219-F892-9EF8-0DE35BB2F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6702863-DE23-DDB9-63E8-778CE2789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DA888148-3FC2-C650-3E3B-33B73B935F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905" y="2878023"/>
            <a:ext cx="5447660" cy="2953817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9FDD9A5-1D3F-BFA4-2983-F27168D4AD92}"/>
              </a:ext>
            </a:extLst>
          </p:cNvPr>
          <p:cNvSpPr txBox="1"/>
          <p:nvPr/>
        </p:nvSpPr>
        <p:spPr>
          <a:xfrm>
            <a:off x="559906" y="1371600"/>
            <a:ext cx="53444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Optical </a:t>
            </a:r>
            <a:r>
              <a:rPr lang="it-IT" dirty="0" err="1"/>
              <a:t>spectroscopic</a:t>
            </a:r>
            <a:r>
              <a:rPr lang="it-IT" dirty="0"/>
              <a:t> survey facility </a:t>
            </a:r>
            <a:r>
              <a:rPr lang="it-IT" dirty="0" err="1"/>
              <a:t>mounted</a:t>
            </a:r>
            <a:r>
              <a:rPr lang="it-IT" dirty="0"/>
              <a:t> on </a:t>
            </a:r>
            <a:r>
              <a:rPr lang="it-IT" dirty="0" err="1"/>
              <a:t>ESO's</a:t>
            </a:r>
            <a:r>
              <a:rPr lang="it-IT" dirty="0"/>
              <a:t> 4-m-class </a:t>
            </a:r>
            <a:r>
              <a:rPr lang="it-IT" dirty="0" err="1"/>
              <a:t>telescope</a:t>
            </a:r>
            <a:r>
              <a:rPr lang="it-IT" dirty="0"/>
              <a:t> </a:t>
            </a:r>
            <a:r>
              <a:rPr lang="it-IT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VISTA</a:t>
            </a:r>
            <a:r>
              <a:rPr lang="it-IT" dirty="0"/>
              <a:t>.</a:t>
            </a:r>
          </a:p>
          <a:p>
            <a:r>
              <a:rPr lang="it-IT" dirty="0"/>
              <a:t>2.5-degree </a:t>
            </a:r>
            <a:r>
              <a:rPr lang="it-IT" dirty="0" err="1"/>
              <a:t>diameter</a:t>
            </a:r>
            <a:r>
              <a:rPr lang="it-IT" dirty="0"/>
              <a:t> field-of-</a:t>
            </a:r>
            <a:r>
              <a:rPr lang="it-IT" dirty="0" err="1"/>
              <a:t>view</a:t>
            </a:r>
            <a:r>
              <a:rPr lang="it-IT" dirty="0"/>
              <a:t> with 2436 science </a:t>
            </a:r>
            <a:r>
              <a:rPr lang="it-IT" dirty="0" err="1"/>
              <a:t>fibres</a:t>
            </a:r>
            <a:r>
              <a:rPr lang="it-IT" dirty="0"/>
              <a:t> in the </a:t>
            </a:r>
            <a:r>
              <a:rPr lang="it-IT" dirty="0" err="1"/>
              <a:t>focal</a:t>
            </a:r>
            <a:r>
              <a:rPr lang="it-IT" dirty="0"/>
              <a:t> </a:t>
            </a:r>
            <a:r>
              <a:rPr lang="it-IT" dirty="0" err="1"/>
              <a:t>plane</a:t>
            </a:r>
            <a:r>
              <a:rPr lang="it-IT" dirty="0"/>
              <a:t>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659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821E2E-39AD-A246-5296-BCE6DF26C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6</a:t>
            </a:fld>
            <a:endParaRPr lang="en-US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925EF8E-19AA-6EF3-D004-B79DCAE8C41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1192"/>
          <a:stretch>
            <a:fillRect/>
          </a:stretch>
        </p:blipFill>
        <p:spPr>
          <a:xfrm>
            <a:off x="784924" y="136525"/>
            <a:ext cx="10622152" cy="6288915"/>
          </a:xfrm>
          <a:prstGeom prst="rect">
            <a:avLst/>
          </a:prstGeom>
        </p:spPr>
      </p:pic>
      <p:sp>
        <p:nvSpPr>
          <p:cNvPr id="9" name="Segnaposto data 8">
            <a:extLst>
              <a:ext uri="{FF2B5EF4-FFF2-40B4-BE49-F238E27FC236}">
                <a16:creationId xmlns:a16="http://schemas.microsoft.com/office/drawing/2014/main" id="{67935009-D16D-9503-B2E6-9E8DA092A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0" name="Segnaposto piè di pagina 9">
            <a:extLst>
              <a:ext uri="{FF2B5EF4-FFF2-40B4-BE49-F238E27FC236}">
                <a16:creationId xmlns:a16="http://schemas.microsoft.com/office/drawing/2014/main" id="{345D5538-F677-E9AD-5F12-78BBCECD6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</p:spTree>
    <p:extLst>
      <p:ext uri="{BB962C8B-B14F-4D97-AF65-F5344CB8AC3E}">
        <p14:creationId xmlns:p14="http://schemas.microsoft.com/office/powerpoint/2010/main" val="4198703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A023AFC8-05C3-71B1-9E69-E9B8560750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b="10794"/>
          <a:stretch>
            <a:fillRect/>
          </a:stretch>
        </p:blipFill>
        <p:spPr>
          <a:xfrm>
            <a:off x="829546" y="136525"/>
            <a:ext cx="10458560" cy="6219825"/>
          </a:xfrm>
          <a:prstGeom prst="rect">
            <a:avLst/>
          </a:prstGeo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8DD2B28-127C-651B-E53F-779FC2277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3ACC84F-D3C3-71CB-3936-D105A886B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484F5B1-84A3-46D5-0E85-798BF0FB9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853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7979920-3992-4A16-FC3A-0C7082E5F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8</a:t>
            </a:fld>
            <a:endParaRPr lang="en-US"/>
          </a:p>
        </p:txBody>
      </p:sp>
      <p:sp>
        <p:nvSpPr>
          <p:cNvPr id="13" name="Segnaposto data 12">
            <a:extLst>
              <a:ext uri="{FF2B5EF4-FFF2-40B4-BE49-F238E27FC236}">
                <a16:creationId xmlns:a16="http://schemas.microsoft.com/office/drawing/2014/main" id="{B2314CFB-B23E-BBEE-947D-621779FF3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4" name="Segnaposto piè di pagina 13">
            <a:extLst>
              <a:ext uri="{FF2B5EF4-FFF2-40B4-BE49-F238E27FC236}">
                <a16:creationId xmlns:a16="http://schemas.microsoft.com/office/drawing/2014/main" id="{02498128-B163-03B9-D91F-DF84B0182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064C3250-FDC7-70F1-39F1-D291B76D4E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0813" y="388432"/>
            <a:ext cx="11100696" cy="6081136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D233A783-5A7C-D94C-CB33-06BF5958DD94}"/>
              </a:ext>
            </a:extLst>
          </p:cNvPr>
          <p:cNvSpPr/>
          <p:nvPr/>
        </p:nvSpPr>
        <p:spPr>
          <a:xfrm>
            <a:off x="4038600" y="328229"/>
            <a:ext cx="7337855" cy="60883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500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EC3A00-A905-9A52-7391-454E1E501A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DE599F2-18B7-4736-54AF-458F97B4D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7B0C-09AB-674E-AC99-011B1AC11CBF}" type="slidenum">
              <a:rPr lang="en-US" smtClean="0"/>
              <a:t>9</a:t>
            </a:fld>
            <a:endParaRPr lang="en-US"/>
          </a:p>
        </p:txBody>
      </p:sp>
      <p:sp>
        <p:nvSpPr>
          <p:cNvPr id="13" name="Segnaposto data 12">
            <a:extLst>
              <a:ext uri="{FF2B5EF4-FFF2-40B4-BE49-F238E27FC236}">
                <a16:creationId xmlns:a16="http://schemas.microsoft.com/office/drawing/2014/main" id="{EC482476-97C4-D914-5797-36805E2C3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25/05/2026 CosmoVerse@Sofia</a:t>
            </a:r>
            <a:endParaRPr lang="en-US"/>
          </a:p>
        </p:txBody>
      </p:sp>
      <p:sp>
        <p:nvSpPr>
          <p:cNvPr id="14" name="Segnaposto piè di pagina 13">
            <a:extLst>
              <a:ext uri="{FF2B5EF4-FFF2-40B4-BE49-F238E27FC236}">
                <a16:creationId xmlns:a16="http://schemas.microsoft.com/office/drawing/2014/main" id="{21BD602F-C288-FB90-80E6-69CC2DFC5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Sicignano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4B6EA77C-D274-20A0-B452-9D847F22F9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0813" y="388432"/>
            <a:ext cx="11100696" cy="6081136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79985C30-8D3E-986C-4DF4-D554F9719C26}"/>
              </a:ext>
            </a:extLst>
          </p:cNvPr>
          <p:cNvSpPr/>
          <p:nvPr/>
        </p:nvSpPr>
        <p:spPr>
          <a:xfrm>
            <a:off x="7467600" y="328229"/>
            <a:ext cx="3908855" cy="60883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4089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16065</TotalTime>
  <Words>3492</Words>
  <Application>Microsoft Macintosh PowerPoint</Application>
  <PresentationFormat>Widescreen</PresentationFormat>
  <Paragraphs>470</Paragraphs>
  <Slides>41</Slides>
  <Notes>34</Notes>
  <HiddenSlides>4</HiddenSlides>
  <MMClips>2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41</vt:i4>
      </vt:variant>
    </vt:vector>
  </HeadingPairs>
  <TitlesOfParts>
    <vt:vector size="50" baseType="lpstr">
      <vt:lpstr>.Apple Color Emoji UI</vt:lpstr>
      <vt:lpstr>Aptos</vt:lpstr>
      <vt:lpstr>Aptos Display</vt:lpstr>
      <vt:lpstr>Arial</vt:lpstr>
      <vt:lpstr>Cambria Math</vt:lpstr>
      <vt:lpstr>Helvetica</vt:lpstr>
      <vt:lpstr>Wingdings</vt:lpstr>
      <vt:lpstr>Tema di Office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4MOST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HOW TO DERIVE INFORMATION?</vt:lpstr>
      <vt:lpstr>HOW TO DERIVE INFORMATION?</vt:lpstr>
      <vt:lpstr>Presentazione standard di PowerPoint</vt:lpstr>
      <vt:lpstr>Presentazione standard di PowerPoint</vt:lpstr>
      <vt:lpstr>Presentazione standard di PowerPoint</vt:lpstr>
      <vt:lpstr>DIFFERENT TECNIQUES</vt:lpstr>
      <vt:lpstr>Presentazione standard di PowerPoint</vt:lpstr>
      <vt:lpstr>INFORMATIONS FROM A SPECTRUM</vt:lpstr>
      <vt:lpstr>THE CURVE OF GROWTH METHOD</vt:lpstr>
      <vt:lpstr>THE CURVE OF GROWTH METHOD</vt:lpstr>
      <vt:lpstr>THE CURVE OF GROWTH METHOD</vt:lpstr>
      <vt:lpstr>THE CURVE OF GROWTH METHOD</vt:lpstr>
      <vt:lpstr>Presentazione standard di PowerPoint</vt:lpstr>
      <vt:lpstr>THE SPECTRAL SYNTHESIS</vt:lpstr>
      <vt:lpstr>THE SPECTRAL SYNTHESIS</vt:lpstr>
      <vt:lpstr>THE SPECTRAL SYNTHESIS</vt:lpstr>
      <vt:lpstr>THE SPECTRAL SYNTHESIS</vt:lpstr>
      <vt:lpstr>THE SPECTRAL SYNTHESIS</vt:lpstr>
      <vt:lpstr>THE SPECTRAL SYNTHESIS</vt:lpstr>
      <vt:lpstr>THE SPECTRAL SYNTHESIS</vt:lpstr>
      <vt:lpstr>THE SPECTRAL SYNTHESIS</vt:lpstr>
      <vt:lpstr>THE SPECTRAL SYNTHESIS</vt:lpstr>
      <vt:lpstr>PRELIMINARY RESULTS ON TYPE II CEPHEIDS</vt:lpstr>
      <vt:lpstr>PRELIMINARY RESULTS ON TYPE II CEPHEIDS</vt:lpstr>
      <vt:lpstr>TAKE HOME MESSAGES</vt:lpstr>
      <vt:lpstr>Presentazione standard di PowerPoint</vt:lpstr>
      <vt:lpstr>BACKUP SLIDES</vt:lpstr>
      <vt:lpstr>SPECTRUM VS IMAGE</vt:lpstr>
      <vt:lpstr>SPECTRUM VS IMAGE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Teresa Sicignano</dc:creator>
  <cp:lastModifiedBy>Teresa Sicignano</cp:lastModifiedBy>
  <cp:revision>4</cp:revision>
  <dcterms:created xsi:type="dcterms:W3CDTF">2026-05-14T08:17:12Z</dcterms:created>
  <dcterms:modified xsi:type="dcterms:W3CDTF">2026-05-25T12:03:04Z</dcterms:modified>
</cp:coreProperties>
</file>