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4v" ContentType="video/unknown"/>
  <Default Extension="mp4" ContentType="video/mp4"/>
  <Default Extension="mpeg" ContentType="video/unknown"/>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6" r:id="rId1"/>
  </p:sldMasterIdLst>
  <p:notesMasterIdLst>
    <p:notesMasterId r:id="rId140"/>
  </p:notesMasterIdLst>
  <p:sldIdLst>
    <p:sldId id="1527" r:id="rId2"/>
    <p:sldId id="256" r:id="rId3"/>
    <p:sldId id="1314" r:id="rId4"/>
    <p:sldId id="1468" r:id="rId5"/>
    <p:sldId id="1528" r:id="rId6"/>
    <p:sldId id="1531" r:id="rId7"/>
    <p:sldId id="1529" r:id="rId8"/>
    <p:sldId id="1530" r:id="rId9"/>
    <p:sldId id="1504" r:id="rId10"/>
    <p:sldId id="1532" r:id="rId11"/>
    <p:sldId id="1505" r:id="rId12"/>
    <p:sldId id="1507" r:id="rId13"/>
    <p:sldId id="1508" r:id="rId14"/>
    <p:sldId id="1534" r:id="rId15"/>
    <p:sldId id="1535" r:id="rId16"/>
    <p:sldId id="1400" r:id="rId17"/>
    <p:sldId id="1608" r:id="rId18"/>
    <p:sldId id="1536" r:id="rId19"/>
    <p:sldId id="1543" r:id="rId20"/>
    <p:sldId id="1544" r:id="rId21"/>
    <p:sldId id="1542" r:id="rId22"/>
    <p:sldId id="1546" r:id="rId23"/>
    <p:sldId id="1547" r:id="rId24"/>
    <p:sldId id="1549" r:id="rId25"/>
    <p:sldId id="1550" r:id="rId26"/>
    <p:sldId id="1477" r:id="rId27"/>
    <p:sldId id="1551" r:id="rId28"/>
    <p:sldId id="1552" r:id="rId29"/>
    <p:sldId id="1553" r:id="rId30"/>
    <p:sldId id="1554" r:id="rId31"/>
    <p:sldId id="1555" r:id="rId32"/>
    <p:sldId id="1556" r:id="rId33"/>
    <p:sldId id="1503" r:id="rId34"/>
    <p:sldId id="1523" r:id="rId35"/>
    <p:sldId id="1513" r:id="rId36"/>
    <p:sldId id="1524" r:id="rId37"/>
    <p:sldId id="1494" r:id="rId38"/>
    <p:sldId id="1506" r:id="rId39"/>
    <p:sldId id="1497" r:id="rId40"/>
    <p:sldId id="1498" r:id="rId41"/>
    <p:sldId id="1486" r:id="rId42"/>
    <p:sldId id="1559" r:id="rId43"/>
    <p:sldId id="1560" r:id="rId44"/>
    <p:sldId id="1561" r:id="rId45"/>
    <p:sldId id="1562" r:id="rId46"/>
    <p:sldId id="1563" r:id="rId47"/>
    <p:sldId id="1493" r:id="rId48"/>
    <p:sldId id="1511" r:id="rId49"/>
    <p:sldId id="1522" r:id="rId50"/>
    <p:sldId id="1521" r:id="rId51"/>
    <p:sldId id="1597" r:id="rId52"/>
    <p:sldId id="1599" r:id="rId53"/>
    <p:sldId id="1600" r:id="rId54"/>
    <p:sldId id="1601" r:id="rId55"/>
    <p:sldId id="1602" r:id="rId56"/>
    <p:sldId id="1492" r:id="rId57"/>
    <p:sldId id="1480" r:id="rId58"/>
    <p:sldId id="1515" r:id="rId59"/>
    <p:sldId id="1525" r:id="rId60"/>
    <p:sldId id="1519" r:id="rId61"/>
    <p:sldId id="1564" r:id="rId62"/>
    <p:sldId id="1585" r:id="rId63"/>
    <p:sldId id="1566" r:id="rId64"/>
    <p:sldId id="1567" r:id="rId65"/>
    <p:sldId id="1586" r:id="rId66"/>
    <p:sldId id="1570" r:id="rId67"/>
    <p:sldId id="1587" r:id="rId68"/>
    <p:sldId id="1571" r:id="rId69"/>
    <p:sldId id="1573" r:id="rId70"/>
    <p:sldId id="1574" r:id="rId71"/>
    <p:sldId id="1588" r:id="rId72"/>
    <p:sldId id="1578" r:id="rId73"/>
    <p:sldId id="1577" r:id="rId74"/>
    <p:sldId id="1579" r:id="rId75"/>
    <p:sldId id="1604" r:id="rId76"/>
    <p:sldId id="1580" r:id="rId77"/>
    <p:sldId id="1589" r:id="rId78"/>
    <p:sldId id="1590" r:id="rId79"/>
    <p:sldId id="1591" r:id="rId80"/>
    <p:sldId id="1592" r:id="rId81"/>
    <p:sldId id="1583" r:id="rId82"/>
    <p:sldId id="1593" r:id="rId83"/>
    <p:sldId id="1594" r:id="rId84"/>
    <p:sldId id="1605" r:id="rId85"/>
    <p:sldId id="1606" r:id="rId86"/>
    <p:sldId id="1582" r:id="rId87"/>
    <p:sldId id="1609" r:id="rId88"/>
    <p:sldId id="1584" r:id="rId89"/>
    <p:sldId id="1613" r:id="rId90"/>
    <p:sldId id="1611" r:id="rId91"/>
    <p:sldId id="1612" r:id="rId92"/>
    <p:sldId id="1615" r:id="rId93"/>
    <p:sldId id="1614" r:id="rId94"/>
    <p:sldId id="1610" r:id="rId95"/>
    <p:sldId id="1616" r:id="rId96"/>
    <p:sldId id="1466" r:id="rId97"/>
    <p:sldId id="320" r:id="rId98"/>
    <p:sldId id="1467" r:id="rId99"/>
    <p:sldId id="1429" r:id="rId100"/>
    <p:sldId id="1496" r:id="rId101"/>
    <p:sldId id="276" r:id="rId102"/>
    <p:sldId id="1434" r:id="rId103"/>
    <p:sldId id="1433" r:id="rId104"/>
    <p:sldId id="1432" r:id="rId105"/>
    <p:sldId id="1426" r:id="rId106"/>
    <p:sldId id="1517" r:id="rId107"/>
    <p:sldId id="1437" r:id="rId108"/>
    <p:sldId id="1516" r:id="rId109"/>
    <p:sldId id="1518" r:id="rId110"/>
    <p:sldId id="317" r:id="rId111"/>
    <p:sldId id="1442" r:id="rId112"/>
    <p:sldId id="1440" r:id="rId113"/>
    <p:sldId id="1483" r:id="rId114"/>
    <p:sldId id="300" r:id="rId115"/>
    <p:sldId id="286" r:id="rId116"/>
    <p:sldId id="307" r:id="rId117"/>
    <p:sldId id="330" r:id="rId118"/>
    <p:sldId id="1526" r:id="rId119"/>
    <p:sldId id="289" r:id="rId120"/>
    <p:sldId id="326" r:id="rId121"/>
    <p:sldId id="266" r:id="rId122"/>
    <p:sldId id="1439" r:id="rId123"/>
    <p:sldId id="261" r:id="rId124"/>
    <p:sldId id="275" r:id="rId125"/>
    <p:sldId id="260" r:id="rId126"/>
    <p:sldId id="1469" r:id="rId127"/>
    <p:sldId id="268" r:id="rId128"/>
    <p:sldId id="269" r:id="rId129"/>
    <p:sldId id="1443" r:id="rId130"/>
    <p:sldId id="1430" r:id="rId131"/>
    <p:sldId id="1428" r:id="rId132"/>
    <p:sldId id="1444" r:id="rId133"/>
    <p:sldId id="1445" r:id="rId134"/>
    <p:sldId id="297" r:id="rId135"/>
    <p:sldId id="1446" r:id="rId136"/>
    <p:sldId id="281" r:id="rId137"/>
    <p:sldId id="279" r:id="rId138"/>
    <p:sldId id="278" r:id="rId13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94"/>
    <p:restoredTop sz="93187"/>
  </p:normalViewPr>
  <p:slideViewPr>
    <p:cSldViewPr snapToGrid="0">
      <p:cViewPr>
        <p:scale>
          <a:sx n="119" d="100"/>
          <a:sy n="119" d="100"/>
        </p:scale>
        <p:origin x="1328" y="4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viewProps" Target="view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5-04T16:09:54.624"/>
    </inkml:context>
    <inkml:brush xml:id="br0">
      <inkml:brushProperty name="width" value="0.035" units="cm"/>
      <inkml:brushProperty name="height" value="0.035" units="cm"/>
      <inkml:brushProperty name="color" value="#E71224"/>
    </inkml:brush>
  </inkml:definitions>
  <inkml:trace contextRef="#ctx0" brushRef="#br0">1 1148 24575,'0'2'0,"0"-4"0,0-5 0,0-4 0,0-1 0,0 1 0,0 0 0,0-3 0,7-7 0,4 0 0,7-4 0,11 1 0,7 0 0,7-6 0,1 1 0,4-1 0,2-2 0,4 2 0,3-4 0,-5 1 0,-7 6 0,-7 2 0,-5 7 0,-5 2 0,-1 2 0,-4 3 0,-6 0 0,-3 1 0,-4 3 0,0 0 0,1 0 0,4-3 0,2-3 0,3 1 0,3-3 0,0 1 0,-1 2 0,-2 0 0,-4 4 0,-1-1 0,0 0 0,-2 1 0,-1 1 0,-3 0 0,1 2 0,-1-2 0,-1 3 0,-1-1 0,-1-1 0,-1 2 0,-1-1 0,1-1 0,1 0 0,1-2 0,1-1 0,1 2 0,0 0 0,0 0 0,-1 2 0,1-1 0,0-1 0,0 0 0,2-3 0,1-1 0,3-2 0,0 0 0,0 2 0,2-1 0,-1 2 0,-1 0 0,-3 0 0,-2 3 0,-1 0 0,0 2 0,-3 0 0,0-1 0,-1 2 0,-1-2 0,2 2 0,0 0 0,0-2 0,3-3 0,2-3 0,4-2 0,5-4 0,7-1 0,1-3 0,2 0 0,-3 1 0,-6 3 0,-4 4 0,-4 3 0,-3 5 0,1 1 0,-5 2 0,-1 3 0,-4-1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5-04T16:09:57.474"/>
    </inkml:context>
    <inkml:brush xml:id="br0">
      <inkml:brushProperty name="width" value="0.035" units="cm"/>
      <inkml:brushProperty name="height" value="0.035" units="cm"/>
      <inkml:brushProperty name="color" value="#E71224"/>
    </inkml:brush>
  </inkml:definitions>
  <inkml:trace contextRef="#ctx0" brushRef="#br0">0 849 24575,'0'-6'0,"0"0"0,2-1 0,2-4 0,3 0 0,2 0 0,3-1 0,0 3 0,0-1 0,0-2 0,3 0 0,0-1 0,7-3 0,8-1 0,12-8 0,10-4 0,7-3 0,4-2 0,4-2 0,-1 1 0,-3 3 0,-9 5 0,-12 5 0,-10 5 0,-10 5 0,-5 3 0,-4 3 0,-3 1 0,0-1 0,-2 1 0,2-4 0,6-2 0,4-2 0,3-2 0,3 1 0,-1 1 0,0 0 0,-4 2 0,-3 1 0,-3 0 0,-3 1 0,1 0 0,0 0 0,1-1 0,6-1 0,1-3 0,5-3 0,3-2 0,0-2 0,-2 1 0,-2 3 0,-6 4 0,-3 2 0,-4 4 0,-3 0 0,0 2 0,-2 1 0,-3-2 0,0 2 0,-1 0 0,1 0 0,2 2 0,0-3 0,1 1 0,1 1 0,-1 0 0,-2 1 0,-2-1 0,-2 2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5-04T16:09:59.237"/>
    </inkml:context>
    <inkml:brush xml:id="br0">
      <inkml:brushProperty name="width" value="0.035" units="cm"/>
      <inkml:brushProperty name="height" value="0.035" units="cm"/>
      <inkml:brushProperty name="color" value="#E71224"/>
    </inkml:brush>
  </inkml:definitions>
  <inkml:trace contextRef="#ctx0" brushRef="#br0">1 674 24575,'18'-6'0,"4"0"0,12-7 0,7-5 0,2-2 0,2-2 0,-2 1 0,4-1 0,6-2 0,8-3 0,4-2 0,-3 2 0,-3 0 0,1-1 0,-6 4 0,-4 2 0,-9 3 0,-9 4 0,-7 2 0,-4 2 0,-4 4 0,-3-1 0,4-2 0,9-5 0,12-10 0,6-3 0,5-1 0,-2 0 0,-2 3 0,-2 1 0,-8 3 0,-7 5 0,-6 3 0,-8 6 0,-3 3 0,-3 1 0,-1 1 0,0 1 0,-4 0 0,-1 2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5-04T16:10:02.029"/>
    </inkml:context>
    <inkml:brush xml:id="br0">
      <inkml:brushProperty name="width" value="0.035" units="cm"/>
      <inkml:brushProperty name="height" value="0.035" units="cm"/>
      <inkml:brushProperty name="color" value="#E71224"/>
    </inkml:brush>
  </inkml:definitions>
  <inkml:trace contextRef="#ctx0" brushRef="#br0">2 289 24575,'-2'4'0,"2"-2"0,2 0 0,4-2 0,7 0 0,7 0 0,3-2 0,1-3 0,2-3 0,-1 0 0,-1 0 0,-3 3 0,-5 0 0,-2 0 0,-4 0 0,0 1 0,-1 2 0,3-2 0,-1 2 0,1-1 0,0-1 0,0 1 0,0-2 0,-1 0 0,-2 3 0,0-2 0,0 1 0,0 0 0,-1 0 0,0 0 0,-1-2 0,1 0 0,0-1 0,0 1 0,1 0 0,-1 1 0,1 1 0,-2-1 0,0-1 0,-1 3 0,-1-2 0,0 0 0,0 0 0,0-2 0,3 0 0,1 0 0,0-3 0,0 2 0,-1 1 0,1 1 0,0 0 0,0 0 0,0 2 0,-2-1 0,-1 2 0,0-1 0,-1 0 0,1 1 0,-1 0 0,-1-2 0,1 1 0,-1-2 0,1 1 0,0 0 0,1 0 0,2 2 0,-1 0 0,-1 1 0,-2-3 0,-1 0 0,1-2 0,2 2 0,0 1 0,-1-1 0,-1 0 0,0 0 0,-2 2 0,0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FDA8C3-4A5E-4440-A77E-403D1E4F23DC}" type="datetimeFigureOut">
              <a:rPr lang="en-US" smtClean="0"/>
              <a:t>5/1/26</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462AFE-12DC-4A47-8E3B-57D670932FAB}" type="slidenum">
              <a:rPr lang="en-US" smtClean="0"/>
              <a:t>‹N›</a:t>
            </a:fld>
            <a:endParaRPr lang="en-US"/>
          </a:p>
        </p:txBody>
      </p:sp>
    </p:spTree>
    <p:extLst>
      <p:ext uri="{BB962C8B-B14F-4D97-AF65-F5344CB8AC3E}">
        <p14:creationId xmlns:p14="http://schemas.microsoft.com/office/powerpoint/2010/main" val="235647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Good </a:t>
            </a:r>
            <a:r>
              <a:rPr lang="it-IT" sz="1200" b="0" i="0" u="none" strike="noStrike" kern="1200" dirty="0" err="1">
                <a:solidFill>
                  <a:schemeClr val="tx1"/>
                </a:solidFill>
                <a:effectLst/>
                <a:latin typeface="+mn-lt"/>
                <a:ea typeface="+mn-ea"/>
                <a:cs typeface="+mn-cs"/>
              </a:rPr>
              <a:t>morning</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everyone</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2</a:t>
            </a:fld>
            <a:endParaRPr lang="en-US"/>
          </a:p>
        </p:txBody>
      </p:sp>
    </p:spTree>
    <p:extLst>
      <p:ext uri="{BB962C8B-B14F-4D97-AF65-F5344CB8AC3E}">
        <p14:creationId xmlns:p14="http://schemas.microsoft.com/office/powerpoint/2010/main" val="40207339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E79F75-8F40-3EEA-A8A4-A8E13E4CA5A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09257D3D-BD2A-DFBF-2423-63F744001390}"/>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337C7C9-77F9-3DD9-2FFA-120DE8950C1B}"/>
              </a:ext>
            </a:extLst>
          </p:cNvPr>
          <p:cNvSpPr>
            <a:spLocks noGrp="1"/>
          </p:cNvSpPr>
          <p:nvPr>
            <p:ph type="body" idx="1"/>
          </p:nvPr>
        </p:nvSpPr>
        <p:spPr/>
        <p:txBody>
          <a:bodyPr/>
          <a:lstStyle/>
          <a:p>
            <a:pPr rtl="0"/>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soon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the relation </a:t>
            </a:r>
            <a:r>
              <a:rPr lang="it-IT" sz="1200" b="0" i="0" u="none" strike="noStrike" kern="1200" dirty="0" err="1">
                <a:solidFill>
                  <a:schemeClr val="tx1"/>
                </a:solidFill>
                <a:effectLst/>
                <a:latin typeface="+mn-lt"/>
                <a:ea typeface="+mn-ea"/>
                <a:cs typeface="+mn-cs"/>
              </a:rPr>
              <a:t>was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discovered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astronomers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understood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its</a:t>
            </a:r>
            <a:r>
              <a:rPr lang="it-IT" sz="1200" b="0" i="0" u="none" strike="noStrike" kern="1200" dirty="0">
                <a:solidFill>
                  <a:schemeClr val="tx1"/>
                </a:solidFill>
                <a:effectLst/>
                <a:latin typeface="+mn-lt"/>
                <a:ea typeface="+mn-ea"/>
                <a:cs typeface="+mn-cs"/>
              </a:rPr>
              <a:t> power. </a:t>
            </a:r>
            <a:endParaRPr lang="it-IT" b="0" dirty="0">
              <a:effectLst/>
            </a:endParaRPr>
          </a:p>
          <a:p>
            <a:pPr rtl="0"/>
            <a:r>
              <a:rPr lang="it-IT" sz="1200" b="0" i="0" u="none" strike="noStrike" kern="1200" dirty="0">
                <a:solidFill>
                  <a:schemeClr val="tx1"/>
                </a:solidFill>
                <a:effectLst/>
                <a:latin typeface="+mn-lt"/>
                <a:ea typeface="+mn-ea"/>
                <a:cs typeface="+mn-cs"/>
              </a:rPr>
              <a:t>Hubble, after </a:t>
            </a:r>
            <a:r>
              <a:rPr lang="it-IT" sz="1200" b="0" i="0" u="none" strike="noStrike" kern="1200" dirty="0" err="1">
                <a:solidFill>
                  <a:schemeClr val="tx1"/>
                </a:solidFill>
                <a:effectLst/>
                <a:latin typeface="+mn-lt"/>
                <a:ea typeface="+mn-ea"/>
                <a:cs typeface="+mn-cs"/>
              </a:rPr>
              <a:t>discovering</a:t>
            </a:r>
            <a:r>
              <a:rPr lang="it-IT" sz="1200" b="0" i="0" u="none" strike="noStrike" kern="1200" dirty="0">
                <a:solidFill>
                  <a:schemeClr val="tx1"/>
                </a:solidFill>
                <a:effectLst/>
                <a:latin typeface="+mn-lt"/>
                <a:ea typeface="+mn-ea"/>
                <a:cs typeface="+mn-cs"/>
              </a:rPr>
              <a:t> some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 in the </a:t>
            </a:r>
            <a:r>
              <a:rPr lang="it-IT" sz="1200" b="0" i="0" u="none" strike="noStrike" kern="1200" dirty="0" err="1">
                <a:solidFill>
                  <a:schemeClr val="tx1"/>
                </a:solidFill>
                <a:effectLst/>
                <a:latin typeface="+mn-lt"/>
                <a:ea typeface="+mn-ea"/>
                <a:cs typeface="+mn-cs"/>
              </a:rPr>
              <a:t>direction</a:t>
            </a:r>
            <a:r>
              <a:rPr lang="it-IT" sz="1200" b="0" i="0" u="none" strike="noStrike" kern="1200" dirty="0">
                <a:solidFill>
                  <a:schemeClr val="tx1"/>
                </a:solidFill>
                <a:effectLst/>
                <a:latin typeface="+mn-lt"/>
                <a:ea typeface="+mn-ea"/>
                <a:cs typeface="+mn-cs"/>
              </a:rPr>
              <a:t> of Andromeda, </a:t>
            </a:r>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he </a:t>
            </a:r>
            <a:r>
              <a:rPr lang="it-IT" sz="1200" b="0" i="0" u="none" strike="noStrike" kern="1200" dirty="0" err="1">
                <a:solidFill>
                  <a:schemeClr val="tx1"/>
                </a:solidFill>
                <a:effectLst/>
                <a:latin typeface="+mn-lt"/>
                <a:ea typeface="+mn-ea"/>
                <a:cs typeface="+mn-cs"/>
              </a:rPr>
              <a:t>wrote</a:t>
            </a:r>
            <a:r>
              <a:rPr lang="it-IT" sz="1200" b="0" i="0" u="none" strike="noStrike" kern="1200" dirty="0">
                <a:solidFill>
                  <a:schemeClr val="tx1"/>
                </a:solidFill>
                <a:effectLst/>
                <a:latin typeface="+mn-lt"/>
                <a:ea typeface="+mn-ea"/>
                <a:cs typeface="+mn-cs"/>
              </a:rPr>
              <a:t>: for more </a:t>
            </a:r>
            <a:r>
              <a:rPr lang="it-IT" sz="1200" b="0" i="0" u="none" strike="noStrike" kern="1200" dirty="0" err="1">
                <a:solidFill>
                  <a:schemeClr val="tx1"/>
                </a:solidFill>
                <a:effectLst/>
                <a:latin typeface="+mn-lt"/>
                <a:ea typeface="+mn-ea"/>
                <a:cs typeface="+mn-cs"/>
              </a:rPr>
              <a:t>detailed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investigation</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The </a:t>
            </a:r>
            <a:r>
              <a:rPr lang="it-IT" sz="1200" b="0" i="0" u="none" strike="noStrike" kern="1200" dirty="0" err="1">
                <a:solidFill>
                  <a:schemeClr val="tx1"/>
                </a:solidFill>
                <a:effectLst/>
                <a:latin typeface="+mn-lt"/>
                <a:ea typeface="+mn-ea"/>
                <a:cs typeface="+mn-cs"/>
              </a:rPr>
              <a:t>conclusion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was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Adromeda</a:t>
            </a:r>
            <a:r>
              <a:rPr lang="it-IT" sz="1200" b="0" i="0" u="none" strike="noStrike" kern="1200" dirty="0">
                <a:solidFill>
                  <a:schemeClr val="tx1"/>
                </a:solidFill>
                <a:effectLst/>
                <a:latin typeface="+mn-lt"/>
                <a:ea typeface="+mn-ea"/>
                <a:cs typeface="+mn-cs"/>
              </a:rPr>
              <a:t> and M33 </a:t>
            </a:r>
            <a:r>
              <a:rPr lang="it-IT" sz="1200" b="0" i="0" u="none" strike="noStrike" kern="1200" dirty="0" err="1">
                <a:solidFill>
                  <a:schemeClr val="tx1"/>
                </a:solidFill>
                <a:effectLst/>
                <a:latin typeface="+mn-lt"/>
                <a:ea typeface="+mn-ea"/>
                <a:cs typeface="+mn-cs"/>
              </a:rPr>
              <a:t>were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distant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about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three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hundred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thousand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parsecs</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r>
              <a:rPr lang="it-IT" dirty="0"/>
              <a:t>930000 light </a:t>
            </a:r>
            <a:r>
              <a:rPr lang="it-IT" dirty="0" err="1"/>
              <a:t>years</a:t>
            </a:r>
            <a:endParaRPr lang="it-IT" dirty="0"/>
          </a:p>
          <a:p>
            <a:endParaRPr lang="it-IT" dirty="0"/>
          </a:p>
        </p:txBody>
      </p:sp>
      <p:sp>
        <p:nvSpPr>
          <p:cNvPr id="4" name="Segnaposto numero diapositiva 3">
            <a:extLst>
              <a:ext uri="{FF2B5EF4-FFF2-40B4-BE49-F238E27FC236}">
                <a16:creationId xmlns:a16="http://schemas.microsoft.com/office/drawing/2014/main" id="{BADC9DD1-CCFA-ED56-1112-C9BE8432B85C}"/>
              </a:ext>
            </a:extLst>
          </p:cNvPr>
          <p:cNvSpPr>
            <a:spLocks noGrp="1"/>
          </p:cNvSpPr>
          <p:nvPr>
            <p:ph type="sldNum" sz="quarter" idx="5"/>
          </p:nvPr>
        </p:nvSpPr>
        <p:spPr/>
        <p:txBody>
          <a:bodyPr/>
          <a:lstStyle/>
          <a:p>
            <a:fld id="{0F2F35A5-0F18-4C1E-99A0-B6D9F067BEEF}" type="slidenum">
              <a:rPr lang="it-IT" smtClean="0"/>
              <a:t>11</a:t>
            </a:fld>
            <a:endParaRPr lang="it-IT"/>
          </a:p>
        </p:txBody>
      </p:sp>
    </p:spTree>
    <p:extLst>
      <p:ext uri="{BB962C8B-B14F-4D97-AF65-F5344CB8AC3E}">
        <p14:creationId xmlns:p14="http://schemas.microsoft.com/office/powerpoint/2010/main" val="987162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BFCDB0-77B5-FF1D-4E44-299B7A2A93E9}"/>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F56D7EA-320C-DA06-2601-8374686CBA1E}"/>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5F9475D8-A83D-5621-DE6D-20007895D053}"/>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Hubble </a:t>
            </a:r>
            <a:r>
              <a:rPr lang="it-IT" sz="1200" b="0" i="0" u="none" strike="noStrike" kern="1200" dirty="0" err="1">
                <a:solidFill>
                  <a:schemeClr val="tx1"/>
                </a:solidFill>
                <a:effectLst/>
                <a:latin typeface="+mn-lt"/>
                <a:ea typeface="+mn-ea"/>
                <a:cs typeface="+mn-cs"/>
              </a:rPr>
              <a:t>stated</a:t>
            </a:r>
            <a:r>
              <a:rPr lang="it-IT" sz="1200" b="0" i="0" u="none" strike="noStrike" kern="1200" dirty="0">
                <a:solidFill>
                  <a:schemeClr val="tx1"/>
                </a:solidFill>
                <a:effectLst/>
                <a:latin typeface="+mn-lt"/>
                <a:ea typeface="+mn-ea"/>
                <a:cs typeface="+mn-cs"/>
              </a:rPr>
              <a:t> in a public </a:t>
            </a:r>
            <a:r>
              <a:rPr lang="it-IT" sz="1200" b="0" i="0" u="none" strike="noStrike" kern="1200" dirty="0" err="1">
                <a:solidFill>
                  <a:schemeClr val="tx1"/>
                </a:solidFill>
                <a:effectLst/>
                <a:latin typeface="+mn-lt"/>
                <a:ea typeface="+mn-ea"/>
                <a:cs typeface="+mn-cs"/>
              </a:rPr>
              <a:t>lecture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at</a:t>
            </a:r>
            <a:r>
              <a:rPr lang="it-IT" sz="1200" b="0" i="0" u="none" strike="noStrike" kern="1200" dirty="0">
                <a:solidFill>
                  <a:schemeClr val="tx1"/>
                </a:solidFill>
                <a:effectLst/>
                <a:latin typeface="+mn-lt"/>
                <a:ea typeface="+mn-ea"/>
                <a:cs typeface="+mn-cs"/>
              </a:rPr>
              <a:t> the University of Washington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comparing</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apparent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brightness</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what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they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believed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was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absolute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magnitude</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they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could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confirm</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spirals</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other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nebulae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were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island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universes</a:t>
            </a:r>
            <a:r>
              <a:rPr lang="it-IT" sz="1200" b="0" i="0" u="none" strike="noStrike" kern="1200" dirty="0">
                <a:solidFill>
                  <a:schemeClr val="tx1"/>
                </a:solidFill>
                <a:effectLst/>
                <a:latin typeface="+mn-lt"/>
                <a:ea typeface="+mn-ea"/>
                <a:cs typeface="+mn-cs"/>
              </a:rPr>
              <a:t>.</a:t>
            </a:r>
            <a:endParaRPr lang="it-IT" b="0" dirty="0">
              <a:effectLst/>
            </a:endParaRPr>
          </a:p>
          <a:p>
            <a:pPr rtl="0"/>
            <a:r>
              <a:rPr lang="it-IT" sz="1200" b="0" i="0" u="none" strike="noStrike" kern="1200" dirty="0">
                <a:solidFill>
                  <a:schemeClr val="tx1"/>
                </a:solidFill>
                <a:effectLst/>
                <a:latin typeface="+mn-lt"/>
                <a:ea typeface="+mn-ea"/>
                <a:cs typeface="+mn-cs"/>
              </a:rPr>
              <a:t>But in the </a:t>
            </a:r>
            <a:r>
              <a:rPr lang="it-IT" sz="1200" b="0" i="0" u="none" strike="noStrike" kern="1200" dirty="0" err="1">
                <a:solidFill>
                  <a:schemeClr val="tx1"/>
                </a:solidFill>
                <a:effectLst/>
                <a:latin typeface="+mn-lt"/>
                <a:ea typeface="+mn-ea"/>
                <a:cs typeface="+mn-cs"/>
              </a:rPr>
              <a:t>same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lecture</a:t>
            </a:r>
            <a:r>
              <a:rPr lang="it-IT" sz="1200" b="0" i="0" u="none" strike="noStrike" kern="1200" dirty="0">
                <a:solidFill>
                  <a:schemeClr val="tx1"/>
                </a:solidFill>
                <a:effectLst/>
                <a:latin typeface="+mn-lt"/>
                <a:ea typeface="+mn-ea"/>
                <a:cs typeface="+mn-cs"/>
              </a:rPr>
              <a:t>, he </a:t>
            </a:r>
            <a:r>
              <a:rPr lang="it-IT" sz="1200" b="0" i="0" u="none" strike="noStrike" kern="1200" dirty="0" err="1">
                <a:solidFill>
                  <a:schemeClr val="tx1"/>
                </a:solidFill>
                <a:effectLst/>
                <a:latin typeface="+mn-lt"/>
                <a:ea typeface="+mn-ea"/>
                <a:cs typeface="+mn-cs"/>
              </a:rPr>
              <a:t>raised</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doubt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astronomers</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it-IT" dirty="0"/>
          </a:p>
        </p:txBody>
      </p:sp>
      <p:sp>
        <p:nvSpPr>
          <p:cNvPr id="4" name="Segnaposto numero diapositiva 3">
            <a:extLst>
              <a:ext uri="{FF2B5EF4-FFF2-40B4-BE49-F238E27FC236}">
                <a16:creationId xmlns:a16="http://schemas.microsoft.com/office/drawing/2014/main" id="{0B6BC206-ECC0-00FF-8355-55B9108B74CC}"/>
              </a:ext>
            </a:extLst>
          </p:cNvPr>
          <p:cNvSpPr>
            <a:spLocks noGrp="1"/>
          </p:cNvSpPr>
          <p:nvPr>
            <p:ph type="sldNum" sz="quarter" idx="5"/>
          </p:nvPr>
        </p:nvSpPr>
        <p:spPr/>
        <p:txBody>
          <a:bodyPr/>
          <a:lstStyle/>
          <a:p>
            <a:fld id="{0F2F35A5-0F18-4C1E-99A0-B6D9F067BEEF}" type="slidenum">
              <a:rPr lang="it-IT" smtClean="0"/>
              <a:t>12</a:t>
            </a:fld>
            <a:endParaRPr lang="it-IT"/>
          </a:p>
        </p:txBody>
      </p:sp>
    </p:spTree>
    <p:extLst>
      <p:ext uri="{BB962C8B-B14F-4D97-AF65-F5344CB8AC3E}">
        <p14:creationId xmlns:p14="http://schemas.microsoft.com/office/powerpoint/2010/main" val="3474674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3EA87E-D1BA-0397-8254-41B28815B77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9FF32B6-1048-4E2C-9631-312FCC2C3CFA}"/>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553A125-FB92-976A-CC1B-EBE052E2A42F}"/>
              </a:ext>
            </a:extLst>
          </p:cNvPr>
          <p:cNvSpPr>
            <a:spLocks noGrp="1"/>
          </p:cNvSpPr>
          <p:nvPr>
            <p:ph type="body" idx="1"/>
          </p:nvPr>
        </p:nvSpPr>
        <p:spPr/>
        <p:txBody>
          <a:bodyPr/>
          <a:lstStyle/>
          <a:p>
            <a:pPr rtl="0"/>
            <a:r>
              <a:rPr lang="it-IT" sz="1200" b="0" i="0" u="none" strike="noStrike" kern="1200" dirty="0" err="1">
                <a:solidFill>
                  <a:schemeClr val="tx1"/>
                </a:solidFill>
                <a:effectLst/>
                <a:latin typeface="+mn-lt"/>
                <a:ea typeface="+mn-ea"/>
                <a:cs typeface="+mn-cs"/>
              </a:rPr>
              <a:t>Sandage</a:t>
            </a:r>
            <a:r>
              <a:rPr lang="it-IT" sz="1200" b="0" i="0" u="none" strike="noStrike" kern="1200" dirty="0">
                <a:solidFill>
                  <a:schemeClr val="tx1"/>
                </a:solidFill>
                <a:effectLst/>
                <a:latin typeface="+mn-lt"/>
                <a:ea typeface="+mn-ea"/>
                <a:cs typeface="+mn-cs"/>
              </a:rPr>
              <a:t> in 1958 </a:t>
            </a:r>
            <a:r>
              <a:rPr lang="it-IT" sz="1200" b="0" i="0" u="none" strike="noStrike" kern="1200" dirty="0" err="1">
                <a:solidFill>
                  <a:schemeClr val="tx1"/>
                </a:solidFill>
                <a:effectLst/>
                <a:latin typeface="+mn-lt"/>
                <a:ea typeface="+mn-ea"/>
                <a:cs typeface="+mn-cs"/>
              </a:rPr>
              <a:t>assumed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intrinsic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scatter</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was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real</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not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only</a:t>
            </a:r>
            <a:r>
              <a:rPr lang="it-IT" sz="1200" b="0" i="0" u="none" strike="noStrike" kern="1200" dirty="0">
                <a:solidFill>
                  <a:schemeClr val="tx1"/>
                </a:solidFill>
                <a:effectLst/>
                <a:latin typeface="+mn-lt"/>
                <a:ea typeface="+mn-ea"/>
                <a:cs typeface="+mn-cs"/>
              </a:rPr>
              <a:t> due to </a:t>
            </a:r>
            <a:r>
              <a:rPr lang="it-IT" sz="1200" b="0" i="0" u="none" strike="noStrike" kern="1200" dirty="0" err="1">
                <a:solidFill>
                  <a:schemeClr val="tx1"/>
                </a:solidFill>
                <a:effectLst/>
                <a:latin typeface="+mn-lt"/>
                <a:ea typeface="+mn-ea"/>
                <a:cs typeface="+mn-cs"/>
              </a:rPr>
              <a:t>photometric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uncertainties</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absorption</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So the </a:t>
            </a:r>
            <a:r>
              <a:rPr lang="it-IT" sz="1200" b="0" i="0" u="none" strike="noStrike" kern="1200" dirty="0" err="1">
                <a:solidFill>
                  <a:schemeClr val="tx1"/>
                </a:solidFill>
                <a:effectLst/>
                <a:latin typeface="+mn-lt"/>
                <a:ea typeface="+mn-ea"/>
                <a:cs typeface="+mn-cs"/>
              </a:rPr>
              <a:t>real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scatter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suggests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existence</a:t>
            </a:r>
            <a:r>
              <a:rPr lang="it-IT" sz="1200" b="0" i="0" u="none" strike="noStrike" kern="1200" dirty="0">
                <a:solidFill>
                  <a:schemeClr val="tx1"/>
                </a:solidFill>
                <a:effectLst/>
                <a:latin typeface="+mn-lt"/>
                <a:ea typeface="+mn-ea"/>
                <a:cs typeface="+mn-cs"/>
              </a:rPr>
              <a:t> of a </a:t>
            </a:r>
            <a:r>
              <a:rPr lang="it-IT" sz="1200" b="0" i="0" u="none" strike="noStrike" kern="1200" dirty="0" err="1">
                <a:solidFill>
                  <a:schemeClr val="tx1"/>
                </a:solidFill>
                <a:effectLst/>
                <a:latin typeface="+mn-lt"/>
                <a:ea typeface="+mn-ea"/>
                <a:cs typeface="+mn-cs"/>
              </a:rPr>
              <a:t>third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a:t>
            </a:r>
            <a:r>
              <a:rPr lang="it-IT" sz="1200" b="0" i="0" u="none" strike="noStrike" kern="1200" dirty="0">
                <a:solidFill>
                  <a:schemeClr val="tx1"/>
                </a:solidFill>
                <a:effectLst/>
                <a:latin typeface="+mn-lt"/>
                <a:ea typeface="+mn-ea"/>
                <a:cs typeface="+mn-cs"/>
              </a:rPr>
              <a:t>: The color.</a:t>
            </a:r>
            <a:endParaRPr lang="it-IT" b="0" dirty="0">
              <a:effectLst/>
            </a:endParaRPr>
          </a:p>
          <a:p>
            <a:pPr rtl="0"/>
            <a:r>
              <a:rPr lang="it-IT" sz="1200" b="0" i="0" u="none" strike="noStrike" kern="1200" dirty="0">
                <a:solidFill>
                  <a:schemeClr val="tx1"/>
                </a:solidFill>
                <a:effectLst/>
                <a:latin typeface="+mn-lt"/>
                <a:ea typeface="+mn-ea"/>
                <a:cs typeface="+mn-cs"/>
              </a:rPr>
              <a:t>Note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absorption</a:t>
            </a:r>
            <a:r>
              <a:rPr lang="it-IT" sz="1200" b="0" i="0" u="none" strike="noStrike" kern="1200" dirty="0">
                <a:solidFill>
                  <a:schemeClr val="tx1"/>
                </a:solidFill>
                <a:effectLst/>
                <a:latin typeface="+mn-lt"/>
                <a:ea typeface="+mn-ea"/>
                <a:cs typeface="+mn-cs"/>
              </a:rPr>
              <a:t> plays a </a:t>
            </a:r>
            <a:r>
              <a:rPr lang="it-IT" sz="1200" b="0" i="0" u="none" strike="noStrike" kern="1200" dirty="0" err="1">
                <a:solidFill>
                  <a:schemeClr val="tx1"/>
                </a:solidFill>
                <a:effectLst/>
                <a:latin typeface="+mn-lt"/>
                <a:ea typeface="+mn-ea"/>
                <a:cs typeface="+mn-cs"/>
              </a:rPr>
              <a:t>role</a:t>
            </a:r>
            <a:r>
              <a:rPr lang="it-IT" sz="1200" b="0" i="0" u="none" strike="noStrike" kern="1200" dirty="0">
                <a:solidFill>
                  <a:schemeClr val="tx1"/>
                </a:solidFill>
                <a:effectLst/>
                <a:latin typeface="+mn-lt"/>
                <a:ea typeface="+mn-ea"/>
                <a:cs typeface="+mn-cs"/>
              </a:rPr>
              <a:t> in the </a:t>
            </a:r>
            <a:r>
              <a:rPr lang="it-IT" sz="1200" b="0" i="0" u="none" strike="noStrike" kern="1200" dirty="0" err="1">
                <a:solidFill>
                  <a:schemeClr val="tx1"/>
                </a:solidFill>
                <a:effectLst/>
                <a:latin typeface="+mn-lt"/>
                <a:ea typeface="+mn-ea"/>
                <a:cs typeface="+mn-cs"/>
              </a:rPr>
              <a:t>estimation</a:t>
            </a:r>
            <a:r>
              <a:rPr lang="it-IT" sz="1200" b="0" i="0" u="none" strike="noStrike" kern="1200" dirty="0">
                <a:solidFill>
                  <a:schemeClr val="tx1"/>
                </a:solidFill>
                <a:effectLst/>
                <a:latin typeface="+mn-lt"/>
                <a:ea typeface="+mn-ea"/>
                <a:cs typeface="+mn-cs"/>
              </a:rPr>
              <a:t> of the </a:t>
            </a:r>
            <a:r>
              <a:rPr lang="it-IT" sz="1200" b="0" i="0" u="none" strike="noStrike" kern="1200" dirty="0" err="1">
                <a:solidFill>
                  <a:schemeClr val="tx1"/>
                </a:solidFill>
                <a:effectLst/>
                <a:latin typeface="+mn-lt"/>
                <a:ea typeface="+mn-ea"/>
                <a:cs typeface="+mn-cs"/>
              </a:rPr>
              <a:t>real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scatter</a:t>
            </a:r>
            <a:r>
              <a:rPr lang="it-IT" sz="1200" b="0" i="0" u="none" strike="noStrike" kern="1200" dirty="0">
                <a:solidFill>
                  <a:schemeClr val="tx1"/>
                </a:solidFill>
                <a:effectLst/>
                <a:latin typeface="+mn-lt"/>
                <a:ea typeface="+mn-ea"/>
                <a:cs typeface="+mn-cs"/>
              </a:rPr>
              <a:t> of the PL</a:t>
            </a:r>
            <a:endParaRPr lang="it-IT" b="0" dirty="0">
              <a:effectLst/>
            </a:endParaRPr>
          </a:p>
          <a:p>
            <a:pPr rtl="0"/>
            <a:r>
              <a:rPr lang="it-IT" sz="1200" b="0" i="0" u="none" strike="noStrike" kern="1200" dirty="0">
                <a:solidFill>
                  <a:schemeClr val="tx1"/>
                </a:solidFill>
                <a:effectLst/>
                <a:latin typeface="+mn-lt"/>
                <a:ea typeface="+mn-ea"/>
                <a:cs typeface="+mn-cs"/>
              </a:rPr>
              <a:t>“The </a:t>
            </a:r>
            <a:r>
              <a:rPr lang="it-IT" sz="1200" b="0" i="0" u="none" strike="noStrike" kern="1200" dirty="0" err="1">
                <a:solidFill>
                  <a:schemeClr val="tx1"/>
                </a:solidFill>
                <a:effectLst/>
                <a:latin typeface="+mn-lt"/>
                <a:ea typeface="+mn-ea"/>
                <a:cs typeface="+mn-cs"/>
              </a:rPr>
              <a:t>presence</a:t>
            </a:r>
            <a:r>
              <a:rPr lang="it-IT" sz="1200" b="0" i="0" u="none" strike="noStrike" kern="1200" dirty="0">
                <a:solidFill>
                  <a:schemeClr val="tx1"/>
                </a:solidFill>
                <a:effectLst/>
                <a:latin typeface="+mn-lt"/>
                <a:ea typeface="+mn-ea"/>
                <a:cs typeface="+mn-cs"/>
              </a:rPr>
              <a:t> of the </a:t>
            </a:r>
            <a:r>
              <a:rPr lang="it-IT" sz="1200" b="0" i="0" u="none" strike="noStrike" kern="1200" dirty="0" err="1">
                <a:solidFill>
                  <a:schemeClr val="tx1"/>
                </a:solidFill>
                <a:effectLst/>
                <a:latin typeface="+mn-lt"/>
                <a:ea typeface="+mn-ea"/>
                <a:cs typeface="+mn-cs"/>
              </a:rPr>
              <a:t>third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But </a:t>
            </a:r>
            <a:r>
              <a:rPr lang="it-IT" sz="1200" b="0" i="0" u="none" strike="noStrike" kern="1200" dirty="0" err="1">
                <a:solidFill>
                  <a:schemeClr val="tx1"/>
                </a:solidFill>
                <a:effectLst/>
                <a:latin typeface="+mn-lt"/>
                <a:ea typeface="+mn-ea"/>
                <a:cs typeface="+mn-cs"/>
              </a:rPr>
              <a:t>why</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it-IT" dirty="0"/>
          </a:p>
        </p:txBody>
      </p:sp>
      <p:sp>
        <p:nvSpPr>
          <p:cNvPr id="4" name="Segnaposto numero diapositiva 3">
            <a:extLst>
              <a:ext uri="{FF2B5EF4-FFF2-40B4-BE49-F238E27FC236}">
                <a16:creationId xmlns:a16="http://schemas.microsoft.com/office/drawing/2014/main" id="{136F0882-5211-D7B4-0F2B-2EBDD1710A3B}"/>
              </a:ext>
            </a:extLst>
          </p:cNvPr>
          <p:cNvSpPr>
            <a:spLocks noGrp="1"/>
          </p:cNvSpPr>
          <p:nvPr>
            <p:ph type="sldNum" sz="quarter" idx="5"/>
          </p:nvPr>
        </p:nvSpPr>
        <p:spPr/>
        <p:txBody>
          <a:bodyPr/>
          <a:lstStyle/>
          <a:p>
            <a:fld id="{0F2F35A5-0F18-4C1E-99A0-B6D9F067BEEF}" type="slidenum">
              <a:rPr lang="it-IT" smtClean="0"/>
              <a:t>13</a:t>
            </a:fld>
            <a:endParaRPr lang="it-IT"/>
          </a:p>
        </p:txBody>
      </p:sp>
    </p:spTree>
    <p:extLst>
      <p:ext uri="{BB962C8B-B14F-4D97-AF65-F5344CB8AC3E}">
        <p14:creationId xmlns:p14="http://schemas.microsoft.com/office/powerpoint/2010/main" val="13341438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ADD6C-5528-CFAB-11D9-2BBEDA82FFB1}"/>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A272D8F7-3D65-4AB6-FE73-67BED63BEED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EC8DEBE0-F8DC-95C6-CF31-8C174D0D1F65}"/>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A </a:t>
            </a:r>
            <a:r>
              <a:rPr lang="it-IT" sz="1200" b="0" i="0" u="none" strike="noStrike" kern="1200" dirty="0" err="1">
                <a:solidFill>
                  <a:schemeClr val="tx1"/>
                </a:solidFill>
                <a:effectLst/>
                <a:latin typeface="+mn-lt"/>
                <a:ea typeface="+mn-ea"/>
                <a:cs typeface="+mn-cs"/>
              </a:rPr>
              <a:t>cepheid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and </a:t>
            </a:r>
            <a:r>
              <a:rPr lang="it-IT" sz="1200" b="0" i="0" u="none" strike="noStrike" kern="1200" dirty="0" err="1">
                <a:solidFill>
                  <a:schemeClr val="tx1"/>
                </a:solidFill>
                <a:effectLst/>
                <a:latin typeface="+mn-lt"/>
                <a:ea typeface="+mn-ea"/>
                <a:cs typeface="+mn-cs"/>
              </a:rPr>
              <a:t>considering</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pulsation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a global </a:t>
            </a:r>
            <a:r>
              <a:rPr lang="it-IT" sz="1200" b="0" i="0" u="none" strike="noStrike" kern="1200" dirty="0" err="1">
                <a:solidFill>
                  <a:schemeClr val="tx1"/>
                </a:solidFill>
                <a:effectLst/>
                <a:latin typeface="+mn-lt"/>
                <a:ea typeface="+mn-ea"/>
                <a:cs typeface="+mn-cs"/>
              </a:rPr>
              <a:t>oscillation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can be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From the Stefan-Boltzmann </a:t>
            </a:r>
            <a:r>
              <a:rPr lang="it-IT" sz="1200" b="0" i="0" u="none" strike="noStrike" kern="1200" dirty="0" err="1">
                <a:solidFill>
                  <a:schemeClr val="tx1"/>
                </a:solidFill>
                <a:effectLst/>
                <a:latin typeface="+mn-lt"/>
                <a:ea typeface="+mn-ea"/>
                <a:cs typeface="+mn-cs"/>
              </a:rPr>
              <a:t>law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know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Mass and Temperature, so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of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of m l t. </a:t>
            </a:r>
            <a:endParaRPr lang="it-IT" b="0" dirty="0">
              <a:effectLst/>
            </a:endParaRPr>
          </a:p>
          <a:p>
            <a:pPr rtl="0"/>
            <a:r>
              <a:rPr lang="it-IT" sz="1200" b="0" i="0" u="none" strike="noStrike" kern="1200" dirty="0">
                <a:solidFill>
                  <a:schemeClr val="tx1"/>
                </a:solidFill>
                <a:effectLst/>
                <a:latin typeface="+mn-lt"/>
                <a:ea typeface="+mn-ea"/>
                <a:cs typeface="+mn-cs"/>
              </a:rPr>
              <a:t>Note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fundamental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a:t>
            </a:r>
            <a:r>
              <a:rPr lang="it-IT" sz="1200" b="0" i="0" u="none" strike="noStrike" kern="1200" dirty="0">
                <a:solidFill>
                  <a:schemeClr val="tx1"/>
                </a:solidFill>
                <a:effectLst/>
                <a:latin typeface="+mn-lt"/>
                <a:ea typeface="+mn-ea"/>
                <a:cs typeface="+mn-cs"/>
              </a:rPr>
              <a:t> in the life of a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chemical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composition</a:t>
            </a:r>
            <a:r>
              <a:rPr lang="it-IT" sz="1200" b="0" i="0" u="none" strike="noStrike" kern="1200" dirty="0">
                <a:solidFill>
                  <a:schemeClr val="tx1"/>
                </a:solidFill>
                <a:effectLst/>
                <a:latin typeface="+mn-lt"/>
                <a:ea typeface="+mn-ea"/>
                <a:cs typeface="+mn-cs"/>
              </a:rPr>
              <a:t> and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also</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an </a:t>
            </a:r>
            <a:r>
              <a:rPr lang="it-IT" sz="1200" b="0" i="0" u="none" strike="noStrike" kern="1200" dirty="0" err="1">
                <a:solidFill>
                  <a:schemeClr val="tx1"/>
                </a:solidFill>
                <a:effectLst/>
                <a:latin typeface="+mn-lt"/>
                <a:ea typeface="+mn-ea"/>
                <a:cs typeface="+mn-cs"/>
              </a:rPr>
              <a:t>important</a:t>
            </a:r>
            <a:r>
              <a:rPr lang="it-IT" sz="1200" b="0" i="0" u="none" strike="noStrike" kern="1200" dirty="0">
                <a:solidFill>
                  <a:schemeClr val="tx1"/>
                </a:solidFill>
                <a:effectLst/>
                <a:latin typeface="+mn-lt"/>
                <a:ea typeface="+mn-ea"/>
                <a:cs typeface="+mn-cs"/>
              </a:rPr>
              <a:t> point for </a:t>
            </a:r>
            <a:r>
              <a:rPr lang="it-IT" sz="1200" b="0" i="0" u="none" strike="noStrike" kern="1200" dirty="0" err="1">
                <a:solidFill>
                  <a:schemeClr val="tx1"/>
                </a:solidFill>
                <a:effectLst/>
                <a:latin typeface="+mn-lt"/>
                <a:ea typeface="+mn-ea"/>
                <a:cs typeface="+mn-cs"/>
              </a:rPr>
              <a:t>our</a:t>
            </a:r>
            <a:r>
              <a:rPr lang="it-IT" sz="1200" b="0" i="0" u="none" strike="noStrike" kern="1200" dirty="0">
                <a:solidFill>
                  <a:schemeClr val="tx1"/>
                </a:solidFill>
                <a:effectLst/>
                <a:latin typeface="+mn-lt"/>
                <a:ea typeface="+mn-ea"/>
                <a:cs typeface="+mn-cs"/>
              </a:rPr>
              <a:t> late </a:t>
            </a:r>
            <a:r>
              <a:rPr lang="it-IT" sz="1200" b="0" i="0" u="none" strike="noStrike" kern="1200" dirty="0" err="1">
                <a:solidFill>
                  <a:schemeClr val="tx1"/>
                </a:solidFill>
                <a:effectLst/>
                <a:latin typeface="+mn-lt"/>
                <a:ea typeface="+mn-ea"/>
                <a:cs typeface="+mn-cs"/>
              </a:rPr>
              <a:t>discussion</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en-US" dirty="0"/>
          </a:p>
        </p:txBody>
      </p:sp>
      <p:sp>
        <p:nvSpPr>
          <p:cNvPr id="4" name="Segnaposto numero diapositiva 3">
            <a:extLst>
              <a:ext uri="{FF2B5EF4-FFF2-40B4-BE49-F238E27FC236}">
                <a16:creationId xmlns:a16="http://schemas.microsoft.com/office/drawing/2014/main" id="{02B28F1C-98C7-9C3A-4310-31EF3399249F}"/>
              </a:ext>
            </a:extLst>
          </p:cNvPr>
          <p:cNvSpPr>
            <a:spLocks noGrp="1"/>
          </p:cNvSpPr>
          <p:nvPr>
            <p:ph type="sldNum" sz="quarter" idx="5"/>
          </p:nvPr>
        </p:nvSpPr>
        <p:spPr/>
        <p:txBody>
          <a:bodyPr/>
          <a:lstStyle/>
          <a:p>
            <a:fld id="{3B462AFE-12DC-4A47-8E3B-57D670932FAB}" type="slidenum">
              <a:rPr lang="en-US" smtClean="0"/>
              <a:t>14</a:t>
            </a:fld>
            <a:endParaRPr lang="en-US"/>
          </a:p>
        </p:txBody>
      </p:sp>
    </p:spTree>
    <p:extLst>
      <p:ext uri="{BB962C8B-B14F-4D97-AF65-F5344CB8AC3E}">
        <p14:creationId xmlns:p14="http://schemas.microsoft.com/office/powerpoint/2010/main" val="1809051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795232-BB9D-A99A-8E10-F32920932AD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554A3649-15B5-2E00-6343-3C24FB5E8CCB}"/>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D2153FD-1491-FFE3-5D44-5AB9690D548D}"/>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A </a:t>
            </a:r>
            <a:r>
              <a:rPr lang="it-IT" sz="1200" b="0" i="0" u="none" strike="noStrike" kern="1200" dirty="0" err="1">
                <a:solidFill>
                  <a:schemeClr val="tx1"/>
                </a:solidFill>
                <a:effectLst/>
                <a:latin typeface="+mn-lt"/>
                <a:ea typeface="+mn-ea"/>
                <a:cs typeface="+mn-cs"/>
              </a:rPr>
              <a:t>cepheid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and </a:t>
            </a:r>
            <a:r>
              <a:rPr lang="it-IT" sz="1200" b="0" i="0" u="none" strike="noStrike" kern="1200" dirty="0" err="1">
                <a:solidFill>
                  <a:schemeClr val="tx1"/>
                </a:solidFill>
                <a:effectLst/>
                <a:latin typeface="+mn-lt"/>
                <a:ea typeface="+mn-ea"/>
                <a:cs typeface="+mn-cs"/>
              </a:rPr>
              <a:t>considering</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pulsation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a global </a:t>
            </a:r>
            <a:r>
              <a:rPr lang="it-IT" sz="1200" b="0" i="0" u="none" strike="noStrike" kern="1200" dirty="0" err="1">
                <a:solidFill>
                  <a:schemeClr val="tx1"/>
                </a:solidFill>
                <a:effectLst/>
                <a:latin typeface="+mn-lt"/>
                <a:ea typeface="+mn-ea"/>
                <a:cs typeface="+mn-cs"/>
              </a:rPr>
              <a:t>oscillation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can be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From the Stefan-Boltzmann </a:t>
            </a:r>
            <a:r>
              <a:rPr lang="it-IT" sz="1200" b="0" i="0" u="none" strike="noStrike" kern="1200" dirty="0" err="1">
                <a:solidFill>
                  <a:schemeClr val="tx1"/>
                </a:solidFill>
                <a:effectLst/>
                <a:latin typeface="+mn-lt"/>
                <a:ea typeface="+mn-ea"/>
                <a:cs typeface="+mn-cs"/>
              </a:rPr>
              <a:t>law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know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Mass and Temperature, so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of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of m l t. </a:t>
            </a:r>
            <a:endParaRPr lang="it-IT" b="0" dirty="0">
              <a:effectLst/>
            </a:endParaRPr>
          </a:p>
          <a:p>
            <a:pPr rtl="0"/>
            <a:r>
              <a:rPr lang="it-IT" sz="1200" b="0" i="0" u="none" strike="noStrike" kern="1200" dirty="0">
                <a:solidFill>
                  <a:schemeClr val="tx1"/>
                </a:solidFill>
                <a:effectLst/>
                <a:latin typeface="+mn-lt"/>
                <a:ea typeface="+mn-ea"/>
                <a:cs typeface="+mn-cs"/>
              </a:rPr>
              <a:t>Note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fundamental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a:t>
            </a:r>
            <a:r>
              <a:rPr lang="it-IT" sz="1200" b="0" i="0" u="none" strike="noStrike" kern="1200" dirty="0">
                <a:solidFill>
                  <a:schemeClr val="tx1"/>
                </a:solidFill>
                <a:effectLst/>
                <a:latin typeface="+mn-lt"/>
                <a:ea typeface="+mn-ea"/>
                <a:cs typeface="+mn-cs"/>
              </a:rPr>
              <a:t> in the life of a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chemical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composition</a:t>
            </a:r>
            <a:r>
              <a:rPr lang="it-IT" sz="1200" b="0" i="0" u="none" strike="noStrike" kern="1200" dirty="0">
                <a:solidFill>
                  <a:schemeClr val="tx1"/>
                </a:solidFill>
                <a:effectLst/>
                <a:latin typeface="+mn-lt"/>
                <a:ea typeface="+mn-ea"/>
                <a:cs typeface="+mn-cs"/>
              </a:rPr>
              <a:t> and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also</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an </a:t>
            </a:r>
            <a:r>
              <a:rPr lang="it-IT" sz="1200" b="0" i="0" u="none" strike="noStrike" kern="1200" dirty="0" err="1">
                <a:solidFill>
                  <a:schemeClr val="tx1"/>
                </a:solidFill>
                <a:effectLst/>
                <a:latin typeface="+mn-lt"/>
                <a:ea typeface="+mn-ea"/>
                <a:cs typeface="+mn-cs"/>
              </a:rPr>
              <a:t>important</a:t>
            </a:r>
            <a:r>
              <a:rPr lang="it-IT" sz="1200" b="0" i="0" u="none" strike="noStrike" kern="1200" dirty="0">
                <a:solidFill>
                  <a:schemeClr val="tx1"/>
                </a:solidFill>
                <a:effectLst/>
                <a:latin typeface="+mn-lt"/>
                <a:ea typeface="+mn-ea"/>
                <a:cs typeface="+mn-cs"/>
              </a:rPr>
              <a:t> point for </a:t>
            </a:r>
            <a:r>
              <a:rPr lang="it-IT" sz="1200" b="0" i="0" u="none" strike="noStrike" kern="1200" dirty="0" err="1">
                <a:solidFill>
                  <a:schemeClr val="tx1"/>
                </a:solidFill>
                <a:effectLst/>
                <a:latin typeface="+mn-lt"/>
                <a:ea typeface="+mn-ea"/>
                <a:cs typeface="+mn-cs"/>
              </a:rPr>
              <a:t>our</a:t>
            </a:r>
            <a:r>
              <a:rPr lang="it-IT" sz="1200" b="0" i="0" u="none" strike="noStrike" kern="1200" dirty="0">
                <a:solidFill>
                  <a:schemeClr val="tx1"/>
                </a:solidFill>
                <a:effectLst/>
                <a:latin typeface="+mn-lt"/>
                <a:ea typeface="+mn-ea"/>
                <a:cs typeface="+mn-cs"/>
              </a:rPr>
              <a:t> late </a:t>
            </a:r>
            <a:r>
              <a:rPr lang="it-IT" sz="1200" b="0" i="0" u="none" strike="noStrike" kern="1200" dirty="0" err="1">
                <a:solidFill>
                  <a:schemeClr val="tx1"/>
                </a:solidFill>
                <a:effectLst/>
                <a:latin typeface="+mn-lt"/>
                <a:ea typeface="+mn-ea"/>
                <a:cs typeface="+mn-cs"/>
              </a:rPr>
              <a:t>discussion</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en-US" dirty="0"/>
          </a:p>
        </p:txBody>
      </p:sp>
      <p:sp>
        <p:nvSpPr>
          <p:cNvPr id="4" name="Segnaposto numero diapositiva 3">
            <a:extLst>
              <a:ext uri="{FF2B5EF4-FFF2-40B4-BE49-F238E27FC236}">
                <a16:creationId xmlns:a16="http://schemas.microsoft.com/office/drawing/2014/main" id="{6D28BFA2-7359-AAB2-654A-C9A6E1F84702}"/>
              </a:ext>
            </a:extLst>
          </p:cNvPr>
          <p:cNvSpPr>
            <a:spLocks noGrp="1"/>
          </p:cNvSpPr>
          <p:nvPr>
            <p:ph type="sldNum" sz="quarter" idx="5"/>
          </p:nvPr>
        </p:nvSpPr>
        <p:spPr/>
        <p:txBody>
          <a:bodyPr/>
          <a:lstStyle/>
          <a:p>
            <a:fld id="{3B462AFE-12DC-4A47-8E3B-57D670932FAB}" type="slidenum">
              <a:rPr lang="en-US" smtClean="0"/>
              <a:t>15</a:t>
            </a:fld>
            <a:endParaRPr lang="en-US"/>
          </a:p>
        </p:txBody>
      </p:sp>
    </p:spTree>
    <p:extLst>
      <p:ext uri="{BB962C8B-B14F-4D97-AF65-F5344CB8AC3E}">
        <p14:creationId xmlns:p14="http://schemas.microsoft.com/office/powerpoint/2010/main" val="37162226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b="0" i="0" u="none" strike="noStrike" kern="1200" dirty="0">
                <a:solidFill>
                  <a:schemeClr val="tx1"/>
                </a:solidFill>
                <a:effectLst/>
                <a:latin typeface="+mn-lt"/>
                <a:ea typeface="+mn-ea"/>
                <a:cs typeface="+mn-cs"/>
              </a:rPr>
              <a:t>Semi </a:t>
            </a:r>
            <a:r>
              <a:rPr lang="it-IT" sz="1200" b="0" i="0" u="none" strike="noStrike" kern="1200" dirty="0" err="1">
                <a:solidFill>
                  <a:schemeClr val="tx1"/>
                </a:solidFill>
                <a:effectLst/>
                <a:latin typeface="+mn-lt"/>
                <a:ea typeface="+mn-ea"/>
                <a:cs typeface="+mn-cs"/>
              </a:rPr>
              <a:t>ionitation</a:t>
            </a:r>
            <a:r>
              <a:rPr lang="it-IT" sz="1200" b="0" i="0" u="none" strike="noStrike" kern="1200" dirty="0">
                <a:solidFill>
                  <a:schemeClr val="tx1"/>
                </a:solidFill>
                <a:effectLst/>
                <a:latin typeface="+mn-lt"/>
                <a:ea typeface="+mn-ea"/>
                <a:cs typeface="+mn-cs"/>
              </a:rPr>
              <a:t> of the </a:t>
            </a:r>
            <a:r>
              <a:rPr lang="it-IT" sz="1200" b="0" i="0" u="none" strike="noStrike" kern="1200" dirty="0" err="1">
                <a:solidFill>
                  <a:schemeClr val="tx1"/>
                </a:solidFill>
                <a:effectLst/>
                <a:latin typeface="+mn-lt"/>
                <a:ea typeface="+mn-ea"/>
                <a:cs typeface="+mn-cs"/>
              </a:rPr>
              <a:t>external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layer</a:t>
            </a:r>
            <a:r>
              <a:rPr lang="it-IT" sz="1200" b="0" i="0" u="none" strike="noStrike" kern="1200" dirty="0">
                <a:solidFill>
                  <a:schemeClr val="tx1"/>
                </a:solidFill>
                <a:effectLst/>
                <a:latin typeface="+mn-lt"/>
                <a:ea typeface="+mn-ea"/>
                <a:cs typeface="+mn-cs"/>
              </a:rPr>
              <a:t> of the star </a:t>
            </a:r>
            <a:r>
              <a:rPr lang="it-IT" sz="1200" b="0" i="0" u="none" strike="noStrike" kern="1200" dirty="0" err="1">
                <a:solidFill>
                  <a:schemeClr val="tx1"/>
                </a:solidFill>
                <a:effectLst/>
                <a:latin typeface="+mn-lt"/>
                <a:ea typeface="+mn-ea"/>
                <a:cs typeface="+mn-cs"/>
              </a:rPr>
              <a:t>allows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changes</a:t>
            </a:r>
            <a:r>
              <a:rPr lang="it-IT" sz="1200" b="0" i="0" u="none" strike="noStrike" kern="1200" dirty="0">
                <a:solidFill>
                  <a:schemeClr val="tx1"/>
                </a:solidFill>
                <a:effectLst/>
                <a:latin typeface="+mn-lt"/>
                <a:ea typeface="+mn-ea"/>
                <a:cs typeface="+mn-cs"/>
              </a:rPr>
              <a:t> in </a:t>
            </a:r>
            <a:r>
              <a:rPr lang="it-IT" sz="1200" b="0" i="0" u="none" strike="noStrike" kern="1200" dirty="0" err="1">
                <a:solidFill>
                  <a:schemeClr val="tx1"/>
                </a:solidFill>
                <a:effectLst/>
                <a:latin typeface="+mn-lt"/>
                <a:ea typeface="+mn-ea"/>
                <a:cs typeface="+mn-cs"/>
              </a:rPr>
              <a:t>opacity</a:t>
            </a:r>
            <a:r>
              <a:rPr lang="it-IT" sz="1200" b="0" i="0" u="none" strike="noStrike" kern="1200" dirty="0">
                <a:solidFill>
                  <a:schemeClr val="tx1"/>
                </a:solidFill>
                <a:effectLst/>
                <a:latin typeface="+mn-lt"/>
                <a:ea typeface="+mn-ea"/>
                <a:cs typeface="+mn-cs"/>
              </a:rPr>
              <a:t>. </a:t>
            </a:r>
            <a:br>
              <a:rPr lang="it-IT" sz="1200" b="0" i="0" u="none" strike="noStrike" kern="1200" dirty="0">
                <a:solidFill>
                  <a:schemeClr val="tx1"/>
                </a:solidFill>
                <a:effectLst/>
                <a:latin typeface="+mn-lt"/>
                <a:ea typeface="+mn-ea"/>
                <a:cs typeface="+mn-cs"/>
              </a:rPr>
            </a:br>
            <a:r>
              <a:rPr lang="it-IT" dirty="0"/>
              <a:t>The </a:t>
            </a:r>
            <a:r>
              <a:rPr lang="el-GR" dirty="0"/>
              <a:t>κ </a:t>
            </a:r>
            <a:r>
              <a:rPr lang="it-IT" dirty="0" err="1"/>
              <a:t>mechanism</a:t>
            </a:r>
            <a:r>
              <a:rPr lang="it-IT" dirty="0"/>
              <a:t> controls </a:t>
            </a:r>
            <a:r>
              <a:rPr lang="it-IT" dirty="0" err="1"/>
              <a:t>how</a:t>
            </a:r>
            <a:r>
              <a:rPr lang="it-IT" dirty="0"/>
              <a:t> </a:t>
            </a:r>
            <a:r>
              <a:rPr lang="it-IT" dirty="0" err="1"/>
              <a:t>easily</a:t>
            </a:r>
            <a:r>
              <a:rPr lang="it-IT" dirty="0"/>
              <a:t> </a:t>
            </a:r>
            <a:r>
              <a:rPr lang="it-IT" dirty="0" err="1"/>
              <a:t>radiation</a:t>
            </a:r>
            <a:r>
              <a:rPr lang="it-IT" dirty="0"/>
              <a:t> </a:t>
            </a:r>
            <a:r>
              <a:rPr lang="it-IT" dirty="0" err="1"/>
              <a:t>escapes</a:t>
            </a:r>
            <a:r>
              <a:rPr lang="it-IT" dirty="0"/>
              <a:t>, </a:t>
            </a:r>
            <a:r>
              <a:rPr lang="it-IT" dirty="0" err="1"/>
              <a:t>while</a:t>
            </a:r>
            <a:r>
              <a:rPr lang="it-IT" dirty="0"/>
              <a:t> the </a:t>
            </a:r>
            <a:r>
              <a:rPr lang="el-GR" dirty="0"/>
              <a:t>γ </a:t>
            </a:r>
            <a:r>
              <a:rPr lang="it-IT" dirty="0" err="1"/>
              <a:t>mechanism</a:t>
            </a:r>
            <a:r>
              <a:rPr lang="it-IT" dirty="0"/>
              <a:t> controls </a:t>
            </a:r>
            <a:r>
              <a:rPr lang="it-IT" dirty="0" err="1"/>
              <a:t>how</a:t>
            </a:r>
            <a:r>
              <a:rPr lang="it-IT" dirty="0"/>
              <a:t> energy </a:t>
            </a:r>
            <a:r>
              <a:rPr lang="it-IT" dirty="0" err="1"/>
              <a:t>is</a:t>
            </a:r>
            <a:r>
              <a:rPr lang="it-IT" dirty="0"/>
              <a:t> </a:t>
            </a:r>
            <a:r>
              <a:rPr lang="it-IT" dirty="0" err="1"/>
              <a:t>stored</a:t>
            </a:r>
            <a:r>
              <a:rPr lang="it-IT" dirty="0"/>
              <a:t> inside the </a:t>
            </a:r>
            <a:r>
              <a:rPr lang="it-IT" dirty="0" err="1"/>
              <a:t>ionization</a:t>
            </a:r>
            <a:r>
              <a:rPr lang="it-IT" dirty="0"/>
              <a:t> </a:t>
            </a:r>
            <a:r>
              <a:rPr lang="it-IT" dirty="0" err="1"/>
              <a:t>region</a:t>
            </a:r>
            <a:br>
              <a:rPr lang="it-IT" sz="1200" b="0" i="0" u="none" strike="noStrike" kern="1200" dirty="0">
                <a:solidFill>
                  <a:schemeClr val="tx1"/>
                </a:solidFill>
                <a:effectLst/>
                <a:latin typeface="+mn-lt"/>
                <a:ea typeface="+mn-ea"/>
                <a:cs typeface="+mn-cs"/>
              </a:rPr>
            </a:b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means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once the </a:t>
            </a:r>
            <a:r>
              <a:rPr lang="it-IT" sz="1200" b="0" i="0" u="none" strike="noStrike" kern="1200" dirty="0" err="1">
                <a:solidFill>
                  <a:schemeClr val="tx1"/>
                </a:solidFill>
                <a:effectLst/>
                <a:latin typeface="+mn-lt"/>
                <a:ea typeface="+mn-ea"/>
                <a:cs typeface="+mn-cs"/>
              </a:rPr>
              <a:t>kinetic</a:t>
            </a:r>
            <a:r>
              <a:rPr lang="it-IT" sz="1200" b="0" i="0" u="none" strike="noStrike" kern="1200" dirty="0">
                <a:solidFill>
                  <a:schemeClr val="tx1"/>
                </a:solidFill>
                <a:effectLst/>
                <a:latin typeface="+mn-lt"/>
                <a:ea typeface="+mn-ea"/>
                <a:cs typeface="+mn-cs"/>
              </a:rPr>
              <a:t> energy coming from the </a:t>
            </a:r>
            <a:r>
              <a:rPr lang="it-IT" sz="1200" b="0" i="0" u="none" strike="noStrike" kern="1200" dirty="0" err="1">
                <a:solidFill>
                  <a:schemeClr val="tx1"/>
                </a:solidFill>
                <a:effectLst/>
                <a:latin typeface="+mn-lt"/>
                <a:ea typeface="+mn-ea"/>
                <a:cs typeface="+mn-cs"/>
              </a:rPr>
              <a:t>contraction</a:t>
            </a:r>
            <a:r>
              <a:rPr lang="it-IT" sz="1200" b="0" i="0" u="none" strike="noStrike" kern="1200" dirty="0">
                <a:solidFill>
                  <a:schemeClr val="tx1"/>
                </a:solidFill>
                <a:effectLst/>
                <a:latin typeface="+mn-lt"/>
                <a:ea typeface="+mn-ea"/>
                <a:cs typeface="+mn-cs"/>
              </a:rPr>
              <a:t> of the core </a:t>
            </a:r>
            <a:r>
              <a:rPr lang="it-IT" sz="1200" b="0" i="0" u="none" strike="noStrike" kern="1200" dirty="0" err="1">
                <a:solidFill>
                  <a:schemeClr val="tx1"/>
                </a:solidFill>
                <a:effectLst/>
                <a:latin typeface="+mn-lt"/>
                <a:ea typeface="+mn-ea"/>
                <a:cs typeface="+mn-cs"/>
              </a:rPr>
              <a:t>tends</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escape</a:t>
            </a:r>
            <a:r>
              <a:rPr lang="it-IT" sz="1200" b="0" i="0" u="none" strike="noStrike" kern="1200" dirty="0">
                <a:solidFill>
                  <a:schemeClr val="tx1"/>
                </a:solidFill>
                <a:effectLst/>
                <a:latin typeface="+mn-lt"/>
                <a:ea typeface="+mn-ea"/>
                <a:cs typeface="+mn-cs"/>
              </a:rPr>
              <a:t> the star,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indeed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trapped</a:t>
            </a:r>
            <a:r>
              <a:rPr lang="it-IT" sz="1200" b="0" i="0" u="none" strike="noStrike" kern="1200" dirty="0">
                <a:solidFill>
                  <a:schemeClr val="tx1"/>
                </a:solidFill>
                <a:effectLst/>
                <a:latin typeface="+mn-lt"/>
                <a:ea typeface="+mn-ea"/>
                <a:cs typeface="+mn-cs"/>
              </a:rPr>
              <a:t> by the last </a:t>
            </a:r>
            <a:r>
              <a:rPr lang="it-IT" sz="1200" b="0" i="0" u="none" strike="noStrike" kern="1200" dirty="0" err="1">
                <a:solidFill>
                  <a:schemeClr val="tx1"/>
                </a:solidFill>
                <a:effectLst/>
                <a:latin typeface="+mn-lt"/>
                <a:ea typeface="+mn-ea"/>
                <a:cs typeface="+mn-cs"/>
              </a:rPr>
              <a:t>layer</a:t>
            </a:r>
            <a:r>
              <a:rPr lang="it-IT" sz="1200" b="0" i="0" u="none" strike="noStrike" kern="1200" dirty="0">
                <a:solidFill>
                  <a:schemeClr val="tx1"/>
                </a:solidFill>
                <a:effectLst/>
                <a:latin typeface="+mn-lt"/>
                <a:ea typeface="+mn-ea"/>
                <a:cs typeface="+mn-cs"/>
              </a:rPr>
              <a:t>. The star </a:t>
            </a:r>
            <a:r>
              <a:rPr lang="it-IT" sz="1200" b="0" i="0" u="none" strike="noStrike" kern="1200" dirty="0" err="1">
                <a:solidFill>
                  <a:schemeClr val="tx1"/>
                </a:solidFill>
                <a:effectLst/>
                <a:latin typeface="+mn-lt"/>
                <a:ea typeface="+mn-ea"/>
                <a:cs typeface="+mn-cs"/>
              </a:rPr>
              <a:t>has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gone</a:t>
            </a:r>
            <a:r>
              <a:rPr lang="it-IT" sz="1200" b="0" i="0" u="none" strike="noStrike" kern="1200" dirty="0">
                <a:solidFill>
                  <a:schemeClr val="tx1"/>
                </a:solidFill>
                <a:effectLst/>
                <a:latin typeface="+mn-lt"/>
                <a:ea typeface="+mn-ea"/>
                <a:cs typeface="+mn-cs"/>
              </a:rPr>
              <a:t> an energy surplus for the </a:t>
            </a:r>
            <a:r>
              <a:rPr lang="it-IT" sz="1200" b="0" i="0" u="none" strike="noStrike" kern="1200" dirty="0" err="1">
                <a:solidFill>
                  <a:schemeClr val="tx1"/>
                </a:solidFill>
                <a:effectLst/>
                <a:latin typeface="+mn-lt"/>
                <a:ea typeface="+mn-ea"/>
                <a:cs typeface="+mn-cs"/>
              </a:rPr>
              <a:t>subsequent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expansion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phase</a:t>
            </a:r>
            <a:r>
              <a:rPr lang="it-IT" sz="1200" b="0" i="0" u="none" strike="noStrike" kern="1200" dirty="0">
                <a:solidFill>
                  <a:schemeClr val="tx1"/>
                </a:solidFill>
                <a:effectLst/>
                <a:latin typeface="+mn-lt"/>
                <a:ea typeface="+mn-ea"/>
                <a:cs typeface="+mn-cs"/>
              </a:rPr>
              <a:t>. In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way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obtain</a:t>
            </a:r>
            <a:r>
              <a:rPr lang="it-IT" sz="1200" b="0" i="0" u="none" strike="noStrike" kern="1200" dirty="0">
                <a:solidFill>
                  <a:schemeClr val="tx1"/>
                </a:solidFill>
                <a:effectLst/>
                <a:latin typeface="+mn-lt"/>
                <a:ea typeface="+mn-ea"/>
                <a:cs typeface="+mn-cs"/>
              </a:rPr>
              <a:t> PULSATION</a:t>
            </a:r>
            <a:endParaRPr lang="it-IT" dirty="0"/>
          </a:p>
        </p:txBody>
      </p:sp>
      <p:sp>
        <p:nvSpPr>
          <p:cNvPr id="4" name="Segnaposto numero diapositiva 3"/>
          <p:cNvSpPr>
            <a:spLocks noGrp="1"/>
          </p:cNvSpPr>
          <p:nvPr>
            <p:ph type="sldNum" sz="quarter" idx="5"/>
          </p:nvPr>
        </p:nvSpPr>
        <p:spPr/>
        <p:txBody>
          <a:bodyPr/>
          <a:lstStyle/>
          <a:p>
            <a:fld id="{0F2F35A5-0F18-4C1E-99A0-B6D9F067BEEF}" type="slidenum">
              <a:rPr lang="it-IT" smtClean="0"/>
              <a:t>16</a:t>
            </a:fld>
            <a:endParaRPr lang="it-IT"/>
          </a:p>
        </p:txBody>
      </p:sp>
    </p:spTree>
    <p:extLst>
      <p:ext uri="{BB962C8B-B14F-4D97-AF65-F5344CB8AC3E}">
        <p14:creationId xmlns:p14="http://schemas.microsoft.com/office/powerpoint/2010/main" val="2024678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B815A-E9A8-E770-CD6F-4C07CB084DE1}"/>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B1980D8-46BC-C22C-101B-4E8690117BB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5B274790-2C35-241B-3683-D60F94A46FCA}"/>
              </a:ext>
            </a:extLst>
          </p:cNvPr>
          <p:cNvSpPr>
            <a:spLocks noGrp="1"/>
          </p:cNvSpPr>
          <p:nvPr>
            <p:ph type="body" idx="1"/>
          </p:nvPr>
        </p:nvSpPr>
        <p:spPr/>
        <p:txBody>
          <a:bodyPr/>
          <a:lstStyle/>
          <a:p>
            <a:pPr marL="0" indent="0">
              <a:lnSpc>
                <a:spcPct val="100000"/>
              </a:lnSpc>
              <a:buNone/>
            </a:pPr>
            <a:r>
              <a:rPr lang="en-US" sz="1200" dirty="0">
                <a:solidFill>
                  <a:schemeClr val="tx1"/>
                </a:solidFill>
              </a:rPr>
              <a:t>Initial contraction phase  </a:t>
            </a:r>
            <a:r>
              <a:rPr lang="en-US" sz="1200" b="1" dirty="0">
                <a:solidFill>
                  <a:srgbClr val="FF0000"/>
                </a:solidFill>
              </a:rPr>
              <a:t>→ </a:t>
            </a:r>
            <a:r>
              <a:rPr lang="en-US" sz="1200" dirty="0"/>
              <a:t>density</a:t>
            </a:r>
            <a:r>
              <a:rPr lang="en-US" sz="1200" b="1" dirty="0">
                <a:solidFill>
                  <a:srgbClr val="FF0000"/>
                </a:solidFill>
              </a:rPr>
              <a:t> </a:t>
            </a:r>
            <a:r>
              <a:rPr lang="en-US" sz="1200" dirty="0">
                <a:solidFill>
                  <a:schemeClr val="tx1"/>
                </a:solidFill>
              </a:rPr>
              <a:t>increases </a:t>
            </a:r>
            <a:r>
              <a:rPr lang="en-US" sz="1200" b="1" dirty="0">
                <a:solidFill>
                  <a:srgbClr val="FF0000"/>
                </a:solidFill>
              </a:rPr>
              <a:t>→</a:t>
            </a:r>
            <a:r>
              <a:rPr lang="en-US" sz="1200" dirty="0">
                <a:solidFill>
                  <a:schemeClr val="tx1"/>
                </a:solidFill>
              </a:rPr>
              <a:t>  </a:t>
            </a:r>
            <a:r>
              <a:rPr lang="en-US" sz="1200" dirty="0"/>
              <a:t>S</a:t>
            </a:r>
            <a:r>
              <a:rPr lang="en-US" sz="1200" dirty="0">
                <a:solidFill>
                  <a:schemeClr val="tx1"/>
                </a:solidFill>
              </a:rPr>
              <a:t>mall increase of T  </a:t>
            </a:r>
            <a:r>
              <a:rPr lang="en-US" sz="1200" b="1" dirty="0">
                <a:solidFill>
                  <a:srgbClr val="FF0000"/>
                </a:solidFill>
              </a:rPr>
              <a:t>→   </a:t>
            </a:r>
            <a:r>
              <a:rPr lang="en-US" sz="1200" dirty="0">
                <a:solidFill>
                  <a:schemeClr val="tx1"/>
                </a:solidFill>
              </a:rPr>
              <a:t>Small L variation  </a:t>
            </a:r>
            <a:r>
              <a:rPr lang="en-US" sz="1200" b="1" dirty="0">
                <a:solidFill>
                  <a:srgbClr val="FF0000"/>
                </a:solidFill>
              </a:rPr>
              <a:t>→</a:t>
            </a:r>
            <a:r>
              <a:rPr lang="en-US" sz="1200" dirty="0"/>
              <a:t>E</a:t>
            </a:r>
            <a:r>
              <a:rPr lang="en-US" sz="1200" dirty="0">
                <a:solidFill>
                  <a:schemeClr val="tx1"/>
                </a:solidFill>
              </a:rPr>
              <a:t>nergy is trapped</a:t>
            </a:r>
            <a:r>
              <a:rPr lang="en-US" sz="1200" b="1" dirty="0">
                <a:solidFill>
                  <a:srgbClr val="FF0000"/>
                </a:solidFill>
              </a:rPr>
              <a:t>→</a:t>
            </a:r>
            <a:r>
              <a:rPr lang="en-US" sz="1200" dirty="0">
                <a:solidFill>
                  <a:schemeClr val="tx1"/>
                </a:solidFill>
              </a:rPr>
              <a:t> </a:t>
            </a:r>
            <a:r>
              <a:rPr lang="it-IT" sz="1200" dirty="0">
                <a:solidFill>
                  <a:schemeClr val="tx1"/>
                </a:solidFill>
              </a:rPr>
              <a:t>Energy </a:t>
            </a:r>
            <a:r>
              <a:rPr lang="it-IT" sz="1200" dirty="0" err="1">
                <a:solidFill>
                  <a:schemeClr val="tx1"/>
                </a:solidFill>
              </a:rPr>
              <a:t>excess</a:t>
            </a:r>
            <a:r>
              <a:rPr lang="it-IT" sz="1200" dirty="0">
                <a:solidFill>
                  <a:schemeClr val="tx1"/>
                </a:solidFill>
              </a:rPr>
              <a:t> </a:t>
            </a:r>
            <a:r>
              <a:rPr lang="it-IT" sz="1200" dirty="0" err="1">
                <a:solidFill>
                  <a:schemeClr val="tx1"/>
                </a:solidFill>
              </a:rPr>
              <a:t>during</a:t>
            </a:r>
            <a:r>
              <a:rPr lang="it-IT" sz="1200" dirty="0">
                <a:solidFill>
                  <a:schemeClr val="tx1"/>
                </a:solidFill>
              </a:rPr>
              <a:t> the </a:t>
            </a:r>
            <a:r>
              <a:rPr lang="it-IT" sz="1200" dirty="0" err="1">
                <a:solidFill>
                  <a:schemeClr val="tx1"/>
                </a:solidFill>
              </a:rPr>
              <a:t>subsequent</a:t>
            </a:r>
            <a:r>
              <a:rPr lang="it-IT" sz="1200" dirty="0">
                <a:solidFill>
                  <a:schemeClr val="tx1"/>
                </a:solidFill>
              </a:rPr>
              <a:t> </a:t>
            </a:r>
            <a:r>
              <a:rPr lang="it-IT" sz="1200" dirty="0" err="1">
                <a:solidFill>
                  <a:schemeClr val="tx1"/>
                </a:solidFill>
              </a:rPr>
              <a:t>expansion</a:t>
            </a:r>
            <a:r>
              <a:rPr lang="it-IT" sz="1200" dirty="0">
                <a:solidFill>
                  <a:schemeClr val="tx1"/>
                </a:solidFill>
              </a:rPr>
              <a:t> </a:t>
            </a:r>
            <a:r>
              <a:rPr lang="it-IT" sz="1200" dirty="0" err="1">
                <a:solidFill>
                  <a:schemeClr val="tx1"/>
                </a:solidFill>
              </a:rPr>
              <a:t>phase</a:t>
            </a:r>
            <a:r>
              <a:rPr lang="en-US" sz="1200" b="1" dirty="0">
                <a:solidFill>
                  <a:srgbClr val="FF0000"/>
                </a:solidFill>
              </a:rPr>
              <a:t> →</a:t>
            </a:r>
            <a:r>
              <a:rPr lang="en-US" sz="1200" dirty="0">
                <a:solidFill>
                  <a:schemeClr val="tx1"/>
                </a:solidFill>
              </a:rPr>
              <a:t> </a:t>
            </a:r>
            <a:r>
              <a:rPr lang="en-US" sz="1200" b="1" dirty="0">
                <a:solidFill>
                  <a:srgbClr val="FF0000"/>
                </a:solidFill>
              </a:rPr>
              <a:t>PULSATION</a:t>
            </a:r>
            <a:r>
              <a:rPr lang="en-US" sz="1200" dirty="0">
                <a:solidFill>
                  <a:schemeClr val="tx1"/>
                </a:solidFill>
              </a:rPr>
              <a:t> </a:t>
            </a:r>
            <a:br>
              <a:rPr lang="en-US" sz="1200" dirty="0">
                <a:solidFill>
                  <a:schemeClr val="tx1"/>
                </a:solidFill>
              </a:rPr>
            </a:br>
            <a:r>
              <a:rPr lang="it-IT" dirty="0"/>
              <a:t>The star </a:t>
            </a:r>
            <a:r>
              <a:rPr lang="it-IT" dirty="0" err="1"/>
              <a:t>behaves</a:t>
            </a:r>
            <a:r>
              <a:rPr lang="it-IT" dirty="0"/>
              <a:t> like a </a:t>
            </a:r>
            <a:r>
              <a:rPr lang="it-IT" dirty="0" err="1"/>
              <a:t>heat</a:t>
            </a:r>
            <a:r>
              <a:rPr lang="it-IT" dirty="0"/>
              <a:t> </a:t>
            </a:r>
            <a:r>
              <a:rPr lang="it-IT" dirty="0" err="1"/>
              <a:t>engine</a:t>
            </a:r>
            <a:r>
              <a:rPr lang="it-IT" dirty="0"/>
              <a:t>: energy </a:t>
            </a:r>
            <a:r>
              <a:rPr lang="it-IT" dirty="0" err="1"/>
              <a:t>is</a:t>
            </a:r>
            <a:r>
              <a:rPr lang="it-IT" dirty="0"/>
              <a:t> </a:t>
            </a:r>
            <a:r>
              <a:rPr lang="it-IT" dirty="0" err="1"/>
              <a:t>temporarily</a:t>
            </a:r>
            <a:r>
              <a:rPr lang="it-IT" dirty="0"/>
              <a:t> </a:t>
            </a:r>
            <a:r>
              <a:rPr lang="it-IT" dirty="0" err="1"/>
              <a:t>stored</a:t>
            </a:r>
            <a:r>
              <a:rPr lang="it-IT" dirty="0"/>
              <a:t> </a:t>
            </a:r>
            <a:r>
              <a:rPr lang="it-IT" dirty="0" err="1"/>
              <a:t>during</a:t>
            </a:r>
            <a:r>
              <a:rPr lang="it-IT" dirty="0"/>
              <a:t> </a:t>
            </a:r>
            <a:r>
              <a:rPr lang="it-IT" dirty="0" err="1"/>
              <a:t>compression</a:t>
            </a:r>
            <a:r>
              <a:rPr lang="it-IT" dirty="0"/>
              <a:t> and </a:t>
            </a:r>
            <a:r>
              <a:rPr lang="it-IT" dirty="0" err="1"/>
              <a:t>released</a:t>
            </a:r>
            <a:r>
              <a:rPr lang="it-IT" dirty="0"/>
              <a:t> </a:t>
            </a:r>
            <a:r>
              <a:rPr lang="it-IT" dirty="0" err="1"/>
              <a:t>during</a:t>
            </a:r>
            <a:r>
              <a:rPr lang="it-IT" dirty="0"/>
              <a:t> </a:t>
            </a:r>
            <a:r>
              <a:rPr lang="it-IT" dirty="0" err="1"/>
              <a:t>expansion</a:t>
            </a:r>
            <a:r>
              <a:rPr lang="it-IT" dirty="0"/>
              <a:t>.</a:t>
            </a:r>
            <a:endParaRPr lang="en-US" sz="1200" dirty="0">
              <a:solidFill>
                <a:schemeClr val="tx1"/>
              </a:solidFill>
            </a:endParaRPr>
          </a:p>
        </p:txBody>
      </p:sp>
      <p:sp>
        <p:nvSpPr>
          <p:cNvPr id="4" name="Segnaposto numero diapositiva 3">
            <a:extLst>
              <a:ext uri="{FF2B5EF4-FFF2-40B4-BE49-F238E27FC236}">
                <a16:creationId xmlns:a16="http://schemas.microsoft.com/office/drawing/2014/main" id="{C932548D-2985-3C14-78CD-C6C8F73B8F81}"/>
              </a:ext>
            </a:extLst>
          </p:cNvPr>
          <p:cNvSpPr>
            <a:spLocks noGrp="1"/>
          </p:cNvSpPr>
          <p:nvPr>
            <p:ph type="sldNum" sz="quarter" idx="5"/>
          </p:nvPr>
        </p:nvSpPr>
        <p:spPr/>
        <p:txBody>
          <a:bodyPr/>
          <a:lstStyle/>
          <a:p>
            <a:fld id="{0F2F35A5-0F18-4C1E-99A0-B6D9F067BEEF}" type="slidenum">
              <a:rPr lang="it-IT" smtClean="0"/>
              <a:t>17</a:t>
            </a:fld>
            <a:endParaRPr lang="it-IT"/>
          </a:p>
        </p:txBody>
      </p:sp>
    </p:spTree>
    <p:extLst>
      <p:ext uri="{BB962C8B-B14F-4D97-AF65-F5344CB8AC3E}">
        <p14:creationId xmlns:p14="http://schemas.microsoft.com/office/powerpoint/2010/main" val="42245988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795232-BB9D-A99A-8E10-F32920932AD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554A3649-15B5-2E00-6343-3C24FB5E8CCB}"/>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D2153FD-1491-FFE3-5D44-5AB9690D548D}"/>
              </a:ext>
            </a:extLst>
          </p:cNvPr>
          <p:cNvSpPr>
            <a:spLocks noGrp="1"/>
          </p:cNvSpPr>
          <p:nvPr>
            <p:ph type="body" idx="1"/>
          </p:nvPr>
        </p:nvSpPr>
        <p:spPr/>
        <p:txBody>
          <a:bodyPr/>
          <a:lstStyle/>
          <a:p>
            <a:pPr rtl="0"/>
            <a:r>
              <a:rPr lang="it-IT" dirty="0"/>
              <a:t>Quindi la relazione periodo–densità media nasce dal fatto che l’equilibrio idrostatico fissa la pressione interna, e la pressione determina la velocità di propagazione della perturbazione che produce la pulsazione.</a:t>
            </a:r>
            <a:endParaRPr lang="en-US" dirty="0"/>
          </a:p>
        </p:txBody>
      </p:sp>
      <p:sp>
        <p:nvSpPr>
          <p:cNvPr id="4" name="Segnaposto numero diapositiva 3">
            <a:extLst>
              <a:ext uri="{FF2B5EF4-FFF2-40B4-BE49-F238E27FC236}">
                <a16:creationId xmlns:a16="http://schemas.microsoft.com/office/drawing/2014/main" id="{6D28BFA2-7359-AAB2-654A-C9A6E1F84702}"/>
              </a:ext>
            </a:extLst>
          </p:cNvPr>
          <p:cNvSpPr>
            <a:spLocks noGrp="1"/>
          </p:cNvSpPr>
          <p:nvPr>
            <p:ph type="sldNum" sz="quarter" idx="5"/>
          </p:nvPr>
        </p:nvSpPr>
        <p:spPr/>
        <p:txBody>
          <a:bodyPr/>
          <a:lstStyle/>
          <a:p>
            <a:fld id="{3B462AFE-12DC-4A47-8E3B-57D670932FAB}" type="slidenum">
              <a:rPr lang="en-US" smtClean="0"/>
              <a:t>18</a:t>
            </a:fld>
            <a:endParaRPr lang="en-US"/>
          </a:p>
        </p:txBody>
      </p:sp>
    </p:spTree>
    <p:extLst>
      <p:ext uri="{BB962C8B-B14F-4D97-AF65-F5344CB8AC3E}">
        <p14:creationId xmlns:p14="http://schemas.microsoft.com/office/powerpoint/2010/main" val="21791298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1FA774-EBD2-A270-5625-C6C75048E2F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CC16EF4-5B76-8829-6422-9CDD253F65D8}"/>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13041AB-C314-C8FD-AA30-70048C101044}"/>
              </a:ext>
            </a:extLst>
          </p:cNvPr>
          <p:cNvSpPr>
            <a:spLocks noGrp="1"/>
          </p:cNvSpPr>
          <p:nvPr>
            <p:ph type="body" idx="1"/>
          </p:nvPr>
        </p:nvSpPr>
        <p:spPr/>
        <p:txBody>
          <a:bodyPr/>
          <a:lstStyle/>
          <a:p>
            <a:pPr rtl="0"/>
            <a:r>
              <a:rPr lang="it-IT" dirty="0"/>
              <a:t>Quindi la relazione periodo–densità media nasce dal fatto che l’equilibrio idrostatico fissa la pressione interna, e la pressione determina la velocità di propagazione della perturbazione che produce la pulsazione.</a:t>
            </a:r>
            <a:endParaRPr lang="en-US" dirty="0"/>
          </a:p>
        </p:txBody>
      </p:sp>
      <p:sp>
        <p:nvSpPr>
          <p:cNvPr id="4" name="Segnaposto numero diapositiva 3">
            <a:extLst>
              <a:ext uri="{FF2B5EF4-FFF2-40B4-BE49-F238E27FC236}">
                <a16:creationId xmlns:a16="http://schemas.microsoft.com/office/drawing/2014/main" id="{F9D68B75-C2BB-CD75-9A38-7B43149D5F2B}"/>
              </a:ext>
            </a:extLst>
          </p:cNvPr>
          <p:cNvSpPr>
            <a:spLocks noGrp="1"/>
          </p:cNvSpPr>
          <p:nvPr>
            <p:ph type="sldNum" sz="quarter" idx="5"/>
          </p:nvPr>
        </p:nvSpPr>
        <p:spPr/>
        <p:txBody>
          <a:bodyPr/>
          <a:lstStyle/>
          <a:p>
            <a:fld id="{3B462AFE-12DC-4A47-8E3B-57D670932FAB}" type="slidenum">
              <a:rPr lang="en-US" smtClean="0"/>
              <a:t>19</a:t>
            </a:fld>
            <a:endParaRPr lang="en-US"/>
          </a:p>
        </p:txBody>
      </p:sp>
    </p:spTree>
    <p:extLst>
      <p:ext uri="{BB962C8B-B14F-4D97-AF65-F5344CB8AC3E}">
        <p14:creationId xmlns:p14="http://schemas.microsoft.com/office/powerpoint/2010/main" val="28617532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4EDC63-040F-F961-14C1-A7DC7B35CA6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5E55235-BD98-7011-8EEE-D88A30B3B1D7}"/>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6D76E7E-66BF-E2AE-47FF-13BBA853B3D8}"/>
              </a:ext>
            </a:extLst>
          </p:cNvPr>
          <p:cNvSpPr>
            <a:spLocks noGrp="1"/>
          </p:cNvSpPr>
          <p:nvPr>
            <p:ph type="body" idx="1"/>
          </p:nvPr>
        </p:nvSpPr>
        <p:spPr/>
        <p:txBody>
          <a:bodyPr/>
          <a:lstStyle/>
          <a:p>
            <a:pPr rtl="0"/>
            <a:r>
              <a:rPr lang="it-IT" dirty="0"/>
              <a:t>Quindi la relazione periodo–densità media nasce dal fatto che l’equilibrio idrostatico fissa la pressione interna, e la pressione determina la velocità di propagazione della perturbazione che produce la pulsazione.</a:t>
            </a:r>
            <a:endParaRPr lang="en-US" dirty="0"/>
          </a:p>
        </p:txBody>
      </p:sp>
      <p:sp>
        <p:nvSpPr>
          <p:cNvPr id="4" name="Segnaposto numero diapositiva 3">
            <a:extLst>
              <a:ext uri="{FF2B5EF4-FFF2-40B4-BE49-F238E27FC236}">
                <a16:creationId xmlns:a16="http://schemas.microsoft.com/office/drawing/2014/main" id="{226C9070-E585-600F-6DFF-3D8E124A2FA5}"/>
              </a:ext>
            </a:extLst>
          </p:cNvPr>
          <p:cNvSpPr>
            <a:spLocks noGrp="1"/>
          </p:cNvSpPr>
          <p:nvPr>
            <p:ph type="sldNum" sz="quarter" idx="5"/>
          </p:nvPr>
        </p:nvSpPr>
        <p:spPr/>
        <p:txBody>
          <a:bodyPr/>
          <a:lstStyle/>
          <a:p>
            <a:fld id="{3B462AFE-12DC-4A47-8E3B-57D670932FAB}" type="slidenum">
              <a:rPr lang="en-US" smtClean="0"/>
              <a:t>20</a:t>
            </a:fld>
            <a:endParaRPr lang="en-US"/>
          </a:p>
        </p:txBody>
      </p:sp>
    </p:spTree>
    <p:extLst>
      <p:ext uri="{BB962C8B-B14F-4D97-AF65-F5344CB8AC3E}">
        <p14:creationId xmlns:p14="http://schemas.microsoft.com/office/powerpoint/2010/main" val="2983939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In </a:t>
            </a:r>
            <a:r>
              <a:rPr lang="it-IT" sz="1200" b="0" i="0" u="none" strike="noStrike" kern="1200" dirty="0" err="1">
                <a:solidFill>
                  <a:schemeClr val="tx1"/>
                </a:solidFill>
                <a:effectLst/>
                <a:latin typeface="+mn-lt"/>
                <a:ea typeface="+mn-ea"/>
                <a:cs typeface="+mn-cs"/>
              </a:rPr>
              <a:t>particular</a:t>
            </a:r>
            <a:r>
              <a:rPr lang="it-IT" sz="1200" b="0" i="0" u="none" strike="noStrike" kern="1200" dirty="0">
                <a:solidFill>
                  <a:schemeClr val="tx1"/>
                </a:solidFill>
                <a:effectLst/>
                <a:latin typeface="+mn-lt"/>
                <a:ea typeface="+mn-ea"/>
                <a:cs typeface="+mn-cs"/>
              </a:rPr>
              <a:t> I </a:t>
            </a:r>
            <a:r>
              <a:rPr lang="it-IT" sz="1200" b="0" i="0" u="none" strike="noStrike" kern="1200" dirty="0" err="1">
                <a:solidFill>
                  <a:schemeClr val="tx1"/>
                </a:solidFill>
                <a:effectLst/>
                <a:latin typeface="+mn-lt"/>
                <a:ea typeface="+mn-ea"/>
                <a:cs typeface="+mn-cs"/>
              </a:rPr>
              <a:t>want</a:t>
            </a:r>
            <a:r>
              <a:rPr lang="it-IT" sz="1200" b="0" i="0" u="none" strike="noStrike" kern="1200" dirty="0">
                <a:solidFill>
                  <a:schemeClr val="tx1"/>
                </a:solidFill>
                <a:effectLst/>
                <a:latin typeface="+mn-lt"/>
                <a:ea typeface="+mn-ea"/>
                <a:cs typeface="+mn-cs"/>
              </a:rPr>
              <a:t> to focus on the </a:t>
            </a:r>
            <a:r>
              <a:rPr lang="it-IT" sz="1200" b="0" i="0" u="none" strike="noStrike" kern="1200" dirty="0" err="1">
                <a:solidFill>
                  <a:schemeClr val="tx1"/>
                </a:solidFill>
                <a:effectLst/>
                <a:latin typeface="+mn-lt"/>
                <a:ea typeface="+mn-ea"/>
                <a:cs typeface="+mn-cs"/>
              </a:rPr>
              <a:t>cosmic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ladder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within</a:t>
            </a:r>
            <a:r>
              <a:rPr lang="it-IT" sz="1200" b="0" i="0" u="none" strike="noStrike" kern="1200" dirty="0">
                <a:solidFill>
                  <a:schemeClr val="tx1"/>
                </a:solidFill>
                <a:effectLst/>
                <a:latin typeface="+mn-lt"/>
                <a:ea typeface="+mn-ea"/>
                <a:cs typeface="+mn-cs"/>
              </a:rPr>
              <a:t> 3 steps </a:t>
            </a:r>
            <a:r>
              <a:rPr lang="it-IT" sz="1200" b="0" i="0" u="none" strike="noStrike" kern="1200" dirty="0" err="1">
                <a:solidFill>
                  <a:schemeClr val="tx1"/>
                </a:solidFill>
                <a:effectLst/>
                <a:latin typeface="+mn-lt"/>
                <a:ea typeface="+mn-ea"/>
                <a:cs typeface="+mn-cs"/>
              </a:rPr>
              <a:t>allows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us</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retrieve</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value</a:t>
            </a:r>
            <a:r>
              <a:rPr lang="it-IT" sz="1200" b="0" i="0" u="none" strike="noStrike" kern="1200" dirty="0">
                <a:solidFill>
                  <a:schemeClr val="tx1"/>
                </a:solidFill>
                <a:effectLst/>
                <a:latin typeface="+mn-lt"/>
                <a:ea typeface="+mn-ea"/>
                <a:cs typeface="+mn-cs"/>
              </a:rPr>
              <a:t> for H0, thanks to the supernovae </a:t>
            </a:r>
            <a:r>
              <a:rPr lang="it-IT" sz="1200" b="0" i="0" u="none" strike="noStrike" kern="1200" dirty="0" err="1">
                <a:solidFill>
                  <a:schemeClr val="tx1"/>
                </a:solidFill>
                <a:effectLst/>
                <a:latin typeface="+mn-lt"/>
                <a:ea typeface="+mn-ea"/>
                <a:cs typeface="+mn-cs"/>
              </a:rPr>
              <a:t>ia</a:t>
            </a:r>
            <a:r>
              <a:rPr lang="it-IT" sz="1200" b="0" i="0" u="none" strike="noStrike" kern="1200" dirty="0">
                <a:solidFill>
                  <a:schemeClr val="tx1"/>
                </a:solidFill>
                <a:effectLst/>
                <a:latin typeface="+mn-lt"/>
                <a:ea typeface="+mn-ea"/>
                <a:cs typeface="+mn-cs"/>
              </a:rPr>
              <a:t> in the Hubble flow in the last step.</a:t>
            </a:r>
            <a:endParaRPr lang="it-IT" b="0" dirty="0">
              <a:effectLst/>
            </a:endParaRPr>
          </a:p>
          <a:p>
            <a:br>
              <a:rPr lang="it-IT" dirty="0"/>
            </a:br>
            <a:r>
              <a:rPr lang="en-US" dirty="0"/>
              <a:t>Parallaxes in the MW (HST, Gaia); EB in the LMC and M31; Masers orbiting central supermassive black hole in NGC4258.</a:t>
            </a:r>
          </a:p>
          <a:p>
            <a:r>
              <a:rPr lang="en-US" dirty="0" err="1"/>
              <a:t>SNe</a:t>
            </a:r>
            <a:r>
              <a:rPr lang="en-US" dirty="0"/>
              <a:t> </a:t>
            </a:r>
            <a:r>
              <a:rPr lang="en-US" dirty="0" err="1"/>
              <a:t>Ia</a:t>
            </a:r>
            <a:r>
              <a:rPr lang="en-US" dirty="0"/>
              <a:t> explode at approximately the same mass (Chandrasekar limit) -&gt; approximately the same luminosity; Maximum light MB ~ -19.3 mag -&gt; visible well in the Hubble flow. Deltam15/L per </a:t>
            </a:r>
            <a:r>
              <a:rPr lang="en-US" dirty="0" err="1"/>
              <a:t>standardizzare</a:t>
            </a:r>
            <a:r>
              <a:rPr lang="en-US" dirty="0"/>
              <a:t> la </a:t>
            </a:r>
            <a:r>
              <a:rPr lang="en-US" dirty="0" err="1"/>
              <a:t>relazione</a:t>
            </a:r>
            <a:endParaRPr lang="en-US" dirty="0"/>
          </a:p>
        </p:txBody>
      </p:sp>
      <p:sp>
        <p:nvSpPr>
          <p:cNvPr id="4" name="Segnaposto numero diapositiva 3"/>
          <p:cNvSpPr>
            <a:spLocks noGrp="1"/>
          </p:cNvSpPr>
          <p:nvPr>
            <p:ph type="sldNum" sz="quarter" idx="5"/>
          </p:nvPr>
        </p:nvSpPr>
        <p:spPr/>
        <p:txBody>
          <a:bodyPr/>
          <a:lstStyle/>
          <a:p>
            <a:fld id="{0F2F35A5-0F18-4C1E-99A0-B6D9F067BEEF}" type="slidenum">
              <a:rPr lang="it-IT" smtClean="0"/>
              <a:t>3</a:t>
            </a:fld>
            <a:endParaRPr lang="it-IT"/>
          </a:p>
        </p:txBody>
      </p:sp>
    </p:spTree>
    <p:extLst>
      <p:ext uri="{BB962C8B-B14F-4D97-AF65-F5344CB8AC3E}">
        <p14:creationId xmlns:p14="http://schemas.microsoft.com/office/powerpoint/2010/main" val="9907646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98A95A-69A7-D07C-1EE9-C19F323099E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BF6C647-148C-B20E-E1C4-339AEF98FC0B}"/>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023EB1D-9819-C5C6-7AD0-3386306B4A75}"/>
              </a:ext>
            </a:extLst>
          </p:cNvPr>
          <p:cNvSpPr>
            <a:spLocks noGrp="1"/>
          </p:cNvSpPr>
          <p:nvPr>
            <p:ph type="body" idx="1"/>
          </p:nvPr>
        </p:nvSpPr>
        <p:spPr/>
        <p:txBody>
          <a:bodyPr/>
          <a:lstStyle/>
          <a:p>
            <a:pPr rtl="0"/>
            <a:r>
              <a:rPr lang="it-IT" dirty="0"/>
              <a:t>Quindi la relazione periodo–densità media nasce dal fatto che l’equilibrio idrostatico fissa la pressione interna, e la pressione determina la velocità di propagazione della perturbazione che produce la pulsazione.</a:t>
            </a:r>
            <a:endParaRPr lang="en-US" dirty="0"/>
          </a:p>
        </p:txBody>
      </p:sp>
      <p:sp>
        <p:nvSpPr>
          <p:cNvPr id="4" name="Segnaposto numero diapositiva 3">
            <a:extLst>
              <a:ext uri="{FF2B5EF4-FFF2-40B4-BE49-F238E27FC236}">
                <a16:creationId xmlns:a16="http://schemas.microsoft.com/office/drawing/2014/main" id="{E6EF2087-7825-391D-DF9C-AACA2B32BB3B}"/>
              </a:ext>
            </a:extLst>
          </p:cNvPr>
          <p:cNvSpPr>
            <a:spLocks noGrp="1"/>
          </p:cNvSpPr>
          <p:nvPr>
            <p:ph type="sldNum" sz="quarter" idx="5"/>
          </p:nvPr>
        </p:nvSpPr>
        <p:spPr/>
        <p:txBody>
          <a:bodyPr/>
          <a:lstStyle/>
          <a:p>
            <a:fld id="{3B462AFE-12DC-4A47-8E3B-57D670932FAB}" type="slidenum">
              <a:rPr lang="en-US" smtClean="0"/>
              <a:t>21</a:t>
            </a:fld>
            <a:endParaRPr lang="en-US"/>
          </a:p>
        </p:txBody>
      </p:sp>
    </p:spTree>
    <p:extLst>
      <p:ext uri="{BB962C8B-B14F-4D97-AF65-F5344CB8AC3E}">
        <p14:creationId xmlns:p14="http://schemas.microsoft.com/office/powerpoint/2010/main" val="3707271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6C4585-9E09-5A44-C6E7-BD7A85E3A98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A90F53CB-0A80-7FDB-B3EF-03870323385E}"/>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2778C30-649E-500D-98B9-30E781AB48BF}"/>
              </a:ext>
            </a:extLst>
          </p:cNvPr>
          <p:cNvSpPr>
            <a:spLocks noGrp="1"/>
          </p:cNvSpPr>
          <p:nvPr>
            <p:ph type="body" idx="1"/>
          </p:nvPr>
        </p:nvSpPr>
        <p:spPr/>
        <p:txBody>
          <a:bodyPr/>
          <a:lstStyle/>
          <a:p>
            <a:pPr rtl="0"/>
            <a:r>
              <a:rPr lang="it-IT" dirty="0" err="1"/>
              <a:t>P</a:t>
            </a:r>
            <a:r>
              <a:rPr lang="it-IT" dirty="0"/>
              <a:t> puls </a:t>
            </a:r>
            <a:r>
              <a:rPr lang="it-IT" dirty="0" err="1"/>
              <a:t>is</a:t>
            </a:r>
            <a:r>
              <a:rPr lang="it-IT" dirty="0"/>
              <a:t> of the </a:t>
            </a:r>
            <a:r>
              <a:rPr lang="it-IT" dirty="0" err="1"/>
              <a:t>same</a:t>
            </a:r>
            <a:r>
              <a:rPr lang="it-IT" dirty="0"/>
              <a:t> </a:t>
            </a:r>
            <a:r>
              <a:rPr lang="it-IT" dirty="0" err="1"/>
              <a:t>order</a:t>
            </a:r>
            <a:r>
              <a:rPr lang="it-IT" dirty="0"/>
              <a:t> of t </a:t>
            </a:r>
            <a:r>
              <a:rPr lang="it-IT" dirty="0" err="1"/>
              <a:t>pert</a:t>
            </a:r>
            <a:endParaRPr lang="en-US" dirty="0"/>
          </a:p>
        </p:txBody>
      </p:sp>
      <p:sp>
        <p:nvSpPr>
          <p:cNvPr id="4" name="Segnaposto numero diapositiva 3">
            <a:extLst>
              <a:ext uri="{FF2B5EF4-FFF2-40B4-BE49-F238E27FC236}">
                <a16:creationId xmlns:a16="http://schemas.microsoft.com/office/drawing/2014/main" id="{32813342-36D5-7880-A039-9D95FD32ED74}"/>
              </a:ext>
            </a:extLst>
          </p:cNvPr>
          <p:cNvSpPr>
            <a:spLocks noGrp="1"/>
          </p:cNvSpPr>
          <p:nvPr>
            <p:ph type="sldNum" sz="quarter" idx="5"/>
          </p:nvPr>
        </p:nvSpPr>
        <p:spPr/>
        <p:txBody>
          <a:bodyPr/>
          <a:lstStyle/>
          <a:p>
            <a:fld id="{3B462AFE-12DC-4A47-8E3B-57D670932FAB}" type="slidenum">
              <a:rPr lang="en-US" smtClean="0"/>
              <a:t>22</a:t>
            </a:fld>
            <a:endParaRPr lang="en-US"/>
          </a:p>
        </p:txBody>
      </p:sp>
    </p:spTree>
    <p:extLst>
      <p:ext uri="{BB962C8B-B14F-4D97-AF65-F5344CB8AC3E}">
        <p14:creationId xmlns:p14="http://schemas.microsoft.com/office/powerpoint/2010/main" val="18689458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6534B-682D-46E0-5871-BF6632A3267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1B2837C-F634-5452-2A8F-07AE2D721339}"/>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C1C37EBC-8997-08ED-41F7-850CFC5ED9A4}"/>
              </a:ext>
            </a:extLst>
          </p:cNvPr>
          <p:cNvSpPr>
            <a:spLocks noGrp="1"/>
          </p:cNvSpPr>
          <p:nvPr>
            <p:ph type="body" idx="1"/>
          </p:nvPr>
        </p:nvSpPr>
        <p:spPr/>
        <p:txBody>
          <a:bodyPr/>
          <a:lstStyle/>
          <a:p>
            <a:pPr rtl="0"/>
            <a:r>
              <a:rPr lang="it-IT" dirty="0" err="1"/>
              <a:t>P</a:t>
            </a:r>
            <a:r>
              <a:rPr lang="it-IT" dirty="0"/>
              <a:t> puls </a:t>
            </a:r>
            <a:r>
              <a:rPr lang="it-IT" dirty="0" err="1"/>
              <a:t>is</a:t>
            </a:r>
            <a:r>
              <a:rPr lang="it-IT" dirty="0"/>
              <a:t> of the </a:t>
            </a:r>
            <a:r>
              <a:rPr lang="it-IT" dirty="0" err="1"/>
              <a:t>same</a:t>
            </a:r>
            <a:r>
              <a:rPr lang="it-IT" dirty="0"/>
              <a:t> </a:t>
            </a:r>
            <a:r>
              <a:rPr lang="it-IT" dirty="0" err="1"/>
              <a:t>order</a:t>
            </a:r>
            <a:r>
              <a:rPr lang="it-IT" dirty="0"/>
              <a:t> of t </a:t>
            </a:r>
            <a:r>
              <a:rPr lang="it-IT" dirty="0" err="1"/>
              <a:t>pert</a:t>
            </a:r>
            <a:endParaRPr lang="en-US" dirty="0"/>
          </a:p>
        </p:txBody>
      </p:sp>
      <p:sp>
        <p:nvSpPr>
          <p:cNvPr id="4" name="Segnaposto numero diapositiva 3">
            <a:extLst>
              <a:ext uri="{FF2B5EF4-FFF2-40B4-BE49-F238E27FC236}">
                <a16:creationId xmlns:a16="http://schemas.microsoft.com/office/drawing/2014/main" id="{6A9E9E92-89C5-8408-9F1C-7F070C032A37}"/>
              </a:ext>
            </a:extLst>
          </p:cNvPr>
          <p:cNvSpPr>
            <a:spLocks noGrp="1"/>
          </p:cNvSpPr>
          <p:nvPr>
            <p:ph type="sldNum" sz="quarter" idx="5"/>
          </p:nvPr>
        </p:nvSpPr>
        <p:spPr/>
        <p:txBody>
          <a:bodyPr/>
          <a:lstStyle/>
          <a:p>
            <a:fld id="{3B462AFE-12DC-4A47-8E3B-57D670932FAB}" type="slidenum">
              <a:rPr lang="en-US" smtClean="0"/>
              <a:t>23</a:t>
            </a:fld>
            <a:endParaRPr lang="en-US"/>
          </a:p>
        </p:txBody>
      </p:sp>
    </p:spTree>
    <p:extLst>
      <p:ext uri="{BB962C8B-B14F-4D97-AF65-F5344CB8AC3E}">
        <p14:creationId xmlns:p14="http://schemas.microsoft.com/office/powerpoint/2010/main" val="31417155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9E4C9A-9D67-A34A-7CEA-9AA2729EF68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B1E78406-5DA5-40A6-F004-F0708062A668}"/>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BA89197-6AA4-8DBE-C66C-45E794A771BE}"/>
              </a:ext>
            </a:extLst>
          </p:cNvPr>
          <p:cNvSpPr>
            <a:spLocks noGrp="1"/>
          </p:cNvSpPr>
          <p:nvPr>
            <p:ph type="body" idx="1"/>
          </p:nvPr>
        </p:nvSpPr>
        <p:spPr/>
        <p:txBody>
          <a:bodyPr/>
          <a:lstStyle/>
          <a:p>
            <a:pPr rtl="0"/>
            <a:r>
              <a:rPr lang="it-IT" dirty="0" err="1"/>
              <a:t>P</a:t>
            </a:r>
            <a:r>
              <a:rPr lang="it-IT" dirty="0"/>
              <a:t> puls </a:t>
            </a:r>
            <a:r>
              <a:rPr lang="it-IT" dirty="0" err="1"/>
              <a:t>is</a:t>
            </a:r>
            <a:r>
              <a:rPr lang="it-IT" dirty="0"/>
              <a:t> of the </a:t>
            </a:r>
            <a:r>
              <a:rPr lang="it-IT" dirty="0" err="1"/>
              <a:t>same</a:t>
            </a:r>
            <a:r>
              <a:rPr lang="it-IT" dirty="0"/>
              <a:t> </a:t>
            </a:r>
            <a:r>
              <a:rPr lang="it-IT" dirty="0" err="1"/>
              <a:t>order</a:t>
            </a:r>
            <a:r>
              <a:rPr lang="it-IT" dirty="0"/>
              <a:t> of t </a:t>
            </a:r>
            <a:r>
              <a:rPr lang="it-IT" dirty="0" err="1"/>
              <a:t>pert</a:t>
            </a:r>
            <a:endParaRPr lang="en-US" dirty="0"/>
          </a:p>
        </p:txBody>
      </p:sp>
      <p:sp>
        <p:nvSpPr>
          <p:cNvPr id="4" name="Segnaposto numero diapositiva 3">
            <a:extLst>
              <a:ext uri="{FF2B5EF4-FFF2-40B4-BE49-F238E27FC236}">
                <a16:creationId xmlns:a16="http://schemas.microsoft.com/office/drawing/2014/main" id="{510F62E5-0F68-D839-0E7E-DFAB4AD36F27}"/>
              </a:ext>
            </a:extLst>
          </p:cNvPr>
          <p:cNvSpPr>
            <a:spLocks noGrp="1"/>
          </p:cNvSpPr>
          <p:nvPr>
            <p:ph type="sldNum" sz="quarter" idx="5"/>
          </p:nvPr>
        </p:nvSpPr>
        <p:spPr/>
        <p:txBody>
          <a:bodyPr/>
          <a:lstStyle/>
          <a:p>
            <a:fld id="{3B462AFE-12DC-4A47-8E3B-57D670932FAB}" type="slidenum">
              <a:rPr lang="en-US" smtClean="0"/>
              <a:t>24</a:t>
            </a:fld>
            <a:endParaRPr lang="en-US"/>
          </a:p>
        </p:txBody>
      </p:sp>
    </p:spTree>
    <p:extLst>
      <p:ext uri="{BB962C8B-B14F-4D97-AF65-F5344CB8AC3E}">
        <p14:creationId xmlns:p14="http://schemas.microsoft.com/office/powerpoint/2010/main" val="19523875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A9F0FF-0748-E8C0-B39B-9BEEFF9928E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EFC49A0-636D-9914-2D06-5DD7A5EC12C9}"/>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B7DBB81-7171-05BB-2428-4AE8BFCD534D}"/>
              </a:ext>
            </a:extLst>
          </p:cNvPr>
          <p:cNvSpPr>
            <a:spLocks noGrp="1"/>
          </p:cNvSpPr>
          <p:nvPr>
            <p:ph type="body" idx="1"/>
          </p:nvPr>
        </p:nvSpPr>
        <p:spPr/>
        <p:txBody>
          <a:bodyPr/>
          <a:lstStyle/>
          <a:p>
            <a:pPr rtl="0"/>
            <a:r>
              <a:rPr lang="it-IT" dirty="0" err="1"/>
              <a:t>P</a:t>
            </a:r>
            <a:r>
              <a:rPr lang="it-IT" dirty="0"/>
              <a:t> puls </a:t>
            </a:r>
            <a:r>
              <a:rPr lang="it-IT" dirty="0" err="1"/>
              <a:t>is</a:t>
            </a:r>
            <a:r>
              <a:rPr lang="it-IT" dirty="0"/>
              <a:t> of the </a:t>
            </a:r>
            <a:r>
              <a:rPr lang="it-IT" dirty="0" err="1"/>
              <a:t>same</a:t>
            </a:r>
            <a:r>
              <a:rPr lang="it-IT" dirty="0"/>
              <a:t> </a:t>
            </a:r>
            <a:r>
              <a:rPr lang="it-IT" dirty="0" err="1"/>
              <a:t>order</a:t>
            </a:r>
            <a:r>
              <a:rPr lang="it-IT" dirty="0"/>
              <a:t> of t </a:t>
            </a:r>
            <a:r>
              <a:rPr lang="it-IT" dirty="0" err="1"/>
              <a:t>pert</a:t>
            </a:r>
            <a:endParaRPr lang="en-US" dirty="0"/>
          </a:p>
        </p:txBody>
      </p:sp>
      <p:sp>
        <p:nvSpPr>
          <p:cNvPr id="4" name="Segnaposto numero diapositiva 3">
            <a:extLst>
              <a:ext uri="{FF2B5EF4-FFF2-40B4-BE49-F238E27FC236}">
                <a16:creationId xmlns:a16="http://schemas.microsoft.com/office/drawing/2014/main" id="{B2560683-205B-C329-78C2-145B0E8807BC}"/>
              </a:ext>
            </a:extLst>
          </p:cNvPr>
          <p:cNvSpPr>
            <a:spLocks noGrp="1"/>
          </p:cNvSpPr>
          <p:nvPr>
            <p:ph type="sldNum" sz="quarter" idx="5"/>
          </p:nvPr>
        </p:nvSpPr>
        <p:spPr/>
        <p:txBody>
          <a:bodyPr/>
          <a:lstStyle/>
          <a:p>
            <a:fld id="{3B462AFE-12DC-4A47-8E3B-57D670932FAB}" type="slidenum">
              <a:rPr lang="en-US" smtClean="0"/>
              <a:t>25</a:t>
            </a:fld>
            <a:endParaRPr lang="en-US"/>
          </a:p>
        </p:txBody>
      </p:sp>
    </p:spTree>
    <p:extLst>
      <p:ext uri="{BB962C8B-B14F-4D97-AF65-F5344CB8AC3E}">
        <p14:creationId xmlns:p14="http://schemas.microsoft.com/office/powerpoint/2010/main" val="33431197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A </a:t>
            </a:r>
            <a:r>
              <a:rPr lang="it-IT" sz="1200" b="0" i="0" u="none" strike="noStrike" kern="1200" dirty="0" err="1">
                <a:solidFill>
                  <a:schemeClr val="tx1"/>
                </a:solidFill>
                <a:effectLst/>
                <a:latin typeface="+mn-lt"/>
                <a:ea typeface="+mn-ea"/>
                <a:cs typeface="+mn-cs"/>
              </a:rPr>
              <a:t>cepheid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and </a:t>
            </a:r>
            <a:r>
              <a:rPr lang="it-IT" sz="1200" b="0" i="0" u="none" strike="noStrike" kern="1200" dirty="0" err="1">
                <a:solidFill>
                  <a:schemeClr val="tx1"/>
                </a:solidFill>
                <a:effectLst/>
                <a:latin typeface="+mn-lt"/>
                <a:ea typeface="+mn-ea"/>
                <a:cs typeface="+mn-cs"/>
              </a:rPr>
              <a:t>considering</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pulsation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a global </a:t>
            </a:r>
            <a:r>
              <a:rPr lang="it-IT" sz="1200" b="0" i="0" u="none" strike="noStrike" kern="1200" dirty="0" err="1">
                <a:solidFill>
                  <a:schemeClr val="tx1"/>
                </a:solidFill>
                <a:effectLst/>
                <a:latin typeface="+mn-lt"/>
                <a:ea typeface="+mn-ea"/>
                <a:cs typeface="+mn-cs"/>
              </a:rPr>
              <a:t>oscillation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can be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From the Stefan-Boltzmann </a:t>
            </a:r>
            <a:r>
              <a:rPr lang="it-IT" sz="1200" b="0" i="0" u="none" strike="noStrike" kern="1200" dirty="0" err="1">
                <a:solidFill>
                  <a:schemeClr val="tx1"/>
                </a:solidFill>
                <a:effectLst/>
                <a:latin typeface="+mn-lt"/>
                <a:ea typeface="+mn-ea"/>
                <a:cs typeface="+mn-cs"/>
              </a:rPr>
              <a:t>law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know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Mass and Temperature, so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of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of m l t. </a:t>
            </a:r>
            <a:endParaRPr lang="it-IT" b="0" dirty="0">
              <a:effectLst/>
            </a:endParaRPr>
          </a:p>
          <a:p>
            <a:pPr rtl="0"/>
            <a:r>
              <a:rPr lang="it-IT" sz="1200" b="0" i="0" u="none" strike="noStrike" kern="1200" dirty="0">
                <a:solidFill>
                  <a:schemeClr val="tx1"/>
                </a:solidFill>
                <a:effectLst/>
                <a:latin typeface="+mn-lt"/>
                <a:ea typeface="+mn-ea"/>
                <a:cs typeface="+mn-cs"/>
              </a:rPr>
              <a:t>Note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fundamental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a:t>
            </a:r>
            <a:r>
              <a:rPr lang="it-IT" sz="1200" b="0" i="0" u="none" strike="noStrike" kern="1200" dirty="0">
                <a:solidFill>
                  <a:schemeClr val="tx1"/>
                </a:solidFill>
                <a:effectLst/>
                <a:latin typeface="+mn-lt"/>
                <a:ea typeface="+mn-ea"/>
                <a:cs typeface="+mn-cs"/>
              </a:rPr>
              <a:t> in the life of a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chemical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composition</a:t>
            </a:r>
            <a:r>
              <a:rPr lang="it-IT" sz="1200" b="0" i="0" u="none" strike="noStrike" kern="1200" dirty="0">
                <a:solidFill>
                  <a:schemeClr val="tx1"/>
                </a:solidFill>
                <a:effectLst/>
                <a:latin typeface="+mn-lt"/>
                <a:ea typeface="+mn-ea"/>
                <a:cs typeface="+mn-cs"/>
              </a:rPr>
              <a:t> and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also</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an </a:t>
            </a:r>
            <a:r>
              <a:rPr lang="it-IT" sz="1200" b="0" i="0" u="none" strike="noStrike" kern="1200" dirty="0" err="1">
                <a:solidFill>
                  <a:schemeClr val="tx1"/>
                </a:solidFill>
                <a:effectLst/>
                <a:latin typeface="+mn-lt"/>
                <a:ea typeface="+mn-ea"/>
                <a:cs typeface="+mn-cs"/>
              </a:rPr>
              <a:t>important</a:t>
            </a:r>
            <a:r>
              <a:rPr lang="it-IT" sz="1200" b="0" i="0" u="none" strike="noStrike" kern="1200" dirty="0">
                <a:solidFill>
                  <a:schemeClr val="tx1"/>
                </a:solidFill>
                <a:effectLst/>
                <a:latin typeface="+mn-lt"/>
                <a:ea typeface="+mn-ea"/>
                <a:cs typeface="+mn-cs"/>
              </a:rPr>
              <a:t> point for </a:t>
            </a:r>
            <a:r>
              <a:rPr lang="it-IT" sz="1200" b="0" i="0" u="none" strike="noStrike" kern="1200" dirty="0" err="1">
                <a:solidFill>
                  <a:schemeClr val="tx1"/>
                </a:solidFill>
                <a:effectLst/>
                <a:latin typeface="+mn-lt"/>
                <a:ea typeface="+mn-ea"/>
                <a:cs typeface="+mn-cs"/>
              </a:rPr>
              <a:t>our</a:t>
            </a:r>
            <a:r>
              <a:rPr lang="it-IT" sz="1200" b="0" i="0" u="none" strike="noStrike" kern="1200" dirty="0">
                <a:solidFill>
                  <a:schemeClr val="tx1"/>
                </a:solidFill>
                <a:effectLst/>
                <a:latin typeface="+mn-lt"/>
                <a:ea typeface="+mn-ea"/>
                <a:cs typeface="+mn-cs"/>
              </a:rPr>
              <a:t> late </a:t>
            </a:r>
            <a:r>
              <a:rPr lang="it-IT" sz="1200" b="0" i="0" u="none" strike="noStrike" kern="1200" dirty="0" err="1">
                <a:solidFill>
                  <a:schemeClr val="tx1"/>
                </a:solidFill>
                <a:effectLst/>
                <a:latin typeface="+mn-lt"/>
                <a:ea typeface="+mn-ea"/>
                <a:cs typeface="+mn-cs"/>
              </a:rPr>
              <a:t>discussion</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26</a:t>
            </a:fld>
            <a:endParaRPr lang="en-US"/>
          </a:p>
        </p:txBody>
      </p:sp>
    </p:spTree>
    <p:extLst>
      <p:ext uri="{BB962C8B-B14F-4D97-AF65-F5344CB8AC3E}">
        <p14:creationId xmlns:p14="http://schemas.microsoft.com/office/powerpoint/2010/main" val="29633725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D3F2AA-F2AD-6BC3-8CFC-08930BB115B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B8B513A-8921-A8C1-1CBA-CDEC3B069D65}"/>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AD7E3764-8F2F-66AA-77A4-5739857C80A9}"/>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A </a:t>
            </a:r>
            <a:r>
              <a:rPr lang="it-IT" sz="1200" b="0" i="0" u="none" strike="noStrike" kern="1200" dirty="0" err="1">
                <a:solidFill>
                  <a:schemeClr val="tx1"/>
                </a:solidFill>
                <a:effectLst/>
                <a:latin typeface="+mn-lt"/>
                <a:ea typeface="+mn-ea"/>
                <a:cs typeface="+mn-cs"/>
              </a:rPr>
              <a:t>cepheid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and </a:t>
            </a:r>
            <a:r>
              <a:rPr lang="it-IT" sz="1200" b="0" i="0" u="none" strike="noStrike" kern="1200" dirty="0" err="1">
                <a:solidFill>
                  <a:schemeClr val="tx1"/>
                </a:solidFill>
                <a:effectLst/>
                <a:latin typeface="+mn-lt"/>
                <a:ea typeface="+mn-ea"/>
                <a:cs typeface="+mn-cs"/>
              </a:rPr>
              <a:t>considering</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pulsation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a global </a:t>
            </a:r>
            <a:r>
              <a:rPr lang="it-IT" sz="1200" b="0" i="0" u="none" strike="noStrike" kern="1200" dirty="0" err="1">
                <a:solidFill>
                  <a:schemeClr val="tx1"/>
                </a:solidFill>
                <a:effectLst/>
                <a:latin typeface="+mn-lt"/>
                <a:ea typeface="+mn-ea"/>
                <a:cs typeface="+mn-cs"/>
              </a:rPr>
              <a:t>oscillation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can be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From the Stefan-Boltzmann </a:t>
            </a:r>
            <a:r>
              <a:rPr lang="it-IT" sz="1200" b="0" i="0" u="none" strike="noStrike" kern="1200" dirty="0" err="1">
                <a:solidFill>
                  <a:schemeClr val="tx1"/>
                </a:solidFill>
                <a:effectLst/>
                <a:latin typeface="+mn-lt"/>
                <a:ea typeface="+mn-ea"/>
                <a:cs typeface="+mn-cs"/>
              </a:rPr>
              <a:t>law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know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Mass and Temperature, so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of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of m l t. </a:t>
            </a:r>
            <a:endParaRPr lang="it-IT" b="0" dirty="0">
              <a:effectLst/>
            </a:endParaRPr>
          </a:p>
          <a:p>
            <a:pPr rtl="0"/>
            <a:r>
              <a:rPr lang="it-IT" sz="1200" b="0" i="0" u="none" strike="noStrike" kern="1200" dirty="0">
                <a:solidFill>
                  <a:schemeClr val="tx1"/>
                </a:solidFill>
                <a:effectLst/>
                <a:latin typeface="+mn-lt"/>
                <a:ea typeface="+mn-ea"/>
                <a:cs typeface="+mn-cs"/>
              </a:rPr>
              <a:t>Note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fundamental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a:t>
            </a:r>
            <a:r>
              <a:rPr lang="it-IT" sz="1200" b="0" i="0" u="none" strike="noStrike" kern="1200" dirty="0">
                <a:solidFill>
                  <a:schemeClr val="tx1"/>
                </a:solidFill>
                <a:effectLst/>
                <a:latin typeface="+mn-lt"/>
                <a:ea typeface="+mn-ea"/>
                <a:cs typeface="+mn-cs"/>
              </a:rPr>
              <a:t> in the life of a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chemical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composition</a:t>
            </a:r>
            <a:r>
              <a:rPr lang="it-IT" sz="1200" b="0" i="0" u="none" strike="noStrike" kern="1200" dirty="0">
                <a:solidFill>
                  <a:schemeClr val="tx1"/>
                </a:solidFill>
                <a:effectLst/>
                <a:latin typeface="+mn-lt"/>
                <a:ea typeface="+mn-ea"/>
                <a:cs typeface="+mn-cs"/>
              </a:rPr>
              <a:t> and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also</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an </a:t>
            </a:r>
            <a:r>
              <a:rPr lang="it-IT" sz="1200" b="0" i="0" u="none" strike="noStrike" kern="1200" dirty="0" err="1">
                <a:solidFill>
                  <a:schemeClr val="tx1"/>
                </a:solidFill>
                <a:effectLst/>
                <a:latin typeface="+mn-lt"/>
                <a:ea typeface="+mn-ea"/>
                <a:cs typeface="+mn-cs"/>
              </a:rPr>
              <a:t>important</a:t>
            </a:r>
            <a:r>
              <a:rPr lang="it-IT" sz="1200" b="0" i="0" u="none" strike="noStrike" kern="1200" dirty="0">
                <a:solidFill>
                  <a:schemeClr val="tx1"/>
                </a:solidFill>
                <a:effectLst/>
                <a:latin typeface="+mn-lt"/>
                <a:ea typeface="+mn-ea"/>
                <a:cs typeface="+mn-cs"/>
              </a:rPr>
              <a:t> point for </a:t>
            </a:r>
            <a:r>
              <a:rPr lang="it-IT" sz="1200" b="0" i="0" u="none" strike="noStrike" kern="1200" dirty="0" err="1">
                <a:solidFill>
                  <a:schemeClr val="tx1"/>
                </a:solidFill>
                <a:effectLst/>
                <a:latin typeface="+mn-lt"/>
                <a:ea typeface="+mn-ea"/>
                <a:cs typeface="+mn-cs"/>
              </a:rPr>
              <a:t>our</a:t>
            </a:r>
            <a:r>
              <a:rPr lang="it-IT" sz="1200" b="0" i="0" u="none" strike="noStrike" kern="1200" dirty="0">
                <a:solidFill>
                  <a:schemeClr val="tx1"/>
                </a:solidFill>
                <a:effectLst/>
                <a:latin typeface="+mn-lt"/>
                <a:ea typeface="+mn-ea"/>
                <a:cs typeface="+mn-cs"/>
              </a:rPr>
              <a:t> late </a:t>
            </a:r>
            <a:r>
              <a:rPr lang="it-IT" sz="1200" b="0" i="0" u="none" strike="noStrike" kern="1200" dirty="0" err="1">
                <a:solidFill>
                  <a:schemeClr val="tx1"/>
                </a:solidFill>
                <a:effectLst/>
                <a:latin typeface="+mn-lt"/>
                <a:ea typeface="+mn-ea"/>
                <a:cs typeface="+mn-cs"/>
              </a:rPr>
              <a:t>discussion</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en-US" dirty="0"/>
          </a:p>
        </p:txBody>
      </p:sp>
      <p:sp>
        <p:nvSpPr>
          <p:cNvPr id="4" name="Segnaposto numero diapositiva 3">
            <a:extLst>
              <a:ext uri="{FF2B5EF4-FFF2-40B4-BE49-F238E27FC236}">
                <a16:creationId xmlns:a16="http://schemas.microsoft.com/office/drawing/2014/main" id="{447F2BDE-D1B9-9600-BA80-5C337F4FC73B}"/>
              </a:ext>
            </a:extLst>
          </p:cNvPr>
          <p:cNvSpPr>
            <a:spLocks noGrp="1"/>
          </p:cNvSpPr>
          <p:nvPr>
            <p:ph type="sldNum" sz="quarter" idx="5"/>
          </p:nvPr>
        </p:nvSpPr>
        <p:spPr/>
        <p:txBody>
          <a:bodyPr/>
          <a:lstStyle/>
          <a:p>
            <a:fld id="{3B462AFE-12DC-4A47-8E3B-57D670932FAB}" type="slidenum">
              <a:rPr lang="en-US" smtClean="0"/>
              <a:t>27</a:t>
            </a:fld>
            <a:endParaRPr lang="en-US"/>
          </a:p>
        </p:txBody>
      </p:sp>
    </p:spTree>
    <p:extLst>
      <p:ext uri="{BB962C8B-B14F-4D97-AF65-F5344CB8AC3E}">
        <p14:creationId xmlns:p14="http://schemas.microsoft.com/office/powerpoint/2010/main" val="21459873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BB37F-E5C6-E79A-435E-B613FAFA2619}"/>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EC698C8-279D-6A62-D0F2-96F7117D52F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593DE20-EC60-9762-0D27-39603CE544AD}"/>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A </a:t>
            </a:r>
            <a:r>
              <a:rPr lang="it-IT" sz="1200" b="0" i="0" u="none" strike="noStrike" kern="1200" dirty="0" err="1">
                <a:solidFill>
                  <a:schemeClr val="tx1"/>
                </a:solidFill>
                <a:effectLst/>
                <a:latin typeface="+mn-lt"/>
                <a:ea typeface="+mn-ea"/>
                <a:cs typeface="+mn-cs"/>
              </a:rPr>
              <a:t>cepheid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and </a:t>
            </a:r>
            <a:r>
              <a:rPr lang="it-IT" sz="1200" b="0" i="0" u="none" strike="noStrike" kern="1200" dirty="0" err="1">
                <a:solidFill>
                  <a:schemeClr val="tx1"/>
                </a:solidFill>
                <a:effectLst/>
                <a:latin typeface="+mn-lt"/>
                <a:ea typeface="+mn-ea"/>
                <a:cs typeface="+mn-cs"/>
              </a:rPr>
              <a:t>considering</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pulsation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a global </a:t>
            </a:r>
            <a:r>
              <a:rPr lang="it-IT" sz="1200" b="0" i="0" u="none" strike="noStrike" kern="1200" dirty="0" err="1">
                <a:solidFill>
                  <a:schemeClr val="tx1"/>
                </a:solidFill>
                <a:effectLst/>
                <a:latin typeface="+mn-lt"/>
                <a:ea typeface="+mn-ea"/>
                <a:cs typeface="+mn-cs"/>
              </a:rPr>
              <a:t>oscillation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can be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From the Stefan-Boltzmann </a:t>
            </a:r>
            <a:r>
              <a:rPr lang="it-IT" sz="1200" b="0" i="0" u="none" strike="noStrike" kern="1200" dirty="0" err="1">
                <a:solidFill>
                  <a:schemeClr val="tx1"/>
                </a:solidFill>
                <a:effectLst/>
                <a:latin typeface="+mn-lt"/>
                <a:ea typeface="+mn-ea"/>
                <a:cs typeface="+mn-cs"/>
              </a:rPr>
              <a:t>law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know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Mass and Temperature, so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of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of m l t. </a:t>
            </a:r>
            <a:endParaRPr lang="it-IT" b="0" dirty="0">
              <a:effectLst/>
            </a:endParaRPr>
          </a:p>
          <a:p>
            <a:pPr rtl="0"/>
            <a:r>
              <a:rPr lang="it-IT" sz="1200" b="0" i="0" u="none" strike="noStrike" kern="1200" dirty="0">
                <a:solidFill>
                  <a:schemeClr val="tx1"/>
                </a:solidFill>
                <a:effectLst/>
                <a:latin typeface="+mn-lt"/>
                <a:ea typeface="+mn-ea"/>
                <a:cs typeface="+mn-cs"/>
              </a:rPr>
              <a:t>Note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fundamental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a:t>
            </a:r>
            <a:r>
              <a:rPr lang="it-IT" sz="1200" b="0" i="0" u="none" strike="noStrike" kern="1200" dirty="0">
                <a:solidFill>
                  <a:schemeClr val="tx1"/>
                </a:solidFill>
                <a:effectLst/>
                <a:latin typeface="+mn-lt"/>
                <a:ea typeface="+mn-ea"/>
                <a:cs typeface="+mn-cs"/>
              </a:rPr>
              <a:t> in the life of a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chemical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composition</a:t>
            </a:r>
            <a:r>
              <a:rPr lang="it-IT" sz="1200" b="0" i="0" u="none" strike="noStrike" kern="1200" dirty="0">
                <a:solidFill>
                  <a:schemeClr val="tx1"/>
                </a:solidFill>
                <a:effectLst/>
                <a:latin typeface="+mn-lt"/>
                <a:ea typeface="+mn-ea"/>
                <a:cs typeface="+mn-cs"/>
              </a:rPr>
              <a:t> and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also</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an </a:t>
            </a:r>
            <a:r>
              <a:rPr lang="it-IT" sz="1200" b="0" i="0" u="none" strike="noStrike" kern="1200" dirty="0" err="1">
                <a:solidFill>
                  <a:schemeClr val="tx1"/>
                </a:solidFill>
                <a:effectLst/>
                <a:latin typeface="+mn-lt"/>
                <a:ea typeface="+mn-ea"/>
                <a:cs typeface="+mn-cs"/>
              </a:rPr>
              <a:t>important</a:t>
            </a:r>
            <a:r>
              <a:rPr lang="it-IT" sz="1200" b="0" i="0" u="none" strike="noStrike" kern="1200" dirty="0">
                <a:solidFill>
                  <a:schemeClr val="tx1"/>
                </a:solidFill>
                <a:effectLst/>
                <a:latin typeface="+mn-lt"/>
                <a:ea typeface="+mn-ea"/>
                <a:cs typeface="+mn-cs"/>
              </a:rPr>
              <a:t> point for </a:t>
            </a:r>
            <a:r>
              <a:rPr lang="it-IT" sz="1200" b="0" i="0" u="none" strike="noStrike" kern="1200" dirty="0" err="1">
                <a:solidFill>
                  <a:schemeClr val="tx1"/>
                </a:solidFill>
                <a:effectLst/>
                <a:latin typeface="+mn-lt"/>
                <a:ea typeface="+mn-ea"/>
                <a:cs typeface="+mn-cs"/>
              </a:rPr>
              <a:t>our</a:t>
            </a:r>
            <a:r>
              <a:rPr lang="it-IT" sz="1200" b="0" i="0" u="none" strike="noStrike" kern="1200" dirty="0">
                <a:solidFill>
                  <a:schemeClr val="tx1"/>
                </a:solidFill>
                <a:effectLst/>
                <a:latin typeface="+mn-lt"/>
                <a:ea typeface="+mn-ea"/>
                <a:cs typeface="+mn-cs"/>
              </a:rPr>
              <a:t> late </a:t>
            </a:r>
            <a:r>
              <a:rPr lang="it-IT" sz="1200" b="0" i="0" u="none" strike="noStrike" kern="1200" dirty="0" err="1">
                <a:solidFill>
                  <a:schemeClr val="tx1"/>
                </a:solidFill>
                <a:effectLst/>
                <a:latin typeface="+mn-lt"/>
                <a:ea typeface="+mn-ea"/>
                <a:cs typeface="+mn-cs"/>
              </a:rPr>
              <a:t>discussion</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en-US" dirty="0"/>
          </a:p>
        </p:txBody>
      </p:sp>
      <p:sp>
        <p:nvSpPr>
          <p:cNvPr id="4" name="Segnaposto numero diapositiva 3">
            <a:extLst>
              <a:ext uri="{FF2B5EF4-FFF2-40B4-BE49-F238E27FC236}">
                <a16:creationId xmlns:a16="http://schemas.microsoft.com/office/drawing/2014/main" id="{BB9B89B4-55B9-0BCA-6C77-1F99C5F45694}"/>
              </a:ext>
            </a:extLst>
          </p:cNvPr>
          <p:cNvSpPr>
            <a:spLocks noGrp="1"/>
          </p:cNvSpPr>
          <p:nvPr>
            <p:ph type="sldNum" sz="quarter" idx="5"/>
          </p:nvPr>
        </p:nvSpPr>
        <p:spPr/>
        <p:txBody>
          <a:bodyPr/>
          <a:lstStyle/>
          <a:p>
            <a:fld id="{3B462AFE-12DC-4A47-8E3B-57D670932FAB}" type="slidenum">
              <a:rPr lang="en-US" smtClean="0"/>
              <a:t>28</a:t>
            </a:fld>
            <a:endParaRPr lang="en-US"/>
          </a:p>
        </p:txBody>
      </p:sp>
    </p:spTree>
    <p:extLst>
      <p:ext uri="{BB962C8B-B14F-4D97-AF65-F5344CB8AC3E}">
        <p14:creationId xmlns:p14="http://schemas.microsoft.com/office/powerpoint/2010/main" val="33279038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53EEAD-EBDE-F4D9-641B-3854203D44A8}"/>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B5FB9F6D-8F9B-24E8-CFD9-A36F8B3A4801}"/>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AB6172E4-939C-F756-26E2-81A4896BBA1E}"/>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A </a:t>
            </a:r>
            <a:r>
              <a:rPr lang="it-IT" sz="1200" b="0" i="0" u="none" strike="noStrike" kern="1200" dirty="0" err="1">
                <a:solidFill>
                  <a:schemeClr val="tx1"/>
                </a:solidFill>
                <a:effectLst/>
                <a:latin typeface="+mn-lt"/>
                <a:ea typeface="+mn-ea"/>
                <a:cs typeface="+mn-cs"/>
              </a:rPr>
              <a:t>cepheid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and </a:t>
            </a:r>
            <a:r>
              <a:rPr lang="it-IT" sz="1200" b="0" i="0" u="none" strike="noStrike" kern="1200" dirty="0" err="1">
                <a:solidFill>
                  <a:schemeClr val="tx1"/>
                </a:solidFill>
                <a:effectLst/>
                <a:latin typeface="+mn-lt"/>
                <a:ea typeface="+mn-ea"/>
                <a:cs typeface="+mn-cs"/>
              </a:rPr>
              <a:t>considering</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pulsation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a global </a:t>
            </a:r>
            <a:r>
              <a:rPr lang="it-IT" sz="1200" b="0" i="0" u="none" strike="noStrike" kern="1200" dirty="0" err="1">
                <a:solidFill>
                  <a:schemeClr val="tx1"/>
                </a:solidFill>
                <a:effectLst/>
                <a:latin typeface="+mn-lt"/>
                <a:ea typeface="+mn-ea"/>
                <a:cs typeface="+mn-cs"/>
              </a:rPr>
              <a:t>oscillation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can be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From the Stefan-Boltzmann </a:t>
            </a:r>
            <a:r>
              <a:rPr lang="it-IT" sz="1200" b="0" i="0" u="none" strike="noStrike" kern="1200" dirty="0" err="1">
                <a:solidFill>
                  <a:schemeClr val="tx1"/>
                </a:solidFill>
                <a:effectLst/>
                <a:latin typeface="+mn-lt"/>
                <a:ea typeface="+mn-ea"/>
                <a:cs typeface="+mn-cs"/>
              </a:rPr>
              <a:t>law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know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Mass and Temperature, so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of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of m l t. </a:t>
            </a:r>
            <a:endParaRPr lang="it-IT" b="0" dirty="0">
              <a:effectLst/>
            </a:endParaRPr>
          </a:p>
          <a:p>
            <a:pPr rtl="0"/>
            <a:r>
              <a:rPr lang="it-IT" sz="1200" b="0" i="0" u="none" strike="noStrike" kern="1200" dirty="0">
                <a:solidFill>
                  <a:schemeClr val="tx1"/>
                </a:solidFill>
                <a:effectLst/>
                <a:latin typeface="+mn-lt"/>
                <a:ea typeface="+mn-ea"/>
                <a:cs typeface="+mn-cs"/>
              </a:rPr>
              <a:t>Note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fundamental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a:t>
            </a:r>
            <a:r>
              <a:rPr lang="it-IT" sz="1200" b="0" i="0" u="none" strike="noStrike" kern="1200" dirty="0">
                <a:solidFill>
                  <a:schemeClr val="tx1"/>
                </a:solidFill>
                <a:effectLst/>
                <a:latin typeface="+mn-lt"/>
                <a:ea typeface="+mn-ea"/>
                <a:cs typeface="+mn-cs"/>
              </a:rPr>
              <a:t> in the life of a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chemical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composition</a:t>
            </a:r>
            <a:r>
              <a:rPr lang="it-IT" sz="1200" b="0" i="0" u="none" strike="noStrike" kern="1200" dirty="0">
                <a:solidFill>
                  <a:schemeClr val="tx1"/>
                </a:solidFill>
                <a:effectLst/>
                <a:latin typeface="+mn-lt"/>
                <a:ea typeface="+mn-ea"/>
                <a:cs typeface="+mn-cs"/>
              </a:rPr>
              <a:t> and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also</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an </a:t>
            </a:r>
            <a:r>
              <a:rPr lang="it-IT" sz="1200" b="0" i="0" u="none" strike="noStrike" kern="1200" dirty="0" err="1">
                <a:solidFill>
                  <a:schemeClr val="tx1"/>
                </a:solidFill>
                <a:effectLst/>
                <a:latin typeface="+mn-lt"/>
                <a:ea typeface="+mn-ea"/>
                <a:cs typeface="+mn-cs"/>
              </a:rPr>
              <a:t>important</a:t>
            </a:r>
            <a:r>
              <a:rPr lang="it-IT" sz="1200" b="0" i="0" u="none" strike="noStrike" kern="1200" dirty="0">
                <a:solidFill>
                  <a:schemeClr val="tx1"/>
                </a:solidFill>
                <a:effectLst/>
                <a:latin typeface="+mn-lt"/>
                <a:ea typeface="+mn-ea"/>
                <a:cs typeface="+mn-cs"/>
              </a:rPr>
              <a:t> point for </a:t>
            </a:r>
            <a:r>
              <a:rPr lang="it-IT" sz="1200" b="0" i="0" u="none" strike="noStrike" kern="1200" dirty="0" err="1">
                <a:solidFill>
                  <a:schemeClr val="tx1"/>
                </a:solidFill>
                <a:effectLst/>
                <a:latin typeface="+mn-lt"/>
                <a:ea typeface="+mn-ea"/>
                <a:cs typeface="+mn-cs"/>
              </a:rPr>
              <a:t>our</a:t>
            </a:r>
            <a:r>
              <a:rPr lang="it-IT" sz="1200" b="0" i="0" u="none" strike="noStrike" kern="1200" dirty="0">
                <a:solidFill>
                  <a:schemeClr val="tx1"/>
                </a:solidFill>
                <a:effectLst/>
                <a:latin typeface="+mn-lt"/>
                <a:ea typeface="+mn-ea"/>
                <a:cs typeface="+mn-cs"/>
              </a:rPr>
              <a:t> late </a:t>
            </a:r>
            <a:r>
              <a:rPr lang="it-IT" sz="1200" b="0" i="0" u="none" strike="noStrike" kern="1200" dirty="0" err="1">
                <a:solidFill>
                  <a:schemeClr val="tx1"/>
                </a:solidFill>
                <a:effectLst/>
                <a:latin typeface="+mn-lt"/>
                <a:ea typeface="+mn-ea"/>
                <a:cs typeface="+mn-cs"/>
              </a:rPr>
              <a:t>discussion</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en-US" dirty="0"/>
          </a:p>
        </p:txBody>
      </p:sp>
      <p:sp>
        <p:nvSpPr>
          <p:cNvPr id="4" name="Segnaposto numero diapositiva 3">
            <a:extLst>
              <a:ext uri="{FF2B5EF4-FFF2-40B4-BE49-F238E27FC236}">
                <a16:creationId xmlns:a16="http://schemas.microsoft.com/office/drawing/2014/main" id="{1D8F2D7E-A528-3D39-8387-709906E32D20}"/>
              </a:ext>
            </a:extLst>
          </p:cNvPr>
          <p:cNvSpPr>
            <a:spLocks noGrp="1"/>
          </p:cNvSpPr>
          <p:nvPr>
            <p:ph type="sldNum" sz="quarter" idx="5"/>
          </p:nvPr>
        </p:nvSpPr>
        <p:spPr/>
        <p:txBody>
          <a:bodyPr/>
          <a:lstStyle/>
          <a:p>
            <a:fld id="{3B462AFE-12DC-4A47-8E3B-57D670932FAB}" type="slidenum">
              <a:rPr lang="en-US" smtClean="0"/>
              <a:t>29</a:t>
            </a:fld>
            <a:endParaRPr lang="en-US"/>
          </a:p>
        </p:txBody>
      </p:sp>
    </p:spTree>
    <p:extLst>
      <p:ext uri="{BB962C8B-B14F-4D97-AF65-F5344CB8AC3E}">
        <p14:creationId xmlns:p14="http://schemas.microsoft.com/office/powerpoint/2010/main" val="35977925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4E8A86-9B9B-BA0E-77FC-C2EF54EF952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5830A51-BA24-4571-EAF7-C8AF7E4CC515}"/>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5EECB3FE-3F34-0C16-A251-B2661960B008}"/>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A </a:t>
            </a:r>
            <a:r>
              <a:rPr lang="it-IT" sz="1200" b="0" i="0" u="none" strike="noStrike" kern="1200" dirty="0" err="1">
                <a:solidFill>
                  <a:schemeClr val="tx1"/>
                </a:solidFill>
                <a:effectLst/>
                <a:latin typeface="+mn-lt"/>
                <a:ea typeface="+mn-ea"/>
                <a:cs typeface="+mn-cs"/>
              </a:rPr>
              <a:t>cepheid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and </a:t>
            </a:r>
            <a:r>
              <a:rPr lang="it-IT" sz="1200" b="0" i="0" u="none" strike="noStrike" kern="1200" dirty="0" err="1">
                <a:solidFill>
                  <a:schemeClr val="tx1"/>
                </a:solidFill>
                <a:effectLst/>
                <a:latin typeface="+mn-lt"/>
                <a:ea typeface="+mn-ea"/>
                <a:cs typeface="+mn-cs"/>
              </a:rPr>
              <a:t>considering</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pulsation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a global </a:t>
            </a:r>
            <a:r>
              <a:rPr lang="it-IT" sz="1200" b="0" i="0" u="none" strike="noStrike" kern="1200" dirty="0" err="1">
                <a:solidFill>
                  <a:schemeClr val="tx1"/>
                </a:solidFill>
                <a:effectLst/>
                <a:latin typeface="+mn-lt"/>
                <a:ea typeface="+mn-ea"/>
                <a:cs typeface="+mn-cs"/>
              </a:rPr>
              <a:t>oscillation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can be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From the Stefan-Boltzmann </a:t>
            </a:r>
            <a:r>
              <a:rPr lang="it-IT" sz="1200" b="0" i="0" u="none" strike="noStrike" kern="1200" dirty="0" err="1">
                <a:solidFill>
                  <a:schemeClr val="tx1"/>
                </a:solidFill>
                <a:effectLst/>
                <a:latin typeface="+mn-lt"/>
                <a:ea typeface="+mn-ea"/>
                <a:cs typeface="+mn-cs"/>
              </a:rPr>
              <a:t>law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know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Mass and Temperature, so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of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of m l t. </a:t>
            </a:r>
            <a:endParaRPr lang="it-IT" b="0" dirty="0">
              <a:effectLst/>
            </a:endParaRPr>
          </a:p>
          <a:p>
            <a:pPr rtl="0"/>
            <a:r>
              <a:rPr lang="it-IT" sz="1200" b="0" i="0" u="none" strike="noStrike" kern="1200" dirty="0">
                <a:solidFill>
                  <a:schemeClr val="tx1"/>
                </a:solidFill>
                <a:effectLst/>
                <a:latin typeface="+mn-lt"/>
                <a:ea typeface="+mn-ea"/>
                <a:cs typeface="+mn-cs"/>
              </a:rPr>
              <a:t>Note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fundamental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a:t>
            </a:r>
            <a:r>
              <a:rPr lang="it-IT" sz="1200" b="0" i="0" u="none" strike="noStrike" kern="1200" dirty="0">
                <a:solidFill>
                  <a:schemeClr val="tx1"/>
                </a:solidFill>
                <a:effectLst/>
                <a:latin typeface="+mn-lt"/>
                <a:ea typeface="+mn-ea"/>
                <a:cs typeface="+mn-cs"/>
              </a:rPr>
              <a:t> in the life of a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chemical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composition</a:t>
            </a:r>
            <a:r>
              <a:rPr lang="it-IT" sz="1200" b="0" i="0" u="none" strike="noStrike" kern="1200" dirty="0">
                <a:solidFill>
                  <a:schemeClr val="tx1"/>
                </a:solidFill>
                <a:effectLst/>
                <a:latin typeface="+mn-lt"/>
                <a:ea typeface="+mn-ea"/>
                <a:cs typeface="+mn-cs"/>
              </a:rPr>
              <a:t> and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also</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an </a:t>
            </a:r>
            <a:r>
              <a:rPr lang="it-IT" sz="1200" b="0" i="0" u="none" strike="noStrike" kern="1200" dirty="0" err="1">
                <a:solidFill>
                  <a:schemeClr val="tx1"/>
                </a:solidFill>
                <a:effectLst/>
                <a:latin typeface="+mn-lt"/>
                <a:ea typeface="+mn-ea"/>
                <a:cs typeface="+mn-cs"/>
              </a:rPr>
              <a:t>important</a:t>
            </a:r>
            <a:r>
              <a:rPr lang="it-IT" sz="1200" b="0" i="0" u="none" strike="noStrike" kern="1200" dirty="0">
                <a:solidFill>
                  <a:schemeClr val="tx1"/>
                </a:solidFill>
                <a:effectLst/>
                <a:latin typeface="+mn-lt"/>
                <a:ea typeface="+mn-ea"/>
                <a:cs typeface="+mn-cs"/>
              </a:rPr>
              <a:t> point for </a:t>
            </a:r>
            <a:r>
              <a:rPr lang="it-IT" sz="1200" b="0" i="0" u="none" strike="noStrike" kern="1200" dirty="0" err="1">
                <a:solidFill>
                  <a:schemeClr val="tx1"/>
                </a:solidFill>
                <a:effectLst/>
                <a:latin typeface="+mn-lt"/>
                <a:ea typeface="+mn-ea"/>
                <a:cs typeface="+mn-cs"/>
              </a:rPr>
              <a:t>our</a:t>
            </a:r>
            <a:r>
              <a:rPr lang="it-IT" sz="1200" b="0" i="0" u="none" strike="noStrike" kern="1200" dirty="0">
                <a:solidFill>
                  <a:schemeClr val="tx1"/>
                </a:solidFill>
                <a:effectLst/>
                <a:latin typeface="+mn-lt"/>
                <a:ea typeface="+mn-ea"/>
                <a:cs typeface="+mn-cs"/>
              </a:rPr>
              <a:t> late </a:t>
            </a:r>
            <a:r>
              <a:rPr lang="it-IT" sz="1200" b="0" i="0" u="none" strike="noStrike" kern="1200" dirty="0" err="1">
                <a:solidFill>
                  <a:schemeClr val="tx1"/>
                </a:solidFill>
                <a:effectLst/>
                <a:latin typeface="+mn-lt"/>
                <a:ea typeface="+mn-ea"/>
                <a:cs typeface="+mn-cs"/>
              </a:rPr>
              <a:t>discussion</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en-US" dirty="0"/>
          </a:p>
        </p:txBody>
      </p:sp>
      <p:sp>
        <p:nvSpPr>
          <p:cNvPr id="4" name="Segnaposto numero diapositiva 3">
            <a:extLst>
              <a:ext uri="{FF2B5EF4-FFF2-40B4-BE49-F238E27FC236}">
                <a16:creationId xmlns:a16="http://schemas.microsoft.com/office/drawing/2014/main" id="{7D30281C-B796-306B-4E93-2B0D617D85D6}"/>
              </a:ext>
            </a:extLst>
          </p:cNvPr>
          <p:cNvSpPr>
            <a:spLocks noGrp="1"/>
          </p:cNvSpPr>
          <p:nvPr>
            <p:ph type="sldNum" sz="quarter" idx="5"/>
          </p:nvPr>
        </p:nvSpPr>
        <p:spPr/>
        <p:txBody>
          <a:bodyPr/>
          <a:lstStyle/>
          <a:p>
            <a:fld id="{3B462AFE-12DC-4A47-8E3B-57D670932FAB}" type="slidenum">
              <a:rPr lang="en-US" smtClean="0"/>
              <a:t>30</a:t>
            </a:fld>
            <a:endParaRPr lang="en-US"/>
          </a:p>
        </p:txBody>
      </p:sp>
    </p:spTree>
    <p:extLst>
      <p:ext uri="{BB962C8B-B14F-4D97-AF65-F5344CB8AC3E}">
        <p14:creationId xmlns:p14="http://schemas.microsoft.com/office/powerpoint/2010/main" val="957714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F1AB9E-7BEA-8642-E6D8-8F263E99493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4AA33F0-DA82-6963-9EE6-10E6470705D1}"/>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0DBCCC1-B2C4-3350-8C9C-65B7106774AE}"/>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But the </a:t>
            </a:r>
            <a:r>
              <a:rPr lang="it-IT" sz="1200" b="0" i="0" u="none" strike="noStrike" kern="1200" dirty="0" err="1">
                <a:solidFill>
                  <a:schemeClr val="tx1"/>
                </a:solidFill>
                <a:effectLst/>
                <a:latin typeface="+mn-lt"/>
                <a:ea typeface="+mn-ea"/>
                <a:cs typeface="+mn-cs"/>
              </a:rPr>
              <a:t>ladder</a:t>
            </a:r>
            <a:r>
              <a:rPr lang="it-IT" sz="1200" b="0" i="0" u="none" strike="noStrike" kern="1200" dirty="0">
                <a:solidFill>
                  <a:schemeClr val="tx1"/>
                </a:solidFill>
                <a:effectLst/>
                <a:latin typeface="+mn-lt"/>
                <a:ea typeface="+mn-ea"/>
                <a:cs typeface="+mn-cs"/>
              </a:rPr>
              <a:t> starts </a:t>
            </a:r>
            <a:r>
              <a:rPr lang="it-IT" sz="1200" b="0" i="0" u="none" strike="noStrike" kern="1200" dirty="0" err="1">
                <a:solidFill>
                  <a:schemeClr val="tx1"/>
                </a:solidFill>
                <a:effectLst/>
                <a:latin typeface="+mn-lt"/>
                <a:ea typeface="+mn-ea"/>
                <a:cs typeface="+mn-cs"/>
              </a:rPr>
              <a:t>very</a:t>
            </a:r>
            <a:r>
              <a:rPr lang="it-IT" sz="1200" b="0" i="0" u="none" strike="noStrike" kern="1200" dirty="0">
                <a:solidFill>
                  <a:schemeClr val="tx1"/>
                </a:solidFill>
                <a:effectLst/>
                <a:latin typeface="+mn-lt"/>
                <a:ea typeface="+mn-ea"/>
                <a:cs typeface="+mn-cs"/>
              </a:rPr>
              <a:t> close to </a:t>
            </a:r>
            <a:r>
              <a:rPr lang="it-IT" sz="1200" b="0" i="0" u="none" strike="noStrike" kern="1200" dirty="0" err="1">
                <a:solidFill>
                  <a:schemeClr val="tx1"/>
                </a:solidFill>
                <a:effectLst/>
                <a:latin typeface="+mn-lt"/>
                <a:ea typeface="+mn-ea"/>
                <a:cs typeface="+mn-cs"/>
              </a:rPr>
              <a:t>us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indeed</a:t>
            </a:r>
            <a:r>
              <a:rPr lang="it-IT" sz="1200" b="0" i="0" u="none" strike="noStrike" kern="1200" dirty="0">
                <a:solidFill>
                  <a:schemeClr val="tx1"/>
                </a:solidFill>
                <a:effectLst/>
                <a:latin typeface="+mn-lt"/>
                <a:ea typeface="+mn-ea"/>
                <a:cs typeface="+mn-cs"/>
              </a:rPr>
              <a:t> the first step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calibration</a:t>
            </a:r>
            <a:r>
              <a:rPr lang="it-IT" sz="1200" b="0" i="0" u="none" strike="noStrike" kern="1200" dirty="0">
                <a:solidFill>
                  <a:schemeClr val="tx1"/>
                </a:solidFill>
                <a:effectLst/>
                <a:latin typeface="+mn-lt"/>
                <a:ea typeface="+mn-ea"/>
                <a:cs typeface="+mn-cs"/>
              </a:rPr>
              <a:t> of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relations of the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choose</a:t>
            </a:r>
            <a:r>
              <a:rPr lang="it-IT" sz="1200" b="0" i="0" u="none" strike="noStrike" kern="1200" dirty="0">
                <a:solidFill>
                  <a:schemeClr val="tx1"/>
                </a:solidFill>
                <a:effectLst/>
                <a:latin typeface="+mn-lt"/>
                <a:ea typeface="+mn-ea"/>
                <a:cs typeface="+mn-cs"/>
              </a:rPr>
              <a:t> systems of </a:t>
            </a:r>
            <a:r>
              <a:rPr lang="it-IT" sz="1200" b="0" i="0" u="none" strike="noStrike" kern="1200" dirty="0" err="1">
                <a:solidFill>
                  <a:schemeClr val="tx1"/>
                </a:solidFill>
                <a:effectLst/>
                <a:latin typeface="+mn-lt"/>
                <a:ea typeface="+mn-ea"/>
                <a:cs typeface="+mn-cs"/>
              </a:rPr>
              <a:t>which</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know the </a:t>
            </a:r>
            <a:r>
              <a:rPr lang="it-IT" sz="1200" b="0" i="0" u="none" strike="noStrike" kern="1200" dirty="0" err="1">
                <a:solidFill>
                  <a:schemeClr val="tx1"/>
                </a:solidFill>
                <a:effectLst/>
                <a:latin typeface="+mn-lt"/>
                <a:ea typeface="+mn-ea"/>
                <a:cs typeface="+mn-cs"/>
              </a:rPr>
              <a:t>geometric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distance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are the anchors of the </a:t>
            </a:r>
            <a:r>
              <a:rPr lang="it-IT" sz="1200" b="0" i="0" u="none" strike="noStrike" kern="1200" dirty="0" err="1">
                <a:solidFill>
                  <a:schemeClr val="tx1"/>
                </a:solidFill>
                <a:effectLst/>
                <a:latin typeface="+mn-lt"/>
                <a:ea typeface="+mn-ea"/>
                <a:cs typeface="+mn-cs"/>
              </a:rPr>
              <a:t>extragalactic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distance</a:t>
            </a:r>
            <a:r>
              <a:rPr lang="it-IT" sz="1200" b="0" i="0" u="none" strike="noStrike" kern="1200" dirty="0">
                <a:solidFill>
                  <a:schemeClr val="tx1"/>
                </a:solidFill>
                <a:effectLst/>
                <a:latin typeface="+mn-lt"/>
                <a:ea typeface="+mn-ea"/>
                <a:cs typeface="+mn-cs"/>
              </a:rPr>
              <a:t> scale, to calibrate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relations. The x </a:t>
            </a:r>
            <a:r>
              <a:rPr lang="it-IT" sz="1200" b="0" i="0" u="none" strike="noStrike" kern="1200" dirty="0" err="1">
                <a:solidFill>
                  <a:schemeClr val="tx1"/>
                </a:solidFill>
                <a:effectLst/>
                <a:latin typeface="+mn-lt"/>
                <a:ea typeface="+mn-ea"/>
                <a:cs typeface="+mn-cs"/>
              </a:rPr>
              <a:t>axis</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figure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geometric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distance</a:t>
            </a:r>
            <a:r>
              <a:rPr lang="it-IT" sz="1200" b="0" i="0" u="none" strike="noStrike" kern="1200" dirty="0">
                <a:solidFill>
                  <a:schemeClr val="tx1"/>
                </a:solidFill>
                <a:effectLst/>
                <a:latin typeface="+mn-lt"/>
                <a:ea typeface="+mn-ea"/>
                <a:cs typeface="+mn-cs"/>
              </a:rPr>
              <a:t>: Gaia </a:t>
            </a:r>
            <a:r>
              <a:rPr lang="it-IT" sz="1200" b="0" i="0" u="none" strike="noStrike" kern="1200" dirty="0" err="1">
                <a:solidFill>
                  <a:schemeClr val="tx1"/>
                </a:solidFill>
                <a:effectLst/>
                <a:latin typeface="+mn-lt"/>
                <a:ea typeface="+mn-ea"/>
                <a:cs typeface="+mn-cs"/>
              </a:rPr>
              <a:t>parallaxes</a:t>
            </a:r>
            <a:r>
              <a:rPr lang="it-IT" sz="1200" b="0" i="0" u="none" strike="noStrike" kern="1200" dirty="0">
                <a:solidFill>
                  <a:schemeClr val="tx1"/>
                </a:solidFill>
                <a:effectLst/>
                <a:latin typeface="+mn-lt"/>
                <a:ea typeface="+mn-ea"/>
                <a:cs typeface="+mn-cs"/>
              </a:rPr>
              <a:t> in the MW, </a:t>
            </a:r>
            <a:r>
              <a:rPr lang="it-IT" sz="1200" b="0" i="0" u="none" strike="noStrike" kern="1200" dirty="0" err="1">
                <a:solidFill>
                  <a:schemeClr val="tx1"/>
                </a:solidFill>
                <a:effectLst/>
                <a:latin typeface="+mn-lt"/>
                <a:ea typeface="+mn-ea"/>
                <a:cs typeface="+mn-cs"/>
              </a:rPr>
              <a:t>eclipsing</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binaries</a:t>
            </a:r>
            <a:r>
              <a:rPr lang="it-IT" sz="1200" b="0" i="0" u="none" strike="noStrike" kern="1200" dirty="0">
                <a:solidFill>
                  <a:schemeClr val="tx1"/>
                </a:solidFill>
                <a:effectLst/>
                <a:latin typeface="+mn-lt"/>
                <a:ea typeface="+mn-ea"/>
                <a:cs typeface="+mn-cs"/>
              </a:rPr>
              <a:t> in the LMC and Andromeda, maser in NGC4258, </a:t>
            </a:r>
            <a:r>
              <a:rPr lang="it-IT" sz="1200" b="0" i="0" u="none" strike="noStrike" kern="1200" dirty="0" err="1">
                <a:solidFill>
                  <a:schemeClr val="tx1"/>
                </a:solidFill>
                <a:effectLst/>
                <a:latin typeface="+mn-lt"/>
                <a:ea typeface="+mn-ea"/>
                <a:cs typeface="+mn-cs"/>
              </a:rPr>
              <a:t>while</a:t>
            </a:r>
            <a:r>
              <a:rPr lang="it-IT" sz="1200" b="0" i="0" u="none" strike="noStrike" kern="1200" dirty="0">
                <a:solidFill>
                  <a:schemeClr val="tx1"/>
                </a:solidFill>
                <a:effectLst/>
                <a:latin typeface="+mn-lt"/>
                <a:ea typeface="+mn-ea"/>
                <a:cs typeface="+mn-cs"/>
              </a:rPr>
              <a:t> the Y </a:t>
            </a:r>
            <a:r>
              <a:rPr lang="it-IT" sz="1200" b="0" i="0" u="none" strike="noStrike" kern="1200" dirty="0" err="1">
                <a:solidFill>
                  <a:schemeClr val="tx1"/>
                </a:solidFill>
                <a:effectLst/>
                <a:latin typeface="+mn-lt"/>
                <a:ea typeface="+mn-ea"/>
                <a:cs typeface="+mn-cs"/>
              </a:rPr>
              <a:t>axis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distance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modulus</a:t>
            </a:r>
            <a:r>
              <a:rPr lang="it-IT" sz="1200" b="0" i="0" u="none" strike="noStrike" kern="1200" dirty="0">
                <a:solidFill>
                  <a:schemeClr val="tx1"/>
                </a:solidFill>
                <a:effectLst/>
                <a:latin typeface="+mn-lt"/>
                <a:ea typeface="+mn-ea"/>
                <a:cs typeface="+mn-cs"/>
              </a:rPr>
              <a:t>. For the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observe</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apparent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and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but</a:t>
            </a:r>
            <a:r>
              <a:rPr lang="it-IT" sz="1200" b="0" i="0" u="none" strike="noStrike" kern="1200" dirty="0">
                <a:solidFill>
                  <a:schemeClr val="tx1"/>
                </a:solidFill>
                <a:effectLst/>
                <a:latin typeface="+mn-lt"/>
                <a:ea typeface="+mn-ea"/>
                <a:cs typeface="+mn-cs"/>
              </a:rPr>
              <a:t> thanks to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relation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retrieve</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absolute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and so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can </a:t>
            </a:r>
            <a:r>
              <a:rPr lang="it-IT" sz="1200" b="0" i="0" u="none" strike="noStrike" kern="1200" dirty="0" err="1">
                <a:solidFill>
                  <a:schemeClr val="tx1"/>
                </a:solidFill>
                <a:effectLst/>
                <a:latin typeface="+mn-lt"/>
                <a:ea typeface="+mn-ea"/>
                <a:cs typeface="+mn-cs"/>
              </a:rPr>
              <a:t>calculate</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distance</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it-IT" dirty="0"/>
          </a:p>
        </p:txBody>
      </p:sp>
      <p:sp>
        <p:nvSpPr>
          <p:cNvPr id="4" name="Segnaposto numero diapositiva 3">
            <a:extLst>
              <a:ext uri="{FF2B5EF4-FFF2-40B4-BE49-F238E27FC236}">
                <a16:creationId xmlns:a16="http://schemas.microsoft.com/office/drawing/2014/main" id="{B8F9282F-5C6C-D0C6-73CF-0B232DB32440}"/>
              </a:ext>
            </a:extLst>
          </p:cNvPr>
          <p:cNvSpPr>
            <a:spLocks noGrp="1"/>
          </p:cNvSpPr>
          <p:nvPr>
            <p:ph type="sldNum" sz="quarter" idx="5"/>
          </p:nvPr>
        </p:nvSpPr>
        <p:spPr/>
        <p:txBody>
          <a:bodyPr/>
          <a:lstStyle/>
          <a:p>
            <a:fld id="{0F2F35A5-0F18-4C1E-99A0-B6D9F067BEEF}" type="slidenum">
              <a:rPr lang="it-IT" smtClean="0"/>
              <a:t>4</a:t>
            </a:fld>
            <a:endParaRPr lang="it-IT"/>
          </a:p>
        </p:txBody>
      </p:sp>
    </p:spTree>
    <p:extLst>
      <p:ext uri="{BB962C8B-B14F-4D97-AF65-F5344CB8AC3E}">
        <p14:creationId xmlns:p14="http://schemas.microsoft.com/office/powerpoint/2010/main" val="11143898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FA0B54-A98E-F2FF-1069-9991FB6D7A7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6AC3853-7810-568B-EB93-C81AEAD17BB2}"/>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021D41C5-62DC-A674-A1DD-E559AD95E353}"/>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A </a:t>
            </a:r>
            <a:r>
              <a:rPr lang="it-IT" sz="1200" b="0" i="0" u="none" strike="noStrike" kern="1200" dirty="0" err="1">
                <a:solidFill>
                  <a:schemeClr val="tx1"/>
                </a:solidFill>
                <a:effectLst/>
                <a:latin typeface="+mn-lt"/>
                <a:ea typeface="+mn-ea"/>
                <a:cs typeface="+mn-cs"/>
              </a:rPr>
              <a:t>cepheid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and </a:t>
            </a:r>
            <a:r>
              <a:rPr lang="it-IT" sz="1200" b="0" i="0" u="none" strike="noStrike" kern="1200" dirty="0" err="1">
                <a:solidFill>
                  <a:schemeClr val="tx1"/>
                </a:solidFill>
                <a:effectLst/>
                <a:latin typeface="+mn-lt"/>
                <a:ea typeface="+mn-ea"/>
                <a:cs typeface="+mn-cs"/>
              </a:rPr>
              <a:t>considering</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pulsation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a global </a:t>
            </a:r>
            <a:r>
              <a:rPr lang="it-IT" sz="1200" b="0" i="0" u="none" strike="noStrike" kern="1200" dirty="0" err="1">
                <a:solidFill>
                  <a:schemeClr val="tx1"/>
                </a:solidFill>
                <a:effectLst/>
                <a:latin typeface="+mn-lt"/>
                <a:ea typeface="+mn-ea"/>
                <a:cs typeface="+mn-cs"/>
              </a:rPr>
              <a:t>oscillation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can be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From the Stefan-Boltzmann </a:t>
            </a:r>
            <a:r>
              <a:rPr lang="it-IT" sz="1200" b="0" i="0" u="none" strike="noStrike" kern="1200" dirty="0" err="1">
                <a:solidFill>
                  <a:schemeClr val="tx1"/>
                </a:solidFill>
                <a:effectLst/>
                <a:latin typeface="+mn-lt"/>
                <a:ea typeface="+mn-ea"/>
                <a:cs typeface="+mn-cs"/>
              </a:rPr>
              <a:t>law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know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Mass and Temperature, so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of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of m l t. </a:t>
            </a:r>
            <a:endParaRPr lang="it-IT" b="0" dirty="0">
              <a:effectLst/>
            </a:endParaRPr>
          </a:p>
          <a:p>
            <a:pPr rtl="0"/>
            <a:r>
              <a:rPr lang="it-IT" sz="1200" b="0" i="0" u="none" strike="noStrike" kern="1200" dirty="0">
                <a:solidFill>
                  <a:schemeClr val="tx1"/>
                </a:solidFill>
                <a:effectLst/>
                <a:latin typeface="+mn-lt"/>
                <a:ea typeface="+mn-ea"/>
                <a:cs typeface="+mn-cs"/>
              </a:rPr>
              <a:t>Note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fundamental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a:t>
            </a:r>
            <a:r>
              <a:rPr lang="it-IT" sz="1200" b="0" i="0" u="none" strike="noStrike" kern="1200" dirty="0">
                <a:solidFill>
                  <a:schemeClr val="tx1"/>
                </a:solidFill>
                <a:effectLst/>
                <a:latin typeface="+mn-lt"/>
                <a:ea typeface="+mn-ea"/>
                <a:cs typeface="+mn-cs"/>
              </a:rPr>
              <a:t> in the life of a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chemical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composition</a:t>
            </a:r>
            <a:r>
              <a:rPr lang="it-IT" sz="1200" b="0" i="0" u="none" strike="noStrike" kern="1200" dirty="0">
                <a:solidFill>
                  <a:schemeClr val="tx1"/>
                </a:solidFill>
                <a:effectLst/>
                <a:latin typeface="+mn-lt"/>
                <a:ea typeface="+mn-ea"/>
                <a:cs typeface="+mn-cs"/>
              </a:rPr>
              <a:t> and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also</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an </a:t>
            </a:r>
            <a:r>
              <a:rPr lang="it-IT" sz="1200" b="0" i="0" u="none" strike="noStrike" kern="1200" dirty="0" err="1">
                <a:solidFill>
                  <a:schemeClr val="tx1"/>
                </a:solidFill>
                <a:effectLst/>
                <a:latin typeface="+mn-lt"/>
                <a:ea typeface="+mn-ea"/>
                <a:cs typeface="+mn-cs"/>
              </a:rPr>
              <a:t>important</a:t>
            </a:r>
            <a:r>
              <a:rPr lang="it-IT" sz="1200" b="0" i="0" u="none" strike="noStrike" kern="1200" dirty="0">
                <a:solidFill>
                  <a:schemeClr val="tx1"/>
                </a:solidFill>
                <a:effectLst/>
                <a:latin typeface="+mn-lt"/>
                <a:ea typeface="+mn-ea"/>
                <a:cs typeface="+mn-cs"/>
              </a:rPr>
              <a:t> point for </a:t>
            </a:r>
            <a:r>
              <a:rPr lang="it-IT" sz="1200" b="0" i="0" u="none" strike="noStrike" kern="1200" dirty="0" err="1">
                <a:solidFill>
                  <a:schemeClr val="tx1"/>
                </a:solidFill>
                <a:effectLst/>
                <a:latin typeface="+mn-lt"/>
                <a:ea typeface="+mn-ea"/>
                <a:cs typeface="+mn-cs"/>
              </a:rPr>
              <a:t>our</a:t>
            </a:r>
            <a:r>
              <a:rPr lang="it-IT" sz="1200" b="0" i="0" u="none" strike="noStrike" kern="1200" dirty="0">
                <a:solidFill>
                  <a:schemeClr val="tx1"/>
                </a:solidFill>
                <a:effectLst/>
                <a:latin typeface="+mn-lt"/>
                <a:ea typeface="+mn-ea"/>
                <a:cs typeface="+mn-cs"/>
              </a:rPr>
              <a:t> late </a:t>
            </a:r>
            <a:r>
              <a:rPr lang="it-IT" sz="1200" b="0" i="0" u="none" strike="noStrike" kern="1200" dirty="0" err="1">
                <a:solidFill>
                  <a:schemeClr val="tx1"/>
                </a:solidFill>
                <a:effectLst/>
                <a:latin typeface="+mn-lt"/>
                <a:ea typeface="+mn-ea"/>
                <a:cs typeface="+mn-cs"/>
              </a:rPr>
              <a:t>discussion</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en-US" dirty="0"/>
          </a:p>
        </p:txBody>
      </p:sp>
      <p:sp>
        <p:nvSpPr>
          <p:cNvPr id="4" name="Segnaposto numero diapositiva 3">
            <a:extLst>
              <a:ext uri="{FF2B5EF4-FFF2-40B4-BE49-F238E27FC236}">
                <a16:creationId xmlns:a16="http://schemas.microsoft.com/office/drawing/2014/main" id="{B482B990-1B34-155A-153D-CB003994C028}"/>
              </a:ext>
            </a:extLst>
          </p:cNvPr>
          <p:cNvSpPr>
            <a:spLocks noGrp="1"/>
          </p:cNvSpPr>
          <p:nvPr>
            <p:ph type="sldNum" sz="quarter" idx="5"/>
          </p:nvPr>
        </p:nvSpPr>
        <p:spPr/>
        <p:txBody>
          <a:bodyPr/>
          <a:lstStyle/>
          <a:p>
            <a:fld id="{3B462AFE-12DC-4A47-8E3B-57D670932FAB}" type="slidenum">
              <a:rPr lang="en-US" smtClean="0"/>
              <a:t>31</a:t>
            </a:fld>
            <a:endParaRPr lang="en-US"/>
          </a:p>
        </p:txBody>
      </p:sp>
    </p:spTree>
    <p:extLst>
      <p:ext uri="{BB962C8B-B14F-4D97-AF65-F5344CB8AC3E}">
        <p14:creationId xmlns:p14="http://schemas.microsoft.com/office/powerpoint/2010/main" val="40417815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740C58-5F89-F787-346E-1EA0D586641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86F16AF-BAC1-271A-F8DC-4FC3B78973BD}"/>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4C65C6EA-C5AA-748E-414E-5A5534890002}"/>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A </a:t>
            </a:r>
            <a:r>
              <a:rPr lang="it-IT" sz="1200" b="0" i="0" u="none" strike="noStrike" kern="1200" dirty="0" err="1">
                <a:solidFill>
                  <a:schemeClr val="tx1"/>
                </a:solidFill>
                <a:effectLst/>
                <a:latin typeface="+mn-lt"/>
                <a:ea typeface="+mn-ea"/>
                <a:cs typeface="+mn-cs"/>
              </a:rPr>
              <a:t>cepheid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and </a:t>
            </a:r>
            <a:r>
              <a:rPr lang="it-IT" sz="1200" b="0" i="0" u="none" strike="noStrike" kern="1200" dirty="0" err="1">
                <a:solidFill>
                  <a:schemeClr val="tx1"/>
                </a:solidFill>
                <a:effectLst/>
                <a:latin typeface="+mn-lt"/>
                <a:ea typeface="+mn-ea"/>
                <a:cs typeface="+mn-cs"/>
              </a:rPr>
              <a:t>considering</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pulsation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a global </a:t>
            </a:r>
            <a:r>
              <a:rPr lang="it-IT" sz="1200" b="0" i="0" u="none" strike="noStrike" kern="1200" dirty="0" err="1">
                <a:solidFill>
                  <a:schemeClr val="tx1"/>
                </a:solidFill>
                <a:effectLst/>
                <a:latin typeface="+mn-lt"/>
                <a:ea typeface="+mn-ea"/>
                <a:cs typeface="+mn-cs"/>
              </a:rPr>
              <a:t>oscillation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can be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From the Stefan-Boltzmann </a:t>
            </a:r>
            <a:r>
              <a:rPr lang="it-IT" sz="1200" b="0" i="0" u="none" strike="noStrike" kern="1200" dirty="0" err="1">
                <a:solidFill>
                  <a:schemeClr val="tx1"/>
                </a:solidFill>
                <a:effectLst/>
                <a:latin typeface="+mn-lt"/>
                <a:ea typeface="+mn-ea"/>
                <a:cs typeface="+mn-cs"/>
              </a:rPr>
              <a:t>law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know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density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Mass and Temperature, so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of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of m l t. </a:t>
            </a:r>
            <a:endParaRPr lang="it-IT" b="0" dirty="0">
              <a:effectLst/>
            </a:endParaRPr>
          </a:p>
          <a:p>
            <a:pPr rtl="0"/>
            <a:r>
              <a:rPr lang="it-IT" sz="1200" b="0" i="0" u="none" strike="noStrike" kern="1200" dirty="0">
                <a:solidFill>
                  <a:schemeClr val="tx1"/>
                </a:solidFill>
                <a:effectLst/>
                <a:latin typeface="+mn-lt"/>
                <a:ea typeface="+mn-ea"/>
                <a:cs typeface="+mn-cs"/>
              </a:rPr>
              <a:t>Note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fundamental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a:t>
            </a:r>
            <a:r>
              <a:rPr lang="it-IT" sz="1200" b="0" i="0" u="none" strike="noStrike" kern="1200" dirty="0">
                <a:solidFill>
                  <a:schemeClr val="tx1"/>
                </a:solidFill>
                <a:effectLst/>
                <a:latin typeface="+mn-lt"/>
                <a:ea typeface="+mn-ea"/>
                <a:cs typeface="+mn-cs"/>
              </a:rPr>
              <a:t> in the life of a star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chemical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composition</a:t>
            </a:r>
            <a:r>
              <a:rPr lang="it-IT" sz="1200" b="0" i="0" u="none" strike="noStrike" kern="1200" dirty="0">
                <a:solidFill>
                  <a:schemeClr val="tx1"/>
                </a:solidFill>
                <a:effectLst/>
                <a:latin typeface="+mn-lt"/>
                <a:ea typeface="+mn-ea"/>
                <a:cs typeface="+mn-cs"/>
              </a:rPr>
              <a:t> and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also</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an </a:t>
            </a:r>
            <a:r>
              <a:rPr lang="it-IT" sz="1200" b="0" i="0" u="none" strike="noStrike" kern="1200" dirty="0" err="1">
                <a:solidFill>
                  <a:schemeClr val="tx1"/>
                </a:solidFill>
                <a:effectLst/>
                <a:latin typeface="+mn-lt"/>
                <a:ea typeface="+mn-ea"/>
                <a:cs typeface="+mn-cs"/>
              </a:rPr>
              <a:t>important</a:t>
            </a:r>
            <a:r>
              <a:rPr lang="it-IT" sz="1200" b="0" i="0" u="none" strike="noStrike" kern="1200" dirty="0">
                <a:solidFill>
                  <a:schemeClr val="tx1"/>
                </a:solidFill>
                <a:effectLst/>
                <a:latin typeface="+mn-lt"/>
                <a:ea typeface="+mn-ea"/>
                <a:cs typeface="+mn-cs"/>
              </a:rPr>
              <a:t> point for </a:t>
            </a:r>
            <a:r>
              <a:rPr lang="it-IT" sz="1200" b="0" i="0" u="none" strike="noStrike" kern="1200" dirty="0" err="1">
                <a:solidFill>
                  <a:schemeClr val="tx1"/>
                </a:solidFill>
                <a:effectLst/>
                <a:latin typeface="+mn-lt"/>
                <a:ea typeface="+mn-ea"/>
                <a:cs typeface="+mn-cs"/>
              </a:rPr>
              <a:t>our</a:t>
            </a:r>
            <a:r>
              <a:rPr lang="it-IT" sz="1200" b="0" i="0" u="none" strike="noStrike" kern="1200" dirty="0">
                <a:solidFill>
                  <a:schemeClr val="tx1"/>
                </a:solidFill>
                <a:effectLst/>
                <a:latin typeface="+mn-lt"/>
                <a:ea typeface="+mn-ea"/>
                <a:cs typeface="+mn-cs"/>
              </a:rPr>
              <a:t> late </a:t>
            </a:r>
            <a:r>
              <a:rPr lang="it-IT" sz="1200" b="0" i="0" u="none" strike="noStrike" kern="1200" dirty="0" err="1">
                <a:solidFill>
                  <a:schemeClr val="tx1"/>
                </a:solidFill>
                <a:effectLst/>
                <a:latin typeface="+mn-lt"/>
                <a:ea typeface="+mn-ea"/>
                <a:cs typeface="+mn-cs"/>
              </a:rPr>
              <a:t>discussion</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en-US" dirty="0"/>
          </a:p>
        </p:txBody>
      </p:sp>
      <p:sp>
        <p:nvSpPr>
          <p:cNvPr id="4" name="Segnaposto numero diapositiva 3">
            <a:extLst>
              <a:ext uri="{FF2B5EF4-FFF2-40B4-BE49-F238E27FC236}">
                <a16:creationId xmlns:a16="http://schemas.microsoft.com/office/drawing/2014/main" id="{10B98244-DB04-3A93-48D8-05EBFB06AB22}"/>
              </a:ext>
            </a:extLst>
          </p:cNvPr>
          <p:cNvSpPr>
            <a:spLocks noGrp="1"/>
          </p:cNvSpPr>
          <p:nvPr>
            <p:ph type="sldNum" sz="quarter" idx="5"/>
          </p:nvPr>
        </p:nvSpPr>
        <p:spPr/>
        <p:txBody>
          <a:bodyPr/>
          <a:lstStyle/>
          <a:p>
            <a:fld id="{3B462AFE-12DC-4A47-8E3B-57D670932FAB}" type="slidenum">
              <a:rPr lang="en-US" smtClean="0"/>
              <a:t>32</a:t>
            </a:fld>
            <a:endParaRPr lang="en-US"/>
          </a:p>
        </p:txBody>
      </p:sp>
    </p:spTree>
    <p:extLst>
      <p:ext uri="{BB962C8B-B14F-4D97-AF65-F5344CB8AC3E}">
        <p14:creationId xmlns:p14="http://schemas.microsoft.com/office/powerpoint/2010/main" val="24141918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means</a:t>
            </a:r>
            <a:r>
              <a:rPr lang="it-IT" sz="1200" b="0" i="0" u="none" strike="noStrike" kern="1200" dirty="0">
                <a:solidFill>
                  <a:schemeClr val="tx1"/>
                </a:solidFill>
                <a:effectLst/>
                <a:latin typeface="+mn-lt"/>
                <a:ea typeface="+mn-ea"/>
                <a:cs typeface="+mn-cs"/>
              </a:rPr>
              <a:t> in </a:t>
            </a:r>
            <a:r>
              <a:rPr lang="it-IT" sz="1200" b="0" i="0" u="none" strike="noStrike" kern="1200" dirty="0" err="1">
                <a:solidFill>
                  <a:schemeClr val="tx1"/>
                </a:solidFill>
                <a:effectLst/>
                <a:latin typeface="+mn-lt"/>
                <a:ea typeface="+mn-ea"/>
                <a:cs typeface="+mn-cs"/>
              </a:rPr>
              <a:t>terms</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observable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quantities</a:t>
            </a:r>
            <a:r>
              <a:rPr lang="it-IT" sz="1200" b="0" i="0" u="none" strike="noStrike" kern="1200" dirty="0">
                <a:solidFill>
                  <a:schemeClr val="tx1"/>
                </a:solidFill>
                <a:effectLst/>
                <a:latin typeface="+mn-lt"/>
                <a:ea typeface="+mn-ea"/>
                <a:cs typeface="+mn-cs"/>
              </a:rPr>
              <a:t>:</a:t>
            </a:r>
            <a:endParaRPr lang="it-IT" b="0" dirty="0">
              <a:effectLst/>
            </a:endParaRPr>
          </a:p>
          <a:p>
            <a:pPr rtl="0"/>
            <a:br>
              <a:rPr lang="it-IT" b="0" dirty="0">
                <a:effectLst/>
              </a:rPr>
            </a:b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of color and </a:t>
            </a:r>
            <a:r>
              <a:rPr lang="it-IT" sz="1200" b="0" i="0" u="none" strike="noStrike" kern="1200" dirty="0" err="1">
                <a:solidFill>
                  <a:schemeClr val="tx1"/>
                </a:solidFill>
                <a:effectLst/>
                <a:latin typeface="+mn-lt"/>
                <a:ea typeface="+mn-ea"/>
                <a:cs typeface="+mn-cs"/>
              </a:rPr>
              <a:t>magnitude</a:t>
            </a:r>
            <a:endParaRPr lang="it-IT" b="0" dirty="0">
              <a:effectLst/>
            </a:endParaRPr>
          </a:p>
          <a:p>
            <a:pPr rtl="0"/>
            <a:r>
              <a:rPr lang="it-IT" sz="1200" b="0" i="0" u="none" strike="noStrike" kern="1200" dirty="0" err="1">
                <a:solidFill>
                  <a:schemeClr val="tx1"/>
                </a:solidFill>
                <a:effectLst/>
                <a:latin typeface="+mn-lt"/>
                <a:ea typeface="+mn-ea"/>
                <a:cs typeface="+mn-cs"/>
              </a:rPr>
              <a:t>You</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will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also</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understand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later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where</a:t>
            </a:r>
            <a:r>
              <a:rPr lang="it-IT" sz="1200" b="0" i="0" u="none" strike="noStrike" kern="1200" dirty="0">
                <a:solidFill>
                  <a:schemeClr val="tx1"/>
                </a:solidFill>
                <a:effectLst/>
                <a:latin typeface="+mn-lt"/>
                <a:ea typeface="+mn-ea"/>
                <a:cs typeface="+mn-cs"/>
              </a:rPr>
              <a:t> the gamma </a:t>
            </a:r>
            <a:r>
              <a:rPr lang="it-IT" sz="1200" b="0" i="0" u="none" strike="noStrike" kern="1200" dirty="0" err="1">
                <a:solidFill>
                  <a:schemeClr val="tx1"/>
                </a:solidFill>
                <a:effectLst/>
                <a:latin typeface="+mn-lt"/>
                <a:ea typeface="+mn-ea"/>
                <a:cs typeface="+mn-cs"/>
              </a:rPr>
              <a:t>term</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33</a:t>
            </a:fld>
            <a:endParaRPr lang="en-US"/>
          </a:p>
        </p:txBody>
      </p:sp>
    </p:spTree>
    <p:extLst>
      <p:ext uri="{BB962C8B-B14F-4D97-AF65-F5344CB8AC3E}">
        <p14:creationId xmlns:p14="http://schemas.microsoft.com/office/powerpoint/2010/main" val="38010670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7C293-044C-0DE9-872B-75110BA7EF3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615A5BE-2AEB-2AC5-E8C1-47E501770219}"/>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A2C5FCE3-E0E1-3FB3-573F-C66A46D92F9E}"/>
              </a:ext>
            </a:extLst>
          </p:cNvPr>
          <p:cNvSpPr>
            <a:spLocks noGrp="1"/>
          </p:cNvSpPr>
          <p:nvPr>
            <p:ph type="body" idx="1"/>
          </p:nvPr>
        </p:nvSpPr>
        <p:spPr/>
        <p:txBody>
          <a:bodyPr/>
          <a:lstStyle/>
          <a:p>
            <a:pPr rtl="0"/>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means</a:t>
            </a:r>
            <a:r>
              <a:rPr lang="it-IT" sz="1200" b="0" i="0" u="none" strike="noStrike" kern="1200" dirty="0">
                <a:solidFill>
                  <a:schemeClr val="tx1"/>
                </a:solidFill>
                <a:effectLst/>
                <a:latin typeface="+mn-lt"/>
                <a:ea typeface="+mn-ea"/>
                <a:cs typeface="+mn-cs"/>
              </a:rPr>
              <a:t> in </a:t>
            </a:r>
            <a:r>
              <a:rPr lang="it-IT" sz="1200" b="0" i="0" u="none" strike="noStrike" kern="1200" dirty="0" err="1">
                <a:solidFill>
                  <a:schemeClr val="tx1"/>
                </a:solidFill>
                <a:effectLst/>
                <a:latin typeface="+mn-lt"/>
                <a:ea typeface="+mn-ea"/>
                <a:cs typeface="+mn-cs"/>
              </a:rPr>
              <a:t>terms</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observable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quantities</a:t>
            </a:r>
            <a:r>
              <a:rPr lang="it-IT" sz="1200" b="0" i="0" u="none" strike="noStrike" kern="1200" dirty="0">
                <a:solidFill>
                  <a:schemeClr val="tx1"/>
                </a:solidFill>
                <a:effectLst/>
                <a:latin typeface="+mn-lt"/>
                <a:ea typeface="+mn-ea"/>
                <a:cs typeface="+mn-cs"/>
              </a:rPr>
              <a:t>:</a:t>
            </a:r>
            <a:endParaRPr lang="it-IT" b="0" dirty="0">
              <a:effectLst/>
            </a:endParaRPr>
          </a:p>
          <a:p>
            <a:pPr rtl="0"/>
            <a:br>
              <a:rPr lang="it-IT" b="0" dirty="0">
                <a:effectLst/>
              </a:rPr>
            </a:b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of color and </a:t>
            </a:r>
            <a:r>
              <a:rPr lang="it-IT" sz="1200" b="0" i="0" u="none" strike="noStrike" kern="1200" dirty="0" err="1">
                <a:solidFill>
                  <a:schemeClr val="tx1"/>
                </a:solidFill>
                <a:effectLst/>
                <a:latin typeface="+mn-lt"/>
                <a:ea typeface="+mn-ea"/>
                <a:cs typeface="+mn-cs"/>
              </a:rPr>
              <a:t>magnitude</a:t>
            </a:r>
            <a:endParaRPr lang="it-IT" b="0" dirty="0">
              <a:effectLst/>
            </a:endParaRPr>
          </a:p>
          <a:p>
            <a:pPr rtl="0"/>
            <a:r>
              <a:rPr lang="it-IT" sz="1200" b="0" i="0" u="none" strike="noStrike" kern="1200" dirty="0" err="1">
                <a:solidFill>
                  <a:schemeClr val="tx1"/>
                </a:solidFill>
                <a:effectLst/>
                <a:latin typeface="+mn-lt"/>
                <a:ea typeface="+mn-ea"/>
                <a:cs typeface="+mn-cs"/>
              </a:rPr>
              <a:t>You</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will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also</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understand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later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where</a:t>
            </a:r>
            <a:r>
              <a:rPr lang="it-IT" sz="1200" b="0" i="0" u="none" strike="noStrike" kern="1200" dirty="0">
                <a:solidFill>
                  <a:schemeClr val="tx1"/>
                </a:solidFill>
                <a:effectLst/>
                <a:latin typeface="+mn-lt"/>
                <a:ea typeface="+mn-ea"/>
                <a:cs typeface="+mn-cs"/>
              </a:rPr>
              <a:t> the gamma </a:t>
            </a:r>
            <a:r>
              <a:rPr lang="it-IT" sz="1200" b="0" i="0" u="none" strike="noStrike" kern="1200" dirty="0" err="1">
                <a:solidFill>
                  <a:schemeClr val="tx1"/>
                </a:solidFill>
                <a:effectLst/>
                <a:latin typeface="+mn-lt"/>
                <a:ea typeface="+mn-ea"/>
                <a:cs typeface="+mn-cs"/>
              </a:rPr>
              <a:t>term</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en-US" dirty="0"/>
          </a:p>
        </p:txBody>
      </p:sp>
      <p:sp>
        <p:nvSpPr>
          <p:cNvPr id="4" name="Segnaposto numero diapositiva 3">
            <a:extLst>
              <a:ext uri="{FF2B5EF4-FFF2-40B4-BE49-F238E27FC236}">
                <a16:creationId xmlns:a16="http://schemas.microsoft.com/office/drawing/2014/main" id="{2F219EEF-DE6B-0AEA-BD91-33821F832BBA}"/>
              </a:ext>
            </a:extLst>
          </p:cNvPr>
          <p:cNvSpPr>
            <a:spLocks noGrp="1"/>
          </p:cNvSpPr>
          <p:nvPr>
            <p:ph type="sldNum" sz="quarter" idx="5"/>
          </p:nvPr>
        </p:nvSpPr>
        <p:spPr/>
        <p:txBody>
          <a:bodyPr/>
          <a:lstStyle/>
          <a:p>
            <a:fld id="{3B462AFE-12DC-4A47-8E3B-57D670932FAB}" type="slidenum">
              <a:rPr lang="en-US" smtClean="0"/>
              <a:t>34</a:t>
            </a:fld>
            <a:endParaRPr lang="en-US"/>
          </a:p>
        </p:txBody>
      </p:sp>
    </p:spTree>
    <p:extLst>
      <p:ext uri="{BB962C8B-B14F-4D97-AF65-F5344CB8AC3E}">
        <p14:creationId xmlns:p14="http://schemas.microsoft.com/office/powerpoint/2010/main" val="8117602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In </a:t>
            </a:r>
            <a:r>
              <a:rPr lang="it-IT" sz="1200" b="0" i="0" u="none" strike="noStrike" kern="1200" dirty="0" err="1">
                <a:solidFill>
                  <a:schemeClr val="tx1"/>
                </a:solidFill>
                <a:effectLst/>
                <a:latin typeface="+mn-lt"/>
                <a:ea typeface="+mn-ea"/>
                <a:cs typeface="+mn-cs"/>
              </a:rPr>
              <a:t>particular</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The PLC </a:t>
            </a:r>
            <a:r>
              <a:rPr lang="it-IT" sz="1200" b="0" i="0" u="none" strike="noStrike" kern="1200" dirty="0" err="1">
                <a:solidFill>
                  <a:schemeClr val="tx1"/>
                </a:solidFill>
                <a:effectLst/>
                <a:latin typeface="+mn-lt"/>
                <a:ea typeface="+mn-ea"/>
                <a:cs typeface="+mn-cs"/>
              </a:rPr>
              <a:t>holds</a:t>
            </a:r>
            <a:r>
              <a:rPr lang="it-IT" sz="1200" b="0" i="0" u="none" strike="noStrike" kern="1200" dirty="0">
                <a:solidFill>
                  <a:schemeClr val="tx1"/>
                </a:solidFill>
                <a:effectLst/>
                <a:latin typeface="+mn-lt"/>
                <a:ea typeface="+mn-ea"/>
                <a:cs typeface="+mn-cs"/>
              </a:rPr>
              <a:t> for </a:t>
            </a:r>
            <a:r>
              <a:rPr lang="it-IT" sz="1200" b="0" i="0" u="none" strike="noStrike" kern="1200" dirty="0" err="1">
                <a:solidFill>
                  <a:schemeClr val="tx1"/>
                </a:solidFill>
                <a:effectLst/>
                <a:latin typeface="+mn-lt"/>
                <a:ea typeface="+mn-ea"/>
                <a:cs typeface="+mn-cs"/>
              </a:rPr>
              <a:t>each</a:t>
            </a:r>
            <a:r>
              <a:rPr lang="it-IT" sz="1200" b="0" i="0" u="none" strike="noStrike" kern="1200" dirty="0">
                <a:solidFill>
                  <a:schemeClr val="tx1"/>
                </a:solidFill>
                <a:effectLst/>
                <a:latin typeface="+mn-lt"/>
                <a:ea typeface="+mn-ea"/>
                <a:cs typeface="+mn-cs"/>
              </a:rPr>
              <a:t>….</a:t>
            </a:r>
            <a:endParaRPr lang="it-IT" b="0" dirty="0">
              <a:effectLst/>
            </a:endParaRPr>
          </a:p>
          <a:p>
            <a:pPr rtl="0"/>
            <a:r>
              <a:rPr lang="it-IT" sz="1200" b="0" i="0" u="none" strike="noStrike" kern="1200" dirty="0" err="1">
                <a:solidFill>
                  <a:schemeClr val="tx1"/>
                </a:solidFill>
                <a:effectLst/>
                <a:latin typeface="+mn-lt"/>
                <a:ea typeface="+mn-ea"/>
                <a:cs typeface="+mn-cs"/>
              </a:rPr>
              <a:t>Whereas</a:t>
            </a:r>
            <a:r>
              <a:rPr lang="it-IT" sz="1200" b="0" i="0" u="none" strike="noStrike" kern="1200" dirty="0">
                <a:solidFill>
                  <a:schemeClr val="tx1"/>
                </a:solidFill>
                <a:effectLst/>
                <a:latin typeface="+mn-lt"/>
                <a:ea typeface="+mn-ea"/>
                <a:cs typeface="+mn-cs"/>
              </a:rPr>
              <a:t> the PL relation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projection</a:t>
            </a:r>
            <a:r>
              <a:rPr lang="it-IT" sz="1200" b="0" i="0" u="none" strike="noStrike" kern="1200" dirty="0">
                <a:solidFill>
                  <a:schemeClr val="tx1"/>
                </a:solidFill>
                <a:effectLst/>
                <a:latin typeface="+mn-lt"/>
                <a:ea typeface="+mn-ea"/>
                <a:cs typeface="+mn-cs"/>
              </a:rPr>
              <a:t> of the PLC on the </a:t>
            </a:r>
            <a:r>
              <a:rPr lang="it-IT" sz="1200" b="0" i="0" u="none" strike="noStrike" kern="1200" dirty="0" err="1">
                <a:solidFill>
                  <a:schemeClr val="tx1"/>
                </a:solidFill>
                <a:effectLst/>
                <a:latin typeface="+mn-lt"/>
                <a:ea typeface="+mn-ea"/>
                <a:cs typeface="+mn-cs"/>
              </a:rPr>
              <a:t>plane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logL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logP</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has</a:t>
            </a:r>
            <a:r>
              <a:rPr lang="it-IT" sz="1200" b="0" i="0" u="none" strike="noStrike" kern="1200" dirty="0">
                <a:solidFill>
                  <a:schemeClr val="tx1"/>
                </a:solidFill>
                <a:effectLst/>
                <a:latin typeface="+mn-lt"/>
                <a:ea typeface="+mn-ea"/>
                <a:cs typeface="+mn-cs"/>
              </a:rPr>
              <a:t> an </a:t>
            </a:r>
            <a:r>
              <a:rPr lang="it-IT" sz="1200" b="0" i="0" u="none" strike="noStrike" kern="1200" dirty="0" err="1">
                <a:solidFill>
                  <a:schemeClr val="tx1"/>
                </a:solidFill>
                <a:effectLst/>
                <a:latin typeface="+mn-lt"/>
                <a:ea typeface="+mn-ea"/>
                <a:cs typeface="+mn-cs"/>
              </a:rPr>
              <a:t>intrinsic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width</a:t>
            </a:r>
            <a:r>
              <a:rPr lang="it-IT" sz="1200" b="0" i="0" u="none" strike="noStrike" kern="1200" dirty="0">
                <a:solidFill>
                  <a:schemeClr val="tx1"/>
                </a:solidFill>
                <a:effectLst/>
                <a:latin typeface="+mn-lt"/>
                <a:ea typeface="+mn-ea"/>
                <a:cs typeface="+mn-cs"/>
              </a:rPr>
              <a:t>. To do the </a:t>
            </a:r>
            <a:r>
              <a:rPr lang="it-IT" sz="1200" b="0" i="0" u="none" strike="noStrike" kern="1200" dirty="0" err="1">
                <a:solidFill>
                  <a:schemeClr val="tx1"/>
                </a:solidFill>
                <a:effectLst/>
                <a:latin typeface="+mn-lt"/>
                <a:ea typeface="+mn-ea"/>
                <a:cs typeface="+mn-cs"/>
              </a:rPr>
              <a:t>projection</a:t>
            </a:r>
            <a:r>
              <a:rPr lang="it-IT" sz="1200" b="0" i="0" u="none" strike="noStrike" kern="1200" dirty="0">
                <a:solidFill>
                  <a:schemeClr val="tx1"/>
                </a:solidFill>
                <a:effectLst/>
                <a:latin typeface="+mn-lt"/>
                <a:ea typeface="+mn-ea"/>
                <a:cs typeface="+mn-cs"/>
              </a:rPr>
              <a:t> of a finite </a:t>
            </a:r>
            <a:r>
              <a:rPr lang="it-IT" sz="1200" b="0" i="0" u="none" strike="noStrike" kern="1200" dirty="0" err="1">
                <a:solidFill>
                  <a:schemeClr val="tx1"/>
                </a:solidFill>
                <a:effectLst/>
                <a:latin typeface="+mn-lt"/>
                <a:ea typeface="+mn-ea"/>
                <a:cs typeface="+mn-cs"/>
              </a:rPr>
              <a:t>plane</a:t>
            </a:r>
            <a:r>
              <a:rPr lang="it-IT" sz="1200" b="0" i="0" u="none" strike="noStrike" kern="1200" dirty="0">
                <a:solidFill>
                  <a:schemeClr val="tx1"/>
                </a:solidFill>
                <a:effectLst/>
                <a:latin typeface="+mn-lt"/>
                <a:ea typeface="+mn-ea"/>
                <a:cs typeface="+mn-cs"/>
              </a:rPr>
              <a:t> on a 2-dimensional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need</a:t>
            </a:r>
            <a:r>
              <a:rPr lang="it-IT" sz="1200" b="0" i="0" u="none" strike="noStrike" kern="1200" dirty="0">
                <a:solidFill>
                  <a:schemeClr val="tx1"/>
                </a:solidFill>
                <a:effectLst/>
                <a:latin typeface="+mn-lt"/>
                <a:ea typeface="+mn-ea"/>
                <a:cs typeface="+mn-cs"/>
              </a:rPr>
              <a:t> to know the angle, and in </a:t>
            </a:r>
            <a:r>
              <a:rPr lang="it-IT" sz="1200" b="0" i="0" u="none" strike="noStrike" kern="1200" dirty="0" err="1">
                <a:solidFill>
                  <a:schemeClr val="tx1"/>
                </a:solidFill>
                <a:effectLst/>
                <a:latin typeface="+mn-lt"/>
                <a:ea typeface="+mn-ea"/>
                <a:cs typeface="+mn-cs"/>
              </a:rPr>
              <a:t>our</a:t>
            </a:r>
            <a:r>
              <a:rPr lang="it-IT" sz="1200" b="0" i="0" u="none" strike="noStrike" kern="1200" dirty="0">
                <a:solidFill>
                  <a:schemeClr val="tx1"/>
                </a:solidFill>
                <a:effectLst/>
                <a:latin typeface="+mn-lt"/>
                <a:ea typeface="+mn-ea"/>
                <a:cs typeface="+mn-cs"/>
              </a:rPr>
              <a:t> case, the angle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the color. </a:t>
            </a:r>
            <a:endParaRPr lang="it-IT" b="0" dirty="0">
              <a:effectLst/>
            </a:endParaRPr>
          </a:p>
          <a:p>
            <a:br>
              <a:rPr lang="it-IT" dirty="0"/>
            </a:br>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35</a:t>
            </a:fld>
            <a:endParaRPr lang="en-US"/>
          </a:p>
        </p:txBody>
      </p:sp>
    </p:spTree>
    <p:extLst>
      <p:ext uri="{BB962C8B-B14F-4D97-AF65-F5344CB8AC3E}">
        <p14:creationId xmlns:p14="http://schemas.microsoft.com/office/powerpoint/2010/main" val="40658691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CE1D78-E11B-227D-9CFD-ADA84884AB9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B28F3B19-2E74-C9D7-209F-1B94FC0771A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E9ED488F-932F-473B-D809-DD268F6DA9E1}"/>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In </a:t>
            </a:r>
            <a:r>
              <a:rPr lang="it-IT" sz="1200" b="0" i="0" u="none" strike="noStrike" kern="1200" dirty="0" err="1">
                <a:solidFill>
                  <a:schemeClr val="tx1"/>
                </a:solidFill>
                <a:effectLst/>
                <a:latin typeface="+mn-lt"/>
                <a:ea typeface="+mn-ea"/>
                <a:cs typeface="+mn-cs"/>
              </a:rPr>
              <a:t>particular</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The PLC </a:t>
            </a:r>
            <a:r>
              <a:rPr lang="it-IT" sz="1200" b="0" i="0" u="none" strike="noStrike" kern="1200" dirty="0" err="1">
                <a:solidFill>
                  <a:schemeClr val="tx1"/>
                </a:solidFill>
                <a:effectLst/>
                <a:latin typeface="+mn-lt"/>
                <a:ea typeface="+mn-ea"/>
                <a:cs typeface="+mn-cs"/>
              </a:rPr>
              <a:t>holds</a:t>
            </a:r>
            <a:r>
              <a:rPr lang="it-IT" sz="1200" b="0" i="0" u="none" strike="noStrike" kern="1200" dirty="0">
                <a:solidFill>
                  <a:schemeClr val="tx1"/>
                </a:solidFill>
                <a:effectLst/>
                <a:latin typeface="+mn-lt"/>
                <a:ea typeface="+mn-ea"/>
                <a:cs typeface="+mn-cs"/>
              </a:rPr>
              <a:t> for </a:t>
            </a:r>
            <a:r>
              <a:rPr lang="it-IT" sz="1200" b="0" i="0" u="none" strike="noStrike" kern="1200" dirty="0" err="1">
                <a:solidFill>
                  <a:schemeClr val="tx1"/>
                </a:solidFill>
                <a:effectLst/>
                <a:latin typeface="+mn-lt"/>
                <a:ea typeface="+mn-ea"/>
                <a:cs typeface="+mn-cs"/>
              </a:rPr>
              <a:t>each</a:t>
            </a:r>
            <a:r>
              <a:rPr lang="it-IT" sz="1200" b="0" i="0" u="none" strike="noStrike" kern="1200" dirty="0">
                <a:solidFill>
                  <a:schemeClr val="tx1"/>
                </a:solidFill>
                <a:effectLst/>
                <a:latin typeface="+mn-lt"/>
                <a:ea typeface="+mn-ea"/>
                <a:cs typeface="+mn-cs"/>
              </a:rPr>
              <a:t>….</a:t>
            </a:r>
            <a:endParaRPr lang="it-IT" b="0" dirty="0">
              <a:effectLst/>
            </a:endParaRPr>
          </a:p>
          <a:p>
            <a:pPr rtl="0"/>
            <a:r>
              <a:rPr lang="it-IT" sz="1200" b="0" i="0" u="none" strike="noStrike" kern="1200" dirty="0" err="1">
                <a:solidFill>
                  <a:schemeClr val="tx1"/>
                </a:solidFill>
                <a:effectLst/>
                <a:latin typeface="+mn-lt"/>
                <a:ea typeface="+mn-ea"/>
                <a:cs typeface="+mn-cs"/>
              </a:rPr>
              <a:t>Whereas</a:t>
            </a:r>
            <a:r>
              <a:rPr lang="it-IT" sz="1200" b="0" i="0" u="none" strike="noStrike" kern="1200" dirty="0">
                <a:solidFill>
                  <a:schemeClr val="tx1"/>
                </a:solidFill>
                <a:effectLst/>
                <a:latin typeface="+mn-lt"/>
                <a:ea typeface="+mn-ea"/>
                <a:cs typeface="+mn-cs"/>
              </a:rPr>
              <a:t> the PL relation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 </a:t>
            </a:r>
            <a:r>
              <a:rPr lang="it-IT" sz="1200" b="0" i="0" u="none" strike="noStrike" kern="1200" dirty="0" err="1">
                <a:solidFill>
                  <a:schemeClr val="tx1"/>
                </a:solidFill>
                <a:effectLst/>
                <a:latin typeface="+mn-lt"/>
                <a:ea typeface="+mn-ea"/>
                <a:cs typeface="+mn-cs"/>
              </a:rPr>
              <a:t>projection</a:t>
            </a:r>
            <a:r>
              <a:rPr lang="it-IT" sz="1200" b="0" i="0" u="none" strike="noStrike" kern="1200" dirty="0">
                <a:solidFill>
                  <a:schemeClr val="tx1"/>
                </a:solidFill>
                <a:effectLst/>
                <a:latin typeface="+mn-lt"/>
                <a:ea typeface="+mn-ea"/>
                <a:cs typeface="+mn-cs"/>
              </a:rPr>
              <a:t> of the PLC on the </a:t>
            </a:r>
            <a:r>
              <a:rPr lang="it-IT" sz="1200" b="0" i="0" u="none" strike="noStrike" kern="1200" dirty="0" err="1">
                <a:solidFill>
                  <a:schemeClr val="tx1"/>
                </a:solidFill>
                <a:effectLst/>
                <a:latin typeface="+mn-lt"/>
                <a:ea typeface="+mn-ea"/>
                <a:cs typeface="+mn-cs"/>
              </a:rPr>
              <a:t>plane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logL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logP</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has</a:t>
            </a:r>
            <a:r>
              <a:rPr lang="it-IT" sz="1200" b="0" i="0" u="none" strike="noStrike" kern="1200" dirty="0">
                <a:solidFill>
                  <a:schemeClr val="tx1"/>
                </a:solidFill>
                <a:effectLst/>
                <a:latin typeface="+mn-lt"/>
                <a:ea typeface="+mn-ea"/>
                <a:cs typeface="+mn-cs"/>
              </a:rPr>
              <a:t> an </a:t>
            </a:r>
            <a:r>
              <a:rPr lang="it-IT" sz="1200" b="0" i="0" u="none" strike="noStrike" kern="1200" dirty="0" err="1">
                <a:solidFill>
                  <a:schemeClr val="tx1"/>
                </a:solidFill>
                <a:effectLst/>
                <a:latin typeface="+mn-lt"/>
                <a:ea typeface="+mn-ea"/>
                <a:cs typeface="+mn-cs"/>
              </a:rPr>
              <a:t>intrinsic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width</a:t>
            </a:r>
            <a:r>
              <a:rPr lang="it-IT" sz="1200" b="0" i="0" u="none" strike="noStrike" kern="1200" dirty="0">
                <a:solidFill>
                  <a:schemeClr val="tx1"/>
                </a:solidFill>
                <a:effectLst/>
                <a:latin typeface="+mn-lt"/>
                <a:ea typeface="+mn-ea"/>
                <a:cs typeface="+mn-cs"/>
              </a:rPr>
              <a:t>. To do the </a:t>
            </a:r>
            <a:r>
              <a:rPr lang="it-IT" sz="1200" b="0" i="0" u="none" strike="noStrike" kern="1200" dirty="0" err="1">
                <a:solidFill>
                  <a:schemeClr val="tx1"/>
                </a:solidFill>
                <a:effectLst/>
                <a:latin typeface="+mn-lt"/>
                <a:ea typeface="+mn-ea"/>
                <a:cs typeface="+mn-cs"/>
              </a:rPr>
              <a:t>projection</a:t>
            </a:r>
            <a:r>
              <a:rPr lang="it-IT" sz="1200" b="0" i="0" u="none" strike="noStrike" kern="1200" dirty="0">
                <a:solidFill>
                  <a:schemeClr val="tx1"/>
                </a:solidFill>
                <a:effectLst/>
                <a:latin typeface="+mn-lt"/>
                <a:ea typeface="+mn-ea"/>
                <a:cs typeface="+mn-cs"/>
              </a:rPr>
              <a:t> of a finite </a:t>
            </a:r>
            <a:r>
              <a:rPr lang="it-IT" sz="1200" b="0" i="0" u="none" strike="noStrike" kern="1200" dirty="0" err="1">
                <a:solidFill>
                  <a:schemeClr val="tx1"/>
                </a:solidFill>
                <a:effectLst/>
                <a:latin typeface="+mn-lt"/>
                <a:ea typeface="+mn-ea"/>
                <a:cs typeface="+mn-cs"/>
              </a:rPr>
              <a:t>plane</a:t>
            </a:r>
            <a:r>
              <a:rPr lang="it-IT" sz="1200" b="0" i="0" u="none" strike="noStrike" kern="1200" dirty="0">
                <a:solidFill>
                  <a:schemeClr val="tx1"/>
                </a:solidFill>
                <a:effectLst/>
                <a:latin typeface="+mn-lt"/>
                <a:ea typeface="+mn-ea"/>
                <a:cs typeface="+mn-cs"/>
              </a:rPr>
              <a:t> on a 2-dimensional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need</a:t>
            </a:r>
            <a:r>
              <a:rPr lang="it-IT" sz="1200" b="0" i="0" u="none" strike="noStrike" kern="1200" dirty="0">
                <a:solidFill>
                  <a:schemeClr val="tx1"/>
                </a:solidFill>
                <a:effectLst/>
                <a:latin typeface="+mn-lt"/>
                <a:ea typeface="+mn-ea"/>
                <a:cs typeface="+mn-cs"/>
              </a:rPr>
              <a:t> to know the angle, and in </a:t>
            </a:r>
            <a:r>
              <a:rPr lang="it-IT" sz="1200" b="0" i="0" u="none" strike="noStrike" kern="1200" dirty="0" err="1">
                <a:solidFill>
                  <a:schemeClr val="tx1"/>
                </a:solidFill>
                <a:effectLst/>
                <a:latin typeface="+mn-lt"/>
                <a:ea typeface="+mn-ea"/>
                <a:cs typeface="+mn-cs"/>
              </a:rPr>
              <a:t>our</a:t>
            </a:r>
            <a:r>
              <a:rPr lang="it-IT" sz="1200" b="0" i="0" u="none" strike="noStrike" kern="1200" dirty="0">
                <a:solidFill>
                  <a:schemeClr val="tx1"/>
                </a:solidFill>
                <a:effectLst/>
                <a:latin typeface="+mn-lt"/>
                <a:ea typeface="+mn-ea"/>
                <a:cs typeface="+mn-cs"/>
              </a:rPr>
              <a:t> case, the angle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correlated</a:t>
            </a:r>
            <a:r>
              <a:rPr lang="it-IT" sz="1200" b="0" i="0" u="none" strike="noStrike" kern="1200" dirty="0">
                <a:solidFill>
                  <a:schemeClr val="tx1"/>
                </a:solidFill>
                <a:effectLst/>
                <a:latin typeface="+mn-lt"/>
                <a:ea typeface="+mn-ea"/>
                <a:cs typeface="+mn-cs"/>
              </a:rPr>
              <a:t> to the color. </a:t>
            </a:r>
            <a:endParaRPr lang="it-IT" b="0" dirty="0">
              <a:effectLst/>
            </a:endParaRPr>
          </a:p>
          <a:p>
            <a:br>
              <a:rPr lang="it-IT" dirty="0"/>
            </a:br>
            <a:endParaRPr lang="en-US" dirty="0"/>
          </a:p>
        </p:txBody>
      </p:sp>
      <p:sp>
        <p:nvSpPr>
          <p:cNvPr id="4" name="Segnaposto numero diapositiva 3">
            <a:extLst>
              <a:ext uri="{FF2B5EF4-FFF2-40B4-BE49-F238E27FC236}">
                <a16:creationId xmlns:a16="http://schemas.microsoft.com/office/drawing/2014/main" id="{D8673EB1-6756-8348-7317-0839F93C7037}"/>
              </a:ext>
            </a:extLst>
          </p:cNvPr>
          <p:cNvSpPr>
            <a:spLocks noGrp="1"/>
          </p:cNvSpPr>
          <p:nvPr>
            <p:ph type="sldNum" sz="quarter" idx="5"/>
          </p:nvPr>
        </p:nvSpPr>
        <p:spPr/>
        <p:txBody>
          <a:bodyPr/>
          <a:lstStyle/>
          <a:p>
            <a:fld id="{3B462AFE-12DC-4A47-8E3B-57D670932FAB}" type="slidenum">
              <a:rPr lang="en-US" smtClean="0"/>
              <a:t>36</a:t>
            </a:fld>
            <a:endParaRPr lang="en-US"/>
          </a:p>
        </p:txBody>
      </p:sp>
    </p:spTree>
    <p:extLst>
      <p:ext uri="{BB962C8B-B14F-4D97-AF65-F5344CB8AC3E}">
        <p14:creationId xmlns:p14="http://schemas.microsoft.com/office/powerpoint/2010/main" val="34577711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40A1A0-32D2-4D4B-E350-ABD94D647FA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AC159CB-C751-FD32-2B44-7678BE05D84A}"/>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73EA3F59-92E2-238E-1ADD-AB1991333A7B}"/>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So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strip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locus or the moment </a:t>
            </a:r>
            <a:r>
              <a:rPr lang="it-IT" sz="1200" b="0" i="0" u="none" strike="noStrike" kern="1200" dirty="0" err="1">
                <a:solidFill>
                  <a:schemeClr val="tx1"/>
                </a:solidFill>
                <a:effectLst/>
                <a:latin typeface="+mn-lt"/>
                <a:ea typeface="+mn-ea"/>
                <a:cs typeface="+mn-cs"/>
              </a:rPr>
              <a:t>during</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evolution</a:t>
            </a:r>
            <a:r>
              <a:rPr lang="it-IT" sz="1200" b="0" i="0" u="none" strike="noStrike" kern="1200" dirty="0">
                <a:solidFill>
                  <a:schemeClr val="tx1"/>
                </a:solidFill>
                <a:effectLst/>
                <a:latin typeface="+mn-lt"/>
                <a:ea typeface="+mn-ea"/>
                <a:cs typeface="+mn-cs"/>
              </a:rPr>
              <a:t> of a star in </a:t>
            </a:r>
            <a:r>
              <a:rPr lang="it-IT" sz="1200" b="0" i="0" u="none" strike="noStrike" kern="1200" dirty="0" err="1">
                <a:solidFill>
                  <a:schemeClr val="tx1"/>
                </a:solidFill>
                <a:effectLst/>
                <a:latin typeface="+mn-lt"/>
                <a:ea typeface="+mn-ea"/>
                <a:cs typeface="+mn-cs"/>
              </a:rPr>
              <a:t>which</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under </a:t>
            </a:r>
            <a:r>
              <a:rPr lang="it-IT" sz="1200" b="0" i="0" u="none" strike="noStrike" kern="1200" dirty="0" err="1">
                <a:solidFill>
                  <a:schemeClr val="tx1"/>
                </a:solidFill>
                <a:effectLst/>
                <a:latin typeface="+mn-lt"/>
                <a:ea typeface="+mn-ea"/>
                <a:cs typeface="+mn-cs"/>
              </a:rPr>
              <a:t>certain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conditions</a:t>
            </a:r>
            <a:r>
              <a:rPr lang="it-IT" sz="1200" b="0" i="0" u="none" strike="noStrike" kern="1200" dirty="0">
                <a:solidFill>
                  <a:schemeClr val="tx1"/>
                </a:solidFill>
                <a:effectLst/>
                <a:latin typeface="+mn-lt"/>
                <a:ea typeface="+mn-ea"/>
                <a:cs typeface="+mn-cs"/>
              </a:rPr>
              <a:t>, can pulsate.</a:t>
            </a:r>
            <a:endParaRPr lang="it-IT" b="0" dirty="0">
              <a:effectLst/>
            </a:endParaRPr>
          </a:p>
          <a:p>
            <a:pPr rtl="0"/>
            <a:r>
              <a:rPr lang="it-IT" sz="1200" b="0" i="0" u="none" strike="noStrike" kern="1200" dirty="0">
                <a:solidFill>
                  <a:schemeClr val="tx1"/>
                </a:solidFill>
                <a:effectLst/>
                <a:latin typeface="+mn-lt"/>
                <a:ea typeface="+mn-ea"/>
                <a:cs typeface="+mn-cs"/>
              </a:rPr>
              <a:t>Once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recognize</a:t>
            </a:r>
            <a:r>
              <a:rPr lang="it-IT" sz="1200" b="0" i="0" u="none" strike="noStrike" kern="1200" dirty="0">
                <a:solidFill>
                  <a:schemeClr val="tx1"/>
                </a:solidFill>
                <a:effectLst/>
                <a:latin typeface="+mn-lt"/>
                <a:ea typeface="+mn-ea"/>
                <a:cs typeface="+mn-cs"/>
              </a:rPr>
              <a:t> a star in the strip,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know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have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least</a:t>
            </a:r>
            <a:r>
              <a:rPr lang="it-IT" sz="1200" b="0" i="0" u="none" strike="noStrike" kern="1200" dirty="0">
                <a:solidFill>
                  <a:schemeClr val="tx1"/>
                </a:solidFill>
                <a:effectLst/>
                <a:latin typeface="+mn-lt"/>
                <a:ea typeface="+mn-ea"/>
                <a:cs typeface="+mn-cs"/>
              </a:rPr>
              <a:t> one </a:t>
            </a:r>
            <a:r>
              <a:rPr lang="it-IT" sz="1200" b="0" i="0" u="none" strike="noStrike" kern="1200" dirty="0" err="1">
                <a:solidFill>
                  <a:schemeClr val="tx1"/>
                </a:solidFill>
                <a:effectLst/>
                <a:latin typeface="+mn-lt"/>
                <a:ea typeface="+mn-ea"/>
                <a:cs typeface="+mn-cs"/>
              </a:rPr>
              <a:t>additional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observable</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it-IT" dirty="0"/>
          </a:p>
          <a:p>
            <a:r>
              <a:rPr lang="it-IT" dirty="0"/>
              <a:t>Class </a:t>
            </a:r>
            <a:r>
              <a:rPr lang="it-IT" dirty="0" err="1"/>
              <a:t>cef</a:t>
            </a:r>
            <a:r>
              <a:rPr lang="it-IT" dirty="0"/>
              <a:t> meno di 3-400 milioni di anni, </a:t>
            </a:r>
            <a:r>
              <a:rPr lang="it-IT" dirty="0" err="1"/>
              <a:t>rrlyre</a:t>
            </a:r>
            <a:r>
              <a:rPr lang="it-IT" dirty="0"/>
              <a:t> più di 10 miliardi di anni. </a:t>
            </a:r>
          </a:p>
          <a:p>
            <a:r>
              <a:rPr lang="it-IT" dirty="0"/>
              <a:t>La </a:t>
            </a:r>
            <a:r>
              <a:rPr lang="it-IT" dirty="0" err="1"/>
              <a:t>fig</a:t>
            </a:r>
            <a:r>
              <a:rPr lang="it-IT" dirty="0"/>
              <a:t> mostra un </a:t>
            </a:r>
            <a:r>
              <a:rPr lang="it-IT" dirty="0" err="1"/>
              <a:t>diagr</a:t>
            </a:r>
            <a:r>
              <a:rPr lang="it-IT" dirty="0"/>
              <a:t> col-</a:t>
            </a:r>
            <a:r>
              <a:rPr lang="it-IT" dirty="0" err="1"/>
              <a:t>mag</a:t>
            </a:r>
            <a:r>
              <a:rPr lang="it-IT" dirty="0"/>
              <a:t> </a:t>
            </a:r>
            <a:r>
              <a:rPr lang="it-IT" dirty="0" err="1"/>
              <a:t>cioe</a:t>
            </a:r>
            <a:r>
              <a:rPr lang="it-IT" dirty="0"/>
              <a:t> </a:t>
            </a:r>
            <a:r>
              <a:rPr lang="it-IT" dirty="0" err="1"/>
              <a:t>temp</a:t>
            </a:r>
            <a:r>
              <a:rPr lang="it-IT" dirty="0"/>
              <a:t>-lumino, che mostra che le stelle puls sono in qualsiasi fase evolutiva.</a:t>
            </a:r>
          </a:p>
        </p:txBody>
      </p:sp>
      <p:sp>
        <p:nvSpPr>
          <p:cNvPr id="4" name="Segnaposto numero diapositiva 3">
            <a:extLst>
              <a:ext uri="{FF2B5EF4-FFF2-40B4-BE49-F238E27FC236}">
                <a16:creationId xmlns:a16="http://schemas.microsoft.com/office/drawing/2014/main" id="{19918348-C78F-4752-BA35-D21A4D5FA5F1}"/>
              </a:ext>
            </a:extLst>
          </p:cNvPr>
          <p:cNvSpPr>
            <a:spLocks noGrp="1"/>
          </p:cNvSpPr>
          <p:nvPr>
            <p:ph type="sldNum" sz="quarter" idx="5"/>
          </p:nvPr>
        </p:nvSpPr>
        <p:spPr/>
        <p:txBody>
          <a:bodyPr/>
          <a:lstStyle/>
          <a:p>
            <a:fld id="{0F2F35A5-0F18-4C1E-99A0-B6D9F067BEEF}" type="slidenum">
              <a:rPr lang="it-IT" smtClean="0"/>
              <a:t>37</a:t>
            </a:fld>
            <a:endParaRPr lang="it-IT"/>
          </a:p>
        </p:txBody>
      </p:sp>
    </p:spTree>
    <p:extLst>
      <p:ext uri="{BB962C8B-B14F-4D97-AF65-F5344CB8AC3E}">
        <p14:creationId xmlns:p14="http://schemas.microsoft.com/office/powerpoint/2010/main" val="42621407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point,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should</a:t>
            </a:r>
            <a:r>
              <a:rPr lang="it-IT" sz="1200" b="0" i="0" u="none" strike="noStrike" kern="1200" dirty="0">
                <a:solidFill>
                  <a:schemeClr val="tx1"/>
                </a:solidFill>
                <a:effectLst/>
                <a:latin typeface="+mn-lt"/>
                <a:ea typeface="+mn-ea"/>
                <a:cs typeface="+mn-cs"/>
              </a:rPr>
              <a:t> take a step back and look </a:t>
            </a:r>
            <a:r>
              <a:rPr lang="it-IT" sz="1200" b="0" i="0" u="none" strike="noStrike" kern="1200" dirty="0" err="1">
                <a:solidFill>
                  <a:schemeClr val="tx1"/>
                </a:solidFill>
                <a:effectLst/>
                <a:latin typeface="+mn-lt"/>
                <a:ea typeface="+mn-ea"/>
                <a:cs typeface="+mn-cs"/>
              </a:rPr>
              <a:t>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happening inside a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a:t>
            </a:r>
            <a:endParaRPr lang="it-IT" b="0" dirty="0">
              <a:effectLst/>
            </a:endParaRPr>
          </a:p>
          <a:p>
            <a:br>
              <a:rPr lang="it-IT" dirty="0"/>
            </a:br>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38</a:t>
            </a:fld>
            <a:endParaRPr lang="en-US"/>
          </a:p>
        </p:txBody>
      </p:sp>
    </p:spTree>
    <p:extLst>
      <p:ext uri="{BB962C8B-B14F-4D97-AF65-F5344CB8AC3E}">
        <p14:creationId xmlns:p14="http://schemas.microsoft.com/office/powerpoint/2010/main" val="13384107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F69C5-9300-6B63-71E6-B543BBB80D9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B6262C2E-9C05-17E6-545F-1DA2D84278A6}"/>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5F5D9ADE-36E7-1814-3D9B-ED6C12746E8B}"/>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But </a:t>
            </a:r>
            <a:r>
              <a:rPr lang="it-IT" sz="1200" b="0" i="0" u="none" strike="noStrike" kern="1200" dirty="0" err="1">
                <a:solidFill>
                  <a:schemeClr val="tx1"/>
                </a:solidFill>
                <a:effectLst/>
                <a:latin typeface="+mn-lt"/>
                <a:ea typeface="+mn-ea"/>
                <a:cs typeface="+mn-cs"/>
              </a:rPr>
              <a:t>pulsation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needs</a:t>
            </a:r>
            <a:r>
              <a:rPr lang="it-IT" sz="1200" b="0" i="0" u="none" strike="noStrike" kern="1200" dirty="0">
                <a:solidFill>
                  <a:schemeClr val="tx1"/>
                </a:solidFill>
                <a:effectLst/>
                <a:latin typeface="+mn-lt"/>
                <a:ea typeface="+mn-ea"/>
                <a:cs typeface="+mn-cs"/>
              </a:rPr>
              <a:t> precise </a:t>
            </a:r>
            <a:r>
              <a:rPr lang="it-IT" sz="1200" b="0" i="0" u="none" strike="noStrike" kern="1200" dirty="0" err="1">
                <a:solidFill>
                  <a:schemeClr val="tx1"/>
                </a:solidFill>
                <a:effectLst/>
                <a:latin typeface="+mn-lt"/>
                <a:ea typeface="+mn-ea"/>
                <a:cs typeface="+mn-cs"/>
              </a:rPr>
              <a:t>conditions</a:t>
            </a:r>
            <a:r>
              <a:rPr lang="it-IT" sz="1200" b="0" i="0" u="none" strike="noStrike" kern="1200" dirty="0">
                <a:solidFill>
                  <a:schemeClr val="tx1"/>
                </a:solidFill>
                <a:effectLst/>
                <a:latin typeface="+mn-lt"/>
                <a:ea typeface="+mn-ea"/>
                <a:cs typeface="+mn-cs"/>
              </a:rPr>
              <a:t> to start:</a:t>
            </a:r>
            <a:endParaRPr lang="it-IT" b="0" dirty="0">
              <a:effectLst/>
            </a:endParaRPr>
          </a:p>
          <a:p>
            <a:pPr rtl="0"/>
            <a:r>
              <a:rPr lang="it-IT" sz="1200" b="0" i="0" u="none" strike="noStrike" kern="1200" dirty="0">
                <a:solidFill>
                  <a:schemeClr val="tx1"/>
                </a:solidFill>
                <a:effectLst/>
                <a:latin typeface="+mn-lt"/>
                <a:ea typeface="+mn-ea"/>
                <a:cs typeface="+mn-cs"/>
              </a:rPr>
              <a:t>The </a:t>
            </a:r>
            <a:r>
              <a:rPr lang="it-IT" sz="1200" b="0" i="0" u="none" strike="noStrike" kern="1200" dirty="0" err="1">
                <a:solidFill>
                  <a:schemeClr val="tx1"/>
                </a:solidFill>
                <a:effectLst/>
                <a:latin typeface="+mn-lt"/>
                <a:ea typeface="+mn-ea"/>
                <a:cs typeface="+mn-cs"/>
              </a:rPr>
              <a:t>ionization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regions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need</a:t>
            </a:r>
            <a:r>
              <a:rPr lang="it-IT" sz="1200" b="0" i="0" u="none" strike="noStrike" kern="1200" dirty="0">
                <a:solidFill>
                  <a:schemeClr val="tx1"/>
                </a:solidFill>
                <a:effectLst/>
                <a:latin typeface="+mn-lt"/>
                <a:ea typeface="+mn-ea"/>
                <a:cs typeface="+mn-cs"/>
              </a:rPr>
              <a:t> to be deep </a:t>
            </a:r>
            <a:r>
              <a:rPr lang="it-IT" sz="1200" b="0" i="0" u="none" strike="noStrike" kern="1200" dirty="0" err="1">
                <a:solidFill>
                  <a:schemeClr val="tx1"/>
                </a:solidFill>
                <a:effectLst/>
                <a:latin typeface="+mn-lt"/>
                <a:ea typeface="+mn-ea"/>
                <a:cs typeface="+mn-cs"/>
              </a:rPr>
              <a:t>enough</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let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pulsation</a:t>
            </a:r>
            <a:r>
              <a:rPr lang="it-IT" sz="1200" b="0" i="0" u="none" strike="noStrike" kern="1200" dirty="0">
                <a:solidFill>
                  <a:schemeClr val="tx1"/>
                </a:solidFill>
                <a:effectLst/>
                <a:latin typeface="+mn-lt"/>
                <a:ea typeface="+mn-ea"/>
                <a:cs typeface="+mn-cs"/>
              </a:rPr>
              <a:t> dominate the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of the star</a:t>
            </a:r>
            <a:endParaRPr lang="it-IT" b="0" dirty="0">
              <a:effectLst/>
            </a:endParaRPr>
          </a:p>
          <a:p>
            <a:pPr rtl="0"/>
            <a:r>
              <a:rPr lang="it-IT" sz="1200" b="0" i="0" u="none" strike="noStrike" kern="1200" dirty="0" err="1">
                <a:solidFill>
                  <a:schemeClr val="tx1"/>
                </a:solidFill>
                <a:effectLst/>
                <a:latin typeface="+mn-lt"/>
                <a:ea typeface="+mn-ea"/>
                <a:cs typeface="+mn-cs"/>
              </a:rPr>
              <a:t>pulsation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has</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prevail</a:t>
            </a:r>
            <a:r>
              <a:rPr lang="it-IT" sz="1200" b="0" i="0" u="none" strike="noStrike" kern="1200" dirty="0">
                <a:solidFill>
                  <a:schemeClr val="tx1"/>
                </a:solidFill>
                <a:effectLst/>
                <a:latin typeface="+mn-lt"/>
                <a:ea typeface="+mn-ea"/>
                <a:cs typeface="+mn-cs"/>
              </a:rPr>
              <a:t> over </a:t>
            </a:r>
            <a:r>
              <a:rPr lang="it-IT" sz="1200" b="0" i="0" u="none" strike="noStrike" kern="1200" dirty="0" err="1">
                <a:solidFill>
                  <a:schemeClr val="tx1"/>
                </a:solidFill>
                <a:effectLst/>
                <a:latin typeface="+mn-lt"/>
                <a:ea typeface="+mn-ea"/>
                <a:cs typeface="+mn-cs"/>
              </a:rPr>
              <a:t>convection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effects</a:t>
            </a:r>
            <a:endParaRPr lang="it-IT" b="0" dirty="0">
              <a:effectLst/>
            </a:endParaRPr>
          </a:p>
          <a:p>
            <a:br>
              <a:rPr lang="it-IT" dirty="0"/>
            </a:br>
            <a:endParaRPr lang="it-IT" dirty="0"/>
          </a:p>
        </p:txBody>
      </p:sp>
      <p:sp>
        <p:nvSpPr>
          <p:cNvPr id="4" name="Segnaposto numero diapositiva 3">
            <a:extLst>
              <a:ext uri="{FF2B5EF4-FFF2-40B4-BE49-F238E27FC236}">
                <a16:creationId xmlns:a16="http://schemas.microsoft.com/office/drawing/2014/main" id="{1C5EE832-D309-FB50-253A-9A1CD00A79FB}"/>
              </a:ext>
            </a:extLst>
          </p:cNvPr>
          <p:cNvSpPr>
            <a:spLocks noGrp="1"/>
          </p:cNvSpPr>
          <p:nvPr>
            <p:ph type="sldNum" sz="quarter" idx="5"/>
          </p:nvPr>
        </p:nvSpPr>
        <p:spPr/>
        <p:txBody>
          <a:bodyPr/>
          <a:lstStyle/>
          <a:p>
            <a:fld id="{0F2F35A5-0F18-4C1E-99A0-B6D9F067BEEF}" type="slidenum">
              <a:rPr lang="it-IT" smtClean="0"/>
              <a:t>39</a:t>
            </a:fld>
            <a:endParaRPr lang="it-IT"/>
          </a:p>
        </p:txBody>
      </p:sp>
    </p:spTree>
    <p:extLst>
      <p:ext uri="{BB962C8B-B14F-4D97-AF65-F5344CB8AC3E}">
        <p14:creationId xmlns:p14="http://schemas.microsoft.com/office/powerpoint/2010/main" val="26183831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4BEC7-50BF-C7E3-0478-A8BC1599FEF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A5282905-113E-091A-D9F8-B1C997990AAA}"/>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50F75DD-456A-B8BA-7035-16438641A763}"/>
              </a:ext>
            </a:extLst>
          </p:cNvPr>
          <p:cNvSpPr>
            <a:spLocks noGrp="1"/>
          </p:cNvSpPr>
          <p:nvPr>
            <p:ph type="body" idx="1"/>
          </p:nvPr>
        </p:nvSpPr>
        <p:spPr/>
        <p:txBody>
          <a:bodyPr/>
          <a:lstStyle/>
          <a:p>
            <a:pPr rtl="0"/>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defines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physical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edges</a:t>
            </a:r>
            <a:r>
              <a:rPr lang="it-IT" sz="1200" b="0" i="0" u="none" strike="noStrike" kern="1200" dirty="0">
                <a:solidFill>
                  <a:schemeClr val="tx1"/>
                </a:solidFill>
                <a:effectLst/>
                <a:latin typeface="+mn-lt"/>
                <a:ea typeface="+mn-ea"/>
                <a:cs typeface="+mn-cs"/>
              </a:rPr>
              <a:t> of the </a:t>
            </a:r>
            <a:r>
              <a:rPr lang="it-IT" sz="1200" b="0" i="0" u="none" strike="noStrike" kern="1200" dirty="0" err="1">
                <a:solidFill>
                  <a:schemeClr val="tx1"/>
                </a:solidFill>
                <a:effectLst/>
                <a:latin typeface="+mn-lt"/>
                <a:ea typeface="+mn-ea"/>
                <a:cs typeface="+mn-cs"/>
              </a:rPr>
              <a:t>instability</a:t>
            </a:r>
            <a:r>
              <a:rPr lang="it-IT" sz="1200" b="0" i="0" u="none" strike="noStrike" kern="1200" dirty="0">
                <a:solidFill>
                  <a:schemeClr val="tx1"/>
                </a:solidFill>
                <a:effectLst/>
                <a:latin typeface="+mn-lt"/>
                <a:ea typeface="+mn-ea"/>
                <a:cs typeface="+mn-cs"/>
              </a:rPr>
              <a:t> strip</a:t>
            </a:r>
            <a:endParaRPr lang="it-IT" b="0" dirty="0">
              <a:effectLst/>
            </a:endParaRPr>
          </a:p>
          <a:p>
            <a:br>
              <a:rPr lang="it-IT" dirty="0"/>
            </a:br>
            <a:endParaRPr lang="it-IT" dirty="0"/>
          </a:p>
        </p:txBody>
      </p:sp>
      <p:sp>
        <p:nvSpPr>
          <p:cNvPr id="4" name="Segnaposto numero diapositiva 3">
            <a:extLst>
              <a:ext uri="{FF2B5EF4-FFF2-40B4-BE49-F238E27FC236}">
                <a16:creationId xmlns:a16="http://schemas.microsoft.com/office/drawing/2014/main" id="{BA0AE2C9-F4FB-E239-F13A-135C1F1446BE}"/>
              </a:ext>
            </a:extLst>
          </p:cNvPr>
          <p:cNvSpPr>
            <a:spLocks noGrp="1"/>
          </p:cNvSpPr>
          <p:nvPr>
            <p:ph type="sldNum" sz="quarter" idx="5"/>
          </p:nvPr>
        </p:nvSpPr>
        <p:spPr/>
        <p:txBody>
          <a:bodyPr/>
          <a:lstStyle/>
          <a:p>
            <a:fld id="{0F2F35A5-0F18-4C1E-99A0-B6D9F067BEEF}" type="slidenum">
              <a:rPr lang="it-IT" smtClean="0"/>
              <a:t>40</a:t>
            </a:fld>
            <a:endParaRPr lang="it-IT"/>
          </a:p>
        </p:txBody>
      </p:sp>
    </p:spTree>
    <p:extLst>
      <p:ext uri="{BB962C8B-B14F-4D97-AF65-F5344CB8AC3E}">
        <p14:creationId xmlns:p14="http://schemas.microsoft.com/office/powerpoint/2010/main" val="165252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6A42F-2A7B-4944-0AB4-BEAE231E987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A5699637-24FB-662C-2274-45DC56AE18BC}"/>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27579275-0723-B031-DB81-7117011DACC5}"/>
              </a:ext>
            </a:extLst>
          </p:cNvPr>
          <p:cNvSpPr>
            <a:spLocks noGrp="1"/>
          </p:cNvSpPr>
          <p:nvPr>
            <p:ph type="body" idx="1"/>
          </p:nvPr>
        </p:nvSpPr>
        <p:spPr/>
        <p:txBody>
          <a:bodyPr/>
          <a:lstStyle/>
          <a:p>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relation </a:t>
            </a:r>
            <a:r>
              <a:rPr lang="it-IT" sz="1200" b="0" i="0" u="none" strike="noStrike" kern="1200" dirty="0" err="1">
                <a:solidFill>
                  <a:schemeClr val="tx1"/>
                </a:solidFill>
                <a:effectLst/>
                <a:latin typeface="+mn-lt"/>
                <a:ea typeface="+mn-ea"/>
                <a:cs typeface="+mn-cs"/>
              </a:rPr>
              <a:t>was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presented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through</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plot for the first time by Miss Henrietta Leavitt in 1912. </a:t>
            </a:r>
            <a:r>
              <a:rPr lang="it-IT" sz="1200" b="0" i="0" u="none" strike="noStrike" kern="1200" dirty="0" err="1">
                <a:solidFill>
                  <a:schemeClr val="tx1"/>
                </a:solidFill>
                <a:effectLst/>
                <a:latin typeface="+mn-lt"/>
                <a:ea typeface="+mn-ea"/>
                <a:cs typeface="+mn-cs"/>
              </a:rPr>
              <a:t>She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noticed</a:t>
            </a:r>
            <a:r>
              <a:rPr lang="it-IT" sz="1200" b="0" i="0" u="none" strike="noStrike" kern="1200" dirty="0">
                <a:solidFill>
                  <a:schemeClr val="tx1"/>
                </a:solidFill>
                <a:effectLst/>
                <a:latin typeface="+mn-lt"/>
                <a:ea typeface="+mn-ea"/>
                <a:cs typeface="+mn-cs"/>
              </a:rPr>
              <a:t> a relation </a:t>
            </a:r>
            <a:r>
              <a:rPr lang="it-IT" sz="1200" b="0" i="0" u="none" strike="noStrike" kern="1200" dirty="0" err="1">
                <a:solidFill>
                  <a:schemeClr val="tx1"/>
                </a:solidFill>
                <a:effectLst/>
                <a:latin typeface="+mn-lt"/>
                <a:ea typeface="+mn-ea"/>
                <a:cs typeface="+mn-cs"/>
              </a:rPr>
              <a:t>between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brightness</a:t>
            </a:r>
            <a:r>
              <a:rPr lang="it-IT" sz="1200" b="0" i="0" u="none" strike="noStrike" kern="1200" dirty="0">
                <a:solidFill>
                  <a:schemeClr val="tx1"/>
                </a:solidFill>
                <a:effectLst/>
                <a:latin typeface="+mn-lt"/>
                <a:ea typeface="+mn-ea"/>
                <a:cs typeface="+mn-cs"/>
              </a:rPr>
              <a:t> of the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 in the SMC and </a:t>
            </a:r>
            <a:r>
              <a:rPr lang="it-IT" sz="1200" b="0" i="0" u="none" strike="noStrike" kern="1200" dirty="0" err="1">
                <a:solidFill>
                  <a:schemeClr val="tx1"/>
                </a:solidFill>
                <a:effectLst/>
                <a:latin typeface="+mn-lt"/>
                <a:ea typeface="+mn-ea"/>
                <a:cs typeface="+mn-cs"/>
              </a:rPr>
              <a:t>their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suggested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could</a:t>
            </a:r>
            <a:r>
              <a:rPr lang="it-IT" sz="1200" b="0" i="0" u="none" strike="noStrike" kern="1200" dirty="0">
                <a:solidFill>
                  <a:schemeClr val="tx1"/>
                </a:solidFill>
                <a:effectLst/>
                <a:latin typeface="+mn-lt"/>
                <a:ea typeface="+mn-ea"/>
                <a:cs typeface="+mn-cs"/>
              </a:rPr>
              <a:t> be </a:t>
            </a:r>
            <a:r>
              <a:rPr lang="it-IT" sz="1200" b="0" i="0" u="none" strike="noStrike" kern="1200" dirty="0" err="1">
                <a:solidFill>
                  <a:schemeClr val="tx1"/>
                </a:solidFill>
                <a:effectLst/>
                <a:latin typeface="+mn-lt"/>
                <a:ea typeface="+mn-ea"/>
                <a:cs typeface="+mn-cs"/>
              </a:rPr>
              <a:t>associated</a:t>
            </a:r>
            <a:r>
              <a:rPr lang="it-IT" sz="1200" b="0" i="0" u="none" strike="noStrike" kern="1200" dirty="0">
                <a:solidFill>
                  <a:schemeClr val="tx1"/>
                </a:solidFill>
                <a:effectLst/>
                <a:latin typeface="+mn-lt"/>
                <a:ea typeface="+mn-ea"/>
                <a:cs typeface="+mn-cs"/>
              </a:rPr>
              <a:t> with the </a:t>
            </a:r>
            <a:r>
              <a:rPr lang="it-IT" sz="1200" b="0" i="0" u="none" strike="noStrike" kern="1200" dirty="0" err="1">
                <a:solidFill>
                  <a:schemeClr val="tx1"/>
                </a:solidFill>
                <a:effectLst/>
                <a:latin typeface="+mn-lt"/>
                <a:ea typeface="+mn-ea"/>
                <a:cs typeface="+mn-cs"/>
              </a:rPr>
              <a:t>intrinsic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parameters</a:t>
            </a:r>
            <a:r>
              <a:rPr lang="it-IT" sz="1200" b="0" i="0" u="none" strike="noStrike" kern="1200" dirty="0">
                <a:solidFill>
                  <a:schemeClr val="tx1"/>
                </a:solidFill>
                <a:effectLst/>
                <a:latin typeface="+mn-lt"/>
                <a:ea typeface="+mn-ea"/>
                <a:cs typeface="+mn-cs"/>
              </a:rPr>
              <a:t> of the stars.</a:t>
            </a:r>
            <a:endParaRPr lang="en-US" dirty="0"/>
          </a:p>
        </p:txBody>
      </p:sp>
      <p:sp>
        <p:nvSpPr>
          <p:cNvPr id="4" name="Segnaposto numero diapositiva 3">
            <a:extLst>
              <a:ext uri="{FF2B5EF4-FFF2-40B4-BE49-F238E27FC236}">
                <a16:creationId xmlns:a16="http://schemas.microsoft.com/office/drawing/2014/main" id="{51284060-1684-46A4-FEE7-4592320788AA}"/>
              </a:ext>
            </a:extLst>
          </p:cNvPr>
          <p:cNvSpPr>
            <a:spLocks noGrp="1"/>
          </p:cNvSpPr>
          <p:nvPr>
            <p:ph type="sldNum" sz="quarter" idx="5"/>
          </p:nvPr>
        </p:nvSpPr>
        <p:spPr/>
        <p:txBody>
          <a:bodyPr/>
          <a:lstStyle/>
          <a:p>
            <a:fld id="{0F2F35A5-0F18-4C1E-99A0-B6D9F067BEEF}" type="slidenum">
              <a:rPr lang="it-IT" smtClean="0"/>
              <a:t>5</a:t>
            </a:fld>
            <a:endParaRPr lang="it-IT"/>
          </a:p>
        </p:txBody>
      </p:sp>
    </p:spTree>
    <p:extLst>
      <p:ext uri="{BB962C8B-B14F-4D97-AF65-F5344CB8AC3E}">
        <p14:creationId xmlns:p14="http://schemas.microsoft.com/office/powerpoint/2010/main" val="34209129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4F0D6-8B86-FAE0-B6F0-55E691AF0A2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6AD4B5E-9E00-EEDA-12D3-BD4BBDC68D0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59281A9-F275-C139-0868-1517E931F40E}"/>
              </a:ext>
            </a:extLst>
          </p:cNvPr>
          <p:cNvSpPr>
            <a:spLocks noGrp="1"/>
          </p:cNvSpPr>
          <p:nvPr>
            <p:ph type="body" idx="1"/>
          </p:nvPr>
        </p:nvSpPr>
        <p:spPr/>
        <p:txBody>
          <a:bodyPr/>
          <a:lstStyle/>
          <a:p>
            <a:pPr rtl="0"/>
            <a:r>
              <a:rPr lang="it-IT" dirty="0"/>
              <a:t>No star </a:t>
            </a:r>
            <a:r>
              <a:rPr lang="it-IT" dirty="0" err="1"/>
              <a:t>is</a:t>
            </a:r>
            <a:r>
              <a:rPr lang="it-IT" dirty="0"/>
              <a:t> </a:t>
            </a:r>
            <a:r>
              <a:rPr lang="it-IT" dirty="0" err="1"/>
              <a:t>born</a:t>
            </a:r>
            <a:r>
              <a:rPr lang="it-IT" dirty="0"/>
              <a:t> </a:t>
            </a:r>
            <a:r>
              <a:rPr lang="it-IT" dirty="0" err="1"/>
              <a:t>as</a:t>
            </a:r>
            <a:r>
              <a:rPr lang="it-IT" dirty="0"/>
              <a:t> a </a:t>
            </a:r>
            <a:r>
              <a:rPr lang="it-IT" dirty="0" err="1"/>
              <a:t>pulsating</a:t>
            </a:r>
            <a:r>
              <a:rPr lang="it-IT" dirty="0"/>
              <a:t> star </a:t>
            </a:r>
            <a:br>
              <a:rPr lang="it-IT" dirty="0"/>
            </a:br>
            <a:r>
              <a:rPr lang="it-IT" dirty="0" err="1"/>
              <a:t>Only</a:t>
            </a:r>
            <a:r>
              <a:rPr lang="it-IT" dirty="0"/>
              <a:t> </a:t>
            </a:r>
            <a:r>
              <a:rPr lang="it-IT" dirty="0" err="1"/>
              <a:t>when</a:t>
            </a:r>
            <a:r>
              <a:rPr lang="it-IT" dirty="0"/>
              <a:t> the stellar </a:t>
            </a:r>
            <a:r>
              <a:rPr lang="it-IT" dirty="0" err="1"/>
              <a:t>structure</a:t>
            </a:r>
            <a:r>
              <a:rPr lang="it-IT" dirty="0"/>
              <a:t> places the </a:t>
            </a:r>
            <a:r>
              <a:rPr lang="it-IT" dirty="0" err="1"/>
              <a:t>ionization</a:t>
            </a:r>
            <a:r>
              <a:rPr lang="it-IT" dirty="0"/>
              <a:t> zones </a:t>
            </a:r>
            <a:r>
              <a:rPr lang="it-IT" dirty="0" err="1"/>
              <a:t>at</a:t>
            </a:r>
            <a:r>
              <a:rPr lang="it-IT" dirty="0"/>
              <a:t> the </a:t>
            </a:r>
            <a:r>
              <a:rPr lang="it-IT" dirty="0" err="1"/>
              <a:t>correct</a:t>
            </a:r>
            <a:r>
              <a:rPr lang="it-IT" dirty="0"/>
              <a:t> </a:t>
            </a:r>
            <a:r>
              <a:rPr lang="it-IT" dirty="0" err="1"/>
              <a:t>depth</a:t>
            </a:r>
            <a:r>
              <a:rPr lang="it-IT" dirty="0"/>
              <a:t> can </a:t>
            </a:r>
            <a:r>
              <a:rPr lang="it-IT" dirty="0" err="1"/>
              <a:t>pulsation</a:t>
            </a:r>
            <a:r>
              <a:rPr lang="it-IT" dirty="0"/>
              <a:t> </a:t>
            </a:r>
            <a:r>
              <a:rPr lang="it-IT" dirty="0" err="1"/>
              <a:t>become</a:t>
            </a:r>
            <a:r>
              <a:rPr lang="it-IT" dirty="0"/>
              <a:t> </a:t>
            </a:r>
            <a:r>
              <a:rPr lang="it-IT" dirty="0" err="1"/>
              <a:t>efficient</a:t>
            </a:r>
            <a:br>
              <a:rPr lang="it-IT" dirty="0"/>
            </a:br>
            <a:r>
              <a:rPr lang="it-IT" dirty="0" err="1"/>
              <a:t>Helium</a:t>
            </a:r>
            <a:r>
              <a:rPr lang="it-IT" dirty="0"/>
              <a:t> </a:t>
            </a:r>
            <a:r>
              <a:rPr lang="it-IT" dirty="0" err="1"/>
              <a:t>burning</a:t>
            </a:r>
            <a:r>
              <a:rPr lang="it-IT" dirty="0"/>
              <a:t> </a:t>
            </a:r>
            <a:r>
              <a:rPr lang="it-IT" dirty="0" err="1"/>
              <a:t>central</a:t>
            </a:r>
            <a:r>
              <a:rPr lang="it-IT" dirty="0"/>
              <a:t> </a:t>
            </a:r>
            <a:r>
              <a:rPr lang="it-IT" dirty="0" err="1"/>
              <a:t>phase</a:t>
            </a:r>
            <a:endParaRPr lang="it-IT" dirty="0"/>
          </a:p>
        </p:txBody>
      </p:sp>
      <p:sp>
        <p:nvSpPr>
          <p:cNvPr id="4" name="Segnaposto numero diapositiva 3">
            <a:extLst>
              <a:ext uri="{FF2B5EF4-FFF2-40B4-BE49-F238E27FC236}">
                <a16:creationId xmlns:a16="http://schemas.microsoft.com/office/drawing/2014/main" id="{26ADF92F-6EB5-449C-1567-9F9F82BA85E4}"/>
              </a:ext>
            </a:extLst>
          </p:cNvPr>
          <p:cNvSpPr>
            <a:spLocks noGrp="1"/>
          </p:cNvSpPr>
          <p:nvPr>
            <p:ph type="sldNum" sz="quarter" idx="5"/>
          </p:nvPr>
        </p:nvSpPr>
        <p:spPr/>
        <p:txBody>
          <a:bodyPr/>
          <a:lstStyle/>
          <a:p>
            <a:fld id="{0F2F35A5-0F18-4C1E-99A0-B6D9F067BEEF}" type="slidenum">
              <a:rPr lang="it-IT" smtClean="0"/>
              <a:t>41</a:t>
            </a:fld>
            <a:endParaRPr lang="it-IT"/>
          </a:p>
        </p:txBody>
      </p:sp>
    </p:spTree>
    <p:extLst>
      <p:ext uri="{BB962C8B-B14F-4D97-AF65-F5344CB8AC3E}">
        <p14:creationId xmlns:p14="http://schemas.microsoft.com/office/powerpoint/2010/main" val="6339148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3A4DAA-B18E-9CDD-4E60-AA8D9BE0BF71}"/>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C7FBE2A-207C-1A4B-F77F-6D3BB738C4D5}"/>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EBFB17D2-1BC5-874C-03D1-3EE344875802}"/>
              </a:ext>
            </a:extLst>
          </p:cNvPr>
          <p:cNvSpPr>
            <a:spLocks noGrp="1"/>
          </p:cNvSpPr>
          <p:nvPr>
            <p:ph type="body" idx="1"/>
          </p:nvPr>
        </p:nvSpPr>
        <p:spPr/>
        <p:txBody>
          <a:bodyPr/>
          <a:lstStyle/>
          <a:p>
            <a:pPr rtl="0"/>
            <a:r>
              <a:rPr lang="it-IT" sz="1200" b="0" i="0" u="none" strike="noStrike" kern="1200" dirty="0" err="1">
                <a:solidFill>
                  <a:schemeClr val="tx1"/>
                </a:solidFill>
                <a:effectLst/>
                <a:latin typeface="+mn-lt"/>
                <a:ea typeface="+mn-ea"/>
                <a:cs typeface="+mn-cs"/>
              </a:rPr>
              <a:t>Classical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during</a:t>
            </a:r>
            <a:r>
              <a:rPr lang="it-IT" sz="1200" b="0" i="0" u="none" strike="noStrike" kern="1200" dirty="0">
                <a:solidFill>
                  <a:schemeClr val="tx1"/>
                </a:solidFill>
                <a:effectLst/>
                <a:latin typeface="+mn-lt"/>
                <a:ea typeface="+mn-ea"/>
                <a:cs typeface="+mn-cs"/>
              </a:rPr>
              <a:t> blue loops </a:t>
            </a:r>
            <a:endParaRPr lang="it-IT" b="0" dirty="0">
              <a:effectLst/>
            </a:endParaRPr>
          </a:p>
          <a:p>
            <a:br>
              <a:rPr lang="it-IT" dirty="0"/>
            </a:br>
            <a:endParaRPr lang="it-IT" dirty="0"/>
          </a:p>
        </p:txBody>
      </p:sp>
      <p:sp>
        <p:nvSpPr>
          <p:cNvPr id="4" name="Segnaposto numero diapositiva 3">
            <a:extLst>
              <a:ext uri="{FF2B5EF4-FFF2-40B4-BE49-F238E27FC236}">
                <a16:creationId xmlns:a16="http://schemas.microsoft.com/office/drawing/2014/main" id="{18B0CBDD-AFEE-A6BA-3F7F-3AB21FD20B7F}"/>
              </a:ext>
            </a:extLst>
          </p:cNvPr>
          <p:cNvSpPr>
            <a:spLocks noGrp="1"/>
          </p:cNvSpPr>
          <p:nvPr>
            <p:ph type="sldNum" sz="quarter" idx="5"/>
          </p:nvPr>
        </p:nvSpPr>
        <p:spPr/>
        <p:txBody>
          <a:bodyPr/>
          <a:lstStyle/>
          <a:p>
            <a:fld id="{0F2F35A5-0F18-4C1E-99A0-B6D9F067BEEF}" type="slidenum">
              <a:rPr lang="it-IT" smtClean="0"/>
              <a:t>42</a:t>
            </a:fld>
            <a:endParaRPr lang="it-IT"/>
          </a:p>
        </p:txBody>
      </p:sp>
    </p:spTree>
    <p:extLst>
      <p:ext uri="{BB962C8B-B14F-4D97-AF65-F5344CB8AC3E}">
        <p14:creationId xmlns:p14="http://schemas.microsoft.com/office/powerpoint/2010/main" val="37106628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EA4E8A-15E9-1E65-6698-6E185D83E69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89860BA-A956-40EA-4060-4025E6DFF3EB}"/>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269B3CC1-ABD2-1F53-4311-EF47DBB083DC}"/>
              </a:ext>
            </a:extLst>
          </p:cNvPr>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RR Lyrae </a:t>
            </a:r>
            <a:r>
              <a:rPr lang="it-IT" sz="1200" b="0" i="0" u="none" strike="noStrike" kern="1200" dirty="0" err="1">
                <a:solidFill>
                  <a:schemeClr val="tx1"/>
                </a:solidFill>
                <a:effectLst/>
                <a:latin typeface="+mn-lt"/>
                <a:ea typeface="+mn-ea"/>
                <a:cs typeface="+mn-cs"/>
              </a:rPr>
              <a:t>during</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Horizontal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phase</a:t>
            </a:r>
            <a:br>
              <a:rPr lang="it-IT" sz="1200" b="0" i="0" u="none" strike="noStrike" kern="1200" dirty="0">
                <a:solidFill>
                  <a:schemeClr val="tx1"/>
                </a:solidFill>
                <a:effectLst/>
                <a:latin typeface="+mn-lt"/>
                <a:ea typeface="+mn-ea"/>
                <a:cs typeface="+mn-cs"/>
              </a:rPr>
            </a:br>
            <a:r>
              <a:rPr lang="it-IT" dirty="0"/>
              <a:t>RR Lyrae stars are </a:t>
            </a:r>
            <a:r>
              <a:rPr lang="it-IT" dirty="0" err="1"/>
              <a:t>old</a:t>
            </a:r>
            <a:r>
              <a:rPr lang="it-IT" dirty="0"/>
              <a:t>, low-mass </a:t>
            </a:r>
            <a:r>
              <a:rPr lang="it-IT" dirty="0" err="1"/>
              <a:t>Population</a:t>
            </a:r>
            <a:r>
              <a:rPr lang="it-IT" dirty="0"/>
              <a:t> II stars.</a:t>
            </a:r>
            <a:br>
              <a:rPr lang="it-IT" dirty="0"/>
            </a:br>
            <a:r>
              <a:rPr lang="it-IT" dirty="0"/>
              <a:t>After </a:t>
            </a:r>
            <a:r>
              <a:rPr lang="it-IT" dirty="0" err="1"/>
              <a:t>evolving</a:t>
            </a:r>
            <a:r>
              <a:rPr lang="it-IT" dirty="0"/>
              <a:t> </a:t>
            </a:r>
            <a:r>
              <a:rPr lang="it-IT" dirty="0" err="1"/>
              <a:t>along</a:t>
            </a:r>
            <a:r>
              <a:rPr lang="it-IT" dirty="0"/>
              <a:t> the Red Giant Branch and </a:t>
            </a:r>
            <a:r>
              <a:rPr lang="it-IT" dirty="0" err="1"/>
              <a:t>undergoing</a:t>
            </a:r>
            <a:r>
              <a:rPr lang="it-IT" dirty="0"/>
              <a:t> the </a:t>
            </a:r>
            <a:r>
              <a:rPr lang="it-IT" dirty="0" err="1"/>
              <a:t>helium</a:t>
            </a:r>
            <a:r>
              <a:rPr lang="it-IT" dirty="0"/>
              <a:t> flash, </a:t>
            </a:r>
            <a:r>
              <a:rPr lang="it-IT" dirty="0" err="1"/>
              <a:t>they</a:t>
            </a:r>
            <a:r>
              <a:rPr lang="it-IT" dirty="0"/>
              <a:t> </a:t>
            </a:r>
            <a:r>
              <a:rPr lang="it-IT" dirty="0" err="1"/>
              <a:t>settle</a:t>
            </a:r>
            <a:r>
              <a:rPr lang="it-IT" dirty="0"/>
              <a:t> on the </a:t>
            </a:r>
            <a:r>
              <a:rPr lang="it-IT" dirty="0" err="1"/>
              <a:t>Horizontal</a:t>
            </a:r>
            <a:r>
              <a:rPr lang="it-IT" dirty="0"/>
              <a:t> Branch, </a:t>
            </a:r>
            <a:r>
              <a:rPr lang="it-IT" dirty="0" err="1"/>
              <a:t>where</a:t>
            </a:r>
            <a:r>
              <a:rPr lang="it-IT" dirty="0"/>
              <a:t> </a:t>
            </a:r>
            <a:r>
              <a:rPr lang="it-IT" dirty="0" err="1"/>
              <a:t>helium</a:t>
            </a:r>
            <a:r>
              <a:rPr lang="it-IT" dirty="0"/>
              <a:t> </a:t>
            </a:r>
            <a:r>
              <a:rPr lang="it-IT" dirty="0" err="1"/>
              <a:t>burning</a:t>
            </a:r>
            <a:r>
              <a:rPr lang="it-IT" dirty="0"/>
              <a:t> takes place in the core.</a:t>
            </a:r>
            <a:br>
              <a:rPr lang="it-IT" dirty="0"/>
            </a:br>
            <a:r>
              <a:rPr lang="it-IT" dirty="0" err="1"/>
              <a:t>If</a:t>
            </a:r>
            <a:r>
              <a:rPr lang="it-IT" dirty="0"/>
              <a:t> </a:t>
            </a:r>
            <a:r>
              <a:rPr lang="it-IT" dirty="0" err="1"/>
              <a:t>their</a:t>
            </a:r>
            <a:r>
              <a:rPr lang="it-IT" dirty="0"/>
              <a:t> position on the </a:t>
            </a:r>
            <a:r>
              <a:rPr lang="it-IT" dirty="0" err="1"/>
              <a:t>Horizontal</a:t>
            </a:r>
            <a:r>
              <a:rPr lang="it-IT" dirty="0"/>
              <a:t> Branch </a:t>
            </a:r>
            <a:r>
              <a:rPr lang="it-IT" dirty="0" err="1"/>
              <a:t>falls</a:t>
            </a:r>
            <a:r>
              <a:rPr lang="it-IT" dirty="0"/>
              <a:t> inside the </a:t>
            </a:r>
            <a:r>
              <a:rPr lang="it-IT" dirty="0" err="1"/>
              <a:t>instability</a:t>
            </a:r>
            <a:r>
              <a:rPr lang="it-IT" dirty="0"/>
              <a:t> strip, </a:t>
            </a:r>
            <a:r>
              <a:rPr lang="it-IT" dirty="0" err="1"/>
              <a:t>pulsation</a:t>
            </a:r>
            <a:r>
              <a:rPr lang="it-IT" dirty="0"/>
              <a:t> </a:t>
            </a:r>
            <a:r>
              <a:rPr lang="it-IT" dirty="0" err="1"/>
              <a:t>becomes</a:t>
            </a:r>
            <a:r>
              <a:rPr lang="it-IT" dirty="0"/>
              <a:t> </a:t>
            </a:r>
            <a:r>
              <a:rPr lang="it-IT" dirty="0" err="1"/>
              <a:t>efficient</a:t>
            </a:r>
            <a:r>
              <a:rPr lang="it-IT" dirty="0"/>
              <a:t> and the star </a:t>
            </a:r>
            <a:r>
              <a:rPr lang="it-IT" dirty="0" err="1"/>
              <a:t>is</a:t>
            </a:r>
            <a:r>
              <a:rPr lang="it-IT" dirty="0"/>
              <a:t> </a:t>
            </a:r>
            <a:r>
              <a:rPr lang="it-IT" dirty="0" err="1"/>
              <a:t>observed</a:t>
            </a:r>
            <a:r>
              <a:rPr lang="it-IT" dirty="0"/>
              <a:t> </a:t>
            </a:r>
            <a:r>
              <a:rPr lang="it-IT" dirty="0" err="1"/>
              <a:t>as</a:t>
            </a:r>
            <a:r>
              <a:rPr lang="it-IT" dirty="0"/>
              <a:t> an RR Lyrae </a:t>
            </a:r>
            <a:r>
              <a:rPr lang="it-IT" dirty="0" err="1"/>
              <a:t>variable</a:t>
            </a:r>
            <a:endParaRPr lang="it-IT" b="0" dirty="0">
              <a:effectLst/>
            </a:endParaRPr>
          </a:p>
          <a:p>
            <a:br>
              <a:rPr lang="it-IT" dirty="0"/>
            </a:br>
            <a:endParaRPr lang="it-IT" dirty="0"/>
          </a:p>
        </p:txBody>
      </p:sp>
      <p:sp>
        <p:nvSpPr>
          <p:cNvPr id="4" name="Segnaposto numero diapositiva 3">
            <a:extLst>
              <a:ext uri="{FF2B5EF4-FFF2-40B4-BE49-F238E27FC236}">
                <a16:creationId xmlns:a16="http://schemas.microsoft.com/office/drawing/2014/main" id="{CBACB038-1CBB-FA1C-1288-059D27370D1C}"/>
              </a:ext>
            </a:extLst>
          </p:cNvPr>
          <p:cNvSpPr>
            <a:spLocks noGrp="1"/>
          </p:cNvSpPr>
          <p:nvPr>
            <p:ph type="sldNum" sz="quarter" idx="5"/>
          </p:nvPr>
        </p:nvSpPr>
        <p:spPr/>
        <p:txBody>
          <a:bodyPr/>
          <a:lstStyle/>
          <a:p>
            <a:fld id="{0F2F35A5-0F18-4C1E-99A0-B6D9F067BEEF}" type="slidenum">
              <a:rPr lang="it-IT" smtClean="0"/>
              <a:t>43</a:t>
            </a:fld>
            <a:endParaRPr lang="it-IT"/>
          </a:p>
        </p:txBody>
      </p:sp>
    </p:spTree>
    <p:extLst>
      <p:ext uri="{BB962C8B-B14F-4D97-AF65-F5344CB8AC3E}">
        <p14:creationId xmlns:p14="http://schemas.microsoft.com/office/powerpoint/2010/main" val="41924758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35ED3B-4A6E-E8E3-FCAB-4885BDCC0D6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1048421-5168-A401-E29B-D7A4C7BAF0AE}"/>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25F2C45-98CD-A543-C210-036FF77CE04E}"/>
              </a:ext>
            </a:extLst>
          </p:cNvPr>
          <p:cNvSpPr>
            <a:spLocks noGrp="1"/>
          </p:cNvSpPr>
          <p:nvPr>
            <p:ph type="body" idx="1"/>
          </p:nvPr>
        </p:nvSpPr>
        <p:spPr/>
        <p:txBody>
          <a:bodyPr/>
          <a:lstStyle/>
          <a:p>
            <a:pPr rtl="0"/>
            <a:r>
              <a:rPr lang="it-IT" dirty="0" err="1"/>
              <a:t>Type</a:t>
            </a:r>
            <a:r>
              <a:rPr lang="it-IT" dirty="0"/>
              <a:t> II </a:t>
            </a:r>
            <a:r>
              <a:rPr lang="it-IT" dirty="0" err="1"/>
              <a:t>Cepheids</a:t>
            </a:r>
            <a:r>
              <a:rPr lang="it-IT" dirty="0"/>
              <a:t> are low-mass </a:t>
            </a:r>
            <a:r>
              <a:rPr lang="it-IT" dirty="0" err="1"/>
              <a:t>Population</a:t>
            </a:r>
            <a:r>
              <a:rPr lang="it-IT" dirty="0"/>
              <a:t> II </a:t>
            </a:r>
            <a:r>
              <a:rPr lang="it-IT" dirty="0" err="1"/>
              <a:t>pulsators</a:t>
            </a:r>
            <a:r>
              <a:rPr lang="it-IT" dirty="0"/>
              <a:t> crossing the </a:t>
            </a:r>
            <a:r>
              <a:rPr lang="it-IT" dirty="0" err="1"/>
              <a:t>instability</a:t>
            </a:r>
            <a:r>
              <a:rPr lang="it-IT" dirty="0"/>
              <a:t> strip </a:t>
            </a:r>
            <a:r>
              <a:rPr lang="it-IT" dirty="0" err="1"/>
              <a:t>at</a:t>
            </a:r>
            <a:r>
              <a:rPr lang="it-IT" dirty="0"/>
              <a:t> </a:t>
            </a:r>
            <a:r>
              <a:rPr lang="it-IT" dirty="0" err="1"/>
              <a:t>different</a:t>
            </a:r>
            <a:r>
              <a:rPr lang="it-IT" dirty="0"/>
              <a:t> post-</a:t>
            </a:r>
            <a:r>
              <a:rPr lang="it-IT" dirty="0" err="1"/>
              <a:t>main</a:t>
            </a:r>
            <a:r>
              <a:rPr lang="it-IT" dirty="0"/>
              <a:t>-</a:t>
            </a:r>
            <a:r>
              <a:rPr lang="it-IT" dirty="0" err="1"/>
              <a:t>sequence</a:t>
            </a:r>
            <a:r>
              <a:rPr lang="it-IT" dirty="0"/>
              <a:t> </a:t>
            </a:r>
            <a:r>
              <a:rPr lang="it-IT" dirty="0" err="1"/>
              <a:t>evolutionary</a:t>
            </a:r>
            <a:r>
              <a:rPr lang="it-IT" dirty="0"/>
              <a:t> </a:t>
            </a:r>
            <a:r>
              <a:rPr lang="it-IT" dirty="0" err="1"/>
              <a:t>phases</a:t>
            </a:r>
            <a:br>
              <a:rPr lang="it-IT" dirty="0"/>
            </a:br>
            <a:r>
              <a:rPr lang="it-IT" dirty="0"/>
              <a:t>BL Her stars are </a:t>
            </a:r>
            <a:r>
              <a:rPr lang="it-IT" dirty="0" err="1"/>
              <a:t>evolving</a:t>
            </a:r>
            <a:r>
              <a:rPr lang="it-IT" dirty="0"/>
              <a:t> </a:t>
            </a:r>
            <a:r>
              <a:rPr lang="it-IT" dirty="0" err="1"/>
              <a:t>away</a:t>
            </a:r>
            <a:r>
              <a:rPr lang="it-IT" dirty="0"/>
              <a:t> from the </a:t>
            </a:r>
            <a:r>
              <a:rPr lang="it-IT" dirty="0" err="1"/>
              <a:t>Horizontal</a:t>
            </a:r>
            <a:r>
              <a:rPr lang="it-IT" dirty="0"/>
              <a:t> Branch </a:t>
            </a:r>
            <a:r>
              <a:rPr lang="it-IT" dirty="0" err="1"/>
              <a:t>toward</a:t>
            </a:r>
            <a:r>
              <a:rPr lang="it-IT" dirty="0"/>
              <a:t> the </a:t>
            </a:r>
            <a:r>
              <a:rPr lang="it-IT" dirty="0" err="1"/>
              <a:t>Asymptotic</a:t>
            </a:r>
            <a:r>
              <a:rPr lang="it-IT" dirty="0"/>
              <a:t> Giant Branch. Post HB , core He </a:t>
            </a:r>
            <a:r>
              <a:rPr lang="it-IT" dirty="0" err="1"/>
              <a:t>exhausted</a:t>
            </a:r>
            <a:r>
              <a:rPr lang="it-IT" dirty="0"/>
              <a:t> or </a:t>
            </a:r>
            <a:r>
              <a:rPr lang="it-IT" dirty="0" err="1"/>
              <a:t>almost</a:t>
            </a:r>
            <a:br>
              <a:rPr lang="it-IT" dirty="0"/>
            </a:br>
            <a:r>
              <a:rPr lang="it-IT" dirty="0" err="1"/>
              <a:t>W</a:t>
            </a:r>
            <a:r>
              <a:rPr lang="it-IT" dirty="0"/>
              <a:t> Vir stars are </a:t>
            </a:r>
            <a:r>
              <a:rPr lang="it-IT" dirty="0" err="1"/>
              <a:t>thought</a:t>
            </a:r>
            <a:r>
              <a:rPr lang="it-IT" dirty="0"/>
              <a:t> to be low-mass stars </a:t>
            </a:r>
            <a:r>
              <a:rPr lang="it-IT" dirty="0" err="1"/>
              <a:t>evolving</a:t>
            </a:r>
            <a:r>
              <a:rPr lang="it-IT" dirty="0"/>
              <a:t> </a:t>
            </a:r>
            <a:r>
              <a:rPr lang="it-IT" dirty="0" err="1"/>
              <a:t>through</a:t>
            </a:r>
            <a:r>
              <a:rPr lang="it-IT" dirty="0"/>
              <a:t> the </a:t>
            </a:r>
            <a:r>
              <a:rPr lang="it-IT" dirty="0" err="1"/>
              <a:t>instability</a:t>
            </a:r>
            <a:r>
              <a:rPr lang="it-IT" dirty="0"/>
              <a:t> strip </a:t>
            </a:r>
            <a:r>
              <a:rPr lang="it-IT" dirty="0" err="1"/>
              <a:t>during</a:t>
            </a:r>
            <a:r>
              <a:rPr lang="it-IT" dirty="0"/>
              <a:t> the AGB </a:t>
            </a:r>
            <a:r>
              <a:rPr lang="it-IT" dirty="0" err="1"/>
              <a:t>phase</a:t>
            </a:r>
            <a:r>
              <a:rPr lang="it-IT" dirty="0"/>
              <a:t>. stelle evolute shell </a:t>
            </a:r>
            <a:r>
              <a:rPr lang="it-IT" dirty="0" err="1"/>
              <a:t>burning</a:t>
            </a:r>
            <a:r>
              <a:rPr lang="it-IT" dirty="0"/>
              <a:t> instabilità termiche</a:t>
            </a:r>
            <a:br>
              <a:rPr lang="it-IT" dirty="0"/>
            </a:br>
            <a:r>
              <a:rPr lang="it-IT" dirty="0"/>
              <a:t>RV Tauri stars are post-AGB </a:t>
            </a:r>
            <a:r>
              <a:rPr lang="it-IT" dirty="0" err="1"/>
              <a:t>objects</a:t>
            </a:r>
            <a:r>
              <a:rPr lang="it-IT" dirty="0"/>
              <a:t> </a:t>
            </a:r>
            <a:r>
              <a:rPr lang="it-IT" dirty="0" err="1"/>
              <a:t>evolving</a:t>
            </a:r>
            <a:r>
              <a:rPr lang="it-IT" dirty="0"/>
              <a:t> </a:t>
            </a:r>
            <a:r>
              <a:rPr lang="it-IT" dirty="0" err="1"/>
              <a:t>toward</a:t>
            </a:r>
            <a:r>
              <a:rPr lang="it-IT" dirty="0"/>
              <a:t> the white </a:t>
            </a:r>
            <a:r>
              <a:rPr lang="it-IT" dirty="0" err="1"/>
              <a:t>dwarf</a:t>
            </a:r>
            <a:r>
              <a:rPr lang="it-IT" dirty="0"/>
              <a:t> </a:t>
            </a:r>
            <a:r>
              <a:rPr lang="it-IT" dirty="0" err="1"/>
              <a:t>phase</a:t>
            </a:r>
            <a:br>
              <a:rPr lang="it-IT" dirty="0"/>
            </a:br>
            <a:r>
              <a:rPr lang="it-IT" dirty="0" err="1"/>
              <a:t>Unlike</a:t>
            </a:r>
            <a:r>
              <a:rPr lang="it-IT" dirty="0"/>
              <a:t> </a:t>
            </a:r>
            <a:r>
              <a:rPr lang="it-IT" dirty="0" err="1"/>
              <a:t>Classical</a:t>
            </a:r>
            <a:r>
              <a:rPr lang="it-IT" dirty="0"/>
              <a:t> </a:t>
            </a:r>
            <a:r>
              <a:rPr lang="it-IT" dirty="0" err="1"/>
              <a:t>Cepheids</a:t>
            </a:r>
            <a:r>
              <a:rPr lang="it-IT" dirty="0"/>
              <a:t>, </a:t>
            </a:r>
            <a:r>
              <a:rPr lang="it-IT" dirty="0" err="1"/>
              <a:t>Type</a:t>
            </a:r>
            <a:r>
              <a:rPr lang="it-IT" dirty="0"/>
              <a:t> II </a:t>
            </a:r>
            <a:r>
              <a:rPr lang="it-IT" dirty="0" err="1"/>
              <a:t>Cepheids</a:t>
            </a:r>
            <a:r>
              <a:rPr lang="it-IT" dirty="0"/>
              <a:t> do </a:t>
            </a:r>
            <a:r>
              <a:rPr lang="it-IT" dirty="0" err="1"/>
              <a:t>not</a:t>
            </a:r>
            <a:r>
              <a:rPr lang="it-IT" dirty="0"/>
              <a:t> </a:t>
            </a:r>
            <a:r>
              <a:rPr lang="it-IT" dirty="0" err="1"/>
              <a:t>belong</a:t>
            </a:r>
            <a:r>
              <a:rPr lang="it-IT" dirty="0"/>
              <a:t> to a single </a:t>
            </a:r>
            <a:r>
              <a:rPr lang="it-IT" dirty="0" err="1"/>
              <a:t>evolutionary</a:t>
            </a:r>
            <a:r>
              <a:rPr lang="it-IT" dirty="0"/>
              <a:t> </a:t>
            </a:r>
            <a:r>
              <a:rPr lang="it-IT" dirty="0" err="1"/>
              <a:t>phase</a:t>
            </a:r>
            <a:br>
              <a:rPr lang="it-IT" dirty="0"/>
            </a:br>
            <a:r>
              <a:rPr lang="it-IT" dirty="0" err="1"/>
              <a:t>Because</a:t>
            </a:r>
            <a:r>
              <a:rPr lang="it-IT" dirty="0"/>
              <a:t> </a:t>
            </a:r>
            <a:r>
              <a:rPr lang="it-IT" dirty="0" err="1"/>
              <a:t>they</a:t>
            </a:r>
            <a:r>
              <a:rPr lang="it-IT" dirty="0"/>
              <a:t> </a:t>
            </a:r>
            <a:r>
              <a:rPr lang="it-IT" dirty="0" err="1"/>
              <a:t>belong</a:t>
            </a:r>
            <a:r>
              <a:rPr lang="it-IT" dirty="0"/>
              <a:t> to </a:t>
            </a:r>
            <a:r>
              <a:rPr lang="it-IT" dirty="0" err="1"/>
              <a:t>old</a:t>
            </a:r>
            <a:r>
              <a:rPr lang="it-IT" dirty="0"/>
              <a:t> </a:t>
            </a:r>
            <a:r>
              <a:rPr lang="it-IT" dirty="0" err="1"/>
              <a:t>Population</a:t>
            </a:r>
            <a:r>
              <a:rPr lang="it-IT" dirty="0"/>
              <a:t> II stellar systems, </a:t>
            </a:r>
            <a:r>
              <a:rPr lang="it-IT" dirty="0" err="1"/>
              <a:t>Type</a:t>
            </a:r>
            <a:r>
              <a:rPr lang="it-IT" dirty="0"/>
              <a:t> II </a:t>
            </a:r>
            <a:r>
              <a:rPr lang="it-IT" dirty="0" err="1"/>
              <a:t>Cepheids</a:t>
            </a:r>
            <a:r>
              <a:rPr lang="it-IT" dirty="0"/>
              <a:t> can probe </a:t>
            </a:r>
            <a:r>
              <a:rPr lang="it-IT" dirty="0" err="1"/>
              <a:t>environments</a:t>
            </a:r>
            <a:r>
              <a:rPr lang="it-IT" dirty="0"/>
              <a:t> </a:t>
            </a:r>
            <a:r>
              <a:rPr lang="it-IT" dirty="0" err="1"/>
              <a:t>where</a:t>
            </a:r>
            <a:r>
              <a:rPr lang="it-IT" dirty="0"/>
              <a:t> </a:t>
            </a:r>
            <a:r>
              <a:rPr lang="it-IT" dirty="0" err="1"/>
              <a:t>Classical</a:t>
            </a:r>
            <a:r>
              <a:rPr lang="it-IT" dirty="0"/>
              <a:t> </a:t>
            </a:r>
            <a:r>
              <a:rPr lang="it-IT" dirty="0" err="1"/>
              <a:t>Cepheids</a:t>
            </a:r>
            <a:r>
              <a:rPr lang="it-IT" dirty="0"/>
              <a:t> are </a:t>
            </a:r>
            <a:r>
              <a:rPr lang="it-IT" dirty="0" err="1"/>
              <a:t>absent</a:t>
            </a:r>
            <a:r>
              <a:rPr lang="it-IT" dirty="0"/>
              <a:t>.</a:t>
            </a:r>
            <a:br>
              <a:rPr lang="it-IT" dirty="0"/>
            </a:br>
            <a:endParaRPr lang="it-IT" dirty="0"/>
          </a:p>
        </p:txBody>
      </p:sp>
      <p:sp>
        <p:nvSpPr>
          <p:cNvPr id="4" name="Segnaposto numero diapositiva 3">
            <a:extLst>
              <a:ext uri="{FF2B5EF4-FFF2-40B4-BE49-F238E27FC236}">
                <a16:creationId xmlns:a16="http://schemas.microsoft.com/office/drawing/2014/main" id="{85EAA4CD-DBBF-05A7-C425-6C81EADE1D39}"/>
              </a:ext>
            </a:extLst>
          </p:cNvPr>
          <p:cNvSpPr>
            <a:spLocks noGrp="1"/>
          </p:cNvSpPr>
          <p:nvPr>
            <p:ph type="sldNum" sz="quarter" idx="5"/>
          </p:nvPr>
        </p:nvSpPr>
        <p:spPr/>
        <p:txBody>
          <a:bodyPr/>
          <a:lstStyle/>
          <a:p>
            <a:fld id="{0F2F35A5-0F18-4C1E-99A0-B6D9F067BEEF}" type="slidenum">
              <a:rPr lang="it-IT" smtClean="0"/>
              <a:t>44</a:t>
            </a:fld>
            <a:endParaRPr lang="it-IT"/>
          </a:p>
        </p:txBody>
      </p:sp>
    </p:spTree>
    <p:extLst>
      <p:ext uri="{BB962C8B-B14F-4D97-AF65-F5344CB8AC3E}">
        <p14:creationId xmlns:p14="http://schemas.microsoft.com/office/powerpoint/2010/main" val="34068097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D56D28-D718-9B32-0F67-B7BC879D54D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94A65DA-7C83-3BAD-D55B-8A57E38E8684}"/>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7DB810C-43ED-BE56-905A-6614D02416DF}"/>
              </a:ext>
            </a:extLst>
          </p:cNvPr>
          <p:cNvSpPr>
            <a:spLocks noGrp="1"/>
          </p:cNvSpPr>
          <p:nvPr>
            <p:ph type="body" idx="1"/>
          </p:nvPr>
        </p:nvSpPr>
        <p:spPr/>
        <p:txBody>
          <a:bodyPr/>
          <a:lstStyle/>
          <a:p>
            <a:pPr rtl="0"/>
            <a:r>
              <a:rPr lang="it-IT" dirty="0" err="1"/>
              <a:t>Anomalous</a:t>
            </a:r>
            <a:r>
              <a:rPr lang="it-IT" dirty="0"/>
              <a:t> </a:t>
            </a:r>
            <a:r>
              <a:rPr lang="it-IT" dirty="0" err="1"/>
              <a:t>Cepheids</a:t>
            </a:r>
            <a:r>
              <a:rPr lang="it-IT" dirty="0"/>
              <a:t> are intermediate-mass, metal-</a:t>
            </a:r>
            <a:r>
              <a:rPr lang="it-IT" dirty="0" err="1"/>
              <a:t>poor</a:t>
            </a:r>
            <a:r>
              <a:rPr lang="it-IT" dirty="0"/>
              <a:t> </a:t>
            </a:r>
            <a:r>
              <a:rPr lang="it-IT" dirty="0" err="1"/>
              <a:t>pulsators</a:t>
            </a:r>
            <a:r>
              <a:rPr lang="it-IT" dirty="0"/>
              <a:t> crossing the </a:t>
            </a:r>
            <a:r>
              <a:rPr lang="it-IT" dirty="0" err="1"/>
              <a:t>instability</a:t>
            </a:r>
            <a:r>
              <a:rPr lang="it-IT" dirty="0"/>
              <a:t> strip </a:t>
            </a:r>
            <a:r>
              <a:rPr lang="it-IT" dirty="0" err="1"/>
              <a:t>during</a:t>
            </a:r>
            <a:r>
              <a:rPr lang="it-IT" dirty="0"/>
              <a:t> core </a:t>
            </a:r>
            <a:r>
              <a:rPr lang="it-IT" dirty="0" err="1"/>
              <a:t>helium</a:t>
            </a:r>
            <a:r>
              <a:rPr lang="it-IT" dirty="0"/>
              <a:t> </a:t>
            </a:r>
            <a:r>
              <a:rPr lang="it-IT" dirty="0" err="1"/>
              <a:t>burning</a:t>
            </a:r>
            <a:r>
              <a:rPr lang="it-IT" dirty="0"/>
              <a:t>.</a:t>
            </a:r>
            <a:br>
              <a:rPr lang="it-IT" dirty="0"/>
            </a:br>
            <a:r>
              <a:rPr lang="it-IT" dirty="0" err="1"/>
              <a:t>Anomalous</a:t>
            </a:r>
            <a:r>
              <a:rPr lang="it-IT" dirty="0"/>
              <a:t> </a:t>
            </a:r>
            <a:r>
              <a:rPr lang="it-IT" dirty="0" err="1"/>
              <a:t>Cepheids</a:t>
            </a:r>
            <a:r>
              <a:rPr lang="it-IT" dirty="0"/>
              <a:t> </a:t>
            </a:r>
            <a:r>
              <a:rPr lang="it-IT" dirty="0" err="1"/>
              <a:t>occupy</a:t>
            </a:r>
            <a:r>
              <a:rPr lang="it-IT" dirty="0"/>
              <a:t> an intermediate regime </a:t>
            </a:r>
            <a:r>
              <a:rPr lang="it-IT" dirty="0" err="1"/>
              <a:t>between</a:t>
            </a:r>
            <a:r>
              <a:rPr lang="it-IT" dirty="0"/>
              <a:t> RR Lyrae and </a:t>
            </a:r>
            <a:r>
              <a:rPr lang="it-IT" dirty="0" err="1"/>
              <a:t>Classical</a:t>
            </a:r>
            <a:r>
              <a:rPr lang="it-IT" dirty="0"/>
              <a:t> </a:t>
            </a:r>
            <a:r>
              <a:rPr lang="it-IT" dirty="0" err="1"/>
              <a:t>Cepheids</a:t>
            </a:r>
            <a:br>
              <a:rPr lang="it-IT" dirty="0"/>
            </a:br>
            <a:r>
              <a:rPr lang="it-IT" dirty="0" err="1"/>
              <a:t>Historically</a:t>
            </a:r>
            <a:r>
              <a:rPr lang="it-IT" dirty="0"/>
              <a:t> </a:t>
            </a:r>
            <a:r>
              <a:rPr lang="it-IT" dirty="0" err="1"/>
              <a:t>they</a:t>
            </a:r>
            <a:r>
              <a:rPr lang="it-IT" dirty="0"/>
              <a:t> </a:t>
            </a:r>
            <a:r>
              <a:rPr lang="it-IT" dirty="0" err="1"/>
              <a:t>were</a:t>
            </a:r>
            <a:r>
              <a:rPr lang="it-IT" dirty="0"/>
              <a:t> </a:t>
            </a:r>
            <a:r>
              <a:rPr lang="it-IT" dirty="0" err="1"/>
              <a:t>called</a:t>
            </a:r>
            <a:r>
              <a:rPr lang="it-IT" dirty="0"/>
              <a:t> ‘</a:t>
            </a:r>
            <a:r>
              <a:rPr lang="it-IT" dirty="0" err="1"/>
              <a:t>anomalous</a:t>
            </a:r>
            <a:r>
              <a:rPr lang="it-IT" dirty="0"/>
              <a:t>’ </a:t>
            </a:r>
            <a:r>
              <a:rPr lang="it-IT" dirty="0" err="1"/>
              <a:t>because</a:t>
            </a:r>
            <a:r>
              <a:rPr lang="it-IT" dirty="0"/>
              <a:t> </a:t>
            </a:r>
            <a:r>
              <a:rPr lang="it-IT" dirty="0" err="1"/>
              <a:t>they</a:t>
            </a:r>
            <a:r>
              <a:rPr lang="it-IT" dirty="0"/>
              <a:t> </a:t>
            </a:r>
            <a:r>
              <a:rPr lang="it-IT" dirty="0" err="1"/>
              <a:t>appeared</a:t>
            </a:r>
            <a:r>
              <a:rPr lang="it-IT" dirty="0"/>
              <a:t> </a:t>
            </a:r>
            <a:r>
              <a:rPr lang="it-IT" dirty="0" err="1"/>
              <a:t>too</a:t>
            </a:r>
            <a:r>
              <a:rPr lang="it-IT" dirty="0"/>
              <a:t> </a:t>
            </a:r>
            <a:r>
              <a:rPr lang="it-IT" dirty="0" err="1"/>
              <a:t>luminous</a:t>
            </a:r>
            <a:r>
              <a:rPr lang="it-IT" dirty="0"/>
              <a:t> to be RR Lyrae stars, </a:t>
            </a:r>
            <a:r>
              <a:rPr lang="it-IT" dirty="0" err="1"/>
              <a:t>but</a:t>
            </a:r>
            <a:r>
              <a:rPr lang="it-IT" dirty="0"/>
              <a:t> </a:t>
            </a:r>
            <a:r>
              <a:rPr lang="it-IT" dirty="0" err="1"/>
              <a:t>not</a:t>
            </a:r>
            <a:r>
              <a:rPr lang="it-IT" dirty="0"/>
              <a:t> </a:t>
            </a:r>
            <a:r>
              <a:rPr lang="it-IT" dirty="0" err="1"/>
              <a:t>luminous</a:t>
            </a:r>
            <a:r>
              <a:rPr lang="it-IT" dirty="0"/>
              <a:t> </a:t>
            </a:r>
            <a:r>
              <a:rPr lang="it-IT" dirty="0" err="1"/>
              <a:t>enough</a:t>
            </a:r>
            <a:r>
              <a:rPr lang="it-IT" dirty="0"/>
              <a:t> to be </a:t>
            </a:r>
            <a:r>
              <a:rPr lang="it-IT" dirty="0" err="1"/>
              <a:t>Classical</a:t>
            </a:r>
            <a:r>
              <a:rPr lang="it-IT" dirty="0"/>
              <a:t> </a:t>
            </a:r>
            <a:r>
              <a:rPr lang="it-IT" dirty="0" err="1"/>
              <a:t>Cepheids</a:t>
            </a:r>
            <a:r>
              <a:rPr lang="it-IT" dirty="0"/>
              <a:t>.</a:t>
            </a:r>
            <a:br>
              <a:rPr lang="it-IT" dirty="0"/>
            </a:br>
            <a:r>
              <a:rPr lang="it-IT" dirty="0"/>
              <a:t>Today </a:t>
            </a:r>
            <a:r>
              <a:rPr lang="it-IT" dirty="0" err="1"/>
              <a:t>we</a:t>
            </a:r>
            <a:r>
              <a:rPr lang="it-IT" dirty="0"/>
              <a:t> </a:t>
            </a:r>
            <a:r>
              <a:rPr lang="it-IT" dirty="0" err="1"/>
              <a:t>understand</a:t>
            </a:r>
            <a:r>
              <a:rPr lang="it-IT" dirty="0"/>
              <a:t> </a:t>
            </a:r>
            <a:r>
              <a:rPr lang="it-IT" dirty="0" err="1"/>
              <a:t>that</a:t>
            </a:r>
            <a:r>
              <a:rPr lang="it-IT" dirty="0"/>
              <a:t> </a:t>
            </a:r>
            <a:r>
              <a:rPr lang="it-IT" dirty="0" err="1"/>
              <a:t>they</a:t>
            </a:r>
            <a:r>
              <a:rPr lang="it-IT" dirty="0"/>
              <a:t> </a:t>
            </a:r>
            <a:r>
              <a:rPr lang="it-IT" dirty="0" err="1"/>
              <a:t>occupy</a:t>
            </a:r>
            <a:r>
              <a:rPr lang="it-IT" dirty="0"/>
              <a:t> an intermediate regime in stellar </a:t>
            </a:r>
            <a:r>
              <a:rPr lang="it-IT" dirty="0" err="1"/>
              <a:t>evolution</a:t>
            </a:r>
            <a:r>
              <a:rPr lang="it-IT" dirty="0"/>
              <a:t> and </a:t>
            </a:r>
            <a:r>
              <a:rPr lang="it-IT" dirty="0" err="1"/>
              <a:t>pulsation</a:t>
            </a:r>
            <a:r>
              <a:rPr lang="it-IT" dirty="0"/>
              <a:t> </a:t>
            </a:r>
            <a:r>
              <a:rPr lang="it-IT" dirty="0" err="1"/>
              <a:t>properties</a:t>
            </a:r>
            <a:r>
              <a:rPr lang="it-IT" dirty="0"/>
              <a:t>.</a:t>
            </a:r>
            <a:br>
              <a:rPr lang="it-IT" dirty="0"/>
            </a:br>
            <a:endParaRPr lang="it-IT" dirty="0"/>
          </a:p>
        </p:txBody>
      </p:sp>
      <p:sp>
        <p:nvSpPr>
          <p:cNvPr id="4" name="Segnaposto numero diapositiva 3">
            <a:extLst>
              <a:ext uri="{FF2B5EF4-FFF2-40B4-BE49-F238E27FC236}">
                <a16:creationId xmlns:a16="http://schemas.microsoft.com/office/drawing/2014/main" id="{3F2AB371-9DD9-57EE-9F72-7F061B127A76}"/>
              </a:ext>
            </a:extLst>
          </p:cNvPr>
          <p:cNvSpPr>
            <a:spLocks noGrp="1"/>
          </p:cNvSpPr>
          <p:nvPr>
            <p:ph type="sldNum" sz="quarter" idx="5"/>
          </p:nvPr>
        </p:nvSpPr>
        <p:spPr/>
        <p:txBody>
          <a:bodyPr/>
          <a:lstStyle/>
          <a:p>
            <a:fld id="{0F2F35A5-0F18-4C1E-99A0-B6D9F067BEEF}" type="slidenum">
              <a:rPr lang="it-IT" smtClean="0"/>
              <a:t>45</a:t>
            </a:fld>
            <a:endParaRPr lang="it-IT"/>
          </a:p>
        </p:txBody>
      </p:sp>
    </p:spTree>
    <p:extLst>
      <p:ext uri="{BB962C8B-B14F-4D97-AF65-F5344CB8AC3E}">
        <p14:creationId xmlns:p14="http://schemas.microsoft.com/office/powerpoint/2010/main" val="137264382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3C3360-62B1-7656-6E4A-596AE47DCEC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70B5D39-4530-B0B0-9860-0A6C5E7D1409}"/>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05CE51C-2053-FC5C-9946-18F091046F60}"/>
              </a:ext>
            </a:extLst>
          </p:cNvPr>
          <p:cNvSpPr>
            <a:spLocks noGrp="1"/>
          </p:cNvSpPr>
          <p:nvPr>
            <p:ph type="body" idx="1"/>
          </p:nvPr>
        </p:nvSpPr>
        <p:spPr/>
        <p:txBody>
          <a:bodyPr/>
          <a:lstStyle/>
          <a:p>
            <a:br>
              <a:rPr lang="it-IT" dirty="0"/>
            </a:br>
            <a:endParaRPr lang="it-IT" dirty="0"/>
          </a:p>
        </p:txBody>
      </p:sp>
      <p:sp>
        <p:nvSpPr>
          <p:cNvPr id="4" name="Segnaposto numero diapositiva 3">
            <a:extLst>
              <a:ext uri="{FF2B5EF4-FFF2-40B4-BE49-F238E27FC236}">
                <a16:creationId xmlns:a16="http://schemas.microsoft.com/office/drawing/2014/main" id="{59AE0D6E-2418-C65F-EEB1-119753B85788}"/>
              </a:ext>
            </a:extLst>
          </p:cNvPr>
          <p:cNvSpPr>
            <a:spLocks noGrp="1"/>
          </p:cNvSpPr>
          <p:nvPr>
            <p:ph type="sldNum" sz="quarter" idx="5"/>
          </p:nvPr>
        </p:nvSpPr>
        <p:spPr/>
        <p:txBody>
          <a:bodyPr/>
          <a:lstStyle/>
          <a:p>
            <a:fld id="{0F2F35A5-0F18-4C1E-99A0-B6D9F067BEEF}" type="slidenum">
              <a:rPr lang="it-IT" smtClean="0"/>
              <a:t>46</a:t>
            </a:fld>
            <a:endParaRPr lang="it-IT"/>
          </a:p>
        </p:txBody>
      </p:sp>
    </p:spTree>
    <p:extLst>
      <p:ext uri="{BB962C8B-B14F-4D97-AF65-F5344CB8AC3E}">
        <p14:creationId xmlns:p14="http://schemas.microsoft.com/office/powerpoint/2010/main" val="40310424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90D234-4FAD-62CF-A674-6E6BF627C8C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5535D71-55CB-6FD7-7FE6-1DA581562BE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936CD06C-C1CF-51FB-BE42-EE93E5F70164}"/>
              </a:ext>
            </a:extLst>
          </p:cNvPr>
          <p:cNvSpPr>
            <a:spLocks noGrp="1"/>
          </p:cNvSpPr>
          <p:nvPr>
            <p:ph type="body" idx="1"/>
          </p:nvPr>
        </p:nvSpPr>
        <p:spPr/>
        <p:txBody>
          <a:bodyPr/>
          <a:lstStyle/>
          <a:p>
            <a:pPr rtl="0"/>
            <a:r>
              <a:rPr lang="it-IT" sz="1200" b="0" i="0" u="none" strike="noStrike" kern="1200" dirty="0" err="1">
                <a:solidFill>
                  <a:schemeClr val="tx1"/>
                </a:solidFill>
                <a:effectLst/>
                <a:latin typeface="+mn-lt"/>
                <a:ea typeface="+mn-ea"/>
                <a:cs typeface="+mn-cs"/>
              </a:rPr>
              <a:t>different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on the </a:t>
            </a:r>
            <a:r>
              <a:rPr lang="it-IT" sz="1200" b="0" i="0" u="none" strike="noStrike" kern="1200" dirty="0" err="1">
                <a:solidFill>
                  <a:schemeClr val="tx1"/>
                </a:solidFill>
                <a:effectLst/>
                <a:latin typeface="+mn-lt"/>
                <a:ea typeface="+mn-ea"/>
                <a:cs typeface="+mn-cs"/>
              </a:rPr>
              <a:t>instability</a:t>
            </a:r>
            <a:r>
              <a:rPr lang="it-IT" sz="1200" b="0" i="0" u="none" strike="noStrike" kern="1200" dirty="0">
                <a:solidFill>
                  <a:schemeClr val="tx1"/>
                </a:solidFill>
                <a:effectLst/>
                <a:latin typeface="+mn-lt"/>
                <a:ea typeface="+mn-ea"/>
                <a:cs typeface="+mn-cs"/>
              </a:rPr>
              <a:t> strip </a:t>
            </a:r>
            <a:r>
              <a:rPr lang="it-IT" sz="1200" b="0" i="0" u="none" strike="noStrike" kern="1200" dirty="0" err="1">
                <a:solidFill>
                  <a:schemeClr val="tx1"/>
                </a:solidFill>
                <a:effectLst/>
                <a:latin typeface="+mn-lt"/>
                <a:ea typeface="+mn-ea"/>
                <a:cs typeface="+mn-cs"/>
              </a:rPr>
              <a:t>means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these</a:t>
            </a:r>
            <a:r>
              <a:rPr lang="it-IT" sz="1200" b="0" i="0" u="none" strike="noStrike" kern="1200" dirty="0">
                <a:solidFill>
                  <a:schemeClr val="tx1"/>
                </a:solidFill>
                <a:effectLst/>
                <a:latin typeface="+mn-lt"/>
                <a:ea typeface="+mn-ea"/>
                <a:cs typeface="+mn-cs"/>
              </a:rPr>
              <a:t> 3 </a:t>
            </a:r>
            <a:r>
              <a:rPr lang="it-IT" sz="1200" b="0" i="0" u="none" strike="noStrike" kern="1200" dirty="0" err="1">
                <a:solidFill>
                  <a:schemeClr val="tx1"/>
                </a:solidFill>
                <a:effectLst/>
                <a:latin typeface="+mn-lt"/>
                <a:ea typeface="+mn-ea"/>
                <a:cs typeface="+mn-cs"/>
              </a:rPr>
              <a:t>different</a:t>
            </a:r>
            <a:r>
              <a:rPr lang="it-IT" sz="1200" b="0" i="0" u="none" strike="noStrike" kern="1200" dirty="0">
                <a:solidFill>
                  <a:schemeClr val="tx1"/>
                </a:solidFill>
                <a:effectLst/>
                <a:latin typeface="+mn-lt"/>
                <a:ea typeface="+mn-ea"/>
                <a:cs typeface="+mn-cs"/>
              </a:rPr>
              <a:t> classes of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stars follow </a:t>
            </a:r>
            <a:r>
              <a:rPr lang="it-IT" sz="1200" b="0" i="0" u="none" strike="noStrike" kern="1200" dirty="0" err="1">
                <a:solidFill>
                  <a:schemeClr val="tx1"/>
                </a:solidFill>
                <a:effectLst/>
                <a:latin typeface="+mn-lt"/>
                <a:ea typeface="+mn-ea"/>
                <a:cs typeface="+mn-cs"/>
              </a:rPr>
              <a:t>different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period-luminosity</a:t>
            </a:r>
            <a:r>
              <a:rPr lang="it-IT" sz="1200" b="0" i="0" u="none" strike="noStrike" kern="1200" dirty="0">
                <a:solidFill>
                  <a:schemeClr val="tx1"/>
                </a:solidFill>
                <a:effectLst/>
                <a:latin typeface="+mn-lt"/>
                <a:ea typeface="+mn-ea"/>
                <a:cs typeface="+mn-cs"/>
              </a:rPr>
              <a:t> relations</a:t>
            </a:r>
            <a:endParaRPr lang="it-IT" b="0" dirty="0">
              <a:effectLst/>
            </a:endParaRPr>
          </a:p>
        </p:txBody>
      </p:sp>
      <p:sp>
        <p:nvSpPr>
          <p:cNvPr id="4" name="Segnaposto numero diapositiva 3">
            <a:extLst>
              <a:ext uri="{FF2B5EF4-FFF2-40B4-BE49-F238E27FC236}">
                <a16:creationId xmlns:a16="http://schemas.microsoft.com/office/drawing/2014/main" id="{80D0A165-9655-D208-D421-4AC665E9BCEE}"/>
              </a:ext>
            </a:extLst>
          </p:cNvPr>
          <p:cNvSpPr>
            <a:spLocks noGrp="1"/>
          </p:cNvSpPr>
          <p:nvPr>
            <p:ph type="sldNum" sz="quarter" idx="5"/>
          </p:nvPr>
        </p:nvSpPr>
        <p:spPr/>
        <p:txBody>
          <a:bodyPr/>
          <a:lstStyle/>
          <a:p>
            <a:fld id="{0F2F35A5-0F18-4C1E-99A0-B6D9F067BEEF}" type="slidenum">
              <a:rPr lang="it-IT" smtClean="0"/>
              <a:t>47</a:t>
            </a:fld>
            <a:endParaRPr lang="it-IT"/>
          </a:p>
        </p:txBody>
      </p:sp>
    </p:spTree>
    <p:extLst>
      <p:ext uri="{BB962C8B-B14F-4D97-AF65-F5344CB8AC3E}">
        <p14:creationId xmlns:p14="http://schemas.microsoft.com/office/powerpoint/2010/main" val="261290032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48</a:t>
            </a:fld>
            <a:endParaRPr lang="en-US"/>
          </a:p>
        </p:txBody>
      </p:sp>
    </p:spTree>
    <p:extLst>
      <p:ext uri="{BB962C8B-B14F-4D97-AF65-F5344CB8AC3E}">
        <p14:creationId xmlns:p14="http://schemas.microsoft.com/office/powerpoint/2010/main" val="214803533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5C18E5-E5E0-C4CB-7A95-6130248B5B8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88DDF93-CB8A-0183-088F-4808819A9B7C}"/>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87A5D54-9C0D-8845-B7EB-9B91FACD28F5}"/>
              </a:ext>
            </a:extLst>
          </p:cNvPr>
          <p:cNvSpPr>
            <a:spLocks noGrp="1"/>
          </p:cNvSpPr>
          <p:nvPr>
            <p:ph type="body" idx="1"/>
          </p:nvPr>
        </p:nvSpPr>
        <p:spPr/>
        <p:txBody>
          <a:bodyPr/>
          <a:lstStyle/>
          <a:p>
            <a:endParaRPr lang="en-US" dirty="0"/>
          </a:p>
        </p:txBody>
      </p:sp>
      <p:sp>
        <p:nvSpPr>
          <p:cNvPr id="4" name="Segnaposto numero diapositiva 3">
            <a:extLst>
              <a:ext uri="{FF2B5EF4-FFF2-40B4-BE49-F238E27FC236}">
                <a16:creationId xmlns:a16="http://schemas.microsoft.com/office/drawing/2014/main" id="{DEED1115-2068-0B7C-599B-70EBC382DA88}"/>
              </a:ext>
            </a:extLst>
          </p:cNvPr>
          <p:cNvSpPr>
            <a:spLocks noGrp="1"/>
          </p:cNvSpPr>
          <p:nvPr>
            <p:ph type="sldNum" sz="quarter" idx="5"/>
          </p:nvPr>
        </p:nvSpPr>
        <p:spPr/>
        <p:txBody>
          <a:bodyPr/>
          <a:lstStyle/>
          <a:p>
            <a:fld id="{3B462AFE-12DC-4A47-8E3B-57D670932FAB}" type="slidenum">
              <a:rPr lang="en-US" smtClean="0"/>
              <a:t>49</a:t>
            </a:fld>
            <a:endParaRPr lang="en-US"/>
          </a:p>
        </p:txBody>
      </p:sp>
    </p:spTree>
    <p:extLst>
      <p:ext uri="{BB962C8B-B14F-4D97-AF65-F5344CB8AC3E}">
        <p14:creationId xmlns:p14="http://schemas.microsoft.com/office/powerpoint/2010/main" val="400956461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4E0A6-4333-B5B9-F7E7-8744687C74D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388E4CC-B008-233D-A5A8-E78808D02A1E}"/>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8B23B38-8306-6E54-1818-FE7214B81CF4}"/>
              </a:ext>
            </a:extLst>
          </p:cNvPr>
          <p:cNvSpPr>
            <a:spLocks noGrp="1"/>
          </p:cNvSpPr>
          <p:nvPr>
            <p:ph type="body" idx="1"/>
          </p:nvPr>
        </p:nvSpPr>
        <p:spPr/>
        <p:txBody>
          <a:bodyPr/>
          <a:lstStyle/>
          <a:p>
            <a:endParaRPr lang="en-US" dirty="0"/>
          </a:p>
        </p:txBody>
      </p:sp>
      <p:sp>
        <p:nvSpPr>
          <p:cNvPr id="4" name="Segnaposto numero diapositiva 3">
            <a:extLst>
              <a:ext uri="{FF2B5EF4-FFF2-40B4-BE49-F238E27FC236}">
                <a16:creationId xmlns:a16="http://schemas.microsoft.com/office/drawing/2014/main" id="{BD3E834D-E9C3-3F57-4E9F-6A6B448E4640}"/>
              </a:ext>
            </a:extLst>
          </p:cNvPr>
          <p:cNvSpPr>
            <a:spLocks noGrp="1"/>
          </p:cNvSpPr>
          <p:nvPr>
            <p:ph type="sldNum" sz="quarter" idx="5"/>
          </p:nvPr>
        </p:nvSpPr>
        <p:spPr/>
        <p:txBody>
          <a:bodyPr/>
          <a:lstStyle/>
          <a:p>
            <a:fld id="{3B462AFE-12DC-4A47-8E3B-57D670932FAB}" type="slidenum">
              <a:rPr lang="en-US" smtClean="0"/>
              <a:t>50</a:t>
            </a:fld>
            <a:endParaRPr lang="en-US"/>
          </a:p>
        </p:txBody>
      </p:sp>
    </p:spTree>
    <p:extLst>
      <p:ext uri="{BB962C8B-B14F-4D97-AF65-F5344CB8AC3E}">
        <p14:creationId xmlns:p14="http://schemas.microsoft.com/office/powerpoint/2010/main" val="2783704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336897-2416-56DC-8794-633FFF14152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B8B5EC1-D464-FE4E-D4A5-0D6F12CEE6C6}"/>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276F4D0B-D87D-4D41-4F52-40321FAB3EE1}"/>
              </a:ext>
            </a:extLst>
          </p:cNvPr>
          <p:cNvSpPr>
            <a:spLocks noGrp="1"/>
          </p:cNvSpPr>
          <p:nvPr>
            <p:ph type="body" idx="1"/>
          </p:nvPr>
        </p:nvSpPr>
        <p:spPr/>
        <p:txBody>
          <a:bodyPr/>
          <a:lstStyle/>
          <a:p>
            <a:r>
              <a:rPr lang="it-IT" sz="1200" b="0" i="0" u="none" strike="noStrike" kern="1200" dirty="0" err="1">
                <a:solidFill>
                  <a:schemeClr val="tx1"/>
                </a:solidFill>
                <a:effectLst/>
                <a:latin typeface="+mn-lt"/>
                <a:ea typeface="+mn-ea"/>
                <a:cs typeface="+mn-cs"/>
              </a:rPr>
              <a:t>Signed</a:t>
            </a:r>
            <a:r>
              <a:rPr lang="it-IT" sz="1200" b="0" i="0" u="none" strike="noStrike" kern="1200" dirty="0">
                <a:solidFill>
                  <a:schemeClr val="tx1"/>
                </a:solidFill>
                <a:effectLst/>
                <a:latin typeface="+mn-lt"/>
                <a:ea typeface="+mn-ea"/>
                <a:cs typeface="+mn-cs"/>
              </a:rPr>
              <a:t> by Pickering </a:t>
            </a:r>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relation </a:t>
            </a:r>
            <a:r>
              <a:rPr lang="it-IT" sz="1200" b="0" i="0" u="none" strike="noStrike" kern="1200" dirty="0" err="1">
                <a:solidFill>
                  <a:schemeClr val="tx1"/>
                </a:solidFill>
                <a:effectLst/>
                <a:latin typeface="+mn-lt"/>
                <a:ea typeface="+mn-ea"/>
                <a:cs typeface="+mn-cs"/>
              </a:rPr>
              <a:t>was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presented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through</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plot for the first time by Miss Henrietta Leavitt in 1912. </a:t>
            </a:r>
            <a:r>
              <a:rPr lang="it-IT" sz="1200" b="0" i="0" u="none" strike="noStrike" kern="1200" dirty="0" err="1">
                <a:solidFill>
                  <a:schemeClr val="tx1"/>
                </a:solidFill>
                <a:effectLst/>
                <a:latin typeface="+mn-lt"/>
                <a:ea typeface="+mn-ea"/>
                <a:cs typeface="+mn-cs"/>
              </a:rPr>
              <a:t>She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noticed</a:t>
            </a:r>
            <a:r>
              <a:rPr lang="it-IT" sz="1200" b="0" i="0" u="none" strike="noStrike" kern="1200" dirty="0">
                <a:solidFill>
                  <a:schemeClr val="tx1"/>
                </a:solidFill>
                <a:effectLst/>
                <a:latin typeface="+mn-lt"/>
                <a:ea typeface="+mn-ea"/>
                <a:cs typeface="+mn-cs"/>
              </a:rPr>
              <a:t> a relation </a:t>
            </a:r>
            <a:r>
              <a:rPr lang="it-IT" sz="1200" b="0" i="0" u="none" strike="noStrike" kern="1200" dirty="0" err="1">
                <a:solidFill>
                  <a:schemeClr val="tx1"/>
                </a:solidFill>
                <a:effectLst/>
                <a:latin typeface="+mn-lt"/>
                <a:ea typeface="+mn-ea"/>
                <a:cs typeface="+mn-cs"/>
              </a:rPr>
              <a:t>between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brightness</a:t>
            </a:r>
            <a:r>
              <a:rPr lang="it-IT" sz="1200" b="0" i="0" u="none" strike="noStrike" kern="1200" dirty="0">
                <a:solidFill>
                  <a:schemeClr val="tx1"/>
                </a:solidFill>
                <a:effectLst/>
                <a:latin typeface="+mn-lt"/>
                <a:ea typeface="+mn-ea"/>
                <a:cs typeface="+mn-cs"/>
              </a:rPr>
              <a:t> of the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 in the SMC and </a:t>
            </a:r>
            <a:r>
              <a:rPr lang="it-IT" sz="1200" b="0" i="0" u="none" strike="noStrike" kern="1200" dirty="0" err="1">
                <a:solidFill>
                  <a:schemeClr val="tx1"/>
                </a:solidFill>
                <a:effectLst/>
                <a:latin typeface="+mn-lt"/>
                <a:ea typeface="+mn-ea"/>
                <a:cs typeface="+mn-cs"/>
              </a:rPr>
              <a:t>their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suggested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could</a:t>
            </a:r>
            <a:r>
              <a:rPr lang="it-IT" sz="1200" b="0" i="0" u="none" strike="noStrike" kern="1200" dirty="0">
                <a:solidFill>
                  <a:schemeClr val="tx1"/>
                </a:solidFill>
                <a:effectLst/>
                <a:latin typeface="+mn-lt"/>
                <a:ea typeface="+mn-ea"/>
                <a:cs typeface="+mn-cs"/>
              </a:rPr>
              <a:t> be </a:t>
            </a:r>
            <a:r>
              <a:rPr lang="it-IT" sz="1200" b="0" i="0" u="none" strike="noStrike" kern="1200" dirty="0" err="1">
                <a:solidFill>
                  <a:schemeClr val="tx1"/>
                </a:solidFill>
                <a:effectLst/>
                <a:latin typeface="+mn-lt"/>
                <a:ea typeface="+mn-ea"/>
                <a:cs typeface="+mn-cs"/>
              </a:rPr>
              <a:t>associated</a:t>
            </a:r>
            <a:r>
              <a:rPr lang="it-IT" sz="1200" b="0" i="0" u="none" strike="noStrike" kern="1200" dirty="0">
                <a:solidFill>
                  <a:schemeClr val="tx1"/>
                </a:solidFill>
                <a:effectLst/>
                <a:latin typeface="+mn-lt"/>
                <a:ea typeface="+mn-ea"/>
                <a:cs typeface="+mn-cs"/>
              </a:rPr>
              <a:t> with the </a:t>
            </a:r>
            <a:r>
              <a:rPr lang="it-IT" sz="1200" b="0" i="0" u="none" strike="noStrike" kern="1200" dirty="0" err="1">
                <a:solidFill>
                  <a:schemeClr val="tx1"/>
                </a:solidFill>
                <a:effectLst/>
                <a:latin typeface="+mn-lt"/>
                <a:ea typeface="+mn-ea"/>
                <a:cs typeface="+mn-cs"/>
              </a:rPr>
              <a:t>intrinsic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parameters</a:t>
            </a:r>
            <a:r>
              <a:rPr lang="it-IT" sz="1200" b="0" i="0" u="none" strike="noStrike" kern="1200" dirty="0">
                <a:solidFill>
                  <a:schemeClr val="tx1"/>
                </a:solidFill>
                <a:effectLst/>
                <a:latin typeface="+mn-lt"/>
                <a:ea typeface="+mn-ea"/>
                <a:cs typeface="+mn-cs"/>
              </a:rPr>
              <a:t> of the stars.</a:t>
            </a:r>
            <a:endParaRPr lang="en-US" dirty="0"/>
          </a:p>
        </p:txBody>
      </p:sp>
      <p:sp>
        <p:nvSpPr>
          <p:cNvPr id="4" name="Segnaposto numero diapositiva 3">
            <a:extLst>
              <a:ext uri="{FF2B5EF4-FFF2-40B4-BE49-F238E27FC236}">
                <a16:creationId xmlns:a16="http://schemas.microsoft.com/office/drawing/2014/main" id="{10715849-0F21-B68A-8195-4A763E096A37}"/>
              </a:ext>
            </a:extLst>
          </p:cNvPr>
          <p:cNvSpPr>
            <a:spLocks noGrp="1"/>
          </p:cNvSpPr>
          <p:nvPr>
            <p:ph type="sldNum" sz="quarter" idx="5"/>
          </p:nvPr>
        </p:nvSpPr>
        <p:spPr/>
        <p:txBody>
          <a:bodyPr/>
          <a:lstStyle/>
          <a:p>
            <a:fld id="{0F2F35A5-0F18-4C1E-99A0-B6D9F067BEEF}" type="slidenum">
              <a:rPr lang="it-IT" smtClean="0"/>
              <a:t>6</a:t>
            </a:fld>
            <a:endParaRPr lang="it-IT"/>
          </a:p>
        </p:txBody>
      </p:sp>
    </p:spTree>
    <p:extLst>
      <p:ext uri="{BB962C8B-B14F-4D97-AF65-F5344CB8AC3E}">
        <p14:creationId xmlns:p14="http://schemas.microsoft.com/office/powerpoint/2010/main" val="14846723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116ABD-536B-6CD1-CC7D-76AF8E92176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0F13874-24F0-CA0E-3743-F948615E997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93B820F6-E275-678E-A640-00C3BD4E1E52}"/>
              </a:ext>
            </a:extLst>
          </p:cNvPr>
          <p:cNvSpPr>
            <a:spLocks noGrp="1"/>
          </p:cNvSpPr>
          <p:nvPr>
            <p:ph type="body" idx="1"/>
          </p:nvPr>
        </p:nvSpPr>
        <p:spPr/>
        <p:txBody>
          <a:bodyPr/>
          <a:lstStyle/>
          <a:p>
            <a:r>
              <a:rPr lang="it-IT" sz="1200" b="0" i="0" u="none" strike="noStrike" kern="1200" dirty="0" err="1">
                <a:solidFill>
                  <a:schemeClr val="tx1"/>
                </a:solidFill>
                <a:effectLst/>
                <a:latin typeface="+mn-lt"/>
                <a:ea typeface="+mn-ea"/>
                <a:cs typeface="+mn-cs"/>
              </a:rPr>
              <a:t>When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observe</a:t>
            </a:r>
            <a:r>
              <a:rPr lang="it-IT" sz="1200" b="0" i="0" u="none" strike="noStrike" kern="1200" dirty="0">
                <a:solidFill>
                  <a:schemeClr val="tx1"/>
                </a:solidFill>
                <a:effectLst/>
                <a:latin typeface="+mn-lt"/>
                <a:ea typeface="+mn-ea"/>
                <a:cs typeface="+mn-cs"/>
              </a:rPr>
              <a:t> a star, the light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receive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scattered</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absorbed</a:t>
            </a:r>
            <a:r>
              <a:rPr lang="it-IT" sz="1200" b="0" i="0" u="none" strike="noStrike" kern="1200" dirty="0">
                <a:solidFill>
                  <a:schemeClr val="tx1"/>
                </a:solidFill>
                <a:effectLst/>
                <a:latin typeface="+mn-lt"/>
                <a:ea typeface="+mn-ea"/>
                <a:cs typeface="+mn-cs"/>
              </a:rPr>
              <a:t> by the </a:t>
            </a:r>
            <a:r>
              <a:rPr lang="it-IT" sz="1200" b="0" i="0" u="none" strike="noStrike" kern="1200" dirty="0" err="1">
                <a:solidFill>
                  <a:schemeClr val="tx1"/>
                </a:solidFill>
                <a:effectLst/>
                <a:latin typeface="+mn-lt"/>
                <a:ea typeface="+mn-ea"/>
                <a:cs typeface="+mn-cs"/>
              </a:rPr>
              <a:t>dust</a:t>
            </a:r>
            <a:r>
              <a:rPr lang="it-IT" sz="1200" b="0" i="0" u="none" strike="noStrike" kern="1200" dirty="0">
                <a:solidFill>
                  <a:schemeClr val="tx1"/>
                </a:solidFill>
                <a:effectLst/>
                <a:latin typeface="+mn-lt"/>
                <a:ea typeface="+mn-ea"/>
                <a:cs typeface="+mn-cs"/>
              </a:rPr>
              <a:t>, so to </a:t>
            </a:r>
            <a:r>
              <a:rPr lang="it-IT" sz="1200" b="0" i="0" u="none" strike="noStrike" kern="1200" dirty="0" err="1">
                <a:solidFill>
                  <a:schemeClr val="tx1"/>
                </a:solidFill>
                <a:effectLst/>
                <a:latin typeface="+mn-lt"/>
                <a:ea typeface="+mn-ea"/>
                <a:cs typeface="+mn-cs"/>
              </a:rPr>
              <a:t>define</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true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apparent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need</a:t>
            </a:r>
            <a:r>
              <a:rPr lang="it-IT" sz="1200" b="0" i="0" u="none" strike="noStrike" kern="1200" dirty="0">
                <a:solidFill>
                  <a:schemeClr val="tx1"/>
                </a:solidFill>
                <a:effectLst/>
                <a:latin typeface="+mn-lt"/>
                <a:ea typeface="+mn-ea"/>
                <a:cs typeface="+mn-cs"/>
              </a:rPr>
              <a:t> to know the stellar </a:t>
            </a:r>
            <a:r>
              <a:rPr lang="it-IT" sz="1200" b="0" i="0" u="none" strike="noStrike" kern="1200" dirty="0" err="1">
                <a:solidFill>
                  <a:schemeClr val="tx1"/>
                </a:solidFill>
                <a:effectLst/>
                <a:latin typeface="+mn-lt"/>
                <a:ea typeface="+mn-ea"/>
                <a:cs typeface="+mn-cs"/>
              </a:rPr>
              <a:t>atmosphere</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extinction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law</a:t>
            </a:r>
            <a:r>
              <a:rPr lang="it-IT" sz="1200" b="0" i="0" u="none" strike="noStrike" kern="1200" dirty="0">
                <a:solidFill>
                  <a:schemeClr val="tx1"/>
                </a:solidFill>
                <a:effectLst/>
                <a:latin typeface="+mn-lt"/>
                <a:ea typeface="+mn-ea"/>
                <a:cs typeface="+mn-cs"/>
              </a:rPr>
              <a:t> and the </a:t>
            </a:r>
            <a:r>
              <a:rPr lang="it-IT" sz="1200" b="0" i="0" u="none" strike="noStrike" kern="1200" dirty="0" err="1">
                <a:solidFill>
                  <a:schemeClr val="tx1"/>
                </a:solidFill>
                <a:effectLst/>
                <a:latin typeface="+mn-lt"/>
                <a:ea typeface="+mn-ea"/>
                <a:cs typeface="+mn-cs"/>
              </a:rPr>
              <a:t>instrumental</a:t>
            </a:r>
            <a:r>
              <a:rPr lang="it-IT" sz="1200" b="0" i="0" u="none" strike="noStrike" kern="1200" dirty="0">
                <a:solidFill>
                  <a:schemeClr val="tx1"/>
                </a:solidFill>
                <a:effectLst/>
                <a:latin typeface="+mn-lt"/>
                <a:ea typeface="+mn-ea"/>
                <a:cs typeface="+mn-cs"/>
              </a:rPr>
              <a:t> filter </a:t>
            </a:r>
            <a:r>
              <a:rPr lang="it-IT" sz="1200" b="0" i="0" u="none" strike="noStrike" kern="1200" dirty="0" err="1">
                <a:solidFill>
                  <a:schemeClr val="tx1"/>
                </a:solidFill>
                <a:effectLst/>
                <a:latin typeface="+mn-lt"/>
                <a:ea typeface="+mn-ea"/>
                <a:cs typeface="+mn-cs"/>
              </a:rPr>
              <a:t>response</a:t>
            </a:r>
            <a:r>
              <a:rPr lang="it-IT" sz="1200" b="0" i="0" u="none" strike="noStrike" kern="1200" dirty="0">
                <a:solidFill>
                  <a:schemeClr val="tx1"/>
                </a:solidFill>
                <a:effectLst/>
                <a:latin typeface="+mn-lt"/>
                <a:ea typeface="+mn-ea"/>
                <a:cs typeface="+mn-cs"/>
              </a:rPr>
              <a:t>. But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not</a:t>
            </a:r>
            <a:r>
              <a:rPr lang="it-IT" sz="1200" b="0" i="0" u="none" strike="noStrike" kern="1200" dirty="0">
                <a:solidFill>
                  <a:schemeClr val="tx1"/>
                </a:solidFill>
                <a:effectLst/>
                <a:latin typeface="+mn-lt"/>
                <a:ea typeface="+mn-ea"/>
                <a:cs typeface="+mn-cs"/>
              </a:rPr>
              <a:t> easy to do, in </a:t>
            </a:r>
            <a:r>
              <a:rPr lang="it-IT" sz="1200" b="0" i="0" u="none" strike="noStrike" kern="1200" dirty="0" err="1">
                <a:solidFill>
                  <a:schemeClr val="tx1"/>
                </a:solidFill>
                <a:effectLst/>
                <a:latin typeface="+mn-lt"/>
                <a:ea typeface="+mn-ea"/>
                <a:cs typeface="+mn-cs"/>
              </a:rPr>
              <a:t>particular</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define</a:t>
            </a:r>
            <a:r>
              <a:rPr lang="it-IT" sz="1200" b="0" i="0" u="none" strike="noStrike" kern="1200" dirty="0">
                <a:solidFill>
                  <a:schemeClr val="tx1"/>
                </a:solidFill>
                <a:effectLst/>
                <a:latin typeface="+mn-lt"/>
                <a:ea typeface="+mn-ea"/>
                <a:cs typeface="+mn-cs"/>
              </a:rPr>
              <a:t> an </a:t>
            </a:r>
            <a:r>
              <a:rPr lang="it-IT" sz="1200" b="0" i="0" u="none" strike="noStrike" kern="1200" dirty="0" err="1">
                <a:solidFill>
                  <a:schemeClr val="tx1"/>
                </a:solidFill>
                <a:effectLst/>
                <a:latin typeface="+mn-lt"/>
                <a:ea typeface="+mn-ea"/>
                <a:cs typeface="+mn-cs"/>
              </a:rPr>
              <a:t>extinction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law</a:t>
            </a:r>
            <a:endParaRPr lang="it-IT" dirty="0"/>
          </a:p>
        </p:txBody>
      </p:sp>
      <p:sp>
        <p:nvSpPr>
          <p:cNvPr id="4" name="Segnaposto numero diapositiva 3">
            <a:extLst>
              <a:ext uri="{FF2B5EF4-FFF2-40B4-BE49-F238E27FC236}">
                <a16:creationId xmlns:a16="http://schemas.microsoft.com/office/drawing/2014/main" id="{2A944F44-1793-6D42-352E-522113E5BEFC}"/>
              </a:ext>
            </a:extLst>
          </p:cNvPr>
          <p:cNvSpPr>
            <a:spLocks noGrp="1"/>
          </p:cNvSpPr>
          <p:nvPr>
            <p:ph type="sldNum" sz="quarter" idx="5"/>
          </p:nvPr>
        </p:nvSpPr>
        <p:spPr/>
        <p:txBody>
          <a:bodyPr/>
          <a:lstStyle/>
          <a:p>
            <a:fld id="{0F2F35A5-0F18-4C1E-99A0-B6D9F067BEEF}" type="slidenum">
              <a:rPr lang="it-IT" smtClean="0"/>
              <a:t>51</a:t>
            </a:fld>
            <a:endParaRPr lang="it-IT"/>
          </a:p>
        </p:txBody>
      </p:sp>
    </p:spTree>
    <p:extLst>
      <p:ext uri="{BB962C8B-B14F-4D97-AF65-F5344CB8AC3E}">
        <p14:creationId xmlns:p14="http://schemas.microsoft.com/office/powerpoint/2010/main" val="331442440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D7C7AF-F83B-D3AA-C6CC-D4C07B54B6B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BA3AC47C-B846-A042-AB8A-CAC1110F526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0E7A5461-E17F-337D-64B6-0D35F02A1818}"/>
              </a:ext>
            </a:extLst>
          </p:cNvPr>
          <p:cNvSpPr>
            <a:spLocks noGrp="1"/>
          </p:cNvSpPr>
          <p:nvPr>
            <p:ph type="body" idx="1"/>
          </p:nvPr>
        </p:nvSpPr>
        <p:spPr/>
        <p:txBody>
          <a:bodyPr/>
          <a:lstStyle/>
          <a:p>
            <a:r>
              <a:rPr lang="it-IT" dirty="0" err="1"/>
              <a:t>is</a:t>
            </a:r>
            <a:r>
              <a:rPr lang="it-IT" dirty="0"/>
              <a:t> the </a:t>
            </a:r>
            <a:r>
              <a:rPr lang="it-IT" dirty="0" err="1"/>
              <a:t>amount</a:t>
            </a:r>
            <a:r>
              <a:rPr lang="it-IT" dirty="0"/>
              <a:t> of light </a:t>
            </a:r>
            <a:r>
              <a:rPr lang="it-IT" dirty="0" err="1"/>
              <a:t>absorbed</a:t>
            </a:r>
            <a:r>
              <a:rPr lang="it-IT" dirty="0"/>
              <a:t> and </a:t>
            </a:r>
            <a:r>
              <a:rPr lang="it-IT" dirty="0" err="1"/>
              <a:t>scattered</a:t>
            </a:r>
            <a:r>
              <a:rPr lang="it-IT" dirty="0"/>
              <a:t> </a:t>
            </a:r>
            <a:r>
              <a:rPr lang="it-IT" dirty="0" err="1"/>
              <a:t>along</a:t>
            </a:r>
            <a:r>
              <a:rPr lang="it-IT" dirty="0"/>
              <a:t> the line of </a:t>
            </a:r>
            <a:r>
              <a:rPr lang="it-IT" dirty="0" err="1"/>
              <a:t>sight</a:t>
            </a:r>
            <a:r>
              <a:rPr lang="it-IT" dirty="0"/>
              <a:t>, </a:t>
            </a:r>
            <a:r>
              <a:rPr lang="it-IT" dirty="0" err="1"/>
              <a:t>measured</a:t>
            </a:r>
            <a:r>
              <a:rPr lang="it-IT" dirty="0"/>
              <a:t> in band A</a:t>
            </a:r>
          </a:p>
        </p:txBody>
      </p:sp>
      <p:sp>
        <p:nvSpPr>
          <p:cNvPr id="4" name="Segnaposto numero diapositiva 3">
            <a:extLst>
              <a:ext uri="{FF2B5EF4-FFF2-40B4-BE49-F238E27FC236}">
                <a16:creationId xmlns:a16="http://schemas.microsoft.com/office/drawing/2014/main" id="{130A9F59-171B-7DC7-D51A-C28F98AB20A9}"/>
              </a:ext>
            </a:extLst>
          </p:cNvPr>
          <p:cNvSpPr>
            <a:spLocks noGrp="1"/>
          </p:cNvSpPr>
          <p:nvPr>
            <p:ph type="sldNum" sz="quarter" idx="5"/>
          </p:nvPr>
        </p:nvSpPr>
        <p:spPr/>
        <p:txBody>
          <a:bodyPr/>
          <a:lstStyle/>
          <a:p>
            <a:fld id="{0F2F35A5-0F18-4C1E-99A0-B6D9F067BEEF}" type="slidenum">
              <a:rPr lang="it-IT" smtClean="0"/>
              <a:t>52</a:t>
            </a:fld>
            <a:endParaRPr lang="it-IT"/>
          </a:p>
        </p:txBody>
      </p:sp>
    </p:spTree>
    <p:extLst>
      <p:ext uri="{BB962C8B-B14F-4D97-AF65-F5344CB8AC3E}">
        <p14:creationId xmlns:p14="http://schemas.microsoft.com/office/powerpoint/2010/main" val="210186541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C03315-B95C-93EB-F836-1D99FCF1C61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7650AEB-B562-0C49-7AE8-6EEAE3048EFE}"/>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23AAAE00-C204-290A-25A6-070AFEDFA0DC}"/>
              </a:ext>
            </a:extLst>
          </p:cNvPr>
          <p:cNvSpPr>
            <a:spLocks noGrp="1"/>
          </p:cNvSpPr>
          <p:nvPr>
            <p:ph type="body" idx="1"/>
          </p:nvPr>
        </p:nvSpPr>
        <p:spPr/>
        <p:txBody>
          <a:bodyPr/>
          <a:lstStyle/>
          <a:p>
            <a:r>
              <a:rPr lang="it-IT" dirty="0" err="1"/>
              <a:t>is</a:t>
            </a:r>
            <a:r>
              <a:rPr lang="it-IT" dirty="0"/>
              <a:t> the </a:t>
            </a:r>
            <a:r>
              <a:rPr lang="it-IT" dirty="0" err="1"/>
              <a:t>amount</a:t>
            </a:r>
            <a:r>
              <a:rPr lang="it-IT" dirty="0"/>
              <a:t> of light </a:t>
            </a:r>
            <a:r>
              <a:rPr lang="it-IT" dirty="0" err="1"/>
              <a:t>absorbed</a:t>
            </a:r>
            <a:r>
              <a:rPr lang="it-IT" dirty="0"/>
              <a:t> and </a:t>
            </a:r>
            <a:r>
              <a:rPr lang="it-IT" dirty="0" err="1"/>
              <a:t>scattered</a:t>
            </a:r>
            <a:r>
              <a:rPr lang="it-IT" dirty="0"/>
              <a:t> </a:t>
            </a:r>
            <a:r>
              <a:rPr lang="it-IT" dirty="0" err="1"/>
              <a:t>along</a:t>
            </a:r>
            <a:r>
              <a:rPr lang="it-IT" dirty="0"/>
              <a:t> the line of </a:t>
            </a:r>
            <a:r>
              <a:rPr lang="it-IT" dirty="0" err="1"/>
              <a:t>sight</a:t>
            </a:r>
            <a:r>
              <a:rPr lang="it-IT" dirty="0"/>
              <a:t>, </a:t>
            </a:r>
            <a:r>
              <a:rPr lang="it-IT" dirty="0" err="1"/>
              <a:t>measured</a:t>
            </a:r>
            <a:r>
              <a:rPr lang="it-IT" dirty="0"/>
              <a:t> in band A</a:t>
            </a:r>
          </a:p>
        </p:txBody>
      </p:sp>
      <p:sp>
        <p:nvSpPr>
          <p:cNvPr id="4" name="Segnaposto numero diapositiva 3">
            <a:extLst>
              <a:ext uri="{FF2B5EF4-FFF2-40B4-BE49-F238E27FC236}">
                <a16:creationId xmlns:a16="http://schemas.microsoft.com/office/drawing/2014/main" id="{97B0495E-B024-4A34-7007-6E9D247715F3}"/>
              </a:ext>
            </a:extLst>
          </p:cNvPr>
          <p:cNvSpPr>
            <a:spLocks noGrp="1"/>
          </p:cNvSpPr>
          <p:nvPr>
            <p:ph type="sldNum" sz="quarter" idx="5"/>
          </p:nvPr>
        </p:nvSpPr>
        <p:spPr/>
        <p:txBody>
          <a:bodyPr/>
          <a:lstStyle/>
          <a:p>
            <a:fld id="{0F2F35A5-0F18-4C1E-99A0-B6D9F067BEEF}" type="slidenum">
              <a:rPr lang="it-IT" smtClean="0"/>
              <a:t>53</a:t>
            </a:fld>
            <a:endParaRPr lang="it-IT"/>
          </a:p>
        </p:txBody>
      </p:sp>
    </p:spTree>
    <p:extLst>
      <p:ext uri="{BB962C8B-B14F-4D97-AF65-F5344CB8AC3E}">
        <p14:creationId xmlns:p14="http://schemas.microsoft.com/office/powerpoint/2010/main" val="65457283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DA0A6-BEFC-8FD9-3A9C-A6BD8CE3F87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BD02B510-147C-4839-D2AF-07D24A0E2670}"/>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FD0414A-60D8-06F5-E34E-48C17E9FFAFD}"/>
              </a:ext>
            </a:extLst>
          </p:cNvPr>
          <p:cNvSpPr>
            <a:spLocks noGrp="1"/>
          </p:cNvSpPr>
          <p:nvPr>
            <p:ph type="body" idx="1"/>
          </p:nvPr>
        </p:nvSpPr>
        <p:spPr/>
        <p:txBody>
          <a:bodyPr/>
          <a:lstStyle/>
          <a:p>
            <a:r>
              <a:rPr lang="it-IT" i="1" dirty="0"/>
              <a:t>The </a:t>
            </a:r>
            <a:r>
              <a:rPr lang="it-IT" i="1" dirty="0" err="1"/>
              <a:t>wavelength</a:t>
            </a:r>
            <a:r>
              <a:rPr lang="it-IT" i="1" dirty="0"/>
              <a:t> </a:t>
            </a:r>
            <a:r>
              <a:rPr lang="it-IT" i="1" dirty="0" err="1"/>
              <a:t>dependence</a:t>
            </a:r>
            <a:r>
              <a:rPr lang="it-IT" i="1" dirty="0"/>
              <a:t> of </a:t>
            </a:r>
            <a:r>
              <a:rPr lang="it-IT" i="1" dirty="0" err="1"/>
              <a:t>extinction</a:t>
            </a:r>
            <a:r>
              <a:rPr lang="it-IT" i="1" dirty="0"/>
              <a:t> </a:t>
            </a:r>
            <a:r>
              <a:rPr lang="it-IT" i="1" dirty="0" err="1"/>
              <a:t>is</a:t>
            </a:r>
            <a:r>
              <a:rPr lang="it-IT" i="1" dirty="0"/>
              <a:t> </a:t>
            </a:r>
            <a:r>
              <a:rPr lang="it-IT" i="1" dirty="0" err="1"/>
              <a:t>determined</a:t>
            </a:r>
            <a:r>
              <a:rPr lang="it-IT" i="1" dirty="0"/>
              <a:t> by the </a:t>
            </a:r>
            <a:r>
              <a:rPr lang="it-IT" i="1" dirty="0" err="1"/>
              <a:t>physical</a:t>
            </a:r>
            <a:r>
              <a:rPr lang="it-IT" i="1" dirty="0"/>
              <a:t> </a:t>
            </a:r>
            <a:r>
              <a:rPr lang="it-IT" i="1" dirty="0" err="1"/>
              <a:t>properties</a:t>
            </a:r>
            <a:r>
              <a:rPr lang="it-IT" i="1" dirty="0"/>
              <a:t> of </a:t>
            </a:r>
            <a:r>
              <a:rPr lang="it-IT" i="1" dirty="0" err="1"/>
              <a:t>interstellar</a:t>
            </a:r>
            <a:r>
              <a:rPr lang="it-IT" i="1" dirty="0"/>
              <a:t> </a:t>
            </a:r>
            <a:r>
              <a:rPr lang="it-IT" i="1" dirty="0" err="1"/>
              <a:t>dust</a:t>
            </a:r>
            <a:r>
              <a:rPr lang="it-IT" i="1" dirty="0"/>
              <a:t>.</a:t>
            </a:r>
            <a:r>
              <a:rPr lang="it-IT" dirty="0"/>
              <a:t> </a:t>
            </a:r>
            <a:r>
              <a:rPr lang="it-IT" i="1" dirty="0"/>
              <a:t>Small </a:t>
            </a:r>
            <a:r>
              <a:rPr lang="it-IT" i="1" dirty="0" err="1"/>
              <a:t>dust</a:t>
            </a:r>
            <a:r>
              <a:rPr lang="it-IT" i="1" dirty="0"/>
              <a:t> grains </a:t>
            </a:r>
            <a:r>
              <a:rPr lang="it-IT" i="1" dirty="0" err="1"/>
              <a:t>interact</a:t>
            </a:r>
            <a:r>
              <a:rPr lang="it-IT" i="1" dirty="0"/>
              <a:t> more </a:t>
            </a:r>
            <a:r>
              <a:rPr lang="it-IT" i="1" dirty="0" err="1"/>
              <a:t>strongly</a:t>
            </a:r>
            <a:r>
              <a:rPr lang="it-IT" i="1" dirty="0"/>
              <a:t> with short </a:t>
            </a:r>
            <a:r>
              <a:rPr lang="it-IT" i="1" dirty="0" err="1"/>
              <a:t>wavelengths</a:t>
            </a:r>
            <a:r>
              <a:rPr lang="it-IT" i="1" dirty="0"/>
              <a:t> (blue light).</a:t>
            </a:r>
            <a:r>
              <a:rPr lang="it-IT" dirty="0"/>
              <a:t> </a:t>
            </a:r>
            <a:r>
              <a:rPr lang="it-IT" i="1" dirty="0" err="1"/>
              <a:t>This</a:t>
            </a:r>
            <a:r>
              <a:rPr lang="it-IT" i="1" dirty="0"/>
              <a:t> </a:t>
            </a:r>
            <a:r>
              <a:rPr lang="it-IT" i="1" dirty="0" err="1"/>
              <a:t>causes</a:t>
            </a:r>
            <a:r>
              <a:rPr lang="it-IT" i="1" dirty="0"/>
              <a:t> </a:t>
            </a:r>
            <a:r>
              <a:rPr lang="it-IT" i="1" dirty="0" err="1"/>
              <a:t>stronger</a:t>
            </a:r>
            <a:r>
              <a:rPr lang="it-IT" i="1" dirty="0"/>
              <a:t> </a:t>
            </a:r>
            <a:r>
              <a:rPr lang="it-IT" i="1" dirty="0" err="1"/>
              <a:t>extinction</a:t>
            </a:r>
            <a:r>
              <a:rPr lang="it-IT" i="1" dirty="0"/>
              <a:t> in the blue and </a:t>
            </a:r>
            <a:r>
              <a:rPr lang="it-IT" i="1" dirty="0" err="1"/>
              <a:t>weaker</a:t>
            </a:r>
            <a:r>
              <a:rPr lang="it-IT" i="1" dirty="0"/>
              <a:t> </a:t>
            </a:r>
            <a:r>
              <a:rPr lang="it-IT" i="1" dirty="0" err="1"/>
              <a:t>extinction</a:t>
            </a:r>
            <a:r>
              <a:rPr lang="it-IT" i="1" dirty="0"/>
              <a:t> in the red/</a:t>
            </a:r>
            <a:r>
              <a:rPr lang="it-IT" i="1" dirty="0" err="1"/>
              <a:t>infrared</a:t>
            </a:r>
            <a:r>
              <a:rPr lang="it-IT" i="1" dirty="0"/>
              <a:t>.</a:t>
            </a:r>
            <a:endParaRPr lang="it-IT" dirty="0"/>
          </a:p>
        </p:txBody>
      </p:sp>
      <p:sp>
        <p:nvSpPr>
          <p:cNvPr id="4" name="Segnaposto numero diapositiva 3">
            <a:extLst>
              <a:ext uri="{FF2B5EF4-FFF2-40B4-BE49-F238E27FC236}">
                <a16:creationId xmlns:a16="http://schemas.microsoft.com/office/drawing/2014/main" id="{C04D9A9D-5807-7B79-9B8D-4964521B5999}"/>
              </a:ext>
            </a:extLst>
          </p:cNvPr>
          <p:cNvSpPr>
            <a:spLocks noGrp="1"/>
          </p:cNvSpPr>
          <p:nvPr>
            <p:ph type="sldNum" sz="quarter" idx="5"/>
          </p:nvPr>
        </p:nvSpPr>
        <p:spPr/>
        <p:txBody>
          <a:bodyPr/>
          <a:lstStyle/>
          <a:p>
            <a:fld id="{0F2F35A5-0F18-4C1E-99A0-B6D9F067BEEF}" type="slidenum">
              <a:rPr lang="it-IT" smtClean="0"/>
              <a:t>54</a:t>
            </a:fld>
            <a:endParaRPr lang="it-IT"/>
          </a:p>
        </p:txBody>
      </p:sp>
    </p:spTree>
    <p:extLst>
      <p:ext uri="{BB962C8B-B14F-4D97-AF65-F5344CB8AC3E}">
        <p14:creationId xmlns:p14="http://schemas.microsoft.com/office/powerpoint/2010/main" val="172070276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A15B0-2CF7-DC39-2B07-2F8A61321EB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0358F299-B184-1526-4AC7-7BD33A975695}"/>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46C91CC-1C94-E905-C20D-FFD3ABEDEDB8}"/>
              </a:ext>
            </a:extLst>
          </p:cNvPr>
          <p:cNvSpPr>
            <a:spLocks noGrp="1"/>
          </p:cNvSpPr>
          <p:nvPr>
            <p:ph type="body" idx="1"/>
          </p:nvPr>
        </p:nvSpPr>
        <p:spPr/>
        <p:txBody>
          <a:bodyPr/>
          <a:lstStyle/>
          <a:p>
            <a:r>
              <a:rPr lang="it-IT" i="1" dirty="0"/>
              <a:t>The </a:t>
            </a:r>
            <a:r>
              <a:rPr lang="it-IT" i="1" dirty="0" err="1"/>
              <a:t>wavelength</a:t>
            </a:r>
            <a:r>
              <a:rPr lang="it-IT" i="1" dirty="0"/>
              <a:t> </a:t>
            </a:r>
            <a:r>
              <a:rPr lang="it-IT" i="1" dirty="0" err="1"/>
              <a:t>dependence</a:t>
            </a:r>
            <a:r>
              <a:rPr lang="it-IT" i="1" dirty="0"/>
              <a:t> of </a:t>
            </a:r>
            <a:r>
              <a:rPr lang="it-IT" i="1" dirty="0" err="1"/>
              <a:t>extinction</a:t>
            </a:r>
            <a:r>
              <a:rPr lang="it-IT" i="1" dirty="0"/>
              <a:t> </a:t>
            </a:r>
            <a:r>
              <a:rPr lang="it-IT" i="1" dirty="0" err="1"/>
              <a:t>is</a:t>
            </a:r>
            <a:r>
              <a:rPr lang="it-IT" i="1" dirty="0"/>
              <a:t> </a:t>
            </a:r>
            <a:r>
              <a:rPr lang="it-IT" i="1" dirty="0" err="1"/>
              <a:t>determined</a:t>
            </a:r>
            <a:r>
              <a:rPr lang="it-IT" i="1" dirty="0"/>
              <a:t> by the </a:t>
            </a:r>
            <a:r>
              <a:rPr lang="it-IT" i="1" dirty="0" err="1"/>
              <a:t>physical</a:t>
            </a:r>
            <a:r>
              <a:rPr lang="it-IT" i="1" dirty="0"/>
              <a:t> </a:t>
            </a:r>
            <a:r>
              <a:rPr lang="it-IT" i="1" dirty="0" err="1"/>
              <a:t>properties</a:t>
            </a:r>
            <a:r>
              <a:rPr lang="it-IT" i="1" dirty="0"/>
              <a:t> of </a:t>
            </a:r>
            <a:r>
              <a:rPr lang="it-IT" i="1" dirty="0" err="1"/>
              <a:t>interstellar</a:t>
            </a:r>
            <a:r>
              <a:rPr lang="it-IT" i="1" dirty="0"/>
              <a:t> </a:t>
            </a:r>
            <a:r>
              <a:rPr lang="it-IT" i="1" dirty="0" err="1"/>
              <a:t>dust</a:t>
            </a:r>
            <a:r>
              <a:rPr lang="it-IT" i="1" dirty="0"/>
              <a:t>.</a:t>
            </a:r>
            <a:r>
              <a:rPr lang="it-IT" dirty="0"/>
              <a:t> </a:t>
            </a:r>
            <a:r>
              <a:rPr lang="it-IT" i="1" dirty="0"/>
              <a:t>Small </a:t>
            </a:r>
            <a:r>
              <a:rPr lang="it-IT" i="1" dirty="0" err="1"/>
              <a:t>dust</a:t>
            </a:r>
            <a:r>
              <a:rPr lang="it-IT" i="1" dirty="0"/>
              <a:t> grains </a:t>
            </a:r>
            <a:r>
              <a:rPr lang="it-IT" i="1" dirty="0" err="1"/>
              <a:t>interact</a:t>
            </a:r>
            <a:r>
              <a:rPr lang="it-IT" i="1" dirty="0"/>
              <a:t> more </a:t>
            </a:r>
            <a:r>
              <a:rPr lang="it-IT" i="1" dirty="0" err="1"/>
              <a:t>strongly</a:t>
            </a:r>
            <a:r>
              <a:rPr lang="it-IT" i="1" dirty="0"/>
              <a:t> with short </a:t>
            </a:r>
            <a:r>
              <a:rPr lang="it-IT" i="1" dirty="0" err="1"/>
              <a:t>wavelengths</a:t>
            </a:r>
            <a:r>
              <a:rPr lang="it-IT" i="1" dirty="0"/>
              <a:t> (blue light).</a:t>
            </a:r>
            <a:r>
              <a:rPr lang="it-IT" dirty="0"/>
              <a:t> </a:t>
            </a:r>
            <a:r>
              <a:rPr lang="it-IT" i="1" dirty="0" err="1"/>
              <a:t>This</a:t>
            </a:r>
            <a:r>
              <a:rPr lang="it-IT" i="1" dirty="0"/>
              <a:t> </a:t>
            </a:r>
            <a:r>
              <a:rPr lang="it-IT" i="1" dirty="0" err="1"/>
              <a:t>causes</a:t>
            </a:r>
            <a:r>
              <a:rPr lang="it-IT" i="1" dirty="0"/>
              <a:t> </a:t>
            </a:r>
            <a:r>
              <a:rPr lang="it-IT" i="1" dirty="0" err="1"/>
              <a:t>stronger</a:t>
            </a:r>
            <a:r>
              <a:rPr lang="it-IT" i="1" dirty="0"/>
              <a:t> </a:t>
            </a:r>
            <a:r>
              <a:rPr lang="it-IT" i="1" dirty="0" err="1"/>
              <a:t>extinction</a:t>
            </a:r>
            <a:r>
              <a:rPr lang="it-IT" i="1" dirty="0"/>
              <a:t> in the blue and </a:t>
            </a:r>
            <a:r>
              <a:rPr lang="it-IT" i="1" dirty="0" err="1"/>
              <a:t>weaker</a:t>
            </a:r>
            <a:r>
              <a:rPr lang="it-IT" i="1" dirty="0"/>
              <a:t> </a:t>
            </a:r>
            <a:r>
              <a:rPr lang="it-IT" i="1" dirty="0" err="1"/>
              <a:t>extinction</a:t>
            </a:r>
            <a:r>
              <a:rPr lang="it-IT" i="1" dirty="0"/>
              <a:t> in the red/</a:t>
            </a:r>
            <a:r>
              <a:rPr lang="it-IT" i="1" dirty="0" err="1"/>
              <a:t>infrared</a:t>
            </a:r>
            <a:r>
              <a:rPr lang="it-IT" i="1" dirty="0"/>
              <a:t>.</a:t>
            </a:r>
          </a:p>
          <a:p>
            <a:r>
              <a:rPr lang="it-IT" dirty="0"/>
              <a:t>One of the </a:t>
            </a:r>
            <a:r>
              <a:rPr lang="it-IT" dirty="0" err="1"/>
              <a:t>main</a:t>
            </a:r>
            <a:r>
              <a:rPr lang="it-IT" dirty="0"/>
              <a:t> </a:t>
            </a:r>
            <a:r>
              <a:rPr lang="it-IT" dirty="0" err="1"/>
              <a:t>observational</a:t>
            </a:r>
            <a:r>
              <a:rPr lang="it-IT" dirty="0"/>
              <a:t> sources of </a:t>
            </a:r>
            <a:r>
              <a:rPr lang="it-IT" dirty="0" err="1"/>
              <a:t>scatter</a:t>
            </a:r>
            <a:r>
              <a:rPr lang="it-IT" dirty="0"/>
              <a:t> </a:t>
            </a:r>
            <a:r>
              <a:rPr lang="it-IT" dirty="0" err="1"/>
              <a:t>is</a:t>
            </a:r>
            <a:r>
              <a:rPr lang="it-IT" dirty="0"/>
              <a:t> </a:t>
            </a:r>
            <a:r>
              <a:rPr lang="it-IT" dirty="0" err="1"/>
              <a:t>interstellar</a:t>
            </a:r>
            <a:r>
              <a:rPr lang="it-IT" dirty="0"/>
              <a:t> </a:t>
            </a:r>
            <a:r>
              <a:rPr lang="it-IT" dirty="0" err="1"/>
              <a:t>extinction</a:t>
            </a:r>
            <a:r>
              <a:rPr lang="it-IT" dirty="0"/>
              <a:t>.</a:t>
            </a:r>
          </a:p>
          <a:p>
            <a:r>
              <a:rPr lang="it-IT" dirty="0" err="1"/>
              <a:t>Before</a:t>
            </a:r>
            <a:r>
              <a:rPr lang="it-IT" dirty="0"/>
              <a:t> </a:t>
            </a:r>
            <a:r>
              <a:rPr lang="it-IT" dirty="0" err="1"/>
              <a:t>reaching</a:t>
            </a:r>
            <a:r>
              <a:rPr lang="it-IT" dirty="0"/>
              <a:t> </a:t>
            </a:r>
            <a:r>
              <a:rPr lang="it-IT" dirty="0" err="1"/>
              <a:t>us</a:t>
            </a:r>
            <a:r>
              <a:rPr lang="it-IT" dirty="0"/>
              <a:t>, stellar light </a:t>
            </a:r>
            <a:r>
              <a:rPr lang="it-IT" dirty="0" err="1"/>
              <a:t>propagates</a:t>
            </a:r>
            <a:r>
              <a:rPr lang="it-IT" dirty="0"/>
              <a:t> </a:t>
            </a:r>
            <a:r>
              <a:rPr lang="it-IT" dirty="0" err="1"/>
              <a:t>through</a:t>
            </a:r>
            <a:r>
              <a:rPr lang="it-IT" dirty="0"/>
              <a:t> </a:t>
            </a:r>
            <a:r>
              <a:rPr lang="it-IT" dirty="0" err="1"/>
              <a:t>dust</a:t>
            </a:r>
            <a:r>
              <a:rPr lang="it-IT" dirty="0"/>
              <a:t> and gas in the </a:t>
            </a:r>
            <a:r>
              <a:rPr lang="it-IT" dirty="0" err="1"/>
              <a:t>interstellar</a:t>
            </a:r>
            <a:r>
              <a:rPr lang="it-IT" dirty="0"/>
              <a:t> medium.</a:t>
            </a:r>
          </a:p>
          <a:p>
            <a:r>
              <a:rPr lang="it-IT" dirty="0"/>
              <a:t>Dust </a:t>
            </a:r>
            <a:r>
              <a:rPr lang="it-IT" dirty="0" err="1"/>
              <a:t>absorbs</a:t>
            </a:r>
            <a:r>
              <a:rPr lang="it-IT" dirty="0"/>
              <a:t> and </a:t>
            </a:r>
            <a:r>
              <a:rPr lang="it-IT" dirty="0" err="1"/>
              <a:t>scatters</a:t>
            </a:r>
            <a:r>
              <a:rPr lang="it-IT" dirty="0"/>
              <a:t> </a:t>
            </a:r>
            <a:r>
              <a:rPr lang="it-IT" dirty="0" err="1"/>
              <a:t>radiation</a:t>
            </a:r>
            <a:r>
              <a:rPr lang="it-IT" dirty="0"/>
              <a:t>, and </a:t>
            </a:r>
            <a:r>
              <a:rPr lang="it-IT" dirty="0" err="1"/>
              <a:t>this</a:t>
            </a:r>
            <a:r>
              <a:rPr lang="it-IT" dirty="0"/>
              <a:t> </a:t>
            </a:r>
            <a:r>
              <a:rPr lang="it-IT" dirty="0" err="1"/>
              <a:t>effect</a:t>
            </a:r>
            <a:r>
              <a:rPr lang="it-IT" dirty="0"/>
              <a:t> </a:t>
            </a:r>
            <a:r>
              <a:rPr lang="it-IT" dirty="0" err="1"/>
              <a:t>depends</a:t>
            </a:r>
            <a:r>
              <a:rPr lang="it-IT" dirty="0"/>
              <a:t> </a:t>
            </a:r>
            <a:r>
              <a:rPr lang="it-IT" dirty="0" err="1"/>
              <a:t>strongly</a:t>
            </a:r>
            <a:r>
              <a:rPr lang="it-IT" dirty="0"/>
              <a:t> on </a:t>
            </a:r>
            <a:r>
              <a:rPr lang="it-IT" dirty="0" err="1"/>
              <a:t>wavelength</a:t>
            </a:r>
            <a:r>
              <a:rPr lang="it-IT" dirty="0"/>
              <a:t>.</a:t>
            </a:r>
          </a:p>
          <a:p>
            <a:r>
              <a:rPr lang="it-IT" dirty="0"/>
              <a:t>Blue light </a:t>
            </a:r>
            <a:r>
              <a:rPr lang="it-IT" dirty="0" err="1"/>
              <a:t>is</a:t>
            </a:r>
            <a:r>
              <a:rPr lang="it-IT" dirty="0"/>
              <a:t> </a:t>
            </a:r>
            <a:r>
              <a:rPr lang="it-IT" dirty="0" err="1"/>
              <a:t>affected</a:t>
            </a:r>
            <a:r>
              <a:rPr lang="it-IT" dirty="0"/>
              <a:t> </a:t>
            </a:r>
            <a:r>
              <a:rPr lang="it-IT" dirty="0" err="1"/>
              <a:t>much</a:t>
            </a:r>
            <a:r>
              <a:rPr lang="it-IT" dirty="0"/>
              <a:t> more </a:t>
            </a:r>
            <a:r>
              <a:rPr lang="it-IT" dirty="0" err="1"/>
              <a:t>strongly</a:t>
            </a:r>
            <a:r>
              <a:rPr lang="it-IT" dirty="0"/>
              <a:t> </a:t>
            </a:r>
            <a:r>
              <a:rPr lang="it-IT" dirty="0" err="1"/>
              <a:t>than</a:t>
            </a:r>
            <a:r>
              <a:rPr lang="it-IT" dirty="0"/>
              <a:t> red or </a:t>
            </a:r>
            <a:r>
              <a:rPr lang="it-IT" dirty="0" err="1"/>
              <a:t>infrared</a:t>
            </a:r>
            <a:r>
              <a:rPr lang="it-IT" dirty="0"/>
              <a:t> light.</a:t>
            </a:r>
          </a:p>
          <a:p>
            <a:r>
              <a:rPr lang="it-IT" dirty="0" err="1"/>
              <a:t>As</a:t>
            </a:r>
            <a:r>
              <a:rPr lang="it-IT" dirty="0"/>
              <a:t> a </a:t>
            </a:r>
            <a:r>
              <a:rPr lang="it-IT" dirty="0" err="1"/>
              <a:t>consequence</a:t>
            </a:r>
            <a:r>
              <a:rPr lang="it-IT" dirty="0"/>
              <a:t>, stars </a:t>
            </a:r>
            <a:r>
              <a:rPr lang="it-IT" dirty="0" err="1"/>
              <a:t>appear</a:t>
            </a:r>
            <a:r>
              <a:rPr lang="it-IT" dirty="0"/>
              <a:t> </a:t>
            </a:r>
            <a:r>
              <a:rPr lang="it-IT" dirty="0" err="1"/>
              <a:t>both</a:t>
            </a:r>
            <a:r>
              <a:rPr lang="it-IT" dirty="0"/>
              <a:t> dimmer and </a:t>
            </a:r>
            <a:r>
              <a:rPr lang="it-IT" dirty="0" err="1"/>
              <a:t>redder</a:t>
            </a:r>
            <a:r>
              <a:rPr lang="it-IT" dirty="0"/>
              <a:t> </a:t>
            </a:r>
            <a:r>
              <a:rPr lang="it-IT" dirty="0" err="1"/>
              <a:t>than</a:t>
            </a:r>
            <a:r>
              <a:rPr lang="it-IT" dirty="0"/>
              <a:t> </a:t>
            </a:r>
            <a:r>
              <a:rPr lang="it-IT" dirty="0" err="1"/>
              <a:t>they</a:t>
            </a:r>
            <a:r>
              <a:rPr lang="it-IT" dirty="0"/>
              <a:t> </a:t>
            </a:r>
            <a:r>
              <a:rPr lang="it-IT" dirty="0" err="1"/>
              <a:t>intrinsically</a:t>
            </a:r>
            <a:r>
              <a:rPr lang="it-IT" dirty="0"/>
              <a:t> are.</a:t>
            </a:r>
          </a:p>
          <a:p>
            <a:r>
              <a:rPr lang="it-IT" dirty="0" err="1"/>
              <a:t>This</a:t>
            </a:r>
            <a:r>
              <a:rPr lang="it-IT" dirty="0"/>
              <a:t> </a:t>
            </a:r>
            <a:r>
              <a:rPr lang="it-IT" dirty="0" err="1"/>
              <a:t>is</a:t>
            </a:r>
            <a:r>
              <a:rPr lang="it-IT" dirty="0"/>
              <a:t> </a:t>
            </a:r>
            <a:r>
              <a:rPr lang="it-IT" dirty="0" err="1"/>
              <a:t>extremely</a:t>
            </a:r>
            <a:r>
              <a:rPr lang="it-IT" dirty="0"/>
              <a:t> </a:t>
            </a:r>
            <a:r>
              <a:rPr lang="it-IT" dirty="0" err="1"/>
              <a:t>important</a:t>
            </a:r>
            <a:r>
              <a:rPr lang="it-IT" dirty="0"/>
              <a:t> for </a:t>
            </a:r>
            <a:r>
              <a:rPr lang="it-IT" dirty="0" err="1"/>
              <a:t>distance</a:t>
            </a:r>
            <a:r>
              <a:rPr lang="it-IT" dirty="0"/>
              <a:t> </a:t>
            </a:r>
            <a:r>
              <a:rPr lang="it-IT" dirty="0" err="1"/>
              <a:t>measurements</a:t>
            </a:r>
            <a:r>
              <a:rPr lang="it-IT" dirty="0"/>
              <a:t>.</a:t>
            </a:r>
          </a:p>
          <a:p>
            <a:r>
              <a:rPr lang="it-IT" dirty="0" err="1"/>
              <a:t>If</a:t>
            </a:r>
            <a:r>
              <a:rPr lang="it-IT" dirty="0"/>
              <a:t> a star </a:t>
            </a:r>
            <a:r>
              <a:rPr lang="it-IT" dirty="0" err="1"/>
              <a:t>appears</a:t>
            </a:r>
            <a:r>
              <a:rPr lang="it-IT" dirty="0"/>
              <a:t> </a:t>
            </a:r>
            <a:r>
              <a:rPr lang="it-IT" dirty="0" err="1"/>
              <a:t>fainter</a:t>
            </a:r>
            <a:r>
              <a:rPr lang="it-IT" dirty="0"/>
              <a:t> </a:t>
            </a:r>
            <a:r>
              <a:rPr lang="it-IT" dirty="0" err="1"/>
              <a:t>because</a:t>
            </a:r>
            <a:r>
              <a:rPr lang="it-IT" dirty="0"/>
              <a:t> of </a:t>
            </a:r>
            <a:r>
              <a:rPr lang="it-IT" dirty="0" err="1"/>
              <a:t>extinction</a:t>
            </a:r>
            <a:r>
              <a:rPr lang="it-IT" dirty="0"/>
              <a:t>, </a:t>
            </a:r>
            <a:r>
              <a:rPr lang="it-IT" dirty="0" err="1"/>
              <a:t>we</a:t>
            </a:r>
            <a:r>
              <a:rPr lang="it-IT" dirty="0"/>
              <a:t> </a:t>
            </a:r>
            <a:r>
              <a:rPr lang="it-IT" dirty="0" err="1"/>
              <a:t>may</a:t>
            </a:r>
            <a:r>
              <a:rPr lang="it-IT" dirty="0"/>
              <a:t> </a:t>
            </a:r>
            <a:r>
              <a:rPr lang="it-IT" dirty="0" err="1"/>
              <a:t>incorrectly</a:t>
            </a:r>
            <a:r>
              <a:rPr lang="it-IT" dirty="0"/>
              <a:t> </a:t>
            </a:r>
            <a:r>
              <a:rPr lang="it-IT" dirty="0" err="1"/>
              <a:t>infer</a:t>
            </a:r>
            <a:r>
              <a:rPr lang="it-IT" dirty="0"/>
              <a:t> a </a:t>
            </a:r>
            <a:r>
              <a:rPr lang="it-IT" dirty="0" err="1"/>
              <a:t>larger</a:t>
            </a:r>
            <a:r>
              <a:rPr lang="it-IT" dirty="0"/>
              <a:t> </a:t>
            </a:r>
            <a:r>
              <a:rPr lang="it-IT" dirty="0" err="1"/>
              <a:t>distance</a:t>
            </a:r>
            <a:r>
              <a:rPr lang="it-IT" dirty="0"/>
              <a:t>.</a:t>
            </a:r>
          </a:p>
          <a:p>
            <a:r>
              <a:rPr lang="it-IT" dirty="0"/>
              <a:t>So </a:t>
            </a:r>
            <a:r>
              <a:rPr lang="it-IT" dirty="0" err="1"/>
              <a:t>extinction</a:t>
            </a:r>
            <a:r>
              <a:rPr lang="it-IT" dirty="0"/>
              <a:t> </a:t>
            </a:r>
            <a:r>
              <a:rPr lang="it-IT" dirty="0" err="1"/>
              <a:t>directly</a:t>
            </a:r>
            <a:r>
              <a:rPr lang="it-IT" dirty="0"/>
              <a:t> </a:t>
            </a:r>
            <a:r>
              <a:rPr lang="it-IT" dirty="0" err="1"/>
              <a:t>biases</a:t>
            </a:r>
            <a:r>
              <a:rPr lang="it-IT" dirty="0"/>
              <a:t> the </a:t>
            </a:r>
            <a:r>
              <a:rPr lang="it-IT" dirty="0" err="1"/>
              <a:t>distance</a:t>
            </a:r>
            <a:r>
              <a:rPr lang="it-IT" dirty="0"/>
              <a:t> </a:t>
            </a:r>
            <a:r>
              <a:rPr lang="it-IT" dirty="0" err="1"/>
              <a:t>ladder</a:t>
            </a:r>
            <a:r>
              <a:rPr lang="it-IT" dirty="0"/>
              <a:t>.</a:t>
            </a:r>
          </a:p>
          <a:p>
            <a:r>
              <a:rPr lang="it-IT" dirty="0"/>
              <a:t>And </a:t>
            </a:r>
            <a:r>
              <a:rPr lang="it-IT" dirty="0" err="1"/>
              <a:t>this</a:t>
            </a:r>
            <a:r>
              <a:rPr lang="it-IT" dirty="0"/>
              <a:t> </a:t>
            </a:r>
            <a:r>
              <a:rPr lang="it-IT" dirty="0" err="1"/>
              <a:t>is</a:t>
            </a:r>
            <a:r>
              <a:rPr lang="it-IT" dirty="0"/>
              <a:t> </a:t>
            </a:r>
            <a:r>
              <a:rPr lang="it-IT" dirty="0" err="1"/>
              <a:t>why</a:t>
            </a:r>
            <a:r>
              <a:rPr lang="it-IT" dirty="0"/>
              <a:t> </a:t>
            </a:r>
            <a:r>
              <a:rPr lang="it-IT" dirty="0" err="1"/>
              <a:t>modern</a:t>
            </a:r>
            <a:r>
              <a:rPr lang="it-IT" dirty="0"/>
              <a:t> </a:t>
            </a:r>
            <a:r>
              <a:rPr lang="it-IT" dirty="0" err="1"/>
              <a:t>Cepheid</a:t>
            </a:r>
            <a:r>
              <a:rPr lang="it-IT" dirty="0"/>
              <a:t> work </a:t>
            </a:r>
            <a:r>
              <a:rPr lang="it-IT" dirty="0" err="1"/>
              <a:t>pays</a:t>
            </a:r>
            <a:r>
              <a:rPr lang="it-IT" dirty="0"/>
              <a:t> </a:t>
            </a:r>
            <a:r>
              <a:rPr lang="it-IT" dirty="0" err="1"/>
              <a:t>enormous</a:t>
            </a:r>
            <a:r>
              <a:rPr lang="it-IT" dirty="0"/>
              <a:t> </a:t>
            </a:r>
            <a:r>
              <a:rPr lang="it-IT" dirty="0" err="1"/>
              <a:t>attention</a:t>
            </a:r>
            <a:r>
              <a:rPr lang="it-IT" dirty="0"/>
              <a:t> to </a:t>
            </a:r>
            <a:r>
              <a:rPr lang="it-IT" dirty="0" err="1"/>
              <a:t>reddening</a:t>
            </a:r>
            <a:r>
              <a:rPr lang="it-IT" dirty="0"/>
              <a:t> </a:t>
            </a:r>
            <a:r>
              <a:rPr lang="it-IT" dirty="0" err="1"/>
              <a:t>corrections</a:t>
            </a:r>
            <a:r>
              <a:rPr lang="it-IT" dirty="0"/>
              <a:t> and </a:t>
            </a:r>
            <a:r>
              <a:rPr lang="it-IT" dirty="0" err="1"/>
              <a:t>Wesenheit</a:t>
            </a:r>
            <a:r>
              <a:rPr lang="it-IT" dirty="0"/>
              <a:t> relations.</a:t>
            </a:r>
          </a:p>
        </p:txBody>
      </p:sp>
      <p:sp>
        <p:nvSpPr>
          <p:cNvPr id="4" name="Segnaposto numero diapositiva 3">
            <a:extLst>
              <a:ext uri="{FF2B5EF4-FFF2-40B4-BE49-F238E27FC236}">
                <a16:creationId xmlns:a16="http://schemas.microsoft.com/office/drawing/2014/main" id="{67B29423-4581-286B-1CA0-C3717AC8B064}"/>
              </a:ext>
            </a:extLst>
          </p:cNvPr>
          <p:cNvSpPr>
            <a:spLocks noGrp="1"/>
          </p:cNvSpPr>
          <p:nvPr>
            <p:ph type="sldNum" sz="quarter" idx="5"/>
          </p:nvPr>
        </p:nvSpPr>
        <p:spPr/>
        <p:txBody>
          <a:bodyPr/>
          <a:lstStyle/>
          <a:p>
            <a:fld id="{0F2F35A5-0F18-4C1E-99A0-B6D9F067BEEF}" type="slidenum">
              <a:rPr lang="it-IT" smtClean="0"/>
              <a:t>55</a:t>
            </a:fld>
            <a:endParaRPr lang="it-IT"/>
          </a:p>
        </p:txBody>
      </p:sp>
    </p:spTree>
    <p:extLst>
      <p:ext uri="{BB962C8B-B14F-4D97-AF65-F5344CB8AC3E}">
        <p14:creationId xmlns:p14="http://schemas.microsoft.com/office/powerpoint/2010/main" val="206682010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r>
              <a:rPr lang="it-IT" sz="1200" b="0" i="0" u="none" strike="noStrike" kern="1200" dirty="0">
                <a:solidFill>
                  <a:schemeClr val="tx1"/>
                </a:solidFill>
                <a:effectLst/>
                <a:latin typeface="+mn-lt"/>
                <a:ea typeface="+mn-ea"/>
                <a:cs typeface="+mn-cs"/>
              </a:rPr>
              <a:t>For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reason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today</a:t>
            </a:r>
            <a:r>
              <a:rPr lang="it-IT" sz="1200" b="0" i="0" u="none" strike="noStrike" kern="1200" dirty="0">
                <a:solidFill>
                  <a:schemeClr val="tx1"/>
                </a:solidFill>
                <a:effectLst/>
                <a:latin typeface="+mn-lt"/>
                <a:ea typeface="+mn-ea"/>
                <a:cs typeface="+mn-cs"/>
              </a:rPr>
              <a:t> in the </a:t>
            </a:r>
            <a:r>
              <a:rPr lang="it-IT" sz="1200" b="0" i="0" u="none" strike="noStrike" kern="1200" dirty="0" err="1">
                <a:solidFill>
                  <a:schemeClr val="tx1"/>
                </a:solidFill>
                <a:effectLst/>
                <a:latin typeface="+mn-lt"/>
                <a:ea typeface="+mn-ea"/>
                <a:cs typeface="+mn-cs"/>
              </a:rPr>
              <a:t>extragalactic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distance</a:t>
            </a:r>
            <a:r>
              <a:rPr lang="it-IT" sz="1200" b="0" i="0" u="none" strike="noStrike" kern="1200" dirty="0">
                <a:solidFill>
                  <a:schemeClr val="tx1"/>
                </a:solidFill>
                <a:effectLst/>
                <a:latin typeface="+mn-lt"/>
                <a:ea typeface="+mn-ea"/>
                <a:cs typeface="+mn-cs"/>
              </a:rPr>
              <a:t> scale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no </a:t>
            </a:r>
            <a:r>
              <a:rPr lang="it-IT" sz="1200" b="0" i="0" u="none" strike="noStrike" kern="1200" dirty="0" err="1">
                <a:solidFill>
                  <a:schemeClr val="tx1"/>
                </a:solidFill>
                <a:effectLst/>
                <a:latin typeface="+mn-lt"/>
                <a:ea typeface="+mn-ea"/>
                <a:cs typeface="+mn-cs"/>
              </a:rPr>
              <a:t>longer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used</a:t>
            </a:r>
            <a:r>
              <a:rPr lang="it-IT" sz="1200" b="0" i="0" u="none" strike="noStrike" kern="1200" dirty="0">
                <a:solidFill>
                  <a:schemeClr val="tx1"/>
                </a:solidFill>
                <a:effectLst/>
                <a:latin typeface="+mn-lt"/>
                <a:ea typeface="+mn-ea"/>
                <a:cs typeface="+mn-cs"/>
              </a:rPr>
              <a:t> the PL relation </a:t>
            </a:r>
            <a:r>
              <a:rPr lang="it-IT" sz="1200" b="0" i="0" u="none" strike="noStrike" kern="1200" dirty="0" err="1">
                <a:solidFill>
                  <a:schemeClr val="tx1"/>
                </a:solidFill>
                <a:effectLst/>
                <a:latin typeface="+mn-lt"/>
                <a:ea typeface="+mn-ea"/>
                <a:cs typeface="+mn-cs"/>
              </a:rPr>
              <a:t>but</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Wesenheit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a:solidFill>
                  <a:schemeClr val="tx1"/>
                </a:solidFill>
                <a:effectLst/>
                <a:latin typeface="+mn-lt"/>
                <a:ea typeface="+mn-ea"/>
                <a:cs typeface="+mn-cs"/>
              </a:rPr>
              <a:t>Madore </a:t>
            </a:r>
            <a:r>
              <a:rPr lang="it-IT" sz="1200" b="0" i="0" u="none" strike="noStrike" kern="1200" dirty="0" err="1">
                <a:solidFill>
                  <a:schemeClr val="tx1"/>
                </a:solidFill>
                <a:effectLst/>
                <a:latin typeface="+mn-lt"/>
                <a:ea typeface="+mn-ea"/>
                <a:cs typeface="+mn-cs"/>
              </a:rPr>
              <a:t>defined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to be a </a:t>
            </a:r>
            <a:r>
              <a:rPr lang="it-IT" sz="1200" b="0" i="0" u="none" strike="noStrike" kern="1200" dirty="0" err="1">
                <a:solidFill>
                  <a:schemeClr val="tx1"/>
                </a:solidFill>
                <a:effectLst/>
                <a:latin typeface="+mn-lt"/>
                <a:ea typeface="+mn-ea"/>
                <a:cs typeface="+mn-cs"/>
              </a:rPr>
              <a:t>reddenig</a:t>
            </a:r>
            <a:r>
              <a:rPr lang="it-IT" sz="1200" b="0" i="0" u="none" strike="noStrike" kern="1200" dirty="0">
                <a:solidFill>
                  <a:schemeClr val="tx1"/>
                </a:solidFill>
                <a:effectLst/>
                <a:latin typeface="+mn-lt"/>
                <a:ea typeface="+mn-ea"/>
                <a:cs typeface="+mn-cs"/>
              </a:rPr>
              <a:t> free </a:t>
            </a:r>
            <a:r>
              <a:rPr lang="it-IT" sz="1200" b="0" i="0" u="none" strike="noStrike" kern="1200" dirty="0" err="1">
                <a:solidFill>
                  <a:schemeClr val="tx1"/>
                </a:solidFill>
                <a:effectLst/>
                <a:latin typeface="+mn-lt"/>
                <a:ea typeface="+mn-ea"/>
                <a:cs typeface="+mn-cs"/>
              </a:rPr>
              <a:t>quantity</a:t>
            </a:r>
            <a:r>
              <a:rPr lang="it-IT" sz="1200" b="0" i="0" u="none" strike="noStrike" kern="1200" dirty="0">
                <a:solidFill>
                  <a:schemeClr val="tx1"/>
                </a:solidFill>
                <a:effectLst/>
                <a:latin typeface="+mn-lt"/>
                <a:ea typeface="+mn-ea"/>
                <a:cs typeface="+mn-cs"/>
              </a:rPr>
              <a:t>. </a:t>
            </a:r>
            <a:endParaRPr lang="it-IT" b="0" dirty="0">
              <a:effectLst/>
            </a:endParaRPr>
          </a:p>
          <a:p>
            <a:pPr rtl="0"/>
            <a:r>
              <a:rPr lang="it-IT" sz="1200" b="0" i="0" u="none" strike="noStrike" kern="1200" dirty="0" err="1">
                <a:solidFill>
                  <a:schemeClr val="tx1"/>
                </a:solidFill>
                <a:effectLst/>
                <a:latin typeface="+mn-lt"/>
                <a:ea typeface="+mn-ea"/>
                <a:cs typeface="+mn-cs"/>
              </a:rPr>
              <a:t>If</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remember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PL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projection</a:t>
            </a:r>
            <a:r>
              <a:rPr lang="it-IT" sz="1200" b="0" i="0" u="none" strike="noStrike" kern="1200" dirty="0">
                <a:solidFill>
                  <a:schemeClr val="tx1"/>
                </a:solidFill>
                <a:effectLst/>
                <a:latin typeface="+mn-lt"/>
                <a:ea typeface="+mn-ea"/>
                <a:cs typeface="+mn-cs"/>
              </a:rPr>
              <a:t> of the PLC, the </a:t>
            </a:r>
            <a:r>
              <a:rPr lang="it-IT" sz="1200" b="0" i="0" u="none" strike="noStrike" kern="1200" dirty="0" err="1">
                <a:solidFill>
                  <a:schemeClr val="tx1"/>
                </a:solidFill>
                <a:effectLst/>
                <a:latin typeface="+mn-lt"/>
                <a:ea typeface="+mn-ea"/>
                <a:cs typeface="+mn-cs"/>
              </a:rPr>
              <a:t>Wesenheit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function</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gives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us</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coefficient</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obtain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smallest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intrinsic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scatter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which</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figure </a:t>
            </a:r>
            <a:r>
              <a:rPr lang="it-IT" sz="1200" b="0" i="0" u="none" strike="noStrike" kern="1200" dirty="0" err="1">
                <a:solidFill>
                  <a:schemeClr val="tx1"/>
                </a:solidFill>
                <a:effectLst/>
                <a:latin typeface="+mn-lt"/>
                <a:ea typeface="+mn-ea"/>
                <a:cs typeface="+mn-cs"/>
              </a:rPr>
              <a:t>explains</a:t>
            </a:r>
            <a:r>
              <a:rPr lang="it-IT" sz="1200" b="0" i="0" u="none" strike="noStrike" kern="1200" dirty="0">
                <a:solidFill>
                  <a:schemeClr val="tx1"/>
                </a:solidFill>
                <a:effectLst/>
                <a:latin typeface="+mn-lt"/>
                <a:ea typeface="+mn-ea"/>
                <a:cs typeface="+mn-cs"/>
              </a:rPr>
              <a:t>. I</a:t>
            </a:r>
            <a:endParaRPr lang="it-IT" b="0" dirty="0">
              <a:effectLst/>
            </a:endParaRPr>
          </a:p>
          <a:p>
            <a:pPr rtl="0"/>
            <a:r>
              <a:rPr lang="it-IT" sz="1200" b="0" i="0" u="none" strike="noStrike" kern="1200" dirty="0" err="1">
                <a:solidFill>
                  <a:schemeClr val="tx1"/>
                </a:solidFill>
                <a:effectLst/>
                <a:latin typeface="+mn-lt"/>
                <a:ea typeface="+mn-ea"/>
                <a:cs typeface="+mn-cs"/>
              </a:rPr>
              <a:t>ndeed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here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see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plotted</a:t>
            </a:r>
            <a:r>
              <a:rPr lang="it-IT" sz="1200" b="0" i="0" u="none" strike="noStrike" kern="1200" dirty="0">
                <a:solidFill>
                  <a:schemeClr val="tx1"/>
                </a:solidFill>
                <a:effectLst/>
                <a:latin typeface="+mn-lt"/>
                <a:ea typeface="+mn-ea"/>
                <a:cs typeface="+mn-cs"/>
              </a:rPr>
              <a:t> 3 PL and on top 2 PW relations. The PW can reduce the </a:t>
            </a:r>
            <a:r>
              <a:rPr lang="it-IT" sz="1200" b="0" i="0" u="none" strike="noStrike" kern="1200" dirty="0" err="1">
                <a:solidFill>
                  <a:schemeClr val="tx1"/>
                </a:solidFill>
                <a:effectLst/>
                <a:latin typeface="+mn-lt"/>
                <a:ea typeface="+mn-ea"/>
                <a:cs typeface="+mn-cs"/>
              </a:rPr>
              <a:t>intrinsic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dispersion</a:t>
            </a:r>
            <a:r>
              <a:rPr lang="it-IT" sz="1200" b="0" i="0" u="none" strike="noStrike" kern="1200" dirty="0">
                <a:solidFill>
                  <a:schemeClr val="tx1"/>
                </a:solidFill>
                <a:effectLst/>
                <a:latin typeface="+mn-lt"/>
                <a:ea typeface="+mn-ea"/>
                <a:cs typeface="+mn-cs"/>
              </a:rPr>
              <a:t> of the points.</a:t>
            </a:r>
            <a:endParaRPr lang="it-IT" b="0" dirty="0">
              <a:effectLst/>
            </a:endParaRPr>
          </a:p>
          <a:p>
            <a:pPr rtl="0"/>
            <a:r>
              <a:rPr lang="it-IT" sz="1200" b="0" i="0" u="none" strike="noStrike" kern="1200" dirty="0" err="1">
                <a:solidFill>
                  <a:schemeClr val="tx1"/>
                </a:solidFill>
                <a:effectLst/>
                <a:latin typeface="+mn-lt"/>
                <a:ea typeface="+mn-ea"/>
                <a:cs typeface="+mn-cs"/>
              </a:rPr>
              <a:t>Wesenheit</a:t>
            </a:r>
            <a:r>
              <a:rPr lang="it-IT" sz="1200" b="0" i="0" u="none" strike="noStrike" kern="1200" dirty="0">
                <a:solidFill>
                  <a:schemeClr val="tx1"/>
                </a:solidFill>
                <a:effectLst/>
                <a:latin typeface="+mn-lt"/>
                <a:ea typeface="+mn-ea"/>
                <a:cs typeface="+mn-cs"/>
              </a:rPr>
              <a:t> in German </a:t>
            </a:r>
            <a:r>
              <a:rPr lang="it-IT" sz="1200" b="0" i="0" u="none" strike="noStrike" kern="1200" dirty="0" err="1">
                <a:solidFill>
                  <a:schemeClr val="tx1"/>
                </a:solidFill>
                <a:effectLst/>
                <a:latin typeface="+mn-lt"/>
                <a:ea typeface="+mn-ea"/>
                <a:cs typeface="+mn-cs"/>
              </a:rPr>
              <a:t>means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essential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but</a:t>
            </a:r>
            <a:r>
              <a:rPr lang="it-IT" sz="1200" b="0" i="0" u="none" strike="noStrike" kern="1200" dirty="0">
                <a:solidFill>
                  <a:schemeClr val="tx1"/>
                </a:solidFill>
                <a:effectLst/>
                <a:latin typeface="+mn-lt"/>
                <a:ea typeface="+mn-ea"/>
                <a:cs typeface="+mn-cs"/>
              </a:rPr>
              <a:t> in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relation, </a:t>
            </a:r>
            <a:r>
              <a:rPr lang="it-IT" sz="1200" b="0" i="0" u="none" strike="noStrike" kern="1200" dirty="0" err="1">
                <a:solidFill>
                  <a:schemeClr val="tx1"/>
                </a:solidFill>
                <a:effectLst/>
                <a:latin typeface="+mn-lt"/>
                <a:ea typeface="+mn-ea"/>
                <a:cs typeface="+mn-cs"/>
              </a:rPr>
              <a:t>nothing</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essential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since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not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based</a:t>
            </a:r>
            <a:r>
              <a:rPr lang="it-IT" sz="1200" b="0" i="0" u="none" strike="noStrike" kern="1200" dirty="0">
                <a:solidFill>
                  <a:schemeClr val="tx1"/>
                </a:solidFill>
                <a:effectLst/>
                <a:latin typeface="+mn-lt"/>
                <a:ea typeface="+mn-ea"/>
                <a:cs typeface="+mn-cs"/>
              </a:rPr>
              <a:t> on </a:t>
            </a:r>
            <a:r>
              <a:rPr lang="it-IT" sz="1200" b="0" i="0" u="none" strike="noStrike" kern="1200" dirty="0" err="1">
                <a:solidFill>
                  <a:schemeClr val="tx1"/>
                </a:solidFill>
                <a:effectLst/>
                <a:latin typeface="+mn-lt"/>
                <a:ea typeface="+mn-ea"/>
                <a:cs typeface="+mn-cs"/>
              </a:rPr>
              <a:t>physics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but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defined</a:t>
            </a:r>
            <a:r>
              <a:rPr lang="it-IT" sz="1200" b="0" i="0" u="none" strike="noStrike" kern="1200" dirty="0">
                <a:solidFill>
                  <a:schemeClr val="tx1"/>
                </a:solidFill>
                <a:effectLst/>
                <a:latin typeface="+mn-lt"/>
                <a:ea typeface="+mn-ea"/>
                <a:cs typeface="+mn-cs"/>
              </a:rPr>
              <a:t> with a precise goal.</a:t>
            </a:r>
            <a:endParaRPr lang="it-IT" b="0" dirty="0">
              <a:effectLst/>
            </a:endParaRPr>
          </a:p>
          <a:p>
            <a:br>
              <a:rPr lang="it-IT" dirty="0"/>
            </a:br>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56</a:t>
            </a:fld>
            <a:endParaRPr lang="en-US"/>
          </a:p>
        </p:txBody>
      </p:sp>
    </p:spTree>
    <p:extLst>
      <p:ext uri="{BB962C8B-B14F-4D97-AF65-F5344CB8AC3E}">
        <p14:creationId xmlns:p14="http://schemas.microsoft.com/office/powerpoint/2010/main" val="155771031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r>
              <a:rPr lang="it-IT" sz="1200" b="0" i="0" u="none" strike="noStrike" kern="1200" dirty="0" err="1">
                <a:solidFill>
                  <a:schemeClr val="tx1"/>
                </a:solidFill>
                <a:effectLst/>
                <a:latin typeface="+mn-lt"/>
                <a:ea typeface="+mn-ea"/>
                <a:cs typeface="+mn-cs"/>
              </a:rPr>
              <a:t>Now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the moment to </a:t>
            </a:r>
            <a:r>
              <a:rPr lang="it-IT" sz="1200" b="0" i="0" u="none" strike="noStrike" kern="1200" dirty="0" err="1">
                <a:solidFill>
                  <a:schemeClr val="tx1"/>
                </a:solidFill>
                <a:effectLst/>
                <a:latin typeface="+mn-lt"/>
                <a:ea typeface="+mn-ea"/>
                <a:cs typeface="+mn-cs"/>
              </a:rPr>
              <a:t>present</a:t>
            </a:r>
            <a:r>
              <a:rPr lang="it-IT" sz="1200" b="0" i="0" u="none" strike="noStrike" kern="1200" dirty="0">
                <a:solidFill>
                  <a:schemeClr val="tx1"/>
                </a:solidFill>
                <a:effectLst/>
                <a:latin typeface="+mn-lt"/>
                <a:ea typeface="+mn-ea"/>
                <a:cs typeface="+mn-cs"/>
              </a:rPr>
              <a:t> the gamma </a:t>
            </a:r>
            <a:r>
              <a:rPr lang="it-IT" sz="1200" b="0" i="0" u="none" strike="noStrike" kern="1200" dirty="0" err="1">
                <a:solidFill>
                  <a:schemeClr val="tx1"/>
                </a:solidFill>
                <a:effectLst/>
                <a:latin typeface="+mn-lt"/>
                <a:ea typeface="+mn-ea"/>
                <a:cs typeface="+mn-cs"/>
              </a:rPr>
              <a:t>term</a:t>
            </a:r>
            <a:r>
              <a:rPr lang="it-IT" sz="1200" b="0" i="0" u="none" strike="noStrike" kern="1200" dirty="0">
                <a:solidFill>
                  <a:schemeClr val="tx1"/>
                </a:solidFill>
                <a:effectLst/>
                <a:latin typeface="+mn-lt"/>
                <a:ea typeface="+mn-ea"/>
                <a:cs typeface="+mn-cs"/>
              </a:rPr>
              <a:t>.</a:t>
            </a:r>
            <a:endParaRPr lang="it-IT" b="0" dirty="0">
              <a:effectLst/>
            </a:endParaRPr>
          </a:p>
          <a:p>
            <a:pPr rtl="0"/>
            <a:r>
              <a:rPr lang="it-IT" sz="1200" b="0" i="0" u="none" strike="noStrike" kern="1200" dirty="0">
                <a:solidFill>
                  <a:schemeClr val="tx1"/>
                </a:solidFill>
                <a:effectLst/>
                <a:latin typeface="+mn-lt"/>
                <a:ea typeface="+mn-ea"/>
                <a:cs typeface="+mn-cs"/>
              </a:rPr>
              <a:t>I </a:t>
            </a:r>
            <a:r>
              <a:rPr lang="it-IT" sz="1200" b="0" i="0" u="none" strike="noStrike" kern="1200" dirty="0" err="1">
                <a:solidFill>
                  <a:schemeClr val="tx1"/>
                </a:solidFill>
                <a:effectLst/>
                <a:latin typeface="+mn-lt"/>
                <a:ea typeface="+mn-ea"/>
                <a:cs typeface="+mn-cs"/>
              </a:rPr>
              <a:t>anticipated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also</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correlates</a:t>
            </a:r>
            <a:r>
              <a:rPr lang="it-IT" sz="1200" b="0" i="0" u="none" strike="noStrike" kern="1200" dirty="0">
                <a:solidFill>
                  <a:schemeClr val="tx1"/>
                </a:solidFill>
                <a:effectLst/>
                <a:latin typeface="+mn-lt"/>
                <a:ea typeface="+mn-ea"/>
                <a:cs typeface="+mn-cs"/>
              </a:rPr>
              <a:t> with the </a:t>
            </a:r>
            <a:r>
              <a:rPr lang="it-IT" sz="1200" b="0" i="0" u="none" strike="noStrike" kern="1200" dirty="0" err="1">
                <a:solidFill>
                  <a:schemeClr val="tx1"/>
                </a:solidFill>
                <a:effectLst/>
                <a:latin typeface="+mn-lt"/>
                <a:ea typeface="+mn-ea"/>
                <a:cs typeface="+mn-cs"/>
              </a:rPr>
              <a:t>chemical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composition</a:t>
            </a:r>
            <a:r>
              <a:rPr lang="it-IT" sz="1200" b="0" i="0" u="none" strike="noStrike" kern="1200" dirty="0">
                <a:solidFill>
                  <a:schemeClr val="tx1"/>
                </a:solidFill>
                <a:effectLst/>
                <a:latin typeface="+mn-lt"/>
                <a:ea typeface="+mn-ea"/>
                <a:cs typeface="+mn-cs"/>
              </a:rPr>
              <a:t> of the stars. stars with </a:t>
            </a:r>
            <a:r>
              <a:rPr lang="it-IT" sz="1200" b="0" i="0" u="none" strike="noStrike" kern="1200" dirty="0" err="1">
                <a:solidFill>
                  <a:schemeClr val="tx1"/>
                </a:solidFill>
                <a:effectLst/>
                <a:latin typeface="+mn-lt"/>
                <a:ea typeface="+mn-ea"/>
                <a:cs typeface="+mn-cs"/>
              </a:rPr>
              <a:t>different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chemical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compositions</a:t>
            </a:r>
            <a:r>
              <a:rPr lang="it-IT" sz="1200" b="0" i="0" u="none" strike="noStrike" kern="1200" dirty="0">
                <a:solidFill>
                  <a:schemeClr val="tx1"/>
                </a:solidFill>
                <a:effectLst/>
                <a:latin typeface="+mn-lt"/>
                <a:ea typeface="+mn-ea"/>
                <a:cs typeface="+mn-cs"/>
              </a:rPr>
              <a:t> follow </a:t>
            </a:r>
            <a:r>
              <a:rPr lang="it-IT" sz="1200" b="0" i="0" u="none" strike="noStrike" kern="1200" dirty="0" err="1">
                <a:solidFill>
                  <a:schemeClr val="tx1"/>
                </a:solidFill>
                <a:effectLst/>
                <a:latin typeface="+mn-lt"/>
                <a:ea typeface="+mn-ea"/>
                <a:cs typeface="+mn-cs"/>
              </a:rPr>
              <a:t>different</a:t>
            </a:r>
            <a:r>
              <a:rPr lang="it-IT" sz="1200" b="0" i="0" u="none" strike="noStrike" kern="1200" dirty="0">
                <a:solidFill>
                  <a:schemeClr val="tx1"/>
                </a:solidFill>
                <a:effectLst/>
                <a:latin typeface="+mn-lt"/>
                <a:ea typeface="+mn-ea"/>
                <a:cs typeface="+mn-cs"/>
              </a:rPr>
              <a:t> PLC relations, and </a:t>
            </a:r>
            <a:r>
              <a:rPr lang="it-IT" sz="1200" b="0" i="0" u="none" strike="noStrike" kern="1200" dirty="0" err="1">
                <a:solidFill>
                  <a:schemeClr val="tx1"/>
                </a:solidFill>
                <a:effectLst/>
                <a:latin typeface="+mn-lt"/>
                <a:ea typeface="+mn-ea"/>
                <a:cs typeface="+mn-cs"/>
              </a:rPr>
              <a:t>they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will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contribute</a:t>
            </a:r>
            <a:r>
              <a:rPr lang="it-IT" sz="1200" b="0" i="0" u="none" strike="noStrike" kern="1200" dirty="0">
                <a:solidFill>
                  <a:schemeClr val="tx1"/>
                </a:solidFill>
                <a:effectLst/>
                <a:latin typeface="+mn-lt"/>
                <a:ea typeface="+mn-ea"/>
                <a:cs typeface="+mn-cs"/>
              </a:rPr>
              <a:t> to the </a:t>
            </a:r>
            <a:r>
              <a:rPr lang="it-IT" sz="1200" b="0" i="0" u="none" strike="noStrike" kern="1200" dirty="0" err="1">
                <a:solidFill>
                  <a:schemeClr val="tx1"/>
                </a:solidFill>
                <a:effectLst/>
                <a:latin typeface="+mn-lt"/>
                <a:ea typeface="+mn-ea"/>
                <a:cs typeface="+mn-cs"/>
              </a:rPr>
              <a:t>intrinsic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scatter</a:t>
            </a:r>
            <a:r>
              <a:rPr lang="it-IT" sz="1200" b="0" i="0" u="none" strike="noStrike" kern="1200" dirty="0">
                <a:solidFill>
                  <a:schemeClr val="tx1"/>
                </a:solidFill>
                <a:effectLst/>
                <a:latin typeface="+mn-lt"/>
                <a:ea typeface="+mn-ea"/>
                <a:cs typeface="+mn-cs"/>
              </a:rPr>
              <a:t> of the PL relation. </a:t>
            </a:r>
            <a:r>
              <a:rPr lang="it-IT" sz="1200" b="0" i="0" u="none" strike="noStrike" kern="1200" dirty="0" err="1">
                <a:solidFill>
                  <a:schemeClr val="tx1"/>
                </a:solidFill>
                <a:effectLst/>
                <a:latin typeface="+mn-lt"/>
                <a:ea typeface="+mn-ea"/>
                <a:cs typeface="+mn-cs"/>
              </a:rPr>
              <a:t>If</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look </a:t>
            </a:r>
            <a:r>
              <a:rPr lang="it-IT" sz="1200" b="0" i="0" u="none" strike="noStrike" kern="1200" dirty="0" err="1">
                <a:solidFill>
                  <a:schemeClr val="tx1"/>
                </a:solidFill>
                <a:effectLst/>
                <a:latin typeface="+mn-lt"/>
                <a:ea typeface="+mn-ea"/>
                <a:cs typeface="+mn-cs"/>
              </a:rPr>
              <a:t>at</a:t>
            </a:r>
            <a:r>
              <a:rPr lang="it-IT" sz="1200" b="0" i="0" u="none" strike="noStrike" kern="1200" dirty="0">
                <a:solidFill>
                  <a:schemeClr val="tx1"/>
                </a:solidFill>
                <a:effectLst/>
                <a:latin typeface="+mn-lt"/>
                <a:ea typeface="+mn-ea"/>
                <a:cs typeface="+mn-cs"/>
              </a:rPr>
              <a:t> the figure, </a:t>
            </a:r>
            <a:r>
              <a:rPr lang="it-IT" sz="1200" b="0" i="0" u="none" strike="noStrike" kern="1200" dirty="0" err="1">
                <a:solidFill>
                  <a:schemeClr val="tx1"/>
                </a:solidFill>
                <a:effectLst/>
                <a:latin typeface="+mn-lt"/>
                <a:ea typeface="+mn-ea"/>
                <a:cs typeface="+mn-cs"/>
              </a:rPr>
              <a:t>both</a:t>
            </a:r>
            <a:r>
              <a:rPr lang="it-IT" sz="1200" b="0" i="0" u="none" strike="noStrike" kern="1200" dirty="0">
                <a:solidFill>
                  <a:schemeClr val="tx1"/>
                </a:solidFill>
                <a:effectLst/>
                <a:latin typeface="+mn-lt"/>
                <a:ea typeface="+mn-ea"/>
                <a:cs typeface="+mn-cs"/>
              </a:rPr>
              <a:t> theory and </a:t>
            </a:r>
            <a:r>
              <a:rPr lang="it-IT" sz="1200" b="0" i="0" u="none" strike="noStrike" kern="1200" dirty="0" err="1">
                <a:solidFill>
                  <a:schemeClr val="tx1"/>
                </a:solidFill>
                <a:effectLst/>
                <a:latin typeface="+mn-lt"/>
                <a:ea typeface="+mn-ea"/>
                <a:cs typeface="+mn-cs"/>
              </a:rPr>
              <a:t>observations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confirm</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behaviour</a:t>
            </a:r>
            <a:r>
              <a:rPr lang="it-IT" sz="1200" b="0" i="0" u="none" strike="noStrike" kern="1200" dirty="0">
                <a:solidFill>
                  <a:schemeClr val="tx1"/>
                </a:solidFill>
                <a:effectLst/>
                <a:latin typeface="+mn-lt"/>
                <a:ea typeface="+mn-ea"/>
                <a:cs typeface="+mn-cs"/>
              </a:rPr>
              <a:t>.</a:t>
            </a:r>
            <a:endParaRPr lang="it-IT" b="0" dirty="0">
              <a:effectLst/>
            </a:endParaRPr>
          </a:p>
          <a:p>
            <a:pPr rtl="0"/>
            <a:r>
              <a:rPr lang="it-IT" sz="1200" b="0" i="0" u="none" strike="noStrike" kern="1200" dirty="0">
                <a:solidFill>
                  <a:schemeClr val="tx1"/>
                </a:solidFill>
                <a:effectLst/>
                <a:latin typeface="+mn-lt"/>
                <a:ea typeface="+mn-ea"/>
                <a:cs typeface="+mn-cs"/>
              </a:rPr>
              <a:t>To take </a:t>
            </a:r>
            <a:r>
              <a:rPr lang="it-IT" sz="1200" b="0" i="0" u="none" strike="noStrike" kern="1200" dirty="0" err="1">
                <a:solidFill>
                  <a:schemeClr val="tx1"/>
                </a:solidFill>
                <a:effectLst/>
                <a:latin typeface="+mn-lt"/>
                <a:ea typeface="+mn-ea"/>
                <a:cs typeface="+mn-cs"/>
              </a:rPr>
              <a:t>into</a:t>
            </a:r>
            <a:r>
              <a:rPr lang="it-IT" sz="1200" b="0" i="0" u="none" strike="noStrike" kern="1200" dirty="0">
                <a:solidFill>
                  <a:schemeClr val="tx1"/>
                </a:solidFill>
                <a:effectLst/>
                <a:latin typeface="+mn-lt"/>
                <a:ea typeface="+mn-ea"/>
                <a:cs typeface="+mn-cs"/>
              </a:rPr>
              <a:t> account the </a:t>
            </a:r>
            <a:r>
              <a:rPr lang="it-IT" sz="1200" b="0" i="0" u="none" strike="noStrike" kern="1200" dirty="0" err="1">
                <a:solidFill>
                  <a:schemeClr val="tx1"/>
                </a:solidFill>
                <a:effectLst/>
                <a:latin typeface="+mn-lt"/>
                <a:ea typeface="+mn-ea"/>
                <a:cs typeface="+mn-cs"/>
              </a:rPr>
              <a:t>metallicity</a:t>
            </a:r>
            <a:r>
              <a:rPr lang="it-IT" sz="1200" b="0" i="0" u="none" strike="noStrike" kern="1200" dirty="0">
                <a:solidFill>
                  <a:schemeClr val="tx1"/>
                </a:solidFill>
                <a:effectLst/>
                <a:latin typeface="+mn-lt"/>
                <a:ea typeface="+mn-ea"/>
                <a:cs typeface="+mn-cs"/>
              </a:rPr>
              <a:t> in the PW relation,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need</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define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gamma </a:t>
            </a:r>
            <a:r>
              <a:rPr lang="it-IT" sz="1200" b="0" i="0" u="none" strike="noStrike" kern="1200" dirty="0" err="1">
                <a:solidFill>
                  <a:schemeClr val="tx1"/>
                </a:solidFill>
                <a:effectLst/>
                <a:latin typeface="+mn-lt"/>
                <a:ea typeface="+mn-ea"/>
                <a:cs typeface="+mn-cs"/>
              </a:rPr>
              <a:t>term</a:t>
            </a:r>
            <a:r>
              <a:rPr lang="it-IT" sz="1200" b="0" i="0" u="none" strike="noStrike" kern="1200" dirty="0">
                <a:solidFill>
                  <a:schemeClr val="tx1"/>
                </a:solidFill>
                <a:effectLst/>
                <a:latin typeface="+mn-lt"/>
                <a:ea typeface="+mn-ea"/>
                <a:cs typeface="+mn-cs"/>
              </a:rPr>
              <a:t>.</a:t>
            </a:r>
            <a:endParaRPr lang="it-IT" b="0" dirty="0">
              <a:effectLst/>
            </a:endParaRPr>
          </a:p>
          <a:p>
            <a:pPr rtl="0"/>
            <a:br>
              <a:rPr lang="it-IT" dirty="0"/>
            </a:br>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57</a:t>
            </a:fld>
            <a:endParaRPr lang="en-US"/>
          </a:p>
        </p:txBody>
      </p:sp>
    </p:spTree>
    <p:extLst>
      <p:ext uri="{BB962C8B-B14F-4D97-AF65-F5344CB8AC3E}">
        <p14:creationId xmlns:p14="http://schemas.microsoft.com/office/powerpoint/2010/main" val="3714600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0" i="0" u="none" strike="noStrike" kern="1200" dirty="0" err="1">
                <a:solidFill>
                  <a:schemeClr val="tx1"/>
                </a:solidFill>
                <a:effectLst/>
                <a:latin typeface="+mn-lt"/>
                <a:ea typeface="+mn-ea"/>
                <a:cs typeface="+mn-cs"/>
              </a:rPr>
              <a:t>Various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authors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aim</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define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in literature. In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plot, </a:t>
            </a:r>
            <a:r>
              <a:rPr lang="it-IT" sz="1200" b="0" i="0" u="none" strike="noStrike" kern="1200" dirty="0" err="1">
                <a:solidFill>
                  <a:schemeClr val="tx1"/>
                </a:solidFill>
                <a:effectLst/>
                <a:latin typeface="+mn-lt"/>
                <a:ea typeface="+mn-ea"/>
                <a:cs typeface="+mn-cs"/>
              </a:rPr>
              <a:t>we</a:t>
            </a:r>
            <a:r>
              <a:rPr lang="it-IT" sz="1200" b="0" i="0" u="none" strike="noStrike" kern="1200" dirty="0">
                <a:solidFill>
                  <a:schemeClr val="tx1"/>
                </a:solidFill>
                <a:effectLst/>
                <a:latin typeface="+mn-lt"/>
                <a:ea typeface="+mn-ea"/>
                <a:cs typeface="+mn-cs"/>
              </a:rPr>
              <a:t> can </a:t>
            </a:r>
            <a:r>
              <a:rPr lang="it-IT" sz="1200" b="0" i="0" u="none" strike="noStrike" kern="1200" dirty="0" err="1">
                <a:solidFill>
                  <a:schemeClr val="tx1"/>
                </a:solidFill>
                <a:effectLst/>
                <a:latin typeface="+mn-lt"/>
                <a:ea typeface="+mn-ea"/>
                <a:cs typeface="+mn-cs"/>
              </a:rPr>
              <a:t>see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how</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impacts the </a:t>
            </a:r>
            <a:r>
              <a:rPr lang="it-IT" sz="1200" b="0" i="0" u="none" strike="noStrike" kern="1200" dirty="0" err="1">
                <a:solidFill>
                  <a:schemeClr val="tx1"/>
                </a:solidFill>
                <a:effectLst/>
                <a:latin typeface="+mn-lt"/>
                <a:ea typeface="+mn-ea"/>
                <a:cs typeface="+mn-cs"/>
              </a:rPr>
              <a:t>value</a:t>
            </a:r>
            <a:r>
              <a:rPr lang="it-IT" sz="1200" b="0" i="0" u="none" strike="noStrike" kern="1200" dirty="0">
                <a:solidFill>
                  <a:schemeClr val="tx1"/>
                </a:solidFill>
                <a:effectLst/>
                <a:latin typeface="+mn-lt"/>
                <a:ea typeface="+mn-ea"/>
                <a:cs typeface="+mn-cs"/>
              </a:rPr>
              <a:t> of </a:t>
            </a:r>
            <a:r>
              <a:rPr lang="it-IT" sz="1200" b="0" i="0" u="none" strike="noStrike" kern="1200" dirty="0" err="1">
                <a:solidFill>
                  <a:schemeClr val="tx1"/>
                </a:solidFill>
                <a:effectLst/>
                <a:latin typeface="+mn-lt"/>
                <a:ea typeface="+mn-ea"/>
                <a:cs typeface="+mn-cs"/>
              </a:rPr>
              <a:t>Hnot</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why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important</a:t>
            </a:r>
            <a:r>
              <a:rPr lang="it-IT" sz="1200" b="0" i="0" u="none" strike="noStrike" kern="1200" dirty="0">
                <a:solidFill>
                  <a:schemeClr val="tx1"/>
                </a:solidFill>
                <a:effectLst/>
                <a:latin typeface="+mn-lt"/>
                <a:ea typeface="+mn-ea"/>
                <a:cs typeface="+mn-cs"/>
              </a:rPr>
              <a:t> to </a:t>
            </a:r>
            <a:r>
              <a:rPr lang="it-IT" sz="1200" b="0" i="0" u="none" strike="noStrike" kern="1200" dirty="0" err="1">
                <a:solidFill>
                  <a:schemeClr val="tx1"/>
                </a:solidFill>
                <a:effectLst/>
                <a:latin typeface="+mn-lt"/>
                <a:ea typeface="+mn-ea"/>
                <a:cs typeface="+mn-cs"/>
              </a:rPr>
              <a:t>define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well</a:t>
            </a:r>
            <a:r>
              <a:rPr lang="it-IT" sz="1200" b="0" i="0" u="none" strike="noStrike" kern="1200" dirty="0">
                <a:solidFill>
                  <a:schemeClr val="tx1"/>
                </a:solidFill>
                <a:effectLst/>
                <a:latin typeface="+mn-lt"/>
                <a:ea typeface="+mn-ea"/>
                <a:cs typeface="+mn-cs"/>
              </a:rPr>
              <a:t>.</a:t>
            </a:r>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58</a:t>
            </a:fld>
            <a:endParaRPr lang="en-US"/>
          </a:p>
        </p:txBody>
      </p:sp>
    </p:spTree>
    <p:extLst>
      <p:ext uri="{BB962C8B-B14F-4D97-AF65-F5344CB8AC3E}">
        <p14:creationId xmlns:p14="http://schemas.microsoft.com/office/powerpoint/2010/main" val="258636263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E6C5FF-720B-7ED6-F0DE-35ABD8F468A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5A6A88B1-A191-8138-A82A-0F8D63FCC29C}"/>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9F9F5BB6-A8AE-17B6-BA91-94DDAB090543}"/>
              </a:ext>
            </a:extLst>
          </p:cNvPr>
          <p:cNvSpPr>
            <a:spLocks noGrp="1"/>
          </p:cNvSpPr>
          <p:nvPr>
            <p:ph type="body" idx="1"/>
          </p:nvPr>
        </p:nvSpPr>
        <p:spPr/>
        <p:txBody>
          <a:bodyPr/>
          <a:lstStyle/>
          <a:p>
            <a:pPr rtl="0"/>
            <a:r>
              <a:rPr lang="it-IT" sz="1200" b="0" i="0" u="none" strike="noStrike" kern="1200" dirty="0" err="1">
                <a:solidFill>
                  <a:schemeClr val="tx1"/>
                </a:solidFill>
                <a:effectLst/>
                <a:latin typeface="+mn-lt"/>
                <a:ea typeface="+mn-ea"/>
                <a:cs typeface="+mn-cs"/>
              </a:rPr>
              <a:t>different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on the </a:t>
            </a:r>
            <a:r>
              <a:rPr lang="it-IT" sz="1200" b="0" i="0" u="none" strike="noStrike" kern="1200" dirty="0" err="1">
                <a:solidFill>
                  <a:schemeClr val="tx1"/>
                </a:solidFill>
                <a:effectLst/>
                <a:latin typeface="+mn-lt"/>
                <a:ea typeface="+mn-ea"/>
                <a:cs typeface="+mn-cs"/>
              </a:rPr>
              <a:t>instability</a:t>
            </a:r>
            <a:r>
              <a:rPr lang="it-IT" sz="1200" b="0" i="0" u="none" strike="noStrike" kern="1200" dirty="0">
                <a:solidFill>
                  <a:schemeClr val="tx1"/>
                </a:solidFill>
                <a:effectLst/>
                <a:latin typeface="+mn-lt"/>
                <a:ea typeface="+mn-ea"/>
                <a:cs typeface="+mn-cs"/>
              </a:rPr>
              <a:t> strip </a:t>
            </a:r>
            <a:r>
              <a:rPr lang="it-IT" sz="1200" b="0" i="0" u="none" strike="noStrike" kern="1200" dirty="0" err="1">
                <a:solidFill>
                  <a:schemeClr val="tx1"/>
                </a:solidFill>
                <a:effectLst/>
                <a:latin typeface="+mn-lt"/>
                <a:ea typeface="+mn-ea"/>
                <a:cs typeface="+mn-cs"/>
              </a:rPr>
              <a:t>means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these</a:t>
            </a:r>
            <a:r>
              <a:rPr lang="it-IT" sz="1200" b="0" i="0" u="none" strike="noStrike" kern="1200" dirty="0">
                <a:solidFill>
                  <a:schemeClr val="tx1"/>
                </a:solidFill>
                <a:effectLst/>
                <a:latin typeface="+mn-lt"/>
                <a:ea typeface="+mn-ea"/>
                <a:cs typeface="+mn-cs"/>
              </a:rPr>
              <a:t> 3 </a:t>
            </a:r>
            <a:r>
              <a:rPr lang="it-IT" sz="1200" b="0" i="0" u="none" strike="noStrike" kern="1200" dirty="0" err="1">
                <a:solidFill>
                  <a:schemeClr val="tx1"/>
                </a:solidFill>
                <a:effectLst/>
                <a:latin typeface="+mn-lt"/>
                <a:ea typeface="+mn-ea"/>
                <a:cs typeface="+mn-cs"/>
              </a:rPr>
              <a:t>different</a:t>
            </a:r>
            <a:r>
              <a:rPr lang="it-IT" sz="1200" b="0" i="0" u="none" strike="noStrike" kern="1200" dirty="0">
                <a:solidFill>
                  <a:schemeClr val="tx1"/>
                </a:solidFill>
                <a:effectLst/>
                <a:latin typeface="+mn-lt"/>
                <a:ea typeface="+mn-ea"/>
                <a:cs typeface="+mn-cs"/>
              </a:rPr>
              <a:t> classes of </a:t>
            </a:r>
            <a:r>
              <a:rPr lang="it-IT" sz="1200" b="0" i="0" u="none" strike="noStrike" kern="1200" dirty="0" err="1">
                <a:solidFill>
                  <a:schemeClr val="tx1"/>
                </a:solidFill>
                <a:effectLst/>
                <a:latin typeface="+mn-lt"/>
                <a:ea typeface="+mn-ea"/>
                <a:cs typeface="+mn-cs"/>
              </a:rPr>
              <a:t>pulsating</a:t>
            </a:r>
            <a:r>
              <a:rPr lang="it-IT" sz="1200" b="0" i="0" u="none" strike="noStrike" kern="1200" dirty="0">
                <a:solidFill>
                  <a:schemeClr val="tx1"/>
                </a:solidFill>
                <a:effectLst/>
                <a:latin typeface="+mn-lt"/>
                <a:ea typeface="+mn-ea"/>
                <a:cs typeface="+mn-cs"/>
              </a:rPr>
              <a:t> stars follow </a:t>
            </a:r>
            <a:r>
              <a:rPr lang="it-IT" sz="1200" b="0" i="0" u="none" strike="noStrike" kern="1200" dirty="0" err="1">
                <a:solidFill>
                  <a:schemeClr val="tx1"/>
                </a:solidFill>
                <a:effectLst/>
                <a:latin typeface="+mn-lt"/>
                <a:ea typeface="+mn-ea"/>
                <a:cs typeface="+mn-cs"/>
              </a:rPr>
              <a:t>different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period-luminosity</a:t>
            </a:r>
            <a:r>
              <a:rPr lang="it-IT" sz="1200" b="0" i="0" u="none" strike="noStrike" kern="1200" dirty="0">
                <a:solidFill>
                  <a:schemeClr val="tx1"/>
                </a:solidFill>
                <a:effectLst/>
                <a:latin typeface="+mn-lt"/>
                <a:ea typeface="+mn-ea"/>
                <a:cs typeface="+mn-cs"/>
              </a:rPr>
              <a:t> relations</a:t>
            </a:r>
            <a:endParaRPr lang="it-IT" b="0" dirty="0">
              <a:effectLst/>
            </a:endParaRPr>
          </a:p>
        </p:txBody>
      </p:sp>
      <p:sp>
        <p:nvSpPr>
          <p:cNvPr id="4" name="Segnaposto numero diapositiva 3">
            <a:extLst>
              <a:ext uri="{FF2B5EF4-FFF2-40B4-BE49-F238E27FC236}">
                <a16:creationId xmlns:a16="http://schemas.microsoft.com/office/drawing/2014/main" id="{99C6F199-2FA2-9F97-E8E7-9101E6EC00DE}"/>
              </a:ext>
            </a:extLst>
          </p:cNvPr>
          <p:cNvSpPr>
            <a:spLocks noGrp="1"/>
          </p:cNvSpPr>
          <p:nvPr>
            <p:ph type="sldNum" sz="quarter" idx="5"/>
          </p:nvPr>
        </p:nvSpPr>
        <p:spPr/>
        <p:txBody>
          <a:bodyPr/>
          <a:lstStyle/>
          <a:p>
            <a:fld id="{0F2F35A5-0F18-4C1E-99A0-B6D9F067BEEF}" type="slidenum">
              <a:rPr lang="it-IT" smtClean="0"/>
              <a:t>59</a:t>
            </a:fld>
            <a:endParaRPr lang="it-IT"/>
          </a:p>
        </p:txBody>
      </p:sp>
    </p:spTree>
    <p:extLst>
      <p:ext uri="{BB962C8B-B14F-4D97-AF65-F5344CB8AC3E}">
        <p14:creationId xmlns:p14="http://schemas.microsoft.com/office/powerpoint/2010/main" val="383034917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OGLE in Las Campanas Chile</a:t>
            </a:r>
          </a:p>
          <a:p>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64</a:t>
            </a:fld>
            <a:endParaRPr lang="en-US"/>
          </a:p>
        </p:txBody>
      </p:sp>
    </p:spTree>
    <p:extLst>
      <p:ext uri="{BB962C8B-B14F-4D97-AF65-F5344CB8AC3E}">
        <p14:creationId xmlns:p14="http://schemas.microsoft.com/office/powerpoint/2010/main" val="596866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54066-3B80-08DD-99AE-76CA30EDC78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E2C1FA2-874A-DD4E-31D3-4AC22C484AC2}"/>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A79625C-E9BF-AB13-D0F6-0A22F4B784C5}"/>
              </a:ext>
            </a:extLst>
          </p:cNvPr>
          <p:cNvSpPr>
            <a:spLocks noGrp="1"/>
          </p:cNvSpPr>
          <p:nvPr>
            <p:ph type="body" idx="1"/>
          </p:nvPr>
        </p:nvSpPr>
        <p:spPr/>
        <p:txBody>
          <a:bodyPr/>
          <a:lstStyle/>
          <a:p>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relation </a:t>
            </a:r>
            <a:r>
              <a:rPr lang="it-IT" sz="1200" b="0" i="0" u="none" strike="noStrike" kern="1200" dirty="0" err="1">
                <a:solidFill>
                  <a:schemeClr val="tx1"/>
                </a:solidFill>
                <a:effectLst/>
                <a:latin typeface="+mn-lt"/>
                <a:ea typeface="+mn-ea"/>
                <a:cs typeface="+mn-cs"/>
              </a:rPr>
              <a:t>was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presented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through</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plot for the first time by Miss Henrietta Leavitt in 1912. </a:t>
            </a:r>
            <a:r>
              <a:rPr lang="it-IT" sz="1200" b="0" i="0" u="none" strike="noStrike" kern="1200" dirty="0" err="1">
                <a:solidFill>
                  <a:schemeClr val="tx1"/>
                </a:solidFill>
                <a:effectLst/>
                <a:latin typeface="+mn-lt"/>
                <a:ea typeface="+mn-ea"/>
                <a:cs typeface="+mn-cs"/>
              </a:rPr>
              <a:t>She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noticed</a:t>
            </a:r>
            <a:r>
              <a:rPr lang="it-IT" sz="1200" b="0" i="0" u="none" strike="noStrike" kern="1200" dirty="0">
                <a:solidFill>
                  <a:schemeClr val="tx1"/>
                </a:solidFill>
                <a:effectLst/>
                <a:latin typeface="+mn-lt"/>
                <a:ea typeface="+mn-ea"/>
                <a:cs typeface="+mn-cs"/>
              </a:rPr>
              <a:t> a relation </a:t>
            </a:r>
            <a:r>
              <a:rPr lang="it-IT" sz="1200" b="0" i="0" u="none" strike="noStrike" kern="1200" dirty="0" err="1">
                <a:solidFill>
                  <a:schemeClr val="tx1"/>
                </a:solidFill>
                <a:effectLst/>
                <a:latin typeface="+mn-lt"/>
                <a:ea typeface="+mn-ea"/>
                <a:cs typeface="+mn-cs"/>
              </a:rPr>
              <a:t>between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brightness</a:t>
            </a:r>
            <a:r>
              <a:rPr lang="it-IT" sz="1200" b="0" i="0" u="none" strike="noStrike" kern="1200" dirty="0">
                <a:solidFill>
                  <a:schemeClr val="tx1"/>
                </a:solidFill>
                <a:effectLst/>
                <a:latin typeface="+mn-lt"/>
                <a:ea typeface="+mn-ea"/>
                <a:cs typeface="+mn-cs"/>
              </a:rPr>
              <a:t> of the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 in the SMC and </a:t>
            </a:r>
            <a:r>
              <a:rPr lang="it-IT" sz="1200" b="0" i="0" u="none" strike="noStrike" kern="1200" dirty="0" err="1">
                <a:solidFill>
                  <a:schemeClr val="tx1"/>
                </a:solidFill>
                <a:effectLst/>
                <a:latin typeface="+mn-lt"/>
                <a:ea typeface="+mn-ea"/>
                <a:cs typeface="+mn-cs"/>
              </a:rPr>
              <a:t>their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suggested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could</a:t>
            </a:r>
            <a:r>
              <a:rPr lang="it-IT" sz="1200" b="0" i="0" u="none" strike="noStrike" kern="1200" dirty="0">
                <a:solidFill>
                  <a:schemeClr val="tx1"/>
                </a:solidFill>
                <a:effectLst/>
                <a:latin typeface="+mn-lt"/>
                <a:ea typeface="+mn-ea"/>
                <a:cs typeface="+mn-cs"/>
              </a:rPr>
              <a:t> be </a:t>
            </a:r>
            <a:r>
              <a:rPr lang="it-IT" sz="1200" b="0" i="0" u="none" strike="noStrike" kern="1200" dirty="0" err="1">
                <a:solidFill>
                  <a:schemeClr val="tx1"/>
                </a:solidFill>
                <a:effectLst/>
                <a:latin typeface="+mn-lt"/>
                <a:ea typeface="+mn-ea"/>
                <a:cs typeface="+mn-cs"/>
              </a:rPr>
              <a:t>associated</a:t>
            </a:r>
            <a:r>
              <a:rPr lang="it-IT" sz="1200" b="0" i="0" u="none" strike="noStrike" kern="1200" dirty="0">
                <a:solidFill>
                  <a:schemeClr val="tx1"/>
                </a:solidFill>
                <a:effectLst/>
                <a:latin typeface="+mn-lt"/>
                <a:ea typeface="+mn-ea"/>
                <a:cs typeface="+mn-cs"/>
              </a:rPr>
              <a:t> with the </a:t>
            </a:r>
            <a:r>
              <a:rPr lang="it-IT" sz="1200" b="0" i="0" u="none" strike="noStrike" kern="1200" dirty="0" err="1">
                <a:solidFill>
                  <a:schemeClr val="tx1"/>
                </a:solidFill>
                <a:effectLst/>
                <a:latin typeface="+mn-lt"/>
                <a:ea typeface="+mn-ea"/>
                <a:cs typeface="+mn-cs"/>
              </a:rPr>
              <a:t>intrinsic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parameters</a:t>
            </a:r>
            <a:r>
              <a:rPr lang="it-IT" sz="1200" b="0" i="0" u="none" strike="noStrike" kern="1200" dirty="0">
                <a:solidFill>
                  <a:schemeClr val="tx1"/>
                </a:solidFill>
                <a:effectLst/>
                <a:latin typeface="+mn-lt"/>
                <a:ea typeface="+mn-ea"/>
                <a:cs typeface="+mn-cs"/>
              </a:rPr>
              <a:t> of the stars.</a:t>
            </a:r>
            <a:endParaRPr lang="en-US" dirty="0"/>
          </a:p>
        </p:txBody>
      </p:sp>
      <p:sp>
        <p:nvSpPr>
          <p:cNvPr id="4" name="Segnaposto numero diapositiva 3">
            <a:extLst>
              <a:ext uri="{FF2B5EF4-FFF2-40B4-BE49-F238E27FC236}">
                <a16:creationId xmlns:a16="http://schemas.microsoft.com/office/drawing/2014/main" id="{3072F565-F3B5-5E18-D019-C6FF58AE0377}"/>
              </a:ext>
            </a:extLst>
          </p:cNvPr>
          <p:cNvSpPr>
            <a:spLocks noGrp="1"/>
          </p:cNvSpPr>
          <p:nvPr>
            <p:ph type="sldNum" sz="quarter" idx="5"/>
          </p:nvPr>
        </p:nvSpPr>
        <p:spPr/>
        <p:txBody>
          <a:bodyPr/>
          <a:lstStyle/>
          <a:p>
            <a:fld id="{0F2F35A5-0F18-4C1E-99A0-B6D9F067BEEF}" type="slidenum">
              <a:rPr lang="it-IT" smtClean="0"/>
              <a:t>7</a:t>
            </a:fld>
            <a:endParaRPr lang="it-IT"/>
          </a:p>
        </p:txBody>
      </p:sp>
    </p:spTree>
    <p:extLst>
      <p:ext uri="{BB962C8B-B14F-4D97-AF65-F5344CB8AC3E}">
        <p14:creationId xmlns:p14="http://schemas.microsoft.com/office/powerpoint/2010/main" val="41395411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3D45B-BAA1-97E9-D075-F2B15A7BAD2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513C3EB5-E67A-AD97-215F-513D1F4C997B}"/>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723148-C650-97C7-FC25-27355753BBFC}"/>
              </a:ext>
            </a:extLst>
          </p:cNvPr>
          <p:cNvSpPr>
            <a:spLocks noGrp="1"/>
          </p:cNvSpPr>
          <p:nvPr>
            <p:ph type="body" idx="1"/>
          </p:nvPr>
        </p:nvSpPr>
        <p:spPr/>
        <p:txBody>
          <a:bodyPr/>
          <a:lstStyle/>
          <a:p>
            <a:r>
              <a:rPr lang="en-US" dirty="0"/>
              <a:t>OGLE in Las Campanas Chile</a:t>
            </a:r>
          </a:p>
          <a:p>
            <a:endParaRPr lang="en-US" dirty="0"/>
          </a:p>
        </p:txBody>
      </p:sp>
      <p:sp>
        <p:nvSpPr>
          <p:cNvPr id="4" name="Segnaposto numero diapositiva 3">
            <a:extLst>
              <a:ext uri="{FF2B5EF4-FFF2-40B4-BE49-F238E27FC236}">
                <a16:creationId xmlns:a16="http://schemas.microsoft.com/office/drawing/2014/main" id="{AB175ABD-C9AE-FEFD-906A-3EB03570DF95}"/>
              </a:ext>
            </a:extLst>
          </p:cNvPr>
          <p:cNvSpPr>
            <a:spLocks noGrp="1"/>
          </p:cNvSpPr>
          <p:nvPr>
            <p:ph type="sldNum" sz="quarter" idx="5"/>
          </p:nvPr>
        </p:nvSpPr>
        <p:spPr/>
        <p:txBody>
          <a:bodyPr/>
          <a:lstStyle/>
          <a:p>
            <a:fld id="{3B462AFE-12DC-4A47-8E3B-57D670932FAB}" type="slidenum">
              <a:rPr lang="en-US" smtClean="0"/>
              <a:t>65</a:t>
            </a:fld>
            <a:endParaRPr lang="en-US"/>
          </a:p>
        </p:txBody>
      </p:sp>
    </p:spTree>
    <p:extLst>
      <p:ext uri="{BB962C8B-B14F-4D97-AF65-F5344CB8AC3E}">
        <p14:creationId xmlns:p14="http://schemas.microsoft.com/office/powerpoint/2010/main" val="252535537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D7B5D-9530-ED28-FA12-CFD5C294A258}"/>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0EDF2B10-8D4A-CE47-13E9-98B5D038FBF2}"/>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FB4217B-3BE4-75D1-ECC0-FBBD216E8DE8}"/>
              </a:ext>
            </a:extLst>
          </p:cNvPr>
          <p:cNvSpPr>
            <a:spLocks noGrp="1"/>
          </p:cNvSpPr>
          <p:nvPr>
            <p:ph type="body" idx="1"/>
          </p:nvPr>
        </p:nvSpPr>
        <p:spPr/>
        <p:txBody>
          <a:bodyPr/>
          <a:lstStyle/>
          <a:p>
            <a:r>
              <a:rPr lang="en-US" dirty="0"/>
              <a:t>OGLE in Las Campanas Chile</a:t>
            </a:r>
          </a:p>
          <a:p>
            <a:r>
              <a:rPr lang="en-US" dirty="0"/>
              <a:t>LSST Cerro Pachon</a:t>
            </a:r>
          </a:p>
          <a:p>
            <a:endParaRPr lang="en-US" dirty="0"/>
          </a:p>
        </p:txBody>
      </p:sp>
      <p:sp>
        <p:nvSpPr>
          <p:cNvPr id="4" name="Segnaposto numero diapositiva 3">
            <a:extLst>
              <a:ext uri="{FF2B5EF4-FFF2-40B4-BE49-F238E27FC236}">
                <a16:creationId xmlns:a16="http://schemas.microsoft.com/office/drawing/2014/main" id="{989ABFF6-0772-61E8-2603-E7B1056555A0}"/>
              </a:ext>
            </a:extLst>
          </p:cNvPr>
          <p:cNvSpPr>
            <a:spLocks noGrp="1"/>
          </p:cNvSpPr>
          <p:nvPr>
            <p:ph type="sldNum" sz="quarter" idx="5"/>
          </p:nvPr>
        </p:nvSpPr>
        <p:spPr/>
        <p:txBody>
          <a:bodyPr/>
          <a:lstStyle/>
          <a:p>
            <a:fld id="{3B462AFE-12DC-4A47-8E3B-57D670932FAB}" type="slidenum">
              <a:rPr lang="en-US" smtClean="0"/>
              <a:t>66</a:t>
            </a:fld>
            <a:endParaRPr lang="en-US"/>
          </a:p>
        </p:txBody>
      </p:sp>
    </p:spTree>
    <p:extLst>
      <p:ext uri="{BB962C8B-B14F-4D97-AF65-F5344CB8AC3E}">
        <p14:creationId xmlns:p14="http://schemas.microsoft.com/office/powerpoint/2010/main" val="125462156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553D2D-AE11-DDF0-6AB1-2DD795A71B4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8E59349-7E02-15DC-4482-57B9D07BECED}"/>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133D18D-AD7B-6412-D534-0723B1F49FBE}"/>
              </a:ext>
            </a:extLst>
          </p:cNvPr>
          <p:cNvSpPr>
            <a:spLocks noGrp="1"/>
          </p:cNvSpPr>
          <p:nvPr>
            <p:ph type="body" idx="1"/>
          </p:nvPr>
        </p:nvSpPr>
        <p:spPr/>
        <p:txBody>
          <a:bodyPr/>
          <a:lstStyle/>
          <a:p>
            <a:r>
              <a:rPr lang="en-US" dirty="0"/>
              <a:t>OGLE in Las Campanas Chile</a:t>
            </a:r>
          </a:p>
          <a:p>
            <a:r>
              <a:rPr lang="en-US" dirty="0"/>
              <a:t>LSST Cerro Pachon</a:t>
            </a:r>
          </a:p>
          <a:p>
            <a:endParaRPr lang="en-US" dirty="0"/>
          </a:p>
        </p:txBody>
      </p:sp>
      <p:sp>
        <p:nvSpPr>
          <p:cNvPr id="4" name="Segnaposto numero diapositiva 3">
            <a:extLst>
              <a:ext uri="{FF2B5EF4-FFF2-40B4-BE49-F238E27FC236}">
                <a16:creationId xmlns:a16="http://schemas.microsoft.com/office/drawing/2014/main" id="{DE2D9636-46C3-2DCB-F369-0B5D936D03C0}"/>
              </a:ext>
            </a:extLst>
          </p:cNvPr>
          <p:cNvSpPr>
            <a:spLocks noGrp="1"/>
          </p:cNvSpPr>
          <p:nvPr>
            <p:ph type="sldNum" sz="quarter" idx="5"/>
          </p:nvPr>
        </p:nvSpPr>
        <p:spPr/>
        <p:txBody>
          <a:bodyPr/>
          <a:lstStyle/>
          <a:p>
            <a:fld id="{3B462AFE-12DC-4A47-8E3B-57D670932FAB}" type="slidenum">
              <a:rPr lang="en-US" smtClean="0"/>
              <a:t>67</a:t>
            </a:fld>
            <a:endParaRPr lang="en-US"/>
          </a:p>
        </p:txBody>
      </p:sp>
    </p:spTree>
    <p:extLst>
      <p:ext uri="{BB962C8B-B14F-4D97-AF65-F5344CB8AC3E}">
        <p14:creationId xmlns:p14="http://schemas.microsoft.com/office/powerpoint/2010/main" val="163264362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91DE61-6672-CE7F-5BE3-B5CAB3F925A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B44387B-2286-725C-CE50-DE4320F02594}"/>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C5C40032-DBD4-8C86-093F-4A203D57F6A7}"/>
              </a:ext>
            </a:extLst>
          </p:cNvPr>
          <p:cNvSpPr>
            <a:spLocks noGrp="1"/>
          </p:cNvSpPr>
          <p:nvPr>
            <p:ph type="body" idx="1"/>
          </p:nvPr>
        </p:nvSpPr>
        <p:spPr/>
        <p:txBody>
          <a:bodyPr/>
          <a:lstStyle/>
          <a:p>
            <a:r>
              <a:rPr lang="en-US" dirty="0"/>
              <a:t>OGLE in Las Campanas Chile</a:t>
            </a:r>
          </a:p>
          <a:p>
            <a:r>
              <a:rPr lang="en-US" dirty="0"/>
              <a:t>LSST Cerro Pachon</a:t>
            </a:r>
          </a:p>
          <a:p>
            <a:endParaRPr lang="en-US" dirty="0"/>
          </a:p>
        </p:txBody>
      </p:sp>
      <p:sp>
        <p:nvSpPr>
          <p:cNvPr id="4" name="Segnaposto numero diapositiva 3">
            <a:extLst>
              <a:ext uri="{FF2B5EF4-FFF2-40B4-BE49-F238E27FC236}">
                <a16:creationId xmlns:a16="http://schemas.microsoft.com/office/drawing/2014/main" id="{8CED3C44-1933-9EC5-BE7E-18FA3C95A4FA}"/>
              </a:ext>
            </a:extLst>
          </p:cNvPr>
          <p:cNvSpPr>
            <a:spLocks noGrp="1"/>
          </p:cNvSpPr>
          <p:nvPr>
            <p:ph type="sldNum" sz="quarter" idx="5"/>
          </p:nvPr>
        </p:nvSpPr>
        <p:spPr/>
        <p:txBody>
          <a:bodyPr/>
          <a:lstStyle/>
          <a:p>
            <a:fld id="{3B462AFE-12DC-4A47-8E3B-57D670932FAB}" type="slidenum">
              <a:rPr lang="en-US" smtClean="0"/>
              <a:t>68</a:t>
            </a:fld>
            <a:endParaRPr lang="en-US"/>
          </a:p>
        </p:txBody>
      </p:sp>
    </p:spTree>
    <p:extLst>
      <p:ext uri="{BB962C8B-B14F-4D97-AF65-F5344CB8AC3E}">
        <p14:creationId xmlns:p14="http://schemas.microsoft.com/office/powerpoint/2010/main" val="168641266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578FC9-B842-3E31-068B-584C70D796A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A696FFC-384C-4BE0-34E5-C408A95CA48D}"/>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036AC20A-D048-DD83-97AD-F330BE48A63D}"/>
              </a:ext>
            </a:extLst>
          </p:cNvPr>
          <p:cNvSpPr>
            <a:spLocks noGrp="1"/>
          </p:cNvSpPr>
          <p:nvPr>
            <p:ph type="body" idx="1"/>
          </p:nvPr>
        </p:nvSpPr>
        <p:spPr/>
        <p:txBody>
          <a:bodyPr/>
          <a:lstStyle/>
          <a:p>
            <a:r>
              <a:rPr lang="it-IT" sz="1200" b="0" i="0" kern="1200" dirty="0">
                <a:solidFill>
                  <a:schemeClr val="tx1"/>
                </a:solidFill>
                <a:effectLst/>
                <a:latin typeface="+mn-lt"/>
                <a:ea typeface="+mn-ea"/>
                <a:cs typeface="+mn-cs"/>
              </a:rPr>
              <a:t>“stesso giorno” non vuol dire stessa ora. Inoltre la stella ha periodo 1.6604965 giorni, perciò cambia luminosità sensibilmente anche nell’arco di poche ore. Nella GIF, l’asse temporale comprime 365 giorni in pochi centimetri, quindi punti separati da mezz’ora o un’ora sembrano quasi “sullo stesso giorno”.</a:t>
            </a:r>
          </a:p>
          <a:p>
            <a:endParaRPr lang="en-US" dirty="0"/>
          </a:p>
        </p:txBody>
      </p:sp>
      <p:sp>
        <p:nvSpPr>
          <p:cNvPr id="4" name="Segnaposto numero diapositiva 3">
            <a:extLst>
              <a:ext uri="{FF2B5EF4-FFF2-40B4-BE49-F238E27FC236}">
                <a16:creationId xmlns:a16="http://schemas.microsoft.com/office/drawing/2014/main" id="{D1AB22FF-1E70-DCA0-C40B-E90B2FA412A9}"/>
              </a:ext>
            </a:extLst>
          </p:cNvPr>
          <p:cNvSpPr>
            <a:spLocks noGrp="1"/>
          </p:cNvSpPr>
          <p:nvPr>
            <p:ph type="sldNum" sz="quarter" idx="5"/>
          </p:nvPr>
        </p:nvSpPr>
        <p:spPr/>
        <p:txBody>
          <a:bodyPr/>
          <a:lstStyle/>
          <a:p>
            <a:fld id="{3B462AFE-12DC-4A47-8E3B-57D670932FAB}" type="slidenum">
              <a:rPr lang="en-US" smtClean="0"/>
              <a:t>69</a:t>
            </a:fld>
            <a:endParaRPr lang="en-US"/>
          </a:p>
        </p:txBody>
      </p:sp>
    </p:spTree>
    <p:extLst>
      <p:ext uri="{BB962C8B-B14F-4D97-AF65-F5344CB8AC3E}">
        <p14:creationId xmlns:p14="http://schemas.microsoft.com/office/powerpoint/2010/main" val="233350775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180510-A258-B692-669D-C0FEB12DF837}"/>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99B60FF8-ECFC-D7AB-C3B6-6C0D4C9C4DD0}"/>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5B594B05-F4BF-1026-D52F-C432EB141A16}"/>
              </a:ext>
            </a:extLst>
          </p:cNvPr>
          <p:cNvSpPr>
            <a:spLocks noGrp="1"/>
          </p:cNvSpPr>
          <p:nvPr>
            <p:ph type="body" idx="1"/>
          </p:nvPr>
        </p:nvSpPr>
        <p:spPr/>
        <p:txBody>
          <a:bodyPr/>
          <a:lstStyle/>
          <a:p>
            <a:r>
              <a:rPr lang="it-IT" sz="1200" b="0" i="0" kern="1200" dirty="0">
                <a:solidFill>
                  <a:schemeClr val="tx1"/>
                </a:solidFill>
                <a:effectLst/>
                <a:latin typeface="+mn-lt"/>
                <a:ea typeface="+mn-ea"/>
                <a:cs typeface="+mn-cs"/>
              </a:rPr>
              <a:t>“stesso giorno” non vuol dire stessa ora. Inoltre la stella ha periodo 1.6604965 giorni, perciò cambia luminosità sensibilmente anche nell’arco di poche ore. Nella GIF, l’asse temporale comprime 365 giorni in pochi centimetri, quindi punti separati da mezz’ora o un’ora sembrano quasi “sullo stesso giorno”.</a:t>
            </a:r>
          </a:p>
          <a:p>
            <a:endParaRPr lang="en-US" dirty="0"/>
          </a:p>
        </p:txBody>
      </p:sp>
      <p:sp>
        <p:nvSpPr>
          <p:cNvPr id="4" name="Segnaposto numero diapositiva 3">
            <a:extLst>
              <a:ext uri="{FF2B5EF4-FFF2-40B4-BE49-F238E27FC236}">
                <a16:creationId xmlns:a16="http://schemas.microsoft.com/office/drawing/2014/main" id="{2A4741EA-5CAF-DB3B-F4B5-CBE94B771C65}"/>
              </a:ext>
            </a:extLst>
          </p:cNvPr>
          <p:cNvSpPr>
            <a:spLocks noGrp="1"/>
          </p:cNvSpPr>
          <p:nvPr>
            <p:ph type="sldNum" sz="quarter" idx="5"/>
          </p:nvPr>
        </p:nvSpPr>
        <p:spPr/>
        <p:txBody>
          <a:bodyPr/>
          <a:lstStyle/>
          <a:p>
            <a:fld id="{3B462AFE-12DC-4A47-8E3B-57D670932FAB}" type="slidenum">
              <a:rPr lang="en-US" smtClean="0"/>
              <a:t>70</a:t>
            </a:fld>
            <a:endParaRPr lang="en-US"/>
          </a:p>
        </p:txBody>
      </p:sp>
    </p:spTree>
    <p:extLst>
      <p:ext uri="{BB962C8B-B14F-4D97-AF65-F5344CB8AC3E}">
        <p14:creationId xmlns:p14="http://schemas.microsoft.com/office/powerpoint/2010/main" val="345573461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41F1D0-4ADB-E6D7-DCFD-22AABB7DFDB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5DB3B7C-AF06-5A6D-2403-AFEDF42707E2}"/>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5A8A1995-B5D1-EBDD-8829-556B39471D9B}"/>
              </a:ext>
            </a:extLst>
          </p:cNvPr>
          <p:cNvSpPr>
            <a:spLocks noGrp="1"/>
          </p:cNvSpPr>
          <p:nvPr>
            <p:ph type="body" idx="1"/>
          </p:nvPr>
        </p:nvSpPr>
        <p:spPr/>
        <p:txBody>
          <a:bodyPr/>
          <a:lstStyle/>
          <a:p>
            <a:endParaRPr lang="en-US" dirty="0"/>
          </a:p>
        </p:txBody>
      </p:sp>
      <p:sp>
        <p:nvSpPr>
          <p:cNvPr id="4" name="Segnaposto numero diapositiva 3">
            <a:extLst>
              <a:ext uri="{FF2B5EF4-FFF2-40B4-BE49-F238E27FC236}">
                <a16:creationId xmlns:a16="http://schemas.microsoft.com/office/drawing/2014/main" id="{862AADAA-B7EA-C5CC-DA54-6E56BFB9EDEA}"/>
              </a:ext>
            </a:extLst>
          </p:cNvPr>
          <p:cNvSpPr>
            <a:spLocks noGrp="1"/>
          </p:cNvSpPr>
          <p:nvPr>
            <p:ph type="sldNum" sz="quarter" idx="5"/>
          </p:nvPr>
        </p:nvSpPr>
        <p:spPr/>
        <p:txBody>
          <a:bodyPr/>
          <a:lstStyle/>
          <a:p>
            <a:fld id="{3B462AFE-12DC-4A47-8E3B-57D670932FAB}" type="slidenum">
              <a:rPr lang="en-US" smtClean="0"/>
              <a:t>71</a:t>
            </a:fld>
            <a:endParaRPr lang="en-US"/>
          </a:p>
        </p:txBody>
      </p:sp>
    </p:spTree>
    <p:extLst>
      <p:ext uri="{BB962C8B-B14F-4D97-AF65-F5344CB8AC3E}">
        <p14:creationId xmlns:p14="http://schemas.microsoft.com/office/powerpoint/2010/main" val="220641363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D0B7F7-7D28-46DD-2520-041E4640118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D2E2B42-F872-0169-B892-DBB8B0DECF0B}"/>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0B48034-4A76-92EC-BF52-30B88A61E394}"/>
              </a:ext>
            </a:extLst>
          </p:cNvPr>
          <p:cNvSpPr>
            <a:spLocks noGrp="1"/>
          </p:cNvSpPr>
          <p:nvPr>
            <p:ph type="body" idx="1"/>
          </p:nvPr>
        </p:nvSpPr>
        <p:spPr/>
        <p:txBody>
          <a:bodyPr/>
          <a:lstStyle/>
          <a:p>
            <a:endParaRPr lang="en-US" dirty="0"/>
          </a:p>
        </p:txBody>
      </p:sp>
      <p:sp>
        <p:nvSpPr>
          <p:cNvPr id="4" name="Segnaposto numero diapositiva 3">
            <a:extLst>
              <a:ext uri="{FF2B5EF4-FFF2-40B4-BE49-F238E27FC236}">
                <a16:creationId xmlns:a16="http://schemas.microsoft.com/office/drawing/2014/main" id="{D635CA47-41B2-9625-4ADF-46FCBC56F40E}"/>
              </a:ext>
            </a:extLst>
          </p:cNvPr>
          <p:cNvSpPr>
            <a:spLocks noGrp="1"/>
          </p:cNvSpPr>
          <p:nvPr>
            <p:ph type="sldNum" sz="quarter" idx="5"/>
          </p:nvPr>
        </p:nvSpPr>
        <p:spPr/>
        <p:txBody>
          <a:bodyPr/>
          <a:lstStyle/>
          <a:p>
            <a:fld id="{3B462AFE-12DC-4A47-8E3B-57D670932FAB}" type="slidenum">
              <a:rPr lang="en-US" smtClean="0"/>
              <a:t>72</a:t>
            </a:fld>
            <a:endParaRPr lang="en-US"/>
          </a:p>
        </p:txBody>
      </p:sp>
    </p:spTree>
    <p:extLst>
      <p:ext uri="{BB962C8B-B14F-4D97-AF65-F5344CB8AC3E}">
        <p14:creationId xmlns:p14="http://schemas.microsoft.com/office/powerpoint/2010/main" val="210534798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EA94D3-1D6C-3986-4AD0-CD3925C37621}"/>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93E43CE-5CC2-72FF-421D-29D296EDA770}"/>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CD64A53-CF80-2E4C-B914-26F59232F31D}"/>
              </a:ext>
            </a:extLst>
          </p:cNvPr>
          <p:cNvSpPr>
            <a:spLocks noGrp="1"/>
          </p:cNvSpPr>
          <p:nvPr>
            <p:ph type="body" idx="1"/>
          </p:nvPr>
        </p:nvSpPr>
        <p:spPr/>
        <p:txBody>
          <a:bodyPr/>
          <a:lstStyle/>
          <a:p>
            <a:endParaRPr lang="en-US" dirty="0"/>
          </a:p>
        </p:txBody>
      </p:sp>
      <p:sp>
        <p:nvSpPr>
          <p:cNvPr id="4" name="Segnaposto numero diapositiva 3">
            <a:extLst>
              <a:ext uri="{FF2B5EF4-FFF2-40B4-BE49-F238E27FC236}">
                <a16:creationId xmlns:a16="http://schemas.microsoft.com/office/drawing/2014/main" id="{CB687995-99B4-2A02-A8CB-EA865A5EA64F}"/>
              </a:ext>
            </a:extLst>
          </p:cNvPr>
          <p:cNvSpPr>
            <a:spLocks noGrp="1"/>
          </p:cNvSpPr>
          <p:nvPr>
            <p:ph type="sldNum" sz="quarter" idx="5"/>
          </p:nvPr>
        </p:nvSpPr>
        <p:spPr/>
        <p:txBody>
          <a:bodyPr/>
          <a:lstStyle/>
          <a:p>
            <a:fld id="{3B462AFE-12DC-4A47-8E3B-57D670932FAB}" type="slidenum">
              <a:rPr lang="en-US" smtClean="0"/>
              <a:t>73</a:t>
            </a:fld>
            <a:endParaRPr lang="en-US"/>
          </a:p>
        </p:txBody>
      </p:sp>
    </p:spTree>
    <p:extLst>
      <p:ext uri="{BB962C8B-B14F-4D97-AF65-F5344CB8AC3E}">
        <p14:creationId xmlns:p14="http://schemas.microsoft.com/office/powerpoint/2010/main" val="72333653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C671CB-8456-FF3B-841E-2844F44AB4D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720FBD9-2776-C54D-EC35-63C4FECEFCD2}"/>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949E6184-5314-8ED6-AB27-5C84EAFCF1F0}"/>
              </a:ext>
            </a:extLst>
          </p:cNvPr>
          <p:cNvSpPr>
            <a:spLocks noGrp="1"/>
          </p:cNvSpPr>
          <p:nvPr>
            <p:ph type="body" idx="1"/>
          </p:nvPr>
        </p:nvSpPr>
        <p:spPr/>
        <p:txBody>
          <a:bodyPr/>
          <a:lstStyle/>
          <a:p>
            <a:endParaRPr lang="en-US" dirty="0"/>
          </a:p>
        </p:txBody>
      </p:sp>
      <p:sp>
        <p:nvSpPr>
          <p:cNvPr id="4" name="Segnaposto numero diapositiva 3">
            <a:extLst>
              <a:ext uri="{FF2B5EF4-FFF2-40B4-BE49-F238E27FC236}">
                <a16:creationId xmlns:a16="http://schemas.microsoft.com/office/drawing/2014/main" id="{C2E2953C-EEB0-B1F9-6631-DF39AEBFDE05}"/>
              </a:ext>
            </a:extLst>
          </p:cNvPr>
          <p:cNvSpPr>
            <a:spLocks noGrp="1"/>
          </p:cNvSpPr>
          <p:nvPr>
            <p:ph type="sldNum" sz="quarter" idx="5"/>
          </p:nvPr>
        </p:nvSpPr>
        <p:spPr/>
        <p:txBody>
          <a:bodyPr/>
          <a:lstStyle/>
          <a:p>
            <a:fld id="{3B462AFE-12DC-4A47-8E3B-57D670932FAB}" type="slidenum">
              <a:rPr lang="en-US" smtClean="0"/>
              <a:t>74</a:t>
            </a:fld>
            <a:endParaRPr lang="en-US"/>
          </a:p>
        </p:txBody>
      </p:sp>
    </p:spTree>
    <p:extLst>
      <p:ext uri="{BB962C8B-B14F-4D97-AF65-F5344CB8AC3E}">
        <p14:creationId xmlns:p14="http://schemas.microsoft.com/office/powerpoint/2010/main" val="2587551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468AB6-0640-4669-314C-E7A994A1CCF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C602396-1E23-CECF-9542-CF46F48BF981}"/>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0ED08491-828C-E300-9222-290C1603EE5F}"/>
              </a:ext>
            </a:extLst>
          </p:cNvPr>
          <p:cNvSpPr>
            <a:spLocks noGrp="1"/>
          </p:cNvSpPr>
          <p:nvPr>
            <p:ph type="body" idx="1"/>
          </p:nvPr>
        </p:nvSpPr>
        <p:spPr/>
        <p:txBody>
          <a:bodyPr/>
          <a:lstStyle/>
          <a:p>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relation </a:t>
            </a:r>
            <a:r>
              <a:rPr lang="it-IT" sz="1200" b="0" i="0" u="none" strike="noStrike" kern="1200" dirty="0" err="1">
                <a:solidFill>
                  <a:schemeClr val="tx1"/>
                </a:solidFill>
                <a:effectLst/>
                <a:latin typeface="+mn-lt"/>
                <a:ea typeface="+mn-ea"/>
                <a:cs typeface="+mn-cs"/>
              </a:rPr>
              <a:t>was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presented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through</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plot for the first time by Miss Henrietta Leavitt in 1912. </a:t>
            </a:r>
            <a:r>
              <a:rPr lang="it-IT" sz="1200" b="0" i="0" u="none" strike="noStrike" kern="1200" dirty="0" err="1">
                <a:solidFill>
                  <a:schemeClr val="tx1"/>
                </a:solidFill>
                <a:effectLst/>
                <a:latin typeface="+mn-lt"/>
                <a:ea typeface="+mn-ea"/>
                <a:cs typeface="+mn-cs"/>
              </a:rPr>
              <a:t>She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noticed</a:t>
            </a:r>
            <a:r>
              <a:rPr lang="it-IT" sz="1200" b="0" i="0" u="none" strike="noStrike" kern="1200" dirty="0">
                <a:solidFill>
                  <a:schemeClr val="tx1"/>
                </a:solidFill>
                <a:effectLst/>
                <a:latin typeface="+mn-lt"/>
                <a:ea typeface="+mn-ea"/>
                <a:cs typeface="+mn-cs"/>
              </a:rPr>
              <a:t> a relation </a:t>
            </a:r>
            <a:r>
              <a:rPr lang="it-IT" sz="1200" b="0" i="0" u="none" strike="noStrike" kern="1200" dirty="0" err="1">
                <a:solidFill>
                  <a:schemeClr val="tx1"/>
                </a:solidFill>
                <a:effectLst/>
                <a:latin typeface="+mn-lt"/>
                <a:ea typeface="+mn-ea"/>
                <a:cs typeface="+mn-cs"/>
              </a:rPr>
              <a:t>between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brightness</a:t>
            </a:r>
            <a:r>
              <a:rPr lang="it-IT" sz="1200" b="0" i="0" u="none" strike="noStrike" kern="1200" dirty="0">
                <a:solidFill>
                  <a:schemeClr val="tx1"/>
                </a:solidFill>
                <a:effectLst/>
                <a:latin typeface="+mn-lt"/>
                <a:ea typeface="+mn-ea"/>
                <a:cs typeface="+mn-cs"/>
              </a:rPr>
              <a:t> of the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 in the SMC and </a:t>
            </a:r>
            <a:r>
              <a:rPr lang="it-IT" sz="1200" b="0" i="0" u="none" strike="noStrike" kern="1200" dirty="0" err="1">
                <a:solidFill>
                  <a:schemeClr val="tx1"/>
                </a:solidFill>
                <a:effectLst/>
                <a:latin typeface="+mn-lt"/>
                <a:ea typeface="+mn-ea"/>
                <a:cs typeface="+mn-cs"/>
              </a:rPr>
              <a:t>their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suggested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could</a:t>
            </a:r>
            <a:r>
              <a:rPr lang="it-IT" sz="1200" b="0" i="0" u="none" strike="noStrike" kern="1200" dirty="0">
                <a:solidFill>
                  <a:schemeClr val="tx1"/>
                </a:solidFill>
                <a:effectLst/>
                <a:latin typeface="+mn-lt"/>
                <a:ea typeface="+mn-ea"/>
                <a:cs typeface="+mn-cs"/>
              </a:rPr>
              <a:t> be </a:t>
            </a:r>
            <a:r>
              <a:rPr lang="it-IT" sz="1200" b="0" i="0" u="none" strike="noStrike" kern="1200" dirty="0" err="1">
                <a:solidFill>
                  <a:schemeClr val="tx1"/>
                </a:solidFill>
                <a:effectLst/>
                <a:latin typeface="+mn-lt"/>
                <a:ea typeface="+mn-ea"/>
                <a:cs typeface="+mn-cs"/>
              </a:rPr>
              <a:t>associated</a:t>
            </a:r>
            <a:r>
              <a:rPr lang="it-IT" sz="1200" b="0" i="0" u="none" strike="noStrike" kern="1200" dirty="0">
                <a:solidFill>
                  <a:schemeClr val="tx1"/>
                </a:solidFill>
                <a:effectLst/>
                <a:latin typeface="+mn-lt"/>
                <a:ea typeface="+mn-ea"/>
                <a:cs typeface="+mn-cs"/>
              </a:rPr>
              <a:t> with the </a:t>
            </a:r>
            <a:r>
              <a:rPr lang="it-IT" sz="1200" b="0" i="0" u="none" strike="noStrike" kern="1200" dirty="0" err="1">
                <a:solidFill>
                  <a:schemeClr val="tx1"/>
                </a:solidFill>
                <a:effectLst/>
                <a:latin typeface="+mn-lt"/>
                <a:ea typeface="+mn-ea"/>
                <a:cs typeface="+mn-cs"/>
              </a:rPr>
              <a:t>intrinsic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parameters</a:t>
            </a:r>
            <a:r>
              <a:rPr lang="it-IT" sz="1200" b="0" i="0" u="none" strike="noStrike" kern="1200" dirty="0">
                <a:solidFill>
                  <a:schemeClr val="tx1"/>
                </a:solidFill>
                <a:effectLst/>
                <a:latin typeface="+mn-lt"/>
                <a:ea typeface="+mn-ea"/>
                <a:cs typeface="+mn-cs"/>
              </a:rPr>
              <a:t> of the stars.</a:t>
            </a:r>
            <a:endParaRPr lang="en-US" dirty="0"/>
          </a:p>
        </p:txBody>
      </p:sp>
      <p:sp>
        <p:nvSpPr>
          <p:cNvPr id="4" name="Segnaposto numero diapositiva 3">
            <a:extLst>
              <a:ext uri="{FF2B5EF4-FFF2-40B4-BE49-F238E27FC236}">
                <a16:creationId xmlns:a16="http://schemas.microsoft.com/office/drawing/2014/main" id="{85DDA0D2-C0B2-CC69-6648-1381FCB46ED5}"/>
              </a:ext>
            </a:extLst>
          </p:cNvPr>
          <p:cNvSpPr>
            <a:spLocks noGrp="1"/>
          </p:cNvSpPr>
          <p:nvPr>
            <p:ph type="sldNum" sz="quarter" idx="5"/>
          </p:nvPr>
        </p:nvSpPr>
        <p:spPr/>
        <p:txBody>
          <a:bodyPr/>
          <a:lstStyle/>
          <a:p>
            <a:fld id="{0F2F35A5-0F18-4C1E-99A0-B6D9F067BEEF}" type="slidenum">
              <a:rPr lang="it-IT" smtClean="0"/>
              <a:t>8</a:t>
            </a:fld>
            <a:endParaRPr lang="it-IT"/>
          </a:p>
        </p:txBody>
      </p:sp>
    </p:spTree>
    <p:extLst>
      <p:ext uri="{BB962C8B-B14F-4D97-AF65-F5344CB8AC3E}">
        <p14:creationId xmlns:p14="http://schemas.microsoft.com/office/powerpoint/2010/main" val="28529892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902EB8-A962-3AE4-4F6C-9E05624FF53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0F944FC-637A-F787-7C84-2DEE8C516F18}"/>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15D11A2-62FA-8CDA-BFE7-801904AE9A9B}"/>
              </a:ext>
            </a:extLst>
          </p:cNvPr>
          <p:cNvSpPr>
            <a:spLocks noGrp="1"/>
          </p:cNvSpPr>
          <p:nvPr>
            <p:ph type="body" idx="1"/>
          </p:nvPr>
        </p:nvSpPr>
        <p:spPr/>
        <p:txBody>
          <a:bodyPr/>
          <a:lstStyle/>
          <a:p>
            <a:r>
              <a:rPr lang="it-IT" dirty="0" err="1"/>
              <a:t>Magnitude</a:t>
            </a:r>
            <a:r>
              <a:rPr lang="it-IT" dirty="0"/>
              <a:t> </a:t>
            </a:r>
            <a:r>
              <a:rPr lang="it-IT" dirty="0" err="1"/>
              <a:t>is</a:t>
            </a:r>
            <a:r>
              <a:rPr lang="it-IT" dirty="0"/>
              <a:t> </a:t>
            </a:r>
            <a:r>
              <a:rPr lang="it-IT" dirty="0" err="1"/>
              <a:t>simply</a:t>
            </a:r>
            <a:r>
              <a:rPr lang="it-IT" dirty="0"/>
              <a:t> the </a:t>
            </a:r>
            <a:r>
              <a:rPr lang="it-IT" dirty="0" err="1"/>
              <a:t>logarithmic</a:t>
            </a:r>
            <a:r>
              <a:rPr lang="it-IT" dirty="0"/>
              <a:t> way </a:t>
            </a:r>
            <a:r>
              <a:rPr lang="it-IT" dirty="0" err="1"/>
              <a:t>astronomers</a:t>
            </a:r>
            <a:r>
              <a:rPr lang="it-IT" dirty="0"/>
              <a:t> </a:t>
            </a:r>
            <a:r>
              <a:rPr lang="it-IT" dirty="0" err="1"/>
              <a:t>measure</a:t>
            </a:r>
            <a:r>
              <a:rPr lang="it-IT" dirty="0"/>
              <a:t> </a:t>
            </a:r>
            <a:r>
              <a:rPr lang="it-IT" dirty="0" err="1"/>
              <a:t>brightness</a:t>
            </a:r>
            <a:r>
              <a:rPr lang="it-IT" dirty="0"/>
              <a:t>.</a:t>
            </a:r>
            <a:endParaRPr lang="en-US" dirty="0"/>
          </a:p>
        </p:txBody>
      </p:sp>
      <p:sp>
        <p:nvSpPr>
          <p:cNvPr id="4" name="Segnaposto numero diapositiva 3">
            <a:extLst>
              <a:ext uri="{FF2B5EF4-FFF2-40B4-BE49-F238E27FC236}">
                <a16:creationId xmlns:a16="http://schemas.microsoft.com/office/drawing/2014/main" id="{F3E5BC3B-8960-FD84-1F17-D610E9B8B01E}"/>
              </a:ext>
            </a:extLst>
          </p:cNvPr>
          <p:cNvSpPr>
            <a:spLocks noGrp="1"/>
          </p:cNvSpPr>
          <p:nvPr>
            <p:ph type="sldNum" sz="quarter" idx="5"/>
          </p:nvPr>
        </p:nvSpPr>
        <p:spPr/>
        <p:txBody>
          <a:bodyPr/>
          <a:lstStyle/>
          <a:p>
            <a:fld id="{3B462AFE-12DC-4A47-8E3B-57D670932FAB}" type="slidenum">
              <a:rPr lang="en-US" smtClean="0"/>
              <a:t>75</a:t>
            </a:fld>
            <a:endParaRPr lang="en-US"/>
          </a:p>
        </p:txBody>
      </p:sp>
    </p:spTree>
    <p:extLst>
      <p:ext uri="{BB962C8B-B14F-4D97-AF65-F5344CB8AC3E}">
        <p14:creationId xmlns:p14="http://schemas.microsoft.com/office/powerpoint/2010/main" val="129196551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023631-F51F-0F0D-DB34-225136885EF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3AA2BD9-18CA-45D6-2B16-C6C5ABD0F864}"/>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1D88675-85A8-BF81-4F65-5904BC1C470D}"/>
              </a:ext>
            </a:extLst>
          </p:cNvPr>
          <p:cNvSpPr>
            <a:spLocks noGrp="1"/>
          </p:cNvSpPr>
          <p:nvPr>
            <p:ph type="body" idx="1"/>
          </p:nvPr>
        </p:nvSpPr>
        <p:spPr/>
        <p:txBody>
          <a:bodyPr/>
          <a:lstStyle/>
          <a:p>
            <a:endParaRPr lang="en-US" dirty="0"/>
          </a:p>
        </p:txBody>
      </p:sp>
      <p:sp>
        <p:nvSpPr>
          <p:cNvPr id="4" name="Segnaposto numero diapositiva 3">
            <a:extLst>
              <a:ext uri="{FF2B5EF4-FFF2-40B4-BE49-F238E27FC236}">
                <a16:creationId xmlns:a16="http://schemas.microsoft.com/office/drawing/2014/main" id="{F9AF8D44-1C5E-23CB-F249-F641EE8832BF}"/>
              </a:ext>
            </a:extLst>
          </p:cNvPr>
          <p:cNvSpPr>
            <a:spLocks noGrp="1"/>
          </p:cNvSpPr>
          <p:nvPr>
            <p:ph type="sldNum" sz="quarter" idx="5"/>
          </p:nvPr>
        </p:nvSpPr>
        <p:spPr/>
        <p:txBody>
          <a:bodyPr/>
          <a:lstStyle/>
          <a:p>
            <a:fld id="{3B462AFE-12DC-4A47-8E3B-57D670932FAB}" type="slidenum">
              <a:rPr lang="en-US" smtClean="0"/>
              <a:t>76</a:t>
            </a:fld>
            <a:endParaRPr lang="en-US"/>
          </a:p>
        </p:txBody>
      </p:sp>
    </p:spTree>
    <p:extLst>
      <p:ext uri="{BB962C8B-B14F-4D97-AF65-F5344CB8AC3E}">
        <p14:creationId xmlns:p14="http://schemas.microsoft.com/office/powerpoint/2010/main" val="166740615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9D85F8-9571-E887-93DD-FFBC7206C3C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E2C607B-230E-24DE-B3F4-886328C0DB8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254B30A-E947-00D0-325D-ED770DDB545D}"/>
              </a:ext>
            </a:extLst>
          </p:cNvPr>
          <p:cNvSpPr>
            <a:spLocks noGrp="1"/>
          </p:cNvSpPr>
          <p:nvPr>
            <p:ph type="body" idx="1"/>
          </p:nvPr>
        </p:nvSpPr>
        <p:spPr/>
        <p:txBody>
          <a:bodyPr/>
          <a:lstStyle/>
          <a:p>
            <a:endParaRPr lang="en-US" dirty="0"/>
          </a:p>
        </p:txBody>
      </p:sp>
      <p:sp>
        <p:nvSpPr>
          <p:cNvPr id="4" name="Segnaposto numero diapositiva 3">
            <a:extLst>
              <a:ext uri="{FF2B5EF4-FFF2-40B4-BE49-F238E27FC236}">
                <a16:creationId xmlns:a16="http://schemas.microsoft.com/office/drawing/2014/main" id="{E343B5C3-7D3D-2ED6-C812-6B69EE347D4A}"/>
              </a:ext>
            </a:extLst>
          </p:cNvPr>
          <p:cNvSpPr>
            <a:spLocks noGrp="1"/>
          </p:cNvSpPr>
          <p:nvPr>
            <p:ph type="sldNum" sz="quarter" idx="5"/>
          </p:nvPr>
        </p:nvSpPr>
        <p:spPr/>
        <p:txBody>
          <a:bodyPr/>
          <a:lstStyle/>
          <a:p>
            <a:fld id="{3B462AFE-12DC-4A47-8E3B-57D670932FAB}" type="slidenum">
              <a:rPr lang="en-US" smtClean="0"/>
              <a:t>77</a:t>
            </a:fld>
            <a:endParaRPr lang="en-US"/>
          </a:p>
        </p:txBody>
      </p:sp>
    </p:spTree>
    <p:extLst>
      <p:ext uri="{BB962C8B-B14F-4D97-AF65-F5344CB8AC3E}">
        <p14:creationId xmlns:p14="http://schemas.microsoft.com/office/powerpoint/2010/main" val="336740065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EAD6D4-A130-1828-B3DC-9733E6D8268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4EB3FFD-7B2B-D59F-41D9-50511F645A76}"/>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99E9F68-45BF-EEE8-4668-95932FC676B6}"/>
              </a:ext>
            </a:extLst>
          </p:cNvPr>
          <p:cNvSpPr>
            <a:spLocks noGrp="1"/>
          </p:cNvSpPr>
          <p:nvPr>
            <p:ph type="body" idx="1"/>
          </p:nvPr>
        </p:nvSpPr>
        <p:spPr/>
        <p:txBody>
          <a:bodyPr/>
          <a:lstStyle/>
          <a:p>
            <a:r>
              <a:rPr lang="en-US" dirty="0"/>
              <a:t>OGLE in Las Campanas Chile</a:t>
            </a:r>
          </a:p>
          <a:p>
            <a:r>
              <a:rPr lang="en-US" dirty="0"/>
              <a:t>LSST Cerro Pachon</a:t>
            </a:r>
          </a:p>
          <a:p>
            <a:endParaRPr lang="en-US" dirty="0"/>
          </a:p>
        </p:txBody>
      </p:sp>
      <p:sp>
        <p:nvSpPr>
          <p:cNvPr id="4" name="Segnaposto numero diapositiva 3">
            <a:extLst>
              <a:ext uri="{FF2B5EF4-FFF2-40B4-BE49-F238E27FC236}">
                <a16:creationId xmlns:a16="http://schemas.microsoft.com/office/drawing/2014/main" id="{48D8EEF1-C1F8-15AA-229A-ECAD4218959C}"/>
              </a:ext>
            </a:extLst>
          </p:cNvPr>
          <p:cNvSpPr>
            <a:spLocks noGrp="1"/>
          </p:cNvSpPr>
          <p:nvPr>
            <p:ph type="sldNum" sz="quarter" idx="5"/>
          </p:nvPr>
        </p:nvSpPr>
        <p:spPr/>
        <p:txBody>
          <a:bodyPr/>
          <a:lstStyle/>
          <a:p>
            <a:fld id="{3B462AFE-12DC-4A47-8E3B-57D670932FAB}" type="slidenum">
              <a:rPr lang="en-US" smtClean="0"/>
              <a:t>78</a:t>
            </a:fld>
            <a:endParaRPr lang="en-US"/>
          </a:p>
        </p:txBody>
      </p:sp>
    </p:spTree>
    <p:extLst>
      <p:ext uri="{BB962C8B-B14F-4D97-AF65-F5344CB8AC3E}">
        <p14:creationId xmlns:p14="http://schemas.microsoft.com/office/powerpoint/2010/main" val="25953030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E6E88-E58B-9584-6486-EA3A5D96DD2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CC00A7C-6947-B0DB-969C-2C2330F834F4}"/>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C966792C-A13A-B8A0-51E2-D61F25CBAF18}"/>
              </a:ext>
            </a:extLst>
          </p:cNvPr>
          <p:cNvSpPr>
            <a:spLocks noGrp="1"/>
          </p:cNvSpPr>
          <p:nvPr>
            <p:ph type="body" idx="1"/>
          </p:nvPr>
        </p:nvSpPr>
        <p:spPr/>
        <p:txBody>
          <a:bodyPr/>
          <a:lstStyle/>
          <a:p>
            <a:r>
              <a:rPr lang="en-US" dirty="0"/>
              <a:t>OGLE in Las Campanas Chile</a:t>
            </a:r>
          </a:p>
          <a:p>
            <a:r>
              <a:rPr lang="en-US" dirty="0"/>
              <a:t>LSST Cerro Pachon</a:t>
            </a:r>
          </a:p>
          <a:p>
            <a:endParaRPr lang="en-US" dirty="0"/>
          </a:p>
        </p:txBody>
      </p:sp>
      <p:sp>
        <p:nvSpPr>
          <p:cNvPr id="4" name="Segnaposto numero diapositiva 3">
            <a:extLst>
              <a:ext uri="{FF2B5EF4-FFF2-40B4-BE49-F238E27FC236}">
                <a16:creationId xmlns:a16="http://schemas.microsoft.com/office/drawing/2014/main" id="{319F43B4-E9C7-5FA7-C478-3F8BA6ED6AE2}"/>
              </a:ext>
            </a:extLst>
          </p:cNvPr>
          <p:cNvSpPr>
            <a:spLocks noGrp="1"/>
          </p:cNvSpPr>
          <p:nvPr>
            <p:ph type="sldNum" sz="quarter" idx="5"/>
          </p:nvPr>
        </p:nvSpPr>
        <p:spPr/>
        <p:txBody>
          <a:bodyPr/>
          <a:lstStyle/>
          <a:p>
            <a:fld id="{3B462AFE-12DC-4A47-8E3B-57D670932FAB}" type="slidenum">
              <a:rPr lang="en-US" smtClean="0"/>
              <a:t>79</a:t>
            </a:fld>
            <a:endParaRPr lang="en-US"/>
          </a:p>
        </p:txBody>
      </p:sp>
    </p:spTree>
    <p:extLst>
      <p:ext uri="{BB962C8B-B14F-4D97-AF65-F5344CB8AC3E}">
        <p14:creationId xmlns:p14="http://schemas.microsoft.com/office/powerpoint/2010/main" val="361320742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C97C04-01FA-429D-B066-B8F4357592C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28CF6DA-F92F-CE2B-319A-2D9C5757A53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6230B44-BB95-909A-203F-913D3F353B78}"/>
              </a:ext>
            </a:extLst>
          </p:cNvPr>
          <p:cNvSpPr>
            <a:spLocks noGrp="1"/>
          </p:cNvSpPr>
          <p:nvPr>
            <p:ph type="body" idx="1"/>
          </p:nvPr>
        </p:nvSpPr>
        <p:spPr/>
        <p:txBody>
          <a:bodyPr/>
          <a:lstStyle/>
          <a:p>
            <a:r>
              <a:rPr lang="en-US" dirty="0"/>
              <a:t>OGLE in Las Campanas Chile</a:t>
            </a:r>
          </a:p>
          <a:p>
            <a:r>
              <a:rPr lang="en-US" dirty="0"/>
              <a:t>LSST Cerro Pachon</a:t>
            </a:r>
          </a:p>
          <a:p>
            <a:endParaRPr lang="en-US" dirty="0"/>
          </a:p>
        </p:txBody>
      </p:sp>
      <p:sp>
        <p:nvSpPr>
          <p:cNvPr id="4" name="Segnaposto numero diapositiva 3">
            <a:extLst>
              <a:ext uri="{FF2B5EF4-FFF2-40B4-BE49-F238E27FC236}">
                <a16:creationId xmlns:a16="http://schemas.microsoft.com/office/drawing/2014/main" id="{CFA73CF6-9812-F067-ED32-E4597B95F6DA}"/>
              </a:ext>
            </a:extLst>
          </p:cNvPr>
          <p:cNvSpPr>
            <a:spLocks noGrp="1"/>
          </p:cNvSpPr>
          <p:nvPr>
            <p:ph type="sldNum" sz="quarter" idx="5"/>
          </p:nvPr>
        </p:nvSpPr>
        <p:spPr/>
        <p:txBody>
          <a:bodyPr/>
          <a:lstStyle/>
          <a:p>
            <a:fld id="{3B462AFE-12DC-4A47-8E3B-57D670932FAB}" type="slidenum">
              <a:rPr lang="en-US" smtClean="0"/>
              <a:t>80</a:t>
            </a:fld>
            <a:endParaRPr lang="en-US"/>
          </a:p>
        </p:txBody>
      </p:sp>
    </p:spTree>
    <p:extLst>
      <p:ext uri="{BB962C8B-B14F-4D97-AF65-F5344CB8AC3E}">
        <p14:creationId xmlns:p14="http://schemas.microsoft.com/office/powerpoint/2010/main" val="417106337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This</a:t>
            </a:r>
            <a:r>
              <a:rPr lang="it-IT" dirty="0"/>
              <a:t> </a:t>
            </a:r>
            <a:r>
              <a:rPr lang="it-IT" dirty="0" err="1"/>
              <a:t>is</a:t>
            </a:r>
            <a:r>
              <a:rPr lang="it-IT" dirty="0"/>
              <a:t> a </a:t>
            </a:r>
            <a:r>
              <a:rPr lang="it-IT" dirty="0" err="1"/>
              <a:t>fully</a:t>
            </a:r>
            <a:r>
              <a:rPr lang="it-IT" dirty="0"/>
              <a:t> </a:t>
            </a:r>
            <a:r>
              <a:rPr lang="it-IT" dirty="0" err="1"/>
              <a:t>independent</a:t>
            </a:r>
            <a:r>
              <a:rPr lang="it-IT" dirty="0"/>
              <a:t> </a:t>
            </a:r>
            <a:r>
              <a:rPr lang="it-IT" dirty="0" err="1"/>
              <a:t>Population</a:t>
            </a:r>
            <a:r>
              <a:rPr lang="it-IT" dirty="0"/>
              <a:t> II </a:t>
            </a:r>
            <a:r>
              <a:rPr lang="it-IT" dirty="0" err="1"/>
              <a:t>route</a:t>
            </a:r>
            <a:r>
              <a:rPr lang="it-IT" dirty="0"/>
              <a:t> to H0.</a:t>
            </a:r>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86</a:t>
            </a:fld>
            <a:endParaRPr lang="en-US"/>
          </a:p>
        </p:txBody>
      </p:sp>
    </p:spTree>
    <p:extLst>
      <p:ext uri="{BB962C8B-B14F-4D97-AF65-F5344CB8AC3E}">
        <p14:creationId xmlns:p14="http://schemas.microsoft.com/office/powerpoint/2010/main" val="36638482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Throughout</a:t>
            </a:r>
            <a:r>
              <a:rPr lang="it-IT" dirty="0"/>
              <a:t> </a:t>
            </a:r>
            <a:r>
              <a:rPr lang="it-IT" dirty="0" err="1"/>
              <a:t>this</a:t>
            </a:r>
            <a:r>
              <a:rPr lang="it-IT" dirty="0"/>
              <a:t> </a:t>
            </a:r>
            <a:r>
              <a:rPr lang="it-IT" dirty="0" err="1"/>
              <a:t>lecture</a:t>
            </a:r>
            <a:r>
              <a:rPr lang="it-IT" dirty="0"/>
              <a:t> </a:t>
            </a:r>
            <a:r>
              <a:rPr lang="it-IT" dirty="0" err="1"/>
              <a:t>we</a:t>
            </a:r>
            <a:r>
              <a:rPr lang="it-IT" dirty="0"/>
              <a:t> </a:t>
            </a:r>
            <a:r>
              <a:rPr lang="it-IT" dirty="0" err="1"/>
              <a:t>mainly</a:t>
            </a:r>
            <a:r>
              <a:rPr lang="it-IT" dirty="0"/>
              <a:t> </a:t>
            </a:r>
            <a:r>
              <a:rPr lang="it-IT" dirty="0" err="1"/>
              <a:t>discussed</a:t>
            </a:r>
            <a:r>
              <a:rPr lang="it-IT" dirty="0"/>
              <a:t> </a:t>
            </a:r>
            <a:r>
              <a:rPr lang="it-IT" dirty="0" err="1"/>
              <a:t>pulsating</a:t>
            </a:r>
            <a:r>
              <a:rPr lang="it-IT" dirty="0"/>
              <a:t> stars </a:t>
            </a:r>
            <a:r>
              <a:rPr lang="it-IT" dirty="0" err="1"/>
              <a:t>as</a:t>
            </a:r>
            <a:r>
              <a:rPr lang="it-IT" dirty="0"/>
              <a:t> </a:t>
            </a:r>
            <a:r>
              <a:rPr lang="it-IT" dirty="0" err="1"/>
              <a:t>distance</a:t>
            </a:r>
            <a:r>
              <a:rPr lang="it-IT" dirty="0"/>
              <a:t> </a:t>
            </a:r>
            <a:r>
              <a:rPr lang="it-IT" dirty="0" err="1"/>
              <a:t>indicators</a:t>
            </a:r>
            <a:r>
              <a:rPr lang="it-IT" dirty="0"/>
              <a:t>.</a:t>
            </a:r>
          </a:p>
          <a:p>
            <a:r>
              <a:rPr lang="it-IT" dirty="0"/>
              <a:t>But </a:t>
            </a:r>
            <a:r>
              <a:rPr lang="it-IT" dirty="0" err="1"/>
              <a:t>pulsating</a:t>
            </a:r>
            <a:r>
              <a:rPr lang="it-IT" dirty="0"/>
              <a:t> stars are </a:t>
            </a:r>
            <a:r>
              <a:rPr lang="it-IT" dirty="0" err="1"/>
              <a:t>much</a:t>
            </a:r>
            <a:r>
              <a:rPr lang="it-IT" dirty="0"/>
              <a:t> more </a:t>
            </a:r>
            <a:r>
              <a:rPr lang="it-IT" dirty="0" err="1"/>
              <a:t>than</a:t>
            </a:r>
            <a:r>
              <a:rPr lang="it-IT" dirty="0"/>
              <a:t> </a:t>
            </a:r>
            <a:r>
              <a:rPr lang="it-IT" dirty="0" err="1"/>
              <a:t>that</a:t>
            </a:r>
            <a:r>
              <a:rPr lang="it-IT" dirty="0"/>
              <a:t>.\</a:t>
            </a:r>
            <a:r>
              <a:rPr lang="it-IT" dirty="0" err="1"/>
              <a:t>n</a:t>
            </a:r>
            <a:r>
              <a:rPr lang="it-IT" dirty="0"/>
              <a:t>\</a:t>
            </a:r>
            <a:r>
              <a:rPr lang="it-IT" dirty="0" err="1"/>
              <a:t>nThey</a:t>
            </a:r>
            <a:r>
              <a:rPr lang="it-IT" dirty="0"/>
              <a:t> are </a:t>
            </a:r>
            <a:r>
              <a:rPr lang="it-IT" dirty="0" err="1"/>
              <a:t>laboratories</a:t>
            </a:r>
            <a:r>
              <a:rPr lang="it-IT" dirty="0"/>
              <a:t> of stellar </a:t>
            </a:r>
            <a:r>
              <a:rPr lang="it-IT" dirty="0" err="1"/>
              <a:t>physics</a:t>
            </a:r>
            <a:r>
              <a:rPr lang="it-IT" dirty="0"/>
              <a:t>.</a:t>
            </a:r>
          </a:p>
          <a:p>
            <a:r>
              <a:rPr lang="it-IT" dirty="0" err="1"/>
              <a:t>They</a:t>
            </a:r>
            <a:r>
              <a:rPr lang="it-IT" dirty="0"/>
              <a:t> </a:t>
            </a:r>
            <a:r>
              <a:rPr lang="it-IT" dirty="0" err="1"/>
              <a:t>allow</a:t>
            </a:r>
            <a:r>
              <a:rPr lang="it-IT" dirty="0"/>
              <a:t> </a:t>
            </a:r>
            <a:r>
              <a:rPr lang="it-IT" dirty="0" err="1"/>
              <a:t>us</a:t>
            </a:r>
            <a:r>
              <a:rPr lang="it-IT" dirty="0"/>
              <a:t> to study stellar </a:t>
            </a:r>
            <a:r>
              <a:rPr lang="it-IT" dirty="0" err="1"/>
              <a:t>interiors</a:t>
            </a:r>
            <a:r>
              <a:rPr lang="it-IT" dirty="0"/>
              <a:t>, </a:t>
            </a:r>
            <a:r>
              <a:rPr lang="it-IT" dirty="0" err="1"/>
              <a:t>opacity</a:t>
            </a:r>
            <a:r>
              <a:rPr lang="it-IT" dirty="0"/>
              <a:t>, </a:t>
            </a:r>
            <a:r>
              <a:rPr lang="it-IT" dirty="0" err="1"/>
              <a:t>convection</a:t>
            </a:r>
            <a:r>
              <a:rPr lang="it-IT" dirty="0"/>
              <a:t>, </a:t>
            </a:r>
            <a:r>
              <a:rPr lang="it-IT" dirty="0" err="1"/>
              <a:t>chemical</a:t>
            </a:r>
            <a:r>
              <a:rPr lang="it-IT" dirty="0"/>
              <a:t> </a:t>
            </a:r>
            <a:r>
              <a:rPr lang="it-IT" dirty="0" err="1"/>
              <a:t>composition</a:t>
            </a:r>
            <a:r>
              <a:rPr lang="it-IT" dirty="0"/>
              <a:t> and stellar </a:t>
            </a:r>
            <a:r>
              <a:rPr lang="it-IT" dirty="0" err="1"/>
              <a:t>evolution</a:t>
            </a:r>
            <a:r>
              <a:rPr lang="it-IT" dirty="0"/>
              <a:t>.</a:t>
            </a:r>
          </a:p>
          <a:p>
            <a:r>
              <a:rPr lang="it-IT" dirty="0"/>
              <a:t>At the </a:t>
            </a:r>
            <a:r>
              <a:rPr lang="it-IT" dirty="0" err="1"/>
              <a:t>same</a:t>
            </a:r>
            <a:r>
              <a:rPr lang="it-IT" dirty="0"/>
              <a:t> time, </a:t>
            </a:r>
            <a:r>
              <a:rPr lang="it-IT" dirty="0" err="1"/>
              <a:t>they</a:t>
            </a:r>
            <a:r>
              <a:rPr lang="it-IT" dirty="0"/>
              <a:t> </a:t>
            </a:r>
            <a:r>
              <a:rPr lang="it-IT" dirty="0" err="1"/>
              <a:t>remain</a:t>
            </a:r>
            <a:r>
              <a:rPr lang="it-IT" dirty="0"/>
              <a:t> </a:t>
            </a:r>
            <a:r>
              <a:rPr lang="it-IT" dirty="0" err="1"/>
              <a:t>fundamental</a:t>
            </a:r>
            <a:r>
              <a:rPr lang="it-IT" dirty="0"/>
              <a:t> tools for </a:t>
            </a:r>
            <a:r>
              <a:rPr lang="it-IT" dirty="0" err="1"/>
              <a:t>cosmology</a:t>
            </a:r>
            <a:r>
              <a:rPr lang="it-IT" dirty="0"/>
              <a:t> and the </a:t>
            </a:r>
            <a:r>
              <a:rPr lang="it-IT" dirty="0" err="1"/>
              <a:t>distance</a:t>
            </a:r>
            <a:r>
              <a:rPr lang="it-IT" dirty="0"/>
              <a:t> scale.\</a:t>
            </a:r>
            <a:r>
              <a:rPr lang="it-IT" dirty="0" err="1"/>
              <a:t>n</a:t>
            </a:r>
            <a:r>
              <a:rPr lang="it-IT" dirty="0"/>
              <a:t>\</a:t>
            </a:r>
            <a:r>
              <a:rPr lang="it-IT" dirty="0" err="1"/>
              <a:t>nSo</a:t>
            </a:r>
            <a:r>
              <a:rPr lang="it-IT" dirty="0"/>
              <a:t> </a:t>
            </a:r>
            <a:r>
              <a:rPr lang="it-IT" dirty="0" err="1"/>
              <a:t>pulsating</a:t>
            </a:r>
            <a:r>
              <a:rPr lang="it-IT" dirty="0"/>
              <a:t> stars </a:t>
            </a:r>
            <a:r>
              <a:rPr lang="it-IT" dirty="0" err="1"/>
              <a:t>sit</a:t>
            </a:r>
            <a:r>
              <a:rPr lang="it-IT" dirty="0"/>
              <a:t> </a:t>
            </a:r>
            <a:r>
              <a:rPr lang="it-IT" dirty="0" err="1"/>
              <a:t>exactly</a:t>
            </a:r>
            <a:r>
              <a:rPr lang="it-IT" dirty="0"/>
              <a:t> </a:t>
            </a:r>
            <a:r>
              <a:rPr lang="it-IT" dirty="0" err="1"/>
              <a:t>at</a:t>
            </a:r>
            <a:r>
              <a:rPr lang="it-IT" dirty="0"/>
              <a:t> the </a:t>
            </a:r>
            <a:r>
              <a:rPr lang="it-IT" dirty="0" err="1"/>
              <a:t>intersection</a:t>
            </a:r>
            <a:r>
              <a:rPr lang="it-IT" dirty="0"/>
              <a:t> </a:t>
            </a:r>
            <a:r>
              <a:rPr lang="it-IT" dirty="0" err="1"/>
              <a:t>between</a:t>
            </a:r>
            <a:r>
              <a:rPr lang="it-IT" dirty="0"/>
              <a:t> stellar </a:t>
            </a:r>
            <a:r>
              <a:rPr lang="it-IT" dirty="0" err="1"/>
              <a:t>astrophysics</a:t>
            </a:r>
            <a:r>
              <a:rPr lang="it-IT" dirty="0"/>
              <a:t> and </a:t>
            </a:r>
            <a:r>
              <a:rPr lang="it-IT" dirty="0" err="1"/>
              <a:t>cosmology</a:t>
            </a:r>
            <a:r>
              <a:rPr lang="it-IT" dirty="0"/>
              <a:t>.</a:t>
            </a:r>
          </a:p>
          <a:p>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94</a:t>
            </a:fld>
            <a:endParaRPr lang="en-US"/>
          </a:p>
        </p:txBody>
      </p:sp>
    </p:spTree>
    <p:extLst>
      <p:ext uri="{BB962C8B-B14F-4D97-AF65-F5344CB8AC3E}">
        <p14:creationId xmlns:p14="http://schemas.microsoft.com/office/powerpoint/2010/main" val="129215787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0" i="0" kern="1200" dirty="0">
                <a:solidFill>
                  <a:schemeClr val="tx1"/>
                </a:solidFill>
                <a:effectLst/>
                <a:latin typeface="+mn-lt"/>
                <a:ea typeface="+mn-ea"/>
                <a:cs typeface="+mn-cs"/>
              </a:rPr>
              <a:t>Vera C. Rubin </a:t>
            </a:r>
            <a:r>
              <a:rPr lang="it-IT" sz="1200" b="0" i="0" kern="1200" dirty="0" err="1">
                <a:solidFill>
                  <a:schemeClr val="tx1"/>
                </a:solidFill>
                <a:effectLst/>
                <a:latin typeface="+mn-lt"/>
                <a:ea typeface="+mn-ea"/>
                <a:cs typeface="+mn-cs"/>
              </a:rPr>
              <a:t>Observatory</a:t>
            </a:r>
            <a:r>
              <a:rPr lang="it-IT" sz="1200" b="0" i="0" kern="1200" dirty="0">
                <a:solidFill>
                  <a:schemeClr val="tx1"/>
                </a:solidFill>
                <a:effectLst/>
                <a:latin typeface="+mn-lt"/>
                <a:ea typeface="+mn-ea"/>
                <a:cs typeface="+mn-cs"/>
              </a:rPr>
              <a:t> showcases 46 </a:t>
            </a:r>
            <a:r>
              <a:rPr lang="it-IT" sz="1200" b="0" i="0" kern="1200" dirty="0" err="1">
                <a:solidFill>
                  <a:schemeClr val="tx1"/>
                </a:solidFill>
                <a:effectLst/>
                <a:latin typeface="+mn-lt"/>
                <a:ea typeface="+mn-ea"/>
                <a:cs typeface="+mn-cs"/>
              </a:rPr>
              <a:t>subtly</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pulsating</a:t>
            </a:r>
            <a:r>
              <a:rPr lang="it-IT" sz="1200" b="0" i="0" kern="1200" dirty="0">
                <a:solidFill>
                  <a:schemeClr val="tx1"/>
                </a:solidFill>
                <a:effectLst/>
                <a:latin typeface="+mn-lt"/>
                <a:ea typeface="+mn-ea"/>
                <a:cs typeface="+mn-cs"/>
              </a:rPr>
              <a:t> RR Lyrae </a:t>
            </a:r>
            <a:r>
              <a:rPr lang="it-IT" sz="1200" b="0" i="0" kern="1200" dirty="0" err="1">
                <a:solidFill>
                  <a:schemeClr val="tx1"/>
                </a:solidFill>
                <a:effectLst/>
                <a:latin typeface="+mn-lt"/>
                <a:ea typeface="+mn-ea"/>
                <a:cs typeface="+mn-cs"/>
              </a:rPr>
              <a:t>variable</a:t>
            </a:r>
            <a:r>
              <a:rPr lang="it-IT" sz="1200" b="0" i="0" kern="1200" dirty="0">
                <a:solidFill>
                  <a:schemeClr val="tx1"/>
                </a:solidFill>
                <a:effectLst/>
                <a:latin typeface="+mn-lt"/>
                <a:ea typeface="+mn-ea"/>
                <a:cs typeface="+mn-cs"/>
              </a:rPr>
              <a:t> stars in an </a:t>
            </a:r>
            <a:r>
              <a:rPr lang="it-IT" sz="1200" b="0" i="0" kern="1200" dirty="0" err="1">
                <a:solidFill>
                  <a:schemeClr val="tx1"/>
                </a:solidFill>
                <a:effectLst/>
                <a:latin typeface="+mn-lt"/>
                <a:ea typeface="+mn-ea"/>
                <a:cs typeface="+mn-cs"/>
              </a:rPr>
              <a:t>early</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glimpse</a:t>
            </a:r>
            <a:r>
              <a:rPr lang="it-IT" sz="1200" b="0" i="0" kern="1200" dirty="0">
                <a:solidFill>
                  <a:schemeClr val="tx1"/>
                </a:solidFill>
                <a:effectLst/>
                <a:latin typeface="+mn-lt"/>
                <a:ea typeface="+mn-ea"/>
                <a:cs typeface="+mn-cs"/>
              </a:rPr>
              <a:t> of the </a:t>
            </a:r>
            <a:r>
              <a:rPr lang="it-IT" sz="1200" b="0" i="0" kern="1200" dirty="0" err="1">
                <a:solidFill>
                  <a:schemeClr val="tx1"/>
                </a:solidFill>
                <a:effectLst/>
                <a:latin typeface="+mn-lt"/>
                <a:ea typeface="+mn-ea"/>
                <a:cs typeface="+mn-cs"/>
              </a:rPr>
              <a:t>dynamic</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sky</a:t>
            </a:r>
            <a:r>
              <a:rPr lang="it-IT" sz="1200" b="0" i="0" kern="1200" dirty="0">
                <a:solidFill>
                  <a:schemeClr val="tx1"/>
                </a:solidFill>
                <a:effectLst/>
                <a:latin typeface="+mn-lt"/>
                <a:ea typeface="+mn-ea"/>
                <a:cs typeface="+mn-cs"/>
              </a:rPr>
              <a:t> Rubin </a:t>
            </a:r>
            <a:r>
              <a:rPr lang="it-IT" sz="1200" b="0" i="0" kern="1200" dirty="0" err="1">
                <a:solidFill>
                  <a:schemeClr val="tx1"/>
                </a:solidFill>
                <a:effectLst/>
                <a:latin typeface="+mn-lt"/>
                <a:ea typeface="+mn-ea"/>
                <a:cs typeface="+mn-cs"/>
              </a:rPr>
              <a:t>will</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reveal</a:t>
            </a:r>
            <a:r>
              <a:rPr lang="it-IT" sz="1200" b="0" i="0" kern="1200" dirty="0">
                <a:solidFill>
                  <a:schemeClr val="tx1"/>
                </a:solidFill>
                <a:effectLst/>
                <a:latin typeface="+mn-lt"/>
                <a:ea typeface="+mn-ea"/>
                <a:cs typeface="+mn-cs"/>
              </a:rPr>
              <a:t>. Over the </a:t>
            </a:r>
            <a:r>
              <a:rPr lang="it-IT" sz="1200" b="0" i="0" kern="1200" dirty="0" err="1">
                <a:solidFill>
                  <a:schemeClr val="tx1"/>
                </a:solidFill>
                <a:effectLst/>
                <a:latin typeface="+mn-lt"/>
                <a:ea typeface="+mn-ea"/>
                <a:cs typeface="+mn-cs"/>
              </a:rPr>
              <a:t>next</a:t>
            </a:r>
            <a:r>
              <a:rPr lang="it-IT" sz="1200" b="0" i="0" kern="1200" dirty="0">
                <a:solidFill>
                  <a:schemeClr val="tx1"/>
                </a:solidFill>
                <a:effectLst/>
                <a:latin typeface="+mn-lt"/>
                <a:ea typeface="+mn-ea"/>
                <a:cs typeface="+mn-cs"/>
              </a:rPr>
              <a:t> 10 </a:t>
            </a:r>
            <a:r>
              <a:rPr lang="it-IT" sz="1200" b="0" i="0" kern="1200" dirty="0" err="1">
                <a:solidFill>
                  <a:schemeClr val="tx1"/>
                </a:solidFill>
                <a:effectLst/>
                <a:latin typeface="+mn-lt"/>
                <a:ea typeface="+mn-ea"/>
                <a:cs typeface="+mn-cs"/>
              </a:rPr>
              <a:t>years</a:t>
            </a:r>
            <a:r>
              <a:rPr lang="it-IT" sz="1200" b="0" i="0" kern="1200" dirty="0">
                <a:solidFill>
                  <a:schemeClr val="tx1"/>
                </a:solidFill>
                <a:effectLst/>
                <a:latin typeface="+mn-lt"/>
                <a:ea typeface="+mn-ea"/>
                <a:cs typeface="+mn-cs"/>
              </a:rPr>
              <a:t>, Rubin </a:t>
            </a:r>
            <a:r>
              <a:rPr lang="it-IT" sz="1200" b="0" i="0" kern="1200" dirty="0" err="1">
                <a:solidFill>
                  <a:schemeClr val="tx1"/>
                </a:solidFill>
                <a:effectLst/>
                <a:latin typeface="+mn-lt"/>
                <a:ea typeface="+mn-ea"/>
                <a:cs typeface="+mn-cs"/>
              </a:rPr>
              <a:t>will</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detect</a:t>
            </a:r>
            <a:r>
              <a:rPr lang="it-IT" sz="1200" b="0" i="0" kern="1200" dirty="0">
                <a:solidFill>
                  <a:schemeClr val="tx1"/>
                </a:solidFill>
                <a:effectLst/>
                <a:latin typeface="+mn-lt"/>
                <a:ea typeface="+mn-ea"/>
                <a:cs typeface="+mn-cs"/>
              </a:rPr>
              <a:t> up to </a:t>
            </a:r>
            <a:r>
              <a:rPr lang="it-IT" sz="1200" b="0" i="0" kern="1200" dirty="0" err="1">
                <a:solidFill>
                  <a:schemeClr val="tx1"/>
                </a:solidFill>
                <a:effectLst/>
                <a:latin typeface="+mn-lt"/>
                <a:ea typeface="+mn-ea"/>
                <a:cs typeface="+mn-cs"/>
              </a:rPr>
              <a:t>about</a:t>
            </a:r>
            <a:r>
              <a:rPr lang="it-IT" sz="1200" b="0" i="0" kern="1200" dirty="0">
                <a:solidFill>
                  <a:schemeClr val="tx1"/>
                </a:solidFill>
                <a:effectLst/>
                <a:latin typeface="+mn-lt"/>
                <a:ea typeface="+mn-ea"/>
                <a:cs typeface="+mn-cs"/>
              </a:rPr>
              <a:t> 100,000 of </a:t>
            </a:r>
            <a:r>
              <a:rPr lang="it-IT" sz="1200" b="0" i="0" kern="1200" dirty="0" err="1">
                <a:solidFill>
                  <a:schemeClr val="tx1"/>
                </a:solidFill>
                <a:effectLst/>
                <a:latin typeface="+mn-lt"/>
                <a:ea typeface="+mn-ea"/>
                <a:cs typeface="+mn-cs"/>
              </a:rPr>
              <a:t>these</a:t>
            </a:r>
            <a:r>
              <a:rPr lang="it-IT" sz="1200" b="0" i="0" kern="1200" dirty="0">
                <a:solidFill>
                  <a:schemeClr val="tx1"/>
                </a:solidFill>
                <a:effectLst/>
                <a:latin typeface="+mn-lt"/>
                <a:ea typeface="+mn-ea"/>
                <a:cs typeface="+mn-cs"/>
              </a:rPr>
              <a:t> stars </a:t>
            </a:r>
            <a:r>
              <a:rPr lang="it-IT" sz="1200" b="0" i="0" kern="1200" dirty="0" err="1">
                <a:solidFill>
                  <a:schemeClr val="tx1"/>
                </a:solidFill>
                <a:effectLst/>
                <a:latin typeface="+mn-lt"/>
                <a:ea typeface="+mn-ea"/>
                <a:cs typeface="+mn-cs"/>
              </a:rPr>
              <a:t>extending</a:t>
            </a:r>
            <a:r>
              <a:rPr lang="it-IT" sz="1200" b="0" i="0" kern="1200" dirty="0">
                <a:solidFill>
                  <a:schemeClr val="tx1"/>
                </a:solidFill>
                <a:effectLst/>
                <a:latin typeface="+mn-lt"/>
                <a:ea typeface="+mn-ea"/>
                <a:cs typeface="+mn-cs"/>
              </a:rPr>
              <a:t> out to more </a:t>
            </a:r>
            <a:r>
              <a:rPr lang="it-IT" sz="1200" b="0" i="0" kern="1200" dirty="0" err="1">
                <a:solidFill>
                  <a:schemeClr val="tx1"/>
                </a:solidFill>
                <a:effectLst/>
                <a:latin typeface="+mn-lt"/>
                <a:ea typeface="+mn-ea"/>
                <a:cs typeface="+mn-cs"/>
              </a:rPr>
              <a:t>than</a:t>
            </a:r>
            <a:r>
              <a:rPr lang="it-IT" sz="1200" b="0" i="0" kern="1200" dirty="0">
                <a:solidFill>
                  <a:schemeClr val="tx1"/>
                </a:solidFill>
                <a:effectLst/>
                <a:latin typeface="+mn-lt"/>
                <a:ea typeface="+mn-ea"/>
                <a:cs typeface="+mn-cs"/>
              </a:rPr>
              <a:t> a </a:t>
            </a:r>
            <a:r>
              <a:rPr lang="it-IT" sz="1200" b="0" i="0" kern="1200" dirty="0" err="1">
                <a:solidFill>
                  <a:schemeClr val="tx1"/>
                </a:solidFill>
                <a:effectLst/>
                <a:latin typeface="+mn-lt"/>
                <a:ea typeface="+mn-ea"/>
                <a:cs typeface="+mn-cs"/>
              </a:rPr>
              <a:t>million</a:t>
            </a:r>
            <a:r>
              <a:rPr lang="it-IT" sz="1200" b="0" i="0" kern="1200" dirty="0">
                <a:solidFill>
                  <a:schemeClr val="tx1"/>
                </a:solidFill>
                <a:effectLst/>
                <a:latin typeface="+mn-lt"/>
                <a:ea typeface="+mn-ea"/>
                <a:cs typeface="+mn-cs"/>
              </a:rPr>
              <a:t> light-</a:t>
            </a:r>
            <a:r>
              <a:rPr lang="it-IT" sz="1200" b="0" i="0" kern="1200" dirty="0" err="1">
                <a:solidFill>
                  <a:schemeClr val="tx1"/>
                </a:solidFill>
                <a:effectLst/>
                <a:latin typeface="+mn-lt"/>
                <a:ea typeface="+mn-ea"/>
                <a:cs typeface="+mn-cs"/>
              </a:rPr>
              <a:t>years</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away</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allowing</a:t>
            </a:r>
            <a:r>
              <a:rPr lang="it-IT" sz="1200" b="0" i="0" kern="1200" dirty="0">
                <a:solidFill>
                  <a:schemeClr val="tx1"/>
                </a:solidFill>
                <a:effectLst/>
                <a:latin typeface="+mn-lt"/>
                <a:ea typeface="+mn-ea"/>
                <a:cs typeface="+mn-cs"/>
              </a:rPr>
              <a:t> scientists to </a:t>
            </a:r>
            <a:r>
              <a:rPr lang="it-IT" sz="1200" b="0" i="0" kern="1200" dirty="0" err="1">
                <a:solidFill>
                  <a:schemeClr val="tx1"/>
                </a:solidFill>
                <a:effectLst/>
                <a:latin typeface="+mn-lt"/>
                <a:ea typeface="+mn-ea"/>
                <a:cs typeface="+mn-cs"/>
              </a:rPr>
              <a:t>map</a:t>
            </a:r>
            <a:r>
              <a:rPr lang="it-IT" sz="1200" b="0" i="0" kern="1200" dirty="0">
                <a:solidFill>
                  <a:schemeClr val="tx1"/>
                </a:solidFill>
                <a:effectLst/>
                <a:latin typeface="+mn-lt"/>
                <a:ea typeface="+mn-ea"/>
                <a:cs typeface="+mn-cs"/>
              </a:rPr>
              <a:t> the </a:t>
            </a:r>
            <a:r>
              <a:rPr lang="it-IT" sz="1200" b="0" i="0" kern="1200" dirty="0" err="1">
                <a:solidFill>
                  <a:schemeClr val="tx1"/>
                </a:solidFill>
                <a:effectLst/>
                <a:latin typeface="+mn-lt"/>
                <a:ea typeface="+mn-ea"/>
                <a:cs typeface="+mn-cs"/>
              </a:rPr>
              <a:t>outer</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reaches</a:t>
            </a:r>
            <a:r>
              <a:rPr lang="it-IT" sz="1200" b="0" i="0" kern="1200" dirty="0">
                <a:solidFill>
                  <a:schemeClr val="tx1"/>
                </a:solidFill>
                <a:effectLst/>
                <a:latin typeface="+mn-lt"/>
                <a:ea typeface="+mn-ea"/>
                <a:cs typeface="+mn-cs"/>
              </a:rPr>
              <a:t> of </a:t>
            </a:r>
            <a:r>
              <a:rPr lang="it-IT" sz="1200" b="0" i="0" kern="1200" dirty="0" err="1">
                <a:solidFill>
                  <a:schemeClr val="tx1"/>
                </a:solidFill>
                <a:effectLst/>
                <a:latin typeface="+mn-lt"/>
                <a:ea typeface="+mn-ea"/>
                <a:cs typeface="+mn-cs"/>
              </a:rPr>
              <a:t>our</a:t>
            </a:r>
            <a:r>
              <a:rPr lang="it-IT" sz="1200" b="0" i="0" kern="1200" dirty="0">
                <a:solidFill>
                  <a:schemeClr val="tx1"/>
                </a:solidFill>
                <a:effectLst/>
                <a:latin typeface="+mn-lt"/>
                <a:ea typeface="+mn-ea"/>
                <a:cs typeface="+mn-cs"/>
              </a:rPr>
              <a:t> Galaxy and </a:t>
            </a:r>
            <a:r>
              <a:rPr lang="it-IT" sz="1200" b="0" i="0" kern="1200" dirty="0" err="1">
                <a:solidFill>
                  <a:schemeClr val="tx1"/>
                </a:solidFill>
                <a:effectLst/>
                <a:latin typeface="+mn-lt"/>
                <a:ea typeface="+mn-ea"/>
                <a:cs typeface="+mn-cs"/>
              </a:rPr>
              <a:t>explore</a:t>
            </a:r>
            <a:r>
              <a:rPr lang="it-IT" sz="1200" b="0" i="0" kern="1200" dirty="0">
                <a:solidFill>
                  <a:schemeClr val="tx1"/>
                </a:solidFill>
                <a:effectLst/>
                <a:latin typeface="+mn-lt"/>
                <a:ea typeface="+mn-ea"/>
                <a:cs typeface="+mn-cs"/>
              </a:rPr>
              <a:t> the </a:t>
            </a:r>
            <a:r>
              <a:rPr lang="it-IT" sz="1200" b="0" i="0" kern="1200" dirty="0" err="1">
                <a:solidFill>
                  <a:schemeClr val="tx1"/>
                </a:solidFill>
                <a:effectLst/>
                <a:latin typeface="+mn-lt"/>
                <a:ea typeface="+mn-ea"/>
                <a:cs typeface="+mn-cs"/>
              </a:rPr>
              <a:t>structure</a:t>
            </a:r>
            <a:r>
              <a:rPr lang="it-IT" sz="1200" b="0" i="0" kern="1200" dirty="0">
                <a:solidFill>
                  <a:schemeClr val="tx1"/>
                </a:solidFill>
                <a:effectLst/>
                <a:latin typeface="+mn-lt"/>
                <a:ea typeface="+mn-ea"/>
                <a:cs typeface="+mn-cs"/>
              </a:rPr>
              <a:t> of the </a:t>
            </a:r>
            <a:r>
              <a:rPr lang="it-IT" sz="1200" b="0" i="0" kern="1200" dirty="0" err="1">
                <a:solidFill>
                  <a:schemeClr val="tx1"/>
                </a:solidFill>
                <a:effectLst/>
                <a:latin typeface="+mn-lt"/>
                <a:ea typeface="+mn-ea"/>
                <a:cs typeface="+mn-cs"/>
              </a:rPr>
              <a:t>Galactic</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halo</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that</a:t>
            </a:r>
            <a:r>
              <a:rPr lang="it-IT" sz="1200" b="0" i="0" kern="1200" dirty="0">
                <a:solidFill>
                  <a:schemeClr val="tx1"/>
                </a:solidFill>
                <a:effectLst/>
                <a:latin typeface="+mn-lt"/>
                <a:ea typeface="+mn-ea"/>
                <a:cs typeface="+mn-cs"/>
              </a:rPr>
              <a:t> surrounds the </a:t>
            </a:r>
            <a:r>
              <a:rPr lang="it-IT" sz="1200" b="0" i="0" kern="1200" dirty="0" err="1">
                <a:solidFill>
                  <a:schemeClr val="tx1"/>
                </a:solidFill>
                <a:effectLst/>
                <a:latin typeface="+mn-lt"/>
                <a:ea typeface="+mn-ea"/>
                <a:cs typeface="+mn-cs"/>
              </a:rPr>
              <a:t>Milky</a:t>
            </a:r>
            <a:r>
              <a:rPr lang="it-IT" sz="1200" b="0" i="0" kern="1200" dirty="0">
                <a:solidFill>
                  <a:schemeClr val="tx1"/>
                </a:solidFill>
                <a:effectLst/>
                <a:latin typeface="+mn-lt"/>
                <a:ea typeface="+mn-ea"/>
                <a:cs typeface="+mn-cs"/>
              </a:rPr>
              <a:t> Way and </a:t>
            </a:r>
            <a:r>
              <a:rPr lang="it-IT" sz="1200" b="0" i="0" kern="1200" dirty="0" err="1">
                <a:solidFill>
                  <a:schemeClr val="tx1"/>
                </a:solidFill>
                <a:effectLst/>
                <a:latin typeface="+mn-lt"/>
                <a:ea typeface="+mn-ea"/>
                <a:cs typeface="+mn-cs"/>
              </a:rPr>
              <a:t>extends</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nearly</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halfway</a:t>
            </a:r>
            <a:r>
              <a:rPr lang="it-IT" sz="1200" b="0" i="0" kern="1200" dirty="0">
                <a:solidFill>
                  <a:schemeClr val="tx1"/>
                </a:solidFill>
                <a:effectLst/>
                <a:latin typeface="+mn-lt"/>
                <a:ea typeface="+mn-ea"/>
                <a:cs typeface="+mn-cs"/>
              </a:rPr>
              <a:t> to </a:t>
            </a:r>
            <a:r>
              <a:rPr lang="it-IT" sz="1200" b="0" i="0" kern="1200" dirty="0" err="1">
                <a:solidFill>
                  <a:schemeClr val="tx1"/>
                </a:solidFill>
                <a:effectLst/>
                <a:latin typeface="+mn-lt"/>
                <a:ea typeface="+mn-ea"/>
                <a:cs typeface="+mn-cs"/>
              </a:rPr>
              <a:t>our</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closest</a:t>
            </a:r>
            <a:r>
              <a:rPr lang="it-IT" sz="1200" b="0" i="0" kern="1200" dirty="0">
                <a:solidFill>
                  <a:schemeClr val="tx1"/>
                </a:solidFill>
                <a:effectLst/>
                <a:latin typeface="+mn-lt"/>
                <a:ea typeface="+mn-ea"/>
                <a:cs typeface="+mn-cs"/>
              </a:rPr>
              <a:t> </a:t>
            </a:r>
            <a:r>
              <a:rPr lang="it-IT" sz="1200" b="0" i="0" kern="1200" dirty="0" err="1">
                <a:solidFill>
                  <a:schemeClr val="tx1"/>
                </a:solidFill>
                <a:effectLst/>
                <a:latin typeface="+mn-lt"/>
                <a:ea typeface="+mn-ea"/>
                <a:cs typeface="+mn-cs"/>
              </a:rPr>
              <a:t>neighbor</a:t>
            </a:r>
            <a:r>
              <a:rPr lang="it-IT" sz="1200" b="0" i="0" kern="1200" dirty="0">
                <a:solidFill>
                  <a:schemeClr val="tx1"/>
                </a:solidFill>
                <a:effectLst/>
                <a:latin typeface="+mn-lt"/>
                <a:ea typeface="+mn-ea"/>
                <a:cs typeface="+mn-cs"/>
              </a:rPr>
              <a:t>, the Andromeda </a:t>
            </a:r>
            <a:r>
              <a:rPr lang="it-IT" sz="1200" b="0" i="0" kern="1200" dirty="0" err="1">
                <a:solidFill>
                  <a:schemeClr val="tx1"/>
                </a:solidFill>
                <a:effectLst/>
                <a:latin typeface="+mn-lt"/>
                <a:ea typeface="+mn-ea"/>
                <a:cs typeface="+mn-cs"/>
              </a:rPr>
              <a:t>galaxy</a:t>
            </a:r>
            <a:r>
              <a:rPr lang="it-IT" sz="1200" b="0" i="0" kern="1200" dirty="0">
                <a:solidFill>
                  <a:schemeClr val="tx1"/>
                </a:solidFill>
                <a:effectLst/>
                <a:latin typeface="+mn-lt"/>
                <a:ea typeface="+mn-ea"/>
                <a:cs typeface="+mn-cs"/>
              </a:rPr>
              <a:t>.</a:t>
            </a:r>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95</a:t>
            </a:fld>
            <a:endParaRPr lang="en-US"/>
          </a:p>
        </p:txBody>
      </p:sp>
    </p:spTree>
    <p:extLst>
      <p:ext uri="{BB962C8B-B14F-4D97-AF65-F5344CB8AC3E}">
        <p14:creationId xmlns:p14="http://schemas.microsoft.com/office/powerpoint/2010/main" val="63252254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5"/>
          </p:nvPr>
        </p:nvSpPr>
        <p:spPr/>
        <p:txBody>
          <a:bodyPr/>
          <a:lstStyle/>
          <a:p>
            <a:fld id="{3B462AFE-12DC-4A47-8E3B-57D670932FAB}" type="slidenum">
              <a:rPr lang="en-US" smtClean="0"/>
              <a:t>96</a:t>
            </a:fld>
            <a:endParaRPr lang="en-US"/>
          </a:p>
        </p:txBody>
      </p:sp>
    </p:spTree>
    <p:extLst>
      <p:ext uri="{BB962C8B-B14F-4D97-AF65-F5344CB8AC3E}">
        <p14:creationId xmlns:p14="http://schemas.microsoft.com/office/powerpoint/2010/main" val="25486708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B76F2F-FABE-ACBD-3871-B8507AA877F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B1193CCD-6BF1-7312-9173-AF4610F4F830}"/>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DE346A2-0F4B-9C51-54C5-012807A813F5}"/>
              </a:ext>
            </a:extLst>
          </p:cNvPr>
          <p:cNvSpPr>
            <a:spLocks noGrp="1"/>
          </p:cNvSpPr>
          <p:nvPr>
            <p:ph type="body" idx="1"/>
          </p:nvPr>
        </p:nvSpPr>
        <p:spPr/>
        <p:txBody>
          <a:bodyPr/>
          <a:lstStyle/>
          <a:p>
            <a:r>
              <a:rPr lang="it-IT" sz="1200" b="0" i="0" u="none" strike="noStrike" kern="1200" dirty="0" err="1">
                <a:solidFill>
                  <a:schemeClr val="tx1"/>
                </a:solidFill>
                <a:effectLst/>
                <a:latin typeface="+mn-lt"/>
                <a:ea typeface="+mn-ea"/>
                <a:cs typeface="+mn-cs"/>
              </a:rPr>
              <a:t>Period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Luminosity</a:t>
            </a:r>
            <a:r>
              <a:rPr lang="it-IT" sz="1200" b="0" i="0" u="none" strike="noStrike" kern="1200" dirty="0">
                <a:solidFill>
                  <a:schemeClr val="tx1"/>
                </a:solidFill>
                <a:effectLst/>
                <a:latin typeface="+mn-lt"/>
                <a:ea typeface="+mn-ea"/>
                <a:cs typeface="+mn-cs"/>
              </a:rPr>
              <a:t> relation </a:t>
            </a:r>
            <a:r>
              <a:rPr lang="it-IT" sz="1200" b="0" i="0" u="none" strike="noStrike" kern="1200" dirty="0" err="1">
                <a:solidFill>
                  <a:schemeClr val="tx1"/>
                </a:solidFill>
                <a:effectLst/>
                <a:latin typeface="+mn-lt"/>
                <a:ea typeface="+mn-ea"/>
                <a:cs typeface="+mn-cs"/>
              </a:rPr>
              <a:t>was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presented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through</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this</a:t>
            </a:r>
            <a:r>
              <a:rPr lang="it-IT" sz="1200" b="0" i="0" u="none" strike="noStrike" kern="1200" dirty="0">
                <a:solidFill>
                  <a:schemeClr val="tx1"/>
                </a:solidFill>
                <a:effectLst/>
                <a:latin typeface="+mn-lt"/>
                <a:ea typeface="+mn-ea"/>
                <a:cs typeface="+mn-cs"/>
              </a:rPr>
              <a:t> plot for the first time by Miss Henrietta Leavitt in 1912. </a:t>
            </a:r>
            <a:r>
              <a:rPr lang="it-IT" sz="1200" b="0" i="0" u="none" strike="noStrike" kern="1200" dirty="0" err="1">
                <a:solidFill>
                  <a:schemeClr val="tx1"/>
                </a:solidFill>
                <a:effectLst/>
                <a:latin typeface="+mn-lt"/>
                <a:ea typeface="+mn-ea"/>
                <a:cs typeface="+mn-cs"/>
              </a:rPr>
              <a:t>She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noticed</a:t>
            </a:r>
            <a:r>
              <a:rPr lang="it-IT" sz="1200" b="0" i="0" u="none" strike="noStrike" kern="1200" dirty="0">
                <a:solidFill>
                  <a:schemeClr val="tx1"/>
                </a:solidFill>
                <a:effectLst/>
                <a:latin typeface="+mn-lt"/>
                <a:ea typeface="+mn-ea"/>
                <a:cs typeface="+mn-cs"/>
              </a:rPr>
              <a:t> a relation </a:t>
            </a:r>
            <a:r>
              <a:rPr lang="it-IT" sz="1200" b="0" i="0" u="none" strike="noStrike" kern="1200" dirty="0" err="1">
                <a:solidFill>
                  <a:schemeClr val="tx1"/>
                </a:solidFill>
                <a:effectLst/>
                <a:latin typeface="+mn-lt"/>
                <a:ea typeface="+mn-ea"/>
                <a:cs typeface="+mn-cs"/>
              </a:rPr>
              <a:t>between</a:t>
            </a:r>
            <a:r>
              <a:rPr lang="it-IT" sz="1200" b="0" i="0" u="none" strike="noStrike" kern="1200" dirty="0">
                <a:solidFill>
                  <a:schemeClr val="tx1"/>
                </a:solidFill>
                <a:effectLst/>
                <a:latin typeface="+mn-lt"/>
                <a:ea typeface="+mn-ea"/>
                <a:cs typeface="+mn-cs"/>
              </a:rPr>
              <a:t> the </a:t>
            </a:r>
            <a:r>
              <a:rPr lang="it-IT" sz="1200" b="0" i="0" u="none" strike="noStrike" kern="1200" dirty="0" err="1">
                <a:solidFill>
                  <a:schemeClr val="tx1"/>
                </a:solidFill>
                <a:effectLst/>
                <a:latin typeface="+mn-lt"/>
                <a:ea typeface="+mn-ea"/>
                <a:cs typeface="+mn-cs"/>
              </a:rPr>
              <a:t>brightness</a:t>
            </a:r>
            <a:r>
              <a:rPr lang="it-IT" sz="1200" b="0" i="0" u="none" strike="noStrike" kern="1200" dirty="0">
                <a:solidFill>
                  <a:schemeClr val="tx1"/>
                </a:solidFill>
                <a:effectLst/>
                <a:latin typeface="+mn-lt"/>
                <a:ea typeface="+mn-ea"/>
                <a:cs typeface="+mn-cs"/>
              </a:rPr>
              <a:t> of the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 in the SMC and </a:t>
            </a:r>
            <a:r>
              <a:rPr lang="it-IT" sz="1200" b="0" i="0" u="none" strike="noStrike" kern="1200" dirty="0" err="1">
                <a:solidFill>
                  <a:schemeClr val="tx1"/>
                </a:solidFill>
                <a:effectLst/>
                <a:latin typeface="+mn-lt"/>
                <a:ea typeface="+mn-ea"/>
                <a:cs typeface="+mn-cs"/>
              </a:rPr>
              <a:t>their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suggested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could</a:t>
            </a:r>
            <a:r>
              <a:rPr lang="it-IT" sz="1200" b="0" i="0" u="none" strike="noStrike" kern="1200" dirty="0">
                <a:solidFill>
                  <a:schemeClr val="tx1"/>
                </a:solidFill>
                <a:effectLst/>
                <a:latin typeface="+mn-lt"/>
                <a:ea typeface="+mn-ea"/>
                <a:cs typeface="+mn-cs"/>
              </a:rPr>
              <a:t> be </a:t>
            </a:r>
            <a:r>
              <a:rPr lang="it-IT" sz="1200" b="0" i="0" u="none" strike="noStrike" kern="1200" dirty="0" err="1">
                <a:solidFill>
                  <a:schemeClr val="tx1"/>
                </a:solidFill>
                <a:effectLst/>
                <a:latin typeface="+mn-lt"/>
                <a:ea typeface="+mn-ea"/>
                <a:cs typeface="+mn-cs"/>
              </a:rPr>
              <a:t>associated</a:t>
            </a:r>
            <a:r>
              <a:rPr lang="it-IT" sz="1200" b="0" i="0" u="none" strike="noStrike" kern="1200" dirty="0">
                <a:solidFill>
                  <a:schemeClr val="tx1"/>
                </a:solidFill>
                <a:effectLst/>
                <a:latin typeface="+mn-lt"/>
                <a:ea typeface="+mn-ea"/>
                <a:cs typeface="+mn-cs"/>
              </a:rPr>
              <a:t> with the </a:t>
            </a:r>
            <a:r>
              <a:rPr lang="it-IT" sz="1200" b="0" i="0" u="none" strike="noStrike" kern="1200" dirty="0" err="1">
                <a:solidFill>
                  <a:schemeClr val="tx1"/>
                </a:solidFill>
                <a:effectLst/>
                <a:latin typeface="+mn-lt"/>
                <a:ea typeface="+mn-ea"/>
                <a:cs typeface="+mn-cs"/>
              </a:rPr>
              <a:t>intrinsic</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parameters</a:t>
            </a:r>
            <a:r>
              <a:rPr lang="it-IT" sz="1200" b="0" i="0" u="none" strike="noStrike" kern="1200" dirty="0">
                <a:solidFill>
                  <a:schemeClr val="tx1"/>
                </a:solidFill>
                <a:effectLst/>
                <a:latin typeface="+mn-lt"/>
                <a:ea typeface="+mn-ea"/>
                <a:cs typeface="+mn-cs"/>
              </a:rPr>
              <a:t> of the stars.</a:t>
            </a:r>
            <a:endParaRPr lang="en-US" dirty="0"/>
          </a:p>
        </p:txBody>
      </p:sp>
      <p:sp>
        <p:nvSpPr>
          <p:cNvPr id="4" name="Segnaposto numero diapositiva 3">
            <a:extLst>
              <a:ext uri="{FF2B5EF4-FFF2-40B4-BE49-F238E27FC236}">
                <a16:creationId xmlns:a16="http://schemas.microsoft.com/office/drawing/2014/main" id="{3D159604-E67C-2FAE-7800-E80F29BF2C95}"/>
              </a:ext>
            </a:extLst>
          </p:cNvPr>
          <p:cNvSpPr>
            <a:spLocks noGrp="1"/>
          </p:cNvSpPr>
          <p:nvPr>
            <p:ph type="sldNum" sz="quarter" idx="5"/>
          </p:nvPr>
        </p:nvSpPr>
        <p:spPr/>
        <p:txBody>
          <a:bodyPr/>
          <a:lstStyle/>
          <a:p>
            <a:fld id="{0F2F35A5-0F18-4C1E-99A0-B6D9F067BEEF}" type="slidenum">
              <a:rPr lang="it-IT" smtClean="0"/>
              <a:t>9</a:t>
            </a:fld>
            <a:endParaRPr lang="it-IT"/>
          </a:p>
        </p:txBody>
      </p:sp>
    </p:spTree>
    <p:extLst>
      <p:ext uri="{BB962C8B-B14F-4D97-AF65-F5344CB8AC3E}">
        <p14:creationId xmlns:p14="http://schemas.microsoft.com/office/powerpoint/2010/main" val="112454454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5"/>
          </p:nvPr>
        </p:nvSpPr>
        <p:spPr/>
        <p:txBody>
          <a:bodyPr/>
          <a:lstStyle/>
          <a:p>
            <a:fld id="{3B462AFE-12DC-4A47-8E3B-57D670932FAB}" type="slidenum">
              <a:rPr lang="en-US" smtClean="0"/>
              <a:t>98</a:t>
            </a:fld>
            <a:endParaRPr lang="en-US"/>
          </a:p>
        </p:txBody>
      </p:sp>
    </p:spTree>
    <p:extLst>
      <p:ext uri="{BB962C8B-B14F-4D97-AF65-F5344CB8AC3E}">
        <p14:creationId xmlns:p14="http://schemas.microsoft.com/office/powerpoint/2010/main" val="378834000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9B1BDB-4936-B979-F98B-4EDAB0849E17}"/>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2A96157-6D23-15F5-762D-FC5219376401}"/>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1D3675B-4DB1-F348-E9C7-5B1CC1A52533}"/>
              </a:ext>
            </a:extLst>
          </p:cNvPr>
          <p:cNvSpPr>
            <a:spLocks noGrp="1"/>
          </p:cNvSpPr>
          <p:nvPr>
            <p:ph type="body" idx="1"/>
          </p:nvPr>
        </p:nvSpPr>
        <p:spPr/>
        <p:txBody>
          <a:bodyPr/>
          <a:lstStyle/>
          <a:p>
            <a:r>
              <a:rPr lang="en-US" dirty="0"/>
              <a:t>NU is the effective number of points used in the fit ( after the rejection of outliers) and NT is the initial number of points (including outliers). </a:t>
            </a:r>
          </a:p>
          <a:p>
            <a:r>
              <a:rPr lang="en-US" dirty="0"/>
              <a:t>Outliers are detected by analyzing the distribution of the residuals from the fit and spotting points outside the interval -3.5 · DMAD to +3.5 · DMAD, where DMAD is Double-Median Absolute Deviation (MAD is calculated treating separately the values smaller and larger than the median of the considered distribution). </a:t>
            </a:r>
            <a:endParaRPr lang="it-IT" dirty="0"/>
          </a:p>
        </p:txBody>
      </p:sp>
      <p:sp>
        <p:nvSpPr>
          <p:cNvPr id="4" name="Segnaposto numero diapositiva 3">
            <a:extLst>
              <a:ext uri="{FF2B5EF4-FFF2-40B4-BE49-F238E27FC236}">
                <a16:creationId xmlns:a16="http://schemas.microsoft.com/office/drawing/2014/main" id="{7D3308D9-D1EB-34F4-581B-02BA4A61F336}"/>
              </a:ext>
            </a:extLst>
          </p:cNvPr>
          <p:cNvSpPr>
            <a:spLocks noGrp="1"/>
          </p:cNvSpPr>
          <p:nvPr>
            <p:ph type="sldNum" sz="quarter" idx="5"/>
          </p:nvPr>
        </p:nvSpPr>
        <p:spPr/>
        <p:txBody>
          <a:bodyPr/>
          <a:lstStyle/>
          <a:p>
            <a:fld id="{0F2F35A5-0F18-4C1E-99A0-B6D9F067BEEF}" type="slidenum">
              <a:rPr lang="it-IT" smtClean="0"/>
              <a:t>100</a:t>
            </a:fld>
            <a:endParaRPr lang="it-IT"/>
          </a:p>
        </p:txBody>
      </p:sp>
    </p:spTree>
    <p:extLst>
      <p:ext uri="{BB962C8B-B14F-4D97-AF65-F5344CB8AC3E}">
        <p14:creationId xmlns:p14="http://schemas.microsoft.com/office/powerpoint/2010/main" val="407982630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0521CE-F4F4-DD74-DEE9-D86EEDA89AF7}"/>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16BF45D-BF1B-E18F-2CB0-A7BC8C0574AA}"/>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E0EF64F-9716-5783-B174-C71EF550DB40}"/>
              </a:ext>
            </a:extLst>
          </p:cNvPr>
          <p:cNvSpPr>
            <a:spLocks noGrp="1"/>
          </p:cNvSpPr>
          <p:nvPr>
            <p:ph type="body" idx="1"/>
          </p:nvPr>
        </p:nvSpPr>
        <p:spPr/>
        <p:txBody>
          <a:bodyPr/>
          <a:lstStyle/>
          <a:p>
            <a:r>
              <a:rPr lang="en-US" dirty="0"/>
              <a:t>Parallaxes in the MW (HST, Gaia); EB in the LMC; Masers orbiting central supermassive black hole in NGC4258.</a:t>
            </a:r>
          </a:p>
          <a:p>
            <a:r>
              <a:rPr lang="en-US" dirty="0" err="1"/>
              <a:t>SNe</a:t>
            </a:r>
            <a:r>
              <a:rPr lang="en-US" dirty="0"/>
              <a:t> </a:t>
            </a:r>
            <a:r>
              <a:rPr lang="en-US" dirty="0" err="1"/>
              <a:t>Ia</a:t>
            </a:r>
            <a:r>
              <a:rPr lang="en-US" dirty="0"/>
              <a:t> explode at approximately the same mass (Chandrasekar limit) -&gt; approximately the same luminosity; Maximum light MB ~ -19.3 mag -&gt; visible well in the Hubble flow. Deltam15/L per </a:t>
            </a:r>
            <a:r>
              <a:rPr lang="en-US" dirty="0" err="1"/>
              <a:t>standardizzare</a:t>
            </a:r>
            <a:r>
              <a:rPr lang="en-US" dirty="0"/>
              <a:t> la </a:t>
            </a:r>
            <a:r>
              <a:rPr lang="en-US" dirty="0" err="1"/>
              <a:t>relazione</a:t>
            </a:r>
            <a:endParaRPr lang="it-IT" dirty="0"/>
          </a:p>
        </p:txBody>
      </p:sp>
      <p:sp>
        <p:nvSpPr>
          <p:cNvPr id="4" name="Segnaposto numero diapositiva 3">
            <a:extLst>
              <a:ext uri="{FF2B5EF4-FFF2-40B4-BE49-F238E27FC236}">
                <a16:creationId xmlns:a16="http://schemas.microsoft.com/office/drawing/2014/main" id="{A19BAB25-D7BE-5A20-7B72-9EB6CA40323D}"/>
              </a:ext>
            </a:extLst>
          </p:cNvPr>
          <p:cNvSpPr>
            <a:spLocks noGrp="1"/>
          </p:cNvSpPr>
          <p:nvPr>
            <p:ph type="sldNum" sz="quarter" idx="5"/>
          </p:nvPr>
        </p:nvSpPr>
        <p:spPr/>
        <p:txBody>
          <a:bodyPr/>
          <a:lstStyle/>
          <a:p>
            <a:fld id="{0F2F35A5-0F18-4C1E-99A0-B6D9F067BEEF}" type="slidenum">
              <a:rPr lang="it-IT" smtClean="0"/>
              <a:t>105</a:t>
            </a:fld>
            <a:endParaRPr lang="it-IT"/>
          </a:p>
        </p:txBody>
      </p:sp>
    </p:spTree>
    <p:extLst>
      <p:ext uri="{BB962C8B-B14F-4D97-AF65-F5344CB8AC3E}">
        <p14:creationId xmlns:p14="http://schemas.microsoft.com/office/powerpoint/2010/main" val="120635504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AEACF8-0F85-586E-45CD-01180E781927}"/>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D150D58-4F12-2A18-CE92-E1095093A497}"/>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9084114-8CDB-F965-4FD6-F9E4FC0A2BCD}"/>
              </a:ext>
            </a:extLst>
          </p:cNvPr>
          <p:cNvSpPr>
            <a:spLocks noGrp="1"/>
          </p:cNvSpPr>
          <p:nvPr>
            <p:ph type="body" idx="1"/>
          </p:nvPr>
        </p:nvSpPr>
        <p:spPr/>
        <p:txBody>
          <a:bodyPr/>
          <a:lstStyle/>
          <a:p>
            <a:pPr rtl="0"/>
            <a:r>
              <a:rPr lang="it-IT" sz="1200" b="0" i="0" u="none" strike="noStrike" kern="1200" dirty="0" err="1">
                <a:solidFill>
                  <a:schemeClr val="tx1"/>
                </a:solidFill>
                <a:effectLst/>
                <a:latin typeface="+mn-lt"/>
                <a:ea typeface="+mn-ea"/>
                <a:cs typeface="+mn-cs"/>
              </a:rPr>
              <a:t>as</a:t>
            </a:r>
            <a:r>
              <a:rPr lang="it-IT" sz="1200" b="0" i="0" u="none" strike="noStrike" kern="1200" dirty="0">
                <a:solidFill>
                  <a:schemeClr val="tx1"/>
                </a:solidFill>
                <a:effectLst/>
                <a:latin typeface="+mn-lt"/>
                <a:ea typeface="+mn-ea"/>
                <a:cs typeface="+mn-cs"/>
              </a:rPr>
              <a:t> I </a:t>
            </a:r>
            <a:r>
              <a:rPr lang="it-IT" sz="1200" b="0" i="0" u="none" strike="noStrike" kern="1200" dirty="0" err="1">
                <a:solidFill>
                  <a:schemeClr val="tx1"/>
                </a:solidFill>
                <a:effectLst/>
                <a:latin typeface="+mn-lt"/>
                <a:ea typeface="+mn-ea"/>
                <a:cs typeface="+mn-cs"/>
              </a:rPr>
              <a:t>anticipated</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before</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during</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their</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evolution</a:t>
            </a:r>
            <a:r>
              <a:rPr lang="it-IT" sz="1200" b="0" i="0" u="none" strike="noStrike" kern="1200" dirty="0">
                <a:solidFill>
                  <a:schemeClr val="tx1"/>
                </a:solidFill>
                <a:effectLst/>
                <a:latin typeface="+mn-lt"/>
                <a:ea typeface="+mn-ea"/>
                <a:cs typeface="+mn-cs"/>
              </a:rPr>
              <a:t>, stars cross the </a:t>
            </a:r>
            <a:r>
              <a:rPr lang="it-IT" sz="1200" b="0" i="0" u="none" strike="noStrike" kern="1200" dirty="0" err="1">
                <a:solidFill>
                  <a:schemeClr val="tx1"/>
                </a:solidFill>
                <a:effectLst/>
                <a:latin typeface="+mn-lt"/>
                <a:ea typeface="+mn-ea"/>
                <a:cs typeface="+mn-cs"/>
              </a:rPr>
              <a:t>instability</a:t>
            </a:r>
            <a:r>
              <a:rPr lang="it-IT" sz="1200" b="0" i="0" u="none" strike="noStrike" kern="1200" dirty="0">
                <a:solidFill>
                  <a:schemeClr val="tx1"/>
                </a:solidFill>
                <a:effectLst/>
                <a:latin typeface="+mn-lt"/>
                <a:ea typeface="+mn-ea"/>
                <a:cs typeface="+mn-cs"/>
              </a:rPr>
              <a:t> strip. But stars can cross </a:t>
            </a:r>
            <a:r>
              <a:rPr lang="it-IT" sz="1200" b="0" i="0" u="none" strike="noStrike" kern="1200" dirty="0" err="1">
                <a:solidFill>
                  <a:schemeClr val="tx1"/>
                </a:solidFill>
                <a:effectLst/>
                <a:latin typeface="+mn-lt"/>
                <a:ea typeface="+mn-ea"/>
                <a:cs typeface="+mn-cs"/>
              </a:rPr>
              <a:t>it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at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different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evolutionary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phases</a:t>
            </a:r>
            <a:r>
              <a:rPr lang="it-IT" sz="1200" b="0" i="0" u="none" strike="noStrike" kern="1200" dirty="0">
                <a:solidFill>
                  <a:schemeClr val="tx1"/>
                </a:solidFill>
                <a:effectLst/>
                <a:latin typeface="+mn-lt"/>
                <a:ea typeface="+mn-ea"/>
                <a:cs typeface="+mn-cs"/>
              </a:rPr>
              <a:t>, with </a:t>
            </a:r>
            <a:r>
              <a:rPr lang="it-IT" sz="1200" b="0" i="0" u="none" strike="noStrike" kern="1200" dirty="0" err="1">
                <a:solidFill>
                  <a:schemeClr val="tx1"/>
                </a:solidFill>
                <a:effectLst/>
                <a:latin typeface="+mn-lt"/>
                <a:ea typeface="+mn-ea"/>
                <a:cs typeface="+mn-cs"/>
              </a:rPr>
              <a:t>consequently</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different</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luminosities</a:t>
            </a:r>
            <a:r>
              <a:rPr lang="it-IT" sz="1200" b="0" i="0" u="none" strike="noStrike" kern="1200" dirty="0">
                <a:solidFill>
                  <a:schemeClr val="tx1"/>
                </a:solidFill>
                <a:effectLst/>
                <a:latin typeface="+mn-lt"/>
                <a:ea typeface="+mn-ea"/>
                <a:cs typeface="+mn-cs"/>
              </a:rPr>
              <a:t> and </a:t>
            </a:r>
            <a:r>
              <a:rPr lang="it-IT" sz="1200" b="0" i="0" u="none" strike="noStrike" kern="1200" dirty="0" err="1">
                <a:solidFill>
                  <a:schemeClr val="tx1"/>
                </a:solidFill>
                <a:effectLst/>
                <a:latin typeface="+mn-lt"/>
                <a:ea typeface="+mn-ea"/>
                <a:cs typeface="+mn-cs"/>
              </a:rPr>
              <a:t>periods</a:t>
            </a:r>
            <a:r>
              <a:rPr lang="it-IT" sz="1200" b="0" i="0" u="none" strike="noStrike" kern="1200" dirty="0">
                <a:solidFill>
                  <a:schemeClr val="tx1"/>
                </a:solidFill>
                <a:effectLst/>
                <a:latin typeface="+mn-lt"/>
                <a:ea typeface="+mn-ea"/>
                <a:cs typeface="+mn-cs"/>
              </a:rPr>
              <a:t>.</a:t>
            </a:r>
            <a:endParaRPr lang="it-IT" b="0" dirty="0">
              <a:effectLst/>
            </a:endParaRPr>
          </a:p>
          <a:p>
            <a:pPr rtl="0"/>
            <a:r>
              <a:rPr lang="it-IT" sz="1200" b="0" i="0" u="none" strike="noStrike" kern="1200" dirty="0" err="1">
                <a:solidFill>
                  <a:schemeClr val="tx1"/>
                </a:solidFill>
                <a:effectLst/>
                <a:latin typeface="+mn-lt"/>
                <a:ea typeface="+mn-ea"/>
                <a:cs typeface="+mn-cs"/>
              </a:rPr>
              <a:t>Classical</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a:t>
            </a:r>
            <a:endParaRPr lang="it-IT" b="0" dirty="0">
              <a:effectLst/>
            </a:endParaRPr>
          </a:p>
          <a:p>
            <a:pPr rtl="0"/>
            <a:r>
              <a:rPr lang="it-IT" sz="1200" b="0" i="0" u="none" strike="noStrike" kern="1200" dirty="0" err="1">
                <a:solidFill>
                  <a:schemeClr val="tx1"/>
                </a:solidFill>
                <a:effectLst/>
                <a:latin typeface="+mn-lt"/>
                <a:ea typeface="+mn-ea"/>
                <a:cs typeface="+mn-cs"/>
              </a:rPr>
              <a:t>Type</a:t>
            </a:r>
            <a:r>
              <a:rPr lang="it-IT" sz="1200" b="0" i="0" u="none" strike="noStrike" kern="1200" dirty="0">
                <a:solidFill>
                  <a:schemeClr val="tx1"/>
                </a:solidFill>
                <a:effectLst/>
                <a:latin typeface="+mn-lt"/>
                <a:ea typeface="+mn-ea"/>
                <a:cs typeface="+mn-cs"/>
              </a:rPr>
              <a:t> II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a:t>
            </a:r>
            <a:endParaRPr lang="it-IT" b="0" dirty="0">
              <a:effectLst/>
            </a:endParaRPr>
          </a:p>
          <a:p>
            <a:pPr rtl="0"/>
            <a:r>
              <a:rPr lang="it-IT" sz="1200" b="0" i="0" u="none" strike="noStrike" kern="1200" dirty="0" err="1">
                <a:solidFill>
                  <a:schemeClr val="tx1"/>
                </a:solidFill>
                <a:effectLst/>
                <a:latin typeface="+mn-lt"/>
                <a:ea typeface="+mn-ea"/>
                <a:cs typeface="+mn-cs"/>
              </a:rPr>
              <a:t>Anomalous</a:t>
            </a:r>
            <a:r>
              <a:rPr lang="it-IT" sz="1200" b="0" i="0" u="none" strike="noStrike" kern="1200" dirty="0">
                <a:solidFill>
                  <a:schemeClr val="tx1"/>
                </a:solidFill>
                <a:effectLst/>
                <a:latin typeface="+mn-lt"/>
                <a:ea typeface="+mn-ea"/>
                <a:cs typeface="+mn-cs"/>
              </a:rPr>
              <a:t> </a:t>
            </a:r>
            <a:r>
              <a:rPr lang="it-IT" sz="1200" b="0" i="0" u="none" strike="noStrike" kern="1200" dirty="0" err="1">
                <a:solidFill>
                  <a:schemeClr val="tx1"/>
                </a:solidFill>
                <a:effectLst/>
                <a:latin typeface="+mn-lt"/>
                <a:ea typeface="+mn-ea"/>
                <a:cs typeface="+mn-cs"/>
              </a:rPr>
              <a:t>Cepheids</a:t>
            </a:r>
            <a:r>
              <a:rPr lang="it-IT" sz="1200" b="0" i="0" u="none" strike="noStrike" kern="1200" dirty="0">
                <a:solidFill>
                  <a:schemeClr val="tx1"/>
                </a:solidFill>
                <a:effectLst/>
                <a:latin typeface="+mn-lt"/>
                <a:ea typeface="+mn-ea"/>
                <a:cs typeface="+mn-cs"/>
              </a:rPr>
              <a:t>..</a:t>
            </a:r>
            <a:endParaRPr lang="it-IT" b="0" dirty="0">
              <a:effectLst/>
            </a:endParaRPr>
          </a:p>
          <a:p>
            <a:br>
              <a:rPr lang="it-IT" dirty="0"/>
            </a:br>
            <a:endParaRPr lang="it-IT" dirty="0"/>
          </a:p>
        </p:txBody>
      </p:sp>
      <p:sp>
        <p:nvSpPr>
          <p:cNvPr id="4" name="Segnaposto numero diapositiva 3">
            <a:extLst>
              <a:ext uri="{FF2B5EF4-FFF2-40B4-BE49-F238E27FC236}">
                <a16:creationId xmlns:a16="http://schemas.microsoft.com/office/drawing/2014/main" id="{49FA20D2-746C-EA41-FF69-885BAE8EA7EF}"/>
              </a:ext>
            </a:extLst>
          </p:cNvPr>
          <p:cNvSpPr>
            <a:spLocks noGrp="1"/>
          </p:cNvSpPr>
          <p:nvPr>
            <p:ph type="sldNum" sz="quarter" idx="5"/>
          </p:nvPr>
        </p:nvSpPr>
        <p:spPr/>
        <p:txBody>
          <a:bodyPr/>
          <a:lstStyle/>
          <a:p>
            <a:fld id="{0F2F35A5-0F18-4C1E-99A0-B6D9F067BEEF}" type="slidenum">
              <a:rPr lang="it-IT" smtClean="0"/>
              <a:t>113</a:t>
            </a:fld>
            <a:endParaRPr lang="it-IT"/>
          </a:p>
        </p:txBody>
      </p:sp>
    </p:spTree>
    <p:extLst>
      <p:ext uri="{BB962C8B-B14F-4D97-AF65-F5344CB8AC3E}">
        <p14:creationId xmlns:p14="http://schemas.microsoft.com/office/powerpoint/2010/main" val="26321886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85B5E6-32C4-5275-BFF3-8D227A25543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2EF6C5E-E0AC-0EE6-4D28-16C516958755}"/>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0FFE23AD-EA92-3B5D-6FBE-3F2D5CB1DC48}"/>
              </a:ext>
            </a:extLst>
          </p:cNvPr>
          <p:cNvSpPr>
            <a:spLocks noGrp="1"/>
          </p:cNvSpPr>
          <p:nvPr>
            <p:ph type="body" idx="1"/>
          </p:nvPr>
        </p:nvSpPr>
        <p:spPr/>
        <p:txBody>
          <a:bodyPr/>
          <a:lstStyle/>
          <a:p>
            <a:r>
              <a:rPr lang="en-US" dirty="0"/>
              <a:t>Parallaxes in the MW (HST, Gaia); EB in the LMC; Masers orbiting central supermassive black hole in NGC4258.</a:t>
            </a:r>
          </a:p>
          <a:p>
            <a:r>
              <a:rPr lang="en-US" dirty="0" err="1"/>
              <a:t>SNe</a:t>
            </a:r>
            <a:r>
              <a:rPr lang="en-US" dirty="0"/>
              <a:t> </a:t>
            </a:r>
            <a:r>
              <a:rPr lang="en-US" dirty="0" err="1"/>
              <a:t>Ia</a:t>
            </a:r>
            <a:r>
              <a:rPr lang="en-US" dirty="0"/>
              <a:t> explode at approximately the same mass (Chandrasekar limit) -&gt; approximately the same luminosity; Maximum light MB ~ -19.3 mag -&gt; visible well in the Hubble flow. Deltam15/L per </a:t>
            </a:r>
            <a:r>
              <a:rPr lang="en-US" dirty="0" err="1"/>
              <a:t>standardizzare</a:t>
            </a:r>
            <a:r>
              <a:rPr lang="en-US" dirty="0"/>
              <a:t> la </a:t>
            </a:r>
            <a:r>
              <a:rPr lang="en-US" dirty="0" err="1"/>
              <a:t>relazione</a:t>
            </a:r>
            <a:endParaRPr lang="it-IT" dirty="0"/>
          </a:p>
        </p:txBody>
      </p:sp>
      <p:sp>
        <p:nvSpPr>
          <p:cNvPr id="4" name="Segnaposto numero diapositiva 3">
            <a:extLst>
              <a:ext uri="{FF2B5EF4-FFF2-40B4-BE49-F238E27FC236}">
                <a16:creationId xmlns:a16="http://schemas.microsoft.com/office/drawing/2014/main" id="{C829B236-88BA-AE92-6F75-478292F24275}"/>
              </a:ext>
            </a:extLst>
          </p:cNvPr>
          <p:cNvSpPr>
            <a:spLocks noGrp="1"/>
          </p:cNvSpPr>
          <p:nvPr>
            <p:ph type="sldNum" sz="quarter" idx="5"/>
          </p:nvPr>
        </p:nvSpPr>
        <p:spPr/>
        <p:txBody>
          <a:bodyPr/>
          <a:lstStyle/>
          <a:p>
            <a:fld id="{0F2F35A5-0F18-4C1E-99A0-B6D9F067BEEF}" type="slidenum">
              <a:rPr lang="it-IT" smtClean="0"/>
              <a:t>122</a:t>
            </a:fld>
            <a:endParaRPr lang="it-IT"/>
          </a:p>
        </p:txBody>
      </p:sp>
    </p:spTree>
    <p:extLst>
      <p:ext uri="{BB962C8B-B14F-4D97-AF65-F5344CB8AC3E}">
        <p14:creationId xmlns:p14="http://schemas.microsoft.com/office/powerpoint/2010/main" val="34443512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Evolutionary tracks (solid lines) in the HR diagram of stellar models with Z=0.0001 and for different values of the mass. The dashed line is the ZAMS, while points B, C, and D mark the central-hydrogen exhaustion, the beginning of RGB and the onset of the He-flash, respectively</a:t>
            </a:r>
            <a:endParaRPr lang="it-IT" dirty="0"/>
          </a:p>
        </p:txBody>
      </p:sp>
      <p:sp>
        <p:nvSpPr>
          <p:cNvPr id="4" name="Segnaposto numero diapositiva 3"/>
          <p:cNvSpPr>
            <a:spLocks noGrp="1"/>
          </p:cNvSpPr>
          <p:nvPr>
            <p:ph type="sldNum" sz="quarter" idx="5"/>
          </p:nvPr>
        </p:nvSpPr>
        <p:spPr/>
        <p:txBody>
          <a:bodyPr/>
          <a:lstStyle/>
          <a:p>
            <a:fld id="{0F2F35A5-0F18-4C1E-99A0-B6D9F067BEEF}" type="slidenum">
              <a:rPr lang="it-IT" smtClean="0"/>
              <a:t>125</a:t>
            </a:fld>
            <a:endParaRPr lang="it-IT"/>
          </a:p>
        </p:txBody>
      </p:sp>
    </p:spTree>
    <p:extLst>
      <p:ext uri="{BB962C8B-B14F-4D97-AF65-F5344CB8AC3E}">
        <p14:creationId xmlns:p14="http://schemas.microsoft.com/office/powerpoint/2010/main" val="332744747"/>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848BD4-A853-60DE-DEC6-AC0EFA6B6BC9}"/>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081B50E6-3EC4-AD71-B689-65BE43EEDF87}"/>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A454AAD-89A2-FF2C-9F70-7D6EC2EB044D}"/>
              </a:ext>
            </a:extLst>
          </p:cNvPr>
          <p:cNvSpPr>
            <a:spLocks noGrp="1"/>
          </p:cNvSpPr>
          <p:nvPr>
            <p:ph type="body" idx="1"/>
          </p:nvPr>
        </p:nvSpPr>
        <p:spPr/>
        <p:txBody>
          <a:bodyPr/>
          <a:lstStyle/>
          <a:p>
            <a:r>
              <a:rPr lang="it-IT" dirty="0"/>
              <a:t>Class </a:t>
            </a:r>
            <a:r>
              <a:rPr lang="it-IT" dirty="0" err="1"/>
              <a:t>cef</a:t>
            </a:r>
            <a:r>
              <a:rPr lang="it-IT" dirty="0"/>
              <a:t> meno di 3-400 milioni di anni, </a:t>
            </a:r>
            <a:r>
              <a:rPr lang="it-IT" dirty="0" err="1"/>
              <a:t>rrlyre</a:t>
            </a:r>
            <a:r>
              <a:rPr lang="it-IT" dirty="0"/>
              <a:t> più di 10 miliardi di anni. </a:t>
            </a:r>
          </a:p>
          <a:p>
            <a:r>
              <a:rPr lang="it-IT" dirty="0"/>
              <a:t>La </a:t>
            </a:r>
            <a:r>
              <a:rPr lang="it-IT" dirty="0" err="1"/>
              <a:t>fig</a:t>
            </a:r>
            <a:r>
              <a:rPr lang="it-IT" dirty="0"/>
              <a:t> mostra un </a:t>
            </a:r>
            <a:r>
              <a:rPr lang="it-IT" dirty="0" err="1"/>
              <a:t>diagr</a:t>
            </a:r>
            <a:r>
              <a:rPr lang="it-IT" dirty="0"/>
              <a:t> col-</a:t>
            </a:r>
            <a:r>
              <a:rPr lang="it-IT" dirty="0" err="1"/>
              <a:t>mag</a:t>
            </a:r>
            <a:r>
              <a:rPr lang="it-IT" dirty="0"/>
              <a:t> </a:t>
            </a:r>
            <a:r>
              <a:rPr lang="it-IT" dirty="0" err="1"/>
              <a:t>cioe</a:t>
            </a:r>
            <a:r>
              <a:rPr lang="it-IT" dirty="0"/>
              <a:t> </a:t>
            </a:r>
            <a:r>
              <a:rPr lang="it-IT" dirty="0" err="1"/>
              <a:t>temp</a:t>
            </a:r>
            <a:r>
              <a:rPr lang="it-IT" dirty="0"/>
              <a:t>-lumino, che mostra che le stelle puls sono in qualsiasi fase evolutiva.</a:t>
            </a:r>
          </a:p>
        </p:txBody>
      </p:sp>
      <p:sp>
        <p:nvSpPr>
          <p:cNvPr id="4" name="Segnaposto numero diapositiva 3">
            <a:extLst>
              <a:ext uri="{FF2B5EF4-FFF2-40B4-BE49-F238E27FC236}">
                <a16:creationId xmlns:a16="http://schemas.microsoft.com/office/drawing/2014/main" id="{75453D01-7749-38D6-3A51-09B271AF9E17}"/>
              </a:ext>
            </a:extLst>
          </p:cNvPr>
          <p:cNvSpPr>
            <a:spLocks noGrp="1"/>
          </p:cNvSpPr>
          <p:nvPr>
            <p:ph type="sldNum" sz="quarter" idx="5"/>
          </p:nvPr>
        </p:nvSpPr>
        <p:spPr/>
        <p:txBody>
          <a:bodyPr/>
          <a:lstStyle/>
          <a:p>
            <a:fld id="{0F2F35A5-0F18-4C1E-99A0-B6D9F067BEEF}" type="slidenum">
              <a:rPr lang="it-IT" smtClean="0"/>
              <a:t>126</a:t>
            </a:fld>
            <a:endParaRPr lang="it-IT"/>
          </a:p>
        </p:txBody>
      </p:sp>
    </p:spTree>
    <p:extLst>
      <p:ext uri="{BB962C8B-B14F-4D97-AF65-F5344CB8AC3E}">
        <p14:creationId xmlns:p14="http://schemas.microsoft.com/office/powerpoint/2010/main" val="326638891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Le def </a:t>
            </a:r>
            <a:r>
              <a:rPr lang="en-US" dirty="0" err="1"/>
              <a:t>tipo</a:t>
            </a:r>
            <a:r>
              <a:rPr lang="en-US" dirty="0"/>
              <a:t> 2 come le </a:t>
            </a:r>
            <a:r>
              <a:rPr lang="en-US" dirty="0" err="1"/>
              <a:t>rrlyrae</a:t>
            </a:r>
            <a:r>
              <a:rPr lang="en-US" dirty="0"/>
              <a:t> </a:t>
            </a:r>
            <a:r>
              <a:rPr lang="en-US" dirty="0" err="1"/>
              <a:t>sono</a:t>
            </a:r>
            <a:r>
              <a:rPr lang="en-US" dirty="0"/>
              <a:t> </a:t>
            </a:r>
            <a:r>
              <a:rPr lang="en-US" dirty="0" err="1"/>
              <a:t>stelle</a:t>
            </a:r>
            <a:r>
              <a:rPr lang="en-US" dirty="0"/>
              <a:t> </a:t>
            </a:r>
            <a:r>
              <a:rPr lang="en-US" dirty="0" err="1"/>
              <a:t>vecchie</a:t>
            </a:r>
            <a:r>
              <a:rPr lang="en-US" dirty="0"/>
              <a:t>, </a:t>
            </a:r>
            <a:r>
              <a:rPr lang="en-US" dirty="0" err="1"/>
              <a:t>hanno</a:t>
            </a:r>
            <a:r>
              <a:rPr lang="en-US" dirty="0"/>
              <a:t> </a:t>
            </a:r>
            <a:r>
              <a:rPr lang="en-US" dirty="0" err="1"/>
              <a:t>periodi</a:t>
            </a:r>
            <a:r>
              <a:rPr lang="en-US" dirty="0"/>
              <a:t> </a:t>
            </a:r>
            <a:r>
              <a:rPr lang="en-US" dirty="0" err="1"/>
              <a:t>più</a:t>
            </a:r>
            <a:r>
              <a:rPr lang="en-US" dirty="0"/>
              <a:t> </a:t>
            </a:r>
            <a:r>
              <a:rPr lang="en-US" dirty="0" err="1"/>
              <a:t>lunghi</a:t>
            </a:r>
            <a:r>
              <a:rPr lang="en-US" dirty="0"/>
              <a:t> </a:t>
            </a:r>
            <a:r>
              <a:rPr lang="en-US" dirty="0" err="1"/>
              <a:t>perche</a:t>
            </a:r>
            <a:r>
              <a:rPr lang="en-US" dirty="0"/>
              <a:t> </a:t>
            </a:r>
            <a:r>
              <a:rPr lang="en-US" dirty="0" err="1"/>
              <a:t>lum</a:t>
            </a:r>
            <a:r>
              <a:rPr lang="en-US" dirty="0"/>
              <a:t> </a:t>
            </a:r>
            <a:r>
              <a:rPr lang="en-US" dirty="0" err="1"/>
              <a:t>magg</a:t>
            </a:r>
            <a:r>
              <a:rPr lang="en-US" dirty="0"/>
              <a:t>.</a:t>
            </a:r>
          </a:p>
          <a:p>
            <a:r>
              <a:rPr lang="en-US" dirty="0" err="1"/>
              <a:t>RVTau</a:t>
            </a:r>
            <a:r>
              <a:rPr lang="en-US" dirty="0"/>
              <a:t> </a:t>
            </a:r>
            <a:r>
              <a:rPr lang="en-US" dirty="0" err="1"/>
              <a:t>sono</a:t>
            </a:r>
            <a:r>
              <a:rPr lang="en-US" dirty="0"/>
              <a:t> </a:t>
            </a:r>
            <a:r>
              <a:rPr lang="en-US" dirty="0" err="1"/>
              <a:t>miste,possono</a:t>
            </a:r>
            <a:r>
              <a:rPr lang="en-US" dirty="0"/>
              <a:t> </a:t>
            </a:r>
            <a:r>
              <a:rPr lang="en-US" dirty="0" err="1"/>
              <a:t>essere</a:t>
            </a:r>
            <a:r>
              <a:rPr lang="en-US" dirty="0"/>
              <a:t> </a:t>
            </a:r>
            <a:r>
              <a:rPr lang="en-US" dirty="0" err="1"/>
              <a:t>sia</a:t>
            </a:r>
            <a:r>
              <a:rPr lang="en-US" dirty="0"/>
              <a:t> pop </a:t>
            </a:r>
            <a:r>
              <a:rPr lang="en-US" dirty="0" err="1"/>
              <a:t>giov</a:t>
            </a:r>
            <a:r>
              <a:rPr lang="en-US" dirty="0"/>
              <a:t> </a:t>
            </a:r>
            <a:r>
              <a:rPr lang="en-US" dirty="0" err="1"/>
              <a:t>che</a:t>
            </a:r>
            <a:r>
              <a:rPr lang="en-US" dirty="0"/>
              <a:t> </a:t>
            </a:r>
            <a:r>
              <a:rPr lang="en-US" dirty="0" err="1"/>
              <a:t>vecchie</a:t>
            </a:r>
            <a:r>
              <a:rPr lang="en-US" dirty="0"/>
              <a:t>.</a:t>
            </a:r>
          </a:p>
          <a:p>
            <a:r>
              <a:rPr lang="en-US" dirty="0"/>
              <a:t>The T2C variables are generally found in Galactic globular Clusters (GGCs) having a small population of RRL and blue horizontal branch morphology, in the bulge, thick disc and galactic halo while they are rare in dwarf galaxies in the Local Group. </a:t>
            </a:r>
          </a:p>
          <a:p>
            <a:r>
              <a:rPr lang="en-US" dirty="0"/>
              <a:t>Compared to RRL with a similar metal content they are brighter but less massive thus showing longer periods of pulsation. T2Cs are believed to be low-mass, old, metal-poor stars.</a:t>
            </a:r>
            <a:endParaRPr lang="it-IT" dirty="0"/>
          </a:p>
        </p:txBody>
      </p:sp>
      <p:sp>
        <p:nvSpPr>
          <p:cNvPr id="4" name="Segnaposto numero diapositiva 3"/>
          <p:cNvSpPr>
            <a:spLocks noGrp="1"/>
          </p:cNvSpPr>
          <p:nvPr>
            <p:ph type="sldNum" sz="quarter" idx="5"/>
          </p:nvPr>
        </p:nvSpPr>
        <p:spPr/>
        <p:txBody>
          <a:bodyPr/>
          <a:lstStyle/>
          <a:p>
            <a:fld id="{0F2F35A5-0F18-4C1E-99A0-B6D9F067BEEF}" type="slidenum">
              <a:rPr lang="it-IT" smtClean="0"/>
              <a:t>127</a:t>
            </a:fld>
            <a:endParaRPr lang="it-IT"/>
          </a:p>
        </p:txBody>
      </p:sp>
    </p:spTree>
    <p:extLst>
      <p:ext uri="{BB962C8B-B14F-4D97-AF65-F5344CB8AC3E}">
        <p14:creationId xmlns:p14="http://schemas.microsoft.com/office/powerpoint/2010/main" val="2500673967"/>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Massa intermedia, </a:t>
            </a:r>
            <a:r>
              <a:rPr lang="en-US" dirty="0" err="1"/>
              <a:t>età</a:t>
            </a:r>
            <a:r>
              <a:rPr lang="en-US" dirty="0"/>
              <a:t> intermedia</a:t>
            </a:r>
          </a:p>
          <a:p>
            <a:r>
              <a:rPr lang="en-US" dirty="0"/>
              <a:t>Anomalous because the cepheids found in the dwarf spheroidal satellites of the Milky Way obey a different Luminosity Period than the "normal" CC and T2C. They were found in all the dwarf galaxies of the Local Group but only two in the Galactic Globular Clusters. for [Fe/H] values more metal-poor than ∼ −1.3−1.5. This occurrence confirms the early hypothesis that ACs are metal-poor variables since they have been found so far preferentially in dwarf galaxies hosting mainly metal-poor populations. </a:t>
            </a:r>
            <a:endParaRPr lang="it-IT" dirty="0"/>
          </a:p>
        </p:txBody>
      </p:sp>
      <p:sp>
        <p:nvSpPr>
          <p:cNvPr id="4" name="Segnaposto numero diapositiva 3"/>
          <p:cNvSpPr>
            <a:spLocks noGrp="1"/>
          </p:cNvSpPr>
          <p:nvPr>
            <p:ph type="sldNum" sz="quarter" idx="5"/>
          </p:nvPr>
        </p:nvSpPr>
        <p:spPr/>
        <p:txBody>
          <a:bodyPr/>
          <a:lstStyle/>
          <a:p>
            <a:fld id="{0F2F35A5-0F18-4C1E-99A0-B6D9F067BEEF}" type="slidenum">
              <a:rPr lang="it-IT" smtClean="0"/>
              <a:t>128</a:t>
            </a:fld>
            <a:endParaRPr lang="it-IT"/>
          </a:p>
        </p:txBody>
      </p:sp>
    </p:spTree>
    <p:extLst>
      <p:ext uri="{BB962C8B-B14F-4D97-AF65-F5344CB8AC3E}">
        <p14:creationId xmlns:p14="http://schemas.microsoft.com/office/powerpoint/2010/main" val="3877968537"/>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An initial (stochastic) contraction of the star leads to an increase in density. In the ionization regions, at the same time, there is a temperature increase, but less than the same scenario without ionization. Since the luminosity L goes as T 4 , its variation will also be smaller: there is an energy entrapment. The excess energy, during the next expansion phase, goes into </a:t>
            </a:r>
            <a:r>
              <a:rPr lang="en-US" dirty="0" err="1"/>
              <a:t>pulsational</a:t>
            </a:r>
            <a:r>
              <a:rPr lang="en-US" dirty="0"/>
              <a:t> work.</a:t>
            </a:r>
          </a:p>
          <a:p>
            <a:r>
              <a:rPr lang="en-US" dirty="0"/>
              <a:t>In a stellar interior, normally the opacity decreases during a contraction, according to Kramer’s law (κ ∼ </a:t>
            </a:r>
            <a:r>
              <a:rPr lang="en-US" dirty="0" err="1"/>
              <a:t>ρT</a:t>
            </a:r>
            <a:r>
              <a:rPr lang="en-US" dirty="0"/>
              <a:t> −3.5 ) producing a loss of heat. In the ionization regions, due to the interaction of radiation with matter, small increases in temperature cause a large increase in opacity (the temperature exponent in Kramer’s law becomes positive). This again means trapping of energy, which will be converted into </a:t>
            </a:r>
            <a:r>
              <a:rPr lang="en-US" dirty="0" err="1"/>
              <a:t>pulsational</a:t>
            </a:r>
            <a:r>
              <a:rPr lang="en-US" dirty="0"/>
              <a:t> work. </a:t>
            </a:r>
          </a:p>
          <a:p>
            <a:r>
              <a:rPr lang="en-US" dirty="0"/>
              <a:t>Both κ and γ mechanisms are efficient in driving pulsation, but the phenomenon begins with a stochastic fluctuation in the outer layers.</a:t>
            </a:r>
            <a:endParaRPr lang="it-IT" dirty="0"/>
          </a:p>
        </p:txBody>
      </p:sp>
      <p:sp>
        <p:nvSpPr>
          <p:cNvPr id="4" name="Segnaposto numero diapositiva 3"/>
          <p:cNvSpPr>
            <a:spLocks noGrp="1"/>
          </p:cNvSpPr>
          <p:nvPr>
            <p:ph type="sldNum" sz="quarter" idx="5"/>
          </p:nvPr>
        </p:nvSpPr>
        <p:spPr/>
        <p:txBody>
          <a:bodyPr/>
          <a:lstStyle/>
          <a:p>
            <a:fld id="{0F2F35A5-0F18-4C1E-99A0-B6D9F067BEEF}" type="slidenum">
              <a:rPr lang="it-IT" smtClean="0"/>
              <a:t>129</a:t>
            </a:fld>
            <a:endParaRPr lang="it-IT"/>
          </a:p>
        </p:txBody>
      </p:sp>
    </p:spTree>
    <p:extLst>
      <p:ext uri="{BB962C8B-B14F-4D97-AF65-F5344CB8AC3E}">
        <p14:creationId xmlns:p14="http://schemas.microsoft.com/office/powerpoint/2010/main" val="773702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05445D-92E3-0D82-B6B7-EFE2D9B4ACA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9AE4564F-DC2D-0D55-CEE7-88FF980A3A7A}"/>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F91CA78-4E5E-E7BE-42D2-0DCC81BDE8B1}"/>
              </a:ext>
            </a:extLst>
          </p:cNvPr>
          <p:cNvSpPr>
            <a:spLocks noGrp="1"/>
          </p:cNvSpPr>
          <p:nvPr>
            <p:ph type="body" idx="1"/>
          </p:nvPr>
        </p:nvSpPr>
        <p:spPr/>
        <p:txBody>
          <a:bodyPr/>
          <a:lstStyle/>
          <a:p>
            <a:endParaRPr lang="en-US" dirty="0"/>
          </a:p>
        </p:txBody>
      </p:sp>
      <p:sp>
        <p:nvSpPr>
          <p:cNvPr id="4" name="Segnaposto numero diapositiva 3">
            <a:extLst>
              <a:ext uri="{FF2B5EF4-FFF2-40B4-BE49-F238E27FC236}">
                <a16:creationId xmlns:a16="http://schemas.microsoft.com/office/drawing/2014/main" id="{FA9AD94A-E65F-A08A-53E0-267DF1A65D24}"/>
              </a:ext>
            </a:extLst>
          </p:cNvPr>
          <p:cNvSpPr>
            <a:spLocks noGrp="1"/>
          </p:cNvSpPr>
          <p:nvPr>
            <p:ph type="sldNum" sz="quarter" idx="5"/>
          </p:nvPr>
        </p:nvSpPr>
        <p:spPr/>
        <p:txBody>
          <a:bodyPr/>
          <a:lstStyle/>
          <a:p>
            <a:fld id="{0F2F35A5-0F18-4C1E-99A0-B6D9F067BEEF}" type="slidenum">
              <a:rPr lang="it-IT" smtClean="0"/>
              <a:t>10</a:t>
            </a:fld>
            <a:endParaRPr lang="it-IT"/>
          </a:p>
        </p:txBody>
      </p:sp>
    </p:spTree>
    <p:extLst>
      <p:ext uri="{BB962C8B-B14F-4D97-AF65-F5344CB8AC3E}">
        <p14:creationId xmlns:p14="http://schemas.microsoft.com/office/powerpoint/2010/main" val="122305272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fr-FR" dirty="0" err="1"/>
              <a:t>Osservativamente</a:t>
            </a:r>
            <a:r>
              <a:rPr lang="fr-FR" dirty="0"/>
              <a:t> L -&gt;M1; </a:t>
            </a:r>
            <a:r>
              <a:rPr lang="fr-FR" dirty="0" err="1"/>
              <a:t>Teff</a:t>
            </a:r>
            <a:r>
              <a:rPr lang="fr-FR" dirty="0"/>
              <a:t> -&gt; </a:t>
            </a:r>
            <a:r>
              <a:rPr lang="fr-FR" dirty="0" err="1"/>
              <a:t>Color</a:t>
            </a:r>
            <a:r>
              <a:rPr lang="fr-FR" dirty="0"/>
              <a:t> = M2- M1</a:t>
            </a:r>
            <a:endParaRPr lang="it-IT" dirty="0"/>
          </a:p>
        </p:txBody>
      </p:sp>
      <p:sp>
        <p:nvSpPr>
          <p:cNvPr id="4" name="Segnaposto numero diapositiva 3"/>
          <p:cNvSpPr>
            <a:spLocks noGrp="1"/>
          </p:cNvSpPr>
          <p:nvPr>
            <p:ph type="sldNum" sz="quarter" idx="5"/>
          </p:nvPr>
        </p:nvSpPr>
        <p:spPr/>
        <p:txBody>
          <a:bodyPr/>
          <a:lstStyle/>
          <a:p>
            <a:fld id="{0F2F35A5-0F18-4C1E-99A0-B6D9F067BEEF}" type="slidenum">
              <a:rPr lang="it-IT" smtClean="0"/>
              <a:t>130</a:t>
            </a:fld>
            <a:endParaRPr lang="it-IT"/>
          </a:p>
        </p:txBody>
      </p:sp>
    </p:spTree>
    <p:extLst>
      <p:ext uri="{BB962C8B-B14F-4D97-AF65-F5344CB8AC3E}">
        <p14:creationId xmlns:p14="http://schemas.microsoft.com/office/powerpoint/2010/main" val="2183812263"/>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err="1"/>
              <a:t>Colour</a:t>
            </a:r>
            <a:r>
              <a:rPr lang="en-US" dirty="0"/>
              <a:t>-Magnitude Diagram where the ZAHB loci for RRLs (black solid line), the evolutionary tracks for T2Cs (green dashed lines), evolutionary tracks and HB loci for ACs (orange solid lines) and the CC blue loop phase (grey solid lines) are shown. The empty black star marks the empirical position of the extension to the blue of the HB for classical dwarf galaxies. The RRL (blue and red solid lines) and CC (grey dashed area) Instability Strips are also shown (</a:t>
            </a:r>
            <a:r>
              <a:rPr lang="en-US" dirty="0" err="1"/>
              <a:t>Monelli</a:t>
            </a:r>
            <a:r>
              <a:rPr lang="en-US" dirty="0"/>
              <a:t> and </a:t>
            </a:r>
            <a:r>
              <a:rPr lang="en-US" dirty="0" err="1"/>
              <a:t>Fiorentino</a:t>
            </a:r>
            <a:r>
              <a:rPr lang="en-US" dirty="0"/>
              <a:t>, 2022)</a:t>
            </a:r>
            <a:endParaRPr lang="it-IT" dirty="0"/>
          </a:p>
        </p:txBody>
      </p:sp>
      <p:sp>
        <p:nvSpPr>
          <p:cNvPr id="4" name="Segnaposto numero diapositiva 3"/>
          <p:cNvSpPr>
            <a:spLocks noGrp="1"/>
          </p:cNvSpPr>
          <p:nvPr>
            <p:ph type="sldNum" sz="quarter" idx="5"/>
          </p:nvPr>
        </p:nvSpPr>
        <p:spPr/>
        <p:txBody>
          <a:bodyPr/>
          <a:lstStyle/>
          <a:p>
            <a:fld id="{0F2F35A5-0F18-4C1E-99A0-B6D9F067BEEF}" type="slidenum">
              <a:rPr lang="it-IT" smtClean="0"/>
              <a:t>133</a:t>
            </a:fld>
            <a:endParaRPr lang="it-IT"/>
          </a:p>
        </p:txBody>
      </p:sp>
    </p:spTree>
    <p:extLst>
      <p:ext uri="{BB962C8B-B14F-4D97-AF65-F5344CB8AC3E}">
        <p14:creationId xmlns:p14="http://schemas.microsoft.com/office/powerpoint/2010/main" val="269534701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0F2F35A5-0F18-4C1E-99A0-B6D9F067BEEF}" type="slidenum">
              <a:rPr lang="it-IT" smtClean="0"/>
              <a:t>134</a:t>
            </a:fld>
            <a:endParaRPr lang="it-IT"/>
          </a:p>
        </p:txBody>
      </p:sp>
    </p:spTree>
    <p:extLst>
      <p:ext uri="{BB962C8B-B14F-4D97-AF65-F5344CB8AC3E}">
        <p14:creationId xmlns:p14="http://schemas.microsoft.com/office/powerpoint/2010/main" val="1942269316"/>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0F2F35A5-0F18-4C1E-99A0-B6D9F067BEEF}" type="slidenum">
              <a:rPr lang="it-IT" smtClean="0"/>
              <a:t>135</a:t>
            </a:fld>
            <a:endParaRPr lang="it-IT"/>
          </a:p>
        </p:txBody>
      </p:sp>
    </p:spTree>
    <p:extLst>
      <p:ext uri="{BB962C8B-B14F-4D97-AF65-F5344CB8AC3E}">
        <p14:creationId xmlns:p14="http://schemas.microsoft.com/office/powerpoint/2010/main" val="189340279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These promising results triggered us to further investigate</a:t>
            </a:r>
          </a:p>
        </p:txBody>
      </p:sp>
      <p:sp>
        <p:nvSpPr>
          <p:cNvPr id="4" name="Segnaposto numero diapositiva 3"/>
          <p:cNvSpPr>
            <a:spLocks noGrp="1"/>
          </p:cNvSpPr>
          <p:nvPr>
            <p:ph type="sldNum" sz="quarter" idx="5"/>
          </p:nvPr>
        </p:nvSpPr>
        <p:spPr/>
        <p:txBody>
          <a:bodyPr/>
          <a:lstStyle/>
          <a:p>
            <a:fld id="{3B462AFE-12DC-4A47-8E3B-57D670932FAB}" type="slidenum">
              <a:rPr lang="en-US" smtClean="0"/>
              <a:t>137</a:t>
            </a:fld>
            <a:endParaRPr lang="en-US"/>
          </a:p>
        </p:txBody>
      </p:sp>
    </p:spTree>
    <p:extLst>
      <p:ext uri="{BB962C8B-B14F-4D97-AF65-F5344CB8AC3E}">
        <p14:creationId xmlns:p14="http://schemas.microsoft.com/office/powerpoint/2010/main" val="3335797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D98FD1-190A-731E-5D97-101AE1B2F997}"/>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a:p>
        </p:txBody>
      </p:sp>
      <p:sp>
        <p:nvSpPr>
          <p:cNvPr id="3" name="Sottotitolo 2">
            <a:extLst>
              <a:ext uri="{FF2B5EF4-FFF2-40B4-BE49-F238E27FC236}">
                <a16:creationId xmlns:a16="http://schemas.microsoft.com/office/drawing/2014/main" id="{7033DBEF-826E-C866-F64A-9D7DBC46B8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Segnaposto data 3">
            <a:extLst>
              <a:ext uri="{FF2B5EF4-FFF2-40B4-BE49-F238E27FC236}">
                <a16:creationId xmlns:a16="http://schemas.microsoft.com/office/drawing/2014/main" id="{13CE0F31-C1D2-C912-E2BF-459EB13D8C92}"/>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EECF269E-D8A5-28A9-3769-13F171CCA7DC}"/>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C2D9CA52-2BBC-D2EA-33A1-97E265F8B219}"/>
              </a:ext>
            </a:extLst>
          </p:cNvPr>
          <p:cNvSpPr>
            <a:spLocks noGrp="1"/>
          </p:cNvSpPr>
          <p:nvPr>
            <p:ph type="sldNum" sz="quarter" idx="12"/>
          </p:nvPr>
        </p:nvSpPr>
        <p:spPr/>
        <p:txBody>
          <a:bodyPr/>
          <a:lstStyle/>
          <a:p>
            <a:fld id="{B78F4D46-5A94-204F-B668-74128563BE61}" type="slidenum">
              <a:rPr lang="en-US" smtClean="0"/>
              <a:t>‹N›</a:t>
            </a:fld>
            <a:endParaRPr lang="en-US"/>
          </a:p>
        </p:txBody>
      </p:sp>
    </p:spTree>
    <p:extLst>
      <p:ext uri="{BB962C8B-B14F-4D97-AF65-F5344CB8AC3E}">
        <p14:creationId xmlns:p14="http://schemas.microsoft.com/office/powerpoint/2010/main" val="1385053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D85210-354A-555C-02C5-5E8CDC409AF5}"/>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2ADF37C4-8570-25EA-5CA7-34AF9CD4D620}"/>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0C51EBD8-4277-5FA4-5744-1062EA9F67C8}"/>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5F7D343A-FC13-E790-5592-207E5A9BA1E1}"/>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F464166C-883B-BF74-279A-B5E48ACB3B6F}"/>
              </a:ext>
            </a:extLst>
          </p:cNvPr>
          <p:cNvSpPr>
            <a:spLocks noGrp="1"/>
          </p:cNvSpPr>
          <p:nvPr>
            <p:ph type="sldNum" sz="quarter" idx="12"/>
          </p:nvPr>
        </p:nvSpPr>
        <p:spPr/>
        <p:txBody>
          <a:bodyPr/>
          <a:lstStyle/>
          <a:p>
            <a:fld id="{B78F4D46-5A94-204F-B668-74128563BE61}" type="slidenum">
              <a:rPr lang="en-US" smtClean="0"/>
              <a:t>‹N›</a:t>
            </a:fld>
            <a:endParaRPr lang="en-US"/>
          </a:p>
        </p:txBody>
      </p:sp>
    </p:spTree>
    <p:extLst>
      <p:ext uri="{BB962C8B-B14F-4D97-AF65-F5344CB8AC3E}">
        <p14:creationId xmlns:p14="http://schemas.microsoft.com/office/powerpoint/2010/main" val="1476973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7C6953F-2FBC-2775-DFB7-367DDF3A2392}"/>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FADE0455-5942-AF5C-CD90-47DF372512DF}"/>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6D1B043A-E2EE-7BDA-AC2B-A8CAC48B9CA9}"/>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1A861230-F466-2F60-8FA1-5327F37D22AA}"/>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038936C5-61EF-920E-0AAA-8FFCB8979569}"/>
              </a:ext>
            </a:extLst>
          </p:cNvPr>
          <p:cNvSpPr>
            <a:spLocks noGrp="1"/>
          </p:cNvSpPr>
          <p:nvPr>
            <p:ph type="sldNum" sz="quarter" idx="12"/>
          </p:nvPr>
        </p:nvSpPr>
        <p:spPr/>
        <p:txBody>
          <a:bodyPr/>
          <a:lstStyle/>
          <a:p>
            <a:fld id="{B78F4D46-5A94-204F-B668-74128563BE61}" type="slidenum">
              <a:rPr lang="en-US" smtClean="0"/>
              <a:t>‹N›</a:t>
            </a:fld>
            <a:endParaRPr lang="en-US"/>
          </a:p>
        </p:txBody>
      </p:sp>
    </p:spTree>
    <p:extLst>
      <p:ext uri="{BB962C8B-B14F-4D97-AF65-F5344CB8AC3E}">
        <p14:creationId xmlns:p14="http://schemas.microsoft.com/office/powerpoint/2010/main" val="928291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7087B4-AD1E-C8CD-2D60-3DFE7C8D8FB7}"/>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F3BA6C25-E2C1-9856-8537-29336FE60BA0}"/>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FF35B69F-DA7E-5024-D4BC-02D84CED31C9}"/>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AAA0BE14-A28C-AD52-7C93-5B29DE423068}"/>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9696F727-F2F4-64AC-8137-56422595454D}"/>
              </a:ext>
            </a:extLst>
          </p:cNvPr>
          <p:cNvSpPr>
            <a:spLocks noGrp="1"/>
          </p:cNvSpPr>
          <p:nvPr>
            <p:ph type="sldNum" sz="quarter" idx="12"/>
          </p:nvPr>
        </p:nvSpPr>
        <p:spPr/>
        <p:txBody>
          <a:bodyPr/>
          <a:lstStyle/>
          <a:p>
            <a:fld id="{B78F4D46-5A94-204F-B668-74128563BE61}" type="slidenum">
              <a:rPr lang="en-US" smtClean="0"/>
              <a:t>‹N›</a:t>
            </a:fld>
            <a:endParaRPr lang="en-US"/>
          </a:p>
        </p:txBody>
      </p:sp>
    </p:spTree>
    <p:extLst>
      <p:ext uri="{BB962C8B-B14F-4D97-AF65-F5344CB8AC3E}">
        <p14:creationId xmlns:p14="http://schemas.microsoft.com/office/powerpoint/2010/main" val="3426154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99FF564-708C-76D3-29CB-302CA8065AF8}"/>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3AA5AD3C-3569-2E1B-E379-F02EC264FB1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53F66D0F-6976-050F-B5C0-52A2AAF03D93}"/>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A73A630A-B76C-53CB-C64F-3C6540E87161}"/>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61218FDE-EC97-FF52-7854-65DF35FD75CA}"/>
              </a:ext>
            </a:extLst>
          </p:cNvPr>
          <p:cNvSpPr>
            <a:spLocks noGrp="1"/>
          </p:cNvSpPr>
          <p:nvPr>
            <p:ph type="sldNum" sz="quarter" idx="12"/>
          </p:nvPr>
        </p:nvSpPr>
        <p:spPr/>
        <p:txBody>
          <a:bodyPr/>
          <a:lstStyle/>
          <a:p>
            <a:fld id="{B78F4D46-5A94-204F-B668-74128563BE61}" type="slidenum">
              <a:rPr lang="en-US" smtClean="0"/>
              <a:t>‹N›</a:t>
            </a:fld>
            <a:endParaRPr lang="en-US"/>
          </a:p>
        </p:txBody>
      </p:sp>
    </p:spTree>
    <p:extLst>
      <p:ext uri="{BB962C8B-B14F-4D97-AF65-F5344CB8AC3E}">
        <p14:creationId xmlns:p14="http://schemas.microsoft.com/office/powerpoint/2010/main" val="668433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A87A2C-B6B1-8B66-DCA6-95A8CF974D2A}"/>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CFD2BC34-F831-6FDC-04F8-707816FC8563}"/>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a:extLst>
              <a:ext uri="{FF2B5EF4-FFF2-40B4-BE49-F238E27FC236}">
                <a16:creationId xmlns:a16="http://schemas.microsoft.com/office/drawing/2014/main" id="{D41CBFB8-8929-A721-D590-97286448AE92}"/>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a:extLst>
              <a:ext uri="{FF2B5EF4-FFF2-40B4-BE49-F238E27FC236}">
                <a16:creationId xmlns:a16="http://schemas.microsoft.com/office/drawing/2014/main" id="{5EEF913A-CE11-AB37-86A6-0F41B955FC3B}"/>
              </a:ext>
            </a:extLst>
          </p:cNvPr>
          <p:cNvSpPr>
            <a:spLocks noGrp="1"/>
          </p:cNvSpPr>
          <p:nvPr>
            <p:ph type="dt" sz="half" idx="10"/>
          </p:nvPr>
        </p:nvSpPr>
        <p:spPr/>
        <p:txBody>
          <a:bodyPr/>
          <a:lstStyle/>
          <a:p>
            <a:r>
              <a:rPr lang="it-IT"/>
              <a:t>25/05/2026 CosmoVerse@Sofia</a:t>
            </a:r>
            <a:endParaRPr lang="en-US"/>
          </a:p>
        </p:txBody>
      </p:sp>
      <p:sp>
        <p:nvSpPr>
          <p:cNvPr id="6" name="Segnaposto piè di pagina 5">
            <a:extLst>
              <a:ext uri="{FF2B5EF4-FFF2-40B4-BE49-F238E27FC236}">
                <a16:creationId xmlns:a16="http://schemas.microsoft.com/office/drawing/2014/main" id="{CAF08FD5-2589-71C2-AD2F-B83239289826}"/>
              </a:ext>
            </a:extLst>
          </p:cNvPr>
          <p:cNvSpPr>
            <a:spLocks noGrp="1"/>
          </p:cNvSpPr>
          <p:nvPr>
            <p:ph type="ftr" sz="quarter" idx="11"/>
          </p:nvPr>
        </p:nvSpPr>
        <p:spPr/>
        <p:txBody>
          <a:bodyPr/>
          <a:lstStyle/>
          <a:p>
            <a:r>
              <a:rPr lang="en-US"/>
              <a:t>Teresa Sicignano</a:t>
            </a:r>
          </a:p>
        </p:txBody>
      </p:sp>
      <p:sp>
        <p:nvSpPr>
          <p:cNvPr id="7" name="Segnaposto numero diapositiva 6">
            <a:extLst>
              <a:ext uri="{FF2B5EF4-FFF2-40B4-BE49-F238E27FC236}">
                <a16:creationId xmlns:a16="http://schemas.microsoft.com/office/drawing/2014/main" id="{8C004747-24F6-590C-51E5-319409646742}"/>
              </a:ext>
            </a:extLst>
          </p:cNvPr>
          <p:cNvSpPr>
            <a:spLocks noGrp="1"/>
          </p:cNvSpPr>
          <p:nvPr>
            <p:ph type="sldNum" sz="quarter" idx="12"/>
          </p:nvPr>
        </p:nvSpPr>
        <p:spPr/>
        <p:txBody>
          <a:bodyPr/>
          <a:lstStyle/>
          <a:p>
            <a:fld id="{B78F4D46-5A94-204F-B668-74128563BE61}" type="slidenum">
              <a:rPr lang="en-US" smtClean="0"/>
              <a:t>‹N›</a:t>
            </a:fld>
            <a:endParaRPr lang="en-US"/>
          </a:p>
        </p:txBody>
      </p:sp>
    </p:spTree>
    <p:extLst>
      <p:ext uri="{BB962C8B-B14F-4D97-AF65-F5344CB8AC3E}">
        <p14:creationId xmlns:p14="http://schemas.microsoft.com/office/powerpoint/2010/main" val="1319302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760260-EDAA-E3B4-F6D0-9162DAE3671F}"/>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B6667D95-DD57-6A43-790C-CEFB4AB6E9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31D0BC73-C92E-CA0F-609D-1F82AD3A2230}"/>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a:extLst>
              <a:ext uri="{FF2B5EF4-FFF2-40B4-BE49-F238E27FC236}">
                <a16:creationId xmlns:a16="http://schemas.microsoft.com/office/drawing/2014/main" id="{9EA3C0BC-21D0-3AD0-D7F0-02B34EA8CA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BE7018C8-C8E9-57AA-87BF-03F3A76111D1}"/>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a:extLst>
              <a:ext uri="{FF2B5EF4-FFF2-40B4-BE49-F238E27FC236}">
                <a16:creationId xmlns:a16="http://schemas.microsoft.com/office/drawing/2014/main" id="{31400B96-E278-BAAC-A9E7-E69A3AFADB2E}"/>
              </a:ext>
            </a:extLst>
          </p:cNvPr>
          <p:cNvSpPr>
            <a:spLocks noGrp="1"/>
          </p:cNvSpPr>
          <p:nvPr>
            <p:ph type="dt" sz="half" idx="10"/>
          </p:nvPr>
        </p:nvSpPr>
        <p:spPr/>
        <p:txBody>
          <a:bodyPr/>
          <a:lstStyle/>
          <a:p>
            <a:r>
              <a:rPr lang="it-IT"/>
              <a:t>25/05/2026 CosmoVerse@Sofia</a:t>
            </a:r>
            <a:endParaRPr lang="en-US"/>
          </a:p>
        </p:txBody>
      </p:sp>
      <p:sp>
        <p:nvSpPr>
          <p:cNvPr id="8" name="Segnaposto piè di pagina 7">
            <a:extLst>
              <a:ext uri="{FF2B5EF4-FFF2-40B4-BE49-F238E27FC236}">
                <a16:creationId xmlns:a16="http://schemas.microsoft.com/office/drawing/2014/main" id="{2ADC38DA-45CA-1801-3E06-4105173B20ED}"/>
              </a:ext>
            </a:extLst>
          </p:cNvPr>
          <p:cNvSpPr>
            <a:spLocks noGrp="1"/>
          </p:cNvSpPr>
          <p:nvPr>
            <p:ph type="ftr" sz="quarter" idx="11"/>
          </p:nvPr>
        </p:nvSpPr>
        <p:spPr/>
        <p:txBody>
          <a:bodyPr/>
          <a:lstStyle/>
          <a:p>
            <a:r>
              <a:rPr lang="en-US"/>
              <a:t>Teresa Sicignano</a:t>
            </a:r>
          </a:p>
        </p:txBody>
      </p:sp>
      <p:sp>
        <p:nvSpPr>
          <p:cNvPr id="9" name="Segnaposto numero diapositiva 8">
            <a:extLst>
              <a:ext uri="{FF2B5EF4-FFF2-40B4-BE49-F238E27FC236}">
                <a16:creationId xmlns:a16="http://schemas.microsoft.com/office/drawing/2014/main" id="{1BEFFCD7-1503-CF23-F89E-F3341EA67353}"/>
              </a:ext>
            </a:extLst>
          </p:cNvPr>
          <p:cNvSpPr>
            <a:spLocks noGrp="1"/>
          </p:cNvSpPr>
          <p:nvPr>
            <p:ph type="sldNum" sz="quarter" idx="12"/>
          </p:nvPr>
        </p:nvSpPr>
        <p:spPr/>
        <p:txBody>
          <a:bodyPr/>
          <a:lstStyle/>
          <a:p>
            <a:fld id="{B78F4D46-5A94-204F-B668-74128563BE61}" type="slidenum">
              <a:rPr lang="en-US" smtClean="0"/>
              <a:t>‹N›</a:t>
            </a:fld>
            <a:endParaRPr lang="en-US"/>
          </a:p>
        </p:txBody>
      </p:sp>
    </p:spTree>
    <p:extLst>
      <p:ext uri="{BB962C8B-B14F-4D97-AF65-F5344CB8AC3E}">
        <p14:creationId xmlns:p14="http://schemas.microsoft.com/office/powerpoint/2010/main" val="1215780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9F5051-0196-4AF9-DEC3-64C028C9EAFD}"/>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data 2">
            <a:extLst>
              <a:ext uri="{FF2B5EF4-FFF2-40B4-BE49-F238E27FC236}">
                <a16:creationId xmlns:a16="http://schemas.microsoft.com/office/drawing/2014/main" id="{9056DE98-7B31-7288-AB2F-A4D45DAA1CA6}"/>
              </a:ext>
            </a:extLst>
          </p:cNvPr>
          <p:cNvSpPr>
            <a:spLocks noGrp="1"/>
          </p:cNvSpPr>
          <p:nvPr>
            <p:ph type="dt" sz="half" idx="10"/>
          </p:nvPr>
        </p:nvSpPr>
        <p:spPr/>
        <p:txBody>
          <a:bodyPr/>
          <a:lstStyle/>
          <a:p>
            <a:r>
              <a:rPr lang="it-IT"/>
              <a:t>25/05/2026 CosmoVerse@Sofia</a:t>
            </a:r>
            <a:endParaRPr lang="en-US"/>
          </a:p>
        </p:txBody>
      </p:sp>
      <p:sp>
        <p:nvSpPr>
          <p:cNvPr id="4" name="Segnaposto piè di pagina 3">
            <a:extLst>
              <a:ext uri="{FF2B5EF4-FFF2-40B4-BE49-F238E27FC236}">
                <a16:creationId xmlns:a16="http://schemas.microsoft.com/office/drawing/2014/main" id="{61124012-0F54-33ED-8998-2A4E4EFCFA7F}"/>
              </a:ext>
            </a:extLst>
          </p:cNvPr>
          <p:cNvSpPr>
            <a:spLocks noGrp="1"/>
          </p:cNvSpPr>
          <p:nvPr>
            <p:ph type="ftr" sz="quarter" idx="11"/>
          </p:nvPr>
        </p:nvSpPr>
        <p:spPr/>
        <p:txBody>
          <a:bodyPr/>
          <a:lstStyle/>
          <a:p>
            <a:r>
              <a:rPr lang="en-US"/>
              <a:t>Teresa Sicignano</a:t>
            </a:r>
          </a:p>
        </p:txBody>
      </p:sp>
      <p:sp>
        <p:nvSpPr>
          <p:cNvPr id="5" name="Segnaposto numero diapositiva 4">
            <a:extLst>
              <a:ext uri="{FF2B5EF4-FFF2-40B4-BE49-F238E27FC236}">
                <a16:creationId xmlns:a16="http://schemas.microsoft.com/office/drawing/2014/main" id="{03F8D8AF-31BF-FFDA-3DE9-BC41AF1ADDBD}"/>
              </a:ext>
            </a:extLst>
          </p:cNvPr>
          <p:cNvSpPr>
            <a:spLocks noGrp="1"/>
          </p:cNvSpPr>
          <p:nvPr>
            <p:ph type="sldNum" sz="quarter" idx="12"/>
          </p:nvPr>
        </p:nvSpPr>
        <p:spPr/>
        <p:txBody>
          <a:bodyPr/>
          <a:lstStyle/>
          <a:p>
            <a:fld id="{B78F4D46-5A94-204F-B668-74128563BE61}" type="slidenum">
              <a:rPr lang="en-US" smtClean="0"/>
              <a:t>‹N›</a:t>
            </a:fld>
            <a:endParaRPr lang="en-US"/>
          </a:p>
        </p:txBody>
      </p:sp>
    </p:spTree>
    <p:extLst>
      <p:ext uri="{BB962C8B-B14F-4D97-AF65-F5344CB8AC3E}">
        <p14:creationId xmlns:p14="http://schemas.microsoft.com/office/powerpoint/2010/main" val="2921066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93FC6F3B-D7A5-65CF-EB62-83799DEB3543}"/>
              </a:ext>
            </a:extLst>
          </p:cNvPr>
          <p:cNvSpPr>
            <a:spLocks noGrp="1"/>
          </p:cNvSpPr>
          <p:nvPr>
            <p:ph type="dt" sz="half" idx="10"/>
          </p:nvPr>
        </p:nvSpPr>
        <p:spPr/>
        <p:txBody>
          <a:bodyPr/>
          <a:lstStyle/>
          <a:p>
            <a:r>
              <a:rPr lang="it-IT"/>
              <a:t>25/05/2026 CosmoVerse@Sofia</a:t>
            </a:r>
            <a:endParaRPr lang="en-US"/>
          </a:p>
        </p:txBody>
      </p:sp>
      <p:sp>
        <p:nvSpPr>
          <p:cNvPr id="3" name="Segnaposto piè di pagina 2">
            <a:extLst>
              <a:ext uri="{FF2B5EF4-FFF2-40B4-BE49-F238E27FC236}">
                <a16:creationId xmlns:a16="http://schemas.microsoft.com/office/drawing/2014/main" id="{B5488482-4C87-C4F7-C87D-F7313BEDD2B4}"/>
              </a:ext>
            </a:extLst>
          </p:cNvPr>
          <p:cNvSpPr>
            <a:spLocks noGrp="1"/>
          </p:cNvSpPr>
          <p:nvPr>
            <p:ph type="ftr" sz="quarter" idx="11"/>
          </p:nvPr>
        </p:nvSpPr>
        <p:spPr/>
        <p:txBody>
          <a:bodyPr/>
          <a:lstStyle/>
          <a:p>
            <a:r>
              <a:rPr lang="en-US"/>
              <a:t>Teresa Sicignano</a:t>
            </a:r>
          </a:p>
        </p:txBody>
      </p:sp>
      <p:sp>
        <p:nvSpPr>
          <p:cNvPr id="4" name="Segnaposto numero diapositiva 3">
            <a:extLst>
              <a:ext uri="{FF2B5EF4-FFF2-40B4-BE49-F238E27FC236}">
                <a16:creationId xmlns:a16="http://schemas.microsoft.com/office/drawing/2014/main" id="{42A8A8BE-C491-9CE4-5561-B254AFFD6970}"/>
              </a:ext>
            </a:extLst>
          </p:cNvPr>
          <p:cNvSpPr>
            <a:spLocks noGrp="1"/>
          </p:cNvSpPr>
          <p:nvPr>
            <p:ph type="sldNum" sz="quarter" idx="12"/>
          </p:nvPr>
        </p:nvSpPr>
        <p:spPr/>
        <p:txBody>
          <a:bodyPr/>
          <a:lstStyle/>
          <a:p>
            <a:fld id="{B78F4D46-5A94-204F-B668-74128563BE61}" type="slidenum">
              <a:rPr lang="en-US" smtClean="0"/>
              <a:t>‹N›</a:t>
            </a:fld>
            <a:endParaRPr lang="en-US"/>
          </a:p>
        </p:txBody>
      </p:sp>
    </p:spTree>
    <p:extLst>
      <p:ext uri="{BB962C8B-B14F-4D97-AF65-F5344CB8AC3E}">
        <p14:creationId xmlns:p14="http://schemas.microsoft.com/office/powerpoint/2010/main" val="872174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7B563FA-AEEC-6E8D-76C2-0EA312CE905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AC46AB7F-5292-7466-B789-CD24DB731E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a:extLst>
              <a:ext uri="{FF2B5EF4-FFF2-40B4-BE49-F238E27FC236}">
                <a16:creationId xmlns:a16="http://schemas.microsoft.com/office/drawing/2014/main" id="{7C13D04F-291F-6882-F3F0-2C2D07F018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FC0C88D-DE3C-C75C-85CB-B680FB89B494}"/>
              </a:ext>
            </a:extLst>
          </p:cNvPr>
          <p:cNvSpPr>
            <a:spLocks noGrp="1"/>
          </p:cNvSpPr>
          <p:nvPr>
            <p:ph type="dt" sz="half" idx="10"/>
          </p:nvPr>
        </p:nvSpPr>
        <p:spPr/>
        <p:txBody>
          <a:bodyPr/>
          <a:lstStyle/>
          <a:p>
            <a:r>
              <a:rPr lang="it-IT"/>
              <a:t>25/05/2026 CosmoVerse@Sofia</a:t>
            </a:r>
            <a:endParaRPr lang="en-US"/>
          </a:p>
        </p:txBody>
      </p:sp>
      <p:sp>
        <p:nvSpPr>
          <p:cNvPr id="6" name="Segnaposto piè di pagina 5">
            <a:extLst>
              <a:ext uri="{FF2B5EF4-FFF2-40B4-BE49-F238E27FC236}">
                <a16:creationId xmlns:a16="http://schemas.microsoft.com/office/drawing/2014/main" id="{B4842612-629B-1378-A260-F493098FF2AF}"/>
              </a:ext>
            </a:extLst>
          </p:cNvPr>
          <p:cNvSpPr>
            <a:spLocks noGrp="1"/>
          </p:cNvSpPr>
          <p:nvPr>
            <p:ph type="ftr" sz="quarter" idx="11"/>
          </p:nvPr>
        </p:nvSpPr>
        <p:spPr/>
        <p:txBody>
          <a:bodyPr/>
          <a:lstStyle/>
          <a:p>
            <a:r>
              <a:rPr lang="en-US"/>
              <a:t>Teresa Sicignano</a:t>
            </a:r>
          </a:p>
        </p:txBody>
      </p:sp>
      <p:sp>
        <p:nvSpPr>
          <p:cNvPr id="7" name="Segnaposto numero diapositiva 6">
            <a:extLst>
              <a:ext uri="{FF2B5EF4-FFF2-40B4-BE49-F238E27FC236}">
                <a16:creationId xmlns:a16="http://schemas.microsoft.com/office/drawing/2014/main" id="{B0FDE556-959B-037D-D225-8A782E58A384}"/>
              </a:ext>
            </a:extLst>
          </p:cNvPr>
          <p:cNvSpPr>
            <a:spLocks noGrp="1"/>
          </p:cNvSpPr>
          <p:nvPr>
            <p:ph type="sldNum" sz="quarter" idx="12"/>
          </p:nvPr>
        </p:nvSpPr>
        <p:spPr/>
        <p:txBody>
          <a:bodyPr/>
          <a:lstStyle/>
          <a:p>
            <a:fld id="{B78F4D46-5A94-204F-B668-74128563BE61}" type="slidenum">
              <a:rPr lang="en-US" smtClean="0"/>
              <a:t>‹N›</a:t>
            </a:fld>
            <a:endParaRPr lang="en-US"/>
          </a:p>
        </p:txBody>
      </p:sp>
    </p:spTree>
    <p:extLst>
      <p:ext uri="{BB962C8B-B14F-4D97-AF65-F5344CB8AC3E}">
        <p14:creationId xmlns:p14="http://schemas.microsoft.com/office/powerpoint/2010/main" val="3844563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D5268A-E40B-2AC1-DAD2-00A3007A400C}"/>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immagine 2">
            <a:extLst>
              <a:ext uri="{FF2B5EF4-FFF2-40B4-BE49-F238E27FC236}">
                <a16:creationId xmlns:a16="http://schemas.microsoft.com/office/drawing/2014/main" id="{71954757-F070-988C-C619-8D2036CE20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a:extLst>
              <a:ext uri="{FF2B5EF4-FFF2-40B4-BE49-F238E27FC236}">
                <a16:creationId xmlns:a16="http://schemas.microsoft.com/office/drawing/2014/main" id="{56D84A5A-8CAA-F772-0DE6-36DDEC49B9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84B4CFB-DBEE-4451-0107-99F400339780}"/>
              </a:ext>
            </a:extLst>
          </p:cNvPr>
          <p:cNvSpPr>
            <a:spLocks noGrp="1"/>
          </p:cNvSpPr>
          <p:nvPr>
            <p:ph type="dt" sz="half" idx="10"/>
          </p:nvPr>
        </p:nvSpPr>
        <p:spPr/>
        <p:txBody>
          <a:bodyPr/>
          <a:lstStyle/>
          <a:p>
            <a:r>
              <a:rPr lang="it-IT"/>
              <a:t>25/05/2026 CosmoVerse@Sofia</a:t>
            </a:r>
            <a:endParaRPr lang="en-US"/>
          </a:p>
        </p:txBody>
      </p:sp>
      <p:sp>
        <p:nvSpPr>
          <p:cNvPr id="6" name="Segnaposto piè di pagina 5">
            <a:extLst>
              <a:ext uri="{FF2B5EF4-FFF2-40B4-BE49-F238E27FC236}">
                <a16:creationId xmlns:a16="http://schemas.microsoft.com/office/drawing/2014/main" id="{2D2FCC46-B611-E8BA-B42B-3A48B6C803E7}"/>
              </a:ext>
            </a:extLst>
          </p:cNvPr>
          <p:cNvSpPr>
            <a:spLocks noGrp="1"/>
          </p:cNvSpPr>
          <p:nvPr>
            <p:ph type="ftr" sz="quarter" idx="11"/>
          </p:nvPr>
        </p:nvSpPr>
        <p:spPr/>
        <p:txBody>
          <a:bodyPr/>
          <a:lstStyle/>
          <a:p>
            <a:r>
              <a:rPr lang="en-US"/>
              <a:t>Teresa Sicignano</a:t>
            </a:r>
          </a:p>
        </p:txBody>
      </p:sp>
      <p:sp>
        <p:nvSpPr>
          <p:cNvPr id="7" name="Segnaposto numero diapositiva 6">
            <a:extLst>
              <a:ext uri="{FF2B5EF4-FFF2-40B4-BE49-F238E27FC236}">
                <a16:creationId xmlns:a16="http://schemas.microsoft.com/office/drawing/2014/main" id="{1C865CE0-B01F-B6BE-38D1-37071F39297A}"/>
              </a:ext>
            </a:extLst>
          </p:cNvPr>
          <p:cNvSpPr>
            <a:spLocks noGrp="1"/>
          </p:cNvSpPr>
          <p:nvPr>
            <p:ph type="sldNum" sz="quarter" idx="12"/>
          </p:nvPr>
        </p:nvSpPr>
        <p:spPr/>
        <p:txBody>
          <a:bodyPr/>
          <a:lstStyle/>
          <a:p>
            <a:fld id="{B78F4D46-5A94-204F-B668-74128563BE61}" type="slidenum">
              <a:rPr lang="en-US" smtClean="0"/>
              <a:t>‹N›</a:t>
            </a:fld>
            <a:endParaRPr lang="en-US"/>
          </a:p>
        </p:txBody>
      </p:sp>
    </p:spTree>
    <p:extLst>
      <p:ext uri="{BB962C8B-B14F-4D97-AF65-F5344CB8AC3E}">
        <p14:creationId xmlns:p14="http://schemas.microsoft.com/office/powerpoint/2010/main" val="3107842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3D7B20D-BB83-F117-3DF8-81F590A40F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D88F0C8E-87A5-989D-87B6-FA8145EC7E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4081E25E-48C2-0893-81F5-E8A3027271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it-IT"/>
              <a:t>25/05/2026 CosmoVerse@Sofia</a:t>
            </a:r>
            <a:endParaRPr lang="en-US"/>
          </a:p>
        </p:txBody>
      </p:sp>
      <p:sp>
        <p:nvSpPr>
          <p:cNvPr id="5" name="Segnaposto piè di pagina 4">
            <a:extLst>
              <a:ext uri="{FF2B5EF4-FFF2-40B4-BE49-F238E27FC236}">
                <a16:creationId xmlns:a16="http://schemas.microsoft.com/office/drawing/2014/main" id="{BBFCD586-1DF5-0D24-E45D-B8F84190B7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Teresa Sicignano</a:t>
            </a:r>
          </a:p>
        </p:txBody>
      </p:sp>
      <p:sp>
        <p:nvSpPr>
          <p:cNvPr id="6" name="Segnaposto numero diapositiva 5">
            <a:extLst>
              <a:ext uri="{FF2B5EF4-FFF2-40B4-BE49-F238E27FC236}">
                <a16:creationId xmlns:a16="http://schemas.microsoft.com/office/drawing/2014/main" id="{266A976D-C9F2-A16D-9AA1-A7835EB5BF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78F4D46-5A94-204F-B668-74128563BE61}" type="slidenum">
              <a:rPr lang="en-US" smtClean="0"/>
              <a:t>‹N›</a:t>
            </a:fld>
            <a:endParaRPr lang="en-US"/>
          </a:p>
        </p:txBody>
      </p:sp>
    </p:spTree>
    <p:extLst>
      <p:ext uri="{BB962C8B-B14F-4D97-AF65-F5344CB8AC3E}">
        <p14:creationId xmlns:p14="http://schemas.microsoft.com/office/powerpoint/2010/main" val="36330967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github.com/lbreuval/Tutorials_Cosmoverse/tree/main" TargetMode="External"/><Relationship Id="rId2" Type="http://schemas.openxmlformats.org/officeDocument/2006/relationships/hyperlink" Target="https://ui.adsabs.harvard.edu/abs/2025ApJ...987...87J/abstract" TargetMode="External"/><Relationship Id="rId1" Type="http://schemas.openxmlformats.org/officeDocument/2006/relationships/slideLayout" Target="../slideLayouts/slideLayout2.xml"/><Relationship Id="rId5" Type="http://schemas.openxmlformats.org/officeDocument/2006/relationships/hyperlink" Target="https://github.com/lbreuval/Tutorials_Cosmoverse/blob/main/CosmoVerse_Cepheids_Tutorial_2.ipynb" TargetMode="External"/><Relationship Id="rId4" Type="http://schemas.openxmlformats.org/officeDocument/2006/relationships/hyperlink" Target="https://github.com/lbreuval/Tutorials_Cosmoverse/blob/main/CosmoVerse_Cepheids_Tutorial_1.ipynb"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130.emf"/><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132.png"/><Relationship Id="rId7" Type="http://schemas.openxmlformats.org/officeDocument/2006/relationships/image" Target="../media/image134.emf"/><Relationship Id="rId2" Type="http://schemas.openxmlformats.org/officeDocument/2006/relationships/image" Target="../media/image131.emf"/><Relationship Id="rId1" Type="http://schemas.openxmlformats.org/officeDocument/2006/relationships/slideLayout" Target="../slideLayouts/slideLayout2.xml"/><Relationship Id="rId6" Type="http://schemas.microsoft.com/office/2007/relationships/hdphoto" Target="../media/hdphoto7.wdp"/><Relationship Id="rId5" Type="http://schemas.openxmlformats.org/officeDocument/2006/relationships/image" Target="../media/image133.png"/><Relationship Id="rId4" Type="http://schemas.microsoft.com/office/2007/relationships/hdphoto" Target="../media/hdphoto6.wdp"/></Relationships>
</file>

<file path=ppt/slides/_rels/slide102.xml.rels><?xml version="1.0" encoding="UTF-8" standalone="yes"?>
<Relationships xmlns="http://schemas.openxmlformats.org/package/2006/relationships"><Relationship Id="rId3" Type="http://schemas.openxmlformats.org/officeDocument/2006/relationships/image" Target="../media/image136.emf"/><Relationship Id="rId2" Type="http://schemas.openxmlformats.org/officeDocument/2006/relationships/image" Target="../media/image135.png"/><Relationship Id="rId1" Type="http://schemas.openxmlformats.org/officeDocument/2006/relationships/slideLayout" Target="../slideLayouts/slideLayout2.xml"/><Relationship Id="rId4" Type="http://schemas.openxmlformats.org/officeDocument/2006/relationships/image" Target="../media/image137.emf"/></Relationships>
</file>

<file path=ppt/slides/_rels/slide103.xml.rels><?xml version="1.0" encoding="UTF-8" standalone="yes"?>
<Relationships xmlns="http://schemas.openxmlformats.org/package/2006/relationships"><Relationship Id="rId3" Type="http://schemas.openxmlformats.org/officeDocument/2006/relationships/image" Target="../media/image139.jpg"/><Relationship Id="rId2" Type="http://schemas.openxmlformats.org/officeDocument/2006/relationships/image" Target="../media/image138.jp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2.xml"/><Relationship Id="rId5" Type="http://schemas.openxmlformats.org/officeDocument/2006/relationships/image" Target="../media/image143.emf"/><Relationship Id="rId4" Type="http://schemas.openxmlformats.org/officeDocument/2006/relationships/image" Target="../media/image142.emf"/></Relationships>
</file>

<file path=ppt/slides/_rels/slide105.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82.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06.xml.rels><?xml version="1.0" encoding="UTF-8" standalone="yes"?>
<Relationships xmlns="http://schemas.openxmlformats.org/package/2006/relationships"><Relationship Id="rId3" Type="http://schemas.openxmlformats.org/officeDocument/2006/relationships/image" Target="../media/image146.emf"/><Relationship Id="rId7" Type="http://schemas.openxmlformats.org/officeDocument/2006/relationships/image" Target="../media/image150.emf"/><Relationship Id="rId2" Type="http://schemas.openxmlformats.org/officeDocument/2006/relationships/image" Target="../media/image145.emf"/><Relationship Id="rId1" Type="http://schemas.openxmlformats.org/officeDocument/2006/relationships/slideLayout" Target="../slideLayouts/slideLayout2.xml"/><Relationship Id="rId6" Type="http://schemas.openxmlformats.org/officeDocument/2006/relationships/image" Target="../media/image149.emf"/><Relationship Id="rId5" Type="http://schemas.openxmlformats.org/officeDocument/2006/relationships/image" Target="../media/image148.emf"/><Relationship Id="rId4" Type="http://schemas.openxmlformats.org/officeDocument/2006/relationships/image" Target="../media/image147.emf"/></Relationships>
</file>

<file path=ppt/slides/_rels/slide107.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53.emf"/><Relationship Id="rId2" Type="http://schemas.openxmlformats.org/officeDocument/2006/relationships/image" Target="../media/image152.emf"/><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780.png"/><Relationship Id="rId2" Type="http://schemas.openxmlformats.org/officeDocument/2006/relationships/image" Target="../media/image15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110.xml.rels><?xml version="1.0" encoding="UTF-8" standalone="yes"?>
<Relationships xmlns="http://schemas.openxmlformats.org/package/2006/relationships"><Relationship Id="rId3" Type="http://schemas.openxmlformats.org/officeDocument/2006/relationships/image" Target="../media/image156.emf"/><Relationship Id="rId2" Type="http://schemas.openxmlformats.org/officeDocument/2006/relationships/image" Target="../media/image155.emf"/><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127.svg"/><Relationship Id="rId1" Type="http://schemas.openxmlformats.org/officeDocument/2006/relationships/slideLayout" Target="../slideLayouts/slideLayout2.xml"/><Relationship Id="rId5" Type="http://schemas.openxmlformats.org/officeDocument/2006/relationships/image" Target="../media/image128.svg"/><Relationship Id="rId4" Type="http://schemas.openxmlformats.org/officeDocument/2006/relationships/image" Target="../media/image530.png"/></Relationships>
</file>

<file path=ppt/slides/_rels/slide112.xml.rels><?xml version="1.0" encoding="UTF-8" standalone="yes"?>
<Relationships xmlns="http://schemas.openxmlformats.org/package/2006/relationships"><Relationship Id="rId3" Type="http://schemas.openxmlformats.org/officeDocument/2006/relationships/image" Target="../media/image128.svg"/><Relationship Id="rId2" Type="http://schemas.openxmlformats.org/officeDocument/2006/relationships/image" Target="../media/image127.svg"/><Relationship Id="rId1" Type="http://schemas.openxmlformats.org/officeDocument/2006/relationships/slideLayout" Target="../slideLayouts/slideLayout2.xml"/><Relationship Id="rId6" Type="http://schemas.openxmlformats.org/officeDocument/2006/relationships/image" Target="../media/image157.png"/><Relationship Id="rId5" Type="http://schemas.microsoft.com/office/2007/relationships/hdphoto" Target="../media/hdphoto2.wdp"/><Relationship Id="rId4" Type="http://schemas.openxmlformats.org/officeDocument/2006/relationships/image" Target="../media/image2.png"/></Relationships>
</file>

<file path=ppt/slides/_rels/slide11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png"/><Relationship Id="rId1" Type="http://schemas.openxmlformats.org/officeDocument/2006/relationships/slideLayout" Target="../slideLayouts/slideLayout2.xml"/><Relationship Id="rId6" Type="http://schemas.openxmlformats.org/officeDocument/2006/relationships/image" Target="../media/image163.png"/><Relationship Id="rId5" Type="http://schemas.openxmlformats.org/officeDocument/2006/relationships/image" Target="../media/image162.png"/><Relationship Id="rId4" Type="http://schemas.openxmlformats.org/officeDocument/2006/relationships/image" Target="../media/image161.png"/></Relationships>
</file>

<file path=ppt/slides/_rels/slide116.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65.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66.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16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20.xml.rels><?xml version="1.0" encoding="UTF-8" standalone="yes"?>
<Relationships xmlns="http://schemas.openxmlformats.org/package/2006/relationships"><Relationship Id="rId2" Type="http://schemas.openxmlformats.org/officeDocument/2006/relationships/image" Target="../media/image168.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8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3.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71.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172.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540.png"/><Relationship Id="rId2" Type="http://schemas.openxmlformats.org/officeDocument/2006/relationships/notesSlide" Target="../notesSlides/notesSlide85.xml"/><Relationship Id="rId1" Type="http://schemas.openxmlformats.org/officeDocument/2006/relationships/slideLayout" Target="../slideLayouts/slideLayout2.xml"/><Relationship Id="rId4" Type="http://schemas.openxmlformats.org/officeDocument/2006/relationships/image" Target="../media/image173.png"/></Relationships>
</file>

<file path=ppt/slides/_rels/slide126.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notesSlide" Target="../notesSlides/notesSlide86.xml"/><Relationship Id="rId1" Type="http://schemas.openxmlformats.org/officeDocument/2006/relationships/slideLayout" Target="../slideLayouts/slideLayout2.xml"/><Relationship Id="rId4" Type="http://schemas.openxmlformats.org/officeDocument/2006/relationships/image" Target="../media/image290.png"/></Relationships>
</file>

<file path=ppt/slides/_rels/slide127.xml.rels><?xml version="1.0" encoding="UTF-8" standalone="yes"?>
<Relationships xmlns="http://schemas.openxmlformats.org/package/2006/relationships"><Relationship Id="rId3" Type="http://schemas.openxmlformats.org/officeDocument/2006/relationships/image" Target="../media/image175.jpe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175.jpeg"/><Relationship Id="rId2" Type="http://schemas.openxmlformats.org/officeDocument/2006/relationships/notesSlide" Target="../notesSlides/notesSlide88.xml"/><Relationship Id="rId1" Type="http://schemas.openxmlformats.org/officeDocument/2006/relationships/slideLayout" Target="../slideLayouts/slideLayout2.xml"/><Relationship Id="rId4" Type="http://schemas.openxmlformats.org/officeDocument/2006/relationships/image" Target="../media/image210.png"/></Relationships>
</file>

<file path=ppt/slides/_rels/slide129.xml.rels><?xml version="1.0" encoding="UTF-8" standalone="yes"?>
<Relationships xmlns="http://schemas.openxmlformats.org/package/2006/relationships"><Relationship Id="rId3" Type="http://schemas.openxmlformats.org/officeDocument/2006/relationships/image" Target="../media/image175.jpe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30.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177.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178.pn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800.png"/><Relationship Id="rId2" Type="http://schemas.openxmlformats.org/officeDocument/2006/relationships/notesSlide" Target="../notesSlides/notesSlide92.xml"/><Relationship Id="rId1" Type="http://schemas.openxmlformats.org/officeDocument/2006/relationships/slideLayout" Target="../slideLayouts/slideLayout2.xml"/><Relationship Id="rId4" Type="http://schemas.openxmlformats.org/officeDocument/2006/relationships/image" Target="../media/image180.png"/></Relationships>
</file>

<file path=ppt/slides/_rels/slide135.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image" Target="../media/image300.png"/><Relationship Id="rId1" Type="http://schemas.openxmlformats.org/officeDocument/2006/relationships/slideLayout" Target="../slideLayouts/slideLayout2.xml"/><Relationship Id="rId4" Type="http://schemas.microsoft.com/office/2007/relationships/hdphoto" Target="../media/hdphoto10.wdp"/></Relationships>
</file>

<file path=ppt/slides/_rels/slide137.xml.rels><?xml version="1.0" encoding="UTF-8" standalone="yes"?>
<Relationships xmlns="http://schemas.openxmlformats.org/package/2006/relationships"><Relationship Id="rId3" Type="http://schemas.openxmlformats.org/officeDocument/2006/relationships/image" Target="../media/image183.emf"/><Relationship Id="rId2" Type="http://schemas.openxmlformats.org/officeDocument/2006/relationships/notesSlide" Target="../notesSlides/notesSlide94.xml"/><Relationship Id="rId1" Type="http://schemas.openxmlformats.org/officeDocument/2006/relationships/slideLayout" Target="../slideLayouts/slideLayout2.xml"/><Relationship Id="rId4" Type="http://schemas.openxmlformats.org/officeDocument/2006/relationships/image" Target="../media/image184.emf"/></Relationships>
</file>

<file path=ppt/slides/_rels/slide138.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18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image" Target="../media/image7.png"/><Relationship Id="rId5" Type="http://schemas.openxmlformats.org/officeDocument/2006/relationships/image" Target="../media/image2.png"/><Relationship Id="rId10" Type="http://schemas.openxmlformats.org/officeDocument/2006/relationships/image" Target="../media/image6.png"/><Relationship Id="rId4" Type="http://schemas.microsoft.com/office/2007/relationships/hdphoto" Target="../media/hdphoto1.wdp"/><Relationship Id="rId9" Type="http://schemas.openxmlformats.org/officeDocument/2006/relationships/image" Target="../media/image5.jpeg"/><Relationship Id="rId14" Type="http://schemas.openxmlformats.org/officeDocument/2006/relationships/image" Target="../media/image10.jpeg"/></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8" Type="http://schemas.openxmlformats.org/officeDocument/2006/relationships/customXml" Target="../ink/ink2.xml"/><Relationship Id="rId13" Type="http://schemas.openxmlformats.org/officeDocument/2006/relationships/image" Target="../media/image47.png"/><Relationship Id="rId3" Type="http://schemas.openxmlformats.org/officeDocument/2006/relationships/image" Target="../media/image35.png"/><Relationship Id="rId7" Type="http://schemas.openxmlformats.org/officeDocument/2006/relationships/image" Target="../media/image44.png"/><Relationship Id="rId12" Type="http://schemas.openxmlformats.org/officeDocument/2006/relationships/customXml" Target="../ink/ink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customXml" Target="../ink/ink1.xml"/><Relationship Id="rId11" Type="http://schemas.openxmlformats.org/officeDocument/2006/relationships/image" Target="../media/image46.png"/><Relationship Id="rId5" Type="http://schemas.openxmlformats.org/officeDocument/2006/relationships/image" Target="../media/image43.png"/><Relationship Id="rId10" Type="http://schemas.openxmlformats.org/officeDocument/2006/relationships/customXml" Target="../ink/ink3.xml"/><Relationship Id="rId4" Type="http://schemas.openxmlformats.org/officeDocument/2006/relationships/image" Target="../media/image42.png"/><Relationship Id="rId9" Type="http://schemas.openxmlformats.org/officeDocument/2006/relationships/image" Target="../media/image45.png"/><Relationship Id="rId1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gif"/></Relationships>
</file>

<file path=ppt/slides/_rels/slide33.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270.png"/><Relationship Id="rId4" Type="http://schemas.openxmlformats.org/officeDocument/2006/relationships/image" Target="../media/image260.png"/></Relationships>
</file>

<file path=ppt/slides/_rels/slide34.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291.png"/><Relationship Id="rId4" Type="http://schemas.openxmlformats.org/officeDocument/2006/relationships/image" Target="../media/image280.png"/></Relationships>
</file>

<file path=ppt/slides/_rels/slide35.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291.png"/><Relationship Id="rId4" Type="http://schemas.openxmlformats.org/officeDocument/2006/relationships/image" Target="../media/image260.png"/></Relationships>
</file>

<file path=ppt/slides/_rels/slide36.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0.png"/><Relationship Id="rId4" Type="http://schemas.openxmlformats.org/officeDocument/2006/relationships/image" Target="../media/image301.png"/></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4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68.png"/></Relationships>
</file>

<file path=ppt/slides/_rels/slide4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70.png"/></Relationships>
</file>

<file path=ppt/slides/_rels/slide4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68.png"/></Relationships>
</file>

<file path=ppt/slides/_rels/slide4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69.png"/><Relationship Id="rId4" Type="http://schemas.openxmlformats.org/officeDocument/2006/relationships/image" Target="../media/image68.png"/></Relationships>
</file>

<file path=ppt/slides/_rels/slide47.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74.gi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6.png"/></Relationships>
</file>

<file path=ppt/slides/_rels/slide5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80.jpeg"/><Relationship Id="rId4" Type="http://schemas.openxmlformats.org/officeDocument/2006/relationships/image" Target="../media/image79.png"/></Relationships>
</file>

<file path=ppt/slides/_rels/slide5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80.jpeg"/><Relationship Id="rId4" Type="http://schemas.openxmlformats.org/officeDocument/2006/relationships/image" Target="../media/image79.png"/></Relationships>
</file>

<file path=ppt/slides/_rels/slide5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20.png"/><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57.xml.rels><?xml version="1.0" encoding="UTF-8" standalone="yes"?>
<Relationships xmlns="http://schemas.openxmlformats.org/package/2006/relationships"><Relationship Id="rId3" Type="http://schemas.openxmlformats.org/officeDocument/2006/relationships/image" Target="../media/image86.emf"/><Relationship Id="rId7" Type="http://schemas.openxmlformats.org/officeDocument/2006/relationships/image" Target="../media/image460.png"/><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88.emf"/><Relationship Id="rId4" Type="http://schemas.openxmlformats.org/officeDocument/2006/relationships/image" Target="../media/image87.emf"/></Relationships>
</file>

<file path=ppt/slides/_rels/slide58.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59.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4.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94.jpg"/></Relationships>
</file>

<file path=ppt/slides/_rels/slide6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60.xml"/><Relationship Id="rId1" Type="http://schemas.openxmlformats.org/officeDocument/2006/relationships/slideLayout" Target="../slideLayouts/slideLayout2.xml"/><Relationship Id="rId5" Type="http://schemas.openxmlformats.org/officeDocument/2006/relationships/image" Target="../media/image95.png"/><Relationship Id="rId4" Type="http://schemas.openxmlformats.org/officeDocument/2006/relationships/image" Target="../media/image94.jpg"/></Relationships>
</file>

<file path=ppt/slides/_rels/slide6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97.gif"/><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01.png"/><Relationship Id="rId7" Type="http://schemas.microsoft.com/office/2007/relationships/hdphoto" Target="../media/hdphoto4.wdp"/><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102.png"/><Relationship Id="rId4" Type="http://schemas.microsoft.com/office/2007/relationships/hdphoto" Target="../media/hdphoto3.wdp"/></Relationships>
</file>

<file path=ppt/slides/_rels/slide76.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73.xml"/><Relationship Id="rId1" Type="http://schemas.openxmlformats.org/officeDocument/2006/relationships/slideLayout" Target="../slideLayouts/slideLayout2.xml"/><Relationship Id="rId4" Type="http://schemas.openxmlformats.org/officeDocument/2006/relationships/image" Target="../media/image105.jpg"/></Relationships>
</file>

<file path=ppt/slides/_rels/slide7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74.xml"/><Relationship Id="rId1" Type="http://schemas.openxmlformats.org/officeDocument/2006/relationships/slideLayout" Target="../slideLayouts/slideLayout2.xml"/><Relationship Id="rId4" Type="http://schemas.openxmlformats.org/officeDocument/2006/relationships/image" Target="../media/image106.emf"/></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8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75.xml"/><Relationship Id="rId1" Type="http://schemas.openxmlformats.org/officeDocument/2006/relationships/slideLayout" Target="../slideLayouts/slideLayout2.xml"/><Relationship Id="rId4" Type="http://schemas.openxmlformats.org/officeDocument/2006/relationships/image" Target="../media/image108.emf"/></Relationships>
</file>

<file path=ppt/slides/_rels/slide81.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 Id="rId4" Type="http://schemas.openxmlformats.org/officeDocument/2006/relationships/image" Target="../media/image114.png"/></Relationships>
</file>

<file path=ppt/slides/_rels/slide85.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xml"/><Relationship Id="rId5" Type="http://schemas.openxmlformats.org/officeDocument/2006/relationships/image" Target="../media/image118.png"/><Relationship Id="rId4" Type="http://schemas.openxmlformats.org/officeDocument/2006/relationships/image" Target="../media/image117.emf"/></Relationships>
</file>

<file path=ppt/slides/_rels/slide86.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120.png"/></Relationships>
</file>

<file path=ppt/slides/_rels/slide87.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4v"/><Relationship Id="rId1" Type="http://schemas.microsoft.com/office/2007/relationships/media" Target="../media/media1.m4v"/><Relationship Id="rId4" Type="http://schemas.openxmlformats.org/officeDocument/2006/relationships/image" Target="../media/image122.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90.xml.rels><?xml version="1.0" encoding="UTF-8" standalone="yes"?>
<Relationships xmlns="http://schemas.openxmlformats.org/package/2006/relationships"><Relationship Id="rId2" Type="http://schemas.openxmlformats.org/officeDocument/2006/relationships/image" Target="../media/image74.gif"/><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eg"/><Relationship Id="rId1" Type="http://schemas.microsoft.com/office/2007/relationships/media" Target="../media/media2.mpeg"/><Relationship Id="rId4" Type="http://schemas.openxmlformats.org/officeDocument/2006/relationships/image" Target="../media/image123.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4"/><Relationship Id="rId1" Type="http://schemas.microsoft.com/office/2007/relationships/media" Target="../media/media3.mp4"/><Relationship Id="rId5" Type="http://schemas.openxmlformats.org/officeDocument/2006/relationships/image" Target="../media/image125.png"/><Relationship Id="rId4" Type="http://schemas.openxmlformats.org/officeDocument/2006/relationships/notesSlide" Target="../notesSlides/notesSlide78.xml"/></Relationships>
</file>

<file path=ppt/slides/_rels/slide96.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image" Target="../media/image126.png"/><Relationship Id="rId7" Type="http://schemas.openxmlformats.org/officeDocument/2006/relationships/image" Target="../media/image3.png"/><Relationship Id="rId12" Type="http://schemas.openxmlformats.org/officeDocument/2006/relationships/image" Target="../media/image8.jpeg"/><Relationship Id="rId2" Type="http://schemas.openxmlformats.org/officeDocument/2006/relationships/notesSlide" Target="../notesSlides/notesSlide79.xml"/><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image" Target="../media/image7.png"/><Relationship Id="rId5" Type="http://schemas.openxmlformats.org/officeDocument/2006/relationships/image" Target="../media/image2.png"/><Relationship Id="rId10" Type="http://schemas.openxmlformats.org/officeDocument/2006/relationships/image" Target="../media/image6.png"/><Relationship Id="rId4" Type="http://schemas.microsoft.com/office/2007/relationships/hdphoto" Target="../media/hdphoto5.wdp"/><Relationship Id="rId9" Type="http://schemas.openxmlformats.org/officeDocument/2006/relationships/image" Target="../media/image5.jpeg"/><Relationship Id="rId14" Type="http://schemas.openxmlformats.org/officeDocument/2006/relationships/image" Target="../media/image10.jpe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27.svg"/><Relationship Id="rId2" Type="http://schemas.openxmlformats.org/officeDocument/2006/relationships/notesSlide" Target="../notesSlides/notesSlide80.xml"/><Relationship Id="rId1" Type="http://schemas.openxmlformats.org/officeDocument/2006/relationships/slideLayout" Target="../slideLayouts/slideLayout2.xml"/><Relationship Id="rId6" Type="http://schemas.openxmlformats.org/officeDocument/2006/relationships/image" Target="../media/image128.svg"/><Relationship Id="rId5" Type="http://schemas.openxmlformats.org/officeDocument/2006/relationships/image" Target="../media/image520.png"/></Relationships>
</file>

<file path=ppt/slides/_rels/slide99.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148B628-629F-0201-1A4C-6FEAF93EA290}"/>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C1CB16A0-AFEB-8DB2-0D05-2731086EEA8E}"/>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A81FAE42-0ECB-AB5A-3F40-E935F7CB06DC}"/>
              </a:ext>
            </a:extLst>
          </p:cNvPr>
          <p:cNvSpPr>
            <a:spLocks noGrp="1"/>
          </p:cNvSpPr>
          <p:nvPr>
            <p:ph type="sldNum" sz="quarter" idx="12"/>
          </p:nvPr>
        </p:nvSpPr>
        <p:spPr/>
        <p:txBody>
          <a:bodyPr/>
          <a:lstStyle/>
          <a:p>
            <a:fld id="{B78F4D46-5A94-204F-B668-74128563BE61}" type="slidenum">
              <a:rPr lang="en-US" smtClean="0"/>
              <a:t>1</a:t>
            </a:fld>
            <a:endParaRPr lang="en-US"/>
          </a:p>
        </p:txBody>
      </p:sp>
      <p:sp>
        <p:nvSpPr>
          <p:cNvPr id="7" name="CasellaDiTesto 6">
            <a:extLst>
              <a:ext uri="{FF2B5EF4-FFF2-40B4-BE49-F238E27FC236}">
                <a16:creationId xmlns:a16="http://schemas.microsoft.com/office/drawing/2014/main" id="{9C7E7EED-E7C2-1CAE-B1FE-EC1B921C98BE}"/>
              </a:ext>
            </a:extLst>
          </p:cNvPr>
          <p:cNvSpPr txBox="1"/>
          <p:nvPr/>
        </p:nvSpPr>
        <p:spPr>
          <a:xfrm>
            <a:off x="318431" y="136525"/>
            <a:ext cx="6525937" cy="6740307"/>
          </a:xfrm>
          <a:prstGeom prst="rect">
            <a:avLst/>
          </a:prstGeom>
          <a:noFill/>
        </p:spPr>
        <p:txBody>
          <a:bodyPr wrap="square" rtlCol="0">
            <a:spAutoFit/>
          </a:bodyPr>
          <a:lstStyle/>
          <a:p>
            <a:r>
              <a:rPr lang="it-IT" sz="1600" b="1" u="sng" dirty="0"/>
              <a:t>Session 1</a:t>
            </a:r>
            <a:endParaRPr lang="it-IT" sz="1600" dirty="0"/>
          </a:p>
          <a:p>
            <a:r>
              <a:rPr lang="it-IT" sz="1600" dirty="0"/>
              <a:t>State of the Hubble </a:t>
            </a:r>
            <a:r>
              <a:rPr lang="it-IT" sz="1600" dirty="0" err="1"/>
              <a:t>Tension</a:t>
            </a:r>
            <a:r>
              <a:rPr lang="it-IT" sz="1600" dirty="0"/>
              <a:t> </a:t>
            </a:r>
            <a:r>
              <a:rPr lang="it-IT" sz="1600" b="1" dirty="0"/>
              <a:t>(L)</a:t>
            </a:r>
            <a:endParaRPr lang="it-IT" sz="1600" dirty="0"/>
          </a:p>
          <a:p>
            <a:r>
              <a:rPr lang="it-IT" sz="1600" dirty="0"/>
              <a:t>Distance Ladder: Gaia, </a:t>
            </a:r>
            <a:r>
              <a:rPr lang="it-IT" sz="1600" dirty="0" err="1"/>
              <a:t>eclipsing</a:t>
            </a:r>
            <a:r>
              <a:rPr lang="it-IT" sz="1600" dirty="0"/>
              <a:t> </a:t>
            </a:r>
            <a:r>
              <a:rPr lang="it-IT" sz="1600" dirty="0" err="1"/>
              <a:t>binaries</a:t>
            </a:r>
            <a:r>
              <a:rPr lang="it-IT" sz="1600" dirty="0"/>
              <a:t>, maser, </a:t>
            </a:r>
            <a:r>
              <a:rPr lang="it-IT" sz="1600" dirty="0" err="1"/>
              <a:t>SNIa</a:t>
            </a:r>
            <a:r>
              <a:rPr lang="it-IT" sz="1600" dirty="0"/>
              <a:t>, Hubble flow </a:t>
            </a:r>
            <a:r>
              <a:rPr lang="it-IT" sz="1600" b="1" dirty="0"/>
              <a:t>(L)</a:t>
            </a:r>
            <a:endParaRPr lang="it-IT" sz="1600" dirty="0"/>
          </a:p>
          <a:p>
            <a:r>
              <a:rPr lang="it-IT" sz="1600" dirty="0"/>
              <a:t>Short intro on </a:t>
            </a:r>
            <a:r>
              <a:rPr lang="it-IT" sz="1600" dirty="0" err="1"/>
              <a:t>Cepheids</a:t>
            </a:r>
            <a:r>
              <a:rPr lang="it-IT" sz="1600" dirty="0"/>
              <a:t> (HR </a:t>
            </a:r>
            <a:r>
              <a:rPr lang="it-IT" sz="1600" dirty="0" err="1"/>
              <a:t>diagram</a:t>
            </a:r>
            <a:r>
              <a:rPr lang="it-IT" sz="1600" dirty="0"/>
              <a:t>, kappa </a:t>
            </a:r>
            <a:r>
              <a:rPr lang="it-IT" sz="1600" dirty="0" err="1"/>
              <a:t>mechanism</a:t>
            </a:r>
            <a:r>
              <a:rPr lang="it-IT" sz="1600" dirty="0"/>
              <a:t>) </a:t>
            </a:r>
            <a:r>
              <a:rPr lang="it-IT" sz="1600" b="1" dirty="0"/>
              <a:t>(L)</a:t>
            </a:r>
            <a:endParaRPr lang="it-IT" sz="1600" dirty="0"/>
          </a:p>
          <a:p>
            <a:r>
              <a:rPr lang="it-IT" sz="1600" dirty="0" err="1"/>
              <a:t>Recent</a:t>
            </a:r>
            <a:r>
              <a:rPr lang="it-IT" sz="1600" dirty="0"/>
              <a:t> updates: clusters, JWST </a:t>
            </a:r>
            <a:r>
              <a:rPr lang="it-IT" sz="1600" dirty="0" err="1"/>
              <a:t>results</a:t>
            </a:r>
            <a:r>
              <a:rPr lang="it-IT" sz="1600" dirty="0"/>
              <a:t> </a:t>
            </a:r>
            <a:r>
              <a:rPr lang="it-IT" sz="1600" b="1" dirty="0"/>
              <a:t>(L)</a:t>
            </a:r>
            <a:endParaRPr lang="it-IT" sz="1600" dirty="0"/>
          </a:p>
          <a:p>
            <a:r>
              <a:rPr lang="it-IT" sz="1600" dirty="0" err="1"/>
              <a:t>Type</a:t>
            </a:r>
            <a:r>
              <a:rPr lang="it-IT" sz="1600" dirty="0"/>
              <a:t> II </a:t>
            </a:r>
            <a:r>
              <a:rPr lang="it-IT" sz="1600" dirty="0" err="1"/>
              <a:t>distance</a:t>
            </a:r>
            <a:r>
              <a:rPr lang="it-IT" sz="1600" dirty="0"/>
              <a:t> </a:t>
            </a:r>
            <a:r>
              <a:rPr lang="it-IT" sz="1600" dirty="0" err="1"/>
              <a:t>ladder</a:t>
            </a:r>
            <a:r>
              <a:rPr lang="it-IT" sz="1600" dirty="0"/>
              <a:t>: </a:t>
            </a:r>
            <a:r>
              <a:rPr lang="it-IT" sz="1600" u="sng" dirty="0">
                <a:hlinkClick r:id="rId2"/>
              </a:rPr>
              <a:t>https://ui.adsabs.harvard.edu/abs/2025ApJ...987...87J/abstract</a:t>
            </a:r>
            <a:endParaRPr lang="it-IT" sz="1600" dirty="0"/>
          </a:p>
          <a:p>
            <a:endParaRPr lang="it-IT" sz="1600" dirty="0"/>
          </a:p>
          <a:p>
            <a:r>
              <a:rPr lang="it-IT" sz="1600" b="1" u="sng" dirty="0"/>
              <a:t>Session 2</a:t>
            </a:r>
            <a:endParaRPr lang="it-IT" sz="1600" dirty="0"/>
          </a:p>
          <a:p>
            <a:r>
              <a:rPr lang="it-IT" sz="1600" dirty="0"/>
              <a:t>More </a:t>
            </a:r>
            <a:r>
              <a:rPr lang="it-IT" sz="1600" dirty="0" err="1"/>
              <a:t>details</a:t>
            </a:r>
            <a:r>
              <a:rPr lang="it-IT" sz="1600" dirty="0"/>
              <a:t> on </a:t>
            </a:r>
            <a:r>
              <a:rPr lang="it-IT" sz="1600" dirty="0" err="1"/>
              <a:t>Cepheids</a:t>
            </a:r>
            <a:r>
              <a:rPr lang="it-IT" sz="1600" dirty="0"/>
              <a:t>: PL relation and </a:t>
            </a:r>
            <a:r>
              <a:rPr lang="it-IT" sz="1600" dirty="0" err="1"/>
              <a:t>why</a:t>
            </a:r>
            <a:r>
              <a:rPr lang="it-IT" sz="1600" dirty="0"/>
              <a:t> </a:t>
            </a:r>
            <a:r>
              <a:rPr lang="it-IT" sz="1600" dirty="0" err="1"/>
              <a:t>there</a:t>
            </a:r>
            <a:r>
              <a:rPr lang="it-IT" sz="1600" dirty="0"/>
              <a:t> </a:t>
            </a:r>
            <a:r>
              <a:rPr lang="it-IT" sz="1600" dirty="0" err="1"/>
              <a:t>is</a:t>
            </a:r>
            <a:r>
              <a:rPr lang="it-IT" sz="1600" dirty="0"/>
              <a:t> one (theory) </a:t>
            </a:r>
            <a:r>
              <a:rPr lang="it-IT" sz="1600" b="1" dirty="0"/>
              <a:t>(T)</a:t>
            </a:r>
            <a:endParaRPr lang="it-IT" sz="1600" dirty="0"/>
          </a:p>
          <a:p>
            <a:r>
              <a:rPr lang="it-IT" sz="1600" dirty="0"/>
              <a:t>Discovery of the PL relation by Henrietta Leavitt (Louise </a:t>
            </a:r>
            <a:r>
              <a:rPr lang="it-IT" sz="1600" dirty="0" err="1"/>
              <a:t>has</a:t>
            </a:r>
            <a:r>
              <a:rPr lang="it-IT" sz="1600" dirty="0"/>
              <a:t> slides)</a:t>
            </a:r>
          </a:p>
          <a:p>
            <a:r>
              <a:rPr lang="it-IT" sz="1600" dirty="0" err="1"/>
              <a:t>Wesenheit</a:t>
            </a:r>
            <a:r>
              <a:rPr lang="it-IT" sz="1600" dirty="0"/>
              <a:t> </a:t>
            </a:r>
            <a:r>
              <a:rPr lang="it-IT" sz="1600" dirty="0" err="1"/>
              <a:t>definition</a:t>
            </a:r>
            <a:r>
              <a:rPr lang="it-IT" sz="1600" dirty="0"/>
              <a:t> (</a:t>
            </a:r>
            <a:r>
              <a:rPr lang="it-IT" sz="1600" dirty="0" err="1"/>
              <a:t>correct</a:t>
            </a:r>
            <a:r>
              <a:rPr lang="it-IT" sz="1600" dirty="0"/>
              <a:t> for </a:t>
            </a:r>
            <a:r>
              <a:rPr lang="it-IT" sz="1600" dirty="0" err="1"/>
              <a:t>dust</a:t>
            </a:r>
            <a:r>
              <a:rPr lang="it-IT" sz="1600" dirty="0"/>
              <a:t>)</a:t>
            </a:r>
          </a:p>
          <a:p>
            <a:r>
              <a:rPr lang="it-IT" sz="1600" dirty="0" err="1"/>
              <a:t>Different</a:t>
            </a:r>
            <a:r>
              <a:rPr lang="it-IT" sz="1600" dirty="0"/>
              <a:t> classes of </a:t>
            </a:r>
            <a:r>
              <a:rPr lang="it-IT" sz="1600" dirty="0" err="1"/>
              <a:t>Cepheids</a:t>
            </a:r>
            <a:r>
              <a:rPr lang="it-IT" sz="1600" dirty="0"/>
              <a:t> (</a:t>
            </a:r>
            <a:r>
              <a:rPr lang="it-IT" sz="1600" dirty="0" err="1"/>
              <a:t>Type</a:t>
            </a:r>
            <a:r>
              <a:rPr lang="it-IT" sz="1600" dirty="0"/>
              <a:t> II, </a:t>
            </a:r>
            <a:r>
              <a:rPr lang="it-IT" sz="1600" dirty="0" err="1"/>
              <a:t>anomalous</a:t>
            </a:r>
            <a:r>
              <a:rPr lang="it-IT" sz="1600" dirty="0"/>
              <a:t>) </a:t>
            </a:r>
            <a:r>
              <a:rPr lang="it-IT" sz="1600" b="1" dirty="0"/>
              <a:t>(T)</a:t>
            </a:r>
            <a:endParaRPr lang="it-IT" sz="1600" dirty="0"/>
          </a:p>
          <a:p>
            <a:r>
              <a:rPr lang="it-IT" sz="1600" dirty="0"/>
              <a:t>Show light </a:t>
            </a:r>
            <a:r>
              <a:rPr lang="it-IT" sz="1600" dirty="0" err="1"/>
              <a:t>curves</a:t>
            </a:r>
            <a:r>
              <a:rPr lang="it-IT" sz="1600" dirty="0"/>
              <a:t> </a:t>
            </a:r>
            <a:r>
              <a:rPr lang="it-IT" sz="1600" b="1" dirty="0"/>
              <a:t>(T)</a:t>
            </a:r>
            <a:endParaRPr lang="it-IT" sz="1600" dirty="0"/>
          </a:p>
          <a:p>
            <a:r>
              <a:rPr lang="it-IT" sz="1600" dirty="0" err="1"/>
              <a:t>Population</a:t>
            </a:r>
            <a:r>
              <a:rPr lang="it-IT" sz="1600" dirty="0"/>
              <a:t> II </a:t>
            </a:r>
            <a:r>
              <a:rPr lang="it-IT" sz="1600" dirty="0" err="1"/>
              <a:t>distance</a:t>
            </a:r>
            <a:r>
              <a:rPr lang="it-IT" sz="1600" dirty="0"/>
              <a:t> </a:t>
            </a:r>
            <a:r>
              <a:rPr lang="it-IT" sz="1600" dirty="0" err="1"/>
              <a:t>ladder</a:t>
            </a:r>
            <a:r>
              <a:rPr lang="it-IT" sz="1600" dirty="0"/>
              <a:t> (</a:t>
            </a:r>
            <a:r>
              <a:rPr lang="it-IT" sz="1600" dirty="0" err="1"/>
              <a:t>see</a:t>
            </a:r>
            <a:r>
              <a:rPr lang="it-IT" sz="1600" dirty="0"/>
              <a:t> </a:t>
            </a:r>
            <a:r>
              <a:rPr lang="it-IT" sz="1600" dirty="0" err="1"/>
              <a:t>Mauricio’s</a:t>
            </a:r>
            <a:r>
              <a:rPr lang="it-IT" sz="1600" dirty="0"/>
              <a:t> paper) </a:t>
            </a:r>
            <a:r>
              <a:rPr lang="it-IT" sz="1600" b="1" dirty="0"/>
              <a:t>(T)</a:t>
            </a:r>
            <a:endParaRPr lang="it-IT" sz="1600" dirty="0"/>
          </a:p>
          <a:p>
            <a:endParaRPr lang="it-IT" sz="1600" dirty="0"/>
          </a:p>
          <a:p>
            <a:r>
              <a:rPr lang="it-IT" sz="1600" b="1" u="sng" dirty="0"/>
              <a:t>Session 3</a:t>
            </a:r>
            <a:r>
              <a:rPr lang="it-IT" sz="1600" b="1" dirty="0"/>
              <a:t> </a:t>
            </a:r>
            <a:endParaRPr lang="it-IT" sz="1600" dirty="0"/>
          </a:p>
          <a:p>
            <a:r>
              <a:rPr lang="it-IT" sz="1600" dirty="0" err="1"/>
              <a:t>Cepheid</a:t>
            </a:r>
            <a:r>
              <a:rPr lang="it-IT" sz="1600" dirty="0"/>
              <a:t> </a:t>
            </a:r>
            <a:r>
              <a:rPr lang="it-IT" sz="1600" dirty="0" err="1"/>
              <a:t>metallicity</a:t>
            </a:r>
            <a:r>
              <a:rPr lang="it-IT" sz="1600" dirty="0"/>
              <a:t> </a:t>
            </a:r>
            <a:r>
              <a:rPr lang="it-IT" sz="1600" dirty="0" err="1"/>
              <a:t>dependence</a:t>
            </a:r>
            <a:r>
              <a:rPr lang="it-IT" sz="1600" dirty="0"/>
              <a:t>: </a:t>
            </a:r>
            <a:r>
              <a:rPr lang="it-IT" sz="1600" dirty="0" err="1"/>
              <a:t>different</a:t>
            </a:r>
            <a:r>
              <a:rPr lang="it-IT" sz="1600" dirty="0"/>
              <a:t> </a:t>
            </a:r>
            <a:r>
              <a:rPr lang="it-IT" sz="1600" dirty="0" err="1"/>
              <a:t>methods</a:t>
            </a:r>
            <a:r>
              <a:rPr lang="it-IT" sz="1600" dirty="0"/>
              <a:t> </a:t>
            </a:r>
            <a:r>
              <a:rPr lang="it-IT" sz="1600" b="1" dirty="0"/>
              <a:t>(L)</a:t>
            </a:r>
            <a:endParaRPr lang="it-IT" sz="1600" dirty="0"/>
          </a:p>
          <a:p>
            <a:r>
              <a:rPr lang="it-IT" sz="1600" dirty="0" err="1"/>
              <a:t>Metallicity</a:t>
            </a:r>
            <a:r>
              <a:rPr lang="it-IT" sz="1600" dirty="0"/>
              <a:t> </a:t>
            </a:r>
            <a:r>
              <a:rPr lang="it-IT" sz="1600" dirty="0" err="1"/>
              <a:t>measurements</a:t>
            </a:r>
            <a:r>
              <a:rPr lang="it-IT" sz="1600" dirty="0"/>
              <a:t> </a:t>
            </a:r>
            <a:r>
              <a:rPr lang="it-IT" sz="1600" b="1" dirty="0"/>
              <a:t>(T)</a:t>
            </a:r>
            <a:endParaRPr lang="it-IT" sz="1600" dirty="0"/>
          </a:p>
          <a:p>
            <a:endParaRPr lang="it-IT" sz="1600" dirty="0"/>
          </a:p>
          <a:p>
            <a:r>
              <a:rPr lang="it-IT" sz="1600" b="1" u="sng" dirty="0"/>
              <a:t>Session 4</a:t>
            </a:r>
            <a:endParaRPr lang="it-IT" sz="1600" dirty="0"/>
          </a:p>
          <a:p>
            <a:r>
              <a:rPr lang="it-IT" sz="1600" dirty="0"/>
              <a:t>Notebooks and </a:t>
            </a:r>
            <a:r>
              <a:rPr lang="it-IT" sz="1600" dirty="0" err="1"/>
              <a:t>exercises</a:t>
            </a:r>
            <a:r>
              <a:rPr lang="it-IT" sz="1600" dirty="0"/>
              <a:t> </a:t>
            </a:r>
            <a:r>
              <a:rPr lang="it-IT" sz="1600" b="1" dirty="0"/>
              <a:t>(T&amp;L)</a:t>
            </a:r>
            <a:endParaRPr lang="it-IT" sz="1600" dirty="0"/>
          </a:p>
          <a:p>
            <a:r>
              <a:rPr lang="it-IT" sz="1600" dirty="0"/>
              <a:t>How to use </a:t>
            </a:r>
            <a:r>
              <a:rPr lang="it-IT" sz="1600" dirty="0" err="1"/>
              <a:t>Cepheids</a:t>
            </a:r>
            <a:r>
              <a:rPr lang="it-IT" sz="1600" dirty="0"/>
              <a:t>: </a:t>
            </a:r>
            <a:r>
              <a:rPr lang="it-IT" sz="1600" dirty="0" err="1"/>
              <a:t>applications</a:t>
            </a:r>
            <a:r>
              <a:rPr lang="it-IT" sz="1600" dirty="0"/>
              <a:t> -&gt; notebook </a:t>
            </a:r>
            <a:r>
              <a:rPr lang="it-IT" sz="1600" b="1" dirty="0"/>
              <a:t>(T&amp;L)</a:t>
            </a:r>
            <a:endParaRPr lang="it-IT" sz="1600" dirty="0"/>
          </a:p>
          <a:p>
            <a:pPr fontAlgn="base"/>
            <a:r>
              <a:rPr lang="it-IT" sz="1600" dirty="0"/>
              <a:t>Notebook 1 : Gaia </a:t>
            </a:r>
            <a:r>
              <a:rPr lang="it-IT" sz="1600" dirty="0" err="1"/>
              <a:t>calibration</a:t>
            </a:r>
            <a:r>
              <a:rPr lang="it-IT" sz="1600" dirty="0"/>
              <a:t> in MW + include </a:t>
            </a:r>
            <a:r>
              <a:rPr lang="it-IT" sz="1600" dirty="0" err="1"/>
              <a:t>metallicity</a:t>
            </a:r>
            <a:r>
              <a:rPr lang="it-IT" sz="1600" dirty="0"/>
              <a:t> -&gt; </a:t>
            </a:r>
            <a:r>
              <a:rPr lang="it-IT" sz="1600" dirty="0" err="1"/>
              <a:t>scatter</a:t>
            </a:r>
            <a:r>
              <a:rPr lang="it-IT" sz="1600" dirty="0"/>
              <a:t> </a:t>
            </a:r>
            <a:r>
              <a:rPr lang="it-IT" sz="1600" dirty="0" err="1"/>
              <a:t>decreases</a:t>
            </a:r>
            <a:endParaRPr lang="it-IT" sz="1600" dirty="0"/>
          </a:p>
          <a:p>
            <a:pPr fontAlgn="base"/>
            <a:r>
              <a:rPr lang="it-IT" sz="1600" dirty="0"/>
              <a:t>Notebook 2 : </a:t>
            </a:r>
            <a:r>
              <a:rPr lang="it-IT" sz="1600" dirty="0" err="1"/>
              <a:t>application</a:t>
            </a:r>
            <a:r>
              <a:rPr lang="it-IT" sz="1600" dirty="0"/>
              <a:t> to </a:t>
            </a:r>
            <a:r>
              <a:rPr lang="it-IT" sz="1600" dirty="0" err="1"/>
              <a:t>measure</a:t>
            </a:r>
            <a:r>
              <a:rPr lang="it-IT" sz="1600" dirty="0"/>
              <a:t> </a:t>
            </a:r>
            <a:r>
              <a:rPr lang="it-IT" sz="1600" dirty="0" err="1"/>
              <a:t>distance</a:t>
            </a:r>
            <a:r>
              <a:rPr lang="it-IT" sz="1600" dirty="0"/>
              <a:t> to a </a:t>
            </a:r>
            <a:r>
              <a:rPr lang="it-IT" sz="1600" dirty="0" err="1"/>
              <a:t>galaxy</a:t>
            </a:r>
            <a:endParaRPr lang="it-IT" sz="1600" dirty="0"/>
          </a:p>
          <a:p>
            <a:pPr fontAlgn="base"/>
            <a:r>
              <a:rPr lang="it-IT" sz="1600" dirty="0"/>
              <a:t>Notebook 3: </a:t>
            </a:r>
            <a:r>
              <a:rPr lang="it-IT" sz="1600" dirty="0" err="1"/>
              <a:t>measure</a:t>
            </a:r>
            <a:r>
              <a:rPr lang="it-IT" sz="1600" dirty="0"/>
              <a:t> </a:t>
            </a:r>
            <a:r>
              <a:rPr lang="it-IT" sz="1600" dirty="0" err="1"/>
              <a:t>distance</a:t>
            </a:r>
            <a:r>
              <a:rPr lang="it-IT" sz="1600" dirty="0"/>
              <a:t> to the LMC</a:t>
            </a:r>
          </a:p>
        </p:txBody>
      </p:sp>
      <p:sp>
        <p:nvSpPr>
          <p:cNvPr id="12" name="CasellaDiTesto 11">
            <a:extLst>
              <a:ext uri="{FF2B5EF4-FFF2-40B4-BE49-F238E27FC236}">
                <a16:creationId xmlns:a16="http://schemas.microsoft.com/office/drawing/2014/main" id="{F9B83E43-9573-75BC-E752-0B46C3C77A4A}"/>
              </a:ext>
            </a:extLst>
          </p:cNvPr>
          <p:cNvSpPr txBox="1"/>
          <p:nvPr/>
        </p:nvSpPr>
        <p:spPr>
          <a:xfrm>
            <a:off x="5469578" y="3619719"/>
            <a:ext cx="6621928" cy="2031325"/>
          </a:xfrm>
          <a:prstGeom prst="rect">
            <a:avLst/>
          </a:prstGeom>
          <a:noFill/>
        </p:spPr>
        <p:txBody>
          <a:bodyPr wrap="square">
            <a:spAutoFit/>
          </a:bodyPr>
          <a:lstStyle/>
          <a:p>
            <a:r>
              <a:rPr lang="it-IT" sz="1800" u="sng" dirty="0">
                <a:hlinkClick r:id="rId3"/>
              </a:rPr>
              <a:t>https://github.com/lbreuval/Tutorials_Cosmoverse/tree/main</a:t>
            </a:r>
            <a:endParaRPr lang="it-IT" sz="1800" dirty="0"/>
          </a:p>
          <a:p>
            <a:br>
              <a:rPr lang="it-IT" sz="1800" dirty="0"/>
            </a:br>
            <a:endParaRPr lang="it-IT" sz="1800" dirty="0"/>
          </a:p>
          <a:p>
            <a:r>
              <a:rPr lang="it-IT" sz="1800" u="sng" dirty="0">
                <a:hlinkClick r:id="rId4"/>
              </a:rPr>
              <a:t>https://github.com/lbreuval/Tutorials_Cosmoverse/blob/main/CosmoVerse_Cepheids_Tutorial_1.ipynb</a:t>
            </a:r>
            <a:endParaRPr lang="it-IT" sz="1800" dirty="0"/>
          </a:p>
          <a:p>
            <a:r>
              <a:rPr lang="it-IT" sz="1800" u="sng" dirty="0">
                <a:hlinkClick r:id="rId5"/>
              </a:rPr>
              <a:t>https://github.com/lbreuval/Tutorials_Cosmoverse/blob/main/CosmoVerse_Cepheids_Tutorial_2.ipynb</a:t>
            </a:r>
            <a:endParaRPr lang="it-IT" sz="1800" dirty="0"/>
          </a:p>
        </p:txBody>
      </p:sp>
    </p:spTree>
    <p:extLst>
      <p:ext uri="{BB962C8B-B14F-4D97-AF65-F5344CB8AC3E}">
        <p14:creationId xmlns:p14="http://schemas.microsoft.com/office/powerpoint/2010/main" val="4129077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58D64668-751D-7995-8F45-223B8F23982F}"/>
            </a:ext>
          </a:extLst>
        </p:cNvPr>
        <p:cNvGrpSpPr/>
        <p:nvPr/>
      </p:nvGrpSpPr>
      <p:grpSpPr>
        <a:xfrm>
          <a:off x="0" y="0"/>
          <a:ext cx="0" cy="0"/>
          <a:chOff x="0" y="0"/>
          <a:chExt cx="0" cy="0"/>
        </a:xfrm>
      </p:grpSpPr>
      <p:sp>
        <p:nvSpPr>
          <p:cNvPr id="18" name="Segnaposto data 17">
            <a:extLst>
              <a:ext uri="{FF2B5EF4-FFF2-40B4-BE49-F238E27FC236}">
                <a16:creationId xmlns:a16="http://schemas.microsoft.com/office/drawing/2014/main" id="{0B976AEC-FE84-6B73-0723-948E5FBD45F0}"/>
              </a:ext>
            </a:extLst>
          </p:cNvPr>
          <p:cNvSpPr>
            <a:spLocks noGrp="1"/>
          </p:cNvSpPr>
          <p:nvPr>
            <p:ph type="dt" sz="half" idx="10"/>
          </p:nvPr>
        </p:nvSpPr>
        <p:spPr/>
        <p:txBody>
          <a:bodyPr/>
          <a:lstStyle/>
          <a:p>
            <a:r>
              <a:rPr lang="it-IT"/>
              <a:t>25/05/2026 CosmoVerse@Sofia</a:t>
            </a:r>
            <a:endParaRPr lang="en-US"/>
          </a:p>
        </p:txBody>
      </p:sp>
      <p:sp>
        <p:nvSpPr>
          <p:cNvPr id="20" name="Segnaposto numero diapositiva 19">
            <a:extLst>
              <a:ext uri="{FF2B5EF4-FFF2-40B4-BE49-F238E27FC236}">
                <a16:creationId xmlns:a16="http://schemas.microsoft.com/office/drawing/2014/main" id="{546D4EF0-8B03-1A65-5BA7-15FA3D941DB2}"/>
              </a:ext>
            </a:extLst>
          </p:cNvPr>
          <p:cNvSpPr>
            <a:spLocks noGrp="1"/>
          </p:cNvSpPr>
          <p:nvPr>
            <p:ph type="sldNum" sz="quarter" idx="12"/>
          </p:nvPr>
        </p:nvSpPr>
        <p:spPr/>
        <p:txBody>
          <a:bodyPr/>
          <a:lstStyle/>
          <a:p>
            <a:fld id="{73B850FF-6169-4056-8077-06FFA93A5366}" type="slidenum">
              <a:rPr lang="en-US" smtClean="0"/>
              <a:t>10</a:t>
            </a:fld>
            <a:endParaRPr lang="en-US"/>
          </a:p>
        </p:txBody>
      </p:sp>
      <p:sp>
        <p:nvSpPr>
          <p:cNvPr id="8" name="TextBox 2">
            <a:extLst>
              <a:ext uri="{FF2B5EF4-FFF2-40B4-BE49-F238E27FC236}">
                <a16:creationId xmlns:a16="http://schemas.microsoft.com/office/drawing/2014/main" id="{BE1F4D03-2FD2-C9B7-FCE3-B720224DD8B6}"/>
              </a:ext>
            </a:extLst>
          </p:cNvPr>
          <p:cNvSpPr txBox="1"/>
          <p:nvPr/>
        </p:nvSpPr>
        <p:spPr>
          <a:xfrm>
            <a:off x="374792" y="286996"/>
            <a:ext cx="11442416" cy="769441"/>
          </a:xfrm>
          <a:prstGeom prst="rect">
            <a:avLst/>
          </a:prstGeom>
          <a:noFill/>
        </p:spPr>
        <p:txBody>
          <a:bodyPr wrap="square" rtlCol="0">
            <a:spAutoFit/>
          </a:bodyPr>
          <a:lstStyle/>
          <a:p>
            <a:pPr algn="ctr"/>
            <a:r>
              <a:rPr lang="it-IT" sz="4400" b="1" dirty="0">
                <a:solidFill>
                  <a:schemeClr val="accent1"/>
                </a:solidFill>
                <a:latin typeface="+mj-lt"/>
              </a:rPr>
              <a:t>The Leavitt Law Over the </a:t>
            </a:r>
            <a:r>
              <a:rPr lang="it-IT" sz="4400" b="1" dirty="0" err="1">
                <a:solidFill>
                  <a:schemeClr val="accent1"/>
                </a:solidFill>
                <a:latin typeface="+mj-lt"/>
              </a:rPr>
              <a:t>XX</a:t>
            </a:r>
            <a:r>
              <a:rPr lang="it-IT" sz="4400" b="1" baseline="30000" dirty="0" err="1">
                <a:solidFill>
                  <a:schemeClr val="accent1"/>
                </a:solidFill>
                <a:latin typeface="+mj-lt"/>
              </a:rPr>
              <a:t>th</a:t>
            </a:r>
            <a:r>
              <a:rPr lang="it-IT" sz="4400" b="1" dirty="0">
                <a:solidFill>
                  <a:schemeClr val="accent1"/>
                </a:solidFill>
                <a:latin typeface="+mj-lt"/>
              </a:rPr>
              <a:t> </a:t>
            </a:r>
            <a:r>
              <a:rPr lang="it-IT" sz="4400" b="1" dirty="0" err="1">
                <a:solidFill>
                  <a:schemeClr val="accent1"/>
                </a:solidFill>
                <a:latin typeface="+mj-lt"/>
              </a:rPr>
              <a:t>century</a:t>
            </a:r>
            <a:endParaRPr lang="en-IT" sz="4400" b="1" dirty="0">
              <a:solidFill>
                <a:schemeClr val="accent1"/>
              </a:solidFill>
              <a:latin typeface="+mj-lt"/>
              <a:cs typeface="Times New Roman" panose="02020603050405020304" pitchFamily="18" charset="0"/>
            </a:endParaRPr>
          </a:p>
        </p:txBody>
      </p:sp>
      <p:sp>
        <p:nvSpPr>
          <p:cNvPr id="6" name="Segnaposto piè di pagina 5">
            <a:extLst>
              <a:ext uri="{FF2B5EF4-FFF2-40B4-BE49-F238E27FC236}">
                <a16:creationId xmlns:a16="http://schemas.microsoft.com/office/drawing/2014/main" id="{C110979B-5184-E276-3CD5-0B6F5B3B2793}"/>
              </a:ext>
            </a:extLst>
          </p:cNvPr>
          <p:cNvSpPr>
            <a:spLocks noGrp="1"/>
          </p:cNvSpPr>
          <p:nvPr>
            <p:ph type="ftr" sz="quarter" idx="11"/>
          </p:nvPr>
        </p:nvSpPr>
        <p:spPr/>
        <p:txBody>
          <a:bodyPr/>
          <a:lstStyle/>
          <a:p>
            <a:r>
              <a:rPr lang="en-US"/>
              <a:t>Teresa Sicignano</a:t>
            </a:r>
          </a:p>
        </p:txBody>
      </p:sp>
      <p:sp>
        <p:nvSpPr>
          <p:cNvPr id="9" name="CasellaDiTesto 8">
            <a:extLst>
              <a:ext uri="{FF2B5EF4-FFF2-40B4-BE49-F238E27FC236}">
                <a16:creationId xmlns:a16="http://schemas.microsoft.com/office/drawing/2014/main" id="{CA42663B-6AA2-715B-5B40-46E5263A691A}"/>
              </a:ext>
            </a:extLst>
          </p:cNvPr>
          <p:cNvSpPr txBox="1"/>
          <p:nvPr/>
        </p:nvSpPr>
        <p:spPr>
          <a:xfrm>
            <a:off x="698511" y="1273830"/>
            <a:ext cx="10135394" cy="5447645"/>
          </a:xfrm>
          <a:prstGeom prst="rect">
            <a:avLst/>
          </a:prstGeom>
          <a:noFill/>
        </p:spPr>
        <p:txBody>
          <a:bodyPr wrap="square" rtlCol="0">
            <a:spAutoFit/>
          </a:bodyPr>
          <a:lstStyle/>
          <a:p>
            <a:pPr marL="342900" indent="-342900">
              <a:buFont typeface="Wingdings" pitchFamily="2" charset="2"/>
              <a:buChar char="Ø"/>
            </a:pPr>
            <a:r>
              <a:rPr lang="en-US" sz="2400" b="1" dirty="0">
                <a:solidFill>
                  <a:schemeClr val="tx2">
                    <a:lumMod val="90000"/>
                    <a:lumOff val="10000"/>
                  </a:schemeClr>
                </a:solidFill>
              </a:rPr>
              <a:t>1908</a:t>
            </a:r>
            <a:r>
              <a:rPr lang="en-US" sz="2400" dirty="0"/>
              <a:t> : Period Luminosity relation discovered by Miss Leavitt.</a:t>
            </a:r>
          </a:p>
          <a:p>
            <a:pPr marL="342900" indent="-342900">
              <a:buFont typeface="Wingdings" pitchFamily="2" charset="2"/>
              <a:buChar char="Ø"/>
            </a:pPr>
            <a:endParaRPr lang="en-US" sz="2400" dirty="0"/>
          </a:p>
          <a:p>
            <a:pPr marL="342900" indent="-342900">
              <a:buFont typeface="Wingdings" pitchFamily="2" charset="2"/>
              <a:buChar char="Ø"/>
            </a:pPr>
            <a:r>
              <a:rPr lang="en-US" sz="2400" b="1" dirty="0">
                <a:solidFill>
                  <a:schemeClr val="tx2">
                    <a:lumMod val="90000"/>
                    <a:lumOff val="10000"/>
                  </a:schemeClr>
                </a:solidFill>
              </a:rPr>
              <a:t>1912</a:t>
            </a:r>
            <a:r>
              <a:rPr lang="en-US" sz="2400" dirty="0"/>
              <a:t> : Publication of the results by Leavitt &amp; Pickering in the Harvard 	     Circular.</a:t>
            </a:r>
          </a:p>
          <a:p>
            <a:pPr marL="342900" indent="-342900">
              <a:buFont typeface="Wingdings" pitchFamily="2" charset="2"/>
              <a:buChar char="Ø"/>
            </a:pPr>
            <a:endParaRPr lang="en-US" sz="2400" dirty="0"/>
          </a:p>
          <a:p>
            <a:pPr marL="342900" indent="-342900">
              <a:buFont typeface="Wingdings" pitchFamily="2" charset="2"/>
              <a:buChar char="Ø"/>
            </a:pPr>
            <a:r>
              <a:rPr lang="en-US" sz="2400" b="1" dirty="0">
                <a:solidFill>
                  <a:schemeClr val="tx2">
                    <a:lumMod val="90000"/>
                    <a:lumOff val="10000"/>
                  </a:schemeClr>
                </a:solidFill>
              </a:rPr>
              <a:t>1924</a:t>
            </a:r>
            <a:r>
              <a:rPr lang="en-US" sz="2400" dirty="0"/>
              <a:t> : Leavitt was proposed for the Nobel Prize.</a:t>
            </a:r>
          </a:p>
          <a:p>
            <a:pPr marL="342900" indent="-342900">
              <a:buFont typeface="Wingdings" pitchFamily="2" charset="2"/>
              <a:buChar char="Ø"/>
            </a:pPr>
            <a:endParaRPr lang="en-US" sz="2400" dirty="0"/>
          </a:p>
          <a:p>
            <a:pPr marL="342900" indent="-342900">
              <a:buFont typeface="Wingdings" pitchFamily="2" charset="2"/>
              <a:buChar char="Ø"/>
            </a:pPr>
            <a:r>
              <a:rPr lang="en-US" sz="2400" b="1" dirty="0">
                <a:solidFill>
                  <a:schemeClr val="tx2">
                    <a:lumMod val="90000"/>
                    <a:lumOff val="10000"/>
                  </a:schemeClr>
                </a:solidFill>
              </a:rPr>
              <a:t>1923-25</a:t>
            </a:r>
            <a:r>
              <a:rPr lang="en-US" sz="2400" dirty="0"/>
              <a:t> : Leavitt Law serves Hubble to measure distances of 	   	            astronomical  objects, inside and outside our Galaxy.</a:t>
            </a:r>
          </a:p>
          <a:p>
            <a:pPr marL="342900" indent="-342900">
              <a:buFont typeface="Wingdings" pitchFamily="2" charset="2"/>
              <a:buChar char="Ø"/>
            </a:pPr>
            <a:endParaRPr lang="en-US" sz="2400" dirty="0"/>
          </a:p>
          <a:p>
            <a:pPr marL="342900" indent="-342900">
              <a:buFont typeface="Wingdings" pitchFamily="2" charset="2"/>
              <a:buChar char="Ø"/>
            </a:pPr>
            <a:r>
              <a:rPr lang="en-US" sz="2400" b="1" dirty="0">
                <a:solidFill>
                  <a:schemeClr val="tx2">
                    <a:lumMod val="90000"/>
                    <a:lumOff val="10000"/>
                  </a:schemeClr>
                </a:solidFill>
              </a:rPr>
              <a:t>1929</a:t>
            </a:r>
            <a:r>
              <a:rPr lang="en-US" sz="2400" dirty="0"/>
              <a:t> : Hubble law, the universe is expanding.</a:t>
            </a:r>
          </a:p>
          <a:p>
            <a:pPr marL="342900" indent="-342900">
              <a:buFont typeface="Wingdings" pitchFamily="2" charset="2"/>
              <a:buChar char="Ø"/>
            </a:pPr>
            <a:endParaRPr lang="en-US" sz="2400" dirty="0"/>
          </a:p>
          <a:p>
            <a:pPr marL="342900" indent="-342900">
              <a:buFont typeface="Wingdings" pitchFamily="2" charset="2"/>
              <a:buChar char="Ø"/>
            </a:pPr>
            <a:r>
              <a:rPr lang="en-US" sz="2400" b="1" dirty="0">
                <a:solidFill>
                  <a:schemeClr val="tx2">
                    <a:lumMod val="90000"/>
                    <a:lumOff val="10000"/>
                  </a:schemeClr>
                </a:solidFill>
              </a:rPr>
              <a:t>1998</a:t>
            </a:r>
            <a:r>
              <a:rPr lang="en-US" sz="2400" dirty="0"/>
              <a:t> : The Universe is accelerating!</a:t>
            </a:r>
          </a:p>
          <a:p>
            <a:endParaRPr lang="en-US" dirty="0"/>
          </a:p>
          <a:p>
            <a:endParaRPr lang="en-US" dirty="0"/>
          </a:p>
        </p:txBody>
      </p:sp>
    </p:spTree>
    <p:extLst>
      <p:ext uri="{BB962C8B-B14F-4D97-AF65-F5344CB8AC3E}">
        <p14:creationId xmlns:p14="http://schemas.microsoft.com/office/powerpoint/2010/main" val="36602860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D5DF15A-95F3-829C-5503-35DD3A8A8B53}"/>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29FE9DBC-84AD-1ADA-E37C-AA3D1A74D07B}"/>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CA49CD01-F9BE-0638-FFFF-F489B3B161BD}"/>
              </a:ext>
            </a:extLst>
          </p:cNvPr>
          <p:cNvSpPr>
            <a:spLocks noGrp="1"/>
          </p:cNvSpPr>
          <p:nvPr>
            <p:ph type="sldNum" sz="quarter" idx="12"/>
          </p:nvPr>
        </p:nvSpPr>
        <p:spPr/>
        <p:txBody>
          <a:bodyPr/>
          <a:lstStyle/>
          <a:p>
            <a:fld id="{73B850FF-6169-4056-8077-06FFA93A5366}" type="slidenum">
              <a:rPr lang="en-US" smtClean="0"/>
              <a:pPr/>
              <a:t>100</a:t>
            </a:fld>
            <a:endParaRPr lang="en-US"/>
          </a:p>
        </p:txBody>
      </p:sp>
      <p:sp>
        <p:nvSpPr>
          <p:cNvPr id="2" name="Titolo 1">
            <a:extLst>
              <a:ext uri="{FF2B5EF4-FFF2-40B4-BE49-F238E27FC236}">
                <a16:creationId xmlns:a16="http://schemas.microsoft.com/office/drawing/2014/main" id="{1CDBC33A-19E0-B499-C9BA-5F32D6D41A21}"/>
              </a:ext>
            </a:extLst>
          </p:cNvPr>
          <p:cNvSpPr>
            <a:spLocks noGrp="1"/>
          </p:cNvSpPr>
          <p:nvPr>
            <p:ph type="title" idx="4294967295"/>
          </p:nvPr>
        </p:nvSpPr>
        <p:spPr>
          <a:xfrm>
            <a:off x="699247" y="376428"/>
            <a:ext cx="9391650" cy="982663"/>
          </a:xfrm>
        </p:spPr>
        <p:txBody>
          <a:bodyPr>
            <a:normAutofit/>
          </a:bodyPr>
          <a:lstStyle/>
          <a:p>
            <a:r>
              <a:rPr lang="en-US" b="1" dirty="0">
                <a:solidFill>
                  <a:schemeClr val="tx1"/>
                </a:solidFill>
              </a:rPr>
              <a:t>TEMPLATE FITTING TO THE DATA</a:t>
            </a:r>
            <a:endParaRPr lang="it-IT" b="1" dirty="0">
              <a:solidFill>
                <a:schemeClr val="tx1"/>
              </a:solidFill>
            </a:endParaRPr>
          </a:p>
        </p:txBody>
      </p:sp>
      <p:sp>
        <p:nvSpPr>
          <p:cNvPr id="11" name="CasellaDiTesto 10">
            <a:extLst>
              <a:ext uri="{FF2B5EF4-FFF2-40B4-BE49-F238E27FC236}">
                <a16:creationId xmlns:a16="http://schemas.microsoft.com/office/drawing/2014/main" id="{A9DB83A5-12C3-3451-15D3-F29D4A9C120A}"/>
              </a:ext>
            </a:extLst>
          </p:cNvPr>
          <p:cNvSpPr txBox="1"/>
          <p:nvPr/>
        </p:nvSpPr>
        <p:spPr>
          <a:xfrm>
            <a:off x="819775" y="1454536"/>
            <a:ext cx="10534025" cy="1292662"/>
          </a:xfrm>
          <a:prstGeom prst="rect">
            <a:avLst/>
          </a:prstGeom>
          <a:noFill/>
        </p:spPr>
        <p:txBody>
          <a:bodyPr wrap="square" rtlCol="0">
            <a:spAutoFit/>
          </a:bodyPr>
          <a:lstStyle/>
          <a:p>
            <a:pPr marL="0" indent="0">
              <a:buNone/>
            </a:pPr>
            <a:r>
              <a:rPr lang="it-IT" sz="2600" dirty="0">
                <a:solidFill>
                  <a:schemeClr val="tx1"/>
                </a:solidFill>
                <a:latin typeface="+mj-lt"/>
              </a:rPr>
              <a:t>To </a:t>
            </a:r>
            <a:r>
              <a:rPr lang="it-IT" sz="2600" dirty="0" err="1">
                <a:solidFill>
                  <a:schemeClr val="tx1"/>
                </a:solidFill>
                <a:latin typeface="+mj-lt"/>
              </a:rPr>
              <a:t>construct</a:t>
            </a:r>
            <a:r>
              <a:rPr lang="it-IT" sz="2600" dirty="0">
                <a:solidFill>
                  <a:schemeClr val="tx1"/>
                </a:solidFill>
                <a:latin typeface="+mj-lt"/>
              </a:rPr>
              <a:t> the  PL/PW </a:t>
            </a:r>
            <a:r>
              <a:rPr lang="it-IT" sz="2600" dirty="0" err="1">
                <a:solidFill>
                  <a:schemeClr val="tx1"/>
                </a:solidFill>
                <a:latin typeface="+mj-lt"/>
              </a:rPr>
              <a:t>it</a:t>
            </a:r>
            <a:r>
              <a:rPr lang="it-IT" sz="2600" dirty="0">
                <a:solidFill>
                  <a:schemeClr val="tx1"/>
                </a:solidFill>
                <a:latin typeface="+mj-lt"/>
              </a:rPr>
              <a:t> </a:t>
            </a:r>
            <a:r>
              <a:rPr lang="it-IT" sz="2600" dirty="0" err="1">
                <a:solidFill>
                  <a:schemeClr val="tx1"/>
                </a:solidFill>
                <a:latin typeface="+mj-lt"/>
              </a:rPr>
              <a:t>is</a:t>
            </a:r>
            <a:r>
              <a:rPr lang="it-IT" sz="2600" dirty="0">
                <a:solidFill>
                  <a:schemeClr val="tx1"/>
                </a:solidFill>
                <a:latin typeface="+mj-lt"/>
              </a:rPr>
              <a:t> </a:t>
            </a:r>
            <a:r>
              <a:rPr lang="it-IT" sz="2600" dirty="0" err="1">
                <a:solidFill>
                  <a:schemeClr val="tx1"/>
                </a:solidFill>
                <a:latin typeface="+mj-lt"/>
              </a:rPr>
              <a:t>necessary</a:t>
            </a:r>
            <a:r>
              <a:rPr lang="it-IT" sz="2600" dirty="0">
                <a:solidFill>
                  <a:schemeClr val="tx1"/>
                </a:solidFill>
                <a:latin typeface="+mj-lt"/>
              </a:rPr>
              <a:t> to </a:t>
            </a:r>
            <a:r>
              <a:rPr lang="it-IT" sz="2600" dirty="0" err="1">
                <a:solidFill>
                  <a:schemeClr val="tx1"/>
                </a:solidFill>
                <a:latin typeface="+mj-lt"/>
              </a:rPr>
              <a:t>calculate</a:t>
            </a:r>
            <a:r>
              <a:rPr lang="it-IT" sz="2600" dirty="0">
                <a:solidFill>
                  <a:schemeClr val="tx1"/>
                </a:solidFill>
                <a:latin typeface="+mj-lt"/>
              </a:rPr>
              <a:t> the </a:t>
            </a:r>
            <a:r>
              <a:rPr lang="it-IT" sz="2600" dirty="0" err="1">
                <a:solidFill>
                  <a:schemeClr val="tx1"/>
                </a:solidFill>
                <a:latin typeface="+mj-lt"/>
              </a:rPr>
              <a:t>intensity-averaged</a:t>
            </a:r>
            <a:r>
              <a:rPr lang="it-IT" sz="2600" dirty="0">
                <a:solidFill>
                  <a:schemeClr val="tx1"/>
                </a:solidFill>
                <a:latin typeface="+mj-lt"/>
              </a:rPr>
              <a:t> </a:t>
            </a:r>
            <a:r>
              <a:rPr lang="it-IT" sz="2600" dirty="0" err="1">
                <a:solidFill>
                  <a:schemeClr val="tx1"/>
                </a:solidFill>
                <a:latin typeface="+mj-lt"/>
              </a:rPr>
              <a:t>magnitudes</a:t>
            </a:r>
            <a:r>
              <a:rPr lang="it-IT" sz="2600" dirty="0">
                <a:solidFill>
                  <a:schemeClr val="tx1"/>
                </a:solidFill>
                <a:latin typeface="+mj-lt"/>
              </a:rPr>
              <a:t>, </a:t>
            </a:r>
            <a:r>
              <a:rPr lang="it-IT" sz="2600" dirty="0" err="1">
                <a:solidFill>
                  <a:schemeClr val="tx1"/>
                </a:solidFill>
                <a:latin typeface="+mj-lt"/>
              </a:rPr>
              <a:t>using</a:t>
            </a:r>
            <a:r>
              <a:rPr lang="it-IT" sz="2600" dirty="0">
                <a:solidFill>
                  <a:schemeClr val="tx1"/>
                </a:solidFill>
                <a:latin typeface="+mj-lt"/>
              </a:rPr>
              <a:t> the </a:t>
            </a:r>
            <a:r>
              <a:rPr lang="it-IT" sz="2600" dirty="0" err="1">
                <a:solidFill>
                  <a:schemeClr val="tx1"/>
                </a:solidFill>
                <a:latin typeface="+mj-lt"/>
              </a:rPr>
              <a:t>tecnique</a:t>
            </a:r>
            <a:r>
              <a:rPr lang="it-IT" sz="2600" dirty="0">
                <a:solidFill>
                  <a:schemeClr val="tx1"/>
                </a:solidFill>
                <a:latin typeface="+mj-lt"/>
              </a:rPr>
              <a:t> of </a:t>
            </a:r>
            <a:r>
              <a:rPr lang="it-IT" sz="2600" u="sng" dirty="0" err="1">
                <a:solidFill>
                  <a:schemeClr val="tx1"/>
                </a:solidFill>
                <a:latin typeface="+mj-lt"/>
              </a:rPr>
              <a:t>templetes</a:t>
            </a:r>
            <a:r>
              <a:rPr lang="it-IT" sz="2600" dirty="0">
                <a:solidFill>
                  <a:schemeClr val="tx1"/>
                </a:solidFill>
                <a:latin typeface="+mj-lt"/>
              </a:rPr>
              <a:t>.</a:t>
            </a:r>
          </a:p>
          <a:p>
            <a:endParaRPr lang="it-IT" sz="2600" dirty="0">
              <a:solidFill>
                <a:schemeClr val="tx1"/>
              </a:solidFill>
              <a:latin typeface="+mj-lt"/>
            </a:endParaRPr>
          </a:p>
        </p:txBody>
      </p:sp>
      <p:pic>
        <p:nvPicPr>
          <p:cNvPr id="3" name="Immagine 2">
            <a:extLst>
              <a:ext uri="{FF2B5EF4-FFF2-40B4-BE49-F238E27FC236}">
                <a16:creationId xmlns:a16="http://schemas.microsoft.com/office/drawing/2014/main" id="{50C72352-E34C-68B5-0735-0ED464672563}"/>
              </a:ext>
            </a:extLst>
          </p:cNvPr>
          <p:cNvPicPr>
            <a:picLocks noChangeAspect="1"/>
          </p:cNvPicPr>
          <p:nvPr/>
        </p:nvPicPr>
        <p:blipFill>
          <a:blip r:embed="rId3"/>
          <a:srcRect t="32310" b="36103"/>
          <a:stretch/>
        </p:blipFill>
        <p:spPr>
          <a:xfrm>
            <a:off x="935665" y="2955757"/>
            <a:ext cx="4588342" cy="2820357"/>
          </a:xfrm>
          <a:prstGeom prst="rect">
            <a:avLst/>
          </a:prstGeom>
        </p:spPr>
      </p:pic>
      <p:pic>
        <p:nvPicPr>
          <p:cNvPr id="7" name="Immagine 6">
            <a:extLst>
              <a:ext uri="{FF2B5EF4-FFF2-40B4-BE49-F238E27FC236}">
                <a16:creationId xmlns:a16="http://schemas.microsoft.com/office/drawing/2014/main" id="{3463BEA0-699E-500C-EFDC-BC3D700786C2}"/>
              </a:ext>
            </a:extLst>
          </p:cNvPr>
          <p:cNvPicPr>
            <a:picLocks noChangeAspect="1"/>
          </p:cNvPicPr>
          <p:nvPr/>
        </p:nvPicPr>
        <p:blipFill>
          <a:blip r:embed="rId3"/>
          <a:srcRect t="94989" b="-1059"/>
          <a:stretch/>
        </p:blipFill>
        <p:spPr>
          <a:xfrm>
            <a:off x="935665" y="5646284"/>
            <a:ext cx="4588342" cy="541944"/>
          </a:xfrm>
          <a:prstGeom prst="rect">
            <a:avLst/>
          </a:prstGeom>
        </p:spPr>
      </p:pic>
      <p:pic>
        <p:nvPicPr>
          <p:cNvPr id="8" name="Immagine 7">
            <a:extLst>
              <a:ext uri="{FF2B5EF4-FFF2-40B4-BE49-F238E27FC236}">
                <a16:creationId xmlns:a16="http://schemas.microsoft.com/office/drawing/2014/main" id="{6015A8AA-F193-313A-6872-6AAB737F1727}"/>
              </a:ext>
            </a:extLst>
          </p:cNvPr>
          <p:cNvPicPr>
            <a:picLocks noChangeAspect="1"/>
          </p:cNvPicPr>
          <p:nvPr/>
        </p:nvPicPr>
        <p:blipFill>
          <a:blip r:embed="rId3"/>
          <a:srcRect t="64890" b="-1059"/>
          <a:stretch/>
        </p:blipFill>
        <p:spPr>
          <a:xfrm>
            <a:off x="5983112" y="2903936"/>
            <a:ext cx="4673304" cy="3289163"/>
          </a:xfrm>
          <a:prstGeom prst="rect">
            <a:avLst/>
          </a:prstGeom>
        </p:spPr>
      </p:pic>
      <p:sp>
        <p:nvSpPr>
          <p:cNvPr id="5" name="Segnaposto piè di pagina 4">
            <a:extLst>
              <a:ext uri="{FF2B5EF4-FFF2-40B4-BE49-F238E27FC236}">
                <a16:creationId xmlns:a16="http://schemas.microsoft.com/office/drawing/2014/main" id="{603AAF94-F0B1-0674-B336-7B8F5459DD64}"/>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22188801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BB457F-9E54-874C-1143-14EBC10873AD}"/>
              </a:ext>
            </a:extLst>
          </p:cNvPr>
          <p:cNvSpPr>
            <a:spLocks noGrp="1"/>
          </p:cNvSpPr>
          <p:nvPr>
            <p:ph type="title"/>
          </p:nvPr>
        </p:nvSpPr>
        <p:spPr>
          <a:xfrm>
            <a:off x="490537" y="247456"/>
            <a:ext cx="11210925" cy="744836"/>
          </a:xfrm>
        </p:spPr>
        <p:txBody>
          <a:bodyPr vert="horz" lIns="91440" tIns="45720" rIns="91440" bIns="45720" rtlCol="0" anchor="ctr">
            <a:normAutofit/>
          </a:bodyPr>
          <a:lstStyle/>
          <a:p>
            <a:pPr algn="ctr"/>
            <a:r>
              <a:rPr lang="en-US" dirty="0"/>
              <a:t>TYPE II</a:t>
            </a:r>
            <a:r>
              <a:rPr lang="en-US" kern="1200" dirty="0">
                <a:latin typeface="+mj-lt"/>
                <a:ea typeface="+mj-ea"/>
                <a:cs typeface="+mj-cs"/>
              </a:rPr>
              <a:t> CEPHEIDS</a:t>
            </a:r>
          </a:p>
        </p:txBody>
      </p:sp>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101</a:t>
            </a:fld>
            <a:endParaRPr lang="en-US" dirty="0">
              <a:solidFill>
                <a:schemeClr val="tx1">
                  <a:tint val="75000"/>
                </a:schemeClr>
              </a:solidFill>
            </a:endParaRPr>
          </a:p>
        </p:txBody>
      </p:sp>
      <p:sp>
        <p:nvSpPr>
          <p:cNvPr id="17" name="CasellaDiTesto 16">
            <a:extLst>
              <a:ext uri="{FF2B5EF4-FFF2-40B4-BE49-F238E27FC236}">
                <a16:creationId xmlns:a16="http://schemas.microsoft.com/office/drawing/2014/main" id="{A8E7E218-1B69-6FE7-D5BE-0DAAE4AB5239}"/>
              </a:ext>
            </a:extLst>
          </p:cNvPr>
          <p:cNvSpPr txBox="1"/>
          <p:nvPr/>
        </p:nvSpPr>
        <p:spPr>
          <a:xfrm>
            <a:off x="4102471" y="3957495"/>
            <a:ext cx="4953719" cy="369332"/>
          </a:xfrm>
          <a:prstGeom prst="rect">
            <a:avLst/>
          </a:prstGeom>
          <a:noFill/>
        </p:spPr>
        <p:txBody>
          <a:bodyPr wrap="square">
            <a:spAutoFit/>
          </a:bodyPr>
          <a:lstStyle/>
          <a:p>
            <a:r>
              <a:rPr lang="en-US" b="1" dirty="0"/>
              <a:t>OBSERVED PERIOD – LUMINOSITY RELATIONS  </a:t>
            </a:r>
          </a:p>
        </p:txBody>
      </p:sp>
      <p:sp>
        <p:nvSpPr>
          <p:cNvPr id="3" name="CasellaDiTesto 2">
            <a:extLst>
              <a:ext uri="{FF2B5EF4-FFF2-40B4-BE49-F238E27FC236}">
                <a16:creationId xmlns:a16="http://schemas.microsoft.com/office/drawing/2014/main" id="{FF7A2E42-C316-32DA-8EE3-943695CE51FB}"/>
              </a:ext>
            </a:extLst>
          </p:cNvPr>
          <p:cNvSpPr txBox="1"/>
          <p:nvPr/>
        </p:nvSpPr>
        <p:spPr>
          <a:xfrm>
            <a:off x="9982200" y="3818995"/>
            <a:ext cx="1850763" cy="646331"/>
          </a:xfrm>
          <a:prstGeom prst="rect">
            <a:avLst/>
          </a:prstGeom>
          <a:noFill/>
        </p:spPr>
        <p:txBody>
          <a:bodyPr wrap="none" rtlCol="0">
            <a:spAutoFit/>
          </a:bodyPr>
          <a:lstStyle/>
          <a:p>
            <a:r>
              <a:rPr lang="en-US" dirty="0"/>
              <a:t>Sicignano+2024,</a:t>
            </a:r>
          </a:p>
          <a:p>
            <a:r>
              <a:rPr lang="en-US" dirty="0"/>
              <a:t> A&amp;A, 685, A41.</a:t>
            </a:r>
          </a:p>
        </p:txBody>
      </p:sp>
      <p:pic>
        <p:nvPicPr>
          <p:cNvPr id="16" name="Immagine 15">
            <a:extLst>
              <a:ext uri="{FF2B5EF4-FFF2-40B4-BE49-F238E27FC236}">
                <a16:creationId xmlns:a16="http://schemas.microsoft.com/office/drawing/2014/main" id="{86EC531F-E760-5EA3-6C08-2D352222F75D}"/>
              </a:ext>
            </a:extLst>
          </p:cNvPr>
          <p:cNvPicPr>
            <a:picLocks noChangeAspect="1"/>
          </p:cNvPicPr>
          <p:nvPr/>
        </p:nvPicPr>
        <p:blipFill rotWithShape="1">
          <a:blip r:embed="rId2"/>
          <a:srcRect l="573" b="1973"/>
          <a:stretch/>
        </p:blipFill>
        <p:spPr>
          <a:xfrm>
            <a:off x="6298156" y="4399213"/>
            <a:ext cx="4062535" cy="2002670"/>
          </a:xfrm>
          <a:prstGeom prst="rect">
            <a:avLst/>
          </a:prstGeom>
        </p:spPr>
      </p:pic>
      <p:pic>
        <p:nvPicPr>
          <p:cNvPr id="25" name="Immagine 24" descr="Immagine che contiene grafico&#10;&#10;Descrizione generata automaticamente">
            <a:extLst>
              <a:ext uri="{FF2B5EF4-FFF2-40B4-BE49-F238E27FC236}">
                <a16:creationId xmlns:a16="http://schemas.microsoft.com/office/drawing/2014/main" id="{A67E483A-3242-07E2-0AAC-EE77748F78E3}"/>
              </a:ext>
            </a:extLst>
          </p:cNvPr>
          <p:cNvPicPr>
            <a:picLocks noChangeAspect="1"/>
          </p:cNvPicPr>
          <p:nvPr/>
        </p:nvPicPr>
        <p:blipFill rotWithShape="1">
          <a:blip r:embed="rId3">
            <a:alphaModFix/>
            <a:extLst>
              <a:ext uri="{BEBA8EAE-BF5A-486C-A8C5-ECC9F3942E4B}">
                <a14:imgProps xmlns:a14="http://schemas.microsoft.com/office/drawing/2010/main">
                  <a14:imgLayer r:embed="rId4">
                    <a14:imgEffect>
                      <a14:saturation sat="400000"/>
                    </a14:imgEffect>
                  </a14:imgLayer>
                </a14:imgProps>
              </a:ext>
            </a:extLst>
          </a:blip>
          <a:srcRect l="-1074" t="11192" r="7547" b="1017"/>
          <a:stretch/>
        </p:blipFill>
        <p:spPr>
          <a:xfrm>
            <a:off x="2407682" y="1457452"/>
            <a:ext cx="3890474" cy="2434609"/>
          </a:xfrm>
          <a:prstGeom prst="rect">
            <a:avLst/>
          </a:prstGeom>
        </p:spPr>
      </p:pic>
      <p:pic>
        <p:nvPicPr>
          <p:cNvPr id="26" name="Immagine 25" descr="Immagine che contiene grafico&#10;&#10;Descrizione generata automaticamente">
            <a:extLst>
              <a:ext uri="{FF2B5EF4-FFF2-40B4-BE49-F238E27FC236}">
                <a16:creationId xmlns:a16="http://schemas.microsoft.com/office/drawing/2014/main" id="{55BE5A74-A2C3-446E-1CD3-1100E212CD3B}"/>
              </a:ext>
            </a:extLst>
          </p:cNvPr>
          <p:cNvPicPr>
            <a:picLocks noChangeAspect="1"/>
          </p:cNvPicPr>
          <p:nvPr/>
        </p:nvPicPr>
        <p:blipFill rotWithShape="1">
          <a:blip r:embed="rId5">
            <a:extLst>
              <a:ext uri="{BEBA8EAE-BF5A-486C-A8C5-ECC9F3942E4B}">
                <a14:imgProps xmlns:a14="http://schemas.microsoft.com/office/drawing/2010/main">
                  <a14:imgLayer r:embed="rId6">
                    <a14:imgEffect>
                      <a14:saturation sat="400000"/>
                    </a14:imgEffect>
                  </a14:imgLayer>
                </a14:imgProps>
              </a:ext>
            </a:extLst>
          </a:blip>
          <a:srcRect l="-404" t="8007" r="7272" b="-192"/>
          <a:stretch/>
        </p:blipFill>
        <p:spPr>
          <a:xfrm>
            <a:off x="6579331" y="1457227"/>
            <a:ext cx="3740325" cy="2468175"/>
          </a:xfrm>
          <a:prstGeom prst="rect">
            <a:avLst/>
          </a:prstGeom>
        </p:spPr>
      </p:pic>
      <p:sp>
        <p:nvSpPr>
          <p:cNvPr id="27" name="CasellaDiTesto 26">
            <a:extLst>
              <a:ext uri="{FF2B5EF4-FFF2-40B4-BE49-F238E27FC236}">
                <a16:creationId xmlns:a16="http://schemas.microsoft.com/office/drawing/2014/main" id="{37AE9480-6C05-5C3A-FE5A-901BD013B454}"/>
              </a:ext>
            </a:extLst>
          </p:cNvPr>
          <p:cNvSpPr txBox="1"/>
          <p:nvPr/>
        </p:nvSpPr>
        <p:spPr>
          <a:xfrm>
            <a:off x="5423140" y="1071849"/>
            <a:ext cx="1750031" cy="369332"/>
          </a:xfrm>
          <a:prstGeom prst="rect">
            <a:avLst/>
          </a:prstGeom>
          <a:noFill/>
        </p:spPr>
        <p:txBody>
          <a:bodyPr wrap="none" rtlCol="0">
            <a:spAutoFit/>
          </a:bodyPr>
          <a:lstStyle/>
          <a:p>
            <a:r>
              <a:rPr lang="en-US" b="1" dirty="0"/>
              <a:t>LIGHT CURVES</a:t>
            </a:r>
          </a:p>
        </p:txBody>
      </p:sp>
      <p:pic>
        <p:nvPicPr>
          <p:cNvPr id="10" name="Immagine 9">
            <a:extLst>
              <a:ext uri="{FF2B5EF4-FFF2-40B4-BE49-F238E27FC236}">
                <a16:creationId xmlns:a16="http://schemas.microsoft.com/office/drawing/2014/main" id="{1E7D889B-A798-51D2-93A9-4985E49181EB}"/>
              </a:ext>
            </a:extLst>
          </p:cNvPr>
          <p:cNvPicPr>
            <a:picLocks noChangeAspect="1"/>
          </p:cNvPicPr>
          <p:nvPr/>
        </p:nvPicPr>
        <p:blipFill rotWithShape="1">
          <a:blip r:embed="rId7"/>
          <a:srcRect b="1689"/>
          <a:stretch/>
        </p:blipFill>
        <p:spPr>
          <a:xfrm>
            <a:off x="2112752" y="4406384"/>
            <a:ext cx="4059515" cy="1995499"/>
          </a:xfrm>
          <a:prstGeom prst="rect">
            <a:avLst/>
          </a:prstGeom>
        </p:spPr>
      </p:pic>
      <p:sp>
        <p:nvSpPr>
          <p:cNvPr id="5" name="Segnaposto piè di pagina 4">
            <a:extLst>
              <a:ext uri="{FF2B5EF4-FFF2-40B4-BE49-F238E27FC236}">
                <a16:creationId xmlns:a16="http://schemas.microsoft.com/office/drawing/2014/main" id="{5F112279-13C8-4B17-A67B-80AE934941DB}"/>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42551522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a:extLst>
            <a:ext uri="{FF2B5EF4-FFF2-40B4-BE49-F238E27FC236}">
              <a16:creationId xmlns:a16="http://schemas.microsoft.com/office/drawing/2014/main" id="{F6C4D8F0-E6F6-4896-7906-615307133999}"/>
            </a:ext>
          </a:extLst>
        </p:cNvPr>
        <p:cNvGrpSpPr/>
        <p:nvPr/>
      </p:nvGrpSpPr>
      <p:grpSpPr>
        <a:xfrm>
          <a:off x="0" y="0"/>
          <a:ext cx="0" cy="0"/>
          <a:chOff x="0" y="0"/>
          <a:chExt cx="0" cy="0"/>
        </a:xfrm>
      </p:grpSpPr>
      <p:pic>
        <p:nvPicPr>
          <p:cNvPr id="14" name="Immagine 13" descr="Immagine che contiene testo, schermata, documento, menu&#10;&#10;Il contenuto generato dall'IA potrebbe non essere corretto.">
            <a:extLst>
              <a:ext uri="{FF2B5EF4-FFF2-40B4-BE49-F238E27FC236}">
                <a16:creationId xmlns:a16="http://schemas.microsoft.com/office/drawing/2014/main" id="{C0F4FAD9-A421-FB19-911D-7DDE225D724A}"/>
              </a:ext>
            </a:extLst>
          </p:cNvPr>
          <p:cNvPicPr>
            <a:picLocks noChangeAspect="1"/>
          </p:cNvPicPr>
          <p:nvPr/>
        </p:nvPicPr>
        <p:blipFill>
          <a:blip r:embed="rId2"/>
          <a:stretch>
            <a:fillRect/>
          </a:stretch>
        </p:blipFill>
        <p:spPr>
          <a:xfrm>
            <a:off x="5983387" y="1425488"/>
            <a:ext cx="5169869" cy="5150506"/>
          </a:xfrm>
          <a:prstGeom prst="rect">
            <a:avLst/>
          </a:prstGeom>
        </p:spPr>
      </p:pic>
      <p:sp>
        <p:nvSpPr>
          <p:cNvPr id="2" name="Titolo 1">
            <a:extLst>
              <a:ext uri="{FF2B5EF4-FFF2-40B4-BE49-F238E27FC236}">
                <a16:creationId xmlns:a16="http://schemas.microsoft.com/office/drawing/2014/main" id="{D0EB1FFE-98A9-5A4E-C6B3-8EFA16378554}"/>
              </a:ext>
            </a:extLst>
          </p:cNvPr>
          <p:cNvSpPr>
            <a:spLocks noGrp="1"/>
          </p:cNvSpPr>
          <p:nvPr>
            <p:ph type="title"/>
          </p:nvPr>
        </p:nvSpPr>
        <p:spPr>
          <a:xfrm>
            <a:off x="377925" y="369452"/>
            <a:ext cx="11210925" cy="744836"/>
          </a:xfrm>
        </p:spPr>
        <p:txBody>
          <a:bodyPr vert="horz" lIns="91440" tIns="45720" rIns="91440" bIns="45720" rtlCol="0" anchor="ctr">
            <a:normAutofit/>
          </a:bodyPr>
          <a:lstStyle/>
          <a:p>
            <a:pPr algn="ctr"/>
            <a:r>
              <a:rPr lang="en-US" dirty="0"/>
              <a:t>TYPE II</a:t>
            </a:r>
            <a:r>
              <a:rPr lang="en-US" kern="1200" dirty="0">
                <a:latin typeface="+mj-lt"/>
                <a:ea typeface="+mj-ea"/>
                <a:cs typeface="+mj-cs"/>
              </a:rPr>
              <a:t> CEPHEIDS</a:t>
            </a:r>
          </a:p>
        </p:txBody>
      </p:sp>
      <p:sp>
        <p:nvSpPr>
          <p:cNvPr id="4" name="Segnaposto data 3">
            <a:extLst>
              <a:ext uri="{FF2B5EF4-FFF2-40B4-BE49-F238E27FC236}">
                <a16:creationId xmlns:a16="http://schemas.microsoft.com/office/drawing/2014/main" id="{DBA62039-E492-6573-E2F2-713053C3BBA7}"/>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A1DDD894-5BC3-CC6D-B7A4-25353FF1D8DB}"/>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102</a:t>
            </a:fld>
            <a:endParaRPr lang="en-US">
              <a:solidFill>
                <a:schemeClr val="tx1">
                  <a:tint val="75000"/>
                </a:schemeClr>
              </a:solidFill>
            </a:endParaRPr>
          </a:p>
        </p:txBody>
      </p:sp>
      <p:sp>
        <p:nvSpPr>
          <p:cNvPr id="17" name="CasellaDiTesto 16">
            <a:extLst>
              <a:ext uri="{FF2B5EF4-FFF2-40B4-BE49-F238E27FC236}">
                <a16:creationId xmlns:a16="http://schemas.microsoft.com/office/drawing/2014/main" id="{97379D71-367A-3B7C-9E3C-70C6E521721F}"/>
              </a:ext>
            </a:extLst>
          </p:cNvPr>
          <p:cNvSpPr txBox="1"/>
          <p:nvPr/>
        </p:nvSpPr>
        <p:spPr>
          <a:xfrm>
            <a:off x="2940138" y="967722"/>
            <a:ext cx="7955170" cy="369332"/>
          </a:xfrm>
          <a:prstGeom prst="rect">
            <a:avLst/>
          </a:prstGeom>
          <a:noFill/>
        </p:spPr>
        <p:txBody>
          <a:bodyPr wrap="square">
            <a:spAutoFit/>
          </a:bodyPr>
          <a:lstStyle/>
          <a:p>
            <a:r>
              <a:rPr lang="en-US" b="1" dirty="0"/>
              <a:t>FITTED  PERIOD – LUMINOSITY AND PERIOD - WESENHEIT  RELATIONS  </a:t>
            </a:r>
          </a:p>
        </p:txBody>
      </p:sp>
      <p:pic>
        <p:nvPicPr>
          <p:cNvPr id="8" name="Immagine 7">
            <a:extLst>
              <a:ext uri="{FF2B5EF4-FFF2-40B4-BE49-F238E27FC236}">
                <a16:creationId xmlns:a16="http://schemas.microsoft.com/office/drawing/2014/main" id="{BFB74C2F-788A-440C-C86E-C7F9EBB6FBDB}"/>
              </a:ext>
            </a:extLst>
          </p:cNvPr>
          <p:cNvPicPr>
            <a:picLocks noChangeAspect="1"/>
          </p:cNvPicPr>
          <p:nvPr/>
        </p:nvPicPr>
        <p:blipFill>
          <a:blip r:embed="rId3"/>
          <a:srcRect t="8943" r="8010" b="10857"/>
          <a:stretch>
            <a:fillRect/>
          </a:stretch>
        </p:blipFill>
        <p:spPr>
          <a:xfrm>
            <a:off x="1541720" y="1292262"/>
            <a:ext cx="4308573" cy="2504282"/>
          </a:xfrm>
          <a:prstGeom prst="rect">
            <a:avLst/>
          </a:prstGeom>
        </p:spPr>
      </p:pic>
      <p:pic>
        <p:nvPicPr>
          <p:cNvPr id="11" name="Immagine 10">
            <a:extLst>
              <a:ext uri="{FF2B5EF4-FFF2-40B4-BE49-F238E27FC236}">
                <a16:creationId xmlns:a16="http://schemas.microsoft.com/office/drawing/2014/main" id="{14657672-450B-DFF8-CF36-0E6A08004F32}"/>
              </a:ext>
            </a:extLst>
          </p:cNvPr>
          <p:cNvPicPr>
            <a:picLocks noChangeAspect="1"/>
          </p:cNvPicPr>
          <p:nvPr/>
        </p:nvPicPr>
        <p:blipFill>
          <a:blip r:embed="rId4"/>
          <a:srcRect l="4114" t="10442" r="9058" b="2358"/>
          <a:stretch>
            <a:fillRect/>
          </a:stretch>
        </p:blipFill>
        <p:spPr>
          <a:xfrm>
            <a:off x="1747853" y="3787051"/>
            <a:ext cx="4034990" cy="2701497"/>
          </a:xfrm>
          <a:prstGeom prst="rect">
            <a:avLst/>
          </a:prstGeom>
        </p:spPr>
      </p:pic>
      <p:sp>
        <p:nvSpPr>
          <p:cNvPr id="5" name="CasellaDiTesto 4">
            <a:extLst>
              <a:ext uri="{FF2B5EF4-FFF2-40B4-BE49-F238E27FC236}">
                <a16:creationId xmlns:a16="http://schemas.microsoft.com/office/drawing/2014/main" id="{36489C53-A840-9DF0-1F84-F2D254690CF4}"/>
              </a:ext>
            </a:extLst>
          </p:cNvPr>
          <p:cNvSpPr txBox="1"/>
          <p:nvPr/>
        </p:nvSpPr>
        <p:spPr>
          <a:xfrm>
            <a:off x="0" y="5645002"/>
            <a:ext cx="1936865" cy="646331"/>
          </a:xfrm>
          <a:prstGeom prst="rect">
            <a:avLst/>
          </a:prstGeom>
          <a:noFill/>
        </p:spPr>
        <p:txBody>
          <a:bodyPr wrap="square">
            <a:spAutoFit/>
          </a:bodyPr>
          <a:lstStyle/>
          <a:p>
            <a:r>
              <a:rPr lang="en-US" dirty="0"/>
              <a:t>Sicignano+2024,</a:t>
            </a:r>
          </a:p>
          <a:p>
            <a:r>
              <a:rPr lang="en-US" dirty="0"/>
              <a:t> A&amp;A, 685, A41.</a:t>
            </a:r>
          </a:p>
        </p:txBody>
      </p:sp>
      <p:sp>
        <p:nvSpPr>
          <p:cNvPr id="3" name="Segnaposto piè di pagina 2">
            <a:extLst>
              <a:ext uri="{FF2B5EF4-FFF2-40B4-BE49-F238E27FC236}">
                <a16:creationId xmlns:a16="http://schemas.microsoft.com/office/drawing/2014/main" id="{0CFA6F28-5385-D698-13B5-E0177C308822}"/>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82454115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a:extLst>
            <a:ext uri="{FF2B5EF4-FFF2-40B4-BE49-F238E27FC236}">
              <a16:creationId xmlns:a16="http://schemas.microsoft.com/office/drawing/2014/main" id="{EE7FA818-6E54-379F-4640-22C8C2A5D106}"/>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A0DB78B-CB33-BF70-A854-4DAFA9A620AC}"/>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kern="1200" dirty="0">
                <a:latin typeface="+mj-lt"/>
                <a:ea typeface="+mj-ea"/>
                <a:cs typeface="+mj-cs"/>
              </a:rPr>
              <a:t>IMPACT ON THE DISTANCE SCALE</a:t>
            </a:r>
          </a:p>
        </p:txBody>
      </p:sp>
      <p:sp>
        <p:nvSpPr>
          <p:cNvPr id="4" name="Segnaposto data 3">
            <a:extLst>
              <a:ext uri="{FF2B5EF4-FFF2-40B4-BE49-F238E27FC236}">
                <a16:creationId xmlns:a16="http://schemas.microsoft.com/office/drawing/2014/main" id="{34B24EC8-6780-232B-BD26-487AB9673BFD}"/>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44A73885-7CDD-DE57-C691-6C589D4AC2C6}"/>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103</a:t>
            </a:fld>
            <a:endParaRPr lang="en-US">
              <a:solidFill>
                <a:schemeClr val="tx1">
                  <a:tint val="75000"/>
                </a:schemeClr>
              </a:solidFill>
            </a:endParaRPr>
          </a:p>
        </p:txBody>
      </p:sp>
      <p:pic>
        <p:nvPicPr>
          <p:cNvPr id="9" name="Immagine 8" descr="Immagine che contiene testo, diagramma, linea, Diagramma&#10;&#10;Descrizione generata automaticamente">
            <a:extLst>
              <a:ext uri="{FF2B5EF4-FFF2-40B4-BE49-F238E27FC236}">
                <a16:creationId xmlns:a16="http://schemas.microsoft.com/office/drawing/2014/main" id="{8F3887D7-A135-E7A9-2FE1-63B8801742A2}"/>
              </a:ext>
            </a:extLst>
          </p:cNvPr>
          <p:cNvPicPr>
            <a:picLocks noChangeAspect="1"/>
          </p:cNvPicPr>
          <p:nvPr/>
        </p:nvPicPr>
        <p:blipFill rotWithShape="1">
          <a:blip r:embed="rId2">
            <a:extLst>
              <a:ext uri="{28A0092B-C50C-407E-A947-70E740481C1C}">
                <a14:useLocalDpi xmlns:a14="http://schemas.microsoft.com/office/drawing/2010/main" val="0"/>
              </a:ext>
            </a:extLst>
          </a:blip>
          <a:srcRect t="632" b="2014"/>
          <a:stretch/>
        </p:blipFill>
        <p:spPr>
          <a:xfrm>
            <a:off x="700900" y="1994207"/>
            <a:ext cx="3732879" cy="4362143"/>
          </a:xfrm>
          <a:prstGeom prst="rect">
            <a:avLst/>
          </a:prstGeom>
        </p:spPr>
      </p:pic>
      <p:pic>
        <p:nvPicPr>
          <p:cNvPr id="10" name="Immagine 9" descr="Immagine che contiene testo, linea, diagramma, Diagramma&#10;&#10;Descrizione generata automaticamente">
            <a:extLst>
              <a:ext uri="{FF2B5EF4-FFF2-40B4-BE49-F238E27FC236}">
                <a16:creationId xmlns:a16="http://schemas.microsoft.com/office/drawing/2014/main" id="{29A6A23A-8E63-7009-BBAD-E77EEE5AC29A}"/>
              </a:ext>
            </a:extLst>
          </p:cNvPr>
          <p:cNvPicPr>
            <a:picLocks noChangeAspect="1"/>
          </p:cNvPicPr>
          <p:nvPr/>
        </p:nvPicPr>
        <p:blipFill rotWithShape="1">
          <a:blip r:embed="rId3">
            <a:extLst>
              <a:ext uri="{28A0092B-C50C-407E-A947-70E740481C1C}">
                <a14:useLocalDpi xmlns:a14="http://schemas.microsoft.com/office/drawing/2010/main" val="0"/>
              </a:ext>
            </a:extLst>
          </a:blip>
          <a:srcRect t="1305" b="2019"/>
          <a:stretch/>
        </p:blipFill>
        <p:spPr>
          <a:xfrm>
            <a:off x="4546904" y="1994207"/>
            <a:ext cx="3759005" cy="4362142"/>
          </a:xfrm>
          <a:prstGeom prst="rect">
            <a:avLst/>
          </a:prstGeom>
        </p:spPr>
      </p:pic>
      <p:sp>
        <p:nvSpPr>
          <p:cNvPr id="16" name="CasellaDiTesto 15">
            <a:extLst>
              <a:ext uri="{FF2B5EF4-FFF2-40B4-BE49-F238E27FC236}">
                <a16:creationId xmlns:a16="http://schemas.microsoft.com/office/drawing/2014/main" id="{764F2047-7C39-4D06-37F9-9261D4ABAE25}"/>
              </a:ext>
            </a:extLst>
          </p:cNvPr>
          <p:cNvSpPr txBox="1"/>
          <p:nvPr/>
        </p:nvSpPr>
        <p:spPr>
          <a:xfrm>
            <a:off x="8317563" y="5112362"/>
            <a:ext cx="4067504" cy="646331"/>
          </a:xfrm>
          <a:prstGeom prst="rect">
            <a:avLst/>
          </a:prstGeom>
          <a:noFill/>
        </p:spPr>
        <p:txBody>
          <a:bodyPr wrap="square">
            <a:spAutoFit/>
          </a:bodyPr>
          <a:lstStyle/>
          <a:p>
            <a:r>
              <a:rPr lang="en-US" sz="1800" dirty="0">
                <a:solidFill>
                  <a:srgbClr val="FF0000"/>
                </a:solidFill>
              </a:rPr>
              <a:t>The distance moduli of GGCs appear </a:t>
            </a:r>
            <a:r>
              <a:rPr lang="en-US" sz="1800" b="1" dirty="0">
                <a:solidFill>
                  <a:srgbClr val="FF0000"/>
                </a:solidFill>
              </a:rPr>
              <a:t>overestimated</a:t>
            </a:r>
            <a:r>
              <a:rPr lang="en-US" sz="1800" dirty="0">
                <a:solidFill>
                  <a:srgbClr val="FF0000"/>
                </a:solidFill>
              </a:rPr>
              <a:t> up to </a:t>
            </a:r>
            <a:r>
              <a:rPr lang="en-US" b="1" dirty="0">
                <a:solidFill>
                  <a:srgbClr val="FF0000"/>
                </a:solidFill>
              </a:rPr>
              <a:t>3</a:t>
            </a:r>
            <a:r>
              <a:rPr lang="en-US" sz="1800" b="1" dirty="0">
                <a:solidFill>
                  <a:srgbClr val="FF0000"/>
                </a:solidFill>
              </a:rPr>
              <a:t>%</a:t>
            </a:r>
            <a:r>
              <a:rPr lang="en-US" sz="1800" dirty="0">
                <a:solidFill>
                  <a:srgbClr val="FF0000"/>
                </a:solidFill>
              </a:rPr>
              <a:t>.</a:t>
            </a:r>
          </a:p>
        </p:txBody>
      </p:sp>
      <p:sp>
        <p:nvSpPr>
          <p:cNvPr id="15" name="CasellaDiTesto 14">
            <a:extLst>
              <a:ext uri="{FF2B5EF4-FFF2-40B4-BE49-F238E27FC236}">
                <a16:creationId xmlns:a16="http://schemas.microsoft.com/office/drawing/2014/main" id="{F062DBD5-E034-E120-D0CB-598E39E1EDC0}"/>
              </a:ext>
            </a:extLst>
          </p:cNvPr>
          <p:cNvSpPr txBox="1"/>
          <p:nvPr/>
        </p:nvSpPr>
        <p:spPr>
          <a:xfrm>
            <a:off x="556914" y="1475618"/>
            <a:ext cx="8831635" cy="369332"/>
          </a:xfrm>
          <a:prstGeom prst="rect">
            <a:avLst/>
          </a:prstGeom>
          <a:noFill/>
        </p:spPr>
        <p:txBody>
          <a:bodyPr wrap="square">
            <a:spAutoFit/>
          </a:bodyPr>
          <a:lstStyle/>
          <a:p>
            <a:r>
              <a:rPr lang="en-US" b="1" dirty="0">
                <a:solidFill>
                  <a:schemeClr val="tx1"/>
                </a:solidFill>
                <a:latin typeface="+mn-lt"/>
              </a:rPr>
              <a:t>Comparison between our distance moduli and those by </a:t>
            </a:r>
            <a:r>
              <a:rPr lang="it-IT" b="1" dirty="0" err="1">
                <a:solidFill>
                  <a:schemeClr val="tx1"/>
                </a:solidFill>
                <a:latin typeface="+mn-lt"/>
              </a:rPr>
              <a:t>Baumbgardt</a:t>
            </a:r>
            <a:r>
              <a:rPr lang="it-IT" b="1" dirty="0">
                <a:solidFill>
                  <a:schemeClr val="tx1"/>
                </a:solidFill>
                <a:latin typeface="+mn-lt"/>
              </a:rPr>
              <a:t> &amp; Vasiliev 21</a:t>
            </a:r>
            <a:endParaRPr lang="en-US" dirty="0"/>
          </a:p>
        </p:txBody>
      </p:sp>
      <p:sp>
        <p:nvSpPr>
          <p:cNvPr id="5" name="CasellaDiTesto 4">
            <a:extLst>
              <a:ext uri="{FF2B5EF4-FFF2-40B4-BE49-F238E27FC236}">
                <a16:creationId xmlns:a16="http://schemas.microsoft.com/office/drawing/2014/main" id="{A89469B4-DF4F-4F37-8033-978906845C41}"/>
              </a:ext>
            </a:extLst>
          </p:cNvPr>
          <p:cNvSpPr txBox="1"/>
          <p:nvPr/>
        </p:nvSpPr>
        <p:spPr>
          <a:xfrm>
            <a:off x="8300692" y="2375677"/>
            <a:ext cx="1891145" cy="646331"/>
          </a:xfrm>
          <a:prstGeom prst="rect">
            <a:avLst/>
          </a:prstGeom>
          <a:noFill/>
        </p:spPr>
        <p:txBody>
          <a:bodyPr wrap="square">
            <a:spAutoFit/>
          </a:bodyPr>
          <a:lstStyle/>
          <a:p>
            <a:r>
              <a:rPr lang="en-US" dirty="0"/>
              <a:t>Sicignano+2024,</a:t>
            </a:r>
          </a:p>
          <a:p>
            <a:r>
              <a:rPr lang="en-US" dirty="0"/>
              <a:t> A&amp;A, 685, A41.</a:t>
            </a:r>
          </a:p>
        </p:txBody>
      </p:sp>
      <p:sp>
        <p:nvSpPr>
          <p:cNvPr id="3" name="Segnaposto piè di pagina 2">
            <a:extLst>
              <a:ext uri="{FF2B5EF4-FFF2-40B4-BE49-F238E27FC236}">
                <a16:creationId xmlns:a16="http://schemas.microsoft.com/office/drawing/2014/main" id="{8DCE01FC-7BCB-F057-E43B-FDDA2D8DAC24}"/>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60625417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a:extLst>
            <a:ext uri="{FF2B5EF4-FFF2-40B4-BE49-F238E27FC236}">
              <a16:creationId xmlns:a16="http://schemas.microsoft.com/office/drawing/2014/main" id="{89FE1063-294C-CCA1-2271-E81C9C994A3B}"/>
            </a:ext>
          </a:extLst>
        </p:cNvPr>
        <p:cNvGrpSpPr/>
        <p:nvPr/>
      </p:nvGrpSpPr>
      <p:grpSpPr>
        <a:xfrm>
          <a:off x="0" y="0"/>
          <a:ext cx="0" cy="0"/>
          <a:chOff x="0" y="0"/>
          <a:chExt cx="0" cy="0"/>
        </a:xfrm>
      </p:grpSpPr>
      <p:pic>
        <p:nvPicPr>
          <p:cNvPr id="13" name="Immagine 12" descr="Immagine che contiene testo, Carattere, schermata, linea&#10;&#10;Il contenuto generato dall'IA potrebbe non essere corretto.">
            <a:extLst>
              <a:ext uri="{FF2B5EF4-FFF2-40B4-BE49-F238E27FC236}">
                <a16:creationId xmlns:a16="http://schemas.microsoft.com/office/drawing/2014/main" id="{DCF89202-604E-D586-B302-4CC8A02D5F5E}"/>
              </a:ext>
            </a:extLst>
          </p:cNvPr>
          <p:cNvPicPr>
            <a:picLocks noChangeAspect="1"/>
          </p:cNvPicPr>
          <p:nvPr/>
        </p:nvPicPr>
        <p:blipFill>
          <a:blip r:embed="rId2"/>
          <a:srcRect t="9084" r="9474" b="11075"/>
          <a:stretch/>
        </p:blipFill>
        <p:spPr>
          <a:xfrm>
            <a:off x="629108" y="1141574"/>
            <a:ext cx="4253154" cy="2500761"/>
          </a:xfrm>
          <a:prstGeom prst="rect">
            <a:avLst/>
          </a:prstGeom>
        </p:spPr>
      </p:pic>
      <p:sp>
        <p:nvSpPr>
          <p:cNvPr id="2" name="Titolo 1">
            <a:extLst>
              <a:ext uri="{FF2B5EF4-FFF2-40B4-BE49-F238E27FC236}">
                <a16:creationId xmlns:a16="http://schemas.microsoft.com/office/drawing/2014/main" id="{1441B86F-8822-8FA2-3021-A984B9A20CFC}"/>
              </a:ext>
            </a:extLst>
          </p:cNvPr>
          <p:cNvSpPr>
            <a:spLocks noGrp="1"/>
          </p:cNvSpPr>
          <p:nvPr>
            <p:ph type="title"/>
          </p:nvPr>
        </p:nvSpPr>
        <p:spPr>
          <a:xfrm>
            <a:off x="490537" y="254098"/>
            <a:ext cx="11210925" cy="744836"/>
          </a:xfrm>
        </p:spPr>
        <p:txBody>
          <a:bodyPr vert="horz" lIns="91440" tIns="45720" rIns="91440" bIns="45720" rtlCol="0" anchor="ctr">
            <a:normAutofit/>
          </a:bodyPr>
          <a:lstStyle/>
          <a:p>
            <a:pPr algn="ctr"/>
            <a:r>
              <a:rPr lang="en-US" dirty="0"/>
              <a:t>ANOMALOUS </a:t>
            </a:r>
            <a:r>
              <a:rPr lang="en-US" kern="1200" dirty="0">
                <a:latin typeface="+mj-lt"/>
                <a:ea typeface="+mj-ea"/>
                <a:cs typeface="+mj-cs"/>
              </a:rPr>
              <a:t>CEPHEIDS</a:t>
            </a:r>
          </a:p>
        </p:txBody>
      </p:sp>
      <p:sp>
        <p:nvSpPr>
          <p:cNvPr id="4" name="Segnaposto data 3">
            <a:extLst>
              <a:ext uri="{FF2B5EF4-FFF2-40B4-BE49-F238E27FC236}">
                <a16:creationId xmlns:a16="http://schemas.microsoft.com/office/drawing/2014/main" id="{AB957C0C-8DD0-5D44-6465-7519B2455488}"/>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D5915290-5544-44A8-6194-D0FE6E0A89B9}"/>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104</a:t>
            </a:fld>
            <a:endParaRPr lang="en-US">
              <a:solidFill>
                <a:schemeClr val="tx1">
                  <a:tint val="75000"/>
                </a:schemeClr>
              </a:solidFill>
            </a:endParaRPr>
          </a:p>
        </p:txBody>
      </p:sp>
      <p:sp>
        <p:nvSpPr>
          <p:cNvPr id="17" name="CasellaDiTesto 16">
            <a:extLst>
              <a:ext uri="{FF2B5EF4-FFF2-40B4-BE49-F238E27FC236}">
                <a16:creationId xmlns:a16="http://schemas.microsoft.com/office/drawing/2014/main" id="{8378EB49-9A00-019E-8E62-2A63BDB34AA6}"/>
              </a:ext>
            </a:extLst>
          </p:cNvPr>
          <p:cNvSpPr txBox="1"/>
          <p:nvPr/>
        </p:nvSpPr>
        <p:spPr>
          <a:xfrm>
            <a:off x="5269251" y="929229"/>
            <a:ext cx="5556348" cy="369332"/>
          </a:xfrm>
          <a:prstGeom prst="rect">
            <a:avLst/>
          </a:prstGeom>
          <a:noFill/>
        </p:spPr>
        <p:txBody>
          <a:bodyPr wrap="square">
            <a:spAutoFit/>
          </a:bodyPr>
          <a:lstStyle/>
          <a:p>
            <a:r>
              <a:rPr lang="en-US" b="1" dirty="0"/>
              <a:t>OBSERVED PERIOD – LUMINOSITY RELATIONS  </a:t>
            </a:r>
          </a:p>
        </p:txBody>
      </p:sp>
      <p:sp>
        <p:nvSpPr>
          <p:cNvPr id="3" name="CasellaDiTesto 2">
            <a:extLst>
              <a:ext uri="{FF2B5EF4-FFF2-40B4-BE49-F238E27FC236}">
                <a16:creationId xmlns:a16="http://schemas.microsoft.com/office/drawing/2014/main" id="{B8335358-2F4F-6C87-C7B0-9BD8B60C72BF}"/>
              </a:ext>
            </a:extLst>
          </p:cNvPr>
          <p:cNvSpPr txBox="1"/>
          <p:nvPr/>
        </p:nvSpPr>
        <p:spPr>
          <a:xfrm>
            <a:off x="10509703" y="1280155"/>
            <a:ext cx="1700915" cy="923330"/>
          </a:xfrm>
          <a:prstGeom prst="rect">
            <a:avLst/>
          </a:prstGeom>
          <a:noFill/>
        </p:spPr>
        <p:txBody>
          <a:bodyPr wrap="none" rtlCol="0">
            <a:spAutoFit/>
          </a:bodyPr>
          <a:lstStyle/>
          <a:p>
            <a:r>
              <a:rPr lang="en-US" dirty="0"/>
              <a:t>Sicignano</a:t>
            </a:r>
          </a:p>
          <a:p>
            <a:r>
              <a:rPr lang="en-US" dirty="0"/>
              <a:t>+2025, A&amp;A,</a:t>
            </a:r>
          </a:p>
          <a:p>
            <a:r>
              <a:rPr lang="en-US" dirty="0"/>
              <a:t> under revision.</a:t>
            </a:r>
          </a:p>
        </p:txBody>
      </p:sp>
      <p:sp>
        <p:nvSpPr>
          <p:cNvPr id="27" name="CasellaDiTesto 26">
            <a:extLst>
              <a:ext uri="{FF2B5EF4-FFF2-40B4-BE49-F238E27FC236}">
                <a16:creationId xmlns:a16="http://schemas.microsoft.com/office/drawing/2014/main" id="{A77E273C-0A46-C330-27F0-46CB60CF7FDF}"/>
              </a:ext>
            </a:extLst>
          </p:cNvPr>
          <p:cNvSpPr txBox="1"/>
          <p:nvPr/>
        </p:nvSpPr>
        <p:spPr>
          <a:xfrm>
            <a:off x="1163727" y="910823"/>
            <a:ext cx="1750031" cy="369332"/>
          </a:xfrm>
          <a:prstGeom prst="rect">
            <a:avLst/>
          </a:prstGeom>
          <a:noFill/>
        </p:spPr>
        <p:txBody>
          <a:bodyPr wrap="none" rtlCol="0">
            <a:spAutoFit/>
          </a:bodyPr>
          <a:lstStyle/>
          <a:p>
            <a:r>
              <a:rPr lang="en-US" b="1" dirty="0"/>
              <a:t>LIGHT CURVES</a:t>
            </a:r>
          </a:p>
        </p:txBody>
      </p:sp>
      <p:pic>
        <p:nvPicPr>
          <p:cNvPr id="9" name="Immagine 8" descr="Immagine che contiene testo, Carattere, schermata, linea&#10;&#10;Il contenuto generato dall'IA potrebbe non essere corretto.">
            <a:extLst>
              <a:ext uri="{FF2B5EF4-FFF2-40B4-BE49-F238E27FC236}">
                <a16:creationId xmlns:a16="http://schemas.microsoft.com/office/drawing/2014/main" id="{30700B8A-F691-D8A4-EAD5-E7A1DC93BE34}"/>
              </a:ext>
            </a:extLst>
          </p:cNvPr>
          <p:cNvPicPr>
            <a:picLocks noChangeAspect="1"/>
          </p:cNvPicPr>
          <p:nvPr/>
        </p:nvPicPr>
        <p:blipFill>
          <a:blip r:embed="rId3"/>
          <a:srcRect t="11240" r="9509"/>
          <a:stretch/>
        </p:blipFill>
        <p:spPr>
          <a:xfrm>
            <a:off x="582544" y="3628775"/>
            <a:ext cx="4299718" cy="2811627"/>
          </a:xfrm>
          <a:prstGeom prst="rect">
            <a:avLst/>
          </a:prstGeom>
        </p:spPr>
      </p:pic>
      <p:pic>
        <p:nvPicPr>
          <p:cNvPr id="15" name="Immagine 14">
            <a:extLst>
              <a:ext uri="{FF2B5EF4-FFF2-40B4-BE49-F238E27FC236}">
                <a16:creationId xmlns:a16="http://schemas.microsoft.com/office/drawing/2014/main" id="{4D4B6CB7-9516-612A-107C-5D713579C493}"/>
              </a:ext>
            </a:extLst>
          </p:cNvPr>
          <p:cNvPicPr>
            <a:picLocks noChangeAspect="1"/>
          </p:cNvPicPr>
          <p:nvPr/>
        </p:nvPicPr>
        <p:blipFill>
          <a:blip r:embed="rId4"/>
          <a:stretch>
            <a:fillRect/>
          </a:stretch>
        </p:blipFill>
        <p:spPr>
          <a:xfrm>
            <a:off x="4992389" y="3715270"/>
            <a:ext cx="5326707" cy="2663354"/>
          </a:xfrm>
          <a:prstGeom prst="rect">
            <a:avLst/>
          </a:prstGeom>
        </p:spPr>
      </p:pic>
      <p:pic>
        <p:nvPicPr>
          <p:cNvPr id="19" name="Immagine 18">
            <a:extLst>
              <a:ext uri="{FF2B5EF4-FFF2-40B4-BE49-F238E27FC236}">
                <a16:creationId xmlns:a16="http://schemas.microsoft.com/office/drawing/2014/main" id="{3AD25DB5-2063-4C08-7D73-2DE524F60F1F}"/>
              </a:ext>
            </a:extLst>
          </p:cNvPr>
          <p:cNvPicPr>
            <a:picLocks noChangeAspect="1"/>
          </p:cNvPicPr>
          <p:nvPr/>
        </p:nvPicPr>
        <p:blipFill>
          <a:blip r:embed="rId5"/>
          <a:srcRect b="6105"/>
          <a:stretch>
            <a:fillRect/>
          </a:stretch>
        </p:blipFill>
        <p:spPr>
          <a:xfrm>
            <a:off x="4992389" y="1214509"/>
            <a:ext cx="5326707" cy="2500761"/>
          </a:xfrm>
          <a:prstGeom prst="rect">
            <a:avLst/>
          </a:prstGeom>
        </p:spPr>
      </p:pic>
      <p:sp>
        <p:nvSpPr>
          <p:cNvPr id="5" name="Segnaposto piè di pagina 4">
            <a:extLst>
              <a:ext uri="{FF2B5EF4-FFF2-40B4-BE49-F238E27FC236}">
                <a16:creationId xmlns:a16="http://schemas.microsoft.com/office/drawing/2014/main" id="{6A20E7D2-38DE-102A-FD6C-9A72EA024D2B}"/>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38330924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7BDC4E2-BBEF-4C4B-FF01-86DDE99E40F9}"/>
            </a:ext>
          </a:extLst>
        </p:cNvPr>
        <p:cNvGrpSpPr/>
        <p:nvPr/>
      </p:nvGrpSpPr>
      <p:grpSpPr>
        <a:xfrm>
          <a:off x="0" y="0"/>
          <a:ext cx="0" cy="0"/>
          <a:chOff x="0" y="0"/>
          <a:chExt cx="0" cy="0"/>
        </a:xfrm>
      </p:grpSpPr>
      <p:pic>
        <p:nvPicPr>
          <p:cNvPr id="5" name="Immagine 4" descr="Immagine che contiene testo, schermata, Policromia, linea&#10;&#10;Descrizione generata automaticamente">
            <a:extLst>
              <a:ext uri="{FF2B5EF4-FFF2-40B4-BE49-F238E27FC236}">
                <a16:creationId xmlns:a16="http://schemas.microsoft.com/office/drawing/2014/main" id="{7BF1D933-128B-9BBE-C1CC-46FECAECD431}"/>
              </a:ext>
            </a:extLst>
          </p:cNvPr>
          <p:cNvPicPr>
            <a:picLocks noChangeAspect="1"/>
          </p:cNvPicPr>
          <p:nvPr/>
        </p:nvPicPr>
        <p:blipFill>
          <a:blip r:embed="rId3"/>
          <a:stretch>
            <a:fillRect/>
          </a:stretch>
        </p:blipFill>
        <p:spPr>
          <a:xfrm>
            <a:off x="4322793" y="1059735"/>
            <a:ext cx="4993402" cy="5426357"/>
          </a:xfrm>
          <a:prstGeom prst="rect">
            <a:avLst/>
          </a:prstGeom>
        </p:spPr>
      </p:pic>
      <p:pic>
        <p:nvPicPr>
          <p:cNvPr id="6" name="Picture 5">
            <a:extLst>
              <a:ext uri="{FF2B5EF4-FFF2-40B4-BE49-F238E27FC236}">
                <a16:creationId xmlns:a16="http://schemas.microsoft.com/office/drawing/2014/main" id="{8BACC980-539E-BBD6-CD12-77E30A48619A}"/>
              </a:ext>
            </a:extLst>
          </p:cNvPr>
          <p:cNvPicPr>
            <a:picLocks noChangeAspect="1"/>
          </p:cNvPicPr>
          <p:nvPr/>
        </p:nvPicPr>
        <p:blipFill rotWithShape="1">
          <a:blip r:embed="rId4"/>
          <a:srcRect l="5283" t="55650" r="62402"/>
          <a:stretch/>
        </p:blipFill>
        <p:spPr>
          <a:xfrm>
            <a:off x="9085432" y="1200075"/>
            <a:ext cx="2450501" cy="2572838"/>
          </a:xfrm>
          <a:prstGeom prst="rect">
            <a:avLst/>
          </a:prstGeom>
        </p:spPr>
      </p:pic>
      <p:sp>
        <p:nvSpPr>
          <p:cNvPr id="2" name="TextBox 1">
            <a:extLst>
              <a:ext uri="{FF2B5EF4-FFF2-40B4-BE49-F238E27FC236}">
                <a16:creationId xmlns:a16="http://schemas.microsoft.com/office/drawing/2014/main" id="{93CA2F53-B09F-4DB7-25AE-240E1CF0BE08}"/>
              </a:ext>
            </a:extLst>
          </p:cNvPr>
          <p:cNvSpPr txBox="1"/>
          <p:nvPr/>
        </p:nvSpPr>
        <p:spPr>
          <a:xfrm>
            <a:off x="10543986" y="3804106"/>
            <a:ext cx="1333601" cy="307777"/>
          </a:xfrm>
          <a:prstGeom prst="rect">
            <a:avLst/>
          </a:prstGeom>
          <a:noFill/>
        </p:spPr>
        <p:txBody>
          <a:bodyPr wrap="square" rtlCol="0">
            <a:spAutoFit/>
          </a:bodyPr>
          <a:lstStyle/>
          <a:p>
            <a:r>
              <a:rPr lang="en-IT" sz="1400" dirty="0">
                <a:latin typeface="Times New Roman" panose="02020603050405020304" pitchFamily="18" charset="0"/>
                <a:cs typeface="Times New Roman" panose="02020603050405020304" pitchFamily="18" charset="0"/>
              </a:rPr>
              <a:t>Riess+2022</a:t>
            </a:r>
          </a:p>
        </p:txBody>
      </p:sp>
      <p:sp>
        <p:nvSpPr>
          <p:cNvPr id="15" name="TextBox 14">
            <a:extLst>
              <a:ext uri="{FF2B5EF4-FFF2-40B4-BE49-F238E27FC236}">
                <a16:creationId xmlns:a16="http://schemas.microsoft.com/office/drawing/2014/main" id="{A02439AE-EDE4-AD7E-88D5-CEA3DA1430AC}"/>
              </a:ext>
            </a:extLst>
          </p:cNvPr>
          <p:cNvSpPr txBox="1"/>
          <p:nvPr/>
        </p:nvSpPr>
        <p:spPr>
          <a:xfrm>
            <a:off x="0" y="1200075"/>
            <a:ext cx="4933725" cy="923330"/>
          </a:xfrm>
          <a:prstGeom prst="rect">
            <a:avLst/>
          </a:prstGeom>
          <a:noFill/>
        </p:spPr>
        <p:txBody>
          <a:bodyPr wrap="square" rtlCol="0">
            <a:spAutoFit/>
          </a:bodyPr>
          <a:lstStyle/>
          <a:p>
            <a:pPr marL="800100" lvl="1" indent="-342900">
              <a:buFont typeface="+mj-lt"/>
              <a:buAutoNum type="arabicPeriod"/>
            </a:pPr>
            <a:r>
              <a:rPr lang="en-GB" dirty="0">
                <a:cs typeface="Arial" panose="020B0604020202020204" pitchFamily="34" charset="0"/>
              </a:rPr>
              <a:t>Geometric indicators to calibrate the Period-Luminosity (PL) relations of Cepheids</a:t>
            </a:r>
          </a:p>
        </p:txBody>
      </p:sp>
      <p:sp>
        <p:nvSpPr>
          <p:cNvPr id="18" name="Segnaposto data 17">
            <a:extLst>
              <a:ext uri="{FF2B5EF4-FFF2-40B4-BE49-F238E27FC236}">
                <a16:creationId xmlns:a16="http://schemas.microsoft.com/office/drawing/2014/main" id="{D20BA0FD-DFDA-1515-E93E-9BDEC0EEE560}"/>
              </a:ext>
            </a:extLst>
          </p:cNvPr>
          <p:cNvSpPr>
            <a:spLocks noGrp="1"/>
          </p:cNvSpPr>
          <p:nvPr>
            <p:ph type="dt" sz="half" idx="10"/>
          </p:nvPr>
        </p:nvSpPr>
        <p:spPr/>
        <p:txBody>
          <a:bodyPr/>
          <a:lstStyle/>
          <a:p>
            <a:r>
              <a:rPr lang="it-IT"/>
              <a:t>25/05/2026 CosmoVerse@Sofia</a:t>
            </a:r>
            <a:endParaRPr lang="en-US"/>
          </a:p>
        </p:txBody>
      </p:sp>
      <p:sp>
        <p:nvSpPr>
          <p:cNvPr id="20" name="Segnaposto numero diapositiva 19">
            <a:extLst>
              <a:ext uri="{FF2B5EF4-FFF2-40B4-BE49-F238E27FC236}">
                <a16:creationId xmlns:a16="http://schemas.microsoft.com/office/drawing/2014/main" id="{D0743F64-9F19-B8CD-F955-AE95528B8E01}"/>
              </a:ext>
            </a:extLst>
          </p:cNvPr>
          <p:cNvSpPr>
            <a:spLocks noGrp="1"/>
          </p:cNvSpPr>
          <p:nvPr>
            <p:ph type="sldNum" sz="quarter" idx="12"/>
          </p:nvPr>
        </p:nvSpPr>
        <p:spPr/>
        <p:txBody>
          <a:bodyPr/>
          <a:lstStyle/>
          <a:p>
            <a:fld id="{73B850FF-6169-4056-8077-06FFA93A5366}" type="slidenum">
              <a:rPr lang="en-US" smtClean="0"/>
              <a:t>105</a:t>
            </a:fld>
            <a:endParaRPr lang="en-US"/>
          </a:p>
        </p:txBody>
      </p:sp>
      <p:sp>
        <p:nvSpPr>
          <p:cNvPr id="8" name="CasellaDiTesto 7">
            <a:extLst>
              <a:ext uri="{FF2B5EF4-FFF2-40B4-BE49-F238E27FC236}">
                <a16:creationId xmlns:a16="http://schemas.microsoft.com/office/drawing/2014/main" id="{1EB58F5B-8791-812C-420B-138CF78C5EFF}"/>
              </a:ext>
            </a:extLst>
          </p:cNvPr>
          <p:cNvSpPr txBox="1"/>
          <p:nvPr/>
        </p:nvSpPr>
        <p:spPr>
          <a:xfrm>
            <a:off x="9085432" y="5919656"/>
            <a:ext cx="1862626" cy="369332"/>
          </a:xfrm>
          <a:prstGeom prst="rect">
            <a:avLst/>
          </a:prstGeom>
          <a:noFill/>
        </p:spPr>
        <p:txBody>
          <a:bodyPr wrap="none" rtlCol="0">
            <a:spAutoFit/>
          </a:bodyPr>
          <a:lstStyle/>
          <a:p>
            <a:r>
              <a:rPr lang="en-US" dirty="0"/>
              <a:t>Freedman+ 2021</a:t>
            </a:r>
          </a:p>
        </p:txBody>
      </p:sp>
      <p:sp>
        <p:nvSpPr>
          <p:cNvPr id="4" name="Titolo 1">
            <a:extLst>
              <a:ext uri="{FF2B5EF4-FFF2-40B4-BE49-F238E27FC236}">
                <a16:creationId xmlns:a16="http://schemas.microsoft.com/office/drawing/2014/main" id="{08E0EF82-EC22-4299-9FD9-D85747D68A1A}"/>
              </a:ext>
            </a:extLst>
          </p:cNvPr>
          <p:cNvSpPr txBox="1">
            <a:spLocks/>
          </p:cNvSpPr>
          <p:nvPr/>
        </p:nvSpPr>
        <p:spPr>
          <a:xfrm>
            <a:off x="490537" y="247537"/>
            <a:ext cx="11210925" cy="74483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IMPACT ON THE DISTANCE SCALE</a:t>
            </a:r>
          </a:p>
        </p:txBody>
      </p:sp>
      <p:sp>
        <p:nvSpPr>
          <p:cNvPr id="3" name="Segnaposto piè di pagina 2">
            <a:extLst>
              <a:ext uri="{FF2B5EF4-FFF2-40B4-BE49-F238E27FC236}">
                <a16:creationId xmlns:a16="http://schemas.microsoft.com/office/drawing/2014/main" id="{B379E820-C351-36A7-9D7C-6C0DDECC8A38}"/>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91245937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a:extLst>
            <a:ext uri="{FF2B5EF4-FFF2-40B4-BE49-F238E27FC236}">
              <a16:creationId xmlns:a16="http://schemas.microsoft.com/office/drawing/2014/main" id="{5CF9FAD3-72BB-D630-BC4D-D467760341A3}"/>
            </a:ext>
          </a:extLst>
        </p:cNvPr>
        <p:cNvGrpSpPr/>
        <p:nvPr/>
      </p:nvGrpSpPr>
      <p:grpSpPr>
        <a:xfrm>
          <a:off x="0" y="0"/>
          <a:ext cx="0" cy="0"/>
          <a:chOff x="0" y="0"/>
          <a:chExt cx="0" cy="0"/>
        </a:xfrm>
      </p:grpSpPr>
      <p:pic>
        <p:nvPicPr>
          <p:cNvPr id="20" name="Immagine 19">
            <a:extLst>
              <a:ext uri="{FF2B5EF4-FFF2-40B4-BE49-F238E27FC236}">
                <a16:creationId xmlns:a16="http://schemas.microsoft.com/office/drawing/2014/main" id="{5420A69B-E487-FF71-9941-134B2A398818}"/>
              </a:ext>
            </a:extLst>
          </p:cNvPr>
          <p:cNvPicPr>
            <a:picLocks noChangeAspect="1"/>
          </p:cNvPicPr>
          <p:nvPr/>
        </p:nvPicPr>
        <p:blipFill>
          <a:blip r:embed="rId2">
            <a:grayscl/>
          </a:blip>
          <a:srcRect l="733" t="9100" r="9521"/>
          <a:stretch>
            <a:fillRect/>
          </a:stretch>
        </p:blipFill>
        <p:spPr>
          <a:xfrm>
            <a:off x="1457327" y="3847350"/>
            <a:ext cx="4144118" cy="2798248"/>
          </a:xfrm>
          <a:prstGeom prst="rect">
            <a:avLst/>
          </a:prstGeom>
        </p:spPr>
      </p:pic>
      <p:sp>
        <p:nvSpPr>
          <p:cNvPr id="2" name="Titolo 1">
            <a:extLst>
              <a:ext uri="{FF2B5EF4-FFF2-40B4-BE49-F238E27FC236}">
                <a16:creationId xmlns:a16="http://schemas.microsoft.com/office/drawing/2014/main" id="{B73C9744-DFF3-8653-4DCE-E605E6C7BF49}"/>
              </a:ext>
            </a:extLst>
          </p:cNvPr>
          <p:cNvSpPr>
            <a:spLocks noGrp="1"/>
          </p:cNvSpPr>
          <p:nvPr>
            <p:ph type="title"/>
          </p:nvPr>
        </p:nvSpPr>
        <p:spPr>
          <a:xfrm>
            <a:off x="377925" y="240435"/>
            <a:ext cx="11210925" cy="744836"/>
          </a:xfrm>
        </p:spPr>
        <p:txBody>
          <a:bodyPr vert="horz" lIns="91440" tIns="45720" rIns="91440" bIns="45720" rtlCol="0" anchor="ctr">
            <a:normAutofit/>
          </a:bodyPr>
          <a:lstStyle/>
          <a:p>
            <a:pPr algn="ctr"/>
            <a:r>
              <a:rPr lang="en-US" dirty="0"/>
              <a:t>ANOMALOUS </a:t>
            </a:r>
            <a:r>
              <a:rPr lang="en-US" kern="1200" dirty="0">
                <a:latin typeface="+mj-lt"/>
                <a:ea typeface="+mj-ea"/>
                <a:cs typeface="+mj-cs"/>
              </a:rPr>
              <a:t>CEPHEIDS</a:t>
            </a:r>
          </a:p>
        </p:txBody>
      </p:sp>
      <p:sp>
        <p:nvSpPr>
          <p:cNvPr id="4" name="Segnaposto data 3">
            <a:extLst>
              <a:ext uri="{FF2B5EF4-FFF2-40B4-BE49-F238E27FC236}">
                <a16:creationId xmlns:a16="http://schemas.microsoft.com/office/drawing/2014/main" id="{B8E1984E-A5B3-0EDA-FB8E-9398577B9EA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0057B86C-0532-C725-26E7-679F4BB9BE2C}"/>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106</a:t>
            </a:fld>
            <a:endParaRPr lang="en-US">
              <a:solidFill>
                <a:schemeClr val="tx1">
                  <a:tint val="75000"/>
                </a:schemeClr>
              </a:solidFill>
            </a:endParaRPr>
          </a:p>
        </p:txBody>
      </p:sp>
      <p:sp>
        <p:nvSpPr>
          <p:cNvPr id="17" name="CasellaDiTesto 16">
            <a:extLst>
              <a:ext uri="{FF2B5EF4-FFF2-40B4-BE49-F238E27FC236}">
                <a16:creationId xmlns:a16="http://schemas.microsoft.com/office/drawing/2014/main" id="{7F3769AE-310D-41AF-8927-DA5086E4668E}"/>
              </a:ext>
            </a:extLst>
          </p:cNvPr>
          <p:cNvSpPr txBox="1"/>
          <p:nvPr/>
        </p:nvSpPr>
        <p:spPr>
          <a:xfrm>
            <a:off x="1982134" y="853956"/>
            <a:ext cx="7238623" cy="369332"/>
          </a:xfrm>
          <a:prstGeom prst="rect">
            <a:avLst/>
          </a:prstGeom>
          <a:noFill/>
        </p:spPr>
        <p:txBody>
          <a:bodyPr wrap="square">
            <a:spAutoFit/>
          </a:bodyPr>
          <a:lstStyle/>
          <a:p>
            <a:r>
              <a:rPr lang="en-US" b="1" dirty="0"/>
              <a:t>FITTED PERIOD – LUMINOSITY AND PERIOD WESENHEIT RELATIONS  </a:t>
            </a:r>
          </a:p>
        </p:txBody>
      </p:sp>
      <p:pic>
        <p:nvPicPr>
          <p:cNvPr id="8" name="Immagine 7">
            <a:extLst>
              <a:ext uri="{FF2B5EF4-FFF2-40B4-BE49-F238E27FC236}">
                <a16:creationId xmlns:a16="http://schemas.microsoft.com/office/drawing/2014/main" id="{648B5BA2-9678-77CC-4C75-2DCDDB5E21E6}"/>
              </a:ext>
            </a:extLst>
          </p:cNvPr>
          <p:cNvPicPr>
            <a:picLocks noChangeAspect="1"/>
          </p:cNvPicPr>
          <p:nvPr/>
        </p:nvPicPr>
        <p:blipFill>
          <a:blip r:embed="rId3">
            <a:grayscl/>
          </a:blip>
          <a:srcRect l="1691" t="9799" r="6249" b="5176"/>
          <a:stretch>
            <a:fillRect/>
          </a:stretch>
        </p:blipFill>
        <p:spPr>
          <a:xfrm>
            <a:off x="1434857" y="1223288"/>
            <a:ext cx="4293086" cy="2643383"/>
          </a:xfrm>
          <a:prstGeom prst="rect">
            <a:avLst/>
          </a:prstGeom>
        </p:spPr>
      </p:pic>
      <p:pic>
        <p:nvPicPr>
          <p:cNvPr id="9" name="Immagine 8">
            <a:extLst>
              <a:ext uri="{FF2B5EF4-FFF2-40B4-BE49-F238E27FC236}">
                <a16:creationId xmlns:a16="http://schemas.microsoft.com/office/drawing/2014/main" id="{693632D2-FA6B-BFDD-0448-72B5AFBED6F6}"/>
              </a:ext>
            </a:extLst>
          </p:cNvPr>
          <p:cNvPicPr>
            <a:picLocks noChangeAspect="1"/>
          </p:cNvPicPr>
          <p:nvPr/>
        </p:nvPicPr>
        <p:blipFill>
          <a:blip r:embed="rId4">
            <a:grayscl/>
          </a:blip>
          <a:srcRect l="2740" t="9285" r="8978"/>
          <a:stretch>
            <a:fillRect/>
          </a:stretch>
        </p:blipFill>
        <p:spPr>
          <a:xfrm>
            <a:off x="5750413" y="3832922"/>
            <a:ext cx="4293085" cy="2940960"/>
          </a:xfrm>
          <a:prstGeom prst="rect">
            <a:avLst/>
          </a:prstGeom>
        </p:spPr>
      </p:pic>
      <p:pic>
        <p:nvPicPr>
          <p:cNvPr id="13" name="Immagine 12">
            <a:extLst>
              <a:ext uri="{FF2B5EF4-FFF2-40B4-BE49-F238E27FC236}">
                <a16:creationId xmlns:a16="http://schemas.microsoft.com/office/drawing/2014/main" id="{49FE40E4-4672-AEF1-EF89-C352AE0F4C34}"/>
              </a:ext>
            </a:extLst>
          </p:cNvPr>
          <p:cNvPicPr>
            <a:picLocks noChangeAspect="1"/>
          </p:cNvPicPr>
          <p:nvPr/>
        </p:nvPicPr>
        <p:blipFill>
          <a:blip r:embed="rId5">
            <a:grayscl/>
          </a:blip>
          <a:srcRect l="3001" t="9832" r="6896" b="7037"/>
          <a:stretch>
            <a:fillRect/>
          </a:stretch>
        </p:blipFill>
        <p:spPr>
          <a:xfrm>
            <a:off x="5772882" y="1223288"/>
            <a:ext cx="4293086" cy="2640559"/>
          </a:xfrm>
          <a:prstGeom prst="rect">
            <a:avLst/>
          </a:prstGeom>
        </p:spPr>
      </p:pic>
      <p:sp>
        <p:nvSpPr>
          <p:cNvPr id="14" name="CasellaDiTesto 13">
            <a:extLst>
              <a:ext uri="{FF2B5EF4-FFF2-40B4-BE49-F238E27FC236}">
                <a16:creationId xmlns:a16="http://schemas.microsoft.com/office/drawing/2014/main" id="{34CE8DC2-65AB-8D3B-FE15-C8B16815F8F9}"/>
              </a:ext>
            </a:extLst>
          </p:cNvPr>
          <p:cNvSpPr txBox="1"/>
          <p:nvPr/>
        </p:nvSpPr>
        <p:spPr>
          <a:xfrm>
            <a:off x="10110907" y="1223288"/>
            <a:ext cx="1700915" cy="923330"/>
          </a:xfrm>
          <a:prstGeom prst="rect">
            <a:avLst/>
          </a:prstGeom>
          <a:noFill/>
        </p:spPr>
        <p:txBody>
          <a:bodyPr wrap="none" rtlCol="0">
            <a:spAutoFit/>
          </a:bodyPr>
          <a:lstStyle/>
          <a:p>
            <a:r>
              <a:rPr lang="en-US" dirty="0"/>
              <a:t>Sicignano</a:t>
            </a:r>
          </a:p>
          <a:p>
            <a:r>
              <a:rPr lang="en-US" dirty="0"/>
              <a:t>+2025, A&amp;A,</a:t>
            </a:r>
          </a:p>
          <a:p>
            <a:r>
              <a:rPr lang="en-US" dirty="0"/>
              <a:t> under revision.</a:t>
            </a:r>
          </a:p>
        </p:txBody>
      </p:sp>
      <p:sp>
        <p:nvSpPr>
          <p:cNvPr id="5" name="CasellaDiTesto 4">
            <a:extLst>
              <a:ext uri="{FF2B5EF4-FFF2-40B4-BE49-F238E27FC236}">
                <a16:creationId xmlns:a16="http://schemas.microsoft.com/office/drawing/2014/main" id="{5F0C3772-DC61-F118-6F45-E67247B9DE0F}"/>
              </a:ext>
            </a:extLst>
          </p:cNvPr>
          <p:cNvSpPr txBox="1"/>
          <p:nvPr/>
        </p:nvSpPr>
        <p:spPr>
          <a:xfrm>
            <a:off x="2973194" y="2358901"/>
            <a:ext cx="7137713" cy="369332"/>
          </a:xfrm>
          <a:prstGeom prst="rect">
            <a:avLst/>
          </a:prstGeom>
          <a:solidFill>
            <a:schemeClr val="bg1"/>
          </a:solidFill>
        </p:spPr>
        <p:txBody>
          <a:bodyPr wrap="square">
            <a:spAutoFit/>
          </a:bodyPr>
          <a:lstStyle/>
          <a:p>
            <a:r>
              <a:rPr lang="en-US" b="1" dirty="0">
                <a:solidFill>
                  <a:srgbClr val="FF0000"/>
                </a:solidFill>
              </a:rPr>
              <a:t>FIRST TIME: FUNDAMENTALIZATION OF FIRST OVERTONE ACs </a:t>
            </a:r>
          </a:p>
        </p:txBody>
      </p:sp>
      <p:pic>
        <p:nvPicPr>
          <p:cNvPr id="10" name="Immagine 9">
            <a:extLst>
              <a:ext uri="{FF2B5EF4-FFF2-40B4-BE49-F238E27FC236}">
                <a16:creationId xmlns:a16="http://schemas.microsoft.com/office/drawing/2014/main" id="{BAF582C8-098C-627E-6B63-E23369DDEC51}"/>
              </a:ext>
            </a:extLst>
          </p:cNvPr>
          <p:cNvPicPr>
            <a:picLocks noChangeAspect="1"/>
          </p:cNvPicPr>
          <p:nvPr/>
        </p:nvPicPr>
        <p:blipFill>
          <a:blip r:embed="rId6"/>
          <a:srcRect l="2808" t="9240" r="7631"/>
          <a:stretch>
            <a:fillRect/>
          </a:stretch>
        </p:blipFill>
        <p:spPr>
          <a:xfrm>
            <a:off x="859238" y="2728233"/>
            <a:ext cx="4913644" cy="3319629"/>
          </a:xfrm>
          <a:prstGeom prst="rect">
            <a:avLst/>
          </a:prstGeom>
        </p:spPr>
      </p:pic>
      <p:pic>
        <p:nvPicPr>
          <p:cNvPr id="12" name="Immagine 11">
            <a:extLst>
              <a:ext uri="{FF2B5EF4-FFF2-40B4-BE49-F238E27FC236}">
                <a16:creationId xmlns:a16="http://schemas.microsoft.com/office/drawing/2014/main" id="{A192F9E9-10A2-8CFA-48E5-A5F7D3E37B57}"/>
              </a:ext>
            </a:extLst>
          </p:cNvPr>
          <p:cNvPicPr>
            <a:picLocks noChangeAspect="1"/>
          </p:cNvPicPr>
          <p:nvPr/>
        </p:nvPicPr>
        <p:blipFill>
          <a:blip r:embed="rId7"/>
          <a:srcRect l="4167" t="9240" r="7631"/>
          <a:stretch>
            <a:fillRect/>
          </a:stretch>
        </p:blipFill>
        <p:spPr>
          <a:xfrm>
            <a:off x="5772882" y="2741560"/>
            <a:ext cx="4839119" cy="3319630"/>
          </a:xfrm>
          <a:prstGeom prst="rect">
            <a:avLst/>
          </a:prstGeom>
        </p:spPr>
      </p:pic>
      <p:sp>
        <p:nvSpPr>
          <p:cNvPr id="3" name="Segnaposto piè di pagina 2">
            <a:extLst>
              <a:ext uri="{FF2B5EF4-FFF2-40B4-BE49-F238E27FC236}">
                <a16:creationId xmlns:a16="http://schemas.microsoft.com/office/drawing/2014/main" id="{FD927A68-3920-D64D-ECE6-582E6E234BA1}"/>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12813487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a:extLst>
            <a:ext uri="{FF2B5EF4-FFF2-40B4-BE49-F238E27FC236}">
              <a16:creationId xmlns:a16="http://schemas.microsoft.com/office/drawing/2014/main" id="{13ABE49F-C686-0F5C-80F1-E2AF3AAC8499}"/>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D0690676-03F2-4491-01CD-F4A6A4618974}"/>
              </a:ext>
            </a:extLst>
          </p:cNvPr>
          <p:cNvSpPr>
            <a:spLocks noGrp="1"/>
          </p:cNvSpPr>
          <p:nvPr>
            <p:ph type="title"/>
          </p:nvPr>
        </p:nvSpPr>
        <p:spPr>
          <a:xfrm>
            <a:off x="377925" y="326355"/>
            <a:ext cx="11210925" cy="744836"/>
          </a:xfrm>
        </p:spPr>
        <p:txBody>
          <a:bodyPr vert="horz" lIns="91440" tIns="45720" rIns="91440" bIns="45720" rtlCol="0" anchor="ctr">
            <a:normAutofit/>
          </a:bodyPr>
          <a:lstStyle/>
          <a:p>
            <a:pPr algn="ctr"/>
            <a:r>
              <a:rPr lang="en-US" dirty="0"/>
              <a:t>ANOMALOUS </a:t>
            </a:r>
            <a:r>
              <a:rPr lang="en-US" kern="1200" dirty="0">
                <a:latin typeface="+mj-lt"/>
                <a:ea typeface="+mj-ea"/>
                <a:cs typeface="+mj-cs"/>
              </a:rPr>
              <a:t>CEPHEIDS</a:t>
            </a:r>
          </a:p>
        </p:txBody>
      </p:sp>
      <p:sp>
        <p:nvSpPr>
          <p:cNvPr id="4" name="Segnaposto data 3">
            <a:extLst>
              <a:ext uri="{FF2B5EF4-FFF2-40B4-BE49-F238E27FC236}">
                <a16:creationId xmlns:a16="http://schemas.microsoft.com/office/drawing/2014/main" id="{52E76677-6C05-BF60-7D89-C788749326FE}"/>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15E432E-F142-4728-C212-09F7DC33DC2A}"/>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107</a:t>
            </a:fld>
            <a:endParaRPr lang="en-US">
              <a:solidFill>
                <a:schemeClr val="tx1">
                  <a:tint val="75000"/>
                </a:schemeClr>
              </a:solidFill>
            </a:endParaRPr>
          </a:p>
        </p:txBody>
      </p:sp>
      <p:sp>
        <p:nvSpPr>
          <p:cNvPr id="17" name="CasellaDiTesto 16">
            <a:extLst>
              <a:ext uri="{FF2B5EF4-FFF2-40B4-BE49-F238E27FC236}">
                <a16:creationId xmlns:a16="http://schemas.microsoft.com/office/drawing/2014/main" id="{F26531B8-3870-8525-9230-EF58D223DCB2}"/>
              </a:ext>
            </a:extLst>
          </p:cNvPr>
          <p:cNvSpPr txBox="1"/>
          <p:nvPr/>
        </p:nvSpPr>
        <p:spPr>
          <a:xfrm>
            <a:off x="251210" y="853956"/>
            <a:ext cx="11475216" cy="369332"/>
          </a:xfrm>
          <a:prstGeom prst="rect">
            <a:avLst/>
          </a:prstGeom>
          <a:noFill/>
        </p:spPr>
        <p:txBody>
          <a:bodyPr wrap="square">
            <a:spAutoFit/>
          </a:bodyPr>
          <a:lstStyle/>
          <a:p>
            <a:pPr algn="ctr"/>
            <a:r>
              <a:rPr lang="en-US" b="1" dirty="0"/>
              <a:t>FITTED PERIOD – LUMINOSITY  AND PERIOD-WESENHEIT RELATIONS  </a:t>
            </a:r>
          </a:p>
        </p:txBody>
      </p:sp>
      <p:pic>
        <p:nvPicPr>
          <p:cNvPr id="10" name="Immagine 9" descr="Immagine che contiene testo, schermata, documento, numero&#10;&#10;Il contenuto generato dall'IA potrebbe non essere corretto.">
            <a:extLst>
              <a:ext uri="{FF2B5EF4-FFF2-40B4-BE49-F238E27FC236}">
                <a16:creationId xmlns:a16="http://schemas.microsoft.com/office/drawing/2014/main" id="{7C045992-72B9-EC24-9F6D-037B6E7C4D12}"/>
              </a:ext>
            </a:extLst>
          </p:cNvPr>
          <p:cNvPicPr>
            <a:picLocks noChangeAspect="1"/>
          </p:cNvPicPr>
          <p:nvPr/>
        </p:nvPicPr>
        <p:blipFill>
          <a:blip r:embed="rId2"/>
          <a:srcRect t="44273"/>
          <a:stretch>
            <a:fillRect/>
          </a:stretch>
        </p:blipFill>
        <p:spPr>
          <a:xfrm>
            <a:off x="1944414" y="2062587"/>
            <a:ext cx="7877747" cy="4352477"/>
          </a:xfrm>
          <a:prstGeom prst="rect">
            <a:avLst/>
          </a:prstGeom>
        </p:spPr>
      </p:pic>
      <p:pic>
        <p:nvPicPr>
          <p:cNvPr id="3" name="Immagine 2" descr="Immagine che contiene testo, schermata, documento, numero&#10;&#10;Il contenuto generato dall'IA potrebbe non essere corretto.">
            <a:extLst>
              <a:ext uri="{FF2B5EF4-FFF2-40B4-BE49-F238E27FC236}">
                <a16:creationId xmlns:a16="http://schemas.microsoft.com/office/drawing/2014/main" id="{ED90514A-2377-7A58-528D-E9AAD60A8F41}"/>
              </a:ext>
            </a:extLst>
          </p:cNvPr>
          <p:cNvPicPr>
            <a:picLocks noChangeAspect="1"/>
          </p:cNvPicPr>
          <p:nvPr/>
        </p:nvPicPr>
        <p:blipFill>
          <a:blip r:embed="rId2"/>
          <a:srcRect b="88760"/>
          <a:stretch>
            <a:fillRect/>
          </a:stretch>
        </p:blipFill>
        <p:spPr>
          <a:xfrm>
            <a:off x="1944414" y="1184688"/>
            <a:ext cx="7877747" cy="877899"/>
          </a:xfrm>
          <a:prstGeom prst="rect">
            <a:avLst/>
          </a:prstGeom>
        </p:spPr>
      </p:pic>
      <p:sp>
        <p:nvSpPr>
          <p:cNvPr id="5" name="CasellaDiTesto 4">
            <a:extLst>
              <a:ext uri="{FF2B5EF4-FFF2-40B4-BE49-F238E27FC236}">
                <a16:creationId xmlns:a16="http://schemas.microsoft.com/office/drawing/2014/main" id="{347B1320-8CE0-3504-4DCD-C18BA62FC1C8}"/>
              </a:ext>
            </a:extLst>
          </p:cNvPr>
          <p:cNvSpPr txBox="1"/>
          <p:nvPr/>
        </p:nvSpPr>
        <p:spPr>
          <a:xfrm>
            <a:off x="9822161" y="1216866"/>
            <a:ext cx="1700915" cy="923330"/>
          </a:xfrm>
          <a:prstGeom prst="rect">
            <a:avLst/>
          </a:prstGeom>
          <a:noFill/>
        </p:spPr>
        <p:txBody>
          <a:bodyPr wrap="none" rtlCol="0">
            <a:spAutoFit/>
          </a:bodyPr>
          <a:lstStyle/>
          <a:p>
            <a:r>
              <a:rPr lang="en-US" dirty="0"/>
              <a:t>Sicignano</a:t>
            </a:r>
          </a:p>
          <a:p>
            <a:r>
              <a:rPr lang="en-US" dirty="0"/>
              <a:t>+2025, A&amp;A,</a:t>
            </a:r>
          </a:p>
          <a:p>
            <a:r>
              <a:rPr lang="en-US" dirty="0"/>
              <a:t> under revision.</a:t>
            </a:r>
          </a:p>
        </p:txBody>
      </p:sp>
      <p:sp>
        <p:nvSpPr>
          <p:cNvPr id="7" name="Segnaposto piè di pagina 6">
            <a:extLst>
              <a:ext uri="{FF2B5EF4-FFF2-40B4-BE49-F238E27FC236}">
                <a16:creationId xmlns:a16="http://schemas.microsoft.com/office/drawing/2014/main" id="{CF4B1F8B-0A1E-A869-0241-775F4468C9E3}"/>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34509791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2EB73D5-3AA4-43FF-99AB-F48E661F09D7}"/>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FD01A71-84F3-7ACB-C98B-C8B936E7CE5E}"/>
              </a:ext>
            </a:extLst>
          </p:cNvPr>
          <p:cNvSpPr>
            <a:spLocks noGrp="1"/>
          </p:cNvSpPr>
          <p:nvPr>
            <p:ph type="title"/>
          </p:nvPr>
        </p:nvSpPr>
        <p:spPr>
          <a:xfrm>
            <a:off x="350520" y="345013"/>
            <a:ext cx="10515600" cy="1087547"/>
          </a:xfrm>
        </p:spPr>
        <p:txBody>
          <a:bodyPr vert="horz" lIns="91440" tIns="45720" rIns="91440" bIns="45720" rtlCol="0" anchor="ctr">
            <a:normAutofit/>
          </a:bodyPr>
          <a:lstStyle/>
          <a:p>
            <a:r>
              <a:rPr lang="en-US" sz="5200" kern="1200" dirty="0">
                <a:solidFill>
                  <a:schemeClr val="tx1"/>
                </a:solidFill>
                <a:latin typeface="+mj-lt"/>
                <a:ea typeface="+mj-ea"/>
                <a:cs typeface="+mj-cs"/>
              </a:rPr>
              <a:t>LMC/SMC RELATIVE DISTANCE</a:t>
            </a:r>
          </a:p>
        </p:txBody>
      </p:sp>
      <p:pic>
        <p:nvPicPr>
          <p:cNvPr id="11" name="Segnaposto contenuto 10">
            <a:extLst>
              <a:ext uri="{FF2B5EF4-FFF2-40B4-BE49-F238E27FC236}">
                <a16:creationId xmlns:a16="http://schemas.microsoft.com/office/drawing/2014/main" id="{252BBF53-D82B-0E9A-4B74-927D69E08F1D}"/>
              </a:ext>
            </a:extLst>
          </p:cNvPr>
          <p:cNvPicPr>
            <a:picLocks noGrp="1" noChangeAspect="1"/>
          </p:cNvPicPr>
          <p:nvPr>
            <p:ph idx="1"/>
          </p:nvPr>
        </p:nvPicPr>
        <p:blipFill>
          <a:blip r:embed="rId2"/>
          <a:stretch>
            <a:fillRect/>
          </a:stretch>
        </p:blipFill>
        <p:spPr>
          <a:xfrm>
            <a:off x="350520" y="1413243"/>
            <a:ext cx="5701566" cy="4825896"/>
          </a:xfrm>
          <a:prstGeom prst="rect">
            <a:avLst/>
          </a:prstGeom>
        </p:spPr>
      </p:pic>
      <p:sp>
        <p:nvSpPr>
          <p:cNvPr id="4" name="Segnaposto data 3">
            <a:extLst>
              <a:ext uri="{FF2B5EF4-FFF2-40B4-BE49-F238E27FC236}">
                <a16:creationId xmlns:a16="http://schemas.microsoft.com/office/drawing/2014/main" id="{38518495-10A9-F533-A8D6-0019EF9865D0}"/>
              </a:ext>
            </a:extLst>
          </p:cNvPr>
          <p:cNvSpPr>
            <a:spLocks noGrp="1"/>
          </p:cNvSpPr>
          <p:nvPr>
            <p:ph type="dt" sz="half" idx="10"/>
          </p:nvPr>
        </p:nvSpPr>
        <p:spPr/>
        <p:txBody>
          <a:bodyPr vert="horz" lIns="91440" tIns="45720" rIns="91440" bIns="45720" rtlCol="0" anchor="ctr">
            <a:normAutofit/>
          </a:bodyPr>
          <a:lstStyle/>
          <a:p>
            <a:pPr>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0577947F-5608-3086-13C3-AAE1AE9CAD49}"/>
              </a:ext>
            </a:extLst>
          </p:cNvPr>
          <p:cNvSpPr>
            <a:spLocks noGrp="1"/>
          </p:cNvSpPr>
          <p:nvPr>
            <p:ph type="sldNum" sz="quarter" idx="12"/>
          </p:nvPr>
        </p:nvSpPr>
        <p:spPr/>
        <p:txBody>
          <a:bodyPr vert="horz" lIns="91440" tIns="45720" rIns="91440" bIns="45720" rtlCol="0" anchor="ctr">
            <a:normAutofit/>
          </a:bodyPr>
          <a:lstStyle/>
          <a:p>
            <a:pPr>
              <a:spcAft>
                <a:spcPts val="600"/>
              </a:spcAft>
            </a:pPr>
            <a:fld id="{B6FE1235-6441-4B48-81C3-A6EB4AA554EF}" type="slidenum">
              <a:rPr lang="en-US" smtClean="0">
                <a:solidFill>
                  <a:schemeClr val="tx1">
                    <a:tint val="75000"/>
                  </a:schemeClr>
                </a:solidFill>
              </a:rPr>
              <a:pPr>
                <a:spcAft>
                  <a:spcPts val="600"/>
                </a:spcAft>
              </a:pPr>
              <a:t>108</a:t>
            </a:fld>
            <a:endParaRPr lang="en-US">
              <a:solidFill>
                <a:schemeClr val="tx1">
                  <a:tint val="75000"/>
                </a:schemeClr>
              </a:solidFill>
            </a:endParaRPr>
          </a:p>
        </p:txBody>
      </p:sp>
      <p:pic>
        <p:nvPicPr>
          <p:cNvPr id="13" name="Immagine 12">
            <a:extLst>
              <a:ext uri="{FF2B5EF4-FFF2-40B4-BE49-F238E27FC236}">
                <a16:creationId xmlns:a16="http://schemas.microsoft.com/office/drawing/2014/main" id="{22FADE47-0A52-E9C0-339F-2CE304EE7099}"/>
              </a:ext>
            </a:extLst>
          </p:cNvPr>
          <p:cNvPicPr>
            <a:picLocks noChangeAspect="1"/>
          </p:cNvPicPr>
          <p:nvPr/>
        </p:nvPicPr>
        <p:blipFill>
          <a:blip r:embed="rId3"/>
          <a:stretch>
            <a:fillRect/>
          </a:stretch>
        </p:blipFill>
        <p:spPr>
          <a:xfrm>
            <a:off x="6052086" y="1413243"/>
            <a:ext cx="5608724" cy="4825897"/>
          </a:xfrm>
          <a:prstGeom prst="rect">
            <a:avLst/>
          </a:prstGeom>
        </p:spPr>
      </p:pic>
      <p:sp>
        <p:nvSpPr>
          <p:cNvPr id="7" name="CasellaDiTesto 6">
            <a:extLst>
              <a:ext uri="{FF2B5EF4-FFF2-40B4-BE49-F238E27FC236}">
                <a16:creationId xmlns:a16="http://schemas.microsoft.com/office/drawing/2014/main" id="{007D0765-F13D-504C-13FF-2446ED32BDD6}"/>
              </a:ext>
            </a:extLst>
          </p:cNvPr>
          <p:cNvSpPr txBox="1"/>
          <p:nvPr/>
        </p:nvSpPr>
        <p:spPr>
          <a:xfrm>
            <a:off x="4770119" y="1413242"/>
            <a:ext cx="3269909" cy="369332"/>
          </a:xfrm>
          <a:prstGeom prst="rect">
            <a:avLst/>
          </a:prstGeom>
          <a:noFill/>
        </p:spPr>
        <p:txBody>
          <a:bodyPr wrap="square">
            <a:spAutoFit/>
          </a:bodyPr>
          <a:lstStyle/>
          <a:p>
            <a:r>
              <a:rPr lang="en-US" dirty="0"/>
              <a:t>Sicignano+2025, under review.</a:t>
            </a:r>
          </a:p>
        </p:txBody>
      </p:sp>
      <p:sp>
        <p:nvSpPr>
          <p:cNvPr id="3" name="Segnaposto piè di pagina 2">
            <a:extLst>
              <a:ext uri="{FF2B5EF4-FFF2-40B4-BE49-F238E27FC236}">
                <a16:creationId xmlns:a16="http://schemas.microsoft.com/office/drawing/2014/main" id="{9F47E657-B113-F92A-23A2-AD5748829076}"/>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20129711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63347F8-6025-5076-AF33-D825E041EA5D}"/>
            </a:ext>
          </a:extLst>
        </p:cNvPr>
        <p:cNvGrpSpPr/>
        <p:nvPr/>
      </p:nvGrpSpPr>
      <p:grpSpPr>
        <a:xfrm>
          <a:off x="0" y="0"/>
          <a:ext cx="0" cy="0"/>
          <a:chOff x="0" y="0"/>
          <a:chExt cx="0" cy="0"/>
        </a:xfrm>
      </p:grpSpPr>
      <p:sp>
        <p:nvSpPr>
          <p:cNvPr id="8" name="Titolo 1">
            <a:extLst>
              <a:ext uri="{FF2B5EF4-FFF2-40B4-BE49-F238E27FC236}">
                <a16:creationId xmlns:a16="http://schemas.microsoft.com/office/drawing/2014/main" id="{77DD0CC7-B9F0-5951-47DC-A7802C4B5BDD}"/>
              </a:ext>
            </a:extLst>
          </p:cNvPr>
          <p:cNvSpPr>
            <a:spLocks noGrp="1"/>
          </p:cNvSpPr>
          <p:nvPr>
            <p:ph type="title"/>
          </p:nvPr>
        </p:nvSpPr>
        <p:spPr>
          <a:xfrm>
            <a:off x="552112" y="201379"/>
            <a:ext cx="10515600" cy="1325563"/>
          </a:xfrm>
        </p:spPr>
        <p:txBody>
          <a:bodyPr/>
          <a:lstStyle/>
          <a:p>
            <a:r>
              <a:rPr lang="en-US" dirty="0"/>
              <a:t>DRACO</a:t>
            </a:r>
          </a:p>
        </p:txBody>
      </p:sp>
      <p:pic>
        <p:nvPicPr>
          <p:cNvPr id="5" name="Segnaposto contenuto 4">
            <a:extLst>
              <a:ext uri="{FF2B5EF4-FFF2-40B4-BE49-F238E27FC236}">
                <a16:creationId xmlns:a16="http://schemas.microsoft.com/office/drawing/2014/main" id="{894345E8-8C1C-B5E4-C0F7-962D4C329251}"/>
              </a:ext>
            </a:extLst>
          </p:cNvPr>
          <p:cNvPicPr>
            <a:picLocks noGrp="1" noChangeAspect="1"/>
          </p:cNvPicPr>
          <p:nvPr>
            <p:ph idx="1"/>
          </p:nvPr>
        </p:nvPicPr>
        <p:blipFill>
          <a:blip r:embed="rId2"/>
          <a:srcRect l="445" t="5519" r="14224" b="383"/>
          <a:stretch/>
        </p:blipFill>
        <p:spPr>
          <a:xfrm>
            <a:off x="4191312" y="1308749"/>
            <a:ext cx="7320746" cy="4807450"/>
          </a:xfrm>
        </p:spPr>
      </p:pic>
      <p:sp>
        <p:nvSpPr>
          <p:cNvPr id="9" name="Segnaposto data 8">
            <a:extLst>
              <a:ext uri="{FF2B5EF4-FFF2-40B4-BE49-F238E27FC236}">
                <a16:creationId xmlns:a16="http://schemas.microsoft.com/office/drawing/2014/main" id="{F0A1DAFD-7262-39EF-80EE-D183EB2E773F}"/>
              </a:ext>
            </a:extLst>
          </p:cNvPr>
          <p:cNvSpPr>
            <a:spLocks noGrp="1"/>
          </p:cNvSpPr>
          <p:nvPr>
            <p:ph type="dt" sz="half" idx="10"/>
          </p:nvPr>
        </p:nvSpPr>
        <p:spPr/>
        <p:txBody>
          <a:bodyPr/>
          <a:lstStyle/>
          <a:p>
            <a:r>
              <a:rPr lang="it-IT"/>
              <a:t>25/05/2026 CosmoVerse@Sofia</a:t>
            </a:r>
            <a:endParaRPr lang="en-US"/>
          </a:p>
        </p:txBody>
      </p:sp>
      <p:sp>
        <p:nvSpPr>
          <p:cNvPr id="11" name="Segnaposto numero diapositiva 10">
            <a:extLst>
              <a:ext uri="{FF2B5EF4-FFF2-40B4-BE49-F238E27FC236}">
                <a16:creationId xmlns:a16="http://schemas.microsoft.com/office/drawing/2014/main" id="{3D8EA7D4-3737-E5E9-FEE3-8D0803536201}"/>
              </a:ext>
            </a:extLst>
          </p:cNvPr>
          <p:cNvSpPr>
            <a:spLocks noGrp="1"/>
          </p:cNvSpPr>
          <p:nvPr>
            <p:ph type="sldNum" sz="quarter" idx="12"/>
          </p:nvPr>
        </p:nvSpPr>
        <p:spPr/>
        <p:txBody>
          <a:bodyPr/>
          <a:lstStyle/>
          <a:p>
            <a:fld id="{B6FE1235-6441-4B48-81C3-A6EB4AA554EF}" type="slidenum">
              <a:rPr lang="en-US" smtClean="0"/>
              <a:pPr/>
              <a:t>109</a:t>
            </a:fld>
            <a:endParaRPr lang="en-US"/>
          </a:p>
        </p:txBody>
      </p:sp>
      <p:sp>
        <p:nvSpPr>
          <p:cNvPr id="6" name="Stella a 5 punte 5">
            <a:extLst>
              <a:ext uri="{FF2B5EF4-FFF2-40B4-BE49-F238E27FC236}">
                <a16:creationId xmlns:a16="http://schemas.microsoft.com/office/drawing/2014/main" id="{FD724B11-D760-08E2-C4B2-B68D61336C5A}"/>
              </a:ext>
            </a:extLst>
          </p:cNvPr>
          <p:cNvSpPr/>
          <p:nvPr/>
        </p:nvSpPr>
        <p:spPr>
          <a:xfrm>
            <a:off x="7654864" y="4818809"/>
            <a:ext cx="393641" cy="502223"/>
          </a:xfrm>
          <a:prstGeom prst="star5">
            <a:avLst>
              <a:gd name="adj" fmla="val 22552"/>
              <a:gd name="hf" fmla="val 105146"/>
              <a:gd name="vf" fmla="val 110557"/>
            </a:avLst>
          </a:prstGeom>
          <a:solidFill>
            <a:srgbClr val="FF00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4" name="Segnaposto contenuto 4">
            <a:extLst>
              <a:ext uri="{FF2B5EF4-FFF2-40B4-BE49-F238E27FC236}">
                <a16:creationId xmlns:a16="http://schemas.microsoft.com/office/drawing/2014/main" id="{666FE27F-6962-1CEA-B64B-93F84A4A0FF1}"/>
              </a:ext>
            </a:extLst>
          </p:cNvPr>
          <p:cNvPicPr>
            <a:picLocks noChangeAspect="1"/>
          </p:cNvPicPr>
          <p:nvPr/>
        </p:nvPicPr>
        <p:blipFill>
          <a:blip r:embed="rId2"/>
          <a:srcRect l="84192" t="21090" r="-445" b="25424"/>
          <a:stretch/>
        </p:blipFill>
        <p:spPr>
          <a:xfrm>
            <a:off x="5028080" y="1532316"/>
            <a:ext cx="1563663" cy="3064333"/>
          </a:xfrm>
          <a:prstGeom prst="rect">
            <a:avLst/>
          </a:prstGeom>
        </p:spPr>
      </p:pic>
      <p:sp>
        <p:nvSpPr>
          <p:cNvPr id="3" name="CasellaDiTesto 2">
            <a:extLst>
              <a:ext uri="{FF2B5EF4-FFF2-40B4-BE49-F238E27FC236}">
                <a16:creationId xmlns:a16="http://schemas.microsoft.com/office/drawing/2014/main" id="{0709C12E-34C6-66E6-F1DF-64DA5C46D2CD}"/>
              </a:ext>
            </a:extLst>
          </p:cNvPr>
          <p:cNvSpPr txBox="1"/>
          <p:nvPr/>
        </p:nvSpPr>
        <p:spPr>
          <a:xfrm>
            <a:off x="2733988" y="4859367"/>
            <a:ext cx="1694823" cy="923330"/>
          </a:xfrm>
          <a:prstGeom prst="rect">
            <a:avLst/>
          </a:prstGeom>
          <a:noFill/>
        </p:spPr>
        <p:txBody>
          <a:bodyPr wrap="square" rtlCol="0">
            <a:spAutoFit/>
          </a:bodyPr>
          <a:lstStyle/>
          <a:p>
            <a:r>
              <a:rPr lang="en-US" dirty="0"/>
              <a:t>Sicignano</a:t>
            </a:r>
          </a:p>
          <a:p>
            <a:r>
              <a:rPr lang="en-US" dirty="0"/>
              <a:t>+2025,A&amp;A,</a:t>
            </a:r>
          </a:p>
          <a:p>
            <a:r>
              <a:rPr lang="en-US" dirty="0"/>
              <a:t>under review.</a:t>
            </a:r>
          </a:p>
        </p:txBody>
      </p:sp>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44E04E1F-0334-531A-C6EC-47D90241BAB6}"/>
                  </a:ext>
                </a:extLst>
              </p:cNvPr>
              <p:cNvSpPr txBox="1"/>
              <p:nvPr/>
            </p:nvSpPr>
            <p:spPr>
              <a:xfrm>
                <a:off x="552112" y="1310157"/>
                <a:ext cx="3536092" cy="2308324"/>
              </a:xfrm>
              <a:prstGeom prst="rect">
                <a:avLst/>
              </a:prstGeom>
              <a:noFill/>
            </p:spPr>
            <p:txBody>
              <a:bodyPr wrap="square">
                <a:spAutoFit/>
              </a:bodyPr>
              <a:lstStyle/>
              <a:p>
                <a:r>
                  <a:rPr lang="en-US" sz="1800" dirty="0">
                    <a:solidFill>
                      <a:schemeClr val="tx1"/>
                    </a:solidFill>
                  </a:rPr>
                  <a:t>To calibrate the zero points of our relations we used the distance modulus of the LMC as measured by </a:t>
                </a:r>
                <a:r>
                  <a:rPr lang="en-US" sz="1800" dirty="0" err="1">
                    <a:solidFill>
                      <a:schemeClr val="tx1"/>
                    </a:solidFill>
                  </a:rPr>
                  <a:t>Pietrzynski</a:t>
                </a:r>
                <a:r>
                  <a:rPr lang="en-US" sz="1800" dirty="0">
                    <a:solidFill>
                      <a:schemeClr val="tx1"/>
                    </a:solidFill>
                  </a:rPr>
                  <a:t> et al. (2019) </a:t>
                </a:r>
                <a:r>
                  <a:rPr lang="en-US" dirty="0"/>
                  <a:t>based on eclipsing binaries </a:t>
                </a:r>
              </a:p>
              <a:p>
                <a:r>
                  <a:rPr lang="en-US" dirty="0"/>
                  <a:t>(</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𝐿𝑀𝐶</m:t>
                        </m:r>
                      </m:sub>
                    </m:sSub>
                    <m:r>
                      <a:rPr lang="en-US" b="0" i="1" smtClean="0">
                        <a:latin typeface="Cambria Math" panose="02040503050406030204" pitchFamily="18" charset="0"/>
                      </a:rPr>
                      <m:t>= </m:t>
                    </m:r>
                    <m:r>
                      <a:rPr lang="it-IT" b="0" i="1" smtClean="0">
                        <a:latin typeface="Cambria Math" panose="02040503050406030204" pitchFamily="18" charset="0"/>
                      </a:rPr>
                      <m:t>18.477±0.003±0.027 </m:t>
                    </m:r>
                    <m:r>
                      <a:rPr lang="it-IT" b="0" i="1" smtClean="0">
                        <a:latin typeface="Cambria Math" panose="02040503050406030204" pitchFamily="18" charset="0"/>
                      </a:rPr>
                      <m:t>𝑚𝑎𝑔</m:t>
                    </m:r>
                    <m:r>
                      <a:rPr lang="it-IT" b="0" i="1" smtClean="0">
                        <a:latin typeface="Cambria Math" panose="02040503050406030204" pitchFamily="18" charset="0"/>
                      </a:rPr>
                      <m:t> </m:t>
                    </m:r>
                  </m:oMath>
                </a14:m>
                <a:r>
                  <a:rPr lang="en-US" dirty="0"/>
                  <a:t>)</a:t>
                </a:r>
              </a:p>
              <a:p>
                <a:endParaRPr lang="en-US" dirty="0"/>
              </a:p>
            </p:txBody>
          </p:sp>
        </mc:Choice>
        <mc:Fallback xmlns="">
          <p:sp>
            <p:nvSpPr>
              <p:cNvPr id="7" name="CasellaDiTesto 6">
                <a:extLst>
                  <a:ext uri="{FF2B5EF4-FFF2-40B4-BE49-F238E27FC236}">
                    <a16:creationId xmlns:a16="http://schemas.microsoft.com/office/drawing/2014/main" id="{44E04E1F-0334-531A-C6EC-47D90241BAB6}"/>
                  </a:ext>
                </a:extLst>
              </p:cNvPr>
              <p:cNvSpPr txBox="1">
                <a:spLocks noRot="1" noChangeAspect="1" noMove="1" noResize="1" noEditPoints="1" noAdjustHandles="1" noChangeArrowheads="1" noChangeShapeType="1" noTextEdit="1"/>
              </p:cNvSpPr>
              <p:nvPr/>
            </p:nvSpPr>
            <p:spPr>
              <a:xfrm>
                <a:off x="552112" y="1310157"/>
                <a:ext cx="3536092" cy="2308324"/>
              </a:xfrm>
              <a:prstGeom prst="rect">
                <a:avLst/>
              </a:prstGeom>
              <a:blipFill>
                <a:blip r:embed="rId3"/>
                <a:stretch>
                  <a:fillRect l="-1429" t="-1639" r="-1071"/>
                </a:stretch>
              </a:blipFill>
            </p:spPr>
            <p:txBody>
              <a:bodyPr/>
              <a:lstStyle/>
              <a:p>
                <a:r>
                  <a:rPr lang="en-US">
                    <a:noFill/>
                  </a:rPr>
                  <a:t> </a:t>
                </a:r>
              </a:p>
            </p:txBody>
          </p:sp>
        </mc:Fallback>
      </mc:AlternateContent>
      <p:sp>
        <p:nvSpPr>
          <p:cNvPr id="2" name="Segnaposto piè di pagina 1">
            <a:extLst>
              <a:ext uri="{FF2B5EF4-FFF2-40B4-BE49-F238E27FC236}">
                <a16:creationId xmlns:a16="http://schemas.microsoft.com/office/drawing/2014/main" id="{48EC31C9-40F0-410E-8A68-9B82DC47BB30}"/>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3185439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C5D451-D3F7-3C2B-E992-7A8C325FB2E6}"/>
            </a:ext>
          </a:extLst>
        </p:cNvPr>
        <p:cNvGrpSpPr/>
        <p:nvPr/>
      </p:nvGrpSpPr>
      <p:grpSpPr>
        <a:xfrm>
          <a:off x="0" y="0"/>
          <a:ext cx="0" cy="0"/>
          <a:chOff x="0" y="0"/>
          <a:chExt cx="0" cy="0"/>
        </a:xfrm>
      </p:grpSpPr>
      <p:sp>
        <p:nvSpPr>
          <p:cNvPr id="18" name="Segnaposto data 17">
            <a:extLst>
              <a:ext uri="{FF2B5EF4-FFF2-40B4-BE49-F238E27FC236}">
                <a16:creationId xmlns:a16="http://schemas.microsoft.com/office/drawing/2014/main" id="{FBDEC982-CF5F-6F25-BBC5-DC8EE904BC3C}"/>
              </a:ext>
            </a:extLst>
          </p:cNvPr>
          <p:cNvSpPr>
            <a:spLocks noGrp="1"/>
          </p:cNvSpPr>
          <p:nvPr>
            <p:ph type="dt" sz="half" idx="10"/>
          </p:nvPr>
        </p:nvSpPr>
        <p:spPr/>
        <p:txBody>
          <a:bodyPr/>
          <a:lstStyle/>
          <a:p>
            <a:r>
              <a:rPr lang="it-IT"/>
              <a:t>25/05/2026 CosmoVerse@Sofia</a:t>
            </a:r>
            <a:endParaRPr lang="en-US"/>
          </a:p>
        </p:txBody>
      </p:sp>
      <p:sp>
        <p:nvSpPr>
          <p:cNvPr id="20" name="Segnaposto numero diapositiva 19">
            <a:extLst>
              <a:ext uri="{FF2B5EF4-FFF2-40B4-BE49-F238E27FC236}">
                <a16:creationId xmlns:a16="http://schemas.microsoft.com/office/drawing/2014/main" id="{830B6513-BF24-5546-1F60-52D424213E66}"/>
              </a:ext>
            </a:extLst>
          </p:cNvPr>
          <p:cNvSpPr>
            <a:spLocks noGrp="1"/>
          </p:cNvSpPr>
          <p:nvPr>
            <p:ph type="sldNum" sz="quarter" idx="12"/>
          </p:nvPr>
        </p:nvSpPr>
        <p:spPr/>
        <p:txBody>
          <a:bodyPr/>
          <a:lstStyle/>
          <a:p>
            <a:fld id="{73B850FF-6169-4056-8077-06FFA93A5366}" type="slidenum">
              <a:rPr lang="en-US" smtClean="0"/>
              <a:t>11</a:t>
            </a:fld>
            <a:endParaRPr lang="en-US"/>
          </a:p>
        </p:txBody>
      </p:sp>
      <p:sp>
        <p:nvSpPr>
          <p:cNvPr id="8" name="TextBox 2">
            <a:extLst>
              <a:ext uri="{FF2B5EF4-FFF2-40B4-BE49-F238E27FC236}">
                <a16:creationId xmlns:a16="http://schemas.microsoft.com/office/drawing/2014/main" id="{FD2660D2-83C2-87F5-765A-AAC584467750}"/>
              </a:ext>
            </a:extLst>
          </p:cNvPr>
          <p:cNvSpPr txBox="1"/>
          <p:nvPr/>
        </p:nvSpPr>
        <p:spPr>
          <a:xfrm>
            <a:off x="374792" y="136525"/>
            <a:ext cx="11442416" cy="769441"/>
          </a:xfrm>
          <a:prstGeom prst="rect">
            <a:avLst/>
          </a:prstGeom>
          <a:noFill/>
        </p:spPr>
        <p:txBody>
          <a:bodyPr wrap="square" rtlCol="0">
            <a:spAutoFit/>
          </a:bodyPr>
          <a:lstStyle/>
          <a:p>
            <a:pPr algn="ctr"/>
            <a:r>
              <a:rPr lang="it-IT" sz="4400" b="1" dirty="0" err="1">
                <a:solidFill>
                  <a:schemeClr val="accent1"/>
                </a:solidFill>
                <a:latin typeface="+mj-lt"/>
              </a:rPr>
              <a:t>Period</a:t>
            </a:r>
            <a:r>
              <a:rPr lang="it-IT" sz="4400" b="1" dirty="0">
                <a:solidFill>
                  <a:schemeClr val="accent1"/>
                </a:solidFill>
                <a:latin typeface="+mj-lt"/>
              </a:rPr>
              <a:t> </a:t>
            </a:r>
            <a:r>
              <a:rPr lang="it-IT" sz="4400" b="1" dirty="0" err="1">
                <a:solidFill>
                  <a:schemeClr val="accent1"/>
                </a:solidFill>
                <a:latin typeface="+mj-lt"/>
              </a:rPr>
              <a:t>Luminosity</a:t>
            </a:r>
            <a:r>
              <a:rPr lang="it-IT" sz="4400" b="1" dirty="0">
                <a:solidFill>
                  <a:schemeClr val="accent1"/>
                </a:solidFill>
                <a:latin typeface="+mj-lt"/>
              </a:rPr>
              <a:t> in the Great </a:t>
            </a:r>
            <a:r>
              <a:rPr lang="it-IT" sz="4400" b="1" dirty="0" err="1">
                <a:solidFill>
                  <a:schemeClr val="accent1"/>
                </a:solidFill>
                <a:latin typeface="+mj-lt"/>
              </a:rPr>
              <a:t>Debate</a:t>
            </a:r>
            <a:r>
              <a:rPr lang="it-IT" sz="4400" b="1" dirty="0">
                <a:solidFill>
                  <a:schemeClr val="accent1"/>
                </a:solidFill>
                <a:latin typeface="+mj-lt"/>
              </a:rPr>
              <a:t> </a:t>
            </a:r>
            <a:endParaRPr lang="en-IT" sz="4400" b="1" dirty="0">
              <a:solidFill>
                <a:schemeClr val="accent1"/>
              </a:solidFill>
              <a:latin typeface="+mj-lt"/>
              <a:cs typeface="Times New Roman" panose="02020603050405020304" pitchFamily="18" charset="0"/>
            </a:endParaRPr>
          </a:p>
        </p:txBody>
      </p:sp>
      <p:pic>
        <p:nvPicPr>
          <p:cNvPr id="6" name="Immagine 5" descr="Immagine che contiene testo, Carattere, bianco e nero, bianco&#10;&#10;Il contenuto generato dall'IA potrebbe non essere corretto.">
            <a:extLst>
              <a:ext uri="{FF2B5EF4-FFF2-40B4-BE49-F238E27FC236}">
                <a16:creationId xmlns:a16="http://schemas.microsoft.com/office/drawing/2014/main" id="{766EC937-3507-9EAC-3950-ADFF82F07BFB}"/>
              </a:ext>
            </a:extLst>
          </p:cNvPr>
          <p:cNvPicPr>
            <a:picLocks noChangeAspect="1"/>
          </p:cNvPicPr>
          <p:nvPr/>
        </p:nvPicPr>
        <p:blipFill>
          <a:blip r:embed="rId3"/>
          <a:srcRect l="1641"/>
          <a:stretch>
            <a:fillRect/>
          </a:stretch>
        </p:blipFill>
        <p:spPr>
          <a:xfrm>
            <a:off x="226778" y="950986"/>
            <a:ext cx="5769292" cy="2478014"/>
          </a:xfrm>
          <a:prstGeom prst="rect">
            <a:avLst/>
          </a:prstGeom>
        </p:spPr>
      </p:pic>
      <p:pic>
        <p:nvPicPr>
          <p:cNvPr id="10" name="Immagine 9" descr="Immagine che contiene testo, Carattere, bianco, bianco e nero&#10;&#10;Il contenuto generato dall'IA potrebbe non essere corretto.">
            <a:extLst>
              <a:ext uri="{FF2B5EF4-FFF2-40B4-BE49-F238E27FC236}">
                <a16:creationId xmlns:a16="http://schemas.microsoft.com/office/drawing/2014/main" id="{EAC803D9-330C-9E4B-5FB2-988DCEEBA8E7}"/>
              </a:ext>
            </a:extLst>
          </p:cNvPr>
          <p:cNvPicPr>
            <a:picLocks noChangeAspect="1"/>
          </p:cNvPicPr>
          <p:nvPr/>
        </p:nvPicPr>
        <p:blipFill>
          <a:blip r:embed="rId4"/>
          <a:srcRect l="2757" r="635"/>
          <a:stretch>
            <a:fillRect/>
          </a:stretch>
        </p:blipFill>
        <p:spPr>
          <a:xfrm>
            <a:off x="6096000" y="1476424"/>
            <a:ext cx="6031582" cy="1785760"/>
          </a:xfrm>
          <a:prstGeom prst="rect">
            <a:avLst/>
          </a:prstGeom>
        </p:spPr>
      </p:pic>
      <p:pic>
        <p:nvPicPr>
          <p:cNvPr id="12" name="Immagine 11" descr="Immagine che contiene testo, bianco e nero, bianco, Carattere&#10;&#10;Il contenuto generato dall'IA potrebbe non essere corretto.">
            <a:extLst>
              <a:ext uri="{FF2B5EF4-FFF2-40B4-BE49-F238E27FC236}">
                <a16:creationId xmlns:a16="http://schemas.microsoft.com/office/drawing/2014/main" id="{04D01675-DD8C-00F6-B952-45DFB1A44DA3}"/>
              </a:ext>
            </a:extLst>
          </p:cNvPr>
          <p:cNvPicPr>
            <a:picLocks noChangeAspect="1"/>
          </p:cNvPicPr>
          <p:nvPr/>
        </p:nvPicPr>
        <p:blipFill>
          <a:blip r:embed="rId5"/>
          <a:srcRect t="55355"/>
          <a:stretch>
            <a:fillRect/>
          </a:stretch>
        </p:blipFill>
        <p:spPr>
          <a:xfrm>
            <a:off x="2014012" y="3614722"/>
            <a:ext cx="8754702" cy="1945525"/>
          </a:xfrm>
          <a:prstGeom prst="rect">
            <a:avLst/>
          </a:prstGeom>
        </p:spPr>
      </p:pic>
      <p:sp>
        <p:nvSpPr>
          <p:cNvPr id="13" name="CasellaDiTesto 12">
            <a:extLst>
              <a:ext uri="{FF2B5EF4-FFF2-40B4-BE49-F238E27FC236}">
                <a16:creationId xmlns:a16="http://schemas.microsoft.com/office/drawing/2014/main" id="{BC099A7D-8661-929B-A981-068FE795054C}"/>
              </a:ext>
            </a:extLst>
          </p:cNvPr>
          <p:cNvSpPr txBox="1"/>
          <p:nvPr/>
        </p:nvSpPr>
        <p:spPr>
          <a:xfrm>
            <a:off x="4965406" y="5912785"/>
            <a:ext cx="2061328" cy="461665"/>
          </a:xfrm>
          <a:prstGeom prst="rect">
            <a:avLst/>
          </a:prstGeom>
          <a:noFill/>
        </p:spPr>
        <p:txBody>
          <a:bodyPr wrap="square" rtlCol="0">
            <a:spAutoFit/>
          </a:bodyPr>
          <a:lstStyle/>
          <a:p>
            <a:r>
              <a:rPr lang="en-US" sz="2400" dirty="0"/>
              <a:t>Hubble 1925</a:t>
            </a:r>
          </a:p>
        </p:txBody>
      </p:sp>
      <p:cxnSp>
        <p:nvCxnSpPr>
          <p:cNvPr id="14" name="Connettore 1 13">
            <a:extLst>
              <a:ext uri="{FF2B5EF4-FFF2-40B4-BE49-F238E27FC236}">
                <a16:creationId xmlns:a16="http://schemas.microsoft.com/office/drawing/2014/main" id="{9C631F57-0CD7-64C1-294E-C02C99C8E053}"/>
              </a:ext>
            </a:extLst>
          </p:cNvPr>
          <p:cNvCxnSpPr>
            <a:cxnSpLocks/>
          </p:cNvCxnSpPr>
          <p:nvPr/>
        </p:nvCxnSpPr>
        <p:spPr>
          <a:xfrm>
            <a:off x="6304733" y="2777813"/>
            <a:ext cx="5718391"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5" name="Connettore 1 14">
            <a:extLst>
              <a:ext uri="{FF2B5EF4-FFF2-40B4-BE49-F238E27FC236}">
                <a16:creationId xmlns:a16="http://schemas.microsoft.com/office/drawing/2014/main" id="{C04E0061-4940-6E2E-DA68-0D834A0CE95E}"/>
              </a:ext>
            </a:extLst>
          </p:cNvPr>
          <p:cNvCxnSpPr>
            <a:cxnSpLocks/>
          </p:cNvCxnSpPr>
          <p:nvPr/>
        </p:nvCxnSpPr>
        <p:spPr>
          <a:xfrm>
            <a:off x="6096000" y="3024949"/>
            <a:ext cx="5822849"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9" name="Connettore 1 18">
            <a:extLst>
              <a:ext uri="{FF2B5EF4-FFF2-40B4-BE49-F238E27FC236}">
                <a16:creationId xmlns:a16="http://schemas.microsoft.com/office/drawing/2014/main" id="{44755377-DDA2-7CCE-C077-D2FF85EFDA68}"/>
              </a:ext>
            </a:extLst>
          </p:cNvPr>
          <p:cNvCxnSpPr>
            <a:cxnSpLocks/>
          </p:cNvCxnSpPr>
          <p:nvPr/>
        </p:nvCxnSpPr>
        <p:spPr>
          <a:xfrm>
            <a:off x="6096000" y="3173229"/>
            <a:ext cx="749643"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2" name="Connettore 1 21">
            <a:extLst>
              <a:ext uri="{FF2B5EF4-FFF2-40B4-BE49-F238E27FC236}">
                <a16:creationId xmlns:a16="http://schemas.microsoft.com/office/drawing/2014/main" id="{4ABA8738-7D8D-CB1E-A20D-3B3798985786}"/>
              </a:ext>
            </a:extLst>
          </p:cNvPr>
          <p:cNvCxnSpPr>
            <a:cxnSpLocks/>
          </p:cNvCxnSpPr>
          <p:nvPr/>
        </p:nvCxnSpPr>
        <p:spPr>
          <a:xfrm>
            <a:off x="3763945" y="3926992"/>
            <a:ext cx="682579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4" name="Connettore 1 23">
            <a:extLst>
              <a:ext uri="{FF2B5EF4-FFF2-40B4-BE49-F238E27FC236}">
                <a16:creationId xmlns:a16="http://schemas.microsoft.com/office/drawing/2014/main" id="{7D9600CB-27A6-37CE-B5AC-927E22B9CB42}"/>
              </a:ext>
            </a:extLst>
          </p:cNvPr>
          <p:cNvCxnSpPr>
            <a:cxnSpLocks/>
          </p:cNvCxnSpPr>
          <p:nvPr/>
        </p:nvCxnSpPr>
        <p:spPr>
          <a:xfrm>
            <a:off x="2209800" y="4223554"/>
            <a:ext cx="6400800"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6" name="Connettore 1 25">
            <a:extLst>
              <a:ext uri="{FF2B5EF4-FFF2-40B4-BE49-F238E27FC236}">
                <a16:creationId xmlns:a16="http://schemas.microsoft.com/office/drawing/2014/main" id="{79A0D85E-BCAD-6226-67D7-38DBC9DF38EA}"/>
              </a:ext>
            </a:extLst>
          </p:cNvPr>
          <p:cNvCxnSpPr>
            <a:cxnSpLocks/>
          </p:cNvCxnSpPr>
          <p:nvPr/>
        </p:nvCxnSpPr>
        <p:spPr>
          <a:xfrm>
            <a:off x="2204934" y="5125597"/>
            <a:ext cx="6135877"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Segnaposto piè di pagina 1">
            <a:extLst>
              <a:ext uri="{FF2B5EF4-FFF2-40B4-BE49-F238E27FC236}">
                <a16:creationId xmlns:a16="http://schemas.microsoft.com/office/drawing/2014/main" id="{FE9F42B1-7777-FFFF-A562-45EBE073AE6D}"/>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39158774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18" name="Immagine 17">
            <a:extLst>
              <a:ext uri="{FF2B5EF4-FFF2-40B4-BE49-F238E27FC236}">
                <a16:creationId xmlns:a16="http://schemas.microsoft.com/office/drawing/2014/main" id="{74AE49E1-2C2E-4F79-13FF-EBE088B2BD32}"/>
              </a:ext>
            </a:extLst>
          </p:cNvPr>
          <p:cNvPicPr>
            <a:picLocks noChangeAspect="1"/>
          </p:cNvPicPr>
          <p:nvPr/>
        </p:nvPicPr>
        <p:blipFill>
          <a:blip r:embed="rId2"/>
          <a:srcRect t="859" b="1342"/>
          <a:stretch>
            <a:fillRect/>
          </a:stretch>
        </p:blipFill>
        <p:spPr>
          <a:xfrm>
            <a:off x="3210731" y="1924264"/>
            <a:ext cx="2607966" cy="4731488"/>
          </a:xfrm>
          <a:prstGeom prst="rect">
            <a:avLst/>
          </a:prstGeom>
        </p:spPr>
      </p:pic>
      <p:sp>
        <p:nvSpPr>
          <p:cNvPr id="2" name="Titolo 1">
            <a:extLst>
              <a:ext uri="{FF2B5EF4-FFF2-40B4-BE49-F238E27FC236}">
                <a16:creationId xmlns:a16="http://schemas.microsoft.com/office/drawing/2014/main" id="{64BB457F-9E54-874C-1143-14EBC10873AD}"/>
              </a:ext>
            </a:extLst>
          </p:cNvPr>
          <p:cNvSpPr>
            <a:spLocks noGrp="1"/>
          </p:cNvSpPr>
          <p:nvPr>
            <p:ph type="title"/>
          </p:nvPr>
        </p:nvSpPr>
        <p:spPr>
          <a:xfrm>
            <a:off x="273269" y="290767"/>
            <a:ext cx="11645461" cy="744836"/>
          </a:xfrm>
        </p:spPr>
        <p:txBody>
          <a:bodyPr vert="horz" lIns="91440" tIns="45720" rIns="91440" bIns="45720" rtlCol="0" anchor="ctr">
            <a:normAutofit/>
          </a:bodyPr>
          <a:lstStyle/>
          <a:p>
            <a:pPr algn="ctr"/>
            <a:r>
              <a:rPr lang="en-US" sz="4400" b="1" i="0" u="none" strike="noStrike" dirty="0">
                <a:solidFill>
                  <a:srgbClr val="FF0000"/>
                </a:solidFill>
                <a:effectLst/>
              </a:rPr>
              <a:t>Future prospectives</a:t>
            </a:r>
            <a:endParaRPr lang="it-IT" sz="6000" b="1" dirty="0">
              <a:solidFill>
                <a:srgbClr val="FF0000"/>
              </a:solidFill>
            </a:endParaRPr>
          </a:p>
        </p:txBody>
      </p:sp>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110</a:t>
            </a:fld>
            <a:endParaRPr lang="en-US">
              <a:solidFill>
                <a:schemeClr val="tx1">
                  <a:tint val="75000"/>
                </a:schemeClr>
              </a:solidFill>
            </a:endParaRPr>
          </a:p>
        </p:txBody>
      </p:sp>
      <p:sp>
        <p:nvSpPr>
          <p:cNvPr id="12" name="CasellaDiTesto 11">
            <a:extLst>
              <a:ext uri="{FF2B5EF4-FFF2-40B4-BE49-F238E27FC236}">
                <a16:creationId xmlns:a16="http://schemas.microsoft.com/office/drawing/2014/main" id="{826274E2-DFDE-074B-509E-CDE3D7869AC5}"/>
              </a:ext>
            </a:extLst>
          </p:cNvPr>
          <p:cNvSpPr txBox="1"/>
          <p:nvPr/>
        </p:nvSpPr>
        <p:spPr>
          <a:xfrm>
            <a:off x="9427777" y="2778495"/>
            <a:ext cx="2490953" cy="3416320"/>
          </a:xfrm>
          <a:prstGeom prst="rect">
            <a:avLst/>
          </a:prstGeom>
          <a:noFill/>
        </p:spPr>
        <p:txBody>
          <a:bodyPr wrap="square" rtlCol="0">
            <a:spAutoFit/>
          </a:bodyPr>
          <a:lstStyle/>
          <a:p>
            <a:pPr marL="285750" indent="-285750">
              <a:buFont typeface="Font di sistema regolare"/>
              <a:buChar char="📍"/>
            </a:pPr>
            <a:r>
              <a:rPr lang="en-US" b="1" dirty="0"/>
              <a:t>PERIOD –LUMINOSITY RELATION</a:t>
            </a:r>
          </a:p>
          <a:p>
            <a:pPr marL="285750" indent="-285750">
              <a:buFont typeface="Font di sistema regolare"/>
              <a:buChar char="📍"/>
            </a:pPr>
            <a:endParaRPr lang="en-US" b="1" dirty="0"/>
          </a:p>
          <a:p>
            <a:pPr marL="285750" indent="-285750">
              <a:buFont typeface="Font di sistema regolare"/>
              <a:buChar char="📍"/>
            </a:pPr>
            <a:r>
              <a:rPr lang="en-US" b="1" dirty="0"/>
              <a:t>PRESENCE IN ANCHORS</a:t>
            </a:r>
          </a:p>
          <a:p>
            <a:pPr marL="285750" indent="-285750">
              <a:buFont typeface="Font di sistema regolare"/>
              <a:buChar char="📍"/>
            </a:pPr>
            <a:endParaRPr lang="en-US" b="1" dirty="0"/>
          </a:p>
          <a:p>
            <a:pPr marL="285750" indent="-285750">
              <a:buFont typeface="Font di sistema regolare"/>
              <a:buChar char="📍"/>
            </a:pPr>
            <a:r>
              <a:rPr lang="en-US" b="1" dirty="0"/>
              <a:t>ZERO POINT CALIBRATION</a:t>
            </a:r>
          </a:p>
          <a:p>
            <a:endParaRPr lang="en-US" b="1" dirty="0"/>
          </a:p>
          <a:p>
            <a:pPr marL="285750" indent="-285750">
              <a:buFont typeface="Font di sistema regolare"/>
              <a:buChar char="📍"/>
            </a:pPr>
            <a:r>
              <a:rPr lang="en-US" b="1" dirty="0"/>
              <a:t>SN </a:t>
            </a:r>
            <a:r>
              <a:rPr lang="en-US" b="1" dirty="0" err="1"/>
              <a:t>Ia</a:t>
            </a:r>
            <a:r>
              <a:rPr lang="en-US" b="1" dirty="0"/>
              <a:t> HOST</a:t>
            </a:r>
          </a:p>
          <a:p>
            <a:pPr marL="285750" indent="-285750">
              <a:buFont typeface="Font di sistema regolare"/>
              <a:buChar char="📍"/>
            </a:pPr>
            <a:endParaRPr lang="en-US" b="1" dirty="0"/>
          </a:p>
        </p:txBody>
      </p:sp>
      <p:sp>
        <p:nvSpPr>
          <p:cNvPr id="7" name="CasellaDiTesto 6">
            <a:extLst>
              <a:ext uri="{FF2B5EF4-FFF2-40B4-BE49-F238E27FC236}">
                <a16:creationId xmlns:a16="http://schemas.microsoft.com/office/drawing/2014/main" id="{BCB7442D-889D-1C10-263C-F2683702C9B4}"/>
              </a:ext>
            </a:extLst>
          </p:cNvPr>
          <p:cNvSpPr txBox="1"/>
          <p:nvPr/>
        </p:nvSpPr>
        <p:spPr>
          <a:xfrm>
            <a:off x="9093986" y="2497976"/>
            <a:ext cx="630620" cy="1862048"/>
          </a:xfrm>
          <a:prstGeom prst="rect">
            <a:avLst/>
          </a:prstGeom>
          <a:noFill/>
        </p:spPr>
        <p:txBody>
          <a:bodyPr wrap="square" rtlCol="0">
            <a:spAutoFit/>
          </a:bodyPr>
          <a:lstStyle/>
          <a:p>
            <a:r>
              <a:rPr lang="en-US" sz="11500" dirty="0"/>
              <a:t>{</a:t>
            </a:r>
          </a:p>
        </p:txBody>
      </p:sp>
      <p:sp>
        <p:nvSpPr>
          <p:cNvPr id="10" name="CasellaDiTesto 9">
            <a:extLst>
              <a:ext uri="{FF2B5EF4-FFF2-40B4-BE49-F238E27FC236}">
                <a16:creationId xmlns:a16="http://schemas.microsoft.com/office/drawing/2014/main" id="{05F51B90-D6F1-26A5-FBDA-3C4A2563B297}"/>
              </a:ext>
            </a:extLst>
          </p:cNvPr>
          <p:cNvSpPr txBox="1"/>
          <p:nvPr/>
        </p:nvSpPr>
        <p:spPr>
          <a:xfrm>
            <a:off x="9093986" y="3645840"/>
            <a:ext cx="630620" cy="1862048"/>
          </a:xfrm>
          <a:prstGeom prst="rect">
            <a:avLst/>
          </a:prstGeom>
          <a:noFill/>
        </p:spPr>
        <p:txBody>
          <a:bodyPr wrap="square" rtlCol="0">
            <a:spAutoFit/>
          </a:bodyPr>
          <a:lstStyle/>
          <a:p>
            <a:r>
              <a:rPr lang="en-US" sz="11500" dirty="0"/>
              <a:t>{</a:t>
            </a:r>
            <a:endParaRPr lang="en-US" sz="8800" dirty="0"/>
          </a:p>
        </p:txBody>
      </p:sp>
      <p:sp>
        <p:nvSpPr>
          <p:cNvPr id="14" name="CasellaDiTesto 13">
            <a:extLst>
              <a:ext uri="{FF2B5EF4-FFF2-40B4-BE49-F238E27FC236}">
                <a16:creationId xmlns:a16="http://schemas.microsoft.com/office/drawing/2014/main" id="{514B70A7-1DA3-F3F3-6DA4-0219178CB739}"/>
              </a:ext>
            </a:extLst>
          </p:cNvPr>
          <p:cNvSpPr txBox="1"/>
          <p:nvPr/>
        </p:nvSpPr>
        <p:spPr>
          <a:xfrm>
            <a:off x="1766094" y="935528"/>
            <a:ext cx="8659810" cy="523220"/>
          </a:xfrm>
          <a:prstGeom prst="rect">
            <a:avLst/>
          </a:prstGeom>
          <a:noFill/>
        </p:spPr>
        <p:txBody>
          <a:bodyPr wrap="square">
            <a:spAutoFit/>
          </a:bodyPr>
          <a:lstStyle/>
          <a:p>
            <a:pPr marL="285750" indent="-285750">
              <a:buFont typeface="Font di sistema regolare"/>
              <a:buChar char="📍"/>
            </a:pPr>
            <a:r>
              <a:rPr lang="en-US" sz="2800" b="1" dirty="0"/>
              <a:t>TYPE II CEPHEIDS DIRECTLY IN SN </a:t>
            </a:r>
            <a:r>
              <a:rPr lang="en-US" sz="2800" b="1" dirty="0" err="1"/>
              <a:t>Ia</a:t>
            </a:r>
            <a:r>
              <a:rPr lang="en-US" sz="2800" b="1" dirty="0"/>
              <a:t> HOST</a:t>
            </a:r>
          </a:p>
        </p:txBody>
      </p:sp>
      <p:sp>
        <p:nvSpPr>
          <p:cNvPr id="17" name="CasellaDiTesto 16">
            <a:extLst>
              <a:ext uri="{FF2B5EF4-FFF2-40B4-BE49-F238E27FC236}">
                <a16:creationId xmlns:a16="http://schemas.microsoft.com/office/drawing/2014/main" id="{0B7D6AA3-3F27-6277-9D80-3603D7EDD65A}"/>
              </a:ext>
            </a:extLst>
          </p:cNvPr>
          <p:cNvSpPr txBox="1"/>
          <p:nvPr/>
        </p:nvSpPr>
        <p:spPr>
          <a:xfrm>
            <a:off x="839566" y="1462599"/>
            <a:ext cx="9954814" cy="461665"/>
          </a:xfrm>
          <a:prstGeom prst="rect">
            <a:avLst/>
          </a:prstGeom>
          <a:noFill/>
        </p:spPr>
        <p:txBody>
          <a:bodyPr wrap="square">
            <a:spAutoFit/>
          </a:bodyPr>
          <a:lstStyle/>
          <a:p>
            <a:r>
              <a:rPr lang="en-US" sz="2400" b="1" dirty="0"/>
              <a:t>LSST VERA RUBIN AND NANCY GRACE ROMAN SPACE TELESCOPES.</a:t>
            </a:r>
          </a:p>
        </p:txBody>
      </p:sp>
      <p:pic>
        <p:nvPicPr>
          <p:cNvPr id="20" name="Immagine 19">
            <a:extLst>
              <a:ext uri="{FF2B5EF4-FFF2-40B4-BE49-F238E27FC236}">
                <a16:creationId xmlns:a16="http://schemas.microsoft.com/office/drawing/2014/main" id="{EE8879ED-1EF4-E1C9-B302-30CB38104D37}"/>
              </a:ext>
            </a:extLst>
          </p:cNvPr>
          <p:cNvPicPr>
            <a:picLocks noChangeAspect="1"/>
          </p:cNvPicPr>
          <p:nvPr/>
        </p:nvPicPr>
        <p:blipFill>
          <a:blip r:embed="rId3"/>
          <a:srcRect t="536" b="1104"/>
          <a:stretch>
            <a:fillRect/>
          </a:stretch>
        </p:blipFill>
        <p:spPr>
          <a:xfrm>
            <a:off x="5810830" y="1924264"/>
            <a:ext cx="2611861" cy="4731488"/>
          </a:xfrm>
          <a:prstGeom prst="rect">
            <a:avLst/>
          </a:prstGeom>
        </p:spPr>
      </p:pic>
      <p:sp>
        <p:nvSpPr>
          <p:cNvPr id="24" name="CasellaDiTesto 23">
            <a:extLst>
              <a:ext uri="{FF2B5EF4-FFF2-40B4-BE49-F238E27FC236}">
                <a16:creationId xmlns:a16="http://schemas.microsoft.com/office/drawing/2014/main" id="{4EED3E91-8BD7-B3EE-F288-A7FC977B1036}"/>
              </a:ext>
            </a:extLst>
          </p:cNvPr>
          <p:cNvSpPr txBox="1"/>
          <p:nvPr/>
        </p:nvSpPr>
        <p:spPr>
          <a:xfrm>
            <a:off x="1292875" y="5871649"/>
            <a:ext cx="1464547" cy="646331"/>
          </a:xfrm>
          <a:prstGeom prst="rect">
            <a:avLst/>
          </a:prstGeom>
          <a:noFill/>
        </p:spPr>
        <p:txBody>
          <a:bodyPr wrap="square">
            <a:spAutoFit/>
          </a:bodyPr>
          <a:lstStyle/>
          <a:p>
            <a:r>
              <a:rPr lang="en-US" dirty="0"/>
              <a:t>Sicignano+,</a:t>
            </a:r>
          </a:p>
          <a:p>
            <a:r>
              <a:rPr lang="en-US" dirty="0"/>
              <a:t> in prep.</a:t>
            </a:r>
          </a:p>
        </p:txBody>
      </p:sp>
      <p:sp>
        <p:nvSpPr>
          <p:cNvPr id="3" name="Segnaposto piè di pagina 2">
            <a:extLst>
              <a:ext uri="{FF2B5EF4-FFF2-40B4-BE49-F238E27FC236}">
                <a16:creationId xmlns:a16="http://schemas.microsoft.com/office/drawing/2014/main" id="{A7FF24F8-CEA5-EE74-67FD-C90778DB4A4B}"/>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05477375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a:extLst>
            <a:ext uri="{FF2B5EF4-FFF2-40B4-BE49-F238E27FC236}">
              <a16:creationId xmlns:a16="http://schemas.microsoft.com/office/drawing/2014/main" id="{668A1A5A-FE1F-15CD-F9E6-1C5AE2206DDB}"/>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19DFB33-C0BF-1FD0-54D0-DB72F40B76C6}"/>
              </a:ext>
            </a:extLst>
          </p:cNvPr>
          <p:cNvSpPr>
            <a:spLocks noGrp="1"/>
          </p:cNvSpPr>
          <p:nvPr>
            <p:ph type="title"/>
          </p:nvPr>
        </p:nvSpPr>
        <p:spPr>
          <a:xfrm>
            <a:off x="273269" y="436356"/>
            <a:ext cx="11645461" cy="744836"/>
          </a:xfrm>
        </p:spPr>
        <p:txBody>
          <a:bodyPr vert="horz" lIns="91440" tIns="45720" rIns="91440" bIns="45720" rtlCol="0" anchor="ctr">
            <a:normAutofit fontScale="90000"/>
          </a:bodyPr>
          <a:lstStyle/>
          <a:p>
            <a:r>
              <a:rPr lang="en-US" sz="4400" b="1" i="0" u="none" strike="noStrike" dirty="0">
                <a:solidFill>
                  <a:srgbClr val="000000"/>
                </a:solidFill>
                <a:effectLst/>
              </a:rPr>
              <a:t>A self-consistent stellar route to the Hubble constant</a:t>
            </a:r>
            <a:endParaRPr lang="it-IT" sz="6000" b="1" dirty="0"/>
          </a:p>
        </p:txBody>
      </p:sp>
      <p:sp>
        <p:nvSpPr>
          <p:cNvPr id="4" name="Segnaposto data 3">
            <a:extLst>
              <a:ext uri="{FF2B5EF4-FFF2-40B4-BE49-F238E27FC236}">
                <a16:creationId xmlns:a16="http://schemas.microsoft.com/office/drawing/2014/main" id="{8AC49717-A86A-F259-5528-ABF189425CC0}"/>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F20CB04D-B4E3-BC8D-7D81-CD3E634BA46A}"/>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111</a:t>
            </a:fld>
            <a:endParaRPr lang="en-US">
              <a:solidFill>
                <a:schemeClr val="tx1">
                  <a:tint val="75000"/>
                </a:schemeClr>
              </a:solidFill>
            </a:endParaRPr>
          </a:p>
        </p:txBody>
      </p:sp>
      <p:sp>
        <p:nvSpPr>
          <p:cNvPr id="12" name="CasellaDiTesto 11">
            <a:extLst>
              <a:ext uri="{FF2B5EF4-FFF2-40B4-BE49-F238E27FC236}">
                <a16:creationId xmlns:a16="http://schemas.microsoft.com/office/drawing/2014/main" id="{48F739D0-BF2D-4736-C6BC-8298475B34B1}"/>
              </a:ext>
            </a:extLst>
          </p:cNvPr>
          <p:cNvSpPr txBox="1"/>
          <p:nvPr/>
        </p:nvSpPr>
        <p:spPr>
          <a:xfrm>
            <a:off x="9701047" y="1744718"/>
            <a:ext cx="2490953" cy="3416320"/>
          </a:xfrm>
          <a:prstGeom prst="rect">
            <a:avLst/>
          </a:prstGeom>
          <a:noFill/>
        </p:spPr>
        <p:txBody>
          <a:bodyPr wrap="square" rtlCol="0">
            <a:spAutoFit/>
          </a:bodyPr>
          <a:lstStyle/>
          <a:p>
            <a:pPr marL="285750" indent="-285750">
              <a:buFont typeface="Font di sistema regolare"/>
              <a:buChar char="📍"/>
            </a:pPr>
            <a:r>
              <a:rPr lang="en-US" b="1" dirty="0"/>
              <a:t>PERIOD –LUMINOSITY RELATION</a:t>
            </a:r>
          </a:p>
          <a:p>
            <a:pPr marL="285750" indent="-285750">
              <a:buFont typeface="Font di sistema regolare"/>
              <a:buChar char="📍"/>
            </a:pPr>
            <a:endParaRPr lang="en-US" b="1" dirty="0"/>
          </a:p>
          <a:p>
            <a:pPr marL="285750" indent="-285750">
              <a:buFont typeface="Font di sistema regolare"/>
              <a:buChar char="📍"/>
            </a:pPr>
            <a:r>
              <a:rPr lang="en-US" b="1" dirty="0"/>
              <a:t>PRESENCE IN ANCHORS</a:t>
            </a:r>
          </a:p>
          <a:p>
            <a:pPr marL="285750" indent="-285750">
              <a:buFont typeface="Font di sistema regolare"/>
              <a:buChar char="📍"/>
            </a:pPr>
            <a:endParaRPr lang="en-US" b="1" dirty="0"/>
          </a:p>
          <a:p>
            <a:pPr marL="285750" indent="-285750">
              <a:buFont typeface="Font di sistema regolare"/>
              <a:buChar char="📍"/>
            </a:pPr>
            <a:r>
              <a:rPr lang="en-US" b="1" dirty="0"/>
              <a:t>ZERO POINT CALIBRATION</a:t>
            </a:r>
          </a:p>
          <a:p>
            <a:endParaRPr lang="en-US" b="1" dirty="0"/>
          </a:p>
          <a:p>
            <a:pPr marL="285750" indent="-285750">
              <a:buFont typeface="Font di sistema regolare"/>
              <a:buChar char="📍"/>
            </a:pPr>
            <a:r>
              <a:rPr lang="en-US" b="1" dirty="0"/>
              <a:t>SN </a:t>
            </a:r>
            <a:r>
              <a:rPr lang="en-US" b="1" dirty="0" err="1"/>
              <a:t>Ia</a:t>
            </a:r>
            <a:r>
              <a:rPr lang="en-US" b="1" dirty="0"/>
              <a:t> HOST</a:t>
            </a:r>
          </a:p>
          <a:p>
            <a:pPr marL="285750" indent="-285750">
              <a:buFont typeface="Font di sistema regolare"/>
              <a:buChar char="📍"/>
            </a:pPr>
            <a:endParaRPr lang="en-US" b="1" dirty="0"/>
          </a:p>
        </p:txBody>
      </p:sp>
      <p:sp>
        <p:nvSpPr>
          <p:cNvPr id="7" name="CasellaDiTesto 6">
            <a:extLst>
              <a:ext uri="{FF2B5EF4-FFF2-40B4-BE49-F238E27FC236}">
                <a16:creationId xmlns:a16="http://schemas.microsoft.com/office/drawing/2014/main" id="{DE975C5F-528D-5A31-BB3D-9C87C8F64CB8}"/>
              </a:ext>
            </a:extLst>
          </p:cNvPr>
          <p:cNvSpPr txBox="1"/>
          <p:nvPr/>
        </p:nvSpPr>
        <p:spPr>
          <a:xfrm>
            <a:off x="9334302" y="1475017"/>
            <a:ext cx="630620" cy="1862048"/>
          </a:xfrm>
          <a:prstGeom prst="rect">
            <a:avLst/>
          </a:prstGeom>
          <a:noFill/>
        </p:spPr>
        <p:txBody>
          <a:bodyPr wrap="square" rtlCol="0">
            <a:spAutoFit/>
          </a:bodyPr>
          <a:lstStyle/>
          <a:p>
            <a:r>
              <a:rPr lang="en-US" sz="11500" dirty="0"/>
              <a:t>{</a:t>
            </a:r>
          </a:p>
        </p:txBody>
      </p:sp>
      <p:sp>
        <p:nvSpPr>
          <p:cNvPr id="10" name="CasellaDiTesto 9">
            <a:extLst>
              <a:ext uri="{FF2B5EF4-FFF2-40B4-BE49-F238E27FC236}">
                <a16:creationId xmlns:a16="http://schemas.microsoft.com/office/drawing/2014/main" id="{E8F706FA-4CA8-85B4-6BB3-2C29FBE4EC53}"/>
              </a:ext>
            </a:extLst>
          </p:cNvPr>
          <p:cNvSpPr txBox="1"/>
          <p:nvPr/>
        </p:nvSpPr>
        <p:spPr>
          <a:xfrm>
            <a:off x="9334302" y="2622413"/>
            <a:ext cx="630620" cy="1862048"/>
          </a:xfrm>
          <a:prstGeom prst="rect">
            <a:avLst/>
          </a:prstGeom>
          <a:noFill/>
        </p:spPr>
        <p:txBody>
          <a:bodyPr wrap="square" rtlCol="0">
            <a:spAutoFit/>
          </a:bodyPr>
          <a:lstStyle/>
          <a:p>
            <a:r>
              <a:rPr lang="en-US" sz="11500" dirty="0"/>
              <a:t>{</a:t>
            </a:r>
            <a:endParaRPr lang="en-US" sz="8800" dirty="0"/>
          </a:p>
        </p:txBody>
      </p:sp>
      <p:pic>
        <p:nvPicPr>
          <p:cNvPr id="15" name="Elemento grafico 14" descr="Post-it contorno">
            <a:extLst>
              <a:ext uri="{FF2B5EF4-FFF2-40B4-BE49-F238E27FC236}">
                <a16:creationId xmlns:a16="http://schemas.microsoft.com/office/drawing/2014/main" id="{8135855F-7FAE-4EAE-B1AB-4AE13950F7FE}"/>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425298" y="1246291"/>
            <a:ext cx="516879" cy="516879"/>
          </a:xfrm>
          <a:prstGeom prst="rect">
            <a:avLst/>
          </a:prstGeom>
        </p:spPr>
      </p:pic>
      <p:sp>
        <p:nvSpPr>
          <p:cNvPr id="19" name="CasellaDiTesto 18">
            <a:extLst>
              <a:ext uri="{FF2B5EF4-FFF2-40B4-BE49-F238E27FC236}">
                <a16:creationId xmlns:a16="http://schemas.microsoft.com/office/drawing/2014/main" id="{D349BB4D-40C5-78D2-FE0C-719DCACE559C}"/>
              </a:ext>
            </a:extLst>
          </p:cNvPr>
          <p:cNvSpPr txBox="1"/>
          <p:nvPr/>
        </p:nvSpPr>
        <p:spPr>
          <a:xfrm>
            <a:off x="1107917" y="1264322"/>
            <a:ext cx="7142054" cy="646331"/>
          </a:xfrm>
          <a:prstGeom prst="rect">
            <a:avLst/>
          </a:prstGeom>
          <a:noFill/>
        </p:spPr>
        <p:txBody>
          <a:bodyPr wrap="square">
            <a:spAutoFit/>
          </a:bodyPr>
          <a:lstStyle/>
          <a:p>
            <a:r>
              <a:rPr lang="it-IT" sz="1800" b="1" dirty="0"/>
              <a:t>Exploitation of the </a:t>
            </a:r>
            <a:r>
              <a:rPr lang="it-IT" sz="1800" b="1" u="sng" dirty="0"/>
              <a:t>VMC</a:t>
            </a:r>
            <a:r>
              <a:rPr lang="it-IT" sz="1800" b="1" dirty="0"/>
              <a:t>-Deep and </a:t>
            </a:r>
            <a:r>
              <a:rPr lang="it-IT" sz="1800" b="1" u="sng" dirty="0"/>
              <a:t>TNG-REM </a:t>
            </a:r>
            <a:r>
              <a:rPr lang="it-IT" sz="1800" b="1" dirty="0" err="1"/>
              <a:t>photometry</a:t>
            </a:r>
            <a:r>
              <a:rPr lang="it-IT" sz="1800" b="1" dirty="0"/>
              <a:t> for </a:t>
            </a:r>
            <a:r>
              <a:rPr lang="it-IT" b="1" dirty="0" err="1"/>
              <a:t>T</a:t>
            </a:r>
            <a:r>
              <a:rPr lang="it-IT" sz="1800" b="1" dirty="0" err="1"/>
              <a:t>ype</a:t>
            </a:r>
            <a:r>
              <a:rPr lang="it-IT" sz="1800" b="1" dirty="0"/>
              <a:t> II and </a:t>
            </a:r>
            <a:r>
              <a:rPr lang="it-IT" sz="1800" b="1" dirty="0" err="1"/>
              <a:t>Anomalous</a:t>
            </a:r>
            <a:r>
              <a:rPr lang="it-IT" sz="1800" b="1" dirty="0"/>
              <a:t> </a:t>
            </a:r>
            <a:r>
              <a:rPr lang="it-IT" sz="1800" b="1" dirty="0" err="1"/>
              <a:t>Cepheids</a:t>
            </a:r>
            <a:r>
              <a:rPr lang="it-IT" b="1" dirty="0"/>
              <a:t>.</a:t>
            </a:r>
            <a:endParaRPr lang="it-IT" sz="1800" b="1" dirty="0"/>
          </a:p>
        </p:txBody>
      </p:sp>
      <p:sp>
        <p:nvSpPr>
          <p:cNvPr id="22" name="CasellaDiTesto 21">
            <a:extLst>
              <a:ext uri="{FF2B5EF4-FFF2-40B4-BE49-F238E27FC236}">
                <a16:creationId xmlns:a16="http://schemas.microsoft.com/office/drawing/2014/main" id="{C1514517-363A-A412-83BE-9B2D048C5A92}"/>
              </a:ext>
            </a:extLst>
          </p:cNvPr>
          <p:cNvSpPr txBox="1"/>
          <p:nvPr/>
        </p:nvSpPr>
        <p:spPr>
          <a:xfrm>
            <a:off x="1107917" y="2061452"/>
            <a:ext cx="6675592" cy="923330"/>
          </a:xfrm>
          <a:prstGeom prst="rect">
            <a:avLst/>
          </a:prstGeom>
          <a:noFill/>
        </p:spPr>
        <p:txBody>
          <a:bodyPr wrap="square">
            <a:spAutoFit/>
          </a:bodyPr>
          <a:lstStyle/>
          <a:p>
            <a:r>
              <a:rPr lang="en-US" b="1" dirty="0"/>
              <a:t>Quantify the effect of metallicity on the zero point and slope of PL relation through high-resolution spectroscopic abundances from the 4MOST 1001MC survey and UVES spectra. </a:t>
            </a:r>
          </a:p>
        </p:txBody>
      </p:sp>
      <p:pic>
        <p:nvPicPr>
          <p:cNvPr id="23" name="Elemento grafico 22" descr="Post-it contorno">
            <a:extLst>
              <a:ext uri="{FF2B5EF4-FFF2-40B4-BE49-F238E27FC236}">
                <a16:creationId xmlns:a16="http://schemas.microsoft.com/office/drawing/2014/main" id="{02C30EBB-28DC-B562-A1D2-EFD39E93E820}"/>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321321" y="4334883"/>
            <a:ext cx="516879" cy="516879"/>
          </a:xfrm>
          <a:prstGeom prst="rect">
            <a:avLst/>
          </a:prstGeom>
        </p:spPr>
      </p:pic>
      <p:sp>
        <p:nvSpPr>
          <p:cNvPr id="25" name="CasellaDiTesto 24">
            <a:extLst>
              <a:ext uri="{FF2B5EF4-FFF2-40B4-BE49-F238E27FC236}">
                <a16:creationId xmlns:a16="http://schemas.microsoft.com/office/drawing/2014/main" id="{B458D5A8-9696-EC15-27B1-763D38F55171}"/>
              </a:ext>
            </a:extLst>
          </p:cNvPr>
          <p:cNvSpPr txBox="1"/>
          <p:nvPr/>
        </p:nvSpPr>
        <p:spPr>
          <a:xfrm>
            <a:off x="1086175" y="4334883"/>
            <a:ext cx="6920141" cy="646331"/>
          </a:xfrm>
          <a:prstGeom prst="rect">
            <a:avLst/>
          </a:prstGeom>
          <a:noFill/>
        </p:spPr>
        <p:txBody>
          <a:bodyPr wrap="square">
            <a:spAutoFit/>
          </a:bodyPr>
          <a:lstStyle/>
          <a:p>
            <a:r>
              <a:rPr lang="en-US" b="1" dirty="0"/>
              <a:t>Compare the distance scales produced for different kinds of pulsating stars and look into the reasons for any discrepancies.</a:t>
            </a:r>
            <a:endParaRPr lang="it-IT" b="1" dirty="0"/>
          </a:p>
        </p:txBody>
      </p:sp>
      <p:pic>
        <p:nvPicPr>
          <p:cNvPr id="26" name="Elemento grafico 25" descr="Post-it contorno">
            <a:extLst>
              <a:ext uri="{FF2B5EF4-FFF2-40B4-BE49-F238E27FC236}">
                <a16:creationId xmlns:a16="http://schemas.microsoft.com/office/drawing/2014/main" id="{97778B53-D106-76A9-F728-48BECFF6157C}"/>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rot="461954">
            <a:off x="370273" y="3155612"/>
            <a:ext cx="505211" cy="609009"/>
          </a:xfrm>
          <a:prstGeom prst="rect">
            <a:avLst/>
          </a:prstGeom>
        </p:spPr>
      </p:pic>
      <mc:AlternateContent xmlns:mc="http://schemas.openxmlformats.org/markup-compatibility/2006" xmlns:a14="http://schemas.microsoft.com/office/drawing/2010/main">
        <mc:Choice Requires="a14">
          <p:sp>
            <p:nvSpPr>
              <p:cNvPr id="3" name="CasellaDiTesto 2">
                <a:extLst>
                  <a:ext uri="{FF2B5EF4-FFF2-40B4-BE49-F238E27FC236}">
                    <a16:creationId xmlns:a16="http://schemas.microsoft.com/office/drawing/2014/main" id="{E840A992-DAD1-DCE1-48B7-BC45BE6A980B}"/>
                  </a:ext>
                </a:extLst>
              </p:cNvPr>
              <p:cNvSpPr txBox="1"/>
              <p:nvPr/>
            </p:nvSpPr>
            <p:spPr>
              <a:xfrm>
                <a:off x="1086175" y="5025439"/>
                <a:ext cx="8547422" cy="1477328"/>
              </a:xfrm>
              <a:prstGeom prst="rect">
                <a:avLst/>
              </a:prstGeom>
              <a:noFill/>
            </p:spPr>
            <p:txBody>
              <a:bodyPr wrap="square" rtlCol="0">
                <a:spAutoFit/>
              </a:bodyPr>
              <a:lstStyle/>
              <a:p>
                <a:r>
                  <a:rPr lang="en-US" sz="1800" b="1" i="0" u="none" strike="noStrike" dirty="0">
                    <a:effectLst/>
                  </a:rPr>
                  <a:t>                                                                                      </a:t>
                </a:r>
                <a14:m>
                  <m:oMath xmlns:m="http://schemas.openxmlformats.org/officeDocument/2006/math">
                    <m:r>
                      <a:rPr lang="en-US" sz="3600" b="1" i="1" u="none" strike="noStrike" smtClean="0">
                        <a:effectLst/>
                        <a:latin typeface="Cambria Math" panose="02040503050406030204" pitchFamily="18" charset="0"/>
                        <a:ea typeface="Cambria Math" panose="02040503050406030204" pitchFamily="18" charset="0"/>
                      </a:rPr>
                      <m:t>↓</m:t>
                    </m:r>
                  </m:oMath>
                </a14:m>
                <a:endParaRPr lang="en-US" sz="1800" b="1" i="0" u="none" strike="noStrike" dirty="0">
                  <a:effectLst/>
                </a:endParaRPr>
              </a:p>
              <a:p>
                <a:r>
                  <a:rPr lang="en-US" sz="1800" b="1" i="0" u="sng" strike="noStrike" dirty="0">
                    <a:solidFill>
                      <a:srgbClr val="FF0000"/>
                    </a:solidFill>
                    <a:effectLst/>
                  </a:rPr>
                  <a:t>Provide a common self-consistent calibration of secondary distance indicators, resulting in a new Hubble constant evaluation.</a:t>
                </a:r>
                <a:endParaRPr lang="it-IT" b="1" u="sng" dirty="0">
                  <a:solidFill>
                    <a:srgbClr val="FF0000"/>
                  </a:solidFill>
                </a:endParaRPr>
              </a:p>
              <a:p>
                <a:endParaRPr lang="en-US" dirty="0"/>
              </a:p>
            </p:txBody>
          </p:sp>
        </mc:Choice>
        <mc:Fallback xmlns="">
          <p:sp>
            <p:nvSpPr>
              <p:cNvPr id="3" name="CasellaDiTesto 2">
                <a:extLst>
                  <a:ext uri="{FF2B5EF4-FFF2-40B4-BE49-F238E27FC236}">
                    <a16:creationId xmlns:a16="http://schemas.microsoft.com/office/drawing/2014/main" id="{E840A992-DAD1-DCE1-48B7-BC45BE6A980B}"/>
                  </a:ext>
                </a:extLst>
              </p:cNvPr>
              <p:cNvSpPr txBox="1">
                <a:spLocks noRot="1" noChangeAspect="1" noMove="1" noResize="1" noEditPoints="1" noAdjustHandles="1" noChangeArrowheads="1" noChangeShapeType="1" noTextEdit="1"/>
              </p:cNvSpPr>
              <p:nvPr/>
            </p:nvSpPr>
            <p:spPr>
              <a:xfrm>
                <a:off x="1086175" y="5025439"/>
                <a:ext cx="8547422" cy="1477328"/>
              </a:xfrm>
              <a:prstGeom prst="rect">
                <a:avLst/>
              </a:prstGeom>
              <a:blipFill>
                <a:blip r:embed="rId4"/>
                <a:stretch>
                  <a:fillRect l="-593"/>
                </a:stretch>
              </a:blipFill>
            </p:spPr>
            <p:txBody>
              <a:bodyPr/>
              <a:lstStyle/>
              <a:p>
                <a:r>
                  <a:rPr lang="en-US">
                    <a:noFill/>
                  </a:rPr>
                  <a:t> </a:t>
                </a:r>
              </a:p>
            </p:txBody>
          </p:sp>
        </mc:Fallback>
      </mc:AlternateContent>
      <p:pic>
        <p:nvPicPr>
          <p:cNvPr id="5" name="Elemento grafico 4" descr="Post-it contorno">
            <a:extLst>
              <a:ext uri="{FF2B5EF4-FFF2-40B4-BE49-F238E27FC236}">
                <a16:creationId xmlns:a16="http://schemas.microsoft.com/office/drawing/2014/main" id="{5110F018-3E99-B1DF-025F-21D536C414EB}"/>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07665" y="2147601"/>
            <a:ext cx="516879" cy="516879"/>
          </a:xfrm>
          <a:prstGeom prst="rect">
            <a:avLst/>
          </a:prstGeom>
        </p:spPr>
      </p:pic>
      <p:sp>
        <p:nvSpPr>
          <p:cNvPr id="8" name="CasellaDiTesto 7">
            <a:extLst>
              <a:ext uri="{FF2B5EF4-FFF2-40B4-BE49-F238E27FC236}">
                <a16:creationId xmlns:a16="http://schemas.microsoft.com/office/drawing/2014/main" id="{6FCECBCD-EE89-E8E9-41B7-A300636DC6ED}"/>
              </a:ext>
            </a:extLst>
          </p:cNvPr>
          <p:cNvSpPr txBox="1"/>
          <p:nvPr/>
        </p:nvSpPr>
        <p:spPr>
          <a:xfrm>
            <a:off x="1107917" y="3327506"/>
            <a:ext cx="7142054" cy="369332"/>
          </a:xfrm>
          <a:prstGeom prst="rect">
            <a:avLst/>
          </a:prstGeom>
          <a:noFill/>
        </p:spPr>
        <p:txBody>
          <a:bodyPr wrap="square">
            <a:spAutoFit/>
          </a:bodyPr>
          <a:lstStyle/>
          <a:p>
            <a:r>
              <a:rPr lang="it-IT" sz="1800" b="1" dirty="0" err="1"/>
              <a:t>Calibration</a:t>
            </a:r>
            <a:r>
              <a:rPr lang="it-IT" sz="1800" b="1" dirty="0"/>
              <a:t> </a:t>
            </a:r>
            <a:r>
              <a:rPr lang="it-IT" sz="1800" b="1" dirty="0" err="1"/>
              <a:t>through</a:t>
            </a:r>
            <a:r>
              <a:rPr lang="it-IT" sz="1800" b="1" dirty="0"/>
              <a:t> Gaia DR4 </a:t>
            </a:r>
            <a:r>
              <a:rPr lang="it-IT" sz="1800" b="1" dirty="0" err="1"/>
              <a:t>parallaxes</a:t>
            </a:r>
            <a:r>
              <a:rPr lang="it-IT" sz="1800" b="1" dirty="0"/>
              <a:t>.</a:t>
            </a:r>
          </a:p>
        </p:txBody>
      </p:sp>
      <p:sp>
        <p:nvSpPr>
          <p:cNvPr id="9" name="Segnaposto piè di pagina 8">
            <a:extLst>
              <a:ext uri="{FF2B5EF4-FFF2-40B4-BE49-F238E27FC236}">
                <a16:creationId xmlns:a16="http://schemas.microsoft.com/office/drawing/2014/main" id="{34DD09A7-8458-DFB9-ECC7-23D539DF0359}"/>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62706036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a:extLst>
            <a:ext uri="{FF2B5EF4-FFF2-40B4-BE49-F238E27FC236}">
              <a16:creationId xmlns:a16="http://schemas.microsoft.com/office/drawing/2014/main" id="{EE59B785-47D8-7622-8EF7-7E6A29064314}"/>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968C69B7-B3F3-9043-F29D-BC54D7A95CAE}"/>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DADE700E-8E5A-AE2C-E020-F57E69E5ECE5}"/>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112</a:t>
            </a:fld>
            <a:endParaRPr lang="en-US">
              <a:solidFill>
                <a:schemeClr val="tx1">
                  <a:tint val="75000"/>
                </a:schemeClr>
              </a:solidFill>
            </a:endParaRPr>
          </a:p>
        </p:txBody>
      </p:sp>
      <p:sp>
        <p:nvSpPr>
          <p:cNvPr id="12" name="CasellaDiTesto 11">
            <a:extLst>
              <a:ext uri="{FF2B5EF4-FFF2-40B4-BE49-F238E27FC236}">
                <a16:creationId xmlns:a16="http://schemas.microsoft.com/office/drawing/2014/main" id="{66C61F4B-8E46-B00D-A658-376B38B42622}"/>
              </a:ext>
            </a:extLst>
          </p:cNvPr>
          <p:cNvSpPr txBox="1"/>
          <p:nvPr/>
        </p:nvSpPr>
        <p:spPr>
          <a:xfrm>
            <a:off x="9701047" y="1744718"/>
            <a:ext cx="2490953" cy="3416320"/>
          </a:xfrm>
          <a:prstGeom prst="rect">
            <a:avLst/>
          </a:prstGeom>
          <a:noFill/>
        </p:spPr>
        <p:txBody>
          <a:bodyPr wrap="square" rtlCol="0">
            <a:spAutoFit/>
          </a:bodyPr>
          <a:lstStyle/>
          <a:p>
            <a:pPr marL="285750" indent="-285750">
              <a:buFont typeface="Font di sistema regolare"/>
              <a:buChar char="📍"/>
            </a:pPr>
            <a:r>
              <a:rPr lang="en-US" b="1" dirty="0"/>
              <a:t>PERIOD –LUMINOSITY RELATION</a:t>
            </a:r>
          </a:p>
          <a:p>
            <a:pPr marL="285750" indent="-285750">
              <a:buFont typeface="Font di sistema regolare"/>
              <a:buChar char="📍"/>
            </a:pPr>
            <a:endParaRPr lang="en-US" b="1" dirty="0"/>
          </a:p>
          <a:p>
            <a:pPr marL="285750" indent="-285750">
              <a:buFont typeface="Font di sistema regolare"/>
              <a:buChar char="📍"/>
            </a:pPr>
            <a:r>
              <a:rPr lang="en-US" b="1" dirty="0"/>
              <a:t>PRESENCE IN ANCHORS</a:t>
            </a:r>
          </a:p>
          <a:p>
            <a:pPr marL="285750" indent="-285750">
              <a:buFont typeface="Font di sistema regolare"/>
              <a:buChar char="📍"/>
            </a:pPr>
            <a:endParaRPr lang="en-US" b="1" dirty="0"/>
          </a:p>
          <a:p>
            <a:pPr marL="285750" indent="-285750">
              <a:buFont typeface="Font di sistema regolare"/>
              <a:buChar char="📍"/>
            </a:pPr>
            <a:r>
              <a:rPr lang="en-US" b="1" dirty="0"/>
              <a:t>ZERO POINT CALIBRATION</a:t>
            </a:r>
          </a:p>
          <a:p>
            <a:endParaRPr lang="en-US" b="1" dirty="0"/>
          </a:p>
          <a:p>
            <a:pPr marL="285750" indent="-285750">
              <a:buFont typeface="Font di sistema regolare"/>
              <a:buChar char="📍"/>
            </a:pPr>
            <a:r>
              <a:rPr lang="en-US" b="1" dirty="0"/>
              <a:t>SN </a:t>
            </a:r>
            <a:r>
              <a:rPr lang="en-US" b="1" dirty="0" err="1"/>
              <a:t>Ia</a:t>
            </a:r>
            <a:r>
              <a:rPr lang="en-US" b="1" dirty="0"/>
              <a:t> HOST</a:t>
            </a:r>
          </a:p>
          <a:p>
            <a:pPr marL="285750" indent="-285750">
              <a:buFont typeface="Font di sistema regolare"/>
              <a:buChar char="📍"/>
            </a:pPr>
            <a:endParaRPr lang="en-US" b="1" dirty="0"/>
          </a:p>
        </p:txBody>
      </p:sp>
      <p:sp>
        <p:nvSpPr>
          <p:cNvPr id="7" name="CasellaDiTesto 6">
            <a:extLst>
              <a:ext uri="{FF2B5EF4-FFF2-40B4-BE49-F238E27FC236}">
                <a16:creationId xmlns:a16="http://schemas.microsoft.com/office/drawing/2014/main" id="{07F126C1-0C6E-5734-1A76-97EF5DEAB53D}"/>
              </a:ext>
            </a:extLst>
          </p:cNvPr>
          <p:cNvSpPr txBox="1"/>
          <p:nvPr/>
        </p:nvSpPr>
        <p:spPr>
          <a:xfrm>
            <a:off x="9334302" y="1475017"/>
            <a:ext cx="630620" cy="1862048"/>
          </a:xfrm>
          <a:prstGeom prst="rect">
            <a:avLst/>
          </a:prstGeom>
          <a:noFill/>
        </p:spPr>
        <p:txBody>
          <a:bodyPr wrap="square" rtlCol="0">
            <a:spAutoFit/>
          </a:bodyPr>
          <a:lstStyle/>
          <a:p>
            <a:r>
              <a:rPr lang="en-US" sz="11500" dirty="0"/>
              <a:t>{</a:t>
            </a:r>
          </a:p>
        </p:txBody>
      </p:sp>
      <p:sp>
        <p:nvSpPr>
          <p:cNvPr id="10" name="CasellaDiTesto 9">
            <a:extLst>
              <a:ext uri="{FF2B5EF4-FFF2-40B4-BE49-F238E27FC236}">
                <a16:creationId xmlns:a16="http://schemas.microsoft.com/office/drawing/2014/main" id="{87EE7218-0ABE-2154-F5DC-C0A0DF0230DA}"/>
              </a:ext>
            </a:extLst>
          </p:cNvPr>
          <p:cNvSpPr txBox="1"/>
          <p:nvPr/>
        </p:nvSpPr>
        <p:spPr>
          <a:xfrm>
            <a:off x="9334302" y="2622413"/>
            <a:ext cx="630620" cy="1862048"/>
          </a:xfrm>
          <a:prstGeom prst="rect">
            <a:avLst/>
          </a:prstGeom>
          <a:noFill/>
        </p:spPr>
        <p:txBody>
          <a:bodyPr wrap="square" rtlCol="0">
            <a:spAutoFit/>
          </a:bodyPr>
          <a:lstStyle/>
          <a:p>
            <a:r>
              <a:rPr lang="en-US" sz="11500" dirty="0"/>
              <a:t>{</a:t>
            </a:r>
            <a:endParaRPr lang="en-US" sz="8800" dirty="0"/>
          </a:p>
        </p:txBody>
      </p:sp>
      <p:pic>
        <p:nvPicPr>
          <p:cNvPr id="15" name="Elemento grafico 14" descr="Post-it contorno">
            <a:extLst>
              <a:ext uri="{FF2B5EF4-FFF2-40B4-BE49-F238E27FC236}">
                <a16:creationId xmlns:a16="http://schemas.microsoft.com/office/drawing/2014/main" id="{203CC7FB-4FF6-E9F9-D5B1-8ACBA72F32BC}"/>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427158" y="1687858"/>
            <a:ext cx="516879" cy="516879"/>
          </a:xfrm>
          <a:prstGeom prst="rect">
            <a:avLst/>
          </a:prstGeom>
        </p:spPr>
      </p:pic>
      <p:sp>
        <p:nvSpPr>
          <p:cNvPr id="19" name="CasellaDiTesto 18">
            <a:extLst>
              <a:ext uri="{FF2B5EF4-FFF2-40B4-BE49-F238E27FC236}">
                <a16:creationId xmlns:a16="http://schemas.microsoft.com/office/drawing/2014/main" id="{49295B4F-77A2-FAFF-A068-1B8F68C45C0C}"/>
              </a:ext>
            </a:extLst>
          </p:cNvPr>
          <p:cNvSpPr txBox="1"/>
          <p:nvPr/>
        </p:nvSpPr>
        <p:spPr>
          <a:xfrm>
            <a:off x="1033841" y="1716320"/>
            <a:ext cx="5963412" cy="646331"/>
          </a:xfrm>
          <a:prstGeom prst="rect">
            <a:avLst/>
          </a:prstGeom>
          <a:noFill/>
        </p:spPr>
        <p:txBody>
          <a:bodyPr wrap="square">
            <a:spAutoFit/>
          </a:bodyPr>
          <a:lstStyle/>
          <a:p>
            <a:r>
              <a:rPr lang="it-IT" sz="1800" b="1" dirty="0"/>
              <a:t>Exploitation of the </a:t>
            </a:r>
            <a:r>
              <a:rPr lang="it-IT" sz="1800" b="1" u="sng" dirty="0"/>
              <a:t>VMC</a:t>
            </a:r>
            <a:r>
              <a:rPr lang="it-IT" sz="1800" b="1" dirty="0"/>
              <a:t>-Deep and </a:t>
            </a:r>
            <a:r>
              <a:rPr lang="it-IT" sz="1800" b="1" u="sng" dirty="0"/>
              <a:t>TNG-REM</a:t>
            </a:r>
            <a:r>
              <a:rPr lang="it-IT" sz="1800" b="1" dirty="0"/>
              <a:t> </a:t>
            </a:r>
            <a:r>
              <a:rPr lang="it-IT" sz="1800" b="1" dirty="0" err="1"/>
              <a:t>photometry</a:t>
            </a:r>
            <a:r>
              <a:rPr lang="it-IT" sz="1800" b="1" dirty="0"/>
              <a:t> for </a:t>
            </a:r>
            <a:r>
              <a:rPr lang="it-IT" b="1" dirty="0" err="1"/>
              <a:t>T</a:t>
            </a:r>
            <a:r>
              <a:rPr lang="it-IT" sz="1800" b="1" dirty="0" err="1"/>
              <a:t>ype</a:t>
            </a:r>
            <a:r>
              <a:rPr lang="it-IT" sz="1800" b="1" dirty="0"/>
              <a:t> II and </a:t>
            </a:r>
            <a:r>
              <a:rPr lang="it-IT" sz="1800" b="1" dirty="0" err="1"/>
              <a:t>Anomalous</a:t>
            </a:r>
            <a:r>
              <a:rPr lang="it-IT" sz="1800" b="1" dirty="0"/>
              <a:t> </a:t>
            </a:r>
            <a:r>
              <a:rPr lang="it-IT" sz="1800" b="1" dirty="0" err="1"/>
              <a:t>Cepheids</a:t>
            </a:r>
            <a:r>
              <a:rPr lang="it-IT" b="1" dirty="0"/>
              <a:t>.</a:t>
            </a:r>
            <a:endParaRPr lang="it-IT" sz="1800" b="1" dirty="0"/>
          </a:p>
        </p:txBody>
      </p:sp>
      <p:sp>
        <p:nvSpPr>
          <p:cNvPr id="22" name="CasellaDiTesto 21">
            <a:extLst>
              <a:ext uri="{FF2B5EF4-FFF2-40B4-BE49-F238E27FC236}">
                <a16:creationId xmlns:a16="http://schemas.microsoft.com/office/drawing/2014/main" id="{F47B4673-996F-34A7-948B-6934C1406CE2}"/>
              </a:ext>
            </a:extLst>
          </p:cNvPr>
          <p:cNvSpPr txBox="1"/>
          <p:nvPr/>
        </p:nvSpPr>
        <p:spPr>
          <a:xfrm>
            <a:off x="944037" y="3884296"/>
            <a:ext cx="5532963" cy="1200329"/>
          </a:xfrm>
          <a:prstGeom prst="rect">
            <a:avLst/>
          </a:prstGeom>
          <a:noFill/>
        </p:spPr>
        <p:txBody>
          <a:bodyPr wrap="square">
            <a:spAutoFit/>
          </a:bodyPr>
          <a:lstStyle/>
          <a:p>
            <a:r>
              <a:rPr lang="en-US" b="1" dirty="0"/>
              <a:t>Quantify the effect of metallicity on the zero point and slope of PL relation through high-resolution spectroscopic abundances from the 4MOST 1001MC survey and UVES spectra. </a:t>
            </a:r>
          </a:p>
        </p:txBody>
      </p:sp>
      <p:pic>
        <p:nvPicPr>
          <p:cNvPr id="23" name="Elemento grafico 22" descr="Post-it contorno">
            <a:extLst>
              <a:ext uri="{FF2B5EF4-FFF2-40B4-BE49-F238E27FC236}">
                <a16:creationId xmlns:a16="http://schemas.microsoft.com/office/drawing/2014/main" id="{2C43C0E5-C24E-1B1D-3EA4-A4EBDEA031CC}"/>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321321" y="3884296"/>
            <a:ext cx="516879" cy="516879"/>
          </a:xfrm>
          <a:prstGeom prst="rect">
            <a:avLst/>
          </a:prstGeom>
        </p:spPr>
      </p:pic>
      <p:pic>
        <p:nvPicPr>
          <p:cNvPr id="5" name="Elemento grafico 4" descr="Post-it contorno">
            <a:extLst>
              <a:ext uri="{FF2B5EF4-FFF2-40B4-BE49-F238E27FC236}">
                <a16:creationId xmlns:a16="http://schemas.microsoft.com/office/drawing/2014/main" id="{30BB6F61-5B24-D132-DE56-C13E614F62D9}"/>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1321" y="2827406"/>
            <a:ext cx="516879" cy="516879"/>
          </a:xfrm>
          <a:prstGeom prst="rect">
            <a:avLst/>
          </a:prstGeom>
        </p:spPr>
      </p:pic>
      <p:sp>
        <p:nvSpPr>
          <p:cNvPr id="9" name="CasellaDiTesto 8">
            <a:extLst>
              <a:ext uri="{FF2B5EF4-FFF2-40B4-BE49-F238E27FC236}">
                <a16:creationId xmlns:a16="http://schemas.microsoft.com/office/drawing/2014/main" id="{4505B575-9990-150A-2B3F-3ED97DE1F0E1}"/>
              </a:ext>
            </a:extLst>
          </p:cNvPr>
          <p:cNvSpPr txBox="1"/>
          <p:nvPr/>
        </p:nvSpPr>
        <p:spPr>
          <a:xfrm>
            <a:off x="1033841" y="2796823"/>
            <a:ext cx="5062159" cy="646331"/>
          </a:xfrm>
          <a:prstGeom prst="rect">
            <a:avLst/>
          </a:prstGeom>
          <a:noFill/>
        </p:spPr>
        <p:txBody>
          <a:bodyPr wrap="square">
            <a:spAutoFit/>
          </a:bodyPr>
          <a:lstStyle/>
          <a:p>
            <a:r>
              <a:rPr lang="it-IT" sz="1800" b="1" dirty="0"/>
              <a:t>Compare </a:t>
            </a:r>
            <a:r>
              <a:rPr lang="it-IT" sz="1800" b="1" dirty="0" err="1"/>
              <a:t>observational</a:t>
            </a:r>
            <a:r>
              <a:rPr lang="it-IT" sz="1800" b="1" dirty="0"/>
              <a:t> data with </a:t>
            </a:r>
            <a:r>
              <a:rPr lang="it-IT" sz="1800" b="1" dirty="0" err="1"/>
              <a:t>newly</a:t>
            </a:r>
            <a:r>
              <a:rPr lang="it-IT" sz="1800" b="1" dirty="0"/>
              <a:t> </a:t>
            </a:r>
            <a:r>
              <a:rPr lang="it-IT" sz="1800" b="1" dirty="0" err="1"/>
              <a:t>developed</a:t>
            </a:r>
            <a:r>
              <a:rPr lang="it-IT" sz="1800" b="1" dirty="0"/>
              <a:t> stellar </a:t>
            </a:r>
            <a:r>
              <a:rPr lang="it-IT" sz="1800" b="1" dirty="0" err="1"/>
              <a:t>pulsation</a:t>
            </a:r>
            <a:r>
              <a:rPr lang="it-IT" sz="1800" b="1" dirty="0"/>
              <a:t> models.</a:t>
            </a:r>
          </a:p>
        </p:txBody>
      </p:sp>
      <p:pic>
        <p:nvPicPr>
          <p:cNvPr id="13" name="Immagine 12" descr="Immagine che contiene testo, Carattere, logo, schermata&#10;&#10;Il contenuto generato dall'IA potrebbe non essere corretto.">
            <a:extLst>
              <a:ext uri="{FF2B5EF4-FFF2-40B4-BE49-F238E27FC236}">
                <a16:creationId xmlns:a16="http://schemas.microsoft.com/office/drawing/2014/main" id="{10907E9F-660C-F8B1-681E-7FA9AA1ADF53}"/>
              </a:ext>
            </a:extLst>
          </p:cNvPr>
          <p:cNvPicPr>
            <a:picLocks noChangeAspect="1"/>
          </p:cNvPicPr>
          <p:nvPr/>
        </p:nvPicPr>
        <p:blipFill>
          <a:blip r:embed="rId4">
            <a:alphaModFix/>
            <a:extLst>
              <a:ext uri="{BEBA8EAE-BF5A-486C-A8C5-ECC9F3942E4B}">
                <a14:imgProps xmlns:a14="http://schemas.microsoft.com/office/drawing/2010/main">
                  <a14:imgLayer r:embed="rId5">
                    <a14:imgEffect>
                      <a14:colorTemperature colorTemp="5900"/>
                    </a14:imgEffect>
                  </a14:imgLayer>
                </a14:imgProps>
              </a:ext>
            </a:extLst>
          </a:blip>
          <a:srcRect r="72719" b="23572"/>
          <a:stretch/>
        </p:blipFill>
        <p:spPr>
          <a:xfrm>
            <a:off x="313171" y="312651"/>
            <a:ext cx="841977" cy="1127779"/>
          </a:xfrm>
          <a:prstGeom prst="rect">
            <a:avLst/>
          </a:prstGeom>
        </p:spPr>
      </p:pic>
      <p:sp>
        <p:nvSpPr>
          <p:cNvPr id="14" name="CasellaDiTesto 13">
            <a:extLst>
              <a:ext uri="{FF2B5EF4-FFF2-40B4-BE49-F238E27FC236}">
                <a16:creationId xmlns:a16="http://schemas.microsoft.com/office/drawing/2014/main" id="{008737DC-CDBE-EBBE-E250-D4D777DE00CA}"/>
              </a:ext>
            </a:extLst>
          </p:cNvPr>
          <p:cNvSpPr txBox="1"/>
          <p:nvPr/>
        </p:nvSpPr>
        <p:spPr>
          <a:xfrm>
            <a:off x="1661739" y="474649"/>
            <a:ext cx="7142054" cy="954107"/>
          </a:xfrm>
          <a:prstGeom prst="rect">
            <a:avLst/>
          </a:prstGeom>
          <a:noFill/>
        </p:spPr>
        <p:txBody>
          <a:bodyPr wrap="square" rtlCol="0">
            <a:spAutoFit/>
          </a:bodyPr>
          <a:lstStyle/>
          <a:p>
            <a:pPr algn="ctr"/>
            <a:r>
              <a:rPr lang="it-IT" sz="2800" b="1" i="0" dirty="0">
                <a:solidFill>
                  <a:srgbClr val="FF0000"/>
                </a:solidFill>
                <a:effectLst/>
                <a:latin typeface="+mj-lt"/>
              </a:rPr>
              <a:t>SESAME: </a:t>
            </a:r>
            <a:r>
              <a:rPr lang="it-IT" sz="2800" b="1" i="0" dirty="0" err="1">
                <a:solidFill>
                  <a:srgbClr val="FF0000"/>
                </a:solidFill>
                <a:effectLst/>
                <a:latin typeface="+mj-lt"/>
              </a:rPr>
              <a:t>Synergies</a:t>
            </a:r>
            <a:r>
              <a:rPr lang="it-IT" sz="2800" b="1" i="0" dirty="0">
                <a:solidFill>
                  <a:srgbClr val="FF0000"/>
                </a:solidFill>
                <a:effectLst/>
                <a:latin typeface="+mj-lt"/>
              </a:rPr>
              <a:t> </a:t>
            </a:r>
            <a:r>
              <a:rPr lang="it-IT" sz="2800" b="1" i="0" dirty="0" err="1">
                <a:solidFill>
                  <a:srgbClr val="FF0000"/>
                </a:solidFill>
                <a:effectLst/>
                <a:latin typeface="+mj-lt"/>
              </a:rPr>
              <a:t>between</a:t>
            </a:r>
            <a:r>
              <a:rPr lang="it-IT" sz="2800" b="1" i="0" dirty="0">
                <a:solidFill>
                  <a:srgbClr val="FF0000"/>
                </a:solidFill>
                <a:effectLst/>
                <a:latin typeface="+mj-lt"/>
              </a:rPr>
              <a:t> ESO</a:t>
            </a:r>
            <a:br>
              <a:rPr lang="it-IT" sz="2800" b="1" dirty="0">
                <a:solidFill>
                  <a:srgbClr val="FF0000"/>
                </a:solidFill>
                <a:latin typeface="+mj-lt"/>
              </a:rPr>
            </a:br>
            <a:r>
              <a:rPr lang="it-IT" sz="2800" b="1" i="0" dirty="0" err="1">
                <a:solidFill>
                  <a:srgbClr val="FF0000"/>
                </a:solidFill>
                <a:effectLst/>
                <a:latin typeface="+mj-lt"/>
              </a:rPr>
              <a:t>Spectroscopic</a:t>
            </a:r>
            <a:r>
              <a:rPr lang="it-IT" sz="2800" b="1" i="0" dirty="0">
                <a:solidFill>
                  <a:srgbClr val="FF0000"/>
                </a:solidFill>
                <a:effectLst/>
                <a:latin typeface="+mj-lt"/>
              </a:rPr>
              <a:t> And </a:t>
            </a:r>
            <a:r>
              <a:rPr lang="it-IT" sz="2800" b="1" i="0" dirty="0" err="1">
                <a:solidFill>
                  <a:srgbClr val="FF0000"/>
                </a:solidFill>
                <a:effectLst/>
                <a:latin typeface="+mj-lt"/>
              </a:rPr>
              <a:t>photoMEtric</a:t>
            </a:r>
            <a:r>
              <a:rPr lang="it-IT" sz="2800" b="1" i="0" dirty="0">
                <a:solidFill>
                  <a:srgbClr val="FF0000"/>
                </a:solidFill>
                <a:effectLst/>
                <a:latin typeface="+mj-lt"/>
              </a:rPr>
              <a:t> surveys</a:t>
            </a:r>
            <a:endParaRPr lang="en-US" sz="2800" b="1" dirty="0">
              <a:solidFill>
                <a:srgbClr val="FF0000"/>
              </a:solidFill>
              <a:latin typeface="+mj-lt"/>
            </a:endParaRPr>
          </a:p>
        </p:txBody>
      </p:sp>
      <p:pic>
        <p:nvPicPr>
          <p:cNvPr id="16" name="Immagine 15">
            <a:extLst>
              <a:ext uri="{FF2B5EF4-FFF2-40B4-BE49-F238E27FC236}">
                <a16:creationId xmlns:a16="http://schemas.microsoft.com/office/drawing/2014/main" id="{EFA4FA8F-866C-72D3-5E4B-F9089AC79580}"/>
              </a:ext>
            </a:extLst>
          </p:cNvPr>
          <p:cNvPicPr>
            <a:picLocks noChangeAspect="1"/>
          </p:cNvPicPr>
          <p:nvPr/>
        </p:nvPicPr>
        <p:blipFill rotWithShape="1">
          <a:blip r:embed="rId6"/>
          <a:srcRect l="1" r="-3369"/>
          <a:stretch/>
        </p:blipFill>
        <p:spPr>
          <a:xfrm>
            <a:off x="6658133" y="1613475"/>
            <a:ext cx="2155916" cy="4541642"/>
          </a:xfrm>
          <a:prstGeom prst="rect">
            <a:avLst/>
          </a:prstGeom>
        </p:spPr>
      </p:pic>
      <p:sp>
        <p:nvSpPr>
          <p:cNvPr id="2" name="Segnaposto piè di pagina 1">
            <a:extLst>
              <a:ext uri="{FF2B5EF4-FFF2-40B4-BE49-F238E27FC236}">
                <a16:creationId xmlns:a16="http://schemas.microsoft.com/office/drawing/2014/main" id="{9CE14AAA-D059-F2AA-95B4-22B156FCD42A}"/>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19382982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E3404C09-5662-35F1-E651-90D46EEB967D}"/>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3376FFE8-DE2A-CC4F-D391-6BF8A78F7E0F}"/>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ABA8CD05-C3D8-4853-5F45-4A12CBB9FB19}"/>
              </a:ext>
            </a:extLst>
          </p:cNvPr>
          <p:cNvSpPr>
            <a:spLocks noGrp="1"/>
          </p:cNvSpPr>
          <p:nvPr>
            <p:ph type="sldNum" sz="quarter" idx="12"/>
          </p:nvPr>
        </p:nvSpPr>
        <p:spPr/>
        <p:txBody>
          <a:bodyPr/>
          <a:lstStyle/>
          <a:p>
            <a:fld id="{73B850FF-6169-4056-8077-06FFA93A5366}" type="slidenum">
              <a:rPr lang="en-US" smtClean="0"/>
              <a:t>113</a:t>
            </a:fld>
            <a:endParaRPr lang="en-US"/>
          </a:p>
        </p:txBody>
      </p:sp>
      <p:sp>
        <p:nvSpPr>
          <p:cNvPr id="5" name="Segnaposto contenuto 4">
            <a:extLst>
              <a:ext uri="{FF2B5EF4-FFF2-40B4-BE49-F238E27FC236}">
                <a16:creationId xmlns:a16="http://schemas.microsoft.com/office/drawing/2014/main" id="{E42F5ECD-83E9-0DE6-562C-8DF49F5C600B}"/>
              </a:ext>
            </a:extLst>
          </p:cNvPr>
          <p:cNvSpPr>
            <a:spLocks noGrp="1"/>
          </p:cNvSpPr>
          <p:nvPr>
            <p:ph idx="1"/>
          </p:nvPr>
        </p:nvSpPr>
        <p:spPr>
          <a:xfrm>
            <a:off x="335523" y="1462088"/>
            <a:ext cx="5816215" cy="4351338"/>
          </a:xfrm>
        </p:spPr>
        <p:txBody>
          <a:bodyPr>
            <a:normAutofit/>
          </a:bodyPr>
          <a:lstStyle/>
          <a:p>
            <a:pPr marL="0" indent="0">
              <a:buNone/>
            </a:pPr>
            <a:r>
              <a:rPr lang="en-US" sz="2000" dirty="0"/>
              <a:t> Stars cross the IS at different evolutionary phases:</a:t>
            </a:r>
          </a:p>
          <a:p>
            <a:pPr marL="0" indent="0">
              <a:buNone/>
            </a:pPr>
            <a:endParaRPr lang="en-US" sz="2000" dirty="0"/>
          </a:p>
          <a:p>
            <a:r>
              <a:rPr lang="en-US" sz="2000" dirty="0">
                <a:solidFill>
                  <a:srgbClr val="FF0000"/>
                </a:solidFill>
              </a:rPr>
              <a:t>Classical Cepheids </a:t>
            </a:r>
            <a:r>
              <a:rPr lang="en-US" sz="2000" dirty="0"/>
              <a:t>3 crossings during central Helium burning phase.</a:t>
            </a:r>
          </a:p>
          <a:p>
            <a:endParaRPr lang="en-US" sz="2000" dirty="0"/>
          </a:p>
          <a:p>
            <a:r>
              <a:rPr lang="en-US" sz="2000" dirty="0">
                <a:solidFill>
                  <a:srgbClr val="FF0000"/>
                </a:solidFill>
              </a:rPr>
              <a:t>Type II Cepheids</a:t>
            </a:r>
            <a:r>
              <a:rPr lang="en-US" sz="2000" dirty="0"/>
              <a:t>: </a:t>
            </a:r>
            <a:r>
              <a:rPr lang="en-US" sz="2000" dirty="0" err="1"/>
              <a:t>BLHer</a:t>
            </a:r>
            <a:r>
              <a:rPr lang="en-US" sz="2000" dirty="0"/>
              <a:t> post HB, </a:t>
            </a:r>
            <a:r>
              <a:rPr lang="en-US" sz="2000" dirty="0" err="1"/>
              <a:t>WVir</a:t>
            </a:r>
            <a:r>
              <a:rPr lang="en-US" sz="2000" dirty="0"/>
              <a:t> during AGB, </a:t>
            </a:r>
            <a:r>
              <a:rPr lang="en-US" sz="2000" dirty="0" err="1"/>
              <a:t>RVTau</a:t>
            </a:r>
            <a:r>
              <a:rPr lang="en-US" sz="2000" dirty="0"/>
              <a:t> post AGB.</a:t>
            </a:r>
          </a:p>
          <a:p>
            <a:endParaRPr lang="en-US" sz="2000" dirty="0"/>
          </a:p>
          <a:p>
            <a:r>
              <a:rPr lang="en-US" sz="2000" dirty="0">
                <a:solidFill>
                  <a:srgbClr val="FF0000"/>
                </a:solidFill>
              </a:rPr>
              <a:t>Anomalous Cepheids</a:t>
            </a:r>
            <a:r>
              <a:rPr lang="en-US" sz="2000" dirty="0"/>
              <a:t> during core Helium burning phase.</a:t>
            </a:r>
          </a:p>
          <a:p>
            <a:endParaRPr lang="en-US" sz="2000" dirty="0"/>
          </a:p>
          <a:p>
            <a:pPr marL="0" indent="0">
              <a:buNone/>
            </a:pPr>
            <a:endParaRPr lang="en-US" sz="2000" dirty="0"/>
          </a:p>
          <a:p>
            <a:pPr marL="0" indent="0">
              <a:buNone/>
            </a:pPr>
            <a:endParaRPr lang="en-US" sz="2000" dirty="0"/>
          </a:p>
        </p:txBody>
      </p:sp>
      <p:sp>
        <p:nvSpPr>
          <p:cNvPr id="8" name="Titolo 7">
            <a:extLst>
              <a:ext uri="{FF2B5EF4-FFF2-40B4-BE49-F238E27FC236}">
                <a16:creationId xmlns:a16="http://schemas.microsoft.com/office/drawing/2014/main" id="{53508B56-9E9F-5515-DB47-08ED7C5EC050}"/>
              </a:ext>
            </a:extLst>
          </p:cNvPr>
          <p:cNvSpPr>
            <a:spLocks noGrp="1"/>
          </p:cNvSpPr>
          <p:nvPr>
            <p:ph type="title"/>
          </p:nvPr>
        </p:nvSpPr>
        <p:spPr>
          <a:xfrm>
            <a:off x="321107" y="296584"/>
            <a:ext cx="10739070" cy="1165504"/>
          </a:xfrm>
        </p:spPr>
        <p:txBody>
          <a:bodyPr>
            <a:normAutofit/>
          </a:bodyPr>
          <a:lstStyle/>
          <a:p>
            <a:r>
              <a:rPr lang="en-US" sz="4400" b="1" dirty="0">
                <a:latin typeface="+mj-lt"/>
                <a:cs typeface="Times New Roman" panose="02020603050405020304" pitchFamily="18" charset="0"/>
              </a:rPr>
              <a:t>Path to the Instability Strip</a:t>
            </a:r>
            <a:endParaRPr lang="en-US" dirty="0"/>
          </a:p>
        </p:txBody>
      </p:sp>
      <p:pic>
        <p:nvPicPr>
          <p:cNvPr id="1026" name="Picture 2">
            <a:extLst>
              <a:ext uri="{FF2B5EF4-FFF2-40B4-BE49-F238E27FC236}">
                <a16:creationId xmlns:a16="http://schemas.microsoft.com/office/drawing/2014/main" id="{0CBDD6CA-D77A-7C28-FC3D-3E34D07EE2B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 t="1558" r="4087" b="1767"/>
          <a:stretch/>
        </p:blipFill>
        <p:spPr bwMode="auto">
          <a:xfrm>
            <a:off x="6364793" y="1302029"/>
            <a:ext cx="4881352" cy="5054321"/>
          </a:xfrm>
          <a:prstGeom prst="rect">
            <a:avLst/>
          </a:prstGeom>
          <a:noFill/>
          <a:extLst>
            <a:ext uri="{909E8E84-426E-40DD-AFC4-6F175D3DCCD1}">
              <a14:hiddenFill xmlns:a14="http://schemas.microsoft.com/office/drawing/2010/main">
                <a:solidFill>
                  <a:srgbClr val="FFFFFF"/>
                </a:solidFill>
              </a14:hiddenFill>
            </a:ext>
          </a:extLst>
        </p:spPr>
      </p:pic>
      <p:sp>
        <p:nvSpPr>
          <p:cNvPr id="10" name="CasellaDiTesto 9">
            <a:extLst>
              <a:ext uri="{FF2B5EF4-FFF2-40B4-BE49-F238E27FC236}">
                <a16:creationId xmlns:a16="http://schemas.microsoft.com/office/drawing/2014/main" id="{A3076D65-C9CD-AFB0-735C-C4F5E30D2F3C}"/>
              </a:ext>
            </a:extLst>
          </p:cNvPr>
          <p:cNvSpPr txBox="1"/>
          <p:nvPr/>
        </p:nvSpPr>
        <p:spPr>
          <a:xfrm>
            <a:off x="9735910" y="6063511"/>
            <a:ext cx="1989678" cy="369332"/>
          </a:xfrm>
          <a:prstGeom prst="rect">
            <a:avLst/>
          </a:prstGeom>
          <a:noFill/>
        </p:spPr>
        <p:txBody>
          <a:bodyPr wrap="square">
            <a:spAutoFit/>
          </a:bodyPr>
          <a:lstStyle/>
          <a:p>
            <a:pPr rtl="0">
              <a:buNone/>
            </a:pPr>
            <a:r>
              <a:rPr lang="it-IT" sz="1800" b="0" i="0" u="none" strike="noStrike" dirty="0">
                <a:solidFill>
                  <a:srgbClr val="000000"/>
                </a:solidFill>
                <a:effectLst/>
              </a:rPr>
              <a:t>Bhardwaj+2022</a:t>
            </a:r>
            <a:endParaRPr lang="en-US" dirty="0"/>
          </a:p>
        </p:txBody>
      </p:sp>
      <p:sp>
        <p:nvSpPr>
          <p:cNvPr id="2" name="Segnaposto piè di pagina 1">
            <a:extLst>
              <a:ext uri="{FF2B5EF4-FFF2-40B4-BE49-F238E27FC236}">
                <a16:creationId xmlns:a16="http://schemas.microsoft.com/office/drawing/2014/main" id="{AE4F2E45-0BFA-8930-F5EC-AC043CCD18DA}"/>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408901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114</a:t>
            </a:fld>
            <a:endParaRPr lang="en-US">
              <a:solidFill>
                <a:schemeClr val="tx1">
                  <a:tint val="75000"/>
                </a:schemeClr>
              </a:solidFill>
            </a:endParaRPr>
          </a:p>
        </p:txBody>
      </p:sp>
      <p:sp>
        <p:nvSpPr>
          <p:cNvPr id="12" name="CasellaDiTesto 11">
            <a:extLst>
              <a:ext uri="{FF2B5EF4-FFF2-40B4-BE49-F238E27FC236}">
                <a16:creationId xmlns:a16="http://schemas.microsoft.com/office/drawing/2014/main" id="{826274E2-DFDE-074B-509E-CDE3D7869AC5}"/>
              </a:ext>
            </a:extLst>
          </p:cNvPr>
          <p:cNvSpPr txBox="1"/>
          <p:nvPr/>
        </p:nvSpPr>
        <p:spPr>
          <a:xfrm>
            <a:off x="9701047" y="1744718"/>
            <a:ext cx="2490953" cy="3416320"/>
          </a:xfrm>
          <a:prstGeom prst="rect">
            <a:avLst/>
          </a:prstGeom>
          <a:noFill/>
        </p:spPr>
        <p:txBody>
          <a:bodyPr wrap="square" rtlCol="0">
            <a:spAutoFit/>
          </a:bodyPr>
          <a:lstStyle/>
          <a:p>
            <a:pPr marL="285750" indent="-285750">
              <a:buFont typeface="Font di sistema regolare"/>
              <a:buChar char="📍"/>
            </a:pPr>
            <a:r>
              <a:rPr lang="en-US" b="1" dirty="0"/>
              <a:t>PERIOD –LUMINOSITY RELATION</a:t>
            </a:r>
          </a:p>
          <a:p>
            <a:pPr marL="285750" indent="-285750">
              <a:buFont typeface="Font di sistema regolare"/>
              <a:buChar char="📍"/>
            </a:pPr>
            <a:endParaRPr lang="en-US" b="1" dirty="0"/>
          </a:p>
          <a:p>
            <a:pPr marL="285750" indent="-285750">
              <a:buFont typeface="Font di sistema regolare"/>
              <a:buChar char="📍"/>
            </a:pPr>
            <a:r>
              <a:rPr lang="en-US" b="1" dirty="0"/>
              <a:t>PRESENCE IN ANCHORS</a:t>
            </a:r>
          </a:p>
          <a:p>
            <a:pPr marL="285750" indent="-285750">
              <a:buFont typeface="Font di sistema regolare"/>
              <a:buChar char="📍"/>
            </a:pPr>
            <a:endParaRPr lang="en-US" b="1" dirty="0"/>
          </a:p>
          <a:p>
            <a:pPr marL="285750" indent="-285750">
              <a:buFont typeface="Font di sistema regolare"/>
              <a:buChar char="📍"/>
            </a:pPr>
            <a:r>
              <a:rPr lang="en-US" b="1" dirty="0"/>
              <a:t>ZERO POINT CALIBRATION</a:t>
            </a:r>
          </a:p>
          <a:p>
            <a:endParaRPr lang="en-US" b="1" dirty="0"/>
          </a:p>
          <a:p>
            <a:pPr marL="285750" indent="-285750">
              <a:buFont typeface="Font di sistema regolare"/>
              <a:buChar char="📍"/>
            </a:pPr>
            <a:r>
              <a:rPr lang="en-US" b="1" dirty="0"/>
              <a:t>SN </a:t>
            </a:r>
            <a:r>
              <a:rPr lang="en-US" b="1" dirty="0" err="1"/>
              <a:t>Ia</a:t>
            </a:r>
            <a:r>
              <a:rPr lang="en-US" b="1" dirty="0"/>
              <a:t> HOST</a:t>
            </a:r>
          </a:p>
          <a:p>
            <a:pPr marL="285750" indent="-285750">
              <a:buFont typeface="Font di sistema regolare"/>
              <a:buChar char="📍"/>
            </a:pPr>
            <a:endParaRPr lang="en-US" b="1" dirty="0"/>
          </a:p>
        </p:txBody>
      </p:sp>
      <p:sp>
        <p:nvSpPr>
          <p:cNvPr id="7" name="CasellaDiTesto 6">
            <a:extLst>
              <a:ext uri="{FF2B5EF4-FFF2-40B4-BE49-F238E27FC236}">
                <a16:creationId xmlns:a16="http://schemas.microsoft.com/office/drawing/2014/main" id="{BCB7442D-889D-1C10-263C-F2683702C9B4}"/>
              </a:ext>
            </a:extLst>
          </p:cNvPr>
          <p:cNvSpPr txBox="1"/>
          <p:nvPr/>
        </p:nvSpPr>
        <p:spPr>
          <a:xfrm>
            <a:off x="9334302" y="1455932"/>
            <a:ext cx="630620" cy="1862048"/>
          </a:xfrm>
          <a:prstGeom prst="rect">
            <a:avLst/>
          </a:prstGeom>
          <a:noFill/>
        </p:spPr>
        <p:txBody>
          <a:bodyPr wrap="square" rtlCol="0">
            <a:spAutoFit/>
          </a:bodyPr>
          <a:lstStyle/>
          <a:p>
            <a:r>
              <a:rPr lang="en-US" sz="11500" dirty="0"/>
              <a:t>{</a:t>
            </a:r>
            <a:endParaRPr lang="en-US" sz="8800" dirty="0"/>
          </a:p>
        </p:txBody>
      </p:sp>
      <p:sp>
        <p:nvSpPr>
          <p:cNvPr id="10" name="CasellaDiTesto 9">
            <a:extLst>
              <a:ext uri="{FF2B5EF4-FFF2-40B4-BE49-F238E27FC236}">
                <a16:creationId xmlns:a16="http://schemas.microsoft.com/office/drawing/2014/main" id="{05F51B90-D6F1-26A5-FBDA-3C4A2563B297}"/>
              </a:ext>
            </a:extLst>
          </p:cNvPr>
          <p:cNvSpPr txBox="1"/>
          <p:nvPr/>
        </p:nvSpPr>
        <p:spPr>
          <a:xfrm>
            <a:off x="9334302" y="2584140"/>
            <a:ext cx="630620" cy="1862048"/>
          </a:xfrm>
          <a:prstGeom prst="rect">
            <a:avLst/>
          </a:prstGeom>
          <a:noFill/>
        </p:spPr>
        <p:txBody>
          <a:bodyPr wrap="square" rtlCol="0">
            <a:spAutoFit/>
          </a:bodyPr>
          <a:lstStyle/>
          <a:p>
            <a:r>
              <a:rPr lang="en-US" sz="11500" dirty="0"/>
              <a:t>{</a:t>
            </a:r>
            <a:endParaRPr lang="en-US" sz="8800" dirty="0"/>
          </a:p>
        </p:txBody>
      </p:sp>
      <p:sp>
        <p:nvSpPr>
          <p:cNvPr id="9" name="CasellaDiTesto 8">
            <a:extLst>
              <a:ext uri="{FF2B5EF4-FFF2-40B4-BE49-F238E27FC236}">
                <a16:creationId xmlns:a16="http://schemas.microsoft.com/office/drawing/2014/main" id="{7480AFE1-874D-351A-25BF-A042F90C97AD}"/>
              </a:ext>
            </a:extLst>
          </p:cNvPr>
          <p:cNvSpPr txBox="1"/>
          <p:nvPr/>
        </p:nvSpPr>
        <p:spPr>
          <a:xfrm>
            <a:off x="1680215" y="442829"/>
            <a:ext cx="6618373" cy="461665"/>
          </a:xfrm>
          <a:prstGeom prst="rect">
            <a:avLst/>
          </a:prstGeom>
          <a:noFill/>
        </p:spPr>
        <p:txBody>
          <a:bodyPr wrap="square">
            <a:spAutoFit/>
          </a:bodyPr>
          <a:lstStyle/>
          <a:p>
            <a:pPr marL="285750" indent="-285750">
              <a:buFont typeface="Font di sistema regolare"/>
              <a:buChar char="📍"/>
            </a:pPr>
            <a:r>
              <a:rPr lang="en-US" sz="2400" b="1" dirty="0"/>
              <a:t>ZERO POINT CALIBRATION</a:t>
            </a:r>
          </a:p>
        </p:txBody>
      </p:sp>
      <p:sp>
        <p:nvSpPr>
          <p:cNvPr id="21" name="CasellaDiTesto 20">
            <a:extLst>
              <a:ext uri="{FF2B5EF4-FFF2-40B4-BE49-F238E27FC236}">
                <a16:creationId xmlns:a16="http://schemas.microsoft.com/office/drawing/2014/main" id="{50B4C914-80A9-57EF-813B-C6BC2748CBD7}"/>
              </a:ext>
            </a:extLst>
          </p:cNvPr>
          <p:cNvSpPr txBox="1"/>
          <p:nvPr/>
        </p:nvSpPr>
        <p:spPr>
          <a:xfrm>
            <a:off x="2209799" y="873818"/>
            <a:ext cx="3186385" cy="707886"/>
          </a:xfrm>
          <a:prstGeom prst="rect">
            <a:avLst/>
          </a:prstGeom>
          <a:noFill/>
        </p:spPr>
        <p:txBody>
          <a:bodyPr wrap="none" rtlCol="0">
            <a:spAutoFit/>
          </a:bodyPr>
          <a:lstStyle/>
          <a:p>
            <a:r>
              <a:rPr lang="en-US" sz="2000" dirty="0"/>
              <a:t>TYPE II CEPHEIDS:</a:t>
            </a:r>
          </a:p>
          <a:p>
            <a:r>
              <a:rPr lang="en-US" sz="2000" dirty="0"/>
              <a:t>THEORY? OBSERVATIONS?</a:t>
            </a:r>
          </a:p>
        </p:txBody>
      </p:sp>
      <p:pic>
        <p:nvPicPr>
          <p:cNvPr id="16" name="Immagine 15" descr="Immagine che contiene testo&#10;&#10;Descrizione generata automaticamente">
            <a:extLst>
              <a:ext uri="{FF2B5EF4-FFF2-40B4-BE49-F238E27FC236}">
                <a16:creationId xmlns:a16="http://schemas.microsoft.com/office/drawing/2014/main" id="{AD093BCE-FA06-5FB3-9A8F-5F3DD7DE0BE7}"/>
              </a:ext>
            </a:extLst>
          </p:cNvPr>
          <p:cNvPicPr>
            <a:picLocks noChangeAspect="1"/>
          </p:cNvPicPr>
          <p:nvPr/>
        </p:nvPicPr>
        <p:blipFill rotWithShape="1">
          <a:blip r:embed="rId2"/>
          <a:srcRect l="3217" t="861" b="1"/>
          <a:stretch/>
        </p:blipFill>
        <p:spPr>
          <a:xfrm>
            <a:off x="515475" y="1878027"/>
            <a:ext cx="3649394" cy="3474012"/>
          </a:xfrm>
          <a:prstGeom prst="rect">
            <a:avLst/>
          </a:prstGeom>
        </p:spPr>
      </p:pic>
      <p:sp>
        <p:nvSpPr>
          <p:cNvPr id="17" name="CasellaDiTesto 16">
            <a:extLst>
              <a:ext uri="{FF2B5EF4-FFF2-40B4-BE49-F238E27FC236}">
                <a16:creationId xmlns:a16="http://schemas.microsoft.com/office/drawing/2014/main" id="{2A0F502E-DCEF-B616-5C8C-37AFB1B4D6FF}"/>
              </a:ext>
            </a:extLst>
          </p:cNvPr>
          <p:cNvSpPr txBox="1"/>
          <p:nvPr/>
        </p:nvSpPr>
        <p:spPr>
          <a:xfrm>
            <a:off x="671928" y="5438696"/>
            <a:ext cx="2909472" cy="276999"/>
          </a:xfrm>
          <a:prstGeom prst="rect">
            <a:avLst/>
          </a:prstGeom>
          <a:noFill/>
        </p:spPr>
        <p:txBody>
          <a:bodyPr wrap="square" rtlCol="0">
            <a:spAutoFit/>
          </a:bodyPr>
          <a:lstStyle/>
          <a:p>
            <a:r>
              <a:rPr lang="en-US" sz="1200" dirty="0"/>
              <a:t>Di Criscienzo+2007</a:t>
            </a:r>
          </a:p>
        </p:txBody>
      </p:sp>
      <p:sp>
        <p:nvSpPr>
          <p:cNvPr id="18" name="CasellaDiTesto 17">
            <a:extLst>
              <a:ext uri="{FF2B5EF4-FFF2-40B4-BE49-F238E27FC236}">
                <a16:creationId xmlns:a16="http://schemas.microsoft.com/office/drawing/2014/main" id="{DAB325C1-F234-74F4-823D-B58D09E87B6A}"/>
              </a:ext>
            </a:extLst>
          </p:cNvPr>
          <p:cNvSpPr txBox="1"/>
          <p:nvPr/>
        </p:nvSpPr>
        <p:spPr>
          <a:xfrm>
            <a:off x="4582658" y="2099806"/>
            <a:ext cx="4392239" cy="2862322"/>
          </a:xfrm>
          <a:prstGeom prst="rect">
            <a:avLst/>
          </a:prstGeom>
          <a:noFill/>
        </p:spPr>
        <p:txBody>
          <a:bodyPr wrap="square" rtlCol="0">
            <a:spAutoFit/>
          </a:bodyPr>
          <a:lstStyle/>
          <a:p>
            <a:pPr marL="285750" indent="-285750">
              <a:buSzPct val="98000"/>
              <a:buFont typeface="Arial" panose="020B0604020202020204" pitchFamily="34" charset="0"/>
              <a:buChar char="•"/>
            </a:pPr>
            <a:r>
              <a:rPr lang="en-US" dirty="0"/>
              <a:t>Metallicity spanning of Pop II stars in the LMC.</a:t>
            </a:r>
          </a:p>
          <a:p>
            <a:pPr marL="285750" indent="-285750">
              <a:buSzPct val="98000"/>
              <a:buFont typeface="Arial" panose="020B0604020202020204" pitchFamily="34" charset="0"/>
              <a:buChar char="•"/>
            </a:pPr>
            <a:endParaRPr lang="en-US" dirty="0"/>
          </a:p>
          <a:p>
            <a:pPr marL="285750" indent="-285750">
              <a:buSzPct val="98000"/>
              <a:buFont typeface="Arial" panose="020B0604020202020204" pitchFamily="34" charset="0"/>
              <a:buChar char="•"/>
            </a:pPr>
            <a:r>
              <a:rPr lang="en-US" dirty="0"/>
              <a:t>Predicted PL dependence on metallicity.</a:t>
            </a:r>
          </a:p>
          <a:p>
            <a:pPr marL="285750" indent="-285750">
              <a:buSzPct val="98000"/>
              <a:buFont typeface="Arial" panose="020B0604020202020204" pitchFamily="34" charset="0"/>
              <a:buChar char="•"/>
            </a:pPr>
            <a:endParaRPr lang="en-US" dirty="0"/>
          </a:p>
          <a:p>
            <a:pPr marL="285750" indent="-285750">
              <a:buSzPct val="98000"/>
              <a:buFont typeface="Arial" panose="020B0604020202020204" pitchFamily="34" charset="0"/>
              <a:buChar char="•"/>
            </a:pPr>
            <a:r>
              <a:rPr lang="en-US" dirty="0"/>
              <a:t>7 Galactic T2C show a dependence</a:t>
            </a:r>
          </a:p>
          <a:p>
            <a:pPr>
              <a:buSzPct val="98000"/>
            </a:pPr>
            <a:r>
              <a:rPr lang="en-US" dirty="0"/>
              <a:t>              &amp; No dependence in GGCs. </a:t>
            </a:r>
          </a:p>
          <a:p>
            <a:pPr marL="285750" indent="-285750">
              <a:buSzPct val="98000"/>
              <a:buFont typeface="Arial" panose="020B0604020202020204" pitchFamily="34" charset="0"/>
              <a:buChar char="•"/>
            </a:pPr>
            <a:endParaRPr lang="en-US" dirty="0"/>
          </a:p>
          <a:p>
            <a:pPr marL="285750" indent="-285750">
              <a:buSzPct val="98000"/>
              <a:buFont typeface="Arial" panose="020B0604020202020204" pitchFamily="34" charset="0"/>
              <a:buChar char="•"/>
            </a:pPr>
            <a:endParaRPr lang="en-US" dirty="0"/>
          </a:p>
        </p:txBody>
      </p:sp>
      <p:sp>
        <p:nvSpPr>
          <p:cNvPr id="2" name="Segnaposto piè di pagina 1">
            <a:extLst>
              <a:ext uri="{FF2B5EF4-FFF2-40B4-BE49-F238E27FC236}">
                <a16:creationId xmlns:a16="http://schemas.microsoft.com/office/drawing/2014/main" id="{8FBB68A0-65E5-2E82-70D8-920D6DA61E5B}"/>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58327116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BB457F-9E54-874C-1143-14EBC10873AD}"/>
              </a:ext>
            </a:extLst>
          </p:cNvPr>
          <p:cNvSpPr>
            <a:spLocks noGrp="1"/>
          </p:cNvSpPr>
          <p:nvPr>
            <p:ph type="title"/>
          </p:nvPr>
        </p:nvSpPr>
        <p:spPr>
          <a:xfrm>
            <a:off x="273269" y="640070"/>
            <a:ext cx="11645461" cy="744836"/>
          </a:xfrm>
        </p:spPr>
        <p:txBody>
          <a:bodyPr vert="horz" lIns="91440" tIns="45720" rIns="91440" bIns="45720" rtlCol="0" anchor="ctr">
            <a:normAutofit fontScale="90000"/>
          </a:bodyPr>
          <a:lstStyle/>
          <a:p>
            <a:r>
              <a:rPr lang="en-US" sz="4400" b="1" i="0" u="none" strike="noStrike" dirty="0">
                <a:solidFill>
                  <a:srgbClr val="000000"/>
                </a:solidFill>
                <a:effectLst/>
              </a:rPr>
              <a:t>A self-consistent stellar route to the Hubble constant</a:t>
            </a:r>
            <a:endParaRPr lang="it-IT" sz="6000" b="1" dirty="0"/>
          </a:p>
        </p:txBody>
      </p:sp>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115</a:t>
            </a:fld>
            <a:endParaRPr lang="en-US">
              <a:solidFill>
                <a:schemeClr val="tx1">
                  <a:tint val="75000"/>
                </a:schemeClr>
              </a:solidFill>
            </a:endParaRPr>
          </a:p>
        </p:txBody>
      </p:sp>
      <p:sp>
        <p:nvSpPr>
          <p:cNvPr id="12" name="CasellaDiTesto 11">
            <a:extLst>
              <a:ext uri="{FF2B5EF4-FFF2-40B4-BE49-F238E27FC236}">
                <a16:creationId xmlns:a16="http://schemas.microsoft.com/office/drawing/2014/main" id="{826274E2-DFDE-074B-509E-CDE3D7869AC5}"/>
              </a:ext>
            </a:extLst>
          </p:cNvPr>
          <p:cNvSpPr txBox="1"/>
          <p:nvPr/>
        </p:nvSpPr>
        <p:spPr>
          <a:xfrm>
            <a:off x="9701047" y="1744718"/>
            <a:ext cx="2490953" cy="3416320"/>
          </a:xfrm>
          <a:prstGeom prst="rect">
            <a:avLst/>
          </a:prstGeom>
          <a:noFill/>
        </p:spPr>
        <p:txBody>
          <a:bodyPr wrap="square" rtlCol="0">
            <a:spAutoFit/>
          </a:bodyPr>
          <a:lstStyle/>
          <a:p>
            <a:pPr marL="285750" indent="-285750">
              <a:buFont typeface="Font di sistema regolare"/>
              <a:buChar char="📍"/>
            </a:pPr>
            <a:r>
              <a:rPr lang="en-US" b="1" dirty="0"/>
              <a:t>PERIOD –LUMINOSITY RELATION</a:t>
            </a:r>
          </a:p>
          <a:p>
            <a:pPr marL="285750" indent="-285750">
              <a:buFont typeface="Font di sistema regolare"/>
              <a:buChar char="📍"/>
            </a:pPr>
            <a:endParaRPr lang="en-US" b="1" dirty="0"/>
          </a:p>
          <a:p>
            <a:pPr marL="285750" indent="-285750">
              <a:buFont typeface="Font di sistema regolare"/>
              <a:buChar char="📍"/>
            </a:pPr>
            <a:r>
              <a:rPr lang="en-US" b="1" dirty="0"/>
              <a:t>PRESENCE IN ANCHORS</a:t>
            </a:r>
          </a:p>
          <a:p>
            <a:pPr marL="285750" indent="-285750">
              <a:buFont typeface="Font di sistema regolare"/>
              <a:buChar char="📍"/>
            </a:pPr>
            <a:endParaRPr lang="en-US" b="1" dirty="0"/>
          </a:p>
          <a:p>
            <a:pPr marL="285750" indent="-285750">
              <a:buFont typeface="Font di sistema regolare"/>
              <a:buChar char="📍"/>
            </a:pPr>
            <a:r>
              <a:rPr lang="en-US" b="1" dirty="0"/>
              <a:t>ZERO POINT CALIBRATION</a:t>
            </a:r>
          </a:p>
          <a:p>
            <a:endParaRPr lang="en-US" b="1" dirty="0"/>
          </a:p>
          <a:p>
            <a:pPr marL="285750" indent="-285750">
              <a:buFont typeface="Font di sistema regolare"/>
              <a:buChar char="📍"/>
            </a:pPr>
            <a:r>
              <a:rPr lang="en-US" b="1" dirty="0"/>
              <a:t>SN </a:t>
            </a:r>
            <a:r>
              <a:rPr lang="en-US" b="1" dirty="0" err="1"/>
              <a:t>Ia</a:t>
            </a:r>
            <a:r>
              <a:rPr lang="en-US" b="1" dirty="0"/>
              <a:t> HOST</a:t>
            </a:r>
          </a:p>
          <a:p>
            <a:pPr marL="285750" indent="-285750">
              <a:buFont typeface="Font di sistema regolare"/>
              <a:buChar char="📍"/>
            </a:pPr>
            <a:endParaRPr lang="en-US" b="1" dirty="0"/>
          </a:p>
        </p:txBody>
      </p:sp>
      <p:sp>
        <p:nvSpPr>
          <p:cNvPr id="7" name="CasellaDiTesto 6">
            <a:extLst>
              <a:ext uri="{FF2B5EF4-FFF2-40B4-BE49-F238E27FC236}">
                <a16:creationId xmlns:a16="http://schemas.microsoft.com/office/drawing/2014/main" id="{BCB7442D-889D-1C10-263C-F2683702C9B4}"/>
              </a:ext>
            </a:extLst>
          </p:cNvPr>
          <p:cNvSpPr txBox="1"/>
          <p:nvPr/>
        </p:nvSpPr>
        <p:spPr>
          <a:xfrm>
            <a:off x="9334302" y="1471620"/>
            <a:ext cx="630620" cy="1862048"/>
          </a:xfrm>
          <a:prstGeom prst="rect">
            <a:avLst/>
          </a:prstGeom>
          <a:noFill/>
        </p:spPr>
        <p:txBody>
          <a:bodyPr wrap="square" rtlCol="0">
            <a:spAutoFit/>
          </a:bodyPr>
          <a:lstStyle/>
          <a:p>
            <a:r>
              <a:rPr lang="en-US" sz="11500" dirty="0"/>
              <a:t>{</a:t>
            </a:r>
          </a:p>
        </p:txBody>
      </p:sp>
      <p:sp>
        <p:nvSpPr>
          <p:cNvPr id="10" name="CasellaDiTesto 9">
            <a:extLst>
              <a:ext uri="{FF2B5EF4-FFF2-40B4-BE49-F238E27FC236}">
                <a16:creationId xmlns:a16="http://schemas.microsoft.com/office/drawing/2014/main" id="{05F51B90-D6F1-26A5-FBDA-3C4A2563B297}"/>
              </a:ext>
            </a:extLst>
          </p:cNvPr>
          <p:cNvSpPr txBox="1"/>
          <p:nvPr/>
        </p:nvSpPr>
        <p:spPr>
          <a:xfrm>
            <a:off x="9319903" y="2601171"/>
            <a:ext cx="630620" cy="1862048"/>
          </a:xfrm>
          <a:prstGeom prst="rect">
            <a:avLst/>
          </a:prstGeom>
          <a:noFill/>
        </p:spPr>
        <p:txBody>
          <a:bodyPr wrap="square" rtlCol="0">
            <a:spAutoFit/>
          </a:bodyPr>
          <a:lstStyle/>
          <a:p>
            <a:r>
              <a:rPr lang="en-US" sz="11500" dirty="0"/>
              <a:t>{</a:t>
            </a:r>
            <a:endParaRPr lang="en-US" sz="8800" dirty="0"/>
          </a:p>
        </p:txBody>
      </p:sp>
      <p:sp>
        <p:nvSpPr>
          <p:cNvPr id="9" name="CasellaDiTesto 8">
            <a:extLst>
              <a:ext uri="{FF2B5EF4-FFF2-40B4-BE49-F238E27FC236}">
                <a16:creationId xmlns:a16="http://schemas.microsoft.com/office/drawing/2014/main" id="{7480AFE1-874D-351A-25BF-A042F90C97AD}"/>
              </a:ext>
            </a:extLst>
          </p:cNvPr>
          <p:cNvSpPr txBox="1"/>
          <p:nvPr/>
        </p:nvSpPr>
        <p:spPr>
          <a:xfrm>
            <a:off x="2116149" y="1483600"/>
            <a:ext cx="6618373" cy="461665"/>
          </a:xfrm>
          <a:prstGeom prst="rect">
            <a:avLst/>
          </a:prstGeom>
          <a:noFill/>
        </p:spPr>
        <p:txBody>
          <a:bodyPr wrap="square">
            <a:spAutoFit/>
          </a:bodyPr>
          <a:lstStyle/>
          <a:p>
            <a:pPr marL="285750" indent="-285750">
              <a:buFont typeface="Font di sistema regolare"/>
              <a:buChar char="📍"/>
            </a:pPr>
            <a:r>
              <a:rPr lang="en-US" sz="2400" b="1" dirty="0"/>
              <a:t>ZERO POINT CALIBRATION</a:t>
            </a:r>
          </a:p>
        </p:txBody>
      </p:sp>
      <p:pic>
        <p:nvPicPr>
          <p:cNvPr id="16" name="Immagine 15">
            <a:extLst>
              <a:ext uri="{FF2B5EF4-FFF2-40B4-BE49-F238E27FC236}">
                <a16:creationId xmlns:a16="http://schemas.microsoft.com/office/drawing/2014/main" id="{3D68190C-B32D-EC03-BAEF-D47AB01380D9}"/>
              </a:ext>
            </a:extLst>
          </p:cNvPr>
          <p:cNvPicPr>
            <a:picLocks noChangeAspect="1"/>
          </p:cNvPicPr>
          <p:nvPr/>
        </p:nvPicPr>
        <p:blipFill>
          <a:blip r:embed="rId2"/>
          <a:stretch>
            <a:fillRect/>
          </a:stretch>
        </p:blipFill>
        <p:spPr>
          <a:xfrm>
            <a:off x="641839" y="2217782"/>
            <a:ext cx="429357" cy="3791132"/>
          </a:xfrm>
          <a:prstGeom prst="rect">
            <a:avLst/>
          </a:prstGeom>
        </p:spPr>
      </p:pic>
      <p:pic>
        <p:nvPicPr>
          <p:cNvPr id="18" name="Immagine 17" descr="Immagine che contiene testo, linea, schermata, Parallelo&#10;&#10;Descrizione generata automaticamente">
            <a:extLst>
              <a:ext uri="{FF2B5EF4-FFF2-40B4-BE49-F238E27FC236}">
                <a16:creationId xmlns:a16="http://schemas.microsoft.com/office/drawing/2014/main" id="{69BFCD38-BC2F-A09D-DF38-3B54E5BF552A}"/>
              </a:ext>
            </a:extLst>
          </p:cNvPr>
          <p:cNvPicPr>
            <a:picLocks noChangeAspect="1"/>
          </p:cNvPicPr>
          <p:nvPr/>
        </p:nvPicPr>
        <p:blipFill rotWithShape="1">
          <a:blip r:embed="rId3"/>
          <a:srcRect t="1677"/>
          <a:stretch/>
        </p:blipFill>
        <p:spPr>
          <a:xfrm>
            <a:off x="1071197" y="2221179"/>
            <a:ext cx="2115578" cy="4033053"/>
          </a:xfrm>
          <a:prstGeom prst="rect">
            <a:avLst/>
          </a:prstGeom>
        </p:spPr>
      </p:pic>
      <p:pic>
        <p:nvPicPr>
          <p:cNvPr id="20" name="Immagine 19" descr="Immagine che contiene testo, schermata, linea, Carattere&#10;&#10;Descrizione generata automaticamente">
            <a:extLst>
              <a:ext uri="{FF2B5EF4-FFF2-40B4-BE49-F238E27FC236}">
                <a16:creationId xmlns:a16="http://schemas.microsoft.com/office/drawing/2014/main" id="{D8DB1370-5B26-68C5-CB27-3658E64AE61E}"/>
              </a:ext>
            </a:extLst>
          </p:cNvPr>
          <p:cNvPicPr>
            <a:picLocks noChangeAspect="1"/>
          </p:cNvPicPr>
          <p:nvPr/>
        </p:nvPicPr>
        <p:blipFill rotWithShape="1">
          <a:blip r:embed="rId4"/>
          <a:srcRect r="4627" b="7675"/>
          <a:stretch/>
        </p:blipFill>
        <p:spPr>
          <a:xfrm>
            <a:off x="4724017" y="2250541"/>
            <a:ext cx="2417763" cy="1516991"/>
          </a:xfrm>
          <a:prstGeom prst="rect">
            <a:avLst/>
          </a:prstGeom>
        </p:spPr>
      </p:pic>
      <p:sp>
        <p:nvSpPr>
          <p:cNvPr id="21" name="CasellaDiTesto 20">
            <a:extLst>
              <a:ext uri="{FF2B5EF4-FFF2-40B4-BE49-F238E27FC236}">
                <a16:creationId xmlns:a16="http://schemas.microsoft.com/office/drawing/2014/main" id="{50B4C914-80A9-57EF-813B-C6BC2748CBD7}"/>
              </a:ext>
            </a:extLst>
          </p:cNvPr>
          <p:cNvSpPr txBox="1"/>
          <p:nvPr/>
        </p:nvSpPr>
        <p:spPr>
          <a:xfrm>
            <a:off x="1975738" y="1860614"/>
            <a:ext cx="4549451" cy="400110"/>
          </a:xfrm>
          <a:prstGeom prst="rect">
            <a:avLst/>
          </a:prstGeom>
          <a:noFill/>
        </p:spPr>
        <p:txBody>
          <a:bodyPr wrap="none" rtlCol="0">
            <a:spAutoFit/>
          </a:bodyPr>
          <a:lstStyle/>
          <a:p>
            <a:r>
              <a:rPr lang="en-US" sz="2000" dirty="0"/>
              <a:t>RRLYRAE THEORY AND OBSERVATIONS</a:t>
            </a:r>
          </a:p>
        </p:txBody>
      </p:sp>
      <p:pic>
        <p:nvPicPr>
          <p:cNvPr id="23" name="Immagine 22" descr="Immagine che contiene testo, schermata, linea, Diagramma&#10;&#10;Descrizione generata automaticamente">
            <a:extLst>
              <a:ext uri="{FF2B5EF4-FFF2-40B4-BE49-F238E27FC236}">
                <a16:creationId xmlns:a16="http://schemas.microsoft.com/office/drawing/2014/main" id="{16393F5B-9F55-ECC0-E339-9DF3D5171875}"/>
              </a:ext>
            </a:extLst>
          </p:cNvPr>
          <p:cNvPicPr>
            <a:picLocks noChangeAspect="1"/>
          </p:cNvPicPr>
          <p:nvPr/>
        </p:nvPicPr>
        <p:blipFill rotWithShape="1">
          <a:blip r:embed="rId5"/>
          <a:srcRect t="21469" r="5039" b="10051"/>
          <a:stretch/>
        </p:blipFill>
        <p:spPr>
          <a:xfrm>
            <a:off x="4724016" y="3767532"/>
            <a:ext cx="2417763" cy="1145970"/>
          </a:xfrm>
          <a:prstGeom prst="rect">
            <a:avLst/>
          </a:prstGeom>
        </p:spPr>
      </p:pic>
      <p:pic>
        <p:nvPicPr>
          <p:cNvPr id="25" name="Immagine 24" descr="Immagine che contiene schermata, linea, Diagramma, diagramma&#10;&#10;Descrizione generata automaticamente">
            <a:extLst>
              <a:ext uri="{FF2B5EF4-FFF2-40B4-BE49-F238E27FC236}">
                <a16:creationId xmlns:a16="http://schemas.microsoft.com/office/drawing/2014/main" id="{BEE7123C-BF43-F110-3EE9-C2B442151065}"/>
              </a:ext>
            </a:extLst>
          </p:cNvPr>
          <p:cNvPicPr>
            <a:picLocks noChangeAspect="1"/>
          </p:cNvPicPr>
          <p:nvPr/>
        </p:nvPicPr>
        <p:blipFill rotWithShape="1">
          <a:blip r:embed="rId6"/>
          <a:srcRect l="3038" r="2927"/>
          <a:stretch/>
        </p:blipFill>
        <p:spPr>
          <a:xfrm>
            <a:off x="4724015" y="4917107"/>
            <a:ext cx="2417764" cy="1352609"/>
          </a:xfrm>
          <a:prstGeom prst="rect">
            <a:avLst/>
          </a:prstGeom>
        </p:spPr>
      </p:pic>
      <p:sp>
        <p:nvSpPr>
          <p:cNvPr id="26" name="CasellaDiTesto 25">
            <a:extLst>
              <a:ext uri="{FF2B5EF4-FFF2-40B4-BE49-F238E27FC236}">
                <a16:creationId xmlns:a16="http://schemas.microsoft.com/office/drawing/2014/main" id="{AF70F8AB-D6D3-81CB-C0C9-4D6AADD07F46}"/>
              </a:ext>
            </a:extLst>
          </p:cNvPr>
          <p:cNvSpPr txBox="1"/>
          <p:nvPr/>
        </p:nvSpPr>
        <p:spPr>
          <a:xfrm>
            <a:off x="3156285" y="5843626"/>
            <a:ext cx="1133131" cy="461665"/>
          </a:xfrm>
          <a:prstGeom prst="rect">
            <a:avLst/>
          </a:prstGeom>
          <a:noFill/>
        </p:spPr>
        <p:txBody>
          <a:bodyPr wrap="none" rtlCol="0">
            <a:spAutoFit/>
          </a:bodyPr>
          <a:lstStyle/>
          <a:p>
            <a:r>
              <a:rPr lang="en-US" sz="1200" dirty="0"/>
              <a:t>Adapted from</a:t>
            </a:r>
          </a:p>
          <a:p>
            <a:r>
              <a:rPr lang="en-US" sz="1200" dirty="0"/>
              <a:t>Marconi+2015</a:t>
            </a:r>
          </a:p>
        </p:txBody>
      </p:sp>
      <p:sp>
        <p:nvSpPr>
          <p:cNvPr id="27" name="CasellaDiTesto 26">
            <a:extLst>
              <a:ext uri="{FF2B5EF4-FFF2-40B4-BE49-F238E27FC236}">
                <a16:creationId xmlns:a16="http://schemas.microsoft.com/office/drawing/2014/main" id="{9EB3BEAF-5640-6CCE-4D85-63F83CE9E1CE}"/>
              </a:ext>
            </a:extLst>
          </p:cNvPr>
          <p:cNvSpPr txBox="1"/>
          <p:nvPr/>
        </p:nvSpPr>
        <p:spPr>
          <a:xfrm>
            <a:off x="7141779" y="5832244"/>
            <a:ext cx="1217577" cy="461665"/>
          </a:xfrm>
          <a:prstGeom prst="rect">
            <a:avLst/>
          </a:prstGeom>
          <a:noFill/>
        </p:spPr>
        <p:txBody>
          <a:bodyPr wrap="none" rtlCol="0">
            <a:spAutoFit/>
          </a:bodyPr>
          <a:lstStyle/>
          <a:p>
            <a:r>
              <a:rPr lang="en-US" sz="1200" dirty="0"/>
              <a:t>Adapted from</a:t>
            </a:r>
          </a:p>
          <a:p>
            <a:r>
              <a:rPr lang="en-US" sz="1200" dirty="0"/>
              <a:t>Bhardwaj+2023</a:t>
            </a:r>
          </a:p>
        </p:txBody>
      </p:sp>
      <p:sp>
        <p:nvSpPr>
          <p:cNvPr id="3" name="Segnaposto piè di pagina 2">
            <a:extLst>
              <a:ext uri="{FF2B5EF4-FFF2-40B4-BE49-F238E27FC236}">
                <a16:creationId xmlns:a16="http://schemas.microsoft.com/office/drawing/2014/main" id="{67075E89-FC22-E69B-C475-5509F2A0F078}"/>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21543127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116</a:t>
            </a:fld>
            <a:endParaRPr lang="en-US">
              <a:solidFill>
                <a:schemeClr val="tx1">
                  <a:tint val="75000"/>
                </a:schemeClr>
              </a:solidFill>
            </a:endParaRPr>
          </a:p>
        </p:txBody>
      </p:sp>
      <p:pic>
        <p:nvPicPr>
          <p:cNvPr id="2" name="Picture 2">
            <a:extLst>
              <a:ext uri="{FF2B5EF4-FFF2-40B4-BE49-F238E27FC236}">
                <a16:creationId xmlns:a16="http://schemas.microsoft.com/office/drawing/2014/main" id="{2553D545-FBDB-630E-3E7F-FEA5E60873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3102" y="1002371"/>
            <a:ext cx="7734961" cy="4385175"/>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piè di pagina 2">
            <a:extLst>
              <a:ext uri="{FF2B5EF4-FFF2-40B4-BE49-F238E27FC236}">
                <a16:creationId xmlns:a16="http://schemas.microsoft.com/office/drawing/2014/main" id="{4C6E5FBE-264F-A8CB-D94B-FDED79797152}"/>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975575428"/>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93282AA8-3B1B-D223-D121-2D27B29C1D93}"/>
              </a:ext>
            </a:extLst>
          </p:cNvPr>
          <p:cNvSpPr>
            <a:spLocks noGrp="1"/>
          </p:cNvSpPr>
          <p:nvPr>
            <p:ph type="dt" sz="half" idx="10"/>
          </p:nvPr>
        </p:nvSpPr>
        <p:spPr/>
        <p:txBody>
          <a:bodyPr/>
          <a:lstStyle/>
          <a:p>
            <a:r>
              <a:rPr lang="it-IT"/>
              <a:t>25/05/2026 CosmoVerse@Sofia</a:t>
            </a:r>
            <a:endParaRPr lang="en-US" dirty="0"/>
          </a:p>
        </p:txBody>
      </p:sp>
      <p:sp>
        <p:nvSpPr>
          <p:cNvPr id="6" name="Segnaposto numero diapositiva 5">
            <a:extLst>
              <a:ext uri="{FF2B5EF4-FFF2-40B4-BE49-F238E27FC236}">
                <a16:creationId xmlns:a16="http://schemas.microsoft.com/office/drawing/2014/main" id="{CD903D35-6B1E-4882-1204-5DDE10BFEDDA}"/>
              </a:ext>
            </a:extLst>
          </p:cNvPr>
          <p:cNvSpPr>
            <a:spLocks noGrp="1"/>
          </p:cNvSpPr>
          <p:nvPr>
            <p:ph type="sldNum" sz="quarter" idx="12"/>
          </p:nvPr>
        </p:nvSpPr>
        <p:spPr/>
        <p:txBody>
          <a:bodyPr/>
          <a:lstStyle/>
          <a:p>
            <a:fld id="{B78F4D46-5A94-204F-B668-74128563BE61}" type="slidenum">
              <a:rPr lang="en-US" smtClean="0"/>
              <a:t>117</a:t>
            </a:fld>
            <a:endParaRPr lang="en-US"/>
          </a:p>
        </p:txBody>
      </p:sp>
      <p:pic>
        <p:nvPicPr>
          <p:cNvPr id="7" name="Picture 2">
            <a:extLst>
              <a:ext uri="{FF2B5EF4-FFF2-40B4-BE49-F238E27FC236}">
                <a16:creationId xmlns:a16="http://schemas.microsoft.com/office/drawing/2014/main" id="{262D78A7-3E49-8A40-4B7D-083363E56DE4}"/>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8375" b="7217"/>
          <a:stretch/>
        </p:blipFill>
        <p:spPr bwMode="auto">
          <a:xfrm>
            <a:off x="696488" y="1858490"/>
            <a:ext cx="10657312" cy="449786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2">
            <a:extLst>
              <a:ext uri="{FF2B5EF4-FFF2-40B4-BE49-F238E27FC236}">
                <a16:creationId xmlns:a16="http://schemas.microsoft.com/office/drawing/2014/main" id="{5BD3350B-3152-DD74-D9A3-C40653C556EC}"/>
              </a:ext>
            </a:extLst>
          </p:cNvPr>
          <p:cNvSpPr txBox="1"/>
          <p:nvPr/>
        </p:nvSpPr>
        <p:spPr>
          <a:xfrm>
            <a:off x="481730" y="136525"/>
            <a:ext cx="8128870" cy="1446550"/>
          </a:xfrm>
          <a:prstGeom prst="rect">
            <a:avLst/>
          </a:prstGeom>
          <a:noFill/>
        </p:spPr>
        <p:txBody>
          <a:bodyPr wrap="square" rtlCol="0">
            <a:spAutoFit/>
          </a:bodyPr>
          <a:lstStyle/>
          <a:p>
            <a:r>
              <a:rPr lang="it-IT" sz="4400" dirty="0">
                <a:solidFill>
                  <a:schemeClr val="tx2"/>
                </a:solidFill>
                <a:latin typeface="+mj-lt"/>
              </a:rPr>
              <a:t>The </a:t>
            </a:r>
            <a:r>
              <a:rPr lang="it-IT" sz="4400" dirty="0" err="1">
                <a:solidFill>
                  <a:schemeClr val="tx2"/>
                </a:solidFill>
                <a:latin typeface="+mj-lt"/>
              </a:rPr>
              <a:t>extragalactic</a:t>
            </a:r>
            <a:r>
              <a:rPr lang="it-IT" sz="4400" dirty="0">
                <a:solidFill>
                  <a:schemeClr val="tx2"/>
                </a:solidFill>
                <a:latin typeface="+mj-lt"/>
              </a:rPr>
              <a:t> </a:t>
            </a:r>
            <a:r>
              <a:rPr lang="it-IT" sz="4400" dirty="0" err="1">
                <a:solidFill>
                  <a:schemeClr val="tx2"/>
                </a:solidFill>
                <a:latin typeface="+mj-lt"/>
              </a:rPr>
              <a:t>distance</a:t>
            </a:r>
            <a:r>
              <a:rPr lang="it-IT" sz="4400" dirty="0">
                <a:solidFill>
                  <a:schemeClr val="tx2"/>
                </a:solidFill>
                <a:latin typeface="+mj-lt"/>
              </a:rPr>
              <a:t> scale. The </a:t>
            </a:r>
            <a:r>
              <a:rPr lang="it-IT" sz="4400" dirty="0" err="1">
                <a:solidFill>
                  <a:schemeClr val="tx2"/>
                </a:solidFill>
                <a:latin typeface="+mj-lt"/>
              </a:rPr>
              <a:t>three</a:t>
            </a:r>
            <a:r>
              <a:rPr lang="it-IT" sz="4400" dirty="0">
                <a:solidFill>
                  <a:schemeClr val="tx2"/>
                </a:solidFill>
                <a:latin typeface="+mj-lt"/>
              </a:rPr>
              <a:t> steps to H</a:t>
            </a:r>
            <a:r>
              <a:rPr lang="it-IT" sz="4400" baseline="-25000" dirty="0">
                <a:solidFill>
                  <a:schemeClr val="tx2"/>
                </a:solidFill>
                <a:latin typeface="+mj-lt"/>
              </a:rPr>
              <a:t>0</a:t>
            </a:r>
            <a:r>
              <a:rPr lang="it-IT" sz="4400" dirty="0">
                <a:solidFill>
                  <a:schemeClr val="tx2"/>
                </a:solidFill>
                <a:latin typeface="+mj-lt"/>
              </a:rPr>
              <a:t> </a:t>
            </a:r>
            <a:endParaRPr lang="en-IT" sz="4400" dirty="0">
              <a:solidFill>
                <a:schemeClr val="tx2"/>
              </a:solidFill>
              <a:latin typeface="+mj-lt"/>
              <a:cs typeface="Times New Roman" panose="02020603050405020304" pitchFamily="18" charset="0"/>
            </a:endParaRPr>
          </a:p>
        </p:txBody>
      </p:sp>
      <p:sp>
        <p:nvSpPr>
          <p:cNvPr id="3" name="Segnaposto piè di pagina 2">
            <a:extLst>
              <a:ext uri="{FF2B5EF4-FFF2-40B4-BE49-F238E27FC236}">
                <a16:creationId xmlns:a16="http://schemas.microsoft.com/office/drawing/2014/main" id="{676F29CF-C447-E79C-6C09-20A5F46D1FA7}"/>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03552691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2" name="Segnaposto contenuto 11" descr="Immagine che contiene testo, schermata, Carattere, linea&#10;&#10;Il contenuto generato dall'IA potrebbe non essere corretto.">
            <a:extLst>
              <a:ext uri="{FF2B5EF4-FFF2-40B4-BE49-F238E27FC236}">
                <a16:creationId xmlns:a16="http://schemas.microsoft.com/office/drawing/2014/main" id="{046C2FEB-6465-57AB-4128-834A0EF98301}"/>
              </a:ext>
            </a:extLst>
          </p:cNvPr>
          <p:cNvPicPr>
            <a:picLocks noGrp="1" noChangeAspect="1"/>
          </p:cNvPicPr>
          <p:nvPr>
            <p:ph idx="1"/>
          </p:nvPr>
        </p:nvPicPr>
        <p:blipFill>
          <a:blip r:embed="rId2"/>
          <a:stretch>
            <a:fillRect/>
          </a:stretch>
        </p:blipFill>
        <p:spPr>
          <a:xfrm>
            <a:off x="838200" y="211007"/>
            <a:ext cx="10515600" cy="5983196"/>
          </a:xfrm>
        </p:spPr>
      </p:pic>
      <p:sp>
        <p:nvSpPr>
          <p:cNvPr id="4" name="Segnaposto data 3">
            <a:extLst>
              <a:ext uri="{FF2B5EF4-FFF2-40B4-BE49-F238E27FC236}">
                <a16:creationId xmlns:a16="http://schemas.microsoft.com/office/drawing/2014/main" id="{C8023D24-A5C1-CBBB-3736-339DA5814A12}"/>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F33A0113-E3E3-9409-8140-400F7C79C295}"/>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D7378CB8-0041-5232-95C4-1929348A1715}"/>
              </a:ext>
            </a:extLst>
          </p:cNvPr>
          <p:cNvSpPr>
            <a:spLocks noGrp="1"/>
          </p:cNvSpPr>
          <p:nvPr>
            <p:ph type="sldNum" sz="quarter" idx="12"/>
          </p:nvPr>
        </p:nvSpPr>
        <p:spPr/>
        <p:txBody>
          <a:bodyPr/>
          <a:lstStyle/>
          <a:p>
            <a:fld id="{B78F4D46-5A94-204F-B668-74128563BE61}" type="slidenum">
              <a:rPr lang="en-US" smtClean="0"/>
              <a:t>118</a:t>
            </a:fld>
            <a:endParaRPr lang="en-US"/>
          </a:p>
        </p:txBody>
      </p:sp>
      <p:sp>
        <p:nvSpPr>
          <p:cNvPr id="8" name="CasellaDiTesto 7">
            <a:extLst>
              <a:ext uri="{FF2B5EF4-FFF2-40B4-BE49-F238E27FC236}">
                <a16:creationId xmlns:a16="http://schemas.microsoft.com/office/drawing/2014/main" id="{AC77E900-7DE1-1934-6C0D-F3E672F6C1A7}"/>
              </a:ext>
            </a:extLst>
          </p:cNvPr>
          <p:cNvSpPr txBox="1"/>
          <p:nvPr/>
        </p:nvSpPr>
        <p:spPr>
          <a:xfrm>
            <a:off x="3048000" y="3244334"/>
            <a:ext cx="6096000" cy="369332"/>
          </a:xfrm>
          <a:prstGeom prst="rect">
            <a:avLst/>
          </a:prstGeom>
          <a:noFill/>
        </p:spPr>
        <p:txBody>
          <a:bodyPr wrap="square">
            <a:spAutoFit/>
          </a:bodyPr>
          <a:lstStyle/>
          <a:p>
            <a:r>
              <a:rPr lang="it-IT" b="0" dirty="0">
                <a:effectLst/>
              </a:rPr>
              <a:t> </a:t>
            </a:r>
            <a:endParaRPr lang="en-US" dirty="0"/>
          </a:p>
        </p:txBody>
      </p:sp>
    </p:spTree>
    <p:extLst>
      <p:ext uri="{BB962C8B-B14F-4D97-AF65-F5344CB8AC3E}">
        <p14:creationId xmlns:p14="http://schemas.microsoft.com/office/powerpoint/2010/main" val="355430946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BB457F-9E54-874C-1143-14EBC10873AD}"/>
              </a:ext>
            </a:extLst>
          </p:cNvPr>
          <p:cNvSpPr>
            <a:spLocks noGrp="1"/>
          </p:cNvSpPr>
          <p:nvPr>
            <p:ph type="title"/>
          </p:nvPr>
        </p:nvSpPr>
        <p:spPr>
          <a:xfrm>
            <a:off x="273269" y="640070"/>
            <a:ext cx="11645461" cy="744836"/>
          </a:xfrm>
        </p:spPr>
        <p:txBody>
          <a:bodyPr vert="horz" lIns="91440" tIns="45720" rIns="91440" bIns="45720" rtlCol="0" anchor="ctr">
            <a:normAutofit fontScale="90000"/>
          </a:bodyPr>
          <a:lstStyle/>
          <a:p>
            <a:r>
              <a:rPr lang="en-US" sz="4400" b="1" i="0" u="none" strike="noStrike" dirty="0">
                <a:solidFill>
                  <a:srgbClr val="000000"/>
                </a:solidFill>
                <a:effectLst/>
              </a:rPr>
              <a:t>A self-consistent stellar route to the Hubble constant</a:t>
            </a:r>
            <a:endParaRPr lang="it-IT" sz="6000" b="1" dirty="0"/>
          </a:p>
        </p:txBody>
      </p:sp>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119</a:t>
            </a:fld>
            <a:endParaRPr lang="en-US">
              <a:solidFill>
                <a:schemeClr val="tx1">
                  <a:tint val="75000"/>
                </a:schemeClr>
              </a:solidFill>
            </a:endParaRPr>
          </a:p>
        </p:txBody>
      </p:sp>
      <p:sp>
        <p:nvSpPr>
          <p:cNvPr id="12" name="CasellaDiTesto 11">
            <a:extLst>
              <a:ext uri="{FF2B5EF4-FFF2-40B4-BE49-F238E27FC236}">
                <a16:creationId xmlns:a16="http://schemas.microsoft.com/office/drawing/2014/main" id="{826274E2-DFDE-074B-509E-CDE3D7869AC5}"/>
              </a:ext>
            </a:extLst>
          </p:cNvPr>
          <p:cNvSpPr txBox="1"/>
          <p:nvPr/>
        </p:nvSpPr>
        <p:spPr>
          <a:xfrm>
            <a:off x="9701047" y="1744718"/>
            <a:ext cx="2490953" cy="3416320"/>
          </a:xfrm>
          <a:prstGeom prst="rect">
            <a:avLst/>
          </a:prstGeom>
          <a:noFill/>
        </p:spPr>
        <p:txBody>
          <a:bodyPr wrap="square" rtlCol="0">
            <a:spAutoFit/>
          </a:bodyPr>
          <a:lstStyle/>
          <a:p>
            <a:pPr marL="285750" indent="-285750">
              <a:buFont typeface="Font di sistema regolare"/>
              <a:buChar char="📍"/>
            </a:pPr>
            <a:r>
              <a:rPr lang="en-US" b="1" dirty="0"/>
              <a:t>PERIOD –LUMINOSITY RELATION</a:t>
            </a:r>
          </a:p>
          <a:p>
            <a:pPr marL="285750" indent="-285750">
              <a:buFont typeface="Font di sistema regolare"/>
              <a:buChar char="📍"/>
            </a:pPr>
            <a:endParaRPr lang="en-US" b="1" dirty="0"/>
          </a:p>
          <a:p>
            <a:pPr marL="285750" indent="-285750">
              <a:buFont typeface="Font di sistema regolare"/>
              <a:buChar char="📍"/>
            </a:pPr>
            <a:r>
              <a:rPr lang="en-US" b="1" dirty="0"/>
              <a:t>PRESENCE IN ANCHORS</a:t>
            </a:r>
          </a:p>
          <a:p>
            <a:pPr marL="285750" indent="-285750">
              <a:buFont typeface="Font di sistema regolare"/>
              <a:buChar char="📍"/>
            </a:pPr>
            <a:endParaRPr lang="en-US" b="1" dirty="0"/>
          </a:p>
          <a:p>
            <a:pPr marL="285750" indent="-285750">
              <a:buFont typeface="Font di sistema regolare"/>
              <a:buChar char="📍"/>
            </a:pPr>
            <a:r>
              <a:rPr lang="en-US" b="1" dirty="0"/>
              <a:t>ZERO POINT CALIBRATION</a:t>
            </a:r>
          </a:p>
          <a:p>
            <a:endParaRPr lang="en-US" b="1" dirty="0"/>
          </a:p>
          <a:p>
            <a:pPr marL="285750" indent="-285750">
              <a:buFont typeface="Font di sistema regolare"/>
              <a:buChar char="📍"/>
            </a:pPr>
            <a:r>
              <a:rPr lang="en-US" b="1" dirty="0"/>
              <a:t>SN </a:t>
            </a:r>
            <a:r>
              <a:rPr lang="en-US" b="1" dirty="0" err="1"/>
              <a:t>Ia</a:t>
            </a:r>
            <a:r>
              <a:rPr lang="en-US" b="1" dirty="0"/>
              <a:t> HOST</a:t>
            </a:r>
          </a:p>
          <a:p>
            <a:pPr marL="285750" indent="-285750">
              <a:buFont typeface="Font di sistema regolare"/>
              <a:buChar char="📍"/>
            </a:pPr>
            <a:endParaRPr lang="en-US" b="1" dirty="0"/>
          </a:p>
        </p:txBody>
      </p:sp>
      <p:sp>
        <p:nvSpPr>
          <p:cNvPr id="7" name="CasellaDiTesto 6">
            <a:extLst>
              <a:ext uri="{FF2B5EF4-FFF2-40B4-BE49-F238E27FC236}">
                <a16:creationId xmlns:a16="http://schemas.microsoft.com/office/drawing/2014/main" id="{BCB7442D-889D-1C10-263C-F2683702C9B4}"/>
              </a:ext>
            </a:extLst>
          </p:cNvPr>
          <p:cNvSpPr txBox="1"/>
          <p:nvPr/>
        </p:nvSpPr>
        <p:spPr>
          <a:xfrm>
            <a:off x="9334302" y="1498012"/>
            <a:ext cx="630620" cy="1862048"/>
          </a:xfrm>
          <a:prstGeom prst="rect">
            <a:avLst/>
          </a:prstGeom>
          <a:noFill/>
        </p:spPr>
        <p:txBody>
          <a:bodyPr wrap="square" rtlCol="0">
            <a:spAutoFit/>
          </a:bodyPr>
          <a:lstStyle/>
          <a:p>
            <a:r>
              <a:rPr lang="en-US" sz="11500" dirty="0"/>
              <a:t>{</a:t>
            </a:r>
          </a:p>
        </p:txBody>
      </p:sp>
      <p:sp>
        <p:nvSpPr>
          <p:cNvPr id="8" name="CasellaDiTesto 7">
            <a:extLst>
              <a:ext uri="{FF2B5EF4-FFF2-40B4-BE49-F238E27FC236}">
                <a16:creationId xmlns:a16="http://schemas.microsoft.com/office/drawing/2014/main" id="{2A611C39-BB4B-32A8-DD59-A53505478CB4}"/>
              </a:ext>
            </a:extLst>
          </p:cNvPr>
          <p:cNvSpPr txBox="1"/>
          <p:nvPr/>
        </p:nvSpPr>
        <p:spPr>
          <a:xfrm>
            <a:off x="8208762" y="2011647"/>
            <a:ext cx="1045671" cy="646331"/>
          </a:xfrm>
          <a:prstGeom prst="rect">
            <a:avLst/>
          </a:prstGeom>
          <a:noFill/>
        </p:spPr>
        <p:txBody>
          <a:bodyPr wrap="none" rtlCol="0">
            <a:spAutoFit/>
          </a:bodyPr>
          <a:lstStyle/>
          <a:p>
            <a:r>
              <a:rPr lang="en-US" b="1" dirty="0"/>
              <a:t>MASTER</a:t>
            </a:r>
          </a:p>
          <a:p>
            <a:r>
              <a:rPr lang="en-US" b="1" dirty="0"/>
              <a:t>THESIS</a:t>
            </a:r>
          </a:p>
        </p:txBody>
      </p:sp>
      <p:sp>
        <p:nvSpPr>
          <p:cNvPr id="10" name="CasellaDiTesto 9">
            <a:extLst>
              <a:ext uri="{FF2B5EF4-FFF2-40B4-BE49-F238E27FC236}">
                <a16:creationId xmlns:a16="http://schemas.microsoft.com/office/drawing/2014/main" id="{05F51B90-D6F1-26A5-FBDA-3C4A2563B297}"/>
              </a:ext>
            </a:extLst>
          </p:cNvPr>
          <p:cNvSpPr txBox="1"/>
          <p:nvPr/>
        </p:nvSpPr>
        <p:spPr>
          <a:xfrm>
            <a:off x="9334302" y="2616805"/>
            <a:ext cx="630620" cy="1862048"/>
          </a:xfrm>
          <a:prstGeom prst="rect">
            <a:avLst/>
          </a:prstGeom>
          <a:noFill/>
        </p:spPr>
        <p:txBody>
          <a:bodyPr wrap="square" rtlCol="0">
            <a:spAutoFit/>
          </a:bodyPr>
          <a:lstStyle/>
          <a:p>
            <a:r>
              <a:rPr lang="en-US" sz="11500" dirty="0"/>
              <a:t>{</a:t>
            </a:r>
            <a:endParaRPr lang="en-US" sz="8800" dirty="0"/>
          </a:p>
        </p:txBody>
      </p:sp>
      <p:sp>
        <p:nvSpPr>
          <p:cNvPr id="13" name="CasellaDiTesto 12">
            <a:extLst>
              <a:ext uri="{FF2B5EF4-FFF2-40B4-BE49-F238E27FC236}">
                <a16:creationId xmlns:a16="http://schemas.microsoft.com/office/drawing/2014/main" id="{F3BD50FA-C820-E76B-E6BF-C24793A9A50C}"/>
              </a:ext>
            </a:extLst>
          </p:cNvPr>
          <p:cNvSpPr txBox="1"/>
          <p:nvPr/>
        </p:nvSpPr>
        <p:spPr>
          <a:xfrm>
            <a:off x="8211687" y="3171612"/>
            <a:ext cx="1122615" cy="646331"/>
          </a:xfrm>
          <a:prstGeom prst="rect">
            <a:avLst/>
          </a:prstGeom>
          <a:noFill/>
        </p:spPr>
        <p:txBody>
          <a:bodyPr wrap="none" rtlCol="0">
            <a:spAutoFit/>
          </a:bodyPr>
          <a:lstStyle/>
          <a:p>
            <a:r>
              <a:rPr lang="en-US" b="1" dirty="0"/>
              <a:t>PHD</a:t>
            </a:r>
          </a:p>
          <a:p>
            <a:r>
              <a:rPr lang="en-US" b="1" dirty="0"/>
              <a:t>PROJECT</a:t>
            </a:r>
          </a:p>
        </p:txBody>
      </p:sp>
      <p:sp>
        <p:nvSpPr>
          <p:cNvPr id="9" name="CasellaDiTesto 8">
            <a:extLst>
              <a:ext uri="{FF2B5EF4-FFF2-40B4-BE49-F238E27FC236}">
                <a16:creationId xmlns:a16="http://schemas.microsoft.com/office/drawing/2014/main" id="{7480AFE1-874D-351A-25BF-A042F90C97AD}"/>
              </a:ext>
            </a:extLst>
          </p:cNvPr>
          <p:cNvSpPr txBox="1"/>
          <p:nvPr/>
        </p:nvSpPr>
        <p:spPr>
          <a:xfrm>
            <a:off x="2116149" y="1483600"/>
            <a:ext cx="6618373" cy="461665"/>
          </a:xfrm>
          <a:prstGeom prst="rect">
            <a:avLst/>
          </a:prstGeom>
          <a:noFill/>
        </p:spPr>
        <p:txBody>
          <a:bodyPr wrap="square">
            <a:spAutoFit/>
          </a:bodyPr>
          <a:lstStyle/>
          <a:p>
            <a:pPr marL="285750" indent="-285750">
              <a:buFont typeface="Font di sistema regolare"/>
              <a:buChar char="📍"/>
            </a:pPr>
            <a:r>
              <a:rPr lang="en-US" sz="2400" b="1" dirty="0"/>
              <a:t>ZERO POINT CALIBRATION</a:t>
            </a:r>
          </a:p>
        </p:txBody>
      </p:sp>
      <p:sp>
        <p:nvSpPr>
          <p:cNvPr id="21" name="CasellaDiTesto 20">
            <a:extLst>
              <a:ext uri="{FF2B5EF4-FFF2-40B4-BE49-F238E27FC236}">
                <a16:creationId xmlns:a16="http://schemas.microsoft.com/office/drawing/2014/main" id="{50B4C914-80A9-57EF-813B-C6BC2748CBD7}"/>
              </a:ext>
            </a:extLst>
          </p:cNvPr>
          <p:cNvSpPr txBox="1"/>
          <p:nvPr/>
        </p:nvSpPr>
        <p:spPr>
          <a:xfrm>
            <a:off x="1975738" y="1860614"/>
            <a:ext cx="3186385" cy="707886"/>
          </a:xfrm>
          <a:prstGeom prst="rect">
            <a:avLst/>
          </a:prstGeom>
          <a:noFill/>
        </p:spPr>
        <p:txBody>
          <a:bodyPr wrap="none" rtlCol="0">
            <a:spAutoFit/>
          </a:bodyPr>
          <a:lstStyle/>
          <a:p>
            <a:r>
              <a:rPr lang="en-US" sz="2000" dirty="0"/>
              <a:t>TYPE II CEPHEIDS:</a:t>
            </a:r>
          </a:p>
          <a:p>
            <a:r>
              <a:rPr lang="en-US" sz="2000" dirty="0"/>
              <a:t>THEORY? OBSERVATIONS?</a:t>
            </a:r>
          </a:p>
        </p:txBody>
      </p:sp>
      <p:sp>
        <p:nvSpPr>
          <p:cNvPr id="17" name="CasellaDiTesto 16">
            <a:extLst>
              <a:ext uri="{FF2B5EF4-FFF2-40B4-BE49-F238E27FC236}">
                <a16:creationId xmlns:a16="http://schemas.microsoft.com/office/drawing/2014/main" id="{2A0F502E-DCEF-B616-5C8C-37AFB1B4D6FF}"/>
              </a:ext>
            </a:extLst>
          </p:cNvPr>
          <p:cNvSpPr txBox="1"/>
          <p:nvPr/>
        </p:nvSpPr>
        <p:spPr>
          <a:xfrm>
            <a:off x="364749" y="4939694"/>
            <a:ext cx="2909472" cy="276999"/>
          </a:xfrm>
          <a:prstGeom prst="rect">
            <a:avLst/>
          </a:prstGeom>
          <a:noFill/>
        </p:spPr>
        <p:txBody>
          <a:bodyPr wrap="square" rtlCol="0">
            <a:spAutoFit/>
          </a:bodyPr>
          <a:lstStyle/>
          <a:p>
            <a:r>
              <a:rPr lang="en-US" sz="1200" dirty="0"/>
              <a:t>Gratton+2004</a:t>
            </a:r>
          </a:p>
        </p:txBody>
      </p:sp>
      <p:sp>
        <p:nvSpPr>
          <p:cNvPr id="18" name="CasellaDiTesto 17">
            <a:extLst>
              <a:ext uri="{FF2B5EF4-FFF2-40B4-BE49-F238E27FC236}">
                <a16:creationId xmlns:a16="http://schemas.microsoft.com/office/drawing/2014/main" id="{DAB325C1-F234-74F4-823D-B58D09E87B6A}"/>
              </a:ext>
            </a:extLst>
          </p:cNvPr>
          <p:cNvSpPr txBox="1"/>
          <p:nvPr/>
        </p:nvSpPr>
        <p:spPr>
          <a:xfrm>
            <a:off x="4218361" y="2537908"/>
            <a:ext cx="3875220" cy="646331"/>
          </a:xfrm>
          <a:prstGeom prst="rect">
            <a:avLst/>
          </a:prstGeom>
          <a:noFill/>
        </p:spPr>
        <p:txBody>
          <a:bodyPr wrap="square" rtlCol="0">
            <a:spAutoFit/>
          </a:bodyPr>
          <a:lstStyle/>
          <a:p>
            <a:pPr marL="285750" indent="-285750">
              <a:buSzPct val="98000"/>
              <a:buFont typeface="Arial" panose="020B0604020202020204" pitchFamily="34" charset="0"/>
              <a:buChar char="•"/>
            </a:pPr>
            <a:r>
              <a:rPr lang="en-US" dirty="0"/>
              <a:t>Metallicity spanning of </a:t>
            </a:r>
            <a:r>
              <a:rPr lang="en-US" dirty="0" err="1"/>
              <a:t>RRLyrae</a:t>
            </a:r>
            <a:r>
              <a:rPr lang="en-US" dirty="0"/>
              <a:t> (Pop II) in LMC.</a:t>
            </a:r>
          </a:p>
        </p:txBody>
      </p:sp>
      <p:pic>
        <p:nvPicPr>
          <p:cNvPr id="3" name="Immagine 2" descr="Immagine che contiene testo, linea, diagramma, Carattere&#10;&#10;Descrizione generata automaticamente">
            <a:extLst>
              <a:ext uri="{FF2B5EF4-FFF2-40B4-BE49-F238E27FC236}">
                <a16:creationId xmlns:a16="http://schemas.microsoft.com/office/drawing/2014/main" id="{7ACF8CA1-694B-A5C1-F5BA-22DEABB4B756}"/>
              </a:ext>
            </a:extLst>
          </p:cNvPr>
          <p:cNvPicPr>
            <a:picLocks noChangeAspect="1"/>
          </p:cNvPicPr>
          <p:nvPr/>
        </p:nvPicPr>
        <p:blipFill rotWithShape="1">
          <a:blip r:embed="rId2"/>
          <a:srcRect l="2937" r="1186" b="3048"/>
          <a:stretch/>
        </p:blipFill>
        <p:spPr>
          <a:xfrm>
            <a:off x="226158" y="2936006"/>
            <a:ext cx="3945092" cy="1982370"/>
          </a:xfrm>
          <a:prstGeom prst="rect">
            <a:avLst/>
          </a:prstGeom>
        </p:spPr>
      </p:pic>
      <p:sp>
        <p:nvSpPr>
          <p:cNvPr id="5" name="Segnaposto piè di pagina 4">
            <a:extLst>
              <a:ext uri="{FF2B5EF4-FFF2-40B4-BE49-F238E27FC236}">
                <a16:creationId xmlns:a16="http://schemas.microsoft.com/office/drawing/2014/main" id="{DA212B66-B2DF-AE1E-A79A-5B07E0A137AE}"/>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97812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01AA6F-4CA5-8E0F-43A5-24B1E422FC2C}"/>
            </a:ext>
          </a:extLst>
        </p:cNvPr>
        <p:cNvGrpSpPr/>
        <p:nvPr/>
      </p:nvGrpSpPr>
      <p:grpSpPr>
        <a:xfrm>
          <a:off x="0" y="0"/>
          <a:ext cx="0" cy="0"/>
          <a:chOff x="0" y="0"/>
          <a:chExt cx="0" cy="0"/>
        </a:xfrm>
      </p:grpSpPr>
      <p:sp>
        <p:nvSpPr>
          <p:cNvPr id="18" name="Segnaposto data 17">
            <a:extLst>
              <a:ext uri="{FF2B5EF4-FFF2-40B4-BE49-F238E27FC236}">
                <a16:creationId xmlns:a16="http://schemas.microsoft.com/office/drawing/2014/main" id="{13637E1D-3206-612F-CB39-4183CFFBA7EE}"/>
              </a:ext>
            </a:extLst>
          </p:cNvPr>
          <p:cNvSpPr>
            <a:spLocks noGrp="1"/>
          </p:cNvSpPr>
          <p:nvPr>
            <p:ph type="dt" sz="half" idx="10"/>
          </p:nvPr>
        </p:nvSpPr>
        <p:spPr/>
        <p:txBody>
          <a:bodyPr/>
          <a:lstStyle/>
          <a:p>
            <a:r>
              <a:rPr lang="it-IT"/>
              <a:t>25/05/2026 CosmoVerse@Sofia</a:t>
            </a:r>
            <a:endParaRPr lang="en-US"/>
          </a:p>
        </p:txBody>
      </p:sp>
      <p:sp>
        <p:nvSpPr>
          <p:cNvPr id="20" name="Segnaposto numero diapositiva 19">
            <a:extLst>
              <a:ext uri="{FF2B5EF4-FFF2-40B4-BE49-F238E27FC236}">
                <a16:creationId xmlns:a16="http://schemas.microsoft.com/office/drawing/2014/main" id="{0557AF7C-EA62-D0B8-209B-615060BFD68E}"/>
              </a:ext>
            </a:extLst>
          </p:cNvPr>
          <p:cNvSpPr>
            <a:spLocks noGrp="1"/>
          </p:cNvSpPr>
          <p:nvPr>
            <p:ph type="sldNum" sz="quarter" idx="12"/>
          </p:nvPr>
        </p:nvSpPr>
        <p:spPr/>
        <p:txBody>
          <a:bodyPr/>
          <a:lstStyle/>
          <a:p>
            <a:fld id="{73B850FF-6169-4056-8077-06FFA93A5366}" type="slidenum">
              <a:rPr lang="en-US" smtClean="0"/>
              <a:t>12</a:t>
            </a:fld>
            <a:endParaRPr lang="en-US"/>
          </a:p>
        </p:txBody>
      </p:sp>
      <p:sp>
        <p:nvSpPr>
          <p:cNvPr id="8" name="TextBox 2">
            <a:extLst>
              <a:ext uri="{FF2B5EF4-FFF2-40B4-BE49-F238E27FC236}">
                <a16:creationId xmlns:a16="http://schemas.microsoft.com/office/drawing/2014/main" id="{B56C0D9D-E1E0-7F0B-808C-3F2EBDB3951B}"/>
              </a:ext>
            </a:extLst>
          </p:cNvPr>
          <p:cNvSpPr txBox="1"/>
          <p:nvPr/>
        </p:nvSpPr>
        <p:spPr>
          <a:xfrm>
            <a:off x="374792" y="136525"/>
            <a:ext cx="11442416" cy="769441"/>
          </a:xfrm>
          <a:prstGeom prst="rect">
            <a:avLst/>
          </a:prstGeom>
          <a:noFill/>
        </p:spPr>
        <p:txBody>
          <a:bodyPr wrap="square" rtlCol="0">
            <a:spAutoFit/>
          </a:bodyPr>
          <a:lstStyle/>
          <a:p>
            <a:pPr algn="ctr"/>
            <a:r>
              <a:rPr lang="it-IT" sz="4400" b="1" dirty="0" err="1">
                <a:solidFill>
                  <a:schemeClr val="accent1"/>
                </a:solidFill>
                <a:latin typeface="+mj-lt"/>
              </a:rPr>
              <a:t>Period</a:t>
            </a:r>
            <a:r>
              <a:rPr lang="it-IT" sz="4400" b="1" dirty="0">
                <a:solidFill>
                  <a:schemeClr val="accent1"/>
                </a:solidFill>
                <a:latin typeface="+mj-lt"/>
              </a:rPr>
              <a:t> </a:t>
            </a:r>
            <a:r>
              <a:rPr lang="it-IT" sz="4400" b="1" dirty="0" err="1">
                <a:solidFill>
                  <a:schemeClr val="accent1"/>
                </a:solidFill>
                <a:latin typeface="+mj-lt"/>
              </a:rPr>
              <a:t>Luminosity</a:t>
            </a:r>
            <a:r>
              <a:rPr lang="it-IT" sz="4400" b="1" dirty="0">
                <a:solidFill>
                  <a:schemeClr val="accent1"/>
                </a:solidFill>
                <a:latin typeface="+mj-lt"/>
              </a:rPr>
              <a:t> in the Great </a:t>
            </a:r>
            <a:r>
              <a:rPr lang="it-IT" sz="4400" b="1" dirty="0" err="1">
                <a:solidFill>
                  <a:schemeClr val="accent1"/>
                </a:solidFill>
                <a:latin typeface="+mj-lt"/>
              </a:rPr>
              <a:t>Debate</a:t>
            </a:r>
            <a:r>
              <a:rPr lang="it-IT" sz="4400" b="1" dirty="0">
                <a:solidFill>
                  <a:schemeClr val="accent1"/>
                </a:solidFill>
                <a:latin typeface="+mj-lt"/>
              </a:rPr>
              <a:t> </a:t>
            </a:r>
            <a:endParaRPr lang="en-IT" sz="4400" b="1" dirty="0">
              <a:solidFill>
                <a:schemeClr val="accent1"/>
              </a:solidFill>
              <a:latin typeface="+mj-lt"/>
              <a:cs typeface="Times New Roman" panose="02020603050405020304" pitchFamily="18" charset="0"/>
            </a:endParaRPr>
          </a:p>
        </p:txBody>
      </p:sp>
      <p:sp>
        <p:nvSpPr>
          <p:cNvPr id="13" name="CasellaDiTesto 12">
            <a:extLst>
              <a:ext uri="{FF2B5EF4-FFF2-40B4-BE49-F238E27FC236}">
                <a16:creationId xmlns:a16="http://schemas.microsoft.com/office/drawing/2014/main" id="{DB957813-C5FC-FE07-E592-3F1EDE726BFD}"/>
              </a:ext>
            </a:extLst>
          </p:cNvPr>
          <p:cNvSpPr txBox="1"/>
          <p:nvPr/>
        </p:nvSpPr>
        <p:spPr>
          <a:xfrm>
            <a:off x="1164096" y="5894685"/>
            <a:ext cx="4042670" cy="461665"/>
          </a:xfrm>
          <a:prstGeom prst="rect">
            <a:avLst/>
          </a:prstGeom>
          <a:noFill/>
        </p:spPr>
        <p:txBody>
          <a:bodyPr wrap="square" rtlCol="0">
            <a:spAutoFit/>
          </a:bodyPr>
          <a:lstStyle/>
          <a:p>
            <a:r>
              <a:rPr lang="en-US" sz="2400" dirty="0"/>
              <a:t>Hubble, Washington, 1927</a:t>
            </a:r>
          </a:p>
        </p:txBody>
      </p:sp>
      <p:pic>
        <p:nvPicPr>
          <p:cNvPr id="3" name="Immagine 2" descr="Immagine che contiene testo, Carattere, bianco e nero, schermata&#10;&#10;Il contenuto generato dall'IA potrebbe non essere corretto.">
            <a:extLst>
              <a:ext uri="{FF2B5EF4-FFF2-40B4-BE49-F238E27FC236}">
                <a16:creationId xmlns:a16="http://schemas.microsoft.com/office/drawing/2014/main" id="{8EE1C87E-011C-E227-D6F4-7900CCE07DFE}"/>
              </a:ext>
            </a:extLst>
          </p:cNvPr>
          <p:cNvPicPr>
            <a:picLocks noChangeAspect="1"/>
          </p:cNvPicPr>
          <p:nvPr/>
        </p:nvPicPr>
        <p:blipFill>
          <a:blip r:embed="rId3"/>
          <a:stretch>
            <a:fillRect/>
          </a:stretch>
        </p:blipFill>
        <p:spPr>
          <a:xfrm>
            <a:off x="4119" y="905966"/>
            <a:ext cx="6091881" cy="4653346"/>
          </a:xfrm>
          <a:prstGeom prst="rect">
            <a:avLst/>
          </a:prstGeom>
        </p:spPr>
      </p:pic>
      <p:pic>
        <p:nvPicPr>
          <p:cNvPr id="5" name="Immagine 4" descr="Immagine che contiene testo, bianco e nero, Carattere, carta&#10;&#10;Il contenuto generato dall'IA potrebbe non essere corretto.">
            <a:extLst>
              <a:ext uri="{FF2B5EF4-FFF2-40B4-BE49-F238E27FC236}">
                <a16:creationId xmlns:a16="http://schemas.microsoft.com/office/drawing/2014/main" id="{BC8B5EF5-FE0B-01AD-43F8-2C8960AB5ECC}"/>
              </a:ext>
            </a:extLst>
          </p:cNvPr>
          <p:cNvPicPr>
            <a:picLocks noChangeAspect="1"/>
          </p:cNvPicPr>
          <p:nvPr/>
        </p:nvPicPr>
        <p:blipFill>
          <a:blip r:embed="rId4"/>
          <a:stretch>
            <a:fillRect/>
          </a:stretch>
        </p:blipFill>
        <p:spPr>
          <a:xfrm>
            <a:off x="5996070" y="899788"/>
            <a:ext cx="5969000" cy="5575300"/>
          </a:xfrm>
          <a:prstGeom prst="rect">
            <a:avLst/>
          </a:prstGeom>
        </p:spPr>
      </p:pic>
      <p:cxnSp>
        <p:nvCxnSpPr>
          <p:cNvPr id="9" name="Connettore 1 8">
            <a:extLst>
              <a:ext uri="{FF2B5EF4-FFF2-40B4-BE49-F238E27FC236}">
                <a16:creationId xmlns:a16="http://schemas.microsoft.com/office/drawing/2014/main" id="{29267964-D961-0C11-50F8-43EB8FF9B2DA}"/>
              </a:ext>
            </a:extLst>
          </p:cNvPr>
          <p:cNvCxnSpPr/>
          <p:nvPr/>
        </p:nvCxnSpPr>
        <p:spPr>
          <a:xfrm>
            <a:off x="6173512" y="5595154"/>
            <a:ext cx="561411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1" name="Connettore 1 10">
            <a:extLst>
              <a:ext uri="{FF2B5EF4-FFF2-40B4-BE49-F238E27FC236}">
                <a16:creationId xmlns:a16="http://schemas.microsoft.com/office/drawing/2014/main" id="{EB7B5EB5-CC5B-B062-656E-1820657753B2}"/>
              </a:ext>
            </a:extLst>
          </p:cNvPr>
          <p:cNvCxnSpPr/>
          <p:nvPr/>
        </p:nvCxnSpPr>
        <p:spPr>
          <a:xfrm>
            <a:off x="6173512" y="5894685"/>
            <a:ext cx="561411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 name="Connettore 1 13">
            <a:extLst>
              <a:ext uri="{FF2B5EF4-FFF2-40B4-BE49-F238E27FC236}">
                <a16:creationId xmlns:a16="http://schemas.microsoft.com/office/drawing/2014/main" id="{9DD14DD7-5C53-10D6-B12B-28A6CA19DDAE}"/>
              </a:ext>
            </a:extLst>
          </p:cNvPr>
          <p:cNvCxnSpPr/>
          <p:nvPr/>
        </p:nvCxnSpPr>
        <p:spPr>
          <a:xfrm>
            <a:off x="6173512" y="6125517"/>
            <a:ext cx="561411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5" name="Connettore 1 14">
            <a:extLst>
              <a:ext uri="{FF2B5EF4-FFF2-40B4-BE49-F238E27FC236}">
                <a16:creationId xmlns:a16="http://schemas.microsoft.com/office/drawing/2014/main" id="{543AF98E-E4BF-AA32-B041-EE8634859226}"/>
              </a:ext>
            </a:extLst>
          </p:cNvPr>
          <p:cNvCxnSpPr>
            <a:cxnSpLocks/>
          </p:cNvCxnSpPr>
          <p:nvPr/>
        </p:nvCxnSpPr>
        <p:spPr>
          <a:xfrm>
            <a:off x="10985904" y="5364494"/>
            <a:ext cx="831304"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7" name="Connettore 1 16">
            <a:extLst>
              <a:ext uri="{FF2B5EF4-FFF2-40B4-BE49-F238E27FC236}">
                <a16:creationId xmlns:a16="http://schemas.microsoft.com/office/drawing/2014/main" id="{06A90683-7996-A5F6-6800-8F3F93A18126}"/>
              </a:ext>
            </a:extLst>
          </p:cNvPr>
          <p:cNvCxnSpPr/>
          <p:nvPr/>
        </p:nvCxnSpPr>
        <p:spPr>
          <a:xfrm>
            <a:off x="6173512" y="1348548"/>
            <a:ext cx="561411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9" name="Connettore 1 18">
            <a:extLst>
              <a:ext uri="{FF2B5EF4-FFF2-40B4-BE49-F238E27FC236}">
                <a16:creationId xmlns:a16="http://schemas.microsoft.com/office/drawing/2014/main" id="{83982C5B-DCC6-85F7-6704-ACC03B7633DF}"/>
              </a:ext>
            </a:extLst>
          </p:cNvPr>
          <p:cNvCxnSpPr/>
          <p:nvPr/>
        </p:nvCxnSpPr>
        <p:spPr>
          <a:xfrm>
            <a:off x="6096000" y="1645111"/>
            <a:ext cx="561411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1" name="Connettore 1 20">
            <a:extLst>
              <a:ext uri="{FF2B5EF4-FFF2-40B4-BE49-F238E27FC236}">
                <a16:creationId xmlns:a16="http://schemas.microsoft.com/office/drawing/2014/main" id="{D698A232-26DC-67D8-762F-4BC775D5B97D}"/>
              </a:ext>
            </a:extLst>
          </p:cNvPr>
          <p:cNvCxnSpPr/>
          <p:nvPr/>
        </p:nvCxnSpPr>
        <p:spPr>
          <a:xfrm>
            <a:off x="6203092" y="1076700"/>
            <a:ext cx="561411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2" name="Connettore 1 21">
            <a:extLst>
              <a:ext uri="{FF2B5EF4-FFF2-40B4-BE49-F238E27FC236}">
                <a16:creationId xmlns:a16="http://schemas.microsoft.com/office/drawing/2014/main" id="{4824FF5B-60AA-8110-382F-E883C39A674C}"/>
              </a:ext>
            </a:extLst>
          </p:cNvPr>
          <p:cNvCxnSpPr/>
          <p:nvPr/>
        </p:nvCxnSpPr>
        <p:spPr>
          <a:xfrm>
            <a:off x="347803" y="2374160"/>
            <a:ext cx="561411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3" name="Connettore 1 22">
            <a:extLst>
              <a:ext uri="{FF2B5EF4-FFF2-40B4-BE49-F238E27FC236}">
                <a16:creationId xmlns:a16="http://schemas.microsoft.com/office/drawing/2014/main" id="{B9288AD1-5CEF-F183-4D03-D1EFE99F31C3}"/>
              </a:ext>
            </a:extLst>
          </p:cNvPr>
          <p:cNvCxnSpPr/>
          <p:nvPr/>
        </p:nvCxnSpPr>
        <p:spPr>
          <a:xfrm>
            <a:off x="347803" y="2621294"/>
            <a:ext cx="561411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4" name="Connettore 1 23">
            <a:extLst>
              <a:ext uri="{FF2B5EF4-FFF2-40B4-BE49-F238E27FC236}">
                <a16:creationId xmlns:a16="http://schemas.microsoft.com/office/drawing/2014/main" id="{5624769D-0C7E-BA95-59C1-92C51793E985}"/>
              </a:ext>
            </a:extLst>
          </p:cNvPr>
          <p:cNvCxnSpPr>
            <a:cxnSpLocks/>
          </p:cNvCxnSpPr>
          <p:nvPr/>
        </p:nvCxnSpPr>
        <p:spPr>
          <a:xfrm>
            <a:off x="347803" y="2868429"/>
            <a:ext cx="1861997"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6" name="Connettore 1 25">
            <a:extLst>
              <a:ext uri="{FF2B5EF4-FFF2-40B4-BE49-F238E27FC236}">
                <a16:creationId xmlns:a16="http://schemas.microsoft.com/office/drawing/2014/main" id="{A614C1AA-47F9-762A-614F-F1957178E710}"/>
              </a:ext>
            </a:extLst>
          </p:cNvPr>
          <p:cNvCxnSpPr>
            <a:cxnSpLocks/>
          </p:cNvCxnSpPr>
          <p:nvPr/>
        </p:nvCxnSpPr>
        <p:spPr>
          <a:xfrm>
            <a:off x="4368084" y="2164094"/>
            <a:ext cx="1593835"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8" name="Connettore 1 27">
            <a:extLst>
              <a:ext uri="{FF2B5EF4-FFF2-40B4-BE49-F238E27FC236}">
                <a16:creationId xmlns:a16="http://schemas.microsoft.com/office/drawing/2014/main" id="{4B1A9907-9552-EF90-2E2D-71FCE0AB249F}"/>
              </a:ext>
            </a:extLst>
          </p:cNvPr>
          <p:cNvCxnSpPr/>
          <p:nvPr/>
        </p:nvCxnSpPr>
        <p:spPr>
          <a:xfrm>
            <a:off x="318469" y="4796084"/>
            <a:ext cx="561411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9" name="Connettore 1 28">
            <a:extLst>
              <a:ext uri="{FF2B5EF4-FFF2-40B4-BE49-F238E27FC236}">
                <a16:creationId xmlns:a16="http://schemas.microsoft.com/office/drawing/2014/main" id="{6D4AA806-02D1-5451-F704-DA8956D1723C}"/>
              </a:ext>
            </a:extLst>
          </p:cNvPr>
          <p:cNvCxnSpPr/>
          <p:nvPr/>
        </p:nvCxnSpPr>
        <p:spPr>
          <a:xfrm>
            <a:off x="347803" y="5018505"/>
            <a:ext cx="561411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30" name="Connettore 1 29">
            <a:extLst>
              <a:ext uri="{FF2B5EF4-FFF2-40B4-BE49-F238E27FC236}">
                <a16:creationId xmlns:a16="http://schemas.microsoft.com/office/drawing/2014/main" id="{06E39002-9796-FD31-706C-3C490641CA64}"/>
              </a:ext>
            </a:extLst>
          </p:cNvPr>
          <p:cNvCxnSpPr/>
          <p:nvPr/>
        </p:nvCxnSpPr>
        <p:spPr>
          <a:xfrm>
            <a:off x="347803" y="5265640"/>
            <a:ext cx="561411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31" name="Connettore 1 30">
            <a:extLst>
              <a:ext uri="{FF2B5EF4-FFF2-40B4-BE49-F238E27FC236}">
                <a16:creationId xmlns:a16="http://schemas.microsoft.com/office/drawing/2014/main" id="{AC441501-B8F6-1B75-2090-694070F33D90}"/>
              </a:ext>
            </a:extLst>
          </p:cNvPr>
          <p:cNvCxnSpPr>
            <a:cxnSpLocks/>
          </p:cNvCxnSpPr>
          <p:nvPr/>
        </p:nvCxnSpPr>
        <p:spPr>
          <a:xfrm>
            <a:off x="374792" y="5536261"/>
            <a:ext cx="4147781"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33" name="Connettore 1 32">
            <a:extLst>
              <a:ext uri="{FF2B5EF4-FFF2-40B4-BE49-F238E27FC236}">
                <a16:creationId xmlns:a16="http://schemas.microsoft.com/office/drawing/2014/main" id="{C4EE726B-597E-9C1B-ED06-13B841957B3B}"/>
              </a:ext>
            </a:extLst>
          </p:cNvPr>
          <p:cNvCxnSpPr>
            <a:cxnSpLocks/>
          </p:cNvCxnSpPr>
          <p:nvPr/>
        </p:nvCxnSpPr>
        <p:spPr>
          <a:xfrm>
            <a:off x="5035943" y="4573662"/>
            <a:ext cx="896642"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Segnaposto piè di pagina 1">
            <a:extLst>
              <a:ext uri="{FF2B5EF4-FFF2-40B4-BE49-F238E27FC236}">
                <a16:creationId xmlns:a16="http://schemas.microsoft.com/office/drawing/2014/main" id="{D5171BE9-9155-9A7C-5806-6B9E7494DA06}"/>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465895631"/>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BB457F-9E54-874C-1143-14EBC10873AD}"/>
              </a:ext>
            </a:extLst>
          </p:cNvPr>
          <p:cNvSpPr>
            <a:spLocks noGrp="1"/>
          </p:cNvSpPr>
          <p:nvPr>
            <p:ph type="title"/>
          </p:nvPr>
        </p:nvSpPr>
        <p:spPr>
          <a:xfrm>
            <a:off x="273269" y="640070"/>
            <a:ext cx="11645461" cy="744836"/>
          </a:xfrm>
        </p:spPr>
        <p:txBody>
          <a:bodyPr vert="horz" lIns="91440" tIns="45720" rIns="91440" bIns="45720" rtlCol="0" anchor="ctr">
            <a:normAutofit fontScale="90000"/>
          </a:bodyPr>
          <a:lstStyle/>
          <a:p>
            <a:r>
              <a:rPr lang="en-US" sz="4400" b="1" i="0" u="none" strike="noStrike" dirty="0">
                <a:solidFill>
                  <a:srgbClr val="000000"/>
                </a:solidFill>
                <a:effectLst/>
              </a:rPr>
              <a:t>A self-consistent stellar route to the Hubble constant</a:t>
            </a:r>
            <a:endParaRPr lang="it-IT" sz="6000" b="1" dirty="0"/>
          </a:p>
        </p:txBody>
      </p:sp>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120</a:t>
            </a:fld>
            <a:endParaRPr lang="en-US">
              <a:solidFill>
                <a:schemeClr val="tx1">
                  <a:tint val="75000"/>
                </a:schemeClr>
              </a:solidFill>
            </a:endParaRPr>
          </a:p>
        </p:txBody>
      </p:sp>
      <p:sp>
        <p:nvSpPr>
          <p:cNvPr id="12" name="CasellaDiTesto 11">
            <a:extLst>
              <a:ext uri="{FF2B5EF4-FFF2-40B4-BE49-F238E27FC236}">
                <a16:creationId xmlns:a16="http://schemas.microsoft.com/office/drawing/2014/main" id="{826274E2-DFDE-074B-509E-CDE3D7869AC5}"/>
              </a:ext>
            </a:extLst>
          </p:cNvPr>
          <p:cNvSpPr txBox="1"/>
          <p:nvPr/>
        </p:nvSpPr>
        <p:spPr>
          <a:xfrm>
            <a:off x="9701047" y="1744718"/>
            <a:ext cx="2490953" cy="3416320"/>
          </a:xfrm>
          <a:prstGeom prst="rect">
            <a:avLst/>
          </a:prstGeom>
          <a:noFill/>
        </p:spPr>
        <p:txBody>
          <a:bodyPr wrap="square" rtlCol="0">
            <a:spAutoFit/>
          </a:bodyPr>
          <a:lstStyle/>
          <a:p>
            <a:pPr marL="285750" indent="-285750">
              <a:buFont typeface="Font di sistema regolare"/>
              <a:buChar char="📍"/>
            </a:pPr>
            <a:r>
              <a:rPr lang="en-US" b="1" dirty="0"/>
              <a:t>PERIOD –LUMINOSITY RELATION</a:t>
            </a:r>
          </a:p>
          <a:p>
            <a:pPr marL="285750" indent="-285750">
              <a:buFont typeface="Font di sistema regolare"/>
              <a:buChar char="📍"/>
            </a:pPr>
            <a:endParaRPr lang="en-US" b="1" dirty="0"/>
          </a:p>
          <a:p>
            <a:pPr marL="285750" indent="-285750">
              <a:buFont typeface="Font di sistema regolare"/>
              <a:buChar char="📍"/>
            </a:pPr>
            <a:r>
              <a:rPr lang="en-US" b="1" dirty="0"/>
              <a:t>PRESENCE IN ANCHORS</a:t>
            </a:r>
          </a:p>
          <a:p>
            <a:pPr marL="285750" indent="-285750">
              <a:buFont typeface="Font di sistema regolare"/>
              <a:buChar char="📍"/>
            </a:pPr>
            <a:endParaRPr lang="en-US" b="1" dirty="0"/>
          </a:p>
          <a:p>
            <a:pPr marL="285750" indent="-285750">
              <a:buFont typeface="Font di sistema regolare"/>
              <a:buChar char="📍"/>
            </a:pPr>
            <a:r>
              <a:rPr lang="en-US" b="1" dirty="0"/>
              <a:t>ZERO POINT CALIBRATION</a:t>
            </a:r>
          </a:p>
          <a:p>
            <a:endParaRPr lang="en-US" b="1" dirty="0"/>
          </a:p>
          <a:p>
            <a:pPr marL="285750" indent="-285750">
              <a:buFont typeface="Font di sistema regolare"/>
              <a:buChar char="📍"/>
            </a:pPr>
            <a:r>
              <a:rPr lang="en-US" b="1" dirty="0"/>
              <a:t>SN </a:t>
            </a:r>
            <a:r>
              <a:rPr lang="en-US" b="1" dirty="0" err="1"/>
              <a:t>Ia</a:t>
            </a:r>
            <a:r>
              <a:rPr lang="en-US" b="1" dirty="0"/>
              <a:t> HOST</a:t>
            </a:r>
          </a:p>
          <a:p>
            <a:pPr marL="285750" indent="-285750">
              <a:buFont typeface="Font di sistema regolare"/>
              <a:buChar char="📍"/>
            </a:pPr>
            <a:endParaRPr lang="en-US" b="1" dirty="0"/>
          </a:p>
        </p:txBody>
      </p:sp>
      <p:sp>
        <p:nvSpPr>
          <p:cNvPr id="7" name="CasellaDiTesto 6">
            <a:extLst>
              <a:ext uri="{FF2B5EF4-FFF2-40B4-BE49-F238E27FC236}">
                <a16:creationId xmlns:a16="http://schemas.microsoft.com/office/drawing/2014/main" id="{BCB7442D-889D-1C10-263C-F2683702C9B4}"/>
              </a:ext>
            </a:extLst>
          </p:cNvPr>
          <p:cNvSpPr txBox="1"/>
          <p:nvPr/>
        </p:nvSpPr>
        <p:spPr>
          <a:xfrm>
            <a:off x="9351580" y="1471620"/>
            <a:ext cx="630620" cy="1862048"/>
          </a:xfrm>
          <a:prstGeom prst="rect">
            <a:avLst/>
          </a:prstGeom>
          <a:noFill/>
        </p:spPr>
        <p:txBody>
          <a:bodyPr wrap="square" rtlCol="0">
            <a:spAutoFit/>
          </a:bodyPr>
          <a:lstStyle/>
          <a:p>
            <a:r>
              <a:rPr lang="en-US" sz="11500" dirty="0"/>
              <a:t>{</a:t>
            </a:r>
          </a:p>
        </p:txBody>
      </p:sp>
      <p:sp>
        <p:nvSpPr>
          <p:cNvPr id="8" name="CasellaDiTesto 7">
            <a:extLst>
              <a:ext uri="{FF2B5EF4-FFF2-40B4-BE49-F238E27FC236}">
                <a16:creationId xmlns:a16="http://schemas.microsoft.com/office/drawing/2014/main" id="{2A611C39-BB4B-32A8-DD59-A53505478CB4}"/>
              </a:ext>
            </a:extLst>
          </p:cNvPr>
          <p:cNvSpPr txBox="1"/>
          <p:nvPr/>
        </p:nvSpPr>
        <p:spPr>
          <a:xfrm>
            <a:off x="8211686" y="2040562"/>
            <a:ext cx="1045671" cy="646331"/>
          </a:xfrm>
          <a:prstGeom prst="rect">
            <a:avLst/>
          </a:prstGeom>
          <a:noFill/>
        </p:spPr>
        <p:txBody>
          <a:bodyPr wrap="none" rtlCol="0">
            <a:spAutoFit/>
          </a:bodyPr>
          <a:lstStyle/>
          <a:p>
            <a:r>
              <a:rPr lang="en-US" b="1" dirty="0"/>
              <a:t>MASTER</a:t>
            </a:r>
          </a:p>
          <a:p>
            <a:r>
              <a:rPr lang="en-US" b="1" dirty="0"/>
              <a:t>THESIS</a:t>
            </a:r>
          </a:p>
        </p:txBody>
      </p:sp>
      <p:sp>
        <p:nvSpPr>
          <p:cNvPr id="10" name="CasellaDiTesto 9">
            <a:extLst>
              <a:ext uri="{FF2B5EF4-FFF2-40B4-BE49-F238E27FC236}">
                <a16:creationId xmlns:a16="http://schemas.microsoft.com/office/drawing/2014/main" id="{05F51B90-D6F1-26A5-FBDA-3C4A2563B297}"/>
              </a:ext>
            </a:extLst>
          </p:cNvPr>
          <p:cNvSpPr txBox="1"/>
          <p:nvPr/>
        </p:nvSpPr>
        <p:spPr>
          <a:xfrm>
            <a:off x="9351580" y="2614231"/>
            <a:ext cx="630620" cy="1862048"/>
          </a:xfrm>
          <a:prstGeom prst="rect">
            <a:avLst/>
          </a:prstGeom>
          <a:noFill/>
        </p:spPr>
        <p:txBody>
          <a:bodyPr wrap="square" rtlCol="0">
            <a:spAutoFit/>
          </a:bodyPr>
          <a:lstStyle/>
          <a:p>
            <a:r>
              <a:rPr lang="en-US" sz="11500" dirty="0"/>
              <a:t>{</a:t>
            </a:r>
            <a:endParaRPr lang="en-US" sz="8800" dirty="0"/>
          </a:p>
        </p:txBody>
      </p:sp>
      <p:sp>
        <p:nvSpPr>
          <p:cNvPr id="13" name="CasellaDiTesto 12">
            <a:extLst>
              <a:ext uri="{FF2B5EF4-FFF2-40B4-BE49-F238E27FC236}">
                <a16:creationId xmlns:a16="http://schemas.microsoft.com/office/drawing/2014/main" id="{F3BD50FA-C820-E76B-E6BF-C24793A9A50C}"/>
              </a:ext>
            </a:extLst>
          </p:cNvPr>
          <p:cNvSpPr txBox="1"/>
          <p:nvPr/>
        </p:nvSpPr>
        <p:spPr>
          <a:xfrm>
            <a:off x="8211686" y="3207539"/>
            <a:ext cx="1122615" cy="646331"/>
          </a:xfrm>
          <a:prstGeom prst="rect">
            <a:avLst/>
          </a:prstGeom>
          <a:noFill/>
        </p:spPr>
        <p:txBody>
          <a:bodyPr wrap="none" rtlCol="0">
            <a:spAutoFit/>
          </a:bodyPr>
          <a:lstStyle/>
          <a:p>
            <a:r>
              <a:rPr lang="en-US" b="1" dirty="0"/>
              <a:t>PHD</a:t>
            </a:r>
          </a:p>
          <a:p>
            <a:r>
              <a:rPr lang="en-US" b="1" dirty="0"/>
              <a:t>PROJECT</a:t>
            </a:r>
          </a:p>
        </p:txBody>
      </p:sp>
      <p:sp>
        <p:nvSpPr>
          <p:cNvPr id="9" name="CasellaDiTesto 8">
            <a:extLst>
              <a:ext uri="{FF2B5EF4-FFF2-40B4-BE49-F238E27FC236}">
                <a16:creationId xmlns:a16="http://schemas.microsoft.com/office/drawing/2014/main" id="{7480AFE1-874D-351A-25BF-A042F90C97AD}"/>
              </a:ext>
            </a:extLst>
          </p:cNvPr>
          <p:cNvSpPr txBox="1"/>
          <p:nvPr/>
        </p:nvSpPr>
        <p:spPr>
          <a:xfrm>
            <a:off x="2116149" y="1483600"/>
            <a:ext cx="6618373" cy="461665"/>
          </a:xfrm>
          <a:prstGeom prst="rect">
            <a:avLst/>
          </a:prstGeom>
          <a:noFill/>
        </p:spPr>
        <p:txBody>
          <a:bodyPr wrap="square">
            <a:spAutoFit/>
          </a:bodyPr>
          <a:lstStyle/>
          <a:p>
            <a:pPr marL="285750" indent="-285750">
              <a:buFont typeface="Font di sistema regolare"/>
              <a:buChar char="📍"/>
            </a:pPr>
            <a:r>
              <a:rPr lang="en-US" sz="2400" b="1" dirty="0"/>
              <a:t>ZERO POINT CALIBRATION</a:t>
            </a:r>
          </a:p>
        </p:txBody>
      </p:sp>
      <p:sp>
        <p:nvSpPr>
          <p:cNvPr id="21" name="CasellaDiTesto 20">
            <a:extLst>
              <a:ext uri="{FF2B5EF4-FFF2-40B4-BE49-F238E27FC236}">
                <a16:creationId xmlns:a16="http://schemas.microsoft.com/office/drawing/2014/main" id="{50B4C914-80A9-57EF-813B-C6BC2748CBD7}"/>
              </a:ext>
            </a:extLst>
          </p:cNvPr>
          <p:cNvSpPr txBox="1"/>
          <p:nvPr/>
        </p:nvSpPr>
        <p:spPr>
          <a:xfrm>
            <a:off x="1975738" y="1860614"/>
            <a:ext cx="3186385" cy="707886"/>
          </a:xfrm>
          <a:prstGeom prst="rect">
            <a:avLst/>
          </a:prstGeom>
          <a:noFill/>
        </p:spPr>
        <p:txBody>
          <a:bodyPr wrap="none" rtlCol="0">
            <a:spAutoFit/>
          </a:bodyPr>
          <a:lstStyle/>
          <a:p>
            <a:r>
              <a:rPr lang="en-US" sz="2000" dirty="0"/>
              <a:t>TYPE II CEPHEIDS:</a:t>
            </a:r>
          </a:p>
          <a:p>
            <a:r>
              <a:rPr lang="en-US" sz="2000" dirty="0"/>
              <a:t>THEORY? OBSERVATIONS?</a:t>
            </a:r>
          </a:p>
        </p:txBody>
      </p:sp>
      <p:sp>
        <p:nvSpPr>
          <p:cNvPr id="17" name="CasellaDiTesto 16">
            <a:extLst>
              <a:ext uri="{FF2B5EF4-FFF2-40B4-BE49-F238E27FC236}">
                <a16:creationId xmlns:a16="http://schemas.microsoft.com/office/drawing/2014/main" id="{2A0F502E-DCEF-B616-5C8C-37AFB1B4D6FF}"/>
              </a:ext>
            </a:extLst>
          </p:cNvPr>
          <p:cNvSpPr txBox="1"/>
          <p:nvPr/>
        </p:nvSpPr>
        <p:spPr>
          <a:xfrm>
            <a:off x="515475" y="5783028"/>
            <a:ext cx="2909472" cy="276999"/>
          </a:xfrm>
          <a:prstGeom prst="rect">
            <a:avLst/>
          </a:prstGeom>
          <a:noFill/>
        </p:spPr>
        <p:txBody>
          <a:bodyPr wrap="square" rtlCol="0">
            <a:spAutoFit/>
          </a:bodyPr>
          <a:lstStyle/>
          <a:p>
            <a:r>
              <a:rPr lang="en-US" sz="1200" dirty="0"/>
              <a:t>Wielgorski+2022</a:t>
            </a:r>
          </a:p>
        </p:txBody>
      </p:sp>
      <p:sp>
        <p:nvSpPr>
          <p:cNvPr id="18" name="CasellaDiTesto 17">
            <a:extLst>
              <a:ext uri="{FF2B5EF4-FFF2-40B4-BE49-F238E27FC236}">
                <a16:creationId xmlns:a16="http://schemas.microsoft.com/office/drawing/2014/main" id="{DAB325C1-F234-74F4-823D-B58D09E87B6A}"/>
              </a:ext>
            </a:extLst>
          </p:cNvPr>
          <p:cNvSpPr txBox="1"/>
          <p:nvPr/>
        </p:nvSpPr>
        <p:spPr>
          <a:xfrm>
            <a:off x="4129211" y="2789077"/>
            <a:ext cx="4114799" cy="2585323"/>
          </a:xfrm>
          <a:prstGeom prst="rect">
            <a:avLst/>
          </a:prstGeom>
          <a:noFill/>
        </p:spPr>
        <p:txBody>
          <a:bodyPr wrap="square" rtlCol="0">
            <a:spAutoFit/>
          </a:bodyPr>
          <a:lstStyle/>
          <a:p>
            <a:pPr marL="285750" indent="-285750">
              <a:buSzPct val="98000"/>
              <a:buFont typeface="Wingdings" pitchFamily="2" charset="2"/>
              <a:buChar char="Ø"/>
            </a:pPr>
            <a:r>
              <a:rPr lang="en-US" dirty="0"/>
              <a:t>Metallicity spanning of </a:t>
            </a:r>
            <a:r>
              <a:rPr lang="en-US" dirty="0" err="1"/>
              <a:t>RRLyrae</a:t>
            </a:r>
            <a:r>
              <a:rPr lang="en-US" dirty="0"/>
              <a:t> (Pop II) in LMC.</a:t>
            </a:r>
          </a:p>
          <a:p>
            <a:pPr marL="285750" indent="-285750">
              <a:buSzPct val="98000"/>
              <a:buFont typeface="Wingdings" pitchFamily="2" charset="2"/>
              <a:buChar char="Ø"/>
            </a:pPr>
            <a:endParaRPr lang="en-US" dirty="0"/>
          </a:p>
          <a:p>
            <a:pPr marL="285750" indent="-285750">
              <a:buSzPct val="98000"/>
              <a:buFont typeface="Wingdings" pitchFamily="2" charset="2"/>
              <a:buChar char="Ø"/>
            </a:pPr>
            <a:r>
              <a:rPr lang="en-US" dirty="0"/>
              <a:t>Predicted PL dependence on metallicity for </a:t>
            </a:r>
            <a:r>
              <a:rPr lang="en-US" dirty="0" err="1"/>
              <a:t>BLHer</a:t>
            </a:r>
            <a:r>
              <a:rPr lang="en-US" dirty="0"/>
              <a:t>.</a:t>
            </a:r>
          </a:p>
          <a:p>
            <a:pPr marL="285750" indent="-285750">
              <a:buSzPct val="98000"/>
              <a:buFont typeface="Wingdings" pitchFamily="2" charset="2"/>
              <a:buChar char="Ø"/>
            </a:pPr>
            <a:endParaRPr lang="en-US" dirty="0"/>
          </a:p>
          <a:p>
            <a:pPr marL="285750" indent="-285750">
              <a:buSzPct val="98000"/>
              <a:buFont typeface="Wingdings" pitchFamily="2" charset="2"/>
              <a:buChar char="Ø"/>
            </a:pPr>
            <a:r>
              <a:rPr lang="en-US" dirty="0"/>
              <a:t>7 Galactic T2C show a dependence</a:t>
            </a:r>
          </a:p>
          <a:p>
            <a:pPr>
              <a:buSzPct val="98000"/>
            </a:pPr>
            <a:r>
              <a:rPr lang="en-US" dirty="0"/>
              <a:t>	&amp; No dependence in GGCs. </a:t>
            </a:r>
          </a:p>
          <a:p>
            <a:pPr marL="285750" indent="-285750">
              <a:buSzPct val="98000"/>
              <a:buFont typeface="Arial" panose="020B0604020202020204" pitchFamily="34" charset="0"/>
              <a:buChar char="•"/>
            </a:pPr>
            <a:endParaRPr lang="en-US" dirty="0"/>
          </a:p>
        </p:txBody>
      </p:sp>
      <p:pic>
        <p:nvPicPr>
          <p:cNvPr id="3" name="Immagine 2" descr="Immagine che contiene linea, diagramma, testo, Diagramma&#10;&#10;Descrizione generata automaticamente">
            <a:extLst>
              <a:ext uri="{FF2B5EF4-FFF2-40B4-BE49-F238E27FC236}">
                <a16:creationId xmlns:a16="http://schemas.microsoft.com/office/drawing/2014/main" id="{9A9C041E-E35D-3AA4-2B44-7DC74EFD98A5}"/>
              </a:ext>
            </a:extLst>
          </p:cNvPr>
          <p:cNvPicPr>
            <a:picLocks noChangeAspect="1"/>
          </p:cNvPicPr>
          <p:nvPr/>
        </p:nvPicPr>
        <p:blipFill rotWithShape="1">
          <a:blip r:embed="rId2"/>
          <a:srcRect l="1182" t="4273" r="1812" b="1923"/>
          <a:stretch/>
        </p:blipFill>
        <p:spPr>
          <a:xfrm>
            <a:off x="502981" y="2597263"/>
            <a:ext cx="3532008" cy="3139322"/>
          </a:xfrm>
          <a:prstGeom prst="rect">
            <a:avLst/>
          </a:prstGeom>
        </p:spPr>
      </p:pic>
      <p:sp>
        <p:nvSpPr>
          <p:cNvPr id="5" name="Segnaposto piè di pagina 4">
            <a:extLst>
              <a:ext uri="{FF2B5EF4-FFF2-40B4-BE49-F238E27FC236}">
                <a16:creationId xmlns:a16="http://schemas.microsoft.com/office/drawing/2014/main" id="{DD920E82-7004-21A8-1DDA-F1E2667A5BDC}"/>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41436358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BB457F-9E54-874C-1143-14EBC10873AD}"/>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kern="1200" dirty="0">
                <a:solidFill>
                  <a:schemeClr val="bg1"/>
                </a:solidFill>
                <a:latin typeface="+mj-lt"/>
                <a:ea typeface="+mj-ea"/>
                <a:cs typeface="+mj-cs"/>
              </a:rPr>
              <a:t>WHY TYPE II CEPHEIDS?</a:t>
            </a:r>
          </a:p>
        </p:txBody>
      </p:sp>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121</a:t>
            </a:fld>
            <a:endParaRPr lang="en-US">
              <a:solidFill>
                <a:schemeClr val="tx1">
                  <a:tint val="75000"/>
                </a:schemeClr>
              </a:solidFill>
            </a:endParaRPr>
          </a:p>
        </p:txBody>
      </p:sp>
      <p:pic>
        <p:nvPicPr>
          <p:cNvPr id="8" name="Immagine 7" descr="Immagine che contiene testo, schermata, Carattere, diagramma&#10;&#10;Descrizione generata automaticamente">
            <a:extLst>
              <a:ext uri="{FF2B5EF4-FFF2-40B4-BE49-F238E27FC236}">
                <a16:creationId xmlns:a16="http://schemas.microsoft.com/office/drawing/2014/main" id="{6B9CE85A-C855-E292-4698-22ECD6AB6C26}"/>
              </a:ext>
            </a:extLst>
          </p:cNvPr>
          <p:cNvPicPr>
            <a:picLocks noChangeAspect="1"/>
          </p:cNvPicPr>
          <p:nvPr/>
        </p:nvPicPr>
        <p:blipFill rotWithShape="1">
          <a:blip r:embed="rId2"/>
          <a:srcRect b="9004"/>
          <a:stretch/>
        </p:blipFill>
        <p:spPr>
          <a:xfrm>
            <a:off x="2182784" y="1482263"/>
            <a:ext cx="8011765" cy="4372272"/>
          </a:xfrm>
          <a:prstGeom prst="rect">
            <a:avLst/>
          </a:prstGeom>
        </p:spPr>
      </p:pic>
      <p:sp>
        <p:nvSpPr>
          <p:cNvPr id="3" name="CasellaDiTesto 2">
            <a:extLst>
              <a:ext uri="{FF2B5EF4-FFF2-40B4-BE49-F238E27FC236}">
                <a16:creationId xmlns:a16="http://schemas.microsoft.com/office/drawing/2014/main" id="{4113E3C5-3CBD-2672-41DC-891A30E6295C}"/>
              </a:ext>
            </a:extLst>
          </p:cNvPr>
          <p:cNvSpPr txBox="1"/>
          <p:nvPr/>
        </p:nvSpPr>
        <p:spPr>
          <a:xfrm>
            <a:off x="7387442" y="5854535"/>
            <a:ext cx="2916696" cy="369332"/>
          </a:xfrm>
          <a:prstGeom prst="rect">
            <a:avLst/>
          </a:prstGeom>
          <a:noFill/>
        </p:spPr>
        <p:txBody>
          <a:bodyPr wrap="none" rtlCol="0">
            <a:spAutoFit/>
          </a:bodyPr>
          <a:lstStyle/>
          <a:p>
            <a:r>
              <a:rPr lang="en-US" dirty="0"/>
              <a:t>Adapted from Beaton+2016</a:t>
            </a:r>
          </a:p>
        </p:txBody>
      </p:sp>
      <p:sp>
        <p:nvSpPr>
          <p:cNvPr id="5" name="Segnaposto piè di pagina 4">
            <a:extLst>
              <a:ext uri="{FF2B5EF4-FFF2-40B4-BE49-F238E27FC236}">
                <a16:creationId xmlns:a16="http://schemas.microsoft.com/office/drawing/2014/main" id="{B345C0CE-0C81-CB11-43E3-CF0FE486D37E}"/>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277027463"/>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14F1183-BFD0-FF8B-C832-58F0F5DCF39E}"/>
            </a:ext>
          </a:extLst>
        </p:cNvPr>
        <p:cNvGrpSpPr/>
        <p:nvPr/>
      </p:nvGrpSpPr>
      <p:grpSpPr>
        <a:xfrm>
          <a:off x="0" y="0"/>
          <a:ext cx="0" cy="0"/>
          <a:chOff x="0" y="0"/>
          <a:chExt cx="0" cy="0"/>
        </a:xfrm>
      </p:grpSpPr>
      <p:pic>
        <p:nvPicPr>
          <p:cNvPr id="4" name="Immagine 3" descr="Immagine che contiene testo, linea, diagramma, Parallelo&#10;&#10;Descrizione generata automaticamente">
            <a:extLst>
              <a:ext uri="{FF2B5EF4-FFF2-40B4-BE49-F238E27FC236}">
                <a16:creationId xmlns:a16="http://schemas.microsoft.com/office/drawing/2014/main" id="{D7B8A034-4A88-EDFC-8930-86356E298B01}"/>
              </a:ext>
            </a:extLst>
          </p:cNvPr>
          <p:cNvPicPr>
            <a:picLocks noChangeAspect="1"/>
          </p:cNvPicPr>
          <p:nvPr/>
        </p:nvPicPr>
        <p:blipFill>
          <a:blip r:embed="rId3"/>
          <a:stretch>
            <a:fillRect/>
          </a:stretch>
        </p:blipFill>
        <p:spPr>
          <a:xfrm>
            <a:off x="4284921" y="925010"/>
            <a:ext cx="4659086" cy="5624107"/>
          </a:xfrm>
          <a:prstGeom prst="rect">
            <a:avLst/>
          </a:prstGeom>
        </p:spPr>
      </p:pic>
      <p:pic>
        <p:nvPicPr>
          <p:cNvPr id="6" name="Picture 5">
            <a:extLst>
              <a:ext uri="{FF2B5EF4-FFF2-40B4-BE49-F238E27FC236}">
                <a16:creationId xmlns:a16="http://schemas.microsoft.com/office/drawing/2014/main" id="{BD2BB8EF-E852-4472-C7E9-C4F517B972F3}"/>
              </a:ext>
            </a:extLst>
          </p:cNvPr>
          <p:cNvPicPr>
            <a:picLocks noChangeAspect="1"/>
          </p:cNvPicPr>
          <p:nvPr/>
        </p:nvPicPr>
        <p:blipFill rotWithShape="1">
          <a:blip r:embed="rId4"/>
          <a:srcRect l="5283" t="55650" r="62402"/>
          <a:stretch/>
        </p:blipFill>
        <p:spPr>
          <a:xfrm>
            <a:off x="8944007" y="371908"/>
            <a:ext cx="2450501" cy="2572838"/>
          </a:xfrm>
          <a:prstGeom prst="rect">
            <a:avLst/>
          </a:prstGeom>
        </p:spPr>
      </p:pic>
      <p:sp>
        <p:nvSpPr>
          <p:cNvPr id="2" name="TextBox 1">
            <a:extLst>
              <a:ext uri="{FF2B5EF4-FFF2-40B4-BE49-F238E27FC236}">
                <a16:creationId xmlns:a16="http://schemas.microsoft.com/office/drawing/2014/main" id="{A8C69877-EDDD-544A-CC7F-B2CBE3A70AB4}"/>
              </a:ext>
            </a:extLst>
          </p:cNvPr>
          <p:cNvSpPr txBox="1"/>
          <p:nvPr/>
        </p:nvSpPr>
        <p:spPr>
          <a:xfrm>
            <a:off x="10593862" y="2944746"/>
            <a:ext cx="1333601" cy="307777"/>
          </a:xfrm>
          <a:prstGeom prst="rect">
            <a:avLst/>
          </a:prstGeom>
          <a:noFill/>
        </p:spPr>
        <p:txBody>
          <a:bodyPr wrap="square" rtlCol="0">
            <a:spAutoFit/>
          </a:bodyPr>
          <a:lstStyle/>
          <a:p>
            <a:r>
              <a:rPr lang="en-IT" sz="1400" dirty="0">
                <a:latin typeface="Times New Roman" panose="02020603050405020304" pitchFamily="18" charset="0"/>
                <a:cs typeface="Times New Roman" panose="02020603050405020304" pitchFamily="18" charset="0"/>
              </a:rPr>
              <a:t>Riess+2022</a:t>
            </a:r>
          </a:p>
        </p:txBody>
      </p:sp>
      <p:sp>
        <p:nvSpPr>
          <p:cNvPr id="3" name="TextBox 2">
            <a:extLst>
              <a:ext uri="{FF2B5EF4-FFF2-40B4-BE49-F238E27FC236}">
                <a16:creationId xmlns:a16="http://schemas.microsoft.com/office/drawing/2014/main" id="{379196C3-DAA0-0C9B-D59F-4CBF77616039}"/>
              </a:ext>
            </a:extLst>
          </p:cNvPr>
          <p:cNvSpPr txBox="1"/>
          <p:nvPr/>
        </p:nvSpPr>
        <p:spPr>
          <a:xfrm>
            <a:off x="282182" y="155569"/>
            <a:ext cx="8128870" cy="769441"/>
          </a:xfrm>
          <a:prstGeom prst="rect">
            <a:avLst/>
          </a:prstGeom>
          <a:noFill/>
        </p:spPr>
        <p:txBody>
          <a:bodyPr wrap="square" rtlCol="0">
            <a:spAutoFit/>
          </a:bodyPr>
          <a:lstStyle/>
          <a:p>
            <a:r>
              <a:rPr lang="it-IT" sz="4400" b="1" dirty="0">
                <a:solidFill>
                  <a:schemeClr val="tx2"/>
                </a:solidFill>
                <a:latin typeface="+mj-lt"/>
              </a:rPr>
              <a:t>The first step to H</a:t>
            </a:r>
            <a:r>
              <a:rPr lang="it-IT" sz="4400" b="1" baseline="-25000" dirty="0">
                <a:solidFill>
                  <a:schemeClr val="tx2"/>
                </a:solidFill>
                <a:latin typeface="+mj-lt"/>
              </a:rPr>
              <a:t>0</a:t>
            </a:r>
            <a:r>
              <a:rPr lang="it-IT" sz="4400" b="1" dirty="0">
                <a:solidFill>
                  <a:schemeClr val="tx2"/>
                </a:solidFill>
                <a:latin typeface="+mj-lt"/>
              </a:rPr>
              <a:t> </a:t>
            </a:r>
            <a:endParaRPr lang="en-IT" sz="4400" b="1" dirty="0">
              <a:solidFill>
                <a:schemeClr val="tx2"/>
              </a:solidFill>
              <a:latin typeface="+mj-lt"/>
              <a:cs typeface="Times New Roman" panose="02020603050405020304" pitchFamily="18" charset="0"/>
            </a:endParaRPr>
          </a:p>
        </p:txBody>
      </p:sp>
      <p:sp>
        <p:nvSpPr>
          <p:cNvPr id="15" name="TextBox 14">
            <a:extLst>
              <a:ext uri="{FF2B5EF4-FFF2-40B4-BE49-F238E27FC236}">
                <a16:creationId xmlns:a16="http://schemas.microsoft.com/office/drawing/2014/main" id="{52B8D146-E4F8-2819-528F-77E51F811E48}"/>
              </a:ext>
            </a:extLst>
          </p:cNvPr>
          <p:cNvSpPr txBox="1"/>
          <p:nvPr/>
        </p:nvSpPr>
        <p:spPr>
          <a:xfrm>
            <a:off x="0" y="1105434"/>
            <a:ext cx="4933725" cy="923330"/>
          </a:xfrm>
          <a:prstGeom prst="rect">
            <a:avLst/>
          </a:prstGeom>
          <a:noFill/>
        </p:spPr>
        <p:txBody>
          <a:bodyPr wrap="square" rtlCol="0">
            <a:spAutoFit/>
          </a:bodyPr>
          <a:lstStyle/>
          <a:p>
            <a:pPr marL="800100" lvl="1" indent="-342900">
              <a:buFont typeface="+mj-lt"/>
              <a:buAutoNum type="arabicPeriod"/>
            </a:pPr>
            <a:r>
              <a:rPr lang="en-GB" dirty="0">
                <a:solidFill>
                  <a:schemeClr val="tx2"/>
                </a:solidFill>
                <a:cs typeface="Arial" panose="020B0604020202020204" pitchFamily="34" charset="0"/>
              </a:rPr>
              <a:t>Geometric indicators to calibrate the Period-Luminosity (PL) relations of Cepheids</a:t>
            </a:r>
          </a:p>
        </p:txBody>
      </p:sp>
      <p:sp>
        <p:nvSpPr>
          <p:cNvPr id="18" name="Segnaposto data 17">
            <a:extLst>
              <a:ext uri="{FF2B5EF4-FFF2-40B4-BE49-F238E27FC236}">
                <a16:creationId xmlns:a16="http://schemas.microsoft.com/office/drawing/2014/main" id="{B437B2FB-CA87-6C1F-F9F9-A73A4BA56ED0}"/>
              </a:ext>
            </a:extLst>
          </p:cNvPr>
          <p:cNvSpPr>
            <a:spLocks noGrp="1"/>
          </p:cNvSpPr>
          <p:nvPr>
            <p:ph type="dt" sz="half" idx="10"/>
          </p:nvPr>
        </p:nvSpPr>
        <p:spPr/>
        <p:txBody>
          <a:bodyPr/>
          <a:lstStyle/>
          <a:p>
            <a:r>
              <a:rPr lang="it-IT"/>
              <a:t>25/05/2026 CosmoVerse@Sofia</a:t>
            </a:r>
            <a:endParaRPr lang="en-US"/>
          </a:p>
        </p:txBody>
      </p:sp>
      <p:sp>
        <p:nvSpPr>
          <p:cNvPr id="20" name="Segnaposto numero diapositiva 19">
            <a:extLst>
              <a:ext uri="{FF2B5EF4-FFF2-40B4-BE49-F238E27FC236}">
                <a16:creationId xmlns:a16="http://schemas.microsoft.com/office/drawing/2014/main" id="{B7E40AF8-237C-5AAA-AD14-E83C876211A7}"/>
              </a:ext>
            </a:extLst>
          </p:cNvPr>
          <p:cNvSpPr>
            <a:spLocks noGrp="1"/>
          </p:cNvSpPr>
          <p:nvPr>
            <p:ph type="sldNum" sz="quarter" idx="12"/>
          </p:nvPr>
        </p:nvSpPr>
        <p:spPr/>
        <p:txBody>
          <a:bodyPr/>
          <a:lstStyle/>
          <a:p>
            <a:fld id="{73B850FF-6169-4056-8077-06FFA93A5366}" type="slidenum">
              <a:rPr lang="en-US" smtClean="0"/>
              <a:t>122</a:t>
            </a:fld>
            <a:endParaRPr lang="en-US"/>
          </a:p>
        </p:txBody>
      </p:sp>
      <p:sp>
        <p:nvSpPr>
          <p:cNvPr id="7" name="CasellaDiTesto 6">
            <a:extLst>
              <a:ext uri="{FF2B5EF4-FFF2-40B4-BE49-F238E27FC236}">
                <a16:creationId xmlns:a16="http://schemas.microsoft.com/office/drawing/2014/main" id="{054B34BA-A27F-F470-51D9-5E0A5FCB830A}"/>
              </a:ext>
            </a:extLst>
          </p:cNvPr>
          <p:cNvSpPr txBox="1"/>
          <p:nvPr/>
        </p:nvSpPr>
        <p:spPr>
          <a:xfrm>
            <a:off x="8858794" y="5987018"/>
            <a:ext cx="1384891" cy="369332"/>
          </a:xfrm>
          <a:prstGeom prst="rect">
            <a:avLst/>
          </a:prstGeom>
          <a:noFill/>
        </p:spPr>
        <p:txBody>
          <a:bodyPr wrap="square">
            <a:spAutoFit/>
          </a:bodyPr>
          <a:lstStyle/>
          <a:p>
            <a:r>
              <a:rPr lang="en-US" dirty="0"/>
              <a:t>Riess+2024</a:t>
            </a:r>
          </a:p>
        </p:txBody>
      </p:sp>
      <p:sp>
        <p:nvSpPr>
          <p:cNvPr id="5" name="Segnaposto piè di pagina 4">
            <a:extLst>
              <a:ext uri="{FF2B5EF4-FFF2-40B4-BE49-F238E27FC236}">
                <a16:creationId xmlns:a16="http://schemas.microsoft.com/office/drawing/2014/main" id="{5A12B59C-8402-DE3E-4AEB-0CD5C2C83F36}"/>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54062878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BB457F-9E54-874C-1143-14EBC10873AD}"/>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dirty="0">
                <a:solidFill>
                  <a:schemeClr val="bg1"/>
                </a:solidFill>
              </a:rPr>
              <a:t>TYPE II</a:t>
            </a:r>
            <a:r>
              <a:rPr lang="en-US" kern="1200" dirty="0">
                <a:solidFill>
                  <a:schemeClr val="bg1"/>
                </a:solidFill>
                <a:latin typeface="+mj-lt"/>
                <a:ea typeface="+mj-ea"/>
                <a:cs typeface="+mj-cs"/>
              </a:rPr>
              <a:t> CEPHEIDS</a:t>
            </a:r>
          </a:p>
        </p:txBody>
      </p:sp>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123</a:t>
            </a:fld>
            <a:endParaRPr lang="en-US">
              <a:solidFill>
                <a:schemeClr val="tx1">
                  <a:tint val="75000"/>
                </a:schemeClr>
              </a:solidFill>
            </a:endParaRPr>
          </a:p>
        </p:txBody>
      </p:sp>
      <p:pic>
        <p:nvPicPr>
          <p:cNvPr id="10" name="Immagine 9">
            <a:extLst>
              <a:ext uri="{FF2B5EF4-FFF2-40B4-BE49-F238E27FC236}">
                <a16:creationId xmlns:a16="http://schemas.microsoft.com/office/drawing/2014/main" id="{E187215F-D59E-D79F-CC54-29E072AAB4DB}"/>
              </a:ext>
            </a:extLst>
          </p:cNvPr>
          <p:cNvPicPr>
            <a:picLocks noChangeAspect="1"/>
          </p:cNvPicPr>
          <p:nvPr/>
        </p:nvPicPr>
        <p:blipFill>
          <a:blip r:embed="rId2">
            <a:extLst>
              <a:ext uri="{BEBA8EAE-BF5A-486C-A8C5-ECC9F3942E4B}">
                <a14:imgProps xmlns:a14="http://schemas.microsoft.com/office/drawing/2010/main">
                  <a14:imgLayer r:embed="rId3">
                    <a14:imgEffect>
                      <a14:saturation sat="200000"/>
                    </a14:imgEffect>
                  </a14:imgLayer>
                </a14:imgProps>
              </a:ext>
            </a:extLst>
          </a:blip>
          <a:stretch>
            <a:fillRect/>
          </a:stretch>
        </p:blipFill>
        <p:spPr>
          <a:xfrm>
            <a:off x="4393324" y="1503094"/>
            <a:ext cx="3142594" cy="4902446"/>
          </a:xfrm>
          <a:prstGeom prst="rect">
            <a:avLst/>
          </a:prstGeom>
        </p:spPr>
      </p:pic>
      <p:sp>
        <p:nvSpPr>
          <p:cNvPr id="12" name="CasellaDiTesto 11">
            <a:extLst>
              <a:ext uri="{FF2B5EF4-FFF2-40B4-BE49-F238E27FC236}">
                <a16:creationId xmlns:a16="http://schemas.microsoft.com/office/drawing/2014/main" id="{826274E2-DFDE-074B-509E-CDE3D7869AC5}"/>
              </a:ext>
            </a:extLst>
          </p:cNvPr>
          <p:cNvSpPr txBox="1"/>
          <p:nvPr/>
        </p:nvSpPr>
        <p:spPr>
          <a:xfrm>
            <a:off x="9522371" y="1765738"/>
            <a:ext cx="2490953" cy="3139321"/>
          </a:xfrm>
          <a:prstGeom prst="rect">
            <a:avLst/>
          </a:prstGeom>
          <a:noFill/>
        </p:spPr>
        <p:txBody>
          <a:bodyPr wrap="square" rtlCol="0">
            <a:spAutoFit/>
          </a:bodyPr>
          <a:lstStyle/>
          <a:p>
            <a:pPr marL="285750" indent="-285750">
              <a:buFont typeface="Font di sistema regolare"/>
              <a:buChar char="📍"/>
            </a:pPr>
            <a:r>
              <a:rPr lang="en-US" b="1" dirty="0"/>
              <a:t>PERIOD –LUMINOSITY</a:t>
            </a:r>
          </a:p>
          <a:p>
            <a:pPr marL="285750" indent="-285750">
              <a:buFont typeface="Font di sistema regolare"/>
              <a:buChar char="📍"/>
            </a:pPr>
            <a:endParaRPr lang="en-US" b="1" dirty="0"/>
          </a:p>
          <a:p>
            <a:pPr marL="285750" indent="-285750">
              <a:buFont typeface="Font di sistema regolare"/>
              <a:buChar char="📍"/>
            </a:pPr>
            <a:r>
              <a:rPr lang="en-US" b="1" dirty="0"/>
              <a:t>PRESENCE IN ANCHORS</a:t>
            </a:r>
          </a:p>
          <a:p>
            <a:pPr marL="285750" indent="-285750">
              <a:buFont typeface="Font di sistema regolare"/>
              <a:buChar char="📍"/>
            </a:pPr>
            <a:endParaRPr lang="en-US" b="1" dirty="0"/>
          </a:p>
          <a:p>
            <a:pPr marL="285750" indent="-285750">
              <a:buFont typeface="Font di sistema regolare"/>
              <a:buChar char="📍"/>
            </a:pPr>
            <a:r>
              <a:rPr lang="en-US" b="1" dirty="0"/>
              <a:t>ZERO POINT CALIBRATION</a:t>
            </a:r>
          </a:p>
          <a:p>
            <a:endParaRPr lang="en-US" b="1" dirty="0"/>
          </a:p>
          <a:p>
            <a:pPr marL="285750" indent="-285750">
              <a:buFont typeface="Font di sistema regolare"/>
              <a:buChar char="📍"/>
            </a:pPr>
            <a:r>
              <a:rPr lang="en-US" b="1" dirty="0"/>
              <a:t>SN </a:t>
            </a:r>
            <a:r>
              <a:rPr lang="en-US" b="1" dirty="0" err="1"/>
              <a:t>Ia</a:t>
            </a:r>
            <a:r>
              <a:rPr lang="en-US" b="1" dirty="0"/>
              <a:t> HOST</a:t>
            </a:r>
          </a:p>
          <a:p>
            <a:pPr marL="285750" indent="-285750">
              <a:buFont typeface="Font di sistema regolare"/>
              <a:buChar char="📍"/>
            </a:pPr>
            <a:endParaRPr lang="en-US" b="1" dirty="0"/>
          </a:p>
        </p:txBody>
      </p:sp>
      <p:sp>
        <p:nvSpPr>
          <p:cNvPr id="3" name="Segnaposto piè di pagina 2">
            <a:extLst>
              <a:ext uri="{FF2B5EF4-FFF2-40B4-BE49-F238E27FC236}">
                <a16:creationId xmlns:a16="http://schemas.microsoft.com/office/drawing/2014/main" id="{B63630B3-8B9F-9900-93D4-FD553AD5AED1}"/>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594112851"/>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BB457F-9E54-874C-1143-14EBC10873AD}"/>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dirty="0">
                <a:solidFill>
                  <a:schemeClr val="bg1"/>
                </a:solidFill>
              </a:rPr>
              <a:t>TYPE II</a:t>
            </a:r>
            <a:r>
              <a:rPr lang="en-US" kern="1200" dirty="0">
                <a:solidFill>
                  <a:schemeClr val="bg1"/>
                </a:solidFill>
                <a:latin typeface="+mj-lt"/>
                <a:ea typeface="+mj-ea"/>
                <a:cs typeface="+mj-cs"/>
              </a:rPr>
              <a:t> CEPHEIDS</a:t>
            </a:r>
          </a:p>
        </p:txBody>
      </p:sp>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124</a:t>
            </a:fld>
            <a:endParaRPr lang="en-US">
              <a:solidFill>
                <a:schemeClr val="tx1">
                  <a:tint val="75000"/>
                </a:schemeClr>
              </a:solidFill>
            </a:endParaRPr>
          </a:p>
        </p:txBody>
      </p:sp>
      <p:sp>
        <p:nvSpPr>
          <p:cNvPr id="12" name="CasellaDiTesto 11">
            <a:extLst>
              <a:ext uri="{FF2B5EF4-FFF2-40B4-BE49-F238E27FC236}">
                <a16:creationId xmlns:a16="http://schemas.microsoft.com/office/drawing/2014/main" id="{826274E2-DFDE-074B-509E-CDE3D7869AC5}"/>
              </a:ext>
            </a:extLst>
          </p:cNvPr>
          <p:cNvSpPr txBox="1"/>
          <p:nvPr/>
        </p:nvSpPr>
        <p:spPr>
          <a:xfrm>
            <a:off x="9701047" y="1744718"/>
            <a:ext cx="2490953" cy="3139321"/>
          </a:xfrm>
          <a:prstGeom prst="rect">
            <a:avLst/>
          </a:prstGeom>
          <a:noFill/>
        </p:spPr>
        <p:txBody>
          <a:bodyPr wrap="square" rtlCol="0">
            <a:spAutoFit/>
          </a:bodyPr>
          <a:lstStyle/>
          <a:p>
            <a:pPr marL="285750" indent="-285750">
              <a:buFont typeface="Font di sistema regolare"/>
              <a:buChar char="📍"/>
            </a:pPr>
            <a:r>
              <a:rPr lang="en-US" b="1" dirty="0"/>
              <a:t>PERIOD –LUMINOSITY</a:t>
            </a:r>
          </a:p>
          <a:p>
            <a:pPr marL="285750" indent="-285750">
              <a:buFont typeface="Font di sistema regolare"/>
              <a:buChar char="📍"/>
            </a:pPr>
            <a:endParaRPr lang="en-US" b="1" dirty="0"/>
          </a:p>
          <a:p>
            <a:pPr marL="285750" indent="-285750">
              <a:buFont typeface="Font di sistema regolare"/>
              <a:buChar char="📍"/>
            </a:pPr>
            <a:r>
              <a:rPr lang="en-US" b="1" dirty="0"/>
              <a:t>PRESENCE IN ANCHORS</a:t>
            </a:r>
          </a:p>
          <a:p>
            <a:pPr marL="285750" indent="-285750">
              <a:buFont typeface="Font di sistema regolare"/>
              <a:buChar char="📍"/>
            </a:pPr>
            <a:endParaRPr lang="en-US" b="1" dirty="0"/>
          </a:p>
          <a:p>
            <a:pPr marL="285750" indent="-285750">
              <a:buFont typeface="Font di sistema regolare"/>
              <a:buChar char="📍"/>
            </a:pPr>
            <a:r>
              <a:rPr lang="en-US" b="1" dirty="0"/>
              <a:t>ZERO POINT CALIBRATION</a:t>
            </a:r>
          </a:p>
          <a:p>
            <a:endParaRPr lang="en-US" b="1" dirty="0"/>
          </a:p>
          <a:p>
            <a:pPr marL="285750" indent="-285750">
              <a:buFont typeface="Font di sistema regolare"/>
              <a:buChar char="📍"/>
            </a:pPr>
            <a:r>
              <a:rPr lang="en-US" b="1" dirty="0"/>
              <a:t>SN </a:t>
            </a:r>
            <a:r>
              <a:rPr lang="en-US" b="1" dirty="0" err="1"/>
              <a:t>Ia</a:t>
            </a:r>
            <a:r>
              <a:rPr lang="en-US" b="1" dirty="0"/>
              <a:t> HOST</a:t>
            </a:r>
          </a:p>
          <a:p>
            <a:pPr marL="285750" indent="-285750">
              <a:buFont typeface="Font di sistema regolare"/>
              <a:buChar char="📍"/>
            </a:pPr>
            <a:endParaRPr lang="en-US" b="1" dirty="0"/>
          </a:p>
        </p:txBody>
      </p:sp>
      <p:sp>
        <p:nvSpPr>
          <p:cNvPr id="7" name="CasellaDiTesto 6">
            <a:extLst>
              <a:ext uri="{FF2B5EF4-FFF2-40B4-BE49-F238E27FC236}">
                <a16:creationId xmlns:a16="http://schemas.microsoft.com/office/drawing/2014/main" id="{BCB7442D-889D-1C10-263C-F2683702C9B4}"/>
              </a:ext>
            </a:extLst>
          </p:cNvPr>
          <p:cNvSpPr txBox="1"/>
          <p:nvPr/>
        </p:nvSpPr>
        <p:spPr>
          <a:xfrm>
            <a:off x="9351580" y="1660285"/>
            <a:ext cx="630620" cy="1446550"/>
          </a:xfrm>
          <a:prstGeom prst="rect">
            <a:avLst/>
          </a:prstGeom>
          <a:noFill/>
        </p:spPr>
        <p:txBody>
          <a:bodyPr wrap="square" rtlCol="0">
            <a:spAutoFit/>
          </a:bodyPr>
          <a:lstStyle/>
          <a:p>
            <a:r>
              <a:rPr lang="en-US" sz="8800" dirty="0"/>
              <a:t>{</a:t>
            </a:r>
          </a:p>
        </p:txBody>
      </p:sp>
      <p:sp>
        <p:nvSpPr>
          <p:cNvPr id="8" name="CasellaDiTesto 7">
            <a:extLst>
              <a:ext uri="{FF2B5EF4-FFF2-40B4-BE49-F238E27FC236}">
                <a16:creationId xmlns:a16="http://schemas.microsoft.com/office/drawing/2014/main" id="{2A611C39-BB4B-32A8-DD59-A53505478CB4}"/>
              </a:ext>
            </a:extLst>
          </p:cNvPr>
          <p:cNvSpPr txBox="1"/>
          <p:nvPr/>
        </p:nvSpPr>
        <p:spPr>
          <a:xfrm>
            <a:off x="8305909" y="2060394"/>
            <a:ext cx="1045671" cy="646331"/>
          </a:xfrm>
          <a:prstGeom prst="rect">
            <a:avLst/>
          </a:prstGeom>
          <a:noFill/>
        </p:spPr>
        <p:txBody>
          <a:bodyPr wrap="none" rtlCol="0">
            <a:spAutoFit/>
          </a:bodyPr>
          <a:lstStyle/>
          <a:p>
            <a:r>
              <a:rPr lang="en-US" b="1" dirty="0"/>
              <a:t>MASTER</a:t>
            </a:r>
          </a:p>
          <a:p>
            <a:r>
              <a:rPr lang="en-US" b="1" dirty="0"/>
              <a:t>THESIS</a:t>
            </a:r>
          </a:p>
        </p:txBody>
      </p:sp>
      <p:pic>
        <p:nvPicPr>
          <p:cNvPr id="3" name="Immagine 2">
            <a:extLst>
              <a:ext uri="{FF2B5EF4-FFF2-40B4-BE49-F238E27FC236}">
                <a16:creationId xmlns:a16="http://schemas.microsoft.com/office/drawing/2014/main" id="{C3FA2B7C-8AFE-C100-DF1B-89783671BD49}"/>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Layer>
                </a14:imgProps>
              </a:ext>
            </a:extLst>
          </a:blip>
          <a:stretch>
            <a:fillRect/>
          </a:stretch>
        </p:blipFill>
        <p:spPr>
          <a:xfrm>
            <a:off x="861748" y="1631445"/>
            <a:ext cx="6921325" cy="4566920"/>
          </a:xfrm>
          <a:prstGeom prst="rect">
            <a:avLst/>
          </a:prstGeom>
        </p:spPr>
      </p:pic>
      <p:sp>
        <p:nvSpPr>
          <p:cNvPr id="5" name="Segnaposto piè di pagina 4">
            <a:extLst>
              <a:ext uri="{FF2B5EF4-FFF2-40B4-BE49-F238E27FC236}">
                <a16:creationId xmlns:a16="http://schemas.microsoft.com/office/drawing/2014/main" id="{9BC7F8E0-95EB-3F08-CE89-C5B5A77C443F}"/>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99344659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4F0728-7331-2FE9-1DD0-05538EBBEC5C}"/>
              </a:ext>
            </a:extLst>
          </p:cNvPr>
          <p:cNvSpPr>
            <a:spLocks noGrp="1"/>
          </p:cNvSpPr>
          <p:nvPr>
            <p:ph type="title"/>
          </p:nvPr>
        </p:nvSpPr>
        <p:spPr/>
        <p:txBody>
          <a:bodyPr/>
          <a:lstStyle/>
          <a:p>
            <a:r>
              <a:rPr lang="it-IT" dirty="0" err="1"/>
              <a:t>Evolution</a:t>
            </a:r>
            <a:r>
              <a:rPr lang="it-IT" dirty="0"/>
              <a:t> of </a:t>
            </a:r>
            <a:r>
              <a:rPr lang="it-IT" dirty="0" err="1"/>
              <a:t>Population</a:t>
            </a:r>
            <a:r>
              <a:rPr lang="it-IT" dirty="0"/>
              <a:t> II stars</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597BD6E1-80C7-8289-48E1-FD125B362F39}"/>
                  </a:ext>
                </a:extLst>
              </p:cNvPr>
              <p:cNvSpPr>
                <a:spLocks noGrp="1"/>
              </p:cNvSpPr>
              <p:nvPr>
                <p:ph idx="1"/>
              </p:nvPr>
            </p:nvSpPr>
            <p:spPr>
              <a:xfrm>
                <a:off x="838200" y="1608846"/>
                <a:ext cx="10515600" cy="4747503"/>
              </a:xfrm>
            </p:spPr>
            <p:txBody>
              <a:bodyPr/>
              <a:lstStyle/>
              <a:p>
                <a:pPr marL="0" indent="0">
                  <a:buNone/>
                </a:pPr>
                <a:r>
                  <a:rPr lang="it-IT" dirty="0"/>
                  <a:t>Z ~ </a:t>
                </a:r>
                <a14:m>
                  <m:oMath xmlns:m="http://schemas.openxmlformats.org/officeDocument/2006/math">
                    <m:sSup>
                      <m:sSupPr>
                        <m:ctrlPr>
                          <a:rPr lang="it-IT" i="1" dirty="0" smtClean="0">
                            <a:latin typeface="Cambria Math" panose="02040503050406030204" pitchFamily="18" charset="0"/>
                          </a:rPr>
                        </m:ctrlPr>
                      </m:sSupPr>
                      <m:e>
                        <m:r>
                          <m:rPr>
                            <m:nor/>
                          </m:rPr>
                          <a:rPr lang="it-IT" dirty="0"/>
                          <m:t>10</m:t>
                        </m:r>
                      </m:e>
                      <m:sup>
                        <m:r>
                          <a:rPr lang="it-IT" i="1" dirty="0">
                            <a:latin typeface="Cambria Math" panose="02040503050406030204" pitchFamily="18" charset="0"/>
                          </a:rPr>
                          <m:t>−</m:t>
                        </m:r>
                        <m:r>
                          <a:rPr lang="it-IT" b="0" i="1" dirty="0" smtClean="0">
                            <a:latin typeface="Cambria Math" panose="02040503050406030204" pitchFamily="18" charset="0"/>
                          </a:rPr>
                          <m:t>4</m:t>
                        </m:r>
                      </m:sup>
                    </m:sSup>
                  </m:oMath>
                </a14:m>
                <a:r>
                  <a:rPr lang="it-IT" dirty="0"/>
                  <a:t> to Z ~ </a:t>
                </a:r>
                <a14:m>
                  <m:oMath xmlns:m="http://schemas.openxmlformats.org/officeDocument/2006/math">
                    <m:sSup>
                      <m:sSupPr>
                        <m:ctrlPr>
                          <a:rPr lang="it-IT" i="1" dirty="0">
                            <a:latin typeface="Cambria Math" panose="02040503050406030204" pitchFamily="18" charset="0"/>
                          </a:rPr>
                        </m:ctrlPr>
                      </m:sSupPr>
                      <m:e>
                        <m:r>
                          <m:rPr>
                            <m:nor/>
                          </m:rPr>
                          <a:rPr lang="it-IT" dirty="0"/>
                          <m:t>10</m:t>
                        </m:r>
                      </m:e>
                      <m:sup>
                        <m:r>
                          <a:rPr lang="it-IT" i="1" dirty="0">
                            <a:latin typeface="Cambria Math" panose="02040503050406030204" pitchFamily="18" charset="0"/>
                          </a:rPr>
                          <m:t>−</m:t>
                        </m:r>
                        <m:r>
                          <a:rPr lang="it-IT" b="0" i="1" dirty="0" smtClean="0">
                            <a:latin typeface="Cambria Math" panose="02040503050406030204" pitchFamily="18" charset="0"/>
                          </a:rPr>
                          <m:t>3</m:t>
                        </m:r>
                      </m:sup>
                    </m:sSup>
                  </m:oMath>
                </a14:m>
                <a:endParaRPr lang="it-IT" dirty="0"/>
              </a:p>
              <a:p>
                <a:r>
                  <a:rPr lang="it-IT" dirty="0"/>
                  <a:t>Zero Age </a:t>
                </a:r>
                <a:r>
                  <a:rPr lang="it-IT" dirty="0" err="1"/>
                  <a:t>Main</a:t>
                </a:r>
                <a:r>
                  <a:rPr lang="it-IT" dirty="0"/>
                  <a:t> </a:t>
                </a:r>
                <a:r>
                  <a:rPr lang="it-IT" dirty="0" err="1"/>
                  <a:t>Sequence</a:t>
                </a:r>
                <a:endParaRPr lang="it-IT" dirty="0"/>
              </a:p>
              <a:p>
                <a:r>
                  <a:rPr lang="it-IT" dirty="0" err="1"/>
                  <a:t>Main</a:t>
                </a:r>
                <a:r>
                  <a:rPr lang="it-IT" dirty="0"/>
                  <a:t> </a:t>
                </a:r>
                <a:r>
                  <a:rPr lang="it-IT" dirty="0" err="1"/>
                  <a:t>Sequence</a:t>
                </a:r>
                <a:r>
                  <a:rPr lang="it-IT" dirty="0"/>
                  <a:t> </a:t>
                </a:r>
              </a:p>
              <a:p>
                <a:r>
                  <a:rPr lang="it-IT" dirty="0"/>
                  <a:t>Red </a:t>
                </a:r>
                <a:r>
                  <a:rPr lang="it-IT" dirty="0" err="1"/>
                  <a:t>Giant</a:t>
                </a:r>
                <a:r>
                  <a:rPr lang="it-IT" dirty="0"/>
                  <a:t> </a:t>
                </a:r>
                <a:r>
                  <a:rPr lang="it-IT" dirty="0" err="1"/>
                  <a:t>Branch</a:t>
                </a:r>
                <a:endParaRPr lang="it-IT" dirty="0"/>
              </a:p>
              <a:p>
                <a:r>
                  <a:rPr lang="it-IT" dirty="0" err="1"/>
                  <a:t>Horizontal</a:t>
                </a:r>
                <a:r>
                  <a:rPr lang="it-IT" dirty="0"/>
                  <a:t> </a:t>
                </a:r>
                <a:r>
                  <a:rPr lang="it-IT" dirty="0" err="1"/>
                  <a:t>Branch</a:t>
                </a:r>
                <a:endParaRPr lang="it-IT" dirty="0"/>
              </a:p>
              <a:p>
                <a:r>
                  <a:rPr lang="it-IT" dirty="0" err="1"/>
                  <a:t>Asymptotic</a:t>
                </a:r>
                <a:r>
                  <a:rPr lang="it-IT" dirty="0"/>
                  <a:t> </a:t>
                </a:r>
                <a:r>
                  <a:rPr lang="it-IT" dirty="0" err="1"/>
                  <a:t>Giant</a:t>
                </a:r>
                <a:r>
                  <a:rPr lang="it-IT" dirty="0"/>
                  <a:t> </a:t>
                </a:r>
                <a:r>
                  <a:rPr lang="it-IT" dirty="0" err="1"/>
                  <a:t>Branch</a:t>
                </a:r>
                <a:endParaRPr lang="it-IT" dirty="0"/>
              </a:p>
              <a:p>
                <a:r>
                  <a:rPr lang="it-IT" dirty="0"/>
                  <a:t>CO White </a:t>
                </a:r>
                <a:r>
                  <a:rPr lang="it-IT" dirty="0" err="1"/>
                  <a:t>Dwarf</a:t>
                </a:r>
                <a:endParaRPr lang="it-IT" dirty="0"/>
              </a:p>
              <a:p>
                <a:endParaRPr lang="it-IT" dirty="0"/>
              </a:p>
            </p:txBody>
          </p:sp>
        </mc:Choice>
        <mc:Fallback xmlns="">
          <p:sp>
            <p:nvSpPr>
              <p:cNvPr id="3" name="Segnaposto contenuto 2">
                <a:extLst>
                  <a:ext uri="{FF2B5EF4-FFF2-40B4-BE49-F238E27FC236}">
                    <a16:creationId xmlns:a16="http://schemas.microsoft.com/office/drawing/2014/main" id="{597BD6E1-80C7-8289-48E1-FD125B362F39}"/>
                  </a:ext>
                </a:extLst>
              </p:cNvPr>
              <p:cNvSpPr>
                <a:spLocks noGrp="1" noRot="1" noChangeAspect="1" noMove="1" noResize="1" noEditPoints="1" noAdjustHandles="1" noChangeArrowheads="1" noChangeShapeType="1" noTextEdit="1"/>
              </p:cNvSpPr>
              <p:nvPr>
                <p:ph idx="1"/>
              </p:nvPr>
            </p:nvSpPr>
            <p:spPr>
              <a:xfrm>
                <a:off x="838200" y="1608846"/>
                <a:ext cx="10515600" cy="4747503"/>
              </a:xfrm>
              <a:blipFill>
                <a:blip r:embed="rId3"/>
                <a:stretch>
                  <a:fillRect l="-1217" t="-1284"/>
                </a:stretch>
              </a:blipFill>
            </p:spPr>
            <p:txBody>
              <a:bodyPr/>
              <a:lstStyle/>
              <a:p>
                <a:r>
                  <a:rPr lang="it-IT">
                    <a:noFill/>
                  </a:rPr>
                  <a:t> </a:t>
                </a:r>
              </a:p>
            </p:txBody>
          </p:sp>
        </mc:Fallback>
      </mc:AlternateContent>
      <p:sp>
        <p:nvSpPr>
          <p:cNvPr id="4" name="Segnaposto data 3">
            <a:extLst>
              <a:ext uri="{FF2B5EF4-FFF2-40B4-BE49-F238E27FC236}">
                <a16:creationId xmlns:a16="http://schemas.microsoft.com/office/drawing/2014/main" id="{A073D290-AC25-EE08-F3F9-A71DB9FFBE68}"/>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E7274EFB-711F-CA0D-D636-5345D52BCD29}"/>
              </a:ext>
            </a:extLst>
          </p:cNvPr>
          <p:cNvSpPr>
            <a:spLocks noGrp="1"/>
          </p:cNvSpPr>
          <p:nvPr>
            <p:ph type="sldNum" sz="quarter" idx="12"/>
          </p:nvPr>
        </p:nvSpPr>
        <p:spPr/>
        <p:txBody>
          <a:bodyPr/>
          <a:lstStyle/>
          <a:p>
            <a:fld id="{73B850FF-6169-4056-8077-06FFA93A5366}" type="slidenum">
              <a:rPr lang="en-US" smtClean="0"/>
              <a:t>125</a:t>
            </a:fld>
            <a:endParaRPr lang="en-US"/>
          </a:p>
        </p:txBody>
      </p:sp>
      <p:pic>
        <p:nvPicPr>
          <p:cNvPr id="8" name="Immagine 7">
            <a:extLst>
              <a:ext uri="{FF2B5EF4-FFF2-40B4-BE49-F238E27FC236}">
                <a16:creationId xmlns:a16="http://schemas.microsoft.com/office/drawing/2014/main" id="{508CCFDF-90AC-23BC-56AE-A8D35ED951CA}"/>
              </a:ext>
            </a:extLst>
          </p:cNvPr>
          <p:cNvPicPr>
            <a:picLocks noChangeAspect="1"/>
          </p:cNvPicPr>
          <p:nvPr/>
        </p:nvPicPr>
        <p:blipFill>
          <a:blip r:embed="rId4"/>
          <a:stretch>
            <a:fillRect/>
          </a:stretch>
        </p:blipFill>
        <p:spPr>
          <a:xfrm>
            <a:off x="7709095" y="1608845"/>
            <a:ext cx="3644705" cy="4549421"/>
          </a:xfrm>
          <a:prstGeom prst="rect">
            <a:avLst/>
          </a:prstGeom>
        </p:spPr>
      </p:pic>
      <p:sp>
        <p:nvSpPr>
          <p:cNvPr id="10" name="CasellaDiTesto 9">
            <a:extLst>
              <a:ext uri="{FF2B5EF4-FFF2-40B4-BE49-F238E27FC236}">
                <a16:creationId xmlns:a16="http://schemas.microsoft.com/office/drawing/2014/main" id="{18DE13F1-4EAC-66E0-C2C0-AB3913F77590}"/>
              </a:ext>
            </a:extLst>
          </p:cNvPr>
          <p:cNvSpPr txBox="1"/>
          <p:nvPr/>
        </p:nvSpPr>
        <p:spPr>
          <a:xfrm>
            <a:off x="7807569" y="136525"/>
            <a:ext cx="6098344" cy="369332"/>
          </a:xfrm>
          <a:prstGeom prst="rect">
            <a:avLst/>
          </a:prstGeom>
          <a:noFill/>
        </p:spPr>
        <p:txBody>
          <a:bodyPr wrap="square">
            <a:spAutoFit/>
          </a:bodyPr>
          <a:lstStyle/>
          <a:p>
            <a:r>
              <a:rPr lang="it-IT" dirty="0">
                <a:solidFill>
                  <a:schemeClr val="tx2"/>
                </a:solidFill>
              </a:rPr>
              <a:t>BASIC ASTROPHYSICAL CONCEPTS</a:t>
            </a:r>
          </a:p>
        </p:txBody>
      </p:sp>
      <p:sp>
        <p:nvSpPr>
          <p:cNvPr id="5" name="Segnaposto piè di pagina 4">
            <a:extLst>
              <a:ext uri="{FF2B5EF4-FFF2-40B4-BE49-F238E27FC236}">
                <a16:creationId xmlns:a16="http://schemas.microsoft.com/office/drawing/2014/main" id="{A90E8B0C-0795-51F0-59A3-5A49CBA8C3A0}"/>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91231415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511DB790-53FC-0E60-0E0F-5C6783EB2175}"/>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7C9E861-8DBC-E3A6-0CE3-14199D84B84D}"/>
              </a:ext>
            </a:extLst>
          </p:cNvPr>
          <p:cNvSpPr>
            <a:spLocks noGrp="1"/>
          </p:cNvSpPr>
          <p:nvPr>
            <p:ph type="title"/>
          </p:nvPr>
        </p:nvSpPr>
        <p:spPr>
          <a:xfrm>
            <a:off x="485331" y="451736"/>
            <a:ext cx="6192137" cy="1020279"/>
          </a:xfrm>
        </p:spPr>
        <p:txBody>
          <a:bodyPr>
            <a:normAutofit/>
          </a:bodyPr>
          <a:lstStyle/>
          <a:p>
            <a:r>
              <a:rPr lang="it-IT" dirty="0" err="1"/>
              <a:t>Pulsating</a:t>
            </a:r>
            <a:r>
              <a:rPr lang="it-IT" dirty="0"/>
              <a:t> </a:t>
            </a:r>
            <a:r>
              <a:rPr lang="it-IT" dirty="0" err="1"/>
              <a:t>variable</a:t>
            </a:r>
            <a:r>
              <a:rPr lang="it-IT" dirty="0"/>
              <a:t> stars</a:t>
            </a:r>
          </a:p>
        </p:txBody>
      </p:sp>
      <p:sp>
        <p:nvSpPr>
          <p:cNvPr id="4" name="Segnaposto data 3">
            <a:extLst>
              <a:ext uri="{FF2B5EF4-FFF2-40B4-BE49-F238E27FC236}">
                <a16:creationId xmlns:a16="http://schemas.microsoft.com/office/drawing/2014/main" id="{A6CA2DBD-0163-ACFE-75CB-217A8EEC24FC}"/>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7B87E9C9-C75B-AD2A-42CF-4ABE5D0C9F31}"/>
              </a:ext>
            </a:extLst>
          </p:cNvPr>
          <p:cNvSpPr>
            <a:spLocks noGrp="1"/>
          </p:cNvSpPr>
          <p:nvPr>
            <p:ph type="sldNum" sz="quarter" idx="12"/>
          </p:nvPr>
        </p:nvSpPr>
        <p:spPr/>
        <p:txBody>
          <a:bodyPr/>
          <a:lstStyle/>
          <a:p>
            <a:fld id="{73B850FF-6169-4056-8077-06FFA93A5366}" type="slidenum">
              <a:rPr lang="en-US" smtClean="0"/>
              <a:t>126</a:t>
            </a:fld>
            <a:endParaRPr lang="en-US"/>
          </a:p>
        </p:txBody>
      </p:sp>
      <p:pic>
        <p:nvPicPr>
          <p:cNvPr id="13" name="New picture">
            <a:extLst>
              <a:ext uri="{FF2B5EF4-FFF2-40B4-BE49-F238E27FC236}">
                <a16:creationId xmlns:a16="http://schemas.microsoft.com/office/drawing/2014/main" id="{EBA30CDD-A080-3987-3B08-18DFBE96ACCE}"/>
              </a:ext>
            </a:extLst>
          </p:cNvPr>
          <p:cNvPicPr/>
          <p:nvPr/>
        </p:nvPicPr>
        <p:blipFill>
          <a:blip r:embed="rId3">
            <a:alphaModFix/>
            <a:extLst>
              <a:ext uri="{28A0092B-C50C-407E-A947-70E740481C1C}">
                <a14:useLocalDpi xmlns:a14="http://schemas.microsoft.com/office/drawing/2010/main" val="0"/>
              </a:ext>
            </a:extLst>
          </a:blip>
          <a:srcRect/>
          <a:stretch/>
        </p:blipFill>
        <p:spPr>
          <a:xfrm>
            <a:off x="6631746" y="958646"/>
            <a:ext cx="5137065" cy="5354596"/>
          </a:xfrm>
          <a:prstGeom prst="rect">
            <a:avLst/>
          </a:prstGeom>
          <a:ln>
            <a:solidFill>
              <a:schemeClr val="bg1"/>
            </a:solidFill>
          </a:ln>
          <a:effectLst/>
        </p:spPr>
      </p:pic>
      <mc:AlternateContent xmlns:mc="http://schemas.openxmlformats.org/markup-compatibility/2006" xmlns:a14="http://schemas.microsoft.com/office/drawing/2010/main">
        <mc:Choice Requires="a14">
          <p:graphicFrame>
            <p:nvGraphicFramePr>
              <p:cNvPr id="11" name="Tabella 11">
                <a:extLst>
                  <a:ext uri="{FF2B5EF4-FFF2-40B4-BE49-F238E27FC236}">
                    <a16:creationId xmlns:a16="http://schemas.microsoft.com/office/drawing/2014/main" id="{D257E633-86CD-791D-8010-3185291397A1}"/>
                  </a:ext>
                </a:extLst>
              </p:cNvPr>
              <p:cNvGraphicFramePr>
                <a:graphicFrameLocks noGrp="1"/>
              </p:cNvGraphicFramePr>
              <p:nvPr>
                <p:ph idx="1"/>
              </p:nvPr>
            </p:nvGraphicFramePr>
            <p:xfrm>
              <a:off x="1157176" y="1540532"/>
              <a:ext cx="4541874" cy="4364478"/>
            </p:xfrm>
            <a:graphic>
              <a:graphicData uri="http://schemas.openxmlformats.org/drawingml/2006/table">
                <a:tbl>
                  <a:tblPr firstRow="1" bandRow="1">
                    <a:tableStyleId>{5C22544A-7EE6-4342-B048-85BDC9FD1C3A}</a:tableStyleId>
                  </a:tblPr>
                  <a:tblGrid>
                    <a:gridCol w="4541874">
                      <a:extLst>
                        <a:ext uri="{9D8B030D-6E8A-4147-A177-3AD203B41FA5}">
                          <a16:colId xmlns:a16="http://schemas.microsoft.com/office/drawing/2014/main" val="880774202"/>
                        </a:ext>
                      </a:extLst>
                    </a:gridCol>
                  </a:tblGrid>
                  <a:tr h="606246">
                    <a:tc>
                      <a:txBody>
                        <a:bodyPr/>
                        <a:lstStyle/>
                        <a:p>
                          <a:r>
                            <a:rPr lang="it-IT" dirty="0" err="1"/>
                            <a:t>Classical</a:t>
                          </a:r>
                          <a:r>
                            <a:rPr lang="it-IT" dirty="0"/>
                            <a:t> </a:t>
                          </a:r>
                          <a:r>
                            <a:rPr lang="it-IT" dirty="0" err="1"/>
                            <a:t>Cepheids</a:t>
                          </a:r>
                          <a:endParaRPr lang="it-IT" dirty="0"/>
                        </a:p>
                      </a:txBody>
                      <a:tcPr/>
                    </a:tc>
                    <a:extLst>
                      <a:ext uri="{0D108BD9-81ED-4DB2-BD59-A6C34878D82A}">
                        <a16:rowId xmlns:a16="http://schemas.microsoft.com/office/drawing/2014/main" val="828038965"/>
                      </a:ext>
                    </a:extLst>
                  </a:tr>
                  <a:tr h="469779">
                    <a:tc>
                      <a:txBody>
                        <a:bodyPr/>
                        <a:lstStyle/>
                        <a:p>
                          <a:r>
                            <a:rPr lang="it-IT" dirty="0"/>
                            <a:t>Pop I</a:t>
                          </a:r>
                        </a:p>
                      </a:txBody>
                      <a:tcPr/>
                    </a:tc>
                    <a:extLst>
                      <a:ext uri="{0D108BD9-81ED-4DB2-BD59-A6C34878D82A}">
                        <a16:rowId xmlns:a16="http://schemas.microsoft.com/office/drawing/2014/main" val="332208954"/>
                      </a:ext>
                    </a:extLst>
                  </a:tr>
                  <a:tr h="469779">
                    <a:tc>
                      <a:txBody>
                        <a:bodyPr/>
                        <a:lstStyle/>
                        <a:p>
                          <a:r>
                            <a:rPr lang="it-IT" dirty="0" err="1"/>
                            <a:t>Spiral</a:t>
                          </a:r>
                          <a:r>
                            <a:rPr lang="it-IT" dirty="0"/>
                            <a:t> </a:t>
                          </a:r>
                          <a:r>
                            <a:rPr lang="it-IT" dirty="0" err="1"/>
                            <a:t>Galaxies</a:t>
                          </a:r>
                          <a:endParaRPr lang="it-IT" dirty="0"/>
                        </a:p>
                      </a:txBody>
                      <a:tcPr/>
                    </a:tc>
                    <a:extLst>
                      <a:ext uri="{0D108BD9-81ED-4DB2-BD59-A6C34878D82A}">
                        <a16:rowId xmlns:a16="http://schemas.microsoft.com/office/drawing/2014/main" val="953430566"/>
                      </a:ext>
                    </a:extLst>
                  </a:tr>
                  <a:tr h="469779">
                    <a:tc>
                      <a:txBody>
                        <a:bodyPr/>
                        <a:lstStyle/>
                        <a:p>
                          <a:r>
                            <a:rPr lang="it-IT" dirty="0"/>
                            <a:t>3-13 </a:t>
                          </a:r>
                          <a14:m>
                            <m:oMath xmlns:m="http://schemas.openxmlformats.org/officeDocument/2006/math">
                              <m:sSub>
                                <m:sSubPr>
                                  <m:ctrlPr>
                                    <a:rPr lang="it-IT" i="1" dirty="0" smtClean="0">
                                      <a:latin typeface="Cambria Math" panose="02040503050406030204" pitchFamily="18" charset="0"/>
                                      <a:sym typeface="Wingdings" panose="05000000000000000000" pitchFamily="2" charset="2"/>
                                    </a:rPr>
                                  </m:ctrlPr>
                                </m:sSubPr>
                                <m:e>
                                  <m:r>
                                    <m:rPr>
                                      <m:nor/>
                                    </m:rPr>
                                    <a:rPr lang="it-IT" dirty="0" smtClean="0"/>
                                    <m:t>M</m:t>
                                  </m:r>
                                </m:e>
                                <m:sub>
                                  <m:r>
                                    <a:rPr lang="it-IT" i="1" dirty="0" smtClean="0">
                                      <a:latin typeface="Cambria Math" panose="02040503050406030204" pitchFamily="18" charset="0"/>
                                      <a:sym typeface="Wingdings" panose="05000000000000000000" pitchFamily="2" charset="2"/>
                                    </a:rPr>
                                    <m:t></m:t>
                                  </m:r>
                                </m:sub>
                              </m:sSub>
                            </m:oMath>
                          </a14:m>
                          <a:r>
                            <a:rPr lang="it-IT" dirty="0"/>
                            <a:t> </a:t>
                          </a:r>
                        </a:p>
                      </a:txBody>
                      <a:tcPr/>
                    </a:tc>
                    <a:extLst>
                      <a:ext uri="{0D108BD9-81ED-4DB2-BD59-A6C34878D82A}">
                        <a16:rowId xmlns:a16="http://schemas.microsoft.com/office/drawing/2014/main" val="1660320981"/>
                      </a:ext>
                    </a:extLst>
                  </a:tr>
                  <a:tr h="469779">
                    <a:tc>
                      <a:txBody>
                        <a:bodyPr/>
                        <a:lstStyle/>
                        <a:p>
                          <a:r>
                            <a:rPr lang="it-IT" dirty="0"/>
                            <a:t>Super </a:t>
                          </a:r>
                          <a:r>
                            <a:rPr lang="it-IT" dirty="0" err="1"/>
                            <a:t>giants</a:t>
                          </a:r>
                          <a:endParaRPr lang="it-IT" dirty="0"/>
                        </a:p>
                      </a:txBody>
                      <a:tcPr/>
                    </a:tc>
                    <a:extLst>
                      <a:ext uri="{0D108BD9-81ED-4DB2-BD59-A6C34878D82A}">
                        <a16:rowId xmlns:a16="http://schemas.microsoft.com/office/drawing/2014/main" val="1826716837"/>
                      </a:ext>
                    </a:extLst>
                  </a:tr>
                  <a:tr h="469779">
                    <a:tc>
                      <a:txBody>
                        <a:bodyPr/>
                        <a:lstStyle/>
                        <a:p>
                          <a:r>
                            <a:rPr lang="it-IT" dirty="0"/>
                            <a:t>0.2-100 days</a:t>
                          </a:r>
                        </a:p>
                      </a:txBody>
                      <a:tcPr/>
                    </a:tc>
                    <a:extLst>
                      <a:ext uri="{0D108BD9-81ED-4DB2-BD59-A6C34878D82A}">
                        <a16:rowId xmlns:a16="http://schemas.microsoft.com/office/drawing/2014/main" val="539495562"/>
                      </a:ext>
                    </a:extLst>
                  </a:tr>
                  <a:tr h="469779">
                    <a:tc>
                      <a:txBody>
                        <a:bodyPr/>
                        <a:lstStyle/>
                        <a:p>
                          <a:r>
                            <a:rPr lang="it-IT" dirty="0"/>
                            <a:t>F, 1O, 2O.</a:t>
                          </a:r>
                        </a:p>
                      </a:txBody>
                      <a:tcPr/>
                    </a:tc>
                    <a:extLst>
                      <a:ext uri="{0D108BD9-81ED-4DB2-BD59-A6C34878D82A}">
                        <a16:rowId xmlns:a16="http://schemas.microsoft.com/office/drawing/2014/main" val="1745662943"/>
                      </a:ext>
                    </a:extLst>
                  </a:tr>
                  <a:tr h="469779">
                    <a:tc>
                      <a:txBody>
                        <a:bodyPr/>
                        <a:lstStyle/>
                        <a:p>
                          <a:r>
                            <a:rPr lang="it-IT" dirty="0"/>
                            <a:t>Mv -2 to -7 </a:t>
                          </a:r>
                          <a:r>
                            <a:rPr lang="it-IT" dirty="0" err="1"/>
                            <a:t>mag</a:t>
                          </a:r>
                          <a:endParaRPr lang="it-IT" dirty="0"/>
                        </a:p>
                      </a:txBody>
                      <a:tcPr/>
                    </a:tc>
                    <a:extLst>
                      <a:ext uri="{0D108BD9-81ED-4DB2-BD59-A6C34878D82A}">
                        <a16:rowId xmlns:a16="http://schemas.microsoft.com/office/drawing/2014/main" val="3012740192"/>
                      </a:ext>
                    </a:extLst>
                  </a:tr>
                  <a:tr h="469779">
                    <a:tc>
                      <a:txBody>
                        <a:bodyPr/>
                        <a:lstStyle/>
                        <a:p>
                          <a:r>
                            <a:rPr lang="it-IT" dirty="0"/>
                            <a:t>30-40 </a:t>
                          </a:r>
                          <a:r>
                            <a:rPr lang="it-IT" dirty="0" err="1"/>
                            <a:t>Mpc</a:t>
                          </a:r>
                          <a:r>
                            <a:rPr lang="it-IT" dirty="0"/>
                            <a:t> from the Sun</a:t>
                          </a:r>
                        </a:p>
                      </a:txBody>
                      <a:tcPr/>
                    </a:tc>
                    <a:extLst>
                      <a:ext uri="{0D108BD9-81ED-4DB2-BD59-A6C34878D82A}">
                        <a16:rowId xmlns:a16="http://schemas.microsoft.com/office/drawing/2014/main" val="1333620454"/>
                      </a:ext>
                    </a:extLst>
                  </a:tr>
                </a:tbl>
              </a:graphicData>
            </a:graphic>
          </p:graphicFrame>
        </mc:Choice>
        <mc:Fallback xmlns="">
          <p:graphicFrame>
            <p:nvGraphicFramePr>
              <p:cNvPr id="11" name="Tabella 11">
                <a:extLst>
                  <a:ext uri="{FF2B5EF4-FFF2-40B4-BE49-F238E27FC236}">
                    <a16:creationId xmlns:a16="http://schemas.microsoft.com/office/drawing/2014/main" id="{D257E633-86CD-791D-8010-3185291397A1}"/>
                  </a:ext>
                </a:extLst>
              </p:cNvPr>
              <p:cNvGraphicFramePr>
                <a:graphicFrameLocks noGrp="1"/>
              </p:cNvGraphicFramePr>
              <p:nvPr>
                <p:ph idx="1"/>
              </p:nvPr>
            </p:nvGraphicFramePr>
            <p:xfrm>
              <a:off x="1157176" y="1540532"/>
              <a:ext cx="4541874" cy="4364478"/>
            </p:xfrm>
            <a:graphic>
              <a:graphicData uri="http://schemas.openxmlformats.org/drawingml/2006/table">
                <a:tbl>
                  <a:tblPr firstRow="1" bandRow="1">
                    <a:tableStyleId>{5C22544A-7EE6-4342-B048-85BDC9FD1C3A}</a:tableStyleId>
                  </a:tblPr>
                  <a:tblGrid>
                    <a:gridCol w="4541874">
                      <a:extLst>
                        <a:ext uri="{9D8B030D-6E8A-4147-A177-3AD203B41FA5}">
                          <a16:colId xmlns:a16="http://schemas.microsoft.com/office/drawing/2014/main" val="880774202"/>
                        </a:ext>
                      </a:extLst>
                    </a:gridCol>
                  </a:tblGrid>
                  <a:tr h="606246">
                    <a:tc>
                      <a:txBody>
                        <a:bodyPr/>
                        <a:lstStyle/>
                        <a:p>
                          <a:r>
                            <a:rPr lang="it-IT" dirty="0" err="1"/>
                            <a:t>Classical</a:t>
                          </a:r>
                          <a:r>
                            <a:rPr lang="it-IT" dirty="0"/>
                            <a:t> </a:t>
                          </a:r>
                          <a:r>
                            <a:rPr lang="it-IT" dirty="0" err="1"/>
                            <a:t>Cepheids</a:t>
                          </a:r>
                          <a:endParaRPr lang="it-IT" dirty="0"/>
                        </a:p>
                      </a:txBody>
                      <a:tcPr/>
                    </a:tc>
                    <a:extLst>
                      <a:ext uri="{0D108BD9-81ED-4DB2-BD59-A6C34878D82A}">
                        <a16:rowId xmlns:a16="http://schemas.microsoft.com/office/drawing/2014/main" val="828038965"/>
                      </a:ext>
                    </a:extLst>
                  </a:tr>
                  <a:tr h="469779">
                    <a:tc>
                      <a:txBody>
                        <a:bodyPr/>
                        <a:lstStyle/>
                        <a:p>
                          <a:r>
                            <a:rPr lang="it-IT" dirty="0"/>
                            <a:t>Pop I</a:t>
                          </a:r>
                        </a:p>
                      </a:txBody>
                      <a:tcPr/>
                    </a:tc>
                    <a:extLst>
                      <a:ext uri="{0D108BD9-81ED-4DB2-BD59-A6C34878D82A}">
                        <a16:rowId xmlns:a16="http://schemas.microsoft.com/office/drawing/2014/main" val="332208954"/>
                      </a:ext>
                    </a:extLst>
                  </a:tr>
                  <a:tr h="469779">
                    <a:tc>
                      <a:txBody>
                        <a:bodyPr/>
                        <a:lstStyle/>
                        <a:p>
                          <a:r>
                            <a:rPr lang="it-IT" dirty="0" err="1"/>
                            <a:t>Spiral</a:t>
                          </a:r>
                          <a:r>
                            <a:rPr lang="it-IT" dirty="0"/>
                            <a:t> </a:t>
                          </a:r>
                          <a:r>
                            <a:rPr lang="it-IT" dirty="0" err="1"/>
                            <a:t>Galaxies</a:t>
                          </a:r>
                          <a:endParaRPr lang="it-IT" dirty="0"/>
                        </a:p>
                      </a:txBody>
                      <a:tcPr/>
                    </a:tc>
                    <a:extLst>
                      <a:ext uri="{0D108BD9-81ED-4DB2-BD59-A6C34878D82A}">
                        <a16:rowId xmlns:a16="http://schemas.microsoft.com/office/drawing/2014/main" val="953430566"/>
                      </a:ext>
                    </a:extLst>
                  </a:tr>
                  <a:tr h="469779">
                    <a:tc>
                      <a:txBody>
                        <a:bodyPr/>
                        <a:lstStyle/>
                        <a:p>
                          <a:endParaRPr lang="it-IT"/>
                        </a:p>
                      </a:txBody>
                      <a:tcPr>
                        <a:blipFill>
                          <a:blip r:embed="rId4"/>
                          <a:stretch>
                            <a:fillRect l="-279" t="-335135" r="-838" b="-505405"/>
                          </a:stretch>
                        </a:blipFill>
                      </a:tcPr>
                    </a:tc>
                    <a:extLst>
                      <a:ext uri="{0D108BD9-81ED-4DB2-BD59-A6C34878D82A}">
                        <a16:rowId xmlns:a16="http://schemas.microsoft.com/office/drawing/2014/main" val="1660320981"/>
                      </a:ext>
                    </a:extLst>
                  </a:tr>
                  <a:tr h="469779">
                    <a:tc>
                      <a:txBody>
                        <a:bodyPr/>
                        <a:lstStyle/>
                        <a:p>
                          <a:r>
                            <a:rPr lang="it-IT" dirty="0"/>
                            <a:t>Super </a:t>
                          </a:r>
                          <a:r>
                            <a:rPr lang="it-IT" dirty="0" err="1"/>
                            <a:t>giants</a:t>
                          </a:r>
                          <a:endParaRPr lang="it-IT" dirty="0"/>
                        </a:p>
                      </a:txBody>
                      <a:tcPr/>
                    </a:tc>
                    <a:extLst>
                      <a:ext uri="{0D108BD9-81ED-4DB2-BD59-A6C34878D82A}">
                        <a16:rowId xmlns:a16="http://schemas.microsoft.com/office/drawing/2014/main" val="1826716837"/>
                      </a:ext>
                    </a:extLst>
                  </a:tr>
                  <a:tr h="469779">
                    <a:tc>
                      <a:txBody>
                        <a:bodyPr/>
                        <a:lstStyle/>
                        <a:p>
                          <a:r>
                            <a:rPr lang="it-IT" dirty="0"/>
                            <a:t>0.2-100 days</a:t>
                          </a:r>
                        </a:p>
                      </a:txBody>
                      <a:tcPr/>
                    </a:tc>
                    <a:extLst>
                      <a:ext uri="{0D108BD9-81ED-4DB2-BD59-A6C34878D82A}">
                        <a16:rowId xmlns:a16="http://schemas.microsoft.com/office/drawing/2014/main" val="539495562"/>
                      </a:ext>
                    </a:extLst>
                  </a:tr>
                  <a:tr h="469779">
                    <a:tc>
                      <a:txBody>
                        <a:bodyPr/>
                        <a:lstStyle/>
                        <a:p>
                          <a:r>
                            <a:rPr lang="it-IT" dirty="0"/>
                            <a:t>F, 1O, 2O.</a:t>
                          </a:r>
                        </a:p>
                      </a:txBody>
                      <a:tcPr/>
                    </a:tc>
                    <a:extLst>
                      <a:ext uri="{0D108BD9-81ED-4DB2-BD59-A6C34878D82A}">
                        <a16:rowId xmlns:a16="http://schemas.microsoft.com/office/drawing/2014/main" val="1745662943"/>
                      </a:ext>
                    </a:extLst>
                  </a:tr>
                  <a:tr h="469779">
                    <a:tc>
                      <a:txBody>
                        <a:bodyPr/>
                        <a:lstStyle/>
                        <a:p>
                          <a:r>
                            <a:rPr lang="it-IT" dirty="0"/>
                            <a:t>Mv -2 to -7 </a:t>
                          </a:r>
                          <a:r>
                            <a:rPr lang="it-IT" dirty="0" err="1"/>
                            <a:t>mag</a:t>
                          </a:r>
                          <a:endParaRPr lang="it-IT" dirty="0"/>
                        </a:p>
                      </a:txBody>
                      <a:tcPr/>
                    </a:tc>
                    <a:extLst>
                      <a:ext uri="{0D108BD9-81ED-4DB2-BD59-A6C34878D82A}">
                        <a16:rowId xmlns:a16="http://schemas.microsoft.com/office/drawing/2014/main" val="3012740192"/>
                      </a:ext>
                    </a:extLst>
                  </a:tr>
                  <a:tr h="469779">
                    <a:tc>
                      <a:txBody>
                        <a:bodyPr/>
                        <a:lstStyle/>
                        <a:p>
                          <a:r>
                            <a:rPr lang="it-IT" dirty="0"/>
                            <a:t>30-40 </a:t>
                          </a:r>
                          <a:r>
                            <a:rPr lang="it-IT" dirty="0" err="1"/>
                            <a:t>Mpc</a:t>
                          </a:r>
                          <a:r>
                            <a:rPr lang="it-IT" dirty="0"/>
                            <a:t> from the Sun</a:t>
                          </a:r>
                        </a:p>
                      </a:txBody>
                      <a:tcPr/>
                    </a:tc>
                    <a:extLst>
                      <a:ext uri="{0D108BD9-81ED-4DB2-BD59-A6C34878D82A}">
                        <a16:rowId xmlns:a16="http://schemas.microsoft.com/office/drawing/2014/main" val="1333620454"/>
                      </a:ext>
                    </a:extLst>
                  </a:tr>
                </a:tbl>
              </a:graphicData>
            </a:graphic>
          </p:graphicFrame>
        </mc:Fallback>
      </mc:AlternateContent>
      <p:sp>
        <p:nvSpPr>
          <p:cNvPr id="3" name="Segnaposto piè di pagina 2">
            <a:extLst>
              <a:ext uri="{FF2B5EF4-FFF2-40B4-BE49-F238E27FC236}">
                <a16:creationId xmlns:a16="http://schemas.microsoft.com/office/drawing/2014/main" id="{0B2E6849-A071-54A1-79FF-D4439E2F5A6E}"/>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7290508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4B4DA5-6810-4104-57CF-7306B69B138E}"/>
              </a:ext>
            </a:extLst>
          </p:cNvPr>
          <p:cNvSpPr>
            <a:spLocks noGrp="1"/>
          </p:cNvSpPr>
          <p:nvPr>
            <p:ph type="title"/>
          </p:nvPr>
        </p:nvSpPr>
        <p:spPr>
          <a:xfrm>
            <a:off x="759655" y="365125"/>
            <a:ext cx="10594145" cy="1325563"/>
          </a:xfrm>
        </p:spPr>
        <p:txBody>
          <a:bodyPr/>
          <a:lstStyle/>
          <a:p>
            <a:r>
              <a:rPr lang="it-IT" dirty="0" err="1"/>
              <a:t>Type</a:t>
            </a:r>
            <a:r>
              <a:rPr lang="it-IT" dirty="0"/>
              <a:t> II </a:t>
            </a:r>
            <a:r>
              <a:rPr lang="it-IT" dirty="0" err="1"/>
              <a:t>Cepheids</a:t>
            </a:r>
            <a:endParaRPr lang="it-IT" dirty="0"/>
          </a:p>
        </p:txBody>
      </p:sp>
      <p:sp>
        <p:nvSpPr>
          <p:cNvPr id="4" name="Segnaposto data 3">
            <a:extLst>
              <a:ext uri="{FF2B5EF4-FFF2-40B4-BE49-F238E27FC236}">
                <a16:creationId xmlns:a16="http://schemas.microsoft.com/office/drawing/2014/main" id="{061C6FB0-FFAB-51AC-3856-3AB0B5EDEDBC}"/>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9CD9D059-3C1D-E08D-481F-5A13F6623AF3}"/>
              </a:ext>
            </a:extLst>
          </p:cNvPr>
          <p:cNvSpPr>
            <a:spLocks noGrp="1"/>
          </p:cNvSpPr>
          <p:nvPr>
            <p:ph type="sldNum" sz="quarter" idx="12"/>
          </p:nvPr>
        </p:nvSpPr>
        <p:spPr/>
        <p:txBody>
          <a:bodyPr/>
          <a:lstStyle/>
          <a:p>
            <a:fld id="{73B850FF-6169-4056-8077-06FFA93A5366}" type="slidenum">
              <a:rPr lang="en-US" smtClean="0"/>
              <a:t>127</a:t>
            </a:fld>
            <a:endParaRPr lang="en-US"/>
          </a:p>
        </p:txBody>
      </p:sp>
      <p:pic>
        <p:nvPicPr>
          <p:cNvPr id="13" name="New picture">
            <a:extLst>
              <a:ext uri="{FF2B5EF4-FFF2-40B4-BE49-F238E27FC236}">
                <a16:creationId xmlns:a16="http://schemas.microsoft.com/office/drawing/2014/main" id="{89061C69-1DC1-CB66-1950-089F6BB622E4}"/>
              </a:ext>
            </a:extLst>
          </p:cNvPr>
          <p:cNvPicPr/>
          <p:nvPr/>
        </p:nvPicPr>
        <p:blipFill>
          <a:blip r:embed="rId3">
            <a:extLst>
              <a:ext uri="{28A0092B-C50C-407E-A947-70E740481C1C}">
                <a14:useLocalDpi xmlns:a14="http://schemas.microsoft.com/office/drawing/2010/main" val="0"/>
              </a:ext>
            </a:extLst>
          </a:blip>
          <a:srcRect/>
          <a:stretch/>
        </p:blipFill>
        <p:spPr>
          <a:xfrm>
            <a:off x="6620639" y="958646"/>
            <a:ext cx="5137065" cy="5354596"/>
          </a:xfrm>
          <a:prstGeom prst="rect">
            <a:avLst/>
          </a:prstGeom>
        </p:spPr>
      </p:pic>
      <p:graphicFrame>
        <p:nvGraphicFramePr>
          <p:cNvPr id="8" name="Tabella 8">
            <a:extLst>
              <a:ext uri="{FF2B5EF4-FFF2-40B4-BE49-F238E27FC236}">
                <a16:creationId xmlns:a16="http://schemas.microsoft.com/office/drawing/2014/main" id="{525D6AD7-3C53-C452-A9CD-8BB709CE203D}"/>
              </a:ext>
            </a:extLst>
          </p:cNvPr>
          <p:cNvGraphicFramePr>
            <a:graphicFrameLocks noGrp="1"/>
          </p:cNvGraphicFramePr>
          <p:nvPr>
            <p:ph idx="1"/>
          </p:nvPr>
        </p:nvGraphicFramePr>
        <p:xfrm>
          <a:off x="759655" y="1899163"/>
          <a:ext cx="5686116" cy="3607559"/>
        </p:xfrm>
        <a:graphic>
          <a:graphicData uri="http://schemas.openxmlformats.org/drawingml/2006/table">
            <a:tbl>
              <a:tblPr firstRow="1" bandRow="1">
                <a:tableStyleId>{5C22544A-7EE6-4342-B048-85BDC9FD1C3A}</a:tableStyleId>
              </a:tblPr>
              <a:tblGrid>
                <a:gridCol w="1624084">
                  <a:extLst>
                    <a:ext uri="{9D8B030D-6E8A-4147-A177-3AD203B41FA5}">
                      <a16:colId xmlns:a16="http://schemas.microsoft.com/office/drawing/2014/main" val="3293063555"/>
                    </a:ext>
                  </a:extLst>
                </a:gridCol>
                <a:gridCol w="1723566">
                  <a:extLst>
                    <a:ext uri="{9D8B030D-6E8A-4147-A177-3AD203B41FA5}">
                      <a16:colId xmlns:a16="http://schemas.microsoft.com/office/drawing/2014/main" val="3645540560"/>
                    </a:ext>
                  </a:extLst>
                </a:gridCol>
                <a:gridCol w="2338466">
                  <a:extLst>
                    <a:ext uri="{9D8B030D-6E8A-4147-A177-3AD203B41FA5}">
                      <a16:colId xmlns:a16="http://schemas.microsoft.com/office/drawing/2014/main" val="1159312601"/>
                    </a:ext>
                  </a:extLst>
                </a:gridCol>
              </a:tblGrid>
              <a:tr h="504310">
                <a:tc>
                  <a:txBody>
                    <a:bodyPr/>
                    <a:lstStyle/>
                    <a:p>
                      <a:r>
                        <a:rPr lang="it-IT" dirty="0"/>
                        <a:t>BL Herculis</a:t>
                      </a:r>
                    </a:p>
                  </a:txBody>
                  <a:tcPr/>
                </a:tc>
                <a:tc>
                  <a:txBody>
                    <a:bodyPr/>
                    <a:lstStyle/>
                    <a:p>
                      <a:r>
                        <a:rPr lang="it-IT" dirty="0" err="1"/>
                        <a:t>W</a:t>
                      </a:r>
                      <a:r>
                        <a:rPr lang="it-IT" dirty="0"/>
                        <a:t> </a:t>
                      </a:r>
                      <a:r>
                        <a:rPr lang="it-IT" dirty="0" err="1"/>
                        <a:t>Virginis</a:t>
                      </a:r>
                      <a:endParaRPr lang="it-IT" dirty="0"/>
                    </a:p>
                  </a:txBody>
                  <a:tcPr/>
                </a:tc>
                <a:tc>
                  <a:txBody>
                    <a:bodyPr/>
                    <a:lstStyle/>
                    <a:p>
                      <a:r>
                        <a:rPr lang="it-IT" dirty="0"/>
                        <a:t>RV Tauri</a:t>
                      </a:r>
                    </a:p>
                  </a:txBody>
                  <a:tcPr/>
                </a:tc>
                <a:extLst>
                  <a:ext uri="{0D108BD9-81ED-4DB2-BD59-A6C34878D82A}">
                    <a16:rowId xmlns:a16="http://schemas.microsoft.com/office/drawing/2014/main" val="1822035224"/>
                  </a:ext>
                </a:extLst>
              </a:tr>
              <a:tr h="464550">
                <a:tc>
                  <a:txBody>
                    <a:bodyPr/>
                    <a:lstStyle/>
                    <a:p>
                      <a:r>
                        <a:rPr lang="it-IT" dirty="0"/>
                        <a:t>Low mass</a:t>
                      </a:r>
                    </a:p>
                  </a:txBody>
                  <a:tcPr/>
                </a:tc>
                <a:tc>
                  <a:txBody>
                    <a:bodyPr/>
                    <a:lstStyle/>
                    <a:p>
                      <a:r>
                        <a:rPr lang="it-IT" dirty="0"/>
                        <a:t>Low mass</a:t>
                      </a:r>
                    </a:p>
                  </a:txBody>
                  <a:tcPr/>
                </a:tc>
                <a:tc>
                  <a:txBody>
                    <a:bodyPr/>
                    <a:lstStyle/>
                    <a:p>
                      <a:r>
                        <a:rPr lang="it-IT" dirty="0"/>
                        <a:t>Intermediate-mass</a:t>
                      </a:r>
                    </a:p>
                  </a:txBody>
                  <a:tcPr/>
                </a:tc>
                <a:extLst>
                  <a:ext uri="{0D108BD9-81ED-4DB2-BD59-A6C34878D82A}">
                    <a16:rowId xmlns:a16="http://schemas.microsoft.com/office/drawing/2014/main" val="923945481"/>
                  </a:ext>
                </a:extLst>
              </a:tr>
              <a:tr h="3362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t&gt;10 </a:t>
                      </a:r>
                      <a:r>
                        <a:rPr lang="it-IT" dirty="0" err="1"/>
                        <a:t>Gyrs</a:t>
                      </a:r>
                      <a:endParaRPr lang="it-IT"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t&gt;10 </a:t>
                      </a:r>
                      <a:r>
                        <a:rPr lang="it-IT" dirty="0" err="1"/>
                        <a:t>Gyrs</a:t>
                      </a:r>
                      <a:endParaRPr lang="it-IT" dirty="0"/>
                    </a:p>
                  </a:txBody>
                  <a:tcPr/>
                </a:tc>
                <a:tc>
                  <a:txBody>
                    <a:bodyPr/>
                    <a:lstStyle/>
                    <a:p>
                      <a:r>
                        <a:rPr lang="it-IT" dirty="0"/>
                        <a:t>t&gt;1-2 </a:t>
                      </a:r>
                      <a:r>
                        <a:rPr lang="it-IT" dirty="0" err="1"/>
                        <a:t>Gyrs</a:t>
                      </a:r>
                      <a:endParaRPr lang="it-IT" dirty="0"/>
                    </a:p>
                  </a:txBody>
                  <a:tcPr/>
                </a:tc>
                <a:extLst>
                  <a:ext uri="{0D108BD9-81ED-4DB2-BD59-A6C34878D82A}">
                    <a16:rowId xmlns:a16="http://schemas.microsoft.com/office/drawing/2014/main" val="258280238"/>
                  </a:ext>
                </a:extLst>
              </a:tr>
              <a:tr h="421123">
                <a:tc>
                  <a:txBody>
                    <a:bodyPr/>
                    <a:lstStyle/>
                    <a:p>
                      <a:r>
                        <a:rPr lang="it-IT" dirty="0"/>
                        <a:t>Post-HB</a:t>
                      </a:r>
                    </a:p>
                  </a:txBody>
                  <a:tcPr/>
                </a:tc>
                <a:tc>
                  <a:txBody>
                    <a:bodyPr/>
                    <a:lstStyle/>
                    <a:p>
                      <a:r>
                        <a:rPr lang="it-IT" dirty="0"/>
                        <a:t>AGB stars</a:t>
                      </a:r>
                    </a:p>
                  </a:txBody>
                  <a:tcPr/>
                </a:tc>
                <a:tc>
                  <a:txBody>
                    <a:bodyPr/>
                    <a:lstStyle/>
                    <a:p>
                      <a:r>
                        <a:rPr lang="it-IT" dirty="0"/>
                        <a:t>Post AGB stars</a:t>
                      </a:r>
                    </a:p>
                  </a:txBody>
                  <a:tcPr/>
                </a:tc>
                <a:extLst>
                  <a:ext uri="{0D108BD9-81ED-4DB2-BD59-A6C34878D82A}">
                    <a16:rowId xmlns:a16="http://schemas.microsoft.com/office/drawing/2014/main" val="3075273242"/>
                  </a:ext>
                </a:extLst>
              </a:tr>
              <a:tr h="421123">
                <a:tc>
                  <a:txBody>
                    <a:bodyPr/>
                    <a:lstStyle/>
                    <a:p>
                      <a:r>
                        <a:rPr lang="it-IT" dirty="0"/>
                        <a:t>1-4 days</a:t>
                      </a:r>
                    </a:p>
                  </a:txBody>
                  <a:tcPr/>
                </a:tc>
                <a:tc>
                  <a:txBody>
                    <a:bodyPr/>
                    <a:lstStyle/>
                    <a:p>
                      <a:r>
                        <a:rPr lang="it-IT" dirty="0"/>
                        <a:t>4-20 days</a:t>
                      </a:r>
                    </a:p>
                  </a:txBody>
                  <a:tcPr/>
                </a:tc>
                <a:tc>
                  <a:txBody>
                    <a:bodyPr/>
                    <a:lstStyle/>
                    <a:p>
                      <a:r>
                        <a:rPr lang="it-IT" dirty="0"/>
                        <a:t>20-150 days</a:t>
                      </a:r>
                    </a:p>
                  </a:txBody>
                  <a:tcPr/>
                </a:tc>
                <a:extLst>
                  <a:ext uri="{0D108BD9-81ED-4DB2-BD59-A6C34878D82A}">
                    <a16:rowId xmlns:a16="http://schemas.microsoft.com/office/drawing/2014/main" val="2088791048"/>
                  </a:ext>
                </a:extLst>
              </a:tr>
              <a:tr h="705833">
                <a:tc>
                  <a:txBody>
                    <a:bodyPr/>
                    <a:lstStyle/>
                    <a:p>
                      <a:r>
                        <a:rPr lang="it-IT" dirty="0"/>
                        <a:t>L &gt; </a:t>
                      </a:r>
                      <a:r>
                        <a:rPr lang="it-IT" dirty="0" err="1"/>
                        <a:t>RRLyrae</a:t>
                      </a:r>
                      <a:endParaRPr lang="it-IT" dirty="0"/>
                    </a:p>
                  </a:txBody>
                  <a:tcPr/>
                </a:tc>
                <a:tc>
                  <a:txBody>
                    <a:bodyPr/>
                    <a:lstStyle/>
                    <a:p>
                      <a:r>
                        <a:rPr lang="it-IT" dirty="0"/>
                        <a:t>L&gt; </a:t>
                      </a:r>
                      <a:r>
                        <a:rPr lang="it-IT" dirty="0" err="1"/>
                        <a:t>BLHer</a:t>
                      </a:r>
                      <a:endParaRPr lang="it-IT" dirty="0"/>
                    </a:p>
                  </a:txBody>
                  <a:tcPr/>
                </a:tc>
                <a:tc>
                  <a:txBody>
                    <a:bodyPr/>
                    <a:lstStyle/>
                    <a:p>
                      <a:r>
                        <a:rPr lang="it-IT" dirty="0"/>
                        <a:t>L&gt; </a:t>
                      </a:r>
                      <a:r>
                        <a:rPr lang="it-IT" dirty="0" err="1"/>
                        <a:t>WVir</a:t>
                      </a:r>
                      <a:endParaRPr lang="it-IT" dirty="0"/>
                    </a:p>
                  </a:txBody>
                  <a:tcPr/>
                </a:tc>
                <a:extLst>
                  <a:ext uri="{0D108BD9-81ED-4DB2-BD59-A6C34878D82A}">
                    <a16:rowId xmlns:a16="http://schemas.microsoft.com/office/drawing/2014/main" val="182956934"/>
                  </a:ext>
                </a:extLst>
              </a:tr>
              <a:tr h="724860">
                <a:tc>
                  <a:txBody>
                    <a:bodyPr/>
                    <a:lstStyle/>
                    <a:p>
                      <a:endParaRPr lang="it-IT" dirty="0"/>
                    </a:p>
                  </a:txBody>
                  <a:tcPr/>
                </a:tc>
                <a:tc>
                  <a:txBody>
                    <a:bodyPr/>
                    <a:lstStyle/>
                    <a:p>
                      <a:r>
                        <a:rPr lang="it-IT" dirty="0"/>
                        <a:t>* </a:t>
                      </a:r>
                      <a:r>
                        <a:rPr lang="it-IT" dirty="0" err="1"/>
                        <a:t>pWVir</a:t>
                      </a:r>
                      <a:endParaRPr lang="it-IT" dirty="0"/>
                    </a:p>
                  </a:txBody>
                  <a:tcPr/>
                </a:tc>
                <a:tc>
                  <a:txBody>
                    <a:bodyPr/>
                    <a:lstStyle/>
                    <a:p>
                      <a:endParaRPr lang="it-IT" dirty="0"/>
                    </a:p>
                  </a:txBody>
                  <a:tcPr/>
                </a:tc>
                <a:extLst>
                  <a:ext uri="{0D108BD9-81ED-4DB2-BD59-A6C34878D82A}">
                    <a16:rowId xmlns:a16="http://schemas.microsoft.com/office/drawing/2014/main" val="538443641"/>
                  </a:ext>
                </a:extLst>
              </a:tr>
            </a:tbl>
          </a:graphicData>
        </a:graphic>
      </p:graphicFrame>
      <p:sp>
        <p:nvSpPr>
          <p:cNvPr id="3" name="Segnaposto piè di pagina 2">
            <a:extLst>
              <a:ext uri="{FF2B5EF4-FFF2-40B4-BE49-F238E27FC236}">
                <a16:creationId xmlns:a16="http://schemas.microsoft.com/office/drawing/2014/main" id="{316B3FF2-E040-11BD-6FA1-3838F36B5864}"/>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4057580309"/>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4B4DA5-6810-4104-57CF-7306B69B138E}"/>
              </a:ext>
            </a:extLst>
          </p:cNvPr>
          <p:cNvSpPr>
            <a:spLocks noGrp="1"/>
          </p:cNvSpPr>
          <p:nvPr>
            <p:ph type="title"/>
          </p:nvPr>
        </p:nvSpPr>
        <p:spPr>
          <a:xfrm>
            <a:off x="759655" y="365125"/>
            <a:ext cx="10594145" cy="1325563"/>
          </a:xfrm>
        </p:spPr>
        <p:txBody>
          <a:bodyPr/>
          <a:lstStyle/>
          <a:p>
            <a:r>
              <a:rPr lang="it-IT" dirty="0" err="1"/>
              <a:t>Anomalous</a:t>
            </a:r>
            <a:r>
              <a:rPr lang="it-IT" dirty="0"/>
              <a:t> </a:t>
            </a:r>
            <a:r>
              <a:rPr lang="it-IT" dirty="0" err="1"/>
              <a:t>Cepheids</a:t>
            </a:r>
            <a:endParaRPr lang="it-IT" dirty="0"/>
          </a:p>
        </p:txBody>
      </p:sp>
      <p:sp>
        <p:nvSpPr>
          <p:cNvPr id="4" name="Segnaposto data 3">
            <a:extLst>
              <a:ext uri="{FF2B5EF4-FFF2-40B4-BE49-F238E27FC236}">
                <a16:creationId xmlns:a16="http://schemas.microsoft.com/office/drawing/2014/main" id="{061C6FB0-FFAB-51AC-3856-3AB0B5EDEDBC}"/>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9CD9D059-3C1D-E08D-481F-5A13F6623AF3}"/>
              </a:ext>
            </a:extLst>
          </p:cNvPr>
          <p:cNvSpPr>
            <a:spLocks noGrp="1"/>
          </p:cNvSpPr>
          <p:nvPr>
            <p:ph type="sldNum" sz="quarter" idx="12"/>
          </p:nvPr>
        </p:nvSpPr>
        <p:spPr/>
        <p:txBody>
          <a:bodyPr/>
          <a:lstStyle/>
          <a:p>
            <a:fld id="{73B850FF-6169-4056-8077-06FFA93A5366}" type="slidenum">
              <a:rPr lang="en-US" smtClean="0"/>
              <a:t>128</a:t>
            </a:fld>
            <a:endParaRPr lang="en-US"/>
          </a:p>
        </p:txBody>
      </p:sp>
      <p:pic>
        <p:nvPicPr>
          <p:cNvPr id="13" name="New picture">
            <a:extLst>
              <a:ext uri="{FF2B5EF4-FFF2-40B4-BE49-F238E27FC236}">
                <a16:creationId xmlns:a16="http://schemas.microsoft.com/office/drawing/2014/main" id="{89061C69-1DC1-CB66-1950-089F6BB622E4}"/>
              </a:ext>
            </a:extLst>
          </p:cNvPr>
          <p:cNvPicPr/>
          <p:nvPr/>
        </p:nvPicPr>
        <p:blipFill>
          <a:blip r:embed="rId3">
            <a:extLst>
              <a:ext uri="{28A0092B-C50C-407E-A947-70E740481C1C}">
                <a14:useLocalDpi xmlns:a14="http://schemas.microsoft.com/office/drawing/2010/main" val="0"/>
              </a:ext>
            </a:extLst>
          </a:blip>
          <a:srcRect/>
          <a:stretch/>
        </p:blipFill>
        <p:spPr>
          <a:xfrm>
            <a:off x="6620639" y="958646"/>
            <a:ext cx="5137065" cy="5354596"/>
          </a:xfrm>
          <a:prstGeom prst="rect">
            <a:avLst/>
          </a:prstGeom>
        </p:spPr>
      </p:pic>
      <mc:AlternateContent xmlns:mc="http://schemas.openxmlformats.org/markup-compatibility/2006" xmlns:a14="http://schemas.microsoft.com/office/drawing/2010/main">
        <mc:Choice Requires="a14">
          <p:graphicFrame>
            <p:nvGraphicFramePr>
              <p:cNvPr id="3" name="Tabella 8">
                <a:extLst>
                  <a:ext uri="{FF2B5EF4-FFF2-40B4-BE49-F238E27FC236}">
                    <a16:creationId xmlns:a16="http://schemas.microsoft.com/office/drawing/2014/main" id="{EB879B5C-9686-B266-31EB-69FBCA3C6502}"/>
                  </a:ext>
                </a:extLst>
              </p:cNvPr>
              <p:cNvGraphicFramePr>
                <a:graphicFrameLocks/>
              </p:cNvGraphicFramePr>
              <p:nvPr>
                <p:extLst>
                  <p:ext uri="{D42A27DB-BD31-4B8C-83A1-F6EECF244321}">
                    <p14:modId xmlns:p14="http://schemas.microsoft.com/office/powerpoint/2010/main" val="3921688181"/>
                  </p:ext>
                </p:extLst>
              </p:nvPr>
            </p:nvGraphicFramePr>
            <p:xfrm>
              <a:off x="1229550" y="1734424"/>
              <a:ext cx="4490766" cy="4225151"/>
            </p:xfrm>
            <a:graphic>
              <a:graphicData uri="http://schemas.openxmlformats.org/drawingml/2006/table">
                <a:tbl>
                  <a:tblPr bandRow="1">
                    <a:tableStyleId>{5C22544A-7EE6-4342-B048-85BDC9FD1C3A}</a:tableStyleId>
                  </a:tblPr>
                  <a:tblGrid>
                    <a:gridCol w="4490766">
                      <a:extLst>
                        <a:ext uri="{9D8B030D-6E8A-4147-A177-3AD203B41FA5}">
                          <a16:colId xmlns:a16="http://schemas.microsoft.com/office/drawing/2014/main" val="3293063555"/>
                        </a:ext>
                      </a:extLst>
                    </a:gridCol>
                  </a:tblGrid>
                  <a:tr h="5194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Intermediate age</a:t>
                          </a:r>
                        </a:p>
                        <a:p>
                          <a:endParaRPr lang="it-IT" b="0" dirty="0"/>
                        </a:p>
                      </a:txBody>
                      <a:tcPr/>
                    </a:tc>
                    <a:extLst>
                      <a:ext uri="{0D108BD9-81ED-4DB2-BD59-A6C34878D82A}">
                        <a16:rowId xmlns:a16="http://schemas.microsoft.com/office/drawing/2014/main" val="2386019882"/>
                      </a:ext>
                    </a:extLst>
                  </a:tr>
                  <a:tr h="5495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latin typeface="Walbaum Display Light" panose="020B0604020202020204" pitchFamily="18" charset="0"/>
                            </a:rPr>
                            <a:t>≈</a:t>
                          </a:r>
                          <a:r>
                            <a:rPr lang="it-IT" dirty="0"/>
                            <a:t>1.3-2.3 </a:t>
                          </a:r>
                          <a14:m>
                            <m:oMath xmlns:m="http://schemas.openxmlformats.org/officeDocument/2006/math">
                              <m:sSub>
                                <m:sSubPr>
                                  <m:ctrlPr>
                                    <a:rPr lang="it-IT" i="1" dirty="0" smtClean="0">
                                      <a:latin typeface="Cambria Math" panose="02040503050406030204" pitchFamily="18" charset="0"/>
                                      <a:sym typeface="Wingdings" panose="05000000000000000000" pitchFamily="2" charset="2"/>
                                    </a:rPr>
                                  </m:ctrlPr>
                                </m:sSubPr>
                                <m:e>
                                  <m:r>
                                    <m:rPr>
                                      <m:nor/>
                                    </m:rPr>
                                    <a:rPr lang="it-IT" dirty="0" smtClean="0"/>
                                    <m:t>M</m:t>
                                  </m:r>
                                </m:e>
                                <m:sub>
                                  <m:r>
                                    <a:rPr lang="it-IT" i="1" dirty="0" smtClean="0">
                                      <a:latin typeface="Cambria Math" panose="02040503050406030204" pitchFamily="18" charset="0"/>
                                      <a:sym typeface="Wingdings" panose="05000000000000000000" pitchFamily="2" charset="2"/>
                                    </a:rPr>
                                    <m:t></m:t>
                                  </m:r>
                                </m:sub>
                              </m:sSub>
                            </m:oMath>
                          </a14:m>
                          <a:r>
                            <a:rPr lang="it-IT" dirty="0"/>
                            <a:t> </a:t>
                          </a:r>
                        </a:p>
                        <a:p>
                          <a:endParaRPr lang="it-IT" b="0" dirty="0"/>
                        </a:p>
                      </a:txBody>
                      <a:tcPr/>
                    </a:tc>
                    <a:extLst>
                      <a:ext uri="{0D108BD9-81ED-4DB2-BD59-A6C34878D82A}">
                        <a16:rowId xmlns:a16="http://schemas.microsoft.com/office/drawing/2014/main" val="1822035224"/>
                      </a:ext>
                    </a:extLst>
                  </a:tr>
                  <a:tr h="5715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800" dirty="0"/>
                            <a:t>Giants with </a:t>
                          </a:r>
                          <a:r>
                            <a:rPr lang="it-IT" sz="1800" dirty="0" err="1"/>
                            <a:t>partially</a:t>
                          </a:r>
                          <a:r>
                            <a:rPr lang="it-IT" sz="1800" dirty="0"/>
                            <a:t> He-degenerate core </a:t>
                          </a:r>
                        </a:p>
                        <a:p>
                          <a:endParaRPr lang="it-IT" dirty="0"/>
                        </a:p>
                      </a:txBody>
                      <a:tcPr/>
                    </a:tc>
                    <a:extLst>
                      <a:ext uri="{0D108BD9-81ED-4DB2-BD59-A6C34878D82A}">
                        <a16:rowId xmlns:a16="http://schemas.microsoft.com/office/drawing/2014/main" val="2088791048"/>
                      </a:ext>
                    </a:extLst>
                  </a:tr>
                  <a:tr h="6326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0.5-2.5 days/ 0.4 – 1 day</a:t>
                          </a:r>
                        </a:p>
                        <a:p>
                          <a:endParaRPr lang="it-IT" dirty="0"/>
                        </a:p>
                      </a:txBody>
                      <a:tcPr/>
                    </a:tc>
                    <a:extLst>
                      <a:ext uri="{0D108BD9-81ED-4DB2-BD59-A6C34878D82A}">
                        <a16:rowId xmlns:a16="http://schemas.microsoft.com/office/drawing/2014/main" val="2832603758"/>
                      </a:ext>
                    </a:extLst>
                  </a:tr>
                  <a:tr h="457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0" dirty="0"/>
                            <a:t>F, 1O</a:t>
                          </a:r>
                        </a:p>
                        <a:p>
                          <a:endParaRPr lang="it-IT" dirty="0"/>
                        </a:p>
                      </a:txBody>
                      <a:tcPr/>
                    </a:tc>
                    <a:extLst>
                      <a:ext uri="{0D108BD9-81ED-4DB2-BD59-A6C34878D82A}">
                        <a16:rowId xmlns:a16="http://schemas.microsoft.com/office/drawing/2014/main" val="1452244302"/>
                      </a:ext>
                    </a:extLst>
                  </a:tr>
                  <a:tr h="502920">
                    <a:tc>
                      <a:txBody>
                        <a:bodyPr/>
                        <a:lstStyle/>
                        <a:p>
                          <a:r>
                            <a:rPr lang="it-IT" dirty="0"/>
                            <a:t>L(T2Cs)&lt;L(</a:t>
                          </a:r>
                          <a:r>
                            <a:rPr lang="it-IT" dirty="0" err="1"/>
                            <a:t>Acep</a:t>
                          </a:r>
                          <a:r>
                            <a:rPr lang="it-IT" dirty="0"/>
                            <a:t>)&lt;L(</a:t>
                          </a:r>
                          <a:r>
                            <a:rPr lang="it-IT" dirty="0" err="1"/>
                            <a:t>CCs</a:t>
                          </a:r>
                          <a:r>
                            <a:rPr lang="it-IT" dirty="0"/>
                            <a:t>) </a:t>
                          </a:r>
                        </a:p>
                      </a:txBody>
                      <a:tcPr/>
                    </a:tc>
                    <a:extLst>
                      <a:ext uri="{0D108BD9-81ED-4DB2-BD59-A6C34878D82A}">
                        <a16:rowId xmlns:a16="http://schemas.microsoft.com/office/drawing/2014/main" val="182956934"/>
                      </a:ext>
                    </a:extLst>
                  </a:tr>
                  <a:tr h="498526">
                    <a:tc>
                      <a:txBody>
                        <a:bodyPr/>
                        <a:lstStyle/>
                        <a:p>
                          <a:r>
                            <a:rPr lang="it-IT" dirty="0"/>
                            <a:t>Z&lt;</a:t>
                          </a:r>
                          <a14:m>
                            <m:oMath xmlns:m="http://schemas.openxmlformats.org/officeDocument/2006/math">
                              <m:sSup>
                                <m:sSupPr>
                                  <m:ctrlPr>
                                    <a:rPr lang="it-IT" i="1" dirty="0" smtClean="0">
                                      <a:latin typeface="Cambria Math" panose="02040503050406030204" pitchFamily="18" charset="0"/>
                                    </a:rPr>
                                  </m:ctrlPr>
                                </m:sSupPr>
                                <m:e>
                                  <m:r>
                                    <m:rPr>
                                      <m:nor/>
                                    </m:rPr>
                                    <a:rPr lang="it-IT" dirty="0"/>
                                    <m:t>10</m:t>
                                  </m:r>
                                </m:e>
                                <m:sup>
                                  <m:r>
                                    <a:rPr lang="it-IT" i="1" dirty="0">
                                      <a:latin typeface="Cambria Math" panose="02040503050406030204" pitchFamily="18" charset="0"/>
                                    </a:rPr>
                                    <m:t>−</m:t>
                                  </m:r>
                                  <m:r>
                                    <a:rPr lang="it-IT" b="0" i="1" dirty="0" smtClean="0">
                                      <a:latin typeface="Cambria Math" panose="02040503050406030204" pitchFamily="18" charset="0"/>
                                    </a:rPr>
                                    <m:t>4</m:t>
                                  </m:r>
                                </m:sup>
                              </m:sSup>
                            </m:oMath>
                          </a14:m>
                          <a:endParaRPr lang="it-IT" dirty="0"/>
                        </a:p>
                      </a:txBody>
                      <a:tcPr/>
                    </a:tc>
                    <a:extLst>
                      <a:ext uri="{0D108BD9-81ED-4DB2-BD59-A6C34878D82A}">
                        <a16:rowId xmlns:a16="http://schemas.microsoft.com/office/drawing/2014/main" val="538443641"/>
                      </a:ext>
                    </a:extLst>
                  </a:tr>
                </a:tbl>
              </a:graphicData>
            </a:graphic>
          </p:graphicFrame>
        </mc:Choice>
        <mc:Fallback xmlns="">
          <p:graphicFrame>
            <p:nvGraphicFramePr>
              <p:cNvPr id="3" name="Tabella 8">
                <a:extLst>
                  <a:ext uri="{FF2B5EF4-FFF2-40B4-BE49-F238E27FC236}">
                    <a16:creationId xmlns:a16="http://schemas.microsoft.com/office/drawing/2014/main" id="{EB879B5C-9686-B266-31EB-69FBCA3C6502}"/>
                  </a:ext>
                </a:extLst>
              </p:cNvPr>
              <p:cNvGraphicFramePr>
                <a:graphicFrameLocks/>
              </p:cNvGraphicFramePr>
              <p:nvPr>
                <p:extLst>
                  <p:ext uri="{D42A27DB-BD31-4B8C-83A1-F6EECF244321}">
                    <p14:modId xmlns:p14="http://schemas.microsoft.com/office/powerpoint/2010/main" val="3921688181"/>
                  </p:ext>
                </p:extLst>
              </p:nvPr>
            </p:nvGraphicFramePr>
            <p:xfrm>
              <a:off x="1229550" y="1734424"/>
              <a:ext cx="4490766" cy="4225151"/>
            </p:xfrm>
            <a:graphic>
              <a:graphicData uri="http://schemas.openxmlformats.org/drawingml/2006/table">
                <a:tbl>
                  <a:tblPr bandRow="1">
                    <a:tableStyleId>{5C22544A-7EE6-4342-B048-85BDC9FD1C3A}</a:tableStyleId>
                  </a:tblPr>
                  <a:tblGrid>
                    <a:gridCol w="4490766">
                      <a:extLst>
                        <a:ext uri="{9D8B030D-6E8A-4147-A177-3AD203B41FA5}">
                          <a16:colId xmlns:a16="http://schemas.microsoft.com/office/drawing/2014/main" val="3293063555"/>
                        </a:ext>
                      </a:extLst>
                    </a:gridCol>
                  </a:tblGrid>
                  <a:tr h="640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Intermediate age</a:t>
                          </a:r>
                        </a:p>
                        <a:p>
                          <a:endParaRPr lang="it-IT" b="0" dirty="0"/>
                        </a:p>
                      </a:txBody>
                      <a:tcPr/>
                    </a:tc>
                    <a:extLst>
                      <a:ext uri="{0D108BD9-81ED-4DB2-BD59-A6C34878D82A}">
                        <a16:rowId xmlns:a16="http://schemas.microsoft.com/office/drawing/2014/main" val="2386019882"/>
                      </a:ext>
                    </a:extLst>
                  </a:tr>
                  <a:tr h="663385">
                    <a:tc>
                      <a:txBody>
                        <a:bodyPr/>
                        <a:lstStyle/>
                        <a:p>
                          <a:endParaRPr lang="it-IT"/>
                        </a:p>
                      </a:txBody>
                      <a:tcPr>
                        <a:blipFill>
                          <a:blip r:embed="rId4"/>
                          <a:stretch>
                            <a:fillRect t="-101923" r="-282" b="-446154"/>
                          </a:stretch>
                        </a:blipFill>
                      </a:tcPr>
                    </a:tc>
                    <a:extLst>
                      <a:ext uri="{0D108BD9-81ED-4DB2-BD59-A6C34878D82A}">
                        <a16:rowId xmlns:a16="http://schemas.microsoft.com/office/drawing/2014/main" val="1822035224"/>
                      </a:ext>
                    </a:extLst>
                  </a:tr>
                  <a:tr h="640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800" dirty="0"/>
                            <a:t>Giants with </a:t>
                          </a:r>
                          <a:r>
                            <a:rPr lang="it-IT" sz="1800" dirty="0" err="1"/>
                            <a:t>partially</a:t>
                          </a:r>
                          <a:r>
                            <a:rPr lang="it-IT" sz="1800" dirty="0"/>
                            <a:t> He-degenerate core </a:t>
                          </a:r>
                        </a:p>
                        <a:p>
                          <a:endParaRPr lang="it-IT" dirty="0"/>
                        </a:p>
                      </a:txBody>
                      <a:tcPr/>
                    </a:tc>
                    <a:extLst>
                      <a:ext uri="{0D108BD9-81ED-4DB2-BD59-A6C34878D82A}">
                        <a16:rowId xmlns:a16="http://schemas.microsoft.com/office/drawing/2014/main" val="2088791048"/>
                      </a:ext>
                    </a:extLst>
                  </a:tr>
                  <a:tr h="640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0.5-2.5 days/ 0.4 – 1 day</a:t>
                          </a:r>
                        </a:p>
                        <a:p>
                          <a:endParaRPr lang="it-IT" dirty="0"/>
                        </a:p>
                      </a:txBody>
                      <a:tcPr/>
                    </a:tc>
                    <a:extLst>
                      <a:ext uri="{0D108BD9-81ED-4DB2-BD59-A6C34878D82A}">
                        <a16:rowId xmlns:a16="http://schemas.microsoft.com/office/drawing/2014/main" val="2832603758"/>
                      </a:ext>
                    </a:extLst>
                  </a:tr>
                  <a:tr h="640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0" dirty="0"/>
                            <a:t>F, 1O</a:t>
                          </a:r>
                        </a:p>
                        <a:p>
                          <a:endParaRPr lang="it-IT" dirty="0"/>
                        </a:p>
                      </a:txBody>
                      <a:tcPr/>
                    </a:tc>
                    <a:extLst>
                      <a:ext uri="{0D108BD9-81ED-4DB2-BD59-A6C34878D82A}">
                        <a16:rowId xmlns:a16="http://schemas.microsoft.com/office/drawing/2014/main" val="1452244302"/>
                      </a:ext>
                    </a:extLst>
                  </a:tr>
                  <a:tr h="502920">
                    <a:tc>
                      <a:txBody>
                        <a:bodyPr/>
                        <a:lstStyle/>
                        <a:p>
                          <a:r>
                            <a:rPr lang="it-IT" dirty="0"/>
                            <a:t>L(T2Cs)&lt;L(</a:t>
                          </a:r>
                          <a:r>
                            <a:rPr lang="it-IT" dirty="0" err="1"/>
                            <a:t>Acep</a:t>
                          </a:r>
                          <a:r>
                            <a:rPr lang="it-IT" dirty="0"/>
                            <a:t>)&lt;L(</a:t>
                          </a:r>
                          <a:r>
                            <a:rPr lang="it-IT" dirty="0" err="1"/>
                            <a:t>CCs</a:t>
                          </a:r>
                          <a:r>
                            <a:rPr lang="it-IT" dirty="0"/>
                            <a:t>) </a:t>
                          </a:r>
                        </a:p>
                      </a:txBody>
                      <a:tcPr/>
                    </a:tc>
                    <a:extLst>
                      <a:ext uri="{0D108BD9-81ED-4DB2-BD59-A6C34878D82A}">
                        <a16:rowId xmlns:a16="http://schemas.microsoft.com/office/drawing/2014/main" val="182956934"/>
                      </a:ext>
                    </a:extLst>
                  </a:tr>
                  <a:tr h="498526">
                    <a:tc>
                      <a:txBody>
                        <a:bodyPr/>
                        <a:lstStyle/>
                        <a:p>
                          <a:endParaRPr lang="it-IT"/>
                        </a:p>
                      </a:txBody>
                      <a:tcPr>
                        <a:blipFill>
                          <a:blip r:embed="rId4"/>
                          <a:stretch>
                            <a:fillRect t="-761538" r="-282" b="-2564"/>
                          </a:stretch>
                        </a:blipFill>
                      </a:tcPr>
                    </a:tc>
                    <a:extLst>
                      <a:ext uri="{0D108BD9-81ED-4DB2-BD59-A6C34878D82A}">
                        <a16:rowId xmlns:a16="http://schemas.microsoft.com/office/drawing/2014/main" val="538443641"/>
                      </a:ext>
                    </a:extLst>
                  </a:tr>
                </a:tbl>
              </a:graphicData>
            </a:graphic>
          </p:graphicFrame>
        </mc:Fallback>
      </mc:AlternateContent>
      <p:sp>
        <p:nvSpPr>
          <p:cNvPr id="5" name="Segnaposto piè di pagina 4">
            <a:extLst>
              <a:ext uri="{FF2B5EF4-FFF2-40B4-BE49-F238E27FC236}">
                <a16:creationId xmlns:a16="http://schemas.microsoft.com/office/drawing/2014/main" id="{60E953F7-4EE8-3C4B-04FD-35C1CC48FA7B}"/>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918572017"/>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4B4DA5-6810-4104-57CF-7306B69B138E}"/>
              </a:ext>
            </a:extLst>
          </p:cNvPr>
          <p:cNvSpPr>
            <a:spLocks noGrp="1"/>
          </p:cNvSpPr>
          <p:nvPr>
            <p:ph type="title"/>
          </p:nvPr>
        </p:nvSpPr>
        <p:spPr>
          <a:xfrm>
            <a:off x="217486" y="-90818"/>
            <a:ext cx="10594145" cy="1325563"/>
          </a:xfrm>
        </p:spPr>
        <p:txBody>
          <a:bodyPr/>
          <a:lstStyle/>
          <a:p>
            <a:r>
              <a:rPr lang="it-IT" sz="3600" dirty="0" err="1"/>
              <a:t>Pulsation</a:t>
            </a:r>
            <a:r>
              <a:rPr lang="it-IT" dirty="0"/>
              <a:t> </a:t>
            </a:r>
            <a:r>
              <a:rPr lang="it-IT" sz="3600" dirty="0" err="1"/>
              <a:t>mechanism</a:t>
            </a:r>
            <a:endParaRPr lang="it-IT" dirty="0"/>
          </a:p>
        </p:txBody>
      </p:sp>
      <p:sp>
        <p:nvSpPr>
          <p:cNvPr id="3" name="Segnaposto contenuto 2">
            <a:extLst>
              <a:ext uri="{FF2B5EF4-FFF2-40B4-BE49-F238E27FC236}">
                <a16:creationId xmlns:a16="http://schemas.microsoft.com/office/drawing/2014/main" id="{AE9DDF77-8AAF-5E14-87B7-66DDE4AE74F5}"/>
              </a:ext>
            </a:extLst>
          </p:cNvPr>
          <p:cNvSpPr>
            <a:spLocks noGrp="1"/>
          </p:cNvSpPr>
          <p:nvPr>
            <p:ph idx="1"/>
          </p:nvPr>
        </p:nvSpPr>
        <p:spPr>
          <a:xfrm>
            <a:off x="217486" y="958646"/>
            <a:ext cx="7277596" cy="5327390"/>
          </a:xfrm>
        </p:spPr>
        <p:txBody>
          <a:bodyPr>
            <a:normAutofit fontScale="85000" lnSpcReduction="20000"/>
          </a:bodyPr>
          <a:lstStyle/>
          <a:p>
            <a:pPr marL="0" indent="0">
              <a:buNone/>
            </a:pPr>
            <a:r>
              <a:rPr lang="en-US" dirty="0"/>
              <a:t>Trapped energy becomes </a:t>
            </a:r>
            <a:r>
              <a:rPr lang="en-US" dirty="0" err="1"/>
              <a:t>pulsational</a:t>
            </a:r>
            <a:r>
              <a:rPr lang="en-US" dirty="0"/>
              <a:t> work.</a:t>
            </a:r>
            <a:endParaRPr lang="it-IT" dirty="0"/>
          </a:p>
          <a:p>
            <a:r>
              <a:rPr lang="el-GR" b="1" dirty="0"/>
              <a:t>γ</a:t>
            </a:r>
            <a:r>
              <a:rPr lang="it-IT" b="1" dirty="0"/>
              <a:t> </a:t>
            </a:r>
            <a:r>
              <a:rPr lang="it-IT" b="1" dirty="0" err="1"/>
              <a:t>Mechanism</a:t>
            </a:r>
            <a:r>
              <a:rPr lang="it-IT" dirty="0"/>
              <a:t>: </a:t>
            </a:r>
            <a:r>
              <a:rPr lang="en-US" dirty="0"/>
              <a:t>an initial (stochastic) contraction of the star leads to an increase in density. In the ionization regions, at the same time, there is a temperature increase, but less than the same scenario without ionization. Since the luminosity L goes as T 4 , its variation will also be smaller: there is an energy entrapment. The excess energy, during the next expansion phase, goes into </a:t>
            </a:r>
            <a:r>
              <a:rPr lang="en-US" dirty="0" err="1"/>
              <a:t>pulsational</a:t>
            </a:r>
            <a:r>
              <a:rPr lang="en-US" dirty="0"/>
              <a:t> work. </a:t>
            </a:r>
            <a:endParaRPr lang="it-IT" dirty="0"/>
          </a:p>
          <a:p>
            <a:r>
              <a:rPr lang="el-GR" b="1" dirty="0"/>
              <a:t>Κ</a:t>
            </a:r>
            <a:r>
              <a:rPr lang="it-IT" b="1" dirty="0"/>
              <a:t> </a:t>
            </a:r>
            <a:r>
              <a:rPr lang="it-IT" b="1" dirty="0" err="1"/>
              <a:t>Mechanism</a:t>
            </a:r>
            <a:r>
              <a:rPr lang="it-IT" dirty="0"/>
              <a:t>: </a:t>
            </a:r>
            <a:r>
              <a:rPr lang="en-US" dirty="0"/>
              <a:t>In a stellar interior, normally the opacity decreases during a contraction, according to Kramer’s law (κ ∼ </a:t>
            </a:r>
            <a:r>
              <a:rPr lang="en-US" dirty="0" err="1"/>
              <a:t>ρT</a:t>
            </a:r>
            <a:r>
              <a:rPr lang="en-US" dirty="0"/>
              <a:t> −3.5 ) producing a loss of heat. In the ionization regions, due to the interaction of radiation with matter, small increases in temperature cause a large increase in opacity (the temperature exponent in Kramer’s law becomes positive). This again means trapping of energy, which will be converted into </a:t>
            </a:r>
            <a:r>
              <a:rPr lang="en-US" dirty="0" err="1"/>
              <a:t>pulsational</a:t>
            </a:r>
            <a:r>
              <a:rPr lang="en-US" dirty="0"/>
              <a:t> work. </a:t>
            </a:r>
            <a:endParaRPr lang="it-IT" dirty="0"/>
          </a:p>
          <a:p>
            <a:endParaRPr lang="it-IT" dirty="0"/>
          </a:p>
        </p:txBody>
      </p:sp>
      <p:sp>
        <p:nvSpPr>
          <p:cNvPr id="4" name="Segnaposto data 3">
            <a:extLst>
              <a:ext uri="{FF2B5EF4-FFF2-40B4-BE49-F238E27FC236}">
                <a16:creationId xmlns:a16="http://schemas.microsoft.com/office/drawing/2014/main" id="{061C6FB0-FFAB-51AC-3856-3AB0B5EDEDBC}"/>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9CD9D059-3C1D-E08D-481F-5A13F6623AF3}"/>
              </a:ext>
            </a:extLst>
          </p:cNvPr>
          <p:cNvSpPr>
            <a:spLocks noGrp="1"/>
          </p:cNvSpPr>
          <p:nvPr>
            <p:ph type="sldNum" sz="quarter" idx="12"/>
          </p:nvPr>
        </p:nvSpPr>
        <p:spPr/>
        <p:txBody>
          <a:bodyPr/>
          <a:lstStyle/>
          <a:p>
            <a:fld id="{73B850FF-6169-4056-8077-06FFA93A5366}" type="slidenum">
              <a:rPr lang="en-US" smtClean="0"/>
              <a:t>129</a:t>
            </a:fld>
            <a:endParaRPr lang="en-US"/>
          </a:p>
        </p:txBody>
      </p:sp>
      <p:sp>
        <p:nvSpPr>
          <p:cNvPr id="10" name="CasellaDiTesto 9">
            <a:extLst>
              <a:ext uri="{FF2B5EF4-FFF2-40B4-BE49-F238E27FC236}">
                <a16:creationId xmlns:a16="http://schemas.microsoft.com/office/drawing/2014/main" id="{76FA7CD8-1A01-A855-D4E6-3E0E787EE080}"/>
              </a:ext>
            </a:extLst>
          </p:cNvPr>
          <p:cNvSpPr txBox="1"/>
          <p:nvPr/>
        </p:nvSpPr>
        <p:spPr>
          <a:xfrm>
            <a:off x="6856828" y="136525"/>
            <a:ext cx="6098344" cy="369332"/>
          </a:xfrm>
          <a:prstGeom prst="rect">
            <a:avLst/>
          </a:prstGeom>
          <a:noFill/>
        </p:spPr>
        <p:txBody>
          <a:bodyPr wrap="square">
            <a:spAutoFit/>
          </a:bodyPr>
          <a:lstStyle/>
          <a:p>
            <a:r>
              <a:rPr lang="it-IT" dirty="0">
                <a:solidFill>
                  <a:schemeClr val="tx2"/>
                </a:solidFill>
              </a:rPr>
              <a:t>PULSATING STARS IN THE MAGELLANIC CLOUDS</a:t>
            </a:r>
          </a:p>
        </p:txBody>
      </p:sp>
      <p:pic>
        <p:nvPicPr>
          <p:cNvPr id="13" name="New picture">
            <a:extLst>
              <a:ext uri="{FF2B5EF4-FFF2-40B4-BE49-F238E27FC236}">
                <a16:creationId xmlns:a16="http://schemas.microsoft.com/office/drawing/2014/main" id="{89061C69-1DC1-CB66-1950-089F6BB622E4}"/>
              </a:ext>
            </a:extLst>
          </p:cNvPr>
          <p:cNvPicPr/>
          <p:nvPr/>
        </p:nvPicPr>
        <p:blipFill>
          <a:blip r:embed="rId3">
            <a:extLst>
              <a:ext uri="{28A0092B-C50C-407E-A947-70E740481C1C}">
                <a14:useLocalDpi xmlns:a14="http://schemas.microsoft.com/office/drawing/2010/main" val="0"/>
              </a:ext>
            </a:extLst>
          </a:blip>
          <a:srcRect/>
          <a:stretch/>
        </p:blipFill>
        <p:spPr>
          <a:xfrm>
            <a:off x="7495082" y="958646"/>
            <a:ext cx="4322582" cy="4827557"/>
          </a:xfrm>
          <a:prstGeom prst="rect">
            <a:avLst/>
          </a:prstGeom>
        </p:spPr>
      </p:pic>
      <p:sp>
        <p:nvSpPr>
          <p:cNvPr id="5" name="Segnaposto piè di pagina 4">
            <a:extLst>
              <a:ext uri="{FF2B5EF4-FFF2-40B4-BE49-F238E27FC236}">
                <a16:creationId xmlns:a16="http://schemas.microsoft.com/office/drawing/2014/main" id="{B036ACA1-AD02-6CA9-04F0-6FA97665B8A1}"/>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4925695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5A9A5D-A889-DF98-A667-9C3F07102510}"/>
            </a:ext>
          </a:extLst>
        </p:cNvPr>
        <p:cNvGrpSpPr/>
        <p:nvPr/>
      </p:nvGrpSpPr>
      <p:grpSpPr>
        <a:xfrm>
          <a:off x="0" y="0"/>
          <a:ext cx="0" cy="0"/>
          <a:chOff x="0" y="0"/>
          <a:chExt cx="0" cy="0"/>
        </a:xfrm>
      </p:grpSpPr>
      <p:pic>
        <p:nvPicPr>
          <p:cNvPr id="42" name="Immagine 41" descr="Immagine che contiene testo, Carattere, bianco&#10;&#10;Il contenuto generato dall'IA potrebbe non essere corretto.">
            <a:extLst>
              <a:ext uri="{FF2B5EF4-FFF2-40B4-BE49-F238E27FC236}">
                <a16:creationId xmlns:a16="http://schemas.microsoft.com/office/drawing/2014/main" id="{1116CD67-DD25-797B-D209-38CCCA19DBAA}"/>
              </a:ext>
            </a:extLst>
          </p:cNvPr>
          <p:cNvPicPr>
            <a:picLocks noChangeAspect="1"/>
          </p:cNvPicPr>
          <p:nvPr/>
        </p:nvPicPr>
        <p:blipFill>
          <a:blip r:embed="rId3"/>
          <a:stretch>
            <a:fillRect/>
          </a:stretch>
        </p:blipFill>
        <p:spPr>
          <a:xfrm>
            <a:off x="479328" y="4715126"/>
            <a:ext cx="7315805" cy="1179541"/>
          </a:xfrm>
          <a:prstGeom prst="rect">
            <a:avLst/>
          </a:prstGeom>
        </p:spPr>
      </p:pic>
      <p:pic>
        <p:nvPicPr>
          <p:cNvPr id="16" name="Immagine 15" descr="Immagine che contiene testo, Carattere, bianco e nero, bianco&#10;&#10;Il contenuto generato dall'IA potrebbe non essere corretto.">
            <a:extLst>
              <a:ext uri="{FF2B5EF4-FFF2-40B4-BE49-F238E27FC236}">
                <a16:creationId xmlns:a16="http://schemas.microsoft.com/office/drawing/2014/main" id="{7E34A748-9695-C1E1-F8B5-2A4534A28F95}"/>
              </a:ext>
            </a:extLst>
          </p:cNvPr>
          <p:cNvPicPr>
            <a:picLocks noChangeAspect="1"/>
          </p:cNvPicPr>
          <p:nvPr/>
        </p:nvPicPr>
        <p:blipFill>
          <a:blip r:embed="rId4"/>
          <a:srcRect t="2703" b="619"/>
          <a:stretch>
            <a:fillRect/>
          </a:stretch>
        </p:blipFill>
        <p:spPr>
          <a:xfrm>
            <a:off x="408146" y="2379426"/>
            <a:ext cx="7489513" cy="2085421"/>
          </a:xfrm>
          <a:prstGeom prst="rect">
            <a:avLst/>
          </a:prstGeom>
        </p:spPr>
      </p:pic>
      <p:pic>
        <p:nvPicPr>
          <p:cNvPr id="2" name="Immagine 1" descr="Immagine che contiene testo, Carattere, bianco, bianco e nero&#10;&#10;Il contenuto generato dall'IA potrebbe non essere corretto.">
            <a:extLst>
              <a:ext uri="{FF2B5EF4-FFF2-40B4-BE49-F238E27FC236}">
                <a16:creationId xmlns:a16="http://schemas.microsoft.com/office/drawing/2014/main" id="{37834003-1C8C-D177-9104-BC96074EC634}"/>
              </a:ext>
            </a:extLst>
          </p:cNvPr>
          <p:cNvPicPr>
            <a:picLocks noChangeAspect="1"/>
          </p:cNvPicPr>
          <p:nvPr/>
        </p:nvPicPr>
        <p:blipFill>
          <a:blip r:embed="rId5"/>
          <a:srcRect b="8046"/>
          <a:stretch>
            <a:fillRect/>
          </a:stretch>
        </p:blipFill>
        <p:spPr>
          <a:xfrm>
            <a:off x="374791" y="931973"/>
            <a:ext cx="6987398" cy="1163803"/>
          </a:xfrm>
          <a:prstGeom prst="rect">
            <a:avLst/>
          </a:prstGeom>
        </p:spPr>
      </p:pic>
      <p:sp>
        <p:nvSpPr>
          <p:cNvPr id="18" name="Segnaposto data 17">
            <a:extLst>
              <a:ext uri="{FF2B5EF4-FFF2-40B4-BE49-F238E27FC236}">
                <a16:creationId xmlns:a16="http://schemas.microsoft.com/office/drawing/2014/main" id="{E5E2A2B3-F820-0F4B-E281-18E4B286ED38}"/>
              </a:ext>
            </a:extLst>
          </p:cNvPr>
          <p:cNvSpPr>
            <a:spLocks noGrp="1"/>
          </p:cNvSpPr>
          <p:nvPr>
            <p:ph type="dt" sz="half" idx="10"/>
          </p:nvPr>
        </p:nvSpPr>
        <p:spPr/>
        <p:txBody>
          <a:bodyPr/>
          <a:lstStyle/>
          <a:p>
            <a:r>
              <a:rPr lang="it-IT"/>
              <a:t>25/05/2026 CosmoVerse@Sofia</a:t>
            </a:r>
            <a:endParaRPr lang="en-US"/>
          </a:p>
        </p:txBody>
      </p:sp>
      <p:sp>
        <p:nvSpPr>
          <p:cNvPr id="20" name="Segnaposto numero diapositiva 19">
            <a:extLst>
              <a:ext uri="{FF2B5EF4-FFF2-40B4-BE49-F238E27FC236}">
                <a16:creationId xmlns:a16="http://schemas.microsoft.com/office/drawing/2014/main" id="{1BD27C48-99D4-8FC7-9508-CD650226548D}"/>
              </a:ext>
            </a:extLst>
          </p:cNvPr>
          <p:cNvSpPr>
            <a:spLocks noGrp="1"/>
          </p:cNvSpPr>
          <p:nvPr>
            <p:ph type="sldNum" sz="quarter" idx="12"/>
          </p:nvPr>
        </p:nvSpPr>
        <p:spPr/>
        <p:txBody>
          <a:bodyPr/>
          <a:lstStyle/>
          <a:p>
            <a:fld id="{73B850FF-6169-4056-8077-06FFA93A5366}" type="slidenum">
              <a:rPr lang="en-US" smtClean="0"/>
              <a:t>13</a:t>
            </a:fld>
            <a:endParaRPr lang="en-US"/>
          </a:p>
        </p:txBody>
      </p:sp>
      <p:sp>
        <p:nvSpPr>
          <p:cNvPr id="8" name="TextBox 2">
            <a:extLst>
              <a:ext uri="{FF2B5EF4-FFF2-40B4-BE49-F238E27FC236}">
                <a16:creationId xmlns:a16="http://schemas.microsoft.com/office/drawing/2014/main" id="{C4D1C8B0-CF72-F68F-C201-AC8AFA3D4994}"/>
              </a:ext>
            </a:extLst>
          </p:cNvPr>
          <p:cNvSpPr txBox="1"/>
          <p:nvPr/>
        </p:nvSpPr>
        <p:spPr>
          <a:xfrm>
            <a:off x="345212" y="102750"/>
            <a:ext cx="11442416" cy="769441"/>
          </a:xfrm>
          <a:prstGeom prst="rect">
            <a:avLst/>
          </a:prstGeom>
          <a:noFill/>
        </p:spPr>
        <p:txBody>
          <a:bodyPr wrap="square" rtlCol="0">
            <a:spAutoFit/>
          </a:bodyPr>
          <a:lstStyle/>
          <a:p>
            <a:pPr algn="ctr"/>
            <a:r>
              <a:rPr lang="it-IT" sz="4400" b="1" dirty="0" err="1">
                <a:solidFill>
                  <a:schemeClr val="accent1"/>
                </a:solidFill>
                <a:latin typeface="+mj-lt"/>
              </a:rPr>
              <a:t>Only</a:t>
            </a:r>
            <a:r>
              <a:rPr lang="it-IT" sz="4400" b="1" dirty="0">
                <a:solidFill>
                  <a:schemeClr val="accent1"/>
                </a:solidFill>
                <a:latin typeface="+mj-lt"/>
              </a:rPr>
              <a:t> </a:t>
            </a:r>
            <a:r>
              <a:rPr lang="it-IT" sz="4400" b="1" dirty="0" err="1">
                <a:solidFill>
                  <a:schemeClr val="accent1"/>
                </a:solidFill>
                <a:latin typeface="+mj-lt"/>
              </a:rPr>
              <a:t>Period</a:t>
            </a:r>
            <a:r>
              <a:rPr lang="it-IT" sz="4400" b="1" dirty="0">
                <a:solidFill>
                  <a:schemeClr val="accent1"/>
                </a:solidFill>
                <a:latin typeface="+mj-lt"/>
              </a:rPr>
              <a:t> </a:t>
            </a:r>
            <a:r>
              <a:rPr lang="it-IT" sz="4400" b="1" dirty="0" err="1">
                <a:solidFill>
                  <a:schemeClr val="accent1"/>
                </a:solidFill>
                <a:latin typeface="+mj-lt"/>
              </a:rPr>
              <a:t>Luminosity</a:t>
            </a:r>
            <a:r>
              <a:rPr lang="it-IT" sz="4400" b="1" dirty="0">
                <a:solidFill>
                  <a:schemeClr val="accent1"/>
                </a:solidFill>
                <a:latin typeface="+mj-lt"/>
              </a:rPr>
              <a:t>?</a:t>
            </a:r>
            <a:endParaRPr lang="en-IT" sz="4400" b="1" dirty="0">
              <a:solidFill>
                <a:schemeClr val="accent1"/>
              </a:solidFill>
              <a:latin typeface="+mj-lt"/>
              <a:cs typeface="Times New Roman" panose="02020603050405020304" pitchFamily="18" charset="0"/>
            </a:endParaRPr>
          </a:p>
        </p:txBody>
      </p:sp>
      <p:sp>
        <p:nvSpPr>
          <p:cNvPr id="13" name="CasellaDiTesto 12">
            <a:extLst>
              <a:ext uri="{FF2B5EF4-FFF2-40B4-BE49-F238E27FC236}">
                <a16:creationId xmlns:a16="http://schemas.microsoft.com/office/drawing/2014/main" id="{429CB952-FDEB-11AE-0EDB-06BFFA593FBD}"/>
              </a:ext>
            </a:extLst>
          </p:cNvPr>
          <p:cNvSpPr txBox="1"/>
          <p:nvPr/>
        </p:nvSpPr>
        <p:spPr>
          <a:xfrm>
            <a:off x="7362189" y="1723819"/>
            <a:ext cx="2021335" cy="461665"/>
          </a:xfrm>
          <a:prstGeom prst="rect">
            <a:avLst/>
          </a:prstGeom>
          <a:noFill/>
        </p:spPr>
        <p:txBody>
          <a:bodyPr wrap="square" rtlCol="0">
            <a:spAutoFit/>
          </a:bodyPr>
          <a:lstStyle/>
          <a:p>
            <a:r>
              <a:rPr lang="en-US" sz="2400" dirty="0"/>
              <a:t>Hubble 1925</a:t>
            </a:r>
          </a:p>
        </p:txBody>
      </p:sp>
      <p:cxnSp>
        <p:nvCxnSpPr>
          <p:cNvPr id="9" name="Connettore 1 8">
            <a:extLst>
              <a:ext uri="{FF2B5EF4-FFF2-40B4-BE49-F238E27FC236}">
                <a16:creationId xmlns:a16="http://schemas.microsoft.com/office/drawing/2014/main" id="{AE02F576-F68D-E2E1-D0EC-1E3E443B1934}"/>
              </a:ext>
            </a:extLst>
          </p:cNvPr>
          <p:cNvCxnSpPr>
            <a:cxnSpLocks/>
          </p:cNvCxnSpPr>
          <p:nvPr/>
        </p:nvCxnSpPr>
        <p:spPr>
          <a:xfrm>
            <a:off x="1074655" y="4890819"/>
            <a:ext cx="6697460"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1" name="Connettore 1 10">
            <a:extLst>
              <a:ext uri="{FF2B5EF4-FFF2-40B4-BE49-F238E27FC236}">
                <a16:creationId xmlns:a16="http://schemas.microsoft.com/office/drawing/2014/main" id="{15789F04-FE2F-A782-1CD2-182D4C8D92C6}"/>
              </a:ext>
            </a:extLst>
          </p:cNvPr>
          <p:cNvCxnSpPr/>
          <p:nvPr/>
        </p:nvCxnSpPr>
        <p:spPr>
          <a:xfrm>
            <a:off x="2157999" y="5313918"/>
            <a:ext cx="561411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 name="Connettore 1 13">
            <a:extLst>
              <a:ext uri="{FF2B5EF4-FFF2-40B4-BE49-F238E27FC236}">
                <a16:creationId xmlns:a16="http://schemas.microsoft.com/office/drawing/2014/main" id="{A685E8A5-5EAE-5D0E-DF89-97AEB1037E0D}"/>
              </a:ext>
            </a:extLst>
          </p:cNvPr>
          <p:cNvCxnSpPr>
            <a:cxnSpLocks/>
          </p:cNvCxnSpPr>
          <p:nvPr/>
        </p:nvCxnSpPr>
        <p:spPr>
          <a:xfrm>
            <a:off x="537207" y="5532393"/>
            <a:ext cx="7234908"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5" name="Connettore 1 14">
            <a:extLst>
              <a:ext uri="{FF2B5EF4-FFF2-40B4-BE49-F238E27FC236}">
                <a16:creationId xmlns:a16="http://schemas.microsoft.com/office/drawing/2014/main" id="{7DB6DFB0-1B05-CCFB-D22B-2BBF4A799B18}"/>
              </a:ext>
            </a:extLst>
          </p:cNvPr>
          <p:cNvCxnSpPr>
            <a:cxnSpLocks/>
          </p:cNvCxnSpPr>
          <p:nvPr/>
        </p:nvCxnSpPr>
        <p:spPr>
          <a:xfrm>
            <a:off x="508267" y="5080289"/>
            <a:ext cx="566388"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9" name="Connettore 1 18">
            <a:extLst>
              <a:ext uri="{FF2B5EF4-FFF2-40B4-BE49-F238E27FC236}">
                <a16:creationId xmlns:a16="http://schemas.microsoft.com/office/drawing/2014/main" id="{E08448D0-EC56-64E7-3686-24E767871F93}"/>
              </a:ext>
            </a:extLst>
          </p:cNvPr>
          <p:cNvCxnSpPr>
            <a:cxnSpLocks/>
          </p:cNvCxnSpPr>
          <p:nvPr/>
        </p:nvCxnSpPr>
        <p:spPr>
          <a:xfrm>
            <a:off x="537207" y="1870856"/>
            <a:ext cx="6716209"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2" name="Connettore 1 21">
            <a:extLst>
              <a:ext uri="{FF2B5EF4-FFF2-40B4-BE49-F238E27FC236}">
                <a16:creationId xmlns:a16="http://schemas.microsoft.com/office/drawing/2014/main" id="{8403FE73-D303-B763-0883-9C703DBD515C}"/>
              </a:ext>
            </a:extLst>
          </p:cNvPr>
          <p:cNvCxnSpPr>
            <a:cxnSpLocks/>
          </p:cNvCxnSpPr>
          <p:nvPr/>
        </p:nvCxnSpPr>
        <p:spPr>
          <a:xfrm>
            <a:off x="537207" y="2110952"/>
            <a:ext cx="6576096"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3" name="Connettore 1 22">
            <a:extLst>
              <a:ext uri="{FF2B5EF4-FFF2-40B4-BE49-F238E27FC236}">
                <a16:creationId xmlns:a16="http://schemas.microsoft.com/office/drawing/2014/main" id="{F7015EDA-001D-A05B-9993-06C543BADED9}"/>
              </a:ext>
            </a:extLst>
          </p:cNvPr>
          <p:cNvCxnSpPr>
            <a:cxnSpLocks/>
          </p:cNvCxnSpPr>
          <p:nvPr/>
        </p:nvCxnSpPr>
        <p:spPr>
          <a:xfrm>
            <a:off x="3059408" y="1614792"/>
            <a:ext cx="4194008"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8" name="Connettore 1 27">
            <a:extLst>
              <a:ext uri="{FF2B5EF4-FFF2-40B4-BE49-F238E27FC236}">
                <a16:creationId xmlns:a16="http://schemas.microsoft.com/office/drawing/2014/main" id="{A8360948-E8C3-7CA8-E3B0-98F20F289126}"/>
              </a:ext>
            </a:extLst>
          </p:cNvPr>
          <p:cNvCxnSpPr>
            <a:cxnSpLocks/>
          </p:cNvCxnSpPr>
          <p:nvPr/>
        </p:nvCxnSpPr>
        <p:spPr>
          <a:xfrm>
            <a:off x="508267" y="4216979"/>
            <a:ext cx="7263848"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9" name="Connettore 1 28">
            <a:extLst>
              <a:ext uri="{FF2B5EF4-FFF2-40B4-BE49-F238E27FC236}">
                <a16:creationId xmlns:a16="http://schemas.microsoft.com/office/drawing/2014/main" id="{38FCA62C-0315-5899-4A1E-98B0B32390C0}"/>
              </a:ext>
            </a:extLst>
          </p:cNvPr>
          <p:cNvCxnSpPr>
            <a:cxnSpLocks/>
          </p:cNvCxnSpPr>
          <p:nvPr/>
        </p:nvCxnSpPr>
        <p:spPr>
          <a:xfrm flipV="1">
            <a:off x="479329" y="3827263"/>
            <a:ext cx="7418330" cy="668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30" name="Connettore 1 29">
            <a:extLst>
              <a:ext uri="{FF2B5EF4-FFF2-40B4-BE49-F238E27FC236}">
                <a16:creationId xmlns:a16="http://schemas.microsoft.com/office/drawing/2014/main" id="{2EF9EF42-3894-F8EA-F3EB-D642AD5A6630}"/>
              </a:ext>
            </a:extLst>
          </p:cNvPr>
          <p:cNvCxnSpPr>
            <a:cxnSpLocks/>
          </p:cNvCxnSpPr>
          <p:nvPr/>
        </p:nvCxnSpPr>
        <p:spPr>
          <a:xfrm>
            <a:off x="491258" y="4042321"/>
            <a:ext cx="7280857"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31" name="Connettore 1 30">
            <a:extLst>
              <a:ext uri="{FF2B5EF4-FFF2-40B4-BE49-F238E27FC236}">
                <a16:creationId xmlns:a16="http://schemas.microsoft.com/office/drawing/2014/main" id="{450B1B79-FC28-A65A-F5F0-246B962295A3}"/>
              </a:ext>
            </a:extLst>
          </p:cNvPr>
          <p:cNvCxnSpPr>
            <a:cxnSpLocks/>
          </p:cNvCxnSpPr>
          <p:nvPr/>
        </p:nvCxnSpPr>
        <p:spPr>
          <a:xfrm>
            <a:off x="3510066" y="3633320"/>
            <a:ext cx="4262049"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33" name="Connettore 1 32">
            <a:extLst>
              <a:ext uri="{FF2B5EF4-FFF2-40B4-BE49-F238E27FC236}">
                <a16:creationId xmlns:a16="http://schemas.microsoft.com/office/drawing/2014/main" id="{D6765BCE-23DF-B94C-3C4E-F2E4B562F081}"/>
              </a:ext>
            </a:extLst>
          </p:cNvPr>
          <p:cNvCxnSpPr>
            <a:cxnSpLocks/>
          </p:cNvCxnSpPr>
          <p:nvPr/>
        </p:nvCxnSpPr>
        <p:spPr>
          <a:xfrm>
            <a:off x="491258" y="4462171"/>
            <a:ext cx="324831"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53" name="Connettore 1 52">
            <a:extLst>
              <a:ext uri="{FF2B5EF4-FFF2-40B4-BE49-F238E27FC236}">
                <a16:creationId xmlns:a16="http://schemas.microsoft.com/office/drawing/2014/main" id="{5A27180F-D929-62A2-5CE1-D563EFAD3215}"/>
              </a:ext>
            </a:extLst>
          </p:cNvPr>
          <p:cNvCxnSpPr>
            <a:cxnSpLocks/>
          </p:cNvCxnSpPr>
          <p:nvPr/>
        </p:nvCxnSpPr>
        <p:spPr>
          <a:xfrm>
            <a:off x="537207" y="5734220"/>
            <a:ext cx="7234908" cy="0"/>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56" name="Connettore 1 55">
            <a:extLst>
              <a:ext uri="{FF2B5EF4-FFF2-40B4-BE49-F238E27FC236}">
                <a16:creationId xmlns:a16="http://schemas.microsoft.com/office/drawing/2014/main" id="{5A704098-0CEE-5CFA-E257-0ED8D13C6D94}"/>
              </a:ext>
            </a:extLst>
          </p:cNvPr>
          <p:cNvCxnSpPr>
            <a:cxnSpLocks/>
          </p:cNvCxnSpPr>
          <p:nvPr/>
        </p:nvCxnSpPr>
        <p:spPr>
          <a:xfrm flipV="1">
            <a:off x="537207" y="5894667"/>
            <a:ext cx="1620792" cy="21279"/>
          </a:xfrm>
          <a:prstGeom prst="line">
            <a:avLst/>
          </a:prstGeom>
          <a:ln w="38100">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60" name="CasellaDiTesto 59">
            <a:extLst>
              <a:ext uri="{FF2B5EF4-FFF2-40B4-BE49-F238E27FC236}">
                <a16:creationId xmlns:a16="http://schemas.microsoft.com/office/drawing/2014/main" id="{7551CEF8-4AD6-36AE-0AAA-2E24C0DD0F6B}"/>
              </a:ext>
            </a:extLst>
          </p:cNvPr>
          <p:cNvSpPr txBox="1"/>
          <p:nvPr/>
        </p:nvSpPr>
        <p:spPr>
          <a:xfrm>
            <a:off x="7897659" y="5532393"/>
            <a:ext cx="2247238" cy="461665"/>
          </a:xfrm>
          <a:prstGeom prst="rect">
            <a:avLst/>
          </a:prstGeom>
          <a:noFill/>
        </p:spPr>
        <p:txBody>
          <a:bodyPr wrap="square" rtlCol="0">
            <a:spAutoFit/>
          </a:bodyPr>
          <a:lstStyle/>
          <a:p>
            <a:r>
              <a:rPr lang="en-US" sz="2400" dirty="0"/>
              <a:t>Sandage 1958</a:t>
            </a:r>
          </a:p>
        </p:txBody>
      </p:sp>
      <p:cxnSp>
        <p:nvCxnSpPr>
          <p:cNvPr id="62" name="Connettore 2 61">
            <a:extLst>
              <a:ext uri="{FF2B5EF4-FFF2-40B4-BE49-F238E27FC236}">
                <a16:creationId xmlns:a16="http://schemas.microsoft.com/office/drawing/2014/main" id="{BF83DB26-5349-EA82-820D-BD0463E31358}"/>
              </a:ext>
            </a:extLst>
          </p:cNvPr>
          <p:cNvCxnSpPr>
            <a:cxnSpLocks/>
          </p:cNvCxnSpPr>
          <p:nvPr/>
        </p:nvCxnSpPr>
        <p:spPr>
          <a:xfrm>
            <a:off x="8452022" y="5313918"/>
            <a:ext cx="3126259" cy="0"/>
          </a:xfrm>
          <a:prstGeom prst="straightConnector1">
            <a:avLst/>
          </a:prstGeom>
          <a:ln w="762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3" name="Connettore 2 62">
            <a:extLst>
              <a:ext uri="{FF2B5EF4-FFF2-40B4-BE49-F238E27FC236}">
                <a16:creationId xmlns:a16="http://schemas.microsoft.com/office/drawing/2014/main" id="{7E603F55-A7D7-CCBA-51C5-98EC06DCF83A}"/>
              </a:ext>
            </a:extLst>
          </p:cNvPr>
          <p:cNvCxnSpPr>
            <a:cxnSpLocks/>
          </p:cNvCxnSpPr>
          <p:nvPr/>
        </p:nvCxnSpPr>
        <p:spPr>
          <a:xfrm flipV="1">
            <a:off x="8427309" y="2379426"/>
            <a:ext cx="0" cy="2964331"/>
          </a:xfrm>
          <a:prstGeom prst="straightConnector1">
            <a:avLst/>
          </a:prstGeom>
          <a:ln w="762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66" name="CasellaDiTesto 65">
            <a:extLst>
              <a:ext uri="{FF2B5EF4-FFF2-40B4-BE49-F238E27FC236}">
                <a16:creationId xmlns:a16="http://schemas.microsoft.com/office/drawing/2014/main" id="{2E3B74CD-8FB9-9AFD-35AC-DC38398AA7ED}"/>
              </a:ext>
            </a:extLst>
          </p:cNvPr>
          <p:cNvSpPr txBox="1"/>
          <p:nvPr/>
        </p:nvSpPr>
        <p:spPr>
          <a:xfrm>
            <a:off x="10429103" y="5393893"/>
            <a:ext cx="719043" cy="369332"/>
          </a:xfrm>
          <a:prstGeom prst="rect">
            <a:avLst/>
          </a:prstGeom>
          <a:noFill/>
        </p:spPr>
        <p:txBody>
          <a:bodyPr wrap="none" rtlCol="0">
            <a:spAutoFit/>
          </a:bodyPr>
          <a:lstStyle/>
          <a:p>
            <a:r>
              <a:rPr lang="en-US" dirty="0"/>
              <a:t>Log P</a:t>
            </a:r>
          </a:p>
        </p:txBody>
      </p:sp>
      <p:sp>
        <p:nvSpPr>
          <p:cNvPr id="67" name="CasellaDiTesto 66">
            <a:extLst>
              <a:ext uri="{FF2B5EF4-FFF2-40B4-BE49-F238E27FC236}">
                <a16:creationId xmlns:a16="http://schemas.microsoft.com/office/drawing/2014/main" id="{7A604004-26D3-FD01-3692-9FC477B530E3}"/>
              </a:ext>
            </a:extLst>
          </p:cNvPr>
          <p:cNvSpPr txBox="1"/>
          <p:nvPr/>
        </p:nvSpPr>
        <p:spPr>
          <a:xfrm rot="16200000">
            <a:off x="7418510" y="2933427"/>
            <a:ext cx="1487947" cy="369332"/>
          </a:xfrm>
          <a:prstGeom prst="rect">
            <a:avLst/>
          </a:prstGeom>
          <a:noFill/>
        </p:spPr>
        <p:txBody>
          <a:bodyPr wrap="square" rtlCol="0">
            <a:spAutoFit/>
          </a:bodyPr>
          <a:lstStyle/>
          <a:p>
            <a:r>
              <a:rPr lang="en-US" dirty="0"/>
              <a:t>Log Lum</a:t>
            </a:r>
          </a:p>
        </p:txBody>
      </p:sp>
      <p:cxnSp>
        <p:nvCxnSpPr>
          <p:cNvPr id="70" name="Connettore 1 69">
            <a:extLst>
              <a:ext uri="{FF2B5EF4-FFF2-40B4-BE49-F238E27FC236}">
                <a16:creationId xmlns:a16="http://schemas.microsoft.com/office/drawing/2014/main" id="{911E736D-E7B2-DC46-6546-386F542D132D}"/>
              </a:ext>
            </a:extLst>
          </p:cNvPr>
          <p:cNvCxnSpPr>
            <a:cxnSpLocks/>
          </p:cNvCxnSpPr>
          <p:nvPr/>
        </p:nvCxnSpPr>
        <p:spPr>
          <a:xfrm flipV="1">
            <a:off x="9121716" y="3043235"/>
            <a:ext cx="1946240" cy="1637989"/>
          </a:xfrm>
          <a:prstGeom prst="line">
            <a:avLst/>
          </a:prstGeom>
          <a:ln w="31750">
            <a:solidFill>
              <a:schemeClr val="tx1"/>
            </a:solidFill>
          </a:ln>
          <a:effectLst>
            <a:glow rad="659708">
              <a:schemeClr val="bg2">
                <a:lumMod val="75000"/>
                <a:alpha val="63000"/>
              </a:schemeClr>
            </a:glow>
            <a:outerShdw dir="5400000" sx="97097" sy="97097" algn="ctr" rotWithShape="0">
              <a:srgbClr val="000000">
                <a:alpha val="50419"/>
              </a:srgbClr>
            </a:outerShdw>
            <a:reflection endPos="0" dist="50800" dir="5400000" sy="-100000" algn="bl" rotWithShape="0"/>
          </a:effectLst>
        </p:spPr>
        <p:style>
          <a:lnRef idx="2">
            <a:schemeClr val="accent1"/>
          </a:lnRef>
          <a:fillRef idx="0">
            <a:schemeClr val="accent1"/>
          </a:fillRef>
          <a:effectRef idx="1">
            <a:schemeClr val="accent1"/>
          </a:effectRef>
          <a:fontRef idx="minor">
            <a:schemeClr val="tx1"/>
          </a:fontRef>
        </p:style>
      </p:cxnSp>
      <p:sp>
        <p:nvSpPr>
          <p:cNvPr id="3" name="Segnaposto piè di pagina 2">
            <a:extLst>
              <a:ext uri="{FF2B5EF4-FFF2-40B4-BE49-F238E27FC236}">
                <a16:creationId xmlns:a16="http://schemas.microsoft.com/office/drawing/2014/main" id="{3585ACD2-544E-C3F7-05A2-35121CA1E220}"/>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5131167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999AA9F-D112-0CF1-5ECC-A691A76B39D5}"/>
              </a:ext>
            </a:extLst>
          </p:cNvPr>
          <p:cNvSpPr>
            <a:spLocks noGrp="1"/>
          </p:cNvSpPr>
          <p:nvPr>
            <p:ph type="title"/>
          </p:nvPr>
        </p:nvSpPr>
        <p:spPr/>
        <p:txBody>
          <a:bodyPr/>
          <a:lstStyle/>
          <a:p>
            <a:endParaRPr lang="it-IT"/>
          </a:p>
        </p:txBody>
      </p:sp>
      <p:pic>
        <p:nvPicPr>
          <p:cNvPr id="8" name="Segnaposto contenuto 7">
            <a:extLst>
              <a:ext uri="{FF2B5EF4-FFF2-40B4-BE49-F238E27FC236}">
                <a16:creationId xmlns:a16="http://schemas.microsoft.com/office/drawing/2014/main" id="{D3BBB2A0-D902-5424-CE34-BD2C8DE5CA9E}"/>
              </a:ext>
            </a:extLst>
          </p:cNvPr>
          <p:cNvPicPr>
            <a:picLocks noGrp="1" noChangeAspect="1"/>
          </p:cNvPicPr>
          <p:nvPr>
            <p:ph idx="1"/>
          </p:nvPr>
        </p:nvPicPr>
        <p:blipFill>
          <a:blip r:embed="rId3"/>
          <a:stretch>
            <a:fillRect/>
          </a:stretch>
        </p:blipFill>
        <p:spPr>
          <a:xfrm>
            <a:off x="587542" y="523081"/>
            <a:ext cx="11016916" cy="5811838"/>
          </a:xfrm>
        </p:spPr>
      </p:pic>
      <p:sp>
        <p:nvSpPr>
          <p:cNvPr id="4" name="Segnaposto data 3">
            <a:extLst>
              <a:ext uri="{FF2B5EF4-FFF2-40B4-BE49-F238E27FC236}">
                <a16:creationId xmlns:a16="http://schemas.microsoft.com/office/drawing/2014/main" id="{AAD238DF-0633-1276-BBA8-B2EF1B9A7DE0}"/>
              </a:ext>
            </a:extLst>
          </p:cNvPr>
          <p:cNvSpPr>
            <a:spLocks noGrp="1"/>
          </p:cNvSpPr>
          <p:nvPr>
            <p:ph type="dt" sz="half" idx="10"/>
          </p:nvPr>
        </p:nvSpPr>
        <p:spPr/>
        <p:txBody>
          <a:bodyPr/>
          <a:lstStyle/>
          <a:p>
            <a:r>
              <a:rPr lang="it-IT"/>
              <a:t>25/05/2026 CosmoVerse@Sofia</a:t>
            </a:r>
            <a:endParaRPr lang="en-US" dirty="0"/>
          </a:p>
        </p:txBody>
      </p:sp>
      <p:sp>
        <p:nvSpPr>
          <p:cNvPr id="6" name="Segnaposto numero diapositiva 5">
            <a:extLst>
              <a:ext uri="{FF2B5EF4-FFF2-40B4-BE49-F238E27FC236}">
                <a16:creationId xmlns:a16="http://schemas.microsoft.com/office/drawing/2014/main" id="{E6B54629-F51B-A38B-121D-23CF7E4EC778}"/>
              </a:ext>
            </a:extLst>
          </p:cNvPr>
          <p:cNvSpPr>
            <a:spLocks noGrp="1"/>
          </p:cNvSpPr>
          <p:nvPr>
            <p:ph type="sldNum" sz="quarter" idx="12"/>
          </p:nvPr>
        </p:nvSpPr>
        <p:spPr/>
        <p:txBody>
          <a:bodyPr/>
          <a:lstStyle/>
          <a:p>
            <a:fld id="{73B850FF-6169-4056-8077-06FFA93A5366}" type="slidenum">
              <a:rPr lang="en-US" smtClean="0"/>
              <a:t>130</a:t>
            </a:fld>
            <a:endParaRPr lang="en-US"/>
          </a:p>
        </p:txBody>
      </p:sp>
      <p:sp>
        <p:nvSpPr>
          <p:cNvPr id="3" name="Segnaposto piè di pagina 2">
            <a:extLst>
              <a:ext uri="{FF2B5EF4-FFF2-40B4-BE49-F238E27FC236}">
                <a16:creationId xmlns:a16="http://schemas.microsoft.com/office/drawing/2014/main" id="{F3BF4CFD-141D-A944-11E5-C88621072725}"/>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4137584698"/>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6BA315-48A7-65DE-8171-D9001E9CA1EF}"/>
              </a:ext>
            </a:extLst>
          </p:cNvPr>
          <p:cNvSpPr>
            <a:spLocks noGrp="1"/>
          </p:cNvSpPr>
          <p:nvPr>
            <p:ph type="title"/>
          </p:nvPr>
        </p:nvSpPr>
        <p:spPr/>
        <p:txBody>
          <a:bodyPr/>
          <a:lstStyle/>
          <a:p>
            <a:endParaRPr lang="it-IT"/>
          </a:p>
        </p:txBody>
      </p:sp>
      <p:pic>
        <p:nvPicPr>
          <p:cNvPr id="8" name="Segnaposto contenuto 7">
            <a:extLst>
              <a:ext uri="{FF2B5EF4-FFF2-40B4-BE49-F238E27FC236}">
                <a16:creationId xmlns:a16="http://schemas.microsoft.com/office/drawing/2014/main" id="{5077A5C2-906C-6189-4958-7E3FEF7F47FB}"/>
              </a:ext>
            </a:extLst>
          </p:cNvPr>
          <p:cNvPicPr>
            <a:picLocks noGrp="1" noChangeAspect="1"/>
          </p:cNvPicPr>
          <p:nvPr>
            <p:ph idx="1"/>
          </p:nvPr>
        </p:nvPicPr>
        <p:blipFill>
          <a:blip r:embed="rId2"/>
          <a:stretch>
            <a:fillRect/>
          </a:stretch>
        </p:blipFill>
        <p:spPr>
          <a:xfrm>
            <a:off x="554183" y="365125"/>
            <a:ext cx="10799618" cy="5991225"/>
          </a:xfrm>
        </p:spPr>
      </p:pic>
      <p:sp>
        <p:nvSpPr>
          <p:cNvPr id="4" name="Segnaposto data 3">
            <a:extLst>
              <a:ext uri="{FF2B5EF4-FFF2-40B4-BE49-F238E27FC236}">
                <a16:creationId xmlns:a16="http://schemas.microsoft.com/office/drawing/2014/main" id="{ACB6189A-44F6-B043-F168-1073353A1153}"/>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4617BC39-8A0F-7BA0-B66F-630230121708}"/>
              </a:ext>
            </a:extLst>
          </p:cNvPr>
          <p:cNvSpPr>
            <a:spLocks noGrp="1"/>
          </p:cNvSpPr>
          <p:nvPr>
            <p:ph type="sldNum" sz="quarter" idx="12"/>
          </p:nvPr>
        </p:nvSpPr>
        <p:spPr/>
        <p:txBody>
          <a:bodyPr/>
          <a:lstStyle/>
          <a:p>
            <a:fld id="{73B850FF-6169-4056-8077-06FFA93A5366}" type="slidenum">
              <a:rPr lang="en-US" smtClean="0"/>
              <a:t>131</a:t>
            </a:fld>
            <a:endParaRPr lang="en-US"/>
          </a:p>
        </p:txBody>
      </p:sp>
      <p:sp>
        <p:nvSpPr>
          <p:cNvPr id="3" name="Segnaposto piè di pagina 2">
            <a:extLst>
              <a:ext uri="{FF2B5EF4-FFF2-40B4-BE49-F238E27FC236}">
                <a16:creationId xmlns:a16="http://schemas.microsoft.com/office/drawing/2014/main" id="{9DAFEE2E-D26A-9EB7-C924-1C665B567A69}"/>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260730042"/>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CC94542-A934-0AE6-0B8A-1046029F2587}"/>
              </a:ext>
            </a:extLst>
          </p:cNvPr>
          <p:cNvSpPr>
            <a:spLocks noGrp="1"/>
          </p:cNvSpPr>
          <p:nvPr>
            <p:ph type="title"/>
          </p:nvPr>
        </p:nvSpPr>
        <p:spPr/>
        <p:txBody>
          <a:bodyPr/>
          <a:lstStyle/>
          <a:p>
            <a:endParaRPr lang="it-IT"/>
          </a:p>
        </p:txBody>
      </p:sp>
      <p:pic>
        <p:nvPicPr>
          <p:cNvPr id="8" name="Segnaposto contenuto 7">
            <a:extLst>
              <a:ext uri="{FF2B5EF4-FFF2-40B4-BE49-F238E27FC236}">
                <a16:creationId xmlns:a16="http://schemas.microsoft.com/office/drawing/2014/main" id="{7684185F-AF13-C2D5-00F5-A77354FC7678}"/>
              </a:ext>
            </a:extLst>
          </p:cNvPr>
          <p:cNvPicPr>
            <a:picLocks noGrp="1" noChangeAspect="1"/>
          </p:cNvPicPr>
          <p:nvPr>
            <p:ph idx="1"/>
          </p:nvPr>
        </p:nvPicPr>
        <p:blipFill>
          <a:blip r:embed="rId2"/>
          <a:stretch>
            <a:fillRect/>
          </a:stretch>
        </p:blipFill>
        <p:spPr>
          <a:xfrm>
            <a:off x="569085" y="148184"/>
            <a:ext cx="11053830" cy="6208166"/>
          </a:xfrm>
        </p:spPr>
      </p:pic>
      <p:sp>
        <p:nvSpPr>
          <p:cNvPr id="4" name="Segnaposto data 3">
            <a:extLst>
              <a:ext uri="{FF2B5EF4-FFF2-40B4-BE49-F238E27FC236}">
                <a16:creationId xmlns:a16="http://schemas.microsoft.com/office/drawing/2014/main" id="{97395DAB-CFD0-73B7-DE2F-B04B23AA4C53}"/>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4ADAAE5A-B39B-1246-C8BF-D47908392581}"/>
              </a:ext>
            </a:extLst>
          </p:cNvPr>
          <p:cNvSpPr>
            <a:spLocks noGrp="1"/>
          </p:cNvSpPr>
          <p:nvPr>
            <p:ph type="sldNum" sz="quarter" idx="12"/>
          </p:nvPr>
        </p:nvSpPr>
        <p:spPr/>
        <p:txBody>
          <a:bodyPr/>
          <a:lstStyle/>
          <a:p>
            <a:fld id="{73B850FF-6169-4056-8077-06FFA93A5366}" type="slidenum">
              <a:rPr lang="en-US" smtClean="0"/>
              <a:t>132</a:t>
            </a:fld>
            <a:endParaRPr lang="en-US"/>
          </a:p>
        </p:txBody>
      </p:sp>
      <p:sp>
        <p:nvSpPr>
          <p:cNvPr id="3" name="Segnaposto piè di pagina 2">
            <a:extLst>
              <a:ext uri="{FF2B5EF4-FFF2-40B4-BE49-F238E27FC236}">
                <a16:creationId xmlns:a16="http://schemas.microsoft.com/office/drawing/2014/main" id="{7ABCDE67-916D-90DD-12DE-F8CAE9DCAF8E}"/>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83783254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4B4DA5-6810-4104-57CF-7306B69B138E}"/>
              </a:ext>
            </a:extLst>
          </p:cNvPr>
          <p:cNvSpPr>
            <a:spLocks noGrp="1"/>
          </p:cNvSpPr>
          <p:nvPr>
            <p:ph type="title"/>
          </p:nvPr>
        </p:nvSpPr>
        <p:spPr>
          <a:xfrm>
            <a:off x="958121" y="321191"/>
            <a:ext cx="10594145" cy="1231825"/>
          </a:xfrm>
        </p:spPr>
        <p:txBody>
          <a:bodyPr/>
          <a:lstStyle/>
          <a:p>
            <a:r>
              <a:rPr lang="it-IT" dirty="0" err="1"/>
              <a:t>Type</a:t>
            </a:r>
            <a:r>
              <a:rPr lang="it-IT" dirty="0"/>
              <a:t> II and </a:t>
            </a:r>
            <a:r>
              <a:rPr lang="it-IT" dirty="0" err="1"/>
              <a:t>Anomalous</a:t>
            </a:r>
            <a:r>
              <a:rPr lang="it-IT" dirty="0"/>
              <a:t> </a:t>
            </a:r>
            <a:r>
              <a:rPr lang="it-IT" dirty="0" err="1"/>
              <a:t>Cepheids</a:t>
            </a:r>
            <a:endParaRPr lang="it-IT" dirty="0"/>
          </a:p>
        </p:txBody>
      </p:sp>
      <p:sp>
        <p:nvSpPr>
          <p:cNvPr id="4" name="Segnaposto data 3">
            <a:extLst>
              <a:ext uri="{FF2B5EF4-FFF2-40B4-BE49-F238E27FC236}">
                <a16:creationId xmlns:a16="http://schemas.microsoft.com/office/drawing/2014/main" id="{061C6FB0-FFAB-51AC-3856-3AB0B5EDEDBC}"/>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9CD9D059-3C1D-E08D-481F-5A13F6623AF3}"/>
              </a:ext>
            </a:extLst>
          </p:cNvPr>
          <p:cNvSpPr>
            <a:spLocks noGrp="1"/>
          </p:cNvSpPr>
          <p:nvPr>
            <p:ph type="sldNum" sz="quarter" idx="12"/>
          </p:nvPr>
        </p:nvSpPr>
        <p:spPr/>
        <p:txBody>
          <a:bodyPr/>
          <a:lstStyle/>
          <a:p>
            <a:fld id="{73B850FF-6169-4056-8077-06FFA93A5366}" type="slidenum">
              <a:rPr lang="en-US" smtClean="0"/>
              <a:t>133</a:t>
            </a:fld>
            <a:endParaRPr lang="en-US"/>
          </a:p>
        </p:txBody>
      </p:sp>
      <p:sp>
        <p:nvSpPr>
          <p:cNvPr id="10" name="CasellaDiTesto 9">
            <a:extLst>
              <a:ext uri="{FF2B5EF4-FFF2-40B4-BE49-F238E27FC236}">
                <a16:creationId xmlns:a16="http://schemas.microsoft.com/office/drawing/2014/main" id="{76FA7CD8-1A01-A855-D4E6-3E0E787EE080}"/>
              </a:ext>
            </a:extLst>
          </p:cNvPr>
          <p:cNvSpPr txBox="1"/>
          <p:nvPr/>
        </p:nvSpPr>
        <p:spPr>
          <a:xfrm>
            <a:off x="6856828" y="136525"/>
            <a:ext cx="6098344" cy="369332"/>
          </a:xfrm>
          <a:prstGeom prst="rect">
            <a:avLst/>
          </a:prstGeom>
          <a:noFill/>
        </p:spPr>
        <p:txBody>
          <a:bodyPr wrap="square">
            <a:spAutoFit/>
          </a:bodyPr>
          <a:lstStyle/>
          <a:p>
            <a:r>
              <a:rPr lang="it-IT" dirty="0">
                <a:solidFill>
                  <a:schemeClr val="tx2"/>
                </a:solidFill>
              </a:rPr>
              <a:t>PULSATING STARS IN THE MAGELLANIC CLOUDS</a:t>
            </a:r>
          </a:p>
        </p:txBody>
      </p:sp>
      <p:pic>
        <p:nvPicPr>
          <p:cNvPr id="13" name="New picture">
            <a:extLst>
              <a:ext uri="{FF2B5EF4-FFF2-40B4-BE49-F238E27FC236}">
                <a16:creationId xmlns:a16="http://schemas.microsoft.com/office/drawing/2014/main" id="{89061C69-1DC1-CB66-1950-089F6BB622E4}"/>
              </a:ext>
            </a:extLst>
          </p:cNvPr>
          <p:cNvPicPr/>
          <p:nvPr/>
        </p:nvPicPr>
        <p:blipFill>
          <a:blip r:embed="rId3">
            <a:extLst>
              <a:ext uri="{28A0092B-C50C-407E-A947-70E740481C1C}">
                <a14:useLocalDpi xmlns:a14="http://schemas.microsoft.com/office/drawing/2010/main" val="0"/>
              </a:ext>
            </a:extLst>
          </a:blip>
          <a:srcRect/>
          <a:stretch/>
        </p:blipFill>
        <p:spPr>
          <a:xfrm>
            <a:off x="958121" y="1274611"/>
            <a:ext cx="9526722" cy="4894262"/>
          </a:xfrm>
          <a:prstGeom prst="rect">
            <a:avLst/>
          </a:prstGeom>
        </p:spPr>
      </p:pic>
      <p:sp>
        <p:nvSpPr>
          <p:cNvPr id="3" name="Segnaposto piè di pagina 2">
            <a:extLst>
              <a:ext uri="{FF2B5EF4-FFF2-40B4-BE49-F238E27FC236}">
                <a16:creationId xmlns:a16="http://schemas.microsoft.com/office/drawing/2014/main" id="{0EF3141D-2061-D687-8124-2E4E219A2106}"/>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595050932"/>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A7247BA-731F-3393-6746-AB48E8B6FE87}"/>
              </a:ext>
            </a:extLst>
          </p:cNvPr>
          <p:cNvSpPr>
            <a:spLocks noGrp="1"/>
          </p:cNvSpPr>
          <p:nvPr>
            <p:ph type="title"/>
          </p:nvPr>
        </p:nvSpPr>
        <p:spPr>
          <a:xfrm>
            <a:off x="655320" y="365126"/>
            <a:ext cx="9425940" cy="2035174"/>
          </a:xfrm>
        </p:spPr>
        <p:txBody>
          <a:bodyPr>
            <a:normAutofit/>
          </a:bodyPr>
          <a:lstStyle/>
          <a:p>
            <a:r>
              <a:rPr lang="it-IT" dirty="0" err="1"/>
              <a:t>Period-luminosity-colour</a:t>
            </a:r>
            <a:r>
              <a:rPr lang="it-IT" dirty="0"/>
              <a:t> and </a:t>
            </a:r>
            <a:br>
              <a:rPr lang="it-IT" dirty="0"/>
            </a:br>
            <a:r>
              <a:rPr lang="it-IT" dirty="0" err="1"/>
              <a:t>period-luminosity</a:t>
            </a:r>
            <a:endParaRPr lang="it-IT" dirty="0"/>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8F65D5FB-3517-F27C-8D8C-8954F437A552}"/>
                  </a:ext>
                </a:extLst>
              </p:cNvPr>
              <p:cNvSpPr>
                <a:spLocks noGrp="1"/>
              </p:cNvSpPr>
              <p:nvPr>
                <p:ph idx="1"/>
              </p:nvPr>
            </p:nvSpPr>
            <p:spPr>
              <a:xfrm>
                <a:off x="486806" y="2171700"/>
                <a:ext cx="5958964" cy="3776662"/>
              </a:xfrm>
            </p:spPr>
            <p:txBody>
              <a:bodyPr>
                <a:normAutofit fontScale="92500"/>
              </a:bodyPr>
              <a:lstStyle/>
              <a:p>
                <a:pPr marL="0" indent="0">
                  <a:buNone/>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𝑃</m:t>
                      </m:r>
                      <m:r>
                        <a:rPr lang="it-IT" b="0" i="1" smtClean="0">
                          <a:latin typeface="Cambria Math" panose="02040503050406030204" pitchFamily="18" charset="0"/>
                        </a:rPr>
                        <m:t>≃</m:t>
                      </m:r>
                      <m:sSup>
                        <m:sSupPr>
                          <m:ctrlPr>
                            <a:rPr lang="it-IT" b="0" i="1" smtClean="0">
                              <a:latin typeface="Cambria Math" panose="02040503050406030204" pitchFamily="18" charset="0"/>
                            </a:rPr>
                          </m:ctrlPr>
                        </m:sSupPr>
                        <m:e>
                          <m:r>
                            <a:rPr lang="it-IT" b="0" i="1" smtClean="0">
                              <a:latin typeface="Cambria Math" panose="02040503050406030204" pitchFamily="18" charset="0"/>
                            </a:rPr>
                            <m:t>𝑀</m:t>
                          </m:r>
                        </m:e>
                        <m:sup>
                          <m:r>
                            <a:rPr lang="it-IT" b="0" i="1" smtClean="0">
                              <a:latin typeface="Cambria Math" panose="02040503050406030204" pitchFamily="18" charset="0"/>
                            </a:rPr>
                            <m:t>−1\2</m:t>
                          </m:r>
                        </m:sup>
                      </m:sSup>
                      <m:r>
                        <a:rPr lang="it-IT" b="0" i="1" smtClean="0">
                          <a:latin typeface="Cambria Math" panose="02040503050406030204" pitchFamily="18" charset="0"/>
                        </a:rPr>
                        <m:t>⋅</m:t>
                      </m:r>
                      <m:sSup>
                        <m:sSupPr>
                          <m:ctrlPr>
                            <a:rPr lang="it-IT" b="0" i="1" smtClean="0">
                              <a:latin typeface="Cambria Math" panose="02040503050406030204" pitchFamily="18" charset="0"/>
                            </a:rPr>
                          </m:ctrlPr>
                        </m:sSupPr>
                        <m:e>
                          <m:r>
                            <a:rPr lang="it-IT" b="0" i="1" smtClean="0">
                              <a:latin typeface="Cambria Math" panose="02040503050406030204" pitchFamily="18" charset="0"/>
                            </a:rPr>
                            <m:t>𝐿</m:t>
                          </m:r>
                        </m:e>
                        <m:sup>
                          <m:r>
                            <a:rPr lang="it-IT" b="0" i="1" smtClean="0">
                              <a:latin typeface="Cambria Math" panose="02040503050406030204" pitchFamily="18" charset="0"/>
                            </a:rPr>
                            <m:t>3\4</m:t>
                          </m:r>
                        </m:sup>
                      </m:sSup>
                      <m:r>
                        <a:rPr lang="it-IT" b="0" i="1" smtClean="0">
                          <a:latin typeface="Cambria Math" panose="02040503050406030204" pitchFamily="18" charset="0"/>
                        </a:rPr>
                        <m:t>⋅</m:t>
                      </m:r>
                      <m:sSubSup>
                        <m:sSubSupPr>
                          <m:ctrlPr>
                            <a:rPr lang="it-IT" b="0" i="1" smtClean="0">
                              <a:latin typeface="Cambria Math" panose="02040503050406030204" pitchFamily="18" charset="0"/>
                            </a:rPr>
                          </m:ctrlPr>
                        </m:sSubSupPr>
                        <m:e>
                          <m:r>
                            <a:rPr lang="it-IT" b="0" i="1" smtClean="0">
                              <a:latin typeface="Cambria Math" panose="02040503050406030204" pitchFamily="18" charset="0"/>
                            </a:rPr>
                            <m:t>𝑇</m:t>
                          </m:r>
                        </m:e>
                        <m:sub>
                          <m:r>
                            <a:rPr lang="it-IT" b="0" i="1" smtClean="0">
                              <a:latin typeface="Cambria Math" panose="02040503050406030204" pitchFamily="18" charset="0"/>
                            </a:rPr>
                            <m:t>𝑒</m:t>
                          </m:r>
                        </m:sub>
                        <m:sup>
                          <m:r>
                            <a:rPr lang="it-IT" b="0" i="1" smtClean="0">
                              <a:latin typeface="Cambria Math" panose="02040503050406030204" pitchFamily="18" charset="0"/>
                            </a:rPr>
                            <m:t>−3</m:t>
                          </m:r>
                        </m:sup>
                      </m:sSubSup>
                      <m:r>
                        <a:rPr lang="it-IT" b="0" i="1" smtClean="0">
                          <a:latin typeface="Cambria Math" panose="02040503050406030204" pitchFamily="18" charset="0"/>
                        </a:rPr>
                        <m:t> </m:t>
                      </m:r>
                    </m:oMath>
                  </m:oMathPara>
                </a14:m>
                <a:endParaRPr lang="it-IT" dirty="0"/>
              </a:p>
              <a:p>
                <a:pPr marL="0" indent="0">
                  <a:buNone/>
                </a:pPr>
                <a:r>
                  <a:rPr lang="it-IT" dirty="0"/>
                  <a:t>PLC </a:t>
                </a:r>
                <a:r>
                  <a:rPr lang="it-IT" dirty="0" err="1"/>
                  <a:t>exists</a:t>
                </a:r>
                <a:r>
                  <a:rPr lang="it-IT" dirty="0"/>
                  <a:t> for </a:t>
                </a:r>
                <a:r>
                  <a:rPr lang="it-IT" dirty="0" err="1"/>
                  <a:t>every</a:t>
                </a:r>
                <a:r>
                  <a:rPr lang="it-IT" dirty="0"/>
                  <a:t> star; </a:t>
                </a:r>
              </a:p>
              <a:p>
                <a:pPr marL="0" indent="0">
                  <a:buNone/>
                </a:pPr>
                <a:r>
                  <a:rPr lang="it-IT" dirty="0"/>
                  <a:t>PL and PC are </a:t>
                </a:r>
                <a:r>
                  <a:rPr lang="it-IT" dirty="0" err="1"/>
                  <a:t>statistical</a:t>
                </a:r>
                <a:r>
                  <a:rPr lang="it-IT" dirty="0"/>
                  <a:t> relations.</a:t>
                </a:r>
              </a:p>
              <a:p>
                <a:pPr marL="0" lvl="0" indent="0">
                  <a:buClr>
                    <a:srgbClr val="7162FE"/>
                  </a:buClr>
                  <a:buNone/>
                </a:pPr>
                <a:endParaRPr lang="it-IT" i="1" dirty="0">
                  <a:solidFill>
                    <a:srgbClr val="201449"/>
                  </a:solidFill>
                  <a:latin typeface="Cambria Math" panose="02040503050406030204" pitchFamily="18" charset="0"/>
                </a:endParaRPr>
              </a:p>
              <a:p>
                <a:pPr marL="0" lvl="0" indent="0">
                  <a:buClr>
                    <a:srgbClr val="7162FE"/>
                  </a:buClr>
                  <a:buNone/>
                </a:pPr>
                <a:r>
                  <a:rPr lang="it-IT" i="1" dirty="0" err="1">
                    <a:solidFill>
                      <a:srgbClr val="201449"/>
                    </a:solidFill>
                    <a:latin typeface="Cambria Math" panose="02040503050406030204" pitchFamily="18" charset="0"/>
                  </a:rPr>
                  <a:t>Observationally</a:t>
                </a:r>
                <a:r>
                  <a:rPr lang="it-IT" i="1" dirty="0">
                    <a:solidFill>
                      <a:srgbClr val="201449"/>
                    </a:solidFill>
                    <a:latin typeface="Cambria Math" panose="02040503050406030204" pitchFamily="18" charset="0"/>
                  </a:rPr>
                  <a:t>:</a:t>
                </a:r>
              </a:p>
              <a:p>
                <a:pPr marL="0" lvl="0" indent="0">
                  <a:buClr>
                    <a:srgbClr val="7162FE"/>
                  </a:buClr>
                  <a:buNone/>
                </a:pPr>
                <a14:m>
                  <m:oMathPara xmlns:m="http://schemas.openxmlformats.org/officeDocument/2006/math">
                    <m:oMathParaPr>
                      <m:jc m:val="centerGroup"/>
                    </m:oMathParaPr>
                    <m:oMath xmlns:m="http://schemas.openxmlformats.org/officeDocument/2006/math">
                      <m:sSub>
                        <m:sSubPr>
                          <m:ctrlPr>
                            <a:rPr lang="it-IT" i="1">
                              <a:solidFill>
                                <a:srgbClr val="201449"/>
                              </a:solidFill>
                              <a:latin typeface="Cambria Math" panose="02040503050406030204" pitchFamily="18" charset="0"/>
                            </a:rPr>
                          </m:ctrlPr>
                        </m:sSubPr>
                        <m:e>
                          <m:r>
                            <a:rPr lang="it-IT" i="1">
                              <a:solidFill>
                                <a:srgbClr val="201449"/>
                              </a:solidFill>
                              <a:latin typeface="Cambria Math" panose="02040503050406030204" pitchFamily="18" charset="0"/>
                            </a:rPr>
                            <m:t>𝑀</m:t>
                          </m:r>
                        </m:e>
                        <m:sub>
                          <m:sSub>
                            <m:sSubPr>
                              <m:ctrlPr>
                                <a:rPr lang="it-IT" i="1">
                                  <a:solidFill>
                                    <a:srgbClr val="201449"/>
                                  </a:solidFill>
                                  <a:latin typeface="Cambria Math" panose="02040503050406030204" pitchFamily="18" charset="0"/>
                                </a:rPr>
                              </m:ctrlPr>
                            </m:sSubPr>
                            <m:e>
                              <m:r>
                                <a:rPr lang="it-IT" i="1">
                                  <a:solidFill>
                                    <a:srgbClr val="201449"/>
                                  </a:solidFill>
                                  <a:latin typeface="Cambria Math" panose="02040503050406030204" pitchFamily="18" charset="0"/>
                                </a:rPr>
                                <m:t>𝜆</m:t>
                              </m:r>
                            </m:e>
                            <m:sub>
                              <m:r>
                                <a:rPr lang="it-IT" i="1">
                                  <a:solidFill>
                                    <a:srgbClr val="201449"/>
                                  </a:solidFill>
                                  <a:latin typeface="Cambria Math" panose="02040503050406030204" pitchFamily="18" charset="0"/>
                                </a:rPr>
                                <m:t>1</m:t>
                              </m:r>
                            </m:sub>
                          </m:sSub>
                        </m:sub>
                      </m:sSub>
                      <m:r>
                        <a:rPr lang="it-IT" i="1">
                          <a:solidFill>
                            <a:srgbClr val="201449"/>
                          </a:solidFill>
                          <a:latin typeface="Cambria Math" panose="02040503050406030204" pitchFamily="18" charset="0"/>
                        </a:rPr>
                        <m:t>=</m:t>
                      </m:r>
                      <m:r>
                        <a:rPr lang="it-IT" i="1">
                          <a:solidFill>
                            <a:srgbClr val="201449"/>
                          </a:solidFill>
                          <a:latin typeface="Cambria Math" panose="02040503050406030204" pitchFamily="18" charset="0"/>
                        </a:rPr>
                        <m:t>𝛼</m:t>
                      </m:r>
                      <m:r>
                        <a:rPr lang="it-IT" i="1">
                          <a:solidFill>
                            <a:srgbClr val="201449"/>
                          </a:solidFill>
                          <a:latin typeface="Cambria Math" panose="02040503050406030204" pitchFamily="18" charset="0"/>
                        </a:rPr>
                        <m:t>+</m:t>
                      </m:r>
                      <m:r>
                        <a:rPr lang="it-IT" i="1">
                          <a:solidFill>
                            <a:srgbClr val="201449"/>
                          </a:solidFill>
                          <a:latin typeface="Cambria Math" panose="02040503050406030204" pitchFamily="18" charset="0"/>
                        </a:rPr>
                        <m:t>𝛽</m:t>
                      </m:r>
                      <m:r>
                        <a:rPr lang="it-IT" i="1">
                          <a:solidFill>
                            <a:srgbClr val="201449"/>
                          </a:solidFill>
                          <a:latin typeface="Cambria Math" panose="02040503050406030204" pitchFamily="18" charset="0"/>
                        </a:rPr>
                        <m:t>⋅</m:t>
                      </m:r>
                      <m:func>
                        <m:funcPr>
                          <m:ctrlPr>
                            <a:rPr lang="it-IT" i="1">
                              <a:solidFill>
                                <a:srgbClr val="201449"/>
                              </a:solidFill>
                              <a:latin typeface="Cambria Math" panose="02040503050406030204" pitchFamily="18" charset="0"/>
                            </a:rPr>
                          </m:ctrlPr>
                        </m:funcPr>
                        <m:fName>
                          <m:r>
                            <m:rPr>
                              <m:sty m:val="p"/>
                            </m:rPr>
                            <a:rPr lang="it-IT">
                              <a:solidFill>
                                <a:srgbClr val="201449"/>
                              </a:solidFill>
                              <a:latin typeface="Cambria Math" panose="02040503050406030204" pitchFamily="18" charset="0"/>
                            </a:rPr>
                            <m:t>log</m:t>
                          </m:r>
                        </m:fName>
                        <m:e>
                          <m:r>
                            <a:rPr lang="it-IT" i="1">
                              <a:solidFill>
                                <a:srgbClr val="201449"/>
                              </a:solidFill>
                              <a:latin typeface="Cambria Math" panose="02040503050406030204" pitchFamily="18" charset="0"/>
                            </a:rPr>
                            <m:t>𝑃</m:t>
                          </m:r>
                          <m:r>
                            <a:rPr lang="it-IT" i="1">
                              <a:solidFill>
                                <a:srgbClr val="201449"/>
                              </a:solidFill>
                              <a:latin typeface="Cambria Math" panose="02040503050406030204" pitchFamily="18" charset="0"/>
                            </a:rPr>
                            <m:t> </m:t>
                          </m:r>
                        </m:e>
                      </m:func>
                      <m:r>
                        <a:rPr lang="it-IT" i="1">
                          <a:solidFill>
                            <a:srgbClr val="201449"/>
                          </a:solidFill>
                          <a:latin typeface="Cambria Math" panose="02040503050406030204" pitchFamily="18" charset="0"/>
                        </a:rPr>
                        <m:t>+</m:t>
                      </m:r>
                      <m:r>
                        <a:rPr lang="it-IT" i="1">
                          <a:solidFill>
                            <a:srgbClr val="201449"/>
                          </a:solidFill>
                          <a:latin typeface="Cambria Math" panose="02040503050406030204" pitchFamily="18" charset="0"/>
                        </a:rPr>
                        <m:t>𝛾</m:t>
                      </m:r>
                      <m:sSub>
                        <m:sSubPr>
                          <m:ctrlPr>
                            <a:rPr lang="it-IT" i="1">
                              <a:solidFill>
                                <a:srgbClr val="201449"/>
                              </a:solidFill>
                              <a:latin typeface="Cambria Math" panose="02040503050406030204" pitchFamily="18" charset="0"/>
                            </a:rPr>
                          </m:ctrlPr>
                        </m:sSubPr>
                        <m:e>
                          <m:d>
                            <m:dPr>
                              <m:ctrlPr>
                                <a:rPr lang="it-IT" i="1">
                                  <a:solidFill>
                                    <a:srgbClr val="201449"/>
                                  </a:solidFill>
                                  <a:latin typeface="Cambria Math" panose="02040503050406030204" pitchFamily="18" charset="0"/>
                                </a:rPr>
                              </m:ctrlPr>
                            </m:dPr>
                            <m:e>
                              <m:sSub>
                                <m:sSubPr>
                                  <m:ctrlPr>
                                    <a:rPr lang="it-IT" i="1">
                                      <a:solidFill>
                                        <a:srgbClr val="201449"/>
                                      </a:solidFill>
                                      <a:latin typeface="Cambria Math" panose="02040503050406030204" pitchFamily="18" charset="0"/>
                                    </a:rPr>
                                  </m:ctrlPr>
                                </m:sSubPr>
                                <m:e>
                                  <m:r>
                                    <a:rPr lang="it-IT" i="1">
                                      <a:solidFill>
                                        <a:srgbClr val="201449"/>
                                      </a:solidFill>
                                      <a:latin typeface="Cambria Math" panose="02040503050406030204" pitchFamily="18" charset="0"/>
                                    </a:rPr>
                                    <m:t>𝑚</m:t>
                                  </m:r>
                                </m:e>
                                <m:sub>
                                  <m:sSub>
                                    <m:sSubPr>
                                      <m:ctrlPr>
                                        <a:rPr lang="it-IT" i="1">
                                          <a:solidFill>
                                            <a:srgbClr val="201449"/>
                                          </a:solidFill>
                                          <a:latin typeface="Cambria Math" panose="02040503050406030204" pitchFamily="18" charset="0"/>
                                        </a:rPr>
                                      </m:ctrlPr>
                                    </m:sSubPr>
                                    <m:e>
                                      <m:r>
                                        <a:rPr lang="it-IT" i="1">
                                          <a:solidFill>
                                            <a:srgbClr val="201449"/>
                                          </a:solidFill>
                                          <a:latin typeface="Cambria Math" panose="02040503050406030204" pitchFamily="18" charset="0"/>
                                        </a:rPr>
                                        <m:t>𝜆</m:t>
                                      </m:r>
                                    </m:e>
                                    <m:sub>
                                      <m:r>
                                        <a:rPr lang="it-IT" i="1">
                                          <a:solidFill>
                                            <a:srgbClr val="201449"/>
                                          </a:solidFill>
                                          <a:latin typeface="Cambria Math" panose="02040503050406030204" pitchFamily="18" charset="0"/>
                                        </a:rPr>
                                        <m:t>1</m:t>
                                      </m:r>
                                    </m:sub>
                                  </m:sSub>
                                </m:sub>
                              </m:sSub>
                              <m:r>
                                <a:rPr lang="it-IT" i="1">
                                  <a:solidFill>
                                    <a:srgbClr val="201449"/>
                                  </a:solidFill>
                                  <a:latin typeface="Cambria Math" panose="02040503050406030204" pitchFamily="18" charset="0"/>
                                </a:rPr>
                                <m:t>−</m:t>
                              </m:r>
                              <m:sSub>
                                <m:sSubPr>
                                  <m:ctrlPr>
                                    <a:rPr lang="it-IT" i="1">
                                      <a:solidFill>
                                        <a:srgbClr val="201449"/>
                                      </a:solidFill>
                                      <a:latin typeface="Cambria Math" panose="02040503050406030204" pitchFamily="18" charset="0"/>
                                    </a:rPr>
                                  </m:ctrlPr>
                                </m:sSubPr>
                                <m:e>
                                  <m:r>
                                    <a:rPr lang="it-IT" i="1">
                                      <a:solidFill>
                                        <a:srgbClr val="201449"/>
                                      </a:solidFill>
                                      <a:latin typeface="Cambria Math" panose="02040503050406030204" pitchFamily="18" charset="0"/>
                                    </a:rPr>
                                    <m:t>𝑚</m:t>
                                  </m:r>
                                </m:e>
                                <m:sub>
                                  <m:sSub>
                                    <m:sSubPr>
                                      <m:ctrlPr>
                                        <a:rPr lang="it-IT" i="1">
                                          <a:solidFill>
                                            <a:srgbClr val="201449"/>
                                          </a:solidFill>
                                          <a:latin typeface="Cambria Math" panose="02040503050406030204" pitchFamily="18" charset="0"/>
                                        </a:rPr>
                                      </m:ctrlPr>
                                    </m:sSubPr>
                                    <m:e>
                                      <m:r>
                                        <a:rPr lang="it-IT" i="1">
                                          <a:solidFill>
                                            <a:srgbClr val="201449"/>
                                          </a:solidFill>
                                          <a:latin typeface="Cambria Math" panose="02040503050406030204" pitchFamily="18" charset="0"/>
                                        </a:rPr>
                                        <m:t>𝜆</m:t>
                                      </m:r>
                                    </m:e>
                                    <m:sub>
                                      <m:r>
                                        <a:rPr lang="it-IT" i="1">
                                          <a:solidFill>
                                            <a:srgbClr val="201449"/>
                                          </a:solidFill>
                                          <a:latin typeface="Cambria Math" panose="02040503050406030204" pitchFamily="18" charset="0"/>
                                        </a:rPr>
                                        <m:t>2</m:t>
                                      </m:r>
                                    </m:sub>
                                  </m:sSub>
                                  <m:r>
                                    <a:rPr lang="it-IT" i="1">
                                      <a:solidFill>
                                        <a:srgbClr val="201449"/>
                                      </a:solidFill>
                                      <a:latin typeface="Cambria Math" panose="02040503050406030204" pitchFamily="18" charset="0"/>
                                    </a:rPr>
                                    <m:t> </m:t>
                                  </m:r>
                                </m:sub>
                              </m:sSub>
                            </m:e>
                          </m:d>
                        </m:e>
                        <m:sub>
                          <m:r>
                            <a:rPr lang="it-IT" i="1">
                              <a:solidFill>
                                <a:srgbClr val="201449"/>
                              </a:solidFill>
                              <a:latin typeface="Cambria Math" panose="02040503050406030204" pitchFamily="18" charset="0"/>
                            </a:rPr>
                            <m:t>0</m:t>
                          </m:r>
                        </m:sub>
                      </m:sSub>
                      <m:r>
                        <a:rPr lang="it-IT" i="1">
                          <a:solidFill>
                            <a:srgbClr val="201449"/>
                          </a:solidFill>
                          <a:latin typeface="Cambria Math" panose="02040503050406030204" pitchFamily="18" charset="0"/>
                        </a:rPr>
                        <m:t> </m:t>
                      </m:r>
                    </m:oMath>
                  </m:oMathPara>
                </a14:m>
                <a:endParaRPr lang="it-IT" dirty="0">
                  <a:solidFill>
                    <a:srgbClr val="201449"/>
                  </a:solidFill>
                </a:endParaRPr>
              </a:p>
              <a:p>
                <a:pPr marL="0" lvl="0" indent="0">
                  <a:buClr>
                    <a:srgbClr val="7162FE"/>
                  </a:buClr>
                  <a:buNone/>
                </a:pPr>
                <a:endParaRPr lang="it-IT" dirty="0">
                  <a:solidFill>
                    <a:srgbClr val="201449"/>
                  </a:solidFill>
                </a:endParaRPr>
              </a:p>
              <a:p>
                <a:pPr marL="0" lvl="0" indent="0">
                  <a:buClr>
                    <a:srgbClr val="7162FE"/>
                  </a:buClr>
                  <a:buNone/>
                </a:pPr>
                <a14:m>
                  <m:oMathPara xmlns:m="http://schemas.openxmlformats.org/officeDocument/2006/math">
                    <m:oMathParaPr>
                      <m:jc m:val="centerGroup"/>
                    </m:oMathParaPr>
                    <m:oMath xmlns:m="http://schemas.openxmlformats.org/officeDocument/2006/math">
                      <m:sSub>
                        <m:sSubPr>
                          <m:ctrlPr>
                            <a:rPr lang="it-IT" i="1">
                              <a:solidFill>
                                <a:srgbClr val="201449"/>
                              </a:solidFill>
                              <a:latin typeface="Cambria Math" panose="02040503050406030204" pitchFamily="18" charset="0"/>
                            </a:rPr>
                          </m:ctrlPr>
                        </m:sSubPr>
                        <m:e>
                          <m:r>
                            <a:rPr lang="it-IT" i="1">
                              <a:solidFill>
                                <a:srgbClr val="201449"/>
                              </a:solidFill>
                              <a:latin typeface="Cambria Math" panose="02040503050406030204" pitchFamily="18" charset="0"/>
                            </a:rPr>
                            <m:t>𝑀</m:t>
                          </m:r>
                        </m:e>
                        <m:sub>
                          <m:sSub>
                            <m:sSubPr>
                              <m:ctrlPr>
                                <a:rPr lang="it-IT" i="1">
                                  <a:solidFill>
                                    <a:srgbClr val="201449"/>
                                  </a:solidFill>
                                  <a:latin typeface="Cambria Math" panose="02040503050406030204" pitchFamily="18" charset="0"/>
                                </a:rPr>
                              </m:ctrlPr>
                            </m:sSubPr>
                            <m:e>
                              <m:r>
                                <a:rPr lang="it-IT" i="1">
                                  <a:solidFill>
                                    <a:srgbClr val="201449"/>
                                  </a:solidFill>
                                  <a:latin typeface="Cambria Math" panose="02040503050406030204" pitchFamily="18" charset="0"/>
                                </a:rPr>
                                <m:t>𝜆</m:t>
                              </m:r>
                            </m:e>
                            <m:sub>
                              <m:r>
                                <a:rPr lang="it-IT" i="1">
                                  <a:solidFill>
                                    <a:srgbClr val="201449"/>
                                  </a:solidFill>
                                  <a:latin typeface="Cambria Math" panose="02040503050406030204" pitchFamily="18" charset="0"/>
                                </a:rPr>
                                <m:t>1</m:t>
                              </m:r>
                            </m:sub>
                          </m:sSub>
                        </m:sub>
                      </m:sSub>
                      <m:r>
                        <a:rPr lang="it-IT" i="1">
                          <a:solidFill>
                            <a:srgbClr val="201449"/>
                          </a:solidFill>
                          <a:latin typeface="Cambria Math" panose="02040503050406030204" pitchFamily="18" charset="0"/>
                        </a:rPr>
                        <m:t>=</m:t>
                      </m:r>
                      <m:r>
                        <a:rPr lang="it-IT" i="1">
                          <a:solidFill>
                            <a:srgbClr val="201449"/>
                          </a:solidFill>
                          <a:latin typeface="Cambria Math" panose="02040503050406030204" pitchFamily="18" charset="0"/>
                        </a:rPr>
                        <m:t>𝛼</m:t>
                      </m:r>
                      <m:r>
                        <a:rPr lang="it-IT" i="1">
                          <a:solidFill>
                            <a:srgbClr val="201449"/>
                          </a:solidFill>
                          <a:latin typeface="Cambria Math" panose="02040503050406030204" pitchFamily="18" charset="0"/>
                        </a:rPr>
                        <m:t>+</m:t>
                      </m:r>
                      <m:r>
                        <a:rPr lang="it-IT" i="1">
                          <a:solidFill>
                            <a:srgbClr val="201449"/>
                          </a:solidFill>
                          <a:latin typeface="Cambria Math" panose="02040503050406030204" pitchFamily="18" charset="0"/>
                        </a:rPr>
                        <m:t>𝛽</m:t>
                      </m:r>
                      <m:r>
                        <a:rPr lang="it-IT" i="1">
                          <a:solidFill>
                            <a:srgbClr val="201449"/>
                          </a:solidFill>
                          <a:latin typeface="Cambria Math" panose="02040503050406030204" pitchFamily="18" charset="0"/>
                        </a:rPr>
                        <m:t>⋅</m:t>
                      </m:r>
                      <m:func>
                        <m:funcPr>
                          <m:ctrlPr>
                            <a:rPr lang="it-IT" i="1">
                              <a:solidFill>
                                <a:srgbClr val="201449"/>
                              </a:solidFill>
                              <a:latin typeface="Cambria Math" panose="02040503050406030204" pitchFamily="18" charset="0"/>
                            </a:rPr>
                          </m:ctrlPr>
                        </m:funcPr>
                        <m:fName>
                          <m:r>
                            <m:rPr>
                              <m:sty m:val="p"/>
                            </m:rPr>
                            <a:rPr lang="it-IT">
                              <a:solidFill>
                                <a:srgbClr val="201449"/>
                              </a:solidFill>
                              <a:latin typeface="Cambria Math" panose="02040503050406030204" pitchFamily="18" charset="0"/>
                            </a:rPr>
                            <m:t>log</m:t>
                          </m:r>
                        </m:fName>
                        <m:e>
                          <m:r>
                            <a:rPr lang="it-IT" i="1">
                              <a:solidFill>
                                <a:srgbClr val="201449"/>
                              </a:solidFill>
                              <a:latin typeface="Cambria Math" panose="02040503050406030204" pitchFamily="18" charset="0"/>
                            </a:rPr>
                            <m:t>𝑃</m:t>
                          </m:r>
                          <m:r>
                            <a:rPr lang="it-IT" i="1">
                              <a:solidFill>
                                <a:srgbClr val="201449"/>
                              </a:solidFill>
                              <a:latin typeface="Cambria Math" panose="02040503050406030204" pitchFamily="18" charset="0"/>
                            </a:rPr>
                            <m:t> </m:t>
                          </m:r>
                        </m:e>
                      </m:func>
                    </m:oMath>
                  </m:oMathPara>
                </a14:m>
                <a:endParaRPr lang="it-IT" dirty="0">
                  <a:solidFill>
                    <a:srgbClr val="201449"/>
                  </a:solidFill>
                </a:endParaRPr>
              </a:p>
            </p:txBody>
          </p:sp>
        </mc:Choice>
        <mc:Fallback xmlns="">
          <p:sp>
            <p:nvSpPr>
              <p:cNvPr id="3" name="Segnaposto contenuto 2">
                <a:extLst>
                  <a:ext uri="{FF2B5EF4-FFF2-40B4-BE49-F238E27FC236}">
                    <a16:creationId xmlns:a16="http://schemas.microsoft.com/office/drawing/2014/main" id="{8F65D5FB-3517-F27C-8D8C-8954F437A552}"/>
                  </a:ext>
                </a:extLst>
              </p:cNvPr>
              <p:cNvSpPr>
                <a:spLocks noGrp="1" noRot="1" noChangeAspect="1" noMove="1" noResize="1" noEditPoints="1" noAdjustHandles="1" noChangeArrowheads="1" noChangeShapeType="1" noTextEdit="1"/>
              </p:cNvSpPr>
              <p:nvPr>
                <p:ph idx="1"/>
              </p:nvPr>
            </p:nvSpPr>
            <p:spPr>
              <a:xfrm>
                <a:off x="486806" y="2171700"/>
                <a:ext cx="5958964" cy="3776662"/>
              </a:xfrm>
              <a:blipFill>
                <a:blip r:embed="rId3"/>
                <a:stretch>
                  <a:fillRect l="-1915" t="-669" b="-1003"/>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71B3491F-E637-0817-0C43-29FEB495F4A6}"/>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A83FA0D5-8C89-2EEA-F459-7594EA9D0E9C}"/>
              </a:ext>
            </a:extLst>
          </p:cNvPr>
          <p:cNvSpPr>
            <a:spLocks noGrp="1"/>
          </p:cNvSpPr>
          <p:nvPr>
            <p:ph type="sldNum" sz="quarter" idx="12"/>
          </p:nvPr>
        </p:nvSpPr>
        <p:spPr/>
        <p:txBody>
          <a:bodyPr/>
          <a:lstStyle/>
          <a:p>
            <a:fld id="{73B850FF-6169-4056-8077-06FFA93A5366}" type="slidenum">
              <a:rPr lang="en-US" smtClean="0"/>
              <a:t>134</a:t>
            </a:fld>
            <a:endParaRPr lang="en-US"/>
          </a:p>
        </p:txBody>
      </p:sp>
      <p:pic>
        <p:nvPicPr>
          <p:cNvPr id="8" name="Immagine 7">
            <a:extLst>
              <a:ext uri="{FF2B5EF4-FFF2-40B4-BE49-F238E27FC236}">
                <a16:creationId xmlns:a16="http://schemas.microsoft.com/office/drawing/2014/main" id="{4AA30C03-36B0-BACC-CB27-6B18FF883F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1300" y="1440180"/>
            <a:ext cx="4762500" cy="4736782"/>
          </a:xfrm>
          <a:prstGeom prst="rect">
            <a:avLst/>
          </a:prstGeom>
        </p:spPr>
      </p:pic>
      <p:sp>
        <p:nvSpPr>
          <p:cNvPr id="10" name="CasellaDiTesto 9">
            <a:extLst>
              <a:ext uri="{FF2B5EF4-FFF2-40B4-BE49-F238E27FC236}">
                <a16:creationId xmlns:a16="http://schemas.microsoft.com/office/drawing/2014/main" id="{65EDB00A-1AA5-53D6-246D-6642A8C1465E}"/>
              </a:ext>
            </a:extLst>
          </p:cNvPr>
          <p:cNvSpPr txBox="1"/>
          <p:nvPr/>
        </p:nvSpPr>
        <p:spPr>
          <a:xfrm>
            <a:off x="6849506" y="136525"/>
            <a:ext cx="5239255" cy="369332"/>
          </a:xfrm>
          <a:prstGeom prst="rect">
            <a:avLst/>
          </a:prstGeom>
          <a:noFill/>
        </p:spPr>
        <p:txBody>
          <a:bodyPr wrap="none" rtlCol="0">
            <a:spAutoFit/>
          </a:bodyPr>
          <a:lstStyle/>
          <a:p>
            <a:r>
              <a:rPr lang="it-IT" dirty="0">
                <a:solidFill>
                  <a:schemeClr val="tx2"/>
                </a:solidFill>
              </a:rPr>
              <a:t>PULSATING STARS IN THE MAGELLANIC CLOUDS</a:t>
            </a:r>
          </a:p>
        </p:txBody>
      </p:sp>
      <p:sp>
        <p:nvSpPr>
          <p:cNvPr id="5" name="Segnaposto piè di pagina 4">
            <a:extLst>
              <a:ext uri="{FF2B5EF4-FFF2-40B4-BE49-F238E27FC236}">
                <a16:creationId xmlns:a16="http://schemas.microsoft.com/office/drawing/2014/main" id="{96A55CD4-5CF0-9333-E0EF-BF9212AA7A64}"/>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49885871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A7247BA-731F-3393-6746-AB48E8B6FE87}"/>
              </a:ext>
            </a:extLst>
          </p:cNvPr>
          <p:cNvSpPr>
            <a:spLocks noGrp="1"/>
          </p:cNvSpPr>
          <p:nvPr>
            <p:ph type="title"/>
          </p:nvPr>
        </p:nvSpPr>
        <p:spPr>
          <a:xfrm>
            <a:off x="514719" y="582295"/>
            <a:ext cx="9391281" cy="1246505"/>
          </a:xfrm>
        </p:spPr>
        <p:txBody>
          <a:bodyPr>
            <a:normAutofit/>
          </a:bodyPr>
          <a:lstStyle/>
          <a:p>
            <a:r>
              <a:rPr lang="en-US" dirty="0"/>
              <a:t>Template derivation</a:t>
            </a:r>
            <a:endParaRPr lang="it-IT" dirty="0"/>
          </a:p>
        </p:txBody>
      </p:sp>
      <p:sp>
        <p:nvSpPr>
          <p:cNvPr id="4" name="Segnaposto data 3">
            <a:extLst>
              <a:ext uri="{FF2B5EF4-FFF2-40B4-BE49-F238E27FC236}">
                <a16:creationId xmlns:a16="http://schemas.microsoft.com/office/drawing/2014/main" id="{71B3491F-E637-0817-0C43-29FEB495F4A6}"/>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A83FA0D5-8C89-2EEA-F459-7594EA9D0E9C}"/>
              </a:ext>
            </a:extLst>
          </p:cNvPr>
          <p:cNvSpPr>
            <a:spLocks noGrp="1"/>
          </p:cNvSpPr>
          <p:nvPr>
            <p:ph type="sldNum" sz="quarter" idx="12"/>
          </p:nvPr>
        </p:nvSpPr>
        <p:spPr/>
        <p:txBody>
          <a:bodyPr/>
          <a:lstStyle/>
          <a:p>
            <a:fld id="{73B850FF-6169-4056-8077-06FFA93A5366}" type="slidenum">
              <a:rPr lang="en-US" smtClean="0"/>
              <a:t>135</a:t>
            </a:fld>
            <a:endParaRPr lang="en-US"/>
          </a:p>
        </p:txBody>
      </p:sp>
      <p:sp>
        <p:nvSpPr>
          <p:cNvPr id="10" name="CasellaDiTesto 9">
            <a:extLst>
              <a:ext uri="{FF2B5EF4-FFF2-40B4-BE49-F238E27FC236}">
                <a16:creationId xmlns:a16="http://schemas.microsoft.com/office/drawing/2014/main" id="{65EDB00A-1AA5-53D6-246D-6642A8C1465E}"/>
              </a:ext>
            </a:extLst>
          </p:cNvPr>
          <p:cNvSpPr txBox="1"/>
          <p:nvPr/>
        </p:nvSpPr>
        <p:spPr>
          <a:xfrm>
            <a:off x="5227689" y="132318"/>
            <a:ext cx="6773008" cy="369332"/>
          </a:xfrm>
          <a:prstGeom prst="rect">
            <a:avLst/>
          </a:prstGeom>
          <a:noFill/>
        </p:spPr>
        <p:txBody>
          <a:bodyPr wrap="none" rtlCol="0">
            <a:spAutoFit/>
          </a:bodyPr>
          <a:lstStyle/>
          <a:p>
            <a:r>
              <a:rPr lang="it-IT" dirty="0">
                <a:solidFill>
                  <a:schemeClr val="tx2"/>
                </a:solidFill>
              </a:rPr>
              <a:t>FROM THE VISTA TELESCOPE TO THE MULTIBAND PHOTOMETRY</a:t>
            </a:r>
          </a:p>
        </p:txBody>
      </p:sp>
      <p:sp>
        <p:nvSpPr>
          <p:cNvPr id="11" name="CasellaDiTesto 10">
            <a:extLst>
              <a:ext uri="{FF2B5EF4-FFF2-40B4-BE49-F238E27FC236}">
                <a16:creationId xmlns:a16="http://schemas.microsoft.com/office/drawing/2014/main" id="{1E6A39F6-FB19-6537-1012-207C7B5B683D}"/>
              </a:ext>
            </a:extLst>
          </p:cNvPr>
          <p:cNvSpPr txBox="1"/>
          <p:nvPr/>
        </p:nvSpPr>
        <p:spPr>
          <a:xfrm>
            <a:off x="514717" y="1591184"/>
            <a:ext cx="11162564" cy="2246769"/>
          </a:xfrm>
          <a:prstGeom prst="rect">
            <a:avLst/>
          </a:prstGeom>
          <a:noFill/>
        </p:spPr>
        <p:txBody>
          <a:bodyPr wrap="square" rtlCol="0">
            <a:spAutoFit/>
          </a:bodyPr>
          <a:lstStyle/>
          <a:p>
            <a:pPr marL="514350" indent="-514350">
              <a:buFont typeface="+mj-lt"/>
              <a:buAutoNum type="arabicPeriod" startAt="2"/>
            </a:pPr>
            <a:r>
              <a:rPr lang="it-IT" sz="2800" dirty="0" err="1">
                <a:solidFill>
                  <a:schemeClr val="tx2"/>
                </a:solidFill>
              </a:rPr>
              <a:t>Calculate</a:t>
            </a:r>
            <a:r>
              <a:rPr lang="it-IT" sz="2800" dirty="0">
                <a:solidFill>
                  <a:schemeClr val="tx2"/>
                </a:solidFill>
              </a:rPr>
              <a:t> the </a:t>
            </a:r>
            <a:r>
              <a:rPr lang="it-IT" sz="2800" dirty="0" err="1">
                <a:solidFill>
                  <a:schemeClr val="tx2"/>
                </a:solidFill>
              </a:rPr>
              <a:t>average</a:t>
            </a:r>
            <a:r>
              <a:rPr lang="it-IT" sz="2800" dirty="0">
                <a:solidFill>
                  <a:schemeClr val="tx2"/>
                </a:solidFill>
              </a:rPr>
              <a:t> </a:t>
            </a:r>
            <a:r>
              <a:rPr lang="it-IT" sz="2800" dirty="0" err="1">
                <a:solidFill>
                  <a:schemeClr val="tx2"/>
                </a:solidFill>
              </a:rPr>
              <a:t>magnitude</a:t>
            </a:r>
            <a:r>
              <a:rPr lang="it-IT" sz="2800" dirty="0">
                <a:solidFill>
                  <a:schemeClr val="tx2"/>
                </a:solidFill>
              </a:rPr>
              <a:t> in </a:t>
            </a:r>
            <a:r>
              <a:rPr lang="it-IT" sz="2800" dirty="0" err="1">
                <a:solidFill>
                  <a:schemeClr val="tx2"/>
                </a:solidFill>
              </a:rPr>
              <a:t>each</a:t>
            </a:r>
            <a:r>
              <a:rPr lang="it-IT" sz="2800" dirty="0">
                <a:solidFill>
                  <a:schemeClr val="tx2"/>
                </a:solidFill>
              </a:rPr>
              <a:t> band:</a:t>
            </a:r>
          </a:p>
          <a:p>
            <a:pPr marL="1428750" lvl="2" indent="-514350">
              <a:buFont typeface="+mj-lt"/>
              <a:buAutoNum type="alphaUcPeriod"/>
            </a:pPr>
            <a:r>
              <a:rPr lang="it-IT" sz="2800" dirty="0">
                <a:solidFill>
                  <a:schemeClr val="tx2"/>
                </a:solidFill>
              </a:rPr>
              <a:t>	Fitting the light curve with some </a:t>
            </a:r>
            <a:r>
              <a:rPr lang="it-IT" sz="2800" dirty="0" err="1">
                <a:solidFill>
                  <a:schemeClr val="tx2"/>
                </a:solidFill>
              </a:rPr>
              <a:t>analytical</a:t>
            </a:r>
            <a:r>
              <a:rPr lang="it-IT" sz="2800" dirty="0">
                <a:solidFill>
                  <a:schemeClr val="tx2"/>
                </a:solidFill>
              </a:rPr>
              <a:t> </a:t>
            </a:r>
            <a:r>
              <a:rPr lang="it-IT" sz="2800" dirty="0" err="1">
                <a:solidFill>
                  <a:schemeClr val="tx2"/>
                </a:solidFill>
              </a:rPr>
              <a:t>functions</a:t>
            </a:r>
            <a:r>
              <a:rPr lang="it-IT" sz="2800" dirty="0">
                <a:solidFill>
                  <a:schemeClr val="tx2"/>
                </a:solidFill>
              </a:rPr>
              <a:t>.</a:t>
            </a:r>
          </a:p>
          <a:p>
            <a:pPr marL="1428750" lvl="2" indent="-514350">
              <a:buFont typeface="+mj-lt"/>
              <a:buAutoNum type="alphaUcPeriod"/>
            </a:pPr>
            <a:r>
              <a:rPr lang="it-IT" sz="2800" dirty="0">
                <a:solidFill>
                  <a:schemeClr val="tx2"/>
                </a:solidFill>
              </a:rPr>
              <a:t>	</a:t>
            </a:r>
            <a:r>
              <a:rPr lang="it-IT" sz="2800" dirty="0" err="1">
                <a:solidFill>
                  <a:schemeClr val="tx2"/>
                </a:solidFill>
              </a:rPr>
              <a:t>Transforming</a:t>
            </a:r>
            <a:r>
              <a:rPr lang="it-IT" sz="2800" dirty="0">
                <a:solidFill>
                  <a:schemeClr val="tx2"/>
                </a:solidFill>
              </a:rPr>
              <a:t> </a:t>
            </a:r>
            <a:r>
              <a:rPr lang="it-IT" sz="2800" dirty="0" err="1">
                <a:solidFill>
                  <a:schemeClr val="tx2"/>
                </a:solidFill>
              </a:rPr>
              <a:t>it</a:t>
            </a:r>
            <a:r>
              <a:rPr lang="it-IT" sz="2800" dirty="0">
                <a:solidFill>
                  <a:schemeClr val="tx2"/>
                </a:solidFill>
              </a:rPr>
              <a:t> </a:t>
            </a:r>
            <a:r>
              <a:rPr lang="it-IT" sz="2800" dirty="0" err="1">
                <a:solidFill>
                  <a:schemeClr val="tx2"/>
                </a:solidFill>
              </a:rPr>
              <a:t>into</a:t>
            </a:r>
            <a:r>
              <a:rPr lang="it-IT" sz="2800" dirty="0">
                <a:solidFill>
                  <a:schemeClr val="tx2"/>
                </a:solidFill>
              </a:rPr>
              <a:t> </a:t>
            </a:r>
            <a:r>
              <a:rPr lang="it-IT" sz="2800" dirty="0" err="1">
                <a:solidFill>
                  <a:schemeClr val="tx2"/>
                </a:solidFill>
              </a:rPr>
              <a:t>intensities</a:t>
            </a:r>
            <a:r>
              <a:rPr lang="it-IT" sz="2800" dirty="0">
                <a:solidFill>
                  <a:schemeClr val="tx2"/>
                </a:solidFill>
              </a:rPr>
              <a:t>.</a:t>
            </a:r>
          </a:p>
          <a:p>
            <a:pPr marL="1428750" lvl="2" indent="-514350">
              <a:buFont typeface="+mj-lt"/>
              <a:buAutoNum type="alphaUcPeriod"/>
            </a:pPr>
            <a:r>
              <a:rPr lang="it-IT" sz="2800" dirty="0">
                <a:solidFill>
                  <a:schemeClr val="tx2"/>
                </a:solidFill>
              </a:rPr>
              <a:t>	</a:t>
            </a:r>
            <a:r>
              <a:rPr lang="it-IT" sz="2800" dirty="0" err="1">
                <a:solidFill>
                  <a:schemeClr val="tx2"/>
                </a:solidFill>
              </a:rPr>
              <a:t>Calculate</a:t>
            </a:r>
            <a:r>
              <a:rPr lang="it-IT" sz="2800" dirty="0">
                <a:solidFill>
                  <a:schemeClr val="tx2"/>
                </a:solidFill>
              </a:rPr>
              <a:t> the </a:t>
            </a:r>
            <a:r>
              <a:rPr lang="it-IT" sz="2800" dirty="0" err="1">
                <a:solidFill>
                  <a:schemeClr val="tx2"/>
                </a:solidFill>
              </a:rPr>
              <a:t>average</a:t>
            </a:r>
            <a:r>
              <a:rPr lang="it-IT" sz="2800" dirty="0">
                <a:solidFill>
                  <a:schemeClr val="tx2"/>
                </a:solidFill>
              </a:rPr>
              <a:t> in </a:t>
            </a:r>
            <a:r>
              <a:rPr lang="it-IT" sz="2800" dirty="0" err="1">
                <a:solidFill>
                  <a:schemeClr val="tx2"/>
                </a:solidFill>
              </a:rPr>
              <a:t>intensity</a:t>
            </a:r>
            <a:r>
              <a:rPr lang="it-IT" sz="2800" dirty="0">
                <a:solidFill>
                  <a:schemeClr val="tx2"/>
                </a:solidFill>
              </a:rPr>
              <a:t>.</a:t>
            </a:r>
          </a:p>
          <a:p>
            <a:pPr marL="1428750" lvl="2" indent="-514350">
              <a:buFont typeface="+mj-lt"/>
              <a:buAutoNum type="alphaUcPeriod"/>
            </a:pPr>
            <a:r>
              <a:rPr lang="it-IT" sz="2800" dirty="0">
                <a:solidFill>
                  <a:schemeClr val="tx2"/>
                </a:solidFill>
              </a:rPr>
              <a:t>	</a:t>
            </a:r>
            <a:r>
              <a:rPr lang="it-IT" sz="2800" dirty="0" err="1">
                <a:solidFill>
                  <a:schemeClr val="tx2"/>
                </a:solidFill>
              </a:rPr>
              <a:t>Transforming</a:t>
            </a:r>
            <a:r>
              <a:rPr lang="it-IT" sz="2800" dirty="0">
                <a:solidFill>
                  <a:schemeClr val="tx2"/>
                </a:solidFill>
              </a:rPr>
              <a:t> the </a:t>
            </a:r>
            <a:r>
              <a:rPr lang="it-IT" sz="2800" dirty="0" err="1">
                <a:solidFill>
                  <a:schemeClr val="tx2"/>
                </a:solidFill>
              </a:rPr>
              <a:t>average</a:t>
            </a:r>
            <a:r>
              <a:rPr lang="it-IT" sz="2800" dirty="0">
                <a:solidFill>
                  <a:schemeClr val="tx2"/>
                </a:solidFill>
              </a:rPr>
              <a:t> </a:t>
            </a:r>
            <a:r>
              <a:rPr lang="it-IT" sz="2800" dirty="0" err="1">
                <a:solidFill>
                  <a:schemeClr val="tx2"/>
                </a:solidFill>
              </a:rPr>
              <a:t>intensity</a:t>
            </a:r>
            <a:r>
              <a:rPr lang="it-IT" sz="2800" dirty="0">
                <a:solidFill>
                  <a:schemeClr val="tx2"/>
                </a:solidFill>
              </a:rPr>
              <a:t> in </a:t>
            </a:r>
            <a:r>
              <a:rPr lang="it-IT" sz="2800" dirty="0" err="1">
                <a:solidFill>
                  <a:schemeClr val="tx2"/>
                </a:solidFill>
              </a:rPr>
              <a:t>average</a:t>
            </a:r>
            <a:r>
              <a:rPr lang="it-IT" sz="2800" dirty="0">
                <a:solidFill>
                  <a:schemeClr val="tx2"/>
                </a:solidFill>
              </a:rPr>
              <a:t> </a:t>
            </a:r>
            <a:r>
              <a:rPr lang="it-IT" sz="2800" dirty="0" err="1">
                <a:solidFill>
                  <a:schemeClr val="tx2"/>
                </a:solidFill>
              </a:rPr>
              <a:t>magnitude</a:t>
            </a:r>
            <a:r>
              <a:rPr lang="it-IT" sz="2800" dirty="0">
                <a:solidFill>
                  <a:schemeClr val="tx2"/>
                </a:solidFill>
              </a:rPr>
              <a:t>.</a:t>
            </a:r>
          </a:p>
        </p:txBody>
      </p:sp>
      <p:sp>
        <p:nvSpPr>
          <p:cNvPr id="7" name="Segnaposto contenuto 6">
            <a:extLst>
              <a:ext uri="{FF2B5EF4-FFF2-40B4-BE49-F238E27FC236}">
                <a16:creationId xmlns:a16="http://schemas.microsoft.com/office/drawing/2014/main" id="{62BCD2ED-F0C2-F739-4840-BC273197C1F1}"/>
              </a:ext>
            </a:extLst>
          </p:cNvPr>
          <p:cNvSpPr>
            <a:spLocks noGrp="1"/>
          </p:cNvSpPr>
          <p:nvPr>
            <p:ph idx="1"/>
          </p:nvPr>
        </p:nvSpPr>
        <p:spPr>
          <a:xfrm rot="10800000" flipV="1">
            <a:off x="521318" y="4143431"/>
            <a:ext cx="4706371" cy="2132274"/>
          </a:xfrm>
        </p:spPr>
        <p:txBody>
          <a:bodyPr>
            <a:normAutofit/>
          </a:bodyPr>
          <a:lstStyle/>
          <a:p>
            <a:pPr marL="0" indent="0">
              <a:buNone/>
            </a:pPr>
            <a:r>
              <a:rPr lang="en-US" b="1" dirty="0"/>
              <a:t>But can all observed light curves be fitted?</a:t>
            </a:r>
            <a:endParaRPr lang="it-IT" b="1" dirty="0"/>
          </a:p>
        </p:txBody>
      </p:sp>
      <p:pic>
        <p:nvPicPr>
          <p:cNvPr id="14" name="Immagine 13">
            <a:extLst>
              <a:ext uri="{FF2B5EF4-FFF2-40B4-BE49-F238E27FC236}">
                <a16:creationId xmlns:a16="http://schemas.microsoft.com/office/drawing/2014/main" id="{D6677AAD-3B67-D9FA-1E5C-14C384B86B09}"/>
              </a:ext>
            </a:extLst>
          </p:cNvPr>
          <p:cNvPicPr>
            <a:picLocks noChangeAspect="1"/>
          </p:cNvPicPr>
          <p:nvPr/>
        </p:nvPicPr>
        <p:blipFill rotWithShape="1">
          <a:blip r:embed="rId3"/>
          <a:srcRect/>
          <a:stretch/>
        </p:blipFill>
        <p:spPr>
          <a:xfrm>
            <a:off x="5684889" y="3793425"/>
            <a:ext cx="5371728" cy="2697316"/>
          </a:xfrm>
          <a:prstGeom prst="rect">
            <a:avLst/>
          </a:prstGeom>
        </p:spPr>
      </p:pic>
      <p:sp>
        <p:nvSpPr>
          <p:cNvPr id="3" name="Segnaposto piè di pagina 2">
            <a:extLst>
              <a:ext uri="{FF2B5EF4-FFF2-40B4-BE49-F238E27FC236}">
                <a16:creationId xmlns:a16="http://schemas.microsoft.com/office/drawing/2014/main" id="{2DA0690E-5B0E-7429-9787-C1CB0B78F5E4}"/>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469102724"/>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BB457F-9E54-874C-1143-14EBC10873AD}"/>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dirty="0">
                <a:solidFill>
                  <a:schemeClr val="bg1"/>
                </a:solidFill>
              </a:rPr>
              <a:t>TYPE II</a:t>
            </a:r>
            <a:r>
              <a:rPr lang="en-US" kern="1200" dirty="0">
                <a:solidFill>
                  <a:schemeClr val="bg1"/>
                </a:solidFill>
                <a:latin typeface="+mj-lt"/>
                <a:ea typeface="+mj-ea"/>
                <a:cs typeface="+mj-cs"/>
              </a:rPr>
              <a:t> CEPHEIDS</a:t>
            </a:r>
          </a:p>
        </p:txBody>
      </p:sp>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136</a:t>
            </a:fld>
            <a:endParaRPr lang="en-US">
              <a:solidFill>
                <a:schemeClr val="tx1">
                  <a:tint val="75000"/>
                </a:schemeClr>
              </a:solidFill>
            </a:endParaRPr>
          </a:p>
        </p:txBody>
      </p:sp>
      <p:sp>
        <p:nvSpPr>
          <p:cNvPr id="12" name="CasellaDiTesto 11">
            <a:extLst>
              <a:ext uri="{FF2B5EF4-FFF2-40B4-BE49-F238E27FC236}">
                <a16:creationId xmlns:a16="http://schemas.microsoft.com/office/drawing/2014/main" id="{826274E2-DFDE-074B-509E-CDE3D7869AC5}"/>
              </a:ext>
            </a:extLst>
          </p:cNvPr>
          <p:cNvSpPr txBox="1"/>
          <p:nvPr/>
        </p:nvSpPr>
        <p:spPr>
          <a:xfrm>
            <a:off x="9701047" y="1744718"/>
            <a:ext cx="2490953" cy="3139321"/>
          </a:xfrm>
          <a:prstGeom prst="rect">
            <a:avLst/>
          </a:prstGeom>
          <a:noFill/>
        </p:spPr>
        <p:txBody>
          <a:bodyPr wrap="square" rtlCol="0">
            <a:spAutoFit/>
          </a:bodyPr>
          <a:lstStyle/>
          <a:p>
            <a:pPr marL="285750" indent="-285750">
              <a:buFont typeface="Font di sistema regolare"/>
              <a:buChar char="📍"/>
            </a:pPr>
            <a:r>
              <a:rPr lang="en-US" b="1" dirty="0"/>
              <a:t>PERIOD –LUMINOSITY</a:t>
            </a:r>
          </a:p>
          <a:p>
            <a:pPr marL="285750" indent="-285750">
              <a:buFont typeface="Font di sistema regolare"/>
              <a:buChar char="📍"/>
            </a:pPr>
            <a:endParaRPr lang="en-US" b="1" dirty="0"/>
          </a:p>
          <a:p>
            <a:pPr marL="285750" indent="-285750">
              <a:buFont typeface="Font di sistema regolare"/>
              <a:buChar char="📍"/>
            </a:pPr>
            <a:r>
              <a:rPr lang="en-US" b="1" dirty="0"/>
              <a:t>PRESENCE IN ANCHORS</a:t>
            </a:r>
          </a:p>
          <a:p>
            <a:pPr marL="285750" indent="-285750">
              <a:buFont typeface="Font di sistema regolare"/>
              <a:buChar char="📍"/>
            </a:pPr>
            <a:endParaRPr lang="en-US" b="1" dirty="0"/>
          </a:p>
          <a:p>
            <a:pPr marL="285750" indent="-285750">
              <a:buFont typeface="Font di sistema regolare"/>
              <a:buChar char="📍"/>
            </a:pPr>
            <a:r>
              <a:rPr lang="en-US" b="1" dirty="0"/>
              <a:t>ZERO POINT CALIBRATION</a:t>
            </a:r>
          </a:p>
          <a:p>
            <a:endParaRPr lang="en-US" b="1" dirty="0"/>
          </a:p>
          <a:p>
            <a:pPr marL="285750" indent="-285750">
              <a:buFont typeface="Font di sistema regolare"/>
              <a:buChar char="📍"/>
            </a:pPr>
            <a:r>
              <a:rPr lang="en-US" b="1" dirty="0"/>
              <a:t>SN </a:t>
            </a:r>
            <a:r>
              <a:rPr lang="en-US" b="1" dirty="0" err="1"/>
              <a:t>Ia</a:t>
            </a:r>
            <a:r>
              <a:rPr lang="en-US" b="1" dirty="0"/>
              <a:t> HOST</a:t>
            </a:r>
          </a:p>
          <a:p>
            <a:pPr marL="285750" indent="-285750">
              <a:buFont typeface="Font di sistema regolare"/>
              <a:buChar char="📍"/>
            </a:pPr>
            <a:endParaRPr lang="en-US" b="1" dirty="0"/>
          </a:p>
        </p:txBody>
      </p:sp>
      <p:sp>
        <p:nvSpPr>
          <p:cNvPr id="7" name="CasellaDiTesto 6">
            <a:extLst>
              <a:ext uri="{FF2B5EF4-FFF2-40B4-BE49-F238E27FC236}">
                <a16:creationId xmlns:a16="http://schemas.microsoft.com/office/drawing/2014/main" id="{BCB7442D-889D-1C10-263C-F2683702C9B4}"/>
              </a:ext>
            </a:extLst>
          </p:cNvPr>
          <p:cNvSpPr txBox="1"/>
          <p:nvPr/>
        </p:nvSpPr>
        <p:spPr>
          <a:xfrm>
            <a:off x="9351580" y="1660285"/>
            <a:ext cx="630620" cy="1446550"/>
          </a:xfrm>
          <a:prstGeom prst="rect">
            <a:avLst/>
          </a:prstGeom>
          <a:noFill/>
        </p:spPr>
        <p:txBody>
          <a:bodyPr wrap="square" rtlCol="0">
            <a:spAutoFit/>
          </a:bodyPr>
          <a:lstStyle/>
          <a:p>
            <a:r>
              <a:rPr lang="en-US" sz="8800" dirty="0"/>
              <a:t>{</a:t>
            </a:r>
          </a:p>
        </p:txBody>
      </p:sp>
      <p:sp>
        <p:nvSpPr>
          <p:cNvPr id="8" name="CasellaDiTesto 7">
            <a:extLst>
              <a:ext uri="{FF2B5EF4-FFF2-40B4-BE49-F238E27FC236}">
                <a16:creationId xmlns:a16="http://schemas.microsoft.com/office/drawing/2014/main" id="{2A611C39-BB4B-32A8-DD59-A53505478CB4}"/>
              </a:ext>
            </a:extLst>
          </p:cNvPr>
          <p:cNvSpPr txBox="1"/>
          <p:nvPr/>
        </p:nvSpPr>
        <p:spPr>
          <a:xfrm>
            <a:off x="8305909" y="2060394"/>
            <a:ext cx="1045671" cy="646331"/>
          </a:xfrm>
          <a:prstGeom prst="rect">
            <a:avLst/>
          </a:prstGeom>
          <a:noFill/>
        </p:spPr>
        <p:txBody>
          <a:bodyPr wrap="none" rtlCol="0">
            <a:spAutoFit/>
          </a:bodyPr>
          <a:lstStyle/>
          <a:p>
            <a:r>
              <a:rPr lang="en-US" b="1" dirty="0"/>
              <a:t>MASTER</a:t>
            </a:r>
          </a:p>
          <a:p>
            <a:r>
              <a:rPr lang="en-US" b="1" dirty="0"/>
              <a:t>THESIS</a:t>
            </a:r>
          </a:p>
        </p:txBody>
      </p:sp>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8BDBF8B4-57C2-BDF0-32DB-9020A40CDDA9}"/>
                  </a:ext>
                </a:extLst>
              </p:cNvPr>
              <p:cNvSpPr txBox="1"/>
              <p:nvPr/>
            </p:nvSpPr>
            <p:spPr>
              <a:xfrm>
                <a:off x="700900" y="1396588"/>
                <a:ext cx="7909699" cy="584775"/>
              </a:xfrm>
              <a:prstGeom prst="rect">
                <a:avLst/>
              </a:prstGeom>
              <a:noFill/>
            </p:spPr>
            <p:txBody>
              <a:bodyPr wrap="square">
                <a:spAutoFit/>
              </a:bodyPr>
              <a:lstStyle/>
              <a:p>
                <a:r>
                  <a:rPr lang="en-US" sz="1600" b="1" dirty="0">
                    <a:solidFill>
                      <a:schemeClr val="tx1"/>
                    </a:solidFill>
                  </a:rPr>
                  <a:t>Comparison between </a:t>
                </a:r>
                <a14:m>
                  <m:oMath xmlns:m="http://schemas.openxmlformats.org/officeDocument/2006/math">
                    <m:r>
                      <a:rPr lang="en-US" sz="1600" b="1" i="1" smtClean="0">
                        <a:solidFill>
                          <a:schemeClr val="tx1"/>
                        </a:solidFill>
                        <a:latin typeface="Cambria Math" panose="02040503050406030204" pitchFamily="18" charset="0"/>
                      </a:rPr>
                      <m:t>𝝎</m:t>
                    </m:r>
                  </m:oMath>
                </a14:m>
                <a:r>
                  <a:rPr lang="en-US" sz="1600" b="1" dirty="0"/>
                  <a:t> </a:t>
                </a:r>
                <a:r>
                  <a:rPr lang="en-US" sz="1600" b="1" dirty="0" err="1"/>
                  <a:t>cen</a:t>
                </a:r>
                <a:r>
                  <a:rPr lang="en-US" sz="1600" b="1" dirty="0"/>
                  <a:t> distance calculated with T2Cs and </a:t>
                </a:r>
                <a:r>
                  <a:rPr lang="en-US" sz="1600" b="1" dirty="0" err="1"/>
                  <a:t>RRLyrae</a:t>
                </a:r>
                <a:r>
                  <a:rPr lang="en-US" sz="1600" b="1" dirty="0"/>
                  <a:t> </a:t>
                </a:r>
                <a:r>
                  <a:rPr lang="en-US" sz="1600" dirty="0"/>
                  <a:t>(</a:t>
                </a:r>
                <a:r>
                  <a:rPr lang="it-IT" sz="1600" dirty="0" err="1"/>
                  <a:t>photometry</a:t>
                </a:r>
                <a:r>
                  <a:rPr lang="it-IT" sz="1600" dirty="0"/>
                  <a:t> from Navarrete+2017 and relations from </a:t>
                </a:r>
                <a:r>
                  <a:rPr lang="it-IT" sz="1600" dirty="0" err="1"/>
                  <a:t>Bhardwaj</a:t>
                </a:r>
                <a:r>
                  <a:rPr lang="it-IT" sz="1600" dirty="0"/>
                  <a:t>+ 2023)</a:t>
                </a:r>
              </a:p>
            </p:txBody>
          </p:sp>
        </mc:Choice>
        <mc:Fallback xmlns="">
          <p:sp>
            <p:nvSpPr>
              <p:cNvPr id="14" name="CasellaDiTesto 13">
                <a:extLst>
                  <a:ext uri="{FF2B5EF4-FFF2-40B4-BE49-F238E27FC236}">
                    <a16:creationId xmlns:a16="http://schemas.microsoft.com/office/drawing/2014/main" id="{8BDBF8B4-57C2-BDF0-32DB-9020A40CDDA9}"/>
                  </a:ext>
                </a:extLst>
              </p:cNvPr>
              <p:cNvSpPr txBox="1">
                <a:spLocks noRot="1" noChangeAspect="1" noMove="1" noResize="1" noEditPoints="1" noAdjustHandles="1" noChangeArrowheads="1" noChangeShapeType="1" noTextEdit="1"/>
              </p:cNvSpPr>
              <p:nvPr/>
            </p:nvSpPr>
            <p:spPr>
              <a:xfrm>
                <a:off x="700900" y="1396588"/>
                <a:ext cx="7909699" cy="584775"/>
              </a:xfrm>
              <a:prstGeom prst="rect">
                <a:avLst/>
              </a:prstGeom>
              <a:blipFill>
                <a:blip r:embed="rId2"/>
                <a:stretch>
                  <a:fillRect l="-482" t="-2128" b="-12766"/>
                </a:stretch>
              </a:blipFill>
            </p:spPr>
            <p:txBody>
              <a:bodyPr/>
              <a:lstStyle/>
              <a:p>
                <a:r>
                  <a:rPr lang="en-US">
                    <a:noFill/>
                  </a:rPr>
                  <a:t> </a:t>
                </a:r>
              </a:p>
            </p:txBody>
          </p:sp>
        </mc:Fallback>
      </mc:AlternateContent>
      <p:pic>
        <p:nvPicPr>
          <p:cNvPr id="3" name="Immagine 2" descr="Immagine che contiene grafico&#10;&#10;Descrizione generata automaticamente">
            <a:extLst>
              <a:ext uri="{FF2B5EF4-FFF2-40B4-BE49-F238E27FC236}">
                <a16:creationId xmlns:a16="http://schemas.microsoft.com/office/drawing/2014/main" id="{38FEB29B-6368-C14B-1CAF-513140356EC9}"/>
              </a:ext>
            </a:extLst>
          </p:cNvPr>
          <p:cNvPicPr>
            <a:picLocks noChangeAspect="1"/>
          </p:cNvPicPr>
          <p:nvPr/>
        </p:nvPicPr>
        <p:blipFill rotWithShape="1">
          <a:blip r:embed="rId3">
            <a:extLst>
              <a:ext uri="{BEBA8EAE-BF5A-486C-A8C5-ECC9F3942E4B}">
                <a14:imgProps xmlns:a14="http://schemas.microsoft.com/office/drawing/2010/main">
                  <a14:imgLayer r:embed="rId4">
                    <a14:imgEffect>
                      <a14:saturation sat="400000"/>
                    </a14:imgEffect>
                  </a14:imgLayer>
                </a14:imgProps>
              </a:ext>
            </a:extLst>
          </a:blip>
          <a:srcRect l="5582" r="9735"/>
          <a:stretch/>
        </p:blipFill>
        <p:spPr>
          <a:xfrm>
            <a:off x="713388" y="2060394"/>
            <a:ext cx="6915808" cy="4083421"/>
          </a:xfrm>
          <a:prstGeom prst="rect">
            <a:avLst/>
          </a:prstGeom>
        </p:spPr>
      </p:pic>
      <p:sp>
        <p:nvSpPr>
          <p:cNvPr id="5" name="Segnaposto piè di pagina 4">
            <a:extLst>
              <a:ext uri="{FF2B5EF4-FFF2-40B4-BE49-F238E27FC236}">
                <a16:creationId xmlns:a16="http://schemas.microsoft.com/office/drawing/2014/main" id="{F7E3ACC9-20A9-AE63-AD58-B8B7C8D41C56}"/>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336900933"/>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BB457F-9E54-874C-1143-14EBC10873AD}"/>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kern="1200" dirty="0">
                <a:latin typeface="+mj-lt"/>
                <a:ea typeface="+mj-ea"/>
                <a:cs typeface="+mj-cs"/>
              </a:rPr>
              <a:t>IMPACT ON THE DISTANCE SCALE</a:t>
            </a:r>
          </a:p>
        </p:txBody>
      </p:sp>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137</a:t>
            </a:fld>
            <a:endParaRPr lang="en-US">
              <a:solidFill>
                <a:schemeClr val="tx1">
                  <a:tint val="75000"/>
                </a:schemeClr>
              </a:solidFill>
            </a:endParaRPr>
          </a:p>
        </p:txBody>
      </p:sp>
      <p:sp>
        <p:nvSpPr>
          <p:cNvPr id="12" name="CasellaDiTesto 11">
            <a:extLst>
              <a:ext uri="{FF2B5EF4-FFF2-40B4-BE49-F238E27FC236}">
                <a16:creationId xmlns:a16="http://schemas.microsoft.com/office/drawing/2014/main" id="{826274E2-DFDE-074B-509E-CDE3D7869AC5}"/>
              </a:ext>
            </a:extLst>
          </p:cNvPr>
          <p:cNvSpPr txBox="1"/>
          <p:nvPr/>
        </p:nvSpPr>
        <p:spPr>
          <a:xfrm>
            <a:off x="9701047" y="1744718"/>
            <a:ext cx="2490953" cy="3416320"/>
          </a:xfrm>
          <a:prstGeom prst="rect">
            <a:avLst/>
          </a:prstGeom>
          <a:noFill/>
        </p:spPr>
        <p:txBody>
          <a:bodyPr wrap="square" rtlCol="0">
            <a:spAutoFit/>
          </a:bodyPr>
          <a:lstStyle/>
          <a:p>
            <a:pPr marL="285750" indent="-285750">
              <a:buFont typeface="Font di sistema regolare"/>
              <a:buChar char="📍"/>
            </a:pPr>
            <a:r>
              <a:rPr lang="en-US" b="1" dirty="0"/>
              <a:t>PERIOD –LUMINOSITY RELATION</a:t>
            </a:r>
          </a:p>
          <a:p>
            <a:pPr marL="285750" indent="-285750">
              <a:buFont typeface="Font di sistema regolare"/>
              <a:buChar char="📍"/>
            </a:pPr>
            <a:endParaRPr lang="en-US" b="1" dirty="0"/>
          </a:p>
          <a:p>
            <a:pPr marL="285750" indent="-285750">
              <a:buFont typeface="Font di sistema regolare"/>
              <a:buChar char="📍"/>
            </a:pPr>
            <a:r>
              <a:rPr lang="en-US" b="1" dirty="0"/>
              <a:t>PRESENCE IN ANCHORS</a:t>
            </a:r>
          </a:p>
          <a:p>
            <a:pPr marL="285750" indent="-285750">
              <a:buFont typeface="Font di sistema regolare"/>
              <a:buChar char="📍"/>
            </a:pPr>
            <a:endParaRPr lang="en-US" b="1" dirty="0"/>
          </a:p>
          <a:p>
            <a:pPr marL="285750" indent="-285750">
              <a:buFont typeface="Font di sistema regolare"/>
              <a:buChar char="📍"/>
            </a:pPr>
            <a:r>
              <a:rPr lang="en-US" b="1" dirty="0"/>
              <a:t>ZERO POINT CALIBRATION</a:t>
            </a:r>
          </a:p>
          <a:p>
            <a:endParaRPr lang="en-US" b="1" dirty="0"/>
          </a:p>
          <a:p>
            <a:pPr marL="285750" indent="-285750">
              <a:buFont typeface="Font di sistema regolare"/>
              <a:buChar char="📍"/>
            </a:pPr>
            <a:r>
              <a:rPr lang="en-US" b="1" dirty="0"/>
              <a:t>SN </a:t>
            </a:r>
            <a:r>
              <a:rPr lang="en-US" b="1" dirty="0" err="1"/>
              <a:t>Ia</a:t>
            </a:r>
            <a:r>
              <a:rPr lang="en-US" b="1" dirty="0"/>
              <a:t> HOST</a:t>
            </a:r>
          </a:p>
          <a:p>
            <a:pPr marL="285750" indent="-285750">
              <a:buFont typeface="Font di sistema regolare"/>
              <a:buChar char="📍"/>
            </a:pPr>
            <a:endParaRPr lang="en-US" b="1" dirty="0"/>
          </a:p>
        </p:txBody>
      </p:sp>
      <p:sp>
        <p:nvSpPr>
          <p:cNvPr id="7" name="CasellaDiTesto 6">
            <a:extLst>
              <a:ext uri="{FF2B5EF4-FFF2-40B4-BE49-F238E27FC236}">
                <a16:creationId xmlns:a16="http://schemas.microsoft.com/office/drawing/2014/main" id="{BCB7442D-889D-1C10-263C-F2683702C9B4}"/>
              </a:ext>
            </a:extLst>
          </p:cNvPr>
          <p:cNvSpPr txBox="1"/>
          <p:nvPr/>
        </p:nvSpPr>
        <p:spPr>
          <a:xfrm>
            <a:off x="9329924" y="1439386"/>
            <a:ext cx="630620" cy="1862048"/>
          </a:xfrm>
          <a:prstGeom prst="rect">
            <a:avLst/>
          </a:prstGeom>
          <a:noFill/>
        </p:spPr>
        <p:txBody>
          <a:bodyPr wrap="square" rtlCol="0">
            <a:spAutoFit/>
          </a:bodyPr>
          <a:lstStyle/>
          <a:p>
            <a:r>
              <a:rPr lang="en-US" sz="11500" dirty="0"/>
              <a:t>{</a:t>
            </a:r>
          </a:p>
        </p:txBody>
      </p:sp>
      <p:sp>
        <p:nvSpPr>
          <p:cNvPr id="8" name="CasellaDiTesto 7">
            <a:extLst>
              <a:ext uri="{FF2B5EF4-FFF2-40B4-BE49-F238E27FC236}">
                <a16:creationId xmlns:a16="http://schemas.microsoft.com/office/drawing/2014/main" id="{2A611C39-BB4B-32A8-DD59-A53505478CB4}"/>
              </a:ext>
            </a:extLst>
          </p:cNvPr>
          <p:cNvSpPr txBox="1"/>
          <p:nvPr/>
        </p:nvSpPr>
        <p:spPr>
          <a:xfrm>
            <a:off x="8295714" y="2040311"/>
            <a:ext cx="1045671" cy="646331"/>
          </a:xfrm>
          <a:prstGeom prst="rect">
            <a:avLst/>
          </a:prstGeom>
          <a:noFill/>
        </p:spPr>
        <p:txBody>
          <a:bodyPr wrap="none" rtlCol="0">
            <a:spAutoFit/>
          </a:bodyPr>
          <a:lstStyle/>
          <a:p>
            <a:r>
              <a:rPr lang="en-US" b="1" dirty="0"/>
              <a:t>MASTER</a:t>
            </a:r>
          </a:p>
          <a:p>
            <a:r>
              <a:rPr lang="en-US" b="1" dirty="0"/>
              <a:t>THESIS</a:t>
            </a:r>
          </a:p>
        </p:txBody>
      </p:sp>
      <p:pic>
        <p:nvPicPr>
          <p:cNvPr id="14" name="Immagine 13">
            <a:extLst>
              <a:ext uri="{FF2B5EF4-FFF2-40B4-BE49-F238E27FC236}">
                <a16:creationId xmlns:a16="http://schemas.microsoft.com/office/drawing/2014/main" id="{71AF99DC-FB13-55B4-EA2A-B9842025BA12}"/>
              </a:ext>
            </a:extLst>
          </p:cNvPr>
          <p:cNvPicPr>
            <a:picLocks noChangeAspect="1"/>
          </p:cNvPicPr>
          <p:nvPr/>
        </p:nvPicPr>
        <p:blipFill rotWithShape="1">
          <a:blip r:embed="rId3"/>
          <a:srcRect l="2651" t="2108" b="1594"/>
          <a:stretch/>
        </p:blipFill>
        <p:spPr>
          <a:xfrm>
            <a:off x="4347211" y="2040311"/>
            <a:ext cx="3629565" cy="4316039"/>
          </a:xfrm>
          <a:prstGeom prst="rect">
            <a:avLst/>
          </a:prstGeom>
        </p:spPr>
      </p:pic>
      <p:pic>
        <p:nvPicPr>
          <p:cNvPr id="16" name="Immagine 15">
            <a:extLst>
              <a:ext uri="{FF2B5EF4-FFF2-40B4-BE49-F238E27FC236}">
                <a16:creationId xmlns:a16="http://schemas.microsoft.com/office/drawing/2014/main" id="{D7F9B64D-8E5E-55BD-4565-90024C7986BC}"/>
              </a:ext>
            </a:extLst>
          </p:cNvPr>
          <p:cNvPicPr>
            <a:picLocks noChangeAspect="1"/>
          </p:cNvPicPr>
          <p:nvPr/>
        </p:nvPicPr>
        <p:blipFill rotWithShape="1">
          <a:blip r:embed="rId4"/>
          <a:srcRect l="2651" t="1414" b="2290"/>
          <a:stretch/>
        </p:blipFill>
        <p:spPr>
          <a:xfrm>
            <a:off x="661832" y="2040311"/>
            <a:ext cx="3629566" cy="4316039"/>
          </a:xfrm>
          <a:prstGeom prst="rect">
            <a:avLst/>
          </a:prstGeom>
        </p:spPr>
      </p:pic>
      <p:sp>
        <p:nvSpPr>
          <p:cNvPr id="18" name="CasellaDiTesto 17">
            <a:extLst>
              <a:ext uri="{FF2B5EF4-FFF2-40B4-BE49-F238E27FC236}">
                <a16:creationId xmlns:a16="http://schemas.microsoft.com/office/drawing/2014/main" id="{8B2425D3-B8A6-0305-0CBA-D6E567B3A67B}"/>
              </a:ext>
            </a:extLst>
          </p:cNvPr>
          <p:cNvSpPr txBox="1"/>
          <p:nvPr/>
        </p:nvSpPr>
        <p:spPr>
          <a:xfrm>
            <a:off x="630621" y="1600071"/>
            <a:ext cx="7979979" cy="369332"/>
          </a:xfrm>
          <a:prstGeom prst="rect">
            <a:avLst/>
          </a:prstGeom>
          <a:noFill/>
        </p:spPr>
        <p:txBody>
          <a:bodyPr wrap="square">
            <a:spAutoFit/>
          </a:bodyPr>
          <a:lstStyle/>
          <a:p>
            <a:r>
              <a:rPr lang="en-US" b="1" dirty="0">
                <a:solidFill>
                  <a:schemeClr val="tx1"/>
                </a:solidFill>
                <a:latin typeface="+mn-lt"/>
              </a:rPr>
              <a:t>Comparison between our distances and those by </a:t>
            </a:r>
            <a:r>
              <a:rPr lang="it-IT" b="1" dirty="0" err="1">
                <a:solidFill>
                  <a:schemeClr val="tx1"/>
                </a:solidFill>
                <a:latin typeface="+mn-lt"/>
              </a:rPr>
              <a:t>Bhardwaj</a:t>
            </a:r>
            <a:r>
              <a:rPr lang="it-IT" b="1" dirty="0">
                <a:solidFill>
                  <a:schemeClr val="tx1"/>
                </a:solidFill>
                <a:latin typeface="+mn-lt"/>
              </a:rPr>
              <a:t> 2023</a:t>
            </a:r>
            <a:endParaRPr lang="en-US" dirty="0"/>
          </a:p>
        </p:txBody>
      </p:sp>
      <p:sp>
        <p:nvSpPr>
          <p:cNvPr id="20" name="CasellaDiTesto 19">
            <a:extLst>
              <a:ext uri="{FF2B5EF4-FFF2-40B4-BE49-F238E27FC236}">
                <a16:creationId xmlns:a16="http://schemas.microsoft.com/office/drawing/2014/main" id="{C399E0E0-FBC0-0514-D3CE-903D6EFE8FC4}"/>
              </a:ext>
            </a:extLst>
          </p:cNvPr>
          <p:cNvSpPr txBox="1"/>
          <p:nvPr/>
        </p:nvSpPr>
        <p:spPr>
          <a:xfrm>
            <a:off x="8032589" y="5037928"/>
            <a:ext cx="3989826" cy="646331"/>
          </a:xfrm>
          <a:prstGeom prst="rect">
            <a:avLst/>
          </a:prstGeom>
          <a:noFill/>
        </p:spPr>
        <p:txBody>
          <a:bodyPr wrap="square">
            <a:spAutoFit/>
          </a:bodyPr>
          <a:lstStyle/>
          <a:p>
            <a:r>
              <a:rPr lang="en-US" sz="1800" dirty="0">
                <a:solidFill>
                  <a:srgbClr val="FF0000"/>
                </a:solidFill>
              </a:rPr>
              <a:t>The distance moduli of GGCs appear </a:t>
            </a:r>
            <a:r>
              <a:rPr lang="en-US" sz="1800" b="1" dirty="0">
                <a:solidFill>
                  <a:srgbClr val="FF0000"/>
                </a:solidFill>
              </a:rPr>
              <a:t>overestimated</a:t>
            </a:r>
            <a:r>
              <a:rPr lang="en-US" sz="1800" dirty="0">
                <a:solidFill>
                  <a:srgbClr val="FF0000"/>
                </a:solidFill>
              </a:rPr>
              <a:t> up to </a:t>
            </a:r>
            <a:r>
              <a:rPr lang="en-US" sz="1800" b="1" dirty="0">
                <a:solidFill>
                  <a:srgbClr val="FF0000"/>
                </a:solidFill>
              </a:rPr>
              <a:t>2%</a:t>
            </a:r>
            <a:r>
              <a:rPr lang="en-US" sz="1800" dirty="0">
                <a:solidFill>
                  <a:srgbClr val="FF0000"/>
                </a:solidFill>
              </a:rPr>
              <a:t>.</a:t>
            </a:r>
          </a:p>
        </p:txBody>
      </p:sp>
      <p:sp>
        <p:nvSpPr>
          <p:cNvPr id="3" name="CasellaDiTesto 2">
            <a:extLst>
              <a:ext uri="{FF2B5EF4-FFF2-40B4-BE49-F238E27FC236}">
                <a16:creationId xmlns:a16="http://schemas.microsoft.com/office/drawing/2014/main" id="{BDAF82AD-6153-C31D-62C2-8CEB48726F73}"/>
              </a:ext>
            </a:extLst>
          </p:cNvPr>
          <p:cNvSpPr txBox="1"/>
          <p:nvPr/>
        </p:nvSpPr>
        <p:spPr>
          <a:xfrm>
            <a:off x="8090154" y="5704342"/>
            <a:ext cx="1850763" cy="646331"/>
          </a:xfrm>
          <a:prstGeom prst="rect">
            <a:avLst/>
          </a:prstGeom>
          <a:noFill/>
        </p:spPr>
        <p:txBody>
          <a:bodyPr wrap="none" rtlCol="0">
            <a:spAutoFit/>
          </a:bodyPr>
          <a:lstStyle/>
          <a:p>
            <a:r>
              <a:rPr lang="en-US" dirty="0"/>
              <a:t>Sicignano+2024,</a:t>
            </a:r>
          </a:p>
          <a:p>
            <a:r>
              <a:rPr lang="en-US" dirty="0"/>
              <a:t> A&amp;A, 685, A41.</a:t>
            </a:r>
          </a:p>
        </p:txBody>
      </p:sp>
      <p:sp>
        <p:nvSpPr>
          <p:cNvPr id="5" name="Segnaposto piè di pagina 4">
            <a:extLst>
              <a:ext uri="{FF2B5EF4-FFF2-40B4-BE49-F238E27FC236}">
                <a16:creationId xmlns:a16="http://schemas.microsoft.com/office/drawing/2014/main" id="{05D53D15-09AE-5FB1-99CD-67996BEEC71C}"/>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1434202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BB457F-9E54-874C-1143-14EBC10873AD}"/>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kern="1200" dirty="0">
                <a:latin typeface="+mj-lt"/>
                <a:ea typeface="+mj-ea"/>
                <a:cs typeface="+mj-cs"/>
              </a:rPr>
              <a:t>IMPACT ON THE DISTANCE SCALE</a:t>
            </a:r>
          </a:p>
        </p:txBody>
      </p:sp>
      <p:sp>
        <p:nvSpPr>
          <p:cNvPr id="4" name="Segnaposto data 3">
            <a:extLst>
              <a:ext uri="{FF2B5EF4-FFF2-40B4-BE49-F238E27FC236}">
                <a16:creationId xmlns:a16="http://schemas.microsoft.com/office/drawing/2014/main" id="{298AA1BA-5100-B622-F88E-8F13A99DB72B}"/>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E4320C3A-7B0E-53C2-719A-F51CDCBE77EE}"/>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138</a:t>
            </a:fld>
            <a:endParaRPr lang="en-US">
              <a:solidFill>
                <a:schemeClr val="tx1">
                  <a:tint val="75000"/>
                </a:schemeClr>
              </a:solidFill>
            </a:endParaRPr>
          </a:p>
        </p:txBody>
      </p:sp>
      <p:sp>
        <p:nvSpPr>
          <p:cNvPr id="12" name="CasellaDiTesto 11">
            <a:extLst>
              <a:ext uri="{FF2B5EF4-FFF2-40B4-BE49-F238E27FC236}">
                <a16:creationId xmlns:a16="http://schemas.microsoft.com/office/drawing/2014/main" id="{826274E2-DFDE-074B-509E-CDE3D7869AC5}"/>
              </a:ext>
            </a:extLst>
          </p:cNvPr>
          <p:cNvSpPr txBox="1"/>
          <p:nvPr/>
        </p:nvSpPr>
        <p:spPr>
          <a:xfrm>
            <a:off x="9701047" y="1744718"/>
            <a:ext cx="2490953" cy="3416320"/>
          </a:xfrm>
          <a:prstGeom prst="rect">
            <a:avLst/>
          </a:prstGeom>
          <a:noFill/>
        </p:spPr>
        <p:txBody>
          <a:bodyPr wrap="square" rtlCol="0">
            <a:spAutoFit/>
          </a:bodyPr>
          <a:lstStyle/>
          <a:p>
            <a:pPr marL="285750" indent="-285750">
              <a:buFont typeface="Font di sistema regolare"/>
              <a:buChar char="📍"/>
            </a:pPr>
            <a:r>
              <a:rPr lang="en-US" b="1" dirty="0"/>
              <a:t>PERIOD –LUMINOSITY RELATION</a:t>
            </a:r>
          </a:p>
          <a:p>
            <a:pPr marL="285750" indent="-285750">
              <a:buFont typeface="Font di sistema regolare"/>
              <a:buChar char="📍"/>
            </a:pPr>
            <a:endParaRPr lang="en-US" b="1" dirty="0"/>
          </a:p>
          <a:p>
            <a:pPr marL="285750" indent="-285750">
              <a:buFont typeface="Font di sistema regolare"/>
              <a:buChar char="📍"/>
            </a:pPr>
            <a:r>
              <a:rPr lang="en-US" b="1" dirty="0"/>
              <a:t>PRESENCE IN ANCHORS</a:t>
            </a:r>
          </a:p>
          <a:p>
            <a:pPr marL="285750" indent="-285750">
              <a:buFont typeface="Font di sistema regolare"/>
              <a:buChar char="📍"/>
            </a:pPr>
            <a:endParaRPr lang="en-US" b="1" dirty="0"/>
          </a:p>
          <a:p>
            <a:pPr marL="285750" indent="-285750">
              <a:buFont typeface="Font di sistema regolare"/>
              <a:buChar char="📍"/>
            </a:pPr>
            <a:r>
              <a:rPr lang="en-US" b="1" dirty="0"/>
              <a:t>ZERO POINT CALIBRATION</a:t>
            </a:r>
          </a:p>
          <a:p>
            <a:endParaRPr lang="en-US" b="1" dirty="0"/>
          </a:p>
          <a:p>
            <a:pPr marL="285750" indent="-285750">
              <a:buFont typeface="Font di sistema regolare"/>
              <a:buChar char="📍"/>
            </a:pPr>
            <a:r>
              <a:rPr lang="en-US" b="1" dirty="0"/>
              <a:t>SN </a:t>
            </a:r>
            <a:r>
              <a:rPr lang="en-US" b="1" dirty="0" err="1"/>
              <a:t>Ia</a:t>
            </a:r>
            <a:r>
              <a:rPr lang="en-US" b="1" dirty="0"/>
              <a:t> HOST</a:t>
            </a:r>
          </a:p>
          <a:p>
            <a:pPr marL="285750" indent="-285750">
              <a:buFont typeface="Font di sistema regolare"/>
              <a:buChar char="📍"/>
            </a:pPr>
            <a:endParaRPr lang="en-US" b="1" dirty="0"/>
          </a:p>
        </p:txBody>
      </p:sp>
      <p:sp>
        <p:nvSpPr>
          <p:cNvPr id="7" name="CasellaDiTesto 6">
            <a:extLst>
              <a:ext uri="{FF2B5EF4-FFF2-40B4-BE49-F238E27FC236}">
                <a16:creationId xmlns:a16="http://schemas.microsoft.com/office/drawing/2014/main" id="{BCB7442D-889D-1C10-263C-F2683702C9B4}"/>
              </a:ext>
            </a:extLst>
          </p:cNvPr>
          <p:cNvSpPr txBox="1"/>
          <p:nvPr/>
        </p:nvSpPr>
        <p:spPr>
          <a:xfrm>
            <a:off x="9292106" y="1476575"/>
            <a:ext cx="630620" cy="1862048"/>
          </a:xfrm>
          <a:prstGeom prst="rect">
            <a:avLst/>
          </a:prstGeom>
          <a:noFill/>
        </p:spPr>
        <p:txBody>
          <a:bodyPr wrap="square" rtlCol="0">
            <a:spAutoFit/>
          </a:bodyPr>
          <a:lstStyle/>
          <a:p>
            <a:r>
              <a:rPr lang="en-US" sz="11500" dirty="0"/>
              <a:t>{</a:t>
            </a:r>
          </a:p>
        </p:txBody>
      </p:sp>
      <p:sp>
        <p:nvSpPr>
          <p:cNvPr id="8" name="CasellaDiTesto 7">
            <a:extLst>
              <a:ext uri="{FF2B5EF4-FFF2-40B4-BE49-F238E27FC236}">
                <a16:creationId xmlns:a16="http://schemas.microsoft.com/office/drawing/2014/main" id="{2A611C39-BB4B-32A8-DD59-A53505478CB4}"/>
              </a:ext>
            </a:extLst>
          </p:cNvPr>
          <p:cNvSpPr txBox="1"/>
          <p:nvPr/>
        </p:nvSpPr>
        <p:spPr>
          <a:xfrm>
            <a:off x="8246435" y="2202350"/>
            <a:ext cx="1045671" cy="646331"/>
          </a:xfrm>
          <a:prstGeom prst="rect">
            <a:avLst/>
          </a:prstGeom>
          <a:noFill/>
        </p:spPr>
        <p:txBody>
          <a:bodyPr wrap="none" rtlCol="0">
            <a:spAutoFit/>
          </a:bodyPr>
          <a:lstStyle/>
          <a:p>
            <a:r>
              <a:rPr lang="en-US" b="1" dirty="0"/>
              <a:t>MASTER</a:t>
            </a:r>
          </a:p>
          <a:p>
            <a:r>
              <a:rPr lang="en-US" b="1" dirty="0"/>
              <a:t>THESIS</a:t>
            </a:r>
          </a:p>
        </p:txBody>
      </p:sp>
      <p:pic>
        <p:nvPicPr>
          <p:cNvPr id="9" name="Immagine 8">
            <a:extLst>
              <a:ext uri="{FF2B5EF4-FFF2-40B4-BE49-F238E27FC236}">
                <a16:creationId xmlns:a16="http://schemas.microsoft.com/office/drawing/2014/main" id="{8258705F-9CB6-133B-5E50-4126344C2601}"/>
              </a:ext>
            </a:extLst>
          </p:cNvPr>
          <p:cNvPicPr>
            <a:picLocks noChangeAspect="1"/>
          </p:cNvPicPr>
          <p:nvPr/>
        </p:nvPicPr>
        <p:blipFill rotWithShape="1">
          <a:blip r:embed="rId2"/>
          <a:srcRect t="2319" b="3906"/>
          <a:stretch/>
        </p:blipFill>
        <p:spPr>
          <a:xfrm>
            <a:off x="1244117" y="1633898"/>
            <a:ext cx="6226212" cy="4067504"/>
          </a:xfrm>
          <a:prstGeom prst="rect">
            <a:avLst/>
          </a:prstGeom>
        </p:spPr>
      </p:pic>
      <p:sp>
        <p:nvSpPr>
          <p:cNvPr id="10" name="CasellaDiTesto 9">
            <a:extLst>
              <a:ext uri="{FF2B5EF4-FFF2-40B4-BE49-F238E27FC236}">
                <a16:creationId xmlns:a16="http://schemas.microsoft.com/office/drawing/2014/main" id="{8D16EDAB-3795-5AAF-078B-F3803BAB5BE8}"/>
              </a:ext>
            </a:extLst>
          </p:cNvPr>
          <p:cNvSpPr txBox="1"/>
          <p:nvPr/>
        </p:nvSpPr>
        <p:spPr>
          <a:xfrm>
            <a:off x="2444993" y="2060394"/>
            <a:ext cx="1817637" cy="646331"/>
          </a:xfrm>
          <a:prstGeom prst="rect">
            <a:avLst/>
          </a:prstGeom>
          <a:noFill/>
        </p:spPr>
        <p:txBody>
          <a:bodyPr wrap="square" rtlCol="0">
            <a:spAutoFit/>
          </a:bodyPr>
          <a:lstStyle/>
          <a:p>
            <a:r>
              <a:rPr lang="it-IT" b="1" dirty="0">
                <a:solidFill>
                  <a:srgbClr val="BFBFFF"/>
                </a:solidFill>
              </a:rPr>
              <a:t>― </a:t>
            </a:r>
            <a:r>
              <a:rPr lang="it-IT" b="1" dirty="0" err="1"/>
              <a:t>Slope</a:t>
            </a:r>
            <a:r>
              <a:rPr lang="it-IT" b="1" dirty="0">
                <a:solidFill>
                  <a:schemeClr val="bg1"/>
                </a:solidFill>
              </a:rPr>
              <a:t> LMC</a:t>
            </a:r>
          </a:p>
          <a:p>
            <a:r>
              <a:rPr lang="it-IT" b="1" dirty="0">
                <a:solidFill>
                  <a:srgbClr val="800080"/>
                </a:solidFill>
                <a:latin typeface="Abadi" panose="020B0604020104020204" pitchFamily="34" charset="0"/>
              </a:rPr>
              <a:t>•   </a:t>
            </a:r>
            <a:r>
              <a:rPr lang="it-IT" b="1" dirty="0" err="1">
                <a:latin typeface="Abadi" panose="020B0604020104020204" pitchFamily="34" charset="0"/>
              </a:rPr>
              <a:t>Galactic</a:t>
            </a:r>
            <a:r>
              <a:rPr lang="it-IT" b="1" dirty="0">
                <a:latin typeface="Abadi" panose="020B0604020104020204" pitchFamily="34" charset="0"/>
              </a:rPr>
              <a:t> </a:t>
            </a:r>
            <a:r>
              <a:rPr lang="it-IT" b="1" dirty="0">
                <a:solidFill>
                  <a:schemeClr val="bg1"/>
                </a:solidFill>
                <a:latin typeface="Abadi" panose="020B0604020104020204" pitchFamily="34" charset="0"/>
              </a:rPr>
              <a:t>T2C</a:t>
            </a:r>
            <a:endParaRPr lang="it-IT" b="1" dirty="0">
              <a:solidFill>
                <a:schemeClr val="bg1"/>
              </a:solidFill>
            </a:endParaRPr>
          </a:p>
        </p:txBody>
      </p:sp>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5FFCD011-AC27-895C-E33E-8249301B10FF}"/>
                  </a:ext>
                </a:extLst>
              </p:cNvPr>
              <p:cNvSpPr txBox="1"/>
              <p:nvPr/>
            </p:nvSpPr>
            <p:spPr>
              <a:xfrm>
                <a:off x="952529" y="5766624"/>
                <a:ext cx="8399051" cy="52450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𝑊</m:t>
                          </m:r>
                        </m:e>
                        <m:sub>
                          <m:r>
                            <a:rPr lang="it-IT" sz="2400" b="0" i="1" smtClean="0">
                              <a:latin typeface="Cambria Math" panose="02040503050406030204" pitchFamily="18" charset="0"/>
                            </a:rPr>
                            <m:t>𝐺</m:t>
                          </m:r>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𝐺</m:t>
                              </m:r>
                            </m:e>
                            <m:sub>
                              <m:r>
                                <a:rPr lang="it-IT" sz="2400" b="0" i="1" smtClean="0">
                                  <a:latin typeface="Cambria Math" panose="02040503050406030204" pitchFamily="18" charset="0"/>
                                </a:rPr>
                                <m:t>𝐵𝑃</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𝐺</m:t>
                              </m:r>
                            </m:e>
                            <m:sub>
                              <m:r>
                                <a:rPr lang="it-IT" sz="2400" b="0" i="1" smtClean="0">
                                  <a:latin typeface="Cambria Math" panose="02040503050406030204" pitchFamily="18" charset="0"/>
                                </a:rPr>
                                <m:t>𝑅𝑃</m:t>
                              </m:r>
                            </m:sub>
                          </m:sSub>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𝑚</m:t>
                          </m:r>
                        </m:e>
                        <m:sub>
                          <m:r>
                            <a:rPr lang="it-IT" sz="2400" b="0" i="1" smtClean="0">
                              <a:latin typeface="Cambria Math" panose="02040503050406030204" pitchFamily="18" charset="0"/>
                            </a:rPr>
                            <m:t>𝐺</m:t>
                          </m:r>
                        </m:sub>
                      </m:sSub>
                      <m:r>
                        <a:rPr lang="it-IT" sz="2400" b="0" i="1" smtClean="0">
                          <a:latin typeface="Cambria Math" panose="02040503050406030204" pitchFamily="18" charset="0"/>
                        </a:rPr>
                        <m:t>−1.90⋅</m:t>
                      </m:r>
                      <m:d>
                        <m:dPr>
                          <m:ctrlPr>
                            <a:rPr lang="it-IT" sz="2400" b="0" i="1" smtClean="0">
                              <a:latin typeface="Cambria Math" panose="02040503050406030204" pitchFamily="18" charset="0"/>
                            </a:rPr>
                          </m:ctrlPr>
                        </m:dPr>
                        <m:e>
                          <m:sSub>
                            <m:sSubPr>
                              <m:ctrlPr>
                                <a:rPr lang="it-IT" sz="2400" b="0" i="1" smtClean="0">
                                  <a:latin typeface="Cambria Math" panose="02040503050406030204" pitchFamily="18" charset="0"/>
                                </a:rPr>
                              </m:ctrlPr>
                            </m:sSubPr>
                            <m:e>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𝑚</m:t>
                                  </m:r>
                                </m:e>
                                <m:sub>
                                  <m:r>
                                    <a:rPr lang="it-IT" sz="2400" b="0" i="1" smtClean="0">
                                      <a:latin typeface="Cambria Math" panose="02040503050406030204" pitchFamily="18" charset="0"/>
                                    </a:rPr>
                                    <m:t>𝐺</m:t>
                                  </m:r>
                                </m:sub>
                              </m:sSub>
                            </m:e>
                            <m:sub>
                              <m:r>
                                <a:rPr lang="it-IT" sz="2400" b="0" i="1" smtClean="0">
                                  <a:latin typeface="Cambria Math" panose="02040503050406030204" pitchFamily="18" charset="0"/>
                                </a:rPr>
                                <m:t>𝐵𝑃</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𝑚</m:t>
                                  </m:r>
                                </m:e>
                                <m:sub>
                                  <m:r>
                                    <a:rPr lang="it-IT" sz="2400" b="0" i="1" smtClean="0">
                                      <a:latin typeface="Cambria Math" panose="02040503050406030204" pitchFamily="18" charset="0"/>
                                    </a:rPr>
                                    <m:t>𝐺</m:t>
                                  </m:r>
                                </m:sub>
                              </m:sSub>
                            </m:e>
                            <m:sub>
                              <m:r>
                                <a:rPr lang="it-IT" sz="2400" b="0" i="1" smtClean="0">
                                  <a:latin typeface="Cambria Math" panose="02040503050406030204" pitchFamily="18" charset="0"/>
                                </a:rPr>
                                <m:t>𝑅𝑃</m:t>
                              </m:r>
                            </m:sub>
                          </m:sSub>
                        </m:e>
                      </m:d>
                      <m:r>
                        <a:rPr lang="it-IT" sz="2400" b="0" i="1" smtClean="0">
                          <a:latin typeface="Cambria Math" panose="02040503050406030204" pitchFamily="18" charset="0"/>
                        </a:rPr>
                        <m:t>+5</m:t>
                      </m:r>
                      <m:func>
                        <m:funcPr>
                          <m:ctrlPr>
                            <a:rPr lang="it-IT" sz="2400" b="0" i="1" smtClean="0">
                              <a:latin typeface="Cambria Math" panose="02040503050406030204" pitchFamily="18" charset="0"/>
                            </a:rPr>
                          </m:ctrlPr>
                        </m:funcPr>
                        <m:fName>
                          <m:r>
                            <m:rPr>
                              <m:sty m:val="p"/>
                            </m:rPr>
                            <a:rPr lang="it-IT" sz="2400" b="0" i="0" smtClean="0">
                              <a:latin typeface="Cambria Math" panose="02040503050406030204" pitchFamily="18" charset="0"/>
                            </a:rPr>
                            <m:t>log</m:t>
                          </m:r>
                        </m:fName>
                        <m:e>
                          <m:r>
                            <a:rPr lang="it-IT" sz="2400" b="0" i="1" smtClean="0">
                              <a:latin typeface="Cambria Math" panose="02040503050406030204" pitchFamily="18" charset="0"/>
                            </a:rPr>
                            <m:t>𝜋</m:t>
                          </m:r>
                        </m:e>
                      </m:func>
                      <m:r>
                        <a:rPr lang="it-IT" sz="2400" b="0" i="1" smtClean="0">
                          <a:latin typeface="Cambria Math" panose="02040503050406030204" pitchFamily="18" charset="0"/>
                        </a:rPr>
                        <m:t>−10 </m:t>
                      </m:r>
                    </m:oMath>
                  </m:oMathPara>
                </a14:m>
                <a:endParaRPr lang="it-IT" sz="2400" dirty="0"/>
              </a:p>
            </p:txBody>
          </p:sp>
        </mc:Choice>
        <mc:Fallback xmlns="">
          <p:sp>
            <p:nvSpPr>
              <p:cNvPr id="13" name="CasellaDiTesto 12">
                <a:extLst>
                  <a:ext uri="{FF2B5EF4-FFF2-40B4-BE49-F238E27FC236}">
                    <a16:creationId xmlns:a16="http://schemas.microsoft.com/office/drawing/2014/main" id="{5FFCD011-AC27-895C-E33E-8249301B10FF}"/>
                  </a:ext>
                </a:extLst>
              </p:cNvPr>
              <p:cNvSpPr txBox="1">
                <a:spLocks noRot="1" noChangeAspect="1" noMove="1" noResize="1" noEditPoints="1" noAdjustHandles="1" noChangeArrowheads="1" noChangeShapeType="1" noTextEdit="1"/>
              </p:cNvSpPr>
              <p:nvPr/>
            </p:nvSpPr>
            <p:spPr>
              <a:xfrm>
                <a:off x="952529" y="5766624"/>
                <a:ext cx="8399051" cy="524503"/>
              </a:xfrm>
              <a:prstGeom prst="rect">
                <a:avLst/>
              </a:prstGeom>
              <a:blipFill>
                <a:blip r:embed="rId3"/>
                <a:stretch>
                  <a:fillRect b="-11905"/>
                </a:stretch>
              </a:blipFill>
            </p:spPr>
            <p:txBody>
              <a:bodyPr/>
              <a:lstStyle/>
              <a:p>
                <a:r>
                  <a:rPr lang="en-US">
                    <a:noFill/>
                  </a:rPr>
                  <a:t> </a:t>
                </a:r>
              </a:p>
            </p:txBody>
          </p:sp>
        </mc:Fallback>
      </mc:AlternateContent>
      <p:sp>
        <p:nvSpPr>
          <p:cNvPr id="3" name="CasellaDiTesto 2">
            <a:extLst>
              <a:ext uri="{FF2B5EF4-FFF2-40B4-BE49-F238E27FC236}">
                <a16:creationId xmlns:a16="http://schemas.microsoft.com/office/drawing/2014/main" id="{55965DA2-6809-3244-5CBB-D5EE7FEA0204}"/>
              </a:ext>
            </a:extLst>
          </p:cNvPr>
          <p:cNvSpPr txBox="1"/>
          <p:nvPr/>
        </p:nvSpPr>
        <p:spPr>
          <a:xfrm>
            <a:off x="7470329" y="5043348"/>
            <a:ext cx="1850763" cy="646331"/>
          </a:xfrm>
          <a:prstGeom prst="rect">
            <a:avLst/>
          </a:prstGeom>
          <a:noFill/>
        </p:spPr>
        <p:txBody>
          <a:bodyPr wrap="none" rtlCol="0">
            <a:spAutoFit/>
          </a:bodyPr>
          <a:lstStyle/>
          <a:p>
            <a:r>
              <a:rPr lang="en-US" dirty="0"/>
              <a:t>Sicignano+2024,</a:t>
            </a:r>
          </a:p>
          <a:p>
            <a:r>
              <a:rPr lang="en-US" dirty="0"/>
              <a:t> A&amp;A, 685, A41.</a:t>
            </a:r>
          </a:p>
        </p:txBody>
      </p:sp>
      <p:sp>
        <p:nvSpPr>
          <p:cNvPr id="5" name="Segnaposto piè di pagina 4">
            <a:extLst>
              <a:ext uri="{FF2B5EF4-FFF2-40B4-BE49-F238E27FC236}">
                <a16:creationId xmlns:a16="http://schemas.microsoft.com/office/drawing/2014/main" id="{49E12536-D1BF-4010-EFCC-3D742D5ED6C0}"/>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391029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55954-2D0A-1E12-F614-5395A8731B3D}"/>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9DDD9DD7-3A29-C84F-62CA-10868ABC9F25}"/>
                  </a:ext>
                </a:extLst>
              </p:cNvPr>
              <p:cNvSpPr txBox="1"/>
              <p:nvPr/>
            </p:nvSpPr>
            <p:spPr>
              <a:xfrm>
                <a:off x="2489145" y="1337833"/>
                <a:ext cx="6928338" cy="841705"/>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en-US" sz="2400" i="1">
                        <a:latin typeface="Cambria Math" panose="02040503050406030204" pitchFamily="18" charset="0"/>
                      </a:rPr>
                      <m:t>𝑃</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𝜌</m:t>
                        </m:r>
                      </m:e>
                    </m:rad>
                    <m:r>
                      <a:rPr lang="en-US" sz="2400" i="1">
                        <a:latin typeface="Cambria Math" panose="02040503050406030204" pitchFamily="18" charset="0"/>
                      </a:rPr>
                      <m:t>=</m:t>
                    </m:r>
                    <m:r>
                      <a:rPr lang="en-US" sz="2400" i="1">
                        <a:latin typeface="Cambria Math" panose="02040503050406030204" pitchFamily="18" charset="0"/>
                      </a:rPr>
                      <m:t>𝑐𝑜𝑛𝑠𝑡</m:t>
                    </m:r>
                  </m:oMath>
                </a14:m>
                <a:endParaRPr lang="en-US" sz="2400" dirty="0"/>
              </a:p>
              <a:p>
                <a:pPr marL="342900" indent="-342900">
                  <a:buFont typeface="Arial" panose="020B0604020202020204" pitchFamily="34" charset="0"/>
                  <a:buChar char="•"/>
                </a:pPr>
                <a:r>
                  <a:rPr lang="en-US" sz="2400" dirty="0"/>
                  <a:t>Stefan-Boltzmann law </a:t>
                </a:r>
                <a14:m>
                  <m:oMath xmlns:m="http://schemas.openxmlformats.org/officeDocument/2006/math">
                    <m:r>
                      <a:rPr lang="en-US" sz="2400" b="0" i="1" smtClean="0">
                        <a:latin typeface="Cambria Math" panose="02040503050406030204" pitchFamily="18" charset="0"/>
                      </a:rPr>
                      <m:t>𝐿</m:t>
                    </m:r>
                    <m:r>
                      <a:rPr lang="en-US" sz="2400" b="0" i="1" smtClean="0">
                        <a:latin typeface="Cambria Math" panose="02040503050406030204" pitchFamily="18" charset="0"/>
                      </a:rPr>
                      <m:t>=4</m:t>
                    </m:r>
                    <m:r>
                      <a:rPr lang="en-US" sz="2400" b="0" i="1" smtClean="0">
                        <a:latin typeface="Cambria Math" panose="02040503050406030204" pitchFamily="18" charset="0"/>
                      </a:rPr>
                      <m:t>𝜋𝜎</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𝑅</m:t>
                        </m:r>
                      </m:e>
                      <m:sup>
                        <m:r>
                          <a:rPr lang="en-US" sz="2400" b="0" i="1" smtClean="0">
                            <a:latin typeface="Cambria Math" panose="02040503050406030204" pitchFamily="18" charset="0"/>
                          </a:rPr>
                          <m:t>2</m:t>
                        </m:r>
                      </m:sup>
                    </m:sSup>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𝑇</m:t>
                        </m:r>
                      </m:e>
                      <m:sub>
                        <m:r>
                          <a:rPr lang="en-US" sz="2400" b="0" i="1" smtClean="0">
                            <a:latin typeface="Cambria Math" panose="02040503050406030204" pitchFamily="18" charset="0"/>
                          </a:rPr>
                          <m:t>𝑒</m:t>
                        </m:r>
                      </m:sub>
                      <m:sup>
                        <m:r>
                          <a:rPr lang="en-US" sz="2400" b="0" i="1" smtClean="0">
                            <a:latin typeface="Cambria Math" panose="02040503050406030204" pitchFamily="18" charset="0"/>
                          </a:rPr>
                          <m:t>4</m:t>
                        </m:r>
                      </m:sup>
                    </m:sSubSup>
                    <m:r>
                      <a:rPr lang="en-US" sz="2400" b="0" i="1" smtClean="0">
                        <a:latin typeface="Cambria Math" panose="02040503050406030204" pitchFamily="18" charset="0"/>
                      </a:rPr>
                      <m:t> </m:t>
                    </m:r>
                  </m:oMath>
                </a14:m>
                <a:endParaRPr lang="en-US" sz="2400" dirty="0"/>
              </a:p>
            </p:txBody>
          </p:sp>
        </mc:Choice>
        <mc:Fallback>
          <p:sp>
            <p:nvSpPr>
              <p:cNvPr id="10" name="CasellaDiTesto 9">
                <a:extLst>
                  <a:ext uri="{FF2B5EF4-FFF2-40B4-BE49-F238E27FC236}">
                    <a16:creationId xmlns:a16="http://schemas.microsoft.com/office/drawing/2014/main" id="{9DDD9DD7-3A29-C84F-62CA-10868ABC9F25}"/>
                  </a:ext>
                </a:extLst>
              </p:cNvPr>
              <p:cNvSpPr txBox="1">
                <a:spLocks noRot="1" noChangeAspect="1" noMove="1" noResize="1" noEditPoints="1" noAdjustHandles="1" noChangeArrowheads="1" noChangeShapeType="1" noTextEdit="1"/>
              </p:cNvSpPr>
              <p:nvPr/>
            </p:nvSpPr>
            <p:spPr>
              <a:xfrm>
                <a:off x="2489145" y="1337833"/>
                <a:ext cx="6928338" cy="841705"/>
              </a:xfrm>
              <a:prstGeom prst="rect">
                <a:avLst/>
              </a:prstGeom>
              <a:blipFill>
                <a:blip r:embed="rId3"/>
                <a:stretch>
                  <a:fillRect l="-1097" t="-4478" b="-16418"/>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B5BF132F-16DA-07FC-2082-478B245C2F7C}"/>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842422C6-F4CE-8590-CE4A-16C7C82F155E}"/>
              </a:ext>
            </a:extLst>
          </p:cNvPr>
          <p:cNvSpPr>
            <a:spLocks noGrp="1"/>
          </p:cNvSpPr>
          <p:nvPr>
            <p:ph type="sldNum" sz="quarter" idx="12"/>
          </p:nvPr>
        </p:nvSpPr>
        <p:spPr/>
        <p:txBody>
          <a:bodyPr/>
          <a:lstStyle/>
          <a:p>
            <a:fld id="{B78F4D46-5A94-204F-B668-74128563BE61}" type="slidenum">
              <a:rPr lang="en-US" smtClean="0"/>
              <a:t>14</a:t>
            </a:fld>
            <a:endParaRPr lang="en-US"/>
          </a:p>
        </p:txBody>
      </p:sp>
      <p:sp>
        <p:nvSpPr>
          <p:cNvPr id="6" name="Titolo 7">
            <a:extLst>
              <a:ext uri="{FF2B5EF4-FFF2-40B4-BE49-F238E27FC236}">
                <a16:creationId xmlns:a16="http://schemas.microsoft.com/office/drawing/2014/main" id="{1A7365E1-C2EE-340B-9CFF-916FDF91AD61}"/>
              </a:ext>
            </a:extLst>
          </p:cNvPr>
          <p:cNvSpPr>
            <a:spLocks noGrp="1"/>
          </p:cNvSpPr>
          <p:nvPr>
            <p:ph type="title"/>
          </p:nvPr>
        </p:nvSpPr>
        <p:spPr>
          <a:xfrm>
            <a:off x="432005" y="142129"/>
            <a:ext cx="10817888" cy="1325563"/>
          </a:xfrm>
        </p:spPr>
        <p:txBody>
          <a:bodyPr>
            <a:normAutofit/>
          </a:bodyPr>
          <a:lstStyle/>
          <a:p>
            <a:pPr algn="ctr"/>
            <a:r>
              <a:rPr lang="it-IT" sz="4400" b="1" dirty="0">
                <a:solidFill>
                  <a:schemeClr val="accent1"/>
                </a:solidFill>
                <a:effectLst/>
              </a:rPr>
              <a:t>The </a:t>
            </a:r>
            <a:r>
              <a:rPr lang="it-IT" sz="4400" b="1" dirty="0" err="1">
                <a:solidFill>
                  <a:schemeClr val="accent1"/>
                </a:solidFill>
                <a:effectLst/>
              </a:rPr>
              <a:t>Period</a:t>
            </a:r>
            <a:r>
              <a:rPr lang="it-IT" sz="4400" b="1" dirty="0">
                <a:solidFill>
                  <a:schemeClr val="accent1"/>
                </a:solidFill>
                <a:effectLst/>
              </a:rPr>
              <a:t>-</a:t>
            </a:r>
            <a:r>
              <a:rPr lang="it-IT" sz="4400" b="1" dirty="0" err="1">
                <a:solidFill>
                  <a:schemeClr val="accent1"/>
                </a:solidFill>
                <a:effectLst/>
              </a:rPr>
              <a:t>Luminosity</a:t>
            </a:r>
            <a:r>
              <a:rPr lang="it-IT" sz="4400" b="1" dirty="0">
                <a:solidFill>
                  <a:schemeClr val="accent1"/>
                </a:solidFill>
                <a:effectLst/>
              </a:rPr>
              <a:t>-Color relation</a:t>
            </a:r>
            <a:endParaRPr lang="en-US" dirty="0">
              <a:solidFill>
                <a:schemeClr val="accent1"/>
              </a:solidFill>
            </a:endParaRPr>
          </a:p>
        </p:txBody>
      </p:sp>
      <p:sp>
        <p:nvSpPr>
          <p:cNvPr id="8" name="Segnaposto piè di pagina 7">
            <a:extLst>
              <a:ext uri="{FF2B5EF4-FFF2-40B4-BE49-F238E27FC236}">
                <a16:creationId xmlns:a16="http://schemas.microsoft.com/office/drawing/2014/main" id="{E2DA2B57-2251-4C70-FFAA-B79C326B79C2}"/>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473620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29EB5192-1FB1-CDF9-EA00-8A34DD47AA26}"/>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7B4CEBB0-3CBA-3D85-0B0A-101E6BDE28EF}"/>
                  </a:ext>
                </a:extLst>
              </p:cNvPr>
              <p:cNvSpPr txBox="1"/>
              <p:nvPr/>
            </p:nvSpPr>
            <p:spPr>
              <a:xfrm>
                <a:off x="2489145" y="1337833"/>
                <a:ext cx="6928338" cy="472373"/>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en-US" sz="2400" i="1">
                        <a:latin typeface="Cambria Math" panose="02040503050406030204" pitchFamily="18" charset="0"/>
                      </a:rPr>
                      <m:t>𝑃</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𝜌</m:t>
                        </m:r>
                      </m:e>
                    </m:rad>
                    <m:r>
                      <a:rPr lang="en-US" sz="2400" i="1">
                        <a:latin typeface="Cambria Math" panose="02040503050406030204" pitchFamily="18" charset="0"/>
                      </a:rPr>
                      <m:t>=</m:t>
                    </m:r>
                    <m:r>
                      <a:rPr lang="en-US" sz="2400" i="1">
                        <a:latin typeface="Cambria Math" panose="02040503050406030204" pitchFamily="18" charset="0"/>
                      </a:rPr>
                      <m:t>𝑐𝑜𝑛𝑠𝑡</m:t>
                    </m:r>
                  </m:oMath>
                </a14:m>
                <a:endParaRPr lang="en-US" sz="2400" dirty="0"/>
              </a:p>
            </p:txBody>
          </p:sp>
        </mc:Choice>
        <mc:Fallback>
          <p:sp>
            <p:nvSpPr>
              <p:cNvPr id="10" name="CasellaDiTesto 9">
                <a:extLst>
                  <a:ext uri="{FF2B5EF4-FFF2-40B4-BE49-F238E27FC236}">
                    <a16:creationId xmlns:a16="http://schemas.microsoft.com/office/drawing/2014/main" id="{7B4CEBB0-3CBA-3D85-0B0A-101E6BDE28EF}"/>
                  </a:ext>
                </a:extLst>
              </p:cNvPr>
              <p:cNvSpPr txBox="1">
                <a:spLocks noRot="1" noChangeAspect="1" noMove="1" noResize="1" noEditPoints="1" noAdjustHandles="1" noChangeArrowheads="1" noChangeShapeType="1" noTextEdit="1"/>
              </p:cNvSpPr>
              <p:nvPr/>
            </p:nvSpPr>
            <p:spPr>
              <a:xfrm>
                <a:off x="2489145" y="1337833"/>
                <a:ext cx="6928338" cy="472373"/>
              </a:xfrm>
              <a:prstGeom prst="rect">
                <a:avLst/>
              </a:prstGeom>
              <a:blipFill>
                <a:blip r:embed="rId3"/>
                <a:stretch>
                  <a:fillRect l="-1097" t="-7895" b="-28947"/>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4B1466D1-F177-1645-785F-60D95C070079}"/>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E4B54DCB-7984-BD3D-C949-D1FF0411D900}"/>
              </a:ext>
            </a:extLst>
          </p:cNvPr>
          <p:cNvSpPr>
            <a:spLocks noGrp="1"/>
          </p:cNvSpPr>
          <p:nvPr>
            <p:ph type="sldNum" sz="quarter" idx="12"/>
          </p:nvPr>
        </p:nvSpPr>
        <p:spPr/>
        <p:txBody>
          <a:bodyPr/>
          <a:lstStyle/>
          <a:p>
            <a:fld id="{B78F4D46-5A94-204F-B668-74128563BE61}" type="slidenum">
              <a:rPr lang="en-US" smtClean="0"/>
              <a:t>15</a:t>
            </a:fld>
            <a:endParaRPr lang="en-US"/>
          </a:p>
        </p:txBody>
      </p:sp>
      <p:sp>
        <p:nvSpPr>
          <p:cNvPr id="6" name="Titolo 7">
            <a:extLst>
              <a:ext uri="{FF2B5EF4-FFF2-40B4-BE49-F238E27FC236}">
                <a16:creationId xmlns:a16="http://schemas.microsoft.com/office/drawing/2014/main" id="{4AC70B17-205A-A775-0DF9-F199237A0045}"/>
              </a:ext>
            </a:extLst>
          </p:cNvPr>
          <p:cNvSpPr>
            <a:spLocks noGrp="1"/>
          </p:cNvSpPr>
          <p:nvPr>
            <p:ph type="title"/>
          </p:nvPr>
        </p:nvSpPr>
        <p:spPr>
          <a:xfrm>
            <a:off x="432005" y="142129"/>
            <a:ext cx="10817888" cy="1325563"/>
          </a:xfrm>
        </p:spPr>
        <p:txBody>
          <a:bodyPr>
            <a:normAutofit/>
          </a:bodyPr>
          <a:lstStyle/>
          <a:p>
            <a:pPr algn="ctr"/>
            <a:r>
              <a:rPr lang="it-IT" sz="4400" b="1" dirty="0">
                <a:effectLst/>
              </a:rPr>
              <a:t>The </a:t>
            </a:r>
            <a:r>
              <a:rPr lang="it-IT" sz="4400" b="1" dirty="0" err="1">
                <a:effectLst/>
              </a:rPr>
              <a:t>Period</a:t>
            </a:r>
            <a:r>
              <a:rPr lang="it-IT" sz="4400" b="1" dirty="0">
                <a:effectLst/>
              </a:rPr>
              <a:t>-</a:t>
            </a:r>
            <a:r>
              <a:rPr lang="it-IT" sz="4400" b="1" dirty="0" err="1">
                <a:effectLst/>
              </a:rPr>
              <a:t>Luminosity</a:t>
            </a:r>
            <a:r>
              <a:rPr lang="it-IT" sz="4400" b="1" dirty="0">
                <a:effectLst/>
              </a:rPr>
              <a:t>-Color relation</a:t>
            </a:r>
            <a:endParaRPr lang="en-US" dirty="0"/>
          </a:p>
        </p:txBody>
      </p:sp>
      <p:sp>
        <p:nvSpPr>
          <p:cNvPr id="8" name="Segnaposto piè di pagina 7">
            <a:extLst>
              <a:ext uri="{FF2B5EF4-FFF2-40B4-BE49-F238E27FC236}">
                <a16:creationId xmlns:a16="http://schemas.microsoft.com/office/drawing/2014/main" id="{A5A34A9F-7BD4-08F7-0EAB-BA64F0868558}"/>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767967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3278" y="1125938"/>
            <a:ext cx="10401144" cy="830997"/>
          </a:xfrm>
          <a:prstGeom prst="rect">
            <a:avLst/>
          </a:prstGeom>
          <a:noFill/>
        </p:spPr>
        <p:txBody>
          <a:bodyPr wrap="square" rtlCol="0">
            <a:spAutoFit/>
          </a:bodyPr>
          <a:lstStyle/>
          <a:p>
            <a:r>
              <a:rPr lang="en-US" sz="2400" dirty="0">
                <a:cs typeface="Times New Roman" panose="02020603050405020304" pitchFamily="18" charset="0"/>
              </a:rPr>
              <a:t>Pulsating stars are intrinsic variables showing  periodic variations.</a:t>
            </a:r>
          </a:p>
          <a:p>
            <a:r>
              <a:rPr lang="en-US" sz="2400" b="1" dirty="0">
                <a:cs typeface="Times New Roman" panose="02020603050405020304" pitchFamily="18" charset="0"/>
              </a:rPr>
              <a:t>In the simplest case they are </a:t>
            </a:r>
            <a:r>
              <a:rPr lang="en-US" sz="2400" b="1" u="sng" dirty="0">
                <a:cs typeface="Times New Roman" panose="02020603050405020304" pitchFamily="18" charset="0"/>
              </a:rPr>
              <a:t>radial</a:t>
            </a:r>
            <a:r>
              <a:rPr lang="en-US" sz="2400" b="1" dirty="0">
                <a:cs typeface="Times New Roman" panose="02020603050405020304" pitchFamily="18" charset="0"/>
              </a:rPr>
              <a:t> pulsators. </a:t>
            </a:r>
          </a:p>
        </p:txBody>
      </p:sp>
      <p:pic>
        <p:nvPicPr>
          <p:cNvPr id="5" name="Picture 4" descr="variable_star.gif"/>
          <p:cNvPicPr>
            <a:picLocks noChangeAspect="1"/>
          </p:cNvPicPr>
          <p:nvPr/>
        </p:nvPicPr>
        <p:blipFill>
          <a:blip r:embed="rId3"/>
          <a:stretch>
            <a:fillRect/>
          </a:stretch>
        </p:blipFill>
        <p:spPr>
          <a:xfrm>
            <a:off x="6743559" y="2257497"/>
            <a:ext cx="4869733" cy="3267856"/>
          </a:xfrm>
          <a:prstGeom prst="rect">
            <a:avLst/>
          </a:prstGeom>
        </p:spPr>
      </p:pic>
      <p:sp>
        <p:nvSpPr>
          <p:cNvPr id="3" name="Rectangle 2"/>
          <p:cNvSpPr/>
          <p:nvPr/>
        </p:nvSpPr>
        <p:spPr>
          <a:xfrm>
            <a:off x="443278" y="341642"/>
            <a:ext cx="11180311" cy="769441"/>
          </a:xfrm>
          <a:prstGeom prst="rect">
            <a:avLst/>
          </a:prstGeom>
          <a:noFill/>
        </p:spPr>
        <p:txBody>
          <a:bodyPr wrap="square">
            <a:spAutoFit/>
          </a:bodyPr>
          <a:lstStyle/>
          <a:p>
            <a:r>
              <a:rPr lang="en-US" sz="4400" b="1" dirty="0">
                <a:solidFill>
                  <a:schemeClr val="accent1"/>
                </a:solidFill>
                <a:latin typeface="+mj-lt"/>
                <a:cs typeface="Times New Roman" panose="02020603050405020304" pitchFamily="18" charset="0"/>
              </a:rPr>
              <a:t>Pulsating variable stars</a:t>
            </a:r>
          </a:p>
        </p:txBody>
      </p:sp>
      <p:sp>
        <p:nvSpPr>
          <p:cNvPr id="6" name="Segnaposto data 5">
            <a:extLst>
              <a:ext uri="{FF2B5EF4-FFF2-40B4-BE49-F238E27FC236}">
                <a16:creationId xmlns:a16="http://schemas.microsoft.com/office/drawing/2014/main" id="{5BA65F13-A10F-1E2D-4AD6-BD6E8DC27B59}"/>
              </a:ext>
            </a:extLst>
          </p:cNvPr>
          <p:cNvSpPr>
            <a:spLocks noGrp="1"/>
          </p:cNvSpPr>
          <p:nvPr>
            <p:ph type="dt" sz="half" idx="10"/>
          </p:nvPr>
        </p:nvSpPr>
        <p:spPr/>
        <p:txBody>
          <a:bodyPr/>
          <a:lstStyle/>
          <a:p>
            <a:r>
              <a:rPr lang="it-IT"/>
              <a:t>25/05/2026 CosmoVerse@Sofia</a:t>
            </a:r>
            <a:endParaRPr lang="en-US"/>
          </a:p>
        </p:txBody>
      </p:sp>
      <p:sp>
        <p:nvSpPr>
          <p:cNvPr id="8" name="Segnaposto numero diapositiva 7">
            <a:extLst>
              <a:ext uri="{FF2B5EF4-FFF2-40B4-BE49-F238E27FC236}">
                <a16:creationId xmlns:a16="http://schemas.microsoft.com/office/drawing/2014/main" id="{17FBC96A-4575-08AB-87CB-A49AE8E5700F}"/>
              </a:ext>
            </a:extLst>
          </p:cNvPr>
          <p:cNvSpPr>
            <a:spLocks noGrp="1"/>
          </p:cNvSpPr>
          <p:nvPr>
            <p:ph type="sldNum" sz="quarter" idx="12"/>
          </p:nvPr>
        </p:nvSpPr>
        <p:spPr/>
        <p:txBody>
          <a:bodyPr/>
          <a:lstStyle/>
          <a:p>
            <a:fld id="{73B850FF-6169-4056-8077-06FFA93A5366}" type="slidenum">
              <a:rPr lang="en-US" smtClean="0"/>
              <a:t>16</a:t>
            </a:fld>
            <a:endParaRPr lang="en-US"/>
          </a:p>
        </p:txBody>
      </p:sp>
      <mc:AlternateContent xmlns:mc="http://schemas.openxmlformats.org/markup-compatibility/2006">
        <mc:Choice xmlns:a14="http://schemas.microsoft.com/office/drawing/2010/main" Requires="a14">
          <p:sp>
            <p:nvSpPr>
              <p:cNvPr id="2" name="Segnaposto contenuto 4">
                <a:extLst>
                  <a:ext uri="{FF2B5EF4-FFF2-40B4-BE49-F238E27FC236}">
                    <a16:creationId xmlns:a16="http://schemas.microsoft.com/office/drawing/2014/main" id="{FDF0D86A-2F94-D5F3-F7A9-2D099152FDD4}"/>
                  </a:ext>
                </a:extLst>
              </p:cNvPr>
              <p:cNvSpPr>
                <a:spLocks noGrp="1"/>
              </p:cNvSpPr>
              <p:nvPr>
                <p:ph idx="1"/>
              </p:nvPr>
            </p:nvSpPr>
            <p:spPr>
              <a:xfrm>
                <a:off x="257177" y="2558058"/>
                <a:ext cx="6648445" cy="3267857"/>
              </a:xfrm>
            </p:spPr>
            <p:txBody>
              <a:bodyPr>
                <a:noAutofit/>
              </a:bodyPr>
              <a:lstStyle/>
              <a:p>
                <a:pPr>
                  <a:buNone/>
                </a:pPr>
                <a:r>
                  <a:rPr lang="en-US" sz="2200" u="sng" dirty="0">
                    <a:solidFill>
                      <a:schemeClr val="accent1"/>
                    </a:solidFill>
                    <a:ea typeface="Cambria Math" panose="02040503050406030204" pitchFamily="18" charset="0"/>
                  </a:rPr>
                  <a:t>The basic driver of pulsation are changes to opacity</a:t>
                </a:r>
                <a:r>
                  <a:rPr lang="en-US" sz="2200" dirty="0">
                    <a:solidFill>
                      <a:schemeClr val="accent1"/>
                    </a:solidFill>
                    <a:ea typeface="Cambria Math" panose="02040503050406030204" pitchFamily="18" charset="0"/>
                  </a:rPr>
                  <a:t>:</a:t>
                </a:r>
                <a:endParaRPr lang="en-US" sz="2200" i="1" dirty="0">
                  <a:solidFill>
                    <a:schemeClr val="accent1"/>
                  </a:solidFill>
                  <a:latin typeface="Cambria Math" panose="02040503050406030204" pitchFamily="18" charset="0"/>
                  <a:ea typeface="Cambria Math" panose="02040503050406030204" pitchFamily="18" charset="0"/>
                </a:endParaRPr>
              </a:p>
              <a:p>
                <a:pPr>
                  <a:buNone/>
                </a:pPr>
                <a14:m>
                  <m:oMath xmlns:m="http://schemas.openxmlformats.org/officeDocument/2006/math">
                    <m:r>
                      <a:rPr lang="it-IT" sz="2200" i="1" smtClean="0">
                        <a:solidFill>
                          <a:schemeClr val="accent1"/>
                        </a:solidFill>
                        <a:latin typeface="Cambria Math" panose="02040503050406030204" pitchFamily="18" charset="0"/>
                        <a:ea typeface="Cambria Math" panose="02040503050406030204" pitchFamily="18" charset="0"/>
                      </a:rPr>
                      <m:t>𝜅</m:t>
                    </m:r>
                  </m:oMath>
                </a14:m>
                <a:r>
                  <a:rPr lang="it-IT" sz="2200" dirty="0">
                    <a:solidFill>
                      <a:schemeClr val="accent1"/>
                    </a:solidFill>
                  </a:rPr>
                  <a:t> </a:t>
                </a:r>
                <a:r>
                  <a:rPr lang="it-IT" sz="2200" dirty="0" err="1">
                    <a:solidFill>
                      <a:schemeClr val="accent1"/>
                    </a:solidFill>
                  </a:rPr>
                  <a:t>mechanism</a:t>
                </a:r>
                <a:r>
                  <a:rPr lang="it-IT" sz="2200" dirty="0">
                    <a:solidFill>
                      <a:schemeClr val="accent1"/>
                    </a:solidFill>
                  </a:rPr>
                  <a:t>: </a:t>
                </a:r>
                <a:r>
                  <a:rPr lang="it-IT" sz="2200" dirty="0">
                    <a:solidFill>
                      <a:schemeClr val="tx1"/>
                    </a:solidFill>
                  </a:rPr>
                  <a:t>effect of </a:t>
                </a:r>
                <a14:m>
                  <m:oMath xmlns:m="http://schemas.openxmlformats.org/officeDocument/2006/math">
                    <m:r>
                      <a:rPr lang="it-IT" sz="2200" i="1">
                        <a:solidFill>
                          <a:schemeClr val="tx1"/>
                        </a:solidFill>
                        <a:latin typeface="Cambria Math" panose="02040503050406030204" pitchFamily="18" charset="0"/>
                        <a:ea typeface="Cambria Math" panose="02040503050406030204" pitchFamily="18" charset="0"/>
                      </a:rPr>
                      <m:t>𝜅</m:t>
                    </m:r>
                  </m:oMath>
                </a14:m>
                <a:r>
                  <a:rPr lang="it-IT" sz="2200" dirty="0">
                    <a:solidFill>
                      <a:schemeClr val="tx1"/>
                    </a:solidFill>
                  </a:rPr>
                  <a:t> ( </a:t>
                </a:r>
                <a14:m>
                  <m:oMath xmlns:m="http://schemas.openxmlformats.org/officeDocument/2006/math">
                    <m:r>
                      <a:rPr lang="en-US" sz="2200" i="1" dirty="0" smtClean="0">
                        <a:solidFill>
                          <a:schemeClr val="tx1"/>
                        </a:solidFill>
                        <a:latin typeface="Cambria Math" panose="02040503050406030204" pitchFamily="18" charset="0"/>
                      </a:rPr>
                      <m:t>𝜌</m:t>
                    </m:r>
                    <m:sSup>
                      <m:sSupPr>
                        <m:ctrlPr>
                          <a:rPr lang="en-US" sz="2200" b="0" i="1" dirty="0" smtClean="0">
                            <a:solidFill>
                              <a:schemeClr val="tx1"/>
                            </a:solidFill>
                            <a:latin typeface="Cambria Math" panose="02040503050406030204" pitchFamily="18" charset="0"/>
                          </a:rPr>
                        </m:ctrlPr>
                      </m:sSupPr>
                      <m:e>
                        <m:r>
                          <a:rPr lang="en-US" sz="2200" b="0" i="1" dirty="0" smtClean="0">
                            <a:solidFill>
                              <a:schemeClr val="tx1"/>
                            </a:solidFill>
                            <a:latin typeface="Cambria Math" panose="02040503050406030204" pitchFamily="18" charset="0"/>
                          </a:rPr>
                          <m:t>𝑇</m:t>
                        </m:r>
                      </m:e>
                      <m:sup>
                        <m:r>
                          <a:rPr lang="en-US" sz="2200" b="0" i="1" dirty="0" smtClean="0">
                            <a:solidFill>
                              <a:schemeClr val="tx1"/>
                            </a:solidFill>
                            <a:latin typeface="Cambria Math" panose="02040503050406030204" pitchFamily="18" charset="0"/>
                          </a:rPr>
                          <m:t>−</m:t>
                        </m:r>
                        <m:r>
                          <a:rPr lang="en-US" sz="2200" b="0" i="1" dirty="0" smtClean="0">
                            <a:solidFill>
                              <a:schemeClr val="tx1"/>
                            </a:solidFill>
                            <a:latin typeface="Cambria Math" panose="02040503050406030204" pitchFamily="18" charset="0"/>
                          </a:rPr>
                          <m:t>𝑠</m:t>
                        </m:r>
                      </m:sup>
                    </m:sSup>
                    <m:r>
                      <a:rPr lang="en-US" sz="2200" b="0" i="1" dirty="0" smtClean="0">
                        <a:solidFill>
                          <a:schemeClr val="tx1"/>
                        </a:solidFill>
                        <a:latin typeface="Cambria Math" panose="02040503050406030204" pitchFamily="18" charset="0"/>
                      </a:rPr>
                      <m:t>)</m:t>
                    </m:r>
                  </m:oMath>
                </a14:m>
                <a:r>
                  <a:rPr lang="it-IT" sz="2200" dirty="0">
                    <a:solidFill>
                      <a:schemeClr val="tx1"/>
                    </a:solidFill>
                  </a:rPr>
                  <a:t> </a:t>
                </a:r>
                <a:r>
                  <a:rPr lang="it-IT" sz="2200" dirty="0" err="1">
                    <a:solidFill>
                      <a:schemeClr val="tx1"/>
                    </a:solidFill>
                  </a:rPr>
                  <a:t>variations</a:t>
                </a:r>
                <a:r>
                  <a:rPr lang="it-IT" sz="2200" dirty="0">
                    <a:solidFill>
                      <a:schemeClr val="tx1"/>
                    </a:solidFill>
                  </a:rPr>
                  <a:t> on L </a:t>
                </a:r>
                <a:r>
                  <a:rPr lang="it-IT" sz="2200" dirty="0" err="1">
                    <a:solidFill>
                      <a:schemeClr val="tx1"/>
                    </a:solidFill>
                  </a:rPr>
                  <a:t>variations</a:t>
                </a:r>
                <a:r>
                  <a:rPr lang="it-IT" sz="2200" dirty="0">
                    <a:solidFill>
                      <a:schemeClr val="tx1"/>
                    </a:solidFill>
                  </a:rPr>
                  <a:t>  </a:t>
                </a:r>
                <a:endParaRPr lang="en-US" sz="2200" noProof="0" dirty="0">
                  <a:solidFill>
                    <a:srgbClr val="FFC000"/>
                  </a:solidFill>
                </a:endParaRPr>
              </a:p>
              <a:p>
                <a:pPr>
                  <a:buNone/>
                  <a:defRPr/>
                </a:pPr>
                <a14:m>
                  <m:oMath xmlns:m="http://schemas.openxmlformats.org/officeDocument/2006/math">
                    <m:r>
                      <a:rPr kumimoji="0" lang="it-IT" sz="2200" b="0" i="1" u="none" strike="noStrike" kern="1200" cap="none" spc="0" normalizeH="0" baseline="0" noProof="0" smtClean="0">
                        <a:ln>
                          <a:noFill/>
                        </a:ln>
                        <a:solidFill>
                          <a:schemeClr val="accent1"/>
                        </a:solidFill>
                        <a:effectLst/>
                        <a:uLnTx/>
                        <a:uFillTx/>
                        <a:latin typeface="Cambria Math" panose="02040503050406030204" pitchFamily="18" charset="0"/>
                        <a:ea typeface="Cambria Math" panose="02040503050406030204" pitchFamily="18" charset="0"/>
                      </a:rPr>
                      <m:t>𝛾</m:t>
                    </m:r>
                  </m:oMath>
                </a14:m>
                <a:r>
                  <a:rPr kumimoji="0" lang="it-IT" sz="2200" b="0" i="0" u="none" strike="noStrike" kern="1200" cap="none" spc="0" normalizeH="0" baseline="0" noProof="0" dirty="0">
                    <a:ln>
                      <a:noFill/>
                    </a:ln>
                    <a:solidFill>
                      <a:schemeClr val="accent1"/>
                    </a:solidFill>
                    <a:effectLst/>
                    <a:uLnTx/>
                    <a:uFillTx/>
                    <a:latin typeface="Aptos" panose="02110004020202020204"/>
                  </a:rPr>
                  <a:t> mechanism: </a:t>
                </a:r>
                <a:r>
                  <a:rPr lang="it-IT" sz="2200" dirty="0"/>
                  <a:t>effect of </a:t>
                </a:r>
                <a14:m>
                  <m:oMath xmlns:m="http://schemas.openxmlformats.org/officeDocument/2006/math">
                    <m:r>
                      <a:rPr lang="en-US" sz="2200" b="0" i="1" smtClean="0">
                        <a:latin typeface="Cambria Math" panose="02040503050406030204" pitchFamily="18" charset="0"/>
                      </a:rPr>
                      <m:t>𝑇</m:t>
                    </m:r>
                  </m:oMath>
                </a14:m>
                <a:r>
                  <a:rPr lang="it-IT" sz="2200" dirty="0"/>
                  <a:t> variations on L </a:t>
                </a:r>
                <a:r>
                  <a:rPr lang="it-IT" sz="2200" dirty="0" err="1"/>
                  <a:t>variations</a:t>
                </a:r>
                <a:r>
                  <a:rPr lang="it-IT" sz="2200" dirty="0"/>
                  <a:t> </a:t>
                </a:r>
                <a:r>
                  <a:rPr lang="it-IT" sz="2200" dirty="0">
                    <a:solidFill>
                      <a:prstClr val="black"/>
                    </a:solidFill>
                  </a:rPr>
                  <a:t>(</a:t>
                </a:r>
                <a14:m>
                  <m:oMath xmlns:m="http://schemas.openxmlformats.org/officeDocument/2006/math">
                    <m:r>
                      <m:rPr>
                        <m:sty m:val="p"/>
                      </m:rPr>
                      <a:rPr lang="en-US" sz="2200" b="0" i="0" dirty="0" smtClean="0">
                        <a:solidFill>
                          <a:prstClr val="black"/>
                        </a:solidFill>
                        <a:latin typeface="Cambria Math" panose="02040503050406030204" pitchFamily="18" charset="0"/>
                      </a:rPr>
                      <m:t>L</m:t>
                    </m:r>
                    <m:r>
                      <a:rPr lang="en-US" sz="2200" b="0" i="1" dirty="0" smtClean="0">
                        <a:solidFill>
                          <a:prstClr val="black"/>
                        </a:solidFill>
                        <a:latin typeface="Cambria Math" panose="02040503050406030204" pitchFamily="18" charset="0"/>
                        <a:ea typeface="Cambria Math" panose="02040503050406030204" pitchFamily="18" charset="0"/>
                      </a:rPr>
                      <m:t>∝</m:t>
                    </m:r>
                    <m:sSup>
                      <m:sSupPr>
                        <m:ctrlPr>
                          <a:rPr lang="en-US" sz="2200" i="1" dirty="0">
                            <a:solidFill>
                              <a:prstClr val="black"/>
                            </a:solidFill>
                            <a:latin typeface="Cambria Math" panose="02040503050406030204" pitchFamily="18" charset="0"/>
                          </a:rPr>
                        </m:ctrlPr>
                      </m:sSupPr>
                      <m:e>
                        <m:r>
                          <a:rPr lang="en-US" sz="2200" i="1" dirty="0">
                            <a:solidFill>
                              <a:prstClr val="black"/>
                            </a:solidFill>
                            <a:latin typeface="Cambria Math" panose="02040503050406030204" pitchFamily="18" charset="0"/>
                          </a:rPr>
                          <m:t>𝑇</m:t>
                        </m:r>
                      </m:e>
                      <m:sup>
                        <m:r>
                          <a:rPr lang="en-US" sz="2200" b="0" i="1" dirty="0" smtClean="0">
                            <a:solidFill>
                              <a:prstClr val="black"/>
                            </a:solidFill>
                            <a:latin typeface="Cambria Math" panose="02040503050406030204" pitchFamily="18" charset="0"/>
                          </a:rPr>
                          <m:t>4</m:t>
                        </m:r>
                      </m:sup>
                    </m:sSup>
                    <m:r>
                      <a:rPr lang="en-US" sz="2200" i="1" dirty="0">
                        <a:solidFill>
                          <a:prstClr val="black"/>
                        </a:solidFill>
                        <a:latin typeface="Cambria Math" panose="02040503050406030204" pitchFamily="18" charset="0"/>
                      </a:rPr>
                      <m:t>)</m:t>
                    </m:r>
                  </m:oMath>
                </a14:m>
                <a:r>
                  <a:rPr lang="it-IT" sz="2200" dirty="0">
                    <a:solidFill>
                      <a:prstClr val="black"/>
                    </a:solidFill>
                  </a:rPr>
                  <a:t> </a:t>
                </a:r>
              </a:p>
              <a:p>
                <a:pPr>
                  <a:buNone/>
                  <a:defRPr/>
                </a:pPr>
                <a:endParaRPr lang="en-US" sz="2200" dirty="0">
                  <a:solidFill>
                    <a:srgbClr val="FFC000"/>
                  </a:solidFill>
                </a:endParaRPr>
              </a:p>
            </p:txBody>
          </p:sp>
        </mc:Choice>
        <mc:Fallback>
          <p:sp>
            <p:nvSpPr>
              <p:cNvPr id="2" name="Segnaposto contenuto 4">
                <a:extLst>
                  <a:ext uri="{FF2B5EF4-FFF2-40B4-BE49-F238E27FC236}">
                    <a16:creationId xmlns:a16="http://schemas.microsoft.com/office/drawing/2014/main" id="{FDF0D86A-2F94-D5F3-F7A9-2D099152FDD4}"/>
                  </a:ext>
                </a:extLst>
              </p:cNvPr>
              <p:cNvSpPr>
                <a:spLocks noGrp="1" noRot="1" noChangeAspect="1" noMove="1" noResize="1" noEditPoints="1" noAdjustHandles="1" noChangeArrowheads="1" noChangeShapeType="1" noTextEdit="1"/>
              </p:cNvSpPr>
              <p:nvPr>
                <p:ph idx="1"/>
              </p:nvPr>
            </p:nvSpPr>
            <p:spPr>
              <a:xfrm>
                <a:off x="257177" y="2558058"/>
                <a:ext cx="6648445" cy="3267857"/>
              </a:xfrm>
              <a:blipFill>
                <a:blip r:embed="rId4"/>
                <a:stretch>
                  <a:fillRect l="-1145" t="-1938"/>
                </a:stretch>
              </a:blipFill>
            </p:spPr>
            <p:txBody>
              <a:bodyPr/>
              <a:lstStyle/>
              <a:p>
                <a:r>
                  <a:rPr lang="en-US">
                    <a:noFill/>
                  </a:rPr>
                  <a:t> </a:t>
                </a:r>
              </a:p>
            </p:txBody>
          </p:sp>
        </mc:Fallback>
      </mc:AlternateContent>
      <p:sp>
        <p:nvSpPr>
          <p:cNvPr id="7" name="Segnaposto piè di pagina 6">
            <a:extLst>
              <a:ext uri="{FF2B5EF4-FFF2-40B4-BE49-F238E27FC236}">
                <a16:creationId xmlns:a16="http://schemas.microsoft.com/office/drawing/2014/main" id="{9DF5EBB2-C4D4-D324-BDFB-C3475257DC1B}"/>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4949771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B53A9-2B1E-5A50-CE20-5F9A4D457ACF}"/>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BE146C0E-DE79-C6FF-7030-1DE6B3CDD365}"/>
              </a:ext>
            </a:extLst>
          </p:cNvPr>
          <p:cNvSpPr/>
          <p:nvPr/>
        </p:nvSpPr>
        <p:spPr>
          <a:xfrm>
            <a:off x="443278" y="341642"/>
            <a:ext cx="11180311" cy="769441"/>
          </a:xfrm>
          <a:prstGeom prst="rect">
            <a:avLst/>
          </a:prstGeom>
          <a:noFill/>
        </p:spPr>
        <p:txBody>
          <a:bodyPr wrap="square">
            <a:spAutoFit/>
          </a:bodyPr>
          <a:lstStyle/>
          <a:p>
            <a:r>
              <a:rPr lang="en-US" sz="4400" b="1" dirty="0">
                <a:latin typeface="+mj-lt"/>
                <a:cs typeface="Times New Roman" panose="02020603050405020304" pitchFamily="18" charset="0"/>
              </a:rPr>
              <a:t>Pulsating variable stars</a:t>
            </a:r>
          </a:p>
        </p:txBody>
      </p:sp>
      <p:sp>
        <p:nvSpPr>
          <p:cNvPr id="6" name="Segnaposto data 5">
            <a:extLst>
              <a:ext uri="{FF2B5EF4-FFF2-40B4-BE49-F238E27FC236}">
                <a16:creationId xmlns:a16="http://schemas.microsoft.com/office/drawing/2014/main" id="{3E1CA856-F236-8D33-A9F9-BAA833A55DFD}"/>
              </a:ext>
            </a:extLst>
          </p:cNvPr>
          <p:cNvSpPr>
            <a:spLocks noGrp="1"/>
          </p:cNvSpPr>
          <p:nvPr>
            <p:ph type="dt" sz="half" idx="10"/>
          </p:nvPr>
        </p:nvSpPr>
        <p:spPr/>
        <p:txBody>
          <a:bodyPr/>
          <a:lstStyle/>
          <a:p>
            <a:r>
              <a:rPr lang="it-IT"/>
              <a:t>25/05/2026 CosmoVerse@Sofia</a:t>
            </a:r>
            <a:endParaRPr lang="en-US"/>
          </a:p>
        </p:txBody>
      </p:sp>
      <p:sp>
        <p:nvSpPr>
          <p:cNvPr id="8" name="Segnaposto numero diapositiva 7">
            <a:extLst>
              <a:ext uri="{FF2B5EF4-FFF2-40B4-BE49-F238E27FC236}">
                <a16:creationId xmlns:a16="http://schemas.microsoft.com/office/drawing/2014/main" id="{59F7A34F-8198-CFB5-2E3F-922B449F9C29}"/>
              </a:ext>
            </a:extLst>
          </p:cNvPr>
          <p:cNvSpPr>
            <a:spLocks noGrp="1"/>
          </p:cNvSpPr>
          <p:nvPr>
            <p:ph type="sldNum" sz="quarter" idx="12"/>
          </p:nvPr>
        </p:nvSpPr>
        <p:spPr/>
        <p:txBody>
          <a:bodyPr/>
          <a:lstStyle/>
          <a:p>
            <a:fld id="{73B850FF-6169-4056-8077-06FFA93A5366}" type="slidenum">
              <a:rPr lang="en-US" smtClean="0"/>
              <a:t>17</a:t>
            </a:fld>
            <a:endParaRPr lang="en-US"/>
          </a:p>
        </p:txBody>
      </p:sp>
      <p:sp>
        <p:nvSpPr>
          <p:cNvPr id="2" name="Segnaposto contenuto 4">
            <a:extLst>
              <a:ext uri="{FF2B5EF4-FFF2-40B4-BE49-F238E27FC236}">
                <a16:creationId xmlns:a16="http://schemas.microsoft.com/office/drawing/2014/main" id="{6DE622B0-0895-38C0-59E2-872B2B907DFF}"/>
              </a:ext>
            </a:extLst>
          </p:cNvPr>
          <p:cNvSpPr>
            <a:spLocks noGrp="1"/>
          </p:cNvSpPr>
          <p:nvPr>
            <p:ph idx="1"/>
          </p:nvPr>
        </p:nvSpPr>
        <p:spPr>
          <a:xfrm>
            <a:off x="443278" y="1201157"/>
            <a:ext cx="6648445" cy="461666"/>
          </a:xfrm>
        </p:spPr>
        <p:txBody>
          <a:bodyPr>
            <a:noAutofit/>
          </a:bodyPr>
          <a:lstStyle/>
          <a:p>
            <a:pPr>
              <a:buNone/>
            </a:pPr>
            <a:r>
              <a:rPr lang="en-US" sz="2200" u="sng" dirty="0">
                <a:solidFill>
                  <a:schemeClr val="accent1"/>
                </a:solidFill>
                <a:ea typeface="Cambria Math" panose="02040503050406030204" pitchFamily="18" charset="0"/>
              </a:rPr>
              <a:t>The basic driver of pulsation are changes to opacity</a:t>
            </a:r>
            <a:r>
              <a:rPr lang="en-US" sz="2200" dirty="0">
                <a:solidFill>
                  <a:schemeClr val="accent1"/>
                </a:solidFill>
                <a:ea typeface="Cambria Math" panose="02040503050406030204" pitchFamily="18" charset="0"/>
              </a:rPr>
              <a:t>:</a:t>
            </a:r>
            <a:endParaRPr lang="en-US" sz="2200" i="1" dirty="0">
              <a:solidFill>
                <a:schemeClr val="accent1"/>
              </a:solidFill>
              <a:latin typeface="Cambria Math" panose="02040503050406030204" pitchFamily="18" charset="0"/>
              <a:ea typeface="Cambria Math" panose="02040503050406030204" pitchFamily="18" charset="0"/>
            </a:endParaRPr>
          </a:p>
          <a:p>
            <a:pPr>
              <a:buNone/>
              <a:defRPr/>
            </a:pPr>
            <a:endParaRPr lang="en-US" sz="2200" dirty="0">
              <a:solidFill>
                <a:srgbClr val="FFC000"/>
              </a:solidFill>
            </a:endParaRPr>
          </a:p>
        </p:txBody>
      </p:sp>
      <p:sp>
        <p:nvSpPr>
          <p:cNvPr id="7" name="Segnaposto piè di pagina 6">
            <a:extLst>
              <a:ext uri="{FF2B5EF4-FFF2-40B4-BE49-F238E27FC236}">
                <a16:creationId xmlns:a16="http://schemas.microsoft.com/office/drawing/2014/main" id="{74DE11C1-298D-A67A-6ABA-142FE11D4C3A}"/>
              </a:ext>
            </a:extLst>
          </p:cNvPr>
          <p:cNvSpPr>
            <a:spLocks noGrp="1"/>
          </p:cNvSpPr>
          <p:nvPr>
            <p:ph type="ftr" sz="quarter" idx="11"/>
          </p:nvPr>
        </p:nvSpPr>
        <p:spPr/>
        <p:txBody>
          <a:bodyPr/>
          <a:lstStyle/>
          <a:p>
            <a:r>
              <a:rPr lang="en-US"/>
              <a:t>Teresa Sicignano</a:t>
            </a:r>
          </a:p>
        </p:txBody>
      </p:sp>
      <p:pic>
        <p:nvPicPr>
          <p:cNvPr id="10" name="Immagine 9">
            <a:extLst>
              <a:ext uri="{FF2B5EF4-FFF2-40B4-BE49-F238E27FC236}">
                <a16:creationId xmlns:a16="http://schemas.microsoft.com/office/drawing/2014/main" id="{010E88B2-8EEE-E2ED-073C-5738DEACFF8B}"/>
              </a:ext>
            </a:extLst>
          </p:cNvPr>
          <p:cNvPicPr>
            <a:picLocks noChangeAspect="1"/>
          </p:cNvPicPr>
          <p:nvPr/>
        </p:nvPicPr>
        <p:blipFill>
          <a:blip r:embed="rId3"/>
          <a:srcRect t="9768" b="14343"/>
          <a:stretch>
            <a:fillRect/>
          </a:stretch>
        </p:blipFill>
        <p:spPr>
          <a:xfrm>
            <a:off x="1280585" y="1707860"/>
            <a:ext cx="8399172" cy="4603453"/>
          </a:xfrm>
          <a:prstGeom prst="rect">
            <a:avLst/>
          </a:prstGeom>
        </p:spPr>
      </p:pic>
    </p:spTree>
    <p:extLst>
      <p:ext uri="{BB962C8B-B14F-4D97-AF65-F5344CB8AC3E}">
        <p14:creationId xmlns:p14="http://schemas.microsoft.com/office/powerpoint/2010/main" val="1184847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EB5192-1FB1-CDF9-EA00-8A34DD47AA26}"/>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7B4CEBB0-3CBA-3D85-0B0A-101E6BDE28EF}"/>
                  </a:ext>
                </a:extLst>
              </p:cNvPr>
              <p:cNvSpPr txBox="1"/>
              <p:nvPr/>
            </p:nvSpPr>
            <p:spPr>
              <a:xfrm>
                <a:off x="2489145" y="1337833"/>
                <a:ext cx="6928338" cy="472373"/>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en-US" sz="2400" i="1">
                        <a:latin typeface="Cambria Math" panose="02040503050406030204" pitchFamily="18" charset="0"/>
                      </a:rPr>
                      <m:t>𝑃</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𝜌</m:t>
                        </m:r>
                      </m:e>
                    </m:rad>
                    <m:r>
                      <a:rPr lang="en-US" sz="2400" i="1">
                        <a:latin typeface="Cambria Math" panose="02040503050406030204" pitchFamily="18" charset="0"/>
                      </a:rPr>
                      <m:t>=</m:t>
                    </m:r>
                    <m:r>
                      <a:rPr lang="en-US" sz="2400" i="1">
                        <a:latin typeface="Cambria Math" panose="02040503050406030204" pitchFamily="18" charset="0"/>
                      </a:rPr>
                      <m:t>𝑐𝑜𝑛𝑠𝑡</m:t>
                    </m:r>
                  </m:oMath>
                </a14:m>
                <a:endParaRPr lang="en-US" sz="2400" dirty="0"/>
              </a:p>
            </p:txBody>
          </p:sp>
        </mc:Choice>
        <mc:Fallback>
          <p:sp>
            <p:nvSpPr>
              <p:cNvPr id="10" name="CasellaDiTesto 9">
                <a:extLst>
                  <a:ext uri="{FF2B5EF4-FFF2-40B4-BE49-F238E27FC236}">
                    <a16:creationId xmlns:a16="http://schemas.microsoft.com/office/drawing/2014/main" id="{7B4CEBB0-3CBA-3D85-0B0A-101E6BDE28EF}"/>
                  </a:ext>
                </a:extLst>
              </p:cNvPr>
              <p:cNvSpPr txBox="1">
                <a:spLocks noRot="1" noChangeAspect="1" noMove="1" noResize="1" noEditPoints="1" noAdjustHandles="1" noChangeArrowheads="1" noChangeShapeType="1" noTextEdit="1"/>
              </p:cNvSpPr>
              <p:nvPr/>
            </p:nvSpPr>
            <p:spPr>
              <a:xfrm>
                <a:off x="2489145" y="1337833"/>
                <a:ext cx="6928338" cy="472373"/>
              </a:xfrm>
              <a:prstGeom prst="rect">
                <a:avLst/>
              </a:prstGeom>
              <a:blipFill>
                <a:blip r:embed="rId3"/>
                <a:stretch>
                  <a:fillRect l="-1097" t="-7895" b="-28947"/>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4B1466D1-F177-1645-785F-60D95C070079}"/>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E4B54DCB-7984-BD3D-C949-D1FF0411D900}"/>
              </a:ext>
            </a:extLst>
          </p:cNvPr>
          <p:cNvSpPr>
            <a:spLocks noGrp="1"/>
          </p:cNvSpPr>
          <p:nvPr>
            <p:ph type="sldNum" sz="quarter" idx="12"/>
          </p:nvPr>
        </p:nvSpPr>
        <p:spPr/>
        <p:txBody>
          <a:bodyPr/>
          <a:lstStyle/>
          <a:p>
            <a:fld id="{B78F4D46-5A94-204F-B668-74128563BE61}" type="slidenum">
              <a:rPr lang="en-US" smtClean="0"/>
              <a:t>18</a:t>
            </a:fld>
            <a:endParaRPr lang="en-US"/>
          </a:p>
        </p:txBody>
      </p:sp>
      <p:sp>
        <p:nvSpPr>
          <p:cNvPr id="6" name="Titolo 7">
            <a:extLst>
              <a:ext uri="{FF2B5EF4-FFF2-40B4-BE49-F238E27FC236}">
                <a16:creationId xmlns:a16="http://schemas.microsoft.com/office/drawing/2014/main" id="{4AC70B17-205A-A775-0DF9-F199237A0045}"/>
              </a:ext>
            </a:extLst>
          </p:cNvPr>
          <p:cNvSpPr>
            <a:spLocks noGrp="1"/>
          </p:cNvSpPr>
          <p:nvPr>
            <p:ph type="title"/>
          </p:nvPr>
        </p:nvSpPr>
        <p:spPr>
          <a:xfrm>
            <a:off x="432005" y="142129"/>
            <a:ext cx="10817888" cy="1325563"/>
          </a:xfrm>
        </p:spPr>
        <p:txBody>
          <a:bodyPr>
            <a:normAutofit/>
          </a:bodyPr>
          <a:lstStyle/>
          <a:p>
            <a:pPr algn="ctr"/>
            <a:r>
              <a:rPr lang="it-IT" sz="4400" b="1" dirty="0">
                <a:solidFill>
                  <a:schemeClr val="accent1"/>
                </a:solidFill>
                <a:effectLst/>
              </a:rPr>
              <a:t>The </a:t>
            </a:r>
            <a:r>
              <a:rPr lang="it-IT" sz="4400" b="1" dirty="0" err="1">
                <a:solidFill>
                  <a:schemeClr val="accent1"/>
                </a:solidFill>
                <a:effectLst/>
              </a:rPr>
              <a:t>Period</a:t>
            </a:r>
            <a:r>
              <a:rPr lang="it-IT" sz="4400" b="1" dirty="0">
                <a:solidFill>
                  <a:schemeClr val="accent1"/>
                </a:solidFill>
                <a:effectLst/>
              </a:rPr>
              <a:t>-</a:t>
            </a:r>
            <a:r>
              <a:rPr lang="it-IT" sz="4400" b="1" dirty="0" err="1">
                <a:solidFill>
                  <a:schemeClr val="accent1"/>
                </a:solidFill>
                <a:effectLst/>
              </a:rPr>
              <a:t>Luminosity</a:t>
            </a:r>
            <a:r>
              <a:rPr lang="it-IT" sz="4400" b="1" dirty="0">
                <a:solidFill>
                  <a:schemeClr val="accent1"/>
                </a:solidFill>
                <a:effectLst/>
              </a:rPr>
              <a:t>-Color relation</a:t>
            </a:r>
            <a:endParaRPr lang="en-US" dirty="0">
              <a:solidFill>
                <a:schemeClr val="accent1"/>
              </a:solidFill>
            </a:endParaRPr>
          </a:p>
        </p:txBody>
      </p:sp>
      <p:sp>
        <p:nvSpPr>
          <p:cNvPr id="8" name="Segnaposto piè di pagina 7">
            <a:extLst>
              <a:ext uri="{FF2B5EF4-FFF2-40B4-BE49-F238E27FC236}">
                <a16:creationId xmlns:a16="http://schemas.microsoft.com/office/drawing/2014/main" id="{A5A34A9F-7BD4-08F7-0EAB-BA64F0868558}"/>
              </a:ext>
            </a:extLst>
          </p:cNvPr>
          <p:cNvSpPr>
            <a:spLocks noGrp="1"/>
          </p:cNvSpPr>
          <p:nvPr>
            <p:ph type="ftr" sz="quarter" idx="11"/>
          </p:nvPr>
        </p:nvSpPr>
        <p:spPr/>
        <p:txBody>
          <a:bodyPr/>
          <a:lstStyle/>
          <a:p>
            <a:r>
              <a:rPr lang="en-US"/>
              <a:t>Teresa Sicignano</a:t>
            </a:r>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3AE3ED35-5AF8-59E0-35E8-632B1A2B1CA5}"/>
                  </a:ext>
                </a:extLst>
              </p:cNvPr>
              <p:cNvSpPr txBox="1"/>
              <p:nvPr/>
            </p:nvSpPr>
            <p:spPr>
              <a:xfrm>
                <a:off x="687730" y="1881561"/>
                <a:ext cx="11239018" cy="4060920"/>
              </a:xfrm>
              <a:prstGeom prst="rect">
                <a:avLst/>
              </a:prstGeom>
              <a:noFill/>
            </p:spPr>
            <p:txBody>
              <a:bodyPr wrap="square" rtlCol="0">
                <a:spAutoFit/>
              </a:bodyPr>
              <a:lstStyle/>
              <a:p>
                <a:r>
                  <a:rPr lang="it-IT" dirty="0" err="1"/>
                  <a:t>Consider</a:t>
                </a:r>
                <a:r>
                  <a:rPr lang="it-IT" dirty="0"/>
                  <a:t> the star </a:t>
                </a:r>
                <a:r>
                  <a:rPr lang="it-IT" dirty="0" err="1"/>
                  <a:t>as</a:t>
                </a:r>
                <a:r>
                  <a:rPr lang="it-IT" dirty="0"/>
                  <a:t> a self-</a:t>
                </a:r>
                <a:r>
                  <a:rPr lang="it-IT" dirty="0" err="1"/>
                  <a:t>gravitating</a:t>
                </a:r>
                <a:r>
                  <a:rPr lang="it-IT" dirty="0"/>
                  <a:t> </a:t>
                </a:r>
                <a:r>
                  <a:rPr lang="it-IT" dirty="0" err="1"/>
                  <a:t>sphere</a:t>
                </a:r>
                <a:r>
                  <a:rPr lang="it-IT" dirty="0"/>
                  <a:t> </a:t>
                </a:r>
                <a:r>
                  <a:rPr lang="it-IT" dirty="0" err="1"/>
                  <a:t>undergoing</a:t>
                </a:r>
                <a:r>
                  <a:rPr lang="it-IT" dirty="0"/>
                  <a:t> </a:t>
                </a:r>
                <a:r>
                  <a:rPr lang="it-IT" dirty="0" err="1"/>
                  <a:t>pulsations</a:t>
                </a:r>
                <a:endParaRPr lang="it-IT" dirty="0"/>
              </a:p>
              <a:p>
                <a:endParaRPr lang="en-US" dirty="0"/>
              </a:p>
              <a:p>
                <a:r>
                  <a:rPr lang="en-US" dirty="0"/>
                  <a:t>From the hydrostatic equilibrium:  </a:t>
                </a:r>
                <a14:m>
                  <m:oMath xmlns:m="http://schemas.openxmlformats.org/officeDocument/2006/math">
                    <m:f>
                      <m:fPr>
                        <m:ctrlPr>
                          <a:rPr lang="it-IT" sz="3600" b="0" i="1" smtClean="0">
                            <a:latin typeface="Cambria Math" panose="02040503050406030204" pitchFamily="18" charset="0"/>
                          </a:rPr>
                        </m:ctrlPr>
                      </m:fPr>
                      <m:num>
                        <m:sSub>
                          <m:sSubPr>
                            <m:ctrlPr>
                              <a:rPr lang="it-IT" sz="3600" b="0" i="1" smtClean="0">
                                <a:latin typeface="Cambria Math" panose="02040503050406030204" pitchFamily="18" charset="0"/>
                              </a:rPr>
                            </m:ctrlPr>
                          </m:sSubPr>
                          <m:e>
                            <m:r>
                              <a:rPr lang="it-IT" sz="3600" b="0" i="1" smtClean="0">
                                <a:latin typeface="Cambria Math" panose="02040503050406030204" pitchFamily="18" charset="0"/>
                              </a:rPr>
                              <m:t>𝑃</m:t>
                            </m:r>
                          </m:e>
                          <m:sub>
                            <m:r>
                              <a:rPr lang="it-IT" sz="3600" b="0" i="1" smtClean="0">
                                <a:latin typeface="Cambria Math" panose="02040503050406030204" pitchFamily="18" charset="0"/>
                              </a:rPr>
                              <m:t>𝑐</m:t>
                            </m:r>
                          </m:sub>
                        </m:sSub>
                      </m:num>
                      <m:den>
                        <m:r>
                          <a:rPr lang="it-IT" sz="3600" b="0" i="1" smtClean="0">
                            <a:latin typeface="Cambria Math" panose="02040503050406030204" pitchFamily="18" charset="0"/>
                          </a:rPr>
                          <m:t>𝑅</m:t>
                        </m:r>
                      </m:den>
                    </m:f>
                    <m:r>
                      <a:rPr lang="it-IT" sz="3600" b="0" i="1" smtClean="0">
                        <a:latin typeface="Cambria Math" panose="02040503050406030204" pitchFamily="18" charset="0"/>
                      </a:rPr>
                      <m:t> </m:t>
                    </m:r>
                    <m:r>
                      <a:rPr lang="it-IT" sz="3600" b="0" i="1" smtClean="0">
                        <a:latin typeface="Cambria Math" panose="02040503050406030204" pitchFamily="18" charset="0"/>
                        <a:ea typeface="Cambria Math" panose="02040503050406030204" pitchFamily="18" charset="0"/>
                      </a:rPr>
                      <m:t>~ </m:t>
                    </m:r>
                    <m:r>
                      <a:rPr lang="it-IT" sz="3600" b="0" i="1" smtClean="0">
                        <a:latin typeface="Cambria Math" panose="02040503050406030204" pitchFamily="18" charset="0"/>
                        <a:ea typeface="Cambria Math" panose="02040503050406030204" pitchFamily="18" charset="0"/>
                      </a:rPr>
                      <m:t>𝜌</m:t>
                    </m:r>
                    <m:f>
                      <m:fPr>
                        <m:ctrlPr>
                          <a:rPr lang="it-IT" sz="3600" b="0" i="1" smtClean="0">
                            <a:latin typeface="Cambria Math" panose="02040503050406030204" pitchFamily="18" charset="0"/>
                            <a:ea typeface="Cambria Math" panose="02040503050406030204" pitchFamily="18" charset="0"/>
                          </a:rPr>
                        </m:ctrlPr>
                      </m:fPr>
                      <m:num>
                        <m:r>
                          <a:rPr lang="it-IT" sz="3600" b="0" i="1" smtClean="0">
                            <a:latin typeface="Cambria Math" panose="02040503050406030204" pitchFamily="18" charset="0"/>
                            <a:ea typeface="Cambria Math" panose="02040503050406030204" pitchFamily="18" charset="0"/>
                          </a:rPr>
                          <m:t>𝐺𝑀</m:t>
                        </m:r>
                        <m:r>
                          <a:rPr lang="it-IT" sz="3600" b="0" i="1" smtClean="0">
                            <a:latin typeface="Cambria Math" panose="02040503050406030204" pitchFamily="18" charset="0"/>
                            <a:ea typeface="Cambria Math" panose="02040503050406030204" pitchFamily="18" charset="0"/>
                          </a:rPr>
                          <m:t> </m:t>
                        </m:r>
                      </m:num>
                      <m:den>
                        <m:sSup>
                          <m:sSupPr>
                            <m:ctrlPr>
                              <a:rPr lang="it-IT" sz="3600" b="0" i="1" smtClean="0">
                                <a:latin typeface="Cambria Math" panose="02040503050406030204" pitchFamily="18" charset="0"/>
                                <a:ea typeface="Cambria Math" panose="02040503050406030204" pitchFamily="18" charset="0"/>
                              </a:rPr>
                            </m:ctrlPr>
                          </m:sSupPr>
                          <m:e>
                            <m:r>
                              <a:rPr lang="it-IT" sz="3600" b="0" i="1" smtClean="0">
                                <a:latin typeface="Cambria Math" panose="02040503050406030204" pitchFamily="18" charset="0"/>
                                <a:ea typeface="Cambria Math" panose="02040503050406030204" pitchFamily="18" charset="0"/>
                              </a:rPr>
                              <m:t>𝑅</m:t>
                            </m:r>
                          </m:e>
                          <m:sup>
                            <m:r>
                              <a:rPr lang="it-IT" sz="3600" b="0" i="1" smtClean="0">
                                <a:latin typeface="Cambria Math" panose="02040503050406030204" pitchFamily="18" charset="0"/>
                                <a:ea typeface="Cambria Math" panose="02040503050406030204" pitchFamily="18" charset="0"/>
                              </a:rPr>
                              <m:t>2</m:t>
                            </m:r>
                          </m:sup>
                        </m:sSup>
                      </m:den>
                    </m:f>
                  </m:oMath>
                </a14:m>
                <a:endParaRPr lang="en-US" dirty="0"/>
              </a:p>
              <a:p>
                <a:endParaRPr lang="en-US" dirty="0"/>
              </a:p>
              <a:p>
                <a:endParaRPr lang="en-US" dirty="0"/>
              </a:p>
              <a:p>
                <a:r>
                  <a:rPr lang="en-US" dirty="0"/>
                  <a:t>A pressure perturbation will propagate with a velocity similar to the sound velocity:   </a:t>
                </a:r>
                <a14:m>
                  <m:oMath xmlns:m="http://schemas.openxmlformats.org/officeDocument/2006/math">
                    <m:sSubSup>
                      <m:sSubSupPr>
                        <m:ctrlPr>
                          <a:rPr lang="it-IT" sz="3200" b="0" i="1" smtClean="0">
                            <a:latin typeface="Cambria Math" panose="02040503050406030204" pitchFamily="18" charset="0"/>
                          </a:rPr>
                        </m:ctrlPr>
                      </m:sSubSupPr>
                      <m:e>
                        <m:r>
                          <a:rPr lang="it-IT" sz="3200" b="0" i="1" smtClean="0">
                            <a:latin typeface="Cambria Math" panose="02040503050406030204" pitchFamily="18" charset="0"/>
                          </a:rPr>
                          <m:t>𝑐</m:t>
                        </m:r>
                      </m:e>
                      <m:sub>
                        <m:r>
                          <a:rPr lang="it-IT" sz="3200" b="0" i="1" smtClean="0">
                            <a:latin typeface="Cambria Math" panose="02040503050406030204" pitchFamily="18" charset="0"/>
                          </a:rPr>
                          <m:t>𝑠</m:t>
                        </m:r>
                      </m:sub>
                      <m:sup>
                        <m:r>
                          <a:rPr lang="it-IT" sz="3200" b="0" i="1" smtClean="0">
                            <a:latin typeface="Cambria Math" panose="02040503050406030204" pitchFamily="18" charset="0"/>
                          </a:rPr>
                          <m:t>2</m:t>
                        </m:r>
                      </m:sup>
                    </m:sSubSup>
                    <m:r>
                      <a:rPr lang="it-IT" sz="3200" b="0" i="1" smtClean="0">
                        <a:latin typeface="Cambria Math" panose="02040503050406030204" pitchFamily="18" charset="0"/>
                      </a:rPr>
                      <m:t> </m:t>
                    </m:r>
                    <m:r>
                      <a:rPr lang="it-IT" sz="3200" b="0" i="1" smtClean="0">
                        <a:latin typeface="Cambria Math" panose="02040503050406030204" pitchFamily="18" charset="0"/>
                        <a:ea typeface="Cambria Math" panose="02040503050406030204" pitchFamily="18" charset="0"/>
                      </a:rPr>
                      <m:t>~</m:t>
                    </m:r>
                    <m:f>
                      <m:fPr>
                        <m:ctrlPr>
                          <a:rPr lang="it-IT" sz="3200" b="0" i="1" smtClean="0">
                            <a:latin typeface="Cambria Math" panose="02040503050406030204" pitchFamily="18" charset="0"/>
                            <a:ea typeface="Cambria Math" panose="02040503050406030204" pitchFamily="18" charset="0"/>
                          </a:rPr>
                        </m:ctrlPr>
                      </m:fPr>
                      <m:num>
                        <m:r>
                          <a:rPr lang="it-IT" sz="3200" b="0" i="1" smtClean="0">
                            <a:latin typeface="Cambria Math" panose="02040503050406030204" pitchFamily="18" charset="0"/>
                            <a:ea typeface="Cambria Math" panose="02040503050406030204" pitchFamily="18" charset="0"/>
                          </a:rPr>
                          <m:t>𝑃</m:t>
                        </m:r>
                      </m:num>
                      <m:den>
                        <m:r>
                          <a:rPr lang="it-IT" sz="3200" b="0" i="1" smtClean="0">
                            <a:latin typeface="Cambria Math" panose="02040503050406030204" pitchFamily="18" charset="0"/>
                            <a:ea typeface="Cambria Math" panose="02040503050406030204" pitchFamily="18" charset="0"/>
                          </a:rPr>
                          <m:t>𝜌</m:t>
                        </m:r>
                      </m:den>
                    </m:f>
                  </m:oMath>
                </a14:m>
                <a:endParaRPr lang="it-IT" b="0" dirty="0">
                  <a:ea typeface="Cambria Math" panose="02040503050406030204" pitchFamily="18" charset="0"/>
                </a:endParaRPr>
              </a:p>
              <a:p>
                <a:r>
                  <a:rPr lang="en-US" dirty="0"/>
                  <a:t> </a:t>
                </a:r>
              </a:p>
              <a:p>
                <a:endParaRPr lang="en-US" dirty="0"/>
              </a:p>
              <a:p>
                <a:r>
                  <a:rPr lang="en-US" dirty="0"/>
                  <a:t>The time of the propagation of the perturbation into the star is: </a:t>
                </a:r>
                <a14:m>
                  <m:oMath xmlns:m="http://schemas.openxmlformats.org/officeDocument/2006/math">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𝑡</m:t>
                        </m:r>
                      </m:e>
                      <m:sub>
                        <m:r>
                          <a:rPr lang="it-IT" sz="3200" b="0" i="1" smtClean="0">
                            <a:latin typeface="Cambria Math" panose="02040503050406030204" pitchFamily="18" charset="0"/>
                          </a:rPr>
                          <m:t>𝑝𝑒𝑟𝑡</m:t>
                        </m:r>
                      </m:sub>
                    </m:sSub>
                    <m:r>
                      <a:rPr lang="it-IT" sz="3200" b="0" i="1" smtClean="0">
                        <a:latin typeface="Cambria Math" panose="02040503050406030204" pitchFamily="18" charset="0"/>
                      </a:rPr>
                      <m:t>=</m:t>
                    </m:r>
                    <m:f>
                      <m:fPr>
                        <m:ctrlPr>
                          <a:rPr lang="it-IT" sz="3200" b="0" i="1" smtClean="0">
                            <a:latin typeface="Cambria Math" panose="02040503050406030204" pitchFamily="18" charset="0"/>
                          </a:rPr>
                        </m:ctrlPr>
                      </m:fPr>
                      <m:num>
                        <m:r>
                          <a:rPr lang="it-IT" sz="3200" b="0" i="1" smtClean="0">
                            <a:latin typeface="Cambria Math" panose="02040503050406030204" pitchFamily="18" charset="0"/>
                          </a:rPr>
                          <m:t>𝑅</m:t>
                        </m:r>
                      </m:num>
                      <m:den>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𝑐</m:t>
                            </m:r>
                          </m:e>
                          <m:sub>
                            <m:r>
                              <a:rPr lang="it-IT" sz="3200" b="0" i="1" smtClean="0">
                                <a:latin typeface="Cambria Math" panose="02040503050406030204" pitchFamily="18" charset="0"/>
                              </a:rPr>
                              <m:t>𝑠</m:t>
                            </m:r>
                          </m:sub>
                        </m:sSub>
                      </m:den>
                    </m:f>
                    <m:r>
                      <a:rPr lang="it-IT" sz="3200" b="0" i="1" smtClean="0">
                        <a:latin typeface="Cambria Math" panose="02040503050406030204" pitchFamily="18" charset="0"/>
                      </a:rPr>
                      <m:t> </m:t>
                    </m:r>
                  </m:oMath>
                </a14:m>
                <a:endParaRPr lang="en-US" dirty="0"/>
              </a:p>
            </p:txBody>
          </p:sp>
        </mc:Choice>
        <mc:Fallback>
          <p:sp>
            <p:nvSpPr>
              <p:cNvPr id="3" name="CasellaDiTesto 2">
                <a:extLst>
                  <a:ext uri="{FF2B5EF4-FFF2-40B4-BE49-F238E27FC236}">
                    <a16:creationId xmlns:a16="http://schemas.microsoft.com/office/drawing/2014/main" id="{3AE3ED35-5AF8-59E0-35E8-632B1A2B1CA5}"/>
                  </a:ext>
                </a:extLst>
              </p:cNvPr>
              <p:cNvSpPr txBox="1">
                <a:spLocks noRot="1" noChangeAspect="1" noMove="1" noResize="1" noEditPoints="1" noAdjustHandles="1" noChangeArrowheads="1" noChangeShapeType="1" noTextEdit="1"/>
              </p:cNvSpPr>
              <p:nvPr/>
            </p:nvSpPr>
            <p:spPr>
              <a:xfrm>
                <a:off x="687730" y="1881561"/>
                <a:ext cx="11239018" cy="4060920"/>
              </a:xfrm>
              <a:prstGeom prst="rect">
                <a:avLst/>
              </a:prstGeom>
              <a:blipFill>
                <a:blip r:embed="rId4"/>
                <a:stretch>
                  <a:fillRect l="-565" t="-935"/>
                </a:stretch>
              </a:blipFill>
            </p:spPr>
            <p:txBody>
              <a:bodyPr/>
              <a:lstStyle/>
              <a:p>
                <a:r>
                  <a:rPr lang="en-US">
                    <a:noFill/>
                  </a:rPr>
                  <a:t> </a:t>
                </a:r>
              </a:p>
            </p:txBody>
          </p:sp>
        </mc:Fallback>
      </mc:AlternateContent>
    </p:spTree>
    <p:extLst>
      <p:ext uri="{BB962C8B-B14F-4D97-AF65-F5344CB8AC3E}">
        <p14:creationId xmlns:p14="http://schemas.microsoft.com/office/powerpoint/2010/main" val="2347019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61882715-3926-DF0C-2827-19DDE7E79FC0}"/>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84561AF8-4282-82B9-61A6-8EECBA712632}"/>
                  </a:ext>
                </a:extLst>
              </p:cNvPr>
              <p:cNvSpPr txBox="1"/>
              <p:nvPr/>
            </p:nvSpPr>
            <p:spPr>
              <a:xfrm>
                <a:off x="2489145" y="1337833"/>
                <a:ext cx="6928338" cy="472373"/>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en-US" sz="2400" i="1">
                        <a:latin typeface="Cambria Math" panose="02040503050406030204" pitchFamily="18" charset="0"/>
                      </a:rPr>
                      <m:t>𝑃</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𝜌</m:t>
                        </m:r>
                      </m:e>
                    </m:rad>
                    <m:r>
                      <a:rPr lang="en-US" sz="2400" i="1">
                        <a:latin typeface="Cambria Math" panose="02040503050406030204" pitchFamily="18" charset="0"/>
                      </a:rPr>
                      <m:t>=</m:t>
                    </m:r>
                    <m:r>
                      <a:rPr lang="en-US" sz="2400" i="1">
                        <a:latin typeface="Cambria Math" panose="02040503050406030204" pitchFamily="18" charset="0"/>
                      </a:rPr>
                      <m:t>𝑐𝑜𝑛𝑠𝑡</m:t>
                    </m:r>
                  </m:oMath>
                </a14:m>
                <a:endParaRPr lang="en-US" sz="2400" dirty="0"/>
              </a:p>
            </p:txBody>
          </p:sp>
        </mc:Choice>
        <mc:Fallback>
          <p:sp>
            <p:nvSpPr>
              <p:cNvPr id="10" name="CasellaDiTesto 9">
                <a:extLst>
                  <a:ext uri="{FF2B5EF4-FFF2-40B4-BE49-F238E27FC236}">
                    <a16:creationId xmlns:a16="http://schemas.microsoft.com/office/drawing/2014/main" id="{84561AF8-4282-82B9-61A6-8EECBA712632}"/>
                  </a:ext>
                </a:extLst>
              </p:cNvPr>
              <p:cNvSpPr txBox="1">
                <a:spLocks noRot="1" noChangeAspect="1" noMove="1" noResize="1" noEditPoints="1" noAdjustHandles="1" noChangeArrowheads="1" noChangeShapeType="1" noTextEdit="1"/>
              </p:cNvSpPr>
              <p:nvPr/>
            </p:nvSpPr>
            <p:spPr>
              <a:xfrm>
                <a:off x="2489145" y="1337833"/>
                <a:ext cx="6928338" cy="472373"/>
              </a:xfrm>
              <a:prstGeom prst="rect">
                <a:avLst/>
              </a:prstGeom>
              <a:blipFill>
                <a:blip r:embed="rId3"/>
                <a:stretch>
                  <a:fillRect l="-1097" t="-7895" b="-28947"/>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CBA6C216-F236-6045-EF33-49DC52962250}"/>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FBE63AFC-39CE-EA83-A3AB-F774B6F552A8}"/>
              </a:ext>
            </a:extLst>
          </p:cNvPr>
          <p:cNvSpPr>
            <a:spLocks noGrp="1"/>
          </p:cNvSpPr>
          <p:nvPr>
            <p:ph type="sldNum" sz="quarter" idx="12"/>
          </p:nvPr>
        </p:nvSpPr>
        <p:spPr/>
        <p:txBody>
          <a:bodyPr/>
          <a:lstStyle/>
          <a:p>
            <a:fld id="{B78F4D46-5A94-204F-B668-74128563BE61}" type="slidenum">
              <a:rPr lang="en-US" smtClean="0"/>
              <a:t>19</a:t>
            </a:fld>
            <a:endParaRPr lang="en-US"/>
          </a:p>
        </p:txBody>
      </p:sp>
      <p:sp>
        <p:nvSpPr>
          <p:cNvPr id="6" name="Titolo 7">
            <a:extLst>
              <a:ext uri="{FF2B5EF4-FFF2-40B4-BE49-F238E27FC236}">
                <a16:creationId xmlns:a16="http://schemas.microsoft.com/office/drawing/2014/main" id="{21C0F32A-95B6-19EE-E517-774E4C9742BE}"/>
              </a:ext>
            </a:extLst>
          </p:cNvPr>
          <p:cNvSpPr>
            <a:spLocks noGrp="1"/>
          </p:cNvSpPr>
          <p:nvPr>
            <p:ph type="title"/>
          </p:nvPr>
        </p:nvSpPr>
        <p:spPr>
          <a:xfrm>
            <a:off x="432005" y="142129"/>
            <a:ext cx="10817888" cy="1325563"/>
          </a:xfrm>
        </p:spPr>
        <p:txBody>
          <a:bodyPr>
            <a:normAutofit/>
          </a:bodyPr>
          <a:lstStyle/>
          <a:p>
            <a:pPr algn="ctr"/>
            <a:r>
              <a:rPr lang="it-IT" sz="4400" b="1" dirty="0">
                <a:effectLst/>
              </a:rPr>
              <a:t>The </a:t>
            </a:r>
            <a:r>
              <a:rPr lang="it-IT" sz="4400" b="1" dirty="0" err="1">
                <a:effectLst/>
              </a:rPr>
              <a:t>Period</a:t>
            </a:r>
            <a:r>
              <a:rPr lang="it-IT" sz="4400" b="1" dirty="0">
                <a:effectLst/>
              </a:rPr>
              <a:t>-</a:t>
            </a:r>
            <a:r>
              <a:rPr lang="it-IT" sz="4400" b="1" dirty="0" err="1">
                <a:effectLst/>
              </a:rPr>
              <a:t>Luminosity</a:t>
            </a:r>
            <a:r>
              <a:rPr lang="it-IT" sz="4400" b="1" dirty="0">
                <a:effectLst/>
              </a:rPr>
              <a:t>-Color relation</a:t>
            </a:r>
            <a:endParaRPr lang="en-US" dirty="0"/>
          </a:p>
        </p:txBody>
      </p:sp>
      <p:sp>
        <p:nvSpPr>
          <p:cNvPr id="8" name="Segnaposto piè di pagina 7">
            <a:extLst>
              <a:ext uri="{FF2B5EF4-FFF2-40B4-BE49-F238E27FC236}">
                <a16:creationId xmlns:a16="http://schemas.microsoft.com/office/drawing/2014/main" id="{022CA206-4435-C785-A88A-461E936AD8AD}"/>
              </a:ext>
            </a:extLst>
          </p:cNvPr>
          <p:cNvSpPr>
            <a:spLocks noGrp="1"/>
          </p:cNvSpPr>
          <p:nvPr>
            <p:ph type="ftr" sz="quarter" idx="11"/>
          </p:nvPr>
        </p:nvSpPr>
        <p:spPr/>
        <p:txBody>
          <a:bodyPr/>
          <a:lstStyle/>
          <a:p>
            <a:r>
              <a:rPr lang="en-US"/>
              <a:t>Teresa Sicignano</a:t>
            </a:r>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5CD49636-C1C2-74EA-08E9-7C5FF029FE51}"/>
                  </a:ext>
                </a:extLst>
              </p:cNvPr>
              <p:cNvSpPr txBox="1"/>
              <p:nvPr/>
            </p:nvSpPr>
            <p:spPr>
              <a:xfrm>
                <a:off x="687730" y="1881561"/>
                <a:ext cx="7194629" cy="4409797"/>
              </a:xfrm>
              <a:prstGeom prst="rect">
                <a:avLst/>
              </a:prstGeom>
              <a:noFill/>
            </p:spPr>
            <p:txBody>
              <a:bodyPr wrap="square" rtlCol="0">
                <a:spAutoFit/>
              </a:bodyPr>
              <a:lstStyle/>
              <a:p>
                <a:r>
                  <a:rPr lang="it-IT" dirty="0"/>
                  <a:t>Consider the star </a:t>
                </a:r>
                <a:r>
                  <a:rPr lang="it-IT" dirty="0" err="1"/>
                  <a:t>as</a:t>
                </a:r>
                <a:r>
                  <a:rPr lang="it-IT" dirty="0"/>
                  <a:t> a self-</a:t>
                </a:r>
                <a:r>
                  <a:rPr lang="it-IT" dirty="0" err="1"/>
                  <a:t>gravitating</a:t>
                </a:r>
                <a:r>
                  <a:rPr lang="it-IT" dirty="0"/>
                  <a:t> </a:t>
                </a:r>
                <a:r>
                  <a:rPr lang="it-IT" dirty="0" err="1"/>
                  <a:t>sphere</a:t>
                </a:r>
                <a:r>
                  <a:rPr lang="it-IT" dirty="0"/>
                  <a:t> </a:t>
                </a:r>
                <a:r>
                  <a:rPr lang="it-IT" dirty="0" err="1"/>
                  <a:t>undergoing</a:t>
                </a:r>
                <a:r>
                  <a:rPr lang="it-IT" dirty="0"/>
                  <a:t> </a:t>
                </a:r>
                <a:r>
                  <a:rPr lang="it-IT" dirty="0" err="1"/>
                  <a:t>pulsations</a:t>
                </a:r>
                <a:endParaRPr lang="it-IT" dirty="0"/>
              </a:p>
              <a:p>
                <a:endParaRPr lang="it-IT" dirty="0"/>
              </a:p>
              <a:p>
                <a:pPr/>
                <a14:m>
                  <m:oMathPara xmlns:m="http://schemas.openxmlformats.org/officeDocument/2006/math">
                    <m:oMathParaPr>
                      <m:jc m:val="left"/>
                    </m:oMathParaPr>
                    <m:oMath xmlns:m="http://schemas.openxmlformats.org/officeDocument/2006/math">
                      <m:f>
                        <m:fPr>
                          <m:ctrlPr>
                            <a:rPr lang="it-IT" sz="3200" b="0" i="1" smtClean="0">
                              <a:latin typeface="Cambria Math" panose="02040503050406030204" pitchFamily="18" charset="0"/>
                            </a:rPr>
                          </m:ctrlPr>
                        </m:fPr>
                        <m:num>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𝑃</m:t>
                              </m:r>
                            </m:e>
                            <m:sub>
                              <m:r>
                                <a:rPr lang="it-IT" sz="3200" b="0" i="1" smtClean="0">
                                  <a:latin typeface="Cambria Math" panose="02040503050406030204" pitchFamily="18" charset="0"/>
                                </a:rPr>
                                <m:t>𝑐</m:t>
                              </m:r>
                            </m:sub>
                          </m:sSub>
                        </m:num>
                        <m:den>
                          <m:r>
                            <a:rPr lang="it-IT" sz="3200" b="0" i="1" smtClean="0">
                              <a:latin typeface="Cambria Math" panose="02040503050406030204" pitchFamily="18" charset="0"/>
                            </a:rPr>
                            <m:t>𝑅</m:t>
                          </m:r>
                        </m:den>
                      </m:f>
                      <m:r>
                        <a:rPr lang="it-IT" sz="3200" b="0" i="1" smtClean="0">
                          <a:latin typeface="Cambria Math" panose="02040503050406030204" pitchFamily="18" charset="0"/>
                        </a:rPr>
                        <m:t> </m:t>
                      </m:r>
                      <m:r>
                        <a:rPr lang="it-IT" sz="3200" b="0" i="1" smtClean="0">
                          <a:latin typeface="Cambria Math" panose="02040503050406030204" pitchFamily="18" charset="0"/>
                          <a:ea typeface="Cambria Math" panose="02040503050406030204" pitchFamily="18" charset="0"/>
                        </a:rPr>
                        <m:t>~ </m:t>
                      </m:r>
                      <m:r>
                        <a:rPr lang="it-IT" sz="3200" b="0" i="1" smtClean="0">
                          <a:latin typeface="Cambria Math" panose="02040503050406030204" pitchFamily="18" charset="0"/>
                          <a:ea typeface="Cambria Math" panose="02040503050406030204" pitchFamily="18" charset="0"/>
                        </a:rPr>
                        <m:t>𝜌</m:t>
                      </m:r>
                      <m:f>
                        <m:fPr>
                          <m:ctrlPr>
                            <a:rPr lang="it-IT" sz="3200" b="0" i="1" smtClean="0">
                              <a:latin typeface="Cambria Math" panose="02040503050406030204" pitchFamily="18" charset="0"/>
                              <a:ea typeface="Cambria Math" panose="02040503050406030204" pitchFamily="18" charset="0"/>
                            </a:rPr>
                          </m:ctrlPr>
                        </m:fPr>
                        <m:num>
                          <m:r>
                            <a:rPr lang="it-IT" sz="3200" b="0" i="1" smtClean="0">
                              <a:latin typeface="Cambria Math" panose="02040503050406030204" pitchFamily="18" charset="0"/>
                              <a:ea typeface="Cambria Math" panose="02040503050406030204" pitchFamily="18" charset="0"/>
                            </a:rPr>
                            <m:t>𝐺𝑀</m:t>
                          </m:r>
                          <m:r>
                            <a:rPr lang="it-IT" sz="3200" b="0" i="1" smtClean="0">
                              <a:latin typeface="Cambria Math" panose="02040503050406030204" pitchFamily="18" charset="0"/>
                              <a:ea typeface="Cambria Math" panose="02040503050406030204" pitchFamily="18" charset="0"/>
                            </a:rPr>
                            <m:t> </m:t>
                          </m:r>
                        </m:num>
                        <m:den>
                          <m:sSup>
                            <m:sSupPr>
                              <m:ctrlPr>
                                <a:rPr lang="it-IT" sz="3200" b="0" i="1" smtClean="0">
                                  <a:latin typeface="Cambria Math" panose="02040503050406030204" pitchFamily="18" charset="0"/>
                                  <a:ea typeface="Cambria Math" panose="02040503050406030204" pitchFamily="18" charset="0"/>
                                </a:rPr>
                              </m:ctrlPr>
                            </m:sSupPr>
                            <m:e>
                              <m:r>
                                <a:rPr lang="it-IT" sz="3200" b="0" i="1" smtClean="0">
                                  <a:latin typeface="Cambria Math" panose="02040503050406030204" pitchFamily="18" charset="0"/>
                                  <a:ea typeface="Cambria Math" panose="02040503050406030204" pitchFamily="18" charset="0"/>
                                </a:rPr>
                                <m:t>𝑅</m:t>
                              </m:r>
                            </m:e>
                            <m:sup>
                              <m:r>
                                <a:rPr lang="it-IT" sz="3200" b="0" i="1" smtClean="0">
                                  <a:latin typeface="Cambria Math" panose="02040503050406030204" pitchFamily="18" charset="0"/>
                                  <a:ea typeface="Cambria Math" panose="02040503050406030204" pitchFamily="18" charset="0"/>
                                </a:rPr>
                                <m:t>2</m:t>
                              </m:r>
                            </m:sup>
                          </m:sSup>
                        </m:den>
                      </m:f>
                    </m:oMath>
                  </m:oMathPara>
                </a14:m>
                <a:endParaRPr lang="en-US" sz="3200" dirty="0"/>
              </a:p>
              <a:p>
                <a:endParaRPr lang="en-US" dirty="0"/>
              </a:p>
              <a:p>
                <a:endParaRPr lang="en-US" dirty="0"/>
              </a:p>
              <a:p>
                <a:pPr/>
                <a14:m>
                  <m:oMathPara xmlns:m="http://schemas.openxmlformats.org/officeDocument/2006/math">
                    <m:oMathParaPr>
                      <m:jc m:val="left"/>
                    </m:oMathParaPr>
                    <m:oMath xmlns:m="http://schemas.openxmlformats.org/officeDocument/2006/math">
                      <m:sSubSup>
                        <m:sSubSupPr>
                          <m:ctrlPr>
                            <a:rPr lang="it-IT" sz="3200" b="0" i="1" smtClean="0">
                              <a:latin typeface="Cambria Math" panose="02040503050406030204" pitchFamily="18" charset="0"/>
                            </a:rPr>
                          </m:ctrlPr>
                        </m:sSubSupPr>
                        <m:e>
                          <m:r>
                            <a:rPr lang="it-IT" sz="3200" b="0" i="1" smtClean="0">
                              <a:latin typeface="Cambria Math" panose="02040503050406030204" pitchFamily="18" charset="0"/>
                            </a:rPr>
                            <m:t>𝑐</m:t>
                          </m:r>
                        </m:e>
                        <m:sub>
                          <m:r>
                            <a:rPr lang="it-IT" sz="3200" b="0" i="1" smtClean="0">
                              <a:latin typeface="Cambria Math" panose="02040503050406030204" pitchFamily="18" charset="0"/>
                            </a:rPr>
                            <m:t>𝑠</m:t>
                          </m:r>
                        </m:sub>
                        <m:sup>
                          <m:r>
                            <a:rPr lang="it-IT" sz="3200" b="0" i="1" smtClean="0">
                              <a:latin typeface="Cambria Math" panose="02040503050406030204" pitchFamily="18" charset="0"/>
                            </a:rPr>
                            <m:t>2</m:t>
                          </m:r>
                        </m:sup>
                      </m:sSubSup>
                      <m:r>
                        <a:rPr lang="it-IT" sz="3200" b="0" i="1" smtClean="0">
                          <a:latin typeface="Cambria Math" panose="02040503050406030204" pitchFamily="18" charset="0"/>
                        </a:rPr>
                        <m:t> </m:t>
                      </m:r>
                      <m:r>
                        <a:rPr lang="it-IT" sz="3200" b="0" i="1" smtClean="0">
                          <a:latin typeface="Cambria Math" panose="02040503050406030204" pitchFamily="18" charset="0"/>
                          <a:ea typeface="Cambria Math" panose="02040503050406030204" pitchFamily="18" charset="0"/>
                        </a:rPr>
                        <m:t>~</m:t>
                      </m:r>
                      <m:f>
                        <m:fPr>
                          <m:ctrlPr>
                            <a:rPr lang="it-IT" sz="3200" b="0" i="1" smtClean="0">
                              <a:latin typeface="Cambria Math" panose="02040503050406030204" pitchFamily="18" charset="0"/>
                              <a:ea typeface="Cambria Math" panose="02040503050406030204" pitchFamily="18" charset="0"/>
                            </a:rPr>
                          </m:ctrlPr>
                        </m:fPr>
                        <m:num>
                          <m:sSub>
                            <m:sSubPr>
                              <m:ctrlPr>
                                <a:rPr lang="it-IT" sz="3200" b="0" i="1" smtClean="0">
                                  <a:latin typeface="Cambria Math" panose="02040503050406030204" pitchFamily="18" charset="0"/>
                                  <a:ea typeface="Cambria Math" panose="02040503050406030204" pitchFamily="18" charset="0"/>
                                </a:rPr>
                              </m:ctrlPr>
                            </m:sSubPr>
                            <m:e>
                              <m:r>
                                <a:rPr lang="it-IT" sz="3200" b="0" i="1" smtClean="0">
                                  <a:latin typeface="Cambria Math" panose="02040503050406030204" pitchFamily="18" charset="0"/>
                                  <a:ea typeface="Cambria Math" panose="02040503050406030204" pitchFamily="18" charset="0"/>
                                </a:rPr>
                                <m:t>𝑃</m:t>
                              </m:r>
                            </m:e>
                            <m:sub>
                              <m:r>
                                <a:rPr lang="it-IT" sz="3200" b="0" i="1" smtClean="0">
                                  <a:latin typeface="Cambria Math" panose="02040503050406030204" pitchFamily="18" charset="0"/>
                                  <a:ea typeface="Cambria Math" panose="02040503050406030204" pitchFamily="18" charset="0"/>
                                </a:rPr>
                                <m:t>𝑐</m:t>
                              </m:r>
                            </m:sub>
                          </m:sSub>
                        </m:num>
                        <m:den>
                          <m:r>
                            <a:rPr lang="it-IT" sz="3200" b="0" i="1" smtClean="0">
                              <a:latin typeface="Cambria Math" panose="02040503050406030204" pitchFamily="18" charset="0"/>
                              <a:ea typeface="Cambria Math" panose="02040503050406030204" pitchFamily="18" charset="0"/>
                            </a:rPr>
                            <m:t>𝜌</m:t>
                          </m:r>
                        </m:den>
                      </m:f>
                    </m:oMath>
                  </m:oMathPara>
                </a14:m>
                <a:endParaRPr lang="it-IT" b="0" dirty="0">
                  <a:ea typeface="Cambria Math" panose="02040503050406030204" pitchFamily="18" charset="0"/>
                </a:endParaRPr>
              </a:p>
              <a:p>
                <a:r>
                  <a:rPr lang="en-US" dirty="0"/>
                  <a:t> </a:t>
                </a:r>
              </a:p>
              <a:p>
                <a:pPr/>
                <a14:m>
                  <m:oMathPara xmlns:m="http://schemas.openxmlformats.org/officeDocument/2006/math">
                    <m:oMathParaPr>
                      <m:jc m:val="left"/>
                    </m:oMathParaPr>
                    <m:oMath xmlns:m="http://schemas.openxmlformats.org/officeDocument/2006/math">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𝑡</m:t>
                          </m:r>
                        </m:e>
                        <m:sub>
                          <m:r>
                            <a:rPr lang="it-IT" sz="3200" b="0" i="1" smtClean="0">
                              <a:latin typeface="Cambria Math" panose="02040503050406030204" pitchFamily="18" charset="0"/>
                            </a:rPr>
                            <m:t>𝑝𝑒𝑟𝑡</m:t>
                          </m:r>
                        </m:sub>
                      </m:sSub>
                      <m:r>
                        <a:rPr lang="it-IT" sz="3200" b="0" i="1" smtClean="0">
                          <a:latin typeface="Cambria Math" panose="02040503050406030204" pitchFamily="18" charset="0"/>
                        </a:rPr>
                        <m:t>=</m:t>
                      </m:r>
                      <m:f>
                        <m:fPr>
                          <m:ctrlPr>
                            <a:rPr lang="it-IT" sz="3200" b="0" i="1" smtClean="0">
                              <a:latin typeface="Cambria Math" panose="02040503050406030204" pitchFamily="18" charset="0"/>
                            </a:rPr>
                          </m:ctrlPr>
                        </m:fPr>
                        <m:num>
                          <m:r>
                            <a:rPr lang="it-IT" sz="3200" b="0" i="1" smtClean="0">
                              <a:latin typeface="Cambria Math" panose="02040503050406030204" pitchFamily="18" charset="0"/>
                            </a:rPr>
                            <m:t>𝑅</m:t>
                          </m:r>
                        </m:num>
                        <m:den>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𝑐</m:t>
                              </m:r>
                            </m:e>
                            <m:sub>
                              <m:r>
                                <a:rPr lang="it-IT" sz="3200" b="0" i="1" smtClean="0">
                                  <a:latin typeface="Cambria Math" panose="02040503050406030204" pitchFamily="18" charset="0"/>
                                </a:rPr>
                                <m:t>𝑠</m:t>
                              </m:r>
                            </m:sub>
                          </m:sSub>
                        </m:den>
                      </m:f>
                      <m:r>
                        <a:rPr lang="it-IT" sz="3200" b="0" i="1" smtClean="0">
                          <a:latin typeface="Cambria Math" panose="02040503050406030204" pitchFamily="18" charset="0"/>
                        </a:rPr>
                        <m:t> </m:t>
                      </m:r>
                    </m:oMath>
                  </m:oMathPara>
                </a14:m>
                <a:endParaRPr lang="en-US" dirty="0"/>
              </a:p>
            </p:txBody>
          </p:sp>
        </mc:Choice>
        <mc:Fallback>
          <p:sp>
            <p:nvSpPr>
              <p:cNvPr id="3" name="CasellaDiTesto 2">
                <a:extLst>
                  <a:ext uri="{FF2B5EF4-FFF2-40B4-BE49-F238E27FC236}">
                    <a16:creationId xmlns:a16="http://schemas.microsoft.com/office/drawing/2014/main" id="{5CD49636-C1C2-74EA-08E9-7C5FF029FE51}"/>
                  </a:ext>
                </a:extLst>
              </p:cNvPr>
              <p:cNvSpPr txBox="1">
                <a:spLocks noRot="1" noChangeAspect="1" noMove="1" noResize="1" noEditPoints="1" noAdjustHandles="1" noChangeArrowheads="1" noChangeShapeType="1" noTextEdit="1"/>
              </p:cNvSpPr>
              <p:nvPr/>
            </p:nvSpPr>
            <p:spPr>
              <a:xfrm>
                <a:off x="687730" y="1881561"/>
                <a:ext cx="7194629" cy="4409797"/>
              </a:xfrm>
              <a:prstGeom prst="rect">
                <a:avLst/>
              </a:prstGeom>
              <a:blipFill>
                <a:blip r:embed="rId4"/>
                <a:stretch>
                  <a:fillRect l="-882" t="-86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CasellaDiTesto 6">
                <a:extLst>
                  <a:ext uri="{FF2B5EF4-FFF2-40B4-BE49-F238E27FC236}">
                    <a16:creationId xmlns:a16="http://schemas.microsoft.com/office/drawing/2014/main" id="{75DC6628-B28F-BB93-4EFF-5E5A028EC8B5}"/>
                  </a:ext>
                </a:extLst>
              </p:cNvPr>
              <p:cNvSpPr txBox="1"/>
              <p:nvPr/>
            </p:nvSpPr>
            <p:spPr>
              <a:xfrm>
                <a:off x="3350870" y="4249103"/>
                <a:ext cx="4438891" cy="1547347"/>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𝑡</m:t>
                          </m:r>
                        </m:e>
                        <m:sub>
                          <m:r>
                            <a:rPr lang="it-IT" sz="3200" b="0" i="1" smtClean="0">
                              <a:latin typeface="Cambria Math" panose="02040503050406030204" pitchFamily="18" charset="0"/>
                            </a:rPr>
                            <m:t>𝑝𝑒𝑟𝑡</m:t>
                          </m:r>
                        </m:sub>
                      </m:sSub>
                      <m:r>
                        <a:rPr lang="it-IT" sz="3200" b="0" i="1" smtClean="0">
                          <a:latin typeface="Cambria Math" panose="02040503050406030204" pitchFamily="18" charset="0"/>
                        </a:rPr>
                        <m:t>=</m:t>
                      </m:r>
                      <m:f>
                        <m:fPr>
                          <m:ctrlPr>
                            <a:rPr lang="it-IT" sz="3200" b="0" i="1" smtClean="0">
                              <a:latin typeface="Cambria Math" panose="02040503050406030204" pitchFamily="18" charset="0"/>
                            </a:rPr>
                          </m:ctrlPr>
                        </m:fPr>
                        <m:num>
                          <m:r>
                            <a:rPr lang="it-IT" sz="3200" b="0" i="1" smtClean="0">
                              <a:latin typeface="Cambria Math" panose="02040503050406030204" pitchFamily="18" charset="0"/>
                            </a:rPr>
                            <m:t>𝑅</m:t>
                          </m:r>
                        </m:num>
                        <m:den>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𝑐</m:t>
                              </m:r>
                            </m:e>
                            <m:sub>
                              <m:r>
                                <a:rPr lang="it-IT" sz="3200" b="0" i="1" smtClean="0">
                                  <a:latin typeface="Cambria Math" panose="02040503050406030204" pitchFamily="18" charset="0"/>
                                </a:rPr>
                                <m:t>𝑠</m:t>
                              </m:r>
                            </m:sub>
                          </m:sSub>
                        </m:den>
                      </m:f>
                      <m:r>
                        <a:rPr lang="it-IT" sz="3200" b="0" i="1" smtClean="0">
                          <a:latin typeface="Cambria Math" panose="02040503050406030204" pitchFamily="18" charset="0"/>
                        </a:rPr>
                        <m:t> =</m:t>
                      </m:r>
                      <m:r>
                        <a:rPr lang="it-IT" sz="3200" b="0" i="1" smtClean="0">
                          <a:latin typeface="Cambria Math" panose="02040503050406030204" pitchFamily="18" charset="0"/>
                        </a:rPr>
                        <m:t>𝑅</m:t>
                      </m:r>
                      <m:r>
                        <a:rPr lang="it-IT" sz="3200" b="0" i="1" smtClean="0">
                          <a:latin typeface="Cambria Math" panose="02040503050406030204" pitchFamily="18" charset="0"/>
                          <a:ea typeface="Cambria Math" panose="02040503050406030204" pitchFamily="18" charset="0"/>
                        </a:rPr>
                        <m:t>  </m:t>
                      </m:r>
                      <m:rad>
                        <m:radPr>
                          <m:degHide m:val="on"/>
                          <m:ctrlPr>
                            <a:rPr lang="it-IT" sz="3200" b="0" i="1" smtClean="0">
                              <a:latin typeface="Cambria Math" panose="02040503050406030204" pitchFamily="18" charset="0"/>
                              <a:ea typeface="Cambria Math" panose="02040503050406030204" pitchFamily="18" charset="0"/>
                            </a:rPr>
                          </m:ctrlPr>
                        </m:radPr>
                        <m:deg/>
                        <m:e>
                          <m:f>
                            <m:fPr>
                              <m:ctrlPr>
                                <a:rPr lang="it-IT" sz="3200" b="0" i="1" smtClean="0">
                                  <a:latin typeface="Cambria Math" panose="02040503050406030204" pitchFamily="18" charset="0"/>
                                  <a:ea typeface="Cambria Math" panose="02040503050406030204" pitchFamily="18" charset="0"/>
                                </a:rPr>
                              </m:ctrlPr>
                            </m:fPr>
                            <m:num>
                              <m:r>
                                <m:rPr>
                                  <m:sty m:val="p"/>
                                </m:rPr>
                                <a:rPr lang="it-IT" sz="3200" b="0" i="1" smtClean="0">
                                  <a:latin typeface="Cambria Math" panose="02040503050406030204" pitchFamily="18" charset="0"/>
                                  <a:ea typeface="Cambria Math" panose="02040503050406030204" pitchFamily="18" charset="0"/>
                                </a:rPr>
                                <m:t>ρ</m:t>
                              </m:r>
                            </m:num>
                            <m:den>
                              <m:sSub>
                                <m:sSubPr>
                                  <m:ctrlPr>
                                    <a:rPr lang="it-IT" sz="3200" b="0" i="1" smtClean="0">
                                      <a:latin typeface="Cambria Math" panose="02040503050406030204" pitchFamily="18" charset="0"/>
                                      <a:ea typeface="Cambria Math" panose="02040503050406030204" pitchFamily="18" charset="0"/>
                                    </a:rPr>
                                  </m:ctrlPr>
                                </m:sSubPr>
                                <m:e>
                                  <m:r>
                                    <m:rPr>
                                      <m:sty m:val="p"/>
                                    </m:rPr>
                                    <a:rPr lang="it-IT" sz="3200" b="0" i="1" smtClean="0">
                                      <a:latin typeface="Cambria Math" panose="02040503050406030204" pitchFamily="18" charset="0"/>
                                      <a:ea typeface="Cambria Math" panose="02040503050406030204" pitchFamily="18" charset="0"/>
                                    </a:rPr>
                                    <m:t>P</m:t>
                                  </m:r>
                                </m:e>
                                <m:sub>
                                  <m:r>
                                    <a:rPr lang="it-IT" sz="3200" b="0" i="1" smtClean="0">
                                      <a:latin typeface="Cambria Math" panose="02040503050406030204" pitchFamily="18" charset="0"/>
                                      <a:ea typeface="Cambria Math" panose="02040503050406030204" pitchFamily="18" charset="0"/>
                                    </a:rPr>
                                    <m:t>𝑐</m:t>
                                  </m:r>
                                </m:sub>
                              </m:sSub>
                              <m:r>
                                <a:rPr lang="it-IT" sz="3200" b="0" i="1" smtClean="0">
                                  <a:latin typeface="Cambria Math" panose="02040503050406030204" pitchFamily="18" charset="0"/>
                                  <a:ea typeface="Cambria Math" panose="02040503050406030204" pitchFamily="18" charset="0"/>
                                </a:rPr>
                                <m:t> </m:t>
                              </m:r>
                            </m:den>
                          </m:f>
                        </m:e>
                      </m:rad>
                      <m:r>
                        <a:rPr lang="it-IT" sz="3200" b="0" i="1" smtClean="0">
                          <a:latin typeface="Cambria Math" panose="02040503050406030204" pitchFamily="18" charset="0"/>
                        </a:rPr>
                        <m:t> </m:t>
                      </m:r>
                    </m:oMath>
                  </m:oMathPara>
                </a14:m>
                <a:endParaRPr lang="en-US" sz="3200" dirty="0"/>
              </a:p>
            </p:txBody>
          </p:sp>
        </mc:Choice>
        <mc:Fallback>
          <p:sp>
            <p:nvSpPr>
              <p:cNvPr id="7" name="CasellaDiTesto 6">
                <a:extLst>
                  <a:ext uri="{FF2B5EF4-FFF2-40B4-BE49-F238E27FC236}">
                    <a16:creationId xmlns:a16="http://schemas.microsoft.com/office/drawing/2014/main" id="{75DC6628-B28F-BB93-4EFF-5E5A028EC8B5}"/>
                  </a:ext>
                </a:extLst>
              </p:cNvPr>
              <p:cNvSpPr txBox="1">
                <a:spLocks noRot="1" noChangeAspect="1" noMove="1" noResize="1" noEditPoints="1" noAdjustHandles="1" noChangeArrowheads="1" noChangeShapeType="1" noTextEdit="1"/>
              </p:cNvSpPr>
              <p:nvPr/>
            </p:nvSpPr>
            <p:spPr>
              <a:xfrm>
                <a:off x="3350870" y="4249103"/>
                <a:ext cx="4438891" cy="1547347"/>
              </a:xfrm>
              <a:prstGeom prst="rect">
                <a:avLst/>
              </a:prstGeom>
              <a:blipFill>
                <a:blip r:embed="rId5"/>
                <a:stretch>
                  <a:fillRect l="-857"/>
                </a:stretch>
              </a:blipFill>
            </p:spPr>
            <p:txBody>
              <a:bodyPr/>
              <a:lstStyle/>
              <a:p>
                <a:r>
                  <a:rPr lang="en-US">
                    <a:noFill/>
                  </a:rPr>
                  <a:t> </a:t>
                </a:r>
              </a:p>
            </p:txBody>
          </p:sp>
        </mc:Fallback>
      </mc:AlternateContent>
    </p:spTree>
    <p:extLst>
      <p:ext uri="{BB962C8B-B14F-4D97-AF65-F5344CB8AC3E}">
        <p14:creationId xmlns:p14="http://schemas.microsoft.com/office/powerpoint/2010/main" val="3380321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extLst>
              <a:ext uri="{BEBA8EAE-BF5A-486C-A8C5-ECC9F3942E4B}">
                <a14:imgProps xmlns:a14="http://schemas.microsoft.com/office/drawing/2010/main">
                  <a14:imgLayer r:embed="rId4">
                    <a14:imgEffect>
                      <a14:sharpenSoften amount="-30000"/>
                    </a14:imgEffect>
                    <a14:imgEffect>
                      <a14:brightnessContrast bright="-6000" contrast="38000"/>
                    </a14:imgEffect>
                  </a14:imgLayer>
                </a14:imgProps>
              </a:ext>
            </a:extLst>
          </a:blip>
          <a:srcRect/>
          <a:stretch>
            <a:fillRect t="-2000" b="-34000"/>
          </a:stretch>
        </a:blipFill>
        <a:effectLst/>
      </p:bgPr>
    </p:bg>
    <p:spTree>
      <p:nvGrpSpPr>
        <p:cNvPr id="1" name=""/>
        <p:cNvGrpSpPr/>
        <p:nvPr/>
      </p:nvGrpSpPr>
      <p:grpSpPr>
        <a:xfrm>
          <a:off x="0" y="0"/>
          <a:ext cx="0" cy="0"/>
          <a:chOff x="0" y="0"/>
          <a:chExt cx="0" cy="0"/>
        </a:xfrm>
      </p:grpSpPr>
      <p:sp>
        <p:nvSpPr>
          <p:cNvPr id="14" name="Rettangolo 13">
            <a:extLst>
              <a:ext uri="{FF2B5EF4-FFF2-40B4-BE49-F238E27FC236}">
                <a16:creationId xmlns:a16="http://schemas.microsoft.com/office/drawing/2014/main" id="{948E6B2E-45F5-1A16-69B6-F0335D18C913}"/>
              </a:ext>
            </a:extLst>
          </p:cNvPr>
          <p:cNvSpPr/>
          <p:nvPr/>
        </p:nvSpPr>
        <p:spPr>
          <a:xfrm>
            <a:off x="239684" y="290836"/>
            <a:ext cx="2301348" cy="6311228"/>
          </a:xfrm>
          <a:prstGeom prst="rect">
            <a:avLst/>
          </a:prstGeom>
          <a:solidFill>
            <a:schemeClr val="bg1">
              <a:alpha val="6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Immagine 14" descr="Immagine che contiene testo, Carattere, logo, schermata&#10;&#10;Il contenuto generato dall'IA potrebbe non essere corretto.">
            <a:extLst>
              <a:ext uri="{FF2B5EF4-FFF2-40B4-BE49-F238E27FC236}">
                <a16:creationId xmlns:a16="http://schemas.microsoft.com/office/drawing/2014/main" id="{78870EC0-501C-C898-7E56-A041831F8A8A}"/>
              </a:ext>
            </a:extLst>
          </p:cNvPr>
          <p:cNvPicPr>
            <a:picLocks noChangeAspect="1"/>
          </p:cNvPicPr>
          <p:nvPr/>
        </p:nvPicPr>
        <p:blipFill>
          <a:blip r:embed="rId5">
            <a:alphaModFix/>
            <a:extLst>
              <a:ext uri="{BEBA8EAE-BF5A-486C-A8C5-ECC9F3942E4B}">
                <a14:imgProps xmlns:a14="http://schemas.microsoft.com/office/drawing/2010/main">
                  <a14:imgLayer r:embed="rId6">
                    <a14:imgEffect>
                      <a14:colorTemperature colorTemp="5900"/>
                    </a14:imgEffect>
                  </a14:imgLayer>
                </a14:imgProps>
              </a:ext>
            </a:extLst>
          </a:blip>
          <a:stretch>
            <a:fillRect/>
          </a:stretch>
        </p:blipFill>
        <p:spPr>
          <a:xfrm>
            <a:off x="239685" y="290836"/>
            <a:ext cx="2301347" cy="1100331"/>
          </a:xfrm>
          <a:prstGeom prst="rect">
            <a:avLst/>
          </a:prstGeom>
        </p:spPr>
      </p:pic>
      <p:sp>
        <p:nvSpPr>
          <p:cNvPr id="8" name="Sottotitolo 2">
            <a:extLst>
              <a:ext uri="{FF2B5EF4-FFF2-40B4-BE49-F238E27FC236}">
                <a16:creationId xmlns:a16="http://schemas.microsoft.com/office/drawing/2014/main" id="{C1211E79-93A9-E78A-8E26-60476D0F0C3A}"/>
              </a:ext>
            </a:extLst>
          </p:cNvPr>
          <p:cNvSpPr txBox="1">
            <a:spLocks/>
          </p:cNvSpPr>
          <p:nvPr/>
        </p:nvSpPr>
        <p:spPr>
          <a:xfrm>
            <a:off x="2799213" y="4625175"/>
            <a:ext cx="9144000" cy="172357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200" b="1" dirty="0">
                <a:solidFill>
                  <a:schemeClr val="tx2">
                    <a:lumMod val="90000"/>
                    <a:lumOff val="10000"/>
                  </a:schemeClr>
                </a:solidFill>
              </a:rPr>
              <a:t>Teresa Sicignano</a:t>
            </a:r>
          </a:p>
          <a:p>
            <a:endParaRPr lang="en-US" sz="3200" b="1" dirty="0">
              <a:solidFill>
                <a:schemeClr val="tx2">
                  <a:lumMod val="90000"/>
                  <a:lumOff val="10000"/>
                </a:schemeClr>
              </a:solidFill>
            </a:endParaRPr>
          </a:p>
          <a:p>
            <a:r>
              <a:rPr lang="en-US" b="1" dirty="0">
                <a:solidFill>
                  <a:schemeClr val="tx2">
                    <a:lumMod val="90000"/>
                    <a:lumOff val="10000"/>
                  </a:schemeClr>
                </a:solidFill>
              </a:rPr>
              <a:t>PhD student at ESO (</a:t>
            </a:r>
            <a:r>
              <a:rPr lang="en-US" b="1" dirty="0" err="1">
                <a:solidFill>
                  <a:schemeClr val="tx2">
                    <a:lumMod val="90000"/>
                    <a:lumOff val="10000"/>
                  </a:schemeClr>
                </a:solidFill>
              </a:rPr>
              <a:t>Garching</a:t>
            </a:r>
            <a:r>
              <a:rPr lang="en-US" b="1" dirty="0">
                <a:solidFill>
                  <a:schemeClr val="tx2">
                    <a:lumMod val="90000"/>
                    <a:lumOff val="10000"/>
                  </a:schemeClr>
                </a:solidFill>
              </a:rPr>
              <a:t>) -  Scuola Superiore </a:t>
            </a:r>
            <a:r>
              <a:rPr lang="en-US" b="1" dirty="0" err="1">
                <a:solidFill>
                  <a:schemeClr val="tx2">
                    <a:lumMod val="90000"/>
                    <a:lumOff val="10000"/>
                  </a:schemeClr>
                </a:solidFill>
              </a:rPr>
              <a:t>Meridionale</a:t>
            </a:r>
            <a:r>
              <a:rPr lang="en-US" b="1" dirty="0">
                <a:solidFill>
                  <a:schemeClr val="tx2">
                    <a:lumMod val="90000"/>
                    <a:lumOff val="10000"/>
                  </a:schemeClr>
                </a:solidFill>
              </a:rPr>
              <a:t> - INAF – OACN (Naples)</a:t>
            </a:r>
          </a:p>
        </p:txBody>
      </p:sp>
      <p:sp>
        <p:nvSpPr>
          <p:cNvPr id="7" name="Titolo 1">
            <a:extLst>
              <a:ext uri="{FF2B5EF4-FFF2-40B4-BE49-F238E27FC236}">
                <a16:creationId xmlns:a16="http://schemas.microsoft.com/office/drawing/2014/main" id="{14830F90-58F4-64EB-06A7-C81EE852EA10}"/>
              </a:ext>
            </a:extLst>
          </p:cNvPr>
          <p:cNvSpPr txBox="1">
            <a:spLocks/>
          </p:cNvSpPr>
          <p:nvPr/>
        </p:nvSpPr>
        <p:spPr>
          <a:xfrm>
            <a:off x="2899401" y="3648205"/>
            <a:ext cx="9144000" cy="97697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b="1" dirty="0">
              <a:latin typeface="+mn-lt"/>
            </a:endParaRPr>
          </a:p>
        </p:txBody>
      </p:sp>
      <p:pic>
        <p:nvPicPr>
          <p:cNvPr id="12" name="Picture 2">
            <a:extLst>
              <a:ext uri="{FF2B5EF4-FFF2-40B4-BE49-F238E27FC236}">
                <a16:creationId xmlns:a16="http://schemas.microsoft.com/office/drawing/2014/main" id="{B3077B2F-3BDE-6ED2-06A0-37A82EB85C05}"/>
              </a:ext>
            </a:extLst>
          </p:cNvPr>
          <p:cNvPicPr>
            <a:picLocks noChangeAspect="1"/>
          </p:cNvPicPr>
          <p:nvPr/>
        </p:nvPicPr>
        <p:blipFill>
          <a:blip r:embed="rId7"/>
          <a:srcRect t="15637" b="10957"/>
          <a:stretch/>
        </p:blipFill>
        <p:spPr>
          <a:xfrm>
            <a:off x="239684" y="3143383"/>
            <a:ext cx="2005945" cy="774908"/>
          </a:xfrm>
          <a:prstGeom prst="rect">
            <a:avLst/>
          </a:prstGeom>
        </p:spPr>
      </p:pic>
      <p:pic>
        <p:nvPicPr>
          <p:cNvPr id="9" name="Picture 4" descr="La Scuola | Università Federico II">
            <a:extLst>
              <a:ext uri="{FF2B5EF4-FFF2-40B4-BE49-F238E27FC236}">
                <a16:creationId xmlns:a16="http://schemas.microsoft.com/office/drawing/2014/main" id="{EEF6E5C8-5008-CC26-5E48-E91D465AB0CA}"/>
              </a:ext>
            </a:extLst>
          </p:cNvPr>
          <p:cNvPicPr>
            <a:picLocks noChangeAspect="1" noChangeArrowheads="1"/>
          </p:cNvPicPr>
          <p:nvPr/>
        </p:nvPicPr>
        <p:blipFill>
          <a:blip r:embed="rId8">
            <a:clrChange>
              <a:clrFrom>
                <a:srgbClr val="FFFFFF">
                  <a:alpha val="0"/>
                </a:srgbClr>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50771" y="303761"/>
            <a:ext cx="1490261" cy="76606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VMC Survey">
            <a:extLst>
              <a:ext uri="{FF2B5EF4-FFF2-40B4-BE49-F238E27FC236}">
                <a16:creationId xmlns:a16="http://schemas.microsoft.com/office/drawing/2014/main" id="{F912E2F6-AA86-DBED-3C68-6CC636154453}"/>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4611" t="26076" r="3936" b="24491"/>
          <a:stretch/>
        </p:blipFill>
        <p:spPr bwMode="auto">
          <a:xfrm>
            <a:off x="239684" y="2360823"/>
            <a:ext cx="1915825" cy="686976"/>
          </a:xfrm>
          <a:prstGeom prst="rect">
            <a:avLst/>
          </a:prstGeom>
          <a:noFill/>
          <a:extLst>
            <a:ext uri="{909E8E84-426E-40DD-AFC4-6F175D3DCCD1}">
              <a14:hiddenFill xmlns:a14="http://schemas.microsoft.com/office/drawing/2010/main">
                <a:solidFill>
                  <a:srgbClr val="FFFFFF"/>
                </a:solidFill>
              </a14:hiddenFill>
            </a:ext>
          </a:extLst>
        </p:spPr>
      </p:pic>
      <p:sp>
        <p:nvSpPr>
          <p:cNvPr id="13" name="CasellaDiTesto 12">
            <a:extLst>
              <a:ext uri="{FF2B5EF4-FFF2-40B4-BE49-F238E27FC236}">
                <a16:creationId xmlns:a16="http://schemas.microsoft.com/office/drawing/2014/main" id="{8990A542-5161-F0F2-9526-D61A88796986}"/>
              </a:ext>
            </a:extLst>
          </p:cNvPr>
          <p:cNvSpPr txBox="1"/>
          <p:nvPr/>
        </p:nvSpPr>
        <p:spPr>
          <a:xfrm>
            <a:off x="4156701" y="249521"/>
            <a:ext cx="6629400" cy="523220"/>
          </a:xfrm>
          <a:prstGeom prst="rect">
            <a:avLst/>
          </a:prstGeom>
          <a:noFill/>
        </p:spPr>
        <p:txBody>
          <a:bodyPr wrap="square" rtlCol="0">
            <a:spAutoFit/>
          </a:bodyPr>
          <a:lstStyle/>
          <a:p>
            <a:r>
              <a:rPr lang="en-US" sz="2800" b="1" dirty="0" err="1">
                <a:solidFill>
                  <a:schemeClr val="tx2">
                    <a:lumMod val="90000"/>
                    <a:lumOff val="10000"/>
                  </a:schemeClr>
                </a:solidFill>
              </a:rPr>
              <a:t>CosmoVerse</a:t>
            </a:r>
            <a:r>
              <a:rPr lang="en-US" sz="2800" b="1" dirty="0">
                <a:solidFill>
                  <a:schemeClr val="tx2">
                    <a:lumMod val="90000"/>
                    <a:lumOff val="10000"/>
                  </a:schemeClr>
                </a:solidFill>
              </a:rPr>
              <a:t> </a:t>
            </a:r>
            <a:r>
              <a:rPr lang="en-US" sz="2800" b="1" dirty="0" err="1">
                <a:solidFill>
                  <a:schemeClr val="tx2">
                    <a:lumMod val="90000"/>
                    <a:lumOff val="10000"/>
                  </a:schemeClr>
                </a:solidFill>
              </a:rPr>
              <a:t>School@Sofia</a:t>
            </a:r>
            <a:r>
              <a:rPr lang="en-US" sz="2800" b="1" dirty="0">
                <a:solidFill>
                  <a:schemeClr val="tx2">
                    <a:lumMod val="90000"/>
                    <a:lumOff val="10000"/>
                  </a:schemeClr>
                </a:solidFill>
              </a:rPr>
              <a:t> 2026</a:t>
            </a:r>
          </a:p>
        </p:txBody>
      </p:sp>
      <p:pic>
        <p:nvPicPr>
          <p:cNvPr id="18" name="Picture 2" descr="ESO - 4MOST">
            <a:extLst>
              <a:ext uri="{FF2B5EF4-FFF2-40B4-BE49-F238E27FC236}">
                <a16:creationId xmlns:a16="http://schemas.microsoft.com/office/drawing/2014/main" id="{93011FFA-0A52-2A65-8D96-D1D061DB682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80159" y="4005846"/>
            <a:ext cx="909493" cy="966338"/>
          </a:xfrm>
          <a:prstGeom prst="rect">
            <a:avLst/>
          </a:prstGeom>
          <a:noFill/>
          <a:extLst>
            <a:ext uri="{909E8E84-426E-40DD-AFC4-6F175D3DCCD1}">
              <a14:hiddenFill xmlns:a14="http://schemas.microsoft.com/office/drawing/2010/main">
                <a:solidFill>
                  <a:srgbClr val="FFFFFF"/>
                </a:solidFill>
              </a14:hiddenFill>
            </a:ext>
          </a:extLst>
        </p:spPr>
      </p:pic>
      <p:pic>
        <p:nvPicPr>
          <p:cNvPr id="22" name="Immagine 21" descr="Immagine che contiene cerchio, Elementi grafici, logo, testo&#10;&#10;Il contenuto generato dall'IA potrebbe non essere corretto.">
            <a:extLst>
              <a:ext uri="{FF2B5EF4-FFF2-40B4-BE49-F238E27FC236}">
                <a16:creationId xmlns:a16="http://schemas.microsoft.com/office/drawing/2014/main" id="{B56A8CD5-EF11-31B3-49A9-CAC940ACBFFC}"/>
              </a:ext>
            </a:extLst>
          </p:cNvPr>
          <p:cNvPicPr>
            <a:picLocks noChangeAspect="1"/>
          </p:cNvPicPr>
          <p:nvPr/>
        </p:nvPicPr>
        <p:blipFill>
          <a:blip r:embed="rId11"/>
          <a:stretch>
            <a:fillRect/>
          </a:stretch>
        </p:blipFill>
        <p:spPr>
          <a:xfrm>
            <a:off x="239684" y="4005846"/>
            <a:ext cx="909494" cy="909494"/>
          </a:xfrm>
          <a:prstGeom prst="rect">
            <a:avLst/>
          </a:prstGeom>
        </p:spPr>
      </p:pic>
      <p:pic>
        <p:nvPicPr>
          <p:cNvPr id="24" name="Picture 2" descr="INAF-OAC » informazioni generali …">
            <a:extLst>
              <a:ext uri="{FF2B5EF4-FFF2-40B4-BE49-F238E27FC236}">
                <a16:creationId xmlns:a16="http://schemas.microsoft.com/office/drawing/2014/main" id="{FFA1B813-A71F-79EB-3F6A-FBC6BC9749B1}"/>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4887" t="12953" r="7148" b="14200"/>
          <a:stretch/>
        </p:blipFill>
        <p:spPr bwMode="auto">
          <a:xfrm>
            <a:off x="239685" y="1395764"/>
            <a:ext cx="1915825" cy="86445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6" descr="Rubin Observatory Premieres its New Logo | Rubin Observatory">
            <a:extLst>
              <a:ext uri="{FF2B5EF4-FFF2-40B4-BE49-F238E27FC236}">
                <a16:creationId xmlns:a16="http://schemas.microsoft.com/office/drawing/2014/main" id="{3912F634-9580-346E-2384-3695B573B402}"/>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l="14945" t="18105" r="14990" b="19312"/>
          <a:stretch/>
        </p:blipFill>
        <p:spPr bwMode="auto">
          <a:xfrm>
            <a:off x="364824" y="4915340"/>
            <a:ext cx="1371893" cy="86018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E948D638-408F-672A-4417-B8E360550FFA}"/>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t="23843" b="21865"/>
          <a:stretch/>
        </p:blipFill>
        <p:spPr bwMode="auto">
          <a:xfrm>
            <a:off x="364823" y="5857234"/>
            <a:ext cx="1371893" cy="744830"/>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a:extLst>
              <a:ext uri="{FF2B5EF4-FFF2-40B4-BE49-F238E27FC236}">
                <a16:creationId xmlns:a16="http://schemas.microsoft.com/office/drawing/2014/main" id="{28A95C9C-A7F1-9C00-1B0A-FB1FC3CB9A24}"/>
              </a:ext>
            </a:extLst>
          </p:cNvPr>
          <p:cNvSpPr txBox="1"/>
          <p:nvPr/>
        </p:nvSpPr>
        <p:spPr>
          <a:xfrm>
            <a:off x="2615553" y="3137154"/>
            <a:ext cx="9529523" cy="1323439"/>
          </a:xfrm>
          <a:prstGeom prst="rect">
            <a:avLst/>
          </a:prstGeom>
          <a:noFill/>
          <a:ln>
            <a:noFill/>
          </a:ln>
        </p:spPr>
        <p:txBody>
          <a:bodyPr wrap="square">
            <a:spAutoFit/>
            <a:scene3d>
              <a:camera prst="orthographicFront"/>
              <a:lightRig rig="threePt" dir="t"/>
            </a:scene3d>
            <a:sp3d>
              <a:bevelT w="0"/>
              <a:bevelB w="12700"/>
            </a:sp3d>
          </a:bodyPr>
          <a:lstStyle/>
          <a:p>
            <a:pPr algn="ctr"/>
            <a:r>
              <a:rPr lang="it-IT" sz="4000" b="1" i="0" u="none" strike="noStrike" dirty="0" err="1">
                <a:solidFill>
                  <a:schemeClr val="tx2">
                    <a:lumMod val="90000"/>
                    <a:lumOff val="10000"/>
                  </a:schemeClr>
                </a:solidFill>
                <a:effectLst/>
                <a:latin typeface="+mj-lt"/>
              </a:rPr>
              <a:t>Measuring</a:t>
            </a:r>
            <a:r>
              <a:rPr lang="it-IT" sz="4000" b="1" i="0" u="none" strike="noStrike" dirty="0">
                <a:solidFill>
                  <a:schemeClr val="tx2">
                    <a:lumMod val="90000"/>
                    <a:lumOff val="10000"/>
                  </a:schemeClr>
                </a:solidFill>
                <a:effectLst/>
                <a:latin typeface="+mj-lt"/>
              </a:rPr>
              <a:t> </a:t>
            </a:r>
            <a:r>
              <a:rPr lang="it-IT" sz="4000" b="1" i="0" u="none" strike="noStrike" dirty="0" err="1">
                <a:solidFill>
                  <a:schemeClr val="tx2">
                    <a:lumMod val="90000"/>
                    <a:lumOff val="10000"/>
                  </a:schemeClr>
                </a:solidFill>
                <a:effectLst/>
                <a:latin typeface="+mj-lt"/>
              </a:rPr>
              <a:t>astronomical</a:t>
            </a:r>
            <a:r>
              <a:rPr lang="it-IT" sz="4000" b="1" i="0" u="none" strike="noStrike" dirty="0">
                <a:solidFill>
                  <a:schemeClr val="tx2">
                    <a:lumMod val="90000"/>
                    <a:lumOff val="10000"/>
                  </a:schemeClr>
                </a:solidFill>
                <a:effectLst/>
                <a:latin typeface="+mj-lt"/>
              </a:rPr>
              <a:t> </a:t>
            </a:r>
            <a:r>
              <a:rPr lang="it-IT" sz="4000" b="1" i="0" u="none" strike="noStrike" dirty="0" err="1">
                <a:solidFill>
                  <a:schemeClr val="tx2">
                    <a:lumMod val="90000"/>
                    <a:lumOff val="10000"/>
                  </a:schemeClr>
                </a:solidFill>
                <a:effectLst/>
                <a:latin typeface="+mj-lt"/>
              </a:rPr>
              <a:t>distances</a:t>
            </a:r>
            <a:r>
              <a:rPr lang="it-IT" sz="4000" b="1" i="0" u="none" strike="noStrike" dirty="0">
                <a:solidFill>
                  <a:schemeClr val="tx2">
                    <a:lumMod val="90000"/>
                    <a:lumOff val="10000"/>
                  </a:schemeClr>
                </a:solidFill>
                <a:effectLst/>
                <a:latin typeface="+mj-lt"/>
              </a:rPr>
              <a:t> with </a:t>
            </a:r>
            <a:r>
              <a:rPr lang="it-IT" sz="4000" b="1" i="0" u="none" strike="noStrike" dirty="0" err="1">
                <a:solidFill>
                  <a:schemeClr val="tx2">
                    <a:lumMod val="90000"/>
                    <a:lumOff val="10000"/>
                  </a:schemeClr>
                </a:solidFill>
                <a:effectLst/>
                <a:latin typeface="+mj-lt"/>
              </a:rPr>
              <a:t>Cepheid</a:t>
            </a:r>
            <a:r>
              <a:rPr lang="it-IT" sz="4000" b="1" i="0" u="none" strike="noStrike" dirty="0">
                <a:solidFill>
                  <a:schemeClr val="tx2">
                    <a:lumMod val="90000"/>
                    <a:lumOff val="10000"/>
                  </a:schemeClr>
                </a:solidFill>
                <a:effectLst/>
                <a:latin typeface="+mj-lt"/>
              </a:rPr>
              <a:t> </a:t>
            </a:r>
            <a:r>
              <a:rPr lang="it-IT" sz="4000" b="1" i="0" u="none" strike="noStrike" dirty="0" err="1">
                <a:solidFill>
                  <a:schemeClr val="tx2">
                    <a:lumMod val="90000"/>
                    <a:lumOff val="10000"/>
                  </a:schemeClr>
                </a:solidFill>
                <a:effectLst/>
                <a:latin typeface="+mj-lt"/>
              </a:rPr>
              <a:t>variable</a:t>
            </a:r>
            <a:r>
              <a:rPr lang="it-IT" sz="4000" b="1" dirty="0" err="1">
                <a:solidFill>
                  <a:schemeClr val="tx2">
                    <a:lumMod val="90000"/>
                    <a:lumOff val="10000"/>
                  </a:schemeClr>
                </a:solidFill>
                <a:latin typeface="+mj-lt"/>
              </a:rPr>
              <a:t>s</a:t>
            </a:r>
            <a:endParaRPr lang="en-US" sz="4000" b="1" dirty="0">
              <a:solidFill>
                <a:schemeClr val="tx2">
                  <a:lumMod val="90000"/>
                  <a:lumOff val="10000"/>
                </a:schemeClr>
              </a:solidFill>
              <a:latin typeface="+mj-lt"/>
            </a:endParaRPr>
          </a:p>
        </p:txBody>
      </p:sp>
    </p:spTree>
    <p:extLst>
      <p:ext uri="{BB962C8B-B14F-4D97-AF65-F5344CB8AC3E}">
        <p14:creationId xmlns:p14="http://schemas.microsoft.com/office/powerpoint/2010/main" val="2353640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9729815E-A25A-6BFD-BE4B-F4C597AFCE10}"/>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83A92E4D-A278-2E48-2A11-6A1942681030}"/>
                  </a:ext>
                </a:extLst>
              </p:cNvPr>
              <p:cNvSpPr txBox="1"/>
              <p:nvPr/>
            </p:nvSpPr>
            <p:spPr>
              <a:xfrm>
                <a:off x="2489145" y="1337833"/>
                <a:ext cx="6928338" cy="472373"/>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en-US" sz="2400" i="1">
                        <a:latin typeface="Cambria Math" panose="02040503050406030204" pitchFamily="18" charset="0"/>
                      </a:rPr>
                      <m:t>𝑃</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𝜌</m:t>
                        </m:r>
                      </m:e>
                    </m:rad>
                    <m:r>
                      <a:rPr lang="en-US" sz="2400" i="1">
                        <a:latin typeface="Cambria Math" panose="02040503050406030204" pitchFamily="18" charset="0"/>
                      </a:rPr>
                      <m:t>=</m:t>
                    </m:r>
                    <m:r>
                      <a:rPr lang="en-US" sz="2400" i="1">
                        <a:latin typeface="Cambria Math" panose="02040503050406030204" pitchFamily="18" charset="0"/>
                      </a:rPr>
                      <m:t>𝑐𝑜𝑛𝑠𝑡</m:t>
                    </m:r>
                  </m:oMath>
                </a14:m>
                <a:endParaRPr lang="en-US" sz="2400" dirty="0"/>
              </a:p>
            </p:txBody>
          </p:sp>
        </mc:Choice>
        <mc:Fallback>
          <p:sp>
            <p:nvSpPr>
              <p:cNvPr id="10" name="CasellaDiTesto 9">
                <a:extLst>
                  <a:ext uri="{FF2B5EF4-FFF2-40B4-BE49-F238E27FC236}">
                    <a16:creationId xmlns:a16="http://schemas.microsoft.com/office/drawing/2014/main" id="{83A92E4D-A278-2E48-2A11-6A1942681030}"/>
                  </a:ext>
                </a:extLst>
              </p:cNvPr>
              <p:cNvSpPr txBox="1">
                <a:spLocks noRot="1" noChangeAspect="1" noMove="1" noResize="1" noEditPoints="1" noAdjustHandles="1" noChangeArrowheads="1" noChangeShapeType="1" noTextEdit="1"/>
              </p:cNvSpPr>
              <p:nvPr/>
            </p:nvSpPr>
            <p:spPr>
              <a:xfrm>
                <a:off x="2489145" y="1337833"/>
                <a:ext cx="6928338" cy="472373"/>
              </a:xfrm>
              <a:prstGeom prst="rect">
                <a:avLst/>
              </a:prstGeom>
              <a:blipFill>
                <a:blip r:embed="rId3"/>
                <a:stretch>
                  <a:fillRect l="-1097" t="-7895" b="-28947"/>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1C2FA065-9E60-97A5-3AE0-036237729EE8}"/>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54AF21D0-7FF6-5BDB-D244-73E860DF7EB6}"/>
              </a:ext>
            </a:extLst>
          </p:cNvPr>
          <p:cNvSpPr>
            <a:spLocks noGrp="1"/>
          </p:cNvSpPr>
          <p:nvPr>
            <p:ph type="sldNum" sz="quarter" idx="12"/>
          </p:nvPr>
        </p:nvSpPr>
        <p:spPr/>
        <p:txBody>
          <a:bodyPr/>
          <a:lstStyle/>
          <a:p>
            <a:fld id="{B78F4D46-5A94-204F-B668-74128563BE61}" type="slidenum">
              <a:rPr lang="en-US" smtClean="0"/>
              <a:t>20</a:t>
            </a:fld>
            <a:endParaRPr lang="en-US"/>
          </a:p>
        </p:txBody>
      </p:sp>
      <p:sp>
        <p:nvSpPr>
          <p:cNvPr id="6" name="Titolo 7">
            <a:extLst>
              <a:ext uri="{FF2B5EF4-FFF2-40B4-BE49-F238E27FC236}">
                <a16:creationId xmlns:a16="http://schemas.microsoft.com/office/drawing/2014/main" id="{6734288B-66B1-5112-5D13-FEAD9DE107DD}"/>
              </a:ext>
            </a:extLst>
          </p:cNvPr>
          <p:cNvSpPr>
            <a:spLocks noGrp="1"/>
          </p:cNvSpPr>
          <p:nvPr>
            <p:ph type="title"/>
          </p:nvPr>
        </p:nvSpPr>
        <p:spPr>
          <a:xfrm>
            <a:off x="432005" y="142129"/>
            <a:ext cx="10817888" cy="1325563"/>
          </a:xfrm>
        </p:spPr>
        <p:txBody>
          <a:bodyPr>
            <a:normAutofit/>
          </a:bodyPr>
          <a:lstStyle/>
          <a:p>
            <a:pPr algn="ctr"/>
            <a:r>
              <a:rPr lang="it-IT" sz="4400" b="1" dirty="0">
                <a:effectLst/>
              </a:rPr>
              <a:t>The </a:t>
            </a:r>
            <a:r>
              <a:rPr lang="it-IT" sz="4400" b="1" dirty="0" err="1">
                <a:effectLst/>
              </a:rPr>
              <a:t>Period</a:t>
            </a:r>
            <a:r>
              <a:rPr lang="it-IT" sz="4400" b="1" dirty="0">
                <a:effectLst/>
              </a:rPr>
              <a:t>-</a:t>
            </a:r>
            <a:r>
              <a:rPr lang="it-IT" sz="4400" b="1" dirty="0" err="1">
                <a:effectLst/>
              </a:rPr>
              <a:t>Luminosity</a:t>
            </a:r>
            <a:r>
              <a:rPr lang="it-IT" sz="4400" b="1" dirty="0">
                <a:effectLst/>
              </a:rPr>
              <a:t>-Color relation</a:t>
            </a:r>
            <a:endParaRPr lang="en-US" dirty="0"/>
          </a:p>
        </p:txBody>
      </p:sp>
      <p:sp>
        <p:nvSpPr>
          <p:cNvPr id="8" name="Segnaposto piè di pagina 7">
            <a:extLst>
              <a:ext uri="{FF2B5EF4-FFF2-40B4-BE49-F238E27FC236}">
                <a16:creationId xmlns:a16="http://schemas.microsoft.com/office/drawing/2014/main" id="{620FFB15-FA85-295F-94A4-2A55A057FA2F}"/>
              </a:ext>
            </a:extLst>
          </p:cNvPr>
          <p:cNvSpPr>
            <a:spLocks noGrp="1"/>
          </p:cNvSpPr>
          <p:nvPr>
            <p:ph type="ftr" sz="quarter" idx="11"/>
          </p:nvPr>
        </p:nvSpPr>
        <p:spPr/>
        <p:txBody>
          <a:bodyPr/>
          <a:lstStyle/>
          <a:p>
            <a:r>
              <a:rPr lang="en-US"/>
              <a:t>Teresa Sicignano</a:t>
            </a:r>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4856BFE5-6541-A664-3272-F8BCF9FA4F80}"/>
                  </a:ext>
                </a:extLst>
              </p:cNvPr>
              <p:cNvSpPr txBox="1"/>
              <p:nvPr/>
            </p:nvSpPr>
            <p:spPr>
              <a:xfrm>
                <a:off x="687730" y="1881561"/>
                <a:ext cx="7194629" cy="4408323"/>
              </a:xfrm>
              <a:prstGeom prst="rect">
                <a:avLst/>
              </a:prstGeom>
              <a:noFill/>
            </p:spPr>
            <p:txBody>
              <a:bodyPr wrap="square" rtlCol="0">
                <a:spAutoFit/>
              </a:bodyPr>
              <a:lstStyle/>
              <a:p>
                <a:r>
                  <a:rPr lang="it-IT" dirty="0"/>
                  <a:t>Consider the star </a:t>
                </a:r>
                <a:r>
                  <a:rPr lang="it-IT" dirty="0" err="1"/>
                  <a:t>as</a:t>
                </a:r>
                <a:r>
                  <a:rPr lang="it-IT" dirty="0"/>
                  <a:t> a self-</a:t>
                </a:r>
                <a:r>
                  <a:rPr lang="it-IT" dirty="0" err="1"/>
                  <a:t>gravitating</a:t>
                </a:r>
                <a:r>
                  <a:rPr lang="it-IT" dirty="0"/>
                  <a:t> </a:t>
                </a:r>
                <a:r>
                  <a:rPr lang="it-IT" dirty="0" err="1"/>
                  <a:t>sphere</a:t>
                </a:r>
                <a:r>
                  <a:rPr lang="it-IT" dirty="0"/>
                  <a:t> </a:t>
                </a:r>
                <a:r>
                  <a:rPr lang="it-IT" dirty="0" err="1"/>
                  <a:t>undergoing</a:t>
                </a:r>
                <a:r>
                  <a:rPr lang="it-IT" dirty="0"/>
                  <a:t> </a:t>
                </a:r>
                <a:r>
                  <a:rPr lang="it-IT" dirty="0" err="1"/>
                  <a:t>pulsations</a:t>
                </a:r>
                <a:endParaRPr lang="it-IT" dirty="0"/>
              </a:p>
              <a:p>
                <a:endParaRPr lang="it-IT" dirty="0"/>
              </a:p>
              <a:p>
                <a:pPr/>
                <a14:m>
                  <m:oMathPara xmlns:m="http://schemas.openxmlformats.org/officeDocument/2006/math">
                    <m:oMathParaPr>
                      <m:jc m:val="left"/>
                    </m:oMathParaPr>
                    <m:oMath xmlns:m="http://schemas.openxmlformats.org/officeDocument/2006/math">
                      <m:f>
                        <m:fPr>
                          <m:ctrlPr>
                            <a:rPr lang="it-IT" sz="3200" b="0" i="1" smtClean="0">
                              <a:latin typeface="Cambria Math" panose="02040503050406030204" pitchFamily="18" charset="0"/>
                            </a:rPr>
                          </m:ctrlPr>
                        </m:fPr>
                        <m:num>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𝑃</m:t>
                              </m:r>
                            </m:e>
                            <m:sub>
                              <m:r>
                                <a:rPr lang="it-IT" sz="3200" b="0" i="1" smtClean="0">
                                  <a:latin typeface="Cambria Math" panose="02040503050406030204" pitchFamily="18" charset="0"/>
                                </a:rPr>
                                <m:t>𝑐</m:t>
                              </m:r>
                            </m:sub>
                          </m:sSub>
                        </m:num>
                        <m:den>
                          <m:r>
                            <a:rPr lang="it-IT" sz="3200" b="0" i="1" smtClean="0">
                              <a:latin typeface="Cambria Math" panose="02040503050406030204" pitchFamily="18" charset="0"/>
                            </a:rPr>
                            <m:t>𝑅</m:t>
                          </m:r>
                        </m:den>
                      </m:f>
                      <m:r>
                        <a:rPr lang="it-IT" sz="3200" b="0" i="1" smtClean="0">
                          <a:latin typeface="Cambria Math" panose="02040503050406030204" pitchFamily="18" charset="0"/>
                        </a:rPr>
                        <m:t> </m:t>
                      </m:r>
                      <m:r>
                        <a:rPr lang="it-IT" sz="3200" b="0" i="1" smtClean="0">
                          <a:latin typeface="Cambria Math" panose="02040503050406030204" pitchFamily="18" charset="0"/>
                          <a:ea typeface="Cambria Math" panose="02040503050406030204" pitchFamily="18" charset="0"/>
                        </a:rPr>
                        <m:t>~ </m:t>
                      </m:r>
                      <m:r>
                        <a:rPr lang="it-IT" sz="3200" b="0" i="1" smtClean="0">
                          <a:latin typeface="Cambria Math" panose="02040503050406030204" pitchFamily="18" charset="0"/>
                          <a:ea typeface="Cambria Math" panose="02040503050406030204" pitchFamily="18" charset="0"/>
                        </a:rPr>
                        <m:t>𝜌</m:t>
                      </m:r>
                      <m:f>
                        <m:fPr>
                          <m:ctrlPr>
                            <a:rPr lang="it-IT" sz="3200" b="0" i="1" smtClean="0">
                              <a:latin typeface="Cambria Math" panose="02040503050406030204" pitchFamily="18" charset="0"/>
                              <a:ea typeface="Cambria Math" panose="02040503050406030204" pitchFamily="18" charset="0"/>
                            </a:rPr>
                          </m:ctrlPr>
                        </m:fPr>
                        <m:num>
                          <m:r>
                            <a:rPr lang="it-IT" sz="3200" b="0" i="1" smtClean="0">
                              <a:latin typeface="Cambria Math" panose="02040503050406030204" pitchFamily="18" charset="0"/>
                              <a:ea typeface="Cambria Math" panose="02040503050406030204" pitchFamily="18" charset="0"/>
                            </a:rPr>
                            <m:t>𝐺𝑀</m:t>
                          </m:r>
                          <m:r>
                            <a:rPr lang="it-IT" sz="3200" b="0" i="1" smtClean="0">
                              <a:latin typeface="Cambria Math" panose="02040503050406030204" pitchFamily="18" charset="0"/>
                              <a:ea typeface="Cambria Math" panose="02040503050406030204" pitchFamily="18" charset="0"/>
                            </a:rPr>
                            <m:t> </m:t>
                          </m:r>
                        </m:num>
                        <m:den>
                          <m:sSup>
                            <m:sSupPr>
                              <m:ctrlPr>
                                <a:rPr lang="it-IT" sz="3200" b="0" i="1" smtClean="0">
                                  <a:latin typeface="Cambria Math" panose="02040503050406030204" pitchFamily="18" charset="0"/>
                                  <a:ea typeface="Cambria Math" panose="02040503050406030204" pitchFamily="18" charset="0"/>
                                </a:rPr>
                              </m:ctrlPr>
                            </m:sSupPr>
                            <m:e>
                              <m:r>
                                <a:rPr lang="it-IT" sz="3200" b="0" i="1" smtClean="0">
                                  <a:latin typeface="Cambria Math" panose="02040503050406030204" pitchFamily="18" charset="0"/>
                                  <a:ea typeface="Cambria Math" panose="02040503050406030204" pitchFamily="18" charset="0"/>
                                </a:rPr>
                                <m:t>𝑅</m:t>
                              </m:r>
                            </m:e>
                            <m:sup>
                              <m:r>
                                <a:rPr lang="it-IT" sz="3200" b="0" i="1" smtClean="0">
                                  <a:latin typeface="Cambria Math" panose="02040503050406030204" pitchFamily="18" charset="0"/>
                                  <a:ea typeface="Cambria Math" panose="02040503050406030204" pitchFamily="18" charset="0"/>
                                </a:rPr>
                                <m:t>2</m:t>
                              </m:r>
                            </m:sup>
                          </m:sSup>
                        </m:den>
                      </m:f>
                    </m:oMath>
                  </m:oMathPara>
                </a14:m>
                <a:endParaRPr lang="en-US" sz="3200" dirty="0"/>
              </a:p>
              <a:p>
                <a:endParaRPr lang="en-US" dirty="0"/>
              </a:p>
              <a:p>
                <a:endParaRPr lang="en-US" dirty="0"/>
              </a:p>
              <a:p>
                <a:pPr/>
                <a14:m>
                  <m:oMathPara xmlns:m="http://schemas.openxmlformats.org/officeDocument/2006/math">
                    <m:oMathParaPr>
                      <m:jc m:val="left"/>
                    </m:oMathParaPr>
                    <m:oMath xmlns:m="http://schemas.openxmlformats.org/officeDocument/2006/math">
                      <m:sSub>
                        <m:sSubPr>
                          <m:ctrlPr>
                            <a:rPr lang="it-IT" sz="3200" i="1">
                              <a:latin typeface="Cambria Math" panose="02040503050406030204" pitchFamily="18" charset="0"/>
                            </a:rPr>
                          </m:ctrlPr>
                        </m:sSubPr>
                        <m:e>
                          <m:r>
                            <a:rPr lang="it-IT" sz="3200" i="1">
                              <a:latin typeface="Cambria Math" panose="02040503050406030204" pitchFamily="18" charset="0"/>
                            </a:rPr>
                            <m:t>𝑡</m:t>
                          </m:r>
                        </m:e>
                        <m:sub>
                          <m:r>
                            <a:rPr lang="it-IT" sz="3200" i="1">
                              <a:latin typeface="Cambria Math" panose="02040503050406030204" pitchFamily="18" charset="0"/>
                            </a:rPr>
                            <m:t>𝑝𝑒𝑟𝑡</m:t>
                          </m:r>
                        </m:sub>
                      </m:sSub>
                      <m:r>
                        <a:rPr lang="it-IT" sz="3200" i="1">
                          <a:latin typeface="Cambria Math" panose="02040503050406030204" pitchFamily="18" charset="0"/>
                        </a:rPr>
                        <m:t>=</m:t>
                      </m:r>
                      <m:r>
                        <a:rPr lang="it-IT" sz="3200" i="1">
                          <a:latin typeface="Cambria Math" panose="02040503050406030204" pitchFamily="18" charset="0"/>
                        </a:rPr>
                        <m:t>𝑅</m:t>
                      </m:r>
                      <m:r>
                        <a:rPr lang="it-IT" sz="3200" i="1">
                          <a:latin typeface="Cambria Math" panose="02040503050406030204" pitchFamily="18" charset="0"/>
                          <a:ea typeface="Cambria Math" panose="02040503050406030204" pitchFamily="18" charset="0"/>
                        </a:rPr>
                        <m:t>  </m:t>
                      </m:r>
                      <m:rad>
                        <m:radPr>
                          <m:degHide m:val="on"/>
                          <m:ctrlPr>
                            <a:rPr lang="it-IT" sz="3200" i="1">
                              <a:latin typeface="Cambria Math" panose="02040503050406030204" pitchFamily="18" charset="0"/>
                              <a:ea typeface="Cambria Math" panose="02040503050406030204" pitchFamily="18" charset="0"/>
                            </a:rPr>
                          </m:ctrlPr>
                        </m:radPr>
                        <m:deg/>
                        <m:e>
                          <m:f>
                            <m:fPr>
                              <m:ctrlPr>
                                <a:rPr lang="it-IT" sz="3200" i="1">
                                  <a:latin typeface="Cambria Math" panose="02040503050406030204" pitchFamily="18" charset="0"/>
                                  <a:ea typeface="Cambria Math" panose="02040503050406030204" pitchFamily="18" charset="0"/>
                                </a:rPr>
                              </m:ctrlPr>
                            </m:fPr>
                            <m:num>
                              <m:r>
                                <m:rPr>
                                  <m:sty m:val="p"/>
                                </m:rPr>
                                <a:rPr lang="it-IT" sz="3200" i="1">
                                  <a:latin typeface="Cambria Math" panose="02040503050406030204" pitchFamily="18" charset="0"/>
                                  <a:ea typeface="Cambria Math" panose="02040503050406030204" pitchFamily="18" charset="0"/>
                                </a:rPr>
                                <m:t>ρ</m:t>
                              </m:r>
                            </m:num>
                            <m:den>
                              <m:sSub>
                                <m:sSubPr>
                                  <m:ctrlPr>
                                    <a:rPr lang="it-IT" sz="3200" b="0" i="1" smtClean="0">
                                      <a:latin typeface="Cambria Math" panose="02040503050406030204" pitchFamily="18" charset="0"/>
                                      <a:ea typeface="Cambria Math" panose="02040503050406030204" pitchFamily="18" charset="0"/>
                                    </a:rPr>
                                  </m:ctrlPr>
                                </m:sSubPr>
                                <m:e>
                                  <m:r>
                                    <m:rPr>
                                      <m:sty m:val="p"/>
                                    </m:rPr>
                                    <a:rPr lang="it-IT" sz="3200" i="1">
                                      <a:latin typeface="Cambria Math" panose="02040503050406030204" pitchFamily="18" charset="0"/>
                                      <a:ea typeface="Cambria Math" panose="02040503050406030204" pitchFamily="18" charset="0"/>
                                    </a:rPr>
                                    <m:t>P</m:t>
                                  </m:r>
                                </m:e>
                                <m:sub>
                                  <m:r>
                                    <a:rPr lang="it-IT" sz="3200" b="0" i="1" smtClean="0">
                                      <a:latin typeface="Cambria Math" panose="02040503050406030204" pitchFamily="18" charset="0"/>
                                      <a:ea typeface="Cambria Math" panose="02040503050406030204" pitchFamily="18" charset="0"/>
                                    </a:rPr>
                                    <m:t>𝑐</m:t>
                                  </m:r>
                                </m:sub>
                              </m:sSub>
                              <m:r>
                                <a:rPr lang="it-IT" sz="3200" i="1">
                                  <a:latin typeface="Cambria Math" panose="02040503050406030204" pitchFamily="18" charset="0"/>
                                  <a:ea typeface="Cambria Math" panose="02040503050406030204" pitchFamily="18" charset="0"/>
                                </a:rPr>
                                <m:t> </m:t>
                              </m:r>
                            </m:den>
                          </m:f>
                        </m:e>
                      </m:rad>
                      <m:r>
                        <a:rPr lang="it-IT" sz="3200" i="1">
                          <a:latin typeface="Cambria Math" panose="02040503050406030204" pitchFamily="18" charset="0"/>
                        </a:rPr>
                        <m:t> </m:t>
                      </m:r>
                    </m:oMath>
                  </m:oMathPara>
                </a14:m>
                <a:endParaRPr lang="en-US" sz="3200" dirty="0"/>
              </a:p>
              <a:p>
                <a:pPr/>
                <a:endParaRPr lang="it-IT" b="0" dirty="0">
                  <a:ea typeface="Cambria Math" panose="02040503050406030204" pitchFamily="18" charset="0"/>
                </a:endParaRPr>
              </a:p>
              <a:p>
                <a:r>
                  <a:rPr lang="en-US" dirty="0"/>
                  <a:t> </a:t>
                </a:r>
              </a:p>
              <a:p>
                <a:pPr/>
                <a:endParaRPr lang="en-US" dirty="0"/>
              </a:p>
            </p:txBody>
          </p:sp>
        </mc:Choice>
        <mc:Fallback>
          <p:sp>
            <p:nvSpPr>
              <p:cNvPr id="3" name="CasellaDiTesto 2">
                <a:extLst>
                  <a:ext uri="{FF2B5EF4-FFF2-40B4-BE49-F238E27FC236}">
                    <a16:creationId xmlns:a16="http://schemas.microsoft.com/office/drawing/2014/main" id="{4856BFE5-6541-A664-3272-F8BCF9FA4F80}"/>
                  </a:ext>
                </a:extLst>
              </p:cNvPr>
              <p:cNvSpPr txBox="1">
                <a:spLocks noRot="1" noChangeAspect="1" noMove="1" noResize="1" noEditPoints="1" noAdjustHandles="1" noChangeArrowheads="1" noChangeShapeType="1" noTextEdit="1"/>
              </p:cNvSpPr>
              <p:nvPr/>
            </p:nvSpPr>
            <p:spPr>
              <a:xfrm>
                <a:off x="687730" y="1881561"/>
                <a:ext cx="7194629" cy="4408323"/>
              </a:xfrm>
              <a:prstGeom prst="rect">
                <a:avLst/>
              </a:prstGeom>
              <a:blipFill>
                <a:blip r:embed="rId4"/>
                <a:stretch>
                  <a:fillRect l="-882" t="-862"/>
                </a:stretch>
              </a:blipFill>
            </p:spPr>
            <p:txBody>
              <a:bodyPr/>
              <a:lstStyle/>
              <a:p>
                <a:r>
                  <a:rPr lang="en-US">
                    <a:noFill/>
                  </a:rPr>
                  <a:t> </a:t>
                </a:r>
              </a:p>
            </p:txBody>
          </p:sp>
        </mc:Fallback>
      </mc:AlternateContent>
    </p:spTree>
    <p:extLst>
      <p:ext uri="{BB962C8B-B14F-4D97-AF65-F5344CB8AC3E}">
        <p14:creationId xmlns:p14="http://schemas.microsoft.com/office/powerpoint/2010/main" val="32988522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5303BE6A-7279-D56D-4032-BAF5AB1033C7}"/>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9DC71006-B1DA-E7F6-4E65-2E646083AB5E}"/>
                  </a:ext>
                </a:extLst>
              </p:cNvPr>
              <p:cNvSpPr txBox="1"/>
              <p:nvPr/>
            </p:nvSpPr>
            <p:spPr>
              <a:xfrm>
                <a:off x="2489145" y="1337833"/>
                <a:ext cx="6928338" cy="472373"/>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en-US" sz="2400" i="1">
                        <a:latin typeface="Cambria Math" panose="02040503050406030204" pitchFamily="18" charset="0"/>
                      </a:rPr>
                      <m:t>𝑃</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𝜌</m:t>
                        </m:r>
                      </m:e>
                    </m:rad>
                    <m:r>
                      <a:rPr lang="en-US" sz="2400" i="1">
                        <a:latin typeface="Cambria Math" panose="02040503050406030204" pitchFamily="18" charset="0"/>
                      </a:rPr>
                      <m:t>=</m:t>
                    </m:r>
                    <m:r>
                      <a:rPr lang="en-US" sz="2400" i="1">
                        <a:latin typeface="Cambria Math" panose="02040503050406030204" pitchFamily="18" charset="0"/>
                      </a:rPr>
                      <m:t>𝑐𝑜𝑛𝑠𝑡</m:t>
                    </m:r>
                  </m:oMath>
                </a14:m>
                <a:endParaRPr lang="en-US" sz="2400" dirty="0"/>
              </a:p>
            </p:txBody>
          </p:sp>
        </mc:Choice>
        <mc:Fallback>
          <p:sp>
            <p:nvSpPr>
              <p:cNvPr id="10" name="CasellaDiTesto 9">
                <a:extLst>
                  <a:ext uri="{FF2B5EF4-FFF2-40B4-BE49-F238E27FC236}">
                    <a16:creationId xmlns:a16="http://schemas.microsoft.com/office/drawing/2014/main" id="{9DC71006-B1DA-E7F6-4E65-2E646083AB5E}"/>
                  </a:ext>
                </a:extLst>
              </p:cNvPr>
              <p:cNvSpPr txBox="1">
                <a:spLocks noRot="1" noChangeAspect="1" noMove="1" noResize="1" noEditPoints="1" noAdjustHandles="1" noChangeArrowheads="1" noChangeShapeType="1" noTextEdit="1"/>
              </p:cNvSpPr>
              <p:nvPr/>
            </p:nvSpPr>
            <p:spPr>
              <a:xfrm>
                <a:off x="2489145" y="1337833"/>
                <a:ext cx="6928338" cy="472373"/>
              </a:xfrm>
              <a:prstGeom prst="rect">
                <a:avLst/>
              </a:prstGeom>
              <a:blipFill>
                <a:blip r:embed="rId3"/>
                <a:stretch>
                  <a:fillRect l="-1097" t="-7895" b="-28947"/>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880ABCAD-0892-5515-5D7C-828D58AF0E22}"/>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006B02B9-CC18-601A-FDDD-0A8526467755}"/>
              </a:ext>
            </a:extLst>
          </p:cNvPr>
          <p:cNvSpPr>
            <a:spLocks noGrp="1"/>
          </p:cNvSpPr>
          <p:nvPr>
            <p:ph type="sldNum" sz="quarter" idx="12"/>
          </p:nvPr>
        </p:nvSpPr>
        <p:spPr/>
        <p:txBody>
          <a:bodyPr/>
          <a:lstStyle/>
          <a:p>
            <a:fld id="{B78F4D46-5A94-204F-B668-74128563BE61}" type="slidenum">
              <a:rPr lang="en-US" smtClean="0"/>
              <a:t>21</a:t>
            </a:fld>
            <a:endParaRPr lang="en-US"/>
          </a:p>
        </p:txBody>
      </p:sp>
      <p:sp>
        <p:nvSpPr>
          <p:cNvPr id="6" name="Titolo 7">
            <a:extLst>
              <a:ext uri="{FF2B5EF4-FFF2-40B4-BE49-F238E27FC236}">
                <a16:creationId xmlns:a16="http://schemas.microsoft.com/office/drawing/2014/main" id="{3E855883-481C-B795-76DF-EE45B6AC5717}"/>
              </a:ext>
            </a:extLst>
          </p:cNvPr>
          <p:cNvSpPr>
            <a:spLocks noGrp="1"/>
          </p:cNvSpPr>
          <p:nvPr>
            <p:ph type="title"/>
          </p:nvPr>
        </p:nvSpPr>
        <p:spPr>
          <a:xfrm>
            <a:off x="432005" y="142129"/>
            <a:ext cx="10817888" cy="1325563"/>
          </a:xfrm>
        </p:spPr>
        <p:txBody>
          <a:bodyPr>
            <a:normAutofit/>
          </a:bodyPr>
          <a:lstStyle/>
          <a:p>
            <a:pPr algn="ctr"/>
            <a:r>
              <a:rPr lang="it-IT" sz="4400" b="1" dirty="0">
                <a:effectLst/>
              </a:rPr>
              <a:t>The </a:t>
            </a:r>
            <a:r>
              <a:rPr lang="it-IT" sz="4400" b="1" dirty="0" err="1">
                <a:effectLst/>
              </a:rPr>
              <a:t>Period</a:t>
            </a:r>
            <a:r>
              <a:rPr lang="it-IT" sz="4400" b="1" dirty="0">
                <a:effectLst/>
              </a:rPr>
              <a:t>-</a:t>
            </a:r>
            <a:r>
              <a:rPr lang="it-IT" sz="4400" b="1" dirty="0" err="1">
                <a:effectLst/>
              </a:rPr>
              <a:t>Luminosity</a:t>
            </a:r>
            <a:r>
              <a:rPr lang="it-IT" sz="4400" b="1" dirty="0">
                <a:effectLst/>
              </a:rPr>
              <a:t>-Color relation</a:t>
            </a:r>
            <a:endParaRPr lang="en-US" dirty="0"/>
          </a:p>
        </p:txBody>
      </p:sp>
      <p:sp>
        <p:nvSpPr>
          <p:cNvPr id="8" name="Segnaposto piè di pagina 7">
            <a:extLst>
              <a:ext uri="{FF2B5EF4-FFF2-40B4-BE49-F238E27FC236}">
                <a16:creationId xmlns:a16="http://schemas.microsoft.com/office/drawing/2014/main" id="{9CEFA603-39DA-FF62-B633-40CB34D0DCCB}"/>
              </a:ext>
            </a:extLst>
          </p:cNvPr>
          <p:cNvSpPr>
            <a:spLocks noGrp="1"/>
          </p:cNvSpPr>
          <p:nvPr>
            <p:ph type="ftr" sz="quarter" idx="11"/>
          </p:nvPr>
        </p:nvSpPr>
        <p:spPr/>
        <p:txBody>
          <a:bodyPr/>
          <a:lstStyle/>
          <a:p>
            <a:r>
              <a:rPr lang="en-US"/>
              <a:t>Teresa Sicignano</a:t>
            </a:r>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C6CC8596-B64D-2FAF-F157-96DE2AA6CA27}"/>
                  </a:ext>
                </a:extLst>
              </p:cNvPr>
              <p:cNvSpPr txBox="1"/>
              <p:nvPr/>
            </p:nvSpPr>
            <p:spPr>
              <a:xfrm>
                <a:off x="687731" y="1881561"/>
                <a:ext cx="7576594" cy="3221138"/>
              </a:xfrm>
              <a:prstGeom prst="rect">
                <a:avLst/>
              </a:prstGeom>
              <a:noFill/>
            </p:spPr>
            <p:txBody>
              <a:bodyPr wrap="square" rtlCol="0">
                <a:spAutoFit/>
              </a:bodyPr>
              <a:lstStyle/>
              <a:p>
                <a:r>
                  <a:rPr lang="it-IT" dirty="0"/>
                  <a:t>Consider the star </a:t>
                </a:r>
                <a:r>
                  <a:rPr lang="it-IT" dirty="0" err="1"/>
                  <a:t>as</a:t>
                </a:r>
                <a:r>
                  <a:rPr lang="it-IT" dirty="0"/>
                  <a:t> a self-</a:t>
                </a:r>
                <a:r>
                  <a:rPr lang="it-IT" dirty="0" err="1"/>
                  <a:t>gravitating</a:t>
                </a:r>
                <a:r>
                  <a:rPr lang="it-IT" dirty="0"/>
                  <a:t> </a:t>
                </a:r>
                <a:r>
                  <a:rPr lang="it-IT" dirty="0" err="1"/>
                  <a:t>sphere</a:t>
                </a:r>
                <a:r>
                  <a:rPr lang="it-IT" dirty="0"/>
                  <a:t> </a:t>
                </a:r>
                <a:r>
                  <a:rPr lang="it-IT" dirty="0" err="1"/>
                  <a:t>undergoing</a:t>
                </a:r>
                <a:r>
                  <a:rPr lang="it-IT" dirty="0"/>
                  <a:t> </a:t>
                </a:r>
                <a:r>
                  <a:rPr lang="it-IT" dirty="0" err="1"/>
                  <a:t>pulsations</a:t>
                </a:r>
                <a:endParaRPr lang="it-IT" dirty="0"/>
              </a:p>
              <a:p>
                <a:endParaRPr lang="en-US" dirty="0"/>
              </a:p>
              <a:p>
                <a:pPr/>
                <a14:m>
                  <m:oMathPara xmlns:m="http://schemas.openxmlformats.org/officeDocument/2006/math">
                    <m:oMathParaPr>
                      <m:jc m:val="left"/>
                    </m:oMathParaPr>
                    <m:oMath xmlns:m="http://schemas.openxmlformats.org/officeDocument/2006/math">
                      <m:f>
                        <m:fPr>
                          <m:ctrlPr>
                            <a:rPr lang="it-IT" sz="3600" b="0" i="1" smtClean="0">
                              <a:latin typeface="Cambria Math" panose="02040503050406030204" pitchFamily="18" charset="0"/>
                            </a:rPr>
                          </m:ctrlPr>
                        </m:fPr>
                        <m:num>
                          <m:sSub>
                            <m:sSubPr>
                              <m:ctrlPr>
                                <a:rPr lang="it-IT" sz="3600" b="0" i="1" smtClean="0">
                                  <a:latin typeface="Cambria Math" panose="02040503050406030204" pitchFamily="18" charset="0"/>
                                </a:rPr>
                              </m:ctrlPr>
                            </m:sSubPr>
                            <m:e>
                              <m:r>
                                <a:rPr lang="it-IT" sz="3600" b="0" i="1" smtClean="0">
                                  <a:latin typeface="Cambria Math" panose="02040503050406030204" pitchFamily="18" charset="0"/>
                                </a:rPr>
                                <m:t>𝑃</m:t>
                              </m:r>
                            </m:e>
                            <m:sub>
                              <m:r>
                                <a:rPr lang="it-IT" sz="3600" b="0" i="1" smtClean="0">
                                  <a:latin typeface="Cambria Math" panose="02040503050406030204" pitchFamily="18" charset="0"/>
                                </a:rPr>
                                <m:t>𝑐</m:t>
                              </m:r>
                            </m:sub>
                          </m:sSub>
                        </m:num>
                        <m:den>
                          <m:r>
                            <a:rPr lang="it-IT" sz="3600" b="0" i="1" smtClean="0">
                              <a:latin typeface="Cambria Math" panose="02040503050406030204" pitchFamily="18" charset="0"/>
                            </a:rPr>
                            <m:t>𝑅</m:t>
                          </m:r>
                        </m:den>
                      </m:f>
                      <m:r>
                        <a:rPr lang="it-IT" sz="3600" b="0" i="1" smtClean="0">
                          <a:latin typeface="Cambria Math" panose="02040503050406030204" pitchFamily="18" charset="0"/>
                        </a:rPr>
                        <m:t> </m:t>
                      </m:r>
                      <m:r>
                        <a:rPr lang="it-IT" sz="3600" b="0" i="1" smtClean="0">
                          <a:latin typeface="Cambria Math" panose="02040503050406030204" pitchFamily="18" charset="0"/>
                          <a:ea typeface="Cambria Math" panose="02040503050406030204" pitchFamily="18" charset="0"/>
                        </a:rPr>
                        <m:t>~ </m:t>
                      </m:r>
                      <m:r>
                        <a:rPr lang="it-IT" sz="3600" b="0" i="1" smtClean="0">
                          <a:latin typeface="Cambria Math" panose="02040503050406030204" pitchFamily="18" charset="0"/>
                          <a:ea typeface="Cambria Math" panose="02040503050406030204" pitchFamily="18" charset="0"/>
                        </a:rPr>
                        <m:t>𝜌</m:t>
                      </m:r>
                      <m:f>
                        <m:fPr>
                          <m:ctrlPr>
                            <a:rPr lang="it-IT" sz="3600" b="0" i="1" smtClean="0">
                              <a:latin typeface="Cambria Math" panose="02040503050406030204" pitchFamily="18" charset="0"/>
                              <a:ea typeface="Cambria Math" panose="02040503050406030204" pitchFamily="18" charset="0"/>
                            </a:rPr>
                          </m:ctrlPr>
                        </m:fPr>
                        <m:num>
                          <m:r>
                            <a:rPr lang="it-IT" sz="3600" b="0" i="1" smtClean="0">
                              <a:latin typeface="Cambria Math" panose="02040503050406030204" pitchFamily="18" charset="0"/>
                              <a:ea typeface="Cambria Math" panose="02040503050406030204" pitchFamily="18" charset="0"/>
                            </a:rPr>
                            <m:t>𝐺𝑀</m:t>
                          </m:r>
                          <m:r>
                            <a:rPr lang="it-IT" sz="3600" b="0" i="1" smtClean="0">
                              <a:latin typeface="Cambria Math" panose="02040503050406030204" pitchFamily="18" charset="0"/>
                              <a:ea typeface="Cambria Math" panose="02040503050406030204" pitchFamily="18" charset="0"/>
                            </a:rPr>
                            <m:t> </m:t>
                          </m:r>
                        </m:num>
                        <m:den>
                          <m:sSup>
                            <m:sSupPr>
                              <m:ctrlPr>
                                <a:rPr lang="it-IT" sz="3600" b="0" i="1" smtClean="0">
                                  <a:latin typeface="Cambria Math" panose="02040503050406030204" pitchFamily="18" charset="0"/>
                                  <a:ea typeface="Cambria Math" panose="02040503050406030204" pitchFamily="18" charset="0"/>
                                </a:rPr>
                              </m:ctrlPr>
                            </m:sSupPr>
                            <m:e>
                              <m:r>
                                <a:rPr lang="it-IT" sz="3600" b="0" i="1" smtClean="0">
                                  <a:latin typeface="Cambria Math" panose="02040503050406030204" pitchFamily="18" charset="0"/>
                                  <a:ea typeface="Cambria Math" panose="02040503050406030204" pitchFamily="18" charset="0"/>
                                </a:rPr>
                                <m:t>𝑅</m:t>
                              </m:r>
                            </m:e>
                            <m:sup>
                              <m:r>
                                <a:rPr lang="it-IT" sz="3600" b="0" i="1" smtClean="0">
                                  <a:latin typeface="Cambria Math" panose="02040503050406030204" pitchFamily="18" charset="0"/>
                                  <a:ea typeface="Cambria Math" panose="02040503050406030204" pitchFamily="18" charset="0"/>
                                </a:rPr>
                                <m:t>2</m:t>
                              </m:r>
                            </m:sup>
                          </m:sSup>
                        </m:den>
                      </m:f>
                    </m:oMath>
                  </m:oMathPara>
                </a14:m>
                <a:endParaRPr lang="en-US" dirty="0"/>
              </a:p>
              <a:p>
                <a:endParaRPr lang="en-US" dirty="0"/>
              </a:p>
              <a:p>
                <a:pPr lvl="0"/>
                <a14:m>
                  <m:oMath xmlns:m="http://schemas.openxmlformats.org/officeDocument/2006/math">
                    <m:r>
                      <a:rPr lang="it-IT" sz="3200" i="1">
                        <a:solidFill>
                          <a:prstClr val="black"/>
                        </a:solidFill>
                        <a:latin typeface="Cambria Math" panose="02040503050406030204" pitchFamily="18" charset="0"/>
                      </a:rPr>
                      <m:t>𝜌</m:t>
                    </m:r>
                    <m:r>
                      <a:rPr lang="it-IT" sz="3200" i="1">
                        <a:solidFill>
                          <a:prstClr val="black"/>
                        </a:solidFill>
                        <a:latin typeface="Cambria Math" panose="02040503050406030204" pitchFamily="18" charset="0"/>
                      </a:rPr>
                      <m:t> ~ </m:t>
                    </m:r>
                    <m:f>
                      <m:fPr>
                        <m:ctrlPr>
                          <a:rPr lang="it-IT" sz="3200" i="1">
                            <a:solidFill>
                              <a:prstClr val="black"/>
                            </a:solidFill>
                            <a:latin typeface="Cambria Math" panose="02040503050406030204" pitchFamily="18" charset="0"/>
                            <a:ea typeface="Cambria Math" panose="02040503050406030204" pitchFamily="18" charset="0"/>
                          </a:rPr>
                        </m:ctrlPr>
                      </m:fPr>
                      <m:num>
                        <m:r>
                          <m:rPr>
                            <m:sty m:val="p"/>
                          </m:rPr>
                          <a:rPr lang="it-IT" sz="3200" i="1">
                            <a:solidFill>
                              <a:prstClr val="black"/>
                            </a:solidFill>
                            <a:latin typeface="Cambria Math" panose="02040503050406030204" pitchFamily="18" charset="0"/>
                            <a:ea typeface="Cambria Math" panose="02040503050406030204" pitchFamily="18" charset="0"/>
                          </a:rPr>
                          <m:t>M</m:t>
                        </m:r>
                      </m:num>
                      <m:den>
                        <m:sSup>
                          <m:sSupPr>
                            <m:ctrlPr>
                              <a:rPr lang="it-IT" sz="3200" i="1">
                                <a:solidFill>
                                  <a:prstClr val="black"/>
                                </a:solidFill>
                                <a:latin typeface="Cambria Math" panose="02040503050406030204" pitchFamily="18" charset="0"/>
                                <a:ea typeface="Cambria Math" panose="02040503050406030204" pitchFamily="18" charset="0"/>
                              </a:rPr>
                            </m:ctrlPr>
                          </m:sSupPr>
                          <m:e>
                            <m:r>
                              <m:rPr>
                                <m:sty m:val="p"/>
                              </m:rPr>
                              <a:rPr lang="it-IT" sz="3200" i="1">
                                <a:solidFill>
                                  <a:prstClr val="black"/>
                                </a:solidFill>
                                <a:latin typeface="Cambria Math" panose="02040503050406030204" pitchFamily="18" charset="0"/>
                                <a:ea typeface="Cambria Math" panose="02040503050406030204" pitchFamily="18" charset="0"/>
                              </a:rPr>
                              <m:t>R</m:t>
                            </m:r>
                          </m:e>
                          <m:sup>
                            <m:r>
                              <a:rPr lang="it-IT" sz="3200" i="1">
                                <a:solidFill>
                                  <a:prstClr val="black"/>
                                </a:solidFill>
                                <a:latin typeface="Cambria Math" panose="02040503050406030204" pitchFamily="18" charset="0"/>
                                <a:ea typeface="Cambria Math" panose="02040503050406030204" pitchFamily="18" charset="0"/>
                              </a:rPr>
                              <m:t>3</m:t>
                            </m:r>
                          </m:sup>
                        </m:sSup>
                      </m:den>
                    </m:f>
                  </m:oMath>
                </a14:m>
                <a:r>
                  <a:rPr lang="en-US" sz="3200" dirty="0">
                    <a:solidFill>
                      <a:prstClr val="black"/>
                    </a:solidFill>
                  </a:rPr>
                  <a:t>  </a:t>
                </a:r>
              </a:p>
              <a:p>
                <a:endParaRPr lang="en-US" dirty="0"/>
              </a:p>
              <a:p>
                <a:pPr/>
                <a:endParaRPr lang="en-US" dirty="0"/>
              </a:p>
            </p:txBody>
          </p:sp>
        </mc:Choice>
        <mc:Fallback>
          <p:sp>
            <p:nvSpPr>
              <p:cNvPr id="3" name="CasellaDiTesto 2">
                <a:extLst>
                  <a:ext uri="{FF2B5EF4-FFF2-40B4-BE49-F238E27FC236}">
                    <a16:creationId xmlns:a16="http://schemas.microsoft.com/office/drawing/2014/main" id="{C6CC8596-B64D-2FAF-F157-96DE2AA6CA27}"/>
                  </a:ext>
                </a:extLst>
              </p:cNvPr>
              <p:cNvSpPr txBox="1">
                <a:spLocks noRot="1" noChangeAspect="1" noMove="1" noResize="1" noEditPoints="1" noAdjustHandles="1" noChangeArrowheads="1" noChangeShapeType="1" noTextEdit="1"/>
              </p:cNvSpPr>
              <p:nvPr/>
            </p:nvSpPr>
            <p:spPr>
              <a:xfrm>
                <a:off x="687731" y="1881561"/>
                <a:ext cx="7576594" cy="3221138"/>
              </a:xfrm>
              <a:prstGeom prst="rect">
                <a:avLst/>
              </a:prstGeom>
              <a:blipFill>
                <a:blip r:embed="rId4"/>
                <a:stretch>
                  <a:fillRect l="-1005" t="-118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 name="CasellaDiTesto 1">
                <a:extLst>
                  <a:ext uri="{FF2B5EF4-FFF2-40B4-BE49-F238E27FC236}">
                    <a16:creationId xmlns:a16="http://schemas.microsoft.com/office/drawing/2014/main" id="{FACB0ADA-C19F-A131-0F39-63FAD89FC4D7}"/>
                  </a:ext>
                </a:extLst>
              </p:cNvPr>
              <p:cNvSpPr txBox="1"/>
              <p:nvPr/>
            </p:nvSpPr>
            <p:spPr>
              <a:xfrm>
                <a:off x="4476028" y="3327245"/>
                <a:ext cx="2442079" cy="584775"/>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𝑃</m:t>
                          </m:r>
                        </m:e>
                        <m:sub>
                          <m:r>
                            <a:rPr lang="it-IT" sz="3200" b="0" i="1" smtClean="0">
                              <a:latin typeface="Cambria Math" panose="02040503050406030204" pitchFamily="18" charset="0"/>
                            </a:rPr>
                            <m:t>𝑐</m:t>
                          </m:r>
                        </m:sub>
                      </m:sSub>
                      <m:r>
                        <a:rPr lang="it-IT" sz="3200" b="0" i="1" smtClean="0">
                          <a:latin typeface="Cambria Math" panose="02040503050406030204" pitchFamily="18" charset="0"/>
                        </a:rPr>
                        <m:t> </m:t>
                      </m:r>
                      <m:r>
                        <a:rPr lang="it-IT" sz="3200" b="0" i="1" smtClean="0">
                          <a:latin typeface="Cambria Math" panose="02040503050406030204" pitchFamily="18" charset="0"/>
                          <a:ea typeface="Cambria Math" panose="02040503050406030204" pitchFamily="18" charset="0"/>
                        </a:rPr>
                        <m:t>~ </m:t>
                      </m:r>
                      <m:r>
                        <a:rPr lang="it-IT" sz="3200" b="0" i="1" smtClean="0">
                          <a:latin typeface="Cambria Math" panose="02040503050406030204" pitchFamily="18" charset="0"/>
                          <a:ea typeface="Cambria Math" panose="02040503050406030204" pitchFamily="18" charset="0"/>
                        </a:rPr>
                        <m:t>𝐺</m:t>
                      </m:r>
                      <m:r>
                        <a:rPr lang="it-IT" sz="3200" b="0" i="1" smtClean="0">
                          <a:latin typeface="Cambria Math" panose="02040503050406030204" pitchFamily="18" charset="0"/>
                          <a:ea typeface="Cambria Math" panose="02040503050406030204" pitchFamily="18" charset="0"/>
                        </a:rPr>
                        <m:t> </m:t>
                      </m:r>
                      <m:sSup>
                        <m:sSupPr>
                          <m:ctrlPr>
                            <a:rPr lang="it-IT" sz="3200" b="0" i="1" smtClean="0">
                              <a:latin typeface="Cambria Math" panose="02040503050406030204" pitchFamily="18" charset="0"/>
                              <a:ea typeface="Cambria Math" panose="02040503050406030204" pitchFamily="18" charset="0"/>
                            </a:rPr>
                          </m:ctrlPr>
                        </m:sSupPr>
                        <m:e>
                          <m:r>
                            <a:rPr lang="it-IT" sz="3200" b="0" i="1" smtClean="0">
                              <a:latin typeface="Cambria Math" panose="02040503050406030204" pitchFamily="18" charset="0"/>
                              <a:ea typeface="Cambria Math" panose="02040503050406030204" pitchFamily="18" charset="0"/>
                            </a:rPr>
                            <m:t>𝜌</m:t>
                          </m:r>
                        </m:e>
                        <m:sup>
                          <m:r>
                            <a:rPr lang="it-IT" sz="3200" b="0" i="1" smtClean="0">
                              <a:latin typeface="Cambria Math" panose="02040503050406030204" pitchFamily="18" charset="0"/>
                              <a:ea typeface="Cambria Math" panose="02040503050406030204" pitchFamily="18" charset="0"/>
                            </a:rPr>
                            <m:t>2</m:t>
                          </m:r>
                        </m:sup>
                      </m:sSup>
                      <m:r>
                        <a:rPr lang="it-IT" sz="3200" b="0" i="1" smtClean="0">
                          <a:latin typeface="Cambria Math" panose="02040503050406030204" pitchFamily="18" charset="0"/>
                          <a:ea typeface="Cambria Math" panose="02040503050406030204" pitchFamily="18" charset="0"/>
                        </a:rPr>
                        <m:t> </m:t>
                      </m:r>
                      <m:sSup>
                        <m:sSupPr>
                          <m:ctrlPr>
                            <a:rPr lang="it-IT" sz="3200" b="0" i="1" smtClean="0">
                              <a:latin typeface="Cambria Math" panose="02040503050406030204" pitchFamily="18" charset="0"/>
                              <a:ea typeface="Cambria Math" panose="02040503050406030204" pitchFamily="18" charset="0"/>
                            </a:rPr>
                          </m:ctrlPr>
                        </m:sSupPr>
                        <m:e>
                          <m:r>
                            <a:rPr lang="it-IT" sz="3200" b="0" i="1" smtClean="0">
                              <a:latin typeface="Cambria Math" panose="02040503050406030204" pitchFamily="18" charset="0"/>
                              <a:ea typeface="Cambria Math" panose="02040503050406030204" pitchFamily="18" charset="0"/>
                            </a:rPr>
                            <m:t>𝑅</m:t>
                          </m:r>
                        </m:e>
                        <m:sup>
                          <m:r>
                            <a:rPr lang="it-IT" sz="3200" b="0" i="1" smtClean="0">
                              <a:latin typeface="Cambria Math" panose="02040503050406030204" pitchFamily="18" charset="0"/>
                              <a:ea typeface="Cambria Math" panose="02040503050406030204" pitchFamily="18" charset="0"/>
                            </a:rPr>
                            <m:t>2</m:t>
                          </m:r>
                        </m:sup>
                      </m:sSup>
                    </m:oMath>
                  </m:oMathPara>
                </a14:m>
                <a:endParaRPr lang="en-US" sz="3200" dirty="0"/>
              </a:p>
            </p:txBody>
          </p:sp>
        </mc:Choice>
        <mc:Fallback>
          <p:sp>
            <p:nvSpPr>
              <p:cNvPr id="2" name="CasellaDiTesto 1">
                <a:extLst>
                  <a:ext uri="{FF2B5EF4-FFF2-40B4-BE49-F238E27FC236}">
                    <a16:creationId xmlns:a16="http://schemas.microsoft.com/office/drawing/2014/main" id="{FACB0ADA-C19F-A131-0F39-63FAD89FC4D7}"/>
                  </a:ext>
                </a:extLst>
              </p:cNvPr>
              <p:cNvSpPr txBox="1">
                <a:spLocks noRot="1" noChangeAspect="1" noMove="1" noResize="1" noEditPoints="1" noAdjustHandles="1" noChangeArrowheads="1" noChangeShapeType="1" noTextEdit="1"/>
              </p:cNvSpPr>
              <p:nvPr/>
            </p:nvSpPr>
            <p:spPr>
              <a:xfrm>
                <a:off x="4476028" y="3327245"/>
                <a:ext cx="2442079" cy="584775"/>
              </a:xfrm>
              <a:prstGeom prst="rect">
                <a:avLst/>
              </a:prstGeom>
              <a:blipFill>
                <a:blip r:embed="rId5"/>
                <a:stretch>
                  <a:fillRect b="-21277"/>
                </a:stretch>
              </a:blipFill>
            </p:spPr>
            <p:txBody>
              <a:bodyPr/>
              <a:lstStyle/>
              <a:p>
                <a:r>
                  <a:rPr lang="en-US">
                    <a:noFill/>
                  </a:rPr>
                  <a:t> </a:t>
                </a:r>
              </a:p>
            </p:txBody>
          </p:sp>
        </mc:Fallback>
      </mc:AlternateContent>
    </p:spTree>
    <p:extLst>
      <p:ext uri="{BB962C8B-B14F-4D97-AF65-F5344CB8AC3E}">
        <p14:creationId xmlns:p14="http://schemas.microsoft.com/office/powerpoint/2010/main" val="399084005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84A19AD1-35D4-9EFD-A543-2B8710622827}"/>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E53216C7-1A7B-CB28-CA68-9907805BEFDC}"/>
                  </a:ext>
                </a:extLst>
              </p:cNvPr>
              <p:cNvSpPr txBox="1"/>
              <p:nvPr/>
            </p:nvSpPr>
            <p:spPr>
              <a:xfrm>
                <a:off x="2489145" y="1337833"/>
                <a:ext cx="6928338" cy="472373"/>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en-US" sz="2400" i="1">
                        <a:latin typeface="Cambria Math" panose="02040503050406030204" pitchFamily="18" charset="0"/>
                      </a:rPr>
                      <m:t>𝑃</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𝜌</m:t>
                        </m:r>
                      </m:e>
                    </m:rad>
                    <m:r>
                      <a:rPr lang="en-US" sz="2400" i="1">
                        <a:latin typeface="Cambria Math" panose="02040503050406030204" pitchFamily="18" charset="0"/>
                      </a:rPr>
                      <m:t>=</m:t>
                    </m:r>
                    <m:r>
                      <a:rPr lang="en-US" sz="2400" i="1">
                        <a:latin typeface="Cambria Math" panose="02040503050406030204" pitchFamily="18" charset="0"/>
                      </a:rPr>
                      <m:t>𝑐𝑜𝑛𝑠𝑡</m:t>
                    </m:r>
                  </m:oMath>
                </a14:m>
                <a:endParaRPr lang="en-US" sz="2400" dirty="0"/>
              </a:p>
            </p:txBody>
          </p:sp>
        </mc:Choice>
        <mc:Fallback>
          <p:sp>
            <p:nvSpPr>
              <p:cNvPr id="10" name="CasellaDiTesto 9">
                <a:extLst>
                  <a:ext uri="{FF2B5EF4-FFF2-40B4-BE49-F238E27FC236}">
                    <a16:creationId xmlns:a16="http://schemas.microsoft.com/office/drawing/2014/main" id="{E53216C7-1A7B-CB28-CA68-9907805BEFDC}"/>
                  </a:ext>
                </a:extLst>
              </p:cNvPr>
              <p:cNvSpPr txBox="1">
                <a:spLocks noRot="1" noChangeAspect="1" noMove="1" noResize="1" noEditPoints="1" noAdjustHandles="1" noChangeArrowheads="1" noChangeShapeType="1" noTextEdit="1"/>
              </p:cNvSpPr>
              <p:nvPr/>
            </p:nvSpPr>
            <p:spPr>
              <a:xfrm>
                <a:off x="2489145" y="1337833"/>
                <a:ext cx="6928338" cy="472373"/>
              </a:xfrm>
              <a:prstGeom prst="rect">
                <a:avLst/>
              </a:prstGeom>
              <a:blipFill>
                <a:blip r:embed="rId3"/>
                <a:stretch>
                  <a:fillRect l="-1097" t="-7895" b="-28947"/>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6AC9236A-D23A-2D6D-E9EA-5FDD0BCDA626}"/>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54ED5A79-CE25-3872-DD75-8193FE60D81E}"/>
              </a:ext>
            </a:extLst>
          </p:cNvPr>
          <p:cNvSpPr>
            <a:spLocks noGrp="1"/>
          </p:cNvSpPr>
          <p:nvPr>
            <p:ph type="sldNum" sz="quarter" idx="12"/>
          </p:nvPr>
        </p:nvSpPr>
        <p:spPr/>
        <p:txBody>
          <a:bodyPr/>
          <a:lstStyle/>
          <a:p>
            <a:fld id="{B78F4D46-5A94-204F-B668-74128563BE61}" type="slidenum">
              <a:rPr lang="en-US" smtClean="0"/>
              <a:t>22</a:t>
            </a:fld>
            <a:endParaRPr lang="en-US"/>
          </a:p>
        </p:txBody>
      </p:sp>
      <p:sp>
        <p:nvSpPr>
          <p:cNvPr id="6" name="Titolo 7">
            <a:extLst>
              <a:ext uri="{FF2B5EF4-FFF2-40B4-BE49-F238E27FC236}">
                <a16:creationId xmlns:a16="http://schemas.microsoft.com/office/drawing/2014/main" id="{C5719761-F6FC-8B98-877F-0D5794B8D02B}"/>
              </a:ext>
            </a:extLst>
          </p:cNvPr>
          <p:cNvSpPr>
            <a:spLocks noGrp="1"/>
          </p:cNvSpPr>
          <p:nvPr>
            <p:ph type="title"/>
          </p:nvPr>
        </p:nvSpPr>
        <p:spPr>
          <a:xfrm>
            <a:off x="432005" y="142129"/>
            <a:ext cx="10817888" cy="1325563"/>
          </a:xfrm>
        </p:spPr>
        <p:txBody>
          <a:bodyPr>
            <a:normAutofit/>
          </a:bodyPr>
          <a:lstStyle/>
          <a:p>
            <a:pPr algn="ctr"/>
            <a:r>
              <a:rPr lang="it-IT" sz="4400" b="1" dirty="0">
                <a:effectLst/>
              </a:rPr>
              <a:t>The </a:t>
            </a:r>
            <a:r>
              <a:rPr lang="it-IT" sz="4400" b="1" dirty="0" err="1">
                <a:effectLst/>
              </a:rPr>
              <a:t>Period</a:t>
            </a:r>
            <a:r>
              <a:rPr lang="it-IT" sz="4400" b="1" dirty="0">
                <a:effectLst/>
              </a:rPr>
              <a:t>-</a:t>
            </a:r>
            <a:r>
              <a:rPr lang="it-IT" sz="4400" b="1" dirty="0" err="1">
                <a:effectLst/>
              </a:rPr>
              <a:t>Luminosity</a:t>
            </a:r>
            <a:r>
              <a:rPr lang="it-IT" sz="4400" b="1" dirty="0">
                <a:effectLst/>
              </a:rPr>
              <a:t>-Color relation</a:t>
            </a:r>
            <a:endParaRPr lang="en-US" dirty="0"/>
          </a:p>
        </p:txBody>
      </p:sp>
      <p:sp>
        <p:nvSpPr>
          <p:cNvPr id="8" name="Segnaposto piè di pagina 7">
            <a:extLst>
              <a:ext uri="{FF2B5EF4-FFF2-40B4-BE49-F238E27FC236}">
                <a16:creationId xmlns:a16="http://schemas.microsoft.com/office/drawing/2014/main" id="{23114023-373D-6E53-B008-7478889F2ABF}"/>
              </a:ext>
            </a:extLst>
          </p:cNvPr>
          <p:cNvSpPr>
            <a:spLocks noGrp="1"/>
          </p:cNvSpPr>
          <p:nvPr>
            <p:ph type="ftr" sz="quarter" idx="11"/>
          </p:nvPr>
        </p:nvSpPr>
        <p:spPr/>
        <p:txBody>
          <a:bodyPr/>
          <a:lstStyle/>
          <a:p>
            <a:r>
              <a:rPr lang="en-US"/>
              <a:t>Teresa Sicignano</a:t>
            </a:r>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5662DEBC-57B9-A300-A0AD-65DDD0F95643}"/>
                  </a:ext>
                </a:extLst>
              </p:cNvPr>
              <p:cNvSpPr txBox="1"/>
              <p:nvPr/>
            </p:nvSpPr>
            <p:spPr>
              <a:xfrm>
                <a:off x="687730" y="1881561"/>
                <a:ext cx="7194629" cy="3978782"/>
              </a:xfrm>
              <a:prstGeom prst="rect">
                <a:avLst/>
              </a:prstGeom>
              <a:noFill/>
            </p:spPr>
            <p:txBody>
              <a:bodyPr wrap="square" rtlCol="0">
                <a:spAutoFit/>
              </a:bodyPr>
              <a:lstStyle/>
              <a:p>
                <a:r>
                  <a:rPr lang="it-IT" dirty="0"/>
                  <a:t>Consider the star </a:t>
                </a:r>
                <a:r>
                  <a:rPr lang="it-IT" dirty="0" err="1"/>
                  <a:t>as</a:t>
                </a:r>
                <a:r>
                  <a:rPr lang="it-IT" dirty="0"/>
                  <a:t> a self-</a:t>
                </a:r>
                <a:r>
                  <a:rPr lang="it-IT" dirty="0" err="1"/>
                  <a:t>gravitating</a:t>
                </a:r>
                <a:r>
                  <a:rPr lang="it-IT" dirty="0"/>
                  <a:t> </a:t>
                </a:r>
                <a:r>
                  <a:rPr lang="it-IT" dirty="0" err="1"/>
                  <a:t>sphere</a:t>
                </a:r>
                <a:r>
                  <a:rPr lang="it-IT" dirty="0"/>
                  <a:t> </a:t>
                </a:r>
                <a:r>
                  <a:rPr lang="it-IT" dirty="0" err="1"/>
                  <a:t>undergoing</a:t>
                </a:r>
                <a:r>
                  <a:rPr lang="it-IT" dirty="0"/>
                  <a:t> </a:t>
                </a:r>
                <a:r>
                  <a:rPr lang="it-IT" dirty="0" err="1"/>
                  <a:t>pulsations</a:t>
                </a:r>
                <a:endParaRPr lang="it-IT" dirty="0"/>
              </a:p>
              <a:p>
                <a:endParaRPr lang="it-IT" dirty="0"/>
              </a:p>
              <a:p>
                <a:pPr/>
                <a14:m>
                  <m:oMathPara xmlns:m="http://schemas.openxmlformats.org/officeDocument/2006/math">
                    <m:oMathParaPr>
                      <m:jc m:val="left"/>
                    </m:oMathParaPr>
                    <m:oMath xmlns:m="http://schemas.openxmlformats.org/officeDocument/2006/math">
                      <m:sSub>
                        <m:sSubPr>
                          <m:ctrlPr>
                            <a:rPr lang="it-IT" sz="3200" b="0" i="1" smtClean="0">
                              <a:latin typeface="Cambria Math" panose="02040503050406030204" pitchFamily="18" charset="0"/>
                              <a:ea typeface="Cambria Math" panose="02040503050406030204" pitchFamily="18" charset="0"/>
                            </a:rPr>
                          </m:ctrlPr>
                        </m:sSubPr>
                        <m:e>
                          <m:r>
                            <a:rPr lang="it-IT" sz="3200" b="0" i="1" smtClean="0">
                              <a:latin typeface="Cambria Math" panose="02040503050406030204" pitchFamily="18" charset="0"/>
                              <a:ea typeface="Cambria Math" panose="02040503050406030204" pitchFamily="18" charset="0"/>
                            </a:rPr>
                            <m:t>𝑃</m:t>
                          </m:r>
                        </m:e>
                        <m:sub>
                          <m:r>
                            <a:rPr lang="it-IT" sz="3200" b="0" i="1" smtClean="0">
                              <a:latin typeface="Cambria Math" panose="02040503050406030204" pitchFamily="18" charset="0"/>
                              <a:ea typeface="Cambria Math" panose="02040503050406030204" pitchFamily="18" charset="0"/>
                            </a:rPr>
                            <m:t>𝑐</m:t>
                          </m:r>
                        </m:sub>
                      </m:sSub>
                      <m:r>
                        <a:rPr lang="it-IT" sz="3200" b="0" i="1" smtClean="0">
                          <a:latin typeface="Cambria Math" panose="02040503050406030204" pitchFamily="18" charset="0"/>
                          <a:ea typeface="Cambria Math" panose="02040503050406030204" pitchFamily="18" charset="0"/>
                        </a:rPr>
                        <m:t> </m:t>
                      </m:r>
                      <m:r>
                        <a:rPr lang="it-IT" sz="3200" b="0" i="1" smtClean="0">
                          <a:latin typeface="Cambria Math" panose="02040503050406030204" pitchFamily="18" charset="0"/>
                          <a:ea typeface="Cambria Math" panose="02040503050406030204" pitchFamily="18" charset="0"/>
                        </a:rPr>
                        <m:t>~</m:t>
                      </m:r>
                      <m:r>
                        <a:rPr lang="it-IT" sz="3200" i="1">
                          <a:latin typeface="Cambria Math" panose="02040503050406030204" pitchFamily="18" charset="0"/>
                          <a:ea typeface="Cambria Math" panose="02040503050406030204" pitchFamily="18" charset="0"/>
                        </a:rPr>
                        <m:t>𝐺</m:t>
                      </m:r>
                      <m:r>
                        <a:rPr lang="it-IT" sz="3200" i="1">
                          <a:latin typeface="Cambria Math" panose="02040503050406030204" pitchFamily="18" charset="0"/>
                          <a:ea typeface="Cambria Math" panose="02040503050406030204" pitchFamily="18" charset="0"/>
                        </a:rPr>
                        <m:t> </m:t>
                      </m:r>
                      <m:r>
                        <a:rPr lang="it-IT" sz="3200" i="1">
                          <a:latin typeface="Cambria Math" panose="02040503050406030204" pitchFamily="18" charset="0"/>
                          <a:ea typeface="Cambria Math" panose="02040503050406030204" pitchFamily="18" charset="0"/>
                        </a:rPr>
                        <m:t>𝜌</m:t>
                      </m:r>
                      <m:r>
                        <a:rPr lang="it-IT" sz="3200" i="1">
                          <a:latin typeface="Cambria Math" panose="02040503050406030204" pitchFamily="18" charset="0"/>
                          <a:ea typeface="Cambria Math" panose="02040503050406030204" pitchFamily="18" charset="0"/>
                        </a:rPr>
                        <m:t> </m:t>
                      </m:r>
                      <m:sSup>
                        <m:sSupPr>
                          <m:ctrlPr>
                            <a:rPr lang="it-IT" sz="3200" i="1">
                              <a:latin typeface="Cambria Math" panose="02040503050406030204" pitchFamily="18" charset="0"/>
                              <a:ea typeface="Cambria Math" panose="02040503050406030204" pitchFamily="18" charset="0"/>
                            </a:rPr>
                          </m:ctrlPr>
                        </m:sSupPr>
                        <m:e>
                          <m:r>
                            <a:rPr lang="it-IT" sz="3200" i="1">
                              <a:latin typeface="Cambria Math" panose="02040503050406030204" pitchFamily="18" charset="0"/>
                              <a:ea typeface="Cambria Math" panose="02040503050406030204" pitchFamily="18" charset="0"/>
                            </a:rPr>
                            <m:t>𝑅</m:t>
                          </m:r>
                        </m:e>
                        <m:sup>
                          <m:r>
                            <a:rPr lang="it-IT" sz="3200" i="1">
                              <a:latin typeface="Cambria Math" panose="02040503050406030204" pitchFamily="18" charset="0"/>
                              <a:ea typeface="Cambria Math" panose="02040503050406030204" pitchFamily="18" charset="0"/>
                            </a:rPr>
                            <m:t>2</m:t>
                          </m:r>
                        </m:sup>
                      </m:sSup>
                    </m:oMath>
                  </m:oMathPara>
                </a14:m>
                <a:endParaRPr lang="en-US" sz="3200" dirty="0"/>
              </a:p>
              <a:p>
                <a:endParaRPr lang="en-US" dirty="0"/>
              </a:p>
              <a:p>
                <a:endParaRPr lang="en-US" dirty="0"/>
              </a:p>
              <a:p>
                <a:pPr/>
                <a14:m>
                  <m:oMathPara xmlns:m="http://schemas.openxmlformats.org/officeDocument/2006/math">
                    <m:oMathParaPr>
                      <m:jc m:val="left"/>
                    </m:oMathParaPr>
                    <m:oMath xmlns:m="http://schemas.openxmlformats.org/officeDocument/2006/math">
                      <m:sSub>
                        <m:sSubPr>
                          <m:ctrlPr>
                            <a:rPr lang="it-IT" sz="3200" i="1">
                              <a:latin typeface="Cambria Math" panose="02040503050406030204" pitchFamily="18" charset="0"/>
                            </a:rPr>
                          </m:ctrlPr>
                        </m:sSubPr>
                        <m:e>
                          <m:r>
                            <a:rPr lang="it-IT" sz="3200" i="1">
                              <a:latin typeface="Cambria Math" panose="02040503050406030204" pitchFamily="18" charset="0"/>
                            </a:rPr>
                            <m:t>𝑡</m:t>
                          </m:r>
                        </m:e>
                        <m:sub>
                          <m:r>
                            <a:rPr lang="it-IT" sz="3200" i="1">
                              <a:latin typeface="Cambria Math" panose="02040503050406030204" pitchFamily="18" charset="0"/>
                            </a:rPr>
                            <m:t>𝑝𝑒𝑟𝑡</m:t>
                          </m:r>
                        </m:sub>
                      </m:sSub>
                      <m:r>
                        <a:rPr lang="it-IT" sz="3200" i="1">
                          <a:latin typeface="Cambria Math" panose="02040503050406030204" pitchFamily="18" charset="0"/>
                        </a:rPr>
                        <m:t>=</m:t>
                      </m:r>
                      <m:r>
                        <a:rPr lang="it-IT" sz="3200" i="1">
                          <a:latin typeface="Cambria Math" panose="02040503050406030204" pitchFamily="18" charset="0"/>
                        </a:rPr>
                        <m:t>𝑅</m:t>
                      </m:r>
                      <m:r>
                        <a:rPr lang="it-IT" sz="3200" i="1">
                          <a:latin typeface="Cambria Math" panose="02040503050406030204" pitchFamily="18" charset="0"/>
                          <a:ea typeface="Cambria Math" panose="02040503050406030204" pitchFamily="18" charset="0"/>
                        </a:rPr>
                        <m:t>  </m:t>
                      </m:r>
                      <m:rad>
                        <m:radPr>
                          <m:degHide m:val="on"/>
                          <m:ctrlPr>
                            <a:rPr lang="it-IT" sz="3200" i="1">
                              <a:latin typeface="Cambria Math" panose="02040503050406030204" pitchFamily="18" charset="0"/>
                              <a:ea typeface="Cambria Math" panose="02040503050406030204" pitchFamily="18" charset="0"/>
                            </a:rPr>
                          </m:ctrlPr>
                        </m:radPr>
                        <m:deg/>
                        <m:e>
                          <m:f>
                            <m:fPr>
                              <m:ctrlPr>
                                <a:rPr lang="it-IT" sz="3200" i="1">
                                  <a:latin typeface="Cambria Math" panose="02040503050406030204" pitchFamily="18" charset="0"/>
                                  <a:ea typeface="Cambria Math" panose="02040503050406030204" pitchFamily="18" charset="0"/>
                                </a:rPr>
                              </m:ctrlPr>
                            </m:fPr>
                            <m:num>
                              <m:r>
                                <m:rPr>
                                  <m:sty m:val="p"/>
                                </m:rPr>
                                <a:rPr lang="it-IT" sz="3200" i="1">
                                  <a:latin typeface="Cambria Math" panose="02040503050406030204" pitchFamily="18" charset="0"/>
                                  <a:ea typeface="Cambria Math" panose="02040503050406030204" pitchFamily="18" charset="0"/>
                                </a:rPr>
                                <m:t>ρ</m:t>
                              </m:r>
                            </m:num>
                            <m:den>
                              <m:sSub>
                                <m:sSubPr>
                                  <m:ctrlPr>
                                    <a:rPr lang="it-IT" sz="3200" b="0" i="1" smtClean="0">
                                      <a:latin typeface="Cambria Math" panose="02040503050406030204" pitchFamily="18" charset="0"/>
                                      <a:ea typeface="Cambria Math" panose="02040503050406030204" pitchFamily="18" charset="0"/>
                                    </a:rPr>
                                  </m:ctrlPr>
                                </m:sSubPr>
                                <m:e>
                                  <m:r>
                                    <m:rPr>
                                      <m:sty m:val="p"/>
                                    </m:rPr>
                                    <a:rPr lang="it-IT" sz="3200" i="1">
                                      <a:latin typeface="Cambria Math" panose="02040503050406030204" pitchFamily="18" charset="0"/>
                                      <a:ea typeface="Cambria Math" panose="02040503050406030204" pitchFamily="18" charset="0"/>
                                    </a:rPr>
                                    <m:t>P</m:t>
                                  </m:r>
                                </m:e>
                                <m:sub>
                                  <m:r>
                                    <a:rPr lang="it-IT" sz="3200" b="0" i="1" smtClean="0">
                                      <a:latin typeface="Cambria Math" panose="02040503050406030204" pitchFamily="18" charset="0"/>
                                      <a:ea typeface="Cambria Math" panose="02040503050406030204" pitchFamily="18" charset="0"/>
                                    </a:rPr>
                                    <m:t>𝑐</m:t>
                                  </m:r>
                                </m:sub>
                              </m:sSub>
                              <m:r>
                                <a:rPr lang="it-IT" sz="3200" i="1">
                                  <a:latin typeface="Cambria Math" panose="02040503050406030204" pitchFamily="18" charset="0"/>
                                  <a:ea typeface="Cambria Math" panose="02040503050406030204" pitchFamily="18" charset="0"/>
                                </a:rPr>
                                <m:t> </m:t>
                              </m:r>
                            </m:den>
                          </m:f>
                        </m:e>
                      </m:rad>
                      <m:r>
                        <a:rPr lang="it-IT" sz="3200" i="1">
                          <a:latin typeface="Cambria Math" panose="02040503050406030204" pitchFamily="18" charset="0"/>
                        </a:rPr>
                        <m:t> </m:t>
                      </m:r>
                    </m:oMath>
                  </m:oMathPara>
                </a14:m>
                <a:endParaRPr lang="en-US" sz="3200" dirty="0"/>
              </a:p>
              <a:p>
                <a:endParaRPr lang="it-IT" b="0" dirty="0">
                  <a:ea typeface="Cambria Math" panose="02040503050406030204" pitchFamily="18" charset="0"/>
                </a:endParaRPr>
              </a:p>
              <a:p>
                <a:r>
                  <a:rPr lang="en-US" dirty="0"/>
                  <a:t> </a:t>
                </a:r>
              </a:p>
              <a:p>
                <a:endParaRPr lang="en-US" dirty="0"/>
              </a:p>
            </p:txBody>
          </p:sp>
        </mc:Choice>
        <mc:Fallback>
          <p:sp>
            <p:nvSpPr>
              <p:cNvPr id="3" name="CasellaDiTesto 2">
                <a:extLst>
                  <a:ext uri="{FF2B5EF4-FFF2-40B4-BE49-F238E27FC236}">
                    <a16:creationId xmlns:a16="http://schemas.microsoft.com/office/drawing/2014/main" id="{5662DEBC-57B9-A300-A0AD-65DDD0F95643}"/>
                  </a:ext>
                </a:extLst>
              </p:cNvPr>
              <p:cNvSpPr txBox="1">
                <a:spLocks noRot="1" noChangeAspect="1" noMove="1" noResize="1" noEditPoints="1" noAdjustHandles="1" noChangeArrowheads="1" noChangeShapeType="1" noTextEdit="1"/>
              </p:cNvSpPr>
              <p:nvPr/>
            </p:nvSpPr>
            <p:spPr>
              <a:xfrm>
                <a:off x="687730" y="1881561"/>
                <a:ext cx="7194629" cy="3978782"/>
              </a:xfrm>
              <a:prstGeom prst="rect">
                <a:avLst/>
              </a:prstGeom>
              <a:blipFill>
                <a:blip r:embed="rId4"/>
                <a:stretch>
                  <a:fillRect l="-882" t="-95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 name="CasellaDiTesto 1">
                <a:extLst>
                  <a:ext uri="{FF2B5EF4-FFF2-40B4-BE49-F238E27FC236}">
                    <a16:creationId xmlns:a16="http://schemas.microsoft.com/office/drawing/2014/main" id="{D24B52D2-68D1-7C3E-4FE3-15C2DADF336F}"/>
                  </a:ext>
                </a:extLst>
              </p:cNvPr>
              <p:cNvSpPr txBox="1"/>
              <p:nvPr/>
            </p:nvSpPr>
            <p:spPr>
              <a:xfrm>
                <a:off x="4240425" y="2759093"/>
                <a:ext cx="6811801" cy="1455014"/>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𝑃</m:t>
                          </m:r>
                        </m:e>
                        <m:sub>
                          <m:r>
                            <a:rPr lang="it-IT" sz="3200" b="0" i="1" smtClean="0">
                              <a:latin typeface="Cambria Math" panose="02040503050406030204" pitchFamily="18" charset="0"/>
                            </a:rPr>
                            <m:t>𝑝</m:t>
                          </m:r>
                          <m:r>
                            <m:rPr>
                              <m:sty m:val="p"/>
                            </m:rPr>
                            <a:rPr lang="it-IT" sz="3200" b="0" i="1" smtClean="0">
                              <a:latin typeface="Cambria Math" panose="02040503050406030204" pitchFamily="18" charset="0"/>
                            </a:rPr>
                            <m:t>uls</m:t>
                          </m:r>
                        </m:sub>
                      </m:sSub>
                      <m:r>
                        <a:rPr lang="it-IT" sz="3200" b="0" i="1" smtClean="0">
                          <a:latin typeface="Cambria Math" panose="02040503050406030204" pitchFamily="18" charset="0"/>
                        </a:rPr>
                        <m:t> </m:t>
                      </m:r>
                      <m:r>
                        <a:rPr lang="it-IT" sz="3200" b="0" i="1" smtClean="0">
                          <a:latin typeface="Cambria Math" panose="02040503050406030204" pitchFamily="18" charset="0"/>
                          <a:ea typeface="Cambria Math" panose="02040503050406030204" pitchFamily="18" charset="0"/>
                        </a:rPr>
                        <m:t>~ </m:t>
                      </m:r>
                      <m:sSub>
                        <m:sSubPr>
                          <m:ctrlPr>
                            <a:rPr lang="it-IT" sz="3200" i="1">
                              <a:solidFill>
                                <a:prstClr val="black"/>
                              </a:solidFill>
                              <a:latin typeface="Cambria Math" panose="02040503050406030204" pitchFamily="18" charset="0"/>
                            </a:rPr>
                          </m:ctrlPr>
                        </m:sSubPr>
                        <m:e>
                          <m:r>
                            <a:rPr lang="it-IT" sz="3200" i="1">
                              <a:solidFill>
                                <a:prstClr val="black"/>
                              </a:solidFill>
                              <a:latin typeface="Cambria Math" panose="02040503050406030204" pitchFamily="18" charset="0"/>
                            </a:rPr>
                            <m:t>𝑡</m:t>
                          </m:r>
                        </m:e>
                        <m:sub>
                          <m:r>
                            <a:rPr lang="it-IT" sz="3200" i="1">
                              <a:solidFill>
                                <a:prstClr val="black"/>
                              </a:solidFill>
                              <a:latin typeface="Cambria Math" panose="02040503050406030204" pitchFamily="18" charset="0"/>
                            </a:rPr>
                            <m:t>𝑝𝑒𝑟𝑡</m:t>
                          </m:r>
                        </m:sub>
                      </m:sSub>
                      <m:r>
                        <a:rPr lang="it-IT" sz="3200" i="1" smtClean="0">
                          <a:solidFill>
                            <a:prstClr val="black"/>
                          </a:solidFill>
                          <a:latin typeface="Cambria Math" panose="02040503050406030204" pitchFamily="18" charset="0"/>
                          <a:ea typeface="Cambria Math" panose="02040503050406030204" pitchFamily="18" charset="0"/>
                        </a:rPr>
                        <m:t>~</m:t>
                      </m:r>
                      <m:r>
                        <a:rPr lang="it-IT" sz="3200" b="0" i="1" smtClean="0">
                          <a:solidFill>
                            <a:prstClr val="black"/>
                          </a:solidFill>
                          <a:latin typeface="Cambria Math" panose="02040503050406030204" pitchFamily="18" charset="0"/>
                          <a:ea typeface="Cambria Math" panose="02040503050406030204" pitchFamily="18" charset="0"/>
                        </a:rPr>
                        <m:t> </m:t>
                      </m:r>
                      <m:r>
                        <m:rPr>
                          <m:sty m:val="p"/>
                        </m:rPr>
                        <a:rPr lang="it-IT" sz="3200" b="0" i="1" smtClean="0">
                          <a:solidFill>
                            <a:prstClr val="black"/>
                          </a:solidFill>
                          <a:latin typeface="Cambria Math" panose="02040503050406030204" pitchFamily="18" charset="0"/>
                          <a:ea typeface="Cambria Math" panose="02040503050406030204" pitchFamily="18" charset="0"/>
                        </a:rPr>
                        <m:t>R</m:t>
                      </m:r>
                      <m:rad>
                        <m:radPr>
                          <m:degHide m:val="on"/>
                          <m:ctrlPr>
                            <a:rPr lang="it-IT" sz="3200" i="1">
                              <a:solidFill>
                                <a:prstClr val="black"/>
                              </a:solidFill>
                              <a:latin typeface="Cambria Math" panose="02040503050406030204" pitchFamily="18" charset="0"/>
                              <a:ea typeface="Cambria Math" panose="02040503050406030204" pitchFamily="18" charset="0"/>
                            </a:rPr>
                          </m:ctrlPr>
                        </m:radPr>
                        <m:deg/>
                        <m:e>
                          <m:f>
                            <m:fPr>
                              <m:ctrlPr>
                                <a:rPr lang="it-IT" sz="3200" i="1">
                                  <a:solidFill>
                                    <a:prstClr val="black"/>
                                  </a:solidFill>
                                  <a:latin typeface="Cambria Math" panose="02040503050406030204" pitchFamily="18" charset="0"/>
                                  <a:ea typeface="Cambria Math" panose="02040503050406030204" pitchFamily="18" charset="0"/>
                                </a:rPr>
                              </m:ctrlPr>
                            </m:fPr>
                            <m:num>
                              <m:r>
                                <a:rPr lang="it-IT" sz="3200" b="0" i="1" smtClean="0">
                                  <a:solidFill>
                                    <a:prstClr val="black"/>
                                  </a:solidFill>
                                  <a:latin typeface="Cambria Math" panose="02040503050406030204" pitchFamily="18" charset="0"/>
                                  <a:ea typeface="Cambria Math" panose="02040503050406030204" pitchFamily="18" charset="0"/>
                                </a:rPr>
                                <m:t>𝜌</m:t>
                              </m:r>
                            </m:num>
                            <m:den>
                              <m:sSub>
                                <m:sSubPr>
                                  <m:ctrlPr>
                                    <a:rPr lang="it-IT" sz="3200" b="0" i="1" smtClean="0">
                                      <a:solidFill>
                                        <a:prstClr val="black"/>
                                      </a:solidFill>
                                      <a:latin typeface="Cambria Math" panose="02040503050406030204" pitchFamily="18" charset="0"/>
                                      <a:ea typeface="Cambria Math" panose="02040503050406030204" pitchFamily="18" charset="0"/>
                                    </a:rPr>
                                  </m:ctrlPr>
                                </m:sSubPr>
                                <m:e>
                                  <m:r>
                                    <m:rPr>
                                      <m:sty m:val="p"/>
                                    </m:rPr>
                                    <a:rPr lang="it-IT" sz="3200" i="1">
                                      <a:solidFill>
                                        <a:prstClr val="black"/>
                                      </a:solidFill>
                                      <a:latin typeface="Cambria Math" panose="02040503050406030204" pitchFamily="18" charset="0"/>
                                      <a:ea typeface="Cambria Math" panose="02040503050406030204" pitchFamily="18" charset="0"/>
                                    </a:rPr>
                                    <m:t>P</m:t>
                                  </m:r>
                                </m:e>
                                <m:sub>
                                  <m:r>
                                    <a:rPr lang="it-IT" sz="3200" b="0" i="1" smtClean="0">
                                      <a:solidFill>
                                        <a:prstClr val="black"/>
                                      </a:solidFill>
                                      <a:latin typeface="Cambria Math" panose="02040503050406030204" pitchFamily="18" charset="0"/>
                                      <a:ea typeface="Cambria Math" panose="02040503050406030204" pitchFamily="18" charset="0"/>
                                    </a:rPr>
                                    <m:t>𝑐</m:t>
                                  </m:r>
                                </m:sub>
                              </m:sSub>
                              <m:r>
                                <a:rPr lang="it-IT" sz="3200" i="1">
                                  <a:solidFill>
                                    <a:prstClr val="black"/>
                                  </a:solidFill>
                                  <a:latin typeface="Cambria Math" panose="02040503050406030204" pitchFamily="18" charset="0"/>
                                  <a:ea typeface="Cambria Math" panose="02040503050406030204" pitchFamily="18" charset="0"/>
                                </a:rPr>
                                <m:t> </m:t>
                              </m:r>
                            </m:den>
                          </m:f>
                        </m:e>
                      </m:rad>
                      <m:r>
                        <a:rPr lang="it-IT" sz="3200" b="0" i="1" smtClean="0">
                          <a:solidFill>
                            <a:prstClr val="black"/>
                          </a:solidFill>
                          <a:latin typeface="Cambria Math" panose="02040503050406030204" pitchFamily="18" charset="0"/>
                          <a:ea typeface="Cambria Math" panose="02040503050406030204" pitchFamily="18" charset="0"/>
                        </a:rPr>
                        <m:t> ~ </m:t>
                      </m:r>
                      <m:r>
                        <a:rPr lang="it-IT" sz="3200" b="0" i="1" smtClean="0">
                          <a:solidFill>
                            <a:prstClr val="black"/>
                          </a:solidFill>
                          <a:latin typeface="Cambria Math" panose="02040503050406030204" pitchFamily="18" charset="0"/>
                          <a:ea typeface="Cambria Math" panose="02040503050406030204" pitchFamily="18" charset="0"/>
                        </a:rPr>
                        <m:t>𝑅</m:t>
                      </m:r>
                      <m:r>
                        <a:rPr lang="it-IT" sz="3200" b="0" i="1" smtClean="0">
                          <a:solidFill>
                            <a:prstClr val="black"/>
                          </a:solidFill>
                          <a:latin typeface="Cambria Math" panose="02040503050406030204" pitchFamily="18" charset="0"/>
                          <a:ea typeface="Cambria Math" panose="02040503050406030204" pitchFamily="18" charset="0"/>
                        </a:rPr>
                        <m:t> </m:t>
                      </m:r>
                      <m:rad>
                        <m:radPr>
                          <m:degHide m:val="on"/>
                          <m:ctrlPr>
                            <a:rPr lang="it-IT" sz="3200" b="0" i="1" smtClean="0">
                              <a:solidFill>
                                <a:prstClr val="black"/>
                              </a:solidFill>
                              <a:latin typeface="Cambria Math" panose="02040503050406030204" pitchFamily="18" charset="0"/>
                              <a:ea typeface="Cambria Math" panose="02040503050406030204" pitchFamily="18" charset="0"/>
                            </a:rPr>
                          </m:ctrlPr>
                        </m:radPr>
                        <m:deg/>
                        <m:e>
                          <m:f>
                            <m:fPr>
                              <m:ctrlPr>
                                <a:rPr lang="it-IT" sz="3200" b="0" i="1" smtClean="0">
                                  <a:solidFill>
                                    <a:prstClr val="black"/>
                                  </a:solidFill>
                                  <a:latin typeface="Cambria Math" panose="02040503050406030204" pitchFamily="18" charset="0"/>
                                  <a:ea typeface="Cambria Math" panose="02040503050406030204" pitchFamily="18" charset="0"/>
                                </a:rPr>
                              </m:ctrlPr>
                            </m:fPr>
                            <m:num>
                              <m:r>
                                <a:rPr lang="it-IT" sz="3200" b="0" i="1" smtClean="0">
                                  <a:solidFill>
                                    <a:prstClr val="black"/>
                                  </a:solidFill>
                                  <a:latin typeface="Cambria Math" panose="02040503050406030204" pitchFamily="18" charset="0"/>
                                  <a:ea typeface="Cambria Math" panose="02040503050406030204" pitchFamily="18" charset="0"/>
                                </a:rPr>
                                <m:t>𝜌</m:t>
                              </m:r>
                            </m:num>
                            <m:den>
                              <m:r>
                                <a:rPr lang="it-IT" sz="3200" b="0" i="1" smtClean="0">
                                  <a:solidFill>
                                    <a:prstClr val="black"/>
                                  </a:solidFill>
                                  <a:latin typeface="Cambria Math" panose="02040503050406030204" pitchFamily="18" charset="0"/>
                                  <a:ea typeface="Cambria Math" panose="02040503050406030204" pitchFamily="18" charset="0"/>
                                </a:rPr>
                                <m:t>𝐺</m:t>
                              </m:r>
                              <m:r>
                                <a:rPr lang="it-IT" sz="3200" b="0" i="1" smtClean="0">
                                  <a:solidFill>
                                    <a:prstClr val="black"/>
                                  </a:solidFill>
                                  <a:latin typeface="Cambria Math" panose="02040503050406030204" pitchFamily="18" charset="0"/>
                                  <a:ea typeface="Cambria Math" panose="02040503050406030204" pitchFamily="18" charset="0"/>
                                </a:rPr>
                                <m:t> </m:t>
                              </m:r>
                              <m:sSup>
                                <m:sSupPr>
                                  <m:ctrlPr>
                                    <a:rPr lang="it-IT" sz="3200" b="0" i="1" smtClean="0">
                                      <a:solidFill>
                                        <a:prstClr val="black"/>
                                      </a:solidFill>
                                      <a:latin typeface="Cambria Math" panose="02040503050406030204" pitchFamily="18" charset="0"/>
                                      <a:ea typeface="Cambria Math" panose="02040503050406030204" pitchFamily="18" charset="0"/>
                                    </a:rPr>
                                  </m:ctrlPr>
                                </m:sSupPr>
                                <m:e>
                                  <m:r>
                                    <a:rPr lang="it-IT" sz="3200" b="0" i="1" smtClean="0">
                                      <a:solidFill>
                                        <a:prstClr val="black"/>
                                      </a:solidFill>
                                      <a:latin typeface="Cambria Math" panose="02040503050406030204" pitchFamily="18" charset="0"/>
                                      <a:ea typeface="Cambria Math" panose="02040503050406030204" pitchFamily="18" charset="0"/>
                                    </a:rPr>
                                    <m:t>𝜌</m:t>
                                  </m:r>
                                </m:e>
                                <m:sup>
                                  <m:r>
                                    <a:rPr lang="it-IT" sz="3200" b="0" i="1" smtClean="0">
                                      <a:solidFill>
                                        <a:prstClr val="black"/>
                                      </a:solidFill>
                                      <a:latin typeface="Cambria Math" panose="02040503050406030204" pitchFamily="18" charset="0"/>
                                      <a:ea typeface="Cambria Math" panose="02040503050406030204" pitchFamily="18" charset="0"/>
                                    </a:rPr>
                                    <m:t>2</m:t>
                                  </m:r>
                                </m:sup>
                              </m:sSup>
                              <m:r>
                                <a:rPr lang="it-IT" sz="3200" b="0" i="1" smtClean="0">
                                  <a:solidFill>
                                    <a:prstClr val="black"/>
                                  </a:solidFill>
                                  <a:latin typeface="Cambria Math" panose="02040503050406030204" pitchFamily="18" charset="0"/>
                                  <a:ea typeface="Cambria Math" panose="02040503050406030204" pitchFamily="18" charset="0"/>
                                </a:rPr>
                                <m:t> </m:t>
                              </m:r>
                              <m:sSup>
                                <m:sSupPr>
                                  <m:ctrlPr>
                                    <a:rPr lang="it-IT" sz="3200" b="0" i="1" smtClean="0">
                                      <a:solidFill>
                                        <a:prstClr val="black"/>
                                      </a:solidFill>
                                      <a:latin typeface="Cambria Math" panose="02040503050406030204" pitchFamily="18" charset="0"/>
                                      <a:ea typeface="Cambria Math" panose="02040503050406030204" pitchFamily="18" charset="0"/>
                                    </a:rPr>
                                  </m:ctrlPr>
                                </m:sSupPr>
                                <m:e>
                                  <m:r>
                                    <a:rPr lang="it-IT" sz="3200" b="0" i="1" smtClean="0">
                                      <a:solidFill>
                                        <a:prstClr val="black"/>
                                      </a:solidFill>
                                      <a:latin typeface="Cambria Math" panose="02040503050406030204" pitchFamily="18" charset="0"/>
                                      <a:ea typeface="Cambria Math" panose="02040503050406030204" pitchFamily="18" charset="0"/>
                                    </a:rPr>
                                    <m:t>𝑅</m:t>
                                  </m:r>
                                </m:e>
                                <m:sup>
                                  <m:r>
                                    <a:rPr lang="it-IT" sz="3200" b="0" i="1" smtClean="0">
                                      <a:solidFill>
                                        <a:prstClr val="black"/>
                                      </a:solidFill>
                                      <a:latin typeface="Cambria Math" panose="02040503050406030204" pitchFamily="18" charset="0"/>
                                      <a:ea typeface="Cambria Math" panose="02040503050406030204" pitchFamily="18" charset="0"/>
                                    </a:rPr>
                                    <m:t>2</m:t>
                                  </m:r>
                                </m:sup>
                              </m:sSup>
                              <m:r>
                                <a:rPr lang="it-IT" sz="3200" b="0" i="1" smtClean="0">
                                  <a:solidFill>
                                    <a:prstClr val="black"/>
                                  </a:solidFill>
                                  <a:latin typeface="Cambria Math" panose="02040503050406030204" pitchFamily="18" charset="0"/>
                                  <a:ea typeface="Cambria Math" panose="02040503050406030204" pitchFamily="18" charset="0"/>
                                </a:rPr>
                                <m:t> </m:t>
                              </m:r>
                            </m:den>
                          </m:f>
                        </m:e>
                      </m:rad>
                      <m:r>
                        <a:rPr lang="it-IT" sz="3200" b="0" i="1" smtClean="0">
                          <a:solidFill>
                            <a:prstClr val="black"/>
                          </a:solidFill>
                          <a:latin typeface="Cambria Math" panose="02040503050406030204" pitchFamily="18" charset="0"/>
                          <a:ea typeface="Cambria Math" panose="02040503050406030204" pitchFamily="18" charset="0"/>
                        </a:rPr>
                        <m:t>   </m:t>
                      </m:r>
                    </m:oMath>
                  </m:oMathPara>
                </a14:m>
                <a:endParaRPr lang="en-US" sz="3200" dirty="0"/>
              </a:p>
            </p:txBody>
          </p:sp>
        </mc:Choice>
        <mc:Fallback>
          <p:sp>
            <p:nvSpPr>
              <p:cNvPr id="2" name="CasellaDiTesto 1">
                <a:extLst>
                  <a:ext uri="{FF2B5EF4-FFF2-40B4-BE49-F238E27FC236}">
                    <a16:creationId xmlns:a16="http://schemas.microsoft.com/office/drawing/2014/main" id="{D24B52D2-68D1-7C3E-4FE3-15C2DADF336F}"/>
                  </a:ext>
                </a:extLst>
              </p:cNvPr>
              <p:cNvSpPr txBox="1">
                <a:spLocks noRot="1" noChangeAspect="1" noMove="1" noResize="1" noEditPoints="1" noAdjustHandles="1" noChangeArrowheads="1" noChangeShapeType="1" noTextEdit="1"/>
              </p:cNvSpPr>
              <p:nvPr/>
            </p:nvSpPr>
            <p:spPr>
              <a:xfrm>
                <a:off x="4240425" y="2759093"/>
                <a:ext cx="6811801" cy="1455014"/>
              </a:xfrm>
              <a:prstGeom prst="rect">
                <a:avLst/>
              </a:prstGeom>
              <a:blipFill>
                <a:blip r:embed="rId5"/>
                <a:stretch>
                  <a:fillRect r="-186"/>
                </a:stretch>
              </a:blipFill>
            </p:spPr>
            <p:txBody>
              <a:bodyPr/>
              <a:lstStyle/>
              <a:p>
                <a:r>
                  <a:rPr lang="en-US">
                    <a:noFill/>
                  </a:rPr>
                  <a:t> </a:t>
                </a:r>
              </a:p>
            </p:txBody>
          </p:sp>
        </mc:Fallback>
      </mc:AlternateContent>
    </p:spTree>
    <p:extLst>
      <p:ext uri="{BB962C8B-B14F-4D97-AF65-F5344CB8AC3E}">
        <p14:creationId xmlns:p14="http://schemas.microsoft.com/office/powerpoint/2010/main" val="2023110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BC8433C-EE37-31E2-1B7C-9F47E6281F64}"/>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7D5FF8EA-8658-3FC7-EEFB-65A0BE54574E}"/>
                  </a:ext>
                </a:extLst>
              </p:cNvPr>
              <p:cNvSpPr txBox="1"/>
              <p:nvPr/>
            </p:nvSpPr>
            <p:spPr>
              <a:xfrm>
                <a:off x="2489145" y="1337833"/>
                <a:ext cx="6928338" cy="472373"/>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en-US" sz="2400" i="1">
                        <a:latin typeface="Cambria Math" panose="02040503050406030204" pitchFamily="18" charset="0"/>
                      </a:rPr>
                      <m:t>𝑃</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𝜌</m:t>
                        </m:r>
                      </m:e>
                    </m:rad>
                    <m:r>
                      <a:rPr lang="en-US" sz="2400" i="1">
                        <a:latin typeface="Cambria Math" panose="02040503050406030204" pitchFamily="18" charset="0"/>
                      </a:rPr>
                      <m:t>=</m:t>
                    </m:r>
                    <m:r>
                      <a:rPr lang="en-US" sz="2400" i="1">
                        <a:latin typeface="Cambria Math" panose="02040503050406030204" pitchFamily="18" charset="0"/>
                      </a:rPr>
                      <m:t>𝑐𝑜𝑛𝑠𝑡</m:t>
                    </m:r>
                  </m:oMath>
                </a14:m>
                <a:endParaRPr lang="en-US" sz="2400" dirty="0"/>
              </a:p>
            </p:txBody>
          </p:sp>
        </mc:Choice>
        <mc:Fallback>
          <p:sp>
            <p:nvSpPr>
              <p:cNvPr id="10" name="CasellaDiTesto 9">
                <a:extLst>
                  <a:ext uri="{FF2B5EF4-FFF2-40B4-BE49-F238E27FC236}">
                    <a16:creationId xmlns:a16="http://schemas.microsoft.com/office/drawing/2014/main" id="{7D5FF8EA-8658-3FC7-EEFB-65A0BE54574E}"/>
                  </a:ext>
                </a:extLst>
              </p:cNvPr>
              <p:cNvSpPr txBox="1">
                <a:spLocks noRot="1" noChangeAspect="1" noMove="1" noResize="1" noEditPoints="1" noAdjustHandles="1" noChangeArrowheads="1" noChangeShapeType="1" noTextEdit="1"/>
              </p:cNvSpPr>
              <p:nvPr/>
            </p:nvSpPr>
            <p:spPr>
              <a:xfrm>
                <a:off x="2489145" y="1337833"/>
                <a:ext cx="6928338" cy="472373"/>
              </a:xfrm>
              <a:prstGeom prst="rect">
                <a:avLst/>
              </a:prstGeom>
              <a:blipFill>
                <a:blip r:embed="rId3"/>
                <a:stretch>
                  <a:fillRect l="-1097" t="-7895" b="-28947"/>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29F68203-6A39-8C59-E69A-AC6653FDE805}"/>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4AAE4928-47EC-D876-34B2-489337FA5611}"/>
              </a:ext>
            </a:extLst>
          </p:cNvPr>
          <p:cNvSpPr>
            <a:spLocks noGrp="1"/>
          </p:cNvSpPr>
          <p:nvPr>
            <p:ph type="sldNum" sz="quarter" idx="12"/>
          </p:nvPr>
        </p:nvSpPr>
        <p:spPr/>
        <p:txBody>
          <a:bodyPr/>
          <a:lstStyle/>
          <a:p>
            <a:fld id="{B78F4D46-5A94-204F-B668-74128563BE61}" type="slidenum">
              <a:rPr lang="en-US" smtClean="0"/>
              <a:t>23</a:t>
            </a:fld>
            <a:endParaRPr lang="en-US"/>
          </a:p>
        </p:txBody>
      </p:sp>
      <p:sp>
        <p:nvSpPr>
          <p:cNvPr id="6" name="Titolo 7">
            <a:extLst>
              <a:ext uri="{FF2B5EF4-FFF2-40B4-BE49-F238E27FC236}">
                <a16:creationId xmlns:a16="http://schemas.microsoft.com/office/drawing/2014/main" id="{A8907B03-C656-5B25-FB4D-C70C0D1E6564}"/>
              </a:ext>
            </a:extLst>
          </p:cNvPr>
          <p:cNvSpPr>
            <a:spLocks noGrp="1"/>
          </p:cNvSpPr>
          <p:nvPr>
            <p:ph type="title"/>
          </p:nvPr>
        </p:nvSpPr>
        <p:spPr>
          <a:xfrm>
            <a:off x="432005" y="142129"/>
            <a:ext cx="10817888" cy="1325563"/>
          </a:xfrm>
        </p:spPr>
        <p:txBody>
          <a:bodyPr>
            <a:normAutofit/>
          </a:bodyPr>
          <a:lstStyle/>
          <a:p>
            <a:pPr algn="ctr"/>
            <a:r>
              <a:rPr lang="it-IT" sz="4400" b="1" dirty="0">
                <a:effectLst/>
              </a:rPr>
              <a:t>The </a:t>
            </a:r>
            <a:r>
              <a:rPr lang="it-IT" sz="4400" b="1" dirty="0" err="1">
                <a:effectLst/>
              </a:rPr>
              <a:t>Period</a:t>
            </a:r>
            <a:r>
              <a:rPr lang="it-IT" sz="4400" b="1" dirty="0">
                <a:effectLst/>
              </a:rPr>
              <a:t>-</a:t>
            </a:r>
            <a:r>
              <a:rPr lang="it-IT" sz="4400" b="1" dirty="0" err="1">
                <a:effectLst/>
              </a:rPr>
              <a:t>Luminosity</a:t>
            </a:r>
            <a:r>
              <a:rPr lang="it-IT" sz="4400" b="1" dirty="0">
                <a:effectLst/>
              </a:rPr>
              <a:t>-Color relation</a:t>
            </a:r>
            <a:endParaRPr lang="en-US" dirty="0"/>
          </a:p>
        </p:txBody>
      </p:sp>
      <p:sp>
        <p:nvSpPr>
          <p:cNvPr id="8" name="Segnaposto piè di pagina 7">
            <a:extLst>
              <a:ext uri="{FF2B5EF4-FFF2-40B4-BE49-F238E27FC236}">
                <a16:creationId xmlns:a16="http://schemas.microsoft.com/office/drawing/2014/main" id="{9D347CB9-890D-43F1-7F5E-DF3F7ACFEFDC}"/>
              </a:ext>
            </a:extLst>
          </p:cNvPr>
          <p:cNvSpPr>
            <a:spLocks noGrp="1"/>
          </p:cNvSpPr>
          <p:nvPr>
            <p:ph type="ftr" sz="quarter" idx="11"/>
          </p:nvPr>
        </p:nvSpPr>
        <p:spPr/>
        <p:txBody>
          <a:bodyPr/>
          <a:lstStyle/>
          <a:p>
            <a:r>
              <a:rPr lang="en-US"/>
              <a:t>Teresa Sicignano</a:t>
            </a:r>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D56D9D99-0B4F-ECC5-467A-86B57B4A44D8}"/>
                  </a:ext>
                </a:extLst>
              </p:cNvPr>
              <p:cNvSpPr txBox="1"/>
              <p:nvPr/>
            </p:nvSpPr>
            <p:spPr>
              <a:xfrm>
                <a:off x="687730" y="1881561"/>
                <a:ext cx="7194629" cy="3978782"/>
              </a:xfrm>
              <a:prstGeom prst="rect">
                <a:avLst/>
              </a:prstGeom>
              <a:noFill/>
            </p:spPr>
            <p:txBody>
              <a:bodyPr wrap="square" rtlCol="0">
                <a:spAutoFit/>
              </a:bodyPr>
              <a:lstStyle/>
              <a:p>
                <a:r>
                  <a:rPr lang="it-IT" dirty="0"/>
                  <a:t>Consider the star </a:t>
                </a:r>
                <a:r>
                  <a:rPr lang="it-IT" dirty="0" err="1"/>
                  <a:t>as</a:t>
                </a:r>
                <a:r>
                  <a:rPr lang="it-IT" dirty="0"/>
                  <a:t> a self-</a:t>
                </a:r>
                <a:r>
                  <a:rPr lang="it-IT" dirty="0" err="1"/>
                  <a:t>gravitating</a:t>
                </a:r>
                <a:r>
                  <a:rPr lang="it-IT" dirty="0"/>
                  <a:t> </a:t>
                </a:r>
                <a:r>
                  <a:rPr lang="it-IT" dirty="0" err="1"/>
                  <a:t>sphere</a:t>
                </a:r>
                <a:r>
                  <a:rPr lang="it-IT" dirty="0"/>
                  <a:t> </a:t>
                </a:r>
                <a:r>
                  <a:rPr lang="it-IT" dirty="0" err="1"/>
                  <a:t>undergoing</a:t>
                </a:r>
                <a:r>
                  <a:rPr lang="it-IT" dirty="0"/>
                  <a:t> </a:t>
                </a:r>
                <a:r>
                  <a:rPr lang="it-IT" dirty="0" err="1"/>
                  <a:t>pulsations</a:t>
                </a:r>
                <a:endParaRPr lang="it-IT" dirty="0"/>
              </a:p>
              <a:p>
                <a:endParaRPr lang="it-IT" dirty="0"/>
              </a:p>
              <a:p>
                <a:pPr/>
                <a14:m>
                  <m:oMathPara xmlns:m="http://schemas.openxmlformats.org/officeDocument/2006/math">
                    <m:oMathParaPr>
                      <m:jc m:val="left"/>
                    </m:oMathParaPr>
                    <m:oMath xmlns:m="http://schemas.openxmlformats.org/officeDocument/2006/math">
                      <m:sSub>
                        <m:sSubPr>
                          <m:ctrlPr>
                            <a:rPr lang="it-IT" sz="3200" b="0" i="1" smtClean="0">
                              <a:latin typeface="Cambria Math" panose="02040503050406030204" pitchFamily="18" charset="0"/>
                              <a:ea typeface="Cambria Math" panose="02040503050406030204" pitchFamily="18" charset="0"/>
                            </a:rPr>
                          </m:ctrlPr>
                        </m:sSubPr>
                        <m:e>
                          <m:r>
                            <a:rPr lang="it-IT" sz="3200" b="0" i="1" smtClean="0">
                              <a:latin typeface="Cambria Math" panose="02040503050406030204" pitchFamily="18" charset="0"/>
                              <a:ea typeface="Cambria Math" panose="02040503050406030204" pitchFamily="18" charset="0"/>
                            </a:rPr>
                            <m:t>𝑃</m:t>
                          </m:r>
                        </m:e>
                        <m:sub>
                          <m:r>
                            <a:rPr lang="it-IT" sz="3200" b="0" i="1" smtClean="0">
                              <a:latin typeface="Cambria Math" panose="02040503050406030204" pitchFamily="18" charset="0"/>
                              <a:ea typeface="Cambria Math" panose="02040503050406030204" pitchFamily="18" charset="0"/>
                            </a:rPr>
                            <m:t>𝑐</m:t>
                          </m:r>
                        </m:sub>
                      </m:sSub>
                      <m:r>
                        <a:rPr lang="it-IT" sz="3200" b="0" i="1" smtClean="0">
                          <a:latin typeface="Cambria Math" panose="02040503050406030204" pitchFamily="18" charset="0"/>
                          <a:ea typeface="Cambria Math" panose="02040503050406030204" pitchFamily="18" charset="0"/>
                        </a:rPr>
                        <m:t> ~</m:t>
                      </m:r>
                      <m:r>
                        <a:rPr lang="it-IT" sz="3200" i="1">
                          <a:latin typeface="Cambria Math" panose="02040503050406030204" pitchFamily="18" charset="0"/>
                          <a:ea typeface="Cambria Math" panose="02040503050406030204" pitchFamily="18" charset="0"/>
                        </a:rPr>
                        <m:t>𝐺</m:t>
                      </m:r>
                      <m:r>
                        <a:rPr lang="it-IT" sz="3200" i="1">
                          <a:latin typeface="Cambria Math" panose="02040503050406030204" pitchFamily="18" charset="0"/>
                          <a:ea typeface="Cambria Math" panose="02040503050406030204" pitchFamily="18" charset="0"/>
                        </a:rPr>
                        <m:t> </m:t>
                      </m:r>
                      <m:r>
                        <a:rPr lang="it-IT" sz="3200" i="1">
                          <a:latin typeface="Cambria Math" panose="02040503050406030204" pitchFamily="18" charset="0"/>
                          <a:ea typeface="Cambria Math" panose="02040503050406030204" pitchFamily="18" charset="0"/>
                        </a:rPr>
                        <m:t>𝜌</m:t>
                      </m:r>
                      <m:r>
                        <a:rPr lang="it-IT" sz="3200" i="1">
                          <a:latin typeface="Cambria Math" panose="02040503050406030204" pitchFamily="18" charset="0"/>
                          <a:ea typeface="Cambria Math" panose="02040503050406030204" pitchFamily="18" charset="0"/>
                        </a:rPr>
                        <m:t> </m:t>
                      </m:r>
                      <m:sSup>
                        <m:sSupPr>
                          <m:ctrlPr>
                            <a:rPr lang="it-IT" sz="3200" i="1">
                              <a:latin typeface="Cambria Math" panose="02040503050406030204" pitchFamily="18" charset="0"/>
                              <a:ea typeface="Cambria Math" panose="02040503050406030204" pitchFamily="18" charset="0"/>
                            </a:rPr>
                          </m:ctrlPr>
                        </m:sSupPr>
                        <m:e>
                          <m:r>
                            <a:rPr lang="it-IT" sz="3200" i="1">
                              <a:latin typeface="Cambria Math" panose="02040503050406030204" pitchFamily="18" charset="0"/>
                              <a:ea typeface="Cambria Math" panose="02040503050406030204" pitchFamily="18" charset="0"/>
                            </a:rPr>
                            <m:t>𝑅</m:t>
                          </m:r>
                        </m:e>
                        <m:sup>
                          <m:r>
                            <a:rPr lang="it-IT" sz="3200" i="1">
                              <a:latin typeface="Cambria Math" panose="02040503050406030204" pitchFamily="18" charset="0"/>
                              <a:ea typeface="Cambria Math" panose="02040503050406030204" pitchFamily="18" charset="0"/>
                            </a:rPr>
                            <m:t>2</m:t>
                          </m:r>
                        </m:sup>
                      </m:sSup>
                    </m:oMath>
                  </m:oMathPara>
                </a14:m>
                <a:endParaRPr lang="en-US" sz="3200" dirty="0"/>
              </a:p>
              <a:p>
                <a:endParaRPr lang="en-US" dirty="0"/>
              </a:p>
              <a:p>
                <a:endParaRPr lang="en-US" dirty="0"/>
              </a:p>
              <a:p>
                <a:pPr/>
                <a14:m>
                  <m:oMathPara xmlns:m="http://schemas.openxmlformats.org/officeDocument/2006/math">
                    <m:oMathParaPr>
                      <m:jc m:val="left"/>
                    </m:oMathParaPr>
                    <m:oMath xmlns:m="http://schemas.openxmlformats.org/officeDocument/2006/math">
                      <m:sSub>
                        <m:sSubPr>
                          <m:ctrlPr>
                            <a:rPr lang="it-IT" sz="3200" i="1">
                              <a:latin typeface="Cambria Math" panose="02040503050406030204" pitchFamily="18" charset="0"/>
                            </a:rPr>
                          </m:ctrlPr>
                        </m:sSubPr>
                        <m:e>
                          <m:r>
                            <a:rPr lang="it-IT" sz="3200" i="1">
                              <a:latin typeface="Cambria Math" panose="02040503050406030204" pitchFamily="18" charset="0"/>
                            </a:rPr>
                            <m:t>𝑡</m:t>
                          </m:r>
                        </m:e>
                        <m:sub>
                          <m:r>
                            <a:rPr lang="it-IT" sz="3200" i="1">
                              <a:latin typeface="Cambria Math" panose="02040503050406030204" pitchFamily="18" charset="0"/>
                            </a:rPr>
                            <m:t>𝑝𝑒𝑟𝑡</m:t>
                          </m:r>
                        </m:sub>
                      </m:sSub>
                      <m:r>
                        <a:rPr lang="it-IT" sz="3200" i="1">
                          <a:latin typeface="Cambria Math" panose="02040503050406030204" pitchFamily="18" charset="0"/>
                        </a:rPr>
                        <m:t>=</m:t>
                      </m:r>
                      <m:r>
                        <a:rPr lang="it-IT" sz="3200" i="1">
                          <a:latin typeface="Cambria Math" panose="02040503050406030204" pitchFamily="18" charset="0"/>
                        </a:rPr>
                        <m:t>𝑅</m:t>
                      </m:r>
                      <m:r>
                        <a:rPr lang="it-IT" sz="3200" i="1">
                          <a:latin typeface="Cambria Math" panose="02040503050406030204" pitchFamily="18" charset="0"/>
                          <a:ea typeface="Cambria Math" panose="02040503050406030204" pitchFamily="18" charset="0"/>
                        </a:rPr>
                        <m:t>  </m:t>
                      </m:r>
                      <m:rad>
                        <m:radPr>
                          <m:degHide m:val="on"/>
                          <m:ctrlPr>
                            <a:rPr lang="it-IT" sz="3200" i="1">
                              <a:latin typeface="Cambria Math" panose="02040503050406030204" pitchFamily="18" charset="0"/>
                              <a:ea typeface="Cambria Math" panose="02040503050406030204" pitchFamily="18" charset="0"/>
                            </a:rPr>
                          </m:ctrlPr>
                        </m:radPr>
                        <m:deg/>
                        <m:e>
                          <m:f>
                            <m:fPr>
                              <m:ctrlPr>
                                <a:rPr lang="it-IT" sz="3200" i="1">
                                  <a:latin typeface="Cambria Math" panose="02040503050406030204" pitchFamily="18" charset="0"/>
                                  <a:ea typeface="Cambria Math" panose="02040503050406030204" pitchFamily="18" charset="0"/>
                                </a:rPr>
                              </m:ctrlPr>
                            </m:fPr>
                            <m:num>
                              <m:r>
                                <m:rPr>
                                  <m:sty m:val="p"/>
                                </m:rPr>
                                <a:rPr lang="it-IT" sz="3200" i="1">
                                  <a:latin typeface="Cambria Math" panose="02040503050406030204" pitchFamily="18" charset="0"/>
                                  <a:ea typeface="Cambria Math" panose="02040503050406030204" pitchFamily="18" charset="0"/>
                                </a:rPr>
                                <m:t>ρ</m:t>
                              </m:r>
                            </m:num>
                            <m:den>
                              <m:sSub>
                                <m:sSubPr>
                                  <m:ctrlPr>
                                    <a:rPr lang="it-IT" sz="3200" b="0" i="1" smtClean="0">
                                      <a:latin typeface="Cambria Math" panose="02040503050406030204" pitchFamily="18" charset="0"/>
                                      <a:ea typeface="Cambria Math" panose="02040503050406030204" pitchFamily="18" charset="0"/>
                                    </a:rPr>
                                  </m:ctrlPr>
                                </m:sSubPr>
                                <m:e>
                                  <m:r>
                                    <m:rPr>
                                      <m:sty m:val="p"/>
                                    </m:rPr>
                                    <a:rPr lang="it-IT" sz="3200" i="1">
                                      <a:latin typeface="Cambria Math" panose="02040503050406030204" pitchFamily="18" charset="0"/>
                                      <a:ea typeface="Cambria Math" panose="02040503050406030204" pitchFamily="18" charset="0"/>
                                    </a:rPr>
                                    <m:t>P</m:t>
                                  </m:r>
                                </m:e>
                                <m:sub>
                                  <m:r>
                                    <a:rPr lang="it-IT" sz="3200" b="0" i="1" smtClean="0">
                                      <a:latin typeface="Cambria Math" panose="02040503050406030204" pitchFamily="18" charset="0"/>
                                      <a:ea typeface="Cambria Math" panose="02040503050406030204" pitchFamily="18" charset="0"/>
                                    </a:rPr>
                                    <m:t>𝑐</m:t>
                                  </m:r>
                                </m:sub>
                              </m:sSub>
                              <m:r>
                                <a:rPr lang="it-IT" sz="3200" i="1">
                                  <a:latin typeface="Cambria Math" panose="02040503050406030204" pitchFamily="18" charset="0"/>
                                  <a:ea typeface="Cambria Math" panose="02040503050406030204" pitchFamily="18" charset="0"/>
                                </a:rPr>
                                <m:t> </m:t>
                              </m:r>
                            </m:den>
                          </m:f>
                        </m:e>
                      </m:rad>
                      <m:r>
                        <a:rPr lang="it-IT" sz="3200" i="1">
                          <a:latin typeface="Cambria Math" panose="02040503050406030204" pitchFamily="18" charset="0"/>
                        </a:rPr>
                        <m:t> </m:t>
                      </m:r>
                    </m:oMath>
                  </m:oMathPara>
                </a14:m>
                <a:endParaRPr lang="en-US" sz="3200" dirty="0"/>
              </a:p>
              <a:p>
                <a:endParaRPr lang="it-IT" b="0" dirty="0">
                  <a:ea typeface="Cambria Math" panose="02040503050406030204" pitchFamily="18" charset="0"/>
                </a:endParaRPr>
              </a:p>
              <a:p>
                <a:r>
                  <a:rPr lang="en-US" dirty="0"/>
                  <a:t> </a:t>
                </a:r>
              </a:p>
              <a:p>
                <a:endParaRPr lang="en-US" dirty="0"/>
              </a:p>
            </p:txBody>
          </p:sp>
        </mc:Choice>
        <mc:Fallback>
          <p:sp>
            <p:nvSpPr>
              <p:cNvPr id="3" name="CasellaDiTesto 2">
                <a:extLst>
                  <a:ext uri="{FF2B5EF4-FFF2-40B4-BE49-F238E27FC236}">
                    <a16:creationId xmlns:a16="http://schemas.microsoft.com/office/drawing/2014/main" id="{D56D9D99-0B4F-ECC5-467A-86B57B4A44D8}"/>
                  </a:ext>
                </a:extLst>
              </p:cNvPr>
              <p:cNvSpPr txBox="1">
                <a:spLocks noRot="1" noChangeAspect="1" noMove="1" noResize="1" noEditPoints="1" noAdjustHandles="1" noChangeArrowheads="1" noChangeShapeType="1" noTextEdit="1"/>
              </p:cNvSpPr>
              <p:nvPr/>
            </p:nvSpPr>
            <p:spPr>
              <a:xfrm>
                <a:off x="687730" y="1881561"/>
                <a:ext cx="7194629" cy="3978782"/>
              </a:xfrm>
              <a:prstGeom prst="rect">
                <a:avLst/>
              </a:prstGeom>
              <a:blipFill>
                <a:blip r:embed="rId4"/>
                <a:stretch>
                  <a:fillRect l="-882" t="-95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 name="CasellaDiTesto 1">
                <a:extLst>
                  <a:ext uri="{FF2B5EF4-FFF2-40B4-BE49-F238E27FC236}">
                    <a16:creationId xmlns:a16="http://schemas.microsoft.com/office/drawing/2014/main" id="{00A4CD3F-7145-DF90-C99F-E87279920E27}"/>
                  </a:ext>
                </a:extLst>
              </p:cNvPr>
              <p:cNvSpPr txBox="1"/>
              <p:nvPr/>
            </p:nvSpPr>
            <p:spPr>
              <a:xfrm>
                <a:off x="4240425" y="2759093"/>
                <a:ext cx="6811801" cy="14550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𝑃</m:t>
                          </m:r>
                        </m:e>
                        <m:sub>
                          <m:r>
                            <a:rPr lang="it-IT" sz="3200" b="0" i="1" smtClean="0">
                              <a:latin typeface="Cambria Math" panose="02040503050406030204" pitchFamily="18" charset="0"/>
                            </a:rPr>
                            <m:t>𝑝</m:t>
                          </m:r>
                          <m:r>
                            <m:rPr>
                              <m:sty m:val="p"/>
                            </m:rPr>
                            <a:rPr lang="it-IT" sz="3200" b="0" i="1" smtClean="0">
                              <a:latin typeface="Cambria Math" panose="02040503050406030204" pitchFamily="18" charset="0"/>
                            </a:rPr>
                            <m:t>uls</m:t>
                          </m:r>
                        </m:sub>
                      </m:sSub>
                      <m:r>
                        <a:rPr lang="it-IT" sz="3200" b="0" i="1" smtClean="0">
                          <a:latin typeface="Cambria Math" panose="02040503050406030204" pitchFamily="18" charset="0"/>
                        </a:rPr>
                        <m:t> </m:t>
                      </m:r>
                      <m:r>
                        <a:rPr lang="it-IT" sz="3200" b="0" i="1" smtClean="0">
                          <a:latin typeface="Cambria Math" panose="02040503050406030204" pitchFamily="18" charset="0"/>
                          <a:ea typeface="Cambria Math" panose="02040503050406030204" pitchFamily="18" charset="0"/>
                        </a:rPr>
                        <m:t>~ </m:t>
                      </m:r>
                      <m:sSub>
                        <m:sSubPr>
                          <m:ctrlPr>
                            <a:rPr lang="it-IT" sz="3200" i="1">
                              <a:solidFill>
                                <a:prstClr val="black"/>
                              </a:solidFill>
                              <a:latin typeface="Cambria Math" panose="02040503050406030204" pitchFamily="18" charset="0"/>
                            </a:rPr>
                          </m:ctrlPr>
                        </m:sSubPr>
                        <m:e>
                          <m:r>
                            <a:rPr lang="it-IT" sz="3200" i="1">
                              <a:solidFill>
                                <a:prstClr val="black"/>
                              </a:solidFill>
                              <a:latin typeface="Cambria Math" panose="02040503050406030204" pitchFamily="18" charset="0"/>
                            </a:rPr>
                            <m:t>𝑡</m:t>
                          </m:r>
                        </m:e>
                        <m:sub>
                          <m:r>
                            <a:rPr lang="it-IT" sz="3200" i="1">
                              <a:solidFill>
                                <a:prstClr val="black"/>
                              </a:solidFill>
                              <a:latin typeface="Cambria Math" panose="02040503050406030204" pitchFamily="18" charset="0"/>
                            </a:rPr>
                            <m:t>𝑝𝑒𝑟𝑡</m:t>
                          </m:r>
                        </m:sub>
                      </m:sSub>
                      <m:r>
                        <a:rPr lang="it-IT" sz="3200" i="1" smtClean="0">
                          <a:solidFill>
                            <a:prstClr val="black"/>
                          </a:solidFill>
                          <a:latin typeface="Cambria Math" panose="02040503050406030204" pitchFamily="18" charset="0"/>
                          <a:ea typeface="Cambria Math" panose="02040503050406030204" pitchFamily="18" charset="0"/>
                        </a:rPr>
                        <m:t>~</m:t>
                      </m:r>
                      <m:r>
                        <a:rPr lang="it-IT" sz="3200" b="0" i="1" smtClean="0">
                          <a:solidFill>
                            <a:prstClr val="black"/>
                          </a:solidFill>
                          <a:latin typeface="Cambria Math" panose="02040503050406030204" pitchFamily="18" charset="0"/>
                          <a:ea typeface="Cambria Math" panose="02040503050406030204" pitchFamily="18" charset="0"/>
                        </a:rPr>
                        <m:t> </m:t>
                      </m:r>
                      <m:r>
                        <m:rPr>
                          <m:sty m:val="p"/>
                        </m:rPr>
                        <a:rPr lang="it-IT" sz="3200" b="0" i="1" smtClean="0">
                          <a:solidFill>
                            <a:prstClr val="black"/>
                          </a:solidFill>
                          <a:latin typeface="Cambria Math" panose="02040503050406030204" pitchFamily="18" charset="0"/>
                          <a:ea typeface="Cambria Math" panose="02040503050406030204" pitchFamily="18" charset="0"/>
                        </a:rPr>
                        <m:t>R</m:t>
                      </m:r>
                      <m:rad>
                        <m:radPr>
                          <m:degHide m:val="on"/>
                          <m:ctrlPr>
                            <a:rPr lang="it-IT" sz="3200" i="1">
                              <a:solidFill>
                                <a:prstClr val="black"/>
                              </a:solidFill>
                              <a:latin typeface="Cambria Math" panose="02040503050406030204" pitchFamily="18" charset="0"/>
                              <a:ea typeface="Cambria Math" panose="02040503050406030204" pitchFamily="18" charset="0"/>
                            </a:rPr>
                          </m:ctrlPr>
                        </m:radPr>
                        <m:deg/>
                        <m:e>
                          <m:f>
                            <m:fPr>
                              <m:ctrlPr>
                                <a:rPr lang="it-IT" sz="3200" i="1">
                                  <a:solidFill>
                                    <a:prstClr val="black"/>
                                  </a:solidFill>
                                  <a:latin typeface="Cambria Math" panose="02040503050406030204" pitchFamily="18" charset="0"/>
                                  <a:ea typeface="Cambria Math" panose="02040503050406030204" pitchFamily="18" charset="0"/>
                                </a:rPr>
                              </m:ctrlPr>
                            </m:fPr>
                            <m:num>
                              <m:r>
                                <a:rPr lang="it-IT" sz="3200" b="0" i="1" smtClean="0">
                                  <a:solidFill>
                                    <a:prstClr val="black"/>
                                  </a:solidFill>
                                  <a:latin typeface="Cambria Math" panose="02040503050406030204" pitchFamily="18" charset="0"/>
                                  <a:ea typeface="Cambria Math" panose="02040503050406030204" pitchFamily="18" charset="0"/>
                                </a:rPr>
                                <m:t>𝜌</m:t>
                              </m:r>
                            </m:num>
                            <m:den>
                              <m:sSub>
                                <m:sSubPr>
                                  <m:ctrlPr>
                                    <a:rPr lang="it-IT" sz="3200" b="0" i="1" smtClean="0">
                                      <a:solidFill>
                                        <a:prstClr val="black"/>
                                      </a:solidFill>
                                      <a:latin typeface="Cambria Math" panose="02040503050406030204" pitchFamily="18" charset="0"/>
                                      <a:ea typeface="Cambria Math" panose="02040503050406030204" pitchFamily="18" charset="0"/>
                                    </a:rPr>
                                  </m:ctrlPr>
                                </m:sSubPr>
                                <m:e>
                                  <m:r>
                                    <m:rPr>
                                      <m:sty m:val="p"/>
                                    </m:rPr>
                                    <a:rPr lang="it-IT" sz="3200" i="1">
                                      <a:solidFill>
                                        <a:prstClr val="black"/>
                                      </a:solidFill>
                                      <a:latin typeface="Cambria Math" panose="02040503050406030204" pitchFamily="18" charset="0"/>
                                      <a:ea typeface="Cambria Math" panose="02040503050406030204" pitchFamily="18" charset="0"/>
                                    </a:rPr>
                                    <m:t>P</m:t>
                                  </m:r>
                                </m:e>
                                <m:sub>
                                  <m:r>
                                    <a:rPr lang="it-IT" sz="3200" b="0" i="1" smtClean="0">
                                      <a:solidFill>
                                        <a:prstClr val="black"/>
                                      </a:solidFill>
                                      <a:latin typeface="Cambria Math" panose="02040503050406030204" pitchFamily="18" charset="0"/>
                                      <a:ea typeface="Cambria Math" panose="02040503050406030204" pitchFamily="18" charset="0"/>
                                    </a:rPr>
                                    <m:t>𝑐</m:t>
                                  </m:r>
                                </m:sub>
                              </m:sSub>
                              <m:r>
                                <a:rPr lang="it-IT" sz="3200" i="1">
                                  <a:solidFill>
                                    <a:prstClr val="black"/>
                                  </a:solidFill>
                                  <a:latin typeface="Cambria Math" panose="02040503050406030204" pitchFamily="18" charset="0"/>
                                  <a:ea typeface="Cambria Math" panose="02040503050406030204" pitchFamily="18" charset="0"/>
                                </a:rPr>
                                <m:t> </m:t>
                              </m:r>
                            </m:den>
                          </m:f>
                        </m:e>
                      </m:rad>
                      <m:r>
                        <a:rPr lang="it-IT" sz="3200" b="0" i="1" smtClean="0">
                          <a:solidFill>
                            <a:prstClr val="black"/>
                          </a:solidFill>
                          <a:latin typeface="Cambria Math" panose="02040503050406030204" pitchFamily="18" charset="0"/>
                          <a:ea typeface="Cambria Math" panose="02040503050406030204" pitchFamily="18" charset="0"/>
                        </a:rPr>
                        <m:t> </m:t>
                      </m:r>
                      <m:r>
                        <a:rPr lang="it-IT" sz="3200" i="1">
                          <a:solidFill>
                            <a:prstClr val="black"/>
                          </a:solidFill>
                          <a:latin typeface="Cambria Math" panose="02040503050406030204" pitchFamily="18" charset="0"/>
                          <a:ea typeface="Cambria Math" panose="02040503050406030204" pitchFamily="18" charset="0"/>
                        </a:rPr>
                        <m:t>~</m:t>
                      </m:r>
                      <m:r>
                        <a:rPr lang="it-IT" sz="3200" b="0" i="1" smtClean="0">
                          <a:solidFill>
                            <a:prstClr val="black"/>
                          </a:solidFill>
                          <a:latin typeface="Cambria Math" panose="02040503050406030204" pitchFamily="18" charset="0"/>
                          <a:ea typeface="Cambria Math" panose="02040503050406030204" pitchFamily="18" charset="0"/>
                        </a:rPr>
                        <m:t> </m:t>
                      </m:r>
                      <m:r>
                        <a:rPr lang="it-IT" sz="3200" b="0" i="1" smtClean="0">
                          <a:solidFill>
                            <a:prstClr val="black"/>
                          </a:solidFill>
                          <a:latin typeface="Cambria Math" panose="02040503050406030204" pitchFamily="18" charset="0"/>
                          <a:ea typeface="Cambria Math" panose="02040503050406030204" pitchFamily="18" charset="0"/>
                        </a:rPr>
                        <m:t>𝑅</m:t>
                      </m:r>
                      <m:r>
                        <a:rPr lang="it-IT" sz="3200" b="0" i="1" smtClean="0">
                          <a:solidFill>
                            <a:prstClr val="black"/>
                          </a:solidFill>
                          <a:latin typeface="Cambria Math" panose="02040503050406030204" pitchFamily="18" charset="0"/>
                          <a:ea typeface="Cambria Math" panose="02040503050406030204" pitchFamily="18" charset="0"/>
                        </a:rPr>
                        <m:t> </m:t>
                      </m:r>
                      <m:rad>
                        <m:radPr>
                          <m:degHide m:val="on"/>
                          <m:ctrlPr>
                            <a:rPr lang="it-IT" sz="3200" b="0" i="1" smtClean="0">
                              <a:solidFill>
                                <a:prstClr val="black"/>
                              </a:solidFill>
                              <a:latin typeface="Cambria Math" panose="02040503050406030204" pitchFamily="18" charset="0"/>
                              <a:ea typeface="Cambria Math" panose="02040503050406030204" pitchFamily="18" charset="0"/>
                            </a:rPr>
                          </m:ctrlPr>
                        </m:radPr>
                        <m:deg/>
                        <m:e>
                          <m:f>
                            <m:fPr>
                              <m:ctrlPr>
                                <a:rPr lang="it-IT" sz="3200" b="0" i="1" smtClean="0">
                                  <a:solidFill>
                                    <a:prstClr val="black"/>
                                  </a:solidFill>
                                  <a:latin typeface="Cambria Math" panose="02040503050406030204" pitchFamily="18" charset="0"/>
                                  <a:ea typeface="Cambria Math" panose="02040503050406030204" pitchFamily="18" charset="0"/>
                                </a:rPr>
                              </m:ctrlPr>
                            </m:fPr>
                            <m:num>
                              <m:r>
                                <a:rPr lang="it-IT" sz="3200" b="0" i="1" smtClean="0">
                                  <a:solidFill>
                                    <a:prstClr val="black"/>
                                  </a:solidFill>
                                  <a:latin typeface="Cambria Math" panose="02040503050406030204" pitchFamily="18" charset="0"/>
                                  <a:ea typeface="Cambria Math" panose="02040503050406030204" pitchFamily="18" charset="0"/>
                                </a:rPr>
                                <m:t>𝜌</m:t>
                              </m:r>
                            </m:num>
                            <m:den>
                              <m:r>
                                <a:rPr lang="it-IT" sz="3200" b="0" i="1" smtClean="0">
                                  <a:solidFill>
                                    <a:prstClr val="black"/>
                                  </a:solidFill>
                                  <a:latin typeface="Cambria Math" panose="02040503050406030204" pitchFamily="18" charset="0"/>
                                  <a:ea typeface="Cambria Math" panose="02040503050406030204" pitchFamily="18" charset="0"/>
                                </a:rPr>
                                <m:t>𝐺</m:t>
                              </m:r>
                              <m:r>
                                <a:rPr lang="it-IT" sz="3200" b="0" i="1" smtClean="0">
                                  <a:solidFill>
                                    <a:prstClr val="black"/>
                                  </a:solidFill>
                                  <a:latin typeface="Cambria Math" panose="02040503050406030204" pitchFamily="18" charset="0"/>
                                  <a:ea typeface="Cambria Math" panose="02040503050406030204" pitchFamily="18" charset="0"/>
                                </a:rPr>
                                <m:t> </m:t>
                              </m:r>
                              <m:sSup>
                                <m:sSupPr>
                                  <m:ctrlPr>
                                    <a:rPr lang="it-IT" sz="3200" b="0" i="1" smtClean="0">
                                      <a:solidFill>
                                        <a:prstClr val="black"/>
                                      </a:solidFill>
                                      <a:latin typeface="Cambria Math" panose="02040503050406030204" pitchFamily="18" charset="0"/>
                                      <a:ea typeface="Cambria Math" panose="02040503050406030204" pitchFamily="18" charset="0"/>
                                    </a:rPr>
                                  </m:ctrlPr>
                                </m:sSupPr>
                                <m:e>
                                  <m:r>
                                    <a:rPr lang="it-IT" sz="3200" b="0" i="1" smtClean="0">
                                      <a:solidFill>
                                        <a:prstClr val="black"/>
                                      </a:solidFill>
                                      <a:latin typeface="Cambria Math" panose="02040503050406030204" pitchFamily="18" charset="0"/>
                                      <a:ea typeface="Cambria Math" panose="02040503050406030204" pitchFamily="18" charset="0"/>
                                    </a:rPr>
                                    <m:t>𝜌</m:t>
                                  </m:r>
                                </m:e>
                                <m:sup>
                                  <m:r>
                                    <a:rPr lang="it-IT" sz="3200" b="0" i="1" smtClean="0">
                                      <a:solidFill>
                                        <a:prstClr val="black"/>
                                      </a:solidFill>
                                      <a:latin typeface="Cambria Math" panose="02040503050406030204" pitchFamily="18" charset="0"/>
                                      <a:ea typeface="Cambria Math" panose="02040503050406030204" pitchFamily="18" charset="0"/>
                                    </a:rPr>
                                    <m:t>2</m:t>
                                  </m:r>
                                </m:sup>
                              </m:sSup>
                              <m:r>
                                <a:rPr lang="it-IT" sz="3200" b="0" i="1" smtClean="0">
                                  <a:solidFill>
                                    <a:prstClr val="black"/>
                                  </a:solidFill>
                                  <a:latin typeface="Cambria Math" panose="02040503050406030204" pitchFamily="18" charset="0"/>
                                  <a:ea typeface="Cambria Math" panose="02040503050406030204" pitchFamily="18" charset="0"/>
                                </a:rPr>
                                <m:t> </m:t>
                              </m:r>
                              <m:sSup>
                                <m:sSupPr>
                                  <m:ctrlPr>
                                    <a:rPr lang="it-IT" sz="3200" b="0" i="1" smtClean="0">
                                      <a:solidFill>
                                        <a:prstClr val="black"/>
                                      </a:solidFill>
                                      <a:latin typeface="Cambria Math" panose="02040503050406030204" pitchFamily="18" charset="0"/>
                                      <a:ea typeface="Cambria Math" panose="02040503050406030204" pitchFamily="18" charset="0"/>
                                    </a:rPr>
                                  </m:ctrlPr>
                                </m:sSupPr>
                                <m:e>
                                  <m:r>
                                    <a:rPr lang="it-IT" sz="3200" b="0" i="1" smtClean="0">
                                      <a:solidFill>
                                        <a:prstClr val="black"/>
                                      </a:solidFill>
                                      <a:latin typeface="Cambria Math" panose="02040503050406030204" pitchFamily="18" charset="0"/>
                                      <a:ea typeface="Cambria Math" panose="02040503050406030204" pitchFamily="18" charset="0"/>
                                    </a:rPr>
                                    <m:t>𝑅</m:t>
                                  </m:r>
                                </m:e>
                                <m:sup>
                                  <m:r>
                                    <a:rPr lang="it-IT" sz="3200" b="0" i="1" smtClean="0">
                                      <a:solidFill>
                                        <a:prstClr val="black"/>
                                      </a:solidFill>
                                      <a:latin typeface="Cambria Math" panose="02040503050406030204" pitchFamily="18" charset="0"/>
                                      <a:ea typeface="Cambria Math" panose="02040503050406030204" pitchFamily="18" charset="0"/>
                                    </a:rPr>
                                    <m:t>2</m:t>
                                  </m:r>
                                </m:sup>
                              </m:sSup>
                              <m:r>
                                <a:rPr lang="it-IT" sz="3200" b="0" i="1" smtClean="0">
                                  <a:solidFill>
                                    <a:prstClr val="black"/>
                                  </a:solidFill>
                                  <a:latin typeface="Cambria Math" panose="02040503050406030204" pitchFamily="18" charset="0"/>
                                  <a:ea typeface="Cambria Math" panose="02040503050406030204" pitchFamily="18" charset="0"/>
                                </a:rPr>
                                <m:t> </m:t>
                              </m:r>
                            </m:den>
                          </m:f>
                        </m:e>
                      </m:rad>
                      <m:r>
                        <a:rPr lang="it-IT" sz="3200" b="0" i="1" smtClean="0">
                          <a:solidFill>
                            <a:prstClr val="black"/>
                          </a:solidFill>
                          <a:latin typeface="Cambria Math" panose="02040503050406030204" pitchFamily="18" charset="0"/>
                          <a:ea typeface="Cambria Math" panose="02040503050406030204" pitchFamily="18" charset="0"/>
                        </a:rPr>
                        <m:t>   </m:t>
                      </m:r>
                    </m:oMath>
                  </m:oMathPara>
                </a14:m>
                <a:endParaRPr lang="en-US" sz="3200" dirty="0"/>
              </a:p>
            </p:txBody>
          </p:sp>
        </mc:Choice>
        <mc:Fallback>
          <p:sp>
            <p:nvSpPr>
              <p:cNvPr id="2" name="CasellaDiTesto 1">
                <a:extLst>
                  <a:ext uri="{FF2B5EF4-FFF2-40B4-BE49-F238E27FC236}">
                    <a16:creationId xmlns:a16="http://schemas.microsoft.com/office/drawing/2014/main" id="{00A4CD3F-7145-DF90-C99F-E87279920E27}"/>
                  </a:ext>
                </a:extLst>
              </p:cNvPr>
              <p:cNvSpPr txBox="1">
                <a:spLocks noRot="1" noChangeAspect="1" noMove="1" noResize="1" noEditPoints="1" noAdjustHandles="1" noChangeArrowheads="1" noChangeShapeType="1" noTextEdit="1"/>
              </p:cNvSpPr>
              <p:nvPr/>
            </p:nvSpPr>
            <p:spPr>
              <a:xfrm>
                <a:off x="4240425" y="2759093"/>
                <a:ext cx="6811801" cy="1455014"/>
              </a:xfrm>
              <a:prstGeom prst="rect">
                <a:avLst/>
              </a:prstGeom>
              <a:blipFill>
                <a:blip r:embed="rId5"/>
                <a:stretch>
                  <a:fillRect r="-186"/>
                </a:stretch>
              </a:blipFill>
            </p:spPr>
            <p:txBody>
              <a:bodyPr/>
              <a:lstStyle/>
              <a:p>
                <a:r>
                  <a:rPr lang="en-US">
                    <a:noFill/>
                  </a:rPr>
                  <a:t> </a:t>
                </a:r>
              </a:p>
            </p:txBody>
          </p:sp>
        </mc:Fallback>
      </mc:AlternateContent>
      <mc:AlternateContent xmlns:mc="http://schemas.openxmlformats.org/markup-compatibility/2006">
        <mc:Choice xmlns:p14="http://schemas.microsoft.com/office/powerpoint/2010/main" Requires="p14">
          <p:contentPart p14:bwMode="auto" r:id="rId6">
            <p14:nvContentPartPr>
              <p14:cNvPr id="7" name="Input penna 6">
                <a:extLst>
                  <a:ext uri="{FF2B5EF4-FFF2-40B4-BE49-F238E27FC236}">
                    <a16:creationId xmlns:a16="http://schemas.microsoft.com/office/drawing/2014/main" id="{F6D184D2-0E2C-2A3E-B40A-C94C011F011C}"/>
                  </a:ext>
                </a:extLst>
              </p14:cNvPr>
              <p14:cNvContentPartPr/>
              <p14:nvPr/>
            </p14:nvContentPartPr>
            <p14:xfrm>
              <a:off x="8129174" y="3295613"/>
              <a:ext cx="543240" cy="414360"/>
            </p14:xfrm>
          </p:contentPart>
        </mc:Choice>
        <mc:Fallback>
          <p:pic>
            <p:nvPicPr>
              <p:cNvPr id="7" name="Input penna 6">
                <a:extLst>
                  <a:ext uri="{FF2B5EF4-FFF2-40B4-BE49-F238E27FC236}">
                    <a16:creationId xmlns:a16="http://schemas.microsoft.com/office/drawing/2014/main" id="{F6D184D2-0E2C-2A3E-B40A-C94C011F011C}"/>
                  </a:ext>
                </a:extLst>
              </p:cNvPr>
              <p:cNvPicPr/>
              <p:nvPr/>
            </p:nvPicPr>
            <p:blipFill>
              <a:blip r:embed="rId7"/>
              <a:stretch>
                <a:fillRect/>
              </a:stretch>
            </p:blipFill>
            <p:spPr>
              <a:xfrm>
                <a:off x="8123054" y="3289493"/>
                <a:ext cx="555480" cy="42660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9" name="Input penna 8">
                <a:extLst>
                  <a:ext uri="{FF2B5EF4-FFF2-40B4-BE49-F238E27FC236}">
                    <a16:creationId xmlns:a16="http://schemas.microsoft.com/office/drawing/2014/main" id="{386BEDE8-9473-FC98-C573-01682C6D2340}"/>
                  </a:ext>
                </a:extLst>
              </p14:cNvPr>
              <p14:cNvContentPartPr/>
              <p14:nvPr/>
            </p14:nvContentPartPr>
            <p14:xfrm>
              <a:off x="9752054" y="3598733"/>
              <a:ext cx="479160" cy="305640"/>
            </p14:xfrm>
          </p:contentPart>
        </mc:Choice>
        <mc:Fallback>
          <p:pic>
            <p:nvPicPr>
              <p:cNvPr id="9" name="Input penna 8">
                <a:extLst>
                  <a:ext uri="{FF2B5EF4-FFF2-40B4-BE49-F238E27FC236}">
                    <a16:creationId xmlns:a16="http://schemas.microsoft.com/office/drawing/2014/main" id="{386BEDE8-9473-FC98-C573-01682C6D2340}"/>
                  </a:ext>
                </a:extLst>
              </p:cNvPr>
              <p:cNvPicPr/>
              <p:nvPr/>
            </p:nvPicPr>
            <p:blipFill>
              <a:blip r:embed="rId9"/>
              <a:stretch>
                <a:fillRect/>
              </a:stretch>
            </p:blipFill>
            <p:spPr>
              <a:xfrm>
                <a:off x="9745934" y="3592613"/>
                <a:ext cx="491400" cy="317880"/>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11" name="Input penna 10">
                <a:extLst>
                  <a:ext uri="{FF2B5EF4-FFF2-40B4-BE49-F238E27FC236}">
                    <a16:creationId xmlns:a16="http://schemas.microsoft.com/office/drawing/2014/main" id="{31AD43BD-35B3-5145-4D13-2F4F80C32770}"/>
                  </a:ext>
                </a:extLst>
              </p14:cNvPr>
              <p14:cNvContentPartPr/>
              <p14:nvPr/>
            </p14:nvContentPartPr>
            <p14:xfrm>
              <a:off x="9373694" y="3136853"/>
              <a:ext cx="493920" cy="242640"/>
            </p14:xfrm>
          </p:contentPart>
        </mc:Choice>
        <mc:Fallback>
          <p:pic>
            <p:nvPicPr>
              <p:cNvPr id="11" name="Input penna 10">
                <a:extLst>
                  <a:ext uri="{FF2B5EF4-FFF2-40B4-BE49-F238E27FC236}">
                    <a16:creationId xmlns:a16="http://schemas.microsoft.com/office/drawing/2014/main" id="{31AD43BD-35B3-5145-4D13-2F4F80C32770}"/>
                  </a:ext>
                </a:extLst>
              </p:cNvPr>
              <p:cNvPicPr/>
              <p:nvPr/>
            </p:nvPicPr>
            <p:blipFill>
              <a:blip r:embed="rId11"/>
              <a:stretch>
                <a:fillRect/>
              </a:stretch>
            </p:blipFill>
            <p:spPr>
              <a:xfrm>
                <a:off x="9367574" y="3130733"/>
                <a:ext cx="506160" cy="254880"/>
              </a:xfrm>
              <a:prstGeom prst="rect">
                <a:avLst/>
              </a:prstGeom>
            </p:spPr>
          </p:pic>
        </mc:Fallback>
      </mc:AlternateContent>
      <mc:AlternateContent xmlns:mc="http://schemas.openxmlformats.org/markup-compatibility/2006">
        <mc:Choice xmlns:p14="http://schemas.microsoft.com/office/powerpoint/2010/main" Requires="p14">
          <p:contentPart p14:bwMode="auto" r:id="rId12">
            <p14:nvContentPartPr>
              <p14:cNvPr id="12" name="Input penna 11">
                <a:extLst>
                  <a:ext uri="{FF2B5EF4-FFF2-40B4-BE49-F238E27FC236}">
                    <a16:creationId xmlns:a16="http://schemas.microsoft.com/office/drawing/2014/main" id="{3E0BF801-923D-D6CC-67DB-92D936632794}"/>
                  </a:ext>
                </a:extLst>
              </p14:cNvPr>
              <p14:cNvContentPartPr/>
              <p14:nvPr/>
            </p14:nvContentPartPr>
            <p14:xfrm>
              <a:off x="9515894" y="3632573"/>
              <a:ext cx="244440" cy="106920"/>
            </p14:xfrm>
          </p:contentPart>
        </mc:Choice>
        <mc:Fallback>
          <p:pic>
            <p:nvPicPr>
              <p:cNvPr id="12" name="Input penna 11">
                <a:extLst>
                  <a:ext uri="{FF2B5EF4-FFF2-40B4-BE49-F238E27FC236}">
                    <a16:creationId xmlns:a16="http://schemas.microsoft.com/office/drawing/2014/main" id="{3E0BF801-923D-D6CC-67DB-92D936632794}"/>
                  </a:ext>
                </a:extLst>
              </p:cNvPr>
              <p:cNvPicPr/>
              <p:nvPr/>
            </p:nvPicPr>
            <p:blipFill>
              <a:blip r:embed="rId13"/>
              <a:stretch>
                <a:fillRect/>
              </a:stretch>
            </p:blipFill>
            <p:spPr>
              <a:xfrm>
                <a:off x="9509774" y="3626453"/>
                <a:ext cx="256680" cy="119160"/>
              </a:xfrm>
              <a:prstGeom prst="rect">
                <a:avLst/>
              </a:prstGeom>
            </p:spPr>
          </p:pic>
        </mc:Fallback>
      </mc:AlternateContent>
      <mc:AlternateContent xmlns:mc="http://schemas.openxmlformats.org/markup-compatibility/2006">
        <mc:Choice xmlns:a14="http://schemas.microsoft.com/office/drawing/2010/main" Requires="a14">
          <p:sp>
            <p:nvSpPr>
              <p:cNvPr id="13" name="CasellaDiTesto 12">
                <a:extLst>
                  <a:ext uri="{FF2B5EF4-FFF2-40B4-BE49-F238E27FC236}">
                    <a16:creationId xmlns:a16="http://schemas.microsoft.com/office/drawing/2014/main" id="{2B99D30E-8F63-B221-ED5C-F83F6C1ED40A}"/>
                  </a:ext>
                </a:extLst>
              </p:cNvPr>
              <p:cNvSpPr txBox="1"/>
              <p:nvPr/>
            </p:nvSpPr>
            <p:spPr>
              <a:xfrm>
                <a:off x="5211409" y="4388190"/>
                <a:ext cx="3876221" cy="1131977"/>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𝑃</m:t>
                          </m:r>
                        </m:e>
                        <m:sub>
                          <m:r>
                            <a:rPr lang="it-IT" sz="3200" b="0" i="1" smtClean="0">
                              <a:latin typeface="Cambria Math" panose="02040503050406030204" pitchFamily="18" charset="0"/>
                            </a:rPr>
                            <m:t>𝑝𝑢𝑙𝑠</m:t>
                          </m:r>
                        </m:sub>
                      </m:sSub>
                      <m:r>
                        <a:rPr lang="it-IT" sz="3200" i="1">
                          <a:latin typeface="Cambria Math" panose="02040503050406030204" pitchFamily="18" charset="0"/>
                          <a:ea typeface="Cambria Math" panose="02040503050406030204" pitchFamily="18" charset="0"/>
                        </a:rPr>
                        <m:t>~</m:t>
                      </m:r>
                      <m:f>
                        <m:fPr>
                          <m:ctrlPr>
                            <a:rPr lang="it-IT" sz="3200" b="0" i="1" smtClean="0">
                              <a:latin typeface="Cambria Math" panose="02040503050406030204" pitchFamily="18" charset="0"/>
                            </a:rPr>
                          </m:ctrlPr>
                        </m:fPr>
                        <m:num>
                          <m:r>
                            <a:rPr lang="it-IT" sz="3200" b="0" i="1" smtClean="0">
                              <a:latin typeface="Cambria Math" panose="02040503050406030204" pitchFamily="18" charset="0"/>
                            </a:rPr>
                            <m:t>1</m:t>
                          </m:r>
                        </m:num>
                        <m:den>
                          <m:rad>
                            <m:radPr>
                              <m:degHide m:val="on"/>
                              <m:ctrlPr>
                                <a:rPr lang="it-IT" sz="3200" b="0" i="1" smtClean="0">
                                  <a:latin typeface="Cambria Math" panose="02040503050406030204" pitchFamily="18" charset="0"/>
                                </a:rPr>
                              </m:ctrlPr>
                            </m:radPr>
                            <m:deg/>
                            <m:e>
                              <m:r>
                                <a:rPr lang="it-IT" sz="3200" b="0" i="1" smtClean="0">
                                  <a:latin typeface="Cambria Math" panose="02040503050406030204" pitchFamily="18" charset="0"/>
                                </a:rPr>
                                <m:t>𝐺</m:t>
                              </m:r>
                              <m:r>
                                <a:rPr lang="it-IT" sz="3200" b="0" i="1" smtClean="0">
                                  <a:latin typeface="Cambria Math" panose="02040503050406030204" pitchFamily="18" charset="0"/>
                                </a:rPr>
                                <m:t> </m:t>
                              </m:r>
                              <m:r>
                                <a:rPr lang="it-IT" sz="3200" b="0" i="1" smtClean="0">
                                  <a:latin typeface="Cambria Math" panose="02040503050406030204" pitchFamily="18" charset="0"/>
                                </a:rPr>
                                <m:t>𝜌</m:t>
                              </m:r>
                            </m:e>
                          </m:rad>
                        </m:den>
                      </m:f>
                    </m:oMath>
                  </m:oMathPara>
                </a14:m>
                <a:endParaRPr lang="en-US" sz="3200" dirty="0"/>
              </a:p>
            </p:txBody>
          </p:sp>
        </mc:Choice>
        <mc:Fallback>
          <p:sp>
            <p:nvSpPr>
              <p:cNvPr id="13" name="CasellaDiTesto 12">
                <a:extLst>
                  <a:ext uri="{FF2B5EF4-FFF2-40B4-BE49-F238E27FC236}">
                    <a16:creationId xmlns:a16="http://schemas.microsoft.com/office/drawing/2014/main" id="{2B99D30E-8F63-B221-ED5C-F83F6C1ED40A}"/>
                  </a:ext>
                </a:extLst>
              </p:cNvPr>
              <p:cNvSpPr txBox="1">
                <a:spLocks noRot="1" noChangeAspect="1" noMove="1" noResize="1" noEditPoints="1" noAdjustHandles="1" noChangeArrowheads="1" noChangeShapeType="1" noTextEdit="1"/>
              </p:cNvSpPr>
              <p:nvPr/>
            </p:nvSpPr>
            <p:spPr>
              <a:xfrm>
                <a:off x="5211409" y="4388190"/>
                <a:ext cx="3876221" cy="1131977"/>
              </a:xfrm>
              <a:prstGeom prst="rect">
                <a:avLst/>
              </a:prstGeom>
              <a:blipFill>
                <a:blip r:embed="rId14"/>
                <a:stretch>
                  <a:fillRect t="-1111" b="-13333"/>
                </a:stretch>
              </a:blipFill>
            </p:spPr>
            <p:txBody>
              <a:bodyPr/>
              <a:lstStyle/>
              <a:p>
                <a:r>
                  <a:rPr lang="en-US">
                    <a:noFill/>
                  </a:rPr>
                  <a:t> </a:t>
                </a:r>
              </a:p>
            </p:txBody>
          </p:sp>
        </mc:Fallback>
      </mc:AlternateContent>
    </p:spTree>
    <p:extLst>
      <p:ext uri="{BB962C8B-B14F-4D97-AF65-F5344CB8AC3E}">
        <p14:creationId xmlns:p14="http://schemas.microsoft.com/office/powerpoint/2010/main" val="29381214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99F5B206-5529-B85E-F3CF-2D482D144F6E}"/>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88F696BF-1B04-4E36-C724-33D0CF120513}"/>
                  </a:ext>
                </a:extLst>
              </p:cNvPr>
              <p:cNvSpPr txBox="1"/>
              <p:nvPr/>
            </p:nvSpPr>
            <p:spPr>
              <a:xfrm>
                <a:off x="2489145" y="1337833"/>
                <a:ext cx="6928338" cy="472373"/>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en-US" sz="2400" i="1">
                        <a:latin typeface="Cambria Math" panose="02040503050406030204" pitchFamily="18" charset="0"/>
                      </a:rPr>
                      <m:t>𝑃</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𝜌</m:t>
                        </m:r>
                      </m:e>
                    </m:rad>
                    <m:r>
                      <a:rPr lang="en-US" sz="2400" i="1">
                        <a:latin typeface="Cambria Math" panose="02040503050406030204" pitchFamily="18" charset="0"/>
                      </a:rPr>
                      <m:t>=</m:t>
                    </m:r>
                    <m:r>
                      <a:rPr lang="en-US" sz="2400" i="1">
                        <a:latin typeface="Cambria Math" panose="02040503050406030204" pitchFamily="18" charset="0"/>
                      </a:rPr>
                      <m:t>𝑐𝑜𝑛𝑠𝑡</m:t>
                    </m:r>
                  </m:oMath>
                </a14:m>
                <a:endParaRPr lang="en-US" sz="2400" dirty="0"/>
              </a:p>
            </p:txBody>
          </p:sp>
        </mc:Choice>
        <mc:Fallback>
          <p:sp>
            <p:nvSpPr>
              <p:cNvPr id="10" name="CasellaDiTesto 9">
                <a:extLst>
                  <a:ext uri="{FF2B5EF4-FFF2-40B4-BE49-F238E27FC236}">
                    <a16:creationId xmlns:a16="http://schemas.microsoft.com/office/drawing/2014/main" id="{88F696BF-1B04-4E36-C724-33D0CF120513}"/>
                  </a:ext>
                </a:extLst>
              </p:cNvPr>
              <p:cNvSpPr txBox="1">
                <a:spLocks noRot="1" noChangeAspect="1" noMove="1" noResize="1" noEditPoints="1" noAdjustHandles="1" noChangeArrowheads="1" noChangeShapeType="1" noTextEdit="1"/>
              </p:cNvSpPr>
              <p:nvPr/>
            </p:nvSpPr>
            <p:spPr>
              <a:xfrm>
                <a:off x="2489145" y="1337833"/>
                <a:ext cx="6928338" cy="472373"/>
              </a:xfrm>
              <a:prstGeom prst="rect">
                <a:avLst/>
              </a:prstGeom>
              <a:blipFill>
                <a:blip r:embed="rId3"/>
                <a:stretch>
                  <a:fillRect l="-1097" t="-7895" b="-28947"/>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B020D75E-0B0A-731A-4870-89F5230AB115}"/>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236B4919-C46E-D327-86C4-713D1DABDF21}"/>
              </a:ext>
            </a:extLst>
          </p:cNvPr>
          <p:cNvSpPr>
            <a:spLocks noGrp="1"/>
          </p:cNvSpPr>
          <p:nvPr>
            <p:ph type="sldNum" sz="quarter" idx="12"/>
          </p:nvPr>
        </p:nvSpPr>
        <p:spPr/>
        <p:txBody>
          <a:bodyPr/>
          <a:lstStyle/>
          <a:p>
            <a:fld id="{B78F4D46-5A94-204F-B668-74128563BE61}" type="slidenum">
              <a:rPr lang="en-US" smtClean="0"/>
              <a:t>24</a:t>
            </a:fld>
            <a:endParaRPr lang="en-US"/>
          </a:p>
        </p:txBody>
      </p:sp>
      <p:sp>
        <p:nvSpPr>
          <p:cNvPr id="6" name="Titolo 7">
            <a:extLst>
              <a:ext uri="{FF2B5EF4-FFF2-40B4-BE49-F238E27FC236}">
                <a16:creationId xmlns:a16="http://schemas.microsoft.com/office/drawing/2014/main" id="{D4BC0A72-A001-A083-2C6C-CFDB598D2869}"/>
              </a:ext>
            </a:extLst>
          </p:cNvPr>
          <p:cNvSpPr>
            <a:spLocks noGrp="1"/>
          </p:cNvSpPr>
          <p:nvPr>
            <p:ph type="title"/>
          </p:nvPr>
        </p:nvSpPr>
        <p:spPr>
          <a:xfrm>
            <a:off x="432005" y="142129"/>
            <a:ext cx="10817888" cy="1325563"/>
          </a:xfrm>
        </p:spPr>
        <p:txBody>
          <a:bodyPr>
            <a:normAutofit/>
          </a:bodyPr>
          <a:lstStyle/>
          <a:p>
            <a:pPr algn="ctr"/>
            <a:r>
              <a:rPr lang="it-IT" sz="4400" b="1" dirty="0">
                <a:effectLst/>
              </a:rPr>
              <a:t>The </a:t>
            </a:r>
            <a:r>
              <a:rPr lang="it-IT" sz="4400" b="1" dirty="0" err="1">
                <a:effectLst/>
              </a:rPr>
              <a:t>Period</a:t>
            </a:r>
            <a:r>
              <a:rPr lang="it-IT" sz="4400" b="1" dirty="0">
                <a:effectLst/>
              </a:rPr>
              <a:t>-</a:t>
            </a:r>
            <a:r>
              <a:rPr lang="it-IT" sz="4400" b="1" dirty="0" err="1">
                <a:effectLst/>
              </a:rPr>
              <a:t>Luminosity</a:t>
            </a:r>
            <a:r>
              <a:rPr lang="it-IT" sz="4400" b="1" dirty="0">
                <a:effectLst/>
              </a:rPr>
              <a:t>-Color relation</a:t>
            </a:r>
            <a:endParaRPr lang="en-US" dirty="0"/>
          </a:p>
        </p:txBody>
      </p:sp>
      <p:sp>
        <p:nvSpPr>
          <p:cNvPr id="8" name="Segnaposto piè di pagina 7">
            <a:extLst>
              <a:ext uri="{FF2B5EF4-FFF2-40B4-BE49-F238E27FC236}">
                <a16:creationId xmlns:a16="http://schemas.microsoft.com/office/drawing/2014/main" id="{F4E152F6-F9BB-4924-9186-C553A492D51E}"/>
              </a:ext>
            </a:extLst>
          </p:cNvPr>
          <p:cNvSpPr>
            <a:spLocks noGrp="1"/>
          </p:cNvSpPr>
          <p:nvPr>
            <p:ph type="ftr" sz="quarter" idx="11"/>
          </p:nvPr>
        </p:nvSpPr>
        <p:spPr/>
        <p:txBody>
          <a:bodyPr/>
          <a:lstStyle/>
          <a:p>
            <a:r>
              <a:rPr lang="en-US"/>
              <a:t>Teresa Sicignano</a:t>
            </a:r>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1A160B60-C8FB-DBB2-B96D-C8F7BE942AEA}"/>
                  </a:ext>
                </a:extLst>
              </p:cNvPr>
              <p:cNvSpPr txBox="1"/>
              <p:nvPr/>
            </p:nvSpPr>
            <p:spPr>
              <a:xfrm>
                <a:off x="687730" y="1881561"/>
                <a:ext cx="7194629" cy="3978782"/>
              </a:xfrm>
              <a:prstGeom prst="rect">
                <a:avLst/>
              </a:prstGeom>
              <a:noFill/>
            </p:spPr>
            <p:txBody>
              <a:bodyPr wrap="square" rtlCol="0">
                <a:spAutoFit/>
              </a:bodyPr>
              <a:lstStyle/>
              <a:p>
                <a:r>
                  <a:rPr lang="it-IT" dirty="0"/>
                  <a:t>Consider the star </a:t>
                </a:r>
                <a:r>
                  <a:rPr lang="it-IT" dirty="0" err="1"/>
                  <a:t>as</a:t>
                </a:r>
                <a:r>
                  <a:rPr lang="it-IT" dirty="0"/>
                  <a:t> a self-</a:t>
                </a:r>
                <a:r>
                  <a:rPr lang="it-IT" dirty="0" err="1"/>
                  <a:t>gravitating</a:t>
                </a:r>
                <a:r>
                  <a:rPr lang="it-IT" dirty="0"/>
                  <a:t> </a:t>
                </a:r>
                <a:r>
                  <a:rPr lang="it-IT" dirty="0" err="1"/>
                  <a:t>sphere</a:t>
                </a:r>
                <a:r>
                  <a:rPr lang="it-IT" dirty="0"/>
                  <a:t> </a:t>
                </a:r>
                <a:r>
                  <a:rPr lang="it-IT" dirty="0" err="1"/>
                  <a:t>undergoing</a:t>
                </a:r>
                <a:r>
                  <a:rPr lang="it-IT" dirty="0"/>
                  <a:t> </a:t>
                </a:r>
                <a:r>
                  <a:rPr lang="it-IT" dirty="0" err="1"/>
                  <a:t>pulsations</a:t>
                </a:r>
                <a:endParaRPr lang="it-IT" dirty="0"/>
              </a:p>
              <a:p>
                <a:endParaRPr lang="it-IT" dirty="0"/>
              </a:p>
              <a:p>
                <a:pPr/>
                <a14:m>
                  <m:oMathPara xmlns:m="http://schemas.openxmlformats.org/officeDocument/2006/math">
                    <m:oMathParaPr>
                      <m:jc m:val="left"/>
                    </m:oMathParaPr>
                    <m:oMath xmlns:m="http://schemas.openxmlformats.org/officeDocument/2006/math">
                      <m:sSub>
                        <m:sSubPr>
                          <m:ctrlPr>
                            <a:rPr lang="it-IT" sz="3200" b="0" i="1" smtClean="0">
                              <a:latin typeface="Cambria Math" panose="02040503050406030204" pitchFamily="18" charset="0"/>
                              <a:ea typeface="Cambria Math" panose="02040503050406030204" pitchFamily="18" charset="0"/>
                            </a:rPr>
                          </m:ctrlPr>
                        </m:sSubPr>
                        <m:e>
                          <m:r>
                            <a:rPr lang="it-IT" sz="3200" b="0" i="1" smtClean="0">
                              <a:latin typeface="Cambria Math" panose="02040503050406030204" pitchFamily="18" charset="0"/>
                              <a:ea typeface="Cambria Math" panose="02040503050406030204" pitchFamily="18" charset="0"/>
                            </a:rPr>
                            <m:t>𝑃</m:t>
                          </m:r>
                        </m:e>
                        <m:sub>
                          <m:r>
                            <a:rPr lang="it-IT" sz="3200" b="0" i="1" smtClean="0">
                              <a:latin typeface="Cambria Math" panose="02040503050406030204" pitchFamily="18" charset="0"/>
                              <a:ea typeface="Cambria Math" panose="02040503050406030204" pitchFamily="18" charset="0"/>
                            </a:rPr>
                            <m:t>𝑐</m:t>
                          </m:r>
                        </m:sub>
                      </m:sSub>
                      <m:r>
                        <a:rPr lang="it-IT" sz="3200" b="0" i="1" smtClean="0">
                          <a:latin typeface="Cambria Math" panose="02040503050406030204" pitchFamily="18" charset="0"/>
                          <a:ea typeface="Cambria Math" panose="02040503050406030204" pitchFamily="18" charset="0"/>
                        </a:rPr>
                        <m:t> ~</m:t>
                      </m:r>
                      <m:r>
                        <a:rPr lang="it-IT" sz="3200" i="1">
                          <a:latin typeface="Cambria Math" panose="02040503050406030204" pitchFamily="18" charset="0"/>
                          <a:ea typeface="Cambria Math" panose="02040503050406030204" pitchFamily="18" charset="0"/>
                        </a:rPr>
                        <m:t>𝐺</m:t>
                      </m:r>
                      <m:r>
                        <a:rPr lang="it-IT" sz="3200" i="1">
                          <a:latin typeface="Cambria Math" panose="02040503050406030204" pitchFamily="18" charset="0"/>
                          <a:ea typeface="Cambria Math" panose="02040503050406030204" pitchFamily="18" charset="0"/>
                        </a:rPr>
                        <m:t> </m:t>
                      </m:r>
                      <m:r>
                        <a:rPr lang="it-IT" sz="3200" i="1">
                          <a:latin typeface="Cambria Math" panose="02040503050406030204" pitchFamily="18" charset="0"/>
                          <a:ea typeface="Cambria Math" panose="02040503050406030204" pitchFamily="18" charset="0"/>
                        </a:rPr>
                        <m:t>𝜌</m:t>
                      </m:r>
                      <m:r>
                        <a:rPr lang="it-IT" sz="3200" i="1">
                          <a:latin typeface="Cambria Math" panose="02040503050406030204" pitchFamily="18" charset="0"/>
                          <a:ea typeface="Cambria Math" panose="02040503050406030204" pitchFamily="18" charset="0"/>
                        </a:rPr>
                        <m:t> </m:t>
                      </m:r>
                      <m:sSup>
                        <m:sSupPr>
                          <m:ctrlPr>
                            <a:rPr lang="it-IT" sz="3200" i="1">
                              <a:latin typeface="Cambria Math" panose="02040503050406030204" pitchFamily="18" charset="0"/>
                              <a:ea typeface="Cambria Math" panose="02040503050406030204" pitchFamily="18" charset="0"/>
                            </a:rPr>
                          </m:ctrlPr>
                        </m:sSupPr>
                        <m:e>
                          <m:r>
                            <a:rPr lang="it-IT" sz="3200" i="1">
                              <a:latin typeface="Cambria Math" panose="02040503050406030204" pitchFamily="18" charset="0"/>
                              <a:ea typeface="Cambria Math" panose="02040503050406030204" pitchFamily="18" charset="0"/>
                            </a:rPr>
                            <m:t>𝑅</m:t>
                          </m:r>
                        </m:e>
                        <m:sup>
                          <m:r>
                            <a:rPr lang="it-IT" sz="3200" i="1">
                              <a:latin typeface="Cambria Math" panose="02040503050406030204" pitchFamily="18" charset="0"/>
                              <a:ea typeface="Cambria Math" panose="02040503050406030204" pitchFamily="18" charset="0"/>
                            </a:rPr>
                            <m:t>2</m:t>
                          </m:r>
                        </m:sup>
                      </m:sSup>
                    </m:oMath>
                  </m:oMathPara>
                </a14:m>
                <a:endParaRPr lang="en-US" sz="3200" dirty="0"/>
              </a:p>
              <a:p>
                <a:endParaRPr lang="en-US" dirty="0"/>
              </a:p>
              <a:p>
                <a:endParaRPr lang="en-US" dirty="0"/>
              </a:p>
              <a:p>
                <a:pPr/>
                <a14:m>
                  <m:oMathPara xmlns:m="http://schemas.openxmlformats.org/officeDocument/2006/math">
                    <m:oMathParaPr>
                      <m:jc m:val="left"/>
                    </m:oMathParaPr>
                    <m:oMath xmlns:m="http://schemas.openxmlformats.org/officeDocument/2006/math">
                      <m:sSub>
                        <m:sSubPr>
                          <m:ctrlPr>
                            <a:rPr lang="it-IT" sz="3200" i="1">
                              <a:latin typeface="Cambria Math" panose="02040503050406030204" pitchFamily="18" charset="0"/>
                            </a:rPr>
                          </m:ctrlPr>
                        </m:sSubPr>
                        <m:e>
                          <m:r>
                            <a:rPr lang="it-IT" sz="3200" i="1">
                              <a:latin typeface="Cambria Math" panose="02040503050406030204" pitchFamily="18" charset="0"/>
                            </a:rPr>
                            <m:t>𝑡</m:t>
                          </m:r>
                        </m:e>
                        <m:sub>
                          <m:r>
                            <a:rPr lang="it-IT" sz="3200" i="1">
                              <a:latin typeface="Cambria Math" panose="02040503050406030204" pitchFamily="18" charset="0"/>
                            </a:rPr>
                            <m:t>𝑝𝑒𝑟𝑡</m:t>
                          </m:r>
                        </m:sub>
                      </m:sSub>
                      <m:r>
                        <a:rPr lang="it-IT" sz="3200" i="1">
                          <a:latin typeface="Cambria Math" panose="02040503050406030204" pitchFamily="18" charset="0"/>
                        </a:rPr>
                        <m:t>=</m:t>
                      </m:r>
                      <m:r>
                        <a:rPr lang="it-IT" sz="3200" i="1">
                          <a:latin typeface="Cambria Math" panose="02040503050406030204" pitchFamily="18" charset="0"/>
                        </a:rPr>
                        <m:t>𝑅</m:t>
                      </m:r>
                      <m:r>
                        <a:rPr lang="it-IT" sz="3200" i="1">
                          <a:latin typeface="Cambria Math" panose="02040503050406030204" pitchFamily="18" charset="0"/>
                          <a:ea typeface="Cambria Math" panose="02040503050406030204" pitchFamily="18" charset="0"/>
                        </a:rPr>
                        <m:t>  </m:t>
                      </m:r>
                      <m:rad>
                        <m:radPr>
                          <m:degHide m:val="on"/>
                          <m:ctrlPr>
                            <a:rPr lang="it-IT" sz="3200" i="1">
                              <a:latin typeface="Cambria Math" panose="02040503050406030204" pitchFamily="18" charset="0"/>
                              <a:ea typeface="Cambria Math" panose="02040503050406030204" pitchFamily="18" charset="0"/>
                            </a:rPr>
                          </m:ctrlPr>
                        </m:radPr>
                        <m:deg/>
                        <m:e>
                          <m:f>
                            <m:fPr>
                              <m:ctrlPr>
                                <a:rPr lang="it-IT" sz="3200" i="1">
                                  <a:latin typeface="Cambria Math" panose="02040503050406030204" pitchFamily="18" charset="0"/>
                                  <a:ea typeface="Cambria Math" panose="02040503050406030204" pitchFamily="18" charset="0"/>
                                </a:rPr>
                              </m:ctrlPr>
                            </m:fPr>
                            <m:num>
                              <m:r>
                                <m:rPr>
                                  <m:sty m:val="p"/>
                                </m:rPr>
                                <a:rPr lang="it-IT" sz="3200" i="1">
                                  <a:latin typeface="Cambria Math" panose="02040503050406030204" pitchFamily="18" charset="0"/>
                                  <a:ea typeface="Cambria Math" panose="02040503050406030204" pitchFamily="18" charset="0"/>
                                </a:rPr>
                                <m:t>ρ</m:t>
                              </m:r>
                            </m:num>
                            <m:den>
                              <m:sSub>
                                <m:sSubPr>
                                  <m:ctrlPr>
                                    <a:rPr lang="it-IT" sz="3200" b="0" i="1" smtClean="0">
                                      <a:latin typeface="Cambria Math" panose="02040503050406030204" pitchFamily="18" charset="0"/>
                                      <a:ea typeface="Cambria Math" panose="02040503050406030204" pitchFamily="18" charset="0"/>
                                    </a:rPr>
                                  </m:ctrlPr>
                                </m:sSubPr>
                                <m:e>
                                  <m:r>
                                    <m:rPr>
                                      <m:sty m:val="p"/>
                                    </m:rPr>
                                    <a:rPr lang="it-IT" sz="3200" i="1">
                                      <a:latin typeface="Cambria Math" panose="02040503050406030204" pitchFamily="18" charset="0"/>
                                      <a:ea typeface="Cambria Math" panose="02040503050406030204" pitchFamily="18" charset="0"/>
                                    </a:rPr>
                                    <m:t>P</m:t>
                                  </m:r>
                                </m:e>
                                <m:sub>
                                  <m:r>
                                    <a:rPr lang="it-IT" sz="3200" b="0" i="1" smtClean="0">
                                      <a:latin typeface="Cambria Math" panose="02040503050406030204" pitchFamily="18" charset="0"/>
                                      <a:ea typeface="Cambria Math" panose="02040503050406030204" pitchFamily="18" charset="0"/>
                                    </a:rPr>
                                    <m:t>𝑐</m:t>
                                  </m:r>
                                </m:sub>
                              </m:sSub>
                              <m:r>
                                <a:rPr lang="it-IT" sz="3200" i="1">
                                  <a:latin typeface="Cambria Math" panose="02040503050406030204" pitchFamily="18" charset="0"/>
                                  <a:ea typeface="Cambria Math" panose="02040503050406030204" pitchFamily="18" charset="0"/>
                                </a:rPr>
                                <m:t> </m:t>
                              </m:r>
                            </m:den>
                          </m:f>
                        </m:e>
                      </m:rad>
                      <m:r>
                        <a:rPr lang="it-IT" sz="3200" i="1">
                          <a:latin typeface="Cambria Math" panose="02040503050406030204" pitchFamily="18" charset="0"/>
                        </a:rPr>
                        <m:t> </m:t>
                      </m:r>
                    </m:oMath>
                  </m:oMathPara>
                </a14:m>
                <a:endParaRPr lang="en-US" sz="3200" dirty="0"/>
              </a:p>
              <a:p>
                <a:endParaRPr lang="it-IT" b="0" dirty="0">
                  <a:ea typeface="Cambria Math" panose="02040503050406030204" pitchFamily="18" charset="0"/>
                </a:endParaRPr>
              </a:p>
              <a:p>
                <a:r>
                  <a:rPr lang="en-US" dirty="0"/>
                  <a:t> </a:t>
                </a:r>
              </a:p>
              <a:p>
                <a:endParaRPr lang="en-US" dirty="0"/>
              </a:p>
            </p:txBody>
          </p:sp>
        </mc:Choice>
        <mc:Fallback>
          <p:sp>
            <p:nvSpPr>
              <p:cNvPr id="3" name="CasellaDiTesto 2">
                <a:extLst>
                  <a:ext uri="{FF2B5EF4-FFF2-40B4-BE49-F238E27FC236}">
                    <a16:creationId xmlns:a16="http://schemas.microsoft.com/office/drawing/2014/main" id="{1A160B60-C8FB-DBB2-B96D-C8F7BE942AEA}"/>
                  </a:ext>
                </a:extLst>
              </p:cNvPr>
              <p:cNvSpPr txBox="1">
                <a:spLocks noRot="1" noChangeAspect="1" noMove="1" noResize="1" noEditPoints="1" noAdjustHandles="1" noChangeArrowheads="1" noChangeShapeType="1" noTextEdit="1"/>
              </p:cNvSpPr>
              <p:nvPr/>
            </p:nvSpPr>
            <p:spPr>
              <a:xfrm>
                <a:off x="687730" y="1881561"/>
                <a:ext cx="7194629" cy="3978782"/>
              </a:xfrm>
              <a:prstGeom prst="rect">
                <a:avLst/>
              </a:prstGeom>
              <a:blipFill>
                <a:blip r:embed="rId4"/>
                <a:stretch>
                  <a:fillRect l="-882" t="-95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CasellaDiTesto 12">
                <a:extLst>
                  <a:ext uri="{FF2B5EF4-FFF2-40B4-BE49-F238E27FC236}">
                    <a16:creationId xmlns:a16="http://schemas.microsoft.com/office/drawing/2014/main" id="{C5BFD6D2-7553-FAC6-090A-4A58AA2187DE}"/>
                  </a:ext>
                </a:extLst>
              </p:cNvPr>
              <p:cNvSpPr txBox="1"/>
              <p:nvPr/>
            </p:nvSpPr>
            <p:spPr>
              <a:xfrm>
                <a:off x="4285044" y="3078523"/>
                <a:ext cx="3876221" cy="11319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𝑃</m:t>
                          </m:r>
                        </m:e>
                        <m:sub>
                          <m:r>
                            <a:rPr lang="it-IT" sz="3200" b="0" i="1" smtClean="0">
                              <a:latin typeface="Cambria Math" panose="02040503050406030204" pitchFamily="18" charset="0"/>
                            </a:rPr>
                            <m:t>𝑝𝑢𝑙𝑠</m:t>
                          </m:r>
                        </m:sub>
                      </m:sSub>
                      <m:r>
                        <a:rPr lang="it-IT" sz="3200" i="1">
                          <a:latin typeface="Cambria Math" panose="02040503050406030204" pitchFamily="18" charset="0"/>
                          <a:ea typeface="Cambria Math" panose="02040503050406030204" pitchFamily="18" charset="0"/>
                        </a:rPr>
                        <m:t>~</m:t>
                      </m:r>
                      <m:f>
                        <m:fPr>
                          <m:ctrlPr>
                            <a:rPr lang="it-IT" sz="3200" b="0" i="1" smtClean="0">
                              <a:latin typeface="Cambria Math" panose="02040503050406030204" pitchFamily="18" charset="0"/>
                            </a:rPr>
                          </m:ctrlPr>
                        </m:fPr>
                        <m:num>
                          <m:r>
                            <a:rPr lang="it-IT" sz="3200" b="0" i="1" smtClean="0">
                              <a:latin typeface="Cambria Math" panose="02040503050406030204" pitchFamily="18" charset="0"/>
                            </a:rPr>
                            <m:t>1</m:t>
                          </m:r>
                        </m:num>
                        <m:den>
                          <m:rad>
                            <m:radPr>
                              <m:degHide m:val="on"/>
                              <m:ctrlPr>
                                <a:rPr lang="it-IT" sz="3200" b="0" i="1" smtClean="0">
                                  <a:latin typeface="Cambria Math" panose="02040503050406030204" pitchFamily="18" charset="0"/>
                                </a:rPr>
                              </m:ctrlPr>
                            </m:radPr>
                            <m:deg/>
                            <m:e>
                              <m:r>
                                <a:rPr lang="it-IT" sz="3200" b="0" i="1" smtClean="0">
                                  <a:latin typeface="Cambria Math" panose="02040503050406030204" pitchFamily="18" charset="0"/>
                                </a:rPr>
                                <m:t>𝐺</m:t>
                              </m:r>
                              <m:r>
                                <a:rPr lang="it-IT" sz="3200" b="0" i="1" smtClean="0">
                                  <a:latin typeface="Cambria Math" panose="02040503050406030204" pitchFamily="18" charset="0"/>
                                </a:rPr>
                                <m:t> </m:t>
                              </m:r>
                              <m:r>
                                <a:rPr lang="it-IT" sz="3200" b="0" i="1" smtClean="0">
                                  <a:latin typeface="Cambria Math" panose="02040503050406030204" pitchFamily="18" charset="0"/>
                                </a:rPr>
                                <m:t>𝜌</m:t>
                              </m:r>
                            </m:e>
                          </m:rad>
                        </m:den>
                      </m:f>
                    </m:oMath>
                  </m:oMathPara>
                </a14:m>
                <a:endParaRPr lang="en-US" sz="3200" dirty="0"/>
              </a:p>
            </p:txBody>
          </p:sp>
        </mc:Choice>
        <mc:Fallback>
          <p:sp>
            <p:nvSpPr>
              <p:cNvPr id="13" name="CasellaDiTesto 12">
                <a:extLst>
                  <a:ext uri="{FF2B5EF4-FFF2-40B4-BE49-F238E27FC236}">
                    <a16:creationId xmlns:a16="http://schemas.microsoft.com/office/drawing/2014/main" id="{C5BFD6D2-7553-FAC6-090A-4A58AA2187DE}"/>
                  </a:ext>
                </a:extLst>
              </p:cNvPr>
              <p:cNvSpPr txBox="1">
                <a:spLocks noRot="1" noChangeAspect="1" noMove="1" noResize="1" noEditPoints="1" noAdjustHandles="1" noChangeArrowheads="1" noChangeShapeType="1" noTextEdit="1"/>
              </p:cNvSpPr>
              <p:nvPr/>
            </p:nvSpPr>
            <p:spPr>
              <a:xfrm>
                <a:off x="4285044" y="3078523"/>
                <a:ext cx="3876221" cy="1131977"/>
              </a:xfrm>
              <a:prstGeom prst="rect">
                <a:avLst/>
              </a:prstGeom>
              <a:blipFill>
                <a:blip r:embed="rId5"/>
                <a:stretch>
                  <a:fillRect t="-1111" b="-13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CasellaDiTesto 13">
                <a:extLst>
                  <a:ext uri="{FF2B5EF4-FFF2-40B4-BE49-F238E27FC236}">
                    <a16:creationId xmlns:a16="http://schemas.microsoft.com/office/drawing/2014/main" id="{D5B25932-5B70-0D0C-D191-B39648E9FBED}"/>
                  </a:ext>
                </a:extLst>
              </p:cNvPr>
              <p:cNvSpPr txBox="1"/>
              <p:nvPr/>
            </p:nvSpPr>
            <p:spPr>
              <a:xfrm>
                <a:off x="1451922" y="5071842"/>
                <a:ext cx="9797971" cy="622735"/>
              </a:xfrm>
              <a:prstGeom prst="rect">
                <a:avLst/>
              </a:prstGeom>
              <a:noFill/>
            </p:spPr>
            <p:txBody>
              <a:bodyPr wrap="square">
                <a:spAutoFit/>
              </a:bodyPr>
              <a:lstStyle/>
              <a:p>
                <a14:m>
                  <m:oMath xmlns:m="http://schemas.openxmlformats.org/officeDocument/2006/math">
                    <m:sSub>
                      <m:sSubPr>
                        <m:ctrlP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ctrlPr>
                      </m:sSubPr>
                      <m:e>
                        <m: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t>𝑃</m:t>
                        </m:r>
                      </m:e>
                      <m:sub>
                        <m: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t>𝑝𝑢𝑙𝑠</m:t>
                        </m:r>
                      </m:sub>
                    </m:sSub>
                    <m:r>
                      <a:rPr lang="en-GB" sz="3200" b="0" i="1" dirty="0"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GB" sz="3200" i="1" dirty="0">
                    <a:cs typeface="Times New Roman" panose="02020603050405020304" pitchFamily="18" charset="0"/>
                  </a:rPr>
                  <a:t> </a:t>
                </a:r>
                <a14:m>
                  <m:oMath xmlns:m="http://schemas.openxmlformats.org/officeDocument/2006/math">
                    <m:sSup>
                      <m:sSupPr>
                        <m:ctrlPr>
                          <a:rPr lang="en-US" sz="3200" i="1" dirty="0"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𝜌</m:t>
                        </m:r>
                      </m:e>
                      <m:sup>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−1/2</m:t>
                        </m:r>
                      </m:sup>
                    </m:sSup>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3200" i="1" dirty="0">
                    <a:latin typeface="Times New Roman" panose="02020603050405020304" pitchFamily="18" charset="0"/>
                    <a:cs typeface="Times New Roman" panose="02020603050405020304" pitchFamily="18" charset="0"/>
                  </a:rPr>
                  <a:t>but </a:t>
                </a:r>
                <a14:m>
                  <m:oMath xmlns:m="http://schemas.openxmlformats.org/officeDocument/2006/math">
                    <m:sSup>
                      <m:sSupPr>
                        <m:ctrlPr>
                          <a:rPr lang="en-US" sz="32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3200" b="0" i="1" dirty="0">
                            <a:latin typeface="Cambria Math" panose="02040503050406030204" pitchFamily="18" charset="0"/>
                            <a:ea typeface="Cambria Math" panose="02040503050406030204" pitchFamily="18" charset="0"/>
                            <a:cs typeface="Times New Roman" panose="02020603050405020304" pitchFamily="18" charset="0"/>
                          </a:rPr>
                          <m:t>𝜌</m:t>
                        </m:r>
                        <m:r>
                          <a:rPr lang="en-GB" sz="3200" b="0" i="1" dirty="0">
                            <a:latin typeface="Cambria Math" panose="02040503050406030204" pitchFamily="18" charset="0"/>
                            <a:ea typeface="Cambria Math" panose="02040503050406030204" pitchFamily="18" charset="0"/>
                            <a:cs typeface="Times New Roman" panose="02020603050405020304" pitchFamily="18" charset="0"/>
                          </a:rPr>
                          <m:t>∝</m:t>
                        </m:r>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𝑀</m:t>
                        </m:r>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 </m:t>
                        </m:r>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𝑅</m:t>
                        </m:r>
                      </m:e>
                      <m:sup>
                        <m:r>
                          <a:rPr lang="en-US" sz="3200" b="0" i="1" dirty="0">
                            <a:latin typeface="Cambria Math" panose="02040503050406030204" pitchFamily="18" charset="0"/>
                            <a:ea typeface="Cambria Math" panose="02040503050406030204" pitchFamily="18" charset="0"/>
                            <a:cs typeface="Times New Roman" panose="02020603050405020304" pitchFamily="18" charset="0"/>
                          </a:rPr>
                          <m:t>−</m:t>
                        </m:r>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3</m:t>
                        </m:r>
                      </m:sup>
                    </m:sSup>
                  </m:oMath>
                </a14:m>
                <a:r>
                  <a:rPr lang="en-GB" sz="3200" i="1" dirty="0">
                    <a:latin typeface="Times New Roman" panose="02020603050405020304" pitchFamily="18" charset="0"/>
                    <a:cs typeface="Times New Roman" panose="02020603050405020304" pitchFamily="18" charset="0"/>
                  </a:rPr>
                  <a:t>  </a:t>
                </a:r>
                <a:r>
                  <a:rPr lang="en-GB" sz="3200" i="1" dirty="0">
                    <a:latin typeface="Times New Roman" panose="02020603050405020304" pitchFamily="18" charset="0"/>
                    <a:cs typeface="Times New Roman" panose="02020603050405020304" pitchFamily="18" charset="0"/>
                    <a:sym typeface="Wingdings" pitchFamily="2" charset="2"/>
                  </a:rPr>
                  <a:t> </a:t>
                </a:r>
                <a14:m>
                  <m:oMath xmlns:m="http://schemas.openxmlformats.org/officeDocument/2006/math">
                    <m:sSub>
                      <m:sSubPr>
                        <m:ctrlP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ctrlPr>
                      </m:sSubPr>
                      <m:e>
                        <m: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t>𝑃</m:t>
                        </m:r>
                      </m:e>
                      <m:sub>
                        <m: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t>𝑝𝑢𝑙𝑠</m:t>
                        </m:r>
                      </m:sub>
                    </m:sSub>
                    <m:r>
                      <a:rPr lang="en-GB" sz="3200" b="0" i="1" dirty="0"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GB" sz="3200" i="1" dirty="0">
                    <a:cs typeface="Times New Roman" panose="02020603050405020304" pitchFamily="18" charset="0"/>
                  </a:rPr>
                  <a:t> </a:t>
                </a:r>
                <a14:m>
                  <m:oMath xmlns:m="http://schemas.openxmlformats.org/officeDocument/2006/math">
                    <m:sSup>
                      <m:sSupPr>
                        <m:ctrlPr>
                          <a:rPr lang="en-US" sz="3200" i="1" dirty="0"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𝑀</m:t>
                        </m:r>
                      </m:e>
                      <m:sup>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−1/2</m:t>
                        </m:r>
                      </m:sup>
                    </m:sSup>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32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𝑅</m:t>
                        </m:r>
                      </m:e>
                      <m:sup>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3/2</m:t>
                        </m:r>
                      </m:sup>
                    </m:sSup>
                  </m:oMath>
                </a14:m>
                <a:endParaRPr lang="en-US" sz="3200" dirty="0"/>
              </a:p>
            </p:txBody>
          </p:sp>
        </mc:Choice>
        <mc:Fallback>
          <p:sp>
            <p:nvSpPr>
              <p:cNvPr id="14" name="CasellaDiTesto 13">
                <a:extLst>
                  <a:ext uri="{FF2B5EF4-FFF2-40B4-BE49-F238E27FC236}">
                    <a16:creationId xmlns:a16="http://schemas.microsoft.com/office/drawing/2014/main" id="{D5B25932-5B70-0D0C-D191-B39648E9FBED}"/>
                  </a:ext>
                </a:extLst>
              </p:cNvPr>
              <p:cNvSpPr txBox="1">
                <a:spLocks noRot="1" noChangeAspect="1" noMove="1" noResize="1" noEditPoints="1" noAdjustHandles="1" noChangeArrowheads="1" noChangeShapeType="1" noTextEdit="1"/>
              </p:cNvSpPr>
              <p:nvPr/>
            </p:nvSpPr>
            <p:spPr>
              <a:xfrm>
                <a:off x="1451922" y="5071842"/>
                <a:ext cx="9797971" cy="622735"/>
              </a:xfrm>
              <a:prstGeom prst="rect">
                <a:avLst/>
              </a:prstGeom>
              <a:blipFill>
                <a:blip r:embed="rId6"/>
                <a:stretch>
                  <a:fillRect l="-518" t="-12000" b="-24000"/>
                </a:stretch>
              </a:blipFill>
            </p:spPr>
            <p:txBody>
              <a:bodyPr/>
              <a:lstStyle/>
              <a:p>
                <a:r>
                  <a:rPr lang="en-US">
                    <a:noFill/>
                  </a:rPr>
                  <a:t> </a:t>
                </a:r>
              </a:p>
            </p:txBody>
          </p:sp>
        </mc:Fallback>
      </mc:AlternateContent>
    </p:spTree>
    <p:extLst>
      <p:ext uri="{BB962C8B-B14F-4D97-AF65-F5344CB8AC3E}">
        <p14:creationId xmlns:p14="http://schemas.microsoft.com/office/powerpoint/2010/main" val="16298777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021E15-0331-4B53-92DA-E36AFA057627}"/>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6344287A-C24E-0EBB-ABD4-DD25655755C8}"/>
                  </a:ext>
                </a:extLst>
              </p:cNvPr>
              <p:cNvSpPr txBox="1"/>
              <p:nvPr/>
            </p:nvSpPr>
            <p:spPr>
              <a:xfrm>
                <a:off x="2489145" y="1337833"/>
                <a:ext cx="6928338" cy="472373"/>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en-US" sz="2400" i="1">
                        <a:latin typeface="Cambria Math" panose="02040503050406030204" pitchFamily="18" charset="0"/>
                      </a:rPr>
                      <m:t>𝑃</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𝜌</m:t>
                        </m:r>
                      </m:e>
                    </m:rad>
                    <m:r>
                      <a:rPr lang="en-US" sz="2400" i="1">
                        <a:latin typeface="Cambria Math" panose="02040503050406030204" pitchFamily="18" charset="0"/>
                      </a:rPr>
                      <m:t>=</m:t>
                    </m:r>
                    <m:r>
                      <a:rPr lang="en-US" sz="2400" i="1">
                        <a:latin typeface="Cambria Math" panose="02040503050406030204" pitchFamily="18" charset="0"/>
                      </a:rPr>
                      <m:t>𝑐𝑜𝑛𝑠𝑡</m:t>
                    </m:r>
                  </m:oMath>
                </a14:m>
                <a:endParaRPr lang="en-US" sz="2400" dirty="0"/>
              </a:p>
            </p:txBody>
          </p:sp>
        </mc:Choice>
        <mc:Fallback>
          <p:sp>
            <p:nvSpPr>
              <p:cNvPr id="10" name="CasellaDiTesto 9">
                <a:extLst>
                  <a:ext uri="{FF2B5EF4-FFF2-40B4-BE49-F238E27FC236}">
                    <a16:creationId xmlns:a16="http://schemas.microsoft.com/office/drawing/2014/main" id="{6344287A-C24E-0EBB-ABD4-DD25655755C8}"/>
                  </a:ext>
                </a:extLst>
              </p:cNvPr>
              <p:cNvSpPr txBox="1">
                <a:spLocks noRot="1" noChangeAspect="1" noMove="1" noResize="1" noEditPoints="1" noAdjustHandles="1" noChangeArrowheads="1" noChangeShapeType="1" noTextEdit="1"/>
              </p:cNvSpPr>
              <p:nvPr/>
            </p:nvSpPr>
            <p:spPr>
              <a:xfrm>
                <a:off x="2489145" y="1337833"/>
                <a:ext cx="6928338" cy="472373"/>
              </a:xfrm>
              <a:prstGeom prst="rect">
                <a:avLst/>
              </a:prstGeom>
              <a:blipFill>
                <a:blip r:embed="rId3"/>
                <a:stretch>
                  <a:fillRect l="-1097" t="-7895" b="-28947"/>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35E877B2-3FB0-DAA3-7DB6-3AEEC186E2E7}"/>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83C4D107-CC6E-3CF7-71D8-36E829C559BC}"/>
              </a:ext>
            </a:extLst>
          </p:cNvPr>
          <p:cNvSpPr>
            <a:spLocks noGrp="1"/>
          </p:cNvSpPr>
          <p:nvPr>
            <p:ph type="sldNum" sz="quarter" idx="12"/>
          </p:nvPr>
        </p:nvSpPr>
        <p:spPr/>
        <p:txBody>
          <a:bodyPr/>
          <a:lstStyle/>
          <a:p>
            <a:fld id="{B78F4D46-5A94-204F-B668-74128563BE61}" type="slidenum">
              <a:rPr lang="en-US" smtClean="0"/>
              <a:t>25</a:t>
            </a:fld>
            <a:endParaRPr lang="en-US"/>
          </a:p>
        </p:txBody>
      </p:sp>
      <p:sp>
        <p:nvSpPr>
          <p:cNvPr id="6" name="Titolo 7">
            <a:extLst>
              <a:ext uri="{FF2B5EF4-FFF2-40B4-BE49-F238E27FC236}">
                <a16:creationId xmlns:a16="http://schemas.microsoft.com/office/drawing/2014/main" id="{AC872E06-DFA7-FE9D-37FF-19417CDB89E4}"/>
              </a:ext>
            </a:extLst>
          </p:cNvPr>
          <p:cNvSpPr>
            <a:spLocks noGrp="1"/>
          </p:cNvSpPr>
          <p:nvPr>
            <p:ph type="title"/>
          </p:nvPr>
        </p:nvSpPr>
        <p:spPr>
          <a:xfrm>
            <a:off x="432005" y="142129"/>
            <a:ext cx="10817888" cy="1325563"/>
          </a:xfrm>
        </p:spPr>
        <p:txBody>
          <a:bodyPr>
            <a:normAutofit/>
          </a:bodyPr>
          <a:lstStyle/>
          <a:p>
            <a:pPr algn="ctr"/>
            <a:r>
              <a:rPr lang="it-IT" sz="4400" b="1" dirty="0">
                <a:solidFill>
                  <a:schemeClr val="accent1"/>
                </a:solidFill>
                <a:effectLst/>
              </a:rPr>
              <a:t>The </a:t>
            </a:r>
            <a:r>
              <a:rPr lang="it-IT" sz="4400" b="1" dirty="0" err="1">
                <a:solidFill>
                  <a:schemeClr val="accent1"/>
                </a:solidFill>
                <a:effectLst/>
              </a:rPr>
              <a:t>Period</a:t>
            </a:r>
            <a:r>
              <a:rPr lang="it-IT" sz="4400" b="1" dirty="0">
                <a:solidFill>
                  <a:schemeClr val="accent1"/>
                </a:solidFill>
                <a:effectLst/>
              </a:rPr>
              <a:t>-</a:t>
            </a:r>
            <a:r>
              <a:rPr lang="it-IT" sz="4400" b="1" dirty="0" err="1">
                <a:solidFill>
                  <a:schemeClr val="accent1"/>
                </a:solidFill>
                <a:effectLst/>
              </a:rPr>
              <a:t>Luminosity</a:t>
            </a:r>
            <a:r>
              <a:rPr lang="it-IT" sz="4400" b="1" dirty="0">
                <a:solidFill>
                  <a:schemeClr val="accent1"/>
                </a:solidFill>
                <a:effectLst/>
              </a:rPr>
              <a:t>-Color relation</a:t>
            </a:r>
            <a:endParaRPr lang="en-US" dirty="0">
              <a:solidFill>
                <a:schemeClr val="accent1"/>
              </a:solidFill>
            </a:endParaRPr>
          </a:p>
        </p:txBody>
      </p:sp>
      <p:sp>
        <p:nvSpPr>
          <p:cNvPr id="8" name="Segnaposto piè di pagina 7">
            <a:extLst>
              <a:ext uri="{FF2B5EF4-FFF2-40B4-BE49-F238E27FC236}">
                <a16:creationId xmlns:a16="http://schemas.microsoft.com/office/drawing/2014/main" id="{48EF1B2C-F0AD-08D9-F607-CA38BE7C51CE}"/>
              </a:ext>
            </a:extLst>
          </p:cNvPr>
          <p:cNvSpPr>
            <a:spLocks noGrp="1"/>
          </p:cNvSpPr>
          <p:nvPr>
            <p:ph type="ftr" sz="quarter" idx="11"/>
          </p:nvPr>
        </p:nvSpPr>
        <p:spPr/>
        <p:txBody>
          <a:bodyPr/>
          <a:lstStyle/>
          <a:p>
            <a:r>
              <a:rPr lang="en-US"/>
              <a:t>Teresa Sicignano</a:t>
            </a:r>
          </a:p>
        </p:txBody>
      </p:sp>
      <p:sp>
        <p:nvSpPr>
          <p:cNvPr id="3" name="CasellaDiTesto 2">
            <a:extLst>
              <a:ext uri="{FF2B5EF4-FFF2-40B4-BE49-F238E27FC236}">
                <a16:creationId xmlns:a16="http://schemas.microsoft.com/office/drawing/2014/main" id="{A0BFC598-3CD7-47F1-A782-A752F22C881B}"/>
              </a:ext>
            </a:extLst>
          </p:cNvPr>
          <p:cNvSpPr txBox="1"/>
          <p:nvPr/>
        </p:nvSpPr>
        <p:spPr>
          <a:xfrm>
            <a:off x="687730" y="1881561"/>
            <a:ext cx="7194629" cy="646331"/>
          </a:xfrm>
          <a:prstGeom prst="rect">
            <a:avLst/>
          </a:prstGeom>
          <a:noFill/>
        </p:spPr>
        <p:txBody>
          <a:bodyPr wrap="square" rtlCol="0">
            <a:spAutoFit/>
          </a:bodyPr>
          <a:lstStyle/>
          <a:p>
            <a:r>
              <a:rPr lang="it-IT" dirty="0"/>
              <a:t>Consider the star </a:t>
            </a:r>
            <a:r>
              <a:rPr lang="it-IT" dirty="0" err="1"/>
              <a:t>as</a:t>
            </a:r>
            <a:r>
              <a:rPr lang="it-IT" dirty="0"/>
              <a:t> a self-</a:t>
            </a:r>
            <a:r>
              <a:rPr lang="it-IT" dirty="0" err="1"/>
              <a:t>gravitating</a:t>
            </a:r>
            <a:r>
              <a:rPr lang="it-IT" dirty="0"/>
              <a:t> </a:t>
            </a:r>
            <a:r>
              <a:rPr lang="it-IT" dirty="0" err="1"/>
              <a:t>sphere</a:t>
            </a:r>
            <a:r>
              <a:rPr lang="it-IT" dirty="0"/>
              <a:t> </a:t>
            </a:r>
            <a:r>
              <a:rPr lang="it-IT" dirty="0" err="1"/>
              <a:t>undergoing</a:t>
            </a:r>
            <a:r>
              <a:rPr lang="it-IT" dirty="0"/>
              <a:t> </a:t>
            </a:r>
            <a:r>
              <a:rPr lang="it-IT" dirty="0" err="1"/>
              <a:t>pulsations</a:t>
            </a:r>
            <a:endParaRPr lang="it-IT" dirty="0"/>
          </a:p>
          <a:p>
            <a:endParaRPr lang="it-IT" dirty="0"/>
          </a:p>
        </p:txBody>
      </p:sp>
      <mc:AlternateContent xmlns:mc="http://schemas.openxmlformats.org/markup-compatibility/2006">
        <mc:Choice xmlns:a14="http://schemas.microsoft.com/office/drawing/2010/main" Requires="a14">
          <p:sp>
            <p:nvSpPr>
              <p:cNvPr id="13" name="CasellaDiTesto 12">
                <a:extLst>
                  <a:ext uri="{FF2B5EF4-FFF2-40B4-BE49-F238E27FC236}">
                    <a16:creationId xmlns:a16="http://schemas.microsoft.com/office/drawing/2014/main" id="{AB4259E6-83B5-68C6-EBB2-503FDC7D920E}"/>
                  </a:ext>
                </a:extLst>
              </p:cNvPr>
              <p:cNvSpPr txBox="1"/>
              <p:nvPr/>
            </p:nvSpPr>
            <p:spPr>
              <a:xfrm>
                <a:off x="838199" y="2439921"/>
                <a:ext cx="5678347" cy="803169"/>
              </a:xfrm>
              <a:prstGeom prst="rect">
                <a:avLst/>
              </a:prstGeom>
              <a:noFill/>
            </p:spPr>
            <p:txBody>
              <a:bodyPr wrap="square" lIns="0" tIns="0" rIns="0" bIns="0" rtlCol="0">
                <a:spAutoFit/>
              </a:bodyPr>
              <a:lstStyle/>
              <a:p>
                <a:pPr/>
                <a14:m>
                  <m:oMath xmlns:m="http://schemas.openxmlformats.org/officeDocument/2006/math">
                    <m:sSub>
                      <m:sSubPr>
                        <m:ctrlPr>
                          <a:rPr lang="it-IT" sz="3200" b="0" i="1" smtClean="0">
                            <a:latin typeface="Cambria Math" panose="02040503050406030204" pitchFamily="18" charset="0"/>
                            <a:ea typeface="Cambria Math" panose="02040503050406030204" pitchFamily="18" charset="0"/>
                          </a:rPr>
                        </m:ctrlPr>
                      </m:sSubPr>
                      <m:e>
                        <m:r>
                          <a:rPr lang="it-IT" sz="3200" b="0" i="1" smtClean="0">
                            <a:latin typeface="Cambria Math" panose="02040503050406030204" pitchFamily="18" charset="0"/>
                            <a:ea typeface="Cambria Math" panose="02040503050406030204" pitchFamily="18" charset="0"/>
                          </a:rPr>
                          <m:t>𝑃</m:t>
                        </m:r>
                      </m:e>
                      <m:sub>
                        <m:r>
                          <a:rPr lang="it-IT" sz="3200" b="0" i="1" smtClean="0">
                            <a:latin typeface="Cambria Math" panose="02040503050406030204" pitchFamily="18" charset="0"/>
                            <a:ea typeface="Cambria Math" panose="02040503050406030204" pitchFamily="18" charset="0"/>
                          </a:rPr>
                          <m:t>𝑝𝑢𝑙𝑠</m:t>
                        </m:r>
                      </m:sub>
                    </m:sSub>
                    <m:r>
                      <a:rPr lang="it-IT" sz="3200" i="1">
                        <a:latin typeface="Cambria Math" panose="02040503050406030204" pitchFamily="18" charset="0"/>
                        <a:ea typeface="Cambria Math" panose="02040503050406030204" pitchFamily="18" charset="0"/>
                      </a:rPr>
                      <m:t>~</m:t>
                    </m:r>
                    <m:f>
                      <m:fPr>
                        <m:ctrlPr>
                          <a:rPr lang="it-IT" sz="3200" b="0" i="1" smtClean="0">
                            <a:latin typeface="Cambria Math" panose="02040503050406030204" pitchFamily="18" charset="0"/>
                            <a:ea typeface="Cambria Math" panose="02040503050406030204" pitchFamily="18" charset="0"/>
                          </a:rPr>
                        </m:ctrlPr>
                      </m:fPr>
                      <m:num>
                        <m:r>
                          <a:rPr lang="it-IT" sz="3200" b="0" i="1" smtClean="0">
                            <a:latin typeface="Cambria Math" panose="02040503050406030204" pitchFamily="18" charset="0"/>
                            <a:ea typeface="Cambria Math" panose="02040503050406030204" pitchFamily="18" charset="0"/>
                          </a:rPr>
                          <m:t>1</m:t>
                        </m:r>
                      </m:num>
                      <m:den>
                        <m:rad>
                          <m:radPr>
                            <m:degHide m:val="on"/>
                            <m:ctrlPr>
                              <a:rPr lang="it-IT" sz="3200" b="0" i="1" smtClean="0">
                                <a:latin typeface="Cambria Math" panose="02040503050406030204" pitchFamily="18" charset="0"/>
                                <a:ea typeface="Cambria Math" panose="02040503050406030204" pitchFamily="18" charset="0"/>
                              </a:rPr>
                            </m:ctrlPr>
                          </m:radPr>
                          <m:deg/>
                          <m:e>
                            <m:r>
                              <a:rPr lang="it-IT" sz="3200" b="0" i="1" smtClean="0">
                                <a:latin typeface="Cambria Math" panose="02040503050406030204" pitchFamily="18" charset="0"/>
                                <a:ea typeface="Cambria Math" panose="02040503050406030204" pitchFamily="18" charset="0"/>
                              </a:rPr>
                              <m:t>𝐺</m:t>
                            </m:r>
                            <m:r>
                              <a:rPr lang="it-IT" sz="3200" b="0" i="1" smtClean="0">
                                <a:latin typeface="Cambria Math" panose="02040503050406030204" pitchFamily="18" charset="0"/>
                                <a:ea typeface="Cambria Math" panose="02040503050406030204" pitchFamily="18" charset="0"/>
                              </a:rPr>
                              <m:t> </m:t>
                            </m:r>
                            <m:r>
                              <a:rPr lang="it-IT" sz="3200" b="0" i="1" smtClean="0">
                                <a:latin typeface="Cambria Math" panose="02040503050406030204" pitchFamily="18" charset="0"/>
                                <a:ea typeface="Cambria Math" panose="02040503050406030204" pitchFamily="18" charset="0"/>
                              </a:rPr>
                              <m:t>𝜌</m:t>
                            </m:r>
                          </m:e>
                        </m:rad>
                      </m:den>
                    </m:f>
                  </m:oMath>
                </a14:m>
                <a:r>
                  <a:rPr lang="en-US" sz="3200" dirty="0">
                    <a:latin typeface="Cambria Math" panose="02040503050406030204" pitchFamily="18" charset="0"/>
                    <a:ea typeface="Cambria Math" panose="02040503050406030204" pitchFamily="18" charset="0"/>
                  </a:rPr>
                  <a:t> </a:t>
                </a:r>
                <a14:m>
                  <m:oMath xmlns:m="http://schemas.openxmlformats.org/officeDocument/2006/math">
                    <m:r>
                      <a:rPr lang="en-GB" sz="3200" i="1" dirty="0">
                        <a:latin typeface="Cambria Math" panose="02040503050406030204" pitchFamily="18" charset="0"/>
                        <a:ea typeface="Cambria Math" panose="02040503050406030204" pitchFamily="18" charset="0"/>
                        <a:cs typeface="Times New Roman" panose="02020603050405020304" pitchFamily="18" charset="0"/>
                      </a:rPr>
                      <m:t>∝</m:t>
                    </m:r>
                  </m:oMath>
                </a14:m>
                <a:r>
                  <a:rPr lang="en-GB" sz="3200" i="1" dirty="0">
                    <a:latin typeface="Cambria Math" panose="02040503050406030204" pitchFamily="18" charset="0"/>
                    <a:ea typeface="Cambria Math" panose="02040503050406030204" pitchFamily="18" charset="0"/>
                    <a:cs typeface="Times New Roman" panose="02020603050405020304" pitchFamily="18" charset="0"/>
                  </a:rPr>
                  <a:t> </a:t>
                </a:r>
                <a14:m>
                  <m:oMath xmlns:m="http://schemas.openxmlformats.org/officeDocument/2006/math">
                    <m:sSup>
                      <m:sSupPr>
                        <m:ctrlPr>
                          <a:rPr lang="en-US" sz="32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3200" i="1" dirty="0">
                            <a:latin typeface="Cambria Math" panose="02040503050406030204" pitchFamily="18" charset="0"/>
                            <a:ea typeface="Cambria Math" panose="02040503050406030204" pitchFamily="18" charset="0"/>
                            <a:cs typeface="Times New Roman" panose="02020603050405020304" pitchFamily="18" charset="0"/>
                          </a:rPr>
                          <m:t>𝜌</m:t>
                        </m:r>
                      </m:e>
                      <m:sup>
                        <m:r>
                          <a:rPr lang="en-US" sz="3200" i="1" dirty="0">
                            <a:latin typeface="Cambria Math" panose="02040503050406030204" pitchFamily="18" charset="0"/>
                            <a:ea typeface="Cambria Math" panose="02040503050406030204" pitchFamily="18" charset="0"/>
                            <a:cs typeface="Times New Roman" panose="02020603050405020304" pitchFamily="18" charset="0"/>
                          </a:rPr>
                          <m:t>−1/2</m:t>
                        </m:r>
                      </m:sup>
                    </m:sSup>
                  </m:oMath>
                </a14:m>
                <a:endParaRPr lang="en-US" sz="3200" dirty="0">
                  <a:latin typeface="Cambria Math" panose="02040503050406030204" pitchFamily="18" charset="0"/>
                  <a:ea typeface="Cambria Math" panose="02040503050406030204" pitchFamily="18" charset="0"/>
                </a:endParaRPr>
              </a:p>
            </p:txBody>
          </p:sp>
        </mc:Choice>
        <mc:Fallback>
          <p:sp>
            <p:nvSpPr>
              <p:cNvPr id="13" name="CasellaDiTesto 12">
                <a:extLst>
                  <a:ext uri="{FF2B5EF4-FFF2-40B4-BE49-F238E27FC236}">
                    <a16:creationId xmlns:a16="http://schemas.microsoft.com/office/drawing/2014/main" id="{AB4259E6-83B5-68C6-EBB2-503FDC7D920E}"/>
                  </a:ext>
                </a:extLst>
              </p:cNvPr>
              <p:cNvSpPr txBox="1">
                <a:spLocks noRot="1" noChangeAspect="1" noMove="1" noResize="1" noEditPoints="1" noAdjustHandles="1" noChangeArrowheads="1" noChangeShapeType="1" noTextEdit="1"/>
              </p:cNvSpPr>
              <p:nvPr/>
            </p:nvSpPr>
            <p:spPr>
              <a:xfrm>
                <a:off x="838199" y="2439921"/>
                <a:ext cx="5678347" cy="803169"/>
              </a:xfrm>
              <a:prstGeom prst="rect">
                <a:avLst/>
              </a:prstGeom>
              <a:blipFill>
                <a:blip r:embed="rId4"/>
                <a:stretch>
                  <a:fillRect l="-2227" t="-3125" b="-125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CasellaDiTesto 13">
                <a:extLst>
                  <a:ext uri="{FF2B5EF4-FFF2-40B4-BE49-F238E27FC236}">
                    <a16:creationId xmlns:a16="http://schemas.microsoft.com/office/drawing/2014/main" id="{C4CACA09-20E1-29EE-D995-FD1FBC43E7F8}"/>
                  </a:ext>
                </a:extLst>
              </p:cNvPr>
              <p:cNvSpPr txBox="1"/>
              <p:nvPr/>
            </p:nvSpPr>
            <p:spPr>
              <a:xfrm>
                <a:off x="4303853" y="3507523"/>
                <a:ext cx="5678347" cy="622735"/>
              </a:xfrm>
              <a:prstGeom prst="rect">
                <a:avLst/>
              </a:prstGeom>
              <a:noFill/>
            </p:spPr>
            <p:txBody>
              <a:bodyPr wrap="square">
                <a:spAutoFit/>
              </a:bodyPr>
              <a:lstStyle/>
              <a:p>
                <a:r>
                  <a:rPr lang="en-GB" sz="3200" i="1" dirty="0">
                    <a:latin typeface="Times New Roman" panose="02020603050405020304" pitchFamily="18" charset="0"/>
                    <a:cs typeface="Times New Roman" panose="02020603050405020304" pitchFamily="18" charset="0"/>
                    <a:sym typeface="Wingdings" pitchFamily="2" charset="2"/>
                  </a:rPr>
                  <a:t> </a:t>
                </a:r>
                <a14:m>
                  <m:oMath xmlns:m="http://schemas.openxmlformats.org/officeDocument/2006/math">
                    <m:sSub>
                      <m:sSubPr>
                        <m:ctrlP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ctrlPr>
                      </m:sSubPr>
                      <m:e>
                        <m: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t>𝑃</m:t>
                        </m:r>
                      </m:e>
                      <m:sub>
                        <m: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t>𝑝𝑢𝑙𝑠</m:t>
                        </m:r>
                      </m:sub>
                    </m:sSub>
                    <m:r>
                      <a:rPr lang="en-GB" sz="3200" b="0" i="1" dirty="0"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GB" sz="3200" i="1" dirty="0">
                    <a:cs typeface="Times New Roman" panose="02020603050405020304" pitchFamily="18" charset="0"/>
                  </a:rPr>
                  <a:t> </a:t>
                </a:r>
                <a14:m>
                  <m:oMath xmlns:m="http://schemas.openxmlformats.org/officeDocument/2006/math">
                    <m:sSup>
                      <m:sSupPr>
                        <m:ctrlPr>
                          <a:rPr lang="en-US" sz="3200" i="1" dirty="0"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𝑀</m:t>
                        </m:r>
                      </m:e>
                      <m:sup>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−1/2</m:t>
                        </m:r>
                      </m:sup>
                    </m:sSup>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32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𝑅</m:t>
                        </m:r>
                      </m:e>
                      <m:sup>
                        <m:r>
                          <a:rPr lang="en-US" sz="3200" b="0" i="1" dirty="0" smtClean="0">
                            <a:latin typeface="Cambria Math" panose="02040503050406030204" pitchFamily="18" charset="0"/>
                            <a:ea typeface="Cambria Math" panose="02040503050406030204" pitchFamily="18" charset="0"/>
                            <a:cs typeface="Times New Roman" panose="02020603050405020304" pitchFamily="18" charset="0"/>
                          </a:rPr>
                          <m:t>3/2</m:t>
                        </m:r>
                      </m:sup>
                    </m:sSup>
                  </m:oMath>
                </a14:m>
                <a:endParaRPr lang="en-US" sz="3200" dirty="0"/>
              </a:p>
            </p:txBody>
          </p:sp>
        </mc:Choice>
        <mc:Fallback>
          <p:sp>
            <p:nvSpPr>
              <p:cNvPr id="14" name="CasellaDiTesto 13">
                <a:extLst>
                  <a:ext uri="{FF2B5EF4-FFF2-40B4-BE49-F238E27FC236}">
                    <a16:creationId xmlns:a16="http://schemas.microsoft.com/office/drawing/2014/main" id="{C4CACA09-20E1-29EE-D995-FD1FBC43E7F8}"/>
                  </a:ext>
                </a:extLst>
              </p:cNvPr>
              <p:cNvSpPr txBox="1">
                <a:spLocks noRot="1" noChangeAspect="1" noMove="1" noResize="1" noEditPoints="1" noAdjustHandles="1" noChangeArrowheads="1" noChangeShapeType="1" noTextEdit="1"/>
              </p:cNvSpPr>
              <p:nvPr/>
            </p:nvSpPr>
            <p:spPr>
              <a:xfrm>
                <a:off x="4303853" y="3507523"/>
                <a:ext cx="5678347" cy="622735"/>
              </a:xfrm>
              <a:prstGeom prst="rect">
                <a:avLst/>
              </a:prstGeom>
              <a:blipFill>
                <a:blip r:embed="rId5"/>
                <a:stretch>
                  <a:fillRect l="-2673" t="-12000" b="-22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CasellaDiTesto 6">
                <a:extLst>
                  <a:ext uri="{FF2B5EF4-FFF2-40B4-BE49-F238E27FC236}">
                    <a16:creationId xmlns:a16="http://schemas.microsoft.com/office/drawing/2014/main" id="{4EDB1FB3-E336-D8AB-CF9B-D4D38EE4FEB2}"/>
                  </a:ext>
                </a:extLst>
              </p:cNvPr>
              <p:cNvSpPr txBox="1"/>
              <p:nvPr/>
            </p:nvSpPr>
            <p:spPr>
              <a:xfrm>
                <a:off x="687730" y="4130258"/>
                <a:ext cx="6099858" cy="799001"/>
              </a:xfrm>
              <a:prstGeom prst="rect">
                <a:avLst/>
              </a:prstGeom>
              <a:noFill/>
            </p:spPr>
            <p:txBody>
              <a:bodyPr wrap="square">
                <a:spAutoFit/>
              </a:bodyPr>
              <a:lstStyle/>
              <a:p>
                <a:pPr lvl="0"/>
                <a14:m>
                  <m:oMath xmlns:m="http://schemas.openxmlformats.org/officeDocument/2006/math">
                    <m:r>
                      <a:rPr lang="it-IT" sz="3200" i="1" smtClean="0">
                        <a:solidFill>
                          <a:prstClr val="black"/>
                        </a:solidFill>
                        <a:latin typeface="Cambria Math" panose="02040503050406030204" pitchFamily="18" charset="0"/>
                      </a:rPr>
                      <m:t>𝜌</m:t>
                    </m:r>
                    <m:r>
                      <a:rPr lang="it-IT" sz="3200" i="1" smtClean="0">
                        <a:solidFill>
                          <a:prstClr val="black"/>
                        </a:solidFill>
                        <a:latin typeface="Cambria Math" panose="02040503050406030204" pitchFamily="18" charset="0"/>
                      </a:rPr>
                      <m:t> ~ </m:t>
                    </m:r>
                    <m:f>
                      <m:fPr>
                        <m:ctrlPr>
                          <a:rPr lang="it-IT" sz="3200" i="1">
                            <a:solidFill>
                              <a:prstClr val="black"/>
                            </a:solidFill>
                            <a:latin typeface="Cambria Math" panose="02040503050406030204" pitchFamily="18" charset="0"/>
                            <a:ea typeface="Cambria Math" panose="02040503050406030204" pitchFamily="18" charset="0"/>
                          </a:rPr>
                        </m:ctrlPr>
                      </m:fPr>
                      <m:num>
                        <m:r>
                          <m:rPr>
                            <m:sty m:val="p"/>
                          </m:rPr>
                          <a:rPr lang="it-IT" sz="3200" i="1">
                            <a:solidFill>
                              <a:prstClr val="black"/>
                            </a:solidFill>
                            <a:latin typeface="Cambria Math" panose="02040503050406030204" pitchFamily="18" charset="0"/>
                            <a:ea typeface="Cambria Math" panose="02040503050406030204" pitchFamily="18" charset="0"/>
                          </a:rPr>
                          <m:t>M</m:t>
                        </m:r>
                      </m:num>
                      <m:den>
                        <m:sSup>
                          <m:sSupPr>
                            <m:ctrlPr>
                              <a:rPr lang="it-IT" sz="3200" i="1">
                                <a:solidFill>
                                  <a:prstClr val="black"/>
                                </a:solidFill>
                                <a:latin typeface="Cambria Math" panose="02040503050406030204" pitchFamily="18" charset="0"/>
                                <a:ea typeface="Cambria Math" panose="02040503050406030204" pitchFamily="18" charset="0"/>
                              </a:rPr>
                            </m:ctrlPr>
                          </m:sSupPr>
                          <m:e>
                            <m:r>
                              <m:rPr>
                                <m:sty m:val="p"/>
                              </m:rPr>
                              <a:rPr lang="it-IT" sz="3200" i="1">
                                <a:solidFill>
                                  <a:prstClr val="black"/>
                                </a:solidFill>
                                <a:latin typeface="Cambria Math" panose="02040503050406030204" pitchFamily="18" charset="0"/>
                                <a:ea typeface="Cambria Math" panose="02040503050406030204" pitchFamily="18" charset="0"/>
                              </a:rPr>
                              <m:t>R</m:t>
                            </m:r>
                          </m:e>
                          <m:sup>
                            <m:r>
                              <a:rPr lang="it-IT" sz="3200" i="1">
                                <a:solidFill>
                                  <a:prstClr val="black"/>
                                </a:solidFill>
                                <a:latin typeface="Cambria Math" panose="02040503050406030204" pitchFamily="18" charset="0"/>
                                <a:ea typeface="Cambria Math" panose="02040503050406030204" pitchFamily="18" charset="0"/>
                              </a:rPr>
                              <m:t>3</m:t>
                            </m:r>
                          </m:sup>
                        </m:sSup>
                      </m:den>
                    </m:f>
                  </m:oMath>
                </a14:m>
                <a:r>
                  <a:rPr lang="en-US" sz="3200" dirty="0">
                    <a:solidFill>
                      <a:prstClr val="black"/>
                    </a:solidFill>
                  </a:rPr>
                  <a:t>  </a:t>
                </a:r>
              </a:p>
            </p:txBody>
          </p:sp>
        </mc:Choice>
        <mc:Fallback>
          <p:sp>
            <p:nvSpPr>
              <p:cNvPr id="7" name="CasellaDiTesto 6">
                <a:extLst>
                  <a:ext uri="{FF2B5EF4-FFF2-40B4-BE49-F238E27FC236}">
                    <a16:creationId xmlns:a16="http://schemas.microsoft.com/office/drawing/2014/main" id="{4EDB1FB3-E336-D8AB-CF9B-D4D38EE4FEB2}"/>
                  </a:ext>
                </a:extLst>
              </p:cNvPr>
              <p:cNvSpPr txBox="1">
                <a:spLocks noRot="1" noChangeAspect="1" noMove="1" noResize="1" noEditPoints="1" noAdjustHandles="1" noChangeArrowheads="1" noChangeShapeType="1" noTextEdit="1"/>
              </p:cNvSpPr>
              <p:nvPr/>
            </p:nvSpPr>
            <p:spPr>
              <a:xfrm>
                <a:off x="687730" y="4130258"/>
                <a:ext cx="6099858" cy="799001"/>
              </a:xfrm>
              <a:prstGeom prst="rect">
                <a:avLst/>
              </a:prstGeom>
              <a:blipFill>
                <a:blip r:embed="rId6"/>
                <a:stretch>
                  <a:fillRect l="-1040" b="-6250"/>
                </a:stretch>
              </a:blipFill>
            </p:spPr>
            <p:txBody>
              <a:bodyPr/>
              <a:lstStyle/>
              <a:p>
                <a:r>
                  <a:rPr lang="en-US">
                    <a:noFill/>
                  </a:rPr>
                  <a:t> </a:t>
                </a:r>
              </a:p>
            </p:txBody>
          </p:sp>
        </mc:Fallback>
      </mc:AlternateContent>
    </p:spTree>
    <p:extLst>
      <p:ext uri="{BB962C8B-B14F-4D97-AF65-F5344CB8AC3E}">
        <p14:creationId xmlns:p14="http://schemas.microsoft.com/office/powerpoint/2010/main" val="8224459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24EB97-4D0E-CB3E-E994-05059FCBDBE4}"/>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00890AEB-B100-11F1-AC75-4B2B3D72175F}"/>
                  </a:ext>
                </a:extLst>
              </p:cNvPr>
              <p:cNvSpPr txBox="1"/>
              <p:nvPr/>
            </p:nvSpPr>
            <p:spPr>
              <a:xfrm>
                <a:off x="2489145" y="1337833"/>
                <a:ext cx="6928338" cy="859531"/>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it-IT" sz="2400" b="0" i="0" dirty="0" smtClean="0">
                        <a:latin typeface="Cambria Math" panose="02040503050406030204" pitchFamily="18" charset="0"/>
                        <a:ea typeface="Cambria Math" panose="02040503050406030204" pitchFamily="18" charset="0"/>
                        <a:cs typeface="Times New Roman" panose="02020603050405020304" pitchFamily="18" charset="0"/>
                      </a:rPr>
                      <m:t>    </m:t>
                    </m:r>
                    <m:sSub>
                      <m:sSubPr>
                        <m:ctrlPr>
                          <a:rPr lang="it-IT" sz="2400" i="1" dirty="0">
                            <a:latin typeface="Cambria Math" panose="02040503050406030204" pitchFamily="18" charset="0"/>
                            <a:ea typeface="Cambria Math" panose="02040503050406030204" pitchFamily="18" charset="0"/>
                            <a:cs typeface="Times New Roman" panose="02020603050405020304" pitchFamily="18" charset="0"/>
                          </a:rPr>
                        </m:ctrlPr>
                      </m:sSubPr>
                      <m:e>
                        <m:r>
                          <a:rPr lang="it-IT" sz="2400" i="1" dirty="0">
                            <a:latin typeface="Cambria Math" panose="02040503050406030204" pitchFamily="18" charset="0"/>
                            <a:ea typeface="Cambria Math" panose="02040503050406030204" pitchFamily="18" charset="0"/>
                            <a:cs typeface="Times New Roman" panose="02020603050405020304" pitchFamily="18" charset="0"/>
                          </a:rPr>
                          <m:t>𝑃</m:t>
                        </m:r>
                      </m:e>
                      <m:sub>
                        <m:r>
                          <a:rPr lang="it-IT" sz="2400" i="1" dirty="0">
                            <a:latin typeface="Cambria Math" panose="02040503050406030204" pitchFamily="18" charset="0"/>
                            <a:ea typeface="Cambria Math" panose="02040503050406030204" pitchFamily="18" charset="0"/>
                            <a:cs typeface="Times New Roman" panose="02020603050405020304" pitchFamily="18" charset="0"/>
                          </a:rPr>
                          <m:t>𝑝𝑢𝑙𝑠</m:t>
                        </m:r>
                      </m:sub>
                    </m:sSub>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oMath>
                </a14:m>
                <a:r>
                  <a:rPr lang="en-GB" sz="2400" i="1" dirty="0">
                    <a:cs typeface="Times New Roman" panose="02020603050405020304" pitchFamily="18" charset="0"/>
                  </a:rPr>
                  <a:t> </a:t>
                </a:r>
                <a14:m>
                  <m:oMath xmlns:m="http://schemas.openxmlformats.org/officeDocument/2006/math">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𝑀</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3/2</m:t>
                        </m:r>
                      </m:sup>
                    </m:sSup>
                  </m:oMath>
                </a14:m>
                <a:endParaRPr lang="en-US" sz="2400" dirty="0"/>
              </a:p>
              <a:p>
                <a:pPr marL="342900" indent="-342900">
                  <a:buFont typeface="Arial" panose="020B0604020202020204" pitchFamily="34" charset="0"/>
                  <a:buChar char="•"/>
                </a:pPr>
                <a:r>
                  <a:rPr lang="en-US" sz="2400" dirty="0"/>
                  <a:t>Stefan-Boltzmann law </a:t>
                </a:r>
                <a14:m>
                  <m:oMath xmlns:m="http://schemas.openxmlformats.org/officeDocument/2006/math">
                    <m:r>
                      <a:rPr lang="it-IT" sz="2400" b="0" i="0" smtClean="0">
                        <a:latin typeface="Cambria Math" panose="02040503050406030204" pitchFamily="18" charset="0"/>
                      </a:rPr>
                      <m:t>   </m:t>
                    </m:r>
                    <m:r>
                      <a:rPr lang="en-US" sz="2400" b="0" i="1" smtClean="0">
                        <a:latin typeface="Cambria Math" panose="02040503050406030204" pitchFamily="18" charset="0"/>
                      </a:rPr>
                      <m:t>𝐿</m:t>
                    </m:r>
                    <m:r>
                      <a:rPr lang="en-US" sz="2400" b="0" i="1" smtClean="0">
                        <a:latin typeface="Cambria Math" panose="02040503050406030204" pitchFamily="18" charset="0"/>
                      </a:rPr>
                      <m:t>=4</m:t>
                    </m:r>
                    <m:r>
                      <a:rPr lang="en-US" sz="2400" b="0" i="1" smtClean="0">
                        <a:latin typeface="Cambria Math" panose="02040503050406030204" pitchFamily="18" charset="0"/>
                      </a:rPr>
                      <m:t>𝜋𝜎</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𝑅</m:t>
                        </m:r>
                      </m:e>
                      <m:sup>
                        <m:r>
                          <a:rPr lang="en-US" sz="2400" b="0" i="1" smtClean="0">
                            <a:latin typeface="Cambria Math" panose="02040503050406030204" pitchFamily="18" charset="0"/>
                          </a:rPr>
                          <m:t>2</m:t>
                        </m:r>
                      </m:sup>
                    </m:sSup>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𝑇</m:t>
                        </m:r>
                      </m:e>
                      <m:sub>
                        <m:r>
                          <a:rPr lang="en-US" sz="2400" b="0" i="1" smtClean="0">
                            <a:latin typeface="Cambria Math" panose="02040503050406030204" pitchFamily="18" charset="0"/>
                          </a:rPr>
                          <m:t>𝑒</m:t>
                        </m:r>
                      </m:sub>
                      <m:sup>
                        <m:r>
                          <a:rPr lang="en-US" sz="2400" b="0" i="1" smtClean="0">
                            <a:latin typeface="Cambria Math" panose="02040503050406030204" pitchFamily="18" charset="0"/>
                          </a:rPr>
                          <m:t>4</m:t>
                        </m:r>
                      </m:sup>
                    </m:sSubSup>
                    <m:r>
                      <a:rPr lang="en-US" sz="2400" b="0" i="1" smtClean="0">
                        <a:latin typeface="Cambria Math" panose="02040503050406030204" pitchFamily="18" charset="0"/>
                      </a:rPr>
                      <m:t> </m:t>
                    </m:r>
                  </m:oMath>
                </a14:m>
                <a:endParaRPr lang="en-US" sz="2400" dirty="0"/>
              </a:p>
            </p:txBody>
          </p:sp>
        </mc:Choice>
        <mc:Fallback>
          <p:sp>
            <p:nvSpPr>
              <p:cNvPr id="10" name="CasellaDiTesto 9">
                <a:extLst>
                  <a:ext uri="{FF2B5EF4-FFF2-40B4-BE49-F238E27FC236}">
                    <a16:creationId xmlns:a16="http://schemas.microsoft.com/office/drawing/2014/main" id="{00890AEB-B100-11F1-AC75-4B2B3D72175F}"/>
                  </a:ext>
                </a:extLst>
              </p:cNvPr>
              <p:cNvSpPr txBox="1">
                <a:spLocks noRot="1" noChangeAspect="1" noMove="1" noResize="1" noEditPoints="1" noAdjustHandles="1" noChangeArrowheads="1" noChangeShapeType="1" noTextEdit="1"/>
              </p:cNvSpPr>
              <p:nvPr/>
            </p:nvSpPr>
            <p:spPr>
              <a:xfrm>
                <a:off x="2489145" y="1337833"/>
                <a:ext cx="6928338" cy="859531"/>
              </a:xfrm>
              <a:prstGeom prst="rect">
                <a:avLst/>
              </a:prstGeom>
              <a:blipFill>
                <a:blip r:embed="rId3"/>
                <a:stretch>
                  <a:fillRect l="-1097" t="-4412" b="-16176"/>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DE259948-7E4A-A8CC-16AB-1DF56849832E}"/>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31688143-F24D-E3DF-79EC-FA27028524B7}"/>
              </a:ext>
            </a:extLst>
          </p:cNvPr>
          <p:cNvSpPr>
            <a:spLocks noGrp="1"/>
          </p:cNvSpPr>
          <p:nvPr>
            <p:ph type="sldNum" sz="quarter" idx="12"/>
          </p:nvPr>
        </p:nvSpPr>
        <p:spPr/>
        <p:txBody>
          <a:bodyPr/>
          <a:lstStyle/>
          <a:p>
            <a:fld id="{B78F4D46-5A94-204F-B668-74128563BE61}" type="slidenum">
              <a:rPr lang="en-US" smtClean="0"/>
              <a:t>26</a:t>
            </a:fld>
            <a:endParaRPr lang="en-US"/>
          </a:p>
        </p:txBody>
      </p:sp>
      <p:sp>
        <p:nvSpPr>
          <p:cNvPr id="6" name="Titolo 7">
            <a:extLst>
              <a:ext uri="{FF2B5EF4-FFF2-40B4-BE49-F238E27FC236}">
                <a16:creationId xmlns:a16="http://schemas.microsoft.com/office/drawing/2014/main" id="{D37ACE48-A4B0-D61F-C94C-5C66E24F0783}"/>
              </a:ext>
            </a:extLst>
          </p:cNvPr>
          <p:cNvSpPr>
            <a:spLocks noGrp="1"/>
          </p:cNvSpPr>
          <p:nvPr>
            <p:ph type="title"/>
          </p:nvPr>
        </p:nvSpPr>
        <p:spPr>
          <a:xfrm>
            <a:off x="432005" y="142129"/>
            <a:ext cx="10817888" cy="1325563"/>
          </a:xfrm>
        </p:spPr>
        <p:txBody>
          <a:bodyPr>
            <a:normAutofit/>
          </a:bodyPr>
          <a:lstStyle/>
          <a:p>
            <a:pPr algn="ctr"/>
            <a:r>
              <a:rPr lang="it-IT" sz="4400" b="1" dirty="0">
                <a:solidFill>
                  <a:schemeClr val="accent1"/>
                </a:solidFill>
                <a:effectLst/>
              </a:rPr>
              <a:t>The </a:t>
            </a:r>
            <a:r>
              <a:rPr lang="it-IT" sz="4400" b="1" dirty="0" err="1">
                <a:solidFill>
                  <a:schemeClr val="accent1"/>
                </a:solidFill>
                <a:effectLst/>
              </a:rPr>
              <a:t>Period</a:t>
            </a:r>
            <a:r>
              <a:rPr lang="it-IT" sz="4400" b="1" dirty="0">
                <a:solidFill>
                  <a:schemeClr val="accent1"/>
                </a:solidFill>
                <a:effectLst/>
              </a:rPr>
              <a:t>-</a:t>
            </a:r>
            <a:r>
              <a:rPr lang="it-IT" sz="4400" b="1" dirty="0" err="1">
                <a:solidFill>
                  <a:schemeClr val="accent1"/>
                </a:solidFill>
                <a:effectLst/>
              </a:rPr>
              <a:t>Luminosity</a:t>
            </a:r>
            <a:r>
              <a:rPr lang="it-IT" sz="4400" b="1" dirty="0">
                <a:solidFill>
                  <a:schemeClr val="accent1"/>
                </a:solidFill>
                <a:effectLst/>
              </a:rPr>
              <a:t>-Color relation</a:t>
            </a:r>
            <a:endParaRPr lang="en-US" dirty="0">
              <a:solidFill>
                <a:schemeClr val="accent1"/>
              </a:solidFill>
            </a:endParaRPr>
          </a:p>
        </p:txBody>
      </p:sp>
      <p:sp>
        <p:nvSpPr>
          <p:cNvPr id="8" name="Segnaposto piè di pagina 7">
            <a:extLst>
              <a:ext uri="{FF2B5EF4-FFF2-40B4-BE49-F238E27FC236}">
                <a16:creationId xmlns:a16="http://schemas.microsoft.com/office/drawing/2014/main" id="{424C703A-1207-65A5-F48D-5BAC506E6975}"/>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4201315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20661-F81A-7BF5-3908-55EE0BADD11C}"/>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117D8B4A-2AA6-706E-419C-F24F3765E145}"/>
                  </a:ext>
                </a:extLst>
              </p:cNvPr>
              <p:cNvSpPr txBox="1"/>
              <p:nvPr/>
            </p:nvSpPr>
            <p:spPr>
              <a:xfrm>
                <a:off x="2489144" y="1337833"/>
                <a:ext cx="8622551" cy="873316"/>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it-IT" sz="2400" b="0" i="0" dirty="0" smtClean="0">
                        <a:latin typeface="Cambria Math" panose="02040503050406030204" pitchFamily="18" charset="0"/>
                        <a:ea typeface="Cambria Math" panose="02040503050406030204" pitchFamily="18" charset="0"/>
                        <a:cs typeface="Times New Roman" panose="02020603050405020304" pitchFamily="18" charset="0"/>
                      </a:rPr>
                      <m:t>    </m:t>
                    </m:r>
                    <m:sSub>
                      <m:sSubPr>
                        <m:ctrlPr>
                          <a:rPr lang="it-IT" sz="2400" i="1" dirty="0">
                            <a:latin typeface="Cambria Math" panose="02040503050406030204" pitchFamily="18" charset="0"/>
                            <a:ea typeface="Cambria Math" panose="02040503050406030204" pitchFamily="18" charset="0"/>
                            <a:cs typeface="Times New Roman" panose="02020603050405020304" pitchFamily="18" charset="0"/>
                          </a:rPr>
                        </m:ctrlPr>
                      </m:sSubPr>
                      <m:e>
                        <m:r>
                          <a:rPr lang="it-IT" sz="2400" i="1" dirty="0">
                            <a:latin typeface="Cambria Math" panose="02040503050406030204" pitchFamily="18" charset="0"/>
                            <a:ea typeface="Cambria Math" panose="02040503050406030204" pitchFamily="18" charset="0"/>
                            <a:cs typeface="Times New Roman" panose="02020603050405020304" pitchFamily="18" charset="0"/>
                          </a:rPr>
                          <m:t>𝑃</m:t>
                        </m:r>
                      </m:e>
                      <m:sub>
                        <m:r>
                          <a:rPr lang="it-IT" sz="2400" i="1" dirty="0">
                            <a:latin typeface="Cambria Math" panose="02040503050406030204" pitchFamily="18" charset="0"/>
                            <a:ea typeface="Cambria Math" panose="02040503050406030204" pitchFamily="18" charset="0"/>
                            <a:cs typeface="Times New Roman" panose="02020603050405020304" pitchFamily="18" charset="0"/>
                          </a:rPr>
                          <m:t>𝑝𝑢𝑙𝑠</m:t>
                        </m:r>
                      </m:sub>
                    </m:sSub>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oMath>
                </a14:m>
                <a:r>
                  <a:rPr lang="en-GB" sz="2400" i="1" dirty="0">
                    <a:cs typeface="Times New Roman" panose="02020603050405020304" pitchFamily="18" charset="0"/>
                  </a:rPr>
                  <a:t> </a:t>
                </a:r>
                <a14:m>
                  <m:oMath xmlns:m="http://schemas.openxmlformats.org/officeDocument/2006/math">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𝑀</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3/2</m:t>
                        </m:r>
                      </m:sup>
                    </m:sSup>
                  </m:oMath>
                </a14:m>
                <a:endParaRPr lang="en-US" sz="2400" dirty="0"/>
              </a:p>
              <a:p>
                <a:pPr marL="342900" indent="-342900">
                  <a:buFont typeface="Arial" panose="020B0604020202020204" pitchFamily="34" charset="0"/>
                  <a:buChar char="•"/>
                </a:pPr>
                <a:r>
                  <a:rPr lang="en-US" sz="2400" dirty="0"/>
                  <a:t>Stefan-Boltzmann law </a:t>
                </a:r>
                <a14:m>
                  <m:oMath xmlns:m="http://schemas.openxmlformats.org/officeDocument/2006/math">
                    <m:r>
                      <a:rPr lang="it-IT" sz="2400" b="0" i="0" smtClean="0">
                        <a:latin typeface="Cambria Math" panose="02040503050406030204" pitchFamily="18" charset="0"/>
                      </a:rPr>
                      <m:t>   </m:t>
                    </m:r>
                    <m:r>
                      <a:rPr lang="en-US" sz="2400" b="0" i="1" smtClean="0">
                        <a:latin typeface="Cambria Math" panose="02040503050406030204" pitchFamily="18" charset="0"/>
                      </a:rPr>
                      <m:t>𝐿</m:t>
                    </m:r>
                    <m:r>
                      <a:rPr lang="en-US" sz="2400" b="0" i="1" smtClean="0">
                        <a:latin typeface="Cambria Math" panose="02040503050406030204" pitchFamily="18" charset="0"/>
                      </a:rPr>
                      <m:t>=4</m:t>
                    </m:r>
                    <m:r>
                      <a:rPr lang="en-US" sz="2400" b="0" i="1" smtClean="0">
                        <a:latin typeface="Cambria Math" panose="02040503050406030204" pitchFamily="18" charset="0"/>
                      </a:rPr>
                      <m:t>𝜋𝜎</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𝑅</m:t>
                        </m:r>
                      </m:e>
                      <m:sup>
                        <m:r>
                          <a:rPr lang="en-US" sz="2400" b="0" i="1" smtClean="0">
                            <a:latin typeface="Cambria Math" panose="02040503050406030204" pitchFamily="18" charset="0"/>
                          </a:rPr>
                          <m:t>2</m:t>
                        </m:r>
                      </m:sup>
                    </m:sSup>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𝑇</m:t>
                        </m:r>
                      </m:e>
                      <m:sub>
                        <m:r>
                          <a:rPr lang="en-US" sz="2400" b="0" i="1" smtClean="0">
                            <a:latin typeface="Cambria Math" panose="02040503050406030204" pitchFamily="18" charset="0"/>
                          </a:rPr>
                          <m:t>𝑒</m:t>
                        </m:r>
                      </m:sub>
                      <m:sup>
                        <m:r>
                          <a:rPr lang="en-US" sz="2400" b="0" i="1" smtClean="0">
                            <a:latin typeface="Cambria Math" panose="02040503050406030204" pitchFamily="18" charset="0"/>
                          </a:rPr>
                          <m:t>4</m:t>
                        </m:r>
                      </m:sup>
                    </m:sSubSup>
                    <m:r>
                      <m:rPr>
                        <m:nor/>
                      </m:rPr>
                      <a:rPr lang="it-IT" sz="2400" b="0" i="1" smtClean="0">
                        <a:latin typeface="Cambria Math" panose="02040503050406030204" pitchFamily="18" charset="0"/>
                      </a:rPr>
                      <m:t> </m:t>
                    </m:r>
                    <m:r>
                      <m:rPr>
                        <m:nor/>
                      </m:rPr>
                      <a:rPr lang="en-GB" sz="2400" i="1" dirty="0">
                        <a:latin typeface="Times New Roman" panose="02020603050405020304" pitchFamily="18" charset="0"/>
                        <a:cs typeface="Times New Roman" panose="02020603050405020304" pitchFamily="18" charset="0"/>
                        <a:sym typeface="Wingdings" pitchFamily="2" charset="2"/>
                      </a:rPr>
                      <m:t>  </m:t>
                    </m:r>
                    <m:r>
                      <a:rPr lang="it-IT" sz="2400" b="0" i="1" dirty="0" smtClean="0">
                        <a:latin typeface="Cambria Math" panose="02040503050406030204" pitchFamily="18" charset="0"/>
                        <a:cs typeface="Times New Roman" panose="02020603050405020304" pitchFamily="18" charset="0"/>
                        <a:sym typeface="Wingdings" pitchFamily="2" charset="2"/>
                      </a:rPr>
                      <m:t> </m:t>
                    </m:r>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r>
                      <m:rPr>
                        <m:nor/>
                      </m:rPr>
                      <a:rPr lang="en-GB" sz="2400" i="1" dirty="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𝐿</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bSup>
                      <m:sSubSupPr>
                        <m:ctrlPr>
                          <a:rPr lang="it-IT" sz="2400" b="0" i="1" dirty="0" smtClean="0">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𝑇</m:t>
                        </m:r>
                      </m:e>
                      <m:sub>
                        <m:r>
                          <a:rPr lang="it-IT" sz="2400" b="0" i="1" dirty="0" smtClean="0">
                            <a:latin typeface="Cambria Math" panose="02040503050406030204" pitchFamily="18" charset="0"/>
                            <a:ea typeface="Cambria Math" panose="02040503050406030204" pitchFamily="18" charset="0"/>
                            <a:cs typeface="Times New Roman" panose="02020603050405020304" pitchFamily="18" charset="0"/>
                          </a:rPr>
                          <m:t>𝑒</m:t>
                        </m:r>
                      </m:sub>
                      <m:sup>
                        <m:r>
                          <a:rPr lang="en-US" sz="2400" i="1" dirty="0">
                            <a:latin typeface="Cambria Math" panose="02040503050406030204" pitchFamily="18" charset="0"/>
                            <a:ea typeface="Cambria Math" panose="02040503050406030204" pitchFamily="18" charset="0"/>
                            <a:cs typeface="Times New Roman" panose="02020603050405020304" pitchFamily="18" charset="0"/>
                          </a:rPr>
                          <m:t>−2</m:t>
                        </m:r>
                      </m:sup>
                    </m:sSubSup>
                  </m:oMath>
                </a14:m>
                <a:endParaRPr lang="en-US" sz="2400" dirty="0"/>
              </a:p>
            </p:txBody>
          </p:sp>
        </mc:Choice>
        <mc:Fallback>
          <p:sp>
            <p:nvSpPr>
              <p:cNvPr id="10" name="CasellaDiTesto 9">
                <a:extLst>
                  <a:ext uri="{FF2B5EF4-FFF2-40B4-BE49-F238E27FC236}">
                    <a16:creationId xmlns:a16="http://schemas.microsoft.com/office/drawing/2014/main" id="{117D8B4A-2AA6-706E-419C-F24F3765E145}"/>
                  </a:ext>
                </a:extLst>
              </p:cNvPr>
              <p:cNvSpPr txBox="1">
                <a:spLocks noRot="1" noChangeAspect="1" noMove="1" noResize="1" noEditPoints="1" noAdjustHandles="1" noChangeArrowheads="1" noChangeShapeType="1" noTextEdit="1"/>
              </p:cNvSpPr>
              <p:nvPr/>
            </p:nvSpPr>
            <p:spPr>
              <a:xfrm>
                <a:off x="2489144" y="1337833"/>
                <a:ext cx="8622551" cy="873316"/>
              </a:xfrm>
              <a:prstGeom prst="rect">
                <a:avLst/>
              </a:prstGeom>
              <a:blipFill>
                <a:blip r:embed="rId3"/>
                <a:stretch>
                  <a:fillRect l="-881" t="-4286" b="-15714"/>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E6E17061-0906-C2C5-CD2A-5EE740F5E2FE}"/>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12A026BA-8EC4-E2A9-3443-C5DA2C5FA76C}"/>
              </a:ext>
            </a:extLst>
          </p:cNvPr>
          <p:cNvSpPr>
            <a:spLocks noGrp="1"/>
          </p:cNvSpPr>
          <p:nvPr>
            <p:ph type="sldNum" sz="quarter" idx="12"/>
          </p:nvPr>
        </p:nvSpPr>
        <p:spPr/>
        <p:txBody>
          <a:bodyPr/>
          <a:lstStyle/>
          <a:p>
            <a:fld id="{B78F4D46-5A94-204F-B668-74128563BE61}" type="slidenum">
              <a:rPr lang="en-US" smtClean="0"/>
              <a:t>27</a:t>
            </a:fld>
            <a:endParaRPr lang="en-US"/>
          </a:p>
        </p:txBody>
      </p:sp>
      <p:sp>
        <p:nvSpPr>
          <p:cNvPr id="6" name="Titolo 7">
            <a:extLst>
              <a:ext uri="{FF2B5EF4-FFF2-40B4-BE49-F238E27FC236}">
                <a16:creationId xmlns:a16="http://schemas.microsoft.com/office/drawing/2014/main" id="{66F5C87D-3D31-F69F-40BA-6927904C294C}"/>
              </a:ext>
            </a:extLst>
          </p:cNvPr>
          <p:cNvSpPr>
            <a:spLocks noGrp="1"/>
          </p:cNvSpPr>
          <p:nvPr>
            <p:ph type="title"/>
          </p:nvPr>
        </p:nvSpPr>
        <p:spPr>
          <a:xfrm>
            <a:off x="432005" y="142129"/>
            <a:ext cx="10817888" cy="1325563"/>
          </a:xfrm>
        </p:spPr>
        <p:txBody>
          <a:bodyPr>
            <a:normAutofit/>
          </a:bodyPr>
          <a:lstStyle/>
          <a:p>
            <a:pPr algn="ctr"/>
            <a:r>
              <a:rPr lang="it-IT" sz="4400" b="1" dirty="0">
                <a:solidFill>
                  <a:schemeClr val="accent1"/>
                </a:solidFill>
                <a:effectLst/>
              </a:rPr>
              <a:t>The </a:t>
            </a:r>
            <a:r>
              <a:rPr lang="it-IT" sz="4400" b="1" dirty="0" err="1">
                <a:solidFill>
                  <a:schemeClr val="accent1"/>
                </a:solidFill>
                <a:effectLst/>
              </a:rPr>
              <a:t>Period</a:t>
            </a:r>
            <a:r>
              <a:rPr lang="it-IT" sz="4400" b="1" dirty="0">
                <a:solidFill>
                  <a:schemeClr val="accent1"/>
                </a:solidFill>
                <a:effectLst/>
              </a:rPr>
              <a:t>-</a:t>
            </a:r>
            <a:r>
              <a:rPr lang="it-IT" sz="4400" b="1" dirty="0" err="1">
                <a:solidFill>
                  <a:schemeClr val="accent1"/>
                </a:solidFill>
                <a:effectLst/>
              </a:rPr>
              <a:t>Luminosity</a:t>
            </a:r>
            <a:r>
              <a:rPr lang="it-IT" sz="4400" b="1" dirty="0">
                <a:solidFill>
                  <a:schemeClr val="accent1"/>
                </a:solidFill>
                <a:effectLst/>
              </a:rPr>
              <a:t>-Color relation</a:t>
            </a:r>
            <a:endParaRPr lang="en-US" dirty="0">
              <a:solidFill>
                <a:schemeClr val="accent1"/>
              </a:solidFill>
            </a:endParaRPr>
          </a:p>
        </p:txBody>
      </p:sp>
      <p:sp>
        <p:nvSpPr>
          <p:cNvPr id="8" name="Segnaposto piè di pagina 7">
            <a:extLst>
              <a:ext uri="{FF2B5EF4-FFF2-40B4-BE49-F238E27FC236}">
                <a16:creationId xmlns:a16="http://schemas.microsoft.com/office/drawing/2014/main" id="{728934BF-2AA7-1C4A-3846-6CC9549C1970}"/>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5427545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28B30-8892-ED24-A9A2-DCBED02BC621}"/>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A38F1B77-0E45-4EC2-9FCB-0A2BEF182F19}"/>
                  </a:ext>
                </a:extLst>
              </p:cNvPr>
              <p:cNvSpPr txBox="1"/>
              <p:nvPr/>
            </p:nvSpPr>
            <p:spPr>
              <a:xfrm>
                <a:off x="2489144" y="1337833"/>
                <a:ext cx="8622551" cy="873316"/>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it-IT" sz="2400" b="0" i="0" dirty="0" smtClean="0">
                        <a:latin typeface="Cambria Math" panose="02040503050406030204" pitchFamily="18" charset="0"/>
                        <a:ea typeface="Cambria Math" panose="02040503050406030204" pitchFamily="18" charset="0"/>
                        <a:cs typeface="Times New Roman" panose="02020603050405020304" pitchFamily="18" charset="0"/>
                      </a:rPr>
                      <m:t>    </m:t>
                    </m:r>
                    <m:sSub>
                      <m:sSubPr>
                        <m:ctrlPr>
                          <a:rPr lang="it-IT" sz="2400" i="1" dirty="0">
                            <a:latin typeface="Cambria Math" panose="02040503050406030204" pitchFamily="18" charset="0"/>
                            <a:ea typeface="Cambria Math" panose="02040503050406030204" pitchFamily="18" charset="0"/>
                            <a:cs typeface="Times New Roman" panose="02020603050405020304" pitchFamily="18" charset="0"/>
                          </a:rPr>
                        </m:ctrlPr>
                      </m:sSubPr>
                      <m:e>
                        <m:r>
                          <a:rPr lang="it-IT" sz="2400" i="1" dirty="0">
                            <a:latin typeface="Cambria Math" panose="02040503050406030204" pitchFamily="18" charset="0"/>
                            <a:ea typeface="Cambria Math" panose="02040503050406030204" pitchFamily="18" charset="0"/>
                            <a:cs typeface="Times New Roman" panose="02020603050405020304" pitchFamily="18" charset="0"/>
                          </a:rPr>
                          <m:t>𝑃</m:t>
                        </m:r>
                      </m:e>
                      <m:sub>
                        <m:r>
                          <a:rPr lang="it-IT" sz="2400" i="1" dirty="0">
                            <a:latin typeface="Cambria Math" panose="02040503050406030204" pitchFamily="18" charset="0"/>
                            <a:ea typeface="Cambria Math" panose="02040503050406030204" pitchFamily="18" charset="0"/>
                            <a:cs typeface="Times New Roman" panose="02020603050405020304" pitchFamily="18" charset="0"/>
                          </a:rPr>
                          <m:t>𝑝𝑢𝑙𝑠</m:t>
                        </m:r>
                      </m:sub>
                    </m:sSub>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oMath>
                </a14:m>
                <a:r>
                  <a:rPr lang="en-GB" sz="2400" i="1" dirty="0">
                    <a:cs typeface="Times New Roman" panose="02020603050405020304" pitchFamily="18" charset="0"/>
                  </a:rPr>
                  <a:t> </a:t>
                </a:r>
                <a14:m>
                  <m:oMath xmlns:m="http://schemas.openxmlformats.org/officeDocument/2006/math">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𝑀</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3/2</m:t>
                        </m:r>
                      </m:sup>
                    </m:sSup>
                  </m:oMath>
                </a14:m>
                <a:endParaRPr lang="en-US" sz="2400" dirty="0"/>
              </a:p>
              <a:p>
                <a:pPr marL="342900" indent="-342900">
                  <a:buFont typeface="Arial" panose="020B0604020202020204" pitchFamily="34" charset="0"/>
                  <a:buChar char="•"/>
                </a:pPr>
                <a:r>
                  <a:rPr lang="en-US" sz="2400" dirty="0"/>
                  <a:t>Stefan-Boltzmann law </a:t>
                </a:r>
                <a14:m>
                  <m:oMath xmlns:m="http://schemas.openxmlformats.org/officeDocument/2006/math">
                    <m:r>
                      <a:rPr lang="it-IT" sz="2400" b="0" i="0" smtClean="0">
                        <a:latin typeface="Cambria Math" panose="02040503050406030204" pitchFamily="18" charset="0"/>
                      </a:rPr>
                      <m:t>   </m:t>
                    </m:r>
                    <m:r>
                      <a:rPr lang="en-US" sz="2400" b="0" i="1" smtClean="0">
                        <a:latin typeface="Cambria Math" panose="02040503050406030204" pitchFamily="18" charset="0"/>
                      </a:rPr>
                      <m:t>𝐿</m:t>
                    </m:r>
                    <m:r>
                      <a:rPr lang="en-US" sz="2400" b="0" i="1" smtClean="0">
                        <a:latin typeface="Cambria Math" panose="02040503050406030204" pitchFamily="18" charset="0"/>
                      </a:rPr>
                      <m:t>=4</m:t>
                    </m:r>
                    <m:r>
                      <a:rPr lang="en-US" sz="2400" b="0" i="1" smtClean="0">
                        <a:latin typeface="Cambria Math" panose="02040503050406030204" pitchFamily="18" charset="0"/>
                      </a:rPr>
                      <m:t>𝜋𝜎</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𝑅</m:t>
                        </m:r>
                      </m:e>
                      <m:sup>
                        <m:r>
                          <a:rPr lang="en-US" sz="2400" b="0" i="1" smtClean="0">
                            <a:latin typeface="Cambria Math" panose="02040503050406030204" pitchFamily="18" charset="0"/>
                          </a:rPr>
                          <m:t>2</m:t>
                        </m:r>
                      </m:sup>
                    </m:sSup>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𝑇</m:t>
                        </m:r>
                      </m:e>
                      <m:sub>
                        <m:r>
                          <a:rPr lang="en-US" sz="2400" b="0" i="1" smtClean="0">
                            <a:latin typeface="Cambria Math" panose="02040503050406030204" pitchFamily="18" charset="0"/>
                          </a:rPr>
                          <m:t>𝑒</m:t>
                        </m:r>
                      </m:sub>
                      <m:sup>
                        <m:r>
                          <a:rPr lang="en-US" sz="2400" b="0" i="1" smtClean="0">
                            <a:latin typeface="Cambria Math" panose="02040503050406030204" pitchFamily="18" charset="0"/>
                          </a:rPr>
                          <m:t>4</m:t>
                        </m:r>
                      </m:sup>
                    </m:sSubSup>
                    <m:r>
                      <m:rPr>
                        <m:nor/>
                      </m:rPr>
                      <a:rPr lang="it-IT" sz="2400" b="0" i="1" smtClean="0">
                        <a:latin typeface="Cambria Math" panose="02040503050406030204" pitchFamily="18" charset="0"/>
                      </a:rPr>
                      <m:t> </m:t>
                    </m:r>
                    <m:r>
                      <m:rPr>
                        <m:nor/>
                      </m:rPr>
                      <a:rPr lang="en-GB" sz="2400" i="1" dirty="0">
                        <a:latin typeface="Times New Roman" panose="02020603050405020304" pitchFamily="18" charset="0"/>
                        <a:cs typeface="Times New Roman" panose="02020603050405020304" pitchFamily="18" charset="0"/>
                        <a:sym typeface="Wingdings" pitchFamily="2" charset="2"/>
                      </a:rPr>
                      <m:t>  </m:t>
                    </m:r>
                    <m:r>
                      <a:rPr lang="it-IT" sz="2400" b="0" i="1" dirty="0" smtClean="0">
                        <a:latin typeface="Cambria Math" panose="02040503050406030204" pitchFamily="18" charset="0"/>
                        <a:cs typeface="Times New Roman" panose="02020603050405020304" pitchFamily="18" charset="0"/>
                        <a:sym typeface="Wingdings" pitchFamily="2" charset="2"/>
                      </a:rPr>
                      <m:t> </m:t>
                    </m:r>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r>
                      <m:rPr>
                        <m:nor/>
                      </m:rPr>
                      <a:rPr lang="en-GB" sz="2400" i="1" dirty="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𝐿</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bSup>
                      <m:sSubSupPr>
                        <m:ctrlPr>
                          <a:rPr lang="it-IT" sz="2400" b="0" i="1" dirty="0" smtClean="0">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𝑇</m:t>
                        </m:r>
                      </m:e>
                      <m:sub>
                        <m:r>
                          <a:rPr lang="it-IT" sz="2400" b="0" i="1" dirty="0" smtClean="0">
                            <a:latin typeface="Cambria Math" panose="02040503050406030204" pitchFamily="18" charset="0"/>
                            <a:ea typeface="Cambria Math" panose="02040503050406030204" pitchFamily="18" charset="0"/>
                            <a:cs typeface="Times New Roman" panose="02020603050405020304" pitchFamily="18" charset="0"/>
                          </a:rPr>
                          <m:t>𝑒</m:t>
                        </m:r>
                      </m:sub>
                      <m:sup>
                        <m:r>
                          <a:rPr lang="en-US" sz="2400" i="1" dirty="0">
                            <a:latin typeface="Cambria Math" panose="02040503050406030204" pitchFamily="18" charset="0"/>
                            <a:ea typeface="Cambria Math" panose="02040503050406030204" pitchFamily="18" charset="0"/>
                            <a:cs typeface="Times New Roman" panose="02020603050405020304" pitchFamily="18" charset="0"/>
                          </a:rPr>
                          <m:t>−2</m:t>
                        </m:r>
                      </m:sup>
                    </m:sSubSup>
                  </m:oMath>
                </a14:m>
                <a:endParaRPr lang="en-US" sz="2400" dirty="0"/>
              </a:p>
            </p:txBody>
          </p:sp>
        </mc:Choice>
        <mc:Fallback>
          <p:sp>
            <p:nvSpPr>
              <p:cNvPr id="10" name="CasellaDiTesto 9">
                <a:extLst>
                  <a:ext uri="{FF2B5EF4-FFF2-40B4-BE49-F238E27FC236}">
                    <a16:creationId xmlns:a16="http://schemas.microsoft.com/office/drawing/2014/main" id="{A38F1B77-0E45-4EC2-9FCB-0A2BEF182F19}"/>
                  </a:ext>
                </a:extLst>
              </p:cNvPr>
              <p:cNvSpPr txBox="1">
                <a:spLocks noRot="1" noChangeAspect="1" noMove="1" noResize="1" noEditPoints="1" noAdjustHandles="1" noChangeArrowheads="1" noChangeShapeType="1" noTextEdit="1"/>
              </p:cNvSpPr>
              <p:nvPr/>
            </p:nvSpPr>
            <p:spPr>
              <a:xfrm>
                <a:off x="2489144" y="1337833"/>
                <a:ext cx="8622551" cy="873316"/>
              </a:xfrm>
              <a:prstGeom prst="rect">
                <a:avLst/>
              </a:prstGeom>
              <a:blipFill>
                <a:blip r:embed="rId3"/>
                <a:stretch>
                  <a:fillRect l="-881" t="-4286" b="-15714"/>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89271C0B-EAF3-A91A-691E-052604FBA5A3}"/>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12683572-D1DC-9ED0-3BC4-12C6B3979F25}"/>
              </a:ext>
            </a:extLst>
          </p:cNvPr>
          <p:cNvSpPr>
            <a:spLocks noGrp="1"/>
          </p:cNvSpPr>
          <p:nvPr>
            <p:ph type="sldNum" sz="quarter" idx="12"/>
          </p:nvPr>
        </p:nvSpPr>
        <p:spPr/>
        <p:txBody>
          <a:bodyPr/>
          <a:lstStyle/>
          <a:p>
            <a:fld id="{B78F4D46-5A94-204F-B668-74128563BE61}" type="slidenum">
              <a:rPr lang="en-US" smtClean="0"/>
              <a:t>28</a:t>
            </a:fld>
            <a:endParaRPr lang="en-US"/>
          </a:p>
        </p:txBody>
      </p:sp>
      <p:sp>
        <p:nvSpPr>
          <p:cNvPr id="6" name="Titolo 7">
            <a:extLst>
              <a:ext uri="{FF2B5EF4-FFF2-40B4-BE49-F238E27FC236}">
                <a16:creationId xmlns:a16="http://schemas.microsoft.com/office/drawing/2014/main" id="{9540ABE3-D775-7993-23DB-6AB486867238}"/>
              </a:ext>
            </a:extLst>
          </p:cNvPr>
          <p:cNvSpPr>
            <a:spLocks noGrp="1"/>
          </p:cNvSpPr>
          <p:nvPr>
            <p:ph type="title"/>
          </p:nvPr>
        </p:nvSpPr>
        <p:spPr>
          <a:xfrm>
            <a:off x="432005" y="142129"/>
            <a:ext cx="10817888" cy="1325563"/>
          </a:xfrm>
        </p:spPr>
        <p:txBody>
          <a:bodyPr>
            <a:normAutofit/>
          </a:bodyPr>
          <a:lstStyle/>
          <a:p>
            <a:pPr algn="ctr"/>
            <a:r>
              <a:rPr lang="it-IT" sz="4400" b="1" dirty="0">
                <a:solidFill>
                  <a:schemeClr val="accent1"/>
                </a:solidFill>
                <a:effectLst/>
              </a:rPr>
              <a:t>The </a:t>
            </a:r>
            <a:r>
              <a:rPr lang="it-IT" sz="4400" b="1" dirty="0" err="1">
                <a:solidFill>
                  <a:schemeClr val="accent1"/>
                </a:solidFill>
                <a:effectLst/>
              </a:rPr>
              <a:t>Period</a:t>
            </a:r>
            <a:r>
              <a:rPr lang="it-IT" sz="4400" b="1" dirty="0">
                <a:solidFill>
                  <a:schemeClr val="accent1"/>
                </a:solidFill>
                <a:effectLst/>
              </a:rPr>
              <a:t>-</a:t>
            </a:r>
            <a:r>
              <a:rPr lang="it-IT" sz="4400" b="1" dirty="0" err="1">
                <a:solidFill>
                  <a:schemeClr val="accent1"/>
                </a:solidFill>
                <a:effectLst/>
              </a:rPr>
              <a:t>Luminosity</a:t>
            </a:r>
            <a:r>
              <a:rPr lang="it-IT" sz="4400" b="1" dirty="0">
                <a:solidFill>
                  <a:schemeClr val="accent1"/>
                </a:solidFill>
                <a:effectLst/>
              </a:rPr>
              <a:t>-Color relation</a:t>
            </a:r>
            <a:endParaRPr lang="en-US" dirty="0">
              <a:solidFill>
                <a:schemeClr val="accent1"/>
              </a:solidFill>
            </a:endParaRPr>
          </a:p>
        </p:txBody>
      </p:sp>
      <p:sp>
        <p:nvSpPr>
          <p:cNvPr id="8" name="Segnaposto piè di pagina 7">
            <a:extLst>
              <a:ext uri="{FF2B5EF4-FFF2-40B4-BE49-F238E27FC236}">
                <a16:creationId xmlns:a16="http://schemas.microsoft.com/office/drawing/2014/main" id="{DBBE502F-675B-15A6-7704-6508BF308C2C}"/>
              </a:ext>
            </a:extLst>
          </p:cNvPr>
          <p:cNvSpPr>
            <a:spLocks noGrp="1"/>
          </p:cNvSpPr>
          <p:nvPr>
            <p:ph type="ftr" sz="quarter" idx="11"/>
          </p:nvPr>
        </p:nvSpPr>
        <p:spPr/>
        <p:txBody>
          <a:bodyPr/>
          <a:lstStyle/>
          <a:p>
            <a:r>
              <a:rPr lang="en-US"/>
              <a:t>Teresa Sicignano</a:t>
            </a:r>
          </a:p>
        </p:txBody>
      </p:sp>
      <p:sp>
        <p:nvSpPr>
          <p:cNvPr id="2" name="Freccia destra 1">
            <a:extLst>
              <a:ext uri="{FF2B5EF4-FFF2-40B4-BE49-F238E27FC236}">
                <a16:creationId xmlns:a16="http://schemas.microsoft.com/office/drawing/2014/main" id="{1F053A51-60AB-EDD2-6A60-EEAFC6419DAB}"/>
              </a:ext>
            </a:extLst>
          </p:cNvPr>
          <p:cNvSpPr/>
          <p:nvPr/>
        </p:nvSpPr>
        <p:spPr>
          <a:xfrm rot="5400000">
            <a:off x="5130669" y="2709459"/>
            <a:ext cx="577863" cy="440208"/>
          </a:xfrm>
          <a:prstGeom prst="rightArrow">
            <a:avLst/>
          </a:prstGeom>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7" name="CasellaDiTesto 6">
                <a:extLst>
                  <a:ext uri="{FF2B5EF4-FFF2-40B4-BE49-F238E27FC236}">
                    <a16:creationId xmlns:a16="http://schemas.microsoft.com/office/drawing/2014/main" id="{8A7ED0FB-3767-ED6F-44DB-A0CD4CA558AC}"/>
                  </a:ext>
                </a:extLst>
              </p:cNvPr>
              <p:cNvSpPr txBox="1"/>
              <p:nvPr/>
            </p:nvSpPr>
            <p:spPr>
              <a:xfrm>
                <a:off x="1701478" y="3413807"/>
                <a:ext cx="8773611" cy="1269065"/>
              </a:xfrm>
              <a:prstGeom prst="rect">
                <a:avLst/>
              </a:prstGeom>
              <a:noFill/>
            </p:spPr>
            <p:txBody>
              <a:bodyPr wrap="square">
                <a:spAutoFit/>
              </a:bodyPr>
              <a:lstStyle/>
              <a:p>
                <a:pPr algn="ctr"/>
                <a:r>
                  <a:rPr lang="it-IT" sz="2400" dirty="0">
                    <a:solidFill>
                      <a:srgbClr val="FF0000"/>
                    </a:solidFill>
                    <a:effectLst/>
                  </a:rPr>
                  <a:t>P </a:t>
                </a:r>
                <a:r>
                  <a:rPr lang="it-IT" sz="2400" dirty="0" err="1">
                    <a:solidFill>
                      <a:srgbClr val="FF0000"/>
                    </a:solidFill>
                    <a:effectLst/>
                  </a:rPr>
                  <a:t>is</a:t>
                </a:r>
                <a:r>
                  <a:rPr lang="it-IT" sz="2400" dirty="0">
                    <a:solidFill>
                      <a:srgbClr val="FF0000"/>
                    </a:solidFill>
                    <a:effectLst/>
                  </a:rPr>
                  <a:t> a </a:t>
                </a:r>
                <a:r>
                  <a:rPr lang="it-IT" sz="2400" dirty="0" err="1">
                    <a:solidFill>
                      <a:srgbClr val="FF0000"/>
                    </a:solidFill>
                    <a:effectLst/>
                  </a:rPr>
                  <a:t>function</a:t>
                </a:r>
                <a:r>
                  <a:rPr lang="it-IT" sz="2400" dirty="0">
                    <a:solidFill>
                      <a:srgbClr val="FF0000"/>
                    </a:solidFill>
                    <a:effectLst/>
                  </a:rPr>
                  <a:t> of M, L, and T</a:t>
                </a:r>
                <a:r>
                  <a:rPr lang="it-IT" sz="2400" baseline="-25000" dirty="0">
                    <a:solidFill>
                      <a:srgbClr val="FF0000"/>
                    </a:solidFill>
                    <a:effectLst/>
                  </a:rPr>
                  <a:t>eff</a:t>
                </a:r>
                <a:r>
                  <a:rPr lang="it-IT" sz="2400" dirty="0">
                    <a:solidFill>
                      <a:srgbClr val="FF0000"/>
                    </a:solidFill>
                    <a:effectLst/>
                  </a:rPr>
                  <a:t> (and </a:t>
                </a:r>
                <a:r>
                  <a:rPr lang="it-IT" sz="2400" dirty="0" err="1">
                    <a:solidFill>
                      <a:srgbClr val="FF0000"/>
                    </a:solidFill>
                    <a:effectLst/>
                  </a:rPr>
                  <a:t>chemical</a:t>
                </a:r>
                <a:r>
                  <a:rPr lang="it-IT" sz="2400" dirty="0">
                    <a:solidFill>
                      <a:srgbClr val="FF0000"/>
                    </a:solidFill>
                    <a:effectLst/>
                  </a:rPr>
                  <a:t> </a:t>
                </a:r>
                <a:r>
                  <a:rPr lang="it-IT" sz="2400" dirty="0" err="1">
                    <a:solidFill>
                      <a:srgbClr val="FF0000"/>
                    </a:solidFill>
                    <a:effectLst/>
                  </a:rPr>
                  <a:t>composition</a:t>
                </a:r>
                <a:r>
                  <a:rPr lang="it-IT" sz="2400" dirty="0">
                    <a:solidFill>
                      <a:srgbClr val="FF0000"/>
                    </a:solidFill>
                    <a:effectLst/>
                  </a:rPr>
                  <a:t>)</a:t>
                </a:r>
              </a:p>
              <a:p>
                <a:endParaRPr lang="it-IT" dirty="0">
                  <a:solidFill>
                    <a:srgbClr val="FF0000"/>
                  </a:solidFill>
                </a:endParaRPr>
              </a:p>
              <a:p>
                <a:pPr algn="ctr"/>
                <a14:m>
                  <m:oMath xmlns:m="http://schemas.openxmlformats.org/officeDocument/2006/math">
                    <m:sSub>
                      <m:sSubPr>
                        <m:ctrlP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ctrlPr>
                      </m:sSubPr>
                      <m:e>
                        <m: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t>𝑃</m:t>
                        </m:r>
                      </m:e>
                      <m:sub>
                        <m: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t>𝑝𝑢𝑙𝑠</m:t>
                        </m:r>
                      </m:sub>
                    </m:sSub>
                    <m:r>
                      <a:rPr lang="en-GB" sz="3200" i="1" dirty="0">
                        <a:latin typeface="Cambria Math" panose="02040503050406030204" pitchFamily="18" charset="0"/>
                        <a:ea typeface="Cambria Math" panose="02040503050406030204" pitchFamily="18" charset="0"/>
                        <a:cs typeface="Times New Roman" panose="02020603050405020304" pitchFamily="18" charset="0"/>
                      </a:rPr>
                      <m:t>∝</m:t>
                    </m:r>
                  </m:oMath>
                </a14:m>
                <a:r>
                  <a:rPr lang="en-GB" sz="3200" i="1" dirty="0">
                    <a:cs typeface="Times New Roman" panose="02020603050405020304" pitchFamily="18" charset="0"/>
                  </a:rPr>
                  <a:t> </a:t>
                </a:r>
                <a14:m>
                  <m:oMath xmlns:m="http://schemas.openxmlformats.org/officeDocument/2006/math">
                    <m:sSup>
                      <m:sSupPr>
                        <m:ctrlPr>
                          <a:rPr lang="en-US" sz="32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3200" i="1" dirty="0">
                            <a:latin typeface="Cambria Math" panose="02040503050406030204" pitchFamily="18" charset="0"/>
                            <a:ea typeface="Cambria Math" panose="02040503050406030204" pitchFamily="18" charset="0"/>
                            <a:cs typeface="Times New Roman" panose="02020603050405020304" pitchFamily="18" charset="0"/>
                          </a:rPr>
                          <m:t>𝑀</m:t>
                        </m:r>
                      </m:e>
                      <m:sup>
                        <m:r>
                          <a:rPr lang="en-US" sz="32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3200" i="1" dirty="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32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3200" i="1" dirty="0">
                            <a:latin typeface="Cambria Math" panose="02040503050406030204" pitchFamily="18" charset="0"/>
                            <a:ea typeface="Cambria Math" panose="02040503050406030204" pitchFamily="18" charset="0"/>
                            <a:cs typeface="Times New Roman" panose="02020603050405020304" pitchFamily="18" charset="0"/>
                          </a:rPr>
                          <m:t>𝐿</m:t>
                        </m:r>
                      </m:e>
                      <m:sup>
                        <m:r>
                          <a:rPr lang="en-US" sz="3200" i="1" dirty="0">
                            <a:latin typeface="Cambria Math" panose="02040503050406030204" pitchFamily="18" charset="0"/>
                            <a:ea typeface="Cambria Math" panose="02040503050406030204" pitchFamily="18" charset="0"/>
                            <a:cs typeface="Times New Roman" panose="02020603050405020304" pitchFamily="18" charset="0"/>
                          </a:rPr>
                          <m:t>3/4</m:t>
                        </m:r>
                      </m:sup>
                    </m:sSup>
                  </m:oMath>
                </a14:m>
                <a:r>
                  <a:rPr lang="en-GB" sz="3200" i="1" dirty="0">
                    <a:latin typeface="Times New Roman" panose="02020603050405020304" pitchFamily="18" charset="0"/>
                    <a:cs typeface="Times New Roman" panose="02020603050405020304" pitchFamily="18" charset="0"/>
                  </a:rPr>
                  <a:t> </a:t>
                </a:r>
                <a14:m>
                  <m:oMath xmlns:m="http://schemas.openxmlformats.org/officeDocument/2006/math">
                    <m:sSubSup>
                      <m:sSubSupPr>
                        <m:ctrlP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ctrlPr>
                      </m:sSubSupPr>
                      <m:e>
                        <m:r>
                          <a:rPr lang="en-US" sz="3200" i="1" dirty="0">
                            <a:latin typeface="Cambria Math" panose="02040503050406030204" pitchFamily="18" charset="0"/>
                            <a:ea typeface="Cambria Math" panose="02040503050406030204" pitchFamily="18" charset="0"/>
                            <a:cs typeface="Times New Roman" panose="02020603050405020304" pitchFamily="18" charset="0"/>
                          </a:rPr>
                          <m:t>𝑇</m:t>
                        </m:r>
                      </m:e>
                      <m:sub>
                        <m: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t>𝑒</m:t>
                        </m:r>
                      </m:sub>
                      <m:sup>
                        <m:r>
                          <a:rPr lang="en-US" sz="3200" i="1" dirty="0">
                            <a:latin typeface="Cambria Math" panose="02040503050406030204" pitchFamily="18" charset="0"/>
                            <a:ea typeface="Cambria Math" panose="02040503050406030204" pitchFamily="18" charset="0"/>
                            <a:cs typeface="Times New Roman" panose="02020603050405020304" pitchFamily="18" charset="0"/>
                          </a:rPr>
                          <m:t>−3</m:t>
                        </m:r>
                      </m:sup>
                    </m:sSubSup>
                  </m:oMath>
                </a14:m>
                <a:endParaRPr lang="it-IT" sz="3200" dirty="0">
                  <a:solidFill>
                    <a:srgbClr val="FF0000"/>
                  </a:solidFill>
                  <a:effectLst/>
                </a:endParaRPr>
              </a:p>
            </p:txBody>
          </p:sp>
        </mc:Choice>
        <mc:Fallback>
          <p:sp>
            <p:nvSpPr>
              <p:cNvPr id="7" name="CasellaDiTesto 6">
                <a:extLst>
                  <a:ext uri="{FF2B5EF4-FFF2-40B4-BE49-F238E27FC236}">
                    <a16:creationId xmlns:a16="http://schemas.microsoft.com/office/drawing/2014/main" id="{8A7ED0FB-3767-ED6F-44DB-A0CD4CA558AC}"/>
                  </a:ext>
                </a:extLst>
              </p:cNvPr>
              <p:cNvSpPr txBox="1">
                <a:spLocks noRot="1" noChangeAspect="1" noMove="1" noResize="1" noEditPoints="1" noAdjustHandles="1" noChangeArrowheads="1" noChangeShapeType="1" noTextEdit="1"/>
              </p:cNvSpPr>
              <p:nvPr/>
            </p:nvSpPr>
            <p:spPr>
              <a:xfrm>
                <a:off x="1701478" y="3413807"/>
                <a:ext cx="8773611" cy="1269065"/>
              </a:xfrm>
              <a:prstGeom prst="rect">
                <a:avLst/>
              </a:prstGeom>
              <a:blipFill>
                <a:blip r:embed="rId4"/>
                <a:stretch>
                  <a:fillRect t="-3960" b="-7921"/>
                </a:stretch>
              </a:blipFill>
            </p:spPr>
            <p:txBody>
              <a:bodyPr/>
              <a:lstStyle/>
              <a:p>
                <a:r>
                  <a:rPr lang="en-US">
                    <a:noFill/>
                  </a:rPr>
                  <a:t> </a:t>
                </a:r>
              </a:p>
            </p:txBody>
          </p:sp>
        </mc:Fallback>
      </mc:AlternateContent>
    </p:spTree>
    <p:extLst>
      <p:ext uri="{BB962C8B-B14F-4D97-AF65-F5344CB8AC3E}">
        <p14:creationId xmlns:p14="http://schemas.microsoft.com/office/powerpoint/2010/main" val="4461174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338EBB-F490-ACD9-E8C4-8492FC3E09C0}"/>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57156EA2-B407-3F79-98A0-B1EEA9134131}"/>
                  </a:ext>
                </a:extLst>
              </p:cNvPr>
              <p:cNvSpPr txBox="1"/>
              <p:nvPr/>
            </p:nvSpPr>
            <p:spPr>
              <a:xfrm>
                <a:off x="2489144" y="1337833"/>
                <a:ext cx="8622551" cy="873316"/>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it-IT" sz="2400" b="0" i="0" dirty="0" smtClean="0">
                        <a:latin typeface="Cambria Math" panose="02040503050406030204" pitchFamily="18" charset="0"/>
                        <a:ea typeface="Cambria Math" panose="02040503050406030204" pitchFamily="18" charset="0"/>
                        <a:cs typeface="Times New Roman" panose="02020603050405020304" pitchFamily="18" charset="0"/>
                      </a:rPr>
                      <m:t>    </m:t>
                    </m:r>
                    <m:sSub>
                      <m:sSubPr>
                        <m:ctrlPr>
                          <a:rPr lang="it-IT" sz="2400" i="1" dirty="0">
                            <a:latin typeface="Cambria Math" panose="02040503050406030204" pitchFamily="18" charset="0"/>
                            <a:ea typeface="Cambria Math" panose="02040503050406030204" pitchFamily="18" charset="0"/>
                            <a:cs typeface="Times New Roman" panose="02020603050405020304" pitchFamily="18" charset="0"/>
                          </a:rPr>
                        </m:ctrlPr>
                      </m:sSubPr>
                      <m:e>
                        <m:r>
                          <a:rPr lang="it-IT" sz="2400" i="1" dirty="0">
                            <a:latin typeface="Cambria Math" panose="02040503050406030204" pitchFamily="18" charset="0"/>
                            <a:ea typeface="Cambria Math" panose="02040503050406030204" pitchFamily="18" charset="0"/>
                            <a:cs typeface="Times New Roman" panose="02020603050405020304" pitchFamily="18" charset="0"/>
                          </a:rPr>
                          <m:t>𝑃</m:t>
                        </m:r>
                      </m:e>
                      <m:sub>
                        <m:r>
                          <a:rPr lang="it-IT" sz="2400" i="1" dirty="0">
                            <a:latin typeface="Cambria Math" panose="02040503050406030204" pitchFamily="18" charset="0"/>
                            <a:ea typeface="Cambria Math" panose="02040503050406030204" pitchFamily="18" charset="0"/>
                            <a:cs typeface="Times New Roman" panose="02020603050405020304" pitchFamily="18" charset="0"/>
                          </a:rPr>
                          <m:t>𝑝𝑢𝑙𝑠</m:t>
                        </m:r>
                      </m:sub>
                    </m:sSub>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oMath>
                </a14:m>
                <a:r>
                  <a:rPr lang="en-GB" sz="2400" i="1" dirty="0">
                    <a:cs typeface="Times New Roman" panose="02020603050405020304" pitchFamily="18" charset="0"/>
                  </a:rPr>
                  <a:t> </a:t>
                </a:r>
                <a14:m>
                  <m:oMath xmlns:m="http://schemas.openxmlformats.org/officeDocument/2006/math">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𝑀</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3/2</m:t>
                        </m:r>
                      </m:sup>
                    </m:sSup>
                  </m:oMath>
                </a14:m>
                <a:endParaRPr lang="en-US" sz="2400" dirty="0"/>
              </a:p>
              <a:p>
                <a:pPr marL="342900" indent="-342900">
                  <a:buFont typeface="Arial" panose="020B0604020202020204" pitchFamily="34" charset="0"/>
                  <a:buChar char="•"/>
                </a:pPr>
                <a:r>
                  <a:rPr lang="en-US" sz="2400" dirty="0"/>
                  <a:t>Stefan-Boltzmann law </a:t>
                </a:r>
                <a14:m>
                  <m:oMath xmlns:m="http://schemas.openxmlformats.org/officeDocument/2006/math">
                    <m:r>
                      <a:rPr lang="it-IT" sz="2400" b="0" i="0" smtClean="0">
                        <a:latin typeface="Cambria Math" panose="02040503050406030204" pitchFamily="18" charset="0"/>
                      </a:rPr>
                      <m:t>   </m:t>
                    </m:r>
                    <m:r>
                      <a:rPr lang="en-US" sz="2400" b="0" i="1" smtClean="0">
                        <a:latin typeface="Cambria Math" panose="02040503050406030204" pitchFamily="18" charset="0"/>
                      </a:rPr>
                      <m:t>𝐿</m:t>
                    </m:r>
                    <m:r>
                      <a:rPr lang="en-US" sz="2400" b="0" i="1" smtClean="0">
                        <a:latin typeface="Cambria Math" panose="02040503050406030204" pitchFamily="18" charset="0"/>
                      </a:rPr>
                      <m:t>=4</m:t>
                    </m:r>
                    <m:r>
                      <a:rPr lang="en-US" sz="2400" b="0" i="1" smtClean="0">
                        <a:latin typeface="Cambria Math" panose="02040503050406030204" pitchFamily="18" charset="0"/>
                      </a:rPr>
                      <m:t>𝜋𝜎</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𝑅</m:t>
                        </m:r>
                      </m:e>
                      <m:sup>
                        <m:r>
                          <a:rPr lang="en-US" sz="2400" b="0" i="1" smtClean="0">
                            <a:latin typeface="Cambria Math" panose="02040503050406030204" pitchFamily="18" charset="0"/>
                          </a:rPr>
                          <m:t>2</m:t>
                        </m:r>
                      </m:sup>
                    </m:sSup>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𝑇</m:t>
                        </m:r>
                      </m:e>
                      <m:sub>
                        <m:r>
                          <a:rPr lang="en-US" sz="2400" b="0" i="1" smtClean="0">
                            <a:latin typeface="Cambria Math" panose="02040503050406030204" pitchFamily="18" charset="0"/>
                          </a:rPr>
                          <m:t>𝑒</m:t>
                        </m:r>
                      </m:sub>
                      <m:sup>
                        <m:r>
                          <a:rPr lang="en-US" sz="2400" b="0" i="1" smtClean="0">
                            <a:latin typeface="Cambria Math" panose="02040503050406030204" pitchFamily="18" charset="0"/>
                          </a:rPr>
                          <m:t>4</m:t>
                        </m:r>
                      </m:sup>
                    </m:sSubSup>
                    <m:r>
                      <m:rPr>
                        <m:nor/>
                      </m:rPr>
                      <a:rPr lang="it-IT" sz="2400" b="0" i="1" smtClean="0">
                        <a:latin typeface="Cambria Math" panose="02040503050406030204" pitchFamily="18" charset="0"/>
                      </a:rPr>
                      <m:t> </m:t>
                    </m:r>
                    <m:r>
                      <m:rPr>
                        <m:nor/>
                      </m:rPr>
                      <a:rPr lang="en-GB" sz="2400" i="1" dirty="0">
                        <a:latin typeface="Times New Roman" panose="02020603050405020304" pitchFamily="18" charset="0"/>
                        <a:cs typeface="Times New Roman" panose="02020603050405020304" pitchFamily="18" charset="0"/>
                        <a:sym typeface="Wingdings" pitchFamily="2" charset="2"/>
                      </a:rPr>
                      <m:t>  </m:t>
                    </m:r>
                    <m:r>
                      <a:rPr lang="it-IT" sz="2400" b="0" i="1" dirty="0" smtClean="0">
                        <a:latin typeface="Cambria Math" panose="02040503050406030204" pitchFamily="18" charset="0"/>
                        <a:cs typeface="Times New Roman" panose="02020603050405020304" pitchFamily="18" charset="0"/>
                        <a:sym typeface="Wingdings" pitchFamily="2" charset="2"/>
                      </a:rPr>
                      <m:t> </m:t>
                    </m:r>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r>
                      <m:rPr>
                        <m:nor/>
                      </m:rPr>
                      <a:rPr lang="en-GB" sz="2400" i="1" dirty="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𝐿</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bSup>
                      <m:sSubSupPr>
                        <m:ctrlPr>
                          <a:rPr lang="it-IT" sz="2400" b="0" i="1" dirty="0" smtClean="0">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𝑇</m:t>
                        </m:r>
                      </m:e>
                      <m:sub>
                        <m:r>
                          <a:rPr lang="it-IT" sz="2400" b="0" i="1" dirty="0" smtClean="0">
                            <a:latin typeface="Cambria Math" panose="02040503050406030204" pitchFamily="18" charset="0"/>
                            <a:ea typeface="Cambria Math" panose="02040503050406030204" pitchFamily="18" charset="0"/>
                            <a:cs typeface="Times New Roman" panose="02020603050405020304" pitchFamily="18" charset="0"/>
                          </a:rPr>
                          <m:t>𝑒</m:t>
                        </m:r>
                      </m:sub>
                      <m:sup>
                        <m:r>
                          <a:rPr lang="en-US" sz="2400" i="1" dirty="0">
                            <a:latin typeface="Cambria Math" panose="02040503050406030204" pitchFamily="18" charset="0"/>
                            <a:ea typeface="Cambria Math" panose="02040503050406030204" pitchFamily="18" charset="0"/>
                            <a:cs typeface="Times New Roman" panose="02020603050405020304" pitchFamily="18" charset="0"/>
                          </a:rPr>
                          <m:t>−2</m:t>
                        </m:r>
                      </m:sup>
                    </m:sSubSup>
                  </m:oMath>
                </a14:m>
                <a:endParaRPr lang="en-US" sz="2400" dirty="0"/>
              </a:p>
            </p:txBody>
          </p:sp>
        </mc:Choice>
        <mc:Fallback>
          <p:sp>
            <p:nvSpPr>
              <p:cNvPr id="10" name="CasellaDiTesto 9">
                <a:extLst>
                  <a:ext uri="{FF2B5EF4-FFF2-40B4-BE49-F238E27FC236}">
                    <a16:creationId xmlns:a16="http://schemas.microsoft.com/office/drawing/2014/main" id="{57156EA2-B407-3F79-98A0-B1EEA9134131}"/>
                  </a:ext>
                </a:extLst>
              </p:cNvPr>
              <p:cNvSpPr txBox="1">
                <a:spLocks noRot="1" noChangeAspect="1" noMove="1" noResize="1" noEditPoints="1" noAdjustHandles="1" noChangeArrowheads="1" noChangeShapeType="1" noTextEdit="1"/>
              </p:cNvSpPr>
              <p:nvPr/>
            </p:nvSpPr>
            <p:spPr>
              <a:xfrm>
                <a:off x="2489144" y="1337833"/>
                <a:ext cx="8622551" cy="873316"/>
              </a:xfrm>
              <a:prstGeom prst="rect">
                <a:avLst/>
              </a:prstGeom>
              <a:blipFill>
                <a:blip r:embed="rId3"/>
                <a:stretch>
                  <a:fillRect l="-881" t="-4286" b="-15714"/>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FF1F476A-BC8F-4EF9-F024-C7D70E25DC0D}"/>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ED17FFED-7518-0684-4DDF-D8EB79DB11CA}"/>
              </a:ext>
            </a:extLst>
          </p:cNvPr>
          <p:cNvSpPr>
            <a:spLocks noGrp="1"/>
          </p:cNvSpPr>
          <p:nvPr>
            <p:ph type="sldNum" sz="quarter" idx="12"/>
          </p:nvPr>
        </p:nvSpPr>
        <p:spPr/>
        <p:txBody>
          <a:bodyPr/>
          <a:lstStyle/>
          <a:p>
            <a:fld id="{B78F4D46-5A94-204F-B668-74128563BE61}" type="slidenum">
              <a:rPr lang="en-US" smtClean="0"/>
              <a:t>29</a:t>
            </a:fld>
            <a:endParaRPr lang="en-US"/>
          </a:p>
        </p:txBody>
      </p:sp>
      <p:sp>
        <p:nvSpPr>
          <p:cNvPr id="6" name="Titolo 7">
            <a:extLst>
              <a:ext uri="{FF2B5EF4-FFF2-40B4-BE49-F238E27FC236}">
                <a16:creationId xmlns:a16="http://schemas.microsoft.com/office/drawing/2014/main" id="{CB9E662A-EDCA-72A5-B48C-C7CCE31D63CD}"/>
              </a:ext>
            </a:extLst>
          </p:cNvPr>
          <p:cNvSpPr>
            <a:spLocks noGrp="1"/>
          </p:cNvSpPr>
          <p:nvPr>
            <p:ph type="title"/>
          </p:nvPr>
        </p:nvSpPr>
        <p:spPr>
          <a:xfrm>
            <a:off x="432005" y="142129"/>
            <a:ext cx="10817888" cy="1325563"/>
          </a:xfrm>
        </p:spPr>
        <p:txBody>
          <a:bodyPr>
            <a:normAutofit/>
          </a:bodyPr>
          <a:lstStyle/>
          <a:p>
            <a:pPr algn="ctr"/>
            <a:r>
              <a:rPr lang="it-IT" sz="4400" b="1" dirty="0">
                <a:solidFill>
                  <a:schemeClr val="accent1"/>
                </a:solidFill>
                <a:effectLst/>
              </a:rPr>
              <a:t>The </a:t>
            </a:r>
            <a:r>
              <a:rPr lang="it-IT" sz="4400" b="1" dirty="0" err="1">
                <a:solidFill>
                  <a:schemeClr val="accent1"/>
                </a:solidFill>
                <a:effectLst/>
              </a:rPr>
              <a:t>Period</a:t>
            </a:r>
            <a:r>
              <a:rPr lang="it-IT" sz="4400" b="1" dirty="0">
                <a:solidFill>
                  <a:schemeClr val="accent1"/>
                </a:solidFill>
                <a:effectLst/>
              </a:rPr>
              <a:t>-</a:t>
            </a:r>
            <a:r>
              <a:rPr lang="it-IT" sz="4400" b="1" dirty="0" err="1">
                <a:solidFill>
                  <a:schemeClr val="accent1"/>
                </a:solidFill>
                <a:effectLst/>
              </a:rPr>
              <a:t>Luminosity</a:t>
            </a:r>
            <a:r>
              <a:rPr lang="it-IT" sz="4400" b="1" dirty="0">
                <a:solidFill>
                  <a:schemeClr val="accent1"/>
                </a:solidFill>
                <a:effectLst/>
              </a:rPr>
              <a:t>-Color relation</a:t>
            </a:r>
            <a:endParaRPr lang="en-US" dirty="0">
              <a:solidFill>
                <a:schemeClr val="accent1"/>
              </a:solidFill>
            </a:endParaRPr>
          </a:p>
        </p:txBody>
      </p:sp>
      <p:sp>
        <p:nvSpPr>
          <p:cNvPr id="8" name="Segnaposto piè di pagina 7">
            <a:extLst>
              <a:ext uri="{FF2B5EF4-FFF2-40B4-BE49-F238E27FC236}">
                <a16:creationId xmlns:a16="http://schemas.microsoft.com/office/drawing/2014/main" id="{37A53772-D589-F8BE-F31E-DE944DC84896}"/>
              </a:ext>
            </a:extLst>
          </p:cNvPr>
          <p:cNvSpPr>
            <a:spLocks noGrp="1"/>
          </p:cNvSpPr>
          <p:nvPr>
            <p:ph type="ftr" sz="quarter" idx="11"/>
          </p:nvPr>
        </p:nvSpPr>
        <p:spPr/>
        <p:txBody>
          <a:bodyPr/>
          <a:lstStyle/>
          <a:p>
            <a:r>
              <a:rPr lang="en-US"/>
              <a:t>Teresa Sicignano</a:t>
            </a:r>
          </a:p>
        </p:txBody>
      </p:sp>
      <p:sp>
        <p:nvSpPr>
          <p:cNvPr id="2" name="Freccia destra 1">
            <a:extLst>
              <a:ext uri="{FF2B5EF4-FFF2-40B4-BE49-F238E27FC236}">
                <a16:creationId xmlns:a16="http://schemas.microsoft.com/office/drawing/2014/main" id="{9814B92C-4CEF-D77F-BD2B-1DBCDDAE8EBF}"/>
              </a:ext>
            </a:extLst>
          </p:cNvPr>
          <p:cNvSpPr/>
          <p:nvPr/>
        </p:nvSpPr>
        <p:spPr>
          <a:xfrm rot="5400000">
            <a:off x="5130669" y="2709459"/>
            <a:ext cx="577863" cy="440208"/>
          </a:xfrm>
          <a:prstGeom prst="rightArrow">
            <a:avLst/>
          </a:prstGeom>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7" name="CasellaDiTesto 6">
                <a:extLst>
                  <a:ext uri="{FF2B5EF4-FFF2-40B4-BE49-F238E27FC236}">
                    <a16:creationId xmlns:a16="http://schemas.microsoft.com/office/drawing/2014/main" id="{1C3C9695-0C54-F360-23B3-537A7E4246ED}"/>
                  </a:ext>
                </a:extLst>
              </p:cNvPr>
              <p:cNvSpPr txBox="1"/>
              <p:nvPr/>
            </p:nvSpPr>
            <p:spPr>
              <a:xfrm>
                <a:off x="1701478" y="3413807"/>
                <a:ext cx="8773611" cy="1269065"/>
              </a:xfrm>
              <a:prstGeom prst="rect">
                <a:avLst/>
              </a:prstGeom>
              <a:noFill/>
            </p:spPr>
            <p:txBody>
              <a:bodyPr wrap="square">
                <a:spAutoFit/>
              </a:bodyPr>
              <a:lstStyle/>
              <a:p>
                <a:pPr algn="ctr"/>
                <a:r>
                  <a:rPr lang="it-IT" sz="2400" dirty="0">
                    <a:solidFill>
                      <a:srgbClr val="FF0000"/>
                    </a:solidFill>
                    <a:effectLst/>
                  </a:rPr>
                  <a:t>P </a:t>
                </a:r>
                <a:r>
                  <a:rPr lang="it-IT" sz="2400" dirty="0" err="1">
                    <a:solidFill>
                      <a:srgbClr val="FF0000"/>
                    </a:solidFill>
                    <a:effectLst/>
                  </a:rPr>
                  <a:t>is</a:t>
                </a:r>
                <a:r>
                  <a:rPr lang="it-IT" sz="2400" dirty="0">
                    <a:solidFill>
                      <a:srgbClr val="FF0000"/>
                    </a:solidFill>
                    <a:effectLst/>
                  </a:rPr>
                  <a:t> a </a:t>
                </a:r>
                <a:r>
                  <a:rPr lang="it-IT" sz="2400" dirty="0" err="1">
                    <a:solidFill>
                      <a:srgbClr val="FF0000"/>
                    </a:solidFill>
                    <a:effectLst/>
                  </a:rPr>
                  <a:t>function</a:t>
                </a:r>
                <a:r>
                  <a:rPr lang="it-IT" sz="2400" dirty="0">
                    <a:solidFill>
                      <a:srgbClr val="FF0000"/>
                    </a:solidFill>
                    <a:effectLst/>
                  </a:rPr>
                  <a:t> of M, L, and T</a:t>
                </a:r>
                <a:r>
                  <a:rPr lang="it-IT" sz="2400" baseline="-25000" dirty="0">
                    <a:solidFill>
                      <a:srgbClr val="FF0000"/>
                    </a:solidFill>
                    <a:effectLst/>
                  </a:rPr>
                  <a:t>eff</a:t>
                </a:r>
                <a:r>
                  <a:rPr lang="it-IT" sz="2400" dirty="0">
                    <a:solidFill>
                      <a:srgbClr val="FF0000"/>
                    </a:solidFill>
                    <a:effectLst/>
                  </a:rPr>
                  <a:t> (and </a:t>
                </a:r>
                <a:r>
                  <a:rPr lang="it-IT" sz="2400" dirty="0" err="1">
                    <a:solidFill>
                      <a:srgbClr val="FF0000"/>
                    </a:solidFill>
                    <a:effectLst/>
                  </a:rPr>
                  <a:t>chemical</a:t>
                </a:r>
                <a:r>
                  <a:rPr lang="it-IT" sz="2400" dirty="0">
                    <a:solidFill>
                      <a:srgbClr val="FF0000"/>
                    </a:solidFill>
                    <a:effectLst/>
                  </a:rPr>
                  <a:t> </a:t>
                </a:r>
                <a:r>
                  <a:rPr lang="it-IT" sz="2400" dirty="0" err="1">
                    <a:solidFill>
                      <a:srgbClr val="FF0000"/>
                    </a:solidFill>
                    <a:effectLst/>
                  </a:rPr>
                  <a:t>composition</a:t>
                </a:r>
                <a:r>
                  <a:rPr lang="it-IT" sz="2400" dirty="0">
                    <a:solidFill>
                      <a:srgbClr val="FF0000"/>
                    </a:solidFill>
                    <a:effectLst/>
                  </a:rPr>
                  <a:t>)</a:t>
                </a:r>
              </a:p>
              <a:p>
                <a:endParaRPr lang="it-IT" dirty="0">
                  <a:solidFill>
                    <a:srgbClr val="FF0000"/>
                  </a:solidFill>
                </a:endParaRPr>
              </a:p>
              <a:p>
                <a:pPr algn="ctr"/>
                <a14:m>
                  <m:oMath xmlns:m="http://schemas.openxmlformats.org/officeDocument/2006/math">
                    <m:sSub>
                      <m:sSubPr>
                        <m:ctrlP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ctrlPr>
                      </m:sSubPr>
                      <m:e>
                        <m: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t>𝑃</m:t>
                        </m:r>
                      </m:e>
                      <m:sub>
                        <m: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t>𝑝𝑢𝑙𝑠</m:t>
                        </m:r>
                      </m:sub>
                    </m:sSub>
                    <m:r>
                      <a:rPr lang="en-GB" sz="3200" i="1" dirty="0">
                        <a:latin typeface="Cambria Math" panose="02040503050406030204" pitchFamily="18" charset="0"/>
                        <a:ea typeface="Cambria Math" panose="02040503050406030204" pitchFamily="18" charset="0"/>
                        <a:cs typeface="Times New Roman" panose="02020603050405020304" pitchFamily="18" charset="0"/>
                      </a:rPr>
                      <m:t>∝</m:t>
                    </m:r>
                  </m:oMath>
                </a14:m>
                <a:r>
                  <a:rPr lang="en-GB" sz="3200" i="1" dirty="0">
                    <a:cs typeface="Times New Roman" panose="02020603050405020304" pitchFamily="18" charset="0"/>
                  </a:rPr>
                  <a:t> </a:t>
                </a:r>
                <a14:m>
                  <m:oMath xmlns:m="http://schemas.openxmlformats.org/officeDocument/2006/math">
                    <m:sSup>
                      <m:sSupPr>
                        <m:ctrlPr>
                          <a:rPr lang="en-US" sz="32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3200" i="1" dirty="0">
                            <a:latin typeface="Cambria Math" panose="02040503050406030204" pitchFamily="18" charset="0"/>
                            <a:ea typeface="Cambria Math" panose="02040503050406030204" pitchFamily="18" charset="0"/>
                            <a:cs typeface="Times New Roman" panose="02020603050405020304" pitchFamily="18" charset="0"/>
                          </a:rPr>
                          <m:t>𝑀</m:t>
                        </m:r>
                      </m:e>
                      <m:sup>
                        <m:r>
                          <a:rPr lang="en-US" sz="32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3200" i="1" dirty="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32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3200" i="1" dirty="0">
                            <a:latin typeface="Cambria Math" panose="02040503050406030204" pitchFamily="18" charset="0"/>
                            <a:ea typeface="Cambria Math" panose="02040503050406030204" pitchFamily="18" charset="0"/>
                            <a:cs typeface="Times New Roman" panose="02020603050405020304" pitchFamily="18" charset="0"/>
                          </a:rPr>
                          <m:t>𝐿</m:t>
                        </m:r>
                      </m:e>
                      <m:sup>
                        <m:r>
                          <a:rPr lang="en-US" sz="3200" i="1" dirty="0">
                            <a:latin typeface="Cambria Math" panose="02040503050406030204" pitchFamily="18" charset="0"/>
                            <a:ea typeface="Cambria Math" panose="02040503050406030204" pitchFamily="18" charset="0"/>
                            <a:cs typeface="Times New Roman" panose="02020603050405020304" pitchFamily="18" charset="0"/>
                          </a:rPr>
                          <m:t>3/4</m:t>
                        </m:r>
                      </m:sup>
                    </m:sSup>
                  </m:oMath>
                </a14:m>
                <a:r>
                  <a:rPr lang="en-GB" sz="3200" i="1" dirty="0">
                    <a:latin typeface="Times New Roman" panose="02020603050405020304" pitchFamily="18" charset="0"/>
                    <a:cs typeface="Times New Roman" panose="02020603050405020304" pitchFamily="18" charset="0"/>
                  </a:rPr>
                  <a:t> </a:t>
                </a:r>
                <a14:m>
                  <m:oMath xmlns:m="http://schemas.openxmlformats.org/officeDocument/2006/math">
                    <m:sSubSup>
                      <m:sSubSupPr>
                        <m:ctrlP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ctrlPr>
                      </m:sSubSupPr>
                      <m:e>
                        <m:r>
                          <a:rPr lang="en-US" sz="3200" i="1" dirty="0">
                            <a:latin typeface="Cambria Math" panose="02040503050406030204" pitchFamily="18" charset="0"/>
                            <a:ea typeface="Cambria Math" panose="02040503050406030204" pitchFamily="18" charset="0"/>
                            <a:cs typeface="Times New Roman" panose="02020603050405020304" pitchFamily="18" charset="0"/>
                          </a:rPr>
                          <m:t>𝑇</m:t>
                        </m:r>
                      </m:e>
                      <m:sub>
                        <m:r>
                          <a:rPr lang="it-IT" sz="3200" b="0" i="1" dirty="0" smtClean="0">
                            <a:latin typeface="Cambria Math" panose="02040503050406030204" pitchFamily="18" charset="0"/>
                            <a:ea typeface="Cambria Math" panose="02040503050406030204" pitchFamily="18" charset="0"/>
                            <a:cs typeface="Times New Roman" panose="02020603050405020304" pitchFamily="18" charset="0"/>
                          </a:rPr>
                          <m:t>𝑒</m:t>
                        </m:r>
                      </m:sub>
                      <m:sup>
                        <m:r>
                          <a:rPr lang="en-US" sz="3200" i="1" dirty="0">
                            <a:latin typeface="Cambria Math" panose="02040503050406030204" pitchFamily="18" charset="0"/>
                            <a:ea typeface="Cambria Math" panose="02040503050406030204" pitchFamily="18" charset="0"/>
                            <a:cs typeface="Times New Roman" panose="02020603050405020304" pitchFamily="18" charset="0"/>
                          </a:rPr>
                          <m:t>−3</m:t>
                        </m:r>
                      </m:sup>
                    </m:sSubSup>
                  </m:oMath>
                </a14:m>
                <a:endParaRPr lang="it-IT" sz="3200" dirty="0">
                  <a:solidFill>
                    <a:srgbClr val="FF0000"/>
                  </a:solidFill>
                  <a:effectLst/>
                </a:endParaRPr>
              </a:p>
            </p:txBody>
          </p:sp>
        </mc:Choice>
        <mc:Fallback>
          <p:sp>
            <p:nvSpPr>
              <p:cNvPr id="7" name="CasellaDiTesto 6">
                <a:extLst>
                  <a:ext uri="{FF2B5EF4-FFF2-40B4-BE49-F238E27FC236}">
                    <a16:creationId xmlns:a16="http://schemas.microsoft.com/office/drawing/2014/main" id="{1C3C9695-0C54-F360-23B3-537A7E4246ED}"/>
                  </a:ext>
                </a:extLst>
              </p:cNvPr>
              <p:cNvSpPr txBox="1">
                <a:spLocks noRot="1" noChangeAspect="1" noMove="1" noResize="1" noEditPoints="1" noAdjustHandles="1" noChangeArrowheads="1" noChangeShapeType="1" noTextEdit="1"/>
              </p:cNvSpPr>
              <p:nvPr/>
            </p:nvSpPr>
            <p:spPr>
              <a:xfrm>
                <a:off x="1701478" y="3413807"/>
                <a:ext cx="8773611" cy="1269065"/>
              </a:xfrm>
              <a:prstGeom prst="rect">
                <a:avLst/>
              </a:prstGeom>
              <a:blipFill>
                <a:blip r:embed="rId4"/>
                <a:stretch>
                  <a:fillRect t="-3960" b="-1287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50CAC236-FC6C-7555-4A4E-77AE14932FF5}"/>
                  </a:ext>
                </a:extLst>
              </p:cNvPr>
              <p:cNvSpPr txBox="1"/>
              <p:nvPr/>
            </p:nvSpPr>
            <p:spPr>
              <a:xfrm>
                <a:off x="1840056" y="5164610"/>
                <a:ext cx="9028571" cy="624273"/>
              </a:xfrm>
              <a:prstGeom prst="rect">
                <a:avLst/>
              </a:prstGeom>
              <a:noFill/>
            </p:spPr>
            <p:txBody>
              <a:bodyPr wrap="square">
                <a:spAutoFit/>
              </a:bodyPr>
              <a:lstStyle/>
              <a:p>
                <a:pPr>
                  <a:buNone/>
                </a:pPr>
                <a14:m>
                  <m:oMathPara xmlns:m="http://schemas.openxmlformats.org/officeDocument/2006/math">
                    <m:oMathParaPr>
                      <m:jc m:val="centerGroup"/>
                    </m:oMathParaPr>
                    <m:oMath xmlns:m="http://schemas.openxmlformats.org/officeDocument/2006/math">
                      <m:func>
                        <m:funcPr>
                          <m:ctrlPr>
                            <a:rPr lang="en-US" sz="3200" i="1" smtClean="0">
                              <a:latin typeface="Cambria Math" panose="02040503050406030204" pitchFamily="18" charset="0"/>
                            </a:rPr>
                          </m:ctrlPr>
                        </m:funcPr>
                        <m:fName>
                          <m:r>
                            <m:rPr>
                              <m:sty m:val="p"/>
                            </m:rPr>
                            <a:rPr lang="en-US" sz="3200">
                              <a:latin typeface="Cambria Math" panose="02040503050406030204" pitchFamily="18" charset="0"/>
                            </a:rPr>
                            <m:t>log</m:t>
                          </m:r>
                        </m:fName>
                        <m:e>
                          <m:r>
                            <a:rPr lang="en-US" sz="3200" i="1">
                              <a:latin typeface="Cambria Math" panose="02040503050406030204" pitchFamily="18" charset="0"/>
                            </a:rPr>
                            <m:t>𝑃</m:t>
                          </m:r>
                        </m:e>
                      </m:func>
                      <m:r>
                        <a:rPr lang="en-US" sz="3200" i="1">
                          <a:latin typeface="Cambria Math" panose="02040503050406030204" pitchFamily="18" charset="0"/>
                        </a:rPr>
                        <m:t>=</m:t>
                      </m:r>
                      <m:r>
                        <a:rPr lang="en-US" sz="3200" i="1">
                          <a:latin typeface="Cambria Math" panose="02040503050406030204" pitchFamily="18" charset="0"/>
                        </a:rPr>
                        <m:t>𝑎</m:t>
                      </m:r>
                      <m:r>
                        <a:rPr lang="en-US" sz="3200" i="1">
                          <a:latin typeface="Cambria Math" panose="02040503050406030204" pitchFamily="18" charset="0"/>
                        </a:rPr>
                        <m:t>+</m:t>
                      </m:r>
                      <m:r>
                        <a:rPr lang="en-US" sz="3200" i="1">
                          <a:latin typeface="Cambria Math" panose="02040503050406030204" pitchFamily="18" charset="0"/>
                        </a:rPr>
                        <m:t>𝑏</m:t>
                      </m:r>
                      <m:r>
                        <a:rPr lang="en-US" sz="3200" b="0" i="1" smtClean="0">
                          <a:latin typeface="Cambria Math" panose="02040503050406030204" pitchFamily="18" charset="0"/>
                        </a:rPr>
                        <m:t>′</m:t>
                      </m:r>
                      <m:func>
                        <m:funcPr>
                          <m:ctrlPr>
                            <a:rPr lang="en-US" sz="3200" i="1">
                              <a:latin typeface="Cambria Math" panose="02040503050406030204" pitchFamily="18" charset="0"/>
                            </a:rPr>
                          </m:ctrlPr>
                        </m:funcPr>
                        <m:fName>
                          <m:r>
                            <m:rPr>
                              <m:sty m:val="p"/>
                            </m:rPr>
                            <a:rPr lang="en-US" sz="3200">
                              <a:latin typeface="Cambria Math" panose="02040503050406030204" pitchFamily="18" charset="0"/>
                            </a:rPr>
                            <m:t>log</m:t>
                          </m:r>
                        </m:fName>
                        <m:e>
                          <m:r>
                            <a:rPr lang="en-US" sz="3200" b="0" i="1" smtClean="0">
                              <a:latin typeface="Cambria Math" panose="02040503050406030204" pitchFamily="18" charset="0"/>
                            </a:rPr>
                            <m:t>𝐿</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𝐿</m:t>
                              </m:r>
                            </m:e>
                            <m:sub>
                              <m:r>
                                <a:rPr lang="en-US" sz="3200" b="0" i="1" smtClean="0">
                                  <a:latin typeface="Cambria Math" panose="02040503050406030204" pitchFamily="18" charset="0"/>
                                </a:rPr>
                                <m:t>⊙</m:t>
                              </m:r>
                            </m:sub>
                          </m:sSub>
                        </m:e>
                      </m:func>
                      <m:r>
                        <a:rPr lang="en-US" sz="3200" i="1">
                          <a:latin typeface="Cambria Math" panose="02040503050406030204" pitchFamily="18" charset="0"/>
                        </a:rPr>
                        <m:t>+</m:t>
                      </m:r>
                      <m:r>
                        <a:rPr lang="en-US" sz="3200" i="1">
                          <a:latin typeface="Cambria Math" panose="02040503050406030204" pitchFamily="18" charset="0"/>
                        </a:rPr>
                        <m:t>𝑐</m:t>
                      </m:r>
                      <m:r>
                        <a:rPr lang="en-US" sz="3200" b="0" i="1" smtClean="0">
                          <a:latin typeface="Cambria Math" panose="02040503050406030204" pitchFamily="18" charset="0"/>
                        </a:rPr>
                        <m:t>′</m:t>
                      </m:r>
                      <m:func>
                        <m:funcPr>
                          <m:ctrlPr>
                            <a:rPr lang="en-US" sz="3200" i="1">
                              <a:latin typeface="Cambria Math" panose="02040503050406030204" pitchFamily="18" charset="0"/>
                            </a:rPr>
                          </m:ctrlPr>
                        </m:funcPr>
                        <m:fName>
                          <m:r>
                            <m:rPr>
                              <m:sty m:val="p"/>
                            </m:rPr>
                            <a:rPr lang="en-US" sz="3200">
                              <a:latin typeface="Cambria Math" panose="02040503050406030204" pitchFamily="18" charset="0"/>
                            </a:rPr>
                            <m:t>log</m:t>
                          </m:r>
                        </m:fName>
                        <m:e>
                          <m:r>
                            <a:rPr lang="en-US" sz="3200" i="1">
                              <a:latin typeface="Cambria Math" panose="02040503050406030204" pitchFamily="18" charset="0"/>
                            </a:rPr>
                            <m:t>𝑀</m:t>
                          </m:r>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𝑀</m:t>
                              </m:r>
                            </m:e>
                            <m:sub>
                              <m:r>
                                <a:rPr lang="en-US" sz="3200" i="1">
                                  <a:latin typeface="Cambria Math" panose="02040503050406030204" pitchFamily="18" charset="0"/>
                                </a:rPr>
                                <m:t>⊙</m:t>
                              </m:r>
                            </m:sub>
                          </m:sSub>
                        </m:e>
                      </m:func>
                      <m:r>
                        <a:rPr lang="en-US" sz="3200" i="1">
                          <a:latin typeface="Cambria Math" panose="02040503050406030204" pitchFamily="18" charset="0"/>
                        </a:rPr>
                        <m:t>+</m:t>
                      </m:r>
                      <m:r>
                        <a:rPr lang="en-US" sz="3200" i="1">
                          <a:latin typeface="Cambria Math" panose="02040503050406030204" pitchFamily="18" charset="0"/>
                        </a:rPr>
                        <m:t>𝑑</m:t>
                      </m:r>
                      <m:func>
                        <m:funcPr>
                          <m:ctrlPr>
                            <a:rPr lang="en-US" sz="3200" i="1">
                              <a:latin typeface="Cambria Math" panose="02040503050406030204" pitchFamily="18" charset="0"/>
                            </a:rPr>
                          </m:ctrlPr>
                        </m:funcPr>
                        <m:fName>
                          <m:r>
                            <m:rPr>
                              <m:sty m:val="p"/>
                            </m:rPr>
                            <a:rPr lang="en-US" sz="3200">
                              <a:latin typeface="Cambria Math" panose="02040503050406030204" pitchFamily="18" charset="0"/>
                            </a:rPr>
                            <m:t>log</m:t>
                          </m:r>
                        </m:fName>
                        <m:e>
                          <m:sSub>
                            <m:sSubPr>
                              <m:ctrlPr>
                                <a:rPr lang="en-US" sz="3200" i="1">
                                  <a:latin typeface="Cambria Math" panose="02040503050406030204" pitchFamily="18" charset="0"/>
                                </a:rPr>
                              </m:ctrlPr>
                            </m:sSubPr>
                            <m:e>
                              <m:r>
                                <a:rPr lang="en-US" sz="3200" i="1">
                                  <a:latin typeface="Cambria Math" panose="02040503050406030204" pitchFamily="18" charset="0"/>
                                </a:rPr>
                                <m:t>𝑇</m:t>
                              </m:r>
                            </m:e>
                            <m:sub>
                              <m:r>
                                <a:rPr lang="en-US" sz="3200" i="1">
                                  <a:latin typeface="Cambria Math" panose="02040503050406030204" pitchFamily="18" charset="0"/>
                                </a:rPr>
                                <m:t>𝑒</m:t>
                              </m:r>
                            </m:sub>
                          </m:sSub>
                        </m:e>
                      </m:func>
                    </m:oMath>
                  </m:oMathPara>
                </a14:m>
                <a:br>
                  <a:rPr lang="it-IT" sz="3200" dirty="0"/>
                </a:br>
                <a:endParaRPr lang="en-US" sz="3200" dirty="0"/>
              </a:p>
            </p:txBody>
          </p:sp>
        </mc:Choice>
        <mc:Fallback>
          <p:sp>
            <p:nvSpPr>
              <p:cNvPr id="3" name="CasellaDiTesto 2">
                <a:extLst>
                  <a:ext uri="{FF2B5EF4-FFF2-40B4-BE49-F238E27FC236}">
                    <a16:creationId xmlns:a16="http://schemas.microsoft.com/office/drawing/2014/main" id="{50CAC236-FC6C-7555-4A4E-77AE14932FF5}"/>
                  </a:ext>
                </a:extLst>
              </p:cNvPr>
              <p:cNvSpPr txBox="1">
                <a:spLocks noRot="1" noChangeAspect="1" noMove="1" noResize="1" noEditPoints="1" noAdjustHandles="1" noChangeArrowheads="1" noChangeShapeType="1" noTextEdit="1"/>
              </p:cNvSpPr>
              <p:nvPr/>
            </p:nvSpPr>
            <p:spPr>
              <a:xfrm>
                <a:off x="1840056" y="5164610"/>
                <a:ext cx="9028571" cy="624273"/>
              </a:xfrm>
              <a:prstGeom prst="rect">
                <a:avLst/>
              </a:prstGeom>
              <a:blipFill>
                <a:blip r:embed="rId5"/>
                <a:stretch>
                  <a:fillRect b="-11765"/>
                </a:stretch>
              </a:blipFill>
            </p:spPr>
            <p:txBody>
              <a:bodyPr/>
              <a:lstStyle/>
              <a:p>
                <a:r>
                  <a:rPr lang="en-US">
                    <a:noFill/>
                  </a:rPr>
                  <a:t> </a:t>
                </a:r>
              </a:p>
            </p:txBody>
          </p:sp>
        </mc:Fallback>
      </mc:AlternateContent>
    </p:spTree>
    <p:extLst>
      <p:ext uri="{BB962C8B-B14F-4D97-AF65-F5344CB8AC3E}">
        <p14:creationId xmlns:p14="http://schemas.microsoft.com/office/powerpoint/2010/main" val="1828138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F634469-A129-0092-F7C6-769D22DD8850}"/>
              </a:ext>
            </a:extLst>
          </p:cNvPr>
          <p:cNvPicPr>
            <a:picLocks noChangeAspect="1"/>
          </p:cNvPicPr>
          <p:nvPr/>
        </p:nvPicPr>
        <p:blipFill rotWithShape="1">
          <a:blip r:embed="rId3"/>
          <a:srcRect l="5283" r="4070"/>
          <a:stretch/>
        </p:blipFill>
        <p:spPr>
          <a:xfrm>
            <a:off x="5157024" y="600373"/>
            <a:ext cx="6873928" cy="5801193"/>
          </a:xfrm>
          <a:prstGeom prst="rect">
            <a:avLst/>
          </a:prstGeom>
        </p:spPr>
      </p:pic>
      <p:sp>
        <p:nvSpPr>
          <p:cNvPr id="2" name="TextBox 1">
            <a:extLst>
              <a:ext uri="{FF2B5EF4-FFF2-40B4-BE49-F238E27FC236}">
                <a16:creationId xmlns:a16="http://schemas.microsoft.com/office/drawing/2014/main" id="{48B900D9-9C9C-7E0B-409F-2FFB6E1707B0}"/>
              </a:ext>
            </a:extLst>
          </p:cNvPr>
          <p:cNvSpPr txBox="1"/>
          <p:nvPr/>
        </p:nvSpPr>
        <p:spPr>
          <a:xfrm>
            <a:off x="10169258" y="5914258"/>
            <a:ext cx="1446027" cy="369332"/>
          </a:xfrm>
          <a:prstGeom prst="rect">
            <a:avLst/>
          </a:prstGeom>
          <a:noFill/>
        </p:spPr>
        <p:txBody>
          <a:bodyPr wrap="square" rtlCol="0">
            <a:spAutoFit/>
          </a:bodyPr>
          <a:lstStyle/>
          <a:p>
            <a:r>
              <a:rPr lang="en-IT" dirty="0">
                <a:latin typeface="Times New Roman" panose="02020603050405020304" pitchFamily="18" charset="0"/>
                <a:cs typeface="Times New Roman" panose="02020603050405020304" pitchFamily="18" charset="0"/>
              </a:rPr>
              <a:t>Riess+2022</a:t>
            </a:r>
          </a:p>
        </p:txBody>
      </p:sp>
      <p:sp>
        <p:nvSpPr>
          <p:cNvPr id="3" name="TextBox 2">
            <a:extLst>
              <a:ext uri="{FF2B5EF4-FFF2-40B4-BE49-F238E27FC236}">
                <a16:creationId xmlns:a16="http://schemas.microsoft.com/office/drawing/2014/main" id="{035763A2-39FF-A0B0-D9A9-1B297C96B9F3}"/>
              </a:ext>
            </a:extLst>
          </p:cNvPr>
          <p:cNvSpPr txBox="1"/>
          <p:nvPr/>
        </p:nvSpPr>
        <p:spPr>
          <a:xfrm>
            <a:off x="282182" y="155569"/>
            <a:ext cx="8128870" cy="1446550"/>
          </a:xfrm>
          <a:prstGeom prst="rect">
            <a:avLst/>
          </a:prstGeom>
          <a:noFill/>
        </p:spPr>
        <p:txBody>
          <a:bodyPr wrap="square" rtlCol="0">
            <a:spAutoFit/>
          </a:bodyPr>
          <a:lstStyle/>
          <a:p>
            <a:r>
              <a:rPr lang="it-IT" sz="4400" b="1" dirty="0">
                <a:solidFill>
                  <a:schemeClr val="accent1"/>
                </a:solidFill>
                <a:latin typeface="+mj-lt"/>
              </a:rPr>
              <a:t>The </a:t>
            </a:r>
            <a:r>
              <a:rPr lang="it-IT" sz="4400" b="1" dirty="0" err="1">
                <a:solidFill>
                  <a:schemeClr val="accent1"/>
                </a:solidFill>
                <a:latin typeface="+mj-lt"/>
              </a:rPr>
              <a:t>extragalactic</a:t>
            </a:r>
            <a:r>
              <a:rPr lang="it-IT" sz="4400" b="1" dirty="0">
                <a:solidFill>
                  <a:schemeClr val="accent1"/>
                </a:solidFill>
                <a:latin typeface="+mj-lt"/>
              </a:rPr>
              <a:t> </a:t>
            </a:r>
            <a:r>
              <a:rPr lang="it-IT" sz="4400" b="1" dirty="0" err="1">
                <a:solidFill>
                  <a:schemeClr val="accent1"/>
                </a:solidFill>
                <a:latin typeface="+mj-lt"/>
              </a:rPr>
              <a:t>distance</a:t>
            </a:r>
            <a:r>
              <a:rPr lang="it-IT" sz="4400" b="1" dirty="0">
                <a:solidFill>
                  <a:schemeClr val="accent1"/>
                </a:solidFill>
                <a:latin typeface="+mj-lt"/>
              </a:rPr>
              <a:t> scale. The </a:t>
            </a:r>
            <a:r>
              <a:rPr lang="it-IT" sz="4400" b="1" dirty="0" err="1">
                <a:solidFill>
                  <a:schemeClr val="accent1"/>
                </a:solidFill>
                <a:latin typeface="+mj-lt"/>
              </a:rPr>
              <a:t>three</a:t>
            </a:r>
            <a:r>
              <a:rPr lang="it-IT" sz="4400" b="1" dirty="0">
                <a:solidFill>
                  <a:schemeClr val="accent1"/>
                </a:solidFill>
                <a:latin typeface="+mj-lt"/>
              </a:rPr>
              <a:t> steps to H</a:t>
            </a:r>
            <a:r>
              <a:rPr lang="it-IT" sz="4400" b="1" baseline="-25000" dirty="0">
                <a:solidFill>
                  <a:schemeClr val="accent1"/>
                </a:solidFill>
                <a:latin typeface="+mj-lt"/>
              </a:rPr>
              <a:t>0</a:t>
            </a:r>
            <a:r>
              <a:rPr lang="it-IT" sz="4400" b="1" dirty="0">
                <a:latin typeface="+mj-lt"/>
              </a:rPr>
              <a:t> </a:t>
            </a:r>
            <a:endParaRPr lang="en-IT" sz="4400" b="1" dirty="0">
              <a:latin typeface="+mj-lt"/>
              <a:cs typeface="Times New Roman" panose="02020603050405020304" pitchFamily="18" charset="0"/>
            </a:endParaRPr>
          </a:p>
        </p:txBody>
      </p:sp>
      <p:grpSp>
        <p:nvGrpSpPr>
          <p:cNvPr id="5" name="Group 4">
            <a:extLst>
              <a:ext uri="{FF2B5EF4-FFF2-40B4-BE49-F238E27FC236}">
                <a16:creationId xmlns:a16="http://schemas.microsoft.com/office/drawing/2014/main" id="{B9B45091-B7F7-649C-83EE-A61DC2A3EE9F}"/>
              </a:ext>
            </a:extLst>
          </p:cNvPr>
          <p:cNvGrpSpPr/>
          <p:nvPr/>
        </p:nvGrpSpPr>
        <p:grpSpPr>
          <a:xfrm>
            <a:off x="2967368" y="4681728"/>
            <a:ext cx="1972824" cy="662411"/>
            <a:chOff x="2803126" y="4535424"/>
            <a:chExt cx="1972824" cy="662411"/>
          </a:xfrm>
        </p:grpSpPr>
        <p:sp>
          <p:nvSpPr>
            <p:cNvPr id="7" name="Right Arrow 6">
              <a:extLst>
                <a:ext uri="{FF2B5EF4-FFF2-40B4-BE49-F238E27FC236}">
                  <a16:creationId xmlns:a16="http://schemas.microsoft.com/office/drawing/2014/main" id="{0779653F-E6D7-734A-991E-B207A5AE334A}"/>
                </a:ext>
              </a:extLst>
            </p:cNvPr>
            <p:cNvSpPr/>
            <p:nvPr/>
          </p:nvSpPr>
          <p:spPr>
            <a:xfrm>
              <a:off x="2803126" y="4535424"/>
              <a:ext cx="1972824" cy="6624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92546C9B-5C73-1324-95BA-BB3E9EB81015}"/>
                </a:ext>
              </a:extLst>
            </p:cNvPr>
            <p:cNvSpPr txBox="1"/>
            <p:nvPr/>
          </p:nvSpPr>
          <p:spPr>
            <a:xfrm>
              <a:off x="2803126" y="4681963"/>
              <a:ext cx="1663068" cy="369332"/>
            </a:xfrm>
            <a:prstGeom prst="rect">
              <a:avLst/>
            </a:prstGeom>
            <a:noFill/>
          </p:spPr>
          <p:txBody>
            <a:bodyPr wrap="square" rtlCol="0">
              <a:spAutoFit/>
            </a:bodyPr>
            <a:lstStyle/>
            <a:p>
              <a:r>
                <a:rPr lang="en-GB" dirty="0">
                  <a:solidFill>
                    <a:schemeClr val="bg1"/>
                  </a:solidFill>
                  <a:latin typeface="Copperplate Gothic Bold" panose="020E0705020206020404" pitchFamily="34" charset="77"/>
                </a:rPr>
                <a:t>Geometry</a:t>
              </a:r>
            </a:p>
          </p:txBody>
        </p:sp>
      </p:grpSp>
      <p:grpSp>
        <p:nvGrpSpPr>
          <p:cNvPr id="9" name="Group 8">
            <a:extLst>
              <a:ext uri="{FF2B5EF4-FFF2-40B4-BE49-F238E27FC236}">
                <a16:creationId xmlns:a16="http://schemas.microsoft.com/office/drawing/2014/main" id="{4057C53D-2300-FE2E-EF8D-2FE09B43595F}"/>
              </a:ext>
            </a:extLst>
          </p:cNvPr>
          <p:cNvGrpSpPr/>
          <p:nvPr/>
        </p:nvGrpSpPr>
        <p:grpSpPr>
          <a:xfrm>
            <a:off x="4630436" y="2607633"/>
            <a:ext cx="3013158" cy="944545"/>
            <a:chOff x="2723545" y="4535424"/>
            <a:chExt cx="2379232" cy="662411"/>
          </a:xfrm>
        </p:grpSpPr>
        <p:sp>
          <p:nvSpPr>
            <p:cNvPr id="10" name="Right Arrow 9">
              <a:extLst>
                <a:ext uri="{FF2B5EF4-FFF2-40B4-BE49-F238E27FC236}">
                  <a16:creationId xmlns:a16="http://schemas.microsoft.com/office/drawing/2014/main" id="{B02189EB-3596-15CF-7FFA-0D3C1C23C401}"/>
                </a:ext>
              </a:extLst>
            </p:cNvPr>
            <p:cNvSpPr/>
            <p:nvPr/>
          </p:nvSpPr>
          <p:spPr>
            <a:xfrm>
              <a:off x="2803126" y="4535424"/>
              <a:ext cx="1972824" cy="6624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1133EC38-601A-1760-B650-8F2DB22B7892}"/>
                </a:ext>
              </a:extLst>
            </p:cNvPr>
            <p:cNvSpPr txBox="1"/>
            <p:nvPr/>
          </p:nvSpPr>
          <p:spPr>
            <a:xfrm>
              <a:off x="2723545" y="4727134"/>
              <a:ext cx="2379232" cy="278991"/>
            </a:xfrm>
            <a:prstGeom prst="rect">
              <a:avLst/>
            </a:prstGeom>
            <a:noFill/>
          </p:spPr>
          <p:txBody>
            <a:bodyPr wrap="square" rtlCol="0">
              <a:spAutoFit/>
            </a:bodyPr>
            <a:lstStyle/>
            <a:p>
              <a:r>
                <a:rPr lang="en-GB" dirty="0">
                  <a:solidFill>
                    <a:schemeClr val="bg1"/>
                  </a:solidFill>
                  <a:latin typeface="Copperplate Gothic Bold" panose="020E0705020206020404" pitchFamily="34" charset="77"/>
                </a:rPr>
                <a:t>Standard Candles</a:t>
              </a:r>
            </a:p>
          </p:txBody>
        </p:sp>
      </p:grpSp>
      <p:grpSp>
        <p:nvGrpSpPr>
          <p:cNvPr id="12" name="Group 11">
            <a:extLst>
              <a:ext uri="{FF2B5EF4-FFF2-40B4-BE49-F238E27FC236}">
                <a16:creationId xmlns:a16="http://schemas.microsoft.com/office/drawing/2014/main" id="{F71CE08B-333A-FEC2-D3AC-4460219570BB}"/>
              </a:ext>
            </a:extLst>
          </p:cNvPr>
          <p:cNvGrpSpPr/>
          <p:nvPr/>
        </p:nvGrpSpPr>
        <p:grpSpPr>
          <a:xfrm>
            <a:off x="7205544" y="894492"/>
            <a:ext cx="1972824" cy="662411"/>
            <a:chOff x="2803126" y="4535424"/>
            <a:chExt cx="1972824" cy="662411"/>
          </a:xfrm>
        </p:grpSpPr>
        <p:sp>
          <p:nvSpPr>
            <p:cNvPr id="13" name="Right Arrow 12">
              <a:extLst>
                <a:ext uri="{FF2B5EF4-FFF2-40B4-BE49-F238E27FC236}">
                  <a16:creationId xmlns:a16="http://schemas.microsoft.com/office/drawing/2014/main" id="{E91D178F-946D-53CD-461A-F209FE6BE10A}"/>
                </a:ext>
              </a:extLst>
            </p:cNvPr>
            <p:cNvSpPr/>
            <p:nvPr/>
          </p:nvSpPr>
          <p:spPr>
            <a:xfrm>
              <a:off x="2803126" y="4535424"/>
              <a:ext cx="1972824" cy="6624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A0448B60-D5BA-678F-2CDA-5EA1BEB089D7}"/>
                </a:ext>
              </a:extLst>
            </p:cNvPr>
            <p:cNvSpPr txBox="1"/>
            <p:nvPr/>
          </p:nvSpPr>
          <p:spPr>
            <a:xfrm>
              <a:off x="2803126" y="4681963"/>
              <a:ext cx="1663068" cy="369332"/>
            </a:xfrm>
            <a:prstGeom prst="rect">
              <a:avLst/>
            </a:prstGeom>
            <a:noFill/>
          </p:spPr>
          <p:txBody>
            <a:bodyPr wrap="square" rtlCol="0">
              <a:spAutoFit/>
            </a:bodyPr>
            <a:lstStyle/>
            <a:p>
              <a:r>
                <a:rPr lang="en-GB" dirty="0">
                  <a:solidFill>
                    <a:schemeClr val="bg1"/>
                  </a:solidFill>
                  <a:latin typeface="Copperplate Gothic Bold" panose="020E0705020206020404" pitchFamily="34" charset="77"/>
                </a:rPr>
                <a:t>SN </a:t>
              </a:r>
              <a:r>
                <a:rPr lang="en-GB" dirty="0" err="1">
                  <a:solidFill>
                    <a:schemeClr val="bg1"/>
                  </a:solidFill>
                  <a:latin typeface="Copperplate Gothic Bold" panose="020E0705020206020404" pitchFamily="34" charset="77"/>
                </a:rPr>
                <a:t>Ia</a:t>
              </a:r>
              <a:endParaRPr lang="en-GB" dirty="0">
                <a:solidFill>
                  <a:schemeClr val="bg1"/>
                </a:solidFill>
                <a:latin typeface="Copperplate Gothic Bold" panose="020E0705020206020404" pitchFamily="34" charset="77"/>
              </a:endParaRPr>
            </a:p>
          </p:txBody>
        </p:sp>
      </p:grpSp>
      <p:sp>
        <p:nvSpPr>
          <p:cNvPr id="15" name="TextBox 14">
            <a:extLst>
              <a:ext uri="{FF2B5EF4-FFF2-40B4-BE49-F238E27FC236}">
                <a16:creationId xmlns:a16="http://schemas.microsoft.com/office/drawing/2014/main" id="{EEB3D5AE-E4B3-1695-915D-1C46C9508F2B}"/>
              </a:ext>
            </a:extLst>
          </p:cNvPr>
          <p:cNvSpPr txBox="1"/>
          <p:nvPr/>
        </p:nvSpPr>
        <p:spPr>
          <a:xfrm>
            <a:off x="-68674" y="1784032"/>
            <a:ext cx="4933725" cy="2862322"/>
          </a:xfrm>
          <a:prstGeom prst="rect">
            <a:avLst/>
          </a:prstGeom>
          <a:noFill/>
        </p:spPr>
        <p:txBody>
          <a:bodyPr wrap="square" rtlCol="0">
            <a:spAutoFit/>
          </a:bodyPr>
          <a:lstStyle/>
          <a:p>
            <a:pPr marL="800100" lvl="1" indent="-342900">
              <a:buClr>
                <a:srgbClr val="FF0000"/>
              </a:buClr>
              <a:buFont typeface="+mj-lt"/>
              <a:buAutoNum type="arabicPeriod"/>
            </a:pPr>
            <a:r>
              <a:rPr lang="en-GB" dirty="0">
                <a:cs typeface="Arial" panose="020B0604020202020204" pitchFamily="34" charset="0"/>
              </a:rPr>
              <a:t>Geometric indicators to calibrate the Period-Luminosity (PL) relations of Cepheids</a:t>
            </a:r>
          </a:p>
          <a:p>
            <a:pPr marL="800100" lvl="1" indent="-342900">
              <a:buFont typeface="+mj-lt"/>
              <a:buAutoNum type="arabicPeriod"/>
            </a:pPr>
            <a:endParaRPr lang="en-GB" dirty="0">
              <a:cs typeface="Arial" panose="020B0604020202020204" pitchFamily="34" charset="0"/>
            </a:endParaRPr>
          </a:p>
          <a:p>
            <a:pPr marL="800100" lvl="1" indent="-342900">
              <a:buClr>
                <a:srgbClr val="FF0000"/>
              </a:buClr>
              <a:buFont typeface="+mj-lt"/>
              <a:buAutoNum type="arabicPeriod"/>
            </a:pPr>
            <a:r>
              <a:rPr lang="en-GB" dirty="0">
                <a:cs typeface="Arial" panose="020B0604020202020204" pitchFamily="34" charset="0"/>
              </a:rPr>
              <a:t>PL relations to calibrate the absolute magnitude of the peak luminosity of SN </a:t>
            </a:r>
            <a:r>
              <a:rPr lang="en-GB" dirty="0" err="1">
                <a:cs typeface="Arial" panose="020B0604020202020204" pitchFamily="34" charset="0"/>
              </a:rPr>
              <a:t>Ia</a:t>
            </a:r>
            <a:endParaRPr lang="en-GB" dirty="0">
              <a:cs typeface="Arial" panose="020B0604020202020204" pitchFamily="34" charset="0"/>
            </a:endParaRPr>
          </a:p>
          <a:p>
            <a:pPr marL="800100" lvl="1" indent="-342900">
              <a:buFont typeface="+mj-lt"/>
              <a:buAutoNum type="arabicPeriod"/>
            </a:pPr>
            <a:endParaRPr lang="en-GB" dirty="0">
              <a:cs typeface="Arial" panose="020B0604020202020204" pitchFamily="34" charset="0"/>
            </a:endParaRPr>
          </a:p>
          <a:p>
            <a:pPr marL="800100" lvl="1" indent="-342900">
              <a:buClr>
                <a:srgbClr val="FF0000"/>
              </a:buClr>
              <a:buFont typeface="+mj-lt"/>
              <a:buAutoNum type="arabicPeriod"/>
            </a:pPr>
            <a:r>
              <a:rPr lang="en-GB" dirty="0">
                <a:cs typeface="Arial" panose="020B0604020202020204" pitchFamily="34" charset="0"/>
              </a:rPr>
              <a:t>SN </a:t>
            </a:r>
            <a:r>
              <a:rPr lang="en-GB" dirty="0" err="1">
                <a:cs typeface="Arial" panose="020B0604020202020204" pitchFamily="34" charset="0"/>
              </a:rPr>
              <a:t>Ia</a:t>
            </a:r>
            <a:r>
              <a:rPr lang="en-GB" dirty="0">
                <a:cs typeface="Arial" panose="020B0604020202020204" pitchFamily="34" charset="0"/>
              </a:rPr>
              <a:t> distance + recession velocity </a:t>
            </a:r>
            <a:r>
              <a:rPr lang="en-GB" dirty="0">
                <a:cs typeface="Arial" panose="020B0604020202020204" pitchFamily="34" charset="0"/>
                <a:sym typeface="Wingdings" pitchFamily="2" charset="2"/>
              </a:rPr>
              <a:t> H</a:t>
            </a:r>
            <a:r>
              <a:rPr lang="en-GB" baseline="-25000" dirty="0">
                <a:cs typeface="Arial" panose="020B0604020202020204" pitchFamily="34" charset="0"/>
                <a:sym typeface="Wingdings" pitchFamily="2" charset="2"/>
              </a:rPr>
              <a:t>0</a:t>
            </a:r>
            <a:r>
              <a:rPr lang="en-GB" dirty="0">
                <a:cs typeface="Arial" panose="020B0604020202020204" pitchFamily="34" charset="0"/>
              </a:rPr>
              <a:t> </a:t>
            </a:r>
          </a:p>
        </p:txBody>
      </p:sp>
      <p:sp>
        <p:nvSpPr>
          <p:cNvPr id="18" name="Segnaposto data 17">
            <a:extLst>
              <a:ext uri="{FF2B5EF4-FFF2-40B4-BE49-F238E27FC236}">
                <a16:creationId xmlns:a16="http://schemas.microsoft.com/office/drawing/2014/main" id="{47C86DC7-2CD4-0FED-C3DC-C650C4DE62B6}"/>
              </a:ext>
            </a:extLst>
          </p:cNvPr>
          <p:cNvSpPr>
            <a:spLocks noGrp="1"/>
          </p:cNvSpPr>
          <p:nvPr>
            <p:ph type="dt" sz="half" idx="10"/>
          </p:nvPr>
        </p:nvSpPr>
        <p:spPr/>
        <p:txBody>
          <a:bodyPr/>
          <a:lstStyle/>
          <a:p>
            <a:r>
              <a:rPr lang="it-IT"/>
              <a:t>25/05/2026 CosmoVerse@Sofia</a:t>
            </a:r>
            <a:endParaRPr lang="en-US"/>
          </a:p>
        </p:txBody>
      </p:sp>
      <p:sp>
        <p:nvSpPr>
          <p:cNvPr id="20" name="Segnaposto numero diapositiva 19">
            <a:extLst>
              <a:ext uri="{FF2B5EF4-FFF2-40B4-BE49-F238E27FC236}">
                <a16:creationId xmlns:a16="http://schemas.microsoft.com/office/drawing/2014/main" id="{9E456842-044D-41F7-382E-49E9489A2000}"/>
              </a:ext>
            </a:extLst>
          </p:cNvPr>
          <p:cNvSpPr>
            <a:spLocks noGrp="1"/>
          </p:cNvSpPr>
          <p:nvPr>
            <p:ph type="sldNum" sz="quarter" idx="12"/>
          </p:nvPr>
        </p:nvSpPr>
        <p:spPr/>
        <p:txBody>
          <a:bodyPr/>
          <a:lstStyle/>
          <a:p>
            <a:fld id="{73B850FF-6169-4056-8077-06FFA93A5366}" type="slidenum">
              <a:rPr lang="en-US" smtClean="0"/>
              <a:t>3</a:t>
            </a:fld>
            <a:endParaRPr lang="en-US"/>
          </a:p>
        </p:txBody>
      </p:sp>
      <p:sp>
        <p:nvSpPr>
          <p:cNvPr id="8" name="CasellaDiTesto 7">
            <a:extLst>
              <a:ext uri="{FF2B5EF4-FFF2-40B4-BE49-F238E27FC236}">
                <a16:creationId xmlns:a16="http://schemas.microsoft.com/office/drawing/2014/main" id="{A44108E9-6182-F925-FACB-1325D21C42A4}"/>
              </a:ext>
            </a:extLst>
          </p:cNvPr>
          <p:cNvSpPr txBox="1"/>
          <p:nvPr/>
        </p:nvSpPr>
        <p:spPr>
          <a:xfrm>
            <a:off x="4256562" y="4461688"/>
            <a:ext cx="308098" cy="369332"/>
          </a:xfrm>
          <a:prstGeom prst="rect">
            <a:avLst/>
          </a:prstGeom>
          <a:noFill/>
        </p:spPr>
        <p:txBody>
          <a:bodyPr wrap="none" rtlCol="0">
            <a:spAutoFit/>
          </a:bodyPr>
          <a:lstStyle/>
          <a:p>
            <a:r>
              <a:rPr lang="en-US" b="1" dirty="0">
                <a:solidFill>
                  <a:srgbClr val="FF0000"/>
                </a:solidFill>
              </a:rPr>
              <a:t>1</a:t>
            </a:r>
          </a:p>
        </p:txBody>
      </p:sp>
      <p:sp>
        <p:nvSpPr>
          <p:cNvPr id="16" name="CasellaDiTesto 15">
            <a:extLst>
              <a:ext uri="{FF2B5EF4-FFF2-40B4-BE49-F238E27FC236}">
                <a16:creationId xmlns:a16="http://schemas.microsoft.com/office/drawing/2014/main" id="{8D9A7228-98B8-39A2-4FC3-CDC546D745C6}"/>
              </a:ext>
            </a:extLst>
          </p:cNvPr>
          <p:cNvSpPr txBox="1"/>
          <p:nvPr/>
        </p:nvSpPr>
        <p:spPr>
          <a:xfrm>
            <a:off x="6440675" y="2472815"/>
            <a:ext cx="308098" cy="369332"/>
          </a:xfrm>
          <a:prstGeom prst="rect">
            <a:avLst/>
          </a:prstGeom>
          <a:noFill/>
        </p:spPr>
        <p:txBody>
          <a:bodyPr wrap="none" rtlCol="0">
            <a:spAutoFit/>
          </a:bodyPr>
          <a:lstStyle/>
          <a:p>
            <a:r>
              <a:rPr lang="en-US" b="1" dirty="0">
                <a:solidFill>
                  <a:srgbClr val="FF0000"/>
                </a:solidFill>
              </a:rPr>
              <a:t>2</a:t>
            </a:r>
          </a:p>
        </p:txBody>
      </p:sp>
      <p:sp>
        <p:nvSpPr>
          <p:cNvPr id="17" name="CasellaDiTesto 16">
            <a:extLst>
              <a:ext uri="{FF2B5EF4-FFF2-40B4-BE49-F238E27FC236}">
                <a16:creationId xmlns:a16="http://schemas.microsoft.com/office/drawing/2014/main" id="{C67BA756-3D27-8783-C618-E1567067F473}"/>
              </a:ext>
            </a:extLst>
          </p:cNvPr>
          <p:cNvSpPr txBox="1"/>
          <p:nvPr/>
        </p:nvSpPr>
        <p:spPr>
          <a:xfrm>
            <a:off x="8486612" y="694178"/>
            <a:ext cx="308098" cy="369332"/>
          </a:xfrm>
          <a:prstGeom prst="rect">
            <a:avLst/>
          </a:prstGeom>
          <a:noFill/>
        </p:spPr>
        <p:txBody>
          <a:bodyPr wrap="none" rtlCol="0">
            <a:spAutoFit/>
          </a:bodyPr>
          <a:lstStyle/>
          <a:p>
            <a:r>
              <a:rPr lang="en-US" b="1" dirty="0">
                <a:solidFill>
                  <a:srgbClr val="FF0000"/>
                </a:solidFill>
              </a:rPr>
              <a:t>3</a:t>
            </a:r>
          </a:p>
        </p:txBody>
      </p:sp>
      <p:sp>
        <p:nvSpPr>
          <p:cNvPr id="19" name="Segnaposto piè di pagina 18">
            <a:extLst>
              <a:ext uri="{FF2B5EF4-FFF2-40B4-BE49-F238E27FC236}">
                <a16:creationId xmlns:a16="http://schemas.microsoft.com/office/drawing/2014/main" id="{2768AD78-586B-F5F1-E9B2-6DD73D09C298}"/>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42170781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69D068-1379-F689-84C2-31CF7AC60A5C}"/>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4ADCEF99-EA49-B4EB-2349-8F704CA1037A}"/>
                  </a:ext>
                </a:extLst>
              </p:cNvPr>
              <p:cNvSpPr txBox="1"/>
              <p:nvPr/>
            </p:nvSpPr>
            <p:spPr>
              <a:xfrm>
                <a:off x="2489144" y="1337833"/>
                <a:ext cx="8622551" cy="873316"/>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it-IT" sz="2400" b="0" i="0" dirty="0" smtClean="0">
                        <a:latin typeface="Cambria Math" panose="02040503050406030204" pitchFamily="18" charset="0"/>
                        <a:ea typeface="Cambria Math" panose="02040503050406030204" pitchFamily="18" charset="0"/>
                        <a:cs typeface="Times New Roman" panose="02020603050405020304" pitchFamily="18" charset="0"/>
                      </a:rPr>
                      <m:t>    </m:t>
                    </m:r>
                    <m:sSub>
                      <m:sSubPr>
                        <m:ctrlPr>
                          <a:rPr lang="it-IT" sz="2400" i="1" dirty="0">
                            <a:latin typeface="Cambria Math" panose="02040503050406030204" pitchFamily="18" charset="0"/>
                            <a:ea typeface="Cambria Math" panose="02040503050406030204" pitchFamily="18" charset="0"/>
                            <a:cs typeface="Times New Roman" panose="02020603050405020304" pitchFamily="18" charset="0"/>
                          </a:rPr>
                        </m:ctrlPr>
                      </m:sSubPr>
                      <m:e>
                        <m:r>
                          <a:rPr lang="it-IT" sz="2400" i="1" dirty="0">
                            <a:latin typeface="Cambria Math" panose="02040503050406030204" pitchFamily="18" charset="0"/>
                            <a:ea typeface="Cambria Math" panose="02040503050406030204" pitchFamily="18" charset="0"/>
                            <a:cs typeface="Times New Roman" panose="02020603050405020304" pitchFamily="18" charset="0"/>
                          </a:rPr>
                          <m:t>𝑃</m:t>
                        </m:r>
                      </m:e>
                      <m:sub>
                        <m:r>
                          <a:rPr lang="it-IT" sz="2400" i="1" dirty="0">
                            <a:latin typeface="Cambria Math" panose="02040503050406030204" pitchFamily="18" charset="0"/>
                            <a:ea typeface="Cambria Math" panose="02040503050406030204" pitchFamily="18" charset="0"/>
                            <a:cs typeface="Times New Roman" panose="02020603050405020304" pitchFamily="18" charset="0"/>
                          </a:rPr>
                          <m:t>𝑝𝑢𝑙𝑠</m:t>
                        </m:r>
                      </m:sub>
                    </m:sSub>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oMath>
                </a14:m>
                <a:r>
                  <a:rPr lang="en-GB" sz="2400" i="1" dirty="0">
                    <a:cs typeface="Times New Roman" panose="02020603050405020304" pitchFamily="18" charset="0"/>
                  </a:rPr>
                  <a:t> </a:t>
                </a:r>
                <a14:m>
                  <m:oMath xmlns:m="http://schemas.openxmlformats.org/officeDocument/2006/math">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𝑀</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3/2</m:t>
                        </m:r>
                      </m:sup>
                    </m:sSup>
                  </m:oMath>
                </a14:m>
                <a:endParaRPr lang="en-US" sz="2400" dirty="0"/>
              </a:p>
              <a:p>
                <a:pPr marL="342900" indent="-342900">
                  <a:buFont typeface="Arial" panose="020B0604020202020204" pitchFamily="34" charset="0"/>
                  <a:buChar char="•"/>
                </a:pPr>
                <a:r>
                  <a:rPr lang="en-US" sz="2400" dirty="0"/>
                  <a:t>Stefan-Boltzmann law </a:t>
                </a:r>
                <a14:m>
                  <m:oMath xmlns:m="http://schemas.openxmlformats.org/officeDocument/2006/math">
                    <m:r>
                      <a:rPr lang="it-IT" sz="2400" b="0" i="0" smtClean="0">
                        <a:latin typeface="Cambria Math" panose="02040503050406030204" pitchFamily="18" charset="0"/>
                      </a:rPr>
                      <m:t>   </m:t>
                    </m:r>
                    <m:r>
                      <a:rPr lang="en-US" sz="2400" b="0" i="1" smtClean="0">
                        <a:latin typeface="Cambria Math" panose="02040503050406030204" pitchFamily="18" charset="0"/>
                      </a:rPr>
                      <m:t>𝐿</m:t>
                    </m:r>
                    <m:r>
                      <a:rPr lang="en-US" sz="2400" b="0" i="1" smtClean="0">
                        <a:latin typeface="Cambria Math" panose="02040503050406030204" pitchFamily="18" charset="0"/>
                      </a:rPr>
                      <m:t>=4</m:t>
                    </m:r>
                    <m:r>
                      <a:rPr lang="en-US" sz="2400" b="0" i="1" smtClean="0">
                        <a:latin typeface="Cambria Math" panose="02040503050406030204" pitchFamily="18" charset="0"/>
                      </a:rPr>
                      <m:t>𝜋𝜎</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𝑅</m:t>
                        </m:r>
                      </m:e>
                      <m:sup>
                        <m:r>
                          <a:rPr lang="en-US" sz="2400" b="0" i="1" smtClean="0">
                            <a:latin typeface="Cambria Math" panose="02040503050406030204" pitchFamily="18" charset="0"/>
                          </a:rPr>
                          <m:t>2</m:t>
                        </m:r>
                      </m:sup>
                    </m:sSup>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𝑇</m:t>
                        </m:r>
                      </m:e>
                      <m:sub>
                        <m:r>
                          <a:rPr lang="en-US" sz="2400" b="0" i="1" smtClean="0">
                            <a:latin typeface="Cambria Math" panose="02040503050406030204" pitchFamily="18" charset="0"/>
                          </a:rPr>
                          <m:t>𝑒</m:t>
                        </m:r>
                      </m:sub>
                      <m:sup>
                        <m:r>
                          <a:rPr lang="en-US" sz="2400" b="0" i="1" smtClean="0">
                            <a:latin typeface="Cambria Math" panose="02040503050406030204" pitchFamily="18" charset="0"/>
                          </a:rPr>
                          <m:t>4</m:t>
                        </m:r>
                      </m:sup>
                    </m:sSubSup>
                    <m:r>
                      <m:rPr>
                        <m:nor/>
                      </m:rPr>
                      <a:rPr lang="it-IT" sz="2400" b="0" i="1" smtClean="0">
                        <a:latin typeface="Cambria Math" panose="02040503050406030204" pitchFamily="18" charset="0"/>
                      </a:rPr>
                      <m:t> </m:t>
                    </m:r>
                    <m:r>
                      <m:rPr>
                        <m:nor/>
                      </m:rPr>
                      <a:rPr lang="en-GB" sz="2400" i="1" dirty="0">
                        <a:latin typeface="Times New Roman" panose="02020603050405020304" pitchFamily="18" charset="0"/>
                        <a:cs typeface="Times New Roman" panose="02020603050405020304" pitchFamily="18" charset="0"/>
                        <a:sym typeface="Wingdings" pitchFamily="2" charset="2"/>
                      </a:rPr>
                      <m:t>  </m:t>
                    </m:r>
                    <m:r>
                      <a:rPr lang="it-IT" sz="2400" b="0" i="1" dirty="0" smtClean="0">
                        <a:latin typeface="Cambria Math" panose="02040503050406030204" pitchFamily="18" charset="0"/>
                        <a:cs typeface="Times New Roman" panose="02020603050405020304" pitchFamily="18" charset="0"/>
                        <a:sym typeface="Wingdings" pitchFamily="2" charset="2"/>
                      </a:rPr>
                      <m:t> </m:t>
                    </m:r>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r>
                      <m:rPr>
                        <m:nor/>
                      </m:rPr>
                      <a:rPr lang="en-GB" sz="2400" i="1" dirty="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𝐿</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bSup>
                      <m:sSubSupPr>
                        <m:ctrlPr>
                          <a:rPr lang="it-IT" sz="2400" b="0" i="1" dirty="0" smtClean="0">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𝑇</m:t>
                        </m:r>
                      </m:e>
                      <m:sub>
                        <m:r>
                          <a:rPr lang="it-IT" sz="2400" b="0" i="1" dirty="0" smtClean="0">
                            <a:latin typeface="Cambria Math" panose="02040503050406030204" pitchFamily="18" charset="0"/>
                            <a:ea typeface="Cambria Math" panose="02040503050406030204" pitchFamily="18" charset="0"/>
                            <a:cs typeface="Times New Roman" panose="02020603050405020304" pitchFamily="18" charset="0"/>
                          </a:rPr>
                          <m:t>𝑒</m:t>
                        </m:r>
                      </m:sub>
                      <m:sup>
                        <m:r>
                          <a:rPr lang="en-US" sz="2400" i="1" dirty="0">
                            <a:latin typeface="Cambria Math" panose="02040503050406030204" pitchFamily="18" charset="0"/>
                            <a:ea typeface="Cambria Math" panose="02040503050406030204" pitchFamily="18" charset="0"/>
                            <a:cs typeface="Times New Roman" panose="02020603050405020304" pitchFamily="18" charset="0"/>
                          </a:rPr>
                          <m:t>−2</m:t>
                        </m:r>
                      </m:sup>
                    </m:sSubSup>
                  </m:oMath>
                </a14:m>
                <a:endParaRPr lang="en-US" sz="2400" dirty="0"/>
              </a:p>
            </p:txBody>
          </p:sp>
        </mc:Choice>
        <mc:Fallback>
          <p:sp>
            <p:nvSpPr>
              <p:cNvPr id="10" name="CasellaDiTesto 9">
                <a:extLst>
                  <a:ext uri="{FF2B5EF4-FFF2-40B4-BE49-F238E27FC236}">
                    <a16:creationId xmlns:a16="http://schemas.microsoft.com/office/drawing/2014/main" id="{4ADCEF99-EA49-B4EB-2349-8F704CA1037A}"/>
                  </a:ext>
                </a:extLst>
              </p:cNvPr>
              <p:cNvSpPr txBox="1">
                <a:spLocks noRot="1" noChangeAspect="1" noMove="1" noResize="1" noEditPoints="1" noAdjustHandles="1" noChangeArrowheads="1" noChangeShapeType="1" noTextEdit="1"/>
              </p:cNvSpPr>
              <p:nvPr/>
            </p:nvSpPr>
            <p:spPr>
              <a:xfrm>
                <a:off x="2489144" y="1337833"/>
                <a:ext cx="8622551" cy="873316"/>
              </a:xfrm>
              <a:prstGeom prst="rect">
                <a:avLst/>
              </a:prstGeom>
              <a:blipFill>
                <a:blip r:embed="rId3"/>
                <a:stretch>
                  <a:fillRect l="-881" t="-4286" b="-15714"/>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3B0DF837-4A0F-5CBE-4C97-A6B253F5C23F}"/>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68DD9F2A-CC00-4608-3760-40CDE838840C}"/>
              </a:ext>
            </a:extLst>
          </p:cNvPr>
          <p:cNvSpPr>
            <a:spLocks noGrp="1"/>
          </p:cNvSpPr>
          <p:nvPr>
            <p:ph type="sldNum" sz="quarter" idx="12"/>
          </p:nvPr>
        </p:nvSpPr>
        <p:spPr/>
        <p:txBody>
          <a:bodyPr/>
          <a:lstStyle/>
          <a:p>
            <a:fld id="{B78F4D46-5A94-204F-B668-74128563BE61}" type="slidenum">
              <a:rPr lang="en-US" smtClean="0"/>
              <a:t>30</a:t>
            </a:fld>
            <a:endParaRPr lang="en-US"/>
          </a:p>
        </p:txBody>
      </p:sp>
      <p:sp>
        <p:nvSpPr>
          <p:cNvPr id="6" name="Titolo 7">
            <a:extLst>
              <a:ext uri="{FF2B5EF4-FFF2-40B4-BE49-F238E27FC236}">
                <a16:creationId xmlns:a16="http://schemas.microsoft.com/office/drawing/2014/main" id="{F6520E0E-2A2E-6AC8-F31B-9A03051F29CB}"/>
              </a:ext>
            </a:extLst>
          </p:cNvPr>
          <p:cNvSpPr>
            <a:spLocks noGrp="1"/>
          </p:cNvSpPr>
          <p:nvPr>
            <p:ph type="title"/>
          </p:nvPr>
        </p:nvSpPr>
        <p:spPr>
          <a:xfrm>
            <a:off x="432005" y="142129"/>
            <a:ext cx="10817888" cy="1325563"/>
          </a:xfrm>
        </p:spPr>
        <p:txBody>
          <a:bodyPr>
            <a:normAutofit/>
          </a:bodyPr>
          <a:lstStyle/>
          <a:p>
            <a:pPr algn="ctr"/>
            <a:r>
              <a:rPr lang="it-IT" sz="4400" b="1" dirty="0">
                <a:solidFill>
                  <a:schemeClr val="accent1"/>
                </a:solidFill>
                <a:effectLst/>
              </a:rPr>
              <a:t>The </a:t>
            </a:r>
            <a:r>
              <a:rPr lang="it-IT" sz="4400" b="1" dirty="0" err="1">
                <a:solidFill>
                  <a:schemeClr val="accent1"/>
                </a:solidFill>
                <a:effectLst/>
              </a:rPr>
              <a:t>Period</a:t>
            </a:r>
            <a:r>
              <a:rPr lang="it-IT" sz="4400" b="1" dirty="0">
                <a:solidFill>
                  <a:schemeClr val="accent1"/>
                </a:solidFill>
                <a:effectLst/>
              </a:rPr>
              <a:t>-</a:t>
            </a:r>
            <a:r>
              <a:rPr lang="it-IT" sz="4400" b="1" dirty="0" err="1">
                <a:solidFill>
                  <a:schemeClr val="accent1"/>
                </a:solidFill>
                <a:effectLst/>
              </a:rPr>
              <a:t>Luminosity</a:t>
            </a:r>
            <a:r>
              <a:rPr lang="it-IT" sz="4400" b="1" dirty="0">
                <a:solidFill>
                  <a:schemeClr val="accent1"/>
                </a:solidFill>
                <a:effectLst/>
              </a:rPr>
              <a:t>-Color relation</a:t>
            </a:r>
            <a:endParaRPr lang="en-US" dirty="0">
              <a:solidFill>
                <a:schemeClr val="accent1"/>
              </a:solidFill>
            </a:endParaRPr>
          </a:p>
        </p:txBody>
      </p:sp>
      <p:sp>
        <p:nvSpPr>
          <p:cNvPr id="8" name="Segnaposto piè di pagina 7">
            <a:extLst>
              <a:ext uri="{FF2B5EF4-FFF2-40B4-BE49-F238E27FC236}">
                <a16:creationId xmlns:a16="http://schemas.microsoft.com/office/drawing/2014/main" id="{8BA51977-6F89-F621-02F6-FAED604E72A4}"/>
              </a:ext>
            </a:extLst>
          </p:cNvPr>
          <p:cNvSpPr>
            <a:spLocks noGrp="1"/>
          </p:cNvSpPr>
          <p:nvPr>
            <p:ph type="ftr" sz="quarter" idx="11"/>
          </p:nvPr>
        </p:nvSpPr>
        <p:spPr/>
        <p:txBody>
          <a:bodyPr/>
          <a:lstStyle/>
          <a:p>
            <a:r>
              <a:rPr lang="en-US"/>
              <a:t>Teresa Sicignano</a:t>
            </a:r>
          </a:p>
        </p:txBody>
      </p:sp>
      <p:sp>
        <p:nvSpPr>
          <p:cNvPr id="2" name="Freccia destra 1">
            <a:extLst>
              <a:ext uri="{FF2B5EF4-FFF2-40B4-BE49-F238E27FC236}">
                <a16:creationId xmlns:a16="http://schemas.microsoft.com/office/drawing/2014/main" id="{6507B022-0E6E-95D5-2C11-42186D6EC66A}"/>
              </a:ext>
            </a:extLst>
          </p:cNvPr>
          <p:cNvSpPr/>
          <p:nvPr/>
        </p:nvSpPr>
        <p:spPr>
          <a:xfrm rot="5400000">
            <a:off x="5130669" y="2709459"/>
            <a:ext cx="577863" cy="440208"/>
          </a:xfrm>
          <a:prstGeom prst="rightArrow">
            <a:avLst/>
          </a:prstGeom>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6">
            <a:extLst>
              <a:ext uri="{FF2B5EF4-FFF2-40B4-BE49-F238E27FC236}">
                <a16:creationId xmlns:a16="http://schemas.microsoft.com/office/drawing/2014/main" id="{56DB3B55-7A11-3F8F-40E6-019E7539E3A5}"/>
              </a:ext>
            </a:extLst>
          </p:cNvPr>
          <p:cNvSpPr txBox="1"/>
          <p:nvPr/>
        </p:nvSpPr>
        <p:spPr>
          <a:xfrm>
            <a:off x="1701478" y="3413807"/>
            <a:ext cx="8773611" cy="738664"/>
          </a:xfrm>
          <a:prstGeom prst="rect">
            <a:avLst/>
          </a:prstGeom>
          <a:noFill/>
        </p:spPr>
        <p:txBody>
          <a:bodyPr wrap="square">
            <a:spAutoFit/>
          </a:bodyPr>
          <a:lstStyle/>
          <a:p>
            <a:pPr algn="ctr"/>
            <a:r>
              <a:rPr lang="it-IT" sz="2400" dirty="0">
                <a:solidFill>
                  <a:srgbClr val="FF0000"/>
                </a:solidFill>
                <a:effectLst/>
              </a:rPr>
              <a:t>P </a:t>
            </a:r>
            <a:r>
              <a:rPr lang="it-IT" sz="2400" dirty="0" err="1">
                <a:solidFill>
                  <a:srgbClr val="FF0000"/>
                </a:solidFill>
                <a:effectLst/>
              </a:rPr>
              <a:t>is</a:t>
            </a:r>
            <a:r>
              <a:rPr lang="it-IT" sz="2400" dirty="0">
                <a:solidFill>
                  <a:srgbClr val="FF0000"/>
                </a:solidFill>
                <a:effectLst/>
              </a:rPr>
              <a:t> a </a:t>
            </a:r>
            <a:r>
              <a:rPr lang="it-IT" sz="2400" dirty="0" err="1">
                <a:solidFill>
                  <a:srgbClr val="FF0000"/>
                </a:solidFill>
                <a:effectLst/>
              </a:rPr>
              <a:t>function</a:t>
            </a:r>
            <a:r>
              <a:rPr lang="it-IT" sz="2400" dirty="0">
                <a:solidFill>
                  <a:srgbClr val="FF0000"/>
                </a:solidFill>
                <a:effectLst/>
              </a:rPr>
              <a:t> of M, L, and T</a:t>
            </a:r>
            <a:r>
              <a:rPr lang="it-IT" sz="2400" baseline="-25000" dirty="0">
                <a:solidFill>
                  <a:srgbClr val="FF0000"/>
                </a:solidFill>
                <a:effectLst/>
              </a:rPr>
              <a:t>eff</a:t>
            </a:r>
            <a:r>
              <a:rPr lang="it-IT" sz="2400" dirty="0">
                <a:solidFill>
                  <a:srgbClr val="FF0000"/>
                </a:solidFill>
                <a:effectLst/>
              </a:rPr>
              <a:t> (and </a:t>
            </a:r>
            <a:r>
              <a:rPr lang="it-IT" sz="2400" dirty="0" err="1">
                <a:solidFill>
                  <a:srgbClr val="FF0000"/>
                </a:solidFill>
                <a:effectLst/>
              </a:rPr>
              <a:t>chemical</a:t>
            </a:r>
            <a:r>
              <a:rPr lang="it-IT" sz="2400" dirty="0">
                <a:solidFill>
                  <a:srgbClr val="FF0000"/>
                </a:solidFill>
                <a:effectLst/>
              </a:rPr>
              <a:t> </a:t>
            </a:r>
            <a:r>
              <a:rPr lang="it-IT" sz="2400" dirty="0" err="1">
                <a:solidFill>
                  <a:srgbClr val="FF0000"/>
                </a:solidFill>
                <a:effectLst/>
              </a:rPr>
              <a:t>composition</a:t>
            </a:r>
            <a:r>
              <a:rPr lang="it-IT" sz="2400" dirty="0">
                <a:solidFill>
                  <a:srgbClr val="FF0000"/>
                </a:solidFill>
                <a:effectLst/>
              </a:rPr>
              <a:t>)</a:t>
            </a:r>
          </a:p>
          <a:p>
            <a:endParaRPr lang="it-IT" dirty="0">
              <a:solidFill>
                <a:srgbClr val="FF0000"/>
              </a:solidFill>
            </a:endParaRPr>
          </a:p>
        </p:txBody>
      </p:sp>
      <p:sp>
        <p:nvSpPr>
          <p:cNvPr id="9" name="Rettangolo 8">
            <a:extLst>
              <a:ext uri="{FF2B5EF4-FFF2-40B4-BE49-F238E27FC236}">
                <a16:creationId xmlns:a16="http://schemas.microsoft.com/office/drawing/2014/main" id="{EC02D317-9650-7675-BDF2-C8532CA9DD34}"/>
              </a:ext>
            </a:extLst>
          </p:cNvPr>
          <p:cNvSpPr/>
          <p:nvPr/>
        </p:nvSpPr>
        <p:spPr>
          <a:xfrm>
            <a:off x="6354501" y="4646852"/>
            <a:ext cx="2256099" cy="624273"/>
          </a:xfrm>
          <a:prstGeom prst="rect">
            <a:avLst/>
          </a:prstGeom>
          <a:solidFill>
            <a:schemeClr val="accent6">
              <a:lumMod val="20000"/>
              <a:lumOff val="80000"/>
            </a:schemeClr>
          </a:solidFill>
          <a:ln w="28575">
            <a:solidFill>
              <a:schemeClr val="accent6"/>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FBA5F5C8-D261-10EB-B8CC-42C550A95802}"/>
                  </a:ext>
                </a:extLst>
              </p:cNvPr>
              <p:cNvSpPr txBox="1"/>
              <p:nvPr/>
            </p:nvSpPr>
            <p:spPr>
              <a:xfrm>
                <a:off x="1581714" y="4686980"/>
                <a:ext cx="9028571" cy="624273"/>
              </a:xfrm>
              <a:prstGeom prst="rect">
                <a:avLst/>
              </a:prstGeom>
              <a:noFill/>
            </p:spPr>
            <p:txBody>
              <a:bodyPr wrap="square">
                <a:spAutoFit/>
              </a:bodyPr>
              <a:lstStyle/>
              <a:p>
                <a:pPr>
                  <a:buNone/>
                </a:pPr>
                <a14:m>
                  <m:oMathPara xmlns:m="http://schemas.openxmlformats.org/officeDocument/2006/math">
                    <m:oMathParaPr>
                      <m:jc m:val="centerGroup"/>
                    </m:oMathParaPr>
                    <m:oMath xmlns:m="http://schemas.openxmlformats.org/officeDocument/2006/math">
                      <m:func>
                        <m:funcPr>
                          <m:ctrlPr>
                            <a:rPr lang="en-US" sz="3200" i="1" smtClean="0">
                              <a:latin typeface="Cambria Math" panose="02040503050406030204" pitchFamily="18" charset="0"/>
                            </a:rPr>
                          </m:ctrlPr>
                        </m:funcPr>
                        <m:fName>
                          <m:r>
                            <m:rPr>
                              <m:sty m:val="p"/>
                            </m:rPr>
                            <a:rPr lang="en-US" sz="3200">
                              <a:latin typeface="Cambria Math" panose="02040503050406030204" pitchFamily="18" charset="0"/>
                            </a:rPr>
                            <m:t>log</m:t>
                          </m:r>
                        </m:fName>
                        <m:e>
                          <m:r>
                            <a:rPr lang="en-US" sz="3200" i="1">
                              <a:latin typeface="Cambria Math" panose="02040503050406030204" pitchFamily="18" charset="0"/>
                            </a:rPr>
                            <m:t>𝑃</m:t>
                          </m:r>
                        </m:e>
                      </m:func>
                      <m:r>
                        <a:rPr lang="en-US" sz="3200" i="1">
                          <a:latin typeface="Cambria Math" panose="02040503050406030204" pitchFamily="18" charset="0"/>
                        </a:rPr>
                        <m:t>=</m:t>
                      </m:r>
                      <m:r>
                        <a:rPr lang="en-US" sz="3200" i="1">
                          <a:latin typeface="Cambria Math" panose="02040503050406030204" pitchFamily="18" charset="0"/>
                        </a:rPr>
                        <m:t>𝑎</m:t>
                      </m:r>
                      <m:r>
                        <a:rPr lang="en-US" sz="3200" i="1">
                          <a:latin typeface="Cambria Math" panose="02040503050406030204" pitchFamily="18" charset="0"/>
                        </a:rPr>
                        <m:t>+</m:t>
                      </m:r>
                      <m:r>
                        <a:rPr lang="en-US" sz="3200" i="1">
                          <a:latin typeface="Cambria Math" panose="02040503050406030204" pitchFamily="18" charset="0"/>
                        </a:rPr>
                        <m:t>𝑏</m:t>
                      </m:r>
                      <m:r>
                        <a:rPr lang="en-US" sz="3200" b="0" i="1" smtClean="0">
                          <a:latin typeface="Cambria Math" panose="02040503050406030204" pitchFamily="18" charset="0"/>
                        </a:rPr>
                        <m:t>′</m:t>
                      </m:r>
                      <m:func>
                        <m:funcPr>
                          <m:ctrlPr>
                            <a:rPr lang="en-US" sz="3200" i="1">
                              <a:latin typeface="Cambria Math" panose="02040503050406030204" pitchFamily="18" charset="0"/>
                            </a:rPr>
                          </m:ctrlPr>
                        </m:funcPr>
                        <m:fName>
                          <m:r>
                            <m:rPr>
                              <m:sty m:val="p"/>
                            </m:rPr>
                            <a:rPr lang="en-US" sz="3200">
                              <a:latin typeface="Cambria Math" panose="02040503050406030204" pitchFamily="18" charset="0"/>
                            </a:rPr>
                            <m:t>log</m:t>
                          </m:r>
                        </m:fName>
                        <m:e>
                          <m:r>
                            <a:rPr lang="en-US" sz="3200" b="0" i="1" smtClean="0">
                              <a:latin typeface="Cambria Math" panose="02040503050406030204" pitchFamily="18" charset="0"/>
                            </a:rPr>
                            <m:t>𝐿</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𝐿</m:t>
                              </m:r>
                            </m:e>
                            <m:sub>
                              <m:r>
                                <a:rPr lang="en-US" sz="3200" b="0" i="1" smtClean="0">
                                  <a:latin typeface="Cambria Math" panose="02040503050406030204" pitchFamily="18" charset="0"/>
                                </a:rPr>
                                <m:t>⊙</m:t>
                              </m:r>
                            </m:sub>
                          </m:sSub>
                        </m:e>
                      </m:func>
                      <m:r>
                        <a:rPr lang="en-US" sz="3200" i="1">
                          <a:latin typeface="Cambria Math" panose="02040503050406030204" pitchFamily="18" charset="0"/>
                        </a:rPr>
                        <m:t>+</m:t>
                      </m:r>
                      <m:r>
                        <a:rPr lang="en-US" sz="3200" i="1">
                          <a:latin typeface="Cambria Math" panose="02040503050406030204" pitchFamily="18" charset="0"/>
                        </a:rPr>
                        <m:t>𝑐</m:t>
                      </m:r>
                      <m:r>
                        <a:rPr lang="en-US" sz="3200" b="0" i="1" smtClean="0">
                          <a:latin typeface="Cambria Math" panose="02040503050406030204" pitchFamily="18" charset="0"/>
                        </a:rPr>
                        <m:t>′</m:t>
                      </m:r>
                      <m:func>
                        <m:funcPr>
                          <m:ctrlPr>
                            <a:rPr lang="en-US" sz="3200" i="1">
                              <a:latin typeface="Cambria Math" panose="02040503050406030204" pitchFamily="18" charset="0"/>
                            </a:rPr>
                          </m:ctrlPr>
                        </m:funcPr>
                        <m:fName>
                          <m:r>
                            <m:rPr>
                              <m:sty m:val="p"/>
                            </m:rPr>
                            <a:rPr lang="en-US" sz="3200">
                              <a:latin typeface="Cambria Math" panose="02040503050406030204" pitchFamily="18" charset="0"/>
                            </a:rPr>
                            <m:t>log</m:t>
                          </m:r>
                        </m:fName>
                        <m:e>
                          <m:r>
                            <a:rPr lang="en-US" sz="3200" i="1">
                              <a:latin typeface="Cambria Math" panose="02040503050406030204" pitchFamily="18" charset="0"/>
                            </a:rPr>
                            <m:t>𝑀</m:t>
                          </m:r>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𝑀</m:t>
                              </m:r>
                            </m:e>
                            <m:sub>
                              <m:r>
                                <a:rPr lang="en-US" sz="3200" i="1">
                                  <a:latin typeface="Cambria Math" panose="02040503050406030204" pitchFamily="18" charset="0"/>
                                </a:rPr>
                                <m:t>⊙</m:t>
                              </m:r>
                            </m:sub>
                          </m:sSub>
                        </m:e>
                      </m:func>
                      <m:r>
                        <a:rPr lang="en-US" sz="3200" i="1">
                          <a:latin typeface="Cambria Math" panose="02040503050406030204" pitchFamily="18" charset="0"/>
                        </a:rPr>
                        <m:t>+</m:t>
                      </m:r>
                      <m:r>
                        <a:rPr lang="en-US" sz="3200" i="1">
                          <a:latin typeface="Cambria Math" panose="02040503050406030204" pitchFamily="18" charset="0"/>
                        </a:rPr>
                        <m:t>𝑑</m:t>
                      </m:r>
                      <m:func>
                        <m:funcPr>
                          <m:ctrlPr>
                            <a:rPr lang="en-US" sz="3200" i="1">
                              <a:latin typeface="Cambria Math" panose="02040503050406030204" pitchFamily="18" charset="0"/>
                            </a:rPr>
                          </m:ctrlPr>
                        </m:funcPr>
                        <m:fName>
                          <m:r>
                            <m:rPr>
                              <m:sty m:val="p"/>
                            </m:rPr>
                            <a:rPr lang="en-US" sz="3200">
                              <a:latin typeface="Cambria Math" panose="02040503050406030204" pitchFamily="18" charset="0"/>
                            </a:rPr>
                            <m:t>log</m:t>
                          </m:r>
                        </m:fName>
                        <m:e>
                          <m:sSub>
                            <m:sSubPr>
                              <m:ctrlPr>
                                <a:rPr lang="en-US" sz="3200" i="1">
                                  <a:latin typeface="Cambria Math" panose="02040503050406030204" pitchFamily="18" charset="0"/>
                                </a:rPr>
                              </m:ctrlPr>
                            </m:sSubPr>
                            <m:e>
                              <m:r>
                                <a:rPr lang="en-US" sz="3200" i="1">
                                  <a:latin typeface="Cambria Math" panose="02040503050406030204" pitchFamily="18" charset="0"/>
                                </a:rPr>
                                <m:t>𝑇</m:t>
                              </m:r>
                            </m:e>
                            <m:sub>
                              <m:r>
                                <a:rPr lang="en-US" sz="3200" i="1">
                                  <a:latin typeface="Cambria Math" panose="02040503050406030204" pitchFamily="18" charset="0"/>
                                </a:rPr>
                                <m:t>𝑒</m:t>
                              </m:r>
                            </m:sub>
                          </m:sSub>
                        </m:e>
                      </m:func>
                    </m:oMath>
                  </m:oMathPara>
                </a14:m>
                <a:br>
                  <a:rPr lang="it-IT" sz="3200" dirty="0"/>
                </a:br>
                <a:endParaRPr lang="en-US" sz="3200" dirty="0"/>
              </a:p>
            </p:txBody>
          </p:sp>
        </mc:Choice>
        <mc:Fallback>
          <p:sp>
            <p:nvSpPr>
              <p:cNvPr id="3" name="CasellaDiTesto 2">
                <a:extLst>
                  <a:ext uri="{FF2B5EF4-FFF2-40B4-BE49-F238E27FC236}">
                    <a16:creationId xmlns:a16="http://schemas.microsoft.com/office/drawing/2014/main" id="{FBA5F5C8-D261-10EB-B8CC-42C550A95802}"/>
                  </a:ext>
                </a:extLst>
              </p:cNvPr>
              <p:cNvSpPr txBox="1">
                <a:spLocks noRot="1" noChangeAspect="1" noMove="1" noResize="1" noEditPoints="1" noAdjustHandles="1" noChangeArrowheads="1" noChangeShapeType="1" noTextEdit="1"/>
              </p:cNvSpPr>
              <p:nvPr/>
            </p:nvSpPr>
            <p:spPr>
              <a:xfrm>
                <a:off x="1581714" y="4686980"/>
                <a:ext cx="9028571" cy="624273"/>
              </a:xfrm>
              <a:prstGeom prst="rect">
                <a:avLst/>
              </a:prstGeom>
              <a:blipFill>
                <a:blip r:embed="rId4"/>
                <a:stretch>
                  <a:fillRect b="-12000"/>
                </a:stretch>
              </a:blipFill>
            </p:spPr>
            <p:txBody>
              <a:bodyPr/>
              <a:lstStyle/>
              <a:p>
                <a:r>
                  <a:rPr lang="en-US">
                    <a:noFill/>
                  </a:rPr>
                  <a:t> </a:t>
                </a:r>
              </a:p>
            </p:txBody>
          </p:sp>
        </mc:Fallback>
      </mc:AlternateContent>
      <p:sp>
        <p:nvSpPr>
          <p:cNvPr id="11" name="CasellaDiTesto 10">
            <a:extLst>
              <a:ext uri="{FF2B5EF4-FFF2-40B4-BE49-F238E27FC236}">
                <a16:creationId xmlns:a16="http://schemas.microsoft.com/office/drawing/2014/main" id="{3BC50B18-5AD5-1BB6-A36F-0FE2FD128410}"/>
              </a:ext>
            </a:extLst>
          </p:cNvPr>
          <p:cNvSpPr txBox="1"/>
          <p:nvPr/>
        </p:nvSpPr>
        <p:spPr>
          <a:xfrm>
            <a:off x="6354501" y="5612893"/>
            <a:ext cx="2553856" cy="369332"/>
          </a:xfrm>
          <a:prstGeom prst="rect">
            <a:avLst/>
          </a:prstGeom>
          <a:noFill/>
        </p:spPr>
        <p:txBody>
          <a:bodyPr wrap="square" rtlCol="0">
            <a:spAutoFit/>
          </a:bodyPr>
          <a:lstStyle/>
          <a:p>
            <a:r>
              <a:rPr lang="en-US" b="1" dirty="0">
                <a:solidFill>
                  <a:schemeClr val="accent3">
                    <a:lumMod val="75000"/>
                  </a:schemeClr>
                </a:solidFill>
              </a:rPr>
              <a:t>M is not independent</a:t>
            </a:r>
          </a:p>
        </p:txBody>
      </p:sp>
    </p:spTree>
    <p:extLst>
      <p:ext uri="{BB962C8B-B14F-4D97-AF65-F5344CB8AC3E}">
        <p14:creationId xmlns:p14="http://schemas.microsoft.com/office/powerpoint/2010/main" val="29304451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B6A402-6A32-AB50-EDF6-DF43542257D6}"/>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CFA1403B-3117-5DA4-5451-327AD99E575A}"/>
                  </a:ext>
                </a:extLst>
              </p:cNvPr>
              <p:cNvSpPr txBox="1"/>
              <p:nvPr/>
            </p:nvSpPr>
            <p:spPr>
              <a:xfrm>
                <a:off x="2489144" y="1337833"/>
                <a:ext cx="8622551" cy="873316"/>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it-IT" sz="2400" b="0" i="0" dirty="0" smtClean="0">
                        <a:latin typeface="Cambria Math" panose="02040503050406030204" pitchFamily="18" charset="0"/>
                        <a:ea typeface="Cambria Math" panose="02040503050406030204" pitchFamily="18" charset="0"/>
                        <a:cs typeface="Times New Roman" panose="02020603050405020304" pitchFamily="18" charset="0"/>
                      </a:rPr>
                      <m:t>    </m:t>
                    </m:r>
                    <m:sSub>
                      <m:sSubPr>
                        <m:ctrlPr>
                          <a:rPr lang="it-IT" sz="2400" i="1" dirty="0">
                            <a:latin typeface="Cambria Math" panose="02040503050406030204" pitchFamily="18" charset="0"/>
                            <a:ea typeface="Cambria Math" panose="02040503050406030204" pitchFamily="18" charset="0"/>
                            <a:cs typeface="Times New Roman" panose="02020603050405020304" pitchFamily="18" charset="0"/>
                          </a:rPr>
                        </m:ctrlPr>
                      </m:sSubPr>
                      <m:e>
                        <m:r>
                          <a:rPr lang="it-IT" sz="2400" i="1" dirty="0">
                            <a:latin typeface="Cambria Math" panose="02040503050406030204" pitchFamily="18" charset="0"/>
                            <a:ea typeface="Cambria Math" panose="02040503050406030204" pitchFamily="18" charset="0"/>
                            <a:cs typeface="Times New Roman" panose="02020603050405020304" pitchFamily="18" charset="0"/>
                          </a:rPr>
                          <m:t>𝑃</m:t>
                        </m:r>
                      </m:e>
                      <m:sub>
                        <m:r>
                          <a:rPr lang="it-IT" sz="2400" i="1" dirty="0">
                            <a:latin typeface="Cambria Math" panose="02040503050406030204" pitchFamily="18" charset="0"/>
                            <a:ea typeface="Cambria Math" panose="02040503050406030204" pitchFamily="18" charset="0"/>
                            <a:cs typeface="Times New Roman" panose="02020603050405020304" pitchFamily="18" charset="0"/>
                          </a:rPr>
                          <m:t>𝑝𝑢𝑙𝑠</m:t>
                        </m:r>
                      </m:sub>
                    </m:sSub>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oMath>
                </a14:m>
                <a:r>
                  <a:rPr lang="en-GB" sz="2400" i="1" dirty="0">
                    <a:cs typeface="Times New Roman" panose="02020603050405020304" pitchFamily="18" charset="0"/>
                  </a:rPr>
                  <a:t> </a:t>
                </a:r>
                <a14:m>
                  <m:oMath xmlns:m="http://schemas.openxmlformats.org/officeDocument/2006/math">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𝑀</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3/2</m:t>
                        </m:r>
                      </m:sup>
                    </m:sSup>
                  </m:oMath>
                </a14:m>
                <a:endParaRPr lang="en-US" sz="2400" dirty="0"/>
              </a:p>
              <a:p>
                <a:pPr marL="342900" indent="-342900">
                  <a:buFont typeface="Arial" panose="020B0604020202020204" pitchFamily="34" charset="0"/>
                  <a:buChar char="•"/>
                </a:pPr>
                <a:r>
                  <a:rPr lang="en-US" sz="2400" dirty="0"/>
                  <a:t>Stefan-Boltzmann law </a:t>
                </a:r>
                <a14:m>
                  <m:oMath xmlns:m="http://schemas.openxmlformats.org/officeDocument/2006/math">
                    <m:r>
                      <a:rPr lang="it-IT" sz="2400" b="0" i="0" smtClean="0">
                        <a:latin typeface="Cambria Math" panose="02040503050406030204" pitchFamily="18" charset="0"/>
                      </a:rPr>
                      <m:t>   </m:t>
                    </m:r>
                    <m:r>
                      <a:rPr lang="en-US" sz="2400" b="0" i="1" smtClean="0">
                        <a:latin typeface="Cambria Math" panose="02040503050406030204" pitchFamily="18" charset="0"/>
                      </a:rPr>
                      <m:t>𝐿</m:t>
                    </m:r>
                    <m:r>
                      <a:rPr lang="en-US" sz="2400" b="0" i="1" smtClean="0">
                        <a:latin typeface="Cambria Math" panose="02040503050406030204" pitchFamily="18" charset="0"/>
                      </a:rPr>
                      <m:t>=4</m:t>
                    </m:r>
                    <m:r>
                      <a:rPr lang="en-US" sz="2400" b="0" i="1" smtClean="0">
                        <a:latin typeface="Cambria Math" panose="02040503050406030204" pitchFamily="18" charset="0"/>
                      </a:rPr>
                      <m:t>𝜋𝜎</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𝑅</m:t>
                        </m:r>
                      </m:e>
                      <m:sup>
                        <m:r>
                          <a:rPr lang="en-US" sz="2400" b="0" i="1" smtClean="0">
                            <a:latin typeface="Cambria Math" panose="02040503050406030204" pitchFamily="18" charset="0"/>
                          </a:rPr>
                          <m:t>2</m:t>
                        </m:r>
                      </m:sup>
                    </m:sSup>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𝑇</m:t>
                        </m:r>
                      </m:e>
                      <m:sub>
                        <m:r>
                          <a:rPr lang="en-US" sz="2400" b="0" i="1" smtClean="0">
                            <a:latin typeface="Cambria Math" panose="02040503050406030204" pitchFamily="18" charset="0"/>
                          </a:rPr>
                          <m:t>𝑒</m:t>
                        </m:r>
                      </m:sub>
                      <m:sup>
                        <m:r>
                          <a:rPr lang="en-US" sz="2400" b="0" i="1" smtClean="0">
                            <a:latin typeface="Cambria Math" panose="02040503050406030204" pitchFamily="18" charset="0"/>
                          </a:rPr>
                          <m:t>4</m:t>
                        </m:r>
                      </m:sup>
                    </m:sSubSup>
                    <m:r>
                      <m:rPr>
                        <m:nor/>
                      </m:rPr>
                      <a:rPr lang="it-IT" sz="2400" b="0" i="1" smtClean="0">
                        <a:latin typeface="Cambria Math" panose="02040503050406030204" pitchFamily="18" charset="0"/>
                      </a:rPr>
                      <m:t> </m:t>
                    </m:r>
                    <m:r>
                      <m:rPr>
                        <m:nor/>
                      </m:rPr>
                      <a:rPr lang="en-GB" sz="2400" i="1" dirty="0">
                        <a:latin typeface="Times New Roman" panose="02020603050405020304" pitchFamily="18" charset="0"/>
                        <a:cs typeface="Times New Roman" panose="02020603050405020304" pitchFamily="18" charset="0"/>
                        <a:sym typeface="Wingdings" pitchFamily="2" charset="2"/>
                      </a:rPr>
                      <m:t>  </m:t>
                    </m:r>
                    <m:r>
                      <a:rPr lang="it-IT" sz="2400" b="0" i="1" dirty="0" smtClean="0">
                        <a:latin typeface="Cambria Math" panose="02040503050406030204" pitchFamily="18" charset="0"/>
                        <a:cs typeface="Times New Roman" panose="02020603050405020304" pitchFamily="18" charset="0"/>
                        <a:sym typeface="Wingdings" pitchFamily="2" charset="2"/>
                      </a:rPr>
                      <m:t> </m:t>
                    </m:r>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r>
                      <m:rPr>
                        <m:nor/>
                      </m:rPr>
                      <a:rPr lang="en-GB" sz="2400" i="1" dirty="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𝐿</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bSup>
                      <m:sSubSupPr>
                        <m:ctrlPr>
                          <a:rPr lang="it-IT" sz="2400" b="0" i="1" dirty="0" smtClean="0">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𝑇</m:t>
                        </m:r>
                      </m:e>
                      <m:sub>
                        <m:r>
                          <a:rPr lang="it-IT" sz="2400" b="0" i="1" dirty="0" smtClean="0">
                            <a:latin typeface="Cambria Math" panose="02040503050406030204" pitchFamily="18" charset="0"/>
                            <a:ea typeface="Cambria Math" panose="02040503050406030204" pitchFamily="18" charset="0"/>
                            <a:cs typeface="Times New Roman" panose="02020603050405020304" pitchFamily="18" charset="0"/>
                          </a:rPr>
                          <m:t>𝑒</m:t>
                        </m:r>
                      </m:sub>
                      <m:sup>
                        <m:r>
                          <a:rPr lang="en-US" sz="2400" i="1" dirty="0">
                            <a:latin typeface="Cambria Math" panose="02040503050406030204" pitchFamily="18" charset="0"/>
                            <a:ea typeface="Cambria Math" panose="02040503050406030204" pitchFamily="18" charset="0"/>
                            <a:cs typeface="Times New Roman" panose="02020603050405020304" pitchFamily="18" charset="0"/>
                          </a:rPr>
                          <m:t>−2</m:t>
                        </m:r>
                      </m:sup>
                    </m:sSubSup>
                  </m:oMath>
                </a14:m>
                <a:endParaRPr lang="en-US" sz="2400" dirty="0"/>
              </a:p>
            </p:txBody>
          </p:sp>
        </mc:Choice>
        <mc:Fallback>
          <p:sp>
            <p:nvSpPr>
              <p:cNvPr id="10" name="CasellaDiTesto 9">
                <a:extLst>
                  <a:ext uri="{FF2B5EF4-FFF2-40B4-BE49-F238E27FC236}">
                    <a16:creationId xmlns:a16="http://schemas.microsoft.com/office/drawing/2014/main" id="{CFA1403B-3117-5DA4-5451-327AD99E575A}"/>
                  </a:ext>
                </a:extLst>
              </p:cNvPr>
              <p:cNvSpPr txBox="1">
                <a:spLocks noRot="1" noChangeAspect="1" noMove="1" noResize="1" noEditPoints="1" noAdjustHandles="1" noChangeArrowheads="1" noChangeShapeType="1" noTextEdit="1"/>
              </p:cNvSpPr>
              <p:nvPr/>
            </p:nvSpPr>
            <p:spPr>
              <a:xfrm>
                <a:off x="2489144" y="1337833"/>
                <a:ext cx="8622551" cy="873316"/>
              </a:xfrm>
              <a:prstGeom prst="rect">
                <a:avLst/>
              </a:prstGeom>
              <a:blipFill>
                <a:blip r:embed="rId3"/>
                <a:stretch>
                  <a:fillRect l="-881" t="-4286" b="-15714"/>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209D0B61-4E94-0DC7-34CF-ACED3E9DFC22}"/>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E84EC09E-E831-21B0-9406-AE30DB48C7B4}"/>
              </a:ext>
            </a:extLst>
          </p:cNvPr>
          <p:cNvSpPr>
            <a:spLocks noGrp="1"/>
          </p:cNvSpPr>
          <p:nvPr>
            <p:ph type="sldNum" sz="quarter" idx="12"/>
          </p:nvPr>
        </p:nvSpPr>
        <p:spPr/>
        <p:txBody>
          <a:bodyPr/>
          <a:lstStyle/>
          <a:p>
            <a:fld id="{B78F4D46-5A94-204F-B668-74128563BE61}" type="slidenum">
              <a:rPr lang="en-US" smtClean="0"/>
              <a:t>31</a:t>
            </a:fld>
            <a:endParaRPr lang="en-US"/>
          </a:p>
        </p:txBody>
      </p:sp>
      <p:sp>
        <p:nvSpPr>
          <p:cNvPr id="6" name="Titolo 7">
            <a:extLst>
              <a:ext uri="{FF2B5EF4-FFF2-40B4-BE49-F238E27FC236}">
                <a16:creationId xmlns:a16="http://schemas.microsoft.com/office/drawing/2014/main" id="{73334897-8CC7-F080-8D18-5B3D8EEF34F8}"/>
              </a:ext>
            </a:extLst>
          </p:cNvPr>
          <p:cNvSpPr>
            <a:spLocks noGrp="1"/>
          </p:cNvSpPr>
          <p:nvPr>
            <p:ph type="title"/>
          </p:nvPr>
        </p:nvSpPr>
        <p:spPr>
          <a:xfrm>
            <a:off x="432005" y="142129"/>
            <a:ext cx="10817888" cy="1325563"/>
          </a:xfrm>
        </p:spPr>
        <p:txBody>
          <a:bodyPr>
            <a:normAutofit/>
          </a:bodyPr>
          <a:lstStyle/>
          <a:p>
            <a:pPr algn="ctr"/>
            <a:r>
              <a:rPr lang="it-IT" sz="4400" b="1" dirty="0">
                <a:solidFill>
                  <a:schemeClr val="accent1"/>
                </a:solidFill>
                <a:effectLst/>
              </a:rPr>
              <a:t>The </a:t>
            </a:r>
            <a:r>
              <a:rPr lang="it-IT" sz="4400" b="1" dirty="0" err="1">
                <a:solidFill>
                  <a:schemeClr val="accent1"/>
                </a:solidFill>
                <a:effectLst/>
              </a:rPr>
              <a:t>Period</a:t>
            </a:r>
            <a:r>
              <a:rPr lang="it-IT" sz="4400" b="1" dirty="0">
                <a:solidFill>
                  <a:schemeClr val="accent1"/>
                </a:solidFill>
                <a:effectLst/>
              </a:rPr>
              <a:t>-</a:t>
            </a:r>
            <a:r>
              <a:rPr lang="it-IT" sz="4400" b="1" dirty="0" err="1">
                <a:solidFill>
                  <a:schemeClr val="accent1"/>
                </a:solidFill>
                <a:effectLst/>
              </a:rPr>
              <a:t>Luminosity</a:t>
            </a:r>
            <a:r>
              <a:rPr lang="it-IT" sz="4400" b="1" dirty="0">
                <a:solidFill>
                  <a:schemeClr val="accent1"/>
                </a:solidFill>
                <a:effectLst/>
              </a:rPr>
              <a:t>-Color relation</a:t>
            </a:r>
            <a:endParaRPr lang="en-US" dirty="0">
              <a:solidFill>
                <a:schemeClr val="accent1"/>
              </a:solidFill>
            </a:endParaRPr>
          </a:p>
        </p:txBody>
      </p:sp>
      <p:sp>
        <p:nvSpPr>
          <p:cNvPr id="8" name="Segnaposto piè di pagina 7">
            <a:extLst>
              <a:ext uri="{FF2B5EF4-FFF2-40B4-BE49-F238E27FC236}">
                <a16:creationId xmlns:a16="http://schemas.microsoft.com/office/drawing/2014/main" id="{5E9D4255-9039-365F-5951-F838779AFCD0}"/>
              </a:ext>
            </a:extLst>
          </p:cNvPr>
          <p:cNvSpPr>
            <a:spLocks noGrp="1"/>
          </p:cNvSpPr>
          <p:nvPr>
            <p:ph type="ftr" sz="quarter" idx="11"/>
          </p:nvPr>
        </p:nvSpPr>
        <p:spPr/>
        <p:txBody>
          <a:bodyPr/>
          <a:lstStyle/>
          <a:p>
            <a:r>
              <a:rPr lang="en-US"/>
              <a:t>Teresa Sicignano</a:t>
            </a:r>
          </a:p>
        </p:txBody>
      </p:sp>
      <p:sp>
        <p:nvSpPr>
          <p:cNvPr id="2" name="Freccia destra 1">
            <a:extLst>
              <a:ext uri="{FF2B5EF4-FFF2-40B4-BE49-F238E27FC236}">
                <a16:creationId xmlns:a16="http://schemas.microsoft.com/office/drawing/2014/main" id="{0B0D3581-5D41-7E23-E6AF-897D6789E27F}"/>
              </a:ext>
            </a:extLst>
          </p:cNvPr>
          <p:cNvSpPr/>
          <p:nvPr/>
        </p:nvSpPr>
        <p:spPr>
          <a:xfrm rot="5400000">
            <a:off x="5130669" y="2709459"/>
            <a:ext cx="577863" cy="440208"/>
          </a:xfrm>
          <a:prstGeom prst="rightArrow">
            <a:avLst/>
          </a:prstGeom>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6">
            <a:extLst>
              <a:ext uri="{FF2B5EF4-FFF2-40B4-BE49-F238E27FC236}">
                <a16:creationId xmlns:a16="http://schemas.microsoft.com/office/drawing/2014/main" id="{903466F6-96C8-C986-AFEA-1E956E776483}"/>
              </a:ext>
            </a:extLst>
          </p:cNvPr>
          <p:cNvSpPr txBox="1"/>
          <p:nvPr/>
        </p:nvSpPr>
        <p:spPr>
          <a:xfrm>
            <a:off x="1701478" y="3413807"/>
            <a:ext cx="8773611" cy="738664"/>
          </a:xfrm>
          <a:prstGeom prst="rect">
            <a:avLst/>
          </a:prstGeom>
          <a:noFill/>
        </p:spPr>
        <p:txBody>
          <a:bodyPr wrap="square">
            <a:spAutoFit/>
          </a:bodyPr>
          <a:lstStyle/>
          <a:p>
            <a:pPr algn="ctr"/>
            <a:r>
              <a:rPr lang="it-IT" sz="2400" dirty="0">
                <a:solidFill>
                  <a:srgbClr val="FF0000"/>
                </a:solidFill>
                <a:effectLst/>
              </a:rPr>
              <a:t>P </a:t>
            </a:r>
            <a:r>
              <a:rPr lang="it-IT" sz="2400" dirty="0" err="1">
                <a:solidFill>
                  <a:srgbClr val="FF0000"/>
                </a:solidFill>
                <a:effectLst/>
              </a:rPr>
              <a:t>is</a:t>
            </a:r>
            <a:r>
              <a:rPr lang="it-IT" sz="2400" dirty="0">
                <a:solidFill>
                  <a:srgbClr val="FF0000"/>
                </a:solidFill>
                <a:effectLst/>
              </a:rPr>
              <a:t> a </a:t>
            </a:r>
            <a:r>
              <a:rPr lang="it-IT" sz="2400" dirty="0" err="1">
                <a:solidFill>
                  <a:srgbClr val="FF0000"/>
                </a:solidFill>
                <a:effectLst/>
              </a:rPr>
              <a:t>function</a:t>
            </a:r>
            <a:r>
              <a:rPr lang="it-IT" sz="2400" dirty="0">
                <a:solidFill>
                  <a:srgbClr val="FF0000"/>
                </a:solidFill>
                <a:effectLst/>
              </a:rPr>
              <a:t> of M, L, and T</a:t>
            </a:r>
            <a:r>
              <a:rPr lang="it-IT" sz="2400" baseline="-25000" dirty="0">
                <a:solidFill>
                  <a:srgbClr val="FF0000"/>
                </a:solidFill>
                <a:effectLst/>
              </a:rPr>
              <a:t>eff</a:t>
            </a:r>
            <a:r>
              <a:rPr lang="it-IT" sz="2400" dirty="0">
                <a:solidFill>
                  <a:srgbClr val="FF0000"/>
                </a:solidFill>
                <a:effectLst/>
              </a:rPr>
              <a:t> (and </a:t>
            </a:r>
            <a:r>
              <a:rPr lang="it-IT" sz="2400" dirty="0" err="1">
                <a:solidFill>
                  <a:srgbClr val="FF0000"/>
                </a:solidFill>
                <a:effectLst/>
              </a:rPr>
              <a:t>chemical</a:t>
            </a:r>
            <a:r>
              <a:rPr lang="it-IT" sz="2400" dirty="0">
                <a:solidFill>
                  <a:srgbClr val="FF0000"/>
                </a:solidFill>
                <a:effectLst/>
              </a:rPr>
              <a:t> </a:t>
            </a:r>
            <a:r>
              <a:rPr lang="it-IT" sz="2400" dirty="0" err="1">
                <a:solidFill>
                  <a:srgbClr val="FF0000"/>
                </a:solidFill>
                <a:effectLst/>
              </a:rPr>
              <a:t>composition</a:t>
            </a:r>
            <a:r>
              <a:rPr lang="it-IT" sz="2400" dirty="0">
                <a:solidFill>
                  <a:srgbClr val="FF0000"/>
                </a:solidFill>
                <a:effectLst/>
              </a:rPr>
              <a:t>)</a:t>
            </a:r>
          </a:p>
          <a:p>
            <a:endParaRPr lang="it-IT" dirty="0">
              <a:solidFill>
                <a:srgbClr val="FF0000"/>
              </a:solidFill>
            </a:endParaRPr>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3347FC14-EF87-84DB-68A9-6E172BCCE631}"/>
                  </a:ext>
                </a:extLst>
              </p:cNvPr>
              <p:cNvSpPr txBox="1"/>
              <p:nvPr/>
            </p:nvSpPr>
            <p:spPr>
              <a:xfrm>
                <a:off x="1581714" y="4686980"/>
                <a:ext cx="9028571" cy="624273"/>
              </a:xfrm>
              <a:prstGeom prst="rect">
                <a:avLst/>
              </a:prstGeom>
              <a:noFill/>
            </p:spPr>
            <p:txBody>
              <a:bodyPr wrap="square">
                <a:spAutoFit/>
              </a:bodyPr>
              <a:lstStyle/>
              <a:p>
                <a:pPr>
                  <a:buNone/>
                </a:pPr>
                <a14:m>
                  <m:oMathPara xmlns:m="http://schemas.openxmlformats.org/officeDocument/2006/math">
                    <m:oMathParaPr>
                      <m:jc m:val="centerGroup"/>
                    </m:oMathParaPr>
                    <m:oMath xmlns:m="http://schemas.openxmlformats.org/officeDocument/2006/math">
                      <m:func>
                        <m:funcPr>
                          <m:ctrlPr>
                            <a:rPr lang="en-US" sz="3200" i="1" smtClean="0">
                              <a:latin typeface="Cambria Math" panose="02040503050406030204" pitchFamily="18" charset="0"/>
                            </a:rPr>
                          </m:ctrlPr>
                        </m:funcPr>
                        <m:fName>
                          <m:r>
                            <m:rPr>
                              <m:sty m:val="p"/>
                            </m:rPr>
                            <a:rPr lang="en-US" sz="3200">
                              <a:latin typeface="Cambria Math" panose="02040503050406030204" pitchFamily="18" charset="0"/>
                            </a:rPr>
                            <m:t>log</m:t>
                          </m:r>
                        </m:fName>
                        <m:e>
                          <m:r>
                            <a:rPr lang="en-US" sz="3200" i="1">
                              <a:latin typeface="Cambria Math" panose="02040503050406030204" pitchFamily="18" charset="0"/>
                            </a:rPr>
                            <m:t>𝑃</m:t>
                          </m:r>
                        </m:e>
                      </m:func>
                      <m:r>
                        <a:rPr lang="en-US" sz="3200" i="1">
                          <a:latin typeface="Cambria Math" panose="02040503050406030204" pitchFamily="18" charset="0"/>
                        </a:rPr>
                        <m:t>=</m:t>
                      </m:r>
                      <m:r>
                        <a:rPr lang="en-US" sz="3200" i="1">
                          <a:latin typeface="Cambria Math" panose="02040503050406030204" pitchFamily="18" charset="0"/>
                        </a:rPr>
                        <m:t>𝑎</m:t>
                      </m:r>
                      <m:r>
                        <a:rPr lang="en-US" sz="3200" i="1">
                          <a:latin typeface="Cambria Math" panose="02040503050406030204" pitchFamily="18" charset="0"/>
                        </a:rPr>
                        <m:t>+</m:t>
                      </m:r>
                      <m:r>
                        <a:rPr lang="en-US" sz="3200" i="1">
                          <a:latin typeface="Cambria Math" panose="02040503050406030204" pitchFamily="18" charset="0"/>
                        </a:rPr>
                        <m:t>𝑏</m:t>
                      </m:r>
                      <m:func>
                        <m:funcPr>
                          <m:ctrlPr>
                            <a:rPr lang="en-US" sz="3200" i="1">
                              <a:latin typeface="Cambria Math" panose="02040503050406030204" pitchFamily="18" charset="0"/>
                            </a:rPr>
                          </m:ctrlPr>
                        </m:funcPr>
                        <m:fName>
                          <m:r>
                            <m:rPr>
                              <m:sty m:val="p"/>
                            </m:rPr>
                            <a:rPr lang="en-US" sz="3200">
                              <a:latin typeface="Cambria Math" panose="02040503050406030204" pitchFamily="18" charset="0"/>
                            </a:rPr>
                            <m:t>log</m:t>
                          </m:r>
                        </m:fName>
                        <m:e>
                          <m:r>
                            <a:rPr lang="en-US" sz="3200" b="0" i="1" smtClean="0">
                              <a:latin typeface="Cambria Math" panose="02040503050406030204" pitchFamily="18" charset="0"/>
                            </a:rPr>
                            <m:t>𝐿</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𝐿</m:t>
                              </m:r>
                            </m:e>
                            <m:sub>
                              <m:r>
                                <a:rPr lang="en-US" sz="3200" b="0" i="1" smtClean="0">
                                  <a:latin typeface="Cambria Math" panose="02040503050406030204" pitchFamily="18" charset="0"/>
                                </a:rPr>
                                <m:t>⊙</m:t>
                              </m:r>
                            </m:sub>
                          </m:sSub>
                        </m:e>
                      </m:func>
                      <m:r>
                        <a:rPr lang="en-US" sz="3200" i="1">
                          <a:latin typeface="Cambria Math" panose="02040503050406030204" pitchFamily="18" charset="0"/>
                        </a:rPr>
                        <m:t>+</m:t>
                      </m:r>
                      <m:r>
                        <a:rPr lang="en-US" sz="3200" i="1">
                          <a:latin typeface="Cambria Math" panose="02040503050406030204" pitchFamily="18" charset="0"/>
                        </a:rPr>
                        <m:t>𝑑</m:t>
                      </m:r>
                      <m:func>
                        <m:funcPr>
                          <m:ctrlPr>
                            <a:rPr lang="en-US" sz="3200" i="1">
                              <a:latin typeface="Cambria Math" panose="02040503050406030204" pitchFamily="18" charset="0"/>
                            </a:rPr>
                          </m:ctrlPr>
                        </m:funcPr>
                        <m:fName>
                          <m:r>
                            <m:rPr>
                              <m:sty m:val="p"/>
                            </m:rPr>
                            <a:rPr lang="en-US" sz="3200">
                              <a:latin typeface="Cambria Math" panose="02040503050406030204" pitchFamily="18" charset="0"/>
                            </a:rPr>
                            <m:t>log</m:t>
                          </m:r>
                        </m:fName>
                        <m:e>
                          <m:sSub>
                            <m:sSubPr>
                              <m:ctrlPr>
                                <a:rPr lang="en-US" sz="3200" i="1">
                                  <a:latin typeface="Cambria Math" panose="02040503050406030204" pitchFamily="18" charset="0"/>
                                </a:rPr>
                              </m:ctrlPr>
                            </m:sSubPr>
                            <m:e>
                              <m:r>
                                <a:rPr lang="en-US" sz="3200" i="1">
                                  <a:latin typeface="Cambria Math" panose="02040503050406030204" pitchFamily="18" charset="0"/>
                                </a:rPr>
                                <m:t>𝑇</m:t>
                              </m:r>
                            </m:e>
                            <m:sub>
                              <m:r>
                                <a:rPr lang="en-US" sz="3200" i="1">
                                  <a:latin typeface="Cambria Math" panose="02040503050406030204" pitchFamily="18" charset="0"/>
                                </a:rPr>
                                <m:t>𝑒</m:t>
                              </m:r>
                            </m:sub>
                          </m:sSub>
                        </m:e>
                      </m:func>
                    </m:oMath>
                  </m:oMathPara>
                </a14:m>
                <a:br>
                  <a:rPr lang="it-IT" sz="3200" dirty="0"/>
                </a:br>
                <a:endParaRPr lang="en-US" sz="3200" dirty="0"/>
              </a:p>
            </p:txBody>
          </p:sp>
        </mc:Choice>
        <mc:Fallback>
          <p:sp>
            <p:nvSpPr>
              <p:cNvPr id="3" name="CasellaDiTesto 2">
                <a:extLst>
                  <a:ext uri="{FF2B5EF4-FFF2-40B4-BE49-F238E27FC236}">
                    <a16:creationId xmlns:a16="http://schemas.microsoft.com/office/drawing/2014/main" id="{3347FC14-EF87-84DB-68A9-6E172BCCE631}"/>
                  </a:ext>
                </a:extLst>
              </p:cNvPr>
              <p:cNvSpPr txBox="1">
                <a:spLocks noRot="1" noChangeAspect="1" noMove="1" noResize="1" noEditPoints="1" noAdjustHandles="1" noChangeArrowheads="1" noChangeShapeType="1" noTextEdit="1"/>
              </p:cNvSpPr>
              <p:nvPr/>
            </p:nvSpPr>
            <p:spPr>
              <a:xfrm>
                <a:off x="1581714" y="4686980"/>
                <a:ext cx="9028571" cy="624273"/>
              </a:xfrm>
              <a:prstGeom prst="rect">
                <a:avLst/>
              </a:prstGeom>
              <a:blipFill>
                <a:blip r:embed="rId4"/>
                <a:stretch>
                  <a:fillRect b="-12000"/>
                </a:stretch>
              </a:blipFill>
            </p:spPr>
            <p:txBody>
              <a:bodyPr/>
              <a:lstStyle/>
              <a:p>
                <a:r>
                  <a:rPr lang="en-US">
                    <a:noFill/>
                  </a:rPr>
                  <a:t> </a:t>
                </a:r>
              </a:p>
            </p:txBody>
          </p:sp>
        </mc:Fallback>
      </mc:AlternateContent>
    </p:spTree>
    <p:extLst>
      <p:ext uri="{BB962C8B-B14F-4D97-AF65-F5344CB8AC3E}">
        <p14:creationId xmlns:p14="http://schemas.microsoft.com/office/powerpoint/2010/main" val="35309370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5F420F-0D52-ADAD-CFF2-D1682E27F6E9}"/>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C84557DA-8169-9DBB-537A-88563402E25E}"/>
                  </a:ext>
                </a:extLst>
              </p:cNvPr>
              <p:cNvSpPr txBox="1"/>
              <p:nvPr/>
            </p:nvSpPr>
            <p:spPr>
              <a:xfrm>
                <a:off x="5960961" y="1298289"/>
                <a:ext cx="5555847" cy="873316"/>
              </a:xfrm>
              <a:prstGeom prst="rect">
                <a:avLst/>
              </a:prstGeom>
              <a:noFill/>
            </p:spPr>
            <p:txBody>
              <a:bodyPr wrap="square">
                <a:spAutoFit/>
              </a:bodyPr>
              <a:lstStyle/>
              <a:p>
                <a:pPr marL="342900" indent="-342900">
                  <a:buFont typeface="Arial" panose="020B0604020202020204" pitchFamily="34" charset="0"/>
                  <a:buChar char="•"/>
                </a:pPr>
                <a:r>
                  <a:rPr lang="en-US" sz="2400" dirty="0"/>
                  <a:t>Pulsating star   </a:t>
                </a:r>
                <a14:m>
                  <m:oMath xmlns:m="http://schemas.openxmlformats.org/officeDocument/2006/math">
                    <m:r>
                      <a:rPr lang="it-IT" sz="2400" b="0" i="0" dirty="0" smtClean="0">
                        <a:latin typeface="Cambria Math" panose="02040503050406030204" pitchFamily="18" charset="0"/>
                        <a:ea typeface="Cambria Math" panose="02040503050406030204" pitchFamily="18" charset="0"/>
                        <a:cs typeface="Times New Roman" panose="02020603050405020304" pitchFamily="18" charset="0"/>
                      </a:rPr>
                      <m:t>    </m:t>
                    </m:r>
                    <m:sSub>
                      <m:sSubPr>
                        <m:ctrlPr>
                          <a:rPr lang="it-IT" sz="2400" i="1" dirty="0">
                            <a:latin typeface="Cambria Math" panose="02040503050406030204" pitchFamily="18" charset="0"/>
                            <a:ea typeface="Cambria Math" panose="02040503050406030204" pitchFamily="18" charset="0"/>
                            <a:cs typeface="Times New Roman" panose="02020603050405020304" pitchFamily="18" charset="0"/>
                          </a:rPr>
                        </m:ctrlPr>
                      </m:sSubPr>
                      <m:e>
                        <m:r>
                          <a:rPr lang="it-IT" sz="2400" i="1" dirty="0">
                            <a:latin typeface="Cambria Math" panose="02040503050406030204" pitchFamily="18" charset="0"/>
                            <a:ea typeface="Cambria Math" panose="02040503050406030204" pitchFamily="18" charset="0"/>
                            <a:cs typeface="Times New Roman" panose="02020603050405020304" pitchFamily="18" charset="0"/>
                          </a:rPr>
                          <m:t>𝑃</m:t>
                        </m:r>
                      </m:e>
                      <m:sub>
                        <m:r>
                          <a:rPr lang="it-IT" sz="2400" i="1" dirty="0">
                            <a:latin typeface="Cambria Math" panose="02040503050406030204" pitchFamily="18" charset="0"/>
                            <a:ea typeface="Cambria Math" panose="02040503050406030204" pitchFamily="18" charset="0"/>
                            <a:cs typeface="Times New Roman" panose="02020603050405020304" pitchFamily="18" charset="0"/>
                          </a:rPr>
                          <m:t>𝑝𝑢𝑙𝑠</m:t>
                        </m:r>
                      </m:sub>
                    </m:sSub>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oMath>
                </a14:m>
                <a:r>
                  <a:rPr lang="en-GB" sz="2400" i="1" dirty="0">
                    <a:cs typeface="Times New Roman" panose="02020603050405020304" pitchFamily="18" charset="0"/>
                  </a:rPr>
                  <a:t> </a:t>
                </a:r>
                <a14:m>
                  <m:oMath xmlns:m="http://schemas.openxmlformats.org/officeDocument/2006/math">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𝑀</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3/2</m:t>
                        </m:r>
                      </m:sup>
                    </m:sSup>
                  </m:oMath>
                </a14:m>
                <a:endParaRPr lang="en-US" sz="2400" dirty="0"/>
              </a:p>
              <a:p>
                <a:pPr marL="342900" indent="-342900">
                  <a:buFont typeface="Arial" panose="020B0604020202020204" pitchFamily="34" charset="0"/>
                  <a:buChar char="•"/>
                </a:pPr>
                <a:r>
                  <a:rPr lang="en-US" sz="2400" dirty="0"/>
                  <a:t>Stefan-Boltzmann law </a:t>
                </a:r>
                <a14:m>
                  <m:oMath xmlns:m="http://schemas.openxmlformats.org/officeDocument/2006/math">
                    <m:r>
                      <a:rPr lang="it-IT" sz="2400" b="0" i="0" smtClean="0">
                        <a:latin typeface="Cambria Math" panose="02040503050406030204" pitchFamily="18" charset="0"/>
                      </a:rPr>
                      <m:t>  </m:t>
                    </m:r>
                    <m:r>
                      <a:rPr lang="en-US" sz="2400" i="1" dirty="0">
                        <a:latin typeface="Cambria Math" panose="02040503050406030204" pitchFamily="18" charset="0"/>
                        <a:ea typeface="Cambria Math" panose="02040503050406030204" pitchFamily="18" charset="0"/>
                        <a:cs typeface="Times New Roman" panose="02020603050405020304" pitchFamily="18" charset="0"/>
                      </a:rPr>
                      <m:t>𝑅</m:t>
                    </m:r>
                    <m:r>
                      <a:rPr lang="en-GB" sz="2400" i="1" dirty="0">
                        <a:latin typeface="Cambria Math" panose="02040503050406030204" pitchFamily="18" charset="0"/>
                        <a:ea typeface="Cambria Math" panose="02040503050406030204" pitchFamily="18" charset="0"/>
                        <a:cs typeface="Times New Roman" panose="02020603050405020304" pitchFamily="18" charset="0"/>
                      </a:rPr>
                      <m:t>∝</m:t>
                    </m:r>
                    <m:r>
                      <m:rPr>
                        <m:nor/>
                      </m:rPr>
                      <a:rPr lang="en-GB" sz="2400" i="1" dirty="0">
                        <a:cs typeface="Times New Roman" panose="02020603050405020304" pitchFamily="18" charset="0"/>
                      </a:rPr>
                      <m:t> </m:t>
                    </m:r>
                    <m:sSup>
                      <m:sSupPr>
                        <m:ctrlPr>
                          <a:rPr lang="en-US" sz="2400" i="1" dirty="0">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𝐿</m:t>
                        </m:r>
                      </m:e>
                      <m:sup>
                        <m:r>
                          <a:rPr lang="en-US" sz="2400" i="1" dirty="0">
                            <a:latin typeface="Cambria Math" panose="02040503050406030204" pitchFamily="18" charset="0"/>
                            <a:ea typeface="Cambria Math" panose="02040503050406030204" pitchFamily="18" charset="0"/>
                            <a:cs typeface="Times New Roman" panose="02020603050405020304" pitchFamily="18" charset="0"/>
                          </a:rPr>
                          <m:t>−1/2</m:t>
                        </m:r>
                      </m:sup>
                    </m:sSup>
                    <m:r>
                      <a:rPr lang="en-US" sz="2400" i="1" dirty="0">
                        <a:latin typeface="Cambria Math" panose="02040503050406030204" pitchFamily="18" charset="0"/>
                        <a:ea typeface="Cambria Math" panose="02040503050406030204" pitchFamily="18" charset="0"/>
                        <a:cs typeface="Times New Roman" panose="02020603050405020304" pitchFamily="18" charset="0"/>
                      </a:rPr>
                      <m:t> </m:t>
                    </m:r>
                    <m:sSubSup>
                      <m:sSubSupPr>
                        <m:ctrlPr>
                          <a:rPr lang="it-IT" sz="2400" b="0" i="1" dirty="0" smtClean="0">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i="1" dirty="0">
                            <a:latin typeface="Cambria Math" panose="02040503050406030204" pitchFamily="18" charset="0"/>
                            <a:ea typeface="Cambria Math" panose="02040503050406030204" pitchFamily="18" charset="0"/>
                            <a:cs typeface="Times New Roman" panose="02020603050405020304" pitchFamily="18" charset="0"/>
                          </a:rPr>
                          <m:t>𝑇</m:t>
                        </m:r>
                      </m:e>
                      <m:sub>
                        <m:r>
                          <a:rPr lang="it-IT" sz="2400" b="0" i="1" dirty="0" smtClean="0">
                            <a:latin typeface="Cambria Math" panose="02040503050406030204" pitchFamily="18" charset="0"/>
                            <a:ea typeface="Cambria Math" panose="02040503050406030204" pitchFamily="18" charset="0"/>
                            <a:cs typeface="Times New Roman" panose="02020603050405020304" pitchFamily="18" charset="0"/>
                          </a:rPr>
                          <m:t>𝑒</m:t>
                        </m:r>
                      </m:sub>
                      <m:sup>
                        <m:r>
                          <a:rPr lang="en-US" sz="2400" i="1" dirty="0">
                            <a:latin typeface="Cambria Math" panose="02040503050406030204" pitchFamily="18" charset="0"/>
                            <a:ea typeface="Cambria Math" panose="02040503050406030204" pitchFamily="18" charset="0"/>
                            <a:cs typeface="Times New Roman" panose="02020603050405020304" pitchFamily="18" charset="0"/>
                          </a:rPr>
                          <m:t>−2</m:t>
                        </m:r>
                      </m:sup>
                    </m:sSubSup>
                  </m:oMath>
                </a14:m>
                <a:endParaRPr lang="en-US" sz="2400" dirty="0"/>
              </a:p>
            </p:txBody>
          </p:sp>
        </mc:Choice>
        <mc:Fallback>
          <p:sp>
            <p:nvSpPr>
              <p:cNvPr id="10" name="CasellaDiTesto 9">
                <a:extLst>
                  <a:ext uri="{FF2B5EF4-FFF2-40B4-BE49-F238E27FC236}">
                    <a16:creationId xmlns:a16="http://schemas.microsoft.com/office/drawing/2014/main" id="{C84557DA-8169-9DBB-537A-88563402E25E}"/>
                  </a:ext>
                </a:extLst>
              </p:cNvPr>
              <p:cNvSpPr txBox="1">
                <a:spLocks noRot="1" noChangeAspect="1" noMove="1" noResize="1" noEditPoints="1" noAdjustHandles="1" noChangeArrowheads="1" noChangeShapeType="1" noTextEdit="1"/>
              </p:cNvSpPr>
              <p:nvPr/>
            </p:nvSpPr>
            <p:spPr>
              <a:xfrm>
                <a:off x="5960961" y="1298289"/>
                <a:ext cx="5555847" cy="873316"/>
              </a:xfrm>
              <a:prstGeom prst="rect">
                <a:avLst/>
              </a:prstGeom>
              <a:blipFill>
                <a:blip r:embed="rId3"/>
                <a:stretch>
                  <a:fillRect l="-1598" t="-4348" b="-17391"/>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0A36E31F-EB34-F456-2B7B-FE20694C2397}"/>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0623C917-B5D0-8DF2-9457-273F94751CCB}"/>
              </a:ext>
            </a:extLst>
          </p:cNvPr>
          <p:cNvSpPr>
            <a:spLocks noGrp="1"/>
          </p:cNvSpPr>
          <p:nvPr>
            <p:ph type="sldNum" sz="quarter" idx="12"/>
          </p:nvPr>
        </p:nvSpPr>
        <p:spPr/>
        <p:txBody>
          <a:bodyPr/>
          <a:lstStyle/>
          <a:p>
            <a:fld id="{B78F4D46-5A94-204F-B668-74128563BE61}" type="slidenum">
              <a:rPr lang="en-US" smtClean="0"/>
              <a:t>32</a:t>
            </a:fld>
            <a:endParaRPr lang="en-US"/>
          </a:p>
        </p:txBody>
      </p:sp>
      <p:sp>
        <p:nvSpPr>
          <p:cNvPr id="6" name="Titolo 7">
            <a:extLst>
              <a:ext uri="{FF2B5EF4-FFF2-40B4-BE49-F238E27FC236}">
                <a16:creationId xmlns:a16="http://schemas.microsoft.com/office/drawing/2014/main" id="{99DA165A-8047-0E6A-DBF2-7DC16579A4D4}"/>
              </a:ext>
            </a:extLst>
          </p:cNvPr>
          <p:cNvSpPr>
            <a:spLocks noGrp="1"/>
          </p:cNvSpPr>
          <p:nvPr>
            <p:ph type="title"/>
          </p:nvPr>
        </p:nvSpPr>
        <p:spPr>
          <a:xfrm>
            <a:off x="432005" y="142129"/>
            <a:ext cx="10817888" cy="1325563"/>
          </a:xfrm>
        </p:spPr>
        <p:txBody>
          <a:bodyPr>
            <a:normAutofit/>
          </a:bodyPr>
          <a:lstStyle/>
          <a:p>
            <a:pPr algn="ctr"/>
            <a:r>
              <a:rPr lang="it-IT" sz="4400" b="1" dirty="0">
                <a:solidFill>
                  <a:schemeClr val="accent1"/>
                </a:solidFill>
                <a:effectLst/>
              </a:rPr>
              <a:t>The </a:t>
            </a:r>
            <a:r>
              <a:rPr lang="it-IT" sz="4400" b="1" dirty="0" err="1">
                <a:solidFill>
                  <a:schemeClr val="accent1"/>
                </a:solidFill>
                <a:effectLst/>
              </a:rPr>
              <a:t>Period</a:t>
            </a:r>
            <a:r>
              <a:rPr lang="it-IT" sz="4400" b="1" dirty="0">
                <a:solidFill>
                  <a:schemeClr val="accent1"/>
                </a:solidFill>
                <a:effectLst/>
              </a:rPr>
              <a:t>-</a:t>
            </a:r>
            <a:r>
              <a:rPr lang="it-IT" sz="4400" b="1" dirty="0" err="1">
                <a:solidFill>
                  <a:schemeClr val="accent1"/>
                </a:solidFill>
                <a:effectLst/>
              </a:rPr>
              <a:t>Luminosity</a:t>
            </a:r>
            <a:r>
              <a:rPr lang="it-IT" sz="4400" b="1" dirty="0">
                <a:solidFill>
                  <a:schemeClr val="accent1"/>
                </a:solidFill>
                <a:effectLst/>
              </a:rPr>
              <a:t>-Color relation</a:t>
            </a:r>
            <a:endParaRPr lang="en-US" dirty="0">
              <a:solidFill>
                <a:schemeClr val="accent1"/>
              </a:solidFill>
            </a:endParaRPr>
          </a:p>
        </p:txBody>
      </p:sp>
      <p:sp>
        <p:nvSpPr>
          <p:cNvPr id="8" name="Segnaposto piè di pagina 7">
            <a:extLst>
              <a:ext uri="{FF2B5EF4-FFF2-40B4-BE49-F238E27FC236}">
                <a16:creationId xmlns:a16="http://schemas.microsoft.com/office/drawing/2014/main" id="{A2CD1A8C-099F-E591-16DA-A113AE72D775}"/>
              </a:ext>
            </a:extLst>
          </p:cNvPr>
          <p:cNvSpPr>
            <a:spLocks noGrp="1"/>
          </p:cNvSpPr>
          <p:nvPr>
            <p:ph type="ftr" sz="quarter" idx="11"/>
          </p:nvPr>
        </p:nvSpPr>
        <p:spPr/>
        <p:txBody>
          <a:bodyPr/>
          <a:lstStyle/>
          <a:p>
            <a:r>
              <a:rPr lang="en-US"/>
              <a:t>Teresa Sicignano</a:t>
            </a:r>
          </a:p>
        </p:txBody>
      </p:sp>
      <p:sp>
        <p:nvSpPr>
          <p:cNvPr id="2" name="Freccia destra 1">
            <a:extLst>
              <a:ext uri="{FF2B5EF4-FFF2-40B4-BE49-F238E27FC236}">
                <a16:creationId xmlns:a16="http://schemas.microsoft.com/office/drawing/2014/main" id="{25D7C816-FFB2-C01B-D70F-34D412DF0696}"/>
              </a:ext>
            </a:extLst>
          </p:cNvPr>
          <p:cNvSpPr/>
          <p:nvPr/>
        </p:nvSpPr>
        <p:spPr>
          <a:xfrm rot="5400000">
            <a:off x="8229849" y="2348586"/>
            <a:ext cx="577863" cy="440208"/>
          </a:xfrm>
          <a:prstGeom prst="rightArrow">
            <a:avLst/>
          </a:prstGeom>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6">
            <a:extLst>
              <a:ext uri="{FF2B5EF4-FFF2-40B4-BE49-F238E27FC236}">
                <a16:creationId xmlns:a16="http://schemas.microsoft.com/office/drawing/2014/main" id="{BD40ADE4-A0FD-427E-5977-8BEDC2CC3EF7}"/>
              </a:ext>
            </a:extLst>
          </p:cNvPr>
          <p:cNvSpPr txBox="1"/>
          <p:nvPr/>
        </p:nvSpPr>
        <p:spPr>
          <a:xfrm>
            <a:off x="6095999" y="3020534"/>
            <a:ext cx="4514128" cy="1107996"/>
          </a:xfrm>
          <a:prstGeom prst="rect">
            <a:avLst/>
          </a:prstGeom>
          <a:noFill/>
        </p:spPr>
        <p:txBody>
          <a:bodyPr wrap="square">
            <a:spAutoFit/>
          </a:bodyPr>
          <a:lstStyle/>
          <a:p>
            <a:pPr algn="ctr"/>
            <a:r>
              <a:rPr lang="it-IT" sz="2400" dirty="0" err="1">
                <a:solidFill>
                  <a:srgbClr val="FF0000"/>
                </a:solidFill>
                <a:effectLst/>
              </a:rPr>
              <a:t>P</a:t>
            </a:r>
            <a:r>
              <a:rPr lang="it-IT" sz="2400" dirty="0">
                <a:solidFill>
                  <a:srgbClr val="FF0000"/>
                </a:solidFill>
                <a:effectLst/>
              </a:rPr>
              <a:t> (M, L, and T</a:t>
            </a:r>
            <a:r>
              <a:rPr lang="it-IT" sz="2400" baseline="-25000" dirty="0">
                <a:solidFill>
                  <a:srgbClr val="FF0000"/>
                </a:solidFill>
                <a:effectLst/>
              </a:rPr>
              <a:t>eff</a:t>
            </a:r>
            <a:r>
              <a:rPr lang="it-IT" sz="2400" dirty="0">
                <a:solidFill>
                  <a:srgbClr val="FF0000"/>
                </a:solidFill>
                <a:effectLst/>
              </a:rPr>
              <a:t> -and </a:t>
            </a:r>
            <a:r>
              <a:rPr lang="it-IT" sz="2400" dirty="0" err="1">
                <a:solidFill>
                  <a:srgbClr val="FF0000"/>
                </a:solidFill>
                <a:effectLst/>
              </a:rPr>
              <a:t>chemical</a:t>
            </a:r>
            <a:r>
              <a:rPr lang="it-IT" sz="2400" dirty="0">
                <a:solidFill>
                  <a:srgbClr val="FF0000"/>
                </a:solidFill>
                <a:effectLst/>
              </a:rPr>
              <a:t> </a:t>
            </a:r>
            <a:r>
              <a:rPr lang="it-IT" sz="2400" dirty="0" err="1">
                <a:solidFill>
                  <a:srgbClr val="FF0000"/>
                </a:solidFill>
                <a:effectLst/>
              </a:rPr>
              <a:t>composition</a:t>
            </a:r>
            <a:r>
              <a:rPr lang="it-IT" sz="2400" dirty="0">
                <a:solidFill>
                  <a:srgbClr val="FF0000"/>
                </a:solidFill>
                <a:effectLst/>
              </a:rPr>
              <a:t>)</a:t>
            </a:r>
          </a:p>
          <a:p>
            <a:endParaRPr lang="it-IT" dirty="0">
              <a:solidFill>
                <a:srgbClr val="FF0000"/>
              </a:solidFill>
            </a:endParaRPr>
          </a:p>
        </p:txBody>
      </p:sp>
      <p:pic>
        <p:nvPicPr>
          <p:cNvPr id="9" name="Picture 2">
            <a:extLst>
              <a:ext uri="{FF2B5EF4-FFF2-40B4-BE49-F238E27FC236}">
                <a16:creationId xmlns:a16="http://schemas.microsoft.com/office/drawing/2014/main" id="{7E3C8477-9A45-BA71-3E8D-9789DE7A6E9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342" t="9253"/>
          <a:stretch/>
        </p:blipFill>
        <p:spPr bwMode="auto">
          <a:xfrm>
            <a:off x="1088021" y="1460422"/>
            <a:ext cx="4377688" cy="471271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701FEF53-BCBB-9971-991B-E70E0CAE9850}"/>
                  </a:ext>
                </a:extLst>
              </p:cNvPr>
              <p:cNvSpPr txBox="1"/>
              <p:nvPr/>
            </p:nvSpPr>
            <p:spPr>
              <a:xfrm>
                <a:off x="5130320" y="4773305"/>
                <a:ext cx="6223480" cy="624273"/>
              </a:xfrm>
              <a:prstGeom prst="rect">
                <a:avLst/>
              </a:prstGeom>
              <a:noFill/>
            </p:spPr>
            <p:txBody>
              <a:bodyPr wrap="square">
                <a:spAutoFit/>
              </a:bodyPr>
              <a:lstStyle/>
              <a:p>
                <a:pPr>
                  <a:buNone/>
                </a:pPr>
                <a14:m>
                  <m:oMathPara xmlns:m="http://schemas.openxmlformats.org/officeDocument/2006/math">
                    <m:oMathParaPr>
                      <m:jc m:val="centerGroup"/>
                    </m:oMathParaPr>
                    <m:oMath xmlns:m="http://schemas.openxmlformats.org/officeDocument/2006/math">
                      <m:func>
                        <m:funcPr>
                          <m:ctrlPr>
                            <a:rPr lang="en-US" sz="3200" i="1" smtClean="0">
                              <a:latin typeface="Cambria Math" panose="02040503050406030204" pitchFamily="18" charset="0"/>
                            </a:rPr>
                          </m:ctrlPr>
                        </m:funcPr>
                        <m:fName>
                          <m:r>
                            <m:rPr>
                              <m:sty m:val="p"/>
                            </m:rPr>
                            <a:rPr lang="en-US" sz="3200">
                              <a:latin typeface="Cambria Math" panose="02040503050406030204" pitchFamily="18" charset="0"/>
                            </a:rPr>
                            <m:t>log</m:t>
                          </m:r>
                        </m:fName>
                        <m:e>
                          <m:r>
                            <a:rPr lang="en-US" sz="3200" i="1">
                              <a:latin typeface="Cambria Math" panose="02040503050406030204" pitchFamily="18" charset="0"/>
                            </a:rPr>
                            <m:t>𝑃</m:t>
                          </m:r>
                        </m:e>
                      </m:func>
                      <m:r>
                        <a:rPr lang="en-US" sz="3200" i="1">
                          <a:latin typeface="Cambria Math" panose="02040503050406030204" pitchFamily="18" charset="0"/>
                        </a:rPr>
                        <m:t>=</m:t>
                      </m:r>
                      <m:r>
                        <a:rPr lang="en-US" sz="3200" i="1">
                          <a:latin typeface="Cambria Math" panose="02040503050406030204" pitchFamily="18" charset="0"/>
                        </a:rPr>
                        <m:t>𝑎</m:t>
                      </m:r>
                      <m:r>
                        <a:rPr lang="en-US" sz="3200" i="1">
                          <a:latin typeface="Cambria Math" panose="02040503050406030204" pitchFamily="18" charset="0"/>
                        </a:rPr>
                        <m:t>+</m:t>
                      </m:r>
                      <m:r>
                        <a:rPr lang="en-US" sz="3200" i="1">
                          <a:latin typeface="Cambria Math" panose="02040503050406030204" pitchFamily="18" charset="0"/>
                        </a:rPr>
                        <m:t>𝑏</m:t>
                      </m:r>
                      <m:func>
                        <m:funcPr>
                          <m:ctrlPr>
                            <a:rPr lang="en-US" sz="3200" i="1">
                              <a:latin typeface="Cambria Math" panose="02040503050406030204" pitchFamily="18" charset="0"/>
                            </a:rPr>
                          </m:ctrlPr>
                        </m:funcPr>
                        <m:fName>
                          <m:r>
                            <m:rPr>
                              <m:sty m:val="p"/>
                            </m:rPr>
                            <a:rPr lang="en-US" sz="3200">
                              <a:latin typeface="Cambria Math" panose="02040503050406030204" pitchFamily="18" charset="0"/>
                            </a:rPr>
                            <m:t>log</m:t>
                          </m:r>
                        </m:fName>
                        <m:e>
                          <m:r>
                            <a:rPr lang="en-US" sz="3200" b="0" i="1" smtClean="0">
                              <a:latin typeface="Cambria Math" panose="02040503050406030204" pitchFamily="18" charset="0"/>
                            </a:rPr>
                            <m:t>𝐿</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𝐿</m:t>
                              </m:r>
                            </m:e>
                            <m:sub>
                              <m:r>
                                <a:rPr lang="en-US" sz="3200" b="0" i="1" smtClean="0">
                                  <a:latin typeface="Cambria Math" panose="02040503050406030204" pitchFamily="18" charset="0"/>
                                </a:rPr>
                                <m:t>⊙</m:t>
                              </m:r>
                            </m:sub>
                          </m:sSub>
                        </m:e>
                      </m:func>
                      <m:r>
                        <a:rPr lang="en-US" sz="3200" i="1">
                          <a:latin typeface="Cambria Math" panose="02040503050406030204" pitchFamily="18" charset="0"/>
                        </a:rPr>
                        <m:t>+</m:t>
                      </m:r>
                      <m:r>
                        <a:rPr lang="en-US" sz="3200" i="1">
                          <a:latin typeface="Cambria Math" panose="02040503050406030204" pitchFamily="18" charset="0"/>
                        </a:rPr>
                        <m:t>𝑑</m:t>
                      </m:r>
                      <m:func>
                        <m:funcPr>
                          <m:ctrlPr>
                            <a:rPr lang="en-US" sz="3200" i="1">
                              <a:latin typeface="Cambria Math" panose="02040503050406030204" pitchFamily="18" charset="0"/>
                            </a:rPr>
                          </m:ctrlPr>
                        </m:funcPr>
                        <m:fName>
                          <m:r>
                            <m:rPr>
                              <m:sty m:val="p"/>
                            </m:rPr>
                            <a:rPr lang="en-US" sz="3200">
                              <a:latin typeface="Cambria Math" panose="02040503050406030204" pitchFamily="18" charset="0"/>
                            </a:rPr>
                            <m:t>log</m:t>
                          </m:r>
                        </m:fName>
                        <m:e>
                          <m:sSub>
                            <m:sSubPr>
                              <m:ctrlPr>
                                <a:rPr lang="en-US" sz="3200" i="1">
                                  <a:latin typeface="Cambria Math" panose="02040503050406030204" pitchFamily="18" charset="0"/>
                                </a:rPr>
                              </m:ctrlPr>
                            </m:sSubPr>
                            <m:e>
                              <m:r>
                                <a:rPr lang="en-US" sz="3200" i="1">
                                  <a:latin typeface="Cambria Math" panose="02040503050406030204" pitchFamily="18" charset="0"/>
                                </a:rPr>
                                <m:t>𝑇</m:t>
                              </m:r>
                            </m:e>
                            <m:sub>
                              <m:r>
                                <a:rPr lang="en-US" sz="3200" i="1">
                                  <a:latin typeface="Cambria Math" panose="02040503050406030204" pitchFamily="18" charset="0"/>
                                </a:rPr>
                                <m:t>𝑒</m:t>
                              </m:r>
                            </m:sub>
                          </m:sSub>
                        </m:e>
                      </m:func>
                    </m:oMath>
                  </m:oMathPara>
                </a14:m>
                <a:br>
                  <a:rPr lang="it-IT" sz="3200" dirty="0"/>
                </a:br>
                <a:endParaRPr lang="en-US" sz="3200" dirty="0"/>
              </a:p>
            </p:txBody>
          </p:sp>
        </mc:Choice>
        <mc:Fallback>
          <p:sp>
            <p:nvSpPr>
              <p:cNvPr id="3" name="CasellaDiTesto 2">
                <a:extLst>
                  <a:ext uri="{FF2B5EF4-FFF2-40B4-BE49-F238E27FC236}">
                    <a16:creationId xmlns:a16="http://schemas.microsoft.com/office/drawing/2014/main" id="{701FEF53-BCBB-9971-991B-E70E0CAE9850}"/>
                  </a:ext>
                </a:extLst>
              </p:cNvPr>
              <p:cNvSpPr txBox="1">
                <a:spLocks noRot="1" noChangeAspect="1" noMove="1" noResize="1" noEditPoints="1" noAdjustHandles="1" noChangeArrowheads="1" noChangeShapeType="1" noTextEdit="1"/>
              </p:cNvSpPr>
              <p:nvPr/>
            </p:nvSpPr>
            <p:spPr>
              <a:xfrm>
                <a:off x="5130320" y="4773305"/>
                <a:ext cx="6223480" cy="624273"/>
              </a:xfrm>
              <a:prstGeom prst="rect">
                <a:avLst/>
              </a:prstGeom>
              <a:blipFill>
                <a:blip r:embed="rId5"/>
                <a:stretch>
                  <a:fillRect b="-14000"/>
                </a:stretch>
              </a:blipFill>
            </p:spPr>
            <p:txBody>
              <a:bodyPr/>
              <a:lstStyle/>
              <a:p>
                <a:r>
                  <a:rPr lang="en-US">
                    <a:noFill/>
                  </a:rPr>
                  <a:t> </a:t>
                </a:r>
              </a:p>
            </p:txBody>
          </p:sp>
        </mc:Fallback>
      </mc:AlternateContent>
      <p:sp>
        <p:nvSpPr>
          <p:cNvPr id="12" name="CasellaDiTesto 11">
            <a:extLst>
              <a:ext uri="{FF2B5EF4-FFF2-40B4-BE49-F238E27FC236}">
                <a16:creationId xmlns:a16="http://schemas.microsoft.com/office/drawing/2014/main" id="{44A94466-BBAA-2A15-324F-F047EE60F2AC}"/>
              </a:ext>
            </a:extLst>
          </p:cNvPr>
          <p:cNvSpPr txBox="1"/>
          <p:nvPr/>
        </p:nvSpPr>
        <p:spPr>
          <a:xfrm>
            <a:off x="1935866" y="5988468"/>
            <a:ext cx="2913925" cy="338554"/>
          </a:xfrm>
          <a:prstGeom prst="rect">
            <a:avLst/>
          </a:prstGeom>
          <a:noFill/>
        </p:spPr>
        <p:txBody>
          <a:bodyPr wrap="square">
            <a:spAutoFit/>
          </a:bodyPr>
          <a:lstStyle/>
          <a:p>
            <a:pPr rtl="0">
              <a:buNone/>
            </a:pPr>
            <a:r>
              <a:rPr lang="it-IT" sz="1600" b="0" i="0" u="none" strike="noStrike" dirty="0">
                <a:solidFill>
                  <a:srgbClr val="000000"/>
                </a:solidFill>
                <a:effectLst/>
              </a:rPr>
              <a:t>Madore &amp; Freedman1991</a:t>
            </a:r>
            <a:endParaRPr lang="it-IT" sz="1600" b="0" dirty="0">
              <a:effectLst/>
            </a:endParaRPr>
          </a:p>
        </p:txBody>
      </p:sp>
    </p:spTree>
    <p:extLst>
      <p:ext uri="{BB962C8B-B14F-4D97-AF65-F5344CB8AC3E}">
        <p14:creationId xmlns:p14="http://schemas.microsoft.com/office/powerpoint/2010/main" val="274302748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99757E-6C31-C7BE-CBDD-0E82A0D54B8A}"/>
            </a:ext>
          </a:extLst>
        </p:cNvPr>
        <p:cNvGrpSpPr/>
        <p:nvPr/>
      </p:nvGrpSpPr>
      <p:grpSpPr>
        <a:xfrm>
          <a:off x="0" y="0"/>
          <a:ext cx="0" cy="0"/>
          <a:chOff x="0" y="0"/>
          <a:chExt cx="0" cy="0"/>
        </a:xfrm>
      </p:grpSpPr>
      <p:pic>
        <p:nvPicPr>
          <p:cNvPr id="5122" name="Picture 2">
            <a:extLst>
              <a:ext uri="{FF2B5EF4-FFF2-40B4-BE49-F238E27FC236}">
                <a16:creationId xmlns:a16="http://schemas.microsoft.com/office/drawing/2014/main" id="{3FB188FC-00EC-5DBB-E43D-B747A0F1D74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342" t="9253"/>
          <a:stretch/>
        </p:blipFill>
        <p:spPr bwMode="auto">
          <a:xfrm>
            <a:off x="346101" y="1855230"/>
            <a:ext cx="4101035" cy="441488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id="{12769467-DC7E-56E8-4DE0-66BF448D0087}"/>
                  </a:ext>
                </a:extLst>
              </p:cNvPr>
              <p:cNvSpPr txBox="1"/>
              <p:nvPr/>
            </p:nvSpPr>
            <p:spPr>
              <a:xfrm>
                <a:off x="4635626" y="1668163"/>
                <a:ext cx="6928338" cy="557781"/>
              </a:xfrm>
              <a:prstGeom prst="rect">
                <a:avLst/>
              </a:prstGeom>
              <a:noFill/>
            </p:spPr>
            <p:txBody>
              <a:bodyPr wrap="square">
                <a:spAutoFit/>
              </a:bodyPr>
              <a:lstStyle/>
              <a:p>
                <a:pPr>
                  <a:buNone/>
                </a:pPr>
                <a14:m>
                  <m:oMathPara xmlns:m="http://schemas.openxmlformats.org/officeDocument/2006/math">
                    <m:oMathParaPr>
                      <m:jc m:val="centerGroup"/>
                    </m:oMathParaPr>
                    <m:oMath xmlns:m="http://schemas.openxmlformats.org/officeDocument/2006/math">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log</m:t>
                          </m:r>
                        </m:fName>
                        <m:e>
                          <m:r>
                            <a:rPr lang="en-US" sz="2800" b="0" i="1" smtClean="0">
                              <a:latin typeface="Cambria Math" panose="02040503050406030204" pitchFamily="18" charset="0"/>
                            </a:rPr>
                            <m:t>𝑃</m:t>
                          </m:r>
                        </m:e>
                      </m:func>
                      <m:r>
                        <a:rPr lang="en-US" sz="2800" b="0" i="1" smtClean="0">
                          <a:latin typeface="Cambria Math" panose="02040503050406030204" pitchFamily="18" charset="0"/>
                        </a:rPr>
                        <m:t>=</m:t>
                      </m:r>
                      <m:r>
                        <a:rPr lang="en-US" sz="2800" b="0" i="1" smtClean="0">
                          <a:latin typeface="Cambria Math" panose="02040503050406030204" pitchFamily="18" charset="0"/>
                        </a:rPr>
                        <m:t>𝑎</m:t>
                      </m:r>
                      <m:r>
                        <a:rPr lang="en-US" sz="2800" b="0" i="1" smtClean="0">
                          <a:latin typeface="Cambria Math" panose="02040503050406030204" pitchFamily="18" charset="0"/>
                        </a:rPr>
                        <m:t>+</m:t>
                      </m:r>
                      <m:r>
                        <a:rPr lang="en-US" sz="2800" b="0" i="1" smtClean="0">
                          <a:latin typeface="Cambria Math" panose="02040503050406030204" pitchFamily="18" charset="0"/>
                        </a:rPr>
                        <m:t>𝑏</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𝐿</m:t>
                          </m:r>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𝐿</m:t>
                              </m:r>
                            </m:e>
                            <m:sub>
                              <m:r>
                                <a:rPr lang="en-US" sz="2800" i="1">
                                  <a:latin typeface="Cambria Math" panose="02040503050406030204" pitchFamily="18" charset="0"/>
                                </a:rPr>
                                <m:t>⊙</m:t>
                              </m:r>
                            </m:sub>
                          </m:sSub>
                        </m:e>
                      </m:func>
                      <m:func>
                        <m:funcPr>
                          <m:ctrlPr>
                            <a:rPr lang="en-US" sz="2800" b="0" i="1" smtClean="0">
                              <a:latin typeface="Cambria Math" panose="02040503050406030204" pitchFamily="18" charset="0"/>
                            </a:rPr>
                          </m:ctrlPr>
                        </m:funcPr>
                        <m:fName>
                          <m:r>
                            <a:rPr lang="en-US" sz="2800" i="1">
                              <a:latin typeface="Cambria Math" panose="02040503050406030204" pitchFamily="18" charset="0"/>
                            </a:rPr>
                            <m:t>+</m:t>
                          </m:r>
                          <m:r>
                            <a:rPr lang="en-US" sz="2800" i="1">
                              <a:latin typeface="Cambria Math" panose="02040503050406030204" pitchFamily="18" charset="0"/>
                            </a:rPr>
                            <m:t>𝑑</m:t>
                          </m:r>
                          <m:r>
                            <a:rPr lang="en-US" sz="2800" b="0" i="0" smtClean="0">
                              <a:latin typeface="Cambria Math" panose="02040503050406030204" pitchFamily="18" charset="0"/>
                            </a:rPr>
                            <m:t> </m:t>
                          </m:r>
                          <m:r>
                            <m:rPr>
                              <m:sty m:val="p"/>
                            </m:rPr>
                            <a:rPr lang="en-US" sz="2800" b="0" i="0" smtClean="0">
                              <a:latin typeface="Cambria Math" panose="02040503050406030204" pitchFamily="18" charset="0"/>
                            </a:rPr>
                            <m:t>log</m:t>
                          </m:r>
                        </m:fName>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𝑇</m:t>
                              </m:r>
                            </m:e>
                            <m:sub>
                              <m:r>
                                <a:rPr lang="en-US" sz="2800" b="0" i="1" smtClean="0">
                                  <a:latin typeface="Cambria Math" panose="02040503050406030204" pitchFamily="18" charset="0"/>
                                </a:rPr>
                                <m:t>𝑒𝑓𝑓</m:t>
                              </m:r>
                            </m:sub>
                          </m:sSub>
                        </m:e>
                      </m:func>
                    </m:oMath>
                  </m:oMathPara>
                </a14:m>
                <a:br>
                  <a:rPr lang="it-IT" sz="2800" dirty="0"/>
                </a:br>
                <a:endParaRPr lang="en-US" sz="2800" dirty="0"/>
              </a:p>
            </p:txBody>
          </p:sp>
        </mc:Choice>
        <mc:Fallback xmlns="">
          <p:sp>
            <p:nvSpPr>
              <p:cNvPr id="10" name="CasellaDiTesto 9">
                <a:extLst>
                  <a:ext uri="{FF2B5EF4-FFF2-40B4-BE49-F238E27FC236}">
                    <a16:creationId xmlns:a16="http://schemas.microsoft.com/office/drawing/2014/main" id="{12769467-DC7E-56E8-4DE0-66BF448D0087}"/>
                  </a:ext>
                </a:extLst>
              </p:cNvPr>
              <p:cNvSpPr txBox="1">
                <a:spLocks noRot="1" noChangeAspect="1" noMove="1" noResize="1" noEditPoints="1" noAdjustHandles="1" noChangeArrowheads="1" noChangeShapeType="1" noTextEdit="1"/>
              </p:cNvSpPr>
              <p:nvPr/>
            </p:nvSpPr>
            <p:spPr>
              <a:xfrm>
                <a:off x="4635626" y="1668163"/>
                <a:ext cx="6928338" cy="557781"/>
              </a:xfrm>
              <a:prstGeom prst="rect">
                <a:avLst/>
              </a:prstGeom>
              <a:blipFill>
                <a:blip r:embed="rId4"/>
                <a:stretch>
                  <a:fillRect b="-15556"/>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45A9D1A0-B970-C2EC-FDCD-0E30DCC807A7}"/>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51C4636C-FC20-C01F-6D8C-74ACE8E8C94F}"/>
              </a:ext>
            </a:extLst>
          </p:cNvPr>
          <p:cNvSpPr>
            <a:spLocks noGrp="1"/>
          </p:cNvSpPr>
          <p:nvPr>
            <p:ph type="sldNum" sz="quarter" idx="12"/>
          </p:nvPr>
        </p:nvSpPr>
        <p:spPr/>
        <p:txBody>
          <a:bodyPr/>
          <a:lstStyle/>
          <a:p>
            <a:fld id="{B78F4D46-5A94-204F-B668-74128563BE61}" type="slidenum">
              <a:rPr lang="en-US" smtClean="0"/>
              <a:t>33</a:t>
            </a:fld>
            <a:endParaRPr lang="en-US" dirty="0"/>
          </a:p>
        </p:txBody>
      </p:sp>
      <p:sp>
        <p:nvSpPr>
          <p:cNvPr id="6" name="Titolo 7">
            <a:extLst>
              <a:ext uri="{FF2B5EF4-FFF2-40B4-BE49-F238E27FC236}">
                <a16:creationId xmlns:a16="http://schemas.microsoft.com/office/drawing/2014/main" id="{B99E6EB9-3D1E-48FB-74F5-577BD904734C}"/>
              </a:ext>
            </a:extLst>
          </p:cNvPr>
          <p:cNvSpPr>
            <a:spLocks noGrp="1"/>
          </p:cNvSpPr>
          <p:nvPr>
            <p:ph type="title"/>
          </p:nvPr>
        </p:nvSpPr>
        <p:spPr>
          <a:xfrm>
            <a:off x="535912" y="322793"/>
            <a:ext cx="10817888" cy="1325563"/>
          </a:xfrm>
        </p:spPr>
        <p:txBody>
          <a:bodyPr>
            <a:normAutofit/>
          </a:bodyPr>
          <a:lstStyle/>
          <a:p>
            <a:r>
              <a:rPr lang="it-IT" sz="4400" b="1" dirty="0">
                <a:solidFill>
                  <a:schemeClr val="accent1"/>
                </a:solidFill>
                <a:effectLst/>
              </a:rPr>
              <a:t>The </a:t>
            </a:r>
            <a:r>
              <a:rPr lang="it-IT" sz="4400" b="1" dirty="0" err="1">
                <a:solidFill>
                  <a:schemeClr val="accent1"/>
                </a:solidFill>
                <a:effectLst/>
              </a:rPr>
              <a:t>Period</a:t>
            </a:r>
            <a:r>
              <a:rPr lang="it-IT" sz="4400" b="1" dirty="0">
                <a:solidFill>
                  <a:schemeClr val="accent1"/>
                </a:solidFill>
                <a:effectLst/>
              </a:rPr>
              <a:t>-</a:t>
            </a:r>
            <a:r>
              <a:rPr lang="it-IT" sz="4400" b="1" dirty="0" err="1">
                <a:solidFill>
                  <a:schemeClr val="accent1"/>
                </a:solidFill>
                <a:effectLst/>
              </a:rPr>
              <a:t>Luminosity</a:t>
            </a:r>
            <a:r>
              <a:rPr lang="it-IT" sz="4400" b="1" dirty="0">
                <a:solidFill>
                  <a:schemeClr val="accent1"/>
                </a:solidFill>
                <a:effectLst/>
              </a:rPr>
              <a:t>-Color relation</a:t>
            </a:r>
            <a:endParaRPr lang="en-US" dirty="0">
              <a:solidFill>
                <a:schemeClr val="accent1"/>
              </a:solidFill>
            </a:endParaRPr>
          </a:p>
        </p:txBody>
      </p:sp>
      <p:sp>
        <p:nvSpPr>
          <p:cNvPr id="17" name="CasellaDiTesto 16">
            <a:extLst>
              <a:ext uri="{FF2B5EF4-FFF2-40B4-BE49-F238E27FC236}">
                <a16:creationId xmlns:a16="http://schemas.microsoft.com/office/drawing/2014/main" id="{7ED3C255-AB1B-B416-CEA4-D8A4710F23AD}"/>
              </a:ext>
            </a:extLst>
          </p:cNvPr>
          <p:cNvSpPr txBox="1"/>
          <p:nvPr/>
        </p:nvSpPr>
        <p:spPr>
          <a:xfrm>
            <a:off x="1110474" y="6085451"/>
            <a:ext cx="2788417" cy="338554"/>
          </a:xfrm>
          <a:prstGeom prst="rect">
            <a:avLst/>
          </a:prstGeom>
          <a:noFill/>
        </p:spPr>
        <p:txBody>
          <a:bodyPr wrap="square">
            <a:spAutoFit/>
          </a:bodyPr>
          <a:lstStyle/>
          <a:p>
            <a:pPr rtl="0">
              <a:buNone/>
            </a:pPr>
            <a:r>
              <a:rPr lang="it-IT" sz="1600" b="0" i="0" u="none" strike="noStrike" dirty="0">
                <a:solidFill>
                  <a:srgbClr val="000000"/>
                </a:solidFill>
                <a:effectLst/>
              </a:rPr>
              <a:t>Madore &amp; Freedman1991</a:t>
            </a:r>
            <a:endParaRPr lang="it-IT" sz="1600" b="0" dirty="0">
              <a:effectLst/>
            </a:endParaRPr>
          </a:p>
        </p:txBody>
      </p:sp>
      <p:sp>
        <p:nvSpPr>
          <p:cNvPr id="18" name="CasellaDiTesto 17">
            <a:extLst>
              <a:ext uri="{FF2B5EF4-FFF2-40B4-BE49-F238E27FC236}">
                <a16:creationId xmlns:a16="http://schemas.microsoft.com/office/drawing/2014/main" id="{34B10B85-8B8E-ACF1-979E-7BB91AE301DF}"/>
              </a:ext>
            </a:extLst>
          </p:cNvPr>
          <p:cNvSpPr txBox="1"/>
          <p:nvPr/>
        </p:nvSpPr>
        <p:spPr>
          <a:xfrm>
            <a:off x="6641960" y="2286103"/>
            <a:ext cx="2915670" cy="369332"/>
          </a:xfrm>
          <a:prstGeom prst="rect">
            <a:avLst/>
          </a:prstGeom>
          <a:noFill/>
        </p:spPr>
        <p:txBody>
          <a:bodyPr wrap="none" rtlCol="0">
            <a:spAutoFit/>
          </a:bodyPr>
          <a:lstStyle/>
          <a:p>
            <a:r>
              <a:rPr lang="en-US" dirty="0"/>
              <a:t>With observable quantities:</a:t>
            </a:r>
          </a:p>
        </p:txBody>
      </p:sp>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133B694F-85EC-340D-FAA8-C8FB86265AE1}"/>
                  </a:ext>
                </a:extLst>
              </p:cNvPr>
              <p:cNvSpPr txBox="1"/>
              <p:nvPr/>
            </p:nvSpPr>
            <p:spPr>
              <a:xfrm>
                <a:off x="5337286" y="2703071"/>
                <a:ext cx="6226677" cy="591124"/>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log</m:t>
                          </m:r>
                        </m:fName>
                        <m:e>
                          <m:r>
                            <a:rPr lang="en-US" sz="2800" b="0" i="1" smtClean="0">
                              <a:latin typeface="Cambria Math" panose="02040503050406030204" pitchFamily="18" charset="0"/>
                            </a:rPr>
                            <m:t>𝑃</m:t>
                          </m:r>
                        </m:e>
                      </m:func>
                      <m:r>
                        <a:rPr lang="en-US" sz="2800" b="0" i="1" smtClean="0">
                          <a:latin typeface="Cambria Math" panose="02040503050406030204" pitchFamily="18" charset="0"/>
                        </a:rPr>
                        <m:t>=</m:t>
                      </m:r>
                      <m:r>
                        <a:rPr lang="en-US" sz="2800" i="1">
                          <a:latin typeface="Cambria Math" panose="02040503050406030204" pitchFamily="18" charset="0"/>
                        </a:rPr>
                        <m:t>𝛼</m:t>
                      </m:r>
                      <m:r>
                        <a:rPr lang="en-US" sz="2800" b="0" i="1" smtClean="0">
                          <a:latin typeface="Cambria Math" panose="02040503050406030204" pitchFamily="18" charset="0"/>
                        </a:rPr>
                        <m:t>′</m:t>
                      </m:r>
                      <m:r>
                        <a:rPr lang="en-US" sz="2800" i="1">
                          <a:latin typeface="Cambria Math" panose="02040503050406030204" pitchFamily="18" charset="0"/>
                        </a:rPr>
                        <m:t>+</m:t>
                      </m:r>
                      <m:r>
                        <a:rPr lang="en-US" sz="2800" i="1">
                          <a:latin typeface="Cambria Math" panose="02040503050406030204" pitchFamily="18" charset="0"/>
                        </a:rPr>
                        <m:t>𝛽</m:t>
                      </m:r>
                      <m:r>
                        <a:rPr lang="en-US" sz="2800" b="0" i="1" smtClean="0">
                          <a:latin typeface="Cambria Math" panose="02040503050406030204" pitchFamily="18" charset="0"/>
                        </a:rPr>
                        <m:t>′</m:t>
                      </m:r>
                      <m:r>
                        <a:rPr lang="en-US" sz="2800" i="1">
                          <a:latin typeface="Cambria Math" panose="02040503050406030204" pitchFamily="18" charset="0"/>
                        </a:rPr>
                        <m:t> </m:t>
                      </m:r>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b="0" i="1" smtClean="0">
                          <a:latin typeface="Cambria Math" panose="02040503050406030204" pitchFamily="18" charset="0"/>
                        </a:rPr>
                        <m:t>+</m:t>
                      </m:r>
                      <m:r>
                        <a:rPr lang="en-US" sz="2800" b="0" i="1" smtClean="0">
                          <a:latin typeface="Cambria Math" panose="02040503050406030204" pitchFamily="18" charset="0"/>
                        </a:rPr>
                        <m:t>𝛿</m:t>
                      </m:r>
                      <m:r>
                        <a:rPr lang="en-US" sz="2800" b="0" i="1" smtClean="0">
                          <a:latin typeface="Cambria Math" panose="02040503050406030204" pitchFamily="18" charset="0"/>
                        </a:rPr>
                        <m:t>′</m:t>
                      </m:r>
                      <m:d>
                        <m:dPr>
                          <m:ctrlPr>
                            <a:rPr lang="en-US" sz="2800" b="0" i="1" smtClean="0">
                              <a:latin typeface="Cambria Math" panose="02040503050406030204" pitchFamily="18" charset="0"/>
                            </a:rPr>
                          </m:ctrlPr>
                        </m:dPr>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𝑀</m:t>
                              </m:r>
                            </m:e>
                            <m:sub>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𝜆</m:t>
                                  </m:r>
                                </m:e>
                                <m:sub>
                                  <m:r>
                                    <a:rPr lang="en-US" sz="2800" b="0" i="1" smtClean="0">
                                      <a:latin typeface="Cambria Math" panose="02040503050406030204" pitchFamily="18" charset="0"/>
                                    </a:rPr>
                                    <m:t>2</m:t>
                                  </m:r>
                                </m:sub>
                              </m:sSub>
                            </m:sub>
                          </m:sSub>
                          <m:r>
                            <a:rPr lang="en-US" sz="2800" b="0" i="1" smtClean="0">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b="0" i="1" smtClean="0">
                                      <a:latin typeface="Cambria Math" panose="02040503050406030204" pitchFamily="18" charset="0"/>
                                    </a:rPr>
                                    <m:t>1</m:t>
                                  </m:r>
                                </m:sub>
                              </m:sSub>
                            </m:sub>
                          </m:sSub>
                        </m:e>
                      </m:d>
                    </m:oMath>
                  </m:oMathPara>
                </a14:m>
                <a:br>
                  <a:rPr lang="it-IT" sz="2800" dirty="0"/>
                </a:br>
                <a:endParaRPr lang="en-US" sz="2800" dirty="0"/>
              </a:p>
            </p:txBody>
          </p:sp>
        </mc:Choice>
        <mc:Fallback xmlns="">
          <p:sp>
            <p:nvSpPr>
              <p:cNvPr id="20" name="CasellaDiTesto 19">
                <a:extLst>
                  <a:ext uri="{FF2B5EF4-FFF2-40B4-BE49-F238E27FC236}">
                    <a16:creationId xmlns:a16="http://schemas.microsoft.com/office/drawing/2014/main" id="{133B694F-85EC-340D-FAA8-C8FB86265AE1}"/>
                  </a:ext>
                </a:extLst>
              </p:cNvPr>
              <p:cNvSpPr txBox="1">
                <a:spLocks noRot="1" noChangeAspect="1" noMove="1" noResize="1" noEditPoints="1" noAdjustHandles="1" noChangeArrowheads="1" noChangeShapeType="1" noTextEdit="1"/>
              </p:cNvSpPr>
              <p:nvPr/>
            </p:nvSpPr>
            <p:spPr>
              <a:xfrm>
                <a:off x="5337286" y="2703071"/>
                <a:ext cx="6226677" cy="591124"/>
              </a:xfrm>
              <a:prstGeom prst="rect">
                <a:avLst/>
              </a:prstGeom>
              <a:blipFill>
                <a:blip r:embed="rId5"/>
                <a:stretch>
                  <a:fillRect l="-1222" b="-12500"/>
                </a:stretch>
              </a:blipFill>
            </p:spPr>
            <p:txBody>
              <a:bodyPr/>
              <a:lstStyle/>
              <a:p>
                <a:r>
                  <a:rPr lang="en-US">
                    <a:noFill/>
                  </a:rPr>
                  <a:t> </a:t>
                </a:r>
              </a:p>
            </p:txBody>
          </p:sp>
        </mc:Fallback>
      </mc:AlternateContent>
      <p:sp>
        <p:nvSpPr>
          <p:cNvPr id="2" name="Segnaposto piè di pagina 1">
            <a:extLst>
              <a:ext uri="{FF2B5EF4-FFF2-40B4-BE49-F238E27FC236}">
                <a16:creationId xmlns:a16="http://schemas.microsoft.com/office/drawing/2014/main" id="{0614B012-FB1A-4D00-9926-E6400CB9CDFC}"/>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0436118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02FDD2-EA80-52D9-E479-0ECE624C9858}"/>
            </a:ext>
          </a:extLst>
        </p:cNvPr>
        <p:cNvGrpSpPr/>
        <p:nvPr/>
      </p:nvGrpSpPr>
      <p:grpSpPr>
        <a:xfrm>
          <a:off x="0" y="0"/>
          <a:ext cx="0" cy="0"/>
          <a:chOff x="0" y="0"/>
          <a:chExt cx="0" cy="0"/>
        </a:xfrm>
      </p:grpSpPr>
      <p:pic>
        <p:nvPicPr>
          <p:cNvPr id="5122" name="Picture 2">
            <a:extLst>
              <a:ext uri="{FF2B5EF4-FFF2-40B4-BE49-F238E27FC236}">
                <a16:creationId xmlns:a16="http://schemas.microsoft.com/office/drawing/2014/main" id="{176874E1-F13D-DD35-9B85-0B184DE44B2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342" t="9253"/>
          <a:stretch/>
        </p:blipFill>
        <p:spPr bwMode="auto">
          <a:xfrm>
            <a:off x="346101" y="1855230"/>
            <a:ext cx="4101035" cy="441488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id="{30C413E3-2321-716B-C2C8-0AE8C0B95E78}"/>
                  </a:ext>
                </a:extLst>
              </p:cNvPr>
              <p:cNvSpPr txBox="1"/>
              <p:nvPr/>
            </p:nvSpPr>
            <p:spPr>
              <a:xfrm>
                <a:off x="4635626" y="1668163"/>
                <a:ext cx="6928338" cy="557781"/>
              </a:xfrm>
              <a:prstGeom prst="rect">
                <a:avLst/>
              </a:prstGeom>
              <a:noFill/>
            </p:spPr>
            <p:txBody>
              <a:bodyPr wrap="square">
                <a:spAutoFit/>
              </a:bodyPr>
              <a:lstStyle/>
              <a:p>
                <a:pPr>
                  <a:buNone/>
                </a:pPr>
                <a14:m>
                  <m:oMathPara xmlns:m="http://schemas.openxmlformats.org/officeDocument/2006/math">
                    <m:oMathParaPr>
                      <m:jc m:val="centerGroup"/>
                    </m:oMathParaPr>
                    <m:oMath xmlns:m="http://schemas.openxmlformats.org/officeDocument/2006/math">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log</m:t>
                          </m:r>
                        </m:fName>
                        <m:e>
                          <m:r>
                            <a:rPr lang="en-US" sz="2800" b="0" i="1" smtClean="0">
                              <a:latin typeface="Cambria Math" panose="02040503050406030204" pitchFamily="18" charset="0"/>
                            </a:rPr>
                            <m:t>𝑃</m:t>
                          </m:r>
                        </m:e>
                      </m:func>
                      <m:r>
                        <a:rPr lang="en-US" sz="2800" b="0" i="1" smtClean="0">
                          <a:latin typeface="Cambria Math" panose="02040503050406030204" pitchFamily="18" charset="0"/>
                        </a:rPr>
                        <m:t>=</m:t>
                      </m:r>
                      <m:r>
                        <a:rPr lang="en-US" sz="2800" b="0" i="1" smtClean="0">
                          <a:latin typeface="Cambria Math" panose="02040503050406030204" pitchFamily="18" charset="0"/>
                        </a:rPr>
                        <m:t>𝑎</m:t>
                      </m:r>
                      <m:r>
                        <a:rPr lang="en-US" sz="2800" b="0" i="1" smtClean="0">
                          <a:latin typeface="Cambria Math" panose="02040503050406030204" pitchFamily="18" charset="0"/>
                        </a:rPr>
                        <m:t>+</m:t>
                      </m:r>
                      <m:r>
                        <a:rPr lang="en-US" sz="2800" b="0" i="1" smtClean="0">
                          <a:latin typeface="Cambria Math" panose="02040503050406030204" pitchFamily="18" charset="0"/>
                        </a:rPr>
                        <m:t>𝑏</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𝐿</m:t>
                          </m:r>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𝐿</m:t>
                              </m:r>
                            </m:e>
                            <m:sub>
                              <m:r>
                                <a:rPr lang="en-US" sz="2800" i="1">
                                  <a:latin typeface="Cambria Math" panose="02040503050406030204" pitchFamily="18" charset="0"/>
                                </a:rPr>
                                <m:t>⊙</m:t>
                              </m:r>
                            </m:sub>
                          </m:sSub>
                        </m:e>
                      </m:func>
                      <m:func>
                        <m:funcPr>
                          <m:ctrlPr>
                            <a:rPr lang="en-US" sz="2800" b="0" i="1" smtClean="0">
                              <a:latin typeface="Cambria Math" panose="02040503050406030204" pitchFamily="18" charset="0"/>
                            </a:rPr>
                          </m:ctrlPr>
                        </m:funcPr>
                        <m:fName>
                          <m:r>
                            <a:rPr lang="en-US" sz="2800" i="1">
                              <a:latin typeface="Cambria Math" panose="02040503050406030204" pitchFamily="18" charset="0"/>
                            </a:rPr>
                            <m:t>+</m:t>
                          </m:r>
                          <m:r>
                            <a:rPr lang="en-US" sz="2800" i="1">
                              <a:latin typeface="Cambria Math" panose="02040503050406030204" pitchFamily="18" charset="0"/>
                            </a:rPr>
                            <m:t>𝑑</m:t>
                          </m:r>
                          <m:r>
                            <a:rPr lang="en-US" sz="2800" b="0" i="0" smtClean="0">
                              <a:latin typeface="Cambria Math" panose="02040503050406030204" pitchFamily="18" charset="0"/>
                            </a:rPr>
                            <m:t> </m:t>
                          </m:r>
                          <m:r>
                            <m:rPr>
                              <m:sty m:val="p"/>
                            </m:rPr>
                            <a:rPr lang="en-US" sz="2800" b="0" i="0" smtClean="0">
                              <a:latin typeface="Cambria Math" panose="02040503050406030204" pitchFamily="18" charset="0"/>
                            </a:rPr>
                            <m:t>log</m:t>
                          </m:r>
                        </m:fName>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𝑇</m:t>
                              </m:r>
                            </m:e>
                            <m:sub>
                              <m:r>
                                <a:rPr lang="en-US" sz="2800" b="0" i="1" smtClean="0">
                                  <a:latin typeface="Cambria Math" panose="02040503050406030204" pitchFamily="18" charset="0"/>
                                </a:rPr>
                                <m:t>𝑒𝑓𝑓</m:t>
                              </m:r>
                            </m:sub>
                          </m:sSub>
                        </m:e>
                      </m:func>
                    </m:oMath>
                  </m:oMathPara>
                </a14:m>
                <a:br>
                  <a:rPr lang="it-IT" sz="2800" dirty="0"/>
                </a:br>
                <a:endParaRPr lang="en-US" sz="2800" dirty="0"/>
              </a:p>
            </p:txBody>
          </p:sp>
        </mc:Choice>
        <mc:Fallback xmlns="">
          <p:sp>
            <p:nvSpPr>
              <p:cNvPr id="10" name="CasellaDiTesto 9">
                <a:extLst>
                  <a:ext uri="{FF2B5EF4-FFF2-40B4-BE49-F238E27FC236}">
                    <a16:creationId xmlns:a16="http://schemas.microsoft.com/office/drawing/2014/main" id="{30C413E3-2321-716B-C2C8-0AE8C0B95E78}"/>
                  </a:ext>
                </a:extLst>
              </p:cNvPr>
              <p:cNvSpPr txBox="1">
                <a:spLocks noRot="1" noChangeAspect="1" noMove="1" noResize="1" noEditPoints="1" noAdjustHandles="1" noChangeArrowheads="1" noChangeShapeType="1" noTextEdit="1"/>
              </p:cNvSpPr>
              <p:nvPr/>
            </p:nvSpPr>
            <p:spPr>
              <a:xfrm>
                <a:off x="4635626" y="1668163"/>
                <a:ext cx="6928338" cy="557781"/>
              </a:xfrm>
              <a:prstGeom prst="rect">
                <a:avLst/>
              </a:prstGeom>
              <a:blipFill>
                <a:blip r:embed="rId4"/>
                <a:stretch>
                  <a:fillRect b="-15556"/>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C4521BDC-67E6-69F7-4CCC-2BE0660AFC7F}"/>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1041E472-4C3F-ECC0-E371-33069CDCDFB9}"/>
              </a:ext>
            </a:extLst>
          </p:cNvPr>
          <p:cNvSpPr>
            <a:spLocks noGrp="1"/>
          </p:cNvSpPr>
          <p:nvPr>
            <p:ph type="sldNum" sz="quarter" idx="12"/>
          </p:nvPr>
        </p:nvSpPr>
        <p:spPr/>
        <p:txBody>
          <a:bodyPr/>
          <a:lstStyle/>
          <a:p>
            <a:fld id="{B78F4D46-5A94-204F-B668-74128563BE61}" type="slidenum">
              <a:rPr lang="en-US" smtClean="0"/>
              <a:t>34</a:t>
            </a:fld>
            <a:endParaRPr lang="en-US" dirty="0"/>
          </a:p>
        </p:txBody>
      </p:sp>
      <p:sp>
        <p:nvSpPr>
          <p:cNvPr id="6" name="Titolo 7">
            <a:extLst>
              <a:ext uri="{FF2B5EF4-FFF2-40B4-BE49-F238E27FC236}">
                <a16:creationId xmlns:a16="http://schemas.microsoft.com/office/drawing/2014/main" id="{8F77BC4B-17FE-0F0F-C3A9-4501125019EC}"/>
              </a:ext>
            </a:extLst>
          </p:cNvPr>
          <p:cNvSpPr>
            <a:spLocks noGrp="1"/>
          </p:cNvSpPr>
          <p:nvPr>
            <p:ph type="title"/>
          </p:nvPr>
        </p:nvSpPr>
        <p:spPr>
          <a:xfrm>
            <a:off x="535912" y="322793"/>
            <a:ext cx="10817888" cy="1325563"/>
          </a:xfrm>
        </p:spPr>
        <p:txBody>
          <a:bodyPr>
            <a:normAutofit/>
          </a:bodyPr>
          <a:lstStyle/>
          <a:p>
            <a:r>
              <a:rPr lang="it-IT" sz="4400" b="1" dirty="0">
                <a:solidFill>
                  <a:schemeClr val="accent1"/>
                </a:solidFill>
                <a:effectLst/>
              </a:rPr>
              <a:t>The </a:t>
            </a:r>
            <a:r>
              <a:rPr lang="it-IT" sz="4400" b="1" dirty="0" err="1">
                <a:solidFill>
                  <a:schemeClr val="accent1"/>
                </a:solidFill>
                <a:effectLst/>
              </a:rPr>
              <a:t>Period</a:t>
            </a:r>
            <a:r>
              <a:rPr lang="it-IT" sz="4400" b="1" dirty="0">
                <a:solidFill>
                  <a:schemeClr val="accent1"/>
                </a:solidFill>
                <a:effectLst/>
              </a:rPr>
              <a:t>-</a:t>
            </a:r>
            <a:r>
              <a:rPr lang="it-IT" sz="4400" b="1" dirty="0" err="1">
                <a:solidFill>
                  <a:schemeClr val="accent1"/>
                </a:solidFill>
                <a:effectLst/>
              </a:rPr>
              <a:t>Luminosity</a:t>
            </a:r>
            <a:r>
              <a:rPr lang="it-IT" sz="4400" b="1" dirty="0">
                <a:solidFill>
                  <a:schemeClr val="accent1"/>
                </a:solidFill>
                <a:effectLst/>
              </a:rPr>
              <a:t>-Color relation</a:t>
            </a:r>
            <a:endParaRPr lang="en-US" dirty="0">
              <a:solidFill>
                <a:schemeClr val="accent1"/>
              </a:solidFill>
            </a:endParaRPr>
          </a:p>
        </p:txBody>
      </p:sp>
      <p:sp>
        <p:nvSpPr>
          <p:cNvPr id="17" name="CasellaDiTesto 16">
            <a:extLst>
              <a:ext uri="{FF2B5EF4-FFF2-40B4-BE49-F238E27FC236}">
                <a16:creationId xmlns:a16="http://schemas.microsoft.com/office/drawing/2014/main" id="{6245BD82-2BDD-5E72-FB64-AB38D8549F51}"/>
              </a:ext>
            </a:extLst>
          </p:cNvPr>
          <p:cNvSpPr txBox="1"/>
          <p:nvPr/>
        </p:nvSpPr>
        <p:spPr>
          <a:xfrm>
            <a:off x="1110474" y="6085451"/>
            <a:ext cx="2788417" cy="338554"/>
          </a:xfrm>
          <a:prstGeom prst="rect">
            <a:avLst/>
          </a:prstGeom>
          <a:noFill/>
        </p:spPr>
        <p:txBody>
          <a:bodyPr wrap="square">
            <a:spAutoFit/>
          </a:bodyPr>
          <a:lstStyle/>
          <a:p>
            <a:pPr rtl="0">
              <a:buNone/>
            </a:pPr>
            <a:r>
              <a:rPr lang="it-IT" sz="1600" b="0" i="0" u="none" strike="noStrike" dirty="0">
                <a:solidFill>
                  <a:srgbClr val="000000"/>
                </a:solidFill>
                <a:effectLst/>
              </a:rPr>
              <a:t>Madore &amp; Freedman1991</a:t>
            </a:r>
            <a:endParaRPr lang="it-IT" sz="1600" b="0" dirty="0">
              <a:effectLst/>
            </a:endParaRPr>
          </a:p>
        </p:txBody>
      </p:sp>
      <p:sp>
        <p:nvSpPr>
          <p:cNvPr id="18" name="CasellaDiTesto 17">
            <a:extLst>
              <a:ext uri="{FF2B5EF4-FFF2-40B4-BE49-F238E27FC236}">
                <a16:creationId xmlns:a16="http://schemas.microsoft.com/office/drawing/2014/main" id="{F888BFEF-E824-07B4-B1A0-2C6E122A1116}"/>
              </a:ext>
            </a:extLst>
          </p:cNvPr>
          <p:cNvSpPr txBox="1"/>
          <p:nvPr/>
        </p:nvSpPr>
        <p:spPr>
          <a:xfrm>
            <a:off x="6641960" y="2286103"/>
            <a:ext cx="2915670" cy="369332"/>
          </a:xfrm>
          <a:prstGeom prst="rect">
            <a:avLst/>
          </a:prstGeom>
          <a:noFill/>
        </p:spPr>
        <p:txBody>
          <a:bodyPr wrap="none" rtlCol="0">
            <a:spAutoFit/>
          </a:bodyPr>
          <a:lstStyle/>
          <a:p>
            <a:r>
              <a:rPr lang="en-US" dirty="0"/>
              <a:t>With observable quantities:</a:t>
            </a:r>
          </a:p>
        </p:txBody>
      </p:sp>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733A2FDF-754C-A5A4-87AE-04C718E3B132}"/>
                  </a:ext>
                </a:extLst>
              </p:cNvPr>
              <p:cNvSpPr txBox="1"/>
              <p:nvPr/>
            </p:nvSpPr>
            <p:spPr>
              <a:xfrm>
                <a:off x="5337286" y="2703071"/>
                <a:ext cx="6226677" cy="591124"/>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b="0" i="1" smtClean="0">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smtClean="0">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r>
                        <a:rPr lang="en-US" sz="2800" b="0" i="1" smtClean="0">
                          <a:latin typeface="Cambria Math" panose="02040503050406030204" pitchFamily="18" charset="0"/>
                        </a:rPr>
                        <m:t>+</m:t>
                      </m:r>
                      <m:r>
                        <a:rPr lang="en-US" sz="2800" b="0" i="1" smtClean="0">
                          <a:latin typeface="Cambria Math" panose="02040503050406030204" pitchFamily="18" charset="0"/>
                        </a:rPr>
                        <m:t>𝛿</m:t>
                      </m:r>
                      <m:d>
                        <m:dPr>
                          <m:ctrlPr>
                            <a:rPr lang="en-US" sz="2800" b="0" i="1" smtClean="0">
                              <a:latin typeface="Cambria Math" panose="02040503050406030204" pitchFamily="18" charset="0"/>
                            </a:rPr>
                          </m:ctrlPr>
                        </m:dPr>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𝑀</m:t>
                              </m:r>
                            </m:e>
                            <m:sub>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𝜆</m:t>
                                  </m:r>
                                </m:e>
                                <m:sub>
                                  <m:r>
                                    <a:rPr lang="en-US" sz="2800" b="0" i="1" smtClean="0">
                                      <a:latin typeface="Cambria Math" panose="02040503050406030204" pitchFamily="18" charset="0"/>
                                    </a:rPr>
                                    <m:t>2</m:t>
                                  </m:r>
                                </m:sub>
                              </m:sSub>
                            </m:sub>
                          </m:sSub>
                          <m:r>
                            <a:rPr lang="en-US" sz="2800" b="0" i="1" smtClean="0">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b="0" i="1" smtClean="0">
                                      <a:latin typeface="Cambria Math" panose="02040503050406030204" pitchFamily="18" charset="0"/>
                                    </a:rPr>
                                    <m:t>1</m:t>
                                  </m:r>
                                </m:sub>
                              </m:sSub>
                            </m:sub>
                          </m:sSub>
                        </m:e>
                      </m:d>
                    </m:oMath>
                  </m:oMathPara>
                </a14:m>
                <a:br>
                  <a:rPr lang="it-IT" sz="2800" dirty="0"/>
                </a:br>
                <a:endParaRPr lang="en-US" sz="2800" dirty="0"/>
              </a:p>
            </p:txBody>
          </p:sp>
        </mc:Choice>
        <mc:Fallback xmlns="">
          <p:sp>
            <p:nvSpPr>
              <p:cNvPr id="20" name="CasellaDiTesto 19">
                <a:extLst>
                  <a:ext uri="{FF2B5EF4-FFF2-40B4-BE49-F238E27FC236}">
                    <a16:creationId xmlns:a16="http://schemas.microsoft.com/office/drawing/2014/main" id="{733A2FDF-754C-A5A4-87AE-04C718E3B132}"/>
                  </a:ext>
                </a:extLst>
              </p:cNvPr>
              <p:cNvSpPr txBox="1">
                <a:spLocks noRot="1" noChangeAspect="1" noMove="1" noResize="1" noEditPoints="1" noAdjustHandles="1" noChangeArrowheads="1" noChangeShapeType="1" noTextEdit="1"/>
              </p:cNvSpPr>
              <p:nvPr/>
            </p:nvSpPr>
            <p:spPr>
              <a:xfrm>
                <a:off x="5337286" y="2703071"/>
                <a:ext cx="6226677" cy="591124"/>
              </a:xfrm>
              <a:prstGeom prst="rect">
                <a:avLst/>
              </a:prstGeom>
              <a:blipFill>
                <a:blip r:embed="rId5"/>
                <a:stretch>
                  <a:fillRect l="-611" b="-10417"/>
                </a:stretch>
              </a:blipFill>
            </p:spPr>
            <p:txBody>
              <a:bodyPr/>
              <a:lstStyle/>
              <a:p>
                <a:r>
                  <a:rPr lang="en-US">
                    <a:noFill/>
                  </a:rPr>
                  <a:t> </a:t>
                </a:r>
              </a:p>
            </p:txBody>
          </p:sp>
        </mc:Fallback>
      </mc:AlternateContent>
      <p:sp>
        <p:nvSpPr>
          <p:cNvPr id="2" name="Segnaposto piè di pagina 1">
            <a:extLst>
              <a:ext uri="{FF2B5EF4-FFF2-40B4-BE49-F238E27FC236}">
                <a16:creationId xmlns:a16="http://schemas.microsoft.com/office/drawing/2014/main" id="{988CE891-0CB7-1387-A4CB-73AD8BE33B23}"/>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2131814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DF0791-96AB-16F7-A41C-56A7C7067FC8}"/>
            </a:ext>
          </a:extLst>
        </p:cNvPr>
        <p:cNvGrpSpPr/>
        <p:nvPr/>
      </p:nvGrpSpPr>
      <p:grpSpPr>
        <a:xfrm>
          <a:off x="0" y="0"/>
          <a:ext cx="0" cy="0"/>
          <a:chOff x="0" y="0"/>
          <a:chExt cx="0" cy="0"/>
        </a:xfrm>
      </p:grpSpPr>
      <p:pic>
        <p:nvPicPr>
          <p:cNvPr id="5122" name="Picture 2">
            <a:extLst>
              <a:ext uri="{FF2B5EF4-FFF2-40B4-BE49-F238E27FC236}">
                <a16:creationId xmlns:a16="http://schemas.microsoft.com/office/drawing/2014/main" id="{34D3DF57-6D94-BA05-35DF-3C5B4A8899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342" t="9253"/>
          <a:stretch/>
        </p:blipFill>
        <p:spPr bwMode="auto">
          <a:xfrm>
            <a:off x="346101" y="1855230"/>
            <a:ext cx="4101035" cy="441488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id="{9D54D6FC-033C-19E2-D1A3-030115164EB2}"/>
                  </a:ext>
                </a:extLst>
              </p:cNvPr>
              <p:cNvSpPr txBox="1"/>
              <p:nvPr/>
            </p:nvSpPr>
            <p:spPr>
              <a:xfrm>
                <a:off x="4635626" y="1668163"/>
                <a:ext cx="6928338" cy="557781"/>
              </a:xfrm>
              <a:prstGeom prst="rect">
                <a:avLst/>
              </a:prstGeom>
              <a:noFill/>
            </p:spPr>
            <p:txBody>
              <a:bodyPr wrap="square">
                <a:spAutoFit/>
              </a:bodyPr>
              <a:lstStyle/>
              <a:p>
                <a:pPr>
                  <a:buNone/>
                </a:pPr>
                <a14:m>
                  <m:oMathPara xmlns:m="http://schemas.openxmlformats.org/officeDocument/2006/math">
                    <m:oMathParaPr>
                      <m:jc m:val="centerGroup"/>
                    </m:oMathParaPr>
                    <m:oMath xmlns:m="http://schemas.openxmlformats.org/officeDocument/2006/math">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log</m:t>
                          </m:r>
                        </m:fName>
                        <m:e>
                          <m:r>
                            <a:rPr lang="en-US" sz="2800" b="0" i="1" smtClean="0">
                              <a:latin typeface="Cambria Math" panose="02040503050406030204" pitchFamily="18" charset="0"/>
                            </a:rPr>
                            <m:t>𝑃</m:t>
                          </m:r>
                        </m:e>
                      </m:func>
                      <m:r>
                        <a:rPr lang="en-US" sz="2800" b="0" i="1" smtClean="0">
                          <a:latin typeface="Cambria Math" panose="02040503050406030204" pitchFamily="18" charset="0"/>
                        </a:rPr>
                        <m:t>=</m:t>
                      </m:r>
                      <m:r>
                        <a:rPr lang="en-US" sz="2800" b="0" i="1" smtClean="0">
                          <a:latin typeface="Cambria Math" panose="02040503050406030204" pitchFamily="18" charset="0"/>
                        </a:rPr>
                        <m:t>𝑎</m:t>
                      </m:r>
                      <m:r>
                        <a:rPr lang="en-US" sz="2800" b="0" i="1" smtClean="0">
                          <a:latin typeface="Cambria Math" panose="02040503050406030204" pitchFamily="18" charset="0"/>
                        </a:rPr>
                        <m:t>+</m:t>
                      </m:r>
                      <m:r>
                        <a:rPr lang="en-US" sz="2800" b="0" i="1" smtClean="0">
                          <a:latin typeface="Cambria Math" panose="02040503050406030204" pitchFamily="18" charset="0"/>
                        </a:rPr>
                        <m:t>𝑏</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𝐿</m:t>
                          </m:r>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𝐿</m:t>
                              </m:r>
                            </m:e>
                            <m:sub>
                              <m:r>
                                <a:rPr lang="en-US" sz="2800" i="1">
                                  <a:latin typeface="Cambria Math" panose="02040503050406030204" pitchFamily="18" charset="0"/>
                                </a:rPr>
                                <m:t>⊙</m:t>
                              </m:r>
                            </m:sub>
                          </m:sSub>
                        </m:e>
                      </m:func>
                      <m:func>
                        <m:funcPr>
                          <m:ctrlPr>
                            <a:rPr lang="en-US" sz="2800" b="0" i="1" smtClean="0">
                              <a:latin typeface="Cambria Math" panose="02040503050406030204" pitchFamily="18" charset="0"/>
                            </a:rPr>
                          </m:ctrlPr>
                        </m:funcPr>
                        <m:fName>
                          <m:r>
                            <a:rPr lang="en-US" sz="2800" i="1">
                              <a:latin typeface="Cambria Math" panose="02040503050406030204" pitchFamily="18" charset="0"/>
                            </a:rPr>
                            <m:t>+</m:t>
                          </m:r>
                          <m:r>
                            <a:rPr lang="en-US" sz="2800" i="1">
                              <a:latin typeface="Cambria Math" panose="02040503050406030204" pitchFamily="18" charset="0"/>
                            </a:rPr>
                            <m:t>𝑑</m:t>
                          </m:r>
                          <m:r>
                            <a:rPr lang="en-US" sz="2800" b="0" i="0" smtClean="0">
                              <a:latin typeface="Cambria Math" panose="02040503050406030204" pitchFamily="18" charset="0"/>
                            </a:rPr>
                            <m:t> </m:t>
                          </m:r>
                          <m:r>
                            <m:rPr>
                              <m:sty m:val="p"/>
                            </m:rPr>
                            <a:rPr lang="en-US" sz="2800" b="0" i="0" smtClean="0">
                              <a:latin typeface="Cambria Math" panose="02040503050406030204" pitchFamily="18" charset="0"/>
                            </a:rPr>
                            <m:t>log</m:t>
                          </m:r>
                        </m:fName>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𝑇</m:t>
                              </m:r>
                            </m:e>
                            <m:sub>
                              <m:r>
                                <a:rPr lang="en-US" sz="2800" b="0" i="1" smtClean="0">
                                  <a:latin typeface="Cambria Math" panose="02040503050406030204" pitchFamily="18" charset="0"/>
                                </a:rPr>
                                <m:t>𝑒𝑓𝑓</m:t>
                              </m:r>
                            </m:sub>
                          </m:sSub>
                        </m:e>
                      </m:func>
                    </m:oMath>
                  </m:oMathPara>
                </a14:m>
                <a:br>
                  <a:rPr lang="it-IT" sz="2800" dirty="0"/>
                </a:br>
                <a:endParaRPr lang="en-US" sz="2800" dirty="0"/>
              </a:p>
            </p:txBody>
          </p:sp>
        </mc:Choice>
        <mc:Fallback xmlns="">
          <p:sp>
            <p:nvSpPr>
              <p:cNvPr id="10" name="CasellaDiTesto 9">
                <a:extLst>
                  <a:ext uri="{FF2B5EF4-FFF2-40B4-BE49-F238E27FC236}">
                    <a16:creationId xmlns:a16="http://schemas.microsoft.com/office/drawing/2014/main" id="{9D54D6FC-033C-19E2-D1A3-030115164EB2}"/>
                  </a:ext>
                </a:extLst>
              </p:cNvPr>
              <p:cNvSpPr txBox="1">
                <a:spLocks noRot="1" noChangeAspect="1" noMove="1" noResize="1" noEditPoints="1" noAdjustHandles="1" noChangeArrowheads="1" noChangeShapeType="1" noTextEdit="1"/>
              </p:cNvSpPr>
              <p:nvPr/>
            </p:nvSpPr>
            <p:spPr>
              <a:xfrm>
                <a:off x="4635626" y="1668163"/>
                <a:ext cx="6928338" cy="557781"/>
              </a:xfrm>
              <a:prstGeom prst="rect">
                <a:avLst/>
              </a:prstGeom>
              <a:blipFill>
                <a:blip r:embed="rId4"/>
                <a:stretch>
                  <a:fillRect b="-15556"/>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51F27394-C4B6-27A4-C9AF-9D3D71FFE81D}"/>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8597F7BA-89DA-AE42-76E5-2AB72C9ED3B5}"/>
              </a:ext>
            </a:extLst>
          </p:cNvPr>
          <p:cNvSpPr>
            <a:spLocks noGrp="1"/>
          </p:cNvSpPr>
          <p:nvPr>
            <p:ph type="sldNum" sz="quarter" idx="12"/>
          </p:nvPr>
        </p:nvSpPr>
        <p:spPr/>
        <p:txBody>
          <a:bodyPr/>
          <a:lstStyle/>
          <a:p>
            <a:fld id="{B78F4D46-5A94-204F-B668-74128563BE61}" type="slidenum">
              <a:rPr lang="en-US" smtClean="0"/>
              <a:t>35</a:t>
            </a:fld>
            <a:endParaRPr lang="en-US" dirty="0"/>
          </a:p>
        </p:txBody>
      </p:sp>
      <p:sp>
        <p:nvSpPr>
          <p:cNvPr id="6" name="Titolo 7">
            <a:extLst>
              <a:ext uri="{FF2B5EF4-FFF2-40B4-BE49-F238E27FC236}">
                <a16:creationId xmlns:a16="http://schemas.microsoft.com/office/drawing/2014/main" id="{6675E351-3928-2D44-8818-70693B841564}"/>
              </a:ext>
            </a:extLst>
          </p:cNvPr>
          <p:cNvSpPr>
            <a:spLocks noGrp="1"/>
          </p:cNvSpPr>
          <p:nvPr>
            <p:ph type="title"/>
          </p:nvPr>
        </p:nvSpPr>
        <p:spPr>
          <a:xfrm>
            <a:off x="535912" y="322793"/>
            <a:ext cx="10817888" cy="1325563"/>
          </a:xfrm>
        </p:spPr>
        <p:txBody>
          <a:bodyPr>
            <a:normAutofit/>
          </a:bodyPr>
          <a:lstStyle/>
          <a:p>
            <a:r>
              <a:rPr lang="it-IT" sz="4400" b="1" dirty="0">
                <a:solidFill>
                  <a:schemeClr val="accent1"/>
                </a:solidFill>
                <a:effectLst/>
              </a:rPr>
              <a:t>The PLC relation and </a:t>
            </a:r>
            <a:r>
              <a:rPr lang="it-IT" sz="4400" b="1" dirty="0" err="1">
                <a:solidFill>
                  <a:schemeClr val="accent1"/>
                </a:solidFill>
                <a:effectLst/>
              </a:rPr>
              <a:t>its</a:t>
            </a:r>
            <a:r>
              <a:rPr lang="it-IT" sz="4400" b="1" dirty="0">
                <a:solidFill>
                  <a:schemeClr val="accent1"/>
                </a:solidFill>
                <a:effectLst/>
              </a:rPr>
              <a:t> </a:t>
            </a:r>
            <a:r>
              <a:rPr lang="it-IT" sz="4400" b="1" dirty="0" err="1">
                <a:solidFill>
                  <a:schemeClr val="accent1"/>
                </a:solidFill>
                <a:effectLst/>
              </a:rPr>
              <a:t>projections</a:t>
            </a:r>
            <a:endParaRPr lang="en-US" dirty="0">
              <a:solidFill>
                <a:schemeClr val="accent1"/>
              </a:solidFill>
            </a:endParaRPr>
          </a:p>
        </p:txBody>
      </p:sp>
      <p:sp>
        <p:nvSpPr>
          <p:cNvPr id="17" name="CasellaDiTesto 16">
            <a:extLst>
              <a:ext uri="{FF2B5EF4-FFF2-40B4-BE49-F238E27FC236}">
                <a16:creationId xmlns:a16="http://schemas.microsoft.com/office/drawing/2014/main" id="{BFD56524-1418-5210-CBA4-27EBB20D6E7C}"/>
              </a:ext>
            </a:extLst>
          </p:cNvPr>
          <p:cNvSpPr txBox="1"/>
          <p:nvPr/>
        </p:nvSpPr>
        <p:spPr>
          <a:xfrm>
            <a:off x="1110474" y="6085451"/>
            <a:ext cx="2788417" cy="338554"/>
          </a:xfrm>
          <a:prstGeom prst="rect">
            <a:avLst/>
          </a:prstGeom>
          <a:noFill/>
        </p:spPr>
        <p:txBody>
          <a:bodyPr wrap="square">
            <a:spAutoFit/>
          </a:bodyPr>
          <a:lstStyle/>
          <a:p>
            <a:pPr rtl="0">
              <a:buNone/>
            </a:pPr>
            <a:r>
              <a:rPr lang="it-IT" sz="1600" b="0" i="0" u="none" strike="noStrike" dirty="0">
                <a:solidFill>
                  <a:srgbClr val="000000"/>
                </a:solidFill>
                <a:effectLst/>
              </a:rPr>
              <a:t>Madore &amp; Freedman1991</a:t>
            </a:r>
            <a:endParaRPr lang="it-IT" sz="1600" b="0" dirty="0">
              <a:effectLst/>
            </a:endParaRPr>
          </a:p>
        </p:txBody>
      </p:sp>
      <p:sp>
        <p:nvSpPr>
          <p:cNvPr id="18" name="CasellaDiTesto 17">
            <a:extLst>
              <a:ext uri="{FF2B5EF4-FFF2-40B4-BE49-F238E27FC236}">
                <a16:creationId xmlns:a16="http://schemas.microsoft.com/office/drawing/2014/main" id="{40686563-CF4A-8624-4AA9-2646B84F0990}"/>
              </a:ext>
            </a:extLst>
          </p:cNvPr>
          <p:cNvSpPr txBox="1"/>
          <p:nvPr/>
        </p:nvSpPr>
        <p:spPr>
          <a:xfrm>
            <a:off x="6641960" y="2286103"/>
            <a:ext cx="2915670" cy="369332"/>
          </a:xfrm>
          <a:prstGeom prst="rect">
            <a:avLst/>
          </a:prstGeom>
          <a:noFill/>
        </p:spPr>
        <p:txBody>
          <a:bodyPr wrap="none" rtlCol="0">
            <a:spAutoFit/>
          </a:bodyPr>
          <a:lstStyle/>
          <a:p>
            <a:r>
              <a:rPr lang="en-US" dirty="0"/>
              <a:t>With observable quantities:</a:t>
            </a:r>
          </a:p>
        </p:txBody>
      </p:sp>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7B44199D-9B96-B9A9-534F-E5F0E60119BA}"/>
                  </a:ext>
                </a:extLst>
              </p:cNvPr>
              <p:cNvSpPr txBox="1"/>
              <p:nvPr/>
            </p:nvSpPr>
            <p:spPr>
              <a:xfrm>
                <a:off x="5337286" y="2703071"/>
                <a:ext cx="6226677" cy="591124"/>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r>
                        <a:rPr lang="en-US" sz="2800" i="1">
                          <a:latin typeface="Cambria Math" panose="02040503050406030204" pitchFamily="18" charset="0"/>
                        </a:rPr>
                        <m:t>+</m:t>
                      </m:r>
                      <m:r>
                        <a:rPr lang="en-US" sz="2800" i="1">
                          <a:latin typeface="Cambria Math" panose="02040503050406030204" pitchFamily="18" charset="0"/>
                        </a:rPr>
                        <m:t>𝛿</m:t>
                      </m:r>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2</m:t>
                                  </m:r>
                                </m:sub>
                              </m:sSub>
                            </m:sub>
                          </m:sSub>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e>
                      </m:d>
                    </m:oMath>
                  </m:oMathPara>
                </a14:m>
                <a:br>
                  <a:rPr lang="it-IT" sz="2800" dirty="0"/>
                </a:br>
                <a:endParaRPr lang="en-US" sz="2800" dirty="0"/>
              </a:p>
            </p:txBody>
          </p:sp>
        </mc:Choice>
        <mc:Fallback xmlns="">
          <p:sp>
            <p:nvSpPr>
              <p:cNvPr id="20" name="CasellaDiTesto 19">
                <a:extLst>
                  <a:ext uri="{FF2B5EF4-FFF2-40B4-BE49-F238E27FC236}">
                    <a16:creationId xmlns:a16="http://schemas.microsoft.com/office/drawing/2014/main" id="{7B44199D-9B96-B9A9-534F-E5F0E60119BA}"/>
                  </a:ext>
                </a:extLst>
              </p:cNvPr>
              <p:cNvSpPr txBox="1">
                <a:spLocks noRot="1" noChangeAspect="1" noMove="1" noResize="1" noEditPoints="1" noAdjustHandles="1" noChangeArrowheads="1" noChangeShapeType="1" noTextEdit="1"/>
              </p:cNvSpPr>
              <p:nvPr/>
            </p:nvSpPr>
            <p:spPr>
              <a:xfrm>
                <a:off x="5337286" y="2703071"/>
                <a:ext cx="6226677" cy="591124"/>
              </a:xfrm>
              <a:prstGeom prst="rect">
                <a:avLst/>
              </a:prstGeom>
              <a:blipFill>
                <a:blip r:embed="rId5"/>
                <a:stretch>
                  <a:fillRect l="-611" b="-10417"/>
                </a:stretch>
              </a:blipFill>
            </p:spPr>
            <p:txBody>
              <a:bodyPr/>
              <a:lstStyle/>
              <a:p>
                <a:r>
                  <a:rPr lang="en-US">
                    <a:noFill/>
                  </a:rPr>
                  <a:t> </a:t>
                </a:r>
              </a:p>
            </p:txBody>
          </p:sp>
        </mc:Fallback>
      </mc:AlternateContent>
      <p:sp>
        <p:nvSpPr>
          <p:cNvPr id="2" name="CasellaDiTesto 1">
            <a:extLst>
              <a:ext uri="{FF2B5EF4-FFF2-40B4-BE49-F238E27FC236}">
                <a16:creationId xmlns:a16="http://schemas.microsoft.com/office/drawing/2014/main" id="{9FEE5DD7-0B69-3A17-50EA-5DE84DC65FCA}"/>
              </a:ext>
            </a:extLst>
          </p:cNvPr>
          <p:cNvSpPr txBox="1"/>
          <p:nvPr/>
        </p:nvSpPr>
        <p:spPr>
          <a:xfrm>
            <a:off x="5337285" y="3517901"/>
            <a:ext cx="6226677" cy="2246769"/>
          </a:xfrm>
          <a:prstGeom prst="rect">
            <a:avLst/>
          </a:prstGeom>
          <a:noFill/>
        </p:spPr>
        <p:txBody>
          <a:bodyPr wrap="square">
            <a:spAutoFit/>
          </a:bodyPr>
          <a:lstStyle/>
          <a:p>
            <a:pPr marL="285750" indent="-285750">
              <a:buFont typeface="Arial" panose="020B0604020202020204" pitchFamily="34" charset="0"/>
              <a:buChar char="•"/>
            </a:pPr>
            <a:r>
              <a:rPr lang="it-IT" sz="2000" b="1" i="0" u="none" strike="noStrike" dirty="0">
                <a:solidFill>
                  <a:srgbClr val="000000"/>
                </a:solidFill>
                <a:effectLst/>
              </a:rPr>
              <a:t>The PLC relation </a:t>
            </a:r>
            <a:r>
              <a:rPr lang="it-IT" sz="2000" b="1" i="0" u="none" strike="noStrike" dirty="0" err="1">
                <a:solidFill>
                  <a:srgbClr val="000000"/>
                </a:solidFill>
                <a:effectLst/>
              </a:rPr>
              <a:t>holds</a:t>
            </a:r>
            <a:r>
              <a:rPr lang="it-IT" sz="2000" b="1" i="0" u="none" strike="noStrike" dirty="0">
                <a:solidFill>
                  <a:srgbClr val="000000"/>
                </a:solidFill>
                <a:effectLst/>
              </a:rPr>
              <a:t> for </a:t>
            </a:r>
            <a:r>
              <a:rPr lang="it-IT" sz="2000" b="1" i="0" u="none" strike="noStrike" dirty="0" err="1">
                <a:solidFill>
                  <a:srgbClr val="000000"/>
                </a:solidFill>
                <a:effectLst/>
              </a:rPr>
              <a:t>each</a:t>
            </a:r>
            <a:r>
              <a:rPr lang="it-IT" sz="2000" b="1" i="0" u="none" strike="noStrike" dirty="0">
                <a:solidFill>
                  <a:srgbClr val="000000"/>
                </a:solidFill>
                <a:effectLst/>
              </a:rPr>
              <a:t> </a:t>
            </a:r>
            <a:r>
              <a:rPr lang="it-IT" sz="2000" b="1" i="0" u="none" strike="noStrike" dirty="0" err="1">
                <a:solidFill>
                  <a:srgbClr val="000000"/>
                </a:solidFill>
                <a:effectLst/>
              </a:rPr>
              <a:t>individual</a:t>
            </a:r>
            <a:r>
              <a:rPr lang="it-IT" sz="2000" b="1" i="0" u="none" strike="noStrike" dirty="0">
                <a:solidFill>
                  <a:srgbClr val="000000"/>
                </a:solidFill>
                <a:effectLst/>
              </a:rPr>
              <a:t> </a:t>
            </a:r>
            <a:r>
              <a:rPr lang="it-IT" sz="2000" b="1" i="0" u="none" strike="noStrike" dirty="0" err="1">
                <a:solidFill>
                  <a:srgbClr val="000000"/>
                </a:solidFill>
                <a:effectLst/>
              </a:rPr>
              <a:t>Cepheid</a:t>
            </a:r>
            <a:r>
              <a:rPr lang="it-IT" sz="2000" b="0" i="0" u="none" strike="noStrike" dirty="0">
                <a:solidFill>
                  <a:srgbClr val="000000"/>
                </a:solidFill>
                <a:effectLst/>
              </a:rPr>
              <a:t>:  </a:t>
            </a:r>
            <a:r>
              <a:rPr lang="it-IT" sz="2000" b="0" i="0" u="none" strike="noStrike" dirty="0" err="1">
                <a:solidFill>
                  <a:srgbClr val="000000"/>
                </a:solidFill>
                <a:effectLst/>
              </a:rPr>
              <a:t>period</a:t>
            </a:r>
            <a:r>
              <a:rPr lang="it-IT" sz="2000" b="0" i="0" u="none" strike="noStrike" dirty="0">
                <a:solidFill>
                  <a:srgbClr val="000000"/>
                </a:solidFill>
                <a:effectLst/>
              </a:rPr>
              <a:t> + color  →  </a:t>
            </a:r>
            <a:r>
              <a:rPr lang="it-IT" sz="2000" b="0" i="0" u="none" strike="noStrike" dirty="0" err="1">
                <a:solidFill>
                  <a:srgbClr val="000000"/>
                </a:solidFill>
                <a:effectLst/>
              </a:rPr>
              <a:t>absolute</a:t>
            </a:r>
            <a:r>
              <a:rPr lang="it-IT" sz="2000" b="0" i="0" u="none" strike="noStrike" dirty="0">
                <a:solidFill>
                  <a:srgbClr val="000000"/>
                </a:solidFill>
                <a:effectLst/>
              </a:rPr>
              <a:t> </a:t>
            </a:r>
            <a:r>
              <a:rPr lang="it-IT" sz="2000" b="0" i="0" u="none" strike="noStrike" dirty="0" err="1">
                <a:solidFill>
                  <a:srgbClr val="000000"/>
                </a:solidFill>
                <a:effectLst/>
              </a:rPr>
              <a:t>magnitude</a:t>
            </a:r>
            <a:r>
              <a:rPr lang="it-IT" sz="2000" b="0" i="0" u="none" strike="noStrike" dirty="0">
                <a:solidFill>
                  <a:srgbClr val="000000"/>
                </a:solidFill>
                <a:effectLst/>
              </a:rPr>
              <a:t> →  </a:t>
            </a:r>
            <a:r>
              <a:rPr lang="it-IT" sz="2000" b="0" i="0" u="none" strike="noStrike" dirty="0" err="1">
                <a:solidFill>
                  <a:srgbClr val="000000"/>
                </a:solidFill>
                <a:effectLst/>
              </a:rPr>
              <a:t>distance</a:t>
            </a:r>
            <a:r>
              <a:rPr lang="it-IT" sz="2000" dirty="0">
                <a:solidFill>
                  <a:srgbClr val="000000"/>
                </a:solidFill>
              </a:rPr>
              <a:t> </a:t>
            </a:r>
          </a:p>
          <a:p>
            <a:pPr marL="285750" indent="-285750">
              <a:buFont typeface="Arial" panose="020B0604020202020204" pitchFamily="34" charset="0"/>
              <a:buChar char="•"/>
            </a:pPr>
            <a:endParaRPr lang="it-IT" sz="2000" dirty="0">
              <a:solidFill>
                <a:srgbClr val="000000"/>
              </a:solidFill>
            </a:endParaRPr>
          </a:p>
          <a:p>
            <a:pPr marL="285750" indent="-285750">
              <a:buFont typeface="Arial" panose="020B0604020202020204" pitchFamily="34" charset="0"/>
              <a:buChar char="•"/>
            </a:pPr>
            <a:endParaRPr lang="it-IT" sz="2000" dirty="0">
              <a:solidFill>
                <a:srgbClr val="000000"/>
              </a:solidFill>
            </a:endParaRPr>
          </a:p>
          <a:p>
            <a:pPr marL="285750" indent="-285750">
              <a:buFont typeface="Arial" panose="020B0604020202020204" pitchFamily="34" charset="0"/>
              <a:buChar char="•"/>
            </a:pPr>
            <a:r>
              <a:rPr lang="it-IT" sz="2000" b="1" i="0" u="none" strike="noStrike" dirty="0">
                <a:solidFill>
                  <a:srgbClr val="000000"/>
                </a:solidFill>
                <a:effectLst/>
              </a:rPr>
              <a:t>The PL relation </a:t>
            </a:r>
            <a:r>
              <a:rPr lang="it-IT" sz="2000" b="1" i="0" u="none" strike="noStrike" dirty="0" err="1">
                <a:solidFill>
                  <a:srgbClr val="000000"/>
                </a:solidFill>
                <a:effectLst/>
              </a:rPr>
              <a:t>is</a:t>
            </a:r>
            <a:r>
              <a:rPr lang="it-IT" sz="2000" b="1" i="0" u="none" strike="noStrike" dirty="0">
                <a:solidFill>
                  <a:srgbClr val="000000"/>
                </a:solidFill>
                <a:effectLst/>
              </a:rPr>
              <a:t> </a:t>
            </a:r>
            <a:r>
              <a:rPr lang="it-IT" sz="2000" b="1" i="0" u="none" strike="noStrike" dirty="0" err="1">
                <a:solidFill>
                  <a:srgbClr val="000000"/>
                </a:solidFill>
                <a:effectLst/>
              </a:rPr>
              <a:t>obtained</a:t>
            </a:r>
            <a:r>
              <a:rPr lang="it-IT" sz="2000" b="1" i="0" u="none" strike="noStrike" dirty="0">
                <a:solidFill>
                  <a:srgbClr val="000000"/>
                </a:solidFill>
                <a:effectLst/>
              </a:rPr>
              <a:t> by </a:t>
            </a:r>
            <a:r>
              <a:rPr lang="it-IT" sz="2000" b="1" i="0" u="none" strike="noStrike" dirty="0" err="1">
                <a:solidFill>
                  <a:srgbClr val="000000"/>
                </a:solidFill>
                <a:effectLst/>
              </a:rPr>
              <a:t>averaging</a:t>
            </a:r>
            <a:r>
              <a:rPr lang="it-IT" sz="2000" b="1" i="0" u="none" strike="noStrike" dirty="0">
                <a:solidFill>
                  <a:srgbClr val="000000"/>
                </a:solidFill>
                <a:effectLst/>
              </a:rPr>
              <a:t> over the color extension of the </a:t>
            </a:r>
            <a:r>
              <a:rPr lang="it-IT" sz="2000" b="1" i="0" u="none" strike="noStrike" dirty="0" err="1">
                <a:solidFill>
                  <a:srgbClr val="000000"/>
                </a:solidFill>
                <a:effectLst/>
              </a:rPr>
              <a:t>instability</a:t>
            </a:r>
            <a:r>
              <a:rPr lang="it-IT" sz="2000" b="1" i="0" u="none" strike="noStrike" dirty="0">
                <a:solidFill>
                  <a:srgbClr val="000000"/>
                </a:solidFill>
                <a:effectLst/>
              </a:rPr>
              <a:t> strip</a:t>
            </a:r>
            <a:endParaRPr lang="en-US" sz="2000" dirty="0"/>
          </a:p>
        </p:txBody>
      </p:sp>
      <p:sp>
        <p:nvSpPr>
          <p:cNvPr id="3" name="Segnaposto piè di pagina 2">
            <a:extLst>
              <a:ext uri="{FF2B5EF4-FFF2-40B4-BE49-F238E27FC236}">
                <a16:creationId xmlns:a16="http://schemas.microsoft.com/office/drawing/2014/main" id="{210C5928-AEEC-D31E-1AA0-F26511C1CD88}"/>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2673592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ED011-EB7D-DB9F-6E1A-F14C7E4ACD29}"/>
            </a:ext>
          </a:extLst>
        </p:cNvPr>
        <p:cNvGrpSpPr/>
        <p:nvPr/>
      </p:nvGrpSpPr>
      <p:grpSpPr>
        <a:xfrm>
          <a:off x="0" y="0"/>
          <a:ext cx="0" cy="0"/>
          <a:chOff x="0" y="0"/>
          <a:chExt cx="0" cy="0"/>
        </a:xfrm>
      </p:grpSpPr>
      <p:pic>
        <p:nvPicPr>
          <p:cNvPr id="5122" name="Picture 2">
            <a:extLst>
              <a:ext uri="{FF2B5EF4-FFF2-40B4-BE49-F238E27FC236}">
                <a16:creationId xmlns:a16="http://schemas.microsoft.com/office/drawing/2014/main" id="{D35AC399-A6FF-89B2-D2AA-965B1F89CB8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342" t="9253"/>
          <a:stretch/>
        </p:blipFill>
        <p:spPr bwMode="auto">
          <a:xfrm>
            <a:off x="346101" y="1855230"/>
            <a:ext cx="4101035" cy="441488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id="{2C2BFB4C-A086-4306-65D1-02253D910B5B}"/>
                  </a:ext>
                </a:extLst>
              </p:cNvPr>
              <p:cNvSpPr txBox="1"/>
              <p:nvPr/>
            </p:nvSpPr>
            <p:spPr>
              <a:xfrm>
                <a:off x="4635626" y="1668163"/>
                <a:ext cx="6928338" cy="557781"/>
              </a:xfrm>
              <a:prstGeom prst="rect">
                <a:avLst/>
              </a:prstGeom>
              <a:noFill/>
            </p:spPr>
            <p:txBody>
              <a:bodyPr wrap="square">
                <a:spAutoFit/>
              </a:bodyPr>
              <a:lstStyle/>
              <a:p>
                <a:pPr>
                  <a:buNone/>
                </a:pPr>
                <a14:m>
                  <m:oMathPara xmlns:m="http://schemas.openxmlformats.org/officeDocument/2006/math">
                    <m:oMathParaPr>
                      <m:jc m:val="centerGroup"/>
                    </m:oMathParaPr>
                    <m:oMath xmlns:m="http://schemas.openxmlformats.org/officeDocument/2006/math">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log</m:t>
                          </m:r>
                        </m:fName>
                        <m:e>
                          <m:r>
                            <a:rPr lang="en-US" sz="2800" b="0" i="1" smtClean="0">
                              <a:latin typeface="Cambria Math" panose="02040503050406030204" pitchFamily="18" charset="0"/>
                            </a:rPr>
                            <m:t>𝑃</m:t>
                          </m:r>
                        </m:e>
                      </m:func>
                      <m:r>
                        <a:rPr lang="en-US" sz="2800" b="0" i="1" smtClean="0">
                          <a:latin typeface="Cambria Math" panose="02040503050406030204" pitchFamily="18" charset="0"/>
                        </a:rPr>
                        <m:t>=</m:t>
                      </m:r>
                      <m:r>
                        <a:rPr lang="en-US" sz="2800" b="0" i="1" smtClean="0">
                          <a:latin typeface="Cambria Math" panose="02040503050406030204" pitchFamily="18" charset="0"/>
                        </a:rPr>
                        <m:t>𝑎</m:t>
                      </m:r>
                      <m:r>
                        <a:rPr lang="en-US" sz="2800" b="0" i="1" smtClean="0">
                          <a:latin typeface="Cambria Math" panose="02040503050406030204" pitchFamily="18" charset="0"/>
                        </a:rPr>
                        <m:t>+</m:t>
                      </m:r>
                      <m:r>
                        <a:rPr lang="en-US" sz="2800" b="0" i="1" smtClean="0">
                          <a:latin typeface="Cambria Math" panose="02040503050406030204" pitchFamily="18" charset="0"/>
                        </a:rPr>
                        <m:t>𝑏</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𝐿</m:t>
                          </m:r>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𝐿</m:t>
                              </m:r>
                            </m:e>
                            <m:sub>
                              <m:r>
                                <a:rPr lang="en-US" sz="2800" i="1">
                                  <a:latin typeface="Cambria Math" panose="02040503050406030204" pitchFamily="18" charset="0"/>
                                </a:rPr>
                                <m:t>⊙</m:t>
                              </m:r>
                            </m:sub>
                          </m:sSub>
                        </m:e>
                      </m:func>
                      <m:func>
                        <m:funcPr>
                          <m:ctrlPr>
                            <a:rPr lang="en-US" sz="2800" b="0" i="1" smtClean="0">
                              <a:latin typeface="Cambria Math" panose="02040503050406030204" pitchFamily="18" charset="0"/>
                            </a:rPr>
                          </m:ctrlPr>
                        </m:funcPr>
                        <m:fName>
                          <m:r>
                            <a:rPr lang="en-US" sz="2800" i="1">
                              <a:latin typeface="Cambria Math" panose="02040503050406030204" pitchFamily="18" charset="0"/>
                            </a:rPr>
                            <m:t>+</m:t>
                          </m:r>
                          <m:r>
                            <a:rPr lang="en-US" sz="2800" i="1">
                              <a:latin typeface="Cambria Math" panose="02040503050406030204" pitchFamily="18" charset="0"/>
                            </a:rPr>
                            <m:t>𝑑</m:t>
                          </m:r>
                          <m:r>
                            <a:rPr lang="en-US" sz="2800" b="0" i="0" smtClean="0">
                              <a:latin typeface="Cambria Math" panose="02040503050406030204" pitchFamily="18" charset="0"/>
                            </a:rPr>
                            <m:t> </m:t>
                          </m:r>
                          <m:r>
                            <m:rPr>
                              <m:sty m:val="p"/>
                            </m:rPr>
                            <a:rPr lang="en-US" sz="2800" b="0" i="0" smtClean="0">
                              <a:latin typeface="Cambria Math" panose="02040503050406030204" pitchFamily="18" charset="0"/>
                            </a:rPr>
                            <m:t>log</m:t>
                          </m:r>
                        </m:fName>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𝑇</m:t>
                              </m:r>
                            </m:e>
                            <m:sub>
                              <m:r>
                                <a:rPr lang="en-US" sz="2800" b="0" i="1" smtClean="0">
                                  <a:latin typeface="Cambria Math" panose="02040503050406030204" pitchFamily="18" charset="0"/>
                                </a:rPr>
                                <m:t>𝑒𝑓𝑓</m:t>
                              </m:r>
                            </m:sub>
                          </m:sSub>
                        </m:e>
                      </m:func>
                    </m:oMath>
                  </m:oMathPara>
                </a14:m>
                <a:br>
                  <a:rPr lang="it-IT" sz="2800" dirty="0"/>
                </a:br>
                <a:endParaRPr lang="en-US" sz="2800" dirty="0"/>
              </a:p>
            </p:txBody>
          </p:sp>
        </mc:Choice>
        <mc:Fallback xmlns="">
          <p:sp>
            <p:nvSpPr>
              <p:cNvPr id="10" name="CasellaDiTesto 9">
                <a:extLst>
                  <a:ext uri="{FF2B5EF4-FFF2-40B4-BE49-F238E27FC236}">
                    <a16:creationId xmlns:a16="http://schemas.microsoft.com/office/drawing/2014/main" id="{2C2BFB4C-A086-4306-65D1-02253D910B5B}"/>
                  </a:ext>
                </a:extLst>
              </p:cNvPr>
              <p:cNvSpPr txBox="1">
                <a:spLocks noRot="1" noChangeAspect="1" noMove="1" noResize="1" noEditPoints="1" noAdjustHandles="1" noChangeArrowheads="1" noChangeShapeType="1" noTextEdit="1"/>
              </p:cNvSpPr>
              <p:nvPr/>
            </p:nvSpPr>
            <p:spPr>
              <a:xfrm>
                <a:off x="4635626" y="1668163"/>
                <a:ext cx="6928338" cy="557781"/>
              </a:xfrm>
              <a:prstGeom prst="rect">
                <a:avLst/>
              </a:prstGeom>
              <a:blipFill>
                <a:blip r:embed="rId4"/>
                <a:stretch>
                  <a:fillRect b="-15556"/>
                </a:stretch>
              </a:blipFill>
            </p:spPr>
            <p:txBody>
              <a:bodyPr/>
              <a:lstStyle/>
              <a:p>
                <a:r>
                  <a:rPr lang="en-US">
                    <a:noFill/>
                  </a:rPr>
                  <a:t> </a:t>
                </a:r>
              </a:p>
            </p:txBody>
          </p:sp>
        </mc:Fallback>
      </mc:AlternateContent>
      <p:sp>
        <p:nvSpPr>
          <p:cNvPr id="4" name="Segnaposto data 3">
            <a:extLst>
              <a:ext uri="{FF2B5EF4-FFF2-40B4-BE49-F238E27FC236}">
                <a16:creationId xmlns:a16="http://schemas.microsoft.com/office/drawing/2014/main" id="{33164CC5-2019-BA8C-01DB-7A1A76E17CE9}"/>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6F6CBF2C-E052-02D4-05CC-666272B167F4}"/>
              </a:ext>
            </a:extLst>
          </p:cNvPr>
          <p:cNvSpPr>
            <a:spLocks noGrp="1"/>
          </p:cNvSpPr>
          <p:nvPr>
            <p:ph type="sldNum" sz="quarter" idx="12"/>
          </p:nvPr>
        </p:nvSpPr>
        <p:spPr/>
        <p:txBody>
          <a:bodyPr/>
          <a:lstStyle/>
          <a:p>
            <a:fld id="{B78F4D46-5A94-204F-B668-74128563BE61}" type="slidenum">
              <a:rPr lang="en-US" smtClean="0"/>
              <a:t>36</a:t>
            </a:fld>
            <a:endParaRPr lang="en-US" dirty="0"/>
          </a:p>
        </p:txBody>
      </p:sp>
      <p:sp>
        <p:nvSpPr>
          <p:cNvPr id="6" name="Titolo 7">
            <a:extLst>
              <a:ext uri="{FF2B5EF4-FFF2-40B4-BE49-F238E27FC236}">
                <a16:creationId xmlns:a16="http://schemas.microsoft.com/office/drawing/2014/main" id="{9B8F5DE3-7241-30BD-4806-1DACF11012F0}"/>
              </a:ext>
            </a:extLst>
          </p:cNvPr>
          <p:cNvSpPr>
            <a:spLocks noGrp="1"/>
          </p:cNvSpPr>
          <p:nvPr>
            <p:ph type="title"/>
          </p:nvPr>
        </p:nvSpPr>
        <p:spPr>
          <a:xfrm>
            <a:off x="535912" y="322793"/>
            <a:ext cx="10817888" cy="1325563"/>
          </a:xfrm>
        </p:spPr>
        <p:txBody>
          <a:bodyPr>
            <a:normAutofit/>
          </a:bodyPr>
          <a:lstStyle/>
          <a:p>
            <a:r>
              <a:rPr lang="it-IT" sz="4400" b="1" dirty="0">
                <a:solidFill>
                  <a:schemeClr val="accent1"/>
                </a:solidFill>
                <a:effectLst/>
              </a:rPr>
              <a:t>The PLC relation and </a:t>
            </a:r>
            <a:r>
              <a:rPr lang="it-IT" sz="4400" b="1" dirty="0" err="1">
                <a:solidFill>
                  <a:schemeClr val="accent1"/>
                </a:solidFill>
                <a:effectLst/>
              </a:rPr>
              <a:t>its</a:t>
            </a:r>
            <a:r>
              <a:rPr lang="it-IT" sz="4400" b="1" dirty="0">
                <a:solidFill>
                  <a:schemeClr val="accent1"/>
                </a:solidFill>
                <a:effectLst/>
              </a:rPr>
              <a:t> </a:t>
            </a:r>
            <a:r>
              <a:rPr lang="it-IT" sz="4400" b="1" dirty="0" err="1">
                <a:solidFill>
                  <a:schemeClr val="accent1"/>
                </a:solidFill>
                <a:effectLst/>
              </a:rPr>
              <a:t>projections</a:t>
            </a:r>
            <a:endParaRPr lang="en-US" dirty="0">
              <a:solidFill>
                <a:schemeClr val="accent1"/>
              </a:solidFill>
            </a:endParaRPr>
          </a:p>
        </p:txBody>
      </p:sp>
      <p:sp>
        <p:nvSpPr>
          <p:cNvPr id="17" name="CasellaDiTesto 16">
            <a:extLst>
              <a:ext uri="{FF2B5EF4-FFF2-40B4-BE49-F238E27FC236}">
                <a16:creationId xmlns:a16="http://schemas.microsoft.com/office/drawing/2014/main" id="{C79C4BB7-22F6-AC76-AD66-6465930BA931}"/>
              </a:ext>
            </a:extLst>
          </p:cNvPr>
          <p:cNvSpPr txBox="1"/>
          <p:nvPr/>
        </p:nvSpPr>
        <p:spPr>
          <a:xfrm>
            <a:off x="1110474" y="6085451"/>
            <a:ext cx="2788417" cy="338554"/>
          </a:xfrm>
          <a:prstGeom prst="rect">
            <a:avLst/>
          </a:prstGeom>
          <a:noFill/>
        </p:spPr>
        <p:txBody>
          <a:bodyPr wrap="square">
            <a:spAutoFit/>
          </a:bodyPr>
          <a:lstStyle/>
          <a:p>
            <a:pPr rtl="0">
              <a:buNone/>
            </a:pPr>
            <a:r>
              <a:rPr lang="it-IT" sz="1600" b="0" i="0" u="none" strike="noStrike" dirty="0">
                <a:solidFill>
                  <a:srgbClr val="000000"/>
                </a:solidFill>
                <a:effectLst/>
              </a:rPr>
              <a:t>Madore &amp; Freedman1991</a:t>
            </a:r>
            <a:endParaRPr lang="it-IT" sz="1600" b="0" dirty="0">
              <a:effectLst/>
            </a:endParaRPr>
          </a:p>
        </p:txBody>
      </p:sp>
      <p:sp>
        <p:nvSpPr>
          <p:cNvPr id="18" name="CasellaDiTesto 17">
            <a:extLst>
              <a:ext uri="{FF2B5EF4-FFF2-40B4-BE49-F238E27FC236}">
                <a16:creationId xmlns:a16="http://schemas.microsoft.com/office/drawing/2014/main" id="{21C5FC54-94CB-7BF8-E040-ED47F85C60CC}"/>
              </a:ext>
            </a:extLst>
          </p:cNvPr>
          <p:cNvSpPr txBox="1"/>
          <p:nvPr/>
        </p:nvSpPr>
        <p:spPr>
          <a:xfrm>
            <a:off x="6641960" y="2286103"/>
            <a:ext cx="2915670" cy="369332"/>
          </a:xfrm>
          <a:prstGeom prst="rect">
            <a:avLst/>
          </a:prstGeom>
          <a:noFill/>
        </p:spPr>
        <p:txBody>
          <a:bodyPr wrap="none" rtlCol="0">
            <a:spAutoFit/>
          </a:bodyPr>
          <a:lstStyle/>
          <a:p>
            <a:r>
              <a:rPr lang="en-US" dirty="0"/>
              <a:t>With observable quantities:</a:t>
            </a:r>
          </a:p>
        </p:txBody>
      </p:sp>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5EAE2549-49F9-54AC-3DC2-9D0C28425BA9}"/>
                  </a:ext>
                </a:extLst>
              </p:cNvPr>
              <p:cNvSpPr txBox="1"/>
              <p:nvPr/>
            </p:nvSpPr>
            <p:spPr>
              <a:xfrm>
                <a:off x="5337286" y="2703071"/>
                <a:ext cx="6226677" cy="591124"/>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r>
                        <a:rPr lang="en-US" sz="2800" i="1">
                          <a:latin typeface="Cambria Math" panose="02040503050406030204" pitchFamily="18" charset="0"/>
                        </a:rPr>
                        <m:t>+</m:t>
                      </m:r>
                      <m:r>
                        <a:rPr lang="en-US" sz="2800" i="1">
                          <a:latin typeface="Cambria Math" panose="02040503050406030204" pitchFamily="18" charset="0"/>
                        </a:rPr>
                        <m:t>𝛿</m:t>
                      </m:r>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2</m:t>
                                  </m:r>
                                </m:sub>
                              </m:sSub>
                            </m:sub>
                          </m:sSub>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e>
                      </m:d>
                    </m:oMath>
                  </m:oMathPara>
                </a14:m>
                <a:br>
                  <a:rPr lang="it-IT" sz="2800" dirty="0"/>
                </a:br>
                <a:endParaRPr lang="en-US" sz="2800" dirty="0"/>
              </a:p>
            </p:txBody>
          </p:sp>
        </mc:Choice>
        <mc:Fallback xmlns="">
          <p:sp>
            <p:nvSpPr>
              <p:cNvPr id="20" name="CasellaDiTesto 19">
                <a:extLst>
                  <a:ext uri="{FF2B5EF4-FFF2-40B4-BE49-F238E27FC236}">
                    <a16:creationId xmlns:a16="http://schemas.microsoft.com/office/drawing/2014/main" id="{5EAE2549-49F9-54AC-3DC2-9D0C28425BA9}"/>
                  </a:ext>
                </a:extLst>
              </p:cNvPr>
              <p:cNvSpPr txBox="1">
                <a:spLocks noRot="1" noChangeAspect="1" noMove="1" noResize="1" noEditPoints="1" noAdjustHandles="1" noChangeArrowheads="1" noChangeShapeType="1" noTextEdit="1"/>
              </p:cNvSpPr>
              <p:nvPr/>
            </p:nvSpPr>
            <p:spPr>
              <a:xfrm>
                <a:off x="5337286" y="2703071"/>
                <a:ext cx="6226677" cy="591124"/>
              </a:xfrm>
              <a:prstGeom prst="rect">
                <a:avLst/>
              </a:prstGeom>
              <a:blipFill>
                <a:blip r:embed="rId5"/>
                <a:stretch>
                  <a:fillRect l="-611" b="-10417"/>
                </a:stretch>
              </a:blipFill>
            </p:spPr>
            <p:txBody>
              <a:bodyPr/>
              <a:lstStyle/>
              <a:p>
                <a:r>
                  <a:rPr lang="en-US">
                    <a:noFill/>
                  </a:rPr>
                  <a:t> </a:t>
                </a:r>
              </a:p>
            </p:txBody>
          </p:sp>
        </mc:Fallback>
      </mc:AlternateContent>
      <p:sp>
        <p:nvSpPr>
          <p:cNvPr id="2" name="CasellaDiTesto 1">
            <a:extLst>
              <a:ext uri="{FF2B5EF4-FFF2-40B4-BE49-F238E27FC236}">
                <a16:creationId xmlns:a16="http://schemas.microsoft.com/office/drawing/2014/main" id="{1AAD421E-1D19-CB88-7501-21B99DEB880A}"/>
              </a:ext>
            </a:extLst>
          </p:cNvPr>
          <p:cNvSpPr txBox="1"/>
          <p:nvPr/>
        </p:nvSpPr>
        <p:spPr>
          <a:xfrm>
            <a:off x="5337285" y="3517901"/>
            <a:ext cx="6226677" cy="2246769"/>
          </a:xfrm>
          <a:prstGeom prst="rect">
            <a:avLst/>
          </a:prstGeom>
          <a:noFill/>
        </p:spPr>
        <p:txBody>
          <a:bodyPr wrap="square">
            <a:spAutoFit/>
          </a:bodyPr>
          <a:lstStyle/>
          <a:p>
            <a:pPr marL="285750" indent="-285750">
              <a:buFont typeface="Arial" panose="020B0604020202020204" pitchFamily="34" charset="0"/>
              <a:buChar char="•"/>
            </a:pPr>
            <a:r>
              <a:rPr lang="it-IT" sz="2000" b="1" i="0" u="none" strike="noStrike" dirty="0">
                <a:solidFill>
                  <a:srgbClr val="000000"/>
                </a:solidFill>
                <a:effectLst/>
              </a:rPr>
              <a:t>The PLC relation </a:t>
            </a:r>
            <a:r>
              <a:rPr lang="it-IT" sz="2000" b="1" i="0" u="none" strike="noStrike" dirty="0" err="1">
                <a:solidFill>
                  <a:srgbClr val="000000"/>
                </a:solidFill>
                <a:effectLst/>
              </a:rPr>
              <a:t>holds</a:t>
            </a:r>
            <a:r>
              <a:rPr lang="it-IT" sz="2000" b="1" i="0" u="none" strike="noStrike" dirty="0">
                <a:solidFill>
                  <a:srgbClr val="000000"/>
                </a:solidFill>
                <a:effectLst/>
              </a:rPr>
              <a:t> for </a:t>
            </a:r>
            <a:r>
              <a:rPr lang="it-IT" sz="2000" b="1" i="0" u="none" strike="noStrike" dirty="0" err="1">
                <a:solidFill>
                  <a:srgbClr val="000000"/>
                </a:solidFill>
                <a:effectLst/>
              </a:rPr>
              <a:t>each</a:t>
            </a:r>
            <a:r>
              <a:rPr lang="it-IT" sz="2000" b="1" i="0" u="none" strike="noStrike" dirty="0">
                <a:solidFill>
                  <a:srgbClr val="000000"/>
                </a:solidFill>
                <a:effectLst/>
              </a:rPr>
              <a:t> </a:t>
            </a:r>
            <a:r>
              <a:rPr lang="it-IT" sz="2000" b="1" i="0" u="none" strike="noStrike" dirty="0" err="1">
                <a:solidFill>
                  <a:srgbClr val="000000"/>
                </a:solidFill>
                <a:effectLst/>
              </a:rPr>
              <a:t>individual</a:t>
            </a:r>
            <a:r>
              <a:rPr lang="it-IT" sz="2000" b="1" i="0" u="none" strike="noStrike" dirty="0">
                <a:solidFill>
                  <a:srgbClr val="000000"/>
                </a:solidFill>
                <a:effectLst/>
              </a:rPr>
              <a:t> </a:t>
            </a:r>
            <a:r>
              <a:rPr lang="it-IT" sz="2000" b="1" i="0" u="none" strike="noStrike" dirty="0" err="1">
                <a:solidFill>
                  <a:srgbClr val="000000"/>
                </a:solidFill>
                <a:effectLst/>
              </a:rPr>
              <a:t>Cepheid</a:t>
            </a:r>
            <a:r>
              <a:rPr lang="it-IT" sz="2000" b="0" i="0" u="none" strike="noStrike" dirty="0">
                <a:solidFill>
                  <a:srgbClr val="000000"/>
                </a:solidFill>
                <a:effectLst/>
              </a:rPr>
              <a:t>:  </a:t>
            </a:r>
            <a:r>
              <a:rPr lang="it-IT" sz="2000" b="0" i="0" u="none" strike="noStrike" dirty="0" err="1">
                <a:solidFill>
                  <a:srgbClr val="000000"/>
                </a:solidFill>
                <a:effectLst/>
              </a:rPr>
              <a:t>period</a:t>
            </a:r>
            <a:r>
              <a:rPr lang="it-IT" sz="2000" b="0" i="0" u="none" strike="noStrike" dirty="0">
                <a:solidFill>
                  <a:srgbClr val="000000"/>
                </a:solidFill>
                <a:effectLst/>
              </a:rPr>
              <a:t> + color  →  </a:t>
            </a:r>
            <a:r>
              <a:rPr lang="it-IT" sz="2000" b="0" i="0" u="none" strike="noStrike" dirty="0" err="1">
                <a:solidFill>
                  <a:srgbClr val="000000"/>
                </a:solidFill>
                <a:effectLst/>
              </a:rPr>
              <a:t>absolute</a:t>
            </a:r>
            <a:r>
              <a:rPr lang="it-IT" sz="2000" b="0" i="0" u="none" strike="noStrike" dirty="0">
                <a:solidFill>
                  <a:srgbClr val="000000"/>
                </a:solidFill>
                <a:effectLst/>
              </a:rPr>
              <a:t> </a:t>
            </a:r>
            <a:r>
              <a:rPr lang="it-IT" sz="2000" b="0" i="0" u="none" strike="noStrike" dirty="0" err="1">
                <a:solidFill>
                  <a:srgbClr val="000000"/>
                </a:solidFill>
                <a:effectLst/>
              </a:rPr>
              <a:t>magnitude</a:t>
            </a:r>
            <a:r>
              <a:rPr lang="it-IT" sz="2000" b="0" i="0" u="none" strike="noStrike" dirty="0">
                <a:solidFill>
                  <a:srgbClr val="000000"/>
                </a:solidFill>
                <a:effectLst/>
              </a:rPr>
              <a:t> →  </a:t>
            </a:r>
            <a:r>
              <a:rPr lang="it-IT" sz="2000" b="0" i="0" u="none" strike="noStrike" dirty="0" err="1">
                <a:solidFill>
                  <a:srgbClr val="000000"/>
                </a:solidFill>
                <a:effectLst/>
              </a:rPr>
              <a:t>distance</a:t>
            </a:r>
            <a:r>
              <a:rPr lang="it-IT" sz="2000" dirty="0">
                <a:solidFill>
                  <a:srgbClr val="000000"/>
                </a:solidFill>
              </a:rPr>
              <a:t> </a:t>
            </a:r>
          </a:p>
          <a:p>
            <a:pPr marL="285750" indent="-285750">
              <a:buFont typeface="Arial" panose="020B0604020202020204" pitchFamily="34" charset="0"/>
              <a:buChar char="•"/>
            </a:pPr>
            <a:endParaRPr lang="it-IT" sz="2000" dirty="0">
              <a:solidFill>
                <a:srgbClr val="000000"/>
              </a:solidFill>
            </a:endParaRPr>
          </a:p>
          <a:p>
            <a:pPr marL="285750" indent="-285750">
              <a:buFont typeface="Arial" panose="020B0604020202020204" pitchFamily="34" charset="0"/>
              <a:buChar char="•"/>
            </a:pPr>
            <a:endParaRPr lang="it-IT" sz="2000" dirty="0">
              <a:solidFill>
                <a:srgbClr val="000000"/>
              </a:solidFill>
            </a:endParaRPr>
          </a:p>
          <a:p>
            <a:pPr marL="285750" indent="-285750">
              <a:buFont typeface="Arial" panose="020B0604020202020204" pitchFamily="34" charset="0"/>
              <a:buChar char="•"/>
            </a:pPr>
            <a:r>
              <a:rPr lang="it-IT" sz="2000" b="1" i="0" u="none" strike="noStrike" dirty="0">
                <a:solidFill>
                  <a:srgbClr val="000000"/>
                </a:solidFill>
                <a:effectLst/>
              </a:rPr>
              <a:t>The PL relation </a:t>
            </a:r>
            <a:r>
              <a:rPr lang="it-IT" sz="2000" b="1" i="0" u="none" strike="noStrike" dirty="0" err="1">
                <a:solidFill>
                  <a:srgbClr val="000000"/>
                </a:solidFill>
                <a:effectLst/>
              </a:rPr>
              <a:t>is</a:t>
            </a:r>
            <a:r>
              <a:rPr lang="it-IT" sz="2000" b="1" i="0" u="none" strike="noStrike" dirty="0">
                <a:solidFill>
                  <a:srgbClr val="000000"/>
                </a:solidFill>
                <a:effectLst/>
              </a:rPr>
              <a:t> </a:t>
            </a:r>
            <a:r>
              <a:rPr lang="it-IT" sz="2000" b="1" i="0" u="none" strike="noStrike" dirty="0" err="1">
                <a:solidFill>
                  <a:srgbClr val="000000"/>
                </a:solidFill>
                <a:effectLst/>
              </a:rPr>
              <a:t>obtained</a:t>
            </a:r>
            <a:r>
              <a:rPr lang="it-IT" sz="2000" b="1" i="0" u="none" strike="noStrike" dirty="0">
                <a:solidFill>
                  <a:srgbClr val="000000"/>
                </a:solidFill>
                <a:effectLst/>
              </a:rPr>
              <a:t> by </a:t>
            </a:r>
            <a:r>
              <a:rPr lang="it-IT" sz="2000" b="1" i="0" u="none" strike="noStrike" dirty="0" err="1">
                <a:solidFill>
                  <a:srgbClr val="000000"/>
                </a:solidFill>
                <a:effectLst/>
              </a:rPr>
              <a:t>averaging</a:t>
            </a:r>
            <a:r>
              <a:rPr lang="it-IT" sz="2000" b="1" i="0" u="none" strike="noStrike" dirty="0">
                <a:solidFill>
                  <a:srgbClr val="000000"/>
                </a:solidFill>
                <a:effectLst/>
              </a:rPr>
              <a:t> over the color extension of the </a:t>
            </a:r>
            <a:r>
              <a:rPr lang="it-IT" sz="2000" b="1" i="0" u="none" strike="noStrike" dirty="0" err="1">
                <a:solidFill>
                  <a:srgbClr val="000000"/>
                </a:solidFill>
                <a:effectLst/>
              </a:rPr>
              <a:t>instability</a:t>
            </a:r>
            <a:r>
              <a:rPr lang="it-IT" sz="2000" b="1" i="0" u="none" strike="noStrike" dirty="0">
                <a:solidFill>
                  <a:srgbClr val="000000"/>
                </a:solidFill>
                <a:effectLst/>
              </a:rPr>
              <a:t> strip</a:t>
            </a:r>
            <a:endParaRPr lang="en-US" sz="2000" dirty="0"/>
          </a:p>
        </p:txBody>
      </p:sp>
      <p:sp>
        <p:nvSpPr>
          <p:cNvPr id="3" name="Rettangolo 2">
            <a:extLst>
              <a:ext uri="{FF2B5EF4-FFF2-40B4-BE49-F238E27FC236}">
                <a16:creationId xmlns:a16="http://schemas.microsoft.com/office/drawing/2014/main" id="{431A173D-E575-2AA7-8827-89BB27049200}"/>
              </a:ext>
            </a:extLst>
          </p:cNvPr>
          <p:cNvSpPr/>
          <p:nvPr/>
        </p:nvSpPr>
        <p:spPr>
          <a:xfrm>
            <a:off x="6496408" y="4438038"/>
            <a:ext cx="5349491" cy="646331"/>
          </a:xfrm>
          <a:prstGeom prst="rect">
            <a:avLst/>
          </a:prstGeom>
          <a:noFill/>
        </p:spPr>
        <p:txBody>
          <a:bodyPr wrap="square" lIns="91440" tIns="45720" rIns="91440" bIns="45720">
            <a:spAutoFit/>
          </a:bodyPr>
          <a:lstStyle/>
          <a:p>
            <a:pPr algn="ctr"/>
            <a:r>
              <a:rPr lang="it-IT" sz="3600" b="0" cap="none" spc="0" dirty="0">
                <a:ln w="0"/>
                <a:solidFill>
                  <a:srgbClr val="FF0000"/>
                </a:solidFill>
                <a:effectLst>
                  <a:outerShdw blurRad="38100" dist="19050" dir="2700000" algn="tl" rotWithShape="0">
                    <a:schemeClr val="dk1">
                      <a:alpha val="40000"/>
                    </a:schemeClr>
                  </a:outerShdw>
                </a:effectLst>
              </a:rPr>
              <a:t>Standard(</a:t>
            </a:r>
            <a:r>
              <a:rPr lang="it-IT" sz="3600" b="0" cap="none" spc="0" dirty="0" err="1">
                <a:ln w="0"/>
                <a:solidFill>
                  <a:srgbClr val="FF0000"/>
                </a:solidFill>
                <a:effectLst>
                  <a:outerShdw blurRad="38100" dist="19050" dir="2700000" algn="tl" rotWithShape="0">
                    <a:schemeClr val="dk1">
                      <a:alpha val="40000"/>
                    </a:schemeClr>
                  </a:outerShdw>
                </a:effectLst>
              </a:rPr>
              <a:t>izable</a:t>
            </a:r>
            <a:r>
              <a:rPr lang="it-IT" sz="3600" b="0" cap="none" spc="0" dirty="0">
                <a:ln w="0"/>
                <a:solidFill>
                  <a:srgbClr val="FF0000"/>
                </a:solidFill>
                <a:effectLst>
                  <a:outerShdw blurRad="38100" dist="19050" dir="2700000" algn="tl" rotWithShape="0">
                    <a:schemeClr val="dk1">
                      <a:alpha val="40000"/>
                    </a:schemeClr>
                  </a:outerShdw>
                </a:effectLst>
              </a:rPr>
              <a:t>)  </a:t>
            </a:r>
            <a:r>
              <a:rPr lang="it-IT" sz="3600" b="0" cap="none" spc="0" dirty="0" err="1">
                <a:ln w="0"/>
                <a:solidFill>
                  <a:srgbClr val="FF0000"/>
                </a:solidFill>
                <a:effectLst>
                  <a:outerShdw blurRad="38100" dist="19050" dir="2700000" algn="tl" rotWithShape="0">
                    <a:schemeClr val="dk1">
                      <a:alpha val="40000"/>
                    </a:schemeClr>
                  </a:outerShdw>
                </a:effectLst>
              </a:rPr>
              <a:t>Candle</a:t>
            </a:r>
            <a:endParaRPr lang="it-IT" sz="3600" b="0" cap="none" spc="0" dirty="0">
              <a:ln w="0"/>
              <a:solidFill>
                <a:srgbClr val="FF0000"/>
              </a:solidFill>
              <a:effectLst>
                <a:outerShdw blurRad="38100" dist="19050" dir="2700000" algn="tl" rotWithShape="0">
                  <a:schemeClr val="dk1">
                    <a:alpha val="40000"/>
                  </a:schemeClr>
                </a:outerShdw>
              </a:effectLst>
            </a:endParaRPr>
          </a:p>
        </p:txBody>
      </p:sp>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3DEB8D92-78B0-A49B-F386-7B5DAA341B03}"/>
                  </a:ext>
                </a:extLst>
              </p:cNvPr>
              <p:cNvSpPr txBox="1"/>
              <p:nvPr/>
            </p:nvSpPr>
            <p:spPr>
              <a:xfrm>
                <a:off x="7046313" y="5824679"/>
                <a:ext cx="3128573" cy="560282"/>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oMath>
                  </m:oMathPara>
                </a14:m>
                <a:br>
                  <a:rPr lang="it-IT" sz="2800" dirty="0"/>
                </a:br>
                <a:endParaRPr lang="en-US" sz="2800" dirty="0"/>
              </a:p>
            </p:txBody>
          </p:sp>
        </mc:Choice>
        <mc:Fallback xmlns="">
          <p:sp>
            <p:nvSpPr>
              <p:cNvPr id="7" name="CasellaDiTesto 6">
                <a:extLst>
                  <a:ext uri="{FF2B5EF4-FFF2-40B4-BE49-F238E27FC236}">
                    <a16:creationId xmlns:a16="http://schemas.microsoft.com/office/drawing/2014/main" id="{3DEB8D92-78B0-A49B-F386-7B5DAA341B03}"/>
                  </a:ext>
                </a:extLst>
              </p:cNvPr>
              <p:cNvSpPr txBox="1">
                <a:spLocks noRot="1" noChangeAspect="1" noMove="1" noResize="1" noEditPoints="1" noAdjustHandles="1" noChangeArrowheads="1" noChangeShapeType="1" noTextEdit="1"/>
              </p:cNvSpPr>
              <p:nvPr/>
            </p:nvSpPr>
            <p:spPr>
              <a:xfrm>
                <a:off x="7046313" y="5824679"/>
                <a:ext cx="3128573" cy="560282"/>
              </a:xfrm>
              <a:prstGeom prst="rect">
                <a:avLst/>
              </a:prstGeom>
              <a:blipFill>
                <a:blip r:embed="rId6"/>
                <a:stretch>
                  <a:fillRect l="-806" b="-13333"/>
                </a:stretch>
              </a:blipFill>
            </p:spPr>
            <p:txBody>
              <a:bodyPr/>
              <a:lstStyle/>
              <a:p>
                <a:r>
                  <a:rPr lang="en-US">
                    <a:noFill/>
                  </a:rPr>
                  <a:t> </a:t>
                </a:r>
              </a:p>
            </p:txBody>
          </p:sp>
        </mc:Fallback>
      </mc:AlternateContent>
      <p:sp>
        <p:nvSpPr>
          <p:cNvPr id="8" name="Segnaposto piè di pagina 7">
            <a:extLst>
              <a:ext uri="{FF2B5EF4-FFF2-40B4-BE49-F238E27FC236}">
                <a16:creationId xmlns:a16="http://schemas.microsoft.com/office/drawing/2014/main" id="{8712EF71-0B3D-C6B8-FBC7-19C1178A213B}"/>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6624469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96A0DD-ECC3-EE71-6D8D-82952B302B30}"/>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2AEBD68C-2CD0-6139-2373-F16C773BA58B}"/>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6926D614-188E-F1EB-ADCD-4EA9C9B64BF8}"/>
              </a:ext>
            </a:extLst>
          </p:cNvPr>
          <p:cNvSpPr>
            <a:spLocks noGrp="1"/>
          </p:cNvSpPr>
          <p:nvPr>
            <p:ph type="sldNum" sz="quarter" idx="12"/>
          </p:nvPr>
        </p:nvSpPr>
        <p:spPr/>
        <p:txBody>
          <a:bodyPr/>
          <a:lstStyle/>
          <a:p>
            <a:fld id="{73B850FF-6169-4056-8077-06FFA93A5366}" type="slidenum">
              <a:rPr lang="en-US" smtClean="0"/>
              <a:t>37</a:t>
            </a:fld>
            <a:endParaRPr lang="en-US"/>
          </a:p>
        </p:txBody>
      </p:sp>
      <p:sp>
        <p:nvSpPr>
          <p:cNvPr id="8" name="Titolo 7">
            <a:extLst>
              <a:ext uri="{FF2B5EF4-FFF2-40B4-BE49-F238E27FC236}">
                <a16:creationId xmlns:a16="http://schemas.microsoft.com/office/drawing/2014/main" id="{E7C426B4-D683-0979-8E9A-494911E64A99}"/>
              </a:ext>
            </a:extLst>
          </p:cNvPr>
          <p:cNvSpPr>
            <a:spLocks noGrp="1"/>
          </p:cNvSpPr>
          <p:nvPr>
            <p:ph type="title"/>
          </p:nvPr>
        </p:nvSpPr>
        <p:spPr>
          <a:xfrm>
            <a:off x="614730" y="136525"/>
            <a:ext cx="10515600" cy="1325563"/>
          </a:xfrm>
        </p:spPr>
        <p:txBody>
          <a:bodyPr/>
          <a:lstStyle/>
          <a:p>
            <a:r>
              <a:rPr lang="en-US" sz="4400" b="1" dirty="0">
                <a:solidFill>
                  <a:schemeClr val="accent1"/>
                </a:solidFill>
                <a:latin typeface="+mj-lt"/>
                <a:cs typeface="Times New Roman" panose="02020603050405020304" pitchFamily="18" charset="0"/>
              </a:rPr>
              <a:t>The Instability Strip</a:t>
            </a:r>
            <a:endParaRPr lang="en-US" dirty="0">
              <a:solidFill>
                <a:schemeClr val="accent1"/>
              </a:solidFill>
            </a:endParaRPr>
          </a:p>
        </p:txBody>
      </p:sp>
      <p:pic>
        <p:nvPicPr>
          <p:cNvPr id="1026" name="Picture 2">
            <a:extLst>
              <a:ext uri="{FF2B5EF4-FFF2-40B4-BE49-F238E27FC236}">
                <a16:creationId xmlns:a16="http://schemas.microsoft.com/office/drawing/2014/main" id="{9103E995-50B2-18E7-C9E9-D380646DA9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7306" y="763107"/>
            <a:ext cx="5209964" cy="5228118"/>
          </a:xfrm>
          <a:prstGeom prst="rect">
            <a:avLst/>
          </a:prstGeom>
          <a:noFill/>
          <a:extLst>
            <a:ext uri="{909E8E84-426E-40DD-AFC4-6F175D3DCCD1}">
              <a14:hiddenFill xmlns:a14="http://schemas.microsoft.com/office/drawing/2010/main">
                <a:solidFill>
                  <a:srgbClr val="FFFFFF"/>
                </a:solidFill>
              </a14:hiddenFill>
            </a:ext>
          </a:extLst>
        </p:spPr>
      </p:pic>
      <p:sp>
        <p:nvSpPr>
          <p:cNvPr id="10" name="CasellaDiTesto 9">
            <a:extLst>
              <a:ext uri="{FF2B5EF4-FFF2-40B4-BE49-F238E27FC236}">
                <a16:creationId xmlns:a16="http://schemas.microsoft.com/office/drawing/2014/main" id="{249BE2BD-8110-6F8C-3990-D2C5727BB091}"/>
              </a:ext>
            </a:extLst>
          </p:cNvPr>
          <p:cNvSpPr txBox="1"/>
          <p:nvPr/>
        </p:nvSpPr>
        <p:spPr>
          <a:xfrm>
            <a:off x="9747181" y="5619790"/>
            <a:ext cx="1989678" cy="369332"/>
          </a:xfrm>
          <a:prstGeom prst="rect">
            <a:avLst/>
          </a:prstGeom>
          <a:noFill/>
        </p:spPr>
        <p:txBody>
          <a:bodyPr wrap="square">
            <a:spAutoFit/>
          </a:bodyPr>
          <a:lstStyle/>
          <a:p>
            <a:pPr rtl="0">
              <a:buNone/>
            </a:pPr>
            <a:r>
              <a:rPr lang="it-IT" sz="1800" b="0" i="0" u="none" strike="noStrike" dirty="0">
                <a:solidFill>
                  <a:srgbClr val="000000"/>
                </a:solidFill>
                <a:effectLst/>
              </a:rPr>
              <a:t>Bhardwaj+2022</a:t>
            </a:r>
            <a:endParaRPr lang="en-US" dirty="0"/>
          </a:p>
        </p:txBody>
      </p:sp>
      <mc:AlternateContent xmlns:mc="http://schemas.openxmlformats.org/markup-compatibility/2006" xmlns:a14="http://schemas.microsoft.com/office/drawing/2010/main">
        <mc:Choice Requires="a14">
          <p:sp>
            <p:nvSpPr>
              <p:cNvPr id="3" name="CasellaDiTesto 2">
                <a:extLst>
                  <a:ext uri="{FF2B5EF4-FFF2-40B4-BE49-F238E27FC236}">
                    <a16:creationId xmlns:a16="http://schemas.microsoft.com/office/drawing/2014/main" id="{044B9285-5124-C57F-A8F3-694C85D8B937}"/>
                  </a:ext>
                </a:extLst>
              </p:cNvPr>
              <p:cNvSpPr txBox="1"/>
              <p:nvPr/>
            </p:nvSpPr>
            <p:spPr>
              <a:xfrm>
                <a:off x="441989" y="1185704"/>
                <a:ext cx="6098058" cy="5323380"/>
              </a:xfrm>
              <a:prstGeom prst="rect">
                <a:avLst/>
              </a:prstGeom>
              <a:noFill/>
            </p:spPr>
            <p:txBody>
              <a:bodyPr wrap="square">
                <a:spAutoFit/>
              </a:bodyPr>
              <a:lstStyle/>
              <a:p>
                <a:pPr marL="342900" indent="-342900">
                  <a:buFont typeface="Arial" panose="020B0604020202020204" pitchFamily="34" charset="0"/>
                  <a:buChar char="•"/>
                </a:pPr>
                <a:r>
                  <a:rPr lang="en-US" sz="2200" dirty="0"/>
                  <a:t>The conditions for radial pulsation define a locus in the Temperature-Luminosity plane known as the “Instability Strip”.</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a:t>When stars cross it in their evolution, they become radial pulsators.</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it-IT" sz="2200" dirty="0"/>
                  <a:t>The finite </a:t>
                </a:r>
                <a:r>
                  <a:rPr lang="it-IT" sz="2200" dirty="0" err="1"/>
                  <a:t>width</a:t>
                </a:r>
                <a:r>
                  <a:rPr lang="it-IT" sz="2200" dirty="0"/>
                  <a:t> in temperature of the Strip </a:t>
                </a:r>
                <a:r>
                  <a:rPr lang="it-IT" sz="2200" dirty="0" err="1"/>
                  <a:t>causes</a:t>
                </a:r>
                <a:r>
                  <a:rPr lang="it-IT" sz="2200" dirty="0"/>
                  <a:t> the </a:t>
                </a:r>
                <a:r>
                  <a:rPr lang="it-IT" sz="2200" dirty="0" err="1"/>
                  <a:t>pulsational</a:t>
                </a:r>
                <a:r>
                  <a:rPr lang="it-IT" sz="2200" dirty="0"/>
                  <a:t> </a:t>
                </a:r>
                <a:r>
                  <a:rPr lang="it-IT" sz="2200" dirty="0" err="1"/>
                  <a:t>period</a:t>
                </a:r>
                <a:r>
                  <a:rPr lang="it-IT" sz="2200" dirty="0"/>
                  <a:t> to </a:t>
                </a:r>
                <a:r>
                  <a:rPr lang="it-IT" sz="2200" dirty="0" err="1"/>
                  <a:t>depend</a:t>
                </a:r>
                <a:r>
                  <a:rPr lang="it-IT" sz="2200" dirty="0"/>
                  <a:t> </a:t>
                </a:r>
                <a:r>
                  <a:rPr lang="it-IT" sz="2200" dirty="0" err="1"/>
                  <a:t>both</a:t>
                </a:r>
                <a:r>
                  <a:rPr lang="it-IT" sz="2200" dirty="0"/>
                  <a:t> on </a:t>
                </a:r>
                <a:r>
                  <a:rPr lang="it-IT" sz="2200" dirty="0" err="1"/>
                  <a:t>luminosity</a:t>
                </a:r>
                <a:r>
                  <a:rPr lang="it-IT" sz="2200" dirty="0"/>
                  <a:t> and temperature.</a:t>
                </a:r>
              </a:p>
              <a:p>
                <a:pPr marL="342900" indent="-342900">
                  <a:buFont typeface="Arial" panose="020B0604020202020204" pitchFamily="34" charset="0"/>
                  <a:buChar char="•"/>
                </a:pPr>
                <a:endParaRPr lang="it-IT" sz="2200" dirty="0"/>
              </a:p>
              <a:p>
                <a:pPr marL="342900" indent="-342900">
                  <a:buFont typeface="Font di sistema regolare"/>
                  <a:buChar char="→"/>
                </a:pPr>
                <a:r>
                  <a:rPr lang="it-IT" sz="2400" b="1" dirty="0" err="1"/>
                  <a:t>Pulsating</a:t>
                </a:r>
                <a:r>
                  <a:rPr lang="it-IT" sz="2400" b="1" dirty="0"/>
                  <a:t> </a:t>
                </a:r>
                <a:r>
                  <a:rPr lang="it-IT" sz="2400" b="1" dirty="0" err="1"/>
                  <a:t>variables</a:t>
                </a:r>
                <a:r>
                  <a:rPr lang="it-IT" sz="2400" dirty="0"/>
                  <a:t> </a:t>
                </a:r>
                <a:r>
                  <a:rPr lang="it-IT" sz="2400" dirty="0" err="1"/>
                  <a:t>provide</a:t>
                </a:r>
                <a:r>
                  <a:rPr lang="it-IT" sz="2400" dirty="0"/>
                  <a:t> extra </a:t>
                </a:r>
                <a:r>
                  <a:rPr lang="it-IT" sz="2400" dirty="0" err="1"/>
                  <a:t>observables</a:t>
                </a:r>
                <a:r>
                  <a:rPr lang="it-IT" sz="2400" dirty="0"/>
                  <a:t> (</a:t>
                </a:r>
                <a:r>
                  <a:rPr lang="it-IT" sz="2400" dirty="0" err="1"/>
                  <a:t>periods</a:t>
                </a:r>
                <a:r>
                  <a:rPr lang="it-IT" sz="2400" dirty="0"/>
                  <a:t>, </a:t>
                </a:r>
                <a:r>
                  <a:rPr lang="it-IT" sz="2400" dirty="0" err="1"/>
                  <a:t>amplitudes</a:t>
                </a:r>
                <a:r>
                  <a:rPr lang="it-IT" sz="2400" dirty="0"/>
                  <a:t>) </a:t>
                </a:r>
                <a:r>
                  <a:rPr lang="it-IT" sz="2400" dirty="0" err="1"/>
                  <a:t>that</a:t>
                </a:r>
                <a:r>
                  <a:rPr lang="it-IT" sz="2400" dirty="0"/>
                  <a:t> correlate with </a:t>
                </a:r>
                <a:r>
                  <a:rPr lang="it-IT" sz="2400" dirty="0" err="1"/>
                  <a:t>fundamental</a:t>
                </a:r>
                <a:r>
                  <a:rPr lang="it-IT" sz="2400" dirty="0"/>
                  <a:t> stellar </a:t>
                </a:r>
                <a:r>
                  <a:rPr lang="it-IT" sz="2400" dirty="0" err="1"/>
                  <a:t>properties</a:t>
                </a:r>
                <a:r>
                  <a:rPr lang="it-IT" sz="2400" dirty="0"/>
                  <a:t> (L,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𝑇</m:t>
                        </m:r>
                      </m:e>
                      <m:sub>
                        <m:r>
                          <a:rPr lang="en-US" sz="2400" b="0" i="1" smtClean="0">
                            <a:latin typeface="Cambria Math" panose="02040503050406030204" pitchFamily="18" charset="0"/>
                          </a:rPr>
                          <m:t>𝑒𝑓𝑓</m:t>
                        </m:r>
                      </m:sub>
                    </m:sSub>
                  </m:oMath>
                </a14:m>
                <a:r>
                  <a:rPr lang="it-IT" sz="2400" dirty="0"/>
                  <a:t>, M).</a:t>
                </a:r>
                <a:endParaRPr lang="en-US" sz="2200" dirty="0"/>
              </a:p>
            </p:txBody>
          </p:sp>
        </mc:Choice>
        <mc:Fallback xmlns="">
          <p:sp>
            <p:nvSpPr>
              <p:cNvPr id="3" name="CasellaDiTesto 2">
                <a:extLst>
                  <a:ext uri="{FF2B5EF4-FFF2-40B4-BE49-F238E27FC236}">
                    <a16:creationId xmlns:a16="http://schemas.microsoft.com/office/drawing/2014/main" id="{044B9285-5124-C57F-A8F3-694C85D8B937}"/>
                  </a:ext>
                </a:extLst>
              </p:cNvPr>
              <p:cNvSpPr txBox="1">
                <a:spLocks noRot="1" noChangeAspect="1" noMove="1" noResize="1" noEditPoints="1" noAdjustHandles="1" noChangeArrowheads="1" noChangeShapeType="1" noTextEdit="1"/>
              </p:cNvSpPr>
              <p:nvPr/>
            </p:nvSpPr>
            <p:spPr>
              <a:xfrm>
                <a:off x="441989" y="1185704"/>
                <a:ext cx="6098058" cy="5323380"/>
              </a:xfrm>
              <a:prstGeom prst="rect">
                <a:avLst/>
              </a:prstGeom>
              <a:blipFill>
                <a:blip r:embed="rId4"/>
                <a:stretch>
                  <a:fillRect l="-1663" t="-714" b="-1429"/>
                </a:stretch>
              </a:blipFill>
            </p:spPr>
            <p:txBody>
              <a:bodyPr/>
              <a:lstStyle/>
              <a:p>
                <a:r>
                  <a:rPr lang="en-US">
                    <a:noFill/>
                  </a:rPr>
                  <a:t> </a:t>
                </a:r>
              </a:p>
            </p:txBody>
          </p:sp>
        </mc:Fallback>
      </mc:AlternateContent>
      <p:sp>
        <p:nvSpPr>
          <p:cNvPr id="2" name="Segnaposto piè di pagina 1">
            <a:extLst>
              <a:ext uri="{FF2B5EF4-FFF2-40B4-BE49-F238E27FC236}">
                <a16:creationId xmlns:a16="http://schemas.microsoft.com/office/drawing/2014/main" id="{690F68CB-CECB-FC3F-C8D5-A0FF996B715A}"/>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533262632"/>
      </p:ext>
    </p:extLst>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ABCC4366-21F3-D724-65BE-BC953E944862}"/>
              </a:ext>
            </a:extLst>
          </p:cNvPr>
          <p:cNvSpPr>
            <a:spLocks noGrp="1"/>
          </p:cNvSpPr>
          <p:nvPr>
            <p:ph type="dt" sz="half" idx="10"/>
          </p:nvPr>
        </p:nvSpPr>
        <p:spPr/>
        <p:txBody>
          <a:bodyPr/>
          <a:lstStyle/>
          <a:p>
            <a:r>
              <a:rPr lang="it-IT"/>
              <a:t>25/05/2026 CosmoVerse@Sofia</a:t>
            </a:r>
            <a:endParaRPr lang="en-US"/>
          </a:p>
        </p:txBody>
      </p:sp>
      <p:sp>
        <p:nvSpPr>
          <p:cNvPr id="3" name="Segnaposto numero diapositiva 2">
            <a:extLst>
              <a:ext uri="{FF2B5EF4-FFF2-40B4-BE49-F238E27FC236}">
                <a16:creationId xmlns:a16="http://schemas.microsoft.com/office/drawing/2014/main" id="{96AF5A3D-77FD-A863-6894-702AF278AE05}"/>
              </a:ext>
            </a:extLst>
          </p:cNvPr>
          <p:cNvSpPr>
            <a:spLocks noGrp="1"/>
          </p:cNvSpPr>
          <p:nvPr>
            <p:ph type="sldNum" sz="quarter" idx="12"/>
          </p:nvPr>
        </p:nvSpPr>
        <p:spPr/>
        <p:txBody>
          <a:bodyPr/>
          <a:lstStyle/>
          <a:p>
            <a:fld id="{B78F4D46-5A94-204F-B668-74128563BE61}" type="slidenum">
              <a:rPr lang="en-US" smtClean="0"/>
              <a:t>38</a:t>
            </a:fld>
            <a:endParaRPr lang="en-US"/>
          </a:p>
        </p:txBody>
      </p:sp>
      <p:sp>
        <p:nvSpPr>
          <p:cNvPr id="7" name="CasellaDiTesto 6">
            <a:extLst>
              <a:ext uri="{FF2B5EF4-FFF2-40B4-BE49-F238E27FC236}">
                <a16:creationId xmlns:a16="http://schemas.microsoft.com/office/drawing/2014/main" id="{89FA9E78-A6D9-174E-7E3B-941F604C6BDF}"/>
              </a:ext>
            </a:extLst>
          </p:cNvPr>
          <p:cNvSpPr txBox="1"/>
          <p:nvPr/>
        </p:nvSpPr>
        <p:spPr>
          <a:xfrm>
            <a:off x="838200" y="2505670"/>
            <a:ext cx="10725665" cy="923330"/>
          </a:xfrm>
          <a:prstGeom prst="rect">
            <a:avLst/>
          </a:prstGeom>
          <a:noFill/>
        </p:spPr>
        <p:txBody>
          <a:bodyPr wrap="square" rtlCol="0">
            <a:spAutoFit/>
          </a:bodyPr>
          <a:lstStyle/>
          <a:p>
            <a:r>
              <a:rPr lang="en-US" sz="5400" b="1" dirty="0"/>
              <a:t>The physics behind the scenes…</a:t>
            </a:r>
          </a:p>
        </p:txBody>
      </p:sp>
      <p:sp>
        <p:nvSpPr>
          <p:cNvPr id="4" name="Segnaposto piè di pagina 3">
            <a:extLst>
              <a:ext uri="{FF2B5EF4-FFF2-40B4-BE49-F238E27FC236}">
                <a16:creationId xmlns:a16="http://schemas.microsoft.com/office/drawing/2014/main" id="{255D86AB-2DF2-69D7-1C81-FFA3653F44CE}"/>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38097770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7F7B44B0-49A3-073A-8217-E60B6ACB36B8}"/>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53762482-1992-21AA-0388-C96DF31FFD11}"/>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77E42189-86B7-2743-48A9-2AEC5B63B19D}"/>
              </a:ext>
            </a:extLst>
          </p:cNvPr>
          <p:cNvSpPr>
            <a:spLocks noGrp="1"/>
          </p:cNvSpPr>
          <p:nvPr>
            <p:ph type="sldNum" sz="quarter" idx="12"/>
          </p:nvPr>
        </p:nvSpPr>
        <p:spPr/>
        <p:txBody>
          <a:bodyPr/>
          <a:lstStyle/>
          <a:p>
            <a:fld id="{73B850FF-6169-4056-8077-06FFA93A5366}" type="slidenum">
              <a:rPr lang="en-US" smtClean="0"/>
              <a:t>39</a:t>
            </a:fld>
            <a:endParaRPr lang="en-US"/>
          </a:p>
        </p:txBody>
      </p:sp>
      <p:sp>
        <p:nvSpPr>
          <p:cNvPr id="8" name="Titolo 7">
            <a:extLst>
              <a:ext uri="{FF2B5EF4-FFF2-40B4-BE49-F238E27FC236}">
                <a16:creationId xmlns:a16="http://schemas.microsoft.com/office/drawing/2014/main" id="{2E4DC0CA-6219-BD79-035D-073F5F81978F}"/>
              </a:ext>
            </a:extLst>
          </p:cNvPr>
          <p:cNvSpPr>
            <a:spLocks noGrp="1"/>
          </p:cNvSpPr>
          <p:nvPr>
            <p:ph type="title"/>
          </p:nvPr>
        </p:nvSpPr>
        <p:spPr>
          <a:xfrm>
            <a:off x="614730" y="136525"/>
            <a:ext cx="10515600" cy="1325563"/>
          </a:xfrm>
        </p:spPr>
        <p:txBody>
          <a:bodyPr/>
          <a:lstStyle/>
          <a:p>
            <a:r>
              <a:rPr lang="en-US" sz="4400" b="1" dirty="0">
                <a:latin typeface="+mj-lt"/>
                <a:cs typeface="Times New Roman" panose="02020603050405020304" pitchFamily="18" charset="0"/>
              </a:rPr>
              <a:t>The Pulsation mechanism</a:t>
            </a:r>
            <a:endParaRPr lang="en-US" dirty="0"/>
          </a:p>
        </p:txBody>
      </p:sp>
      <p:pic>
        <p:nvPicPr>
          <p:cNvPr id="1026" name="Picture 2" descr="blue">
            <a:extLst>
              <a:ext uri="{FF2B5EF4-FFF2-40B4-BE49-F238E27FC236}">
                <a16:creationId xmlns:a16="http://schemas.microsoft.com/office/drawing/2014/main" id="{F5324C9F-6608-C087-1FAB-C2BBB4B19A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9816" y="1961002"/>
            <a:ext cx="3759104" cy="3759104"/>
          </a:xfrm>
          <a:prstGeom prst="rect">
            <a:avLst/>
          </a:prstGeom>
          <a:noFill/>
          <a:extLst>
            <a:ext uri="{909E8E84-426E-40DD-AFC4-6F175D3DCCD1}">
              <a14:hiddenFill xmlns:a14="http://schemas.microsoft.com/office/drawing/2010/main">
                <a:solidFill>
                  <a:srgbClr val="FFFFFF"/>
                </a:solidFill>
              </a14:hiddenFill>
            </a:ext>
          </a:extLst>
        </p:spPr>
      </p:pic>
      <p:sp>
        <p:nvSpPr>
          <p:cNvPr id="10" name="CasellaDiTesto 9">
            <a:extLst>
              <a:ext uri="{FF2B5EF4-FFF2-40B4-BE49-F238E27FC236}">
                <a16:creationId xmlns:a16="http://schemas.microsoft.com/office/drawing/2014/main" id="{B82F6E66-B1BC-B896-BE63-4EDB1538B767}"/>
              </a:ext>
            </a:extLst>
          </p:cNvPr>
          <p:cNvSpPr txBox="1"/>
          <p:nvPr/>
        </p:nvSpPr>
        <p:spPr>
          <a:xfrm>
            <a:off x="819839" y="2154548"/>
            <a:ext cx="3249977" cy="2492990"/>
          </a:xfrm>
          <a:prstGeom prst="rect">
            <a:avLst/>
          </a:prstGeom>
          <a:noFill/>
        </p:spPr>
        <p:txBody>
          <a:bodyPr wrap="square">
            <a:spAutoFit/>
          </a:bodyPr>
          <a:lstStyle/>
          <a:p>
            <a:pPr indent="-342900"/>
            <a:r>
              <a:rPr lang="it-IT" sz="2000" b="0" i="0" u="none" strike="noStrike" dirty="0" err="1">
                <a:solidFill>
                  <a:srgbClr val="000000"/>
                </a:solidFill>
                <a:effectLst/>
              </a:rPr>
              <a:t>Only</a:t>
            </a:r>
            <a:r>
              <a:rPr lang="it-IT" sz="2000" b="0" i="0" u="none" strike="noStrike" dirty="0">
                <a:solidFill>
                  <a:srgbClr val="000000"/>
                </a:solidFill>
                <a:effectLst/>
              </a:rPr>
              <a:t> </a:t>
            </a:r>
            <a:r>
              <a:rPr lang="it-IT" sz="2000" b="0" i="0" u="none" strike="noStrike" dirty="0" err="1">
                <a:solidFill>
                  <a:srgbClr val="000000"/>
                </a:solidFill>
                <a:effectLst/>
              </a:rPr>
              <a:t>when</a:t>
            </a:r>
            <a:r>
              <a:rPr lang="it-IT" sz="2000" b="0" i="0" u="none" strike="noStrike" dirty="0">
                <a:solidFill>
                  <a:srgbClr val="000000"/>
                </a:solidFill>
                <a:effectLst/>
              </a:rPr>
              <a:t> the </a:t>
            </a:r>
            <a:r>
              <a:rPr lang="it-IT" sz="2000" b="0" i="0" u="none" strike="noStrike" dirty="0" err="1">
                <a:solidFill>
                  <a:srgbClr val="000000"/>
                </a:solidFill>
                <a:effectLst/>
              </a:rPr>
              <a:t>ionization</a:t>
            </a:r>
            <a:r>
              <a:rPr lang="it-IT" sz="2000" b="0" i="0" u="none" strike="noStrike" dirty="0">
                <a:solidFill>
                  <a:srgbClr val="000000"/>
                </a:solidFill>
                <a:effectLst/>
              </a:rPr>
              <a:t> </a:t>
            </a:r>
            <a:r>
              <a:rPr lang="it-IT" sz="2000" b="0" i="0" u="none" strike="noStrike" dirty="0" err="1">
                <a:solidFill>
                  <a:srgbClr val="000000"/>
                </a:solidFill>
                <a:effectLst/>
              </a:rPr>
              <a:t>regions</a:t>
            </a:r>
            <a:r>
              <a:rPr lang="it-IT" sz="2000" b="0" i="0" u="none" strike="noStrike" dirty="0">
                <a:solidFill>
                  <a:srgbClr val="000000"/>
                </a:solidFill>
                <a:effectLst/>
              </a:rPr>
              <a:t> are</a:t>
            </a:r>
            <a:r>
              <a:rPr lang="it-IT" sz="2000" dirty="0"/>
              <a:t> </a:t>
            </a:r>
            <a:r>
              <a:rPr lang="it-IT" sz="2000" b="0" i="0" u="none" strike="noStrike" dirty="0">
                <a:solidFill>
                  <a:srgbClr val="000000"/>
                </a:solidFill>
                <a:effectLst/>
              </a:rPr>
              <a:t>deep </a:t>
            </a:r>
            <a:r>
              <a:rPr lang="it-IT" sz="2000" b="0" i="0" u="none" strike="noStrike" dirty="0" err="1">
                <a:solidFill>
                  <a:srgbClr val="000000"/>
                </a:solidFill>
                <a:effectLst/>
              </a:rPr>
              <a:t>enough</a:t>
            </a:r>
            <a:r>
              <a:rPr lang="it-IT" sz="2000" b="0" i="0" u="none" strike="noStrike" dirty="0">
                <a:solidFill>
                  <a:srgbClr val="000000"/>
                </a:solidFill>
                <a:effectLst/>
              </a:rPr>
              <a:t>, the mass </a:t>
            </a:r>
            <a:r>
              <a:rPr lang="it-IT" sz="2000" b="0" i="0" u="none" strike="noStrike" dirty="0" err="1">
                <a:solidFill>
                  <a:srgbClr val="000000"/>
                </a:solidFill>
                <a:effectLst/>
              </a:rPr>
              <a:t>involved</a:t>
            </a:r>
            <a:r>
              <a:rPr lang="it-IT" sz="2000" dirty="0"/>
              <a:t> </a:t>
            </a:r>
            <a:r>
              <a:rPr lang="it-IT" sz="2000" b="0" i="0" u="none" strike="noStrike" dirty="0" err="1">
                <a:solidFill>
                  <a:srgbClr val="000000"/>
                </a:solidFill>
                <a:effectLst/>
              </a:rPr>
              <a:t>allows</a:t>
            </a:r>
            <a:r>
              <a:rPr lang="it-IT" sz="2000" b="0" i="0" u="none" strike="noStrike" dirty="0">
                <a:solidFill>
                  <a:srgbClr val="000000"/>
                </a:solidFill>
                <a:effectLst/>
              </a:rPr>
              <a:t> </a:t>
            </a:r>
            <a:r>
              <a:rPr lang="it-IT" sz="2000" b="0" i="0" u="none" strike="noStrike" dirty="0" err="1">
                <a:solidFill>
                  <a:srgbClr val="000000"/>
                </a:solidFill>
                <a:effectLst/>
              </a:rPr>
              <a:t>pulsation</a:t>
            </a:r>
            <a:r>
              <a:rPr lang="it-IT" sz="2000" b="0" i="0" u="none" strike="noStrike" dirty="0">
                <a:solidFill>
                  <a:srgbClr val="000000"/>
                </a:solidFill>
                <a:effectLst/>
              </a:rPr>
              <a:t> </a:t>
            </a:r>
            <a:r>
              <a:rPr lang="it-IT" sz="2000" b="0" i="0" u="none" strike="noStrike" dirty="0" err="1">
                <a:solidFill>
                  <a:srgbClr val="000000"/>
                </a:solidFill>
                <a:effectLst/>
              </a:rPr>
              <a:t>driving</a:t>
            </a:r>
            <a:r>
              <a:rPr lang="it-IT" sz="2000" b="0" i="0" u="none" strike="noStrike" dirty="0">
                <a:solidFill>
                  <a:srgbClr val="000000"/>
                </a:solidFill>
                <a:effectLst/>
              </a:rPr>
              <a:t> </a:t>
            </a:r>
            <a:r>
              <a:rPr lang="it-IT" sz="2000" b="0" i="0" u="none" strike="noStrike" dirty="0" err="1">
                <a:solidFill>
                  <a:srgbClr val="000000"/>
                </a:solidFill>
                <a:effectLst/>
              </a:rPr>
              <a:t>mechanisms</a:t>
            </a:r>
            <a:r>
              <a:rPr lang="it-IT" sz="2000" dirty="0"/>
              <a:t> </a:t>
            </a:r>
            <a:r>
              <a:rPr lang="it-IT" sz="2000" dirty="0">
                <a:solidFill>
                  <a:srgbClr val="000000"/>
                </a:solidFill>
              </a:rPr>
              <a:t>to </a:t>
            </a:r>
            <a:r>
              <a:rPr lang="it-IT" sz="2000" dirty="0" err="1">
                <a:solidFill>
                  <a:srgbClr val="000000"/>
                </a:solidFill>
              </a:rPr>
              <a:t>prevail</a:t>
            </a:r>
            <a:r>
              <a:rPr lang="it-IT" sz="2000" dirty="0">
                <a:solidFill>
                  <a:srgbClr val="000000"/>
                </a:solidFill>
              </a:rPr>
              <a:t> </a:t>
            </a:r>
            <a:r>
              <a:rPr lang="it-IT" sz="2000" b="0" i="0" u="none" strike="noStrike" dirty="0">
                <a:solidFill>
                  <a:srgbClr val="000000"/>
                </a:solidFill>
                <a:effectLst/>
              </a:rPr>
              <a:t>over dumping.</a:t>
            </a:r>
            <a:endParaRPr lang="it-IT" sz="2000" b="0" dirty="0">
              <a:effectLst/>
            </a:endParaRPr>
          </a:p>
          <a:p>
            <a:pPr>
              <a:buNone/>
            </a:pPr>
            <a:br>
              <a:rPr lang="it-IT" dirty="0"/>
            </a:br>
            <a:endParaRPr lang="en-US" dirty="0"/>
          </a:p>
        </p:txBody>
      </p:sp>
      <p:cxnSp>
        <p:nvCxnSpPr>
          <p:cNvPr id="12" name="Connettore 1 11">
            <a:extLst>
              <a:ext uri="{FF2B5EF4-FFF2-40B4-BE49-F238E27FC236}">
                <a16:creationId xmlns:a16="http://schemas.microsoft.com/office/drawing/2014/main" id="{70BD9E39-36D3-1E8C-1C25-C890BB7122EE}"/>
              </a:ext>
            </a:extLst>
          </p:cNvPr>
          <p:cNvCxnSpPr/>
          <p:nvPr/>
        </p:nvCxnSpPr>
        <p:spPr>
          <a:xfrm flipH="1">
            <a:off x="6378767" y="2699132"/>
            <a:ext cx="429658" cy="209320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4" name="CasellaDiTesto 13">
            <a:extLst>
              <a:ext uri="{FF2B5EF4-FFF2-40B4-BE49-F238E27FC236}">
                <a16:creationId xmlns:a16="http://schemas.microsoft.com/office/drawing/2014/main" id="{A9EA3D5C-3CA1-72A3-98C3-2D2A34C150DC}"/>
              </a:ext>
            </a:extLst>
          </p:cNvPr>
          <p:cNvSpPr txBox="1"/>
          <p:nvPr/>
        </p:nvSpPr>
        <p:spPr>
          <a:xfrm>
            <a:off x="8269455" y="2154548"/>
            <a:ext cx="3102706" cy="1877437"/>
          </a:xfrm>
          <a:prstGeom prst="rect">
            <a:avLst/>
          </a:prstGeom>
          <a:noFill/>
        </p:spPr>
        <p:txBody>
          <a:bodyPr wrap="square">
            <a:spAutoFit/>
          </a:bodyPr>
          <a:lstStyle/>
          <a:p>
            <a:r>
              <a:rPr lang="en-US" sz="2000" dirty="0"/>
              <a:t>When the quenching effect due to convection prevails, pulsation is no longer efficient.</a:t>
            </a:r>
          </a:p>
          <a:p>
            <a:br>
              <a:rPr lang="en-US" dirty="0"/>
            </a:br>
            <a:endParaRPr lang="en-US" dirty="0"/>
          </a:p>
        </p:txBody>
      </p:sp>
      <p:sp>
        <p:nvSpPr>
          <p:cNvPr id="2" name="Segnaposto piè di pagina 1">
            <a:extLst>
              <a:ext uri="{FF2B5EF4-FFF2-40B4-BE49-F238E27FC236}">
                <a16:creationId xmlns:a16="http://schemas.microsoft.com/office/drawing/2014/main" id="{F0FE791D-5446-9FA1-532B-FD9B694C02DC}"/>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902740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856C91-4210-E804-5635-02419F80705D}"/>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09C02FAC-C03F-9060-09D0-D4B554E27604}"/>
              </a:ext>
            </a:extLst>
          </p:cNvPr>
          <p:cNvPicPr>
            <a:picLocks noChangeAspect="1"/>
          </p:cNvPicPr>
          <p:nvPr/>
        </p:nvPicPr>
        <p:blipFill rotWithShape="1">
          <a:blip r:embed="rId3"/>
          <a:srcRect l="5283" t="54880" r="62878"/>
          <a:stretch/>
        </p:blipFill>
        <p:spPr>
          <a:xfrm>
            <a:off x="5429470" y="1353164"/>
            <a:ext cx="4461277" cy="4836621"/>
          </a:xfrm>
          <a:prstGeom prst="rect">
            <a:avLst/>
          </a:prstGeom>
        </p:spPr>
      </p:pic>
      <p:sp>
        <p:nvSpPr>
          <p:cNvPr id="2" name="TextBox 1">
            <a:extLst>
              <a:ext uri="{FF2B5EF4-FFF2-40B4-BE49-F238E27FC236}">
                <a16:creationId xmlns:a16="http://schemas.microsoft.com/office/drawing/2014/main" id="{EEFADF1F-1284-33D3-01F7-8792E6354448}"/>
              </a:ext>
            </a:extLst>
          </p:cNvPr>
          <p:cNvSpPr txBox="1"/>
          <p:nvPr/>
        </p:nvSpPr>
        <p:spPr>
          <a:xfrm>
            <a:off x="10169258" y="5914258"/>
            <a:ext cx="1446027" cy="369332"/>
          </a:xfrm>
          <a:prstGeom prst="rect">
            <a:avLst/>
          </a:prstGeom>
          <a:noFill/>
        </p:spPr>
        <p:txBody>
          <a:bodyPr wrap="square" rtlCol="0">
            <a:spAutoFit/>
          </a:bodyPr>
          <a:lstStyle/>
          <a:p>
            <a:r>
              <a:rPr lang="en-IT" dirty="0">
                <a:latin typeface="Times New Roman" panose="02020603050405020304" pitchFamily="18" charset="0"/>
                <a:cs typeface="Times New Roman" panose="02020603050405020304" pitchFamily="18" charset="0"/>
              </a:rPr>
              <a:t>Riess+2022</a:t>
            </a:r>
          </a:p>
        </p:txBody>
      </p:sp>
      <p:sp>
        <p:nvSpPr>
          <p:cNvPr id="15" name="TextBox 14">
            <a:extLst>
              <a:ext uri="{FF2B5EF4-FFF2-40B4-BE49-F238E27FC236}">
                <a16:creationId xmlns:a16="http://schemas.microsoft.com/office/drawing/2014/main" id="{67E232D8-C6AC-7A1C-AAFA-84F32FFB86E8}"/>
              </a:ext>
            </a:extLst>
          </p:cNvPr>
          <p:cNvSpPr txBox="1"/>
          <p:nvPr/>
        </p:nvSpPr>
        <p:spPr>
          <a:xfrm>
            <a:off x="127562" y="2040164"/>
            <a:ext cx="4933725" cy="923330"/>
          </a:xfrm>
          <a:prstGeom prst="rect">
            <a:avLst/>
          </a:prstGeom>
          <a:noFill/>
        </p:spPr>
        <p:txBody>
          <a:bodyPr wrap="square" rtlCol="0">
            <a:spAutoFit/>
          </a:bodyPr>
          <a:lstStyle/>
          <a:p>
            <a:pPr marL="800100" lvl="1" indent="-342900">
              <a:buFont typeface="+mj-lt"/>
              <a:buAutoNum type="arabicPeriod"/>
            </a:pPr>
            <a:r>
              <a:rPr lang="en-GB" dirty="0">
                <a:cs typeface="Arial" panose="020B0604020202020204" pitchFamily="34" charset="0"/>
              </a:rPr>
              <a:t>Geometric indicators to calibrate the Period-Luminosity (PL) relations of </a:t>
            </a:r>
            <a:r>
              <a:rPr lang="en-GB" dirty="0">
                <a:solidFill>
                  <a:srgbClr val="FF0000"/>
                </a:solidFill>
                <a:cs typeface="Arial" panose="020B0604020202020204" pitchFamily="34" charset="0"/>
              </a:rPr>
              <a:t>Classical</a:t>
            </a:r>
            <a:r>
              <a:rPr lang="en-GB" dirty="0">
                <a:cs typeface="Arial" panose="020B0604020202020204" pitchFamily="34" charset="0"/>
              </a:rPr>
              <a:t> </a:t>
            </a:r>
            <a:r>
              <a:rPr lang="en-GB" b="1" dirty="0">
                <a:solidFill>
                  <a:srgbClr val="FF0000"/>
                </a:solidFill>
                <a:cs typeface="Arial" panose="020B0604020202020204" pitchFamily="34" charset="0"/>
              </a:rPr>
              <a:t>Cepheids</a:t>
            </a:r>
          </a:p>
        </p:txBody>
      </p:sp>
      <p:sp>
        <p:nvSpPr>
          <p:cNvPr id="18" name="Segnaposto data 17">
            <a:extLst>
              <a:ext uri="{FF2B5EF4-FFF2-40B4-BE49-F238E27FC236}">
                <a16:creationId xmlns:a16="http://schemas.microsoft.com/office/drawing/2014/main" id="{3C073082-F46A-B486-85A4-5A2799AD624D}"/>
              </a:ext>
            </a:extLst>
          </p:cNvPr>
          <p:cNvSpPr>
            <a:spLocks noGrp="1"/>
          </p:cNvSpPr>
          <p:nvPr>
            <p:ph type="dt" sz="half" idx="10"/>
          </p:nvPr>
        </p:nvSpPr>
        <p:spPr/>
        <p:txBody>
          <a:bodyPr/>
          <a:lstStyle/>
          <a:p>
            <a:r>
              <a:rPr lang="it-IT" dirty="0"/>
              <a:t>25/05/2026 CosmoVerse@Sofia</a:t>
            </a:r>
            <a:endParaRPr lang="en-US" dirty="0"/>
          </a:p>
        </p:txBody>
      </p:sp>
      <p:sp>
        <p:nvSpPr>
          <p:cNvPr id="20" name="Segnaposto numero diapositiva 19">
            <a:extLst>
              <a:ext uri="{FF2B5EF4-FFF2-40B4-BE49-F238E27FC236}">
                <a16:creationId xmlns:a16="http://schemas.microsoft.com/office/drawing/2014/main" id="{73D39177-6996-F128-012B-358F67F4392A}"/>
              </a:ext>
            </a:extLst>
          </p:cNvPr>
          <p:cNvSpPr>
            <a:spLocks noGrp="1"/>
          </p:cNvSpPr>
          <p:nvPr>
            <p:ph type="sldNum" sz="quarter" idx="12"/>
          </p:nvPr>
        </p:nvSpPr>
        <p:spPr/>
        <p:txBody>
          <a:bodyPr/>
          <a:lstStyle/>
          <a:p>
            <a:fld id="{73B850FF-6169-4056-8077-06FFA93A5366}" type="slidenum">
              <a:rPr lang="en-US" smtClean="0"/>
              <a:t>4</a:t>
            </a:fld>
            <a:endParaRPr lang="en-US"/>
          </a:p>
        </p:txBody>
      </p:sp>
      <p:sp>
        <p:nvSpPr>
          <p:cNvPr id="8" name="TextBox 2">
            <a:extLst>
              <a:ext uri="{FF2B5EF4-FFF2-40B4-BE49-F238E27FC236}">
                <a16:creationId xmlns:a16="http://schemas.microsoft.com/office/drawing/2014/main" id="{588DD421-C8CC-B91C-F116-D323D95BC59C}"/>
              </a:ext>
            </a:extLst>
          </p:cNvPr>
          <p:cNvSpPr txBox="1"/>
          <p:nvPr/>
        </p:nvSpPr>
        <p:spPr>
          <a:xfrm>
            <a:off x="374792" y="136525"/>
            <a:ext cx="11442416" cy="1446550"/>
          </a:xfrm>
          <a:prstGeom prst="rect">
            <a:avLst/>
          </a:prstGeom>
          <a:noFill/>
        </p:spPr>
        <p:txBody>
          <a:bodyPr wrap="square" rtlCol="0">
            <a:spAutoFit/>
          </a:bodyPr>
          <a:lstStyle/>
          <a:p>
            <a:r>
              <a:rPr lang="it-IT" sz="4400" b="1" dirty="0">
                <a:solidFill>
                  <a:schemeClr val="accent1"/>
                </a:solidFill>
                <a:latin typeface="+mj-lt"/>
              </a:rPr>
              <a:t>The first step to H</a:t>
            </a:r>
            <a:r>
              <a:rPr lang="it-IT" sz="4400" b="1" baseline="-25000" dirty="0">
                <a:solidFill>
                  <a:schemeClr val="accent1"/>
                </a:solidFill>
                <a:latin typeface="+mj-lt"/>
              </a:rPr>
              <a:t>0 </a:t>
            </a:r>
          </a:p>
          <a:p>
            <a:pPr algn="ctr"/>
            <a:r>
              <a:rPr lang="it-IT" sz="4400" b="1" baseline="-25000" dirty="0">
                <a:solidFill>
                  <a:schemeClr val="accent1"/>
                </a:solidFill>
                <a:latin typeface="+mj-lt"/>
              </a:rPr>
              <a:t> </a:t>
            </a:r>
            <a:r>
              <a:rPr lang="it-IT" sz="4400" b="1" dirty="0" err="1">
                <a:solidFill>
                  <a:schemeClr val="accent1"/>
                </a:solidFill>
                <a:latin typeface="+mj-lt"/>
              </a:rPr>
              <a:t>Period</a:t>
            </a:r>
            <a:r>
              <a:rPr lang="it-IT" sz="4400" b="1" dirty="0">
                <a:solidFill>
                  <a:schemeClr val="accent1"/>
                </a:solidFill>
                <a:latin typeface="+mj-lt"/>
              </a:rPr>
              <a:t> </a:t>
            </a:r>
            <a:r>
              <a:rPr lang="it-IT" sz="4400" b="1" dirty="0" err="1">
                <a:solidFill>
                  <a:schemeClr val="accent1"/>
                </a:solidFill>
                <a:latin typeface="+mj-lt"/>
              </a:rPr>
              <a:t>Luminosity</a:t>
            </a:r>
            <a:r>
              <a:rPr lang="it-IT" sz="4400" b="1" dirty="0">
                <a:solidFill>
                  <a:schemeClr val="accent1"/>
                </a:solidFill>
                <a:latin typeface="+mj-lt"/>
              </a:rPr>
              <a:t> relation</a:t>
            </a:r>
            <a:endParaRPr lang="en-IT" sz="4400" b="1" dirty="0">
              <a:solidFill>
                <a:schemeClr val="accent1"/>
              </a:solidFill>
              <a:latin typeface="+mj-lt"/>
              <a:cs typeface="Times New Roman" panose="02020603050405020304" pitchFamily="18" charset="0"/>
            </a:endParaRPr>
          </a:p>
        </p:txBody>
      </p:sp>
      <p:sp>
        <p:nvSpPr>
          <p:cNvPr id="3" name="Segnaposto piè di pagina 2">
            <a:extLst>
              <a:ext uri="{FF2B5EF4-FFF2-40B4-BE49-F238E27FC236}">
                <a16:creationId xmlns:a16="http://schemas.microsoft.com/office/drawing/2014/main" id="{B61D6BA1-E056-B50A-17C3-2647DC32771C}"/>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5468612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4EDAD164-6438-04C4-BBAC-11284FA03C66}"/>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17347988-117E-172C-C7AD-DE50D87FD190}"/>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EE795F66-2130-74B0-BDD4-0305E5F83585}"/>
              </a:ext>
            </a:extLst>
          </p:cNvPr>
          <p:cNvSpPr>
            <a:spLocks noGrp="1"/>
          </p:cNvSpPr>
          <p:nvPr>
            <p:ph type="sldNum" sz="quarter" idx="12"/>
          </p:nvPr>
        </p:nvSpPr>
        <p:spPr/>
        <p:txBody>
          <a:bodyPr/>
          <a:lstStyle/>
          <a:p>
            <a:fld id="{73B850FF-6169-4056-8077-06FFA93A5366}" type="slidenum">
              <a:rPr lang="en-US" smtClean="0"/>
              <a:t>40</a:t>
            </a:fld>
            <a:endParaRPr lang="en-US"/>
          </a:p>
        </p:txBody>
      </p:sp>
      <p:sp>
        <p:nvSpPr>
          <p:cNvPr id="8" name="Titolo 7">
            <a:extLst>
              <a:ext uri="{FF2B5EF4-FFF2-40B4-BE49-F238E27FC236}">
                <a16:creationId xmlns:a16="http://schemas.microsoft.com/office/drawing/2014/main" id="{C8EA6459-7683-150D-0EBF-3078C0BDB857}"/>
              </a:ext>
            </a:extLst>
          </p:cNvPr>
          <p:cNvSpPr>
            <a:spLocks noGrp="1"/>
          </p:cNvSpPr>
          <p:nvPr>
            <p:ph type="title"/>
          </p:nvPr>
        </p:nvSpPr>
        <p:spPr>
          <a:xfrm>
            <a:off x="614730" y="136525"/>
            <a:ext cx="10515600" cy="1325563"/>
          </a:xfrm>
        </p:spPr>
        <p:txBody>
          <a:bodyPr/>
          <a:lstStyle/>
          <a:p>
            <a:r>
              <a:rPr lang="en-US" sz="4400" b="1" dirty="0">
                <a:latin typeface="+mj-lt"/>
                <a:cs typeface="Times New Roman" panose="02020603050405020304" pitchFamily="18" charset="0"/>
              </a:rPr>
              <a:t>The Pulsation mechanism</a:t>
            </a:r>
            <a:endParaRPr lang="en-US" dirty="0"/>
          </a:p>
        </p:txBody>
      </p:sp>
      <p:pic>
        <p:nvPicPr>
          <p:cNvPr id="1026" name="Picture 2" descr="blue">
            <a:extLst>
              <a:ext uri="{FF2B5EF4-FFF2-40B4-BE49-F238E27FC236}">
                <a16:creationId xmlns:a16="http://schemas.microsoft.com/office/drawing/2014/main" id="{F470C986-4726-F44D-7B59-94C32132D0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9816" y="1961002"/>
            <a:ext cx="3759104" cy="3759104"/>
          </a:xfrm>
          <a:prstGeom prst="rect">
            <a:avLst/>
          </a:prstGeom>
          <a:noFill/>
          <a:extLst>
            <a:ext uri="{909E8E84-426E-40DD-AFC4-6F175D3DCCD1}">
              <a14:hiddenFill xmlns:a14="http://schemas.microsoft.com/office/drawing/2010/main">
                <a:solidFill>
                  <a:srgbClr val="FFFFFF"/>
                </a:solidFill>
              </a14:hiddenFill>
            </a:ext>
          </a:extLst>
        </p:spPr>
      </p:pic>
      <p:sp>
        <p:nvSpPr>
          <p:cNvPr id="10" name="CasellaDiTesto 9">
            <a:extLst>
              <a:ext uri="{FF2B5EF4-FFF2-40B4-BE49-F238E27FC236}">
                <a16:creationId xmlns:a16="http://schemas.microsoft.com/office/drawing/2014/main" id="{3C7FCEFB-180E-1E16-6512-6109BF3FCE11}"/>
              </a:ext>
            </a:extLst>
          </p:cNvPr>
          <p:cNvSpPr txBox="1"/>
          <p:nvPr/>
        </p:nvSpPr>
        <p:spPr>
          <a:xfrm>
            <a:off x="819839" y="2154548"/>
            <a:ext cx="3249977" cy="2492990"/>
          </a:xfrm>
          <a:prstGeom prst="rect">
            <a:avLst/>
          </a:prstGeom>
          <a:noFill/>
        </p:spPr>
        <p:txBody>
          <a:bodyPr wrap="square">
            <a:spAutoFit/>
          </a:bodyPr>
          <a:lstStyle/>
          <a:p>
            <a:pPr indent="-342900"/>
            <a:r>
              <a:rPr lang="it-IT" sz="2000" b="0" i="0" u="none" strike="noStrike" dirty="0" err="1">
                <a:solidFill>
                  <a:srgbClr val="000000"/>
                </a:solidFill>
                <a:effectLst/>
              </a:rPr>
              <a:t>Only</a:t>
            </a:r>
            <a:r>
              <a:rPr lang="it-IT" sz="2000" b="0" i="0" u="none" strike="noStrike" dirty="0">
                <a:solidFill>
                  <a:srgbClr val="000000"/>
                </a:solidFill>
                <a:effectLst/>
              </a:rPr>
              <a:t> </a:t>
            </a:r>
            <a:r>
              <a:rPr lang="it-IT" sz="2000" b="0" i="0" u="none" strike="noStrike" dirty="0" err="1">
                <a:solidFill>
                  <a:srgbClr val="000000"/>
                </a:solidFill>
                <a:effectLst/>
              </a:rPr>
              <a:t>when</a:t>
            </a:r>
            <a:r>
              <a:rPr lang="it-IT" sz="2000" b="0" i="0" u="none" strike="noStrike" dirty="0">
                <a:solidFill>
                  <a:srgbClr val="000000"/>
                </a:solidFill>
                <a:effectLst/>
              </a:rPr>
              <a:t> the </a:t>
            </a:r>
            <a:r>
              <a:rPr lang="it-IT" sz="2000" b="0" i="0" u="none" strike="noStrike" dirty="0" err="1">
                <a:solidFill>
                  <a:srgbClr val="000000"/>
                </a:solidFill>
                <a:effectLst/>
              </a:rPr>
              <a:t>ionization</a:t>
            </a:r>
            <a:r>
              <a:rPr lang="it-IT" sz="2000" b="0" i="0" u="none" strike="noStrike" dirty="0">
                <a:solidFill>
                  <a:srgbClr val="000000"/>
                </a:solidFill>
                <a:effectLst/>
              </a:rPr>
              <a:t> </a:t>
            </a:r>
            <a:r>
              <a:rPr lang="it-IT" sz="2000" b="0" i="0" u="none" strike="noStrike" dirty="0" err="1">
                <a:solidFill>
                  <a:srgbClr val="000000"/>
                </a:solidFill>
                <a:effectLst/>
              </a:rPr>
              <a:t>regions</a:t>
            </a:r>
            <a:r>
              <a:rPr lang="it-IT" sz="2000" b="0" i="0" u="none" strike="noStrike" dirty="0">
                <a:solidFill>
                  <a:srgbClr val="000000"/>
                </a:solidFill>
                <a:effectLst/>
              </a:rPr>
              <a:t> are</a:t>
            </a:r>
            <a:r>
              <a:rPr lang="it-IT" sz="2000" dirty="0"/>
              <a:t> </a:t>
            </a:r>
            <a:r>
              <a:rPr lang="it-IT" sz="2000" b="0" i="0" u="none" strike="noStrike" dirty="0">
                <a:solidFill>
                  <a:srgbClr val="000000"/>
                </a:solidFill>
                <a:effectLst/>
              </a:rPr>
              <a:t>deep </a:t>
            </a:r>
            <a:r>
              <a:rPr lang="it-IT" sz="2000" b="0" i="0" u="none" strike="noStrike" dirty="0" err="1">
                <a:solidFill>
                  <a:srgbClr val="000000"/>
                </a:solidFill>
                <a:effectLst/>
              </a:rPr>
              <a:t>enough</a:t>
            </a:r>
            <a:r>
              <a:rPr lang="it-IT" sz="2000" b="0" i="0" u="none" strike="noStrike" dirty="0">
                <a:solidFill>
                  <a:srgbClr val="000000"/>
                </a:solidFill>
                <a:effectLst/>
              </a:rPr>
              <a:t>, </a:t>
            </a:r>
            <a:r>
              <a:rPr lang="it-IT" sz="2000" dirty="0">
                <a:solidFill>
                  <a:srgbClr val="000000"/>
                </a:solidFill>
              </a:rPr>
              <a:t>the mass </a:t>
            </a:r>
            <a:r>
              <a:rPr lang="it-IT" sz="2000" dirty="0" err="1">
                <a:solidFill>
                  <a:srgbClr val="000000"/>
                </a:solidFill>
              </a:rPr>
              <a:t>involved</a:t>
            </a:r>
            <a:r>
              <a:rPr lang="it-IT" sz="2000" dirty="0"/>
              <a:t> </a:t>
            </a:r>
            <a:r>
              <a:rPr lang="it-IT" sz="2000" dirty="0" err="1">
                <a:solidFill>
                  <a:srgbClr val="000000"/>
                </a:solidFill>
              </a:rPr>
              <a:t>allows</a:t>
            </a:r>
            <a:r>
              <a:rPr lang="it-IT" sz="2000" dirty="0">
                <a:solidFill>
                  <a:srgbClr val="000000"/>
                </a:solidFill>
              </a:rPr>
              <a:t> </a:t>
            </a:r>
            <a:r>
              <a:rPr lang="it-IT" sz="2000" dirty="0" err="1">
                <a:solidFill>
                  <a:srgbClr val="000000"/>
                </a:solidFill>
              </a:rPr>
              <a:t>pulsation</a:t>
            </a:r>
            <a:r>
              <a:rPr lang="it-IT" sz="2000" dirty="0">
                <a:solidFill>
                  <a:srgbClr val="000000"/>
                </a:solidFill>
              </a:rPr>
              <a:t> </a:t>
            </a:r>
            <a:r>
              <a:rPr lang="it-IT" sz="2000" dirty="0" err="1">
                <a:solidFill>
                  <a:srgbClr val="000000"/>
                </a:solidFill>
              </a:rPr>
              <a:t>driving</a:t>
            </a:r>
            <a:r>
              <a:rPr lang="it-IT" sz="2000" dirty="0">
                <a:solidFill>
                  <a:srgbClr val="000000"/>
                </a:solidFill>
              </a:rPr>
              <a:t> </a:t>
            </a:r>
            <a:r>
              <a:rPr lang="it-IT" sz="2000" dirty="0" err="1">
                <a:solidFill>
                  <a:srgbClr val="000000"/>
                </a:solidFill>
              </a:rPr>
              <a:t>mechanisms</a:t>
            </a:r>
            <a:r>
              <a:rPr lang="it-IT" sz="2000" dirty="0"/>
              <a:t> </a:t>
            </a:r>
            <a:r>
              <a:rPr lang="it-IT" sz="2000" dirty="0">
                <a:solidFill>
                  <a:srgbClr val="000000"/>
                </a:solidFill>
              </a:rPr>
              <a:t>to </a:t>
            </a:r>
            <a:r>
              <a:rPr lang="it-IT" sz="2000" dirty="0" err="1">
                <a:solidFill>
                  <a:srgbClr val="000000"/>
                </a:solidFill>
              </a:rPr>
              <a:t>prevail</a:t>
            </a:r>
            <a:r>
              <a:rPr lang="it-IT" sz="2000" dirty="0">
                <a:solidFill>
                  <a:srgbClr val="000000"/>
                </a:solidFill>
              </a:rPr>
              <a:t> over dumping.</a:t>
            </a:r>
            <a:endParaRPr lang="it-IT" sz="2000" dirty="0"/>
          </a:p>
          <a:p>
            <a:pPr>
              <a:buNone/>
            </a:pPr>
            <a:br>
              <a:rPr lang="it-IT" dirty="0"/>
            </a:br>
            <a:endParaRPr lang="en-US" dirty="0"/>
          </a:p>
        </p:txBody>
      </p:sp>
      <p:cxnSp>
        <p:nvCxnSpPr>
          <p:cNvPr id="12" name="Connettore 1 11">
            <a:extLst>
              <a:ext uri="{FF2B5EF4-FFF2-40B4-BE49-F238E27FC236}">
                <a16:creationId xmlns:a16="http://schemas.microsoft.com/office/drawing/2014/main" id="{49E96045-4C9C-23D4-3EF5-EE567BEC55FD}"/>
              </a:ext>
            </a:extLst>
          </p:cNvPr>
          <p:cNvCxnSpPr/>
          <p:nvPr/>
        </p:nvCxnSpPr>
        <p:spPr>
          <a:xfrm flipH="1">
            <a:off x="6378767" y="2699132"/>
            <a:ext cx="429658" cy="209320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4" name="CasellaDiTesto 13">
            <a:extLst>
              <a:ext uri="{FF2B5EF4-FFF2-40B4-BE49-F238E27FC236}">
                <a16:creationId xmlns:a16="http://schemas.microsoft.com/office/drawing/2014/main" id="{A68E97C0-7554-BCF9-E321-5DC872AD22E5}"/>
              </a:ext>
            </a:extLst>
          </p:cNvPr>
          <p:cNvSpPr txBox="1"/>
          <p:nvPr/>
        </p:nvSpPr>
        <p:spPr>
          <a:xfrm>
            <a:off x="8269455" y="2154548"/>
            <a:ext cx="3102706" cy="1877437"/>
          </a:xfrm>
          <a:prstGeom prst="rect">
            <a:avLst/>
          </a:prstGeom>
          <a:noFill/>
        </p:spPr>
        <p:txBody>
          <a:bodyPr wrap="square">
            <a:spAutoFit/>
          </a:bodyPr>
          <a:lstStyle/>
          <a:p>
            <a:r>
              <a:rPr lang="en-US" sz="2000" dirty="0"/>
              <a:t>When the quenching effect due to convection prevails, pulsation is no longer efficient. </a:t>
            </a:r>
          </a:p>
          <a:p>
            <a:br>
              <a:rPr lang="en-US" dirty="0"/>
            </a:br>
            <a:endParaRPr lang="en-US" dirty="0"/>
          </a:p>
        </p:txBody>
      </p:sp>
      <p:sp>
        <p:nvSpPr>
          <p:cNvPr id="15" name="CasellaDiTesto 14">
            <a:extLst>
              <a:ext uri="{FF2B5EF4-FFF2-40B4-BE49-F238E27FC236}">
                <a16:creationId xmlns:a16="http://schemas.microsoft.com/office/drawing/2014/main" id="{3986E83E-BDDD-2AD0-7780-A956C10066B7}"/>
              </a:ext>
            </a:extLst>
          </p:cNvPr>
          <p:cNvSpPr txBox="1"/>
          <p:nvPr/>
        </p:nvSpPr>
        <p:spPr>
          <a:xfrm>
            <a:off x="374164" y="4423005"/>
            <a:ext cx="4141327" cy="369332"/>
          </a:xfrm>
          <a:prstGeom prst="rect">
            <a:avLst/>
          </a:prstGeom>
          <a:noFill/>
        </p:spPr>
        <p:txBody>
          <a:bodyPr wrap="none" rtlCol="0">
            <a:spAutoFit/>
          </a:bodyPr>
          <a:lstStyle/>
          <a:p>
            <a:r>
              <a:rPr lang="en-US" b="1" dirty="0">
                <a:solidFill>
                  <a:schemeClr val="tx2">
                    <a:lumMod val="90000"/>
                    <a:lumOff val="10000"/>
                  </a:schemeClr>
                </a:solidFill>
              </a:rPr>
              <a:t>BLUE EDGE OF THE INSTABILITY STRIP</a:t>
            </a:r>
          </a:p>
        </p:txBody>
      </p:sp>
      <p:sp>
        <p:nvSpPr>
          <p:cNvPr id="17" name="CasellaDiTesto 16">
            <a:extLst>
              <a:ext uri="{FF2B5EF4-FFF2-40B4-BE49-F238E27FC236}">
                <a16:creationId xmlns:a16="http://schemas.microsoft.com/office/drawing/2014/main" id="{C147AC10-2E8B-92C8-A73B-63F10D1CA3B4}"/>
              </a:ext>
            </a:extLst>
          </p:cNvPr>
          <p:cNvSpPr txBox="1"/>
          <p:nvPr/>
        </p:nvSpPr>
        <p:spPr>
          <a:xfrm>
            <a:off x="8029979" y="4423005"/>
            <a:ext cx="6097836" cy="369332"/>
          </a:xfrm>
          <a:prstGeom prst="rect">
            <a:avLst/>
          </a:prstGeom>
          <a:noFill/>
        </p:spPr>
        <p:txBody>
          <a:bodyPr wrap="square">
            <a:spAutoFit/>
          </a:bodyPr>
          <a:lstStyle/>
          <a:p>
            <a:r>
              <a:rPr lang="en-US" b="1" dirty="0">
                <a:solidFill>
                  <a:srgbClr val="C00000"/>
                </a:solidFill>
              </a:rPr>
              <a:t>RED EDGE OF THE INSTABILITY STRIP</a:t>
            </a:r>
          </a:p>
        </p:txBody>
      </p:sp>
      <p:sp>
        <p:nvSpPr>
          <p:cNvPr id="2" name="Segnaposto piè di pagina 1">
            <a:extLst>
              <a:ext uri="{FF2B5EF4-FFF2-40B4-BE49-F238E27FC236}">
                <a16:creationId xmlns:a16="http://schemas.microsoft.com/office/drawing/2014/main" id="{C1C92715-B5F7-7ACD-5FA8-0A8013E8DA23}"/>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9836107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438AF4-B53A-5E0F-F255-665550503317}"/>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7039874B-1A5F-CAC1-E9BE-907E3667533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 t="1558" r="4087" b="1767"/>
          <a:stretch/>
        </p:blipFill>
        <p:spPr bwMode="auto">
          <a:xfrm>
            <a:off x="3376152" y="1178766"/>
            <a:ext cx="4881352" cy="5054321"/>
          </a:xfrm>
          <a:prstGeom prst="rect">
            <a:avLst/>
          </a:prstGeom>
          <a:noFill/>
          <a:extLst>
            <a:ext uri="{909E8E84-426E-40DD-AFC4-6F175D3DCCD1}">
              <a14:hiddenFill xmlns:a14="http://schemas.microsoft.com/office/drawing/2010/main">
                <a:solidFill>
                  <a:srgbClr val="FFFFFF"/>
                </a:solidFill>
              </a14:hiddenFill>
            </a:ext>
          </a:extLst>
        </p:spPr>
      </p:pic>
      <p:sp>
        <p:nvSpPr>
          <p:cNvPr id="4" name="Segnaposto data 3">
            <a:extLst>
              <a:ext uri="{FF2B5EF4-FFF2-40B4-BE49-F238E27FC236}">
                <a16:creationId xmlns:a16="http://schemas.microsoft.com/office/drawing/2014/main" id="{EB24E100-3AB0-9EC4-9935-040887E666AE}"/>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2C9E267F-A3F2-6270-EC36-F87B7815ECEA}"/>
              </a:ext>
            </a:extLst>
          </p:cNvPr>
          <p:cNvSpPr>
            <a:spLocks noGrp="1"/>
          </p:cNvSpPr>
          <p:nvPr>
            <p:ph type="sldNum" sz="quarter" idx="12"/>
          </p:nvPr>
        </p:nvSpPr>
        <p:spPr/>
        <p:txBody>
          <a:bodyPr/>
          <a:lstStyle/>
          <a:p>
            <a:fld id="{73B850FF-6169-4056-8077-06FFA93A5366}" type="slidenum">
              <a:rPr lang="en-US" smtClean="0"/>
              <a:t>41</a:t>
            </a:fld>
            <a:endParaRPr lang="en-US"/>
          </a:p>
        </p:txBody>
      </p:sp>
      <p:sp>
        <p:nvSpPr>
          <p:cNvPr id="5" name="Segnaposto contenuto 4">
            <a:extLst>
              <a:ext uri="{FF2B5EF4-FFF2-40B4-BE49-F238E27FC236}">
                <a16:creationId xmlns:a16="http://schemas.microsoft.com/office/drawing/2014/main" id="{F9B3BBD2-EEDC-C904-8F90-20F9AC18AD9E}"/>
              </a:ext>
            </a:extLst>
          </p:cNvPr>
          <p:cNvSpPr>
            <a:spLocks noGrp="1"/>
          </p:cNvSpPr>
          <p:nvPr>
            <p:ph idx="1"/>
          </p:nvPr>
        </p:nvSpPr>
        <p:spPr>
          <a:xfrm>
            <a:off x="421761" y="1537024"/>
            <a:ext cx="6319277" cy="4511397"/>
          </a:xfrm>
        </p:spPr>
        <p:txBody>
          <a:bodyPr>
            <a:normAutofit/>
          </a:bodyPr>
          <a:lstStyle/>
          <a:p>
            <a:pPr marL="0" indent="0">
              <a:buNone/>
            </a:pPr>
            <a:endParaRPr lang="it-IT" sz="2000" dirty="0"/>
          </a:p>
          <a:p>
            <a:pPr marL="0" indent="0">
              <a:buNone/>
            </a:pPr>
            <a:endParaRPr lang="en-US" sz="2000" dirty="0"/>
          </a:p>
          <a:p>
            <a:pPr marL="0" indent="0">
              <a:buNone/>
            </a:pPr>
            <a:endParaRPr lang="en-US" sz="2000" dirty="0"/>
          </a:p>
          <a:p>
            <a:pPr marL="0" indent="0">
              <a:buNone/>
            </a:pPr>
            <a:endParaRPr lang="en-US" sz="2000" dirty="0"/>
          </a:p>
        </p:txBody>
      </p:sp>
      <p:sp>
        <p:nvSpPr>
          <p:cNvPr id="8" name="Titolo 7">
            <a:extLst>
              <a:ext uri="{FF2B5EF4-FFF2-40B4-BE49-F238E27FC236}">
                <a16:creationId xmlns:a16="http://schemas.microsoft.com/office/drawing/2014/main" id="{8234C052-6A8F-AD82-BBEB-DA47FC961301}"/>
              </a:ext>
            </a:extLst>
          </p:cNvPr>
          <p:cNvSpPr>
            <a:spLocks noGrp="1"/>
          </p:cNvSpPr>
          <p:nvPr>
            <p:ph type="title"/>
          </p:nvPr>
        </p:nvSpPr>
        <p:spPr>
          <a:xfrm>
            <a:off x="330123" y="199784"/>
            <a:ext cx="10739070" cy="1165504"/>
          </a:xfrm>
        </p:spPr>
        <p:txBody>
          <a:bodyPr>
            <a:normAutofit/>
          </a:bodyPr>
          <a:lstStyle/>
          <a:p>
            <a:r>
              <a:rPr lang="en-US" sz="4400" b="1" dirty="0">
                <a:solidFill>
                  <a:schemeClr val="accent1"/>
                </a:solidFill>
                <a:latin typeface="+mj-lt"/>
                <a:cs typeface="Times New Roman" panose="02020603050405020304" pitchFamily="18" charset="0"/>
              </a:rPr>
              <a:t>Path to the Instability Strip</a:t>
            </a:r>
            <a:endParaRPr lang="en-US" dirty="0">
              <a:solidFill>
                <a:schemeClr val="accent1"/>
              </a:solidFill>
            </a:endParaRPr>
          </a:p>
        </p:txBody>
      </p:sp>
      <p:sp>
        <p:nvSpPr>
          <p:cNvPr id="10" name="CasellaDiTesto 9">
            <a:extLst>
              <a:ext uri="{FF2B5EF4-FFF2-40B4-BE49-F238E27FC236}">
                <a16:creationId xmlns:a16="http://schemas.microsoft.com/office/drawing/2014/main" id="{7D78689C-4519-533C-0B2A-FBA5DA32F328}"/>
              </a:ext>
            </a:extLst>
          </p:cNvPr>
          <p:cNvSpPr txBox="1"/>
          <p:nvPr/>
        </p:nvSpPr>
        <p:spPr>
          <a:xfrm>
            <a:off x="6627429" y="6017720"/>
            <a:ext cx="1989678" cy="338554"/>
          </a:xfrm>
          <a:prstGeom prst="rect">
            <a:avLst/>
          </a:prstGeom>
          <a:noFill/>
        </p:spPr>
        <p:txBody>
          <a:bodyPr wrap="square">
            <a:spAutoFit/>
          </a:bodyPr>
          <a:lstStyle/>
          <a:p>
            <a:pPr rtl="0">
              <a:buNone/>
            </a:pPr>
            <a:r>
              <a:rPr lang="it-IT" sz="1600" b="0" i="0" u="none" strike="noStrike" dirty="0">
                <a:solidFill>
                  <a:srgbClr val="000000"/>
                </a:solidFill>
                <a:effectLst/>
              </a:rPr>
              <a:t>Bhardwaj+2022</a:t>
            </a:r>
            <a:endParaRPr lang="en-US" sz="1600" dirty="0"/>
          </a:p>
        </p:txBody>
      </p:sp>
      <p:sp>
        <p:nvSpPr>
          <p:cNvPr id="2" name="Segnaposto piè di pagina 1">
            <a:extLst>
              <a:ext uri="{FF2B5EF4-FFF2-40B4-BE49-F238E27FC236}">
                <a16:creationId xmlns:a16="http://schemas.microsoft.com/office/drawing/2014/main" id="{902470EA-B810-E936-BB29-0D742F0BC11C}"/>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7412974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01530-76C9-888D-067C-33995664733A}"/>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932C149B-8400-245F-5669-E3FDA9D4B67D}"/>
              </a:ext>
            </a:extLst>
          </p:cNvPr>
          <p:cNvPicPr>
            <a:picLocks noChangeAspect="1" noChangeArrowheads="1"/>
          </p:cNvPicPr>
          <p:nvPr/>
        </p:nvPicPr>
        <p:blipFill rotWithShape="1">
          <a:blip r:embed="rId3">
            <a:grayscl/>
            <a:extLst>
              <a:ext uri="{28A0092B-C50C-407E-A947-70E740481C1C}">
                <a14:useLocalDpi xmlns:a14="http://schemas.microsoft.com/office/drawing/2010/main" val="0"/>
              </a:ext>
            </a:extLst>
          </a:blip>
          <a:srcRect l="2219" t="1558" r="4087" b="1767"/>
          <a:stretch/>
        </p:blipFill>
        <p:spPr bwMode="auto">
          <a:xfrm>
            <a:off x="3376152" y="1178766"/>
            <a:ext cx="4881352" cy="5054321"/>
          </a:xfrm>
          <a:prstGeom prst="rect">
            <a:avLst/>
          </a:prstGeom>
          <a:noFill/>
          <a:extLst>
            <a:ext uri="{909E8E84-426E-40DD-AFC4-6F175D3DCCD1}">
              <a14:hiddenFill xmlns:a14="http://schemas.microsoft.com/office/drawing/2010/main">
                <a:solidFill>
                  <a:srgbClr val="FFFFFF"/>
                </a:solidFill>
              </a14:hiddenFill>
            </a:ext>
          </a:extLst>
        </p:spPr>
      </p:pic>
      <p:sp>
        <p:nvSpPr>
          <p:cNvPr id="4" name="Segnaposto data 3">
            <a:extLst>
              <a:ext uri="{FF2B5EF4-FFF2-40B4-BE49-F238E27FC236}">
                <a16:creationId xmlns:a16="http://schemas.microsoft.com/office/drawing/2014/main" id="{31C69464-8623-0A8C-9BA8-7A5F4124F4B6}"/>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0FA3472F-4AAD-8046-42AA-D05F084833D7}"/>
              </a:ext>
            </a:extLst>
          </p:cNvPr>
          <p:cNvSpPr>
            <a:spLocks noGrp="1"/>
          </p:cNvSpPr>
          <p:nvPr>
            <p:ph type="sldNum" sz="quarter" idx="12"/>
          </p:nvPr>
        </p:nvSpPr>
        <p:spPr/>
        <p:txBody>
          <a:bodyPr/>
          <a:lstStyle/>
          <a:p>
            <a:fld id="{73B850FF-6169-4056-8077-06FFA93A5366}" type="slidenum">
              <a:rPr lang="en-US" smtClean="0"/>
              <a:t>42</a:t>
            </a:fld>
            <a:endParaRPr lang="en-US"/>
          </a:p>
        </p:txBody>
      </p:sp>
      <p:sp>
        <p:nvSpPr>
          <p:cNvPr id="5" name="Segnaposto contenuto 4">
            <a:extLst>
              <a:ext uri="{FF2B5EF4-FFF2-40B4-BE49-F238E27FC236}">
                <a16:creationId xmlns:a16="http://schemas.microsoft.com/office/drawing/2014/main" id="{4A55621D-030D-59F0-BF2F-28CFA7F96CCD}"/>
              </a:ext>
            </a:extLst>
          </p:cNvPr>
          <p:cNvSpPr>
            <a:spLocks noGrp="1"/>
          </p:cNvSpPr>
          <p:nvPr>
            <p:ph idx="1"/>
          </p:nvPr>
        </p:nvSpPr>
        <p:spPr>
          <a:xfrm>
            <a:off x="421761" y="1537024"/>
            <a:ext cx="6319277" cy="4511397"/>
          </a:xfrm>
        </p:spPr>
        <p:txBody>
          <a:bodyPr>
            <a:normAutofit/>
          </a:bodyPr>
          <a:lstStyle/>
          <a:p>
            <a:pPr marL="0" indent="0">
              <a:buNone/>
            </a:pPr>
            <a:endParaRPr lang="it-IT" sz="2000" dirty="0"/>
          </a:p>
          <a:p>
            <a:pPr marL="0" indent="0">
              <a:buNone/>
            </a:pPr>
            <a:endParaRPr lang="en-US" sz="2000" dirty="0"/>
          </a:p>
          <a:p>
            <a:pPr marL="0" indent="0">
              <a:buNone/>
            </a:pPr>
            <a:endParaRPr lang="en-US" sz="2000" dirty="0"/>
          </a:p>
          <a:p>
            <a:pPr marL="0" indent="0">
              <a:buNone/>
            </a:pPr>
            <a:endParaRPr lang="en-US" sz="2000" dirty="0"/>
          </a:p>
        </p:txBody>
      </p:sp>
      <p:sp>
        <p:nvSpPr>
          <p:cNvPr id="8" name="Titolo 7">
            <a:extLst>
              <a:ext uri="{FF2B5EF4-FFF2-40B4-BE49-F238E27FC236}">
                <a16:creationId xmlns:a16="http://schemas.microsoft.com/office/drawing/2014/main" id="{25A20368-1D97-5258-6250-6AEFE0EF82EB}"/>
              </a:ext>
            </a:extLst>
          </p:cNvPr>
          <p:cNvSpPr>
            <a:spLocks noGrp="1"/>
          </p:cNvSpPr>
          <p:nvPr>
            <p:ph type="title"/>
          </p:nvPr>
        </p:nvSpPr>
        <p:spPr>
          <a:xfrm>
            <a:off x="330123" y="199784"/>
            <a:ext cx="10739070" cy="1165504"/>
          </a:xfrm>
        </p:spPr>
        <p:txBody>
          <a:bodyPr>
            <a:normAutofit/>
          </a:bodyPr>
          <a:lstStyle/>
          <a:p>
            <a:r>
              <a:rPr lang="en-US" sz="4400" b="1" dirty="0">
                <a:solidFill>
                  <a:schemeClr val="accent1"/>
                </a:solidFill>
                <a:latin typeface="+mj-lt"/>
                <a:cs typeface="Times New Roman" panose="02020603050405020304" pitchFamily="18" charset="0"/>
              </a:rPr>
              <a:t>Path to the Instability Strip</a:t>
            </a:r>
            <a:endParaRPr lang="en-US" dirty="0">
              <a:solidFill>
                <a:schemeClr val="accent1"/>
              </a:solidFill>
            </a:endParaRPr>
          </a:p>
        </p:txBody>
      </p:sp>
      <p:sp>
        <p:nvSpPr>
          <p:cNvPr id="10" name="CasellaDiTesto 9">
            <a:extLst>
              <a:ext uri="{FF2B5EF4-FFF2-40B4-BE49-F238E27FC236}">
                <a16:creationId xmlns:a16="http://schemas.microsoft.com/office/drawing/2014/main" id="{481B4115-DFDB-2C8C-DB4B-17B6DD574F76}"/>
              </a:ext>
            </a:extLst>
          </p:cNvPr>
          <p:cNvSpPr txBox="1"/>
          <p:nvPr/>
        </p:nvSpPr>
        <p:spPr>
          <a:xfrm>
            <a:off x="6627429" y="6017720"/>
            <a:ext cx="1989678" cy="338554"/>
          </a:xfrm>
          <a:prstGeom prst="rect">
            <a:avLst/>
          </a:prstGeom>
          <a:noFill/>
        </p:spPr>
        <p:txBody>
          <a:bodyPr wrap="square">
            <a:spAutoFit/>
          </a:bodyPr>
          <a:lstStyle/>
          <a:p>
            <a:pPr rtl="0">
              <a:buNone/>
            </a:pPr>
            <a:r>
              <a:rPr lang="it-IT" sz="1600" b="0" i="0" u="none" strike="noStrike" dirty="0">
                <a:solidFill>
                  <a:srgbClr val="000000"/>
                </a:solidFill>
                <a:effectLst/>
              </a:rPr>
              <a:t>Bhardwaj+2022</a:t>
            </a:r>
            <a:endParaRPr lang="en-US" sz="1600" dirty="0"/>
          </a:p>
        </p:txBody>
      </p:sp>
      <p:sp>
        <p:nvSpPr>
          <p:cNvPr id="2" name="Segnaposto piè di pagina 1">
            <a:extLst>
              <a:ext uri="{FF2B5EF4-FFF2-40B4-BE49-F238E27FC236}">
                <a16:creationId xmlns:a16="http://schemas.microsoft.com/office/drawing/2014/main" id="{13D2CE61-44A0-B9D1-2B48-ABBEA5295ED1}"/>
              </a:ext>
            </a:extLst>
          </p:cNvPr>
          <p:cNvSpPr>
            <a:spLocks noGrp="1"/>
          </p:cNvSpPr>
          <p:nvPr>
            <p:ph type="ftr" sz="quarter" idx="11"/>
          </p:nvPr>
        </p:nvSpPr>
        <p:spPr/>
        <p:txBody>
          <a:bodyPr/>
          <a:lstStyle/>
          <a:p>
            <a:r>
              <a:rPr lang="en-US"/>
              <a:t>Teresa Sicignano</a:t>
            </a:r>
          </a:p>
        </p:txBody>
      </p:sp>
      <p:sp>
        <p:nvSpPr>
          <p:cNvPr id="3" name="Ovale 2">
            <a:extLst>
              <a:ext uri="{FF2B5EF4-FFF2-40B4-BE49-F238E27FC236}">
                <a16:creationId xmlns:a16="http://schemas.microsoft.com/office/drawing/2014/main" id="{6C5B3382-DF84-A1E4-0398-2B224FEEBAE9}"/>
              </a:ext>
            </a:extLst>
          </p:cNvPr>
          <p:cNvSpPr/>
          <p:nvPr/>
        </p:nvSpPr>
        <p:spPr>
          <a:xfrm rot="808124">
            <a:off x="6833582" y="2376039"/>
            <a:ext cx="230582" cy="1093634"/>
          </a:xfrm>
          <a:prstGeom prst="ellipse">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Connettore dritto 8">
            <a:extLst>
              <a:ext uri="{FF2B5EF4-FFF2-40B4-BE49-F238E27FC236}">
                <a16:creationId xmlns:a16="http://schemas.microsoft.com/office/drawing/2014/main" id="{5775A68C-2AD2-D402-0E1F-9C827E208692}"/>
              </a:ext>
            </a:extLst>
          </p:cNvPr>
          <p:cNvCxnSpPr/>
          <p:nvPr/>
        </p:nvCxnSpPr>
        <p:spPr>
          <a:xfrm>
            <a:off x="6349429" y="3051425"/>
            <a:ext cx="391609" cy="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1" name="CasellaDiTesto 10">
                <a:extLst>
                  <a:ext uri="{FF2B5EF4-FFF2-40B4-BE49-F238E27FC236}">
                    <a16:creationId xmlns:a16="http://schemas.microsoft.com/office/drawing/2014/main" id="{2460FE0F-D74C-B4EB-5571-37AD5E3B6B40}"/>
                  </a:ext>
                </a:extLst>
              </p:cNvPr>
              <p:cNvSpPr txBox="1"/>
              <p:nvPr/>
            </p:nvSpPr>
            <p:spPr>
              <a:xfrm>
                <a:off x="421760" y="1413761"/>
                <a:ext cx="3159639" cy="1212448"/>
              </a:xfrm>
              <a:prstGeom prst="rect">
                <a:avLst/>
              </a:prstGeom>
              <a:noFill/>
            </p:spPr>
            <p:txBody>
              <a:bodyPr wrap="square">
                <a:spAutoFit/>
              </a:bodyPr>
              <a:lstStyle/>
              <a:p>
                <a:pPr fontAlgn="t"/>
                <a:r>
                  <a:rPr lang="en-US" sz="1800" dirty="0">
                    <a:solidFill>
                      <a:srgbClr val="FF0000"/>
                    </a:solidFill>
                  </a:rPr>
                  <a:t>Classical Cepheids</a:t>
                </a:r>
                <a:r>
                  <a:rPr lang="en-US" sz="1800" dirty="0"/>
                  <a:t>: Pop I; </a:t>
                </a:r>
              </a:p>
              <a:p>
                <a:pPr fontAlgn="t"/>
                <a:r>
                  <a:rPr lang="en-US" sz="1800" dirty="0"/>
                  <a:t>3-13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𝑀</m:t>
                        </m:r>
                      </m:e>
                      <m:sub>
                        <m:r>
                          <a:rPr lang="en-US" sz="1800" b="0" i="1" smtClean="0">
                            <a:latin typeface="Cambria Math" panose="02040503050406030204" pitchFamily="18" charset="0"/>
                          </a:rPr>
                          <m:t>⊙</m:t>
                        </m:r>
                      </m:sub>
                    </m:sSub>
                  </m:oMath>
                </a14:m>
                <a:r>
                  <a:rPr lang="it-IT" sz="1800" dirty="0">
                    <a:solidFill>
                      <a:schemeClr val="tx1">
                        <a:lumMod val="95000"/>
                        <a:lumOff val="5000"/>
                      </a:schemeClr>
                    </a:solidFill>
                  </a:rPr>
                  <a:t>; 0.2-100 days;   </a:t>
                </a:r>
                <a:r>
                  <a:rPr lang="it-IT" sz="1800" dirty="0" err="1">
                    <a:solidFill>
                      <a:schemeClr val="tx1">
                        <a:lumMod val="95000"/>
                        <a:lumOff val="5000"/>
                      </a:schemeClr>
                    </a:solidFill>
                  </a:rPr>
                  <a:t>fundamental</a:t>
                </a:r>
                <a:r>
                  <a:rPr lang="it-IT" sz="1800" dirty="0">
                    <a:solidFill>
                      <a:schemeClr val="tx1">
                        <a:lumMod val="95000"/>
                        <a:lumOff val="5000"/>
                      </a:schemeClr>
                    </a:solidFill>
                  </a:rPr>
                  <a:t>, first, and second </a:t>
                </a:r>
                <a:r>
                  <a:rPr lang="it-IT" sz="1800" dirty="0" err="1">
                    <a:solidFill>
                      <a:schemeClr val="tx1">
                        <a:lumMod val="95000"/>
                        <a:lumOff val="5000"/>
                      </a:schemeClr>
                    </a:solidFill>
                  </a:rPr>
                  <a:t>overtone</a:t>
                </a:r>
                <a:r>
                  <a:rPr lang="it-IT" sz="1800" dirty="0">
                    <a:solidFill>
                      <a:schemeClr val="tx1">
                        <a:lumMod val="95000"/>
                        <a:lumOff val="5000"/>
                      </a:schemeClr>
                    </a:solidFill>
                  </a:rPr>
                  <a:t> </a:t>
                </a:r>
                <a:r>
                  <a:rPr lang="it-IT" sz="1800" dirty="0" err="1">
                    <a:solidFill>
                      <a:schemeClr val="tx1">
                        <a:lumMod val="95000"/>
                        <a:lumOff val="5000"/>
                      </a:schemeClr>
                    </a:solidFill>
                  </a:rPr>
                  <a:t>modes</a:t>
                </a:r>
                <a:r>
                  <a:rPr lang="it-IT" sz="1800" dirty="0">
                    <a:solidFill>
                      <a:schemeClr val="tx1">
                        <a:lumMod val="95000"/>
                        <a:lumOff val="5000"/>
                      </a:schemeClr>
                    </a:solidFill>
                  </a:rPr>
                  <a:t>.</a:t>
                </a:r>
              </a:p>
            </p:txBody>
          </p:sp>
        </mc:Choice>
        <mc:Fallback>
          <p:sp>
            <p:nvSpPr>
              <p:cNvPr id="11" name="CasellaDiTesto 10">
                <a:extLst>
                  <a:ext uri="{FF2B5EF4-FFF2-40B4-BE49-F238E27FC236}">
                    <a16:creationId xmlns:a16="http://schemas.microsoft.com/office/drawing/2014/main" id="{2460FE0F-D74C-B4EB-5571-37AD5E3B6B40}"/>
                  </a:ext>
                </a:extLst>
              </p:cNvPr>
              <p:cNvSpPr txBox="1">
                <a:spLocks noRot="1" noChangeAspect="1" noMove="1" noResize="1" noEditPoints="1" noAdjustHandles="1" noChangeArrowheads="1" noChangeShapeType="1" noTextEdit="1"/>
              </p:cNvSpPr>
              <p:nvPr/>
            </p:nvSpPr>
            <p:spPr>
              <a:xfrm>
                <a:off x="421760" y="1413761"/>
                <a:ext cx="3159639" cy="1212448"/>
              </a:xfrm>
              <a:prstGeom prst="rect">
                <a:avLst/>
              </a:prstGeom>
              <a:blipFill>
                <a:blip r:embed="rId4"/>
                <a:stretch>
                  <a:fillRect l="-1606" t="-3125" b="-8333"/>
                </a:stretch>
              </a:blipFill>
            </p:spPr>
            <p:txBody>
              <a:bodyPr/>
              <a:lstStyle/>
              <a:p>
                <a:r>
                  <a:rPr lang="en-US">
                    <a:noFill/>
                  </a:rPr>
                  <a:t> </a:t>
                </a:r>
              </a:p>
            </p:txBody>
          </p:sp>
        </mc:Fallback>
      </mc:AlternateContent>
    </p:spTree>
    <p:extLst>
      <p:ext uri="{BB962C8B-B14F-4D97-AF65-F5344CB8AC3E}">
        <p14:creationId xmlns:p14="http://schemas.microsoft.com/office/powerpoint/2010/main" val="401532836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BD7CCA-BDEE-E58E-D0BF-7C77034EBD6A}"/>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705D9946-56D9-BACA-4B73-4C0B1CE5BB25}"/>
              </a:ext>
            </a:extLst>
          </p:cNvPr>
          <p:cNvPicPr>
            <a:picLocks noChangeAspect="1" noChangeArrowheads="1"/>
          </p:cNvPicPr>
          <p:nvPr/>
        </p:nvPicPr>
        <p:blipFill rotWithShape="1">
          <a:blip r:embed="rId3">
            <a:grayscl/>
            <a:extLst>
              <a:ext uri="{28A0092B-C50C-407E-A947-70E740481C1C}">
                <a14:useLocalDpi xmlns:a14="http://schemas.microsoft.com/office/drawing/2010/main" val="0"/>
              </a:ext>
            </a:extLst>
          </a:blip>
          <a:srcRect l="2219" t="1558" r="4087" b="1767"/>
          <a:stretch/>
        </p:blipFill>
        <p:spPr bwMode="auto">
          <a:xfrm>
            <a:off x="3376152" y="1178766"/>
            <a:ext cx="4881352" cy="5054321"/>
          </a:xfrm>
          <a:prstGeom prst="rect">
            <a:avLst/>
          </a:prstGeom>
          <a:noFill/>
          <a:extLst>
            <a:ext uri="{909E8E84-426E-40DD-AFC4-6F175D3DCCD1}">
              <a14:hiddenFill xmlns:a14="http://schemas.microsoft.com/office/drawing/2010/main">
                <a:solidFill>
                  <a:srgbClr val="FFFFFF"/>
                </a:solidFill>
              </a14:hiddenFill>
            </a:ext>
          </a:extLst>
        </p:spPr>
      </p:pic>
      <p:sp>
        <p:nvSpPr>
          <p:cNvPr id="4" name="Segnaposto data 3">
            <a:extLst>
              <a:ext uri="{FF2B5EF4-FFF2-40B4-BE49-F238E27FC236}">
                <a16:creationId xmlns:a16="http://schemas.microsoft.com/office/drawing/2014/main" id="{F8DEC8B2-5A5C-8F54-59F8-6CE0268DEFBC}"/>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43FCCD26-8A4E-BC0C-06A5-ACE6640DB64C}"/>
              </a:ext>
            </a:extLst>
          </p:cNvPr>
          <p:cNvSpPr>
            <a:spLocks noGrp="1"/>
          </p:cNvSpPr>
          <p:nvPr>
            <p:ph type="sldNum" sz="quarter" idx="12"/>
          </p:nvPr>
        </p:nvSpPr>
        <p:spPr/>
        <p:txBody>
          <a:bodyPr/>
          <a:lstStyle/>
          <a:p>
            <a:fld id="{73B850FF-6169-4056-8077-06FFA93A5366}" type="slidenum">
              <a:rPr lang="en-US" smtClean="0"/>
              <a:t>43</a:t>
            </a:fld>
            <a:endParaRPr lang="en-US"/>
          </a:p>
        </p:txBody>
      </p:sp>
      <p:sp>
        <p:nvSpPr>
          <p:cNvPr id="5" name="Segnaposto contenuto 4">
            <a:extLst>
              <a:ext uri="{FF2B5EF4-FFF2-40B4-BE49-F238E27FC236}">
                <a16:creationId xmlns:a16="http://schemas.microsoft.com/office/drawing/2014/main" id="{6C4A1DC4-88C8-1686-3439-B12411586AC7}"/>
              </a:ext>
            </a:extLst>
          </p:cNvPr>
          <p:cNvSpPr>
            <a:spLocks noGrp="1"/>
          </p:cNvSpPr>
          <p:nvPr>
            <p:ph idx="1"/>
          </p:nvPr>
        </p:nvSpPr>
        <p:spPr>
          <a:xfrm>
            <a:off x="421761" y="1537024"/>
            <a:ext cx="6319277" cy="4511397"/>
          </a:xfrm>
        </p:spPr>
        <p:txBody>
          <a:bodyPr>
            <a:normAutofit/>
          </a:bodyPr>
          <a:lstStyle/>
          <a:p>
            <a:pPr marL="0" indent="0">
              <a:buNone/>
            </a:pPr>
            <a:endParaRPr lang="it-IT" sz="2000" dirty="0"/>
          </a:p>
          <a:p>
            <a:pPr marL="0" indent="0">
              <a:buNone/>
            </a:pPr>
            <a:endParaRPr lang="en-US" sz="2000" dirty="0"/>
          </a:p>
          <a:p>
            <a:pPr marL="0" indent="0">
              <a:buNone/>
            </a:pPr>
            <a:endParaRPr lang="en-US" sz="2000" dirty="0"/>
          </a:p>
          <a:p>
            <a:pPr marL="0" indent="0">
              <a:buNone/>
            </a:pPr>
            <a:endParaRPr lang="en-US" sz="2000" dirty="0"/>
          </a:p>
        </p:txBody>
      </p:sp>
      <p:sp>
        <p:nvSpPr>
          <p:cNvPr id="8" name="Titolo 7">
            <a:extLst>
              <a:ext uri="{FF2B5EF4-FFF2-40B4-BE49-F238E27FC236}">
                <a16:creationId xmlns:a16="http://schemas.microsoft.com/office/drawing/2014/main" id="{B08A6CB2-3A35-31BB-2B3B-DADB47DF46F5}"/>
              </a:ext>
            </a:extLst>
          </p:cNvPr>
          <p:cNvSpPr>
            <a:spLocks noGrp="1"/>
          </p:cNvSpPr>
          <p:nvPr>
            <p:ph type="title"/>
          </p:nvPr>
        </p:nvSpPr>
        <p:spPr>
          <a:xfrm>
            <a:off x="330123" y="199784"/>
            <a:ext cx="10739070" cy="1165504"/>
          </a:xfrm>
        </p:spPr>
        <p:txBody>
          <a:bodyPr>
            <a:normAutofit/>
          </a:bodyPr>
          <a:lstStyle/>
          <a:p>
            <a:r>
              <a:rPr lang="en-US" sz="4400" b="1" dirty="0">
                <a:solidFill>
                  <a:schemeClr val="accent1"/>
                </a:solidFill>
                <a:latin typeface="+mj-lt"/>
                <a:cs typeface="Times New Roman" panose="02020603050405020304" pitchFamily="18" charset="0"/>
              </a:rPr>
              <a:t>Path to the Instability Strip</a:t>
            </a:r>
            <a:endParaRPr lang="en-US" dirty="0">
              <a:solidFill>
                <a:schemeClr val="accent1"/>
              </a:solidFill>
            </a:endParaRPr>
          </a:p>
        </p:txBody>
      </p:sp>
      <p:sp>
        <p:nvSpPr>
          <p:cNvPr id="10" name="CasellaDiTesto 9">
            <a:extLst>
              <a:ext uri="{FF2B5EF4-FFF2-40B4-BE49-F238E27FC236}">
                <a16:creationId xmlns:a16="http://schemas.microsoft.com/office/drawing/2014/main" id="{E4A1A91F-6CD1-F152-9B57-9FE39C80CB94}"/>
              </a:ext>
            </a:extLst>
          </p:cNvPr>
          <p:cNvSpPr txBox="1"/>
          <p:nvPr/>
        </p:nvSpPr>
        <p:spPr>
          <a:xfrm>
            <a:off x="6627429" y="6017720"/>
            <a:ext cx="1989678" cy="338554"/>
          </a:xfrm>
          <a:prstGeom prst="rect">
            <a:avLst/>
          </a:prstGeom>
          <a:noFill/>
        </p:spPr>
        <p:txBody>
          <a:bodyPr wrap="square">
            <a:spAutoFit/>
          </a:bodyPr>
          <a:lstStyle/>
          <a:p>
            <a:pPr rtl="0">
              <a:buNone/>
            </a:pPr>
            <a:r>
              <a:rPr lang="it-IT" sz="1600" b="0" i="0" u="none" strike="noStrike" dirty="0">
                <a:solidFill>
                  <a:srgbClr val="000000"/>
                </a:solidFill>
                <a:effectLst/>
              </a:rPr>
              <a:t>Bhardwaj+2022</a:t>
            </a:r>
            <a:endParaRPr lang="en-US" sz="1600" dirty="0"/>
          </a:p>
        </p:txBody>
      </p:sp>
      <p:sp>
        <p:nvSpPr>
          <p:cNvPr id="2" name="Segnaposto piè di pagina 1">
            <a:extLst>
              <a:ext uri="{FF2B5EF4-FFF2-40B4-BE49-F238E27FC236}">
                <a16:creationId xmlns:a16="http://schemas.microsoft.com/office/drawing/2014/main" id="{B738F1CB-C2EF-CA9D-F53B-41EBD40065CF}"/>
              </a:ext>
            </a:extLst>
          </p:cNvPr>
          <p:cNvSpPr>
            <a:spLocks noGrp="1"/>
          </p:cNvSpPr>
          <p:nvPr>
            <p:ph type="ftr" sz="quarter" idx="11"/>
          </p:nvPr>
        </p:nvSpPr>
        <p:spPr/>
        <p:txBody>
          <a:bodyPr/>
          <a:lstStyle/>
          <a:p>
            <a:r>
              <a:rPr lang="en-US"/>
              <a:t>Teresa Sicignano</a:t>
            </a:r>
          </a:p>
        </p:txBody>
      </p:sp>
      <p:sp>
        <p:nvSpPr>
          <p:cNvPr id="3" name="Ovale 2">
            <a:extLst>
              <a:ext uri="{FF2B5EF4-FFF2-40B4-BE49-F238E27FC236}">
                <a16:creationId xmlns:a16="http://schemas.microsoft.com/office/drawing/2014/main" id="{B2560D98-EE8C-6B80-AE41-2AE5A8FAD6F0}"/>
              </a:ext>
            </a:extLst>
          </p:cNvPr>
          <p:cNvSpPr/>
          <p:nvPr/>
        </p:nvSpPr>
        <p:spPr>
          <a:xfrm rot="19393859">
            <a:off x="6511673" y="3913202"/>
            <a:ext cx="313701" cy="234413"/>
          </a:xfrm>
          <a:prstGeom prst="ellipse">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Connettore dritto 8">
            <a:extLst>
              <a:ext uri="{FF2B5EF4-FFF2-40B4-BE49-F238E27FC236}">
                <a16:creationId xmlns:a16="http://schemas.microsoft.com/office/drawing/2014/main" id="{5A2AD1AF-9A3F-9350-65BF-CA90A7317626}"/>
              </a:ext>
            </a:extLst>
          </p:cNvPr>
          <p:cNvCxnSpPr>
            <a:cxnSpLocks/>
          </p:cNvCxnSpPr>
          <p:nvPr/>
        </p:nvCxnSpPr>
        <p:spPr>
          <a:xfrm>
            <a:off x="6215864" y="3965825"/>
            <a:ext cx="256854" cy="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1" name="CasellaDiTesto 10">
                <a:extLst>
                  <a:ext uri="{FF2B5EF4-FFF2-40B4-BE49-F238E27FC236}">
                    <a16:creationId xmlns:a16="http://schemas.microsoft.com/office/drawing/2014/main" id="{093427F2-031C-DDBA-EE54-4F114A082B97}"/>
                  </a:ext>
                </a:extLst>
              </p:cNvPr>
              <p:cNvSpPr txBox="1"/>
              <p:nvPr/>
            </p:nvSpPr>
            <p:spPr>
              <a:xfrm>
                <a:off x="421760" y="1413761"/>
                <a:ext cx="3159639" cy="1212448"/>
              </a:xfrm>
              <a:prstGeom prst="rect">
                <a:avLst/>
              </a:prstGeom>
              <a:noFill/>
            </p:spPr>
            <p:txBody>
              <a:bodyPr wrap="square">
                <a:spAutoFit/>
              </a:bodyPr>
              <a:lstStyle/>
              <a:p>
                <a:pPr fontAlgn="t"/>
                <a:r>
                  <a:rPr lang="en-US" sz="1800" dirty="0">
                    <a:solidFill>
                      <a:srgbClr val="FF0000"/>
                    </a:solidFill>
                  </a:rPr>
                  <a:t>Classical Cepheids</a:t>
                </a:r>
                <a:r>
                  <a:rPr lang="en-US" sz="1800" dirty="0"/>
                  <a:t>: Pop I; </a:t>
                </a:r>
              </a:p>
              <a:p>
                <a:pPr fontAlgn="t"/>
                <a:r>
                  <a:rPr lang="en-US" sz="1800" dirty="0"/>
                  <a:t>3-13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𝑀</m:t>
                        </m:r>
                      </m:e>
                      <m:sub>
                        <m:r>
                          <a:rPr lang="en-US" sz="1800" b="0" i="1" smtClean="0">
                            <a:latin typeface="Cambria Math" panose="02040503050406030204" pitchFamily="18" charset="0"/>
                          </a:rPr>
                          <m:t>⊙</m:t>
                        </m:r>
                      </m:sub>
                    </m:sSub>
                  </m:oMath>
                </a14:m>
                <a:r>
                  <a:rPr lang="it-IT" sz="1800" dirty="0">
                    <a:solidFill>
                      <a:schemeClr val="tx1">
                        <a:lumMod val="95000"/>
                        <a:lumOff val="5000"/>
                      </a:schemeClr>
                    </a:solidFill>
                  </a:rPr>
                  <a:t>; 0.2-100 days;   </a:t>
                </a:r>
                <a:r>
                  <a:rPr lang="it-IT" sz="1800" dirty="0" err="1">
                    <a:solidFill>
                      <a:schemeClr val="tx1">
                        <a:lumMod val="95000"/>
                        <a:lumOff val="5000"/>
                      </a:schemeClr>
                    </a:solidFill>
                  </a:rPr>
                  <a:t>fundamental</a:t>
                </a:r>
                <a:r>
                  <a:rPr lang="it-IT" sz="1800" dirty="0">
                    <a:solidFill>
                      <a:schemeClr val="tx1">
                        <a:lumMod val="95000"/>
                        <a:lumOff val="5000"/>
                      </a:schemeClr>
                    </a:solidFill>
                  </a:rPr>
                  <a:t>, first, and second </a:t>
                </a:r>
                <a:r>
                  <a:rPr lang="it-IT" sz="1800" dirty="0" err="1">
                    <a:solidFill>
                      <a:schemeClr val="tx1">
                        <a:lumMod val="95000"/>
                        <a:lumOff val="5000"/>
                      </a:schemeClr>
                    </a:solidFill>
                  </a:rPr>
                  <a:t>overtone</a:t>
                </a:r>
                <a:r>
                  <a:rPr lang="it-IT" sz="1800" dirty="0">
                    <a:solidFill>
                      <a:schemeClr val="tx1">
                        <a:lumMod val="95000"/>
                        <a:lumOff val="5000"/>
                      </a:schemeClr>
                    </a:solidFill>
                  </a:rPr>
                  <a:t> </a:t>
                </a:r>
                <a:r>
                  <a:rPr lang="it-IT" sz="1800" dirty="0" err="1">
                    <a:solidFill>
                      <a:schemeClr val="tx1">
                        <a:lumMod val="95000"/>
                        <a:lumOff val="5000"/>
                      </a:schemeClr>
                    </a:solidFill>
                  </a:rPr>
                  <a:t>modes</a:t>
                </a:r>
                <a:r>
                  <a:rPr lang="it-IT" sz="1800" dirty="0">
                    <a:solidFill>
                      <a:schemeClr val="tx1">
                        <a:lumMod val="95000"/>
                        <a:lumOff val="5000"/>
                      </a:schemeClr>
                    </a:solidFill>
                  </a:rPr>
                  <a:t>.</a:t>
                </a:r>
              </a:p>
            </p:txBody>
          </p:sp>
        </mc:Choice>
        <mc:Fallback>
          <p:sp>
            <p:nvSpPr>
              <p:cNvPr id="11" name="CasellaDiTesto 10">
                <a:extLst>
                  <a:ext uri="{FF2B5EF4-FFF2-40B4-BE49-F238E27FC236}">
                    <a16:creationId xmlns:a16="http://schemas.microsoft.com/office/drawing/2014/main" id="{093427F2-031C-DDBA-EE54-4F114A082B97}"/>
                  </a:ext>
                </a:extLst>
              </p:cNvPr>
              <p:cNvSpPr txBox="1">
                <a:spLocks noRot="1" noChangeAspect="1" noMove="1" noResize="1" noEditPoints="1" noAdjustHandles="1" noChangeArrowheads="1" noChangeShapeType="1" noTextEdit="1"/>
              </p:cNvSpPr>
              <p:nvPr/>
            </p:nvSpPr>
            <p:spPr>
              <a:xfrm>
                <a:off x="421760" y="1413761"/>
                <a:ext cx="3159639" cy="1212448"/>
              </a:xfrm>
              <a:prstGeom prst="rect">
                <a:avLst/>
              </a:prstGeom>
              <a:blipFill>
                <a:blip r:embed="rId4"/>
                <a:stretch>
                  <a:fillRect l="-1606" t="-3125" b="-8333"/>
                </a:stretch>
              </a:blipFill>
            </p:spPr>
            <p:txBody>
              <a:bodyPr/>
              <a:lstStyle/>
              <a:p>
                <a:r>
                  <a:rPr lang="en-US">
                    <a:noFill/>
                  </a:rPr>
                  <a:t> </a:t>
                </a:r>
              </a:p>
            </p:txBody>
          </p:sp>
        </mc:Fallback>
      </mc:AlternateContent>
      <p:sp>
        <p:nvSpPr>
          <p:cNvPr id="12" name="Rettangolo 11">
            <a:extLst>
              <a:ext uri="{FF2B5EF4-FFF2-40B4-BE49-F238E27FC236}">
                <a16:creationId xmlns:a16="http://schemas.microsoft.com/office/drawing/2014/main" id="{050E363C-3474-8D53-769D-5856BB9FD20B}"/>
              </a:ext>
            </a:extLst>
          </p:cNvPr>
          <p:cNvSpPr/>
          <p:nvPr/>
        </p:nvSpPr>
        <p:spPr>
          <a:xfrm>
            <a:off x="421761" y="1365288"/>
            <a:ext cx="3040630" cy="1326541"/>
          </a:xfrm>
          <a:prstGeom prst="rect">
            <a:avLst/>
          </a:prstGeom>
          <a:solidFill>
            <a:schemeClr val="bg1">
              <a:alpha val="78194"/>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4" name="CasellaDiTesto 13">
                <a:extLst>
                  <a:ext uri="{FF2B5EF4-FFF2-40B4-BE49-F238E27FC236}">
                    <a16:creationId xmlns:a16="http://schemas.microsoft.com/office/drawing/2014/main" id="{6673B5FA-B875-EB63-0CA8-2678B110321B}"/>
                  </a:ext>
                </a:extLst>
              </p:cNvPr>
              <p:cNvSpPr txBox="1"/>
              <p:nvPr/>
            </p:nvSpPr>
            <p:spPr>
              <a:xfrm>
                <a:off x="421760" y="4322082"/>
                <a:ext cx="2688398" cy="1212448"/>
              </a:xfrm>
              <a:prstGeom prst="rect">
                <a:avLst/>
              </a:prstGeom>
              <a:noFill/>
            </p:spPr>
            <p:txBody>
              <a:bodyPr wrap="square">
                <a:spAutoFit/>
              </a:bodyPr>
              <a:lstStyle/>
              <a:p>
                <a:pPr fontAlgn="t"/>
                <a:r>
                  <a:rPr lang="it-IT" sz="1800" dirty="0">
                    <a:solidFill>
                      <a:srgbClr val="FF0000"/>
                    </a:solidFill>
                  </a:rPr>
                  <a:t>RR Lyrae</a:t>
                </a:r>
                <a:r>
                  <a:rPr lang="it-IT" sz="1800" dirty="0">
                    <a:solidFill>
                      <a:schemeClr val="tx1">
                        <a:lumMod val="95000"/>
                        <a:lumOff val="5000"/>
                      </a:schemeClr>
                    </a:solidFill>
                  </a:rPr>
                  <a:t>: Pop II, </a:t>
                </a:r>
              </a:p>
              <a:p>
                <a:pPr fontAlgn="t"/>
                <a:r>
                  <a:rPr lang="it-IT" sz="1800" dirty="0">
                    <a:solidFill>
                      <a:schemeClr val="tx1">
                        <a:lumMod val="95000"/>
                        <a:lumOff val="5000"/>
                      </a:schemeClr>
                    </a:solidFill>
                  </a:rPr>
                  <a:t>0.5-0.8 </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𝑀</m:t>
                        </m:r>
                      </m:e>
                      <m:sub>
                        <m:r>
                          <a:rPr lang="en-US" sz="1800" i="1">
                            <a:latin typeface="Cambria Math" panose="02040503050406030204" pitchFamily="18" charset="0"/>
                          </a:rPr>
                          <m:t>⊙</m:t>
                        </m:r>
                      </m:sub>
                    </m:sSub>
                    <m:r>
                      <a:rPr lang="en-US" sz="1800" b="0" i="0" smtClean="0">
                        <a:latin typeface="Cambria Math" panose="02040503050406030204" pitchFamily="18" charset="0"/>
                      </a:rPr>
                      <m:t>;</m:t>
                    </m:r>
                  </m:oMath>
                </a14:m>
                <a:r>
                  <a:rPr lang="it-IT" sz="1800" dirty="0">
                    <a:solidFill>
                      <a:schemeClr val="tx1">
                        <a:lumMod val="95000"/>
                        <a:lumOff val="5000"/>
                      </a:schemeClr>
                    </a:solidFill>
                  </a:rPr>
                  <a:t> 0.2 – 1 day, </a:t>
                </a:r>
                <a:r>
                  <a:rPr lang="it-IT" sz="1800" dirty="0" err="1">
                    <a:solidFill>
                      <a:schemeClr val="tx1">
                        <a:lumMod val="95000"/>
                        <a:lumOff val="5000"/>
                      </a:schemeClr>
                    </a:solidFill>
                  </a:rPr>
                  <a:t>fundamental</a:t>
                </a:r>
                <a:r>
                  <a:rPr lang="it-IT" sz="1800" dirty="0">
                    <a:solidFill>
                      <a:schemeClr val="tx1">
                        <a:lumMod val="95000"/>
                        <a:lumOff val="5000"/>
                      </a:schemeClr>
                    </a:solidFill>
                  </a:rPr>
                  <a:t> and  first </a:t>
                </a:r>
                <a:r>
                  <a:rPr lang="it-IT" sz="1800" dirty="0" err="1">
                    <a:solidFill>
                      <a:schemeClr val="tx1">
                        <a:lumMod val="95000"/>
                        <a:lumOff val="5000"/>
                      </a:schemeClr>
                    </a:solidFill>
                  </a:rPr>
                  <a:t>overtone</a:t>
                </a:r>
                <a:r>
                  <a:rPr lang="it-IT" sz="1800" dirty="0">
                    <a:solidFill>
                      <a:schemeClr val="tx1">
                        <a:lumMod val="95000"/>
                        <a:lumOff val="5000"/>
                      </a:schemeClr>
                    </a:solidFill>
                  </a:rPr>
                  <a:t> </a:t>
                </a:r>
                <a:r>
                  <a:rPr lang="it-IT" sz="1800" dirty="0" err="1">
                    <a:solidFill>
                      <a:schemeClr val="tx1">
                        <a:lumMod val="95000"/>
                        <a:lumOff val="5000"/>
                      </a:schemeClr>
                    </a:solidFill>
                  </a:rPr>
                  <a:t>modes</a:t>
                </a:r>
                <a:r>
                  <a:rPr lang="it-IT" sz="1800" dirty="0">
                    <a:solidFill>
                      <a:schemeClr val="tx1">
                        <a:lumMod val="95000"/>
                        <a:lumOff val="5000"/>
                      </a:schemeClr>
                    </a:solidFill>
                  </a:rPr>
                  <a:t>.</a:t>
                </a:r>
              </a:p>
            </p:txBody>
          </p:sp>
        </mc:Choice>
        <mc:Fallback>
          <p:sp>
            <p:nvSpPr>
              <p:cNvPr id="14" name="CasellaDiTesto 13">
                <a:extLst>
                  <a:ext uri="{FF2B5EF4-FFF2-40B4-BE49-F238E27FC236}">
                    <a16:creationId xmlns:a16="http://schemas.microsoft.com/office/drawing/2014/main" id="{6673B5FA-B875-EB63-0CA8-2678B110321B}"/>
                  </a:ext>
                </a:extLst>
              </p:cNvPr>
              <p:cNvSpPr txBox="1">
                <a:spLocks noRot="1" noChangeAspect="1" noMove="1" noResize="1" noEditPoints="1" noAdjustHandles="1" noChangeArrowheads="1" noChangeShapeType="1" noTextEdit="1"/>
              </p:cNvSpPr>
              <p:nvPr/>
            </p:nvSpPr>
            <p:spPr>
              <a:xfrm>
                <a:off x="421760" y="4322082"/>
                <a:ext cx="2688398" cy="1212448"/>
              </a:xfrm>
              <a:prstGeom prst="rect">
                <a:avLst/>
              </a:prstGeom>
              <a:blipFill>
                <a:blip r:embed="rId5"/>
                <a:stretch>
                  <a:fillRect l="-1887" t="-2083" b="-8333"/>
                </a:stretch>
              </a:blipFill>
            </p:spPr>
            <p:txBody>
              <a:bodyPr/>
              <a:lstStyle/>
              <a:p>
                <a:r>
                  <a:rPr lang="en-US">
                    <a:noFill/>
                  </a:rPr>
                  <a:t> </a:t>
                </a:r>
              </a:p>
            </p:txBody>
          </p:sp>
        </mc:Fallback>
      </mc:AlternateContent>
    </p:spTree>
    <p:extLst>
      <p:ext uri="{BB962C8B-B14F-4D97-AF65-F5344CB8AC3E}">
        <p14:creationId xmlns:p14="http://schemas.microsoft.com/office/powerpoint/2010/main" val="398200392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73EE44-830C-CD20-B626-608A261879D2}"/>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D8E06C6E-96CF-356F-EDC5-22EFB25616F3}"/>
              </a:ext>
            </a:extLst>
          </p:cNvPr>
          <p:cNvPicPr>
            <a:picLocks noChangeAspect="1" noChangeArrowheads="1"/>
          </p:cNvPicPr>
          <p:nvPr/>
        </p:nvPicPr>
        <p:blipFill rotWithShape="1">
          <a:blip r:embed="rId3">
            <a:grayscl/>
            <a:extLst>
              <a:ext uri="{28A0092B-C50C-407E-A947-70E740481C1C}">
                <a14:useLocalDpi xmlns:a14="http://schemas.microsoft.com/office/drawing/2010/main" val="0"/>
              </a:ext>
            </a:extLst>
          </a:blip>
          <a:srcRect l="2219" t="1558" r="4087" b="1767"/>
          <a:stretch/>
        </p:blipFill>
        <p:spPr bwMode="auto">
          <a:xfrm>
            <a:off x="3376152" y="1178766"/>
            <a:ext cx="4881352" cy="5054321"/>
          </a:xfrm>
          <a:prstGeom prst="rect">
            <a:avLst/>
          </a:prstGeom>
          <a:noFill/>
          <a:extLst>
            <a:ext uri="{909E8E84-426E-40DD-AFC4-6F175D3DCCD1}">
              <a14:hiddenFill xmlns:a14="http://schemas.microsoft.com/office/drawing/2010/main">
                <a:solidFill>
                  <a:srgbClr val="FFFFFF"/>
                </a:solidFill>
              </a14:hiddenFill>
            </a:ext>
          </a:extLst>
        </p:spPr>
      </p:pic>
      <p:sp>
        <p:nvSpPr>
          <p:cNvPr id="4" name="Segnaposto data 3">
            <a:extLst>
              <a:ext uri="{FF2B5EF4-FFF2-40B4-BE49-F238E27FC236}">
                <a16:creationId xmlns:a16="http://schemas.microsoft.com/office/drawing/2014/main" id="{C7B078BB-4AFA-147E-096A-C99E2C54F135}"/>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F2CE9913-7F7E-2FAC-FFD6-1317ADEAE2CA}"/>
              </a:ext>
            </a:extLst>
          </p:cNvPr>
          <p:cNvSpPr>
            <a:spLocks noGrp="1"/>
          </p:cNvSpPr>
          <p:nvPr>
            <p:ph type="sldNum" sz="quarter" idx="12"/>
          </p:nvPr>
        </p:nvSpPr>
        <p:spPr/>
        <p:txBody>
          <a:bodyPr/>
          <a:lstStyle/>
          <a:p>
            <a:fld id="{73B850FF-6169-4056-8077-06FFA93A5366}" type="slidenum">
              <a:rPr lang="en-US" smtClean="0"/>
              <a:t>44</a:t>
            </a:fld>
            <a:endParaRPr lang="en-US"/>
          </a:p>
        </p:txBody>
      </p:sp>
      <p:sp>
        <p:nvSpPr>
          <p:cNvPr id="5" name="Segnaposto contenuto 4">
            <a:extLst>
              <a:ext uri="{FF2B5EF4-FFF2-40B4-BE49-F238E27FC236}">
                <a16:creationId xmlns:a16="http://schemas.microsoft.com/office/drawing/2014/main" id="{2ED767DF-B80D-D768-C4B3-FAE80DBA49CC}"/>
              </a:ext>
            </a:extLst>
          </p:cNvPr>
          <p:cNvSpPr>
            <a:spLocks noGrp="1"/>
          </p:cNvSpPr>
          <p:nvPr>
            <p:ph idx="1"/>
          </p:nvPr>
        </p:nvSpPr>
        <p:spPr>
          <a:xfrm>
            <a:off x="421761" y="1537024"/>
            <a:ext cx="6319277" cy="4511397"/>
          </a:xfrm>
        </p:spPr>
        <p:txBody>
          <a:bodyPr>
            <a:normAutofit/>
          </a:bodyPr>
          <a:lstStyle/>
          <a:p>
            <a:pPr marL="0" indent="0">
              <a:buNone/>
            </a:pPr>
            <a:endParaRPr lang="it-IT" sz="2000" dirty="0"/>
          </a:p>
          <a:p>
            <a:pPr marL="0" indent="0">
              <a:buNone/>
            </a:pPr>
            <a:endParaRPr lang="en-US" sz="2000" dirty="0"/>
          </a:p>
          <a:p>
            <a:pPr marL="0" indent="0">
              <a:buNone/>
            </a:pPr>
            <a:endParaRPr lang="en-US" sz="2000" dirty="0"/>
          </a:p>
          <a:p>
            <a:pPr marL="0" indent="0">
              <a:buNone/>
            </a:pPr>
            <a:endParaRPr lang="en-US" sz="2000" dirty="0"/>
          </a:p>
        </p:txBody>
      </p:sp>
      <p:sp>
        <p:nvSpPr>
          <p:cNvPr id="8" name="Titolo 7">
            <a:extLst>
              <a:ext uri="{FF2B5EF4-FFF2-40B4-BE49-F238E27FC236}">
                <a16:creationId xmlns:a16="http://schemas.microsoft.com/office/drawing/2014/main" id="{5ECE6CA3-76A8-C19A-F81F-66024C5AB416}"/>
              </a:ext>
            </a:extLst>
          </p:cNvPr>
          <p:cNvSpPr>
            <a:spLocks noGrp="1"/>
          </p:cNvSpPr>
          <p:nvPr>
            <p:ph type="title"/>
          </p:nvPr>
        </p:nvSpPr>
        <p:spPr>
          <a:xfrm>
            <a:off x="330123" y="199784"/>
            <a:ext cx="10739070" cy="1165504"/>
          </a:xfrm>
        </p:spPr>
        <p:txBody>
          <a:bodyPr>
            <a:normAutofit/>
          </a:bodyPr>
          <a:lstStyle/>
          <a:p>
            <a:r>
              <a:rPr lang="en-US" sz="4400" b="1" dirty="0">
                <a:solidFill>
                  <a:schemeClr val="accent1"/>
                </a:solidFill>
                <a:latin typeface="+mj-lt"/>
                <a:cs typeface="Times New Roman" panose="02020603050405020304" pitchFamily="18" charset="0"/>
              </a:rPr>
              <a:t>Path to the Instability Strip</a:t>
            </a:r>
            <a:endParaRPr lang="en-US" dirty="0">
              <a:solidFill>
                <a:schemeClr val="accent1"/>
              </a:solidFill>
            </a:endParaRPr>
          </a:p>
        </p:txBody>
      </p:sp>
      <p:sp>
        <p:nvSpPr>
          <p:cNvPr id="10" name="CasellaDiTesto 9">
            <a:extLst>
              <a:ext uri="{FF2B5EF4-FFF2-40B4-BE49-F238E27FC236}">
                <a16:creationId xmlns:a16="http://schemas.microsoft.com/office/drawing/2014/main" id="{2A167D3E-3D33-2ED2-F684-F0419712217A}"/>
              </a:ext>
            </a:extLst>
          </p:cNvPr>
          <p:cNvSpPr txBox="1"/>
          <p:nvPr/>
        </p:nvSpPr>
        <p:spPr>
          <a:xfrm>
            <a:off x="6627429" y="6017720"/>
            <a:ext cx="1989678" cy="338554"/>
          </a:xfrm>
          <a:prstGeom prst="rect">
            <a:avLst/>
          </a:prstGeom>
          <a:noFill/>
        </p:spPr>
        <p:txBody>
          <a:bodyPr wrap="square">
            <a:spAutoFit/>
          </a:bodyPr>
          <a:lstStyle/>
          <a:p>
            <a:pPr rtl="0">
              <a:buNone/>
            </a:pPr>
            <a:r>
              <a:rPr lang="it-IT" sz="1600" b="0" i="0" u="none" strike="noStrike" dirty="0">
                <a:solidFill>
                  <a:srgbClr val="000000"/>
                </a:solidFill>
                <a:effectLst/>
              </a:rPr>
              <a:t>Bhardwaj+2022</a:t>
            </a:r>
            <a:endParaRPr lang="en-US" sz="1600" dirty="0"/>
          </a:p>
        </p:txBody>
      </p:sp>
      <p:sp>
        <p:nvSpPr>
          <p:cNvPr id="2" name="Segnaposto piè di pagina 1">
            <a:extLst>
              <a:ext uri="{FF2B5EF4-FFF2-40B4-BE49-F238E27FC236}">
                <a16:creationId xmlns:a16="http://schemas.microsoft.com/office/drawing/2014/main" id="{D11502B5-B6AE-C2A3-6626-C644F4DFB8E0}"/>
              </a:ext>
            </a:extLst>
          </p:cNvPr>
          <p:cNvSpPr>
            <a:spLocks noGrp="1"/>
          </p:cNvSpPr>
          <p:nvPr>
            <p:ph type="ftr" sz="quarter" idx="11"/>
          </p:nvPr>
        </p:nvSpPr>
        <p:spPr/>
        <p:txBody>
          <a:bodyPr/>
          <a:lstStyle/>
          <a:p>
            <a:r>
              <a:rPr lang="en-US"/>
              <a:t>Teresa Sicignano</a:t>
            </a:r>
          </a:p>
        </p:txBody>
      </p:sp>
      <p:sp>
        <p:nvSpPr>
          <p:cNvPr id="3" name="Ovale 2">
            <a:extLst>
              <a:ext uri="{FF2B5EF4-FFF2-40B4-BE49-F238E27FC236}">
                <a16:creationId xmlns:a16="http://schemas.microsoft.com/office/drawing/2014/main" id="{CCFBC539-E384-656D-207E-CC6F3F1FC938}"/>
              </a:ext>
            </a:extLst>
          </p:cNvPr>
          <p:cNvSpPr/>
          <p:nvPr/>
        </p:nvSpPr>
        <p:spPr>
          <a:xfrm rot="1163658">
            <a:off x="6722190" y="3015425"/>
            <a:ext cx="205939" cy="660630"/>
          </a:xfrm>
          <a:prstGeom prst="ellipse">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Connettore dritto 8">
            <a:extLst>
              <a:ext uri="{FF2B5EF4-FFF2-40B4-BE49-F238E27FC236}">
                <a16:creationId xmlns:a16="http://schemas.microsoft.com/office/drawing/2014/main" id="{98A9A8BB-CB48-9076-2066-1C783E8E64CF}"/>
              </a:ext>
            </a:extLst>
          </p:cNvPr>
          <p:cNvCxnSpPr>
            <a:cxnSpLocks/>
          </p:cNvCxnSpPr>
          <p:nvPr/>
        </p:nvCxnSpPr>
        <p:spPr>
          <a:xfrm>
            <a:off x="6287784" y="3236360"/>
            <a:ext cx="330562" cy="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1" name="CasellaDiTesto 10">
                <a:extLst>
                  <a:ext uri="{FF2B5EF4-FFF2-40B4-BE49-F238E27FC236}">
                    <a16:creationId xmlns:a16="http://schemas.microsoft.com/office/drawing/2014/main" id="{40CC34F1-F4EE-B71B-BAD2-F8DE6AA681FF}"/>
                  </a:ext>
                </a:extLst>
              </p:cNvPr>
              <p:cNvSpPr txBox="1"/>
              <p:nvPr/>
            </p:nvSpPr>
            <p:spPr>
              <a:xfrm>
                <a:off x="421760" y="1413761"/>
                <a:ext cx="3159639" cy="1212448"/>
              </a:xfrm>
              <a:prstGeom prst="rect">
                <a:avLst/>
              </a:prstGeom>
              <a:noFill/>
            </p:spPr>
            <p:txBody>
              <a:bodyPr wrap="square">
                <a:spAutoFit/>
              </a:bodyPr>
              <a:lstStyle/>
              <a:p>
                <a:pPr fontAlgn="t"/>
                <a:r>
                  <a:rPr lang="en-US" sz="1800" dirty="0">
                    <a:solidFill>
                      <a:srgbClr val="FF0000"/>
                    </a:solidFill>
                  </a:rPr>
                  <a:t>Classical Cepheids</a:t>
                </a:r>
                <a:r>
                  <a:rPr lang="en-US" sz="1800" dirty="0"/>
                  <a:t>: Pop I; </a:t>
                </a:r>
              </a:p>
              <a:p>
                <a:pPr fontAlgn="t"/>
                <a:r>
                  <a:rPr lang="en-US" sz="1800" dirty="0"/>
                  <a:t>3-13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𝑀</m:t>
                        </m:r>
                      </m:e>
                      <m:sub>
                        <m:r>
                          <a:rPr lang="en-US" sz="1800" b="0" i="1" smtClean="0">
                            <a:latin typeface="Cambria Math" panose="02040503050406030204" pitchFamily="18" charset="0"/>
                          </a:rPr>
                          <m:t>⊙</m:t>
                        </m:r>
                      </m:sub>
                    </m:sSub>
                  </m:oMath>
                </a14:m>
                <a:r>
                  <a:rPr lang="it-IT" sz="1800" dirty="0">
                    <a:solidFill>
                      <a:schemeClr val="tx1">
                        <a:lumMod val="95000"/>
                        <a:lumOff val="5000"/>
                      </a:schemeClr>
                    </a:solidFill>
                  </a:rPr>
                  <a:t>; 0.2-100 days;   </a:t>
                </a:r>
                <a:r>
                  <a:rPr lang="it-IT" sz="1800" dirty="0" err="1">
                    <a:solidFill>
                      <a:schemeClr val="tx1">
                        <a:lumMod val="95000"/>
                        <a:lumOff val="5000"/>
                      </a:schemeClr>
                    </a:solidFill>
                  </a:rPr>
                  <a:t>fundamental</a:t>
                </a:r>
                <a:r>
                  <a:rPr lang="it-IT" sz="1800" dirty="0">
                    <a:solidFill>
                      <a:schemeClr val="tx1">
                        <a:lumMod val="95000"/>
                        <a:lumOff val="5000"/>
                      </a:schemeClr>
                    </a:solidFill>
                  </a:rPr>
                  <a:t>, first, and second </a:t>
                </a:r>
                <a:r>
                  <a:rPr lang="it-IT" sz="1800" dirty="0" err="1">
                    <a:solidFill>
                      <a:schemeClr val="tx1">
                        <a:lumMod val="95000"/>
                        <a:lumOff val="5000"/>
                      </a:schemeClr>
                    </a:solidFill>
                  </a:rPr>
                  <a:t>overtone</a:t>
                </a:r>
                <a:r>
                  <a:rPr lang="it-IT" sz="1800" dirty="0">
                    <a:solidFill>
                      <a:schemeClr val="tx1">
                        <a:lumMod val="95000"/>
                        <a:lumOff val="5000"/>
                      </a:schemeClr>
                    </a:solidFill>
                  </a:rPr>
                  <a:t> </a:t>
                </a:r>
                <a:r>
                  <a:rPr lang="it-IT" sz="1800" dirty="0" err="1">
                    <a:solidFill>
                      <a:schemeClr val="tx1">
                        <a:lumMod val="95000"/>
                        <a:lumOff val="5000"/>
                      </a:schemeClr>
                    </a:solidFill>
                  </a:rPr>
                  <a:t>modes</a:t>
                </a:r>
                <a:r>
                  <a:rPr lang="it-IT" sz="1800" dirty="0">
                    <a:solidFill>
                      <a:schemeClr val="tx1">
                        <a:lumMod val="95000"/>
                        <a:lumOff val="5000"/>
                      </a:schemeClr>
                    </a:solidFill>
                  </a:rPr>
                  <a:t>.</a:t>
                </a:r>
              </a:p>
            </p:txBody>
          </p:sp>
        </mc:Choice>
        <mc:Fallback>
          <p:sp>
            <p:nvSpPr>
              <p:cNvPr id="11" name="CasellaDiTesto 10">
                <a:extLst>
                  <a:ext uri="{FF2B5EF4-FFF2-40B4-BE49-F238E27FC236}">
                    <a16:creationId xmlns:a16="http://schemas.microsoft.com/office/drawing/2014/main" id="{40CC34F1-F4EE-B71B-BAD2-F8DE6AA681FF}"/>
                  </a:ext>
                </a:extLst>
              </p:cNvPr>
              <p:cNvSpPr txBox="1">
                <a:spLocks noRot="1" noChangeAspect="1" noMove="1" noResize="1" noEditPoints="1" noAdjustHandles="1" noChangeArrowheads="1" noChangeShapeType="1" noTextEdit="1"/>
              </p:cNvSpPr>
              <p:nvPr/>
            </p:nvSpPr>
            <p:spPr>
              <a:xfrm>
                <a:off x="421760" y="1413761"/>
                <a:ext cx="3159639" cy="1212448"/>
              </a:xfrm>
              <a:prstGeom prst="rect">
                <a:avLst/>
              </a:prstGeom>
              <a:blipFill>
                <a:blip r:embed="rId4"/>
                <a:stretch>
                  <a:fillRect l="-1606" t="-3125" b="-8333"/>
                </a:stretch>
              </a:blipFill>
            </p:spPr>
            <p:txBody>
              <a:bodyPr/>
              <a:lstStyle/>
              <a:p>
                <a:r>
                  <a:rPr lang="en-US">
                    <a:noFill/>
                  </a:rPr>
                  <a:t> </a:t>
                </a:r>
              </a:p>
            </p:txBody>
          </p:sp>
        </mc:Fallback>
      </mc:AlternateContent>
      <p:sp>
        <p:nvSpPr>
          <p:cNvPr id="12" name="Rettangolo 11">
            <a:extLst>
              <a:ext uri="{FF2B5EF4-FFF2-40B4-BE49-F238E27FC236}">
                <a16:creationId xmlns:a16="http://schemas.microsoft.com/office/drawing/2014/main" id="{9A6ECBA5-6EB0-B850-0FB8-CFC8DFB15620}"/>
              </a:ext>
            </a:extLst>
          </p:cNvPr>
          <p:cNvSpPr/>
          <p:nvPr/>
        </p:nvSpPr>
        <p:spPr>
          <a:xfrm>
            <a:off x="421761" y="1365288"/>
            <a:ext cx="3040630" cy="1326541"/>
          </a:xfrm>
          <a:prstGeom prst="rect">
            <a:avLst/>
          </a:prstGeom>
          <a:solidFill>
            <a:schemeClr val="bg1">
              <a:alpha val="78194"/>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4" name="CasellaDiTesto 13">
                <a:extLst>
                  <a:ext uri="{FF2B5EF4-FFF2-40B4-BE49-F238E27FC236}">
                    <a16:creationId xmlns:a16="http://schemas.microsoft.com/office/drawing/2014/main" id="{9F5BF601-2385-E464-9B3C-B9692D8A5D52}"/>
                  </a:ext>
                </a:extLst>
              </p:cNvPr>
              <p:cNvSpPr txBox="1"/>
              <p:nvPr/>
            </p:nvSpPr>
            <p:spPr>
              <a:xfrm>
                <a:off x="421760" y="4322082"/>
                <a:ext cx="2688398" cy="1212448"/>
              </a:xfrm>
              <a:prstGeom prst="rect">
                <a:avLst/>
              </a:prstGeom>
              <a:noFill/>
            </p:spPr>
            <p:txBody>
              <a:bodyPr wrap="square">
                <a:spAutoFit/>
              </a:bodyPr>
              <a:lstStyle/>
              <a:p>
                <a:pPr fontAlgn="t"/>
                <a:r>
                  <a:rPr lang="it-IT" sz="1800" dirty="0">
                    <a:solidFill>
                      <a:srgbClr val="FF0000"/>
                    </a:solidFill>
                  </a:rPr>
                  <a:t>RR Lyrae</a:t>
                </a:r>
                <a:r>
                  <a:rPr lang="it-IT" sz="1800" dirty="0">
                    <a:solidFill>
                      <a:schemeClr val="tx1">
                        <a:lumMod val="95000"/>
                        <a:lumOff val="5000"/>
                      </a:schemeClr>
                    </a:solidFill>
                  </a:rPr>
                  <a:t>: Pop II, </a:t>
                </a:r>
              </a:p>
              <a:p>
                <a:pPr fontAlgn="t"/>
                <a:r>
                  <a:rPr lang="it-IT" sz="1800" dirty="0">
                    <a:solidFill>
                      <a:schemeClr val="tx1">
                        <a:lumMod val="95000"/>
                        <a:lumOff val="5000"/>
                      </a:schemeClr>
                    </a:solidFill>
                  </a:rPr>
                  <a:t>0.5-0.8 </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𝑀</m:t>
                        </m:r>
                      </m:e>
                      <m:sub>
                        <m:r>
                          <a:rPr lang="en-US" sz="1800" i="1">
                            <a:latin typeface="Cambria Math" panose="02040503050406030204" pitchFamily="18" charset="0"/>
                          </a:rPr>
                          <m:t>⊙</m:t>
                        </m:r>
                      </m:sub>
                    </m:sSub>
                    <m:r>
                      <a:rPr lang="en-US" sz="1800" b="0" i="0" smtClean="0">
                        <a:latin typeface="Cambria Math" panose="02040503050406030204" pitchFamily="18" charset="0"/>
                      </a:rPr>
                      <m:t>;</m:t>
                    </m:r>
                  </m:oMath>
                </a14:m>
                <a:r>
                  <a:rPr lang="it-IT" sz="1800" dirty="0">
                    <a:solidFill>
                      <a:schemeClr val="tx1">
                        <a:lumMod val="95000"/>
                        <a:lumOff val="5000"/>
                      </a:schemeClr>
                    </a:solidFill>
                  </a:rPr>
                  <a:t> 0.2 – 1 day, </a:t>
                </a:r>
                <a:r>
                  <a:rPr lang="it-IT" sz="1800" dirty="0" err="1">
                    <a:solidFill>
                      <a:schemeClr val="tx1">
                        <a:lumMod val="95000"/>
                        <a:lumOff val="5000"/>
                      </a:schemeClr>
                    </a:solidFill>
                  </a:rPr>
                  <a:t>fundamental</a:t>
                </a:r>
                <a:r>
                  <a:rPr lang="it-IT" sz="1800" dirty="0">
                    <a:solidFill>
                      <a:schemeClr val="tx1">
                        <a:lumMod val="95000"/>
                        <a:lumOff val="5000"/>
                      </a:schemeClr>
                    </a:solidFill>
                  </a:rPr>
                  <a:t> and  first </a:t>
                </a:r>
                <a:r>
                  <a:rPr lang="it-IT" sz="1800" dirty="0" err="1">
                    <a:solidFill>
                      <a:schemeClr val="tx1">
                        <a:lumMod val="95000"/>
                        <a:lumOff val="5000"/>
                      </a:schemeClr>
                    </a:solidFill>
                  </a:rPr>
                  <a:t>overtone</a:t>
                </a:r>
                <a:r>
                  <a:rPr lang="it-IT" sz="1800" dirty="0">
                    <a:solidFill>
                      <a:schemeClr val="tx1">
                        <a:lumMod val="95000"/>
                        <a:lumOff val="5000"/>
                      </a:schemeClr>
                    </a:solidFill>
                  </a:rPr>
                  <a:t> </a:t>
                </a:r>
                <a:r>
                  <a:rPr lang="it-IT" sz="1800" dirty="0" err="1">
                    <a:solidFill>
                      <a:schemeClr val="tx1">
                        <a:lumMod val="95000"/>
                        <a:lumOff val="5000"/>
                      </a:schemeClr>
                    </a:solidFill>
                  </a:rPr>
                  <a:t>modes</a:t>
                </a:r>
                <a:r>
                  <a:rPr lang="it-IT" sz="1800" dirty="0">
                    <a:solidFill>
                      <a:schemeClr val="tx1">
                        <a:lumMod val="95000"/>
                        <a:lumOff val="5000"/>
                      </a:schemeClr>
                    </a:solidFill>
                  </a:rPr>
                  <a:t>.</a:t>
                </a:r>
              </a:p>
            </p:txBody>
          </p:sp>
        </mc:Choice>
        <mc:Fallback>
          <p:sp>
            <p:nvSpPr>
              <p:cNvPr id="14" name="CasellaDiTesto 13">
                <a:extLst>
                  <a:ext uri="{FF2B5EF4-FFF2-40B4-BE49-F238E27FC236}">
                    <a16:creationId xmlns:a16="http://schemas.microsoft.com/office/drawing/2014/main" id="{9F5BF601-2385-E464-9B3C-B9692D8A5D52}"/>
                  </a:ext>
                </a:extLst>
              </p:cNvPr>
              <p:cNvSpPr txBox="1">
                <a:spLocks noRot="1" noChangeAspect="1" noMove="1" noResize="1" noEditPoints="1" noAdjustHandles="1" noChangeArrowheads="1" noChangeShapeType="1" noTextEdit="1"/>
              </p:cNvSpPr>
              <p:nvPr/>
            </p:nvSpPr>
            <p:spPr>
              <a:xfrm>
                <a:off x="421760" y="4322082"/>
                <a:ext cx="2688398" cy="1212448"/>
              </a:xfrm>
              <a:prstGeom prst="rect">
                <a:avLst/>
              </a:prstGeom>
              <a:blipFill>
                <a:blip r:embed="rId5"/>
                <a:stretch>
                  <a:fillRect l="-1887" t="-2083" b="-8333"/>
                </a:stretch>
              </a:blipFill>
            </p:spPr>
            <p:txBody>
              <a:bodyPr/>
              <a:lstStyle/>
              <a:p>
                <a:r>
                  <a:rPr lang="en-US">
                    <a:noFill/>
                  </a:rPr>
                  <a:t> </a:t>
                </a:r>
              </a:p>
            </p:txBody>
          </p:sp>
        </mc:Fallback>
      </mc:AlternateContent>
      <p:sp>
        <p:nvSpPr>
          <p:cNvPr id="7" name="Rettangolo 6">
            <a:extLst>
              <a:ext uri="{FF2B5EF4-FFF2-40B4-BE49-F238E27FC236}">
                <a16:creationId xmlns:a16="http://schemas.microsoft.com/office/drawing/2014/main" id="{FA614149-B9ED-DFE4-91F1-21669C43E5B6}"/>
              </a:ext>
            </a:extLst>
          </p:cNvPr>
          <p:cNvSpPr/>
          <p:nvPr/>
        </p:nvSpPr>
        <p:spPr>
          <a:xfrm>
            <a:off x="335522" y="4231792"/>
            <a:ext cx="3040630" cy="1326541"/>
          </a:xfrm>
          <a:prstGeom prst="rect">
            <a:avLst/>
          </a:prstGeom>
          <a:solidFill>
            <a:schemeClr val="bg1">
              <a:alpha val="78194"/>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5" name="Connettore dritto 14">
            <a:extLst>
              <a:ext uri="{FF2B5EF4-FFF2-40B4-BE49-F238E27FC236}">
                <a16:creationId xmlns:a16="http://schemas.microsoft.com/office/drawing/2014/main" id="{CA8C0DF4-2544-7E33-20B1-36B128F34D68}"/>
              </a:ext>
            </a:extLst>
          </p:cNvPr>
          <p:cNvCxnSpPr>
            <a:cxnSpLocks/>
          </p:cNvCxnSpPr>
          <p:nvPr/>
        </p:nvCxnSpPr>
        <p:spPr>
          <a:xfrm>
            <a:off x="6101136" y="3429000"/>
            <a:ext cx="465839" cy="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7" name="Connettore dritto 16">
            <a:extLst>
              <a:ext uri="{FF2B5EF4-FFF2-40B4-BE49-F238E27FC236}">
                <a16:creationId xmlns:a16="http://schemas.microsoft.com/office/drawing/2014/main" id="{326B1367-AC49-6E22-FC85-0420B969FCF1}"/>
              </a:ext>
            </a:extLst>
          </p:cNvPr>
          <p:cNvCxnSpPr>
            <a:cxnSpLocks/>
          </p:cNvCxnSpPr>
          <p:nvPr/>
        </p:nvCxnSpPr>
        <p:spPr>
          <a:xfrm>
            <a:off x="7622268" y="2309973"/>
            <a:ext cx="531132" cy="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21" name="Ovale 20">
            <a:extLst>
              <a:ext uri="{FF2B5EF4-FFF2-40B4-BE49-F238E27FC236}">
                <a16:creationId xmlns:a16="http://schemas.microsoft.com/office/drawing/2014/main" id="{878AF6C7-1CEB-4296-DC28-68F11356161F}"/>
              </a:ext>
            </a:extLst>
          </p:cNvPr>
          <p:cNvSpPr/>
          <p:nvPr/>
        </p:nvSpPr>
        <p:spPr>
          <a:xfrm>
            <a:off x="6566975" y="2225046"/>
            <a:ext cx="1086478" cy="237675"/>
          </a:xfrm>
          <a:prstGeom prst="ellipse">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asellaDiTesto 22">
            <a:extLst>
              <a:ext uri="{FF2B5EF4-FFF2-40B4-BE49-F238E27FC236}">
                <a16:creationId xmlns:a16="http://schemas.microsoft.com/office/drawing/2014/main" id="{15CC4D61-6272-96D8-695A-7FD2B333CB1D}"/>
              </a:ext>
            </a:extLst>
          </p:cNvPr>
          <p:cNvSpPr txBox="1"/>
          <p:nvPr/>
        </p:nvSpPr>
        <p:spPr>
          <a:xfrm>
            <a:off x="8432165" y="1413761"/>
            <a:ext cx="3512735" cy="1477328"/>
          </a:xfrm>
          <a:prstGeom prst="rect">
            <a:avLst/>
          </a:prstGeom>
          <a:noFill/>
        </p:spPr>
        <p:txBody>
          <a:bodyPr wrap="square">
            <a:spAutoFit/>
          </a:bodyPr>
          <a:lstStyle/>
          <a:p>
            <a:r>
              <a:rPr lang="en-US" sz="1800" dirty="0">
                <a:solidFill>
                  <a:srgbClr val="FF0000"/>
                </a:solidFill>
              </a:rPr>
              <a:t>Type II Cepheids</a:t>
            </a:r>
            <a:r>
              <a:rPr lang="en-US" sz="1800" dirty="0"/>
              <a:t>:</a:t>
            </a:r>
          </a:p>
          <a:p>
            <a:r>
              <a:rPr lang="en-US" sz="1800" b="1" dirty="0" err="1"/>
              <a:t>BLHer</a:t>
            </a:r>
            <a:r>
              <a:rPr lang="en-US" sz="1800" b="1" dirty="0"/>
              <a:t> </a:t>
            </a:r>
            <a:r>
              <a:rPr lang="en-US" sz="1800" dirty="0"/>
              <a:t>&amp;</a:t>
            </a:r>
            <a:r>
              <a:rPr lang="en-US" sz="1800" b="1" dirty="0"/>
              <a:t> </a:t>
            </a:r>
            <a:r>
              <a:rPr lang="en-US" sz="1800" b="1" dirty="0" err="1"/>
              <a:t>WVir</a:t>
            </a:r>
            <a:r>
              <a:rPr lang="en-US" sz="1800" dirty="0"/>
              <a:t> Pop II; low mass; </a:t>
            </a:r>
            <a:endParaRPr lang="en-US" dirty="0"/>
          </a:p>
          <a:p>
            <a:r>
              <a:rPr lang="en-US" sz="1800" dirty="0"/>
              <a:t>	1-4 &amp; 4-20 days.</a:t>
            </a:r>
          </a:p>
          <a:p>
            <a:pPr marL="0" indent="0">
              <a:buNone/>
            </a:pPr>
            <a:r>
              <a:rPr lang="en-US" sz="1800" dirty="0"/>
              <a:t> </a:t>
            </a:r>
            <a:r>
              <a:rPr lang="en-US" sz="1800" b="1" dirty="0" err="1"/>
              <a:t>RVTau</a:t>
            </a:r>
            <a:r>
              <a:rPr lang="en-US" sz="1800" dirty="0"/>
              <a:t> t &gt; 2 Gyr; intermediate   	mass; 20-100 days.</a:t>
            </a:r>
          </a:p>
        </p:txBody>
      </p:sp>
    </p:spTree>
    <p:extLst>
      <p:ext uri="{BB962C8B-B14F-4D97-AF65-F5344CB8AC3E}">
        <p14:creationId xmlns:p14="http://schemas.microsoft.com/office/powerpoint/2010/main" val="189737024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D4D5C8-BA34-687F-7F47-E8375D42ABC5}"/>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7B14E874-EF36-ECCA-45C5-8111914AF68A}"/>
              </a:ext>
            </a:extLst>
          </p:cNvPr>
          <p:cNvPicPr>
            <a:picLocks noChangeAspect="1" noChangeArrowheads="1"/>
          </p:cNvPicPr>
          <p:nvPr/>
        </p:nvPicPr>
        <p:blipFill rotWithShape="1">
          <a:blip r:embed="rId3">
            <a:grayscl/>
            <a:extLst>
              <a:ext uri="{28A0092B-C50C-407E-A947-70E740481C1C}">
                <a14:useLocalDpi xmlns:a14="http://schemas.microsoft.com/office/drawing/2010/main" val="0"/>
              </a:ext>
            </a:extLst>
          </a:blip>
          <a:srcRect l="2219" t="1558" r="4087" b="1767"/>
          <a:stretch/>
        </p:blipFill>
        <p:spPr bwMode="auto">
          <a:xfrm>
            <a:off x="3376152" y="1178766"/>
            <a:ext cx="4881352" cy="5054321"/>
          </a:xfrm>
          <a:prstGeom prst="rect">
            <a:avLst/>
          </a:prstGeom>
          <a:noFill/>
          <a:extLst>
            <a:ext uri="{909E8E84-426E-40DD-AFC4-6F175D3DCCD1}">
              <a14:hiddenFill xmlns:a14="http://schemas.microsoft.com/office/drawing/2010/main">
                <a:solidFill>
                  <a:srgbClr val="FFFFFF"/>
                </a:solidFill>
              </a14:hiddenFill>
            </a:ext>
          </a:extLst>
        </p:spPr>
      </p:pic>
      <p:sp>
        <p:nvSpPr>
          <p:cNvPr id="4" name="Segnaposto data 3">
            <a:extLst>
              <a:ext uri="{FF2B5EF4-FFF2-40B4-BE49-F238E27FC236}">
                <a16:creationId xmlns:a16="http://schemas.microsoft.com/office/drawing/2014/main" id="{70696D0B-7774-726E-F1C5-DF815F01401F}"/>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CD0C2DB6-8BA2-5928-0D47-3FAF2B1BC608}"/>
              </a:ext>
            </a:extLst>
          </p:cNvPr>
          <p:cNvSpPr>
            <a:spLocks noGrp="1"/>
          </p:cNvSpPr>
          <p:nvPr>
            <p:ph type="sldNum" sz="quarter" idx="12"/>
          </p:nvPr>
        </p:nvSpPr>
        <p:spPr/>
        <p:txBody>
          <a:bodyPr/>
          <a:lstStyle/>
          <a:p>
            <a:fld id="{73B850FF-6169-4056-8077-06FFA93A5366}" type="slidenum">
              <a:rPr lang="en-US" smtClean="0"/>
              <a:t>45</a:t>
            </a:fld>
            <a:endParaRPr lang="en-US"/>
          </a:p>
        </p:txBody>
      </p:sp>
      <p:sp>
        <p:nvSpPr>
          <p:cNvPr id="5" name="Segnaposto contenuto 4">
            <a:extLst>
              <a:ext uri="{FF2B5EF4-FFF2-40B4-BE49-F238E27FC236}">
                <a16:creationId xmlns:a16="http://schemas.microsoft.com/office/drawing/2014/main" id="{3EF392EC-AA69-CD38-E5E1-8296E170E404}"/>
              </a:ext>
            </a:extLst>
          </p:cNvPr>
          <p:cNvSpPr>
            <a:spLocks noGrp="1"/>
          </p:cNvSpPr>
          <p:nvPr>
            <p:ph idx="1"/>
          </p:nvPr>
        </p:nvSpPr>
        <p:spPr>
          <a:xfrm>
            <a:off x="421761" y="1537024"/>
            <a:ext cx="6319277" cy="4511397"/>
          </a:xfrm>
        </p:spPr>
        <p:txBody>
          <a:bodyPr>
            <a:normAutofit/>
          </a:bodyPr>
          <a:lstStyle/>
          <a:p>
            <a:pPr marL="0" indent="0">
              <a:buNone/>
            </a:pPr>
            <a:endParaRPr lang="it-IT" sz="2000" dirty="0"/>
          </a:p>
          <a:p>
            <a:pPr marL="0" indent="0">
              <a:buNone/>
            </a:pPr>
            <a:endParaRPr lang="en-US" sz="2000" dirty="0"/>
          </a:p>
          <a:p>
            <a:pPr marL="0" indent="0">
              <a:buNone/>
            </a:pPr>
            <a:endParaRPr lang="en-US" sz="2000" dirty="0"/>
          </a:p>
          <a:p>
            <a:pPr marL="0" indent="0">
              <a:buNone/>
            </a:pPr>
            <a:endParaRPr lang="en-US" sz="2000" dirty="0"/>
          </a:p>
        </p:txBody>
      </p:sp>
      <p:sp>
        <p:nvSpPr>
          <p:cNvPr id="8" name="Titolo 7">
            <a:extLst>
              <a:ext uri="{FF2B5EF4-FFF2-40B4-BE49-F238E27FC236}">
                <a16:creationId xmlns:a16="http://schemas.microsoft.com/office/drawing/2014/main" id="{CFDB9254-3F2F-4323-F48C-7EFEB3E09B0D}"/>
              </a:ext>
            </a:extLst>
          </p:cNvPr>
          <p:cNvSpPr>
            <a:spLocks noGrp="1"/>
          </p:cNvSpPr>
          <p:nvPr>
            <p:ph type="title"/>
          </p:nvPr>
        </p:nvSpPr>
        <p:spPr>
          <a:xfrm>
            <a:off x="330123" y="199784"/>
            <a:ext cx="10739070" cy="1165504"/>
          </a:xfrm>
        </p:spPr>
        <p:txBody>
          <a:bodyPr>
            <a:normAutofit/>
          </a:bodyPr>
          <a:lstStyle/>
          <a:p>
            <a:r>
              <a:rPr lang="en-US" sz="4400" b="1" dirty="0">
                <a:solidFill>
                  <a:schemeClr val="accent1"/>
                </a:solidFill>
                <a:latin typeface="+mj-lt"/>
                <a:cs typeface="Times New Roman" panose="02020603050405020304" pitchFamily="18" charset="0"/>
              </a:rPr>
              <a:t>Path to the Instability Strip</a:t>
            </a:r>
            <a:endParaRPr lang="en-US" dirty="0">
              <a:solidFill>
                <a:schemeClr val="accent1"/>
              </a:solidFill>
            </a:endParaRPr>
          </a:p>
        </p:txBody>
      </p:sp>
      <p:sp>
        <p:nvSpPr>
          <p:cNvPr id="10" name="CasellaDiTesto 9">
            <a:extLst>
              <a:ext uri="{FF2B5EF4-FFF2-40B4-BE49-F238E27FC236}">
                <a16:creationId xmlns:a16="http://schemas.microsoft.com/office/drawing/2014/main" id="{F77B895C-B460-9507-BAC7-86CDA08CCA30}"/>
              </a:ext>
            </a:extLst>
          </p:cNvPr>
          <p:cNvSpPr txBox="1"/>
          <p:nvPr/>
        </p:nvSpPr>
        <p:spPr>
          <a:xfrm>
            <a:off x="6627429" y="6017720"/>
            <a:ext cx="1989678" cy="338554"/>
          </a:xfrm>
          <a:prstGeom prst="rect">
            <a:avLst/>
          </a:prstGeom>
          <a:noFill/>
        </p:spPr>
        <p:txBody>
          <a:bodyPr wrap="square">
            <a:spAutoFit/>
          </a:bodyPr>
          <a:lstStyle/>
          <a:p>
            <a:pPr rtl="0">
              <a:buNone/>
            </a:pPr>
            <a:r>
              <a:rPr lang="it-IT" sz="1600" b="0" i="0" u="none" strike="noStrike" dirty="0">
                <a:solidFill>
                  <a:srgbClr val="000000"/>
                </a:solidFill>
                <a:effectLst/>
              </a:rPr>
              <a:t>Bhardwaj+2022</a:t>
            </a:r>
            <a:endParaRPr lang="en-US" sz="1600" dirty="0"/>
          </a:p>
        </p:txBody>
      </p:sp>
      <p:sp>
        <p:nvSpPr>
          <p:cNvPr id="2" name="Segnaposto piè di pagina 1">
            <a:extLst>
              <a:ext uri="{FF2B5EF4-FFF2-40B4-BE49-F238E27FC236}">
                <a16:creationId xmlns:a16="http://schemas.microsoft.com/office/drawing/2014/main" id="{D17096C4-3096-331F-ED8E-E2084AC7322D}"/>
              </a:ext>
            </a:extLst>
          </p:cNvPr>
          <p:cNvSpPr>
            <a:spLocks noGrp="1"/>
          </p:cNvSpPr>
          <p:nvPr>
            <p:ph type="ftr" sz="quarter" idx="11"/>
          </p:nvPr>
        </p:nvSpPr>
        <p:spPr/>
        <p:txBody>
          <a:bodyPr/>
          <a:lstStyle/>
          <a:p>
            <a:r>
              <a:rPr lang="en-US"/>
              <a:t>Teresa Sicignano</a:t>
            </a:r>
          </a:p>
        </p:txBody>
      </p:sp>
      <p:sp>
        <p:nvSpPr>
          <p:cNvPr id="3" name="Ovale 2">
            <a:extLst>
              <a:ext uri="{FF2B5EF4-FFF2-40B4-BE49-F238E27FC236}">
                <a16:creationId xmlns:a16="http://schemas.microsoft.com/office/drawing/2014/main" id="{EDCF39F4-7FFE-A7C9-1B69-5CA801909CD6}"/>
              </a:ext>
            </a:extLst>
          </p:cNvPr>
          <p:cNvSpPr/>
          <p:nvPr/>
        </p:nvSpPr>
        <p:spPr>
          <a:xfrm rot="1163658">
            <a:off x="6567095" y="3335918"/>
            <a:ext cx="182866" cy="391905"/>
          </a:xfrm>
          <a:prstGeom prst="ellipse">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1" name="CasellaDiTesto 10">
                <a:extLst>
                  <a:ext uri="{FF2B5EF4-FFF2-40B4-BE49-F238E27FC236}">
                    <a16:creationId xmlns:a16="http://schemas.microsoft.com/office/drawing/2014/main" id="{29ABD764-D9B3-CAAB-8C74-F2475DF74CB2}"/>
                  </a:ext>
                </a:extLst>
              </p:cNvPr>
              <p:cNvSpPr txBox="1"/>
              <p:nvPr/>
            </p:nvSpPr>
            <p:spPr>
              <a:xfrm>
                <a:off x="421760" y="1413761"/>
                <a:ext cx="3159639" cy="1212448"/>
              </a:xfrm>
              <a:prstGeom prst="rect">
                <a:avLst/>
              </a:prstGeom>
              <a:noFill/>
            </p:spPr>
            <p:txBody>
              <a:bodyPr wrap="square">
                <a:spAutoFit/>
              </a:bodyPr>
              <a:lstStyle/>
              <a:p>
                <a:pPr fontAlgn="t"/>
                <a:r>
                  <a:rPr lang="en-US" sz="1800" dirty="0">
                    <a:solidFill>
                      <a:srgbClr val="FF0000"/>
                    </a:solidFill>
                  </a:rPr>
                  <a:t>Classical Cepheids</a:t>
                </a:r>
                <a:r>
                  <a:rPr lang="en-US" sz="1800" dirty="0"/>
                  <a:t>: Pop I; </a:t>
                </a:r>
              </a:p>
              <a:p>
                <a:pPr fontAlgn="t"/>
                <a:r>
                  <a:rPr lang="en-US" sz="1800" dirty="0"/>
                  <a:t>3-13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𝑀</m:t>
                        </m:r>
                      </m:e>
                      <m:sub>
                        <m:r>
                          <a:rPr lang="en-US" sz="1800" b="0" i="1" smtClean="0">
                            <a:latin typeface="Cambria Math" panose="02040503050406030204" pitchFamily="18" charset="0"/>
                          </a:rPr>
                          <m:t>⊙</m:t>
                        </m:r>
                      </m:sub>
                    </m:sSub>
                  </m:oMath>
                </a14:m>
                <a:r>
                  <a:rPr lang="it-IT" sz="1800" dirty="0">
                    <a:solidFill>
                      <a:schemeClr val="tx1">
                        <a:lumMod val="95000"/>
                        <a:lumOff val="5000"/>
                      </a:schemeClr>
                    </a:solidFill>
                  </a:rPr>
                  <a:t>; 0.2-100 days;   </a:t>
                </a:r>
                <a:r>
                  <a:rPr lang="it-IT" sz="1800" dirty="0" err="1">
                    <a:solidFill>
                      <a:schemeClr val="tx1">
                        <a:lumMod val="95000"/>
                        <a:lumOff val="5000"/>
                      </a:schemeClr>
                    </a:solidFill>
                  </a:rPr>
                  <a:t>fundamental</a:t>
                </a:r>
                <a:r>
                  <a:rPr lang="it-IT" sz="1800" dirty="0">
                    <a:solidFill>
                      <a:schemeClr val="tx1">
                        <a:lumMod val="95000"/>
                        <a:lumOff val="5000"/>
                      </a:schemeClr>
                    </a:solidFill>
                  </a:rPr>
                  <a:t>, first, and second </a:t>
                </a:r>
                <a:r>
                  <a:rPr lang="it-IT" sz="1800" dirty="0" err="1">
                    <a:solidFill>
                      <a:schemeClr val="tx1">
                        <a:lumMod val="95000"/>
                        <a:lumOff val="5000"/>
                      </a:schemeClr>
                    </a:solidFill>
                  </a:rPr>
                  <a:t>overtone</a:t>
                </a:r>
                <a:r>
                  <a:rPr lang="it-IT" sz="1800" dirty="0">
                    <a:solidFill>
                      <a:schemeClr val="tx1">
                        <a:lumMod val="95000"/>
                        <a:lumOff val="5000"/>
                      </a:schemeClr>
                    </a:solidFill>
                  </a:rPr>
                  <a:t> </a:t>
                </a:r>
                <a:r>
                  <a:rPr lang="it-IT" sz="1800" dirty="0" err="1">
                    <a:solidFill>
                      <a:schemeClr val="tx1">
                        <a:lumMod val="95000"/>
                        <a:lumOff val="5000"/>
                      </a:schemeClr>
                    </a:solidFill>
                  </a:rPr>
                  <a:t>modes</a:t>
                </a:r>
                <a:r>
                  <a:rPr lang="it-IT" sz="1800" dirty="0">
                    <a:solidFill>
                      <a:schemeClr val="tx1">
                        <a:lumMod val="95000"/>
                        <a:lumOff val="5000"/>
                      </a:schemeClr>
                    </a:solidFill>
                  </a:rPr>
                  <a:t>.</a:t>
                </a:r>
              </a:p>
            </p:txBody>
          </p:sp>
        </mc:Choice>
        <mc:Fallback>
          <p:sp>
            <p:nvSpPr>
              <p:cNvPr id="11" name="CasellaDiTesto 10">
                <a:extLst>
                  <a:ext uri="{FF2B5EF4-FFF2-40B4-BE49-F238E27FC236}">
                    <a16:creationId xmlns:a16="http://schemas.microsoft.com/office/drawing/2014/main" id="{29ABD764-D9B3-CAAB-8C74-F2475DF74CB2}"/>
                  </a:ext>
                </a:extLst>
              </p:cNvPr>
              <p:cNvSpPr txBox="1">
                <a:spLocks noRot="1" noChangeAspect="1" noMove="1" noResize="1" noEditPoints="1" noAdjustHandles="1" noChangeArrowheads="1" noChangeShapeType="1" noTextEdit="1"/>
              </p:cNvSpPr>
              <p:nvPr/>
            </p:nvSpPr>
            <p:spPr>
              <a:xfrm>
                <a:off x="421760" y="1413761"/>
                <a:ext cx="3159639" cy="1212448"/>
              </a:xfrm>
              <a:prstGeom prst="rect">
                <a:avLst/>
              </a:prstGeom>
              <a:blipFill>
                <a:blip r:embed="rId4"/>
                <a:stretch>
                  <a:fillRect l="-1606" t="-3125" b="-8333"/>
                </a:stretch>
              </a:blipFill>
            </p:spPr>
            <p:txBody>
              <a:bodyPr/>
              <a:lstStyle/>
              <a:p>
                <a:r>
                  <a:rPr lang="en-US">
                    <a:noFill/>
                  </a:rPr>
                  <a:t> </a:t>
                </a:r>
              </a:p>
            </p:txBody>
          </p:sp>
        </mc:Fallback>
      </mc:AlternateContent>
      <p:sp>
        <p:nvSpPr>
          <p:cNvPr id="12" name="Rettangolo 11">
            <a:extLst>
              <a:ext uri="{FF2B5EF4-FFF2-40B4-BE49-F238E27FC236}">
                <a16:creationId xmlns:a16="http://schemas.microsoft.com/office/drawing/2014/main" id="{B3D3EED9-3BBE-CC4B-732F-76D813CACBA7}"/>
              </a:ext>
            </a:extLst>
          </p:cNvPr>
          <p:cNvSpPr/>
          <p:nvPr/>
        </p:nvSpPr>
        <p:spPr>
          <a:xfrm>
            <a:off x="421761" y="1365288"/>
            <a:ext cx="3040630" cy="1326541"/>
          </a:xfrm>
          <a:prstGeom prst="rect">
            <a:avLst/>
          </a:prstGeom>
          <a:solidFill>
            <a:schemeClr val="bg1">
              <a:alpha val="78194"/>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4" name="CasellaDiTesto 13">
                <a:extLst>
                  <a:ext uri="{FF2B5EF4-FFF2-40B4-BE49-F238E27FC236}">
                    <a16:creationId xmlns:a16="http://schemas.microsoft.com/office/drawing/2014/main" id="{26D6F453-CFE8-08DC-3299-4305E35867CC}"/>
                  </a:ext>
                </a:extLst>
              </p:cNvPr>
              <p:cNvSpPr txBox="1"/>
              <p:nvPr/>
            </p:nvSpPr>
            <p:spPr>
              <a:xfrm>
                <a:off x="421760" y="4322082"/>
                <a:ext cx="2688398" cy="1212448"/>
              </a:xfrm>
              <a:prstGeom prst="rect">
                <a:avLst/>
              </a:prstGeom>
              <a:noFill/>
            </p:spPr>
            <p:txBody>
              <a:bodyPr wrap="square">
                <a:spAutoFit/>
              </a:bodyPr>
              <a:lstStyle/>
              <a:p>
                <a:pPr fontAlgn="t"/>
                <a:r>
                  <a:rPr lang="it-IT" sz="1800" dirty="0">
                    <a:solidFill>
                      <a:srgbClr val="FF0000"/>
                    </a:solidFill>
                  </a:rPr>
                  <a:t>RR Lyrae</a:t>
                </a:r>
                <a:r>
                  <a:rPr lang="it-IT" sz="1800" dirty="0">
                    <a:solidFill>
                      <a:schemeClr val="tx1">
                        <a:lumMod val="95000"/>
                        <a:lumOff val="5000"/>
                      </a:schemeClr>
                    </a:solidFill>
                  </a:rPr>
                  <a:t>: Pop II, </a:t>
                </a:r>
              </a:p>
              <a:p>
                <a:pPr fontAlgn="t"/>
                <a:r>
                  <a:rPr lang="it-IT" sz="1800" dirty="0">
                    <a:solidFill>
                      <a:schemeClr val="tx1">
                        <a:lumMod val="95000"/>
                        <a:lumOff val="5000"/>
                      </a:schemeClr>
                    </a:solidFill>
                  </a:rPr>
                  <a:t>0.5-0.8 </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𝑀</m:t>
                        </m:r>
                      </m:e>
                      <m:sub>
                        <m:r>
                          <a:rPr lang="en-US" sz="1800" i="1">
                            <a:latin typeface="Cambria Math" panose="02040503050406030204" pitchFamily="18" charset="0"/>
                          </a:rPr>
                          <m:t>⊙</m:t>
                        </m:r>
                      </m:sub>
                    </m:sSub>
                    <m:r>
                      <a:rPr lang="en-US" sz="1800" b="0" i="0" smtClean="0">
                        <a:latin typeface="Cambria Math" panose="02040503050406030204" pitchFamily="18" charset="0"/>
                      </a:rPr>
                      <m:t>;</m:t>
                    </m:r>
                  </m:oMath>
                </a14:m>
                <a:r>
                  <a:rPr lang="it-IT" sz="1800" dirty="0">
                    <a:solidFill>
                      <a:schemeClr val="tx1">
                        <a:lumMod val="95000"/>
                        <a:lumOff val="5000"/>
                      </a:schemeClr>
                    </a:solidFill>
                  </a:rPr>
                  <a:t> 0.2 – 1 day, </a:t>
                </a:r>
                <a:r>
                  <a:rPr lang="it-IT" sz="1800" dirty="0" err="1">
                    <a:solidFill>
                      <a:schemeClr val="tx1">
                        <a:lumMod val="95000"/>
                        <a:lumOff val="5000"/>
                      </a:schemeClr>
                    </a:solidFill>
                  </a:rPr>
                  <a:t>fundamental</a:t>
                </a:r>
                <a:r>
                  <a:rPr lang="it-IT" sz="1800" dirty="0">
                    <a:solidFill>
                      <a:schemeClr val="tx1">
                        <a:lumMod val="95000"/>
                        <a:lumOff val="5000"/>
                      </a:schemeClr>
                    </a:solidFill>
                  </a:rPr>
                  <a:t> and  first </a:t>
                </a:r>
                <a:r>
                  <a:rPr lang="it-IT" sz="1800" dirty="0" err="1">
                    <a:solidFill>
                      <a:schemeClr val="tx1">
                        <a:lumMod val="95000"/>
                        <a:lumOff val="5000"/>
                      </a:schemeClr>
                    </a:solidFill>
                  </a:rPr>
                  <a:t>overtone</a:t>
                </a:r>
                <a:r>
                  <a:rPr lang="it-IT" sz="1800" dirty="0">
                    <a:solidFill>
                      <a:schemeClr val="tx1">
                        <a:lumMod val="95000"/>
                        <a:lumOff val="5000"/>
                      </a:schemeClr>
                    </a:solidFill>
                  </a:rPr>
                  <a:t> </a:t>
                </a:r>
                <a:r>
                  <a:rPr lang="it-IT" sz="1800" dirty="0" err="1">
                    <a:solidFill>
                      <a:schemeClr val="tx1">
                        <a:lumMod val="95000"/>
                        <a:lumOff val="5000"/>
                      </a:schemeClr>
                    </a:solidFill>
                  </a:rPr>
                  <a:t>modes</a:t>
                </a:r>
                <a:r>
                  <a:rPr lang="it-IT" sz="1800" dirty="0">
                    <a:solidFill>
                      <a:schemeClr val="tx1">
                        <a:lumMod val="95000"/>
                        <a:lumOff val="5000"/>
                      </a:schemeClr>
                    </a:solidFill>
                  </a:rPr>
                  <a:t>.</a:t>
                </a:r>
              </a:p>
            </p:txBody>
          </p:sp>
        </mc:Choice>
        <mc:Fallback>
          <p:sp>
            <p:nvSpPr>
              <p:cNvPr id="14" name="CasellaDiTesto 13">
                <a:extLst>
                  <a:ext uri="{FF2B5EF4-FFF2-40B4-BE49-F238E27FC236}">
                    <a16:creationId xmlns:a16="http://schemas.microsoft.com/office/drawing/2014/main" id="{26D6F453-CFE8-08DC-3299-4305E35867CC}"/>
                  </a:ext>
                </a:extLst>
              </p:cNvPr>
              <p:cNvSpPr txBox="1">
                <a:spLocks noRot="1" noChangeAspect="1" noMove="1" noResize="1" noEditPoints="1" noAdjustHandles="1" noChangeArrowheads="1" noChangeShapeType="1" noTextEdit="1"/>
              </p:cNvSpPr>
              <p:nvPr/>
            </p:nvSpPr>
            <p:spPr>
              <a:xfrm>
                <a:off x="421760" y="4322082"/>
                <a:ext cx="2688398" cy="1212448"/>
              </a:xfrm>
              <a:prstGeom prst="rect">
                <a:avLst/>
              </a:prstGeom>
              <a:blipFill>
                <a:blip r:embed="rId5"/>
                <a:stretch>
                  <a:fillRect l="-1887" t="-2083" b="-8333"/>
                </a:stretch>
              </a:blipFill>
            </p:spPr>
            <p:txBody>
              <a:bodyPr/>
              <a:lstStyle/>
              <a:p>
                <a:r>
                  <a:rPr lang="en-US">
                    <a:noFill/>
                  </a:rPr>
                  <a:t> </a:t>
                </a:r>
              </a:p>
            </p:txBody>
          </p:sp>
        </mc:Fallback>
      </mc:AlternateContent>
      <p:sp>
        <p:nvSpPr>
          <p:cNvPr id="7" name="Rettangolo 6">
            <a:extLst>
              <a:ext uri="{FF2B5EF4-FFF2-40B4-BE49-F238E27FC236}">
                <a16:creationId xmlns:a16="http://schemas.microsoft.com/office/drawing/2014/main" id="{B73569EB-FF79-0CB2-9C52-B7F97C8F834C}"/>
              </a:ext>
            </a:extLst>
          </p:cNvPr>
          <p:cNvSpPr/>
          <p:nvPr/>
        </p:nvSpPr>
        <p:spPr>
          <a:xfrm>
            <a:off x="335522" y="4231792"/>
            <a:ext cx="3040630" cy="1326541"/>
          </a:xfrm>
          <a:prstGeom prst="rect">
            <a:avLst/>
          </a:prstGeom>
          <a:solidFill>
            <a:schemeClr val="bg1">
              <a:alpha val="78194"/>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5" name="Connettore dritto 14">
            <a:extLst>
              <a:ext uri="{FF2B5EF4-FFF2-40B4-BE49-F238E27FC236}">
                <a16:creationId xmlns:a16="http://schemas.microsoft.com/office/drawing/2014/main" id="{FD6715DA-A98D-BBD6-B267-684CC6DC1FA6}"/>
              </a:ext>
            </a:extLst>
          </p:cNvPr>
          <p:cNvCxnSpPr>
            <a:cxnSpLocks/>
          </p:cNvCxnSpPr>
          <p:nvPr/>
        </p:nvCxnSpPr>
        <p:spPr>
          <a:xfrm>
            <a:off x="6096000" y="3572838"/>
            <a:ext cx="465839" cy="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23" name="CasellaDiTesto 22">
            <a:extLst>
              <a:ext uri="{FF2B5EF4-FFF2-40B4-BE49-F238E27FC236}">
                <a16:creationId xmlns:a16="http://schemas.microsoft.com/office/drawing/2014/main" id="{91D84174-14BA-4B90-C315-3FBAE70C4F98}"/>
              </a:ext>
            </a:extLst>
          </p:cNvPr>
          <p:cNvSpPr txBox="1"/>
          <p:nvPr/>
        </p:nvSpPr>
        <p:spPr>
          <a:xfrm>
            <a:off x="8432165" y="1413761"/>
            <a:ext cx="3512735" cy="1477328"/>
          </a:xfrm>
          <a:prstGeom prst="rect">
            <a:avLst/>
          </a:prstGeom>
          <a:noFill/>
        </p:spPr>
        <p:txBody>
          <a:bodyPr wrap="square">
            <a:spAutoFit/>
          </a:bodyPr>
          <a:lstStyle/>
          <a:p>
            <a:r>
              <a:rPr lang="en-US" sz="1800" dirty="0">
                <a:solidFill>
                  <a:srgbClr val="FF0000"/>
                </a:solidFill>
              </a:rPr>
              <a:t>Type II Cepheids</a:t>
            </a:r>
            <a:r>
              <a:rPr lang="en-US" sz="1800" dirty="0"/>
              <a:t>:</a:t>
            </a:r>
          </a:p>
          <a:p>
            <a:r>
              <a:rPr lang="en-US" sz="1800" b="1" dirty="0" err="1"/>
              <a:t>BLHer</a:t>
            </a:r>
            <a:r>
              <a:rPr lang="en-US" sz="1800" b="1" dirty="0"/>
              <a:t> </a:t>
            </a:r>
            <a:r>
              <a:rPr lang="en-US" sz="1800" dirty="0"/>
              <a:t>&amp;</a:t>
            </a:r>
            <a:r>
              <a:rPr lang="en-US" sz="1800" b="1" dirty="0"/>
              <a:t> </a:t>
            </a:r>
            <a:r>
              <a:rPr lang="en-US" sz="1800" b="1" dirty="0" err="1"/>
              <a:t>WVir</a:t>
            </a:r>
            <a:r>
              <a:rPr lang="en-US" sz="1800" dirty="0"/>
              <a:t> Pop II; low mass; </a:t>
            </a:r>
            <a:endParaRPr lang="en-US" dirty="0"/>
          </a:p>
          <a:p>
            <a:r>
              <a:rPr lang="en-US" sz="1800" dirty="0"/>
              <a:t>	1-4 &amp; 4-20 days.</a:t>
            </a:r>
          </a:p>
          <a:p>
            <a:pPr marL="0" indent="0">
              <a:buNone/>
            </a:pPr>
            <a:r>
              <a:rPr lang="en-US" sz="1800" dirty="0"/>
              <a:t> </a:t>
            </a:r>
            <a:r>
              <a:rPr lang="en-US" sz="1800" b="1" dirty="0" err="1"/>
              <a:t>RVTau</a:t>
            </a:r>
            <a:r>
              <a:rPr lang="en-US" sz="1800" dirty="0"/>
              <a:t> t &gt; 2 Gyr; intermediate   	mass; 20-100 days.</a:t>
            </a:r>
          </a:p>
        </p:txBody>
      </p:sp>
      <p:sp>
        <p:nvSpPr>
          <p:cNvPr id="13" name="Rettangolo 12">
            <a:extLst>
              <a:ext uri="{FF2B5EF4-FFF2-40B4-BE49-F238E27FC236}">
                <a16:creationId xmlns:a16="http://schemas.microsoft.com/office/drawing/2014/main" id="{C1E836CA-603A-6810-DE03-472A7A7433B4}"/>
              </a:ext>
            </a:extLst>
          </p:cNvPr>
          <p:cNvSpPr/>
          <p:nvPr/>
        </p:nvSpPr>
        <p:spPr>
          <a:xfrm>
            <a:off x="8432165" y="1460036"/>
            <a:ext cx="3143148" cy="1384778"/>
          </a:xfrm>
          <a:prstGeom prst="rect">
            <a:avLst/>
          </a:prstGeom>
          <a:solidFill>
            <a:schemeClr val="bg1">
              <a:alpha val="78194"/>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8" name="CasellaDiTesto 17">
                <a:extLst>
                  <a:ext uri="{FF2B5EF4-FFF2-40B4-BE49-F238E27FC236}">
                    <a16:creationId xmlns:a16="http://schemas.microsoft.com/office/drawing/2014/main" id="{436EABB4-5C81-4DBC-8606-C10F5BF64D0E}"/>
                  </a:ext>
                </a:extLst>
              </p:cNvPr>
              <p:cNvSpPr txBox="1"/>
              <p:nvPr/>
            </p:nvSpPr>
            <p:spPr>
              <a:xfrm>
                <a:off x="8432165" y="4324176"/>
                <a:ext cx="3695286" cy="1212448"/>
              </a:xfrm>
              <a:prstGeom prst="rect">
                <a:avLst/>
              </a:prstGeom>
              <a:noFill/>
            </p:spPr>
            <p:txBody>
              <a:bodyPr wrap="square">
                <a:spAutoFit/>
              </a:bodyPr>
              <a:lstStyle/>
              <a:p>
                <a:r>
                  <a:rPr lang="en-US" sz="1800" dirty="0">
                    <a:solidFill>
                      <a:srgbClr val="FF0000"/>
                    </a:solidFill>
                  </a:rPr>
                  <a:t>Anomalous Cepheids</a:t>
                </a:r>
                <a:r>
                  <a:rPr lang="en-US" sz="1800" dirty="0"/>
                  <a:t> : intermediate age; 1.3-2.3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𝑀</m:t>
                        </m:r>
                      </m:e>
                      <m:sub>
                        <m:r>
                          <a:rPr lang="en-US" sz="1800" b="0" i="1" smtClean="0">
                            <a:latin typeface="Cambria Math" panose="02040503050406030204" pitchFamily="18" charset="0"/>
                          </a:rPr>
                          <m:t>⊙</m:t>
                        </m:r>
                      </m:sub>
                    </m:sSub>
                  </m:oMath>
                </a14:m>
                <a:r>
                  <a:rPr lang="it-IT" sz="1800" dirty="0">
                    <a:solidFill>
                      <a:schemeClr val="tx1">
                        <a:lumMod val="95000"/>
                        <a:lumOff val="5000"/>
                      </a:schemeClr>
                    </a:solidFill>
                  </a:rPr>
                  <a:t>; </a:t>
                </a:r>
                <a:endParaRPr lang="it-IT" dirty="0">
                  <a:solidFill>
                    <a:schemeClr val="tx1">
                      <a:lumMod val="95000"/>
                      <a:lumOff val="5000"/>
                    </a:schemeClr>
                  </a:solidFill>
                </a:endParaRPr>
              </a:p>
              <a:p>
                <a:r>
                  <a:rPr lang="it-IT" sz="1800" dirty="0"/>
                  <a:t>0.5-2.5 / 0.4-1 d;</a:t>
                </a:r>
              </a:p>
              <a:p>
                <a:r>
                  <a:rPr lang="it-IT" sz="1800" dirty="0" err="1">
                    <a:solidFill>
                      <a:schemeClr val="tx1">
                        <a:lumMod val="95000"/>
                        <a:lumOff val="5000"/>
                      </a:schemeClr>
                    </a:solidFill>
                  </a:rPr>
                  <a:t>fundamental</a:t>
                </a:r>
                <a:r>
                  <a:rPr lang="it-IT" dirty="0">
                    <a:solidFill>
                      <a:schemeClr val="tx1">
                        <a:lumMod val="95000"/>
                        <a:lumOff val="5000"/>
                      </a:schemeClr>
                    </a:solidFill>
                  </a:rPr>
                  <a:t>, </a:t>
                </a:r>
                <a:r>
                  <a:rPr lang="it-IT" sz="1800" dirty="0">
                    <a:solidFill>
                      <a:schemeClr val="tx1">
                        <a:lumMod val="95000"/>
                        <a:lumOff val="5000"/>
                      </a:schemeClr>
                    </a:solidFill>
                  </a:rPr>
                  <a:t>first </a:t>
                </a:r>
                <a:r>
                  <a:rPr lang="it-IT" sz="1800" dirty="0" err="1">
                    <a:solidFill>
                      <a:schemeClr val="tx1">
                        <a:lumMod val="95000"/>
                        <a:lumOff val="5000"/>
                      </a:schemeClr>
                    </a:solidFill>
                  </a:rPr>
                  <a:t>overtone</a:t>
                </a:r>
                <a:r>
                  <a:rPr lang="it-IT" sz="1800" dirty="0">
                    <a:solidFill>
                      <a:schemeClr val="tx1">
                        <a:lumMod val="95000"/>
                        <a:lumOff val="5000"/>
                      </a:schemeClr>
                    </a:solidFill>
                  </a:rPr>
                  <a:t> </a:t>
                </a:r>
                <a:r>
                  <a:rPr lang="it-IT" sz="1800" dirty="0" err="1">
                    <a:solidFill>
                      <a:schemeClr val="tx1">
                        <a:lumMod val="95000"/>
                        <a:lumOff val="5000"/>
                      </a:schemeClr>
                    </a:solidFill>
                  </a:rPr>
                  <a:t>modes</a:t>
                </a:r>
                <a:r>
                  <a:rPr lang="it-IT" sz="1800" dirty="0">
                    <a:solidFill>
                      <a:schemeClr val="tx1">
                        <a:lumMod val="95000"/>
                        <a:lumOff val="5000"/>
                      </a:schemeClr>
                    </a:solidFill>
                  </a:rPr>
                  <a:t>.</a:t>
                </a:r>
              </a:p>
            </p:txBody>
          </p:sp>
        </mc:Choice>
        <mc:Fallback>
          <p:sp>
            <p:nvSpPr>
              <p:cNvPr id="18" name="CasellaDiTesto 17">
                <a:extLst>
                  <a:ext uri="{FF2B5EF4-FFF2-40B4-BE49-F238E27FC236}">
                    <a16:creationId xmlns:a16="http://schemas.microsoft.com/office/drawing/2014/main" id="{436EABB4-5C81-4DBC-8606-C10F5BF64D0E}"/>
                  </a:ext>
                </a:extLst>
              </p:cNvPr>
              <p:cNvSpPr txBox="1">
                <a:spLocks noRot="1" noChangeAspect="1" noMove="1" noResize="1" noEditPoints="1" noAdjustHandles="1" noChangeArrowheads="1" noChangeShapeType="1" noTextEdit="1"/>
              </p:cNvSpPr>
              <p:nvPr/>
            </p:nvSpPr>
            <p:spPr>
              <a:xfrm>
                <a:off x="8432165" y="4324176"/>
                <a:ext cx="3695286" cy="1212448"/>
              </a:xfrm>
              <a:prstGeom prst="rect">
                <a:avLst/>
              </a:prstGeom>
              <a:blipFill>
                <a:blip r:embed="rId6"/>
                <a:stretch>
                  <a:fillRect l="-1027" t="-2083" b="-7292"/>
                </a:stretch>
              </a:blipFill>
            </p:spPr>
            <p:txBody>
              <a:bodyPr/>
              <a:lstStyle/>
              <a:p>
                <a:r>
                  <a:rPr lang="en-US">
                    <a:noFill/>
                  </a:rPr>
                  <a:t> </a:t>
                </a:r>
              </a:p>
            </p:txBody>
          </p:sp>
        </mc:Fallback>
      </mc:AlternateContent>
    </p:spTree>
    <p:extLst>
      <p:ext uri="{BB962C8B-B14F-4D97-AF65-F5344CB8AC3E}">
        <p14:creationId xmlns:p14="http://schemas.microsoft.com/office/powerpoint/2010/main" val="18011563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56CF01-1F14-D035-344D-53343F36B469}"/>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0F0A6F7C-C4E0-EBB3-D225-77C9B876462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 t="1558" r="4087" b="1767"/>
          <a:stretch/>
        </p:blipFill>
        <p:spPr bwMode="auto">
          <a:xfrm>
            <a:off x="3376152" y="1178766"/>
            <a:ext cx="4881352" cy="5054321"/>
          </a:xfrm>
          <a:prstGeom prst="rect">
            <a:avLst/>
          </a:prstGeom>
          <a:noFill/>
          <a:extLst>
            <a:ext uri="{909E8E84-426E-40DD-AFC4-6F175D3DCCD1}">
              <a14:hiddenFill xmlns:a14="http://schemas.microsoft.com/office/drawing/2010/main">
                <a:solidFill>
                  <a:srgbClr val="FFFFFF"/>
                </a:solidFill>
              </a14:hiddenFill>
            </a:ext>
          </a:extLst>
        </p:spPr>
      </p:pic>
      <p:sp>
        <p:nvSpPr>
          <p:cNvPr id="4" name="Segnaposto data 3">
            <a:extLst>
              <a:ext uri="{FF2B5EF4-FFF2-40B4-BE49-F238E27FC236}">
                <a16:creationId xmlns:a16="http://schemas.microsoft.com/office/drawing/2014/main" id="{7E7776A4-6D21-47B8-AEB5-CA1BFCF030D6}"/>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AEDCEDA5-F49F-ABE7-AB3F-8AABC5244AD0}"/>
              </a:ext>
            </a:extLst>
          </p:cNvPr>
          <p:cNvSpPr>
            <a:spLocks noGrp="1"/>
          </p:cNvSpPr>
          <p:nvPr>
            <p:ph type="sldNum" sz="quarter" idx="12"/>
          </p:nvPr>
        </p:nvSpPr>
        <p:spPr/>
        <p:txBody>
          <a:bodyPr/>
          <a:lstStyle/>
          <a:p>
            <a:fld id="{73B850FF-6169-4056-8077-06FFA93A5366}" type="slidenum">
              <a:rPr lang="en-US" smtClean="0"/>
              <a:t>46</a:t>
            </a:fld>
            <a:endParaRPr lang="en-US"/>
          </a:p>
        </p:txBody>
      </p:sp>
      <p:sp>
        <p:nvSpPr>
          <p:cNvPr id="5" name="Segnaposto contenuto 4">
            <a:extLst>
              <a:ext uri="{FF2B5EF4-FFF2-40B4-BE49-F238E27FC236}">
                <a16:creationId xmlns:a16="http://schemas.microsoft.com/office/drawing/2014/main" id="{332EFDD1-FA59-FF34-042A-3F562B43F3A1}"/>
              </a:ext>
            </a:extLst>
          </p:cNvPr>
          <p:cNvSpPr>
            <a:spLocks noGrp="1"/>
          </p:cNvSpPr>
          <p:nvPr>
            <p:ph idx="1"/>
          </p:nvPr>
        </p:nvSpPr>
        <p:spPr>
          <a:xfrm>
            <a:off x="421761" y="1537024"/>
            <a:ext cx="6319277" cy="4511397"/>
          </a:xfrm>
        </p:spPr>
        <p:txBody>
          <a:bodyPr>
            <a:normAutofit/>
          </a:bodyPr>
          <a:lstStyle/>
          <a:p>
            <a:pPr marL="0" indent="0">
              <a:buNone/>
            </a:pPr>
            <a:endParaRPr lang="it-IT" sz="2000" dirty="0"/>
          </a:p>
          <a:p>
            <a:pPr marL="0" indent="0">
              <a:buNone/>
            </a:pPr>
            <a:endParaRPr lang="en-US" sz="2000" dirty="0"/>
          </a:p>
          <a:p>
            <a:pPr marL="0" indent="0">
              <a:buNone/>
            </a:pPr>
            <a:endParaRPr lang="en-US" sz="2000" dirty="0"/>
          </a:p>
          <a:p>
            <a:pPr marL="0" indent="0">
              <a:buNone/>
            </a:pPr>
            <a:endParaRPr lang="en-US" sz="2000" dirty="0"/>
          </a:p>
        </p:txBody>
      </p:sp>
      <p:sp>
        <p:nvSpPr>
          <p:cNvPr id="8" name="Titolo 7">
            <a:extLst>
              <a:ext uri="{FF2B5EF4-FFF2-40B4-BE49-F238E27FC236}">
                <a16:creationId xmlns:a16="http://schemas.microsoft.com/office/drawing/2014/main" id="{0BFFAC86-7940-5E5B-E733-CFF0D4810A47}"/>
              </a:ext>
            </a:extLst>
          </p:cNvPr>
          <p:cNvSpPr>
            <a:spLocks noGrp="1"/>
          </p:cNvSpPr>
          <p:nvPr>
            <p:ph type="title"/>
          </p:nvPr>
        </p:nvSpPr>
        <p:spPr>
          <a:xfrm>
            <a:off x="330123" y="199784"/>
            <a:ext cx="10739070" cy="1165504"/>
          </a:xfrm>
        </p:spPr>
        <p:txBody>
          <a:bodyPr>
            <a:normAutofit/>
          </a:bodyPr>
          <a:lstStyle/>
          <a:p>
            <a:r>
              <a:rPr lang="en-US" sz="4400" b="1" dirty="0">
                <a:solidFill>
                  <a:schemeClr val="accent1"/>
                </a:solidFill>
                <a:latin typeface="+mj-lt"/>
                <a:cs typeface="Times New Roman" panose="02020603050405020304" pitchFamily="18" charset="0"/>
              </a:rPr>
              <a:t>Path to the Instability Strip</a:t>
            </a:r>
            <a:endParaRPr lang="en-US" dirty="0">
              <a:solidFill>
                <a:schemeClr val="accent1"/>
              </a:solidFill>
            </a:endParaRPr>
          </a:p>
        </p:txBody>
      </p:sp>
      <p:sp>
        <p:nvSpPr>
          <p:cNvPr id="10" name="CasellaDiTesto 9">
            <a:extLst>
              <a:ext uri="{FF2B5EF4-FFF2-40B4-BE49-F238E27FC236}">
                <a16:creationId xmlns:a16="http://schemas.microsoft.com/office/drawing/2014/main" id="{BD78B9CB-1400-B65B-FB7E-738FF7AE5DE4}"/>
              </a:ext>
            </a:extLst>
          </p:cNvPr>
          <p:cNvSpPr txBox="1"/>
          <p:nvPr/>
        </p:nvSpPr>
        <p:spPr>
          <a:xfrm>
            <a:off x="6627429" y="6017720"/>
            <a:ext cx="1989678" cy="338554"/>
          </a:xfrm>
          <a:prstGeom prst="rect">
            <a:avLst/>
          </a:prstGeom>
          <a:noFill/>
        </p:spPr>
        <p:txBody>
          <a:bodyPr wrap="square">
            <a:spAutoFit/>
          </a:bodyPr>
          <a:lstStyle/>
          <a:p>
            <a:pPr rtl="0">
              <a:buNone/>
            </a:pPr>
            <a:r>
              <a:rPr lang="it-IT" sz="1600" b="0" i="0" u="none" strike="noStrike" dirty="0">
                <a:solidFill>
                  <a:srgbClr val="000000"/>
                </a:solidFill>
                <a:effectLst/>
              </a:rPr>
              <a:t>Bhardwaj+2022</a:t>
            </a:r>
            <a:endParaRPr lang="en-US" sz="1600" dirty="0"/>
          </a:p>
        </p:txBody>
      </p:sp>
      <p:sp>
        <p:nvSpPr>
          <p:cNvPr id="2" name="Segnaposto piè di pagina 1">
            <a:extLst>
              <a:ext uri="{FF2B5EF4-FFF2-40B4-BE49-F238E27FC236}">
                <a16:creationId xmlns:a16="http://schemas.microsoft.com/office/drawing/2014/main" id="{E78DC5C4-6477-F7BB-6292-8283079F3527}"/>
              </a:ext>
            </a:extLst>
          </p:cNvPr>
          <p:cNvSpPr>
            <a:spLocks noGrp="1"/>
          </p:cNvSpPr>
          <p:nvPr>
            <p:ph type="ftr" sz="quarter" idx="11"/>
          </p:nvPr>
        </p:nvSpPr>
        <p:spPr/>
        <p:txBody>
          <a:bodyPr/>
          <a:lstStyle/>
          <a:p>
            <a:r>
              <a:rPr lang="en-US"/>
              <a:t>Teresa Sicignano</a:t>
            </a:r>
          </a:p>
        </p:txBody>
      </p:sp>
      <mc:AlternateContent xmlns:mc="http://schemas.openxmlformats.org/markup-compatibility/2006">
        <mc:Choice xmlns:a14="http://schemas.microsoft.com/office/drawing/2010/main" Requires="a14">
          <p:sp>
            <p:nvSpPr>
              <p:cNvPr id="11" name="CasellaDiTesto 10">
                <a:extLst>
                  <a:ext uri="{FF2B5EF4-FFF2-40B4-BE49-F238E27FC236}">
                    <a16:creationId xmlns:a16="http://schemas.microsoft.com/office/drawing/2014/main" id="{14D1F29E-AF37-1E9B-F3F7-ED8F99E5C2E8}"/>
                  </a:ext>
                </a:extLst>
              </p:cNvPr>
              <p:cNvSpPr txBox="1"/>
              <p:nvPr/>
            </p:nvSpPr>
            <p:spPr>
              <a:xfrm>
                <a:off x="421760" y="1413761"/>
                <a:ext cx="3159639" cy="1212448"/>
              </a:xfrm>
              <a:prstGeom prst="rect">
                <a:avLst/>
              </a:prstGeom>
              <a:noFill/>
            </p:spPr>
            <p:txBody>
              <a:bodyPr wrap="square">
                <a:spAutoFit/>
              </a:bodyPr>
              <a:lstStyle/>
              <a:p>
                <a:pPr fontAlgn="t"/>
                <a:r>
                  <a:rPr lang="en-US" sz="1800" dirty="0">
                    <a:solidFill>
                      <a:srgbClr val="FF0000"/>
                    </a:solidFill>
                  </a:rPr>
                  <a:t>Classical Cepheids</a:t>
                </a:r>
                <a:r>
                  <a:rPr lang="en-US" sz="1800" dirty="0"/>
                  <a:t>: Pop I; </a:t>
                </a:r>
              </a:p>
              <a:p>
                <a:pPr fontAlgn="t"/>
                <a:r>
                  <a:rPr lang="en-US" sz="1800" dirty="0"/>
                  <a:t>3-13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𝑀</m:t>
                        </m:r>
                      </m:e>
                      <m:sub>
                        <m:r>
                          <a:rPr lang="en-US" sz="1800" b="0" i="1" smtClean="0">
                            <a:latin typeface="Cambria Math" panose="02040503050406030204" pitchFamily="18" charset="0"/>
                          </a:rPr>
                          <m:t>⊙</m:t>
                        </m:r>
                      </m:sub>
                    </m:sSub>
                  </m:oMath>
                </a14:m>
                <a:r>
                  <a:rPr lang="it-IT" sz="1800" dirty="0">
                    <a:solidFill>
                      <a:schemeClr val="tx1">
                        <a:lumMod val="95000"/>
                        <a:lumOff val="5000"/>
                      </a:schemeClr>
                    </a:solidFill>
                  </a:rPr>
                  <a:t>; 0.2-100 days;   </a:t>
                </a:r>
                <a:r>
                  <a:rPr lang="it-IT" sz="1800" dirty="0" err="1">
                    <a:solidFill>
                      <a:schemeClr val="tx1">
                        <a:lumMod val="95000"/>
                        <a:lumOff val="5000"/>
                      </a:schemeClr>
                    </a:solidFill>
                  </a:rPr>
                  <a:t>fundamental</a:t>
                </a:r>
                <a:r>
                  <a:rPr lang="it-IT" sz="1800" dirty="0">
                    <a:solidFill>
                      <a:schemeClr val="tx1">
                        <a:lumMod val="95000"/>
                        <a:lumOff val="5000"/>
                      </a:schemeClr>
                    </a:solidFill>
                  </a:rPr>
                  <a:t>, first, and second </a:t>
                </a:r>
                <a:r>
                  <a:rPr lang="it-IT" sz="1800" dirty="0" err="1">
                    <a:solidFill>
                      <a:schemeClr val="tx1">
                        <a:lumMod val="95000"/>
                        <a:lumOff val="5000"/>
                      </a:schemeClr>
                    </a:solidFill>
                  </a:rPr>
                  <a:t>overtone</a:t>
                </a:r>
                <a:r>
                  <a:rPr lang="it-IT" sz="1800" dirty="0">
                    <a:solidFill>
                      <a:schemeClr val="tx1">
                        <a:lumMod val="95000"/>
                        <a:lumOff val="5000"/>
                      </a:schemeClr>
                    </a:solidFill>
                  </a:rPr>
                  <a:t> </a:t>
                </a:r>
                <a:r>
                  <a:rPr lang="it-IT" sz="1800" dirty="0" err="1">
                    <a:solidFill>
                      <a:schemeClr val="tx1">
                        <a:lumMod val="95000"/>
                        <a:lumOff val="5000"/>
                      </a:schemeClr>
                    </a:solidFill>
                  </a:rPr>
                  <a:t>modes</a:t>
                </a:r>
                <a:r>
                  <a:rPr lang="it-IT" sz="1800" dirty="0">
                    <a:solidFill>
                      <a:schemeClr val="tx1">
                        <a:lumMod val="95000"/>
                        <a:lumOff val="5000"/>
                      </a:schemeClr>
                    </a:solidFill>
                  </a:rPr>
                  <a:t>.</a:t>
                </a:r>
              </a:p>
            </p:txBody>
          </p:sp>
        </mc:Choice>
        <mc:Fallback>
          <p:sp>
            <p:nvSpPr>
              <p:cNvPr id="11" name="CasellaDiTesto 10">
                <a:extLst>
                  <a:ext uri="{FF2B5EF4-FFF2-40B4-BE49-F238E27FC236}">
                    <a16:creationId xmlns:a16="http://schemas.microsoft.com/office/drawing/2014/main" id="{14D1F29E-AF37-1E9B-F3F7-ED8F99E5C2E8}"/>
                  </a:ext>
                </a:extLst>
              </p:cNvPr>
              <p:cNvSpPr txBox="1">
                <a:spLocks noRot="1" noChangeAspect="1" noMove="1" noResize="1" noEditPoints="1" noAdjustHandles="1" noChangeArrowheads="1" noChangeShapeType="1" noTextEdit="1"/>
              </p:cNvSpPr>
              <p:nvPr/>
            </p:nvSpPr>
            <p:spPr>
              <a:xfrm>
                <a:off x="421760" y="1413761"/>
                <a:ext cx="3159639" cy="1212448"/>
              </a:xfrm>
              <a:prstGeom prst="rect">
                <a:avLst/>
              </a:prstGeom>
              <a:blipFill>
                <a:blip r:embed="rId4"/>
                <a:stretch>
                  <a:fillRect l="-1606" t="-3125" b="-8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CasellaDiTesto 13">
                <a:extLst>
                  <a:ext uri="{FF2B5EF4-FFF2-40B4-BE49-F238E27FC236}">
                    <a16:creationId xmlns:a16="http://schemas.microsoft.com/office/drawing/2014/main" id="{3632EC3B-E154-C5DF-9BCC-CDDA2585F435}"/>
                  </a:ext>
                </a:extLst>
              </p:cNvPr>
              <p:cNvSpPr txBox="1"/>
              <p:nvPr/>
            </p:nvSpPr>
            <p:spPr>
              <a:xfrm>
                <a:off x="421760" y="4322082"/>
                <a:ext cx="2688398" cy="1212448"/>
              </a:xfrm>
              <a:prstGeom prst="rect">
                <a:avLst/>
              </a:prstGeom>
              <a:noFill/>
            </p:spPr>
            <p:txBody>
              <a:bodyPr wrap="square">
                <a:spAutoFit/>
              </a:bodyPr>
              <a:lstStyle/>
              <a:p>
                <a:pPr fontAlgn="t"/>
                <a:r>
                  <a:rPr lang="it-IT" sz="1800" dirty="0">
                    <a:solidFill>
                      <a:srgbClr val="FF0000"/>
                    </a:solidFill>
                  </a:rPr>
                  <a:t>RR Lyrae</a:t>
                </a:r>
                <a:r>
                  <a:rPr lang="it-IT" sz="1800" dirty="0">
                    <a:solidFill>
                      <a:schemeClr val="tx1">
                        <a:lumMod val="95000"/>
                        <a:lumOff val="5000"/>
                      </a:schemeClr>
                    </a:solidFill>
                  </a:rPr>
                  <a:t>: Pop II, </a:t>
                </a:r>
              </a:p>
              <a:p>
                <a:pPr fontAlgn="t"/>
                <a:r>
                  <a:rPr lang="it-IT" sz="1800" dirty="0">
                    <a:solidFill>
                      <a:schemeClr val="tx1">
                        <a:lumMod val="95000"/>
                        <a:lumOff val="5000"/>
                      </a:schemeClr>
                    </a:solidFill>
                  </a:rPr>
                  <a:t>0.5-0.8 </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𝑀</m:t>
                        </m:r>
                      </m:e>
                      <m:sub>
                        <m:r>
                          <a:rPr lang="en-US" sz="1800" i="1">
                            <a:latin typeface="Cambria Math" panose="02040503050406030204" pitchFamily="18" charset="0"/>
                          </a:rPr>
                          <m:t>⊙</m:t>
                        </m:r>
                      </m:sub>
                    </m:sSub>
                    <m:r>
                      <a:rPr lang="en-US" sz="1800" b="0" i="0" smtClean="0">
                        <a:latin typeface="Cambria Math" panose="02040503050406030204" pitchFamily="18" charset="0"/>
                      </a:rPr>
                      <m:t>;</m:t>
                    </m:r>
                  </m:oMath>
                </a14:m>
                <a:r>
                  <a:rPr lang="it-IT" sz="1800" dirty="0">
                    <a:solidFill>
                      <a:schemeClr val="tx1">
                        <a:lumMod val="95000"/>
                        <a:lumOff val="5000"/>
                      </a:schemeClr>
                    </a:solidFill>
                  </a:rPr>
                  <a:t> 0.2 – 1 day, </a:t>
                </a:r>
                <a:r>
                  <a:rPr lang="it-IT" sz="1800" dirty="0" err="1">
                    <a:solidFill>
                      <a:schemeClr val="tx1">
                        <a:lumMod val="95000"/>
                        <a:lumOff val="5000"/>
                      </a:schemeClr>
                    </a:solidFill>
                  </a:rPr>
                  <a:t>fundamental</a:t>
                </a:r>
                <a:r>
                  <a:rPr lang="it-IT" sz="1800" dirty="0">
                    <a:solidFill>
                      <a:schemeClr val="tx1">
                        <a:lumMod val="95000"/>
                        <a:lumOff val="5000"/>
                      </a:schemeClr>
                    </a:solidFill>
                  </a:rPr>
                  <a:t> and  first </a:t>
                </a:r>
                <a:r>
                  <a:rPr lang="it-IT" sz="1800" dirty="0" err="1">
                    <a:solidFill>
                      <a:schemeClr val="tx1">
                        <a:lumMod val="95000"/>
                        <a:lumOff val="5000"/>
                      </a:schemeClr>
                    </a:solidFill>
                  </a:rPr>
                  <a:t>overtone</a:t>
                </a:r>
                <a:r>
                  <a:rPr lang="it-IT" sz="1800" dirty="0">
                    <a:solidFill>
                      <a:schemeClr val="tx1">
                        <a:lumMod val="95000"/>
                        <a:lumOff val="5000"/>
                      </a:schemeClr>
                    </a:solidFill>
                  </a:rPr>
                  <a:t> </a:t>
                </a:r>
                <a:r>
                  <a:rPr lang="it-IT" sz="1800" dirty="0" err="1">
                    <a:solidFill>
                      <a:schemeClr val="tx1">
                        <a:lumMod val="95000"/>
                        <a:lumOff val="5000"/>
                      </a:schemeClr>
                    </a:solidFill>
                  </a:rPr>
                  <a:t>modes</a:t>
                </a:r>
                <a:r>
                  <a:rPr lang="it-IT" sz="1800" dirty="0">
                    <a:solidFill>
                      <a:schemeClr val="tx1">
                        <a:lumMod val="95000"/>
                        <a:lumOff val="5000"/>
                      </a:schemeClr>
                    </a:solidFill>
                  </a:rPr>
                  <a:t>.</a:t>
                </a:r>
              </a:p>
            </p:txBody>
          </p:sp>
        </mc:Choice>
        <mc:Fallback>
          <p:sp>
            <p:nvSpPr>
              <p:cNvPr id="14" name="CasellaDiTesto 13">
                <a:extLst>
                  <a:ext uri="{FF2B5EF4-FFF2-40B4-BE49-F238E27FC236}">
                    <a16:creationId xmlns:a16="http://schemas.microsoft.com/office/drawing/2014/main" id="{3632EC3B-E154-C5DF-9BCC-CDDA2585F435}"/>
                  </a:ext>
                </a:extLst>
              </p:cNvPr>
              <p:cNvSpPr txBox="1">
                <a:spLocks noRot="1" noChangeAspect="1" noMove="1" noResize="1" noEditPoints="1" noAdjustHandles="1" noChangeArrowheads="1" noChangeShapeType="1" noTextEdit="1"/>
              </p:cNvSpPr>
              <p:nvPr/>
            </p:nvSpPr>
            <p:spPr>
              <a:xfrm>
                <a:off x="421760" y="4322082"/>
                <a:ext cx="2688398" cy="1212448"/>
              </a:xfrm>
              <a:prstGeom prst="rect">
                <a:avLst/>
              </a:prstGeom>
              <a:blipFill>
                <a:blip r:embed="rId5"/>
                <a:stretch>
                  <a:fillRect l="-1887" t="-2083" b="-8333"/>
                </a:stretch>
              </a:blipFill>
            </p:spPr>
            <p:txBody>
              <a:bodyPr/>
              <a:lstStyle/>
              <a:p>
                <a:r>
                  <a:rPr lang="en-US">
                    <a:noFill/>
                  </a:rPr>
                  <a:t> </a:t>
                </a:r>
              </a:p>
            </p:txBody>
          </p:sp>
        </mc:Fallback>
      </mc:AlternateContent>
      <p:sp>
        <p:nvSpPr>
          <p:cNvPr id="23" name="CasellaDiTesto 22">
            <a:extLst>
              <a:ext uri="{FF2B5EF4-FFF2-40B4-BE49-F238E27FC236}">
                <a16:creationId xmlns:a16="http://schemas.microsoft.com/office/drawing/2014/main" id="{644A9240-9544-C7D4-BC04-EA4FB55D5D7F}"/>
              </a:ext>
            </a:extLst>
          </p:cNvPr>
          <p:cNvSpPr txBox="1"/>
          <p:nvPr/>
        </p:nvSpPr>
        <p:spPr>
          <a:xfrm>
            <a:off x="8432165" y="1413761"/>
            <a:ext cx="3512735" cy="1477328"/>
          </a:xfrm>
          <a:prstGeom prst="rect">
            <a:avLst/>
          </a:prstGeom>
          <a:noFill/>
        </p:spPr>
        <p:txBody>
          <a:bodyPr wrap="square">
            <a:spAutoFit/>
          </a:bodyPr>
          <a:lstStyle/>
          <a:p>
            <a:r>
              <a:rPr lang="en-US" sz="1800" dirty="0">
                <a:solidFill>
                  <a:srgbClr val="FF0000"/>
                </a:solidFill>
              </a:rPr>
              <a:t>Type II Cepheids</a:t>
            </a:r>
            <a:r>
              <a:rPr lang="en-US" sz="1800" dirty="0"/>
              <a:t>:</a:t>
            </a:r>
          </a:p>
          <a:p>
            <a:r>
              <a:rPr lang="en-US" sz="1800" b="1" dirty="0" err="1"/>
              <a:t>BLHer</a:t>
            </a:r>
            <a:r>
              <a:rPr lang="en-US" sz="1800" b="1" dirty="0"/>
              <a:t> </a:t>
            </a:r>
            <a:r>
              <a:rPr lang="en-US" sz="1800" dirty="0"/>
              <a:t>&amp;</a:t>
            </a:r>
            <a:r>
              <a:rPr lang="en-US" sz="1800" b="1" dirty="0"/>
              <a:t> </a:t>
            </a:r>
            <a:r>
              <a:rPr lang="en-US" sz="1800" b="1" dirty="0" err="1"/>
              <a:t>WVir</a:t>
            </a:r>
            <a:r>
              <a:rPr lang="en-US" sz="1800" dirty="0"/>
              <a:t> Pop II; low mass; </a:t>
            </a:r>
            <a:endParaRPr lang="en-US" dirty="0"/>
          </a:p>
          <a:p>
            <a:r>
              <a:rPr lang="en-US" sz="1800" dirty="0"/>
              <a:t>	1-4 &amp; 4-20 days.</a:t>
            </a:r>
          </a:p>
          <a:p>
            <a:pPr marL="0" indent="0">
              <a:buNone/>
            </a:pPr>
            <a:r>
              <a:rPr lang="en-US" sz="1800" dirty="0"/>
              <a:t> </a:t>
            </a:r>
            <a:r>
              <a:rPr lang="en-US" sz="1800" b="1" dirty="0" err="1"/>
              <a:t>RVTau</a:t>
            </a:r>
            <a:r>
              <a:rPr lang="en-US" sz="1800" dirty="0"/>
              <a:t> t &gt; 2 Gyr; intermediate   	mass; 20-100 days.</a:t>
            </a:r>
          </a:p>
        </p:txBody>
      </p:sp>
      <mc:AlternateContent xmlns:mc="http://schemas.openxmlformats.org/markup-compatibility/2006">
        <mc:Choice xmlns:a14="http://schemas.microsoft.com/office/drawing/2010/main" Requires="a14">
          <p:sp>
            <p:nvSpPr>
              <p:cNvPr id="18" name="CasellaDiTesto 17">
                <a:extLst>
                  <a:ext uri="{FF2B5EF4-FFF2-40B4-BE49-F238E27FC236}">
                    <a16:creationId xmlns:a16="http://schemas.microsoft.com/office/drawing/2014/main" id="{C4E0972F-A0A6-6407-5D7F-254F5B50162B}"/>
                  </a:ext>
                </a:extLst>
              </p:cNvPr>
              <p:cNvSpPr txBox="1"/>
              <p:nvPr/>
            </p:nvSpPr>
            <p:spPr>
              <a:xfrm>
                <a:off x="8432165" y="4324176"/>
                <a:ext cx="3695286" cy="1212448"/>
              </a:xfrm>
              <a:prstGeom prst="rect">
                <a:avLst/>
              </a:prstGeom>
              <a:noFill/>
            </p:spPr>
            <p:txBody>
              <a:bodyPr wrap="square">
                <a:spAutoFit/>
              </a:bodyPr>
              <a:lstStyle/>
              <a:p>
                <a:r>
                  <a:rPr lang="en-US" sz="1800" dirty="0">
                    <a:solidFill>
                      <a:srgbClr val="FF0000"/>
                    </a:solidFill>
                  </a:rPr>
                  <a:t>Anomalous Cepheids</a:t>
                </a:r>
                <a:r>
                  <a:rPr lang="en-US" sz="1800" dirty="0"/>
                  <a:t> : intermediate age; 1.3-2.3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𝑀</m:t>
                        </m:r>
                      </m:e>
                      <m:sub>
                        <m:r>
                          <a:rPr lang="en-US" sz="1800" b="0" i="1" smtClean="0">
                            <a:latin typeface="Cambria Math" panose="02040503050406030204" pitchFamily="18" charset="0"/>
                          </a:rPr>
                          <m:t>⊙</m:t>
                        </m:r>
                      </m:sub>
                    </m:sSub>
                  </m:oMath>
                </a14:m>
                <a:r>
                  <a:rPr lang="it-IT" sz="1800" dirty="0">
                    <a:solidFill>
                      <a:schemeClr val="tx1">
                        <a:lumMod val="95000"/>
                        <a:lumOff val="5000"/>
                      </a:schemeClr>
                    </a:solidFill>
                  </a:rPr>
                  <a:t>; </a:t>
                </a:r>
                <a:endParaRPr lang="it-IT" dirty="0">
                  <a:solidFill>
                    <a:schemeClr val="tx1">
                      <a:lumMod val="95000"/>
                      <a:lumOff val="5000"/>
                    </a:schemeClr>
                  </a:solidFill>
                </a:endParaRPr>
              </a:p>
              <a:p>
                <a:r>
                  <a:rPr lang="it-IT" sz="1800" dirty="0"/>
                  <a:t>0.5-2.5 / 0.4-1 d;</a:t>
                </a:r>
              </a:p>
              <a:p>
                <a:r>
                  <a:rPr lang="it-IT" sz="1800" dirty="0" err="1">
                    <a:solidFill>
                      <a:schemeClr val="tx1">
                        <a:lumMod val="95000"/>
                        <a:lumOff val="5000"/>
                      </a:schemeClr>
                    </a:solidFill>
                  </a:rPr>
                  <a:t>fundamental</a:t>
                </a:r>
                <a:r>
                  <a:rPr lang="it-IT" dirty="0">
                    <a:solidFill>
                      <a:schemeClr val="tx1">
                        <a:lumMod val="95000"/>
                        <a:lumOff val="5000"/>
                      </a:schemeClr>
                    </a:solidFill>
                  </a:rPr>
                  <a:t>, </a:t>
                </a:r>
                <a:r>
                  <a:rPr lang="it-IT" sz="1800" dirty="0">
                    <a:solidFill>
                      <a:schemeClr val="tx1">
                        <a:lumMod val="95000"/>
                        <a:lumOff val="5000"/>
                      </a:schemeClr>
                    </a:solidFill>
                  </a:rPr>
                  <a:t>first </a:t>
                </a:r>
                <a:r>
                  <a:rPr lang="it-IT" sz="1800" dirty="0" err="1">
                    <a:solidFill>
                      <a:schemeClr val="tx1">
                        <a:lumMod val="95000"/>
                        <a:lumOff val="5000"/>
                      </a:schemeClr>
                    </a:solidFill>
                  </a:rPr>
                  <a:t>overtone</a:t>
                </a:r>
                <a:r>
                  <a:rPr lang="it-IT" sz="1800" dirty="0">
                    <a:solidFill>
                      <a:schemeClr val="tx1">
                        <a:lumMod val="95000"/>
                        <a:lumOff val="5000"/>
                      </a:schemeClr>
                    </a:solidFill>
                  </a:rPr>
                  <a:t> </a:t>
                </a:r>
                <a:r>
                  <a:rPr lang="it-IT" sz="1800" dirty="0" err="1">
                    <a:solidFill>
                      <a:schemeClr val="tx1">
                        <a:lumMod val="95000"/>
                        <a:lumOff val="5000"/>
                      </a:schemeClr>
                    </a:solidFill>
                  </a:rPr>
                  <a:t>modes</a:t>
                </a:r>
                <a:r>
                  <a:rPr lang="it-IT" sz="1800" dirty="0">
                    <a:solidFill>
                      <a:schemeClr val="tx1">
                        <a:lumMod val="95000"/>
                        <a:lumOff val="5000"/>
                      </a:schemeClr>
                    </a:solidFill>
                  </a:rPr>
                  <a:t>.</a:t>
                </a:r>
              </a:p>
            </p:txBody>
          </p:sp>
        </mc:Choice>
        <mc:Fallback>
          <p:sp>
            <p:nvSpPr>
              <p:cNvPr id="18" name="CasellaDiTesto 17">
                <a:extLst>
                  <a:ext uri="{FF2B5EF4-FFF2-40B4-BE49-F238E27FC236}">
                    <a16:creationId xmlns:a16="http://schemas.microsoft.com/office/drawing/2014/main" id="{C4E0972F-A0A6-6407-5D7F-254F5B50162B}"/>
                  </a:ext>
                </a:extLst>
              </p:cNvPr>
              <p:cNvSpPr txBox="1">
                <a:spLocks noRot="1" noChangeAspect="1" noMove="1" noResize="1" noEditPoints="1" noAdjustHandles="1" noChangeArrowheads="1" noChangeShapeType="1" noTextEdit="1"/>
              </p:cNvSpPr>
              <p:nvPr/>
            </p:nvSpPr>
            <p:spPr>
              <a:xfrm>
                <a:off x="8432165" y="4324176"/>
                <a:ext cx="3695286" cy="1212448"/>
              </a:xfrm>
              <a:prstGeom prst="rect">
                <a:avLst/>
              </a:prstGeom>
              <a:blipFill>
                <a:blip r:embed="rId6"/>
                <a:stretch>
                  <a:fillRect l="-1027" t="-2083" b="-7292"/>
                </a:stretch>
              </a:blipFill>
            </p:spPr>
            <p:txBody>
              <a:bodyPr/>
              <a:lstStyle/>
              <a:p>
                <a:r>
                  <a:rPr lang="en-US">
                    <a:noFill/>
                  </a:rPr>
                  <a:t> </a:t>
                </a:r>
              </a:p>
            </p:txBody>
          </p:sp>
        </mc:Fallback>
      </mc:AlternateContent>
    </p:spTree>
    <p:extLst>
      <p:ext uri="{BB962C8B-B14F-4D97-AF65-F5344CB8AC3E}">
        <p14:creationId xmlns:p14="http://schemas.microsoft.com/office/powerpoint/2010/main" val="106702987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77CFBE-ECB5-D198-7F28-EDDD438B1C18}"/>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B2E0A5DE-B519-EA1B-48CA-489DD9ACE853}"/>
              </a:ext>
            </a:extLst>
          </p:cNvPr>
          <p:cNvPicPr>
            <a:picLocks noChangeAspect="1"/>
          </p:cNvPicPr>
          <p:nvPr/>
        </p:nvPicPr>
        <p:blipFill>
          <a:blip r:embed="rId3"/>
          <a:srcRect l="6329" t="10875" r="4203" b="4693"/>
          <a:stretch>
            <a:fillRect/>
          </a:stretch>
        </p:blipFill>
        <p:spPr>
          <a:xfrm>
            <a:off x="1224504" y="1314298"/>
            <a:ext cx="9742991" cy="5171883"/>
          </a:xfrm>
          <a:prstGeom prst="rect">
            <a:avLst/>
          </a:prstGeom>
        </p:spPr>
      </p:pic>
      <p:sp>
        <p:nvSpPr>
          <p:cNvPr id="4" name="Segnaposto data 3">
            <a:extLst>
              <a:ext uri="{FF2B5EF4-FFF2-40B4-BE49-F238E27FC236}">
                <a16:creationId xmlns:a16="http://schemas.microsoft.com/office/drawing/2014/main" id="{4C1FE597-4186-69AE-001F-C4AFB35C5B65}"/>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8A8C2C3B-BFD2-C38E-4746-F17F422A1BA3}"/>
              </a:ext>
            </a:extLst>
          </p:cNvPr>
          <p:cNvSpPr>
            <a:spLocks noGrp="1"/>
          </p:cNvSpPr>
          <p:nvPr>
            <p:ph type="sldNum" sz="quarter" idx="12"/>
          </p:nvPr>
        </p:nvSpPr>
        <p:spPr/>
        <p:txBody>
          <a:bodyPr/>
          <a:lstStyle/>
          <a:p>
            <a:fld id="{73B850FF-6169-4056-8077-06FFA93A5366}" type="slidenum">
              <a:rPr lang="en-US" smtClean="0"/>
              <a:t>47</a:t>
            </a:fld>
            <a:endParaRPr lang="en-US"/>
          </a:p>
        </p:txBody>
      </p:sp>
      <p:sp>
        <p:nvSpPr>
          <p:cNvPr id="8" name="Titolo 7">
            <a:extLst>
              <a:ext uri="{FF2B5EF4-FFF2-40B4-BE49-F238E27FC236}">
                <a16:creationId xmlns:a16="http://schemas.microsoft.com/office/drawing/2014/main" id="{ABA2A903-7754-0456-7E28-EFAFF9A40793}"/>
              </a:ext>
            </a:extLst>
          </p:cNvPr>
          <p:cNvSpPr>
            <a:spLocks noGrp="1"/>
          </p:cNvSpPr>
          <p:nvPr>
            <p:ph type="title"/>
          </p:nvPr>
        </p:nvSpPr>
        <p:spPr>
          <a:xfrm>
            <a:off x="464005" y="260306"/>
            <a:ext cx="11412044" cy="1165504"/>
          </a:xfrm>
        </p:spPr>
        <p:txBody>
          <a:bodyPr>
            <a:noAutofit/>
          </a:bodyPr>
          <a:lstStyle/>
          <a:p>
            <a:r>
              <a:rPr lang="en-US" sz="3600" b="1" dirty="0">
                <a:solidFill>
                  <a:schemeClr val="accent1"/>
                </a:solidFill>
              </a:rPr>
              <a:t>Period Luminosity relations of pulsating stars in the LMC</a:t>
            </a:r>
          </a:p>
        </p:txBody>
      </p:sp>
      <p:sp>
        <p:nvSpPr>
          <p:cNvPr id="2" name="CasellaDiTesto 1">
            <a:extLst>
              <a:ext uri="{FF2B5EF4-FFF2-40B4-BE49-F238E27FC236}">
                <a16:creationId xmlns:a16="http://schemas.microsoft.com/office/drawing/2014/main" id="{7B2F0E71-7FE1-A3C7-4331-7A3B01FC2813}"/>
              </a:ext>
            </a:extLst>
          </p:cNvPr>
          <p:cNvSpPr txBox="1"/>
          <p:nvPr/>
        </p:nvSpPr>
        <p:spPr>
          <a:xfrm>
            <a:off x="7374673" y="6094740"/>
            <a:ext cx="3265450" cy="523220"/>
          </a:xfrm>
          <a:prstGeom prst="rect">
            <a:avLst/>
          </a:prstGeom>
          <a:noFill/>
        </p:spPr>
        <p:txBody>
          <a:bodyPr wrap="square" rtlCol="0">
            <a:spAutoFit/>
          </a:bodyPr>
          <a:lstStyle/>
          <a:p>
            <a:r>
              <a:rPr lang="en-US" sz="1400" dirty="0"/>
              <a:t>Data from Cusano+2021, Ripepi+2022, Sicignano+2024,+2025</a:t>
            </a:r>
          </a:p>
        </p:txBody>
      </p:sp>
      <p:sp>
        <p:nvSpPr>
          <p:cNvPr id="5" name="Segnaposto piè di pagina 4">
            <a:extLst>
              <a:ext uri="{FF2B5EF4-FFF2-40B4-BE49-F238E27FC236}">
                <a16:creationId xmlns:a16="http://schemas.microsoft.com/office/drawing/2014/main" id="{5124B4D7-790C-98F8-9429-129EF5A36053}"/>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6503954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4DD69623-6262-DFA5-09CF-93A90ACE4DFC}"/>
              </a:ext>
            </a:extLst>
          </p:cNvPr>
          <p:cNvSpPr>
            <a:spLocks noGrp="1"/>
          </p:cNvSpPr>
          <p:nvPr>
            <p:ph idx="1"/>
          </p:nvPr>
        </p:nvSpPr>
        <p:spPr>
          <a:xfrm>
            <a:off x="428872" y="1335130"/>
            <a:ext cx="11334256" cy="5386345"/>
          </a:xfrm>
        </p:spPr>
        <p:txBody>
          <a:bodyPr>
            <a:normAutofit/>
          </a:bodyPr>
          <a:lstStyle/>
          <a:p>
            <a:pPr>
              <a:buFont typeface="Font di sistema regolare"/>
              <a:buChar char="→"/>
            </a:pPr>
            <a:r>
              <a:rPr lang="en-US" dirty="0"/>
              <a:t> Astronomers have used PL, but… if we want 1% precision on the       Hubble constant, we must investigate every source of dispersion and systematics.</a:t>
            </a:r>
          </a:p>
          <a:p>
            <a:pPr>
              <a:buFont typeface="Font di sistema regolare"/>
              <a:buChar char="→"/>
            </a:pPr>
            <a:endParaRPr lang="en-US" dirty="0"/>
          </a:p>
        </p:txBody>
      </p:sp>
      <p:sp>
        <p:nvSpPr>
          <p:cNvPr id="4" name="Segnaposto data 3">
            <a:extLst>
              <a:ext uri="{FF2B5EF4-FFF2-40B4-BE49-F238E27FC236}">
                <a16:creationId xmlns:a16="http://schemas.microsoft.com/office/drawing/2014/main" id="{E6BEBFB1-C0E4-9EBF-43A9-E97A8474EC3A}"/>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E6A32BB7-151F-303D-8069-D1CF8EE70E5D}"/>
              </a:ext>
            </a:extLst>
          </p:cNvPr>
          <p:cNvSpPr>
            <a:spLocks noGrp="1"/>
          </p:cNvSpPr>
          <p:nvPr>
            <p:ph type="sldNum" sz="quarter" idx="12"/>
          </p:nvPr>
        </p:nvSpPr>
        <p:spPr/>
        <p:txBody>
          <a:bodyPr/>
          <a:lstStyle/>
          <a:p>
            <a:fld id="{B78F4D46-5A94-204F-B668-74128563BE61}" type="slidenum">
              <a:rPr lang="en-US" smtClean="0"/>
              <a:t>48</a:t>
            </a:fld>
            <a:endParaRPr lang="en-US"/>
          </a:p>
        </p:txBody>
      </p:sp>
      <p:sp>
        <p:nvSpPr>
          <p:cNvPr id="2" name="CasellaDiTesto 1">
            <a:extLst>
              <a:ext uri="{FF2B5EF4-FFF2-40B4-BE49-F238E27FC236}">
                <a16:creationId xmlns:a16="http://schemas.microsoft.com/office/drawing/2014/main" id="{DA136CBD-D360-6BC2-49E1-823F7EF3CC35}"/>
              </a:ext>
            </a:extLst>
          </p:cNvPr>
          <p:cNvSpPr txBox="1"/>
          <p:nvPr/>
        </p:nvSpPr>
        <p:spPr>
          <a:xfrm>
            <a:off x="428872" y="429208"/>
            <a:ext cx="7018653" cy="769441"/>
          </a:xfrm>
          <a:prstGeom prst="rect">
            <a:avLst/>
          </a:prstGeom>
          <a:noFill/>
        </p:spPr>
        <p:txBody>
          <a:bodyPr wrap="none" rtlCol="0">
            <a:spAutoFit/>
          </a:bodyPr>
          <a:lstStyle/>
          <a:p>
            <a:r>
              <a:rPr lang="en-US" sz="4400" b="1" dirty="0">
                <a:solidFill>
                  <a:schemeClr val="tx2">
                    <a:lumMod val="75000"/>
                    <a:lumOff val="25000"/>
                  </a:schemeClr>
                </a:solidFill>
                <a:latin typeface="+mj-lt"/>
              </a:rPr>
              <a:t>Limitations of the PL relation</a:t>
            </a:r>
          </a:p>
        </p:txBody>
      </p:sp>
      <p:sp>
        <p:nvSpPr>
          <p:cNvPr id="6" name="Segnaposto piè di pagina 5">
            <a:extLst>
              <a:ext uri="{FF2B5EF4-FFF2-40B4-BE49-F238E27FC236}">
                <a16:creationId xmlns:a16="http://schemas.microsoft.com/office/drawing/2014/main" id="{4F3DEFFC-B6FC-1B8C-7DCD-00074046F731}"/>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9514684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04E034-ABF3-578B-3E2A-478E78DA8516}"/>
            </a:ext>
          </a:extLst>
        </p:cNvPr>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DBBD6546-6E68-2888-A1C8-730446F23B60}"/>
              </a:ext>
            </a:extLst>
          </p:cNvPr>
          <p:cNvSpPr>
            <a:spLocks noGrp="1"/>
          </p:cNvSpPr>
          <p:nvPr>
            <p:ph idx="1"/>
          </p:nvPr>
        </p:nvSpPr>
        <p:spPr>
          <a:xfrm>
            <a:off x="428872" y="1335130"/>
            <a:ext cx="11334256" cy="5386345"/>
          </a:xfrm>
        </p:spPr>
        <p:txBody>
          <a:bodyPr>
            <a:normAutofit/>
          </a:bodyPr>
          <a:lstStyle/>
          <a:p>
            <a:pPr>
              <a:buFont typeface="Font di sistema regolare"/>
              <a:buChar char="→"/>
            </a:pPr>
            <a:r>
              <a:rPr lang="en-US" dirty="0"/>
              <a:t> Astronomers have used PL, but… if we want 1% precision on the       Hubble constant, we must investigate every source of dispersion and systematics.</a:t>
            </a:r>
          </a:p>
          <a:p>
            <a:pPr>
              <a:buFont typeface="Font di sistema regolare"/>
              <a:buChar char="→"/>
            </a:pPr>
            <a:endParaRPr lang="en-US" dirty="0"/>
          </a:p>
          <a:p>
            <a:pPr marL="0" indent="0">
              <a:buNone/>
            </a:pPr>
            <a:endParaRPr lang="en-US" dirty="0"/>
          </a:p>
          <a:p>
            <a:pPr lvl="2">
              <a:buFont typeface="Wingdings" pitchFamily="2" charset="2"/>
              <a:buChar char="q"/>
            </a:pPr>
            <a:r>
              <a:rPr lang="en-US" sz="3200" dirty="0"/>
              <a:t>Width of the PL</a:t>
            </a:r>
          </a:p>
          <a:p>
            <a:pPr lvl="2">
              <a:buFont typeface="Wingdings" pitchFamily="2" charset="2"/>
              <a:buChar char="q"/>
            </a:pPr>
            <a:r>
              <a:rPr lang="en-US" sz="3200" dirty="0"/>
              <a:t>Extinction </a:t>
            </a:r>
          </a:p>
          <a:p>
            <a:pPr lvl="2">
              <a:buFont typeface="Wingdings" pitchFamily="2" charset="2"/>
              <a:buChar char="q"/>
            </a:pPr>
            <a:r>
              <a:rPr lang="en-US" sz="3200" dirty="0"/>
              <a:t>Metallicity</a:t>
            </a:r>
          </a:p>
        </p:txBody>
      </p:sp>
      <p:sp>
        <p:nvSpPr>
          <p:cNvPr id="4" name="Segnaposto data 3">
            <a:extLst>
              <a:ext uri="{FF2B5EF4-FFF2-40B4-BE49-F238E27FC236}">
                <a16:creationId xmlns:a16="http://schemas.microsoft.com/office/drawing/2014/main" id="{46300008-BFFD-CA06-8BB2-B94597D73BD8}"/>
              </a:ext>
            </a:extLst>
          </p:cNvPr>
          <p:cNvSpPr>
            <a:spLocks noGrp="1"/>
          </p:cNvSpPr>
          <p:nvPr>
            <p:ph type="dt" sz="half" idx="10"/>
          </p:nvPr>
        </p:nvSpPr>
        <p:spPr/>
        <p:txBody>
          <a:bodyPr/>
          <a:lstStyle/>
          <a:p>
            <a:r>
              <a:rPr lang="it-IT"/>
              <a:t>25/05/2026 CosmoVerse@Sofia</a:t>
            </a:r>
            <a:endParaRPr lang="en-US" dirty="0"/>
          </a:p>
        </p:txBody>
      </p:sp>
      <p:sp>
        <p:nvSpPr>
          <p:cNvPr id="5" name="Segnaposto numero diapositiva 4">
            <a:extLst>
              <a:ext uri="{FF2B5EF4-FFF2-40B4-BE49-F238E27FC236}">
                <a16:creationId xmlns:a16="http://schemas.microsoft.com/office/drawing/2014/main" id="{C21CB4D8-3DD6-F45B-F56B-AA389DD9BBF8}"/>
              </a:ext>
            </a:extLst>
          </p:cNvPr>
          <p:cNvSpPr>
            <a:spLocks noGrp="1"/>
          </p:cNvSpPr>
          <p:nvPr>
            <p:ph type="sldNum" sz="quarter" idx="12"/>
          </p:nvPr>
        </p:nvSpPr>
        <p:spPr/>
        <p:txBody>
          <a:bodyPr/>
          <a:lstStyle/>
          <a:p>
            <a:fld id="{B78F4D46-5A94-204F-B668-74128563BE61}" type="slidenum">
              <a:rPr lang="en-US" smtClean="0"/>
              <a:t>49</a:t>
            </a:fld>
            <a:endParaRPr lang="en-US"/>
          </a:p>
        </p:txBody>
      </p:sp>
      <p:sp>
        <p:nvSpPr>
          <p:cNvPr id="2" name="CasellaDiTesto 1">
            <a:extLst>
              <a:ext uri="{FF2B5EF4-FFF2-40B4-BE49-F238E27FC236}">
                <a16:creationId xmlns:a16="http://schemas.microsoft.com/office/drawing/2014/main" id="{5E41D7B1-BED8-9AC9-EC97-391D1D9DC552}"/>
              </a:ext>
            </a:extLst>
          </p:cNvPr>
          <p:cNvSpPr txBox="1"/>
          <p:nvPr/>
        </p:nvSpPr>
        <p:spPr>
          <a:xfrm>
            <a:off x="428872" y="429208"/>
            <a:ext cx="7018653" cy="769441"/>
          </a:xfrm>
          <a:prstGeom prst="rect">
            <a:avLst/>
          </a:prstGeom>
          <a:noFill/>
        </p:spPr>
        <p:txBody>
          <a:bodyPr wrap="none" rtlCol="0">
            <a:spAutoFit/>
          </a:bodyPr>
          <a:lstStyle/>
          <a:p>
            <a:r>
              <a:rPr lang="en-US" sz="4400" b="1" dirty="0">
                <a:solidFill>
                  <a:schemeClr val="tx2">
                    <a:lumMod val="75000"/>
                    <a:lumOff val="25000"/>
                  </a:schemeClr>
                </a:solidFill>
                <a:latin typeface="+mj-lt"/>
              </a:rPr>
              <a:t>Limitations of the PL relation</a:t>
            </a:r>
          </a:p>
        </p:txBody>
      </p:sp>
      <p:sp>
        <p:nvSpPr>
          <p:cNvPr id="6" name="Segnaposto piè di pagina 5">
            <a:extLst>
              <a:ext uri="{FF2B5EF4-FFF2-40B4-BE49-F238E27FC236}">
                <a16:creationId xmlns:a16="http://schemas.microsoft.com/office/drawing/2014/main" id="{8AAAC511-F062-3C6C-C068-DC287A031657}"/>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521531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166D7D1-7226-7B34-9EBA-8BA7C32180CE}"/>
            </a:ext>
          </a:extLst>
        </p:cNvPr>
        <p:cNvGrpSpPr/>
        <p:nvPr/>
      </p:nvGrpSpPr>
      <p:grpSpPr>
        <a:xfrm>
          <a:off x="0" y="0"/>
          <a:ext cx="0" cy="0"/>
          <a:chOff x="0" y="0"/>
          <a:chExt cx="0" cy="0"/>
        </a:xfrm>
      </p:grpSpPr>
      <p:sp>
        <p:nvSpPr>
          <p:cNvPr id="18" name="Segnaposto data 17">
            <a:extLst>
              <a:ext uri="{FF2B5EF4-FFF2-40B4-BE49-F238E27FC236}">
                <a16:creationId xmlns:a16="http://schemas.microsoft.com/office/drawing/2014/main" id="{F346963B-32F4-B058-8F2D-BB1DB0529955}"/>
              </a:ext>
            </a:extLst>
          </p:cNvPr>
          <p:cNvSpPr>
            <a:spLocks noGrp="1"/>
          </p:cNvSpPr>
          <p:nvPr>
            <p:ph type="dt" sz="half" idx="10"/>
          </p:nvPr>
        </p:nvSpPr>
        <p:spPr/>
        <p:txBody>
          <a:bodyPr/>
          <a:lstStyle/>
          <a:p>
            <a:r>
              <a:rPr lang="it-IT"/>
              <a:t>25/05/2026 CosmoVerse@Sofia</a:t>
            </a:r>
            <a:endParaRPr lang="en-US"/>
          </a:p>
        </p:txBody>
      </p:sp>
      <p:sp>
        <p:nvSpPr>
          <p:cNvPr id="20" name="Segnaposto numero diapositiva 19">
            <a:extLst>
              <a:ext uri="{FF2B5EF4-FFF2-40B4-BE49-F238E27FC236}">
                <a16:creationId xmlns:a16="http://schemas.microsoft.com/office/drawing/2014/main" id="{0B146860-B087-B129-9E69-E3E481B3BB9B}"/>
              </a:ext>
            </a:extLst>
          </p:cNvPr>
          <p:cNvSpPr>
            <a:spLocks noGrp="1"/>
          </p:cNvSpPr>
          <p:nvPr>
            <p:ph type="sldNum" sz="quarter" idx="12"/>
          </p:nvPr>
        </p:nvSpPr>
        <p:spPr/>
        <p:txBody>
          <a:bodyPr/>
          <a:lstStyle/>
          <a:p>
            <a:fld id="{73B850FF-6169-4056-8077-06FFA93A5366}" type="slidenum">
              <a:rPr lang="en-US" smtClean="0"/>
              <a:t>5</a:t>
            </a:fld>
            <a:endParaRPr lang="en-US"/>
          </a:p>
        </p:txBody>
      </p:sp>
      <p:sp>
        <p:nvSpPr>
          <p:cNvPr id="8" name="TextBox 2">
            <a:extLst>
              <a:ext uri="{FF2B5EF4-FFF2-40B4-BE49-F238E27FC236}">
                <a16:creationId xmlns:a16="http://schemas.microsoft.com/office/drawing/2014/main" id="{54FC0A5B-D58A-DAF9-1F17-4E25E91F8374}"/>
              </a:ext>
            </a:extLst>
          </p:cNvPr>
          <p:cNvSpPr txBox="1"/>
          <p:nvPr/>
        </p:nvSpPr>
        <p:spPr>
          <a:xfrm>
            <a:off x="374792" y="421682"/>
            <a:ext cx="11442416" cy="769441"/>
          </a:xfrm>
          <a:prstGeom prst="rect">
            <a:avLst/>
          </a:prstGeom>
          <a:noFill/>
        </p:spPr>
        <p:txBody>
          <a:bodyPr wrap="square" rtlCol="0">
            <a:spAutoFit/>
          </a:bodyPr>
          <a:lstStyle/>
          <a:p>
            <a:pPr algn="ctr"/>
            <a:r>
              <a:rPr lang="it-IT" sz="4400" b="1" dirty="0" err="1">
                <a:latin typeface="+mj-lt"/>
              </a:rPr>
              <a:t>Period</a:t>
            </a:r>
            <a:r>
              <a:rPr lang="it-IT" sz="4400" b="1" dirty="0">
                <a:latin typeface="+mj-lt"/>
              </a:rPr>
              <a:t> </a:t>
            </a:r>
            <a:r>
              <a:rPr lang="it-IT" sz="4400" b="1" dirty="0" err="1">
                <a:latin typeface="+mj-lt"/>
              </a:rPr>
              <a:t>Luminosity</a:t>
            </a:r>
            <a:r>
              <a:rPr lang="it-IT" sz="4400" b="1" dirty="0">
                <a:latin typeface="+mj-lt"/>
              </a:rPr>
              <a:t> relation</a:t>
            </a:r>
            <a:endParaRPr lang="en-IT" sz="4400" b="1" dirty="0">
              <a:latin typeface="+mj-lt"/>
              <a:cs typeface="Times New Roman" panose="02020603050405020304" pitchFamily="18" charset="0"/>
            </a:endParaRPr>
          </a:p>
        </p:txBody>
      </p:sp>
      <p:sp>
        <p:nvSpPr>
          <p:cNvPr id="6" name="Segnaposto piè di pagina 5">
            <a:extLst>
              <a:ext uri="{FF2B5EF4-FFF2-40B4-BE49-F238E27FC236}">
                <a16:creationId xmlns:a16="http://schemas.microsoft.com/office/drawing/2014/main" id="{ED6E4833-AEC3-6437-B7A8-0DE54039A3F8}"/>
              </a:ext>
            </a:extLst>
          </p:cNvPr>
          <p:cNvSpPr>
            <a:spLocks noGrp="1"/>
          </p:cNvSpPr>
          <p:nvPr>
            <p:ph type="ftr" sz="quarter" idx="11"/>
          </p:nvPr>
        </p:nvSpPr>
        <p:spPr/>
        <p:txBody>
          <a:bodyPr/>
          <a:lstStyle/>
          <a:p>
            <a:r>
              <a:rPr lang="en-US"/>
              <a:t>Teresa Sicignano</a:t>
            </a:r>
          </a:p>
        </p:txBody>
      </p:sp>
      <p:pic>
        <p:nvPicPr>
          <p:cNvPr id="11" name="Immagine 10">
            <a:extLst>
              <a:ext uri="{FF2B5EF4-FFF2-40B4-BE49-F238E27FC236}">
                <a16:creationId xmlns:a16="http://schemas.microsoft.com/office/drawing/2014/main" id="{2966D840-0DBE-D841-7B58-572BBFE2BD61}"/>
              </a:ext>
            </a:extLst>
          </p:cNvPr>
          <p:cNvPicPr>
            <a:picLocks noChangeAspect="1"/>
          </p:cNvPicPr>
          <p:nvPr/>
        </p:nvPicPr>
        <p:blipFill>
          <a:blip r:embed="rId3"/>
          <a:stretch>
            <a:fillRect/>
          </a:stretch>
        </p:blipFill>
        <p:spPr>
          <a:xfrm>
            <a:off x="4038600" y="1224938"/>
            <a:ext cx="7828354" cy="4400358"/>
          </a:xfrm>
          <a:prstGeom prst="rect">
            <a:avLst/>
          </a:prstGeom>
        </p:spPr>
      </p:pic>
      <p:sp>
        <p:nvSpPr>
          <p:cNvPr id="12" name="CasellaDiTesto 11">
            <a:extLst>
              <a:ext uri="{FF2B5EF4-FFF2-40B4-BE49-F238E27FC236}">
                <a16:creationId xmlns:a16="http://schemas.microsoft.com/office/drawing/2014/main" id="{388C9B0D-803B-BF06-1A4E-F47BA0EBCB6E}"/>
              </a:ext>
            </a:extLst>
          </p:cNvPr>
          <p:cNvSpPr txBox="1"/>
          <p:nvPr/>
        </p:nvSpPr>
        <p:spPr>
          <a:xfrm>
            <a:off x="325046" y="1583754"/>
            <a:ext cx="3537451" cy="3447098"/>
          </a:xfrm>
          <a:prstGeom prst="rect">
            <a:avLst/>
          </a:prstGeom>
          <a:noFill/>
        </p:spPr>
        <p:txBody>
          <a:bodyPr wrap="square" rtlCol="0">
            <a:spAutoFit/>
          </a:bodyPr>
          <a:lstStyle/>
          <a:p>
            <a:pPr marL="342900" indent="-342900">
              <a:buFont typeface="Arial" panose="020B0604020202020204" pitchFamily="34" charset="0"/>
              <a:buChar char="•"/>
            </a:pPr>
            <a:r>
              <a:rPr lang="en-US" sz="2000" dirty="0"/>
              <a:t>From Cambridge – with humanistic background;</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Worked as a “Harvard computer” in charge of cataloguing the stars from the photographic plates;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Measured the brightness of the variable stars.</a:t>
            </a:r>
          </a:p>
          <a:p>
            <a:endParaRPr lang="en-US" dirty="0"/>
          </a:p>
        </p:txBody>
      </p:sp>
    </p:spTree>
    <p:extLst>
      <p:ext uri="{BB962C8B-B14F-4D97-AF65-F5344CB8AC3E}">
        <p14:creationId xmlns:p14="http://schemas.microsoft.com/office/powerpoint/2010/main" val="13881707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20ABF0-B2C1-F4B4-5EB1-183F4B99CD47}"/>
            </a:ext>
          </a:extLst>
        </p:cNvPr>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B29EC8D9-895C-4174-E6FC-9BC67D6F2B6A}"/>
              </a:ext>
            </a:extLst>
          </p:cNvPr>
          <p:cNvSpPr>
            <a:spLocks noGrp="1"/>
          </p:cNvSpPr>
          <p:nvPr>
            <p:ph idx="1"/>
          </p:nvPr>
        </p:nvSpPr>
        <p:spPr>
          <a:xfrm>
            <a:off x="6096000" y="1152568"/>
            <a:ext cx="5755433" cy="3867302"/>
          </a:xfrm>
        </p:spPr>
        <p:txBody>
          <a:bodyPr>
            <a:normAutofit/>
          </a:bodyPr>
          <a:lstStyle/>
          <a:p>
            <a:r>
              <a:rPr lang="en-US" dirty="0"/>
              <a:t>PL has a finite width → average goes with ~ square root of N.</a:t>
            </a:r>
          </a:p>
          <a:p>
            <a:endParaRPr lang="en-US" dirty="0"/>
          </a:p>
          <a:p>
            <a:r>
              <a:rPr lang="en-US" dirty="0"/>
              <a:t>PL is a projection of the Period-Luminosity-Color.</a:t>
            </a:r>
          </a:p>
        </p:txBody>
      </p:sp>
      <p:sp>
        <p:nvSpPr>
          <p:cNvPr id="4" name="Segnaposto data 3">
            <a:extLst>
              <a:ext uri="{FF2B5EF4-FFF2-40B4-BE49-F238E27FC236}">
                <a16:creationId xmlns:a16="http://schemas.microsoft.com/office/drawing/2014/main" id="{FA0E1854-13B9-8AAF-328B-3B54CFF7ADF2}"/>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BE840B04-4B71-43E0-91A0-3A73F1B77DD1}"/>
              </a:ext>
            </a:extLst>
          </p:cNvPr>
          <p:cNvSpPr>
            <a:spLocks noGrp="1"/>
          </p:cNvSpPr>
          <p:nvPr>
            <p:ph type="sldNum" sz="quarter" idx="12"/>
          </p:nvPr>
        </p:nvSpPr>
        <p:spPr/>
        <p:txBody>
          <a:bodyPr/>
          <a:lstStyle/>
          <a:p>
            <a:fld id="{B78F4D46-5A94-204F-B668-74128563BE61}" type="slidenum">
              <a:rPr lang="en-US" smtClean="0"/>
              <a:t>50</a:t>
            </a:fld>
            <a:endParaRPr lang="en-US"/>
          </a:p>
        </p:txBody>
      </p:sp>
      <p:sp>
        <p:nvSpPr>
          <p:cNvPr id="2" name="CasellaDiTesto 1">
            <a:extLst>
              <a:ext uri="{FF2B5EF4-FFF2-40B4-BE49-F238E27FC236}">
                <a16:creationId xmlns:a16="http://schemas.microsoft.com/office/drawing/2014/main" id="{4302D8CC-0BB5-B941-D5A7-EDC53566F53A}"/>
              </a:ext>
            </a:extLst>
          </p:cNvPr>
          <p:cNvSpPr txBox="1"/>
          <p:nvPr/>
        </p:nvSpPr>
        <p:spPr>
          <a:xfrm>
            <a:off x="428872" y="429208"/>
            <a:ext cx="4403770" cy="769441"/>
          </a:xfrm>
          <a:prstGeom prst="rect">
            <a:avLst/>
          </a:prstGeom>
          <a:noFill/>
        </p:spPr>
        <p:txBody>
          <a:bodyPr wrap="none" rtlCol="0">
            <a:spAutoFit/>
          </a:bodyPr>
          <a:lstStyle/>
          <a:p>
            <a:pPr marL="571500" indent="-571500">
              <a:buFont typeface="Wingdings" pitchFamily="2" charset="2"/>
              <a:buChar char="q"/>
            </a:pPr>
            <a:r>
              <a:rPr lang="en-US" sz="4400" b="1" dirty="0">
                <a:solidFill>
                  <a:schemeClr val="tx2">
                    <a:lumMod val="75000"/>
                    <a:lumOff val="25000"/>
                  </a:schemeClr>
                </a:solidFill>
                <a:latin typeface="+mj-lt"/>
              </a:rPr>
              <a:t>Width of the PL</a:t>
            </a:r>
          </a:p>
        </p:txBody>
      </p:sp>
      <p:pic>
        <p:nvPicPr>
          <p:cNvPr id="29" name="Immagine 28">
            <a:extLst>
              <a:ext uri="{FF2B5EF4-FFF2-40B4-BE49-F238E27FC236}">
                <a16:creationId xmlns:a16="http://schemas.microsoft.com/office/drawing/2014/main" id="{0C8B40DE-E75C-49DC-BC8D-270F78BF71F9}"/>
              </a:ext>
            </a:extLst>
          </p:cNvPr>
          <p:cNvPicPr>
            <a:picLocks noChangeAspect="1"/>
          </p:cNvPicPr>
          <p:nvPr/>
        </p:nvPicPr>
        <p:blipFill>
          <a:blip r:embed="rId3"/>
          <a:srcRect l="14605" r="14605"/>
          <a:stretch/>
        </p:blipFill>
        <p:spPr>
          <a:xfrm>
            <a:off x="975814" y="1555845"/>
            <a:ext cx="4790365" cy="4511315"/>
          </a:xfrm>
          <a:prstGeom prst="rect">
            <a:avLst/>
          </a:prstGeom>
        </p:spPr>
      </p:pic>
      <p:sp>
        <p:nvSpPr>
          <p:cNvPr id="6" name="Segnaposto piè di pagina 5">
            <a:extLst>
              <a:ext uri="{FF2B5EF4-FFF2-40B4-BE49-F238E27FC236}">
                <a16:creationId xmlns:a16="http://schemas.microsoft.com/office/drawing/2014/main" id="{AE8D56E7-7A55-2310-CDB1-6305AA741FFE}"/>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207397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62E13A-4EBD-09A6-AE3A-9C3795B17E2B}"/>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F8C00982-6012-A082-8448-F3ECD2629487}"/>
              </a:ext>
            </a:extLst>
          </p:cNvPr>
          <p:cNvSpPr>
            <a:spLocks noGrp="1"/>
          </p:cNvSpPr>
          <p:nvPr>
            <p:ph type="dt" sz="half" idx="10"/>
          </p:nvPr>
        </p:nvSpPr>
        <p:spPr/>
        <p:txBody>
          <a:bodyPr/>
          <a:lstStyle/>
          <a:p>
            <a:r>
              <a:rPr lang="it-IT"/>
              <a:t>25/05/2026 CosmoVerse@Sofia</a:t>
            </a:r>
            <a:endParaRPr lang="en-US" dirty="0"/>
          </a:p>
        </p:txBody>
      </p:sp>
      <p:sp>
        <p:nvSpPr>
          <p:cNvPr id="6" name="Segnaposto numero diapositiva 5">
            <a:extLst>
              <a:ext uri="{FF2B5EF4-FFF2-40B4-BE49-F238E27FC236}">
                <a16:creationId xmlns:a16="http://schemas.microsoft.com/office/drawing/2014/main" id="{F4E5DAAB-4F27-3C4F-ECBD-981C72E57956}"/>
              </a:ext>
            </a:extLst>
          </p:cNvPr>
          <p:cNvSpPr>
            <a:spLocks noGrp="1"/>
          </p:cNvSpPr>
          <p:nvPr>
            <p:ph type="sldNum" sz="quarter" idx="12"/>
          </p:nvPr>
        </p:nvSpPr>
        <p:spPr/>
        <p:txBody>
          <a:bodyPr/>
          <a:lstStyle/>
          <a:p>
            <a:fld id="{73B850FF-6169-4056-8077-06FFA93A5366}" type="slidenum">
              <a:rPr lang="en-US" smtClean="0"/>
              <a:t>51</a:t>
            </a:fld>
            <a:endParaRPr lang="en-US"/>
          </a:p>
        </p:txBody>
      </p:sp>
      <p:sp>
        <p:nvSpPr>
          <p:cNvPr id="5" name="Segnaposto contenuto 4">
            <a:extLst>
              <a:ext uri="{FF2B5EF4-FFF2-40B4-BE49-F238E27FC236}">
                <a16:creationId xmlns:a16="http://schemas.microsoft.com/office/drawing/2014/main" id="{12A7A7F6-E0BD-98E1-AA23-BB601F9F4D2D}"/>
              </a:ext>
            </a:extLst>
          </p:cNvPr>
          <p:cNvSpPr>
            <a:spLocks noGrp="1"/>
          </p:cNvSpPr>
          <p:nvPr>
            <p:ph idx="1"/>
          </p:nvPr>
        </p:nvSpPr>
        <p:spPr>
          <a:xfrm>
            <a:off x="430197" y="1302030"/>
            <a:ext cx="10914367" cy="4511397"/>
          </a:xfrm>
        </p:spPr>
        <p:txBody>
          <a:bodyPr>
            <a:normAutofit/>
          </a:bodyPr>
          <a:lstStyle/>
          <a:p>
            <a:pPr fontAlgn="t"/>
            <a:r>
              <a:rPr lang="it-IT" dirty="0"/>
              <a:t>Stellar light </a:t>
            </a:r>
            <a:r>
              <a:rPr lang="it-IT" dirty="0" err="1"/>
              <a:t>is</a:t>
            </a:r>
            <a:r>
              <a:rPr lang="it-IT" dirty="0"/>
              <a:t> </a:t>
            </a:r>
            <a:r>
              <a:rPr lang="it-IT" dirty="0" err="1"/>
              <a:t>partially</a:t>
            </a:r>
            <a:r>
              <a:rPr lang="it-IT" dirty="0"/>
              <a:t> </a:t>
            </a:r>
            <a:r>
              <a:rPr lang="it-IT" dirty="0" err="1"/>
              <a:t>absorbed</a:t>
            </a:r>
            <a:r>
              <a:rPr lang="it-IT" dirty="0"/>
              <a:t> and </a:t>
            </a:r>
            <a:r>
              <a:rPr lang="it-IT" dirty="0" err="1"/>
              <a:t>scattered</a:t>
            </a:r>
            <a:r>
              <a:rPr lang="it-IT" dirty="0"/>
              <a:t> by </a:t>
            </a:r>
            <a:r>
              <a:rPr lang="it-IT" dirty="0" err="1"/>
              <a:t>dust</a:t>
            </a:r>
            <a:r>
              <a:rPr lang="it-IT" dirty="0"/>
              <a:t> and gas in the </a:t>
            </a:r>
            <a:r>
              <a:rPr lang="it-IT" dirty="0" err="1"/>
              <a:t>interstellar</a:t>
            </a:r>
            <a:r>
              <a:rPr lang="it-IT" dirty="0"/>
              <a:t> medium.</a:t>
            </a:r>
          </a:p>
          <a:p>
            <a:pPr fontAlgn="t"/>
            <a:endParaRPr lang="it-IT" dirty="0"/>
          </a:p>
          <a:p>
            <a:pPr fontAlgn="t"/>
            <a:r>
              <a:rPr lang="it-IT" dirty="0" err="1"/>
              <a:t>This</a:t>
            </a:r>
            <a:r>
              <a:rPr lang="it-IT" dirty="0"/>
              <a:t> </a:t>
            </a:r>
            <a:r>
              <a:rPr lang="it-IT" dirty="0" err="1"/>
              <a:t>effect</a:t>
            </a:r>
            <a:r>
              <a:rPr lang="it-IT" dirty="0"/>
              <a:t> </a:t>
            </a:r>
            <a:r>
              <a:rPr lang="it-IT" dirty="0" err="1"/>
              <a:t>is</a:t>
            </a:r>
            <a:r>
              <a:rPr lang="it-IT" dirty="0"/>
              <a:t> </a:t>
            </a:r>
            <a:r>
              <a:rPr lang="it-IT" dirty="0" err="1"/>
              <a:t>called</a:t>
            </a:r>
            <a:r>
              <a:rPr lang="it-IT" dirty="0"/>
              <a:t> </a:t>
            </a:r>
            <a:r>
              <a:rPr lang="it-IT" u="sng" dirty="0" err="1"/>
              <a:t>interstellar</a:t>
            </a:r>
            <a:r>
              <a:rPr lang="it-IT" u="sng" dirty="0"/>
              <a:t> </a:t>
            </a:r>
            <a:r>
              <a:rPr lang="it-IT" u="sng" dirty="0" err="1"/>
              <a:t>extinction</a:t>
            </a:r>
            <a:r>
              <a:rPr lang="it-IT" dirty="0"/>
              <a:t>.</a:t>
            </a:r>
          </a:p>
          <a:p>
            <a:pPr fontAlgn="t"/>
            <a:endParaRPr lang="it-IT" dirty="0"/>
          </a:p>
          <a:p>
            <a:pPr fontAlgn="t"/>
            <a:r>
              <a:rPr lang="it-IT" dirty="0" err="1"/>
              <a:t>Extinction</a:t>
            </a:r>
            <a:r>
              <a:rPr lang="it-IT" dirty="0"/>
              <a:t> </a:t>
            </a:r>
            <a:r>
              <a:rPr lang="it-IT" dirty="0" err="1"/>
              <a:t>reduces</a:t>
            </a:r>
            <a:r>
              <a:rPr lang="it-IT" dirty="0"/>
              <a:t> the </a:t>
            </a:r>
            <a:r>
              <a:rPr lang="it-IT" dirty="0" err="1"/>
              <a:t>observed</a:t>
            </a:r>
            <a:r>
              <a:rPr lang="it-IT" dirty="0"/>
              <a:t> </a:t>
            </a:r>
            <a:r>
              <a:rPr lang="it-IT" dirty="0" err="1"/>
              <a:t>brightness</a:t>
            </a:r>
            <a:r>
              <a:rPr lang="it-IT" dirty="0"/>
              <a:t> of </a:t>
            </a:r>
            <a:r>
              <a:rPr lang="it-IT" dirty="0" err="1"/>
              <a:t>astronomical</a:t>
            </a:r>
            <a:r>
              <a:rPr lang="it-IT" dirty="0"/>
              <a:t> </a:t>
            </a:r>
            <a:r>
              <a:rPr lang="it-IT" dirty="0" err="1"/>
              <a:t>objects</a:t>
            </a:r>
            <a:r>
              <a:rPr lang="it-IT" dirty="0"/>
              <a:t>.</a:t>
            </a:r>
          </a:p>
          <a:p>
            <a:pPr fontAlgn="t"/>
            <a:endParaRPr lang="it-IT" dirty="0"/>
          </a:p>
          <a:p>
            <a:pPr fontAlgn="t"/>
            <a:r>
              <a:rPr lang="it-IT" dirty="0" err="1"/>
              <a:t>It</a:t>
            </a:r>
            <a:r>
              <a:rPr lang="it-IT" dirty="0"/>
              <a:t> </a:t>
            </a:r>
            <a:r>
              <a:rPr lang="it-IT" dirty="0" err="1"/>
              <a:t>also</a:t>
            </a:r>
            <a:r>
              <a:rPr lang="it-IT" dirty="0"/>
              <a:t> </a:t>
            </a:r>
            <a:r>
              <a:rPr lang="it-IT" dirty="0" err="1"/>
              <a:t>alters</a:t>
            </a:r>
            <a:r>
              <a:rPr lang="it-IT" dirty="0"/>
              <a:t> the </a:t>
            </a:r>
            <a:r>
              <a:rPr lang="it-IT" dirty="0" err="1"/>
              <a:t>observed</a:t>
            </a:r>
            <a:r>
              <a:rPr lang="it-IT" dirty="0"/>
              <a:t> colors of stars.</a:t>
            </a:r>
          </a:p>
          <a:p>
            <a:pPr marL="0" indent="0" fontAlgn="t">
              <a:buNone/>
            </a:pPr>
            <a:endParaRPr lang="it-IT" sz="2000" dirty="0"/>
          </a:p>
          <a:p>
            <a:pPr marL="0" indent="0" fontAlgn="t">
              <a:buNone/>
            </a:pPr>
            <a:endParaRPr lang="en-US" sz="2000" dirty="0"/>
          </a:p>
        </p:txBody>
      </p:sp>
      <p:sp>
        <p:nvSpPr>
          <p:cNvPr id="8" name="Titolo 7">
            <a:extLst>
              <a:ext uri="{FF2B5EF4-FFF2-40B4-BE49-F238E27FC236}">
                <a16:creationId xmlns:a16="http://schemas.microsoft.com/office/drawing/2014/main" id="{CBDD348F-32BF-315B-5A41-FC7FAC71EE8F}"/>
              </a:ext>
            </a:extLst>
          </p:cNvPr>
          <p:cNvSpPr>
            <a:spLocks noGrp="1"/>
          </p:cNvSpPr>
          <p:nvPr>
            <p:ph type="title"/>
          </p:nvPr>
        </p:nvSpPr>
        <p:spPr>
          <a:xfrm>
            <a:off x="614730" y="136526"/>
            <a:ext cx="10739070" cy="1165504"/>
          </a:xfrm>
        </p:spPr>
        <p:txBody>
          <a:bodyPr>
            <a:normAutofit/>
          </a:bodyPr>
          <a:lstStyle/>
          <a:p>
            <a:pPr marL="571500" indent="-571500">
              <a:buFont typeface="Wingdings" pitchFamily="2" charset="2"/>
              <a:buChar char="q"/>
            </a:pPr>
            <a:r>
              <a:rPr lang="en-US" sz="4400" b="1" dirty="0">
                <a:solidFill>
                  <a:schemeClr val="tx2">
                    <a:lumMod val="75000"/>
                    <a:lumOff val="25000"/>
                  </a:schemeClr>
                </a:solidFill>
                <a:latin typeface="+mj-lt"/>
                <a:cs typeface="Times New Roman" panose="02020603050405020304" pitchFamily="18" charset="0"/>
              </a:rPr>
              <a:t>Extinction</a:t>
            </a:r>
            <a:endParaRPr lang="en-US" dirty="0">
              <a:solidFill>
                <a:schemeClr val="tx2">
                  <a:lumMod val="75000"/>
                  <a:lumOff val="25000"/>
                </a:schemeClr>
              </a:solidFill>
            </a:endParaRPr>
          </a:p>
        </p:txBody>
      </p:sp>
      <p:sp>
        <p:nvSpPr>
          <p:cNvPr id="2" name="Segnaposto piè di pagina 1">
            <a:extLst>
              <a:ext uri="{FF2B5EF4-FFF2-40B4-BE49-F238E27FC236}">
                <a16:creationId xmlns:a16="http://schemas.microsoft.com/office/drawing/2014/main" id="{0103A74F-A211-20AD-00A9-CE3E12376ED0}"/>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42395054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8A60C-F98E-C0A9-3819-F726D617AD38}"/>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139B41C8-B76D-FB39-A8DB-3F4F6C412968}"/>
              </a:ext>
            </a:extLst>
          </p:cNvPr>
          <p:cNvSpPr>
            <a:spLocks noGrp="1"/>
          </p:cNvSpPr>
          <p:nvPr>
            <p:ph type="dt" sz="half" idx="10"/>
          </p:nvPr>
        </p:nvSpPr>
        <p:spPr/>
        <p:txBody>
          <a:bodyPr/>
          <a:lstStyle/>
          <a:p>
            <a:r>
              <a:rPr lang="it-IT"/>
              <a:t>25/05/2026 CosmoVerse@Sofia</a:t>
            </a:r>
            <a:endParaRPr lang="en-US" dirty="0"/>
          </a:p>
        </p:txBody>
      </p:sp>
      <p:sp>
        <p:nvSpPr>
          <p:cNvPr id="6" name="Segnaposto numero diapositiva 5">
            <a:extLst>
              <a:ext uri="{FF2B5EF4-FFF2-40B4-BE49-F238E27FC236}">
                <a16:creationId xmlns:a16="http://schemas.microsoft.com/office/drawing/2014/main" id="{BAA2D04B-4E6D-2C56-1CCD-65D3F87EA4A9}"/>
              </a:ext>
            </a:extLst>
          </p:cNvPr>
          <p:cNvSpPr>
            <a:spLocks noGrp="1"/>
          </p:cNvSpPr>
          <p:nvPr>
            <p:ph type="sldNum" sz="quarter" idx="12"/>
          </p:nvPr>
        </p:nvSpPr>
        <p:spPr/>
        <p:txBody>
          <a:bodyPr/>
          <a:lstStyle/>
          <a:p>
            <a:fld id="{73B850FF-6169-4056-8077-06FFA93A5366}" type="slidenum">
              <a:rPr lang="en-US" smtClean="0"/>
              <a:t>52</a:t>
            </a:fld>
            <a:endParaRPr lang="en-US"/>
          </a:p>
        </p:txBody>
      </p:sp>
      <p:sp>
        <p:nvSpPr>
          <p:cNvPr id="5" name="Segnaposto contenuto 4">
            <a:extLst>
              <a:ext uri="{FF2B5EF4-FFF2-40B4-BE49-F238E27FC236}">
                <a16:creationId xmlns:a16="http://schemas.microsoft.com/office/drawing/2014/main" id="{E6A93A74-C189-C1CD-968F-3A8604D96D59}"/>
              </a:ext>
            </a:extLst>
          </p:cNvPr>
          <p:cNvSpPr>
            <a:spLocks noGrp="1"/>
          </p:cNvSpPr>
          <p:nvPr>
            <p:ph idx="1"/>
          </p:nvPr>
        </p:nvSpPr>
        <p:spPr>
          <a:xfrm>
            <a:off x="430197" y="1302030"/>
            <a:ext cx="10914367" cy="1311861"/>
          </a:xfrm>
        </p:spPr>
        <p:txBody>
          <a:bodyPr>
            <a:normAutofit/>
          </a:bodyPr>
          <a:lstStyle/>
          <a:p>
            <a:pPr fontAlgn="base"/>
            <a:r>
              <a:rPr lang="en-US" dirty="0"/>
              <a:t>Interstellar gas: absorb &amp; radiate​</a:t>
            </a:r>
          </a:p>
          <a:p>
            <a:pPr fontAlgn="base"/>
            <a:r>
              <a:rPr lang="en-US" dirty="0"/>
              <a:t>Interstellar dust: scatter​ (&amp; radiate)​</a:t>
            </a:r>
          </a:p>
          <a:p>
            <a:pPr marL="0" indent="0" fontAlgn="t">
              <a:buNone/>
            </a:pPr>
            <a:endParaRPr lang="en-US" sz="2000" dirty="0"/>
          </a:p>
        </p:txBody>
      </p:sp>
      <p:sp>
        <p:nvSpPr>
          <p:cNvPr id="8" name="Titolo 7">
            <a:extLst>
              <a:ext uri="{FF2B5EF4-FFF2-40B4-BE49-F238E27FC236}">
                <a16:creationId xmlns:a16="http://schemas.microsoft.com/office/drawing/2014/main" id="{DB1C7C9D-2FDE-CC9F-8253-A364E2F12FBA}"/>
              </a:ext>
            </a:extLst>
          </p:cNvPr>
          <p:cNvSpPr>
            <a:spLocks noGrp="1"/>
          </p:cNvSpPr>
          <p:nvPr>
            <p:ph type="title"/>
          </p:nvPr>
        </p:nvSpPr>
        <p:spPr>
          <a:xfrm>
            <a:off x="614730" y="136526"/>
            <a:ext cx="10739070" cy="1165504"/>
          </a:xfrm>
        </p:spPr>
        <p:txBody>
          <a:bodyPr>
            <a:normAutofit/>
          </a:bodyPr>
          <a:lstStyle/>
          <a:p>
            <a:pPr marL="571500" indent="-571500">
              <a:buFont typeface="Wingdings" pitchFamily="2" charset="2"/>
              <a:buChar char="q"/>
            </a:pPr>
            <a:r>
              <a:rPr lang="en-US" sz="4400" b="1" dirty="0">
                <a:solidFill>
                  <a:schemeClr val="tx2">
                    <a:lumMod val="75000"/>
                    <a:lumOff val="25000"/>
                  </a:schemeClr>
                </a:solidFill>
                <a:latin typeface="+mj-lt"/>
                <a:cs typeface="Times New Roman" panose="02020603050405020304" pitchFamily="18" charset="0"/>
              </a:rPr>
              <a:t>Extinction</a:t>
            </a:r>
            <a:endParaRPr lang="en-US" dirty="0">
              <a:solidFill>
                <a:schemeClr val="tx2">
                  <a:lumMod val="75000"/>
                  <a:lumOff val="25000"/>
                </a:schemeClr>
              </a:solidFill>
            </a:endParaRPr>
          </a:p>
        </p:txBody>
      </p:sp>
      <p:sp>
        <p:nvSpPr>
          <p:cNvPr id="2" name="Segnaposto piè di pagina 1">
            <a:extLst>
              <a:ext uri="{FF2B5EF4-FFF2-40B4-BE49-F238E27FC236}">
                <a16:creationId xmlns:a16="http://schemas.microsoft.com/office/drawing/2014/main" id="{70FDB49B-9DA9-DCB7-98A7-C365DD190D85}"/>
              </a:ext>
            </a:extLst>
          </p:cNvPr>
          <p:cNvSpPr>
            <a:spLocks noGrp="1"/>
          </p:cNvSpPr>
          <p:nvPr>
            <p:ph type="ftr" sz="quarter" idx="11"/>
          </p:nvPr>
        </p:nvSpPr>
        <p:spPr/>
        <p:txBody>
          <a:bodyPr/>
          <a:lstStyle/>
          <a:p>
            <a:r>
              <a:rPr lang="en-US"/>
              <a:t>Teresa Sicignano</a:t>
            </a:r>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F0D281CC-696D-D461-03D1-85C6ADA47CAA}"/>
                  </a:ext>
                </a:extLst>
              </p:cNvPr>
              <p:cNvSpPr txBox="1"/>
              <p:nvPr/>
            </p:nvSpPr>
            <p:spPr>
              <a:xfrm>
                <a:off x="6428509" y="1415824"/>
                <a:ext cx="2291333" cy="542136"/>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lang="it-IT" sz="2800" b="0" i="1" smtClean="0">
                              <a:latin typeface="Cambria Math" panose="02040503050406030204" pitchFamily="18" charset="0"/>
                            </a:rPr>
                          </m:ctrlPr>
                        </m:sSubPr>
                        <m:e>
                          <m:r>
                            <a:rPr lang="it-IT" sz="2800" b="0" i="1" smtClean="0">
                              <a:latin typeface="Cambria Math" panose="02040503050406030204" pitchFamily="18" charset="0"/>
                            </a:rPr>
                            <m:t>𝑓</m:t>
                          </m:r>
                        </m:e>
                        <m:sub>
                          <m:r>
                            <a:rPr lang="it-IT" sz="2800" b="0" i="1" smtClean="0">
                              <a:latin typeface="Cambria Math" panose="02040503050406030204" pitchFamily="18" charset="0"/>
                            </a:rPr>
                            <m:t>𝜆</m:t>
                          </m:r>
                        </m:sub>
                      </m:sSub>
                      <m:r>
                        <a:rPr lang="it-IT" sz="2800" b="0" i="1" smtClean="0">
                          <a:latin typeface="Cambria Math" panose="02040503050406030204" pitchFamily="18" charset="0"/>
                        </a:rPr>
                        <m:t>=</m:t>
                      </m:r>
                      <m:sSub>
                        <m:sSubPr>
                          <m:ctrlPr>
                            <a:rPr lang="it-IT" sz="2800" i="1">
                              <a:latin typeface="Cambria Math" panose="02040503050406030204" pitchFamily="18" charset="0"/>
                            </a:rPr>
                          </m:ctrlPr>
                        </m:sSubPr>
                        <m:e>
                          <m:r>
                            <a:rPr lang="it-IT" sz="2800" i="1">
                              <a:latin typeface="Cambria Math" panose="02040503050406030204" pitchFamily="18" charset="0"/>
                            </a:rPr>
                            <m:t>𝑓</m:t>
                          </m:r>
                        </m:e>
                        <m:sub>
                          <m:r>
                            <a:rPr lang="it-IT" sz="2800" i="1">
                              <a:latin typeface="Cambria Math" panose="02040503050406030204" pitchFamily="18" charset="0"/>
                            </a:rPr>
                            <m:t>𝜆</m:t>
                          </m:r>
                          <m:r>
                            <a:rPr lang="it-IT" sz="2800" b="0" i="1" smtClean="0">
                              <a:latin typeface="Cambria Math" panose="02040503050406030204" pitchFamily="18" charset="0"/>
                            </a:rPr>
                            <m:t>,0</m:t>
                          </m:r>
                        </m:sub>
                      </m:sSub>
                      <m:r>
                        <a:rPr lang="it-IT" sz="2800" b="0" i="1" smtClean="0">
                          <a:latin typeface="Cambria Math" panose="02040503050406030204" pitchFamily="18" charset="0"/>
                        </a:rPr>
                        <m:t> </m:t>
                      </m:r>
                      <m:sSup>
                        <m:sSupPr>
                          <m:ctrlPr>
                            <a:rPr lang="it-IT" sz="2800" b="0" i="1" smtClean="0">
                              <a:latin typeface="Cambria Math" panose="02040503050406030204" pitchFamily="18" charset="0"/>
                            </a:rPr>
                          </m:ctrlPr>
                        </m:sSupPr>
                        <m:e>
                          <m:r>
                            <a:rPr lang="it-IT" sz="2800" b="0" i="1" smtClean="0">
                              <a:latin typeface="Cambria Math" panose="02040503050406030204" pitchFamily="18" charset="0"/>
                            </a:rPr>
                            <m:t>𝑒</m:t>
                          </m:r>
                        </m:e>
                        <m:sup>
                          <m:r>
                            <a:rPr lang="it-IT" sz="2800" b="0" i="1" smtClean="0">
                              <a:latin typeface="Cambria Math" panose="02040503050406030204" pitchFamily="18" charset="0"/>
                            </a:rPr>
                            <m:t>−</m:t>
                          </m:r>
                          <m:sSub>
                            <m:sSubPr>
                              <m:ctrlPr>
                                <a:rPr lang="it-IT" sz="2800" b="0" i="1" smtClean="0">
                                  <a:latin typeface="Cambria Math" panose="02040503050406030204" pitchFamily="18" charset="0"/>
                                </a:rPr>
                              </m:ctrlPr>
                            </m:sSubPr>
                            <m:e>
                              <m:r>
                                <a:rPr lang="it-IT" sz="2800" b="0" i="1" smtClean="0">
                                  <a:latin typeface="Cambria Math" panose="02040503050406030204" pitchFamily="18" charset="0"/>
                                </a:rPr>
                                <m:t>𝜏</m:t>
                              </m:r>
                            </m:e>
                            <m:sub>
                              <m:r>
                                <a:rPr lang="it-IT" sz="2800" b="0" i="1" smtClean="0">
                                  <a:latin typeface="Cambria Math" panose="02040503050406030204" pitchFamily="18" charset="0"/>
                                </a:rPr>
                                <m:t>𝜆</m:t>
                              </m:r>
                            </m:sub>
                          </m:sSub>
                        </m:sup>
                      </m:sSup>
                    </m:oMath>
                  </m:oMathPara>
                </a14:m>
                <a:endParaRPr lang="en-US" sz="2800" dirty="0"/>
              </a:p>
            </p:txBody>
          </p:sp>
        </mc:Choice>
        <mc:Fallback>
          <p:sp>
            <p:nvSpPr>
              <p:cNvPr id="3" name="CasellaDiTesto 2">
                <a:extLst>
                  <a:ext uri="{FF2B5EF4-FFF2-40B4-BE49-F238E27FC236}">
                    <a16:creationId xmlns:a16="http://schemas.microsoft.com/office/drawing/2014/main" id="{F0D281CC-696D-D461-03D1-85C6ADA47CAA}"/>
                  </a:ext>
                </a:extLst>
              </p:cNvPr>
              <p:cNvSpPr txBox="1">
                <a:spLocks noRot="1" noChangeAspect="1" noMove="1" noResize="1" noEditPoints="1" noAdjustHandles="1" noChangeArrowheads="1" noChangeShapeType="1" noTextEdit="1"/>
              </p:cNvSpPr>
              <p:nvPr/>
            </p:nvSpPr>
            <p:spPr>
              <a:xfrm>
                <a:off x="6428509" y="1415824"/>
                <a:ext cx="2291333" cy="542136"/>
              </a:xfrm>
              <a:prstGeom prst="rect">
                <a:avLst/>
              </a:prstGeom>
              <a:blipFill>
                <a:blip r:embed="rId3"/>
                <a:stretch>
                  <a:fillRect l="-1105" b="-1818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CasellaDiTesto 8">
                <a:extLst>
                  <a:ext uri="{FF2B5EF4-FFF2-40B4-BE49-F238E27FC236}">
                    <a16:creationId xmlns:a16="http://schemas.microsoft.com/office/drawing/2014/main" id="{99042AA7-618B-AA7E-DFDE-DBF9C7921E56}"/>
                  </a:ext>
                </a:extLst>
              </p:cNvPr>
              <p:cNvSpPr txBox="1"/>
              <p:nvPr/>
            </p:nvSpPr>
            <p:spPr>
              <a:xfrm>
                <a:off x="430197" y="2504480"/>
                <a:ext cx="9951476" cy="2693879"/>
              </a:xfrm>
              <a:prstGeom prst="rect">
                <a:avLst/>
              </a:prstGeom>
              <a:noFill/>
            </p:spPr>
            <p:txBody>
              <a:bodyPr wrap="square">
                <a:spAutoFit/>
              </a:bodyPr>
              <a:lstStyle/>
              <a:p>
                <a:pPr fontAlgn="base"/>
                <a:r>
                  <a:rPr lang="en-US" dirty="0">
                    <a:solidFill>
                      <a:srgbClr val="000000"/>
                    </a:solidFill>
                  </a:rPr>
                  <a:t> </a:t>
                </a:r>
                <a14:m>
                  <m:oMath xmlns:m="http://schemas.openxmlformats.org/officeDocument/2006/math">
                    <m:sSub>
                      <m:sSubPr>
                        <m:ctrlPr>
                          <a:rPr lang="it-IT" sz="2400" i="1">
                            <a:latin typeface="Cambria Math" panose="02040503050406030204" pitchFamily="18" charset="0"/>
                          </a:rPr>
                        </m:ctrlPr>
                      </m:sSubPr>
                      <m:e>
                        <m:r>
                          <a:rPr lang="it-IT" sz="2400" i="1">
                            <a:latin typeface="Cambria Math" panose="02040503050406030204" pitchFamily="18" charset="0"/>
                          </a:rPr>
                          <m:t>𝜏</m:t>
                        </m:r>
                      </m:e>
                      <m:sub>
                        <m:r>
                          <a:rPr lang="it-IT" sz="2400" i="1">
                            <a:latin typeface="Cambria Math" panose="02040503050406030204" pitchFamily="18" charset="0"/>
                          </a:rPr>
                          <m:t>𝜆</m:t>
                        </m:r>
                      </m:sub>
                    </m:sSub>
                    <m:r>
                      <a:rPr lang="it-IT" sz="2400" i="1">
                        <a:latin typeface="Cambria Math" panose="02040503050406030204" pitchFamily="18" charset="0"/>
                      </a:rPr>
                      <m:t> </m:t>
                    </m:r>
                  </m:oMath>
                </a14:m>
                <a:r>
                  <a:rPr lang="en-US" sz="2400" b="0" i="0" u="none" strike="noStrike" dirty="0">
                    <a:solidFill>
                      <a:srgbClr val="000000"/>
                    </a:solidFill>
                    <a:effectLst/>
                  </a:rPr>
                  <a:t>= optical depth of the </a:t>
                </a:r>
                <a:r>
                  <a:rPr lang="en-US" sz="2400" dirty="0">
                    <a:solidFill>
                      <a:srgbClr val="000000"/>
                    </a:solidFill>
                  </a:rPr>
                  <a:t>i</a:t>
                </a:r>
                <a:r>
                  <a:rPr lang="en-US" sz="2400" b="0" i="0" u="none" strike="noStrike" dirty="0">
                    <a:solidFill>
                      <a:srgbClr val="000000"/>
                    </a:solidFill>
                    <a:effectLst/>
                  </a:rPr>
                  <a:t>nterstellar medium at the observed wavelength</a:t>
                </a:r>
              </a:p>
              <a:p>
                <a:pPr fontAlgn="base"/>
                <a:endParaRPr lang="en-US" sz="2400" dirty="0">
                  <a:solidFill>
                    <a:srgbClr val="000000"/>
                  </a:solidFill>
                </a:endParaRPr>
              </a:p>
              <a:p>
                <a:pPr fontAlgn="base"/>
                <a:r>
                  <a:rPr lang="en-US" sz="2400" b="0" i="0" dirty="0">
                    <a:solidFill>
                      <a:srgbClr val="000000"/>
                    </a:solidFill>
                    <a:effectLst/>
                  </a:rPr>
                  <a:t>​</a:t>
                </a:r>
              </a:p>
              <a:p>
                <a:pPr algn="l" rtl="0" fontAlgn="base">
                  <a:buNone/>
                </a:pPr>
                <a:r>
                  <a:rPr lang="en-US" sz="2400" b="0" i="0" u="none" strike="noStrike" dirty="0">
                    <a:solidFill>
                      <a:srgbClr val="000000"/>
                    </a:solidFill>
                    <a:effectLst/>
                  </a:rPr>
                  <a:t>For filter A:</a:t>
                </a:r>
                <a:endParaRPr lang="en-US" sz="2400" dirty="0">
                  <a:solidFill>
                    <a:srgbClr val="000000"/>
                  </a:solidFill>
                </a:endParaRPr>
              </a:p>
              <a:p>
                <a:pPr fontAlgn="base"/>
                <a14:m>
                  <m:oMathPara xmlns:m="http://schemas.openxmlformats.org/officeDocument/2006/math">
                    <m:oMathParaPr>
                      <m:jc m:val="centerGroup"/>
                    </m:oMathParaPr>
                    <m:oMath xmlns:m="http://schemas.openxmlformats.org/officeDocument/2006/math">
                      <m:sSub>
                        <m:sSubPr>
                          <m:ctrlPr>
                            <a:rPr lang="it-IT" sz="2400" i="1">
                              <a:latin typeface="Cambria Math" panose="02040503050406030204" pitchFamily="18" charset="0"/>
                            </a:rPr>
                          </m:ctrlPr>
                        </m:sSubPr>
                        <m:e>
                          <m:r>
                            <a:rPr lang="it-IT" sz="2400" b="0" i="1" smtClean="0">
                              <a:latin typeface="Cambria Math" panose="02040503050406030204" pitchFamily="18" charset="0"/>
                            </a:rPr>
                            <m:t>𝑚</m:t>
                          </m:r>
                        </m:e>
                        <m:sub>
                          <m:r>
                            <a:rPr lang="it-IT" sz="2400" b="0" i="1" smtClean="0">
                              <a:latin typeface="Cambria Math" panose="02040503050406030204" pitchFamily="18" charset="0"/>
                            </a:rPr>
                            <m:t>𝐴</m:t>
                          </m:r>
                          <m:r>
                            <a:rPr lang="it-IT" sz="2400" i="1">
                              <a:latin typeface="Cambria Math" panose="02040503050406030204" pitchFamily="18" charset="0"/>
                            </a:rPr>
                            <m:t>,0</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𝑚</m:t>
                          </m:r>
                        </m:e>
                        <m:sub>
                          <m:r>
                            <a:rPr lang="it-IT" sz="2400" b="0" i="1" smtClean="0">
                              <a:latin typeface="Cambria Math" panose="02040503050406030204" pitchFamily="18" charset="0"/>
                            </a:rPr>
                            <m:t>𝐴</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𝐴</m:t>
                          </m:r>
                        </m:e>
                        <m:sub>
                          <m:r>
                            <a:rPr lang="it-IT" sz="2400" b="0" i="1" smtClean="0">
                              <a:latin typeface="Cambria Math" panose="02040503050406030204" pitchFamily="18" charset="0"/>
                            </a:rPr>
                            <m:t>𝐴</m:t>
                          </m:r>
                        </m:sub>
                      </m:sSub>
                    </m:oMath>
                  </m:oMathPara>
                </a14:m>
                <a:endParaRPr lang="en-US" sz="2400" b="0" i="0" dirty="0">
                  <a:solidFill>
                    <a:srgbClr val="000000"/>
                  </a:solidFill>
                  <a:effectLst/>
                </a:endParaRPr>
              </a:p>
              <a:p>
                <a:pPr fontAlgn="base"/>
                <a:endParaRPr lang="en-US" sz="2400" dirty="0">
                  <a:solidFill>
                    <a:srgbClr val="000000"/>
                  </a:solidFill>
                </a:endParaRPr>
              </a:p>
              <a:p>
                <a:pPr fontAlgn="base"/>
                <a14:m>
                  <m:oMathPara xmlns:m="http://schemas.openxmlformats.org/officeDocument/2006/math">
                    <m:oMathParaPr>
                      <m:jc m:val="centerGroup"/>
                    </m:oMathParaPr>
                    <m:oMath xmlns:m="http://schemas.openxmlformats.org/officeDocument/2006/math">
                      <m:sSub>
                        <m:sSubPr>
                          <m:ctrlPr>
                            <a:rPr lang="it-IT" sz="2400" b="0" i="1" smtClean="0">
                              <a:solidFill>
                                <a:srgbClr val="000000"/>
                              </a:solidFill>
                              <a:effectLst/>
                              <a:latin typeface="Cambria Math" panose="02040503050406030204" pitchFamily="18" charset="0"/>
                            </a:rPr>
                          </m:ctrlPr>
                        </m:sSubPr>
                        <m:e>
                          <m:r>
                            <a:rPr lang="it-IT" sz="2400" b="0" i="1" smtClean="0">
                              <a:solidFill>
                                <a:srgbClr val="000000"/>
                              </a:solidFill>
                              <a:effectLst/>
                              <a:latin typeface="Cambria Math" panose="02040503050406030204" pitchFamily="18" charset="0"/>
                            </a:rPr>
                            <m:t>𝐴</m:t>
                          </m:r>
                        </m:e>
                        <m:sub>
                          <m:r>
                            <a:rPr lang="it-IT" sz="2400" b="0" i="1" smtClean="0">
                              <a:solidFill>
                                <a:srgbClr val="000000"/>
                              </a:solidFill>
                              <a:effectLst/>
                              <a:latin typeface="Cambria Math" panose="02040503050406030204" pitchFamily="18" charset="0"/>
                            </a:rPr>
                            <m:t>𝐴</m:t>
                          </m:r>
                        </m:sub>
                      </m:sSub>
                      <m:r>
                        <a:rPr lang="it-IT" sz="2400" b="0" i="1" smtClean="0">
                          <a:solidFill>
                            <a:srgbClr val="000000"/>
                          </a:solidFill>
                          <a:effectLst/>
                          <a:latin typeface="Cambria Math" panose="02040503050406030204" pitchFamily="18" charset="0"/>
                        </a:rPr>
                        <m:t>=</m:t>
                      </m:r>
                      <m:sSub>
                        <m:sSubPr>
                          <m:ctrlPr>
                            <a:rPr lang="it-IT" sz="2400" b="0" i="1" smtClean="0">
                              <a:solidFill>
                                <a:srgbClr val="000000"/>
                              </a:solidFill>
                              <a:effectLst/>
                              <a:latin typeface="Cambria Math" panose="02040503050406030204" pitchFamily="18" charset="0"/>
                            </a:rPr>
                          </m:ctrlPr>
                        </m:sSubPr>
                        <m:e>
                          <m:r>
                            <a:rPr lang="it-IT" sz="2400" b="0" i="1" smtClean="0">
                              <a:solidFill>
                                <a:srgbClr val="000000"/>
                              </a:solidFill>
                              <a:effectLst/>
                              <a:latin typeface="Cambria Math" panose="02040503050406030204" pitchFamily="18" charset="0"/>
                            </a:rPr>
                            <m:t>𝑅</m:t>
                          </m:r>
                        </m:e>
                        <m:sub>
                          <m:r>
                            <a:rPr lang="it-IT" sz="2400" b="0" i="1" smtClean="0">
                              <a:solidFill>
                                <a:srgbClr val="000000"/>
                              </a:solidFill>
                              <a:effectLst/>
                              <a:latin typeface="Cambria Math" panose="02040503050406030204" pitchFamily="18" charset="0"/>
                            </a:rPr>
                            <m:t>𝑉</m:t>
                          </m:r>
                        </m:sub>
                      </m:sSub>
                      <m:r>
                        <a:rPr lang="it-IT" sz="2400" b="0" i="1" smtClean="0">
                          <a:solidFill>
                            <a:srgbClr val="000000"/>
                          </a:solidFill>
                          <a:effectLst/>
                          <a:latin typeface="Cambria Math" panose="02040503050406030204" pitchFamily="18" charset="0"/>
                        </a:rPr>
                        <m:t> </m:t>
                      </m:r>
                      <m:r>
                        <a:rPr lang="it-IT" sz="2400" b="0" i="1" smtClean="0">
                          <a:solidFill>
                            <a:srgbClr val="000000"/>
                          </a:solidFill>
                          <a:effectLst/>
                          <a:latin typeface="Cambria Math" panose="02040503050406030204" pitchFamily="18" charset="0"/>
                        </a:rPr>
                        <m:t>𝐸</m:t>
                      </m:r>
                      <m:d>
                        <m:dPr>
                          <m:ctrlPr>
                            <a:rPr lang="it-IT" sz="2400" b="0" i="1" smtClean="0">
                              <a:solidFill>
                                <a:srgbClr val="000000"/>
                              </a:solidFill>
                              <a:effectLst/>
                              <a:latin typeface="Cambria Math" panose="02040503050406030204" pitchFamily="18" charset="0"/>
                            </a:rPr>
                          </m:ctrlPr>
                        </m:dPr>
                        <m:e>
                          <m:r>
                            <a:rPr lang="it-IT" sz="2400" b="0" i="1" smtClean="0">
                              <a:solidFill>
                                <a:srgbClr val="000000"/>
                              </a:solidFill>
                              <a:effectLst/>
                              <a:latin typeface="Cambria Math" panose="02040503050406030204" pitchFamily="18" charset="0"/>
                            </a:rPr>
                            <m:t>𝐵</m:t>
                          </m:r>
                          <m:r>
                            <a:rPr lang="it-IT" sz="2400" b="0" i="1" smtClean="0">
                              <a:solidFill>
                                <a:srgbClr val="000000"/>
                              </a:solidFill>
                              <a:effectLst/>
                              <a:latin typeface="Cambria Math" panose="02040503050406030204" pitchFamily="18" charset="0"/>
                            </a:rPr>
                            <m:t>−</m:t>
                          </m:r>
                          <m:r>
                            <a:rPr lang="it-IT" sz="2400" b="0" i="1" smtClean="0">
                              <a:solidFill>
                                <a:srgbClr val="000000"/>
                              </a:solidFill>
                              <a:effectLst/>
                              <a:latin typeface="Cambria Math" panose="02040503050406030204" pitchFamily="18" charset="0"/>
                            </a:rPr>
                            <m:t>𝑉</m:t>
                          </m:r>
                        </m:e>
                      </m:d>
                    </m:oMath>
                  </m:oMathPara>
                </a14:m>
                <a:endParaRPr lang="en-US" sz="2400" b="0" i="0" dirty="0">
                  <a:solidFill>
                    <a:srgbClr val="000000"/>
                  </a:solidFill>
                  <a:effectLst/>
                </a:endParaRPr>
              </a:p>
            </p:txBody>
          </p:sp>
        </mc:Choice>
        <mc:Fallback>
          <p:sp>
            <p:nvSpPr>
              <p:cNvPr id="9" name="CasellaDiTesto 8">
                <a:extLst>
                  <a:ext uri="{FF2B5EF4-FFF2-40B4-BE49-F238E27FC236}">
                    <a16:creationId xmlns:a16="http://schemas.microsoft.com/office/drawing/2014/main" id="{99042AA7-618B-AA7E-DFDE-DBF9C7921E56}"/>
                  </a:ext>
                </a:extLst>
              </p:cNvPr>
              <p:cNvSpPr txBox="1">
                <a:spLocks noRot="1" noChangeAspect="1" noMove="1" noResize="1" noEditPoints="1" noAdjustHandles="1" noChangeArrowheads="1" noChangeShapeType="1" noTextEdit="1"/>
              </p:cNvSpPr>
              <p:nvPr/>
            </p:nvSpPr>
            <p:spPr>
              <a:xfrm>
                <a:off x="430197" y="2504480"/>
                <a:ext cx="9951476" cy="2693879"/>
              </a:xfrm>
              <a:prstGeom prst="rect">
                <a:avLst/>
              </a:prstGeom>
              <a:blipFill>
                <a:blip r:embed="rId4"/>
                <a:stretch>
                  <a:fillRect l="-1020" t="-1878" b="-234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16A3BABF-5E98-6F3B-648A-4A7187F4E9CB}"/>
                  </a:ext>
                </a:extLst>
              </p:cNvPr>
              <p:cNvSpPr txBox="1"/>
              <p:nvPr/>
            </p:nvSpPr>
            <p:spPr>
              <a:xfrm>
                <a:off x="7054195" y="3581651"/>
                <a:ext cx="4290369" cy="1012393"/>
              </a:xfrm>
              <a:prstGeom prst="rect">
                <a:avLst/>
              </a:prstGeom>
              <a:noFill/>
            </p:spPr>
            <p:txBody>
              <a:bodyPr wrap="square" rtlCol="0">
                <a:spAutoFit/>
              </a:bodyPr>
              <a:lstStyle/>
              <a:p>
                <a14:m>
                  <m:oMath xmlns:m="http://schemas.openxmlformats.org/officeDocument/2006/math">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𝐴</m:t>
                        </m:r>
                      </m:e>
                      <m:sub>
                        <m:r>
                          <a:rPr lang="it-IT" sz="2000" b="0" i="1" smtClean="0">
                            <a:latin typeface="Cambria Math" panose="02040503050406030204" pitchFamily="18" charset="0"/>
                          </a:rPr>
                          <m:t>𝜆</m:t>
                        </m:r>
                      </m:sub>
                    </m:sSub>
                  </m:oMath>
                </a14:m>
                <a:r>
                  <a:rPr lang="en-US" sz="2000" dirty="0"/>
                  <a:t>  is the extinction in the photometric band </a:t>
                </a:r>
                <a14:m>
                  <m:oMath xmlns:m="http://schemas.openxmlformats.org/officeDocument/2006/math">
                    <m:r>
                      <a:rPr lang="it-IT" sz="2000" i="1">
                        <a:latin typeface="Cambria Math" panose="02040503050406030204" pitchFamily="18" charset="0"/>
                      </a:rPr>
                      <m:t>𝜆</m:t>
                    </m:r>
                  </m:oMath>
                </a14:m>
                <a:r>
                  <a:rPr lang="en-US" sz="2000" dirty="0"/>
                  <a:t> ( in mag).</a:t>
                </a:r>
              </a:p>
              <a:p>
                <a:endParaRPr lang="en-US" dirty="0"/>
              </a:p>
            </p:txBody>
          </p:sp>
        </mc:Choice>
        <mc:Fallback>
          <p:sp>
            <p:nvSpPr>
              <p:cNvPr id="10" name="CasellaDiTesto 9">
                <a:extLst>
                  <a:ext uri="{FF2B5EF4-FFF2-40B4-BE49-F238E27FC236}">
                    <a16:creationId xmlns:a16="http://schemas.microsoft.com/office/drawing/2014/main" id="{16A3BABF-5E98-6F3B-648A-4A7187F4E9CB}"/>
                  </a:ext>
                </a:extLst>
              </p:cNvPr>
              <p:cNvSpPr txBox="1">
                <a:spLocks noRot="1" noChangeAspect="1" noMove="1" noResize="1" noEditPoints="1" noAdjustHandles="1" noChangeArrowheads="1" noChangeShapeType="1" noTextEdit="1"/>
              </p:cNvSpPr>
              <p:nvPr/>
            </p:nvSpPr>
            <p:spPr>
              <a:xfrm>
                <a:off x="7054195" y="3581651"/>
                <a:ext cx="4290369" cy="1012393"/>
              </a:xfrm>
              <a:prstGeom prst="rect">
                <a:avLst/>
              </a:prstGeom>
              <a:blipFill>
                <a:blip r:embed="rId5"/>
                <a:stretch>
                  <a:fillRect l="-1475" t="-2500"/>
                </a:stretch>
              </a:blipFill>
            </p:spPr>
            <p:txBody>
              <a:bodyPr/>
              <a:lstStyle/>
              <a:p>
                <a:r>
                  <a:rPr lang="en-US">
                    <a:noFill/>
                  </a:rPr>
                  <a:t> </a:t>
                </a:r>
              </a:p>
            </p:txBody>
          </p:sp>
        </mc:Fallback>
      </mc:AlternateContent>
    </p:spTree>
    <p:extLst>
      <p:ext uri="{BB962C8B-B14F-4D97-AF65-F5344CB8AC3E}">
        <p14:creationId xmlns:p14="http://schemas.microsoft.com/office/powerpoint/2010/main" val="8985083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BAC8D-22BF-8DC7-CD61-FF83CA4F13A6}"/>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4652DB4C-FF62-1FD0-CA7A-623B64CA0408}"/>
              </a:ext>
            </a:extLst>
          </p:cNvPr>
          <p:cNvSpPr>
            <a:spLocks noGrp="1"/>
          </p:cNvSpPr>
          <p:nvPr>
            <p:ph type="dt" sz="half" idx="10"/>
          </p:nvPr>
        </p:nvSpPr>
        <p:spPr/>
        <p:txBody>
          <a:bodyPr/>
          <a:lstStyle/>
          <a:p>
            <a:r>
              <a:rPr lang="it-IT"/>
              <a:t>25/05/2026 CosmoVerse@Sofia</a:t>
            </a:r>
            <a:endParaRPr lang="en-US" dirty="0"/>
          </a:p>
        </p:txBody>
      </p:sp>
      <p:sp>
        <p:nvSpPr>
          <p:cNvPr id="6" name="Segnaposto numero diapositiva 5">
            <a:extLst>
              <a:ext uri="{FF2B5EF4-FFF2-40B4-BE49-F238E27FC236}">
                <a16:creationId xmlns:a16="http://schemas.microsoft.com/office/drawing/2014/main" id="{2A799F9E-8BEB-ED08-7297-7B9D476664D2}"/>
              </a:ext>
            </a:extLst>
          </p:cNvPr>
          <p:cNvSpPr>
            <a:spLocks noGrp="1"/>
          </p:cNvSpPr>
          <p:nvPr>
            <p:ph type="sldNum" sz="quarter" idx="12"/>
          </p:nvPr>
        </p:nvSpPr>
        <p:spPr/>
        <p:txBody>
          <a:bodyPr/>
          <a:lstStyle/>
          <a:p>
            <a:fld id="{73B850FF-6169-4056-8077-06FFA93A5366}" type="slidenum">
              <a:rPr lang="en-US" smtClean="0"/>
              <a:t>53</a:t>
            </a:fld>
            <a:endParaRPr lang="en-US"/>
          </a:p>
        </p:txBody>
      </p:sp>
      <p:sp>
        <p:nvSpPr>
          <p:cNvPr id="8" name="Titolo 7">
            <a:extLst>
              <a:ext uri="{FF2B5EF4-FFF2-40B4-BE49-F238E27FC236}">
                <a16:creationId xmlns:a16="http://schemas.microsoft.com/office/drawing/2014/main" id="{E39A9797-4BDA-0D0A-C27A-5F28D7471746}"/>
              </a:ext>
            </a:extLst>
          </p:cNvPr>
          <p:cNvSpPr>
            <a:spLocks noGrp="1"/>
          </p:cNvSpPr>
          <p:nvPr>
            <p:ph type="title"/>
          </p:nvPr>
        </p:nvSpPr>
        <p:spPr>
          <a:xfrm>
            <a:off x="614730" y="136526"/>
            <a:ext cx="10739070" cy="1165504"/>
          </a:xfrm>
        </p:spPr>
        <p:txBody>
          <a:bodyPr>
            <a:normAutofit/>
          </a:bodyPr>
          <a:lstStyle/>
          <a:p>
            <a:pPr marL="571500" indent="-571500">
              <a:buFont typeface="Wingdings" pitchFamily="2" charset="2"/>
              <a:buChar char="q"/>
            </a:pPr>
            <a:r>
              <a:rPr lang="en-US" sz="4400" b="1" dirty="0">
                <a:solidFill>
                  <a:schemeClr val="tx2">
                    <a:lumMod val="75000"/>
                    <a:lumOff val="25000"/>
                  </a:schemeClr>
                </a:solidFill>
                <a:latin typeface="+mj-lt"/>
                <a:cs typeface="Times New Roman" panose="02020603050405020304" pitchFamily="18" charset="0"/>
              </a:rPr>
              <a:t>Extinction</a:t>
            </a:r>
            <a:endParaRPr lang="en-US" dirty="0">
              <a:solidFill>
                <a:schemeClr val="tx2">
                  <a:lumMod val="75000"/>
                  <a:lumOff val="25000"/>
                </a:schemeClr>
              </a:solidFill>
            </a:endParaRPr>
          </a:p>
        </p:txBody>
      </p:sp>
      <p:sp>
        <p:nvSpPr>
          <p:cNvPr id="2" name="Segnaposto piè di pagina 1">
            <a:extLst>
              <a:ext uri="{FF2B5EF4-FFF2-40B4-BE49-F238E27FC236}">
                <a16:creationId xmlns:a16="http://schemas.microsoft.com/office/drawing/2014/main" id="{ED2D9AEE-5EC8-36BF-4300-8B5052C9BF90}"/>
              </a:ext>
            </a:extLst>
          </p:cNvPr>
          <p:cNvSpPr>
            <a:spLocks noGrp="1"/>
          </p:cNvSpPr>
          <p:nvPr>
            <p:ph type="ftr" sz="quarter" idx="11"/>
          </p:nvPr>
        </p:nvSpPr>
        <p:spPr/>
        <p:txBody>
          <a:bodyPr/>
          <a:lstStyle/>
          <a:p>
            <a:r>
              <a:rPr lang="en-US"/>
              <a:t>Teresa Sicignano</a:t>
            </a:r>
          </a:p>
        </p:txBody>
      </p:sp>
      <mc:AlternateContent xmlns:mc="http://schemas.openxmlformats.org/markup-compatibility/2006">
        <mc:Choice xmlns:a14="http://schemas.microsoft.com/office/drawing/2010/main" Requires="a14">
          <p:sp>
            <p:nvSpPr>
              <p:cNvPr id="9" name="CasellaDiTesto 8">
                <a:extLst>
                  <a:ext uri="{FF2B5EF4-FFF2-40B4-BE49-F238E27FC236}">
                    <a16:creationId xmlns:a16="http://schemas.microsoft.com/office/drawing/2014/main" id="{74510106-D404-EB0E-DBD1-DA6CCDC4F84D}"/>
                  </a:ext>
                </a:extLst>
              </p:cNvPr>
              <p:cNvSpPr txBox="1"/>
              <p:nvPr/>
            </p:nvSpPr>
            <p:spPr>
              <a:xfrm>
                <a:off x="614730" y="1450365"/>
                <a:ext cx="9951476" cy="1585883"/>
              </a:xfrm>
              <a:prstGeom prst="rect">
                <a:avLst/>
              </a:prstGeom>
              <a:noFill/>
            </p:spPr>
            <p:txBody>
              <a:bodyPr wrap="square">
                <a:spAutoFit/>
              </a:bodyPr>
              <a:lstStyle/>
              <a:p>
                <a:pPr algn="l" rtl="0" fontAlgn="base">
                  <a:buNone/>
                </a:pPr>
                <a:r>
                  <a:rPr lang="en-US" sz="2400" b="0" i="0" u="none" strike="noStrike" dirty="0">
                    <a:solidFill>
                      <a:srgbClr val="000000"/>
                    </a:solidFill>
                    <a:effectLst/>
                  </a:rPr>
                  <a:t>For filter A:</a:t>
                </a:r>
                <a:endParaRPr lang="en-US" sz="2400" dirty="0">
                  <a:solidFill>
                    <a:srgbClr val="000000"/>
                  </a:solidFill>
                </a:endParaRPr>
              </a:p>
              <a:p>
                <a:pPr fontAlgn="base"/>
                <a14:m>
                  <m:oMathPara xmlns:m="http://schemas.openxmlformats.org/officeDocument/2006/math">
                    <m:oMathParaPr>
                      <m:jc m:val="centerGroup"/>
                    </m:oMathParaPr>
                    <m:oMath xmlns:m="http://schemas.openxmlformats.org/officeDocument/2006/math">
                      <m:sSub>
                        <m:sSubPr>
                          <m:ctrlPr>
                            <a:rPr lang="it-IT" sz="2400" i="1">
                              <a:latin typeface="Cambria Math" panose="02040503050406030204" pitchFamily="18" charset="0"/>
                            </a:rPr>
                          </m:ctrlPr>
                        </m:sSubPr>
                        <m:e>
                          <m:r>
                            <a:rPr lang="it-IT" sz="2400" b="0" i="1" smtClean="0">
                              <a:latin typeface="Cambria Math" panose="02040503050406030204" pitchFamily="18" charset="0"/>
                            </a:rPr>
                            <m:t>𝑚</m:t>
                          </m:r>
                        </m:e>
                        <m:sub>
                          <m:r>
                            <a:rPr lang="it-IT" sz="2400" b="0" i="1" smtClean="0">
                              <a:latin typeface="Cambria Math" panose="02040503050406030204" pitchFamily="18" charset="0"/>
                            </a:rPr>
                            <m:t>𝐴</m:t>
                          </m:r>
                          <m:r>
                            <a:rPr lang="it-IT" sz="2400" i="1">
                              <a:latin typeface="Cambria Math" panose="02040503050406030204" pitchFamily="18" charset="0"/>
                            </a:rPr>
                            <m:t>,0</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𝑚</m:t>
                          </m:r>
                        </m:e>
                        <m:sub>
                          <m:r>
                            <a:rPr lang="it-IT" sz="2400" b="0" i="1" smtClean="0">
                              <a:latin typeface="Cambria Math" panose="02040503050406030204" pitchFamily="18" charset="0"/>
                            </a:rPr>
                            <m:t>𝐴</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𝐴</m:t>
                          </m:r>
                        </m:e>
                        <m:sub>
                          <m:r>
                            <a:rPr lang="it-IT" sz="2400" b="0" i="1" smtClean="0">
                              <a:latin typeface="Cambria Math" panose="02040503050406030204" pitchFamily="18" charset="0"/>
                            </a:rPr>
                            <m:t>𝐴</m:t>
                          </m:r>
                        </m:sub>
                      </m:sSub>
                    </m:oMath>
                  </m:oMathPara>
                </a14:m>
                <a:endParaRPr lang="en-US" sz="2400" b="0" i="0" dirty="0">
                  <a:solidFill>
                    <a:srgbClr val="000000"/>
                  </a:solidFill>
                  <a:effectLst/>
                </a:endParaRPr>
              </a:p>
              <a:p>
                <a:pPr fontAlgn="base"/>
                <a:endParaRPr lang="en-US" sz="2400" dirty="0">
                  <a:solidFill>
                    <a:srgbClr val="000000"/>
                  </a:solidFill>
                </a:endParaRPr>
              </a:p>
              <a:p>
                <a:pPr fontAlgn="base"/>
                <a14:m>
                  <m:oMathPara xmlns:m="http://schemas.openxmlformats.org/officeDocument/2006/math">
                    <m:oMathParaPr>
                      <m:jc m:val="centerGroup"/>
                    </m:oMathParaPr>
                    <m:oMath xmlns:m="http://schemas.openxmlformats.org/officeDocument/2006/math">
                      <m:sSub>
                        <m:sSubPr>
                          <m:ctrlPr>
                            <a:rPr lang="it-IT" sz="2400" b="0" i="1" smtClean="0">
                              <a:solidFill>
                                <a:srgbClr val="000000"/>
                              </a:solidFill>
                              <a:effectLst/>
                              <a:latin typeface="Cambria Math" panose="02040503050406030204" pitchFamily="18" charset="0"/>
                            </a:rPr>
                          </m:ctrlPr>
                        </m:sSubPr>
                        <m:e>
                          <m:r>
                            <a:rPr lang="it-IT" sz="2400" b="0" i="1" smtClean="0">
                              <a:solidFill>
                                <a:srgbClr val="000000"/>
                              </a:solidFill>
                              <a:effectLst/>
                              <a:latin typeface="Cambria Math" panose="02040503050406030204" pitchFamily="18" charset="0"/>
                            </a:rPr>
                            <m:t>𝐴</m:t>
                          </m:r>
                        </m:e>
                        <m:sub>
                          <m:r>
                            <a:rPr lang="it-IT" sz="2400" b="0" i="1" smtClean="0">
                              <a:solidFill>
                                <a:srgbClr val="000000"/>
                              </a:solidFill>
                              <a:effectLst/>
                              <a:latin typeface="Cambria Math" panose="02040503050406030204" pitchFamily="18" charset="0"/>
                            </a:rPr>
                            <m:t>𝐴</m:t>
                          </m:r>
                        </m:sub>
                      </m:sSub>
                      <m:r>
                        <a:rPr lang="it-IT" sz="2400" b="0" i="1" smtClean="0">
                          <a:solidFill>
                            <a:srgbClr val="000000"/>
                          </a:solidFill>
                          <a:effectLst/>
                          <a:latin typeface="Cambria Math" panose="02040503050406030204" pitchFamily="18" charset="0"/>
                        </a:rPr>
                        <m:t>=</m:t>
                      </m:r>
                      <m:sSub>
                        <m:sSubPr>
                          <m:ctrlPr>
                            <a:rPr lang="it-IT" sz="2400" b="0" i="1" smtClean="0">
                              <a:solidFill>
                                <a:srgbClr val="000000"/>
                              </a:solidFill>
                              <a:effectLst/>
                              <a:latin typeface="Cambria Math" panose="02040503050406030204" pitchFamily="18" charset="0"/>
                            </a:rPr>
                          </m:ctrlPr>
                        </m:sSubPr>
                        <m:e>
                          <m:r>
                            <a:rPr lang="it-IT" sz="2400" b="0" i="1" smtClean="0">
                              <a:solidFill>
                                <a:srgbClr val="000000"/>
                              </a:solidFill>
                              <a:effectLst/>
                              <a:latin typeface="Cambria Math" panose="02040503050406030204" pitchFamily="18" charset="0"/>
                            </a:rPr>
                            <m:t>𝑅</m:t>
                          </m:r>
                        </m:e>
                        <m:sub>
                          <m:r>
                            <a:rPr lang="it-IT" sz="2400" b="0" i="1" smtClean="0">
                              <a:solidFill>
                                <a:srgbClr val="000000"/>
                              </a:solidFill>
                              <a:effectLst/>
                              <a:latin typeface="Cambria Math" panose="02040503050406030204" pitchFamily="18" charset="0"/>
                            </a:rPr>
                            <m:t>𝑉</m:t>
                          </m:r>
                        </m:sub>
                      </m:sSub>
                      <m:r>
                        <a:rPr lang="it-IT" sz="2400" b="0" i="1" smtClean="0">
                          <a:solidFill>
                            <a:srgbClr val="000000"/>
                          </a:solidFill>
                          <a:effectLst/>
                          <a:latin typeface="Cambria Math" panose="02040503050406030204" pitchFamily="18" charset="0"/>
                        </a:rPr>
                        <m:t> </m:t>
                      </m:r>
                      <m:r>
                        <a:rPr lang="it-IT" sz="2400" b="0" i="1" smtClean="0">
                          <a:solidFill>
                            <a:srgbClr val="000000"/>
                          </a:solidFill>
                          <a:effectLst/>
                          <a:latin typeface="Cambria Math" panose="02040503050406030204" pitchFamily="18" charset="0"/>
                        </a:rPr>
                        <m:t>𝐸</m:t>
                      </m:r>
                      <m:d>
                        <m:dPr>
                          <m:ctrlPr>
                            <a:rPr lang="it-IT" sz="2400" b="0" i="1" smtClean="0">
                              <a:solidFill>
                                <a:srgbClr val="000000"/>
                              </a:solidFill>
                              <a:effectLst/>
                              <a:latin typeface="Cambria Math" panose="02040503050406030204" pitchFamily="18" charset="0"/>
                            </a:rPr>
                          </m:ctrlPr>
                        </m:dPr>
                        <m:e>
                          <m:r>
                            <a:rPr lang="it-IT" sz="2400" b="0" i="1" smtClean="0">
                              <a:solidFill>
                                <a:srgbClr val="000000"/>
                              </a:solidFill>
                              <a:effectLst/>
                              <a:latin typeface="Cambria Math" panose="02040503050406030204" pitchFamily="18" charset="0"/>
                            </a:rPr>
                            <m:t>𝐵</m:t>
                          </m:r>
                          <m:r>
                            <a:rPr lang="it-IT" sz="2400" b="0" i="1" smtClean="0">
                              <a:solidFill>
                                <a:srgbClr val="000000"/>
                              </a:solidFill>
                              <a:effectLst/>
                              <a:latin typeface="Cambria Math" panose="02040503050406030204" pitchFamily="18" charset="0"/>
                            </a:rPr>
                            <m:t>−</m:t>
                          </m:r>
                          <m:r>
                            <a:rPr lang="it-IT" sz="2400" b="0" i="1" smtClean="0">
                              <a:solidFill>
                                <a:srgbClr val="000000"/>
                              </a:solidFill>
                              <a:effectLst/>
                              <a:latin typeface="Cambria Math" panose="02040503050406030204" pitchFamily="18" charset="0"/>
                            </a:rPr>
                            <m:t>𝑉</m:t>
                          </m:r>
                        </m:e>
                      </m:d>
                    </m:oMath>
                  </m:oMathPara>
                </a14:m>
                <a:endParaRPr lang="en-US" sz="2400" b="0" i="0" dirty="0">
                  <a:solidFill>
                    <a:srgbClr val="000000"/>
                  </a:solidFill>
                  <a:effectLst/>
                </a:endParaRPr>
              </a:p>
            </p:txBody>
          </p:sp>
        </mc:Choice>
        <mc:Fallback>
          <p:sp>
            <p:nvSpPr>
              <p:cNvPr id="9" name="CasellaDiTesto 8">
                <a:extLst>
                  <a:ext uri="{FF2B5EF4-FFF2-40B4-BE49-F238E27FC236}">
                    <a16:creationId xmlns:a16="http://schemas.microsoft.com/office/drawing/2014/main" id="{74510106-D404-EB0E-DBD1-DA6CCDC4F84D}"/>
                  </a:ext>
                </a:extLst>
              </p:cNvPr>
              <p:cNvSpPr txBox="1">
                <a:spLocks noRot="1" noChangeAspect="1" noMove="1" noResize="1" noEditPoints="1" noAdjustHandles="1" noChangeArrowheads="1" noChangeShapeType="1" noTextEdit="1"/>
              </p:cNvSpPr>
              <p:nvPr/>
            </p:nvSpPr>
            <p:spPr>
              <a:xfrm>
                <a:off x="614730" y="1450365"/>
                <a:ext cx="9951476" cy="1585883"/>
              </a:xfrm>
              <a:prstGeom prst="rect">
                <a:avLst/>
              </a:prstGeom>
              <a:blipFill>
                <a:blip r:embed="rId3"/>
                <a:stretch>
                  <a:fillRect l="-1020" t="-3175" b="-476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4C977948-84E1-3B6E-B705-50CD1B25E275}"/>
                  </a:ext>
                </a:extLst>
              </p:cNvPr>
              <p:cNvSpPr txBox="1"/>
              <p:nvPr/>
            </p:nvSpPr>
            <p:spPr>
              <a:xfrm>
                <a:off x="7286901" y="1305570"/>
                <a:ext cx="4290369" cy="984885"/>
              </a:xfrm>
              <a:prstGeom prst="rect">
                <a:avLst/>
              </a:prstGeom>
              <a:noFill/>
            </p:spPr>
            <p:txBody>
              <a:bodyPr wrap="square" rtlCol="0">
                <a:spAutoFit/>
              </a:bodyPr>
              <a:lstStyle/>
              <a:p>
                <a14:m>
                  <m:oMath xmlns:m="http://schemas.openxmlformats.org/officeDocument/2006/math">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𝐴</m:t>
                        </m:r>
                      </m:e>
                      <m:sub>
                        <m:r>
                          <a:rPr lang="it-IT" sz="2000" b="0" i="1" smtClean="0">
                            <a:latin typeface="Cambria Math" panose="02040503050406030204" pitchFamily="18" charset="0"/>
                          </a:rPr>
                          <m:t>𝐴</m:t>
                        </m:r>
                      </m:sub>
                    </m:sSub>
                  </m:oMath>
                </a14:m>
                <a:r>
                  <a:rPr lang="en-US" sz="2000" dirty="0"/>
                  <a:t>  is the extinction in the photometric band A ( in mag).</a:t>
                </a:r>
              </a:p>
              <a:p>
                <a:endParaRPr lang="en-US" dirty="0"/>
              </a:p>
            </p:txBody>
          </p:sp>
        </mc:Choice>
        <mc:Fallback>
          <p:sp>
            <p:nvSpPr>
              <p:cNvPr id="10" name="CasellaDiTesto 9">
                <a:extLst>
                  <a:ext uri="{FF2B5EF4-FFF2-40B4-BE49-F238E27FC236}">
                    <a16:creationId xmlns:a16="http://schemas.microsoft.com/office/drawing/2014/main" id="{4C977948-84E1-3B6E-B705-50CD1B25E275}"/>
                  </a:ext>
                </a:extLst>
              </p:cNvPr>
              <p:cNvSpPr txBox="1">
                <a:spLocks noRot="1" noChangeAspect="1" noMove="1" noResize="1" noEditPoints="1" noAdjustHandles="1" noChangeArrowheads="1" noChangeShapeType="1" noTextEdit="1"/>
              </p:cNvSpPr>
              <p:nvPr/>
            </p:nvSpPr>
            <p:spPr>
              <a:xfrm>
                <a:off x="7286901" y="1305570"/>
                <a:ext cx="4290369" cy="984885"/>
              </a:xfrm>
              <a:prstGeom prst="rect">
                <a:avLst/>
              </a:prstGeom>
              <a:blipFill>
                <a:blip r:embed="rId4"/>
                <a:stretch>
                  <a:fillRect l="-1475" t="-1266"/>
                </a:stretch>
              </a:blipFill>
            </p:spPr>
            <p:txBody>
              <a:bodyPr/>
              <a:lstStyle/>
              <a:p>
                <a:r>
                  <a:rPr lang="en-US">
                    <a:noFill/>
                  </a:rPr>
                  <a:t> </a:t>
                </a:r>
              </a:p>
            </p:txBody>
          </p:sp>
        </mc:Fallback>
      </mc:AlternateContent>
      <p:pic>
        <p:nvPicPr>
          <p:cNvPr id="6146" name="Picture 2" descr="A close up of a map&#10;&#10;Description automatically generated">
            <a:extLst>
              <a:ext uri="{FF2B5EF4-FFF2-40B4-BE49-F238E27FC236}">
                <a16:creationId xmlns:a16="http://schemas.microsoft.com/office/drawing/2014/main" id="{8D8BED19-BF47-0D8A-7412-901AB3BBAF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6231" y="2110211"/>
            <a:ext cx="4397569" cy="4352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043465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1DF35D-9070-D590-9729-E5F37479C18B}"/>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A483AC8E-9BE2-8343-CFF7-B8312BA7DE79}"/>
              </a:ext>
            </a:extLst>
          </p:cNvPr>
          <p:cNvSpPr>
            <a:spLocks noGrp="1"/>
          </p:cNvSpPr>
          <p:nvPr>
            <p:ph type="dt" sz="half" idx="10"/>
          </p:nvPr>
        </p:nvSpPr>
        <p:spPr/>
        <p:txBody>
          <a:bodyPr/>
          <a:lstStyle/>
          <a:p>
            <a:r>
              <a:rPr lang="it-IT"/>
              <a:t>25/05/2026 CosmoVerse@Sofia</a:t>
            </a:r>
            <a:endParaRPr lang="en-US" dirty="0"/>
          </a:p>
        </p:txBody>
      </p:sp>
      <p:sp>
        <p:nvSpPr>
          <p:cNvPr id="6" name="Segnaposto numero diapositiva 5">
            <a:extLst>
              <a:ext uri="{FF2B5EF4-FFF2-40B4-BE49-F238E27FC236}">
                <a16:creationId xmlns:a16="http://schemas.microsoft.com/office/drawing/2014/main" id="{B669B022-71E4-404E-99E6-14B34183F0DD}"/>
              </a:ext>
            </a:extLst>
          </p:cNvPr>
          <p:cNvSpPr>
            <a:spLocks noGrp="1"/>
          </p:cNvSpPr>
          <p:nvPr>
            <p:ph type="sldNum" sz="quarter" idx="12"/>
          </p:nvPr>
        </p:nvSpPr>
        <p:spPr/>
        <p:txBody>
          <a:bodyPr/>
          <a:lstStyle/>
          <a:p>
            <a:fld id="{73B850FF-6169-4056-8077-06FFA93A5366}" type="slidenum">
              <a:rPr lang="en-US" smtClean="0"/>
              <a:t>54</a:t>
            </a:fld>
            <a:endParaRPr lang="en-US"/>
          </a:p>
        </p:txBody>
      </p:sp>
      <p:sp>
        <p:nvSpPr>
          <p:cNvPr id="8" name="Titolo 7">
            <a:extLst>
              <a:ext uri="{FF2B5EF4-FFF2-40B4-BE49-F238E27FC236}">
                <a16:creationId xmlns:a16="http://schemas.microsoft.com/office/drawing/2014/main" id="{FB4E13CD-243C-090D-80C1-0056EF1011E6}"/>
              </a:ext>
            </a:extLst>
          </p:cNvPr>
          <p:cNvSpPr>
            <a:spLocks noGrp="1"/>
          </p:cNvSpPr>
          <p:nvPr>
            <p:ph type="title"/>
          </p:nvPr>
        </p:nvSpPr>
        <p:spPr>
          <a:xfrm>
            <a:off x="614730" y="136526"/>
            <a:ext cx="10739070" cy="1165504"/>
          </a:xfrm>
        </p:spPr>
        <p:txBody>
          <a:bodyPr>
            <a:normAutofit/>
          </a:bodyPr>
          <a:lstStyle/>
          <a:p>
            <a:pPr marL="571500" indent="-571500">
              <a:buFont typeface="Wingdings" pitchFamily="2" charset="2"/>
              <a:buChar char="q"/>
            </a:pPr>
            <a:r>
              <a:rPr lang="en-US" sz="4400" b="1" dirty="0">
                <a:solidFill>
                  <a:schemeClr val="tx2">
                    <a:lumMod val="75000"/>
                    <a:lumOff val="25000"/>
                  </a:schemeClr>
                </a:solidFill>
                <a:latin typeface="+mj-lt"/>
                <a:cs typeface="Times New Roman" panose="02020603050405020304" pitchFamily="18" charset="0"/>
              </a:rPr>
              <a:t>Extinction</a:t>
            </a:r>
            <a:endParaRPr lang="en-US" dirty="0">
              <a:solidFill>
                <a:schemeClr val="tx2">
                  <a:lumMod val="75000"/>
                  <a:lumOff val="25000"/>
                </a:schemeClr>
              </a:solidFill>
            </a:endParaRPr>
          </a:p>
        </p:txBody>
      </p:sp>
      <p:sp>
        <p:nvSpPr>
          <p:cNvPr id="2" name="Segnaposto piè di pagina 1">
            <a:extLst>
              <a:ext uri="{FF2B5EF4-FFF2-40B4-BE49-F238E27FC236}">
                <a16:creationId xmlns:a16="http://schemas.microsoft.com/office/drawing/2014/main" id="{8DE678B1-075B-54B1-7091-20B466860D45}"/>
              </a:ext>
            </a:extLst>
          </p:cNvPr>
          <p:cNvSpPr>
            <a:spLocks noGrp="1"/>
          </p:cNvSpPr>
          <p:nvPr>
            <p:ph type="ftr" sz="quarter" idx="11"/>
          </p:nvPr>
        </p:nvSpPr>
        <p:spPr/>
        <p:txBody>
          <a:bodyPr/>
          <a:lstStyle/>
          <a:p>
            <a:r>
              <a:rPr lang="en-US"/>
              <a:t>Teresa Sicignano</a:t>
            </a:r>
          </a:p>
        </p:txBody>
      </p:sp>
      <mc:AlternateContent xmlns:mc="http://schemas.openxmlformats.org/markup-compatibility/2006">
        <mc:Choice xmlns:a14="http://schemas.microsoft.com/office/drawing/2010/main" Requires="a14">
          <p:sp>
            <p:nvSpPr>
              <p:cNvPr id="9" name="CasellaDiTesto 8">
                <a:extLst>
                  <a:ext uri="{FF2B5EF4-FFF2-40B4-BE49-F238E27FC236}">
                    <a16:creationId xmlns:a16="http://schemas.microsoft.com/office/drawing/2014/main" id="{580B96BC-46C9-4E2B-4A79-05DEC18FB5BB}"/>
                  </a:ext>
                </a:extLst>
              </p:cNvPr>
              <p:cNvSpPr txBox="1"/>
              <p:nvPr/>
            </p:nvSpPr>
            <p:spPr>
              <a:xfrm>
                <a:off x="614730" y="1450365"/>
                <a:ext cx="9951476" cy="1585883"/>
              </a:xfrm>
              <a:prstGeom prst="rect">
                <a:avLst/>
              </a:prstGeom>
              <a:noFill/>
            </p:spPr>
            <p:txBody>
              <a:bodyPr wrap="square">
                <a:spAutoFit/>
              </a:bodyPr>
              <a:lstStyle/>
              <a:p>
                <a:pPr algn="l" rtl="0" fontAlgn="base">
                  <a:buNone/>
                </a:pPr>
                <a:r>
                  <a:rPr lang="en-US" sz="2400" b="0" i="0" u="none" strike="noStrike" dirty="0">
                    <a:solidFill>
                      <a:srgbClr val="000000"/>
                    </a:solidFill>
                    <a:effectLst/>
                  </a:rPr>
                  <a:t>For filter A:</a:t>
                </a:r>
                <a:endParaRPr lang="en-US" sz="2400" dirty="0">
                  <a:solidFill>
                    <a:srgbClr val="000000"/>
                  </a:solidFill>
                </a:endParaRPr>
              </a:p>
              <a:p>
                <a:pPr fontAlgn="base"/>
                <a14:m>
                  <m:oMathPara xmlns:m="http://schemas.openxmlformats.org/officeDocument/2006/math">
                    <m:oMathParaPr>
                      <m:jc m:val="centerGroup"/>
                    </m:oMathParaPr>
                    <m:oMath xmlns:m="http://schemas.openxmlformats.org/officeDocument/2006/math">
                      <m:sSub>
                        <m:sSubPr>
                          <m:ctrlPr>
                            <a:rPr lang="it-IT" sz="2400" i="1">
                              <a:latin typeface="Cambria Math" panose="02040503050406030204" pitchFamily="18" charset="0"/>
                            </a:rPr>
                          </m:ctrlPr>
                        </m:sSubPr>
                        <m:e>
                          <m:r>
                            <a:rPr lang="it-IT" sz="2400" b="0" i="1" smtClean="0">
                              <a:latin typeface="Cambria Math" panose="02040503050406030204" pitchFamily="18" charset="0"/>
                            </a:rPr>
                            <m:t>𝑚</m:t>
                          </m:r>
                        </m:e>
                        <m:sub>
                          <m:r>
                            <a:rPr lang="it-IT" sz="2400" b="0" i="1" smtClean="0">
                              <a:latin typeface="Cambria Math" panose="02040503050406030204" pitchFamily="18" charset="0"/>
                            </a:rPr>
                            <m:t>𝐴</m:t>
                          </m:r>
                          <m:r>
                            <a:rPr lang="it-IT" sz="2400" i="1">
                              <a:latin typeface="Cambria Math" panose="02040503050406030204" pitchFamily="18" charset="0"/>
                            </a:rPr>
                            <m:t>,0</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𝑚</m:t>
                          </m:r>
                        </m:e>
                        <m:sub>
                          <m:r>
                            <a:rPr lang="it-IT" sz="2400" b="0" i="1" smtClean="0">
                              <a:latin typeface="Cambria Math" panose="02040503050406030204" pitchFamily="18" charset="0"/>
                            </a:rPr>
                            <m:t>𝐴</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𝐴</m:t>
                          </m:r>
                        </m:e>
                        <m:sub>
                          <m:r>
                            <a:rPr lang="it-IT" sz="2400" b="0" i="1" smtClean="0">
                              <a:latin typeface="Cambria Math" panose="02040503050406030204" pitchFamily="18" charset="0"/>
                            </a:rPr>
                            <m:t>𝐴</m:t>
                          </m:r>
                        </m:sub>
                      </m:sSub>
                    </m:oMath>
                  </m:oMathPara>
                </a14:m>
                <a:endParaRPr lang="en-US" sz="2400" b="0" i="0" dirty="0">
                  <a:solidFill>
                    <a:srgbClr val="000000"/>
                  </a:solidFill>
                  <a:effectLst/>
                </a:endParaRPr>
              </a:p>
              <a:p>
                <a:pPr fontAlgn="base"/>
                <a:endParaRPr lang="en-US" sz="2400" dirty="0">
                  <a:solidFill>
                    <a:srgbClr val="000000"/>
                  </a:solidFill>
                </a:endParaRPr>
              </a:p>
              <a:p>
                <a:pPr fontAlgn="base"/>
                <a14:m>
                  <m:oMathPara xmlns:m="http://schemas.openxmlformats.org/officeDocument/2006/math">
                    <m:oMathParaPr>
                      <m:jc m:val="centerGroup"/>
                    </m:oMathParaPr>
                    <m:oMath xmlns:m="http://schemas.openxmlformats.org/officeDocument/2006/math">
                      <m:sSub>
                        <m:sSubPr>
                          <m:ctrlPr>
                            <a:rPr lang="it-IT" sz="2400" b="0" i="1" smtClean="0">
                              <a:solidFill>
                                <a:srgbClr val="000000"/>
                              </a:solidFill>
                              <a:effectLst/>
                              <a:latin typeface="Cambria Math" panose="02040503050406030204" pitchFamily="18" charset="0"/>
                            </a:rPr>
                          </m:ctrlPr>
                        </m:sSubPr>
                        <m:e>
                          <m:r>
                            <a:rPr lang="it-IT" sz="2400" b="0" i="1" smtClean="0">
                              <a:solidFill>
                                <a:srgbClr val="000000"/>
                              </a:solidFill>
                              <a:effectLst/>
                              <a:latin typeface="Cambria Math" panose="02040503050406030204" pitchFamily="18" charset="0"/>
                            </a:rPr>
                            <m:t>𝐴</m:t>
                          </m:r>
                        </m:e>
                        <m:sub>
                          <m:r>
                            <a:rPr lang="it-IT" sz="2400" b="0" i="1" smtClean="0">
                              <a:solidFill>
                                <a:srgbClr val="000000"/>
                              </a:solidFill>
                              <a:effectLst/>
                              <a:latin typeface="Cambria Math" panose="02040503050406030204" pitchFamily="18" charset="0"/>
                            </a:rPr>
                            <m:t>𝐴</m:t>
                          </m:r>
                        </m:sub>
                      </m:sSub>
                      <m:r>
                        <a:rPr lang="it-IT" sz="2400" b="0" i="1" smtClean="0">
                          <a:solidFill>
                            <a:srgbClr val="000000"/>
                          </a:solidFill>
                          <a:effectLst/>
                          <a:latin typeface="Cambria Math" panose="02040503050406030204" pitchFamily="18" charset="0"/>
                        </a:rPr>
                        <m:t>=</m:t>
                      </m:r>
                      <m:sSub>
                        <m:sSubPr>
                          <m:ctrlPr>
                            <a:rPr lang="it-IT" sz="2400" b="0" i="1" smtClean="0">
                              <a:solidFill>
                                <a:srgbClr val="000000"/>
                              </a:solidFill>
                              <a:effectLst/>
                              <a:latin typeface="Cambria Math" panose="02040503050406030204" pitchFamily="18" charset="0"/>
                            </a:rPr>
                          </m:ctrlPr>
                        </m:sSubPr>
                        <m:e>
                          <m:r>
                            <a:rPr lang="it-IT" sz="2400" b="0" i="1" smtClean="0">
                              <a:solidFill>
                                <a:srgbClr val="000000"/>
                              </a:solidFill>
                              <a:effectLst/>
                              <a:latin typeface="Cambria Math" panose="02040503050406030204" pitchFamily="18" charset="0"/>
                            </a:rPr>
                            <m:t>𝑅</m:t>
                          </m:r>
                        </m:e>
                        <m:sub>
                          <m:r>
                            <a:rPr lang="it-IT" sz="2400" b="0" i="1" smtClean="0">
                              <a:solidFill>
                                <a:srgbClr val="000000"/>
                              </a:solidFill>
                              <a:effectLst/>
                              <a:latin typeface="Cambria Math" panose="02040503050406030204" pitchFamily="18" charset="0"/>
                            </a:rPr>
                            <m:t>𝑉</m:t>
                          </m:r>
                        </m:sub>
                      </m:sSub>
                      <m:r>
                        <a:rPr lang="it-IT" sz="2400" b="0" i="1" smtClean="0">
                          <a:solidFill>
                            <a:srgbClr val="000000"/>
                          </a:solidFill>
                          <a:effectLst/>
                          <a:latin typeface="Cambria Math" panose="02040503050406030204" pitchFamily="18" charset="0"/>
                        </a:rPr>
                        <m:t> </m:t>
                      </m:r>
                      <m:r>
                        <a:rPr lang="it-IT" sz="2400" b="0" i="1" smtClean="0">
                          <a:solidFill>
                            <a:srgbClr val="000000"/>
                          </a:solidFill>
                          <a:effectLst/>
                          <a:latin typeface="Cambria Math" panose="02040503050406030204" pitchFamily="18" charset="0"/>
                        </a:rPr>
                        <m:t>𝐸</m:t>
                      </m:r>
                      <m:d>
                        <m:dPr>
                          <m:ctrlPr>
                            <a:rPr lang="it-IT" sz="2400" b="0" i="1" smtClean="0">
                              <a:solidFill>
                                <a:srgbClr val="000000"/>
                              </a:solidFill>
                              <a:effectLst/>
                              <a:latin typeface="Cambria Math" panose="02040503050406030204" pitchFamily="18" charset="0"/>
                            </a:rPr>
                          </m:ctrlPr>
                        </m:dPr>
                        <m:e>
                          <m:r>
                            <a:rPr lang="it-IT" sz="2400" b="0" i="1" smtClean="0">
                              <a:solidFill>
                                <a:srgbClr val="000000"/>
                              </a:solidFill>
                              <a:effectLst/>
                              <a:latin typeface="Cambria Math" panose="02040503050406030204" pitchFamily="18" charset="0"/>
                            </a:rPr>
                            <m:t>𝐵</m:t>
                          </m:r>
                          <m:r>
                            <a:rPr lang="it-IT" sz="2400" b="0" i="1" smtClean="0">
                              <a:solidFill>
                                <a:srgbClr val="000000"/>
                              </a:solidFill>
                              <a:effectLst/>
                              <a:latin typeface="Cambria Math" panose="02040503050406030204" pitchFamily="18" charset="0"/>
                            </a:rPr>
                            <m:t>−</m:t>
                          </m:r>
                          <m:r>
                            <a:rPr lang="it-IT" sz="2400" b="0" i="1" smtClean="0">
                              <a:solidFill>
                                <a:srgbClr val="000000"/>
                              </a:solidFill>
                              <a:effectLst/>
                              <a:latin typeface="Cambria Math" panose="02040503050406030204" pitchFamily="18" charset="0"/>
                            </a:rPr>
                            <m:t>𝑉</m:t>
                          </m:r>
                        </m:e>
                      </m:d>
                    </m:oMath>
                  </m:oMathPara>
                </a14:m>
                <a:endParaRPr lang="en-US" sz="2400" b="0" i="0" dirty="0">
                  <a:solidFill>
                    <a:srgbClr val="000000"/>
                  </a:solidFill>
                  <a:effectLst/>
                </a:endParaRPr>
              </a:p>
            </p:txBody>
          </p:sp>
        </mc:Choice>
        <mc:Fallback>
          <p:sp>
            <p:nvSpPr>
              <p:cNvPr id="9" name="CasellaDiTesto 8">
                <a:extLst>
                  <a:ext uri="{FF2B5EF4-FFF2-40B4-BE49-F238E27FC236}">
                    <a16:creationId xmlns:a16="http://schemas.microsoft.com/office/drawing/2014/main" id="{580B96BC-46C9-4E2B-4A79-05DEC18FB5BB}"/>
                  </a:ext>
                </a:extLst>
              </p:cNvPr>
              <p:cNvSpPr txBox="1">
                <a:spLocks noRot="1" noChangeAspect="1" noMove="1" noResize="1" noEditPoints="1" noAdjustHandles="1" noChangeArrowheads="1" noChangeShapeType="1" noTextEdit="1"/>
              </p:cNvSpPr>
              <p:nvPr/>
            </p:nvSpPr>
            <p:spPr>
              <a:xfrm>
                <a:off x="614730" y="1450365"/>
                <a:ext cx="9951476" cy="1585883"/>
              </a:xfrm>
              <a:prstGeom prst="rect">
                <a:avLst/>
              </a:prstGeom>
              <a:blipFill>
                <a:blip r:embed="rId3"/>
                <a:stretch>
                  <a:fillRect l="-1020" t="-3175" b="-476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D61D7322-3E73-7EC5-7803-DB80BE1786BD}"/>
                  </a:ext>
                </a:extLst>
              </p:cNvPr>
              <p:cNvSpPr txBox="1"/>
              <p:nvPr/>
            </p:nvSpPr>
            <p:spPr>
              <a:xfrm>
                <a:off x="7286901" y="1305570"/>
                <a:ext cx="4290369" cy="984885"/>
              </a:xfrm>
              <a:prstGeom prst="rect">
                <a:avLst/>
              </a:prstGeom>
              <a:noFill/>
            </p:spPr>
            <p:txBody>
              <a:bodyPr wrap="square" rtlCol="0">
                <a:spAutoFit/>
              </a:bodyPr>
              <a:lstStyle/>
              <a:p>
                <a14:m>
                  <m:oMath xmlns:m="http://schemas.openxmlformats.org/officeDocument/2006/math">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𝐴</m:t>
                        </m:r>
                      </m:e>
                      <m:sub>
                        <m:r>
                          <a:rPr lang="it-IT" sz="2000" b="0" i="1" smtClean="0">
                            <a:latin typeface="Cambria Math" panose="02040503050406030204" pitchFamily="18" charset="0"/>
                          </a:rPr>
                          <m:t>𝐴</m:t>
                        </m:r>
                      </m:sub>
                    </m:sSub>
                  </m:oMath>
                </a14:m>
                <a:r>
                  <a:rPr lang="en-US" sz="2000" dirty="0"/>
                  <a:t>  is the extinction in the photometric band A ( in mag).</a:t>
                </a:r>
              </a:p>
              <a:p>
                <a:endParaRPr lang="en-US" dirty="0"/>
              </a:p>
            </p:txBody>
          </p:sp>
        </mc:Choice>
        <mc:Fallback>
          <p:sp>
            <p:nvSpPr>
              <p:cNvPr id="10" name="CasellaDiTesto 9">
                <a:extLst>
                  <a:ext uri="{FF2B5EF4-FFF2-40B4-BE49-F238E27FC236}">
                    <a16:creationId xmlns:a16="http://schemas.microsoft.com/office/drawing/2014/main" id="{D61D7322-3E73-7EC5-7803-DB80BE1786BD}"/>
                  </a:ext>
                </a:extLst>
              </p:cNvPr>
              <p:cNvSpPr txBox="1">
                <a:spLocks noRot="1" noChangeAspect="1" noMove="1" noResize="1" noEditPoints="1" noAdjustHandles="1" noChangeArrowheads="1" noChangeShapeType="1" noTextEdit="1"/>
              </p:cNvSpPr>
              <p:nvPr/>
            </p:nvSpPr>
            <p:spPr>
              <a:xfrm>
                <a:off x="7286901" y="1305570"/>
                <a:ext cx="4290369" cy="984885"/>
              </a:xfrm>
              <a:prstGeom prst="rect">
                <a:avLst/>
              </a:prstGeom>
              <a:blipFill>
                <a:blip r:embed="rId4"/>
                <a:stretch>
                  <a:fillRect l="-1475" t="-1266"/>
                </a:stretch>
              </a:blipFill>
            </p:spPr>
            <p:txBody>
              <a:bodyPr/>
              <a:lstStyle/>
              <a:p>
                <a:r>
                  <a:rPr lang="en-US">
                    <a:noFill/>
                  </a:rPr>
                  <a:t> </a:t>
                </a:r>
              </a:p>
            </p:txBody>
          </p:sp>
        </mc:Fallback>
      </mc:AlternateContent>
      <p:pic>
        <p:nvPicPr>
          <p:cNvPr id="6146" name="Picture 2" descr="A close up of a map&#10;&#10;Description automatically generated">
            <a:extLst>
              <a:ext uri="{FF2B5EF4-FFF2-40B4-BE49-F238E27FC236}">
                <a16:creationId xmlns:a16="http://schemas.microsoft.com/office/drawing/2014/main" id="{7F462F12-4A3A-83B2-651F-626A3C0AAC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6231" y="2110211"/>
            <a:ext cx="4397569" cy="4352234"/>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a:extLst>
              <a:ext uri="{FF2B5EF4-FFF2-40B4-BE49-F238E27FC236}">
                <a16:creationId xmlns:a16="http://schemas.microsoft.com/office/drawing/2014/main" id="{E64BF152-22C3-85FE-9A3B-3518DCCFBAD7}"/>
              </a:ext>
            </a:extLst>
          </p:cNvPr>
          <p:cNvSpPr txBox="1"/>
          <p:nvPr/>
        </p:nvSpPr>
        <p:spPr>
          <a:xfrm>
            <a:off x="481212" y="3467970"/>
            <a:ext cx="6330554"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a:t>Extinction is stronger at shorter wavelengths ( blue light).</a:t>
            </a:r>
          </a:p>
          <a:p>
            <a:pPr marL="342900" indent="-342900">
              <a:buFont typeface="Arial" panose="020B0604020202020204" pitchFamily="34" charset="0"/>
              <a:buChar char="•"/>
            </a:pPr>
            <a:r>
              <a:rPr lang="it-IT" sz="2400" dirty="0"/>
              <a:t>Longer </a:t>
            </a:r>
            <a:r>
              <a:rPr lang="it-IT" sz="2400" dirty="0" err="1"/>
              <a:t>wavelengths</a:t>
            </a:r>
            <a:r>
              <a:rPr lang="it-IT" sz="2400" dirty="0"/>
              <a:t> (red/</a:t>
            </a:r>
            <a:r>
              <a:rPr lang="it-IT" sz="2400" dirty="0" err="1"/>
              <a:t>infrared</a:t>
            </a:r>
            <a:r>
              <a:rPr lang="it-IT" sz="2400" dirty="0"/>
              <a:t>) are </a:t>
            </a:r>
            <a:r>
              <a:rPr lang="it-IT" sz="2400" dirty="0" err="1"/>
              <a:t>less</a:t>
            </a:r>
            <a:r>
              <a:rPr lang="it-IT" sz="2400" dirty="0"/>
              <a:t> </a:t>
            </a:r>
            <a:r>
              <a:rPr lang="it-IT" sz="2400" dirty="0" err="1"/>
              <a:t>affected</a:t>
            </a:r>
            <a:r>
              <a:rPr lang="it-IT" sz="2400" dirty="0"/>
              <a:t>.</a:t>
            </a:r>
          </a:p>
          <a:p>
            <a:pPr marL="342900" indent="-342900">
              <a:buFont typeface="Arial" panose="020B0604020202020204" pitchFamily="34" charset="0"/>
              <a:buChar char="•"/>
            </a:pPr>
            <a:endParaRPr lang="it-IT" sz="2400" dirty="0"/>
          </a:p>
          <a:p>
            <a:pPr marL="800100" lvl="1" indent="-342900">
              <a:buFont typeface="Wingdings" pitchFamily="2" charset="2"/>
              <a:buChar char="Ø"/>
            </a:pPr>
            <a:r>
              <a:rPr lang="it-IT" sz="2400" dirty="0" err="1"/>
              <a:t>As</a:t>
            </a:r>
            <a:r>
              <a:rPr lang="it-IT" sz="2400" dirty="0"/>
              <a:t> a </a:t>
            </a:r>
            <a:r>
              <a:rPr lang="it-IT" sz="2400" dirty="0" err="1"/>
              <a:t>result</a:t>
            </a:r>
            <a:r>
              <a:rPr lang="it-IT" sz="2400" dirty="0"/>
              <a:t>, stars </a:t>
            </a:r>
            <a:r>
              <a:rPr lang="it-IT" sz="2400" dirty="0" err="1"/>
              <a:t>appear</a:t>
            </a:r>
            <a:r>
              <a:rPr lang="it-IT" sz="2400" dirty="0"/>
              <a:t> </a:t>
            </a:r>
            <a:r>
              <a:rPr lang="it-IT" sz="2400" dirty="0" err="1"/>
              <a:t>redder</a:t>
            </a:r>
            <a:r>
              <a:rPr lang="it-IT" sz="2400" dirty="0"/>
              <a:t> and </a:t>
            </a:r>
            <a:r>
              <a:rPr lang="it-IT" sz="2400" dirty="0" err="1"/>
              <a:t>fainter</a:t>
            </a:r>
            <a:r>
              <a:rPr lang="it-IT" sz="2400" dirty="0"/>
              <a:t> </a:t>
            </a:r>
            <a:r>
              <a:rPr lang="it-IT" sz="2400" dirty="0" err="1"/>
              <a:t>than</a:t>
            </a:r>
            <a:r>
              <a:rPr lang="it-IT" sz="2400" dirty="0"/>
              <a:t> </a:t>
            </a:r>
            <a:r>
              <a:rPr lang="it-IT" sz="2400" dirty="0" err="1"/>
              <a:t>they</a:t>
            </a:r>
            <a:r>
              <a:rPr lang="it-IT" sz="2400" dirty="0"/>
              <a:t> </a:t>
            </a:r>
            <a:r>
              <a:rPr lang="it-IT" sz="2400" dirty="0" err="1"/>
              <a:t>actually</a:t>
            </a:r>
            <a:r>
              <a:rPr lang="it-IT" sz="2400" dirty="0"/>
              <a:t> are.</a:t>
            </a:r>
            <a:endParaRPr lang="en-US" sz="2400" dirty="0"/>
          </a:p>
        </p:txBody>
      </p:sp>
    </p:spTree>
    <p:extLst>
      <p:ext uri="{BB962C8B-B14F-4D97-AF65-F5344CB8AC3E}">
        <p14:creationId xmlns:p14="http://schemas.microsoft.com/office/powerpoint/2010/main" val="417936410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694B82-8D70-BF83-81E4-D47633DECED1}"/>
            </a:ext>
          </a:extLst>
        </p:cNvPr>
        <p:cNvGrpSpPr/>
        <p:nvPr/>
      </p:nvGrpSpPr>
      <p:grpSpPr>
        <a:xfrm>
          <a:off x="0" y="0"/>
          <a:ext cx="0" cy="0"/>
          <a:chOff x="0" y="0"/>
          <a:chExt cx="0" cy="0"/>
        </a:xfrm>
      </p:grpSpPr>
      <p:pic>
        <p:nvPicPr>
          <p:cNvPr id="5" name="Immagine 4" descr="Immagine che contiene testo, schermata&#10;&#10;Il contenuto generato dall'IA potrebbe non essere corretto.">
            <a:extLst>
              <a:ext uri="{FF2B5EF4-FFF2-40B4-BE49-F238E27FC236}">
                <a16:creationId xmlns:a16="http://schemas.microsoft.com/office/drawing/2014/main" id="{23FE246E-1300-BBA6-0A1C-53FAD7A0E832}"/>
              </a:ext>
            </a:extLst>
          </p:cNvPr>
          <p:cNvPicPr>
            <a:picLocks noChangeAspect="1"/>
          </p:cNvPicPr>
          <p:nvPr/>
        </p:nvPicPr>
        <p:blipFill>
          <a:blip r:embed="rId3"/>
          <a:stretch>
            <a:fillRect/>
          </a:stretch>
        </p:blipFill>
        <p:spPr>
          <a:xfrm>
            <a:off x="5984265" y="2119881"/>
            <a:ext cx="5944456" cy="4068932"/>
          </a:xfrm>
          <a:prstGeom prst="rect">
            <a:avLst/>
          </a:prstGeom>
        </p:spPr>
      </p:pic>
      <p:sp>
        <p:nvSpPr>
          <p:cNvPr id="4" name="Segnaposto data 3">
            <a:extLst>
              <a:ext uri="{FF2B5EF4-FFF2-40B4-BE49-F238E27FC236}">
                <a16:creationId xmlns:a16="http://schemas.microsoft.com/office/drawing/2014/main" id="{7BBF540E-42E5-6DCB-B586-C80501281E26}"/>
              </a:ext>
            </a:extLst>
          </p:cNvPr>
          <p:cNvSpPr>
            <a:spLocks noGrp="1"/>
          </p:cNvSpPr>
          <p:nvPr>
            <p:ph type="dt" sz="half" idx="10"/>
          </p:nvPr>
        </p:nvSpPr>
        <p:spPr/>
        <p:txBody>
          <a:bodyPr/>
          <a:lstStyle/>
          <a:p>
            <a:r>
              <a:rPr lang="it-IT"/>
              <a:t>25/05/2026 CosmoVerse@Sofia</a:t>
            </a:r>
            <a:endParaRPr lang="en-US" dirty="0"/>
          </a:p>
        </p:txBody>
      </p:sp>
      <p:sp>
        <p:nvSpPr>
          <p:cNvPr id="6" name="Segnaposto numero diapositiva 5">
            <a:extLst>
              <a:ext uri="{FF2B5EF4-FFF2-40B4-BE49-F238E27FC236}">
                <a16:creationId xmlns:a16="http://schemas.microsoft.com/office/drawing/2014/main" id="{3FBDBDD2-9D24-EE1F-792F-E72F8E532C53}"/>
              </a:ext>
            </a:extLst>
          </p:cNvPr>
          <p:cNvSpPr>
            <a:spLocks noGrp="1"/>
          </p:cNvSpPr>
          <p:nvPr>
            <p:ph type="sldNum" sz="quarter" idx="12"/>
          </p:nvPr>
        </p:nvSpPr>
        <p:spPr/>
        <p:txBody>
          <a:bodyPr/>
          <a:lstStyle/>
          <a:p>
            <a:fld id="{73B850FF-6169-4056-8077-06FFA93A5366}" type="slidenum">
              <a:rPr lang="en-US" smtClean="0"/>
              <a:t>55</a:t>
            </a:fld>
            <a:endParaRPr lang="en-US"/>
          </a:p>
        </p:txBody>
      </p:sp>
      <p:sp>
        <p:nvSpPr>
          <p:cNvPr id="8" name="Titolo 7">
            <a:extLst>
              <a:ext uri="{FF2B5EF4-FFF2-40B4-BE49-F238E27FC236}">
                <a16:creationId xmlns:a16="http://schemas.microsoft.com/office/drawing/2014/main" id="{2DBE3482-1CBF-8A09-FA1C-8A873998D587}"/>
              </a:ext>
            </a:extLst>
          </p:cNvPr>
          <p:cNvSpPr>
            <a:spLocks noGrp="1"/>
          </p:cNvSpPr>
          <p:nvPr>
            <p:ph type="title"/>
          </p:nvPr>
        </p:nvSpPr>
        <p:spPr>
          <a:xfrm>
            <a:off x="614730" y="136526"/>
            <a:ext cx="10739070" cy="1165504"/>
          </a:xfrm>
        </p:spPr>
        <p:txBody>
          <a:bodyPr>
            <a:normAutofit/>
          </a:bodyPr>
          <a:lstStyle/>
          <a:p>
            <a:pPr marL="571500" indent="-571500">
              <a:buFont typeface="Wingdings" pitchFamily="2" charset="2"/>
              <a:buChar char="q"/>
            </a:pPr>
            <a:r>
              <a:rPr lang="en-US" sz="4400" b="1" dirty="0">
                <a:solidFill>
                  <a:schemeClr val="tx2">
                    <a:lumMod val="75000"/>
                    <a:lumOff val="25000"/>
                  </a:schemeClr>
                </a:solidFill>
                <a:latin typeface="+mj-lt"/>
                <a:cs typeface="Times New Roman" panose="02020603050405020304" pitchFamily="18" charset="0"/>
              </a:rPr>
              <a:t>Extinction</a:t>
            </a:r>
            <a:endParaRPr lang="en-US" dirty="0">
              <a:solidFill>
                <a:schemeClr val="tx2">
                  <a:lumMod val="75000"/>
                  <a:lumOff val="25000"/>
                </a:schemeClr>
              </a:solidFill>
            </a:endParaRPr>
          </a:p>
        </p:txBody>
      </p:sp>
      <p:sp>
        <p:nvSpPr>
          <p:cNvPr id="2" name="Segnaposto piè di pagina 1">
            <a:extLst>
              <a:ext uri="{FF2B5EF4-FFF2-40B4-BE49-F238E27FC236}">
                <a16:creationId xmlns:a16="http://schemas.microsoft.com/office/drawing/2014/main" id="{717FC38A-95D7-CEB1-ECE5-71E5DB64A0C4}"/>
              </a:ext>
            </a:extLst>
          </p:cNvPr>
          <p:cNvSpPr>
            <a:spLocks noGrp="1"/>
          </p:cNvSpPr>
          <p:nvPr>
            <p:ph type="ftr" sz="quarter" idx="11"/>
          </p:nvPr>
        </p:nvSpPr>
        <p:spPr/>
        <p:txBody>
          <a:bodyPr/>
          <a:lstStyle/>
          <a:p>
            <a:r>
              <a:rPr lang="en-US"/>
              <a:t>Teresa Sicignano</a:t>
            </a:r>
          </a:p>
        </p:txBody>
      </p:sp>
      <p:sp>
        <p:nvSpPr>
          <p:cNvPr id="3" name="CasellaDiTesto 2">
            <a:extLst>
              <a:ext uri="{FF2B5EF4-FFF2-40B4-BE49-F238E27FC236}">
                <a16:creationId xmlns:a16="http://schemas.microsoft.com/office/drawing/2014/main" id="{A6AA011B-1263-C716-FD6E-EF8A629114A1}"/>
              </a:ext>
            </a:extLst>
          </p:cNvPr>
          <p:cNvSpPr txBox="1"/>
          <p:nvPr/>
        </p:nvSpPr>
        <p:spPr>
          <a:xfrm>
            <a:off x="532582" y="1302030"/>
            <a:ext cx="6330554"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a:t>Extinction is stronger at shorter wavelengths ( blue light).</a:t>
            </a:r>
          </a:p>
          <a:p>
            <a:pPr marL="342900" indent="-342900">
              <a:buFont typeface="Arial" panose="020B0604020202020204" pitchFamily="34" charset="0"/>
              <a:buChar char="•"/>
            </a:pPr>
            <a:r>
              <a:rPr lang="it-IT" sz="2400" dirty="0"/>
              <a:t>Longer </a:t>
            </a:r>
            <a:r>
              <a:rPr lang="it-IT" sz="2400" dirty="0" err="1"/>
              <a:t>wavelengths</a:t>
            </a:r>
            <a:r>
              <a:rPr lang="it-IT" sz="2400" dirty="0"/>
              <a:t> (red/</a:t>
            </a:r>
            <a:r>
              <a:rPr lang="it-IT" sz="2400" dirty="0" err="1"/>
              <a:t>infrared</a:t>
            </a:r>
            <a:r>
              <a:rPr lang="it-IT" sz="2400" dirty="0"/>
              <a:t>) are </a:t>
            </a:r>
            <a:r>
              <a:rPr lang="it-IT" sz="2400" dirty="0" err="1"/>
              <a:t>less</a:t>
            </a:r>
            <a:r>
              <a:rPr lang="it-IT" sz="2400" dirty="0"/>
              <a:t> </a:t>
            </a:r>
            <a:r>
              <a:rPr lang="it-IT" sz="2400" dirty="0" err="1"/>
              <a:t>affected</a:t>
            </a:r>
            <a:r>
              <a:rPr lang="it-IT" sz="2400" dirty="0"/>
              <a:t>.</a:t>
            </a:r>
          </a:p>
          <a:p>
            <a:pPr marL="342900" indent="-342900">
              <a:buFont typeface="Arial" panose="020B0604020202020204" pitchFamily="34" charset="0"/>
              <a:buChar char="•"/>
            </a:pPr>
            <a:endParaRPr lang="it-IT" sz="2400" dirty="0"/>
          </a:p>
          <a:p>
            <a:pPr marL="800100" lvl="1" indent="-342900">
              <a:buFont typeface="Wingdings" pitchFamily="2" charset="2"/>
              <a:buChar char="Ø"/>
            </a:pPr>
            <a:r>
              <a:rPr lang="it-IT" sz="2400" dirty="0" err="1"/>
              <a:t>As</a:t>
            </a:r>
            <a:r>
              <a:rPr lang="it-IT" sz="2400" dirty="0"/>
              <a:t> a </a:t>
            </a:r>
            <a:r>
              <a:rPr lang="it-IT" sz="2400" dirty="0" err="1"/>
              <a:t>result</a:t>
            </a:r>
            <a:r>
              <a:rPr lang="it-IT" sz="2400" dirty="0"/>
              <a:t>, stars </a:t>
            </a:r>
            <a:r>
              <a:rPr lang="it-IT" sz="2400" dirty="0" err="1"/>
              <a:t>appear</a:t>
            </a:r>
            <a:r>
              <a:rPr lang="it-IT" sz="2400" dirty="0"/>
              <a:t> </a:t>
            </a:r>
            <a:r>
              <a:rPr lang="it-IT" sz="2400" dirty="0" err="1"/>
              <a:t>redder</a:t>
            </a:r>
            <a:r>
              <a:rPr lang="it-IT" sz="2400" dirty="0"/>
              <a:t> </a:t>
            </a:r>
            <a:r>
              <a:rPr lang="it-IT" sz="2400" dirty="0" err="1"/>
              <a:t>than</a:t>
            </a:r>
            <a:r>
              <a:rPr lang="it-IT" sz="2400" dirty="0"/>
              <a:t> </a:t>
            </a:r>
            <a:r>
              <a:rPr lang="it-IT" sz="2400" dirty="0" err="1"/>
              <a:t>they</a:t>
            </a:r>
            <a:r>
              <a:rPr lang="it-IT" sz="2400" dirty="0"/>
              <a:t> </a:t>
            </a:r>
            <a:r>
              <a:rPr lang="it-IT" sz="2400" dirty="0" err="1"/>
              <a:t>actually</a:t>
            </a:r>
            <a:r>
              <a:rPr lang="it-IT" sz="2400" dirty="0"/>
              <a:t> are.</a:t>
            </a:r>
            <a:endParaRPr lang="en-US" sz="2400" dirty="0"/>
          </a:p>
        </p:txBody>
      </p:sp>
      <p:sp>
        <p:nvSpPr>
          <p:cNvPr id="7" name="CasellaDiTesto 6">
            <a:extLst>
              <a:ext uri="{FF2B5EF4-FFF2-40B4-BE49-F238E27FC236}">
                <a16:creationId xmlns:a16="http://schemas.microsoft.com/office/drawing/2014/main" id="{64A1C944-F9BF-5067-0790-43805CAA1F8B}"/>
              </a:ext>
            </a:extLst>
          </p:cNvPr>
          <p:cNvSpPr txBox="1"/>
          <p:nvPr/>
        </p:nvSpPr>
        <p:spPr>
          <a:xfrm>
            <a:off x="10079818" y="1851447"/>
            <a:ext cx="1579600" cy="369332"/>
          </a:xfrm>
          <a:prstGeom prst="rect">
            <a:avLst/>
          </a:prstGeom>
          <a:noFill/>
        </p:spPr>
        <p:txBody>
          <a:bodyPr wrap="none" rtlCol="0">
            <a:spAutoFit/>
          </a:bodyPr>
          <a:lstStyle/>
          <a:p>
            <a:r>
              <a:rPr lang="en-US" dirty="0"/>
              <a:t>Skowron 2022</a:t>
            </a:r>
          </a:p>
        </p:txBody>
      </p:sp>
    </p:spTree>
    <p:extLst>
      <p:ext uri="{BB962C8B-B14F-4D97-AF65-F5344CB8AC3E}">
        <p14:creationId xmlns:p14="http://schemas.microsoft.com/office/powerpoint/2010/main" val="249684128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A70B93-28AE-738F-C69D-5CC49FC32968}"/>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5F8C7D7D-12E3-6932-1D14-DEAFD102F357}"/>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3DA3AC50-DE7D-F8A5-5E4B-C55B8FF80BAD}"/>
              </a:ext>
            </a:extLst>
          </p:cNvPr>
          <p:cNvSpPr>
            <a:spLocks noGrp="1"/>
          </p:cNvSpPr>
          <p:nvPr>
            <p:ph type="sldNum" sz="quarter" idx="12"/>
          </p:nvPr>
        </p:nvSpPr>
        <p:spPr/>
        <p:txBody>
          <a:bodyPr/>
          <a:lstStyle/>
          <a:p>
            <a:fld id="{B78F4D46-5A94-204F-B668-74128563BE61}" type="slidenum">
              <a:rPr lang="en-US" smtClean="0"/>
              <a:t>56</a:t>
            </a:fld>
            <a:endParaRPr lang="en-US"/>
          </a:p>
        </p:txBody>
      </p:sp>
      <p:sp>
        <p:nvSpPr>
          <p:cNvPr id="11" name="Titolo 10">
            <a:extLst>
              <a:ext uri="{FF2B5EF4-FFF2-40B4-BE49-F238E27FC236}">
                <a16:creationId xmlns:a16="http://schemas.microsoft.com/office/drawing/2014/main" id="{49B9216E-4D9F-B78C-E561-B38B2856E446}"/>
              </a:ext>
            </a:extLst>
          </p:cNvPr>
          <p:cNvSpPr>
            <a:spLocks noGrp="1"/>
          </p:cNvSpPr>
          <p:nvPr>
            <p:ph type="title"/>
          </p:nvPr>
        </p:nvSpPr>
        <p:spPr>
          <a:xfrm>
            <a:off x="361311" y="-57908"/>
            <a:ext cx="8024696" cy="1325563"/>
          </a:xfrm>
        </p:spPr>
        <p:txBody>
          <a:bodyPr>
            <a:normAutofit/>
          </a:bodyPr>
          <a:lstStyle/>
          <a:p>
            <a:r>
              <a:rPr lang="en-US" sz="3600" b="1" dirty="0">
                <a:solidFill>
                  <a:schemeClr val="tx2">
                    <a:lumMod val="75000"/>
                    <a:lumOff val="25000"/>
                  </a:schemeClr>
                </a:solidFill>
              </a:rPr>
              <a:t>From the PLC to the Period </a:t>
            </a:r>
            <a:r>
              <a:rPr lang="en-US" sz="3600" b="1" dirty="0" err="1">
                <a:solidFill>
                  <a:schemeClr val="tx2">
                    <a:lumMod val="75000"/>
                    <a:lumOff val="25000"/>
                  </a:schemeClr>
                </a:solidFill>
              </a:rPr>
              <a:t>Wesenheit</a:t>
            </a:r>
            <a:endParaRPr lang="en-US" sz="3600" b="1" dirty="0">
              <a:solidFill>
                <a:schemeClr val="tx2">
                  <a:lumMod val="75000"/>
                  <a:lumOff val="25000"/>
                </a:schemeClr>
              </a:solidFill>
            </a:endParaRPr>
          </a:p>
        </p:txBody>
      </p:sp>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id="{D8E8D6D1-A638-4B0F-9643-19E67C9A5E80}"/>
                  </a:ext>
                </a:extLst>
              </p:cNvPr>
              <p:cNvSpPr txBox="1"/>
              <p:nvPr/>
            </p:nvSpPr>
            <p:spPr>
              <a:xfrm>
                <a:off x="6633379" y="5801477"/>
                <a:ext cx="3505255" cy="523285"/>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r>
                        <a:rPr lang="en-US" sz="2800" b="0" i="1" smtClean="0">
                          <a:solidFill>
                            <a:srgbClr val="FF0000"/>
                          </a:solidFill>
                          <a:latin typeface="Cambria Math" panose="02040503050406030204" pitchFamily="18" charset="0"/>
                        </a:rPr>
                        <m:t>𝑊</m:t>
                      </m:r>
                      <m:r>
                        <a:rPr lang="en-US" sz="2800" i="1">
                          <a:solidFill>
                            <a:srgbClr val="FF0000"/>
                          </a:solidFill>
                          <a:latin typeface="Cambria Math" panose="02040503050406030204" pitchFamily="18" charset="0"/>
                        </a:rPr>
                        <m:t>=</m:t>
                      </m:r>
                      <m:r>
                        <a:rPr lang="en-US" sz="2800" i="1">
                          <a:solidFill>
                            <a:srgbClr val="FF0000"/>
                          </a:solidFill>
                          <a:latin typeface="Cambria Math" panose="02040503050406030204" pitchFamily="18" charset="0"/>
                        </a:rPr>
                        <m:t>𝛼</m:t>
                      </m:r>
                      <m:r>
                        <a:rPr lang="en-US" sz="2800" i="1">
                          <a:solidFill>
                            <a:srgbClr val="FF0000"/>
                          </a:solidFill>
                          <a:latin typeface="Cambria Math" panose="02040503050406030204" pitchFamily="18" charset="0"/>
                        </a:rPr>
                        <m:t>+</m:t>
                      </m:r>
                      <m:r>
                        <a:rPr lang="en-US" sz="2800" i="1">
                          <a:solidFill>
                            <a:srgbClr val="FF0000"/>
                          </a:solidFill>
                          <a:latin typeface="Cambria Math" panose="02040503050406030204" pitchFamily="18" charset="0"/>
                        </a:rPr>
                        <m:t>𝛽</m:t>
                      </m:r>
                      <m:func>
                        <m:funcPr>
                          <m:ctrlPr>
                            <a:rPr lang="en-US" sz="2800" i="1">
                              <a:solidFill>
                                <a:srgbClr val="FF0000"/>
                              </a:solidFill>
                              <a:latin typeface="Cambria Math" panose="02040503050406030204" pitchFamily="18" charset="0"/>
                            </a:rPr>
                          </m:ctrlPr>
                        </m:funcPr>
                        <m:fName>
                          <m:r>
                            <m:rPr>
                              <m:sty m:val="p"/>
                            </m:rPr>
                            <a:rPr lang="en-US" sz="2800">
                              <a:solidFill>
                                <a:srgbClr val="FF0000"/>
                              </a:solidFill>
                              <a:latin typeface="Cambria Math" panose="02040503050406030204" pitchFamily="18" charset="0"/>
                            </a:rPr>
                            <m:t>log</m:t>
                          </m:r>
                        </m:fName>
                        <m:e>
                          <m:r>
                            <a:rPr lang="en-US" sz="2800" i="1">
                              <a:solidFill>
                                <a:srgbClr val="FF0000"/>
                              </a:solidFill>
                              <a:latin typeface="Cambria Math" panose="02040503050406030204" pitchFamily="18" charset="0"/>
                            </a:rPr>
                            <m:t>𝑃</m:t>
                          </m:r>
                        </m:e>
                      </m:func>
                      <m:r>
                        <a:rPr lang="en-US" sz="2800" b="0" i="1" smtClean="0">
                          <a:solidFill>
                            <a:srgbClr val="FF0000"/>
                          </a:solidFill>
                          <a:latin typeface="Cambria Math" panose="02040503050406030204" pitchFamily="18" charset="0"/>
                        </a:rPr>
                        <m:t> </m:t>
                      </m:r>
                    </m:oMath>
                  </m:oMathPara>
                </a14:m>
                <a:br>
                  <a:rPr lang="it-IT" sz="2800" dirty="0">
                    <a:solidFill>
                      <a:srgbClr val="FF0000"/>
                    </a:solidFill>
                  </a:rPr>
                </a:br>
                <a:endParaRPr lang="en-US" sz="2800" dirty="0">
                  <a:solidFill>
                    <a:srgbClr val="FF0000"/>
                  </a:solidFill>
                </a:endParaRPr>
              </a:p>
            </p:txBody>
          </p:sp>
        </mc:Choice>
        <mc:Fallback xmlns="">
          <p:sp>
            <p:nvSpPr>
              <p:cNvPr id="10" name="CasellaDiTesto 9">
                <a:extLst>
                  <a:ext uri="{FF2B5EF4-FFF2-40B4-BE49-F238E27FC236}">
                    <a16:creationId xmlns:a16="http://schemas.microsoft.com/office/drawing/2014/main" id="{D8E8D6D1-A638-4B0F-9643-19E67C9A5E80}"/>
                  </a:ext>
                </a:extLst>
              </p:cNvPr>
              <p:cNvSpPr txBox="1">
                <a:spLocks noRot="1" noChangeAspect="1" noMove="1" noResize="1" noEditPoints="1" noAdjustHandles="1" noChangeArrowheads="1" noChangeShapeType="1" noTextEdit="1"/>
              </p:cNvSpPr>
              <p:nvPr/>
            </p:nvSpPr>
            <p:spPr>
              <a:xfrm>
                <a:off x="6633379" y="5801477"/>
                <a:ext cx="3505255" cy="523285"/>
              </a:xfrm>
              <a:prstGeom prst="rect">
                <a:avLst/>
              </a:prstGeom>
              <a:blipFill>
                <a:blip r:embed="rId3"/>
                <a:stretch>
                  <a:fillRect l="-1083" b="-1860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38FEB26D-565B-08B8-F18B-8D11BC11B768}"/>
                  </a:ext>
                </a:extLst>
              </p:cNvPr>
              <p:cNvSpPr txBox="1"/>
              <p:nvPr/>
            </p:nvSpPr>
            <p:spPr>
              <a:xfrm>
                <a:off x="4540231" y="1638436"/>
                <a:ext cx="7226337" cy="4281493"/>
              </a:xfrm>
              <a:prstGeom prst="rect">
                <a:avLst/>
              </a:prstGeom>
              <a:noFill/>
            </p:spPr>
            <p:txBody>
              <a:bodyPr wrap="square" rtlCol="0">
                <a:spAutoFit/>
              </a:bodyPr>
              <a:lstStyle/>
              <a:p>
                <a:r>
                  <a:rPr lang="en-US" sz="2400" dirty="0"/>
                  <a:t>Wesenheit function introduced by Madore in 1982.</a:t>
                </a:r>
              </a:p>
              <a:p>
                <a:pPr lvl="0">
                  <a:buClr>
                    <a:srgbClr val="7162FE"/>
                  </a:buClr>
                </a:pPr>
                <a:r>
                  <a:rPr lang="it-IT" sz="2400" dirty="0" err="1"/>
                  <a:t>Defined</a:t>
                </a:r>
                <a:r>
                  <a:rPr lang="it-IT" sz="2400" i="1" dirty="0"/>
                  <a:t> </a:t>
                </a:r>
                <a:r>
                  <a:rPr lang="it-IT" sz="2400" dirty="0"/>
                  <a:t>to be a </a:t>
                </a:r>
                <a:r>
                  <a:rPr lang="it-IT" sz="2400" b="1" dirty="0" err="1"/>
                  <a:t>reddening</a:t>
                </a:r>
                <a:r>
                  <a:rPr lang="it-IT" sz="2400" b="1" dirty="0"/>
                  <a:t>-free </a:t>
                </a:r>
                <a:r>
                  <a:rPr lang="it-IT" sz="2400" b="1" dirty="0" err="1"/>
                  <a:t>quantity</a:t>
                </a:r>
                <a:r>
                  <a:rPr lang="it-IT" sz="2400" dirty="0"/>
                  <a:t>, </a:t>
                </a:r>
                <a:r>
                  <a:rPr lang="it-IT" sz="2400" dirty="0" err="1"/>
                  <a:t>assuming</a:t>
                </a:r>
                <a:r>
                  <a:rPr lang="it-IT" sz="2400" dirty="0"/>
                  <a:t> an </a:t>
                </a:r>
                <a:r>
                  <a:rPr lang="it-IT" sz="2400" u="sng" dirty="0" err="1"/>
                  <a:t>extinction</a:t>
                </a:r>
                <a:r>
                  <a:rPr lang="it-IT" sz="2400" u="sng" dirty="0"/>
                  <a:t> </a:t>
                </a:r>
                <a:r>
                  <a:rPr lang="it-IT" sz="2400" u="sng" dirty="0" err="1"/>
                  <a:t>law</a:t>
                </a:r>
                <a:r>
                  <a:rPr lang="it-IT" sz="2400" dirty="0"/>
                  <a:t> </a:t>
                </a:r>
                <a:r>
                  <a:rPr lang="it-IT" dirty="0"/>
                  <a:t>(a </a:t>
                </a:r>
                <a:r>
                  <a:rPr lang="it-IT" dirty="0" err="1"/>
                  <a:t>wrong</a:t>
                </a:r>
                <a:r>
                  <a:rPr lang="it-IT" dirty="0"/>
                  <a:t> </a:t>
                </a:r>
                <a:r>
                  <a:rPr lang="it-IT" dirty="0" err="1"/>
                  <a:t>assumption</a:t>
                </a:r>
                <a:r>
                  <a:rPr lang="it-IT" dirty="0"/>
                  <a:t> </a:t>
                </a:r>
                <a:r>
                  <a:rPr lang="it-IT" dirty="0" err="1"/>
                  <a:t>will</a:t>
                </a:r>
                <a:r>
                  <a:rPr lang="it-IT" dirty="0"/>
                  <a:t> introduce a </a:t>
                </a:r>
                <a:r>
                  <a:rPr lang="it-IT" dirty="0" err="1"/>
                  <a:t>systematic</a:t>
                </a:r>
                <a:r>
                  <a:rPr lang="it-IT" dirty="0"/>
                  <a:t> </a:t>
                </a:r>
                <a:r>
                  <a:rPr lang="it-IT" dirty="0" err="1"/>
                  <a:t>effect</a:t>
                </a:r>
                <a:r>
                  <a:rPr lang="it-IT" dirty="0"/>
                  <a:t>) </a:t>
                </a:r>
                <a:r>
                  <a:rPr lang="it-IT" sz="2400" b="1" dirty="0"/>
                  <a:t>:</a:t>
                </a:r>
              </a:p>
              <a:p>
                <a:pPr marL="0" lvl="0" indent="0">
                  <a:buClr>
                    <a:srgbClr val="7162FE"/>
                  </a:buClr>
                  <a:buNone/>
                </a:pPr>
                <a14:m>
                  <m:oMathPara xmlns:m="http://schemas.openxmlformats.org/officeDocument/2006/math">
                    <m:oMathParaPr>
                      <m:jc m:val="left"/>
                    </m:oMathParaPr>
                    <m:oMath xmlns:m="http://schemas.openxmlformats.org/officeDocument/2006/math">
                      <m:r>
                        <a:rPr lang="it-IT" i="1">
                          <a:solidFill>
                            <a:schemeClr val="tx1"/>
                          </a:solidFill>
                          <a:latin typeface="Cambria Math" panose="02040503050406030204" pitchFamily="18" charset="0"/>
                        </a:rPr>
                        <m:t>𝑊</m:t>
                      </m:r>
                      <m:r>
                        <a:rPr lang="it-IT" i="1">
                          <a:solidFill>
                            <a:schemeClr val="tx1"/>
                          </a:solidFill>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b="0" i="1" smtClean="0">
                                  <a:latin typeface="Cambria Math" panose="02040503050406030204" pitchFamily="18" charset="0"/>
                                </a:rPr>
                                <m:t>1</m:t>
                              </m:r>
                            </m:sub>
                          </m:sSub>
                        </m:sub>
                      </m:sSub>
                      <m:r>
                        <a:rPr lang="it-IT" i="1">
                          <a:solidFill>
                            <a:schemeClr val="tx1"/>
                          </a:solidFill>
                          <a:latin typeface="Cambria Math" panose="02040503050406030204" pitchFamily="18" charset="0"/>
                        </a:rPr>
                        <m:t>−</m:t>
                      </m:r>
                      <m:sSub>
                        <m:sSubPr>
                          <m:ctrlPr>
                            <a:rPr lang="it-IT" i="1">
                              <a:solidFill>
                                <a:schemeClr val="tx1"/>
                              </a:solidFill>
                              <a:latin typeface="Cambria Math" panose="02040503050406030204" pitchFamily="18" charset="0"/>
                            </a:rPr>
                          </m:ctrlPr>
                        </m:sSubPr>
                        <m:e>
                          <m:r>
                            <a:rPr lang="it-IT" i="1">
                              <a:solidFill>
                                <a:schemeClr val="tx1"/>
                              </a:solidFill>
                              <a:latin typeface="Cambria Math" panose="02040503050406030204" pitchFamily="18" charset="0"/>
                            </a:rPr>
                            <m:t>𝑅</m:t>
                          </m:r>
                        </m:e>
                        <m:sub>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b="0" i="1" smtClean="0">
                                      <a:latin typeface="Cambria Math" panose="02040503050406030204" pitchFamily="18" charset="0"/>
                                    </a:rPr>
                                    <m:t>1</m:t>
                                  </m:r>
                                </m:sub>
                              </m:sSub>
                            </m:sub>
                          </m:sSub>
                        </m:sub>
                      </m:sSub>
                      <m:d>
                        <m:dPr>
                          <m:ctrlPr>
                            <a:rPr lang="it-IT" i="1">
                              <a:solidFill>
                                <a:schemeClr val="tx1"/>
                              </a:solidFill>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2</m:t>
                                  </m:r>
                                </m:sub>
                              </m:sSub>
                            </m:sub>
                          </m:sSub>
                          <m:r>
                            <a:rPr lang="it-IT" i="1">
                              <a:solidFill>
                                <a:schemeClr val="tx1"/>
                              </a:solidFill>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b="0" i="1" smtClean="0">
                                      <a:latin typeface="Cambria Math" panose="02040503050406030204" pitchFamily="18" charset="0"/>
                                    </a:rPr>
                                    <m:t>1</m:t>
                                  </m:r>
                                </m:sub>
                              </m:sSub>
                            </m:sub>
                          </m:sSub>
                        </m:e>
                      </m:d>
                      <m:r>
                        <a:rPr lang="it-IT" i="1">
                          <a:solidFill>
                            <a:schemeClr val="tx1"/>
                          </a:solidFill>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r>
                        <a:rPr lang="it-IT" i="1">
                          <a:solidFill>
                            <a:schemeClr val="tx1"/>
                          </a:solidFill>
                          <a:latin typeface="Cambria Math" panose="02040503050406030204" pitchFamily="18" charset="0"/>
                        </a:rPr>
                        <m:t>−</m:t>
                      </m:r>
                      <m:f>
                        <m:fPr>
                          <m:ctrlPr>
                            <a:rPr lang="it-IT" i="1">
                              <a:solidFill>
                                <a:schemeClr val="tx1"/>
                              </a:solidFill>
                              <a:latin typeface="Cambria Math" panose="02040503050406030204" pitchFamily="18" charset="0"/>
                            </a:rPr>
                          </m:ctrlPr>
                        </m:fPr>
                        <m:num>
                          <m:sSub>
                            <m:sSubPr>
                              <m:ctrlPr>
                                <a:rPr lang="it-IT" i="1">
                                  <a:solidFill>
                                    <a:schemeClr val="tx1"/>
                                  </a:solidFill>
                                  <a:latin typeface="Cambria Math" panose="02040503050406030204" pitchFamily="18" charset="0"/>
                                </a:rPr>
                              </m:ctrlPr>
                            </m:sSubPr>
                            <m:e>
                              <m:r>
                                <a:rPr lang="it-IT" i="1">
                                  <a:solidFill>
                                    <a:schemeClr val="tx1"/>
                                  </a:solidFill>
                                  <a:latin typeface="Cambria Math" panose="02040503050406030204" pitchFamily="18" charset="0"/>
                                </a:rPr>
                                <m:t>𝐴</m:t>
                              </m:r>
                            </m:e>
                            <m:sub>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sub>
                          </m:sSub>
                        </m:num>
                        <m:den>
                          <m:r>
                            <a:rPr lang="it-IT" i="1">
                              <a:solidFill>
                                <a:schemeClr val="tx1"/>
                              </a:solidFill>
                              <a:latin typeface="Cambria Math" panose="02040503050406030204" pitchFamily="18" charset="0"/>
                            </a:rPr>
                            <m:t>𝐸</m:t>
                          </m:r>
                          <m:d>
                            <m:dPr>
                              <m:ctrlPr>
                                <a:rPr lang="it-IT" i="1">
                                  <a:solidFill>
                                    <a:schemeClr val="tx1"/>
                                  </a:solidFill>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2</m:t>
                                      </m:r>
                                    </m:sub>
                                  </m:sSub>
                                </m:sub>
                              </m:sSub>
                              <m:r>
                                <a:rPr lang="it-IT"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e>
                          </m:d>
                        </m:den>
                      </m:f>
                      <m:d>
                        <m:dPr>
                          <m:ctrlPr>
                            <a:rPr lang="it-IT" i="1">
                              <a:solidFill>
                                <a:schemeClr val="tx1"/>
                              </a:solidFill>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2</m:t>
                                  </m:r>
                                </m:sub>
                              </m:sSub>
                            </m:sub>
                          </m:sSub>
                          <m:r>
                            <a:rPr lang="it-IT"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e>
                      </m:d>
                    </m:oMath>
                  </m:oMathPara>
                </a14:m>
                <a:endParaRPr lang="it-IT" dirty="0">
                  <a:solidFill>
                    <a:schemeClr val="tx1"/>
                  </a:solidFill>
                </a:endParaRPr>
              </a:p>
              <a:p>
                <a:pPr lvl="0">
                  <a:buClr>
                    <a:srgbClr val="7162FE"/>
                  </a:buClr>
                </a:pPr>
                <a:endParaRPr lang="it-IT" dirty="0">
                  <a:solidFill>
                    <a:schemeClr val="tx1"/>
                  </a:solidFill>
                </a:endParaRPr>
              </a:p>
              <a:p>
                <a:pPr lvl="0">
                  <a:buClr>
                    <a:srgbClr val="7162FE"/>
                  </a:buClr>
                </a:pPr>
                <a14:m>
                  <m:oMathPara xmlns:m="http://schemas.openxmlformats.org/officeDocument/2006/math">
                    <m:oMathParaPr>
                      <m:jc m:val="left"/>
                    </m:oMathParaPr>
                    <m:oMath xmlns:m="http://schemas.openxmlformats.org/officeDocument/2006/math">
                      <m:r>
                        <a:rPr lang="it-IT" i="1">
                          <a:solidFill>
                            <a:schemeClr val="tx1"/>
                          </a:solidFill>
                          <a:latin typeface="Cambria Math" panose="02040503050406030204" pitchFamily="18" charset="0"/>
                        </a:rPr>
                        <m:t>𝑊</m:t>
                      </m:r>
                      <m:r>
                        <a:rPr lang="it-IT" i="1">
                          <a:solidFill>
                            <a:schemeClr val="tx1"/>
                          </a:solidFill>
                          <a:latin typeface="Cambria Math" panose="02040503050406030204" pitchFamily="18" charset="0"/>
                        </a:rPr>
                        <m:t>=</m:t>
                      </m:r>
                      <m:sSub>
                        <m:sSubPr>
                          <m:ctrlPr>
                            <a:rPr lang="it-IT" i="1">
                              <a:solidFill>
                                <a:schemeClr val="tx1"/>
                              </a:solidFill>
                              <a:latin typeface="Cambria Math" panose="02040503050406030204" pitchFamily="18" charset="0"/>
                            </a:rPr>
                          </m:ctrlPr>
                        </m:sSubPr>
                        <m:e>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e>
                        <m:sub>
                          <m:r>
                            <a:rPr lang="it-IT" i="1">
                              <a:solidFill>
                                <a:schemeClr val="tx1"/>
                              </a:solidFill>
                              <a:latin typeface="Cambria Math" panose="02040503050406030204" pitchFamily="18" charset="0"/>
                            </a:rPr>
                            <m:t>0</m:t>
                          </m:r>
                        </m:sub>
                      </m:sSub>
                      <m:r>
                        <a:rPr lang="it-IT" i="1">
                          <a:solidFill>
                            <a:schemeClr val="tx1"/>
                          </a:solidFill>
                          <a:latin typeface="Cambria Math" panose="02040503050406030204" pitchFamily="18" charset="0"/>
                        </a:rPr>
                        <m:t>+</m:t>
                      </m:r>
                      <m:sSub>
                        <m:sSubPr>
                          <m:ctrlPr>
                            <a:rPr lang="it-IT" i="1">
                              <a:solidFill>
                                <a:schemeClr val="tx1"/>
                              </a:solidFill>
                              <a:latin typeface="Cambria Math" panose="02040503050406030204" pitchFamily="18" charset="0"/>
                            </a:rPr>
                          </m:ctrlPr>
                        </m:sSubPr>
                        <m:e>
                          <m:r>
                            <a:rPr lang="it-IT" i="1">
                              <a:solidFill>
                                <a:schemeClr val="tx1"/>
                              </a:solidFill>
                              <a:latin typeface="Cambria Math" panose="02040503050406030204" pitchFamily="18" charset="0"/>
                            </a:rPr>
                            <m:t>𝐴</m:t>
                          </m:r>
                        </m:e>
                        <m:sub>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sub>
                      </m:sSub>
                      <m:r>
                        <a:rPr lang="it-IT" i="1">
                          <a:solidFill>
                            <a:schemeClr val="tx1"/>
                          </a:solidFill>
                          <a:latin typeface="Cambria Math" panose="02040503050406030204" pitchFamily="18" charset="0"/>
                        </a:rPr>
                        <m:t>−</m:t>
                      </m:r>
                      <m:r>
                        <a:rPr lang="it-IT" i="1">
                          <a:solidFill>
                            <a:schemeClr val="tx1"/>
                          </a:solidFill>
                          <a:latin typeface="Cambria Math" panose="02040503050406030204" pitchFamily="18" charset="0"/>
                        </a:rPr>
                        <m:t>𝑅</m:t>
                      </m:r>
                      <m:d>
                        <m:dPr>
                          <m:begChr m:val="["/>
                          <m:endChr m:val="]"/>
                          <m:ctrlPr>
                            <a:rPr lang="it-IT" i="1">
                              <a:solidFill>
                                <a:schemeClr val="tx1"/>
                              </a:solidFill>
                              <a:latin typeface="Cambria Math" panose="02040503050406030204" pitchFamily="18" charset="0"/>
                            </a:rPr>
                          </m:ctrlPr>
                        </m:dPr>
                        <m:e>
                          <m:sSub>
                            <m:sSubPr>
                              <m:ctrlPr>
                                <a:rPr lang="it-IT" i="1">
                                  <a:solidFill>
                                    <a:schemeClr val="tx1"/>
                                  </a:solidFill>
                                  <a:latin typeface="Cambria Math" panose="02040503050406030204" pitchFamily="18" charset="0"/>
                                </a:rPr>
                              </m:ctrlPr>
                            </m:sSubPr>
                            <m:e>
                              <m:d>
                                <m:dPr>
                                  <m:ctrlPr>
                                    <a:rPr lang="it-IT" i="1">
                                      <a:solidFill>
                                        <a:schemeClr val="tx1"/>
                                      </a:solidFill>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2</m:t>
                                          </m:r>
                                        </m:sub>
                                      </m:sSub>
                                    </m:sub>
                                  </m:sSub>
                                  <m:r>
                                    <a:rPr lang="it-IT"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e>
                              </m:d>
                            </m:e>
                            <m:sub>
                              <m:r>
                                <a:rPr lang="it-IT" i="1">
                                  <a:solidFill>
                                    <a:schemeClr val="tx1"/>
                                  </a:solidFill>
                                  <a:latin typeface="Cambria Math" panose="02040503050406030204" pitchFamily="18" charset="0"/>
                                </a:rPr>
                                <m:t>0</m:t>
                              </m:r>
                            </m:sub>
                          </m:sSub>
                          <m:r>
                            <a:rPr lang="it-IT" i="1">
                              <a:solidFill>
                                <a:schemeClr val="tx1"/>
                              </a:solidFill>
                              <a:latin typeface="Cambria Math" panose="02040503050406030204" pitchFamily="18" charset="0"/>
                            </a:rPr>
                            <m:t>+</m:t>
                          </m:r>
                          <m:r>
                            <a:rPr lang="it-IT" i="1">
                              <a:solidFill>
                                <a:schemeClr val="tx1"/>
                              </a:solidFill>
                              <a:latin typeface="Cambria Math" panose="02040503050406030204" pitchFamily="18" charset="0"/>
                            </a:rPr>
                            <m:t>𝐸</m:t>
                          </m:r>
                          <m:d>
                            <m:dPr>
                              <m:ctrlPr>
                                <a:rPr lang="it-IT" i="1">
                                  <a:solidFill>
                                    <a:schemeClr val="tx1"/>
                                  </a:solidFill>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2</m:t>
                                      </m:r>
                                    </m:sub>
                                  </m:sSub>
                                </m:sub>
                              </m:sSub>
                              <m:r>
                                <a:rPr lang="it-IT"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e>
                          </m:d>
                        </m:e>
                      </m:d>
                      <m:r>
                        <a:rPr lang="it-IT" i="1">
                          <a:solidFill>
                            <a:schemeClr val="tx1"/>
                          </a:solidFill>
                          <a:latin typeface="Cambria Math" panose="02040503050406030204" pitchFamily="18" charset="0"/>
                        </a:rPr>
                        <m:t>   </m:t>
                      </m:r>
                    </m:oMath>
                  </m:oMathPara>
                </a14:m>
                <a:endParaRPr lang="en-US" i="1" dirty="0">
                  <a:solidFill>
                    <a:schemeClr val="tx1"/>
                  </a:solidFill>
                  <a:latin typeface="Cambria Math" panose="02040503050406030204" pitchFamily="18" charset="0"/>
                </a:endParaRPr>
              </a:p>
              <a:p>
                <a:pPr lvl="0">
                  <a:buClr>
                    <a:srgbClr val="7162FE"/>
                  </a:buClr>
                </a:pPr>
                <a14:m>
                  <m:oMathPara xmlns:m="http://schemas.openxmlformats.org/officeDocument/2006/math">
                    <m:oMathParaPr>
                      <m:jc m:val="centerGroup"/>
                    </m:oMathParaPr>
                    <m:oMath xmlns:m="http://schemas.openxmlformats.org/officeDocument/2006/math">
                      <m:r>
                        <a:rPr lang="it-IT" i="1">
                          <a:solidFill>
                            <a:schemeClr val="tx1"/>
                          </a:solidFill>
                          <a:latin typeface="Cambria Math" panose="02040503050406030204" pitchFamily="18" charset="0"/>
                        </a:rPr>
                        <m:t>               </m:t>
                      </m:r>
                    </m:oMath>
                  </m:oMathPara>
                </a14:m>
                <a:endParaRPr lang="it-IT" dirty="0">
                  <a:solidFill>
                    <a:schemeClr val="tx1"/>
                  </a:solidFill>
                </a:endParaRPr>
              </a:p>
              <a:p>
                <a:pPr>
                  <a:buClr>
                    <a:srgbClr val="7162FE"/>
                  </a:buClr>
                </a:pPr>
                <a:r>
                  <a:rPr lang="it-IT" dirty="0">
                    <a:solidFill>
                      <a:schemeClr val="tx1"/>
                    </a:solidFill>
                  </a:rPr>
                  <a:t> </a:t>
                </a:r>
                <a14:m>
                  <m:oMath xmlns:m="http://schemas.openxmlformats.org/officeDocument/2006/math">
                    <m:r>
                      <a:rPr lang="it-IT" i="1">
                        <a:solidFill>
                          <a:schemeClr val="tx1"/>
                        </a:solidFill>
                        <a:latin typeface="Cambria Math" panose="02040503050406030204" pitchFamily="18" charset="0"/>
                      </a:rPr>
                      <m:t>𝑊</m:t>
                    </m:r>
                    <m:r>
                      <a:rPr lang="it-IT" i="1">
                        <a:solidFill>
                          <a:schemeClr val="tx1"/>
                        </a:solidFill>
                        <a:latin typeface="Cambria Math" panose="02040503050406030204" pitchFamily="18" charset="0"/>
                      </a:rPr>
                      <m:t>=</m:t>
                    </m:r>
                    <m:sSub>
                      <m:sSubPr>
                        <m:ctrlPr>
                          <a:rPr lang="it-IT" i="1">
                            <a:solidFill>
                              <a:schemeClr val="tx1"/>
                            </a:solidFill>
                            <a:latin typeface="Cambria Math" panose="02040503050406030204" pitchFamily="18" charset="0"/>
                          </a:rPr>
                        </m:ctrlPr>
                      </m:sSubPr>
                      <m:e>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e>
                      <m:sub>
                        <m:r>
                          <a:rPr lang="it-IT" i="1">
                            <a:solidFill>
                              <a:schemeClr val="tx1"/>
                            </a:solidFill>
                            <a:latin typeface="Cambria Math" panose="02040503050406030204" pitchFamily="18" charset="0"/>
                          </a:rPr>
                          <m:t>0</m:t>
                        </m:r>
                      </m:sub>
                    </m:sSub>
                    <m:r>
                      <a:rPr lang="it-IT" i="1">
                        <a:solidFill>
                          <a:schemeClr val="tx1"/>
                        </a:solidFill>
                        <a:latin typeface="Cambria Math" panose="02040503050406030204" pitchFamily="18" charset="0"/>
                      </a:rPr>
                      <m:t>+</m:t>
                    </m:r>
                    <m:sSub>
                      <m:sSubPr>
                        <m:ctrlPr>
                          <a:rPr lang="it-IT" i="1" smtClean="0">
                            <a:solidFill>
                              <a:schemeClr val="tx1"/>
                            </a:solidFill>
                            <a:latin typeface="Cambria Math" panose="02040503050406030204" pitchFamily="18" charset="0"/>
                          </a:rPr>
                        </m:ctrlPr>
                      </m:sSubPr>
                      <m:e>
                        <m:r>
                          <a:rPr lang="it-IT" i="1">
                            <a:solidFill>
                              <a:schemeClr val="tx1"/>
                            </a:solidFill>
                            <a:latin typeface="Cambria Math" panose="02040503050406030204" pitchFamily="18" charset="0"/>
                          </a:rPr>
                          <m:t>𝑅</m:t>
                        </m:r>
                      </m:e>
                      <m:sub>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sub>
                    </m:sSub>
                    <m:d>
                      <m:dPr>
                        <m:ctrlPr>
                          <a:rPr lang="it-IT" i="1">
                            <a:solidFill>
                              <a:schemeClr val="tx1"/>
                            </a:solidFill>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2</m:t>
                                </m:r>
                              </m:sub>
                            </m:sSub>
                          </m:sub>
                        </m:sSub>
                        <m:r>
                          <a:rPr lang="it-IT"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e>
                    </m:d>
                    <m:r>
                      <a:rPr lang="it-IT" i="1">
                        <a:solidFill>
                          <a:schemeClr val="tx1"/>
                        </a:solidFill>
                        <a:latin typeface="Cambria Math" panose="02040503050406030204" pitchFamily="18" charset="0"/>
                      </a:rPr>
                      <m:t>−</m:t>
                    </m:r>
                    <m:r>
                      <a:rPr lang="it-IT" i="1">
                        <a:solidFill>
                          <a:schemeClr val="tx1"/>
                        </a:solidFill>
                        <a:latin typeface="Cambria Math" panose="02040503050406030204" pitchFamily="18" charset="0"/>
                      </a:rPr>
                      <m:t>𝑅</m:t>
                    </m:r>
                    <m:d>
                      <m:dPr>
                        <m:begChr m:val="["/>
                        <m:endChr m:val="]"/>
                        <m:ctrlPr>
                          <a:rPr lang="it-IT" i="1">
                            <a:solidFill>
                              <a:schemeClr val="tx1"/>
                            </a:solidFill>
                            <a:latin typeface="Cambria Math" panose="02040503050406030204" pitchFamily="18" charset="0"/>
                          </a:rPr>
                        </m:ctrlPr>
                      </m:dPr>
                      <m:e>
                        <m:sSub>
                          <m:sSubPr>
                            <m:ctrlPr>
                              <a:rPr lang="it-IT" i="1">
                                <a:solidFill>
                                  <a:schemeClr val="tx1"/>
                                </a:solidFill>
                                <a:latin typeface="Cambria Math" panose="02040503050406030204" pitchFamily="18" charset="0"/>
                              </a:rPr>
                            </m:ctrlPr>
                          </m:sSubPr>
                          <m:e>
                            <m:d>
                              <m:dPr>
                                <m:ctrlPr>
                                  <a:rPr lang="it-IT" i="1">
                                    <a:solidFill>
                                      <a:schemeClr val="tx1"/>
                                    </a:solidFill>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2</m:t>
                                        </m:r>
                                      </m:sub>
                                    </m:sSub>
                                  </m:sub>
                                </m:sSub>
                                <m:r>
                                  <a:rPr lang="it-IT"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e>
                            </m:d>
                          </m:e>
                          <m:sub>
                            <m:r>
                              <a:rPr lang="it-IT" i="1">
                                <a:solidFill>
                                  <a:schemeClr val="tx1"/>
                                </a:solidFill>
                                <a:latin typeface="Cambria Math" panose="02040503050406030204" pitchFamily="18" charset="0"/>
                              </a:rPr>
                              <m:t>0</m:t>
                            </m:r>
                          </m:sub>
                        </m:sSub>
                        <m:r>
                          <a:rPr lang="it-IT" i="1">
                            <a:solidFill>
                              <a:schemeClr val="tx1"/>
                            </a:solidFill>
                            <a:latin typeface="Cambria Math" panose="02040503050406030204" pitchFamily="18" charset="0"/>
                          </a:rPr>
                          <m:t>+</m:t>
                        </m:r>
                        <m:r>
                          <a:rPr lang="it-IT" i="1">
                            <a:solidFill>
                              <a:schemeClr val="tx1"/>
                            </a:solidFill>
                            <a:latin typeface="Cambria Math" panose="02040503050406030204" pitchFamily="18" charset="0"/>
                          </a:rPr>
                          <m:t>𝐸</m:t>
                        </m:r>
                        <m:d>
                          <m:dPr>
                            <m:ctrlPr>
                              <a:rPr lang="it-IT" i="1">
                                <a:solidFill>
                                  <a:schemeClr val="tx1"/>
                                </a:solidFill>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2</m:t>
                                    </m:r>
                                  </m:sub>
                                </m:sSub>
                              </m:sub>
                            </m:sSub>
                            <m:r>
                              <a:rPr lang="it-IT"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e>
                        </m:d>
                      </m:e>
                    </m:d>
                  </m:oMath>
                </a14:m>
                <a:endParaRPr lang="it-IT" sz="2000" dirty="0">
                  <a:solidFill>
                    <a:schemeClr val="tx1"/>
                  </a:solidFill>
                </a:endParaRPr>
              </a:p>
              <a:p>
                <a:pPr>
                  <a:buClr>
                    <a:srgbClr val="7162FE"/>
                  </a:buClr>
                </a:pPr>
                <a:endParaRPr lang="it-IT" sz="2000" dirty="0">
                  <a:solidFill>
                    <a:schemeClr val="tx1"/>
                  </a:solidFill>
                </a:endParaRPr>
              </a:p>
              <a:p>
                <a:pPr>
                  <a:buClr>
                    <a:srgbClr val="7162FE"/>
                  </a:buClr>
                </a:pPr>
                <a:r>
                  <a:rPr lang="it-IT" sz="2000" dirty="0">
                    <a:solidFill>
                      <a:schemeClr val="tx1"/>
                    </a:solidFill>
                  </a:rPr>
                  <a:t> </a:t>
                </a:r>
                <a14:m>
                  <m:oMath xmlns:m="http://schemas.openxmlformats.org/officeDocument/2006/math">
                    <m:r>
                      <a:rPr lang="it-IT" i="1">
                        <a:solidFill>
                          <a:schemeClr val="tx1"/>
                        </a:solidFill>
                        <a:latin typeface="Cambria Math" panose="02040503050406030204" pitchFamily="18" charset="0"/>
                      </a:rPr>
                      <m:t>𝑊</m:t>
                    </m:r>
                    <m:r>
                      <a:rPr lang="it-IT" i="1">
                        <a:solidFill>
                          <a:schemeClr val="tx1"/>
                        </a:solidFill>
                        <a:latin typeface="Cambria Math" panose="02040503050406030204" pitchFamily="18" charset="0"/>
                      </a:rPr>
                      <m:t>=</m:t>
                    </m:r>
                    <m:sSub>
                      <m:sSubPr>
                        <m:ctrlPr>
                          <a:rPr lang="it-IT" i="1">
                            <a:solidFill>
                              <a:schemeClr val="tx1"/>
                            </a:solidFill>
                            <a:latin typeface="Cambria Math" panose="02040503050406030204" pitchFamily="18" charset="0"/>
                          </a:rPr>
                        </m:ctrlPr>
                      </m:sSubPr>
                      <m:e>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e>
                      <m:sub>
                        <m:r>
                          <a:rPr lang="it-IT" i="1">
                            <a:solidFill>
                              <a:schemeClr val="tx1"/>
                            </a:solidFill>
                            <a:latin typeface="Cambria Math" panose="02040503050406030204" pitchFamily="18" charset="0"/>
                          </a:rPr>
                          <m:t>0</m:t>
                        </m:r>
                      </m:sub>
                    </m:sSub>
                    <m:r>
                      <a:rPr lang="it-IT" i="1">
                        <a:solidFill>
                          <a:schemeClr val="tx1"/>
                        </a:solidFill>
                        <a:latin typeface="Cambria Math" panose="02040503050406030204" pitchFamily="18" charset="0"/>
                      </a:rPr>
                      <m:t>−</m:t>
                    </m:r>
                    <m:r>
                      <a:rPr lang="it-IT" i="1">
                        <a:solidFill>
                          <a:schemeClr val="tx1"/>
                        </a:solidFill>
                        <a:latin typeface="Cambria Math" panose="02040503050406030204" pitchFamily="18" charset="0"/>
                      </a:rPr>
                      <m:t>𝑅</m:t>
                    </m:r>
                    <m:sSub>
                      <m:sSubPr>
                        <m:ctrlPr>
                          <a:rPr lang="it-IT" i="1">
                            <a:solidFill>
                              <a:schemeClr val="tx1"/>
                            </a:solidFill>
                            <a:latin typeface="Cambria Math" panose="02040503050406030204" pitchFamily="18" charset="0"/>
                          </a:rPr>
                        </m:ctrlPr>
                      </m:sSubPr>
                      <m:e>
                        <m:d>
                          <m:dPr>
                            <m:ctrlPr>
                              <a:rPr lang="it-IT" i="1">
                                <a:solidFill>
                                  <a:schemeClr val="tx1"/>
                                </a:solidFill>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2</m:t>
                                    </m:r>
                                  </m:sub>
                                </m:sSub>
                              </m:sub>
                            </m:sSub>
                            <m:r>
                              <a:rPr lang="it-IT"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𝑀</m:t>
                                </m:r>
                              </m:e>
                              <m:sub>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1</m:t>
                                    </m:r>
                                  </m:sub>
                                </m:sSub>
                              </m:sub>
                            </m:sSub>
                          </m:e>
                        </m:d>
                      </m:e>
                      <m:sub>
                        <m:r>
                          <a:rPr lang="it-IT" i="1">
                            <a:solidFill>
                              <a:schemeClr val="tx1"/>
                            </a:solidFill>
                            <a:latin typeface="Cambria Math" panose="02040503050406030204" pitchFamily="18" charset="0"/>
                          </a:rPr>
                          <m:t>0</m:t>
                        </m:r>
                      </m:sub>
                    </m:sSub>
                    <m:r>
                      <a:rPr lang="en-US" b="0" i="0" smtClean="0">
                        <a:solidFill>
                          <a:schemeClr val="tx1"/>
                        </a:solidFill>
                        <a:latin typeface="Cambria Math" panose="02040503050406030204" pitchFamily="18" charset="0"/>
                      </a:rPr>
                      <m:t>=</m:t>
                    </m:r>
                    <m:sSub>
                      <m:sSubPr>
                        <m:ctrlPr>
                          <a:rPr lang="en-US" b="0" i="1" smtClean="0">
                            <a:solidFill>
                              <a:schemeClr val="tx1"/>
                            </a:solidFill>
                            <a:latin typeface="Cambria Math" panose="02040503050406030204" pitchFamily="18" charset="0"/>
                          </a:rPr>
                        </m:ctrlPr>
                      </m:sSubPr>
                      <m:e>
                        <m:r>
                          <a:rPr lang="it-IT" i="1">
                            <a:solidFill>
                              <a:prstClr val="black"/>
                            </a:solidFill>
                            <a:latin typeface="Cambria Math" panose="02040503050406030204" pitchFamily="18" charset="0"/>
                          </a:rPr>
                          <m:t>𝑊</m:t>
                        </m:r>
                      </m:e>
                      <m:sub>
                        <m:r>
                          <a:rPr lang="en-US" b="0" i="0" smtClean="0">
                            <a:solidFill>
                              <a:schemeClr val="tx1"/>
                            </a:solidFill>
                            <a:latin typeface="Cambria Math" panose="02040503050406030204" pitchFamily="18" charset="0"/>
                          </a:rPr>
                          <m:t>0</m:t>
                        </m:r>
                      </m:sub>
                    </m:sSub>
                    <m:r>
                      <a:rPr lang="en-US" b="0" i="0" smtClean="0">
                        <a:solidFill>
                          <a:schemeClr val="tx1"/>
                        </a:solidFill>
                        <a:latin typeface="Cambria Math" panose="02040503050406030204" pitchFamily="18" charset="0"/>
                      </a:rPr>
                      <m:t> </m:t>
                    </m:r>
                  </m:oMath>
                </a14:m>
                <a:endParaRPr lang="en-US" sz="2000" dirty="0">
                  <a:solidFill>
                    <a:schemeClr val="tx1"/>
                  </a:solidFill>
                </a:endParaRPr>
              </a:p>
            </p:txBody>
          </p:sp>
        </mc:Choice>
        <mc:Fallback>
          <p:sp>
            <p:nvSpPr>
              <p:cNvPr id="3" name="CasellaDiTesto 2">
                <a:extLst>
                  <a:ext uri="{FF2B5EF4-FFF2-40B4-BE49-F238E27FC236}">
                    <a16:creationId xmlns:a16="http://schemas.microsoft.com/office/drawing/2014/main" id="{38FEB26D-565B-08B8-F18B-8D11BC11B768}"/>
                  </a:ext>
                </a:extLst>
              </p:cNvPr>
              <p:cNvSpPr txBox="1">
                <a:spLocks noRot="1" noChangeAspect="1" noMove="1" noResize="1" noEditPoints="1" noAdjustHandles="1" noChangeArrowheads="1" noChangeShapeType="1" noTextEdit="1"/>
              </p:cNvSpPr>
              <p:nvPr/>
            </p:nvSpPr>
            <p:spPr>
              <a:xfrm>
                <a:off x="4540231" y="1638436"/>
                <a:ext cx="7226337" cy="4281493"/>
              </a:xfrm>
              <a:prstGeom prst="rect">
                <a:avLst/>
              </a:prstGeom>
              <a:blipFill>
                <a:blip r:embed="rId4"/>
                <a:stretch>
                  <a:fillRect l="-1404" t="-1183" r="-702" b="-59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CasellaDiTesto 6">
                <a:extLst>
                  <a:ext uri="{FF2B5EF4-FFF2-40B4-BE49-F238E27FC236}">
                    <a16:creationId xmlns:a16="http://schemas.microsoft.com/office/drawing/2014/main" id="{2C61E0A5-EC5D-46E1-C790-761F0FFB94B0}"/>
                  </a:ext>
                </a:extLst>
              </p:cNvPr>
              <p:cNvSpPr txBox="1"/>
              <p:nvPr/>
            </p:nvSpPr>
            <p:spPr>
              <a:xfrm>
                <a:off x="5522139" y="938071"/>
                <a:ext cx="6098058" cy="591124"/>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r>
                        <a:rPr lang="en-US" sz="2800" i="1">
                          <a:latin typeface="Cambria Math" panose="02040503050406030204" pitchFamily="18" charset="0"/>
                        </a:rPr>
                        <m:t>+</m:t>
                      </m:r>
                      <m:r>
                        <a:rPr lang="en-US" sz="2800" i="1">
                          <a:latin typeface="Cambria Math" panose="02040503050406030204" pitchFamily="18" charset="0"/>
                        </a:rPr>
                        <m:t>𝛿</m:t>
                      </m:r>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2</m:t>
                                  </m:r>
                                </m:sub>
                              </m:sSub>
                            </m:sub>
                          </m:sSub>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e>
                      </m:d>
                    </m:oMath>
                  </m:oMathPara>
                </a14:m>
                <a:br>
                  <a:rPr lang="it-IT" sz="2800" dirty="0"/>
                </a:br>
                <a:endParaRPr lang="en-US" sz="2800" dirty="0"/>
              </a:p>
            </p:txBody>
          </p:sp>
        </mc:Choice>
        <mc:Fallback>
          <p:sp>
            <p:nvSpPr>
              <p:cNvPr id="7" name="CasellaDiTesto 6">
                <a:extLst>
                  <a:ext uri="{FF2B5EF4-FFF2-40B4-BE49-F238E27FC236}">
                    <a16:creationId xmlns:a16="http://schemas.microsoft.com/office/drawing/2014/main" id="{2C61E0A5-EC5D-46E1-C790-761F0FFB94B0}"/>
                  </a:ext>
                </a:extLst>
              </p:cNvPr>
              <p:cNvSpPr txBox="1">
                <a:spLocks noRot="1" noChangeAspect="1" noMove="1" noResize="1" noEditPoints="1" noAdjustHandles="1" noChangeArrowheads="1" noChangeShapeType="1" noTextEdit="1"/>
              </p:cNvSpPr>
              <p:nvPr/>
            </p:nvSpPr>
            <p:spPr>
              <a:xfrm>
                <a:off x="5522139" y="938071"/>
                <a:ext cx="6098058" cy="591124"/>
              </a:xfrm>
              <a:prstGeom prst="rect">
                <a:avLst/>
              </a:prstGeom>
              <a:blipFill>
                <a:blip r:embed="rId5"/>
                <a:stretch>
                  <a:fillRect l="-416" b="-10417"/>
                </a:stretch>
              </a:blipFill>
            </p:spPr>
            <p:txBody>
              <a:bodyPr/>
              <a:lstStyle/>
              <a:p>
                <a:r>
                  <a:rPr lang="en-US">
                    <a:noFill/>
                  </a:rPr>
                  <a:t> </a:t>
                </a:r>
              </a:p>
            </p:txBody>
          </p:sp>
        </mc:Fallback>
      </mc:AlternateContent>
      <p:pic>
        <p:nvPicPr>
          <p:cNvPr id="14" name="Immagine 13" descr="Immagine che contiene testo, schermata, linea, Carattere&#10;&#10;Il contenuto generato dall'IA potrebbe non essere corretto.">
            <a:extLst>
              <a:ext uri="{FF2B5EF4-FFF2-40B4-BE49-F238E27FC236}">
                <a16:creationId xmlns:a16="http://schemas.microsoft.com/office/drawing/2014/main" id="{3B814F04-51D1-B5E9-669F-B015B7DBA7AD}"/>
              </a:ext>
            </a:extLst>
          </p:cNvPr>
          <p:cNvPicPr>
            <a:picLocks noChangeAspect="1"/>
          </p:cNvPicPr>
          <p:nvPr/>
        </p:nvPicPr>
        <p:blipFill>
          <a:blip r:embed="rId6"/>
          <a:srcRect l="1633"/>
          <a:stretch>
            <a:fillRect/>
          </a:stretch>
        </p:blipFill>
        <p:spPr>
          <a:xfrm>
            <a:off x="176150" y="895674"/>
            <a:ext cx="4197509" cy="5397500"/>
          </a:xfrm>
          <a:prstGeom prst="rect">
            <a:avLst/>
          </a:prstGeom>
        </p:spPr>
      </p:pic>
      <p:sp>
        <p:nvSpPr>
          <p:cNvPr id="2" name="CasellaDiTesto 1">
            <a:extLst>
              <a:ext uri="{FF2B5EF4-FFF2-40B4-BE49-F238E27FC236}">
                <a16:creationId xmlns:a16="http://schemas.microsoft.com/office/drawing/2014/main" id="{E9BDF642-D01C-4828-33FC-685C537680E9}"/>
              </a:ext>
            </a:extLst>
          </p:cNvPr>
          <p:cNvSpPr txBox="1"/>
          <p:nvPr/>
        </p:nvSpPr>
        <p:spPr>
          <a:xfrm>
            <a:off x="3300314" y="6123897"/>
            <a:ext cx="1210588" cy="338554"/>
          </a:xfrm>
          <a:prstGeom prst="rect">
            <a:avLst/>
          </a:prstGeom>
          <a:noFill/>
        </p:spPr>
        <p:txBody>
          <a:bodyPr wrap="none" rtlCol="0">
            <a:spAutoFit/>
          </a:bodyPr>
          <a:lstStyle/>
          <a:p>
            <a:r>
              <a:rPr lang="en-US" sz="1600" dirty="0"/>
              <a:t>Riess+2018</a:t>
            </a:r>
          </a:p>
        </p:txBody>
      </p:sp>
      <p:sp>
        <p:nvSpPr>
          <p:cNvPr id="6" name="Segnaposto piè di pagina 5">
            <a:extLst>
              <a:ext uri="{FF2B5EF4-FFF2-40B4-BE49-F238E27FC236}">
                <a16:creationId xmlns:a16="http://schemas.microsoft.com/office/drawing/2014/main" id="{69493FF3-DC5F-10BF-B474-7F4D593C92AD}"/>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0669144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D3FFCCC1-BC85-CA3D-8B80-DC63B41A30F2}"/>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004DFEBA-3138-D0DD-D3A3-A36991924FD5}"/>
              </a:ext>
            </a:extLst>
          </p:cNvPr>
          <p:cNvSpPr>
            <a:spLocks noGrp="1"/>
          </p:cNvSpPr>
          <p:nvPr>
            <p:ph type="sldNum" sz="quarter" idx="12"/>
          </p:nvPr>
        </p:nvSpPr>
        <p:spPr/>
        <p:txBody>
          <a:bodyPr/>
          <a:lstStyle/>
          <a:p>
            <a:fld id="{B78F4D46-5A94-204F-B668-74128563BE61}" type="slidenum">
              <a:rPr lang="en-US" smtClean="0"/>
              <a:t>57</a:t>
            </a:fld>
            <a:endParaRPr lang="en-US"/>
          </a:p>
        </p:txBody>
      </p:sp>
      <p:sp>
        <p:nvSpPr>
          <p:cNvPr id="6" name="CasellaDiTesto 5">
            <a:extLst>
              <a:ext uri="{FF2B5EF4-FFF2-40B4-BE49-F238E27FC236}">
                <a16:creationId xmlns:a16="http://schemas.microsoft.com/office/drawing/2014/main" id="{4BA571B0-AC81-5228-7230-E65A1CDAEE1B}"/>
              </a:ext>
            </a:extLst>
          </p:cNvPr>
          <p:cNvSpPr txBox="1"/>
          <p:nvPr/>
        </p:nvSpPr>
        <p:spPr>
          <a:xfrm>
            <a:off x="5814982" y="5863302"/>
            <a:ext cx="2338418" cy="276999"/>
          </a:xfrm>
          <a:prstGeom prst="rect">
            <a:avLst/>
          </a:prstGeom>
          <a:noFill/>
        </p:spPr>
        <p:txBody>
          <a:bodyPr wrap="square" rtlCol="0">
            <a:spAutoFit/>
          </a:bodyPr>
          <a:lstStyle/>
          <a:p>
            <a:r>
              <a:rPr lang="en-US" sz="1200" dirty="0"/>
              <a:t>Adapted from De Somma+2024</a:t>
            </a:r>
          </a:p>
        </p:txBody>
      </p:sp>
      <p:sp>
        <p:nvSpPr>
          <p:cNvPr id="7" name="CasellaDiTesto 6">
            <a:extLst>
              <a:ext uri="{FF2B5EF4-FFF2-40B4-BE49-F238E27FC236}">
                <a16:creationId xmlns:a16="http://schemas.microsoft.com/office/drawing/2014/main" id="{84EEF969-03A8-C2EB-5DB8-C332CB797A52}"/>
              </a:ext>
            </a:extLst>
          </p:cNvPr>
          <p:cNvSpPr txBox="1"/>
          <p:nvPr/>
        </p:nvSpPr>
        <p:spPr>
          <a:xfrm>
            <a:off x="8610600" y="5863302"/>
            <a:ext cx="2952928" cy="276999"/>
          </a:xfrm>
          <a:prstGeom prst="rect">
            <a:avLst/>
          </a:prstGeom>
          <a:noFill/>
        </p:spPr>
        <p:txBody>
          <a:bodyPr wrap="square" rtlCol="0">
            <a:spAutoFit/>
          </a:bodyPr>
          <a:lstStyle/>
          <a:p>
            <a:r>
              <a:rPr lang="en-US" sz="1200" dirty="0"/>
              <a:t>Adapted from Trentin+2024</a:t>
            </a:r>
          </a:p>
        </p:txBody>
      </p:sp>
      <p:pic>
        <p:nvPicPr>
          <p:cNvPr id="8" name="Immagine 7">
            <a:extLst>
              <a:ext uri="{FF2B5EF4-FFF2-40B4-BE49-F238E27FC236}">
                <a16:creationId xmlns:a16="http://schemas.microsoft.com/office/drawing/2014/main" id="{8D85763A-6F0D-CC81-820B-F9E6C333554B}"/>
              </a:ext>
            </a:extLst>
          </p:cNvPr>
          <p:cNvPicPr>
            <a:picLocks noChangeAspect="1"/>
          </p:cNvPicPr>
          <p:nvPr/>
        </p:nvPicPr>
        <p:blipFill rotWithShape="1">
          <a:blip r:embed="rId3"/>
          <a:srcRect t="10759" r="5220"/>
          <a:stretch/>
        </p:blipFill>
        <p:spPr>
          <a:xfrm>
            <a:off x="5437491" y="4139163"/>
            <a:ext cx="2588079" cy="1705815"/>
          </a:xfrm>
          <a:prstGeom prst="rect">
            <a:avLst/>
          </a:prstGeom>
        </p:spPr>
      </p:pic>
      <p:pic>
        <p:nvPicPr>
          <p:cNvPr id="9" name="Immagine 8">
            <a:extLst>
              <a:ext uri="{FF2B5EF4-FFF2-40B4-BE49-F238E27FC236}">
                <a16:creationId xmlns:a16="http://schemas.microsoft.com/office/drawing/2014/main" id="{F5E26B53-8327-9351-2FB0-53C762BC59E5}"/>
              </a:ext>
            </a:extLst>
          </p:cNvPr>
          <p:cNvPicPr>
            <a:picLocks noChangeAspect="1"/>
          </p:cNvPicPr>
          <p:nvPr/>
        </p:nvPicPr>
        <p:blipFill rotWithShape="1">
          <a:blip r:embed="rId4"/>
          <a:srcRect t="10104" r="4833" b="10480"/>
          <a:stretch/>
        </p:blipFill>
        <p:spPr>
          <a:xfrm>
            <a:off x="5445994" y="2686274"/>
            <a:ext cx="2579576" cy="1506857"/>
          </a:xfrm>
          <a:prstGeom prst="rect">
            <a:avLst/>
          </a:prstGeom>
        </p:spPr>
      </p:pic>
      <p:pic>
        <p:nvPicPr>
          <p:cNvPr id="10" name="Immagine 9">
            <a:extLst>
              <a:ext uri="{FF2B5EF4-FFF2-40B4-BE49-F238E27FC236}">
                <a16:creationId xmlns:a16="http://schemas.microsoft.com/office/drawing/2014/main" id="{E8744A81-C80C-2F9D-FA46-DB8CFED4E98B}"/>
              </a:ext>
            </a:extLst>
          </p:cNvPr>
          <p:cNvPicPr>
            <a:picLocks noChangeAspect="1"/>
          </p:cNvPicPr>
          <p:nvPr/>
        </p:nvPicPr>
        <p:blipFill rotWithShape="1">
          <a:blip r:embed="rId5"/>
          <a:srcRect t="11105" r="5140" b="11014"/>
          <a:stretch/>
        </p:blipFill>
        <p:spPr>
          <a:xfrm>
            <a:off x="5437491" y="1220366"/>
            <a:ext cx="2579576" cy="1482493"/>
          </a:xfrm>
          <a:prstGeom prst="rect">
            <a:avLst/>
          </a:prstGeom>
        </p:spPr>
      </p:pic>
      <p:pic>
        <p:nvPicPr>
          <p:cNvPr id="11" name="Immagine 10" descr="Immagine che contiene testo, schermata, linea, Parallelo&#10;&#10;Descrizione generata automaticamente">
            <a:extLst>
              <a:ext uri="{FF2B5EF4-FFF2-40B4-BE49-F238E27FC236}">
                <a16:creationId xmlns:a16="http://schemas.microsoft.com/office/drawing/2014/main" id="{9F366E81-F67D-9297-7558-50DEB7FF5069}"/>
              </a:ext>
            </a:extLst>
          </p:cNvPr>
          <p:cNvPicPr>
            <a:picLocks noChangeAspect="1"/>
          </p:cNvPicPr>
          <p:nvPr/>
        </p:nvPicPr>
        <p:blipFill rotWithShape="1">
          <a:blip r:embed="rId6"/>
          <a:srcRect t="1611" b="60859"/>
          <a:stretch/>
        </p:blipFill>
        <p:spPr>
          <a:xfrm>
            <a:off x="8051519" y="1105591"/>
            <a:ext cx="3396517" cy="2271661"/>
          </a:xfrm>
          <a:prstGeom prst="rect">
            <a:avLst/>
          </a:prstGeom>
        </p:spPr>
      </p:pic>
      <p:pic>
        <p:nvPicPr>
          <p:cNvPr id="12" name="Immagine 11" descr="Immagine che contiene testo, schermata, linea, Parallelo&#10;&#10;Descrizione generata automaticamente">
            <a:extLst>
              <a:ext uri="{FF2B5EF4-FFF2-40B4-BE49-F238E27FC236}">
                <a16:creationId xmlns:a16="http://schemas.microsoft.com/office/drawing/2014/main" id="{8B2AF87A-367E-155B-157E-A10652BFD5EC}"/>
              </a:ext>
            </a:extLst>
          </p:cNvPr>
          <p:cNvPicPr>
            <a:picLocks noChangeAspect="1"/>
          </p:cNvPicPr>
          <p:nvPr/>
        </p:nvPicPr>
        <p:blipFill rotWithShape="1">
          <a:blip r:embed="rId6"/>
          <a:srcRect t="57580" b="1519"/>
          <a:stretch/>
        </p:blipFill>
        <p:spPr>
          <a:xfrm>
            <a:off x="8051519" y="3386889"/>
            <a:ext cx="3371057" cy="2457140"/>
          </a:xfrm>
          <a:prstGeom prst="rect">
            <a:avLst/>
          </a:prstGeom>
        </p:spPr>
      </p:pic>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C516808A-70D3-E38B-CAC4-8359B8B1DBCD}"/>
                  </a:ext>
                </a:extLst>
              </p:cNvPr>
              <p:cNvSpPr txBox="1"/>
              <p:nvPr/>
            </p:nvSpPr>
            <p:spPr>
              <a:xfrm>
                <a:off x="197177" y="2638175"/>
                <a:ext cx="5042606"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2800" i="1" smtClean="0">
                          <a:solidFill>
                            <a:schemeClr val="tx1"/>
                          </a:solidFill>
                          <a:latin typeface="Cambria Math" panose="02040503050406030204" pitchFamily="18" charset="0"/>
                        </a:rPr>
                        <m:t>𝑊</m:t>
                      </m:r>
                      <m:r>
                        <a:rPr lang="en-US" sz="2800" i="1">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𝛼</m:t>
                      </m:r>
                      <m:r>
                        <a:rPr lang="en-US" sz="2800" i="1">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𝛽</m:t>
                      </m:r>
                      <m:func>
                        <m:funcPr>
                          <m:ctrlPr>
                            <a:rPr lang="en-US" sz="2800" i="1">
                              <a:solidFill>
                                <a:schemeClr val="tx1"/>
                              </a:solidFill>
                              <a:latin typeface="Cambria Math" panose="02040503050406030204" pitchFamily="18" charset="0"/>
                            </a:rPr>
                          </m:ctrlPr>
                        </m:funcPr>
                        <m:fName>
                          <m:r>
                            <m:rPr>
                              <m:sty m:val="p"/>
                            </m:rPr>
                            <a:rPr lang="en-US" sz="2800">
                              <a:solidFill>
                                <a:schemeClr val="tx1"/>
                              </a:solidFill>
                              <a:latin typeface="Cambria Math" panose="02040503050406030204" pitchFamily="18" charset="0"/>
                            </a:rPr>
                            <m:t>log</m:t>
                          </m:r>
                        </m:fName>
                        <m:e>
                          <m:r>
                            <a:rPr lang="en-US" sz="2800" i="1">
                              <a:solidFill>
                                <a:schemeClr val="tx1"/>
                              </a:solidFill>
                              <a:latin typeface="Cambria Math" panose="02040503050406030204" pitchFamily="18" charset="0"/>
                            </a:rPr>
                            <m:t>𝑃</m:t>
                          </m:r>
                        </m:e>
                      </m:func>
                      <m:r>
                        <a:rPr lang="en-US" sz="2800" i="1">
                          <a:solidFill>
                            <a:schemeClr val="tx1"/>
                          </a:solidFill>
                          <a:latin typeface="Cambria Math" panose="02040503050406030204" pitchFamily="18" charset="0"/>
                        </a:rPr>
                        <m:t> </m:t>
                      </m:r>
                      <m:r>
                        <a:rPr lang="en-US" sz="2800" b="0" i="1" smtClean="0">
                          <a:solidFill>
                            <a:schemeClr val="tx1"/>
                          </a:solidFill>
                          <a:latin typeface="Cambria Math" panose="02040503050406030204" pitchFamily="18" charset="0"/>
                        </a:rPr>
                        <m:t>+</m:t>
                      </m:r>
                      <m:r>
                        <a:rPr lang="en-US" sz="2800" b="0" i="1" smtClean="0">
                          <a:solidFill>
                            <a:schemeClr val="tx1"/>
                          </a:solidFill>
                          <a:latin typeface="Cambria Math" panose="02040503050406030204" pitchFamily="18" charset="0"/>
                        </a:rPr>
                        <m:t>𝛾</m:t>
                      </m:r>
                      <m:r>
                        <a:rPr lang="en-US" sz="2800" b="0" i="1" smtClean="0">
                          <a:solidFill>
                            <a:schemeClr val="tx1"/>
                          </a:solidFill>
                          <a:latin typeface="Cambria Math" panose="02040503050406030204" pitchFamily="18" charset="0"/>
                        </a:rPr>
                        <m:t>𝑍</m:t>
                      </m:r>
                    </m:oMath>
                  </m:oMathPara>
                </a14:m>
                <a:endParaRPr lang="en-US" sz="2800" dirty="0">
                  <a:solidFill>
                    <a:schemeClr val="tx1"/>
                  </a:solidFill>
                </a:endParaRPr>
              </a:p>
            </p:txBody>
          </p:sp>
        </mc:Choice>
        <mc:Fallback xmlns="">
          <p:sp>
            <p:nvSpPr>
              <p:cNvPr id="14" name="CasellaDiTesto 13">
                <a:extLst>
                  <a:ext uri="{FF2B5EF4-FFF2-40B4-BE49-F238E27FC236}">
                    <a16:creationId xmlns:a16="http://schemas.microsoft.com/office/drawing/2014/main" id="{C516808A-70D3-E38B-CAC4-8359B8B1DBCD}"/>
                  </a:ext>
                </a:extLst>
              </p:cNvPr>
              <p:cNvSpPr txBox="1">
                <a:spLocks noRot="1" noChangeAspect="1" noMove="1" noResize="1" noEditPoints="1" noAdjustHandles="1" noChangeArrowheads="1" noChangeShapeType="1" noTextEdit="1"/>
              </p:cNvSpPr>
              <p:nvPr/>
            </p:nvSpPr>
            <p:spPr>
              <a:xfrm>
                <a:off x="197177" y="2638175"/>
                <a:ext cx="5042606" cy="523220"/>
              </a:xfrm>
              <a:prstGeom prst="rect">
                <a:avLst/>
              </a:prstGeom>
              <a:blipFill>
                <a:blip r:embed="rId7"/>
                <a:stretch>
                  <a:fillRect b="-18605"/>
                </a:stretch>
              </a:blipFill>
            </p:spPr>
            <p:txBody>
              <a:bodyPr/>
              <a:lstStyle/>
              <a:p>
                <a:r>
                  <a:rPr lang="en-US">
                    <a:noFill/>
                  </a:rPr>
                  <a:t> </a:t>
                </a:r>
              </a:p>
            </p:txBody>
          </p:sp>
        </mc:Fallback>
      </mc:AlternateContent>
      <p:sp>
        <p:nvSpPr>
          <p:cNvPr id="15" name="Titolo 10">
            <a:extLst>
              <a:ext uri="{FF2B5EF4-FFF2-40B4-BE49-F238E27FC236}">
                <a16:creationId xmlns:a16="http://schemas.microsoft.com/office/drawing/2014/main" id="{147AE202-1D2A-5F4A-DCC5-C8A109801A7F}"/>
              </a:ext>
            </a:extLst>
          </p:cNvPr>
          <p:cNvSpPr>
            <a:spLocks noGrp="1"/>
          </p:cNvSpPr>
          <p:nvPr>
            <p:ph type="title"/>
          </p:nvPr>
        </p:nvSpPr>
        <p:spPr>
          <a:xfrm>
            <a:off x="442784" y="267158"/>
            <a:ext cx="10515600" cy="1325563"/>
          </a:xfrm>
        </p:spPr>
        <p:txBody>
          <a:bodyPr>
            <a:normAutofit/>
          </a:bodyPr>
          <a:lstStyle/>
          <a:p>
            <a:pPr marL="571500" indent="-571500">
              <a:buFont typeface="Wingdings" pitchFamily="2" charset="2"/>
              <a:buChar char="q"/>
            </a:pPr>
            <a:r>
              <a:rPr lang="en-US" sz="3600" b="1" dirty="0">
                <a:solidFill>
                  <a:schemeClr val="tx2">
                    <a:lumMod val="75000"/>
                    <a:lumOff val="25000"/>
                  </a:schemeClr>
                </a:solidFill>
                <a:cs typeface="Times New Roman" panose="02020603050405020304" pitchFamily="18" charset="0"/>
              </a:rPr>
              <a:t>Metallicity </a:t>
            </a:r>
            <a:endParaRPr lang="en-US" sz="3600" dirty="0">
              <a:solidFill>
                <a:schemeClr val="tx2">
                  <a:lumMod val="75000"/>
                  <a:lumOff val="25000"/>
                </a:schemeClr>
              </a:solidFill>
            </a:endParaRPr>
          </a:p>
        </p:txBody>
      </p:sp>
      <p:sp>
        <p:nvSpPr>
          <p:cNvPr id="16" name="CasellaDiTesto 15">
            <a:extLst>
              <a:ext uri="{FF2B5EF4-FFF2-40B4-BE49-F238E27FC236}">
                <a16:creationId xmlns:a16="http://schemas.microsoft.com/office/drawing/2014/main" id="{B1725FDC-4D78-F527-C71F-58B1AEBD84E9}"/>
              </a:ext>
            </a:extLst>
          </p:cNvPr>
          <p:cNvSpPr txBox="1"/>
          <p:nvPr/>
        </p:nvSpPr>
        <p:spPr>
          <a:xfrm>
            <a:off x="396387" y="1592721"/>
            <a:ext cx="4645688" cy="830997"/>
          </a:xfrm>
          <a:prstGeom prst="rect">
            <a:avLst/>
          </a:prstGeom>
          <a:noFill/>
        </p:spPr>
        <p:txBody>
          <a:bodyPr wrap="square" rtlCol="0">
            <a:spAutoFit/>
          </a:bodyPr>
          <a:lstStyle/>
          <a:p>
            <a:r>
              <a:rPr lang="it-IT" sz="2400" dirty="0" err="1">
                <a:solidFill>
                  <a:srgbClr val="FF0000"/>
                </a:solidFill>
                <a:effectLst/>
              </a:rPr>
              <a:t>P</a:t>
            </a:r>
            <a:r>
              <a:rPr lang="it-IT" sz="2400" dirty="0">
                <a:solidFill>
                  <a:srgbClr val="FF0000"/>
                </a:solidFill>
                <a:effectLst/>
              </a:rPr>
              <a:t> </a:t>
            </a:r>
            <a:r>
              <a:rPr lang="it-IT" sz="2400" dirty="0" err="1">
                <a:solidFill>
                  <a:srgbClr val="FF0000"/>
                </a:solidFill>
                <a:effectLst/>
              </a:rPr>
              <a:t>is</a:t>
            </a:r>
            <a:r>
              <a:rPr lang="it-IT" sz="2400" dirty="0">
                <a:solidFill>
                  <a:srgbClr val="FF0000"/>
                </a:solidFill>
                <a:effectLst/>
              </a:rPr>
              <a:t> a </a:t>
            </a:r>
            <a:r>
              <a:rPr lang="it-IT" sz="2400" dirty="0" err="1">
                <a:solidFill>
                  <a:srgbClr val="FF0000"/>
                </a:solidFill>
                <a:effectLst/>
              </a:rPr>
              <a:t>function</a:t>
            </a:r>
            <a:r>
              <a:rPr lang="it-IT" sz="2400" dirty="0">
                <a:solidFill>
                  <a:srgbClr val="FF0000"/>
                </a:solidFill>
                <a:effectLst/>
              </a:rPr>
              <a:t> of M, L, and </a:t>
            </a:r>
            <a:r>
              <a:rPr lang="it-IT" sz="2400" dirty="0" err="1">
                <a:solidFill>
                  <a:srgbClr val="FF0000"/>
                </a:solidFill>
                <a:effectLst/>
              </a:rPr>
              <a:t>T</a:t>
            </a:r>
            <a:r>
              <a:rPr lang="it-IT" sz="2400" baseline="-25000" dirty="0" err="1">
                <a:solidFill>
                  <a:srgbClr val="FF0000"/>
                </a:solidFill>
                <a:effectLst/>
              </a:rPr>
              <a:t>eff</a:t>
            </a:r>
            <a:r>
              <a:rPr lang="it-IT" sz="2400" dirty="0">
                <a:solidFill>
                  <a:srgbClr val="FF0000"/>
                </a:solidFill>
                <a:effectLst/>
              </a:rPr>
              <a:t> (and </a:t>
            </a:r>
            <a:r>
              <a:rPr lang="it-IT" sz="2400" dirty="0" err="1">
                <a:solidFill>
                  <a:srgbClr val="FF0000"/>
                </a:solidFill>
                <a:effectLst/>
              </a:rPr>
              <a:t>chemical</a:t>
            </a:r>
            <a:r>
              <a:rPr lang="it-IT" sz="2400" dirty="0">
                <a:solidFill>
                  <a:srgbClr val="FF0000"/>
                </a:solidFill>
                <a:effectLst/>
              </a:rPr>
              <a:t> </a:t>
            </a:r>
            <a:r>
              <a:rPr lang="it-IT" sz="2400" dirty="0" err="1">
                <a:solidFill>
                  <a:srgbClr val="FF0000"/>
                </a:solidFill>
                <a:effectLst/>
              </a:rPr>
              <a:t>composition</a:t>
            </a:r>
            <a:r>
              <a:rPr lang="it-IT" sz="2400" dirty="0">
                <a:solidFill>
                  <a:srgbClr val="FF0000"/>
                </a:solidFill>
                <a:effectLst/>
              </a:rPr>
              <a:t>)</a:t>
            </a:r>
          </a:p>
        </p:txBody>
      </p:sp>
      <p:sp>
        <p:nvSpPr>
          <p:cNvPr id="2" name="CasellaDiTesto 1">
            <a:extLst>
              <a:ext uri="{FF2B5EF4-FFF2-40B4-BE49-F238E27FC236}">
                <a16:creationId xmlns:a16="http://schemas.microsoft.com/office/drawing/2014/main" id="{01EA98DD-4054-F8F5-8423-8BFE6EF6D9BD}"/>
              </a:ext>
            </a:extLst>
          </p:cNvPr>
          <p:cNvSpPr txBox="1"/>
          <p:nvPr/>
        </p:nvSpPr>
        <p:spPr>
          <a:xfrm>
            <a:off x="6299790" y="851034"/>
            <a:ext cx="854978" cy="369332"/>
          </a:xfrm>
          <a:prstGeom prst="rect">
            <a:avLst/>
          </a:prstGeom>
          <a:noFill/>
        </p:spPr>
        <p:txBody>
          <a:bodyPr wrap="none" rtlCol="0">
            <a:spAutoFit/>
          </a:bodyPr>
          <a:lstStyle/>
          <a:p>
            <a:r>
              <a:rPr lang="en-US" dirty="0"/>
              <a:t>Theory</a:t>
            </a:r>
          </a:p>
        </p:txBody>
      </p:sp>
      <p:sp>
        <p:nvSpPr>
          <p:cNvPr id="3" name="CasellaDiTesto 2">
            <a:extLst>
              <a:ext uri="{FF2B5EF4-FFF2-40B4-BE49-F238E27FC236}">
                <a16:creationId xmlns:a16="http://schemas.microsoft.com/office/drawing/2014/main" id="{8E200C1B-478E-A8FE-E1C7-BF088860115F}"/>
              </a:ext>
            </a:extLst>
          </p:cNvPr>
          <p:cNvSpPr txBox="1"/>
          <p:nvPr/>
        </p:nvSpPr>
        <p:spPr>
          <a:xfrm>
            <a:off x="9113429" y="856198"/>
            <a:ext cx="1517403" cy="369332"/>
          </a:xfrm>
          <a:prstGeom prst="rect">
            <a:avLst/>
          </a:prstGeom>
          <a:noFill/>
        </p:spPr>
        <p:txBody>
          <a:bodyPr wrap="none" rtlCol="0">
            <a:spAutoFit/>
          </a:bodyPr>
          <a:lstStyle/>
          <a:p>
            <a:r>
              <a:rPr lang="en-US" dirty="0"/>
              <a:t>Observations</a:t>
            </a:r>
          </a:p>
        </p:txBody>
      </p:sp>
      <p:sp>
        <p:nvSpPr>
          <p:cNvPr id="13" name="Segnaposto piè di pagina 12">
            <a:extLst>
              <a:ext uri="{FF2B5EF4-FFF2-40B4-BE49-F238E27FC236}">
                <a16:creationId xmlns:a16="http://schemas.microsoft.com/office/drawing/2014/main" id="{022266DF-F9BE-974F-9614-0ED12153A788}"/>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49541118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CAA2B7-D4EE-19AC-441D-7B2A1C605699}"/>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E100EC9C-39B5-3E40-8F06-3558C8BD7FF1}"/>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5CE482D2-8E53-7946-2BBA-D45E376AE62A}"/>
              </a:ext>
            </a:extLst>
          </p:cNvPr>
          <p:cNvSpPr>
            <a:spLocks noGrp="1"/>
          </p:cNvSpPr>
          <p:nvPr>
            <p:ph type="sldNum" sz="quarter" idx="12"/>
          </p:nvPr>
        </p:nvSpPr>
        <p:spPr/>
        <p:txBody>
          <a:bodyPr/>
          <a:lstStyle/>
          <a:p>
            <a:fld id="{B78F4D46-5A94-204F-B668-74128563BE61}" type="slidenum">
              <a:rPr lang="en-US" smtClean="0"/>
              <a:t>58</a:t>
            </a:fld>
            <a:endParaRPr lang="en-US"/>
          </a:p>
        </p:txBody>
      </p:sp>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F38155D9-AAAB-945F-11E8-BC9045FCC8C9}"/>
                  </a:ext>
                </a:extLst>
              </p:cNvPr>
              <p:cNvSpPr txBox="1"/>
              <p:nvPr/>
            </p:nvSpPr>
            <p:spPr>
              <a:xfrm>
                <a:off x="197928" y="2656674"/>
                <a:ext cx="5042606"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2800" i="1">
                          <a:latin typeface="Cambria Math" panose="02040503050406030204" pitchFamily="18" charset="0"/>
                        </a:rPr>
                        <m:t>𝑊</m:t>
                      </m:r>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r>
                        <a:rPr lang="en-US" sz="2800" i="1">
                          <a:latin typeface="Cambria Math" panose="02040503050406030204" pitchFamily="18" charset="0"/>
                        </a:rPr>
                        <m:t> +</m:t>
                      </m:r>
                      <m:r>
                        <a:rPr lang="en-US" sz="2800" i="1">
                          <a:latin typeface="Cambria Math" panose="02040503050406030204" pitchFamily="18" charset="0"/>
                        </a:rPr>
                        <m:t>𝛾</m:t>
                      </m:r>
                      <m:r>
                        <a:rPr lang="en-US" sz="2800" i="1">
                          <a:latin typeface="Cambria Math" panose="02040503050406030204" pitchFamily="18" charset="0"/>
                        </a:rPr>
                        <m:t>𝑍</m:t>
                      </m:r>
                    </m:oMath>
                  </m:oMathPara>
                </a14:m>
                <a:endParaRPr lang="en-US" sz="2800" dirty="0"/>
              </a:p>
            </p:txBody>
          </p:sp>
        </mc:Choice>
        <mc:Fallback xmlns="">
          <p:sp>
            <p:nvSpPr>
              <p:cNvPr id="14" name="CasellaDiTesto 13">
                <a:extLst>
                  <a:ext uri="{FF2B5EF4-FFF2-40B4-BE49-F238E27FC236}">
                    <a16:creationId xmlns:a16="http://schemas.microsoft.com/office/drawing/2014/main" id="{F38155D9-AAAB-945F-11E8-BC9045FCC8C9}"/>
                  </a:ext>
                </a:extLst>
              </p:cNvPr>
              <p:cNvSpPr txBox="1">
                <a:spLocks noRot="1" noChangeAspect="1" noMove="1" noResize="1" noEditPoints="1" noAdjustHandles="1" noChangeArrowheads="1" noChangeShapeType="1" noTextEdit="1"/>
              </p:cNvSpPr>
              <p:nvPr/>
            </p:nvSpPr>
            <p:spPr>
              <a:xfrm>
                <a:off x="197928" y="2656674"/>
                <a:ext cx="5042606" cy="523220"/>
              </a:xfrm>
              <a:prstGeom prst="rect">
                <a:avLst/>
              </a:prstGeom>
              <a:blipFill>
                <a:blip r:embed="rId3"/>
                <a:stretch>
                  <a:fillRect b="-21429"/>
                </a:stretch>
              </a:blipFill>
            </p:spPr>
            <p:txBody>
              <a:bodyPr/>
              <a:lstStyle/>
              <a:p>
                <a:r>
                  <a:rPr lang="en-US">
                    <a:noFill/>
                  </a:rPr>
                  <a:t> </a:t>
                </a:r>
              </a:p>
            </p:txBody>
          </p:sp>
        </mc:Fallback>
      </mc:AlternateContent>
      <p:sp>
        <p:nvSpPr>
          <p:cNvPr id="15" name="Titolo 10">
            <a:extLst>
              <a:ext uri="{FF2B5EF4-FFF2-40B4-BE49-F238E27FC236}">
                <a16:creationId xmlns:a16="http://schemas.microsoft.com/office/drawing/2014/main" id="{CE9B4C0D-4B60-2B60-2649-F08DBDFBFC55}"/>
              </a:ext>
            </a:extLst>
          </p:cNvPr>
          <p:cNvSpPr>
            <a:spLocks noGrp="1"/>
          </p:cNvSpPr>
          <p:nvPr>
            <p:ph type="title"/>
          </p:nvPr>
        </p:nvSpPr>
        <p:spPr>
          <a:xfrm>
            <a:off x="442784" y="267158"/>
            <a:ext cx="10515600" cy="1325563"/>
          </a:xfrm>
        </p:spPr>
        <p:txBody>
          <a:bodyPr>
            <a:normAutofit/>
          </a:bodyPr>
          <a:lstStyle/>
          <a:p>
            <a:pPr marL="571500" indent="-571500">
              <a:buFont typeface="Wingdings" pitchFamily="2" charset="2"/>
              <a:buChar char="q"/>
            </a:pPr>
            <a:r>
              <a:rPr lang="en-US" sz="3600" b="1" dirty="0">
                <a:solidFill>
                  <a:schemeClr val="tx2">
                    <a:lumMod val="75000"/>
                    <a:lumOff val="25000"/>
                  </a:schemeClr>
                </a:solidFill>
                <a:cs typeface="Times New Roman" panose="02020603050405020304" pitchFamily="18" charset="0"/>
              </a:rPr>
              <a:t>Metallicity </a:t>
            </a:r>
            <a:endParaRPr lang="en-US" sz="3600" dirty="0">
              <a:solidFill>
                <a:schemeClr val="tx2">
                  <a:lumMod val="75000"/>
                  <a:lumOff val="25000"/>
                </a:schemeClr>
              </a:solidFill>
            </a:endParaRPr>
          </a:p>
        </p:txBody>
      </p:sp>
      <p:sp>
        <p:nvSpPr>
          <p:cNvPr id="16" name="CasellaDiTesto 15">
            <a:extLst>
              <a:ext uri="{FF2B5EF4-FFF2-40B4-BE49-F238E27FC236}">
                <a16:creationId xmlns:a16="http://schemas.microsoft.com/office/drawing/2014/main" id="{0277DD17-FE06-C269-C15D-BA50B66AEF28}"/>
              </a:ext>
            </a:extLst>
          </p:cNvPr>
          <p:cNvSpPr txBox="1"/>
          <p:nvPr/>
        </p:nvSpPr>
        <p:spPr>
          <a:xfrm>
            <a:off x="396387" y="1592721"/>
            <a:ext cx="4645688" cy="830997"/>
          </a:xfrm>
          <a:prstGeom prst="rect">
            <a:avLst/>
          </a:prstGeom>
          <a:noFill/>
        </p:spPr>
        <p:txBody>
          <a:bodyPr wrap="square" rtlCol="0">
            <a:spAutoFit/>
          </a:bodyPr>
          <a:lstStyle/>
          <a:p>
            <a:r>
              <a:rPr lang="it-IT" sz="2400" dirty="0" err="1">
                <a:solidFill>
                  <a:srgbClr val="FF0000"/>
                </a:solidFill>
                <a:effectLst/>
              </a:rPr>
              <a:t>P</a:t>
            </a:r>
            <a:r>
              <a:rPr lang="it-IT" sz="2400" dirty="0">
                <a:solidFill>
                  <a:srgbClr val="FF0000"/>
                </a:solidFill>
                <a:effectLst/>
              </a:rPr>
              <a:t> </a:t>
            </a:r>
            <a:r>
              <a:rPr lang="it-IT" sz="2400" dirty="0" err="1">
                <a:solidFill>
                  <a:srgbClr val="FF0000"/>
                </a:solidFill>
                <a:effectLst/>
              </a:rPr>
              <a:t>is</a:t>
            </a:r>
            <a:r>
              <a:rPr lang="it-IT" sz="2400" dirty="0">
                <a:solidFill>
                  <a:srgbClr val="FF0000"/>
                </a:solidFill>
                <a:effectLst/>
              </a:rPr>
              <a:t> a </a:t>
            </a:r>
            <a:r>
              <a:rPr lang="it-IT" sz="2400" dirty="0" err="1">
                <a:solidFill>
                  <a:srgbClr val="FF0000"/>
                </a:solidFill>
                <a:effectLst/>
              </a:rPr>
              <a:t>function</a:t>
            </a:r>
            <a:r>
              <a:rPr lang="it-IT" sz="2400" dirty="0">
                <a:solidFill>
                  <a:srgbClr val="FF0000"/>
                </a:solidFill>
                <a:effectLst/>
              </a:rPr>
              <a:t> of M, L, and </a:t>
            </a:r>
            <a:r>
              <a:rPr lang="it-IT" sz="2400" dirty="0" err="1">
                <a:solidFill>
                  <a:srgbClr val="FF0000"/>
                </a:solidFill>
                <a:effectLst/>
              </a:rPr>
              <a:t>T</a:t>
            </a:r>
            <a:r>
              <a:rPr lang="it-IT" sz="2400" baseline="-25000" dirty="0" err="1">
                <a:solidFill>
                  <a:srgbClr val="FF0000"/>
                </a:solidFill>
                <a:effectLst/>
              </a:rPr>
              <a:t>eff</a:t>
            </a:r>
            <a:r>
              <a:rPr lang="it-IT" sz="2400" dirty="0">
                <a:solidFill>
                  <a:srgbClr val="FF0000"/>
                </a:solidFill>
                <a:effectLst/>
              </a:rPr>
              <a:t> (and </a:t>
            </a:r>
            <a:r>
              <a:rPr lang="it-IT" sz="2400" dirty="0" err="1">
                <a:solidFill>
                  <a:srgbClr val="FF0000"/>
                </a:solidFill>
                <a:effectLst/>
              </a:rPr>
              <a:t>chemical</a:t>
            </a:r>
            <a:r>
              <a:rPr lang="it-IT" sz="2400" dirty="0">
                <a:solidFill>
                  <a:srgbClr val="FF0000"/>
                </a:solidFill>
                <a:effectLst/>
              </a:rPr>
              <a:t> </a:t>
            </a:r>
            <a:r>
              <a:rPr lang="it-IT" sz="2400" dirty="0" err="1">
                <a:solidFill>
                  <a:srgbClr val="FF0000"/>
                </a:solidFill>
                <a:effectLst/>
              </a:rPr>
              <a:t>composition</a:t>
            </a:r>
            <a:r>
              <a:rPr lang="it-IT" sz="2400" dirty="0">
                <a:solidFill>
                  <a:srgbClr val="FF0000"/>
                </a:solidFill>
                <a:effectLst/>
              </a:rPr>
              <a:t>)</a:t>
            </a:r>
          </a:p>
        </p:txBody>
      </p:sp>
      <p:pic>
        <p:nvPicPr>
          <p:cNvPr id="13" name="Immagine 12" descr="Immagine che contiene testo, schermata, diagramma, Carattere&#10;&#10;Il contenuto generato dall'IA potrebbe non essere corretto.">
            <a:extLst>
              <a:ext uri="{FF2B5EF4-FFF2-40B4-BE49-F238E27FC236}">
                <a16:creationId xmlns:a16="http://schemas.microsoft.com/office/drawing/2014/main" id="{C155AF13-4E58-C830-6CB9-DB35DB5B4C3E}"/>
              </a:ext>
            </a:extLst>
          </p:cNvPr>
          <p:cNvPicPr>
            <a:picLocks noChangeAspect="1"/>
          </p:cNvPicPr>
          <p:nvPr/>
        </p:nvPicPr>
        <p:blipFill>
          <a:blip r:embed="rId4"/>
          <a:srcRect r="12564" b="2896"/>
          <a:stretch>
            <a:fillRect/>
          </a:stretch>
        </p:blipFill>
        <p:spPr>
          <a:xfrm>
            <a:off x="5793298" y="378865"/>
            <a:ext cx="5634604" cy="5977485"/>
          </a:xfrm>
          <a:prstGeom prst="rect">
            <a:avLst/>
          </a:prstGeom>
        </p:spPr>
      </p:pic>
      <p:sp>
        <p:nvSpPr>
          <p:cNvPr id="17" name="CasellaDiTesto 16">
            <a:extLst>
              <a:ext uri="{FF2B5EF4-FFF2-40B4-BE49-F238E27FC236}">
                <a16:creationId xmlns:a16="http://schemas.microsoft.com/office/drawing/2014/main" id="{4BA6F97C-B9E6-FB8C-340B-55361967FA94}"/>
              </a:ext>
            </a:extLst>
          </p:cNvPr>
          <p:cNvSpPr txBox="1"/>
          <p:nvPr/>
        </p:nvSpPr>
        <p:spPr>
          <a:xfrm>
            <a:off x="9271000" y="6140581"/>
            <a:ext cx="2921000" cy="338554"/>
          </a:xfrm>
          <a:prstGeom prst="rect">
            <a:avLst/>
          </a:prstGeom>
          <a:solidFill>
            <a:schemeClr val="bg1"/>
          </a:solidFill>
        </p:spPr>
        <p:txBody>
          <a:bodyPr wrap="square" rtlCol="0">
            <a:spAutoFit/>
          </a:bodyPr>
          <a:lstStyle/>
          <a:p>
            <a:r>
              <a:rPr lang="en-US" sz="1600" dirty="0" err="1"/>
              <a:t>Breuval</a:t>
            </a:r>
            <a:r>
              <a:rPr lang="en-US" sz="1600" dirty="0"/>
              <a:t> + 2024</a:t>
            </a:r>
          </a:p>
        </p:txBody>
      </p:sp>
      <p:sp>
        <p:nvSpPr>
          <p:cNvPr id="2" name="Segnaposto piè di pagina 1">
            <a:extLst>
              <a:ext uri="{FF2B5EF4-FFF2-40B4-BE49-F238E27FC236}">
                <a16:creationId xmlns:a16="http://schemas.microsoft.com/office/drawing/2014/main" id="{28A6908B-A83A-A2A0-A2A0-889D7911E2FC}"/>
              </a:ext>
            </a:extLst>
          </p:cNvPr>
          <p:cNvSpPr>
            <a:spLocks noGrp="1"/>
          </p:cNvSpPr>
          <p:nvPr>
            <p:ph type="ftr" sz="quarter" idx="11"/>
          </p:nvPr>
        </p:nvSpPr>
        <p:spPr/>
        <p:txBody>
          <a:bodyPr/>
          <a:lstStyle/>
          <a:p>
            <a:r>
              <a:rPr lang="en-US"/>
              <a:t>Teresa Sicignano</a:t>
            </a:r>
          </a:p>
        </p:txBody>
      </p:sp>
      <p:sp>
        <p:nvSpPr>
          <p:cNvPr id="3" name="Rettangolo 2">
            <a:extLst>
              <a:ext uri="{FF2B5EF4-FFF2-40B4-BE49-F238E27FC236}">
                <a16:creationId xmlns:a16="http://schemas.microsoft.com/office/drawing/2014/main" id="{D36D6E55-444C-9254-4634-6164BB1E35B0}"/>
              </a:ext>
            </a:extLst>
          </p:cNvPr>
          <p:cNvSpPr/>
          <p:nvPr/>
        </p:nvSpPr>
        <p:spPr>
          <a:xfrm>
            <a:off x="5924663" y="327572"/>
            <a:ext cx="5634604" cy="6151563"/>
          </a:xfrm>
          <a:prstGeom prst="rect">
            <a:avLst/>
          </a:prstGeom>
          <a:solidFill>
            <a:schemeClr val="bg1">
              <a:alpha val="78194"/>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solidFill>
                  <a:srgbClr val="00B050"/>
                </a:solidFill>
              </a:rPr>
              <a:t>STAY TUNED FOR THE EVENING LESSON!!</a:t>
            </a:r>
          </a:p>
        </p:txBody>
      </p:sp>
    </p:spTree>
    <p:extLst>
      <p:ext uri="{BB962C8B-B14F-4D97-AF65-F5344CB8AC3E}">
        <p14:creationId xmlns:p14="http://schemas.microsoft.com/office/powerpoint/2010/main" val="12190658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84557C-E4EF-5D9D-5684-7FB1DFCB7FBC}"/>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F3CD1DB2-38A7-4981-BFF7-172DCC456083}"/>
              </a:ext>
            </a:extLst>
          </p:cNvPr>
          <p:cNvPicPr>
            <a:picLocks noChangeAspect="1"/>
          </p:cNvPicPr>
          <p:nvPr/>
        </p:nvPicPr>
        <p:blipFill>
          <a:blip r:embed="rId3"/>
          <a:srcRect l="6329" t="10875" r="4203" b="4693"/>
          <a:stretch>
            <a:fillRect/>
          </a:stretch>
        </p:blipFill>
        <p:spPr>
          <a:xfrm>
            <a:off x="1142685" y="1136574"/>
            <a:ext cx="10054683" cy="5337339"/>
          </a:xfrm>
          <a:prstGeom prst="rect">
            <a:avLst/>
          </a:prstGeom>
        </p:spPr>
      </p:pic>
      <p:sp>
        <p:nvSpPr>
          <p:cNvPr id="4" name="Segnaposto data 3">
            <a:extLst>
              <a:ext uri="{FF2B5EF4-FFF2-40B4-BE49-F238E27FC236}">
                <a16:creationId xmlns:a16="http://schemas.microsoft.com/office/drawing/2014/main" id="{5EC97523-7EB6-8532-C82F-1D6A0D9230AE}"/>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9BC14AFA-373C-8D71-DAFD-A0835220C86E}"/>
              </a:ext>
            </a:extLst>
          </p:cNvPr>
          <p:cNvSpPr>
            <a:spLocks noGrp="1"/>
          </p:cNvSpPr>
          <p:nvPr>
            <p:ph type="sldNum" sz="quarter" idx="12"/>
          </p:nvPr>
        </p:nvSpPr>
        <p:spPr/>
        <p:txBody>
          <a:bodyPr/>
          <a:lstStyle/>
          <a:p>
            <a:fld id="{73B850FF-6169-4056-8077-06FFA93A5366}" type="slidenum">
              <a:rPr lang="en-US" smtClean="0"/>
              <a:t>59</a:t>
            </a:fld>
            <a:endParaRPr lang="en-US"/>
          </a:p>
        </p:txBody>
      </p:sp>
      <p:sp>
        <p:nvSpPr>
          <p:cNvPr id="8" name="Titolo 7">
            <a:extLst>
              <a:ext uri="{FF2B5EF4-FFF2-40B4-BE49-F238E27FC236}">
                <a16:creationId xmlns:a16="http://schemas.microsoft.com/office/drawing/2014/main" id="{29055A30-8645-AE16-CD49-14F670C4EF22}"/>
              </a:ext>
            </a:extLst>
          </p:cNvPr>
          <p:cNvSpPr>
            <a:spLocks noGrp="1"/>
          </p:cNvSpPr>
          <p:nvPr>
            <p:ph type="title"/>
          </p:nvPr>
        </p:nvSpPr>
        <p:spPr>
          <a:xfrm>
            <a:off x="464005" y="260306"/>
            <a:ext cx="11412044" cy="1165504"/>
          </a:xfrm>
        </p:spPr>
        <p:txBody>
          <a:bodyPr>
            <a:noAutofit/>
          </a:bodyPr>
          <a:lstStyle/>
          <a:p>
            <a:r>
              <a:rPr lang="en-US" sz="3600" b="1" dirty="0">
                <a:solidFill>
                  <a:schemeClr val="tx2">
                    <a:lumMod val="75000"/>
                    <a:lumOff val="25000"/>
                  </a:schemeClr>
                </a:solidFill>
              </a:rPr>
              <a:t>Not only Classical Cepheids…</a:t>
            </a:r>
          </a:p>
        </p:txBody>
      </p:sp>
      <p:sp>
        <p:nvSpPr>
          <p:cNvPr id="5" name="CasellaDiTesto 4">
            <a:extLst>
              <a:ext uri="{FF2B5EF4-FFF2-40B4-BE49-F238E27FC236}">
                <a16:creationId xmlns:a16="http://schemas.microsoft.com/office/drawing/2014/main" id="{3A7B9979-0BB2-67C8-2776-48F3660A095C}"/>
              </a:ext>
            </a:extLst>
          </p:cNvPr>
          <p:cNvSpPr txBox="1"/>
          <p:nvPr/>
        </p:nvSpPr>
        <p:spPr>
          <a:xfrm>
            <a:off x="618893" y="1136574"/>
            <a:ext cx="5302405" cy="1569660"/>
          </a:xfrm>
          <a:prstGeom prst="rect">
            <a:avLst/>
          </a:prstGeom>
          <a:solidFill>
            <a:schemeClr val="bg1"/>
          </a:solidFill>
        </p:spPr>
        <p:txBody>
          <a:bodyPr wrap="square">
            <a:spAutoFit/>
          </a:bodyPr>
          <a:lstStyle/>
          <a:p>
            <a:r>
              <a:rPr lang="en-US" sz="2400" dirty="0"/>
              <a:t>Other pulsating stars that populate the instability strip can be used to establish an alternative first step of the extragalactic distance scale.</a:t>
            </a:r>
          </a:p>
        </p:txBody>
      </p:sp>
      <p:sp>
        <p:nvSpPr>
          <p:cNvPr id="9" name="CasellaDiTesto 8">
            <a:extLst>
              <a:ext uri="{FF2B5EF4-FFF2-40B4-BE49-F238E27FC236}">
                <a16:creationId xmlns:a16="http://schemas.microsoft.com/office/drawing/2014/main" id="{D6E540E6-BD41-531C-9375-4C70C9C144C1}"/>
              </a:ext>
            </a:extLst>
          </p:cNvPr>
          <p:cNvSpPr txBox="1"/>
          <p:nvPr/>
        </p:nvSpPr>
        <p:spPr>
          <a:xfrm>
            <a:off x="7343078" y="6094740"/>
            <a:ext cx="3350941"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Data from Cusano+2021, Ripepi+2022, Sicignano+2024,+2025</a:t>
            </a:r>
          </a:p>
        </p:txBody>
      </p:sp>
      <p:sp>
        <p:nvSpPr>
          <p:cNvPr id="2" name="Segnaposto piè di pagina 1">
            <a:extLst>
              <a:ext uri="{FF2B5EF4-FFF2-40B4-BE49-F238E27FC236}">
                <a16:creationId xmlns:a16="http://schemas.microsoft.com/office/drawing/2014/main" id="{64C1A2B5-125F-6CE0-3477-EB11C2A08865}"/>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332348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076A8-8FCD-4429-D734-0646C8B5AABA}"/>
            </a:ext>
          </a:extLst>
        </p:cNvPr>
        <p:cNvGrpSpPr/>
        <p:nvPr/>
      </p:nvGrpSpPr>
      <p:grpSpPr>
        <a:xfrm>
          <a:off x="0" y="0"/>
          <a:ext cx="0" cy="0"/>
          <a:chOff x="0" y="0"/>
          <a:chExt cx="0" cy="0"/>
        </a:xfrm>
      </p:grpSpPr>
      <p:sp>
        <p:nvSpPr>
          <p:cNvPr id="18" name="Segnaposto data 17">
            <a:extLst>
              <a:ext uri="{FF2B5EF4-FFF2-40B4-BE49-F238E27FC236}">
                <a16:creationId xmlns:a16="http://schemas.microsoft.com/office/drawing/2014/main" id="{2557B069-59CE-ACE5-8F1A-2CB4E8B50D11}"/>
              </a:ext>
            </a:extLst>
          </p:cNvPr>
          <p:cNvSpPr>
            <a:spLocks noGrp="1"/>
          </p:cNvSpPr>
          <p:nvPr>
            <p:ph type="dt" sz="half" idx="10"/>
          </p:nvPr>
        </p:nvSpPr>
        <p:spPr/>
        <p:txBody>
          <a:bodyPr/>
          <a:lstStyle/>
          <a:p>
            <a:r>
              <a:rPr lang="it-IT"/>
              <a:t>25/05/2026 CosmoVerse@Sofia</a:t>
            </a:r>
            <a:endParaRPr lang="en-US"/>
          </a:p>
        </p:txBody>
      </p:sp>
      <p:sp>
        <p:nvSpPr>
          <p:cNvPr id="20" name="Segnaposto numero diapositiva 19">
            <a:extLst>
              <a:ext uri="{FF2B5EF4-FFF2-40B4-BE49-F238E27FC236}">
                <a16:creationId xmlns:a16="http://schemas.microsoft.com/office/drawing/2014/main" id="{FABB48DE-7D8E-D1C0-AAC2-BB70739D8387}"/>
              </a:ext>
            </a:extLst>
          </p:cNvPr>
          <p:cNvSpPr>
            <a:spLocks noGrp="1"/>
          </p:cNvSpPr>
          <p:nvPr>
            <p:ph type="sldNum" sz="quarter" idx="12"/>
          </p:nvPr>
        </p:nvSpPr>
        <p:spPr/>
        <p:txBody>
          <a:bodyPr/>
          <a:lstStyle/>
          <a:p>
            <a:fld id="{73B850FF-6169-4056-8077-06FFA93A5366}" type="slidenum">
              <a:rPr lang="en-US" smtClean="0"/>
              <a:t>6</a:t>
            </a:fld>
            <a:endParaRPr lang="en-US" dirty="0"/>
          </a:p>
        </p:txBody>
      </p:sp>
      <p:sp>
        <p:nvSpPr>
          <p:cNvPr id="8" name="TextBox 2">
            <a:extLst>
              <a:ext uri="{FF2B5EF4-FFF2-40B4-BE49-F238E27FC236}">
                <a16:creationId xmlns:a16="http://schemas.microsoft.com/office/drawing/2014/main" id="{618EE7A2-EA24-52CC-268B-58DED18FD764}"/>
              </a:ext>
            </a:extLst>
          </p:cNvPr>
          <p:cNvSpPr txBox="1"/>
          <p:nvPr/>
        </p:nvSpPr>
        <p:spPr>
          <a:xfrm>
            <a:off x="374792" y="215316"/>
            <a:ext cx="11442416" cy="769441"/>
          </a:xfrm>
          <a:prstGeom prst="rect">
            <a:avLst/>
          </a:prstGeom>
          <a:noFill/>
        </p:spPr>
        <p:txBody>
          <a:bodyPr wrap="square" rtlCol="0">
            <a:spAutoFit/>
          </a:bodyPr>
          <a:lstStyle/>
          <a:p>
            <a:pPr algn="ctr"/>
            <a:r>
              <a:rPr lang="it-IT" sz="4400" b="1" dirty="0" err="1">
                <a:solidFill>
                  <a:schemeClr val="accent1"/>
                </a:solidFill>
                <a:latin typeface="+mj-lt"/>
              </a:rPr>
              <a:t>Period</a:t>
            </a:r>
            <a:r>
              <a:rPr lang="it-IT" sz="4400" b="1" dirty="0">
                <a:solidFill>
                  <a:schemeClr val="accent1"/>
                </a:solidFill>
                <a:latin typeface="+mj-lt"/>
              </a:rPr>
              <a:t> </a:t>
            </a:r>
            <a:r>
              <a:rPr lang="it-IT" sz="4400" b="1" dirty="0" err="1">
                <a:solidFill>
                  <a:schemeClr val="accent1"/>
                </a:solidFill>
                <a:latin typeface="+mj-lt"/>
              </a:rPr>
              <a:t>Luminosity</a:t>
            </a:r>
            <a:r>
              <a:rPr lang="it-IT" sz="4400" b="1" dirty="0">
                <a:solidFill>
                  <a:schemeClr val="accent1"/>
                </a:solidFill>
                <a:latin typeface="+mj-lt"/>
              </a:rPr>
              <a:t> relation</a:t>
            </a:r>
            <a:endParaRPr lang="en-IT" sz="4400" b="1" dirty="0">
              <a:solidFill>
                <a:schemeClr val="accent1"/>
              </a:solidFill>
              <a:latin typeface="+mj-lt"/>
              <a:cs typeface="Times New Roman" panose="02020603050405020304" pitchFamily="18" charset="0"/>
            </a:endParaRPr>
          </a:p>
        </p:txBody>
      </p:sp>
      <p:sp>
        <p:nvSpPr>
          <p:cNvPr id="2" name="CasellaDiTesto 1">
            <a:extLst>
              <a:ext uri="{FF2B5EF4-FFF2-40B4-BE49-F238E27FC236}">
                <a16:creationId xmlns:a16="http://schemas.microsoft.com/office/drawing/2014/main" id="{F01624FD-43BB-B97D-6979-1F991580E4B5}"/>
              </a:ext>
            </a:extLst>
          </p:cNvPr>
          <p:cNvSpPr txBox="1"/>
          <p:nvPr/>
        </p:nvSpPr>
        <p:spPr>
          <a:xfrm>
            <a:off x="509334" y="1300637"/>
            <a:ext cx="7826144" cy="707886"/>
          </a:xfrm>
          <a:prstGeom prst="rect">
            <a:avLst/>
          </a:prstGeom>
          <a:noFill/>
        </p:spPr>
        <p:txBody>
          <a:bodyPr wrap="square" rtlCol="0">
            <a:spAutoFit/>
          </a:bodyPr>
          <a:lstStyle/>
          <a:p>
            <a:r>
              <a:rPr lang="en-US" sz="2000" dirty="0"/>
              <a:t>Leavitt worked as a “Harvard computer” in charge of cataloguing the stars from the photographic plates.</a:t>
            </a:r>
          </a:p>
        </p:txBody>
      </p:sp>
      <p:sp>
        <p:nvSpPr>
          <p:cNvPr id="6" name="Segnaposto piè di pagina 5">
            <a:extLst>
              <a:ext uri="{FF2B5EF4-FFF2-40B4-BE49-F238E27FC236}">
                <a16:creationId xmlns:a16="http://schemas.microsoft.com/office/drawing/2014/main" id="{188B31EC-C29D-CCA7-FF4A-0F3A922546A7}"/>
              </a:ext>
            </a:extLst>
          </p:cNvPr>
          <p:cNvSpPr>
            <a:spLocks noGrp="1"/>
          </p:cNvSpPr>
          <p:nvPr>
            <p:ph type="ftr" sz="quarter" idx="11"/>
          </p:nvPr>
        </p:nvSpPr>
        <p:spPr/>
        <p:txBody>
          <a:bodyPr/>
          <a:lstStyle/>
          <a:p>
            <a:r>
              <a:rPr lang="en-US"/>
              <a:t>Teresa Sicignano</a:t>
            </a:r>
          </a:p>
        </p:txBody>
      </p:sp>
      <p:pic>
        <p:nvPicPr>
          <p:cNvPr id="9" name="Immagine 8">
            <a:extLst>
              <a:ext uri="{FF2B5EF4-FFF2-40B4-BE49-F238E27FC236}">
                <a16:creationId xmlns:a16="http://schemas.microsoft.com/office/drawing/2014/main" id="{80A8B37B-FE95-79FA-3F39-421E02E34485}"/>
              </a:ext>
            </a:extLst>
          </p:cNvPr>
          <p:cNvPicPr>
            <a:picLocks noChangeAspect="1"/>
          </p:cNvPicPr>
          <p:nvPr/>
        </p:nvPicPr>
        <p:blipFill>
          <a:blip r:embed="rId3"/>
          <a:stretch>
            <a:fillRect/>
          </a:stretch>
        </p:blipFill>
        <p:spPr>
          <a:xfrm>
            <a:off x="5835491" y="2586332"/>
            <a:ext cx="5904714" cy="3322285"/>
          </a:xfrm>
          <a:prstGeom prst="rect">
            <a:avLst/>
          </a:prstGeom>
        </p:spPr>
      </p:pic>
      <p:sp>
        <p:nvSpPr>
          <p:cNvPr id="10" name="CasellaDiTesto 9">
            <a:extLst>
              <a:ext uri="{FF2B5EF4-FFF2-40B4-BE49-F238E27FC236}">
                <a16:creationId xmlns:a16="http://schemas.microsoft.com/office/drawing/2014/main" id="{B107BC2D-E86F-8166-9F48-4B1B161F5CE9}"/>
              </a:ext>
            </a:extLst>
          </p:cNvPr>
          <p:cNvSpPr txBox="1"/>
          <p:nvPr/>
        </p:nvSpPr>
        <p:spPr>
          <a:xfrm>
            <a:off x="9565566" y="5987017"/>
            <a:ext cx="2251642" cy="307777"/>
          </a:xfrm>
          <a:prstGeom prst="rect">
            <a:avLst/>
          </a:prstGeom>
          <a:noFill/>
        </p:spPr>
        <p:txBody>
          <a:bodyPr wrap="none" rtlCol="0">
            <a:spAutoFit/>
          </a:bodyPr>
          <a:lstStyle/>
          <a:p>
            <a:r>
              <a:rPr lang="en-US" sz="1400" dirty="0"/>
              <a:t>Courtesy of Louise Breuval</a:t>
            </a:r>
          </a:p>
        </p:txBody>
      </p:sp>
      <p:pic>
        <p:nvPicPr>
          <p:cNvPr id="9222" name="Picture 6">
            <a:extLst>
              <a:ext uri="{FF2B5EF4-FFF2-40B4-BE49-F238E27FC236}">
                <a16:creationId xmlns:a16="http://schemas.microsoft.com/office/drawing/2014/main" id="{D1E97799-D856-52F0-DA42-31C4DB01AB0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085" t="10067" r="9499" b="12811"/>
          <a:stretch>
            <a:fillRect/>
          </a:stretch>
        </p:blipFill>
        <p:spPr bwMode="auto">
          <a:xfrm>
            <a:off x="224672" y="2586333"/>
            <a:ext cx="5380969" cy="3322285"/>
          </a:xfrm>
          <a:prstGeom prst="rect">
            <a:avLst/>
          </a:prstGeom>
          <a:noFill/>
          <a:extLst>
            <a:ext uri="{909E8E84-426E-40DD-AFC4-6F175D3DCCD1}">
              <a14:hiddenFill xmlns:a14="http://schemas.microsoft.com/office/drawing/2010/main">
                <a:solidFill>
                  <a:srgbClr val="FFFFFF"/>
                </a:solidFill>
              </a14:hiddenFill>
            </a:ext>
          </a:extLst>
        </p:spPr>
      </p:pic>
      <p:pic>
        <p:nvPicPr>
          <p:cNvPr id="5" name="Immagine 4">
            <a:extLst>
              <a:ext uri="{FF2B5EF4-FFF2-40B4-BE49-F238E27FC236}">
                <a16:creationId xmlns:a16="http://schemas.microsoft.com/office/drawing/2014/main" id="{0B57D743-DDC6-DF29-1528-9B01C07223A8}"/>
              </a:ext>
            </a:extLst>
          </p:cNvPr>
          <p:cNvPicPr>
            <a:picLocks noChangeAspect="1"/>
          </p:cNvPicPr>
          <p:nvPr/>
        </p:nvPicPr>
        <p:blipFill>
          <a:blip r:embed="rId5"/>
          <a:stretch>
            <a:fillRect/>
          </a:stretch>
        </p:blipFill>
        <p:spPr>
          <a:xfrm>
            <a:off x="8846704" y="923779"/>
            <a:ext cx="2713241" cy="1525126"/>
          </a:xfrm>
          <a:prstGeom prst="rect">
            <a:avLst/>
          </a:prstGeom>
        </p:spPr>
      </p:pic>
      <p:sp>
        <p:nvSpPr>
          <p:cNvPr id="11" name="CasellaDiTesto 10">
            <a:extLst>
              <a:ext uri="{FF2B5EF4-FFF2-40B4-BE49-F238E27FC236}">
                <a16:creationId xmlns:a16="http://schemas.microsoft.com/office/drawing/2014/main" id="{F751AFC2-DEB4-40BA-EF9F-4AD71DB1E44F}"/>
              </a:ext>
            </a:extLst>
          </p:cNvPr>
          <p:cNvSpPr txBox="1"/>
          <p:nvPr/>
        </p:nvSpPr>
        <p:spPr>
          <a:xfrm>
            <a:off x="224672" y="5987017"/>
            <a:ext cx="3221172" cy="307777"/>
          </a:xfrm>
          <a:prstGeom prst="rect">
            <a:avLst/>
          </a:prstGeom>
          <a:noFill/>
        </p:spPr>
        <p:txBody>
          <a:bodyPr wrap="square">
            <a:spAutoFit/>
          </a:bodyPr>
          <a:lstStyle/>
          <a:p>
            <a:r>
              <a:rPr lang="en-US" sz="1400" dirty="0"/>
              <a:t>Credit: Andrew Lockwood</a:t>
            </a:r>
          </a:p>
        </p:txBody>
      </p:sp>
    </p:spTree>
    <p:extLst>
      <p:ext uri="{BB962C8B-B14F-4D97-AF65-F5344CB8AC3E}">
        <p14:creationId xmlns:p14="http://schemas.microsoft.com/office/powerpoint/2010/main" val="365239230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F67C02-E078-FA34-E453-A5C7B2C886DD}"/>
              </a:ext>
            </a:extLst>
          </p:cNvPr>
          <p:cNvSpPr>
            <a:spLocks noGrp="1"/>
          </p:cNvSpPr>
          <p:nvPr>
            <p:ph type="title"/>
          </p:nvPr>
        </p:nvSpPr>
        <p:spPr>
          <a:xfrm>
            <a:off x="3788760" y="136525"/>
            <a:ext cx="4614480" cy="1325563"/>
          </a:xfrm>
        </p:spPr>
        <p:txBody>
          <a:bodyPr/>
          <a:lstStyle/>
          <a:p>
            <a:r>
              <a:rPr lang="en-US" b="1" dirty="0">
                <a:solidFill>
                  <a:schemeClr val="tx2">
                    <a:lumMod val="75000"/>
                    <a:lumOff val="25000"/>
                  </a:schemeClr>
                </a:solidFill>
              </a:rPr>
              <a:t>WHERE WE ARE:</a:t>
            </a:r>
          </a:p>
        </p:txBody>
      </p:sp>
      <p:sp>
        <p:nvSpPr>
          <p:cNvPr id="4" name="Segnaposto data 3">
            <a:extLst>
              <a:ext uri="{FF2B5EF4-FFF2-40B4-BE49-F238E27FC236}">
                <a16:creationId xmlns:a16="http://schemas.microsoft.com/office/drawing/2014/main" id="{DD23F47D-25E0-01E3-6181-23A401FA84A3}"/>
              </a:ext>
            </a:extLst>
          </p:cNvPr>
          <p:cNvSpPr>
            <a:spLocks noGrp="1"/>
          </p:cNvSpPr>
          <p:nvPr>
            <p:ph type="dt" sz="half" idx="10"/>
          </p:nvPr>
        </p:nvSpPr>
        <p:spPr/>
        <p:txBody>
          <a:bodyPr/>
          <a:lstStyle/>
          <a:p>
            <a:r>
              <a:rPr lang="it-IT"/>
              <a:t>25/05/2026 CosmoVerse@Sofia</a:t>
            </a:r>
            <a:endParaRPr lang="en-US"/>
          </a:p>
        </p:txBody>
      </p:sp>
      <p:sp>
        <p:nvSpPr>
          <p:cNvPr id="5" name="Segnaposto numero diapositiva 4">
            <a:extLst>
              <a:ext uri="{FF2B5EF4-FFF2-40B4-BE49-F238E27FC236}">
                <a16:creationId xmlns:a16="http://schemas.microsoft.com/office/drawing/2014/main" id="{4D6D2B35-6AC1-5A7C-F01D-338F620ADB17}"/>
              </a:ext>
            </a:extLst>
          </p:cNvPr>
          <p:cNvSpPr>
            <a:spLocks noGrp="1"/>
          </p:cNvSpPr>
          <p:nvPr>
            <p:ph type="sldNum" sz="quarter" idx="12"/>
          </p:nvPr>
        </p:nvSpPr>
        <p:spPr/>
        <p:txBody>
          <a:bodyPr/>
          <a:lstStyle/>
          <a:p>
            <a:fld id="{B78F4D46-5A94-204F-B668-74128563BE61}" type="slidenum">
              <a:rPr lang="en-US" smtClean="0"/>
              <a:t>60</a:t>
            </a:fld>
            <a:endParaRPr lang="en-US"/>
          </a:p>
        </p:txBody>
      </p:sp>
      <p:sp>
        <p:nvSpPr>
          <p:cNvPr id="6" name="Segnaposto piè di pagina 5">
            <a:extLst>
              <a:ext uri="{FF2B5EF4-FFF2-40B4-BE49-F238E27FC236}">
                <a16:creationId xmlns:a16="http://schemas.microsoft.com/office/drawing/2014/main" id="{DAC55B27-4CBE-2F5D-0B46-5A2F8CADEF9E}"/>
              </a:ext>
            </a:extLst>
          </p:cNvPr>
          <p:cNvSpPr>
            <a:spLocks noGrp="1"/>
          </p:cNvSpPr>
          <p:nvPr>
            <p:ph type="ftr" sz="quarter" idx="11"/>
          </p:nvPr>
        </p:nvSpPr>
        <p:spPr/>
        <p:txBody>
          <a:bodyPr/>
          <a:lstStyle/>
          <a:p>
            <a:r>
              <a:rPr lang="en-US"/>
              <a:t>Teresa Sicignano</a:t>
            </a:r>
          </a:p>
        </p:txBody>
      </p:sp>
      <p:sp>
        <p:nvSpPr>
          <p:cNvPr id="7" name="Rectangle 1">
            <a:extLst>
              <a:ext uri="{FF2B5EF4-FFF2-40B4-BE49-F238E27FC236}">
                <a16:creationId xmlns:a16="http://schemas.microsoft.com/office/drawing/2014/main" id="{2AAA7B70-F8B1-D45A-3F1E-3F0A35D90C69}"/>
              </a:ext>
            </a:extLst>
          </p:cNvPr>
          <p:cNvSpPr>
            <a:spLocks noChangeArrowheads="1"/>
          </p:cNvSpPr>
          <p:nvPr/>
        </p:nvSpPr>
        <p:spPr bwMode="auto">
          <a:xfrm rot="10800000" flipV="1">
            <a:off x="385483" y="1243787"/>
            <a:ext cx="11806517"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2800" b="0" i="0" u="none" strike="noStrike" cap="none" normalizeH="0" baseline="0" dirty="0" err="1">
                <a:ln>
                  <a:noFill/>
                </a:ln>
                <a:solidFill>
                  <a:schemeClr val="tx1"/>
                </a:solidFill>
                <a:effectLst/>
              </a:rPr>
              <a:t>Cepheids</a:t>
            </a:r>
            <a:r>
              <a:rPr kumimoji="0" lang="it-IT" altLang="it-IT" sz="2800" b="0" i="0" u="none" strike="noStrike" cap="none" normalizeH="0" baseline="0" dirty="0">
                <a:ln>
                  <a:noFill/>
                </a:ln>
                <a:solidFill>
                  <a:schemeClr val="tx1"/>
                </a:solidFill>
                <a:effectLst/>
              </a:rPr>
              <a:t> </a:t>
            </a:r>
            <a:r>
              <a:rPr kumimoji="0" lang="it-IT" altLang="it-IT" sz="2800" b="0" i="0" u="none" strike="noStrike" cap="none" normalizeH="0" baseline="0" dirty="0" err="1">
                <a:ln>
                  <a:noFill/>
                </a:ln>
                <a:solidFill>
                  <a:schemeClr val="tx1"/>
                </a:solidFill>
                <a:effectLst/>
              </a:rPr>
              <a:t>as</a:t>
            </a:r>
            <a:r>
              <a:rPr kumimoji="0" lang="it-IT" altLang="it-IT" sz="2800" b="0" i="0" u="none" strike="noStrike" cap="none" normalizeH="0" baseline="0" dirty="0">
                <a:ln>
                  <a:noFill/>
                </a:ln>
                <a:solidFill>
                  <a:schemeClr val="tx1"/>
                </a:solidFill>
                <a:effectLst/>
              </a:rPr>
              <a:t> </a:t>
            </a:r>
            <a:r>
              <a:rPr kumimoji="0" lang="it-IT" altLang="it-IT" sz="2800" b="0" i="0" u="none" strike="noStrike" cap="none" normalizeH="0" baseline="0" dirty="0" err="1">
                <a:ln>
                  <a:noFill/>
                </a:ln>
                <a:solidFill>
                  <a:schemeClr val="tx1"/>
                </a:solidFill>
                <a:effectLst/>
              </a:rPr>
              <a:t>distance</a:t>
            </a:r>
            <a:r>
              <a:rPr kumimoji="0" lang="it-IT" altLang="it-IT" sz="2800" b="0" i="0" u="none" strike="noStrike" cap="none" normalizeH="0" baseline="0" dirty="0">
                <a:ln>
                  <a:noFill/>
                </a:ln>
                <a:solidFill>
                  <a:schemeClr val="tx1"/>
                </a:solidFill>
                <a:effectLst/>
              </a:rPr>
              <a:t> </a:t>
            </a:r>
            <a:r>
              <a:rPr kumimoji="0" lang="it-IT" altLang="it-IT" sz="2800" b="0" i="0" u="none" strike="noStrike" cap="none" normalizeH="0" baseline="0" dirty="0" err="1">
                <a:ln>
                  <a:noFill/>
                </a:ln>
                <a:solidFill>
                  <a:schemeClr val="tx1"/>
                </a:solidFill>
                <a:effectLst/>
              </a:rPr>
              <a:t>indicators</a:t>
            </a:r>
            <a:r>
              <a:rPr kumimoji="0" lang="it-IT" altLang="it-IT" sz="2800" b="0" i="0" u="none" strike="noStrike" cap="none" normalizeH="0" baseline="0" dirty="0">
                <a:ln>
                  <a:noFill/>
                </a:ln>
                <a:solidFill>
                  <a:schemeClr val="tx1"/>
                </a:solidFill>
                <a:effectLst/>
              </a:rPr>
              <a:t>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altLang="it-IT"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2800" b="0" i="0" u="none" strike="noStrike" cap="none" normalizeH="0" baseline="0" dirty="0" err="1">
                <a:ln>
                  <a:noFill/>
                </a:ln>
                <a:solidFill>
                  <a:schemeClr val="tx1"/>
                </a:solidFill>
                <a:effectLst/>
              </a:rPr>
              <a:t>Pulsation</a:t>
            </a:r>
            <a:r>
              <a:rPr kumimoji="0" lang="it-IT" altLang="it-IT" sz="2800" b="0" i="0" u="none" strike="noStrike" cap="none" normalizeH="0" baseline="0" dirty="0">
                <a:ln>
                  <a:noFill/>
                </a:ln>
                <a:solidFill>
                  <a:schemeClr val="tx1"/>
                </a:solidFill>
                <a:effectLst/>
              </a:rPr>
              <a:t> </a:t>
            </a:r>
            <a:r>
              <a:rPr kumimoji="0" lang="it-IT" altLang="it-IT" sz="2800" b="0" i="0" u="none" strike="noStrike" cap="none" normalizeH="0" baseline="0" dirty="0" err="1">
                <a:ln>
                  <a:noFill/>
                </a:ln>
                <a:solidFill>
                  <a:schemeClr val="tx1"/>
                </a:solidFill>
                <a:effectLst/>
              </a:rPr>
              <a:t>mechanism</a:t>
            </a:r>
            <a:r>
              <a:rPr kumimoji="0" lang="it-IT" altLang="it-IT" sz="2800" b="0" i="0" u="none" strike="noStrike" cap="none" normalizeH="0" baseline="0" dirty="0">
                <a:ln>
                  <a:noFill/>
                </a:ln>
                <a:solidFill>
                  <a:schemeClr val="tx1"/>
                </a:solidFill>
                <a:effectLst/>
              </a:rPr>
              <a:t> are </a:t>
            </a:r>
            <a:r>
              <a:rPr kumimoji="0" lang="it-IT" altLang="it-IT" sz="2800" b="0" i="0" u="none" strike="noStrike" cap="none" normalizeH="0" baseline="0" dirty="0" err="1">
                <a:ln>
                  <a:noFill/>
                </a:ln>
                <a:solidFill>
                  <a:schemeClr val="tx1"/>
                </a:solidFill>
                <a:effectLst/>
              </a:rPr>
              <a:t>well</a:t>
            </a:r>
            <a:r>
              <a:rPr kumimoji="0" lang="it-IT" altLang="it-IT" sz="2800" b="0" i="0" u="none" strike="noStrike" cap="none" normalizeH="0" baseline="0" dirty="0">
                <a:ln>
                  <a:noFill/>
                </a:ln>
                <a:solidFill>
                  <a:schemeClr val="tx1"/>
                </a:solidFill>
                <a:effectLst/>
              </a:rPr>
              <a:t> </a:t>
            </a:r>
            <a:r>
              <a:rPr kumimoji="0" lang="it-IT" altLang="it-IT" sz="2800" b="0" i="0" u="none" strike="noStrike" cap="none" normalizeH="0" baseline="0" dirty="0" err="1">
                <a:ln>
                  <a:noFill/>
                </a:ln>
                <a:solidFill>
                  <a:schemeClr val="tx1"/>
                </a:solidFill>
                <a:effectLst/>
              </a:rPr>
              <a:t>known</a:t>
            </a:r>
            <a:endParaRPr kumimoji="0" lang="it-IT" altLang="it-IT"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altLang="it-IT" sz="2800" b="0" i="0" u="none" strike="noStrike" cap="none" normalizeH="0" baseline="0" dirty="0">
              <a:ln>
                <a:noFill/>
              </a:ln>
              <a:solidFill>
                <a:schemeClr val="tx1"/>
              </a:solidFill>
              <a:effectLst/>
            </a:endParaRPr>
          </a:p>
          <a:p>
            <a:pPr lvl="0" eaLnBrk="0" fontAlgn="base" hangingPunct="0">
              <a:spcBef>
                <a:spcPct val="0"/>
              </a:spcBef>
              <a:spcAft>
                <a:spcPct val="0"/>
              </a:spcAft>
              <a:buFontTx/>
              <a:buChar char="•"/>
            </a:pPr>
            <a:r>
              <a:rPr kumimoji="0" lang="it-IT" altLang="it-IT" sz="2800" b="0" i="0" u="none" strike="noStrike" cap="none" normalizeH="0" baseline="0" dirty="0">
                <a:ln>
                  <a:noFill/>
                </a:ln>
                <a:solidFill>
                  <a:schemeClr val="tx1"/>
                </a:solidFill>
                <a:effectLst/>
              </a:rPr>
              <a:t>PL </a:t>
            </a:r>
            <a:r>
              <a:rPr kumimoji="0" lang="it-IT" altLang="it-IT" sz="2800" b="0" i="0" u="none" strike="noStrike" cap="none" normalizeH="0" baseline="0" dirty="0" err="1">
                <a:ln>
                  <a:noFill/>
                </a:ln>
                <a:solidFill>
                  <a:schemeClr val="tx1"/>
                </a:solidFill>
                <a:effectLst/>
              </a:rPr>
              <a:t>is</a:t>
            </a:r>
            <a:r>
              <a:rPr kumimoji="0" lang="it-IT" altLang="it-IT" sz="2800" b="0" i="0" u="none" strike="noStrike" cap="none" normalizeH="0" baseline="0" dirty="0">
                <a:ln>
                  <a:noFill/>
                </a:ln>
                <a:solidFill>
                  <a:schemeClr val="tx1"/>
                </a:solidFill>
                <a:effectLst/>
              </a:rPr>
              <a:t> a </a:t>
            </a:r>
            <a:r>
              <a:rPr kumimoji="0" lang="it-IT" altLang="it-IT" sz="2800" b="0" i="0" u="none" strike="noStrike" cap="none" normalizeH="0" baseline="0" dirty="0" err="1">
                <a:ln>
                  <a:noFill/>
                </a:ln>
                <a:solidFill>
                  <a:schemeClr val="tx1"/>
                </a:solidFill>
                <a:effectLst/>
              </a:rPr>
              <a:t>projection</a:t>
            </a:r>
            <a:r>
              <a:rPr kumimoji="0" lang="it-IT" altLang="it-IT" sz="2800" b="0" i="0" u="none" strike="noStrike" cap="none" normalizeH="0" baseline="0" dirty="0">
                <a:ln>
                  <a:noFill/>
                </a:ln>
                <a:solidFill>
                  <a:schemeClr val="tx1"/>
                </a:solidFill>
                <a:effectLst/>
              </a:rPr>
              <a:t> of PLC - </a:t>
            </a:r>
            <a:r>
              <a:rPr lang="it-IT" sz="2800" dirty="0"/>
              <a:t>PW </a:t>
            </a:r>
            <a:r>
              <a:rPr lang="it-IT" sz="2800" i="1" dirty="0" err="1"/>
              <a:t>is</a:t>
            </a:r>
            <a:r>
              <a:rPr lang="it-IT" sz="2800" dirty="0"/>
              <a:t> a PLC, with a special </a:t>
            </a:r>
            <a:r>
              <a:rPr lang="it-IT" sz="2800" dirty="0" err="1"/>
              <a:t>coefficient</a:t>
            </a:r>
            <a:r>
              <a:rPr kumimoji="0" lang="it-IT" altLang="it-IT" sz="3600" b="0" i="0" u="none" strike="noStrike" cap="none" normalizeH="0" baseline="0" dirty="0">
                <a:ln>
                  <a:noFill/>
                </a:ln>
                <a:solidFill>
                  <a:schemeClr val="tx1"/>
                </a:solidFill>
                <a:effectLst/>
              </a:rPr>
              <a:t> </a:t>
            </a:r>
            <a:endParaRPr kumimoji="0" lang="it-IT" altLang="it-IT"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altLang="it-IT"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2800" b="0" i="0" u="none" strike="noStrike" cap="none" normalizeH="0" baseline="0" dirty="0" err="1">
                <a:ln>
                  <a:noFill/>
                </a:ln>
                <a:solidFill>
                  <a:schemeClr val="tx1"/>
                </a:solidFill>
                <a:effectLst/>
              </a:rPr>
              <a:t>Extinction</a:t>
            </a:r>
            <a:r>
              <a:rPr kumimoji="0" lang="it-IT" altLang="it-IT" sz="2800" b="0" i="0" u="none" strike="noStrike" cap="none" normalizeH="0" baseline="0" dirty="0">
                <a:ln>
                  <a:noFill/>
                </a:ln>
                <a:solidFill>
                  <a:schemeClr val="tx1"/>
                </a:solidFill>
                <a:effectLst/>
              </a:rPr>
              <a:t> and </a:t>
            </a:r>
            <a:r>
              <a:rPr kumimoji="0" lang="it-IT" altLang="it-IT" sz="2800" b="0" i="0" u="none" strike="noStrike" cap="none" normalizeH="0" baseline="0" dirty="0" err="1">
                <a:ln>
                  <a:noFill/>
                </a:ln>
                <a:solidFill>
                  <a:schemeClr val="tx1"/>
                </a:solidFill>
                <a:effectLst/>
              </a:rPr>
              <a:t>metallicity</a:t>
            </a:r>
            <a:r>
              <a:rPr kumimoji="0" lang="it-IT" altLang="it-IT" sz="2800" b="0" i="0" u="none" strike="noStrike" cap="none" normalizeH="0" baseline="0" dirty="0">
                <a:ln>
                  <a:noFill/>
                </a:ln>
                <a:solidFill>
                  <a:schemeClr val="tx1"/>
                </a:solidFill>
                <a:effectLst/>
              </a:rPr>
              <a:t> </a:t>
            </a:r>
            <a:r>
              <a:rPr kumimoji="0" lang="it-IT" altLang="it-IT" sz="2800" b="0" i="0" u="none" strike="noStrike" cap="none" normalizeH="0" baseline="0" dirty="0" err="1">
                <a:ln>
                  <a:noFill/>
                </a:ln>
                <a:solidFill>
                  <a:schemeClr val="tx1"/>
                </a:solidFill>
                <a:effectLst/>
              </a:rPr>
              <a:t>matter</a:t>
            </a:r>
            <a:r>
              <a:rPr kumimoji="0" lang="it-IT" altLang="it-IT" sz="2800" b="0" i="0" u="none" strike="noStrike" cap="none" normalizeH="0" baseline="0" dirty="0">
                <a:ln>
                  <a:noFill/>
                </a:ln>
                <a:solidFill>
                  <a:schemeClr val="tx1"/>
                </a:solidFill>
                <a:effectLst/>
              </a:rPr>
              <a:t>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altLang="it-IT"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altLang="it-IT" sz="2800" b="0" i="0" u="none" strike="noStrike" cap="none" normalizeH="0" baseline="0" dirty="0">
                <a:ln>
                  <a:noFill/>
                </a:ln>
                <a:solidFill>
                  <a:schemeClr val="tx1"/>
                </a:solidFill>
                <a:effectLst/>
              </a:rPr>
              <a:t>Precision </a:t>
            </a:r>
            <a:r>
              <a:rPr kumimoji="0" lang="it-IT" altLang="it-IT" sz="2800" b="0" i="0" u="none" strike="noStrike" cap="none" normalizeH="0" baseline="0" dirty="0" err="1">
                <a:ln>
                  <a:noFill/>
                </a:ln>
                <a:solidFill>
                  <a:schemeClr val="tx1"/>
                </a:solidFill>
                <a:effectLst/>
              </a:rPr>
              <a:t>cosmology</a:t>
            </a:r>
            <a:r>
              <a:rPr kumimoji="0" lang="it-IT" altLang="it-IT" sz="2800" b="0" i="0" u="none" strike="noStrike" cap="none" normalizeH="0" baseline="0" dirty="0">
                <a:ln>
                  <a:noFill/>
                </a:ln>
                <a:solidFill>
                  <a:schemeClr val="tx1"/>
                </a:solidFill>
                <a:effectLst/>
              </a:rPr>
              <a:t> </a:t>
            </a:r>
            <a:r>
              <a:rPr kumimoji="0" lang="it-IT" altLang="it-IT" sz="2800" b="0" i="0" u="none" strike="noStrike" cap="none" normalizeH="0" baseline="0" dirty="0" err="1">
                <a:ln>
                  <a:noFill/>
                </a:ln>
                <a:solidFill>
                  <a:schemeClr val="tx1"/>
                </a:solidFill>
                <a:effectLst/>
              </a:rPr>
              <a:t>is</a:t>
            </a:r>
            <a:r>
              <a:rPr kumimoji="0" lang="it-IT" altLang="it-IT" sz="2800" b="0" i="0" u="none" strike="noStrike" cap="none" normalizeH="0" baseline="0" dirty="0">
                <a:ln>
                  <a:noFill/>
                </a:ln>
                <a:solidFill>
                  <a:schemeClr val="tx1"/>
                </a:solidFill>
                <a:effectLst/>
              </a:rPr>
              <a:t> </a:t>
            </a:r>
            <a:r>
              <a:rPr kumimoji="0" lang="it-IT" altLang="it-IT" sz="2800" b="0" i="0" u="none" strike="noStrike" cap="none" normalizeH="0" baseline="0" dirty="0" err="1">
                <a:ln>
                  <a:noFill/>
                </a:ln>
                <a:solidFill>
                  <a:schemeClr val="tx1"/>
                </a:solidFill>
                <a:effectLst/>
              </a:rPr>
              <a:t>systematics</a:t>
            </a:r>
            <a:r>
              <a:rPr kumimoji="0" lang="it-IT" altLang="it-IT" sz="2800" b="0" i="0" u="none" strike="noStrike" cap="none" normalizeH="0" baseline="0" dirty="0">
                <a:ln>
                  <a:noFill/>
                </a:ln>
                <a:solidFill>
                  <a:schemeClr val="tx1"/>
                </a:solidFill>
                <a:effectLst/>
              </a:rPr>
              <a:t>-limited</a:t>
            </a:r>
            <a:endParaRPr kumimoji="0" lang="it-IT" altLang="it-IT" sz="24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40274688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5D9B55F-8507-E784-E13E-EC68EF9BD186}"/>
              </a:ext>
            </a:extLst>
          </p:cNvPr>
          <p:cNvSpPr>
            <a:spLocks noGrp="1"/>
          </p:cNvSpPr>
          <p:nvPr>
            <p:ph type="title"/>
          </p:nvPr>
        </p:nvSpPr>
        <p:spPr>
          <a:xfrm>
            <a:off x="838200" y="136525"/>
            <a:ext cx="10515600" cy="1325563"/>
          </a:xfrm>
        </p:spPr>
        <p:txBody>
          <a:bodyPr/>
          <a:lstStyle/>
          <a:p>
            <a:pPr algn="ctr"/>
            <a:r>
              <a:rPr lang="en-US" b="1" dirty="0">
                <a:solidFill>
                  <a:srgbClr val="FF0000"/>
                </a:solidFill>
              </a:rPr>
              <a:t>TYPE II AND ANOMALOUS CEPHEIDS</a:t>
            </a:r>
          </a:p>
        </p:txBody>
      </p:sp>
      <p:sp>
        <p:nvSpPr>
          <p:cNvPr id="4" name="Segnaposto data 3">
            <a:extLst>
              <a:ext uri="{FF2B5EF4-FFF2-40B4-BE49-F238E27FC236}">
                <a16:creationId xmlns:a16="http://schemas.microsoft.com/office/drawing/2014/main" id="{62CDB378-8F0A-8260-8F59-6E9E384C2B9D}"/>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4D3F91A7-97D9-1F5C-BDC3-A9C6A8C3536D}"/>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E47F7142-6E21-E708-7C5E-0C24DD05F1D5}"/>
              </a:ext>
            </a:extLst>
          </p:cNvPr>
          <p:cNvSpPr>
            <a:spLocks noGrp="1"/>
          </p:cNvSpPr>
          <p:nvPr>
            <p:ph type="sldNum" sz="quarter" idx="12"/>
          </p:nvPr>
        </p:nvSpPr>
        <p:spPr/>
        <p:txBody>
          <a:bodyPr/>
          <a:lstStyle/>
          <a:p>
            <a:fld id="{B78F4D46-5A94-204F-B668-74128563BE61}" type="slidenum">
              <a:rPr lang="en-US" smtClean="0"/>
              <a:t>61</a:t>
            </a:fld>
            <a:endParaRPr lang="en-US"/>
          </a:p>
        </p:txBody>
      </p:sp>
      <p:pic>
        <p:nvPicPr>
          <p:cNvPr id="7" name="Picture 2">
            <a:extLst>
              <a:ext uri="{FF2B5EF4-FFF2-40B4-BE49-F238E27FC236}">
                <a16:creationId xmlns:a16="http://schemas.microsoft.com/office/drawing/2014/main" id="{1243EA9E-4A61-19C5-547D-E9944EEBB6A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19" t="1558" r="4087" b="1767"/>
          <a:stretch/>
        </p:blipFill>
        <p:spPr bwMode="auto">
          <a:xfrm>
            <a:off x="1214648" y="1199288"/>
            <a:ext cx="4881352" cy="5054321"/>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a:extLst>
              <a:ext uri="{FF2B5EF4-FFF2-40B4-BE49-F238E27FC236}">
                <a16:creationId xmlns:a16="http://schemas.microsoft.com/office/drawing/2014/main" id="{AC04B42F-282E-E383-FBF0-7D9E7040582F}"/>
              </a:ext>
            </a:extLst>
          </p:cNvPr>
          <p:cNvSpPr txBox="1"/>
          <p:nvPr/>
        </p:nvSpPr>
        <p:spPr>
          <a:xfrm>
            <a:off x="6514401" y="1711824"/>
            <a:ext cx="5266698" cy="1200329"/>
          </a:xfrm>
          <a:prstGeom prst="rect">
            <a:avLst/>
          </a:prstGeom>
          <a:noFill/>
        </p:spPr>
        <p:txBody>
          <a:bodyPr wrap="square">
            <a:spAutoFit/>
          </a:bodyPr>
          <a:lstStyle/>
          <a:p>
            <a:r>
              <a:rPr lang="en-US" sz="1800" dirty="0">
                <a:solidFill>
                  <a:srgbClr val="FF0000"/>
                </a:solidFill>
              </a:rPr>
              <a:t>Type II Cepheids</a:t>
            </a:r>
            <a:r>
              <a:rPr lang="en-US" sz="1800" dirty="0"/>
              <a:t>:</a:t>
            </a:r>
          </a:p>
          <a:p>
            <a:r>
              <a:rPr lang="en-US" sz="1800" b="1" dirty="0" err="1"/>
              <a:t>BLHer</a:t>
            </a:r>
            <a:r>
              <a:rPr lang="en-US" sz="1800" b="1" dirty="0"/>
              <a:t> </a:t>
            </a:r>
            <a:r>
              <a:rPr lang="en-US" sz="1800" dirty="0"/>
              <a:t>&amp;</a:t>
            </a:r>
            <a:r>
              <a:rPr lang="en-US" sz="1800" b="1" dirty="0"/>
              <a:t> </a:t>
            </a:r>
            <a:r>
              <a:rPr lang="en-US" sz="1800" b="1" dirty="0" err="1"/>
              <a:t>WVir</a:t>
            </a:r>
            <a:r>
              <a:rPr lang="en-US" sz="1800" dirty="0"/>
              <a:t> Pop II; low mass; </a:t>
            </a:r>
            <a:endParaRPr lang="en-US" dirty="0"/>
          </a:p>
          <a:p>
            <a:r>
              <a:rPr lang="en-US" sz="1800" dirty="0"/>
              <a:t>	1-4 &amp; 4-20 days.</a:t>
            </a:r>
          </a:p>
          <a:p>
            <a:pPr marL="0" indent="0">
              <a:buNone/>
            </a:pPr>
            <a:r>
              <a:rPr lang="en-US" sz="1800" dirty="0"/>
              <a:t> </a:t>
            </a:r>
            <a:r>
              <a:rPr lang="en-US" sz="1800" b="1" dirty="0" err="1"/>
              <a:t>RVTau</a:t>
            </a:r>
            <a:r>
              <a:rPr lang="en-US" sz="1800" dirty="0"/>
              <a:t> t &gt; 2 Gyr; intermediate  mass; 20-100 days.</a:t>
            </a:r>
          </a:p>
        </p:txBody>
      </p:sp>
      <mc:AlternateContent xmlns:mc="http://schemas.openxmlformats.org/markup-compatibility/2006">
        <mc:Choice xmlns:a14="http://schemas.microsoft.com/office/drawing/2010/main" Requires="a14">
          <p:sp>
            <p:nvSpPr>
              <p:cNvPr id="9" name="CasellaDiTesto 8">
                <a:extLst>
                  <a:ext uri="{FF2B5EF4-FFF2-40B4-BE49-F238E27FC236}">
                    <a16:creationId xmlns:a16="http://schemas.microsoft.com/office/drawing/2014/main" id="{D871E41E-9B39-EE4B-1286-E612B865C2C0}"/>
                  </a:ext>
                </a:extLst>
              </p:cNvPr>
              <p:cNvSpPr txBox="1"/>
              <p:nvPr/>
            </p:nvSpPr>
            <p:spPr>
              <a:xfrm>
                <a:off x="6514401" y="4200856"/>
                <a:ext cx="5019728" cy="1212448"/>
              </a:xfrm>
              <a:prstGeom prst="rect">
                <a:avLst/>
              </a:prstGeom>
              <a:noFill/>
            </p:spPr>
            <p:txBody>
              <a:bodyPr wrap="square">
                <a:spAutoFit/>
              </a:bodyPr>
              <a:lstStyle/>
              <a:p>
                <a:r>
                  <a:rPr lang="en-US" sz="1800" dirty="0">
                    <a:solidFill>
                      <a:srgbClr val="FF0000"/>
                    </a:solidFill>
                  </a:rPr>
                  <a:t>Anomalous Cepheids</a:t>
                </a:r>
                <a:r>
                  <a:rPr lang="en-US" sz="1800" dirty="0"/>
                  <a:t> :</a:t>
                </a:r>
              </a:p>
              <a:p>
                <a:r>
                  <a:rPr lang="en-US" sz="1800" dirty="0"/>
                  <a:t>intermediate age; 1.3-2.3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𝑀</m:t>
                        </m:r>
                      </m:e>
                      <m:sub>
                        <m:r>
                          <a:rPr lang="en-US" sz="1800" b="0" i="1" smtClean="0">
                            <a:latin typeface="Cambria Math" panose="02040503050406030204" pitchFamily="18" charset="0"/>
                          </a:rPr>
                          <m:t>⊙</m:t>
                        </m:r>
                      </m:sub>
                    </m:sSub>
                  </m:oMath>
                </a14:m>
                <a:r>
                  <a:rPr lang="it-IT" sz="1800" dirty="0">
                    <a:solidFill>
                      <a:schemeClr val="tx1">
                        <a:lumMod val="95000"/>
                        <a:lumOff val="5000"/>
                      </a:schemeClr>
                    </a:solidFill>
                  </a:rPr>
                  <a:t>; </a:t>
                </a:r>
                <a:endParaRPr lang="it-IT" dirty="0">
                  <a:solidFill>
                    <a:schemeClr val="tx1">
                      <a:lumMod val="95000"/>
                      <a:lumOff val="5000"/>
                    </a:schemeClr>
                  </a:solidFill>
                </a:endParaRPr>
              </a:p>
              <a:p>
                <a:r>
                  <a:rPr lang="it-IT" sz="1800" dirty="0"/>
                  <a:t>0.5-2.5 / 0.4-1 d;</a:t>
                </a:r>
              </a:p>
              <a:p>
                <a:r>
                  <a:rPr lang="it-IT" sz="1800" dirty="0" err="1">
                    <a:solidFill>
                      <a:schemeClr val="tx1">
                        <a:lumMod val="95000"/>
                        <a:lumOff val="5000"/>
                      </a:schemeClr>
                    </a:solidFill>
                  </a:rPr>
                  <a:t>fundamental</a:t>
                </a:r>
                <a:r>
                  <a:rPr lang="it-IT" dirty="0">
                    <a:solidFill>
                      <a:schemeClr val="tx1">
                        <a:lumMod val="95000"/>
                        <a:lumOff val="5000"/>
                      </a:schemeClr>
                    </a:solidFill>
                  </a:rPr>
                  <a:t>, </a:t>
                </a:r>
                <a:r>
                  <a:rPr lang="it-IT" sz="1800" dirty="0">
                    <a:solidFill>
                      <a:schemeClr val="tx1">
                        <a:lumMod val="95000"/>
                        <a:lumOff val="5000"/>
                      </a:schemeClr>
                    </a:solidFill>
                  </a:rPr>
                  <a:t>first </a:t>
                </a:r>
                <a:r>
                  <a:rPr lang="it-IT" sz="1800" dirty="0" err="1">
                    <a:solidFill>
                      <a:schemeClr val="tx1">
                        <a:lumMod val="95000"/>
                        <a:lumOff val="5000"/>
                      </a:schemeClr>
                    </a:solidFill>
                  </a:rPr>
                  <a:t>overtone</a:t>
                </a:r>
                <a:r>
                  <a:rPr lang="it-IT" sz="1800" dirty="0">
                    <a:solidFill>
                      <a:schemeClr val="tx1">
                        <a:lumMod val="95000"/>
                        <a:lumOff val="5000"/>
                      </a:schemeClr>
                    </a:solidFill>
                  </a:rPr>
                  <a:t> </a:t>
                </a:r>
                <a:r>
                  <a:rPr lang="it-IT" sz="1800" dirty="0" err="1">
                    <a:solidFill>
                      <a:schemeClr val="tx1">
                        <a:lumMod val="95000"/>
                        <a:lumOff val="5000"/>
                      </a:schemeClr>
                    </a:solidFill>
                  </a:rPr>
                  <a:t>modes</a:t>
                </a:r>
                <a:r>
                  <a:rPr lang="it-IT" sz="1800" dirty="0">
                    <a:solidFill>
                      <a:schemeClr val="tx1">
                        <a:lumMod val="95000"/>
                        <a:lumOff val="5000"/>
                      </a:schemeClr>
                    </a:solidFill>
                  </a:rPr>
                  <a:t>.</a:t>
                </a:r>
              </a:p>
            </p:txBody>
          </p:sp>
        </mc:Choice>
        <mc:Fallback>
          <p:sp>
            <p:nvSpPr>
              <p:cNvPr id="9" name="CasellaDiTesto 8">
                <a:extLst>
                  <a:ext uri="{FF2B5EF4-FFF2-40B4-BE49-F238E27FC236}">
                    <a16:creationId xmlns:a16="http://schemas.microsoft.com/office/drawing/2014/main" id="{D871E41E-9B39-EE4B-1286-E612B865C2C0}"/>
                  </a:ext>
                </a:extLst>
              </p:cNvPr>
              <p:cNvSpPr txBox="1">
                <a:spLocks noRot="1" noChangeAspect="1" noMove="1" noResize="1" noEditPoints="1" noAdjustHandles="1" noChangeArrowheads="1" noChangeShapeType="1" noTextEdit="1"/>
              </p:cNvSpPr>
              <p:nvPr/>
            </p:nvSpPr>
            <p:spPr>
              <a:xfrm>
                <a:off x="6514401" y="4200856"/>
                <a:ext cx="5019728" cy="1212448"/>
              </a:xfrm>
              <a:prstGeom prst="rect">
                <a:avLst/>
              </a:prstGeom>
              <a:blipFill>
                <a:blip r:embed="rId3"/>
                <a:stretch>
                  <a:fillRect l="-1263" t="-2062" b="-6186"/>
                </a:stretch>
              </a:blipFill>
            </p:spPr>
            <p:txBody>
              <a:bodyPr/>
              <a:lstStyle/>
              <a:p>
                <a:r>
                  <a:rPr lang="en-US">
                    <a:noFill/>
                  </a:rPr>
                  <a:t> </a:t>
                </a:r>
              </a:p>
            </p:txBody>
          </p:sp>
        </mc:Fallback>
      </mc:AlternateContent>
      <p:sp>
        <p:nvSpPr>
          <p:cNvPr id="10" name="CasellaDiTesto 9">
            <a:extLst>
              <a:ext uri="{FF2B5EF4-FFF2-40B4-BE49-F238E27FC236}">
                <a16:creationId xmlns:a16="http://schemas.microsoft.com/office/drawing/2014/main" id="{871538BD-BEBE-FD1F-9FC9-FBA5F6ECD64A}"/>
              </a:ext>
            </a:extLst>
          </p:cNvPr>
          <p:cNvSpPr txBox="1"/>
          <p:nvPr/>
        </p:nvSpPr>
        <p:spPr>
          <a:xfrm>
            <a:off x="4482770" y="5935648"/>
            <a:ext cx="1989678" cy="338554"/>
          </a:xfrm>
          <a:prstGeom prst="rect">
            <a:avLst/>
          </a:prstGeom>
          <a:noFill/>
        </p:spPr>
        <p:txBody>
          <a:bodyPr wrap="square">
            <a:spAutoFit/>
          </a:bodyPr>
          <a:lstStyle/>
          <a:p>
            <a:pPr rtl="0">
              <a:buNone/>
            </a:pPr>
            <a:r>
              <a:rPr lang="it-IT" sz="1600" b="0" i="0" u="none" strike="noStrike" dirty="0">
                <a:solidFill>
                  <a:srgbClr val="000000"/>
                </a:solidFill>
                <a:effectLst/>
              </a:rPr>
              <a:t>Bhardwaj+2022</a:t>
            </a:r>
            <a:endParaRPr lang="en-US" sz="1600" dirty="0"/>
          </a:p>
        </p:txBody>
      </p:sp>
    </p:spTree>
    <p:extLst>
      <p:ext uri="{BB962C8B-B14F-4D97-AF65-F5344CB8AC3E}">
        <p14:creationId xmlns:p14="http://schemas.microsoft.com/office/powerpoint/2010/main" val="13962321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EC3C9B-0A20-85F2-6A9A-571355BE96CC}"/>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3462DBFC-A29F-A0DE-6C1F-E1E1126BA7D2}"/>
              </a:ext>
            </a:extLst>
          </p:cNvPr>
          <p:cNvSpPr>
            <a:spLocks noGrp="1"/>
          </p:cNvSpPr>
          <p:nvPr>
            <p:ph type="title"/>
          </p:nvPr>
        </p:nvSpPr>
        <p:spPr/>
        <p:txBody>
          <a:bodyPr/>
          <a:lstStyle/>
          <a:p>
            <a:r>
              <a:rPr lang="en-US" b="1" dirty="0">
                <a:solidFill>
                  <a:schemeClr val="tx2">
                    <a:lumMod val="75000"/>
                    <a:lumOff val="25000"/>
                  </a:schemeClr>
                </a:solidFill>
              </a:rPr>
              <a:t>HOW TO BUILD A PL/PW RELATION </a:t>
            </a:r>
          </a:p>
        </p:txBody>
      </p:sp>
      <p:sp>
        <p:nvSpPr>
          <p:cNvPr id="4" name="Segnaposto data 3">
            <a:extLst>
              <a:ext uri="{FF2B5EF4-FFF2-40B4-BE49-F238E27FC236}">
                <a16:creationId xmlns:a16="http://schemas.microsoft.com/office/drawing/2014/main" id="{C4D53708-EA35-4423-563C-CD19EF20CD2C}"/>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A2ECA04A-0C40-AD9B-BF34-6A128B10C400}"/>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947348F1-58D0-76DB-2B36-9477D5CF638E}"/>
              </a:ext>
            </a:extLst>
          </p:cNvPr>
          <p:cNvSpPr>
            <a:spLocks noGrp="1"/>
          </p:cNvSpPr>
          <p:nvPr>
            <p:ph type="sldNum" sz="quarter" idx="12"/>
          </p:nvPr>
        </p:nvSpPr>
        <p:spPr/>
        <p:txBody>
          <a:bodyPr/>
          <a:lstStyle/>
          <a:p>
            <a:fld id="{B78F4D46-5A94-204F-B668-74128563BE61}" type="slidenum">
              <a:rPr lang="en-US" smtClean="0"/>
              <a:t>62</a:t>
            </a:fld>
            <a:endParaRPr lang="en-US"/>
          </a:p>
        </p:txBody>
      </p:sp>
      <mc:AlternateContent xmlns:mc="http://schemas.openxmlformats.org/markup-compatibility/2006">
        <mc:Choice xmlns:a14="http://schemas.microsoft.com/office/drawing/2010/main" Requires="a14">
          <p:sp>
            <p:nvSpPr>
              <p:cNvPr id="12" name="CasellaDiTesto 11">
                <a:extLst>
                  <a:ext uri="{FF2B5EF4-FFF2-40B4-BE49-F238E27FC236}">
                    <a16:creationId xmlns:a16="http://schemas.microsoft.com/office/drawing/2014/main" id="{4C18D2E0-0F6D-AB5C-8007-3AD19C1835CE}"/>
                  </a:ext>
                </a:extLst>
              </p:cNvPr>
              <p:cNvSpPr txBox="1"/>
              <p:nvPr/>
            </p:nvSpPr>
            <p:spPr>
              <a:xfrm>
                <a:off x="4210645" y="1359746"/>
                <a:ext cx="3128573" cy="560282"/>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oMath>
                  </m:oMathPara>
                </a14:m>
                <a:br>
                  <a:rPr lang="it-IT" sz="2800" dirty="0"/>
                </a:br>
                <a:endParaRPr lang="en-US" sz="2800" dirty="0"/>
              </a:p>
            </p:txBody>
          </p:sp>
        </mc:Choice>
        <mc:Fallback>
          <p:sp>
            <p:nvSpPr>
              <p:cNvPr id="12" name="CasellaDiTesto 11">
                <a:extLst>
                  <a:ext uri="{FF2B5EF4-FFF2-40B4-BE49-F238E27FC236}">
                    <a16:creationId xmlns:a16="http://schemas.microsoft.com/office/drawing/2014/main" id="{4C18D2E0-0F6D-AB5C-8007-3AD19C1835CE}"/>
                  </a:ext>
                </a:extLst>
              </p:cNvPr>
              <p:cNvSpPr txBox="1">
                <a:spLocks noRot="1" noChangeAspect="1" noMove="1" noResize="1" noEditPoints="1" noAdjustHandles="1" noChangeArrowheads="1" noChangeShapeType="1" noTextEdit="1"/>
              </p:cNvSpPr>
              <p:nvPr/>
            </p:nvSpPr>
            <p:spPr>
              <a:xfrm>
                <a:off x="4210645" y="1359746"/>
                <a:ext cx="3128573" cy="560282"/>
              </a:xfrm>
              <a:prstGeom prst="rect">
                <a:avLst/>
              </a:prstGeom>
              <a:blipFill>
                <a:blip r:embed="rId2"/>
                <a:stretch>
                  <a:fillRect l="-1215" b="-11111"/>
                </a:stretch>
              </a:blipFill>
            </p:spPr>
            <p:txBody>
              <a:bodyPr/>
              <a:lstStyle/>
              <a:p>
                <a:r>
                  <a:rPr lang="en-US">
                    <a:noFill/>
                  </a:rPr>
                  <a:t> </a:t>
                </a:r>
              </a:p>
            </p:txBody>
          </p:sp>
        </mc:Fallback>
      </mc:AlternateContent>
    </p:spTree>
    <p:extLst>
      <p:ext uri="{BB962C8B-B14F-4D97-AF65-F5344CB8AC3E}">
        <p14:creationId xmlns:p14="http://schemas.microsoft.com/office/powerpoint/2010/main" val="126398162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9D34A3-3F34-73C1-AC60-543C57761A88}"/>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AB5AB0B-3952-BCAD-FFEF-3C1A45B689BB}"/>
              </a:ext>
            </a:extLst>
          </p:cNvPr>
          <p:cNvSpPr>
            <a:spLocks noGrp="1"/>
          </p:cNvSpPr>
          <p:nvPr>
            <p:ph type="title"/>
          </p:nvPr>
        </p:nvSpPr>
        <p:spPr/>
        <p:txBody>
          <a:bodyPr/>
          <a:lstStyle/>
          <a:p>
            <a:r>
              <a:rPr lang="en-US" b="1" dirty="0">
                <a:solidFill>
                  <a:schemeClr val="tx2">
                    <a:lumMod val="75000"/>
                    <a:lumOff val="25000"/>
                  </a:schemeClr>
                </a:solidFill>
              </a:rPr>
              <a:t>HOW TO BUILD A PL/PW RELATION </a:t>
            </a:r>
          </a:p>
        </p:txBody>
      </p:sp>
      <p:sp>
        <p:nvSpPr>
          <p:cNvPr id="4" name="Segnaposto data 3">
            <a:extLst>
              <a:ext uri="{FF2B5EF4-FFF2-40B4-BE49-F238E27FC236}">
                <a16:creationId xmlns:a16="http://schemas.microsoft.com/office/drawing/2014/main" id="{70E67726-85C8-1A58-6876-C3727C47188D}"/>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27B8E839-1102-A706-9266-201844EAF929}"/>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2690794C-6C49-7A88-7ECF-3A086743DE28}"/>
              </a:ext>
            </a:extLst>
          </p:cNvPr>
          <p:cNvSpPr>
            <a:spLocks noGrp="1"/>
          </p:cNvSpPr>
          <p:nvPr>
            <p:ph type="sldNum" sz="quarter" idx="12"/>
          </p:nvPr>
        </p:nvSpPr>
        <p:spPr/>
        <p:txBody>
          <a:bodyPr/>
          <a:lstStyle/>
          <a:p>
            <a:fld id="{B78F4D46-5A94-204F-B668-74128563BE61}" type="slidenum">
              <a:rPr lang="en-US" smtClean="0"/>
              <a:t>63</a:t>
            </a:fld>
            <a:endParaRPr lang="en-US"/>
          </a:p>
        </p:txBody>
      </p:sp>
      <p:sp>
        <p:nvSpPr>
          <p:cNvPr id="8" name="Segnaposto contenuto 7">
            <a:extLst>
              <a:ext uri="{FF2B5EF4-FFF2-40B4-BE49-F238E27FC236}">
                <a16:creationId xmlns:a16="http://schemas.microsoft.com/office/drawing/2014/main" id="{47E343EE-8E9E-9989-47B8-C6D4FDA47408}"/>
              </a:ext>
            </a:extLst>
          </p:cNvPr>
          <p:cNvSpPr>
            <a:spLocks noGrp="1"/>
          </p:cNvSpPr>
          <p:nvPr>
            <p:ph idx="1"/>
          </p:nvPr>
        </p:nvSpPr>
        <p:spPr>
          <a:xfrm>
            <a:off x="714910" y="2005012"/>
            <a:ext cx="10515600" cy="4351338"/>
          </a:xfrm>
        </p:spPr>
        <p:txBody>
          <a:bodyPr/>
          <a:lstStyle/>
          <a:p>
            <a:r>
              <a:rPr lang="en-US" dirty="0"/>
              <a:t>Recognize variable stars </a:t>
            </a:r>
          </a:p>
        </p:txBody>
      </p:sp>
      <mc:AlternateContent xmlns:mc="http://schemas.openxmlformats.org/markup-compatibility/2006">
        <mc:Choice xmlns:a14="http://schemas.microsoft.com/office/drawing/2010/main" Requires="a14">
          <p:sp>
            <p:nvSpPr>
              <p:cNvPr id="12" name="CasellaDiTesto 11">
                <a:extLst>
                  <a:ext uri="{FF2B5EF4-FFF2-40B4-BE49-F238E27FC236}">
                    <a16:creationId xmlns:a16="http://schemas.microsoft.com/office/drawing/2014/main" id="{0526061E-86FF-C69B-D0B2-EDDE7BD7D3A2}"/>
                  </a:ext>
                </a:extLst>
              </p:cNvPr>
              <p:cNvSpPr txBox="1"/>
              <p:nvPr/>
            </p:nvSpPr>
            <p:spPr>
              <a:xfrm>
                <a:off x="4210645" y="1359746"/>
                <a:ext cx="3128573" cy="560282"/>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oMath>
                  </m:oMathPara>
                </a14:m>
                <a:br>
                  <a:rPr lang="it-IT" sz="2800" dirty="0"/>
                </a:br>
                <a:endParaRPr lang="en-US" sz="2800" dirty="0"/>
              </a:p>
            </p:txBody>
          </p:sp>
        </mc:Choice>
        <mc:Fallback>
          <p:sp>
            <p:nvSpPr>
              <p:cNvPr id="12" name="CasellaDiTesto 11">
                <a:extLst>
                  <a:ext uri="{FF2B5EF4-FFF2-40B4-BE49-F238E27FC236}">
                    <a16:creationId xmlns:a16="http://schemas.microsoft.com/office/drawing/2014/main" id="{0526061E-86FF-C69B-D0B2-EDDE7BD7D3A2}"/>
                  </a:ext>
                </a:extLst>
              </p:cNvPr>
              <p:cNvSpPr txBox="1">
                <a:spLocks noRot="1" noChangeAspect="1" noMove="1" noResize="1" noEditPoints="1" noAdjustHandles="1" noChangeArrowheads="1" noChangeShapeType="1" noTextEdit="1"/>
              </p:cNvSpPr>
              <p:nvPr/>
            </p:nvSpPr>
            <p:spPr>
              <a:xfrm>
                <a:off x="4210645" y="1359746"/>
                <a:ext cx="3128573" cy="560282"/>
              </a:xfrm>
              <a:prstGeom prst="rect">
                <a:avLst/>
              </a:prstGeom>
              <a:blipFill>
                <a:blip r:embed="rId2"/>
                <a:stretch>
                  <a:fillRect l="-1215" b="-11111"/>
                </a:stretch>
              </a:blipFill>
            </p:spPr>
            <p:txBody>
              <a:bodyPr/>
              <a:lstStyle/>
              <a:p>
                <a:r>
                  <a:rPr lang="en-US">
                    <a:noFill/>
                  </a:rPr>
                  <a:t> </a:t>
                </a:r>
              </a:p>
            </p:txBody>
          </p:sp>
        </mc:Fallback>
      </mc:AlternateContent>
    </p:spTree>
    <p:extLst>
      <p:ext uri="{BB962C8B-B14F-4D97-AF65-F5344CB8AC3E}">
        <p14:creationId xmlns:p14="http://schemas.microsoft.com/office/powerpoint/2010/main" val="391403336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0D13B3-F5EB-58BE-0E50-11A20CEF13AA}"/>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97422BB7-AA3A-1A36-79AE-F4C69F4B6FF4}"/>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D927DF82-306A-5C09-CC73-DECB8617BF59}"/>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87AFE79D-21A2-115E-5F56-1BCD67892B82}"/>
              </a:ext>
            </a:extLst>
          </p:cNvPr>
          <p:cNvSpPr>
            <a:spLocks noGrp="1"/>
          </p:cNvSpPr>
          <p:nvPr>
            <p:ph type="sldNum" sz="quarter" idx="12"/>
          </p:nvPr>
        </p:nvSpPr>
        <p:spPr/>
        <p:txBody>
          <a:bodyPr/>
          <a:lstStyle/>
          <a:p>
            <a:fld id="{B78F4D46-5A94-204F-B668-74128563BE61}" type="slidenum">
              <a:rPr lang="en-US" smtClean="0"/>
              <a:t>64</a:t>
            </a:fld>
            <a:endParaRPr lang="en-US"/>
          </a:p>
        </p:txBody>
      </p:sp>
      <p:sp>
        <p:nvSpPr>
          <p:cNvPr id="8" name="Segnaposto contenuto 7">
            <a:extLst>
              <a:ext uri="{FF2B5EF4-FFF2-40B4-BE49-F238E27FC236}">
                <a16:creationId xmlns:a16="http://schemas.microsoft.com/office/drawing/2014/main" id="{BC78D88F-FAED-5571-EECA-5BF086B8EDFF}"/>
              </a:ext>
            </a:extLst>
          </p:cNvPr>
          <p:cNvSpPr>
            <a:spLocks noGrp="1"/>
          </p:cNvSpPr>
          <p:nvPr>
            <p:ph idx="1"/>
          </p:nvPr>
        </p:nvSpPr>
        <p:spPr>
          <a:xfrm>
            <a:off x="591620" y="547250"/>
            <a:ext cx="10515600" cy="4351338"/>
          </a:xfrm>
        </p:spPr>
        <p:txBody>
          <a:bodyPr/>
          <a:lstStyle/>
          <a:p>
            <a:r>
              <a:rPr lang="en-US" dirty="0"/>
              <a:t>Recognize variable stars </a:t>
            </a:r>
          </a:p>
        </p:txBody>
      </p:sp>
      <p:sp>
        <p:nvSpPr>
          <p:cNvPr id="9" name="CasellaDiTesto 8">
            <a:extLst>
              <a:ext uri="{FF2B5EF4-FFF2-40B4-BE49-F238E27FC236}">
                <a16:creationId xmlns:a16="http://schemas.microsoft.com/office/drawing/2014/main" id="{632012A0-554F-52C5-2CBB-805BC3634632}"/>
              </a:ext>
            </a:extLst>
          </p:cNvPr>
          <p:cNvSpPr txBox="1"/>
          <p:nvPr/>
        </p:nvSpPr>
        <p:spPr>
          <a:xfrm>
            <a:off x="5424754" y="2005012"/>
            <a:ext cx="184731" cy="369332"/>
          </a:xfrm>
          <a:prstGeom prst="rect">
            <a:avLst/>
          </a:prstGeom>
          <a:noFill/>
        </p:spPr>
        <p:txBody>
          <a:bodyPr wrap="none" rtlCol="0">
            <a:spAutoFit/>
          </a:bodyPr>
          <a:lstStyle/>
          <a:p>
            <a:endParaRPr lang="en-US" dirty="0"/>
          </a:p>
        </p:txBody>
      </p:sp>
      <p:pic>
        <p:nvPicPr>
          <p:cNvPr id="11" name="Immagine 10">
            <a:extLst>
              <a:ext uri="{FF2B5EF4-FFF2-40B4-BE49-F238E27FC236}">
                <a16:creationId xmlns:a16="http://schemas.microsoft.com/office/drawing/2014/main" id="{7606F26D-67D7-C4E7-DD42-ADBF47266630}"/>
              </a:ext>
            </a:extLst>
          </p:cNvPr>
          <p:cNvPicPr>
            <a:picLocks noChangeAspect="1"/>
          </p:cNvPicPr>
          <p:nvPr/>
        </p:nvPicPr>
        <p:blipFill>
          <a:blip r:embed="rId3"/>
          <a:srcRect l="28183" t="6496" r="16299" b="6094"/>
          <a:stretch>
            <a:fillRect/>
          </a:stretch>
        </p:blipFill>
        <p:spPr>
          <a:xfrm>
            <a:off x="9220837" y="551404"/>
            <a:ext cx="1886383" cy="1962737"/>
          </a:xfrm>
          <a:prstGeom prst="rect">
            <a:avLst/>
          </a:prstGeom>
        </p:spPr>
      </p:pic>
      <p:sp>
        <p:nvSpPr>
          <p:cNvPr id="3" name="CasellaDiTesto 2">
            <a:extLst>
              <a:ext uri="{FF2B5EF4-FFF2-40B4-BE49-F238E27FC236}">
                <a16:creationId xmlns:a16="http://schemas.microsoft.com/office/drawing/2014/main" id="{63DA48ED-3B92-0A77-468B-813B09A386E2}"/>
              </a:ext>
            </a:extLst>
          </p:cNvPr>
          <p:cNvSpPr txBox="1"/>
          <p:nvPr/>
        </p:nvSpPr>
        <p:spPr>
          <a:xfrm>
            <a:off x="4419602" y="1427222"/>
            <a:ext cx="4619406" cy="646331"/>
          </a:xfrm>
          <a:prstGeom prst="rect">
            <a:avLst/>
          </a:prstGeom>
          <a:noFill/>
        </p:spPr>
        <p:txBody>
          <a:bodyPr wrap="none" rtlCol="0">
            <a:spAutoFit/>
          </a:bodyPr>
          <a:lstStyle/>
          <a:p>
            <a:r>
              <a:rPr lang="en-US" dirty="0"/>
              <a:t>OGLE</a:t>
            </a:r>
          </a:p>
          <a:p>
            <a:r>
              <a:rPr lang="en-US" dirty="0"/>
              <a:t>The Optical </a:t>
            </a:r>
            <a:r>
              <a:rPr lang="en-US" dirty="0" err="1"/>
              <a:t>Gavitational</a:t>
            </a:r>
            <a:r>
              <a:rPr lang="en-US" dirty="0"/>
              <a:t> Lensing Experiment </a:t>
            </a:r>
          </a:p>
        </p:txBody>
      </p:sp>
      <p:pic>
        <p:nvPicPr>
          <p:cNvPr id="7" name="Immagine 6">
            <a:extLst>
              <a:ext uri="{FF2B5EF4-FFF2-40B4-BE49-F238E27FC236}">
                <a16:creationId xmlns:a16="http://schemas.microsoft.com/office/drawing/2014/main" id="{5199A436-124F-AD7E-086D-B4AE7D46164F}"/>
              </a:ext>
            </a:extLst>
          </p:cNvPr>
          <p:cNvPicPr>
            <a:picLocks noChangeAspect="1"/>
          </p:cNvPicPr>
          <p:nvPr/>
        </p:nvPicPr>
        <p:blipFill rotWithShape="1">
          <a:blip r:embed="rId4">
            <a:extLst>
              <a:ext uri="{28A0092B-C50C-407E-A947-70E740481C1C}">
                <a14:useLocalDpi xmlns:a14="http://schemas.microsoft.com/office/drawing/2010/main" val="0"/>
              </a:ext>
            </a:extLst>
          </a:blip>
          <a:srcRect l="57061" t="33576" r="9027" b="6213"/>
          <a:stretch>
            <a:fillRect/>
          </a:stretch>
        </p:blipFill>
        <p:spPr>
          <a:xfrm>
            <a:off x="9220837" y="2677830"/>
            <a:ext cx="1886383" cy="2220758"/>
          </a:xfrm>
          <a:prstGeom prst="rect">
            <a:avLst/>
          </a:prstGeom>
        </p:spPr>
      </p:pic>
      <p:sp>
        <p:nvSpPr>
          <p:cNvPr id="10" name="CasellaDiTesto 9">
            <a:extLst>
              <a:ext uri="{FF2B5EF4-FFF2-40B4-BE49-F238E27FC236}">
                <a16:creationId xmlns:a16="http://schemas.microsoft.com/office/drawing/2014/main" id="{38394FB9-4F42-9A51-6F20-4328E0C24930}"/>
              </a:ext>
            </a:extLst>
          </p:cNvPr>
          <p:cNvSpPr txBox="1"/>
          <p:nvPr/>
        </p:nvSpPr>
        <p:spPr>
          <a:xfrm>
            <a:off x="4419602" y="3634721"/>
            <a:ext cx="4331892" cy="646331"/>
          </a:xfrm>
          <a:prstGeom prst="rect">
            <a:avLst/>
          </a:prstGeom>
          <a:noFill/>
        </p:spPr>
        <p:txBody>
          <a:bodyPr wrap="none" rtlCol="0">
            <a:spAutoFit/>
          </a:bodyPr>
          <a:lstStyle/>
          <a:p>
            <a:r>
              <a:rPr lang="en-US" dirty="0"/>
              <a:t>GAIA</a:t>
            </a:r>
          </a:p>
          <a:p>
            <a:r>
              <a:rPr lang="en-US" dirty="0"/>
              <a:t>High accuracy astrometric survey mission</a:t>
            </a:r>
          </a:p>
        </p:txBody>
      </p:sp>
    </p:spTree>
    <p:extLst>
      <p:ext uri="{BB962C8B-B14F-4D97-AF65-F5344CB8AC3E}">
        <p14:creationId xmlns:p14="http://schemas.microsoft.com/office/powerpoint/2010/main" val="25855619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750743-A077-2D6F-33FC-FA823CE1175B}"/>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70C67FAF-6183-5EBC-8054-B838A1D78099}"/>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C69ED8E6-F7FD-4639-A57B-7EE66451E539}"/>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FA185084-119E-636C-FCB3-0EC4F2DCBC42}"/>
              </a:ext>
            </a:extLst>
          </p:cNvPr>
          <p:cNvSpPr>
            <a:spLocks noGrp="1"/>
          </p:cNvSpPr>
          <p:nvPr>
            <p:ph type="sldNum" sz="quarter" idx="12"/>
          </p:nvPr>
        </p:nvSpPr>
        <p:spPr/>
        <p:txBody>
          <a:bodyPr/>
          <a:lstStyle/>
          <a:p>
            <a:fld id="{B78F4D46-5A94-204F-B668-74128563BE61}" type="slidenum">
              <a:rPr lang="en-US" smtClean="0"/>
              <a:t>65</a:t>
            </a:fld>
            <a:endParaRPr lang="en-US"/>
          </a:p>
        </p:txBody>
      </p:sp>
      <p:sp>
        <p:nvSpPr>
          <p:cNvPr id="8" name="Segnaposto contenuto 7">
            <a:extLst>
              <a:ext uri="{FF2B5EF4-FFF2-40B4-BE49-F238E27FC236}">
                <a16:creationId xmlns:a16="http://schemas.microsoft.com/office/drawing/2014/main" id="{82B6D30C-524E-232F-6A7E-A5B8B3ECB399}"/>
              </a:ext>
            </a:extLst>
          </p:cNvPr>
          <p:cNvSpPr>
            <a:spLocks noGrp="1"/>
          </p:cNvSpPr>
          <p:nvPr>
            <p:ph idx="1"/>
          </p:nvPr>
        </p:nvSpPr>
        <p:spPr>
          <a:xfrm>
            <a:off x="591620" y="547250"/>
            <a:ext cx="10515600" cy="4351338"/>
          </a:xfrm>
        </p:spPr>
        <p:txBody>
          <a:bodyPr/>
          <a:lstStyle/>
          <a:p>
            <a:r>
              <a:rPr lang="en-US" dirty="0"/>
              <a:t>Recognize variable stars </a:t>
            </a:r>
          </a:p>
        </p:txBody>
      </p:sp>
      <p:sp>
        <p:nvSpPr>
          <p:cNvPr id="9" name="CasellaDiTesto 8">
            <a:extLst>
              <a:ext uri="{FF2B5EF4-FFF2-40B4-BE49-F238E27FC236}">
                <a16:creationId xmlns:a16="http://schemas.microsoft.com/office/drawing/2014/main" id="{76B3B41D-2791-32D3-2DE9-4499EA3229D3}"/>
              </a:ext>
            </a:extLst>
          </p:cNvPr>
          <p:cNvSpPr txBox="1"/>
          <p:nvPr/>
        </p:nvSpPr>
        <p:spPr>
          <a:xfrm>
            <a:off x="5424754" y="2005012"/>
            <a:ext cx="184731" cy="369332"/>
          </a:xfrm>
          <a:prstGeom prst="rect">
            <a:avLst/>
          </a:prstGeom>
          <a:noFill/>
        </p:spPr>
        <p:txBody>
          <a:bodyPr wrap="none" rtlCol="0">
            <a:spAutoFit/>
          </a:bodyPr>
          <a:lstStyle/>
          <a:p>
            <a:endParaRPr lang="en-US" dirty="0"/>
          </a:p>
        </p:txBody>
      </p:sp>
      <p:pic>
        <p:nvPicPr>
          <p:cNvPr id="11" name="Immagine 10">
            <a:extLst>
              <a:ext uri="{FF2B5EF4-FFF2-40B4-BE49-F238E27FC236}">
                <a16:creationId xmlns:a16="http://schemas.microsoft.com/office/drawing/2014/main" id="{F840771F-E208-B2F6-AC31-955D13D785E0}"/>
              </a:ext>
            </a:extLst>
          </p:cNvPr>
          <p:cNvPicPr>
            <a:picLocks noChangeAspect="1"/>
          </p:cNvPicPr>
          <p:nvPr/>
        </p:nvPicPr>
        <p:blipFill>
          <a:blip r:embed="rId3"/>
          <a:srcRect l="28183" t="6496" r="16299" b="6094"/>
          <a:stretch>
            <a:fillRect/>
          </a:stretch>
        </p:blipFill>
        <p:spPr>
          <a:xfrm>
            <a:off x="9220837" y="551404"/>
            <a:ext cx="1886383" cy="1962737"/>
          </a:xfrm>
          <a:prstGeom prst="rect">
            <a:avLst/>
          </a:prstGeom>
        </p:spPr>
      </p:pic>
      <p:sp>
        <p:nvSpPr>
          <p:cNvPr id="3" name="CasellaDiTesto 2">
            <a:extLst>
              <a:ext uri="{FF2B5EF4-FFF2-40B4-BE49-F238E27FC236}">
                <a16:creationId xmlns:a16="http://schemas.microsoft.com/office/drawing/2014/main" id="{6A035E67-D117-0169-31F7-2A2E3172637A}"/>
              </a:ext>
            </a:extLst>
          </p:cNvPr>
          <p:cNvSpPr txBox="1"/>
          <p:nvPr/>
        </p:nvSpPr>
        <p:spPr>
          <a:xfrm>
            <a:off x="4419602" y="1427222"/>
            <a:ext cx="4619406" cy="646331"/>
          </a:xfrm>
          <a:prstGeom prst="rect">
            <a:avLst/>
          </a:prstGeom>
          <a:noFill/>
        </p:spPr>
        <p:txBody>
          <a:bodyPr wrap="none" rtlCol="0">
            <a:spAutoFit/>
          </a:bodyPr>
          <a:lstStyle/>
          <a:p>
            <a:r>
              <a:rPr lang="en-US" dirty="0"/>
              <a:t>OGLE</a:t>
            </a:r>
          </a:p>
          <a:p>
            <a:r>
              <a:rPr lang="en-US" dirty="0"/>
              <a:t>The Optical </a:t>
            </a:r>
            <a:r>
              <a:rPr lang="en-US" dirty="0" err="1"/>
              <a:t>Gavitational</a:t>
            </a:r>
            <a:r>
              <a:rPr lang="en-US" dirty="0"/>
              <a:t> Lensing Experiment </a:t>
            </a:r>
          </a:p>
        </p:txBody>
      </p:sp>
      <p:pic>
        <p:nvPicPr>
          <p:cNvPr id="7" name="Immagine 6">
            <a:extLst>
              <a:ext uri="{FF2B5EF4-FFF2-40B4-BE49-F238E27FC236}">
                <a16:creationId xmlns:a16="http://schemas.microsoft.com/office/drawing/2014/main" id="{34B82BAB-71D4-4C52-C6E7-3BF8445DC860}"/>
              </a:ext>
            </a:extLst>
          </p:cNvPr>
          <p:cNvPicPr>
            <a:picLocks noChangeAspect="1"/>
          </p:cNvPicPr>
          <p:nvPr/>
        </p:nvPicPr>
        <p:blipFill rotWithShape="1">
          <a:blip r:embed="rId4">
            <a:extLst>
              <a:ext uri="{28A0092B-C50C-407E-A947-70E740481C1C}">
                <a14:useLocalDpi xmlns:a14="http://schemas.microsoft.com/office/drawing/2010/main" val="0"/>
              </a:ext>
            </a:extLst>
          </a:blip>
          <a:srcRect l="57061" t="33576" r="9027" b="6213"/>
          <a:stretch>
            <a:fillRect/>
          </a:stretch>
        </p:blipFill>
        <p:spPr>
          <a:xfrm>
            <a:off x="9220837" y="2677830"/>
            <a:ext cx="1886383" cy="2220758"/>
          </a:xfrm>
          <a:prstGeom prst="rect">
            <a:avLst/>
          </a:prstGeom>
        </p:spPr>
      </p:pic>
      <p:sp>
        <p:nvSpPr>
          <p:cNvPr id="10" name="CasellaDiTesto 9">
            <a:extLst>
              <a:ext uri="{FF2B5EF4-FFF2-40B4-BE49-F238E27FC236}">
                <a16:creationId xmlns:a16="http://schemas.microsoft.com/office/drawing/2014/main" id="{B19F0663-B277-1F3C-FE5C-F2054A502FA3}"/>
              </a:ext>
            </a:extLst>
          </p:cNvPr>
          <p:cNvSpPr txBox="1"/>
          <p:nvPr/>
        </p:nvSpPr>
        <p:spPr>
          <a:xfrm>
            <a:off x="4419602" y="3634721"/>
            <a:ext cx="4331892" cy="646331"/>
          </a:xfrm>
          <a:prstGeom prst="rect">
            <a:avLst/>
          </a:prstGeom>
          <a:noFill/>
        </p:spPr>
        <p:txBody>
          <a:bodyPr wrap="none" rtlCol="0">
            <a:spAutoFit/>
          </a:bodyPr>
          <a:lstStyle/>
          <a:p>
            <a:r>
              <a:rPr lang="en-US" dirty="0"/>
              <a:t>GAIA</a:t>
            </a:r>
          </a:p>
          <a:p>
            <a:r>
              <a:rPr lang="en-US" dirty="0"/>
              <a:t>High accuracy astrometric survey mission</a:t>
            </a:r>
          </a:p>
        </p:txBody>
      </p:sp>
      <p:pic>
        <p:nvPicPr>
          <p:cNvPr id="2" name="Immagine 1">
            <a:extLst>
              <a:ext uri="{FF2B5EF4-FFF2-40B4-BE49-F238E27FC236}">
                <a16:creationId xmlns:a16="http://schemas.microsoft.com/office/drawing/2014/main" id="{FDABB024-19D6-44A2-12CF-035F3C94B03F}"/>
              </a:ext>
            </a:extLst>
          </p:cNvPr>
          <p:cNvPicPr>
            <a:picLocks noChangeAspect="1"/>
          </p:cNvPicPr>
          <p:nvPr/>
        </p:nvPicPr>
        <p:blipFill>
          <a:blip r:embed="rId5"/>
          <a:stretch>
            <a:fillRect/>
          </a:stretch>
        </p:blipFill>
        <p:spPr>
          <a:xfrm>
            <a:off x="633234" y="2073553"/>
            <a:ext cx="2859296" cy="1962737"/>
          </a:xfrm>
          <a:prstGeom prst="rect">
            <a:avLst/>
          </a:prstGeom>
        </p:spPr>
      </p:pic>
      <p:sp>
        <p:nvSpPr>
          <p:cNvPr id="12" name="CasellaDiTesto 11">
            <a:extLst>
              <a:ext uri="{FF2B5EF4-FFF2-40B4-BE49-F238E27FC236}">
                <a16:creationId xmlns:a16="http://schemas.microsoft.com/office/drawing/2014/main" id="{E42032DC-7418-396F-A451-05D2F5AF77B6}"/>
              </a:ext>
            </a:extLst>
          </p:cNvPr>
          <p:cNvSpPr txBox="1"/>
          <p:nvPr/>
        </p:nvSpPr>
        <p:spPr>
          <a:xfrm>
            <a:off x="3534144" y="2720694"/>
            <a:ext cx="3485634" cy="646331"/>
          </a:xfrm>
          <a:prstGeom prst="rect">
            <a:avLst/>
          </a:prstGeom>
          <a:noFill/>
        </p:spPr>
        <p:txBody>
          <a:bodyPr wrap="none" rtlCol="0">
            <a:spAutoFit/>
          </a:bodyPr>
          <a:lstStyle/>
          <a:p>
            <a:r>
              <a:rPr lang="en-US" dirty="0"/>
              <a:t>RUBIN OBSERVATORY</a:t>
            </a:r>
          </a:p>
          <a:p>
            <a:r>
              <a:rPr lang="en-US" dirty="0"/>
              <a:t>Transient and Variable Sky Survey</a:t>
            </a:r>
          </a:p>
        </p:txBody>
      </p:sp>
    </p:spTree>
    <p:extLst>
      <p:ext uri="{BB962C8B-B14F-4D97-AF65-F5344CB8AC3E}">
        <p14:creationId xmlns:p14="http://schemas.microsoft.com/office/powerpoint/2010/main" val="75182216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ACED4F-EBC8-4117-5367-93B0A24FDD8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51BA630-B094-76A4-B109-2AC34F63B188}"/>
              </a:ext>
            </a:extLst>
          </p:cNvPr>
          <p:cNvSpPr>
            <a:spLocks noGrp="1"/>
          </p:cNvSpPr>
          <p:nvPr>
            <p:ph type="title"/>
          </p:nvPr>
        </p:nvSpPr>
        <p:spPr/>
        <p:txBody>
          <a:bodyPr/>
          <a:lstStyle/>
          <a:p>
            <a:r>
              <a:rPr lang="en-US" b="1" dirty="0">
                <a:solidFill>
                  <a:schemeClr val="tx2">
                    <a:lumMod val="75000"/>
                    <a:lumOff val="25000"/>
                  </a:schemeClr>
                </a:solidFill>
              </a:rPr>
              <a:t>HOW TO BUILD A PL/PW RELATION</a:t>
            </a:r>
          </a:p>
        </p:txBody>
      </p:sp>
      <p:sp>
        <p:nvSpPr>
          <p:cNvPr id="4" name="Segnaposto data 3">
            <a:extLst>
              <a:ext uri="{FF2B5EF4-FFF2-40B4-BE49-F238E27FC236}">
                <a16:creationId xmlns:a16="http://schemas.microsoft.com/office/drawing/2014/main" id="{4770CEB7-A462-9BE0-3E85-D0DDBDD3EE64}"/>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01A654FD-6F26-B2F2-33DE-A2F5149D8447}"/>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90BEFC9B-95E5-BE02-B279-09D4E3157249}"/>
              </a:ext>
            </a:extLst>
          </p:cNvPr>
          <p:cNvSpPr>
            <a:spLocks noGrp="1"/>
          </p:cNvSpPr>
          <p:nvPr>
            <p:ph type="sldNum" sz="quarter" idx="12"/>
          </p:nvPr>
        </p:nvSpPr>
        <p:spPr/>
        <p:txBody>
          <a:bodyPr/>
          <a:lstStyle/>
          <a:p>
            <a:fld id="{B78F4D46-5A94-204F-B668-74128563BE61}" type="slidenum">
              <a:rPr lang="en-US" smtClean="0"/>
              <a:t>66</a:t>
            </a:fld>
            <a:endParaRPr lang="en-US"/>
          </a:p>
        </p:txBody>
      </p:sp>
      <p:sp>
        <p:nvSpPr>
          <p:cNvPr id="8" name="Segnaposto contenuto 7">
            <a:extLst>
              <a:ext uri="{FF2B5EF4-FFF2-40B4-BE49-F238E27FC236}">
                <a16:creationId xmlns:a16="http://schemas.microsoft.com/office/drawing/2014/main" id="{E21F4543-DB51-F5A5-F789-E3ECFE3A3731}"/>
              </a:ext>
            </a:extLst>
          </p:cNvPr>
          <p:cNvSpPr>
            <a:spLocks noGrp="1"/>
          </p:cNvSpPr>
          <p:nvPr>
            <p:ph idx="1"/>
          </p:nvPr>
        </p:nvSpPr>
        <p:spPr>
          <a:xfrm>
            <a:off x="745732" y="2201235"/>
            <a:ext cx="10515600" cy="4351338"/>
          </a:xfrm>
        </p:spPr>
        <p:txBody>
          <a:bodyPr/>
          <a:lstStyle/>
          <a:p>
            <a:r>
              <a:rPr lang="en-US" dirty="0"/>
              <a:t>Recognize variable stars </a:t>
            </a:r>
          </a:p>
          <a:p>
            <a:endParaRPr lang="en-US" dirty="0"/>
          </a:p>
        </p:txBody>
      </p:sp>
      <p:sp>
        <p:nvSpPr>
          <p:cNvPr id="9" name="CasellaDiTesto 8">
            <a:extLst>
              <a:ext uri="{FF2B5EF4-FFF2-40B4-BE49-F238E27FC236}">
                <a16:creationId xmlns:a16="http://schemas.microsoft.com/office/drawing/2014/main" id="{A037C1BE-0D30-31FD-8E64-419DFE170512}"/>
              </a:ext>
            </a:extLst>
          </p:cNvPr>
          <p:cNvSpPr txBox="1"/>
          <p:nvPr/>
        </p:nvSpPr>
        <p:spPr>
          <a:xfrm>
            <a:off x="5424754" y="2005012"/>
            <a:ext cx="184731" cy="369332"/>
          </a:xfrm>
          <a:prstGeom prst="rect">
            <a:avLst/>
          </a:prstGeom>
          <a:noFill/>
        </p:spPr>
        <p:txBody>
          <a:bodyPr wrap="none" rtlCol="0">
            <a:spAutoFit/>
          </a:bodyPr>
          <a:lstStyle/>
          <a:p>
            <a:endParaRPr lang="en-US" dirty="0"/>
          </a:p>
        </p:txBody>
      </p:sp>
      <mc:AlternateContent xmlns:mc="http://schemas.openxmlformats.org/markup-compatibility/2006">
        <mc:Choice xmlns:a14="http://schemas.microsoft.com/office/drawing/2010/main" Requires="a14">
          <p:sp>
            <p:nvSpPr>
              <p:cNvPr id="12" name="CasellaDiTesto 11">
                <a:extLst>
                  <a:ext uri="{FF2B5EF4-FFF2-40B4-BE49-F238E27FC236}">
                    <a16:creationId xmlns:a16="http://schemas.microsoft.com/office/drawing/2014/main" id="{DC97DAC4-F732-3867-D9C1-563F80FB9E83}"/>
                  </a:ext>
                </a:extLst>
              </p:cNvPr>
              <p:cNvSpPr txBox="1"/>
              <p:nvPr/>
            </p:nvSpPr>
            <p:spPr>
              <a:xfrm>
                <a:off x="4272290" y="1472234"/>
                <a:ext cx="3128573" cy="560282"/>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rPr>
                          </m:ctrlPr>
                        </m:sSubPr>
                        <m:e>
                          <m:r>
                            <a:rPr lang="it-IT" sz="2800" b="0" i="1" smtClean="0">
                              <a:latin typeface="Cambria Math" panose="02040503050406030204" pitchFamily="18" charset="0"/>
                            </a:rPr>
                            <m:t>𝑚</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oMath>
                  </m:oMathPara>
                </a14:m>
                <a:br>
                  <a:rPr lang="it-IT" sz="2800" dirty="0"/>
                </a:br>
                <a:endParaRPr lang="en-US" sz="2800" dirty="0"/>
              </a:p>
            </p:txBody>
          </p:sp>
        </mc:Choice>
        <mc:Fallback>
          <p:sp>
            <p:nvSpPr>
              <p:cNvPr id="12" name="CasellaDiTesto 11">
                <a:extLst>
                  <a:ext uri="{FF2B5EF4-FFF2-40B4-BE49-F238E27FC236}">
                    <a16:creationId xmlns:a16="http://schemas.microsoft.com/office/drawing/2014/main" id="{DC97DAC4-F732-3867-D9C1-563F80FB9E83}"/>
                  </a:ext>
                </a:extLst>
              </p:cNvPr>
              <p:cNvSpPr txBox="1">
                <a:spLocks noRot="1" noChangeAspect="1" noMove="1" noResize="1" noEditPoints="1" noAdjustHandles="1" noChangeArrowheads="1" noChangeShapeType="1" noTextEdit="1"/>
              </p:cNvSpPr>
              <p:nvPr/>
            </p:nvSpPr>
            <p:spPr>
              <a:xfrm>
                <a:off x="4272290" y="1472234"/>
                <a:ext cx="3128573" cy="560282"/>
              </a:xfrm>
              <a:prstGeom prst="rect">
                <a:avLst/>
              </a:prstGeom>
              <a:blipFill>
                <a:blip r:embed="rId3"/>
                <a:stretch>
                  <a:fillRect b="-13636"/>
                </a:stretch>
              </a:blipFill>
            </p:spPr>
            <p:txBody>
              <a:bodyPr/>
              <a:lstStyle/>
              <a:p>
                <a:r>
                  <a:rPr lang="en-US">
                    <a:noFill/>
                  </a:rPr>
                  <a:t> </a:t>
                </a:r>
              </a:p>
            </p:txBody>
          </p:sp>
        </mc:Fallback>
      </mc:AlternateContent>
    </p:spTree>
    <p:extLst>
      <p:ext uri="{BB962C8B-B14F-4D97-AF65-F5344CB8AC3E}">
        <p14:creationId xmlns:p14="http://schemas.microsoft.com/office/powerpoint/2010/main" val="3821058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C2ACF-6A9F-DFA8-BF3B-A1D4EE9F3282}"/>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4AAF6CE1-DEC2-5A36-621C-F1A3EE0BEE4C}"/>
              </a:ext>
            </a:extLst>
          </p:cNvPr>
          <p:cNvSpPr>
            <a:spLocks noGrp="1"/>
          </p:cNvSpPr>
          <p:nvPr>
            <p:ph type="title"/>
          </p:nvPr>
        </p:nvSpPr>
        <p:spPr/>
        <p:txBody>
          <a:bodyPr/>
          <a:lstStyle/>
          <a:p>
            <a:r>
              <a:rPr lang="en-US" b="1" dirty="0">
                <a:solidFill>
                  <a:schemeClr val="tx2">
                    <a:lumMod val="75000"/>
                    <a:lumOff val="25000"/>
                  </a:schemeClr>
                </a:solidFill>
              </a:rPr>
              <a:t>HOW TO BUILD A PL/PW RELATION</a:t>
            </a:r>
          </a:p>
        </p:txBody>
      </p:sp>
      <p:sp>
        <p:nvSpPr>
          <p:cNvPr id="4" name="Segnaposto data 3">
            <a:extLst>
              <a:ext uri="{FF2B5EF4-FFF2-40B4-BE49-F238E27FC236}">
                <a16:creationId xmlns:a16="http://schemas.microsoft.com/office/drawing/2014/main" id="{44E7DD7C-B820-4961-A48E-1DCBE9EA8BA9}"/>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5BA17344-F3FA-8DEF-C474-334E42BC7019}"/>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8056D8B7-36FC-2CD9-6153-875142369E12}"/>
              </a:ext>
            </a:extLst>
          </p:cNvPr>
          <p:cNvSpPr>
            <a:spLocks noGrp="1"/>
          </p:cNvSpPr>
          <p:nvPr>
            <p:ph type="sldNum" sz="quarter" idx="12"/>
          </p:nvPr>
        </p:nvSpPr>
        <p:spPr/>
        <p:txBody>
          <a:bodyPr/>
          <a:lstStyle/>
          <a:p>
            <a:fld id="{B78F4D46-5A94-204F-B668-74128563BE61}" type="slidenum">
              <a:rPr lang="en-US" smtClean="0"/>
              <a:t>67</a:t>
            </a:fld>
            <a:endParaRPr lang="en-US"/>
          </a:p>
        </p:txBody>
      </p:sp>
      <p:sp>
        <p:nvSpPr>
          <p:cNvPr id="8" name="Segnaposto contenuto 7">
            <a:extLst>
              <a:ext uri="{FF2B5EF4-FFF2-40B4-BE49-F238E27FC236}">
                <a16:creationId xmlns:a16="http://schemas.microsoft.com/office/drawing/2014/main" id="{708703F2-AA63-7F7A-5970-B891EEC03343}"/>
              </a:ext>
            </a:extLst>
          </p:cNvPr>
          <p:cNvSpPr>
            <a:spLocks noGrp="1"/>
          </p:cNvSpPr>
          <p:nvPr>
            <p:ph idx="1"/>
          </p:nvPr>
        </p:nvSpPr>
        <p:spPr>
          <a:xfrm>
            <a:off x="745732" y="2201235"/>
            <a:ext cx="10515600" cy="4351338"/>
          </a:xfrm>
        </p:spPr>
        <p:txBody>
          <a:bodyPr/>
          <a:lstStyle/>
          <a:p>
            <a:r>
              <a:rPr lang="en-US" dirty="0"/>
              <a:t>Recognize variable stars </a:t>
            </a:r>
          </a:p>
          <a:p>
            <a:endParaRPr lang="en-US" dirty="0"/>
          </a:p>
          <a:p>
            <a:r>
              <a:rPr lang="en-US" dirty="0"/>
              <a:t>Measure the periods</a:t>
            </a:r>
          </a:p>
        </p:txBody>
      </p:sp>
      <p:sp>
        <p:nvSpPr>
          <p:cNvPr id="9" name="CasellaDiTesto 8">
            <a:extLst>
              <a:ext uri="{FF2B5EF4-FFF2-40B4-BE49-F238E27FC236}">
                <a16:creationId xmlns:a16="http://schemas.microsoft.com/office/drawing/2014/main" id="{16634853-9269-3DF6-7635-8458A8E80C4A}"/>
              </a:ext>
            </a:extLst>
          </p:cNvPr>
          <p:cNvSpPr txBox="1"/>
          <p:nvPr/>
        </p:nvSpPr>
        <p:spPr>
          <a:xfrm>
            <a:off x="5424754" y="2005012"/>
            <a:ext cx="184731" cy="369332"/>
          </a:xfrm>
          <a:prstGeom prst="rect">
            <a:avLst/>
          </a:prstGeom>
          <a:noFill/>
        </p:spPr>
        <p:txBody>
          <a:bodyPr wrap="none" rtlCol="0">
            <a:spAutoFit/>
          </a:bodyPr>
          <a:lstStyle/>
          <a:p>
            <a:endParaRPr lang="en-US" dirty="0"/>
          </a:p>
        </p:txBody>
      </p:sp>
      <mc:AlternateContent xmlns:mc="http://schemas.openxmlformats.org/markup-compatibility/2006">
        <mc:Choice xmlns:a14="http://schemas.microsoft.com/office/drawing/2010/main" Requires="a14">
          <p:sp>
            <p:nvSpPr>
              <p:cNvPr id="12" name="CasellaDiTesto 11">
                <a:extLst>
                  <a:ext uri="{FF2B5EF4-FFF2-40B4-BE49-F238E27FC236}">
                    <a16:creationId xmlns:a16="http://schemas.microsoft.com/office/drawing/2014/main" id="{5A78D382-3A06-9F60-4B73-7BE98DE04712}"/>
                  </a:ext>
                </a:extLst>
              </p:cNvPr>
              <p:cNvSpPr txBox="1"/>
              <p:nvPr/>
            </p:nvSpPr>
            <p:spPr>
              <a:xfrm>
                <a:off x="4272290" y="1472234"/>
                <a:ext cx="3128573" cy="560282"/>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rPr>
                          </m:ctrlPr>
                        </m:sSubPr>
                        <m:e>
                          <m:r>
                            <a:rPr lang="it-IT" sz="2800" b="0" i="1" smtClean="0">
                              <a:latin typeface="Cambria Math" panose="02040503050406030204" pitchFamily="18" charset="0"/>
                            </a:rPr>
                            <m:t>𝑚</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oMath>
                  </m:oMathPara>
                </a14:m>
                <a:br>
                  <a:rPr lang="it-IT" sz="2800" dirty="0"/>
                </a:br>
                <a:endParaRPr lang="en-US" sz="2800" dirty="0"/>
              </a:p>
            </p:txBody>
          </p:sp>
        </mc:Choice>
        <mc:Fallback>
          <p:sp>
            <p:nvSpPr>
              <p:cNvPr id="12" name="CasellaDiTesto 11">
                <a:extLst>
                  <a:ext uri="{FF2B5EF4-FFF2-40B4-BE49-F238E27FC236}">
                    <a16:creationId xmlns:a16="http://schemas.microsoft.com/office/drawing/2014/main" id="{5A78D382-3A06-9F60-4B73-7BE98DE04712}"/>
                  </a:ext>
                </a:extLst>
              </p:cNvPr>
              <p:cNvSpPr txBox="1">
                <a:spLocks noRot="1" noChangeAspect="1" noMove="1" noResize="1" noEditPoints="1" noAdjustHandles="1" noChangeArrowheads="1" noChangeShapeType="1" noTextEdit="1"/>
              </p:cNvSpPr>
              <p:nvPr/>
            </p:nvSpPr>
            <p:spPr>
              <a:xfrm>
                <a:off x="4272290" y="1472234"/>
                <a:ext cx="3128573" cy="560282"/>
              </a:xfrm>
              <a:prstGeom prst="rect">
                <a:avLst/>
              </a:prstGeom>
              <a:blipFill>
                <a:blip r:embed="rId3"/>
                <a:stretch>
                  <a:fillRect b="-13636"/>
                </a:stretch>
              </a:blipFill>
            </p:spPr>
            <p:txBody>
              <a:bodyPr/>
              <a:lstStyle/>
              <a:p>
                <a:r>
                  <a:rPr lang="en-US">
                    <a:noFill/>
                  </a:rPr>
                  <a:t> </a:t>
                </a:r>
              </a:p>
            </p:txBody>
          </p:sp>
        </mc:Fallback>
      </mc:AlternateContent>
    </p:spTree>
    <p:extLst>
      <p:ext uri="{BB962C8B-B14F-4D97-AF65-F5344CB8AC3E}">
        <p14:creationId xmlns:p14="http://schemas.microsoft.com/office/powerpoint/2010/main" val="22239815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05AC32-A4AE-813E-9EFF-6E4053263630}"/>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8F3CB16C-13E8-72C7-1B6E-C7DC22AF5442}"/>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EFA94C39-7E10-391B-9422-42E952E5415E}"/>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3C92CE01-8167-42F7-E264-5AF67D624129}"/>
              </a:ext>
            </a:extLst>
          </p:cNvPr>
          <p:cNvSpPr>
            <a:spLocks noGrp="1"/>
          </p:cNvSpPr>
          <p:nvPr>
            <p:ph type="sldNum" sz="quarter" idx="12"/>
          </p:nvPr>
        </p:nvSpPr>
        <p:spPr/>
        <p:txBody>
          <a:bodyPr/>
          <a:lstStyle/>
          <a:p>
            <a:fld id="{B78F4D46-5A94-204F-B668-74128563BE61}" type="slidenum">
              <a:rPr lang="en-US" smtClean="0"/>
              <a:t>68</a:t>
            </a:fld>
            <a:endParaRPr lang="en-US"/>
          </a:p>
        </p:txBody>
      </p:sp>
      <p:sp>
        <p:nvSpPr>
          <p:cNvPr id="8" name="Segnaposto contenuto 7">
            <a:extLst>
              <a:ext uri="{FF2B5EF4-FFF2-40B4-BE49-F238E27FC236}">
                <a16:creationId xmlns:a16="http://schemas.microsoft.com/office/drawing/2014/main" id="{68B6960E-F273-5187-A8F8-FA6187C610B1}"/>
              </a:ext>
            </a:extLst>
          </p:cNvPr>
          <p:cNvSpPr>
            <a:spLocks noGrp="1"/>
          </p:cNvSpPr>
          <p:nvPr>
            <p:ph idx="1"/>
          </p:nvPr>
        </p:nvSpPr>
        <p:spPr>
          <a:xfrm>
            <a:off x="437509" y="437240"/>
            <a:ext cx="3877637" cy="672369"/>
          </a:xfrm>
        </p:spPr>
        <p:txBody>
          <a:bodyPr/>
          <a:lstStyle/>
          <a:p>
            <a:r>
              <a:rPr lang="en-US" dirty="0"/>
              <a:t>Measure the periods</a:t>
            </a:r>
          </a:p>
        </p:txBody>
      </p:sp>
      <p:sp>
        <p:nvSpPr>
          <p:cNvPr id="9" name="CasellaDiTesto 8">
            <a:extLst>
              <a:ext uri="{FF2B5EF4-FFF2-40B4-BE49-F238E27FC236}">
                <a16:creationId xmlns:a16="http://schemas.microsoft.com/office/drawing/2014/main" id="{ADD15FC6-87E4-59B9-E63E-DE74FDC04B5C}"/>
              </a:ext>
            </a:extLst>
          </p:cNvPr>
          <p:cNvSpPr txBox="1"/>
          <p:nvPr/>
        </p:nvSpPr>
        <p:spPr>
          <a:xfrm>
            <a:off x="5424754" y="2005012"/>
            <a:ext cx="184731" cy="369332"/>
          </a:xfrm>
          <a:prstGeom prst="rect">
            <a:avLst/>
          </a:prstGeom>
          <a:noFill/>
        </p:spPr>
        <p:txBody>
          <a:bodyPr wrap="none" rtlCol="0">
            <a:spAutoFit/>
          </a:bodyPr>
          <a:lstStyle/>
          <a:p>
            <a:endParaRPr lang="en-US" dirty="0"/>
          </a:p>
        </p:txBody>
      </p:sp>
      <p:sp>
        <p:nvSpPr>
          <p:cNvPr id="10" name="CasellaDiTesto 9">
            <a:extLst>
              <a:ext uri="{FF2B5EF4-FFF2-40B4-BE49-F238E27FC236}">
                <a16:creationId xmlns:a16="http://schemas.microsoft.com/office/drawing/2014/main" id="{3D2FFA6C-4FD5-058A-798E-2F8CF0A2AFB1}"/>
              </a:ext>
            </a:extLst>
          </p:cNvPr>
          <p:cNvSpPr txBox="1"/>
          <p:nvPr/>
        </p:nvSpPr>
        <p:spPr>
          <a:xfrm>
            <a:off x="3581400" y="1397675"/>
            <a:ext cx="6801492" cy="3139321"/>
          </a:xfrm>
          <a:prstGeom prst="rect">
            <a:avLst/>
          </a:prstGeom>
          <a:noFill/>
        </p:spPr>
        <p:txBody>
          <a:bodyPr wrap="square" rtlCol="0">
            <a:spAutoFit/>
          </a:bodyPr>
          <a:lstStyle/>
          <a:p>
            <a:r>
              <a:rPr lang="en-US" dirty="0"/>
              <a:t>The period is the time difference between two minima ( or maxima) of the magnitude of a star.</a:t>
            </a:r>
          </a:p>
          <a:p>
            <a:endParaRPr lang="en-US" dirty="0"/>
          </a:p>
          <a:p>
            <a:r>
              <a:rPr lang="en-US" dirty="0"/>
              <a:t>The more the light curve of the star is well sampled, the better we know the period. </a:t>
            </a:r>
          </a:p>
          <a:p>
            <a:endParaRPr lang="en-US" dirty="0"/>
          </a:p>
          <a:p>
            <a:r>
              <a:rPr lang="it-IT" dirty="0"/>
              <a:t>The PL relation </a:t>
            </a:r>
            <a:r>
              <a:rPr lang="it-IT" dirty="0" err="1"/>
              <a:t>is</a:t>
            </a:r>
            <a:r>
              <a:rPr lang="it-IT" dirty="0"/>
              <a:t> a </a:t>
            </a:r>
            <a:r>
              <a:rPr lang="it-IT" dirty="0" err="1"/>
              <a:t>powerful</a:t>
            </a:r>
            <a:r>
              <a:rPr lang="it-IT" dirty="0"/>
              <a:t> tool </a:t>
            </a:r>
            <a:r>
              <a:rPr lang="it-IT" dirty="0" err="1"/>
              <a:t>because</a:t>
            </a:r>
            <a:r>
              <a:rPr lang="it-IT" dirty="0"/>
              <a:t> </a:t>
            </a:r>
            <a:r>
              <a:rPr lang="it-IT" dirty="0" err="1"/>
              <a:t>we</a:t>
            </a:r>
            <a:r>
              <a:rPr lang="it-IT" dirty="0"/>
              <a:t> the </a:t>
            </a:r>
            <a:r>
              <a:rPr lang="it-IT" dirty="0" err="1"/>
              <a:t>period</a:t>
            </a:r>
            <a:r>
              <a:rPr lang="it-IT" dirty="0"/>
              <a:t> </a:t>
            </a:r>
            <a:r>
              <a:rPr lang="it-IT" dirty="0" err="1"/>
              <a:t>is</a:t>
            </a:r>
            <a:r>
              <a:rPr lang="it-IT" dirty="0"/>
              <a:t> </a:t>
            </a:r>
            <a:r>
              <a:rPr lang="it-IT" dirty="0" err="1"/>
              <a:t>measured</a:t>
            </a:r>
            <a:r>
              <a:rPr lang="it-IT" dirty="0"/>
              <a:t> with an </a:t>
            </a:r>
            <a:r>
              <a:rPr lang="it-IT" dirty="0" err="1"/>
              <a:t>uncertainty</a:t>
            </a:r>
            <a:r>
              <a:rPr lang="it-IT" dirty="0"/>
              <a:t> </a:t>
            </a:r>
            <a:r>
              <a:rPr lang="it-IT" dirty="0" err="1"/>
              <a:t>much</a:t>
            </a:r>
            <a:r>
              <a:rPr lang="it-IT" dirty="0"/>
              <a:t> </a:t>
            </a:r>
            <a:r>
              <a:rPr lang="it-IT" dirty="0" err="1"/>
              <a:t>smaller</a:t>
            </a:r>
            <a:r>
              <a:rPr lang="it-IT" dirty="0"/>
              <a:t> </a:t>
            </a:r>
            <a:r>
              <a:rPr lang="it-IT" dirty="0" err="1"/>
              <a:t>than</a:t>
            </a:r>
            <a:r>
              <a:rPr lang="it-IT" dirty="0"/>
              <a:t> </a:t>
            </a:r>
            <a:r>
              <a:rPr lang="it-IT" dirty="0" err="1"/>
              <a:t>all</a:t>
            </a:r>
            <a:r>
              <a:rPr lang="it-IT" dirty="0"/>
              <a:t> </a:t>
            </a:r>
            <a:r>
              <a:rPr lang="it-IT" dirty="0" err="1"/>
              <a:t>other</a:t>
            </a:r>
            <a:r>
              <a:rPr lang="it-IT" dirty="0"/>
              <a:t> </a:t>
            </a:r>
            <a:r>
              <a:rPr lang="it-IT" dirty="0" err="1"/>
              <a:t>quantities</a:t>
            </a:r>
            <a:r>
              <a:rPr lang="it-IT" dirty="0"/>
              <a:t> </a:t>
            </a:r>
            <a:r>
              <a:rPr lang="it-IT" dirty="0" err="1"/>
              <a:t>involved</a:t>
            </a:r>
            <a:r>
              <a:rPr lang="en-US" dirty="0"/>
              <a:t>.</a:t>
            </a:r>
          </a:p>
          <a:p>
            <a:endParaRPr lang="en-US" dirty="0"/>
          </a:p>
          <a:p>
            <a:endParaRPr lang="en-US" dirty="0"/>
          </a:p>
        </p:txBody>
      </p:sp>
    </p:spTree>
    <p:extLst>
      <p:ext uri="{BB962C8B-B14F-4D97-AF65-F5344CB8AC3E}">
        <p14:creationId xmlns:p14="http://schemas.microsoft.com/office/powerpoint/2010/main" val="61147840"/>
      </p:ext>
    </p:extLst>
  </p:cSld>
  <p:clrMapOvr>
    <a:masterClrMapping/>
  </p:clrMapOvr>
  <p:transition spd="slow">
    <p:push dir="u"/>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1BC357-8012-F013-0E86-E9532210B10C}"/>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9262A1D4-6564-ADA2-BB2C-0714B600DC2E}"/>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726543A9-6772-E14C-1217-80CF2EDAAA9B}"/>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0546BE09-CAA5-9BE3-8CC3-E5F0D3677287}"/>
              </a:ext>
            </a:extLst>
          </p:cNvPr>
          <p:cNvSpPr>
            <a:spLocks noGrp="1"/>
          </p:cNvSpPr>
          <p:nvPr>
            <p:ph type="sldNum" sz="quarter" idx="12"/>
          </p:nvPr>
        </p:nvSpPr>
        <p:spPr/>
        <p:txBody>
          <a:bodyPr/>
          <a:lstStyle/>
          <a:p>
            <a:fld id="{B78F4D46-5A94-204F-B668-74128563BE61}" type="slidenum">
              <a:rPr lang="en-US" smtClean="0"/>
              <a:t>69</a:t>
            </a:fld>
            <a:endParaRPr lang="en-US"/>
          </a:p>
        </p:txBody>
      </p:sp>
      <p:sp>
        <p:nvSpPr>
          <p:cNvPr id="8" name="Segnaposto contenuto 7">
            <a:extLst>
              <a:ext uri="{FF2B5EF4-FFF2-40B4-BE49-F238E27FC236}">
                <a16:creationId xmlns:a16="http://schemas.microsoft.com/office/drawing/2014/main" id="{A1C8FB06-654A-EAE7-F840-8E0E7DF0ACC2}"/>
              </a:ext>
            </a:extLst>
          </p:cNvPr>
          <p:cNvSpPr>
            <a:spLocks noGrp="1"/>
          </p:cNvSpPr>
          <p:nvPr>
            <p:ph idx="1"/>
          </p:nvPr>
        </p:nvSpPr>
        <p:spPr>
          <a:xfrm>
            <a:off x="437509" y="437240"/>
            <a:ext cx="3877637" cy="672369"/>
          </a:xfrm>
        </p:spPr>
        <p:txBody>
          <a:bodyPr/>
          <a:lstStyle/>
          <a:p>
            <a:r>
              <a:rPr lang="en-US" dirty="0"/>
              <a:t>Measure the periods</a:t>
            </a:r>
          </a:p>
        </p:txBody>
      </p:sp>
      <p:sp>
        <p:nvSpPr>
          <p:cNvPr id="9" name="CasellaDiTesto 8">
            <a:extLst>
              <a:ext uri="{FF2B5EF4-FFF2-40B4-BE49-F238E27FC236}">
                <a16:creationId xmlns:a16="http://schemas.microsoft.com/office/drawing/2014/main" id="{CF6EE85A-6D07-D922-631B-0150CD4C76FB}"/>
              </a:ext>
            </a:extLst>
          </p:cNvPr>
          <p:cNvSpPr txBox="1"/>
          <p:nvPr/>
        </p:nvSpPr>
        <p:spPr>
          <a:xfrm>
            <a:off x="5424754" y="2005012"/>
            <a:ext cx="184731" cy="369332"/>
          </a:xfrm>
          <a:prstGeom prst="rect">
            <a:avLst/>
          </a:prstGeom>
          <a:noFill/>
        </p:spPr>
        <p:txBody>
          <a:bodyPr wrap="none" rtlCol="0">
            <a:spAutoFit/>
          </a:bodyPr>
          <a:lstStyle/>
          <a:p>
            <a:endParaRPr lang="en-US" dirty="0"/>
          </a:p>
        </p:txBody>
      </p:sp>
      <p:pic>
        <p:nvPicPr>
          <p:cNvPr id="3" name="Immagine 2">
            <a:extLst>
              <a:ext uri="{FF2B5EF4-FFF2-40B4-BE49-F238E27FC236}">
                <a16:creationId xmlns:a16="http://schemas.microsoft.com/office/drawing/2014/main" id="{E3BAD9A3-9E8D-B3D8-1F1C-BBAC83C26EEA}"/>
              </a:ext>
            </a:extLst>
          </p:cNvPr>
          <p:cNvPicPr>
            <a:picLocks noChangeAspect="1"/>
          </p:cNvPicPr>
          <p:nvPr/>
        </p:nvPicPr>
        <p:blipFill>
          <a:blip r:embed="rId3"/>
          <a:srcRect/>
          <a:stretch/>
        </p:blipFill>
        <p:spPr>
          <a:xfrm>
            <a:off x="1493604" y="1037690"/>
            <a:ext cx="9337369" cy="5065158"/>
          </a:xfrm>
          <a:prstGeom prst="rect">
            <a:avLst/>
          </a:prstGeom>
        </p:spPr>
      </p:pic>
    </p:spTree>
    <p:extLst>
      <p:ext uri="{BB962C8B-B14F-4D97-AF65-F5344CB8AC3E}">
        <p14:creationId xmlns:p14="http://schemas.microsoft.com/office/powerpoint/2010/main" val="1787022571"/>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A2FAFC-40F2-A337-0F71-7D3E143C2D4E}"/>
            </a:ext>
          </a:extLst>
        </p:cNvPr>
        <p:cNvGrpSpPr/>
        <p:nvPr/>
      </p:nvGrpSpPr>
      <p:grpSpPr>
        <a:xfrm>
          <a:off x="0" y="0"/>
          <a:ext cx="0" cy="0"/>
          <a:chOff x="0" y="0"/>
          <a:chExt cx="0" cy="0"/>
        </a:xfrm>
      </p:grpSpPr>
      <p:sp>
        <p:nvSpPr>
          <p:cNvPr id="18" name="Segnaposto data 17">
            <a:extLst>
              <a:ext uri="{FF2B5EF4-FFF2-40B4-BE49-F238E27FC236}">
                <a16:creationId xmlns:a16="http://schemas.microsoft.com/office/drawing/2014/main" id="{D8A7B06A-6840-704B-DD1B-6227F9B75547}"/>
              </a:ext>
            </a:extLst>
          </p:cNvPr>
          <p:cNvSpPr>
            <a:spLocks noGrp="1"/>
          </p:cNvSpPr>
          <p:nvPr>
            <p:ph type="dt" sz="half" idx="10"/>
          </p:nvPr>
        </p:nvSpPr>
        <p:spPr/>
        <p:txBody>
          <a:bodyPr/>
          <a:lstStyle/>
          <a:p>
            <a:r>
              <a:rPr lang="it-IT"/>
              <a:t>25/05/2026 CosmoVerse@Sofia</a:t>
            </a:r>
            <a:endParaRPr lang="en-US"/>
          </a:p>
        </p:txBody>
      </p:sp>
      <p:sp>
        <p:nvSpPr>
          <p:cNvPr id="20" name="Segnaposto numero diapositiva 19">
            <a:extLst>
              <a:ext uri="{FF2B5EF4-FFF2-40B4-BE49-F238E27FC236}">
                <a16:creationId xmlns:a16="http://schemas.microsoft.com/office/drawing/2014/main" id="{7581832E-0806-C0D8-8B9E-678C986C4CD7}"/>
              </a:ext>
            </a:extLst>
          </p:cNvPr>
          <p:cNvSpPr>
            <a:spLocks noGrp="1"/>
          </p:cNvSpPr>
          <p:nvPr>
            <p:ph type="sldNum" sz="quarter" idx="12"/>
          </p:nvPr>
        </p:nvSpPr>
        <p:spPr/>
        <p:txBody>
          <a:bodyPr/>
          <a:lstStyle/>
          <a:p>
            <a:fld id="{73B850FF-6169-4056-8077-06FFA93A5366}" type="slidenum">
              <a:rPr lang="en-US" smtClean="0"/>
              <a:t>7</a:t>
            </a:fld>
            <a:endParaRPr lang="en-US"/>
          </a:p>
        </p:txBody>
      </p:sp>
      <p:sp>
        <p:nvSpPr>
          <p:cNvPr id="8" name="TextBox 2">
            <a:extLst>
              <a:ext uri="{FF2B5EF4-FFF2-40B4-BE49-F238E27FC236}">
                <a16:creationId xmlns:a16="http://schemas.microsoft.com/office/drawing/2014/main" id="{1D9371D5-A0AD-FFB4-1B05-929A85261A99}"/>
              </a:ext>
            </a:extLst>
          </p:cNvPr>
          <p:cNvSpPr txBox="1"/>
          <p:nvPr/>
        </p:nvSpPr>
        <p:spPr>
          <a:xfrm>
            <a:off x="374792" y="136525"/>
            <a:ext cx="11442416" cy="769441"/>
          </a:xfrm>
          <a:prstGeom prst="rect">
            <a:avLst/>
          </a:prstGeom>
          <a:noFill/>
        </p:spPr>
        <p:txBody>
          <a:bodyPr wrap="square" rtlCol="0">
            <a:spAutoFit/>
          </a:bodyPr>
          <a:lstStyle/>
          <a:p>
            <a:pPr algn="ctr"/>
            <a:r>
              <a:rPr lang="it-IT" sz="4400" b="1" dirty="0" err="1">
                <a:solidFill>
                  <a:schemeClr val="accent1"/>
                </a:solidFill>
                <a:latin typeface="+mj-lt"/>
              </a:rPr>
              <a:t>Period</a:t>
            </a:r>
            <a:r>
              <a:rPr lang="it-IT" sz="4400" b="1" dirty="0">
                <a:solidFill>
                  <a:schemeClr val="accent1"/>
                </a:solidFill>
                <a:latin typeface="+mj-lt"/>
              </a:rPr>
              <a:t> </a:t>
            </a:r>
            <a:r>
              <a:rPr lang="it-IT" sz="4400" b="1" dirty="0" err="1">
                <a:solidFill>
                  <a:schemeClr val="accent1"/>
                </a:solidFill>
                <a:latin typeface="+mj-lt"/>
              </a:rPr>
              <a:t>Luminosity</a:t>
            </a:r>
            <a:r>
              <a:rPr lang="it-IT" sz="4400" b="1" dirty="0">
                <a:solidFill>
                  <a:schemeClr val="accent1"/>
                </a:solidFill>
                <a:latin typeface="+mj-lt"/>
              </a:rPr>
              <a:t> relation</a:t>
            </a:r>
            <a:endParaRPr lang="en-IT" sz="4400" b="1" dirty="0">
              <a:solidFill>
                <a:schemeClr val="accent1"/>
              </a:solidFill>
              <a:latin typeface="+mj-lt"/>
              <a:cs typeface="Times New Roman" panose="02020603050405020304" pitchFamily="18" charset="0"/>
            </a:endParaRPr>
          </a:p>
        </p:txBody>
      </p:sp>
      <p:sp>
        <p:nvSpPr>
          <p:cNvPr id="2" name="CasellaDiTesto 1">
            <a:extLst>
              <a:ext uri="{FF2B5EF4-FFF2-40B4-BE49-F238E27FC236}">
                <a16:creationId xmlns:a16="http://schemas.microsoft.com/office/drawing/2014/main" id="{B77ECD23-D408-1B6C-A096-B1A05D0BE2B4}"/>
              </a:ext>
            </a:extLst>
          </p:cNvPr>
          <p:cNvSpPr txBox="1"/>
          <p:nvPr/>
        </p:nvSpPr>
        <p:spPr>
          <a:xfrm>
            <a:off x="5271011" y="5921534"/>
            <a:ext cx="1395254" cy="369332"/>
          </a:xfrm>
          <a:prstGeom prst="rect">
            <a:avLst/>
          </a:prstGeom>
          <a:noFill/>
        </p:spPr>
        <p:txBody>
          <a:bodyPr wrap="none" rtlCol="0">
            <a:spAutoFit/>
          </a:bodyPr>
          <a:lstStyle/>
          <a:p>
            <a:r>
              <a:rPr lang="en-US" dirty="0"/>
              <a:t>Leavitt 1912</a:t>
            </a:r>
          </a:p>
        </p:txBody>
      </p:sp>
      <p:sp>
        <p:nvSpPr>
          <p:cNvPr id="6" name="Segnaposto piè di pagina 5">
            <a:extLst>
              <a:ext uri="{FF2B5EF4-FFF2-40B4-BE49-F238E27FC236}">
                <a16:creationId xmlns:a16="http://schemas.microsoft.com/office/drawing/2014/main" id="{D13C9F84-4E7E-F30B-2E08-CB5B98E0836A}"/>
              </a:ext>
            </a:extLst>
          </p:cNvPr>
          <p:cNvSpPr>
            <a:spLocks noGrp="1"/>
          </p:cNvSpPr>
          <p:nvPr>
            <p:ph type="ftr" sz="quarter" idx="11"/>
          </p:nvPr>
        </p:nvSpPr>
        <p:spPr/>
        <p:txBody>
          <a:bodyPr/>
          <a:lstStyle/>
          <a:p>
            <a:r>
              <a:rPr lang="en-US"/>
              <a:t>Teresa Sicignano</a:t>
            </a:r>
          </a:p>
        </p:txBody>
      </p:sp>
      <p:pic>
        <p:nvPicPr>
          <p:cNvPr id="4" name="Immagine 3">
            <a:extLst>
              <a:ext uri="{FF2B5EF4-FFF2-40B4-BE49-F238E27FC236}">
                <a16:creationId xmlns:a16="http://schemas.microsoft.com/office/drawing/2014/main" id="{A774AC01-6DC2-530F-A0C5-24CA50443FD5}"/>
              </a:ext>
            </a:extLst>
          </p:cNvPr>
          <p:cNvPicPr>
            <a:picLocks noChangeAspect="1"/>
          </p:cNvPicPr>
          <p:nvPr/>
        </p:nvPicPr>
        <p:blipFill>
          <a:blip r:embed="rId3"/>
          <a:srcRect r="-1862" b="37872"/>
          <a:stretch>
            <a:fillRect/>
          </a:stretch>
        </p:blipFill>
        <p:spPr>
          <a:xfrm>
            <a:off x="2565438" y="1230991"/>
            <a:ext cx="6705883" cy="4625059"/>
          </a:xfrm>
          <a:prstGeom prst="rect">
            <a:avLst/>
          </a:prstGeom>
        </p:spPr>
      </p:pic>
      <p:sp>
        <p:nvSpPr>
          <p:cNvPr id="7" name="CasellaDiTesto 6">
            <a:extLst>
              <a:ext uri="{FF2B5EF4-FFF2-40B4-BE49-F238E27FC236}">
                <a16:creationId xmlns:a16="http://schemas.microsoft.com/office/drawing/2014/main" id="{5BD04645-189E-6162-B04C-F934B5B5200B}"/>
              </a:ext>
            </a:extLst>
          </p:cNvPr>
          <p:cNvSpPr txBox="1"/>
          <p:nvPr/>
        </p:nvSpPr>
        <p:spPr>
          <a:xfrm>
            <a:off x="8910640" y="6017796"/>
            <a:ext cx="2544158" cy="338554"/>
          </a:xfrm>
          <a:prstGeom prst="rect">
            <a:avLst/>
          </a:prstGeom>
          <a:noFill/>
        </p:spPr>
        <p:txBody>
          <a:bodyPr wrap="none" rtlCol="0">
            <a:spAutoFit/>
          </a:bodyPr>
          <a:lstStyle/>
          <a:p>
            <a:r>
              <a:rPr lang="en-US" sz="1600" dirty="0"/>
              <a:t>Courtesy of Louise Breuval</a:t>
            </a:r>
          </a:p>
        </p:txBody>
      </p:sp>
    </p:spTree>
    <p:extLst>
      <p:ext uri="{BB962C8B-B14F-4D97-AF65-F5344CB8AC3E}">
        <p14:creationId xmlns:p14="http://schemas.microsoft.com/office/powerpoint/2010/main" val="128271238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235CBF-19FC-CB6F-C6C1-B65C67911CF9}"/>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E7A3612F-5485-5897-0042-70614F973BE2}"/>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2DB97E56-69E9-8551-B7B9-684F199F0FB3}"/>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DA6EEC1D-0BA6-C711-C40F-211164EB5484}"/>
              </a:ext>
            </a:extLst>
          </p:cNvPr>
          <p:cNvSpPr>
            <a:spLocks noGrp="1"/>
          </p:cNvSpPr>
          <p:nvPr>
            <p:ph type="sldNum" sz="quarter" idx="12"/>
          </p:nvPr>
        </p:nvSpPr>
        <p:spPr/>
        <p:txBody>
          <a:bodyPr/>
          <a:lstStyle/>
          <a:p>
            <a:fld id="{B78F4D46-5A94-204F-B668-74128563BE61}" type="slidenum">
              <a:rPr lang="en-US" smtClean="0"/>
              <a:t>70</a:t>
            </a:fld>
            <a:endParaRPr lang="en-US"/>
          </a:p>
        </p:txBody>
      </p:sp>
      <p:sp>
        <p:nvSpPr>
          <p:cNvPr id="8" name="Segnaposto contenuto 7">
            <a:extLst>
              <a:ext uri="{FF2B5EF4-FFF2-40B4-BE49-F238E27FC236}">
                <a16:creationId xmlns:a16="http://schemas.microsoft.com/office/drawing/2014/main" id="{2B80AF16-40E5-B1CF-97C9-6D5C4CC11E9F}"/>
              </a:ext>
            </a:extLst>
          </p:cNvPr>
          <p:cNvSpPr>
            <a:spLocks noGrp="1"/>
          </p:cNvSpPr>
          <p:nvPr>
            <p:ph idx="1"/>
          </p:nvPr>
        </p:nvSpPr>
        <p:spPr>
          <a:xfrm>
            <a:off x="437509" y="437240"/>
            <a:ext cx="3877637" cy="672369"/>
          </a:xfrm>
        </p:spPr>
        <p:txBody>
          <a:bodyPr/>
          <a:lstStyle/>
          <a:p>
            <a:r>
              <a:rPr lang="en-US" dirty="0"/>
              <a:t>Measure the periods</a:t>
            </a:r>
          </a:p>
        </p:txBody>
      </p:sp>
      <p:sp>
        <p:nvSpPr>
          <p:cNvPr id="9" name="CasellaDiTesto 8">
            <a:extLst>
              <a:ext uri="{FF2B5EF4-FFF2-40B4-BE49-F238E27FC236}">
                <a16:creationId xmlns:a16="http://schemas.microsoft.com/office/drawing/2014/main" id="{48270113-CC03-1674-ADE6-71B12A4B4161}"/>
              </a:ext>
            </a:extLst>
          </p:cNvPr>
          <p:cNvSpPr txBox="1"/>
          <p:nvPr/>
        </p:nvSpPr>
        <p:spPr>
          <a:xfrm>
            <a:off x="5424754" y="2005012"/>
            <a:ext cx="184731" cy="369332"/>
          </a:xfrm>
          <a:prstGeom prst="rect">
            <a:avLst/>
          </a:prstGeom>
          <a:noFill/>
        </p:spPr>
        <p:txBody>
          <a:bodyPr wrap="none" rtlCol="0">
            <a:spAutoFit/>
          </a:bodyPr>
          <a:lstStyle/>
          <a:p>
            <a:endParaRPr lang="en-US" dirty="0"/>
          </a:p>
        </p:txBody>
      </p:sp>
      <p:pic>
        <p:nvPicPr>
          <p:cNvPr id="3" name="Immagine 2">
            <a:extLst>
              <a:ext uri="{FF2B5EF4-FFF2-40B4-BE49-F238E27FC236}">
                <a16:creationId xmlns:a16="http://schemas.microsoft.com/office/drawing/2014/main" id="{841ADAE7-B135-5CB4-EA15-6989460875E1}"/>
              </a:ext>
            </a:extLst>
          </p:cNvPr>
          <p:cNvPicPr>
            <a:picLocks noChangeAspect="1"/>
          </p:cNvPicPr>
          <p:nvPr/>
        </p:nvPicPr>
        <p:blipFill>
          <a:blip r:embed="rId3"/>
          <a:srcRect/>
          <a:stretch/>
        </p:blipFill>
        <p:spPr>
          <a:xfrm>
            <a:off x="1493605" y="1037690"/>
            <a:ext cx="9337367" cy="5065158"/>
          </a:xfrm>
          <a:prstGeom prst="rect">
            <a:avLst/>
          </a:prstGeom>
        </p:spPr>
      </p:pic>
    </p:spTree>
    <p:extLst>
      <p:ext uri="{BB962C8B-B14F-4D97-AF65-F5344CB8AC3E}">
        <p14:creationId xmlns:p14="http://schemas.microsoft.com/office/powerpoint/2010/main" val="217412505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A04D39-2FA0-9123-05D9-0538782CE279}"/>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ADA9D1B-FEAB-AAF6-CB9B-648BD2A817B9}"/>
              </a:ext>
            </a:extLst>
          </p:cNvPr>
          <p:cNvSpPr>
            <a:spLocks noGrp="1"/>
          </p:cNvSpPr>
          <p:nvPr>
            <p:ph type="title"/>
          </p:nvPr>
        </p:nvSpPr>
        <p:spPr/>
        <p:txBody>
          <a:bodyPr/>
          <a:lstStyle/>
          <a:p>
            <a:r>
              <a:rPr lang="en-US" b="1" dirty="0">
                <a:solidFill>
                  <a:schemeClr val="tx2">
                    <a:lumMod val="75000"/>
                    <a:lumOff val="25000"/>
                  </a:schemeClr>
                </a:solidFill>
              </a:rPr>
              <a:t>HOW TO BUILD A PL/PW RELATION</a:t>
            </a:r>
          </a:p>
        </p:txBody>
      </p:sp>
      <p:sp>
        <p:nvSpPr>
          <p:cNvPr id="4" name="Segnaposto data 3">
            <a:extLst>
              <a:ext uri="{FF2B5EF4-FFF2-40B4-BE49-F238E27FC236}">
                <a16:creationId xmlns:a16="http://schemas.microsoft.com/office/drawing/2014/main" id="{2F307CFF-7AC4-A6F9-12D8-D92E213FEB3C}"/>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FDDE8E67-06BB-65BA-4FEB-40CE5F77127B}"/>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0226838B-B33C-9CB7-CE32-87A614A81F9C}"/>
              </a:ext>
            </a:extLst>
          </p:cNvPr>
          <p:cNvSpPr>
            <a:spLocks noGrp="1"/>
          </p:cNvSpPr>
          <p:nvPr>
            <p:ph type="sldNum" sz="quarter" idx="12"/>
          </p:nvPr>
        </p:nvSpPr>
        <p:spPr/>
        <p:txBody>
          <a:bodyPr/>
          <a:lstStyle/>
          <a:p>
            <a:fld id="{B78F4D46-5A94-204F-B668-74128563BE61}" type="slidenum">
              <a:rPr lang="en-US" smtClean="0"/>
              <a:t>71</a:t>
            </a:fld>
            <a:endParaRPr lang="en-US"/>
          </a:p>
        </p:txBody>
      </p:sp>
      <p:sp>
        <p:nvSpPr>
          <p:cNvPr id="8" name="Segnaposto contenuto 7">
            <a:extLst>
              <a:ext uri="{FF2B5EF4-FFF2-40B4-BE49-F238E27FC236}">
                <a16:creationId xmlns:a16="http://schemas.microsoft.com/office/drawing/2014/main" id="{12E14177-926C-A265-EE74-C83A0CB1416D}"/>
              </a:ext>
            </a:extLst>
          </p:cNvPr>
          <p:cNvSpPr>
            <a:spLocks noGrp="1"/>
          </p:cNvSpPr>
          <p:nvPr>
            <p:ph idx="1"/>
          </p:nvPr>
        </p:nvSpPr>
        <p:spPr>
          <a:xfrm>
            <a:off x="663538" y="2319336"/>
            <a:ext cx="10515600" cy="4351338"/>
          </a:xfrm>
        </p:spPr>
        <p:txBody>
          <a:bodyPr/>
          <a:lstStyle/>
          <a:p>
            <a:r>
              <a:rPr lang="en-US" dirty="0"/>
              <a:t>Recognize variable stars </a:t>
            </a:r>
          </a:p>
          <a:p>
            <a:endParaRPr lang="en-US" dirty="0"/>
          </a:p>
          <a:p>
            <a:r>
              <a:rPr lang="en-US" dirty="0"/>
              <a:t>Measure the periods</a:t>
            </a:r>
          </a:p>
          <a:p>
            <a:endParaRPr lang="en-US" dirty="0"/>
          </a:p>
        </p:txBody>
      </p:sp>
      <p:sp>
        <p:nvSpPr>
          <p:cNvPr id="9" name="CasellaDiTesto 8">
            <a:extLst>
              <a:ext uri="{FF2B5EF4-FFF2-40B4-BE49-F238E27FC236}">
                <a16:creationId xmlns:a16="http://schemas.microsoft.com/office/drawing/2014/main" id="{C4375E10-82BF-BEC5-7B86-FA62753125EF}"/>
              </a:ext>
            </a:extLst>
          </p:cNvPr>
          <p:cNvSpPr txBox="1"/>
          <p:nvPr/>
        </p:nvSpPr>
        <p:spPr>
          <a:xfrm>
            <a:off x="5424754" y="2005012"/>
            <a:ext cx="184731" cy="369332"/>
          </a:xfrm>
          <a:prstGeom prst="rect">
            <a:avLst/>
          </a:prstGeom>
          <a:noFill/>
        </p:spPr>
        <p:txBody>
          <a:bodyPr wrap="none" rtlCol="0">
            <a:spAutoFit/>
          </a:bodyPr>
          <a:lstStyle/>
          <a:p>
            <a:endParaRPr lang="en-US" dirty="0"/>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C35B662B-59D1-7ACB-A45D-6E962FA4095A}"/>
                  </a:ext>
                </a:extLst>
              </p:cNvPr>
              <p:cNvSpPr txBox="1"/>
              <p:nvPr/>
            </p:nvSpPr>
            <p:spPr>
              <a:xfrm>
                <a:off x="4357052" y="1444730"/>
                <a:ext cx="3128573" cy="560282"/>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rPr>
                          </m:ctrlPr>
                        </m:sSubPr>
                        <m:e>
                          <m:r>
                            <a:rPr lang="it-IT" sz="2800" b="0" i="1" smtClean="0">
                              <a:latin typeface="Cambria Math" panose="02040503050406030204" pitchFamily="18" charset="0"/>
                            </a:rPr>
                            <m:t>𝑚</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oMath>
                  </m:oMathPara>
                </a14:m>
                <a:br>
                  <a:rPr lang="it-IT" sz="2800" dirty="0"/>
                </a:br>
                <a:endParaRPr lang="en-US" sz="2800" dirty="0"/>
              </a:p>
            </p:txBody>
          </p:sp>
        </mc:Choice>
        <mc:Fallback>
          <p:sp>
            <p:nvSpPr>
              <p:cNvPr id="3" name="CasellaDiTesto 2">
                <a:extLst>
                  <a:ext uri="{FF2B5EF4-FFF2-40B4-BE49-F238E27FC236}">
                    <a16:creationId xmlns:a16="http://schemas.microsoft.com/office/drawing/2014/main" id="{C35B662B-59D1-7ACB-A45D-6E962FA4095A}"/>
                  </a:ext>
                </a:extLst>
              </p:cNvPr>
              <p:cNvSpPr txBox="1">
                <a:spLocks noRot="1" noChangeAspect="1" noMove="1" noResize="1" noEditPoints="1" noAdjustHandles="1" noChangeArrowheads="1" noChangeShapeType="1" noTextEdit="1"/>
              </p:cNvSpPr>
              <p:nvPr/>
            </p:nvSpPr>
            <p:spPr>
              <a:xfrm>
                <a:off x="4357052" y="1444730"/>
                <a:ext cx="3128573" cy="560282"/>
              </a:xfrm>
              <a:prstGeom prst="rect">
                <a:avLst/>
              </a:prstGeom>
              <a:blipFill>
                <a:blip r:embed="rId3"/>
                <a:stretch>
                  <a:fillRect b="-13333"/>
                </a:stretch>
              </a:blipFill>
            </p:spPr>
            <p:txBody>
              <a:bodyPr/>
              <a:lstStyle/>
              <a:p>
                <a:r>
                  <a:rPr lang="en-US">
                    <a:noFill/>
                  </a:rPr>
                  <a:t> </a:t>
                </a:r>
              </a:p>
            </p:txBody>
          </p:sp>
        </mc:Fallback>
      </mc:AlternateContent>
    </p:spTree>
    <p:extLst>
      <p:ext uri="{BB962C8B-B14F-4D97-AF65-F5344CB8AC3E}">
        <p14:creationId xmlns:p14="http://schemas.microsoft.com/office/powerpoint/2010/main" val="238604871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BAB87-64DD-888D-5DBE-23271D3E3EB6}"/>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12353509-75F4-BD50-F38F-51D1FD4AEBB5}"/>
              </a:ext>
            </a:extLst>
          </p:cNvPr>
          <p:cNvSpPr>
            <a:spLocks noGrp="1"/>
          </p:cNvSpPr>
          <p:nvPr>
            <p:ph type="title"/>
          </p:nvPr>
        </p:nvSpPr>
        <p:spPr/>
        <p:txBody>
          <a:bodyPr/>
          <a:lstStyle/>
          <a:p>
            <a:r>
              <a:rPr lang="en-US" b="1" dirty="0">
                <a:solidFill>
                  <a:schemeClr val="tx2">
                    <a:lumMod val="75000"/>
                    <a:lumOff val="25000"/>
                  </a:schemeClr>
                </a:solidFill>
              </a:rPr>
              <a:t>HOW TO BUILD A PL/PW RELATION</a:t>
            </a:r>
          </a:p>
        </p:txBody>
      </p:sp>
      <p:sp>
        <p:nvSpPr>
          <p:cNvPr id="4" name="Segnaposto data 3">
            <a:extLst>
              <a:ext uri="{FF2B5EF4-FFF2-40B4-BE49-F238E27FC236}">
                <a16:creationId xmlns:a16="http://schemas.microsoft.com/office/drawing/2014/main" id="{33FE3684-67E7-208A-8F2B-48920EAA79FD}"/>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0232960E-26CA-DE74-1479-CB39835019C9}"/>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634F8EF5-C025-8FF8-82BB-77440C88EF37}"/>
              </a:ext>
            </a:extLst>
          </p:cNvPr>
          <p:cNvSpPr>
            <a:spLocks noGrp="1"/>
          </p:cNvSpPr>
          <p:nvPr>
            <p:ph type="sldNum" sz="quarter" idx="12"/>
          </p:nvPr>
        </p:nvSpPr>
        <p:spPr/>
        <p:txBody>
          <a:bodyPr/>
          <a:lstStyle/>
          <a:p>
            <a:fld id="{B78F4D46-5A94-204F-B668-74128563BE61}" type="slidenum">
              <a:rPr lang="en-US" smtClean="0"/>
              <a:t>72</a:t>
            </a:fld>
            <a:endParaRPr lang="en-US"/>
          </a:p>
        </p:txBody>
      </p:sp>
      <p:sp>
        <p:nvSpPr>
          <p:cNvPr id="8" name="Segnaposto contenuto 7">
            <a:extLst>
              <a:ext uri="{FF2B5EF4-FFF2-40B4-BE49-F238E27FC236}">
                <a16:creationId xmlns:a16="http://schemas.microsoft.com/office/drawing/2014/main" id="{4D14DF14-B568-66D3-60CF-4CF708418F29}"/>
              </a:ext>
            </a:extLst>
          </p:cNvPr>
          <p:cNvSpPr>
            <a:spLocks noGrp="1"/>
          </p:cNvSpPr>
          <p:nvPr>
            <p:ph idx="1"/>
          </p:nvPr>
        </p:nvSpPr>
        <p:spPr>
          <a:xfrm>
            <a:off x="663538" y="2319336"/>
            <a:ext cx="10515600" cy="4351338"/>
          </a:xfrm>
        </p:spPr>
        <p:txBody>
          <a:bodyPr/>
          <a:lstStyle/>
          <a:p>
            <a:r>
              <a:rPr lang="en-US" dirty="0"/>
              <a:t>Recognize variable stars </a:t>
            </a:r>
          </a:p>
          <a:p>
            <a:endParaRPr lang="en-US" dirty="0"/>
          </a:p>
          <a:p>
            <a:r>
              <a:rPr lang="en-US" dirty="0"/>
              <a:t>Measure the periods</a:t>
            </a:r>
          </a:p>
          <a:p>
            <a:endParaRPr lang="en-US" dirty="0"/>
          </a:p>
          <a:p>
            <a:r>
              <a:rPr lang="en-US" dirty="0"/>
              <a:t>Measure the mean-magnitudes</a:t>
            </a:r>
          </a:p>
        </p:txBody>
      </p:sp>
      <p:sp>
        <p:nvSpPr>
          <p:cNvPr id="9" name="CasellaDiTesto 8">
            <a:extLst>
              <a:ext uri="{FF2B5EF4-FFF2-40B4-BE49-F238E27FC236}">
                <a16:creationId xmlns:a16="http://schemas.microsoft.com/office/drawing/2014/main" id="{F7FE9634-9F50-3A29-5306-D8359CFF6AC3}"/>
              </a:ext>
            </a:extLst>
          </p:cNvPr>
          <p:cNvSpPr txBox="1"/>
          <p:nvPr/>
        </p:nvSpPr>
        <p:spPr>
          <a:xfrm>
            <a:off x="5424754" y="2005012"/>
            <a:ext cx="184731" cy="369332"/>
          </a:xfrm>
          <a:prstGeom prst="rect">
            <a:avLst/>
          </a:prstGeom>
          <a:noFill/>
        </p:spPr>
        <p:txBody>
          <a:bodyPr wrap="none" rtlCol="0">
            <a:spAutoFit/>
          </a:bodyPr>
          <a:lstStyle/>
          <a:p>
            <a:endParaRPr lang="en-US" dirty="0"/>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810AF526-5161-640E-E480-B5948B3FAC42}"/>
                  </a:ext>
                </a:extLst>
              </p:cNvPr>
              <p:cNvSpPr txBox="1"/>
              <p:nvPr/>
            </p:nvSpPr>
            <p:spPr>
              <a:xfrm>
                <a:off x="4357052" y="1444730"/>
                <a:ext cx="3128573" cy="560282"/>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rPr>
                          </m:ctrlPr>
                        </m:sSubPr>
                        <m:e>
                          <m:r>
                            <a:rPr lang="it-IT" sz="2800" b="0" i="1" smtClean="0">
                              <a:latin typeface="Cambria Math" panose="02040503050406030204" pitchFamily="18" charset="0"/>
                            </a:rPr>
                            <m:t>𝑚</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oMath>
                  </m:oMathPara>
                </a14:m>
                <a:br>
                  <a:rPr lang="it-IT" sz="2800" dirty="0"/>
                </a:br>
                <a:endParaRPr lang="en-US" sz="2800" dirty="0"/>
              </a:p>
            </p:txBody>
          </p:sp>
        </mc:Choice>
        <mc:Fallback>
          <p:sp>
            <p:nvSpPr>
              <p:cNvPr id="3" name="CasellaDiTesto 2">
                <a:extLst>
                  <a:ext uri="{FF2B5EF4-FFF2-40B4-BE49-F238E27FC236}">
                    <a16:creationId xmlns:a16="http://schemas.microsoft.com/office/drawing/2014/main" id="{810AF526-5161-640E-E480-B5948B3FAC42}"/>
                  </a:ext>
                </a:extLst>
              </p:cNvPr>
              <p:cNvSpPr txBox="1">
                <a:spLocks noRot="1" noChangeAspect="1" noMove="1" noResize="1" noEditPoints="1" noAdjustHandles="1" noChangeArrowheads="1" noChangeShapeType="1" noTextEdit="1"/>
              </p:cNvSpPr>
              <p:nvPr/>
            </p:nvSpPr>
            <p:spPr>
              <a:xfrm>
                <a:off x="4357052" y="1444730"/>
                <a:ext cx="3128573" cy="560282"/>
              </a:xfrm>
              <a:prstGeom prst="rect">
                <a:avLst/>
              </a:prstGeom>
              <a:blipFill>
                <a:blip r:embed="rId3"/>
                <a:stretch>
                  <a:fillRect b="-13333"/>
                </a:stretch>
              </a:blipFill>
            </p:spPr>
            <p:txBody>
              <a:bodyPr/>
              <a:lstStyle/>
              <a:p>
                <a:r>
                  <a:rPr lang="en-US">
                    <a:noFill/>
                  </a:rPr>
                  <a:t> </a:t>
                </a:r>
              </a:p>
            </p:txBody>
          </p:sp>
        </mc:Fallback>
      </mc:AlternateContent>
    </p:spTree>
    <p:extLst>
      <p:ext uri="{BB962C8B-B14F-4D97-AF65-F5344CB8AC3E}">
        <p14:creationId xmlns:p14="http://schemas.microsoft.com/office/powerpoint/2010/main" val="122779322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88BFC5-FB7E-6624-2FA1-AFADC3558BCC}"/>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2FE95B80-3259-37FF-7740-E36BE55579E8}"/>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9E1326F8-5BF0-DF55-D33C-B8A874A64BB5}"/>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FDDA844F-9C4A-E057-9CB2-80FBC37A1251}"/>
              </a:ext>
            </a:extLst>
          </p:cNvPr>
          <p:cNvSpPr>
            <a:spLocks noGrp="1"/>
          </p:cNvSpPr>
          <p:nvPr>
            <p:ph type="sldNum" sz="quarter" idx="12"/>
          </p:nvPr>
        </p:nvSpPr>
        <p:spPr/>
        <p:txBody>
          <a:bodyPr/>
          <a:lstStyle/>
          <a:p>
            <a:fld id="{B78F4D46-5A94-204F-B668-74128563BE61}" type="slidenum">
              <a:rPr lang="en-US" smtClean="0"/>
              <a:t>73</a:t>
            </a:fld>
            <a:endParaRPr lang="en-US"/>
          </a:p>
        </p:txBody>
      </p:sp>
      <p:sp>
        <p:nvSpPr>
          <p:cNvPr id="8" name="Segnaposto contenuto 7">
            <a:extLst>
              <a:ext uri="{FF2B5EF4-FFF2-40B4-BE49-F238E27FC236}">
                <a16:creationId xmlns:a16="http://schemas.microsoft.com/office/drawing/2014/main" id="{EE0B8AEB-BAA1-A48D-F792-BE21996850D0}"/>
              </a:ext>
            </a:extLst>
          </p:cNvPr>
          <p:cNvSpPr>
            <a:spLocks noGrp="1"/>
          </p:cNvSpPr>
          <p:nvPr>
            <p:ph idx="1"/>
          </p:nvPr>
        </p:nvSpPr>
        <p:spPr>
          <a:xfrm>
            <a:off x="591620" y="622176"/>
            <a:ext cx="10515600" cy="4351338"/>
          </a:xfrm>
        </p:spPr>
        <p:txBody>
          <a:bodyPr/>
          <a:lstStyle/>
          <a:p>
            <a:r>
              <a:rPr lang="en-US" dirty="0"/>
              <a:t>Measure the mean-magnitude</a:t>
            </a:r>
          </a:p>
        </p:txBody>
      </p:sp>
      <p:sp>
        <p:nvSpPr>
          <p:cNvPr id="9" name="CasellaDiTesto 8">
            <a:extLst>
              <a:ext uri="{FF2B5EF4-FFF2-40B4-BE49-F238E27FC236}">
                <a16:creationId xmlns:a16="http://schemas.microsoft.com/office/drawing/2014/main" id="{0DBDC3F3-4936-8C6E-A932-82BEA6E55FFC}"/>
              </a:ext>
            </a:extLst>
          </p:cNvPr>
          <p:cNvSpPr txBox="1"/>
          <p:nvPr/>
        </p:nvSpPr>
        <p:spPr>
          <a:xfrm>
            <a:off x="5424754" y="2005012"/>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7498359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462582-6AC4-779D-43AD-B428655D7E23}"/>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AD793269-878C-9C4D-D66D-964F7F7A5AC5}"/>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725B0DBA-B329-5F8B-DE99-1711BC0943F9}"/>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00EC4F65-E173-C58B-247B-E51AB7FD662B}"/>
              </a:ext>
            </a:extLst>
          </p:cNvPr>
          <p:cNvSpPr>
            <a:spLocks noGrp="1"/>
          </p:cNvSpPr>
          <p:nvPr>
            <p:ph type="sldNum" sz="quarter" idx="12"/>
          </p:nvPr>
        </p:nvSpPr>
        <p:spPr/>
        <p:txBody>
          <a:bodyPr/>
          <a:lstStyle/>
          <a:p>
            <a:fld id="{B78F4D46-5A94-204F-B668-74128563BE61}" type="slidenum">
              <a:rPr lang="en-US" smtClean="0"/>
              <a:t>74</a:t>
            </a:fld>
            <a:endParaRPr lang="en-US"/>
          </a:p>
        </p:txBody>
      </p:sp>
      <p:sp>
        <p:nvSpPr>
          <p:cNvPr id="8" name="Segnaposto contenuto 7">
            <a:extLst>
              <a:ext uri="{FF2B5EF4-FFF2-40B4-BE49-F238E27FC236}">
                <a16:creationId xmlns:a16="http://schemas.microsoft.com/office/drawing/2014/main" id="{4F3FEFD0-5C0F-A322-7E20-6861301CD54A}"/>
              </a:ext>
            </a:extLst>
          </p:cNvPr>
          <p:cNvSpPr>
            <a:spLocks noGrp="1"/>
          </p:cNvSpPr>
          <p:nvPr>
            <p:ph idx="1"/>
          </p:nvPr>
        </p:nvSpPr>
        <p:spPr>
          <a:xfrm>
            <a:off x="591620" y="622176"/>
            <a:ext cx="10515600" cy="4351338"/>
          </a:xfrm>
        </p:spPr>
        <p:txBody>
          <a:bodyPr/>
          <a:lstStyle/>
          <a:p>
            <a:r>
              <a:rPr lang="en-US" dirty="0"/>
              <a:t>Measure the mean-magnitudes</a:t>
            </a:r>
          </a:p>
        </p:txBody>
      </p:sp>
      <mc:AlternateContent xmlns:mc="http://schemas.openxmlformats.org/markup-compatibility/2006">
        <mc:Choice xmlns:a14="http://schemas.microsoft.com/office/drawing/2010/main" Requires="a14">
          <p:sp>
            <p:nvSpPr>
              <p:cNvPr id="9" name="CasellaDiTesto 8">
                <a:extLst>
                  <a:ext uri="{FF2B5EF4-FFF2-40B4-BE49-F238E27FC236}">
                    <a16:creationId xmlns:a16="http://schemas.microsoft.com/office/drawing/2014/main" id="{E054BEE5-40CA-F13A-DAFB-07D2AB05D6BE}"/>
                  </a:ext>
                </a:extLst>
              </p:cNvPr>
              <p:cNvSpPr txBox="1"/>
              <p:nvPr/>
            </p:nvSpPr>
            <p:spPr>
              <a:xfrm>
                <a:off x="5284342" y="1655691"/>
                <a:ext cx="3943515" cy="1954509"/>
              </a:xfrm>
              <a:prstGeom prst="rect">
                <a:avLst/>
              </a:prstGeom>
              <a:noFill/>
            </p:spPr>
            <p:txBody>
              <a:bodyPr wrap="none" rtlCol="0">
                <a:spAutoFit/>
              </a:bodyPr>
              <a:lstStyle/>
              <a:p>
                <a:r>
                  <a:rPr lang="en-US" sz="2400" b="1" dirty="0"/>
                  <a:t>WHAT IS THE MAGNITUDE?</a:t>
                </a:r>
              </a:p>
              <a:p>
                <a:endParaRPr lang="en-US" sz="2400" b="1" dirty="0"/>
              </a:p>
              <a:p>
                <a14:m>
                  <m:oMathPara xmlns:m="http://schemas.openxmlformats.org/officeDocument/2006/math">
                    <m:oMathParaPr>
                      <m:jc m:val="centerGroup"/>
                    </m:oMathParaPr>
                    <m:oMath xmlns:m="http://schemas.openxmlformats.org/officeDocument/2006/math">
                      <m:r>
                        <a:rPr lang="it-IT" sz="2400" b="0" i="1" smtClean="0">
                          <a:latin typeface="Cambria Math" panose="02040503050406030204" pitchFamily="18" charset="0"/>
                        </a:rPr>
                        <m:t>𝑚</m:t>
                      </m:r>
                      <m:r>
                        <a:rPr lang="it-IT" sz="2400" b="0" i="1" smtClean="0">
                          <a:latin typeface="Cambria Math" panose="02040503050406030204" pitchFamily="18" charset="0"/>
                        </a:rPr>
                        <m:t>=−2.5</m:t>
                      </m:r>
                      <m:func>
                        <m:funcPr>
                          <m:ctrlPr>
                            <a:rPr lang="it-IT" sz="2400" b="0" i="1" smtClean="0">
                              <a:latin typeface="Cambria Math" panose="02040503050406030204" pitchFamily="18" charset="0"/>
                            </a:rPr>
                          </m:ctrlPr>
                        </m:funcPr>
                        <m:fName>
                          <m:sSub>
                            <m:sSubPr>
                              <m:ctrlPr>
                                <a:rPr lang="it-IT" sz="2400" b="0" i="1" smtClean="0">
                                  <a:latin typeface="Cambria Math" panose="02040503050406030204" pitchFamily="18" charset="0"/>
                                </a:rPr>
                              </m:ctrlPr>
                            </m:sSubPr>
                            <m:e>
                              <m:r>
                                <m:rPr>
                                  <m:sty m:val="p"/>
                                </m:rPr>
                                <a:rPr lang="it-IT" sz="2400" b="0" i="0" smtClean="0">
                                  <a:latin typeface="Cambria Math" panose="02040503050406030204" pitchFamily="18" charset="0"/>
                                </a:rPr>
                                <m:t>log</m:t>
                              </m:r>
                            </m:e>
                            <m:sub>
                              <m:r>
                                <a:rPr lang="it-IT" sz="2400" b="0" i="1" smtClean="0">
                                  <a:latin typeface="Cambria Math" panose="02040503050406030204" pitchFamily="18" charset="0"/>
                                </a:rPr>
                                <m:t>10</m:t>
                              </m:r>
                            </m:sub>
                          </m:sSub>
                        </m:fName>
                        <m:e>
                          <m:d>
                            <m:dPr>
                              <m:ctrlPr>
                                <a:rPr lang="it-IT" sz="2400" b="0" i="1" smtClean="0">
                                  <a:latin typeface="Cambria Math" panose="02040503050406030204" pitchFamily="18" charset="0"/>
                                </a:rPr>
                              </m:ctrlPr>
                            </m:dPr>
                            <m:e>
                              <m:f>
                                <m:fPr>
                                  <m:ctrlPr>
                                    <a:rPr lang="it-IT" sz="2400" b="0" i="1" smtClean="0">
                                      <a:latin typeface="Cambria Math" panose="02040503050406030204" pitchFamily="18" charset="0"/>
                                    </a:rPr>
                                  </m:ctrlPr>
                                </m:fPr>
                                <m:num>
                                  <m:r>
                                    <a:rPr lang="it-IT" sz="2400" b="0" i="1" smtClean="0">
                                      <a:latin typeface="Cambria Math" panose="02040503050406030204" pitchFamily="18" charset="0"/>
                                    </a:rPr>
                                    <m:t>𝐹</m:t>
                                  </m:r>
                                </m:num>
                                <m:den>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𝐹</m:t>
                                      </m:r>
                                    </m:e>
                                    <m:sub>
                                      <m:r>
                                        <a:rPr lang="it-IT" sz="2400" b="0" i="1" smtClean="0">
                                          <a:latin typeface="Cambria Math" panose="02040503050406030204" pitchFamily="18" charset="0"/>
                                        </a:rPr>
                                        <m:t>0</m:t>
                                      </m:r>
                                    </m:sub>
                                  </m:sSub>
                                </m:den>
                              </m:f>
                            </m:e>
                          </m:d>
                        </m:e>
                      </m:func>
                    </m:oMath>
                  </m:oMathPara>
                </a14:m>
                <a:endParaRPr lang="en-US" sz="2400" dirty="0"/>
              </a:p>
              <a:p>
                <a:endParaRPr lang="en-US" sz="2400" b="1" dirty="0"/>
              </a:p>
            </p:txBody>
          </p:sp>
        </mc:Choice>
        <mc:Fallback>
          <p:sp>
            <p:nvSpPr>
              <p:cNvPr id="9" name="CasellaDiTesto 8">
                <a:extLst>
                  <a:ext uri="{FF2B5EF4-FFF2-40B4-BE49-F238E27FC236}">
                    <a16:creationId xmlns:a16="http://schemas.microsoft.com/office/drawing/2014/main" id="{E054BEE5-40CA-F13A-DAFB-07D2AB05D6BE}"/>
                  </a:ext>
                </a:extLst>
              </p:cNvPr>
              <p:cNvSpPr txBox="1">
                <a:spLocks noRot="1" noChangeAspect="1" noMove="1" noResize="1" noEditPoints="1" noAdjustHandles="1" noChangeArrowheads="1" noChangeShapeType="1" noTextEdit="1"/>
              </p:cNvSpPr>
              <p:nvPr/>
            </p:nvSpPr>
            <p:spPr>
              <a:xfrm>
                <a:off x="5284342" y="1655691"/>
                <a:ext cx="3943515" cy="1954509"/>
              </a:xfrm>
              <a:prstGeom prst="rect">
                <a:avLst/>
              </a:prstGeom>
              <a:blipFill>
                <a:blip r:embed="rId3"/>
                <a:stretch>
                  <a:fillRect l="-2572" t="-2581" r="-1608"/>
                </a:stretch>
              </a:blipFill>
            </p:spPr>
            <p:txBody>
              <a:bodyPr/>
              <a:lstStyle/>
              <a:p>
                <a:r>
                  <a:rPr lang="en-US">
                    <a:noFill/>
                  </a:rPr>
                  <a:t> </a:t>
                </a:r>
              </a:p>
            </p:txBody>
          </p:sp>
        </mc:Fallback>
      </mc:AlternateContent>
      <p:sp>
        <p:nvSpPr>
          <p:cNvPr id="2" name="CasellaDiTesto 1">
            <a:extLst>
              <a:ext uri="{FF2B5EF4-FFF2-40B4-BE49-F238E27FC236}">
                <a16:creationId xmlns:a16="http://schemas.microsoft.com/office/drawing/2014/main" id="{CBE47914-D294-CA01-BD8E-CBB5A545F5F8}"/>
              </a:ext>
            </a:extLst>
          </p:cNvPr>
          <p:cNvSpPr txBox="1"/>
          <p:nvPr/>
        </p:nvSpPr>
        <p:spPr>
          <a:xfrm>
            <a:off x="8964840" y="2317538"/>
            <a:ext cx="3082062" cy="369332"/>
          </a:xfrm>
          <a:prstGeom prst="rect">
            <a:avLst/>
          </a:prstGeom>
          <a:noFill/>
        </p:spPr>
        <p:txBody>
          <a:bodyPr wrap="none" rtlCol="0">
            <a:spAutoFit/>
          </a:bodyPr>
          <a:lstStyle/>
          <a:p>
            <a:r>
              <a:rPr lang="en-US" dirty="0"/>
              <a:t>Flux arrived at the instrument</a:t>
            </a:r>
          </a:p>
        </p:txBody>
      </p:sp>
      <p:sp>
        <p:nvSpPr>
          <p:cNvPr id="7" name="CasellaDiTesto 6">
            <a:extLst>
              <a:ext uri="{FF2B5EF4-FFF2-40B4-BE49-F238E27FC236}">
                <a16:creationId xmlns:a16="http://schemas.microsoft.com/office/drawing/2014/main" id="{B8ADEB4F-108B-5907-2D07-68B5C63B198C}"/>
              </a:ext>
            </a:extLst>
          </p:cNvPr>
          <p:cNvSpPr txBox="1"/>
          <p:nvPr/>
        </p:nvSpPr>
        <p:spPr>
          <a:xfrm>
            <a:off x="9042921" y="2967335"/>
            <a:ext cx="2669618" cy="923330"/>
          </a:xfrm>
          <a:prstGeom prst="rect">
            <a:avLst/>
          </a:prstGeom>
          <a:noFill/>
        </p:spPr>
        <p:txBody>
          <a:bodyPr wrap="square">
            <a:spAutoFit/>
          </a:bodyPr>
          <a:lstStyle/>
          <a:p>
            <a:r>
              <a:rPr lang="it-IT" dirty="0"/>
              <a:t>Zero-point </a:t>
            </a:r>
            <a:r>
              <a:rPr lang="it-IT" dirty="0" err="1"/>
              <a:t>flux</a:t>
            </a:r>
            <a:r>
              <a:rPr lang="it-IT" dirty="0"/>
              <a:t> </a:t>
            </a:r>
            <a:r>
              <a:rPr lang="it-IT" dirty="0" err="1"/>
              <a:t>according</a:t>
            </a:r>
            <a:r>
              <a:rPr lang="it-IT" dirty="0"/>
              <a:t> to the </a:t>
            </a:r>
            <a:r>
              <a:rPr lang="it-IT" dirty="0" err="1"/>
              <a:t>chosen</a:t>
            </a:r>
            <a:r>
              <a:rPr lang="it-IT" dirty="0"/>
              <a:t> </a:t>
            </a:r>
            <a:r>
              <a:rPr lang="it-IT" dirty="0" err="1"/>
              <a:t>photometric</a:t>
            </a:r>
            <a:r>
              <a:rPr lang="it-IT" dirty="0"/>
              <a:t> system</a:t>
            </a:r>
            <a:endParaRPr lang="en-US" dirty="0"/>
          </a:p>
        </p:txBody>
      </p:sp>
    </p:spTree>
    <p:extLst>
      <p:ext uri="{BB962C8B-B14F-4D97-AF65-F5344CB8AC3E}">
        <p14:creationId xmlns:p14="http://schemas.microsoft.com/office/powerpoint/2010/main" val="347254942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7DC594-7C2A-C2B4-C30F-542129660B90}"/>
            </a:ext>
          </a:extLst>
        </p:cNvPr>
        <p:cNvGrpSpPr/>
        <p:nvPr/>
      </p:nvGrpSpPr>
      <p:grpSpPr>
        <a:xfrm>
          <a:off x="0" y="0"/>
          <a:ext cx="0" cy="0"/>
          <a:chOff x="0" y="0"/>
          <a:chExt cx="0" cy="0"/>
        </a:xfrm>
      </p:grpSpPr>
      <p:grpSp>
        <p:nvGrpSpPr>
          <p:cNvPr id="11" name="Group 3">
            <a:extLst>
              <a:ext uri="{FF2B5EF4-FFF2-40B4-BE49-F238E27FC236}">
                <a16:creationId xmlns:a16="http://schemas.microsoft.com/office/drawing/2014/main" id="{C6AAE149-1ABF-814A-AEC1-10BC9BE1A599}"/>
              </a:ext>
            </a:extLst>
          </p:cNvPr>
          <p:cNvGrpSpPr>
            <a:grpSpLocks/>
          </p:cNvGrpSpPr>
          <p:nvPr/>
        </p:nvGrpSpPr>
        <p:grpSpPr bwMode="auto">
          <a:xfrm>
            <a:off x="312833" y="2149271"/>
            <a:ext cx="4204868" cy="4161034"/>
            <a:chOff x="1338" y="709"/>
            <a:chExt cx="3150" cy="3150"/>
          </a:xfrm>
        </p:grpSpPr>
        <p:pic>
          <p:nvPicPr>
            <p:cNvPr id="12" name="Picture 4" descr="d_filt">
              <a:extLst>
                <a:ext uri="{FF2B5EF4-FFF2-40B4-BE49-F238E27FC236}">
                  <a16:creationId xmlns:a16="http://schemas.microsoft.com/office/drawing/2014/main" id="{F7B36328-4E01-424D-9711-C2EC42624716}"/>
                </a:ext>
              </a:extLst>
            </p:cNvPr>
            <p:cNvPicPr>
              <a:picLocks noChangeAspect="1" noChangeArrowheads="1"/>
            </p:cNvPicPr>
            <p:nvPr/>
          </p:nvPicPr>
          <p:blipFill>
            <a:blip r:embed="rId3">
              <a:clrChange>
                <a:clrFrom>
                  <a:srgbClr val="FFFFFF"/>
                </a:clrFrom>
                <a:clrTo>
                  <a:srgbClr val="FFFFFF">
                    <a:alpha val="0"/>
                  </a:srgbClr>
                </a:clrTo>
              </a:clrChange>
              <a:alphaModFix/>
              <a:extLst>
                <a:ext uri="{BEBA8EAE-BF5A-486C-A8C5-ECC9F3942E4B}">
                  <a14:imgProps xmlns:a14="http://schemas.microsoft.com/office/drawing/2010/main">
                    <a14:imgLayer r:embed="rId4">
                      <a14:imgEffect>
                        <a14:artisticMarker/>
                      </a14:imgEffect>
                      <a14:imgEffect>
                        <a14:sharpenSoften amount="100000"/>
                      </a14:imgEffect>
                      <a14:imgEffect>
                        <a14:colorTemperature colorTemp="3644"/>
                      </a14:imgEffect>
                      <a14:imgEffect>
                        <a14:saturation sat="214000"/>
                      </a14:imgEffect>
                      <a14:imgEffect>
                        <a14:brightnessContrast contrast="20000"/>
                      </a14:imgEffect>
                    </a14:imgLayer>
                  </a14:imgProps>
                </a:ext>
              </a:extLst>
            </a:blip>
            <a:srcRect/>
            <a:stretch>
              <a:fillRect/>
            </a:stretch>
          </p:blipFill>
          <p:spPr bwMode="auto">
            <a:xfrm>
              <a:off x="1338" y="709"/>
              <a:ext cx="3150" cy="3150"/>
            </a:xfrm>
            <a:prstGeom prst="rect">
              <a:avLst/>
            </a:prstGeom>
            <a:solidFill>
              <a:srgbClr val="FEFFF5"/>
            </a:solidFill>
            <a:ln w="9525">
              <a:noFill/>
              <a:miter lim="800000"/>
              <a:headEnd/>
              <a:tailEnd/>
            </a:ln>
          </p:spPr>
        </p:pic>
        <p:sp>
          <p:nvSpPr>
            <p:cNvPr id="13" name="Text Box 5">
              <a:extLst>
                <a:ext uri="{FF2B5EF4-FFF2-40B4-BE49-F238E27FC236}">
                  <a16:creationId xmlns:a16="http://schemas.microsoft.com/office/drawing/2014/main" id="{F1354EAE-61A7-304F-B229-A8724C8465D7}"/>
                </a:ext>
              </a:extLst>
            </p:cNvPr>
            <p:cNvSpPr txBox="1">
              <a:spLocks noChangeArrowheads="1"/>
            </p:cNvSpPr>
            <p:nvPr/>
          </p:nvSpPr>
          <p:spPr bwMode="auto">
            <a:xfrm>
              <a:off x="3515" y="2024"/>
              <a:ext cx="141" cy="182"/>
            </a:xfrm>
            <a:prstGeom prst="rect">
              <a:avLst/>
            </a:prstGeom>
            <a:noFill/>
            <a:ln w="9525">
              <a:noFill/>
              <a:miter lim="800000"/>
              <a:headEnd/>
              <a:tailEnd/>
            </a:ln>
          </p:spPr>
          <p:txBody>
            <a:bodyPr wrap="none">
              <a:prstTxWarp prst="textNoShape">
                <a:avLst/>
              </a:prstTxWarp>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baseline="-12000">
                  <a:solidFill>
                    <a:srgbClr val="CC3300"/>
                  </a:solidFill>
                </a:rPr>
                <a:t>I</a:t>
              </a:r>
            </a:p>
          </p:txBody>
        </p:sp>
        <p:sp>
          <p:nvSpPr>
            <p:cNvPr id="14" name="Text Box 6">
              <a:extLst>
                <a:ext uri="{FF2B5EF4-FFF2-40B4-BE49-F238E27FC236}">
                  <a16:creationId xmlns:a16="http://schemas.microsoft.com/office/drawing/2014/main" id="{207E719F-8116-E949-BD38-69C5380ACF2E}"/>
                </a:ext>
              </a:extLst>
            </p:cNvPr>
            <p:cNvSpPr txBox="1">
              <a:spLocks noChangeArrowheads="1"/>
            </p:cNvSpPr>
            <p:nvPr/>
          </p:nvSpPr>
          <p:spPr bwMode="auto">
            <a:xfrm>
              <a:off x="2925" y="2024"/>
              <a:ext cx="178" cy="182"/>
            </a:xfrm>
            <a:prstGeom prst="rect">
              <a:avLst/>
            </a:prstGeom>
            <a:noFill/>
            <a:ln w="9525">
              <a:noFill/>
              <a:miter lim="800000"/>
              <a:headEnd/>
              <a:tailEnd/>
            </a:ln>
          </p:spPr>
          <p:txBody>
            <a:bodyPr wrap="none">
              <a:prstTxWarp prst="textNoShape">
                <a:avLst/>
              </a:prstTxWarp>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baseline="-12000">
                  <a:solidFill>
                    <a:srgbClr val="CC3300"/>
                  </a:solidFill>
                </a:rPr>
                <a:t>V</a:t>
              </a:r>
            </a:p>
          </p:txBody>
        </p:sp>
        <p:sp>
          <p:nvSpPr>
            <p:cNvPr id="15" name="Text Box 7">
              <a:extLst>
                <a:ext uri="{FF2B5EF4-FFF2-40B4-BE49-F238E27FC236}">
                  <a16:creationId xmlns:a16="http://schemas.microsoft.com/office/drawing/2014/main" id="{ABD2C779-2A85-0E46-9DA6-85C1DB5B1934}"/>
                </a:ext>
              </a:extLst>
            </p:cNvPr>
            <p:cNvSpPr txBox="1">
              <a:spLocks noChangeArrowheads="1"/>
            </p:cNvSpPr>
            <p:nvPr/>
          </p:nvSpPr>
          <p:spPr bwMode="auto">
            <a:xfrm>
              <a:off x="2653" y="2024"/>
              <a:ext cx="183" cy="182"/>
            </a:xfrm>
            <a:prstGeom prst="rect">
              <a:avLst/>
            </a:prstGeom>
            <a:noFill/>
            <a:ln w="9525">
              <a:noFill/>
              <a:miter lim="800000"/>
              <a:headEnd/>
              <a:tailEnd/>
            </a:ln>
          </p:spPr>
          <p:txBody>
            <a:bodyPr wrap="none">
              <a:prstTxWarp prst="textNoShape">
                <a:avLst/>
              </a:prstTxWarp>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baseline="-12000">
                  <a:solidFill>
                    <a:srgbClr val="CC3300"/>
                  </a:solidFill>
                </a:rPr>
                <a:t>B</a:t>
              </a:r>
            </a:p>
          </p:txBody>
        </p:sp>
        <p:sp>
          <p:nvSpPr>
            <p:cNvPr id="16" name="Text Box 8">
              <a:extLst>
                <a:ext uri="{FF2B5EF4-FFF2-40B4-BE49-F238E27FC236}">
                  <a16:creationId xmlns:a16="http://schemas.microsoft.com/office/drawing/2014/main" id="{82768AD9-B77E-2449-A007-B44B34B9FFDC}"/>
                </a:ext>
              </a:extLst>
            </p:cNvPr>
            <p:cNvSpPr txBox="1">
              <a:spLocks noChangeArrowheads="1"/>
            </p:cNvSpPr>
            <p:nvPr/>
          </p:nvSpPr>
          <p:spPr bwMode="auto">
            <a:xfrm>
              <a:off x="2336" y="2251"/>
              <a:ext cx="183" cy="182"/>
            </a:xfrm>
            <a:prstGeom prst="rect">
              <a:avLst/>
            </a:prstGeom>
            <a:noFill/>
            <a:ln w="9525">
              <a:noFill/>
              <a:miter lim="800000"/>
              <a:headEnd/>
              <a:tailEnd/>
            </a:ln>
          </p:spPr>
          <p:txBody>
            <a:bodyPr wrap="none">
              <a:prstTxWarp prst="textNoShape">
                <a:avLst/>
              </a:prstTxWarp>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baseline="-12000">
                  <a:solidFill>
                    <a:srgbClr val="CC3300"/>
                  </a:solidFill>
                </a:rPr>
                <a:t>U</a:t>
              </a:r>
            </a:p>
          </p:txBody>
        </p:sp>
      </p:grpSp>
      <p:sp>
        <p:nvSpPr>
          <p:cNvPr id="4" name="Segnaposto data 3">
            <a:extLst>
              <a:ext uri="{FF2B5EF4-FFF2-40B4-BE49-F238E27FC236}">
                <a16:creationId xmlns:a16="http://schemas.microsoft.com/office/drawing/2014/main" id="{129B94FD-F94B-7CCA-CADA-F0A0F858039E}"/>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E02FE0C5-6978-3BA4-76FF-67D3B5CE1647}"/>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EFB46F34-CA2C-F280-062B-668BF9D70E83}"/>
              </a:ext>
            </a:extLst>
          </p:cNvPr>
          <p:cNvSpPr>
            <a:spLocks noGrp="1"/>
          </p:cNvSpPr>
          <p:nvPr>
            <p:ph type="sldNum" sz="quarter" idx="12"/>
          </p:nvPr>
        </p:nvSpPr>
        <p:spPr/>
        <p:txBody>
          <a:bodyPr/>
          <a:lstStyle/>
          <a:p>
            <a:fld id="{B78F4D46-5A94-204F-B668-74128563BE61}" type="slidenum">
              <a:rPr lang="en-US" smtClean="0"/>
              <a:t>75</a:t>
            </a:fld>
            <a:endParaRPr lang="en-US"/>
          </a:p>
        </p:txBody>
      </p:sp>
      <mc:AlternateContent xmlns:mc="http://schemas.openxmlformats.org/markup-compatibility/2006">
        <mc:Choice xmlns:a14="http://schemas.microsoft.com/office/drawing/2010/main" Requires="a14">
          <p:sp>
            <p:nvSpPr>
              <p:cNvPr id="9" name="CasellaDiTesto 8">
                <a:extLst>
                  <a:ext uri="{FF2B5EF4-FFF2-40B4-BE49-F238E27FC236}">
                    <a16:creationId xmlns:a16="http://schemas.microsoft.com/office/drawing/2014/main" id="{C2F1E853-B3FD-EE9D-B48C-759FF366D531}"/>
                  </a:ext>
                </a:extLst>
              </p:cNvPr>
              <p:cNvSpPr txBox="1"/>
              <p:nvPr/>
            </p:nvSpPr>
            <p:spPr>
              <a:xfrm>
                <a:off x="517133" y="547695"/>
                <a:ext cx="3943515" cy="1954509"/>
              </a:xfrm>
              <a:prstGeom prst="rect">
                <a:avLst/>
              </a:prstGeom>
              <a:noFill/>
            </p:spPr>
            <p:txBody>
              <a:bodyPr wrap="none" rtlCol="0">
                <a:spAutoFit/>
              </a:bodyPr>
              <a:lstStyle/>
              <a:p>
                <a:r>
                  <a:rPr lang="en-US" sz="2400" b="1" dirty="0"/>
                  <a:t>WHAT IS THE MAGNITUDE?</a:t>
                </a:r>
              </a:p>
              <a:p>
                <a:endParaRPr lang="en-US" sz="2400" b="1" dirty="0"/>
              </a:p>
              <a:p>
                <a:pPr/>
                <a14:m>
                  <m:oMathPara xmlns:m="http://schemas.openxmlformats.org/officeDocument/2006/math">
                    <m:oMathParaPr>
                      <m:jc m:val="centerGroup"/>
                    </m:oMathParaPr>
                    <m:oMath xmlns:m="http://schemas.openxmlformats.org/officeDocument/2006/math">
                      <m:r>
                        <a:rPr lang="it-IT" sz="2400" b="0" i="1" smtClean="0">
                          <a:latin typeface="Cambria Math" panose="02040503050406030204" pitchFamily="18" charset="0"/>
                        </a:rPr>
                        <m:t>𝑚</m:t>
                      </m:r>
                      <m:r>
                        <a:rPr lang="it-IT" sz="2400" b="0" i="1" smtClean="0">
                          <a:latin typeface="Cambria Math" panose="02040503050406030204" pitchFamily="18" charset="0"/>
                        </a:rPr>
                        <m:t>=−2.5</m:t>
                      </m:r>
                      <m:func>
                        <m:funcPr>
                          <m:ctrlPr>
                            <a:rPr lang="it-IT" sz="2400" b="0" i="1" smtClean="0">
                              <a:latin typeface="Cambria Math" panose="02040503050406030204" pitchFamily="18" charset="0"/>
                            </a:rPr>
                          </m:ctrlPr>
                        </m:funcPr>
                        <m:fName>
                          <m:sSub>
                            <m:sSubPr>
                              <m:ctrlPr>
                                <a:rPr lang="it-IT" sz="2400" b="0" i="1" smtClean="0">
                                  <a:latin typeface="Cambria Math" panose="02040503050406030204" pitchFamily="18" charset="0"/>
                                </a:rPr>
                              </m:ctrlPr>
                            </m:sSubPr>
                            <m:e>
                              <m:r>
                                <m:rPr>
                                  <m:sty m:val="p"/>
                                </m:rPr>
                                <a:rPr lang="it-IT" sz="2400" b="0" i="0" smtClean="0">
                                  <a:latin typeface="Cambria Math" panose="02040503050406030204" pitchFamily="18" charset="0"/>
                                </a:rPr>
                                <m:t>log</m:t>
                              </m:r>
                            </m:e>
                            <m:sub>
                              <m:r>
                                <a:rPr lang="it-IT" sz="2400" b="0" i="1" smtClean="0">
                                  <a:latin typeface="Cambria Math" panose="02040503050406030204" pitchFamily="18" charset="0"/>
                                </a:rPr>
                                <m:t>10</m:t>
                              </m:r>
                            </m:sub>
                          </m:sSub>
                        </m:fName>
                        <m:e>
                          <m:d>
                            <m:dPr>
                              <m:ctrlPr>
                                <a:rPr lang="it-IT" sz="2400" b="0" i="1" smtClean="0">
                                  <a:latin typeface="Cambria Math" panose="02040503050406030204" pitchFamily="18" charset="0"/>
                                </a:rPr>
                              </m:ctrlPr>
                            </m:dPr>
                            <m:e>
                              <m:f>
                                <m:fPr>
                                  <m:ctrlPr>
                                    <a:rPr lang="it-IT" sz="2400" b="0" i="1" smtClean="0">
                                      <a:latin typeface="Cambria Math" panose="02040503050406030204" pitchFamily="18" charset="0"/>
                                    </a:rPr>
                                  </m:ctrlPr>
                                </m:fPr>
                                <m:num>
                                  <m:r>
                                    <a:rPr lang="it-IT" sz="2400" b="0" i="1" smtClean="0">
                                      <a:latin typeface="Cambria Math" panose="02040503050406030204" pitchFamily="18" charset="0"/>
                                    </a:rPr>
                                    <m:t>𝐹</m:t>
                                  </m:r>
                                </m:num>
                                <m:den>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𝐹</m:t>
                                      </m:r>
                                    </m:e>
                                    <m:sub>
                                      <m:r>
                                        <a:rPr lang="it-IT" sz="2400" b="0" i="1" smtClean="0">
                                          <a:latin typeface="Cambria Math" panose="02040503050406030204" pitchFamily="18" charset="0"/>
                                        </a:rPr>
                                        <m:t>0</m:t>
                                      </m:r>
                                    </m:sub>
                                  </m:sSub>
                                </m:den>
                              </m:f>
                            </m:e>
                          </m:d>
                        </m:e>
                      </m:func>
                    </m:oMath>
                  </m:oMathPara>
                </a14:m>
                <a:endParaRPr lang="en-US" sz="2400" dirty="0"/>
              </a:p>
              <a:p>
                <a:endParaRPr lang="en-US" sz="2400" b="1" dirty="0"/>
              </a:p>
            </p:txBody>
          </p:sp>
        </mc:Choice>
        <mc:Fallback>
          <p:sp>
            <p:nvSpPr>
              <p:cNvPr id="9" name="CasellaDiTesto 8">
                <a:extLst>
                  <a:ext uri="{FF2B5EF4-FFF2-40B4-BE49-F238E27FC236}">
                    <a16:creationId xmlns:a16="http://schemas.microsoft.com/office/drawing/2014/main" id="{C2F1E853-B3FD-EE9D-B48C-759FF366D531}"/>
                  </a:ext>
                </a:extLst>
              </p:cNvPr>
              <p:cNvSpPr txBox="1">
                <a:spLocks noRot="1" noChangeAspect="1" noMove="1" noResize="1" noEditPoints="1" noAdjustHandles="1" noChangeArrowheads="1" noChangeShapeType="1" noTextEdit="1"/>
              </p:cNvSpPr>
              <p:nvPr/>
            </p:nvSpPr>
            <p:spPr>
              <a:xfrm>
                <a:off x="517133" y="547695"/>
                <a:ext cx="3943515" cy="1954509"/>
              </a:xfrm>
              <a:prstGeom prst="rect">
                <a:avLst/>
              </a:prstGeom>
              <a:blipFill>
                <a:blip r:embed="rId5"/>
                <a:stretch>
                  <a:fillRect l="-2244" t="-2597" r="-1282"/>
                </a:stretch>
              </a:blipFill>
            </p:spPr>
            <p:txBody>
              <a:bodyPr/>
              <a:lstStyle/>
              <a:p>
                <a:r>
                  <a:rPr lang="en-US">
                    <a:noFill/>
                  </a:rPr>
                  <a:t> </a:t>
                </a:r>
              </a:p>
            </p:txBody>
          </p:sp>
        </mc:Fallback>
      </mc:AlternateContent>
      <p:sp>
        <p:nvSpPr>
          <p:cNvPr id="2" name="CasellaDiTesto 1">
            <a:extLst>
              <a:ext uri="{FF2B5EF4-FFF2-40B4-BE49-F238E27FC236}">
                <a16:creationId xmlns:a16="http://schemas.microsoft.com/office/drawing/2014/main" id="{25FBC8B5-5982-6FA7-0B71-FA48EB07F243}"/>
              </a:ext>
            </a:extLst>
          </p:cNvPr>
          <p:cNvSpPr txBox="1"/>
          <p:nvPr/>
        </p:nvSpPr>
        <p:spPr>
          <a:xfrm>
            <a:off x="4331195" y="1228477"/>
            <a:ext cx="3082062" cy="369332"/>
          </a:xfrm>
          <a:prstGeom prst="rect">
            <a:avLst/>
          </a:prstGeom>
          <a:noFill/>
        </p:spPr>
        <p:txBody>
          <a:bodyPr wrap="none" rtlCol="0">
            <a:spAutoFit/>
          </a:bodyPr>
          <a:lstStyle/>
          <a:p>
            <a:r>
              <a:rPr lang="en-US" dirty="0"/>
              <a:t>Flux arrived at the instrument</a:t>
            </a:r>
          </a:p>
        </p:txBody>
      </p:sp>
      <p:sp>
        <p:nvSpPr>
          <p:cNvPr id="7" name="CasellaDiTesto 6">
            <a:extLst>
              <a:ext uri="{FF2B5EF4-FFF2-40B4-BE49-F238E27FC236}">
                <a16:creationId xmlns:a16="http://schemas.microsoft.com/office/drawing/2014/main" id="{1B475267-951E-E398-C170-36AFE1107CEC}"/>
              </a:ext>
            </a:extLst>
          </p:cNvPr>
          <p:cNvSpPr txBox="1"/>
          <p:nvPr/>
        </p:nvSpPr>
        <p:spPr>
          <a:xfrm>
            <a:off x="4331195" y="1809276"/>
            <a:ext cx="2669618" cy="923330"/>
          </a:xfrm>
          <a:prstGeom prst="rect">
            <a:avLst/>
          </a:prstGeom>
          <a:noFill/>
        </p:spPr>
        <p:txBody>
          <a:bodyPr wrap="square">
            <a:spAutoFit/>
          </a:bodyPr>
          <a:lstStyle/>
          <a:p>
            <a:r>
              <a:rPr lang="it-IT" dirty="0"/>
              <a:t>Zero-point </a:t>
            </a:r>
            <a:r>
              <a:rPr lang="it-IT" dirty="0" err="1"/>
              <a:t>flux</a:t>
            </a:r>
            <a:r>
              <a:rPr lang="it-IT" dirty="0"/>
              <a:t> </a:t>
            </a:r>
            <a:r>
              <a:rPr lang="it-IT" dirty="0" err="1"/>
              <a:t>according</a:t>
            </a:r>
            <a:r>
              <a:rPr lang="it-IT" dirty="0"/>
              <a:t> to the </a:t>
            </a:r>
            <a:r>
              <a:rPr lang="it-IT" dirty="0" err="1"/>
              <a:t>chosen</a:t>
            </a:r>
            <a:r>
              <a:rPr lang="it-IT" dirty="0"/>
              <a:t> </a:t>
            </a:r>
            <a:r>
              <a:rPr lang="it-IT" dirty="0" err="1"/>
              <a:t>photometric</a:t>
            </a:r>
            <a:r>
              <a:rPr lang="it-IT" dirty="0"/>
              <a:t> system</a:t>
            </a:r>
            <a:endParaRPr lang="en-US" dirty="0"/>
          </a:p>
        </p:txBody>
      </p:sp>
      <p:pic>
        <p:nvPicPr>
          <p:cNvPr id="8194" name="Picture 2">
            <a:extLst>
              <a:ext uri="{FF2B5EF4-FFF2-40B4-BE49-F238E27FC236}">
                <a16:creationId xmlns:a16="http://schemas.microsoft.com/office/drawing/2014/main" id="{1ABA1D99-A3D0-F87A-CA84-1F5EE5E98D44}"/>
              </a:ext>
            </a:extLst>
          </p:cNvPr>
          <p:cNvPicPr>
            <a:picLocks noChangeAspect="1" noChangeArrowheads="1"/>
          </p:cNvPicPr>
          <p:nvPr/>
        </p:nvPicPr>
        <p:blipFill rotWithShape="1">
          <a:blip r:embed="rId6">
            <a:extLst>
              <a:ext uri="{BEBA8EAE-BF5A-486C-A8C5-ECC9F3942E4B}">
                <a14:imgProps xmlns:a14="http://schemas.microsoft.com/office/drawing/2010/main">
                  <a14:imgLayer r:embed="rId7">
                    <a14:imgEffect>
                      <a14:sharpenSoften amount="49000"/>
                    </a14:imgEffect>
                    <a14:imgEffect>
                      <a14:brightnessContrast bright="31000" contrast="56000"/>
                    </a14:imgEffect>
                  </a14:imgLayer>
                </a14:imgProps>
              </a:ext>
              <a:ext uri="{28A0092B-C50C-407E-A947-70E740481C1C}">
                <a14:useLocalDpi xmlns:a14="http://schemas.microsoft.com/office/drawing/2010/main" val="0"/>
              </a:ext>
            </a:extLst>
          </a:blip>
          <a:srcRect b="5698"/>
          <a:stretch>
            <a:fillRect/>
          </a:stretch>
        </p:blipFill>
        <p:spPr bwMode="auto">
          <a:xfrm>
            <a:off x="7413257" y="547695"/>
            <a:ext cx="4050829" cy="5726059"/>
          </a:xfrm>
          <a:prstGeom prst="rect">
            <a:avLst/>
          </a:prstGeom>
          <a:noFill/>
          <a:extLst>
            <a:ext uri="{909E8E84-426E-40DD-AFC4-6F175D3DCCD1}">
              <a14:hiddenFill xmlns:a14="http://schemas.microsoft.com/office/drawing/2010/main">
                <a:solidFill>
                  <a:srgbClr val="FFFFFF"/>
                </a:solidFill>
              </a14:hiddenFill>
            </a:ext>
          </a:extLst>
        </p:spPr>
      </p:pic>
      <p:sp>
        <p:nvSpPr>
          <p:cNvPr id="17" name="CasellaDiTesto 16">
            <a:extLst>
              <a:ext uri="{FF2B5EF4-FFF2-40B4-BE49-F238E27FC236}">
                <a16:creationId xmlns:a16="http://schemas.microsoft.com/office/drawing/2014/main" id="{6331A101-8704-71CB-F08B-F775F256053A}"/>
              </a:ext>
            </a:extLst>
          </p:cNvPr>
          <p:cNvSpPr txBox="1"/>
          <p:nvPr/>
        </p:nvSpPr>
        <p:spPr>
          <a:xfrm>
            <a:off x="9811821" y="280433"/>
            <a:ext cx="1305165" cy="338554"/>
          </a:xfrm>
          <a:prstGeom prst="rect">
            <a:avLst/>
          </a:prstGeom>
          <a:noFill/>
        </p:spPr>
        <p:txBody>
          <a:bodyPr wrap="none" rtlCol="0">
            <a:spAutoFit/>
          </a:bodyPr>
          <a:lstStyle/>
          <a:p>
            <a:r>
              <a:rPr lang="en-US" sz="1600" dirty="0"/>
              <a:t>Bessell 2005</a:t>
            </a:r>
          </a:p>
        </p:txBody>
      </p:sp>
    </p:spTree>
    <p:extLst>
      <p:ext uri="{BB962C8B-B14F-4D97-AF65-F5344CB8AC3E}">
        <p14:creationId xmlns:p14="http://schemas.microsoft.com/office/powerpoint/2010/main" val="271725314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442ABE-B830-6C66-31FB-86B412B3F43C}"/>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DE7ACB17-4BE3-8406-2C09-614D8F7C791C}"/>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E77395A8-31BB-2585-3C4A-14BEAC236BEF}"/>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56BB2827-BAE6-FBA9-DDD3-C220B1BF0B61}"/>
              </a:ext>
            </a:extLst>
          </p:cNvPr>
          <p:cNvSpPr>
            <a:spLocks noGrp="1"/>
          </p:cNvSpPr>
          <p:nvPr>
            <p:ph type="sldNum" sz="quarter" idx="12"/>
          </p:nvPr>
        </p:nvSpPr>
        <p:spPr/>
        <p:txBody>
          <a:bodyPr/>
          <a:lstStyle/>
          <a:p>
            <a:fld id="{B78F4D46-5A94-204F-B668-74128563BE61}" type="slidenum">
              <a:rPr lang="en-US" smtClean="0"/>
              <a:t>76</a:t>
            </a:fld>
            <a:endParaRPr lang="en-US"/>
          </a:p>
        </p:txBody>
      </p:sp>
      <p:sp>
        <p:nvSpPr>
          <p:cNvPr id="8" name="Segnaposto contenuto 7">
            <a:extLst>
              <a:ext uri="{FF2B5EF4-FFF2-40B4-BE49-F238E27FC236}">
                <a16:creationId xmlns:a16="http://schemas.microsoft.com/office/drawing/2014/main" id="{6B58B59B-95F4-E938-6B1F-7DA99B295EFD}"/>
              </a:ext>
            </a:extLst>
          </p:cNvPr>
          <p:cNvSpPr>
            <a:spLocks noGrp="1"/>
          </p:cNvSpPr>
          <p:nvPr>
            <p:ph idx="1"/>
          </p:nvPr>
        </p:nvSpPr>
        <p:spPr>
          <a:xfrm>
            <a:off x="591620" y="622176"/>
            <a:ext cx="10515600" cy="4351338"/>
          </a:xfrm>
        </p:spPr>
        <p:txBody>
          <a:bodyPr/>
          <a:lstStyle/>
          <a:p>
            <a:r>
              <a:rPr lang="en-US" dirty="0"/>
              <a:t>Measure the mean-magnitudes</a:t>
            </a:r>
          </a:p>
        </p:txBody>
      </p:sp>
      <p:pic>
        <p:nvPicPr>
          <p:cNvPr id="10" name="Immagine 9">
            <a:extLst>
              <a:ext uri="{FF2B5EF4-FFF2-40B4-BE49-F238E27FC236}">
                <a16:creationId xmlns:a16="http://schemas.microsoft.com/office/drawing/2014/main" id="{C1A81CA3-E5AB-F7CA-759E-EE4A87FE3451}"/>
              </a:ext>
            </a:extLst>
          </p:cNvPr>
          <p:cNvPicPr>
            <a:picLocks noChangeAspect="1"/>
          </p:cNvPicPr>
          <p:nvPr/>
        </p:nvPicPr>
        <p:blipFill>
          <a:blip r:embed="rId3"/>
          <a:srcRect t="7414"/>
          <a:stretch>
            <a:fillRect/>
          </a:stretch>
        </p:blipFill>
        <p:spPr>
          <a:xfrm>
            <a:off x="2113480" y="1202076"/>
            <a:ext cx="7772400" cy="4797442"/>
          </a:xfrm>
          <a:prstGeom prst="rect">
            <a:avLst/>
          </a:prstGeom>
        </p:spPr>
      </p:pic>
      <p:sp>
        <p:nvSpPr>
          <p:cNvPr id="11" name="CasellaDiTesto 10">
            <a:extLst>
              <a:ext uri="{FF2B5EF4-FFF2-40B4-BE49-F238E27FC236}">
                <a16:creationId xmlns:a16="http://schemas.microsoft.com/office/drawing/2014/main" id="{6305962E-A88C-0EE4-462C-C3E642B46C42}"/>
              </a:ext>
            </a:extLst>
          </p:cNvPr>
          <p:cNvSpPr txBox="1"/>
          <p:nvPr/>
        </p:nvSpPr>
        <p:spPr>
          <a:xfrm>
            <a:off x="7356297" y="5623936"/>
            <a:ext cx="1871025" cy="369332"/>
          </a:xfrm>
          <a:prstGeom prst="rect">
            <a:avLst/>
          </a:prstGeom>
          <a:noFill/>
        </p:spPr>
        <p:txBody>
          <a:bodyPr wrap="none" rtlCol="0">
            <a:spAutoFit/>
          </a:bodyPr>
          <a:lstStyle/>
          <a:p>
            <a:r>
              <a:rPr lang="en-US" dirty="0"/>
              <a:t>Sicignano + 2024</a:t>
            </a:r>
          </a:p>
        </p:txBody>
      </p:sp>
    </p:spTree>
    <p:extLst>
      <p:ext uri="{BB962C8B-B14F-4D97-AF65-F5344CB8AC3E}">
        <p14:creationId xmlns:p14="http://schemas.microsoft.com/office/powerpoint/2010/main" val="235611892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DCBD4C-4145-403C-680C-DADAF5B9AA33}"/>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9D7A86AA-1A14-8E60-C440-841B3A52F340}"/>
              </a:ext>
            </a:extLst>
          </p:cNvPr>
          <p:cNvSpPr>
            <a:spLocks noGrp="1"/>
          </p:cNvSpPr>
          <p:nvPr>
            <p:ph type="title"/>
          </p:nvPr>
        </p:nvSpPr>
        <p:spPr/>
        <p:txBody>
          <a:bodyPr/>
          <a:lstStyle/>
          <a:p>
            <a:r>
              <a:rPr lang="en-US" b="1" dirty="0">
                <a:solidFill>
                  <a:schemeClr val="tx2">
                    <a:lumMod val="75000"/>
                    <a:lumOff val="25000"/>
                  </a:schemeClr>
                </a:solidFill>
              </a:rPr>
              <a:t>HOW TO BUILD A PL/PW RELATION</a:t>
            </a:r>
          </a:p>
        </p:txBody>
      </p:sp>
      <p:sp>
        <p:nvSpPr>
          <p:cNvPr id="4" name="Segnaposto data 3">
            <a:extLst>
              <a:ext uri="{FF2B5EF4-FFF2-40B4-BE49-F238E27FC236}">
                <a16:creationId xmlns:a16="http://schemas.microsoft.com/office/drawing/2014/main" id="{3892794C-B995-0BF8-0F36-CF667CF5F3BB}"/>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F746CBD1-A320-0EE3-015A-F0B6036A8911}"/>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975FF3BD-1B50-6E7E-0360-F6CB9A4B6630}"/>
              </a:ext>
            </a:extLst>
          </p:cNvPr>
          <p:cNvSpPr>
            <a:spLocks noGrp="1"/>
          </p:cNvSpPr>
          <p:nvPr>
            <p:ph type="sldNum" sz="quarter" idx="12"/>
          </p:nvPr>
        </p:nvSpPr>
        <p:spPr/>
        <p:txBody>
          <a:bodyPr/>
          <a:lstStyle/>
          <a:p>
            <a:fld id="{B78F4D46-5A94-204F-B668-74128563BE61}" type="slidenum">
              <a:rPr lang="en-US" smtClean="0"/>
              <a:t>77</a:t>
            </a:fld>
            <a:endParaRPr lang="en-US"/>
          </a:p>
        </p:txBody>
      </p:sp>
      <p:sp>
        <p:nvSpPr>
          <p:cNvPr id="8" name="Segnaposto contenuto 7">
            <a:extLst>
              <a:ext uri="{FF2B5EF4-FFF2-40B4-BE49-F238E27FC236}">
                <a16:creationId xmlns:a16="http://schemas.microsoft.com/office/drawing/2014/main" id="{33869A06-D6B0-47FA-BCB9-67F5A3BC18D3}"/>
              </a:ext>
            </a:extLst>
          </p:cNvPr>
          <p:cNvSpPr>
            <a:spLocks noGrp="1"/>
          </p:cNvSpPr>
          <p:nvPr>
            <p:ph idx="1"/>
          </p:nvPr>
        </p:nvSpPr>
        <p:spPr>
          <a:xfrm>
            <a:off x="663538" y="2426728"/>
            <a:ext cx="10515600" cy="4351338"/>
          </a:xfrm>
        </p:spPr>
        <p:txBody>
          <a:bodyPr/>
          <a:lstStyle/>
          <a:p>
            <a:r>
              <a:rPr lang="en-US" dirty="0"/>
              <a:t>Recognize variable stars </a:t>
            </a:r>
          </a:p>
          <a:p>
            <a:endParaRPr lang="en-US" dirty="0"/>
          </a:p>
          <a:p>
            <a:r>
              <a:rPr lang="en-US" dirty="0"/>
              <a:t>Measure the periods</a:t>
            </a:r>
          </a:p>
          <a:p>
            <a:endParaRPr lang="en-US" dirty="0"/>
          </a:p>
          <a:p>
            <a:r>
              <a:rPr lang="en-US" dirty="0"/>
              <a:t>Measure the mean-magnitudes</a:t>
            </a:r>
          </a:p>
        </p:txBody>
      </p:sp>
      <p:sp>
        <p:nvSpPr>
          <p:cNvPr id="9" name="CasellaDiTesto 8">
            <a:extLst>
              <a:ext uri="{FF2B5EF4-FFF2-40B4-BE49-F238E27FC236}">
                <a16:creationId xmlns:a16="http://schemas.microsoft.com/office/drawing/2014/main" id="{B0F739E7-16EC-221C-5FBC-0E3D93D112AC}"/>
              </a:ext>
            </a:extLst>
          </p:cNvPr>
          <p:cNvSpPr txBox="1"/>
          <p:nvPr/>
        </p:nvSpPr>
        <p:spPr>
          <a:xfrm>
            <a:off x="5424754" y="2005012"/>
            <a:ext cx="184731" cy="369332"/>
          </a:xfrm>
          <a:prstGeom prst="rect">
            <a:avLst/>
          </a:prstGeom>
          <a:noFill/>
        </p:spPr>
        <p:txBody>
          <a:bodyPr wrap="none" rtlCol="0">
            <a:spAutoFit/>
          </a:bodyPr>
          <a:lstStyle/>
          <a:p>
            <a:endParaRPr lang="en-US" dirty="0"/>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AEB3BA49-2011-DE84-64B7-F9F3772FC430}"/>
                  </a:ext>
                </a:extLst>
              </p:cNvPr>
              <p:cNvSpPr txBox="1"/>
              <p:nvPr/>
            </p:nvSpPr>
            <p:spPr>
              <a:xfrm>
                <a:off x="4357052" y="1444730"/>
                <a:ext cx="3128573" cy="560282"/>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rPr>
                          </m:ctrlPr>
                        </m:sSubPr>
                        <m:e>
                          <m:r>
                            <a:rPr lang="it-IT" sz="2800" b="0" i="1" smtClean="0">
                              <a:latin typeface="Cambria Math" panose="02040503050406030204" pitchFamily="18" charset="0"/>
                            </a:rPr>
                            <m:t>𝑚</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oMath>
                  </m:oMathPara>
                </a14:m>
                <a:br>
                  <a:rPr lang="it-IT" sz="2800" dirty="0"/>
                </a:br>
                <a:endParaRPr lang="en-US" sz="2800" dirty="0"/>
              </a:p>
            </p:txBody>
          </p:sp>
        </mc:Choice>
        <mc:Fallback>
          <p:sp>
            <p:nvSpPr>
              <p:cNvPr id="3" name="CasellaDiTesto 2">
                <a:extLst>
                  <a:ext uri="{FF2B5EF4-FFF2-40B4-BE49-F238E27FC236}">
                    <a16:creationId xmlns:a16="http://schemas.microsoft.com/office/drawing/2014/main" id="{AEB3BA49-2011-DE84-64B7-F9F3772FC430}"/>
                  </a:ext>
                </a:extLst>
              </p:cNvPr>
              <p:cNvSpPr txBox="1">
                <a:spLocks noRot="1" noChangeAspect="1" noMove="1" noResize="1" noEditPoints="1" noAdjustHandles="1" noChangeArrowheads="1" noChangeShapeType="1" noTextEdit="1"/>
              </p:cNvSpPr>
              <p:nvPr/>
            </p:nvSpPr>
            <p:spPr>
              <a:xfrm>
                <a:off x="4357052" y="1444730"/>
                <a:ext cx="3128573" cy="560282"/>
              </a:xfrm>
              <a:prstGeom prst="rect">
                <a:avLst/>
              </a:prstGeom>
              <a:blipFill>
                <a:blip r:embed="rId3"/>
                <a:stretch>
                  <a:fillRect b="-13333"/>
                </a:stretch>
              </a:blipFill>
            </p:spPr>
            <p:txBody>
              <a:bodyPr/>
              <a:lstStyle/>
              <a:p>
                <a:r>
                  <a:rPr lang="en-US">
                    <a:noFill/>
                  </a:rPr>
                  <a:t> </a:t>
                </a:r>
              </a:p>
            </p:txBody>
          </p:sp>
        </mc:Fallback>
      </mc:AlternateContent>
    </p:spTree>
    <p:extLst>
      <p:ext uri="{BB962C8B-B14F-4D97-AF65-F5344CB8AC3E}">
        <p14:creationId xmlns:p14="http://schemas.microsoft.com/office/powerpoint/2010/main" val="118019313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4A4460-8DCB-63EC-7ED1-DAF4660A9D7B}"/>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408665C9-ED91-785E-018D-5B917B5A3B3B}"/>
              </a:ext>
            </a:extLst>
          </p:cNvPr>
          <p:cNvSpPr>
            <a:spLocks noGrp="1"/>
          </p:cNvSpPr>
          <p:nvPr>
            <p:ph type="title"/>
          </p:nvPr>
        </p:nvSpPr>
        <p:spPr/>
        <p:txBody>
          <a:bodyPr/>
          <a:lstStyle/>
          <a:p>
            <a:r>
              <a:rPr lang="en-US" b="1" dirty="0">
                <a:solidFill>
                  <a:schemeClr val="tx2">
                    <a:lumMod val="75000"/>
                    <a:lumOff val="25000"/>
                  </a:schemeClr>
                </a:solidFill>
              </a:rPr>
              <a:t>HOW TO BUILD A PL/PW RELATION</a:t>
            </a:r>
          </a:p>
        </p:txBody>
      </p:sp>
      <p:sp>
        <p:nvSpPr>
          <p:cNvPr id="4" name="Segnaposto data 3">
            <a:extLst>
              <a:ext uri="{FF2B5EF4-FFF2-40B4-BE49-F238E27FC236}">
                <a16:creationId xmlns:a16="http://schemas.microsoft.com/office/drawing/2014/main" id="{1A2BE019-0E9D-45E6-7335-FF39FFE0A27B}"/>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A8B72CC9-312E-5166-4AB3-0668BE8C1065}"/>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543FB97A-6DE6-4E24-75CD-40C80D805476}"/>
              </a:ext>
            </a:extLst>
          </p:cNvPr>
          <p:cNvSpPr>
            <a:spLocks noGrp="1"/>
          </p:cNvSpPr>
          <p:nvPr>
            <p:ph type="sldNum" sz="quarter" idx="12"/>
          </p:nvPr>
        </p:nvSpPr>
        <p:spPr/>
        <p:txBody>
          <a:bodyPr/>
          <a:lstStyle/>
          <a:p>
            <a:fld id="{B78F4D46-5A94-204F-B668-74128563BE61}" type="slidenum">
              <a:rPr lang="en-US" smtClean="0"/>
              <a:t>78</a:t>
            </a:fld>
            <a:endParaRPr lang="en-US"/>
          </a:p>
        </p:txBody>
      </p:sp>
      <p:sp>
        <p:nvSpPr>
          <p:cNvPr id="9" name="CasellaDiTesto 8">
            <a:extLst>
              <a:ext uri="{FF2B5EF4-FFF2-40B4-BE49-F238E27FC236}">
                <a16:creationId xmlns:a16="http://schemas.microsoft.com/office/drawing/2014/main" id="{2CB01B5A-FAAA-B07B-AE03-A8A7ED451583}"/>
              </a:ext>
            </a:extLst>
          </p:cNvPr>
          <p:cNvSpPr txBox="1"/>
          <p:nvPr/>
        </p:nvSpPr>
        <p:spPr>
          <a:xfrm>
            <a:off x="5424754" y="2005012"/>
            <a:ext cx="184731" cy="369332"/>
          </a:xfrm>
          <a:prstGeom prst="rect">
            <a:avLst/>
          </a:prstGeom>
          <a:noFill/>
        </p:spPr>
        <p:txBody>
          <a:bodyPr wrap="none" rtlCol="0">
            <a:spAutoFit/>
          </a:bodyPr>
          <a:lstStyle/>
          <a:p>
            <a:endParaRPr lang="en-US" dirty="0"/>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5CC03A51-6F73-9FF1-4CB7-1A7A3CC306C0}"/>
                  </a:ext>
                </a:extLst>
              </p:cNvPr>
              <p:cNvSpPr txBox="1"/>
              <p:nvPr/>
            </p:nvSpPr>
            <p:spPr>
              <a:xfrm>
                <a:off x="4357052" y="1444730"/>
                <a:ext cx="3128573" cy="560282"/>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rPr>
                          </m:ctrlPr>
                        </m:sSubPr>
                        <m:e>
                          <m:r>
                            <a:rPr lang="it-IT" sz="2800" b="0" i="1" smtClean="0">
                              <a:latin typeface="Cambria Math" panose="02040503050406030204" pitchFamily="18" charset="0"/>
                            </a:rPr>
                            <m:t>𝑚</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oMath>
                  </m:oMathPara>
                </a14:m>
                <a:br>
                  <a:rPr lang="it-IT" sz="2800" dirty="0"/>
                </a:br>
                <a:endParaRPr lang="en-US" sz="2800" dirty="0"/>
              </a:p>
            </p:txBody>
          </p:sp>
        </mc:Choice>
        <mc:Fallback>
          <p:sp>
            <p:nvSpPr>
              <p:cNvPr id="3" name="CasellaDiTesto 2">
                <a:extLst>
                  <a:ext uri="{FF2B5EF4-FFF2-40B4-BE49-F238E27FC236}">
                    <a16:creationId xmlns:a16="http://schemas.microsoft.com/office/drawing/2014/main" id="{5CC03A51-6F73-9FF1-4CB7-1A7A3CC306C0}"/>
                  </a:ext>
                </a:extLst>
              </p:cNvPr>
              <p:cNvSpPr txBox="1">
                <a:spLocks noRot="1" noChangeAspect="1" noMove="1" noResize="1" noEditPoints="1" noAdjustHandles="1" noChangeArrowheads="1" noChangeShapeType="1" noTextEdit="1"/>
              </p:cNvSpPr>
              <p:nvPr/>
            </p:nvSpPr>
            <p:spPr>
              <a:xfrm>
                <a:off x="4357052" y="1444730"/>
                <a:ext cx="3128573" cy="560282"/>
              </a:xfrm>
              <a:prstGeom prst="rect">
                <a:avLst/>
              </a:prstGeom>
              <a:blipFill>
                <a:blip r:embed="rId3"/>
                <a:stretch>
                  <a:fillRect b="-13333"/>
                </a:stretch>
              </a:blipFill>
            </p:spPr>
            <p:txBody>
              <a:bodyPr/>
              <a:lstStyle/>
              <a:p>
                <a:r>
                  <a:rPr lang="en-US">
                    <a:noFill/>
                  </a:rPr>
                  <a:t> </a:t>
                </a:r>
              </a:p>
            </p:txBody>
          </p:sp>
        </mc:Fallback>
      </mc:AlternateContent>
      <p:pic>
        <p:nvPicPr>
          <p:cNvPr id="12" name="Segnaposto contenuto 11">
            <a:extLst>
              <a:ext uri="{FF2B5EF4-FFF2-40B4-BE49-F238E27FC236}">
                <a16:creationId xmlns:a16="http://schemas.microsoft.com/office/drawing/2014/main" id="{AB131FFA-218F-315C-40D2-5DF3BAF1CC14}"/>
              </a:ext>
            </a:extLst>
          </p:cNvPr>
          <p:cNvPicPr>
            <a:picLocks noGrp="1" noChangeAspect="1"/>
          </p:cNvPicPr>
          <p:nvPr>
            <p:ph idx="1"/>
          </p:nvPr>
        </p:nvPicPr>
        <p:blipFill>
          <a:blip r:embed="rId4"/>
          <a:stretch>
            <a:fillRect/>
          </a:stretch>
        </p:blipFill>
        <p:spPr>
          <a:xfrm>
            <a:off x="1744662" y="2005012"/>
            <a:ext cx="8702676" cy="4351338"/>
          </a:xfrm>
          <a:prstGeom prst="rect">
            <a:avLst/>
          </a:prstGeom>
        </p:spPr>
      </p:pic>
    </p:spTree>
    <p:extLst>
      <p:ext uri="{BB962C8B-B14F-4D97-AF65-F5344CB8AC3E}">
        <p14:creationId xmlns:p14="http://schemas.microsoft.com/office/powerpoint/2010/main" val="235640085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E99D66-42E9-055B-E3EF-C3DD69375374}"/>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FFDC7462-28C1-1160-CF30-8D225BEAA982}"/>
              </a:ext>
            </a:extLst>
          </p:cNvPr>
          <p:cNvSpPr>
            <a:spLocks noGrp="1"/>
          </p:cNvSpPr>
          <p:nvPr>
            <p:ph type="title"/>
          </p:nvPr>
        </p:nvSpPr>
        <p:spPr/>
        <p:txBody>
          <a:bodyPr/>
          <a:lstStyle/>
          <a:p>
            <a:r>
              <a:rPr lang="en-US" b="1" dirty="0">
                <a:solidFill>
                  <a:schemeClr val="tx2">
                    <a:lumMod val="75000"/>
                    <a:lumOff val="25000"/>
                  </a:schemeClr>
                </a:solidFill>
              </a:rPr>
              <a:t>HOW TO BUILD A PL/PW RELATION</a:t>
            </a:r>
          </a:p>
        </p:txBody>
      </p:sp>
      <p:sp>
        <p:nvSpPr>
          <p:cNvPr id="4" name="Segnaposto data 3">
            <a:extLst>
              <a:ext uri="{FF2B5EF4-FFF2-40B4-BE49-F238E27FC236}">
                <a16:creationId xmlns:a16="http://schemas.microsoft.com/office/drawing/2014/main" id="{618BF605-A3D3-33B5-207E-8DE3D88F43A5}"/>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DBCED867-BF37-F32C-2E47-01D0494DC88A}"/>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DC823D93-FB02-E9DF-4A07-195DE5863950}"/>
              </a:ext>
            </a:extLst>
          </p:cNvPr>
          <p:cNvSpPr>
            <a:spLocks noGrp="1"/>
          </p:cNvSpPr>
          <p:nvPr>
            <p:ph type="sldNum" sz="quarter" idx="12"/>
          </p:nvPr>
        </p:nvSpPr>
        <p:spPr/>
        <p:txBody>
          <a:bodyPr/>
          <a:lstStyle/>
          <a:p>
            <a:fld id="{B78F4D46-5A94-204F-B668-74128563BE61}" type="slidenum">
              <a:rPr lang="en-US" smtClean="0"/>
              <a:t>79</a:t>
            </a:fld>
            <a:endParaRPr lang="en-US"/>
          </a:p>
        </p:txBody>
      </p:sp>
      <p:sp>
        <p:nvSpPr>
          <p:cNvPr id="9" name="CasellaDiTesto 8">
            <a:extLst>
              <a:ext uri="{FF2B5EF4-FFF2-40B4-BE49-F238E27FC236}">
                <a16:creationId xmlns:a16="http://schemas.microsoft.com/office/drawing/2014/main" id="{FCAE2080-D25E-B024-33BD-84788E13198D}"/>
              </a:ext>
            </a:extLst>
          </p:cNvPr>
          <p:cNvSpPr txBox="1"/>
          <p:nvPr/>
        </p:nvSpPr>
        <p:spPr>
          <a:xfrm>
            <a:off x="5424754" y="2005012"/>
            <a:ext cx="184731" cy="369332"/>
          </a:xfrm>
          <a:prstGeom prst="rect">
            <a:avLst/>
          </a:prstGeom>
          <a:noFill/>
        </p:spPr>
        <p:txBody>
          <a:bodyPr wrap="none" rtlCol="0">
            <a:spAutoFit/>
          </a:bodyPr>
          <a:lstStyle/>
          <a:p>
            <a:endParaRPr lang="en-US" dirty="0"/>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8673DE47-1BB6-27ED-821E-F65A330B5C4B}"/>
                  </a:ext>
                </a:extLst>
              </p:cNvPr>
              <p:cNvSpPr txBox="1"/>
              <p:nvPr/>
            </p:nvSpPr>
            <p:spPr>
              <a:xfrm>
                <a:off x="4357052" y="1444730"/>
                <a:ext cx="3128573" cy="560282"/>
              </a:xfrm>
              <a:prstGeom prst="rect">
                <a:avLst/>
              </a:prstGeom>
              <a:noFill/>
            </p:spPr>
            <p:txBody>
              <a:bodyPr wrap="square">
                <a:spAutoFit/>
              </a:bodyPr>
              <a:lstStyle/>
              <a:p>
                <a:pPr>
                  <a:buNone/>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rPr>
                          </m:ctrlPr>
                        </m:sSubPr>
                        <m:e>
                          <m:r>
                            <a:rPr lang="it-IT" sz="2800" b="0" i="1" smtClean="0">
                              <a:latin typeface="Cambria Math" panose="02040503050406030204" pitchFamily="18" charset="0"/>
                            </a:rPr>
                            <m:t>𝑚</m:t>
                          </m:r>
                        </m:e>
                        <m:sub>
                          <m:sSub>
                            <m:sSubPr>
                              <m:ctrlPr>
                                <a:rPr lang="en-US" sz="2800" i="1">
                                  <a:latin typeface="Cambria Math" panose="02040503050406030204" pitchFamily="18" charset="0"/>
                                </a:rPr>
                              </m:ctrlPr>
                            </m:sSubPr>
                            <m:e>
                              <m:r>
                                <a:rPr lang="en-US" sz="2800" i="1">
                                  <a:latin typeface="Cambria Math" panose="02040503050406030204" pitchFamily="18" charset="0"/>
                                </a:rPr>
                                <m:t>𝜆</m:t>
                              </m:r>
                            </m:e>
                            <m:sub>
                              <m:r>
                                <a:rPr lang="en-US" sz="2800" i="1">
                                  <a:latin typeface="Cambria Math" panose="02040503050406030204" pitchFamily="18" charset="0"/>
                                </a:rPr>
                                <m:t>1</m:t>
                              </m:r>
                            </m:sub>
                          </m:sSub>
                        </m:sub>
                      </m:sSub>
                      <m:r>
                        <a:rPr lang="en-US" sz="2800" i="1">
                          <a:latin typeface="Cambria Math" panose="02040503050406030204" pitchFamily="18" charset="0"/>
                        </a:rPr>
                        <m:t>=</m:t>
                      </m:r>
                      <m:r>
                        <a:rPr lang="en-US" sz="2800" i="1">
                          <a:latin typeface="Cambria Math" panose="02040503050406030204" pitchFamily="18" charset="0"/>
                        </a:rPr>
                        <m:t>𝛼</m:t>
                      </m:r>
                      <m:r>
                        <a:rPr lang="en-US" sz="2800" i="1">
                          <a:latin typeface="Cambria Math" panose="02040503050406030204" pitchFamily="18" charset="0"/>
                        </a:rPr>
                        <m:t>+</m:t>
                      </m:r>
                      <m:r>
                        <a:rPr lang="en-US" sz="2800" i="1">
                          <a:latin typeface="Cambria Math" panose="02040503050406030204" pitchFamily="18" charset="0"/>
                        </a:rPr>
                        <m:t>𝛽</m:t>
                      </m:r>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log</m:t>
                          </m:r>
                        </m:fName>
                        <m:e>
                          <m:r>
                            <a:rPr lang="en-US" sz="2800" i="1">
                              <a:latin typeface="Cambria Math" panose="02040503050406030204" pitchFamily="18" charset="0"/>
                            </a:rPr>
                            <m:t>𝑃</m:t>
                          </m:r>
                        </m:e>
                      </m:func>
                    </m:oMath>
                  </m:oMathPara>
                </a14:m>
                <a:br>
                  <a:rPr lang="it-IT" sz="2800" dirty="0"/>
                </a:br>
                <a:endParaRPr lang="en-US" sz="2800" dirty="0"/>
              </a:p>
            </p:txBody>
          </p:sp>
        </mc:Choice>
        <mc:Fallback>
          <p:sp>
            <p:nvSpPr>
              <p:cNvPr id="3" name="CasellaDiTesto 2">
                <a:extLst>
                  <a:ext uri="{FF2B5EF4-FFF2-40B4-BE49-F238E27FC236}">
                    <a16:creationId xmlns:a16="http://schemas.microsoft.com/office/drawing/2014/main" id="{8673DE47-1BB6-27ED-821E-F65A330B5C4B}"/>
                  </a:ext>
                </a:extLst>
              </p:cNvPr>
              <p:cNvSpPr txBox="1">
                <a:spLocks noRot="1" noChangeAspect="1" noMove="1" noResize="1" noEditPoints="1" noAdjustHandles="1" noChangeArrowheads="1" noChangeShapeType="1" noTextEdit="1"/>
              </p:cNvSpPr>
              <p:nvPr/>
            </p:nvSpPr>
            <p:spPr>
              <a:xfrm>
                <a:off x="4357052" y="1444730"/>
                <a:ext cx="3128573" cy="560282"/>
              </a:xfrm>
              <a:prstGeom prst="rect">
                <a:avLst/>
              </a:prstGeom>
              <a:blipFill>
                <a:blip r:embed="rId3"/>
                <a:stretch>
                  <a:fillRect b="-13333"/>
                </a:stretch>
              </a:blipFill>
            </p:spPr>
            <p:txBody>
              <a:bodyPr/>
              <a:lstStyle/>
              <a:p>
                <a:r>
                  <a:rPr lang="en-US">
                    <a:noFill/>
                  </a:rPr>
                  <a:t> </a:t>
                </a:r>
              </a:p>
            </p:txBody>
          </p:sp>
        </mc:Fallback>
      </mc:AlternateContent>
      <p:pic>
        <p:nvPicPr>
          <p:cNvPr id="10" name="Segnaposto contenuto 7">
            <a:extLst>
              <a:ext uri="{FF2B5EF4-FFF2-40B4-BE49-F238E27FC236}">
                <a16:creationId xmlns:a16="http://schemas.microsoft.com/office/drawing/2014/main" id="{ED4D33D4-9204-9813-208B-D1588EEEBA22}"/>
              </a:ext>
            </a:extLst>
          </p:cNvPr>
          <p:cNvPicPr>
            <a:picLocks noGrp="1" noChangeAspect="1"/>
          </p:cNvPicPr>
          <p:nvPr>
            <p:ph idx="1"/>
          </p:nvPr>
        </p:nvPicPr>
        <p:blipFill>
          <a:blip r:embed="rId4"/>
          <a:srcRect l="3086" t="9507" r="8065"/>
          <a:stretch>
            <a:fillRect/>
          </a:stretch>
        </p:blipFill>
        <p:spPr>
          <a:xfrm>
            <a:off x="2717148" y="2005012"/>
            <a:ext cx="6408379" cy="4351338"/>
          </a:xfrm>
          <a:prstGeom prst="rect">
            <a:avLst/>
          </a:prstGeom>
        </p:spPr>
      </p:pic>
      <p:sp>
        <p:nvSpPr>
          <p:cNvPr id="11" name="CasellaDiTesto 10">
            <a:extLst>
              <a:ext uri="{FF2B5EF4-FFF2-40B4-BE49-F238E27FC236}">
                <a16:creationId xmlns:a16="http://schemas.microsoft.com/office/drawing/2014/main" id="{4B8139EF-FB6F-C5D0-32FD-B289163A5559}"/>
              </a:ext>
            </a:extLst>
          </p:cNvPr>
          <p:cNvSpPr txBox="1"/>
          <p:nvPr/>
        </p:nvSpPr>
        <p:spPr>
          <a:xfrm>
            <a:off x="7109717" y="5857360"/>
            <a:ext cx="1685077" cy="338554"/>
          </a:xfrm>
          <a:prstGeom prst="rect">
            <a:avLst/>
          </a:prstGeom>
          <a:noFill/>
        </p:spPr>
        <p:txBody>
          <a:bodyPr wrap="none" rtlCol="0">
            <a:spAutoFit/>
          </a:bodyPr>
          <a:lstStyle/>
          <a:p>
            <a:r>
              <a:rPr lang="en-US" sz="1600" dirty="0"/>
              <a:t>Sicignano + 2024</a:t>
            </a:r>
          </a:p>
        </p:txBody>
      </p:sp>
    </p:spTree>
    <p:extLst>
      <p:ext uri="{BB962C8B-B14F-4D97-AF65-F5344CB8AC3E}">
        <p14:creationId xmlns:p14="http://schemas.microsoft.com/office/powerpoint/2010/main" val="3016032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2E4CEF-DEA2-6261-556E-968E02A2AA51}"/>
            </a:ext>
          </a:extLst>
        </p:cNvPr>
        <p:cNvGrpSpPr/>
        <p:nvPr/>
      </p:nvGrpSpPr>
      <p:grpSpPr>
        <a:xfrm>
          <a:off x="0" y="0"/>
          <a:ext cx="0" cy="0"/>
          <a:chOff x="0" y="0"/>
          <a:chExt cx="0" cy="0"/>
        </a:xfrm>
      </p:grpSpPr>
      <p:sp>
        <p:nvSpPr>
          <p:cNvPr id="18" name="Segnaposto data 17">
            <a:extLst>
              <a:ext uri="{FF2B5EF4-FFF2-40B4-BE49-F238E27FC236}">
                <a16:creationId xmlns:a16="http://schemas.microsoft.com/office/drawing/2014/main" id="{5C47AC63-CBF3-5D8D-0DBB-90A475AD8A3E}"/>
              </a:ext>
            </a:extLst>
          </p:cNvPr>
          <p:cNvSpPr>
            <a:spLocks noGrp="1"/>
          </p:cNvSpPr>
          <p:nvPr>
            <p:ph type="dt" sz="half" idx="10"/>
          </p:nvPr>
        </p:nvSpPr>
        <p:spPr/>
        <p:txBody>
          <a:bodyPr/>
          <a:lstStyle/>
          <a:p>
            <a:r>
              <a:rPr lang="it-IT"/>
              <a:t>25/05/2026 CosmoVerse@Sofia</a:t>
            </a:r>
            <a:endParaRPr lang="en-US"/>
          </a:p>
        </p:txBody>
      </p:sp>
      <p:sp>
        <p:nvSpPr>
          <p:cNvPr id="20" name="Segnaposto numero diapositiva 19">
            <a:extLst>
              <a:ext uri="{FF2B5EF4-FFF2-40B4-BE49-F238E27FC236}">
                <a16:creationId xmlns:a16="http://schemas.microsoft.com/office/drawing/2014/main" id="{5B4CE90F-AB39-35FB-C944-46444D1097AE}"/>
              </a:ext>
            </a:extLst>
          </p:cNvPr>
          <p:cNvSpPr>
            <a:spLocks noGrp="1"/>
          </p:cNvSpPr>
          <p:nvPr>
            <p:ph type="sldNum" sz="quarter" idx="12"/>
          </p:nvPr>
        </p:nvSpPr>
        <p:spPr/>
        <p:txBody>
          <a:bodyPr/>
          <a:lstStyle/>
          <a:p>
            <a:fld id="{73B850FF-6169-4056-8077-06FFA93A5366}" type="slidenum">
              <a:rPr lang="en-US" smtClean="0"/>
              <a:t>8</a:t>
            </a:fld>
            <a:endParaRPr lang="en-US"/>
          </a:p>
        </p:txBody>
      </p:sp>
      <p:sp>
        <p:nvSpPr>
          <p:cNvPr id="8" name="TextBox 2">
            <a:extLst>
              <a:ext uri="{FF2B5EF4-FFF2-40B4-BE49-F238E27FC236}">
                <a16:creationId xmlns:a16="http://schemas.microsoft.com/office/drawing/2014/main" id="{6A9EB65E-6C7E-7BDF-E7E7-0D98BDF87BF9}"/>
              </a:ext>
            </a:extLst>
          </p:cNvPr>
          <p:cNvSpPr txBox="1"/>
          <p:nvPr/>
        </p:nvSpPr>
        <p:spPr>
          <a:xfrm>
            <a:off x="374792" y="243173"/>
            <a:ext cx="11442416" cy="769441"/>
          </a:xfrm>
          <a:prstGeom prst="rect">
            <a:avLst/>
          </a:prstGeom>
          <a:noFill/>
        </p:spPr>
        <p:txBody>
          <a:bodyPr wrap="square" rtlCol="0">
            <a:spAutoFit/>
          </a:bodyPr>
          <a:lstStyle/>
          <a:p>
            <a:pPr algn="ctr"/>
            <a:r>
              <a:rPr lang="it-IT" sz="4400" b="1" dirty="0" err="1">
                <a:solidFill>
                  <a:schemeClr val="accent1"/>
                </a:solidFill>
                <a:latin typeface="+mj-lt"/>
              </a:rPr>
              <a:t>Period</a:t>
            </a:r>
            <a:r>
              <a:rPr lang="it-IT" sz="4400" b="1" dirty="0">
                <a:solidFill>
                  <a:schemeClr val="accent1"/>
                </a:solidFill>
                <a:latin typeface="+mj-lt"/>
              </a:rPr>
              <a:t> </a:t>
            </a:r>
            <a:r>
              <a:rPr lang="it-IT" sz="4400" b="1" dirty="0" err="1">
                <a:solidFill>
                  <a:schemeClr val="accent1"/>
                </a:solidFill>
                <a:latin typeface="+mj-lt"/>
              </a:rPr>
              <a:t>Luminosity</a:t>
            </a:r>
            <a:r>
              <a:rPr lang="it-IT" sz="4400" b="1" dirty="0">
                <a:solidFill>
                  <a:schemeClr val="accent1"/>
                </a:solidFill>
                <a:latin typeface="+mj-lt"/>
              </a:rPr>
              <a:t> relation</a:t>
            </a:r>
            <a:endParaRPr lang="en-IT" sz="4400" b="1" dirty="0">
              <a:solidFill>
                <a:schemeClr val="accent1"/>
              </a:solidFill>
              <a:latin typeface="+mj-lt"/>
              <a:cs typeface="Times New Roman" panose="02020603050405020304" pitchFamily="18" charset="0"/>
            </a:endParaRPr>
          </a:p>
        </p:txBody>
      </p:sp>
      <p:sp>
        <p:nvSpPr>
          <p:cNvPr id="6" name="Segnaposto piè di pagina 5">
            <a:extLst>
              <a:ext uri="{FF2B5EF4-FFF2-40B4-BE49-F238E27FC236}">
                <a16:creationId xmlns:a16="http://schemas.microsoft.com/office/drawing/2014/main" id="{2721B80F-F7AD-E9D4-CDE0-D195A57959E1}"/>
              </a:ext>
            </a:extLst>
          </p:cNvPr>
          <p:cNvSpPr>
            <a:spLocks noGrp="1"/>
          </p:cNvSpPr>
          <p:nvPr>
            <p:ph type="ftr" sz="quarter" idx="11"/>
          </p:nvPr>
        </p:nvSpPr>
        <p:spPr/>
        <p:txBody>
          <a:bodyPr/>
          <a:lstStyle/>
          <a:p>
            <a:r>
              <a:rPr lang="en-US"/>
              <a:t>Teresa Sicignano</a:t>
            </a:r>
          </a:p>
        </p:txBody>
      </p:sp>
      <p:pic>
        <p:nvPicPr>
          <p:cNvPr id="3" name="Immagine 2">
            <a:extLst>
              <a:ext uri="{FF2B5EF4-FFF2-40B4-BE49-F238E27FC236}">
                <a16:creationId xmlns:a16="http://schemas.microsoft.com/office/drawing/2014/main" id="{24978E9D-EC0E-780B-1A12-0C17B7B47B01}"/>
              </a:ext>
            </a:extLst>
          </p:cNvPr>
          <p:cNvPicPr>
            <a:picLocks noChangeAspect="1"/>
          </p:cNvPicPr>
          <p:nvPr/>
        </p:nvPicPr>
        <p:blipFill>
          <a:blip r:embed="rId3"/>
          <a:stretch>
            <a:fillRect/>
          </a:stretch>
        </p:blipFill>
        <p:spPr>
          <a:xfrm>
            <a:off x="6032894" y="1263841"/>
            <a:ext cx="2319305" cy="5206405"/>
          </a:xfrm>
          <a:prstGeom prst="rect">
            <a:avLst/>
          </a:prstGeom>
        </p:spPr>
      </p:pic>
      <p:pic>
        <p:nvPicPr>
          <p:cNvPr id="5" name="Immagine 4">
            <a:extLst>
              <a:ext uri="{FF2B5EF4-FFF2-40B4-BE49-F238E27FC236}">
                <a16:creationId xmlns:a16="http://schemas.microsoft.com/office/drawing/2014/main" id="{81E04632-884E-7380-CADE-B3E181BE393A}"/>
              </a:ext>
            </a:extLst>
          </p:cNvPr>
          <p:cNvPicPr>
            <a:picLocks noChangeAspect="1"/>
          </p:cNvPicPr>
          <p:nvPr/>
        </p:nvPicPr>
        <p:blipFill>
          <a:blip r:embed="rId4"/>
          <a:srcRect l="1386" t="3161" r="2308" b="2924"/>
          <a:stretch>
            <a:fillRect/>
          </a:stretch>
        </p:blipFill>
        <p:spPr>
          <a:xfrm>
            <a:off x="638170" y="1435338"/>
            <a:ext cx="5325763" cy="2792627"/>
          </a:xfrm>
          <a:prstGeom prst="rect">
            <a:avLst/>
          </a:prstGeom>
        </p:spPr>
      </p:pic>
      <p:pic>
        <p:nvPicPr>
          <p:cNvPr id="7" name="Immagine 6">
            <a:extLst>
              <a:ext uri="{FF2B5EF4-FFF2-40B4-BE49-F238E27FC236}">
                <a16:creationId xmlns:a16="http://schemas.microsoft.com/office/drawing/2014/main" id="{5147BA36-FEED-AC1A-E6AD-636B46950048}"/>
              </a:ext>
            </a:extLst>
          </p:cNvPr>
          <p:cNvPicPr>
            <a:picLocks noChangeAspect="1"/>
          </p:cNvPicPr>
          <p:nvPr/>
        </p:nvPicPr>
        <p:blipFill>
          <a:blip r:embed="rId5"/>
          <a:stretch>
            <a:fillRect/>
          </a:stretch>
        </p:blipFill>
        <p:spPr>
          <a:xfrm>
            <a:off x="8703407" y="1264941"/>
            <a:ext cx="2091496" cy="5320303"/>
          </a:xfrm>
          <a:prstGeom prst="rect">
            <a:avLst/>
          </a:prstGeom>
        </p:spPr>
      </p:pic>
      <p:sp>
        <p:nvSpPr>
          <p:cNvPr id="9" name="CasellaDiTesto 8">
            <a:extLst>
              <a:ext uri="{FF2B5EF4-FFF2-40B4-BE49-F238E27FC236}">
                <a16:creationId xmlns:a16="http://schemas.microsoft.com/office/drawing/2014/main" id="{71D21FC6-DA87-F98C-BDAB-F21D143F27F3}"/>
              </a:ext>
            </a:extLst>
          </p:cNvPr>
          <p:cNvSpPr txBox="1"/>
          <p:nvPr/>
        </p:nvSpPr>
        <p:spPr>
          <a:xfrm>
            <a:off x="4405216" y="5975646"/>
            <a:ext cx="1690784" cy="369332"/>
          </a:xfrm>
          <a:prstGeom prst="rect">
            <a:avLst/>
          </a:prstGeom>
          <a:noFill/>
        </p:spPr>
        <p:txBody>
          <a:bodyPr wrap="none" rtlCol="0">
            <a:spAutoFit/>
          </a:bodyPr>
          <a:lstStyle/>
          <a:p>
            <a:r>
              <a:rPr lang="en-US" dirty="0" err="1"/>
              <a:t>Breuval</a:t>
            </a:r>
            <a:r>
              <a:rPr lang="en-US" dirty="0"/>
              <a:t> +  2025</a:t>
            </a:r>
          </a:p>
        </p:txBody>
      </p:sp>
      <p:sp>
        <p:nvSpPr>
          <p:cNvPr id="10" name="CasellaDiTesto 9">
            <a:extLst>
              <a:ext uri="{FF2B5EF4-FFF2-40B4-BE49-F238E27FC236}">
                <a16:creationId xmlns:a16="http://schemas.microsoft.com/office/drawing/2014/main" id="{197C4EFB-3EDE-5E22-1EDF-AFB15171C808}"/>
              </a:ext>
            </a:extLst>
          </p:cNvPr>
          <p:cNvSpPr txBox="1"/>
          <p:nvPr/>
        </p:nvSpPr>
        <p:spPr>
          <a:xfrm>
            <a:off x="6886936" y="942189"/>
            <a:ext cx="898836" cy="369332"/>
          </a:xfrm>
          <a:prstGeom prst="rect">
            <a:avLst/>
          </a:prstGeom>
          <a:noFill/>
        </p:spPr>
        <p:txBody>
          <a:bodyPr wrap="none" rtlCol="0">
            <a:spAutoFit/>
          </a:bodyPr>
          <a:lstStyle/>
          <a:p>
            <a:r>
              <a:rPr lang="en-US" b="1" u="sng" dirty="0">
                <a:solidFill>
                  <a:srgbClr val="FF0000"/>
                </a:solidFill>
              </a:rPr>
              <a:t>Leavitt</a:t>
            </a:r>
          </a:p>
        </p:txBody>
      </p:sp>
      <p:sp>
        <p:nvSpPr>
          <p:cNvPr id="12" name="CasellaDiTesto 11">
            <a:extLst>
              <a:ext uri="{FF2B5EF4-FFF2-40B4-BE49-F238E27FC236}">
                <a16:creationId xmlns:a16="http://schemas.microsoft.com/office/drawing/2014/main" id="{AAAFE932-72F8-C896-6A9C-66675BD2443C}"/>
              </a:ext>
            </a:extLst>
          </p:cNvPr>
          <p:cNvSpPr txBox="1"/>
          <p:nvPr/>
        </p:nvSpPr>
        <p:spPr>
          <a:xfrm>
            <a:off x="9206241" y="942189"/>
            <a:ext cx="1085828" cy="369332"/>
          </a:xfrm>
          <a:prstGeom prst="rect">
            <a:avLst/>
          </a:prstGeom>
          <a:noFill/>
        </p:spPr>
        <p:txBody>
          <a:bodyPr wrap="square">
            <a:spAutoFit/>
          </a:bodyPr>
          <a:lstStyle/>
          <a:p>
            <a:r>
              <a:rPr lang="en-US" b="1" u="sng" dirty="0">
                <a:solidFill>
                  <a:schemeClr val="tx2">
                    <a:lumMod val="90000"/>
                    <a:lumOff val="10000"/>
                  </a:schemeClr>
                </a:solidFill>
              </a:rPr>
              <a:t>OGLE</a:t>
            </a:r>
          </a:p>
        </p:txBody>
      </p:sp>
      <p:sp>
        <p:nvSpPr>
          <p:cNvPr id="13" name="CasellaDiTesto 12">
            <a:extLst>
              <a:ext uri="{FF2B5EF4-FFF2-40B4-BE49-F238E27FC236}">
                <a16:creationId xmlns:a16="http://schemas.microsoft.com/office/drawing/2014/main" id="{6D0A4414-CC41-2F9F-E2B7-338F923772A1}"/>
              </a:ext>
            </a:extLst>
          </p:cNvPr>
          <p:cNvSpPr txBox="1"/>
          <p:nvPr/>
        </p:nvSpPr>
        <p:spPr>
          <a:xfrm>
            <a:off x="4405216" y="4260011"/>
            <a:ext cx="1395254" cy="369332"/>
          </a:xfrm>
          <a:prstGeom prst="rect">
            <a:avLst/>
          </a:prstGeom>
          <a:noFill/>
        </p:spPr>
        <p:txBody>
          <a:bodyPr wrap="none" rtlCol="0">
            <a:spAutoFit/>
          </a:bodyPr>
          <a:lstStyle/>
          <a:p>
            <a:r>
              <a:rPr lang="en-US" dirty="0"/>
              <a:t>Leavitt 1912</a:t>
            </a:r>
          </a:p>
        </p:txBody>
      </p:sp>
    </p:spTree>
    <p:extLst>
      <p:ext uri="{BB962C8B-B14F-4D97-AF65-F5344CB8AC3E}">
        <p14:creationId xmlns:p14="http://schemas.microsoft.com/office/powerpoint/2010/main" val="356541730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BF31D-2659-99C7-7878-F9FFFE250969}"/>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BD48FA8-504D-E082-C1D0-87D9671CA995}"/>
              </a:ext>
            </a:extLst>
          </p:cNvPr>
          <p:cNvSpPr>
            <a:spLocks noGrp="1"/>
          </p:cNvSpPr>
          <p:nvPr>
            <p:ph type="title"/>
          </p:nvPr>
        </p:nvSpPr>
        <p:spPr/>
        <p:txBody>
          <a:bodyPr/>
          <a:lstStyle/>
          <a:p>
            <a:r>
              <a:rPr lang="en-US" b="1" dirty="0">
                <a:solidFill>
                  <a:schemeClr val="tx2">
                    <a:lumMod val="75000"/>
                    <a:lumOff val="25000"/>
                  </a:schemeClr>
                </a:solidFill>
              </a:rPr>
              <a:t>HOW TO BUILD A PL/PW RELATION</a:t>
            </a:r>
          </a:p>
        </p:txBody>
      </p:sp>
      <p:sp>
        <p:nvSpPr>
          <p:cNvPr id="4" name="Segnaposto data 3">
            <a:extLst>
              <a:ext uri="{FF2B5EF4-FFF2-40B4-BE49-F238E27FC236}">
                <a16:creationId xmlns:a16="http://schemas.microsoft.com/office/drawing/2014/main" id="{329D20C3-8C50-59E1-7A97-91DC33586F7A}"/>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93C68F26-05F0-0A5F-A5ED-9C7E625B261D}"/>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4938D23B-B787-914B-60BC-67F9820B4167}"/>
              </a:ext>
            </a:extLst>
          </p:cNvPr>
          <p:cNvSpPr>
            <a:spLocks noGrp="1"/>
          </p:cNvSpPr>
          <p:nvPr>
            <p:ph type="sldNum" sz="quarter" idx="12"/>
          </p:nvPr>
        </p:nvSpPr>
        <p:spPr/>
        <p:txBody>
          <a:bodyPr/>
          <a:lstStyle/>
          <a:p>
            <a:fld id="{B78F4D46-5A94-204F-B668-74128563BE61}" type="slidenum">
              <a:rPr lang="en-US" smtClean="0"/>
              <a:t>80</a:t>
            </a:fld>
            <a:endParaRPr lang="en-US"/>
          </a:p>
        </p:txBody>
      </p:sp>
      <p:sp>
        <p:nvSpPr>
          <p:cNvPr id="9" name="CasellaDiTesto 8">
            <a:extLst>
              <a:ext uri="{FF2B5EF4-FFF2-40B4-BE49-F238E27FC236}">
                <a16:creationId xmlns:a16="http://schemas.microsoft.com/office/drawing/2014/main" id="{FBDCDA3D-5DEB-D2FB-649F-E783746CBE25}"/>
              </a:ext>
            </a:extLst>
          </p:cNvPr>
          <p:cNvSpPr txBox="1"/>
          <p:nvPr/>
        </p:nvSpPr>
        <p:spPr>
          <a:xfrm>
            <a:off x="5424754" y="2005012"/>
            <a:ext cx="184731" cy="369332"/>
          </a:xfrm>
          <a:prstGeom prst="rect">
            <a:avLst/>
          </a:prstGeom>
          <a:noFill/>
        </p:spPr>
        <p:txBody>
          <a:bodyPr wrap="none" rtlCol="0">
            <a:spAutoFit/>
          </a:bodyPr>
          <a:lstStyle/>
          <a:p>
            <a:endParaRPr lang="en-US" dirty="0"/>
          </a:p>
        </p:txBody>
      </p:sp>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AEB87EFE-46F3-577A-552B-82D4BB5916F6}"/>
                  </a:ext>
                </a:extLst>
              </p:cNvPr>
              <p:cNvSpPr txBox="1"/>
              <p:nvPr/>
            </p:nvSpPr>
            <p:spPr>
              <a:xfrm>
                <a:off x="4038600" y="1497180"/>
                <a:ext cx="4478723" cy="52322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it-IT" sz="2800" i="1">
                          <a:latin typeface="Cambria Math" panose="02040503050406030204" pitchFamily="18" charset="0"/>
                        </a:rPr>
                        <m:t>𝑤</m:t>
                      </m:r>
                      <m:d>
                        <m:dPr>
                          <m:ctrlPr>
                            <a:rPr lang="it-IT" sz="2800" i="1">
                              <a:latin typeface="Cambria Math" panose="02040503050406030204" pitchFamily="18" charset="0"/>
                            </a:rPr>
                          </m:ctrlPr>
                        </m:dPr>
                        <m:e>
                          <m:sSub>
                            <m:sSubPr>
                              <m:ctrlPr>
                                <a:rPr lang="it-IT" sz="2800" i="1">
                                  <a:latin typeface="Cambria Math" panose="02040503050406030204" pitchFamily="18" charset="0"/>
                                </a:rPr>
                              </m:ctrlPr>
                            </m:sSubPr>
                            <m:e>
                              <m:r>
                                <a:rPr lang="it-IT" sz="2800" i="1">
                                  <a:latin typeface="Cambria Math" panose="02040503050406030204" pitchFamily="18" charset="0"/>
                                </a:rPr>
                                <m:t>𝜆</m:t>
                              </m:r>
                            </m:e>
                            <m:sub>
                              <m:r>
                                <a:rPr lang="it-IT" sz="2800" i="1">
                                  <a:latin typeface="Cambria Math" panose="02040503050406030204" pitchFamily="18" charset="0"/>
                                </a:rPr>
                                <m:t>1</m:t>
                              </m:r>
                            </m:sub>
                          </m:sSub>
                          <m:r>
                            <a:rPr lang="it-IT" sz="2800" i="1">
                              <a:latin typeface="Cambria Math" panose="02040503050406030204" pitchFamily="18" charset="0"/>
                            </a:rPr>
                            <m:t>,</m:t>
                          </m:r>
                          <m:sSub>
                            <m:sSubPr>
                              <m:ctrlPr>
                                <a:rPr lang="it-IT" sz="2800" i="1">
                                  <a:latin typeface="Cambria Math" panose="02040503050406030204" pitchFamily="18" charset="0"/>
                                </a:rPr>
                              </m:ctrlPr>
                            </m:sSubPr>
                            <m:e>
                              <m:r>
                                <a:rPr lang="it-IT" sz="2800" i="1">
                                  <a:latin typeface="Cambria Math" panose="02040503050406030204" pitchFamily="18" charset="0"/>
                                </a:rPr>
                                <m:t>𝜆</m:t>
                              </m:r>
                            </m:e>
                            <m:sub>
                              <m:r>
                                <a:rPr lang="it-IT" sz="2800" i="1">
                                  <a:latin typeface="Cambria Math" panose="02040503050406030204" pitchFamily="18" charset="0"/>
                                </a:rPr>
                                <m:t>2</m:t>
                              </m:r>
                            </m:sub>
                          </m:sSub>
                        </m:e>
                      </m:d>
                      <m:r>
                        <a:rPr lang="it-IT" sz="2800" i="1">
                          <a:latin typeface="Cambria Math" panose="02040503050406030204" pitchFamily="18" charset="0"/>
                        </a:rPr>
                        <m:t>=</m:t>
                      </m:r>
                      <m:r>
                        <a:rPr lang="it-IT" sz="2800" i="1">
                          <a:latin typeface="Cambria Math" panose="02040503050406030204" pitchFamily="18" charset="0"/>
                        </a:rPr>
                        <m:t>𝛼</m:t>
                      </m:r>
                      <m:r>
                        <a:rPr lang="it-IT" sz="2800" i="1">
                          <a:latin typeface="Cambria Math" panose="02040503050406030204" pitchFamily="18" charset="0"/>
                        </a:rPr>
                        <m:t>+</m:t>
                      </m:r>
                      <m:r>
                        <a:rPr lang="it-IT" sz="2800" i="1">
                          <a:latin typeface="Cambria Math" panose="02040503050406030204" pitchFamily="18" charset="0"/>
                        </a:rPr>
                        <m:t>𝛽</m:t>
                      </m:r>
                      <m:r>
                        <a:rPr lang="it-IT" sz="2800" i="1">
                          <a:latin typeface="Cambria Math" panose="02040503050406030204" pitchFamily="18" charset="0"/>
                        </a:rPr>
                        <m:t>⋅</m:t>
                      </m:r>
                      <m:func>
                        <m:funcPr>
                          <m:ctrlPr>
                            <a:rPr lang="it-IT" sz="2800" i="1">
                              <a:latin typeface="Cambria Math" panose="02040503050406030204" pitchFamily="18" charset="0"/>
                            </a:rPr>
                          </m:ctrlPr>
                        </m:funcPr>
                        <m:fName>
                          <m:r>
                            <m:rPr>
                              <m:sty m:val="p"/>
                            </m:rPr>
                            <a:rPr lang="it-IT" sz="2800">
                              <a:latin typeface="Cambria Math" panose="02040503050406030204" pitchFamily="18" charset="0"/>
                            </a:rPr>
                            <m:t>log</m:t>
                          </m:r>
                        </m:fName>
                        <m:e>
                          <m:r>
                            <a:rPr lang="it-IT" sz="2800" i="1">
                              <a:latin typeface="Cambria Math" panose="02040503050406030204" pitchFamily="18" charset="0"/>
                            </a:rPr>
                            <m:t>𝑃</m:t>
                          </m:r>
                        </m:e>
                      </m:func>
                      <m:r>
                        <a:rPr lang="it-IT" sz="2800" i="1">
                          <a:latin typeface="Cambria Math" panose="02040503050406030204" pitchFamily="18" charset="0"/>
                        </a:rPr>
                        <m:t> </m:t>
                      </m:r>
                    </m:oMath>
                  </m:oMathPara>
                </a14:m>
                <a:endParaRPr lang="it-IT" sz="2800" dirty="0"/>
              </a:p>
            </p:txBody>
          </p:sp>
        </mc:Choice>
        <mc:Fallback>
          <p:sp>
            <p:nvSpPr>
              <p:cNvPr id="3" name="CasellaDiTesto 2">
                <a:extLst>
                  <a:ext uri="{FF2B5EF4-FFF2-40B4-BE49-F238E27FC236}">
                    <a16:creationId xmlns:a16="http://schemas.microsoft.com/office/drawing/2014/main" id="{AEB87EFE-46F3-577A-552B-82D4BB5916F6}"/>
                  </a:ext>
                </a:extLst>
              </p:cNvPr>
              <p:cNvSpPr txBox="1">
                <a:spLocks noRot="1" noChangeAspect="1" noMove="1" noResize="1" noEditPoints="1" noAdjustHandles="1" noChangeArrowheads="1" noChangeShapeType="1" noTextEdit="1"/>
              </p:cNvSpPr>
              <p:nvPr/>
            </p:nvSpPr>
            <p:spPr>
              <a:xfrm>
                <a:off x="4038600" y="1497180"/>
                <a:ext cx="4478723" cy="523220"/>
              </a:xfrm>
              <a:prstGeom prst="rect">
                <a:avLst/>
              </a:prstGeom>
              <a:blipFill>
                <a:blip r:embed="rId3"/>
                <a:stretch>
                  <a:fillRect b="-21951"/>
                </a:stretch>
              </a:blipFill>
            </p:spPr>
            <p:txBody>
              <a:bodyPr/>
              <a:lstStyle/>
              <a:p>
                <a:r>
                  <a:rPr lang="en-US">
                    <a:noFill/>
                  </a:rPr>
                  <a:t> </a:t>
                </a:r>
              </a:p>
            </p:txBody>
          </p:sp>
        </mc:Fallback>
      </mc:AlternateContent>
      <p:pic>
        <p:nvPicPr>
          <p:cNvPr id="7" name="Segnaposto contenuto 7">
            <a:extLst>
              <a:ext uri="{FF2B5EF4-FFF2-40B4-BE49-F238E27FC236}">
                <a16:creationId xmlns:a16="http://schemas.microsoft.com/office/drawing/2014/main" id="{06E1AAAE-A540-1B3D-3336-7ABBCD380389}"/>
              </a:ext>
            </a:extLst>
          </p:cNvPr>
          <p:cNvPicPr>
            <a:picLocks noChangeAspect="1"/>
          </p:cNvPicPr>
          <p:nvPr/>
        </p:nvPicPr>
        <p:blipFill>
          <a:blip r:embed="rId4"/>
          <a:srcRect l="3755" t="8738" r="8173" b="2438"/>
          <a:stretch>
            <a:fillRect/>
          </a:stretch>
        </p:blipFill>
        <p:spPr>
          <a:xfrm>
            <a:off x="2667639" y="2005012"/>
            <a:ext cx="6324025" cy="4251950"/>
          </a:xfrm>
          <a:prstGeom prst="rect">
            <a:avLst/>
          </a:prstGeom>
        </p:spPr>
      </p:pic>
      <p:sp>
        <p:nvSpPr>
          <p:cNvPr id="12" name="CasellaDiTesto 11">
            <a:extLst>
              <a:ext uri="{FF2B5EF4-FFF2-40B4-BE49-F238E27FC236}">
                <a16:creationId xmlns:a16="http://schemas.microsoft.com/office/drawing/2014/main" id="{7E05FB5A-6833-D3D9-88EC-C020D38984DE}"/>
              </a:ext>
            </a:extLst>
          </p:cNvPr>
          <p:cNvSpPr txBox="1"/>
          <p:nvPr/>
        </p:nvSpPr>
        <p:spPr>
          <a:xfrm>
            <a:off x="7048072" y="5887630"/>
            <a:ext cx="1685077" cy="338554"/>
          </a:xfrm>
          <a:prstGeom prst="rect">
            <a:avLst/>
          </a:prstGeom>
          <a:noFill/>
        </p:spPr>
        <p:txBody>
          <a:bodyPr wrap="none" rtlCol="0">
            <a:spAutoFit/>
          </a:bodyPr>
          <a:lstStyle/>
          <a:p>
            <a:r>
              <a:rPr lang="en-US" sz="1600" dirty="0"/>
              <a:t>Sicignano + 2024</a:t>
            </a:r>
          </a:p>
        </p:txBody>
      </p:sp>
    </p:spTree>
    <p:extLst>
      <p:ext uri="{BB962C8B-B14F-4D97-AF65-F5344CB8AC3E}">
        <p14:creationId xmlns:p14="http://schemas.microsoft.com/office/powerpoint/2010/main" val="336707746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F06698-23BE-3C1B-91F2-D0F88494D31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34847B86-4F69-DB45-C7C6-CAAB47F54609}"/>
              </a:ext>
            </a:extLst>
          </p:cNvPr>
          <p:cNvSpPr>
            <a:spLocks noGrp="1"/>
          </p:cNvSpPr>
          <p:nvPr>
            <p:ph type="title"/>
          </p:nvPr>
        </p:nvSpPr>
        <p:spPr/>
        <p:txBody>
          <a:bodyPr/>
          <a:lstStyle/>
          <a:p>
            <a:r>
              <a:rPr lang="en-US" b="1" dirty="0">
                <a:solidFill>
                  <a:schemeClr val="tx2">
                    <a:lumMod val="75000"/>
                    <a:lumOff val="25000"/>
                  </a:schemeClr>
                </a:solidFill>
              </a:rPr>
              <a:t>CALIBRATION WITH GAIA PARALLAXES</a:t>
            </a:r>
          </a:p>
        </p:txBody>
      </p:sp>
      <p:sp>
        <p:nvSpPr>
          <p:cNvPr id="4" name="Segnaposto data 3">
            <a:extLst>
              <a:ext uri="{FF2B5EF4-FFF2-40B4-BE49-F238E27FC236}">
                <a16:creationId xmlns:a16="http://schemas.microsoft.com/office/drawing/2014/main" id="{5FAE8AD3-81B3-90C6-52DB-345711B617EA}"/>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68C098F9-DBFE-ECF7-AD91-342167B8F0C8}"/>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ABA43DB8-FC3F-C44F-B897-4CD7ED805014}"/>
              </a:ext>
            </a:extLst>
          </p:cNvPr>
          <p:cNvSpPr>
            <a:spLocks noGrp="1"/>
          </p:cNvSpPr>
          <p:nvPr>
            <p:ph type="sldNum" sz="quarter" idx="12"/>
          </p:nvPr>
        </p:nvSpPr>
        <p:spPr/>
        <p:txBody>
          <a:bodyPr/>
          <a:lstStyle/>
          <a:p>
            <a:fld id="{B78F4D46-5A94-204F-B668-74128563BE61}" type="slidenum">
              <a:rPr lang="en-US" smtClean="0"/>
              <a:t>81</a:t>
            </a:fld>
            <a:endParaRPr lang="en-US"/>
          </a:p>
        </p:txBody>
      </p:sp>
      <mc:AlternateContent xmlns:mc="http://schemas.openxmlformats.org/markup-compatibility/2006">
        <mc:Choice xmlns:a14="http://schemas.microsoft.com/office/drawing/2010/main" Requires="a14">
          <p:sp>
            <p:nvSpPr>
              <p:cNvPr id="7" name="Segnaposto contenuto 6">
                <a:extLst>
                  <a:ext uri="{FF2B5EF4-FFF2-40B4-BE49-F238E27FC236}">
                    <a16:creationId xmlns:a16="http://schemas.microsoft.com/office/drawing/2014/main" id="{39C98296-A1E7-83EA-7AD1-A5F030C74C4E}"/>
                  </a:ext>
                </a:extLst>
              </p:cNvPr>
              <p:cNvSpPr>
                <a:spLocks noGrp="1"/>
              </p:cNvSpPr>
              <p:nvPr>
                <p:ph idx="1"/>
              </p:nvPr>
            </p:nvSpPr>
            <p:spPr/>
            <p:txBody>
              <a:bodyPr/>
              <a:lstStyle/>
              <a:p>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𝑚</m:t>
                        </m:r>
                      </m:e>
                      <m:sub>
                        <m:sSub>
                          <m:sSubPr>
                            <m:ctrlPr>
                              <a:rPr lang="it-IT" b="0" i="1" smtClean="0">
                                <a:latin typeface="Cambria Math" panose="02040503050406030204" pitchFamily="18" charset="0"/>
                              </a:rPr>
                            </m:ctrlPr>
                          </m:sSubPr>
                          <m:e>
                            <m:r>
                              <a:rPr lang="it-IT" b="0" i="1" smtClean="0">
                                <a:latin typeface="Cambria Math" panose="02040503050406030204" pitchFamily="18" charset="0"/>
                              </a:rPr>
                              <m:t>𝜆</m:t>
                            </m:r>
                          </m:e>
                          <m:sub>
                            <m:r>
                              <a:rPr lang="it-IT" b="0" i="1" smtClean="0">
                                <a:latin typeface="Cambria Math" panose="02040503050406030204" pitchFamily="18" charset="0"/>
                              </a:rPr>
                              <m:t>1</m:t>
                            </m:r>
                          </m:sub>
                        </m:sSub>
                      </m:sub>
                    </m:sSub>
                    <m:r>
                      <a:rPr lang="it-IT" b="0" i="1" smtClean="0">
                        <a:latin typeface="Cambria Math" panose="02040503050406030204" pitchFamily="18" charset="0"/>
                      </a:rPr>
                      <m:t> →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𝑀</m:t>
                        </m:r>
                      </m:e>
                      <m:sub>
                        <m:sSub>
                          <m:sSubPr>
                            <m:ctrlPr>
                              <a:rPr lang="it-IT" b="0" i="1" smtClean="0">
                                <a:latin typeface="Cambria Math" panose="02040503050406030204" pitchFamily="18" charset="0"/>
                              </a:rPr>
                            </m:ctrlPr>
                          </m:sSubPr>
                          <m:e>
                            <m:r>
                              <a:rPr lang="it-IT" b="0" i="1" smtClean="0">
                                <a:latin typeface="Cambria Math" panose="02040503050406030204" pitchFamily="18" charset="0"/>
                              </a:rPr>
                              <m:t>𝜆</m:t>
                            </m:r>
                          </m:e>
                          <m:sub>
                            <m:r>
                              <a:rPr lang="it-IT" b="0" i="1" smtClean="0">
                                <a:latin typeface="Cambria Math" panose="02040503050406030204" pitchFamily="18" charset="0"/>
                              </a:rPr>
                              <m:t>1</m:t>
                            </m:r>
                          </m:sub>
                        </m:sSub>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i="1">
                            <a:latin typeface="Cambria Math" panose="02040503050406030204" pitchFamily="18" charset="0"/>
                          </a:rPr>
                          <m:t>𝛼</m:t>
                        </m:r>
                      </m:e>
                      <m:sub>
                        <m:r>
                          <a:rPr lang="it-IT" b="0" i="1" smtClean="0">
                            <a:latin typeface="Cambria Math" panose="02040503050406030204" pitchFamily="18" charset="0"/>
                          </a:rPr>
                          <m:t>0</m:t>
                        </m:r>
                      </m:sub>
                    </m:sSub>
                    <m:r>
                      <a:rPr lang="it-IT" i="1">
                        <a:latin typeface="Cambria Math" panose="02040503050406030204" pitchFamily="18" charset="0"/>
                      </a:rPr>
                      <m:t>+</m:t>
                    </m:r>
                    <m:r>
                      <a:rPr lang="it-IT" i="1">
                        <a:latin typeface="Cambria Math" panose="02040503050406030204" pitchFamily="18" charset="0"/>
                      </a:rPr>
                      <m:t>𝛽</m:t>
                    </m:r>
                    <m:r>
                      <a:rPr lang="it-IT" i="1">
                        <a:latin typeface="Cambria Math" panose="02040503050406030204" pitchFamily="18" charset="0"/>
                      </a:rPr>
                      <m:t>⋅</m:t>
                    </m:r>
                    <m:func>
                      <m:funcPr>
                        <m:ctrlPr>
                          <a:rPr lang="it-IT" i="1">
                            <a:latin typeface="Cambria Math" panose="02040503050406030204" pitchFamily="18" charset="0"/>
                          </a:rPr>
                        </m:ctrlPr>
                      </m:funcPr>
                      <m:fName>
                        <m:r>
                          <m:rPr>
                            <m:sty m:val="p"/>
                          </m:rPr>
                          <a:rPr lang="it-IT">
                            <a:latin typeface="Cambria Math" panose="02040503050406030204" pitchFamily="18" charset="0"/>
                          </a:rPr>
                          <m:t>log</m:t>
                        </m:r>
                      </m:fName>
                      <m:e>
                        <m:r>
                          <a:rPr lang="it-IT" i="1">
                            <a:latin typeface="Cambria Math" panose="02040503050406030204" pitchFamily="18" charset="0"/>
                          </a:rPr>
                          <m:t>𝑃</m:t>
                        </m:r>
                      </m:e>
                    </m:func>
                  </m:oMath>
                </a14:m>
                <a:endParaRPr lang="en-US" dirty="0"/>
              </a:p>
              <a:p>
                <a:endParaRPr lang="en-US" dirty="0"/>
              </a:p>
              <a:p>
                <a:r>
                  <a:rPr lang="en-US" dirty="0"/>
                  <a:t>For every single MW cepheid:</a:t>
                </a:r>
              </a:p>
              <a:p>
                <a:pPr lvl="3"/>
                <a:r>
                  <a:rPr lang="en-US" dirty="0"/>
                  <a:t>Gaia parallaxes</a:t>
                </a:r>
              </a:p>
              <a:p>
                <a:pPr lvl="3"/>
                <a:r>
                  <a:rPr lang="en-US" dirty="0"/>
                  <a:t>Multi-band photometry</a:t>
                </a:r>
              </a:p>
              <a:p>
                <a:pPr lvl="3"/>
                <a14:m>
                  <m:oMath xmlns:m="http://schemas.openxmlformats.org/officeDocument/2006/math">
                    <m:r>
                      <a:rPr lang="it-IT" b="0" i="1" smtClean="0">
                        <a:latin typeface="Cambria Math" panose="02040503050406030204" pitchFamily="18" charset="0"/>
                      </a:rPr>
                      <m:t>𝛽</m:t>
                    </m:r>
                  </m:oMath>
                </a14:m>
                <a:r>
                  <a:rPr lang="en-US" dirty="0"/>
                  <a:t> fixed </a:t>
                </a:r>
              </a:p>
              <a:p>
                <a:pPr lvl="3"/>
                <a:r>
                  <a:rPr lang="en-US" dirty="0">
                    <a:solidFill>
                      <a:srgbClr val="FF0000"/>
                    </a:solidFill>
                  </a:rPr>
                  <a:t>Missing </a:t>
                </a:r>
                <a14:m>
                  <m:oMath xmlns:m="http://schemas.openxmlformats.org/officeDocument/2006/math">
                    <m:sSub>
                      <m:sSubPr>
                        <m:ctrlPr>
                          <a:rPr lang="it-IT" b="0" i="1" smtClean="0">
                            <a:solidFill>
                              <a:srgbClr val="FF0000"/>
                            </a:solidFill>
                            <a:latin typeface="Cambria Math" panose="02040503050406030204" pitchFamily="18" charset="0"/>
                          </a:rPr>
                        </m:ctrlPr>
                      </m:sSubPr>
                      <m:e>
                        <m:r>
                          <a:rPr lang="it-IT" b="0" i="1" smtClean="0">
                            <a:solidFill>
                              <a:srgbClr val="FF0000"/>
                            </a:solidFill>
                            <a:latin typeface="Cambria Math" panose="02040503050406030204" pitchFamily="18" charset="0"/>
                          </a:rPr>
                          <m:t>𝛼</m:t>
                        </m:r>
                      </m:e>
                      <m:sub>
                        <m:r>
                          <a:rPr lang="it-IT" b="0" i="1" smtClean="0">
                            <a:solidFill>
                              <a:srgbClr val="FF0000"/>
                            </a:solidFill>
                            <a:latin typeface="Cambria Math" panose="02040503050406030204" pitchFamily="18" charset="0"/>
                          </a:rPr>
                          <m:t>0</m:t>
                        </m:r>
                      </m:sub>
                    </m:sSub>
                  </m:oMath>
                </a14:m>
                <a:endParaRPr lang="en-US" dirty="0">
                  <a:solidFill>
                    <a:srgbClr val="FF0000"/>
                  </a:solidFill>
                </a:endParaRPr>
              </a:p>
            </p:txBody>
          </p:sp>
        </mc:Choice>
        <mc:Fallback>
          <p:sp>
            <p:nvSpPr>
              <p:cNvPr id="7" name="Segnaposto contenuto 6">
                <a:extLst>
                  <a:ext uri="{FF2B5EF4-FFF2-40B4-BE49-F238E27FC236}">
                    <a16:creationId xmlns:a16="http://schemas.microsoft.com/office/drawing/2014/main" id="{39C98296-A1E7-83EA-7AD1-A5F030C74C4E}"/>
                  </a:ext>
                </a:extLst>
              </p:cNvPr>
              <p:cNvSpPr>
                <a:spLocks noGrp="1" noRot="1" noChangeAspect="1" noMove="1" noResize="1" noEditPoints="1" noAdjustHandles="1" noChangeArrowheads="1" noChangeShapeType="1" noTextEdit="1"/>
              </p:cNvSpPr>
              <p:nvPr>
                <p:ph idx="1"/>
              </p:nvPr>
            </p:nvSpPr>
            <p:spPr>
              <a:blipFill>
                <a:blip r:embed="rId2"/>
                <a:stretch>
                  <a:fillRect l="-1086" t="-1453"/>
                </a:stretch>
              </a:blipFill>
            </p:spPr>
            <p:txBody>
              <a:bodyPr/>
              <a:lstStyle/>
              <a:p>
                <a:r>
                  <a:rPr lang="en-US">
                    <a:noFill/>
                  </a:rPr>
                  <a:t> </a:t>
                </a:r>
              </a:p>
            </p:txBody>
          </p:sp>
        </mc:Fallback>
      </mc:AlternateContent>
    </p:spTree>
    <p:extLst>
      <p:ext uri="{BB962C8B-B14F-4D97-AF65-F5344CB8AC3E}">
        <p14:creationId xmlns:p14="http://schemas.microsoft.com/office/powerpoint/2010/main" val="108539026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F5B24-C490-3639-CC7A-A7E6FD806E57}"/>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A0B7519F-4D87-E807-849F-A2303AB25494}"/>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99AD9F3D-57C0-DD49-830C-88CD68EAA235}"/>
              </a:ext>
            </a:extLst>
          </p:cNvPr>
          <p:cNvSpPr>
            <a:spLocks noGrp="1"/>
          </p:cNvSpPr>
          <p:nvPr>
            <p:ph type="ftr" sz="quarter" idx="11"/>
          </p:nvPr>
        </p:nvSpPr>
        <p:spPr/>
        <p:txBody>
          <a:bodyPr/>
          <a:lstStyle/>
          <a:p>
            <a:r>
              <a:rPr lang="en-US" dirty="0"/>
              <a:t>Teresa Sicignano</a:t>
            </a:r>
          </a:p>
        </p:txBody>
      </p:sp>
      <p:sp>
        <p:nvSpPr>
          <p:cNvPr id="6" name="Segnaposto numero diapositiva 5">
            <a:extLst>
              <a:ext uri="{FF2B5EF4-FFF2-40B4-BE49-F238E27FC236}">
                <a16:creationId xmlns:a16="http://schemas.microsoft.com/office/drawing/2014/main" id="{10CE93B8-9E79-F91F-C614-52DB58A98E95}"/>
              </a:ext>
            </a:extLst>
          </p:cNvPr>
          <p:cNvSpPr>
            <a:spLocks noGrp="1"/>
          </p:cNvSpPr>
          <p:nvPr>
            <p:ph type="sldNum" sz="quarter" idx="12"/>
          </p:nvPr>
        </p:nvSpPr>
        <p:spPr/>
        <p:txBody>
          <a:bodyPr/>
          <a:lstStyle/>
          <a:p>
            <a:fld id="{B78F4D46-5A94-204F-B668-74128563BE61}" type="slidenum">
              <a:rPr lang="en-US" smtClean="0"/>
              <a:t>82</a:t>
            </a:fld>
            <a:endParaRPr lang="en-US"/>
          </a:p>
        </p:txBody>
      </p:sp>
      <mc:AlternateContent xmlns:mc="http://schemas.openxmlformats.org/markup-compatibility/2006">
        <mc:Choice xmlns:a14="http://schemas.microsoft.com/office/drawing/2010/main" Requires="a14">
          <p:sp>
            <p:nvSpPr>
              <p:cNvPr id="7" name="Segnaposto contenuto 6">
                <a:extLst>
                  <a:ext uri="{FF2B5EF4-FFF2-40B4-BE49-F238E27FC236}">
                    <a16:creationId xmlns:a16="http://schemas.microsoft.com/office/drawing/2014/main" id="{76D89B72-0A3F-C85E-8252-CFCAB98768C3}"/>
                  </a:ext>
                </a:extLst>
              </p:cNvPr>
              <p:cNvSpPr>
                <a:spLocks noGrp="1"/>
              </p:cNvSpPr>
              <p:nvPr>
                <p:ph idx="1"/>
              </p:nvPr>
            </p:nvSpPr>
            <p:spPr>
              <a:xfrm>
                <a:off x="673814" y="1529266"/>
                <a:ext cx="11192838" cy="4351338"/>
              </a:xfrm>
            </p:spPr>
            <p:txBody>
              <a:bodyPr/>
              <a:lstStyle/>
              <a:p>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𝑚</m:t>
                        </m:r>
                      </m:e>
                      <m:sub>
                        <m:sSub>
                          <m:sSubPr>
                            <m:ctrlPr>
                              <a:rPr lang="it-IT" b="0" i="1" smtClean="0">
                                <a:latin typeface="Cambria Math" panose="02040503050406030204" pitchFamily="18" charset="0"/>
                              </a:rPr>
                            </m:ctrlPr>
                          </m:sSubPr>
                          <m:e>
                            <m:r>
                              <a:rPr lang="it-IT" b="0" i="1" smtClean="0">
                                <a:latin typeface="Cambria Math" panose="02040503050406030204" pitchFamily="18" charset="0"/>
                              </a:rPr>
                              <m:t>𝜆</m:t>
                            </m:r>
                          </m:e>
                          <m:sub>
                            <m:r>
                              <a:rPr lang="it-IT" b="0" i="1" smtClean="0">
                                <a:latin typeface="Cambria Math" panose="02040503050406030204" pitchFamily="18" charset="0"/>
                              </a:rPr>
                              <m:t>1</m:t>
                            </m:r>
                          </m:sub>
                        </m:sSub>
                      </m:sub>
                    </m:sSub>
                    <m:r>
                      <a:rPr lang="it-IT" b="0" i="1" smtClean="0">
                        <a:latin typeface="Cambria Math" panose="02040503050406030204" pitchFamily="18" charset="0"/>
                      </a:rPr>
                      <m:t> →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𝑀</m:t>
                        </m:r>
                      </m:e>
                      <m:sub>
                        <m:sSub>
                          <m:sSubPr>
                            <m:ctrlPr>
                              <a:rPr lang="it-IT" b="0" i="1" smtClean="0">
                                <a:latin typeface="Cambria Math" panose="02040503050406030204" pitchFamily="18" charset="0"/>
                              </a:rPr>
                            </m:ctrlPr>
                          </m:sSubPr>
                          <m:e>
                            <m:r>
                              <a:rPr lang="it-IT" b="0" i="1" smtClean="0">
                                <a:latin typeface="Cambria Math" panose="02040503050406030204" pitchFamily="18" charset="0"/>
                              </a:rPr>
                              <m:t>𝜆</m:t>
                            </m:r>
                          </m:e>
                          <m:sub>
                            <m:r>
                              <a:rPr lang="it-IT" b="0" i="1" smtClean="0">
                                <a:latin typeface="Cambria Math" panose="02040503050406030204" pitchFamily="18" charset="0"/>
                              </a:rPr>
                              <m:t>1</m:t>
                            </m:r>
                          </m:sub>
                        </m:sSub>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i="1">
                            <a:latin typeface="Cambria Math" panose="02040503050406030204" pitchFamily="18" charset="0"/>
                          </a:rPr>
                          <m:t>𝛼</m:t>
                        </m:r>
                      </m:e>
                      <m:sub>
                        <m:r>
                          <a:rPr lang="it-IT" b="0" i="1" smtClean="0">
                            <a:latin typeface="Cambria Math" panose="02040503050406030204" pitchFamily="18" charset="0"/>
                          </a:rPr>
                          <m:t>𝑀𝑊</m:t>
                        </m:r>
                      </m:sub>
                    </m:sSub>
                    <m:r>
                      <a:rPr lang="it-IT" i="1">
                        <a:latin typeface="Cambria Math" panose="02040503050406030204" pitchFamily="18" charset="0"/>
                      </a:rPr>
                      <m:t>+</m:t>
                    </m:r>
                    <m:sSub>
                      <m:sSubPr>
                        <m:ctrlPr>
                          <a:rPr lang="it-IT" b="0" i="1" smtClean="0">
                            <a:latin typeface="Cambria Math" panose="02040503050406030204" pitchFamily="18" charset="0"/>
                          </a:rPr>
                        </m:ctrlPr>
                      </m:sSubPr>
                      <m:e>
                        <m:r>
                          <a:rPr lang="it-IT" i="1">
                            <a:latin typeface="Cambria Math" panose="02040503050406030204" pitchFamily="18" charset="0"/>
                          </a:rPr>
                          <m:t>𝛽</m:t>
                        </m:r>
                      </m:e>
                      <m:sub>
                        <m:r>
                          <a:rPr lang="it-IT" b="0" i="1" smtClean="0">
                            <a:latin typeface="Cambria Math" panose="02040503050406030204" pitchFamily="18" charset="0"/>
                          </a:rPr>
                          <m:t>𝑀𝑊</m:t>
                        </m:r>
                      </m:sub>
                    </m:sSub>
                    <m:r>
                      <a:rPr lang="it-IT" b="0" i="1" smtClean="0">
                        <a:latin typeface="Cambria Math" panose="02040503050406030204" pitchFamily="18" charset="0"/>
                      </a:rPr>
                      <m:t> </m:t>
                    </m:r>
                    <m:r>
                      <a:rPr lang="it-IT" i="1">
                        <a:latin typeface="Cambria Math" panose="02040503050406030204" pitchFamily="18" charset="0"/>
                      </a:rPr>
                      <m:t>⋅</m:t>
                    </m:r>
                    <m:func>
                      <m:funcPr>
                        <m:ctrlPr>
                          <a:rPr lang="it-IT" i="1">
                            <a:latin typeface="Cambria Math" panose="02040503050406030204" pitchFamily="18" charset="0"/>
                          </a:rPr>
                        </m:ctrlPr>
                      </m:funcPr>
                      <m:fName>
                        <m:r>
                          <m:rPr>
                            <m:sty m:val="p"/>
                          </m:rPr>
                          <a:rPr lang="it-IT">
                            <a:latin typeface="Cambria Math" panose="02040503050406030204" pitchFamily="18" charset="0"/>
                          </a:rPr>
                          <m:t>log</m:t>
                        </m:r>
                      </m:fName>
                      <m:e>
                        <m:r>
                          <a:rPr lang="it-IT" i="1">
                            <a:latin typeface="Cambria Math" panose="02040503050406030204" pitchFamily="18" charset="0"/>
                          </a:rPr>
                          <m:t>𝑃</m:t>
                        </m:r>
                      </m:e>
                    </m:func>
                  </m:oMath>
                </a14:m>
                <a:r>
                  <a:rPr lang="en-US" dirty="0"/>
                  <a:t>    Calibration with Gaia Parallaxes</a:t>
                </a:r>
              </a:p>
              <a:p>
                <a:endParaRPr lang="en-US" dirty="0"/>
              </a:p>
              <a:p>
                <a:r>
                  <a:rPr lang="en-US" dirty="0"/>
                  <a:t>For every single MW cepheid:</a:t>
                </a:r>
              </a:p>
              <a:p>
                <a:pPr lvl="3"/>
                <a:r>
                  <a:rPr lang="en-US" dirty="0"/>
                  <a:t>Gaia parallaxes</a:t>
                </a:r>
              </a:p>
              <a:p>
                <a:pPr lvl="3"/>
                <a:r>
                  <a:rPr lang="en-US" dirty="0"/>
                  <a:t>Multi-band photometry</a:t>
                </a:r>
              </a:p>
              <a:p>
                <a:pPr lvl="3"/>
                <a:r>
                  <a:rPr lang="en-US" dirty="0">
                    <a:solidFill>
                      <a:srgbClr val="FF0000"/>
                    </a:solidFill>
                  </a:rPr>
                  <a:t>Missing </a:t>
                </a:r>
                <a14:m>
                  <m:oMath xmlns:m="http://schemas.openxmlformats.org/officeDocument/2006/math">
                    <m:sSub>
                      <m:sSubPr>
                        <m:ctrlPr>
                          <a:rPr lang="it-IT" b="0" i="1" smtClean="0">
                            <a:solidFill>
                              <a:srgbClr val="FF0000"/>
                            </a:solidFill>
                            <a:latin typeface="Cambria Math" panose="02040503050406030204" pitchFamily="18" charset="0"/>
                          </a:rPr>
                        </m:ctrlPr>
                      </m:sSubPr>
                      <m:e>
                        <m:r>
                          <a:rPr lang="it-IT" b="0" i="1" smtClean="0">
                            <a:solidFill>
                              <a:srgbClr val="FF0000"/>
                            </a:solidFill>
                            <a:latin typeface="Cambria Math" panose="02040503050406030204" pitchFamily="18" charset="0"/>
                          </a:rPr>
                          <m:t>𝛼</m:t>
                        </m:r>
                      </m:e>
                      <m:sub>
                        <m:r>
                          <a:rPr lang="it-IT" b="0" i="1" smtClean="0">
                            <a:solidFill>
                              <a:srgbClr val="FF0000"/>
                            </a:solidFill>
                            <a:latin typeface="Cambria Math" panose="02040503050406030204" pitchFamily="18" charset="0"/>
                          </a:rPr>
                          <m:t>𝑀𝑊</m:t>
                        </m:r>
                      </m:sub>
                    </m:sSub>
                    <m:r>
                      <a:rPr lang="it-IT" b="0" i="0" smtClean="0">
                        <a:solidFill>
                          <a:srgbClr val="FF0000"/>
                        </a:solidFill>
                        <a:latin typeface="Cambria Math" panose="02040503050406030204" pitchFamily="18" charset="0"/>
                      </a:rPr>
                      <m:t> , </m:t>
                    </m:r>
                    <m:sSub>
                      <m:sSubPr>
                        <m:ctrlPr>
                          <a:rPr lang="it-IT" b="0" i="1" smtClean="0">
                            <a:solidFill>
                              <a:srgbClr val="FF0000"/>
                            </a:solidFill>
                            <a:latin typeface="Cambria Math" panose="02040503050406030204" pitchFamily="18" charset="0"/>
                          </a:rPr>
                        </m:ctrlPr>
                      </m:sSubPr>
                      <m:e>
                        <m:r>
                          <a:rPr lang="it-IT" b="0" i="1" smtClean="0">
                            <a:solidFill>
                              <a:srgbClr val="FF0000"/>
                            </a:solidFill>
                            <a:latin typeface="Cambria Math" panose="02040503050406030204" pitchFamily="18" charset="0"/>
                          </a:rPr>
                          <m:t>𝛽</m:t>
                        </m:r>
                      </m:e>
                      <m:sub>
                        <m:r>
                          <a:rPr lang="it-IT" b="0" i="1" smtClean="0">
                            <a:solidFill>
                              <a:srgbClr val="FF0000"/>
                            </a:solidFill>
                            <a:latin typeface="Cambria Math" panose="02040503050406030204" pitchFamily="18" charset="0"/>
                          </a:rPr>
                          <m:t>𝑀𝑊</m:t>
                        </m:r>
                      </m:sub>
                    </m:sSub>
                  </m:oMath>
                </a14:m>
                <a:endParaRPr lang="en-US" dirty="0">
                  <a:solidFill>
                    <a:srgbClr val="FF0000"/>
                  </a:solidFill>
                </a:endParaRPr>
              </a:p>
              <a:p>
                <a:pPr lvl="3"/>
                <a:endParaRPr lang="en-US" dirty="0">
                  <a:solidFill>
                    <a:srgbClr val="FF0000"/>
                  </a:solidFill>
                </a:endParaRPr>
              </a:p>
              <a:p>
                <a:r>
                  <a:rPr lang="en-US" dirty="0">
                    <a:solidFill>
                      <a:srgbClr val="FF0000"/>
                    </a:solidFill>
                  </a:rPr>
                  <a:t>Photometric parallax:</a:t>
                </a:r>
              </a:p>
            </p:txBody>
          </p:sp>
        </mc:Choice>
        <mc:Fallback>
          <p:sp>
            <p:nvSpPr>
              <p:cNvPr id="7" name="Segnaposto contenuto 6">
                <a:extLst>
                  <a:ext uri="{FF2B5EF4-FFF2-40B4-BE49-F238E27FC236}">
                    <a16:creationId xmlns:a16="http://schemas.microsoft.com/office/drawing/2014/main" id="{76D89B72-0A3F-C85E-8252-CFCAB98768C3}"/>
                  </a:ext>
                </a:extLst>
              </p:cNvPr>
              <p:cNvSpPr>
                <a:spLocks noGrp="1" noRot="1" noChangeAspect="1" noMove="1" noResize="1" noEditPoints="1" noAdjustHandles="1" noChangeArrowheads="1" noChangeShapeType="1" noTextEdit="1"/>
              </p:cNvSpPr>
              <p:nvPr>
                <p:ph idx="1"/>
              </p:nvPr>
            </p:nvSpPr>
            <p:spPr>
              <a:xfrm>
                <a:off x="673814" y="1529266"/>
                <a:ext cx="11192838" cy="4351338"/>
              </a:xfrm>
              <a:blipFill>
                <a:blip r:embed="rId2"/>
                <a:stretch>
                  <a:fillRect l="-1020" t="-203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CasellaDiTesto 7">
                <a:extLst>
                  <a:ext uri="{FF2B5EF4-FFF2-40B4-BE49-F238E27FC236}">
                    <a16:creationId xmlns:a16="http://schemas.microsoft.com/office/drawing/2014/main" id="{0329834C-FC10-7D0E-D1D5-3E822A72B6F2}"/>
                  </a:ext>
                </a:extLst>
              </p:cNvPr>
              <p:cNvSpPr txBox="1"/>
              <p:nvPr/>
            </p:nvSpPr>
            <p:spPr>
              <a:xfrm>
                <a:off x="4650768" y="4918185"/>
                <a:ext cx="5428180" cy="48667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𝜛</m:t>
                          </m:r>
                        </m:e>
                        <m:sub>
                          <m:r>
                            <a:rPr lang="it-IT" sz="2400" b="0" i="1" smtClean="0">
                              <a:latin typeface="Cambria Math" panose="02040503050406030204" pitchFamily="18" charset="0"/>
                            </a:rPr>
                            <m:t>𝑃h𝑜𝑡</m:t>
                          </m:r>
                        </m:sub>
                      </m:sSub>
                      <m:r>
                        <a:rPr lang="it-IT" sz="2400" b="0" i="1" smtClean="0">
                          <a:latin typeface="Cambria Math" panose="02040503050406030204" pitchFamily="18" charset="0"/>
                        </a:rPr>
                        <m:t>=</m:t>
                      </m:r>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10</m:t>
                          </m:r>
                        </m:e>
                        <m:sup>
                          <m:r>
                            <a:rPr lang="it-IT" sz="2400" b="0" i="1" smtClean="0">
                              <a:latin typeface="Cambria Math" panose="02040503050406030204" pitchFamily="18" charset="0"/>
                            </a:rPr>
                            <m:t>−0.2⋅(</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𝑤</m:t>
                              </m:r>
                            </m:e>
                            <m:sub>
                              <m:r>
                                <a:rPr lang="it-IT" sz="2400" b="0" i="1" smtClean="0">
                                  <a:latin typeface="Cambria Math" panose="02040503050406030204" pitchFamily="18" charset="0"/>
                                </a:rPr>
                                <m:t>𝐺</m:t>
                              </m:r>
                            </m:sub>
                          </m:sSub>
                          <m:r>
                            <a:rPr lang="it-IT" sz="2400" b="0" i="1" smtClean="0">
                              <a:latin typeface="Cambria Math" panose="02040503050406030204" pitchFamily="18" charset="0"/>
                            </a:rPr>
                            <m:t>−</m:t>
                          </m:r>
                          <m:d>
                            <m:dPr>
                              <m:ctrlPr>
                                <a:rPr lang="it-IT" sz="2400" b="0" i="1" smtClean="0">
                                  <a:latin typeface="Cambria Math" panose="02040503050406030204" pitchFamily="18" charset="0"/>
                                </a:rPr>
                              </m:ctrlPr>
                            </m:dPr>
                            <m:e>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𝛼</m:t>
                                  </m:r>
                                </m:e>
                                <m:sub>
                                  <m:r>
                                    <a:rPr lang="it-IT" sz="2400" b="0" i="1" smtClean="0">
                                      <a:latin typeface="Cambria Math" panose="02040503050406030204" pitchFamily="18" charset="0"/>
                                    </a:rPr>
                                    <m:t>𝑀𝑊</m:t>
                                  </m:r>
                                </m:sub>
                              </m:sSub>
                              <m:r>
                                <a:rPr lang="it-IT" sz="2400" b="0" i="1" smtClean="0">
                                  <a:latin typeface="Cambria Math" panose="02040503050406030204" pitchFamily="18" charset="0"/>
                                </a:rPr>
                                <m:t> </m:t>
                              </m:r>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𝛽</m:t>
                                  </m:r>
                                </m:e>
                                <m:sub>
                                  <m:r>
                                    <a:rPr lang="it-IT" sz="2400" i="1">
                                      <a:latin typeface="Cambria Math" panose="02040503050406030204" pitchFamily="18" charset="0"/>
                                    </a:rPr>
                                    <m:t>𝐿𝑀𝐶</m:t>
                                  </m:r>
                                </m:sub>
                              </m:sSub>
                              <m:r>
                                <a:rPr lang="it-IT" sz="2400" i="1">
                                  <a:latin typeface="Cambria Math" panose="02040503050406030204" pitchFamily="18" charset="0"/>
                                </a:rPr>
                                <m:t>⋅</m:t>
                              </m:r>
                              <m:r>
                                <a:rPr lang="it-IT" sz="2400" i="1">
                                  <a:latin typeface="Cambria Math" panose="02040503050406030204" pitchFamily="18" charset="0"/>
                                </a:rPr>
                                <m:t>𝑙𝑜𝑔</m:t>
                              </m:r>
                              <m:r>
                                <a:rPr lang="it-IT" sz="2400" i="1">
                                  <a:latin typeface="Cambria Math" panose="02040503050406030204" pitchFamily="18" charset="0"/>
                                </a:rPr>
                                <m:t> </m:t>
                              </m:r>
                              <m:r>
                                <a:rPr lang="it-IT" sz="2400" i="1">
                                  <a:latin typeface="Cambria Math" panose="02040503050406030204" pitchFamily="18" charset="0"/>
                                </a:rPr>
                                <m:t>𝑃</m:t>
                              </m:r>
                            </m:e>
                          </m:d>
                          <m:r>
                            <a:rPr lang="it-IT" sz="2400" b="0" i="1" smtClean="0">
                              <a:latin typeface="Cambria Math" panose="02040503050406030204" pitchFamily="18" charset="0"/>
                            </a:rPr>
                            <m:t>−10)</m:t>
                          </m:r>
                        </m:sup>
                      </m:sSup>
                    </m:oMath>
                  </m:oMathPara>
                </a14:m>
                <a:endParaRPr lang="en-US" sz="2400" dirty="0"/>
              </a:p>
            </p:txBody>
          </p:sp>
        </mc:Choice>
        <mc:Fallback>
          <p:sp>
            <p:nvSpPr>
              <p:cNvPr id="8" name="CasellaDiTesto 7">
                <a:extLst>
                  <a:ext uri="{FF2B5EF4-FFF2-40B4-BE49-F238E27FC236}">
                    <a16:creationId xmlns:a16="http://schemas.microsoft.com/office/drawing/2014/main" id="{0329834C-FC10-7D0E-D1D5-3E822A72B6F2}"/>
                  </a:ext>
                </a:extLst>
              </p:cNvPr>
              <p:cNvSpPr txBox="1">
                <a:spLocks noRot="1" noChangeAspect="1" noMove="1" noResize="1" noEditPoints="1" noAdjustHandles="1" noChangeArrowheads="1" noChangeShapeType="1" noTextEdit="1"/>
              </p:cNvSpPr>
              <p:nvPr/>
            </p:nvSpPr>
            <p:spPr>
              <a:xfrm>
                <a:off x="4650768" y="4918185"/>
                <a:ext cx="5428180" cy="486672"/>
              </a:xfrm>
              <a:prstGeom prst="rect">
                <a:avLst/>
              </a:prstGeom>
              <a:blipFill>
                <a:blip r:embed="rId3"/>
                <a:stretch>
                  <a:fillRect/>
                </a:stretch>
              </a:blipFill>
            </p:spPr>
            <p:txBody>
              <a:bodyPr/>
              <a:lstStyle/>
              <a:p>
                <a:r>
                  <a:rPr lang="en-US">
                    <a:noFill/>
                  </a:rPr>
                  <a:t> </a:t>
                </a:r>
              </a:p>
            </p:txBody>
          </p:sp>
        </mc:Fallback>
      </mc:AlternateContent>
      <p:sp>
        <p:nvSpPr>
          <p:cNvPr id="9" name="Titolo 1">
            <a:extLst>
              <a:ext uri="{FF2B5EF4-FFF2-40B4-BE49-F238E27FC236}">
                <a16:creationId xmlns:a16="http://schemas.microsoft.com/office/drawing/2014/main" id="{099D62A0-C77F-BAE6-5C6B-2C2C51C6CE3A}"/>
              </a:ext>
            </a:extLst>
          </p:cNvPr>
          <p:cNvSpPr txBox="1">
            <a:spLocks/>
          </p:cNvSpPr>
          <p:nvPr/>
        </p:nvSpPr>
        <p:spPr>
          <a:xfrm>
            <a:off x="551329" y="20370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tx2">
                    <a:lumMod val="75000"/>
                    <a:lumOff val="25000"/>
                  </a:schemeClr>
                </a:solidFill>
              </a:rPr>
              <a:t>CALIBRATION WITH GAIA PARALLAXES</a:t>
            </a:r>
          </a:p>
        </p:txBody>
      </p:sp>
    </p:spTree>
    <p:extLst>
      <p:ext uri="{BB962C8B-B14F-4D97-AF65-F5344CB8AC3E}">
        <p14:creationId xmlns:p14="http://schemas.microsoft.com/office/powerpoint/2010/main" val="94271675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0B3DA-C4BA-D418-1087-39835258F829}"/>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2C2ECB41-39D2-6A42-F97A-66B7AF44E667}"/>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8785FEB4-95FF-9C1B-1FAE-50969DC9BC13}"/>
              </a:ext>
            </a:extLst>
          </p:cNvPr>
          <p:cNvSpPr>
            <a:spLocks noGrp="1"/>
          </p:cNvSpPr>
          <p:nvPr>
            <p:ph type="ftr" sz="quarter" idx="11"/>
          </p:nvPr>
        </p:nvSpPr>
        <p:spPr/>
        <p:txBody>
          <a:bodyPr/>
          <a:lstStyle/>
          <a:p>
            <a:r>
              <a:rPr lang="en-US" dirty="0"/>
              <a:t>Teresa Sicignano</a:t>
            </a:r>
          </a:p>
        </p:txBody>
      </p:sp>
      <p:sp>
        <p:nvSpPr>
          <p:cNvPr id="6" name="Segnaposto numero diapositiva 5">
            <a:extLst>
              <a:ext uri="{FF2B5EF4-FFF2-40B4-BE49-F238E27FC236}">
                <a16:creationId xmlns:a16="http://schemas.microsoft.com/office/drawing/2014/main" id="{33E9BE4C-6829-CBAF-C7F7-753329511577}"/>
              </a:ext>
            </a:extLst>
          </p:cNvPr>
          <p:cNvSpPr>
            <a:spLocks noGrp="1"/>
          </p:cNvSpPr>
          <p:nvPr>
            <p:ph type="sldNum" sz="quarter" idx="12"/>
          </p:nvPr>
        </p:nvSpPr>
        <p:spPr/>
        <p:txBody>
          <a:bodyPr/>
          <a:lstStyle/>
          <a:p>
            <a:fld id="{B78F4D46-5A94-204F-B668-74128563BE61}" type="slidenum">
              <a:rPr lang="en-US" smtClean="0"/>
              <a:t>83</a:t>
            </a:fld>
            <a:endParaRPr lang="en-US"/>
          </a:p>
        </p:txBody>
      </p:sp>
      <mc:AlternateContent xmlns:mc="http://schemas.openxmlformats.org/markup-compatibility/2006">
        <mc:Choice xmlns:a14="http://schemas.microsoft.com/office/drawing/2010/main" Requires="a14">
          <p:sp>
            <p:nvSpPr>
              <p:cNvPr id="7" name="Segnaposto contenuto 6">
                <a:extLst>
                  <a:ext uri="{FF2B5EF4-FFF2-40B4-BE49-F238E27FC236}">
                    <a16:creationId xmlns:a16="http://schemas.microsoft.com/office/drawing/2014/main" id="{58081AA2-09C5-7181-43D9-915F5FB37D14}"/>
                  </a:ext>
                </a:extLst>
              </p:cNvPr>
              <p:cNvSpPr>
                <a:spLocks noGrp="1"/>
              </p:cNvSpPr>
              <p:nvPr>
                <p:ph idx="1"/>
              </p:nvPr>
            </p:nvSpPr>
            <p:spPr/>
            <p:txBody>
              <a:bodyPr/>
              <a:lstStyle/>
              <a:p>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𝑚</m:t>
                        </m:r>
                      </m:e>
                      <m:sub>
                        <m:sSub>
                          <m:sSubPr>
                            <m:ctrlPr>
                              <a:rPr lang="it-IT" b="0" i="1" smtClean="0">
                                <a:latin typeface="Cambria Math" panose="02040503050406030204" pitchFamily="18" charset="0"/>
                              </a:rPr>
                            </m:ctrlPr>
                          </m:sSubPr>
                          <m:e>
                            <m:r>
                              <a:rPr lang="it-IT" b="0" i="1" smtClean="0">
                                <a:latin typeface="Cambria Math" panose="02040503050406030204" pitchFamily="18" charset="0"/>
                              </a:rPr>
                              <m:t>𝜆</m:t>
                            </m:r>
                          </m:e>
                          <m:sub>
                            <m:r>
                              <a:rPr lang="it-IT" b="0" i="1" smtClean="0">
                                <a:latin typeface="Cambria Math" panose="02040503050406030204" pitchFamily="18" charset="0"/>
                              </a:rPr>
                              <m:t>1</m:t>
                            </m:r>
                          </m:sub>
                        </m:sSub>
                      </m:sub>
                    </m:sSub>
                    <m:r>
                      <a:rPr lang="it-IT" b="0" i="1" smtClean="0">
                        <a:latin typeface="Cambria Math" panose="02040503050406030204" pitchFamily="18" charset="0"/>
                      </a:rPr>
                      <m:t> →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𝑀</m:t>
                        </m:r>
                      </m:e>
                      <m:sub>
                        <m:sSub>
                          <m:sSubPr>
                            <m:ctrlPr>
                              <a:rPr lang="it-IT" b="0" i="1" smtClean="0">
                                <a:latin typeface="Cambria Math" panose="02040503050406030204" pitchFamily="18" charset="0"/>
                              </a:rPr>
                            </m:ctrlPr>
                          </m:sSubPr>
                          <m:e>
                            <m:r>
                              <a:rPr lang="it-IT" b="0" i="1" smtClean="0">
                                <a:latin typeface="Cambria Math" panose="02040503050406030204" pitchFamily="18" charset="0"/>
                              </a:rPr>
                              <m:t>𝜆</m:t>
                            </m:r>
                          </m:e>
                          <m:sub>
                            <m:r>
                              <a:rPr lang="it-IT" b="0" i="1" smtClean="0">
                                <a:latin typeface="Cambria Math" panose="02040503050406030204" pitchFamily="18" charset="0"/>
                              </a:rPr>
                              <m:t>1</m:t>
                            </m:r>
                          </m:sub>
                        </m:sSub>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i="1">
                            <a:latin typeface="Cambria Math" panose="02040503050406030204" pitchFamily="18" charset="0"/>
                          </a:rPr>
                          <m:t>𝛼</m:t>
                        </m:r>
                      </m:e>
                      <m:sub>
                        <m:r>
                          <a:rPr lang="it-IT" b="0" i="1" smtClean="0">
                            <a:latin typeface="Cambria Math" panose="02040503050406030204" pitchFamily="18" charset="0"/>
                          </a:rPr>
                          <m:t>0</m:t>
                        </m:r>
                      </m:sub>
                    </m:sSub>
                    <m:r>
                      <a:rPr lang="it-IT" i="1">
                        <a:latin typeface="Cambria Math" panose="02040503050406030204" pitchFamily="18" charset="0"/>
                      </a:rPr>
                      <m:t>+</m:t>
                    </m:r>
                    <m:r>
                      <a:rPr lang="it-IT" i="1">
                        <a:latin typeface="Cambria Math" panose="02040503050406030204" pitchFamily="18" charset="0"/>
                      </a:rPr>
                      <m:t>𝛽</m:t>
                    </m:r>
                    <m:r>
                      <a:rPr lang="it-IT" i="1">
                        <a:latin typeface="Cambria Math" panose="02040503050406030204" pitchFamily="18" charset="0"/>
                      </a:rPr>
                      <m:t>⋅</m:t>
                    </m:r>
                    <m:func>
                      <m:funcPr>
                        <m:ctrlPr>
                          <a:rPr lang="it-IT" i="1">
                            <a:latin typeface="Cambria Math" panose="02040503050406030204" pitchFamily="18" charset="0"/>
                          </a:rPr>
                        </m:ctrlPr>
                      </m:funcPr>
                      <m:fName>
                        <m:r>
                          <m:rPr>
                            <m:sty m:val="p"/>
                          </m:rPr>
                          <a:rPr lang="it-IT">
                            <a:latin typeface="Cambria Math" panose="02040503050406030204" pitchFamily="18" charset="0"/>
                          </a:rPr>
                          <m:t>log</m:t>
                        </m:r>
                      </m:fName>
                      <m:e>
                        <m:r>
                          <a:rPr lang="it-IT" i="1">
                            <a:latin typeface="Cambria Math" panose="02040503050406030204" pitchFamily="18" charset="0"/>
                          </a:rPr>
                          <m:t>𝑃</m:t>
                        </m:r>
                      </m:e>
                    </m:func>
                  </m:oMath>
                </a14:m>
                <a:r>
                  <a:rPr lang="en-US" dirty="0"/>
                  <a:t>    Calibration with Gaia Parallaxes</a:t>
                </a:r>
              </a:p>
              <a:p>
                <a:pPr marL="0" indent="0">
                  <a:buNone/>
                </a:pPr>
                <a:endParaRPr lang="en-US" dirty="0">
                  <a:solidFill>
                    <a:srgbClr val="FF0000"/>
                  </a:solidFill>
                </a:endParaRPr>
              </a:p>
              <a:p>
                <a:pPr lvl="3"/>
                <a:endParaRPr lang="en-US" dirty="0">
                  <a:solidFill>
                    <a:srgbClr val="FF0000"/>
                  </a:solidFill>
                </a:endParaRPr>
              </a:p>
              <a:p>
                <a:r>
                  <a:rPr lang="en-US" dirty="0">
                    <a:solidFill>
                      <a:srgbClr val="FF0000"/>
                    </a:solidFill>
                  </a:rPr>
                  <a:t>Photometric parallax:</a:t>
                </a:r>
              </a:p>
              <a:p>
                <a:endParaRPr lang="en-US" dirty="0">
                  <a:solidFill>
                    <a:srgbClr val="FF0000"/>
                  </a:solidFill>
                </a:endParaRPr>
              </a:p>
              <a:p>
                <a14:m>
                  <m:oMath xmlns:m="http://schemas.openxmlformats.org/officeDocument/2006/math">
                    <m:r>
                      <a:rPr lang="it-IT" i="1">
                        <a:latin typeface="Cambria Math" panose="02040503050406030204" pitchFamily="18" charset="0"/>
                      </a:rPr>
                      <m:t>𝜒</m:t>
                    </m:r>
                    <m:r>
                      <a:rPr lang="it-IT" i="1">
                        <a:latin typeface="Cambria Math" panose="02040503050406030204" pitchFamily="18" charset="0"/>
                      </a:rPr>
                      <m:t>=</m:t>
                    </m:r>
                    <m:nary>
                      <m:naryPr>
                        <m:chr m:val="∑"/>
                        <m:subHide m:val="on"/>
                        <m:supHide m:val="on"/>
                        <m:ctrlPr>
                          <a:rPr lang="it-IT" i="1">
                            <a:latin typeface="Cambria Math" panose="02040503050406030204" pitchFamily="18" charset="0"/>
                          </a:rPr>
                        </m:ctrlPr>
                      </m:naryPr>
                      <m:sub/>
                      <m:sup/>
                      <m:e>
                        <m:f>
                          <m:fPr>
                            <m:ctrlPr>
                              <a:rPr lang="it-IT" i="1">
                                <a:latin typeface="Cambria Math" panose="02040503050406030204" pitchFamily="18" charset="0"/>
                              </a:rPr>
                            </m:ctrlPr>
                          </m:fPr>
                          <m:num>
                            <m:sSup>
                              <m:sSupPr>
                                <m:ctrlPr>
                                  <a:rPr lang="it-IT" i="1" dirty="0">
                                    <a:latin typeface="Cambria Math" panose="02040503050406030204" pitchFamily="18" charset="0"/>
                                  </a:rPr>
                                </m:ctrlPr>
                              </m:sSupPr>
                              <m:e>
                                <m:d>
                                  <m:dPr>
                                    <m:ctrlPr>
                                      <a:rPr lang="it-IT" i="1">
                                        <a:latin typeface="Cambria Math" panose="02040503050406030204" pitchFamily="18" charset="0"/>
                                      </a:rPr>
                                    </m:ctrlPr>
                                  </m:dPr>
                                  <m:e>
                                    <m:sSub>
                                      <m:sSubPr>
                                        <m:ctrlPr>
                                          <a:rPr lang="it-IT" i="1">
                                            <a:latin typeface="Cambria Math" panose="02040503050406030204" pitchFamily="18" charset="0"/>
                                          </a:rPr>
                                        </m:ctrlPr>
                                      </m:sSubPr>
                                      <m:e>
                                        <m:r>
                                          <a:rPr lang="it-IT" i="1">
                                            <a:latin typeface="Cambria Math" panose="02040503050406030204" pitchFamily="18" charset="0"/>
                                          </a:rPr>
                                          <m:t>𝜛</m:t>
                                        </m:r>
                                      </m:e>
                                      <m:sub>
                                        <m:r>
                                          <a:rPr lang="it-IT" i="1">
                                            <a:latin typeface="Cambria Math" panose="02040503050406030204" pitchFamily="18" charset="0"/>
                                          </a:rPr>
                                          <m:t>𝐷𝑅</m:t>
                                        </m:r>
                                        <m:r>
                                          <a:rPr lang="it-IT" i="1">
                                            <a:latin typeface="Cambria Math" panose="02040503050406030204" pitchFamily="18" charset="0"/>
                                          </a:rPr>
                                          <m:t>3</m:t>
                                        </m:r>
                                      </m:sub>
                                    </m:sSub>
                                    <m:r>
                                      <a:rPr lang="it-IT" i="1">
                                        <a:latin typeface="Cambria Math" panose="02040503050406030204" pitchFamily="18" charset="0"/>
                                      </a:rPr>
                                      <m:t>−</m:t>
                                    </m:r>
                                    <m:sSub>
                                      <m:sSubPr>
                                        <m:ctrlPr>
                                          <a:rPr lang="it-IT" i="1" dirty="0">
                                            <a:latin typeface="Cambria Math" panose="02040503050406030204" pitchFamily="18" charset="0"/>
                                          </a:rPr>
                                        </m:ctrlPr>
                                      </m:sSubPr>
                                      <m:e>
                                        <m:r>
                                          <m:rPr>
                                            <m:sty m:val="p"/>
                                          </m:rPr>
                                          <a:rPr lang="it-IT" i="1" dirty="0">
                                            <a:latin typeface="Cambria Math" panose="02040503050406030204" pitchFamily="18" charset="0"/>
                                          </a:rPr>
                                          <m:t>ϖ</m:t>
                                        </m:r>
                                      </m:e>
                                      <m:sub>
                                        <m:r>
                                          <a:rPr lang="it-IT" i="1" dirty="0">
                                            <a:latin typeface="Cambria Math" panose="02040503050406030204" pitchFamily="18" charset="0"/>
                                          </a:rPr>
                                          <m:t>𝑝h𝑜𝑡</m:t>
                                        </m:r>
                                      </m:sub>
                                    </m:sSub>
                                  </m:e>
                                </m:d>
                              </m:e>
                              <m:sup>
                                <m:r>
                                  <a:rPr lang="it-IT" i="1" dirty="0">
                                    <a:latin typeface="Cambria Math" panose="02040503050406030204" pitchFamily="18" charset="0"/>
                                  </a:rPr>
                                  <m:t>2</m:t>
                                </m:r>
                              </m:sup>
                            </m:sSup>
                          </m:num>
                          <m:den>
                            <m:sSup>
                              <m:sSupPr>
                                <m:ctrlPr>
                                  <a:rPr lang="it-IT" i="1">
                                    <a:latin typeface="Cambria Math" panose="02040503050406030204" pitchFamily="18" charset="0"/>
                                  </a:rPr>
                                </m:ctrlPr>
                              </m:sSupPr>
                              <m:e>
                                <m:r>
                                  <a:rPr lang="it-IT" i="1">
                                    <a:latin typeface="Cambria Math" panose="02040503050406030204" pitchFamily="18" charset="0"/>
                                  </a:rPr>
                                  <m:t>𝜎</m:t>
                                </m:r>
                              </m:e>
                              <m:sup>
                                <m:r>
                                  <a:rPr lang="it-IT" i="1">
                                    <a:latin typeface="Cambria Math" panose="02040503050406030204" pitchFamily="18" charset="0"/>
                                  </a:rPr>
                                  <m:t>2</m:t>
                                </m:r>
                              </m:sup>
                            </m:sSup>
                            <m:r>
                              <a:rPr lang="it-IT" i="1">
                                <a:latin typeface="Cambria Math" panose="02040503050406030204" pitchFamily="18" charset="0"/>
                              </a:rPr>
                              <m:t> </m:t>
                            </m:r>
                          </m:den>
                        </m:f>
                      </m:e>
                    </m:nary>
                  </m:oMath>
                </a14:m>
                <a:r>
                  <a:rPr lang="en-US" dirty="0">
                    <a:solidFill>
                      <a:srgbClr val="FF0000"/>
                    </a:solidFill>
                  </a:rPr>
                  <a:t>     </a:t>
                </a:r>
              </a:p>
            </p:txBody>
          </p:sp>
        </mc:Choice>
        <mc:Fallback>
          <p:sp>
            <p:nvSpPr>
              <p:cNvPr id="7" name="Segnaposto contenuto 6">
                <a:extLst>
                  <a:ext uri="{FF2B5EF4-FFF2-40B4-BE49-F238E27FC236}">
                    <a16:creationId xmlns:a16="http://schemas.microsoft.com/office/drawing/2014/main" id="{58081AA2-09C5-7181-43D9-915F5FB37D14}"/>
                  </a:ext>
                </a:extLst>
              </p:cNvPr>
              <p:cNvSpPr>
                <a:spLocks noGrp="1" noRot="1" noChangeAspect="1" noMove="1" noResize="1" noEditPoints="1" noAdjustHandles="1" noChangeArrowheads="1" noChangeShapeType="1" noTextEdit="1"/>
              </p:cNvSpPr>
              <p:nvPr>
                <p:ph idx="1"/>
              </p:nvPr>
            </p:nvSpPr>
            <p:spPr>
              <a:blipFill>
                <a:blip r:embed="rId2"/>
                <a:stretch>
                  <a:fillRect l="-1086" t="-203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CasellaDiTesto 7">
                <a:extLst>
                  <a:ext uri="{FF2B5EF4-FFF2-40B4-BE49-F238E27FC236}">
                    <a16:creationId xmlns:a16="http://schemas.microsoft.com/office/drawing/2014/main" id="{3621C366-3F6D-B989-9AD7-49088C5BC350}"/>
                  </a:ext>
                </a:extLst>
              </p:cNvPr>
              <p:cNvSpPr txBox="1"/>
              <p:nvPr/>
            </p:nvSpPr>
            <p:spPr>
              <a:xfrm>
                <a:off x="4476108" y="3185664"/>
                <a:ext cx="5869968" cy="52373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𝜛</m:t>
                          </m:r>
                        </m:e>
                        <m:sub>
                          <m:r>
                            <a:rPr lang="it-IT" sz="2400" b="0" i="1" smtClean="0">
                              <a:latin typeface="Cambria Math" panose="02040503050406030204" pitchFamily="18" charset="0"/>
                            </a:rPr>
                            <m:t>𝑝h𝑜𝑡</m:t>
                          </m:r>
                        </m:sub>
                      </m:sSub>
                      <m:r>
                        <a:rPr lang="it-IT" sz="2400" b="0" i="1" smtClean="0">
                          <a:latin typeface="Cambria Math" panose="02040503050406030204" pitchFamily="18" charset="0"/>
                        </a:rPr>
                        <m:t> =</m:t>
                      </m:r>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10</m:t>
                          </m:r>
                        </m:e>
                        <m:sup>
                          <m:r>
                            <a:rPr lang="it-IT" sz="2400" b="0" i="1" smtClean="0">
                              <a:latin typeface="Cambria Math" panose="02040503050406030204" pitchFamily="18" charset="0"/>
                            </a:rPr>
                            <m:t>−0.2⋅(</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𝑤</m:t>
                              </m:r>
                            </m:e>
                            <m:sub>
                              <m:r>
                                <a:rPr lang="it-IT" sz="2400" b="0" i="1" smtClean="0">
                                  <a:latin typeface="Cambria Math" panose="02040503050406030204" pitchFamily="18" charset="0"/>
                                </a:rPr>
                                <m:t>𝐺</m:t>
                              </m:r>
                            </m:sub>
                          </m:sSub>
                          <m:r>
                            <a:rPr lang="it-IT" sz="2400" b="0" i="1" smtClean="0">
                              <a:latin typeface="Cambria Math" panose="02040503050406030204" pitchFamily="18" charset="0"/>
                            </a:rPr>
                            <m:t>−</m:t>
                          </m:r>
                          <m:d>
                            <m:dPr>
                              <m:ctrlPr>
                                <a:rPr lang="it-IT" sz="2400" b="0" i="1" smtClean="0">
                                  <a:latin typeface="Cambria Math" panose="02040503050406030204" pitchFamily="18" charset="0"/>
                                </a:rPr>
                              </m:ctrlPr>
                            </m:dPr>
                            <m:e>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𝛼</m:t>
                                  </m:r>
                                </m:e>
                                <m:sub>
                                  <m:r>
                                    <a:rPr lang="it-IT" sz="2400" b="0" i="1" smtClean="0">
                                      <a:latin typeface="Cambria Math" panose="02040503050406030204" pitchFamily="18" charset="0"/>
                                    </a:rPr>
                                    <m:t>𝑀𝑊</m:t>
                                  </m:r>
                                </m:sub>
                              </m:sSub>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𝛽</m:t>
                                  </m:r>
                                </m:e>
                                <m:sub>
                                  <m:r>
                                    <a:rPr lang="it-IT" sz="2400" i="1">
                                      <a:latin typeface="Cambria Math" panose="02040503050406030204" pitchFamily="18" charset="0"/>
                                    </a:rPr>
                                    <m:t>𝐿𝑀𝐶</m:t>
                                  </m:r>
                                </m:sub>
                              </m:sSub>
                              <m:r>
                                <a:rPr lang="it-IT" sz="2400" i="1">
                                  <a:latin typeface="Cambria Math" panose="02040503050406030204" pitchFamily="18" charset="0"/>
                                </a:rPr>
                                <m:t>⋅</m:t>
                              </m:r>
                              <m:r>
                                <a:rPr lang="it-IT" sz="2400" i="1">
                                  <a:latin typeface="Cambria Math" panose="02040503050406030204" pitchFamily="18" charset="0"/>
                                </a:rPr>
                                <m:t>𝑙𝑜𝑔</m:t>
                              </m:r>
                              <m:r>
                                <a:rPr lang="it-IT" sz="2400" i="1">
                                  <a:latin typeface="Cambria Math" panose="02040503050406030204" pitchFamily="18" charset="0"/>
                                </a:rPr>
                                <m:t> </m:t>
                              </m:r>
                              <m:r>
                                <a:rPr lang="it-IT" sz="2400" i="1">
                                  <a:latin typeface="Cambria Math" panose="02040503050406030204" pitchFamily="18" charset="0"/>
                                </a:rPr>
                                <m:t>𝑃</m:t>
                              </m:r>
                            </m:e>
                          </m:d>
                          <m:r>
                            <a:rPr lang="it-IT" sz="2400" b="0" i="1" smtClean="0">
                              <a:latin typeface="Cambria Math" panose="02040503050406030204" pitchFamily="18" charset="0"/>
                            </a:rPr>
                            <m:t>−10)</m:t>
                          </m:r>
                        </m:sup>
                      </m:sSup>
                    </m:oMath>
                  </m:oMathPara>
                </a14:m>
                <a:endParaRPr lang="en-US" sz="2400" dirty="0"/>
              </a:p>
            </p:txBody>
          </p:sp>
        </mc:Choice>
        <mc:Fallback>
          <p:sp>
            <p:nvSpPr>
              <p:cNvPr id="8" name="CasellaDiTesto 7">
                <a:extLst>
                  <a:ext uri="{FF2B5EF4-FFF2-40B4-BE49-F238E27FC236}">
                    <a16:creationId xmlns:a16="http://schemas.microsoft.com/office/drawing/2014/main" id="{3621C366-3F6D-B989-9AD7-49088C5BC350}"/>
                  </a:ext>
                </a:extLst>
              </p:cNvPr>
              <p:cNvSpPr txBox="1">
                <a:spLocks noRot="1" noChangeAspect="1" noMove="1" noResize="1" noEditPoints="1" noAdjustHandles="1" noChangeArrowheads="1" noChangeShapeType="1" noTextEdit="1"/>
              </p:cNvSpPr>
              <p:nvPr/>
            </p:nvSpPr>
            <p:spPr>
              <a:xfrm>
                <a:off x="4476108" y="3185664"/>
                <a:ext cx="5869968" cy="523733"/>
              </a:xfrm>
              <a:prstGeom prst="rect">
                <a:avLst/>
              </a:prstGeom>
              <a:blipFill>
                <a:blip r:embed="rId3"/>
                <a:stretch>
                  <a:fillRect b="-14634"/>
                </a:stretch>
              </a:blipFill>
            </p:spPr>
            <p:txBody>
              <a:bodyPr/>
              <a:lstStyle/>
              <a:p>
                <a:r>
                  <a:rPr lang="en-US">
                    <a:noFill/>
                  </a:rPr>
                  <a:t> </a:t>
                </a:r>
              </a:p>
            </p:txBody>
          </p:sp>
        </mc:Fallback>
      </mc:AlternateContent>
      <p:sp>
        <p:nvSpPr>
          <p:cNvPr id="10" name="Titolo 1">
            <a:extLst>
              <a:ext uri="{FF2B5EF4-FFF2-40B4-BE49-F238E27FC236}">
                <a16:creationId xmlns:a16="http://schemas.microsoft.com/office/drawing/2014/main" id="{A3432976-5137-5EB6-CEA3-33EF32C74812}"/>
              </a:ext>
            </a:extLst>
          </p:cNvPr>
          <p:cNvSpPr txBox="1">
            <a:spLocks/>
          </p:cNvSpPr>
          <p:nvPr/>
        </p:nvSpPr>
        <p:spPr>
          <a:xfrm>
            <a:off x="667871" y="41036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tx2">
                    <a:lumMod val="75000"/>
                    <a:lumOff val="25000"/>
                  </a:schemeClr>
                </a:solidFill>
              </a:rPr>
              <a:t>CALIBRATION WITH GAIA PARALLAXES</a:t>
            </a:r>
          </a:p>
        </p:txBody>
      </p:sp>
    </p:spTree>
    <p:extLst>
      <p:ext uri="{BB962C8B-B14F-4D97-AF65-F5344CB8AC3E}">
        <p14:creationId xmlns:p14="http://schemas.microsoft.com/office/powerpoint/2010/main" val="26330520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AD09E-C2B8-7345-646E-BED1A614B542}"/>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02152169-FA4C-22E5-40DC-C89177DD40F4}"/>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E607851E-3B55-2EA2-5C78-F36392504DAE}"/>
              </a:ext>
            </a:extLst>
          </p:cNvPr>
          <p:cNvSpPr>
            <a:spLocks noGrp="1"/>
          </p:cNvSpPr>
          <p:nvPr>
            <p:ph type="ftr" sz="quarter" idx="11"/>
          </p:nvPr>
        </p:nvSpPr>
        <p:spPr/>
        <p:txBody>
          <a:bodyPr/>
          <a:lstStyle/>
          <a:p>
            <a:r>
              <a:rPr lang="en-US" dirty="0"/>
              <a:t>Teresa Sicignano</a:t>
            </a:r>
          </a:p>
        </p:txBody>
      </p:sp>
      <p:sp>
        <p:nvSpPr>
          <p:cNvPr id="6" name="Segnaposto numero diapositiva 5">
            <a:extLst>
              <a:ext uri="{FF2B5EF4-FFF2-40B4-BE49-F238E27FC236}">
                <a16:creationId xmlns:a16="http://schemas.microsoft.com/office/drawing/2014/main" id="{B086BDD4-1096-3377-FAD3-97C55DDD3B76}"/>
              </a:ext>
            </a:extLst>
          </p:cNvPr>
          <p:cNvSpPr>
            <a:spLocks noGrp="1"/>
          </p:cNvSpPr>
          <p:nvPr>
            <p:ph type="sldNum" sz="quarter" idx="12"/>
          </p:nvPr>
        </p:nvSpPr>
        <p:spPr/>
        <p:txBody>
          <a:bodyPr/>
          <a:lstStyle/>
          <a:p>
            <a:fld id="{B78F4D46-5A94-204F-B668-74128563BE61}" type="slidenum">
              <a:rPr lang="en-US" smtClean="0"/>
              <a:t>84</a:t>
            </a:fld>
            <a:endParaRPr lang="en-US"/>
          </a:p>
        </p:txBody>
      </p:sp>
      <mc:AlternateContent xmlns:mc="http://schemas.openxmlformats.org/markup-compatibility/2006">
        <mc:Choice xmlns:a14="http://schemas.microsoft.com/office/drawing/2010/main" Requires="a14">
          <p:sp>
            <p:nvSpPr>
              <p:cNvPr id="7" name="Segnaposto contenuto 6">
                <a:extLst>
                  <a:ext uri="{FF2B5EF4-FFF2-40B4-BE49-F238E27FC236}">
                    <a16:creationId xmlns:a16="http://schemas.microsoft.com/office/drawing/2014/main" id="{108C723B-741A-721C-5B3A-4844FE66236A}"/>
                  </a:ext>
                </a:extLst>
              </p:cNvPr>
              <p:cNvSpPr>
                <a:spLocks noGrp="1"/>
              </p:cNvSpPr>
              <p:nvPr>
                <p:ph idx="1"/>
              </p:nvPr>
            </p:nvSpPr>
            <p:spPr/>
            <p:txBody>
              <a:bodyPr/>
              <a:lstStyle/>
              <a:p>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𝑚</m:t>
                        </m:r>
                      </m:e>
                      <m:sub>
                        <m:sSub>
                          <m:sSubPr>
                            <m:ctrlPr>
                              <a:rPr lang="it-IT" b="0" i="1" smtClean="0">
                                <a:latin typeface="Cambria Math" panose="02040503050406030204" pitchFamily="18" charset="0"/>
                              </a:rPr>
                            </m:ctrlPr>
                          </m:sSubPr>
                          <m:e>
                            <m:r>
                              <a:rPr lang="it-IT" b="0" i="1" smtClean="0">
                                <a:latin typeface="Cambria Math" panose="02040503050406030204" pitchFamily="18" charset="0"/>
                              </a:rPr>
                              <m:t>𝜆</m:t>
                            </m:r>
                          </m:e>
                          <m:sub>
                            <m:r>
                              <a:rPr lang="it-IT" b="0" i="1" smtClean="0">
                                <a:latin typeface="Cambria Math" panose="02040503050406030204" pitchFamily="18" charset="0"/>
                              </a:rPr>
                              <m:t>1</m:t>
                            </m:r>
                          </m:sub>
                        </m:sSub>
                      </m:sub>
                    </m:sSub>
                    <m:r>
                      <a:rPr lang="it-IT" b="0" i="1" smtClean="0">
                        <a:latin typeface="Cambria Math" panose="02040503050406030204" pitchFamily="18" charset="0"/>
                      </a:rPr>
                      <m:t> →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𝑀</m:t>
                        </m:r>
                      </m:e>
                      <m:sub>
                        <m:sSub>
                          <m:sSubPr>
                            <m:ctrlPr>
                              <a:rPr lang="it-IT" b="0" i="1" smtClean="0">
                                <a:latin typeface="Cambria Math" panose="02040503050406030204" pitchFamily="18" charset="0"/>
                              </a:rPr>
                            </m:ctrlPr>
                          </m:sSubPr>
                          <m:e>
                            <m:r>
                              <a:rPr lang="it-IT" b="0" i="1" smtClean="0">
                                <a:latin typeface="Cambria Math" panose="02040503050406030204" pitchFamily="18" charset="0"/>
                              </a:rPr>
                              <m:t>𝜆</m:t>
                            </m:r>
                          </m:e>
                          <m:sub>
                            <m:r>
                              <a:rPr lang="it-IT" b="0" i="1" smtClean="0">
                                <a:latin typeface="Cambria Math" panose="02040503050406030204" pitchFamily="18" charset="0"/>
                              </a:rPr>
                              <m:t>1</m:t>
                            </m:r>
                          </m:sub>
                        </m:sSub>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i="1">
                            <a:latin typeface="Cambria Math" panose="02040503050406030204" pitchFamily="18" charset="0"/>
                          </a:rPr>
                          <m:t>𝛼</m:t>
                        </m:r>
                      </m:e>
                      <m:sub>
                        <m:r>
                          <a:rPr lang="it-IT" b="0" i="1" smtClean="0">
                            <a:latin typeface="Cambria Math" panose="02040503050406030204" pitchFamily="18" charset="0"/>
                          </a:rPr>
                          <m:t>0</m:t>
                        </m:r>
                      </m:sub>
                    </m:sSub>
                    <m:r>
                      <a:rPr lang="it-IT" i="1">
                        <a:latin typeface="Cambria Math" panose="02040503050406030204" pitchFamily="18" charset="0"/>
                      </a:rPr>
                      <m:t>+</m:t>
                    </m:r>
                    <m:r>
                      <a:rPr lang="it-IT" i="1">
                        <a:latin typeface="Cambria Math" panose="02040503050406030204" pitchFamily="18" charset="0"/>
                      </a:rPr>
                      <m:t>𝛽</m:t>
                    </m:r>
                    <m:r>
                      <a:rPr lang="it-IT" i="1">
                        <a:latin typeface="Cambria Math" panose="02040503050406030204" pitchFamily="18" charset="0"/>
                      </a:rPr>
                      <m:t>⋅</m:t>
                    </m:r>
                    <m:func>
                      <m:funcPr>
                        <m:ctrlPr>
                          <a:rPr lang="it-IT" i="1">
                            <a:latin typeface="Cambria Math" panose="02040503050406030204" pitchFamily="18" charset="0"/>
                          </a:rPr>
                        </m:ctrlPr>
                      </m:funcPr>
                      <m:fName>
                        <m:r>
                          <m:rPr>
                            <m:sty m:val="p"/>
                          </m:rPr>
                          <a:rPr lang="it-IT">
                            <a:latin typeface="Cambria Math" panose="02040503050406030204" pitchFamily="18" charset="0"/>
                          </a:rPr>
                          <m:t>log</m:t>
                        </m:r>
                      </m:fName>
                      <m:e>
                        <m:r>
                          <a:rPr lang="it-IT" i="1">
                            <a:latin typeface="Cambria Math" panose="02040503050406030204" pitchFamily="18" charset="0"/>
                          </a:rPr>
                          <m:t>𝑃</m:t>
                        </m:r>
                      </m:e>
                    </m:func>
                  </m:oMath>
                </a14:m>
                <a:r>
                  <a:rPr lang="en-US" dirty="0"/>
                  <a:t>    Calibration with Gaia Parallaxes</a:t>
                </a:r>
              </a:p>
              <a:p>
                <a:pPr marL="0" indent="0">
                  <a:buNone/>
                </a:pPr>
                <a:endParaRPr lang="en-US" dirty="0">
                  <a:solidFill>
                    <a:srgbClr val="FF0000"/>
                  </a:solidFill>
                </a:endParaRPr>
              </a:p>
              <a:p>
                <a:pPr lvl="3"/>
                <a:endParaRPr lang="en-US" dirty="0">
                  <a:solidFill>
                    <a:srgbClr val="FF0000"/>
                  </a:solidFill>
                </a:endParaRPr>
              </a:p>
              <a:p>
                <a:r>
                  <a:rPr lang="en-US" dirty="0">
                    <a:solidFill>
                      <a:srgbClr val="FF0000"/>
                    </a:solidFill>
                  </a:rPr>
                  <a:t>Photometric parallax:</a:t>
                </a:r>
              </a:p>
              <a:p>
                <a:endParaRPr lang="en-US" dirty="0">
                  <a:solidFill>
                    <a:srgbClr val="FF0000"/>
                  </a:solidFill>
                </a:endParaRPr>
              </a:p>
              <a:p>
                <a14:m>
                  <m:oMath xmlns:m="http://schemas.openxmlformats.org/officeDocument/2006/math">
                    <m:r>
                      <a:rPr lang="it-IT" i="1">
                        <a:latin typeface="Cambria Math" panose="02040503050406030204" pitchFamily="18" charset="0"/>
                      </a:rPr>
                      <m:t>𝜒</m:t>
                    </m:r>
                    <m:r>
                      <a:rPr lang="it-IT" i="1">
                        <a:latin typeface="Cambria Math" panose="02040503050406030204" pitchFamily="18" charset="0"/>
                      </a:rPr>
                      <m:t>=</m:t>
                    </m:r>
                    <m:nary>
                      <m:naryPr>
                        <m:chr m:val="∑"/>
                        <m:subHide m:val="on"/>
                        <m:supHide m:val="on"/>
                        <m:ctrlPr>
                          <a:rPr lang="it-IT" i="1">
                            <a:latin typeface="Cambria Math" panose="02040503050406030204" pitchFamily="18" charset="0"/>
                          </a:rPr>
                        </m:ctrlPr>
                      </m:naryPr>
                      <m:sub/>
                      <m:sup/>
                      <m:e>
                        <m:f>
                          <m:fPr>
                            <m:ctrlPr>
                              <a:rPr lang="it-IT" i="1">
                                <a:latin typeface="Cambria Math" panose="02040503050406030204" pitchFamily="18" charset="0"/>
                              </a:rPr>
                            </m:ctrlPr>
                          </m:fPr>
                          <m:num>
                            <m:sSup>
                              <m:sSupPr>
                                <m:ctrlPr>
                                  <a:rPr lang="it-IT" i="1" dirty="0">
                                    <a:latin typeface="Cambria Math" panose="02040503050406030204" pitchFamily="18" charset="0"/>
                                  </a:rPr>
                                </m:ctrlPr>
                              </m:sSupPr>
                              <m:e>
                                <m:d>
                                  <m:dPr>
                                    <m:ctrlPr>
                                      <a:rPr lang="it-IT" i="1">
                                        <a:latin typeface="Cambria Math" panose="02040503050406030204" pitchFamily="18" charset="0"/>
                                      </a:rPr>
                                    </m:ctrlPr>
                                  </m:dPr>
                                  <m:e>
                                    <m:sSub>
                                      <m:sSubPr>
                                        <m:ctrlPr>
                                          <a:rPr lang="it-IT" i="1">
                                            <a:latin typeface="Cambria Math" panose="02040503050406030204" pitchFamily="18" charset="0"/>
                                          </a:rPr>
                                        </m:ctrlPr>
                                      </m:sSubPr>
                                      <m:e>
                                        <m:r>
                                          <a:rPr lang="it-IT" i="1">
                                            <a:latin typeface="Cambria Math" panose="02040503050406030204" pitchFamily="18" charset="0"/>
                                          </a:rPr>
                                          <m:t>𝜛</m:t>
                                        </m:r>
                                      </m:e>
                                      <m:sub>
                                        <m:r>
                                          <a:rPr lang="it-IT" i="1">
                                            <a:latin typeface="Cambria Math" panose="02040503050406030204" pitchFamily="18" charset="0"/>
                                          </a:rPr>
                                          <m:t>𝐷𝑅</m:t>
                                        </m:r>
                                        <m:r>
                                          <a:rPr lang="it-IT" i="1">
                                            <a:latin typeface="Cambria Math" panose="02040503050406030204" pitchFamily="18" charset="0"/>
                                          </a:rPr>
                                          <m:t>3</m:t>
                                        </m:r>
                                      </m:sub>
                                    </m:sSub>
                                    <m:r>
                                      <a:rPr lang="it-IT" i="1">
                                        <a:latin typeface="Cambria Math" panose="02040503050406030204" pitchFamily="18" charset="0"/>
                                      </a:rPr>
                                      <m:t>−</m:t>
                                    </m:r>
                                    <m:sSub>
                                      <m:sSubPr>
                                        <m:ctrlPr>
                                          <a:rPr lang="it-IT" i="1" dirty="0">
                                            <a:latin typeface="Cambria Math" panose="02040503050406030204" pitchFamily="18" charset="0"/>
                                          </a:rPr>
                                        </m:ctrlPr>
                                      </m:sSubPr>
                                      <m:e>
                                        <m:r>
                                          <m:rPr>
                                            <m:sty m:val="p"/>
                                          </m:rPr>
                                          <a:rPr lang="it-IT" i="1" dirty="0">
                                            <a:latin typeface="Cambria Math" panose="02040503050406030204" pitchFamily="18" charset="0"/>
                                          </a:rPr>
                                          <m:t>ϖ</m:t>
                                        </m:r>
                                      </m:e>
                                      <m:sub>
                                        <m:r>
                                          <a:rPr lang="it-IT" i="1" dirty="0">
                                            <a:latin typeface="Cambria Math" panose="02040503050406030204" pitchFamily="18" charset="0"/>
                                          </a:rPr>
                                          <m:t>𝑝h𝑜𝑡</m:t>
                                        </m:r>
                                      </m:sub>
                                    </m:sSub>
                                  </m:e>
                                </m:d>
                              </m:e>
                              <m:sup>
                                <m:r>
                                  <a:rPr lang="it-IT" i="1" dirty="0">
                                    <a:latin typeface="Cambria Math" panose="02040503050406030204" pitchFamily="18" charset="0"/>
                                  </a:rPr>
                                  <m:t>2</m:t>
                                </m:r>
                              </m:sup>
                            </m:sSup>
                          </m:num>
                          <m:den>
                            <m:sSup>
                              <m:sSupPr>
                                <m:ctrlPr>
                                  <a:rPr lang="it-IT" i="1">
                                    <a:latin typeface="Cambria Math" panose="02040503050406030204" pitchFamily="18" charset="0"/>
                                  </a:rPr>
                                </m:ctrlPr>
                              </m:sSupPr>
                              <m:e>
                                <m:r>
                                  <a:rPr lang="it-IT" i="1">
                                    <a:latin typeface="Cambria Math" panose="02040503050406030204" pitchFamily="18" charset="0"/>
                                  </a:rPr>
                                  <m:t>𝜎</m:t>
                                </m:r>
                              </m:e>
                              <m:sup>
                                <m:r>
                                  <a:rPr lang="it-IT" i="1">
                                    <a:latin typeface="Cambria Math" panose="02040503050406030204" pitchFamily="18" charset="0"/>
                                  </a:rPr>
                                  <m:t>2</m:t>
                                </m:r>
                              </m:sup>
                            </m:sSup>
                            <m:r>
                              <a:rPr lang="it-IT" i="1">
                                <a:latin typeface="Cambria Math" panose="02040503050406030204" pitchFamily="18" charset="0"/>
                              </a:rPr>
                              <m:t> </m:t>
                            </m:r>
                          </m:den>
                        </m:f>
                      </m:e>
                    </m:nary>
                  </m:oMath>
                </a14:m>
                <a:r>
                  <a:rPr lang="en-US" dirty="0">
                    <a:solidFill>
                      <a:srgbClr val="FF0000"/>
                    </a:solidFill>
                  </a:rPr>
                  <a:t>     </a:t>
                </a:r>
              </a:p>
            </p:txBody>
          </p:sp>
        </mc:Choice>
        <mc:Fallback>
          <p:sp>
            <p:nvSpPr>
              <p:cNvPr id="7" name="Segnaposto contenuto 6">
                <a:extLst>
                  <a:ext uri="{FF2B5EF4-FFF2-40B4-BE49-F238E27FC236}">
                    <a16:creationId xmlns:a16="http://schemas.microsoft.com/office/drawing/2014/main" id="{108C723B-741A-721C-5B3A-4844FE66236A}"/>
                  </a:ext>
                </a:extLst>
              </p:cNvPr>
              <p:cNvSpPr>
                <a:spLocks noGrp="1" noRot="1" noChangeAspect="1" noMove="1" noResize="1" noEditPoints="1" noAdjustHandles="1" noChangeArrowheads="1" noChangeShapeType="1" noTextEdit="1"/>
              </p:cNvSpPr>
              <p:nvPr>
                <p:ph idx="1"/>
              </p:nvPr>
            </p:nvSpPr>
            <p:spPr>
              <a:blipFill>
                <a:blip r:embed="rId2"/>
                <a:stretch>
                  <a:fillRect l="-1086" t="-203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CasellaDiTesto 7">
                <a:extLst>
                  <a:ext uri="{FF2B5EF4-FFF2-40B4-BE49-F238E27FC236}">
                    <a16:creationId xmlns:a16="http://schemas.microsoft.com/office/drawing/2014/main" id="{0394FA6E-9656-F65C-9FAB-F0741589791B}"/>
                  </a:ext>
                </a:extLst>
              </p:cNvPr>
              <p:cNvSpPr txBox="1"/>
              <p:nvPr/>
            </p:nvSpPr>
            <p:spPr>
              <a:xfrm>
                <a:off x="4476108" y="3185664"/>
                <a:ext cx="5869968" cy="52373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𝜛</m:t>
                          </m:r>
                        </m:e>
                        <m:sub>
                          <m:r>
                            <a:rPr lang="it-IT" sz="2400" b="0" i="1" smtClean="0">
                              <a:latin typeface="Cambria Math" panose="02040503050406030204" pitchFamily="18" charset="0"/>
                            </a:rPr>
                            <m:t>𝑝h𝑜𝑡</m:t>
                          </m:r>
                        </m:sub>
                      </m:sSub>
                      <m:r>
                        <a:rPr lang="it-IT" sz="2400" b="0" i="1" smtClean="0">
                          <a:latin typeface="Cambria Math" panose="02040503050406030204" pitchFamily="18" charset="0"/>
                        </a:rPr>
                        <m:t> =</m:t>
                      </m:r>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10</m:t>
                          </m:r>
                        </m:e>
                        <m:sup>
                          <m:r>
                            <a:rPr lang="it-IT" sz="2400" b="0" i="1" smtClean="0">
                              <a:latin typeface="Cambria Math" panose="02040503050406030204" pitchFamily="18" charset="0"/>
                            </a:rPr>
                            <m:t>−0.2⋅(</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𝑤</m:t>
                              </m:r>
                            </m:e>
                            <m:sub>
                              <m:r>
                                <a:rPr lang="it-IT" sz="2400" b="0" i="1" smtClean="0">
                                  <a:latin typeface="Cambria Math" panose="02040503050406030204" pitchFamily="18" charset="0"/>
                                </a:rPr>
                                <m:t>𝐺</m:t>
                              </m:r>
                            </m:sub>
                          </m:sSub>
                          <m:r>
                            <a:rPr lang="it-IT" sz="2400" b="0" i="1" smtClean="0">
                              <a:latin typeface="Cambria Math" panose="02040503050406030204" pitchFamily="18" charset="0"/>
                            </a:rPr>
                            <m:t>−</m:t>
                          </m:r>
                          <m:d>
                            <m:dPr>
                              <m:ctrlPr>
                                <a:rPr lang="it-IT" sz="2400" b="0" i="1" smtClean="0">
                                  <a:latin typeface="Cambria Math" panose="02040503050406030204" pitchFamily="18" charset="0"/>
                                </a:rPr>
                              </m:ctrlPr>
                            </m:dPr>
                            <m:e>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𝛼</m:t>
                                  </m:r>
                                </m:e>
                                <m:sub>
                                  <m:r>
                                    <a:rPr lang="it-IT" sz="2400" b="0" i="1" smtClean="0">
                                      <a:latin typeface="Cambria Math" panose="02040503050406030204" pitchFamily="18" charset="0"/>
                                    </a:rPr>
                                    <m:t>𝑀𝑊</m:t>
                                  </m:r>
                                </m:sub>
                              </m:sSub>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𝛽</m:t>
                                  </m:r>
                                </m:e>
                                <m:sub>
                                  <m:r>
                                    <a:rPr lang="it-IT" sz="2400" i="1">
                                      <a:latin typeface="Cambria Math" panose="02040503050406030204" pitchFamily="18" charset="0"/>
                                    </a:rPr>
                                    <m:t>𝐿𝑀𝐶</m:t>
                                  </m:r>
                                </m:sub>
                              </m:sSub>
                              <m:r>
                                <a:rPr lang="it-IT" sz="2400" i="1">
                                  <a:latin typeface="Cambria Math" panose="02040503050406030204" pitchFamily="18" charset="0"/>
                                </a:rPr>
                                <m:t>⋅</m:t>
                              </m:r>
                              <m:r>
                                <a:rPr lang="it-IT" sz="2400" i="1">
                                  <a:latin typeface="Cambria Math" panose="02040503050406030204" pitchFamily="18" charset="0"/>
                                </a:rPr>
                                <m:t>𝑙𝑜𝑔</m:t>
                              </m:r>
                              <m:r>
                                <a:rPr lang="it-IT" sz="2400" i="1">
                                  <a:latin typeface="Cambria Math" panose="02040503050406030204" pitchFamily="18" charset="0"/>
                                </a:rPr>
                                <m:t> </m:t>
                              </m:r>
                              <m:r>
                                <a:rPr lang="it-IT" sz="2400" i="1">
                                  <a:latin typeface="Cambria Math" panose="02040503050406030204" pitchFamily="18" charset="0"/>
                                </a:rPr>
                                <m:t>𝑃</m:t>
                              </m:r>
                            </m:e>
                          </m:d>
                          <m:r>
                            <a:rPr lang="it-IT" sz="2400" b="0" i="1" smtClean="0">
                              <a:latin typeface="Cambria Math" panose="02040503050406030204" pitchFamily="18" charset="0"/>
                            </a:rPr>
                            <m:t>−10)</m:t>
                          </m:r>
                        </m:sup>
                      </m:sSup>
                    </m:oMath>
                  </m:oMathPara>
                </a14:m>
                <a:endParaRPr lang="en-US" sz="2400" dirty="0"/>
              </a:p>
            </p:txBody>
          </p:sp>
        </mc:Choice>
        <mc:Fallback>
          <p:sp>
            <p:nvSpPr>
              <p:cNvPr id="8" name="CasellaDiTesto 7">
                <a:extLst>
                  <a:ext uri="{FF2B5EF4-FFF2-40B4-BE49-F238E27FC236}">
                    <a16:creationId xmlns:a16="http://schemas.microsoft.com/office/drawing/2014/main" id="{0394FA6E-9656-F65C-9FAB-F0741589791B}"/>
                  </a:ext>
                </a:extLst>
              </p:cNvPr>
              <p:cNvSpPr txBox="1">
                <a:spLocks noRot="1" noChangeAspect="1" noMove="1" noResize="1" noEditPoints="1" noAdjustHandles="1" noChangeArrowheads="1" noChangeShapeType="1" noTextEdit="1"/>
              </p:cNvSpPr>
              <p:nvPr/>
            </p:nvSpPr>
            <p:spPr>
              <a:xfrm>
                <a:off x="4476108" y="3185664"/>
                <a:ext cx="5869968" cy="523733"/>
              </a:xfrm>
              <a:prstGeom prst="rect">
                <a:avLst/>
              </a:prstGeom>
              <a:blipFill>
                <a:blip r:embed="rId3"/>
                <a:stretch>
                  <a:fillRect b="-1463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CasellaDiTesto 2">
                <a:extLst>
                  <a:ext uri="{FF2B5EF4-FFF2-40B4-BE49-F238E27FC236}">
                    <a16:creationId xmlns:a16="http://schemas.microsoft.com/office/drawing/2014/main" id="{DC8C7CFB-71F9-74C4-C9F9-CEF975B1988B}"/>
                  </a:ext>
                </a:extLst>
              </p:cNvPr>
              <p:cNvSpPr txBox="1"/>
              <p:nvPr/>
            </p:nvSpPr>
            <p:spPr>
              <a:xfrm>
                <a:off x="5332287" y="4758514"/>
                <a:ext cx="4991110" cy="400110"/>
              </a:xfrm>
              <a:prstGeom prst="rect">
                <a:avLst/>
              </a:prstGeom>
              <a:noFill/>
            </p:spPr>
            <p:txBody>
              <a:bodyPr wrap="none" rtlCol="0">
                <a:spAutoFit/>
              </a:bodyPr>
              <a:lstStyle/>
              <a:p>
                <a14:m>
                  <m:oMath xmlns:m="http://schemas.openxmlformats.org/officeDocument/2006/math">
                    <m:sSub>
                      <m:sSubPr>
                        <m:ctrlPr>
                          <a:rPr lang="it-IT" sz="2000" i="1" smtClean="0">
                            <a:latin typeface="Cambria Math" panose="02040503050406030204" pitchFamily="18" charset="0"/>
                          </a:rPr>
                        </m:ctrlPr>
                      </m:sSubPr>
                      <m:e>
                        <m:r>
                          <a:rPr lang="it-IT" sz="2000" i="1">
                            <a:latin typeface="Cambria Math" panose="02040503050406030204" pitchFamily="18" charset="0"/>
                          </a:rPr>
                          <m:t>𝛼</m:t>
                        </m:r>
                      </m:e>
                      <m:sub>
                        <m:r>
                          <a:rPr lang="it-IT" sz="2000" i="1">
                            <a:latin typeface="Cambria Math" panose="02040503050406030204" pitchFamily="18" charset="0"/>
                          </a:rPr>
                          <m:t>𝑀𝑊</m:t>
                        </m:r>
                      </m:sub>
                    </m:sSub>
                  </m:oMath>
                </a14:m>
                <a:r>
                  <a:rPr lang="en-US" sz="2000" dirty="0"/>
                  <a:t> is the zero point of the PW-PL relations</a:t>
                </a:r>
              </a:p>
            </p:txBody>
          </p:sp>
        </mc:Choice>
        <mc:Fallback>
          <p:sp>
            <p:nvSpPr>
              <p:cNvPr id="3" name="CasellaDiTesto 2">
                <a:extLst>
                  <a:ext uri="{FF2B5EF4-FFF2-40B4-BE49-F238E27FC236}">
                    <a16:creationId xmlns:a16="http://schemas.microsoft.com/office/drawing/2014/main" id="{DC8C7CFB-71F9-74C4-C9F9-CEF975B1988B}"/>
                  </a:ext>
                </a:extLst>
              </p:cNvPr>
              <p:cNvSpPr txBox="1">
                <a:spLocks noRot="1" noChangeAspect="1" noMove="1" noResize="1" noEditPoints="1" noAdjustHandles="1" noChangeArrowheads="1" noChangeShapeType="1" noTextEdit="1"/>
              </p:cNvSpPr>
              <p:nvPr/>
            </p:nvSpPr>
            <p:spPr>
              <a:xfrm>
                <a:off x="5332287" y="4758514"/>
                <a:ext cx="4991110" cy="400110"/>
              </a:xfrm>
              <a:prstGeom prst="rect">
                <a:avLst/>
              </a:prstGeom>
              <a:blipFill>
                <a:blip r:embed="rId4"/>
                <a:stretch>
                  <a:fillRect t="-6061" r="-509" b="-27273"/>
                </a:stretch>
              </a:blipFill>
            </p:spPr>
            <p:txBody>
              <a:bodyPr/>
              <a:lstStyle/>
              <a:p>
                <a:r>
                  <a:rPr lang="en-US">
                    <a:noFill/>
                  </a:rPr>
                  <a:t> </a:t>
                </a:r>
              </a:p>
            </p:txBody>
          </p:sp>
        </mc:Fallback>
      </mc:AlternateContent>
      <p:sp>
        <p:nvSpPr>
          <p:cNvPr id="11" name="Titolo 1">
            <a:extLst>
              <a:ext uri="{FF2B5EF4-FFF2-40B4-BE49-F238E27FC236}">
                <a16:creationId xmlns:a16="http://schemas.microsoft.com/office/drawing/2014/main" id="{4F934C2F-85B3-F9D0-C915-388EE3ED085B}"/>
              </a:ext>
            </a:extLst>
          </p:cNvPr>
          <p:cNvSpPr>
            <a:spLocks noGrp="1"/>
          </p:cNvSpPr>
          <p:nvPr>
            <p:ph type="title"/>
          </p:nvPr>
        </p:nvSpPr>
        <p:spPr>
          <a:xfrm>
            <a:off x="685800" y="320675"/>
            <a:ext cx="10515600" cy="1325563"/>
          </a:xfrm>
        </p:spPr>
        <p:txBody>
          <a:bodyPr/>
          <a:lstStyle/>
          <a:p>
            <a:r>
              <a:rPr lang="en-US" b="1" dirty="0">
                <a:solidFill>
                  <a:schemeClr val="tx2">
                    <a:lumMod val="75000"/>
                    <a:lumOff val="25000"/>
                  </a:schemeClr>
                </a:solidFill>
              </a:rPr>
              <a:t>CALIBRATION WITH GAIA PARALLAXES</a:t>
            </a:r>
          </a:p>
        </p:txBody>
      </p:sp>
    </p:spTree>
    <p:extLst>
      <p:ext uri="{BB962C8B-B14F-4D97-AF65-F5344CB8AC3E}">
        <p14:creationId xmlns:p14="http://schemas.microsoft.com/office/powerpoint/2010/main" val="180865538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DC9A39-AC3B-FFF9-91AD-B666E1FD264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9A3C6BBA-AA01-A2D0-3DCE-6048CE5E4964}"/>
              </a:ext>
            </a:extLst>
          </p:cNvPr>
          <p:cNvSpPr>
            <a:spLocks noGrp="1"/>
          </p:cNvSpPr>
          <p:nvPr>
            <p:ph type="title"/>
          </p:nvPr>
        </p:nvSpPr>
        <p:spPr/>
        <p:txBody>
          <a:bodyPr/>
          <a:lstStyle/>
          <a:p>
            <a:r>
              <a:rPr lang="en-US" b="1" dirty="0">
                <a:solidFill>
                  <a:schemeClr val="tx2">
                    <a:lumMod val="75000"/>
                    <a:lumOff val="25000"/>
                  </a:schemeClr>
                </a:solidFill>
              </a:rPr>
              <a:t>SANITY CHECK: THE LMC DISTANCE </a:t>
            </a:r>
          </a:p>
        </p:txBody>
      </p:sp>
      <p:sp>
        <p:nvSpPr>
          <p:cNvPr id="4" name="Segnaposto data 3">
            <a:extLst>
              <a:ext uri="{FF2B5EF4-FFF2-40B4-BE49-F238E27FC236}">
                <a16:creationId xmlns:a16="http://schemas.microsoft.com/office/drawing/2014/main" id="{4063A5E4-C685-2651-F743-BC1B45B1FD82}"/>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8CC28CE0-C75C-C4F1-1D6A-00E49C2B41D2}"/>
              </a:ext>
            </a:extLst>
          </p:cNvPr>
          <p:cNvSpPr>
            <a:spLocks noGrp="1"/>
          </p:cNvSpPr>
          <p:nvPr>
            <p:ph type="ftr" sz="quarter" idx="11"/>
          </p:nvPr>
        </p:nvSpPr>
        <p:spPr/>
        <p:txBody>
          <a:bodyPr/>
          <a:lstStyle/>
          <a:p>
            <a:r>
              <a:rPr lang="en-US" dirty="0"/>
              <a:t>Teresa Sicignano</a:t>
            </a:r>
          </a:p>
        </p:txBody>
      </p:sp>
      <p:sp>
        <p:nvSpPr>
          <p:cNvPr id="6" name="Segnaposto numero diapositiva 5">
            <a:extLst>
              <a:ext uri="{FF2B5EF4-FFF2-40B4-BE49-F238E27FC236}">
                <a16:creationId xmlns:a16="http://schemas.microsoft.com/office/drawing/2014/main" id="{F68A17CF-F2B2-5223-00AE-FF64F969628C}"/>
              </a:ext>
            </a:extLst>
          </p:cNvPr>
          <p:cNvSpPr>
            <a:spLocks noGrp="1"/>
          </p:cNvSpPr>
          <p:nvPr>
            <p:ph type="sldNum" sz="quarter" idx="12"/>
          </p:nvPr>
        </p:nvSpPr>
        <p:spPr/>
        <p:txBody>
          <a:bodyPr/>
          <a:lstStyle/>
          <a:p>
            <a:fld id="{B78F4D46-5A94-204F-B668-74128563BE61}" type="slidenum">
              <a:rPr lang="en-US" smtClean="0"/>
              <a:t>85</a:t>
            </a:fld>
            <a:endParaRPr lang="en-US"/>
          </a:p>
        </p:txBody>
      </p:sp>
      <mc:AlternateContent xmlns:mc="http://schemas.openxmlformats.org/markup-compatibility/2006">
        <mc:Choice xmlns:a14="http://schemas.microsoft.com/office/drawing/2010/main" Requires="a14">
          <p:sp>
            <p:nvSpPr>
              <p:cNvPr id="7" name="Segnaposto contenuto 6">
                <a:extLst>
                  <a:ext uri="{FF2B5EF4-FFF2-40B4-BE49-F238E27FC236}">
                    <a16:creationId xmlns:a16="http://schemas.microsoft.com/office/drawing/2014/main" id="{3E33842B-439E-605A-0069-1FAEA70A3234}"/>
                  </a:ext>
                </a:extLst>
              </p:cNvPr>
              <p:cNvSpPr>
                <a:spLocks noGrp="1"/>
              </p:cNvSpPr>
              <p:nvPr>
                <p:ph idx="1"/>
              </p:nvPr>
            </p:nvSpPr>
            <p:spPr>
              <a:xfrm>
                <a:off x="838200" y="1485759"/>
                <a:ext cx="10515600" cy="1103692"/>
              </a:xfrm>
            </p:spPr>
            <p:txBody>
              <a:bodyPr/>
              <a:lstStyle/>
              <a:p>
                <a:r>
                  <a:rPr lang="en-US" dirty="0"/>
                  <a:t>For every single LMC cepheid:</a:t>
                </a:r>
              </a:p>
              <a:p>
                <a:pPr lvl="3"/>
                <a14:m>
                  <m:oMath xmlns:m="http://schemas.openxmlformats.org/officeDocument/2006/math">
                    <m:sSub>
                      <m:sSubPr>
                        <m:ctrlPr>
                          <a:rPr lang="it-IT" i="1">
                            <a:solidFill>
                              <a:srgbClr val="FF0000"/>
                            </a:solidFill>
                            <a:latin typeface="Cambria Math" panose="02040503050406030204" pitchFamily="18" charset="0"/>
                          </a:rPr>
                        </m:ctrlPr>
                      </m:sSubPr>
                      <m:e>
                        <m:r>
                          <a:rPr lang="it-IT" i="1">
                            <a:solidFill>
                              <a:srgbClr val="FF0000"/>
                            </a:solidFill>
                            <a:latin typeface="Cambria Math" panose="02040503050406030204" pitchFamily="18" charset="0"/>
                          </a:rPr>
                          <m:t>𝛼</m:t>
                        </m:r>
                      </m:e>
                      <m:sub>
                        <m:r>
                          <a:rPr lang="it-IT" b="0" i="1" smtClean="0">
                            <a:solidFill>
                              <a:srgbClr val="FF0000"/>
                            </a:solidFill>
                            <a:latin typeface="Cambria Math" panose="02040503050406030204" pitchFamily="18" charset="0"/>
                          </a:rPr>
                          <m:t>𝑀𝑊</m:t>
                        </m:r>
                      </m:sub>
                    </m:sSub>
                    <m:r>
                      <a:rPr lang="it-IT" i="1">
                        <a:solidFill>
                          <a:srgbClr val="FF0000"/>
                        </a:solidFill>
                        <a:latin typeface="Cambria Math" panose="02040503050406030204" pitchFamily="18" charset="0"/>
                      </a:rPr>
                      <m:t> </m:t>
                    </m:r>
                    <m:r>
                      <a:rPr lang="it-IT" b="0" i="1" smtClean="0">
                        <a:solidFill>
                          <a:srgbClr val="FF0000"/>
                        </a:solidFill>
                        <a:latin typeface="Cambria Math" panose="02040503050406030204" pitchFamily="18" charset="0"/>
                      </a:rPr>
                      <m:t>, </m:t>
                    </m:r>
                    <m:sSub>
                      <m:sSubPr>
                        <m:ctrlPr>
                          <a:rPr lang="it-IT" b="0" i="1" smtClean="0">
                            <a:solidFill>
                              <a:srgbClr val="FF0000"/>
                            </a:solidFill>
                            <a:latin typeface="Cambria Math" panose="02040503050406030204" pitchFamily="18" charset="0"/>
                          </a:rPr>
                        </m:ctrlPr>
                      </m:sSubPr>
                      <m:e>
                        <m:r>
                          <a:rPr lang="it-IT" b="0" i="1" smtClean="0">
                            <a:solidFill>
                              <a:srgbClr val="FF0000"/>
                            </a:solidFill>
                            <a:latin typeface="Cambria Math" panose="02040503050406030204" pitchFamily="18" charset="0"/>
                          </a:rPr>
                          <m:t>𝛽</m:t>
                        </m:r>
                      </m:e>
                      <m:sub>
                        <m:r>
                          <a:rPr lang="it-IT" b="0" i="1" smtClean="0">
                            <a:solidFill>
                              <a:srgbClr val="FF0000"/>
                            </a:solidFill>
                            <a:latin typeface="Cambria Math" panose="02040503050406030204" pitchFamily="18" charset="0"/>
                          </a:rPr>
                          <m:t>𝑀𝑊</m:t>
                        </m:r>
                      </m:sub>
                    </m:sSub>
                  </m:oMath>
                </a14:m>
                <a:endParaRPr lang="it-IT" dirty="0">
                  <a:solidFill>
                    <a:srgbClr val="FF0000"/>
                  </a:solidFill>
                </a:endParaRPr>
              </a:p>
              <a:p>
                <a:pPr lvl="3"/>
                <a:r>
                  <a:rPr lang="en-US" dirty="0"/>
                  <a:t>Multi-band photometry</a:t>
                </a:r>
              </a:p>
            </p:txBody>
          </p:sp>
        </mc:Choice>
        <mc:Fallback>
          <p:sp>
            <p:nvSpPr>
              <p:cNvPr id="7" name="Segnaposto contenuto 6">
                <a:extLst>
                  <a:ext uri="{FF2B5EF4-FFF2-40B4-BE49-F238E27FC236}">
                    <a16:creationId xmlns:a16="http://schemas.microsoft.com/office/drawing/2014/main" id="{3E33842B-439E-605A-0069-1FAEA70A3234}"/>
                  </a:ext>
                </a:extLst>
              </p:cNvPr>
              <p:cNvSpPr>
                <a:spLocks noGrp="1" noRot="1" noChangeAspect="1" noMove="1" noResize="1" noEditPoints="1" noAdjustHandles="1" noChangeArrowheads="1" noChangeShapeType="1" noTextEdit="1"/>
              </p:cNvSpPr>
              <p:nvPr>
                <p:ph idx="1"/>
              </p:nvPr>
            </p:nvSpPr>
            <p:spPr>
              <a:xfrm>
                <a:off x="838200" y="1485759"/>
                <a:ext cx="10515600" cy="1103692"/>
              </a:xfrm>
              <a:blipFill>
                <a:blip r:embed="rId2"/>
                <a:stretch>
                  <a:fillRect l="-1086" t="-10227" b="-681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A4F1BA6F-A1C9-84A9-641D-FD9F35A180B4}"/>
                  </a:ext>
                </a:extLst>
              </p:cNvPr>
              <p:cNvSpPr txBox="1"/>
              <p:nvPr/>
            </p:nvSpPr>
            <p:spPr>
              <a:xfrm>
                <a:off x="5340462" y="2048791"/>
                <a:ext cx="6097712" cy="39312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𝑚</m:t>
                          </m:r>
                        </m:e>
                        <m:sub>
                          <m:sSub>
                            <m:sSubPr>
                              <m:ctrlPr>
                                <a:rPr lang="it-IT" b="0" i="1" smtClean="0">
                                  <a:latin typeface="Cambria Math" panose="02040503050406030204" pitchFamily="18" charset="0"/>
                                </a:rPr>
                              </m:ctrlPr>
                            </m:sSubPr>
                            <m:e>
                              <m:r>
                                <a:rPr lang="it-IT" b="0" i="1" smtClean="0">
                                  <a:latin typeface="Cambria Math" panose="02040503050406030204" pitchFamily="18" charset="0"/>
                                </a:rPr>
                                <m:t>𝜆</m:t>
                              </m:r>
                            </m:e>
                            <m:sub>
                              <m:r>
                                <a:rPr lang="it-IT" b="0" i="1" smtClean="0">
                                  <a:latin typeface="Cambria Math" panose="02040503050406030204" pitchFamily="18" charset="0"/>
                                </a:rPr>
                                <m:t>1</m:t>
                              </m:r>
                            </m:sub>
                          </m:sSub>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𝑀</m:t>
                          </m:r>
                        </m:e>
                        <m:sub>
                          <m:sSub>
                            <m:sSubPr>
                              <m:ctrlPr>
                                <a:rPr lang="it-IT" b="0" i="1" smtClean="0">
                                  <a:latin typeface="Cambria Math" panose="02040503050406030204" pitchFamily="18" charset="0"/>
                                </a:rPr>
                              </m:ctrlPr>
                            </m:sSubPr>
                            <m:e>
                              <m:r>
                                <a:rPr lang="it-IT" b="0" i="1" smtClean="0">
                                  <a:latin typeface="Cambria Math" panose="02040503050406030204" pitchFamily="18" charset="0"/>
                                </a:rPr>
                                <m:t>𝜆</m:t>
                              </m:r>
                            </m:e>
                            <m:sub>
                              <m:r>
                                <a:rPr lang="it-IT" b="0" i="1" smtClean="0">
                                  <a:latin typeface="Cambria Math" panose="02040503050406030204" pitchFamily="18" charset="0"/>
                                </a:rPr>
                                <m:t>1</m:t>
                              </m:r>
                            </m:sub>
                          </m:sSub>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m:t>
                          </m:r>
                          <m:r>
                            <a:rPr lang="it-IT" i="1">
                              <a:latin typeface="Cambria Math" panose="02040503050406030204" pitchFamily="18" charset="0"/>
                            </a:rPr>
                            <m:t>𝛼</m:t>
                          </m:r>
                        </m:e>
                        <m:sub>
                          <m:r>
                            <a:rPr lang="it-IT" b="0" i="1" smtClean="0">
                              <a:latin typeface="Cambria Math" panose="02040503050406030204" pitchFamily="18" charset="0"/>
                            </a:rPr>
                            <m:t>𝐿𝑀𝐶</m:t>
                          </m:r>
                        </m:sub>
                      </m:sSub>
                      <m:r>
                        <a:rPr lang="it-IT" i="1">
                          <a:latin typeface="Cambria Math" panose="02040503050406030204" pitchFamily="18" charset="0"/>
                        </a:rPr>
                        <m:t>+</m:t>
                      </m:r>
                      <m:sSub>
                        <m:sSubPr>
                          <m:ctrlPr>
                            <a:rPr lang="it-IT" b="0" i="1" smtClean="0">
                              <a:latin typeface="Cambria Math" panose="02040503050406030204" pitchFamily="18" charset="0"/>
                            </a:rPr>
                          </m:ctrlPr>
                        </m:sSubPr>
                        <m:e>
                          <m:r>
                            <a:rPr lang="it-IT" i="1">
                              <a:latin typeface="Cambria Math" panose="02040503050406030204" pitchFamily="18" charset="0"/>
                            </a:rPr>
                            <m:t>𝛽</m:t>
                          </m:r>
                        </m:e>
                        <m:sub>
                          <m:r>
                            <a:rPr lang="it-IT" b="0" i="1" smtClean="0">
                              <a:latin typeface="Cambria Math" panose="02040503050406030204" pitchFamily="18" charset="0"/>
                            </a:rPr>
                            <m:t>𝐿𝑀𝐶</m:t>
                          </m:r>
                        </m:sub>
                      </m:sSub>
                      <m:r>
                        <a:rPr lang="it-IT" i="1">
                          <a:latin typeface="Cambria Math" panose="02040503050406030204" pitchFamily="18" charset="0"/>
                        </a:rPr>
                        <m:t>⋅</m:t>
                      </m:r>
                      <m:func>
                        <m:funcPr>
                          <m:ctrlPr>
                            <a:rPr lang="it-IT" i="1">
                              <a:latin typeface="Cambria Math" panose="02040503050406030204" pitchFamily="18" charset="0"/>
                            </a:rPr>
                          </m:ctrlPr>
                        </m:funcPr>
                        <m:fName>
                          <m:r>
                            <m:rPr>
                              <m:sty m:val="p"/>
                            </m:rPr>
                            <a:rPr lang="it-IT">
                              <a:latin typeface="Cambria Math" panose="02040503050406030204" pitchFamily="18" charset="0"/>
                            </a:rPr>
                            <m:t>log</m:t>
                          </m:r>
                        </m:fName>
                        <m:e>
                          <m:r>
                            <a:rPr lang="it-IT" i="1">
                              <a:latin typeface="Cambria Math" panose="02040503050406030204" pitchFamily="18" charset="0"/>
                            </a:rPr>
                            <m:t>𝑃</m:t>
                          </m:r>
                        </m:e>
                      </m:func>
                      <m:r>
                        <a:rPr lang="it-IT" b="0" i="1" smtClean="0">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m:t>
                          </m:r>
                          <m:r>
                            <a:rPr lang="it-IT" i="1">
                              <a:latin typeface="Cambria Math" panose="02040503050406030204" pitchFamily="18" charset="0"/>
                            </a:rPr>
                            <m:t>𝛼</m:t>
                          </m:r>
                        </m:e>
                        <m:sub>
                          <m:r>
                            <a:rPr lang="it-IT" b="0" i="1" smtClean="0">
                              <a:latin typeface="Cambria Math" panose="02040503050406030204" pitchFamily="18" charset="0"/>
                            </a:rPr>
                            <m:t>𝑀𝑊</m:t>
                          </m:r>
                        </m:sub>
                      </m:sSub>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𝛽</m:t>
                          </m:r>
                        </m:e>
                        <m:sub>
                          <m:r>
                            <a:rPr lang="it-IT" b="0" i="1" smtClean="0">
                              <a:latin typeface="Cambria Math" panose="02040503050406030204" pitchFamily="18" charset="0"/>
                            </a:rPr>
                            <m:t>𝑀𝑊</m:t>
                          </m:r>
                        </m:sub>
                      </m:sSub>
                      <m:r>
                        <a:rPr lang="it-IT" i="1">
                          <a:latin typeface="Cambria Math" panose="02040503050406030204" pitchFamily="18" charset="0"/>
                        </a:rPr>
                        <m:t>⋅</m:t>
                      </m:r>
                      <m:func>
                        <m:funcPr>
                          <m:ctrlPr>
                            <a:rPr lang="it-IT" i="1">
                              <a:latin typeface="Cambria Math" panose="02040503050406030204" pitchFamily="18" charset="0"/>
                            </a:rPr>
                          </m:ctrlPr>
                        </m:funcPr>
                        <m:fName>
                          <m:r>
                            <m:rPr>
                              <m:sty m:val="p"/>
                            </m:rPr>
                            <a:rPr lang="it-IT">
                              <a:latin typeface="Cambria Math" panose="02040503050406030204" pitchFamily="18" charset="0"/>
                            </a:rPr>
                            <m:t>log</m:t>
                          </m:r>
                        </m:fName>
                        <m:e>
                          <m:r>
                            <a:rPr lang="it-IT" i="1">
                              <a:latin typeface="Cambria Math" panose="02040503050406030204" pitchFamily="18" charset="0"/>
                            </a:rPr>
                            <m:t>𝑃</m:t>
                          </m:r>
                        </m:e>
                      </m:func>
                      <m:r>
                        <a:rPr lang="it-IT" i="1">
                          <a:latin typeface="Cambria Math" panose="02040503050406030204" pitchFamily="18" charset="0"/>
                        </a:rPr>
                        <m:t>)</m:t>
                      </m:r>
                    </m:oMath>
                  </m:oMathPara>
                </a14:m>
                <a:endParaRPr lang="en-US" dirty="0"/>
              </a:p>
            </p:txBody>
          </p:sp>
        </mc:Choice>
        <mc:Fallback>
          <p:sp>
            <p:nvSpPr>
              <p:cNvPr id="10" name="CasellaDiTesto 9">
                <a:extLst>
                  <a:ext uri="{FF2B5EF4-FFF2-40B4-BE49-F238E27FC236}">
                    <a16:creationId xmlns:a16="http://schemas.microsoft.com/office/drawing/2014/main" id="{A4F1BA6F-A1C9-84A9-641D-FD9F35A180B4}"/>
                  </a:ext>
                </a:extLst>
              </p:cNvPr>
              <p:cNvSpPr txBox="1">
                <a:spLocks noRot="1" noChangeAspect="1" noMove="1" noResize="1" noEditPoints="1" noAdjustHandles="1" noChangeArrowheads="1" noChangeShapeType="1" noTextEdit="1"/>
              </p:cNvSpPr>
              <p:nvPr/>
            </p:nvSpPr>
            <p:spPr>
              <a:xfrm>
                <a:off x="5340462" y="2048791"/>
                <a:ext cx="6097712" cy="393121"/>
              </a:xfrm>
              <a:prstGeom prst="rect">
                <a:avLst/>
              </a:prstGeom>
              <a:blipFill>
                <a:blip r:embed="rId3"/>
                <a:stretch>
                  <a:fillRect b="-6250"/>
                </a:stretch>
              </a:blipFill>
            </p:spPr>
            <p:txBody>
              <a:bodyPr/>
              <a:lstStyle/>
              <a:p>
                <a:r>
                  <a:rPr lang="en-US">
                    <a:noFill/>
                  </a:rPr>
                  <a:t> </a:t>
                </a:r>
              </a:p>
            </p:txBody>
          </p:sp>
        </mc:Fallback>
      </mc:AlternateContent>
      <p:grpSp>
        <p:nvGrpSpPr>
          <p:cNvPr id="17" name="Gruppo 16">
            <a:extLst>
              <a:ext uri="{FF2B5EF4-FFF2-40B4-BE49-F238E27FC236}">
                <a16:creationId xmlns:a16="http://schemas.microsoft.com/office/drawing/2014/main" id="{15D3E65C-9CC2-EE4A-4AC8-0A30731FFCBB}"/>
              </a:ext>
            </a:extLst>
          </p:cNvPr>
          <p:cNvGrpSpPr/>
          <p:nvPr/>
        </p:nvGrpSpPr>
        <p:grpSpPr>
          <a:xfrm>
            <a:off x="3165365" y="2764605"/>
            <a:ext cx="5414800" cy="3591745"/>
            <a:chOff x="3195800" y="2901130"/>
            <a:chExt cx="5414800" cy="3591745"/>
          </a:xfrm>
        </p:grpSpPr>
        <p:pic>
          <p:nvPicPr>
            <p:cNvPr id="13" name="Immagine 12">
              <a:extLst>
                <a:ext uri="{FF2B5EF4-FFF2-40B4-BE49-F238E27FC236}">
                  <a16:creationId xmlns:a16="http://schemas.microsoft.com/office/drawing/2014/main" id="{09DDDA1E-4DA5-5721-5BCA-11FE71F24BB4}"/>
                </a:ext>
              </a:extLst>
            </p:cNvPr>
            <p:cNvPicPr>
              <a:picLocks noChangeAspect="1"/>
            </p:cNvPicPr>
            <p:nvPr/>
          </p:nvPicPr>
          <p:blipFill>
            <a:blip r:embed="rId4"/>
            <a:srcRect t="50000" b="1310"/>
            <a:stretch>
              <a:fillRect/>
            </a:stretch>
          </p:blipFill>
          <p:spPr>
            <a:xfrm>
              <a:off x="3195801" y="3153773"/>
              <a:ext cx="5414799" cy="3339102"/>
            </a:xfrm>
            <a:prstGeom prst="rect">
              <a:avLst/>
            </a:prstGeom>
          </p:spPr>
        </p:pic>
        <p:pic>
          <p:nvPicPr>
            <p:cNvPr id="15" name="Immagine 14">
              <a:extLst>
                <a:ext uri="{FF2B5EF4-FFF2-40B4-BE49-F238E27FC236}">
                  <a16:creationId xmlns:a16="http://schemas.microsoft.com/office/drawing/2014/main" id="{4023523B-0A4A-8098-8357-1A20F3295DB6}"/>
                </a:ext>
              </a:extLst>
            </p:cNvPr>
            <p:cNvPicPr>
              <a:picLocks noChangeAspect="1"/>
            </p:cNvPicPr>
            <p:nvPr/>
          </p:nvPicPr>
          <p:blipFill>
            <a:blip r:embed="rId4"/>
            <a:srcRect t="133" b="95336"/>
            <a:stretch>
              <a:fillRect/>
            </a:stretch>
          </p:blipFill>
          <p:spPr>
            <a:xfrm>
              <a:off x="3195800" y="2901130"/>
              <a:ext cx="5414799" cy="310735"/>
            </a:xfrm>
            <a:prstGeom prst="rect">
              <a:avLst/>
            </a:prstGeom>
          </p:spPr>
        </p:pic>
        <p:pic>
          <p:nvPicPr>
            <p:cNvPr id="16" name="Immagine 15">
              <a:extLst>
                <a:ext uri="{FF2B5EF4-FFF2-40B4-BE49-F238E27FC236}">
                  <a16:creationId xmlns:a16="http://schemas.microsoft.com/office/drawing/2014/main" id="{194FAB55-3465-09D7-40FA-53A42964EC75}"/>
                </a:ext>
              </a:extLst>
            </p:cNvPr>
            <p:cNvPicPr>
              <a:picLocks noChangeAspect="1"/>
            </p:cNvPicPr>
            <p:nvPr/>
          </p:nvPicPr>
          <p:blipFill>
            <a:blip r:embed="rId4"/>
            <a:srcRect l="59197" t="50209" r="39689" b="46743"/>
            <a:stretch>
              <a:fillRect/>
            </a:stretch>
          </p:blipFill>
          <p:spPr>
            <a:xfrm>
              <a:off x="6400800" y="3013259"/>
              <a:ext cx="60325" cy="208604"/>
            </a:xfrm>
            <a:prstGeom prst="rect">
              <a:avLst/>
            </a:prstGeom>
          </p:spPr>
        </p:pic>
      </p:grpSp>
      <mc:AlternateContent xmlns:mc="http://schemas.openxmlformats.org/markup-compatibility/2006">
        <mc:Choice xmlns:a14="http://schemas.microsoft.com/office/drawing/2010/main" Requires="a14">
          <p:sp>
            <p:nvSpPr>
              <p:cNvPr id="19" name="CasellaDiTesto 18">
                <a:extLst>
                  <a:ext uri="{FF2B5EF4-FFF2-40B4-BE49-F238E27FC236}">
                    <a16:creationId xmlns:a16="http://schemas.microsoft.com/office/drawing/2014/main" id="{4A3898BA-E3E6-6DDF-87AF-389FCAA1F7C6}"/>
                  </a:ext>
                </a:extLst>
              </p:cNvPr>
              <p:cNvSpPr txBox="1"/>
              <p:nvPr/>
            </p:nvSpPr>
            <p:spPr>
              <a:xfrm>
                <a:off x="7486048" y="3792515"/>
                <a:ext cx="4266398" cy="1200329"/>
              </a:xfrm>
              <a:prstGeom prst="rect">
                <a:avLst/>
              </a:prstGeom>
              <a:noFill/>
            </p:spPr>
            <p:txBody>
              <a:bodyPr wrap="square">
                <a:spAutoFit/>
              </a:bodyPr>
              <a:lstStyle/>
              <a:p>
                <a:r>
                  <a:rPr lang="en-US" b="1" dirty="0"/>
                  <a:t> The geometric LMC distance</a:t>
                </a:r>
              </a:p>
              <a:p>
                <a:r>
                  <a:rPr lang="en-US" b="1" dirty="0"/>
                  <a:t> based on eclipsing binaries:</a:t>
                </a:r>
              </a:p>
              <a:p>
                <a:pPr/>
                <a14:m>
                  <m:oMathPara xmlns:m="http://schemas.openxmlformats.org/officeDocument/2006/math">
                    <m:oMathParaPr>
                      <m:jc m:val="left"/>
                    </m:oMathParaPr>
                    <m:oMath xmlns:m="http://schemas.openxmlformats.org/officeDocument/2006/math">
                      <m:sSub>
                        <m:sSubPr>
                          <m:ctrlPr>
                            <a:rPr lang="en-US" sz="1800" b="1" i="1" smtClean="0">
                              <a:solidFill>
                                <a:schemeClr val="tx1"/>
                              </a:solidFill>
                              <a:latin typeface="Cambria Math" panose="02040503050406030204" pitchFamily="18" charset="0"/>
                            </a:rPr>
                          </m:ctrlPr>
                        </m:sSubPr>
                        <m:e>
                          <m:r>
                            <a:rPr lang="en-US" sz="1800" b="1" i="1" smtClean="0">
                              <a:solidFill>
                                <a:schemeClr val="tx1"/>
                              </a:solidFill>
                              <a:latin typeface="Cambria Math" panose="02040503050406030204" pitchFamily="18" charset="0"/>
                            </a:rPr>
                            <m:t>𝝁</m:t>
                          </m:r>
                        </m:e>
                        <m:sub>
                          <m:r>
                            <a:rPr lang="en-US" sz="1800" b="1" i="1" smtClean="0">
                              <a:solidFill>
                                <a:schemeClr val="tx1"/>
                              </a:solidFill>
                              <a:latin typeface="Cambria Math" panose="02040503050406030204" pitchFamily="18" charset="0"/>
                            </a:rPr>
                            <m:t>𝑳𝑴𝑪</m:t>
                          </m:r>
                        </m:sub>
                      </m:sSub>
                      <m:r>
                        <a:rPr lang="en-US" sz="1800" b="1" i="1" smtClean="0">
                          <a:solidFill>
                            <a:schemeClr val="tx1"/>
                          </a:solidFill>
                          <a:latin typeface="Cambria Math" panose="02040503050406030204" pitchFamily="18" charset="0"/>
                        </a:rPr>
                        <m:t>= </m:t>
                      </m:r>
                      <m:r>
                        <a:rPr lang="it-IT" sz="1800" b="1" i="1" smtClean="0">
                          <a:solidFill>
                            <a:schemeClr val="tx1"/>
                          </a:solidFill>
                          <a:latin typeface="Cambria Math" panose="02040503050406030204" pitchFamily="18" charset="0"/>
                        </a:rPr>
                        <m:t>𝟏𝟖</m:t>
                      </m:r>
                      <m:r>
                        <a:rPr lang="it-IT" sz="1800" b="1" i="1" smtClean="0">
                          <a:solidFill>
                            <a:schemeClr val="tx1"/>
                          </a:solidFill>
                          <a:latin typeface="Cambria Math" panose="02040503050406030204" pitchFamily="18" charset="0"/>
                        </a:rPr>
                        <m:t>.</m:t>
                      </m:r>
                      <m:r>
                        <a:rPr lang="it-IT" sz="1800" b="1" i="1" smtClean="0">
                          <a:solidFill>
                            <a:schemeClr val="tx1"/>
                          </a:solidFill>
                          <a:latin typeface="Cambria Math" panose="02040503050406030204" pitchFamily="18" charset="0"/>
                        </a:rPr>
                        <m:t>𝟒𝟕𝟕</m:t>
                      </m:r>
                      <m:r>
                        <a:rPr lang="it-IT" sz="1800" b="1" i="1" smtClean="0">
                          <a:solidFill>
                            <a:schemeClr val="tx1"/>
                          </a:solidFill>
                          <a:latin typeface="Cambria Math" panose="02040503050406030204" pitchFamily="18" charset="0"/>
                        </a:rPr>
                        <m:t>±</m:t>
                      </m:r>
                      <m:r>
                        <a:rPr lang="it-IT" sz="1800" b="1" i="1" smtClean="0">
                          <a:solidFill>
                            <a:schemeClr val="tx1"/>
                          </a:solidFill>
                          <a:latin typeface="Cambria Math" panose="02040503050406030204" pitchFamily="18" charset="0"/>
                        </a:rPr>
                        <m:t>𝟎</m:t>
                      </m:r>
                      <m:r>
                        <a:rPr lang="it-IT" sz="1800" b="1" i="1" smtClean="0">
                          <a:solidFill>
                            <a:schemeClr val="tx1"/>
                          </a:solidFill>
                          <a:latin typeface="Cambria Math" panose="02040503050406030204" pitchFamily="18" charset="0"/>
                        </a:rPr>
                        <m:t>.</m:t>
                      </m:r>
                      <m:r>
                        <a:rPr lang="it-IT" sz="1800" b="1" i="1" smtClean="0">
                          <a:solidFill>
                            <a:schemeClr val="tx1"/>
                          </a:solidFill>
                          <a:latin typeface="Cambria Math" panose="02040503050406030204" pitchFamily="18" charset="0"/>
                        </a:rPr>
                        <m:t>𝟎𝟎𝟑</m:t>
                      </m:r>
                      <m:r>
                        <a:rPr lang="it-IT" sz="1800" b="1" i="1" smtClean="0">
                          <a:solidFill>
                            <a:schemeClr val="tx1"/>
                          </a:solidFill>
                          <a:latin typeface="Cambria Math" panose="02040503050406030204" pitchFamily="18" charset="0"/>
                        </a:rPr>
                        <m:t>±</m:t>
                      </m:r>
                      <m:r>
                        <a:rPr lang="it-IT" sz="1800" b="1" i="1" smtClean="0">
                          <a:solidFill>
                            <a:schemeClr val="tx1"/>
                          </a:solidFill>
                          <a:latin typeface="Cambria Math" panose="02040503050406030204" pitchFamily="18" charset="0"/>
                        </a:rPr>
                        <m:t>𝟎</m:t>
                      </m:r>
                      <m:r>
                        <a:rPr lang="it-IT" sz="1800" b="1" i="1" smtClean="0">
                          <a:solidFill>
                            <a:schemeClr val="tx1"/>
                          </a:solidFill>
                          <a:latin typeface="Cambria Math" panose="02040503050406030204" pitchFamily="18" charset="0"/>
                        </a:rPr>
                        <m:t>.</m:t>
                      </m:r>
                      <m:r>
                        <a:rPr lang="it-IT" sz="1800" b="1" i="1" smtClean="0">
                          <a:solidFill>
                            <a:schemeClr val="tx1"/>
                          </a:solidFill>
                          <a:latin typeface="Cambria Math" panose="02040503050406030204" pitchFamily="18" charset="0"/>
                        </a:rPr>
                        <m:t>𝟎𝟐𝟕</m:t>
                      </m:r>
                      <m:r>
                        <a:rPr lang="it-IT" sz="1800" b="1" i="1" smtClean="0">
                          <a:solidFill>
                            <a:schemeClr val="tx1"/>
                          </a:solidFill>
                          <a:latin typeface="Cambria Math" panose="02040503050406030204" pitchFamily="18" charset="0"/>
                        </a:rPr>
                        <m:t> </m:t>
                      </m:r>
                      <m:r>
                        <a:rPr lang="it-IT" sz="1800" b="1" i="1" smtClean="0">
                          <a:solidFill>
                            <a:schemeClr val="tx1"/>
                          </a:solidFill>
                          <a:latin typeface="Cambria Math" panose="02040503050406030204" pitchFamily="18" charset="0"/>
                        </a:rPr>
                        <m:t>𝒎𝒂𝒈</m:t>
                      </m:r>
                      <m:r>
                        <a:rPr lang="it-IT" sz="1800" b="1" i="1" smtClean="0">
                          <a:solidFill>
                            <a:schemeClr val="tx1"/>
                          </a:solidFill>
                          <a:latin typeface="Cambria Math" panose="02040503050406030204" pitchFamily="18" charset="0"/>
                        </a:rPr>
                        <m:t> </m:t>
                      </m:r>
                    </m:oMath>
                  </m:oMathPara>
                </a14:m>
                <a:endParaRPr lang="it-IT" sz="1800" b="1" dirty="0">
                  <a:solidFill>
                    <a:schemeClr val="tx1"/>
                  </a:solidFill>
                </a:endParaRPr>
              </a:p>
              <a:p>
                <a:pPr algn="r"/>
                <a:r>
                  <a:rPr lang="en-US" sz="1600" dirty="0"/>
                  <a:t>(</a:t>
                </a:r>
                <a:r>
                  <a:rPr lang="en-US" sz="1600" dirty="0" err="1"/>
                  <a:t>Pietrzynski</a:t>
                </a:r>
                <a:r>
                  <a:rPr lang="en-US" sz="1600" dirty="0"/>
                  <a:t> +2019) </a:t>
                </a:r>
              </a:p>
            </p:txBody>
          </p:sp>
        </mc:Choice>
        <mc:Fallback>
          <p:sp>
            <p:nvSpPr>
              <p:cNvPr id="19" name="CasellaDiTesto 18">
                <a:extLst>
                  <a:ext uri="{FF2B5EF4-FFF2-40B4-BE49-F238E27FC236}">
                    <a16:creationId xmlns:a16="http://schemas.microsoft.com/office/drawing/2014/main" id="{4A3898BA-E3E6-6DDF-87AF-389FCAA1F7C6}"/>
                  </a:ext>
                </a:extLst>
              </p:cNvPr>
              <p:cNvSpPr txBox="1">
                <a:spLocks noRot="1" noChangeAspect="1" noMove="1" noResize="1" noEditPoints="1" noAdjustHandles="1" noChangeArrowheads="1" noChangeShapeType="1" noTextEdit="1"/>
              </p:cNvSpPr>
              <p:nvPr/>
            </p:nvSpPr>
            <p:spPr>
              <a:xfrm>
                <a:off x="7486048" y="3792515"/>
                <a:ext cx="4266398" cy="1200329"/>
              </a:xfrm>
              <a:prstGeom prst="rect">
                <a:avLst/>
              </a:prstGeom>
              <a:blipFill>
                <a:blip r:embed="rId5"/>
                <a:stretch>
                  <a:fillRect l="-1187" t="-2083" r="-1780" b="-2083"/>
                </a:stretch>
              </a:blipFill>
            </p:spPr>
            <p:txBody>
              <a:bodyPr/>
              <a:lstStyle/>
              <a:p>
                <a:r>
                  <a:rPr lang="en-US">
                    <a:noFill/>
                  </a:rPr>
                  <a:t> </a:t>
                </a:r>
              </a:p>
            </p:txBody>
          </p:sp>
        </mc:Fallback>
      </mc:AlternateContent>
      <p:sp>
        <p:nvSpPr>
          <p:cNvPr id="20" name="CasellaDiTesto 19">
            <a:extLst>
              <a:ext uri="{FF2B5EF4-FFF2-40B4-BE49-F238E27FC236}">
                <a16:creationId xmlns:a16="http://schemas.microsoft.com/office/drawing/2014/main" id="{EAF1A1A5-5EF0-4808-EF50-79E3BD21AB2A}"/>
              </a:ext>
            </a:extLst>
          </p:cNvPr>
          <p:cNvSpPr txBox="1"/>
          <p:nvPr/>
        </p:nvSpPr>
        <p:spPr>
          <a:xfrm>
            <a:off x="6910305" y="6066448"/>
            <a:ext cx="1685077" cy="338554"/>
          </a:xfrm>
          <a:prstGeom prst="rect">
            <a:avLst/>
          </a:prstGeom>
          <a:noFill/>
        </p:spPr>
        <p:txBody>
          <a:bodyPr wrap="none" rtlCol="0">
            <a:spAutoFit/>
          </a:bodyPr>
          <a:lstStyle/>
          <a:p>
            <a:r>
              <a:rPr lang="en-US" sz="1600" dirty="0"/>
              <a:t>Sicignano + 2025</a:t>
            </a:r>
          </a:p>
        </p:txBody>
      </p:sp>
    </p:spTree>
    <p:extLst>
      <p:ext uri="{BB962C8B-B14F-4D97-AF65-F5344CB8AC3E}">
        <p14:creationId xmlns:p14="http://schemas.microsoft.com/office/powerpoint/2010/main" val="231429521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DF5F1A0-F594-5BAF-8765-F4EB784E800F}"/>
              </a:ext>
            </a:extLst>
          </p:cNvPr>
          <p:cNvSpPr>
            <a:spLocks noGrp="1"/>
          </p:cNvSpPr>
          <p:nvPr>
            <p:ph type="title"/>
          </p:nvPr>
        </p:nvSpPr>
        <p:spPr>
          <a:xfrm>
            <a:off x="345141" y="136525"/>
            <a:ext cx="11501718" cy="1325563"/>
          </a:xfrm>
        </p:spPr>
        <p:txBody>
          <a:bodyPr>
            <a:normAutofit/>
          </a:bodyPr>
          <a:lstStyle/>
          <a:p>
            <a:r>
              <a:rPr lang="en-US" sz="4000" b="1" dirty="0">
                <a:solidFill>
                  <a:schemeClr val="tx2">
                    <a:lumMod val="75000"/>
                    <a:lumOff val="25000"/>
                  </a:schemeClr>
                </a:solidFill>
              </a:rPr>
              <a:t>APPLICATION: THE TIP OF THE RED GIANT BRANCH</a:t>
            </a:r>
          </a:p>
        </p:txBody>
      </p:sp>
      <p:sp>
        <p:nvSpPr>
          <p:cNvPr id="4" name="Segnaposto data 3">
            <a:extLst>
              <a:ext uri="{FF2B5EF4-FFF2-40B4-BE49-F238E27FC236}">
                <a16:creationId xmlns:a16="http://schemas.microsoft.com/office/drawing/2014/main" id="{C8126A53-72C7-2C0C-AE29-89C036A9A6EB}"/>
              </a:ext>
            </a:extLst>
          </p:cNvPr>
          <p:cNvSpPr>
            <a:spLocks noGrp="1"/>
          </p:cNvSpPr>
          <p:nvPr>
            <p:ph type="dt" sz="half" idx="10"/>
          </p:nvPr>
        </p:nvSpPr>
        <p:spPr/>
        <p:txBody>
          <a:bodyPr/>
          <a:lstStyle/>
          <a:p>
            <a:r>
              <a:rPr lang="it-IT" dirty="0"/>
              <a:t>25/05/2026 CosmoVerse@Sofia</a:t>
            </a:r>
            <a:endParaRPr lang="en-US" dirty="0"/>
          </a:p>
        </p:txBody>
      </p:sp>
      <p:sp>
        <p:nvSpPr>
          <p:cNvPr id="5" name="Segnaposto piè di pagina 4">
            <a:extLst>
              <a:ext uri="{FF2B5EF4-FFF2-40B4-BE49-F238E27FC236}">
                <a16:creationId xmlns:a16="http://schemas.microsoft.com/office/drawing/2014/main" id="{D3A19CFE-A7FF-145B-CACC-A8594575112A}"/>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DE6DF80A-F6C4-A0B2-C22F-E4F050D55E53}"/>
              </a:ext>
            </a:extLst>
          </p:cNvPr>
          <p:cNvSpPr>
            <a:spLocks noGrp="1"/>
          </p:cNvSpPr>
          <p:nvPr>
            <p:ph type="sldNum" sz="quarter" idx="12"/>
          </p:nvPr>
        </p:nvSpPr>
        <p:spPr/>
        <p:txBody>
          <a:bodyPr/>
          <a:lstStyle/>
          <a:p>
            <a:fld id="{B78F4D46-5A94-204F-B668-74128563BE61}" type="slidenum">
              <a:rPr lang="en-US" smtClean="0"/>
              <a:t>86</a:t>
            </a:fld>
            <a:endParaRPr lang="en-US"/>
          </a:p>
        </p:txBody>
      </p:sp>
      <p:pic>
        <p:nvPicPr>
          <p:cNvPr id="12" name="Immagine 11">
            <a:extLst>
              <a:ext uri="{FF2B5EF4-FFF2-40B4-BE49-F238E27FC236}">
                <a16:creationId xmlns:a16="http://schemas.microsoft.com/office/drawing/2014/main" id="{D5719854-7F79-07F2-E34D-F28EB02A321C}"/>
              </a:ext>
            </a:extLst>
          </p:cNvPr>
          <p:cNvPicPr>
            <a:picLocks noChangeAspect="1"/>
          </p:cNvPicPr>
          <p:nvPr/>
        </p:nvPicPr>
        <p:blipFill>
          <a:blip r:embed="rId3"/>
          <a:srcRect l="54268" t="25980" r="20472" b="56027"/>
          <a:stretch>
            <a:fillRect/>
          </a:stretch>
        </p:blipFill>
        <p:spPr>
          <a:xfrm>
            <a:off x="1322213" y="1368916"/>
            <a:ext cx="3079460" cy="1462391"/>
          </a:xfrm>
          <a:prstGeom prst="rect">
            <a:avLst/>
          </a:prstGeom>
        </p:spPr>
      </p:pic>
      <p:sp>
        <p:nvSpPr>
          <p:cNvPr id="14" name="CasellaDiTesto 13">
            <a:extLst>
              <a:ext uri="{FF2B5EF4-FFF2-40B4-BE49-F238E27FC236}">
                <a16:creationId xmlns:a16="http://schemas.microsoft.com/office/drawing/2014/main" id="{4FAEE0C1-64BC-0556-92E0-06F3A670AF29}"/>
              </a:ext>
            </a:extLst>
          </p:cNvPr>
          <p:cNvSpPr txBox="1"/>
          <p:nvPr/>
        </p:nvSpPr>
        <p:spPr>
          <a:xfrm>
            <a:off x="1755922" y="2887543"/>
            <a:ext cx="1889311" cy="369332"/>
          </a:xfrm>
          <a:prstGeom prst="rect">
            <a:avLst/>
          </a:prstGeom>
          <a:noFill/>
        </p:spPr>
        <p:txBody>
          <a:bodyPr wrap="square">
            <a:spAutoFit/>
          </a:bodyPr>
          <a:lstStyle/>
          <a:p>
            <a:pPr marL="0" indent="0">
              <a:buNone/>
            </a:pPr>
            <a:r>
              <a:rPr lang="en-US" dirty="0"/>
              <a:t>Lengen + 2026</a:t>
            </a:r>
          </a:p>
        </p:txBody>
      </p:sp>
      <p:pic>
        <p:nvPicPr>
          <p:cNvPr id="15" name="Immagine 14">
            <a:extLst>
              <a:ext uri="{FF2B5EF4-FFF2-40B4-BE49-F238E27FC236}">
                <a16:creationId xmlns:a16="http://schemas.microsoft.com/office/drawing/2014/main" id="{18FF3DEF-EBC2-9DD2-FC44-C07CC3AD3FB8}"/>
              </a:ext>
            </a:extLst>
          </p:cNvPr>
          <p:cNvPicPr>
            <a:picLocks noChangeAspect="1"/>
          </p:cNvPicPr>
          <p:nvPr/>
        </p:nvPicPr>
        <p:blipFill>
          <a:blip r:embed="rId3"/>
          <a:srcRect l="29597" t="22651" r="48490" b="44149"/>
          <a:stretch>
            <a:fillRect/>
          </a:stretch>
        </p:blipFill>
        <p:spPr>
          <a:xfrm>
            <a:off x="7503459" y="1239418"/>
            <a:ext cx="2671482" cy="2698376"/>
          </a:xfrm>
          <a:prstGeom prst="rect">
            <a:avLst/>
          </a:prstGeom>
        </p:spPr>
      </p:pic>
      <mc:AlternateContent xmlns:mc="http://schemas.openxmlformats.org/markup-compatibility/2006">
        <mc:Choice xmlns:a14="http://schemas.microsoft.com/office/drawing/2010/main" Requires="a14">
          <p:sp>
            <p:nvSpPr>
              <p:cNvPr id="17" name="CasellaDiTesto 16">
                <a:extLst>
                  <a:ext uri="{FF2B5EF4-FFF2-40B4-BE49-F238E27FC236}">
                    <a16:creationId xmlns:a16="http://schemas.microsoft.com/office/drawing/2014/main" id="{FB5E2814-B86C-8488-A88D-36ADC9CB9A48}"/>
                  </a:ext>
                </a:extLst>
              </p:cNvPr>
              <p:cNvSpPr txBox="1"/>
              <p:nvPr/>
            </p:nvSpPr>
            <p:spPr>
              <a:xfrm>
                <a:off x="5022436" y="2646641"/>
                <a:ext cx="1396293" cy="6463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3600" i="1" smtClean="0">
                          <a:latin typeface="Cambria Math" panose="02040503050406030204" pitchFamily="18" charset="0"/>
                          <a:ea typeface="Cambria Math" panose="02040503050406030204" pitchFamily="18" charset="0"/>
                        </a:rPr>
                        <m:t>+</m:t>
                      </m:r>
                    </m:oMath>
                  </m:oMathPara>
                </a14:m>
                <a:endParaRPr lang="en-US" dirty="0"/>
              </a:p>
            </p:txBody>
          </p:sp>
        </mc:Choice>
        <mc:Fallback>
          <p:sp>
            <p:nvSpPr>
              <p:cNvPr id="17" name="CasellaDiTesto 16">
                <a:extLst>
                  <a:ext uri="{FF2B5EF4-FFF2-40B4-BE49-F238E27FC236}">
                    <a16:creationId xmlns:a16="http://schemas.microsoft.com/office/drawing/2014/main" id="{FB5E2814-B86C-8488-A88D-36ADC9CB9A48}"/>
                  </a:ext>
                </a:extLst>
              </p:cNvPr>
              <p:cNvSpPr txBox="1">
                <a:spLocks noRot="1" noChangeAspect="1" noMove="1" noResize="1" noEditPoints="1" noAdjustHandles="1" noChangeArrowheads="1" noChangeShapeType="1" noTextEdit="1"/>
              </p:cNvSpPr>
              <p:nvPr/>
            </p:nvSpPr>
            <p:spPr>
              <a:xfrm>
                <a:off x="5022436" y="2646641"/>
                <a:ext cx="1396293" cy="646331"/>
              </a:xfrm>
              <a:prstGeom prst="rect">
                <a:avLst/>
              </a:prstGeom>
              <a:blipFill>
                <a:blip r:embed="rId4"/>
                <a:stretch>
                  <a:fillRect/>
                </a:stretch>
              </a:blipFill>
            </p:spPr>
            <p:txBody>
              <a:bodyPr/>
              <a:lstStyle/>
              <a:p>
                <a:r>
                  <a:rPr lang="en-US">
                    <a:noFill/>
                  </a:rPr>
                  <a:t> </a:t>
                </a:r>
              </a:p>
            </p:txBody>
          </p:sp>
        </mc:Fallback>
      </mc:AlternateContent>
      <p:pic>
        <p:nvPicPr>
          <p:cNvPr id="20" name="Immagine 19">
            <a:extLst>
              <a:ext uri="{FF2B5EF4-FFF2-40B4-BE49-F238E27FC236}">
                <a16:creationId xmlns:a16="http://schemas.microsoft.com/office/drawing/2014/main" id="{35EFDECA-FE59-B2D4-FDFF-DC5DEF177C27}"/>
              </a:ext>
            </a:extLst>
          </p:cNvPr>
          <p:cNvPicPr>
            <a:picLocks noChangeAspect="1"/>
          </p:cNvPicPr>
          <p:nvPr/>
        </p:nvPicPr>
        <p:blipFill>
          <a:blip r:embed="rId3"/>
          <a:srcRect l="50107" t="58526" r="2832" b="22612"/>
          <a:stretch>
            <a:fillRect/>
          </a:stretch>
        </p:blipFill>
        <p:spPr>
          <a:xfrm>
            <a:off x="3088341" y="4160238"/>
            <a:ext cx="5737412" cy="1532966"/>
          </a:xfrm>
          <a:prstGeom prst="rect">
            <a:avLst/>
          </a:prstGeom>
        </p:spPr>
      </p:pic>
      <p:sp>
        <p:nvSpPr>
          <p:cNvPr id="21" name="CasellaDiTesto 20">
            <a:extLst>
              <a:ext uri="{FF2B5EF4-FFF2-40B4-BE49-F238E27FC236}">
                <a16:creationId xmlns:a16="http://schemas.microsoft.com/office/drawing/2014/main" id="{6D7387C4-88EB-AEA4-B8A7-86FF4BC9F1C9}"/>
              </a:ext>
            </a:extLst>
          </p:cNvPr>
          <p:cNvSpPr txBox="1"/>
          <p:nvPr/>
        </p:nvSpPr>
        <p:spPr>
          <a:xfrm>
            <a:off x="4577603" y="5655445"/>
            <a:ext cx="2758888" cy="369332"/>
          </a:xfrm>
          <a:prstGeom prst="rect">
            <a:avLst/>
          </a:prstGeom>
          <a:noFill/>
        </p:spPr>
        <p:txBody>
          <a:bodyPr wrap="square">
            <a:spAutoFit/>
          </a:bodyPr>
          <a:lstStyle/>
          <a:p>
            <a:pPr marL="0" indent="0">
              <a:buNone/>
            </a:pPr>
            <a:r>
              <a:rPr lang="en-US" dirty="0"/>
              <a:t>Cruz-Reyes  + 2026</a:t>
            </a:r>
          </a:p>
        </p:txBody>
      </p:sp>
    </p:spTree>
    <p:extLst>
      <p:ext uri="{BB962C8B-B14F-4D97-AF65-F5344CB8AC3E}">
        <p14:creationId xmlns:p14="http://schemas.microsoft.com/office/powerpoint/2010/main" val="122392412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a:extLst>
              <a:ext uri="{FF2B5EF4-FFF2-40B4-BE49-F238E27FC236}">
                <a16:creationId xmlns:a16="http://schemas.microsoft.com/office/drawing/2014/main" id="{47845D3C-C6B3-93CC-9422-8B9F77804F94}"/>
              </a:ext>
            </a:extLst>
          </p:cNvPr>
          <p:cNvPicPr>
            <a:picLocks noGrp="1" noChangeAspect="1"/>
          </p:cNvPicPr>
          <p:nvPr>
            <p:ph idx="1"/>
          </p:nvPr>
        </p:nvPicPr>
        <p:blipFill>
          <a:blip r:embed="rId2"/>
          <a:stretch>
            <a:fillRect/>
          </a:stretch>
        </p:blipFill>
        <p:spPr>
          <a:xfrm>
            <a:off x="838200" y="0"/>
            <a:ext cx="10148282" cy="6611868"/>
          </a:xfrm>
          <a:prstGeom prst="rect">
            <a:avLst/>
          </a:prstGeom>
        </p:spPr>
      </p:pic>
      <p:sp>
        <p:nvSpPr>
          <p:cNvPr id="4" name="Segnaposto data 3">
            <a:extLst>
              <a:ext uri="{FF2B5EF4-FFF2-40B4-BE49-F238E27FC236}">
                <a16:creationId xmlns:a16="http://schemas.microsoft.com/office/drawing/2014/main" id="{288017CD-B47D-1CC3-615A-304009E5FDFD}"/>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CD81A5FC-9D03-A219-EA32-D286098034F5}"/>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22BAE571-0EAD-093B-64C5-FDEFB709A7DA}"/>
              </a:ext>
            </a:extLst>
          </p:cNvPr>
          <p:cNvSpPr>
            <a:spLocks noGrp="1"/>
          </p:cNvSpPr>
          <p:nvPr>
            <p:ph type="sldNum" sz="quarter" idx="12"/>
          </p:nvPr>
        </p:nvSpPr>
        <p:spPr/>
        <p:txBody>
          <a:bodyPr/>
          <a:lstStyle/>
          <a:p>
            <a:fld id="{B78F4D46-5A94-204F-B668-74128563BE61}" type="slidenum">
              <a:rPr lang="en-US" smtClean="0"/>
              <a:t>87</a:t>
            </a:fld>
            <a:endParaRPr lang="en-US"/>
          </a:p>
        </p:txBody>
      </p:sp>
    </p:spTree>
    <p:extLst>
      <p:ext uri="{BB962C8B-B14F-4D97-AF65-F5344CB8AC3E}">
        <p14:creationId xmlns:p14="http://schemas.microsoft.com/office/powerpoint/2010/main" val="257335349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DE60B5-F05C-8C83-4817-B57863619A54}"/>
              </a:ext>
            </a:extLst>
          </p:cNvPr>
          <p:cNvSpPr>
            <a:spLocks noGrp="1"/>
          </p:cNvSpPr>
          <p:nvPr>
            <p:ph type="title"/>
          </p:nvPr>
        </p:nvSpPr>
        <p:spPr>
          <a:xfrm>
            <a:off x="578223" y="320675"/>
            <a:ext cx="10515600" cy="1325563"/>
          </a:xfrm>
        </p:spPr>
        <p:txBody>
          <a:bodyPr/>
          <a:lstStyle/>
          <a:p>
            <a:r>
              <a:rPr lang="en-US" b="1" dirty="0">
                <a:solidFill>
                  <a:schemeClr val="tx2">
                    <a:lumMod val="75000"/>
                    <a:lumOff val="25000"/>
                  </a:schemeClr>
                </a:solidFill>
              </a:rPr>
              <a:t>TAKE HOME MESSAGES</a:t>
            </a:r>
          </a:p>
        </p:txBody>
      </p:sp>
      <p:sp>
        <p:nvSpPr>
          <p:cNvPr id="4" name="Segnaposto data 3">
            <a:extLst>
              <a:ext uri="{FF2B5EF4-FFF2-40B4-BE49-F238E27FC236}">
                <a16:creationId xmlns:a16="http://schemas.microsoft.com/office/drawing/2014/main" id="{75256467-83F6-1B8F-0470-D96797EFE325}"/>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EDA19D2F-F8E3-909E-FA5C-26031891AB21}"/>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DCBBB849-853F-054C-6A3C-54AD1507658E}"/>
              </a:ext>
            </a:extLst>
          </p:cNvPr>
          <p:cNvSpPr>
            <a:spLocks noGrp="1"/>
          </p:cNvSpPr>
          <p:nvPr>
            <p:ph type="sldNum" sz="quarter" idx="12"/>
          </p:nvPr>
        </p:nvSpPr>
        <p:spPr/>
        <p:txBody>
          <a:bodyPr/>
          <a:lstStyle/>
          <a:p>
            <a:fld id="{B78F4D46-5A94-204F-B668-74128563BE61}" type="slidenum">
              <a:rPr lang="en-US" smtClean="0"/>
              <a:t>88</a:t>
            </a:fld>
            <a:endParaRPr lang="en-US"/>
          </a:p>
        </p:txBody>
      </p:sp>
      <p:sp>
        <p:nvSpPr>
          <p:cNvPr id="11" name="Segnaposto contenuto 2">
            <a:extLst>
              <a:ext uri="{FF2B5EF4-FFF2-40B4-BE49-F238E27FC236}">
                <a16:creationId xmlns:a16="http://schemas.microsoft.com/office/drawing/2014/main" id="{EE9D6C21-7DB3-6E8A-399A-07BDF23A9F28}"/>
              </a:ext>
            </a:extLst>
          </p:cNvPr>
          <p:cNvSpPr>
            <a:spLocks noGrp="1"/>
          </p:cNvSpPr>
          <p:nvPr>
            <p:ph idx="1"/>
          </p:nvPr>
        </p:nvSpPr>
        <p:spPr>
          <a:xfrm>
            <a:off x="716280" y="1561465"/>
            <a:ext cx="10515600" cy="1090295"/>
          </a:xfrm>
        </p:spPr>
        <p:txBody>
          <a:bodyPr/>
          <a:lstStyle/>
          <a:p>
            <a:r>
              <a:rPr lang="en-US" dirty="0"/>
              <a:t>The discovery and the role of the </a:t>
            </a:r>
            <a:r>
              <a:rPr lang="en-US" dirty="0" err="1"/>
              <a:t>Leawitt</a:t>
            </a:r>
            <a:r>
              <a:rPr lang="en-US" dirty="0"/>
              <a:t> Law</a:t>
            </a:r>
          </a:p>
          <a:p>
            <a:endParaRPr lang="en-US" dirty="0"/>
          </a:p>
        </p:txBody>
      </p:sp>
      <p:pic>
        <p:nvPicPr>
          <p:cNvPr id="14" name="heic1611a.m4v">
            <a:hlinkClick r:id="" action="ppaction://media"/>
            <a:extLst>
              <a:ext uri="{FF2B5EF4-FFF2-40B4-BE49-F238E27FC236}">
                <a16:creationId xmlns:a16="http://schemas.microsoft.com/office/drawing/2014/main" id="{AF7D3E0B-009B-0A87-D5F3-5847329201CD}"/>
              </a:ext>
            </a:extLst>
          </p:cNvPr>
          <p:cNvPicPr>
            <a:picLocks noChangeAspect="1"/>
          </p:cNvPicPr>
          <p:nvPr>
            <a:videoFile r:link="rId2"/>
            <p:extLst>
              <p:ext uri="{DAA4B4D4-6D71-4841-9C94-3DE7FCFB9230}">
                <p14:media xmlns:p14="http://schemas.microsoft.com/office/powerpoint/2010/main" r:embed="rId1"/>
              </p:ext>
            </p:extLst>
          </p:nvPr>
        </p:nvPicPr>
        <p:blipFill>
          <a:blip r:embed="rId4"/>
          <a:srcRect t="9558" b="6757"/>
          <a:stretch>
            <a:fillRect/>
          </a:stretch>
        </p:blipFill>
        <p:spPr>
          <a:xfrm>
            <a:off x="1342793" y="1996190"/>
            <a:ext cx="9262574" cy="4360160"/>
          </a:xfrm>
          <a:prstGeom prst="rect">
            <a:avLst/>
          </a:prstGeom>
        </p:spPr>
      </p:pic>
    </p:spTree>
    <p:extLst>
      <p:ext uri="{BB962C8B-B14F-4D97-AF65-F5344CB8AC3E}">
        <p14:creationId xmlns:p14="http://schemas.microsoft.com/office/powerpoint/2010/main" val="1398842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0040"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501428-0C06-00D4-E828-0A201757E796}"/>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8921C877-9574-376A-E2AC-707278E44E43}"/>
              </a:ext>
            </a:extLst>
          </p:cNvPr>
          <p:cNvSpPr>
            <a:spLocks noGrp="1"/>
          </p:cNvSpPr>
          <p:nvPr>
            <p:ph type="title"/>
          </p:nvPr>
        </p:nvSpPr>
        <p:spPr>
          <a:xfrm>
            <a:off x="578223" y="320675"/>
            <a:ext cx="10515600" cy="1325563"/>
          </a:xfrm>
        </p:spPr>
        <p:txBody>
          <a:bodyPr/>
          <a:lstStyle/>
          <a:p>
            <a:r>
              <a:rPr lang="en-US" b="1" dirty="0">
                <a:solidFill>
                  <a:schemeClr val="tx2">
                    <a:lumMod val="75000"/>
                    <a:lumOff val="25000"/>
                  </a:schemeClr>
                </a:solidFill>
              </a:rPr>
              <a:t>TAKE HOME MESSAGES</a:t>
            </a:r>
          </a:p>
        </p:txBody>
      </p:sp>
      <p:sp>
        <p:nvSpPr>
          <p:cNvPr id="3" name="Segnaposto contenuto 2">
            <a:extLst>
              <a:ext uri="{FF2B5EF4-FFF2-40B4-BE49-F238E27FC236}">
                <a16:creationId xmlns:a16="http://schemas.microsoft.com/office/drawing/2014/main" id="{7F1CB603-3FDE-3142-D928-3CC8A34860FE}"/>
              </a:ext>
            </a:extLst>
          </p:cNvPr>
          <p:cNvSpPr>
            <a:spLocks noGrp="1"/>
          </p:cNvSpPr>
          <p:nvPr>
            <p:ph idx="1"/>
          </p:nvPr>
        </p:nvSpPr>
        <p:spPr>
          <a:xfrm>
            <a:off x="716280" y="1561465"/>
            <a:ext cx="10515600" cy="4351338"/>
          </a:xfrm>
        </p:spPr>
        <p:txBody>
          <a:bodyPr/>
          <a:lstStyle/>
          <a:p>
            <a:r>
              <a:rPr lang="en-US" dirty="0"/>
              <a:t>The discovery and the role of the </a:t>
            </a:r>
            <a:r>
              <a:rPr lang="en-US" dirty="0" err="1"/>
              <a:t>Leawitt</a:t>
            </a:r>
            <a:r>
              <a:rPr lang="en-US" dirty="0"/>
              <a:t> Law</a:t>
            </a:r>
          </a:p>
          <a:p>
            <a:endParaRPr lang="en-US" dirty="0"/>
          </a:p>
          <a:p>
            <a:r>
              <a:rPr lang="en-US" dirty="0"/>
              <a:t>The Period-Luminosity- Color and its limitation</a:t>
            </a:r>
          </a:p>
          <a:p>
            <a:endParaRPr lang="en-US" dirty="0"/>
          </a:p>
        </p:txBody>
      </p:sp>
      <p:sp>
        <p:nvSpPr>
          <p:cNvPr id="4" name="Segnaposto data 3">
            <a:extLst>
              <a:ext uri="{FF2B5EF4-FFF2-40B4-BE49-F238E27FC236}">
                <a16:creationId xmlns:a16="http://schemas.microsoft.com/office/drawing/2014/main" id="{5F410124-A5AD-308A-868F-CDD0175D6050}"/>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2CFA6035-DF7B-D5E8-217E-443E4A0E4A77}"/>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2E06F4DE-97EF-F472-787F-10AD88352B08}"/>
              </a:ext>
            </a:extLst>
          </p:cNvPr>
          <p:cNvSpPr>
            <a:spLocks noGrp="1"/>
          </p:cNvSpPr>
          <p:nvPr>
            <p:ph type="sldNum" sz="quarter" idx="12"/>
          </p:nvPr>
        </p:nvSpPr>
        <p:spPr/>
        <p:txBody>
          <a:bodyPr/>
          <a:lstStyle/>
          <a:p>
            <a:fld id="{B78F4D46-5A94-204F-B668-74128563BE61}" type="slidenum">
              <a:rPr lang="en-US" smtClean="0"/>
              <a:t>89</a:t>
            </a:fld>
            <a:endParaRPr lang="en-US"/>
          </a:p>
        </p:txBody>
      </p:sp>
    </p:spTree>
    <p:extLst>
      <p:ext uri="{BB962C8B-B14F-4D97-AF65-F5344CB8AC3E}">
        <p14:creationId xmlns:p14="http://schemas.microsoft.com/office/powerpoint/2010/main" val="2653576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2921B3-1758-D1E8-0010-397F1C0066C0}"/>
            </a:ext>
          </a:extLst>
        </p:cNvPr>
        <p:cNvGrpSpPr/>
        <p:nvPr/>
      </p:nvGrpSpPr>
      <p:grpSpPr>
        <a:xfrm>
          <a:off x="0" y="0"/>
          <a:ext cx="0" cy="0"/>
          <a:chOff x="0" y="0"/>
          <a:chExt cx="0" cy="0"/>
        </a:xfrm>
      </p:grpSpPr>
      <p:sp>
        <p:nvSpPr>
          <p:cNvPr id="18" name="Segnaposto data 17">
            <a:extLst>
              <a:ext uri="{FF2B5EF4-FFF2-40B4-BE49-F238E27FC236}">
                <a16:creationId xmlns:a16="http://schemas.microsoft.com/office/drawing/2014/main" id="{24D917F7-CB9E-1406-F56C-A1C3B7137DAF}"/>
              </a:ext>
            </a:extLst>
          </p:cNvPr>
          <p:cNvSpPr>
            <a:spLocks noGrp="1"/>
          </p:cNvSpPr>
          <p:nvPr>
            <p:ph type="dt" sz="half" idx="10"/>
          </p:nvPr>
        </p:nvSpPr>
        <p:spPr/>
        <p:txBody>
          <a:bodyPr/>
          <a:lstStyle/>
          <a:p>
            <a:r>
              <a:rPr lang="it-IT"/>
              <a:t>25/05/2026 CosmoVerse@Sofia</a:t>
            </a:r>
            <a:endParaRPr lang="en-US"/>
          </a:p>
        </p:txBody>
      </p:sp>
      <p:sp>
        <p:nvSpPr>
          <p:cNvPr id="20" name="Segnaposto numero diapositiva 19">
            <a:extLst>
              <a:ext uri="{FF2B5EF4-FFF2-40B4-BE49-F238E27FC236}">
                <a16:creationId xmlns:a16="http://schemas.microsoft.com/office/drawing/2014/main" id="{B7A5C0AB-8BFD-E598-62C2-414378BBA44C}"/>
              </a:ext>
            </a:extLst>
          </p:cNvPr>
          <p:cNvSpPr>
            <a:spLocks noGrp="1"/>
          </p:cNvSpPr>
          <p:nvPr>
            <p:ph type="sldNum" sz="quarter" idx="12"/>
          </p:nvPr>
        </p:nvSpPr>
        <p:spPr/>
        <p:txBody>
          <a:bodyPr/>
          <a:lstStyle/>
          <a:p>
            <a:fld id="{73B850FF-6169-4056-8077-06FFA93A5366}" type="slidenum">
              <a:rPr lang="en-US" smtClean="0"/>
              <a:t>9</a:t>
            </a:fld>
            <a:endParaRPr lang="en-US"/>
          </a:p>
        </p:txBody>
      </p:sp>
      <p:sp>
        <p:nvSpPr>
          <p:cNvPr id="8" name="TextBox 2">
            <a:extLst>
              <a:ext uri="{FF2B5EF4-FFF2-40B4-BE49-F238E27FC236}">
                <a16:creationId xmlns:a16="http://schemas.microsoft.com/office/drawing/2014/main" id="{E8A52B60-9247-54CE-FA3E-DBA58F0031F0}"/>
              </a:ext>
            </a:extLst>
          </p:cNvPr>
          <p:cNvSpPr txBox="1"/>
          <p:nvPr/>
        </p:nvSpPr>
        <p:spPr>
          <a:xfrm>
            <a:off x="374792" y="136525"/>
            <a:ext cx="11442416" cy="769441"/>
          </a:xfrm>
          <a:prstGeom prst="rect">
            <a:avLst/>
          </a:prstGeom>
          <a:noFill/>
        </p:spPr>
        <p:txBody>
          <a:bodyPr wrap="square" rtlCol="0">
            <a:spAutoFit/>
          </a:bodyPr>
          <a:lstStyle/>
          <a:p>
            <a:pPr algn="ctr"/>
            <a:r>
              <a:rPr lang="it-IT" sz="4400" b="1" dirty="0" err="1">
                <a:solidFill>
                  <a:schemeClr val="accent1"/>
                </a:solidFill>
                <a:latin typeface="+mj-lt"/>
              </a:rPr>
              <a:t>Period</a:t>
            </a:r>
            <a:r>
              <a:rPr lang="it-IT" sz="4400" b="1" dirty="0">
                <a:solidFill>
                  <a:schemeClr val="accent1"/>
                </a:solidFill>
                <a:latin typeface="+mj-lt"/>
              </a:rPr>
              <a:t> </a:t>
            </a:r>
            <a:r>
              <a:rPr lang="it-IT" sz="4400" b="1" dirty="0" err="1">
                <a:solidFill>
                  <a:schemeClr val="accent1"/>
                </a:solidFill>
                <a:latin typeface="+mj-lt"/>
              </a:rPr>
              <a:t>Luminosity</a:t>
            </a:r>
            <a:r>
              <a:rPr lang="it-IT" sz="4400" b="1" dirty="0">
                <a:solidFill>
                  <a:schemeClr val="accent1"/>
                </a:solidFill>
                <a:latin typeface="+mj-lt"/>
              </a:rPr>
              <a:t> relation</a:t>
            </a:r>
            <a:endParaRPr lang="en-IT" sz="4400" b="1" dirty="0">
              <a:solidFill>
                <a:schemeClr val="accent1"/>
              </a:solidFill>
              <a:latin typeface="+mj-lt"/>
              <a:cs typeface="Times New Roman" panose="02020603050405020304" pitchFamily="18" charset="0"/>
            </a:endParaRPr>
          </a:p>
        </p:txBody>
      </p:sp>
      <p:pic>
        <p:nvPicPr>
          <p:cNvPr id="4" name="Immagine 3">
            <a:extLst>
              <a:ext uri="{FF2B5EF4-FFF2-40B4-BE49-F238E27FC236}">
                <a16:creationId xmlns:a16="http://schemas.microsoft.com/office/drawing/2014/main" id="{C90411B1-53E3-3748-B540-21D2CD7AAEB8}"/>
              </a:ext>
            </a:extLst>
          </p:cNvPr>
          <p:cNvPicPr>
            <a:picLocks noChangeAspect="1"/>
          </p:cNvPicPr>
          <p:nvPr/>
        </p:nvPicPr>
        <p:blipFill>
          <a:blip r:embed="rId3"/>
          <a:srcRect l="1794" t="2924" r="2013" b="2924"/>
          <a:stretch>
            <a:fillRect/>
          </a:stretch>
        </p:blipFill>
        <p:spPr>
          <a:xfrm>
            <a:off x="3070050" y="1040663"/>
            <a:ext cx="6051897" cy="2948769"/>
          </a:xfrm>
          <a:prstGeom prst="rect">
            <a:avLst/>
          </a:prstGeom>
        </p:spPr>
      </p:pic>
      <p:pic>
        <p:nvPicPr>
          <p:cNvPr id="5" name="Immagine 4">
            <a:extLst>
              <a:ext uri="{FF2B5EF4-FFF2-40B4-BE49-F238E27FC236}">
                <a16:creationId xmlns:a16="http://schemas.microsoft.com/office/drawing/2014/main" id="{D3ACDD4C-1EDF-100C-7C2B-C68C9E2A5324}"/>
              </a:ext>
            </a:extLst>
          </p:cNvPr>
          <p:cNvPicPr>
            <a:picLocks noChangeAspect="1"/>
          </p:cNvPicPr>
          <p:nvPr/>
        </p:nvPicPr>
        <p:blipFill>
          <a:blip r:embed="rId4"/>
          <a:srcRect l="966" t="13330" r="2743" b="9971"/>
          <a:stretch>
            <a:fillRect/>
          </a:stretch>
        </p:blipFill>
        <p:spPr>
          <a:xfrm>
            <a:off x="1479838" y="4087690"/>
            <a:ext cx="9496183" cy="627266"/>
          </a:xfrm>
          <a:prstGeom prst="rect">
            <a:avLst/>
          </a:prstGeom>
        </p:spPr>
      </p:pic>
      <p:pic>
        <p:nvPicPr>
          <p:cNvPr id="7" name="Immagine 6">
            <a:extLst>
              <a:ext uri="{FF2B5EF4-FFF2-40B4-BE49-F238E27FC236}">
                <a16:creationId xmlns:a16="http://schemas.microsoft.com/office/drawing/2014/main" id="{8B1B96A1-24A5-7B0D-AF0C-62CCB7E4D547}"/>
              </a:ext>
            </a:extLst>
          </p:cNvPr>
          <p:cNvPicPr>
            <a:picLocks noChangeAspect="1"/>
          </p:cNvPicPr>
          <p:nvPr/>
        </p:nvPicPr>
        <p:blipFill>
          <a:blip r:embed="rId5"/>
          <a:srcRect l="1270" t="7974" r="1730" b="8905"/>
          <a:stretch>
            <a:fillRect/>
          </a:stretch>
        </p:blipFill>
        <p:spPr>
          <a:xfrm>
            <a:off x="1812570" y="5004827"/>
            <a:ext cx="8566859" cy="1207008"/>
          </a:xfrm>
          <a:prstGeom prst="rect">
            <a:avLst/>
          </a:prstGeom>
        </p:spPr>
      </p:pic>
      <p:sp>
        <p:nvSpPr>
          <p:cNvPr id="2" name="CasellaDiTesto 1">
            <a:extLst>
              <a:ext uri="{FF2B5EF4-FFF2-40B4-BE49-F238E27FC236}">
                <a16:creationId xmlns:a16="http://schemas.microsoft.com/office/drawing/2014/main" id="{44BFADE6-EEC4-D187-3ACB-F32538178BE8}"/>
              </a:ext>
            </a:extLst>
          </p:cNvPr>
          <p:cNvSpPr txBox="1"/>
          <p:nvPr/>
        </p:nvSpPr>
        <p:spPr>
          <a:xfrm>
            <a:off x="5259435" y="6132374"/>
            <a:ext cx="1395254" cy="369332"/>
          </a:xfrm>
          <a:prstGeom prst="rect">
            <a:avLst/>
          </a:prstGeom>
          <a:noFill/>
        </p:spPr>
        <p:txBody>
          <a:bodyPr wrap="none" rtlCol="0">
            <a:spAutoFit/>
          </a:bodyPr>
          <a:lstStyle/>
          <a:p>
            <a:r>
              <a:rPr lang="en-US" dirty="0"/>
              <a:t>Leavitt 1912</a:t>
            </a:r>
          </a:p>
        </p:txBody>
      </p:sp>
      <p:sp>
        <p:nvSpPr>
          <p:cNvPr id="6" name="Segnaposto piè di pagina 5">
            <a:extLst>
              <a:ext uri="{FF2B5EF4-FFF2-40B4-BE49-F238E27FC236}">
                <a16:creationId xmlns:a16="http://schemas.microsoft.com/office/drawing/2014/main" id="{40A37887-9F5C-75BC-71CE-416ECA59DECD}"/>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7122886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CA616F-BE9B-D95A-CF63-E5C681AEAADA}"/>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7A2E396-B99C-9ABB-6134-936D5A608340}"/>
              </a:ext>
            </a:extLst>
          </p:cNvPr>
          <p:cNvSpPr>
            <a:spLocks noGrp="1"/>
          </p:cNvSpPr>
          <p:nvPr>
            <p:ph type="title"/>
          </p:nvPr>
        </p:nvSpPr>
        <p:spPr>
          <a:xfrm>
            <a:off x="578223" y="320675"/>
            <a:ext cx="10515600" cy="1325563"/>
          </a:xfrm>
        </p:spPr>
        <p:txBody>
          <a:bodyPr/>
          <a:lstStyle/>
          <a:p>
            <a:r>
              <a:rPr lang="en-US" b="1" dirty="0">
                <a:solidFill>
                  <a:schemeClr val="tx2">
                    <a:lumMod val="75000"/>
                    <a:lumOff val="25000"/>
                  </a:schemeClr>
                </a:solidFill>
              </a:rPr>
              <a:t>TAKE HOME MESSAGES</a:t>
            </a:r>
          </a:p>
        </p:txBody>
      </p:sp>
      <p:sp>
        <p:nvSpPr>
          <p:cNvPr id="3" name="Segnaposto contenuto 2">
            <a:extLst>
              <a:ext uri="{FF2B5EF4-FFF2-40B4-BE49-F238E27FC236}">
                <a16:creationId xmlns:a16="http://schemas.microsoft.com/office/drawing/2014/main" id="{1B7AB80C-BAA3-2DA5-AC0E-5274ACC2D9A9}"/>
              </a:ext>
            </a:extLst>
          </p:cNvPr>
          <p:cNvSpPr>
            <a:spLocks noGrp="1"/>
          </p:cNvSpPr>
          <p:nvPr>
            <p:ph idx="1"/>
          </p:nvPr>
        </p:nvSpPr>
        <p:spPr>
          <a:xfrm>
            <a:off x="716280" y="1561465"/>
            <a:ext cx="10515600" cy="4351338"/>
          </a:xfrm>
        </p:spPr>
        <p:txBody>
          <a:bodyPr/>
          <a:lstStyle/>
          <a:p>
            <a:r>
              <a:rPr lang="en-US" dirty="0"/>
              <a:t>The Period-Luminosity- Color and its limitation</a:t>
            </a:r>
          </a:p>
          <a:p>
            <a:endParaRPr lang="en-US" dirty="0"/>
          </a:p>
        </p:txBody>
      </p:sp>
      <p:sp>
        <p:nvSpPr>
          <p:cNvPr id="4" name="Segnaposto data 3">
            <a:extLst>
              <a:ext uri="{FF2B5EF4-FFF2-40B4-BE49-F238E27FC236}">
                <a16:creationId xmlns:a16="http://schemas.microsoft.com/office/drawing/2014/main" id="{F3BE7979-91A0-EEEC-9D6A-899ADA16F21C}"/>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1F7106E4-71F7-9D36-1BD6-07D1CF3FF57F}"/>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2A5425EC-28D2-DFF9-DF99-B81FDA76099C}"/>
              </a:ext>
            </a:extLst>
          </p:cNvPr>
          <p:cNvSpPr>
            <a:spLocks noGrp="1"/>
          </p:cNvSpPr>
          <p:nvPr>
            <p:ph type="sldNum" sz="quarter" idx="12"/>
          </p:nvPr>
        </p:nvSpPr>
        <p:spPr/>
        <p:txBody>
          <a:bodyPr/>
          <a:lstStyle/>
          <a:p>
            <a:fld id="{B78F4D46-5A94-204F-B668-74128563BE61}" type="slidenum">
              <a:rPr lang="en-US" smtClean="0"/>
              <a:t>90</a:t>
            </a:fld>
            <a:endParaRPr lang="en-US"/>
          </a:p>
        </p:txBody>
      </p:sp>
      <p:pic>
        <p:nvPicPr>
          <p:cNvPr id="7" name="Immagine 6">
            <a:extLst>
              <a:ext uri="{FF2B5EF4-FFF2-40B4-BE49-F238E27FC236}">
                <a16:creationId xmlns:a16="http://schemas.microsoft.com/office/drawing/2014/main" id="{D73C6F72-A43D-135D-A884-A5F7EBCFFC69}"/>
              </a:ext>
            </a:extLst>
          </p:cNvPr>
          <p:cNvPicPr>
            <a:picLocks noChangeAspect="1"/>
          </p:cNvPicPr>
          <p:nvPr/>
        </p:nvPicPr>
        <p:blipFill>
          <a:blip r:embed="rId2"/>
          <a:srcRect l="14605" r="14605"/>
          <a:stretch/>
        </p:blipFill>
        <p:spPr>
          <a:xfrm>
            <a:off x="1825281" y="2089785"/>
            <a:ext cx="4426637" cy="4168775"/>
          </a:xfrm>
          <a:prstGeom prst="rect">
            <a:avLst/>
          </a:prstGeom>
        </p:spPr>
      </p:pic>
      <p:sp>
        <p:nvSpPr>
          <p:cNvPr id="8" name="CasellaDiTesto 7">
            <a:extLst>
              <a:ext uri="{FF2B5EF4-FFF2-40B4-BE49-F238E27FC236}">
                <a16:creationId xmlns:a16="http://schemas.microsoft.com/office/drawing/2014/main" id="{3065DEE3-212B-8829-A814-28969A8F085F}"/>
              </a:ext>
            </a:extLst>
          </p:cNvPr>
          <p:cNvSpPr txBox="1"/>
          <p:nvPr/>
        </p:nvSpPr>
        <p:spPr>
          <a:xfrm>
            <a:off x="8153400" y="3017520"/>
            <a:ext cx="2425857" cy="523220"/>
          </a:xfrm>
          <a:prstGeom prst="rect">
            <a:avLst/>
          </a:prstGeom>
          <a:noFill/>
        </p:spPr>
        <p:txBody>
          <a:bodyPr wrap="none" rtlCol="0">
            <a:spAutoFit/>
          </a:bodyPr>
          <a:lstStyle/>
          <a:p>
            <a:pPr marL="457200" indent="-457200">
              <a:buFont typeface="Wingdings" pitchFamily="2" charset="2"/>
              <a:buChar char="Ø"/>
            </a:pPr>
            <a:r>
              <a:rPr lang="en-US" sz="2800" dirty="0"/>
              <a:t>Metallicity?</a:t>
            </a:r>
          </a:p>
        </p:txBody>
      </p:sp>
    </p:spTree>
    <p:extLst>
      <p:ext uri="{BB962C8B-B14F-4D97-AF65-F5344CB8AC3E}">
        <p14:creationId xmlns:p14="http://schemas.microsoft.com/office/powerpoint/2010/main" val="194116953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0F2A21-11F3-A561-C939-A701692D0A2D}"/>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4CE1A9B8-98F2-35D4-E841-342F39E13035}"/>
              </a:ext>
            </a:extLst>
          </p:cNvPr>
          <p:cNvSpPr>
            <a:spLocks noGrp="1"/>
          </p:cNvSpPr>
          <p:nvPr>
            <p:ph type="title"/>
          </p:nvPr>
        </p:nvSpPr>
        <p:spPr>
          <a:xfrm>
            <a:off x="578223" y="320675"/>
            <a:ext cx="10515600" cy="1325563"/>
          </a:xfrm>
        </p:spPr>
        <p:txBody>
          <a:bodyPr/>
          <a:lstStyle/>
          <a:p>
            <a:r>
              <a:rPr lang="en-US" b="1" dirty="0">
                <a:solidFill>
                  <a:schemeClr val="tx2">
                    <a:lumMod val="75000"/>
                    <a:lumOff val="25000"/>
                  </a:schemeClr>
                </a:solidFill>
              </a:rPr>
              <a:t>TAKE HOME MESSAGES</a:t>
            </a:r>
          </a:p>
        </p:txBody>
      </p:sp>
      <p:sp>
        <p:nvSpPr>
          <p:cNvPr id="3" name="Segnaposto contenuto 2">
            <a:extLst>
              <a:ext uri="{FF2B5EF4-FFF2-40B4-BE49-F238E27FC236}">
                <a16:creationId xmlns:a16="http://schemas.microsoft.com/office/drawing/2014/main" id="{E2B61A4F-59B4-2D6C-8A4C-AB2223C46BAC}"/>
              </a:ext>
            </a:extLst>
          </p:cNvPr>
          <p:cNvSpPr>
            <a:spLocks noGrp="1"/>
          </p:cNvSpPr>
          <p:nvPr>
            <p:ph idx="1"/>
          </p:nvPr>
        </p:nvSpPr>
        <p:spPr>
          <a:xfrm>
            <a:off x="716280" y="1561465"/>
            <a:ext cx="10515600" cy="4351338"/>
          </a:xfrm>
        </p:spPr>
        <p:txBody>
          <a:bodyPr/>
          <a:lstStyle/>
          <a:p>
            <a:r>
              <a:rPr lang="en-US" dirty="0"/>
              <a:t>The discovery and the role of the </a:t>
            </a:r>
            <a:r>
              <a:rPr lang="en-US" dirty="0" err="1"/>
              <a:t>Leawitt</a:t>
            </a:r>
            <a:r>
              <a:rPr lang="en-US" dirty="0"/>
              <a:t> Law</a:t>
            </a:r>
          </a:p>
          <a:p>
            <a:endParaRPr lang="en-US" dirty="0"/>
          </a:p>
          <a:p>
            <a:r>
              <a:rPr lang="en-US" dirty="0"/>
              <a:t>The Period-Luminosity- Color and its limitation</a:t>
            </a:r>
          </a:p>
          <a:p>
            <a:endParaRPr lang="en-US" dirty="0"/>
          </a:p>
          <a:p>
            <a:r>
              <a:rPr lang="en-US" dirty="0"/>
              <a:t>The physics of a pulsating star</a:t>
            </a:r>
          </a:p>
          <a:p>
            <a:endParaRPr lang="en-US" dirty="0"/>
          </a:p>
        </p:txBody>
      </p:sp>
      <p:sp>
        <p:nvSpPr>
          <p:cNvPr id="4" name="Segnaposto data 3">
            <a:extLst>
              <a:ext uri="{FF2B5EF4-FFF2-40B4-BE49-F238E27FC236}">
                <a16:creationId xmlns:a16="http://schemas.microsoft.com/office/drawing/2014/main" id="{4DBAE4A0-7835-7CFE-AF72-8EEDA90F58FF}"/>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88FF3037-6AF9-3997-AEA7-DD63C412D222}"/>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8A3D3EF4-3AB5-CD06-22EF-986AF055D440}"/>
              </a:ext>
            </a:extLst>
          </p:cNvPr>
          <p:cNvSpPr>
            <a:spLocks noGrp="1"/>
          </p:cNvSpPr>
          <p:nvPr>
            <p:ph type="sldNum" sz="quarter" idx="12"/>
          </p:nvPr>
        </p:nvSpPr>
        <p:spPr/>
        <p:txBody>
          <a:bodyPr/>
          <a:lstStyle/>
          <a:p>
            <a:fld id="{B78F4D46-5A94-204F-B668-74128563BE61}" type="slidenum">
              <a:rPr lang="en-US" smtClean="0"/>
              <a:t>91</a:t>
            </a:fld>
            <a:endParaRPr lang="en-US"/>
          </a:p>
        </p:txBody>
      </p:sp>
    </p:spTree>
    <p:extLst>
      <p:ext uri="{BB962C8B-B14F-4D97-AF65-F5344CB8AC3E}">
        <p14:creationId xmlns:p14="http://schemas.microsoft.com/office/powerpoint/2010/main" val="196446178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2DA02F-FCAD-238A-DF51-07875200E1D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03A86A1-4E50-03C3-F50C-67287E6FA918}"/>
              </a:ext>
            </a:extLst>
          </p:cNvPr>
          <p:cNvSpPr>
            <a:spLocks noGrp="1"/>
          </p:cNvSpPr>
          <p:nvPr>
            <p:ph type="title"/>
          </p:nvPr>
        </p:nvSpPr>
        <p:spPr>
          <a:xfrm>
            <a:off x="578223" y="320675"/>
            <a:ext cx="10515600" cy="1325563"/>
          </a:xfrm>
        </p:spPr>
        <p:txBody>
          <a:bodyPr/>
          <a:lstStyle/>
          <a:p>
            <a:r>
              <a:rPr lang="en-US" b="1" dirty="0">
                <a:solidFill>
                  <a:schemeClr val="tx2">
                    <a:lumMod val="75000"/>
                    <a:lumOff val="25000"/>
                  </a:schemeClr>
                </a:solidFill>
              </a:rPr>
              <a:t>TAKE HOME MESSAGES</a:t>
            </a:r>
          </a:p>
        </p:txBody>
      </p:sp>
      <p:sp>
        <p:nvSpPr>
          <p:cNvPr id="3" name="Segnaposto contenuto 2">
            <a:extLst>
              <a:ext uri="{FF2B5EF4-FFF2-40B4-BE49-F238E27FC236}">
                <a16:creationId xmlns:a16="http://schemas.microsoft.com/office/drawing/2014/main" id="{CFC88528-F56A-145C-885C-233D6E19E51F}"/>
              </a:ext>
            </a:extLst>
          </p:cNvPr>
          <p:cNvSpPr>
            <a:spLocks noGrp="1"/>
          </p:cNvSpPr>
          <p:nvPr>
            <p:ph idx="1"/>
          </p:nvPr>
        </p:nvSpPr>
        <p:spPr>
          <a:xfrm>
            <a:off x="716280" y="1561465"/>
            <a:ext cx="10515600" cy="4351338"/>
          </a:xfrm>
        </p:spPr>
        <p:txBody>
          <a:bodyPr/>
          <a:lstStyle/>
          <a:p>
            <a:r>
              <a:rPr lang="en-US" dirty="0"/>
              <a:t>The physics of a pulsating star</a:t>
            </a:r>
          </a:p>
          <a:p>
            <a:endParaRPr lang="en-US" dirty="0"/>
          </a:p>
        </p:txBody>
      </p:sp>
      <p:sp>
        <p:nvSpPr>
          <p:cNvPr id="4" name="Segnaposto data 3">
            <a:extLst>
              <a:ext uri="{FF2B5EF4-FFF2-40B4-BE49-F238E27FC236}">
                <a16:creationId xmlns:a16="http://schemas.microsoft.com/office/drawing/2014/main" id="{89EF8318-104C-5CC2-1C6B-FF7EB4ED25EC}"/>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AF79BBAC-A590-73DC-23F8-482D5763D380}"/>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A5F0822C-154E-9B90-78E7-E334BCA6A3AF}"/>
              </a:ext>
            </a:extLst>
          </p:cNvPr>
          <p:cNvSpPr>
            <a:spLocks noGrp="1"/>
          </p:cNvSpPr>
          <p:nvPr>
            <p:ph type="sldNum" sz="quarter" idx="12"/>
          </p:nvPr>
        </p:nvSpPr>
        <p:spPr/>
        <p:txBody>
          <a:bodyPr/>
          <a:lstStyle/>
          <a:p>
            <a:fld id="{B78F4D46-5A94-204F-B668-74128563BE61}" type="slidenum">
              <a:rPr lang="en-US" smtClean="0"/>
              <a:t>92</a:t>
            </a:fld>
            <a:endParaRPr lang="en-US"/>
          </a:p>
        </p:txBody>
      </p:sp>
      <p:pic>
        <p:nvPicPr>
          <p:cNvPr id="8" name="heic1323j.mpeg">
            <a:hlinkClick r:id="" action="ppaction://media"/>
            <a:extLst>
              <a:ext uri="{FF2B5EF4-FFF2-40B4-BE49-F238E27FC236}">
                <a16:creationId xmlns:a16="http://schemas.microsoft.com/office/drawing/2014/main" id="{722210CC-DC34-900F-1EE7-3CD773E24D93}"/>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831622" y="2005965"/>
            <a:ext cx="7734018" cy="4350385"/>
          </a:xfrm>
          <a:prstGeom prst="rect">
            <a:avLst/>
          </a:prstGeom>
        </p:spPr>
      </p:pic>
    </p:spTree>
    <p:extLst>
      <p:ext uri="{BB962C8B-B14F-4D97-AF65-F5344CB8AC3E}">
        <p14:creationId xmlns:p14="http://schemas.microsoft.com/office/powerpoint/2010/main" val="2875133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700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878047-83BA-968F-48B4-9F2F1AF03B42}"/>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3079DAFE-38F4-A3AB-14E8-5028369760BC}"/>
              </a:ext>
            </a:extLst>
          </p:cNvPr>
          <p:cNvSpPr>
            <a:spLocks noGrp="1"/>
          </p:cNvSpPr>
          <p:nvPr>
            <p:ph type="title"/>
          </p:nvPr>
        </p:nvSpPr>
        <p:spPr>
          <a:xfrm>
            <a:off x="578223" y="320675"/>
            <a:ext cx="10515600" cy="1325563"/>
          </a:xfrm>
        </p:spPr>
        <p:txBody>
          <a:bodyPr/>
          <a:lstStyle/>
          <a:p>
            <a:r>
              <a:rPr lang="en-US" b="1" dirty="0">
                <a:solidFill>
                  <a:schemeClr val="tx2">
                    <a:lumMod val="75000"/>
                    <a:lumOff val="25000"/>
                  </a:schemeClr>
                </a:solidFill>
              </a:rPr>
              <a:t>TAKE HOME MESSAGES</a:t>
            </a:r>
          </a:p>
        </p:txBody>
      </p:sp>
      <p:sp>
        <p:nvSpPr>
          <p:cNvPr id="3" name="Segnaposto contenuto 2">
            <a:extLst>
              <a:ext uri="{FF2B5EF4-FFF2-40B4-BE49-F238E27FC236}">
                <a16:creationId xmlns:a16="http://schemas.microsoft.com/office/drawing/2014/main" id="{3BD0462C-13D0-4B75-B438-634DF2911403}"/>
              </a:ext>
            </a:extLst>
          </p:cNvPr>
          <p:cNvSpPr>
            <a:spLocks noGrp="1"/>
          </p:cNvSpPr>
          <p:nvPr>
            <p:ph idx="1"/>
          </p:nvPr>
        </p:nvSpPr>
        <p:spPr>
          <a:xfrm>
            <a:off x="716280" y="1561465"/>
            <a:ext cx="10515600" cy="4351338"/>
          </a:xfrm>
        </p:spPr>
        <p:txBody>
          <a:bodyPr/>
          <a:lstStyle/>
          <a:p>
            <a:r>
              <a:rPr lang="en-US" dirty="0"/>
              <a:t>The discovery and the role of the </a:t>
            </a:r>
            <a:r>
              <a:rPr lang="en-US" dirty="0" err="1"/>
              <a:t>Leawitt</a:t>
            </a:r>
            <a:r>
              <a:rPr lang="en-US" dirty="0"/>
              <a:t> Law</a:t>
            </a:r>
          </a:p>
          <a:p>
            <a:endParaRPr lang="en-US" dirty="0"/>
          </a:p>
          <a:p>
            <a:r>
              <a:rPr lang="en-US" dirty="0"/>
              <a:t>The Period-Luminosity- Color and its limitation</a:t>
            </a:r>
          </a:p>
          <a:p>
            <a:endParaRPr lang="en-US" dirty="0"/>
          </a:p>
          <a:p>
            <a:r>
              <a:rPr lang="en-US" dirty="0"/>
              <a:t>The physics of a pulsating star</a:t>
            </a:r>
          </a:p>
          <a:p>
            <a:endParaRPr lang="en-US" dirty="0"/>
          </a:p>
          <a:p>
            <a:r>
              <a:rPr lang="en-US" dirty="0"/>
              <a:t>How to measure distances with pulsating star</a:t>
            </a:r>
          </a:p>
        </p:txBody>
      </p:sp>
      <p:sp>
        <p:nvSpPr>
          <p:cNvPr id="4" name="Segnaposto data 3">
            <a:extLst>
              <a:ext uri="{FF2B5EF4-FFF2-40B4-BE49-F238E27FC236}">
                <a16:creationId xmlns:a16="http://schemas.microsoft.com/office/drawing/2014/main" id="{B44DE7D7-A951-511F-B309-D9C1ABBDB2CC}"/>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7AA3CD0B-183D-6856-8EFA-A7B2E9DA8544}"/>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B453AAB1-053E-ACD2-56A3-2C0FA40BB755}"/>
              </a:ext>
            </a:extLst>
          </p:cNvPr>
          <p:cNvSpPr>
            <a:spLocks noGrp="1"/>
          </p:cNvSpPr>
          <p:nvPr>
            <p:ph type="sldNum" sz="quarter" idx="12"/>
          </p:nvPr>
        </p:nvSpPr>
        <p:spPr/>
        <p:txBody>
          <a:bodyPr/>
          <a:lstStyle/>
          <a:p>
            <a:fld id="{B78F4D46-5A94-204F-B668-74128563BE61}" type="slidenum">
              <a:rPr lang="en-US" smtClean="0"/>
              <a:t>93</a:t>
            </a:fld>
            <a:endParaRPr lang="en-US"/>
          </a:p>
        </p:txBody>
      </p:sp>
    </p:spTree>
    <p:extLst>
      <p:ext uri="{BB962C8B-B14F-4D97-AF65-F5344CB8AC3E}">
        <p14:creationId xmlns:p14="http://schemas.microsoft.com/office/powerpoint/2010/main" val="298740816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89FA65F1-5C28-1CFB-5C46-D98D41CC55C3}"/>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1DC04998-7361-5053-5A54-C962F99CA0C2}"/>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5272F311-341E-F512-2DCE-EEEA59A1FBD4}"/>
              </a:ext>
            </a:extLst>
          </p:cNvPr>
          <p:cNvSpPr>
            <a:spLocks noGrp="1"/>
          </p:cNvSpPr>
          <p:nvPr>
            <p:ph type="sldNum" sz="quarter" idx="12"/>
          </p:nvPr>
        </p:nvSpPr>
        <p:spPr/>
        <p:txBody>
          <a:bodyPr/>
          <a:lstStyle/>
          <a:p>
            <a:fld id="{B78F4D46-5A94-204F-B668-74128563BE61}" type="slidenum">
              <a:rPr lang="en-US" smtClean="0"/>
              <a:t>94</a:t>
            </a:fld>
            <a:endParaRPr lang="en-US"/>
          </a:p>
        </p:txBody>
      </p:sp>
      <p:pic>
        <p:nvPicPr>
          <p:cNvPr id="18" name="Immagine 17">
            <a:extLst>
              <a:ext uri="{FF2B5EF4-FFF2-40B4-BE49-F238E27FC236}">
                <a16:creationId xmlns:a16="http://schemas.microsoft.com/office/drawing/2014/main" id="{60D832AA-762B-7BBE-D494-85B37F8A08EA}"/>
              </a:ext>
            </a:extLst>
          </p:cNvPr>
          <p:cNvPicPr>
            <a:picLocks noChangeAspect="1"/>
          </p:cNvPicPr>
          <p:nvPr/>
        </p:nvPicPr>
        <p:blipFill>
          <a:blip r:embed="rId3"/>
          <a:stretch>
            <a:fillRect/>
          </a:stretch>
        </p:blipFill>
        <p:spPr>
          <a:xfrm>
            <a:off x="564325" y="136525"/>
            <a:ext cx="11063349" cy="6219825"/>
          </a:xfrm>
          <a:prstGeom prst="rect">
            <a:avLst/>
          </a:prstGeom>
        </p:spPr>
      </p:pic>
    </p:spTree>
    <p:extLst>
      <p:ext uri="{BB962C8B-B14F-4D97-AF65-F5344CB8AC3E}">
        <p14:creationId xmlns:p14="http://schemas.microsoft.com/office/powerpoint/2010/main" val="6146862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Rhythms in the Stars - VIDEO - EN.mp4">
            <a:hlinkClick r:id="" action="ppaction://media"/>
            <a:extLst>
              <a:ext uri="{FF2B5EF4-FFF2-40B4-BE49-F238E27FC236}">
                <a16:creationId xmlns:a16="http://schemas.microsoft.com/office/drawing/2014/main" id="{277DEA65-DDE1-EA08-6588-4228AE3CBD8F}"/>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2" cy="6858001"/>
          </a:xfrm>
          <a:prstGeom prst="rect">
            <a:avLst/>
          </a:prstGeom>
        </p:spPr>
      </p:pic>
      <p:sp>
        <p:nvSpPr>
          <p:cNvPr id="2" name="Titolo 1">
            <a:extLst>
              <a:ext uri="{FF2B5EF4-FFF2-40B4-BE49-F238E27FC236}">
                <a16:creationId xmlns:a16="http://schemas.microsoft.com/office/drawing/2014/main" id="{89ACA88C-75C6-A0D1-D6E7-8FDEB0DB165A}"/>
              </a:ext>
            </a:extLst>
          </p:cNvPr>
          <p:cNvSpPr>
            <a:spLocks noGrp="1"/>
          </p:cNvSpPr>
          <p:nvPr>
            <p:ph type="title"/>
          </p:nvPr>
        </p:nvSpPr>
        <p:spPr>
          <a:xfrm>
            <a:off x="428297" y="352863"/>
            <a:ext cx="10515600" cy="1325563"/>
          </a:xfrm>
        </p:spPr>
        <p:txBody>
          <a:bodyPr/>
          <a:lstStyle/>
          <a:p>
            <a:pPr algn="ctr"/>
            <a:r>
              <a:rPr lang="en-US" b="1" dirty="0">
                <a:solidFill>
                  <a:schemeClr val="bg1"/>
                </a:solidFill>
              </a:rPr>
              <a:t>THE FUTURE IS PULSATING</a:t>
            </a:r>
          </a:p>
        </p:txBody>
      </p:sp>
      <p:sp>
        <p:nvSpPr>
          <p:cNvPr id="4" name="Segnaposto data 3">
            <a:extLst>
              <a:ext uri="{FF2B5EF4-FFF2-40B4-BE49-F238E27FC236}">
                <a16:creationId xmlns:a16="http://schemas.microsoft.com/office/drawing/2014/main" id="{29F0F3DF-6ED7-ADF8-F86C-7E1DBA732E7A}"/>
              </a:ext>
            </a:extLst>
          </p:cNvPr>
          <p:cNvSpPr>
            <a:spLocks noGrp="1"/>
          </p:cNvSpPr>
          <p:nvPr>
            <p:ph type="dt" sz="half" idx="10"/>
          </p:nvPr>
        </p:nvSpPr>
        <p:spPr/>
        <p:txBody>
          <a:bodyPr/>
          <a:lstStyle/>
          <a:p>
            <a:r>
              <a:rPr lang="it-IT"/>
              <a:t>25/05/2026 CosmoVerse@Sofia</a:t>
            </a:r>
            <a:endParaRPr lang="en-US"/>
          </a:p>
        </p:txBody>
      </p:sp>
      <p:sp>
        <p:nvSpPr>
          <p:cNvPr id="5" name="Segnaposto piè di pagina 4">
            <a:extLst>
              <a:ext uri="{FF2B5EF4-FFF2-40B4-BE49-F238E27FC236}">
                <a16:creationId xmlns:a16="http://schemas.microsoft.com/office/drawing/2014/main" id="{C2520542-A097-6331-C21E-4841D66C20A8}"/>
              </a:ext>
            </a:extLst>
          </p:cNvPr>
          <p:cNvSpPr>
            <a:spLocks noGrp="1"/>
          </p:cNvSpPr>
          <p:nvPr>
            <p:ph type="ftr" sz="quarter" idx="11"/>
          </p:nvPr>
        </p:nvSpPr>
        <p:spPr/>
        <p:txBody>
          <a:bodyPr/>
          <a:lstStyle/>
          <a:p>
            <a:r>
              <a:rPr lang="en-US"/>
              <a:t>Teresa Sicignano</a:t>
            </a:r>
          </a:p>
        </p:txBody>
      </p:sp>
      <p:sp>
        <p:nvSpPr>
          <p:cNvPr id="6" name="Segnaposto numero diapositiva 5">
            <a:extLst>
              <a:ext uri="{FF2B5EF4-FFF2-40B4-BE49-F238E27FC236}">
                <a16:creationId xmlns:a16="http://schemas.microsoft.com/office/drawing/2014/main" id="{541F82A1-142F-2DE3-7F4A-CF045779FA06}"/>
              </a:ext>
            </a:extLst>
          </p:cNvPr>
          <p:cNvSpPr>
            <a:spLocks noGrp="1"/>
          </p:cNvSpPr>
          <p:nvPr>
            <p:ph type="sldNum" sz="quarter" idx="12"/>
          </p:nvPr>
        </p:nvSpPr>
        <p:spPr/>
        <p:txBody>
          <a:bodyPr/>
          <a:lstStyle/>
          <a:p>
            <a:fld id="{B78F4D46-5A94-204F-B668-74128563BE61}" type="slidenum">
              <a:rPr lang="en-US" smtClean="0"/>
              <a:t>95</a:t>
            </a:fld>
            <a:endParaRPr lang="en-US"/>
          </a:p>
        </p:txBody>
      </p:sp>
    </p:spTree>
    <p:extLst>
      <p:ext uri="{BB962C8B-B14F-4D97-AF65-F5344CB8AC3E}">
        <p14:creationId xmlns:p14="http://schemas.microsoft.com/office/powerpoint/2010/main" val="3685633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633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931"/>
            <a:lum/>
            <a:extLst>
              <a:ext uri="{BEBA8EAE-BF5A-486C-A8C5-ECC9F3942E4B}">
                <a14:imgProps xmlns:a14="http://schemas.microsoft.com/office/drawing/2010/main">
                  <a14:imgLayer r:embed="rId4">
                    <a14:imgEffect>
                      <a14:artisticMarker size="100"/>
                    </a14:imgEffect>
                    <a14:imgEffect>
                      <a14:sharpenSoften amount="-31000"/>
                    </a14:imgEffect>
                    <a14:imgEffect>
                      <a14:colorTemperature colorTemp="6446"/>
                    </a14:imgEffect>
                    <a14:imgEffect>
                      <a14:saturation sat="196000"/>
                    </a14:imgEffect>
                    <a14:imgEffect>
                      <a14:brightnessContrast bright="-10000" contrast="22000"/>
                    </a14:imgEffect>
                  </a14:imgLayer>
                </a14:imgProps>
              </a:ext>
            </a:extLst>
          </a:blip>
          <a:srcRect/>
          <a:stretch>
            <a:fillRect l="-1000" t="-386000" r="-2000" b="-90000"/>
          </a:stretch>
        </a:blipFill>
        <a:effectLst/>
      </p:bgPr>
    </p:bg>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0EBF6F94-6E89-C115-EAAC-939D8CFCAB7A}"/>
              </a:ext>
            </a:extLst>
          </p:cNvPr>
          <p:cNvSpPr txBox="1"/>
          <p:nvPr/>
        </p:nvSpPr>
        <p:spPr>
          <a:xfrm>
            <a:off x="4306396" y="6016999"/>
            <a:ext cx="4736810" cy="584775"/>
          </a:xfrm>
          <a:prstGeom prst="rect">
            <a:avLst/>
          </a:prstGeom>
          <a:noFill/>
        </p:spPr>
        <p:txBody>
          <a:bodyPr wrap="none" rtlCol="0">
            <a:spAutoFit/>
          </a:bodyPr>
          <a:lstStyle/>
          <a:p>
            <a:r>
              <a:rPr lang="it-IT" sz="3200" b="1" dirty="0"/>
              <a:t>teresa.sicignano@inaf.it</a:t>
            </a:r>
          </a:p>
        </p:txBody>
      </p:sp>
      <p:pic>
        <p:nvPicPr>
          <p:cNvPr id="2" name="Immagine 1" descr="Immagine che contiene testo, Carattere, logo, schermata&#10;&#10;Il contenuto generato dall'IA potrebbe non essere corretto.">
            <a:extLst>
              <a:ext uri="{FF2B5EF4-FFF2-40B4-BE49-F238E27FC236}">
                <a16:creationId xmlns:a16="http://schemas.microsoft.com/office/drawing/2014/main" id="{7A48B11B-15DD-C778-8427-5368721C7D44}"/>
              </a:ext>
            </a:extLst>
          </p:cNvPr>
          <p:cNvPicPr>
            <a:picLocks noChangeAspect="1"/>
          </p:cNvPicPr>
          <p:nvPr/>
        </p:nvPicPr>
        <p:blipFill>
          <a:blip r:embed="rId5">
            <a:alphaModFix/>
            <a:extLst>
              <a:ext uri="{BEBA8EAE-BF5A-486C-A8C5-ECC9F3942E4B}">
                <a14:imgProps xmlns:a14="http://schemas.microsoft.com/office/drawing/2010/main">
                  <a14:imgLayer r:embed="rId6">
                    <a14:imgEffect>
                      <a14:colorTemperature colorTemp="5900"/>
                    </a14:imgEffect>
                  </a14:imgLayer>
                </a14:imgProps>
              </a:ext>
            </a:extLst>
          </a:blip>
          <a:stretch>
            <a:fillRect/>
          </a:stretch>
        </p:blipFill>
        <p:spPr>
          <a:xfrm>
            <a:off x="239685" y="290836"/>
            <a:ext cx="2301347" cy="1100331"/>
          </a:xfrm>
          <a:prstGeom prst="rect">
            <a:avLst/>
          </a:prstGeom>
        </p:spPr>
      </p:pic>
      <p:pic>
        <p:nvPicPr>
          <p:cNvPr id="7" name="Picture 2">
            <a:extLst>
              <a:ext uri="{FF2B5EF4-FFF2-40B4-BE49-F238E27FC236}">
                <a16:creationId xmlns:a16="http://schemas.microsoft.com/office/drawing/2014/main" id="{B607F72B-A69B-D644-4DE6-DF3964738D74}"/>
              </a:ext>
            </a:extLst>
          </p:cNvPr>
          <p:cNvPicPr>
            <a:picLocks noChangeAspect="1"/>
          </p:cNvPicPr>
          <p:nvPr/>
        </p:nvPicPr>
        <p:blipFill>
          <a:blip r:embed="rId7"/>
          <a:srcRect t="15637" b="10957"/>
          <a:stretch/>
        </p:blipFill>
        <p:spPr>
          <a:xfrm>
            <a:off x="239684" y="3143383"/>
            <a:ext cx="2005945" cy="774908"/>
          </a:xfrm>
          <a:prstGeom prst="rect">
            <a:avLst/>
          </a:prstGeom>
        </p:spPr>
      </p:pic>
      <p:pic>
        <p:nvPicPr>
          <p:cNvPr id="8" name="Picture 4" descr="La Scuola | Università Federico II">
            <a:extLst>
              <a:ext uri="{FF2B5EF4-FFF2-40B4-BE49-F238E27FC236}">
                <a16:creationId xmlns:a16="http://schemas.microsoft.com/office/drawing/2014/main" id="{34A2AA2F-AC0F-96A0-9DDF-BA73DDE1E8F9}"/>
              </a:ext>
            </a:extLst>
          </p:cNvPr>
          <p:cNvPicPr>
            <a:picLocks noChangeAspect="1" noChangeArrowheads="1"/>
          </p:cNvPicPr>
          <p:nvPr/>
        </p:nvPicPr>
        <p:blipFill>
          <a:blip r:embed="rId8">
            <a:clrChange>
              <a:clrFrom>
                <a:srgbClr val="FFFFFF">
                  <a:alpha val="0"/>
                </a:srgbClr>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50771" y="303761"/>
            <a:ext cx="1490261" cy="76606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VMC Survey">
            <a:extLst>
              <a:ext uri="{FF2B5EF4-FFF2-40B4-BE49-F238E27FC236}">
                <a16:creationId xmlns:a16="http://schemas.microsoft.com/office/drawing/2014/main" id="{B0D2E58E-956D-A525-DCCF-8D8189F4472A}"/>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4611" t="26076" r="3936" b="24491"/>
          <a:stretch/>
        </p:blipFill>
        <p:spPr bwMode="auto">
          <a:xfrm>
            <a:off x="239684" y="2360823"/>
            <a:ext cx="1915825" cy="68697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ESO - 4MOST">
            <a:extLst>
              <a:ext uri="{FF2B5EF4-FFF2-40B4-BE49-F238E27FC236}">
                <a16:creationId xmlns:a16="http://schemas.microsoft.com/office/drawing/2014/main" id="{8A756FF5-4C5B-7EBB-4A4C-9F6BC709223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80159" y="4005846"/>
            <a:ext cx="909493" cy="966338"/>
          </a:xfrm>
          <a:prstGeom prst="rect">
            <a:avLst/>
          </a:prstGeom>
          <a:noFill/>
          <a:extLst>
            <a:ext uri="{909E8E84-426E-40DD-AFC4-6F175D3DCCD1}">
              <a14:hiddenFill xmlns:a14="http://schemas.microsoft.com/office/drawing/2010/main">
                <a:solidFill>
                  <a:srgbClr val="FFFFFF"/>
                </a:solidFill>
              </a14:hiddenFill>
            </a:ext>
          </a:extLst>
        </p:spPr>
      </p:pic>
      <p:pic>
        <p:nvPicPr>
          <p:cNvPr id="11" name="Immagine 10" descr="Immagine che contiene cerchio, Elementi grafici, logo, testo&#10;&#10;Il contenuto generato dall'IA potrebbe non essere corretto.">
            <a:extLst>
              <a:ext uri="{FF2B5EF4-FFF2-40B4-BE49-F238E27FC236}">
                <a16:creationId xmlns:a16="http://schemas.microsoft.com/office/drawing/2014/main" id="{E8B4D2AD-76EC-0055-113A-187F0E56116E}"/>
              </a:ext>
            </a:extLst>
          </p:cNvPr>
          <p:cNvPicPr>
            <a:picLocks noChangeAspect="1"/>
          </p:cNvPicPr>
          <p:nvPr/>
        </p:nvPicPr>
        <p:blipFill>
          <a:blip r:embed="rId11"/>
          <a:stretch>
            <a:fillRect/>
          </a:stretch>
        </p:blipFill>
        <p:spPr>
          <a:xfrm>
            <a:off x="239684" y="4005846"/>
            <a:ext cx="909494" cy="909494"/>
          </a:xfrm>
          <a:prstGeom prst="rect">
            <a:avLst/>
          </a:prstGeom>
        </p:spPr>
      </p:pic>
      <p:pic>
        <p:nvPicPr>
          <p:cNvPr id="12" name="Picture 2" descr="INAF-OAC » informazioni generali …">
            <a:extLst>
              <a:ext uri="{FF2B5EF4-FFF2-40B4-BE49-F238E27FC236}">
                <a16:creationId xmlns:a16="http://schemas.microsoft.com/office/drawing/2014/main" id="{D02362B6-F888-A827-332D-414BBA5A87BE}"/>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4887" t="12953" r="7148" b="14200"/>
          <a:stretch/>
        </p:blipFill>
        <p:spPr bwMode="auto">
          <a:xfrm>
            <a:off x="208351" y="1443770"/>
            <a:ext cx="1915825" cy="8644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Rubin Observatory Premieres its New Logo | Rubin Observatory">
            <a:extLst>
              <a:ext uri="{FF2B5EF4-FFF2-40B4-BE49-F238E27FC236}">
                <a16:creationId xmlns:a16="http://schemas.microsoft.com/office/drawing/2014/main" id="{14C1F4EB-3BF8-680B-322B-C13ACA287F51}"/>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l="14945" t="18105" r="14990" b="19312"/>
          <a:stretch/>
        </p:blipFill>
        <p:spPr bwMode="auto">
          <a:xfrm>
            <a:off x="364823" y="4983068"/>
            <a:ext cx="1371893" cy="86018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a:extLst>
              <a:ext uri="{FF2B5EF4-FFF2-40B4-BE49-F238E27FC236}">
                <a16:creationId xmlns:a16="http://schemas.microsoft.com/office/drawing/2014/main" id="{83C65754-DBEF-CCE5-14BB-35D389759E0C}"/>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t="23843" b="21865"/>
          <a:stretch/>
        </p:blipFill>
        <p:spPr bwMode="auto">
          <a:xfrm>
            <a:off x="364823" y="5900093"/>
            <a:ext cx="1371893" cy="744830"/>
          </a:xfrm>
          <a:prstGeom prst="rect">
            <a:avLst/>
          </a:prstGeom>
          <a:noFill/>
          <a:extLst>
            <a:ext uri="{909E8E84-426E-40DD-AFC4-6F175D3DCCD1}">
              <a14:hiddenFill xmlns:a14="http://schemas.microsoft.com/office/drawing/2010/main">
                <a:solidFill>
                  <a:srgbClr val="FFFFFF"/>
                </a:solidFill>
              </a14:hiddenFill>
            </a:ext>
          </a:extLst>
        </p:spPr>
      </p:pic>
      <p:sp>
        <p:nvSpPr>
          <p:cNvPr id="15" name="CasellaDiTesto 14">
            <a:extLst>
              <a:ext uri="{FF2B5EF4-FFF2-40B4-BE49-F238E27FC236}">
                <a16:creationId xmlns:a16="http://schemas.microsoft.com/office/drawing/2014/main" id="{34F38C2D-8317-629C-226B-0215F1DEE000}"/>
              </a:ext>
            </a:extLst>
          </p:cNvPr>
          <p:cNvSpPr txBox="1"/>
          <p:nvPr/>
        </p:nvSpPr>
        <p:spPr>
          <a:xfrm>
            <a:off x="3928633" y="548613"/>
            <a:ext cx="5492337" cy="584775"/>
          </a:xfrm>
          <a:prstGeom prst="rect">
            <a:avLst/>
          </a:prstGeom>
          <a:noFill/>
        </p:spPr>
        <p:txBody>
          <a:bodyPr wrap="none" rtlCol="0">
            <a:spAutoFit/>
          </a:bodyPr>
          <a:lstStyle/>
          <a:p>
            <a:r>
              <a:rPr lang="en-US" sz="3200" b="1" dirty="0"/>
              <a:t>Thank you for your attention!</a:t>
            </a:r>
          </a:p>
        </p:txBody>
      </p:sp>
    </p:spTree>
    <p:extLst>
      <p:ext uri="{BB962C8B-B14F-4D97-AF65-F5344CB8AC3E}">
        <p14:creationId xmlns:p14="http://schemas.microsoft.com/office/powerpoint/2010/main" val="9255644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129C12-FF5D-7290-202A-2E3370E7883C}"/>
              </a:ext>
            </a:extLst>
          </p:cNvPr>
          <p:cNvSpPr>
            <a:spLocks noGrp="1"/>
          </p:cNvSpPr>
          <p:nvPr>
            <p:ph type="title"/>
          </p:nvPr>
        </p:nvSpPr>
        <p:spPr>
          <a:xfrm>
            <a:off x="838200" y="2401744"/>
            <a:ext cx="10515600" cy="1325563"/>
          </a:xfrm>
        </p:spPr>
        <p:txBody>
          <a:bodyPr/>
          <a:lstStyle/>
          <a:p>
            <a:pPr algn="ctr"/>
            <a:r>
              <a:rPr lang="en-US" b="1" dirty="0"/>
              <a:t>BACKUP SLIDES</a:t>
            </a:r>
          </a:p>
        </p:txBody>
      </p:sp>
      <p:sp>
        <p:nvSpPr>
          <p:cNvPr id="4" name="Segnaposto data 3">
            <a:extLst>
              <a:ext uri="{FF2B5EF4-FFF2-40B4-BE49-F238E27FC236}">
                <a16:creationId xmlns:a16="http://schemas.microsoft.com/office/drawing/2014/main" id="{526797BF-74F0-F38B-4B89-C9DCCCA37B87}"/>
              </a:ext>
            </a:extLst>
          </p:cNvPr>
          <p:cNvSpPr>
            <a:spLocks noGrp="1"/>
          </p:cNvSpPr>
          <p:nvPr>
            <p:ph type="dt" sz="half" idx="10"/>
          </p:nvPr>
        </p:nvSpPr>
        <p:spPr/>
        <p:txBody>
          <a:bodyPr/>
          <a:lstStyle/>
          <a:p>
            <a:r>
              <a:rPr lang="it-IT"/>
              <a:t>25/05/2026 CosmoVerse@Sofia</a:t>
            </a:r>
            <a:endParaRPr lang="en-US"/>
          </a:p>
        </p:txBody>
      </p:sp>
      <p:sp>
        <p:nvSpPr>
          <p:cNvPr id="6" name="Segnaposto numero diapositiva 5">
            <a:extLst>
              <a:ext uri="{FF2B5EF4-FFF2-40B4-BE49-F238E27FC236}">
                <a16:creationId xmlns:a16="http://schemas.microsoft.com/office/drawing/2014/main" id="{6F244931-371E-7068-D46F-D4A9D8232BB6}"/>
              </a:ext>
            </a:extLst>
          </p:cNvPr>
          <p:cNvSpPr>
            <a:spLocks noGrp="1"/>
          </p:cNvSpPr>
          <p:nvPr>
            <p:ph type="sldNum" sz="quarter" idx="12"/>
          </p:nvPr>
        </p:nvSpPr>
        <p:spPr/>
        <p:txBody>
          <a:bodyPr/>
          <a:lstStyle/>
          <a:p>
            <a:fld id="{B78F4D46-5A94-204F-B668-74128563BE61}" type="slidenum">
              <a:rPr lang="en-US" smtClean="0"/>
              <a:t>97</a:t>
            </a:fld>
            <a:endParaRPr lang="en-US"/>
          </a:p>
        </p:txBody>
      </p:sp>
      <p:sp>
        <p:nvSpPr>
          <p:cNvPr id="3" name="Segnaposto piè di pagina 2">
            <a:extLst>
              <a:ext uri="{FF2B5EF4-FFF2-40B4-BE49-F238E27FC236}">
                <a16:creationId xmlns:a16="http://schemas.microsoft.com/office/drawing/2014/main" id="{507401C1-9ABF-2CE4-67E7-37A19F67A4AB}"/>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128786845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49DE0079-0FC7-BA18-610F-3B921D6A0A55}"/>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EAB31D9F-FCAD-227B-45E4-ABC85140DA57}"/>
              </a:ext>
            </a:extLst>
          </p:cNvPr>
          <p:cNvSpPr>
            <a:spLocks noGrp="1"/>
          </p:cNvSpPr>
          <p:nvPr>
            <p:ph type="title"/>
          </p:nvPr>
        </p:nvSpPr>
        <p:spPr>
          <a:xfrm>
            <a:off x="590192" y="561456"/>
            <a:ext cx="11645461" cy="744836"/>
          </a:xfrm>
        </p:spPr>
        <p:txBody>
          <a:bodyPr vert="horz" lIns="91440" tIns="45720" rIns="91440" bIns="45720" rtlCol="0" anchor="ctr">
            <a:normAutofit fontScale="90000"/>
          </a:bodyPr>
          <a:lstStyle/>
          <a:p>
            <a:r>
              <a:rPr lang="en-US" sz="4400" b="1" i="0" u="none" strike="noStrike" dirty="0">
                <a:solidFill>
                  <a:srgbClr val="FF0000"/>
                </a:solidFill>
                <a:effectLst/>
              </a:rPr>
              <a:t>An alternative  self-consistent stellar route to the Hubble constant</a:t>
            </a:r>
            <a:endParaRPr lang="it-IT" sz="6000" b="1" dirty="0">
              <a:solidFill>
                <a:srgbClr val="FF0000"/>
              </a:solidFill>
            </a:endParaRPr>
          </a:p>
        </p:txBody>
      </p:sp>
      <p:sp>
        <p:nvSpPr>
          <p:cNvPr id="4" name="Segnaposto data 3">
            <a:extLst>
              <a:ext uri="{FF2B5EF4-FFF2-40B4-BE49-F238E27FC236}">
                <a16:creationId xmlns:a16="http://schemas.microsoft.com/office/drawing/2014/main" id="{38101BF1-F46C-048D-FC24-4737398BE12D}"/>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a:solidFill>
                <a:schemeClr val="tx1">
                  <a:tint val="75000"/>
                </a:schemeClr>
              </a:solidFill>
            </a:endParaRPr>
          </a:p>
        </p:txBody>
      </p:sp>
      <p:sp>
        <p:nvSpPr>
          <p:cNvPr id="6" name="Segnaposto numero diapositiva 5">
            <a:extLst>
              <a:ext uri="{FF2B5EF4-FFF2-40B4-BE49-F238E27FC236}">
                <a16:creationId xmlns:a16="http://schemas.microsoft.com/office/drawing/2014/main" id="{18CB6984-D8A4-87BA-6B92-0FF6B5166575}"/>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98</a:t>
            </a:fld>
            <a:endParaRPr lang="en-US">
              <a:solidFill>
                <a:schemeClr val="tx1">
                  <a:tint val="75000"/>
                </a:schemeClr>
              </a:solidFill>
            </a:endParaRPr>
          </a:p>
        </p:txBody>
      </p:sp>
      <p:pic>
        <p:nvPicPr>
          <p:cNvPr id="15" name="Elemento grafico 14" descr="Post-it contorno">
            <a:extLst>
              <a:ext uri="{FF2B5EF4-FFF2-40B4-BE49-F238E27FC236}">
                <a16:creationId xmlns:a16="http://schemas.microsoft.com/office/drawing/2014/main" id="{2A21A0D1-DF5A-274D-E399-6D922309D5B6}"/>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2875" y="1678737"/>
            <a:ext cx="516879" cy="516879"/>
          </a:xfrm>
          <a:prstGeom prst="rect">
            <a:avLst/>
          </a:prstGeom>
        </p:spPr>
      </p:pic>
      <p:sp>
        <p:nvSpPr>
          <p:cNvPr id="19" name="CasellaDiTesto 18">
            <a:extLst>
              <a:ext uri="{FF2B5EF4-FFF2-40B4-BE49-F238E27FC236}">
                <a16:creationId xmlns:a16="http://schemas.microsoft.com/office/drawing/2014/main" id="{01BDAF8E-A206-CCF7-24D0-84BCC57311E6}"/>
              </a:ext>
            </a:extLst>
          </p:cNvPr>
          <p:cNvSpPr txBox="1"/>
          <p:nvPr/>
        </p:nvSpPr>
        <p:spPr>
          <a:xfrm>
            <a:off x="1329830" y="1641504"/>
            <a:ext cx="9949649" cy="707886"/>
          </a:xfrm>
          <a:prstGeom prst="rect">
            <a:avLst/>
          </a:prstGeom>
          <a:noFill/>
        </p:spPr>
        <p:txBody>
          <a:bodyPr wrap="square">
            <a:spAutoFit/>
          </a:bodyPr>
          <a:lstStyle/>
          <a:p>
            <a:r>
              <a:rPr lang="it-IT" sz="2000" b="1" dirty="0"/>
              <a:t>Exploitation of the </a:t>
            </a:r>
            <a:r>
              <a:rPr lang="it-IT" sz="2000" b="1" u="sng" dirty="0"/>
              <a:t>VMC</a:t>
            </a:r>
            <a:r>
              <a:rPr lang="it-IT" sz="2000" b="1" dirty="0"/>
              <a:t>-Deep and </a:t>
            </a:r>
            <a:r>
              <a:rPr lang="it-IT" sz="2000" b="1" u="sng" dirty="0"/>
              <a:t>TNG-REM </a:t>
            </a:r>
            <a:r>
              <a:rPr lang="it-IT" sz="2000" b="1" dirty="0" err="1"/>
              <a:t>photometry</a:t>
            </a:r>
            <a:r>
              <a:rPr lang="it-IT" sz="2000" b="1" dirty="0"/>
              <a:t> for </a:t>
            </a:r>
            <a:r>
              <a:rPr lang="it-IT" sz="2000" b="1" dirty="0" err="1"/>
              <a:t>Type</a:t>
            </a:r>
            <a:r>
              <a:rPr lang="it-IT" sz="2000" b="1" dirty="0"/>
              <a:t> II and </a:t>
            </a:r>
            <a:r>
              <a:rPr lang="it-IT" sz="2000" b="1" dirty="0" err="1"/>
              <a:t>Anomalous</a:t>
            </a:r>
            <a:r>
              <a:rPr lang="it-IT" sz="2000" b="1" dirty="0"/>
              <a:t> </a:t>
            </a:r>
            <a:r>
              <a:rPr lang="it-IT" sz="2000" b="1" dirty="0" err="1"/>
              <a:t>Cepheids</a:t>
            </a:r>
            <a:r>
              <a:rPr lang="it-IT" sz="2000" b="1" dirty="0"/>
              <a:t>.</a:t>
            </a:r>
          </a:p>
        </p:txBody>
      </p:sp>
      <p:sp>
        <p:nvSpPr>
          <p:cNvPr id="22" name="CasellaDiTesto 21">
            <a:extLst>
              <a:ext uri="{FF2B5EF4-FFF2-40B4-BE49-F238E27FC236}">
                <a16:creationId xmlns:a16="http://schemas.microsoft.com/office/drawing/2014/main" id="{4F8EF43F-0DFF-32F2-77FF-A409B79EB259}"/>
              </a:ext>
            </a:extLst>
          </p:cNvPr>
          <p:cNvSpPr txBox="1"/>
          <p:nvPr/>
        </p:nvSpPr>
        <p:spPr>
          <a:xfrm>
            <a:off x="1329828" y="2684602"/>
            <a:ext cx="9949649" cy="1015663"/>
          </a:xfrm>
          <a:prstGeom prst="rect">
            <a:avLst/>
          </a:prstGeom>
          <a:noFill/>
        </p:spPr>
        <p:txBody>
          <a:bodyPr wrap="square">
            <a:spAutoFit/>
          </a:bodyPr>
          <a:lstStyle/>
          <a:p>
            <a:r>
              <a:rPr lang="en-US" sz="2000" b="1" dirty="0"/>
              <a:t>Quantify the effect of metallicity on the zero point and slope of PL relation through high-resolution spectroscopic abundances from the 4MOST 1001MC survey and UVES spectra. </a:t>
            </a:r>
          </a:p>
        </p:txBody>
      </p:sp>
      <p:pic>
        <p:nvPicPr>
          <p:cNvPr id="23" name="Elemento grafico 22" descr="Post-it contorno">
            <a:extLst>
              <a:ext uri="{FF2B5EF4-FFF2-40B4-BE49-F238E27FC236}">
                <a16:creationId xmlns:a16="http://schemas.microsoft.com/office/drawing/2014/main" id="{DE13DF50-452F-A152-C0B0-C9E4294DFF7C}"/>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2875" y="4659330"/>
            <a:ext cx="516879" cy="516879"/>
          </a:xfrm>
          <a:prstGeom prst="rect">
            <a:avLst/>
          </a:prstGeom>
        </p:spPr>
      </p:pic>
      <p:sp>
        <p:nvSpPr>
          <p:cNvPr id="25" name="CasellaDiTesto 24">
            <a:extLst>
              <a:ext uri="{FF2B5EF4-FFF2-40B4-BE49-F238E27FC236}">
                <a16:creationId xmlns:a16="http://schemas.microsoft.com/office/drawing/2014/main" id="{B38C5EC4-E750-80F5-64AD-66B83DEC7355}"/>
              </a:ext>
            </a:extLst>
          </p:cNvPr>
          <p:cNvSpPr txBox="1"/>
          <p:nvPr/>
        </p:nvSpPr>
        <p:spPr>
          <a:xfrm>
            <a:off x="1329829" y="4727844"/>
            <a:ext cx="9792260" cy="707886"/>
          </a:xfrm>
          <a:prstGeom prst="rect">
            <a:avLst/>
          </a:prstGeom>
          <a:noFill/>
        </p:spPr>
        <p:txBody>
          <a:bodyPr wrap="square">
            <a:spAutoFit/>
          </a:bodyPr>
          <a:lstStyle/>
          <a:p>
            <a:r>
              <a:rPr lang="en-US" sz="2000" b="1" dirty="0"/>
              <a:t>Compare the distance scales produced for different kinds of pulsating stars and look into the reasons for any discrepancies.</a:t>
            </a:r>
            <a:endParaRPr lang="it-IT" sz="2000" b="1" dirty="0"/>
          </a:p>
        </p:txBody>
      </p:sp>
      <p:pic>
        <p:nvPicPr>
          <p:cNvPr id="26" name="Elemento grafico 25" descr="Post-it contorno">
            <a:extLst>
              <a:ext uri="{FF2B5EF4-FFF2-40B4-BE49-F238E27FC236}">
                <a16:creationId xmlns:a16="http://schemas.microsoft.com/office/drawing/2014/main" id="{F24FE6A0-8084-C92E-A7CD-C576FB5A047F}"/>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461954">
            <a:off x="628710" y="3765438"/>
            <a:ext cx="505211" cy="609009"/>
          </a:xfrm>
          <a:prstGeom prst="rect">
            <a:avLst/>
          </a:prstGeom>
        </p:spPr>
      </p:pic>
      <mc:AlternateContent xmlns:mc="http://schemas.openxmlformats.org/markup-compatibility/2006" xmlns:a14="http://schemas.microsoft.com/office/drawing/2010/main">
        <mc:Choice Requires="a14">
          <p:sp>
            <p:nvSpPr>
              <p:cNvPr id="3" name="CasellaDiTesto 2">
                <a:extLst>
                  <a:ext uri="{FF2B5EF4-FFF2-40B4-BE49-F238E27FC236}">
                    <a16:creationId xmlns:a16="http://schemas.microsoft.com/office/drawing/2014/main" id="{EEC1E2C6-23C0-8B7C-BC6A-46CCBE324F8B}"/>
                  </a:ext>
                </a:extLst>
              </p:cNvPr>
              <p:cNvSpPr txBox="1"/>
              <p:nvPr/>
            </p:nvSpPr>
            <p:spPr>
              <a:xfrm>
                <a:off x="1596974" y="5490369"/>
                <a:ext cx="9415358" cy="1231106"/>
              </a:xfrm>
              <a:prstGeom prst="rect">
                <a:avLst/>
              </a:prstGeom>
              <a:noFill/>
            </p:spPr>
            <p:txBody>
              <a:bodyPr wrap="square" rtlCol="0">
                <a:spAutoFit/>
              </a:bodyPr>
              <a:lstStyle/>
              <a:p>
                <a:r>
                  <a:rPr lang="en-US" sz="1800" b="1" i="0" u="none" strike="noStrike" dirty="0">
                    <a:effectLst/>
                  </a:rPr>
                  <a:t>                                                                                      </a:t>
                </a:r>
                <a14:m>
                  <m:oMath xmlns:m="http://schemas.openxmlformats.org/officeDocument/2006/math">
                    <m:r>
                      <a:rPr lang="en-US" sz="3600" b="1" i="1" u="none" strike="noStrike" smtClean="0">
                        <a:effectLst/>
                        <a:latin typeface="Cambria Math" panose="02040503050406030204" pitchFamily="18" charset="0"/>
                        <a:ea typeface="Cambria Math" panose="02040503050406030204" pitchFamily="18" charset="0"/>
                      </a:rPr>
                      <m:t>↓</m:t>
                    </m:r>
                  </m:oMath>
                </a14:m>
                <a:endParaRPr lang="en-US" sz="1800" b="1" i="0" u="none" strike="noStrike" dirty="0">
                  <a:effectLst/>
                </a:endParaRPr>
              </a:p>
              <a:p>
                <a:r>
                  <a:rPr lang="en-US" sz="2000" b="1" i="0" u="sng" strike="noStrike" dirty="0">
                    <a:solidFill>
                      <a:srgbClr val="FF0000"/>
                    </a:solidFill>
                    <a:effectLst/>
                  </a:rPr>
                  <a:t>Provide a common self-consistent calibration of secondary distance indicators</a:t>
                </a:r>
                <a:r>
                  <a:rPr lang="en-US" sz="2000" b="1" u="sng" dirty="0">
                    <a:solidFill>
                      <a:srgbClr val="FF0000"/>
                    </a:solidFill>
                  </a:rPr>
                  <a:t>.</a:t>
                </a:r>
                <a:endParaRPr lang="it-IT" sz="2000" b="1" u="sng" dirty="0">
                  <a:solidFill>
                    <a:srgbClr val="FF0000"/>
                  </a:solidFill>
                </a:endParaRPr>
              </a:p>
              <a:p>
                <a:endParaRPr lang="en-US" dirty="0"/>
              </a:p>
            </p:txBody>
          </p:sp>
        </mc:Choice>
        <mc:Fallback xmlns="">
          <p:sp>
            <p:nvSpPr>
              <p:cNvPr id="3" name="CasellaDiTesto 2">
                <a:extLst>
                  <a:ext uri="{FF2B5EF4-FFF2-40B4-BE49-F238E27FC236}">
                    <a16:creationId xmlns:a16="http://schemas.microsoft.com/office/drawing/2014/main" id="{EEC1E2C6-23C0-8B7C-BC6A-46CCBE324F8B}"/>
                  </a:ext>
                </a:extLst>
              </p:cNvPr>
              <p:cNvSpPr txBox="1">
                <a:spLocks noRot="1" noChangeAspect="1" noMove="1" noResize="1" noEditPoints="1" noAdjustHandles="1" noChangeArrowheads="1" noChangeShapeType="1" noTextEdit="1"/>
              </p:cNvSpPr>
              <p:nvPr/>
            </p:nvSpPr>
            <p:spPr>
              <a:xfrm>
                <a:off x="1596974" y="5490369"/>
                <a:ext cx="9415358" cy="1231106"/>
              </a:xfrm>
              <a:prstGeom prst="rect">
                <a:avLst/>
              </a:prstGeom>
              <a:blipFill>
                <a:blip r:embed="rId5"/>
                <a:stretch>
                  <a:fillRect l="-674"/>
                </a:stretch>
              </a:blipFill>
            </p:spPr>
            <p:txBody>
              <a:bodyPr/>
              <a:lstStyle/>
              <a:p>
                <a:r>
                  <a:rPr lang="en-US">
                    <a:noFill/>
                  </a:rPr>
                  <a:t> </a:t>
                </a:r>
              </a:p>
            </p:txBody>
          </p:sp>
        </mc:Fallback>
      </mc:AlternateContent>
      <p:pic>
        <p:nvPicPr>
          <p:cNvPr id="5" name="Elemento grafico 4" descr="Post-it contorno">
            <a:extLst>
              <a:ext uri="{FF2B5EF4-FFF2-40B4-BE49-F238E27FC236}">
                <a16:creationId xmlns:a16="http://schemas.microsoft.com/office/drawing/2014/main" id="{6CB7DFCE-B20F-840B-C65F-2C1ACAC1E273}"/>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22876" y="2708524"/>
            <a:ext cx="516879" cy="516879"/>
          </a:xfrm>
          <a:prstGeom prst="rect">
            <a:avLst/>
          </a:prstGeom>
        </p:spPr>
      </p:pic>
      <p:sp>
        <p:nvSpPr>
          <p:cNvPr id="8" name="CasellaDiTesto 7">
            <a:extLst>
              <a:ext uri="{FF2B5EF4-FFF2-40B4-BE49-F238E27FC236}">
                <a16:creationId xmlns:a16="http://schemas.microsoft.com/office/drawing/2014/main" id="{C82C194B-8C65-0513-70EC-CEB702AB131A}"/>
              </a:ext>
            </a:extLst>
          </p:cNvPr>
          <p:cNvSpPr txBox="1"/>
          <p:nvPr/>
        </p:nvSpPr>
        <p:spPr>
          <a:xfrm>
            <a:off x="1329829" y="3969130"/>
            <a:ext cx="7142054" cy="400110"/>
          </a:xfrm>
          <a:prstGeom prst="rect">
            <a:avLst/>
          </a:prstGeom>
          <a:noFill/>
        </p:spPr>
        <p:txBody>
          <a:bodyPr wrap="square">
            <a:spAutoFit/>
          </a:bodyPr>
          <a:lstStyle/>
          <a:p>
            <a:r>
              <a:rPr lang="it-IT" sz="2000" b="1" dirty="0" err="1"/>
              <a:t>Calibration</a:t>
            </a:r>
            <a:r>
              <a:rPr lang="it-IT" sz="2000" b="1" dirty="0"/>
              <a:t> </a:t>
            </a:r>
            <a:r>
              <a:rPr lang="it-IT" sz="2000" b="1" dirty="0" err="1"/>
              <a:t>through</a:t>
            </a:r>
            <a:r>
              <a:rPr lang="it-IT" sz="2000" b="1" dirty="0"/>
              <a:t> Gaia DR4 </a:t>
            </a:r>
            <a:r>
              <a:rPr lang="it-IT" sz="2000" b="1" dirty="0" err="1"/>
              <a:t>parallaxes</a:t>
            </a:r>
            <a:r>
              <a:rPr lang="it-IT" sz="2000" b="1" dirty="0"/>
              <a:t>.</a:t>
            </a:r>
          </a:p>
        </p:txBody>
      </p:sp>
      <p:sp>
        <p:nvSpPr>
          <p:cNvPr id="7" name="Segnaposto piè di pagina 6">
            <a:extLst>
              <a:ext uri="{FF2B5EF4-FFF2-40B4-BE49-F238E27FC236}">
                <a16:creationId xmlns:a16="http://schemas.microsoft.com/office/drawing/2014/main" id="{45814169-010F-F9C2-A62E-2F6C8D8378AE}"/>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87213477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a:extLst>
            <a:ext uri="{FF2B5EF4-FFF2-40B4-BE49-F238E27FC236}">
              <a16:creationId xmlns:a16="http://schemas.microsoft.com/office/drawing/2014/main" id="{86BEB25C-5528-0FF6-981F-60F788BC02F7}"/>
            </a:ext>
          </a:extLst>
        </p:cNvPr>
        <p:cNvGrpSpPr/>
        <p:nvPr/>
      </p:nvGrpSpPr>
      <p:grpSpPr>
        <a:xfrm>
          <a:off x="0" y="0"/>
          <a:ext cx="0" cy="0"/>
          <a:chOff x="0" y="0"/>
          <a:chExt cx="0" cy="0"/>
        </a:xfrm>
      </p:grpSpPr>
      <p:sp>
        <p:nvSpPr>
          <p:cNvPr id="4" name="Segnaposto data 3">
            <a:extLst>
              <a:ext uri="{FF2B5EF4-FFF2-40B4-BE49-F238E27FC236}">
                <a16:creationId xmlns:a16="http://schemas.microsoft.com/office/drawing/2014/main" id="{7FFC7E8F-32B4-994D-FDC1-3251E32C20D7}"/>
              </a:ext>
            </a:extLst>
          </p:cNvPr>
          <p:cNvSpPr>
            <a:spLocks noGrp="1"/>
          </p:cNvSpPr>
          <p:nvPr>
            <p:ph type="dt" sz="half" idx="10"/>
          </p:nvPr>
        </p:nvSpPr>
        <p:spPr/>
        <p:txBody>
          <a:bodyPr vert="horz" lIns="91440" tIns="45720" rIns="91440" bIns="45720" rtlCol="0" anchor="ctr">
            <a:normAutofit/>
          </a:bodyPr>
          <a:lstStyle/>
          <a:p>
            <a:pPr defTabSz="914400">
              <a:spcAft>
                <a:spcPts val="600"/>
              </a:spcAft>
            </a:pPr>
            <a:r>
              <a:rPr lang="it-IT">
                <a:solidFill>
                  <a:schemeClr val="tx1">
                    <a:tint val="75000"/>
                  </a:schemeClr>
                </a:solidFill>
              </a:rPr>
              <a:t>25/05/2026 CosmoVerse@Sofia</a:t>
            </a:r>
            <a:endParaRPr lang="en-US" dirty="0">
              <a:solidFill>
                <a:schemeClr val="tx1">
                  <a:tint val="75000"/>
                </a:schemeClr>
              </a:solidFill>
            </a:endParaRPr>
          </a:p>
        </p:txBody>
      </p:sp>
      <p:sp>
        <p:nvSpPr>
          <p:cNvPr id="6" name="Segnaposto numero diapositiva 5">
            <a:extLst>
              <a:ext uri="{FF2B5EF4-FFF2-40B4-BE49-F238E27FC236}">
                <a16:creationId xmlns:a16="http://schemas.microsoft.com/office/drawing/2014/main" id="{33F074EF-AF81-36BA-91EF-0F92B9963DC1}"/>
              </a:ext>
            </a:extLst>
          </p:cNvPr>
          <p:cNvSpPr>
            <a:spLocks noGrp="1"/>
          </p:cNvSpPr>
          <p:nvPr>
            <p:ph type="sldNum" sz="quarter" idx="12"/>
          </p:nvPr>
        </p:nvSpPr>
        <p:spPr/>
        <p:txBody>
          <a:bodyPr vert="horz" lIns="91440" tIns="45720" rIns="91440" bIns="45720" rtlCol="0" anchor="ctr">
            <a:normAutofit/>
          </a:bodyPr>
          <a:lstStyle/>
          <a:p>
            <a:pPr defTabSz="914400">
              <a:spcAft>
                <a:spcPts val="600"/>
              </a:spcAft>
            </a:pPr>
            <a:fld id="{B78F4D46-5A94-204F-B668-74128563BE61}" type="slidenum">
              <a:rPr lang="en-US" smtClean="0">
                <a:solidFill>
                  <a:schemeClr val="tx1">
                    <a:tint val="75000"/>
                  </a:schemeClr>
                </a:solidFill>
              </a:rPr>
              <a:pPr defTabSz="914400">
                <a:spcAft>
                  <a:spcPts val="600"/>
                </a:spcAft>
              </a:pPr>
              <a:t>99</a:t>
            </a:fld>
            <a:endParaRPr lang="en-US">
              <a:solidFill>
                <a:schemeClr val="tx1">
                  <a:tint val="75000"/>
                </a:schemeClr>
              </a:solidFill>
            </a:endParaRPr>
          </a:p>
        </p:txBody>
      </p:sp>
      <p:sp>
        <p:nvSpPr>
          <p:cNvPr id="3" name="CasellaDiTesto 2">
            <a:extLst>
              <a:ext uri="{FF2B5EF4-FFF2-40B4-BE49-F238E27FC236}">
                <a16:creationId xmlns:a16="http://schemas.microsoft.com/office/drawing/2014/main" id="{36A57D39-5A95-DDCC-1914-50E4FA8C457F}"/>
              </a:ext>
            </a:extLst>
          </p:cNvPr>
          <p:cNvSpPr txBox="1"/>
          <p:nvPr/>
        </p:nvSpPr>
        <p:spPr>
          <a:xfrm>
            <a:off x="548674" y="348155"/>
            <a:ext cx="9584154" cy="1200329"/>
          </a:xfrm>
          <a:prstGeom prst="rect">
            <a:avLst/>
          </a:prstGeom>
          <a:noFill/>
        </p:spPr>
        <p:txBody>
          <a:bodyPr wrap="square" rtlCol="0">
            <a:spAutoFit/>
          </a:bodyPr>
          <a:lstStyle/>
          <a:p>
            <a:r>
              <a:rPr lang="en-US" sz="3600" b="1" dirty="0">
                <a:latin typeface="+mj-lt"/>
              </a:rPr>
              <a:t>TYPE II AND ANOMALOUS CEPHEIDS IN THE MAGELLANIC CLOUDS</a:t>
            </a:r>
          </a:p>
        </p:txBody>
      </p:sp>
      <p:sp>
        <p:nvSpPr>
          <p:cNvPr id="9" name="CasellaDiTesto 8">
            <a:extLst>
              <a:ext uri="{FF2B5EF4-FFF2-40B4-BE49-F238E27FC236}">
                <a16:creationId xmlns:a16="http://schemas.microsoft.com/office/drawing/2014/main" id="{635FCB2B-7EBE-7CB4-C92C-FC1D50FFBC7A}"/>
              </a:ext>
            </a:extLst>
          </p:cNvPr>
          <p:cNvSpPr txBox="1"/>
          <p:nvPr/>
        </p:nvSpPr>
        <p:spPr>
          <a:xfrm>
            <a:off x="548674" y="1612722"/>
            <a:ext cx="11338525" cy="1477328"/>
          </a:xfrm>
          <a:prstGeom prst="rect">
            <a:avLst/>
          </a:prstGeom>
          <a:noFill/>
        </p:spPr>
        <p:txBody>
          <a:bodyPr wrap="square" rtlCol="0">
            <a:spAutoFit/>
          </a:bodyPr>
          <a:lstStyle/>
          <a:p>
            <a:pPr marL="285750" indent="-285750">
              <a:buClr>
                <a:schemeClr val="tx1"/>
              </a:buClr>
              <a:buFont typeface="Arial" panose="020B0604020202020204" pitchFamily="34" charset="0"/>
              <a:buChar char="•"/>
            </a:pPr>
            <a:r>
              <a:rPr lang="en-US" dirty="0">
                <a:solidFill>
                  <a:schemeClr val="tx1"/>
                </a:solidFill>
                <a:latin typeface="+mj-lt"/>
              </a:rPr>
              <a:t>VMC is an ESO public survey (P.I.  M.-R.  </a:t>
            </a:r>
            <a:r>
              <a:rPr lang="en-US" dirty="0" err="1">
                <a:solidFill>
                  <a:schemeClr val="tx1"/>
                </a:solidFill>
                <a:latin typeface="+mj-lt"/>
              </a:rPr>
              <a:t>Cioni</a:t>
            </a:r>
            <a:r>
              <a:rPr lang="en-US" dirty="0">
                <a:solidFill>
                  <a:schemeClr val="tx1"/>
                </a:solidFill>
                <a:latin typeface="+mj-lt"/>
              </a:rPr>
              <a:t>)</a:t>
            </a:r>
          </a:p>
          <a:p>
            <a:pPr marL="285750" indent="-285750">
              <a:buClr>
                <a:schemeClr val="tx1"/>
              </a:buClr>
              <a:buFont typeface="Arial" panose="020B0604020202020204" pitchFamily="34" charset="0"/>
              <a:buChar char="•"/>
            </a:pPr>
            <a:r>
              <a:rPr lang="en-US" dirty="0">
                <a:solidFill>
                  <a:schemeClr val="tx1"/>
                </a:solidFill>
                <a:latin typeface="+mj-lt"/>
              </a:rPr>
              <a:t>Observations in YJKs with VIRCAM@VISTA 4 m (Paranal, Chile)</a:t>
            </a:r>
          </a:p>
          <a:p>
            <a:pPr marL="285750" indent="-285750">
              <a:buClr>
                <a:schemeClr val="tx1"/>
              </a:buClr>
              <a:buFont typeface="Arial" panose="020B0604020202020204" pitchFamily="34" charset="0"/>
              <a:buChar char="•"/>
            </a:pPr>
            <a:r>
              <a:rPr lang="en-US" dirty="0">
                <a:solidFill>
                  <a:schemeClr val="tx1"/>
                </a:solidFill>
                <a:latin typeface="+mj-lt"/>
              </a:rPr>
              <a:t>Data reduction with the VISTA Data Flow System (VDFS) pipeline at CASU (Cambridge Astronomical Survey Unit)</a:t>
            </a:r>
          </a:p>
          <a:p>
            <a:pPr marL="285750" indent="-285750">
              <a:buClr>
                <a:schemeClr val="tx1"/>
              </a:buClr>
              <a:buFont typeface="Arial" panose="020B0604020202020204" pitchFamily="34" charset="0"/>
              <a:buChar char="•"/>
            </a:pPr>
            <a:r>
              <a:rPr lang="en-US" dirty="0">
                <a:solidFill>
                  <a:schemeClr val="tx1"/>
                </a:solidFill>
                <a:latin typeface="+mj-lt"/>
              </a:rPr>
              <a:t>Catalogues handling through the Vista Science Archive (VSA) </a:t>
            </a:r>
          </a:p>
          <a:p>
            <a:endParaRPr lang="en-US" dirty="0"/>
          </a:p>
        </p:txBody>
      </p:sp>
      <p:pic>
        <p:nvPicPr>
          <p:cNvPr id="10" name="Immagine 9" descr="Immagine che contiene diagramma, linea, modello&#10;&#10;Descrizione generata automaticamente">
            <a:extLst>
              <a:ext uri="{FF2B5EF4-FFF2-40B4-BE49-F238E27FC236}">
                <a16:creationId xmlns:a16="http://schemas.microsoft.com/office/drawing/2014/main" id="{76CF88F2-20C9-D634-195D-19EAFC0C4EF2}"/>
              </a:ext>
            </a:extLst>
          </p:cNvPr>
          <p:cNvPicPr>
            <a:picLocks noChangeAspect="1"/>
          </p:cNvPicPr>
          <p:nvPr/>
        </p:nvPicPr>
        <p:blipFill>
          <a:blip r:embed="rId2"/>
          <a:stretch>
            <a:fillRect/>
          </a:stretch>
        </p:blipFill>
        <p:spPr>
          <a:xfrm>
            <a:off x="5706773" y="2939607"/>
            <a:ext cx="5363340" cy="3567187"/>
          </a:xfrm>
          <a:prstGeom prst="rect">
            <a:avLst/>
          </a:prstGeom>
        </p:spPr>
      </p:pic>
      <p:sp>
        <p:nvSpPr>
          <p:cNvPr id="12" name="CasellaDiTesto 11">
            <a:extLst>
              <a:ext uri="{FF2B5EF4-FFF2-40B4-BE49-F238E27FC236}">
                <a16:creationId xmlns:a16="http://schemas.microsoft.com/office/drawing/2014/main" id="{A3AEFF5B-7227-2E7B-BADB-ECCA228A05D1}"/>
              </a:ext>
            </a:extLst>
          </p:cNvPr>
          <p:cNvSpPr txBox="1"/>
          <p:nvPr/>
        </p:nvSpPr>
        <p:spPr>
          <a:xfrm>
            <a:off x="964326" y="3938370"/>
            <a:ext cx="4563006" cy="1569660"/>
          </a:xfrm>
          <a:prstGeom prst="rect">
            <a:avLst/>
          </a:prstGeom>
          <a:noFill/>
        </p:spPr>
        <p:txBody>
          <a:bodyPr wrap="square">
            <a:spAutoFit/>
          </a:bodyPr>
          <a:lstStyle/>
          <a:p>
            <a:r>
              <a:rPr lang="en-US" sz="3200" dirty="0">
                <a:solidFill>
                  <a:schemeClr val="tx1"/>
                </a:solidFill>
                <a:latin typeface="+mj-lt"/>
              </a:rPr>
              <a:t>339 T2Cs  and 198 ACs </a:t>
            </a:r>
            <a:r>
              <a:rPr lang="en-US" sz="3200" dirty="0">
                <a:latin typeface="+mj-lt"/>
              </a:rPr>
              <a:t>with VMC photometry in the </a:t>
            </a:r>
            <a:r>
              <a:rPr lang="en-US" sz="3200" dirty="0" err="1">
                <a:latin typeface="+mj-lt"/>
              </a:rPr>
              <a:t>Magellanic</a:t>
            </a:r>
            <a:r>
              <a:rPr lang="en-US" sz="3200" dirty="0">
                <a:latin typeface="+mj-lt"/>
              </a:rPr>
              <a:t> Clouds</a:t>
            </a:r>
            <a:endParaRPr lang="en-US" sz="3200" dirty="0"/>
          </a:p>
        </p:txBody>
      </p:sp>
      <p:sp>
        <p:nvSpPr>
          <p:cNvPr id="2" name="Segnaposto piè di pagina 1">
            <a:extLst>
              <a:ext uri="{FF2B5EF4-FFF2-40B4-BE49-F238E27FC236}">
                <a16:creationId xmlns:a16="http://schemas.microsoft.com/office/drawing/2014/main" id="{1C93CD22-A009-E0BF-6828-18CC81F26585}"/>
              </a:ext>
            </a:extLst>
          </p:cNvPr>
          <p:cNvSpPr>
            <a:spLocks noGrp="1"/>
          </p:cNvSpPr>
          <p:nvPr>
            <p:ph type="ftr" sz="quarter" idx="11"/>
          </p:nvPr>
        </p:nvSpPr>
        <p:spPr/>
        <p:txBody>
          <a:bodyPr/>
          <a:lstStyle/>
          <a:p>
            <a:r>
              <a:rPr lang="en-US"/>
              <a:t>Teresa Sicignano</a:t>
            </a:r>
          </a:p>
        </p:txBody>
      </p:sp>
    </p:spTree>
    <p:extLst>
      <p:ext uri="{BB962C8B-B14F-4D97-AF65-F5344CB8AC3E}">
        <p14:creationId xmlns:p14="http://schemas.microsoft.com/office/powerpoint/2010/main" val="217230571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59317</TotalTime>
  <Words>10306</Words>
  <Application>Microsoft Macintosh PowerPoint</Application>
  <PresentationFormat>Widescreen</PresentationFormat>
  <Paragraphs>1614</Paragraphs>
  <Slides>138</Slides>
  <Notes>94</Notes>
  <HiddenSlides>56</HiddenSlides>
  <MMClips>3</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138</vt:i4>
      </vt:variant>
    </vt:vector>
  </HeadingPairs>
  <TitlesOfParts>
    <vt:vector size="149" baseType="lpstr">
      <vt:lpstr>Abadi</vt:lpstr>
      <vt:lpstr>Aptos</vt:lpstr>
      <vt:lpstr>Aptos Display</vt:lpstr>
      <vt:lpstr>Arial</vt:lpstr>
      <vt:lpstr>Cambria Math</vt:lpstr>
      <vt:lpstr>Copperplate Gothic Bold</vt:lpstr>
      <vt:lpstr>Font di sistema regolare</vt:lpstr>
      <vt:lpstr>Times New Roman</vt:lpstr>
      <vt:lpstr>Walbaum Display Light</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The Period-Luminosity-Color relation</vt:lpstr>
      <vt:lpstr>The Period-Luminosity-Color relation</vt:lpstr>
      <vt:lpstr>Presentazione standard di PowerPoint</vt:lpstr>
      <vt:lpstr>Presentazione standard di PowerPoint</vt:lpstr>
      <vt:lpstr>The Period-Luminosity-Color relation</vt:lpstr>
      <vt:lpstr>The Period-Luminosity-Color relation</vt:lpstr>
      <vt:lpstr>The Period-Luminosity-Color relation</vt:lpstr>
      <vt:lpstr>The Period-Luminosity-Color relation</vt:lpstr>
      <vt:lpstr>The Period-Luminosity-Color relation</vt:lpstr>
      <vt:lpstr>The Period-Luminosity-Color relation</vt:lpstr>
      <vt:lpstr>The Period-Luminosity-Color relation</vt:lpstr>
      <vt:lpstr>The Period-Luminosity-Color relation</vt:lpstr>
      <vt:lpstr>The Period-Luminosity-Color relation</vt:lpstr>
      <vt:lpstr>The Period-Luminosity-Color relation</vt:lpstr>
      <vt:lpstr>The Period-Luminosity-Color relation</vt:lpstr>
      <vt:lpstr>The Period-Luminosity-Color relation</vt:lpstr>
      <vt:lpstr>The Period-Luminosity-Color relation</vt:lpstr>
      <vt:lpstr>The Period-Luminosity-Color relation</vt:lpstr>
      <vt:lpstr>The Period-Luminosity-Color relation</vt:lpstr>
      <vt:lpstr>The Period-Luminosity-Color relation</vt:lpstr>
      <vt:lpstr>The Period-Luminosity-Color relation</vt:lpstr>
      <vt:lpstr>The PLC relation and its projections</vt:lpstr>
      <vt:lpstr>The PLC relation and its projections</vt:lpstr>
      <vt:lpstr>The Instability Strip</vt:lpstr>
      <vt:lpstr>Presentazione standard di PowerPoint</vt:lpstr>
      <vt:lpstr>The Pulsation mechanism</vt:lpstr>
      <vt:lpstr>The Pulsation mechanism</vt:lpstr>
      <vt:lpstr>Path to the Instability Strip</vt:lpstr>
      <vt:lpstr>Path to the Instability Strip</vt:lpstr>
      <vt:lpstr>Path to the Instability Strip</vt:lpstr>
      <vt:lpstr>Path to the Instability Strip</vt:lpstr>
      <vt:lpstr>Path to the Instability Strip</vt:lpstr>
      <vt:lpstr>Path to the Instability Strip</vt:lpstr>
      <vt:lpstr>Period Luminosity relations of pulsating stars in the LMC</vt:lpstr>
      <vt:lpstr>Presentazione standard di PowerPoint</vt:lpstr>
      <vt:lpstr>Presentazione standard di PowerPoint</vt:lpstr>
      <vt:lpstr>Presentazione standard di PowerPoint</vt:lpstr>
      <vt:lpstr>Extinction</vt:lpstr>
      <vt:lpstr>Extinction</vt:lpstr>
      <vt:lpstr>Extinction</vt:lpstr>
      <vt:lpstr>Extinction</vt:lpstr>
      <vt:lpstr>Extinction</vt:lpstr>
      <vt:lpstr>From the PLC to the Period Wesenheit</vt:lpstr>
      <vt:lpstr>Metallicity </vt:lpstr>
      <vt:lpstr>Metallicity </vt:lpstr>
      <vt:lpstr>Not only Classical Cepheids…</vt:lpstr>
      <vt:lpstr>WHERE WE ARE:</vt:lpstr>
      <vt:lpstr>TYPE II AND ANOMALOUS CEPHEIDS</vt:lpstr>
      <vt:lpstr>HOW TO BUILD A PL/PW RELATION </vt:lpstr>
      <vt:lpstr>HOW TO BUILD A PL/PW RELATION </vt:lpstr>
      <vt:lpstr>Presentazione standard di PowerPoint</vt:lpstr>
      <vt:lpstr>Presentazione standard di PowerPoint</vt:lpstr>
      <vt:lpstr>HOW TO BUILD A PL/PW RELATION</vt:lpstr>
      <vt:lpstr>HOW TO BUILD A PL/PW RELATION</vt:lpstr>
      <vt:lpstr>Presentazione standard di PowerPoint</vt:lpstr>
      <vt:lpstr>Presentazione standard di PowerPoint</vt:lpstr>
      <vt:lpstr>Presentazione standard di PowerPoint</vt:lpstr>
      <vt:lpstr>HOW TO BUILD A PL/PW RELATION</vt:lpstr>
      <vt:lpstr>HOW TO BUILD A PL/PW RELATION</vt:lpstr>
      <vt:lpstr>Presentazione standard di PowerPoint</vt:lpstr>
      <vt:lpstr>Presentazione standard di PowerPoint</vt:lpstr>
      <vt:lpstr>Presentazione standard di PowerPoint</vt:lpstr>
      <vt:lpstr>Presentazione standard di PowerPoint</vt:lpstr>
      <vt:lpstr>HOW TO BUILD A PL/PW RELATION</vt:lpstr>
      <vt:lpstr>HOW TO BUILD A PL/PW RELATION</vt:lpstr>
      <vt:lpstr>HOW TO BUILD A PL/PW RELATION</vt:lpstr>
      <vt:lpstr>HOW TO BUILD A PL/PW RELATION</vt:lpstr>
      <vt:lpstr>CALIBRATION WITH GAIA PARALLAXES</vt:lpstr>
      <vt:lpstr>Presentazione standard di PowerPoint</vt:lpstr>
      <vt:lpstr>Presentazione standard di PowerPoint</vt:lpstr>
      <vt:lpstr>CALIBRATION WITH GAIA PARALLAXES</vt:lpstr>
      <vt:lpstr>SANITY CHECK: THE LMC DISTANCE </vt:lpstr>
      <vt:lpstr>APPLICATION: THE TIP OF THE RED GIANT BRANCH</vt:lpstr>
      <vt:lpstr>Presentazione standard di PowerPoint</vt:lpstr>
      <vt:lpstr>TAKE HOME MESSAGES</vt:lpstr>
      <vt:lpstr>TAKE HOME MESSAGES</vt:lpstr>
      <vt:lpstr>TAKE HOME MESSAGES</vt:lpstr>
      <vt:lpstr>TAKE HOME MESSAGES</vt:lpstr>
      <vt:lpstr>TAKE HOME MESSAGES</vt:lpstr>
      <vt:lpstr>TAKE HOME MESSAGES</vt:lpstr>
      <vt:lpstr>Presentazione standard di PowerPoint</vt:lpstr>
      <vt:lpstr>THE FUTURE IS PULSATING</vt:lpstr>
      <vt:lpstr>Presentazione standard di PowerPoint</vt:lpstr>
      <vt:lpstr>BACKUP SLIDES</vt:lpstr>
      <vt:lpstr>An alternative  self-consistent stellar route to the Hubble constant</vt:lpstr>
      <vt:lpstr>Presentazione standard di PowerPoint</vt:lpstr>
      <vt:lpstr>TEMPLATE FITTING TO THE DATA</vt:lpstr>
      <vt:lpstr>TYPE II CEPHEIDS</vt:lpstr>
      <vt:lpstr>TYPE II CEPHEIDS</vt:lpstr>
      <vt:lpstr>IMPACT ON THE DISTANCE SCALE</vt:lpstr>
      <vt:lpstr>ANOMALOUS CEPHEIDS</vt:lpstr>
      <vt:lpstr>Presentazione standard di PowerPoint</vt:lpstr>
      <vt:lpstr>ANOMALOUS CEPHEIDS</vt:lpstr>
      <vt:lpstr>ANOMALOUS CEPHEIDS</vt:lpstr>
      <vt:lpstr>LMC/SMC RELATIVE DISTANCE</vt:lpstr>
      <vt:lpstr>DRACO</vt:lpstr>
      <vt:lpstr>Future prospectives</vt:lpstr>
      <vt:lpstr>A self-consistent stellar route to the Hubble constant</vt:lpstr>
      <vt:lpstr>Presentazione standard di PowerPoint</vt:lpstr>
      <vt:lpstr>Path to the Instability Strip</vt:lpstr>
      <vt:lpstr>Presentazione standard di PowerPoint</vt:lpstr>
      <vt:lpstr>A self-consistent stellar route to the Hubble constant</vt:lpstr>
      <vt:lpstr>Presentazione standard di PowerPoint</vt:lpstr>
      <vt:lpstr>Presentazione standard di PowerPoint</vt:lpstr>
      <vt:lpstr>Presentazione standard di PowerPoint</vt:lpstr>
      <vt:lpstr>A self-consistent stellar route to the Hubble constant</vt:lpstr>
      <vt:lpstr>A self-consistent stellar route to the Hubble constant</vt:lpstr>
      <vt:lpstr>WHY TYPE II CEPHEIDS?</vt:lpstr>
      <vt:lpstr>Presentazione standard di PowerPoint</vt:lpstr>
      <vt:lpstr>TYPE II CEPHEIDS</vt:lpstr>
      <vt:lpstr>TYPE II CEPHEIDS</vt:lpstr>
      <vt:lpstr>Evolution of Population II stars</vt:lpstr>
      <vt:lpstr>Pulsating variable stars</vt:lpstr>
      <vt:lpstr>Type II Cepheids</vt:lpstr>
      <vt:lpstr>Anomalous Cepheids</vt:lpstr>
      <vt:lpstr>Pulsation mechanism</vt:lpstr>
      <vt:lpstr>Presentazione standard di PowerPoint</vt:lpstr>
      <vt:lpstr>Presentazione standard di PowerPoint</vt:lpstr>
      <vt:lpstr>Presentazione standard di PowerPoint</vt:lpstr>
      <vt:lpstr>Type II and Anomalous Cepheids</vt:lpstr>
      <vt:lpstr>Period-luminosity-colour and  period-luminosity</vt:lpstr>
      <vt:lpstr>Template derivation</vt:lpstr>
      <vt:lpstr>TYPE II CEPHEIDS</vt:lpstr>
      <vt:lpstr>IMPACT ON THE DISTANCE SCALE</vt:lpstr>
      <vt:lpstr>IMPACT ON THE DISTANCE SCALE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Teresa Sicignano</dc:creator>
  <cp:keywords/>
  <dc:description/>
  <cp:lastModifiedBy>Teresa Sicignano</cp:lastModifiedBy>
  <cp:revision>59</cp:revision>
  <dcterms:created xsi:type="dcterms:W3CDTF">2024-05-22T14:09:42Z</dcterms:created>
  <dcterms:modified xsi:type="dcterms:W3CDTF">2026-05-24T19:59:55Z</dcterms:modified>
  <cp:category/>
</cp:coreProperties>
</file>