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56" r:id="rId2"/>
    <p:sldId id="270" r:id="rId3"/>
    <p:sldId id="277" r:id="rId4"/>
    <p:sldId id="257" r:id="rId5"/>
    <p:sldId id="279" r:id="rId6"/>
    <p:sldId id="280" r:id="rId7"/>
    <p:sldId id="278" r:id="rId8"/>
    <p:sldId id="281" r:id="rId9"/>
    <p:sldId id="282" r:id="rId10"/>
    <p:sldId id="283" r:id="rId11"/>
    <p:sldId id="284" r:id="rId12"/>
    <p:sldId id="285" r:id="rId13"/>
    <p:sldId id="304" r:id="rId14"/>
    <p:sldId id="286" r:id="rId15"/>
    <p:sldId id="287" r:id="rId16"/>
    <p:sldId id="258" r:id="rId17"/>
    <p:sldId id="259" r:id="rId18"/>
    <p:sldId id="263" r:id="rId19"/>
    <p:sldId id="288" r:id="rId20"/>
    <p:sldId id="264" r:id="rId21"/>
    <p:sldId id="302" r:id="rId22"/>
    <p:sldId id="289" r:id="rId23"/>
    <p:sldId id="290" r:id="rId24"/>
    <p:sldId id="260" r:id="rId25"/>
    <p:sldId id="306" r:id="rId26"/>
    <p:sldId id="262" r:id="rId27"/>
    <p:sldId id="265" r:id="rId28"/>
    <p:sldId id="292" r:id="rId29"/>
    <p:sldId id="293" r:id="rId30"/>
    <p:sldId id="307" r:id="rId31"/>
    <p:sldId id="266" r:id="rId32"/>
    <p:sldId id="295" r:id="rId33"/>
    <p:sldId id="309" r:id="rId34"/>
    <p:sldId id="296" r:id="rId35"/>
    <p:sldId id="298" r:id="rId36"/>
    <p:sldId id="297" r:id="rId37"/>
    <p:sldId id="299" r:id="rId38"/>
    <p:sldId id="300" r:id="rId39"/>
    <p:sldId id="272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B77"/>
    <a:srgbClr val="C3DFFF"/>
    <a:srgbClr val="0033CC"/>
    <a:srgbClr val="000000"/>
    <a:srgbClr val="FF5F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03200C-CBE4-4F34-8CDA-D80B1F5C0B95}" v="2" dt="2025-11-25T11:52:25.6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76" autoAdjust="0"/>
  </p:normalViewPr>
  <p:slideViewPr>
    <p:cSldViewPr snapToGrid="0">
      <p:cViewPr varScale="1">
        <p:scale>
          <a:sx n="81" d="100"/>
          <a:sy n="81" d="100"/>
        </p:scale>
        <p:origin x="168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2526E-F66B-471E-90AA-93F1E85F492E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A60F5-6E07-4B09-B83F-03D8E8FCA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548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7458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our basis representation</a:t>
            </a:r>
          </a:p>
          <a:p>
            <a:r>
              <a:rPr lang="en-GB" dirty="0"/>
              <a:t>Some </a:t>
            </a:r>
            <a:r>
              <a:rPr lang="en-GB" dirty="0" err="1"/>
              <a:t>coeffs</a:t>
            </a:r>
            <a:r>
              <a:rPr lang="en-GB" dirty="0"/>
              <a:t> are negligible</a:t>
            </a:r>
          </a:p>
          <a:p>
            <a:r>
              <a:rPr lang="en-GB" dirty="0"/>
              <a:t>Paulis can be grouped before measurement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011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Hybrid quantum-classical algorithm</a:t>
            </a:r>
          </a:p>
          <a:p>
            <a:r>
              <a:rPr lang="en-GB" dirty="0"/>
              <a:t>Mention E can be calculated with/without shot noise - can have a big effect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781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7F3D5-8E21-4AF3-956F-69B9B2191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44ED6A-2DF0-A1A3-CE63-0A3CCAB500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0765EA-91D4-801E-0C09-7E874DAA1E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BDF322-D5EF-3B35-5024-A3636901D7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5143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9018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2439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Talk about motivation – don’t need perfect results we just need clear spacing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943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389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</a:t>
            </a:r>
            <a:r>
              <a:rPr lang="en-US" dirty="0"/>
              <a:t>lattice simulations of quantum field </a:t>
            </a:r>
            <a:r>
              <a:rPr lang="en-US"/>
              <a:t>theories we often </a:t>
            </a:r>
            <a:r>
              <a:rPr lang="en-US" dirty="0"/>
              <a:t>use MC importance sampling </a:t>
            </a:r>
          </a:p>
          <a:p>
            <a:r>
              <a:rPr lang="en-US" dirty="0"/>
              <a:t>Often suffer from sign problems, especially in real-time dynamics - action becomes </a:t>
            </a:r>
            <a:r>
              <a:rPr lang="en-US" dirty="0" err="1"/>
              <a:t>iS</a:t>
            </a:r>
            <a:endParaRPr lang="en-US" dirty="0"/>
          </a:p>
          <a:p>
            <a:r>
              <a:rPr lang="en-US" dirty="0"/>
              <a:t>Main aim is not to probe new physics with these simulations but more so to begin testing the VQAs for QFT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SUSY exhibits the sign problem at low dimensions while still having interesting physics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US" dirty="0"/>
              <a:t>1+1D still suffers from sign problem and still exhibits </a:t>
            </a:r>
            <a:r>
              <a:rPr lang="en-US" dirty="0" err="1"/>
              <a:t>susy</a:t>
            </a:r>
            <a:r>
              <a:rPr lang="en-US" dirty="0"/>
              <a:t> breaking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919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arenBoth"/>
            </a:pPr>
            <a:r>
              <a:rPr lang="en-GB" dirty="0"/>
              <a:t>- trap cold atoms in optical lattice using interference patterns from lasers – 2 long lived energy states, us gates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  <a:defRPr/>
            </a:pPr>
            <a:r>
              <a:rPr lang="en-GB" dirty="0"/>
              <a:t>- </a:t>
            </a:r>
            <a:r>
              <a:rPr lang="en-GB" dirty="0" err="1"/>
              <a:t>rhyberg</a:t>
            </a:r>
            <a:r>
              <a:rPr lang="en-GB" dirty="0"/>
              <a:t> high excited state – qubits interact weakly = long coherence times, us gates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  <a:defRPr/>
            </a:pPr>
            <a:r>
              <a:rPr lang="en-GB" dirty="0"/>
              <a:t>- charged atoms held in place with EM field and controlled with lasers – good coherence times but slow gate operations, us gates</a:t>
            </a:r>
          </a:p>
          <a:p>
            <a:pPr marL="228600" indent="-228600">
              <a:buAutoNum type="alphaLcParenBoth"/>
            </a:pPr>
            <a:r>
              <a:rPr lang="en-GB" dirty="0"/>
              <a:t>-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591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JJ – 2 superconductors separated by a thin </a:t>
            </a:r>
            <a:r>
              <a:rPr lang="en-GB" dirty="0" err="1"/>
              <a:t>isulator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854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692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Gate times are in order of 50-100ns</a:t>
            </a:r>
          </a:p>
          <a:p>
            <a:r>
              <a:rPr lang="en-GB" dirty="0"/>
              <a:t>Error Mitigations – ZNE, Dynamical Decoupling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25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045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SUSY QM, </a:t>
            </a:r>
            <a:r>
              <a:rPr lang="en-GB" b="1" dirty="0"/>
              <a:t>nonzero-energy eigenstates always come in boson-fermion pairs</a:t>
            </a:r>
            <a:r>
              <a:rPr lang="en-GB" dirty="0"/>
              <a:t> (</a:t>
            </a:r>
            <a:r>
              <a:rPr lang="en-GB" dirty="0" err="1"/>
              <a:t>superpartners</a:t>
            </a:r>
            <a:r>
              <a:rPr lang="en-GB" dirty="0"/>
              <a:t>)</a:t>
            </a:r>
          </a:p>
          <a:p>
            <a:r>
              <a:rPr lang="en-GB" dirty="0"/>
              <a:t>A zero-energy state with Q∣</a:t>
            </a:r>
            <a:r>
              <a:rPr lang="el-GR" dirty="0"/>
              <a:t>ψ⟩=</a:t>
            </a:r>
            <a:r>
              <a:rPr lang="en-GB" dirty="0"/>
              <a:t>Q†∣</a:t>
            </a:r>
            <a:r>
              <a:rPr lang="el-GR" dirty="0"/>
              <a:t>ψ⟩=0</a:t>
            </a:r>
            <a:r>
              <a:rPr lang="en-GB" dirty="0"/>
              <a:t> </a:t>
            </a:r>
            <a:r>
              <a:rPr lang="en-GB" b="1" dirty="0"/>
              <a:t>cannot have a </a:t>
            </a:r>
            <a:r>
              <a:rPr lang="en-GB" b="1" dirty="0" err="1"/>
              <a:t>superpartner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Bosons = Even F , Fermion odd</a:t>
            </a:r>
          </a:p>
          <a:p>
            <a:r>
              <a:rPr lang="el-GR" dirty="0"/>
              <a:t>Δ</a:t>
            </a:r>
            <a:r>
              <a:rPr lang="en-GB" dirty="0"/>
              <a:t> – similar to partition function – when </a:t>
            </a:r>
            <a:r>
              <a:rPr lang="el-GR" dirty="0"/>
              <a:t>Δ=</a:t>
            </a:r>
            <a:r>
              <a:rPr lang="en-GB" dirty="0"/>
              <a:t>0 fermion-boson cancellations cause maximal sign problem (periodic fermion BCs)</a:t>
            </a:r>
          </a:p>
          <a:p>
            <a:r>
              <a:rPr lang="en-GB" dirty="0"/>
              <a:t>The Witten index counts the </a:t>
            </a:r>
            <a:r>
              <a:rPr lang="en-GB" b="1" dirty="0"/>
              <a:t>net number of zero-energy states</a:t>
            </a:r>
            <a:r>
              <a:rPr lang="en-GB" dirty="0"/>
              <a:t>: bosons minus fermions. If Δ≠0 there </a:t>
            </a:r>
            <a:r>
              <a:rPr lang="en-GB" b="1" dirty="0"/>
              <a:t>must</a:t>
            </a:r>
            <a:r>
              <a:rPr lang="en-GB" dirty="0"/>
              <a:t> be at least one </a:t>
            </a:r>
            <a:r>
              <a:rPr lang="en-GB" b="1" dirty="0"/>
              <a:t>unpaired</a:t>
            </a:r>
            <a:r>
              <a:rPr lang="en-GB" dirty="0"/>
              <a:t> E=0 ground state.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60F5-6E07-4B09-B83F-03D8E8FCA9E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167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17BC-D634-D867-A33C-A5B278631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7F5E22-4377-A659-183F-56572EA8B6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29197-E91F-4123-59CD-42C9455D8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2CBBC-9642-EE5F-0343-7330AFFC5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C4414-2430-A243-DE4F-EB3A65517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189060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244C0-6BE7-2ABD-7829-6A31FA963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6DBAB1-4413-9312-0381-DA8E4D41E6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D8C6A-566C-B2A1-C49B-1D8D63CA0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97BE9-36FA-9378-C4BA-C1916B785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43C2E-0F91-A2F1-B37B-8CC668C81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1253393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590080-B388-B31E-F228-0D4B14C4E0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963D10-43DF-AC6A-C355-394F5B6597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F4239-1FA0-9847-B1EE-5777DF6BD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3E31E-6C6A-FF84-D915-711CDBBF8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F9106-60E3-CFBC-F2D9-446FD75E4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66538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A6ED0-E83D-6A1F-1987-131FEDAAD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B5FC8-0367-3199-8345-44D8F16A29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D63CA-D088-E090-CB60-C74DF8AD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2CCFF-2F65-7C9F-BCCA-4146BA27E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53EDA-7DBC-9060-E3FF-BA152294D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93-4DFF-47C4-95E9-4AFB6F492CD4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1519746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24A84-DA01-18F8-35DF-7F74B606A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F2518-BBEA-9A78-253D-BD1E1DED1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619D8-263E-D418-66A8-FE56CBFC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75BF7-4F63-8FB0-67CD-CA737C2A9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D5522-C3B1-9A88-9FA8-1506234EF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2212253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A9144-7A19-AE5E-C63C-62954ABFC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A636F-900D-191C-4A07-A962BCA11D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E9C48-C141-0F7A-79BD-E8E23A8E5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24DB5A-37D4-847E-BB37-439AFC044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E90DAC-5A08-F7C5-84E7-28F4BF2F0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49FB7E-9543-DDF0-5D0A-499366449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93-4DFF-47C4-95E9-4AFB6F492CD4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3692443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CC286-5E8F-58CC-1335-E1FEF07BA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64C8BD-7183-D4F4-B238-B4206F2236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646472-92F8-C09D-64C6-B8C24C2025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AA4E92-9F1D-C1AC-939E-ADFA9F0177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538FD7-0ACB-FF66-1822-361100E48B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AB7DBD-79FA-944D-FB65-5CE067191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C6170E-D601-FD68-8E84-77BC5F3F0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4D8073-415E-E2B5-CB01-83F29695A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3584535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BFE2D-A609-84CC-CE1A-E961A556D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0F54FE-BA39-054C-EB30-99678C6DA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961AC-49AA-AA94-28AE-9E765AFA6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B2884-7139-68C0-15FE-B956921CB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83083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F35890-C52C-96A0-3430-BEB484DE2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AD3A4-2958-4D88-4DDC-77AA2E4D5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6497A-C3B7-DC79-D3B1-A64154496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243573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3B2FA-8676-9BDE-69FB-317986505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382E8-6EC1-4441-AECA-FA0B353FB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A4FD49-913F-EDB4-CF86-EF66F8DF2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F19F2-4220-26B5-8EDF-5A7C88526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ACDAB9-335B-4333-1C03-0373F74BC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76F784-4968-6512-C8F3-046E4706C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529103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CE807-ED98-5685-0E30-34AE716CF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0EECB6-25F8-1B2A-35B9-69071A280E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593A6C-41D7-3B2F-A323-810C77F2CC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59CFD6-57CC-472D-1BC3-8B0E56F71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FE4B68-67B6-FD6E-F502-0A4E747FC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7A72AB-BC5D-8485-63F3-F468ABB23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826626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B2AF55-AB78-68A7-C873-C9D91486E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65B6B-0E33-FA4B-880C-73DED6CFF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CD39D-8B58-44D5-76F2-7313B69297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DC790-BBCD-7BE3-7FF7-09845127E9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CA2C1-1C5D-27F9-C13A-D19813C2A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3C7B80-8C20-4383-81FD-1B161F200C7B}" type="slidenum">
              <a:rPr lang="en-GB" smtClean="0"/>
              <a:pPr/>
              <a:t>‹#›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407310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38/s41467-022-31058-0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0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43.png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4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3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hyperlink" Target="http://openqemist.1qbit.com/docs/vqe_microsoft_qsharp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6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0.png"/><Relationship Id="rId4" Type="http://schemas.openxmlformats.org/officeDocument/2006/relationships/image" Target="../media/image7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FEA58-202C-BCBC-0FFC-91BDE8D221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26"/>
            <a:ext cx="9144000" cy="1058863"/>
          </a:xfrm>
        </p:spPr>
        <p:txBody>
          <a:bodyPr>
            <a:normAutofit/>
          </a:bodyPr>
          <a:lstStyle/>
          <a:p>
            <a:r>
              <a:rPr lang="en-GB" sz="3200" b="1" dirty="0"/>
              <a:t>Quantum Variational Methods for Supersymmetric Quantum Mechanics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D15890-2C96-C17D-D966-00AE1539E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33994"/>
            <a:ext cx="9144000" cy="1655762"/>
          </a:xfrm>
        </p:spPr>
        <p:txBody>
          <a:bodyPr/>
          <a:lstStyle/>
          <a:p>
            <a:r>
              <a:rPr lang="en-GB" dirty="0"/>
              <a:t>John Kerfoot</a:t>
            </a:r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6DE7B1C7-B5C3-71AC-3283-7C7054D19F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005931"/>
            <a:ext cx="3371561" cy="8607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CFC746-60A3-519C-2AC3-EDB1DA51B21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296441" y="2973079"/>
            <a:ext cx="3637290" cy="8607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C37E95-D277-B212-5A7D-026FD40783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628841"/>
            <a:ext cx="12192000" cy="221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865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BC3A8-F6B6-F9B4-1A76-D8DE2FA5D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660E1-AA6A-D309-3806-9C6334259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Quantum Gates – Hadamard Gate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DFDCC-B2F4-02C9-BD46-4A9916559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3955A-CD44-C067-0829-A166DB557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BB542-B0D1-DF5B-C31D-24ADD830F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10</a:t>
            </a:fld>
            <a:r>
              <a:rPr lang="en-GB" dirty="0"/>
              <a:t>/39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8D32F1FC-6A6D-D403-02F8-69CEF585E0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9156405" cy="4351338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H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/>
                  <a:t> =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𝑍</m:t>
                    </m:r>
                    <m:r>
                      <m:rPr>
                        <m:nor/>
                      </m:rPr>
                      <a:rPr lang="en-GB" dirty="0"/>
                      <m:t>(</m:t>
                    </m:r>
                    <m:r>
                      <m:rPr>
                        <m:sty m:val="p"/>
                      </m:rPr>
                      <a:rPr lang="el-GR" i="1" dirty="0" smtClean="0">
                        <a:latin typeface="Cambria Math" panose="02040503050406030204" pitchFamily="18" charset="0"/>
                      </a:rPr>
                      <m:t>π</m:t>
                    </m:r>
                    <m:r>
                      <m:rPr>
                        <m:nor/>
                      </m:rPr>
                      <a:rPr lang="en-GB" dirty="0"/>
                      <m:t>)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𝑌</m:t>
                    </m:r>
                    <m:r>
                      <m:rPr>
                        <m:nor/>
                      </m:rPr>
                      <a:rPr lang="en-GB" dirty="0"/>
                      <m:t>(</m:t>
                    </m:r>
                    <m:r>
                      <m:rPr>
                        <m:sty m:val="p"/>
                      </m:rPr>
                      <a:rPr lang="el-GR" i="1" dirty="0">
                        <a:latin typeface="Cambria Math" panose="02040503050406030204" pitchFamily="18" charset="0"/>
                      </a:rPr>
                      <m:t>π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/2</m:t>
                    </m:r>
                    <m:r>
                      <m:rPr>
                        <m:nor/>
                      </m:rPr>
                      <a:rPr lang="en-GB" dirty="0"/>
                      <m:t>)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H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en-GB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en-GB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 H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</m:oMath>
                </a14:m>
                <a:r>
                  <a:rPr lang="en-GB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en-GB" dirty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A measurement of the system would give either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en-GB" dirty="0"/>
                  <a:t> or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</m:oMath>
                </a14:m>
                <a:r>
                  <a:rPr lang="en-GB" dirty="0"/>
                  <a:t> with equal probability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8D32F1FC-6A6D-D403-02F8-69CEF585E0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9156405" cy="4351338"/>
              </a:xfrm>
              <a:blipFill>
                <a:blip r:embed="rId2"/>
                <a:stretch>
                  <a:fillRect l="-865" r="-1397" b="-5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>
            <a:extLst>
              <a:ext uri="{FF2B5EF4-FFF2-40B4-BE49-F238E27FC236}">
                <a16:creationId xmlns:a16="http://schemas.microsoft.com/office/drawing/2014/main" id="{59A745FA-1288-A803-BFF0-5E9568F560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316" y="1470524"/>
            <a:ext cx="3213107" cy="340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571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4F44C-CC09-00C7-4944-122B6C153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63629-20B3-DC83-9724-AACE776ED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Quantum Gates – Controlled Gates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286AC-73B5-E276-8FF4-D1F155EEC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23A0B-0B4E-4210-542B-40BB6F95D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8A3EC9-4DE0-BCB3-91DC-11073FDF6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11</a:t>
            </a:fld>
            <a:r>
              <a:rPr lang="en-GB" dirty="0"/>
              <a:t>/39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F759EB1-A72C-FC43-CA6E-97BF7B804F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9156405" cy="4351338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2 qubit gate with one control qubit and one target qubit</a:t>
                </a:r>
              </a:p>
              <a:p>
                <a:r>
                  <a:rPr lang="en-GB" dirty="0"/>
                  <a:t>If the control is in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en-GB" dirty="0"/>
                  <a:t> then the gate on the target does not act</a:t>
                </a:r>
              </a:p>
              <a:p>
                <a:r>
                  <a:rPr lang="en-GB" dirty="0"/>
                  <a:t>If the control is in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</m:oMath>
                </a14:m>
                <a:r>
                  <a:rPr lang="en-GB" dirty="0"/>
                  <a:t> then the target gate will act on the target qubit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F759EB1-A72C-FC43-CA6E-97BF7B804F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9156405" cy="4351338"/>
              </a:xfrm>
              <a:blipFill>
                <a:blip r:embed="rId2"/>
                <a:stretch>
                  <a:fillRect l="-865" t="-4342" r="-7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A68077A5-6754-78F4-24D4-2D4FF6C8E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173" y="3567412"/>
            <a:ext cx="6630325" cy="23339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F2692E4-E6D1-C777-455D-60DF75456F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641" y="3567412"/>
            <a:ext cx="4172532" cy="204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413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B2CC3-4411-5054-E3AD-4E40543CC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74E7A-2020-0A28-4D15-B3AB79449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Quantum Gates – Controlled Gates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86E94-95E4-BC8F-F121-DE64E810D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A42DF-DA5E-3677-732F-A80E21D8B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1E3F1-D25F-7B98-9EE9-FCD8CCC97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12</a:t>
            </a:fld>
            <a:r>
              <a:rPr lang="en-GB" dirty="0"/>
              <a:t>/39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D6FC0D4-268D-3074-29DD-DF6C50AA24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93369"/>
            <a:ext cx="3905795" cy="18766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F8DD68-C7A6-B783-74A3-AEA8802BA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044" y="4115886"/>
            <a:ext cx="3953427" cy="19052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31EFC6-608B-3DB5-A8A9-4ED61FB64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6816" y="1776619"/>
            <a:ext cx="6573167" cy="21910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7A8C5B-394B-84D8-6040-5210EAED69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6816" y="3967675"/>
            <a:ext cx="6668431" cy="229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51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80C4-A76B-96C0-0D6B-8C194B0F0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Power of Quantum Computing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CA3B0E-1EED-4443-EC28-F4091C9050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24000"/>
                <a:ext cx="10515600" cy="465296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/>
                  <a:t>Classical register stores one bit string at a time e.g. 01010</a:t>
                </a:r>
              </a:p>
              <a:p>
                <a:r>
                  <a:rPr lang="en-GB" dirty="0"/>
                  <a:t>Quantum n-qubit register can be in a superposition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basis states</a:t>
                </a:r>
              </a:p>
              <a:p>
                <a:endParaRPr lang="en-GB" dirty="0"/>
              </a:p>
              <a:p>
                <a:r>
                  <a:rPr lang="en-GB" dirty="0"/>
                  <a:t>50 qubits can represent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50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GB" dirty="0"/>
                  <a:t> complex amplitudes</a:t>
                </a:r>
              </a:p>
              <a:p>
                <a:r>
                  <a:rPr lang="en-GB" dirty="0"/>
                  <a:t>If each amplitude is  16 bytes </a:t>
                </a:r>
                <a:r>
                  <a:rPr lang="en-GB" dirty="0">
                    <a:sym typeface="Wingdings" panose="05000000000000000000" pitchFamily="2" charset="2"/>
                  </a:rPr>
                  <a:t> petabytes of RAM</a:t>
                </a:r>
              </a:p>
              <a:p>
                <a:endParaRPr lang="en-GB" dirty="0">
                  <a:sym typeface="Wingdings" panose="05000000000000000000" pitchFamily="2" charset="2"/>
                </a:endParaRPr>
              </a:p>
              <a:p>
                <a:r>
                  <a:rPr lang="en-GB" dirty="0">
                    <a:sym typeface="Wingdings" panose="05000000000000000000" pitchFamily="2" charset="2"/>
                  </a:rPr>
                  <a:t>Measurement returns one bitstring (sample) per run  repeat measurements (shots) to estimate probabilities/expectation values</a:t>
                </a:r>
              </a:p>
              <a:p>
                <a:endParaRPr lang="en-GB" dirty="0">
                  <a:sym typeface="Wingdings" panose="05000000000000000000" pitchFamily="2" charset="2"/>
                </a:endParaRPr>
              </a:p>
              <a:p>
                <a:r>
                  <a:rPr lang="en-GB" dirty="0">
                    <a:sym typeface="Wingdings" panose="05000000000000000000" pitchFamily="2" charset="2"/>
                  </a:rPr>
                  <a:t>Use constructive/destructive interference to make the right answer more likely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CA3B0E-1EED-4443-EC28-F4091C9050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24000"/>
                <a:ext cx="10515600" cy="4652963"/>
              </a:xfrm>
              <a:blipFill>
                <a:blip r:embed="rId3"/>
                <a:stretch>
                  <a:fillRect l="-812" t="-2359" r="-11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5D62B-2B07-4CD8-8FDB-8ECD1F3CD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CCB29-D306-9EC4-15F8-9E9100689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FC51B-C34D-6916-36EA-D80EAD32D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93-4DFF-47C4-95E9-4AFB6F492CD4}" type="slidenum">
              <a:rPr lang="en-GB" smtClean="0"/>
              <a:pPr/>
              <a:t>13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263868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64EEC-1570-115F-587D-0BEFBC89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Quantum Computers are not Perfect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CED731-CD95-02F1-0209-15E17D995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52353"/>
                <a:ext cx="10515600" cy="462461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Error rates are dependent on hardware and can vary massively</a:t>
                </a:r>
              </a:p>
              <a:p>
                <a:endParaRPr lang="en-GB" dirty="0"/>
              </a:p>
              <a:p>
                <a:r>
                  <a:rPr lang="en-GB" dirty="0"/>
                  <a:t>T1 Energy relaxation time ~ 261.36</a:t>
                </a:r>
                <a:r>
                  <a:rPr lang="el-GR" dirty="0"/>
                  <a:t>μ</a:t>
                </a:r>
                <a:r>
                  <a:rPr lang="en-GB" dirty="0"/>
                  <a:t>s</a:t>
                </a:r>
              </a:p>
              <a:p>
                <a:r>
                  <a:rPr lang="en-GB" dirty="0"/>
                  <a:t>T2 Dephasing time ~ 131.93</a:t>
                </a:r>
                <a:r>
                  <a:rPr lang="el-GR" dirty="0"/>
                  <a:t>μ</a:t>
                </a:r>
                <a:r>
                  <a:rPr lang="en-GB" dirty="0"/>
                  <a:t>s</a:t>
                </a:r>
              </a:p>
              <a:p>
                <a:r>
                  <a:rPr lang="en-GB" dirty="0"/>
                  <a:t>2-qubit gate errors ~ 0.2%</a:t>
                </a:r>
              </a:p>
              <a:p>
                <a:r>
                  <a:rPr lang="en-GB" dirty="0"/>
                  <a:t>Single qubit errors ~ 0.024%</a:t>
                </a:r>
              </a:p>
              <a:p>
                <a:r>
                  <a:rPr lang="en-GB" dirty="0"/>
                  <a:t>Readout errors ~ 0.8%</a:t>
                </a:r>
              </a:p>
              <a:p>
                <a:r>
                  <a:rPr lang="en-GB" dirty="0"/>
                  <a:t>Variance in sample-based measurement: Var(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</m:acc>
                  </m:oMath>
                </a14:m>
                <a:r>
                  <a:rPr lang="en-GB" dirty="0"/>
                  <a:t>) ~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1" smtClean="0"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1" smtClean="0">
                                <a:latin typeface="Cambria Math" panose="02040503050406030204" pitchFamily="18" charset="0"/>
                              </a:rPr>
                              <m:t>shots</m:t>
                            </m:r>
                          </m:sub>
                        </m:sSub>
                      </m:den>
                    </m:f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Error mitigation techniques can be used to reduce some of these effects</a:t>
                </a:r>
              </a:p>
              <a:p>
                <a:r>
                  <a:rPr lang="en-GB" dirty="0"/>
                  <a:t>Error correction is currently not possible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CED731-CD95-02F1-0209-15E17D995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52353"/>
                <a:ext cx="10515600" cy="4624610"/>
              </a:xfrm>
              <a:blipFill>
                <a:blip r:embed="rId3"/>
                <a:stretch>
                  <a:fillRect l="-696" t="-2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82465-D47B-D8B0-C116-8A3BBB77B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713610-131D-B005-AF72-9BFC3BB82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F54A1-8A8B-F255-AFBB-8AF9FD905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14</a:t>
            </a:fld>
            <a:r>
              <a:rPr lang="en-GB" dirty="0"/>
              <a:t>/39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746C66-A7AF-2D9B-7DBB-C6A00C59EA04}"/>
              </a:ext>
            </a:extLst>
          </p:cNvPr>
          <p:cNvSpPr txBox="1"/>
          <p:nvPr/>
        </p:nvSpPr>
        <p:spPr>
          <a:xfrm>
            <a:off x="8506047" y="6048573"/>
            <a:ext cx="3416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*error rates taken for </a:t>
            </a:r>
            <a:r>
              <a:rPr lang="en-GB" sz="1400" dirty="0" err="1"/>
              <a:t>Ibm_Kingston</a:t>
            </a:r>
            <a:r>
              <a:rPr lang="en-GB" sz="1400" dirty="0"/>
              <a:t> device</a:t>
            </a:r>
          </a:p>
        </p:txBody>
      </p:sp>
    </p:spTree>
    <p:extLst>
      <p:ext uri="{BB962C8B-B14F-4D97-AF65-F5344CB8AC3E}">
        <p14:creationId xmlns:p14="http://schemas.microsoft.com/office/powerpoint/2010/main" val="327850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9B5EAE1-660B-8D27-4C5A-7582A67AB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FFDB64A-9E20-E526-2EA8-3D64EABDCE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75AECB-0A98-6143-D2CA-5292477BEA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8B9FDA-1EDE-D4AD-F8E6-6493A1075B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894C1A4-26A3-C169-74D3-6EAF5BF28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ADB879-F58A-693E-F06F-D966D7C52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AD22B30-3AA1-4AFE-16CC-58890770A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79FC1B-DD8F-F55B-33C5-358A75448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Supersymmetric </a:t>
            </a:r>
            <a:r>
              <a:rPr lang="en-US" sz="4800" dirty="0">
                <a:solidFill>
                  <a:srgbClr val="FFFFFF"/>
                </a:solidFill>
              </a:rPr>
              <a:t>Q</a:t>
            </a: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uantum Mechanics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C6A769-E7D9-B974-9B8D-D041F420C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8FA0CEB-6882-3B15-82C3-F648F6AAE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15</a:t>
            </a:fld>
            <a:r>
              <a:rPr lang="en-GB" dirty="0"/>
              <a:t>/39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9223FCF-06EE-DFF4-CC54-C1B0559E6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1769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52D68-C9B5-B7C8-E6B7-95D172307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/>
              <a:t>Supersymmetric Quantum Mechanics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CAF02-42C1-4513-BA7A-877EC9B89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385ED-4F17-F8C8-A323-AD65C2D95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4DCA1-705B-E6F0-A2F3-0BC931F3C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16</a:t>
            </a:fld>
            <a:r>
              <a:rPr lang="en-GB" dirty="0"/>
              <a:t>/39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E815DE-E129-9821-EA20-016587737E4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246775" y="4005806"/>
            <a:ext cx="6270841" cy="708493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1672EE4-8A9E-EE98-6F98-15A510474AAA}"/>
              </a:ext>
            </a:extLst>
          </p:cNvPr>
          <p:cNvGrpSpPr/>
          <p:nvPr/>
        </p:nvGrpSpPr>
        <p:grpSpPr>
          <a:xfrm>
            <a:off x="1540720" y="4897743"/>
            <a:ext cx="9456124" cy="757004"/>
            <a:chOff x="1358518" y="4137493"/>
            <a:chExt cx="9456124" cy="75700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D42E4FD-7D0D-2A57-49CF-D4B4647FF6BE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89449" y="4445271"/>
              <a:ext cx="1372406" cy="40388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10A5CCD-1E4E-4FCD-7886-77EAF9465023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87533" y="4490613"/>
              <a:ext cx="2070797" cy="40388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5FA46B9-7980-99FE-A898-DC3E4515BA62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82172" y="4476278"/>
              <a:ext cx="2332470" cy="403883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60ABB66-3625-96F8-E443-03F2EB721FBB}"/>
                </a:ext>
              </a:extLst>
            </p:cNvPr>
            <p:cNvSpPr txBox="1"/>
            <p:nvPr/>
          </p:nvSpPr>
          <p:spPr>
            <a:xfrm>
              <a:off x="1358518" y="4137493"/>
              <a:ext cx="17995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Harmonic Oscillator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0B83F92-15AE-1FF7-9F4A-4C01A31517F6}"/>
                </a:ext>
              </a:extLst>
            </p:cNvPr>
            <p:cNvSpPr txBox="1"/>
            <p:nvPr/>
          </p:nvSpPr>
          <p:spPr>
            <a:xfrm>
              <a:off x="4955335" y="4176346"/>
              <a:ext cx="19351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Anharmonic Oscillator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17024B-068F-8CA1-6CFB-4AE162714B7D}"/>
                </a:ext>
              </a:extLst>
            </p:cNvPr>
            <p:cNvSpPr txBox="1"/>
            <p:nvPr/>
          </p:nvSpPr>
          <p:spPr>
            <a:xfrm>
              <a:off x="9076146" y="4187453"/>
              <a:ext cx="11445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Double Well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C63C81-9D98-0F9C-6BAA-03B04D2351DA}"/>
                  </a:ext>
                </a:extLst>
              </p:cNvPr>
              <p:cNvSpPr txBox="1"/>
              <p:nvPr/>
            </p:nvSpPr>
            <p:spPr>
              <a:xfrm>
                <a:off x="942753" y="1545265"/>
                <a:ext cx="9944987" cy="1366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1 Fermion + 1 Boson interacting at a single site in (0+1)D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sz="2000" dirty="0"/>
                  <a:t> &amp;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</m:acc>
                  </m:oMath>
                </a14:m>
                <a:r>
                  <a:rPr lang="en-GB" sz="2000" dirty="0"/>
                  <a:t> = momentum and position operators of the boson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e>
                      <m:sup>
                        <m:r>
                          <m:rPr>
                            <m:sty m:val="p"/>
                          </m:rPr>
                          <a:rPr lang="en-GB" sz="2000" i="1" smtClean="0">
                            <a:latin typeface="Cambria Math" panose="02040503050406030204" pitchFamily="18" charset="0"/>
                          </a:rPr>
                          <m:t>ϯ</m:t>
                        </m:r>
                      </m:sup>
                    </m:sSup>
                  </m:oMath>
                </a14:m>
                <a:r>
                  <a:rPr lang="en-GB" sz="2000" dirty="0"/>
                  <a:t>&amp;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GB" sz="2000" dirty="0"/>
                  <a:t> = fermionic creation and annihilation operators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1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000" i="1">
                            <a:latin typeface="Cambria Math" panose="02040503050406030204" pitchFamily="18" charset="0"/>
                          </a:rPr>
                          <m:t>q</m:t>
                        </m:r>
                      </m:e>
                    </m:acc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dirty="0"/>
                  <a:t> = superpotential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C63C81-9D98-0F9C-6BAA-03B04D2351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53" y="1545265"/>
                <a:ext cx="9944987" cy="1366400"/>
              </a:xfrm>
              <a:prstGeom prst="rect">
                <a:avLst/>
              </a:prstGeom>
              <a:blipFill>
                <a:blip r:embed="rId7"/>
                <a:stretch>
                  <a:fillRect l="-552" t="-2222" b="-4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EDE46FB9-5E01-6B1E-3CCE-378753BC38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61900" y="3118247"/>
            <a:ext cx="9440592" cy="67636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C82239-CE05-EAAA-B8DB-24484C0B0B1F}"/>
              </a:ext>
            </a:extLst>
          </p:cNvPr>
          <p:cNvSpPr txBox="1"/>
          <p:nvPr/>
        </p:nvSpPr>
        <p:spPr>
          <a:xfrm>
            <a:off x="1346628" y="5597731"/>
            <a:ext cx="2187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Preserved supersymmetry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02863-4C3F-FA44-9A6A-48362B9F62AA}"/>
              </a:ext>
            </a:extLst>
          </p:cNvPr>
          <p:cNvSpPr txBox="1"/>
          <p:nvPr/>
        </p:nvSpPr>
        <p:spPr>
          <a:xfrm>
            <a:off x="5011249" y="5654747"/>
            <a:ext cx="2187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Preserved supersymmetry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9A1EF5-5B84-69EE-87C5-16954E155C0A}"/>
              </a:ext>
            </a:extLst>
          </p:cNvPr>
          <p:cNvSpPr txBox="1"/>
          <p:nvPr/>
        </p:nvSpPr>
        <p:spPr>
          <a:xfrm>
            <a:off x="8888317" y="5654746"/>
            <a:ext cx="2187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Supersymmetry breaking</a:t>
            </a:r>
          </a:p>
        </p:txBody>
      </p:sp>
    </p:spTree>
    <p:extLst>
      <p:ext uri="{BB962C8B-B14F-4D97-AF65-F5344CB8AC3E}">
        <p14:creationId xmlns:p14="http://schemas.microsoft.com/office/powerpoint/2010/main" val="3413565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0654E-0E06-F7FB-739D-9EE1536D6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Supersymmetry Breaking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F583F-8ECE-58AF-4FB5-F57A3B6A9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217" y="4023518"/>
            <a:ext cx="5511802" cy="860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Supersymmetry breaking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Degenerate states with ground state E &gt; 0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FD645-9BCD-D314-1AFC-59304567D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560BB-DCE4-8198-7C7A-0670CDBAC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7D9D3-D7B7-3134-1F83-9E0D7CE8F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17</a:t>
            </a:fld>
            <a:r>
              <a:rPr lang="en-GB" dirty="0"/>
              <a:t>/39</a:t>
            </a:r>
          </a:p>
        </p:txBody>
      </p:sp>
      <p:pic>
        <p:nvPicPr>
          <p:cNvPr id="10" name="Picture 9" descr="A diagram of 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491F1A75-4439-6953-E22C-E393BEB2B8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308" y="1690688"/>
            <a:ext cx="4808589" cy="39474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A57B6B-27ED-E901-EE17-64A9F51A0BAD}"/>
              </a:ext>
            </a:extLst>
          </p:cNvPr>
          <p:cNvSpPr txBox="1"/>
          <p:nvPr/>
        </p:nvSpPr>
        <p:spPr>
          <a:xfrm>
            <a:off x="941308" y="5836565"/>
            <a:ext cx="48085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/>
              <a:t>Source:</a:t>
            </a:r>
            <a:r>
              <a:rPr lang="fr-FR" sz="800" dirty="0"/>
              <a:t> Du et al., </a:t>
            </a:r>
            <a:r>
              <a:rPr lang="fr-FR" sz="800" i="1" dirty="0"/>
              <a:t>Nature Communications</a:t>
            </a:r>
            <a:r>
              <a:rPr lang="fr-FR" sz="800" dirty="0"/>
              <a:t>, 2022, Figure 1, </a:t>
            </a:r>
            <a:r>
              <a:rPr lang="fr-FR" sz="800" dirty="0">
                <a:hlinkClick r:id="rId4"/>
              </a:rPr>
              <a:t>https://doi.org/10.1039/s41467-022-31058-0</a:t>
            </a:r>
            <a:r>
              <a:rPr lang="fr-FR" sz="800" dirty="0"/>
              <a:t>.</a:t>
            </a:r>
            <a:endParaRPr lang="en-GB" sz="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0E4E74-510A-BA2C-FC7B-80E176C664DD}"/>
              </a:ext>
            </a:extLst>
          </p:cNvPr>
          <p:cNvSpPr txBox="1"/>
          <p:nvPr/>
        </p:nvSpPr>
        <p:spPr>
          <a:xfrm>
            <a:off x="6120217" y="2116150"/>
            <a:ext cx="5667745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b="1" dirty="0"/>
              <a:t>Preserved supersymmetry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</a:p>
          <a:p>
            <a:r>
              <a:rPr lang="en-GB" sz="2000" dirty="0"/>
              <a:t>Single E=0 ground state with paired excited states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F0F6B2-A6AB-8F2B-CC79-553AFCF858D0}"/>
              </a:ext>
            </a:extLst>
          </p:cNvPr>
          <p:cNvSpPr/>
          <p:nvPr/>
        </p:nvSpPr>
        <p:spPr>
          <a:xfrm>
            <a:off x="2573118" y="3671777"/>
            <a:ext cx="3279887" cy="1966404"/>
          </a:xfrm>
          <a:custGeom>
            <a:avLst/>
            <a:gdLst>
              <a:gd name="connsiteX0" fmla="*/ 0 w 3251572"/>
              <a:gd name="connsiteY0" fmla="*/ 0 h 1966404"/>
              <a:gd name="connsiteX1" fmla="*/ 3251572 w 3251572"/>
              <a:gd name="connsiteY1" fmla="*/ 0 h 1966404"/>
              <a:gd name="connsiteX2" fmla="*/ 3251572 w 3251572"/>
              <a:gd name="connsiteY2" fmla="*/ 1966404 h 1966404"/>
              <a:gd name="connsiteX3" fmla="*/ 0 w 3251572"/>
              <a:gd name="connsiteY3" fmla="*/ 1966404 h 1966404"/>
              <a:gd name="connsiteX4" fmla="*/ 0 w 3251572"/>
              <a:gd name="connsiteY4" fmla="*/ 0 h 1966404"/>
              <a:gd name="connsiteX0" fmla="*/ 134679 w 3251572"/>
              <a:gd name="connsiteY0" fmla="*/ 77972 h 1966404"/>
              <a:gd name="connsiteX1" fmla="*/ 3251572 w 3251572"/>
              <a:gd name="connsiteY1" fmla="*/ 0 h 1966404"/>
              <a:gd name="connsiteX2" fmla="*/ 3251572 w 3251572"/>
              <a:gd name="connsiteY2" fmla="*/ 1966404 h 1966404"/>
              <a:gd name="connsiteX3" fmla="*/ 0 w 3251572"/>
              <a:gd name="connsiteY3" fmla="*/ 1966404 h 1966404"/>
              <a:gd name="connsiteX4" fmla="*/ 134679 w 3251572"/>
              <a:gd name="connsiteY4" fmla="*/ 77972 h 1966404"/>
              <a:gd name="connsiteX0" fmla="*/ 56707 w 3251572"/>
              <a:gd name="connsiteY0" fmla="*/ 120502 h 1966404"/>
              <a:gd name="connsiteX1" fmla="*/ 3251572 w 3251572"/>
              <a:gd name="connsiteY1" fmla="*/ 0 h 1966404"/>
              <a:gd name="connsiteX2" fmla="*/ 3251572 w 3251572"/>
              <a:gd name="connsiteY2" fmla="*/ 1966404 h 1966404"/>
              <a:gd name="connsiteX3" fmla="*/ 0 w 3251572"/>
              <a:gd name="connsiteY3" fmla="*/ 1966404 h 1966404"/>
              <a:gd name="connsiteX4" fmla="*/ 56707 w 3251572"/>
              <a:gd name="connsiteY4" fmla="*/ 120502 h 1966404"/>
              <a:gd name="connsiteX0" fmla="*/ 127591 w 3251572"/>
              <a:gd name="connsiteY0" fmla="*/ 42530 h 1966404"/>
              <a:gd name="connsiteX1" fmla="*/ 3251572 w 3251572"/>
              <a:gd name="connsiteY1" fmla="*/ 0 h 1966404"/>
              <a:gd name="connsiteX2" fmla="*/ 3251572 w 3251572"/>
              <a:gd name="connsiteY2" fmla="*/ 1966404 h 1966404"/>
              <a:gd name="connsiteX3" fmla="*/ 0 w 3251572"/>
              <a:gd name="connsiteY3" fmla="*/ 1966404 h 1966404"/>
              <a:gd name="connsiteX4" fmla="*/ 127591 w 3251572"/>
              <a:gd name="connsiteY4" fmla="*/ 42530 h 1966404"/>
              <a:gd name="connsiteX0" fmla="*/ 130274 w 3254255"/>
              <a:gd name="connsiteY0" fmla="*/ 42530 h 1966404"/>
              <a:gd name="connsiteX1" fmla="*/ 3254255 w 3254255"/>
              <a:gd name="connsiteY1" fmla="*/ 0 h 1966404"/>
              <a:gd name="connsiteX2" fmla="*/ 3254255 w 3254255"/>
              <a:gd name="connsiteY2" fmla="*/ 1966404 h 1966404"/>
              <a:gd name="connsiteX3" fmla="*/ 2683 w 3254255"/>
              <a:gd name="connsiteY3" fmla="*/ 1966404 h 1966404"/>
              <a:gd name="connsiteX4" fmla="*/ 130274 w 3254255"/>
              <a:gd name="connsiteY4" fmla="*/ 42530 h 1966404"/>
              <a:gd name="connsiteX0" fmla="*/ 155906 w 3279887"/>
              <a:gd name="connsiteY0" fmla="*/ 42530 h 1966404"/>
              <a:gd name="connsiteX1" fmla="*/ 3279887 w 3279887"/>
              <a:gd name="connsiteY1" fmla="*/ 0 h 1966404"/>
              <a:gd name="connsiteX2" fmla="*/ 3279887 w 3279887"/>
              <a:gd name="connsiteY2" fmla="*/ 1966404 h 1966404"/>
              <a:gd name="connsiteX3" fmla="*/ 28315 w 3279887"/>
              <a:gd name="connsiteY3" fmla="*/ 1966404 h 1966404"/>
              <a:gd name="connsiteX4" fmla="*/ 155906 w 3279887"/>
              <a:gd name="connsiteY4" fmla="*/ 42530 h 196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9887" h="1966404">
                <a:moveTo>
                  <a:pt x="155906" y="42530"/>
                </a:moveTo>
                <a:lnTo>
                  <a:pt x="3279887" y="0"/>
                </a:lnTo>
                <a:lnTo>
                  <a:pt x="3279887" y="1966404"/>
                </a:lnTo>
                <a:lnTo>
                  <a:pt x="28315" y="1966404"/>
                </a:lnTo>
                <a:cubicBezTo>
                  <a:pt x="70845" y="1325113"/>
                  <a:pt x="-127628" y="598760"/>
                  <a:pt x="155906" y="425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57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1AE7EF-8E24-E163-678D-99F0F8A04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Digitization and Mapping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0B45C-F7EC-722F-8E46-1E2F6C5B1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9F37A1-AB2A-E936-121E-3DD85B0A1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18</a:t>
            </a:fld>
            <a:r>
              <a:rPr lang="en-GB" dirty="0"/>
              <a:t>/39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5C64732-EDF1-0E73-9869-2AA2C1496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065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0F9A0B9C-BFC0-DA17-DA70-7B9B6FD5AC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7863895"/>
              </p:ext>
            </p:extLst>
          </p:nvPr>
        </p:nvGraphicFramePr>
        <p:xfrm>
          <a:off x="8176040" y="3221096"/>
          <a:ext cx="3249705" cy="3230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6448077" imgH="6410189" progId="Acrobat.Document.DC">
                  <p:embed/>
                </p:oleObj>
              </mc:Choice>
              <mc:Fallback>
                <p:oleObj name="Acrobat Document" r:id="rId2" imgW="6448077" imgH="6410189" progId="Acrobat.Document.DC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0F9A0B9C-BFC0-DA17-DA70-7B9B6FD5AC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176040" y="3221096"/>
                        <a:ext cx="3249705" cy="3230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D707B1A-0F1D-C063-3D57-707D83493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Regularization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8AC26-BCD8-FB84-F72D-31867EECEA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6921"/>
            <a:ext cx="10515600" cy="1917035"/>
          </a:xfrm>
        </p:spPr>
        <p:txBody>
          <a:bodyPr/>
          <a:lstStyle/>
          <a:p>
            <a:r>
              <a:rPr lang="en-GB" dirty="0"/>
              <a:t>We need to map an infinite dimensional bosonic Hilbert space to a finite number of resources</a:t>
            </a:r>
          </a:p>
          <a:p>
            <a:r>
              <a:rPr lang="en-GB" dirty="0"/>
              <a:t>Restrict the allowed bosonic modes by introducing a cutoff - </a:t>
            </a:r>
            <a:r>
              <a:rPr lang="el-GR" dirty="0"/>
              <a:t>Λ</a:t>
            </a:r>
            <a:endParaRPr lang="en-GB" dirty="0"/>
          </a:p>
          <a:p>
            <a:r>
              <a:rPr lang="en-GB" dirty="0"/>
              <a:t>Introducing </a:t>
            </a:r>
            <a:r>
              <a:rPr lang="el-GR" dirty="0"/>
              <a:t>Λ</a:t>
            </a:r>
            <a:r>
              <a:rPr lang="en-GB" dirty="0"/>
              <a:t> produces unphysical artifacts - need to take </a:t>
            </a:r>
            <a:r>
              <a:rPr lang="el-GR" dirty="0"/>
              <a:t>Λ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sz="2800" dirty="0">
                <a:sym typeface="Wingdings" panose="05000000000000000000" pitchFamily="2" charset="2"/>
              </a:rPr>
              <a:t>∞</a:t>
            </a:r>
            <a:endParaRPr lang="en-GB" sz="280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5378F-E76D-327D-5D0E-A7D2BEA52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8D482-B375-C54B-DBDB-88BED57B3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0AD54-C40A-E5DD-E346-74560331A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19</a:t>
            </a:fld>
            <a:r>
              <a:rPr lang="en-GB" dirty="0"/>
              <a:t>/39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3A32036F-72B1-C596-D71D-5563E23DF4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077039"/>
              </p:ext>
            </p:extLst>
          </p:nvPr>
        </p:nvGraphicFramePr>
        <p:xfrm>
          <a:off x="4132053" y="3191560"/>
          <a:ext cx="3402000" cy="3289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6629017" imgH="6410189" progId="Acrobat.Document.DC">
                  <p:embed/>
                </p:oleObj>
              </mc:Choice>
              <mc:Fallback>
                <p:oleObj name="Acrobat Document" r:id="rId4" imgW="6629017" imgH="6410189" progId="Acrobat.Document.DC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3A32036F-72B1-C596-D71D-5563E23DF4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32053" y="3191560"/>
                        <a:ext cx="3402000" cy="3289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65497062-7010-AF85-6BB6-0F800FB7E6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008296"/>
              </p:ext>
            </p:extLst>
          </p:nvPr>
        </p:nvGraphicFramePr>
        <p:xfrm>
          <a:off x="324644" y="3286042"/>
          <a:ext cx="3400646" cy="3192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6705396" imgH="6295889" progId="Acrobat.Document.DC">
                  <p:embed/>
                </p:oleObj>
              </mc:Choice>
              <mc:Fallback>
                <p:oleObj name="Acrobat Document" r:id="rId6" imgW="6705396" imgH="6295889" progId="Acrobat.Document.DC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65497062-7010-AF85-6BB6-0F800FB7E6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4644" y="3286042"/>
                        <a:ext cx="3400646" cy="31929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995E36B-2B7C-DA64-49E5-11A82511E86E}"/>
              </a:ext>
            </a:extLst>
          </p:cNvPr>
          <p:cNvSpPr txBox="1"/>
          <p:nvPr/>
        </p:nvSpPr>
        <p:spPr>
          <a:xfrm rot="19003633">
            <a:off x="1017273" y="3411622"/>
            <a:ext cx="70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AHO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47F838-EFC0-AD20-9C0E-663ED7AE1D25}"/>
              </a:ext>
            </a:extLst>
          </p:cNvPr>
          <p:cNvSpPr txBox="1"/>
          <p:nvPr/>
        </p:nvSpPr>
        <p:spPr>
          <a:xfrm rot="19003633">
            <a:off x="4842167" y="3364912"/>
            <a:ext cx="572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1F30E6-9B47-36A8-636C-57FEACA6DEA1}"/>
              </a:ext>
            </a:extLst>
          </p:cNvPr>
          <p:cNvSpPr txBox="1"/>
          <p:nvPr/>
        </p:nvSpPr>
        <p:spPr>
          <a:xfrm rot="2013710">
            <a:off x="10717496" y="3446954"/>
            <a:ext cx="812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QHO</a:t>
            </a:r>
          </a:p>
        </p:txBody>
      </p:sp>
    </p:spTree>
    <p:extLst>
      <p:ext uri="{BB962C8B-B14F-4D97-AF65-F5344CB8AC3E}">
        <p14:creationId xmlns:p14="http://schemas.microsoft.com/office/powerpoint/2010/main" val="127030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364E7-DB3B-D57F-D197-3E156BBD7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2A5FD-3C58-2524-5A76-17E0B21DB9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000" y="182758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sz="2800" dirty="0"/>
              <a:t>Quantum computing crash course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/>
              <a:t>Supersymmetric Quantum Mechanics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/>
              <a:t>Digitization &amp; Mapping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/>
              <a:t>Variational Quantum Eigensolver (VQE)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/>
              <a:t>Choosing a suitable ansatz &amp; optimizer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/>
              <a:t>Adaptive-VQE (AVQE)	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/>
              <a:t>Variational Quantum Deflation (VQD)	</a:t>
            </a:r>
            <a:r>
              <a:rPr lang="en-US" dirty="0"/>
              <a:t>			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2192C-B1F0-B3CC-6732-6B2144F83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9E35F-CE15-D7B4-94A9-AAA71E7D6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77FFE-6C4C-EACD-6481-700F2A332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2</a:t>
            </a:fld>
            <a:r>
              <a:rPr lang="en-GB" dirty="0"/>
              <a:t>/39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5330BF-BDB8-A721-83CD-4D418B103AFF}"/>
              </a:ext>
            </a:extLst>
          </p:cNvPr>
          <p:cNvSpPr txBox="1">
            <a:spLocks/>
          </p:cNvSpPr>
          <p:nvPr/>
        </p:nvSpPr>
        <p:spPr>
          <a:xfrm>
            <a:off x="615000" y="182758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4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CC4E2-1B49-992D-3C06-3DE2114C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Digitisation and Mapping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FBE1B-09F0-757A-2BEE-8096DCFDE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F5726-DA42-747E-B349-7A675BCF6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6535B-255C-DC9B-074F-61E1AF9FC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20</a:t>
            </a:fld>
            <a:r>
              <a:rPr lang="en-GB" dirty="0"/>
              <a:t>/39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F8B6401-FB0A-00A2-FE07-F818E0284C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424234"/>
              </p:ext>
            </p:extLst>
          </p:nvPr>
        </p:nvGraphicFramePr>
        <p:xfrm>
          <a:off x="838200" y="1690688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31012617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88060245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9629233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660635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Type</a:t>
                      </a:r>
                    </a:p>
                  </a:txBody>
                  <a:tcPr>
                    <a:solidFill>
                      <a:srgbClr val="034B7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Mapping</a:t>
                      </a:r>
                    </a:p>
                  </a:txBody>
                  <a:tcPr>
                    <a:solidFill>
                      <a:srgbClr val="034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Truncation</a:t>
                      </a:r>
                    </a:p>
                  </a:txBody>
                  <a:tcPr>
                    <a:solidFill>
                      <a:srgbClr val="034B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Num Qubits</a:t>
                      </a:r>
                    </a:p>
                  </a:txBody>
                  <a:tcPr>
                    <a:solidFill>
                      <a:srgbClr val="034B7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897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Fermion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Jordan-Wigner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0101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Boson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Fock basis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Yes (</a:t>
                      </a:r>
                      <a:r>
                        <a:rPr lang="el-GR" dirty="0">
                          <a:solidFill>
                            <a:srgbClr val="000000"/>
                          </a:solidFill>
                        </a:rPr>
                        <a:t>Λ</a:t>
                      </a: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log</a:t>
                      </a:r>
                      <a:r>
                        <a:rPr lang="en-GB" baseline="-25000" dirty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(</a:t>
                      </a:r>
                      <a:r>
                        <a:rPr lang="el-GR" dirty="0">
                          <a:solidFill>
                            <a:srgbClr val="000000"/>
                          </a:solidFill>
                        </a:rPr>
                        <a:t>Λ</a:t>
                      </a: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692651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DB84968-527F-4642-018F-18DD19760F32}"/>
              </a:ext>
            </a:extLst>
          </p:cNvPr>
          <p:cNvSpPr txBox="1"/>
          <p:nvPr/>
        </p:nvSpPr>
        <p:spPr>
          <a:xfrm>
            <a:off x="838200" y="3285586"/>
            <a:ext cx="262801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Jordan-Wigner Mapping: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CBE444-1233-AC49-A71B-A794195FA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758" y="3190660"/>
            <a:ext cx="4912899" cy="6801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D515D6C-3E6D-335D-FE04-0D5670F93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065" y="4128771"/>
            <a:ext cx="7315870" cy="14515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0CE281-B5FA-547A-D699-EA8DE1265B50}"/>
              </a:ext>
            </a:extLst>
          </p:cNvPr>
          <p:cNvSpPr txBox="1"/>
          <p:nvPr/>
        </p:nvSpPr>
        <p:spPr>
          <a:xfrm>
            <a:off x="895793" y="4644701"/>
            <a:ext cx="262801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Fock basis:</a:t>
            </a:r>
          </a:p>
        </p:txBody>
      </p:sp>
    </p:spTree>
    <p:extLst>
      <p:ext uri="{BB962C8B-B14F-4D97-AF65-F5344CB8AC3E}">
        <p14:creationId xmlns:p14="http://schemas.microsoft.com/office/powerpoint/2010/main" val="4117971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8E300-AA5D-83DF-6646-C81B6615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Pauli Decomposition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6BB3CB-AEBD-FCDE-C356-DA619022E0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Represent H as a sum of Pauli strings H 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  <m:brk m:alnAt="7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1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1" smtClean="0">
                                <a:latin typeface="Cambria Math" panose="02040503050406030204" pitchFamily="18" charset="0"/>
                              </a:rPr>
                              <m:t>j</m:t>
                            </m:r>
                          </m:sub>
                        </m:sSub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1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1" smtClean="0">
                                <a:latin typeface="Cambria Math" panose="02040503050406030204" pitchFamily="18" charset="0"/>
                              </a:rPr>
                              <m:t>j</m:t>
                            </m:r>
                          </m:sub>
                        </m:sSub>
                      </m:e>
                    </m:nary>
                  </m:oMath>
                </a14:m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1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1"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ES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s-ES"/>
                          <m:t>{</m:t>
                        </m:r>
                        <m:r>
                          <m:rPr>
                            <m:nor/>
                          </m:rPr>
                          <a:rPr lang="es-ES"/>
                          <m:t>I</m:t>
                        </m:r>
                        <m:r>
                          <m:rPr>
                            <m:nor/>
                          </m:rPr>
                          <a:rPr lang="es-ES"/>
                          <m:t>,</m:t>
                        </m:r>
                        <m:r>
                          <m:rPr>
                            <m:nor/>
                          </m:rPr>
                          <a:rPr lang="es-ES"/>
                          <m:t>X</m:t>
                        </m:r>
                        <m:r>
                          <m:rPr>
                            <m:nor/>
                          </m:rPr>
                          <a:rPr lang="es-ES"/>
                          <m:t>,</m:t>
                        </m:r>
                        <m:r>
                          <m:rPr>
                            <m:nor/>
                          </m:rPr>
                          <a:rPr lang="es-ES"/>
                          <m:t>Y</m:t>
                        </m:r>
                        <m:r>
                          <m:rPr>
                            <m:nor/>
                          </m:rPr>
                          <a:rPr lang="es-ES"/>
                          <m:t>,</m:t>
                        </m:r>
                        <m:r>
                          <m:rPr>
                            <m:nor/>
                          </m:rPr>
                          <a:rPr lang="es-ES"/>
                          <m:t>Z</m:t>
                        </m:r>
                        <m:r>
                          <m:rPr>
                            <m:nor/>
                          </m:rPr>
                          <a:rPr lang="es-ES"/>
                          <m:t>}</m:t>
                        </m:r>
                      </m:e>
                      <m:sup>
                        <m:r>
                          <a:rPr lang="en-GB" smtClean="0">
                            <a:latin typeface="Cambria Math" panose="02040503050406030204" pitchFamily="18" charset="0"/>
                          </a:rPr>
                          <m:t>⊗</m:t>
                        </m:r>
                        <m:r>
                          <m:rPr>
                            <m:nor/>
                          </m:rPr>
                          <a:rPr lang="en-GB"/>
                          <m:t>n</m:t>
                        </m:r>
                      </m:sup>
                    </m:sSup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nor/>
                      </m:rPr>
                      <a:rPr lang="en-GB" dirty="0">
                        <a:sym typeface="Wingdings" panose="05000000000000000000" pitchFamily="2" charset="2"/>
                      </a:rPr>
                      <m:t></m:t>
                    </m:r>
                    <m:r>
                      <m:rPr>
                        <m:nor/>
                      </m:rPr>
                      <a:rPr lang="en-GB" b="0" i="0" dirty="0" smtClean="0">
                        <a:sym typeface="Wingdings" panose="05000000000000000000" pitchFamily="2" charset="2"/>
                      </a:rPr>
                      <m:t>  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IIZX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etc</m:t>
                    </m:r>
                  </m:oMath>
                </a14:m>
                <a:endParaRPr lang="en-GB" dirty="0"/>
              </a:p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j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/>
                  <a:t> =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j</m:t>
                            </m:r>
                          </m:sub>
                        </m:sSub>
                      </m:e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</m:d>
                  </m:oMath>
                </a14:m>
                <a:endParaRPr lang="en-GB" dirty="0"/>
              </a:p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</m:oMath>
                </a14:m>
                <a:r>
                  <a:rPr lang="en-GB" dirty="0"/>
                  <a:t>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  <m:brk m:alnAt="7"/>
                          </m:rPr>
                          <a:rPr lang="en-GB" i="1"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j</m:t>
                            </m:r>
                          </m:sub>
                        </m:sSub>
                        <m:d>
                          <m:dPr>
                            <m:begChr m:val="⟨"/>
                            <m:endChr m:val="⟩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Compute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</m:oMath>
                </a14:m>
                <a:r>
                  <a:rPr lang="en-GB" dirty="0"/>
                  <a:t>  either with Statevector (full matrix) or shot-based simulation</a:t>
                </a:r>
              </a:p>
              <a:p>
                <a:r>
                  <a:rPr lang="en-GB" dirty="0"/>
                  <a:t>On real hardware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</m:oMath>
                </a14:m>
                <a:r>
                  <a:rPr lang="en-GB" dirty="0"/>
                  <a:t> is estimated from finite shots</a:t>
                </a:r>
              </a:p>
              <a:p>
                <a:endParaRPr lang="en-GB" dirty="0"/>
              </a:p>
              <a:p>
                <a:r>
                  <a:rPr lang="en-GB" dirty="0"/>
                  <a:t>H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/>
                  <a:t> = 2I + 2X – Z   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:r>
                  <a:rPr lang="en-GB" dirty="0"/>
                  <a:t>  3 separate measurements!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6BB3CB-AEBD-FCDE-C356-DA619022E0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152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34B8C-250F-BF2F-83B9-62F44322A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6343B-3222-A687-43F1-143E217EA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71C23-8803-C164-8AE3-34766CDF4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21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206846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AE320-CE1E-EA1B-269E-A41DFAE3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 scaling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61E1B-3173-4EB6-7B53-A2F3D5D1A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A175-2F61-E9C3-2AE5-26732886E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74F19-AC88-8D5D-0413-456FC25FB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22</a:t>
            </a:fld>
            <a:r>
              <a:rPr lang="en-GB" dirty="0"/>
              <a:t>/39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B911E1E8-A8CC-5638-5EFA-8FC3C780C11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49321" y="1703447"/>
                <a:ext cx="10515600" cy="775808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Number of Pauli strings required to encode the Hamiltonian grows as we increase </a:t>
                </a:r>
                <a:r>
                  <a:rPr lang="el-GR" dirty="0"/>
                  <a:t>Λ</a:t>
                </a:r>
                <a:r>
                  <a:rPr lang="en-GB" dirty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B911E1E8-A8CC-5638-5EFA-8FC3C780C1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49321" y="1703447"/>
                <a:ext cx="10515600" cy="775808"/>
              </a:xfrm>
              <a:blipFill>
                <a:blip r:embed="rId3"/>
                <a:stretch>
                  <a:fillRect l="-754" t="-10156" b="-156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43644E03-EE2D-9C24-62BB-8CFE394062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088062"/>
              </p:ext>
            </p:extLst>
          </p:nvPr>
        </p:nvGraphicFramePr>
        <p:xfrm>
          <a:off x="4253121" y="2758029"/>
          <a:ext cx="3708000" cy="366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6400698" imgH="6333853" progId="Acrobat.Document.DC">
                  <p:embed/>
                </p:oleObj>
              </mc:Choice>
              <mc:Fallback>
                <p:oleObj name="Acrobat Document" r:id="rId4" imgW="6400698" imgH="6333853" progId="Acrobat.Document.DC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43644E03-EE2D-9C24-62BB-8CFE394062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53121" y="2758029"/>
                        <a:ext cx="3708000" cy="3669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4F6004DD-365E-DE63-7595-00E5DDD3EC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0139601"/>
              </p:ext>
            </p:extLst>
          </p:nvPr>
        </p:nvGraphicFramePr>
        <p:xfrm>
          <a:off x="8150520" y="2758457"/>
          <a:ext cx="3663360" cy="362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6400698" imgH="6333853" progId="Acrobat.Document.DC">
                  <p:embed/>
                </p:oleObj>
              </mc:Choice>
              <mc:Fallback>
                <p:oleObj name="Acrobat Document" r:id="rId6" imgW="6400698" imgH="6333853" progId="Acrobat.Document.DC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4F6004DD-365E-DE63-7595-00E5DDD3EC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150520" y="2758457"/>
                        <a:ext cx="3663360" cy="362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E1B09F10-506B-B477-6569-BB54BE6EBE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902007"/>
              </p:ext>
            </p:extLst>
          </p:nvPr>
        </p:nvGraphicFramePr>
        <p:xfrm>
          <a:off x="355877" y="2758029"/>
          <a:ext cx="3707846" cy="3626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8" imgW="6476668" imgH="6333853" progId="Acrobat.Document.DC">
                  <p:embed/>
                </p:oleObj>
              </mc:Choice>
              <mc:Fallback>
                <p:oleObj name="Acrobat Document" r:id="rId8" imgW="6476668" imgH="6333853" progId="Acrobat.Document.DC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E1B09F10-506B-B477-6569-BB54BE6EBE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55877" y="2758029"/>
                        <a:ext cx="3707846" cy="36260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65963FF3-7CCD-6177-E488-4551A1FDBD65}"/>
              </a:ext>
            </a:extLst>
          </p:cNvPr>
          <p:cNvSpPr txBox="1"/>
          <p:nvPr/>
        </p:nvSpPr>
        <p:spPr>
          <a:xfrm rot="19003633">
            <a:off x="878881" y="2817969"/>
            <a:ext cx="70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AHO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A9BB05-4850-2163-FC73-CD3D1B505D01}"/>
              </a:ext>
            </a:extLst>
          </p:cNvPr>
          <p:cNvSpPr txBox="1"/>
          <p:nvPr/>
        </p:nvSpPr>
        <p:spPr>
          <a:xfrm rot="19003633">
            <a:off x="4827990" y="2840876"/>
            <a:ext cx="572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DW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B2AFF2-547E-0D54-C548-27F0CEDA46ED}"/>
              </a:ext>
            </a:extLst>
          </p:cNvPr>
          <p:cNvSpPr txBox="1"/>
          <p:nvPr/>
        </p:nvSpPr>
        <p:spPr>
          <a:xfrm rot="19003633">
            <a:off x="8639806" y="2840875"/>
            <a:ext cx="716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QHO</a:t>
            </a:r>
          </a:p>
        </p:txBody>
      </p:sp>
    </p:spTree>
    <p:extLst>
      <p:ext uri="{BB962C8B-B14F-4D97-AF65-F5344CB8AC3E}">
        <p14:creationId xmlns:p14="http://schemas.microsoft.com/office/powerpoint/2010/main" val="2883091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670EB1-527B-D0C1-EBBC-91B661CD8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154309C-8D24-E3AF-215D-2C0B8D2BD5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8F3C57-7429-1348-1F22-04A1DAC51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1E773B-95F9-ADD9-372D-699EA815D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431B05-6489-E21E-5AAC-994FF9F4FA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B1C54E-B29C-6200-BF11-E8BA68439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96A776D-14AC-820E-1BA7-FC38E0CEBF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267DF9-6009-A777-0A8D-BE22ECA7C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Variational Quantum Algorithms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AECCF8-2131-422D-B1F3-B4BA804A8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A20C58-3D93-96F4-7A4E-9609E4EF4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23</a:t>
            </a:fld>
            <a:r>
              <a:rPr lang="en-GB" dirty="0"/>
              <a:t>/39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8F4A332-7F9D-DB56-A06A-3D62D40EE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2341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816E6-6AC1-7614-D5AE-8308BAD4F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Variational Quantum Eigensolver (VQE)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8C33C-87B1-5388-392B-23C089541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EDC7E-55D5-D546-B1C0-20BB242D1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68191-0842-CB3E-7DEF-8CE8C7788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24</a:t>
            </a:fld>
            <a:r>
              <a:rPr lang="en-GB" dirty="0"/>
              <a:t>/39</a:t>
            </a:r>
          </a:p>
        </p:txBody>
      </p:sp>
      <p:pic>
        <p:nvPicPr>
          <p:cNvPr id="7" name="Content Placeholder 4" descr="A diagram of a function&#10;&#10;Description automatically generated">
            <a:extLst>
              <a:ext uri="{FF2B5EF4-FFF2-40B4-BE49-F238E27FC236}">
                <a16:creationId xmlns:a16="http://schemas.microsoft.com/office/drawing/2014/main" id="{06968405-56C0-01F7-BA48-BDEA89368A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595" y="1804681"/>
            <a:ext cx="8321473" cy="368102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01779D-9E1D-9ABA-CE44-3D6BE498599D}"/>
              </a:ext>
            </a:extLst>
          </p:cNvPr>
          <p:cNvSpPr txBox="1"/>
          <p:nvPr/>
        </p:nvSpPr>
        <p:spPr>
          <a:xfrm>
            <a:off x="3843669" y="5551788"/>
            <a:ext cx="59823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/>
              <a:t>Image source:</a:t>
            </a:r>
            <a:r>
              <a:rPr lang="fr-FR" sz="800" dirty="0"/>
              <a:t> 1QBit, </a:t>
            </a:r>
            <a:r>
              <a:rPr lang="fr-FR" sz="800" i="1" dirty="0" err="1"/>
              <a:t>OpenQEMIST</a:t>
            </a:r>
            <a:r>
              <a:rPr lang="fr-FR" sz="800" i="1" dirty="0"/>
              <a:t> Documentation</a:t>
            </a:r>
            <a:r>
              <a:rPr lang="fr-FR" sz="800" dirty="0"/>
              <a:t>, </a:t>
            </a:r>
            <a:r>
              <a:rPr lang="fr-FR" sz="800" dirty="0">
                <a:hlinkClick r:id="rId4"/>
              </a:rPr>
              <a:t>http://openqemist.1qbit.com/docs/vqe_microsoft_qsharp.html</a:t>
            </a:r>
            <a:r>
              <a:rPr lang="fr-FR" sz="800" dirty="0"/>
              <a:t>.</a:t>
            </a:r>
            <a:endParaRPr lang="en-GB" sz="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D136E0-747A-087D-FE40-134D349B3967}"/>
              </a:ext>
            </a:extLst>
          </p:cNvPr>
          <p:cNvSpPr txBox="1"/>
          <p:nvPr/>
        </p:nvSpPr>
        <p:spPr>
          <a:xfrm>
            <a:off x="645042" y="2297799"/>
            <a:ext cx="3316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Prepare ansatz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Measure </a:t>
            </a: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Using a classical optimizer, vary θ to minimize E(θ)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Repeat steps 2 and 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22F974-47E5-82DA-A0B1-B025C6A08D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7554" y="2357415"/>
            <a:ext cx="704948" cy="3143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90386B-03EA-37E0-A443-625A80484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8870" y="3227397"/>
            <a:ext cx="2362530" cy="3620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ACF0133-FCE6-1AE1-2CE2-FC36737E20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2010" y="3589398"/>
            <a:ext cx="704948" cy="31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8607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5F94E-68C7-E704-B69D-8CA05FFC0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with different colored dots&#10;&#10;AI-generated content may be incorrect.">
            <a:extLst>
              <a:ext uri="{FF2B5EF4-FFF2-40B4-BE49-F238E27FC236}">
                <a16:creationId xmlns:a16="http://schemas.microsoft.com/office/drawing/2014/main" id="{7B633BA0-0E54-7B16-872D-04A34CB359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1"/>
          <a:stretch>
            <a:fillRect/>
          </a:stretch>
        </p:blipFill>
        <p:spPr>
          <a:xfrm>
            <a:off x="111000" y="3755895"/>
            <a:ext cx="9061200" cy="28226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67892F-B9EF-2ABA-6ABB-F56B13571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49" y="0"/>
            <a:ext cx="10273465" cy="1247553"/>
          </a:xfrm>
        </p:spPr>
        <p:txBody>
          <a:bodyPr/>
          <a:lstStyle/>
          <a:p>
            <a:r>
              <a:rPr lang="en-GB" b="1" dirty="0"/>
              <a:t>Choosing an Optimizer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6AD09-BD3D-9915-CC82-D8FB0FACC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5E409-CE8D-BF2D-E305-0296C798A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4C4FF-7C6D-2CC3-5039-D3E85392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25</a:t>
            </a:fld>
            <a:r>
              <a:rPr lang="en-GB" dirty="0"/>
              <a:t>/39</a:t>
            </a:r>
          </a:p>
        </p:txBody>
      </p:sp>
      <p:pic>
        <p:nvPicPr>
          <p:cNvPr id="12" name="Picture 1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05C1DDD-C00B-7BC6-5EFF-A815615FA5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97"/>
          <a:stretch>
            <a:fillRect/>
          </a:stretch>
        </p:blipFill>
        <p:spPr>
          <a:xfrm>
            <a:off x="111000" y="917668"/>
            <a:ext cx="9061113" cy="28382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E507D50-D6DC-C7B9-6710-01651405EF6A}"/>
              </a:ext>
            </a:extLst>
          </p:cNvPr>
          <p:cNvSpPr txBox="1"/>
          <p:nvPr/>
        </p:nvSpPr>
        <p:spPr>
          <a:xfrm>
            <a:off x="9337801" y="2509290"/>
            <a:ext cx="27431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 VQE runs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Real Amplitudes ansatz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10,000 shots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PennyLane’s </a:t>
            </a:r>
            <a:r>
              <a:rPr lang="en-GB" dirty="0" err="1"/>
              <a:t>default.qubit</a:t>
            </a:r>
            <a:r>
              <a:rPr lang="en-GB" dirty="0"/>
              <a:t> simulator</a:t>
            </a:r>
          </a:p>
        </p:txBody>
      </p:sp>
    </p:spTree>
    <p:extLst>
      <p:ext uri="{BB962C8B-B14F-4D97-AF65-F5344CB8AC3E}">
        <p14:creationId xmlns:p14="http://schemas.microsoft.com/office/powerpoint/2010/main" val="495714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BB672-69CF-4C88-04A5-DF995A038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Choosing an Ansatz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C606B-D746-A79B-94C2-078A7AAF1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200" y="5344633"/>
            <a:ext cx="10515600" cy="77328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More gates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more params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harder for optimiser to converge</a:t>
            </a:r>
          </a:p>
          <a:p>
            <a:r>
              <a:rPr lang="en-GB" dirty="0"/>
              <a:t>Solution? </a:t>
            </a:r>
            <a:r>
              <a:rPr lang="en-GB" sz="2400" dirty="0">
                <a:sym typeface="Wingdings" panose="05000000000000000000" pitchFamily="2" charset="2"/>
              </a:rPr>
              <a:t> Adaptiv</a:t>
            </a:r>
            <a:r>
              <a:rPr lang="en-GB" dirty="0">
                <a:sym typeface="Wingdings" panose="05000000000000000000" pitchFamily="2" charset="2"/>
              </a:rPr>
              <a:t>e-VQE</a:t>
            </a:r>
            <a:r>
              <a:rPr lang="en-GB" sz="2400" dirty="0">
                <a:sym typeface="Wingdings" panose="05000000000000000000" pitchFamily="2" charset="2"/>
              </a:rPr>
              <a:t>!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A5E21-E8EF-EC0D-0F95-86EF8C335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4C7A6-D4C0-8466-F8C8-636F40BC4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91012-D461-3925-ED58-F74B2FB0B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26</a:t>
            </a:fld>
            <a:r>
              <a:rPr lang="en-GB" dirty="0"/>
              <a:t>/39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7FD8823-13B5-9BE4-875B-4AE28049A8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366693"/>
              </p:ext>
            </p:extLst>
          </p:nvPr>
        </p:nvGraphicFramePr>
        <p:xfrm>
          <a:off x="838200" y="1690688"/>
          <a:ext cx="1036954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1250">
                  <a:extLst>
                    <a:ext uri="{9D8B030D-6E8A-4147-A177-3AD203B41FA5}">
                      <a16:colId xmlns:a16="http://schemas.microsoft.com/office/drawing/2014/main" val="614664556"/>
                    </a:ext>
                  </a:extLst>
                </a:gridCol>
                <a:gridCol w="3333750">
                  <a:extLst>
                    <a:ext uri="{9D8B030D-6E8A-4147-A177-3AD203B41FA5}">
                      <a16:colId xmlns:a16="http://schemas.microsoft.com/office/drawing/2014/main" val="1472019191"/>
                    </a:ext>
                  </a:extLst>
                </a:gridCol>
                <a:gridCol w="3384548">
                  <a:extLst>
                    <a:ext uri="{9D8B030D-6E8A-4147-A177-3AD203B41FA5}">
                      <a16:colId xmlns:a16="http://schemas.microsoft.com/office/drawing/2014/main" val="29203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Ansatz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Num Params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Num Entangling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594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Real Amplitudes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 x 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 - 1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158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Strongly Entangling Layers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 x N x 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 x 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326688"/>
                  </a:ext>
                </a:extLst>
              </a:tr>
            </a:tbl>
          </a:graphicData>
        </a:graphic>
      </p:graphicFrame>
      <p:pic>
        <p:nvPicPr>
          <p:cNvPr id="9" name="Picture 8" descr="A diagram of a music note&#10;&#10;AI-generated content may be incorrect.">
            <a:extLst>
              <a:ext uri="{FF2B5EF4-FFF2-40B4-BE49-F238E27FC236}">
                <a16:creationId xmlns:a16="http://schemas.microsoft.com/office/drawing/2014/main" id="{D8104C5E-DBB3-8F31-5706-BBE2DE153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857053"/>
            <a:ext cx="4993758" cy="2543435"/>
          </a:xfrm>
          <a:prstGeom prst="rect">
            <a:avLst/>
          </a:prstGeom>
        </p:spPr>
      </p:pic>
      <p:pic>
        <p:nvPicPr>
          <p:cNvPr id="11" name="Picture 10" descr="A diagram of a computer network&#10;&#10;AI-generated content may be incorrect.">
            <a:extLst>
              <a:ext uri="{FF2B5EF4-FFF2-40B4-BE49-F238E27FC236}">
                <a16:creationId xmlns:a16="http://schemas.microsoft.com/office/drawing/2014/main" id="{02A1482C-59DD-DDC1-BA12-1F5E462913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000" y="2857336"/>
            <a:ext cx="4993200" cy="254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43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C178B-6812-918C-C366-6464FE317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Adaptive-VQE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C7AF-4ECC-E60E-073A-33618E1F9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0996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Define an operator pool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Initialise ansatz state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While energy not converged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For each operator in the pool acting on each qubit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GB" dirty="0"/>
              <a:t>Measure the gradient of the expectation value of the Hamiltonian</a:t>
            </a:r>
          </a:p>
          <a:p>
            <a:pPr marL="914400" lvl="1" indent="-457200">
              <a:buFont typeface="+mj-lt"/>
              <a:buAutoNum type="arabicPeriod"/>
            </a:pPr>
            <a:endParaRPr lang="en-GB" dirty="0"/>
          </a:p>
          <a:p>
            <a:pPr marL="914400" lvl="1" indent="-457200">
              <a:buFont typeface="+mj-lt"/>
              <a:buAutoNum type="arabicPeriod"/>
            </a:pPr>
            <a:endParaRPr lang="en-GB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Add to the ansatz the operator that returns largest gradient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Perform a VQE using the new ansatz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lvl="1" indent="0">
              <a:buNone/>
            </a:pPr>
            <a:r>
              <a:rPr lang="en-GB" dirty="0"/>
              <a:t>			</a:t>
            </a:r>
          </a:p>
          <a:p>
            <a:pPr marL="914400" lvl="1" indent="-457200">
              <a:buFont typeface="+mj-lt"/>
              <a:buAutoNum type="arabicPeriod"/>
            </a:pPr>
            <a:endParaRPr lang="en-GB" dirty="0"/>
          </a:p>
          <a:p>
            <a:pPr marL="914400" lvl="1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757A4-4401-AA9B-22DF-66F2428E9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333E2-78D1-26E2-6DFD-E9C3224EB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30E8D-24AE-0A04-009F-1827B0307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27</a:t>
            </a:fld>
            <a:r>
              <a:rPr lang="en-GB" dirty="0"/>
              <a:t>/39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989626-45BD-5D79-63BE-AF681E915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792" y="1690688"/>
            <a:ext cx="2648320" cy="6096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47C0DF-1A3F-EF46-C577-8B4E37073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3818050"/>
            <a:ext cx="3829584" cy="6096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4D136C-04C6-FAF1-B170-45AC37CC06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1234" y="2281012"/>
            <a:ext cx="927490" cy="397496"/>
          </a:xfrm>
          <a:prstGeom prst="rect">
            <a:avLst/>
          </a:prstGeom>
        </p:spPr>
      </p:pic>
      <p:pic>
        <p:nvPicPr>
          <p:cNvPr id="11" name="Picture 10" descr="A diagram of a diagram&#10;&#10;AI-generated content may be incorrect.">
            <a:extLst>
              <a:ext uri="{FF2B5EF4-FFF2-40B4-BE49-F238E27FC236}">
                <a16:creationId xmlns:a16="http://schemas.microsoft.com/office/drawing/2014/main" id="{CADA9368-4E72-7BD9-C325-B625E85EC4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800" y="561600"/>
            <a:ext cx="2110697" cy="2614442"/>
          </a:xfrm>
          <a:prstGeom prst="rect">
            <a:avLst/>
          </a:prstGeom>
        </p:spPr>
      </p:pic>
      <p:pic>
        <p:nvPicPr>
          <p:cNvPr id="13" name="Picture 12" descr="A diagram of a diagram&#10;&#10;AI-generated content may be incorrect.">
            <a:extLst>
              <a:ext uri="{FF2B5EF4-FFF2-40B4-BE49-F238E27FC236}">
                <a16:creationId xmlns:a16="http://schemas.microsoft.com/office/drawing/2014/main" id="{888064D6-8726-2963-0FB4-10FB9A5489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800" y="561600"/>
            <a:ext cx="2614442" cy="2614442"/>
          </a:xfrm>
          <a:prstGeom prst="rect">
            <a:avLst/>
          </a:prstGeom>
        </p:spPr>
      </p:pic>
      <p:pic>
        <p:nvPicPr>
          <p:cNvPr id="15" name="Picture 14" descr="A diagram of a diagram&#10;&#10;AI-generated content may be incorrect.">
            <a:extLst>
              <a:ext uri="{FF2B5EF4-FFF2-40B4-BE49-F238E27FC236}">
                <a16:creationId xmlns:a16="http://schemas.microsoft.com/office/drawing/2014/main" id="{A99C99E2-03A8-824E-D715-81D54851C2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800" y="561600"/>
            <a:ext cx="3118189" cy="2614442"/>
          </a:xfrm>
          <a:prstGeom prst="rect">
            <a:avLst/>
          </a:prstGeom>
        </p:spPr>
      </p:pic>
      <p:pic>
        <p:nvPicPr>
          <p:cNvPr id="17" name="Picture 16" descr="A diagram of a diagram&#10;&#10;AI-generated content may be incorrect.">
            <a:extLst>
              <a:ext uri="{FF2B5EF4-FFF2-40B4-BE49-F238E27FC236}">
                <a16:creationId xmlns:a16="http://schemas.microsoft.com/office/drawing/2014/main" id="{5E280B5E-AAFB-E92E-2FBA-95B4D2A34C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800" y="561600"/>
            <a:ext cx="3118189" cy="2614442"/>
          </a:xfrm>
          <a:prstGeom prst="rect">
            <a:avLst/>
          </a:prstGeom>
        </p:spPr>
      </p:pic>
      <p:pic>
        <p:nvPicPr>
          <p:cNvPr id="19" name="Picture 18" descr="A diagram of a computer diagram&#10;&#10;AI-generated content may be incorrect.">
            <a:extLst>
              <a:ext uri="{FF2B5EF4-FFF2-40B4-BE49-F238E27FC236}">
                <a16:creationId xmlns:a16="http://schemas.microsoft.com/office/drawing/2014/main" id="{8A1FEEF1-A601-838E-330F-D14C817A84C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800" y="561600"/>
            <a:ext cx="3621935" cy="26144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6A4B5A-DF22-2B58-D33F-E550CE9D9217}"/>
              </a:ext>
            </a:extLst>
          </p:cNvPr>
          <p:cNvSpPr txBox="1"/>
          <p:nvPr/>
        </p:nvSpPr>
        <p:spPr>
          <a:xfrm>
            <a:off x="7868184" y="5712659"/>
            <a:ext cx="445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*Performed using statevector simulation</a:t>
            </a:r>
          </a:p>
        </p:txBody>
      </p:sp>
    </p:spTree>
    <p:extLst>
      <p:ext uri="{BB962C8B-B14F-4D97-AF65-F5344CB8AC3E}">
        <p14:creationId xmlns:p14="http://schemas.microsoft.com/office/powerpoint/2010/main" val="235364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81EEC-BF5C-2F3F-2443-D07C28F95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Adaptive-VQE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A08A5-92C7-7197-7B69-E434E0E20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61B6B-D3A2-DA64-3D1E-A6D4E7152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4577B-37A9-11AC-B9D7-54A59B46F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28</a:t>
            </a:fld>
            <a:r>
              <a:rPr lang="en-GB" dirty="0"/>
              <a:t>/39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0827F5-7813-4B89-0D8A-6FBC3DFDD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86767"/>
            <a:ext cx="8628496" cy="467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2469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9D8E6-1383-13D5-A8E1-D985BBAB9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Adaptive-VQE Limitations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A7D11-A605-F870-9C1F-1EAB1B903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D8C4C-312D-023B-5D64-DDD9FC9FA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John Kerfoot - Lattice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08AC8-1EB8-A258-0FE8-C512838F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29</a:t>
            </a:fld>
            <a:r>
              <a:rPr lang="en-GB" dirty="0"/>
              <a:t>/39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7EA5E9-01C6-ED31-7A82-EF4680447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66" y="1840788"/>
            <a:ext cx="5715644" cy="3877341"/>
          </a:xfrm>
          <a:prstGeom prst="rect">
            <a:avLst/>
          </a:prstGeom>
        </p:spPr>
      </p:pic>
      <p:pic>
        <p:nvPicPr>
          <p:cNvPr id="10" name="Picture 9" descr="A group of graphs showing different colored lines&#10;&#10;AI-generated content may be incorrect.">
            <a:extLst>
              <a:ext uri="{FF2B5EF4-FFF2-40B4-BE49-F238E27FC236}">
                <a16:creationId xmlns:a16="http://schemas.microsoft.com/office/drawing/2014/main" id="{A98F024D-AD64-4BF5-F6DB-337F0C21E8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706" y="1762802"/>
            <a:ext cx="6042433" cy="40333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2C43C56-924D-D83F-E709-A073B20D5C6E}"/>
              </a:ext>
            </a:extLst>
          </p:cNvPr>
          <p:cNvSpPr txBox="1"/>
          <p:nvPr/>
        </p:nvSpPr>
        <p:spPr>
          <a:xfrm>
            <a:off x="6627628" y="5925879"/>
            <a:ext cx="2431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Optimizer struggling?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6459A0A-C515-267C-5848-099219E68662}"/>
              </a:ext>
            </a:extLst>
          </p:cNvPr>
          <p:cNvCxnSpPr/>
          <p:nvPr/>
        </p:nvCxnSpPr>
        <p:spPr>
          <a:xfrm flipV="1">
            <a:off x="8860465" y="5124893"/>
            <a:ext cx="2098158" cy="9781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E127D0D-E80B-4B77-ED47-6A02A62B60E2}"/>
              </a:ext>
            </a:extLst>
          </p:cNvPr>
          <p:cNvSpPr txBox="1"/>
          <p:nvPr/>
        </p:nvSpPr>
        <p:spPr>
          <a:xfrm>
            <a:off x="1775007" y="5909033"/>
            <a:ext cx="3388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 gates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more shot noise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EC60A4-11FC-9A4B-282B-1E9B436F37C1}"/>
              </a:ext>
            </a:extLst>
          </p:cNvPr>
          <p:cNvSpPr/>
          <p:nvPr/>
        </p:nvSpPr>
        <p:spPr>
          <a:xfrm>
            <a:off x="5420412" y="1989055"/>
            <a:ext cx="367646" cy="37007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3736672-F01F-D604-37B0-1378153B3D26}"/>
              </a:ext>
            </a:extLst>
          </p:cNvPr>
          <p:cNvCxnSpPr>
            <a:cxnSpLocks/>
          </p:cNvCxnSpPr>
          <p:nvPr/>
        </p:nvCxnSpPr>
        <p:spPr>
          <a:xfrm flipV="1">
            <a:off x="4846360" y="5796114"/>
            <a:ext cx="574052" cy="2829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4113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A71CB0-B81E-DEF4-CBE5-0FA8E64EA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FD534D2-266F-0D9C-40B4-E05E7E55F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257572-638F-490A-3B80-0B49DD2CB0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D6FE49C-F3E4-C28C-03CC-22F847C4D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2311FB9-F1D2-F0D4-275B-7034AC7A4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1490CD-EA4B-5F57-29BE-19C24F664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37E6BC2-6243-C022-14B0-82D7BE332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97753C-836F-352D-C354-D69D0E465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Quantum Computing </a:t>
            </a:r>
            <a:b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Crash </a:t>
            </a:r>
            <a:r>
              <a:rPr lang="en-US" sz="4800" dirty="0">
                <a:solidFill>
                  <a:srgbClr val="FFFFFF"/>
                </a:solidFill>
              </a:rPr>
              <a:t>C</a:t>
            </a: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ourse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9921F1-C807-48F9-2E35-0CC3DF172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DE7218-320D-CC3A-8CC5-1A799A061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3</a:t>
            </a:fld>
            <a:r>
              <a:rPr lang="en-GB" dirty="0"/>
              <a:t>/39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99B4C1D-3A4A-739A-0F9A-AC5585C0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554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63DAF-3A14-44FE-D914-02E68A945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Adaptive-VQE Ansatz Truncation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F8BE69-D82A-B2A9-4788-AA6266CCC2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1470468"/>
              </a:xfrm>
            </p:spPr>
            <p:txBody>
              <a:bodyPr/>
              <a:lstStyle/>
              <a:p>
                <a:r>
                  <a:rPr lang="en-GB" dirty="0"/>
                  <a:t>More gates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GB" dirty="0"/>
                  <a:t> better results with 10,000 shots</a:t>
                </a:r>
              </a:p>
              <a:p>
                <a:r>
                  <a:rPr lang="en-GB" dirty="0"/>
                  <a:t>After ~ 4 gates shot noise causes performance to decline</a:t>
                </a:r>
              </a:p>
              <a:p>
                <a:r>
                  <a:rPr lang="en-GB" dirty="0"/>
                  <a:t>Truncating our ansatz to 4 gates may see better results on a NISQ device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F8BE69-D82A-B2A9-4788-AA6266CCC2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1470468"/>
              </a:xfrm>
              <a:blipFill>
                <a:blip r:embed="rId2"/>
                <a:stretch>
                  <a:fillRect l="-812" t="-53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623D2-97B5-BD86-2F6B-5C45BC337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B169C-D4AB-9E6B-888A-D87B12947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F3BC1-DB74-A78A-2C5A-9BFAFF427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93-4DFF-47C4-95E9-4AFB6F492CD4}" type="slidenum">
              <a:rPr lang="en-GB" smtClean="0"/>
              <a:pPr/>
              <a:t>30</a:t>
            </a:fld>
            <a:r>
              <a:rPr lang="en-GB" dirty="0"/>
              <a:t>/39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5B9C044-8AF3-B5AE-E969-FE6CB6B6F8DA}"/>
              </a:ext>
            </a:extLst>
          </p:cNvPr>
          <p:cNvGrpSpPr/>
          <p:nvPr/>
        </p:nvGrpSpPr>
        <p:grpSpPr>
          <a:xfrm>
            <a:off x="726226" y="3777852"/>
            <a:ext cx="10739548" cy="1520599"/>
            <a:chOff x="677384" y="2994693"/>
            <a:chExt cx="10676416" cy="144971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861FDE5-EF1B-EB4A-B84B-E610DFB0A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7384" y="2994693"/>
              <a:ext cx="10676416" cy="1449716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B3FCAD1-218B-411E-D2CD-4641772C22DC}"/>
                </a:ext>
              </a:extLst>
            </p:cNvPr>
            <p:cNvSpPr/>
            <p:nvPr/>
          </p:nvSpPr>
          <p:spPr>
            <a:xfrm>
              <a:off x="7882270" y="3565451"/>
              <a:ext cx="3409508" cy="25518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37508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04F74-2BA2-E134-6768-16BEE1C4B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Adaptive – VQE Ansatz Resources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E6758137-7195-ACD7-2B27-F5EC9CCB6FD0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17358165"/>
                  </p:ext>
                </p:extLst>
              </p:nvPr>
            </p:nvGraphicFramePr>
            <p:xfrm>
              <a:off x="787400" y="1798479"/>
              <a:ext cx="10515596" cy="148066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7450">
                      <a:extLst>
                        <a:ext uri="{9D8B030D-6E8A-4147-A177-3AD203B41FA5}">
                          <a16:colId xmlns:a16="http://schemas.microsoft.com/office/drawing/2014/main" val="1569988101"/>
                        </a:ext>
                      </a:extLst>
                    </a:gridCol>
                    <a:gridCol w="5556250">
                      <a:extLst>
                        <a:ext uri="{9D8B030D-6E8A-4147-A177-3AD203B41FA5}">
                          <a16:colId xmlns:a16="http://schemas.microsoft.com/office/drawing/2014/main" val="3691115272"/>
                        </a:ext>
                      </a:extLst>
                    </a:gridCol>
                    <a:gridCol w="1828800">
                      <a:extLst>
                        <a:ext uri="{9D8B030D-6E8A-4147-A177-3AD203B41FA5}">
                          <a16:colId xmlns:a16="http://schemas.microsoft.com/office/drawing/2014/main" val="2402122427"/>
                        </a:ext>
                      </a:extLst>
                    </a:gridCol>
                    <a:gridCol w="1943096">
                      <a:extLst>
                        <a:ext uri="{9D8B030D-6E8A-4147-A177-3AD203B41FA5}">
                          <a16:colId xmlns:a16="http://schemas.microsoft.com/office/drawing/2014/main" val="26453511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Potential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Truncated Ansatz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Num Params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Num Entangling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9936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dirty="0"/>
                            <a:t>QHO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/>
                            <a:t>RY[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3178736"/>
                      </a:ext>
                    </a:extLst>
                  </a:tr>
                  <a:tr h="368141">
                    <a:tc>
                      <a:txBody>
                        <a:bodyPr/>
                        <a:lstStyle/>
                        <a:p>
                          <a:r>
                            <a:rPr lang="en-GB" sz="1800" dirty="0"/>
                            <a:t>AHO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dirty="0"/>
                            <a:t>RY[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dirty="0"/>
                            <a:t>],</a:t>
                          </a:r>
                          <a:r>
                            <a:rPr lang="en-GB" sz="1800" baseline="0" dirty="0"/>
                            <a:t> </a:t>
                          </a:r>
                          <a:r>
                            <a:rPr lang="en-GB" sz="1800" dirty="0"/>
                            <a:t>RY[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dirty="0"/>
                            <a:t>], RY[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dirty="0"/>
                            <a:t>], CRY[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5517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dirty="0"/>
                            <a:t>DW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dirty="0"/>
                            <a:t>RY[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dirty="0"/>
                            <a:t>],</a:t>
                          </a:r>
                          <a:r>
                            <a:rPr lang="en-GB" sz="1800" baseline="0" dirty="0"/>
                            <a:t> </a:t>
                          </a:r>
                          <a:r>
                            <a:rPr lang="en-GB" sz="1800" dirty="0"/>
                            <a:t>CRY[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dirty="0"/>
                            <a:t>], RY[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dirty="0"/>
                            <a:t>],</a:t>
                          </a:r>
                          <a:r>
                            <a:rPr lang="en-GB" sz="1800" baseline="0" dirty="0"/>
                            <a:t> </a:t>
                          </a:r>
                          <a:r>
                            <a:rPr lang="en-GB" sz="1800" dirty="0"/>
                            <a:t>RY[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62912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E6758137-7195-ACD7-2B27-F5EC9CCB6FD0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17358165"/>
                  </p:ext>
                </p:extLst>
              </p:nvPr>
            </p:nvGraphicFramePr>
            <p:xfrm>
              <a:off x="787400" y="1798479"/>
              <a:ext cx="10515596" cy="148066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7450">
                      <a:extLst>
                        <a:ext uri="{9D8B030D-6E8A-4147-A177-3AD203B41FA5}">
                          <a16:colId xmlns:a16="http://schemas.microsoft.com/office/drawing/2014/main" val="1569988101"/>
                        </a:ext>
                      </a:extLst>
                    </a:gridCol>
                    <a:gridCol w="5556250">
                      <a:extLst>
                        <a:ext uri="{9D8B030D-6E8A-4147-A177-3AD203B41FA5}">
                          <a16:colId xmlns:a16="http://schemas.microsoft.com/office/drawing/2014/main" val="3691115272"/>
                        </a:ext>
                      </a:extLst>
                    </a:gridCol>
                    <a:gridCol w="1828800">
                      <a:extLst>
                        <a:ext uri="{9D8B030D-6E8A-4147-A177-3AD203B41FA5}">
                          <a16:colId xmlns:a16="http://schemas.microsoft.com/office/drawing/2014/main" val="2402122427"/>
                        </a:ext>
                      </a:extLst>
                    </a:gridCol>
                    <a:gridCol w="1943096">
                      <a:extLst>
                        <a:ext uri="{9D8B030D-6E8A-4147-A177-3AD203B41FA5}">
                          <a16:colId xmlns:a16="http://schemas.microsoft.com/office/drawing/2014/main" val="26453511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Potential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Truncated Ansatz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Num Params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Num Entangling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9936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dirty="0"/>
                            <a:t>QHO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491" t="-106557" r="-68311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3178736"/>
                      </a:ext>
                    </a:extLst>
                  </a:tr>
                  <a:tr h="368141">
                    <a:tc>
                      <a:txBody>
                        <a:bodyPr/>
                        <a:lstStyle/>
                        <a:p>
                          <a:r>
                            <a:rPr lang="en-GB" sz="1800" dirty="0"/>
                            <a:t>AHO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491" t="-210000" r="-68311" b="-1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5517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dirty="0"/>
                            <a:t>DW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491" t="-304918" r="-68311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62912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F16A4-E8A0-1C0D-1887-96A4C6C90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250BA-C7D8-9E9A-8417-5FF07365F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569A7-9B5A-6EB5-158B-989486B19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31</a:t>
            </a:fld>
            <a:r>
              <a:rPr lang="en-GB" dirty="0"/>
              <a:t>/39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2CADA43-7A74-4A1F-D661-5A4C3BD111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684261"/>
              </p:ext>
            </p:extLst>
          </p:nvPr>
        </p:nvGraphicFramePr>
        <p:xfrm>
          <a:off x="787400" y="3574099"/>
          <a:ext cx="1054735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1250">
                  <a:extLst>
                    <a:ext uri="{9D8B030D-6E8A-4147-A177-3AD203B41FA5}">
                      <a16:colId xmlns:a16="http://schemas.microsoft.com/office/drawing/2014/main" val="614664556"/>
                    </a:ext>
                  </a:extLst>
                </a:gridCol>
                <a:gridCol w="3422650">
                  <a:extLst>
                    <a:ext uri="{9D8B030D-6E8A-4147-A177-3AD203B41FA5}">
                      <a16:colId xmlns:a16="http://schemas.microsoft.com/office/drawing/2014/main" val="1472019191"/>
                    </a:ext>
                  </a:extLst>
                </a:gridCol>
                <a:gridCol w="3473450">
                  <a:extLst>
                    <a:ext uri="{9D8B030D-6E8A-4147-A177-3AD203B41FA5}">
                      <a16:colId xmlns:a16="http://schemas.microsoft.com/office/drawing/2014/main" val="29203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Ansatz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Num Params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Num Entangling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594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Real Amplitudes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 x 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 - 1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158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Strongly Entangling Layers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 x N x 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 x 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32668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962DD81-3881-FEAF-E749-10A2D76862E6}"/>
                  </a:ext>
                </a:extLst>
              </p:cNvPr>
              <p:cNvSpPr txBox="1"/>
              <p:nvPr/>
            </p:nvSpPr>
            <p:spPr>
              <a:xfrm>
                <a:off x="800100" y="5339996"/>
                <a:ext cx="104901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The number of parameters now remains constant with increasing cutoff!</a:t>
                </a:r>
              </a:p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=1+</m:t>
                    </m:r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𝛬</m:t>
                            </m:r>
                          </m:e>
                        </m:d>
                      </m:e>
                    </m:func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962DD81-3881-FEAF-E749-10A2D7686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" y="5339996"/>
                <a:ext cx="10490196" cy="646331"/>
              </a:xfrm>
              <a:prstGeom prst="rect">
                <a:avLst/>
              </a:prstGeom>
              <a:blipFill>
                <a:blip r:embed="rId3"/>
                <a:stretch>
                  <a:fillRect l="-465" t="-4717"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3398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4FD34-E3E7-6B0D-E324-B4B461E72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43AB0-4AB0-9297-2D57-8B88DB358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1407" y="136525"/>
            <a:ext cx="5449186" cy="719396"/>
          </a:xfrm>
        </p:spPr>
        <p:txBody>
          <a:bodyPr/>
          <a:lstStyle/>
          <a:p>
            <a:r>
              <a:rPr lang="en-GB" dirty="0"/>
              <a:t>VQE Results – 10K shots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9F5D7-2625-07E4-9484-C34E194A5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D85CB-076C-20F3-A899-768FC3E44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7CFEF-CAB6-B2DA-3A4B-256D35E4C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32</a:t>
            </a:fld>
            <a:r>
              <a:rPr lang="en-GB" dirty="0"/>
              <a:t>/39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3155D89-FF49-1858-ECAA-714372DA8EA9}"/>
              </a:ext>
            </a:extLst>
          </p:cNvPr>
          <p:cNvGrpSpPr/>
          <p:nvPr/>
        </p:nvGrpSpPr>
        <p:grpSpPr>
          <a:xfrm>
            <a:off x="1213654" y="855921"/>
            <a:ext cx="9603201" cy="5500081"/>
            <a:chOff x="286620" y="1580707"/>
            <a:chExt cx="6589560" cy="4391934"/>
          </a:xfrm>
        </p:grpSpPr>
        <p:pic>
          <p:nvPicPr>
            <p:cNvPr id="14" name="Picture 13" descr="A graph of a line graph&#10;&#10;AI-generated content may be incorrect.">
              <a:extLst>
                <a:ext uri="{FF2B5EF4-FFF2-40B4-BE49-F238E27FC236}">
                  <a16:creationId xmlns:a16="http://schemas.microsoft.com/office/drawing/2014/main" id="{0BA53C95-557A-47A4-E851-34305AA65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620" y="1580707"/>
              <a:ext cx="6589560" cy="2207475"/>
            </a:xfrm>
            <a:prstGeom prst="rect">
              <a:avLst/>
            </a:prstGeom>
          </p:spPr>
        </p:pic>
        <p:pic>
          <p:nvPicPr>
            <p:cNvPr id="16" name="Picture 15" descr="A graph with numbers and dots&#10;&#10;AI-generated content may be incorrect.">
              <a:extLst>
                <a:ext uri="{FF2B5EF4-FFF2-40B4-BE49-F238E27FC236}">
                  <a16:creationId xmlns:a16="http://schemas.microsoft.com/office/drawing/2014/main" id="{BBCB117B-2EE3-0D0D-26C6-DBF541F94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327" y="3788182"/>
              <a:ext cx="6520853" cy="21844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83057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273341-22C3-50BE-2587-54B2E5C70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2F669-8EE3-7B2A-82DF-6C8D70334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1407" y="136525"/>
            <a:ext cx="5449186" cy="719396"/>
          </a:xfrm>
        </p:spPr>
        <p:txBody>
          <a:bodyPr/>
          <a:lstStyle/>
          <a:p>
            <a:r>
              <a:rPr lang="en-GB" dirty="0"/>
              <a:t>VQE Results – 10K shots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A7509-9F32-0DBB-D73E-C373EAA1D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BF364-9213-AA6F-AB73-5E4A80859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FC6D3-2266-12D5-930D-086D582DB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33</a:t>
            </a:fld>
            <a:r>
              <a:rPr lang="en-GB" dirty="0"/>
              <a:t>/39</a:t>
            </a:r>
          </a:p>
        </p:txBody>
      </p:sp>
      <p:pic>
        <p:nvPicPr>
          <p:cNvPr id="10" name="Content Placeholder 9" descr="A screenshot of a graph&#10;&#10;AI-generated content may be incorrect.">
            <a:extLst>
              <a:ext uri="{FF2B5EF4-FFF2-40B4-BE49-F238E27FC236}">
                <a16:creationId xmlns:a16="http://schemas.microsoft.com/office/drawing/2014/main" id="{E13056E3-E274-9D7E-73A4-E71C844B02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235" y="736830"/>
            <a:ext cx="8582903" cy="5738611"/>
          </a:xfrm>
        </p:spPr>
      </p:pic>
    </p:spTree>
    <p:extLst>
      <p:ext uri="{BB962C8B-B14F-4D97-AF65-F5344CB8AC3E}">
        <p14:creationId xmlns:p14="http://schemas.microsoft.com/office/powerpoint/2010/main" val="19625024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854EA-B630-34B5-1A0B-B06D9CB75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Quantum Deflation</a:t>
            </a:r>
          </a:p>
        </p:txBody>
      </p:sp>
      <p:pic>
        <p:nvPicPr>
          <p:cNvPr id="8" name="Content Placeholder 7" descr="A diagram of a process&#10;&#10;AI-generated content may be incorrect.">
            <a:extLst>
              <a:ext uri="{FF2B5EF4-FFF2-40B4-BE49-F238E27FC236}">
                <a16:creationId xmlns:a16="http://schemas.microsoft.com/office/drawing/2014/main" id="{2F7D5B4D-630D-2A38-FB6A-C0855E6CB2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6" t="11964" r="8001" b="11146"/>
          <a:stretch>
            <a:fillRect/>
          </a:stretch>
        </p:blipFill>
        <p:spPr>
          <a:xfrm>
            <a:off x="3758612" y="1690688"/>
            <a:ext cx="7986822" cy="425603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88F88-B6F0-856C-5EF7-905C88CA2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7CE00-7F49-B2FC-3093-7F6FA9B36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073FF3-3A96-85BF-AA92-D95D16BF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34</a:t>
            </a:fld>
            <a:r>
              <a:rPr lang="en-GB" dirty="0"/>
              <a:t>/39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67297C-E807-FB3E-201C-1413C6673940}"/>
              </a:ext>
            </a:extLst>
          </p:cNvPr>
          <p:cNvSpPr txBox="1"/>
          <p:nvPr/>
        </p:nvSpPr>
        <p:spPr>
          <a:xfrm>
            <a:off x="375683" y="1997838"/>
            <a:ext cx="33829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Prepare ansatz: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Measure: </a:t>
            </a:r>
            <a:br>
              <a:rPr lang="en-GB" dirty="0"/>
            </a:b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Measure overlap with </a:t>
            </a:r>
            <a:r>
              <a:rPr lang="en-GB" dirty="0" err="1"/>
              <a:t>i</a:t>
            </a:r>
            <a:r>
              <a:rPr lang="en-GB" dirty="0"/>
              <a:t> previous states</a:t>
            </a:r>
            <a:br>
              <a:rPr lang="en-GB" dirty="0"/>
            </a:b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Using a classical optimizer, vary θ to minimize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Repeat steps 2 to 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219B0ED-12CD-85CA-D53C-BF79038F02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0829" y="2072849"/>
            <a:ext cx="578474" cy="2285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CE2B8DF-0EA4-1C99-B831-96C66823C0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4314" y="2633979"/>
            <a:ext cx="1771505" cy="22535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B4061B-5236-5895-6F05-3CBE242CC7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6219" y="3751894"/>
            <a:ext cx="1413688" cy="3306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5D3B8F5-D0F9-A7E9-C7A7-A569664EFC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35989" y="3844497"/>
            <a:ext cx="1017811" cy="23808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CEB4334-8D22-312B-35DB-1E2DA5CE5B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" y="4846369"/>
            <a:ext cx="2623996" cy="67341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B11954-ABD8-CB75-6726-CDBC2EC4BE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0202" y="1763610"/>
            <a:ext cx="2623996" cy="67341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EF1CBEB-DA6A-1FFA-92B2-F6C6494061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7526" y="3419573"/>
            <a:ext cx="578474" cy="22853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268D46E-485A-0F9F-603F-DECB77CE55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30799" y="4754709"/>
            <a:ext cx="628190" cy="25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106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892D2-181F-F5DC-EDBA-B9C82FC6F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Classifying SSB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D1A9D-4556-88AD-444C-A534185A7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75" y="1690688"/>
            <a:ext cx="10515600" cy="513796"/>
          </a:xfrm>
        </p:spPr>
        <p:txBody>
          <a:bodyPr/>
          <a:lstStyle/>
          <a:p>
            <a:r>
              <a:rPr lang="en-GB" dirty="0"/>
              <a:t>We can look to the ratio of energy levels to determine pairing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5A6C5-E308-EEE0-FCEA-8F120CA51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B6BDD-067F-1A03-B508-FF3C744B4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FB13A-D7EC-598B-88E8-BEDD55A4C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35</a:t>
            </a:fld>
            <a:r>
              <a:rPr lang="en-GB" dirty="0"/>
              <a:t>/39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6F77FC-D74C-3745-85AD-4BE80DEC3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581" y="2332246"/>
            <a:ext cx="2180267" cy="10276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6A89E836-1DFE-5F43-3840-C429CA9832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1875" y="3429000"/>
                <a:ext cx="10515600" cy="5137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Preserved supersymmetry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:r>
                  <a:rPr lang="en-GB" dirty="0"/>
                  <a:t>Single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1" dirty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=0 </m:t>
                    </m:r>
                    <m:r>
                      <m:rPr>
                        <m:sty m:val="p"/>
                      </m:rPr>
                      <a:rPr lang="en-GB" b="0" i="1" dirty="0" smtClean="0">
                        <a:latin typeface="Cambria Math" panose="02040503050406030204" pitchFamily="18" charset="0"/>
                      </a:rPr>
                      <m:t>and</m:t>
                    </m:r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i="1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i="1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 R = 0</a:t>
                </a:r>
              </a:p>
              <a:p>
                <a:endParaRPr lang="en-GB" dirty="0">
                  <a:sym typeface="Wingdings" panose="05000000000000000000" pitchFamily="2" charset="2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6A89E836-1DFE-5F43-3840-C429CA9832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875" y="3429000"/>
                <a:ext cx="10515600" cy="513796"/>
              </a:xfrm>
              <a:prstGeom prst="rect">
                <a:avLst/>
              </a:prstGeom>
              <a:blipFill>
                <a:blip r:embed="rId4"/>
                <a:stretch>
                  <a:fillRect l="-754" t="-17857" b="-95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60DAAA71-7836-13FD-E9BA-E895995026D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2001" y="4327505"/>
                <a:ext cx="10515600" cy="5137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Supersymmetry breaking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i="1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i="1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&gt;0 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 R = 1</a:t>
                </a:r>
              </a:p>
              <a:p>
                <a:endParaRPr lang="en-GB" dirty="0">
                  <a:sym typeface="Wingdings" panose="05000000000000000000" pitchFamily="2" charset="2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60DAAA71-7836-13FD-E9BA-E89599502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1" y="4327505"/>
                <a:ext cx="10515600" cy="513796"/>
              </a:xfrm>
              <a:prstGeom prst="rect">
                <a:avLst/>
              </a:prstGeom>
              <a:blipFill>
                <a:blip r:embed="rId5"/>
                <a:stretch>
                  <a:fillRect l="-754" t="-17857"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6148DF6-3E8B-9EB9-DA7A-93ED22397A14}"/>
              </a:ext>
            </a:extLst>
          </p:cNvPr>
          <p:cNvSpPr txBox="1">
            <a:spLocks/>
          </p:cNvSpPr>
          <p:nvPr/>
        </p:nvSpPr>
        <p:spPr>
          <a:xfrm>
            <a:off x="762001" y="5226010"/>
            <a:ext cx="10515600" cy="513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We do not need perfect VQE results just clear spacing between energy levels!</a:t>
            </a:r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54367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006AF-7280-94BF-65A1-81337A386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Choosing </a:t>
            </a:r>
            <a:r>
              <a:rPr lang="el-GR" dirty="0"/>
              <a:t>β</a:t>
            </a:r>
            <a:r>
              <a:rPr lang="en-GB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D3DB8-CAF0-9055-83F5-91C926F43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151F7-33C9-D84B-0100-93AEAE773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96A7B-482D-CCA8-CC6A-B690EEBE6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36</a:t>
            </a:fld>
            <a:r>
              <a:rPr lang="en-GB" dirty="0"/>
              <a:t>/39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5D63E3-383B-7ABC-11B4-D1887A97C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676" y="1237582"/>
            <a:ext cx="9496647" cy="47172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C27D918-E2AE-321E-C4F5-4C5472B43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202" y="4570605"/>
            <a:ext cx="2623996" cy="6734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A33CC3-AA8B-F27A-4EB4-72D658A21627}"/>
              </a:ext>
            </a:extLst>
          </p:cNvPr>
          <p:cNvSpPr txBox="1"/>
          <p:nvPr/>
        </p:nvSpPr>
        <p:spPr>
          <a:xfrm>
            <a:off x="838200" y="4152391"/>
            <a:ext cx="27892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Statevector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Λ</a:t>
            </a:r>
            <a:r>
              <a:rPr lang="en-GB" dirty="0"/>
              <a:t>=16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 average across all </a:t>
            </a:r>
            <a:r>
              <a:rPr lang="el-GR" dirty="0"/>
              <a:t>Λ</a:t>
            </a:r>
            <a:r>
              <a:rPr lang="en-GB" dirty="0"/>
              <a:t> </a:t>
            </a:r>
            <a:r>
              <a:rPr lang="el-GR" dirty="0"/>
              <a:t>β</a:t>
            </a:r>
            <a:r>
              <a:rPr lang="en-GB" dirty="0"/>
              <a:t> = 5.0 was optimal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596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FFEB9-4303-999E-C236-26BCAAFD0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156778" cy="1325563"/>
          </a:xfrm>
        </p:spPr>
        <p:txBody>
          <a:bodyPr/>
          <a:lstStyle/>
          <a:p>
            <a:r>
              <a:rPr lang="en-GB" dirty="0"/>
              <a:t>Results - Statevector</a:t>
            </a:r>
          </a:p>
        </p:txBody>
      </p:sp>
      <p:pic>
        <p:nvPicPr>
          <p:cNvPr id="8" name="Content Placeholder 7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DDA29DC8-E263-4A19-788B-FD1166C4AE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978" y="435869"/>
            <a:ext cx="4523625" cy="566312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C50D2-4E95-629D-E1C6-876CD2551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733E5-7279-66E3-EFFB-6A5379FC8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A4467-0930-DC57-D9B5-81FA57BB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37</a:t>
            </a:fld>
            <a:r>
              <a:rPr lang="en-GB" dirty="0"/>
              <a:t>/39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462BDF-2CF2-C4BB-29CC-D65050B01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032" y="2076893"/>
            <a:ext cx="6728946" cy="288649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A205C8A-DE68-5109-8EFC-53AEFD25CB8B}"/>
              </a:ext>
            </a:extLst>
          </p:cNvPr>
          <p:cNvSpPr/>
          <p:nvPr/>
        </p:nvSpPr>
        <p:spPr>
          <a:xfrm>
            <a:off x="4430233" y="2324986"/>
            <a:ext cx="460744" cy="25659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377B52-0FF6-43DF-8B7B-D35AFFA87B31}"/>
              </a:ext>
            </a:extLst>
          </p:cNvPr>
          <p:cNvSpPr txBox="1"/>
          <p:nvPr/>
        </p:nvSpPr>
        <p:spPr>
          <a:xfrm>
            <a:off x="5819553" y="5729659"/>
            <a:ext cx="956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Λ </a:t>
            </a:r>
            <a:r>
              <a:rPr lang="en-GB" dirty="0"/>
              <a:t>=16</a:t>
            </a:r>
          </a:p>
        </p:txBody>
      </p:sp>
    </p:spTree>
    <p:extLst>
      <p:ext uri="{BB962C8B-B14F-4D97-AF65-F5344CB8AC3E}">
        <p14:creationId xmlns:p14="http://schemas.microsoft.com/office/powerpoint/2010/main" val="13438377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BE2BA-918B-FE97-06A3-AFD34426D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10k shots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ACD23-CC0E-2910-1771-69513FC13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CBB6D-AF9D-3597-8375-008385197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1BF02-1988-42EA-FA0A-FFD362A53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38</a:t>
            </a:fld>
            <a:r>
              <a:rPr lang="en-GB" dirty="0"/>
              <a:t>/39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77DF8B-38DC-2C72-65BA-69A5E3956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11" y="1310476"/>
            <a:ext cx="10669489" cy="456311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443B495-8E40-574C-9782-8F391845A85A}"/>
              </a:ext>
            </a:extLst>
          </p:cNvPr>
          <p:cNvSpPr/>
          <p:nvPr/>
        </p:nvSpPr>
        <p:spPr>
          <a:xfrm>
            <a:off x="7265582" y="1772093"/>
            <a:ext cx="659218" cy="396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4349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A8885-6569-CA93-F054-A0DA7E1A7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458C5-4D5D-770B-4928-F6E21D2BE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4636"/>
            <a:ext cx="10515600" cy="930570"/>
          </a:xfrm>
        </p:spPr>
        <p:txBody>
          <a:bodyPr>
            <a:normAutofit/>
          </a:bodyPr>
          <a:lstStyle/>
          <a:p>
            <a:r>
              <a:rPr lang="en-US" sz="2400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4077B-16C0-28D7-A3AB-0CB7F33BC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3185"/>
            <a:ext cx="10515600" cy="27757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/>
              <a:t>Quantum computing offers promising avenue for studying SSB</a:t>
            </a:r>
          </a:p>
          <a:p>
            <a:r>
              <a:rPr lang="en-US" sz="2000" dirty="0"/>
              <a:t>Choosing a suitable optimizer and ansatz is important </a:t>
            </a:r>
          </a:p>
          <a:p>
            <a:r>
              <a:rPr lang="en-US" sz="2000" dirty="0"/>
              <a:t>AVQE to find reduced ansatz</a:t>
            </a:r>
          </a:p>
          <a:p>
            <a:pPr lvl="1"/>
            <a:r>
              <a:rPr lang="en-US" sz="1600" dirty="0"/>
              <a:t>Still limited by the optimizer</a:t>
            </a:r>
          </a:p>
          <a:p>
            <a:pPr lvl="1"/>
            <a:r>
              <a:rPr lang="en-US" sz="1600" dirty="0"/>
              <a:t>Shot noise effects ansatz with large gate counts</a:t>
            </a:r>
          </a:p>
          <a:p>
            <a:pPr lvl="1"/>
            <a:r>
              <a:rPr lang="en-US" sz="1600" dirty="0"/>
              <a:t>Truncated ansatz could possibly help mitigate shot noise</a:t>
            </a:r>
          </a:p>
          <a:p>
            <a:r>
              <a:rPr lang="en-US" sz="2000" dirty="0"/>
              <a:t>VQD to study SSB by looking at pairing of energy levels</a:t>
            </a:r>
          </a:p>
          <a:p>
            <a:pPr lvl="1"/>
            <a:r>
              <a:rPr lang="en-US" sz="1600" dirty="0"/>
              <a:t>Shot noise is too severe to extract meaningful results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EBB1B-52E6-3005-0588-DDE003349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6B466-1E7E-6CBB-BDE0-A57518BAE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91BAC-22AA-C7EE-63F2-AB71B4579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39</a:t>
            </a:fld>
            <a:r>
              <a:rPr lang="en-GB" dirty="0"/>
              <a:t>/39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6AD7A52-DB1C-8846-AFD5-05F25B15C3FA}"/>
              </a:ext>
            </a:extLst>
          </p:cNvPr>
          <p:cNvSpPr txBox="1">
            <a:spLocks/>
          </p:cNvSpPr>
          <p:nvPr/>
        </p:nvSpPr>
        <p:spPr>
          <a:xfrm>
            <a:off x="838200" y="3931742"/>
            <a:ext cx="10515600" cy="486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Future &amp; Ongoing Work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EA36946-B046-0CF0-EF5A-3A49CD251F13}"/>
              </a:ext>
            </a:extLst>
          </p:cNvPr>
          <p:cNvSpPr txBox="1">
            <a:spLocks/>
          </p:cNvSpPr>
          <p:nvPr/>
        </p:nvSpPr>
        <p:spPr>
          <a:xfrm>
            <a:off x="838200" y="4694941"/>
            <a:ext cx="10515600" cy="16614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AVQD to find excited states for use in VQD</a:t>
            </a:r>
          </a:p>
          <a:p>
            <a:r>
              <a:rPr lang="en-GB" sz="2000" dirty="0"/>
              <a:t>Wess-</a:t>
            </a:r>
            <a:r>
              <a:rPr lang="en-GB" sz="2000" dirty="0" err="1"/>
              <a:t>Zumino</a:t>
            </a:r>
            <a:r>
              <a:rPr lang="en-GB" sz="2000" dirty="0"/>
              <a:t> (1+1)D</a:t>
            </a:r>
          </a:p>
          <a:p>
            <a:r>
              <a:rPr lang="en-GB" sz="2000" dirty="0"/>
              <a:t>Alternative quantum devices e.g. </a:t>
            </a:r>
            <a:r>
              <a:rPr lang="en-GB" sz="2000" dirty="0" err="1"/>
              <a:t>qumodes</a:t>
            </a:r>
            <a:r>
              <a:rPr lang="en-GB" sz="2000" dirty="0"/>
              <a:t> to better simulate bosons + hybrid approaches</a:t>
            </a:r>
          </a:p>
          <a:p>
            <a:r>
              <a:rPr lang="en-GB" sz="2000" dirty="0"/>
              <a:t>Currently running small systems on real IBM devices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406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D2568-16E3-29F3-6475-1BB310FF5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Why Quantum Computing for Lattice?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D41352-8516-A014-DD59-39D2E5049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9563"/>
            <a:ext cx="11198225" cy="459740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r>
              <a:rPr lang="en-GB" dirty="0"/>
              <a:t>Sign problem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Quantum computers </a:t>
            </a:r>
            <a:r>
              <a:rPr lang="en-GB" dirty="0">
                <a:sym typeface="Wingdings" panose="05000000000000000000" pitchFamily="2" charset="2"/>
              </a:rPr>
              <a:t> Real time evolution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			      Pauli decomposition</a:t>
            </a: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Quantum devices offer native ways of simulating fermions/bosons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Transmon  Fermions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Continuous Variable  Bosons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233DD-7EB5-75DD-62D5-BAF3DBC90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C3790-E8D0-9061-20C9-1E0D96595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John Kerfoot - Lattice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7E56-9D35-DE46-A55C-8E686EEED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7B80-8C20-4383-81FD-1B161F200C7B}" type="slidenum">
              <a:rPr lang="en-GB" smtClean="0"/>
              <a:t>4</a:t>
            </a:fld>
            <a:r>
              <a:rPr lang="en-GB" dirty="0"/>
              <a:t>/39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03E611-F33D-AAEB-A332-555BE412D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584" y="3242059"/>
            <a:ext cx="2541830" cy="6354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227512-9265-6CBF-F203-73B5D37373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7312" y="1256186"/>
            <a:ext cx="2198662" cy="15926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F6196D-9A4C-2CBB-4F9D-FB480F655A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4085" y="1215632"/>
            <a:ext cx="2441028" cy="1766077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A41E1E9-956A-A37E-09A9-AAE85C5A50AC}"/>
              </a:ext>
            </a:extLst>
          </p:cNvPr>
          <p:cNvCxnSpPr/>
          <p:nvPr/>
        </p:nvCxnSpPr>
        <p:spPr>
          <a:xfrm>
            <a:off x="8446499" y="2125366"/>
            <a:ext cx="61386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B16224-AEE7-9B1B-DFA0-9932E8CAB414}"/>
              </a:ext>
            </a:extLst>
          </p:cNvPr>
          <p:cNvGrpSpPr/>
          <p:nvPr/>
        </p:nvGrpSpPr>
        <p:grpSpPr>
          <a:xfrm>
            <a:off x="3175371" y="1955346"/>
            <a:ext cx="2927243" cy="592019"/>
            <a:chOff x="3175371" y="1955346"/>
            <a:chExt cx="2927243" cy="59201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C2675A5-46B8-D38A-21CE-19492BB06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5371" y="1955346"/>
              <a:ext cx="2920629" cy="592019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BFE6B1C-708A-74E3-834B-F145833F25DA}"/>
                </a:ext>
              </a:extLst>
            </p:cNvPr>
            <p:cNvSpPr/>
            <p:nvPr/>
          </p:nvSpPr>
          <p:spPr>
            <a:xfrm>
              <a:off x="5406764" y="2052505"/>
              <a:ext cx="695850" cy="339959"/>
            </a:xfrm>
            <a:prstGeom prst="rect">
              <a:avLst/>
            </a:prstGeom>
            <a:solidFill>
              <a:srgbClr val="FF5F5B">
                <a:alpha val="27843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E1A5A381-F15A-AB64-C4C8-99142FF592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9290" y="3954441"/>
            <a:ext cx="3205868" cy="32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39A58-3E2A-E383-1518-11B60F042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395" y="2591125"/>
            <a:ext cx="2372832" cy="1325563"/>
          </a:xfrm>
        </p:spPr>
        <p:txBody>
          <a:bodyPr/>
          <a:lstStyle/>
          <a:p>
            <a:r>
              <a:rPr lang="en-GB" dirty="0"/>
              <a:t>Quantum </a:t>
            </a:r>
            <a:br>
              <a:rPr lang="en-GB" dirty="0"/>
            </a:br>
            <a:r>
              <a:rPr lang="en-GB" dirty="0"/>
              <a:t>Devices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B61E7-CBEC-C835-38CE-8730F388B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2611F-B368-4A25-FC42-A009004EC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56114-F805-F71E-E5A1-15D582F66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5</a:t>
            </a:fld>
            <a:r>
              <a:rPr lang="en-GB" dirty="0"/>
              <a:t>/39</a:t>
            </a:r>
          </a:p>
        </p:txBody>
      </p:sp>
      <p:pic>
        <p:nvPicPr>
          <p:cNvPr id="8" name="Picture 7" descr="A diagram of a physics experiment&#10;&#10;AI-generated content may be incorrect.">
            <a:extLst>
              <a:ext uri="{FF2B5EF4-FFF2-40B4-BE49-F238E27FC236}">
                <a16:creationId xmlns:a16="http://schemas.microsoft.com/office/drawing/2014/main" id="{BF182808-07EA-E8D2-483F-83D9D50D36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376" y="258801"/>
            <a:ext cx="8878054" cy="599021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C1FF3F-C86E-B073-951C-DC3EBE10058C}"/>
              </a:ext>
            </a:extLst>
          </p:cNvPr>
          <p:cNvSpPr/>
          <p:nvPr/>
        </p:nvSpPr>
        <p:spPr>
          <a:xfrm>
            <a:off x="7286847" y="361507"/>
            <a:ext cx="4440732" cy="20414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3F9FA1-36B0-C58C-E6E4-C35FFAA2F2EB}"/>
              </a:ext>
            </a:extLst>
          </p:cNvPr>
          <p:cNvSpPr/>
          <p:nvPr/>
        </p:nvSpPr>
        <p:spPr>
          <a:xfrm>
            <a:off x="7343553" y="2473842"/>
            <a:ext cx="4238847" cy="3664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0A7C56-6137-F90F-54DF-6A1599E209B0}"/>
              </a:ext>
            </a:extLst>
          </p:cNvPr>
          <p:cNvSpPr/>
          <p:nvPr/>
        </p:nvSpPr>
        <p:spPr>
          <a:xfrm>
            <a:off x="2892056" y="2991293"/>
            <a:ext cx="4451497" cy="3218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85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76C819-56CF-C3F8-3C84-529577411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A01D5-AFFE-A214-A654-D693EC50E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43" y="280315"/>
            <a:ext cx="11070265" cy="1325563"/>
          </a:xfrm>
        </p:spPr>
        <p:txBody>
          <a:bodyPr/>
          <a:lstStyle/>
          <a:p>
            <a:r>
              <a:rPr lang="en-GB" dirty="0"/>
              <a:t>Quantum Devices – Superconducting Qubit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CE53A-5E0A-CB5B-F516-52933A4A0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EF68-4DC0-782E-141C-01BBFF1C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9D245-0EF7-5CF4-4490-6D9D870B0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6</a:t>
            </a:fld>
            <a:r>
              <a:rPr lang="en-GB" dirty="0"/>
              <a:t>/39</a:t>
            </a:r>
          </a:p>
        </p:txBody>
      </p:sp>
      <p:pic>
        <p:nvPicPr>
          <p:cNvPr id="7" name="Picture 6" descr="A diagram of electrical circuits&#10;&#10;AI-generated content may be incorrect.">
            <a:extLst>
              <a:ext uri="{FF2B5EF4-FFF2-40B4-BE49-F238E27FC236}">
                <a16:creationId xmlns:a16="http://schemas.microsoft.com/office/drawing/2014/main" id="{B19B9F60-4E30-6620-41A7-E61859B98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269" y="2108619"/>
            <a:ext cx="4642884" cy="3848086"/>
          </a:xfrm>
          <a:prstGeom prst="rect">
            <a:avLst/>
          </a:prstGeom>
        </p:spPr>
      </p:pic>
      <p:pic>
        <p:nvPicPr>
          <p:cNvPr id="11" name="Picture 10" descr="A diagram of electrical components&#10;&#10;AI-generated content may be incorrect.">
            <a:extLst>
              <a:ext uri="{FF2B5EF4-FFF2-40B4-BE49-F238E27FC236}">
                <a16:creationId xmlns:a16="http://schemas.microsoft.com/office/drawing/2014/main" id="{4C2CD260-5806-3361-C24B-9162C7F38B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05" y="2066170"/>
            <a:ext cx="5300331" cy="3962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1575662-B29C-3F8C-4F9B-82D8E24A948C}"/>
              </a:ext>
            </a:extLst>
          </p:cNvPr>
          <p:cNvSpPr txBox="1"/>
          <p:nvPr/>
        </p:nvSpPr>
        <p:spPr>
          <a:xfrm>
            <a:off x="2833578" y="1605878"/>
            <a:ext cx="3416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Non-linear Josephson junction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8DD9D85-BD6B-B819-7DED-EADCA9FADDFD}"/>
              </a:ext>
            </a:extLst>
          </p:cNvPr>
          <p:cNvCxnSpPr>
            <a:cxnSpLocks/>
          </p:cNvCxnSpPr>
          <p:nvPr/>
        </p:nvCxnSpPr>
        <p:spPr>
          <a:xfrm>
            <a:off x="4276062" y="2013098"/>
            <a:ext cx="0" cy="4749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11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072238-655B-FED9-9F2D-E0825574E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3888526" cy="1800526"/>
          </a:xfrm>
        </p:spPr>
        <p:txBody>
          <a:bodyPr>
            <a:normAutofit/>
          </a:bodyPr>
          <a:lstStyle/>
          <a:p>
            <a:r>
              <a:rPr lang="en-GB"/>
              <a:t>What is a Qubit?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07330D-E2A5-7DDB-5D90-4F4321D2B0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03460" y="2346935"/>
                <a:ext cx="5897526" cy="355358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Quantum version of a classical bit </a:t>
                </a:r>
              </a:p>
              <a:p>
                <a:endParaRPr lang="en-US" dirty="0"/>
              </a:p>
              <a:p>
                <a:r>
                  <a:rPr lang="en-US" dirty="0"/>
                  <a:t>Orthonormal computational basis states:</a:t>
                </a:r>
              </a:p>
              <a:p>
                <a:pPr marL="0" indent="0">
                  <a:buNone/>
                </a:pPr>
                <a:r>
                  <a:rPr lang="en-US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/>
                  <a:t> 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 |1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r>
                  <a:rPr lang="en-US" dirty="0"/>
                  <a:t>Bloch sphere representation:</a:t>
                </a:r>
              </a:p>
              <a:p>
                <a:pPr marL="0" indent="0">
                  <a:buNone/>
                </a:pPr>
                <a:r>
                  <a:rPr lang="en-US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𝑐𝑜𝑠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/2</m:t>
                        </m:r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φ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𝑠𝑖𝑛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/2</m:t>
                        </m:r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07330D-E2A5-7DDB-5D90-4F4321D2B0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3460" y="2346935"/>
                <a:ext cx="5897526" cy="3553581"/>
              </a:xfrm>
              <a:blipFill>
                <a:blip r:embed="rId2"/>
                <a:stretch>
                  <a:fillRect l="-1343" t="-2230" r="-517" b="-166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276F36D-0E75-0947-8C6C-C4A7781FBC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079" y="910407"/>
            <a:ext cx="4747547" cy="503718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608D1-F162-4EE5-BF90-EA291F93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E0DA2-4B83-D39D-487C-F318A1D7E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John Kerfoot - Lattice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6DD0B-3688-F389-7A88-BBE1A8B4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 </a:t>
            </a:r>
            <a:fld id="{58F7DF93-4DFF-47C4-95E9-4AFB6F492CD4}" type="slidenum">
              <a:rPr lang="en-GB" smtClean="0"/>
              <a:pPr>
                <a:spcAft>
                  <a:spcPts val="600"/>
                </a:spcAft>
              </a:pPr>
              <a:t>7</a:t>
            </a:fld>
            <a:r>
              <a:rPr lang="en-GB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2678169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73FB3-46D6-131D-FFAA-4CEBE4E96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Quantum Gates – Pauli Gates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BB35-3E71-F7ED-6B20-7E3946FA1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8156A-9276-E479-19CE-8B5A4FF1C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57D3B-89B6-D395-1F92-170EB240C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8</a:t>
            </a:fld>
            <a:r>
              <a:rPr lang="en-GB" dirty="0"/>
              <a:t>/39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4B72A957-FDE7-321E-4D32-ABA891FB90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9156405" cy="4351338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Quantum gates can be viewed as rotations on the Bloch sphere</a:t>
                </a:r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/>
                  <a:t> 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en-GB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</m:oMath>
                </a14:m>
                <a:r>
                  <a:rPr lang="en-GB" dirty="0"/>
                  <a:t>  &amp;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</m:oMath>
                </a14:m>
                <a:r>
                  <a:rPr lang="en-GB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en-GB" dirty="0"/>
                  <a:t> 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Y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/>
                  <a:t>  </a:t>
                </a:r>
                <a:r>
                  <a:rPr lang="en-GB" dirty="0">
                    <a:sym typeface="Wingdings" panose="05000000000000000000" pitchFamily="2" charset="2"/>
                  </a:rPr>
                  <a:t>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𝑌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en-GB" dirty="0"/>
                  <a:t>= i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 &amp;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𝑌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GB" dirty="0"/>
                  <a:t>= -i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Z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/>
                  <a:t>  </a:t>
                </a:r>
                <a:r>
                  <a:rPr lang="en-GB" dirty="0">
                    <a:sym typeface="Wingdings" panose="05000000000000000000" pitchFamily="2" charset="2"/>
                  </a:rPr>
                  <a:t>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en-GB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en-GB" dirty="0"/>
                  <a:t>  &amp;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</m:oMath>
                </a14:m>
                <a:r>
                  <a:rPr lang="en-GB" dirty="0"/>
                  <a:t>= -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|1</m:t>
                        </m:r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4B72A957-FDE7-321E-4D32-ABA891FB90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9156405" cy="4351338"/>
              </a:xfrm>
              <a:blipFill>
                <a:blip r:embed="rId2"/>
                <a:stretch>
                  <a:fillRect l="-865" t="-18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>
            <a:extLst>
              <a:ext uri="{FF2B5EF4-FFF2-40B4-BE49-F238E27FC236}">
                <a16:creationId xmlns:a16="http://schemas.microsoft.com/office/drawing/2014/main" id="{C34C0DCA-69F8-AF05-E303-670A068042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415" y="2462896"/>
            <a:ext cx="3213107" cy="340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48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B97FA-DBB1-D8E6-8E9D-7C9FD83AC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FB2EA-5E8C-E4B9-A8C7-A5E1B9678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Quantum Gates – Pauli Rotation Gates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2D477-5AD1-9A81-84E4-7F17021DA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25/11/2025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C81A6-2C66-6E0A-D0BE-FEDDCA798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Kerfoot - Lattice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3AD7E-EF38-15AF-32CD-9875DAD31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58F7DF93-4DFF-47C4-95E9-4AFB6F492CD4}" type="slidenum">
              <a:rPr lang="en-GB" smtClean="0"/>
              <a:pPr/>
              <a:t>9</a:t>
            </a:fld>
            <a:r>
              <a:rPr lang="en-GB" dirty="0"/>
              <a:t>/39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1E8633E-D156-6BB2-A75A-B188EA3ECD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9156405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/>
                  <a:t>Quantum gates can be viewed as rotations on the Bloch sphere</a:t>
                </a:r>
              </a:p>
              <a:p>
                <a:endParaRPr lang="en-GB" dirty="0"/>
              </a:p>
              <a:p>
                <a:r>
                  <a:rPr lang="en-GB" dirty="0"/>
                  <a:t>RX(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GB" dirty="0"/>
                  <a:t>)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e>
                              </m:d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𝑖𝑠𝑖𝑛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e>
                              </m:d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e>
                              </m:d>
                            </m:e>
                          </m:mr>
                        </m:m>
                      </m:e>
                    </m:d>
                    <m:r>
                      <m:rPr>
                        <m:nor/>
                      </m:rPr>
                      <a:rPr lang="en-GB" dirty="0"/>
                      <m:t> = </m:t>
                    </m:r>
                    <m:r>
                      <m:rPr>
                        <m:nor/>
                      </m:rPr>
                      <a:rPr lang="en-GB" dirty="0"/>
                      <m:t>exp</m:t>
                    </m:r>
                    <m:r>
                      <m:rPr>
                        <m:nor/>
                      </m:rPr>
                      <a:rPr lang="en-GB" dirty="0"/>
                      <m:t>(−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𝑖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θ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𝑋</m:t>
                    </m:r>
                    <m:r>
                      <m:rPr>
                        <m:nor/>
                      </m:rPr>
                      <a:rPr lang="en-GB" dirty="0"/>
                      <m:t>)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GB" dirty="0"/>
                      <m:t>(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θ</m:t>
                    </m:r>
                    <m:r>
                      <m:rPr>
                        <m:nor/>
                      </m:rPr>
                      <a:rPr lang="en-GB" dirty="0"/>
                      <m:t>)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e>
                              </m:d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e>
                              </m:d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/>
                  <a:t> = exp(-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𝑖</m:t>
                    </m:r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θ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GB" dirty="0"/>
                  <a:t>)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Z</m:t>
                    </m:r>
                    <m:r>
                      <m:rPr>
                        <m:nor/>
                      </m:rPr>
                      <a:rPr lang="en-GB" dirty="0"/>
                      <m:t>(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θ</m:t>
                    </m:r>
                    <m:r>
                      <m:rPr>
                        <m:nor/>
                      </m:rPr>
                      <a:rPr lang="en-GB" dirty="0"/>
                      <m:t>)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</a:rPr>
                                        <m:t>φ</m:t>
                                      </m:r>
                                    </m:num>
                                    <m:den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l-GR" i="1" smtClean="0">
                                          <a:latin typeface="Cambria Math" panose="02040503050406030204" pitchFamily="18" charset="0"/>
                                        </a:rPr>
                                        <m:t>φ</m:t>
                                      </m:r>
                                    </m:num>
                                    <m:den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mr>
                        </m:m>
                      </m:e>
                    </m:d>
                    <m:r>
                      <m:rPr>
                        <m:nor/>
                      </m:rPr>
                      <a:rPr lang="en-GB" dirty="0"/>
                      <m:t> = </m:t>
                    </m:r>
                    <m:r>
                      <m:rPr>
                        <m:nor/>
                      </m:rPr>
                      <a:rPr lang="en-GB" dirty="0"/>
                      <m:t>exp</m:t>
                    </m:r>
                    <m:r>
                      <m:rPr>
                        <m:nor/>
                      </m:rPr>
                      <a:rPr lang="en-GB" dirty="0"/>
                      <m:t>(−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𝑖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φ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</a:rPr>
                      <m:t>Z</m:t>
                    </m:r>
                    <m:r>
                      <m:rPr>
                        <m:nor/>
                      </m:rPr>
                      <a:rPr lang="en-GB" dirty="0"/>
                      <m:t>)</m:t>
                    </m:r>
                  </m:oMath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1E8633E-D156-6BB2-A75A-B188EA3ECD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9156405" cy="4351338"/>
              </a:xfrm>
              <a:blipFill>
                <a:blip r:embed="rId2"/>
                <a:stretch>
                  <a:fillRect l="-865" t="-18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>
            <a:extLst>
              <a:ext uri="{FF2B5EF4-FFF2-40B4-BE49-F238E27FC236}">
                <a16:creationId xmlns:a16="http://schemas.microsoft.com/office/drawing/2014/main" id="{FE44D0C0-D58B-A2E4-CF3D-7EA55A8676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2484161"/>
            <a:ext cx="3213107" cy="340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96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156082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ustom 2">
      <a:majorFont>
        <a:latin typeface="Montserrat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3892228B-7A9A-4658-98BC-2884809F8334}">
  <we:reference id="wa200004052" version="1.0.0.2" store="en-US" storeType="OMEX"/>
  <we:alternateReferences>
    <we:reference id="wa200004052" version="1.0.0.2" store="wa200004052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1946</Words>
  <Application>Microsoft Office PowerPoint</Application>
  <PresentationFormat>Widescreen</PresentationFormat>
  <Paragraphs>413</Paragraphs>
  <Slides>39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Quantum Variational Methods for Supersymmetric Quantum Mechanics</vt:lpstr>
      <vt:lpstr>Presentation Outline</vt:lpstr>
      <vt:lpstr>Quantum Computing  Crash Course</vt:lpstr>
      <vt:lpstr>Why Quantum Computing for Lattice?</vt:lpstr>
      <vt:lpstr>Quantum  Devices</vt:lpstr>
      <vt:lpstr>Quantum Devices – Superconducting Qubit</vt:lpstr>
      <vt:lpstr>What is a Qubit?</vt:lpstr>
      <vt:lpstr>Quantum Gates – Pauli Gates</vt:lpstr>
      <vt:lpstr>Quantum Gates – Pauli Rotation Gates</vt:lpstr>
      <vt:lpstr>Quantum Gates – Hadamard Gate</vt:lpstr>
      <vt:lpstr>Quantum Gates – Controlled Gates</vt:lpstr>
      <vt:lpstr>Quantum Gates – Controlled Gates</vt:lpstr>
      <vt:lpstr>The Power of Quantum Computing</vt:lpstr>
      <vt:lpstr>Quantum Computers are not Perfect</vt:lpstr>
      <vt:lpstr>Supersymmetric Quantum Mechanics</vt:lpstr>
      <vt:lpstr>Supersymmetric Quantum Mechanics</vt:lpstr>
      <vt:lpstr>Supersymmetry Breaking</vt:lpstr>
      <vt:lpstr>Digitization and Mapping</vt:lpstr>
      <vt:lpstr>Regularization</vt:lpstr>
      <vt:lpstr>Digitisation and Mapping</vt:lpstr>
      <vt:lpstr>Pauli Decomposition</vt:lpstr>
      <vt:lpstr>Resource scaling</vt:lpstr>
      <vt:lpstr>Variational Quantum Algorithms</vt:lpstr>
      <vt:lpstr>Variational Quantum Eigensolver (VQE)</vt:lpstr>
      <vt:lpstr>Choosing an Optimizer</vt:lpstr>
      <vt:lpstr>Choosing an Ansatz</vt:lpstr>
      <vt:lpstr>Adaptive-VQE Algorithm</vt:lpstr>
      <vt:lpstr>Adaptive-VQE Results</vt:lpstr>
      <vt:lpstr>Adaptive-VQE Limitations</vt:lpstr>
      <vt:lpstr>Adaptive-VQE Ansatz Truncation</vt:lpstr>
      <vt:lpstr>Adaptive – VQE Ansatz Resources</vt:lpstr>
      <vt:lpstr>VQE Results – 10K shots</vt:lpstr>
      <vt:lpstr>VQE Results – 10K shots</vt:lpstr>
      <vt:lpstr>Variational Quantum Deflation</vt:lpstr>
      <vt:lpstr>Classifying SSB</vt:lpstr>
      <vt:lpstr>Choosing β </vt:lpstr>
      <vt:lpstr>Results - Statevector</vt:lpstr>
      <vt:lpstr>Results – 10k shots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Kerfoot</dc:creator>
  <cp:lastModifiedBy>Kerfoot, John [johnkerf]</cp:lastModifiedBy>
  <cp:revision>118</cp:revision>
  <dcterms:created xsi:type="dcterms:W3CDTF">2025-05-28T07:59:47Z</dcterms:created>
  <dcterms:modified xsi:type="dcterms:W3CDTF">2025-11-25T13:15:15Z</dcterms:modified>
</cp:coreProperties>
</file>