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62" r:id="rId5"/>
    <p:sldId id="260" r:id="rId6"/>
    <p:sldId id="263" r:id="rId7"/>
    <p:sldId id="275" r:id="rId8"/>
    <p:sldId id="271" r:id="rId9"/>
    <p:sldId id="264" r:id="rId10"/>
    <p:sldId id="265" r:id="rId11"/>
    <p:sldId id="268" r:id="rId12"/>
    <p:sldId id="267" r:id="rId13"/>
    <p:sldId id="269" r:id="rId14"/>
    <p:sldId id="272" r:id="rId15"/>
    <p:sldId id="273" r:id="rId16"/>
    <p:sldId id="261" r:id="rId17"/>
    <p:sldId id="270" r:id="rId18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5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5B3F9-5EA0-47F7-B0CC-A9DABD748432}" type="datetimeFigureOut">
              <a:rPr lang="en-CH" smtClean="0"/>
              <a:t>15/10/2025</a:t>
            </a:fld>
            <a:endParaRPr lang="en-CH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CH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BAEA40-6AEE-4D3F-892D-6BF921CFAA6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0929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 6">
            <a:extLst>
              <a:ext uri="{FF2B5EF4-FFF2-40B4-BE49-F238E27FC236}">
                <a16:creationId xmlns:a16="http://schemas.microsoft.com/office/drawing/2014/main" id="{B3948F2B-87E5-8E3A-F0AF-ACAC3279844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29DACC75-4D82-47B0-A39D-04D9428E1513}" type="slidenum">
              <a:t>7</a:t>
            </a:fld>
            <a:endParaRPr lang="en-US"/>
          </a:p>
        </p:txBody>
      </p:sp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367625E1-470C-5CAF-72C7-4760185EBFA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 2">
            <a:extLst>
              <a:ext uri="{FF2B5EF4-FFF2-40B4-BE49-F238E27FC236}">
                <a16:creationId xmlns:a16="http://schemas.microsoft.com/office/drawing/2014/main" id="{42E9E34F-00D5-9DCA-2141-9FBB71A6479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E63E44-428F-F4D1-06E7-0E4BC2892A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CH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A00AF03-41F7-4C47-88E5-18AC8737FD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CH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4B3983-9101-3B6B-54AE-22CBA6005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2577-2F22-454B-BCEC-24BF260E0E2D}" type="datetimeFigureOut">
              <a:rPr lang="en-CH" smtClean="0"/>
              <a:t>15/10/2025</a:t>
            </a:fld>
            <a:endParaRPr lang="en-CH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C5244C-E081-DE27-075D-3AD15BFF3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52D84F-759B-72D6-044E-F7E303C80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ED9D-7AD2-4228-B0AA-839C8DAB4C0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02649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1168F5-D010-80D9-2EAC-649714295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CH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567F7EB-837D-3488-84FD-22076F6F5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CH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5DEAC8-0619-7776-FEFD-DD02F7530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2577-2F22-454B-BCEC-24BF260E0E2D}" type="datetimeFigureOut">
              <a:rPr lang="en-CH" smtClean="0"/>
              <a:t>15/10/2025</a:t>
            </a:fld>
            <a:endParaRPr lang="en-CH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27F3E4-8AA6-F40B-EB91-E2E9255A6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AC1722-7113-2684-4C21-E51692069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ED9D-7AD2-4228-B0AA-839C8DAB4C0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41219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C0A5FAF-25D2-74EE-5712-622295A7E4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CH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75A5295-A488-96AD-B745-42E9C5664C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CH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C6D3DC-5F95-5BF2-DB1C-DF2C88CE8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2577-2F22-454B-BCEC-24BF260E0E2D}" type="datetimeFigureOut">
              <a:rPr lang="en-CH" smtClean="0"/>
              <a:t>15/10/2025</a:t>
            </a:fld>
            <a:endParaRPr lang="en-CH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CBCCDC-F865-1259-0BA7-A648D6B35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E5ECD4-8013-7789-DF80-3B2549AF5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ED9D-7AD2-4228-B0AA-839C8DAB4C0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70686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07DE8E-3FDC-1C40-7A84-17B2447CA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CH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4163FE-8B28-E097-2274-53EBBFCFBA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CH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029E45-B14A-02B3-A3C7-648B11069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2577-2F22-454B-BCEC-24BF260E0E2D}" type="datetimeFigureOut">
              <a:rPr lang="en-CH" smtClean="0"/>
              <a:t>15/10/2025</a:t>
            </a:fld>
            <a:endParaRPr lang="en-CH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7C6752-8E9D-F0FF-B530-043A091A3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C8C3EA-47DF-780B-4CF7-E152D5FB4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ED9D-7AD2-4228-B0AA-839C8DAB4C0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48580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62C1AA-C022-0D1C-EFFE-AC5690EBF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CH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2D81212-390B-46BE-896E-DA30F7BF2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5D9D51-AFB7-E7C3-9D7A-138AD2E67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2577-2F22-454B-BCEC-24BF260E0E2D}" type="datetimeFigureOut">
              <a:rPr lang="en-CH" smtClean="0"/>
              <a:t>15/10/2025</a:t>
            </a:fld>
            <a:endParaRPr lang="en-CH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6D7A00-48CA-F7BF-9056-B00122E66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78B7CF-C2D3-2862-F45A-268F95F56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ED9D-7AD2-4228-B0AA-839C8DAB4C0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94326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D65F34-CB42-B038-AF89-92B096660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CH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9FEFF6-3797-32AB-4597-E10E553BC9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CH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BBC3A2C-1CC6-499F-41A6-20E579C701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CH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BE02CD5-DDA5-99DF-9421-F41738714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2577-2F22-454B-BCEC-24BF260E0E2D}" type="datetimeFigureOut">
              <a:rPr lang="en-CH" smtClean="0"/>
              <a:t>15/10/2025</a:t>
            </a:fld>
            <a:endParaRPr lang="en-CH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66D54A5-B91C-6BF5-F7F3-06CFF8993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014E1AD-B36A-C7B0-8A41-57AA4EE3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ED9D-7AD2-4228-B0AA-839C8DAB4C0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9884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EB413C-70F5-5668-0219-9E208028D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CH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64EBF47-532A-F002-9457-2B8A71DA6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4436810-BFEF-07CF-2F46-95DF1B977D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CH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9364C82-08FC-1446-45F3-ADAA0A097F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3DA49A3-CBA4-B3D0-B56B-FAFD9D3D50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CH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E516A7E-4639-D87A-8BC8-D8471F45C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2577-2F22-454B-BCEC-24BF260E0E2D}" type="datetimeFigureOut">
              <a:rPr lang="en-CH" smtClean="0"/>
              <a:t>15/10/2025</a:t>
            </a:fld>
            <a:endParaRPr lang="en-CH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FFCE3CE-F349-B66A-2BE9-5855C435B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84F163F-3F1D-C085-6CF7-78E88B4BE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ED9D-7AD2-4228-B0AA-839C8DAB4C0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74339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78333D-762F-6678-983E-703FFB730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CH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1CF4151-216F-46F1-7211-FCD148CF3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2577-2F22-454B-BCEC-24BF260E0E2D}" type="datetimeFigureOut">
              <a:rPr lang="en-CH" smtClean="0"/>
              <a:t>15/10/2025</a:t>
            </a:fld>
            <a:endParaRPr lang="en-CH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C6F0E2E-96BC-14B8-61F1-A049D5FF6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E291D39-3EA5-F4DA-C6BB-5C8F8F752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ED9D-7AD2-4228-B0AA-839C8DAB4C0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70578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D61CEA6-6F1E-D66B-9161-283C0C09B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2577-2F22-454B-BCEC-24BF260E0E2D}" type="datetimeFigureOut">
              <a:rPr lang="en-CH" smtClean="0"/>
              <a:t>15/10/2025</a:t>
            </a:fld>
            <a:endParaRPr lang="en-CH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B0CA7CF-82AE-3E9D-0571-8C7BDFDB7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8698AD0-9EDB-3014-63F2-CEFF4BF14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ED9D-7AD2-4228-B0AA-839C8DAB4C0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48087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7CABE-305B-EEDC-CE04-19A804BDA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CH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70D9696-D624-5F2E-6535-B5AE554FF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CH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539EEA7-C389-09AE-D105-AECE7E21BD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8CFD6EB-27E0-2BFF-2D2D-428DA0845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2577-2F22-454B-BCEC-24BF260E0E2D}" type="datetimeFigureOut">
              <a:rPr lang="en-CH" smtClean="0"/>
              <a:t>15/10/2025</a:t>
            </a:fld>
            <a:endParaRPr lang="en-CH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433589-F1E0-D43F-0428-911AA85AF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B5C679-BF2F-E041-D368-3A70FE48E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ED9D-7AD2-4228-B0AA-839C8DAB4C0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30666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41DC3E-8AA2-3068-97A5-3C5E8D007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CH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51EC417-DE3E-8D07-D791-0F152C75D0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95EEC66-99BC-31E4-7C95-F6E8A248E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ACA0D79-3277-107F-C20F-D87E1F523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2577-2F22-454B-BCEC-24BF260E0E2D}" type="datetimeFigureOut">
              <a:rPr lang="en-CH" smtClean="0"/>
              <a:t>15/10/2025</a:t>
            </a:fld>
            <a:endParaRPr lang="en-CH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718B89B-68CD-D0DB-1AE7-06EFB9801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BFA9D9C-6B39-F051-0053-A946B4F2C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ED9D-7AD2-4228-B0AA-839C8DAB4C0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46115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0C04F7-EE9E-1B70-566E-92930AF33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CH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599CDD3-5F60-4130-51FE-79EACE8EF3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CH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E841BC-0403-BC18-CF60-7730E32C13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212577-2F22-454B-BCEC-24BF260E0E2D}" type="datetimeFigureOut">
              <a:rPr lang="en-CH" smtClean="0"/>
              <a:t>15/10/2025</a:t>
            </a:fld>
            <a:endParaRPr lang="en-CH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B05535-5C1E-85B0-792C-7EC7AA6D00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DE7A0F-A347-9667-CEE0-5A03761A65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1AED9D-7AD2-4228-B0AA-839C8DAB4C0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58391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10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2E4580EA-9C33-9B89-3592-45837B364879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Detector at LHC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FAR</a:t>
                </a:r>
                <a:endParaRPr lang="en-CH" dirty="0"/>
              </a:p>
            </p:txBody>
          </p:sp>
        </mc:Choice>
        <mc:Fallback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2E4580EA-9C33-9B89-3592-45837B3648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2"/>
                <a:stretch>
                  <a:fillRect b="-17602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字幕 2">
            <a:extLst>
              <a:ext uri="{FF2B5EF4-FFF2-40B4-BE49-F238E27FC236}">
                <a16:creationId xmlns:a16="http://schemas.microsoft.com/office/drawing/2014/main" id="{EBF0EBD3-8CF3-8975-DCF7-B353C76B33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26404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75C9F-67D7-107D-9F73-DD5BD9F78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IP5_W</a:t>
            </a:r>
            <a:endParaRPr lang="en-JP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A9E62-7430-3F51-5599-E1B7A6ACB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930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In the Jura mountains</a:t>
            </a:r>
          </a:p>
          <a:p>
            <a:r>
              <a:rPr lang="en-US" dirty="0"/>
              <a:t>There is a possibility to place a detector at this location?</a:t>
            </a:r>
          </a:p>
          <a:p>
            <a:r>
              <a:rPr lang="en-US" dirty="0"/>
              <a:t>beam spread ~8m</a:t>
            </a:r>
            <a:endParaRPr lang="en-JP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D69D3-B436-0BD6-1A83-8990BAA0F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2FD3D-A5D0-B245-A71C-05AE32174825}" type="slidenum">
              <a:rPr lang="en-JP" smtClean="0"/>
              <a:t>10</a:t>
            </a:fld>
            <a:endParaRPr lang="en-JP"/>
          </a:p>
        </p:txBody>
      </p:sp>
      <p:pic>
        <p:nvPicPr>
          <p:cNvPr id="9" name="Picture 8" descr="A graph with a line going up&#10;&#10;Description automatically generated">
            <a:extLst>
              <a:ext uri="{FF2B5EF4-FFF2-40B4-BE49-F238E27FC236}">
                <a16:creationId xmlns:a16="http://schemas.microsoft.com/office/drawing/2014/main" id="{5E29BC86-DFD3-7A31-EBFF-B64E5657BA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34" y="3154626"/>
            <a:ext cx="5055965" cy="334755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F4E4770-4340-A015-3F91-3CE00C1C6137}"/>
              </a:ext>
            </a:extLst>
          </p:cNvPr>
          <p:cNvCxnSpPr/>
          <p:nvPr/>
        </p:nvCxnSpPr>
        <p:spPr>
          <a:xfrm>
            <a:off x="3348318" y="5172635"/>
            <a:ext cx="0" cy="96442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D5976B7-4281-78F1-180C-FBEB3BB5907C}"/>
              </a:ext>
            </a:extLst>
          </p:cNvPr>
          <p:cNvCxnSpPr>
            <a:cxnSpLocks/>
          </p:cNvCxnSpPr>
          <p:nvPr/>
        </p:nvCxnSpPr>
        <p:spPr>
          <a:xfrm>
            <a:off x="3594847" y="5127812"/>
            <a:ext cx="0" cy="106680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map of a country&#10;&#10;Description automatically generated">
            <a:extLst>
              <a:ext uri="{FF2B5EF4-FFF2-40B4-BE49-F238E27FC236}">
                <a16:creationId xmlns:a16="http://schemas.microsoft.com/office/drawing/2014/main" id="{8573CA2E-F782-B786-1280-716CB4D51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4486" y="2702102"/>
            <a:ext cx="6225662" cy="380007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C0E5E6B-FB00-B3CA-8AB1-C94035DC384C}"/>
              </a:ext>
            </a:extLst>
          </p:cNvPr>
          <p:cNvSpPr txBox="1"/>
          <p:nvPr/>
        </p:nvSpPr>
        <p:spPr>
          <a:xfrm>
            <a:off x="9863191" y="4987969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E</a:t>
            </a:r>
            <a:r>
              <a:rPr lang="en-JP" dirty="0">
                <a:solidFill>
                  <a:srgbClr val="FFFF00"/>
                </a:solidFill>
              </a:rPr>
              <a:t>P5_W</a:t>
            </a:r>
          </a:p>
        </p:txBody>
      </p:sp>
      <p:sp>
        <p:nvSpPr>
          <p:cNvPr id="19" name="5-Point Star 18">
            <a:extLst>
              <a:ext uri="{FF2B5EF4-FFF2-40B4-BE49-F238E27FC236}">
                <a16:creationId xmlns:a16="http://schemas.microsoft.com/office/drawing/2014/main" id="{4AE914F1-FEA4-D05A-5016-8AC1474C75C5}"/>
              </a:ext>
            </a:extLst>
          </p:cNvPr>
          <p:cNvSpPr/>
          <p:nvPr/>
        </p:nvSpPr>
        <p:spPr>
          <a:xfrm>
            <a:off x="3533203" y="5035346"/>
            <a:ext cx="134672" cy="12228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253CF37-CBCA-F5B2-1B63-573452424364}"/>
              </a:ext>
            </a:extLst>
          </p:cNvPr>
          <p:cNvCxnSpPr>
            <a:cxnSpLocks/>
            <a:stCxn id="19" idx="4"/>
          </p:cNvCxnSpPr>
          <p:nvPr/>
        </p:nvCxnSpPr>
        <p:spPr>
          <a:xfrm flipV="1">
            <a:off x="3667875" y="4538676"/>
            <a:ext cx="2704162" cy="543377"/>
          </a:xfrm>
          <a:prstGeom prst="straightConnector1">
            <a:avLst/>
          </a:prstGeom>
          <a:ln w="28575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E3ECD21-6985-B32B-7395-496BA2817D1C}"/>
              </a:ext>
            </a:extLst>
          </p:cNvPr>
          <p:cNvSpPr txBox="1"/>
          <p:nvPr/>
        </p:nvSpPr>
        <p:spPr>
          <a:xfrm>
            <a:off x="4502962" y="453867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dirty="0">
                <a:solidFill>
                  <a:srgbClr val="FF0000"/>
                </a:solidFill>
              </a:rPr>
              <a:t>？</a:t>
            </a:r>
          </a:p>
        </p:txBody>
      </p:sp>
      <p:sp>
        <p:nvSpPr>
          <p:cNvPr id="4" name="5-Point Star 18">
            <a:extLst>
              <a:ext uri="{FF2B5EF4-FFF2-40B4-BE49-F238E27FC236}">
                <a16:creationId xmlns:a16="http://schemas.microsoft.com/office/drawing/2014/main" id="{9D7280B4-96A3-9729-AA1E-A425AB1A2069}"/>
              </a:ext>
            </a:extLst>
          </p:cNvPr>
          <p:cNvSpPr/>
          <p:nvPr/>
        </p:nvSpPr>
        <p:spPr>
          <a:xfrm>
            <a:off x="3269575" y="5082053"/>
            <a:ext cx="134672" cy="12228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5" name="Oval 17">
            <a:extLst>
              <a:ext uri="{FF2B5EF4-FFF2-40B4-BE49-F238E27FC236}">
                <a16:creationId xmlns:a16="http://schemas.microsoft.com/office/drawing/2014/main" id="{3FFD299A-8FDF-968C-325D-8E3DE30D0627}"/>
              </a:ext>
            </a:extLst>
          </p:cNvPr>
          <p:cNvSpPr/>
          <p:nvPr/>
        </p:nvSpPr>
        <p:spPr>
          <a:xfrm>
            <a:off x="6372037" y="4089383"/>
            <a:ext cx="1191802" cy="898586"/>
          </a:xfrm>
          <a:prstGeom prst="ellipse">
            <a:avLst/>
          </a:prstGeom>
          <a:noFill/>
          <a:ln w="1905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7" name="Oval 17">
            <a:extLst>
              <a:ext uri="{FF2B5EF4-FFF2-40B4-BE49-F238E27FC236}">
                <a16:creationId xmlns:a16="http://schemas.microsoft.com/office/drawing/2014/main" id="{045A9BAD-AC09-BEFF-7BAC-D61BF075CCA5}"/>
              </a:ext>
            </a:extLst>
          </p:cNvPr>
          <p:cNvSpPr/>
          <p:nvPr/>
        </p:nvSpPr>
        <p:spPr>
          <a:xfrm>
            <a:off x="9630575" y="4837909"/>
            <a:ext cx="1191802" cy="898586"/>
          </a:xfrm>
          <a:prstGeom prst="ellipse">
            <a:avLst/>
          </a:prstGeom>
          <a:noFill/>
          <a:ln w="1905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2499098F-07D9-1356-A2B6-8BF4B8EF0E9B}"/>
              </a:ext>
            </a:extLst>
          </p:cNvPr>
          <p:cNvCxnSpPr/>
          <p:nvPr/>
        </p:nvCxnSpPr>
        <p:spPr>
          <a:xfrm>
            <a:off x="3465891" y="5172635"/>
            <a:ext cx="6114994" cy="296184"/>
          </a:xfrm>
          <a:prstGeom prst="straightConnector1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96CB92CD-640C-8BCE-F275-D0A9737A5867}"/>
              </a:ext>
            </a:extLst>
          </p:cNvPr>
          <p:cNvCxnSpPr/>
          <p:nvPr/>
        </p:nvCxnSpPr>
        <p:spPr>
          <a:xfrm flipH="1" flipV="1">
            <a:off x="11490148" y="5736495"/>
            <a:ext cx="494329" cy="1141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F4C08C83-8C8D-769E-F28D-F883BF5E0B97}"/>
              </a:ext>
            </a:extLst>
          </p:cNvPr>
          <p:cNvCxnSpPr/>
          <p:nvPr/>
        </p:nvCxnSpPr>
        <p:spPr>
          <a:xfrm flipV="1">
            <a:off x="1322962" y="5223753"/>
            <a:ext cx="1029713" cy="1556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1574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C024D8-5027-9EA7-7ACC-7A9C98501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trip to IP5_W</a:t>
            </a:r>
            <a:endParaRPr lang="en-CH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0B69B8-A5D3-A641-5806-6065C29D91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62500" cy="4351338"/>
          </a:xfrm>
        </p:spPr>
        <p:txBody>
          <a:bodyPr/>
          <a:lstStyle/>
          <a:p>
            <a:r>
              <a:rPr lang="en-US" dirty="0"/>
              <a:t>On Aug 29 2024, Jeremy, Aki and a few more people </a:t>
            </a:r>
            <a:endParaRPr lang="en-CH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638250D7-1781-071F-2F0E-95894E083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9862" y="1188334"/>
            <a:ext cx="6142138" cy="5669666"/>
          </a:xfrm>
          <a:prstGeom prst="rect">
            <a:avLst/>
          </a:prstGeom>
        </p:spPr>
      </p:pic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3535DE24-6454-BAFE-07C0-4880C359CAD4}"/>
              </a:ext>
            </a:extLst>
          </p:cNvPr>
          <p:cNvCxnSpPr/>
          <p:nvPr/>
        </p:nvCxnSpPr>
        <p:spPr>
          <a:xfrm flipH="1" flipV="1">
            <a:off x="7953375" y="2343150"/>
            <a:ext cx="2695575" cy="458560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5" name="図 4">
            <a:extLst>
              <a:ext uri="{FF2B5EF4-FFF2-40B4-BE49-F238E27FC236}">
                <a16:creationId xmlns:a16="http://schemas.microsoft.com/office/drawing/2014/main" id="{092CFE6A-24AA-8F67-EB9B-B48150DF67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4950" y="4001294"/>
            <a:ext cx="3429000" cy="256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583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95BBFD-DCCC-4FC5-B04B-7E1AD3F1B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trip to IP5_W</a:t>
            </a:r>
            <a:endParaRPr lang="en-CH" dirty="0"/>
          </a:p>
        </p:txBody>
      </p:sp>
      <p:pic>
        <p:nvPicPr>
          <p:cNvPr id="5" name="コンテンツ プレースホルダー 4" descr="草の上にある山&#10;&#10;中程度の精度で自動的に生成された説明">
            <a:extLst>
              <a:ext uri="{FF2B5EF4-FFF2-40B4-BE49-F238E27FC236}">
                <a16:creationId xmlns:a16="http://schemas.microsoft.com/office/drawing/2014/main" id="{BD9BC456-BCF0-D2DA-A478-F17CB88CF9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508" y="2713037"/>
            <a:ext cx="5247216" cy="3935412"/>
          </a:xfrm>
        </p:spPr>
      </p:pic>
      <p:pic>
        <p:nvPicPr>
          <p:cNvPr id="7" name="図 6" descr="草の上に立っている男性たち&#10;&#10;中程度の精度で自動的に生成された説明">
            <a:extLst>
              <a:ext uri="{FF2B5EF4-FFF2-40B4-BE49-F238E27FC236}">
                <a16:creationId xmlns:a16="http://schemas.microsoft.com/office/drawing/2014/main" id="{EB53D010-98AB-06AE-AC9B-6CACCEB203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713037"/>
            <a:ext cx="5247216" cy="3935412"/>
          </a:xfrm>
          <a:prstGeom prst="rect">
            <a:avLst/>
          </a:prstGeom>
        </p:spPr>
      </p:pic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98E2F63B-BBE3-12AC-E9BD-93C882E95934}"/>
              </a:ext>
            </a:extLst>
          </p:cNvPr>
          <p:cNvCxnSpPr>
            <a:cxnSpLocks/>
          </p:cNvCxnSpPr>
          <p:nvPr/>
        </p:nvCxnSpPr>
        <p:spPr>
          <a:xfrm>
            <a:off x="3461808" y="5867400"/>
            <a:ext cx="2038350" cy="333375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522E8677-2A7B-6582-CB80-28B6E3225C9C}"/>
              </a:ext>
            </a:extLst>
          </p:cNvPr>
          <p:cNvCxnSpPr>
            <a:cxnSpLocks/>
          </p:cNvCxnSpPr>
          <p:nvPr/>
        </p:nvCxnSpPr>
        <p:spPr>
          <a:xfrm flipH="1" flipV="1">
            <a:off x="1185333" y="5448300"/>
            <a:ext cx="2276475" cy="419100"/>
          </a:xfrm>
          <a:prstGeom prst="line">
            <a:avLst/>
          </a:prstGeom>
          <a:ln w="76200"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32ACC9C5-B277-EC7F-8BB1-243494567C33}"/>
              </a:ext>
            </a:extLst>
          </p:cNvPr>
          <p:cNvCxnSpPr>
            <a:cxnSpLocks/>
          </p:cNvCxnSpPr>
          <p:nvPr/>
        </p:nvCxnSpPr>
        <p:spPr>
          <a:xfrm flipV="1">
            <a:off x="9377894" y="4666223"/>
            <a:ext cx="1934105" cy="133348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D1914959-FC8F-B2C8-78CF-715C5E11AF6F}"/>
              </a:ext>
            </a:extLst>
          </p:cNvPr>
          <p:cNvCxnSpPr>
            <a:cxnSpLocks/>
          </p:cNvCxnSpPr>
          <p:nvPr/>
        </p:nvCxnSpPr>
        <p:spPr>
          <a:xfrm flipH="1">
            <a:off x="6615644" y="4790046"/>
            <a:ext cx="2781300" cy="208433"/>
          </a:xfrm>
          <a:prstGeom prst="line">
            <a:avLst/>
          </a:prstGeom>
          <a:ln w="76200"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247ED83-A23E-6BDF-625F-6B980199CBD2}"/>
              </a:ext>
            </a:extLst>
          </p:cNvPr>
          <p:cNvSpPr txBox="1"/>
          <p:nvPr/>
        </p:nvSpPr>
        <p:spPr>
          <a:xfrm>
            <a:off x="2737908" y="6034087"/>
            <a:ext cx="2762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EP5-W</a:t>
            </a:r>
            <a:endParaRPr lang="en-CH" sz="24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291E7EB-B905-E8AF-D4AE-686B3FFED638}"/>
              </a:ext>
            </a:extLst>
          </p:cNvPr>
          <p:cNvSpPr txBox="1"/>
          <p:nvPr/>
        </p:nvSpPr>
        <p:spPr>
          <a:xfrm>
            <a:off x="1718733" y="3319462"/>
            <a:ext cx="2762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Jura mountains</a:t>
            </a:r>
            <a:endParaRPr lang="en-CH" sz="24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4D8B3B4-276C-E8EC-CF85-226206775F99}"/>
              </a:ext>
            </a:extLst>
          </p:cNvPr>
          <p:cNvSpPr txBox="1"/>
          <p:nvPr/>
        </p:nvSpPr>
        <p:spPr>
          <a:xfrm>
            <a:off x="6387044" y="2824163"/>
            <a:ext cx="2762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Jura mountains</a:t>
            </a:r>
            <a:endParaRPr lang="en-CH" sz="24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77B99E7-5780-236B-41C5-9DA8FA263521}"/>
              </a:ext>
            </a:extLst>
          </p:cNvPr>
          <p:cNvSpPr txBox="1"/>
          <p:nvPr/>
        </p:nvSpPr>
        <p:spPr>
          <a:xfrm>
            <a:off x="4253446" y="6186784"/>
            <a:ext cx="2762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France</a:t>
            </a:r>
            <a:endParaRPr lang="en-CH" sz="2400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EEFDA1D-DD3D-5666-6DBA-4704B3F8AA56}"/>
              </a:ext>
            </a:extLst>
          </p:cNvPr>
          <p:cNvSpPr txBox="1"/>
          <p:nvPr/>
        </p:nvSpPr>
        <p:spPr>
          <a:xfrm>
            <a:off x="893761" y="5610523"/>
            <a:ext cx="2762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CERN</a:t>
            </a:r>
            <a:endParaRPr lang="en-CH" sz="24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8363C85-5054-AD2F-9992-627DF7578C4D}"/>
              </a:ext>
            </a:extLst>
          </p:cNvPr>
          <p:cNvSpPr txBox="1"/>
          <p:nvPr/>
        </p:nvSpPr>
        <p:spPr>
          <a:xfrm>
            <a:off x="9999668" y="4839742"/>
            <a:ext cx="13123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France</a:t>
            </a:r>
            <a:endParaRPr lang="en-CH" sz="2400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C2D8C74-1F87-3F6A-3B3D-543ED0B45664}"/>
              </a:ext>
            </a:extLst>
          </p:cNvPr>
          <p:cNvSpPr txBox="1"/>
          <p:nvPr/>
        </p:nvSpPr>
        <p:spPr>
          <a:xfrm>
            <a:off x="6454114" y="5070574"/>
            <a:ext cx="2762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CERN</a:t>
            </a:r>
            <a:endParaRPr lang="en-CH" sz="24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F39F55E-7929-E064-E25C-4E929CD1A93A}"/>
              </a:ext>
            </a:extLst>
          </p:cNvPr>
          <p:cNvSpPr txBox="1"/>
          <p:nvPr/>
        </p:nvSpPr>
        <p:spPr>
          <a:xfrm>
            <a:off x="9557810" y="2831625"/>
            <a:ext cx="1754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Side view</a:t>
            </a:r>
            <a:endParaRPr lang="en-CH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A63737C-001D-3678-2F57-3008213AE279}"/>
              </a:ext>
            </a:extLst>
          </p:cNvPr>
          <p:cNvSpPr txBox="1"/>
          <p:nvPr/>
        </p:nvSpPr>
        <p:spPr>
          <a:xfrm>
            <a:off x="8549749" y="4941448"/>
            <a:ext cx="13123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EP5-W</a:t>
            </a:r>
            <a:endParaRPr lang="en-CH" sz="2400" dirty="0"/>
          </a:p>
        </p:txBody>
      </p:sp>
      <p:sp>
        <p:nvSpPr>
          <p:cNvPr id="43" name="楕円 42">
            <a:extLst>
              <a:ext uri="{FF2B5EF4-FFF2-40B4-BE49-F238E27FC236}">
                <a16:creationId xmlns:a16="http://schemas.microsoft.com/office/drawing/2014/main" id="{DD36BB62-A8B2-342B-731C-ECFEC0C7E80F}"/>
              </a:ext>
            </a:extLst>
          </p:cNvPr>
          <p:cNvSpPr/>
          <p:nvPr/>
        </p:nvSpPr>
        <p:spPr>
          <a:xfrm>
            <a:off x="9149294" y="4666223"/>
            <a:ext cx="312742" cy="275225"/>
          </a:xfrm>
          <a:prstGeom prst="ellipse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C0C0DB15-9054-7BEB-F529-EFCCCE810BC0}"/>
              </a:ext>
            </a:extLst>
          </p:cNvPr>
          <p:cNvSpPr/>
          <p:nvPr/>
        </p:nvSpPr>
        <p:spPr>
          <a:xfrm>
            <a:off x="3214158" y="5703742"/>
            <a:ext cx="312742" cy="275225"/>
          </a:xfrm>
          <a:prstGeom prst="ellipse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CA45C62-0D6B-2952-1AE1-FFDB38A59089}"/>
              </a:ext>
            </a:extLst>
          </p:cNvPr>
          <p:cNvSpPr txBox="1"/>
          <p:nvPr/>
        </p:nvSpPr>
        <p:spPr>
          <a:xfrm>
            <a:off x="657225" y="1447800"/>
            <a:ext cx="10848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EP5 is located in the middle of a field.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74055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56A997-DF47-6C31-928D-0437645A7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6990"/>
          </a:xfrm>
        </p:spPr>
        <p:txBody>
          <a:bodyPr/>
          <a:lstStyle/>
          <a:p>
            <a:r>
              <a:rPr lang="en-US" dirty="0"/>
              <a:t>Two sides of the valley</a:t>
            </a:r>
            <a:endParaRPr lang="en-CH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A38A794-F88B-08B6-5E5F-8A46727C7D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4" name="Picture 8" descr="A graph with a line going up&#10;&#10;Description automatically generated">
            <a:extLst>
              <a:ext uri="{FF2B5EF4-FFF2-40B4-BE49-F238E27FC236}">
                <a16:creationId xmlns:a16="http://schemas.microsoft.com/office/drawing/2014/main" id="{C73C108C-B1B8-4970-2AF4-8F14480113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559" y="1096095"/>
            <a:ext cx="8702466" cy="5761905"/>
          </a:xfrm>
          <a:prstGeom prst="rect">
            <a:avLst/>
          </a:prstGeom>
        </p:spPr>
      </p:pic>
      <p:pic>
        <p:nvPicPr>
          <p:cNvPr id="5" name="図 4" descr="草の上に立っている男性たち&#10;&#10;中程度の精度で自動的に生成された説明">
            <a:extLst>
              <a:ext uri="{FF2B5EF4-FFF2-40B4-BE49-F238E27FC236}">
                <a16:creationId xmlns:a16="http://schemas.microsoft.com/office/drawing/2014/main" id="{45487C00-5E0D-8807-643D-B07F0F6FEB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675" y="1552574"/>
            <a:ext cx="3429000" cy="257175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D819C5A5-3D04-C6CD-EF25-4F15F50B33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3043" y="1552574"/>
            <a:ext cx="3117982" cy="2333625"/>
          </a:xfrm>
          <a:prstGeom prst="rect">
            <a:avLst/>
          </a:prstGeom>
        </p:spPr>
      </p:pic>
      <p:sp>
        <p:nvSpPr>
          <p:cNvPr id="8" name="楕円 7">
            <a:extLst>
              <a:ext uri="{FF2B5EF4-FFF2-40B4-BE49-F238E27FC236}">
                <a16:creationId xmlns:a16="http://schemas.microsoft.com/office/drawing/2014/main" id="{56B0ADC3-C085-1647-CE0A-3FDA71054B59}"/>
              </a:ext>
            </a:extLst>
          </p:cNvPr>
          <p:cNvSpPr/>
          <p:nvPr/>
        </p:nvSpPr>
        <p:spPr>
          <a:xfrm>
            <a:off x="7629525" y="4438650"/>
            <a:ext cx="142875" cy="13335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1E54D388-1315-C79B-E913-7D4374BF26E9}"/>
              </a:ext>
            </a:extLst>
          </p:cNvPr>
          <p:cNvSpPr/>
          <p:nvPr/>
        </p:nvSpPr>
        <p:spPr>
          <a:xfrm>
            <a:off x="7900987" y="4381500"/>
            <a:ext cx="142875" cy="13335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ACEE04C-10AC-DB12-6CDC-7830B32D30C7}"/>
              </a:ext>
            </a:extLst>
          </p:cNvPr>
          <p:cNvCxnSpPr/>
          <p:nvPr/>
        </p:nvCxnSpPr>
        <p:spPr>
          <a:xfrm flipH="1" flipV="1">
            <a:off x="6248400" y="3977047"/>
            <a:ext cx="1381125" cy="4711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09828042-5B22-E126-6384-9F54421E60BD}"/>
              </a:ext>
            </a:extLst>
          </p:cNvPr>
          <p:cNvCxnSpPr>
            <a:cxnSpLocks/>
          </p:cNvCxnSpPr>
          <p:nvPr/>
        </p:nvCxnSpPr>
        <p:spPr>
          <a:xfrm flipV="1">
            <a:off x="8027921" y="3972285"/>
            <a:ext cx="865122" cy="42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6241875E-E5D9-4D95-7F02-7CA55BAF1067}"/>
              </a:ext>
            </a:extLst>
          </p:cNvPr>
          <p:cNvCxnSpPr/>
          <p:nvPr/>
        </p:nvCxnSpPr>
        <p:spPr>
          <a:xfrm flipV="1">
            <a:off x="1322962" y="5223753"/>
            <a:ext cx="1029713" cy="1556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0653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632BDAA-B9EC-B416-2806-9FE22E098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Any idea about detector?</a:t>
            </a:r>
            <a:endParaRPr lang="en-CH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7583A11-3B0B-C143-027D-812690F477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96656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B7AF26F4-78B8-20FA-E7C4-EE59F264C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we put a simple detector in next year?</a:t>
            </a:r>
            <a:endParaRPr lang="en-CH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テキスト プレースホルダー 4">
                <a:extLst>
                  <a:ext uri="{FF2B5EF4-FFF2-40B4-BE49-F238E27FC236}">
                    <a16:creationId xmlns:a16="http://schemas.microsoft.com/office/drawing/2014/main" id="{D7883D82-8C10-6141-A9F0-52A4934DEA93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To detect rock-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endParaRPr lang="en-US" dirty="0"/>
              </a:p>
              <a:p>
                <a:r>
                  <a:rPr lang="en-US" dirty="0"/>
                  <a:t>O(100) mu / day / m</a:t>
                </a:r>
                <a:r>
                  <a:rPr lang="en-US" baseline="30000" dirty="0"/>
                  <a:t>2</a:t>
                </a:r>
                <a:endParaRPr lang="en-CH" baseline="30000" dirty="0"/>
              </a:p>
            </p:txBody>
          </p:sp>
        </mc:Choice>
        <mc:Fallback>
          <p:sp>
            <p:nvSpPr>
              <p:cNvPr id="5" name="テキスト プレースホルダー 4">
                <a:extLst>
                  <a:ext uri="{FF2B5EF4-FFF2-40B4-BE49-F238E27FC236}">
                    <a16:creationId xmlns:a16="http://schemas.microsoft.com/office/drawing/2014/main" id="{D7883D82-8C10-6141-A9F0-52A4934DEA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870" t="-528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9845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724F2D-3AF0-3470-5801-0A7EE2826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detector?</a:t>
            </a:r>
            <a:endParaRPr lang="en-CH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D393AD-2219-8A81-E8BA-C624634C62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98341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Too small flux for emulsion anyway</a:t>
            </a:r>
          </a:p>
          <a:p>
            <a:r>
              <a:rPr lang="en-US" sz="2400" dirty="0"/>
              <a:t>Effective with WC or </a:t>
            </a:r>
            <a:r>
              <a:rPr lang="en-US" sz="2400" dirty="0" err="1"/>
              <a:t>NuTeV</a:t>
            </a:r>
            <a:r>
              <a:rPr lang="ja-JP" altLang="en-US" sz="2400" dirty="0"/>
              <a:t> </a:t>
            </a:r>
            <a:r>
              <a:rPr lang="en-US" altLang="ja-JP" sz="2400" dirty="0"/>
              <a:t>like massive detectors</a:t>
            </a:r>
          </a:p>
          <a:p>
            <a:r>
              <a:rPr lang="en-US" altLang="ja-JP" sz="2400" dirty="0"/>
              <a:t>Detector may on a rail for an off-axis coverage</a:t>
            </a:r>
          </a:p>
          <a:p>
            <a:r>
              <a:rPr lang="en-US" altLang="ja-JP" sz="2400" dirty="0"/>
              <a:t>Putting a simple scintillator to count “rock-muon” rate in Run 3 could already be interesting</a:t>
            </a:r>
            <a:endParaRPr lang="en-CH" sz="2400" dirty="0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66BE19A2-9398-A9E1-135A-8E736AC54C96}"/>
              </a:ext>
            </a:extLst>
          </p:cNvPr>
          <p:cNvSpPr/>
          <p:nvPr/>
        </p:nvSpPr>
        <p:spPr>
          <a:xfrm>
            <a:off x="5655568" y="3916065"/>
            <a:ext cx="6199651" cy="2545787"/>
          </a:xfrm>
          <a:custGeom>
            <a:avLst/>
            <a:gdLst>
              <a:gd name="connsiteX0" fmla="*/ 288032 w 6199651"/>
              <a:gd name="connsiteY0" fmla="*/ 44718 h 2545787"/>
              <a:gd name="connsiteX1" fmla="*/ 1697732 w 6199651"/>
              <a:gd name="connsiteY1" fmla="*/ 597168 h 2545787"/>
              <a:gd name="connsiteX2" fmla="*/ 3012182 w 6199651"/>
              <a:gd name="connsiteY2" fmla="*/ 911493 h 2545787"/>
              <a:gd name="connsiteX3" fmla="*/ 4021832 w 6199651"/>
              <a:gd name="connsiteY3" fmla="*/ 1425843 h 2545787"/>
              <a:gd name="connsiteX4" fmla="*/ 5031482 w 6199651"/>
              <a:gd name="connsiteY4" fmla="*/ 1683018 h 2545787"/>
              <a:gd name="connsiteX5" fmla="*/ 6012557 w 6199651"/>
              <a:gd name="connsiteY5" fmla="*/ 2425968 h 2545787"/>
              <a:gd name="connsiteX6" fmla="*/ 1011932 w 6199651"/>
              <a:gd name="connsiteY6" fmla="*/ 2425968 h 2545787"/>
              <a:gd name="connsiteX7" fmla="*/ 59432 w 6199651"/>
              <a:gd name="connsiteY7" fmla="*/ 1273443 h 2545787"/>
              <a:gd name="connsiteX8" fmla="*/ 126107 w 6199651"/>
              <a:gd name="connsiteY8" fmla="*/ 130443 h 2545787"/>
              <a:gd name="connsiteX9" fmla="*/ 335657 w 6199651"/>
              <a:gd name="connsiteY9" fmla="*/ 73293 h 254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99651" h="2545787">
                <a:moveTo>
                  <a:pt x="288032" y="44718"/>
                </a:moveTo>
                <a:cubicBezTo>
                  <a:pt x="765869" y="248712"/>
                  <a:pt x="1243707" y="452706"/>
                  <a:pt x="1697732" y="597168"/>
                </a:cubicBezTo>
                <a:cubicBezTo>
                  <a:pt x="2151757" y="741631"/>
                  <a:pt x="2624832" y="773381"/>
                  <a:pt x="3012182" y="911493"/>
                </a:cubicBezTo>
                <a:cubicBezTo>
                  <a:pt x="3399532" y="1049605"/>
                  <a:pt x="3685282" y="1297256"/>
                  <a:pt x="4021832" y="1425843"/>
                </a:cubicBezTo>
                <a:cubicBezTo>
                  <a:pt x="4358382" y="1554431"/>
                  <a:pt x="4699695" y="1516331"/>
                  <a:pt x="5031482" y="1683018"/>
                </a:cubicBezTo>
                <a:cubicBezTo>
                  <a:pt x="5363270" y="1849706"/>
                  <a:pt x="6682482" y="2302143"/>
                  <a:pt x="6012557" y="2425968"/>
                </a:cubicBezTo>
                <a:cubicBezTo>
                  <a:pt x="5342632" y="2549793"/>
                  <a:pt x="2004120" y="2618056"/>
                  <a:pt x="1011932" y="2425968"/>
                </a:cubicBezTo>
                <a:cubicBezTo>
                  <a:pt x="19744" y="2233881"/>
                  <a:pt x="207069" y="1656031"/>
                  <a:pt x="59432" y="1273443"/>
                </a:cubicBezTo>
                <a:cubicBezTo>
                  <a:pt x="-88206" y="890856"/>
                  <a:pt x="80069" y="330468"/>
                  <a:pt x="126107" y="130443"/>
                </a:cubicBezTo>
                <a:cubicBezTo>
                  <a:pt x="172144" y="-69582"/>
                  <a:pt x="253900" y="1855"/>
                  <a:pt x="335657" y="73293"/>
                </a:cubicBezTo>
              </a:path>
            </a:pathLst>
          </a:custGeom>
          <a:solidFill>
            <a:srgbClr val="A587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A9BFAB4-CF11-D63D-E63F-556484AEA977}"/>
              </a:ext>
            </a:extLst>
          </p:cNvPr>
          <p:cNvSpPr/>
          <p:nvPr/>
        </p:nvSpPr>
        <p:spPr>
          <a:xfrm rot="1058068">
            <a:off x="8477251" y="4171388"/>
            <a:ext cx="1571625" cy="7524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93A59DBA-4D89-14A0-E6BB-3CACDE436990}"/>
              </a:ext>
            </a:extLst>
          </p:cNvPr>
          <p:cNvCxnSpPr/>
          <p:nvPr/>
        </p:nvCxnSpPr>
        <p:spPr>
          <a:xfrm>
            <a:off x="6905625" y="4256058"/>
            <a:ext cx="4350326" cy="1428750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56A9A7D-BB51-9055-4BD5-1A5E6391FBC3}"/>
              </a:ext>
            </a:extLst>
          </p:cNvPr>
          <p:cNvSpPr/>
          <p:nvPr/>
        </p:nvSpPr>
        <p:spPr>
          <a:xfrm rot="21424827">
            <a:off x="1396755" y="4495807"/>
            <a:ext cx="10201275" cy="514350"/>
          </a:xfrm>
          <a:prstGeom prst="rect">
            <a:avLst/>
          </a:prstGeom>
          <a:solidFill>
            <a:srgbClr val="46B1E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Neutrino beam ~ 8m wide</a:t>
            </a:r>
            <a:endParaRPr lang="en-CH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B5FCDBF-9283-288D-47CA-ADEFEB1A57A7}"/>
              </a:ext>
            </a:extLst>
          </p:cNvPr>
          <p:cNvSpPr txBox="1"/>
          <p:nvPr/>
        </p:nvSpPr>
        <p:spPr>
          <a:xfrm rot="1020815">
            <a:off x="8427271" y="3916985"/>
            <a:ext cx="2936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Detector on a rail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21938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724F2D-3AF0-3470-5801-0A7EE2826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detector?</a:t>
            </a:r>
            <a:endParaRPr lang="en-CH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D393AD-2219-8A81-E8BA-C624634C62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Maybe we could also consider other side</a:t>
            </a:r>
          </a:p>
          <a:p>
            <a:r>
              <a:rPr lang="en-US" altLang="ja-JP" dirty="0"/>
              <a:t>If we want just detect neutrino rate, we could have simple coincidence  detector</a:t>
            </a:r>
          </a:p>
          <a:p>
            <a:endParaRPr lang="en-US" altLang="ja-JP" dirty="0"/>
          </a:p>
          <a:p>
            <a:endParaRPr lang="en-CH" dirty="0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61D67C9B-EBB8-C74B-E3F0-9CF180E4D36D}"/>
              </a:ext>
            </a:extLst>
          </p:cNvPr>
          <p:cNvSpPr/>
          <p:nvPr/>
        </p:nvSpPr>
        <p:spPr>
          <a:xfrm>
            <a:off x="-193729" y="1596326"/>
            <a:ext cx="14176179" cy="5401789"/>
          </a:xfrm>
          <a:custGeom>
            <a:avLst/>
            <a:gdLst>
              <a:gd name="connsiteX0" fmla="*/ 0 w 12786737"/>
              <a:gd name="connsiteY0" fmla="*/ 502043 h 4343637"/>
              <a:gd name="connsiteX1" fmla="*/ 1028700 w 12786737"/>
              <a:gd name="connsiteY1" fmla="*/ 1321193 h 4343637"/>
              <a:gd name="connsiteX2" fmla="*/ 2295525 w 12786737"/>
              <a:gd name="connsiteY2" fmla="*/ 1797443 h 4343637"/>
              <a:gd name="connsiteX3" fmla="*/ 3886200 w 12786737"/>
              <a:gd name="connsiteY3" fmla="*/ 2568968 h 4343637"/>
              <a:gd name="connsiteX4" fmla="*/ 4619625 w 12786737"/>
              <a:gd name="connsiteY4" fmla="*/ 3311918 h 4343637"/>
              <a:gd name="connsiteX5" fmla="*/ 6191250 w 12786737"/>
              <a:gd name="connsiteY5" fmla="*/ 3988193 h 4343637"/>
              <a:gd name="connsiteX6" fmla="*/ 7839075 w 12786737"/>
              <a:gd name="connsiteY6" fmla="*/ 3397643 h 4343637"/>
              <a:gd name="connsiteX7" fmla="*/ 9258300 w 12786737"/>
              <a:gd name="connsiteY7" fmla="*/ 2473718 h 4343637"/>
              <a:gd name="connsiteX8" fmla="*/ 10582275 w 12786737"/>
              <a:gd name="connsiteY8" fmla="*/ 1025918 h 4343637"/>
              <a:gd name="connsiteX9" fmla="*/ 11306175 w 12786737"/>
              <a:gd name="connsiteY9" fmla="*/ 273443 h 4343637"/>
              <a:gd name="connsiteX10" fmla="*/ 12077700 w 12786737"/>
              <a:gd name="connsiteY10" fmla="*/ 178193 h 4343637"/>
              <a:gd name="connsiteX11" fmla="*/ 12649200 w 12786737"/>
              <a:gd name="connsiteY11" fmla="*/ 2588018 h 4343637"/>
              <a:gd name="connsiteX12" fmla="*/ 12506325 w 12786737"/>
              <a:gd name="connsiteY12" fmla="*/ 4150118 h 4343637"/>
              <a:gd name="connsiteX13" fmla="*/ 9772650 w 12786737"/>
              <a:gd name="connsiteY13" fmla="*/ 4340618 h 4343637"/>
              <a:gd name="connsiteX0" fmla="*/ 0 w 12786737"/>
              <a:gd name="connsiteY0" fmla="*/ 502043 h 4334882"/>
              <a:gd name="connsiteX1" fmla="*/ 1028700 w 12786737"/>
              <a:gd name="connsiteY1" fmla="*/ 1321193 h 4334882"/>
              <a:gd name="connsiteX2" fmla="*/ 2295525 w 12786737"/>
              <a:gd name="connsiteY2" fmla="*/ 1797443 h 4334882"/>
              <a:gd name="connsiteX3" fmla="*/ 3886200 w 12786737"/>
              <a:gd name="connsiteY3" fmla="*/ 2568968 h 4334882"/>
              <a:gd name="connsiteX4" fmla="*/ 4619625 w 12786737"/>
              <a:gd name="connsiteY4" fmla="*/ 3311918 h 4334882"/>
              <a:gd name="connsiteX5" fmla="*/ 6191250 w 12786737"/>
              <a:gd name="connsiteY5" fmla="*/ 3988193 h 4334882"/>
              <a:gd name="connsiteX6" fmla="*/ 7839075 w 12786737"/>
              <a:gd name="connsiteY6" fmla="*/ 3397643 h 4334882"/>
              <a:gd name="connsiteX7" fmla="*/ 9258300 w 12786737"/>
              <a:gd name="connsiteY7" fmla="*/ 2473718 h 4334882"/>
              <a:gd name="connsiteX8" fmla="*/ 10582275 w 12786737"/>
              <a:gd name="connsiteY8" fmla="*/ 1025918 h 4334882"/>
              <a:gd name="connsiteX9" fmla="*/ 11306175 w 12786737"/>
              <a:gd name="connsiteY9" fmla="*/ 273443 h 4334882"/>
              <a:gd name="connsiteX10" fmla="*/ 12077700 w 12786737"/>
              <a:gd name="connsiteY10" fmla="*/ 178193 h 4334882"/>
              <a:gd name="connsiteX11" fmla="*/ 12649200 w 12786737"/>
              <a:gd name="connsiteY11" fmla="*/ 2588018 h 4334882"/>
              <a:gd name="connsiteX12" fmla="*/ 12506325 w 12786737"/>
              <a:gd name="connsiteY12" fmla="*/ 4150118 h 4334882"/>
              <a:gd name="connsiteX13" fmla="*/ 279938 w 12786737"/>
              <a:gd name="connsiteY13" fmla="*/ 4325120 h 4334882"/>
              <a:gd name="connsiteX0" fmla="*/ 0 w 13430001"/>
              <a:gd name="connsiteY0" fmla="*/ 502043 h 4328006"/>
              <a:gd name="connsiteX1" fmla="*/ 1028700 w 13430001"/>
              <a:gd name="connsiteY1" fmla="*/ 1321193 h 4328006"/>
              <a:gd name="connsiteX2" fmla="*/ 2295525 w 13430001"/>
              <a:gd name="connsiteY2" fmla="*/ 1797443 h 4328006"/>
              <a:gd name="connsiteX3" fmla="*/ 3886200 w 13430001"/>
              <a:gd name="connsiteY3" fmla="*/ 2568968 h 4328006"/>
              <a:gd name="connsiteX4" fmla="*/ 4619625 w 13430001"/>
              <a:gd name="connsiteY4" fmla="*/ 3311918 h 4328006"/>
              <a:gd name="connsiteX5" fmla="*/ 6191250 w 13430001"/>
              <a:gd name="connsiteY5" fmla="*/ 3988193 h 4328006"/>
              <a:gd name="connsiteX6" fmla="*/ 7839075 w 13430001"/>
              <a:gd name="connsiteY6" fmla="*/ 3397643 h 4328006"/>
              <a:gd name="connsiteX7" fmla="*/ 9258300 w 13430001"/>
              <a:gd name="connsiteY7" fmla="*/ 2473718 h 4328006"/>
              <a:gd name="connsiteX8" fmla="*/ 10582275 w 13430001"/>
              <a:gd name="connsiteY8" fmla="*/ 1025918 h 4328006"/>
              <a:gd name="connsiteX9" fmla="*/ 11306175 w 13430001"/>
              <a:gd name="connsiteY9" fmla="*/ 273443 h 4328006"/>
              <a:gd name="connsiteX10" fmla="*/ 12077700 w 13430001"/>
              <a:gd name="connsiteY10" fmla="*/ 178193 h 4328006"/>
              <a:gd name="connsiteX11" fmla="*/ 12649200 w 13430001"/>
              <a:gd name="connsiteY11" fmla="*/ 2588018 h 4328006"/>
              <a:gd name="connsiteX12" fmla="*/ 12506325 w 13430001"/>
              <a:gd name="connsiteY12" fmla="*/ 4150118 h 4328006"/>
              <a:gd name="connsiteX13" fmla="*/ 935387 w 13430001"/>
              <a:gd name="connsiteY13" fmla="*/ 4312204 h 4328006"/>
              <a:gd name="connsiteX14" fmla="*/ 279938 w 13430001"/>
              <a:gd name="connsiteY14" fmla="*/ 4325120 h 4328006"/>
              <a:gd name="connsiteX0" fmla="*/ 789445 w 14219446"/>
              <a:gd name="connsiteY0" fmla="*/ 502043 h 4332870"/>
              <a:gd name="connsiteX1" fmla="*/ 1818145 w 14219446"/>
              <a:gd name="connsiteY1" fmla="*/ 1321193 h 4332870"/>
              <a:gd name="connsiteX2" fmla="*/ 3084970 w 14219446"/>
              <a:gd name="connsiteY2" fmla="*/ 1797443 h 4332870"/>
              <a:gd name="connsiteX3" fmla="*/ 4675645 w 14219446"/>
              <a:gd name="connsiteY3" fmla="*/ 2568968 h 4332870"/>
              <a:gd name="connsiteX4" fmla="*/ 5409070 w 14219446"/>
              <a:gd name="connsiteY4" fmla="*/ 3311918 h 4332870"/>
              <a:gd name="connsiteX5" fmla="*/ 6980695 w 14219446"/>
              <a:gd name="connsiteY5" fmla="*/ 3988193 h 4332870"/>
              <a:gd name="connsiteX6" fmla="*/ 8628520 w 14219446"/>
              <a:gd name="connsiteY6" fmla="*/ 3397643 h 4332870"/>
              <a:gd name="connsiteX7" fmla="*/ 10047745 w 14219446"/>
              <a:gd name="connsiteY7" fmla="*/ 2473718 h 4332870"/>
              <a:gd name="connsiteX8" fmla="*/ 11371720 w 14219446"/>
              <a:gd name="connsiteY8" fmla="*/ 1025918 h 4332870"/>
              <a:gd name="connsiteX9" fmla="*/ 12095620 w 14219446"/>
              <a:gd name="connsiteY9" fmla="*/ 273443 h 4332870"/>
              <a:gd name="connsiteX10" fmla="*/ 12867145 w 14219446"/>
              <a:gd name="connsiteY10" fmla="*/ 178193 h 4332870"/>
              <a:gd name="connsiteX11" fmla="*/ 13438645 w 14219446"/>
              <a:gd name="connsiteY11" fmla="*/ 2588018 h 4332870"/>
              <a:gd name="connsiteX12" fmla="*/ 13295770 w 14219446"/>
              <a:gd name="connsiteY12" fmla="*/ 4150118 h 4332870"/>
              <a:gd name="connsiteX13" fmla="*/ 1724832 w 14219446"/>
              <a:gd name="connsiteY13" fmla="*/ 4312204 h 4332870"/>
              <a:gd name="connsiteX14" fmla="*/ 0 w 14219446"/>
              <a:gd name="connsiteY14" fmla="*/ 4332870 h 4332870"/>
              <a:gd name="connsiteX0" fmla="*/ 789445 w 14219446"/>
              <a:gd name="connsiteY0" fmla="*/ 502043 h 4332870"/>
              <a:gd name="connsiteX1" fmla="*/ 1818145 w 14219446"/>
              <a:gd name="connsiteY1" fmla="*/ 1321193 h 4332870"/>
              <a:gd name="connsiteX2" fmla="*/ 3084970 w 14219446"/>
              <a:gd name="connsiteY2" fmla="*/ 1797443 h 4332870"/>
              <a:gd name="connsiteX3" fmla="*/ 4675645 w 14219446"/>
              <a:gd name="connsiteY3" fmla="*/ 2568968 h 4332870"/>
              <a:gd name="connsiteX4" fmla="*/ 5409070 w 14219446"/>
              <a:gd name="connsiteY4" fmla="*/ 3311918 h 4332870"/>
              <a:gd name="connsiteX5" fmla="*/ 6980695 w 14219446"/>
              <a:gd name="connsiteY5" fmla="*/ 3988193 h 4332870"/>
              <a:gd name="connsiteX6" fmla="*/ 8628520 w 14219446"/>
              <a:gd name="connsiteY6" fmla="*/ 3397643 h 4332870"/>
              <a:gd name="connsiteX7" fmla="*/ 10047745 w 14219446"/>
              <a:gd name="connsiteY7" fmla="*/ 2473718 h 4332870"/>
              <a:gd name="connsiteX8" fmla="*/ 11371720 w 14219446"/>
              <a:gd name="connsiteY8" fmla="*/ 1025918 h 4332870"/>
              <a:gd name="connsiteX9" fmla="*/ 12095620 w 14219446"/>
              <a:gd name="connsiteY9" fmla="*/ 273443 h 4332870"/>
              <a:gd name="connsiteX10" fmla="*/ 12867145 w 14219446"/>
              <a:gd name="connsiteY10" fmla="*/ 178193 h 4332870"/>
              <a:gd name="connsiteX11" fmla="*/ 13438645 w 14219446"/>
              <a:gd name="connsiteY11" fmla="*/ 2588018 h 4332870"/>
              <a:gd name="connsiteX12" fmla="*/ 13295770 w 14219446"/>
              <a:gd name="connsiteY12" fmla="*/ 4150118 h 4332870"/>
              <a:gd name="connsiteX13" fmla="*/ 1724832 w 14219446"/>
              <a:gd name="connsiteY13" fmla="*/ 4312204 h 4332870"/>
              <a:gd name="connsiteX14" fmla="*/ 159503 w 14219446"/>
              <a:gd name="connsiteY14" fmla="*/ 4319954 h 4332870"/>
              <a:gd name="connsiteX15" fmla="*/ 0 w 14219446"/>
              <a:gd name="connsiteY15" fmla="*/ 4332870 h 4332870"/>
              <a:gd name="connsiteX0" fmla="*/ 797194 w 14227195"/>
              <a:gd name="connsiteY0" fmla="*/ 502043 h 4328334"/>
              <a:gd name="connsiteX1" fmla="*/ 1825894 w 14227195"/>
              <a:gd name="connsiteY1" fmla="*/ 1321193 h 4328334"/>
              <a:gd name="connsiteX2" fmla="*/ 3092719 w 14227195"/>
              <a:gd name="connsiteY2" fmla="*/ 1797443 h 4328334"/>
              <a:gd name="connsiteX3" fmla="*/ 4683394 w 14227195"/>
              <a:gd name="connsiteY3" fmla="*/ 2568968 h 4328334"/>
              <a:gd name="connsiteX4" fmla="*/ 5416819 w 14227195"/>
              <a:gd name="connsiteY4" fmla="*/ 3311918 h 4328334"/>
              <a:gd name="connsiteX5" fmla="*/ 6988444 w 14227195"/>
              <a:gd name="connsiteY5" fmla="*/ 3988193 h 4328334"/>
              <a:gd name="connsiteX6" fmla="*/ 8636269 w 14227195"/>
              <a:gd name="connsiteY6" fmla="*/ 3397643 h 4328334"/>
              <a:gd name="connsiteX7" fmla="*/ 10055494 w 14227195"/>
              <a:gd name="connsiteY7" fmla="*/ 2473718 h 4328334"/>
              <a:gd name="connsiteX8" fmla="*/ 11379469 w 14227195"/>
              <a:gd name="connsiteY8" fmla="*/ 1025918 h 4328334"/>
              <a:gd name="connsiteX9" fmla="*/ 12103369 w 14227195"/>
              <a:gd name="connsiteY9" fmla="*/ 273443 h 4328334"/>
              <a:gd name="connsiteX10" fmla="*/ 12874894 w 14227195"/>
              <a:gd name="connsiteY10" fmla="*/ 178193 h 4328334"/>
              <a:gd name="connsiteX11" fmla="*/ 13446394 w 14227195"/>
              <a:gd name="connsiteY11" fmla="*/ 2588018 h 4328334"/>
              <a:gd name="connsiteX12" fmla="*/ 13303519 w 14227195"/>
              <a:gd name="connsiteY12" fmla="*/ 4150118 h 4328334"/>
              <a:gd name="connsiteX13" fmla="*/ 1732581 w 14227195"/>
              <a:gd name="connsiteY13" fmla="*/ 4312204 h 4328334"/>
              <a:gd name="connsiteX14" fmla="*/ 167252 w 14227195"/>
              <a:gd name="connsiteY14" fmla="*/ 4319954 h 4328334"/>
              <a:gd name="connsiteX15" fmla="*/ 0 w 14227195"/>
              <a:gd name="connsiteY15" fmla="*/ 3209242 h 4328334"/>
              <a:gd name="connsiteX0" fmla="*/ 742950 w 14172951"/>
              <a:gd name="connsiteY0" fmla="*/ 502043 h 4328334"/>
              <a:gd name="connsiteX1" fmla="*/ 1771650 w 14172951"/>
              <a:gd name="connsiteY1" fmla="*/ 1321193 h 4328334"/>
              <a:gd name="connsiteX2" fmla="*/ 3038475 w 14172951"/>
              <a:gd name="connsiteY2" fmla="*/ 1797443 h 4328334"/>
              <a:gd name="connsiteX3" fmla="*/ 4629150 w 14172951"/>
              <a:gd name="connsiteY3" fmla="*/ 2568968 h 4328334"/>
              <a:gd name="connsiteX4" fmla="*/ 5362575 w 14172951"/>
              <a:gd name="connsiteY4" fmla="*/ 3311918 h 4328334"/>
              <a:gd name="connsiteX5" fmla="*/ 6934200 w 14172951"/>
              <a:gd name="connsiteY5" fmla="*/ 3988193 h 4328334"/>
              <a:gd name="connsiteX6" fmla="*/ 8582025 w 14172951"/>
              <a:gd name="connsiteY6" fmla="*/ 3397643 h 4328334"/>
              <a:gd name="connsiteX7" fmla="*/ 10001250 w 14172951"/>
              <a:gd name="connsiteY7" fmla="*/ 2473718 h 4328334"/>
              <a:gd name="connsiteX8" fmla="*/ 11325225 w 14172951"/>
              <a:gd name="connsiteY8" fmla="*/ 1025918 h 4328334"/>
              <a:gd name="connsiteX9" fmla="*/ 12049125 w 14172951"/>
              <a:gd name="connsiteY9" fmla="*/ 273443 h 4328334"/>
              <a:gd name="connsiteX10" fmla="*/ 12820650 w 14172951"/>
              <a:gd name="connsiteY10" fmla="*/ 178193 h 4328334"/>
              <a:gd name="connsiteX11" fmla="*/ 13392150 w 14172951"/>
              <a:gd name="connsiteY11" fmla="*/ 2588018 h 4328334"/>
              <a:gd name="connsiteX12" fmla="*/ 13249275 w 14172951"/>
              <a:gd name="connsiteY12" fmla="*/ 4150118 h 4328334"/>
              <a:gd name="connsiteX13" fmla="*/ 1678337 w 14172951"/>
              <a:gd name="connsiteY13" fmla="*/ 4312204 h 4328334"/>
              <a:gd name="connsiteX14" fmla="*/ 113008 w 14172951"/>
              <a:gd name="connsiteY14" fmla="*/ 4319954 h 4328334"/>
              <a:gd name="connsiteX15" fmla="*/ 0 w 14172951"/>
              <a:gd name="connsiteY15" fmla="*/ 256815 h 4328334"/>
              <a:gd name="connsiteX0" fmla="*/ 746178 w 14176179"/>
              <a:gd name="connsiteY0" fmla="*/ 502043 h 4328334"/>
              <a:gd name="connsiteX1" fmla="*/ 1774878 w 14176179"/>
              <a:gd name="connsiteY1" fmla="*/ 1321193 h 4328334"/>
              <a:gd name="connsiteX2" fmla="*/ 3041703 w 14176179"/>
              <a:gd name="connsiteY2" fmla="*/ 1797443 h 4328334"/>
              <a:gd name="connsiteX3" fmla="*/ 4632378 w 14176179"/>
              <a:gd name="connsiteY3" fmla="*/ 2568968 h 4328334"/>
              <a:gd name="connsiteX4" fmla="*/ 5365803 w 14176179"/>
              <a:gd name="connsiteY4" fmla="*/ 3311918 h 4328334"/>
              <a:gd name="connsiteX5" fmla="*/ 6937428 w 14176179"/>
              <a:gd name="connsiteY5" fmla="*/ 3988193 h 4328334"/>
              <a:gd name="connsiteX6" fmla="*/ 8585253 w 14176179"/>
              <a:gd name="connsiteY6" fmla="*/ 3397643 h 4328334"/>
              <a:gd name="connsiteX7" fmla="*/ 10004478 w 14176179"/>
              <a:gd name="connsiteY7" fmla="*/ 2473718 h 4328334"/>
              <a:gd name="connsiteX8" fmla="*/ 11328453 w 14176179"/>
              <a:gd name="connsiteY8" fmla="*/ 1025918 h 4328334"/>
              <a:gd name="connsiteX9" fmla="*/ 12052353 w 14176179"/>
              <a:gd name="connsiteY9" fmla="*/ 273443 h 4328334"/>
              <a:gd name="connsiteX10" fmla="*/ 12823878 w 14176179"/>
              <a:gd name="connsiteY10" fmla="*/ 178193 h 4328334"/>
              <a:gd name="connsiteX11" fmla="*/ 13395378 w 14176179"/>
              <a:gd name="connsiteY11" fmla="*/ 2588018 h 4328334"/>
              <a:gd name="connsiteX12" fmla="*/ 13252503 w 14176179"/>
              <a:gd name="connsiteY12" fmla="*/ 4150118 h 4328334"/>
              <a:gd name="connsiteX13" fmla="*/ 1681565 w 14176179"/>
              <a:gd name="connsiteY13" fmla="*/ 4312204 h 4328334"/>
              <a:gd name="connsiteX14" fmla="*/ 116236 w 14176179"/>
              <a:gd name="connsiteY14" fmla="*/ 4319954 h 4328334"/>
              <a:gd name="connsiteX15" fmla="*/ 0 w 14176179"/>
              <a:gd name="connsiteY15" fmla="*/ 910326 h 4328334"/>
              <a:gd name="connsiteX16" fmla="*/ 3228 w 14176179"/>
              <a:gd name="connsiteY16" fmla="*/ 256815 h 4328334"/>
              <a:gd name="connsiteX0" fmla="*/ 746178 w 14176179"/>
              <a:gd name="connsiteY0" fmla="*/ 502043 h 4328334"/>
              <a:gd name="connsiteX1" fmla="*/ 1774878 w 14176179"/>
              <a:gd name="connsiteY1" fmla="*/ 1321193 h 4328334"/>
              <a:gd name="connsiteX2" fmla="*/ 3041703 w 14176179"/>
              <a:gd name="connsiteY2" fmla="*/ 1797443 h 4328334"/>
              <a:gd name="connsiteX3" fmla="*/ 4632378 w 14176179"/>
              <a:gd name="connsiteY3" fmla="*/ 2568968 h 4328334"/>
              <a:gd name="connsiteX4" fmla="*/ 5365803 w 14176179"/>
              <a:gd name="connsiteY4" fmla="*/ 3311918 h 4328334"/>
              <a:gd name="connsiteX5" fmla="*/ 6937428 w 14176179"/>
              <a:gd name="connsiteY5" fmla="*/ 3988193 h 4328334"/>
              <a:gd name="connsiteX6" fmla="*/ 8585253 w 14176179"/>
              <a:gd name="connsiteY6" fmla="*/ 3397643 h 4328334"/>
              <a:gd name="connsiteX7" fmla="*/ 10004478 w 14176179"/>
              <a:gd name="connsiteY7" fmla="*/ 2473718 h 4328334"/>
              <a:gd name="connsiteX8" fmla="*/ 11328453 w 14176179"/>
              <a:gd name="connsiteY8" fmla="*/ 1025918 h 4328334"/>
              <a:gd name="connsiteX9" fmla="*/ 12052353 w 14176179"/>
              <a:gd name="connsiteY9" fmla="*/ 273443 h 4328334"/>
              <a:gd name="connsiteX10" fmla="*/ 12823878 w 14176179"/>
              <a:gd name="connsiteY10" fmla="*/ 178193 h 4328334"/>
              <a:gd name="connsiteX11" fmla="*/ 13395378 w 14176179"/>
              <a:gd name="connsiteY11" fmla="*/ 2588018 h 4328334"/>
              <a:gd name="connsiteX12" fmla="*/ 13252503 w 14176179"/>
              <a:gd name="connsiteY12" fmla="*/ 4150118 h 4328334"/>
              <a:gd name="connsiteX13" fmla="*/ 1681565 w 14176179"/>
              <a:gd name="connsiteY13" fmla="*/ 4312204 h 4328334"/>
              <a:gd name="connsiteX14" fmla="*/ 116236 w 14176179"/>
              <a:gd name="connsiteY14" fmla="*/ 4319954 h 4328334"/>
              <a:gd name="connsiteX15" fmla="*/ 0 w 14176179"/>
              <a:gd name="connsiteY15" fmla="*/ 910326 h 4328334"/>
              <a:gd name="connsiteX16" fmla="*/ 0 w 14176179"/>
              <a:gd name="connsiteY16" fmla="*/ 468625 h 4328334"/>
              <a:gd name="connsiteX17" fmla="*/ 3228 w 14176179"/>
              <a:gd name="connsiteY17" fmla="*/ 256815 h 4328334"/>
              <a:gd name="connsiteX0" fmla="*/ 746178 w 14176179"/>
              <a:gd name="connsiteY0" fmla="*/ 609438 h 4435729"/>
              <a:gd name="connsiteX1" fmla="*/ 1774878 w 14176179"/>
              <a:gd name="connsiteY1" fmla="*/ 1428588 h 4435729"/>
              <a:gd name="connsiteX2" fmla="*/ 3041703 w 14176179"/>
              <a:gd name="connsiteY2" fmla="*/ 1904838 h 4435729"/>
              <a:gd name="connsiteX3" fmla="*/ 4632378 w 14176179"/>
              <a:gd name="connsiteY3" fmla="*/ 2676363 h 4435729"/>
              <a:gd name="connsiteX4" fmla="*/ 5365803 w 14176179"/>
              <a:gd name="connsiteY4" fmla="*/ 3419313 h 4435729"/>
              <a:gd name="connsiteX5" fmla="*/ 6937428 w 14176179"/>
              <a:gd name="connsiteY5" fmla="*/ 4095588 h 4435729"/>
              <a:gd name="connsiteX6" fmla="*/ 8585253 w 14176179"/>
              <a:gd name="connsiteY6" fmla="*/ 3505038 h 4435729"/>
              <a:gd name="connsiteX7" fmla="*/ 10004478 w 14176179"/>
              <a:gd name="connsiteY7" fmla="*/ 2581113 h 4435729"/>
              <a:gd name="connsiteX8" fmla="*/ 11328453 w 14176179"/>
              <a:gd name="connsiteY8" fmla="*/ 1133313 h 4435729"/>
              <a:gd name="connsiteX9" fmla="*/ 12052353 w 14176179"/>
              <a:gd name="connsiteY9" fmla="*/ 380838 h 4435729"/>
              <a:gd name="connsiteX10" fmla="*/ 12823878 w 14176179"/>
              <a:gd name="connsiteY10" fmla="*/ 285588 h 4435729"/>
              <a:gd name="connsiteX11" fmla="*/ 13395378 w 14176179"/>
              <a:gd name="connsiteY11" fmla="*/ 2695413 h 4435729"/>
              <a:gd name="connsiteX12" fmla="*/ 13252503 w 14176179"/>
              <a:gd name="connsiteY12" fmla="*/ 4257513 h 4435729"/>
              <a:gd name="connsiteX13" fmla="*/ 1681565 w 14176179"/>
              <a:gd name="connsiteY13" fmla="*/ 4419599 h 4435729"/>
              <a:gd name="connsiteX14" fmla="*/ 116236 w 14176179"/>
              <a:gd name="connsiteY14" fmla="*/ 4427349 h 4435729"/>
              <a:gd name="connsiteX15" fmla="*/ 0 w 14176179"/>
              <a:gd name="connsiteY15" fmla="*/ 1017721 h 4435729"/>
              <a:gd name="connsiteX16" fmla="*/ 0 w 14176179"/>
              <a:gd name="connsiteY16" fmla="*/ 576020 h 4435729"/>
              <a:gd name="connsiteX17" fmla="*/ 483676 w 14176179"/>
              <a:gd name="connsiteY17" fmla="*/ 0 h 4435729"/>
              <a:gd name="connsiteX0" fmla="*/ 746178 w 14176179"/>
              <a:gd name="connsiteY0" fmla="*/ 777336 h 4603627"/>
              <a:gd name="connsiteX1" fmla="*/ 1774878 w 14176179"/>
              <a:gd name="connsiteY1" fmla="*/ 1596486 h 4603627"/>
              <a:gd name="connsiteX2" fmla="*/ 3041703 w 14176179"/>
              <a:gd name="connsiteY2" fmla="*/ 2072736 h 4603627"/>
              <a:gd name="connsiteX3" fmla="*/ 4632378 w 14176179"/>
              <a:gd name="connsiteY3" fmla="*/ 2844261 h 4603627"/>
              <a:gd name="connsiteX4" fmla="*/ 5365803 w 14176179"/>
              <a:gd name="connsiteY4" fmla="*/ 3587211 h 4603627"/>
              <a:gd name="connsiteX5" fmla="*/ 6937428 w 14176179"/>
              <a:gd name="connsiteY5" fmla="*/ 4263486 h 4603627"/>
              <a:gd name="connsiteX6" fmla="*/ 8585253 w 14176179"/>
              <a:gd name="connsiteY6" fmla="*/ 3672936 h 4603627"/>
              <a:gd name="connsiteX7" fmla="*/ 10004478 w 14176179"/>
              <a:gd name="connsiteY7" fmla="*/ 2749011 h 4603627"/>
              <a:gd name="connsiteX8" fmla="*/ 11328453 w 14176179"/>
              <a:gd name="connsiteY8" fmla="*/ 1301211 h 4603627"/>
              <a:gd name="connsiteX9" fmla="*/ 12052353 w 14176179"/>
              <a:gd name="connsiteY9" fmla="*/ 548736 h 4603627"/>
              <a:gd name="connsiteX10" fmla="*/ 12823878 w 14176179"/>
              <a:gd name="connsiteY10" fmla="*/ 453486 h 4603627"/>
              <a:gd name="connsiteX11" fmla="*/ 13395378 w 14176179"/>
              <a:gd name="connsiteY11" fmla="*/ 2863311 h 4603627"/>
              <a:gd name="connsiteX12" fmla="*/ 13252503 w 14176179"/>
              <a:gd name="connsiteY12" fmla="*/ 4425411 h 4603627"/>
              <a:gd name="connsiteX13" fmla="*/ 1681565 w 14176179"/>
              <a:gd name="connsiteY13" fmla="*/ 4587497 h 4603627"/>
              <a:gd name="connsiteX14" fmla="*/ 116236 w 14176179"/>
              <a:gd name="connsiteY14" fmla="*/ 4595247 h 4603627"/>
              <a:gd name="connsiteX15" fmla="*/ 0 w 14176179"/>
              <a:gd name="connsiteY15" fmla="*/ 1185619 h 4603627"/>
              <a:gd name="connsiteX16" fmla="*/ 85241 w 14176179"/>
              <a:gd name="connsiteY16" fmla="*/ 0 h 4603627"/>
              <a:gd name="connsiteX17" fmla="*/ 483676 w 14176179"/>
              <a:gd name="connsiteY17" fmla="*/ 167898 h 4603627"/>
              <a:gd name="connsiteX0" fmla="*/ 746178 w 14176179"/>
              <a:gd name="connsiteY0" fmla="*/ 1575498 h 5401789"/>
              <a:gd name="connsiteX1" fmla="*/ 1774878 w 14176179"/>
              <a:gd name="connsiteY1" fmla="*/ 2394648 h 5401789"/>
              <a:gd name="connsiteX2" fmla="*/ 3041703 w 14176179"/>
              <a:gd name="connsiteY2" fmla="*/ 2870898 h 5401789"/>
              <a:gd name="connsiteX3" fmla="*/ 4632378 w 14176179"/>
              <a:gd name="connsiteY3" fmla="*/ 3642423 h 5401789"/>
              <a:gd name="connsiteX4" fmla="*/ 5365803 w 14176179"/>
              <a:gd name="connsiteY4" fmla="*/ 4385373 h 5401789"/>
              <a:gd name="connsiteX5" fmla="*/ 6937428 w 14176179"/>
              <a:gd name="connsiteY5" fmla="*/ 5061648 h 5401789"/>
              <a:gd name="connsiteX6" fmla="*/ 8585253 w 14176179"/>
              <a:gd name="connsiteY6" fmla="*/ 4471098 h 5401789"/>
              <a:gd name="connsiteX7" fmla="*/ 10004478 w 14176179"/>
              <a:gd name="connsiteY7" fmla="*/ 3547173 h 5401789"/>
              <a:gd name="connsiteX8" fmla="*/ 11328453 w 14176179"/>
              <a:gd name="connsiteY8" fmla="*/ 2099373 h 5401789"/>
              <a:gd name="connsiteX9" fmla="*/ 12052353 w 14176179"/>
              <a:gd name="connsiteY9" fmla="*/ 1346898 h 5401789"/>
              <a:gd name="connsiteX10" fmla="*/ 12823878 w 14176179"/>
              <a:gd name="connsiteY10" fmla="*/ 1251648 h 5401789"/>
              <a:gd name="connsiteX11" fmla="*/ 13395378 w 14176179"/>
              <a:gd name="connsiteY11" fmla="*/ 3661473 h 5401789"/>
              <a:gd name="connsiteX12" fmla="*/ 13252503 w 14176179"/>
              <a:gd name="connsiteY12" fmla="*/ 5223573 h 5401789"/>
              <a:gd name="connsiteX13" fmla="*/ 1681565 w 14176179"/>
              <a:gd name="connsiteY13" fmla="*/ 5385659 h 5401789"/>
              <a:gd name="connsiteX14" fmla="*/ 116236 w 14176179"/>
              <a:gd name="connsiteY14" fmla="*/ 5393409 h 5401789"/>
              <a:gd name="connsiteX15" fmla="*/ 0 w 14176179"/>
              <a:gd name="connsiteY15" fmla="*/ 1983781 h 5401789"/>
              <a:gd name="connsiteX16" fmla="*/ 147234 w 14176179"/>
              <a:gd name="connsiteY16" fmla="*/ 0 h 5401789"/>
              <a:gd name="connsiteX17" fmla="*/ 483676 w 14176179"/>
              <a:gd name="connsiteY17" fmla="*/ 966060 h 5401789"/>
              <a:gd name="connsiteX0" fmla="*/ 746178 w 14176179"/>
              <a:gd name="connsiteY0" fmla="*/ 1575498 h 5401789"/>
              <a:gd name="connsiteX1" fmla="*/ 1774878 w 14176179"/>
              <a:gd name="connsiteY1" fmla="*/ 2394648 h 5401789"/>
              <a:gd name="connsiteX2" fmla="*/ 3041703 w 14176179"/>
              <a:gd name="connsiteY2" fmla="*/ 2870898 h 5401789"/>
              <a:gd name="connsiteX3" fmla="*/ 4632378 w 14176179"/>
              <a:gd name="connsiteY3" fmla="*/ 3642423 h 5401789"/>
              <a:gd name="connsiteX4" fmla="*/ 5365803 w 14176179"/>
              <a:gd name="connsiteY4" fmla="*/ 4385373 h 5401789"/>
              <a:gd name="connsiteX5" fmla="*/ 6937428 w 14176179"/>
              <a:gd name="connsiteY5" fmla="*/ 5061648 h 5401789"/>
              <a:gd name="connsiteX6" fmla="*/ 8585253 w 14176179"/>
              <a:gd name="connsiteY6" fmla="*/ 4471098 h 5401789"/>
              <a:gd name="connsiteX7" fmla="*/ 10004478 w 14176179"/>
              <a:gd name="connsiteY7" fmla="*/ 3547173 h 5401789"/>
              <a:gd name="connsiteX8" fmla="*/ 11328453 w 14176179"/>
              <a:gd name="connsiteY8" fmla="*/ 2099373 h 5401789"/>
              <a:gd name="connsiteX9" fmla="*/ 12052353 w 14176179"/>
              <a:gd name="connsiteY9" fmla="*/ 1346898 h 5401789"/>
              <a:gd name="connsiteX10" fmla="*/ 12823878 w 14176179"/>
              <a:gd name="connsiteY10" fmla="*/ 1251648 h 5401789"/>
              <a:gd name="connsiteX11" fmla="*/ 13395378 w 14176179"/>
              <a:gd name="connsiteY11" fmla="*/ 3661473 h 5401789"/>
              <a:gd name="connsiteX12" fmla="*/ 13252503 w 14176179"/>
              <a:gd name="connsiteY12" fmla="*/ 5223573 h 5401789"/>
              <a:gd name="connsiteX13" fmla="*/ 1681565 w 14176179"/>
              <a:gd name="connsiteY13" fmla="*/ 5385659 h 5401789"/>
              <a:gd name="connsiteX14" fmla="*/ 116236 w 14176179"/>
              <a:gd name="connsiteY14" fmla="*/ 5393409 h 5401789"/>
              <a:gd name="connsiteX15" fmla="*/ 0 w 14176179"/>
              <a:gd name="connsiteY15" fmla="*/ 1983781 h 5401789"/>
              <a:gd name="connsiteX16" fmla="*/ 147234 w 14176179"/>
              <a:gd name="connsiteY16" fmla="*/ 0 h 5401789"/>
              <a:gd name="connsiteX17" fmla="*/ 483676 w 14176179"/>
              <a:gd name="connsiteY17" fmla="*/ 966060 h 5401789"/>
              <a:gd name="connsiteX18" fmla="*/ 746178 w 14176179"/>
              <a:gd name="connsiteY18" fmla="*/ 1575498 h 5401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176179" h="5401789">
                <a:moveTo>
                  <a:pt x="746178" y="1575498"/>
                </a:moveTo>
                <a:cubicBezTo>
                  <a:pt x="1069234" y="1877123"/>
                  <a:pt x="1392291" y="2178748"/>
                  <a:pt x="1774878" y="2394648"/>
                </a:cubicBezTo>
                <a:cubicBezTo>
                  <a:pt x="2157465" y="2610548"/>
                  <a:pt x="2565453" y="2662936"/>
                  <a:pt x="3041703" y="2870898"/>
                </a:cubicBezTo>
                <a:cubicBezTo>
                  <a:pt x="3517953" y="3078861"/>
                  <a:pt x="4245028" y="3390011"/>
                  <a:pt x="4632378" y="3642423"/>
                </a:cubicBezTo>
                <a:cubicBezTo>
                  <a:pt x="5019728" y="3894835"/>
                  <a:pt x="4981628" y="4148836"/>
                  <a:pt x="5365803" y="4385373"/>
                </a:cubicBezTo>
                <a:cubicBezTo>
                  <a:pt x="5749978" y="4621911"/>
                  <a:pt x="6400853" y="5047361"/>
                  <a:pt x="6937428" y="5061648"/>
                </a:cubicBezTo>
                <a:cubicBezTo>
                  <a:pt x="7474003" y="5075935"/>
                  <a:pt x="8074078" y="4723510"/>
                  <a:pt x="8585253" y="4471098"/>
                </a:cubicBezTo>
                <a:cubicBezTo>
                  <a:pt x="9096428" y="4218686"/>
                  <a:pt x="9547278" y="3942460"/>
                  <a:pt x="10004478" y="3547173"/>
                </a:cubicBezTo>
                <a:cubicBezTo>
                  <a:pt x="10461678" y="3151886"/>
                  <a:pt x="10987141" y="2466085"/>
                  <a:pt x="11328453" y="2099373"/>
                </a:cubicBezTo>
                <a:cubicBezTo>
                  <a:pt x="11669765" y="1732661"/>
                  <a:pt x="11803116" y="1488185"/>
                  <a:pt x="12052353" y="1346898"/>
                </a:cubicBezTo>
                <a:cubicBezTo>
                  <a:pt x="12301591" y="1205610"/>
                  <a:pt x="12600041" y="865886"/>
                  <a:pt x="12823878" y="1251648"/>
                </a:cubicBezTo>
                <a:cubicBezTo>
                  <a:pt x="13047715" y="1637410"/>
                  <a:pt x="13323941" y="2999486"/>
                  <a:pt x="13395378" y="3661473"/>
                </a:cubicBezTo>
                <a:cubicBezTo>
                  <a:pt x="13466815" y="4323460"/>
                  <a:pt x="15204805" y="4936209"/>
                  <a:pt x="13252503" y="5223573"/>
                </a:cubicBezTo>
                <a:cubicBezTo>
                  <a:pt x="11300201" y="5510937"/>
                  <a:pt x="3870943" y="5357353"/>
                  <a:pt x="1681565" y="5385659"/>
                </a:cubicBezTo>
                <a:lnTo>
                  <a:pt x="116236" y="5393409"/>
                </a:lnTo>
                <a:lnTo>
                  <a:pt x="0" y="1983781"/>
                </a:lnTo>
                <a:lnTo>
                  <a:pt x="147234" y="0"/>
                </a:lnTo>
                <a:lnTo>
                  <a:pt x="483676" y="966060"/>
                </a:lnTo>
                <a:lnTo>
                  <a:pt x="746178" y="1575498"/>
                </a:lnTo>
                <a:close/>
              </a:path>
            </a:pathLst>
          </a:custGeom>
          <a:solidFill>
            <a:srgbClr val="A587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56A9A7D-BB51-9055-4BD5-1A5E6391FBC3}"/>
              </a:ext>
            </a:extLst>
          </p:cNvPr>
          <p:cNvSpPr/>
          <p:nvPr/>
        </p:nvSpPr>
        <p:spPr>
          <a:xfrm rot="21424827">
            <a:off x="1394487" y="4364132"/>
            <a:ext cx="10201275" cy="425290"/>
          </a:xfrm>
          <a:prstGeom prst="rect">
            <a:avLst/>
          </a:prstGeom>
          <a:solidFill>
            <a:srgbClr val="46B1E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Neutrino beam ~ 8m wide</a:t>
            </a:r>
            <a:endParaRPr lang="en-CH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DDAB2E5-E745-6068-E665-8F98253F3A55}"/>
              </a:ext>
            </a:extLst>
          </p:cNvPr>
          <p:cNvSpPr/>
          <p:nvPr/>
        </p:nvSpPr>
        <p:spPr>
          <a:xfrm>
            <a:off x="3208149" y="4223288"/>
            <a:ext cx="364210" cy="83690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5AE55BB-B0CE-C58F-9196-A995EA79C3BE}"/>
              </a:ext>
            </a:extLst>
          </p:cNvPr>
          <p:cNvSpPr/>
          <p:nvPr/>
        </p:nvSpPr>
        <p:spPr>
          <a:xfrm>
            <a:off x="10148807" y="3940957"/>
            <a:ext cx="364210" cy="83690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5323078-5AF0-33FF-F3B1-70AF75BC3750}"/>
              </a:ext>
            </a:extLst>
          </p:cNvPr>
          <p:cNvSpPr txBox="1"/>
          <p:nvPr/>
        </p:nvSpPr>
        <p:spPr>
          <a:xfrm>
            <a:off x="2898183" y="3843580"/>
            <a:ext cx="1278610" cy="379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detector 1</a:t>
            </a:r>
            <a:endParaRPr lang="en-CH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D2FE375-BA5C-6285-4756-5F5C77E00D0D}"/>
              </a:ext>
            </a:extLst>
          </p:cNvPr>
          <p:cNvSpPr txBox="1"/>
          <p:nvPr/>
        </p:nvSpPr>
        <p:spPr>
          <a:xfrm>
            <a:off x="9404888" y="3587385"/>
            <a:ext cx="1278610" cy="379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detector 2</a:t>
            </a:r>
            <a:endParaRPr lang="en-CH" dirty="0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3CC1A337-BDBA-27F0-794C-3BECA9C876F9}"/>
              </a:ext>
            </a:extLst>
          </p:cNvPr>
          <p:cNvCxnSpPr/>
          <p:nvPr/>
        </p:nvCxnSpPr>
        <p:spPr>
          <a:xfrm flipV="1">
            <a:off x="4246536" y="5129939"/>
            <a:ext cx="5323667" cy="255722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4D402B4-C292-A620-085B-C77150CA60CF}"/>
              </a:ext>
            </a:extLst>
          </p:cNvPr>
          <p:cNvSpPr txBox="1"/>
          <p:nvPr/>
        </p:nvSpPr>
        <p:spPr>
          <a:xfrm>
            <a:off x="5889356" y="5331656"/>
            <a:ext cx="2425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km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73453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321E0A-C687-4A49-2BF6-242C59654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13E5C4-3656-71A3-677F-ECC5DD4EC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9D19859-3859-FCC6-3825-1CE2312192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5923"/>
          <a:stretch/>
        </p:blipFill>
        <p:spPr>
          <a:xfrm>
            <a:off x="0" y="0"/>
            <a:ext cx="123524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189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C8CBEE-60CD-5335-754C-4F49222C3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5872"/>
          </a:xfrm>
        </p:spPr>
        <p:txBody>
          <a:bodyPr/>
          <a:lstStyle/>
          <a:p>
            <a:r>
              <a:rPr lang="en-US" dirty="0"/>
              <a:t>Before FASER was established, we thought </a:t>
            </a:r>
            <a:endParaRPr lang="en-CH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F5C60F-E4FD-0B6B-63A7-39F71107E1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1B5ADB-F3CD-DA38-3523-7FC883AB6C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728" y="1270126"/>
            <a:ext cx="5296966" cy="4906837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BA2F13F-BD55-92E4-0D6C-ABC6BD40E60A}"/>
              </a:ext>
            </a:extLst>
          </p:cNvPr>
          <p:cNvSpPr txBox="1"/>
          <p:nvPr/>
        </p:nvSpPr>
        <p:spPr>
          <a:xfrm rot="20435109">
            <a:off x="3058501" y="2937753"/>
            <a:ext cx="1585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LHCb LOS</a:t>
            </a:r>
            <a:endParaRPr lang="en-CH" dirty="0">
              <a:solidFill>
                <a:schemeClr val="bg1"/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5089019-3E25-DC08-45C2-5CA3B6859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4689" y="1225181"/>
            <a:ext cx="5723106" cy="4325167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0444302-5DCC-013B-8816-ECDCDCA42FD1}"/>
              </a:ext>
            </a:extLst>
          </p:cNvPr>
          <p:cNvSpPr txBox="1"/>
          <p:nvPr/>
        </p:nvSpPr>
        <p:spPr>
          <a:xfrm>
            <a:off x="6096001" y="5550348"/>
            <a:ext cx="609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Visit to Lake Leman (Vevey) in 2019 to see possibility of IceCube like experiment. But found that the water transparency is not great…</a:t>
            </a:r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3511515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443A25-A937-C2DA-BCD0-A9FCE21BA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534025" cy="1325563"/>
          </a:xfrm>
        </p:spPr>
        <p:txBody>
          <a:bodyPr/>
          <a:lstStyle/>
          <a:p>
            <a:r>
              <a:rPr lang="en-US" dirty="0"/>
              <a:t>Far sites at the emergence point</a:t>
            </a:r>
            <a:endParaRPr lang="en-CH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CB15F75-E302-2DBD-E56C-762D0BAF0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825625"/>
            <a:ext cx="5724525" cy="4351338"/>
          </a:xfrm>
        </p:spPr>
        <p:txBody>
          <a:bodyPr/>
          <a:lstStyle/>
          <a:p>
            <a:r>
              <a:rPr lang="en-US" dirty="0"/>
              <a:t>LHC is 100m underground</a:t>
            </a:r>
          </a:p>
          <a:p>
            <a:r>
              <a:rPr lang="en-US" dirty="0"/>
              <a:t>LOS appears to surface or underwater</a:t>
            </a:r>
          </a:p>
          <a:p>
            <a:r>
              <a:rPr lang="en-US" dirty="0"/>
              <a:t>CERN survey team provided us the coordinates</a:t>
            </a:r>
            <a:endParaRPr lang="en-CH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3EC1035-CEBB-55ED-38F2-ABFB685AB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33866"/>
            <a:ext cx="12192000" cy="262413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C5BFD721-9342-B53C-F671-78DCC86AC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09566"/>
            <a:ext cx="60960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352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7E702D-5F44-E9A2-8FF6-8401ABDD8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78D543-825F-27A6-78E6-B3826D4E86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EA39193-D572-F48F-EA18-133E1D67C8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955" y="0"/>
            <a:ext cx="103540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387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227B10-05A6-E92C-5F72-9AF050BCA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084AFC3-F377-6B2D-A4E5-FD368C7A7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E3C6AE0-AFD9-D5F5-8E0C-D0B53C6B0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410" y="0"/>
            <a:ext cx="100611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179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日付プレースホルダー 16">
            <a:extLst>
              <a:ext uri="{FF2B5EF4-FFF2-40B4-BE49-F238E27FC236}">
                <a16:creationId xmlns:a16="http://schemas.microsoft.com/office/drawing/2014/main" id="{CFB13E7D-A590-919A-7AE1-6EF8E56D3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/>
              <a:t>2025/1/23</a:t>
            </a:r>
          </a:p>
        </p:txBody>
      </p:sp>
      <p:sp>
        <p:nvSpPr>
          <p:cNvPr id="18" name="スライド番号プレースホルダー 17">
            <a:extLst>
              <a:ext uri="{FF2B5EF4-FFF2-40B4-BE49-F238E27FC236}">
                <a16:creationId xmlns:a16="http://schemas.microsoft.com/office/drawing/2014/main" id="{D8088D35-8969-D51E-3AC7-95CF60562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BCDDECD-A30B-410C-9150-17273250A960}" type="slidenum">
              <a:rPr/>
              <a:t>7</a:t>
            </a:fld>
            <a:endParaRPr lang="en-US"/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387070C-6369-4EBD-4FCB-EBF8C16FFCE5}"/>
              </a:ext>
            </a:extLst>
          </p:cNvPr>
          <p:cNvSpPr/>
          <p:nvPr/>
        </p:nvSpPr>
        <p:spPr>
          <a:xfrm>
            <a:off x="11280203" y="6082347"/>
            <a:ext cx="774117" cy="44235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vert="horz" wrap="none" lIns="108847" tIns="54423" rIns="108847" bIns="54423" anchor="ctr" anchorCtr="0" compatLnSpc="0">
            <a:noAutofit/>
          </a:bodyPr>
          <a:lstStyle/>
          <a:p>
            <a:pPr hangingPunct="0"/>
            <a:endParaRPr lang="en-US" sz="2177"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1A18E058-6133-8F39-21CE-79835084BDE6}"/>
              </a:ext>
            </a:extLst>
          </p:cNvPr>
          <p:cNvSpPr/>
          <p:nvPr/>
        </p:nvSpPr>
        <p:spPr>
          <a:xfrm>
            <a:off x="4532151" y="4919430"/>
            <a:ext cx="7190405" cy="499388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5EB91E">
              <a:alpha val="30000"/>
            </a:srgbClr>
          </a:solidFill>
          <a:ln w="10080">
            <a:solidFill>
              <a:srgbClr val="468A1A"/>
            </a:solidFill>
            <a:prstDash val="solid"/>
          </a:ln>
        </p:spPr>
        <p:txBody>
          <a:bodyPr vert="horz" wrap="none" lIns="114942" tIns="60519" rIns="114942" bIns="60519" anchor="ctr" anchorCtr="0" compatLnSpc="0">
            <a:noAutofit/>
          </a:bodyPr>
          <a:lstStyle/>
          <a:p>
            <a:pPr hangingPunct="0"/>
            <a:endParaRPr lang="en-US" sz="2177"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4EC8C437-A199-E0CA-5D4E-1DA719EAC8A4}"/>
              </a:ext>
            </a:extLst>
          </p:cNvPr>
          <p:cNvSpPr/>
          <p:nvPr/>
        </p:nvSpPr>
        <p:spPr>
          <a:xfrm>
            <a:off x="221391" y="4309454"/>
            <a:ext cx="3759995" cy="1548233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5EB91E">
              <a:alpha val="30000"/>
            </a:srgbClr>
          </a:solidFill>
          <a:ln w="29160">
            <a:solidFill>
              <a:srgbClr val="468A1A"/>
            </a:solidFill>
            <a:prstDash val="solid"/>
          </a:ln>
        </p:spPr>
        <p:txBody>
          <a:bodyPr vert="horz" wrap="none" lIns="126262" tIns="71839" rIns="126262" bIns="71839" anchor="ctr" anchorCtr="0" compatLnSpc="0">
            <a:noAutofit/>
          </a:bodyPr>
          <a:lstStyle/>
          <a:p>
            <a:pPr hangingPunct="0"/>
            <a:endParaRPr lang="en-US" sz="2177"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5" name=" 4">
            <a:extLst>
              <a:ext uri="{FF2B5EF4-FFF2-40B4-BE49-F238E27FC236}">
                <a16:creationId xmlns:a16="http://schemas.microsoft.com/office/drawing/2014/main" id="{499D7741-7E73-2D75-B87B-E3C842248A2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71821" y="-34355"/>
            <a:ext cx="10515600" cy="1325563"/>
          </a:xfrm>
        </p:spPr>
        <p:txBody>
          <a:bodyPr vert="horz"/>
          <a:lstStyle/>
          <a:p>
            <a:pPr lvl="0" algn="l" hangingPunct="1">
              <a:lnSpc>
                <a:spcPct val="90000"/>
              </a:lnSpc>
            </a:pPr>
            <a:r>
              <a:rPr lang="en-US" sz="3628" b="1" dirty="0">
                <a:solidFill>
                  <a:srgbClr val="0066B3"/>
                </a:solidFill>
                <a:effectLst>
                  <a:outerShdw dist="17961" dir="2700000">
                    <a:scrgbClr r="0" g="0" b="0"/>
                  </a:outerShdw>
                </a:effectLst>
                <a:latin typeface="Arial" pitchFamily="18"/>
              </a:rPr>
              <a:t>Beam LOS exit points</a:t>
            </a:r>
          </a:p>
        </p:txBody>
      </p: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3CB3EA83-0C5F-42B7-1357-891A35A8F3D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44188" y="6242134"/>
            <a:ext cx="497647" cy="24338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 6">
            <a:extLst>
              <a:ext uri="{FF2B5EF4-FFF2-40B4-BE49-F238E27FC236}">
                <a16:creationId xmlns:a16="http://schemas.microsoft.com/office/drawing/2014/main" id="{4DF416C9-F668-C532-84EF-71341779F7F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18778" y="1105881"/>
            <a:ext cx="5203738" cy="3203573"/>
          </a:xfrm>
        </p:spPr>
        <p:txBody>
          <a:bodyPr vert="horz">
            <a:normAutofit lnSpcReduction="10000"/>
          </a:bodyPr>
          <a:lstStyle/>
          <a:p>
            <a:pPr lvl="0">
              <a:buSzPct val="45000"/>
              <a:buFont typeface="StarSymbol"/>
              <a:buChar char="●"/>
            </a:pPr>
            <a:r>
              <a:rPr lang="en-US" sz="2419" dirty="0">
                <a:solidFill>
                  <a:srgbClr val="000000"/>
                </a:solidFill>
              </a:rPr>
              <a:t>The emergence points of the lines of sight from all IPs are identified</a:t>
            </a:r>
          </a:p>
          <a:p>
            <a:pPr>
              <a:spcBef>
                <a:spcPts val="521"/>
              </a:spcBef>
              <a:buSzPct val="45000"/>
              <a:buFont typeface="StarSymbol"/>
              <a:buChar char="●"/>
            </a:pPr>
            <a:r>
              <a:rPr lang="en-US" sz="2419" dirty="0">
                <a:solidFill>
                  <a:srgbClr val="000000"/>
                </a:solidFill>
              </a:rPr>
              <a:t>C. </a:t>
            </a:r>
            <a:r>
              <a:rPr lang="en-US" sz="2419" dirty="0" err="1">
                <a:solidFill>
                  <a:srgbClr val="000000"/>
                </a:solidFill>
              </a:rPr>
              <a:t>Vendeuvre</a:t>
            </a:r>
            <a:r>
              <a:rPr lang="en-US" sz="2419" dirty="0">
                <a:solidFill>
                  <a:srgbClr val="000000"/>
                </a:solidFill>
              </a:rPr>
              <a:t> and B. Weyer used the most accurate model of the LHC ring and state-of-the art tools for surface / lake depth determination</a:t>
            </a:r>
          </a:p>
          <a:p>
            <a:pPr>
              <a:spcBef>
                <a:spcPts val="521"/>
              </a:spcBef>
              <a:buSzPct val="45000"/>
              <a:buFont typeface="StarSymbol"/>
              <a:buChar char="●"/>
            </a:pPr>
            <a:r>
              <a:rPr lang="en-US" sz="2419" dirty="0">
                <a:solidFill>
                  <a:srgbClr val="000000"/>
                </a:solidFill>
              </a:rPr>
              <a:t>To maximize event rates, a surface detector should be as close to a high-</a:t>
            </a:r>
            <a:r>
              <a:rPr lang="en-US" sz="2419" dirty="0" err="1">
                <a:solidFill>
                  <a:srgbClr val="000000"/>
                </a:solidFill>
              </a:rPr>
              <a:t>lumi</a:t>
            </a:r>
            <a:r>
              <a:rPr lang="en-US" sz="2419" dirty="0">
                <a:solidFill>
                  <a:srgbClr val="000000"/>
                </a:solidFill>
              </a:rPr>
              <a:t> IP as possible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C165070-925C-BCFF-F972-BA56A6C58E4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529621" y="35267"/>
            <a:ext cx="6635287" cy="4036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グラフィックス 8" descr="14§latex§\begin{tabular}{c c c c c}&#10;\hline&#10;\hline&#10;  IP/Side&#10;    &amp; luminosity &#10;    &amp; distance &#10;    &amp; relative flux&#10;    &amp; comment&#10;    \\&#10;\hline&#10;  IP1W&#10;    &amp; 3000 fb$^{-1}$&#10;    &amp; 26.9~km&#10;    &amp; 0.1&#10;    &amp; in Jura mountains&#10;    \\&#10;  IP1E&#10;    &amp; 3000 fb$^{-1}$&#10;    &amp; 183~km&#10;    &amp; 0.0025 &#10;    &amp; very far&#10;    \\&#10;  IP5W&#10;    &amp; 3000 fb$^{-1}$&#10;    &amp; 18.7~km&#10;    &amp; 0.25&#10;    &amp; in Jura mountains&#10;    \\&#10;  IP5L&#10;    &amp; 3000 fb$^{-1}$&#10;    &amp; 9~km&#10;    &amp; 1&#10;    &amp; in lake Geneva&#10;    \\&#10;  IP5E&#10;    &amp; 3000 fb$^{-1}$&#10;    &amp; 166~km&#10;    &amp; 0.0029&#10;    &amp; very far&#10;    \\&#10;  IP8L&#10;    &amp; 300--600 fb$^{-1}$&#10;    &amp; 26~km&#10;    &amp; 0.0125--0.025 &#10;    &amp; in lake Geneva&#10;    \\&#10;  IP8S&#10;    &amp; 300--600 fb$^{-1}$&#10;    &amp; 24.6~km&#10;    &amp; 0.0133--0.0266&#10;    &amp; in Jura mountains&#10;    \\&#10;\hline&#10;  FASER/SND &#10;    &amp; 3000 fb$^{-1}$&#10;    &amp; 480~m&#10;    &amp; 351&#10;    &amp; TI12/TI18&#10;    \\&#10;  FPF&#10;    &amp; 3000 fb$^{-1}$&#10;    &amp; 620~m&#10;    &amp; 210&#10;    &amp; purpose-built cavern&#10;    \\&#10;\hline&#10;\hline&#10;\end{tabular}&#10;§svg§600§TRUE§" title="TexMaths">
            <a:extLst>
              <a:ext uri="{FF2B5EF4-FFF2-40B4-BE49-F238E27FC236}">
                <a16:creationId xmlns:a16="http://schemas.microsoft.com/office/drawing/2014/main" id="{C6AE6E29-D40E-AF97-D669-4CDF67EB2E4E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4111567" y="4107434"/>
            <a:ext cx="7765115" cy="270636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 9">
            <a:extLst>
              <a:ext uri="{FF2B5EF4-FFF2-40B4-BE49-F238E27FC236}">
                <a16:creationId xmlns:a16="http://schemas.microsoft.com/office/drawing/2014/main" id="{5DD22FE5-96C0-9389-8EBF-7425CD8123A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 rot="20700000">
            <a:off x="2262659" y="5998459"/>
            <a:ext cx="1850392" cy="888188"/>
          </a:xfrm>
        </p:spPr>
        <p:txBody>
          <a:bodyPr vert="horz"/>
          <a:lstStyle/>
          <a:p>
            <a:pPr lvl="0"/>
            <a:r>
              <a:rPr lang="en-US" sz="1451" b="1" dirty="0">
                <a:solidFill>
                  <a:srgbClr val="CE181E"/>
                </a:solidFill>
              </a:rPr>
              <a:t>10-20% of IP5/IP1 </a:t>
            </a:r>
            <a:r>
              <a:rPr lang="en-US" sz="1451" b="1" dirty="0" err="1">
                <a:solidFill>
                  <a:srgbClr val="CE181E"/>
                </a:solidFill>
              </a:rPr>
              <a:t>lumi</a:t>
            </a:r>
            <a:r>
              <a:rPr lang="en-US" sz="1451" b="1" dirty="0">
                <a:solidFill>
                  <a:srgbClr val="CE181E"/>
                </a:solidFill>
              </a:rPr>
              <a:t> expected at IP8!</a:t>
            </a:r>
          </a:p>
        </p:txBody>
      </p:sp>
      <p:sp>
        <p:nvSpPr>
          <p:cNvPr id="11" name=" 10">
            <a:extLst>
              <a:ext uri="{FF2B5EF4-FFF2-40B4-BE49-F238E27FC236}">
                <a16:creationId xmlns:a16="http://schemas.microsoft.com/office/drawing/2014/main" id="{9EAA45BC-EB3B-5E12-3C93-1C5105EA95C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02615" y="5219847"/>
            <a:ext cx="2147325" cy="218129"/>
          </a:xfrm>
        </p:spPr>
        <p:txBody>
          <a:bodyPr vert="horz">
            <a:normAutofit fontScale="77500" lnSpcReduction="20000"/>
          </a:bodyPr>
          <a:lstStyle/>
          <a:p>
            <a:pPr lvl="0"/>
            <a:r>
              <a:rPr lang="en-US" sz="1451" b="1">
                <a:solidFill>
                  <a:srgbClr val="468A1A"/>
                </a:solidFill>
              </a:rPr>
              <a:t>Closest!     (reference)</a:t>
            </a:r>
          </a:p>
        </p:txBody>
      </p:sp>
      <p:sp>
        <p:nvSpPr>
          <p:cNvPr id="12" name=" 11">
            <a:extLst>
              <a:ext uri="{FF2B5EF4-FFF2-40B4-BE49-F238E27FC236}">
                <a16:creationId xmlns:a16="http://schemas.microsoft.com/office/drawing/2014/main" id="{FF8F76A3-0D97-E23F-8320-7D9DA05A9C1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 rot="1800000">
            <a:off x="5129026" y="4581324"/>
            <a:ext cx="663529" cy="224659"/>
          </a:xfrm>
        </p:spPr>
        <p:txBody>
          <a:bodyPr vert="horz">
            <a:normAutofit fontScale="40000" lnSpcReduction="20000"/>
          </a:bodyPr>
          <a:lstStyle/>
          <a:p>
            <a:pPr lvl="0"/>
            <a:r>
              <a:rPr lang="en-US" sz="1451" b="1">
                <a:solidFill>
                  <a:srgbClr val="999999"/>
                </a:solidFill>
              </a:rPr>
              <a:t>ATLAS</a:t>
            </a:r>
          </a:p>
        </p:txBody>
      </p:sp>
      <p:sp>
        <p:nvSpPr>
          <p:cNvPr id="13" name=" 12">
            <a:extLst>
              <a:ext uri="{FF2B5EF4-FFF2-40B4-BE49-F238E27FC236}">
                <a16:creationId xmlns:a16="http://schemas.microsoft.com/office/drawing/2014/main" id="{798B7C18-1AC9-3BF9-AEF0-6354382BBDD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 rot="1800000">
            <a:off x="5216102" y="5191300"/>
            <a:ext cx="663529" cy="224659"/>
          </a:xfrm>
        </p:spPr>
        <p:txBody>
          <a:bodyPr vert="horz">
            <a:normAutofit fontScale="62500" lnSpcReduction="20000"/>
          </a:bodyPr>
          <a:lstStyle/>
          <a:p>
            <a:pPr lvl="0"/>
            <a:r>
              <a:rPr lang="en-US" sz="1451" b="1">
                <a:solidFill>
                  <a:srgbClr val="999999"/>
                </a:solidFill>
              </a:rPr>
              <a:t>CMS</a:t>
            </a:r>
          </a:p>
        </p:txBody>
      </p:sp>
      <p:sp>
        <p:nvSpPr>
          <p:cNvPr id="14" name=" 13">
            <a:extLst>
              <a:ext uri="{FF2B5EF4-FFF2-40B4-BE49-F238E27FC236}">
                <a16:creationId xmlns:a16="http://schemas.microsoft.com/office/drawing/2014/main" id="{7C19C842-7634-4BE6-1D11-2375C3F0CE0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 rot="1800000">
            <a:off x="5085488" y="5888354"/>
            <a:ext cx="663529" cy="224659"/>
          </a:xfrm>
        </p:spPr>
        <p:txBody>
          <a:bodyPr vert="horz">
            <a:normAutofit fontScale="47500" lnSpcReduction="20000"/>
          </a:bodyPr>
          <a:lstStyle/>
          <a:p>
            <a:pPr lvl="0"/>
            <a:r>
              <a:rPr lang="en-US" sz="1451" b="1">
                <a:solidFill>
                  <a:srgbClr val="999999"/>
                </a:solidFill>
              </a:rPr>
              <a:t>LHCb</a:t>
            </a: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46B1942D-EBCD-C5D1-A85D-E7D1A1D495C1}"/>
              </a:ext>
            </a:extLst>
          </p:cNvPr>
          <p:cNvSpPr/>
          <p:nvPr/>
        </p:nvSpPr>
        <p:spPr>
          <a:xfrm>
            <a:off x="5110778" y="4913335"/>
            <a:ext cx="110588" cy="780648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0800"/>
              <a:gd name="f13" fmla="val 162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8 f15 1"/>
              <a:gd name="f28" fmla="*/ f18 f16 1"/>
              <a:gd name="f29" fmla="*/ 0 f15 1"/>
              <a:gd name="f30" fmla="*/ 7800 f15 1"/>
              <a:gd name="f31" fmla="*/ 0 f16 1"/>
              <a:gd name="f32" fmla="*/ f19 1 f4"/>
              <a:gd name="f33" fmla="*/ 21600 f16 1"/>
              <a:gd name="f34" fmla="*/ 21600 f15 1"/>
              <a:gd name="f35" fmla="*/ 108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29" y="f31"/>
              </a:cxn>
              <a:cxn ang="f42">
                <a:pos x="f29" y="f33"/>
              </a:cxn>
              <a:cxn ang="f42">
                <a:pos x="f34" y="f35"/>
              </a:cxn>
            </a:cxnLst>
            <a:rect l="f29" t="f44" r="f30" b="f45"/>
            <a:pathLst>
              <a:path w="21600" h="21600">
                <a:moveTo>
                  <a:pt x="f7" y="f7"/>
                </a:moveTo>
                <a:cubicBezTo>
                  <a:pt x="f11" y="f7"/>
                  <a:pt x="f12" y="f20"/>
                  <a:pt x="f12" y="f21"/>
                </a:cubicBezTo>
                <a:lnTo>
                  <a:pt x="f12" y="f36"/>
                </a:lnTo>
                <a:cubicBezTo>
                  <a:pt x="f12" y="f37"/>
                  <a:pt x="f13" y="f22"/>
                  <a:pt x="f8" y="f22"/>
                </a:cubicBezTo>
                <a:cubicBezTo>
                  <a:pt x="f13" y="f22"/>
                  <a:pt x="f12" y="f38"/>
                  <a:pt x="f12" y="f39"/>
                </a:cubicBezTo>
                <a:lnTo>
                  <a:pt x="f12" y="f23"/>
                </a:lnTo>
                <a:cubicBezTo>
                  <a:pt x="f12" y="f40"/>
                  <a:pt x="f11" y="f8"/>
                  <a:pt x="f7" y="f8"/>
                </a:cubicBezTo>
              </a:path>
            </a:pathLst>
          </a:custGeom>
          <a:noFill/>
          <a:ln w="12600">
            <a:solidFill>
              <a:srgbClr val="999999"/>
            </a:solidFill>
            <a:prstDash val="solid"/>
          </a:ln>
        </p:spPr>
        <p:txBody>
          <a:bodyPr vert="horz" wrap="square" lIns="116248" tIns="61825" rIns="116248" bIns="61825" anchor="ctr" anchorCtr="0" compatLnSpc="0">
            <a:noAutofit/>
          </a:bodyPr>
          <a:lstStyle/>
          <a:p>
            <a:pPr hangingPunct="0"/>
            <a:endParaRPr lang="en-US" sz="2177"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6" name=" 15">
            <a:extLst>
              <a:ext uri="{FF2B5EF4-FFF2-40B4-BE49-F238E27FC236}">
                <a16:creationId xmlns:a16="http://schemas.microsoft.com/office/drawing/2014/main" id="{A6CC05F5-EC08-7683-8F18-BC48FCB7830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36471" y="4403497"/>
            <a:ext cx="3434327" cy="1437644"/>
          </a:xfrm>
        </p:spPr>
        <p:txBody>
          <a:bodyPr vert="horz"/>
          <a:lstStyle/>
          <a:p>
            <a:pPr lvl="0"/>
            <a:r>
              <a:rPr lang="en-US" sz="2419">
                <a:solidFill>
                  <a:srgbClr val="000000"/>
                </a:solidFill>
              </a:rPr>
              <a:t>Most promising locations west of IP5, on the Jura, and east of IP5, in lake Geneva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5D23B5-2290-1D71-0DFC-2AA22F65F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BB441E-1B0F-FDD2-E6F7-0D33E6ABA3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30C079C-E1AB-2B2E-A940-6914A2DF5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6057" y="1767878"/>
            <a:ext cx="9170479" cy="267442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7ADF1D5-4FBD-D190-B878-29317609C2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057" y="3997958"/>
            <a:ext cx="9170479" cy="2685278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328629B-554D-70E4-D026-745A3A3ADB3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703" t="12253" r="22249" b="40247"/>
          <a:stretch>
            <a:fillRect/>
          </a:stretch>
        </p:blipFill>
        <p:spPr>
          <a:xfrm>
            <a:off x="0" y="0"/>
            <a:ext cx="3754877" cy="1898173"/>
          </a:xfrm>
          <a:prstGeom prst="rect">
            <a:avLst/>
          </a:prstGeom>
        </p:spPr>
      </p:pic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3A9E71E7-F169-110C-CE22-32D39364B231}"/>
              </a:ext>
            </a:extLst>
          </p:cNvPr>
          <p:cNvCxnSpPr/>
          <p:nvPr/>
        </p:nvCxnSpPr>
        <p:spPr>
          <a:xfrm>
            <a:off x="3112851" y="949086"/>
            <a:ext cx="642026" cy="12104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D76752BD-C062-881D-B13A-95C8395DAB42}"/>
              </a:ext>
            </a:extLst>
          </p:cNvPr>
          <p:cNvCxnSpPr/>
          <p:nvPr/>
        </p:nvCxnSpPr>
        <p:spPr>
          <a:xfrm>
            <a:off x="933855" y="554477"/>
            <a:ext cx="1196502" cy="40272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544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34DFA4-EE5E-8075-6890-FF34B85C1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CH" sz="40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06535E-96AA-7A0F-48D9-996902B225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67A472F-9927-C47E-E743-896AD432F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195" y="0"/>
            <a:ext cx="10700425" cy="716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098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363</Words>
  <Application>Microsoft Office PowerPoint</Application>
  <PresentationFormat>ワイド画面</PresentationFormat>
  <Paragraphs>60</Paragraphs>
  <Slides>17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4" baseType="lpstr">
      <vt:lpstr>Liberation Sans</vt:lpstr>
      <vt:lpstr>StarSymbol</vt:lpstr>
      <vt:lpstr>Aptos</vt:lpstr>
      <vt:lpstr>Aptos Display</vt:lpstr>
      <vt:lpstr>Arial</vt:lpstr>
      <vt:lpstr>Cambria Math</vt:lpstr>
      <vt:lpstr>Office テーマ</vt:lpstr>
      <vt:lpstr>Detector at LHCν FAR</vt:lpstr>
      <vt:lpstr>PowerPoint プレゼンテーション</vt:lpstr>
      <vt:lpstr>Before FASER was established, we thought </vt:lpstr>
      <vt:lpstr>Far sites at the emergence point</vt:lpstr>
      <vt:lpstr>PowerPoint プレゼンテーション</vt:lpstr>
      <vt:lpstr>PowerPoint プレゼンテーション</vt:lpstr>
      <vt:lpstr>Beam LOS exit points</vt:lpstr>
      <vt:lpstr>PowerPoint プレゼンテーション</vt:lpstr>
      <vt:lpstr>PowerPoint プレゼンテーション</vt:lpstr>
      <vt:lpstr>IP5_W</vt:lpstr>
      <vt:lpstr>Field trip to IP5_W</vt:lpstr>
      <vt:lpstr>Field trip to IP5_W</vt:lpstr>
      <vt:lpstr>Two sides of the valley</vt:lpstr>
      <vt:lpstr>Any idea about detector?</vt:lpstr>
      <vt:lpstr>Can we put a simple detector in next year?</vt:lpstr>
      <vt:lpstr>Possible detector?</vt:lpstr>
      <vt:lpstr>Possible detector?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Ariga, Akitaka (LHEP)</dc:creator>
  <cp:lastModifiedBy>Ariga, Akitaka (LHEP)</cp:lastModifiedBy>
  <cp:revision>1</cp:revision>
  <dcterms:created xsi:type="dcterms:W3CDTF">2025-10-15T08:03:55Z</dcterms:created>
  <dcterms:modified xsi:type="dcterms:W3CDTF">2025-10-15T08:57:54Z</dcterms:modified>
</cp:coreProperties>
</file>