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1479" r:id="rId2"/>
    <p:sldId id="1478" r:id="rId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C1C1"/>
    <a:srgbClr val="D9D9D9"/>
    <a:srgbClr val="E5F0EC"/>
    <a:srgbClr val="CCDFDB"/>
    <a:srgbClr val="FF6600"/>
    <a:srgbClr val="CCCCCC"/>
    <a:srgbClr val="666666"/>
    <a:srgbClr val="FECC99"/>
    <a:srgbClr val="FEE6CC"/>
    <a:srgbClr val="D7E5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1"/>
    <p:restoredTop sz="94694"/>
  </p:normalViewPr>
  <p:slideViewPr>
    <p:cSldViewPr snapToGrid="0">
      <p:cViewPr varScale="1">
        <p:scale>
          <a:sx n="117" d="100"/>
          <a:sy n="117" d="100"/>
        </p:scale>
        <p:origin x="4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16F17-FF12-814E-936A-620B3383A43B}" type="datetimeFigureOut">
              <a:rPr lang="sv-SE" smtClean="0"/>
              <a:t>2025-12-08</a:t>
            </a:fld>
            <a:endParaRPr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5A434-646A-2746-9BDC-885B2382B33E}" type="slidenum">
              <a:rPr lang="sv-SE" smtClean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182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5105BBA5-0B01-43EB-96EC-725AF28E5A8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BB3141B3-566C-47FF-8C29-67289995D2FA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B965145F-CDA4-4965-A7C5-ACBA593934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03069" y="1048935"/>
            <a:ext cx="8872165" cy="476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48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96A591D-7BEE-2A48-BD08-DCDF3D90DE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2025-12-08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OPEN DAYS 2024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7" name="Platshållare för diagram 6">
            <a:extLst>
              <a:ext uri="{FF2B5EF4-FFF2-40B4-BE49-F238E27FC236}">
                <a16:creationId xmlns:a16="http://schemas.microsoft.com/office/drawing/2014/main" id="{FA784AEE-BB11-4271-AB33-DE077410560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03313" y="1657350"/>
            <a:ext cx="7767637" cy="44450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US"/>
              <a:t>Click icon to add chart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1755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PRESENTATION TITLE/FOOTER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8" name="Platshållare för tabell 7">
            <a:extLst>
              <a:ext uri="{FF2B5EF4-FFF2-40B4-BE49-F238E27FC236}">
                <a16:creationId xmlns:a16="http://schemas.microsoft.com/office/drawing/2014/main" id="{489D1BD7-202A-4115-BE6C-1B053CFFDE1E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1103313" y="1614488"/>
            <a:ext cx="9359900" cy="44069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US"/>
              <a:t>Click icon to add table</a:t>
            </a:r>
            <a:endParaRPr lang="sv-SE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EF177138-95E5-674B-B010-143A8CD145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2025-12-08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2518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0" y="388593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79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-2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81DF3056-F3A8-2949-876C-528413E34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0395" y="3883393"/>
            <a:ext cx="8640000" cy="921363"/>
          </a:xfrm>
          <a:prstGeom prst="rect">
            <a:avLst/>
          </a:prstGeom>
        </p:spPr>
        <p:txBody>
          <a:bodyPr lIns="9000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5" name="Platshållare för text 14">
            <a:extLst>
              <a:ext uri="{FF2B5EF4-FFF2-40B4-BE49-F238E27FC236}">
                <a16:creationId xmlns:a16="http://schemas.microsoft.com/office/drawing/2014/main" id="{EA5DA2EE-60AD-41D0-96B0-DDF02E0AE5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30395" y="5605695"/>
            <a:ext cx="6290892" cy="459883"/>
          </a:xfrm>
          <a:prstGeom prst="rect">
            <a:avLst/>
          </a:prstGeom>
        </p:spPr>
        <p:txBody>
          <a:bodyPr lIns="90000" tIns="18000" bIns="3600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strike="noStrike" cap="all" spc="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/>
              <a:t>presented by &lt;name nameson&gt;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5CE429DE-35D4-F144-9881-2C3DD8ABB6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30395" y="6096663"/>
            <a:ext cx="1241068" cy="365125"/>
          </a:xfrm>
        </p:spPr>
        <p:txBody>
          <a:bodyPr/>
          <a:lstStyle>
            <a:lvl1pPr>
              <a:defRPr sz="1200"/>
            </a:lvl1pPr>
          </a:lstStyle>
          <a:p>
            <a:fld id="{18896B66-0B3A-474C-9C9C-E4F07B1F5DAD}" type="datetime1">
              <a:rPr lang="sv-SE" smtClean="0"/>
              <a:pPr/>
              <a:t>2025-12-08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0138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9BCCEAFE-E21B-43CF-80C4-FF01C3F9D479}"/>
              </a:ext>
            </a:extLst>
          </p:cNvPr>
          <p:cNvSpPr/>
          <p:nvPr userDrawn="1"/>
        </p:nvSpPr>
        <p:spPr>
          <a:xfrm>
            <a:off x="0" y="16274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PRESENTATION </a:t>
            </a:r>
            <a:r>
              <a:rPr lang="sv-SE" err="1"/>
              <a:t>TITLe</a:t>
            </a:r>
            <a:r>
              <a:rPr lang="sv-SE"/>
              <a:t>/ 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6426DF26-09C3-4DAE-B43E-0C11D6A635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5C48DF05-1B09-4DA6-AC56-07304871C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5647" y="1640719"/>
            <a:ext cx="10042073" cy="4375520"/>
          </a:xfrm>
        </p:spPr>
        <p:txBody>
          <a:bodyPr>
            <a:noAutofit/>
          </a:bodyPr>
          <a:lstStyle>
            <a:lvl1pPr marL="457200" indent="-457200">
              <a:buClr>
                <a:schemeClr val="bg1"/>
              </a:buClr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latshållare för datum 3">
            <a:extLst>
              <a:ext uri="{FF2B5EF4-FFF2-40B4-BE49-F238E27FC236}">
                <a16:creationId xmlns:a16="http://schemas.microsoft.com/office/drawing/2014/main" id="{04D3287D-3E21-D845-8766-C307E67653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2025-12-08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988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/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250D024A-8F85-4618-9506-0F493B263A92}"/>
              </a:ext>
            </a:extLst>
          </p:cNvPr>
          <p:cNvSpPr/>
          <p:nvPr userDrawn="1"/>
        </p:nvSpPr>
        <p:spPr>
          <a:xfrm>
            <a:off x="0" y="0"/>
            <a:ext cx="647771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628E18C2-A66E-436E-89DA-1C5D481CB4B4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77712" y="0"/>
            <a:ext cx="5714288" cy="6858000"/>
          </a:xfrm>
          <a:solidFill>
            <a:srgbClr val="ECECEC"/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55DE042-7DE8-4583-986C-4082375307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0491" y="1051132"/>
            <a:ext cx="4255909" cy="829149"/>
          </a:xfrm>
        </p:spPr>
        <p:txBody>
          <a:bodyPr rIns="18000" anchor="b" anchorCtr="0"/>
          <a:lstStyle>
            <a:lvl1pPr marL="0" indent="0">
              <a:buFontTx/>
              <a:buNone/>
              <a:defRPr sz="4800">
                <a:solidFill>
                  <a:schemeClr val="bg1"/>
                </a:solidFill>
                <a:latin typeface="+mn-lt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# (chapter)</a:t>
            </a:r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1DC53C5B-9DC3-4646-B6B3-DD59404D44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0491" y="2169209"/>
            <a:ext cx="4255909" cy="2462613"/>
          </a:xfrm>
        </p:spPr>
        <p:txBody>
          <a:bodyPr rIns="18000" anchor="t" anchorCtr="0"/>
          <a:lstStyle>
            <a:lvl1pPr marL="0" indent="0">
              <a:spcBef>
                <a:spcPts val="0"/>
              </a:spcBef>
              <a:buFontTx/>
              <a:buNone/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25464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OPEN DAYS 2024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5917406D-4BE3-3B4C-BCFF-41B4F0FAB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9365782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3E8E36C4-8565-B94E-A90D-FF5DD7F8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2025-12-08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008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OPEN DAYS 2024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58775" indent="-2159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BA21051E-3C35-41FB-8E6B-797DB8F2697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73692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2865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Platshållare för datum 3">
            <a:extLst>
              <a:ext uri="{FF2B5EF4-FFF2-40B4-BE49-F238E27FC236}">
                <a16:creationId xmlns:a16="http://schemas.microsoft.com/office/drawing/2014/main" id="{154C1432-4F85-1F42-8016-9B83B89CC8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2025-12-08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510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OPEN DAYS 2024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975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B2D0E559-A900-41F3-93C5-387A7764A15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605297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39750" indent="-19685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7" name="Platshållare för innehåll 2">
            <a:extLst>
              <a:ext uri="{FF2B5EF4-FFF2-40B4-BE49-F238E27FC236}">
                <a16:creationId xmlns:a16="http://schemas.microsoft.com/office/drawing/2014/main" id="{E4E99B3B-ADB3-4D1A-9A7F-AA1B8528E6C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116194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F91A8E7B-C629-D343-8A83-7EB0ADF608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2025-12-08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766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16B191E2-1C71-4B4C-B562-DD793673C24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73813" y="1562100"/>
            <a:ext cx="4994275" cy="47688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800">
                <a:solidFill>
                  <a:srgbClr val="666666"/>
                </a:solidFill>
              </a:defRPr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OPEN DAYS 2024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BC4F3A85-66E6-412A-97CD-99D922EFBEE2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506E76ED-0FF0-4A03-8EB9-06B57B12EC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5D496E45-863B-704B-B14F-5E0F58578D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2025-12-08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655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.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8F5BB748-C0D0-CB4F-BA93-7488E4BA70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Image </a:t>
            </a:r>
            <a:r>
              <a:rPr lang="sv-SE" err="1"/>
              <a:t>title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286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81532B06-EA3A-AA45-A1FA-C8E1873FD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81999"/>
            <a:ext cx="9478393" cy="657340"/>
          </a:xfrm>
          <a:prstGeom prst="rect">
            <a:avLst/>
          </a:prstGeom>
        </p:spPr>
        <p:txBody>
          <a:bodyPr vert="horz" lIns="90000" tIns="45720" rIns="91440" bIns="45720" rtlCol="0" anchor="t" anchorCtr="0">
            <a:no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6E4D6F2-5CFB-9D4E-AED8-120937FE25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5647" y="6483583"/>
            <a:ext cx="8326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spc="80" baseline="0">
                <a:solidFill>
                  <a:srgbClr val="CCCCCC"/>
                </a:solidFill>
              </a:defRPr>
            </a:lvl1pPr>
          </a:lstStyle>
          <a:p>
            <a:fld id="{926FFDD8-E9D5-414B-9D01-E73C6B8A8FCA}" type="datetime1">
              <a:rPr lang="sv-SE" smtClean="0"/>
              <a:t>2025-12-08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5FD9D7-4C35-3343-B008-A413FF500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3244" y="648358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80" baseline="0">
                <a:solidFill>
                  <a:srgbClr val="CCCCCC"/>
                </a:solidFill>
              </a:defRPr>
            </a:lvl1pPr>
          </a:lstStyle>
          <a:p>
            <a:r>
              <a:rPr lang="sv-SE"/>
              <a:t>PRESENTATION TITLE / 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F6B396D-270A-E047-8DAD-6D51B53CAD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292" y="64835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CD0A89FF-22DC-4B6A-B9ED-60B2F32ED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5894" y="1561865"/>
            <a:ext cx="9561022" cy="4565397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82584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65" r:id="rId3"/>
    <p:sldLayoutId id="2147483667" r:id="rId4"/>
    <p:sldLayoutId id="2147483669" r:id="rId5"/>
    <p:sldLayoutId id="2147483650" r:id="rId6"/>
    <p:sldLayoutId id="2147483668" r:id="rId7"/>
    <p:sldLayoutId id="2147483662" r:id="rId8"/>
    <p:sldLayoutId id="2147483664" r:id="rId9"/>
    <p:sldLayoutId id="2147483663" r:id="rId10"/>
    <p:sldLayoutId id="2147483666" r:id="rId11"/>
    <p:sldLayoutId id="214748367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rgbClr val="666666"/>
          </a:solidFill>
          <a:latin typeface="+mj-lt"/>
          <a:ea typeface="+mj-ea"/>
          <a:cs typeface="+mj-cs"/>
        </a:defRPr>
      </a:lvl1pPr>
    </p:titleStyle>
    <p:bodyStyle>
      <a:lvl1pPr marL="101600" indent="-101600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Segoe UI" panose="020B0502040204020203" pitchFamily="34" charset="0"/>
        <a:buChar char=" "/>
        <a:defRPr sz="2000" kern="1200">
          <a:solidFill>
            <a:srgbClr val="666666"/>
          </a:solidFill>
          <a:latin typeface="+mn-lt"/>
          <a:ea typeface="+mn-ea"/>
          <a:cs typeface="+mn-cs"/>
        </a:defRPr>
      </a:lvl1pPr>
      <a:lvl2pPr marL="315913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Wingdings" panose="05000000000000000000" pitchFamily="2" charset="2"/>
        <a:buChar char=""/>
        <a:defRPr sz="2000" kern="1200">
          <a:solidFill>
            <a:srgbClr val="666666"/>
          </a:solidFill>
          <a:latin typeface="+mn-lt"/>
          <a:ea typeface="+mn-ea"/>
          <a:cs typeface="+mn-cs"/>
        </a:defRPr>
      </a:lvl2pPr>
      <a:lvl3pPr marL="582613" indent="-2508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800" kern="1200">
          <a:solidFill>
            <a:srgbClr val="666666"/>
          </a:solidFill>
          <a:latin typeface="+mn-lt"/>
          <a:ea typeface="+mn-ea"/>
          <a:cs typeface="+mn-cs"/>
        </a:defRPr>
      </a:lvl3pPr>
      <a:lvl4pPr marL="839788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055688" indent="-2000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4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upap.org/who-we-are/internal-organization/commissions/c11-particles-and-fields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9AFAE-B863-E850-56D4-52990CC4BF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D0A4D35-EBD3-FC01-ACA5-23A2B236F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WG14 Mandate &amp; Scope</a:t>
            </a:r>
            <a:endParaRPr lang="en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909741-12C4-749E-F1FA-9EA20EB79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OPEN DAYS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69D40C-8B5A-CB35-3F30-4F7D35951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</a:t>
            </a:fld>
            <a:endParaRPr lang="sv-SE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39A62FF-A16F-0DA3-1A3D-C9C599D38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587" y="849085"/>
            <a:ext cx="11290786" cy="5328976"/>
          </a:xfrm>
        </p:spPr>
        <p:txBody>
          <a:bodyPr/>
          <a:lstStyle/>
          <a:p>
            <a:r>
              <a:rPr lang="en-GB" sz="1400" dirty="0"/>
              <a:t>Under IUPAP Commission </a:t>
            </a:r>
            <a:r>
              <a:rPr lang="en-GB" sz="1400" b="1" i="1" dirty="0">
                <a:hlinkClick r:id="rId2"/>
              </a:rPr>
              <a:t>C11 (Particles &amp; Fields</a:t>
            </a:r>
            <a:r>
              <a:rPr lang="en-GB" sz="1400" b="1" i="1" dirty="0"/>
              <a:t>) , WG14 (Accelerator Science)</a:t>
            </a:r>
            <a:r>
              <a:rPr lang="en-GB" sz="1400" i="1" dirty="0"/>
              <a:t> </a:t>
            </a:r>
            <a:r>
              <a:rPr lang="en-GB" sz="1400" dirty="0"/>
              <a:t>Mandate and Scope are as follow:</a:t>
            </a:r>
          </a:p>
          <a:p>
            <a:r>
              <a:rPr lang="en-GB" sz="1400" b="1" u="sng" dirty="0"/>
              <a:t>Mandate</a:t>
            </a:r>
            <a:r>
              <a:rPr lang="en-GB" sz="1400" b="1" dirty="0"/>
              <a:t>: IUPAP WG14 promotes knowledge exchange in Particle Accelerators for Science and Society, engaging both the scientific community and the public. </a:t>
            </a:r>
            <a:r>
              <a:rPr lang="en-GB" sz="1400" dirty="0"/>
              <a:t>This mandate emphasizes promoting applications of particle accelerators across a range of scientific fields and societal needs, including:</a:t>
            </a:r>
          </a:p>
          <a:p>
            <a:r>
              <a:rPr lang="en-GB" sz="1400" dirty="0"/>
              <a:t>Industrial, medical, energy, and environmental applications of accelerator technologies</a:t>
            </a:r>
          </a:p>
          <a:p>
            <a:r>
              <a:rPr lang="en-GB" sz="1400" dirty="0"/>
              <a:t>Scientific advancements enabled by accelerators (e.g. light sources, neutron sources, and high-energy physics (HEP), heavy ion)</a:t>
            </a:r>
          </a:p>
          <a:p>
            <a:r>
              <a:rPr lang="en-GB" sz="1400" dirty="0"/>
              <a:t>Development of future facilities (e.g. laser, plasma, compact accelerator neutron source) for research and societal benefits</a:t>
            </a:r>
          </a:p>
          <a:p>
            <a:r>
              <a:rPr lang="en-GB" sz="1400" dirty="0"/>
              <a:t>Research on accelerator principles, innovations, and sustainable operations</a:t>
            </a:r>
          </a:p>
          <a:p>
            <a:r>
              <a:rPr lang="en-GB" sz="1400" dirty="0"/>
              <a:t>Supporting global knowledge-sharing and professional engagement through developing teaching materials, educational platforms, workshops, and conferences</a:t>
            </a:r>
          </a:p>
          <a:p>
            <a:r>
              <a:rPr lang="en-GB" sz="1400" dirty="0"/>
              <a:t> </a:t>
            </a:r>
          </a:p>
          <a:p>
            <a:r>
              <a:rPr lang="en-GB" sz="1400" b="1" u="sng" dirty="0"/>
              <a:t>Scope</a:t>
            </a:r>
            <a:r>
              <a:rPr lang="en-GB" sz="1400" b="1" dirty="0"/>
              <a:t>: The working group consists of international experts committed to promoting these objectives on a global scale, utilizing local expertise and networks. </a:t>
            </a:r>
            <a:r>
              <a:rPr lang="en-GB" sz="1400" dirty="0"/>
              <a:t>The group’s activities include:</a:t>
            </a:r>
          </a:p>
          <a:p>
            <a:r>
              <a:rPr lang="en-GB" sz="1400" dirty="0"/>
              <a:t>Developing resources and communication channels for sharing accelerator science and applications</a:t>
            </a:r>
          </a:p>
          <a:p>
            <a:r>
              <a:rPr lang="en-GB" sz="1400" dirty="0"/>
              <a:t>Acting as an </a:t>
            </a:r>
            <a:r>
              <a:rPr lang="en-GB" sz="1400" b="1" dirty="0"/>
              <a:t>enabler </a:t>
            </a:r>
            <a:r>
              <a:rPr lang="en-GB" sz="1400" dirty="0"/>
              <a:t>for greater </a:t>
            </a:r>
            <a:r>
              <a:rPr lang="en-GB" sz="1400" b="1" dirty="0"/>
              <a:t>engagement</a:t>
            </a:r>
            <a:r>
              <a:rPr lang="en-GB" sz="1400" dirty="0"/>
              <a:t> with </a:t>
            </a:r>
            <a:r>
              <a:rPr lang="en-GB" sz="1400" b="1" dirty="0"/>
              <a:t>scientific</a:t>
            </a:r>
            <a:r>
              <a:rPr lang="en-GB" sz="1400" dirty="0"/>
              <a:t> and </a:t>
            </a:r>
            <a:r>
              <a:rPr lang="en-GB" sz="1400" b="1" dirty="0"/>
              <a:t>public audiences</a:t>
            </a:r>
            <a:r>
              <a:rPr lang="en-GB" sz="1400" dirty="0"/>
              <a:t>, informing and inspiring through high quality </a:t>
            </a:r>
            <a:r>
              <a:rPr lang="en-GB" sz="1400" b="1" dirty="0"/>
              <a:t>accelerator-related content </a:t>
            </a:r>
            <a:r>
              <a:rPr lang="en-GB" sz="1400" dirty="0"/>
              <a:t>and </a:t>
            </a:r>
            <a:r>
              <a:rPr lang="en-GB" sz="1400" b="1" dirty="0"/>
              <a:t>engagement activities</a:t>
            </a:r>
            <a:r>
              <a:rPr lang="en-GB" sz="1400" dirty="0"/>
              <a:t>.</a:t>
            </a:r>
          </a:p>
          <a:p>
            <a:r>
              <a:rPr lang="en-GB" sz="1400" dirty="0"/>
              <a:t>Mapping and reviewing accelerator applications and requirements in addressing the SDG, such as life science &amp; healthcare, scientific research &amp; technology</a:t>
            </a:r>
          </a:p>
          <a:p>
            <a:r>
              <a:rPr lang="en-GB" sz="1400" dirty="0"/>
              <a:t>Enabling and promoting sustainable accelerator facility over its full life cycle</a:t>
            </a:r>
          </a:p>
          <a:p>
            <a:r>
              <a:rPr lang="en-GB" sz="1400" dirty="0"/>
              <a:t>Supporting workshops, conferences, schools and professional gatherings on accelerator technologies and applications</a:t>
            </a:r>
          </a:p>
          <a:p>
            <a:endParaRPr lang="en-SE" sz="14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F323776-087E-50E8-559A-FE934A736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6B66-0B3A-474C-9C9C-E4F07B1F5DAD}" type="datetime1">
              <a:rPr lang="sv-SE" smtClean="0"/>
              <a:t>2025-12-08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825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468246D-D226-9FC3-7995-48C26FF19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WG14 Mandate &amp; Scope</a:t>
            </a:r>
            <a:endParaRPr lang="en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F87678-A9BA-F913-A7B5-9AB82CC4F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OPEN DAYS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C94D9A-2CA1-2945-A7A9-A74B04A5A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</a:t>
            </a:fld>
            <a:endParaRPr lang="sv-SE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E98F68E-D6E4-5C56-1AB8-92519E8EF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186" y="1562400"/>
            <a:ext cx="11114468" cy="4768062"/>
          </a:xfrm>
        </p:spPr>
        <p:txBody>
          <a:bodyPr/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Knowledge exchange:</a:t>
            </a:r>
            <a:r>
              <a:rPr lang="en-GB" i="1" dirty="0">
                <a:solidFill>
                  <a:srgbClr val="000000"/>
                </a:solidFill>
                <a:latin typeface="Times New Roman" panose="02020603050405020304" pitchFamily="18" charset="0"/>
              </a:rPr>
              <a:t> Foster collaboration among scientists and accelerator lab directors worldwide to advance particle accelerator innovation.</a:t>
            </a:r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Promote applications:</a:t>
            </a:r>
            <a:r>
              <a:rPr lang="en-GB" i="1" dirty="0">
                <a:solidFill>
                  <a:srgbClr val="000000"/>
                </a:solidFill>
                <a:latin typeface="Times New Roman" panose="02020603050405020304" pitchFamily="18" charset="0"/>
              </a:rPr>
              <a:t> Support accelerator use in industrial, medical, energy, and environmental sectors.</a:t>
            </a:r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Resources &amp; communication:</a:t>
            </a:r>
            <a:r>
              <a:rPr lang="en-GB" i="1" dirty="0">
                <a:solidFill>
                  <a:srgbClr val="000000"/>
                </a:solidFill>
                <a:latin typeface="Times New Roman" panose="02020603050405020304" pitchFamily="18" charset="0"/>
              </a:rPr>
              <a:t> Develop networks (e.g., Ambassadors), webpages, and conference presence to share scientific advancements and societal impacts.</a:t>
            </a:r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Sustainability alignment:</a:t>
            </a:r>
            <a:r>
              <a:rPr lang="en-GB" i="1" dirty="0">
                <a:solidFill>
                  <a:srgbClr val="000000"/>
                </a:solidFill>
                <a:latin typeface="Times New Roman" panose="02020603050405020304" pitchFamily="18" charset="0"/>
              </a:rPr>
              <a:t> Map and review accelerator applications supporting SDGs, including life sciences, healthcare, research, and technology.</a:t>
            </a:r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Community cohesion:</a:t>
            </a:r>
            <a:r>
              <a:rPr lang="en-GB" i="1" dirty="0">
                <a:solidFill>
                  <a:srgbClr val="000000"/>
                </a:solidFill>
                <a:latin typeface="Times New Roman" panose="02020603050405020304" pitchFamily="18" charset="0"/>
              </a:rPr>
              <a:t> Organize conferences, workshops, and forums to unify the global accelerator community.</a:t>
            </a:r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Accelerate progress:</a:t>
            </a:r>
            <a:r>
              <a:rPr lang="en-GB" i="1" dirty="0">
                <a:solidFill>
                  <a:srgbClr val="000000"/>
                </a:solidFill>
                <a:latin typeface="Times New Roman" panose="02020603050405020304" pitchFamily="18" charset="0"/>
              </a:rPr>
              <a:t> Facilitate information sharing, joint procurement, and exchange of equipment, ideas, and personnel among labs globally.”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chemeClr val="accent6"/>
                </a:solidFill>
                <a:latin typeface="Times New Roman" panose="02020603050405020304" pitchFamily="18" charset="0"/>
              </a:rPr>
              <a:t>Talent development:</a:t>
            </a:r>
            <a:r>
              <a:rPr lang="en-GB" i="1" dirty="0">
                <a:solidFill>
                  <a:schemeClr val="accent6"/>
                </a:solidFill>
                <a:latin typeface="Times New Roman" panose="02020603050405020304" pitchFamily="18" charset="0"/>
              </a:rPr>
              <a:t> Verify feasibility to train early-career scientists through lab-university collaborations, providing access to leading experts, equipment, and techniques.</a:t>
            </a:r>
            <a:endParaRPr lang="en-GB" dirty="0">
              <a:solidFill>
                <a:schemeClr val="accent6"/>
              </a:solidFill>
              <a:latin typeface="Aptos" panose="020B0004020202020204" pitchFamily="34" charset="0"/>
            </a:endParaRPr>
          </a:p>
          <a:p>
            <a:pPr fontAlgn="base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endParaRPr lang="en-SE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DA4E1FB-EC07-43BF-CF62-86337FC13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6B66-0B3A-474C-9C9C-E4F07B1F5DAD}" type="datetime1">
              <a:rPr lang="sv-SE" smtClean="0"/>
              <a:t>2025-12-08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7810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-tema">
  <a:themeElements>
    <a:clrScheme name="ESS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ESS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mtClean="0">
            <a:solidFill>
              <a:srgbClr val="666666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C8E05FD6-4408-40A1-AAFA-F1913A6B3D38}" vid="{2ACFAA60-6D1B-4172-9AA5-52CCB5CBBC40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a9ead30c-5c0f-4c3b-af05-d9e685cccc43}" enabled="0" method="" siteId="{a9ead30c-5c0f-4c3b-af05-d9e685ccc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166</TotalTime>
  <Words>438</Words>
  <Application>Microsoft Macintosh PowerPoint</Application>
  <PresentationFormat>Widescreen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Aptos</vt:lpstr>
      <vt:lpstr>Arial</vt:lpstr>
      <vt:lpstr>Calibri</vt:lpstr>
      <vt:lpstr>Segoe UI</vt:lpstr>
      <vt:lpstr>Segoe UI Light</vt:lpstr>
      <vt:lpstr>Segoe UI Semibold</vt:lpstr>
      <vt:lpstr>Times New Roman</vt:lpstr>
      <vt:lpstr>Wingdings</vt:lpstr>
      <vt:lpstr>Office-tema</vt:lpstr>
      <vt:lpstr>Current WG14 Mandate &amp; Scope</vt:lpstr>
      <vt:lpstr>Proposed WG14 Mandate &amp; Scope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 Lewis</dc:creator>
  <cp:lastModifiedBy>Christine Darve</cp:lastModifiedBy>
  <cp:revision>14</cp:revision>
  <cp:lastPrinted>2024-05-31T10:59:05Z</cp:lastPrinted>
  <dcterms:created xsi:type="dcterms:W3CDTF">2022-04-06T07:07:27Z</dcterms:created>
  <dcterms:modified xsi:type="dcterms:W3CDTF">2025-12-08T21:26:34Z</dcterms:modified>
</cp:coreProperties>
</file>