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66" r:id="rId3"/>
    <p:sldId id="263" r:id="rId4"/>
    <p:sldId id="284" r:id="rId5"/>
    <p:sldId id="269" r:id="rId6"/>
    <p:sldId id="257" r:id="rId7"/>
    <p:sldId id="271" r:id="rId8"/>
    <p:sldId id="259" r:id="rId9"/>
    <p:sldId id="261" r:id="rId10"/>
    <p:sldId id="285" r:id="rId11"/>
    <p:sldId id="265" r:id="rId12"/>
    <p:sldId id="286" r:id="rId13"/>
    <p:sldId id="262" r:id="rId14"/>
    <p:sldId id="287" r:id="rId15"/>
    <p:sldId id="288" r:id="rId16"/>
    <p:sldId id="289" r:id="rId17"/>
    <p:sldId id="29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44"/>
    <p:restoredTop sz="94595"/>
  </p:normalViewPr>
  <p:slideViewPr>
    <p:cSldViewPr snapToGrid="0">
      <p:cViewPr varScale="1">
        <p:scale>
          <a:sx n="111" d="100"/>
          <a:sy n="111" d="100"/>
        </p:scale>
        <p:origin x="2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4C8A17-F109-9B4E-AB12-F8A144F4B9E4}" type="datetimeFigureOut">
              <a:rPr lang="en-NL" smtClean="0"/>
              <a:t>21/08/2026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04989-0298-7442-BA49-5C020DF970B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94103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Lambda CDM model parameters. Explain WL as a statistical spatial correlation of galaxy shapes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07150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</a:t>
            </a:r>
            <a:r>
              <a:rPr lang="en-NL" dirty="0"/>
              <a:t>elation WL a</a:t>
            </a:r>
            <a:r>
              <a:rPr lang="en-GB" dirty="0" err="1"/>
              <a:t>nd</a:t>
            </a:r>
            <a:r>
              <a:rPr lang="en-NL" dirty="0"/>
              <a:t> intrinsic aligments: contaminant. </a:t>
            </a:r>
            <a:r>
              <a:rPr lang="en-GB" dirty="0"/>
              <a:t>H</a:t>
            </a:r>
            <a:r>
              <a:rPr lang="en-NL" dirty="0"/>
              <a:t>ow it is measured: pos and shape sample, separation vector (rp, pi), phi, e+, counting pairs, types of alignements. Bridge: understanding mechanisms &amp; drivers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96032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Box with particles – models and calibration – subgrid-physics – boxsize and resolution a</a:t>
            </a:r>
            <a:r>
              <a:rPr lang="en-GB" dirty="0" err="1"/>
              <a:t>nd</a:t>
            </a:r>
            <a:r>
              <a:rPr lang="en-NL" dirty="0"/>
              <a:t> CPU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8840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en-NL" dirty="0"/>
              <a:t>xplain variables, TNG100 and TNG300 differences because of resolution. Dilemma: how to choose definitons?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84852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Mass sample. E&gt;D in all sims, &gt;0 in all sims. EAGLE not big enough. TNG and underlying mass distr. Horizon and underlying mass distributions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8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93020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Different type of signal (CH paper). </a:t>
            </a:r>
            <a:r>
              <a:rPr lang="en-GB" dirty="0"/>
              <a:t>M</a:t>
            </a:r>
            <a:r>
              <a:rPr lang="en-NL" dirty="0"/>
              <a:t>otviated by how galaxies are distributed. Quite different for each sim. Horizon shows possible &lt;0 signal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9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421911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204989-0298-7442-BA49-5C020DF970B4}" type="slidenum">
              <a:rPr lang="en-NL" smtClean="0"/>
              <a:t>10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69143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/>
              <a:t>DxE a</a:t>
            </a:r>
            <a:r>
              <a:rPr lang="en-GB" dirty="0" err="1"/>
              <a:t>nd</a:t>
            </a:r>
            <a:r>
              <a:rPr lang="en-NL" dirty="0"/>
              <a:t> AB signals. Diminsh at higher z and for reduced. </a:t>
            </a:r>
            <a:r>
              <a:rPr lang="en-GB" dirty="0"/>
              <a:t>R</a:t>
            </a:r>
            <a:r>
              <a:rPr lang="en-NL" dirty="0"/>
              <a:t>1 shows negative signals (visg)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164BE1-4E5A-8446-AC9B-78CC21D6CF8A}" type="slidenum">
              <a:rPr lang="en-NL" smtClean="0"/>
              <a:t>13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999410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510.1111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arxiv.org/abs/2509.0773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38C329-05C1-44E0-942C-D7A60A7F2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0E99DB-69B1-42D9-9A2E-A196302E0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DFF115-119D-479E-9D15-475C47026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98F3A3-687B-4002-93F2-58E8590DC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A1367E-049C-45E5-9C32-CC32DCEAE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4174" y="0"/>
            <a:ext cx="9590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1B2642-4073-37A9-95E7-C398D113E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0284" y="487443"/>
            <a:ext cx="8513100" cy="5117852"/>
          </a:xfrm>
        </p:spPr>
        <p:txBody>
          <a:bodyPr anchor="ctr">
            <a:normAutofit/>
          </a:bodyPr>
          <a:lstStyle/>
          <a:p>
            <a:pPr algn="l"/>
            <a:r>
              <a:rPr lang="en-GB" sz="5500" dirty="0"/>
              <a:t>How galaxy properties and evolution shape their intrinsic alignments in hydrodynamical simulations</a:t>
            </a:r>
            <a:br>
              <a:rPr lang="en-NL" sz="5500" dirty="0"/>
            </a:br>
            <a:endParaRPr lang="en-NL" sz="5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0398DC-EDD0-DD36-C2DB-F0B00FFEC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9661" y="5657222"/>
            <a:ext cx="7400781" cy="923030"/>
          </a:xfrm>
        </p:spPr>
        <p:txBody>
          <a:bodyPr anchor="b">
            <a:normAutofit/>
          </a:bodyPr>
          <a:lstStyle/>
          <a:p>
            <a:r>
              <a:rPr lang="en-NL" sz="2400"/>
              <a:t>Marloes van Heukelum, PhD candidate</a:t>
            </a:r>
            <a:br>
              <a:rPr lang="en-NL" sz="2400"/>
            </a:br>
            <a:r>
              <a:rPr lang="en-NL" sz="2400"/>
              <a:t>Supervisor: Elisa Chisari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1CAA8C-D8F1-4D3B-87B4-4B17F3E28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45674" y="0"/>
            <a:ext cx="27432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B1BD0A-5550-CAEF-6450-662F9E5739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986" y="196850"/>
            <a:ext cx="889000" cy="1435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A6D930-1944-4069-F14F-BF8DC054C0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41" y="5991411"/>
            <a:ext cx="22352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83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4669-EBC5-3582-4925-AC4005CA7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Weak gravitational lensing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088EC-C5C6-55A2-D282-249A8F85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7110" y="1885285"/>
            <a:ext cx="9163029" cy="1282124"/>
          </a:xfrm>
        </p:spPr>
        <p:txBody>
          <a:bodyPr/>
          <a:lstStyle/>
          <a:p>
            <a:r>
              <a:rPr lang="en-NL" dirty="0"/>
              <a:t>Measuring cosmological parameters </a:t>
            </a:r>
            <a:r>
              <a:rPr lang="el-GR" dirty="0"/>
              <a:t>Ω</a:t>
            </a:r>
            <a:r>
              <a:rPr lang="en-GB" baseline="-25000" dirty="0"/>
              <a:t>m </a:t>
            </a:r>
            <a:r>
              <a:rPr lang="en-GB" dirty="0"/>
              <a:t>and </a:t>
            </a:r>
            <a:r>
              <a:rPr lang="el-GR" dirty="0"/>
              <a:t>σ</a:t>
            </a:r>
            <a:r>
              <a:rPr lang="el-GR" baseline="-25000" dirty="0"/>
              <a:t>8</a:t>
            </a:r>
            <a:endParaRPr lang="en-NL" baseline="-25000" dirty="0"/>
          </a:p>
        </p:txBody>
      </p:sp>
      <p:pic>
        <p:nvPicPr>
          <p:cNvPr id="7170" name="Picture 2" descr="Mapping the dark Universe with gravitational weak lensing – Euclid  Consortium">
            <a:extLst>
              <a:ext uri="{FF2B5EF4-FFF2-40B4-BE49-F238E27FC236}">
                <a16:creationId xmlns:a16="http://schemas.microsoft.com/office/drawing/2014/main" id="{690E783F-49DD-E513-1B16-3C4AFA951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585" y="3167409"/>
            <a:ext cx="9971903" cy="327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7D5A13-2CE5-A0CE-2DFE-713DBAF2092A}"/>
              </a:ext>
            </a:extLst>
          </p:cNvPr>
          <p:cNvSpPr txBox="1"/>
          <p:nvPr/>
        </p:nvSpPr>
        <p:spPr>
          <a:xfrm>
            <a:off x="9539417" y="6413750"/>
            <a:ext cx="17892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000" dirty="0"/>
              <a:t>Source: EUCLID consortium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8CAEA-4941-1199-2EFA-4CBE837965A2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49163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6644-51C9-A29C-9431-B50710A00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Intrinsic alignments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74828-FD10-B4F0-045B-BC3CB4615E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646" y="1910893"/>
            <a:ext cx="3918689" cy="3847356"/>
          </a:xfrm>
        </p:spPr>
        <p:txBody>
          <a:bodyPr/>
          <a:lstStyle/>
          <a:p>
            <a:r>
              <a:rPr lang="en-NL" dirty="0"/>
              <a:t>Local alignment of objects</a:t>
            </a:r>
          </a:p>
          <a:p>
            <a:r>
              <a:rPr lang="en-NL" dirty="0"/>
              <a:t>Weak Lensing contaminant</a:t>
            </a:r>
          </a:p>
          <a:p>
            <a:r>
              <a:rPr lang="nl-NL" dirty="0"/>
              <a:t>2pt </a:t>
            </a:r>
            <a:r>
              <a:rPr lang="nl-NL" dirty="0" err="1"/>
              <a:t>correlation</a:t>
            </a:r>
            <a:r>
              <a:rPr lang="nl-NL" dirty="0"/>
              <a:t> </a:t>
            </a:r>
            <a:r>
              <a:rPr lang="nl-NL" dirty="0" err="1"/>
              <a:t>between</a:t>
            </a:r>
            <a:r>
              <a:rPr lang="nl-NL" dirty="0"/>
              <a:t> </a:t>
            </a:r>
            <a:r>
              <a:rPr lang="nl-NL" dirty="0" err="1"/>
              <a:t>positions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shapes</a:t>
            </a:r>
            <a:endParaRPr lang="nl-NL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8354B72-617B-886E-E854-47CCC39E61F5}"/>
              </a:ext>
            </a:extLst>
          </p:cNvPr>
          <p:cNvSpPr/>
          <p:nvPr/>
        </p:nvSpPr>
        <p:spPr>
          <a:xfrm rot="1554370">
            <a:off x="8149312" y="1694904"/>
            <a:ext cx="852616" cy="16434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4BF72C1-08CD-EADC-6C80-8EE149359B84}"/>
              </a:ext>
            </a:extLst>
          </p:cNvPr>
          <p:cNvSpPr/>
          <p:nvPr/>
        </p:nvSpPr>
        <p:spPr>
          <a:xfrm rot="16200000">
            <a:off x="5787634" y="3443130"/>
            <a:ext cx="902043" cy="16558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160E3AB-3252-B77E-B07B-60A1B8714F67}"/>
              </a:ext>
            </a:extLst>
          </p:cNvPr>
          <p:cNvSpPr/>
          <p:nvPr/>
        </p:nvSpPr>
        <p:spPr>
          <a:xfrm rot="18384802">
            <a:off x="7859413" y="5250386"/>
            <a:ext cx="1742361" cy="826356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630FA7-2021-446E-6CBA-B8277FE863F6}"/>
              </a:ext>
            </a:extLst>
          </p:cNvPr>
          <p:cNvCxnSpPr>
            <a:cxnSpLocks/>
            <a:stCxn id="4" idx="4"/>
            <a:endCxn id="4" idx="0"/>
          </p:cNvCxnSpPr>
          <p:nvPr/>
        </p:nvCxnSpPr>
        <p:spPr>
          <a:xfrm flipV="1">
            <a:off x="8216610" y="1777478"/>
            <a:ext cx="718020" cy="1478301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E9D9F0-2989-EF9C-7F39-1F4B4915D0CE}"/>
              </a:ext>
            </a:extLst>
          </p:cNvPr>
          <p:cNvCxnSpPr>
            <a:cxnSpLocks/>
            <a:stCxn id="4" idx="2"/>
            <a:endCxn id="4" idx="6"/>
          </p:cNvCxnSpPr>
          <p:nvPr/>
        </p:nvCxnSpPr>
        <p:spPr>
          <a:xfrm>
            <a:off x="8192151" y="2330376"/>
            <a:ext cx="766937" cy="372506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62B98F-C3BE-4FD6-F858-06E7BF93FB6B}"/>
              </a:ext>
            </a:extLst>
          </p:cNvPr>
          <p:cNvCxnSpPr>
            <a:cxnSpLocks/>
          </p:cNvCxnSpPr>
          <p:nvPr/>
        </p:nvCxnSpPr>
        <p:spPr>
          <a:xfrm rot="99252">
            <a:off x="8366184" y="5468828"/>
            <a:ext cx="728819" cy="389471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977F4B3-B5B4-1AA1-A8A4-F71AD24BD3AE}"/>
              </a:ext>
            </a:extLst>
          </p:cNvPr>
          <p:cNvCxnSpPr>
            <a:cxnSpLocks/>
            <a:endCxn id="6" idx="6"/>
          </p:cNvCxnSpPr>
          <p:nvPr/>
        </p:nvCxnSpPr>
        <p:spPr>
          <a:xfrm flipV="1">
            <a:off x="8213455" y="4962477"/>
            <a:ext cx="1034277" cy="1402174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1AA776-D09A-527D-49E9-3F3489360870}"/>
              </a:ext>
            </a:extLst>
          </p:cNvPr>
          <p:cNvCxnSpPr/>
          <p:nvPr/>
        </p:nvCxnSpPr>
        <p:spPr>
          <a:xfrm flipV="1">
            <a:off x="6238655" y="2516628"/>
            <a:ext cx="2336965" cy="1754404"/>
          </a:xfrm>
          <a:prstGeom prst="line">
            <a:avLst/>
          </a:prstGeom>
          <a:ln w="603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01E2304-369C-694A-9589-F4436BCEB307}"/>
              </a:ext>
            </a:extLst>
          </p:cNvPr>
          <p:cNvCxnSpPr>
            <a:cxnSpLocks/>
          </p:cNvCxnSpPr>
          <p:nvPr/>
        </p:nvCxnSpPr>
        <p:spPr>
          <a:xfrm>
            <a:off x="6238655" y="4271032"/>
            <a:ext cx="2505833" cy="1400719"/>
          </a:xfrm>
          <a:prstGeom prst="line">
            <a:avLst/>
          </a:prstGeom>
          <a:ln w="603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7E7F90F1-4510-EED3-E7B7-E61291FF6EFD}"/>
              </a:ext>
            </a:extLst>
          </p:cNvPr>
          <p:cNvSpPr/>
          <p:nvPr/>
        </p:nvSpPr>
        <p:spPr>
          <a:xfrm rot="4811490">
            <a:off x="8821425" y="2957321"/>
            <a:ext cx="852616" cy="1643449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A9ABCA6-A134-B20E-F2A3-CB15721DDFA9}"/>
              </a:ext>
            </a:extLst>
          </p:cNvPr>
          <p:cNvCxnSpPr>
            <a:cxnSpLocks/>
            <a:stCxn id="33" idx="4"/>
            <a:endCxn id="33" idx="0"/>
          </p:cNvCxnSpPr>
          <p:nvPr/>
        </p:nvCxnSpPr>
        <p:spPr>
          <a:xfrm flipV="1">
            <a:off x="8438020" y="3639060"/>
            <a:ext cx="1619426" cy="279971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7001CCD-6A14-E21F-5018-0AE431B67268}"/>
              </a:ext>
            </a:extLst>
          </p:cNvPr>
          <p:cNvCxnSpPr>
            <a:cxnSpLocks/>
            <a:stCxn id="33" idx="2"/>
            <a:endCxn id="33" idx="6"/>
          </p:cNvCxnSpPr>
          <p:nvPr/>
        </p:nvCxnSpPr>
        <p:spPr>
          <a:xfrm>
            <a:off x="9175109" y="3358969"/>
            <a:ext cx="145247" cy="840153"/>
          </a:xfrm>
          <a:prstGeom prst="line">
            <a:avLst/>
          </a:prstGeom>
          <a:ln w="6032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998B15F-8C8B-6662-28D4-5F1754900466}"/>
              </a:ext>
            </a:extLst>
          </p:cNvPr>
          <p:cNvCxnSpPr>
            <a:cxnSpLocks/>
          </p:cNvCxnSpPr>
          <p:nvPr/>
        </p:nvCxnSpPr>
        <p:spPr>
          <a:xfrm flipV="1">
            <a:off x="6238655" y="3779045"/>
            <a:ext cx="3009077" cy="490532"/>
          </a:xfrm>
          <a:prstGeom prst="line">
            <a:avLst/>
          </a:prstGeom>
          <a:ln w="603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2519B03B-2F57-8272-1F88-04AB126D77C3}"/>
              </a:ext>
            </a:extLst>
          </p:cNvPr>
          <p:cNvSpPr txBox="1"/>
          <p:nvPr/>
        </p:nvSpPr>
        <p:spPr>
          <a:xfrm>
            <a:off x="10046199" y="3746727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</a:t>
            </a:r>
            <a:r>
              <a:rPr lang="en-NL" dirty="0"/>
              <a:t>adial (&gt;0)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24F0AA5-6937-9F15-3E27-F581B137C4AB}"/>
              </a:ext>
            </a:extLst>
          </p:cNvPr>
          <p:cNvSpPr txBox="1"/>
          <p:nvPr/>
        </p:nvSpPr>
        <p:spPr>
          <a:xfrm>
            <a:off x="9093917" y="5865278"/>
            <a:ext cx="1717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</a:t>
            </a:r>
            <a:r>
              <a:rPr lang="en-NL" dirty="0"/>
              <a:t>angential (&lt;0)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5FF4196-0501-05C1-621D-7D16794728C7}"/>
              </a:ext>
            </a:extLst>
          </p:cNvPr>
          <p:cNvSpPr txBox="1"/>
          <p:nvPr/>
        </p:nvSpPr>
        <p:spPr>
          <a:xfrm>
            <a:off x="5054768" y="4717709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</a:t>
            </a:r>
            <a:r>
              <a:rPr lang="en-NL" dirty="0"/>
              <a:t>osition galaxy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B7E5CFD-A6CA-DC24-63F7-F235B89600AA}"/>
              </a:ext>
            </a:extLst>
          </p:cNvPr>
          <p:cNvSpPr txBox="1"/>
          <p:nvPr/>
        </p:nvSpPr>
        <p:spPr>
          <a:xfrm>
            <a:off x="8999852" y="1503364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</a:t>
            </a:r>
            <a:r>
              <a:rPr lang="en-NL" dirty="0"/>
              <a:t>hape galaxies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6A796D9-9393-36B1-6BDE-6F9A3F5C7486}"/>
              </a:ext>
            </a:extLst>
          </p:cNvPr>
          <p:cNvSpPr txBox="1"/>
          <p:nvPr/>
        </p:nvSpPr>
        <p:spPr>
          <a:xfrm>
            <a:off x="6911607" y="3119925"/>
            <a:ext cx="261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223FF5-5D49-6360-4EC9-0268C251DD53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9302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FBC10-108F-187B-A3BD-609BCF782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Intrinsic alignment and galaxy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74EE4-1CE6-4BE4-3EEF-C3C8BA02B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b="1" dirty="0"/>
              <a:t>More</a:t>
            </a:r>
            <a:r>
              <a:rPr lang="en-NL" dirty="0"/>
              <a:t> </a:t>
            </a:r>
            <a:r>
              <a:rPr lang="en-NL" b="1" dirty="0"/>
              <a:t>massive</a:t>
            </a:r>
            <a:r>
              <a:rPr lang="en-NL" dirty="0"/>
              <a:t> galaxies are more aligned</a:t>
            </a:r>
          </a:p>
          <a:p>
            <a:r>
              <a:rPr lang="en-NL" b="1" dirty="0"/>
              <a:t>Brighter</a:t>
            </a:r>
            <a:r>
              <a:rPr lang="en-NL" dirty="0"/>
              <a:t> galaxies are more aligned</a:t>
            </a:r>
          </a:p>
          <a:p>
            <a:r>
              <a:rPr lang="en-NL" b="1" dirty="0"/>
              <a:t>R</a:t>
            </a:r>
            <a:r>
              <a:rPr lang="en-GB" b="1" dirty="0"/>
              <a:t>e</a:t>
            </a:r>
            <a:r>
              <a:rPr lang="en-NL" b="1" dirty="0"/>
              <a:t>d</a:t>
            </a:r>
            <a:r>
              <a:rPr lang="en-NL" dirty="0"/>
              <a:t> galaxies are more aligned than blue</a:t>
            </a:r>
          </a:p>
          <a:p>
            <a:r>
              <a:rPr lang="en-NL" b="1" dirty="0"/>
              <a:t>Mergers </a:t>
            </a:r>
            <a:r>
              <a:rPr lang="en-NL" dirty="0"/>
              <a:t>influence alignment</a:t>
            </a:r>
          </a:p>
          <a:p>
            <a:r>
              <a:rPr lang="en-NL" b="1" dirty="0"/>
              <a:t>Galaxies</a:t>
            </a:r>
            <a:r>
              <a:rPr lang="en-NL" dirty="0"/>
              <a:t> are aligned with th</a:t>
            </a:r>
            <a:r>
              <a:rPr lang="en-GB" dirty="0" err="1"/>
              <a:t>ei</a:t>
            </a:r>
            <a:r>
              <a:rPr lang="en-NL" dirty="0"/>
              <a:t>r host </a:t>
            </a:r>
            <a:r>
              <a:rPr lang="en-NL" b="1" dirty="0"/>
              <a:t>haloes</a:t>
            </a:r>
          </a:p>
          <a:p>
            <a:r>
              <a:rPr lang="en-NL" b="1" dirty="0"/>
              <a:t>Satellite galaxies </a:t>
            </a:r>
            <a:r>
              <a:rPr lang="en-NL" dirty="0"/>
              <a:t>trace their host halo shape</a:t>
            </a:r>
            <a:endParaRPr lang="en-NL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9CDBB3-FD72-B552-DEC9-53F42EBCDD1F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14101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4C395-8F83-5738-3B2F-C7E6FB1D3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Hydrodynamical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1B5DE-52F8-365D-A21F-E9FE0DB37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3931" y="1955864"/>
            <a:ext cx="4589727" cy="3997828"/>
          </a:xfrm>
        </p:spPr>
        <p:txBody>
          <a:bodyPr/>
          <a:lstStyle/>
          <a:p>
            <a:r>
              <a:rPr lang="en-GB" dirty="0"/>
              <a:t>e</a:t>
            </a:r>
            <a:r>
              <a:rPr lang="en-NL" dirty="0"/>
              <a:t>.g. COLIBRE</a:t>
            </a:r>
          </a:p>
          <a:p>
            <a:r>
              <a:rPr lang="en-GB" dirty="0"/>
              <a:t>C</a:t>
            </a:r>
            <a:r>
              <a:rPr lang="en-NL"/>
              <a:t>alibration + subgrid-models</a:t>
            </a:r>
            <a:endParaRPr lang="en-NL" dirty="0"/>
          </a:p>
          <a:p>
            <a:r>
              <a:rPr lang="en-GB" dirty="0"/>
              <a:t>B</a:t>
            </a:r>
            <a:r>
              <a:rPr lang="en-NL" dirty="0"/>
              <a:t>ox size vs resolution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3BE966-F578-2156-2657-613E436D7635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75AF7-4E5D-E305-9040-35A2EDE09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909" y="1450825"/>
            <a:ext cx="4861230" cy="50693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848F42-B33D-E383-4282-DD3ADCF851DB}"/>
              </a:ext>
            </a:extLst>
          </p:cNvPr>
          <p:cNvSpPr txBox="1"/>
          <p:nvPr/>
        </p:nvSpPr>
        <p:spPr>
          <a:xfrm>
            <a:off x="9114291" y="6500917"/>
            <a:ext cx="1455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200" dirty="0"/>
              <a:t>Schaye et al. 2026</a:t>
            </a:r>
          </a:p>
        </p:txBody>
      </p:sp>
    </p:spTree>
    <p:extLst>
      <p:ext uri="{BB962C8B-B14F-4D97-AF65-F5344CB8AC3E}">
        <p14:creationId xmlns:p14="http://schemas.microsoft.com/office/powerpoint/2010/main" val="4025662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099D7-A502-571C-4434-2EB2F135B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Intrinsic alignment of disks and ellipticals across hydrodynamical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47D4B-A8B6-0A7F-F5A4-A654E457A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L" dirty="0"/>
              <a:t>TNG300, EAGLE, Horizon-AGN</a:t>
            </a:r>
          </a:p>
          <a:p>
            <a:r>
              <a:rPr lang="en-GB" dirty="0"/>
              <a:t>S</a:t>
            </a:r>
            <a:r>
              <a:rPr lang="en-NL" dirty="0"/>
              <a:t>imple &amp; reduced inertia tensors</a:t>
            </a:r>
          </a:p>
          <a:p>
            <a:r>
              <a:rPr lang="en-GB" dirty="0"/>
              <a:t>z</a:t>
            </a:r>
            <a:r>
              <a:rPr lang="en-NL" dirty="0"/>
              <a:t>=0 and z=1</a:t>
            </a:r>
          </a:p>
          <a:p>
            <a:r>
              <a:rPr lang="en-GB" dirty="0"/>
              <a:t>M</a:t>
            </a:r>
            <a:r>
              <a:rPr lang="en-NL" dirty="0"/>
              <a:t>ultiple disk/elliptical definitons</a:t>
            </a:r>
          </a:p>
          <a:p>
            <a:r>
              <a:rPr lang="en-GB" dirty="0">
                <a:hlinkClick r:id="rId2"/>
              </a:rPr>
              <a:t>https://arxiv.org/abs/2510.11118</a:t>
            </a:r>
            <a:r>
              <a:rPr lang="en-GB" dirty="0"/>
              <a:t> (</a:t>
            </a:r>
            <a:r>
              <a:rPr lang="en-GB" b="1" dirty="0" err="1"/>
              <a:t>MvH</a:t>
            </a:r>
            <a:r>
              <a:rPr lang="en-GB" dirty="0"/>
              <a:t> &amp; N.E. Chisari 2026)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F1B44E-DA3C-9B79-52E7-2E1550A10FCB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17416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871FB-288B-8B2B-96FC-108CC56E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Defining disks and ellipticals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92C88-F28C-AB05-15D7-7F711CAAD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475" y="2052115"/>
            <a:ext cx="4139786" cy="4649767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Distributions of disk and elliptical defining variables at z=0</a:t>
            </a:r>
          </a:p>
          <a:p>
            <a:r>
              <a:rPr lang="en-GB" dirty="0"/>
              <a:t>3 simulation suites: TNG, </a:t>
            </a:r>
            <a:br>
              <a:rPr lang="en-GB" dirty="0"/>
            </a:br>
            <a:r>
              <a:rPr lang="en-GB" dirty="0"/>
              <a:t>EAGLE, Horizon-AGN</a:t>
            </a:r>
          </a:p>
          <a:p>
            <a:r>
              <a:rPr lang="en-GB" dirty="0"/>
              <a:t>|v/</a:t>
            </a:r>
            <a:r>
              <a:rPr lang="el-GR" dirty="0"/>
              <a:t>σ|</a:t>
            </a:r>
            <a:r>
              <a:rPr lang="nl-NL" dirty="0"/>
              <a:t> </a:t>
            </a:r>
            <a:r>
              <a:rPr lang="en-GB" dirty="0"/>
              <a:t>= rotational velocity / dispersion</a:t>
            </a:r>
          </a:p>
          <a:p>
            <a:r>
              <a:rPr lang="en-GB" dirty="0"/>
              <a:t>D:E = 90:10</a:t>
            </a:r>
            <a:br>
              <a:rPr lang="en-GB" dirty="0"/>
            </a:br>
            <a:br>
              <a:rPr lang="en-GB" dirty="0"/>
            </a:br>
            <a:endParaRPr lang="en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B385C-FCCA-7425-7C2C-8774E7991D21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L" b="0" i="0" u="none" strike="noStrike" dirty="0">
                <a:solidFill>
                  <a:srgbClr val="000000"/>
                </a:solidFill>
                <a:effectLst/>
              </a:rPr>
              <a:t> </a:t>
            </a:r>
            <a:endParaRPr lang="en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3BE456-40C8-3E50-B168-3F82E67F9819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6FDBBB-11F4-238D-D295-1E3D3AA7A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489" y="2286000"/>
            <a:ext cx="6513193" cy="292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0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B5BD5-F90A-1702-6819-70F312E2B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Disks and ellipitcals around galaxies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0C796-45A7-4163-4CB9-EBD7E950A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778" y="2121109"/>
            <a:ext cx="3467543" cy="3997828"/>
          </a:xfrm>
        </p:spPr>
        <p:txBody>
          <a:bodyPr/>
          <a:lstStyle/>
          <a:p>
            <a:pPr fontAlgn="base"/>
            <a:r>
              <a:rPr lang="en-GB" dirty="0"/>
              <a:t>Similar but not the same</a:t>
            </a:r>
          </a:p>
          <a:p>
            <a:pPr fontAlgn="base"/>
            <a:r>
              <a:rPr lang="en-GB" dirty="0"/>
              <a:t>Disk signal &gt; 0</a:t>
            </a:r>
          </a:p>
          <a:p>
            <a:pPr fontAlgn="base"/>
            <a:r>
              <a:rPr lang="en-GB" dirty="0"/>
              <a:t>Influenced heavily</a:t>
            </a:r>
            <a:br>
              <a:rPr lang="en-GB" dirty="0"/>
            </a:br>
            <a:r>
              <a:rPr lang="en-GB" dirty="0"/>
              <a:t>by underlying</a:t>
            </a:r>
            <a:br>
              <a:rPr lang="en-GB" dirty="0"/>
            </a:br>
            <a:r>
              <a:rPr lang="en-GB" dirty="0"/>
              <a:t>mass distribution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DFCFFA-F010-9F39-9F3F-3C789858EAB1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3EFF03-7913-3799-9303-8985FC499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906" y="1472989"/>
            <a:ext cx="6498373" cy="526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98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7ABEF-ACA5-0AF4-8214-69A23380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Disks around ellipticals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9F0E-F16B-5670-5223-4CB9FF04B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2966" y="1885285"/>
            <a:ext cx="3087560" cy="3997828"/>
          </a:xfrm>
        </p:spPr>
        <p:txBody>
          <a:bodyPr/>
          <a:lstStyle/>
          <a:p>
            <a:r>
              <a:rPr lang="en-GB" dirty="0"/>
              <a:t>Scale dependence differs</a:t>
            </a:r>
          </a:p>
          <a:p>
            <a:r>
              <a:rPr lang="en-GB" dirty="0"/>
              <a:t>Hints of &lt; 0 signal</a:t>
            </a:r>
            <a:br>
              <a:rPr lang="en-GB" dirty="0"/>
            </a:br>
            <a:r>
              <a:rPr lang="en-GB" dirty="0"/>
              <a:t>(Horizon-AGN)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FCEC22-897B-39F7-5D54-F09B4638C6DB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4A7ED39-9C04-9E97-E760-A5B9C361F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432" y="1372748"/>
            <a:ext cx="6723603" cy="551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56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5A1B5-F8F1-ACD5-4320-D069636C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Redshift evolution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DB298D-B7D5-02BC-48C0-336F21ADB1C6}"/>
              </a:ext>
            </a:extLst>
          </p:cNvPr>
          <p:cNvSpPr txBox="1">
            <a:spLocks/>
          </p:cNvSpPr>
          <p:nvPr/>
        </p:nvSpPr>
        <p:spPr>
          <a:xfrm>
            <a:off x="1058778" y="2121109"/>
            <a:ext cx="3467543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GB" dirty="0"/>
              <a:t>Alignment amplitude, A</a:t>
            </a:r>
            <a:r>
              <a:rPr lang="en-GB" baseline="-25000" dirty="0"/>
              <a:t>IA</a:t>
            </a:r>
          </a:p>
          <a:p>
            <a:pPr fontAlgn="base"/>
            <a:r>
              <a:rPr lang="en-GB" dirty="0"/>
              <a:t>Shape and </a:t>
            </a:r>
            <a:r>
              <a:rPr lang="en-GB" dirty="0" err="1"/>
              <a:t>subhalo</a:t>
            </a:r>
            <a:r>
              <a:rPr lang="en-GB" dirty="0"/>
              <a:t> definition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9226E6-1FAD-F536-20BA-2E7FDA97D0E2}"/>
              </a:ext>
            </a:extLst>
          </p:cNvPr>
          <p:cNvSpPr txBox="1"/>
          <p:nvPr/>
        </p:nvSpPr>
        <p:spPr>
          <a:xfrm>
            <a:off x="1613637" y="6000818"/>
            <a:ext cx="3807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>
                <a:solidFill>
                  <a:srgbClr val="C00000"/>
                </a:solidFill>
              </a:rPr>
              <a:t>PRELIMINARY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4E078-598E-2768-6231-AC15F847380B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8D524-5BE0-65A9-915C-FBA49BD0B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927" y="1486339"/>
            <a:ext cx="5811295" cy="514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52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0B204-74BD-BA73-CD8F-C81B04EA1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Combining multiple projections increases SNR!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AE31-521C-4AD3-43B3-0BDA57420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13" y="2052116"/>
            <a:ext cx="5423344" cy="3997828"/>
          </a:xfrm>
        </p:spPr>
        <p:txBody>
          <a:bodyPr/>
          <a:lstStyle/>
          <a:p>
            <a:r>
              <a:rPr lang="en-NL" dirty="0"/>
              <a:t>Robust gains across samples, estimators, shape type (and more)</a:t>
            </a:r>
          </a:p>
          <a:p>
            <a:r>
              <a:rPr lang="en-NL" dirty="0"/>
              <a:t>Includes cross-covariance</a:t>
            </a:r>
          </a:p>
          <a:p>
            <a:r>
              <a:rPr lang="en-NL" dirty="0"/>
              <a:t>SNR Gain 1-&gt;2 &gt; SNR Gain 2-&gt;3</a:t>
            </a:r>
          </a:p>
          <a:p>
            <a:r>
              <a:rPr lang="en-NL" dirty="0"/>
              <a:t>Also SNR gain in NLA fitting amplitude</a:t>
            </a:r>
          </a:p>
          <a:p>
            <a:r>
              <a:rPr lang="en-GB" dirty="0">
                <a:hlinkClick r:id="rId2"/>
              </a:rPr>
              <a:t>https://arxiv.org/abs/2509.07734</a:t>
            </a:r>
            <a:r>
              <a:rPr lang="en-GB" dirty="0"/>
              <a:t> (</a:t>
            </a:r>
            <a:r>
              <a:rPr lang="en-GB" b="1" dirty="0" err="1"/>
              <a:t>MvH</a:t>
            </a:r>
            <a:r>
              <a:rPr lang="en-GB" b="1" dirty="0"/>
              <a:t>, </a:t>
            </a:r>
            <a:r>
              <a:rPr lang="en-GB" dirty="0"/>
              <a:t>D. Neumann, M.G. Escobar, N.E. Chisari &amp; H. Hoekstra 2026)</a:t>
            </a:r>
            <a:endParaRPr lang="en-NL" dirty="0"/>
          </a:p>
          <a:p>
            <a:endParaRPr lang="en-NL" dirty="0"/>
          </a:p>
        </p:txBody>
      </p:sp>
      <p:pic>
        <p:nvPicPr>
          <p:cNvPr id="8" name="Picture 7" descr="A comparison of a graph&#10;&#10;AI-generated content may be incorrect.">
            <a:extLst>
              <a:ext uri="{FF2B5EF4-FFF2-40B4-BE49-F238E27FC236}">
                <a16:creationId xmlns:a16="http://schemas.microsoft.com/office/drawing/2014/main" id="{507268AE-E6BD-CCA5-24F5-F2A498159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1172" y="1866244"/>
            <a:ext cx="3295072" cy="48502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ECA8F3-577B-9221-621D-C4966BEF2E0A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31578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3348-A483-AB26-F180-F35C18614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Key takeaways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4D99F-863A-9E80-5F98-354587E0AE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73599" y="2052116"/>
                <a:ext cx="7796540" cy="4082466"/>
              </a:xfrm>
            </p:spPr>
            <p:txBody>
              <a:bodyPr>
                <a:normAutofit/>
              </a:bodyPr>
              <a:lstStyle/>
              <a:p>
                <a:r>
                  <a:rPr lang="en-NL" dirty="0"/>
                  <a:t>Simulations (EAGLE, TNG300 and Horizon-AGN) </a:t>
                </a:r>
                <a:r>
                  <a:rPr lang="en-NL" b="1" i="1" dirty="0"/>
                  <a:t>agree</a:t>
                </a:r>
                <a:r>
                  <a:rPr lang="en-NL" dirty="0"/>
                  <a:t> that IA of </a:t>
                </a:r>
                <a:r>
                  <a:rPr lang="en-NL" b="1" dirty="0"/>
                  <a:t>ellipticals &gt; </a:t>
                </a:r>
                <a:r>
                  <a:rPr lang="en-NL" b="1" i="1" dirty="0"/>
                  <a:t>disks</a:t>
                </a:r>
                <a:r>
                  <a:rPr lang="en-NL" i="1" dirty="0"/>
                  <a:t>; </a:t>
                </a:r>
                <a:r>
                  <a:rPr lang="en-GB" b="1" i="1" dirty="0"/>
                  <a:t>e</a:t>
                </a:r>
                <a:r>
                  <a:rPr lang="en-NL" b="1" i="1" dirty="0"/>
                  <a:t>llipticals &gt; 0, disks </a:t>
                </a:r>
                <a14:m>
                  <m:oMath xmlns:m="http://schemas.openxmlformats.org/officeDocument/2006/math">
                    <m:r>
                      <a:rPr lang="en-NL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NL" b="1" i="1" dirty="0"/>
                  <a:t> 0 </a:t>
                </a:r>
              </a:p>
              <a:p>
                <a:r>
                  <a:rPr lang="en-NL" dirty="0"/>
                  <a:t>Simulations </a:t>
                </a:r>
                <a:r>
                  <a:rPr lang="en-NL" b="1" i="1" dirty="0"/>
                  <a:t>disagree</a:t>
                </a:r>
                <a:r>
                  <a:rPr lang="en-NL" dirty="0"/>
                  <a:t> on</a:t>
                </a:r>
                <a:r>
                  <a:rPr lang="nl-NL" dirty="0"/>
                  <a:t> </a:t>
                </a:r>
                <a:r>
                  <a:rPr lang="nl-NL" b="1" i="1" dirty="0" err="1"/>
                  <a:t>morphological</a:t>
                </a:r>
                <a:r>
                  <a:rPr lang="nl-NL" dirty="0"/>
                  <a:t> details </a:t>
                </a:r>
                <a:r>
                  <a:rPr lang="nl-NL" dirty="0" err="1"/>
                  <a:t>and</a:t>
                </a:r>
                <a:r>
                  <a:rPr lang="nl-NL" dirty="0"/>
                  <a:t> </a:t>
                </a:r>
                <a:r>
                  <a:rPr lang="en-GB" dirty="0"/>
                  <a:t>the </a:t>
                </a:r>
                <a:r>
                  <a:rPr lang="en-GB" b="1" i="1" dirty="0"/>
                  <a:t>scale dependence </a:t>
                </a:r>
                <a:r>
                  <a:rPr lang="en-GB" dirty="0"/>
                  <a:t>of disks around ellipticals</a:t>
                </a:r>
                <a:endParaRPr lang="nl-NL" dirty="0"/>
              </a:p>
              <a:p>
                <a:r>
                  <a:rPr lang="en-NL" dirty="0"/>
                  <a:t>The </a:t>
                </a:r>
                <a:r>
                  <a:rPr lang="en-NL" b="1" i="1" dirty="0"/>
                  <a:t>redshift evolution </a:t>
                </a:r>
                <a:r>
                  <a:rPr lang="en-NL" dirty="0"/>
                  <a:t>of the IA </a:t>
                </a:r>
                <a:r>
                  <a:rPr lang="en-NL" b="1" dirty="0"/>
                  <a:t>amplitude</a:t>
                </a:r>
                <a:r>
                  <a:rPr lang="en-NL" dirty="0"/>
                  <a:t> is dependent on </a:t>
                </a:r>
                <a:r>
                  <a:rPr lang="en-NL" b="1" i="1" dirty="0"/>
                  <a:t>simulation, shape – and subhalo definition</a:t>
                </a:r>
                <a:endParaRPr lang="en-NL" dirty="0"/>
              </a:p>
              <a:p>
                <a:r>
                  <a:rPr lang="en-NL" dirty="0"/>
                  <a:t>Combining </a:t>
                </a:r>
                <a:r>
                  <a:rPr lang="en-NL" b="1" i="1" dirty="0"/>
                  <a:t>multiple projections increases SNR </a:t>
                </a:r>
                <a:r>
                  <a:rPr lang="en-NL" dirty="0"/>
                  <a:t>of IA correlations in simulations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E4D99F-863A-9E80-5F98-354587E0AE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73599" y="2052116"/>
                <a:ext cx="7796540" cy="4082466"/>
              </a:xfrm>
              <a:blipFill>
                <a:blip r:embed="rId2"/>
                <a:stretch>
                  <a:fillRect l="-48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574AACA-2B39-B879-1BD5-A88C7C1FCDCA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56280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D5C3E-0C57-8108-ABE6-C9095CAB3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Disk signal in Horizon-AGN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43D1-7CD4-3966-5841-4A1145A8C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475" y="2052116"/>
            <a:ext cx="3766159" cy="3997828"/>
          </a:xfrm>
        </p:spPr>
        <p:txBody>
          <a:bodyPr/>
          <a:lstStyle/>
          <a:p>
            <a:r>
              <a:rPr lang="en-GB" dirty="0"/>
              <a:t>Disks around galaxies and disks around ellipticals</a:t>
            </a:r>
          </a:p>
          <a:p>
            <a:r>
              <a:rPr lang="en-GB" dirty="0"/>
              <a:t>&lt; 0 disk signal depends on </a:t>
            </a:r>
            <a:br>
              <a:rPr lang="en-GB" dirty="0"/>
            </a:br>
            <a:r>
              <a:rPr lang="en-GB" dirty="0"/>
              <a:t>measurement choices</a:t>
            </a:r>
            <a:endParaRPr lang="en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054D72-AC29-B4B8-16A4-6E0317EBF778}"/>
              </a:ext>
            </a:extLst>
          </p:cNvPr>
          <p:cNvSpPr txBox="1"/>
          <p:nvPr/>
        </p:nvSpPr>
        <p:spPr>
          <a:xfrm>
            <a:off x="0" y="6520218"/>
            <a:ext cx="679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13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BBC28E-284B-6C0E-F5EA-76282DA41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862" y="1446041"/>
            <a:ext cx="6005871" cy="53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67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F598A-9A16-2A3C-9C6C-4B5AD160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Mass relations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2F91A8-14D2-EE7B-9805-A45BDE0A8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72089" y="1467496"/>
            <a:ext cx="5911066" cy="5221953"/>
          </a:xfrm>
          <a:prstGeom prst="rect">
            <a:avLst/>
          </a:prstGeom>
        </p:spPr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EF90ECC-ED55-42FC-4723-EC5D9402BA73}"/>
              </a:ext>
            </a:extLst>
          </p:cNvPr>
          <p:cNvSpPr txBox="1">
            <a:spLocks/>
          </p:cNvSpPr>
          <p:nvPr/>
        </p:nvSpPr>
        <p:spPr>
          <a:xfrm>
            <a:off x="1323171" y="2052116"/>
            <a:ext cx="3765234" cy="3997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</a:t>
            </a:r>
            <a:r>
              <a:rPr lang="en-NL" dirty="0"/>
              <a:t>eweighted by r-</a:t>
            </a:r>
            <a:r>
              <a:rPr lang="en-GB" dirty="0" err="1"/>
              <a:t>i</a:t>
            </a:r>
            <a:r>
              <a:rPr lang="en-GB" dirty="0"/>
              <a:t> stellar mass distributions</a:t>
            </a:r>
          </a:p>
          <a:p>
            <a:r>
              <a:rPr lang="en-GB" dirty="0" err="1"/>
              <a:t>w</a:t>
            </a:r>
            <a:r>
              <a:rPr lang="en-GB" baseline="-25000" dirty="0" err="1"/>
              <a:t>j</a:t>
            </a:r>
            <a:r>
              <a:rPr lang="en-GB" dirty="0"/>
              <a:t> = p</a:t>
            </a:r>
            <a:r>
              <a:rPr lang="en-GB" baseline="-25000" dirty="0"/>
              <a:t>r−</a:t>
            </a:r>
            <a:r>
              <a:rPr lang="en-GB" baseline="-25000" dirty="0" err="1"/>
              <a:t>i</a:t>
            </a:r>
            <a:r>
              <a:rPr lang="en-GB" baseline="-25000" dirty="0"/>
              <a:t> </a:t>
            </a:r>
            <a:r>
              <a:rPr lang="en-GB" dirty="0"/>
              <a:t>/ p</a:t>
            </a:r>
            <a:r>
              <a:rPr lang="en-GB" baseline="-25000" dirty="0"/>
              <a:t>e</a:t>
            </a:r>
          </a:p>
          <a:p>
            <a:r>
              <a:rPr lang="en-GB" dirty="0"/>
              <a:t>Mostly dominated by mass, not physics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220141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9F1A5-879F-F4D2-D1F0-719F6AED0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Impact halo finder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EBB8A-3031-2D60-30AB-8F0A68F21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3438" y="2052116"/>
            <a:ext cx="1998426" cy="3997828"/>
          </a:xfrm>
        </p:spPr>
        <p:txBody>
          <a:bodyPr/>
          <a:lstStyle/>
          <a:p>
            <a:r>
              <a:rPr lang="en-NL" dirty="0"/>
              <a:t>Halo finders agree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19CEDC-6F93-8D52-DAB9-E64DA56BE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50" y="2235199"/>
            <a:ext cx="7457518" cy="36798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96F350-C145-882D-C407-04525F81814E}"/>
              </a:ext>
            </a:extLst>
          </p:cNvPr>
          <p:cNvSpPr txBox="1"/>
          <p:nvPr/>
        </p:nvSpPr>
        <p:spPr>
          <a:xfrm>
            <a:off x="5714150" y="5910995"/>
            <a:ext cx="3807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>
                <a:solidFill>
                  <a:srgbClr val="C00000"/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514167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581B-8D13-68A8-58F6-1B41B2D46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Redshift evolution per mass bin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3FD548-63F3-A7DF-F9F0-3E091889963D}"/>
              </a:ext>
            </a:extLst>
          </p:cNvPr>
          <p:cNvSpPr txBox="1"/>
          <p:nvPr/>
        </p:nvSpPr>
        <p:spPr>
          <a:xfrm>
            <a:off x="7378052" y="4498937"/>
            <a:ext cx="3807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>
                <a:solidFill>
                  <a:srgbClr val="C00000"/>
                </a:solidFill>
              </a:rPr>
              <a:t>PRELIMINARY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6A085B-5121-A6E7-8EDD-50724DC4C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452" y="1551010"/>
            <a:ext cx="5635468" cy="505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19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FEAB9-6254-2D5F-0909-881ECA416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L" dirty="0"/>
              <a:t>Disks and ellipticials and redshift evolution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20CC17-EF40-F299-4E56-3F9C7AC8563A}"/>
              </a:ext>
            </a:extLst>
          </p:cNvPr>
          <p:cNvSpPr txBox="1"/>
          <p:nvPr/>
        </p:nvSpPr>
        <p:spPr>
          <a:xfrm>
            <a:off x="7448725" y="4261841"/>
            <a:ext cx="3807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4000" dirty="0">
                <a:solidFill>
                  <a:srgbClr val="C00000"/>
                </a:solidFill>
              </a:rPr>
              <a:t>PRELIMINARY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075382-9F54-153E-1611-F1378801C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15" y="1549936"/>
            <a:ext cx="5818449" cy="519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880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7453</TotalTime>
  <Words>678</Words>
  <Application>Microsoft Macintosh PowerPoint</Application>
  <PresentationFormat>Widescreen</PresentationFormat>
  <Paragraphs>101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Cambria Math</vt:lpstr>
      <vt:lpstr>MS Shell Dlg 2</vt:lpstr>
      <vt:lpstr>Wingdings</vt:lpstr>
      <vt:lpstr>Wingdings 3</vt:lpstr>
      <vt:lpstr>Madison</vt:lpstr>
      <vt:lpstr>How galaxy properties and evolution shape their intrinsic alignments in hydrodynamical simulations </vt:lpstr>
      <vt:lpstr>Weak gravitational lensing</vt:lpstr>
      <vt:lpstr>Intrinsic alignments</vt:lpstr>
      <vt:lpstr>Intrinsic alignment and galaxy properties</vt:lpstr>
      <vt:lpstr>Hydrodynamical simulations</vt:lpstr>
      <vt:lpstr>Intrinsic alignment of disks and ellipticals across hydrodynamical simulations</vt:lpstr>
      <vt:lpstr>Defining disks and ellipticals</vt:lpstr>
      <vt:lpstr>Disks and ellipitcals around galaxies</vt:lpstr>
      <vt:lpstr>Disks around ellipticals</vt:lpstr>
      <vt:lpstr>Redshift evolution</vt:lpstr>
      <vt:lpstr>Combining multiple projections increases SNR!</vt:lpstr>
      <vt:lpstr>Key takeaways</vt:lpstr>
      <vt:lpstr>Disk signal in Horizon-AGN</vt:lpstr>
      <vt:lpstr>Mass relations</vt:lpstr>
      <vt:lpstr>Impact halo finder</vt:lpstr>
      <vt:lpstr>Redshift evolution per mass bin</vt:lpstr>
      <vt:lpstr>Disks and ellipticials and redshift evolution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Heukelum, M.L. van (Marloes)</dc:creator>
  <cp:lastModifiedBy>Heukelum, M.L. van (Marloes)</cp:lastModifiedBy>
  <cp:revision>50</cp:revision>
  <dcterms:created xsi:type="dcterms:W3CDTF">2026-08-11T07:49:11Z</dcterms:created>
  <dcterms:modified xsi:type="dcterms:W3CDTF">2026-08-25T07:12:40Z</dcterms:modified>
</cp:coreProperties>
</file>