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12"/>
  </p:normalViewPr>
  <p:slideViewPr>
    <p:cSldViewPr snapToGrid="0">
      <p:cViewPr varScale="1">
        <p:scale>
          <a:sx n="103" d="100"/>
          <a:sy n="103" d="100"/>
        </p:scale>
        <p:origin x="10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197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38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886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790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62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002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412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1654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263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17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743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79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817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976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23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050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08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1A9D49-D831-2641-980A-7E05082A5D91}" type="datetimeFigureOut">
              <a:rPr lang="en-US" smtClean="0"/>
              <a:t>12/3/25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DECA1F0-DF51-944C-A5C2-BDA2C4924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9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9D272-6322-E4C4-2ED1-7186160863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End of Year Talk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A5FD2D-4A13-2E2C-C3A0-81437F3E92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Barry Tan</a:t>
            </a:r>
          </a:p>
        </p:txBody>
      </p:sp>
    </p:spTree>
    <p:extLst>
      <p:ext uri="{BB962C8B-B14F-4D97-AF65-F5344CB8AC3E}">
        <p14:creationId xmlns:p14="http://schemas.microsoft.com/office/powerpoint/2010/main" val="294741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3AD38-1256-2DE4-4716-B555B9ADD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little bit about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E125C-891E-8ABE-1C9D-46B27B1AA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Name: Barry (Xinyuan) Tan</a:t>
            </a:r>
          </a:p>
          <a:p>
            <a:r>
              <a:rPr lang="en-US" dirty="0"/>
              <a:t>Office: 326a</a:t>
            </a:r>
          </a:p>
          <a:p>
            <a:r>
              <a:rPr lang="en-US" dirty="0"/>
              <a:t>Role: </a:t>
            </a:r>
          </a:p>
          <a:p>
            <a:pPr lvl="1"/>
            <a:r>
              <a:rPr lang="en-US" dirty="0"/>
              <a:t>Andy Buckley’s PhD student; </a:t>
            </a:r>
          </a:p>
          <a:p>
            <a:pPr lvl="1"/>
            <a:r>
              <a:rPr lang="en-US" dirty="0"/>
              <a:t>Demonstrator;</a:t>
            </a:r>
          </a:p>
          <a:p>
            <a:pPr lvl="1"/>
            <a:r>
              <a:rPr lang="en-US" dirty="0"/>
              <a:t>Son of my father…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149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237DB-353E-3FFA-AC48-81EFD62E5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I did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71323-23E7-FEAA-5E3D-F8AE986E24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EIC: </a:t>
            </a:r>
          </a:p>
          <a:p>
            <a:pPr lvl="1"/>
            <a:r>
              <a:rPr lang="en-US" dirty="0"/>
              <a:t>Validated the software chain (MC simulation and analysis) in the EIC software environment, using inclusive </a:t>
            </a:r>
            <a:r>
              <a:rPr lang="en-US" dirty="0" err="1"/>
              <a:t>dijet</a:t>
            </a:r>
            <a:r>
              <a:rPr lang="en-US" dirty="0"/>
              <a:t> photoproduction and DIS </a:t>
            </a:r>
            <a:r>
              <a:rPr lang="en-US" dirty="0" err="1"/>
              <a:t>dijet</a:t>
            </a:r>
            <a:r>
              <a:rPr lang="en-US" dirty="0"/>
              <a:t> production.</a:t>
            </a:r>
          </a:p>
          <a:p>
            <a:pPr lvl="1"/>
            <a:r>
              <a:rPr lang="en-US" dirty="0"/>
              <a:t>Developed Rivet routine of exclusive photoproduction process for EIC MC generator validation, in collaboration with the Nuclear Physics group. </a:t>
            </a:r>
          </a:p>
          <a:p>
            <a:r>
              <a:rPr lang="en-US" dirty="0" err="1"/>
              <a:t>FastJet</a:t>
            </a:r>
            <a:r>
              <a:rPr lang="en-US" dirty="0"/>
              <a:t>/Rivet:</a:t>
            </a:r>
          </a:p>
          <a:p>
            <a:pPr lvl="1"/>
            <a:r>
              <a:rPr lang="en-US" dirty="0"/>
              <a:t>Developed a more complete version of </a:t>
            </a:r>
            <a:r>
              <a:rPr lang="en-US" dirty="0" err="1"/>
              <a:t>QCDAware</a:t>
            </a:r>
            <a:r>
              <a:rPr lang="en-US" dirty="0"/>
              <a:t> </a:t>
            </a:r>
            <a:r>
              <a:rPr lang="en-US" dirty="0" err="1"/>
              <a:t>FastJet</a:t>
            </a:r>
            <a:r>
              <a:rPr lang="en-US" dirty="0"/>
              <a:t> plugin jet algorithm to include </a:t>
            </a:r>
            <a:r>
              <a:rPr lang="en-US" dirty="0" err="1"/>
              <a:t>flavour</a:t>
            </a:r>
            <a:r>
              <a:rPr lang="en-US" dirty="0"/>
              <a:t> information – better separation of QCD and QED radiation; more precise lepton dressing in Rivet, etc. </a:t>
            </a:r>
          </a:p>
          <a:p>
            <a:r>
              <a:rPr lang="en-US" dirty="0"/>
              <a:t>ATLAS QT: </a:t>
            </a:r>
          </a:p>
          <a:p>
            <a:pPr lvl="1"/>
            <a:r>
              <a:rPr lang="en-GB" dirty="0"/>
              <a:t>Validate Sherpa LO and NLO configurations in top quark MC modelling. Contribute new Rivet top analyses. </a:t>
            </a:r>
          </a:p>
          <a:p>
            <a:pPr lvl="1"/>
            <a:r>
              <a:rPr lang="en-GB" dirty="0"/>
              <a:t>Investigate the impact of Sherpa colour-reconnection (CR) modelling on top quark observables.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352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0A9B0-2956-4742-4949-BB708318A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I am going to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7BAF3-CA53-FB89-372E-904750BEB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Complete ATLAS QT:</a:t>
            </a:r>
          </a:p>
          <a:p>
            <a:pPr lvl="1"/>
            <a:r>
              <a:rPr lang="en-GB" dirty="0"/>
              <a:t>Identify observables with deficient modelling. </a:t>
            </a:r>
            <a:endParaRPr lang="en-US" dirty="0"/>
          </a:p>
          <a:p>
            <a:pPr lvl="1"/>
            <a:r>
              <a:rPr lang="en-US" dirty="0"/>
              <a:t>Improve Sherpa </a:t>
            </a:r>
            <a:r>
              <a:rPr lang="en-US" dirty="0" err="1"/>
              <a:t>colour</a:t>
            </a:r>
            <a:r>
              <a:rPr lang="en-US" dirty="0"/>
              <a:t> reconnection model.</a:t>
            </a:r>
          </a:p>
          <a:p>
            <a:pPr lvl="1"/>
            <a:r>
              <a:rPr lang="en-GB" dirty="0"/>
              <a:t>Tune the Sherpa process configuration and parameters. </a:t>
            </a:r>
          </a:p>
          <a:p>
            <a:r>
              <a:rPr lang="en-US" dirty="0"/>
              <a:t>Investigate observables in H/Z -&gt; bb sensitive to </a:t>
            </a:r>
            <a:r>
              <a:rPr lang="en-US" dirty="0" err="1"/>
              <a:t>colour</a:t>
            </a:r>
            <a:r>
              <a:rPr lang="en-US" dirty="0"/>
              <a:t> reconnection.</a:t>
            </a:r>
          </a:p>
          <a:p>
            <a:r>
              <a:rPr lang="en-US" dirty="0"/>
              <a:t>LTA (probably not CERN but somewhere on the earth…)</a:t>
            </a:r>
          </a:p>
        </p:txBody>
      </p:sp>
    </p:spTree>
    <p:extLst>
      <p:ext uri="{BB962C8B-B14F-4D97-AF65-F5344CB8AC3E}">
        <p14:creationId xmlns:p14="http://schemas.microsoft.com/office/powerpoint/2010/main" val="1989208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E9C32-F6A3-9BC0-6C41-3A23860A1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Bulking</a:t>
            </a:r>
          </a:p>
        </p:txBody>
      </p:sp>
      <p:pic>
        <p:nvPicPr>
          <p:cNvPr id="5" name="Content Placeholder 4" descr="A person's feet standing on a floor with a scale&#10;&#10;AI-generated content may be incorrect.">
            <a:extLst>
              <a:ext uri="{FF2B5EF4-FFF2-40B4-BE49-F238E27FC236}">
                <a16:creationId xmlns:a16="http://schemas.microsoft.com/office/drawing/2014/main" id="{D402C120-1F44-D026-6490-1E71DD2523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2" y="2557993"/>
            <a:ext cx="2238743" cy="2983825"/>
          </a:xfrm>
        </p:spPr>
      </p:pic>
      <p:pic>
        <p:nvPicPr>
          <p:cNvPr id="7" name="Picture 6" descr="A person standing on a floor with a scale&#10;&#10;AI-generated content may be incorrect.">
            <a:extLst>
              <a:ext uri="{FF2B5EF4-FFF2-40B4-BE49-F238E27FC236}">
                <a16:creationId xmlns:a16="http://schemas.microsoft.com/office/drawing/2014/main" id="{66B0BF06-188F-C7F0-6102-204B49316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628" y="2557993"/>
            <a:ext cx="2238743" cy="2983825"/>
          </a:xfrm>
          <a:prstGeom prst="rect">
            <a:avLst/>
          </a:prstGeom>
        </p:spPr>
      </p:pic>
      <p:pic>
        <p:nvPicPr>
          <p:cNvPr id="9" name="Picture 8" descr="A person standing on a scale&#10;&#10;AI-generated content may be incorrect.">
            <a:extLst>
              <a:ext uri="{FF2B5EF4-FFF2-40B4-BE49-F238E27FC236}">
                <a16:creationId xmlns:a16="http://schemas.microsoft.com/office/drawing/2014/main" id="{9FC46896-94D7-4F77-09BF-75ABF1CA03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7854" y="2557993"/>
            <a:ext cx="2238744" cy="29838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A0ED2F-02F3-B36C-056E-63008C4058AB}"/>
              </a:ext>
            </a:extLst>
          </p:cNvPr>
          <p:cNvSpPr txBox="1"/>
          <p:nvPr/>
        </p:nvSpPr>
        <p:spPr>
          <a:xfrm>
            <a:off x="1989438" y="5691202"/>
            <a:ext cx="1754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F24B2A-5F39-700C-9D65-7F0298CCB43B}"/>
              </a:ext>
            </a:extLst>
          </p:cNvPr>
          <p:cNvSpPr txBox="1"/>
          <p:nvPr/>
        </p:nvSpPr>
        <p:spPr>
          <a:xfrm>
            <a:off x="4976628" y="5710653"/>
            <a:ext cx="2238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Before summer school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E76652-79A8-3480-CA7A-069E93698A84}"/>
              </a:ext>
            </a:extLst>
          </p:cNvPr>
          <p:cNvSpPr txBox="1"/>
          <p:nvPr/>
        </p:nvSpPr>
        <p:spPr>
          <a:xfrm>
            <a:off x="8769066" y="5691202"/>
            <a:ext cx="2238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summer school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E39CCF-5F03-2D31-B749-1B8BE57B7DAB}"/>
              </a:ext>
            </a:extLst>
          </p:cNvPr>
          <p:cNvSpPr txBox="1"/>
          <p:nvPr/>
        </p:nvSpPr>
        <p:spPr>
          <a:xfrm>
            <a:off x="1989438" y="2951946"/>
            <a:ext cx="1075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77.1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7D9D4B-0DD5-616D-7EB5-57BE03D999AD}"/>
              </a:ext>
            </a:extLst>
          </p:cNvPr>
          <p:cNvSpPr txBox="1"/>
          <p:nvPr/>
        </p:nvSpPr>
        <p:spPr>
          <a:xfrm>
            <a:off x="5750011" y="2951946"/>
            <a:ext cx="1075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79.3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2211D7-3CD8-7A8E-0BD7-8F2C80221512}"/>
              </a:ext>
            </a:extLst>
          </p:cNvPr>
          <p:cNvSpPr txBox="1"/>
          <p:nvPr/>
        </p:nvSpPr>
        <p:spPr>
          <a:xfrm>
            <a:off x="9350918" y="2951946"/>
            <a:ext cx="1075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76.7</a:t>
            </a:r>
          </a:p>
        </p:txBody>
      </p:sp>
    </p:spTree>
    <p:extLst>
      <p:ext uri="{BB962C8B-B14F-4D97-AF65-F5344CB8AC3E}">
        <p14:creationId xmlns:p14="http://schemas.microsoft.com/office/powerpoint/2010/main" val="2367109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7B06-1C6A-3D61-7A7C-7DAC6160C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617134"/>
            <a:ext cx="9601196" cy="1303867"/>
          </a:xfrm>
        </p:spPr>
        <p:txBody>
          <a:bodyPr/>
          <a:lstStyle/>
          <a:p>
            <a:r>
              <a:rPr lang="en-US" dirty="0"/>
              <a:t>Scotland</a:t>
            </a:r>
          </a:p>
        </p:txBody>
      </p:sp>
      <p:pic>
        <p:nvPicPr>
          <p:cNvPr id="5" name="Content Placeholder 4" descr="A stone castle with a garden&#10;&#10;AI-generated content may be incorrect.">
            <a:extLst>
              <a:ext uri="{FF2B5EF4-FFF2-40B4-BE49-F238E27FC236}">
                <a16:creationId xmlns:a16="http://schemas.microsoft.com/office/drawing/2014/main" id="{7F8F9372-9D4E-4E82-25FC-515D5B0D1B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28819" y="927926"/>
            <a:ext cx="3248888" cy="2668432"/>
          </a:xfrm>
        </p:spPr>
      </p:pic>
      <p:pic>
        <p:nvPicPr>
          <p:cNvPr id="7" name="Picture 6" descr="A person wrapped in a blanket on a street corner&#10;&#10;AI-generated content may be incorrect.">
            <a:extLst>
              <a:ext uri="{FF2B5EF4-FFF2-40B4-BE49-F238E27FC236}">
                <a16:creationId xmlns:a16="http://schemas.microsoft.com/office/drawing/2014/main" id="{99607646-14D3-0DEE-84C7-317340288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9980" y="2640092"/>
            <a:ext cx="2701636" cy="3600774"/>
          </a:xfrm>
          <a:prstGeom prst="rect">
            <a:avLst/>
          </a:prstGeom>
        </p:spPr>
      </p:pic>
      <p:pic>
        <p:nvPicPr>
          <p:cNvPr id="9" name="Picture 8" descr="A castle on a hill&#10;&#10;AI-generated content may be incorrect.">
            <a:extLst>
              <a:ext uri="{FF2B5EF4-FFF2-40B4-BE49-F238E27FC236}">
                <a16:creationId xmlns:a16="http://schemas.microsoft.com/office/drawing/2014/main" id="{A3589914-A200-312C-7794-03099D1F5D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819" y="3719144"/>
            <a:ext cx="3248888" cy="2435711"/>
          </a:xfrm>
          <a:prstGeom prst="rect">
            <a:avLst/>
          </a:prstGeom>
        </p:spPr>
      </p:pic>
      <p:pic>
        <p:nvPicPr>
          <p:cNvPr id="11" name="Picture 10" descr="A field with flowers and a body of water&#10;&#10;AI-generated content may be incorrect.">
            <a:extLst>
              <a:ext uri="{FF2B5EF4-FFF2-40B4-BE49-F238E27FC236}">
                <a16:creationId xmlns:a16="http://schemas.microsoft.com/office/drawing/2014/main" id="{8419A1DC-73AD-B08F-0842-0FC7A623BB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14517" y="679791"/>
            <a:ext cx="3777099" cy="2831714"/>
          </a:xfrm>
          <a:prstGeom prst="rect">
            <a:avLst/>
          </a:prstGeom>
        </p:spPr>
      </p:pic>
      <p:pic>
        <p:nvPicPr>
          <p:cNvPr id="12" name="63_1764946292">
            <a:hlinkClick r:id="" action="ppaction://media"/>
            <a:extLst>
              <a:ext uri="{FF2B5EF4-FFF2-40B4-BE49-F238E27FC236}">
                <a16:creationId xmlns:a16="http://schemas.microsoft.com/office/drawing/2014/main" id="{233867CC-7944-1D29-DC04-644CD651D1A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72890" y="1536477"/>
            <a:ext cx="2646219" cy="470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4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3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5C95-FC41-B8BE-E33A-1F05FF9507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8165" y="2192407"/>
            <a:ext cx="6815669" cy="1515533"/>
          </a:xfrm>
        </p:spPr>
        <p:txBody>
          <a:bodyPr/>
          <a:lstStyle/>
          <a:p>
            <a:r>
              <a:rPr lang="en-US" dirty="0"/>
              <a:t>Merry Christmas!</a:t>
            </a:r>
          </a:p>
        </p:txBody>
      </p:sp>
    </p:spTree>
    <p:extLst>
      <p:ext uri="{BB962C8B-B14F-4D97-AF65-F5344CB8AC3E}">
        <p14:creationId xmlns:p14="http://schemas.microsoft.com/office/powerpoint/2010/main" val="14325045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3068</TotalTime>
  <Words>228</Words>
  <Application>Microsoft Macintosh PowerPoint</Application>
  <PresentationFormat>Widescreen</PresentationFormat>
  <Paragraphs>34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Organic</vt:lpstr>
      <vt:lpstr>End of Year Talk</vt:lpstr>
      <vt:lpstr>A little bit about me</vt:lpstr>
      <vt:lpstr>Things I did</vt:lpstr>
      <vt:lpstr>Things I am going to do</vt:lpstr>
      <vt:lpstr>Bulking</vt:lpstr>
      <vt:lpstr>Scotland</vt:lpstr>
      <vt:lpstr>Merry Christmas!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Xinyuan Tan (PGR)</dc:creator>
  <cp:lastModifiedBy>Xinyuan Tan (PGR)</cp:lastModifiedBy>
  <cp:revision>6</cp:revision>
  <dcterms:created xsi:type="dcterms:W3CDTF">2025-12-03T11:58:42Z</dcterms:created>
  <dcterms:modified xsi:type="dcterms:W3CDTF">2025-12-05T15:07:36Z</dcterms:modified>
</cp:coreProperties>
</file>