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_rels/presentation.xml.rels" ContentType="application/vnd.openxmlformats-package.relationships+xml"/>
  <Override PartName="/ppt/media/image1.png" ContentType="image/png"/>
  <Override PartName="/ppt/media/image2.jpeg" ContentType="image/jpeg"/>
  <Override PartName="/ppt/media/image3.gif" ContentType="image/gif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1" r:id="rId3"/>
  </p:sldMasterIdLst>
  <p:sldIdLst>
    <p:sldId id="256" r:id="rId4"/>
    <p:sldId id="257" r:id="rId5"/>
    <p:sldId id="258" r:id="rId6"/>
    <p:sldId id="259" r:id="rId7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Beeh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GB" sz="33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Beeh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GB" sz="33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GB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Beehiv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GB" sz="33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7E6E7E3-430E-424E-9D42-2002422538D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3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0" name=""/>
          <p:cNvGrpSpPr/>
          <p:nvPr/>
        </p:nvGrpSpPr>
        <p:grpSpPr>
          <a:xfrm>
            <a:off x="-414000" y="-522000"/>
            <a:ext cx="10890000" cy="1782000"/>
            <a:chOff x="-414000" y="-522000"/>
            <a:chExt cx="10890000" cy="1782000"/>
          </a:xfrm>
        </p:grpSpPr>
        <p:sp>
          <p:nvSpPr>
            <p:cNvPr id="1" name=""/>
            <p:cNvSpPr/>
            <p:nvPr/>
          </p:nvSpPr>
          <p:spPr>
            <a:xfrm>
              <a:off x="-414000" y="-522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" name=""/>
            <p:cNvSpPr/>
            <p:nvPr/>
          </p:nvSpPr>
          <p:spPr>
            <a:xfrm>
              <a:off x="288000" y="-522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" name=""/>
            <p:cNvSpPr/>
            <p:nvPr/>
          </p:nvSpPr>
          <p:spPr>
            <a:xfrm>
              <a:off x="990000" y="-522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" name=""/>
            <p:cNvSpPr/>
            <p:nvPr/>
          </p:nvSpPr>
          <p:spPr>
            <a:xfrm>
              <a:off x="1692000" y="-522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" name=""/>
            <p:cNvSpPr/>
            <p:nvPr/>
          </p:nvSpPr>
          <p:spPr>
            <a:xfrm>
              <a:off x="2394000" y="-522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" name=""/>
            <p:cNvSpPr/>
            <p:nvPr/>
          </p:nvSpPr>
          <p:spPr>
            <a:xfrm>
              <a:off x="3096000" y="-522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" name=""/>
            <p:cNvSpPr/>
            <p:nvPr/>
          </p:nvSpPr>
          <p:spPr>
            <a:xfrm>
              <a:off x="3798000" y="-522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8" name=""/>
            <p:cNvSpPr/>
            <p:nvPr/>
          </p:nvSpPr>
          <p:spPr>
            <a:xfrm>
              <a:off x="4500000" y="-522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" name=""/>
            <p:cNvSpPr/>
            <p:nvPr/>
          </p:nvSpPr>
          <p:spPr>
            <a:xfrm>
              <a:off x="5202000" y="-522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0" name=""/>
            <p:cNvSpPr/>
            <p:nvPr/>
          </p:nvSpPr>
          <p:spPr>
            <a:xfrm>
              <a:off x="5904000" y="-522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" name=""/>
            <p:cNvSpPr/>
            <p:nvPr/>
          </p:nvSpPr>
          <p:spPr>
            <a:xfrm>
              <a:off x="6606000" y="-522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2" name=""/>
            <p:cNvSpPr/>
            <p:nvPr/>
          </p:nvSpPr>
          <p:spPr>
            <a:xfrm>
              <a:off x="7308000" y="-522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3" name=""/>
            <p:cNvSpPr/>
            <p:nvPr/>
          </p:nvSpPr>
          <p:spPr>
            <a:xfrm>
              <a:off x="8010000" y="-522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4" name=""/>
            <p:cNvSpPr/>
            <p:nvPr/>
          </p:nvSpPr>
          <p:spPr>
            <a:xfrm>
              <a:off x="8712000" y="-522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5" name=""/>
            <p:cNvSpPr/>
            <p:nvPr/>
          </p:nvSpPr>
          <p:spPr>
            <a:xfrm>
              <a:off x="9414000" y="-522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6" name=""/>
            <p:cNvSpPr/>
            <p:nvPr/>
          </p:nvSpPr>
          <p:spPr>
            <a:xfrm>
              <a:off x="-54000" y="1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7" name=""/>
            <p:cNvSpPr/>
            <p:nvPr/>
          </p:nvSpPr>
          <p:spPr>
            <a:xfrm>
              <a:off x="648000" y="1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8" name=""/>
            <p:cNvSpPr/>
            <p:nvPr/>
          </p:nvSpPr>
          <p:spPr>
            <a:xfrm>
              <a:off x="1350000" y="1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9" name=""/>
            <p:cNvSpPr/>
            <p:nvPr/>
          </p:nvSpPr>
          <p:spPr>
            <a:xfrm>
              <a:off x="2052000" y="1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0" name=""/>
            <p:cNvSpPr/>
            <p:nvPr/>
          </p:nvSpPr>
          <p:spPr>
            <a:xfrm>
              <a:off x="2754000" y="1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1" name=""/>
            <p:cNvSpPr/>
            <p:nvPr/>
          </p:nvSpPr>
          <p:spPr>
            <a:xfrm>
              <a:off x="3456000" y="1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2" name=""/>
            <p:cNvSpPr/>
            <p:nvPr/>
          </p:nvSpPr>
          <p:spPr>
            <a:xfrm>
              <a:off x="4158000" y="1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3" name=""/>
            <p:cNvSpPr/>
            <p:nvPr/>
          </p:nvSpPr>
          <p:spPr>
            <a:xfrm>
              <a:off x="4860000" y="1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4" name=""/>
            <p:cNvSpPr/>
            <p:nvPr/>
          </p:nvSpPr>
          <p:spPr>
            <a:xfrm>
              <a:off x="5562000" y="1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5" name=""/>
            <p:cNvSpPr/>
            <p:nvPr/>
          </p:nvSpPr>
          <p:spPr>
            <a:xfrm>
              <a:off x="6264000" y="1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6" name=""/>
            <p:cNvSpPr/>
            <p:nvPr/>
          </p:nvSpPr>
          <p:spPr>
            <a:xfrm>
              <a:off x="6966000" y="1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7" name=""/>
            <p:cNvSpPr/>
            <p:nvPr/>
          </p:nvSpPr>
          <p:spPr>
            <a:xfrm>
              <a:off x="7668000" y="1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8" name=""/>
            <p:cNvSpPr/>
            <p:nvPr/>
          </p:nvSpPr>
          <p:spPr>
            <a:xfrm>
              <a:off x="8370000" y="1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de59"/>
            </a:solidFill>
            <a:ln w="36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9" name=""/>
            <p:cNvSpPr/>
            <p:nvPr/>
          </p:nvSpPr>
          <p:spPr>
            <a:xfrm>
              <a:off x="9072000" y="1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0" name=""/>
            <p:cNvSpPr/>
            <p:nvPr/>
          </p:nvSpPr>
          <p:spPr>
            <a:xfrm>
              <a:off x="9774000" y="1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1" name=""/>
            <p:cNvSpPr/>
            <p:nvPr/>
          </p:nvSpPr>
          <p:spPr>
            <a:xfrm>
              <a:off x="-414000" y="55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2" name=""/>
            <p:cNvSpPr/>
            <p:nvPr/>
          </p:nvSpPr>
          <p:spPr>
            <a:xfrm>
              <a:off x="288000" y="55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de59"/>
            </a:solidFill>
            <a:ln w="36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3" name=""/>
            <p:cNvSpPr/>
            <p:nvPr/>
          </p:nvSpPr>
          <p:spPr>
            <a:xfrm>
              <a:off x="990000" y="55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4" name=""/>
            <p:cNvSpPr/>
            <p:nvPr/>
          </p:nvSpPr>
          <p:spPr>
            <a:xfrm>
              <a:off x="1692000" y="55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5" name=""/>
            <p:cNvSpPr/>
            <p:nvPr/>
          </p:nvSpPr>
          <p:spPr>
            <a:xfrm>
              <a:off x="2394000" y="55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6" name=""/>
            <p:cNvSpPr/>
            <p:nvPr/>
          </p:nvSpPr>
          <p:spPr>
            <a:xfrm>
              <a:off x="3096000" y="55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7" name=""/>
            <p:cNvSpPr/>
            <p:nvPr/>
          </p:nvSpPr>
          <p:spPr>
            <a:xfrm>
              <a:off x="3798000" y="55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8" name=""/>
            <p:cNvSpPr/>
            <p:nvPr/>
          </p:nvSpPr>
          <p:spPr>
            <a:xfrm>
              <a:off x="4500000" y="55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9" name=""/>
            <p:cNvSpPr/>
            <p:nvPr/>
          </p:nvSpPr>
          <p:spPr>
            <a:xfrm>
              <a:off x="5202000" y="55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0" name=""/>
            <p:cNvSpPr/>
            <p:nvPr/>
          </p:nvSpPr>
          <p:spPr>
            <a:xfrm>
              <a:off x="5904000" y="55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1" name=""/>
            <p:cNvSpPr/>
            <p:nvPr/>
          </p:nvSpPr>
          <p:spPr>
            <a:xfrm>
              <a:off x="6606000" y="55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2" name=""/>
            <p:cNvSpPr/>
            <p:nvPr/>
          </p:nvSpPr>
          <p:spPr>
            <a:xfrm>
              <a:off x="7308000" y="55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3" name=""/>
            <p:cNvSpPr/>
            <p:nvPr/>
          </p:nvSpPr>
          <p:spPr>
            <a:xfrm>
              <a:off x="8010000" y="55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4" name=""/>
            <p:cNvSpPr/>
            <p:nvPr/>
          </p:nvSpPr>
          <p:spPr>
            <a:xfrm>
              <a:off x="8712000" y="55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5" name=""/>
            <p:cNvSpPr/>
            <p:nvPr/>
          </p:nvSpPr>
          <p:spPr>
            <a:xfrm>
              <a:off x="9414000" y="558000"/>
              <a:ext cx="702000" cy="702000"/>
            </a:xfrm>
            <a:custGeom>
              <a:avLst/>
              <a:gdLst>
                <a:gd name="textAreaLeft" fmla="*/ 0 w 702000"/>
                <a:gd name="textAreaRight" fmla="*/ 70236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46" name=""/>
          <p:cNvGrpSpPr/>
          <p:nvPr/>
        </p:nvGrpSpPr>
        <p:grpSpPr>
          <a:xfrm>
            <a:off x="-360000" y="4914000"/>
            <a:ext cx="10854000" cy="1242000"/>
            <a:chOff x="-360000" y="4914000"/>
            <a:chExt cx="10854000" cy="1242000"/>
          </a:xfrm>
        </p:grpSpPr>
        <p:sp>
          <p:nvSpPr>
            <p:cNvPr id="47" name=""/>
            <p:cNvSpPr/>
            <p:nvPr/>
          </p:nvSpPr>
          <p:spPr>
            <a:xfrm flipH="1">
              <a:off x="9432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8" name=""/>
            <p:cNvSpPr/>
            <p:nvPr/>
          </p:nvSpPr>
          <p:spPr>
            <a:xfrm flipH="1">
              <a:off x="9792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9" name=""/>
            <p:cNvSpPr/>
            <p:nvPr/>
          </p:nvSpPr>
          <p:spPr>
            <a:xfrm flipH="1">
              <a:off x="8028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0" name=""/>
            <p:cNvSpPr/>
            <p:nvPr/>
          </p:nvSpPr>
          <p:spPr>
            <a:xfrm flipH="1">
              <a:off x="8730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de59"/>
            </a:solidFill>
            <a:ln w="36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1" name=""/>
            <p:cNvSpPr/>
            <p:nvPr/>
          </p:nvSpPr>
          <p:spPr>
            <a:xfrm flipH="1">
              <a:off x="8388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2" name=""/>
            <p:cNvSpPr/>
            <p:nvPr/>
          </p:nvSpPr>
          <p:spPr>
            <a:xfrm flipH="1">
              <a:off x="6984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3" name=""/>
            <p:cNvSpPr/>
            <p:nvPr/>
          </p:nvSpPr>
          <p:spPr>
            <a:xfrm flipH="1">
              <a:off x="7686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4" name=""/>
            <p:cNvSpPr/>
            <p:nvPr/>
          </p:nvSpPr>
          <p:spPr>
            <a:xfrm flipH="1">
              <a:off x="6624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5" name=""/>
            <p:cNvSpPr/>
            <p:nvPr/>
          </p:nvSpPr>
          <p:spPr>
            <a:xfrm flipH="1">
              <a:off x="7326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6" name=""/>
            <p:cNvSpPr/>
            <p:nvPr/>
          </p:nvSpPr>
          <p:spPr>
            <a:xfrm flipH="1">
              <a:off x="5922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7" name=""/>
            <p:cNvSpPr/>
            <p:nvPr/>
          </p:nvSpPr>
          <p:spPr>
            <a:xfrm flipH="1">
              <a:off x="6282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8" name=""/>
            <p:cNvSpPr/>
            <p:nvPr/>
          </p:nvSpPr>
          <p:spPr>
            <a:xfrm flipH="1">
              <a:off x="5238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9" name=""/>
            <p:cNvSpPr/>
            <p:nvPr/>
          </p:nvSpPr>
          <p:spPr>
            <a:xfrm flipH="1">
              <a:off x="4878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0" name=""/>
            <p:cNvSpPr/>
            <p:nvPr/>
          </p:nvSpPr>
          <p:spPr>
            <a:xfrm flipH="1">
              <a:off x="5580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1" name=""/>
            <p:cNvSpPr/>
            <p:nvPr/>
          </p:nvSpPr>
          <p:spPr>
            <a:xfrm flipH="1">
              <a:off x="3852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2" name=""/>
            <p:cNvSpPr/>
            <p:nvPr/>
          </p:nvSpPr>
          <p:spPr>
            <a:xfrm flipH="1">
              <a:off x="4536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3" name=""/>
            <p:cNvSpPr/>
            <p:nvPr/>
          </p:nvSpPr>
          <p:spPr>
            <a:xfrm flipH="1">
              <a:off x="4176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4" name=""/>
            <p:cNvSpPr/>
            <p:nvPr/>
          </p:nvSpPr>
          <p:spPr>
            <a:xfrm flipH="1">
              <a:off x="2772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5" name=""/>
            <p:cNvSpPr/>
            <p:nvPr/>
          </p:nvSpPr>
          <p:spPr>
            <a:xfrm flipH="1">
              <a:off x="3474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6" name=""/>
            <p:cNvSpPr/>
            <p:nvPr/>
          </p:nvSpPr>
          <p:spPr>
            <a:xfrm flipH="1">
              <a:off x="2448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7" name=""/>
            <p:cNvSpPr/>
            <p:nvPr/>
          </p:nvSpPr>
          <p:spPr>
            <a:xfrm flipH="1">
              <a:off x="3150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8" name=""/>
            <p:cNvSpPr/>
            <p:nvPr/>
          </p:nvSpPr>
          <p:spPr>
            <a:xfrm flipH="1">
              <a:off x="1746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69" name=""/>
            <p:cNvSpPr/>
            <p:nvPr/>
          </p:nvSpPr>
          <p:spPr>
            <a:xfrm flipH="1">
              <a:off x="2070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0" name=""/>
            <p:cNvSpPr/>
            <p:nvPr/>
          </p:nvSpPr>
          <p:spPr>
            <a:xfrm flipH="1">
              <a:off x="1044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1" name=""/>
            <p:cNvSpPr/>
            <p:nvPr/>
          </p:nvSpPr>
          <p:spPr>
            <a:xfrm flipH="1">
              <a:off x="1368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2" name=""/>
            <p:cNvSpPr/>
            <p:nvPr/>
          </p:nvSpPr>
          <p:spPr>
            <a:xfrm flipH="1">
              <a:off x="-36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3" name=""/>
            <p:cNvSpPr/>
            <p:nvPr/>
          </p:nvSpPr>
          <p:spPr>
            <a:xfrm flipH="1">
              <a:off x="666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4" name=""/>
            <p:cNvSpPr/>
            <p:nvPr/>
          </p:nvSpPr>
          <p:spPr>
            <a:xfrm flipH="1">
              <a:off x="-360000" y="4914000"/>
              <a:ext cx="702000" cy="702000"/>
            </a:xfrm>
            <a:custGeom>
              <a:avLst/>
              <a:gdLst>
                <a:gd name="textAreaLeft" fmla="*/ -360 w 702000"/>
                <a:gd name="textAreaRight" fmla="*/ 70200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5" name=""/>
            <p:cNvSpPr/>
            <p:nvPr/>
          </p:nvSpPr>
          <p:spPr>
            <a:xfrm flipH="1">
              <a:off x="342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de59"/>
            </a:solidFill>
            <a:ln w="36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6" name=""/>
            <p:cNvSpPr/>
            <p:nvPr/>
          </p:nvSpPr>
          <p:spPr>
            <a:xfrm flipH="1">
              <a:off x="9090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504000" y="1915200"/>
            <a:ext cx="9072000" cy="121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GB" sz="33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GB" sz="33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504000" y="3402000"/>
            <a:ext cx="9072000" cy="86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2500" lnSpcReduction="19999"/>
          </a:bodyPr>
          <a:p>
            <a:pPr marL="432000" indent="-324000">
              <a:spcAft>
                <a:spcPts val="10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spcAft>
                <a:spcPts val="850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1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GB" sz="21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spcAft>
                <a:spcPts val="63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spcAft>
                <a:spcPts val="422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5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GB" sz="15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spcAft>
                <a:spcPts val="21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5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GB" sz="15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spcAft>
                <a:spcPts val="21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5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GB" sz="15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spcAft>
                <a:spcPts val="21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5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GB" sz="15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"/>
          <p:cNvGrpSpPr/>
          <p:nvPr/>
        </p:nvGrpSpPr>
        <p:grpSpPr>
          <a:xfrm>
            <a:off x="-360000" y="4896000"/>
            <a:ext cx="10854000" cy="1260000"/>
            <a:chOff x="-360000" y="4896000"/>
            <a:chExt cx="10854000" cy="1260000"/>
          </a:xfrm>
        </p:grpSpPr>
        <p:sp>
          <p:nvSpPr>
            <p:cNvPr id="84" name=""/>
            <p:cNvSpPr/>
            <p:nvPr/>
          </p:nvSpPr>
          <p:spPr>
            <a:xfrm flipH="1">
              <a:off x="9432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85" name=""/>
            <p:cNvSpPr/>
            <p:nvPr/>
          </p:nvSpPr>
          <p:spPr>
            <a:xfrm flipH="1">
              <a:off x="9792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86" name=""/>
            <p:cNvSpPr/>
            <p:nvPr/>
          </p:nvSpPr>
          <p:spPr>
            <a:xfrm flipH="1">
              <a:off x="8028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87" name=""/>
            <p:cNvSpPr/>
            <p:nvPr/>
          </p:nvSpPr>
          <p:spPr>
            <a:xfrm flipH="1">
              <a:off x="8730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de59"/>
            </a:solidFill>
            <a:ln w="36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88" name=""/>
            <p:cNvSpPr/>
            <p:nvPr/>
          </p:nvSpPr>
          <p:spPr>
            <a:xfrm flipH="1">
              <a:off x="8388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89" name=""/>
            <p:cNvSpPr/>
            <p:nvPr/>
          </p:nvSpPr>
          <p:spPr>
            <a:xfrm flipH="1">
              <a:off x="6984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0" name=""/>
            <p:cNvSpPr/>
            <p:nvPr/>
          </p:nvSpPr>
          <p:spPr>
            <a:xfrm flipH="1">
              <a:off x="7686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1" name=""/>
            <p:cNvSpPr/>
            <p:nvPr/>
          </p:nvSpPr>
          <p:spPr>
            <a:xfrm flipH="1">
              <a:off x="6624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2" name=""/>
            <p:cNvSpPr/>
            <p:nvPr/>
          </p:nvSpPr>
          <p:spPr>
            <a:xfrm flipH="1">
              <a:off x="7326000" y="4896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3" name=""/>
            <p:cNvSpPr/>
            <p:nvPr/>
          </p:nvSpPr>
          <p:spPr>
            <a:xfrm flipH="1">
              <a:off x="5922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4" name=""/>
            <p:cNvSpPr/>
            <p:nvPr/>
          </p:nvSpPr>
          <p:spPr>
            <a:xfrm flipH="1">
              <a:off x="6282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5" name=""/>
            <p:cNvSpPr/>
            <p:nvPr/>
          </p:nvSpPr>
          <p:spPr>
            <a:xfrm flipH="1">
              <a:off x="5238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6" name=""/>
            <p:cNvSpPr/>
            <p:nvPr/>
          </p:nvSpPr>
          <p:spPr>
            <a:xfrm flipH="1">
              <a:off x="4878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7" name=""/>
            <p:cNvSpPr/>
            <p:nvPr/>
          </p:nvSpPr>
          <p:spPr>
            <a:xfrm flipH="1">
              <a:off x="5580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8" name=""/>
            <p:cNvSpPr/>
            <p:nvPr/>
          </p:nvSpPr>
          <p:spPr>
            <a:xfrm flipH="1">
              <a:off x="3852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9" name=""/>
            <p:cNvSpPr/>
            <p:nvPr/>
          </p:nvSpPr>
          <p:spPr>
            <a:xfrm flipH="1">
              <a:off x="4536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00" name=""/>
            <p:cNvSpPr/>
            <p:nvPr/>
          </p:nvSpPr>
          <p:spPr>
            <a:xfrm flipH="1">
              <a:off x="4176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01" name=""/>
            <p:cNvSpPr/>
            <p:nvPr/>
          </p:nvSpPr>
          <p:spPr>
            <a:xfrm flipH="1">
              <a:off x="2772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02" name=""/>
            <p:cNvSpPr/>
            <p:nvPr/>
          </p:nvSpPr>
          <p:spPr>
            <a:xfrm flipH="1">
              <a:off x="3474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03" name=""/>
            <p:cNvSpPr/>
            <p:nvPr/>
          </p:nvSpPr>
          <p:spPr>
            <a:xfrm flipH="1">
              <a:off x="2448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04" name=""/>
            <p:cNvSpPr/>
            <p:nvPr/>
          </p:nvSpPr>
          <p:spPr>
            <a:xfrm flipH="1">
              <a:off x="3150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05" name=""/>
            <p:cNvSpPr/>
            <p:nvPr/>
          </p:nvSpPr>
          <p:spPr>
            <a:xfrm flipH="1">
              <a:off x="1746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06" name=""/>
            <p:cNvSpPr/>
            <p:nvPr/>
          </p:nvSpPr>
          <p:spPr>
            <a:xfrm flipH="1">
              <a:off x="2070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07" name=""/>
            <p:cNvSpPr/>
            <p:nvPr/>
          </p:nvSpPr>
          <p:spPr>
            <a:xfrm flipH="1">
              <a:off x="1044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08" name=""/>
            <p:cNvSpPr/>
            <p:nvPr/>
          </p:nvSpPr>
          <p:spPr>
            <a:xfrm flipH="1">
              <a:off x="1368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09" name=""/>
            <p:cNvSpPr/>
            <p:nvPr/>
          </p:nvSpPr>
          <p:spPr>
            <a:xfrm flipH="1">
              <a:off x="-36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0" name=""/>
            <p:cNvSpPr/>
            <p:nvPr/>
          </p:nvSpPr>
          <p:spPr>
            <a:xfrm flipH="1">
              <a:off x="666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1" name=""/>
            <p:cNvSpPr/>
            <p:nvPr/>
          </p:nvSpPr>
          <p:spPr>
            <a:xfrm flipH="1">
              <a:off x="-360000" y="4914000"/>
              <a:ext cx="702000" cy="702000"/>
            </a:xfrm>
            <a:custGeom>
              <a:avLst/>
              <a:gdLst>
                <a:gd name="textAreaLeft" fmla="*/ -360 w 702000"/>
                <a:gd name="textAreaRight" fmla="*/ 70200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2" name=""/>
            <p:cNvSpPr/>
            <p:nvPr/>
          </p:nvSpPr>
          <p:spPr>
            <a:xfrm flipH="1">
              <a:off x="342000" y="491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de59"/>
            </a:solidFill>
            <a:ln w="360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3" name=""/>
            <p:cNvSpPr/>
            <p:nvPr/>
          </p:nvSpPr>
          <p:spPr>
            <a:xfrm flipH="1">
              <a:off x="9090000" y="5454000"/>
              <a:ext cx="702000" cy="702000"/>
            </a:xfrm>
            <a:custGeom>
              <a:avLst/>
              <a:gdLst>
                <a:gd name="textAreaLeft" fmla="*/ 360 w 702000"/>
                <a:gd name="textAreaRight" fmla="*/ 702720 w 702000"/>
                <a:gd name="textAreaTop" fmla="*/ 0 h 702000"/>
                <a:gd name="textAreaBottom" fmla="*/ 702360 h 702000"/>
                <a:gd name="GluePoint1X" fmla="*/ 15 w 1506471"/>
                <a:gd name="GluePoint1Y" fmla="*/ 16 h 1310630"/>
                <a:gd name="GluePoint2X" fmla="*/ 17 w 1506471"/>
                <a:gd name="GluePoint2Y" fmla="*/ 18 h 1310630"/>
                <a:gd name="GluePoint3X" fmla="*/ 19 w 1506471"/>
                <a:gd name="GluePoint3Y" fmla="*/ 18 h 1310630"/>
                <a:gd name="GluePoint4X" fmla="*/ 20 w 1506471"/>
                <a:gd name="GluePoint4Y" fmla="*/ 16 h 1310630"/>
                <a:gd name="GluePoint5X" fmla="*/ 19 w 1506471"/>
                <a:gd name="GluePoint5Y" fmla="*/ 21 h 1310630"/>
                <a:gd name="GluePoint6X" fmla="*/ 17 w 1506471"/>
                <a:gd name="GluePoint6Y" fmla="*/ 21 h 1310630"/>
                <a:gd name="GluePoint7X" fmla="*/ 15 w 1506471"/>
                <a:gd name="GluePoint7Y" fmla="*/ 16 h 1310630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  <a:cxn ang="0">
                  <a:pos x="GluePoint4X" y="GluePoint4Y"/>
                </a:cxn>
                <a:cxn ang="0">
                  <a:pos x="GluePoint5X" y="GluePoint5Y"/>
                </a:cxn>
                <a:cxn ang="0">
                  <a:pos x="GluePoint6X" y="GluePoint6Y"/>
                </a:cxn>
                <a:cxn ang="0">
                  <a:pos x="GluePoint7X" y="GluePoint7Y"/>
                </a:cxn>
              </a:cxnLst>
              <a:rect l="textAreaLeft" t="textAreaTop" r="textAreaRight" b="textAreaBottom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fff5ce"/>
            </a:solidFill>
            <a:ln w="36000">
              <a:solidFill>
                <a:srgbClr val="ffde5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 anchorCtr="1">
              <a:noAutofit/>
            </a:bodyPr>
            <a:p>
              <a:endParaRPr b="1" lang="en-GB" sz="1400" strike="noStrike" u="none">
                <a:solidFill>
                  <a:srgbClr val="ffde59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GB" sz="33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GB" sz="33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Aft>
                <a:spcPts val="10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spcAft>
                <a:spcPts val="850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1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GB" sz="21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spcAft>
                <a:spcPts val="63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spcAft>
                <a:spcPts val="422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5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GB" sz="15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spcAft>
                <a:spcPts val="21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5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GB" sz="15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spcAft>
                <a:spcPts val="21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5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GB" sz="15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spcAft>
                <a:spcPts val="21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5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GB" sz="15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dt" idx="1"/>
          </p:nvPr>
        </p:nvSpPr>
        <p:spPr>
          <a:xfrm>
            <a:off x="342000" y="4914360"/>
            <a:ext cx="2401200" cy="70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Arial"/>
              </a:defRPr>
            </a:lvl1pPr>
          </a:lstStyle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&lt;date/time&gt;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ftr" idx="2"/>
          </p:nvPr>
        </p:nvSpPr>
        <p:spPr>
          <a:xfrm>
            <a:off x="2744640" y="4914000"/>
            <a:ext cx="4581000" cy="704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ctr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Arial"/>
              </a:defRPr>
            </a:lvl1pPr>
          </a:lstStyle>
          <a:p>
            <a:pPr indent="0" algn="ctr">
              <a:buNone/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sldNum" idx="3"/>
          </p:nvPr>
        </p:nvSpPr>
        <p:spPr>
          <a:xfrm>
            <a:off x="8494200" y="4914000"/>
            <a:ext cx="1143000" cy="70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ctr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Arial"/>
              </a:defRPr>
            </a:lvl1pPr>
          </a:lstStyle>
          <a:p>
            <a:pPr indent="0" algn="ctr">
              <a:buNone/>
            </a:pPr>
            <a:fld id="{CB174092-0890-4A3A-A5B5-936BB6BECEAF}" type="slidenum"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&lt;number&gt;</a:t>
            </a:fld>
            <a:endParaRPr b="0" lang="en-GB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gif"/><Relationship Id="rId2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40000" y="1980000"/>
            <a:ext cx="9000000" cy="12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r>
              <a:rPr b="0" lang="en-GB" sz="33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GridPP &amp; other things</a:t>
            </a:r>
            <a:br>
              <a:rPr sz="3300"/>
            </a:br>
            <a:r>
              <a:rPr b="0" lang="en-GB" sz="33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PPE/PPT Wintermas 2025</a:t>
            </a:r>
            <a:endParaRPr b="0" lang="en-GB" sz="33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subTitle"/>
          </p:nvPr>
        </p:nvSpPr>
        <p:spPr>
          <a:xfrm>
            <a:off x="540000" y="3420000"/>
            <a:ext cx="9000000" cy="9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Sam Skipsey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40000" y="0"/>
            <a:ext cx="9000000" cy="9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r>
              <a:rPr b="0" lang="en-GB" sz="33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The obligatory “Physics Slide”*</a:t>
            </a:r>
            <a:endParaRPr b="0" lang="en-GB" sz="33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180000" y="1080000"/>
            <a:ext cx="5400000" cy="342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Aft>
                <a:spcPts val="10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5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The network programme… has </a:t>
            </a:r>
            <a:r>
              <a:rPr b="0" i="1" lang="en-GB" sz="15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just about</a:t>
            </a:r>
            <a:r>
              <a:rPr b="0" lang="en-GB" sz="15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 reached us (we’re in the design phase), so you may see changes by end 2026…</a:t>
            </a:r>
            <a:endParaRPr b="0" lang="en-GB" sz="15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5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We’ve done many internal updates to the ScotGrid cluster (most of which are invisible to the outside, but are quite involved internally)</a:t>
            </a:r>
            <a:endParaRPr b="0" lang="en-GB" sz="15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5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Bruno has done a lot of work on GPU benchmarking, orchestration for analysis and efficiency [and can’t be here today because he’s at the WLCG Heterogenous Computing Workshop re this]</a:t>
            </a:r>
            <a:endParaRPr b="0" lang="en-GB" sz="15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5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Many conference papers and other publications (not listed: talks and other presentations; workshops; works not yet published – 5 book chapters, 1 workshop report, 2+ papers)</a:t>
            </a:r>
            <a:endParaRPr b="0" lang="en-GB" sz="15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5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Gordon and I are rewriting P2T Labs as “advanced Python / basic software engineering” not “C for beginners” … before next semester…</a:t>
            </a:r>
            <a:endParaRPr b="0" lang="en-GB" sz="15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5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...and I am probably co-writing a C4L course if it’s approved (tba!)</a:t>
            </a:r>
            <a:endParaRPr b="0" lang="en-GB" sz="15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5" name=""/>
          <p:cNvSpPr txBox="1"/>
          <p:nvPr/>
        </p:nvSpPr>
        <p:spPr>
          <a:xfrm>
            <a:off x="155520" y="4977720"/>
            <a:ext cx="9264960" cy="602280"/>
          </a:xfrm>
          <a:prstGeom prst="rect">
            <a:avLst/>
          </a:prstGeom>
          <a:noFill/>
          <a:ln w="1800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*although, when you think about it, everything follows physical laws, so really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all slides are physics slides. Unless possibly they’re about ghosts, like the christmas spirit.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6" name=""/>
          <p:cNvSpPr txBox="1"/>
          <p:nvPr/>
        </p:nvSpPr>
        <p:spPr>
          <a:xfrm>
            <a:off x="5760000" y="720000"/>
            <a:ext cx="4320000" cy="4140000"/>
          </a:xfrm>
          <a:prstGeom prst="rect">
            <a:avLst/>
          </a:prstGeom>
          <a:noFill/>
          <a:ln w="18000">
            <a:solidFill>
              <a:srgbClr val="ffbf00"/>
            </a:solidFill>
            <a:prstDash val="sysDot"/>
            <a:round/>
          </a:ln>
        </p:spPr>
        <p:txBody>
          <a:bodyPr lIns="90000" rIns="90000" tIns="45000" bIns="45000" anchor="t">
            <a:noAutofit/>
          </a:bodyPr>
          <a:p>
            <a:r>
              <a:rPr b="1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Getting to know decoloniality through dialogue: a critical reflection from students and educators</a:t>
            </a:r>
            <a:r>
              <a:rPr b="0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 DD Hosseini, A Bańkowicz, C Mair, N Riaz, </a:t>
            </a:r>
            <a:r>
              <a:rPr b="0" i="1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 Skipsey</a:t>
            </a:r>
            <a:r>
              <a:rPr b="0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, L Tansley, ...</a:t>
            </a:r>
            <a:endParaRPr b="0" lang="en-GB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b="0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	</a:t>
            </a:r>
            <a:r>
              <a:rPr b="0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in </a:t>
            </a:r>
            <a:r>
              <a:rPr b="0" lang="en-GB" sz="1200" strike="noStrike" u="sng">
                <a:solidFill>
                  <a:srgbClr val="000000"/>
                </a:solidFill>
                <a:effectLst/>
                <a:uFillTx/>
                <a:latin typeface="Arial"/>
              </a:rPr>
              <a:t>The Palgrave Handbook of Decolonising the Educational and Language Sciences</a:t>
            </a:r>
            <a:endParaRPr b="0" lang="en-GB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b="1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Julia in HEP</a:t>
            </a:r>
            <a:r>
              <a:rPr b="0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 GA Stewart, AM Briceño, P Gras, B Hegner, UH Acosta, T Gal, J Ling, </a:t>
            </a:r>
            <a:r>
              <a:rPr b="0" i="1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 Skipsey</a:t>
            </a:r>
            <a:r>
              <a:rPr b="0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...</a:t>
            </a:r>
            <a:endParaRPr b="0" lang="en-GB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b="1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Heterogeneous Computing and Power Efﬁciency in HEP</a:t>
            </a:r>
            <a:r>
              <a:rPr b="0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r>
              <a:rPr b="0" i="1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E Simili, G Stewart, S Skipsey, A Borbely, D Britton</a:t>
            </a:r>
            <a:endParaRPr b="0" lang="en-GB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b="1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On-Grid GPU development-Via, interactive HT-Condor jobs and Analysis Facility style workflows</a:t>
            </a:r>
            <a:r>
              <a:rPr b="0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r>
              <a:rPr b="0" i="1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A Borbely, D Britton, E Simili, S Skipsey, G Stewart</a:t>
            </a:r>
            <a:endParaRPr b="0" lang="en-GB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b="1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Carbon Compromises: Minimising the Carbon-Cost and Power-Use of Grid Sites</a:t>
            </a:r>
            <a:r>
              <a:rPr b="0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r>
              <a:rPr b="0" i="1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D Britton, A Borbely, </a:t>
            </a:r>
            <a:r>
              <a:rPr b="0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 Lloyd,</a:t>
            </a:r>
            <a:r>
              <a:rPr b="0" i="1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 D Protopopsecu, E Simili, S Skipsey</a:t>
            </a:r>
            <a:r>
              <a:rPr b="0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, ...</a:t>
            </a:r>
            <a:endParaRPr b="0" lang="en-GB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b="1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Carbon costs of storage: a UK perspective</a:t>
            </a:r>
            <a:r>
              <a:rPr b="0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 A Packer, </a:t>
            </a:r>
            <a:r>
              <a:rPr b="0" i="1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SC Skipsey</a:t>
            </a:r>
            <a:endParaRPr b="0" lang="en-GB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b="1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Taking on RISC for Energy-Efﬁcient Computing in HEP</a:t>
            </a:r>
            <a:r>
              <a:rPr b="0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r>
              <a:rPr b="0" i="1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E Simili</a:t>
            </a:r>
            <a:r>
              <a:rPr b="0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, T Boccali, S Muzaﬀar, </a:t>
            </a:r>
            <a:r>
              <a:rPr b="0" i="1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G Stewart, S Skipsey, A Borbely, D Britton</a:t>
            </a:r>
            <a:endParaRPr b="0" lang="en-GB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b="1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Comparative efficiency of HEP codes across languages and architectures</a:t>
            </a:r>
            <a:r>
              <a:rPr b="0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r>
              <a:rPr b="0" i="1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SC Skipsey</a:t>
            </a:r>
            <a:r>
              <a:rPr b="0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, GA Stewart</a:t>
            </a:r>
            <a:endParaRPr b="0" lang="en-GB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b="0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	</a:t>
            </a:r>
            <a:r>
              <a:rPr b="0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in </a:t>
            </a:r>
            <a:r>
              <a:rPr b="0" lang="en-GB" sz="1200" strike="noStrike" u="sng">
                <a:solidFill>
                  <a:srgbClr val="000000"/>
                </a:solidFill>
                <a:effectLst/>
                <a:uFillTx/>
                <a:latin typeface="Arial"/>
              </a:rPr>
              <a:t>EPJ Web of Conferences 337</a:t>
            </a:r>
            <a:endParaRPr b="0" lang="en-GB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" descr=""/>
          <p:cNvPicPr/>
          <p:nvPr/>
        </p:nvPicPr>
        <p:blipFill>
          <a:blip r:embed="rId1"/>
          <a:stretch/>
        </p:blipFill>
        <p:spPr>
          <a:xfrm rot="9000">
            <a:off x="4551840" y="907200"/>
            <a:ext cx="5523480" cy="3499920"/>
          </a:xfrm>
          <a:prstGeom prst="rect">
            <a:avLst/>
          </a:prstGeom>
          <a:noFill/>
          <a:ln w="18000">
            <a:noFill/>
          </a:ln>
        </p:spPr>
      </p:pic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0"/>
            <a:ext cx="9071640" cy="94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r>
              <a:rPr b="0" lang="en-GB" sz="33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Roller Derby World Cup 2025</a:t>
            </a:r>
            <a:endParaRPr b="0" lang="en-GB" sz="33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180000" y="946800"/>
            <a:ext cx="540000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spcAft>
                <a:spcPts val="10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6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The other thing that kept me busy this year...</a:t>
            </a:r>
            <a:endParaRPr b="0" lang="en-GB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6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3-6 July 2025</a:t>
            </a:r>
            <a:endParaRPr b="0" lang="en-GB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6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Largest ever Roller Derby event – 48 teams, 5 tracks, 80 games!</a:t>
            </a:r>
            <a:endParaRPr b="0" lang="en-GB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6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58 announcers, 200 officials</a:t>
            </a:r>
            <a:endParaRPr b="0" lang="en-GB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6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Attendance (spectators) ~2000  </a:t>
            </a:r>
            <a:endParaRPr b="0" lang="en-GB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6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Scheduling! </a:t>
            </a:r>
            <a:endParaRPr b="0" lang="en-GB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6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Politics!</a:t>
            </a:r>
            <a:endParaRPr b="0" lang="en-GB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6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Much like an academic conference*, except it makes people happy and no-one gets paid to be there.</a:t>
            </a:r>
            <a:endParaRPr b="0" lang="en-GB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>
              <a:spcAft>
                <a:spcPts val="1060"/>
              </a:spcAft>
              <a:buNone/>
            </a:pPr>
            <a:endParaRPr b="0" lang="en-GB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0" name=""/>
          <p:cNvSpPr txBox="1"/>
          <p:nvPr/>
        </p:nvSpPr>
        <p:spPr>
          <a:xfrm>
            <a:off x="0" y="5040000"/>
            <a:ext cx="7200000" cy="602280"/>
          </a:xfrm>
          <a:prstGeom prst="rect">
            <a:avLst/>
          </a:prstGeom>
          <a:noFill/>
          <a:ln w="18000">
            <a:noFill/>
          </a:ln>
        </p:spPr>
        <p:txBody>
          <a:bodyPr lIns="90000" rIns="90000" tIns="45000" bIns="45000" anchor="t">
            <a:spAutoFit/>
          </a:bodyPr>
          <a:p>
            <a:r>
              <a:rPr b="0" lang="en-GB" sz="13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*in fact, I have a paper in progress (along with WFTDA’s competitive play board) on the ranking system we used, which is also being used by the international governing body as of this year.</a:t>
            </a:r>
            <a:endParaRPr b="0" lang="en-GB" sz="13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1" name=""/>
          <p:cNvSpPr txBox="1"/>
          <p:nvPr/>
        </p:nvSpPr>
        <p:spPr>
          <a:xfrm>
            <a:off x="180000" y="4500000"/>
            <a:ext cx="8737560" cy="345960"/>
          </a:xfrm>
          <a:prstGeom prst="rect">
            <a:avLst/>
          </a:prstGeom>
          <a:noFill/>
          <a:ln w="1800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https://www.youtube.com/playlist?list=PLRFtKHAGS54xzGh4q6WxisYMssRbgYSdO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32" name="" descr=""/>
          <p:cNvPicPr/>
          <p:nvPr/>
        </p:nvPicPr>
        <p:blipFill>
          <a:blip r:embed="rId2"/>
          <a:stretch/>
        </p:blipFill>
        <p:spPr>
          <a:xfrm rot="10200">
            <a:off x="7024680" y="723960"/>
            <a:ext cx="2869560" cy="3826080"/>
          </a:xfrm>
          <a:prstGeom prst="rect">
            <a:avLst/>
          </a:prstGeom>
          <a:noFill/>
          <a:ln w="1800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" dur="indefinite" restart="never" nodeType="tmRoot">
          <p:childTnLst>
            <p:seq>
              <p:cTn id="30" dur="indefinite" nodeType="mainSeq">
                <p:childTnLst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" dur="2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r>
              <a:rPr b="0" lang="en-GB" sz="33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Other things</a:t>
            </a:r>
            <a:endParaRPr b="0" lang="en-GB" sz="33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227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Aft>
                <a:spcPts val="10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Dropped Duolingo for Russian for ethical reasons 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spcAft>
                <a:spcPts val="850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1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Duolingo’s owner is very pro firing people in favour of LLMs</a:t>
            </a:r>
            <a:endParaRPr b="0" lang="en-GB" sz="21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spcAft>
                <a:spcPts val="850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1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Now Russian via Memrise and reading Russian translations of “The Rules of Flat Track Roller Derby” instead</a:t>
            </a:r>
            <a:endParaRPr b="0" lang="en-GB" sz="21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indent="-324000">
              <a:spcAft>
                <a:spcPts val="106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Advent of Code is here… and I’m doing all in uiua this time!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32000" indent="0">
              <a:spcAft>
                <a:spcPts val="1060"/>
              </a:spcAft>
              <a:buNone/>
            </a:pP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5" name=""/>
          <p:cNvSpPr txBox="1"/>
          <p:nvPr/>
        </p:nvSpPr>
        <p:spPr>
          <a:xfrm>
            <a:off x="2340000" y="3320280"/>
            <a:ext cx="4077000" cy="1719720"/>
          </a:xfrm>
          <a:prstGeom prst="rect">
            <a:avLst/>
          </a:prstGeom>
          <a:noFill/>
          <a:ln w="18000">
            <a:solidFill>
              <a:srgbClr val="ffbf00"/>
            </a:solidFill>
            <a:prstDash val="sysDot"/>
            <a:round/>
          </a:ln>
        </p:spPr>
        <p:txBody>
          <a:bodyPr lIns="90000" rIns="90000" tIns="45000" bIns="45000" anchor="t">
            <a:noAutofit/>
          </a:bodyPr>
          <a:p>
            <a:r>
              <a:rPr b="0" lang="en-GB" sz="1000" strike="noStrike" u="none">
                <a:solidFill>
                  <a:srgbClr val="000000"/>
                </a:solidFill>
                <a:effectLst/>
                <a:uFillTx/>
                <a:latin typeface="Adwaita Mono"/>
              </a:rPr>
              <a:t>Parse ← ≡₀°□=@@⊜□⊸≠@\n &amp;fras</a:t>
            </a:r>
            <a:endParaRPr b="0" lang="en-GB" sz="1000" strike="noStrike" u="none">
              <a:solidFill>
                <a:srgbClr val="000000"/>
              </a:solidFill>
              <a:effectLst/>
              <a:uFillTx/>
              <a:latin typeface="Adwaita Mono"/>
            </a:endParaRPr>
          </a:p>
          <a:p>
            <a:r>
              <a:rPr b="0" lang="en-GB" sz="1000" strike="noStrike" u="none">
                <a:solidFill>
                  <a:srgbClr val="000000"/>
                </a:solidFill>
                <a:effectLst/>
                <a:uFillTx/>
                <a:latin typeface="Adwaita Mono"/>
              </a:rPr>
              <a:t>Kernel ← [1_1_1 1_0_1 1_1_1]</a:t>
            </a:r>
            <a:endParaRPr b="0" lang="en-GB" sz="1000" strike="noStrike" u="none">
              <a:solidFill>
                <a:srgbClr val="000000"/>
              </a:solidFill>
              <a:effectLst/>
              <a:uFillTx/>
              <a:latin typeface="Adwaita Mono"/>
            </a:endParaRPr>
          </a:p>
          <a:p>
            <a:r>
              <a:rPr b="0" lang="en-GB" sz="1000" strike="noStrike" u="none">
                <a:solidFill>
                  <a:srgbClr val="000000"/>
                </a:solidFill>
                <a:effectLst/>
                <a:uFillTx/>
                <a:latin typeface="Adwaita Mono"/>
              </a:rPr>
              <a:t>Pad ← ↻⊙∩⌞(⬚0↙)∩(˙⊂)◡(⌊÷₂⟜(-₁+)∩⧻)</a:t>
            </a:r>
            <a:endParaRPr b="0" lang="en-GB" sz="1000" strike="noStrike" u="none">
              <a:solidFill>
                <a:srgbClr val="000000"/>
              </a:solidFill>
              <a:effectLst/>
              <a:uFillTx/>
              <a:latin typeface="Adwaita Mono"/>
            </a:endParaRPr>
          </a:p>
          <a:p>
            <a:r>
              <a:rPr b="0" lang="en-GB" sz="1000" strike="noStrike" u="none">
                <a:solidFill>
                  <a:srgbClr val="000000"/>
                </a:solidFill>
                <a:effectLst/>
                <a:uFillTx/>
                <a:latin typeface="Adwaita Mono"/>
              </a:rPr>
              <a:t>Init ← 1 Pad Kernel Parse⟜(0)</a:t>
            </a:r>
            <a:endParaRPr b="0" lang="en-GB" sz="1000" strike="noStrike" u="none">
              <a:solidFill>
                <a:srgbClr val="000000"/>
              </a:solidFill>
              <a:effectLst/>
              <a:uFillTx/>
              <a:latin typeface="Adwaita Mono"/>
            </a:endParaRPr>
          </a:p>
          <a:p>
            <a:r>
              <a:rPr b="0" lang="en-GB" sz="1000" strike="noStrike" u="none">
                <a:solidFill>
                  <a:srgbClr val="000000"/>
                </a:solidFill>
                <a:effectLst/>
                <a:uFillTx/>
                <a:latin typeface="Adwaita Mono"/>
              </a:rPr>
              <a:t>Convolve ← ⌵⁅×°fft×∩fft⊃(⊙⋅)(⟜⧻⋅∘)</a:t>
            </a:r>
            <a:endParaRPr b="0" lang="en-GB" sz="1000" strike="noStrike" u="none">
              <a:solidFill>
                <a:srgbClr val="000000"/>
              </a:solidFill>
              <a:effectLst/>
              <a:uFillTx/>
              <a:latin typeface="Adwaita Mono"/>
            </a:endParaRPr>
          </a:p>
          <a:p>
            <a:r>
              <a:rPr b="0" lang="en-GB" sz="1000" strike="noStrike" u="none">
                <a:solidFill>
                  <a:srgbClr val="000000"/>
                </a:solidFill>
                <a:effectLst/>
                <a:uFillTx/>
                <a:latin typeface="Adwaita Mono"/>
              </a:rPr>
              <a:t>Mask ← ⊸₂(×⊙⋅∘)&lt;4</a:t>
            </a:r>
            <a:endParaRPr b="0" lang="en-GB" sz="1000" strike="noStrike" u="none">
              <a:solidFill>
                <a:srgbClr val="000000"/>
              </a:solidFill>
              <a:effectLst/>
              <a:uFillTx/>
              <a:latin typeface="Adwaita Mono"/>
            </a:endParaRPr>
          </a:p>
          <a:p>
            <a:r>
              <a:rPr b="0" lang="en-GB" sz="1000" strike="noStrike" u="none">
                <a:solidFill>
                  <a:srgbClr val="000000"/>
                </a:solidFill>
                <a:effectLst/>
                <a:uFillTx/>
                <a:latin typeface="Adwaita Mono"/>
              </a:rPr>
              <a:t>Apply ← /+/+⟜₂(⍜⊡(×0)⊚ ⊙◌)</a:t>
            </a:r>
            <a:endParaRPr b="0" lang="en-GB" sz="1000" strike="noStrike" u="none">
              <a:solidFill>
                <a:srgbClr val="000000"/>
              </a:solidFill>
              <a:effectLst/>
              <a:uFillTx/>
              <a:latin typeface="Adwaita Mono"/>
            </a:endParaRPr>
          </a:p>
          <a:p>
            <a:r>
              <a:rPr b="0" lang="en-GB" sz="1000" strike="noStrike" u="none">
                <a:solidFill>
                  <a:srgbClr val="000000"/>
                </a:solidFill>
                <a:effectLst/>
                <a:uFillTx/>
                <a:latin typeface="Adwaita Mono"/>
              </a:rPr>
              <a:t>Accum ← ⟜₃(+⊙⋅⋅∘) </a:t>
            </a:r>
            <a:endParaRPr b="0" lang="en-GB" sz="1000" strike="noStrike" u="none">
              <a:solidFill>
                <a:srgbClr val="000000"/>
              </a:solidFill>
              <a:effectLst/>
              <a:uFillTx/>
              <a:latin typeface="Adwaita Mono"/>
            </a:endParaRPr>
          </a:p>
          <a:p>
            <a:r>
              <a:rPr b="0" lang="en-GB" sz="1000" strike="noStrike" u="none">
                <a:solidFill>
                  <a:srgbClr val="000000"/>
                </a:solidFill>
                <a:effectLst/>
                <a:uFillTx/>
                <a:latin typeface="Adwaita Mono"/>
              </a:rPr>
              <a:t>⋅⋅⋅∘⍢(Accum Apply Mask ◡Convolve◌|≠0) Init "input"</a:t>
            </a:r>
            <a:endParaRPr b="0" lang="en-GB" sz="1000" strike="noStrike" u="none">
              <a:solidFill>
                <a:srgbClr val="000000"/>
              </a:solidFill>
              <a:effectLst/>
              <a:uFillTx/>
              <a:latin typeface="Adwaita Mono"/>
            </a:endParaRPr>
          </a:p>
        </p:txBody>
      </p:sp>
      <p:sp>
        <p:nvSpPr>
          <p:cNvPr id="136" name=""/>
          <p:cNvSpPr txBox="1"/>
          <p:nvPr/>
        </p:nvSpPr>
        <p:spPr>
          <a:xfrm>
            <a:off x="278640" y="3433680"/>
            <a:ext cx="2061360" cy="346320"/>
          </a:xfrm>
          <a:prstGeom prst="rect">
            <a:avLst/>
          </a:prstGeom>
          <a:noFill/>
          <a:ln w="1800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Day 4 Pt 2 of AoC: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37" name="" descr=""/>
          <p:cNvPicPr/>
          <p:nvPr/>
        </p:nvPicPr>
        <p:blipFill>
          <a:blip r:embed="rId1"/>
          <a:stretch/>
        </p:blipFill>
        <p:spPr>
          <a:xfrm>
            <a:off x="6480000" y="3420000"/>
            <a:ext cx="1352160" cy="1352160"/>
          </a:xfrm>
          <a:prstGeom prst="rect">
            <a:avLst/>
          </a:prstGeom>
          <a:noFill/>
          <a:ln w="18000">
            <a:noFill/>
          </a:ln>
        </p:spPr>
      </p:pic>
      <p:sp>
        <p:nvSpPr>
          <p:cNvPr id="138" name=""/>
          <p:cNvSpPr txBox="1"/>
          <p:nvPr/>
        </p:nvSpPr>
        <p:spPr>
          <a:xfrm>
            <a:off x="8100000" y="3600000"/>
            <a:ext cx="1460160" cy="858240"/>
          </a:xfrm>
          <a:prstGeom prst="rect">
            <a:avLst/>
          </a:prstGeom>
          <a:noFill/>
          <a:ln w="1800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Output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Visualisation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(from uiua)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6" dur="indefinite" restart="never" nodeType="tmRoot">
          <p:childTnLst>
            <p:seq>
              <p:cTn id="37" dur="indefinite" nodeType="mainSeq">
                <p:childTnLst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1334</TotalTime>
  <Application>LibreOffice/25.2.7.2$Linux_X86_64 LibreOffice_project/520$Build-2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2025-11-11T18:32:17Z</dcterms:created>
  <dc:creator/>
  <dc:description>This work is licensed under a Creative Commons 0 License.
It makes use of the works of kka_libo_design@ashisuto.co.jp.</dc:description>
  <dc:language>en-GB</dc:language>
  <cp:lastModifiedBy/>
  <dcterms:modified xsi:type="dcterms:W3CDTF">2025-12-04T22:23:12Z</dcterms:modified>
  <cp:revision>13</cp:revision>
  <dc:subject/>
  <dc:title>Beehive</dc:title>
</cp:coreProperties>
</file>