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441" r:id="rId3"/>
    <p:sldId id="257" r:id="rId4"/>
    <p:sldId id="259" r:id="rId5"/>
    <p:sldId id="439" r:id="rId6"/>
    <p:sldId id="266" r:id="rId7"/>
    <p:sldId id="261" r:id="rId8"/>
    <p:sldId id="262" r:id="rId9"/>
    <p:sldId id="258" r:id="rId10"/>
    <p:sldId id="265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2B28F5-4588-FD40-BD35-D194447B6573}" v="273" dt="2025-12-05T11:08:13.4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23"/>
    <p:restoredTop sz="94653"/>
  </p:normalViewPr>
  <p:slideViewPr>
    <p:cSldViewPr snapToGrid="0">
      <p:cViewPr varScale="1">
        <p:scale>
          <a:sx n="165" d="100"/>
          <a:sy n="165" d="100"/>
        </p:scale>
        <p:origin x="224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7D577-3C83-5407-D5FE-07595286BE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E9AE02-4F21-272D-BB05-8F734ADDE8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1925-5664-4EA7-3E35-6C78D4DAB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2124B-7E1F-EA3B-79FF-0AC646C12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097FD-417E-F812-59A8-B833E59BE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72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EBA16-35AF-979C-D048-C0060FE25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3C793F-81BF-4E83-79CA-001232F704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6EDF1-0B15-5B65-68A9-61A79BFE0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E9B43-A2E2-7186-C6A8-825E46D42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2B020-75A0-F348-77C1-C60458C7E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41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893ECB-C6DE-D922-8BB1-6781EFBB00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0710F2-0F1E-27CE-898D-F0C1745AD5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398F1-B05C-E412-CAEE-859B9781D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45ADE-EA4F-FCE7-9065-B903B32B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2B9F8-563F-7B1B-F8BF-AE875D9F1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1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D6D56-9996-D81F-801F-0958E4223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3AE00-5008-2219-C4B7-9400F11C6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CC061-D36D-5C77-703F-803FCA384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E61B9-11DA-C80F-ABEC-86FA9B167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CCDF2-7690-4C5E-CA5D-118E1B57A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06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E5B1C-E568-F9A8-673D-3E2C427B1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B7704E-9F2A-30B3-66AD-C81A9CA7A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D73A8-8AD4-228F-C0FB-3E0C98840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CF2E2-83D4-0B40-1FFF-7713F9A6A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7A653-2DEA-9DBA-CCF7-C94F6CC69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048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D3067-65C0-54F2-BC68-6E9BF9DE9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799F5-85F3-49C8-CEDD-227C6DC5AC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D5F2B5-E437-394E-4284-C2DC6543A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C058C5-30D4-49D6-C738-433344735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09346A-93A2-6CAE-F94A-98619FD86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E44A1-0AF7-F2DF-FC68-799871DB2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11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2D577-8C16-31C3-B944-DC773A61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843B46-59C6-E85F-3AB0-063270F935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238A95-1812-E4EA-5A31-D51FE7DA6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64B362-413A-1E68-A965-EA391D14EF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8A2870-9256-F7BD-C69D-D7A211568E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19D67E-56E0-C7CD-4942-89ADD5B8A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18C190-421C-0E3A-E101-3A5F2A75F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9C26B8-D48F-CD53-812B-5FF46DA99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93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D650B-7360-8CBE-24B8-177A3A6A7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BE3799-F039-4881-61A6-50F186FB5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BAAAA-30E6-3781-A807-8763D3BDE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9B724B-6AE9-724E-90B1-16746F317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20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3858E2-4363-7029-80DB-8CD171C0C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8E0861-F65D-38EE-1173-80BA712E8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8EA498-6C81-74E6-6ABE-97BF57871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21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3082B-BCA3-D053-7FAE-D47E95F4E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3C83C-CEA5-C44A-136D-DD11FDD0A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6D96E9-A5FC-E799-5C11-710615EBBC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C7B015-299D-3848-74BC-FDB8B0CA4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7F8C18-5B49-925E-BA74-8CCAD605E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D66958-D631-514B-1F30-122974316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56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D67CA-72FD-22C3-EC63-2E7A4C47C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3CC3E7-C852-1673-F087-8F813EC4C1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113FF1-3F43-BA3E-8D71-8C3B5FE75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FA0A9D-71CC-FA48-BBFB-98ED30280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62B8E1-BA9D-C55B-5E18-5A5602E2D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54D3EB-7F9C-3D38-FE80-4C67F891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9DEE81-3182-ABCC-10AB-700FDCFDD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CC6DED-3F65-632D-C181-DEEF92052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C39D6-0E4F-C556-7672-7CAF9006F6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966F83-0CA8-C548-9817-A7EF5CCF14C4}" type="datetimeFigureOut">
              <a:rPr lang="en-US" smtClean="0"/>
              <a:t>12/4/25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89D77-6CC9-F3A8-2D0D-6D33C0C590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44C9E1-5AD2-841D-1C2C-390FD31896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7767BB-0F35-6242-B237-0B117FBCC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8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doi.org/10.1016/j.nima.2024.169085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doi.org/10.1016/j.nima.2025.170775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hyperlink" Target="https://doi.org/10.48550/arXiv.2509.09308" TargetMode="External"/><Relationship Id="rId4" Type="http://schemas.openxmlformats.org/officeDocument/2006/relationships/hyperlink" Target="https://iopscience.iop.org/article/10.1088/1748-0221/20/07/P0703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phys.sinica.edu.tw/event/174/" TargetMode="External"/><Relationship Id="rId7" Type="http://schemas.openxmlformats.org/officeDocument/2006/relationships/image" Target="../media/image13.jpeg"/><Relationship Id="rId2" Type="http://schemas.openxmlformats.org/officeDocument/2006/relationships/hyperlink" Target="https://indico.cern.ch/event/1428808/overview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gif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www.isdicmo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490E24-FCB2-62B0-3A9E-813CCAED292E}"/>
              </a:ext>
            </a:extLst>
          </p:cNvPr>
          <p:cNvPicPr/>
          <p:nvPr/>
        </p:nvPicPr>
        <p:blipFill>
          <a:blip r:embed="rId2"/>
          <a:srcRect t="15792" b="16300"/>
          <a:stretch>
            <a:fillRect/>
          </a:stretch>
        </p:blipFill>
        <p:spPr>
          <a:xfrm>
            <a:off x="1" y="10"/>
            <a:ext cx="9669642" cy="6857990"/>
          </a:xfrm>
          <a:prstGeom prst="rect">
            <a:avLst/>
          </a:prstGeom>
          <a:noFill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E9DD1D-01ED-28DA-A1AA-F53244113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5402" y="743447"/>
            <a:ext cx="3579839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4800" dirty="0"/>
              <a:t>Detector Development</a:t>
            </a:r>
          </a:p>
        </p:txBody>
      </p:sp>
    </p:spTree>
    <p:extLst>
      <p:ext uri="{BB962C8B-B14F-4D97-AF65-F5344CB8AC3E}">
        <p14:creationId xmlns:p14="http://schemas.microsoft.com/office/powerpoint/2010/main" val="747321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05E84B3-B0D7-6D86-C32F-94002B594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669851"/>
          </a:xfrm>
        </p:spPr>
        <p:txBody>
          <a:bodyPr/>
          <a:lstStyle/>
          <a:p>
            <a:r>
              <a:rPr lang="en-US" dirty="0"/>
              <a:t>Silicon summer school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BB4CFA-8DB7-A630-594E-C8F8D09224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2025" y="1127051"/>
            <a:ext cx="7254739" cy="5126567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2C37B22-4F4D-D524-652A-730044257A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4607" y="1419446"/>
            <a:ext cx="3932237" cy="4630479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UK Advanced instrumentation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Annual graduate lecture course on silicon detectors, electronics and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Devised by Daniel Hynds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Steering committee members include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Kenny Wraight for Glasgow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21 Lecturers; 4 Glaswegians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Richard Bates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Andy Blue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Sneha Naik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Kenny Wraight</a:t>
            </a:r>
          </a:p>
          <a:p>
            <a:r>
              <a:rPr lang="en-US" b="1" dirty="0"/>
              <a:t>Summer school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Directors: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Richard Bates &amp; Daniel Hynds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one in 2026</a:t>
            </a:r>
          </a:p>
        </p:txBody>
      </p:sp>
    </p:spTree>
    <p:extLst>
      <p:ext uri="{BB962C8B-B14F-4D97-AF65-F5344CB8AC3E}">
        <p14:creationId xmlns:p14="http://schemas.microsoft.com/office/powerpoint/2010/main" val="3501188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group of people standing in front of a fence&#10;&#10;AI-generated content may be incorrect.">
            <a:extLst>
              <a:ext uri="{FF2B5EF4-FFF2-40B4-BE49-F238E27FC236}">
                <a16:creationId xmlns:a16="http://schemas.microsoft.com/office/drawing/2014/main" id="{B7BA8614-6BE9-08CB-9B17-4F4A1401F1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020" b="5980"/>
          <a:stretch>
            <a:fillRect/>
          </a:stretch>
        </p:blipFill>
        <p:spPr>
          <a:xfrm>
            <a:off x="6465117" y="682523"/>
            <a:ext cx="4945310" cy="576534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A2792D2-07B2-4089-6875-BEC592409C3F}"/>
              </a:ext>
            </a:extLst>
          </p:cNvPr>
          <p:cNvSpPr/>
          <p:nvPr/>
        </p:nvSpPr>
        <p:spPr>
          <a:xfrm rot="19606832">
            <a:off x="106335" y="3276682"/>
            <a:ext cx="60420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And we broke even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9864D1A-AD3B-54F1-C223-0A31FA9F717D}"/>
              </a:ext>
            </a:extLst>
          </p:cNvPr>
          <p:cNvGrpSpPr/>
          <p:nvPr/>
        </p:nvGrpSpPr>
        <p:grpSpPr>
          <a:xfrm>
            <a:off x="3937380" y="745782"/>
            <a:ext cx="7772400" cy="5872717"/>
            <a:chOff x="4310627" y="760648"/>
            <a:chExt cx="7772400" cy="587271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A8D787A-CD6F-5D39-DA8D-D40B108D2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-16" t="-421" r="23513" b="421"/>
            <a:stretch>
              <a:fillRect/>
            </a:stretch>
          </p:blipFill>
          <p:spPr>
            <a:xfrm>
              <a:off x="4310627" y="760648"/>
              <a:ext cx="7772400" cy="5872717"/>
            </a:xfrm>
            <a:prstGeom prst="rect">
              <a:avLst/>
            </a:prstGeom>
          </p:spPr>
        </p:pic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F895F4B6-5CA1-AE12-0175-150478139E88}"/>
                </a:ext>
              </a:extLst>
            </p:cNvPr>
            <p:cNvSpPr/>
            <p:nvPr/>
          </p:nvSpPr>
          <p:spPr>
            <a:xfrm>
              <a:off x="4721469" y="1185941"/>
              <a:ext cx="3461768" cy="91440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Reception at the Hunterian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46F1BE55-51E9-EFCC-B815-9C9EBBC32F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4141" y="835746"/>
            <a:ext cx="7772400" cy="58293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D4266AC6-DCA8-0D58-59C8-5E08267E2AF3}"/>
              </a:ext>
            </a:extLst>
          </p:cNvPr>
          <p:cNvGrpSpPr/>
          <p:nvPr/>
        </p:nvGrpSpPr>
        <p:grpSpPr>
          <a:xfrm>
            <a:off x="3874410" y="682524"/>
            <a:ext cx="7800611" cy="5885146"/>
            <a:chOff x="4338953" y="789171"/>
            <a:chExt cx="7800611" cy="588514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1FA8C95-0B72-55C6-B0F4-8C5E8B7114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3721"/>
            <a:stretch>
              <a:fillRect/>
            </a:stretch>
          </p:blipFill>
          <p:spPr>
            <a:xfrm>
              <a:off x="4338953" y="789171"/>
              <a:ext cx="7800611" cy="5885146"/>
            </a:xfrm>
            <a:prstGeom prst="rect">
              <a:avLst/>
            </a:prstGeom>
          </p:spPr>
        </p:pic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1EBB28AE-CBD7-82A3-9301-FE0C09B38745}"/>
                </a:ext>
              </a:extLst>
            </p:cNvPr>
            <p:cNvSpPr/>
            <p:nvPr/>
          </p:nvSpPr>
          <p:spPr>
            <a:xfrm>
              <a:off x="4552566" y="1037010"/>
              <a:ext cx="3461768" cy="91440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Dinner and </a:t>
              </a:r>
              <a:r>
                <a:rPr lang="en-US" dirty="0" err="1"/>
                <a:t>ceilidh</a:t>
              </a:r>
              <a:r>
                <a:rPr lang="en-US" dirty="0"/>
                <a:t> at the Kelvingrove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A2562F3-754B-79A6-5382-C6256F0ECBD2}"/>
              </a:ext>
            </a:extLst>
          </p:cNvPr>
          <p:cNvGrpSpPr/>
          <p:nvPr/>
        </p:nvGrpSpPr>
        <p:grpSpPr>
          <a:xfrm>
            <a:off x="3860619" y="657455"/>
            <a:ext cx="7800611" cy="5829300"/>
            <a:chOff x="4324790" y="782357"/>
            <a:chExt cx="7800611" cy="5829300"/>
          </a:xfrm>
        </p:grpSpPr>
        <p:pic>
          <p:nvPicPr>
            <p:cNvPr id="5" name="Picture 4" descr="A building with a sign on the side&#10;&#10;Description automatically generated">
              <a:extLst>
                <a:ext uri="{FF2B5EF4-FFF2-40B4-BE49-F238E27FC236}">
                  <a16:creationId xmlns:a16="http://schemas.microsoft.com/office/drawing/2014/main" id="{90F879F9-7975-D728-927E-EF35A2DF3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64" t="-8870" r="-138" b="-9297"/>
            <a:stretch>
              <a:fillRect/>
            </a:stretch>
          </p:blipFill>
          <p:spPr>
            <a:xfrm>
              <a:off x="4324790" y="782357"/>
              <a:ext cx="7800611" cy="58293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6F4BCADE-737C-D002-5E2A-DBAE357B5370}"/>
                </a:ext>
              </a:extLst>
            </p:cNvPr>
            <p:cNvSpPr/>
            <p:nvPr/>
          </p:nvSpPr>
          <p:spPr>
            <a:xfrm>
              <a:off x="4569069" y="1027906"/>
              <a:ext cx="3461768" cy="91440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Social Event at Distilleries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7371459-D1B2-41BB-C9F9-3E7A67A644F8}"/>
              </a:ext>
            </a:extLst>
          </p:cNvPr>
          <p:cNvGrpSpPr/>
          <p:nvPr/>
        </p:nvGrpSpPr>
        <p:grpSpPr>
          <a:xfrm>
            <a:off x="3895726" y="824952"/>
            <a:ext cx="7772400" cy="5829300"/>
            <a:chOff x="4341293" y="782357"/>
            <a:chExt cx="7772400" cy="5829300"/>
          </a:xfrm>
        </p:grpSpPr>
        <p:pic>
          <p:nvPicPr>
            <p:cNvPr id="10" name="Picture 9" descr="A group of people standing in a room&#10;&#10;AI-generated content may be incorrect.">
              <a:extLst>
                <a:ext uri="{FF2B5EF4-FFF2-40B4-BE49-F238E27FC236}">
                  <a16:creationId xmlns:a16="http://schemas.microsoft.com/office/drawing/2014/main" id="{E1AB690F-236F-10A0-56CD-E92299F4C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41293" y="782357"/>
              <a:ext cx="7772400" cy="5829300"/>
            </a:xfrm>
            <a:prstGeom prst="rect">
              <a:avLst/>
            </a:prstGeom>
          </p:spPr>
        </p:pic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29B72192-8FA0-B9A7-FE7D-C9361BEC8426}"/>
                </a:ext>
              </a:extLst>
            </p:cNvPr>
            <p:cNvSpPr/>
            <p:nvPr/>
          </p:nvSpPr>
          <p:spPr>
            <a:xfrm>
              <a:off x="4654129" y="956985"/>
              <a:ext cx="3461768" cy="91440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City Chambers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55C9F1-C236-69CC-B2FD-BD9951793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0993"/>
            <a:ext cx="2980765" cy="749894"/>
          </a:xfrm>
        </p:spPr>
        <p:txBody>
          <a:bodyPr/>
          <a:lstStyle/>
          <a:p>
            <a:r>
              <a:rPr lang="en-US" dirty="0"/>
              <a:t>TWEPP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939ECE-5405-4EB8-4CAD-2D21CC634E5E}"/>
              </a:ext>
            </a:extLst>
          </p:cNvPr>
          <p:cNvGrpSpPr/>
          <p:nvPr/>
        </p:nvGrpSpPr>
        <p:grpSpPr>
          <a:xfrm>
            <a:off x="4000350" y="824952"/>
            <a:ext cx="7772400" cy="5829300"/>
            <a:chOff x="4395962" y="798993"/>
            <a:chExt cx="7772400" cy="5829300"/>
          </a:xfrm>
        </p:grpSpPr>
        <p:pic>
          <p:nvPicPr>
            <p:cNvPr id="12" name="Picture 11" descr="A person and person playing piano&#10;&#10;AI-generated content may be incorrect.">
              <a:extLst>
                <a:ext uri="{FF2B5EF4-FFF2-40B4-BE49-F238E27FC236}">
                  <a16:creationId xmlns:a16="http://schemas.microsoft.com/office/drawing/2014/main" id="{FD35128A-C666-ADEC-507C-77B079322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395962" y="798993"/>
              <a:ext cx="7772400" cy="5829300"/>
            </a:xfrm>
            <a:prstGeom prst="rect">
              <a:avLst/>
            </a:prstGeom>
          </p:spPr>
        </p:pic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9F9417F-B143-5F44-8EC7-C517C2A844E3}"/>
                </a:ext>
              </a:extLst>
            </p:cNvPr>
            <p:cNvSpPr/>
            <p:nvPr/>
          </p:nvSpPr>
          <p:spPr>
            <a:xfrm>
              <a:off x="4640241" y="1050177"/>
              <a:ext cx="3461768" cy="91440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Industrial Exhibition welcome drinks with music</a:t>
              </a:r>
            </a:p>
          </p:txBody>
        </p:sp>
      </p:grpSp>
      <p:pic>
        <p:nvPicPr>
          <p:cNvPr id="31" name="Picture 30" descr="A person standing in front of a large screen with a large screen&#10;&#10;AI-generated content may be incorrect.">
            <a:extLst>
              <a:ext uri="{FF2B5EF4-FFF2-40B4-BE49-F238E27FC236}">
                <a16:creationId xmlns:a16="http://schemas.microsoft.com/office/drawing/2014/main" id="{5887A02D-44CA-8F49-1AE6-7192FE9D1CA2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14352" b="12097"/>
          <a:stretch>
            <a:fillRect/>
          </a:stretch>
        </p:blipFill>
        <p:spPr>
          <a:xfrm>
            <a:off x="5553139" y="678034"/>
            <a:ext cx="6104965" cy="598701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EBC78-5790-6AC1-65F0-BB8ABC951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459" y="1505348"/>
            <a:ext cx="11448610" cy="517337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Topical Workshop on Electronics for Particle Physics</a:t>
            </a:r>
          </a:p>
          <a:p>
            <a:r>
              <a:rPr lang="en-US" dirty="0"/>
              <a:t>Held at the Grosvenor</a:t>
            </a:r>
          </a:p>
          <a:p>
            <a:r>
              <a:rPr lang="en-US" dirty="0"/>
              <a:t>220 Participants</a:t>
            </a:r>
          </a:p>
          <a:p>
            <a:r>
              <a:rPr lang="en-US" dirty="0"/>
              <a:t>87 Talks</a:t>
            </a:r>
          </a:p>
          <a:p>
            <a:r>
              <a:rPr lang="en-US" dirty="0"/>
              <a:t>90 posters</a:t>
            </a:r>
          </a:p>
          <a:p>
            <a:r>
              <a:rPr lang="en-US" dirty="0"/>
              <a:t>½ day tutorial on Cadance tools</a:t>
            </a:r>
          </a:p>
          <a:p>
            <a:r>
              <a:rPr lang="en-US" dirty="0"/>
              <a:t>Industrial exhibition </a:t>
            </a:r>
          </a:p>
          <a:p>
            <a:r>
              <a:rPr lang="en-US" dirty="0"/>
              <a:t>And Social events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5171035-A474-3672-40CB-38B27F9A7459}"/>
              </a:ext>
            </a:extLst>
          </p:cNvPr>
          <p:cNvSpPr/>
          <p:nvPr/>
        </p:nvSpPr>
        <p:spPr>
          <a:xfrm>
            <a:off x="3521016" y="465529"/>
            <a:ext cx="8373035" cy="10757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>
                <a:solidFill>
                  <a:schemeClr val="tx1"/>
                </a:solidFill>
              </a:rPr>
              <a:t>Last year but it was good</a:t>
            </a:r>
          </a:p>
        </p:txBody>
      </p:sp>
    </p:spTree>
    <p:extLst>
      <p:ext uri="{BB962C8B-B14F-4D97-AF65-F5344CB8AC3E}">
        <p14:creationId xmlns:p14="http://schemas.microsoft.com/office/powerpoint/2010/main" val="202017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" grpId="0" uiExpand="1" build="p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5F5FE-11F5-7961-7272-0BB01F33C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cry about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5CE9F-1E2D-D28B-A6D2-F872C6A89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0265"/>
            <a:ext cx="10515600" cy="4351338"/>
          </a:xfrm>
        </p:spPr>
        <p:txBody>
          <a:bodyPr/>
          <a:lstStyle/>
          <a:p>
            <a:r>
              <a:rPr lang="en-US" dirty="0"/>
              <a:t>STFCs lack of money to fund </a:t>
            </a:r>
          </a:p>
          <a:p>
            <a:pPr lvl="1"/>
            <a:r>
              <a:rPr lang="en-US" dirty="0"/>
              <a:t>UK DRD </a:t>
            </a:r>
            <a:r>
              <a:rPr lang="en-US" dirty="0" err="1"/>
              <a:t>SoI</a:t>
            </a:r>
            <a:endParaRPr lang="en-US" dirty="0"/>
          </a:p>
          <a:p>
            <a:pPr lvl="1"/>
            <a:r>
              <a:rPr lang="en-US" dirty="0"/>
              <a:t>DRD CG</a:t>
            </a:r>
          </a:p>
          <a:p>
            <a:pPr lvl="1"/>
            <a:r>
              <a:rPr lang="en-US" dirty="0"/>
              <a:t>Early stage Research and Development scheme</a:t>
            </a:r>
          </a:p>
          <a:p>
            <a:pPr lvl="2"/>
            <a:r>
              <a:rPr lang="en-US" dirty="0"/>
              <a:t>LGAD collaboration</a:t>
            </a:r>
          </a:p>
          <a:p>
            <a:pPr lvl="2"/>
            <a:r>
              <a:rPr lang="en-US" dirty="0"/>
              <a:t>CMOS sensors</a:t>
            </a:r>
          </a:p>
          <a:p>
            <a:pPr lvl="2"/>
            <a:r>
              <a:rPr lang="en-US" dirty="0"/>
              <a:t>Beam line at SCAPP – Strathclyde's Laser-plasma wake-field accelerator</a:t>
            </a:r>
          </a:p>
          <a:p>
            <a:pPr lvl="1"/>
            <a:r>
              <a:rPr lang="en-US" dirty="0"/>
              <a:t>DRD summer school</a:t>
            </a:r>
          </a:p>
          <a:p>
            <a:r>
              <a:rPr lang="en-US" dirty="0"/>
              <a:t>Reasons to be cheerful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122" name="Picture 2" descr="54+ Thousand Crying Emoji Royalty-Free ...">
            <a:extLst>
              <a:ext uri="{FF2B5EF4-FFF2-40B4-BE49-F238E27FC236}">
                <a16:creationId xmlns:a16="http://schemas.microsoft.com/office/drawing/2014/main" id="{48FB2047-410E-55CC-2A99-AEAF27A0A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708" y="181249"/>
            <a:ext cx="2043820" cy="204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2975EA-8990-2B2F-4DEC-120E0F8E1E90}"/>
              </a:ext>
            </a:extLst>
          </p:cNvPr>
          <p:cNvSpPr txBox="1"/>
          <p:nvPr/>
        </p:nvSpPr>
        <p:spPr>
          <a:xfrm rot="20519576">
            <a:off x="5129548" y="3794906"/>
            <a:ext cx="541311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Health service glasses</a:t>
            </a:r>
          </a:p>
          <a:p>
            <a:r>
              <a:rPr lang="en-US" sz="1600" dirty="0"/>
              <a:t>Gigolos and brasses</a:t>
            </a:r>
          </a:p>
          <a:p>
            <a:r>
              <a:rPr lang="en-US" sz="1600" dirty="0"/>
              <a:t>Round or skinny bottoms</a:t>
            </a:r>
          </a:p>
          <a:p>
            <a:r>
              <a:rPr lang="en-US" sz="1600" dirty="0"/>
              <a:t>Take your mum to Paris</a:t>
            </a:r>
          </a:p>
          <a:p>
            <a:r>
              <a:rPr lang="en-US" sz="1600" dirty="0"/>
              <a:t>Lighting up the chalice</a:t>
            </a:r>
          </a:p>
          <a:p>
            <a:r>
              <a:rPr lang="en-US" sz="1600" dirty="0"/>
              <a:t>Wee Willy Harris</a:t>
            </a:r>
          </a:p>
          <a:p>
            <a:r>
              <a:rPr lang="en-US" sz="1600" dirty="0"/>
              <a:t>Bantu Stephen Biko, listening to Rico</a:t>
            </a:r>
          </a:p>
          <a:p>
            <a:r>
              <a:rPr lang="en-US" sz="1600" dirty="0"/>
              <a:t>Harpo, Groucho, Chico</a:t>
            </a:r>
          </a:p>
          <a:p>
            <a:r>
              <a:rPr lang="en-US" sz="1600" dirty="0"/>
              <a:t>Cheddar cheese and pickle, the Vincent </a:t>
            </a:r>
            <a:r>
              <a:rPr lang="en-US" sz="1600" dirty="0" err="1"/>
              <a:t>motorsickle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150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E4215-1FB0-2173-76E0-A2123FBFA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LGAD – Low Gain Avalanche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7DD53-A996-E82B-DA54-4C3A118DC2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126" y="1910689"/>
            <a:ext cx="5608674" cy="4582186"/>
          </a:xfrm>
        </p:spPr>
        <p:txBody>
          <a:bodyPr>
            <a:normAutofit fontScale="55000" lnSpcReduction="20000"/>
          </a:bodyPr>
          <a:lstStyle/>
          <a:p>
            <a:r>
              <a:rPr lang="en-US" sz="2900" dirty="0"/>
              <a:t>New PhD student </a:t>
            </a:r>
            <a:r>
              <a:rPr lang="en-US" sz="2900" b="1" dirty="0"/>
              <a:t>Parisa Rezaei Mianroodi</a:t>
            </a:r>
          </a:p>
          <a:p>
            <a:pPr lvl="1"/>
            <a:r>
              <a:rPr lang="en-US" sz="2500" dirty="0"/>
              <a:t>Started Jan 2025</a:t>
            </a:r>
          </a:p>
          <a:p>
            <a:pPr lvl="1"/>
            <a:r>
              <a:rPr lang="en-US" sz="2500" dirty="0"/>
              <a:t>Funded by the last STFC CASE award &amp; Micron Semiconductor</a:t>
            </a:r>
          </a:p>
          <a:p>
            <a:r>
              <a:rPr lang="en-US" sz="2900" dirty="0"/>
              <a:t>Close collaboration with CNM</a:t>
            </a:r>
          </a:p>
          <a:p>
            <a:pPr lvl="1"/>
            <a:r>
              <a:rPr lang="en-US" sz="2500" dirty="0"/>
              <a:t>Neil Moffat and Giulio Pellegrini</a:t>
            </a:r>
          </a:p>
          <a:p>
            <a:pPr lvl="1"/>
            <a:r>
              <a:rPr lang="en-US" sz="2500" dirty="0"/>
              <a:t>Both ex-Glasgow PhDs</a:t>
            </a:r>
          </a:p>
          <a:p>
            <a:r>
              <a:rPr lang="en-US" sz="2900" dirty="0"/>
              <a:t>PhD Aims</a:t>
            </a:r>
          </a:p>
          <a:p>
            <a:pPr lvl="1"/>
            <a:r>
              <a:rPr lang="en-US" sz="2500" dirty="0"/>
              <a:t>Improve Micron LGADs uniformity, gain and obtain 100% fill factor for small pixels</a:t>
            </a:r>
          </a:p>
          <a:p>
            <a:pPr lvl="1"/>
            <a:r>
              <a:rPr lang="en-US" sz="2500" dirty="0"/>
              <a:t>Develop low energy X-ray window with LGAD device</a:t>
            </a:r>
          </a:p>
          <a:p>
            <a:r>
              <a:rPr lang="en-US" sz="2900" dirty="0" err="1"/>
              <a:t>Beamtest</a:t>
            </a:r>
            <a:r>
              <a:rPr lang="en-US" sz="2900" dirty="0"/>
              <a:t> at ELI : THE EXTREME LIGHT INFRASTRUCTURE </a:t>
            </a:r>
          </a:p>
          <a:p>
            <a:pPr lvl="1"/>
            <a:r>
              <a:rPr lang="en-US" sz="2500" dirty="0"/>
              <a:t>Understand trench isolated LGAD</a:t>
            </a:r>
          </a:p>
          <a:p>
            <a:pPr lvl="1"/>
            <a:r>
              <a:rPr lang="en-US" sz="2500" dirty="0"/>
              <a:t>Paper in preparation</a:t>
            </a:r>
          </a:p>
          <a:p>
            <a:r>
              <a:rPr lang="en-US" sz="2900" dirty="0"/>
              <a:t>DRD3 collaboration presentation on ELI work</a:t>
            </a:r>
          </a:p>
          <a:p>
            <a:r>
              <a:rPr lang="en-US" sz="2900" dirty="0"/>
              <a:t>Lab based Electrical, Gain, Timing, SEM characterization of LGADs</a:t>
            </a:r>
          </a:p>
          <a:p>
            <a:pPr lvl="1"/>
            <a:r>
              <a:rPr lang="en-US" sz="2500" dirty="0"/>
              <a:t>Internal grant on GEMS SEM</a:t>
            </a:r>
          </a:p>
          <a:p>
            <a:r>
              <a:rPr lang="en-US" sz="2900" b="1" dirty="0"/>
              <a:t>New Design and Fabrication to follow simulation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F6CE44-50B3-5B66-C689-5C4160F785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10689"/>
            <a:ext cx="5882757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Papers</a:t>
            </a:r>
            <a:endParaRPr lang="en-US" b="1" dirty="0">
              <a:hlinkClick r:id="rId2"/>
            </a:endParaRPr>
          </a:p>
          <a:p>
            <a:r>
              <a:rPr lang="en-US" dirty="0">
                <a:hlinkClick r:id="rId2"/>
              </a:rPr>
              <a:t>30 ps time resolution with 50 m thick silicon Low Gain Avalanche Detectors fabricated by Micron Semiconductor Ltd</a:t>
            </a:r>
            <a:endParaRPr lang="en-US" dirty="0"/>
          </a:p>
          <a:p>
            <a:r>
              <a:rPr lang="en-US" altLang="en-US" dirty="0">
                <a:solidFill>
                  <a:srgbClr val="000000"/>
                </a:solidFill>
                <a:hlinkClick r:id="rId3"/>
              </a:rPr>
              <a:t>Characterization of Ultra-Fast Silicon Detectors (UFSD) for high energy physics applications</a:t>
            </a:r>
            <a:endParaRPr lang="en-US" altLang="en-US" dirty="0">
              <a:solidFill>
                <a:srgbClr val="000000"/>
              </a:solidFill>
            </a:endParaRPr>
          </a:p>
          <a:p>
            <a:r>
              <a:rPr lang="en-US" altLang="en-US" dirty="0">
                <a:solidFill>
                  <a:srgbClr val="000000"/>
                </a:solidFill>
                <a:hlinkClick r:id="rId4"/>
              </a:rPr>
              <a:t>Achieving near 100% Fill factor for small pixel LGADs: Study of First Trench Isolated LGADs fabricated at Micron Semiconductor Ltd</a:t>
            </a:r>
            <a:endParaRPr lang="en-US" altLang="en-US" dirty="0">
              <a:solidFill>
                <a:srgbClr val="000000"/>
              </a:solidFill>
            </a:endParaRPr>
          </a:p>
          <a:p>
            <a:r>
              <a:rPr lang="en-US" altLang="en-US" dirty="0">
                <a:solidFill>
                  <a:srgbClr val="000000"/>
                </a:solidFill>
                <a:hlinkClick r:id="rId5"/>
              </a:rPr>
              <a:t>New results from fast timing iLGAD sensor on Timepix4</a:t>
            </a:r>
            <a:endParaRPr lang="en-US" altLang="en-US" dirty="0">
              <a:solidFill>
                <a:srgbClr val="000000"/>
              </a:solidFill>
            </a:endParaRPr>
          </a:p>
          <a:p>
            <a:r>
              <a:rPr lang="en-US" dirty="0"/>
              <a:t>Next Paper : Diamond Beam test demonstrating </a:t>
            </a:r>
            <a:r>
              <a:rPr lang="en-US" dirty="0" err="1"/>
              <a:t>iLGAD</a:t>
            </a:r>
            <a:r>
              <a:rPr lang="en-US" dirty="0"/>
              <a:t> full charge collection</a:t>
            </a:r>
          </a:p>
          <a:p>
            <a:r>
              <a:rPr lang="en-US" dirty="0"/>
              <a:t>Also this year</a:t>
            </a:r>
          </a:p>
          <a:p>
            <a:pPr lvl="1"/>
            <a:r>
              <a:rPr lang="en-US" dirty="0"/>
              <a:t>2 summer projects (PGT and placement)</a:t>
            </a:r>
          </a:p>
          <a:p>
            <a:pPr lvl="1"/>
            <a:r>
              <a:rPr lang="en-US" dirty="0"/>
              <a:t>3 final year projects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8" name="Picture 6" descr="Micron Semiconductor Ltd | LinkedIn">
            <a:extLst>
              <a:ext uri="{FF2B5EF4-FFF2-40B4-BE49-F238E27FC236}">
                <a16:creationId xmlns:a16="http://schemas.microsoft.com/office/drawing/2014/main" id="{2A842B82-461A-46BC-D62B-D80AA8F58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232" y="108504"/>
            <a:ext cx="1528725" cy="15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FE2C6A-4D6D-9101-9BCF-63CB17F98D57}"/>
              </a:ext>
            </a:extLst>
          </p:cNvPr>
          <p:cNvSpPr txBox="1"/>
          <p:nvPr/>
        </p:nvSpPr>
        <p:spPr>
          <a:xfrm>
            <a:off x="2181434" y="1296491"/>
            <a:ext cx="7829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Fast timing resolution and sub-threshold energy detection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AF999C-B0F2-332E-D881-5C40F77332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57902" y="4847405"/>
            <a:ext cx="2680792" cy="2010594"/>
          </a:xfrm>
          <a:prstGeom prst="rect">
            <a:avLst/>
          </a:prstGeom>
        </p:spPr>
      </p:pic>
      <p:pic>
        <p:nvPicPr>
          <p:cNvPr id="10" name="Picture 2" descr="Machine generated alternative text:&#10;le7 &#10;—•— &#10;1.6 &#10;—•— &#10;1.4 &#10;1.2 &#10;E 10 &#10;0.8 &#10;0.6 &#10;0.4 &#10;0.2 &#10;0.0 &#10;—17.60 &#10;—17.55 &#10;—17.50 &#10;—17.45 &#10;poi 127 127 &#10;poi 127 129 &#10;poi 127 125 &#10;—17.40 &#10;X motor position [mm ">
            <a:extLst>
              <a:ext uri="{FF2B5EF4-FFF2-40B4-BE49-F238E27FC236}">
                <a16:creationId xmlns:a16="http://schemas.microsoft.com/office/drawing/2014/main" id="{1DEFDB4B-A474-E255-CA4E-11E2D8187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655" y="4847405"/>
            <a:ext cx="2680792" cy="201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729D67FF-C046-FA43-A17B-4A61E323B138}"/>
              </a:ext>
            </a:extLst>
          </p:cNvPr>
          <p:cNvSpPr/>
          <p:nvPr/>
        </p:nvSpPr>
        <p:spPr>
          <a:xfrm>
            <a:off x="8737035" y="5561509"/>
            <a:ext cx="604605" cy="49396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9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A6C90-A68D-357F-E734-C57254E92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Medipix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D66A5-86FA-6942-C487-F3875168F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Still the best thing since sliced bread </a:t>
            </a:r>
          </a:p>
          <a:p>
            <a:r>
              <a:rPr lang="en-US" dirty="0"/>
              <a:t>Wider Glasgow activities include</a:t>
            </a:r>
          </a:p>
          <a:p>
            <a:pPr lvl="1"/>
            <a:r>
              <a:rPr lang="en-US" dirty="0"/>
              <a:t>EIC – Nuclear structures group</a:t>
            </a:r>
          </a:p>
          <a:p>
            <a:pPr lvl="2"/>
            <a:r>
              <a:rPr lang="en-US" dirty="0"/>
              <a:t>Might even use LGAD sensors</a:t>
            </a:r>
          </a:p>
          <a:p>
            <a:pPr lvl="1"/>
            <a:r>
              <a:rPr lang="en-US" dirty="0"/>
              <a:t>MCNP + Quantum Detectors</a:t>
            </a:r>
          </a:p>
          <a:p>
            <a:pPr lvl="2"/>
            <a:r>
              <a:rPr lang="en-US" dirty="0"/>
              <a:t>IAA to develop TEM TimePix4 module </a:t>
            </a:r>
          </a:p>
          <a:p>
            <a:pPr lvl="2"/>
            <a:r>
              <a:rPr lang="en-US" dirty="0"/>
              <a:t>Followed up from the licensed technology for Medipix3</a:t>
            </a:r>
          </a:p>
          <a:p>
            <a:r>
              <a:rPr lang="en-US" dirty="0"/>
              <a:t>Many applications over the years </a:t>
            </a:r>
          </a:p>
          <a:p>
            <a:pPr lvl="1"/>
            <a:r>
              <a:rPr lang="en-US" dirty="0"/>
              <a:t>Characterization of detectors</a:t>
            </a:r>
          </a:p>
          <a:p>
            <a:pPr lvl="1"/>
            <a:r>
              <a:rPr lang="en-GB" dirty="0"/>
              <a:t>Laser-plasma wake-field accelerator beam diagnostics</a:t>
            </a:r>
          </a:p>
          <a:p>
            <a:pPr lvl="1"/>
            <a:r>
              <a:rPr lang="en-US" dirty="0"/>
              <a:t>Public engagement and teaching</a:t>
            </a: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83586EF7-A520-5F36-0A72-DB1B56F07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100" y="440531"/>
            <a:ext cx="3695700" cy="277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DA42B5-1926-734C-767B-03A7C0C00312}"/>
              </a:ext>
            </a:extLst>
          </p:cNvPr>
          <p:cNvSpPr txBox="1"/>
          <p:nvPr/>
        </p:nvSpPr>
        <p:spPr>
          <a:xfrm>
            <a:off x="7658100" y="311705"/>
            <a:ext cx="38785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3D sensors at Diamond Light Source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7602B8-BC99-9AF6-C706-114AE6DE2F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475" y="3064061"/>
            <a:ext cx="3114054" cy="1479176"/>
          </a:xfrm>
          <a:prstGeom prst="rect">
            <a:avLst/>
          </a:prstGeom>
        </p:spPr>
      </p:pic>
      <p:pic>
        <p:nvPicPr>
          <p:cNvPr id="7" name="Picture 6" descr="A blue logo with white text&#10;&#10;Description automatically generated">
            <a:extLst>
              <a:ext uri="{FF2B5EF4-FFF2-40B4-BE49-F238E27FC236}">
                <a16:creationId xmlns:a16="http://schemas.microsoft.com/office/drawing/2014/main" id="{1EDDE902-E58B-5159-C650-7FA6AF3C49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475" y="4074317"/>
            <a:ext cx="1128713" cy="633413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BF309828-7B30-0759-528C-ED661E380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9550" y="4781152"/>
            <a:ext cx="2676979" cy="2001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195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5971"/>
          </a:xfrm>
        </p:spPr>
        <p:txBody>
          <a:bodyPr>
            <a:normAutofit fontScale="90000"/>
          </a:bodyPr>
          <a:lstStyle/>
          <a:p>
            <a:r>
              <a:rPr lang="en-GB" dirty="0"/>
              <a:t>Scanning Electron Microscopy and EBSD</a:t>
            </a:r>
            <a:endParaRPr lang="en-US" dirty="0"/>
          </a:p>
        </p:txBody>
      </p:sp>
      <p:sp>
        <p:nvSpPr>
          <p:cNvPr id="3" name="Content Placeholder 2" descr="EPSRC "/>
          <p:cNvSpPr>
            <a:spLocks noGrp="1"/>
          </p:cNvSpPr>
          <p:nvPr>
            <p:ph idx="1"/>
          </p:nvPr>
        </p:nvSpPr>
        <p:spPr>
          <a:xfrm>
            <a:off x="408431" y="1485566"/>
            <a:ext cx="6005815" cy="5143834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Rory McFeely PhD student 2</a:t>
            </a:r>
            <a:r>
              <a:rPr lang="en-GB" baseline="30000" dirty="0"/>
              <a:t>nd</a:t>
            </a:r>
            <a:r>
              <a:rPr lang="en-GB" dirty="0"/>
              <a:t> year</a:t>
            </a:r>
          </a:p>
          <a:p>
            <a:pPr lvl="1"/>
            <a:r>
              <a:rPr lang="en-GB" dirty="0"/>
              <a:t>EPSRC CASE with Oxford Instruments</a:t>
            </a:r>
          </a:p>
          <a:p>
            <a:r>
              <a:rPr lang="en-GB" dirty="0"/>
              <a:t>In collaboration with Strathclyde Solid state physics &amp; NPL</a:t>
            </a:r>
          </a:p>
          <a:p>
            <a:r>
              <a:rPr lang="en-GB" dirty="0">
                <a:hlinkClick r:id="rId2"/>
              </a:rPr>
              <a:t>A comparative response study of a Medipix3 silicon detector using X-rays and electrons</a:t>
            </a:r>
          </a:p>
          <a:p>
            <a:pPr lvl="1"/>
            <a:r>
              <a:rPr lang="en-GB" dirty="0" err="1"/>
              <a:t>IWorid</a:t>
            </a:r>
            <a:r>
              <a:rPr lang="en-GB" dirty="0"/>
              <a:t> 2025 conference</a:t>
            </a:r>
          </a:p>
          <a:p>
            <a:r>
              <a:rPr lang="en-GB" dirty="0">
                <a:hlinkClick r:id="rId3"/>
              </a:rPr>
              <a:t>Comparison of a Medipix3 Silicon Sensor Detector Response to X-rays and Electrons in the 5-30keV Energy Range</a:t>
            </a:r>
            <a:endParaRPr lang="en-GB" dirty="0"/>
          </a:p>
          <a:p>
            <a:pPr lvl="1"/>
            <a:r>
              <a:rPr lang="en-GB" dirty="0"/>
              <a:t>Hiroshima Symposium on S/C tracking detectors</a:t>
            </a:r>
          </a:p>
          <a:p>
            <a:endParaRPr lang="en-GB" dirty="0"/>
          </a:p>
          <a:p>
            <a:r>
              <a:rPr lang="en-GB" dirty="0"/>
              <a:t>Research agenda and motivation</a:t>
            </a:r>
          </a:p>
          <a:p>
            <a:r>
              <a:rPr lang="en-GB" sz="2200" b="0" dirty="0"/>
              <a:t>Electron BackScatter Diffraction – tool to study </a:t>
            </a:r>
            <a:r>
              <a:rPr lang="en-US" sz="2200" b="0" dirty="0"/>
              <a:t>crystallography of new materials</a:t>
            </a:r>
            <a:r>
              <a:rPr lang="en-US" sz="2200" dirty="0"/>
              <a:t>:</a:t>
            </a:r>
          </a:p>
          <a:p>
            <a:pPr marL="742950" lvl="1" indent="-285750"/>
            <a:r>
              <a:rPr lang="en-US" sz="1800" dirty="0"/>
              <a:t>Metals</a:t>
            </a:r>
          </a:p>
          <a:p>
            <a:pPr marL="742950" lvl="1" indent="-285750"/>
            <a:r>
              <a:rPr lang="en-US" sz="1800" dirty="0"/>
              <a:t>Semiconductors</a:t>
            </a:r>
          </a:p>
          <a:p>
            <a:pPr marL="742950" lvl="1" indent="-285750"/>
            <a:r>
              <a:rPr lang="en-US" sz="1800" dirty="0"/>
              <a:t>Ceramics</a:t>
            </a:r>
          </a:p>
          <a:p>
            <a:pPr marL="742950" lvl="1" indent="-285750"/>
            <a:r>
              <a:rPr lang="en-US" sz="1800" dirty="0"/>
              <a:t>Geological minerals</a:t>
            </a:r>
            <a:endParaRPr lang="en-GB" sz="2200" b="0" dirty="0"/>
          </a:p>
          <a:p>
            <a:pPr>
              <a:buFont typeface="Arial" pitchFamily="34" charset="0"/>
              <a:buChar char="•"/>
            </a:pPr>
            <a:r>
              <a:rPr lang="en-GB" sz="2200" b="0" dirty="0"/>
              <a:t>Indirect imaging (electron-to-light) using CCD suffers poor sensitivity, slow, noisy etc.</a:t>
            </a:r>
          </a:p>
          <a:p>
            <a:pPr>
              <a:buFont typeface="Arial" pitchFamily="34" charset="0"/>
              <a:buChar char="•"/>
            </a:pPr>
            <a:r>
              <a:rPr lang="en-GB" sz="2200" b="0" dirty="0"/>
              <a:t>Direct CMOS imagers can be prohibitively expensive</a:t>
            </a:r>
          </a:p>
          <a:p>
            <a:pPr>
              <a:buFont typeface="Arial" pitchFamily="34" charset="0"/>
              <a:buChar char="•"/>
            </a:pPr>
            <a:r>
              <a:rPr lang="en-GB" sz="2200" b="0" dirty="0"/>
              <a:t>No energy information</a:t>
            </a:r>
          </a:p>
          <a:p>
            <a:pPr>
              <a:buFont typeface="Arial" pitchFamily="34" charset="0"/>
              <a:buChar char="•"/>
            </a:pPr>
            <a:r>
              <a:rPr lang="en-GB" sz="2200" b="0" dirty="0"/>
              <a:t>No time information</a:t>
            </a:r>
            <a:endParaRPr lang="en-US" sz="2200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45D774-D606-4AEC-886D-7053CF2D4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2701" y="1569712"/>
            <a:ext cx="2344051" cy="21170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1880E7-D8FE-90F1-06C1-F19181AD5635}"/>
              </a:ext>
            </a:extLst>
          </p:cNvPr>
          <p:cNvSpPr txBox="1"/>
          <p:nvPr/>
        </p:nvSpPr>
        <p:spPr>
          <a:xfrm>
            <a:off x="6382701" y="4570032"/>
            <a:ext cx="37544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Typical EBSD measurement</a:t>
            </a:r>
            <a:r>
              <a:rPr lang="en-US" sz="1100" b="1" dirty="0"/>
              <a:t>s</a:t>
            </a:r>
            <a:endParaRPr lang="en-US" sz="12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0" dirty="0"/>
              <a:t>Crystal orientation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0" dirty="0"/>
              <a:t>Misorientation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0" dirty="0"/>
              <a:t>Grain size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0" dirty="0"/>
              <a:t>Grain boundary characterization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0" dirty="0"/>
              <a:t>Texture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0" dirty="0"/>
              <a:t>Strain analysis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0" dirty="0"/>
              <a:t>Phase identification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0" dirty="0"/>
              <a:t>Phase distribution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0" dirty="0"/>
              <a:t>3D reconstruction </a:t>
            </a:r>
            <a:endParaRPr lang="en-GB" sz="1200" b="0" dirty="0"/>
          </a:p>
        </p:txBody>
      </p:sp>
      <p:grpSp>
        <p:nvGrpSpPr>
          <p:cNvPr id="13" name="Gruppo 15">
            <a:extLst>
              <a:ext uri="{FF2B5EF4-FFF2-40B4-BE49-F238E27FC236}">
                <a16:creationId xmlns:a16="http://schemas.microsoft.com/office/drawing/2014/main" id="{F6E09092-4A59-9FF0-FE22-3A6003467293}"/>
              </a:ext>
            </a:extLst>
          </p:cNvPr>
          <p:cNvGrpSpPr>
            <a:grpSpLocks noChangeAspect="1"/>
          </p:cNvGrpSpPr>
          <p:nvPr/>
        </p:nvGrpSpPr>
        <p:grpSpPr>
          <a:xfrm>
            <a:off x="8731297" y="1247814"/>
            <a:ext cx="2967654" cy="3434053"/>
            <a:chOff x="4882779" y="1362149"/>
            <a:chExt cx="3559347" cy="3521214"/>
          </a:xfrm>
        </p:grpSpPr>
        <p:pic>
          <p:nvPicPr>
            <p:cNvPr id="14" name="Picture 2" descr="E:\IWORID conference Trieste 2014\animate2.gif">
              <a:extLst>
                <a:ext uri="{FF2B5EF4-FFF2-40B4-BE49-F238E27FC236}">
                  <a16:creationId xmlns:a16="http://schemas.microsoft.com/office/drawing/2014/main" id="{1CD86E71-6D5E-824F-A170-BC3607D46FB5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2780" y="1362149"/>
              <a:ext cx="3559346" cy="28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4">
              <a:extLst>
                <a:ext uri="{FF2B5EF4-FFF2-40B4-BE49-F238E27FC236}">
                  <a16:creationId xmlns:a16="http://schemas.microsoft.com/office/drawing/2014/main" id="{62A692AB-31F3-5E6C-A169-A2D9090A0F35}"/>
                </a:ext>
              </a:extLst>
            </p:cNvPr>
            <p:cNvSpPr/>
            <p:nvPr/>
          </p:nvSpPr>
          <p:spPr>
            <a:xfrm>
              <a:off x="4882779" y="4220627"/>
              <a:ext cx="3559346" cy="662736"/>
            </a:xfrm>
            <a:prstGeom prst="rect">
              <a:avLst/>
            </a:prstGeom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200" b="0" dirty="0">
                  <a:latin typeface="+mn-lt"/>
                </a:rPr>
                <a:t>http://www.ebsd.com/index.php/component/content/article/83-ebsd-for-beginners/125-introduction</a:t>
              </a:r>
            </a:p>
          </p:txBody>
        </p:sp>
      </p:grpSp>
      <p:pic>
        <p:nvPicPr>
          <p:cNvPr id="16" name="Picture 2" descr="G:\CERN\Waspaloy 3D view.PNG">
            <a:extLst>
              <a:ext uri="{FF2B5EF4-FFF2-40B4-BE49-F238E27FC236}">
                <a16:creationId xmlns:a16="http://schemas.microsoft.com/office/drawing/2014/main" id="{7975225F-649C-FFA3-6930-392A0DD79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927" y="4753677"/>
            <a:ext cx="3047023" cy="194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Oxford Instruments plc | LinkedIn">
            <a:extLst>
              <a:ext uri="{FF2B5EF4-FFF2-40B4-BE49-F238E27FC236}">
                <a16:creationId xmlns:a16="http://schemas.microsoft.com/office/drawing/2014/main" id="{7CFCC312-FFE8-EFB1-4674-7D7D3C078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4827" y="74782"/>
            <a:ext cx="1410784" cy="141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116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E3542A8-D906-FFEF-1966-42D60AC95E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6597"/>
          <a:stretch>
            <a:fillRect/>
          </a:stretch>
        </p:blipFill>
        <p:spPr>
          <a:xfrm>
            <a:off x="151075" y="1143002"/>
            <a:ext cx="3568619" cy="22044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D57C5C-2197-283C-AEB7-D21EE73029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075" y="143122"/>
            <a:ext cx="9144000" cy="669897"/>
          </a:xfrm>
        </p:spPr>
        <p:txBody>
          <a:bodyPr>
            <a:noAutofit/>
          </a:bodyPr>
          <a:lstStyle/>
          <a:p>
            <a:r>
              <a:rPr lang="en-US" sz="3600" dirty="0"/>
              <a:t>Timepix4 Tracker for the </a:t>
            </a:r>
            <a:r>
              <a:rPr lang="en-US" sz="3600" dirty="0" err="1"/>
              <a:t>ePIC</a:t>
            </a:r>
            <a:r>
              <a:rPr lang="en-US" sz="3600" dirty="0"/>
              <a:t> detector at the EIC </a:t>
            </a:r>
            <a:endParaRPr lang="en-GB" sz="36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2E3B74E-E7B1-935E-32A9-788A2941B428}"/>
              </a:ext>
            </a:extLst>
          </p:cNvPr>
          <p:cNvCxnSpPr/>
          <p:nvPr/>
        </p:nvCxnSpPr>
        <p:spPr>
          <a:xfrm>
            <a:off x="151075" y="978010"/>
            <a:ext cx="11688417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67BBE44E-327E-D00C-E77E-EAA905CA1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694" y="1143002"/>
            <a:ext cx="3978325" cy="239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iagram&#10;&#10;AI-generated content may be incorrect.">
            <a:extLst>
              <a:ext uri="{FF2B5EF4-FFF2-40B4-BE49-F238E27FC236}">
                <a16:creationId xmlns:a16="http://schemas.microsoft.com/office/drawing/2014/main" id="{562790C6-FAAF-E7F4-7DA2-9EB9FE36D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8019" y="1147501"/>
            <a:ext cx="3568619" cy="3568619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5FED182F-FA9C-4835-AE62-5EFC89624A96}"/>
              </a:ext>
            </a:extLst>
          </p:cNvPr>
          <p:cNvSpPr/>
          <p:nvPr/>
        </p:nvSpPr>
        <p:spPr>
          <a:xfrm rot="677115">
            <a:off x="3371353" y="2438071"/>
            <a:ext cx="834887" cy="8348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F60DBBEB-69AA-5F89-E361-9BFF95F5ED13}"/>
              </a:ext>
            </a:extLst>
          </p:cNvPr>
          <p:cNvSpPr/>
          <p:nvPr/>
        </p:nvSpPr>
        <p:spPr>
          <a:xfrm rot="15967701">
            <a:off x="7039870" y="1402802"/>
            <a:ext cx="116640" cy="190876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5C2B0797-1FA8-296E-AEAB-1407127BA6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20692" r="11974" b="110"/>
          <a:stretch/>
        </p:blipFill>
        <p:spPr>
          <a:xfrm rot="21380903">
            <a:off x="4346276" y="4101243"/>
            <a:ext cx="4328547" cy="1791911"/>
          </a:xfrm>
          <a:prstGeom prst="round2DiagRect">
            <a:avLst/>
          </a:prstGeom>
        </p:spPr>
      </p:pic>
      <p:sp>
        <p:nvSpPr>
          <p:cNvPr id="18" name="Arrow: Down 17">
            <a:extLst>
              <a:ext uri="{FF2B5EF4-FFF2-40B4-BE49-F238E27FC236}">
                <a16:creationId xmlns:a16="http://schemas.microsoft.com/office/drawing/2014/main" id="{A23A14B6-FE0A-A970-2997-367D3634A130}"/>
              </a:ext>
            </a:extLst>
          </p:cNvPr>
          <p:cNvSpPr/>
          <p:nvPr/>
        </p:nvSpPr>
        <p:spPr>
          <a:xfrm rot="3237940">
            <a:off x="8030539" y="3055996"/>
            <a:ext cx="233015" cy="187364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red and blue arrow in a circle&#10;&#10;AI-generated content may be incorrect.">
            <a:extLst>
              <a:ext uri="{FF2B5EF4-FFF2-40B4-BE49-F238E27FC236}">
                <a16:creationId xmlns:a16="http://schemas.microsoft.com/office/drawing/2014/main" id="{08278273-8F3F-F24D-0720-D92F7C1C16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893" y="5140330"/>
            <a:ext cx="1331006" cy="95822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B7407F1-6759-FD74-1766-2B497C8EDB4E}"/>
              </a:ext>
            </a:extLst>
          </p:cNvPr>
          <p:cNvPicPr/>
          <p:nvPr/>
        </p:nvPicPr>
        <p:blipFill>
          <a:blip r:embed="rId7"/>
          <a:srcRect l="18945" t="5931" r="19293" b="14745"/>
          <a:stretch/>
        </p:blipFill>
        <p:spPr>
          <a:xfrm>
            <a:off x="1041427" y="3510503"/>
            <a:ext cx="2235129" cy="2153037"/>
          </a:xfrm>
          <a:prstGeom prst="rect">
            <a:avLst/>
          </a:prstGeom>
          <a:ln>
            <a:noFill/>
          </a:ln>
        </p:spPr>
      </p:pic>
      <p:sp>
        <p:nvSpPr>
          <p:cNvPr id="27" name="Arrow: Down 26">
            <a:extLst>
              <a:ext uri="{FF2B5EF4-FFF2-40B4-BE49-F238E27FC236}">
                <a16:creationId xmlns:a16="http://schemas.microsoft.com/office/drawing/2014/main" id="{2C92189A-751C-569F-FA2F-6ECB2E7B4E9C}"/>
              </a:ext>
            </a:extLst>
          </p:cNvPr>
          <p:cNvSpPr/>
          <p:nvPr/>
        </p:nvSpPr>
        <p:spPr>
          <a:xfrm rot="6351935">
            <a:off x="4306788" y="3650996"/>
            <a:ext cx="233015" cy="255037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4805AB73-B086-3497-99AB-37177503D006}"/>
              </a:ext>
            </a:extLst>
          </p:cNvPr>
          <p:cNvSpPr/>
          <p:nvPr/>
        </p:nvSpPr>
        <p:spPr>
          <a:xfrm rot="6446618">
            <a:off x="4137865" y="3984962"/>
            <a:ext cx="233015" cy="224071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0651F2A-E6D2-BFCD-921C-F133168550F8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150659" y="5113225"/>
            <a:ext cx="2407320" cy="1712880"/>
          </a:xfrm>
          <a:prstGeom prst="rect">
            <a:avLst/>
          </a:prstGeom>
          <a:ln>
            <a:noFill/>
          </a:ln>
        </p:spPr>
      </p:pic>
      <p:sp>
        <p:nvSpPr>
          <p:cNvPr id="30" name="CustomShape 4">
            <a:extLst>
              <a:ext uri="{FF2B5EF4-FFF2-40B4-BE49-F238E27FC236}">
                <a16:creationId xmlns:a16="http://schemas.microsoft.com/office/drawing/2014/main" id="{BF0709C5-A17E-EFD9-A31F-1B063AD070B1}"/>
              </a:ext>
            </a:extLst>
          </p:cNvPr>
          <p:cNvSpPr/>
          <p:nvPr/>
        </p:nvSpPr>
        <p:spPr>
          <a:xfrm>
            <a:off x="1780739" y="5319505"/>
            <a:ext cx="204480" cy="852120"/>
          </a:xfrm>
          <a:prstGeom prst="rect">
            <a:avLst/>
          </a:prstGeom>
          <a:solidFill>
            <a:srgbClr val="0094FF">
              <a:alpha val="50000"/>
            </a:srgbClr>
          </a:solidFill>
          <a:ln>
            <a:solidFill>
              <a:srgbClr val="5C6E1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31" name="CustomShape 7">
            <a:extLst>
              <a:ext uri="{FF2B5EF4-FFF2-40B4-BE49-F238E27FC236}">
                <a16:creationId xmlns:a16="http://schemas.microsoft.com/office/drawing/2014/main" id="{BFF6975D-3547-2315-DC6B-C9F1B245870C}"/>
              </a:ext>
            </a:extLst>
          </p:cNvPr>
          <p:cNvSpPr/>
          <p:nvPr/>
        </p:nvSpPr>
        <p:spPr>
          <a:xfrm>
            <a:off x="1386539" y="5312305"/>
            <a:ext cx="85320" cy="107640"/>
          </a:xfrm>
          <a:prstGeom prst="rect">
            <a:avLst/>
          </a:prstGeom>
          <a:solidFill>
            <a:srgbClr val="0094FF">
              <a:alpha val="50000"/>
            </a:srgbClr>
          </a:solidFill>
          <a:ln>
            <a:solidFill>
              <a:srgbClr val="5C6E1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32" name="CustomShape 8">
            <a:extLst>
              <a:ext uri="{FF2B5EF4-FFF2-40B4-BE49-F238E27FC236}">
                <a16:creationId xmlns:a16="http://schemas.microsoft.com/office/drawing/2014/main" id="{952F0750-341A-4432-1E6B-9A2D1B926B44}"/>
              </a:ext>
            </a:extLst>
          </p:cNvPr>
          <p:cNvSpPr/>
          <p:nvPr/>
        </p:nvSpPr>
        <p:spPr>
          <a:xfrm>
            <a:off x="305639" y="5116222"/>
            <a:ext cx="925920" cy="25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Timepix4</a:t>
            </a:r>
            <a:endParaRPr lang="en-GB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CustomShape 8">
            <a:extLst>
              <a:ext uri="{FF2B5EF4-FFF2-40B4-BE49-F238E27FC236}">
                <a16:creationId xmlns:a16="http://schemas.microsoft.com/office/drawing/2014/main" id="{2D12F33C-7CCE-63A5-E394-18BA443C8358}"/>
              </a:ext>
            </a:extLst>
          </p:cNvPr>
          <p:cNvSpPr/>
          <p:nvPr/>
        </p:nvSpPr>
        <p:spPr>
          <a:xfrm>
            <a:off x="2036911" y="6012325"/>
            <a:ext cx="1331005" cy="25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Front End Board</a:t>
            </a:r>
            <a:endParaRPr lang="en-GB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52ECAA2-5339-C1B3-DB01-E8553FAACCF1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1077659" y="5312305"/>
            <a:ext cx="308880" cy="538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43C40BB-FC1B-64B7-9756-255A538EAFDD}"/>
              </a:ext>
            </a:extLst>
          </p:cNvPr>
          <p:cNvCxnSpPr>
            <a:endCxn id="30" idx="3"/>
          </p:cNvCxnSpPr>
          <p:nvPr/>
        </p:nvCxnSpPr>
        <p:spPr>
          <a:xfrm flipH="1" flipV="1">
            <a:off x="1985219" y="5745565"/>
            <a:ext cx="265000" cy="2836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40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9B80D72D-E3FA-09F3-BBCD-F3B5A7C9B3D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597" y="138618"/>
            <a:ext cx="2342883" cy="729751"/>
          </a:xfrm>
          <a:prstGeom prst="rect">
            <a:avLst/>
          </a:prstGeom>
        </p:spPr>
      </p:pic>
      <p:sp>
        <p:nvSpPr>
          <p:cNvPr id="42" name="CustomShape 8">
            <a:extLst>
              <a:ext uri="{FF2B5EF4-FFF2-40B4-BE49-F238E27FC236}">
                <a16:creationId xmlns:a16="http://schemas.microsoft.com/office/drawing/2014/main" id="{C80572EB-4291-79E9-24F6-69447CB95963}"/>
              </a:ext>
            </a:extLst>
          </p:cNvPr>
          <p:cNvSpPr/>
          <p:nvPr/>
        </p:nvSpPr>
        <p:spPr>
          <a:xfrm>
            <a:off x="3824137" y="3653935"/>
            <a:ext cx="2183185" cy="978240"/>
          </a:xfrm>
          <a:prstGeom prst="rect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0000" tIns="45000" rIns="90000" bIns="4500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2xStations to measure scattered electrons of different momenta, each with 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 layers of Timepix4</a:t>
            </a:r>
            <a:endParaRPr lang="en-GB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8">
            <a:extLst>
              <a:ext uri="{FF2B5EF4-FFF2-40B4-BE49-F238E27FC236}">
                <a16:creationId xmlns:a16="http://schemas.microsoft.com/office/drawing/2014/main" id="{402D2354-19EC-484D-26FC-4B239BF039E0}"/>
              </a:ext>
            </a:extLst>
          </p:cNvPr>
          <p:cNvSpPr/>
          <p:nvPr/>
        </p:nvSpPr>
        <p:spPr>
          <a:xfrm>
            <a:off x="9016840" y="4319628"/>
            <a:ext cx="3038740" cy="2465379"/>
          </a:xfrm>
          <a:prstGeom prst="rect">
            <a:avLst/>
          </a:prstGeom>
          <a:ln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0000" tIns="45000" rIns="90000" bIns="4500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EIC at BNL, USA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“A machine that will unlock the </a:t>
            </a:r>
          </a:p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secrets of the strongest force in </a:t>
            </a:r>
          </a:p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Nature”. </a:t>
            </a:r>
          </a:p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Construction: 2026</a:t>
            </a:r>
          </a:p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 taking early 2030’s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UoG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building Low-Q2 Taggers.</a:t>
            </a:r>
          </a:p>
          <a:p>
            <a:pPr>
              <a:lnSpc>
                <a:spcPct val="100000"/>
              </a:lnSpc>
            </a:pP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Only Timepix4 can operate at the required data density rates</a:t>
            </a:r>
          </a:p>
        </p:txBody>
      </p:sp>
    </p:spTree>
    <p:extLst>
      <p:ext uri="{BB962C8B-B14F-4D97-AF65-F5344CB8AC3E}">
        <p14:creationId xmlns:p14="http://schemas.microsoft.com/office/powerpoint/2010/main" val="603400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3C1D15-F825-25B6-7683-5FC84E525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604391">
            <a:off x="7856120" y="112749"/>
            <a:ext cx="3010238" cy="37072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909479-D199-A270-7CF9-E6586669C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Flip-chip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321C40-E68D-F3E4-430D-796F391BF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880" y="1742012"/>
            <a:ext cx="6705600" cy="47508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ATLAS contract for flip-chip of 3D assemblies about to be signed </a:t>
            </a:r>
          </a:p>
          <a:p>
            <a:r>
              <a:rPr lang="en-US" dirty="0"/>
              <a:t>These are for the Layer-0 barrel modules</a:t>
            </a:r>
          </a:p>
          <a:p>
            <a:r>
              <a:rPr lang="en-US" b="1" dirty="0"/>
              <a:t>The most important modules in the </a:t>
            </a:r>
            <a:r>
              <a:rPr lang="en-US" b="1" dirty="0" err="1"/>
              <a:t>ITk</a:t>
            </a:r>
            <a:endParaRPr lang="en-US" b="1" dirty="0"/>
          </a:p>
          <a:p>
            <a:r>
              <a:rPr lang="en-US" dirty="0"/>
              <a:t>680 modules to build by March 2027</a:t>
            </a:r>
          </a:p>
          <a:p>
            <a:pPr lvl="1"/>
            <a:r>
              <a:rPr lang="en-US" dirty="0"/>
              <a:t>Shared between Glasgow and RAL</a:t>
            </a:r>
          </a:p>
          <a:p>
            <a:r>
              <a:rPr lang="en-US" dirty="0"/>
              <a:t>Total contract value of £200k.</a:t>
            </a:r>
          </a:p>
          <a:p>
            <a:r>
              <a:rPr lang="en-US" dirty="0"/>
              <a:t>We have started the development</a:t>
            </a:r>
          </a:p>
          <a:p>
            <a:pPr lvl="1"/>
            <a:r>
              <a:rPr lang="en-US" dirty="0"/>
              <a:t>Building on the successful qualification for the RD53A half-sized modules in 2024</a:t>
            </a:r>
          </a:p>
          <a:p>
            <a:r>
              <a:rPr lang="en-US" dirty="0"/>
              <a:t>Uses</a:t>
            </a:r>
          </a:p>
          <a:p>
            <a:pPr lvl="1"/>
            <a:r>
              <a:rPr lang="en-US" dirty="0"/>
              <a:t>FC150 - Serviced</a:t>
            </a:r>
          </a:p>
          <a:p>
            <a:pPr lvl="1"/>
            <a:r>
              <a:rPr lang="en-US" dirty="0"/>
              <a:t>Nikon Xray machine – Upgraded</a:t>
            </a:r>
          </a:p>
          <a:p>
            <a:pPr lvl="1"/>
            <a:r>
              <a:rPr lang="en-US" dirty="0"/>
              <a:t>Evident Microscope, CT100 and BATY</a:t>
            </a:r>
          </a:p>
          <a:p>
            <a:pPr lvl="1"/>
            <a:r>
              <a:rPr lang="en-US" dirty="0"/>
              <a:t>Pixel characterization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A machine with many tubes&#10;&#10;AI-generated content may be incorrect.">
            <a:extLst>
              <a:ext uri="{FF2B5EF4-FFF2-40B4-BE49-F238E27FC236}">
                <a16:creationId xmlns:a16="http://schemas.microsoft.com/office/drawing/2014/main" id="{721B7674-C5F9-D240-EA5E-D104E43A2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480" y="3263990"/>
            <a:ext cx="2522865" cy="3363820"/>
          </a:xfrm>
          <a:prstGeom prst="rect">
            <a:avLst/>
          </a:prstGeom>
        </p:spPr>
      </p:pic>
      <p:pic>
        <p:nvPicPr>
          <p:cNvPr id="8" name="Picture 7" descr="A person wearing a mask and gloves&#10;&#10;AI-generated content may be incorrect.">
            <a:extLst>
              <a:ext uri="{FF2B5EF4-FFF2-40B4-BE49-F238E27FC236}">
                <a16:creationId xmlns:a16="http://schemas.microsoft.com/office/drawing/2014/main" id="{3015DCB0-4528-1EEA-0C1E-E40F1166C4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8133" y="3263990"/>
            <a:ext cx="2522865" cy="336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695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28A1B-9D93-AF17-650D-B671E5D49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Commercial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2B958-6BB9-B0B1-31F6-0E1F69903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615" y="1618220"/>
            <a:ext cx="8197146" cy="471313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CMOS sensor irradiation for </a:t>
            </a:r>
            <a:r>
              <a:rPr lang="en-US" dirty="0">
                <a:hlinkClick r:id="rId2"/>
              </a:rPr>
              <a:t>ISDI CMOS</a:t>
            </a:r>
            <a:endParaRPr lang="en-US" dirty="0"/>
          </a:p>
          <a:p>
            <a:pPr lvl="1"/>
            <a:r>
              <a:rPr lang="en-US" dirty="0"/>
              <a:t>Spin-out from the EPSRC Bastic technology grant that funded Andy and Dima (2005 to 2008)</a:t>
            </a:r>
          </a:p>
          <a:p>
            <a:pPr lvl="1"/>
            <a:r>
              <a:rPr lang="en-GB" dirty="0"/>
              <a:t>Develop innovative CMOS sensors for radiography applications</a:t>
            </a:r>
          </a:p>
          <a:p>
            <a:r>
              <a:rPr lang="en-GB" dirty="0"/>
              <a:t>Sensors routinely exposed to TID radiation and degrade over time</a:t>
            </a:r>
          </a:p>
          <a:p>
            <a:r>
              <a:rPr lang="en-GB" dirty="0"/>
              <a:t>Glasgow helped ISDI to expose a sensor prototype to X-rays and understand radiation damage</a:t>
            </a:r>
          </a:p>
          <a:p>
            <a:pPr lvl="1"/>
            <a:r>
              <a:rPr lang="en-GB" dirty="0"/>
              <a:t>Funds received contributed to the Medipix4 collaboration sign up fees</a:t>
            </a:r>
          </a:p>
          <a:p>
            <a:pPr lvl="1"/>
            <a:r>
              <a:rPr lang="en-GB" dirty="0"/>
              <a:t>We ended up with a still OK functional CMOS imager worth £20k retail price.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7C6EE2-18B8-BF05-207D-DD8F175C18C6}"/>
              </a:ext>
            </a:extLst>
          </p:cNvPr>
          <p:cNvGrpSpPr/>
          <p:nvPr/>
        </p:nvGrpSpPr>
        <p:grpSpPr>
          <a:xfrm>
            <a:off x="8677495" y="365125"/>
            <a:ext cx="2874039" cy="2506191"/>
            <a:chOff x="957181" y="2031085"/>
            <a:chExt cx="5181600" cy="3886200"/>
          </a:xfrm>
        </p:grpSpPr>
        <p:pic>
          <p:nvPicPr>
            <p:cNvPr id="5" name="Content Placeholder 9">
              <a:extLst>
                <a:ext uri="{FF2B5EF4-FFF2-40B4-BE49-F238E27FC236}">
                  <a16:creationId xmlns:a16="http://schemas.microsoft.com/office/drawing/2014/main" id="{8BC2405D-3E76-4A63-AC85-D16AD4859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7181" y="2031085"/>
              <a:ext cx="5181600" cy="38862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89384E2-625C-C8B7-674F-6D65622173F1}"/>
                </a:ext>
              </a:extLst>
            </p:cNvPr>
            <p:cNvSpPr txBox="1"/>
            <p:nvPr/>
          </p:nvSpPr>
          <p:spPr>
            <a:xfrm>
              <a:off x="3092437" y="3893500"/>
              <a:ext cx="1019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Damage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86C4449-451D-AE1E-AAD0-034A2FACA37A}"/>
                </a:ext>
              </a:extLst>
            </p:cNvPr>
            <p:cNvSpPr txBox="1"/>
            <p:nvPr/>
          </p:nvSpPr>
          <p:spPr>
            <a:xfrm>
              <a:off x="1984555" y="2631681"/>
              <a:ext cx="13275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No damage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FEB283A-21A3-59D7-E4CC-F476F43FCC1E}"/>
              </a:ext>
            </a:extLst>
          </p:cNvPr>
          <p:cNvGrpSpPr/>
          <p:nvPr/>
        </p:nvGrpSpPr>
        <p:grpSpPr>
          <a:xfrm>
            <a:off x="8660398" y="2891750"/>
            <a:ext cx="3078884" cy="2863591"/>
            <a:chOff x="6183218" y="1204159"/>
            <a:chExt cx="5385413" cy="5180766"/>
          </a:xfrm>
        </p:grpSpPr>
        <p:pic>
          <p:nvPicPr>
            <p:cNvPr id="10" name="Content Placeholder 13">
              <a:extLst>
                <a:ext uri="{FF2B5EF4-FFF2-40B4-BE49-F238E27FC236}">
                  <a16:creationId xmlns:a16="http://schemas.microsoft.com/office/drawing/2014/main" id="{A40F3289-56B4-7C2A-4347-2AF93FF622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83218" y="1825625"/>
              <a:ext cx="5322982" cy="45593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C49F169-6DE6-F8BA-FCC2-5FFE6A2228A8}"/>
                </a:ext>
              </a:extLst>
            </p:cNvPr>
            <p:cNvSpPr txBox="1"/>
            <p:nvPr/>
          </p:nvSpPr>
          <p:spPr>
            <a:xfrm>
              <a:off x="7469945" y="1204159"/>
              <a:ext cx="4098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Rotated scintillator to visualise damage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2221E84-E099-7DC1-723A-91BE05474717}"/>
                </a:ext>
              </a:extLst>
            </p:cNvPr>
            <p:cNvCxnSpPr/>
            <p:nvPr/>
          </p:nvCxnSpPr>
          <p:spPr>
            <a:xfrm flipH="1">
              <a:off x="7865165" y="1663148"/>
              <a:ext cx="404192" cy="18221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24B7198-2008-EB32-73A2-BC6F196E4D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22835" y="1604307"/>
              <a:ext cx="99391" cy="142381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DDC80F6-5D2C-7E20-22BB-76C2EAF612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7324" y="4882390"/>
            <a:ext cx="1837190" cy="192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12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E073F-C260-529F-931E-FAF470DA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TauProbes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39E1E-528C-0E3D-CFDE-6275302E1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3306"/>
            <a:ext cx="10515600" cy="460365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Spin-out in October 2022</a:t>
            </a:r>
          </a:p>
          <a:p>
            <a:r>
              <a:rPr lang="en-US" dirty="0"/>
              <a:t>Design and manufacture of advanced probes and supporting hardware for the semiconductor test industry</a:t>
            </a:r>
          </a:p>
          <a:p>
            <a:r>
              <a:rPr lang="en-US" dirty="0"/>
              <a:t>Patent granted in USA and Japan for probe technology</a:t>
            </a:r>
          </a:p>
          <a:p>
            <a:pPr marL="0" indent="0">
              <a:buNone/>
            </a:pPr>
            <a:r>
              <a:rPr lang="en-US" dirty="0"/>
              <a:t>Funding </a:t>
            </a:r>
          </a:p>
          <a:p>
            <a:r>
              <a:rPr lang="en-US" dirty="0"/>
              <a:t>Initial funding from SE </a:t>
            </a:r>
          </a:p>
          <a:p>
            <a:r>
              <a:rPr lang="en-US" dirty="0"/>
              <a:t>Obtained additional SE Smart grant and UK Innovate grant </a:t>
            </a:r>
          </a:p>
          <a:p>
            <a:r>
              <a:rPr lang="en-US" dirty="0"/>
              <a:t>2025 IAA funding to develop Probe head assembly </a:t>
            </a:r>
          </a:p>
          <a:p>
            <a:pPr lvl="1"/>
            <a:r>
              <a:rPr lang="en-US" dirty="0"/>
              <a:t>Utilizes Flip-chip machine and laser drilling</a:t>
            </a:r>
          </a:p>
          <a:p>
            <a:pPr lvl="1"/>
            <a:r>
              <a:rPr lang="en-US" dirty="0"/>
              <a:t>Submitting SE Smart grant for 2026 funding</a:t>
            </a:r>
          </a:p>
          <a:p>
            <a:pPr lvl="1"/>
            <a:r>
              <a:rPr lang="en-US" dirty="0"/>
              <a:t>Aim for sells Q4 2026</a:t>
            </a:r>
          </a:p>
          <a:p>
            <a:r>
              <a:rPr lang="en-US" dirty="0"/>
              <a:t>First sells this November!</a:t>
            </a:r>
          </a:p>
          <a:p>
            <a:pPr lvl="1"/>
            <a:r>
              <a:rPr lang="en-US" dirty="0"/>
              <a:t>Probe development with French company</a:t>
            </a:r>
          </a:p>
          <a:p>
            <a:pPr lvl="1"/>
            <a:r>
              <a:rPr lang="en-US" dirty="0"/>
              <a:t>Initial design phase with hope for prototype sells mid-2026</a:t>
            </a: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15CE03C-D708-5714-3971-721123D4B5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4341" y="99488"/>
            <a:ext cx="2844464" cy="18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430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951</Words>
  <Application>Microsoft Macintosh PowerPoint</Application>
  <PresentationFormat>Widescreen</PresentationFormat>
  <Paragraphs>174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Detector Development</vt:lpstr>
      <vt:lpstr>Things to cry about</vt:lpstr>
      <vt:lpstr>LGAD – Low Gain Avalanche detectors</vt:lpstr>
      <vt:lpstr>Medipix</vt:lpstr>
      <vt:lpstr>Scanning Electron Microscopy and EBSD</vt:lpstr>
      <vt:lpstr>Timepix4 Tracker for the ePIC detector at the EIC </vt:lpstr>
      <vt:lpstr>Flip-chip</vt:lpstr>
      <vt:lpstr>Commercial work</vt:lpstr>
      <vt:lpstr>TauProbes</vt:lpstr>
      <vt:lpstr>Silicon summer school</vt:lpstr>
      <vt:lpstr>TWEPP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Richard Bates</dc:creator>
  <cp:lastModifiedBy>Richard Bates</cp:lastModifiedBy>
  <cp:revision>1</cp:revision>
  <dcterms:created xsi:type="dcterms:W3CDTF">2025-12-04T19:35:24Z</dcterms:created>
  <dcterms:modified xsi:type="dcterms:W3CDTF">2025-12-05T11:10:04Z</dcterms:modified>
</cp:coreProperties>
</file>