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24.jpg" ContentType="image/jp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31.jpg" ContentType="image/jpg"/>
  <Override PartName="/ppt/media/image32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116" r:id="rId2"/>
    <p:sldId id="1108" r:id="rId3"/>
    <p:sldId id="1118" r:id="rId4"/>
    <p:sldId id="1120" r:id="rId5"/>
    <p:sldId id="1109" r:id="rId6"/>
    <p:sldId id="1111" r:id="rId7"/>
    <p:sldId id="1117" r:id="rId8"/>
    <p:sldId id="257" r:id="rId9"/>
    <p:sldId id="258" r:id="rId10"/>
    <p:sldId id="1119" r:id="rId11"/>
  </p:sldIdLst>
  <p:sldSz cx="12192000" cy="6858000"/>
  <p:notesSz cx="7099300" cy="102346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 Soler" initials="PS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9966"/>
    <a:srgbClr val="FF0066"/>
    <a:srgbClr val="CC00CC"/>
    <a:srgbClr val="00CC00"/>
    <a:srgbClr val="00CCFF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6327" autoAdjust="0"/>
  </p:normalViewPr>
  <p:slideViewPr>
    <p:cSldViewPr snapToGrid="0" snapToObjects="1">
      <p:cViewPr varScale="1">
        <p:scale>
          <a:sx n="133" d="100"/>
          <a:sy n="133" d="100"/>
        </p:scale>
        <p:origin x="200" y="688"/>
      </p:cViewPr>
      <p:guideLst>
        <p:guide orient="horz" pos="2448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7" d="100"/>
          <a:sy n="47" d="100"/>
        </p:scale>
        <p:origin x="-1956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43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543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3913"/>
            <a:ext cx="3054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13913"/>
            <a:ext cx="3054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1B8975A1-AE0E-2442-9EAA-C3A70CCB4B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30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8350"/>
            <a:ext cx="68183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 i="0">
                <a:latin typeface="Times New Roman" charset="0"/>
              </a:defRPr>
            </a:lvl1pPr>
          </a:lstStyle>
          <a:p>
            <a:fld id="{C78340F0-1564-B64D-B0D2-26513DC4C78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278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5F4E3-739E-BB1B-4BCE-8E9BEE314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9624B3D-D18B-AFAD-C0C1-EF86B44BEA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1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83F8F668-DA66-0A42-CE35-E7086E327D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4BB48C9-87C8-53B6-1F7C-84F775D578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86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2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99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14D63-05A3-A281-9BC2-E6AB1A0B1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850D9470-1879-AD94-5CB7-E23D50DC4A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3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D8EF1FEA-DCB1-8DCD-4CAC-13FEADA0DC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42FABDA-0535-CDFD-049B-9F7E001274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223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59D1A-689F-CF1A-0A9F-C0A3B3530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36A760E8-81B0-43CC-6B86-82C98C3D00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4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8833A4F6-753E-C302-3B64-252DAC5EE7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443AC45-CBA7-DD86-57C8-755956DF0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094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5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76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45DD5-EBCF-C8A6-1D41-CEE153E12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B1955C5-810F-C006-A63C-4F8960CE82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6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4FC57D1-1E4A-44ED-288A-F3A5FD9ABC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C0D3057A-7DAA-C65E-9CAD-450C3B0D5F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409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45DD5-EBCF-C8A6-1D41-CEE153E12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B1955C5-810F-C006-A63C-4F8960CE82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7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4FC57D1-1E4A-44ED-288A-F3A5FD9ABC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C0D3057A-7DAA-C65E-9CAD-450C3B0D5F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96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A47B8B-189A-C94C-8197-4C326A1B50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31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457200"/>
            <a:ext cx="10363200" cy="2743200"/>
          </a:xfrm>
          <a:ln w="57150"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3581400"/>
            <a:ext cx="85344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/>
            </a:lvl1pPr>
            <a:lvl2pPr marL="457200" lvl="1" indent="0">
              <a:buClr>
                <a:srgbClr val="CC00CC"/>
              </a:buClr>
              <a:defRPr sz="2000"/>
            </a:lvl2pPr>
          </a:lstStyle>
          <a:p>
            <a:r>
              <a:rPr lang="en-GB"/>
              <a:t> Click to edit Master subtitle style</a:t>
            </a:r>
          </a:p>
          <a:p>
            <a:pPr lvl="1"/>
            <a:r>
              <a:rPr lang="en-GB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113765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5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0600" y="247650"/>
            <a:ext cx="2565400" cy="58483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47650"/>
            <a:ext cx="7493000" cy="58483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76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247650"/>
            <a:ext cx="9677400" cy="609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46800" y="11430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46800" y="36957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407833" y="6165850"/>
            <a:ext cx="5952067" cy="533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57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0" y="247650"/>
            <a:ext cx="9677400" cy="609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46800" y="11430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6957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46800" y="3695700"/>
            <a:ext cx="50292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407833" y="6165850"/>
            <a:ext cx="5952067" cy="533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3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3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6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143000"/>
            <a:ext cx="5029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4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2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0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3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07833" y="6457950"/>
            <a:ext cx="5952067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9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247650"/>
            <a:ext cx="9677400" cy="6096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143000"/>
            <a:ext cx="1026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636000" y="6162675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en-US" sz="1400" i="0">
              <a:latin typeface="Times New Roman" charset="0"/>
            </a:endParaRPr>
          </a:p>
          <a:p>
            <a:pPr algn="r"/>
            <a:fld id="{96810FE5-AB8A-D947-80E1-65567ED8EB99}" type="slidenum">
              <a:rPr lang="en-US" sz="1400" i="0">
                <a:latin typeface="Times New Roman" charset="0"/>
              </a:rPr>
              <a:pPr algn="r"/>
              <a:t>‹#›</a:t>
            </a:fld>
            <a:endParaRPr lang="en-US" sz="1400" i="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4" r:id="rId12"/>
    <p:sldLayoutId id="214748413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charset="0"/>
        <a:buChar char="o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39.png"/><Relationship Id="rId7" Type="http://schemas.openxmlformats.org/officeDocument/2006/relationships/image" Target="../media/image36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la.ac.uk/news/headline_1221467_en.html" TargetMode="External"/><Relationship Id="rId5" Type="http://schemas.openxmlformats.org/officeDocument/2006/relationships/hyperlink" Target="https://www.nature.com/articles/s41586-025-09599-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hyperlink" Target="https://doi.org/10.1103/PhysRevLett.126.051802" TargetMode="External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emf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hyperlink" Target="https://inspirehep.net/literature/2923508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Relationship Id="rId9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jp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32.jp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0C32E-748C-C115-CCD4-D98E4E871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5">
            <a:extLst>
              <a:ext uri="{FF2B5EF4-FFF2-40B4-BE49-F238E27FC236}">
                <a16:creationId xmlns:a16="http://schemas.microsoft.com/office/drawing/2014/main" id="{180793AF-20EF-E4C5-9FBD-0534E04AE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575" y="6237289"/>
            <a:ext cx="29527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Subtitle 9">
            <a:extLst>
              <a:ext uri="{FF2B5EF4-FFF2-40B4-BE49-F238E27FC236}">
                <a16:creationId xmlns:a16="http://schemas.microsoft.com/office/drawing/2014/main" id="{3C650397-D8E5-5F6D-0CB8-C8D508C2339E}"/>
              </a:ext>
            </a:extLst>
          </p:cNvPr>
          <p:cNvSpPr>
            <a:spLocks/>
          </p:cNvSpPr>
          <p:nvPr/>
        </p:nvSpPr>
        <p:spPr bwMode="auto">
          <a:xfrm>
            <a:off x="2647747" y="0"/>
            <a:ext cx="6277215" cy="111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CC00CC"/>
              </a:buClr>
              <a:buSzPct val="70000"/>
              <a:buFont typeface="Monotype Sorts" charset="0"/>
              <a:buNone/>
            </a:pPr>
            <a:r>
              <a:rPr lang="en-GB" sz="3200" b="1" i="0" dirty="0">
                <a:solidFill>
                  <a:srgbClr val="002060"/>
                </a:solidFill>
                <a:latin typeface="Calibri" charset="0"/>
              </a:rPr>
              <a:t>12 months in Neutrino-land</a:t>
            </a:r>
            <a:endParaRPr lang="en-GB" sz="2400" b="1" i="0" dirty="0">
              <a:solidFill>
                <a:srgbClr val="002060"/>
              </a:solidFill>
              <a:latin typeface="Calibri" charset="0"/>
            </a:endParaRPr>
          </a:p>
          <a:p>
            <a:pPr>
              <a:spcBef>
                <a:spcPct val="20000"/>
              </a:spcBef>
              <a:buClr>
                <a:srgbClr val="CC00CC"/>
              </a:buClr>
              <a:buSzPct val="70000"/>
              <a:buFont typeface="Monotype Sorts" charset="0"/>
              <a:buNone/>
            </a:pPr>
            <a:r>
              <a:rPr lang="en-GB" sz="2400" b="1" i="0" dirty="0">
                <a:solidFill>
                  <a:srgbClr val="002060"/>
                </a:solidFill>
                <a:latin typeface="Calibri" charset="0"/>
              </a:rPr>
              <a:t>Paul Soler, 5th December 2025</a:t>
            </a:r>
            <a:endParaRPr lang="en-GB" sz="3200" b="1" i="0" dirty="0">
              <a:solidFill>
                <a:srgbClr val="002060"/>
              </a:solidFill>
              <a:latin typeface="Calibri" charset="0"/>
            </a:endParaRPr>
          </a:p>
        </p:txBody>
      </p:sp>
      <p:pic>
        <p:nvPicPr>
          <p:cNvPr id="17415" name="Picture 109" descr="UNILOGO_256_GIF">
            <a:extLst>
              <a:ext uri="{FF2B5EF4-FFF2-40B4-BE49-F238E27FC236}">
                <a16:creationId xmlns:a16="http://schemas.microsoft.com/office/drawing/2014/main" id="{636626AD-1542-3580-EBA7-8C6BB5A3B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013" y="141502"/>
            <a:ext cx="233203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AF7D5672-B94E-897E-812D-DB6178438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388" y="972114"/>
            <a:ext cx="11954612" cy="557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Members Neutrinos Group:</a:t>
            </a:r>
            <a:endParaRPr lang="en-GB" sz="2000" i="0" dirty="0"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solidFill>
                  <a:srgbClr val="FF0000"/>
                </a:solidFill>
                <a:latin typeface="Arial" panose="020B0604020202020204" pitchFamily="34" charset="0"/>
              </a:rPr>
              <a:t>Academics: </a:t>
            </a:r>
            <a:r>
              <a:rPr lang="en-GB" sz="2000" i="0" dirty="0">
                <a:latin typeface="Arial" panose="020B0604020202020204" pitchFamily="34" charset="0"/>
              </a:rPr>
              <a:t>Phill Litchfield, Paul Soler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solidFill>
                  <a:srgbClr val="FF0000"/>
                </a:solidFill>
                <a:latin typeface="Arial" panose="020B0604020202020204" pitchFamily="34" charset="0"/>
              </a:rPr>
              <a:t>Research Associates: </a:t>
            </a:r>
            <a:r>
              <a:rPr lang="en-GB" sz="2000" i="0" dirty="0">
                <a:latin typeface="Arial" panose="020B0604020202020204" pitchFamily="34" charset="0"/>
              </a:rPr>
              <a:t>Veera Mikola, Lucas Machado, Patrick Spradlin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solidFill>
                  <a:srgbClr val="FF0000"/>
                </a:solidFill>
                <a:latin typeface="Arial" panose="020B0604020202020204" pitchFamily="34" charset="0"/>
              </a:rPr>
              <a:t>Students: </a:t>
            </a:r>
            <a:r>
              <a:rPr lang="en-GB" sz="2000" i="0" dirty="0">
                <a:latin typeface="Arial" panose="020B0604020202020204" pitchFamily="34" charset="0"/>
              </a:rPr>
              <a:t>David Riley, Paul Morrison, </a:t>
            </a:r>
            <a:r>
              <a:rPr lang="en-GB" sz="2000" i="0" dirty="0" err="1">
                <a:latin typeface="Arial" panose="020B0604020202020204" pitchFamily="34" charset="0"/>
              </a:rPr>
              <a:t>Richarnie</a:t>
            </a:r>
            <a:r>
              <a:rPr lang="en-GB" sz="2000" i="0" dirty="0">
                <a:latin typeface="Arial" panose="020B0604020202020204" pitchFamily="34" charset="0"/>
              </a:rPr>
              <a:t> Burrows-Chambers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solidFill>
                  <a:srgbClr val="FF0000"/>
                </a:solidFill>
                <a:latin typeface="Arial" panose="020B0604020202020204" pitchFamily="34" charset="0"/>
              </a:rPr>
              <a:t>Technical Staff: </a:t>
            </a:r>
            <a:r>
              <a:rPr lang="en-GB" sz="2000" i="0" dirty="0">
                <a:latin typeface="Arial" panose="020B0604020202020204" pitchFamily="34" charset="0"/>
              </a:rPr>
              <a:t>Vincent Lam, Sneha Naik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GB" sz="2000" i="0" dirty="0">
                <a:latin typeface="Arial" charset="0"/>
              </a:rPr>
              <a:t>Comings and goings:</a:t>
            </a:r>
            <a:endParaRPr lang="en-GB" sz="2000" i="0" dirty="0"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Welcome to </a:t>
            </a:r>
            <a:r>
              <a:rPr lang="en-GB" sz="2000" i="0" dirty="0" err="1">
                <a:latin typeface="+mn-lt"/>
              </a:rPr>
              <a:t>Richarnie</a:t>
            </a:r>
            <a:r>
              <a:rPr lang="en-GB" sz="2000" i="0" dirty="0">
                <a:latin typeface="+mn-lt"/>
              </a:rPr>
              <a:t> Burrows-Chambers, new PhD student, to work on T2K and Hyper-K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Paul Morrison submitted his PhD thesis on 26 September 2025, waiting for his viva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Evan Goodman received his PhD in 2024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GB" sz="2000" i="0" dirty="0">
                <a:latin typeface="+mn-lt"/>
              </a:rPr>
              <a:t>What do we work on?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Mainly neutrino oscillations and searches for new physics at T2K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Physics sensitivity and Outer Detector electronics at Hyper-K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Beam simulations for both T2K and Hyper-K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Reactor neutrino analyses and pre-supernova triggers at Super-K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+mn-lt"/>
              </a:rPr>
              <a:t>Preparation for lepton-flavour violation searches at COMET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634F8ED-8CEB-95D2-C24C-AD757594A61B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88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4E1F6-FA8E-3520-8927-E6802E5E8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2BE64C74-5718-A7C8-E77A-7C71440BB999}"/>
              </a:ext>
            </a:extLst>
          </p:cNvPr>
          <p:cNvGrpSpPr/>
          <p:nvPr/>
        </p:nvGrpSpPr>
        <p:grpSpPr>
          <a:xfrm>
            <a:off x="1219976" y="2750993"/>
            <a:ext cx="7568575" cy="3846072"/>
            <a:chOff x="268448" y="2593526"/>
            <a:chExt cx="7568575" cy="384607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73BD94E-6DB1-6D77-2854-C3527C9FA449}"/>
                </a:ext>
              </a:extLst>
            </p:cNvPr>
            <p:cNvGrpSpPr/>
            <p:nvPr/>
          </p:nvGrpSpPr>
          <p:grpSpPr>
            <a:xfrm>
              <a:off x="2314807" y="2593526"/>
              <a:ext cx="4125280" cy="3846072"/>
              <a:chOff x="1" y="1208808"/>
              <a:chExt cx="5878080" cy="5480239"/>
            </a:xfrm>
          </p:grpSpPr>
          <p:pic>
            <p:nvPicPr>
              <p:cNvPr id="21" name="Picture 5">
                <a:extLst>
                  <a:ext uri="{FF2B5EF4-FFF2-40B4-BE49-F238E27FC236}">
                    <a16:creationId xmlns:a16="http://schemas.microsoft.com/office/drawing/2014/main" id="{B60F2251-5ABD-C803-23FA-0DD9D4F4A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42" t="34540" r="32068"/>
              <a:stretch>
                <a:fillRect/>
              </a:stretch>
            </p:blipFill>
            <p:spPr bwMode="auto">
              <a:xfrm>
                <a:off x="1" y="1208808"/>
                <a:ext cx="5878080" cy="5480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52DB298-7084-BDCC-44E2-AD75A3F69B3C}"/>
                  </a:ext>
                </a:extLst>
              </p:cNvPr>
              <p:cNvSpPr/>
              <p:nvPr/>
            </p:nvSpPr>
            <p:spPr bwMode="auto">
              <a:xfrm>
                <a:off x="3648150" y="6313241"/>
                <a:ext cx="444500" cy="355600"/>
              </a:xfrm>
              <a:prstGeom prst="rect">
                <a:avLst/>
              </a:prstGeom>
              <a:solidFill>
                <a:srgbClr val="6E896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26" name="Curved Connector 25">
              <a:extLst>
                <a:ext uri="{FF2B5EF4-FFF2-40B4-BE49-F238E27FC236}">
                  <a16:creationId xmlns:a16="http://schemas.microsoft.com/office/drawing/2014/main" id="{082DC4CC-341E-88D4-8DB4-1528DC45305E}"/>
                </a:ext>
              </a:extLst>
            </p:cNvPr>
            <p:cNvCxnSpPr>
              <a:cxnSpLocks/>
              <a:stCxn id="30" idx="2"/>
              <a:endCxn id="35" idx="3"/>
            </p:cNvCxnSpPr>
            <p:nvPr/>
          </p:nvCxnSpPr>
          <p:spPr>
            <a:xfrm rot="5400000">
              <a:off x="5899169" y="4351441"/>
              <a:ext cx="758157" cy="615948"/>
            </a:xfrm>
            <a:prstGeom prst="curvedConnector2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43DF6563-F151-5BFB-0550-720C185C68D5}"/>
                </a:ext>
              </a:extLst>
            </p:cNvPr>
            <p:cNvSpPr/>
            <p:nvPr/>
          </p:nvSpPr>
          <p:spPr>
            <a:xfrm>
              <a:off x="406312" y="5626047"/>
              <a:ext cx="2474353" cy="799371"/>
            </a:xfrm>
            <a:prstGeom prst="roundRect">
              <a:avLst/>
            </a:prstGeom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00" i="0" dirty="0"/>
                <a:t>3T Transport solenoid </a:t>
              </a:r>
              <a:br>
                <a:rPr lang="en-GB" sz="1800" i="0" dirty="0"/>
              </a:br>
              <a:r>
                <a:rPr lang="en-GB" sz="1800" i="0" dirty="0"/>
                <a:t>(Already installed)</a:t>
              </a:r>
            </a:p>
          </p:txBody>
        </p:sp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818B8CFB-207B-969E-90EE-CBBDE304FE1C}"/>
                </a:ext>
              </a:extLst>
            </p:cNvPr>
            <p:cNvCxnSpPr>
              <a:cxnSpLocks/>
              <a:stCxn id="34" idx="18"/>
              <a:endCxn id="27" idx="0"/>
            </p:cNvCxnSpPr>
            <p:nvPr/>
          </p:nvCxnSpPr>
          <p:spPr>
            <a:xfrm flipH="1">
              <a:off x="1643489" y="5305588"/>
              <a:ext cx="1657747" cy="320459"/>
            </a:xfrm>
            <a:prstGeom prst="curvedConnector4">
              <a:avLst>
                <a:gd name="adj1" fmla="val -13790"/>
                <a:gd name="adj2" fmla="val 62740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D0EEFDA-C3F7-6AA8-BDB0-EFFC45F4375D}"/>
                </a:ext>
              </a:extLst>
            </p:cNvPr>
            <p:cNvSpPr/>
            <p:nvPr/>
          </p:nvSpPr>
          <p:spPr>
            <a:xfrm>
              <a:off x="3927706" y="4733487"/>
              <a:ext cx="331141" cy="481659"/>
            </a:xfrm>
            <a:custGeom>
              <a:avLst/>
              <a:gdLst>
                <a:gd name="csX0" fmla="*/ 331141 w 331141"/>
                <a:gd name="csY0" fmla="*/ 0 h 481659"/>
                <a:gd name="csX1" fmla="*/ 308563 w 331141"/>
                <a:gd name="csY1" fmla="*/ 63970 h 481659"/>
                <a:gd name="csX2" fmla="*/ 240830 w 331141"/>
                <a:gd name="csY2" fmla="*/ 180622 h 481659"/>
                <a:gd name="csX3" fmla="*/ 131704 w 331141"/>
                <a:gd name="csY3" fmla="*/ 293511 h 481659"/>
                <a:gd name="csX4" fmla="*/ 63970 w 331141"/>
                <a:gd name="csY4" fmla="*/ 361244 h 481659"/>
                <a:gd name="csX5" fmla="*/ 11289 w 331141"/>
                <a:gd name="csY5" fmla="*/ 421452 h 481659"/>
                <a:gd name="csX6" fmla="*/ 0 w 331141"/>
                <a:gd name="csY6" fmla="*/ 481659 h 4816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31141" h="481659">
                  <a:moveTo>
                    <a:pt x="331141" y="0"/>
                  </a:moveTo>
                  <a:cubicBezTo>
                    <a:pt x="327378" y="16933"/>
                    <a:pt x="323615" y="33866"/>
                    <a:pt x="308563" y="63970"/>
                  </a:cubicBezTo>
                  <a:cubicBezTo>
                    <a:pt x="293511" y="94074"/>
                    <a:pt x="270306" y="142365"/>
                    <a:pt x="240830" y="180622"/>
                  </a:cubicBezTo>
                  <a:cubicBezTo>
                    <a:pt x="211354" y="218879"/>
                    <a:pt x="161181" y="263407"/>
                    <a:pt x="131704" y="293511"/>
                  </a:cubicBezTo>
                  <a:cubicBezTo>
                    <a:pt x="102227" y="323615"/>
                    <a:pt x="84039" y="339921"/>
                    <a:pt x="63970" y="361244"/>
                  </a:cubicBezTo>
                  <a:cubicBezTo>
                    <a:pt x="43901" y="382567"/>
                    <a:pt x="21951" y="401383"/>
                    <a:pt x="11289" y="421452"/>
                  </a:cubicBezTo>
                  <a:cubicBezTo>
                    <a:pt x="627" y="441521"/>
                    <a:pt x="313" y="461590"/>
                    <a:pt x="0" y="481659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B3270DF6-D717-EE4A-8AD7-4879E5A3C7BE}"/>
                </a:ext>
              </a:extLst>
            </p:cNvPr>
            <p:cNvSpPr/>
            <p:nvPr/>
          </p:nvSpPr>
          <p:spPr>
            <a:xfrm>
              <a:off x="5335419" y="3600036"/>
              <a:ext cx="2501604" cy="680301"/>
            </a:xfrm>
            <a:prstGeom prst="round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00" i="0" dirty="0"/>
                <a:t>1T Detector &amp; Bridge solenoids (New)</a:t>
              </a: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37C6AB3-8809-0E37-B773-9DDEBB3FCB53}"/>
                </a:ext>
              </a:extLst>
            </p:cNvPr>
            <p:cNvSpPr/>
            <p:nvPr/>
          </p:nvSpPr>
          <p:spPr>
            <a:xfrm>
              <a:off x="2880665" y="2783508"/>
              <a:ext cx="1429873" cy="1186174"/>
            </a:xfrm>
            <a:custGeom>
              <a:avLst/>
              <a:gdLst>
                <a:gd name="csX0" fmla="*/ 735712 w 1551187"/>
                <a:gd name="csY0" fmla="*/ 36567 h 1234952"/>
                <a:gd name="csX1" fmla="*/ 1460926 w 1551187"/>
                <a:gd name="csY1" fmla="*/ 143773 h 1234952"/>
                <a:gd name="csX2" fmla="*/ 1473538 w 1551187"/>
                <a:gd name="csY2" fmla="*/ 194223 h 1234952"/>
                <a:gd name="csX3" fmla="*/ 855530 w 1551187"/>
                <a:gd name="csY3" fmla="*/ 1045560 h 1234952"/>
                <a:gd name="csX4" fmla="*/ 615894 w 1551187"/>
                <a:gd name="csY4" fmla="*/ 1064479 h 1234952"/>
                <a:gd name="csX5" fmla="*/ 502383 w 1551187"/>
                <a:gd name="csY5" fmla="*/ 1234747 h 1234952"/>
                <a:gd name="csX6" fmla="*/ 23111 w 1551187"/>
                <a:gd name="csY6" fmla="*/ 1096010 h 1234952"/>
                <a:gd name="csX7" fmla="*/ 136623 w 1551187"/>
                <a:gd name="csY7" fmla="*/ 950967 h 1234952"/>
                <a:gd name="csX8" fmla="*/ 23111 w 1551187"/>
                <a:gd name="csY8" fmla="*/ 894212 h 1234952"/>
                <a:gd name="csX9" fmla="*/ 678956 w 1551187"/>
                <a:gd name="csY9" fmla="*/ 80711 h 1234952"/>
                <a:gd name="csX10" fmla="*/ 735712 w 1551187"/>
                <a:gd name="csY10" fmla="*/ 36567 h 1234952"/>
                <a:gd name="csX0" fmla="*/ 733265 w 1548740"/>
                <a:gd name="csY0" fmla="*/ 36567 h 1234957"/>
                <a:gd name="csX1" fmla="*/ 1458479 w 1548740"/>
                <a:gd name="csY1" fmla="*/ 143773 h 1234957"/>
                <a:gd name="csX2" fmla="*/ 1471091 w 1548740"/>
                <a:gd name="csY2" fmla="*/ 194223 h 1234957"/>
                <a:gd name="csX3" fmla="*/ 853083 w 1548740"/>
                <a:gd name="csY3" fmla="*/ 1045560 h 1234957"/>
                <a:gd name="csX4" fmla="*/ 613447 w 1548740"/>
                <a:gd name="csY4" fmla="*/ 1064479 h 1234957"/>
                <a:gd name="csX5" fmla="*/ 499936 w 1548740"/>
                <a:gd name="csY5" fmla="*/ 1234747 h 1234957"/>
                <a:gd name="csX6" fmla="*/ 20664 w 1548740"/>
                <a:gd name="csY6" fmla="*/ 1096010 h 1234957"/>
                <a:gd name="csX7" fmla="*/ 165707 w 1548740"/>
                <a:gd name="csY7" fmla="*/ 938354 h 1234957"/>
                <a:gd name="csX8" fmla="*/ 20664 w 1548740"/>
                <a:gd name="csY8" fmla="*/ 894212 h 1234957"/>
                <a:gd name="csX9" fmla="*/ 676509 w 1548740"/>
                <a:gd name="csY9" fmla="*/ 80711 h 1234957"/>
                <a:gd name="csX10" fmla="*/ 733265 w 1548740"/>
                <a:gd name="csY10" fmla="*/ 36567 h 1234957"/>
                <a:gd name="csX0" fmla="*/ 733265 w 1548740"/>
                <a:gd name="csY0" fmla="*/ 36567 h 1234957"/>
                <a:gd name="csX1" fmla="*/ 1458479 w 1548740"/>
                <a:gd name="csY1" fmla="*/ 143773 h 1234957"/>
                <a:gd name="csX2" fmla="*/ 1471091 w 1548740"/>
                <a:gd name="csY2" fmla="*/ 194223 h 1234957"/>
                <a:gd name="csX3" fmla="*/ 853083 w 1548740"/>
                <a:gd name="csY3" fmla="*/ 1045560 h 1234957"/>
                <a:gd name="csX4" fmla="*/ 613447 w 1548740"/>
                <a:gd name="csY4" fmla="*/ 1064479 h 1234957"/>
                <a:gd name="csX5" fmla="*/ 499936 w 1548740"/>
                <a:gd name="csY5" fmla="*/ 1234747 h 1234957"/>
                <a:gd name="csX6" fmla="*/ 20664 w 1548740"/>
                <a:gd name="csY6" fmla="*/ 1096010 h 1234957"/>
                <a:gd name="csX7" fmla="*/ 165707 w 1548740"/>
                <a:gd name="csY7" fmla="*/ 938354 h 1234957"/>
                <a:gd name="csX8" fmla="*/ 20664 w 1548740"/>
                <a:gd name="csY8" fmla="*/ 894212 h 1234957"/>
                <a:gd name="csX9" fmla="*/ 676509 w 1548740"/>
                <a:gd name="csY9" fmla="*/ 80711 h 1234957"/>
                <a:gd name="csX10" fmla="*/ 733265 w 1548740"/>
                <a:gd name="csY10" fmla="*/ 36567 h 1234957"/>
                <a:gd name="csX0" fmla="*/ 738900 w 1554375"/>
                <a:gd name="csY0" fmla="*/ 36567 h 1234957"/>
                <a:gd name="csX1" fmla="*/ 1464114 w 1554375"/>
                <a:gd name="csY1" fmla="*/ 143773 h 1234957"/>
                <a:gd name="csX2" fmla="*/ 1476726 w 1554375"/>
                <a:gd name="csY2" fmla="*/ 194223 h 1234957"/>
                <a:gd name="csX3" fmla="*/ 858718 w 1554375"/>
                <a:gd name="csY3" fmla="*/ 1045560 h 1234957"/>
                <a:gd name="csX4" fmla="*/ 619082 w 1554375"/>
                <a:gd name="csY4" fmla="*/ 1064479 h 1234957"/>
                <a:gd name="csX5" fmla="*/ 505571 w 1554375"/>
                <a:gd name="csY5" fmla="*/ 1234747 h 1234957"/>
                <a:gd name="csX6" fmla="*/ 26299 w 1554375"/>
                <a:gd name="csY6" fmla="*/ 1096010 h 1234957"/>
                <a:gd name="csX7" fmla="*/ 171342 w 1554375"/>
                <a:gd name="csY7" fmla="*/ 938354 h 1234957"/>
                <a:gd name="csX8" fmla="*/ 26299 w 1554375"/>
                <a:gd name="csY8" fmla="*/ 894212 h 1234957"/>
                <a:gd name="csX9" fmla="*/ 682144 w 1554375"/>
                <a:gd name="csY9" fmla="*/ 80711 h 1234957"/>
                <a:gd name="csX10" fmla="*/ 738900 w 1554375"/>
                <a:gd name="csY10" fmla="*/ 36567 h 1234957"/>
                <a:gd name="csX0" fmla="*/ 738900 w 1554375"/>
                <a:gd name="csY0" fmla="*/ 36567 h 1234957"/>
                <a:gd name="csX1" fmla="*/ 1464114 w 1554375"/>
                <a:gd name="csY1" fmla="*/ 143773 h 1234957"/>
                <a:gd name="csX2" fmla="*/ 1476726 w 1554375"/>
                <a:gd name="csY2" fmla="*/ 194223 h 1234957"/>
                <a:gd name="csX3" fmla="*/ 858718 w 1554375"/>
                <a:gd name="csY3" fmla="*/ 1045560 h 1234957"/>
                <a:gd name="csX4" fmla="*/ 619082 w 1554375"/>
                <a:gd name="csY4" fmla="*/ 1064479 h 1234957"/>
                <a:gd name="csX5" fmla="*/ 505571 w 1554375"/>
                <a:gd name="csY5" fmla="*/ 1234747 h 1234957"/>
                <a:gd name="csX6" fmla="*/ 26299 w 1554375"/>
                <a:gd name="csY6" fmla="*/ 1096010 h 1234957"/>
                <a:gd name="csX7" fmla="*/ 171342 w 1554375"/>
                <a:gd name="csY7" fmla="*/ 938354 h 1234957"/>
                <a:gd name="csX8" fmla="*/ 26299 w 1554375"/>
                <a:gd name="csY8" fmla="*/ 894212 h 1234957"/>
                <a:gd name="csX9" fmla="*/ 682144 w 1554375"/>
                <a:gd name="csY9" fmla="*/ 80711 h 1234957"/>
                <a:gd name="csX10" fmla="*/ 738900 w 1554375"/>
                <a:gd name="csY10" fmla="*/ 36567 h 1234957"/>
                <a:gd name="csX0" fmla="*/ 724093 w 1539568"/>
                <a:gd name="csY0" fmla="*/ 29650 h 1228040"/>
                <a:gd name="csX1" fmla="*/ 1449307 w 1539568"/>
                <a:gd name="csY1" fmla="*/ 136856 h 1228040"/>
                <a:gd name="csX2" fmla="*/ 1461919 w 1539568"/>
                <a:gd name="csY2" fmla="*/ 187306 h 1228040"/>
                <a:gd name="csX3" fmla="*/ 843911 w 1539568"/>
                <a:gd name="csY3" fmla="*/ 1038643 h 1228040"/>
                <a:gd name="csX4" fmla="*/ 604275 w 1539568"/>
                <a:gd name="csY4" fmla="*/ 1057562 h 1228040"/>
                <a:gd name="csX5" fmla="*/ 490764 w 1539568"/>
                <a:gd name="csY5" fmla="*/ 1227830 h 1228040"/>
                <a:gd name="csX6" fmla="*/ 11492 w 1539568"/>
                <a:gd name="csY6" fmla="*/ 1089093 h 1228040"/>
                <a:gd name="csX7" fmla="*/ 156535 w 1539568"/>
                <a:gd name="csY7" fmla="*/ 931437 h 1228040"/>
                <a:gd name="csX8" fmla="*/ 55635 w 1539568"/>
                <a:gd name="csY8" fmla="*/ 786396 h 1228040"/>
                <a:gd name="csX9" fmla="*/ 667337 w 1539568"/>
                <a:gd name="csY9" fmla="*/ 73794 h 1228040"/>
                <a:gd name="csX10" fmla="*/ 724093 w 1539568"/>
                <a:gd name="csY10" fmla="*/ 29650 h 1228040"/>
                <a:gd name="csX0" fmla="*/ 724093 w 1539568"/>
                <a:gd name="csY0" fmla="*/ 29650 h 1228040"/>
                <a:gd name="csX1" fmla="*/ 1449307 w 1539568"/>
                <a:gd name="csY1" fmla="*/ 136856 h 1228040"/>
                <a:gd name="csX2" fmla="*/ 1461919 w 1539568"/>
                <a:gd name="csY2" fmla="*/ 187306 h 1228040"/>
                <a:gd name="csX3" fmla="*/ 843911 w 1539568"/>
                <a:gd name="csY3" fmla="*/ 1038643 h 1228040"/>
                <a:gd name="csX4" fmla="*/ 604275 w 1539568"/>
                <a:gd name="csY4" fmla="*/ 1057562 h 1228040"/>
                <a:gd name="csX5" fmla="*/ 490764 w 1539568"/>
                <a:gd name="csY5" fmla="*/ 1227830 h 1228040"/>
                <a:gd name="csX6" fmla="*/ 11492 w 1539568"/>
                <a:gd name="csY6" fmla="*/ 1089093 h 1228040"/>
                <a:gd name="csX7" fmla="*/ 156535 w 1539568"/>
                <a:gd name="csY7" fmla="*/ 931437 h 1228040"/>
                <a:gd name="csX8" fmla="*/ 55635 w 1539568"/>
                <a:gd name="csY8" fmla="*/ 786396 h 1228040"/>
                <a:gd name="csX9" fmla="*/ 667337 w 1539568"/>
                <a:gd name="csY9" fmla="*/ 73794 h 1228040"/>
                <a:gd name="csX10" fmla="*/ 724093 w 1539568"/>
                <a:gd name="csY10" fmla="*/ 29650 h 1228040"/>
                <a:gd name="csX0" fmla="*/ 724093 w 1539568"/>
                <a:gd name="csY0" fmla="*/ 27527 h 1225917"/>
                <a:gd name="csX1" fmla="*/ 1449307 w 1539568"/>
                <a:gd name="csY1" fmla="*/ 134733 h 1225917"/>
                <a:gd name="csX2" fmla="*/ 1461919 w 1539568"/>
                <a:gd name="csY2" fmla="*/ 185183 h 1225917"/>
                <a:gd name="csX3" fmla="*/ 843911 w 1539568"/>
                <a:gd name="csY3" fmla="*/ 1036520 h 1225917"/>
                <a:gd name="csX4" fmla="*/ 604275 w 1539568"/>
                <a:gd name="csY4" fmla="*/ 1055439 h 1225917"/>
                <a:gd name="csX5" fmla="*/ 490764 w 1539568"/>
                <a:gd name="csY5" fmla="*/ 1225707 h 1225917"/>
                <a:gd name="csX6" fmla="*/ 11492 w 1539568"/>
                <a:gd name="csY6" fmla="*/ 1086970 h 1225917"/>
                <a:gd name="csX7" fmla="*/ 156535 w 1539568"/>
                <a:gd name="csY7" fmla="*/ 929314 h 1225917"/>
                <a:gd name="csX8" fmla="*/ 68248 w 1539568"/>
                <a:gd name="csY8" fmla="*/ 752742 h 1225917"/>
                <a:gd name="csX9" fmla="*/ 667337 w 1539568"/>
                <a:gd name="csY9" fmla="*/ 71671 h 1225917"/>
                <a:gd name="csX10" fmla="*/ 724093 w 1539568"/>
                <a:gd name="csY10" fmla="*/ 27527 h 1225917"/>
                <a:gd name="csX0" fmla="*/ 724093 w 1535260"/>
                <a:gd name="csY0" fmla="*/ 27527 h 1225917"/>
                <a:gd name="csX1" fmla="*/ 1449307 w 1535260"/>
                <a:gd name="csY1" fmla="*/ 134733 h 1225917"/>
                <a:gd name="csX2" fmla="*/ 1461919 w 1535260"/>
                <a:gd name="csY2" fmla="*/ 185183 h 1225917"/>
                <a:gd name="csX3" fmla="*/ 913279 w 1535260"/>
                <a:gd name="csY3" fmla="*/ 967152 h 1225917"/>
                <a:gd name="csX4" fmla="*/ 604275 w 1535260"/>
                <a:gd name="csY4" fmla="*/ 1055439 h 1225917"/>
                <a:gd name="csX5" fmla="*/ 490764 w 1535260"/>
                <a:gd name="csY5" fmla="*/ 1225707 h 1225917"/>
                <a:gd name="csX6" fmla="*/ 11492 w 1535260"/>
                <a:gd name="csY6" fmla="*/ 1086970 h 1225917"/>
                <a:gd name="csX7" fmla="*/ 156535 w 1535260"/>
                <a:gd name="csY7" fmla="*/ 929314 h 1225917"/>
                <a:gd name="csX8" fmla="*/ 68248 w 1535260"/>
                <a:gd name="csY8" fmla="*/ 752742 h 1225917"/>
                <a:gd name="csX9" fmla="*/ 667337 w 1535260"/>
                <a:gd name="csY9" fmla="*/ 71671 h 1225917"/>
                <a:gd name="csX10" fmla="*/ 724093 w 1535260"/>
                <a:gd name="csY10" fmla="*/ 27527 h 1225917"/>
                <a:gd name="csX0" fmla="*/ 724093 w 1535260"/>
                <a:gd name="csY0" fmla="*/ 27527 h 1225917"/>
                <a:gd name="csX1" fmla="*/ 1449307 w 1535260"/>
                <a:gd name="csY1" fmla="*/ 134733 h 1225917"/>
                <a:gd name="csX2" fmla="*/ 1461919 w 1535260"/>
                <a:gd name="csY2" fmla="*/ 185183 h 1225917"/>
                <a:gd name="csX3" fmla="*/ 913279 w 1535260"/>
                <a:gd name="csY3" fmla="*/ 967152 h 1225917"/>
                <a:gd name="csX4" fmla="*/ 604275 w 1535260"/>
                <a:gd name="csY4" fmla="*/ 1055439 h 1225917"/>
                <a:gd name="csX5" fmla="*/ 490764 w 1535260"/>
                <a:gd name="csY5" fmla="*/ 1225707 h 1225917"/>
                <a:gd name="csX6" fmla="*/ 11492 w 1535260"/>
                <a:gd name="csY6" fmla="*/ 1086970 h 1225917"/>
                <a:gd name="csX7" fmla="*/ 156535 w 1535260"/>
                <a:gd name="csY7" fmla="*/ 929314 h 1225917"/>
                <a:gd name="csX8" fmla="*/ 68248 w 1535260"/>
                <a:gd name="csY8" fmla="*/ 752742 h 1225917"/>
                <a:gd name="csX9" fmla="*/ 667337 w 1535260"/>
                <a:gd name="csY9" fmla="*/ 71671 h 1225917"/>
                <a:gd name="csX10" fmla="*/ 724093 w 1535260"/>
                <a:gd name="csY10" fmla="*/ 27527 h 1225917"/>
                <a:gd name="csX0" fmla="*/ 724093 w 1535260"/>
                <a:gd name="csY0" fmla="*/ 27527 h 1225917"/>
                <a:gd name="csX1" fmla="*/ 1449307 w 1535260"/>
                <a:gd name="csY1" fmla="*/ 134733 h 1225917"/>
                <a:gd name="csX2" fmla="*/ 1461919 w 1535260"/>
                <a:gd name="csY2" fmla="*/ 185183 h 1225917"/>
                <a:gd name="csX3" fmla="*/ 913279 w 1535260"/>
                <a:gd name="csY3" fmla="*/ 967152 h 1225917"/>
                <a:gd name="csX4" fmla="*/ 604275 w 1535260"/>
                <a:gd name="csY4" fmla="*/ 1055439 h 1225917"/>
                <a:gd name="csX5" fmla="*/ 490764 w 1535260"/>
                <a:gd name="csY5" fmla="*/ 1225707 h 1225917"/>
                <a:gd name="csX6" fmla="*/ 11492 w 1535260"/>
                <a:gd name="csY6" fmla="*/ 1086970 h 1225917"/>
                <a:gd name="csX7" fmla="*/ 156535 w 1535260"/>
                <a:gd name="csY7" fmla="*/ 929314 h 1225917"/>
                <a:gd name="csX8" fmla="*/ 68248 w 1535260"/>
                <a:gd name="csY8" fmla="*/ 752742 h 1225917"/>
                <a:gd name="csX9" fmla="*/ 667337 w 1535260"/>
                <a:gd name="csY9" fmla="*/ 71671 h 1225917"/>
                <a:gd name="csX10" fmla="*/ 724093 w 1535260"/>
                <a:gd name="csY10" fmla="*/ 27527 h 1225917"/>
                <a:gd name="csX0" fmla="*/ 724093 w 1535260"/>
                <a:gd name="csY0" fmla="*/ 27527 h 1225917"/>
                <a:gd name="csX1" fmla="*/ 1449307 w 1535260"/>
                <a:gd name="csY1" fmla="*/ 134733 h 1225917"/>
                <a:gd name="csX2" fmla="*/ 1461919 w 1535260"/>
                <a:gd name="csY2" fmla="*/ 185183 h 1225917"/>
                <a:gd name="csX3" fmla="*/ 913279 w 1535260"/>
                <a:gd name="csY3" fmla="*/ 967152 h 1225917"/>
                <a:gd name="csX4" fmla="*/ 604275 w 1535260"/>
                <a:gd name="csY4" fmla="*/ 1055439 h 1225917"/>
                <a:gd name="csX5" fmla="*/ 490764 w 1535260"/>
                <a:gd name="csY5" fmla="*/ 1225707 h 1225917"/>
                <a:gd name="csX6" fmla="*/ 11492 w 1535260"/>
                <a:gd name="csY6" fmla="*/ 1086970 h 1225917"/>
                <a:gd name="csX7" fmla="*/ 156535 w 1535260"/>
                <a:gd name="csY7" fmla="*/ 929314 h 1225917"/>
                <a:gd name="csX8" fmla="*/ 68248 w 1535260"/>
                <a:gd name="csY8" fmla="*/ 752742 h 1225917"/>
                <a:gd name="csX9" fmla="*/ 667337 w 1535260"/>
                <a:gd name="csY9" fmla="*/ 71671 h 1225917"/>
                <a:gd name="csX10" fmla="*/ 724093 w 1535260"/>
                <a:gd name="csY10" fmla="*/ 27527 h 1225917"/>
                <a:gd name="csX0" fmla="*/ 724093 w 1535260"/>
                <a:gd name="csY0" fmla="*/ 27527 h 1225917"/>
                <a:gd name="csX1" fmla="*/ 1449307 w 1535260"/>
                <a:gd name="csY1" fmla="*/ 134733 h 1225917"/>
                <a:gd name="csX2" fmla="*/ 1461919 w 1535260"/>
                <a:gd name="csY2" fmla="*/ 185183 h 1225917"/>
                <a:gd name="csX3" fmla="*/ 913279 w 1535260"/>
                <a:gd name="csY3" fmla="*/ 967152 h 1225917"/>
                <a:gd name="csX4" fmla="*/ 604275 w 1535260"/>
                <a:gd name="csY4" fmla="*/ 1055439 h 1225917"/>
                <a:gd name="csX5" fmla="*/ 490764 w 1535260"/>
                <a:gd name="csY5" fmla="*/ 1225707 h 1225917"/>
                <a:gd name="csX6" fmla="*/ 11492 w 1535260"/>
                <a:gd name="csY6" fmla="*/ 1086970 h 1225917"/>
                <a:gd name="csX7" fmla="*/ 156535 w 1535260"/>
                <a:gd name="csY7" fmla="*/ 929314 h 1225917"/>
                <a:gd name="csX8" fmla="*/ 68248 w 1535260"/>
                <a:gd name="csY8" fmla="*/ 752742 h 1225917"/>
                <a:gd name="csX9" fmla="*/ 667337 w 1535260"/>
                <a:gd name="csY9" fmla="*/ 71671 h 1225917"/>
                <a:gd name="csX10" fmla="*/ 724093 w 1535260"/>
                <a:gd name="csY10" fmla="*/ 27527 h 1225917"/>
                <a:gd name="csX0" fmla="*/ 720294 w 1531461"/>
                <a:gd name="csY0" fmla="*/ 27527 h 1207038"/>
                <a:gd name="csX1" fmla="*/ 1445508 w 1531461"/>
                <a:gd name="csY1" fmla="*/ 134733 h 1207038"/>
                <a:gd name="csX2" fmla="*/ 1458120 w 1531461"/>
                <a:gd name="csY2" fmla="*/ 185183 h 1207038"/>
                <a:gd name="csX3" fmla="*/ 909480 w 1531461"/>
                <a:gd name="csY3" fmla="*/ 967152 h 1207038"/>
                <a:gd name="csX4" fmla="*/ 600476 w 1531461"/>
                <a:gd name="csY4" fmla="*/ 1055439 h 1207038"/>
                <a:gd name="csX5" fmla="*/ 411291 w 1531461"/>
                <a:gd name="csY5" fmla="*/ 1206788 h 1207038"/>
                <a:gd name="csX6" fmla="*/ 7693 w 1531461"/>
                <a:gd name="csY6" fmla="*/ 1086970 h 1207038"/>
                <a:gd name="csX7" fmla="*/ 152736 w 1531461"/>
                <a:gd name="csY7" fmla="*/ 929314 h 1207038"/>
                <a:gd name="csX8" fmla="*/ 64449 w 1531461"/>
                <a:gd name="csY8" fmla="*/ 752742 h 1207038"/>
                <a:gd name="csX9" fmla="*/ 663538 w 1531461"/>
                <a:gd name="csY9" fmla="*/ 71671 h 1207038"/>
                <a:gd name="csX10" fmla="*/ 720294 w 1531461"/>
                <a:gd name="csY10" fmla="*/ 27527 h 1207038"/>
                <a:gd name="csX0" fmla="*/ 720294 w 1531461"/>
                <a:gd name="csY0" fmla="*/ 27527 h 1206801"/>
                <a:gd name="csX1" fmla="*/ 1445508 w 1531461"/>
                <a:gd name="csY1" fmla="*/ 134733 h 1206801"/>
                <a:gd name="csX2" fmla="*/ 1458120 w 1531461"/>
                <a:gd name="csY2" fmla="*/ 185183 h 1206801"/>
                <a:gd name="csX3" fmla="*/ 909480 w 1531461"/>
                <a:gd name="csY3" fmla="*/ 967152 h 1206801"/>
                <a:gd name="csX4" fmla="*/ 600476 w 1531461"/>
                <a:gd name="csY4" fmla="*/ 1055439 h 1206801"/>
                <a:gd name="csX5" fmla="*/ 411291 w 1531461"/>
                <a:gd name="csY5" fmla="*/ 1206788 h 1206801"/>
                <a:gd name="csX6" fmla="*/ 7693 w 1531461"/>
                <a:gd name="csY6" fmla="*/ 1086970 h 1206801"/>
                <a:gd name="csX7" fmla="*/ 152736 w 1531461"/>
                <a:gd name="csY7" fmla="*/ 929314 h 1206801"/>
                <a:gd name="csX8" fmla="*/ 64449 w 1531461"/>
                <a:gd name="csY8" fmla="*/ 752742 h 1206801"/>
                <a:gd name="csX9" fmla="*/ 663538 w 1531461"/>
                <a:gd name="csY9" fmla="*/ 71671 h 1206801"/>
                <a:gd name="csX10" fmla="*/ 720294 w 1531461"/>
                <a:gd name="csY10" fmla="*/ 27527 h 1206801"/>
                <a:gd name="csX0" fmla="*/ 690104 w 1501271"/>
                <a:gd name="csY0" fmla="*/ 27527 h 1208144"/>
                <a:gd name="csX1" fmla="*/ 1415318 w 1501271"/>
                <a:gd name="csY1" fmla="*/ 134733 h 1208144"/>
                <a:gd name="csX2" fmla="*/ 1427930 w 1501271"/>
                <a:gd name="csY2" fmla="*/ 185183 h 1208144"/>
                <a:gd name="csX3" fmla="*/ 879290 w 1501271"/>
                <a:gd name="csY3" fmla="*/ 967152 h 1208144"/>
                <a:gd name="csX4" fmla="*/ 570286 w 1501271"/>
                <a:gd name="csY4" fmla="*/ 1055439 h 1208144"/>
                <a:gd name="csX5" fmla="*/ 381101 w 1501271"/>
                <a:gd name="csY5" fmla="*/ 1206788 h 1208144"/>
                <a:gd name="csX6" fmla="*/ 21646 w 1501271"/>
                <a:gd name="csY6" fmla="*/ 1118501 h 1208144"/>
                <a:gd name="csX7" fmla="*/ 122546 w 1501271"/>
                <a:gd name="csY7" fmla="*/ 929314 h 1208144"/>
                <a:gd name="csX8" fmla="*/ 34259 w 1501271"/>
                <a:gd name="csY8" fmla="*/ 752742 h 1208144"/>
                <a:gd name="csX9" fmla="*/ 633348 w 1501271"/>
                <a:gd name="csY9" fmla="*/ 71671 h 1208144"/>
                <a:gd name="csX10" fmla="*/ 690104 w 1501271"/>
                <a:gd name="csY10" fmla="*/ 27527 h 1208144"/>
                <a:gd name="csX0" fmla="*/ 690104 w 1501271"/>
                <a:gd name="csY0" fmla="*/ 27527 h 1207814"/>
                <a:gd name="csX1" fmla="*/ 1415318 w 1501271"/>
                <a:gd name="csY1" fmla="*/ 134733 h 1207814"/>
                <a:gd name="csX2" fmla="*/ 1427930 w 1501271"/>
                <a:gd name="csY2" fmla="*/ 185183 h 1207814"/>
                <a:gd name="csX3" fmla="*/ 879290 w 1501271"/>
                <a:gd name="csY3" fmla="*/ 967152 h 1207814"/>
                <a:gd name="csX4" fmla="*/ 570286 w 1501271"/>
                <a:gd name="csY4" fmla="*/ 1055439 h 1207814"/>
                <a:gd name="csX5" fmla="*/ 381101 w 1501271"/>
                <a:gd name="csY5" fmla="*/ 1206788 h 1207814"/>
                <a:gd name="csX6" fmla="*/ 27952 w 1501271"/>
                <a:gd name="csY6" fmla="*/ 1112195 h 1207814"/>
                <a:gd name="csX7" fmla="*/ 122546 w 1501271"/>
                <a:gd name="csY7" fmla="*/ 929314 h 1207814"/>
                <a:gd name="csX8" fmla="*/ 34259 w 1501271"/>
                <a:gd name="csY8" fmla="*/ 752742 h 1207814"/>
                <a:gd name="csX9" fmla="*/ 633348 w 1501271"/>
                <a:gd name="csY9" fmla="*/ 71671 h 1207814"/>
                <a:gd name="csX10" fmla="*/ 690104 w 1501271"/>
                <a:gd name="csY10" fmla="*/ 27527 h 1207814"/>
                <a:gd name="csX0" fmla="*/ 690104 w 1501271"/>
                <a:gd name="csY0" fmla="*/ 27527 h 1207590"/>
                <a:gd name="csX1" fmla="*/ 1415318 w 1501271"/>
                <a:gd name="csY1" fmla="*/ 134733 h 1207590"/>
                <a:gd name="csX2" fmla="*/ 1427930 w 1501271"/>
                <a:gd name="csY2" fmla="*/ 185183 h 1207590"/>
                <a:gd name="csX3" fmla="*/ 879290 w 1501271"/>
                <a:gd name="csY3" fmla="*/ 967152 h 1207590"/>
                <a:gd name="csX4" fmla="*/ 570286 w 1501271"/>
                <a:gd name="csY4" fmla="*/ 1055439 h 1207590"/>
                <a:gd name="csX5" fmla="*/ 381101 w 1501271"/>
                <a:gd name="csY5" fmla="*/ 1206788 h 1207590"/>
                <a:gd name="csX6" fmla="*/ 27952 w 1501271"/>
                <a:gd name="csY6" fmla="*/ 1112195 h 1207590"/>
                <a:gd name="csX7" fmla="*/ 122546 w 1501271"/>
                <a:gd name="csY7" fmla="*/ 929314 h 1207590"/>
                <a:gd name="csX8" fmla="*/ 34259 w 1501271"/>
                <a:gd name="csY8" fmla="*/ 752742 h 1207590"/>
                <a:gd name="csX9" fmla="*/ 633348 w 1501271"/>
                <a:gd name="csY9" fmla="*/ 71671 h 1207590"/>
                <a:gd name="csX10" fmla="*/ 690104 w 1501271"/>
                <a:gd name="csY10" fmla="*/ 27527 h 1207590"/>
                <a:gd name="csX0" fmla="*/ 715339 w 1526506"/>
                <a:gd name="csY0" fmla="*/ 27527 h 1208911"/>
                <a:gd name="csX1" fmla="*/ 1440553 w 1526506"/>
                <a:gd name="csY1" fmla="*/ 134733 h 1208911"/>
                <a:gd name="csX2" fmla="*/ 1453165 w 1526506"/>
                <a:gd name="csY2" fmla="*/ 185183 h 1208911"/>
                <a:gd name="csX3" fmla="*/ 904525 w 1526506"/>
                <a:gd name="csY3" fmla="*/ 967152 h 1208911"/>
                <a:gd name="csX4" fmla="*/ 595521 w 1526506"/>
                <a:gd name="csY4" fmla="*/ 1055439 h 1208911"/>
                <a:gd name="csX5" fmla="*/ 406336 w 1526506"/>
                <a:gd name="csY5" fmla="*/ 1206788 h 1208911"/>
                <a:gd name="csX6" fmla="*/ 21656 w 1526506"/>
                <a:gd name="csY6" fmla="*/ 1137420 h 1208911"/>
                <a:gd name="csX7" fmla="*/ 147781 w 1526506"/>
                <a:gd name="csY7" fmla="*/ 929314 h 1208911"/>
                <a:gd name="csX8" fmla="*/ 59494 w 1526506"/>
                <a:gd name="csY8" fmla="*/ 752742 h 1208911"/>
                <a:gd name="csX9" fmla="*/ 658583 w 1526506"/>
                <a:gd name="csY9" fmla="*/ 71671 h 1208911"/>
                <a:gd name="csX10" fmla="*/ 715339 w 1526506"/>
                <a:gd name="csY10" fmla="*/ 27527 h 1208911"/>
                <a:gd name="csX0" fmla="*/ 715339 w 1526506"/>
                <a:gd name="csY0" fmla="*/ 231 h 1181615"/>
                <a:gd name="csX1" fmla="*/ 1440553 w 1526506"/>
                <a:gd name="csY1" fmla="*/ 107437 h 1181615"/>
                <a:gd name="csX2" fmla="*/ 1453165 w 1526506"/>
                <a:gd name="csY2" fmla="*/ 157887 h 1181615"/>
                <a:gd name="csX3" fmla="*/ 904525 w 1526506"/>
                <a:gd name="csY3" fmla="*/ 939856 h 1181615"/>
                <a:gd name="csX4" fmla="*/ 595521 w 1526506"/>
                <a:gd name="csY4" fmla="*/ 1028143 h 1181615"/>
                <a:gd name="csX5" fmla="*/ 406336 w 1526506"/>
                <a:gd name="csY5" fmla="*/ 1179492 h 1181615"/>
                <a:gd name="csX6" fmla="*/ 21656 w 1526506"/>
                <a:gd name="csY6" fmla="*/ 1110124 h 1181615"/>
                <a:gd name="csX7" fmla="*/ 147781 w 1526506"/>
                <a:gd name="csY7" fmla="*/ 902018 h 1181615"/>
                <a:gd name="csX8" fmla="*/ 59494 w 1526506"/>
                <a:gd name="csY8" fmla="*/ 725446 h 1181615"/>
                <a:gd name="csX9" fmla="*/ 563990 w 1526506"/>
                <a:gd name="csY9" fmla="*/ 138968 h 1181615"/>
                <a:gd name="csX10" fmla="*/ 715339 w 1526506"/>
                <a:gd name="csY10" fmla="*/ 231 h 1181615"/>
                <a:gd name="csX0" fmla="*/ 841463 w 1518670"/>
                <a:gd name="csY0" fmla="*/ 245 h 1175323"/>
                <a:gd name="csX1" fmla="*/ 1440553 w 1518670"/>
                <a:gd name="csY1" fmla="*/ 101145 h 1175323"/>
                <a:gd name="csX2" fmla="*/ 1453165 w 1518670"/>
                <a:gd name="csY2" fmla="*/ 151595 h 1175323"/>
                <a:gd name="csX3" fmla="*/ 904525 w 1518670"/>
                <a:gd name="csY3" fmla="*/ 933564 h 1175323"/>
                <a:gd name="csX4" fmla="*/ 595521 w 1518670"/>
                <a:gd name="csY4" fmla="*/ 1021851 h 1175323"/>
                <a:gd name="csX5" fmla="*/ 406336 w 1518670"/>
                <a:gd name="csY5" fmla="*/ 1173200 h 1175323"/>
                <a:gd name="csX6" fmla="*/ 21656 w 1518670"/>
                <a:gd name="csY6" fmla="*/ 1103832 h 1175323"/>
                <a:gd name="csX7" fmla="*/ 147781 w 1518670"/>
                <a:gd name="csY7" fmla="*/ 895726 h 1175323"/>
                <a:gd name="csX8" fmla="*/ 59494 w 1518670"/>
                <a:gd name="csY8" fmla="*/ 719154 h 1175323"/>
                <a:gd name="csX9" fmla="*/ 563990 w 1518670"/>
                <a:gd name="csY9" fmla="*/ 132676 h 1175323"/>
                <a:gd name="csX10" fmla="*/ 841463 w 1518670"/>
                <a:gd name="csY10" fmla="*/ 245 h 1175323"/>
                <a:gd name="csX0" fmla="*/ 841463 w 1518670"/>
                <a:gd name="csY0" fmla="*/ 12776 h 1187854"/>
                <a:gd name="csX1" fmla="*/ 1440553 w 1518670"/>
                <a:gd name="csY1" fmla="*/ 113676 h 1187854"/>
                <a:gd name="csX2" fmla="*/ 1453165 w 1518670"/>
                <a:gd name="csY2" fmla="*/ 164126 h 1187854"/>
                <a:gd name="csX3" fmla="*/ 904525 w 1518670"/>
                <a:gd name="csY3" fmla="*/ 946095 h 1187854"/>
                <a:gd name="csX4" fmla="*/ 595521 w 1518670"/>
                <a:gd name="csY4" fmla="*/ 1034382 h 1187854"/>
                <a:gd name="csX5" fmla="*/ 406336 w 1518670"/>
                <a:gd name="csY5" fmla="*/ 1185731 h 1187854"/>
                <a:gd name="csX6" fmla="*/ 21656 w 1518670"/>
                <a:gd name="csY6" fmla="*/ 1116363 h 1187854"/>
                <a:gd name="csX7" fmla="*/ 147781 w 1518670"/>
                <a:gd name="csY7" fmla="*/ 908257 h 1187854"/>
                <a:gd name="csX8" fmla="*/ 59494 w 1518670"/>
                <a:gd name="csY8" fmla="*/ 731685 h 1187854"/>
                <a:gd name="csX9" fmla="*/ 563990 w 1518670"/>
                <a:gd name="csY9" fmla="*/ 145207 h 1187854"/>
                <a:gd name="csX10" fmla="*/ 841463 w 1518670"/>
                <a:gd name="csY10" fmla="*/ 12776 h 1187854"/>
                <a:gd name="csX0" fmla="*/ 841463 w 1481976"/>
                <a:gd name="csY0" fmla="*/ 536 h 1175614"/>
                <a:gd name="csX1" fmla="*/ 1345960 w 1481976"/>
                <a:gd name="csY1" fmla="*/ 88824 h 1175614"/>
                <a:gd name="csX2" fmla="*/ 1453165 w 1481976"/>
                <a:gd name="csY2" fmla="*/ 151886 h 1175614"/>
                <a:gd name="csX3" fmla="*/ 904525 w 1481976"/>
                <a:gd name="csY3" fmla="*/ 933855 h 1175614"/>
                <a:gd name="csX4" fmla="*/ 595521 w 1481976"/>
                <a:gd name="csY4" fmla="*/ 1022142 h 1175614"/>
                <a:gd name="csX5" fmla="*/ 406336 w 1481976"/>
                <a:gd name="csY5" fmla="*/ 1173491 h 1175614"/>
                <a:gd name="csX6" fmla="*/ 21656 w 1481976"/>
                <a:gd name="csY6" fmla="*/ 1104123 h 1175614"/>
                <a:gd name="csX7" fmla="*/ 147781 w 1481976"/>
                <a:gd name="csY7" fmla="*/ 896017 h 1175614"/>
                <a:gd name="csX8" fmla="*/ 59494 w 1481976"/>
                <a:gd name="csY8" fmla="*/ 719445 h 1175614"/>
                <a:gd name="csX9" fmla="*/ 563990 w 1481976"/>
                <a:gd name="csY9" fmla="*/ 132967 h 1175614"/>
                <a:gd name="csX10" fmla="*/ 841463 w 1481976"/>
                <a:gd name="csY10" fmla="*/ 536 h 1175614"/>
                <a:gd name="csX0" fmla="*/ 841463 w 1487800"/>
                <a:gd name="csY0" fmla="*/ 461 h 1175539"/>
                <a:gd name="csX1" fmla="*/ 1345960 w 1487800"/>
                <a:gd name="csY1" fmla="*/ 88749 h 1175539"/>
                <a:gd name="csX2" fmla="*/ 1453165 w 1487800"/>
                <a:gd name="csY2" fmla="*/ 151811 h 1175539"/>
                <a:gd name="csX3" fmla="*/ 904525 w 1487800"/>
                <a:gd name="csY3" fmla="*/ 933780 h 1175539"/>
                <a:gd name="csX4" fmla="*/ 595521 w 1487800"/>
                <a:gd name="csY4" fmla="*/ 1022067 h 1175539"/>
                <a:gd name="csX5" fmla="*/ 406336 w 1487800"/>
                <a:gd name="csY5" fmla="*/ 1173416 h 1175539"/>
                <a:gd name="csX6" fmla="*/ 21656 w 1487800"/>
                <a:gd name="csY6" fmla="*/ 1104048 h 1175539"/>
                <a:gd name="csX7" fmla="*/ 147781 w 1487800"/>
                <a:gd name="csY7" fmla="*/ 895942 h 1175539"/>
                <a:gd name="csX8" fmla="*/ 59494 w 1487800"/>
                <a:gd name="csY8" fmla="*/ 719370 h 1175539"/>
                <a:gd name="csX9" fmla="*/ 563990 w 1487800"/>
                <a:gd name="csY9" fmla="*/ 132892 h 1175539"/>
                <a:gd name="csX10" fmla="*/ 841463 w 1487800"/>
                <a:gd name="csY10" fmla="*/ 461 h 1175539"/>
                <a:gd name="csX0" fmla="*/ 841463 w 1489835"/>
                <a:gd name="csY0" fmla="*/ 1110 h 1176188"/>
                <a:gd name="csX1" fmla="*/ 1352266 w 1489835"/>
                <a:gd name="csY1" fmla="*/ 70479 h 1176188"/>
                <a:gd name="csX2" fmla="*/ 1453165 w 1489835"/>
                <a:gd name="csY2" fmla="*/ 152460 h 1176188"/>
                <a:gd name="csX3" fmla="*/ 904525 w 1489835"/>
                <a:gd name="csY3" fmla="*/ 934429 h 1176188"/>
                <a:gd name="csX4" fmla="*/ 595521 w 1489835"/>
                <a:gd name="csY4" fmla="*/ 1022716 h 1176188"/>
                <a:gd name="csX5" fmla="*/ 406336 w 1489835"/>
                <a:gd name="csY5" fmla="*/ 1174065 h 1176188"/>
                <a:gd name="csX6" fmla="*/ 21656 w 1489835"/>
                <a:gd name="csY6" fmla="*/ 1104697 h 1176188"/>
                <a:gd name="csX7" fmla="*/ 147781 w 1489835"/>
                <a:gd name="csY7" fmla="*/ 896591 h 1176188"/>
                <a:gd name="csX8" fmla="*/ 59494 w 1489835"/>
                <a:gd name="csY8" fmla="*/ 720019 h 1176188"/>
                <a:gd name="csX9" fmla="*/ 563990 w 1489835"/>
                <a:gd name="csY9" fmla="*/ 133541 h 1176188"/>
                <a:gd name="csX10" fmla="*/ 841463 w 1489835"/>
                <a:gd name="csY10" fmla="*/ 1110 h 1176188"/>
                <a:gd name="csX0" fmla="*/ 841463 w 1427093"/>
                <a:gd name="csY0" fmla="*/ 1977 h 1177055"/>
                <a:gd name="csX1" fmla="*/ 1352266 w 1427093"/>
                <a:gd name="csY1" fmla="*/ 71346 h 1177055"/>
                <a:gd name="csX2" fmla="*/ 1377491 w 1427093"/>
                <a:gd name="csY2" fmla="*/ 285757 h 1177055"/>
                <a:gd name="csX3" fmla="*/ 904525 w 1427093"/>
                <a:gd name="csY3" fmla="*/ 935296 h 1177055"/>
                <a:gd name="csX4" fmla="*/ 595521 w 1427093"/>
                <a:gd name="csY4" fmla="*/ 1023583 h 1177055"/>
                <a:gd name="csX5" fmla="*/ 406336 w 1427093"/>
                <a:gd name="csY5" fmla="*/ 1174932 h 1177055"/>
                <a:gd name="csX6" fmla="*/ 21656 w 1427093"/>
                <a:gd name="csY6" fmla="*/ 1105564 h 1177055"/>
                <a:gd name="csX7" fmla="*/ 147781 w 1427093"/>
                <a:gd name="csY7" fmla="*/ 897458 h 1177055"/>
                <a:gd name="csX8" fmla="*/ 59494 w 1427093"/>
                <a:gd name="csY8" fmla="*/ 720886 h 1177055"/>
                <a:gd name="csX9" fmla="*/ 563990 w 1427093"/>
                <a:gd name="csY9" fmla="*/ 134408 h 1177055"/>
                <a:gd name="csX10" fmla="*/ 841463 w 1427093"/>
                <a:gd name="csY10" fmla="*/ 1977 h 1177055"/>
                <a:gd name="csX0" fmla="*/ 841463 w 1448386"/>
                <a:gd name="csY0" fmla="*/ 1977 h 1177055"/>
                <a:gd name="csX1" fmla="*/ 1352266 w 1448386"/>
                <a:gd name="csY1" fmla="*/ 71346 h 1177055"/>
                <a:gd name="csX2" fmla="*/ 1377491 w 1448386"/>
                <a:gd name="csY2" fmla="*/ 285757 h 1177055"/>
                <a:gd name="csX3" fmla="*/ 904525 w 1448386"/>
                <a:gd name="csY3" fmla="*/ 935296 h 1177055"/>
                <a:gd name="csX4" fmla="*/ 595521 w 1448386"/>
                <a:gd name="csY4" fmla="*/ 1023583 h 1177055"/>
                <a:gd name="csX5" fmla="*/ 406336 w 1448386"/>
                <a:gd name="csY5" fmla="*/ 1174932 h 1177055"/>
                <a:gd name="csX6" fmla="*/ 21656 w 1448386"/>
                <a:gd name="csY6" fmla="*/ 1105564 h 1177055"/>
                <a:gd name="csX7" fmla="*/ 147781 w 1448386"/>
                <a:gd name="csY7" fmla="*/ 897458 h 1177055"/>
                <a:gd name="csX8" fmla="*/ 59494 w 1448386"/>
                <a:gd name="csY8" fmla="*/ 720886 h 1177055"/>
                <a:gd name="csX9" fmla="*/ 563990 w 1448386"/>
                <a:gd name="csY9" fmla="*/ 134408 h 1177055"/>
                <a:gd name="csX10" fmla="*/ 841463 w 1448386"/>
                <a:gd name="csY10" fmla="*/ 1977 h 1177055"/>
                <a:gd name="csX0" fmla="*/ 841463 w 1461793"/>
                <a:gd name="csY0" fmla="*/ 1775 h 1176853"/>
                <a:gd name="csX1" fmla="*/ 1352266 w 1461793"/>
                <a:gd name="csY1" fmla="*/ 71144 h 1176853"/>
                <a:gd name="csX2" fmla="*/ 1396409 w 1461793"/>
                <a:gd name="csY2" fmla="*/ 254024 h 1176853"/>
                <a:gd name="csX3" fmla="*/ 904525 w 1461793"/>
                <a:gd name="csY3" fmla="*/ 935094 h 1176853"/>
                <a:gd name="csX4" fmla="*/ 595521 w 1461793"/>
                <a:gd name="csY4" fmla="*/ 1023381 h 1176853"/>
                <a:gd name="csX5" fmla="*/ 406336 w 1461793"/>
                <a:gd name="csY5" fmla="*/ 1174730 h 1176853"/>
                <a:gd name="csX6" fmla="*/ 21656 w 1461793"/>
                <a:gd name="csY6" fmla="*/ 1105362 h 1176853"/>
                <a:gd name="csX7" fmla="*/ 147781 w 1461793"/>
                <a:gd name="csY7" fmla="*/ 897256 h 1176853"/>
                <a:gd name="csX8" fmla="*/ 59494 w 1461793"/>
                <a:gd name="csY8" fmla="*/ 720684 h 1176853"/>
                <a:gd name="csX9" fmla="*/ 563990 w 1461793"/>
                <a:gd name="csY9" fmla="*/ 134206 h 1176853"/>
                <a:gd name="csX10" fmla="*/ 841463 w 1461793"/>
                <a:gd name="csY10" fmla="*/ 1775 h 1176853"/>
                <a:gd name="csX0" fmla="*/ 841463 w 1434739"/>
                <a:gd name="csY0" fmla="*/ 683 h 1175761"/>
                <a:gd name="csX1" fmla="*/ 1339654 w 1434739"/>
                <a:gd name="csY1" fmla="*/ 88970 h 1175761"/>
                <a:gd name="csX2" fmla="*/ 1396409 w 1434739"/>
                <a:gd name="csY2" fmla="*/ 252932 h 1175761"/>
                <a:gd name="csX3" fmla="*/ 904525 w 1434739"/>
                <a:gd name="csY3" fmla="*/ 934002 h 1175761"/>
                <a:gd name="csX4" fmla="*/ 595521 w 1434739"/>
                <a:gd name="csY4" fmla="*/ 1022289 h 1175761"/>
                <a:gd name="csX5" fmla="*/ 406336 w 1434739"/>
                <a:gd name="csY5" fmla="*/ 1173638 h 1175761"/>
                <a:gd name="csX6" fmla="*/ 21656 w 1434739"/>
                <a:gd name="csY6" fmla="*/ 1104270 h 1175761"/>
                <a:gd name="csX7" fmla="*/ 147781 w 1434739"/>
                <a:gd name="csY7" fmla="*/ 896164 h 1175761"/>
                <a:gd name="csX8" fmla="*/ 59494 w 1434739"/>
                <a:gd name="csY8" fmla="*/ 719592 h 1175761"/>
                <a:gd name="csX9" fmla="*/ 563990 w 1434739"/>
                <a:gd name="csY9" fmla="*/ 133114 h 1175761"/>
                <a:gd name="csX10" fmla="*/ 841463 w 1434739"/>
                <a:gd name="csY10" fmla="*/ 683 h 1175761"/>
                <a:gd name="csX0" fmla="*/ 841463 w 1441686"/>
                <a:gd name="csY0" fmla="*/ 522 h 1175600"/>
                <a:gd name="csX1" fmla="*/ 1339654 w 1441686"/>
                <a:gd name="csY1" fmla="*/ 88809 h 1175600"/>
                <a:gd name="csX2" fmla="*/ 1396409 w 1441686"/>
                <a:gd name="csY2" fmla="*/ 252771 h 1175600"/>
                <a:gd name="csX3" fmla="*/ 904525 w 1441686"/>
                <a:gd name="csY3" fmla="*/ 933841 h 1175600"/>
                <a:gd name="csX4" fmla="*/ 595521 w 1441686"/>
                <a:gd name="csY4" fmla="*/ 1022128 h 1175600"/>
                <a:gd name="csX5" fmla="*/ 406336 w 1441686"/>
                <a:gd name="csY5" fmla="*/ 1173477 h 1175600"/>
                <a:gd name="csX6" fmla="*/ 21656 w 1441686"/>
                <a:gd name="csY6" fmla="*/ 1104109 h 1175600"/>
                <a:gd name="csX7" fmla="*/ 147781 w 1441686"/>
                <a:gd name="csY7" fmla="*/ 896003 h 1175600"/>
                <a:gd name="csX8" fmla="*/ 59494 w 1441686"/>
                <a:gd name="csY8" fmla="*/ 719431 h 1175600"/>
                <a:gd name="csX9" fmla="*/ 563990 w 1441686"/>
                <a:gd name="csY9" fmla="*/ 132953 h 1175600"/>
                <a:gd name="csX10" fmla="*/ 841463 w 1441686"/>
                <a:gd name="csY10" fmla="*/ 522 h 1175600"/>
                <a:gd name="csX0" fmla="*/ 841463 w 1431738"/>
                <a:gd name="csY0" fmla="*/ 973 h 1176051"/>
                <a:gd name="csX1" fmla="*/ 1314429 w 1431738"/>
                <a:gd name="csY1" fmla="*/ 76647 h 1176051"/>
                <a:gd name="csX2" fmla="*/ 1396409 w 1431738"/>
                <a:gd name="csY2" fmla="*/ 253222 h 1176051"/>
                <a:gd name="csX3" fmla="*/ 904525 w 1431738"/>
                <a:gd name="csY3" fmla="*/ 934292 h 1176051"/>
                <a:gd name="csX4" fmla="*/ 595521 w 1431738"/>
                <a:gd name="csY4" fmla="*/ 1022579 h 1176051"/>
                <a:gd name="csX5" fmla="*/ 406336 w 1431738"/>
                <a:gd name="csY5" fmla="*/ 1173928 h 1176051"/>
                <a:gd name="csX6" fmla="*/ 21656 w 1431738"/>
                <a:gd name="csY6" fmla="*/ 1104560 h 1176051"/>
                <a:gd name="csX7" fmla="*/ 147781 w 1431738"/>
                <a:gd name="csY7" fmla="*/ 896454 h 1176051"/>
                <a:gd name="csX8" fmla="*/ 59494 w 1431738"/>
                <a:gd name="csY8" fmla="*/ 719882 h 1176051"/>
                <a:gd name="csX9" fmla="*/ 563990 w 1431738"/>
                <a:gd name="csY9" fmla="*/ 133404 h 1176051"/>
                <a:gd name="csX10" fmla="*/ 841463 w 1431738"/>
                <a:gd name="csY10" fmla="*/ 973 h 1176051"/>
                <a:gd name="csX0" fmla="*/ 841463 w 1431738"/>
                <a:gd name="csY0" fmla="*/ 11096 h 1186174"/>
                <a:gd name="csX1" fmla="*/ 1314429 w 1431738"/>
                <a:gd name="csY1" fmla="*/ 86770 h 1186174"/>
                <a:gd name="csX2" fmla="*/ 1396409 w 1431738"/>
                <a:gd name="csY2" fmla="*/ 263345 h 1186174"/>
                <a:gd name="csX3" fmla="*/ 904525 w 1431738"/>
                <a:gd name="csY3" fmla="*/ 944415 h 1186174"/>
                <a:gd name="csX4" fmla="*/ 595521 w 1431738"/>
                <a:gd name="csY4" fmla="*/ 1032702 h 1186174"/>
                <a:gd name="csX5" fmla="*/ 406336 w 1431738"/>
                <a:gd name="csY5" fmla="*/ 1184051 h 1186174"/>
                <a:gd name="csX6" fmla="*/ 21656 w 1431738"/>
                <a:gd name="csY6" fmla="*/ 1114683 h 1186174"/>
                <a:gd name="csX7" fmla="*/ 147781 w 1431738"/>
                <a:gd name="csY7" fmla="*/ 906577 h 1186174"/>
                <a:gd name="csX8" fmla="*/ 59494 w 1431738"/>
                <a:gd name="csY8" fmla="*/ 730005 h 1186174"/>
                <a:gd name="csX9" fmla="*/ 563990 w 1431738"/>
                <a:gd name="csY9" fmla="*/ 143527 h 1186174"/>
                <a:gd name="csX10" fmla="*/ 841463 w 1431738"/>
                <a:gd name="csY10" fmla="*/ 11096 h 1186174"/>
                <a:gd name="csX0" fmla="*/ 841463 w 1429873"/>
                <a:gd name="csY0" fmla="*/ 11096 h 1186174"/>
                <a:gd name="csX1" fmla="*/ 1314429 w 1429873"/>
                <a:gd name="csY1" fmla="*/ 86770 h 1186174"/>
                <a:gd name="csX2" fmla="*/ 1396409 w 1429873"/>
                <a:gd name="csY2" fmla="*/ 263345 h 1186174"/>
                <a:gd name="csX3" fmla="*/ 929750 w 1429873"/>
                <a:gd name="csY3" fmla="*/ 887660 h 1186174"/>
                <a:gd name="csX4" fmla="*/ 595521 w 1429873"/>
                <a:gd name="csY4" fmla="*/ 1032702 h 1186174"/>
                <a:gd name="csX5" fmla="*/ 406336 w 1429873"/>
                <a:gd name="csY5" fmla="*/ 1184051 h 1186174"/>
                <a:gd name="csX6" fmla="*/ 21656 w 1429873"/>
                <a:gd name="csY6" fmla="*/ 1114683 h 1186174"/>
                <a:gd name="csX7" fmla="*/ 147781 w 1429873"/>
                <a:gd name="csY7" fmla="*/ 906577 h 1186174"/>
                <a:gd name="csX8" fmla="*/ 59494 w 1429873"/>
                <a:gd name="csY8" fmla="*/ 730005 h 1186174"/>
                <a:gd name="csX9" fmla="*/ 563990 w 1429873"/>
                <a:gd name="csY9" fmla="*/ 143527 h 1186174"/>
                <a:gd name="csX10" fmla="*/ 841463 w 1429873"/>
                <a:gd name="csY10" fmla="*/ 11096 h 1186174"/>
                <a:gd name="csX0" fmla="*/ 841463 w 1429873"/>
                <a:gd name="csY0" fmla="*/ 11096 h 1186174"/>
                <a:gd name="csX1" fmla="*/ 1314429 w 1429873"/>
                <a:gd name="csY1" fmla="*/ 86770 h 1186174"/>
                <a:gd name="csX2" fmla="*/ 1396409 w 1429873"/>
                <a:gd name="csY2" fmla="*/ 263345 h 1186174"/>
                <a:gd name="csX3" fmla="*/ 929750 w 1429873"/>
                <a:gd name="csY3" fmla="*/ 887660 h 1186174"/>
                <a:gd name="csX4" fmla="*/ 595521 w 1429873"/>
                <a:gd name="csY4" fmla="*/ 1032702 h 1186174"/>
                <a:gd name="csX5" fmla="*/ 406336 w 1429873"/>
                <a:gd name="csY5" fmla="*/ 1184051 h 1186174"/>
                <a:gd name="csX6" fmla="*/ 21656 w 1429873"/>
                <a:gd name="csY6" fmla="*/ 1114683 h 1186174"/>
                <a:gd name="csX7" fmla="*/ 147781 w 1429873"/>
                <a:gd name="csY7" fmla="*/ 906577 h 1186174"/>
                <a:gd name="csX8" fmla="*/ 59494 w 1429873"/>
                <a:gd name="csY8" fmla="*/ 730005 h 1186174"/>
                <a:gd name="csX9" fmla="*/ 563990 w 1429873"/>
                <a:gd name="csY9" fmla="*/ 143527 h 1186174"/>
                <a:gd name="csX10" fmla="*/ 841463 w 1429873"/>
                <a:gd name="csY10" fmla="*/ 11096 h 1186174"/>
                <a:gd name="csX0" fmla="*/ 841463 w 1429873"/>
                <a:gd name="csY0" fmla="*/ 11096 h 1186174"/>
                <a:gd name="csX1" fmla="*/ 1314429 w 1429873"/>
                <a:gd name="csY1" fmla="*/ 86770 h 1186174"/>
                <a:gd name="csX2" fmla="*/ 1396409 w 1429873"/>
                <a:gd name="csY2" fmla="*/ 263345 h 1186174"/>
                <a:gd name="csX3" fmla="*/ 929750 w 1429873"/>
                <a:gd name="csY3" fmla="*/ 887660 h 1186174"/>
                <a:gd name="csX4" fmla="*/ 595521 w 1429873"/>
                <a:gd name="csY4" fmla="*/ 1032702 h 1186174"/>
                <a:gd name="csX5" fmla="*/ 406336 w 1429873"/>
                <a:gd name="csY5" fmla="*/ 1184051 h 1186174"/>
                <a:gd name="csX6" fmla="*/ 21656 w 1429873"/>
                <a:gd name="csY6" fmla="*/ 1114683 h 1186174"/>
                <a:gd name="csX7" fmla="*/ 147781 w 1429873"/>
                <a:gd name="csY7" fmla="*/ 906577 h 1186174"/>
                <a:gd name="csX8" fmla="*/ 59494 w 1429873"/>
                <a:gd name="csY8" fmla="*/ 730005 h 1186174"/>
                <a:gd name="csX9" fmla="*/ 563990 w 1429873"/>
                <a:gd name="csY9" fmla="*/ 143527 h 1186174"/>
                <a:gd name="csX10" fmla="*/ 841463 w 1429873"/>
                <a:gd name="csY10" fmla="*/ 11096 h 1186174"/>
                <a:gd name="csX0" fmla="*/ 841463 w 1429873"/>
                <a:gd name="csY0" fmla="*/ 11096 h 1186174"/>
                <a:gd name="csX1" fmla="*/ 1314429 w 1429873"/>
                <a:gd name="csY1" fmla="*/ 86770 h 1186174"/>
                <a:gd name="csX2" fmla="*/ 1396409 w 1429873"/>
                <a:gd name="csY2" fmla="*/ 263345 h 1186174"/>
                <a:gd name="csX3" fmla="*/ 929750 w 1429873"/>
                <a:gd name="csY3" fmla="*/ 887660 h 1186174"/>
                <a:gd name="csX4" fmla="*/ 595521 w 1429873"/>
                <a:gd name="csY4" fmla="*/ 1032702 h 1186174"/>
                <a:gd name="csX5" fmla="*/ 406336 w 1429873"/>
                <a:gd name="csY5" fmla="*/ 1184051 h 1186174"/>
                <a:gd name="csX6" fmla="*/ 21656 w 1429873"/>
                <a:gd name="csY6" fmla="*/ 1114683 h 1186174"/>
                <a:gd name="csX7" fmla="*/ 147781 w 1429873"/>
                <a:gd name="csY7" fmla="*/ 906577 h 1186174"/>
                <a:gd name="csX8" fmla="*/ 59494 w 1429873"/>
                <a:gd name="csY8" fmla="*/ 730005 h 1186174"/>
                <a:gd name="csX9" fmla="*/ 563990 w 1429873"/>
                <a:gd name="csY9" fmla="*/ 143527 h 1186174"/>
                <a:gd name="csX10" fmla="*/ 841463 w 1429873"/>
                <a:gd name="csY10" fmla="*/ 11096 h 1186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429873" h="1186174">
                  <a:moveTo>
                    <a:pt x="841463" y="11096"/>
                  </a:moveTo>
                  <a:cubicBezTo>
                    <a:pt x="998067" y="45779"/>
                    <a:pt x="1196713" y="63648"/>
                    <a:pt x="1314429" y="86770"/>
                  </a:cubicBezTo>
                  <a:cubicBezTo>
                    <a:pt x="1432145" y="109892"/>
                    <a:pt x="1460522" y="129863"/>
                    <a:pt x="1396409" y="263345"/>
                  </a:cubicBezTo>
                  <a:cubicBezTo>
                    <a:pt x="1332296" y="396827"/>
                    <a:pt x="1094762" y="696372"/>
                    <a:pt x="929750" y="887660"/>
                  </a:cubicBezTo>
                  <a:cubicBezTo>
                    <a:pt x="764738" y="1078948"/>
                    <a:pt x="735308" y="1033754"/>
                    <a:pt x="595521" y="1032702"/>
                  </a:cubicBezTo>
                  <a:cubicBezTo>
                    <a:pt x="550327" y="1126245"/>
                    <a:pt x="501980" y="1170388"/>
                    <a:pt x="406336" y="1184051"/>
                  </a:cubicBezTo>
                  <a:cubicBezTo>
                    <a:pt x="310692" y="1197714"/>
                    <a:pt x="102585" y="1142010"/>
                    <a:pt x="21656" y="1114683"/>
                  </a:cubicBezTo>
                  <a:cubicBezTo>
                    <a:pt x="-59273" y="1087356"/>
                    <a:pt x="109943" y="946516"/>
                    <a:pt x="147781" y="906577"/>
                  </a:cubicBezTo>
                  <a:cubicBezTo>
                    <a:pt x="2737" y="866637"/>
                    <a:pt x="-30895" y="875048"/>
                    <a:pt x="59494" y="730005"/>
                  </a:cubicBezTo>
                  <a:cubicBezTo>
                    <a:pt x="187720" y="603880"/>
                    <a:pt x="433662" y="263345"/>
                    <a:pt x="563990" y="143527"/>
                  </a:cubicBezTo>
                  <a:cubicBezTo>
                    <a:pt x="694318" y="23709"/>
                    <a:pt x="684859" y="-23587"/>
                    <a:pt x="841463" y="11096"/>
                  </a:cubicBezTo>
                  <a:close/>
                </a:path>
              </a:pathLst>
            </a:custGeom>
            <a:solidFill>
              <a:schemeClr val="bg1">
                <a:alpha val="2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DF4CAD9A-9959-15D6-42BD-B1B0483870C5}"/>
                </a:ext>
              </a:extLst>
            </p:cNvPr>
            <p:cNvSpPr/>
            <p:nvPr/>
          </p:nvSpPr>
          <p:spPr>
            <a:xfrm>
              <a:off x="2533128" y="3787066"/>
              <a:ext cx="1704873" cy="1600176"/>
            </a:xfrm>
            <a:custGeom>
              <a:avLst/>
              <a:gdLst>
                <a:gd name="csX0" fmla="*/ 473743 w 1704873"/>
                <a:gd name="csY0" fmla="*/ 74 h 1600176"/>
                <a:gd name="csX1" fmla="*/ 884319 w 1704873"/>
                <a:gd name="csY1" fmla="*/ 84580 h 1600176"/>
                <a:gd name="csX2" fmla="*/ 923715 w 1704873"/>
                <a:gd name="csY2" fmla="*/ 128484 h 1600176"/>
                <a:gd name="csX3" fmla="*/ 935854 w 1704873"/>
                <a:gd name="csY3" fmla="*/ 180388 h 1600176"/>
                <a:gd name="csX4" fmla="*/ 933013 w 1704873"/>
                <a:gd name="csY4" fmla="*/ 237395 h 1600176"/>
                <a:gd name="csX5" fmla="*/ 926022 w 1704873"/>
                <a:gd name="csY5" fmla="*/ 293182 h 1600176"/>
                <a:gd name="csX6" fmla="*/ 841801 w 1704873"/>
                <a:gd name="csY6" fmla="*/ 504447 h 1600176"/>
                <a:gd name="csX7" fmla="*/ 842242 w 1704873"/>
                <a:gd name="csY7" fmla="*/ 506633 h 1600176"/>
                <a:gd name="csX8" fmla="*/ 842208 w 1704873"/>
                <a:gd name="csY8" fmla="*/ 507111 h 1600176"/>
                <a:gd name="csX9" fmla="*/ 958012 w 1704873"/>
                <a:gd name="csY9" fmla="*/ 697250 h 1600176"/>
                <a:gd name="csX10" fmla="*/ 1273839 w 1704873"/>
                <a:gd name="csY10" fmla="*/ 824010 h 1600176"/>
                <a:gd name="csX11" fmla="*/ 1589667 w 1704873"/>
                <a:gd name="csY11" fmla="*/ 876827 h 1600176"/>
                <a:gd name="csX12" fmla="*/ 1696753 w 1704873"/>
                <a:gd name="csY12" fmla="*/ 914459 h 1600176"/>
                <a:gd name="csX13" fmla="*/ 1704873 w 1704873"/>
                <a:gd name="csY13" fmla="*/ 938441 h 1600176"/>
                <a:gd name="csX14" fmla="*/ 1696510 w 1704873"/>
                <a:gd name="csY14" fmla="*/ 977815 h 1600176"/>
                <a:gd name="csX15" fmla="*/ 1599788 w 1704873"/>
                <a:gd name="csY15" fmla="*/ 1138245 h 1600176"/>
                <a:gd name="csX16" fmla="*/ 1399764 w 1704873"/>
                <a:gd name="csY16" fmla="*/ 1349510 h 1600176"/>
                <a:gd name="csX17" fmla="*/ 1315543 w 1704873"/>
                <a:gd name="csY17" fmla="*/ 1592466 h 1600176"/>
                <a:gd name="csX18" fmla="*/ 768108 w 1704873"/>
                <a:gd name="csY18" fmla="*/ 1518522 h 1600176"/>
                <a:gd name="csX19" fmla="*/ 368059 w 1704873"/>
                <a:gd name="csY19" fmla="*/ 1307257 h 1600176"/>
                <a:gd name="csX20" fmla="*/ 62759 w 1704873"/>
                <a:gd name="csY20" fmla="*/ 937542 h 1600176"/>
                <a:gd name="csX21" fmla="*/ 26981 w 1704873"/>
                <a:gd name="csY21" fmla="*/ 850561 h 1600176"/>
                <a:gd name="csX22" fmla="*/ 8433 w 1704873"/>
                <a:gd name="csY22" fmla="*/ 767175 h 1600176"/>
                <a:gd name="csX23" fmla="*/ 1234 w 1704873"/>
                <a:gd name="csY23" fmla="*/ 685202 h 1600176"/>
                <a:gd name="csX24" fmla="*/ 0 w 1704873"/>
                <a:gd name="csY24" fmla="*/ 602181 h 1600176"/>
                <a:gd name="csX25" fmla="*/ 63166 w 1704873"/>
                <a:gd name="csY25" fmla="*/ 274719 h 1600176"/>
                <a:gd name="csX26" fmla="*/ 168442 w 1704873"/>
                <a:gd name="csY26" fmla="*/ 74017 h 1600176"/>
                <a:gd name="csX27" fmla="*/ 473743 w 1704873"/>
                <a:gd name="csY27" fmla="*/ 74 h 1600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704873" h="1600176">
                  <a:moveTo>
                    <a:pt x="473743" y="74"/>
                  </a:moveTo>
                  <a:cubicBezTo>
                    <a:pt x="593055" y="1834"/>
                    <a:pt x="808872" y="35285"/>
                    <a:pt x="884319" y="84580"/>
                  </a:cubicBezTo>
                  <a:cubicBezTo>
                    <a:pt x="903181" y="96904"/>
                    <a:pt x="915682" y="111869"/>
                    <a:pt x="923715" y="128484"/>
                  </a:cubicBezTo>
                  <a:lnTo>
                    <a:pt x="935854" y="180388"/>
                  </a:lnTo>
                  <a:lnTo>
                    <a:pt x="933013" y="237395"/>
                  </a:lnTo>
                  <a:cubicBezTo>
                    <a:pt x="930737" y="256651"/>
                    <a:pt x="927777" y="275577"/>
                    <a:pt x="926022" y="293182"/>
                  </a:cubicBezTo>
                  <a:cubicBezTo>
                    <a:pt x="919004" y="363603"/>
                    <a:pt x="836538" y="437546"/>
                    <a:pt x="841801" y="504447"/>
                  </a:cubicBezTo>
                  <a:lnTo>
                    <a:pt x="842242" y="506633"/>
                  </a:lnTo>
                  <a:lnTo>
                    <a:pt x="842208" y="507111"/>
                  </a:lnTo>
                  <a:cubicBezTo>
                    <a:pt x="847472" y="574012"/>
                    <a:pt x="886073" y="644434"/>
                    <a:pt x="958012" y="697250"/>
                  </a:cubicBezTo>
                  <a:cubicBezTo>
                    <a:pt x="1029951" y="750067"/>
                    <a:pt x="1168563" y="794081"/>
                    <a:pt x="1273839" y="824010"/>
                  </a:cubicBezTo>
                  <a:cubicBezTo>
                    <a:pt x="1379116" y="853939"/>
                    <a:pt x="1517729" y="857461"/>
                    <a:pt x="1589667" y="876827"/>
                  </a:cubicBezTo>
                  <a:cubicBezTo>
                    <a:pt x="1643621" y="891352"/>
                    <a:pt x="1680798" y="894983"/>
                    <a:pt x="1696753" y="914459"/>
                  </a:cubicBezTo>
                  <a:lnTo>
                    <a:pt x="1704873" y="938441"/>
                  </a:lnTo>
                  <a:lnTo>
                    <a:pt x="1696510" y="977815"/>
                  </a:lnTo>
                  <a:cubicBezTo>
                    <a:pt x="1679074" y="1024359"/>
                    <a:pt x="1637951" y="1086749"/>
                    <a:pt x="1599788" y="1138245"/>
                  </a:cubicBezTo>
                  <a:cubicBezTo>
                    <a:pt x="1548905" y="1206906"/>
                    <a:pt x="1447138" y="1273807"/>
                    <a:pt x="1399764" y="1349510"/>
                  </a:cubicBezTo>
                  <a:cubicBezTo>
                    <a:pt x="1352389" y="1425214"/>
                    <a:pt x="1420818" y="1564297"/>
                    <a:pt x="1315543" y="1592466"/>
                  </a:cubicBezTo>
                  <a:cubicBezTo>
                    <a:pt x="1210268" y="1620635"/>
                    <a:pt x="926022" y="1566057"/>
                    <a:pt x="768108" y="1518522"/>
                  </a:cubicBezTo>
                  <a:cubicBezTo>
                    <a:pt x="610195" y="1470987"/>
                    <a:pt x="485618" y="1404087"/>
                    <a:pt x="368059" y="1307257"/>
                  </a:cubicBezTo>
                  <a:cubicBezTo>
                    <a:pt x="250501" y="1210426"/>
                    <a:pt x="124170" y="1055499"/>
                    <a:pt x="62759" y="937542"/>
                  </a:cubicBezTo>
                  <a:cubicBezTo>
                    <a:pt x="47406" y="908053"/>
                    <a:pt x="35782" y="879114"/>
                    <a:pt x="26981" y="850561"/>
                  </a:cubicBezTo>
                  <a:lnTo>
                    <a:pt x="8433" y="767175"/>
                  </a:lnTo>
                  <a:lnTo>
                    <a:pt x="1234" y="685202"/>
                  </a:lnTo>
                  <a:cubicBezTo>
                    <a:pt x="110" y="657529"/>
                    <a:pt x="0" y="629910"/>
                    <a:pt x="0" y="602181"/>
                  </a:cubicBezTo>
                  <a:cubicBezTo>
                    <a:pt x="0" y="491266"/>
                    <a:pt x="29828" y="359225"/>
                    <a:pt x="63166" y="274719"/>
                  </a:cubicBezTo>
                  <a:cubicBezTo>
                    <a:pt x="96503" y="190213"/>
                    <a:pt x="100013" y="119791"/>
                    <a:pt x="168442" y="74017"/>
                  </a:cubicBezTo>
                  <a:cubicBezTo>
                    <a:pt x="236872" y="28243"/>
                    <a:pt x="354431" y="-1686"/>
                    <a:pt x="473743" y="74"/>
                  </a:cubicBezTo>
                  <a:close/>
                </a:path>
              </a:pathLst>
            </a:cu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CF769834-D21B-02D2-BFF6-25E4101E16F5}"/>
                </a:ext>
              </a:extLst>
            </p:cNvPr>
            <p:cNvSpPr/>
            <p:nvPr/>
          </p:nvSpPr>
          <p:spPr>
            <a:xfrm>
              <a:off x="3579281" y="4658375"/>
              <a:ext cx="2440270" cy="1050634"/>
            </a:xfrm>
            <a:custGeom>
              <a:avLst/>
              <a:gdLst>
                <a:gd name="csX0" fmla="*/ 1053284 w 2440270"/>
                <a:gd name="csY0" fmla="*/ 331 h 1050634"/>
                <a:gd name="csX1" fmla="*/ 1302625 w 2440270"/>
                <a:gd name="csY1" fmla="*/ 41299 h 1050634"/>
                <a:gd name="csX2" fmla="*/ 2308830 w 2440270"/>
                <a:gd name="csY2" fmla="*/ 211848 h 1050634"/>
                <a:gd name="csX3" fmla="*/ 2390992 w 2440270"/>
                <a:gd name="csY3" fmla="*/ 380119 h 1050634"/>
                <a:gd name="csX4" fmla="*/ 2167214 w 2440270"/>
                <a:gd name="csY4" fmla="*/ 892256 h 1050634"/>
                <a:gd name="csX5" fmla="*/ 1964271 w 2440270"/>
                <a:gd name="csY5" fmla="*/ 1038349 h 1050634"/>
                <a:gd name="csX6" fmla="*/ 851569 w 2440270"/>
                <a:gd name="csY6" fmla="*/ 807328 h 1050634"/>
                <a:gd name="csX7" fmla="*/ 623151 w 2440270"/>
                <a:gd name="csY7" fmla="*/ 720730 h 1050634"/>
                <a:gd name="csX8" fmla="*/ 681305 w 2440270"/>
                <a:gd name="csY8" fmla="*/ 581393 h 1050634"/>
                <a:gd name="csX9" fmla="*/ 466235 w 2440270"/>
                <a:gd name="csY9" fmla="*/ 498091 h 1050634"/>
                <a:gd name="csX10" fmla="*/ 61042 w 2440270"/>
                <a:gd name="csY10" fmla="*/ 415930 h 1050634"/>
                <a:gd name="csX11" fmla="*/ 17499 w 2440270"/>
                <a:gd name="csY11" fmla="*/ 354970 h 1050634"/>
                <a:gd name="csX12" fmla="*/ 217796 w 2440270"/>
                <a:gd name="csY12" fmla="*/ 76296 h 1050634"/>
                <a:gd name="csX13" fmla="*/ 296174 w 2440270"/>
                <a:gd name="csY13" fmla="*/ 76296 h 1050634"/>
                <a:gd name="csX14" fmla="*/ 740636 w 2440270"/>
                <a:gd name="csY14" fmla="*/ 189832 h 1050634"/>
                <a:gd name="csX15" fmla="*/ 905774 w 2440270"/>
                <a:gd name="csY15" fmla="*/ 198216 h 1050634"/>
                <a:gd name="csX16" fmla="*/ 1010114 w 2440270"/>
                <a:gd name="csY16" fmla="*/ 11389 h 1050634"/>
                <a:gd name="csX17" fmla="*/ 1053284 w 2440270"/>
                <a:gd name="csY17" fmla="*/ 331 h 10506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440270" h="1050634">
                  <a:moveTo>
                    <a:pt x="1053284" y="331"/>
                  </a:moveTo>
                  <a:cubicBezTo>
                    <a:pt x="1094123" y="-2765"/>
                    <a:pt x="1140285" y="16242"/>
                    <a:pt x="1302625" y="41299"/>
                  </a:cubicBezTo>
                  <a:cubicBezTo>
                    <a:pt x="1519078" y="74709"/>
                    <a:pt x="2127436" y="155378"/>
                    <a:pt x="2308830" y="211848"/>
                  </a:cubicBezTo>
                  <a:cubicBezTo>
                    <a:pt x="2490224" y="268318"/>
                    <a:pt x="2448779" y="270991"/>
                    <a:pt x="2390992" y="380119"/>
                  </a:cubicBezTo>
                  <a:cubicBezTo>
                    <a:pt x="2333205" y="489247"/>
                    <a:pt x="2238334" y="782551"/>
                    <a:pt x="2167214" y="892256"/>
                  </a:cubicBezTo>
                  <a:cubicBezTo>
                    <a:pt x="2096094" y="1001961"/>
                    <a:pt x="2162181" y="1082414"/>
                    <a:pt x="1964271" y="1038349"/>
                  </a:cubicBezTo>
                  <a:cubicBezTo>
                    <a:pt x="1766361" y="994284"/>
                    <a:pt x="1075089" y="860264"/>
                    <a:pt x="851569" y="807328"/>
                  </a:cubicBezTo>
                  <a:cubicBezTo>
                    <a:pt x="628049" y="754392"/>
                    <a:pt x="651528" y="758386"/>
                    <a:pt x="623151" y="720730"/>
                  </a:cubicBezTo>
                  <a:cubicBezTo>
                    <a:pt x="594774" y="683074"/>
                    <a:pt x="707458" y="618499"/>
                    <a:pt x="681305" y="581393"/>
                  </a:cubicBezTo>
                  <a:cubicBezTo>
                    <a:pt x="655152" y="544287"/>
                    <a:pt x="569612" y="525668"/>
                    <a:pt x="466235" y="498091"/>
                  </a:cubicBezTo>
                  <a:cubicBezTo>
                    <a:pt x="362858" y="470514"/>
                    <a:pt x="135831" y="439784"/>
                    <a:pt x="61042" y="415930"/>
                  </a:cubicBezTo>
                  <a:cubicBezTo>
                    <a:pt x="-13747" y="392077"/>
                    <a:pt x="-8627" y="411576"/>
                    <a:pt x="17499" y="354970"/>
                  </a:cubicBezTo>
                  <a:cubicBezTo>
                    <a:pt x="43625" y="298364"/>
                    <a:pt x="171350" y="122742"/>
                    <a:pt x="217796" y="76296"/>
                  </a:cubicBezTo>
                  <a:cubicBezTo>
                    <a:pt x="264242" y="29850"/>
                    <a:pt x="209034" y="57373"/>
                    <a:pt x="296174" y="76296"/>
                  </a:cubicBezTo>
                  <a:lnTo>
                    <a:pt x="740636" y="189832"/>
                  </a:lnTo>
                  <a:cubicBezTo>
                    <a:pt x="833691" y="212974"/>
                    <a:pt x="865134" y="227244"/>
                    <a:pt x="905774" y="198216"/>
                  </a:cubicBezTo>
                  <a:cubicBezTo>
                    <a:pt x="946414" y="169188"/>
                    <a:pt x="943972" y="37542"/>
                    <a:pt x="1010114" y="11389"/>
                  </a:cubicBezTo>
                  <a:cubicBezTo>
                    <a:pt x="1026650" y="4851"/>
                    <a:pt x="1039671" y="1363"/>
                    <a:pt x="1053284" y="331"/>
                  </a:cubicBez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9B962764-00E3-07C7-C1ED-DC3AD4FCF98F}"/>
                </a:ext>
              </a:extLst>
            </p:cNvPr>
            <p:cNvSpPr/>
            <p:nvPr/>
          </p:nvSpPr>
          <p:spPr>
            <a:xfrm>
              <a:off x="268448" y="3600037"/>
              <a:ext cx="1973822" cy="702697"/>
            </a:xfrm>
            <a:prstGeom prst="roundRect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00" dirty="0"/>
                <a:t>5T Pion capture </a:t>
              </a:r>
              <a:br>
                <a:rPr lang="en-GB" sz="1800" dirty="0"/>
              </a:br>
              <a:r>
                <a:rPr lang="en-GB" sz="1800" dirty="0"/>
                <a:t>solenoid (New)</a:t>
              </a:r>
            </a:p>
          </p:txBody>
        </p:sp>
        <p:cxnSp>
          <p:nvCxnSpPr>
            <p:cNvPr id="37" name="Curved Connector 36">
              <a:extLst>
                <a:ext uri="{FF2B5EF4-FFF2-40B4-BE49-F238E27FC236}">
                  <a16:creationId xmlns:a16="http://schemas.microsoft.com/office/drawing/2014/main" id="{073E6DFE-D588-BD26-72D1-6B07B995174F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rot="5400000" flipH="1" flipV="1">
              <a:off x="2025675" y="2487647"/>
              <a:ext cx="342074" cy="1882706"/>
            </a:xfrm>
            <a:prstGeom prst="curvedConnector2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F26EDB9-4F2B-16FD-E494-B042EA4394CA}"/>
                </a:ext>
              </a:extLst>
            </p:cNvPr>
            <p:cNvSpPr txBox="1"/>
            <p:nvPr/>
          </p:nvSpPr>
          <p:spPr>
            <a:xfrm>
              <a:off x="4545965" y="3841069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0" dirty="0">
                  <a:latin typeface="+mn-lt"/>
                </a:rPr>
                <a:t>5m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CE66EEA-7CBB-3DE5-AE25-EA645EA414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78083" y="3429000"/>
              <a:ext cx="840976" cy="122937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FA79B82-993B-A03A-A6BC-FF45DB350DA6}"/>
              </a:ext>
            </a:extLst>
          </p:cNvPr>
          <p:cNvSpPr txBox="1"/>
          <p:nvPr/>
        </p:nvSpPr>
        <p:spPr>
          <a:xfrm>
            <a:off x="317634" y="196813"/>
            <a:ext cx="10838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COMET: Charged Lepton Flavour Violation Experiment at J-PARC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48D6B4-EF31-5043-E250-48D83E6DE8FB}"/>
              </a:ext>
            </a:extLst>
          </p:cNvPr>
          <p:cNvSpPr txBox="1"/>
          <p:nvPr/>
        </p:nvSpPr>
        <p:spPr>
          <a:xfrm>
            <a:off x="170462" y="154654"/>
            <a:ext cx="1056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Phill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5FF2FBA-6914-B6D2-6266-209F928A41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960" b="15960"/>
          <a:stretch>
            <a:fillRect/>
          </a:stretch>
        </p:blipFill>
        <p:spPr>
          <a:xfrm rot="21443303">
            <a:off x="6295613" y="888166"/>
            <a:ext cx="3537622" cy="2633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F89BC99-0DF4-10F2-BF67-DE5867DA5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4441">
            <a:off x="9122181" y="646636"/>
            <a:ext cx="2728143" cy="3666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439E4196-F7D5-4872-E6AA-1F42638E4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467" y="5203652"/>
            <a:ext cx="4005244" cy="13578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000" b="1" dirty="0"/>
          </a:p>
          <a:p>
            <a:r>
              <a:rPr lang="en-US" sz="2000" dirty="0"/>
              <a:t>Completed installation of magnets Oct 28th. </a:t>
            </a:r>
          </a:p>
          <a:p>
            <a:r>
              <a:rPr lang="en-US" sz="2000" dirty="0"/>
              <a:t>Cold test in 2026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4F63F0B-C7C2-3A34-E7CA-DA85DB12F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2857" y="3085454"/>
            <a:ext cx="1793793" cy="2398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04D8CA-66D7-1C9E-F2C2-489C9D98F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05877">
            <a:off x="522341" y="1138888"/>
            <a:ext cx="3136171" cy="235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AFC74C8-5FDD-DC7B-8431-DD5140C2E904}"/>
                  </a:ext>
                </a:extLst>
              </p:cNvPr>
              <p:cNvSpPr txBox="1"/>
              <p:nvPr/>
            </p:nvSpPr>
            <p:spPr>
              <a:xfrm>
                <a:off x="170462" y="629992"/>
                <a:ext cx="80572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spcBef>
                    <a:spcPts val="600"/>
                  </a:spcBef>
                  <a:buClr>
                    <a:srgbClr val="FF0000"/>
                  </a:buClr>
                  <a:buSzPct val="70000"/>
                  <a:buFont typeface="Wingdings" pitchFamily="2" charset="2"/>
                  <a:buChar char="q"/>
                </a:pPr>
                <a:r>
                  <a:rPr lang="en-US" sz="2000" i="0" dirty="0">
                    <a:latin typeface="+mn-lt"/>
                  </a:rPr>
                  <a:t>Search for </a:t>
                </a:r>
                <a:r>
                  <a:rPr lang="en-US" sz="2000" i="0" dirty="0">
                    <a:latin typeface="Symbol" pitchFamily="2" charset="2"/>
                  </a:rPr>
                  <a:t>m-</a:t>
                </a:r>
                <a:r>
                  <a:rPr lang="en-US" sz="2000" i="0" dirty="0">
                    <a:latin typeface="+mn-lt"/>
                  </a:rPr>
                  <a:t>e conversion: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𝐴𝑙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𝐴𝑙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i="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AFC74C8-5FDD-DC7B-8431-DD5140C2E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62" y="629992"/>
                <a:ext cx="8057277" cy="400110"/>
              </a:xfrm>
              <a:prstGeom prst="rect">
                <a:avLst/>
              </a:prstGeom>
              <a:blipFill>
                <a:blip r:embed="rId7"/>
                <a:stretch>
                  <a:fillRect l="-157"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CB7A1B0-18EE-06B6-925F-FEE23C9A611C}"/>
                  </a:ext>
                </a:extLst>
              </p:cNvPr>
              <p:cNvSpPr txBox="1"/>
              <p:nvPr/>
            </p:nvSpPr>
            <p:spPr>
              <a:xfrm>
                <a:off x="3847774" y="1118404"/>
                <a:ext cx="22482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600"/>
                  </a:spcBef>
                  <a:buClr>
                    <a:srgbClr val="FF0000"/>
                  </a:buClr>
                  <a:buSzPct val="70000"/>
                </a:pPr>
                <a:r>
                  <a:rPr lang="en-US" sz="2000" i="0" dirty="0">
                    <a:latin typeface="+mn-lt"/>
                  </a:rPr>
                  <a:t>Goal: BR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i="0" dirty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CB7A1B0-18EE-06B6-925F-FEE23C9A6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774" y="1118404"/>
                <a:ext cx="2248226" cy="400110"/>
              </a:xfrm>
              <a:prstGeom prst="rect">
                <a:avLst/>
              </a:prstGeom>
              <a:blipFill>
                <a:blip r:embed="rId8"/>
                <a:stretch>
                  <a:fillRect l="-2235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473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g. 3">
            <a:extLst>
              <a:ext uri="{FF2B5EF4-FFF2-40B4-BE49-F238E27FC236}">
                <a16:creationId xmlns:a16="http://schemas.microsoft.com/office/drawing/2014/main" id="{224B2436-A77A-F947-6290-8873B548F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13" y="3422614"/>
            <a:ext cx="7085958" cy="339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1001AD0-BEB3-794E-A0ED-0071C9955F50}"/>
              </a:ext>
            </a:extLst>
          </p:cNvPr>
          <p:cNvSpPr txBox="1"/>
          <p:nvPr/>
        </p:nvSpPr>
        <p:spPr>
          <a:xfrm>
            <a:off x="86627" y="180910"/>
            <a:ext cx="12018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Highlight: T2K-NOvA search for CP violation in neutrinos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59E51A-0197-0549-9299-7BD1147C3BBF}"/>
              </a:ext>
            </a:extLst>
          </p:cNvPr>
          <p:cNvSpPr txBox="1"/>
          <p:nvPr/>
        </p:nvSpPr>
        <p:spPr>
          <a:xfrm>
            <a:off x="2563034" y="3084060"/>
            <a:ext cx="231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Normal ordering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 descr="Fig. 1">
            <a:extLst>
              <a:ext uri="{FF2B5EF4-FFF2-40B4-BE49-F238E27FC236}">
                <a16:creationId xmlns:a16="http://schemas.microsoft.com/office/drawing/2014/main" id="{F3101A17-287B-4659-1DEB-40EC104A8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837" y="1338223"/>
            <a:ext cx="3633720" cy="540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F28D53-A9AE-03FC-1CCE-C6EF6CCAE687}"/>
              </a:ext>
            </a:extLst>
          </p:cNvPr>
          <p:cNvSpPr txBox="1"/>
          <p:nvPr/>
        </p:nvSpPr>
        <p:spPr>
          <a:xfrm>
            <a:off x="4687902" y="3091068"/>
            <a:ext cx="231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Inverted ordering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822852C-FB1C-88D7-646B-CE69A1D513E3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4397E55-36BD-FCDA-6B7E-EDE0A4C0B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27" y="624129"/>
            <a:ext cx="9540717" cy="259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Published paper in Nature on 22 October 2025: </a:t>
            </a:r>
            <a:r>
              <a:rPr lang="en-GB" sz="2000" i="0" dirty="0">
                <a:solidFill>
                  <a:srgbClr val="0000FF"/>
                </a:solidFill>
                <a:latin typeface="Arial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Nature 646, 818-824 (2025)</a:t>
            </a:r>
            <a:endParaRPr lang="en-GB" sz="2000" i="0" dirty="0">
              <a:solidFill>
                <a:srgbClr val="0000FF"/>
              </a:solidFill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latin typeface="Arial" panose="020B0604020202020204" pitchFamily="34" charset="0"/>
              </a:rPr>
              <a:t>University press release: </a:t>
            </a:r>
            <a:r>
              <a:rPr lang="en-GB" sz="1800" i="0" dirty="0">
                <a:solidFill>
                  <a:srgbClr val="0000FF"/>
                </a:solidFill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800" i="0" dirty="0" err="1">
                <a:solidFill>
                  <a:srgbClr val="0000FF"/>
                </a:solidFill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www.gla.ac.uk</a:t>
            </a:r>
            <a:r>
              <a:rPr lang="en-GB" sz="1800" i="0" dirty="0">
                <a:solidFill>
                  <a:srgbClr val="0000FF"/>
                </a:solidFill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/news/headline_1221467_en.html</a:t>
            </a:r>
            <a:endParaRPr lang="en-GB" sz="1800" i="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latin typeface="Arial" panose="020B0604020202020204" pitchFamily="34" charset="0"/>
              </a:rPr>
              <a:t>T2K-NOvA collaboration was unique as two “rival” experiments carried                   out joint neutrino oscillation analysis across two collaborations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latin typeface="Arial" panose="020B0604020202020204" pitchFamily="34" charset="0"/>
              </a:rPr>
              <a:t>Main topic of </a:t>
            </a: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Evan Goodman’s thesis</a:t>
            </a:r>
            <a:r>
              <a:rPr lang="en-GB" sz="1800" i="0" dirty="0">
                <a:latin typeface="Arial" panose="020B0604020202020204" pitchFamily="34" charset="0"/>
              </a:rPr>
              <a:t>, and lots of work by Phill and Veera                           to verify that the two data sets were statistically compatible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latin typeface="Arial" panose="020B0604020202020204" pitchFamily="34" charset="0"/>
              </a:rPr>
              <a:t>Main message: exclude CP violation at &gt;3</a:t>
            </a:r>
            <a:r>
              <a:rPr lang="en-GB" sz="1800" i="0" dirty="0">
                <a:latin typeface="Symbol" pitchFamily="2" charset="2"/>
              </a:rPr>
              <a:t>s</a:t>
            </a:r>
            <a:r>
              <a:rPr lang="en-GB" sz="1800" i="0" dirty="0">
                <a:latin typeface="Arial" panose="020B0604020202020204" pitchFamily="34" charset="0"/>
              </a:rPr>
              <a:t> for inverted mass ordering,                         but more data required for more definitive statement for normal ordering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1800" i="0" dirty="0">
              <a:latin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  <a:buClr>
                <a:srgbClr val="FF0000"/>
              </a:buClr>
              <a:buSzPct val="70000"/>
            </a:pPr>
            <a:endParaRPr lang="en-GB" sz="18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1600" i="0" dirty="0"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28F65A-ED99-CEB7-B89B-A39BF20E938A}"/>
              </a:ext>
            </a:extLst>
          </p:cNvPr>
          <p:cNvSpPr txBox="1"/>
          <p:nvPr/>
        </p:nvSpPr>
        <p:spPr>
          <a:xfrm>
            <a:off x="10317841" y="194935"/>
            <a:ext cx="1813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Evan Goodman, Veera, Phill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01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0043D-F5DB-F843-E1F0-C6173AE55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C60BD97-539F-CDB5-0478-88C5344380F9}"/>
              </a:ext>
            </a:extLst>
          </p:cNvPr>
          <p:cNvSpPr txBox="1"/>
          <p:nvPr/>
        </p:nvSpPr>
        <p:spPr>
          <a:xfrm>
            <a:off x="86627" y="180910"/>
            <a:ext cx="12018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Non-Standard Interactions (NSI) in Neutrino Oscillations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4D3D18E-5941-7980-54DE-6C842E3EF9BA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11AF978-8D62-8F78-E723-1D8B08A66203}"/>
              </a:ext>
            </a:extLst>
          </p:cNvPr>
          <p:cNvSpPr txBox="1">
            <a:spLocks/>
          </p:cNvSpPr>
          <p:nvPr/>
        </p:nvSpPr>
        <p:spPr bwMode="auto">
          <a:xfrm>
            <a:off x="90792" y="567176"/>
            <a:ext cx="12014581" cy="168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SzPct val="70000"/>
              <a:buFont typeface="Monotype Sorts" charset="0"/>
              <a:buChar char="o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lvl="1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342900" indent="-34290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i="0" kern="0" dirty="0"/>
              <a:t>Sub leading neutrino interactions with matter, </a:t>
            </a:r>
            <a:r>
              <a:rPr lang="en-GB" sz="2000" i="0" kern="0" dirty="0"/>
              <a:t>introduces a possibility of flavour conversion through non-standard neutral current (NC) processes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i="0" kern="0" dirty="0"/>
              <a:t>T2K and </a:t>
            </a:r>
            <a:r>
              <a:rPr lang="en-US" sz="2000" i="0" kern="0" dirty="0" err="1"/>
              <a:t>NOvA</a:t>
            </a:r>
            <a:r>
              <a:rPr lang="en-US" sz="2000" i="0" kern="0" dirty="0"/>
              <a:t> results prefer normal ordering but have overlapping contours in inverted ordering, and the joint fit prefers inverted ordering. NSI was suggested as a solution</a:t>
            </a:r>
            <a:r>
              <a:rPr lang="en-GB" sz="2000" i="0" kern="0" dirty="0"/>
              <a:t> </a:t>
            </a:r>
            <a:r>
              <a:rPr lang="en-US" sz="2000" i="0" kern="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https://doi.org/10.1103/PhysRevLett.126.051802</a:t>
            </a:r>
            <a:endParaRPr lang="en-US" sz="2000" i="0" kern="0" dirty="0">
              <a:solidFill>
                <a:srgbClr val="0000FF"/>
              </a:solidFill>
            </a:endParaRPr>
          </a:p>
        </p:txBody>
      </p:sp>
      <p:pic>
        <p:nvPicPr>
          <p:cNvPr id="7" name="Picture 6" descr="A math equation with numbers and symbols&#10;&#10;AI-generated content may be incorrect.">
            <a:extLst>
              <a:ext uri="{FF2B5EF4-FFF2-40B4-BE49-F238E27FC236}">
                <a16:creationId xmlns:a16="http://schemas.microsoft.com/office/drawing/2014/main" id="{DD4E9455-0049-60E0-0889-904600AE1C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7475"/>
          <a:stretch>
            <a:fillRect/>
          </a:stretch>
        </p:blipFill>
        <p:spPr>
          <a:xfrm>
            <a:off x="178665" y="3144146"/>
            <a:ext cx="3523070" cy="17738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FE6DB82-6089-4363-0BF7-B159036D0439}"/>
                  </a:ext>
                </a:extLst>
              </p:cNvPr>
              <p:cNvSpPr txBox="1"/>
              <p:nvPr/>
            </p:nvSpPr>
            <p:spPr>
              <a:xfrm>
                <a:off x="463230" y="2481146"/>
                <a:ext cx="3876510" cy="3788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matter</m:t>
                          </m:r>
                        </m:sub>
                      </m:sSub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NSI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FE6DB82-6089-4363-0BF7-B159036D0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30" y="2481146"/>
                <a:ext cx="3876510" cy="378886"/>
              </a:xfrm>
              <a:prstGeom prst="rect">
                <a:avLst/>
              </a:prstGeom>
              <a:blipFill>
                <a:blip r:embed="rId5"/>
                <a:stretch>
                  <a:fillRect l="-2288" t="-3226" b="-16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2F04F44-51FD-45AD-286B-46729D422FBB}"/>
              </a:ext>
            </a:extLst>
          </p:cNvPr>
          <p:cNvCxnSpPr>
            <a:cxnSpLocks/>
          </p:cNvCxnSpPr>
          <p:nvPr/>
        </p:nvCxnSpPr>
        <p:spPr>
          <a:xfrm flipH="1">
            <a:off x="3616960" y="2940789"/>
            <a:ext cx="348567" cy="514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B09FAF7-B608-233C-E162-6E4305455ACF}"/>
              </a:ext>
            </a:extLst>
          </p:cNvPr>
          <p:cNvSpPr txBox="1"/>
          <p:nvPr/>
        </p:nvSpPr>
        <p:spPr>
          <a:xfrm>
            <a:off x="6682253" y="5154466"/>
            <a:ext cx="11279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dirty="0"/>
              <a:t> </a:t>
            </a:r>
            <a:endParaRPr lang="en-US" sz="4800" dirty="0"/>
          </a:p>
        </p:txBody>
      </p:sp>
      <p:pic>
        <p:nvPicPr>
          <p:cNvPr id="14" name="Picture 13" descr="A black and white math symbol&#10;&#10;AI-generated content may be incorrect.">
            <a:extLst>
              <a:ext uri="{FF2B5EF4-FFF2-40B4-BE49-F238E27FC236}">
                <a16:creationId xmlns:a16="http://schemas.microsoft.com/office/drawing/2014/main" id="{DDFF32CD-FA81-C11C-A38E-793B676E8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71" y="5004848"/>
            <a:ext cx="3036355" cy="949761"/>
          </a:xfrm>
          <a:prstGeom prst="rect">
            <a:avLst/>
          </a:prstGeom>
        </p:spPr>
      </p:pic>
      <p:pic>
        <p:nvPicPr>
          <p:cNvPr id="15" name="Picture 14" descr="A graph of energy and power&#10;&#10;AI-generated content may be incorrect.">
            <a:extLst>
              <a:ext uri="{FF2B5EF4-FFF2-40B4-BE49-F238E27FC236}">
                <a16:creationId xmlns:a16="http://schemas.microsoft.com/office/drawing/2014/main" id="{C402BDE7-0CBC-D790-D2EF-EAF05CA6A6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221" y="4544950"/>
            <a:ext cx="3106526" cy="2329896"/>
          </a:xfrm>
          <a:prstGeom prst="rect">
            <a:avLst/>
          </a:prstGeom>
        </p:spPr>
      </p:pic>
      <p:pic>
        <p:nvPicPr>
          <p:cNvPr id="16" name="Picture 15" descr="A graph of energy versus probability&#10;&#10;AI-generated content may be incorrect.">
            <a:extLst>
              <a:ext uri="{FF2B5EF4-FFF2-40B4-BE49-F238E27FC236}">
                <a16:creationId xmlns:a16="http://schemas.microsoft.com/office/drawing/2014/main" id="{FA714E08-0C33-4552-DDEE-4E29C0C1A8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6600" y="2254716"/>
            <a:ext cx="3245662" cy="24342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234D2B-20D2-51A9-9FA3-332729F620F0}"/>
              </a:ext>
            </a:extLst>
          </p:cNvPr>
          <p:cNvSpPr txBox="1"/>
          <p:nvPr/>
        </p:nvSpPr>
        <p:spPr>
          <a:xfrm>
            <a:off x="4752269" y="4743794"/>
            <a:ext cx="2360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i="0" dirty="0">
                <a:latin typeface="+mn-lt"/>
              </a:rPr>
              <a:t>Changes to T2K oscillation probability in presence of NSI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AD56289-ADFB-D996-9912-DC39C2C12803}"/>
                  </a:ext>
                </a:extLst>
              </p:cNvPr>
              <p:cNvSpPr txBox="1"/>
              <p:nvPr/>
            </p:nvSpPr>
            <p:spPr>
              <a:xfrm>
                <a:off x="9753576" y="4729017"/>
                <a:ext cx="2360453" cy="66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0" dirty="0">
                    <a:latin typeface="+mn-lt"/>
                  </a:rPr>
                  <a:t>Difference in events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eμ</m:t>
                        </m:r>
                      </m:sub>
                    </m:sSub>
                  </m:oMath>
                </a14:m>
                <a:r>
                  <a:rPr lang="en-US" sz="1800" i="0" dirty="0">
                    <a:latin typeface="+mn-lt"/>
                  </a:rPr>
                  <a:t> varied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AD56289-ADFB-D996-9912-DC39C2C128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3576" y="4729017"/>
                <a:ext cx="2360453" cy="668773"/>
              </a:xfrm>
              <a:prstGeom prst="rect">
                <a:avLst/>
              </a:prstGeom>
              <a:blipFill>
                <a:blip r:embed="rId9"/>
                <a:stretch>
                  <a:fillRect t="-3774" r="-1613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D7D7B72-CAA8-09FE-EEB8-32482DC84B37}"/>
              </a:ext>
            </a:extLst>
          </p:cNvPr>
          <p:cNvCxnSpPr>
            <a:cxnSpLocks/>
          </p:cNvCxnSpPr>
          <p:nvPr/>
        </p:nvCxnSpPr>
        <p:spPr>
          <a:xfrm flipH="1" flipV="1">
            <a:off x="3350710" y="3930458"/>
            <a:ext cx="763829" cy="20255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B22515-5509-8DA1-EEDA-9537F62DC948}"/>
              </a:ext>
            </a:extLst>
          </p:cNvPr>
          <p:cNvCxnSpPr>
            <a:cxnSpLocks/>
          </p:cNvCxnSpPr>
          <p:nvPr/>
        </p:nvCxnSpPr>
        <p:spPr>
          <a:xfrm>
            <a:off x="2158984" y="3816180"/>
            <a:ext cx="119172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1EF73EF-5F98-8295-2718-1111C2AB2B80}"/>
              </a:ext>
            </a:extLst>
          </p:cNvPr>
          <p:cNvSpPr txBox="1"/>
          <p:nvPr/>
        </p:nvSpPr>
        <p:spPr>
          <a:xfrm rot="10800000" flipH="1" flipV="1">
            <a:off x="2547831" y="5954609"/>
            <a:ext cx="3098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dirty="0">
                <a:latin typeface="+mn-lt"/>
              </a:rPr>
              <a:t>T2K has highest sensitivity to these parameters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106A4C-B667-2E51-F3D3-37F5B2359890}"/>
              </a:ext>
            </a:extLst>
          </p:cNvPr>
          <p:cNvSpPr txBox="1"/>
          <p:nvPr/>
        </p:nvSpPr>
        <p:spPr>
          <a:xfrm>
            <a:off x="5377203" y="2378201"/>
            <a:ext cx="673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Symbol" pitchFamily="2" charset="2"/>
              </a:rPr>
              <a:t>e</a:t>
            </a:r>
            <a:r>
              <a:rPr lang="en-US" sz="3200" baseline="-25000" dirty="0" err="1">
                <a:solidFill>
                  <a:srgbClr val="FF0000"/>
                </a:solidFill>
                <a:latin typeface="+mn-lt"/>
              </a:rPr>
              <a:t>e</a:t>
            </a:r>
            <a:r>
              <a:rPr lang="en-US" sz="3200" baseline="-25000" dirty="0" err="1">
                <a:solidFill>
                  <a:srgbClr val="FF0000"/>
                </a:solidFill>
                <a:latin typeface="Symbol" pitchFamily="2" charset="2"/>
              </a:rPr>
              <a:t>m</a:t>
            </a:r>
            <a:endParaRPr lang="en-US" sz="3200" baseline="-25000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229734-FDC2-1712-3718-09FB4F3AB124}"/>
              </a:ext>
            </a:extLst>
          </p:cNvPr>
          <p:cNvSpPr txBox="1"/>
          <p:nvPr/>
        </p:nvSpPr>
        <p:spPr>
          <a:xfrm>
            <a:off x="6387514" y="1854681"/>
            <a:ext cx="443550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rPr>
              <a:t>Phill is now convenor of T2K exotics group</a:t>
            </a:r>
            <a:endParaRPr lang="en-US" sz="1800" i="0" baseline="-25000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00B669-099F-7527-827C-46396472552C}"/>
              </a:ext>
            </a:extLst>
          </p:cNvPr>
          <p:cNvSpPr txBox="1"/>
          <p:nvPr/>
        </p:nvSpPr>
        <p:spPr>
          <a:xfrm>
            <a:off x="10733773" y="18969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Veera, Phill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F59094-9ACF-507B-E706-A05DE435D8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8983775" y="1695195"/>
            <a:ext cx="2539118" cy="3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70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A78F0-C6A0-1C94-F6DD-B9EF552AD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88BFA59F-C573-31FD-78E3-29E96BC2FBA6}"/>
              </a:ext>
            </a:extLst>
          </p:cNvPr>
          <p:cNvSpPr txBox="1"/>
          <p:nvPr/>
        </p:nvSpPr>
        <p:spPr>
          <a:xfrm>
            <a:off x="86627" y="180910"/>
            <a:ext cx="12018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Second thesis on T2K – Paul Morrison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96AB260-5235-99CE-0BD7-8B693632FEEE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4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8">
                <a:extLst>
                  <a:ext uri="{FF2B5EF4-FFF2-40B4-BE49-F238E27FC236}">
                    <a16:creationId xmlns:a16="http://schemas.microsoft.com/office/drawing/2014/main" id="{66F07824-3FA1-DD84-D39E-7AC6B17D3AE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0792" y="567176"/>
                <a:ext cx="12101208" cy="1936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00CC"/>
                  </a:buClr>
                  <a:buSzPct val="70000"/>
                  <a:buFont typeface="Monotype Sorts" charset="0"/>
                  <a:buChar char="o"/>
                  <a:defRPr sz="240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1pPr>
                <a:lvl2pPr marL="457200" lvl="1" indent="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00CC"/>
                  </a:buClr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9pPr>
              </a:lstStyle>
              <a:p>
                <a:pPr marL="342900" indent="-342900">
                  <a:buClr>
                    <a:srgbClr val="FF0000"/>
                  </a:buClr>
                  <a:buFont typeface="Wingdings" pitchFamily="2" charset="2"/>
                  <a:buChar char="q"/>
                </a:pPr>
                <a:r>
                  <a:rPr lang="en-GB" sz="2000" i="0" dirty="0"/>
                  <a:t>Paul submitted his thesis on extracting separate constraints 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0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i="0"/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GB" sz="2000" i="0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CP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2000" i="0" dirty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0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i="0"/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sz="2000" i="0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CP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2000" i="0" dirty="0"/>
                  <a:t> </a:t>
                </a:r>
              </a:p>
              <a:p>
                <a:pPr marL="342900" indent="-342900">
                  <a:buClr>
                    <a:srgbClr val="FF0000"/>
                  </a:buClr>
                  <a:buFont typeface="Wingdings" pitchFamily="2" charset="2"/>
                  <a:buChar char="q"/>
                </a:pPr>
                <a:r>
                  <a:rPr lang="en-GB" sz="2000" i="0" dirty="0"/>
                  <a:t>Viva now set for 19</a:t>
                </a:r>
                <a:r>
                  <a:rPr lang="en-GB" sz="2000" i="0" baseline="30000" dirty="0"/>
                  <a:t>th</a:t>
                </a:r>
                <a:r>
                  <a:rPr lang="en-GB" sz="2000" i="0" dirty="0"/>
                  <a:t> Jan.</a:t>
                </a:r>
              </a:p>
              <a:p>
                <a:pPr marL="342900" indent="-342900">
                  <a:buClr>
                    <a:srgbClr val="FF0000"/>
                  </a:buClr>
                  <a:buFont typeface="Wingdings" pitchFamily="2" charset="2"/>
                  <a:buChar char="q"/>
                </a:pPr>
                <a:r>
                  <a:rPr lang="en-GB" sz="2000" i="0" dirty="0"/>
                  <a:t>Showed that T2K has much stronger sensitivity to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0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i="0"/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GB" sz="2000" i="0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CP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2000" i="0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>
                        <a:ea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sz="2000" i="0" dirty="0"/>
                  <a:t> vs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0"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 i="0">
                            <a:ea typeface="Cambria Math" panose="02040503050406030204" pitchFamily="18" charset="0"/>
                          </a:rPr>
                          <m:t>ν</m:t>
                        </m:r>
                      </m:e>
                    </m:acc>
                  </m:oMath>
                </a14:m>
                <a:r>
                  <a:rPr lang="en-GB" sz="2000" i="0" dirty="0"/>
                  <a:t>) than to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0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i="0"/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sz="2000" i="0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ea typeface="Cambria Math" panose="02040503050406030204" pitchFamily="18" charset="0"/>
                              </a:rPr>
                              <m:t>CP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2000" i="0" dirty="0"/>
                  <a:t>.</a:t>
                </a:r>
              </a:p>
              <a:p>
                <a:pPr marL="342900" indent="-342900">
                  <a:buClr>
                    <a:srgbClr val="FF0000"/>
                  </a:buClr>
                  <a:buFont typeface="Wingdings" pitchFamily="2" charset="2"/>
                  <a:buChar char="q"/>
                </a:pPr>
                <a:r>
                  <a:rPr lang="en-GB" sz="2000" i="0" dirty="0"/>
                  <a:t>Also discovered this is a powerful tool for understanding  systematic uncertainties                                  and quickly computing accurate intervals.</a:t>
                </a:r>
              </a:p>
              <a:p>
                <a:pPr marL="342900" indent="-342900">
                  <a:buClr>
                    <a:srgbClr val="FF0000"/>
                  </a:buClr>
                  <a:buFont typeface="Wingdings" pitchFamily="2" charset="2"/>
                  <a:buChar char="q"/>
                </a:pPr>
                <a:endParaRPr lang="en-US" sz="2000" i="0" kern="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6" name="Content Placeholder 8">
                <a:extLst>
                  <a:ext uri="{FF2B5EF4-FFF2-40B4-BE49-F238E27FC236}">
                    <a16:creationId xmlns:a16="http://schemas.microsoft.com/office/drawing/2014/main" id="{66F07824-3FA1-DD84-D39E-7AC6B17D3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792" y="567176"/>
                <a:ext cx="12101208" cy="1936479"/>
              </a:xfrm>
              <a:prstGeom prst="rect">
                <a:avLst/>
              </a:prstGeom>
              <a:blipFill>
                <a:blip r:embed="rId3"/>
                <a:stretch>
                  <a:fillRect l="-105" t="-129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FAA26D3D-D897-4be2-8F04-BA451C77F1D7}">
                  <ma14:placeholderFlag xmlns=""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AC1FC69D-541A-364B-D857-9502EA2EA821}"/>
              </a:ext>
            </a:extLst>
          </p:cNvPr>
          <p:cNvSpPr txBox="1"/>
          <p:nvPr/>
        </p:nvSpPr>
        <p:spPr>
          <a:xfrm>
            <a:off x="9838394" y="105138"/>
            <a:ext cx="2772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Paul Morrison, Phill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0FED63-84F1-C7B8-25B7-2932F23A3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8" y="3231555"/>
            <a:ext cx="3681907" cy="24015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C42453-EB2D-704D-5436-B8076820DE00}"/>
                  </a:ext>
                </a:extLst>
              </p:cNvPr>
              <p:cNvSpPr txBox="1"/>
              <p:nvPr/>
            </p:nvSpPr>
            <p:spPr>
              <a:xfrm>
                <a:off x="333597" y="5740984"/>
                <a:ext cx="318548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i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Systematic sensitivity study as a </a:t>
                </a:r>
                <a:br>
                  <a:rPr lang="en-GB" sz="1600" i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600" i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i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seems random.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C42453-EB2D-704D-5436-B8076820D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597" y="5740984"/>
                <a:ext cx="3185487" cy="584775"/>
              </a:xfrm>
              <a:prstGeom prst="rect">
                <a:avLst/>
              </a:prstGeom>
              <a:blipFill>
                <a:blip r:embed="rId5"/>
                <a:stretch>
                  <a:fillRect l="-797" t="-4255" r="-797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19DF00-2C36-2B76-2792-4A76DB91D809}"/>
                  </a:ext>
                </a:extLst>
              </p:cNvPr>
              <p:cNvSpPr txBox="1"/>
              <p:nvPr/>
            </p:nvSpPr>
            <p:spPr>
              <a:xfrm>
                <a:off x="3519084" y="5725446"/>
                <a:ext cx="400936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0" dirty="0">
                    <a:solidFill>
                      <a:srgbClr val="FF0000"/>
                    </a:solidFill>
                    <a:latin typeface="+mn-lt"/>
                  </a:rPr>
                  <a:t>Systematic (arrows) has predictable behaviour 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+mn-l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i="0">
                            <a:solidFill>
                              <a:srgbClr val="FF0000"/>
                            </a:solidFill>
                            <a:latin typeface="+mn-lt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GB" sz="1600" i="1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GB" sz="1600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  <m:t>𝐶𝑃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1600" dirty="0">
                    <a:solidFill>
                      <a:srgbClr val="FF0000"/>
                    </a:solidFill>
                    <a:latin typeface="+mn-lt"/>
                  </a:rPr>
                  <a:t> —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+mn-l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1600" i="0">
                            <a:solidFill>
                              <a:srgbClr val="FF0000"/>
                            </a:solidFill>
                            <a:latin typeface="+mn-l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sz="1600" i="1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GB" sz="1600">
                                <a:solidFill>
                                  <a:srgbClr val="FF0000"/>
                                </a:solidFill>
                                <a:latin typeface="+mn-lt"/>
                                <a:ea typeface="Cambria Math" panose="02040503050406030204" pitchFamily="18" charset="0"/>
                              </a:rPr>
                              <m:t>𝐶𝑃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sz="1600" i="0" dirty="0">
                    <a:solidFill>
                      <a:srgbClr val="FF0000"/>
                    </a:solidFill>
                    <a:latin typeface="+mn-lt"/>
                  </a:rPr>
                  <a:t> plane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19DF00-2C36-2B76-2792-4A76DB91D8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084" y="5725446"/>
                <a:ext cx="4009369" cy="584775"/>
              </a:xfrm>
              <a:prstGeom prst="rect">
                <a:avLst/>
              </a:prstGeom>
              <a:blipFill>
                <a:blip r:embed="rId6"/>
                <a:stretch>
                  <a:fillRect t="-2128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A2CEE73-505C-926D-6E23-D3D9B91ECA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0315" y="2658198"/>
            <a:ext cx="3046348" cy="298762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4C0775B-6CDF-DB8B-AD04-73CBE48BD345}"/>
              </a:ext>
            </a:extLst>
          </p:cNvPr>
          <p:cNvGrpSpPr/>
          <p:nvPr/>
        </p:nvGrpSpPr>
        <p:grpSpPr>
          <a:xfrm>
            <a:off x="7234409" y="2138021"/>
            <a:ext cx="4866799" cy="4584166"/>
            <a:chOff x="8121425" y="1178517"/>
            <a:chExt cx="4070575" cy="383418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44184AB-340B-62E8-F11F-57F18D519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b="6505"/>
            <a:stretch>
              <a:fillRect/>
            </a:stretch>
          </p:blipFill>
          <p:spPr>
            <a:xfrm>
              <a:off x="8376584" y="1178517"/>
              <a:ext cx="3815416" cy="359389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59893E8-B1D0-31FE-62C4-D6E2EE0B98B7}"/>
                </a:ext>
              </a:extLst>
            </p:cNvPr>
            <p:cNvSpPr txBox="1"/>
            <p:nvPr/>
          </p:nvSpPr>
          <p:spPr>
            <a:xfrm>
              <a:off x="9484690" y="3948557"/>
              <a:ext cx="810079" cy="437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b="1" i="0" dirty="0">
                  <a:latin typeface="+mn-lt"/>
                </a:rPr>
                <a:t>T2K </a:t>
              </a:r>
              <a:br>
                <a:rPr lang="en-GB" sz="1400" b="1" i="0" dirty="0">
                  <a:latin typeface="+mn-lt"/>
                </a:rPr>
              </a:br>
              <a:r>
                <a:rPr lang="en-GB" sz="1400" b="1" i="0" dirty="0">
                  <a:latin typeface="+mn-lt"/>
                </a:rPr>
                <a:t>data only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584DDE9-A98B-9A01-AA2B-B625F68D6083}"/>
                </a:ext>
              </a:extLst>
            </p:cNvPr>
            <p:cNvSpPr txBox="1"/>
            <p:nvPr/>
          </p:nvSpPr>
          <p:spPr>
            <a:xfrm>
              <a:off x="11364109" y="3948557"/>
              <a:ext cx="745724" cy="437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b="1" i="0" dirty="0">
                  <a:latin typeface="+mn-lt"/>
                </a:rPr>
                <a:t>T2K +</a:t>
              </a:r>
              <a:br>
                <a:rPr lang="en-GB" sz="1400" b="1" i="0" dirty="0">
                  <a:latin typeface="+mn-lt"/>
                </a:rPr>
              </a:br>
              <a:r>
                <a:rPr lang="en-GB" sz="1400" b="1" i="0" dirty="0">
                  <a:latin typeface="+mn-lt"/>
                </a:rPr>
                <a:t>reactors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10CC7E3-D138-FFD8-9D9A-4A2AEB460770}"/>
                    </a:ext>
                  </a:extLst>
                </p:cNvPr>
                <p:cNvSpPr txBox="1"/>
                <p:nvPr/>
              </p:nvSpPr>
              <p:spPr>
                <a:xfrm>
                  <a:off x="9773333" y="4729534"/>
                  <a:ext cx="1021917" cy="28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func>
                          <m:func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𝐶𝑃</m:t>
                                </m:r>
                              </m:sub>
                            </m:sSub>
                          </m:e>
                        </m:func>
                      </m:oMath>
                    </m:oMathPara>
                  </a14:m>
                  <a:endParaRPr lang="en-GB" sz="1600" dirty="0"/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10CC7E3-D138-FFD8-9D9A-4A2AEB4607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73333" y="4729534"/>
                  <a:ext cx="1021917" cy="28316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A8B1631-6404-2A9D-E18C-04D555DA3EDE}"/>
                    </a:ext>
                  </a:extLst>
                </p:cNvPr>
                <p:cNvSpPr txBox="1"/>
                <p:nvPr/>
              </p:nvSpPr>
              <p:spPr>
                <a:xfrm rot="16200000">
                  <a:off x="7750011" y="2781385"/>
                  <a:ext cx="1025993" cy="28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func>
                          <m:func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6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𝐶𝑃</m:t>
                                </m:r>
                              </m:sub>
                            </m:sSub>
                          </m:e>
                        </m:func>
                      </m:oMath>
                    </m:oMathPara>
                  </a14:m>
                  <a:endParaRPr lang="en-GB" sz="1600" dirty="0"/>
                </a:p>
              </p:txBody>
            </p:sp>
          </mc:Choice>
          <mc:Fallback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A8B1631-6404-2A9D-E18C-04D555DA3E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750011" y="2781385"/>
                  <a:ext cx="1025993" cy="2831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DB205571-026A-C417-677E-E46E133DE68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9035" t="7569" r="51720" b="76753"/>
          <a:stretch>
            <a:fillRect/>
          </a:stretch>
        </p:blipFill>
        <p:spPr>
          <a:xfrm>
            <a:off x="10209497" y="704504"/>
            <a:ext cx="1771358" cy="145385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3464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1001AD0-BEB3-794E-A0ED-0071C9955F50}"/>
              </a:ext>
            </a:extLst>
          </p:cNvPr>
          <p:cNvSpPr txBox="1"/>
          <p:nvPr/>
        </p:nvSpPr>
        <p:spPr>
          <a:xfrm>
            <a:off x="14476" y="129440"/>
            <a:ext cx="11966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Hyper-K construction and physics sensitivity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06966829-B3C9-80E2-2865-80D8856D2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6" y="492965"/>
            <a:ext cx="8879251" cy="427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Construction going very well: expected to commence data taking 2028</a:t>
            </a:r>
            <a:endParaRPr lang="en-GB" sz="2000" i="0" dirty="0"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Arial" panose="020B0604020202020204" pitchFamily="34" charset="0"/>
              </a:rPr>
              <a:t>Largest underground cavern ever excavated (70 m x 70 m)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Arial" panose="020B0604020202020204" pitchFamily="34" charset="0"/>
              </a:rPr>
              <a:t>Outer Detector (OD) electronics: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20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20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20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20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20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2000" i="0" dirty="0">
                <a:latin typeface="Arial" panose="020B0604020202020204" pitchFamily="34" charset="0"/>
              </a:rPr>
              <a:t>Electronics vessel in water at CERN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GB" sz="2000" i="0" dirty="0">
                <a:latin typeface="Arial" charset="0"/>
              </a:rPr>
              <a:t>Hyper-K sensitivity paper accepted publication: </a:t>
            </a:r>
            <a:r>
              <a:rPr lang="en-GB" sz="2000" i="0" dirty="0">
                <a:solidFill>
                  <a:srgbClr val="0000FF"/>
                </a:solidFill>
                <a:latin typeface="Arial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arXiv:2505.15019</a:t>
            </a:r>
            <a:endParaRPr lang="en-GB" sz="2000" i="0" dirty="0">
              <a:solidFill>
                <a:srgbClr val="0000FF"/>
              </a:solidFill>
              <a:latin typeface="Symbol"/>
            </a:endParaRPr>
          </a:p>
        </p:txBody>
      </p:sp>
      <p:pic>
        <p:nvPicPr>
          <p:cNvPr id="6" name="Picture 5" descr="A machine in a tank&#10;&#10;AI-generated content may be incorrect.">
            <a:extLst>
              <a:ext uri="{FF2B5EF4-FFF2-40B4-BE49-F238E27FC236}">
                <a16:creationId xmlns:a16="http://schemas.microsoft.com/office/drawing/2014/main" id="{4E1621F1-73AD-8682-AE85-098F373BF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058" y="1587011"/>
            <a:ext cx="2927623" cy="2195717"/>
          </a:xfrm>
          <a:prstGeom prst="rect">
            <a:avLst/>
          </a:prstGeom>
        </p:spPr>
      </p:pic>
      <p:pic>
        <p:nvPicPr>
          <p:cNvPr id="9" name="Picture 8" descr="A green circuit board with metal parts&#10;&#10;AI-generated content may be incorrect.">
            <a:extLst>
              <a:ext uri="{FF2B5EF4-FFF2-40B4-BE49-F238E27FC236}">
                <a16:creationId xmlns:a16="http://schemas.microsoft.com/office/drawing/2014/main" id="{36D24875-6EBB-8B4C-114E-795E3354C6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6445" y="1587011"/>
            <a:ext cx="3116204" cy="1281759"/>
          </a:xfrm>
          <a:prstGeom prst="rect">
            <a:avLst/>
          </a:prstGeom>
        </p:spPr>
      </p:pic>
      <p:pic>
        <p:nvPicPr>
          <p:cNvPr id="12" name="Picture 11" descr="A green circuit board with many small chips&#10;&#10;AI-generated content may be incorrect.">
            <a:extLst>
              <a:ext uri="{FF2B5EF4-FFF2-40B4-BE49-F238E27FC236}">
                <a16:creationId xmlns:a16="http://schemas.microsoft.com/office/drawing/2014/main" id="{F47F9B11-2BBE-5546-6B86-3321570935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483" y="1587011"/>
            <a:ext cx="2204521" cy="181288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C356C94-1C1F-2EB2-D1E5-DEF58409F59A}"/>
              </a:ext>
            </a:extLst>
          </p:cNvPr>
          <p:cNvGrpSpPr/>
          <p:nvPr/>
        </p:nvGrpSpPr>
        <p:grpSpPr>
          <a:xfrm>
            <a:off x="8632451" y="580237"/>
            <a:ext cx="3525821" cy="5241720"/>
            <a:chOff x="8651701" y="580237"/>
            <a:chExt cx="3525821" cy="5241720"/>
          </a:xfrm>
        </p:grpSpPr>
        <p:pic>
          <p:nvPicPr>
            <p:cNvPr id="4" name="Picture 3" descr="A circular concrete structure with lights&#10;&#10;AI-generated content may be incorrect.">
              <a:extLst>
                <a:ext uri="{FF2B5EF4-FFF2-40B4-BE49-F238E27FC236}">
                  <a16:creationId xmlns:a16="http://schemas.microsoft.com/office/drawing/2014/main" id="{6700BFA5-31B3-0672-DDCD-B3CAD40F4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1701" y="580237"/>
              <a:ext cx="3525821" cy="5241720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9AAC1B6-21E1-19EC-AD09-67D25C1C98A2}"/>
                </a:ext>
              </a:extLst>
            </p:cNvPr>
            <p:cNvCxnSpPr/>
            <p:nvPr/>
          </p:nvCxnSpPr>
          <p:spPr bwMode="auto">
            <a:xfrm>
              <a:off x="9326880" y="1799924"/>
              <a:ext cx="219456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0CD493-50B5-74F0-C383-8EECA53CB70B}"/>
                </a:ext>
              </a:extLst>
            </p:cNvPr>
            <p:cNvSpPr txBox="1"/>
            <p:nvPr/>
          </p:nvSpPr>
          <p:spPr>
            <a:xfrm>
              <a:off x="10133463" y="1417734"/>
              <a:ext cx="74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b="1" i="0" dirty="0">
                  <a:solidFill>
                    <a:schemeClr val="accent3"/>
                  </a:solidFill>
                  <a:latin typeface="+mn-lt"/>
                </a:rPr>
                <a:t>70 m</a:t>
              </a:r>
              <a:endParaRPr lang="en-GB" sz="1600" b="1" i="0" dirty="0">
                <a:solidFill>
                  <a:schemeClr val="accent3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B23DB35-34C7-394B-2EBC-0B1DB25229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424160" y="2974875"/>
              <a:ext cx="0" cy="2521150"/>
            </a:xfrm>
            <a:prstGeom prst="straightConnector1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65C01F-C99B-2E5A-9ACE-0346B8682E4C}"/>
                </a:ext>
              </a:extLst>
            </p:cNvPr>
            <p:cNvSpPr txBox="1"/>
            <p:nvPr/>
          </p:nvSpPr>
          <p:spPr>
            <a:xfrm>
              <a:off x="10508062" y="3964735"/>
              <a:ext cx="74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600" b="1" i="0" dirty="0">
                  <a:solidFill>
                    <a:schemeClr val="accent3"/>
                  </a:solidFill>
                  <a:latin typeface="+mn-lt"/>
                </a:rPr>
                <a:t>70 m</a:t>
              </a:r>
              <a:endParaRPr lang="en-GB" sz="1600" b="1" i="0" dirty="0">
                <a:solidFill>
                  <a:schemeClr val="accent3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7BE4539-E50B-EB19-6D15-AA2E9A909A24}"/>
              </a:ext>
            </a:extLst>
          </p:cNvPr>
          <p:cNvSpPr txBox="1"/>
          <p:nvPr/>
        </p:nvSpPr>
        <p:spPr>
          <a:xfrm>
            <a:off x="2442110" y="2951213"/>
            <a:ext cx="3004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Vincent, Lucas, David, Sneha 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5737E0-B08E-F249-36DE-97622C749FD1}"/>
              </a:ext>
            </a:extLst>
          </p:cNvPr>
          <p:cNvSpPr txBox="1"/>
          <p:nvPr/>
        </p:nvSpPr>
        <p:spPr>
          <a:xfrm>
            <a:off x="5641058" y="1248457"/>
            <a:ext cx="3006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Electronics vessel in water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E666E160-08A0-E2B3-202B-A6CC01D02A52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13367A-9B2D-EAB5-7ED2-88E0766861CB}"/>
              </a:ext>
            </a:extLst>
          </p:cNvPr>
          <p:cNvCxnSpPr/>
          <p:nvPr/>
        </p:nvCxnSpPr>
        <p:spPr bwMode="auto">
          <a:xfrm flipV="1">
            <a:off x="4950744" y="3217244"/>
            <a:ext cx="607045" cy="423512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7D2191D3-368B-39CF-C55D-44B4A2FB71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608" y="4144196"/>
            <a:ext cx="3525822" cy="270365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858966D-4BFA-6C08-113F-D776C4C12D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1207" y="4144196"/>
            <a:ext cx="3499825" cy="270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4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1B61C-8013-C5AF-02B6-AA820FC78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ject 13">
            <a:extLst>
              <a:ext uri="{FF2B5EF4-FFF2-40B4-BE49-F238E27FC236}">
                <a16:creationId xmlns:a16="http://schemas.microsoft.com/office/drawing/2014/main" id="{79FD4724-FFA5-5A2F-127B-C4D2EE7E148F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46050" y="550340"/>
            <a:ext cx="6348247" cy="29756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84C653D-37E2-742C-E53E-31759C88A1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08" y="3226664"/>
            <a:ext cx="4243008" cy="34512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D668A28-7FF1-7CE9-3FE7-3BC4BBF5E793}"/>
              </a:ext>
            </a:extLst>
          </p:cNvPr>
          <p:cNvSpPr txBox="1"/>
          <p:nvPr/>
        </p:nvSpPr>
        <p:spPr>
          <a:xfrm>
            <a:off x="240632" y="180127"/>
            <a:ext cx="1182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GEANT4 Neutrino Beam Monte Carlo Simulation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DB4EB6B-B33A-68D0-8E7F-F4FD0C973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02" y="579536"/>
            <a:ext cx="6348247" cy="279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G4JNUBEAM beam simulation:</a:t>
            </a:r>
            <a:endParaRPr lang="en-GB" sz="2000" i="0" dirty="0">
              <a:solidFill>
                <a:srgbClr val="0000FF"/>
              </a:solidFill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spc="-21" dirty="0">
                <a:latin typeface="+mn-lt"/>
                <a:cs typeface="Calibri"/>
              </a:rPr>
              <a:t>Monte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dirty="0">
                <a:latin typeface="+mn-lt"/>
                <a:cs typeface="Calibri"/>
              </a:rPr>
              <a:t>Carlo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simulation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based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on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GEANT4,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describing all</a:t>
            </a:r>
            <a:r>
              <a:rPr lang="en-GB" sz="1800" i="0" dirty="0">
                <a:latin typeface="+mn-lt"/>
                <a:cs typeface="Calibri"/>
              </a:rPr>
              <a:t> </a:t>
            </a:r>
            <a:r>
              <a:rPr lang="en-GB" sz="1800" i="0" spc="-692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physical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processes</a:t>
            </a:r>
            <a:r>
              <a:rPr lang="en-GB" sz="1800" i="0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from</a:t>
            </a:r>
            <a:r>
              <a:rPr lang="en-GB" sz="1800" i="0" spc="32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proton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interactions</a:t>
            </a:r>
            <a:r>
              <a:rPr lang="en-GB" sz="1800" i="0" dirty="0">
                <a:latin typeface="+mn-lt"/>
                <a:cs typeface="Calibri"/>
              </a:rPr>
              <a:t> in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dirty="0">
                <a:latin typeface="+mn-lt"/>
                <a:cs typeface="Calibri"/>
              </a:rPr>
              <a:t>the </a:t>
            </a:r>
            <a:r>
              <a:rPr lang="en-GB" sz="1800" i="0" spc="-32" dirty="0">
                <a:latin typeface="+mn-lt"/>
                <a:cs typeface="Calibri"/>
              </a:rPr>
              <a:t>target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21" dirty="0">
                <a:latin typeface="+mn-lt"/>
                <a:cs typeface="Calibri"/>
              </a:rPr>
              <a:t>to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dirty="0">
                <a:latin typeface="+mn-lt"/>
                <a:cs typeface="Calibri"/>
              </a:rPr>
              <a:t>the </a:t>
            </a:r>
            <a:r>
              <a:rPr lang="en-GB" sz="1800" i="0" spc="-21" dirty="0">
                <a:latin typeface="+mn-lt"/>
                <a:cs typeface="Calibri"/>
              </a:rPr>
              <a:t>decay</a:t>
            </a:r>
            <a:r>
              <a:rPr lang="en-GB" sz="1800" i="0" spc="21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of</a:t>
            </a:r>
            <a:r>
              <a:rPr lang="en-GB" sz="1800" i="0" dirty="0">
                <a:latin typeface="+mn-lt"/>
                <a:cs typeface="Calibri"/>
              </a:rPr>
              <a:t> </a:t>
            </a:r>
            <a:r>
              <a:rPr lang="en-GB" sz="1800" i="0" spc="-11" dirty="0">
                <a:latin typeface="+mn-lt"/>
                <a:cs typeface="Calibri"/>
              </a:rPr>
              <a:t>hadrons</a:t>
            </a:r>
            <a:r>
              <a:rPr lang="en-GB" sz="1800" i="0" spc="11" dirty="0">
                <a:latin typeface="+mn-lt"/>
                <a:cs typeface="Calibri"/>
              </a:rPr>
              <a:t> </a:t>
            </a:r>
            <a:r>
              <a:rPr lang="en-GB" sz="1800" i="0" dirty="0">
                <a:latin typeface="+mn-lt"/>
                <a:cs typeface="Calibri"/>
              </a:rPr>
              <a:t>and muons</a:t>
            </a:r>
            <a:r>
              <a:rPr lang="en-GB" sz="1800" i="0" spc="-11" dirty="0">
                <a:latin typeface="+mn-lt"/>
                <a:cs typeface="Calibri"/>
              </a:rPr>
              <a:t> </a:t>
            </a:r>
            <a:r>
              <a:rPr lang="en-GB" sz="1800" spc="-11" dirty="0">
                <a:latin typeface="+mn-lt"/>
                <a:cs typeface="Calibri"/>
              </a:rPr>
              <a:t>producing</a:t>
            </a:r>
            <a:r>
              <a:rPr lang="en-GB" sz="1800" dirty="0">
                <a:latin typeface="+mn-lt"/>
                <a:cs typeface="Calibri"/>
              </a:rPr>
              <a:t> </a:t>
            </a:r>
            <a:r>
              <a:rPr lang="en-GB" sz="1800" spc="-11" dirty="0">
                <a:latin typeface="+mn-lt"/>
                <a:cs typeface="Calibri"/>
              </a:rPr>
              <a:t>neutrinos.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US" sz="1800" i="0" dirty="0">
                <a:latin typeface="+mn-lt"/>
              </a:rPr>
              <a:t>Framework now fully developed and already            being used by T2K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US" sz="1800" i="0" dirty="0">
                <a:latin typeface="+mn-lt"/>
              </a:rPr>
              <a:t>Fluxes will be used for next T2K oscillation analysis!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US" sz="1800" i="0" dirty="0">
                <a:latin typeface="+mn-lt"/>
              </a:rPr>
              <a:t>Lucas T2K Beam MC convener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1800" i="0" dirty="0">
              <a:latin typeface="+mn-lt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1800" i="0" dirty="0">
              <a:latin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  <a:buClr>
                <a:srgbClr val="FF0000"/>
              </a:buClr>
              <a:buSzPct val="70000"/>
            </a:pPr>
            <a:endParaRPr lang="en-GB" sz="18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endParaRPr lang="en-GB" sz="1600" i="0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208D9CB-4156-1142-8B52-22DDB2D29880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CC85CCDB-DA18-0282-086F-AA04F13EFE3D}"/>
              </a:ext>
            </a:extLst>
          </p:cNvPr>
          <p:cNvSpPr txBox="1">
            <a:spLocks/>
          </p:cNvSpPr>
          <p:nvPr/>
        </p:nvSpPr>
        <p:spPr>
          <a:xfrm>
            <a:off x="239300" y="212591"/>
            <a:ext cx="7223125" cy="691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vert="horz" wrap="square" lIns="0" tIns="13970" rIns="0" bIns="0" rtlCol="0" anchor="ctr">
            <a:sp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marL="12700" hangingPunct="1">
              <a:lnSpc>
                <a:spcPct val="100000"/>
              </a:lnSpc>
              <a:spcBef>
                <a:spcPts val="110"/>
              </a:spcBef>
            </a:pPr>
            <a:endParaRPr lang="en-GB" spc="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57">
                <a:extLst>
                  <a:ext uri="{FF2B5EF4-FFF2-40B4-BE49-F238E27FC236}">
                    <a16:creationId xmlns:a16="http://schemas.microsoft.com/office/drawing/2014/main" id="{6A038D63-4E71-05F0-BEB8-812EDDF3FA07}"/>
                  </a:ext>
                </a:extLst>
              </p:cNvPr>
              <p:cNvSpPr txBox="1"/>
              <p:nvPr/>
            </p:nvSpPr>
            <p:spPr>
              <a:xfrm>
                <a:off x="6426701" y="802534"/>
                <a:ext cx="1001028" cy="909139"/>
              </a:xfrm>
              <a:prstGeom prst="rect">
                <a:avLst/>
              </a:prstGeom>
            </p:spPr>
            <p:txBody>
              <a:bodyPr vert="horz" wrap="square" lIns="0" tIns="27031" rIns="0" bIns="0" rtlCol="0">
                <a:spAutoFit/>
              </a:bodyPr>
              <a:lstStyle/>
              <a:p>
                <a:pPr marL="81096">
                  <a:spcBef>
                    <a:spcPts val="213"/>
                  </a:spcBef>
                </a:pPr>
                <a:r>
                  <a:rPr sz="1200" spc="106" dirty="0">
                    <a:solidFill>
                      <a:srgbClr val="012EC8"/>
                    </a:solidFill>
                    <a:latin typeface="Segoe UI Symbol"/>
                    <a:cs typeface="Segoe UI Symbol"/>
                  </a:rPr>
                  <a:t>—</a:t>
                </a:r>
                <a:r>
                  <a:rPr sz="1200" spc="-64" dirty="0">
                    <a:solidFill>
                      <a:srgbClr val="012EC8"/>
                    </a:solidFill>
                    <a:latin typeface="Segoe UI Symbol"/>
                    <a:cs typeface="Segoe UI Symbol"/>
                  </a:rPr>
                  <a:t> </a:t>
                </a:r>
                <a:r>
                  <a:rPr sz="1200" spc="181" dirty="0">
                    <a:latin typeface="Cambria Math"/>
                    <a:cs typeface="Cambria Math"/>
                  </a:rPr>
                  <a:t>𝜋</a:t>
                </a:r>
                <a:r>
                  <a:rPr lang="en-GB" sz="1400" spc="430" baseline="29100" dirty="0">
                    <a:latin typeface="Cambria Math"/>
                    <a:cs typeface="Cambria Math"/>
                  </a:rPr>
                  <a:t>+</a:t>
                </a:r>
                <a:endParaRPr sz="1400" baseline="29100" dirty="0">
                  <a:latin typeface="Cambria Math"/>
                  <a:cs typeface="Cambria Math"/>
                </a:endParaRPr>
              </a:p>
              <a:p>
                <a:pPr marL="81096">
                  <a:spcBef>
                    <a:spcPts val="85"/>
                  </a:spcBef>
                </a:pPr>
                <a:r>
                  <a:rPr sz="1200" spc="106" dirty="0">
                    <a:solidFill>
                      <a:srgbClr val="FF0000"/>
                    </a:solidFill>
                    <a:latin typeface="Segoe UI Symbol"/>
                    <a:cs typeface="Segoe UI Symbol"/>
                  </a:rPr>
                  <a:t>—</a:t>
                </a:r>
                <a:r>
                  <a:rPr sz="1200" spc="-64" dirty="0">
                    <a:solidFill>
                      <a:srgbClr val="FF0000"/>
                    </a:solidFill>
                    <a:latin typeface="Segoe UI Symbol"/>
                    <a:cs typeface="Segoe UI Symbol"/>
                  </a:rPr>
                  <a:t> </a:t>
                </a:r>
                <a:r>
                  <a:rPr sz="1200" spc="181" dirty="0">
                    <a:latin typeface="Cambria Math"/>
                    <a:cs typeface="Cambria Math"/>
                  </a:rPr>
                  <a:t>𝜋</a:t>
                </a:r>
                <a:r>
                  <a:rPr lang="en-GB" spc="798" baseline="29100" dirty="0">
                    <a:latin typeface="Cambria Math"/>
                    <a:cs typeface="Cambria Math"/>
                  </a:rPr>
                  <a:t>-</a:t>
                </a:r>
                <a:endParaRPr sz="1400" baseline="29100" dirty="0">
                  <a:latin typeface="Cambria Math"/>
                  <a:cs typeface="Cambria Math"/>
                </a:endParaRPr>
              </a:p>
              <a:p>
                <a:pPr marL="81096"/>
                <a:r>
                  <a:rPr sz="1200" spc="106" dirty="0">
                    <a:solidFill>
                      <a:srgbClr val="00E700"/>
                    </a:solidFill>
                    <a:latin typeface="Segoe UI Symbol"/>
                    <a:cs typeface="Segoe UI Symbol"/>
                  </a:rPr>
                  <a:t>—</a:t>
                </a:r>
                <a:r>
                  <a:rPr sz="1200" spc="-64" dirty="0">
                    <a:solidFill>
                      <a:srgbClr val="00E700"/>
                    </a:solidFill>
                    <a:latin typeface="Segoe UI Symbol"/>
                    <a:cs typeface="Segoe UI Symbol"/>
                  </a:rPr>
                  <a:t> </a:t>
                </a:r>
                <a:r>
                  <a:rPr sz="1200" spc="74" dirty="0">
                    <a:latin typeface="Cambria Math"/>
                    <a:cs typeface="Cambria Math"/>
                  </a:rPr>
                  <a:t>𝜇</a:t>
                </a:r>
                <a:r>
                  <a:rPr lang="en-GB" sz="1400" spc="430" baseline="29100" dirty="0">
                    <a:latin typeface="Cambria Math"/>
                    <a:cs typeface="Cambria Math"/>
                  </a:rPr>
                  <a:t>+</a:t>
                </a:r>
                <a:endParaRPr sz="1400" baseline="29100" dirty="0">
                  <a:latin typeface="Cambria Math"/>
                  <a:cs typeface="Cambria Math"/>
                </a:endParaRPr>
              </a:p>
              <a:p>
                <a:pPr marL="81096">
                  <a:spcBef>
                    <a:spcPts val="53"/>
                  </a:spcBef>
                </a:pPr>
                <a:r>
                  <a:rPr sz="1200" spc="106" dirty="0">
                    <a:solidFill>
                      <a:srgbClr val="C20EAC"/>
                    </a:solidFill>
                    <a:latin typeface="Segoe UI Symbol"/>
                    <a:cs typeface="Segoe UI Symbol"/>
                  </a:rPr>
                  <a:t>—</a:t>
                </a:r>
                <a:r>
                  <a:rPr sz="1200" spc="-64" dirty="0">
                    <a:solidFill>
                      <a:srgbClr val="C20EAC"/>
                    </a:solidFill>
                    <a:latin typeface="Segoe UI Symbol"/>
                    <a:cs typeface="Segoe UI 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pc="-6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pc="-6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GB" sz="1200" i="1" spc="-64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sz="1400" baseline="-15873" dirty="0">
                  <a:latin typeface="Cambria Math"/>
                  <a:cs typeface="Cambria Math"/>
                </a:endParaRPr>
              </a:p>
            </p:txBody>
          </p:sp>
        </mc:Choice>
        <mc:Fallback xmlns="">
          <p:sp>
            <p:nvSpPr>
              <p:cNvPr id="17" name="object 57">
                <a:extLst>
                  <a:ext uri="{FF2B5EF4-FFF2-40B4-BE49-F238E27FC236}">
                    <a16:creationId xmlns:a16="http://schemas.microsoft.com/office/drawing/2014/main" id="{6A038D63-4E71-05F0-BEB8-812EDDF3FA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6701" y="802534"/>
                <a:ext cx="1001028" cy="909139"/>
              </a:xfrm>
              <a:prstGeom prst="rect">
                <a:avLst/>
              </a:prstGeom>
              <a:blipFill>
                <a:blip r:embed="rId7"/>
                <a:stretch>
                  <a:fillRect t="-416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beam_follow">
            <a:hlinkClick r:id="" action="ppaction://media"/>
            <a:extLst>
              <a:ext uri="{FF2B5EF4-FFF2-40B4-BE49-F238E27FC236}">
                <a16:creationId xmlns:a16="http://schemas.microsoft.com/office/drawing/2014/main" id="{7327B620-F514-21F9-DF34-A77B9EA4EE2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49692" y="3429000"/>
            <a:ext cx="3899588" cy="29246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93B611A-1724-65D6-F4FC-0A5457D4B0B9}"/>
              </a:ext>
            </a:extLst>
          </p:cNvPr>
          <p:cNvGrpSpPr/>
          <p:nvPr/>
        </p:nvGrpSpPr>
        <p:grpSpPr>
          <a:xfrm>
            <a:off x="8911394" y="4853005"/>
            <a:ext cx="1369086" cy="841156"/>
            <a:chOff x="8911394" y="4853005"/>
            <a:chExt cx="1369086" cy="84115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8F5DA5-9936-D9A7-B3BD-7460A9617B2B}"/>
                </a:ext>
              </a:extLst>
            </p:cNvPr>
            <p:cNvSpPr/>
            <p:nvPr/>
          </p:nvSpPr>
          <p:spPr bwMode="auto">
            <a:xfrm>
              <a:off x="8911394" y="4853005"/>
              <a:ext cx="1369086" cy="8309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AC1D4F-D280-B1AA-EF5F-DDBEB419FC78}"/>
                </a:ext>
              </a:extLst>
            </p:cNvPr>
            <p:cNvSpPr txBox="1"/>
            <p:nvPr/>
          </p:nvSpPr>
          <p:spPr>
            <a:xfrm>
              <a:off x="8920173" y="4863166"/>
              <a:ext cx="1360307" cy="8309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spc="0" normalizeH="0" dirty="0">
                  <a:ln>
                    <a:noFill/>
                  </a:ln>
                  <a:solidFill>
                    <a:srgbClr val="00B050"/>
                  </a:solidFill>
                  <a:effectLst/>
                  <a:uFillTx/>
                  <a:latin typeface="+mn-lt"/>
                  <a:ea typeface="+mj-ea"/>
                  <a:cs typeface="+mj-cs"/>
                  <a:sym typeface="Calibri"/>
                </a:rPr>
                <a:t>Green: proton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i="0" dirty="0">
                  <a:solidFill>
                    <a:srgbClr val="0000FF"/>
                  </a:solidFill>
                  <a:latin typeface="+mn-lt"/>
                </a:rPr>
                <a:t>Blue: </a:t>
              </a:r>
              <a:r>
                <a:rPr lang="en-US" sz="1600" i="0" dirty="0">
                  <a:solidFill>
                    <a:srgbClr val="0000FF"/>
                  </a:solidFill>
                  <a:latin typeface="Symbol" pitchFamily="2" charset="2"/>
                </a:rPr>
                <a:t>p</a:t>
              </a:r>
              <a:r>
                <a:rPr lang="en-US" sz="1600" i="0" baseline="30000" dirty="0">
                  <a:solidFill>
                    <a:srgbClr val="0000FF"/>
                  </a:solidFill>
                  <a:latin typeface="+mn-lt"/>
                </a:rPr>
                <a:t>+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i="0" dirty="0">
                  <a:solidFill>
                    <a:srgbClr val="FFC000"/>
                  </a:solidFill>
                  <a:latin typeface="+mn-lt"/>
                </a:rPr>
                <a:t>Yellow: </a:t>
              </a:r>
              <a:r>
                <a:rPr lang="en-US" sz="1600" i="0" dirty="0">
                  <a:solidFill>
                    <a:srgbClr val="FFC000"/>
                  </a:solidFill>
                  <a:latin typeface="Symbol" pitchFamily="2" charset="2"/>
                </a:rPr>
                <a:t>n</a:t>
              </a:r>
              <a:r>
                <a:rPr lang="en-US" sz="1600" i="0" baseline="-25000" dirty="0">
                  <a:solidFill>
                    <a:srgbClr val="FFC000"/>
                  </a:solidFill>
                  <a:latin typeface="Symbol" pitchFamily="2" charset="2"/>
                </a:rPr>
                <a:t>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6090F20-EB0F-8380-7378-3FB4EF169D6A}"/>
              </a:ext>
            </a:extLst>
          </p:cNvPr>
          <p:cNvSpPr txBox="1"/>
          <p:nvPr/>
        </p:nvSpPr>
        <p:spPr>
          <a:xfrm>
            <a:off x="8896180" y="3785950"/>
            <a:ext cx="2202406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i="0" dirty="0">
                <a:latin typeface="+mn-lt"/>
              </a:rPr>
              <a:t>Animation based on G4JNUBEAM to illustrate how neutrino beam is produced</a:t>
            </a:r>
            <a:endParaRPr kumimoji="0" lang="en-US" sz="1600" b="0" i="0" u="none" strike="noStrike" cap="none" spc="0" normalizeH="0" dirty="0">
              <a:ln>
                <a:noFill/>
              </a:ln>
              <a:effectLst/>
              <a:uFillTx/>
              <a:latin typeface="+mn-lt"/>
              <a:ea typeface="+mj-ea"/>
              <a:cs typeface="+mj-cs"/>
              <a:sym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6CFD796-8497-1021-FB37-8B1ABC4030C0}"/>
              </a:ext>
            </a:extLst>
          </p:cNvPr>
          <p:cNvSpPr txBox="1"/>
          <p:nvPr/>
        </p:nvSpPr>
        <p:spPr>
          <a:xfrm>
            <a:off x="4195408" y="617250"/>
            <a:ext cx="1056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Lucas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577C02-F1D0-C1E1-F0A1-30FA51813AC9}"/>
              </a:ext>
            </a:extLst>
          </p:cNvPr>
          <p:cNvSpPr txBox="1"/>
          <p:nvPr/>
        </p:nvSpPr>
        <p:spPr>
          <a:xfrm>
            <a:off x="11612410" y="53441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D6193F-136F-FCEB-4C6D-92E87E4815D7}"/>
              </a:ext>
            </a:extLst>
          </p:cNvPr>
          <p:cNvSpPr txBox="1"/>
          <p:nvPr/>
        </p:nvSpPr>
        <p:spPr>
          <a:xfrm>
            <a:off x="11764810" y="54965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1E7F2E-D5AB-A554-25F5-DD607D89F303}"/>
              </a:ext>
            </a:extLst>
          </p:cNvPr>
          <p:cNvSpPr txBox="1"/>
          <p:nvPr/>
        </p:nvSpPr>
        <p:spPr>
          <a:xfrm>
            <a:off x="11917210" y="56489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38A1C5-A5F5-5E03-4289-12D7C1736984}"/>
              </a:ext>
            </a:extLst>
          </p:cNvPr>
          <p:cNvSpPr txBox="1"/>
          <p:nvPr/>
        </p:nvSpPr>
        <p:spPr>
          <a:xfrm>
            <a:off x="12069610" y="58013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DB52D6-6EAF-3C51-0D52-F80705AF772B}"/>
              </a:ext>
            </a:extLst>
          </p:cNvPr>
          <p:cNvSpPr txBox="1"/>
          <p:nvPr/>
        </p:nvSpPr>
        <p:spPr>
          <a:xfrm>
            <a:off x="12222010" y="59537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FEF27D-3A89-AD8F-97C4-E7880406384D}"/>
              </a:ext>
            </a:extLst>
          </p:cNvPr>
          <p:cNvSpPr txBox="1"/>
          <p:nvPr/>
        </p:nvSpPr>
        <p:spPr>
          <a:xfrm>
            <a:off x="12374410" y="610616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9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100000">
                <p:cTn id="12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1B61C-8013-C5AF-02B6-AA820FC78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1D668A28-7FF1-7CE9-3FE7-3BC4BBF5E793}"/>
              </a:ext>
            </a:extLst>
          </p:cNvPr>
          <p:cNvSpPr txBox="1"/>
          <p:nvPr/>
        </p:nvSpPr>
        <p:spPr>
          <a:xfrm>
            <a:off x="240632" y="180127"/>
            <a:ext cx="1182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Optimisation Neutrino Beam Target for Hyper-K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208D9CB-4156-1142-8B52-22DDB2D29880}"/>
              </a:ext>
            </a:extLst>
          </p:cNvPr>
          <p:cNvSpPr txBox="1">
            <a:spLocks/>
          </p:cNvSpPr>
          <p:nvPr/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CC85CCDB-DA18-0282-086F-AA04F13EFE3D}"/>
              </a:ext>
            </a:extLst>
          </p:cNvPr>
          <p:cNvSpPr txBox="1">
            <a:spLocks/>
          </p:cNvSpPr>
          <p:nvPr/>
        </p:nvSpPr>
        <p:spPr>
          <a:xfrm>
            <a:off x="239300" y="212591"/>
            <a:ext cx="7223125" cy="691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vert="horz" wrap="square" lIns="0" tIns="13970" rIns="0" bIns="0" rtlCol="0" anchor="ctr">
            <a:sp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marL="12700" hangingPunct="1">
              <a:lnSpc>
                <a:spcPct val="100000"/>
              </a:lnSpc>
              <a:spcBef>
                <a:spcPts val="110"/>
              </a:spcBef>
            </a:pPr>
            <a:endParaRPr lang="en-GB" spc="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AC1D4F-D280-B1AA-EF5F-DDBEB419FC78}"/>
              </a:ext>
            </a:extLst>
          </p:cNvPr>
          <p:cNvSpPr txBox="1"/>
          <p:nvPr/>
        </p:nvSpPr>
        <p:spPr>
          <a:xfrm>
            <a:off x="8920173" y="4863166"/>
            <a:ext cx="136030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rPr>
              <a:t>Green: proton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i="0" dirty="0">
                <a:solidFill>
                  <a:srgbClr val="FF0000"/>
                </a:solidFill>
                <a:latin typeface="+mn-lt"/>
              </a:rPr>
              <a:t>Blue: </a:t>
            </a:r>
            <a:r>
              <a:rPr lang="en-US" sz="1600" i="0" dirty="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1600" i="0" baseline="30000" dirty="0">
                <a:solidFill>
                  <a:srgbClr val="FF0000"/>
                </a:solidFill>
                <a:latin typeface="+mn-lt"/>
              </a:rPr>
              <a:t>+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i="0" dirty="0">
                <a:solidFill>
                  <a:srgbClr val="FF0000"/>
                </a:solidFill>
                <a:latin typeface="+mn-lt"/>
              </a:rPr>
              <a:t>Yellow: </a:t>
            </a:r>
            <a:r>
              <a:rPr lang="en-US" sz="1600" i="0" dirty="0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en-US" sz="1600" i="0" baseline="-25000" dirty="0">
                <a:solidFill>
                  <a:srgbClr val="FF0000"/>
                </a:solidFill>
                <a:latin typeface="Symbol" pitchFamily="2" charset="2"/>
              </a:rPr>
              <a:t>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090F20-EB0F-8380-7378-3FB4EF169D6A}"/>
              </a:ext>
            </a:extLst>
          </p:cNvPr>
          <p:cNvSpPr txBox="1"/>
          <p:nvPr/>
        </p:nvSpPr>
        <p:spPr>
          <a:xfrm>
            <a:off x="8896180" y="3785950"/>
            <a:ext cx="2202406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i="0" dirty="0">
                <a:solidFill>
                  <a:srgbClr val="0000FF"/>
                </a:solidFill>
                <a:latin typeface="+mn-lt"/>
              </a:rPr>
              <a:t>Animation based on G4JNUBEAM to illustrate how neutrino beam is produced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j-ea"/>
              <a:cs typeface="+mj-cs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81CFD8-5090-BF6B-2D85-3DF4CEDFD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97" y="701446"/>
            <a:ext cx="2936959" cy="7628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8A262D-2D50-894C-D50E-11DF62250100}"/>
              </a:ext>
            </a:extLst>
          </p:cNvPr>
          <p:cNvSpPr txBox="1"/>
          <p:nvPr/>
        </p:nvSpPr>
        <p:spPr>
          <a:xfrm>
            <a:off x="1150150" y="492273"/>
            <a:ext cx="21036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i="0" dirty="0">
                <a:latin typeface="+mj-lt"/>
              </a:rPr>
              <a:t>Original Target: 90-cm graphite (IG-43 1.82 g/cm</a:t>
            </a:r>
            <a:r>
              <a:rPr lang="en-US" sz="1050" i="0" baseline="30000" dirty="0">
                <a:latin typeface="+mj-lt"/>
              </a:rPr>
              <a:t>3</a:t>
            </a:r>
            <a:r>
              <a:rPr lang="en-US" sz="1050" i="0" dirty="0">
                <a:latin typeface="+mj-lt"/>
              </a:rPr>
              <a:t>) rod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527FA4-DE1B-C881-3C8A-D96C0C347E15}"/>
              </a:ext>
            </a:extLst>
          </p:cNvPr>
          <p:cNvSpPr txBox="1"/>
          <p:nvPr/>
        </p:nvSpPr>
        <p:spPr>
          <a:xfrm>
            <a:off x="427325" y="2743895"/>
            <a:ext cx="288123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0" dirty="0"/>
              <a:t>+25 cm target (total 115 cm).</a:t>
            </a:r>
          </a:p>
          <a:p>
            <a:r>
              <a:rPr lang="en-US" sz="1600" i="0" dirty="0"/>
              <a:t>Density: 1.82</a:t>
            </a:r>
            <a:r>
              <a:rPr lang="en-GB" sz="1600" i="0" dirty="0">
                <a:solidFill>
                  <a:srgbClr val="000000"/>
                </a:solidFill>
                <a:cs typeface="Calibri" panose="020F0502020204030204" pitchFamily="34" charset="0"/>
              </a:rPr>
              <a:t> →</a:t>
            </a:r>
            <a:r>
              <a:rPr lang="en-US" sz="1600" i="0" dirty="0"/>
              <a:t> 1.90 g/cm</a:t>
            </a:r>
            <a:r>
              <a:rPr lang="en-US" sz="1600" i="0" baseline="30000" dirty="0"/>
              <a:t>3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35B221FF-84ED-4E25-81A6-8B0084260FDA}"/>
              </a:ext>
            </a:extLst>
          </p:cNvPr>
          <p:cNvSpPr/>
          <p:nvPr/>
        </p:nvSpPr>
        <p:spPr>
          <a:xfrm rot="16200000">
            <a:off x="1724118" y="2820628"/>
            <a:ext cx="99087" cy="1620000"/>
          </a:xfrm>
          <a:prstGeom prst="can">
            <a:avLst/>
          </a:prstGeom>
          <a:solidFill>
            <a:schemeClr val="bg2">
              <a:lumMod val="75000"/>
            </a:schemeClr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BB23C75D-4DDB-93F3-B4D6-8829BC5D14E9}"/>
              </a:ext>
            </a:extLst>
          </p:cNvPr>
          <p:cNvSpPr/>
          <p:nvPr/>
        </p:nvSpPr>
        <p:spPr>
          <a:xfrm rot="16200000">
            <a:off x="2759120" y="3405629"/>
            <a:ext cx="99087" cy="450000"/>
          </a:xfrm>
          <a:prstGeom prst="can">
            <a:avLst/>
          </a:prstGeom>
          <a:solidFill>
            <a:schemeClr val="bg2">
              <a:lumMod val="75000"/>
            </a:schemeClr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0B458-482A-AF9F-E539-C89D00EDC5CD}"/>
              </a:ext>
            </a:extLst>
          </p:cNvPr>
          <p:cNvSpPr txBox="1"/>
          <p:nvPr/>
        </p:nvSpPr>
        <p:spPr>
          <a:xfrm>
            <a:off x="1547535" y="3647552"/>
            <a:ext cx="47384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90 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E85C88-A232-2E92-08BB-1C7D03868B30}"/>
              </a:ext>
            </a:extLst>
          </p:cNvPr>
          <p:cNvSpPr txBox="1"/>
          <p:nvPr/>
        </p:nvSpPr>
        <p:spPr>
          <a:xfrm>
            <a:off x="2533268" y="3653615"/>
            <a:ext cx="55079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+25 cm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9936D1-0C15-6307-5F5F-8D95E844A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96633">
            <a:off x="141267" y="1590101"/>
            <a:ext cx="3453355" cy="862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9D1EFC1-446D-A59B-81DE-EA6294E6E9E4}"/>
              </a:ext>
            </a:extLst>
          </p:cNvPr>
          <p:cNvSpPr txBox="1"/>
          <p:nvPr/>
        </p:nvSpPr>
        <p:spPr>
          <a:xfrm>
            <a:off x="1229264" y="1519359"/>
            <a:ext cx="23878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i="0" dirty="0">
                <a:latin typeface="+mj-lt"/>
              </a:rPr>
              <a:t>115-cm graphite rod, with IG-45 (1.88 g/cm</a:t>
            </a:r>
            <a:r>
              <a:rPr lang="en-US" sz="1050" i="0" baseline="30000" dirty="0">
                <a:latin typeface="+mj-lt"/>
              </a:rPr>
              <a:t>3</a:t>
            </a:r>
            <a:r>
              <a:rPr lang="en-US" sz="1050" i="0" dirty="0">
                <a:latin typeface="+mj-lt"/>
              </a:rPr>
              <a:t>) and IG-15 (1.90 g/cm</a:t>
            </a:r>
            <a:r>
              <a:rPr lang="en-US" sz="1050" i="0" baseline="30000" dirty="0">
                <a:latin typeface="+mj-lt"/>
              </a:rPr>
              <a:t>3</a:t>
            </a:r>
            <a:r>
              <a:rPr lang="en-US" sz="1050" i="0" dirty="0">
                <a:latin typeface="+mj-lt"/>
              </a:rPr>
              <a:t>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72D7DB4-273F-6778-3C80-5482D139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51" t="11010" r="8559" b="2591"/>
          <a:stretch/>
        </p:blipFill>
        <p:spPr>
          <a:xfrm>
            <a:off x="4893191" y="2641327"/>
            <a:ext cx="6388420" cy="38335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A033C56-451E-BDD8-3147-E8B944E1D0A7}"/>
              </a:ext>
            </a:extLst>
          </p:cNvPr>
          <p:cNvSpPr txBox="1"/>
          <p:nvPr/>
        </p:nvSpPr>
        <p:spPr>
          <a:xfrm>
            <a:off x="5256472" y="2340316"/>
            <a:ext cx="62196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rPr>
              <a:t>Double ratio to illustrate wrong sign contamination reduction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33EB03-917B-1AE4-BE7B-1C212ABBEE1F}"/>
              </a:ext>
            </a:extLst>
          </p:cNvPr>
          <p:cNvSpPr txBox="1"/>
          <p:nvPr/>
        </p:nvSpPr>
        <p:spPr>
          <a:xfrm>
            <a:off x="963202" y="6437314"/>
            <a:ext cx="9379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dirty="0">
                <a:solidFill>
                  <a:srgbClr val="FF0000"/>
                </a:solidFill>
                <a:latin typeface="+mn-lt"/>
              </a:rPr>
              <a:t>David, Veera, Lucas </a:t>
            </a:r>
            <a:r>
              <a:rPr lang="en-US" sz="1600" i="0" dirty="0">
                <a:latin typeface="+mn-lt"/>
              </a:rPr>
              <a:t>now studying the impact in the CPV sensitivity with the extended/denser target.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E7AAFE-DEE6-1339-E3D3-656CE393F9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62" y="3964603"/>
            <a:ext cx="4027348" cy="171867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57BC8A9-F432-8253-6DAF-99FA160D8BD2}"/>
              </a:ext>
            </a:extLst>
          </p:cNvPr>
          <p:cNvSpPr txBox="1"/>
          <p:nvPr/>
        </p:nvSpPr>
        <p:spPr>
          <a:xfrm>
            <a:off x="1277178" y="5516884"/>
            <a:ext cx="233991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About 60cm available in Horn 1 to extend the target. 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DB4EB6B-B33A-68D0-8E7F-F4FD0C973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0510" y="556601"/>
            <a:ext cx="8471490" cy="175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1800" i="0" dirty="0">
                <a:latin typeface="+mn-lt"/>
              </a:rPr>
              <a:t>Target optimisation:</a:t>
            </a:r>
            <a:endParaRPr lang="en-GB" sz="1800" i="0" dirty="0">
              <a:solidFill>
                <a:srgbClr val="0000FF"/>
              </a:solidFill>
              <a:latin typeface="+mn-lt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US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In an ideal (anti)neutrino-mode beam, all 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π⁺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(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</a:t>
            </a:r>
            <a:r>
              <a:rPr lang="en-GB" sz="1600" i="0" baseline="30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) are focused into the decay volume and </a:t>
            </a:r>
            <a:r>
              <a:rPr lang="en-US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all 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</a:t>
            </a:r>
            <a:r>
              <a:rPr lang="en-GB" sz="1600" i="0" baseline="30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(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π⁺</a:t>
            </a:r>
            <a:r>
              <a:rPr lang="en-GB" sz="16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) 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are defocused and absorbed before decaying.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 fraction of high-momentum/forward-going 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</a:t>
            </a:r>
            <a:r>
              <a:rPr lang="en-GB" sz="1600" i="0" baseline="30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(</a:t>
            </a:r>
            <a:r>
              <a:rPr lang="el-GR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π⁺</a:t>
            </a:r>
            <a:r>
              <a:rPr lang="en-GB" sz="16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) </a:t>
            </a:r>
            <a:r>
              <a:rPr lang="en-GB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escape magnetic field of horns and travel downstream → wrong-sign flux, reducing sensitivity to CP violation. 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US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Improved with longer target, trading fewer direct </a:t>
            </a:r>
            <a:r>
              <a:rPr lang="en-US" sz="1600" i="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pions</a:t>
            </a:r>
            <a:r>
              <a:rPr lang="en-US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 for more horn-focused </a:t>
            </a:r>
            <a:r>
              <a:rPr lang="en-US" sz="1600" i="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pions</a:t>
            </a:r>
            <a:r>
              <a:rPr lang="en-US" sz="1600" i="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.​</a:t>
            </a:r>
            <a:endParaRPr lang="en-GB" sz="1800" i="0" dirty="0">
              <a:latin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638A39-6080-5655-C181-83E9EC9A6707}"/>
              </a:ext>
            </a:extLst>
          </p:cNvPr>
          <p:cNvSpPr txBox="1"/>
          <p:nvPr/>
        </p:nvSpPr>
        <p:spPr>
          <a:xfrm>
            <a:off x="11135159" y="471565"/>
            <a:ext cx="1056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Lucas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3DBF56-4D60-FDBC-1116-B3FAC66F31CE}"/>
                  </a:ext>
                </a:extLst>
              </p:cNvPr>
              <p:cNvSpPr txBox="1"/>
              <p:nvPr/>
            </p:nvSpPr>
            <p:spPr>
              <a:xfrm>
                <a:off x="5455472" y="3051206"/>
                <a:ext cx="1740798" cy="528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FHC: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GB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GB" sz="16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160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𝑒𝑥𝑡𝑒𝑛𝑑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GB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GB" sz="16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160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𝑜𝑟𝑖𝑔</m:t>
                            </m:r>
                          </m:sub>
                        </m:sSub>
                      </m:den>
                    </m:f>
                  </m:oMath>
                </a14:m>
                <a:endParaRPr lang="en-US" sz="1600" i="0" dirty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3DBF56-4D60-FDBC-1116-B3FAC66F31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5472" y="3051206"/>
                <a:ext cx="1740798" cy="528222"/>
              </a:xfrm>
              <a:prstGeom prst="rect">
                <a:avLst/>
              </a:prstGeom>
              <a:blipFill>
                <a:blip r:embed="rId7"/>
                <a:stretch>
                  <a:fillRect l="-1449" t="-52381" b="-7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FE9CD67-935D-4EC4-C402-78370260664E}"/>
                  </a:ext>
                </a:extLst>
              </p:cNvPr>
              <p:cNvSpPr txBox="1"/>
              <p:nvPr/>
            </p:nvSpPr>
            <p:spPr>
              <a:xfrm>
                <a:off x="9410081" y="3061471"/>
                <a:ext cx="1740798" cy="528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8900"/>
                    </a:solidFill>
                  </a:rPr>
                  <a:t>RHC: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FF8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GB" sz="1600" i="1">
                                    <a:solidFill>
                                      <a:srgbClr val="FF89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GB" sz="1600" i="1">
                                            <a:solidFill>
                                              <a:srgbClr val="FF8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1600">
                                            <a:solidFill>
                                              <a:srgbClr val="FF89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60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𝑒𝑥𝑡𝑒𝑛𝑑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smtClean="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GB" sz="1600" i="1">
                                    <a:solidFill>
                                      <a:srgbClr val="FF89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i="1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GB" sz="1600" i="1">
                                            <a:solidFill>
                                              <a:srgbClr val="FF89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1600">
                                            <a:solidFill>
                                              <a:srgbClr val="FF89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GB" sz="1600">
                                        <a:solidFill>
                                          <a:srgbClr val="FF89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60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rgbClr val="FF8900"/>
                                </a:solidFill>
                                <a:latin typeface="Cambria Math" panose="02040503050406030204" pitchFamily="18" charset="0"/>
                              </a:rPr>
                              <m:t>𝑜𝑟𝑖𝑔</m:t>
                            </m:r>
                          </m:sub>
                        </m:sSub>
                      </m:den>
                    </m:f>
                  </m:oMath>
                </a14:m>
                <a:endParaRPr lang="en-US" sz="1600" i="0" dirty="0">
                  <a:solidFill>
                    <a:srgbClr val="FF89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FE9CD67-935D-4EC4-C402-783702606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0081" y="3061471"/>
                <a:ext cx="1740798" cy="528222"/>
              </a:xfrm>
              <a:prstGeom prst="rect">
                <a:avLst/>
              </a:prstGeom>
              <a:blipFill>
                <a:blip r:embed="rId8"/>
                <a:stretch>
                  <a:fillRect l="-1460" t="-48837" b="-76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49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7C469-4594-E866-19F4-5DEE9262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18" y="557180"/>
            <a:ext cx="8912815" cy="369570"/>
          </a:xfrm>
        </p:spPr>
        <p:txBody>
          <a:bodyPr>
            <a:normAutofit fontScale="92500"/>
          </a:bodyPr>
          <a:lstStyle/>
          <a:p>
            <a:pPr marL="0" marR="30480" indent="0">
              <a:lnSpc>
                <a:spcPct val="99400"/>
              </a:lnSpc>
              <a:spcBef>
                <a:spcPts val="110"/>
              </a:spcBef>
              <a:buNone/>
              <a:tabLst>
                <a:tab pos="351790" algn="l"/>
              </a:tabLst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Super-Kamiokande with Gadolinium: </a:t>
            </a:r>
            <a:r>
              <a:rPr lang="en-GB" sz="1600" b="1" spc="-10" dirty="0">
                <a:latin typeface="Arial" panose="020B0604020202020204" pitchFamily="34" charset="0"/>
                <a:cs typeface="Arial" panose="020B0604020202020204" pitchFamily="34" charset="0"/>
              </a:rPr>
              <a:t>Enhance</a:t>
            </a:r>
            <a:r>
              <a:rPr lang="en-GB" sz="1600" b="1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spc="-5" dirty="0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en-GB" sz="1600" b="1" spc="50" dirty="0">
                <a:latin typeface="Arial" panose="020B0604020202020204" pitchFamily="34" charset="0"/>
                <a:cs typeface="Arial" panose="020B0604020202020204" pitchFamily="34" charset="0"/>
              </a:rPr>
              <a:t> to low energy </a:t>
            </a:r>
            <a:r>
              <a:rPr lang="en-GB" sz="1600" b="1" spc="-5" dirty="0"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en-GB" sz="1600" b="1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spc="-5" dirty="0">
                <a:latin typeface="Arial" panose="020B0604020202020204" pitchFamily="34" charset="0"/>
                <a:cs typeface="Arial" panose="020B0604020202020204" pitchFamily="34" charset="0"/>
              </a:rPr>
              <a:t>anti-neutrinos.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ject 4">
            <a:extLst>
              <a:ext uri="{FF2B5EF4-FFF2-40B4-BE49-F238E27FC236}">
                <a16:creationId xmlns:a16="http://schemas.microsoft.com/office/drawing/2014/main" id="{1F3541E9-A359-7195-4B33-3CD80FA9ABE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87366" y="270407"/>
            <a:ext cx="3115653" cy="3477385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F8F63CE0-2416-5FAB-41A9-41FA66F5F35F}"/>
              </a:ext>
            </a:extLst>
          </p:cNvPr>
          <p:cNvSpPr txBox="1"/>
          <p:nvPr/>
        </p:nvSpPr>
        <p:spPr>
          <a:xfrm>
            <a:off x="6271587" y="1707186"/>
            <a:ext cx="2443480" cy="5514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25"/>
              </a:lnSpc>
              <a:spcBef>
                <a:spcPts val="100"/>
              </a:spcBef>
            </a:pPr>
            <a:r>
              <a:rPr sz="1600" b="1" i="0" dirty="0">
                <a:latin typeface="Calibri"/>
                <a:cs typeface="Calibri"/>
              </a:rPr>
              <a:t>40</a:t>
            </a:r>
            <a:r>
              <a:rPr sz="1600" b="1" i="0" spc="-10" dirty="0">
                <a:latin typeface="Calibri"/>
                <a:cs typeface="Calibri"/>
              </a:rPr>
              <a:t> tons</a:t>
            </a:r>
            <a:r>
              <a:rPr sz="1600" b="1" i="0" spc="-15" dirty="0">
                <a:latin typeface="Calibri"/>
                <a:cs typeface="Calibri"/>
              </a:rPr>
              <a:t> </a:t>
            </a:r>
            <a:r>
              <a:rPr sz="1600" b="1" i="0" spc="-5" dirty="0">
                <a:latin typeface="Calibri"/>
                <a:cs typeface="Calibri"/>
              </a:rPr>
              <a:t>Gd</a:t>
            </a:r>
            <a:r>
              <a:rPr sz="1600" b="1" i="0" spc="-7" baseline="-13888" dirty="0">
                <a:latin typeface="Calibri"/>
                <a:cs typeface="Calibri"/>
              </a:rPr>
              <a:t>2</a:t>
            </a:r>
            <a:r>
              <a:rPr sz="1600" b="1" i="0" spc="-5" dirty="0">
                <a:latin typeface="Calibri"/>
                <a:cs typeface="Calibri"/>
              </a:rPr>
              <a:t>(SO</a:t>
            </a:r>
            <a:r>
              <a:rPr sz="1600" b="1" i="0" spc="-7" baseline="-13888" dirty="0">
                <a:latin typeface="Calibri"/>
                <a:cs typeface="Calibri"/>
              </a:rPr>
              <a:t>4</a:t>
            </a:r>
            <a:r>
              <a:rPr sz="1600" b="1" i="0" spc="-5" dirty="0">
                <a:latin typeface="Calibri"/>
                <a:cs typeface="Calibri"/>
              </a:rPr>
              <a:t>)</a:t>
            </a:r>
            <a:r>
              <a:rPr sz="1600" b="1" i="0" spc="-7" baseline="-13888" dirty="0">
                <a:latin typeface="Calibri"/>
                <a:cs typeface="Calibri"/>
              </a:rPr>
              <a:t>3</a:t>
            </a:r>
            <a:r>
              <a:rPr sz="1600" b="1" i="0" spc="195" baseline="-13888" dirty="0">
                <a:latin typeface="Calibri"/>
                <a:cs typeface="Calibri"/>
              </a:rPr>
              <a:t> </a:t>
            </a:r>
            <a:r>
              <a:rPr sz="1600" b="1" i="0" dirty="0">
                <a:latin typeface="Calibri"/>
                <a:cs typeface="Calibri"/>
              </a:rPr>
              <a:t>*</a:t>
            </a:r>
            <a:r>
              <a:rPr sz="1600" b="1" i="0" spc="-5" dirty="0">
                <a:latin typeface="Calibri"/>
                <a:cs typeface="Calibri"/>
              </a:rPr>
              <a:t> </a:t>
            </a:r>
            <a:r>
              <a:rPr sz="1600" b="1" i="0" dirty="0">
                <a:latin typeface="Calibri"/>
                <a:cs typeface="Calibri"/>
              </a:rPr>
              <a:t>8H</a:t>
            </a:r>
            <a:r>
              <a:rPr sz="1600" b="1" i="0" baseline="-13888" dirty="0">
                <a:latin typeface="Calibri"/>
                <a:cs typeface="Calibri"/>
              </a:rPr>
              <a:t>2</a:t>
            </a:r>
            <a:r>
              <a:rPr sz="1600" b="1" i="0" dirty="0">
                <a:latin typeface="Calibri"/>
                <a:cs typeface="Calibri"/>
              </a:rPr>
              <a:t>O</a:t>
            </a:r>
            <a:endParaRPr sz="1600" i="0" dirty="0">
              <a:latin typeface="Calibri"/>
              <a:cs typeface="Calibri"/>
            </a:endParaRPr>
          </a:p>
          <a:p>
            <a:pPr algn="ctr">
              <a:lnSpc>
                <a:spcPts val="2125"/>
              </a:lnSpc>
            </a:pPr>
            <a:r>
              <a:rPr sz="1600" b="1" i="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0.03%</a:t>
            </a:r>
            <a:r>
              <a:rPr sz="1600" b="1" i="0" u="sng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Gd</a:t>
            </a:r>
            <a:endParaRPr lang="en-GB" sz="1600" i="0" dirty="0">
              <a:latin typeface="Calibri"/>
              <a:cs typeface="Calibri"/>
            </a:endParaRPr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AA39578A-D291-3B7E-8774-5D1997889D62}"/>
              </a:ext>
            </a:extLst>
          </p:cNvPr>
          <p:cNvSpPr txBox="1"/>
          <p:nvPr/>
        </p:nvSpPr>
        <p:spPr>
          <a:xfrm>
            <a:off x="4619974" y="1045899"/>
            <a:ext cx="1099820" cy="5651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317500" marR="5080" indent="-305435">
              <a:lnSpc>
                <a:spcPts val="2090"/>
              </a:lnSpc>
              <a:spcBef>
                <a:spcPts val="225"/>
              </a:spcBef>
            </a:pPr>
            <a:r>
              <a:rPr sz="1600" i="0" dirty="0">
                <a:latin typeface="Calibri"/>
                <a:cs typeface="Calibri"/>
              </a:rPr>
              <a:t>Ju</a:t>
            </a:r>
            <a:r>
              <a:rPr sz="1600" i="0" spc="-5" dirty="0">
                <a:latin typeface="Calibri"/>
                <a:cs typeface="Calibri"/>
              </a:rPr>
              <a:t>ly</a:t>
            </a:r>
            <a:r>
              <a:rPr sz="1600" i="0" spc="-60" dirty="0">
                <a:latin typeface="Calibri"/>
                <a:cs typeface="Calibri"/>
              </a:rPr>
              <a:t>/</a:t>
            </a:r>
            <a:r>
              <a:rPr sz="1600" i="0" spc="-5" dirty="0">
                <a:latin typeface="Calibri"/>
                <a:cs typeface="Calibri"/>
              </a:rPr>
              <a:t>A</a:t>
            </a:r>
            <a:r>
              <a:rPr sz="1600" i="0" dirty="0">
                <a:latin typeface="Calibri"/>
                <a:cs typeface="Calibri"/>
              </a:rPr>
              <a:t>ugu</a:t>
            </a:r>
            <a:r>
              <a:rPr sz="1600" i="0" spc="-25" dirty="0">
                <a:latin typeface="Calibri"/>
                <a:cs typeface="Calibri"/>
              </a:rPr>
              <a:t>s</a:t>
            </a:r>
            <a:r>
              <a:rPr sz="1600" i="0" dirty="0">
                <a:latin typeface="Calibri"/>
                <a:cs typeface="Calibri"/>
              </a:rPr>
              <a:t>t  2020</a:t>
            </a: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46396BF2-9CF3-7AE4-75B6-B9FCF174A4EF}"/>
              </a:ext>
            </a:extLst>
          </p:cNvPr>
          <p:cNvSpPr txBox="1"/>
          <p:nvPr/>
        </p:nvSpPr>
        <p:spPr>
          <a:xfrm>
            <a:off x="6271587" y="1057153"/>
            <a:ext cx="2443480" cy="5382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25"/>
              </a:lnSpc>
              <a:spcBef>
                <a:spcPts val="100"/>
              </a:spcBef>
            </a:pPr>
            <a:r>
              <a:rPr sz="1600" b="1" i="0" dirty="0">
                <a:latin typeface="Calibri"/>
                <a:cs typeface="Calibri"/>
              </a:rPr>
              <a:t>13</a:t>
            </a:r>
            <a:r>
              <a:rPr sz="1600" b="1" i="0" spc="-10" dirty="0">
                <a:latin typeface="Calibri"/>
                <a:cs typeface="Calibri"/>
              </a:rPr>
              <a:t> tons</a:t>
            </a:r>
            <a:r>
              <a:rPr sz="1600" b="1" i="0" spc="-15" dirty="0">
                <a:latin typeface="Calibri"/>
                <a:cs typeface="Calibri"/>
              </a:rPr>
              <a:t> </a:t>
            </a:r>
            <a:r>
              <a:rPr sz="1600" b="1" i="0" spc="-5" dirty="0">
                <a:latin typeface="Calibri"/>
                <a:cs typeface="Calibri"/>
              </a:rPr>
              <a:t>Gd</a:t>
            </a:r>
            <a:r>
              <a:rPr sz="1600" b="1" i="0" spc="-7" baseline="-13888" dirty="0">
                <a:latin typeface="Calibri"/>
                <a:cs typeface="Calibri"/>
              </a:rPr>
              <a:t>2</a:t>
            </a:r>
            <a:r>
              <a:rPr sz="1600" b="1" i="0" spc="-5" dirty="0">
                <a:latin typeface="Calibri"/>
                <a:cs typeface="Calibri"/>
              </a:rPr>
              <a:t>(SO</a:t>
            </a:r>
            <a:r>
              <a:rPr sz="1600" b="1" i="0" spc="-7" baseline="-13888" dirty="0">
                <a:latin typeface="Calibri"/>
                <a:cs typeface="Calibri"/>
              </a:rPr>
              <a:t>4</a:t>
            </a:r>
            <a:r>
              <a:rPr sz="1600" b="1" i="0" spc="-5" dirty="0">
                <a:latin typeface="Calibri"/>
                <a:cs typeface="Calibri"/>
              </a:rPr>
              <a:t>)</a:t>
            </a:r>
            <a:r>
              <a:rPr sz="1600" b="1" i="0" spc="-7" baseline="-13888" dirty="0">
                <a:latin typeface="Calibri"/>
                <a:cs typeface="Calibri"/>
              </a:rPr>
              <a:t>3</a:t>
            </a:r>
            <a:r>
              <a:rPr sz="1600" b="1" i="0" spc="195" baseline="-13888" dirty="0">
                <a:latin typeface="Calibri"/>
                <a:cs typeface="Calibri"/>
              </a:rPr>
              <a:t> </a:t>
            </a:r>
            <a:r>
              <a:rPr sz="1600" b="1" i="0" dirty="0">
                <a:latin typeface="Calibri"/>
                <a:cs typeface="Calibri"/>
              </a:rPr>
              <a:t>*</a:t>
            </a:r>
            <a:r>
              <a:rPr sz="1600" b="1" i="0" spc="-5" dirty="0">
                <a:latin typeface="Calibri"/>
                <a:cs typeface="Calibri"/>
              </a:rPr>
              <a:t> </a:t>
            </a:r>
            <a:r>
              <a:rPr sz="1600" b="1" i="0" dirty="0">
                <a:latin typeface="Calibri"/>
                <a:cs typeface="Calibri"/>
              </a:rPr>
              <a:t>8H</a:t>
            </a:r>
            <a:r>
              <a:rPr sz="1600" b="1" i="0" baseline="-13888" dirty="0">
                <a:latin typeface="Calibri"/>
                <a:cs typeface="Calibri"/>
              </a:rPr>
              <a:t>2</a:t>
            </a:r>
            <a:r>
              <a:rPr sz="1600" b="1" i="0" dirty="0">
                <a:latin typeface="Calibri"/>
                <a:cs typeface="Calibri"/>
              </a:rPr>
              <a:t>O</a:t>
            </a:r>
            <a:endParaRPr sz="1600" i="0" dirty="0">
              <a:latin typeface="Calibri"/>
              <a:cs typeface="Calibri"/>
            </a:endParaRPr>
          </a:p>
          <a:p>
            <a:pPr algn="ctr">
              <a:lnSpc>
                <a:spcPts val="2125"/>
              </a:lnSpc>
            </a:pPr>
            <a:r>
              <a:rPr sz="1600" b="1" i="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0.01%</a:t>
            </a:r>
            <a:r>
              <a:rPr sz="1600" b="1" i="0" u="sng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Gd</a:t>
            </a:r>
            <a:endParaRPr sz="1600" i="0" dirty="0">
              <a:latin typeface="Calibri"/>
              <a:cs typeface="Calibri"/>
            </a:endParaRP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0F948DCF-567B-A9CB-7FB5-1B03EF716F45}"/>
              </a:ext>
            </a:extLst>
          </p:cNvPr>
          <p:cNvSpPr txBox="1"/>
          <p:nvPr/>
        </p:nvSpPr>
        <p:spPr>
          <a:xfrm>
            <a:off x="4725701" y="1660610"/>
            <a:ext cx="888365" cy="56832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12090" marR="5080" indent="-200025">
              <a:lnSpc>
                <a:spcPts val="2110"/>
              </a:lnSpc>
              <a:spcBef>
                <a:spcPts val="210"/>
              </a:spcBef>
            </a:pPr>
            <a:r>
              <a:rPr sz="1600" i="0" dirty="0">
                <a:latin typeface="Calibri"/>
                <a:cs typeface="Calibri"/>
              </a:rPr>
              <a:t>Jun</a:t>
            </a:r>
            <a:r>
              <a:rPr sz="1600" i="0" spc="5" dirty="0">
                <a:latin typeface="Calibri"/>
                <a:cs typeface="Calibri"/>
              </a:rPr>
              <a:t>e</a:t>
            </a:r>
            <a:r>
              <a:rPr sz="1600" i="0" spc="-30" dirty="0">
                <a:latin typeface="Calibri"/>
                <a:cs typeface="Calibri"/>
              </a:rPr>
              <a:t>/</a:t>
            </a:r>
            <a:r>
              <a:rPr sz="1600" i="0" dirty="0">
                <a:latin typeface="Calibri"/>
                <a:cs typeface="Calibri"/>
              </a:rPr>
              <a:t>Ju</a:t>
            </a:r>
            <a:r>
              <a:rPr sz="1600" i="0" spc="-5" dirty="0">
                <a:latin typeface="Calibri"/>
                <a:cs typeface="Calibri"/>
              </a:rPr>
              <a:t>ly  </a:t>
            </a:r>
            <a:r>
              <a:rPr sz="1600" i="0" dirty="0">
                <a:latin typeface="Calibri"/>
                <a:cs typeface="Calibri"/>
              </a:rPr>
              <a:t>2022</a:t>
            </a:r>
          </a:p>
        </p:txBody>
      </p:sp>
      <p:sp>
        <p:nvSpPr>
          <p:cNvPr id="9" name="object 14">
            <a:extLst>
              <a:ext uri="{FF2B5EF4-FFF2-40B4-BE49-F238E27FC236}">
                <a16:creationId xmlns:a16="http://schemas.microsoft.com/office/drawing/2014/main" id="{63F0B147-DF88-06D6-CD76-B0EC1D39113A}"/>
              </a:ext>
            </a:extLst>
          </p:cNvPr>
          <p:cNvSpPr/>
          <p:nvPr/>
        </p:nvSpPr>
        <p:spPr>
          <a:xfrm>
            <a:off x="5767397" y="1143689"/>
            <a:ext cx="504190" cy="369570"/>
          </a:xfrm>
          <a:custGeom>
            <a:avLst/>
            <a:gdLst/>
            <a:ahLst/>
            <a:cxnLst/>
            <a:rect l="l" t="t" r="r" b="b"/>
            <a:pathLst>
              <a:path w="504190" h="369570">
                <a:moveTo>
                  <a:pt x="318971" y="0"/>
                </a:moveTo>
                <a:lnTo>
                  <a:pt x="318971" y="92332"/>
                </a:lnTo>
                <a:lnTo>
                  <a:pt x="0" y="92332"/>
                </a:lnTo>
                <a:lnTo>
                  <a:pt x="0" y="276998"/>
                </a:lnTo>
                <a:lnTo>
                  <a:pt x="318971" y="276998"/>
                </a:lnTo>
                <a:lnTo>
                  <a:pt x="318971" y="369332"/>
                </a:lnTo>
                <a:lnTo>
                  <a:pt x="503637" y="184666"/>
                </a:lnTo>
                <a:lnTo>
                  <a:pt x="318971" y="0"/>
                </a:lnTo>
                <a:close/>
              </a:path>
            </a:pathLst>
          </a:custGeom>
          <a:solidFill>
            <a:srgbClr val="8497B0"/>
          </a:solid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B7777F6F-EEBE-6BFC-232F-8609B69DF463}"/>
              </a:ext>
            </a:extLst>
          </p:cNvPr>
          <p:cNvSpPr/>
          <p:nvPr/>
        </p:nvSpPr>
        <p:spPr>
          <a:xfrm>
            <a:off x="5767397" y="1756824"/>
            <a:ext cx="504190" cy="369570"/>
          </a:xfrm>
          <a:custGeom>
            <a:avLst/>
            <a:gdLst/>
            <a:ahLst/>
            <a:cxnLst/>
            <a:rect l="l" t="t" r="r" b="b"/>
            <a:pathLst>
              <a:path w="504190" h="369570">
                <a:moveTo>
                  <a:pt x="318971" y="0"/>
                </a:moveTo>
                <a:lnTo>
                  <a:pt x="318971" y="92333"/>
                </a:lnTo>
                <a:lnTo>
                  <a:pt x="0" y="92333"/>
                </a:lnTo>
                <a:lnTo>
                  <a:pt x="0" y="276998"/>
                </a:lnTo>
                <a:lnTo>
                  <a:pt x="318971" y="276998"/>
                </a:lnTo>
                <a:lnTo>
                  <a:pt x="318971" y="369332"/>
                </a:lnTo>
                <a:lnTo>
                  <a:pt x="503637" y="184666"/>
                </a:lnTo>
                <a:lnTo>
                  <a:pt x="318971" y="0"/>
                </a:lnTo>
                <a:close/>
              </a:path>
            </a:pathLst>
          </a:custGeom>
          <a:solidFill>
            <a:srgbClr val="8497B0"/>
          </a:solidFill>
        </p:spPr>
        <p:txBody>
          <a:bodyPr wrap="square" lIns="0" tIns="0" rIns="0" bIns="0" rtlCol="0"/>
          <a:lstStyle/>
          <a:p>
            <a:endParaRPr sz="1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FD0E31-1FDB-69D0-D535-69CA8FD8A850}"/>
              </a:ext>
            </a:extLst>
          </p:cNvPr>
          <p:cNvSpPr txBox="1"/>
          <p:nvPr/>
        </p:nvSpPr>
        <p:spPr>
          <a:xfrm>
            <a:off x="3831850" y="1036701"/>
            <a:ext cx="10408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SK-VI: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6AE87C-B374-734C-7A77-36E3997A3134}"/>
              </a:ext>
            </a:extLst>
          </p:cNvPr>
          <p:cNvSpPr txBox="1"/>
          <p:nvPr/>
        </p:nvSpPr>
        <p:spPr>
          <a:xfrm>
            <a:off x="3818153" y="1648394"/>
            <a:ext cx="11305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SK-VII/</a:t>
            </a:r>
          </a:p>
          <a:p>
            <a:r>
              <a:rPr lang="en-GB" sz="16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SK-VIII:</a:t>
            </a:r>
            <a:endParaRPr lang="en-US" sz="1600" dirty="0"/>
          </a:p>
        </p:txBody>
      </p:sp>
      <p:pic>
        <p:nvPicPr>
          <p:cNvPr id="13" name="object 8">
            <a:extLst>
              <a:ext uri="{FF2B5EF4-FFF2-40B4-BE49-F238E27FC236}">
                <a16:creationId xmlns:a16="http://schemas.microsoft.com/office/drawing/2014/main" id="{7EAC3D25-B16B-4E76-2241-109DD8F6724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0462" y="958260"/>
            <a:ext cx="2133601" cy="16247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9">
                <a:extLst>
                  <a:ext uri="{FF2B5EF4-FFF2-40B4-BE49-F238E27FC236}">
                    <a16:creationId xmlns:a16="http://schemas.microsoft.com/office/drawing/2014/main" id="{C92022D0-99FD-79BF-12C2-B92F47459B7D}"/>
                  </a:ext>
                </a:extLst>
              </p:cNvPr>
              <p:cNvSpPr txBox="1"/>
              <p:nvPr/>
            </p:nvSpPr>
            <p:spPr>
              <a:xfrm>
                <a:off x="1519793" y="2201688"/>
                <a:ext cx="1640839" cy="403187"/>
              </a:xfrm>
              <a:prstGeom prst="rect">
                <a:avLst/>
              </a:prstGeom>
            </p:spPr>
            <p:txBody>
              <a:bodyPr vert="horz" wrap="square" lIns="0" tIns="82550" rIns="0" bIns="0" rtlCol="0">
                <a:spAutoFit/>
              </a:bodyPr>
              <a:lstStyle/>
              <a:p>
                <a:pPr marL="38100" marR="30480" indent="351155">
                  <a:lnSpc>
                    <a:spcPct val="74400"/>
                  </a:lnSpc>
                  <a:spcBef>
                    <a:spcPts val="650"/>
                  </a:spcBef>
                </a:pPr>
                <a:r>
                  <a:rPr sz="1400" i="0" dirty="0">
                    <a:latin typeface="+mn-lt"/>
                    <a:cs typeface="Cambria Math"/>
                  </a:rPr>
                  <a:t>~</a:t>
                </a:r>
                <a:r>
                  <a:rPr sz="1400" i="0" dirty="0">
                    <a:latin typeface="+mn-lt"/>
                    <a:cs typeface="Calibri"/>
                  </a:rPr>
                  <a:t>8 </a:t>
                </a:r>
                <a:r>
                  <a:rPr sz="1400" i="0" spc="-5" dirty="0">
                    <a:latin typeface="+mn-lt"/>
                    <a:cs typeface="Calibri"/>
                  </a:rPr>
                  <a:t>MeV </a:t>
                </a:r>
                <a:r>
                  <a:rPr sz="1400" i="0" dirty="0">
                    <a:latin typeface="+mn-lt"/>
                    <a:cs typeface="Calibri"/>
                  </a:rPr>
                  <a:t> </a:t>
                </a:r>
                <a:r>
                  <a:rPr sz="1400" i="0" spc="-5" dirty="0">
                    <a:latin typeface="+mn-lt"/>
                    <a:cs typeface="Calibri"/>
                  </a:rPr>
                  <a:t>ΔT</a:t>
                </a:r>
                <a:r>
                  <a:rPr sz="1400" i="0" baseline="-13888" dirty="0">
                    <a:latin typeface="+mn-lt"/>
                    <a:cs typeface="Calibri"/>
                  </a:rPr>
                  <a:t>0</a:t>
                </a:r>
                <a:r>
                  <a:rPr sz="1400" i="0" spc="-7" baseline="-13888" dirty="0">
                    <a:latin typeface="+mn-lt"/>
                    <a:cs typeface="Calibri"/>
                  </a:rPr>
                  <a:t>.</a:t>
                </a:r>
                <a:r>
                  <a:rPr sz="1400" i="0" baseline="-13888" dirty="0">
                    <a:latin typeface="+mn-lt"/>
                    <a:cs typeface="Calibri"/>
                  </a:rPr>
                  <a:t>03%</a:t>
                </a:r>
                <a:r>
                  <a:rPr sz="1400" i="0" spc="7" baseline="-13888" dirty="0">
                    <a:latin typeface="+mn-lt"/>
                    <a:cs typeface="Calibri"/>
                  </a:rPr>
                  <a:t> G</a:t>
                </a:r>
                <a:r>
                  <a:rPr sz="1400" i="0" baseline="-13888" dirty="0">
                    <a:latin typeface="+mn-lt"/>
                    <a:cs typeface="Calibri"/>
                  </a:rPr>
                  <a:t>d</a:t>
                </a:r>
                <a:r>
                  <a:rPr sz="1400" i="0" spc="195" baseline="-13888" dirty="0">
                    <a:latin typeface="+mn-lt"/>
                    <a:cs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0" spc="-40" dirty="0" smtClean="0">
                        <a:latin typeface="Cambria Math" panose="02040503050406030204" pitchFamily="18" charset="0"/>
                        <a:cs typeface="Microsoft Sans Serif"/>
                      </a:rPr>
                      <m:t>~</m:t>
                    </m:r>
                  </m:oMath>
                </a14:m>
                <a:r>
                  <a:rPr sz="1400" i="0" dirty="0">
                    <a:latin typeface="+mn-lt"/>
                    <a:cs typeface="Calibri"/>
                  </a:rPr>
                  <a:t>60</a:t>
                </a:r>
                <a:r>
                  <a:rPr sz="1400" i="0" spc="5" dirty="0">
                    <a:latin typeface="+mn-lt"/>
                    <a:cs typeface="Calibri"/>
                  </a:rPr>
                  <a:t> </a:t>
                </a:r>
                <a:r>
                  <a:rPr sz="1400" i="0" spc="-5" dirty="0">
                    <a:latin typeface="+mn-lt"/>
                    <a:cs typeface="Calibri"/>
                  </a:rPr>
                  <a:t>µ</a:t>
                </a:r>
                <a:r>
                  <a:rPr sz="1400" i="0" dirty="0">
                    <a:latin typeface="+mn-lt"/>
                    <a:cs typeface="Calibri"/>
                  </a:rPr>
                  <a:t>s</a:t>
                </a:r>
              </a:p>
            </p:txBody>
          </p:sp>
        </mc:Choice>
        <mc:Fallback xmlns="">
          <p:sp>
            <p:nvSpPr>
              <p:cNvPr id="14" name="object 9">
                <a:extLst>
                  <a:ext uri="{FF2B5EF4-FFF2-40B4-BE49-F238E27FC236}">
                    <a16:creationId xmlns:a16="http://schemas.microsoft.com/office/drawing/2014/main" id="{C92022D0-99FD-79BF-12C2-B92F47459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793" y="2201688"/>
                <a:ext cx="1640839" cy="403187"/>
              </a:xfrm>
              <a:prstGeom prst="rect">
                <a:avLst/>
              </a:prstGeom>
              <a:blipFill>
                <a:blip r:embed="rId5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69E7A4-F510-9D97-ADDB-AF37005597D6}"/>
                  </a:ext>
                </a:extLst>
              </p:cNvPr>
              <p:cNvSpPr txBox="1"/>
              <p:nvPr/>
            </p:nvSpPr>
            <p:spPr>
              <a:xfrm>
                <a:off x="2229850" y="1001455"/>
                <a:ext cx="2043767" cy="5360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490220" algn="l">
                  <a:lnSpc>
                    <a:spcPct val="100000"/>
                  </a:lnSpc>
                  <a:spcBef>
                    <a:spcPts val="5"/>
                  </a:spcBef>
                </a:pPr>
                <a:r>
                  <a:rPr lang="el-GR" sz="1400" i="0" spc="-5" dirty="0">
                    <a:latin typeface="+mn-lt"/>
                    <a:cs typeface="Calibri"/>
                  </a:rPr>
                  <a:t>Δ</a:t>
                </a:r>
                <a:r>
                  <a:rPr lang="en-GB" sz="1400" i="0" dirty="0">
                    <a:latin typeface="+mn-lt"/>
                    <a:cs typeface="Calibri"/>
                  </a:rPr>
                  <a:t>T</a:t>
                </a:r>
                <a:r>
                  <a:rPr lang="en-GB" sz="1400" i="0" spc="-135" dirty="0">
                    <a:latin typeface="+mn-lt"/>
                    <a:cs typeface="Calibri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i="0" spc="-40" dirty="0" smtClean="0">
                        <a:latin typeface="Cambria Math" panose="02040503050406030204" pitchFamily="18" charset="0"/>
                        <a:cs typeface="Microsoft Sans Serif"/>
                      </a:rPr>
                      <m:t>~</m:t>
                    </m:r>
                  </m:oMath>
                </a14:m>
                <a:r>
                  <a:rPr lang="en-GB" sz="1400" i="0" spc="5" dirty="0">
                    <a:latin typeface="+mn-lt"/>
                    <a:cs typeface="Microsoft Sans Serif"/>
                  </a:rPr>
                  <a:t>20</a:t>
                </a:r>
                <a:r>
                  <a:rPr lang="en-GB" sz="1400" i="0" spc="10" dirty="0">
                    <a:latin typeface="+mn-lt"/>
                    <a:cs typeface="Microsoft Sans Serif"/>
                  </a:rPr>
                  <a:t>0</a:t>
                </a:r>
                <a:r>
                  <a:rPr lang="en-GB" sz="1400" i="0" spc="-70" dirty="0">
                    <a:latin typeface="+mn-lt"/>
                    <a:cs typeface="Microsoft Sans Serif"/>
                  </a:rPr>
                  <a:t> </a:t>
                </a:r>
                <a:r>
                  <a:rPr lang="en-GB" sz="1400" i="0" spc="-5" dirty="0">
                    <a:latin typeface="+mn-lt"/>
                    <a:cs typeface="Calibri"/>
                  </a:rPr>
                  <a:t>µ</a:t>
                </a:r>
                <a:r>
                  <a:rPr lang="en-GB" sz="1400" i="0" dirty="0">
                    <a:latin typeface="+mn-lt"/>
                    <a:cs typeface="Calibri"/>
                  </a:rPr>
                  <a:t>s</a:t>
                </a:r>
              </a:p>
              <a:p>
                <a:pPr marR="1122680" algn="l">
                  <a:lnSpc>
                    <a:spcPct val="100000"/>
                  </a:lnSpc>
                  <a:spcBef>
                    <a:spcPts val="120"/>
                  </a:spcBef>
                </a:pPr>
                <a:r>
                  <a:rPr lang="en-GB" sz="1400" i="0" spc="-5" dirty="0">
                    <a:latin typeface="+mn-lt"/>
                    <a:cs typeface="Calibri"/>
                  </a:rPr>
                  <a:t>2.2</a:t>
                </a:r>
                <a:r>
                  <a:rPr lang="en-GB" sz="1400" i="0" spc="-30" dirty="0">
                    <a:latin typeface="+mn-lt"/>
                    <a:cs typeface="Calibri"/>
                  </a:rPr>
                  <a:t> </a:t>
                </a:r>
                <a:r>
                  <a:rPr lang="en-GB" sz="1400" i="0" spc="-5" dirty="0">
                    <a:latin typeface="+mn-lt"/>
                    <a:cs typeface="Calibri"/>
                  </a:rPr>
                  <a:t>MeV</a:t>
                </a:r>
                <a:endParaRPr lang="en-GB" sz="1400" i="0" dirty="0">
                  <a:latin typeface="+mn-lt"/>
                  <a:cs typeface="Calibri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69E7A4-F510-9D97-ADDB-AF37005597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9850" y="1001455"/>
                <a:ext cx="2043767" cy="536044"/>
              </a:xfrm>
              <a:prstGeom prst="rect">
                <a:avLst/>
              </a:prstGeom>
              <a:blipFill>
                <a:blip r:embed="rId6"/>
                <a:stretch>
                  <a:fillRect l="-617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88A8A5-095F-1E2B-9E4E-91B7DD06C1ED}"/>
                  </a:ext>
                </a:extLst>
              </p:cNvPr>
              <p:cNvSpPr txBox="1"/>
              <p:nvPr/>
            </p:nvSpPr>
            <p:spPr>
              <a:xfrm>
                <a:off x="-5430" y="2850453"/>
                <a:ext cx="9008863" cy="136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8100" marR="30480" algn="l">
                  <a:lnSpc>
                    <a:spcPct val="99400"/>
                  </a:lnSpc>
                  <a:spcBef>
                    <a:spcPts val="110"/>
                  </a:spcBef>
                  <a:tabLst>
                    <a:tab pos="351790" algn="l"/>
                  </a:tabLst>
                </a:pPr>
                <a:r>
                  <a:rPr lang="en-GB" sz="1600" i="0" dirty="0">
                    <a:latin typeface="+mn-lt"/>
                    <a:cs typeface="Calibri" panose="020F0502020204030204" pitchFamily="34" charset="0"/>
                  </a:rPr>
                  <a:t>Reactor fluxes in SuperK are primarily due to activity of Japanese nuclear power reactors.</a:t>
                </a:r>
                <a:endParaRPr lang="en-US" sz="1600" i="0" dirty="0">
                  <a:latin typeface="+mn-lt"/>
                  <a:cs typeface="Calibri" panose="020F0502020204030204" pitchFamily="34" charset="0"/>
                </a:endParaRPr>
              </a:p>
              <a:p>
                <a:pPr marL="38100" marR="30480" algn="l">
                  <a:lnSpc>
                    <a:spcPct val="99400"/>
                  </a:lnSpc>
                  <a:spcBef>
                    <a:spcPts val="110"/>
                  </a:spcBef>
                  <a:tabLst>
                    <a:tab pos="351790" algn="l"/>
                  </a:tabLst>
                </a:pPr>
                <a:r>
                  <a:rPr lang="en-US" sz="1600" i="0" dirty="0">
                    <a:latin typeface="+mn-lt"/>
                    <a:cs typeface="Calibri" panose="020F0502020204030204" pitchFamily="34" charset="0"/>
                  </a:rPr>
                  <a:t>Expected </a:t>
                </a:r>
                <a14:m>
                  <m:oMath xmlns:m="http://schemas.openxmlformats.org/officeDocument/2006/math">
                    <m:r>
                      <a:rPr lang="en-US" sz="1600" i="0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 </m:t>
                    </m:r>
                  </m:oMath>
                </a14:m>
                <a:r>
                  <a:rPr lang="en-US" sz="1600" i="0" dirty="0">
                    <a:latin typeface="+mn-lt"/>
                    <a:cs typeface="Calibri" panose="020F0502020204030204" pitchFamily="34" charset="0"/>
                  </a:rPr>
                  <a:t>5 events/day.</a:t>
                </a:r>
              </a:p>
              <a:p>
                <a:pPr marL="323850" marR="30480" indent="-285750" algn="l">
                  <a:lnSpc>
                    <a:spcPct val="99400"/>
                  </a:lnSpc>
                  <a:spcBef>
                    <a:spcPts val="110"/>
                  </a:spcBef>
                  <a:buFont typeface="Arial" panose="020B0604020202020204" pitchFamily="34" charset="0"/>
                  <a:buChar char="•"/>
                  <a:tabLst>
                    <a:tab pos="351790" algn="l"/>
                  </a:tabLst>
                </a:pPr>
                <a:r>
                  <a:rPr lang="en-US" sz="1600" i="0" dirty="0">
                    <a:latin typeface="+mn-lt"/>
                    <a:cs typeface="Calibri" panose="020F0502020204030204" pitchFamily="34" charset="0"/>
                  </a:rPr>
                  <a:t>Main backgrounds: accidental coincidences, spallation. </a:t>
                </a:r>
              </a:p>
              <a:p>
                <a:pPr marL="323850" marR="30480" indent="-285750" algn="l">
                  <a:lnSpc>
                    <a:spcPct val="99400"/>
                  </a:lnSpc>
                  <a:spcBef>
                    <a:spcPts val="110"/>
                  </a:spcBef>
                  <a:buFont typeface="Arial" panose="020B0604020202020204" pitchFamily="34" charset="0"/>
                  <a:buChar char="•"/>
                  <a:tabLst>
                    <a:tab pos="351790" algn="l"/>
                  </a:tabLst>
                </a:pPr>
                <a:r>
                  <a:rPr lang="en-US" sz="1600" i="0" dirty="0">
                    <a:latin typeface="+mn-lt"/>
                    <a:cs typeface="Calibri" panose="020F0502020204030204" pitchFamily="34" charset="0"/>
                  </a:rPr>
                  <a:t>Detection in SuperK would be one of the first in water Cherenkov detectors!</a:t>
                </a:r>
              </a:p>
              <a:p>
                <a:pPr marL="323850" marR="30480" indent="-285750" algn="l">
                  <a:lnSpc>
                    <a:spcPct val="99400"/>
                  </a:lnSpc>
                  <a:spcBef>
                    <a:spcPts val="110"/>
                  </a:spcBef>
                  <a:buFont typeface="Arial" panose="020B0604020202020204" pitchFamily="34" charset="0"/>
                  <a:buChar char="•"/>
                  <a:tabLst>
                    <a:tab pos="351790" algn="l"/>
                  </a:tabLst>
                </a:pPr>
                <a:r>
                  <a:rPr lang="en-US" sz="1600" i="0" dirty="0">
                    <a:latin typeface="+mn-lt"/>
                    <a:cs typeface="Calibri" panose="020F0502020204030204" pitchFamily="34" charset="0"/>
                  </a:rPr>
                  <a:t>Help in constraining further neutrino oscillation parameters (</a:t>
                </a:r>
                <a:r>
                  <a:rPr lang="en-GB" sz="1600" i="0" dirty="0">
                    <a:latin typeface="+mn-lt"/>
                    <a:cs typeface="Calibri" panose="020F0502020204030204" pitchFamily="34" charset="0"/>
                  </a:rPr>
                  <a:t>sin²</a:t>
                </a:r>
                <a:r>
                  <a:rPr lang="el-GR" sz="1600" i="0" dirty="0">
                    <a:latin typeface="+mn-lt"/>
                    <a:cs typeface="Calibri" panose="020F0502020204030204" pitchFamily="34" charset="0"/>
                  </a:rPr>
                  <a:t>θ₁₂ </a:t>
                </a:r>
                <a:r>
                  <a:rPr lang="en-GB" sz="1600" i="0" dirty="0">
                    <a:latin typeface="+mn-lt"/>
                    <a:cs typeface="Calibri" panose="020F0502020204030204" pitchFamily="34" charset="0"/>
                  </a:rPr>
                  <a:t>, </a:t>
                </a:r>
                <a:r>
                  <a:rPr lang="el-GR" sz="1600" i="0" dirty="0">
                    <a:latin typeface="+mn-lt"/>
                    <a:cs typeface="Calibri" panose="020F0502020204030204" pitchFamily="34" charset="0"/>
                  </a:rPr>
                  <a:t>Δ</a:t>
                </a:r>
                <a:r>
                  <a:rPr lang="en-GB" sz="1600" i="0" dirty="0">
                    <a:latin typeface="+mn-lt"/>
                    <a:cs typeface="Calibri" panose="020F0502020204030204" pitchFamily="34" charset="0"/>
                  </a:rPr>
                  <a:t>m²₂₁)</a:t>
                </a:r>
                <a:endParaRPr lang="en-US" sz="1600" i="0" dirty="0">
                  <a:latin typeface="+mn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88A8A5-095F-1E2B-9E4E-91B7DD06C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30" y="2850453"/>
                <a:ext cx="9008863" cy="1362552"/>
              </a:xfrm>
              <a:prstGeom prst="rect">
                <a:avLst/>
              </a:prstGeom>
              <a:blipFill>
                <a:blip r:embed="rId7"/>
                <a:stretch>
                  <a:fillRect t="-1852" b="-4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59EA304E-A822-B676-D8E4-DCCECB3F6548}"/>
              </a:ext>
            </a:extLst>
          </p:cNvPr>
          <p:cNvSpPr txBox="1"/>
          <p:nvPr/>
        </p:nvSpPr>
        <p:spPr>
          <a:xfrm>
            <a:off x="62828" y="4200342"/>
            <a:ext cx="12107917" cy="336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" marR="30480">
              <a:lnSpc>
                <a:spcPct val="99400"/>
              </a:lnSpc>
              <a:spcBef>
                <a:spcPts val="110"/>
              </a:spcBef>
              <a:tabLst>
                <a:tab pos="351790" algn="l"/>
              </a:tabLst>
            </a:pPr>
            <a:r>
              <a:rPr lang="en-US" sz="1600" i="0" dirty="0">
                <a:latin typeface="+mn-lt"/>
                <a:cs typeface="Calibri" panose="020F0502020204030204" pitchFamily="34" charset="0"/>
              </a:rPr>
              <a:t>Full analysis of both SK-VI and SK-VII data from 2020 to 2023: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8DA81C-6D74-CBD3-2A4C-0717C382FC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72" y="4420445"/>
            <a:ext cx="6054428" cy="19880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D656A7-1827-FD7D-AB1D-44D8476258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37572" y="4420445"/>
            <a:ext cx="6054428" cy="198802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A900AE3-AA12-CE36-B6DD-9EFE2EB2FA40}"/>
              </a:ext>
            </a:extLst>
          </p:cNvPr>
          <p:cNvSpPr txBox="1"/>
          <p:nvPr/>
        </p:nvSpPr>
        <p:spPr>
          <a:xfrm>
            <a:off x="2466757" y="4624429"/>
            <a:ext cx="2180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SK-VI preliminary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7F99AC-C717-7880-2AC7-8766385E225E}"/>
              </a:ext>
            </a:extLst>
          </p:cNvPr>
          <p:cNvSpPr txBox="1"/>
          <p:nvPr/>
        </p:nvSpPr>
        <p:spPr>
          <a:xfrm>
            <a:off x="8258596" y="4624429"/>
            <a:ext cx="2250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SK-VII preliminary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BC3E06-F0B2-CF55-BA56-EEFFB09E1E0C}"/>
              </a:ext>
            </a:extLst>
          </p:cNvPr>
          <p:cNvSpPr txBox="1"/>
          <p:nvPr/>
        </p:nvSpPr>
        <p:spPr>
          <a:xfrm>
            <a:off x="240632" y="180127"/>
            <a:ext cx="1182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Reactor Neutrino Analysis Super-K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98118E-A32C-721B-DDFC-28F619062C5A}"/>
              </a:ext>
            </a:extLst>
          </p:cNvPr>
          <p:cNvSpPr txBox="1"/>
          <p:nvPr/>
        </p:nvSpPr>
        <p:spPr>
          <a:xfrm>
            <a:off x="170462" y="154654"/>
            <a:ext cx="1056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Lucas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807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841511F4-7667-B00C-FB5C-F73589BCC438}"/>
              </a:ext>
            </a:extLst>
          </p:cNvPr>
          <p:cNvGrpSpPr/>
          <p:nvPr/>
        </p:nvGrpSpPr>
        <p:grpSpPr>
          <a:xfrm>
            <a:off x="8061549" y="3464252"/>
            <a:ext cx="3890883" cy="3333099"/>
            <a:chOff x="7154809" y="3653604"/>
            <a:chExt cx="3890883" cy="333309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BD3C634-3E4B-149D-C6BB-DCEB3A8C5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4809" y="3653604"/>
              <a:ext cx="3890883" cy="333309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2936720-1144-159B-C7EE-DAE3926D3954}"/>
                </a:ext>
              </a:extLst>
            </p:cNvPr>
            <p:cNvSpPr txBox="1"/>
            <p:nvPr/>
          </p:nvSpPr>
          <p:spPr>
            <a:xfrm>
              <a:off x="7433326" y="4423457"/>
              <a:ext cx="19463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dirty="0">
                  <a:latin typeface="+mn-lt"/>
                </a:rPr>
                <a:t>SK Solar + Reactor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965748-1159-D615-0EBD-B3B17C8DEAFC}"/>
                </a:ext>
              </a:extLst>
            </p:cNvPr>
            <p:cNvSpPr txBox="1"/>
            <p:nvPr/>
          </p:nvSpPr>
          <p:spPr>
            <a:xfrm>
              <a:off x="7625422" y="6216208"/>
              <a:ext cx="2553313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GB" sz="1200" i="0" dirty="0"/>
                <a:t>sin²</a:t>
              </a:r>
              <a:r>
                <a:rPr lang="el-GR" sz="1200" i="0" dirty="0"/>
                <a:t>θ</a:t>
              </a:r>
              <a:r>
                <a:rPr lang="el-GR" sz="1200" i="0" baseline="-25000" dirty="0"/>
                <a:t>12</a:t>
              </a:r>
              <a:r>
                <a:rPr lang="el-GR" sz="1200" i="0" dirty="0"/>
                <a:t> = 0.320</a:t>
              </a:r>
              <a:r>
                <a:rPr lang="en-GB" sz="1200" i="0" dirty="0"/>
                <a:t>8</a:t>
              </a:r>
              <a:r>
                <a:rPr lang="el-GR" sz="1200" i="0" dirty="0"/>
                <a:t> </a:t>
              </a:r>
              <a:r>
                <a:rPr lang="en-GB" sz="1200" i="0" dirty="0"/>
                <a:t>(</a:t>
              </a:r>
              <a:r>
                <a:rPr lang="el-GR" sz="1200" i="0" dirty="0"/>
                <a:t>+0.028</a:t>
              </a:r>
              <a:r>
                <a:rPr lang="en-GB" sz="1200" i="0" dirty="0"/>
                <a:t>6</a:t>
              </a:r>
              <a:r>
                <a:rPr lang="el-GR" sz="1200" i="0" dirty="0"/>
                <a:t> -0.0193</a:t>
              </a:r>
              <a:r>
                <a:rPr lang="en-GB" sz="1200" i="0" dirty="0"/>
                <a:t>)</a:t>
              </a:r>
            </a:p>
            <a:p>
              <a:pPr algn="l"/>
              <a:r>
                <a:rPr lang="el-GR" sz="1200" i="0" dirty="0"/>
                <a:t>Δ</a:t>
              </a:r>
              <a:r>
                <a:rPr lang="en-GB" sz="1200" i="0" dirty="0"/>
                <a:t>m²</a:t>
              </a:r>
              <a:r>
                <a:rPr lang="en-GB" sz="1200" i="0" baseline="-25000" dirty="0"/>
                <a:t>21</a:t>
              </a:r>
              <a:r>
                <a:rPr lang="en-GB" sz="1200" i="0" dirty="0"/>
                <a:t> = 8.549 (+0.428 -0.575) eV</a:t>
              </a:r>
              <a:r>
                <a:rPr lang="en-GB" sz="1200" i="0" baseline="30000" dirty="0"/>
                <a:t>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A30886-302B-0644-3A09-F8B9A237EF9B}"/>
                </a:ext>
              </a:extLst>
            </p:cNvPr>
            <p:cNvSpPr txBox="1"/>
            <p:nvPr/>
          </p:nvSpPr>
          <p:spPr>
            <a:xfrm>
              <a:off x="7901478" y="5935620"/>
              <a:ext cx="15167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SK preliminary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3EDF0E8-3D63-44C0-3D19-78CCAAE60397}"/>
              </a:ext>
            </a:extLst>
          </p:cNvPr>
          <p:cNvSpPr txBox="1"/>
          <p:nvPr/>
        </p:nvSpPr>
        <p:spPr>
          <a:xfrm>
            <a:off x="160953" y="661998"/>
            <a:ext cx="8057277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US" sz="1800" i="0" dirty="0">
                <a:latin typeface="+mn-lt"/>
              </a:rPr>
              <a:t>First combined Solar + Reactor Oscillation Analysis performed by a single experiment.</a:t>
            </a:r>
          </a:p>
          <a:p>
            <a:pPr marL="285750" indent="-285750" algn="l">
              <a:spcBef>
                <a:spcPts val="6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US" sz="1800" i="0" dirty="0">
                <a:latin typeface="+mn-lt"/>
              </a:rPr>
              <a:t>A direct CPT test comparing oscillation parameters extracted from solar and reactor antineutrinos within Super-K: solar and reactor measurements within Super-K are fully consistent, in agreement with CPT invariance.</a:t>
            </a:r>
          </a:p>
          <a:p>
            <a:pPr marL="285750" indent="-285750" algn="l">
              <a:spcBef>
                <a:spcPts val="6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US" sz="1800" i="0" dirty="0">
                <a:latin typeface="+mn-lt"/>
              </a:rPr>
              <a:t>Agreement with recent JUNO results.</a:t>
            </a:r>
          </a:p>
          <a:p>
            <a:pPr marL="285750" indent="-285750" algn="l">
              <a:spcBef>
                <a:spcPts val="600"/>
              </a:spcBef>
              <a:buClr>
                <a:srgbClr val="FF0000"/>
              </a:buClr>
              <a:buSzPct val="70000"/>
              <a:buFont typeface="Wingdings" pitchFamily="2" charset="2"/>
              <a:buChar char="q"/>
            </a:pPr>
            <a:r>
              <a:rPr lang="en-US" sz="1800" i="0" dirty="0">
                <a:solidFill>
                  <a:srgbClr val="FF0000"/>
                </a:solidFill>
                <a:latin typeface="+mn-lt"/>
              </a:rPr>
              <a:t>Paper in preparation!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1B46D8-A1BD-B148-6407-EB4F76C895D9}"/>
              </a:ext>
            </a:extLst>
          </p:cNvPr>
          <p:cNvGrpSpPr/>
          <p:nvPr/>
        </p:nvGrpSpPr>
        <p:grpSpPr>
          <a:xfrm>
            <a:off x="1806396" y="3026130"/>
            <a:ext cx="5157978" cy="3511365"/>
            <a:chOff x="1278310" y="3265289"/>
            <a:chExt cx="5157978" cy="35113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849E8A9-4AB4-7329-4A81-E4A6B577B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8310" y="3265289"/>
              <a:ext cx="5157978" cy="351136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008EC8-EDDA-DF5B-B0FB-294FBD865663}"/>
                </a:ext>
              </a:extLst>
            </p:cNvPr>
            <p:cNvSpPr txBox="1"/>
            <p:nvPr/>
          </p:nvSpPr>
          <p:spPr>
            <a:xfrm>
              <a:off x="1623468" y="3431284"/>
              <a:ext cx="243715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200" i="0" dirty="0">
                  <a:latin typeface="+mn-lt"/>
                </a:rPr>
                <a:t>Oscillated neutrinos:</a:t>
              </a:r>
            </a:p>
            <a:p>
              <a:pPr algn="l"/>
              <a:r>
                <a:rPr lang="el-GR" sz="1200" i="0" dirty="0">
                  <a:latin typeface="+mn-lt"/>
                </a:rPr>
                <a:t>χ²/</a:t>
              </a:r>
              <a:r>
                <a:rPr lang="en-GB" sz="1200" i="0" dirty="0" err="1">
                  <a:latin typeface="+mn-lt"/>
                </a:rPr>
                <a:t>df</a:t>
              </a:r>
              <a:r>
                <a:rPr lang="en-GB" sz="1200" i="0" dirty="0">
                  <a:latin typeface="+mn-lt"/>
                </a:rPr>
                <a:t> = 19.36/16 = 1.21 </a:t>
              </a:r>
            </a:p>
            <a:p>
              <a:pPr algn="l"/>
              <a:r>
                <a:rPr lang="en-GB" sz="1200" i="0" dirty="0" err="1">
                  <a:latin typeface="+mn-lt"/>
                </a:rPr>
                <a:t>Unoscillated</a:t>
              </a:r>
              <a:r>
                <a:rPr lang="en-GB" sz="1200" i="0" dirty="0">
                  <a:latin typeface="+mn-lt"/>
                </a:rPr>
                <a:t> neutrinos:</a:t>
              </a:r>
            </a:p>
            <a:p>
              <a:pPr algn="l"/>
              <a:r>
                <a:rPr lang="el-GR" sz="1200" i="0" dirty="0">
                  <a:latin typeface="+mn-lt"/>
                </a:rPr>
                <a:t>χ²/</a:t>
              </a:r>
              <a:r>
                <a:rPr lang="en-GB" sz="1200" i="0" dirty="0" err="1">
                  <a:latin typeface="+mn-lt"/>
                </a:rPr>
                <a:t>df</a:t>
              </a:r>
              <a:r>
                <a:rPr lang="en-GB" sz="1200" i="0" dirty="0">
                  <a:latin typeface="+mn-lt"/>
                </a:rPr>
                <a:t> = 173.24/16 = 10.83 </a:t>
              </a:r>
              <a:endParaRPr lang="en-US" sz="1200" i="0" dirty="0"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CB812C5-BC08-B7FF-8A9F-DD29C63AD8FC}"/>
                </a:ext>
              </a:extLst>
            </p:cNvPr>
            <p:cNvSpPr txBox="1"/>
            <p:nvPr/>
          </p:nvSpPr>
          <p:spPr>
            <a:xfrm>
              <a:off x="1594613" y="4671434"/>
              <a:ext cx="15167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dirty="0">
                  <a:latin typeface="Arial" panose="020B0604020202020204" pitchFamily="34" charset="0"/>
                  <a:cs typeface="Arial" panose="020B0604020202020204" pitchFamily="34" charset="0"/>
                </a:rPr>
                <a:t>SK preliminary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03F405F-7E09-4969-49A6-A5CBDCBB2E33}"/>
                    </a:ext>
                  </a:extLst>
                </p:cNvPr>
                <p:cNvSpPr txBox="1"/>
                <p:nvPr/>
              </p:nvSpPr>
              <p:spPr>
                <a:xfrm>
                  <a:off x="1623468" y="4273428"/>
                  <a:ext cx="148790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1200" i="0" dirty="0">
                      <a:solidFill>
                        <a:srgbClr val="FF0000"/>
                      </a:solidFill>
                      <a:latin typeface="+mn-lt"/>
                    </a:rPr>
                    <a:t>Significance = 23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</m:oMath>
                  </a14:m>
                  <a:r>
                    <a:rPr lang="en-US" sz="1200" i="0" dirty="0">
                      <a:solidFill>
                        <a:srgbClr val="FF0000"/>
                      </a:solidFill>
                      <a:latin typeface="+mn-lt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03F405F-7E09-4969-49A6-A5CBDCBB2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468" y="4273428"/>
                  <a:ext cx="1487907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B0E64C-1EE0-BFAA-8E9B-2AF20222F148}"/>
              </a:ext>
            </a:extLst>
          </p:cNvPr>
          <p:cNvSpPr txBox="1"/>
          <p:nvPr/>
        </p:nvSpPr>
        <p:spPr>
          <a:xfrm>
            <a:off x="317634" y="196813"/>
            <a:ext cx="10838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Reactor Neutrino Analysis Super-K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9014221-F0E7-5872-5131-A611943AB2C6}"/>
              </a:ext>
            </a:extLst>
          </p:cNvPr>
          <p:cNvGrpSpPr/>
          <p:nvPr/>
        </p:nvGrpSpPr>
        <p:grpSpPr>
          <a:xfrm>
            <a:off x="8061549" y="85919"/>
            <a:ext cx="3890883" cy="3333099"/>
            <a:chOff x="7074283" y="117132"/>
            <a:chExt cx="3890883" cy="33330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DF6188-5EAE-BBFD-C852-3C12E9C88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4283" y="117132"/>
              <a:ext cx="3890883" cy="333309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789406-0B85-7301-EE52-D41B29EC25BF}"/>
                </a:ext>
              </a:extLst>
            </p:cNvPr>
            <p:cNvSpPr txBox="1"/>
            <p:nvPr/>
          </p:nvSpPr>
          <p:spPr>
            <a:xfrm>
              <a:off x="7935603" y="1080757"/>
              <a:ext cx="1233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dirty="0">
                  <a:latin typeface="+mn-lt"/>
                </a:rPr>
                <a:t>SK Reactor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534A834-2E2D-000C-C583-456C9A10C78E}"/>
                </a:ext>
              </a:extLst>
            </p:cNvPr>
            <p:cNvSpPr txBox="1"/>
            <p:nvPr/>
          </p:nvSpPr>
          <p:spPr>
            <a:xfrm>
              <a:off x="7482348" y="2479995"/>
              <a:ext cx="2839459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/>
              <a:r>
                <a:rPr lang="en-GB" sz="1200" i="0" dirty="0"/>
                <a:t>Best fit:</a:t>
              </a:r>
            </a:p>
            <a:p>
              <a:pPr algn="l"/>
              <a:r>
                <a:rPr lang="en-GB" sz="1200" i="0" dirty="0"/>
                <a:t>sin²</a:t>
              </a:r>
              <a:r>
                <a:rPr lang="el-GR" sz="1200" i="0" dirty="0"/>
                <a:t>θ</a:t>
              </a:r>
              <a:r>
                <a:rPr lang="el-GR" sz="1200" i="0" baseline="-25000" dirty="0"/>
                <a:t>12 </a:t>
              </a:r>
              <a:r>
                <a:rPr lang="el-GR" sz="1200" i="0" dirty="0"/>
                <a:t>= 0.29</a:t>
              </a:r>
              <a:r>
                <a:rPr lang="en-GB" sz="1200" i="0" dirty="0"/>
                <a:t>9</a:t>
              </a:r>
              <a:r>
                <a:rPr lang="el-GR" sz="1200" i="0" dirty="0"/>
                <a:t> </a:t>
              </a:r>
              <a:r>
                <a:rPr lang="en-GB" sz="1200" i="0" dirty="0"/>
                <a:t>(</a:t>
              </a:r>
              <a:r>
                <a:rPr lang="el-GR" sz="1200" i="0" dirty="0"/>
                <a:t>+0.068 -0.04</a:t>
              </a:r>
              <a:r>
                <a:rPr lang="en-GB" sz="1200" i="0" dirty="0"/>
                <a:t>7)</a:t>
              </a:r>
            </a:p>
            <a:p>
              <a:pPr algn="l"/>
              <a:r>
                <a:rPr lang="el-GR" sz="1200" i="0" dirty="0"/>
                <a:t>Δ</a:t>
              </a:r>
              <a:r>
                <a:rPr lang="en-GB" sz="1200" i="0" dirty="0"/>
                <a:t>m²</a:t>
              </a:r>
              <a:r>
                <a:rPr lang="en-GB" sz="1200" i="0" baseline="-25000" dirty="0"/>
                <a:t>21</a:t>
              </a:r>
              <a:r>
                <a:rPr lang="en-GB" sz="1200" i="0" dirty="0"/>
                <a:t> = 8.996 (+0.553 -0.586) eV</a:t>
              </a:r>
              <a:r>
                <a:rPr lang="en-GB" sz="1200" i="0" baseline="30000" dirty="0"/>
                <a:t>2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25E8914-3EB6-197E-38EA-F0F1CB4F4769}"/>
                </a:ext>
              </a:extLst>
            </p:cNvPr>
            <p:cNvSpPr txBox="1"/>
            <p:nvPr/>
          </p:nvSpPr>
          <p:spPr>
            <a:xfrm>
              <a:off x="7829163" y="2156213"/>
              <a:ext cx="15167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SK preliminary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51D69B4-DAEC-5EDA-0DA5-F637370122F5}"/>
              </a:ext>
            </a:extLst>
          </p:cNvPr>
          <p:cNvSpPr txBox="1"/>
          <p:nvPr/>
        </p:nvSpPr>
        <p:spPr>
          <a:xfrm>
            <a:off x="170462" y="154654"/>
            <a:ext cx="1056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Lucas</a:t>
            </a:r>
            <a:endParaRPr lang="en-GB" sz="16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9215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arrow" w="med" len="med"/>
        </a:ln>
        <a:effectLst/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61444</TotalTime>
  <Words>1216</Words>
  <Application>Microsoft Macintosh PowerPoint</Application>
  <PresentationFormat>Widescreen</PresentationFormat>
  <Paragraphs>173</Paragraphs>
  <Slides>10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Calibri</vt:lpstr>
      <vt:lpstr>Cambria Math</vt:lpstr>
      <vt:lpstr>Monotype Sorts</vt:lpstr>
      <vt:lpstr>Segoe UI Symbol</vt:lpstr>
      <vt:lpstr>Symbol</vt:lpstr>
      <vt:lpstr>Tahoma</vt:lpstr>
      <vt:lpstr>Times</vt:lpstr>
      <vt:lpstr>Times New Roman</vt:lpstr>
      <vt:lpstr>Wingdings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Glasgow-RAL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SUPA_nufact</dc:title>
  <dc:creator>Paul Soler</dc:creator>
  <cp:lastModifiedBy>Paul Soler</cp:lastModifiedBy>
  <cp:revision>1546</cp:revision>
  <cp:lastPrinted>2015-12-13T17:25:31Z</cp:lastPrinted>
  <dcterms:created xsi:type="dcterms:W3CDTF">2014-05-29T14:34:26Z</dcterms:created>
  <dcterms:modified xsi:type="dcterms:W3CDTF">2025-12-05T10:19:15Z</dcterms:modified>
</cp:coreProperties>
</file>