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5" r:id="rId39"/>
    <p:sldId id="296" r:id="rId40"/>
    <p:sldId id="293" r:id="rId41"/>
    <p:sldId id="294" r:id="rId42"/>
    <p:sldId id="297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F017A-20BF-4200-93AD-C09AE3DF9C4D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76FA20-1D04-4088-B1BC-0985BA821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38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76FA20-1D04-4088-B1BC-0985BA821FB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174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76FA20-1D04-4088-B1BC-0985BA821F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270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76FA20-1D04-4088-B1BC-0985BA821FB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958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C9053-9899-E183-699A-4A030C69EE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3BD038-BA06-EC5E-E287-F51901D10A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F84BE-9471-C1FD-0C09-C640E8BD6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BB53-EC2D-4981-A54C-569D1D02B126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43286F-55B7-3365-5026-AB1558F7E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B3ABC4-1D64-D7B2-FD4F-8E57DF001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3B22-ACC6-4669-A9F9-A3DED498D2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629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07A4A-EFAA-BD6B-E460-5BEC391DF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D43C7B-A3FB-7448-9AED-833E2BC35F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45FDCC-5673-BF15-9CA7-895ED2303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BB53-EC2D-4981-A54C-569D1D02B126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64254B-655E-1335-36EF-CD1A43BB7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55A4B-14F9-DD28-ACED-8D1E926C0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3B22-ACC6-4669-A9F9-A3DED498D2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575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085000-0BC8-452A-93DD-576EFBBA54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878AC9-3594-303F-4B9F-4C8AC334ED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45B03-A35F-B51C-993B-59618F34C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BB53-EC2D-4981-A54C-569D1D02B126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04F9C-4D33-670B-8D3F-11DA05878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E37E0-8068-2730-A2FF-920B75791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3B22-ACC6-4669-A9F9-A3DED498D2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565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1C2D7-CFF2-EEEB-B6F1-BD111882F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70689C-E433-0A05-3305-1AD4F9275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E4397-C38A-1A1C-76B5-0961CB7E1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BB53-EC2D-4981-A54C-569D1D02B126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78CF1-15B0-2346-7857-764DD0FFB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0DA19-CE78-9F89-755C-7328983B2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3B22-ACC6-4669-A9F9-A3DED498D2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696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C0128-0C30-DB8B-B17D-40F08DC1E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DCA804-9705-CBD8-3C9F-476D7CF1E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EB62FB-2EA1-9B82-790B-C02B3AAA7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BB53-EC2D-4981-A54C-569D1D02B126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08D23-118F-5E96-C7A9-ADF5C8A91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1A9AD-6323-842C-9F6A-FB54CDB74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3B22-ACC6-4669-A9F9-A3DED498D2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155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DFD50-F2D9-DC10-1A61-0AB166A38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E8C5E-D74A-266D-ABAA-A9B9A674AC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08B966-FD82-63C3-A489-965B1B88F8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AFE2A0-50ED-513C-16EA-841D731AF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BB53-EC2D-4981-A54C-569D1D02B126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737723-46ED-FDDC-3266-52B3190CA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160612-90CE-7E8E-93E8-FF61AB727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3B22-ACC6-4669-A9F9-A3DED498D2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328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52DCF-4C8B-A638-E523-3BF9A6888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2D7E4-714B-35D5-2D87-C4E743EED0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512D7-F846-BC84-ADC8-E34A200CBB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E90EFB-F970-6BCD-6FC1-6DD3A86A1F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30322B-9A99-FF6C-3210-797B3364E1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C75C11-79BA-4FC5-3AB5-CECE96E41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BB53-EC2D-4981-A54C-569D1D02B126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324BED-E371-9E95-68B6-7F1B0F658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81BB05-228C-13C8-B106-34A141E01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3B22-ACC6-4669-A9F9-A3DED498D2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028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90241-0F88-B636-B116-ED6111CCF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33ED7A-4292-DB55-2ED0-D55EE472F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BB53-EC2D-4981-A54C-569D1D02B126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F79EE5-4DBB-BEA2-ADBE-52239A416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E3F4CB-AA77-01D8-CD25-AB1908AF4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3B22-ACC6-4669-A9F9-A3DED498D2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25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1DBCCB-2513-A0BB-D1E0-C70BA100A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BB53-EC2D-4981-A54C-569D1D02B126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E634A6-3524-C627-6684-2420FCB7A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6A5E1A-5581-D4F2-B29B-05A14EB6E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3B22-ACC6-4669-A9F9-A3DED498D2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442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6B086-A3B9-2DE4-16CD-ACB17C19A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20DDC-FCB2-F622-F8BB-CB8769533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B523B-7C02-4D87-72C7-9198882620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71A22E-B12B-F37C-A0B4-DDA3FAABD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BB53-EC2D-4981-A54C-569D1D02B126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91EF82-53F2-977B-17D4-C57B40759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0A348E-EC74-8B32-30C1-72DDB8D17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3B22-ACC6-4669-A9F9-A3DED498D2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488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37209-321E-CA18-1AFD-9E291DC14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7BBAB5-C02B-CE47-5D8B-2A54399F18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A05E1-B8AD-AA6C-20F6-E5C34DCA5B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AC6E2-ED7E-C349-5E49-E2FF018B3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BB53-EC2D-4981-A54C-569D1D02B126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7F2D71-761C-ACDC-51D4-F77F73B4E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04425C-D8E1-17A0-D823-1A47E6B37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3B22-ACC6-4669-A9F9-A3DED498D2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782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31615F-CAAA-3F0A-D0BD-B4A62913E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C12803-0F50-BC88-C7D0-5CB81E3CD6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1E999-DEBE-C811-FEC9-5CECF29269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84BB53-EC2D-4981-A54C-569D1D02B126}" type="datetimeFigureOut">
              <a:rPr lang="en-GB" smtClean="0"/>
              <a:t>04/12/2025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EA1415-A739-A389-62EC-912C1F2C03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5EC57-3A4F-7EBA-C1B0-0AB15AC071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EE3B22-ACC6-4669-A9F9-A3DED498D2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249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Flag of Taiwan - Colours, Meaning, History ??">
            <a:extLst>
              <a:ext uri="{FF2B5EF4-FFF2-40B4-BE49-F238E27FC236}">
                <a16:creationId xmlns:a16="http://schemas.microsoft.com/office/drawing/2014/main" id="{2C1A46F4-A0AB-258D-0CCD-7ECBE01B3A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3" r="8318"/>
          <a:stretch>
            <a:fillRect/>
          </a:stretch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1032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01081C-E9D7-983E-A7FB-CAA46CDD19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71125" y="47604"/>
            <a:ext cx="6417826" cy="1255733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6600" b="1" dirty="0"/>
              <a:t>The Taiwan Effect</a:t>
            </a:r>
            <a:endParaRPr lang="en-GB" sz="6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3A7A03-C688-DF69-7ACE-47B6E102DA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18402" y="1303337"/>
            <a:ext cx="5480211" cy="1485319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b="1" dirty="0"/>
              <a:t>How East Asia Destroys Financial Responsibility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021897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81643E-B9D0-8BF9-2585-0B3F5A5411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63B5B-8834-94DA-6D20-D6CD7B76D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lang="en-US" dirty="0"/>
              <a:t>Taipei – Food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D291CB-057F-542B-3484-B5B81BDD8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119743"/>
            <a:ext cx="5829109" cy="32819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1EC446-972D-081B-88E0-ED0A4A520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57" y="3111079"/>
            <a:ext cx="8056195" cy="3627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450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DDD114-4204-E131-DB4E-9F30C81F96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F005D23-E3C6-60D1-3D02-F6A21BDC8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1638" y="1335090"/>
            <a:ext cx="2478841" cy="55046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5B2DDA-ADB3-B91E-1AA8-9C87991AD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6743" y="1102974"/>
            <a:ext cx="3228827" cy="57367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FEBB33-AF01-8503-8470-E0029CE0F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lang="en-US" dirty="0"/>
              <a:t>Taipei – Food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32995C-F297-AF47-717A-039F3C6625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3600" y="18255"/>
            <a:ext cx="2438400" cy="43323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103376-EB1D-E38C-0F43-8D354B0744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8255"/>
            <a:ext cx="6596743" cy="297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246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23787-C440-4AAA-FD3C-1569976563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52EBC-28FA-3A37-B098-9ECEACF14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Taipei – </a:t>
            </a:r>
            <a:r>
              <a:rPr lang="en-US" dirty="0" err="1"/>
              <a:t>Jiufen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841770-022A-42B5-C2E4-41DD4CFA5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2970" y="111603"/>
            <a:ext cx="4418520" cy="663479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EB8A5F7-9CA3-D929-FCFE-1CC414C3A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0" y="2501462"/>
            <a:ext cx="7891939" cy="355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497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9E849A-9250-784C-8F46-FCC7D037B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78509-CB1D-027B-E97A-7905C1BB7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Taipei – </a:t>
            </a:r>
            <a:r>
              <a:rPr lang="en-US" dirty="0" err="1"/>
              <a:t>Jiufen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B3905F-E08C-FBED-F961-CF392E0BA79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762970" y="111603"/>
            <a:ext cx="4418520" cy="663479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AB510A-782E-242C-BCD0-666FDFC4020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10510" y="2501462"/>
            <a:ext cx="7891939" cy="35532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EC54BA-5416-F7D8-A9C3-5C34A1C8C1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3559" y="-1"/>
            <a:ext cx="38248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678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EC7CDF-905B-07B0-B95E-14FAFC868B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A582B-F6A4-9676-8421-DD3F2E3A7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Taipei – Mountains</a:t>
            </a:r>
            <a:endParaRPr lang="en-GB" dirty="0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A02041D2-91A1-D67F-31E7-99EE0DC03D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ACAB7F-88A9-B5B1-A49F-8CB459B65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8404"/>
            <a:ext cx="5825050" cy="32763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DDFB8F8-4989-8258-CFEF-C50406151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8907" y="3119661"/>
            <a:ext cx="8303093" cy="37383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7CB4DBB-6893-AAB5-6749-4DEE8FF830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8792" y="0"/>
            <a:ext cx="2133208" cy="473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3836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C59B2-A99E-F057-98CD-3EC15E3D31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8BC14-E7FE-C5C5-B93B-DBC10DD43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SHRIMP FISHING</a:t>
            </a:r>
            <a:endParaRPr lang="en-GB" dirty="0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7A476545-0E65-8D2C-93C5-8E4E82EAD8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D32B39-6266-3DCA-29B7-A6BD76FC5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9511" y="-6220"/>
            <a:ext cx="7972489" cy="35876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722FCD-94C1-A4F7-A3C0-E963C323CC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30165"/>
            <a:ext cx="4219511" cy="56278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F489AB-33E4-E4CB-3B68-8B743627F0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755700" y="2286289"/>
            <a:ext cx="2611915" cy="580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6851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16E14-8006-D6CE-57B4-E254DA62B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640113"/>
          </a:xfrm>
        </p:spPr>
        <p:txBody>
          <a:bodyPr>
            <a:normAutofit fontScale="90000"/>
          </a:bodyPr>
          <a:lstStyle/>
          <a:p>
            <a:r>
              <a:rPr lang="en-US" dirty="0"/>
              <a:t>Taichung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869B74-6BF2-6772-5B02-E741B1961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0328" y="0"/>
            <a:ext cx="7281672" cy="32789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FCCBBF-52F1-EC1A-60F7-3C530AD9C1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3800" y="3297210"/>
            <a:ext cx="7868200" cy="35425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3DD2FA-FECC-56A4-F4FE-6F14CF6B1C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267" y="747317"/>
            <a:ext cx="2743525" cy="609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538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6D125-FE8C-9A2C-D948-15E9C5B7E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585851"/>
          </a:xfrm>
        </p:spPr>
        <p:txBody>
          <a:bodyPr>
            <a:normAutofit fontScale="90000"/>
          </a:bodyPr>
          <a:lstStyle/>
          <a:p>
            <a:r>
              <a:rPr lang="en-US" dirty="0"/>
              <a:t>Sun Moon Lake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67A1D1-6C90-E305-952A-9276350694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6952" y="0"/>
            <a:ext cx="8385048" cy="37752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D30D1B-5D4A-31D4-9CC9-AF17635702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228" y="743397"/>
            <a:ext cx="2753511" cy="61146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68C18B-7615-EE96-EDFE-259C5E2ACE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2380" y="3706779"/>
            <a:ext cx="2260692" cy="3082762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ACFFFA55-367B-0EE2-2BDB-420B57C4B2C9}"/>
              </a:ext>
            </a:extLst>
          </p:cNvPr>
          <p:cNvSpPr/>
          <p:nvPr/>
        </p:nvSpPr>
        <p:spPr>
          <a:xfrm rot="11781624">
            <a:off x="1786011" y="4111593"/>
            <a:ext cx="3216166" cy="69773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B66322-959D-82F6-4CC7-A74422B039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3072" y="3964214"/>
            <a:ext cx="2712720" cy="271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734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DE420-A69E-37F8-B3BE-6FF467DA8B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8B625-A758-2257-178C-3AF75A51E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585851"/>
          </a:xfrm>
        </p:spPr>
        <p:txBody>
          <a:bodyPr>
            <a:normAutofit fontScale="90000"/>
          </a:bodyPr>
          <a:lstStyle/>
          <a:p>
            <a:r>
              <a:rPr lang="en-US" dirty="0"/>
              <a:t>Sun Moon Lake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28538E-FECA-AB83-D8C5-E10659779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2972"/>
            <a:ext cx="2705100" cy="6010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F9395A-CBC7-6D88-6743-1E4D7AFEE6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2350" y="0"/>
            <a:ext cx="8629650" cy="3886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6445295-8A65-C7E5-FC78-A960E094AB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6048" y="3886200"/>
            <a:ext cx="6510216" cy="292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527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B7CF40-A68D-7D24-AFA0-1DA07B1038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CD3C4-1E94-C681-DDF8-741A81655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585851"/>
          </a:xfrm>
        </p:spPr>
        <p:txBody>
          <a:bodyPr>
            <a:normAutofit fontScale="90000"/>
          </a:bodyPr>
          <a:lstStyle/>
          <a:p>
            <a:r>
              <a:rPr lang="en-US" dirty="0"/>
              <a:t>Sun Moon Lake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3B6B36-0950-03CA-8856-C8A0E0278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0590" y="0"/>
            <a:ext cx="3088275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202AC7-B05E-BA66-17BF-B80DA9BA2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3725" y="0"/>
            <a:ext cx="30850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92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9507B-FCBD-D796-6D21-3529AEC32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Taiwan Stats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8AEAB-22AC-0D5D-1034-F40D9B582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816096" cy="4351338"/>
          </a:xfrm>
        </p:spPr>
        <p:txBody>
          <a:bodyPr/>
          <a:lstStyle/>
          <a:p>
            <a:r>
              <a:rPr lang="en-US" dirty="0"/>
              <a:t>Population – 23.4 M</a:t>
            </a:r>
          </a:p>
          <a:p>
            <a:r>
              <a:rPr lang="en-US" dirty="0"/>
              <a:t>Industries – Semiconductors (TSMC), bikes (Giant)</a:t>
            </a:r>
          </a:p>
          <a:p>
            <a:r>
              <a:rPr lang="en-US" dirty="0"/>
              <a:t>Invented bubble tea</a:t>
            </a:r>
          </a:p>
          <a:p>
            <a:r>
              <a:rPr lang="en-US" dirty="0"/>
              <a:t>Their bin trucks operate like ice cream vans – it is incredibly annoying</a:t>
            </a:r>
            <a:endParaRPr lang="en-GB" dirty="0"/>
          </a:p>
        </p:txBody>
      </p:sp>
      <p:pic>
        <p:nvPicPr>
          <p:cNvPr id="2056" name="Picture 8" descr="The origins of bubble tea, one of Taiwan's most beloved beverages">
            <a:extLst>
              <a:ext uri="{FF2B5EF4-FFF2-40B4-BE49-F238E27FC236}">
                <a16:creationId xmlns:a16="http://schemas.microsoft.com/office/drawing/2014/main" id="{E6C2834D-2EDD-1D30-786A-43D80FA1BB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981" y="516476"/>
            <a:ext cx="5338789" cy="2802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n Taiwan, When You Hear Beethoven, It's Time to Take Out the Trash - The  New York Times">
            <a:extLst>
              <a:ext uri="{FF2B5EF4-FFF2-40B4-BE49-F238E27FC236}">
                <a16:creationId xmlns:a16="http://schemas.microsoft.com/office/drawing/2014/main" id="{EFE8D430-95E8-6B6D-5941-6B312C019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3538660"/>
            <a:ext cx="5257800" cy="295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7668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43C033-CEE3-E3FB-AECB-D999E4B0F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497DA-BB14-1473-36C1-0A07E2A47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585851"/>
          </a:xfrm>
        </p:spPr>
        <p:txBody>
          <a:bodyPr>
            <a:normAutofit fontScale="90000"/>
          </a:bodyPr>
          <a:lstStyle/>
          <a:p>
            <a:r>
              <a:rPr lang="en-US" dirty="0"/>
              <a:t>Sun Moon Lake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0F55E6-2B44-B961-F9FB-AC4942AFE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0590" y="0"/>
            <a:ext cx="3088275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50C6BB-7087-FBFD-A603-C1C4ABE89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3725" y="0"/>
            <a:ext cx="3085014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E86D064-B8E5-4433-6FA1-29CC1E11D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6414" y="0"/>
            <a:ext cx="9139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8027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04CD3-3694-C9FC-B295-05F6C97F8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95579"/>
          </a:xfrm>
        </p:spPr>
        <p:txBody>
          <a:bodyPr>
            <a:normAutofit fontScale="90000"/>
          </a:bodyPr>
          <a:lstStyle/>
          <a:p>
            <a:r>
              <a:rPr lang="en-US" dirty="0"/>
              <a:t>Taiwanese Bathroom Innovation – Case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3614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FFD32-B349-41E3-7874-6F692EAA5B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7EA9E-B9A7-C8D5-AB6A-D5B4DB25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95579"/>
          </a:xfrm>
        </p:spPr>
        <p:txBody>
          <a:bodyPr>
            <a:normAutofit fontScale="90000"/>
          </a:bodyPr>
          <a:lstStyle/>
          <a:p>
            <a:r>
              <a:rPr lang="en-US" dirty="0"/>
              <a:t>Taiwanese Bathroom Innovation – Case 1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08CE0C-A430-9231-087A-59FE7C355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1863" y="695578"/>
            <a:ext cx="2775044" cy="616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366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6829A-397B-A284-240B-7AF877281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48" y="0"/>
            <a:ext cx="10515600" cy="704088"/>
          </a:xfrm>
        </p:spPr>
        <p:txBody>
          <a:bodyPr>
            <a:normAutofit/>
          </a:bodyPr>
          <a:lstStyle/>
          <a:p>
            <a:r>
              <a:rPr lang="en-US" dirty="0"/>
              <a:t>Chiayi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C796BF-CEC6-1647-3861-7F32ED4AB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801" y="0"/>
            <a:ext cx="8248799" cy="37138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424F4D-7304-EDD7-DA08-C99F9280B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615" y="1005840"/>
            <a:ext cx="2603030" cy="57804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431D00D-840C-A9E4-4460-B2683329C4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1968" y="1190150"/>
            <a:ext cx="2520032" cy="559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1933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F940EA-A454-1CAA-ECB3-3A3AF02E6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FA145-2FA3-D010-7555-973F89B5A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48" y="0"/>
            <a:ext cx="10515600" cy="704088"/>
          </a:xfrm>
        </p:spPr>
        <p:txBody>
          <a:bodyPr>
            <a:normAutofit/>
          </a:bodyPr>
          <a:lstStyle/>
          <a:p>
            <a:r>
              <a:rPr lang="en-US" dirty="0"/>
              <a:t>Chiayi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F1E426-3343-8DB3-9415-A830515F96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8" y="1408176"/>
            <a:ext cx="2421208" cy="53766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5C7801-4525-B5EF-EF41-CF6A84424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456" y="0"/>
            <a:ext cx="7906512" cy="35583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4580163-61A1-E88E-00B9-CC442FB31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0615" y="566928"/>
            <a:ext cx="2800036" cy="621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7607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380F3-6B47-6DB5-FC13-1BF392BB2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46"/>
            <a:ext cx="10515600" cy="677291"/>
          </a:xfrm>
        </p:spPr>
        <p:txBody>
          <a:bodyPr>
            <a:normAutofit fontScale="90000"/>
          </a:bodyPr>
          <a:lstStyle/>
          <a:p>
            <a:r>
              <a:rPr lang="en-US" dirty="0"/>
              <a:t>Alishan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C49A7D-71C8-CAA5-568B-E6A089D313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93976"/>
            <a:ext cx="9113728" cy="410331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1779DBA-731F-75D6-9984-287983130B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3725" y="-3746"/>
            <a:ext cx="30882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397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DE904-06D0-77F6-DC5C-039EAA13F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10F0F-2607-C7E3-2526-F755E1664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46"/>
            <a:ext cx="10515600" cy="677291"/>
          </a:xfrm>
        </p:spPr>
        <p:txBody>
          <a:bodyPr>
            <a:normAutofit fontScale="90000"/>
          </a:bodyPr>
          <a:lstStyle/>
          <a:p>
            <a:r>
              <a:rPr lang="en-US" dirty="0"/>
              <a:t>Alishan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B97453-17D9-527C-F5D7-039BCC274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0976"/>
            <a:ext cx="2622975" cy="58247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7620C6-27B4-65A0-3CC6-8144B6472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9655" y="1549104"/>
            <a:ext cx="9622345" cy="433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6079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BF8162-0B33-0B57-E9B5-72E5B6199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F4B64-79AB-1E64-E949-CA8BBE6BE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46"/>
            <a:ext cx="10515600" cy="677291"/>
          </a:xfrm>
        </p:spPr>
        <p:txBody>
          <a:bodyPr>
            <a:normAutofit fontScale="90000"/>
          </a:bodyPr>
          <a:lstStyle/>
          <a:p>
            <a:r>
              <a:rPr lang="en-US" dirty="0"/>
              <a:t>Alishan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176539-1B31-57F2-6273-27018F2C5D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0976"/>
            <a:ext cx="2622975" cy="58247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8D1F309-7BE6-CBB3-BC82-619F323B3F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9655" y="1549104"/>
            <a:ext cx="9622345" cy="433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213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7D472-F79B-BB83-77B5-611D6BB290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443CA-7C4E-0210-2E9C-A8690CB0A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46"/>
            <a:ext cx="10515600" cy="677291"/>
          </a:xfrm>
        </p:spPr>
        <p:txBody>
          <a:bodyPr>
            <a:normAutofit fontScale="90000"/>
          </a:bodyPr>
          <a:lstStyle/>
          <a:p>
            <a:r>
              <a:rPr lang="en-US" dirty="0"/>
              <a:t>Alishan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0F49D3-324B-7C76-7DF5-919B7BEEF5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2776" y="820896"/>
            <a:ext cx="8269224" cy="37230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CF897E-4706-E507-ADA3-E16EFEA6D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054" y="620045"/>
            <a:ext cx="2809058" cy="623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3022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7A4346-A9B6-346D-AC0A-6DCA9897F1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8D825-FFC7-C6C8-FB3A-C69B63280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46"/>
            <a:ext cx="10515600" cy="677291"/>
          </a:xfrm>
        </p:spPr>
        <p:txBody>
          <a:bodyPr>
            <a:normAutofit fontScale="90000"/>
          </a:bodyPr>
          <a:lstStyle/>
          <a:p>
            <a:r>
              <a:rPr lang="en-US" dirty="0"/>
              <a:t>Alishan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F685A0-C958-39BE-0282-3EF5982B11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2776" y="820896"/>
            <a:ext cx="8269224" cy="37230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1531B4-930E-E8FA-D2F8-76E755BAA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054" y="620045"/>
            <a:ext cx="2809058" cy="62379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F4B77A-8735-2F9A-0345-7EB5F10557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5155" y="0"/>
            <a:ext cx="51416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191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75468-1CB1-A4DC-E2B3-78197568B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464" y="27432"/>
            <a:ext cx="10515600" cy="767225"/>
          </a:xfrm>
        </p:spPr>
        <p:txBody>
          <a:bodyPr/>
          <a:lstStyle/>
          <a:p>
            <a:r>
              <a:rPr lang="en-US" dirty="0"/>
              <a:t>Why was I in Taiwan?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0BFAE-806A-6D7A-F8F3-9081C276A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8914" y="0"/>
            <a:ext cx="6183086" cy="5289995"/>
          </a:xfrm>
        </p:spPr>
        <p:txBody>
          <a:bodyPr>
            <a:normAutofit/>
          </a:bodyPr>
          <a:lstStyle/>
          <a:p>
            <a:r>
              <a:rPr lang="en-US" sz="2400" dirty="0"/>
              <a:t>14</a:t>
            </a:r>
            <a:r>
              <a:rPr lang="en-US" sz="2400" baseline="30000" dirty="0"/>
              <a:t>th</a:t>
            </a:r>
            <a:r>
              <a:rPr lang="en-US" sz="2400" dirty="0"/>
              <a:t> Hiroshima Symposium on Development and Application of Semiconductor Tracking Detectors.</a:t>
            </a:r>
          </a:p>
          <a:p>
            <a:r>
              <a:rPr lang="en-US" sz="2400" dirty="0"/>
              <a:t>Week long conference – small numbers, no parallel sessions. Conference was setup to have a detector conference based around the pacific.</a:t>
            </a:r>
          </a:p>
          <a:p>
            <a:r>
              <a:rPr lang="en-US" sz="2400" dirty="0"/>
              <a:t>I presented a poster on work I had done on </a:t>
            </a:r>
            <a:r>
              <a:rPr lang="en-US" sz="2400" dirty="0" err="1"/>
              <a:t>characterisation</a:t>
            </a:r>
            <a:r>
              <a:rPr lang="en-US" sz="2400" dirty="0"/>
              <a:t> of Medipix3 using low energy electrons and how this differs from X-rays</a:t>
            </a:r>
            <a:endParaRPr lang="en-GB" sz="24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F6864A3-3A18-3DAA-12DD-32823A0E01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528" y="3949482"/>
            <a:ext cx="7053472" cy="2881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poster of a scientific experiment&#10;&#10;AI-generated content may be incorrect.">
            <a:extLst>
              <a:ext uri="{FF2B5EF4-FFF2-40B4-BE49-F238E27FC236}">
                <a16:creationId xmlns:a16="http://schemas.microsoft.com/office/drawing/2014/main" id="{1CF0920A-8394-F58C-3BB7-D799F6CD92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01" y="794657"/>
            <a:ext cx="4289134" cy="606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2037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9E2E21-D715-0582-3243-5C7A469AEF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7D995-D600-9F89-26EC-904732B9A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46"/>
            <a:ext cx="10515600" cy="677291"/>
          </a:xfrm>
        </p:spPr>
        <p:txBody>
          <a:bodyPr>
            <a:normAutofit fontScale="90000"/>
          </a:bodyPr>
          <a:lstStyle/>
          <a:p>
            <a:r>
              <a:rPr lang="en-US" dirty="0"/>
              <a:t>Alishan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3570E2-B647-FD06-3695-D35F84451B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2776" y="820896"/>
            <a:ext cx="8269224" cy="37230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601BFF-9D17-2F8E-9012-A39A13A32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054" y="620045"/>
            <a:ext cx="2809058" cy="62379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994B66-5552-9B6D-5930-6E393808DD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5155" y="0"/>
            <a:ext cx="514169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B8D4266-FC30-DAF5-D18E-26E3D31241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820896"/>
            <a:ext cx="12192000" cy="548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1475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DA8B6-1C9E-23F6-DC76-EB24E6CAE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59587"/>
          </a:xfrm>
        </p:spPr>
        <p:txBody>
          <a:bodyPr/>
          <a:lstStyle/>
          <a:p>
            <a:r>
              <a:rPr lang="en-US" dirty="0"/>
              <a:t>Taitung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A8EBFB-2F21-A400-3578-2F531B618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752" y="0"/>
            <a:ext cx="7735824" cy="34821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A5180B1-8116-5070-1BF1-F9A5CBFFB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5456" y="3300960"/>
            <a:ext cx="7900416" cy="3557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3402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2AA530-8FA3-FAB8-0F86-61EF3F5C4C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02DE2-F8E3-6CF8-0E1F-CEB2A3ECA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59587"/>
          </a:xfrm>
        </p:spPr>
        <p:txBody>
          <a:bodyPr/>
          <a:lstStyle/>
          <a:p>
            <a:r>
              <a:rPr lang="en-US" dirty="0"/>
              <a:t>Dulan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33A861-E68F-37AD-ADDA-81CA23A8FD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076" b="26667"/>
          <a:stretch>
            <a:fillRect/>
          </a:stretch>
        </p:blipFill>
        <p:spPr>
          <a:xfrm>
            <a:off x="3713662" y="7803"/>
            <a:ext cx="4954850" cy="685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5899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CBB26B-262F-26A6-B67F-E76A815A84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DA575-1F6D-EF84-8B1E-8F5FAD9E5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59587"/>
          </a:xfrm>
        </p:spPr>
        <p:txBody>
          <a:bodyPr/>
          <a:lstStyle/>
          <a:p>
            <a:r>
              <a:rPr lang="en-US" dirty="0"/>
              <a:t>Dulan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774B54-096A-0660-C260-B939CF20A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5710"/>
            <a:ext cx="8467344" cy="38122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D4F967-369D-0FFC-B31B-AE587F186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6864" y="0"/>
            <a:ext cx="7565136" cy="340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8301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316EB1-1D0A-ECE5-677C-EF429A081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DF7EB-99AC-5629-9F7E-AD279BE05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59587"/>
          </a:xfrm>
        </p:spPr>
        <p:txBody>
          <a:bodyPr/>
          <a:lstStyle/>
          <a:p>
            <a:r>
              <a:rPr lang="en-US" dirty="0"/>
              <a:t>Dulan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9B8EE6-1FAB-D686-0387-CB7F33891B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1862" y="0"/>
            <a:ext cx="30882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98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584B6-1562-04D6-3219-EA21EE097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594995"/>
          </a:xfrm>
        </p:spPr>
        <p:txBody>
          <a:bodyPr>
            <a:normAutofit fontScale="90000"/>
          </a:bodyPr>
          <a:lstStyle/>
          <a:p>
            <a:r>
              <a:rPr lang="en-US" dirty="0"/>
              <a:t>Hot Springs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04A134-D7A7-4A6B-8B9A-A68E80B43B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9181" y="0"/>
            <a:ext cx="8512819" cy="38327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390ABE-7359-6D74-0601-4FE78B494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490339"/>
            <a:ext cx="7479792" cy="336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7099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6B72C-9F8C-8AF2-BE15-BBCC1948B2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95099-A540-7B63-278B-2B9CFD55A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594995"/>
          </a:xfrm>
        </p:spPr>
        <p:txBody>
          <a:bodyPr>
            <a:normAutofit fontScale="90000"/>
          </a:bodyPr>
          <a:lstStyle/>
          <a:p>
            <a:r>
              <a:rPr lang="en-US" dirty="0"/>
              <a:t>Hot Springs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F20396-56A5-A1C2-28CD-F94B5C24C7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1862" y="0"/>
            <a:ext cx="30882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0769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3BF57-60FF-038F-48A1-F0AD71698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521843"/>
          </a:xfrm>
        </p:spPr>
        <p:txBody>
          <a:bodyPr>
            <a:normAutofit fontScale="90000"/>
          </a:bodyPr>
          <a:lstStyle/>
          <a:p>
            <a:r>
              <a:rPr lang="en-US" dirty="0"/>
              <a:t>Back to Taipei, then home </a:t>
            </a:r>
            <a:r>
              <a:rPr lang="en-US" dirty="0">
                <a:sym typeface="Wingdings" panose="05000000000000000000" pitchFamily="2" charset="2"/>
              </a:rPr>
              <a:t>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D32A33-BD78-1B84-EADA-96061366D1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5077" y="0"/>
            <a:ext cx="3088275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134F9CC-C8DA-1DDD-9309-0720659811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5493" y="603504"/>
            <a:ext cx="2816507" cy="62544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53B6FC-9023-6C6D-BCDD-B6EE3A28C8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37" y="2295144"/>
            <a:ext cx="6095999" cy="274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7018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7E369-0174-2CC5-5386-AC55D9242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540131"/>
          </a:xfrm>
        </p:spPr>
        <p:txBody>
          <a:bodyPr>
            <a:normAutofit fontScale="90000"/>
          </a:bodyPr>
          <a:lstStyle/>
          <a:p>
            <a:r>
              <a:rPr lang="en-US" dirty="0"/>
              <a:t>Taiwanese Toilet Innovation – Pt.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2426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760B68-FD94-E272-14E7-12DBF84B9C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D6B1A-D0E8-7034-F8E5-6780907FE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540131"/>
          </a:xfrm>
        </p:spPr>
        <p:txBody>
          <a:bodyPr>
            <a:normAutofit fontScale="90000"/>
          </a:bodyPr>
          <a:lstStyle/>
          <a:p>
            <a:r>
              <a:rPr lang="en-US" dirty="0"/>
              <a:t>Taiwanese Toilet Innovation – Pt. 2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15D3F8-82FB-4677-91E0-BC5CFFED2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3826"/>
            <a:ext cx="12192000" cy="548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501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A7F91-C784-DA38-E144-EFA4389AD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Why Should </a:t>
            </a:r>
            <a:r>
              <a:rPr lang="en-US" b="1" dirty="0"/>
              <a:t>YOU</a:t>
            </a:r>
            <a:r>
              <a:rPr lang="en-US" dirty="0"/>
              <a:t> be in Taiwan?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B80F3-1A7F-17E0-E69E-1962EE9198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>
                <a:latin typeface="Agency FB" panose="020B0503020202020204" pitchFamily="34" charset="0"/>
              </a:rPr>
              <a:t>I spent 12 days post conference exploring Taiwan on your behalf.</a:t>
            </a:r>
          </a:p>
          <a:p>
            <a:pPr marL="0" indent="0" algn="ctr">
              <a:buNone/>
            </a:pPr>
            <a:r>
              <a:rPr lang="en-US" sz="3600" b="1" dirty="0">
                <a:solidFill>
                  <a:srgbClr val="FF0000"/>
                </a:solidFill>
                <a:latin typeface="Agency FB" panose="020B0503020202020204" pitchFamily="34" charset="0"/>
              </a:rPr>
              <a:t>This is a report on my findings</a:t>
            </a:r>
          </a:p>
          <a:p>
            <a:pPr marL="0" indent="0" algn="ctr">
              <a:buNone/>
            </a:pPr>
            <a:r>
              <a:rPr lang="en-US" sz="3600" dirty="0">
                <a:latin typeface="Agency FB" panose="020B0503020202020204" pitchFamily="34" charset="0"/>
              </a:rPr>
              <a:t>In this talk I will allow you to live vicariously through me as we take a journey from Taipei, down the West Coast, before cutting East and seeing what delights await us there.</a:t>
            </a:r>
          </a:p>
        </p:txBody>
      </p:sp>
    </p:spTree>
    <p:extLst>
      <p:ext uri="{BB962C8B-B14F-4D97-AF65-F5344CB8AC3E}">
        <p14:creationId xmlns:p14="http://schemas.microsoft.com/office/powerpoint/2010/main" val="12343482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E9EDC-5DC8-596E-5982-8726A9698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890"/>
            <a:ext cx="10515600" cy="668147"/>
          </a:xfrm>
        </p:spPr>
        <p:txBody>
          <a:bodyPr>
            <a:normAutofit fontScale="90000"/>
          </a:bodyPr>
          <a:lstStyle/>
          <a:p>
            <a:r>
              <a:rPr lang="en-US" dirty="0"/>
              <a:t>Financial (</a:t>
            </a:r>
            <a:r>
              <a:rPr lang="en-US" dirty="0" err="1"/>
              <a:t>ir</a:t>
            </a:r>
            <a:r>
              <a:rPr lang="en-US" dirty="0"/>
              <a:t>)responsibility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3A8209-E507-4723-4783-CAF36B176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-12890"/>
            <a:ext cx="30882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6347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082F98-BE34-C4D9-42F0-52C5BD2AE8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1375E-3A0E-7F50-D009-4EA4B299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890"/>
            <a:ext cx="10515600" cy="668147"/>
          </a:xfrm>
        </p:spPr>
        <p:txBody>
          <a:bodyPr>
            <a:normAutofit fontScale="90000"/>
          </a:bodyPr>
          <a:lstStyle/>
          <a:p>
            <a:r>
              <a:rPr lang="en-US" dirty="0"/>
              <a:t>Financial (</a:t>
            </a:r>
            <a:r>
              <a:rPr lang="en-US" dirty="0" err="1"/>
              <a:t>ir</a:t>
            </a:r>
            <a:r>
              <a:rPr lang="en-US" dirty="0"/>
              <a:t>)responsibility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8522F8-7D67-DFB4-36F7-095ECDF46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4682"/>
            <a:ext cx="12192000" cy="548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3818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C67F07-1D38-3058-A993-672FF0327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F3624-E33A-063F-698D-4FD6D253F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890"/>
            <a:ext cx="10515600" cy="668147"/>
          </a:xfrm>
        </p:spPr>
        <p:txBody>
          <a:bodyPr>
            <a:normAutofit fontScale="90000"/>
          </a:bodyPr>
          <a:lstStyle/>
          <a:p>
            <a:r>
              <a:rPr lang="en-US" dirty="0"/>
              <a:t>Financial (</a:t>
            </a:r>
            <a:r>
              <a:rPr lang="en-US" dirty="0" err="1"/>
              <a:t>ir</a:t>
            </a:r>
            <a:r>
              <a:rPr lang="en-US" dirty="0"/>
              <a:t>)responsibility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BAA33B-7691-A151-2F67-1E3B23ED9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4682"/>
            <a:ext cx="12192000" cy="54892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590CB12-4D10-0E8D-7888-B1E9277B2D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0" y="1224723"/>
            <a:ext cx="10287000" cy="482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267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68E02-A5C6-C519-2F78-6B22586A8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64" y="136525"/>
            <a:ext cx="10515600" cy="1325563"/>
          </a:xfrm>
        </p:spPr>
        <p:txBody>
          <a:bodyPr/>
          <a:lstStyle/>
          <a:p>
            <a:r>
              <a:rPr lang="en-US" dirty="0"/>
              <a:t>The Route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C208D-2189-19B1-79E0-E6E3ACD3C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264" y="1527048"/>
            <a:ext cx="6112256" cy="496582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Glasgow to Taipei:</a:t>
            </a:r>
          </a:p>
          <a:p>
            <a:pPr lvl="1"/>
            <a:r>
              <a:rPr lang="en-US" dirty="0"/>
              <a:t>~24 hour journey via Dubai</a:t>
            </a:r>
          </a:p>
          <a:p>
            <a:r>
              <a:rPr lang="en-US" dirty="0"/>
              <a:t>Taipei to Taichung:</a:t>
            </a:r>
          </a:p>
          <a:p>
            <a:pPr lvl="1"/>
            <a:r>
              <a:rPr lang="en-US" dirty="0"/>
              <a:t>High Speed Rail</a:t>
            </a:r>
          </a:p>
          <a:p>
            <a:r>
              <a:rPr lang="en-US" dirty="0"/>
              <a:t>Taichung to Chiayi:</a:t>
            </a:r>
          </a:p>
          <a:p>
            <a:pPr lvl="1"/>
            <a:r>
              <a:rPr lang="en-US" dirty="0"/>
              <a:t>High Speed Rail</a:t>
            </a:r>
          </a:p>
          <a:p>
            <a:r>
              <a:rPr lang="en-US" dirty="0"/>
              <a:t>Chiayi to Taitung:</a:t>
            </a:r>
          </a:p>
          <a:p>
            <a:pPr lvl="1"/>
            <a:r>
              <a:rPr lang="en-US" dirty="0"/>
              <a:t>Local rail through southern central mountains</a:t>
            </a:r>
          </a:p>
          <a:p>
            <a:r>
              <a:rPr lang="en-US" dirty="0"/>
              <a:t>Taitung to Glasgow:</a:t>
            </a:r>
          </a:p>
          <a:p>
            <a:pPr lvl="1"/>
            <a:r>
              <a:rPr lang="en-US" dirty="0"/>
              <a:t>Local train to Taipei:</a:t>
            </a:r>
          </a:p>
          <a:p>
            <a:pPr lvl="1"/>
            <a:r>
              <a:rPr lang="en-US" dirty="0"/>
              <a:t>20 hours from Taipei to Glasgow</a:t>
            </a:r>
          </a:p>
          <a:p>
            <a:pPr lvl="1"/>
            <a:r>
              <a:rPr lang="en-US" dirty="0"/>
              <a:t>~34 hours total journey time</a:t>
            </a:r>
            <a:endParaRPr lang="en-GB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965671D-C355-1C3C-7BFD-6E2F621F54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1" t="19947"/>
          <a:stretch>
            <a:fillRect/>
          </a:stretch>
        </p:blipFill>
        <p:spPr bwMode="auto">
          <a:xfrm>
            <a:off x="6751340" y="-64166"/>
            <a:ext cx="5233396" cy="692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rrow: Down 3">
            <a:extLst>
              <a:ext uri="{FF2B5EF4-FFF2-40B4-BE49-F238E27FC236}">
                <a16:creationId xmlns:a16="http://schemas.microsoft.com/office/drawing/2014/main" id="{672B988B-1C60-D391-AFD8-BFAF57709AB7}"/>
              </a:ext>
            </a:extLst>
          </p:cNvPr>
          <p:cNvSpPr/>
          <p:nvPr/>
        </p:nvSpPr>
        <p:spPr>
          <a:xfrm rot="2104841">
            <a:off x="9579031" y="683918"/>
            <a:ext cx="200723" cy="190545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7B7490C2-68E2-C6B4-E6B2-8CA8277D5494}"/>
              </a:ext>
            </a:extLst>
          </p:cNvPr>
          <p:cNvSpPr/>
          <p:nvPr/>
        </p:nvSpPr>
        <p:spPr>
          <a:xfrm rot="946600">
            <a:off x="8641270" y="2479923"/>
            <a:ext cx="217910" cy="191045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DA1CB493-A2DC-787E-9D20-F65E5A18E106}"/>
              </a:ext>
            </a:extLst>
          </p:cNvPr>
          <p:cNvSpPr/>
          <p:nvPr/>
        </p:nvSpPr>
        <p:spPr>
          <a:xfrm rot="16508194">
            <a:off x="9147772" y="3714784"/>
            <a:ext cx="185138" cy="169961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70495505-41C9-69EB-1D46-897797931560}"/>
              </a:ext>
            </a:extLst>
          </p:cNvPr>
          <p:cNvSpPr/>
          <p:nvPr/>
        </p:nvSpPr>
        <p:spPr>
          <a:xfrm rot="12118867">
            <a:off x="10300162" y="2642248"/>
            <a:ext cx="200723" cy="190545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23C40F5B-6638-4778-DA57-75C69C5B0591}"/>
              </a:ext>
            </a:extLst>
          </p:cNvPr>
          <p:cNvSpPr/>
          <p:nvPr/>
        </p:nvSpPr>
        <p:spPr>
          <a:xfrm rot="10570106">
            <a:off x="10579621" y="763905"/>
            <a:ext cx="200723" cy="190545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9ACF78-E596-3EF4-993C-D3D43A1629D1}"/>
              </a:ext>
            </a:extLst>
          </p:cNvPr>
          <p:cNvSpPr txBox="1"/>
          <p:nvPr/>
        </p:nvSpPr>
        <p:spPr>
          <a:xfrm>
            <a:off x="9938658" y="283250"/>
            <a:ext cx="109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Taipei</a:t>
            </a:r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91390F-94C0-B3F8-EA43-793D33AD6BB1}"/>
              </a:ext>
            </a:extLst>
          </p:cNvPr>
          <p:cNvSpPr txBox="1"/>
          <p:nvPr/>
        </p:nvSpPr>
        <p:spPr>
          <a:xfrm>
            <a:off x="8007463" y="2155320"/>
            <a:ext cx="1259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Taichung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4DE9A0-91E9-5928-7F3A-CF33D3901C44}"/>
              </a:ext>
            </a:extLst>
          </p:cNvPr>
          <p:cNvSpPr txBox="1"/>
          <p:nvPr/>
        </p:nvSpPr>
        <p:spPr>
          <a:xfrm>
            <a:off x="7549600" y="4159604"/>
            <a:ext cx="109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Chiayi</a:t>
            </a:r>
            <a:endParaRPr lang="en-GB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87414A-B387-4673-7206-57625B01A3EF}"/>
              </a:ext>
            </a:extLst>
          </p:cNvPr>
          <p:cNvSpPr txBox="1"/>
          <p:nvPr/>
        </p:nvSpPr>
        <p:spPr>
          <a:xfrm>
            <a:off x="10131342" y="4363916"/>
            <a:ext cx="109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Taitung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22631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94EC9-2330-DE57-05AE-CE81F8976B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71162-4970-0B03-2D67-316A645AF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lang="en-US" dirty="0"/>
              <a:t>Taipei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D57BD5-DA3A-34B9-B5C9-5D68C9A17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46956"/>
            <a:ext cx="6245044" cy="35160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20DC9C-E066-13B2-02C9-57A5737538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9256" y="18255"/>
            <a:ext cx="5151841" cy="34333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43753F4-587E-93CA-FE82-6F90CE7394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8229" y="3451608"/>
            <a:ext cx="7489371" cy="337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178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37C01-39FA-4695-4A0F-24D0C5495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lang="en-US" dirty="0"/>
              <a:t>Taipei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329C33-77A8-E54D-0902-9973F49B5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95" y="3113314"/>
            <a:ext cx="7353248" cy="33106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FEBA4F-A165-6BD9-C7C2-D08DF6CEDA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3398" y="18255"/>
            <a:ext cx="38598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055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08CE27-F30C-BACB-ACCA-D4A444D410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E23DC-D265-39B6-71F7-1CE93A571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lang="en-US" dirty="0"/>
              <a:t>Taipei – Claw Machines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E04CDD-3924-5781-A506-389BCD484F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5170" y="-18255"/>
            <a:ext cx="3859888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7536F33-8259-BE4F-4163-05F7C5884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230" y="1556657"/>
            <a:ext cx="7611794" cy="507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263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0ABCFA-96FA-04AF-82D5-27A0E3D6B6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CEB85-E6CB-3B8C-B2B3-0DF341BF2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lang="en-US" dirty="0"/>
              <a:t>Taipei – Ireland?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7155B3-4BFB-4506-C529-82C5F3D60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0310" y="18255"/>
            <a:ext cx="514169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8EC24D0-BB52-6F61-183A-C5A62AC32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4669" y="1151827"/>
            <a:ext cx="3201331" cy="568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359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336</Words>
  <Application>Microsoft Office PowerPoint</Application>
  <PresentationFormat>Widescreen</PresentationFormat>
  <Paragraphs>72</Paragraphs>
  <Slides>42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Agency FB</vt:lpstr>
      <vt:lpstr>Aptos</vt:lpstr>
      <vt:lpstr>Aptos Display</vt:lpstr>
      <vt:lpstr>Arial</vt:lpstr>
      <vt:lpstr>Wingdings</vt:lpstr>
      <vt:lpstr>Office Theme</vt:lpstr>
      <vt:lpstr>The Taiwan Effect</vt:lpstr>
      <vt:lpstr>Taiwan Stats</vt:lpstr>
      <vt:lpstr>Why was I in Taiwan?</vt:lpstr>
      <vt:lpstr>Why Should YOU be in Taiwan?</vt:lpstr>
      <vt:lpstr>The Route</vt:lpstr>
      <vt:lpstr>Taipei</vt:lpstr>
      <vt:lpstr>Taipei</vt:lpstr>
      <vt:lpstr>Taipei – Claw Machines</vt:lpstr>
      <vt:lpstr>Taipei – Ireland?</vt:lpstr>
      <vt:lpstr>Taipei – Food</vt:lpstr>
      <vt:lpstr>Taipei – Food</vt:lpstr>
      <vt:lpstr>Taipei – Jiufen</vt:lpstr>
      <vt:lpstr>Taipei – Jiufen</vt:lpstr>
      <vt:lpstr>Taipei – Mountains</vt:lpstr>
      <vt:lpstr>SHRIMP FISHING</vt:lpstr>
      <vt:lpstr>Taichung</vt:lpstr>
      <vt:lpstr>Sun Moon Lake</vt:lpstr>
      <vt:lpstr>Sun Moon Lake</vt:lpstr>
      <vt:lpstr>Sun Moon Lake</vt:lpstr>
      <vt:lpstr>Sun Moon Lake</vt:lpstr>
      <vt:lpstr>Taiwanese Bathroom Innovation – Case 1</vt:lpstr>
      <vt:lpstr>Taiwanese Bathroom Innovation – Case 1</vt:lpstr>
      <vt:lpstr>Chiayi</vt:lpstr>
      <vt:lpstr>Chiayi</vt:lpstr>
      <vt:lpstr>Alishan</vt:lpstr>
      <vt:lpstr>Alishan</vt:lpstr>
      <vt:lpstr>Alishan</vt:lpstr>
      <vt:lpstr>Alishan</vt:lpstr>
      <vt:lpstr>Alishan</vt:lpstr>
      <vt:lpstr>Alishan</vt:lpstr>
      <vt:lpstr>Taitung</vt:lpstr>
      <vt:lpstr>Dulan</vt:lpstr>
      <vt:lpstr>Dulan</vt:lpstr>
      <vt:lpstr>Dulan</vt:lpstr>
      <vt:lpstr>Hot Springs</vt:lpstr>
      <vt:lpstr>Hot Springs</vt:lpstr>
      <vt:lpstr>Back to Taipei, then home </vt:lpstr>
      <vt:lpstr>Taiwanese Toilet Innovation – Pt. 2</vt:lpstr>
      <vt:lpstr>Taiwanese Toilet Innovation – Pt. 2</vt:lpstr>
      <vt:lpstr>Financial (ir)responsibility</vt:lpstr>
      <vt:lpstr>Financial (ir)responsibility</vt:lpstr>
      <vt:lpstr>Financial (ir)responsibility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Rory McFeely (PGR)</dc:creator>
  <cp:lastModifiedBy>Rory McFeely (PGR)</cp:lastModifiedBy>
  <cp:revision>7</cp:revision>
  <dcterms:created xsi:type="dcterms:W3CDTF">2025-12-04T21:54:02Z</dcterms:created>
  <dcterms:modified xsi:type="dcterms:W3CDTF">2025-12-05T13:16:50Z</dcterms:modified>
</cp:coreProperties>
</file>