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handoutMasterIdLst>
    <p:handoutMasterId r:id="rId18"/>
  </p:handoutMasterIdLst>
  <p:sldIdLst>
    <p:sldId id="600" r:id="rId2"/>
    <p:sldId id="412" r:id="rId3"/>
    <p:sldId id="761" r:id="rId4"/>
    <p:sldId id="735" r:id="rId5"/>
    <p:sldId id="743" r:id="rId6"/>
    <p:sldId id="754" r:id="rId7"/>
    <p:sldId id="748" r:id="rId8"/>
    <p:sldId id="752" r:id="rId9"/>
    <p:sldId id="755" r:id="rId10"/>
    <p:sldId id="759" r:id="rId11"/>
    <p:sldId id="753" r:id="rId12"/>
    <p:sldId id="762" r:id="rId13"/>
    <p:sldId id="766" r:id="rId14"/>
    <p:sldId id="767" r:id="rId15"/>
    <p:sldId id="768" r:id="rId1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691D"/>
    <a:srgbClr val="A50021"/>
    <a:srgbClr val="5E9329"/>
    <a:srgbClr val="000000"/>
    <a:srgbClr val="FF0000"/>
    <a:srgbClr val="600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87" autoAdjust="0"/>
    <p:restoredTop sz="93501" autoAdjust="0"/>
  </p:normalViewPr>
  <p:slideViewPr>
    <p:cSldViewPr>
      <p:cViewPr>
        <p:scale>
          <a:sx n="66" d="100"/>
          <a:sy n="66" d="100"/>
        </p:scale>
        <p:origin x="952" y="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3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12D108-3EF3-4711-9CA7-B2C7CED54D83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E1E5B0-D805-45D0-BCC3-F068D4AA48D4}">
      <dgm:prSet phldrT="[Text]"/>
      <dgm:spPr/>
      <dgm:t>
        <a:bodyPr/>
        <a:lstStyle/>
        <a:p>
          <a:r>
            <a:rPr lang="en-US" dirty="0"/>
            <a:t>Top Corner</a:t>
          </a:r>
          <a:endParaRPr lang="en-GB" dirty="0"/>
        </a:p>
      </dgm:t>
    </dgm:pt>
    <dgm:pt modelId="{41A9409E-F763-434A-9A66-C2D5E06DD8BA}" type="parTrans" cxnId="{8C83EC5A-5E5D-442B-A979-CB120604ADF7}">
      <dgm:prSet/>
      <dgm:spPr/>
      <dgm:t>
        <a:bodyPr/>
        <a:lstStyle/>
        <a:p>
          <a:endParaRPr lang="en-GB"/>
        </a:p>
      </dgm:t>
    </dgm:pt>
    <dgm:pt modelId="{8A2BD7EF-71A1-4423-B2C4-42054469C9EF}" type="sibTrans" cxnId="{8C83EC5A-5E5D-442B-A979-CB120604ADF7}">
      <dgm:prSet/>
      <dgm:spPr/>
      <dgm:t>
        <a:bodyPr/>
        <a:lstStyle/>
        <a:p>
          <a:endParaRPr lang="en-GB"/>
        </a:p>
      </dgm:t>
    </dgm:pt>
    <dgm:pt modelId="{C6AC4EEC-77A3-4B66-B987-6A381B445986}">
      <dgm:prSet phldrT="[Text]"/>
      <dgm:spPr/>
      <dgm:t>
        <a:bodyPr/>
        <a:lstStyle/>
        <a:p>
          <a:r>
            <a:rPr lang="en-US" dirty="0"/>
            <a:t>Historical Perspective</a:t>
          </a:r>
          <a:endParaRPr lang="en-GB" dirty="0"/>
        </a:p>
      </dgm:t>
    </dgm:pt>
    <dgm:pt modelId="{98978015-1ED7-4D6C-92CF-A4F1EF882E6F}" type="parTrans" cxnId="{4ED6AF0D-8C32-4E1A-A701-5BC9E24B3A25}">
      <dgm:prSet/>
      <dgm:spPr/>
      <dgm:t>
        <a:bodyPr/>
        <a:lstStyle/>
        <a:p>
          <a:endParaRPr lang="en-GB"/>
        </a:p>
      </dgm:t>
    </dgm:pt>
    <dgm:pt modelId="{A995FA15-FA73-4E84-AFC5-6018378C9E6E}" type="sibTrans" cxnId="{4ED6AF0D-8C32-4E1A-A701-5BC9E24B3A25}">
      <dgm:prSet/>
      <dgm:spPr/>
      <dgm:t>
        <a:bodyPr/>
        <a:lstStyle/>
        <a:p>
          <a:endParaRPr lang="en-GB"/>
        </a:p>
      </dgm:t>
    </dgm:pt>
    <dgm:pt modelId="{6C39F698-89D7-42F3-8329-57544FBA4B87}">
      <dgm:prSet phldrT="[Text]"/>
      <dgm:spPr/>
      <dgm:t>
        <a:bodyPr/>
        <a:lstStyle/>
        <a:p>
          <a:r>
            <a:rPr lang="en-GB" dirty="0" err="1"/>
            <a:t>ttH</a:t>
          </a:r>
          <a:r>
            <a:rPr lang="en-GB" dirty="0"/>
            <a:t> Process</a:t>
          </a:r>
        </a:p>
      </dgm:t>
    </dgm:pt>
    <dgm:pt modelId="{082F9BCB-BB14-4FA5-85B3-7BDAB09A29E5}" type="parTrans" cxnId="{0454A905-7DFD-43B9-B6DF-49D45E092AA2}">
      <dgm:prSet/>
      <dgm:spPr/>
      <dgm:t>
        <a:bodyPr/>
        <a:lstStyle/>
        <a:p>
          <a:endParaRPr lang="en-GB"/>
        </a:p>
      </dgm:t>
    </dgm:pt>
    <dgm:pt modelId="{1D619B0E-1CBB-42E1-8984-D1419CBA3B83}" type="sibTrans" cxnId="{0454A905-7DFD-43B9-B6DF-49D45E092AA2}">
      <dgm:prSet/>
      <dgm:spPr/>
      <dgm:t>
        <a:bodyPr/>
        <a:lstStyle/>
        <a:p>
          <a:endParaRPr lang="en-GB"/>
        </a:p>
      </dgm:t>
    </dgm:pt>
    <dgm:pt modelId="{2F15CC56-72F2-4B7F-B157-D01A40C4F642}">
      <dgm:prSet phldrT="[Text]"/>
      <dgm:spPr/>
      <dgm:t>
        <a:bodyPr/>
        <a:lstStyle/>
        <a:p>
          <a:r>
            <a:rPr lang="en-GB" dirty="0"/>
            <a:t>Semi-leptonic Channel</a:t>
          </a:r>
        </a:p>
      </dgm:t>
    </dgm:pt>
    <dgm:pt modelId="{C4B4B937-A5AC-4A03-9251-8FCD16303C27}" type="parTrans" cxnId="{9B788CDD-F0C3-4475-B1A3-4F06BFA8BCA1}">
      <dgm:prSet/>
      <dgm:spPr/>
      <dgm:t>
        <a:bodyPr/>
        <a:lstStyle/>
        <a:p>
          <a:endParaRPr lang="en-GB"/>
        </a:p>
      </dgm:t>
    </dgm:pt>
    <dgm:pt modelId="{1960A5F9-686F-4E2D-843B-360E6994572D}" type="sibTrans" cxnId="{9B788CDD-F0C3-4475-B1A3-4F06BFA8BCA1}">
      <dgm:prSet/>
      <dgm:spPr/>
      <dgm:t>
        <a:bodyPr/>
        <a:lstStyle/>
        <a:p>
          <a:endParaRPr lang="en-GB"/>
        </a:p>
      </dgm:t>
    </dgm:pt>
    <dgm:pt modelId="{D0A04A1D-BF96-41F5-96CC-8468505828CA}">
      <dgm:prSet phldrT="[Text]"/>
      <dgm:spPr/>
      <dgm:t>
        <a:bodyPr/>
        <a:lstStyle/>
        <a:p>
          <a:r>
            <a:rPr lang="en-US" dirty="0"/>
            <a:t>Transformers</a:t>
          </a:r>
          <a:endParaRPr lang="en-GB" dirty="0"/>
        </a:p>
      </dgm:t>
    </dgm:pt>
    <dgm:pt modelId="{90709AB4-A472-4882-A23A-AB50C6E1D710}" type="parTrans" cxnId="{4965E8B3-E00F-4EF4-AA5F-4992EDD42B08}">
      <dgm:prSet/>
      <dgm:spPr/>
      <dgm:t>
        <a:bodyPr/>
        <a:lstStyle/>
        <a:p>
          <a:endParaRPr lang="en-GB"/>
        </a:p>
      </dgm:t>
    </dgm:pt>
    <dgm:pt modelId="{81EA32BB-E44E-4B52-88D1-966BC248DBF6}" type="sibTrans" cxnId="{4965E8B3-E00F-4EF4-AA5F-4992EDD42B08}">
      <dgm:prSet/>
      <dgm:spPr/>
      <dgm:t>
        <a:bodyPr/>
        <a:lstStyle/>
        <a:p>
          <a:endParaRPr lang="en-GB"/>
        </a:p>
      </dgm:t>
    </dgm:pt>
    <dgm:pt modelId="{FA58B814-03CD-40DA-9466-C6170D8B14A3}">
      <dgm:prSet phldrT="[Text]"/>
      <dgm:spPr/>
      <dgm:t>
        <a:bodyPr/>
        <a:lstStyle/>
        <a:p>
          <a:r>
            <a:rPr lang="en-US" dirty="0"/>
            <a:t>All-hadronic Channel </a:t>
          </a:r>
          <a:endParaRPr lang="en-GB" dirty="0"/>
        </a:p>
      </dgm:t>
    </dgm:pt>
    <dgm:pt modelId="{1C7B90E7-9B40-41BC-839D-ECBAF4913AB0}" type="parTrans" cxnId="{A03A7293-C844-4290-9FC7-2FC48C41B304}">
      <dgm:prSet/>
      <dgm:spPr/>
      <dgm:t>
        <a:bodyPr/>
        <a:lstStyle/>
        <a:p>
          <a:endParaRPr lang="en-GB"/>
        </a:p>
      </dgm:t>
    </dgm:pt>
    <dgm:pt modelId="{99462F3F-7FC6-4FC2-87E9-983A67556965}" type="sibTrans" cxnId="{A03A7293-C844-4290-9FC7-2FC48C41B304}">
      <dgm:prSet/>
      <dgm:spPr/>
      <dgm:t>
        <a:bodyPr/>
        <a:lstStyle/>
        <a:p>
          <a:endParaRPr lang="en-GB"/>
        </a:p>
      </dgm:t>
    </dgm:pt>
    <dgm:pt modelId="{D3DC24C3-4D60-423D-907A-4F19365695F9}">
      <dgm:prSet phldrT="[Text]"/>
      <dgm:spPr/>
      <dgm:t>
        <a:bodyPr/>
        <a:lstStyle/>
        <a:p>
          <a:r>
            <a:rPr lang="en-US" dirty="0"/>
            <a:t>Run-1 Perspective</a:t>
          </a:r>
          <a:endParaRPr lang="en-GB" dirty="0"/>
        </a:p>
      </dgm:t>
    </dgm:pt>
    <dgm:pt modelId="{91EC74B3-5814-4EDF-A8E6-0C864AEAB181}" type="parTrans" cxnId="{314AE410-EA52-46D4-B9D9-2528118A5E22}">
      <dgm:prSet/>
      <dgm:spPr/>
      <dgm:t>
        <a:bodyPr/>
        <a:lstStyle/>
        <a:p>
          <a:endParaRPr lang="en-GB"/>
        </a:p>
      </dgm:t>
    </dgm:pt>
    <dgm:pt modelId="{B11B7A9D-7EDA-4947-B99E-D8B655856BE6}" type="sibTrans" cxnId="{314AE410-EA52-46D4-B9D9-2528118A5E22}">
      <dgm:prSet/>
      <dgm:spPr/>
      <dgm:t>
        <a:bodyPr/>
        <a:lstStyle/>
        <a:p>
          <a:endParaRPr lang="en-GB"/>
        </a:p>
      </dgm:t>
    </dgm:pt>
    <dgm:pt modelId="{B0883F8A-6648-45FA-B11D-327A3D41791F}">
      <dgm:prSet phldrT="[Text]"/>
      <dgm:spPr/>
      <dgm:t>
        <a:bodyPr/>
        <a:lstStyle/>
        <a:p>
          <a:r>
            <a:rPr lang="en-US" dirty="0"/>
            <a:t>Transformers?</a:t>
          </a:r>
          <a:endParaRPr lang="en-GB" dirty="0"/>
        </a:p>
      </dgm:t>
    </dgm:pt>
    <dgm:pt modelId="{8F8275E0-C989-4C15-A4FF-AA1821C17E17}" type="parTrans" cxnId="{030F904C-5F6C-4BE2-A188-77DD77D7E48F}">
      <dgm:prSet/>
      <dgm:spPr/>
      <dgm:t>
        <a:bodyPr/>
        <a:lstStyle/>
        <a:p>
          <a:endParaRPr lang="en-GB"/>
        </a:p>
      </dgm:t>
    </dgm:pt>
    <dgm:pt modelId="{55BA9BEB-CAFB-41B3-9BE2-CF817298C89A}" type="sibTrans" cxnId="{030F904C-5F6C-4BE2-A188-77DD77D7E48F}">
      <dgm:prSet/>
      <dgm:spPr/>
      <dgm:t>
        <a:bodyPr/>
        <a:lstStyle/>
        <a:p>
          <a:endParaRPr lang="en-GB"/>
        </a:p>
      </dgm:t>
    </dgm:pt>
    <dgm:pt modelId="{26F830BF-4392-41B4-91DF-FBBBB01F04F0}">
      <dgm:prSet phldrT="[Text]"/>
      <dgm:spPr/>
      <dgm:t>
        <a:bodyPr/>
        <a:lstStyle/>
        <a:p>
          <a:r>
            <a:rPr lang="en-US" dirty="0"/>
            <a:t>Improvements</a:t>
          </a:r>
          <a:endParaRPr lang="en-GB" dirty="0"/>
        </a:p>
      </dgm:t>
    </dgm:pt>
    <dgm:pt modelId="{50224849-4EE1-4852-9956-A30933973C2C}" type="parTrans" cxnId="{873C4271-BF5D-490C-9A0B-CA8F05CACF1A}">
      <dgm:prSet/>
      <dgm:spPr/>
      <dgm:t>
        <a:bodyPr/>
        <a:lstStyle/>
        <a:p>
          <a:endParaRPr lang="en-GB"/>
        </a:p>
      </dgm:t>
    </dgm:pt>
    <dgm:pt modelId="{5433DD34-82C4-405A-B78F-CE12A23B0DE8}" type="sibTrans" cxnId="{873C4271-BF5D-490C-9A0B-CA8F05CACF1A}">
      <dgm:prSet/>
      <dgm:spPr/>
      <dgm:t>
        <a:bodyPr/>
        <a:lstStyle/>
        <a:p>
          <a:endParaRPr lang="en-GB"/>
        </a:p>
      </dgm:t>
    </dgm:pt>
    <dgm:pt modelId="{9A0E36D1-F83F-49F2-B5A8-EFE35BB8DF49}" type="pres">
      <dgm:prSet presAssocID="{6512D108-3EF3-4711-9CA7-B2C7CED54D83}" presName="Name0" presStyleCnt="0">
        <dgm:presLayoutVars>
          <dgm:dir/>
          <dgm:resizeHandles/>
        </dgm:presLayoutVars>
      </dgm:prSet>
      <dgm:spPr/>
    </dgm:pt>
    <dgm:pt modelId="{40CC32D8-6818-4BD2-8995-E0B2B272BE59}" type="pres">
      <dgm:prSet presAssocID="{03E1E5B0-D805-45D0-BCC3-F068D4AA48D4}" presName="compNode" presStyleCnt="0"/>
      <dgm:spPr/>
    </dgm:pt>
    <dgm:pt modelId="{6BCD9598-74F0-41CF-A228-A8987E7EBDD2}" type="pres">
      <dgm:prSet presAssocID="{03E1E5B0-D805-45D0-BCC3-F068D4AA48D4}" presName="dummyConnPt" presStyleCnt="0"/>
      <dgm:spPr/>
    </dgm:pt>
    <dgm:pt modelId="{5F010413-C63E-4D12-B3A8-D69DF43D6B79}" type="pres">
      <dgm:prSet presAssocID="{03E1E5B0-D805-45D0-BCC3-F068D4AA48D4}" presName="node" presStyleLbl="node1" presStyleIdx="0" presStyleCnt="9">
        <dgm:presLayoutVars>
          <dgm:bulletEnabled val="1"/>
        </dgm:presLayoutVars>
      </dgm:prSet>
      <dgm:spPr/>
    </dgm:pt>
    <dgm:pt modelId="{506209AD-3BBD-4367-AB08-D6FCCCE3FFEA}" type="pres">
      <dgm:prSet presAssocID="{8A2BD7EF-71A1-4423-B2C4-42054469C9EF}" presName="sibTrans" presStyleLbl="bgSibTrans2D1" presStyleIdx="0" presStyleCnt="8"/>
      <dgm:spPr/>
    </dgm:pt>
    <dgm:pt modelId="{81BBD279-5AD4-415F-978C-229592C9E006}" type="pres">
      <dgm:prSet presAssocID="{C6AC4EEC-77A3-4B66-B987-6A381B445986}" presName="compNode" presStyleCnt="0"/>
      <dgm:spPr/>
    </dgm:pt>
    <dgm:pt modelId="{77047E4D-2F8B-4631-A158-C669DD599130}" type="pres">
      <dgm:prSet presAssocID="{C6AC4EEC-77A3-4B66-B987-6A381B445986}" presName="dummyConnPt" presStyleCnt="0"/>
      <dgm:spPr/>
    </dgm:pt>
    <dgm:pt modelId="{3FC198D1-5A9D-41E5-A0B8-F412C32AAFD1}" type="pres">
      <dgm:prSet presAssocID="{C6AC4EEC-77A3-4B66-B987-6A381B445986}" presName="node" presStyleLbl="node1" presStyleIdx="1" presStyleCnt="9">
        <dgm:presLayoutVars>
          <dgm:bulletEnabled val="1"/>
        </dgm:presLayoutVars>
      </dgm:prSet>
      <dgm:spPr/>
    </dgm:pt>
    <dgm:pt modelId="{01413D9F-FA84-4BEA-B0D1-F4B2FBA8E78C}" type="pres">
      <dgm:prSet presAssocID="{A995FA15-FA73-4E84-AFC5-6018378C9E6E}" presName="sibTrans" presStyleLbl="bgSibTrans2D1" presStyleIdx="1" presStyleCnt="8"/>
      <dgm:spPr/>
    </dgm:pt>
    <dgm:pt modelId="{0750102F-F065-4926-8F2B-A2FDEB5F7B83}" type="pres">
      <dgm:prSet presAssocID="{6C39F698-89D7-42F3-8329-57544FBA4B87}" presName="compNode" presStyleCnt="0"/>
      <dgm:spPr/>
    </dgm:pt>
    <dgm:pt modelId="{4BBCE254-62D8-4B36-975F-6A9B42ADA66A}" type="pres">
      <dgm:prSet presAssocID="{6C39F698-89D7-42F3-8329-57544FBA4B87}" presName="dummyConnPt" presStyleCnt="0"/>
      <dgm:spPr/>
    </dgm:pt>
    <dgm:pt modelId="{273492D7-4F3D-4FAE-AF27-64A2950B2BBD}" type="pres">
      <dgm:prSet presAssocID="{6C39F698-89D7-42F3-8329-57544FBA4B87}" presName="node" presStyleLbl="node1" presStyleIdx="2" presStyleCnt="9">
        <dgm:presLayoutVars>
          <dgm:bulletEnabled val="1"/>
        </dgm:presLayoutVars>
      </dgm:prSet>
      <dgm:spPr/>
    </dgm:pt>
    <dgm:pt modelId="{39965953-6A76-4A7D-AADC-B1F13F65AB93}" type="pres">
      <dgm:prSet presAssocID="{1D619B0E-1CBB-42E1-8984-D1419CBA3B83}" presName="sibTrans" presStyleLbl="bgSibTrans2D1" presStyleIdx="2" presStyleCnt="8"/>
      <dgm:spPr/>
    </dgm:pt>
    <dgm:pt modelId="{EE23D463-3F8C-4191-B6FE-D8B0ABBE5B15}" type="pres">
      <dgm:prSet presAssocID="{2F15CC56-72F2-4B7F-B157-D01A40C4F642}" presName="compNode" presStyleCnt="0"/>
      <dgm:spPr/>
    </dgm:pt>
    <dgm:pt modelId="{0FC2AE00-6129-4DFE-99C5-3F00981AB10C}" type="pres">
      <dgm:prSet presAssocID="{2F15CC56-72F2-4B7F-B157-D01A40C4F642}" presName="dummyConnPt" presStyleCnt="0"/>
      <dgm:spPr/>
    </dgm:pt>
    <dgm:pt modelId="{4E9390AB-3810-4465-8813-B019F9E58C63}" type="pres">
      <dgm:prSet presAssocID="{2F15CC56-72F2-4B7F-B157-D01A40C4F642}" presName="node" presStyleLbl="node1" presStyleIdx="3" presStyleCnt="9">
        <dgm:presLayoutVars>
          <dgm:bulletEnabled val="1"/>
        </dgm:presLayoutVars>
      </dgm:prSet>
      <dgm:spPr/>
    </dgm:pt>
    <dgm:pt modelId="{796F47CB-B72F-4483-8F1D-5455AE0C1CDF}" type="pres">
      <dgm:prSet presAssocID="{1960A5F9-686F-4E2D-843B-360E6994572D}" presName="sibTrans" presStyleLbl="bgSibTrans2D1" presStyleIdx="3" presStyleCnt="8"/>
      <dgm:spPr/>
    </dgm:pt>
    <dgm:pt modelId="{DE4B94C2-810F-498E-BFA0-1D688ABD0C81}" type="pres">
      <dgm:prSet presAssocID="{D0A04A1D-BF96-41F5-96CC-8468505828CA}" presName="compNode" presStyleCnt="0"/>
      <dgm:spPr/>
    </dgm:pt>
    <dgm:pt modelId="{76F29648-AE1F-4708-B3AF-0D349B4B0D43}" type="pres">
      <dgm:prSet presAssocID="{D0A04A1D-BF96-41F5-96CC-8468505828CA}" presName="dummyConnPt" presStyleCnt="0"/>
      <dgm:spPr/>
    </dgm:pt>
    <dgm:pt modelId="{A0ECBFA0-C85A-4083-854D-6A7458786DA8}" type="pres">
      <dgm:prSet presAssocID="{D0A04A1D-BF96-41F5-96CC-8468505828CA}" presName="node" presStyleLbl="node1" presStyleIdx="4" presStyleCnt="9">
        <dgm:presLayoutVars>
          <dgm:bulletEnabled val="1"/>
        </dgm:presLayoutVars>
      </dgm:prSet>
      <dgm:spPr/>
    </dgm:pt>
    <dgm:pt modelId="{23C162FC-9B85-49F7-8D98-65BCD47221F6}" type="pres">
      <dgm:prSet presAssocID="{81EA32BB-E44E-4B52-88D1-966BC248DBF6}" presName="sibTrans" presStyleLbl="bgSibTrans2D1" presStyleIdx="4" presStyleCnt="8"/>
      <dgm:spPr/>
    </dgm:pt>
    <dgm:pt modelId="{A1F86419-8E06-425E-9A81-9093D9C1BDD5}" type="pres">
      <dgm:prSet presAssocID="{FA58B814-03CD-40DA-9466-C6170D8B14A3}" presName="compNode" presStyleCnt="0"/>
      <dgm:spPr/>
    </dgm:pt>
    <dgm:pt modelId="{4DFF8F23-95F1-4204-AA96-AEBAF227BB1E}" type="pres">
      <dgm:prSet presAssocID="{FA58B814-03CD-40DA-9466-C6170D8B14A3}" presName="dummyConnPt" presStyleCnt="0"/>
      <dgm:spPr/>
    </dgm:pt>
    <dgm:pt modelId="{50F1817F-1FD0-4CC7-B8D7-8CE40C1DE8DC}" type="pres">
      <dgm:prSet presAssocID="{FA58B814-03CD-40DA-9466-C6170D8B14A3}" presName="node" presStyleLbl="node1" presStyleIdx="5" presStyleCnt="9">
        <dgm:presLayoutVars>
          <dgm:bulletEnabled val="1"/>
        </dgm:presLayoutVars>
      </dgm:prSet>
      <dgm:spPr/>
    </dgm:pt>
    <dgm:pt modelId="{D3D21EBD-9A42-41D2-A03E-37A9F1A5B024}" type="pres">
      <dgm:prSet presAssocID="{99462F3F-7FC6-4FC2-87E9-983A67556965}" presName="sibTrans" presStyleLbl="bgSibTrans2D1" presStyleIdx="5" presStyleCnt="8"/>
      <dgm:spPr/>
    </dgm:pt>
    <dgm:pt modelId="{BC3B6E13-4EB9-4CD6-91F8-ADCEA26589E8}" type="pres">
      <dgm:prSet presAssocID="{D3DC24C3-4D60-423D-907A-4F19365695F9}" presName="compNode" presStyleCnt="0"/>
      <dgm:spPr/>
    </dgm:pt>
    <dgm:pt modelId="{CAF86759-F569-4FA6-BA39-BAFCDDEAE9BE}" type="pres">
      <dgm:prSet presAssocID="{D3DC24C3-4D60-423D-907A-4F19365695F9}" presName="dummyConnPt" presStyleCnt="0"/>
      <dgm:spPr/>
    </dgm:pt>
    <dgm:pt modelId="{FFAD7C33-4CFF-4472-BFB2-70D2B6916B37}" type="pres">
      <dgm:prSet presAssocID="{D3DC24C3-4D60-423D-907A-4F19365695F9}" presName="node" presStyleLbl="node1" presStyleIdx="6" presStyleCnt="9">
        <dgm:presLayoutVars>
          <dgm:bulletEnabled val="1"/>
        </dgm:presLayoutVars>
      </dgm:prSet>
      <dgm:spPr/>
    </dgm:pt>
    <dgm:pt modelId="{D0521899-F96A-43D0-9761-065B817DAF76}" type="pres">
      <dgm:prSet presAssocID="{B11B7A9D-7EDA-4947-B99E-D8B655856BE6}" presName="sibTrans" presStyleLbl="bgSibTrans2D1" presStyleIdx="6" presStyleCnt="8"/>
      <dgm:spPr/>
    </dgm:pt>
    <dgm:pt modelId="{4BBC5AB5-3B86-4646-ADEC-816A1A51FFC7}" type="pres">
      <dgm:prSet presAssocID="{B0883F8A-6648-45FA-B11D-327A3D41791F}" presName="compNode" presStyleCnt="0"/>
      <dgm:spPr/>
    </dgm:pt>
    <dgm:pt modelId="{03996365-290D-4297-80B3-F81929F4E563}" type="pres">
      <dgm:prSet presAssocID="{B0883F8A-6648-45FA-B11D-327A3D41791F}" presName="dummyConnPt" presStyleCnt="0"/>
      <dgm:spPr/>
    </dgm:pt>
    <dgm:pt modelId="{9A96B3FB-8CED-453A-B57B-E07D69244120}" type="pres">
      <dgm:prSet presAssocID="{B0883F8A-6648-45FA-B11D-327A3D41791F}" presName="node" presStyleLbl="node1" presStyleIdx="7" presStyleCnt="9">
        <dgm:presLayoutVars>
          <dgm:bulletEnabled val="1"/>
        </dgm:presLayoutVars>
      </dgm:prSet>
      <dgm:spPr/>
    </dgm:pt>
    <dgm:pt modelId="{87590BFE-542C-443F-8EC7-8A7459D7B469}" type="pres">
      <dgm:prSet presAssocID="{55BA9BEB-CAFB-41B3-9BE2-CF817298C89A}" presName="sibTrans" presStyleLbl="bgSibTrans2D1" presStyleIdx="7" presStyleCnt="8"/>
      <dgm:spPr/>
    </dgm:pt>
    <dgm:pt modelId="{FDC4E886-03D8-4A35-A546-A0F8D742C32A}" type="pres">
      <dgm:prSet presAssocID="{26F830BF-4392-41B4-91DF-FBBBB01F04F0}" presName="compNode" presStyleCnt="0"/>
      <dgm:spPr/>
    </dgm:pt>
    <dgm:pt modelId="{97D22440-ECAC-4FA2-B574-806E5328C017}" type="pres">
      <dgm:prSet presAssocID="{26F830BF-4392-41B4-91DF-FBBBB01F04F0}" presName="dummyConnPt" presStyleCnt="0"/>
      <dgm:spPr/>
    </dgm:pt>
    <dgm:pt modelId="{D511D83F-2356-4B8F-BEEA-0DA900D0E3F6}" type="pres">
      <dgm:prSet presAssocID="{26F830BF-4392-41B4-91DF-FBBBB01F04F0}" presName="node" presStyleLbl="node1" presStyleIdx="8" presStyleCnt="9">
        <dgm:presLayoutVars>
          <dgm:bulletEnabled val="1"/>
        </dgm:presLayoutVars>
      </dgm:prSet>
      <dgm:spPr/>
    </dgm:pt>
  </dgm:ptLst>
  <dgm:cxnLst>
    <dgm:cxn modelId="{F150E000-ED86-494C-88AB-6ED6570C08D9}" type="presOf" srcId="{26F830BF-4392-41B4-91DF-FBBBB01F04F0}" destId="{D511D83F-2356-4B8F-BEEA-0DA900D0E3F6}" srcOrd="0" destOrd="0" presId="urn:microsoft.com/office/officeart/2005/8/layout/bProcess4"/>
    <dgm:cxn modelId="{0454A905-7DFD-43B9-B6DF-49D45E092AA2}" srcId="{6512D108-3EF3-4711-9CA7-B2C7CED54D83}" destId="{6C39F698-89D7-42F3-8329-57544FBA4B87}" srcOrd="2" destOrd="0" parTransId="{082F9BCB-BB14-4FA5-85B3-7BDAB09A29E5}" sibTransId="{1D619B0E-1CBB-42E1-8984-D1419CBA3B83}"/>
    <dgm:cxn modelId="{5BFD1808-5AB8-403F-A99D-9A521DF1F98C}" type="presOf" srcId="{B0883F8A-6648-45FA-B11D-327A3D41791F}" destId="{9A96B3FB-8CED-453A-B57B-E07D69244120}" srcOrd="0" destOrd="0" presId="urn:microsoft.com/office/officeart/2005/8/layout/bProcess4"/>
    <dgm:cxn modelId="{4ED6AF0D-8C32-4E1A-A701-5BC9E24B3A25}" srcId="{6512D108-3EF3-4711-9CA7-B2C7CED54D83}" destId="{C6AC4EEC-77A3-4B66-B987-6A381B445986}" srcOrd="1" destOrd="0" parTransId="{98978015-1ED7-4D6C-92CF-A4F1EF882E6F}" sibTransId="{A995FA15-FA73-4E84-AFC5-6018378C9E6E}"/>
    <dgm:cxn modelId="{5F50010E-7ABF-4C5D-A6C3-5BE51F4C0D63}" type="presOf" srcId="{03E1E5B0-D805-45D0-BCC3-F068D4AA48D4}" destId="{5F010413-C63E-4D12-B3A8-D69DF43D6B79}" srcOrd="0" destOrd="0" presId="urn:microsoft.com/office/officeart/2005/8/layout/bProcess4"/>
    <dgm:cxn modelId="{314AE410-EA52-46D4-B9D9-2528118A5E22}" srcId="{6512D108-3EF3-4711-9CA7-B2C7CED54D83}" destId="{D3DC24C3-4D60-423D-907A-4F19365695F9}" srcOrd="6" destOrd="0" parTransId="{91EC74B3-5814-4EDF-A8E6-0C864AEAB181}" sibTransId="{B11B7A9D-7EDA-4947-B99E-D8B655856BE6}"/>
    <dgm:cxn modelId="{8AD2241B-F21D-4BD0-8CEF-DE1D21BBB5FE}" type="presOf" srcId="{1960A5F9-686F-4E2D-843B-360E6994572D}" destId="{796F47CB-B72F-4483-8F1D-5455AE0C1CDF}" srcOrd="0" destOrd="0" presId="urn:microsoft.com/office/officeart/2005/8/layout/bProcess4"/>
    <dgm:cxn modelId="{DC40E228-09BB-415B-AABF-EC0310575502}" type="presOf" srcId="{A995FA15-FA73-4E84-AFC5-6018378C9E6E}" destId="{01413D9F-FA84-4BEA-B0D1-F4B2FBA8E78C}" srcOrd="0" destOrd="0" presId="urn:microsoft.com/office/officeart/2005/8/layout/bProcess4"/>
    <dgm:cxn modelId="{2C2FBE39-37A0-45AD-AB73-44DCB0821E51}" type="presOf" srcId="{2F15CC56-72F2-4B7F-B157-D01A40C4F642}" destId="{4E9390AB-3810-4465-8813-B019F9E58C63}" srcOrd="0" destOrd="0" presId="urn:microsoft.com/office/officeart/2005/8/layout/bProcess4"/>
    <dgm:cxn modelId="{F0FF5143-6E0F-40EA-9C5F-2DCAAB709B8A}" type="presOf" srcId="{8A2BD7EF-71A1-4423-B2C4-42054469C9EF}" destId="{506209AD-3BBD-4367-AB08-D6FCCCE3FFEA}" srcOrd="0" destOrd="0" presId="urn:microsoft.com/office/officeart/2005/8/layout/bProcess4"/>
    <dgm:cxn modelId="{030F904C-5F6C-4BE2-A188-77DD77D7E48F}" srcId="{6512D108-3EF3-4711-9CA7-B2C7CED54D83}" destId="{B0883F8A-6648-45FA-B11D-327A3D41791F}" srcOrd="7" destOrd="0" parTransId="{8F8275E0-C989-4C15-A4FF-AA1821C17E17}" sibTransId="{55BA9BEB-CAFB-41B3-9BE2-CF817298C89A}"/>
    <dgm:cxn modelId="{873C4271-BF5D-490C-9A0B-CA8F05CACF1A}" srcId="{6512D108-3EF3-4711-9CA7-B2C7CED54D83}" destId="{26F830BF-4392-41B4-91DF-FBBBB01F04F0}" srcOrd="8" destOrd="0" parTransId="{50224849-4EE1-4852-9956-A30933973C2C}" sibTransId="{5433DD34-82C4-405A-B78F-CE12A23B0DE8}"/>
    <dgm:cxn modelId="{9BE00A56-D6D8-4B89-BE18-E6AE6ECD4CF4}" type="presOf" srcId="{81EA32BB-E44E-4B52-88D1-966BC248DBF6}" destId="{23C162FC-9B85-49F7-8D98-65BCD47221F6}" srcOrd="0" destOrd="0" presId="urn:microsoft.com/office/officeart/2005/8/layout/bProcess4"/>
    <dgm:cxn modelId="{8C83EC5A-5E5D-442B-A979-CB120604ADF7}" srcId="{6512D108-3EF3-4711-9CA7-B2C7CED54D83}" destId="{03E1E5B0-D805-45D0-BCC3-F068D4AA48D4}" srcOrd="0" destOrd="0" parTransId="{41A9409E-F763-434A-9A66-C2D5E06DD8BA}" sibTransId="{8A2BD7EF-71A1-4423-B2C4-42054469C9EF}"/>
    <dgm:cxn modelId="{FECF1480-F1EB-4681-8CEA-9F2A2964748E}" type="presOf" srcId="{99462F3F-7FC6-4FC2-87E9-983A67556965}" destId="{D3D21EBD-9A42-41D2-A03E-37A9F1A5B024}" srcOrd="0" destOrd="0" presId="urn:microsoft.com/office/officeart/2005/8/layout/bProcess4"/>
    <dgm:cxn modelId="{D84B528C-6139-44A3-B312-20A619C24F28}" type="presOf" srcId="{FA58B814-03CD-40DA-9466-C6170D8B14A3}" destId="{50F1817F-1FD0-4CC7-B8D7-8CE40C1DE8DC}" srcOrd="0" destOrd="0" presId="urn:microsoft.com/office/officeart/2005/8/layout/bProcess4"/>
    <dgm:cxn modelId="{A03A7293-C844-4290-9FC7-2FC48C41B304}" srcId="{6512D108-3EF3-4711-9CA7-B2C7CED54D83}" destId="{FA58B814-03CD-40DA-9466-C6170D8B14A3}" srcOrd="5" destOrd="0" parTransId="{1C7B90E7-9B40-41BC-839D-ECBAF4913AB0}" sibTransId="{99462F3F-7FC6-4FC2-87E9-983A67556965}"/>
    <dgm:cxn modelId="{DD6DC0B3-44DB-4C46-8F19-CF9A56A1F235}" type="presOf" srcId="{B11B7A9D-7EDA-4947-B99E-D8B655856BE6}" destId="{D0521899-F96A-43D0-9761-065B817DAF76}" srcOrd="0" destOrd="0" presId="urn:microsoft.com/office/officeart/2005/8/layout/bProcess4"/>
    <dgm:cxn modelId="{4965E8B3-E00F-4EF4-AA5F-4992EDD42B08}" srcId="{6512D108-3EF3-4711-9CA7-B2C7CED54D83}" destId="{D0A04A1D-BF96-41F5-96CC-8468505828CA}" srcOrd="4" destOrd="0" parTransId="{90709AB4-A472-4882-A23A-AB50C6E1D710}" sibTransId="{81EA32BB-E44E-4B52-88D1-966BC248DBF6}"/>
    <dgm:cxn modelId="{091727B5-4BC9-412A-B338-2A88335141FB}" type="presOf" srcId="{D3DC24C3-4D60-423D-907A-4F19365695F9}" destId="{FFAD7C33-4CFF-4472-BFB2-70D2B6916B37}" srcOrd="0" destOrd="0" presId="urn:microsoft.com/office/officeart/2005/8/layout/bProcess4"/>
    <dgm:cxn modelId="{8204A5BE-B199-4949-A6CA-ED7949A6FD5B}" type="presOf" srcId="{D0A04A1D-BF96-41F5-96CC-8468505828CA}" destId="{A0ECBFA0-C85A-4083-854D-6A7458786DA8}" srcOrd="0" destOrd="0" presId="urn:microsoft.com/office/officeart/2005/8/layout/bProcess4"/>
    <dgm:cxn modelId="{47EBB0C3-841D-4A2D-90FD-02E6C8B8D2BD}" type="presOf" srcId="{6512D108-3EF3-4711-9CA7-B2C7CED54D83}" destId="{9A0E36D1-F83F-49F2-B5A8-EFE35BB8DF49}" srcOrd="0" destOrd="0" presId="urn:microsoft.com/office/officeart/2005/8/layout/bProcess4"/>
    <dgm:cxn modelId="{68D41CDB-17D6-403F-BA41-39D885F1E9B5}" type="presOf" srcId="{55BA9BEB-CAFB-41B3-9BE2-CF817298C89A}" destId="{87590BFE-542C-443F-8EC7-8A7459D7B469}" srcOrd="0" destOrd="0" presId="urn:microsoft.com/office/officeart/2005/8/layout/bProcess4"/>
    <dgm:cxn modelId="{9B788CDD-F0C3-4475-B1A3-4F06BFA8BCA1}" srcId="{6512D108-3EF3-4711-9CA7-B2C7CED54D83}" destId="{2F15CC56-72F2-4B7F-B157-D01A40C4F642}" srcOrd="3" destOrd="0" parTransId="{C4B4B937-A5AC-4A03-9251-8FCD16303C27}" sibTransId="{1960A5F9-686F-4E2D-843B-360E6994572D}"/>
    <dgm:cxn modelId="{AE3669DE-81D2-4E29-8321-68B12C595782}" type="presOf" srcId="{1D619B0E-1CBB-42E1-8984-D1419CBA3B83}" destId="{39965953-6A76-4A7D-AADC-B1F13F65AB93}" srcOrd="0" destOrd="0" presId="urn:microsoft.com/office/officeart/2005/8/layout/bProcess4"/>
    <dgm:cxn modelId="{7415AEE6-1F65-420D-8FC6-EF293B7B204E}" type="presOf" srcId="{C6AC4EEC-77A3-4B66-B987-6A381B445986}" destId="{3FC198D1-5A9D-41E5-A0B8-F412C32AAFD1}" srcOrd="0" destOrd="0" presId="urn:microsoft.com/office/officeart/2005/8/layout/bProcess4"/>
    <dgm:cxn modelId="{65EDFDFA-91CB-47D1-AB36-694CC80E7007}" type="presOf" srcId="{6C39F698-89D7-42F3-8329-57544FBA4B87}" destId="{273492D7-4F3D-4FAE-AF27-64A2950B2BBD}" srcOrd="0" destOrd="0" presId="urn:microsoft.com/office/officeart/2005/8/layout/bProcess4"/>
    <dgm:cxn modelId="{8A7896D1-CC37-403E-BB8E-4673C20B12A5}" type="presParOf" srcId="{9A0E36D1-F83F-49F2-B5A8-EFE35BB8DF49}" destId="{40CC32D8-6818-4BD2-8995-E0B2B272BE59}" srcOrd="0" destOrd="0" presId="urn:microsoft.com/office/officeart/2005/8/layout/bProcess4"/>
    <dgm:cxn modelId="{5E4075F2-6351-4C57-B248-192F66DDDFCD}" type="presParOf" srcId="{40CC32D8-6818-4BD2-8995-E0B2B272BE59}" destId="{6BCD9598-74F0-41CF-A228-A8987E7EBDD2}" srcOrd="0" destOrd="0" presId="urn:microsoft.com/office/officeart/2005/8/layout/bProcess4"/>
    <dgm:cxn modelId="{B83992F4-206C-45AD-BF63-BD79C89E0ECB}" type="presParOf" srcId="{40CC32D8-6818-4BD2-8995-E0B2B272BE59}" destId="{5F010413-C63E-4D12-B3A8-D69DF43D6B79}" srcOrd="1" destOrd="0" presId="urn:microsoft.com/office/officeart/2005/8/layout/bProcess4"/>
    <dgm:cxn modelId="{801063C5-2642-40CB-8B61-0C04D62A1981}" type="presParOf" srcId="{9A0E36D1-F83F-49F2-B5A8-EFE35BB8DF49}" destId="{506209AD-3BBD-4367-AB08-D6FCCCE3FFEA}" srcOrd="1" destOrd="0" presId="urn:microsoft.com/office/officeart/2005/8/layout/bProcess4"/>
    <dgm:cxn modelId="{D10FF32D-20EC-4C5E-8178-2547353EBE1F}" type="presParOf" srcId="{9A0E36D1-F83F-49F2-B5A8-EFE35BB8DF49}" destId="{81BBD279-5AD4-415F-978C-229592C9E006}" srcOrd="2" destOrd="0" presId="urn:microsoft.com/office/officeart/2005/8/layout/bProcess4"/>
    <dgm:cxn modelId="{2CBEF1EF-0BAC-4CD0-B735-C6DBA2D2526E}" type="presParOf" srcId="{81BBD279-5AD4-415F-978C-229592C9E006}" destId="{77047E4D-2F8B-4631-A158-C669DD599130}" srcOrd="0" destOrd="0" presId="urn:microsoft.com/office/officeart/2005/8/layout/bProcess4"/>
    <dgm:cxn modelId="{93BCF3D9-33C2-41B6-98E8-9CE9357D2E13}" type="presParOf" srcId="{81BBD279-5AD4-415F-978C-229592C9E006}" destId="{3FC198D1-5A9D-41E5-A0B8-F412C32AAFD1}" srcOrd="1" destOrd="0" presId="urn:microsoft.com/office/officeart/2005/8/layout/bProcess4"/>
    <dgm:cxn modelId="{EC4C9DE6-236D-450E-9F31-A62029D4C80D}" type="presParOf" srcId="{9A0E36D1-F83F-49F2-B5A8-EFE35BB8DF49}" destId="{01413D9F-FA84-4BEA-B0D1-F4B2FBA8E78C}" srcOrd="3" destOrd="0" presId="urn:microsoft.com/office/officeart/2005/8/layout/bProcess4"/>
    <dgm:cxn modelId="{890DA2FD-F704-4FF6-95B2-6B46CA05CDFF}" type="presParOf" srcId="{9A0E36D1-F83F-49F2-B5A8-EFE35BB8DF49}" destId="{0750102F-F065-4926-8F2B-A2FDEB5F7B83}" srcOrd="4" destOrd="0" presId="urn:microsoft.com/office/officeart/2005/8/layout/bProcess4"/>
    <dgm:cxn modelId="{C372024A-83B9-4F8B-8611-2A9610D0FBDA}" type="presParOf" srcId="{0750102F-F065-4926-8F2B-A2FDEB5F7B83}" destId="{4BBCE254-62D8-4B36-975F-6A9B42ADA66A}" srcOrd="0" destOrd="0" presId="urn:microsoft.com/office/officeart/2005/8/layout/bProcess4"/>
    <dgm:cxn modelId="{3647C2AF-061E-4B12-8DD8-BD247C33A554}" type="presParOf" srcId="{0750102F-F065-4926-8F2B-A2FDEB5F7B83}" destId="{273492D7-4F3D-4FAE-AF27-64A2950B2BBD}" srcOrd="1" destOrd="0" presId="urn:microsoft.com/office/officeart/2005/8/layout/bProcess4"/>
    <dgm:cxn modelId="{73543E62-E357-4237-9DDC-902376D28855}" type="presParOf" srcId="{9A0E36D1-F83F-49F2-B5A8-EFE35BB8DF49}" destId="{39965953-6A76-4A7D-AADC-B1F13F65AB93}" srcOrd="5" destOrd="0" presId="urn:microsoft.com/office/officeart/2005/8/layout/bProcess4"/>
    <dgm:cxn modelId="{E1871698-B86D-4214-A47F-B579A40A380D}" type="presParOf" srcId="{9A0E36D1-F83F-49F2-B5A8-EFE35BB8DF49}" destId="{EE23D463-3F8C-4191-B6FE-D8B0ABBE5B15}" srcOrd="6" destOrd="0" presId="urn:microsoft.com/office/officeart/2005/8/layout/bProcess4"/>
    <dgm:cxn modelId="{57B17F23-06CD-41FF-9C91-777EAB53BB15}" type="presParOf" srcId="{EE23D463-3F8C-4191-B6FE-D8B0ABBE5B15}" destId="{0FC2AE00-6129-4DFE-99C5-3F00981AB10C}" srcOrd="0" destOrd="0" presId="urn:microsoft.com/office/officeart/2005/8/layout/bProcess4"/>
    <dgm:cxn modelId="{B028CC10-42FD-418F-9A61-EDCFCCEDCB15}" type="presParOf" srcId="{EE23D463-3F8C-4191-B6FE-D8B0ABBE5B15}" destId="{4E9390AB-3810-4465-8813-B019F9E58C63}" srcOrd="1" destOrd="0" presId="urn:microsoft.com/office/officeart/2005/8/layout/bProcess4"/>
    <dgm:cxn modelId="{4F621C74-7035-47F3-90DB-1B5D5BCF4E61}" type="presParOf" srcId="{9A0E36D1-F83F-49F2-B5A8-EFE35BB8DF49}" destId="{796F47CB-B72F-4483-8F1D-5455AE0C1CDF}" srcOrd="7" destOrd="0" presId="urn:microsoft.com/office/officeart/2005/8/layout/bProcess4"/>
    <dgm:cxn modelId="{D98E2744-49AE-4E23-80FC-BD1A75D68E2F}" type="presParOf" srcId="{9A0E36D1-F83F-49F2-B5A8-EFE35BB8DF49}" destId="{DE4B94C2-810F-498E-BFA0-1D688ABD0C81}" srcOrd="8" destOrd="0" presId="urn:microsoft.com/office/officeart/2005/8/layout/bProcess4"/>
    <dgm:cxn modelId="{E96C79EE-EF23-46B5-903E-2E5CE2815DE6}" type="presParOf" srcId="{DE4B94C2-810F-498E-BFA0-1D688ABD0C81}" destId="{76F29648-AE1F-4708-B3AF-0D349B4B0D43}" srcOrd="0" destOrd="0" presId="urn:microsoft.com/office/officeart/2005/8/layout/bProcess4"/>
    <dgm:cxn modelId="{4732570D-1CC5-43AD-AE73-9EA70228A27B}" type="presParOf" srcId="{DE4B94C2-810F-498E-BFA0-1D688ABD0C81}" destId="{A0ECBFA0-C85A-4083-854D-6A7458786DA8}" srcOrd="1" destOrd="0" presId="urn:microsoft.com/office/officeart/2005/8/layout/bProcess4"/>
    <dgm:cxn modelId="{ADA89A8D-FEED-41EA-BA16-A697F04FC9F1}" type="presParOf" srcId="{9A0E36D1-F83F-49F2-B5A8-EFE35BB8DF49}" destId="{23C162FC-9B85-49F7-8D98-65BCD47221F6}" srcOrd="9" destOrd="0" presId="urn:microsoft.com/office/officeart/2005/8/layout/bProcess4"/>
    <dgm:cxn modelId="{E4A9082B-C67D-463F-91C4-D095A3D28B88}" type="presParOf" srcId="{9A0E36D1-F83F-49F2-B5A8-EFE35BB8DF49}" destId="{A1F86419-8E06-425E-9A81-9093D9C1BDD5}" srcOrd="10" destOrd="0" presId="urn:microsoft.com/office/officeart/2005/8/layout/bProcess4"/>
    <dgm:cxn modelId="{F69D25EA-4A73-4D6B-9ABE-FCD57AE6AAF4}" type="presParOf" srcId="{A1F86419-8E06-425E-9A81-9093D9C1BDD5}" destId="{4DFF8F23-95F1-4204-AA96-AEBAF227BB1E}" srcOrd="0" destOrd="0" presId="urn:microsoft.com/office/officeart/2005/8/layout/bProcess4"/>
    <dgm:cxn modelId="{5232566A-EE26-4B42-9189-18B968F9E4EC}" type="presParOf" srcId="{A1F86419-8E06-425E-9A81-9093D9C1BDD5}" destId="{50F1817F-1FD0-4CC7-B8D7-8CE40C1DE8DC}" srcOrd="1" destOrd="0" presId="urn:microsoft.com/office/officeart/2005/8/layout/bProcess4"/>
    <dgm:cxn modelId="{29739BC6-68A4-48BF-8673-7ED42B409222}" type="presParOf" srcId="{9A0E36D1-F83F-49F2-B5A8-EFE35BB8DF49}" destId="{D3D21EBD-9A42-41D2-A03E-37A9F1A5B024}" srcOrd="11" destOrd="0" presId="urn:microsoft.com/office/officeart/2005/8/layout/bProcess4"/>
    <dgm:cxn modelId="{16948FB4-66D0-42AA-90C8-69D32F26CB2E}" type="presParOf" srcId="{9A0E36D1-F83F-49F2-B5A8-EFE35BB8DF49}" destId="{BC3B6E13-4EB9-4CD6-91F8-ADCEA26589E8}" srcOrd="12" destOrd="0" presId="urn:microsoft.com/office/officeart/2005/8/layout/bProcess4"/>
    <dgm:cxn modelId="{1147A91D-131F-4D21-98DC-B801979F8686}" type="presParOf" srcId="{BC3B6E13-4EB9-4CD6-91F8-ADCEA26589E8}" destId="{CAF86759-F569-4FA6-BA39-BAFCDDEAE9BE}" srcOrd="0" destOrd="0" presId="urn:microsoft.com/office/officeart/2005/8/layout/bProcess4"/>
    <dgm:cxn modelId="{5E56B5A8-1528-4F03-AB22-ACF132487C73}" type="presParOf" srcId="{BC3B6E13-4EB9-4CD6-91F8-ADCEA26589E8}" destId="{FFAD7C33-4CFF-4472-BFB2-70D2B6916B37}" srcOrd="1" destOrd="0" presId="urn:microsoft.com/office/officeart/2005/8/layout/bProcess4"/>
    <dgm:cxn modelId="{DB30AEA2-9612-4447-A64F-D2B3B1624F9E}" type="presParOf" srcId="{9A0E36D1-F83F-49F2-B5A8-EFE35BB8DF49}" destId="{D0521899-F96A-43D0-9761-065B817DAF76}" srcOrd="13" destOrd="0" presId="urn:microsoft.com/office/officeart/2005/8/layout/bProcess4"/>
    <dgm:cxn modelId="{28B598A7-333C-45B6-9232-80A5FDADF2BD}" type="presParOf" srcId="{9A0E36D1-F83F-49F2-B5A8-EFE35BB8DF49}" destId="{4BBC5AB5-3B86-4646-ADEC-816A1A51FFC7}" srcOrd="14" destOrd="0" presId="urn:microsoft.com/office/officeart/2005/8/layout/bProcess4"/>
    <dgm:cxn modelId="{A76ADF71-FC38-4CC5-8FA2-BD6420500B51}" type="presParOf" srcId="{4BBC5AB5-3B86-4646-ADEC-816A1A51FFC7}" destId="{03996365-290D-4297-80B3-F81929F4E563}" srcOrd="0" destOrd="0" presId="urn:microsoft.com/office/officeart/2005/8/layout/bProcess4"/>
    <dgm:cxn modelId="{F7401116-26D7-45BB-8885-A8158F0D3F50}" type="presParOf" srcId="{4BBC5AB5-3B86-4646-ADEC-816A1A51FFC7}" destId="{9A96B3FB-8CED-453A-B57B-E07D69244120}" srcOrd="1" destOrd="0" presId="urn:microsoft.com/office/officeart/2005/8/layout/bProcess4"/>
    <dgm:cxn modelId="{E20BF876-B529-4E7E-8E20-852411E9F773}" type="presParOf" srcId="{9A0E36D1-F83F-49F2-B5A8-EFE35BB8DF49}" destId="{87590BFE-542C-443F-8EC7-8A7459D7B469}" srcOrd="15" destOrd="0" presId="urn:microsoft.com/office/officeart/2005/8/layout/bProcess4"/>
    <dgm:cxn modelId="{44F32F85-5DA4-4B50-B8F9-A8B25A909697}" type="presParOf" srcId="{9A0E36D1-F83F-49F2-B5A8-EFE35BB8DF49}" destId="{FDC4E886-03D8-4A35-A546-A0F8D742C32A}" srcOrd="16" destOrd="0" presId="urn:microsoft.com/office/officeart/2005/8/layout/bProcess4"/>
    <dgm:cxn modelId="{5D6CDDA8-4300-441F-BAF2-6FA7EDBA0921}" type="presParOf" srcId="{FDC4E886-03D8-4A35-A546-A0F8D742C32A}" destId="{97D22440-ECAC-4FA2-B574-806E5328C017}" srcOrd="0" destOrd="0" presId="urn:microsoft.com/office/officeart/2005/8/layout/bProcess4"/>
    <dgm:cxn modelId="{664D2C7F-D686-42CD-A403-5FD1BE4A9585}" type="presParOf" srcId="{FDC4E886-03D8-4A35-A546-A0F8D742C32A}" destId="{D511D83F-2356-4B8F-BEEA-0DA900D0E3F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6209AD-3BBD-4367-AB08-D6FCCCE3FFEA}">
      <dsp:nvSpPr>
        <dsp:cNvPr id="0" name=""/>
        <dsp:cNvSpPr/>
      </dsp:nvSpPr>
      <dsp:spPr>
        <a:xfrm rot="5400000">
          <a:off x="-290699" y="1051618"/>
          <a:ext cx="1641912" cy="1981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010413-C63E-4D12-B3A8-D69DF43D6B79}">
      <dsp:nvSpPr>
        <dsp:cNvPr id="0" name=""/>
        <dsp:cNvSpPr/>
      </dsp:nvSpPr>
      <dsp:spPr>
        <a:xfrm>
          <a:off x="85028" y="823"/>
          <a:ext cx="2202060" cy="1321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Top Corner</a:t>
          </a:r>
          <a:endParaRPr lang="en-GB" sz="2500" kern="1200" dirty="0"/>
        </a:p>
      </dsp:txBody>
      <dsp:txXfrm>
        <a:off x="123726" y="39521"/>
        <a:ext cx="2124664" cy="1243840"/>
      </dsp:txXfrm>
    </dsp:sp>
    <dsp:sp modelId="{01413D9F-FA84-4BEA-B0D1-F4B2FBA8E78C}">
      <dsp:nvSpPr>
        <dsp:cNvPr id="0" name=""/>
        <dsp:cNvSpPr/>
      </dsp:nvSpPr>
      <dsp:spPr>
        <a:xfrm rot="5400000">
          <a:off x="-290699" y="2703164"/>
          <a:ext cx="1641912" cy="1981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C198D1-5A9D-41E5-A0B8-F412C32AAFD1}">
      <dsp:nvSpPr>
        <dsp:cNvPr id="0" name=""/>
        <dsp:cNvSpPr/>
      </dsp:nvSpPr>
      <dsp:spPr>
        <a:xfrm>
          <a:off x="85028" y="1652369"/>
          <a:ext cx="2202060" cy="1321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Historical Perspective</a:t>
          </a:r>
          <a:endParaRPr lang="en-GB" sz="2500" kern="1200" dirty="0"/>
        </a:p>
      </dsp:txBody>
      <dsp:txXfrm>
        <a:off x="123726" y="1691067"/>
        <a:ext cx="2124664" cy="1243840"/>
      </dsp:txXfrm>
    </dsp:sp>
    <dsp:sp modelId="{39965953-6A76-4A7D-AADC-B1F13F65AB93}">
      <dsp:nvSpPr>
        <dsp:cNvPr id="0" name=""/>
        <dsp:cNvSpPr/>
      </dsp:nvSpPr>
      <dsp:spPr>
        <a:xfrm>
          <a:off x="535073" y="3528937"/>
          <a:ext cx="2919108" cy="1981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3492D7-4F3D-4FAE-AF27-64A2950B2BBD}">
      <dsp:nvSpPr>
        <dsp:cNvPr id="0" name=""/>
        <dsp:cNvSpPr/>
      </dsp:nvSpPr>
      <dsp:spPr>
        <a:xfrm>
          <a:off x="85028" y="3303914"/>
          <a:ext cx="2202060" cy="1321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 err="1"/>
            <a:t>ttH</a:t>
          </a:r>
          <a:r>
            <a:rPr lang="en-GB" sz="2500" kern="1200" dirty="0"/>
            <a:t> Process</a:t>
          </a:r>
        </a:p>
      </dsp:txBody>
      <dsp:txXfrm>
        <a:off x="123726" y="3342612"/>
        <a:ext cx="2124664" cy="1243840"/>
      </dsp:txXfrm>
    </dsp:sp>
    <dsp:sp modelId="{796F47CB-B72F-4483-8F1D-5455AE0C1CDF}">
      <dsp:nvSpPr>
        <dsp:cNvPr id="0" name=""/>
        <dsp:cNvSpPr/>
      </dsp:nvSpPr>
      <dsp:spPr>
        <a:xfrm rot="16200000">
          <a:off x="2638041" y="2703164"/>
          <a:ext cx="1641912" cy="1981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9390AB-3810-4465-8813-B019F9E58C63}">
      <dsp:nvSpPr>
        <dsp:cNvPr id="0" name=""/>
        <dsp:cNvSpPr/>
      </dsp:nvSpPr>
      <dsp:spPr>
        <a:xfrm>
          <a:off x="3013769" y="3303914"/>
          <a:ext cx="2202060" cy="1321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Semi-leptonic Channel</a:t>
          </a:r>
        </a:p>
      </dsp:txBody>
      <dsp:txXfrm>
        <a:off x="3052467" y="3342612"/>
        <a:ext cx="2124664" cy="1243840"/>
      </dsp:txXfrm>
    </dsp:sp>
    <dsp:sp modelId="{23C162FC-9B85-49F7-8D98-65BCD47221F6}">
      <dsp:nvSpPr>
        <dsp:cNvPr id="0" name=""/>
        <dsp:cNvSpPr/>
      </dsp:nvSpPr>
      <dsp:spPr>
        <a:xfrm rot="16200000">
          <a:off x="2638041" y="1051618"/>
          <a:ext cx="1641912" cy="1981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ECBFA0-C85A-4083-854D-6A7458786DA8}">
      <dsp:nvSpPr>
        <dsp:cNvPr id="0" name=""/>
        <dsp:cNvSpPr/>
      </dsp:nvSpPr>
      <dsp:spPr>
        <a:xfrm>
          <a:off x="3013769" y="1652369"/>
          <a:ext cx="2202060" cy="1321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Transformers</a:t>
          </a:r>
          <a:endParaRPr lang="en-GB" sz="2500" kern="1200" dirty="0"/>
        </a:p>
      </dsp:txBody>
      <dsp:txXfrm>
        <a:off x="3052467" y="1691067"/>
        <a:ext cx="2124664" cy="1243840"/>
      </dsp:txXfrm>
    </dsp:sp>
    <dsp:sp modelId="{D3D21EBD-9A42-41D2-A03E-37A9F1A5B024}">
      <dsp:nvSpPr>
        <dsp:cNvPr id="0" name=""/>
        <dsp:cNvSpPr/>
      </dsp:nvSpPr>
      <dsp:spPr>
        <a:xfrm>
          <a:off x="3463814" y="225846"/>
          <a:ext cx="2919108" cy="1981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F1817F-1FD0-4CC7-B8D7-8CE40C1DE8DC}">
      <dsp:nvSpPr>
        <dsp:cNvPr id="0" name=""/>
        <dsp:cNvSpPr/>
      </dsp:nvSpPr>
      <dsp:spPr>
        <a:xfrm>
          <a:off x="3013769" y="823"/>
          <a:ext cx="2202060" cy="1321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All-hadronic Channel </a:t>
          </a:r>
          <a:endParaRPr lang="en-GB" sz="2500" kern="1200" dirty="0"/>
        </a:p>
      </dsp:txBody>
      <dsp:txXfrm>
        <a:off x="3052467" y="39521"/>
        <a:ext cx="2124664" cy="1243840"/>
      </dsp:txXfrm>
    </dsp:sp>
    <dsp:sp modelId="{D0521899-F96A-43D0-9761-065B817DAF76}">
      <dsp:nvSpPr>
        <dsp:cNvPr id="0" name=""/>
        <dsp:cNvSpPr/>
      </dsp:nvSpPr>
      <dsp:spPr>
        <a:xfrm rot="5400000">
          <a:off x="5566782" y="1051618"/>
          <a:ext cx="1641912" cy="1981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AD7C33-4CFF-4472-BFB2-70D2B6916B37}">
      <dsp:nvSpPr>
        <dsp:cNvPr id="0" name=""/>
        <dsp:cNvSpPr/>
      </dsp:nvSpPr>
      <dsp:spPr>
        <a:xfrm>
          <a:off x="5942510" y="823"/>
          <a:ext cx="2202060" cy="1321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Run-1 Perspective</a:t>
          </a:r>
          <a:endParaRPr lang="en-GB" sz="2500" kern="1200" dirty="0"/>
        </a:p>
      </dsp:txBody>
      <dsp:txXfrm>
        <a:off x="5981208" y="39521"/>
        <a:ext cx="2124664" cy="1243840"/>
      </dsp:txXfrm>
    </dsp:sp>
    <dsp:sp modelId="{87590BFE-542C-443F-8EC7-8A7459D7B469}">
      <dsp:nvSpPr>
        <dsp:cNvPr id="0" name=""/>
        <dsp:cNvSpPr/>
      </dsp:nvSpPr>
      <dsp:spPr>
        <a:xfrm rot="5400000">
          <a:off x="5566782" y="2703164"/>
          <a:ext cx="1641912" cy="1981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96B3FB-8CED-453A-B57B-E07D69244120}">
      <dsp:nvSpPr>
        <dsp:cNvPr id="0" name=""/>
        <dsp:cNvSpPr/>
      </dsp:nvSpPr>
      <dsp:spPr>
        <a:xfrm>
          <a:off x="5942510" y="1652369"/>
          <a:ext cx="2202060" cy="1321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Transformers?</a:t>
          </a:r>
          <a:endParaRPr lang="en-GB" sz="2500" kern="1200" dirty="0"/>
        </a:p>
      </dsp:txBody>
      <dsp:txXfrm>
        <a:off x="5981208" y="1691067"/>
        <a:ext cx="2124664" cy="1243840"/>
      </dsp:txXfrm>
    </dsp:sp>
    <dsp:sp modelId="{D511D83F-2356-4B8F-BEEA-0DA900D0E3F6}">
      <dsp:nvSpPr>
        <dsp:cNvPr id="0" name=""/>
        <dsp:cNvSpPr/>
      </dsp:nvSpPr>
      <dsp:spPr>
        <a:xfrm>
          <a:off x="5942510" y="3303914"/>
          <a:ext cx="2202060" cy="1321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Improvements</a:t>
          </a:r>
          <a:endParaRPr lang="en-GB" sz="2500" kern="1200" dirty="0"/>
        </a:p>
      </dsp:txBody>
      <dsp:txXfrm>
        <a:off x="5981208" y="3342612"/>
        <a:ext cx="2124664" cy="1243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04FAB-7EE6-4D3D-95F4-09BAB1088F13}" type="datetimeFigureOut">
              <a:rPr lang="en-US" smtClean="0"/>
              <a:pPr/>
              <a:t>12/5/2025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D9400-325E-4549-A6DA-638796BDEF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013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F4057D-5C59-4518-AF7A-E330AA1E3CDB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063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7D378C-A045-45AC-A2D2-19D94D29BEC8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solidFill>
                  <a:prstClr val="white">
                    <a:tint val="95000"/>
                  </a:prstClr>
                </a:solidFill>
              </a:rPr>
              <a:t>23/4/10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prstClr val="white">
                    <a:tint val="95000"/>
                  </a:prstClr>
                </a:solidFill>
              </a:rPr>
              <a:t>Exploring the Origin of Mass: A New Dawn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A7924-E590-4312-9A95-7EBC816FF8DA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12/5/2025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6647690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6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6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A7924-E590-4312-9A95-7EBC816FF8DA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12/5/2025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65"/>
            <a:ext cx="3836404" cy="365125"/>
          </a:xfrm>
        </p:spPr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12" y="-24"/>
            <a:ext cx="4143404" cy="64291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538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>
                    <a:tint val="95000"/>
                  </a:prstClr>
                </a:solidFill>
              </a:rPr>
              <a:t>23/4/10</a:t>
            </a:r>
            <a:endParaRPr lang="en-GB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prstClr val="black">
                    <a:tint val="95000"/>
                  </a:prstClr>
                </a:solidFill>
              </a:rPr>
              <a:t>Exploring the Origin of Mass: A New Dawn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r">
              <a:defRPr sz="4700" b="1" cap="none" baseline="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A7924-E590-4312-9A95-7EBC816FF8DA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12/5/2025</a:t>
            </a:fld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>
                    <a:tint val="95000"/>
                  </a:prstClr>
                </a:solidFill>
              </a:rPr>
              <a:t>23/4/10</a:t>
            </a:r>
            <a:endParaRPr lang="en-GB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prstClr val="black">
                    <a:tint val="95000"/>
                  </a:prstClr>
                </a:solidFill>
              </a:rPr>
              <a:t>Exploring the Origin of Mass: A New Dawn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90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698990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>
                    <a:tint val="95000"/>
                  </a:prstClr>
                </a:solidFill>
              </a:rPr>
              <a:t>23/4/10</a:t>
            </a:r>
            <a:endParaRPr lang="en-GB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prstClr val="black">
                    <a:tint val="95000"/>
                  </a:prstClr>
                </a:solidFill>
              </a:rPr>
              <a:t>Exploring the Origin of Mass: A New Dawn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solidFill>
                  <a:prstClr val="black">
                    <a:tint val="95000"/>
                  </a:prstClr>
                </a:solidFill>
              </a:rPr>
              <a:t>23/4/10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prstClr val="black">
                    <a:tint val="95000"/>
                  </a:prstClr>
                </a:solidFill>
              </a:rPr>
              <a:t>Exploring the Origin of Mass: A New Dawn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A7924-E590-4312-9A95-7EBC816FF8DA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12/5/2025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A7924-E590-4312-9A95-7EBC816FF8DA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12/5/2025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8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96A7924-E590-4312-9A95-7EBC816FF8DA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12/5/2025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3" y="6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4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>
                    <a:tint val="95000"/>
                  </a:prstClr>
                </a:solidFill>
                <a:latin typeface="Corbel"/>
              </a:rPr>
              <a:t>23/4/10</a:t>
            </a:r>
            <a:endParaRPr lang="en-GB" dirty="0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7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>
                    <a:tint val="95000"/>
                  </a:prstClr>
                </a:solidFill>
                <a:latin typeface="Corbel"/>
              </a:rPr>
              <a:t>Exploring the Origin of Mass: A New Dawn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8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1140/epjc/s10052-025-13740-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007/JHEP06(2022)097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hyperlink" Target="https://link.springer.com/article/10.1140/epjc/s10052-025-13740-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759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/>
              <a:t>All-hadronic </a:t>
            </a:r>
            <a:r>
              <a:rPr lang="en-US" dirty="0" err="1"/>
              <a:t>ttH</a:t>
            </a:r>
            <a:r>
              <a:rPr lang="en-US" dirty="0"/>
              <a:t> Ideas…                 </a:t>
            </a:r>
            <a:r>
              <a:rPr lang="en-US" sz="4000" dirty="0"/>
              <a:t>Top Corner of Higgs Production</a:t>
            </a: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6118737" y="5661248"/>
            <a:ext cx="2500330" cy="91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7504" y="5517232"/>
            <a:ext cx="6120679" cy="911225"/>
          </a:xfrm>
          <a:prstGeom prst="rect">
            <a:avLst/>
          </a:prstGeom>
        </p:spPr>
        <p:txBody>
          <a:bodyPr vert="horz" lIns="118872" tIns="0" rIns="45720" bIns="0" rtlCol="0" anchor="b">
            <a:normAutofit fontScale="25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0AD00"/>
              </a:buClr>
              <a:buSzPct val="80000"/>
              <a:buFont typeface="Wingdings 2"/>
              <a:buNone/>
              <a:defRPr/>
            </a:pPr>
            <a:r>
              <a:rPr lang="en-GB" sz="11200" dirty="0">
                <a:solidFill>
                  <a:srgbClr val="FFFFFF"/>
                </a:solidFill>
                <a:latin typeface="Corbel"/>
              </a:rPr>
              <a:t>Bruno Borbely, Giuseppe Callea,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0AD00"/>
              </a:buClr>
              <a:buSzPct val="80000"/>
              <a:buFont typeface="Wingdings 2"/>
              <a:buNone/>
              <a:defRPr/>
            </a:pPr>
            <a:r>
              <a:rPr lang="en-GB" sz="11200" dirty="0">
                <a:solidFill>
                  <a:srgbClr val="FFFFFF"/>
                </a:solidFill>
                <a:latin typeface="Corbel"/>
              </a:rPr>
              <a:t>Tony Doyle, Mark Owen, </a:t>
            </a:r>
            <a:r>
              <a:rPr lang="en-GB" sz="11200" dirty="0" err="1">
                <a:solidFill>
                  <a:srgbClr val="FFFFFF"/>
                </a:solidFill>
                <a:latin typeface="Corbel"/>
              </a:rPr>
              <a:t>Zefran</a:t>
            </a:r>
            <a:r>
              <a:rPr lang="en-GB" sz="11200" dirty="0">
                <a:solidFill>
                  <a:srgbClr val="FFFFFF"/>
                </a:solidFill>
                <a:latin typeface="Corbel"/>
              </a:rPr>
              <a:t> Rozario</a:t>
            </a:r>
            <a:endParaRPr lang="en-US" sz="4000" dirty="0">
              <a:solidFill>
                <a:srgbClr val="FFFFFF"/>
              </a:solidFill>
              <a:latin typeface="Corbel"/>
            </a:endParaRPr>
          </a:p>
        </p:txBody>
      </p:sp>
      <p:pic>
        <p:nvPicPr>
          <p:cNvPr id="2" name="Picture 1" descr="A diagram of a graph&#10;&#10;AI-generated content may be incorrect.">
            <a:extLst>
              <a:ext uri="{FF2B5EF4-FFF2-40B4-BE49-F238E27FC236}">
                <a16:creationId xmlns:a16="http://schemas.microsoft.com/office/drawing/2014/main" id="{E90E08E8-07F7-6D2A-3C5D-EF8DF5BE5F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2047"/>
            <a:ext cx="9144000" cy="34173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0C0E3-9935-CBEA-F881-B9FDF9E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Improvements Pilgrimage..</a:t>
            </a:r>
            <a:br>
              <a:rPr lang="en-US" sz="4000" dirty="0"/>
            </a:br>
            <a:r>
              <a:rPr lang="en-US" sz="4000" dirty="0"/>
              <a:t>towards an observation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8C894-7301-E4BB-3F08-ABFDE4FD0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480" y="1775194"/>
            <a:ext cx="8229600" cy="492735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Looser selection requirements </a:t>
            </a:r>
          </a:p>
          <a:p>
            <a:r>
              <a:rPr lang="en-US" dirty="0"/>
              <a:t>Enhanced </a:t>
            </a:r>
            <a:r>
              <a:rPr lang="en-US" i="1" dirty="0"/>
              <a:t>b</a:t>
            </a:r>
            <a:r>
              <a:rPr lang="en-US" dirty="0"/>
              <a:t>-tagging </a:t>
            </a:r>
          </a:p>
          <a:p>
            <a:pPr lvl="1"/>
            <a:r>
              <a:rPr lang="en-US" dirty="0"/>
              <a:t>Raised the overall signal acceptance</a:t>
            </a:r>
          </a:p>
          <a:p>
            <a:r>
              <a:rPr lang="en-US" dirty="0"/>
              <a:t>Classification network </a:t>
            </a:r>
          </a:p>
          <a:p>
            <a:pPr lvl="1"/>
            <a:r>
              <a:rPr lang="en-US" dirty="0"/>
              <a:t>Control regions enriched in different </a:t>
            </a:r>
            <a:r>
              <a:rPr lang="en-US" i="1" dirty="0" err="1"/>
              <a:t>tt</a:t>
            </a:r>
            <a:r>
              <a:rPr lang="en-US" dirty="0" err="1"/>
              <a:t>+jets</a:t>
            </a:r>
            <a:r>
              <a:rPr lang="en-US" dirty="0"/>
              <a:t> components</a:t>
            </a:r>
          </a:p>
          <a:p>
            <a:pPr lvl="1"/>
            <a:r>
              <a:rPr lang="en-US" dirty="0"/>
              <a:t>Dedicated simulation and systematic models for the </a:t>
            </a:r>
            <a:r>
              <a:rPr lang="en-US" i="1" dirty="0"/>
              <a:t>tt</a:t>
            </a:r>
            <a:r>
              <a:rPr lang="en-US" dirty="0"/>
              <a:t>+1</a:t>
            </a:r>
            <a:r>
              <a:rPr lang="en-US" i="1" dirty="0"/>
              <a:t>b </a:t>
            </a:r>
            <a:r>
              <a:rPr lang="en-US" dirty="0"/>
              <a:t>background</a:t>
            </a:r>
          </a:p>
          <a:p>
            <a:pPr lvl="1"/>
            <a:r>
              <a:rPr lang="en-US" dirty="0"/>
              <a:t>Data-driven corrections for the </a:t>
            </a:r>
            <a:r>
              <a:rPr lang="en-US" i="1" dirty="0" err="1"/>
              <a:t>tt</a:t>
            </a:r>
            <a:r>
              <a:rPr lang="en-US" dirty="0"/>
              <a:t>+ 1</a:t>
            </a:r>
            <a:r>
              <a:rPr lang="en-US" i="1" dirty="0"/>
              <a:t>c </a:t>
            </a:r>
            <a:r>
              <a:rPr lang="en-US" dirty="0"/>
              <a:t>and </a:t>
            </a:r>
            <a:r>
              <a:rPr lang="en-US" i="1" dirty="0" err="1"/>
              <a:t>tt</a:t>
            </a:r>
            <a:r>
              <a:rPr lang="en-US" dirty="0" err="1"/>
              <a:t>+light</a:t>
            </a:r>
            <a:r>
              <a:rPr lang="en-US" dirty="0"/>
              <a:t> jets</a:t>
            </a:r>
          </a:p>
          <a:p>
            <a:pPr lvl="1"/>
            <a:r>
              <a:rPr lang="en-US" dirty="0"/>
              <a:t>Greater control of backgrounds </a:t>
            </a:r>
          </a:p>
          <a:p>
            <a:r>
              <a:rPr lang="en-US" dirty="0"/>
              <a:t>Reconstruction network</a:t>
            </a:r>
          </a:p>
          <a:p>
            <a:pPr lvl="1"/>
            <a:r>
              <a:rPr lang="en-US" dirty="0"/>
              <a:t>Improved Higgs reconstruction</a:t>
            </a:r>
          </a:p>
          <a:p>
            <a:r>
              <a:rPr lang="en-US" dirty="0"/>
              <a:t>New high 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i="1" dirty="0"/>
              <a:t> </a:t>
            </a:r>
            <a:r>
              <a:rPr lang="en-US" dirty="0"/>
              <a:t>extrapolation uncertainties</a:t>
            </a:r>
          </a:p>
          <a:p>
            <a:r>
              <a:rPr lang="en-US" dirty="0"/>
              <a:t>Overall sensitivity</a:t>
            </a:r>
          </a:p>
          <a:p>
            <a:pPr lvl="1"/>
            <a:r>
              <a:rPr lang="en-US" dirty="0"/>
              <a:t>SM interpretation: signal strength </a:t>
            </a:r>
            <a:r>
              <a:rPr lang="en-US" dirty="0">
                <a:latin typeface="Symbol" panose="05050102010706020507" pitchFamily="18" charset="2"/>
              </a:rPr>
              <a:t>m</a:t>
            </a:r>
          </a:p>
          <a:p>
            <a:pPr lvl="1"/>
            <a:r>
              <a:rPr lang="en-GB" dirty="0"/>
              <a:t>SMEFT: </a:t>
            </a:r>
            <a:r>
              <a:rPr lang="en-US" dirty="0" err="1"/>
              <a:t>Chromomagnetic</a:t>
            </a:r>
            <a:r>
              <a:rPr lang="en-US" dirty="0"/>
              <a:t> </a:t>
            </a:r>
            <a:r>
              <a:rPr lang="en-US" i="1" dirty="0" err="1"/>
              <a:t>c</a:t>
            </a:r>
            <a:r>
              <a:rPr lang="en-US" i="1" baseline="-25000" dirty="0" err="1"/>
              <a:t>tG</a:t>
            </a:r>
            <a:r>
              <a:rPr lang="en-US" i="1" dirty="0"/>
              <a:t> </a:t>
            </a:r>
          </a:p>
          <a:p>
            <a:pPr lvl="1"/>
            <a:r>
              <a:rPr lang="en-US" dirty="0"/>
              <a:t>and Yukawa-like </a:t>
            </a:r>
            <a:r>
              <a:rPr lang="en-GB" i="1" dirty="0" err="1"/>
              <a:t>c</a:t>
            </a:r>
            <a:r>
              <a:rPr lang="en-GB" i="1" baseline="-25000" dirty="0" err="1"/>
              <a:t>t</a:t>
            </a:r>
            <a:r>
              <a:rPr lang="el-GR" i="1" baseline="-25000" dirty="0"/>
              <a:t>ϕ</a:t>
            </a:r>
            <a:r>
              <a:rPr lang="en-US" i="1" baseline="-25000" dirty="0"/>
              <a:t> </a:t>
            </a:r>
            <a:r>
              <a:rPr lang="en-US" dirty="0"/>
              <a:t>Wilson Coefficients</a:t>
            </a:r>
          </a:p>
          <a:p>
            <a:endParaRPr lang="en-US" dirty="0"/>
          </a:p>
          <a:p>
            <a:r>
              <a:rPr lang="en-US" dirty="0"/>
              <a:t>Improved by ~factor 2</a:t>
            </a:r>
          </a:p>
          <a:p>
            <a:pPr lvl="1"/>
            <a:r>
              <a:rPr lang="en-US" dirty="0"/>
              <a:t>Enough for an observation? </a:t>
            </a:r>
            <a:endParaRPr lang="en-GB" baseline="-25000" dirty="0"/>
          </a:p>
        </p:txBody>
      </p:sp>
      <p:pic>
        <p:nvPicPr>
          <p:cNvPr id="5" name="Picture 4" descr="A stone wall with a castle on top of it&#10;&#10;AI-generated content may be incorrect.">
            <a:extLst>
              <a:ext uri="{FF2B5EF4-FFF2-40B4-BE49-F238E27FC236}">
                <a16:creationId xmlns:a16="http://schemas.microsoft.com/office/drawing/2014/main" id="{B0728F34-A4D8-915E-1BC9-C9AFB77AF3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858" y="0"/>
            <a:ext cx="2195142" cy="14630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46B47F-3FBC-3193-4308-568782F75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3701742"/>
            <a:ext cx="3924739" cy="3156258"/>
          </a:xfrm>
          <a:prstGeom prst="rect">
            <a:avLst/>
          </a:prstGeom>
        </p:spPr>
      </p:pic>
      <p:pic>
        <p:nvPicPr>
          <p:cNvPr id="7" name="Picture 6" descr="A diagram of a flowchart&#10;&#10;AI-generated content may be incorrect.">
            <a:extLst>
              <a:ext uri="{FF2B5EF4-FFF2-40B4-BE49-F238E27FC236}">
                <a16:creationId xmlns:a16="http://schemas.microsoft.com/office/drawing/2014/main" id="{4B9309CC-0428-4E98-006C-C9969797E7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556792"/>
            <a:ext cx="4427984" cy="128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85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75603-4E6F-8DAD-6C6F-EDC40030D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CA9512C-D320-C3BD-0AD2-0A0D8259E8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108520" y="1698990"/>
            <a:ext cx="9361040" cy="29499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154611-F9BD-C7EF-E1F0-E15F3B81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err="1"/>
              <a:t>ttH</a:t>
            </a:r>
            <a:r>
              <a:rPr lang="en-US" dirty="0"/>
              <a:t> Run-2 (almost an) observation..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 precision improved by ~factor 2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4C1CF8-9429-41EE-9BC2-B3402D0D2E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2022 Result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3564257-BAD2-51FB-10E1-52BCF2F526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51520" y="5159010"/>
            <a:ext cx="4041775" cy="715355"/>
          </a:xfrm>
        </p:spPr>
        <p:txBody>
          <a:bodyPr/>
          <a:lstStyle/>
          <a:p>
            <a:r>
              <a:rPr lang="en-US" dirty="0"/>
              <a:t>2025 Result</a:t>
            </a:r>
            <a:endParaRPr lang="en-GB" dirty="0"/>
          </a:p>
        </p:txBody>
      </p:sp>
      <p:pic>
        <p:nvPicPr>
          <p:cNvPr id="6" name="Content Placeholder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B96267FE-A060-8282-76D6-9A1E9026268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488" y="4318045"/>
            <a:ext cx="4041775" cy="2436588"/>
          </a:xfrm>
        </p:spPr>
      </p:pic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9AD2E55-7B77-0071-58AA-C03FA2584C50}"/>
              </a:ext>
            </a:extLst>
          </p:cNvPr>
          <p:cNvSpPr txBox="1">
            <a:spLocks/>
          </p:cNvSpPr>
          <p:nvPr/>
        </p:nvSpPr>
        <p:spPr>
          <a:xfrm>
            <a:off x="6804248" y="4581128"/>
            <a:ext cx="2339751" cy="2124472"/>
          </a:xfrm>
          <a:prstGeom prst="rect">
            <a:avLst/>
          </a:prstGeom>
        </p:spPr>
        <p:txBody>
          <a:bodyPr vert="horz" lIns="54864" tIns="91440" rtlCol="0">
            <a:normAutofit fontScale="85000" lnSpcReduction="1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18872" indent="0" fontAlgn="auto">
              <a:spcAft>
                <a:spcPts val="0"/>
              </a:spcAft>
              <a:buNone/>
            </a:pPr>
            <a:endParaRPr lang="en-US" dirty="0"/>
          </a:p>
          <a:p>
            <a:pPr fontAlgn="auto">
              <a:spcAft>
                <a:spcPts val="0"/>
              </a:spcAft>
            </a:pPr>
            <a:r>
              <a:rPr lang="en-US" dirty="0"/>
              <a:t>Same Scale</a:t>
            </a:r>
          </a:p>
          <a:p>
            <a:pPr fontAlgn="auto">
              <a:spcAft>
                <a:spcPts val="0"/>
              </a:spcAft>
            </a:pPr>
            <a:endParaRPr lang="en-US" dirty="0"/>
          </a:p>
          <a:p>
            <a:pPr fontAlgn="auto">
              <a:spcAft>
                <a:spcPts val="0"/>
              </a:spcAft>
            </a:pPr>
            <a:r>
              <a:rPr lang="en-US" dirty="0"/>
              <a:t>Same Data</a:t>
            </a:r>
          </a:p>
          <a:p>
            <a:pPr fontAlgn="auto">
              <a:spcAft>
                <a:spcPts val="0"/>
              </a:spcAft>
            </a:pPr>
            <a:endParaRPr lang="en-US" dirty="0"/>
          </a:p>
          <a:p>
            <a:pPr fontAlgn="auto">
              <a:spcAft>
                <a:spcPts val="0"/>
              </a:spcAft>
            </a:pPr>
            <a:r>
              <a:rPr lang="en-US" dirty="0"/>
              <a:t>4.6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observed</a:t>
            </a:r>
          </a:p>
          <a:p>
            <a:pPr fontAlgn="auto">
              <a:spcAft>
                <a:spcPts val="0"/>
              </a:spcAft>
            </a:pPr>
            <a:r>
              <a:rPr lang="en-US" dirty="0"/>
              <a:t>(5.4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expected)</a:t>
            </a:r>
          </a:p>
          <a:p>
            <a:pPr marL="118872" indent="0" fontAlgn="auto">
              <a:spcAft>
                <a:spcPts val="0"/>
              </a:spcAft>
              <a:buFont typeface="Wingdings 2"/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7DF1F8-D7FB-096D-2C06-9D89CB8D75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6152701"/>
            <a:ext cx="3201335" cy="29354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1E29E6-250C-7C6F-0918-0368C21FA1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411" y="6458279"/>
            <a:ext cx="781585" cy="31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99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5E6CCC-B3E7-6C25-89BF-799486E0F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4FBA2-E15A-98D6-6FCA-AFA0E6E2A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348" y="36951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All-hadronic Backgrounds everywhere.. </a:t>
            </a:r>
            <a:r>
              <a:rPr lang="en-US" sz="1100" dirty="0"/>
              <a:t>+signal</a:t>
            </a:r>
            <a:br>
              <a:rPr lang="en-US" sz="1100" dirty="0"/>
            </a:br>
            <a:r>
              <a:rPr lang="en-US" sz="3600" dirty="0"/>
              <a:t>Really dominating the uncertainties</a:t>
            </a:r>
            <a:endParaRPr lang="en-GB" sz="3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2FF337-CD39-63B4-5077-81E1410975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56734"/>
            <a:ext cx="5976664" cy="5264315"/>
          </a:xfrm>
          <a:prstGeom prst="rect">
            <a:avLst/>
          </a:prstGeom>
        </p:spPr>
      </p:pic>
      <p:pic>
        <p:nvPicPr>
          <p:cNvPr id="4" name="Picture 3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8F93E7E0-6D18-5F11-BA79-2C04AD1A9C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158" y="1772816"/>
            <a:ext cx="2916330" cy="2487995"/>
          </a:xfrm>
          <a:prstGeom prst="rect">
            <a:avLst/>
          </a:prstGeom>
        </p:spPr>
      </p:pic>
      <p:pic>
        <p:nvPicPr>
          <p:cNvPr id="11" name="Picture 10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5F260F2B-9DF1-672D-744C-71DE877325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778" y="4265476"/>
            <a:ext cx="2946203" cy="23011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713E42-07B1-F62B-E940-A2EB902B2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60" y="1431916"/>
            <a:ext cx="5868144" cy="543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9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EF4B7-DD27-0162-F30D-43E0B95EC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2016 Run-1 Result: </a:t>
            </a:r>
            <a:r>
              <a:rPr lang="el-GR" dirty="0"/>
              <a:t>μ = 1.6 ± 2.6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6A732E8-63CD-5AC9-B10A-F8FE6122203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2414" y="1916832"/>
            <a:ext cx="4038600" cy="1695538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4A50527-1F46-9481-6DB0-23D12AC0FF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584750"/>
            <a:ext cx="4038600" cy="3001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E7D698-227F-B119-9A33-2B5FCAF512DE}"/>
              </a:ext>
            </a:extLst>
          </p:cNvPr>
          <p:cNvSpPr txBox="1"/>
          <p:nvPr/>
        </p:nvSpPr>
        <p:spPr>
          <a:xfrm>
            <a:off x="5292080" y="2215418"/>
            <a:ext cx="36682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Dominated by the systematics…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A31649-36FE-E7FD-EC6B-F865309D57C5}"/>
              </a:ext>
            </a:extLst>
          </p:cNvPr>
          <p:cNvSpPr txBox="1"/>
          <p:nvPr/>
        </p:nvSpPr>
        <p:spPr>
          <a:xfrm>
            <a:off x="494718" y="5587439"/>
            <a:ext cx="830696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Can we improve with Run-2 + Run-3 data?</a:t>
            </a:r>
          </a:p>
          <a:p>
            <a:r>
              <a:rPr lang="en-US" sz="3200" dirty="0"/>
              <a:t>Especially in the boosted region?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75679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06FEAD0-4D08-5B12-CE64-C73D8D254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Tony’s new HAT</a:t>
            </a:r>
            <a:br>
              <a:rPr lang="en-US" dirty="0"/>
            </a:br>
            <a:r>
              <a:rPr lang="en-US" dirty="0"/>
              <a:t>Higgs plus Associated Top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D66AC4-D8F2-CAFF-9E1F-BE601DAB0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61517"/>
            <a:ext cx="4040188" cy="71535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Top HAT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D7A55B3-BCD4-54ED-C30D-87BA04DDEB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8" y="1561517"/>
            <a:ext cx="4041775" cy="71535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Old Hat</a:t>
            </a:r>
            <a:endParaRPr lang="en-GB" dirty="0"/>
          </a:p>
        </p:txBody>
      </p:sp>
      <p:pic>
        <p:nvPicPr>
          <p:cNvPr id="13" name="Content Placeholder 7" descr="A cartoon of two bears in a cross-section&#10;&#10;AI-generated content may be incorrect.">
            <a:extLst>
              <a:ext uri="{FF2B5EF4-FFF2-40B4-BE49-F238E27FC236}">
                <a16:creationId xmlns:a16="http://schemas.microsoft.com/office/drawing/2014/main" id="{8E4C319B-F7FB-E7D7-19F4-CE67E454760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435" y="2091291"/>
            <a:ext cx="3268954" cy="3951287"/>
          </a:xfrm>
        </p:spPr>
      </p:pic>
      <p:pic>
        <p:nvPicPr>
          <p:cNvPr id="17" name="Content Placeholder 16" descr="A cartoon of a person in a lab&#10;&#10;AI-generated content may be incorrect.">
            <a:extLst>
              <a:ext uri="{FF2B5EF4-FFF2-40B4-BE49-F238E27FC236}">
                <a16:creationId xmlns:a16="http://schemas.microsoft.com/office/drawing/2014/main" id="{FBF33746-F134-ADC3-C1DC-D00853BCAB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02" y="2091291"/>
            <a:ext cx="3212984" cy="3951287"/>
          </a:xfr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DCDAAAE8-9419-C289-2EE3-D8668690EB46}"/>
              </a:ext>
            </a:extLst>
          </p:cNvPr>
          <p:cNvSpPr txBox="1">
            <a:spLocks/>
          </p:cNvSpPr>
          <p:nvPr/>
        </p:nvSpPr>
        <p:spPr>
          <a:xfrm>
            <a:off x="471275" y="6048439"/>
            <a:ext cx="8064896" cy="715355"/>
          </a:xfrm>
          <a:prstGeom prst="rect">
            <a:avLst/>
          </a:prstGeom>
        </p:spPr>
        <p:txBody>
          <a:bodyPr vert="horz" lIns="146304" tIns="91440" rtlCol="0" anchor="ctr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3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fontAlgn="auto">
              <a:spcAft>
                <a:spcPts val="0"/>
              </a:spcAft>
            </a:pPr>
            <a:r>
              <a:rPr lang="en-US" dirty="0"/>
              <a:t>At least SIX transformed thinking hats                          to assess the backgrounds fully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22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85D72-A0DB-0F8A-0E44-F9A5B7677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23EBFFD0-1F5F-9901-B408-930BF2E8A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4625" y="0"/>
            <a:ext cx="4143375" cy="642938"/>
          </a:xfrm>
        </p:spPr>
        <p:txBody>
          <a:bodyPr/>
          <a:lstStyle/>
          <a:p>
            <a:r>
              <a:rPr lang="en-GB" altLang="en-US" sz="2400"/>
              <a:t>Role of Technical Director</a:t>
            </a:r>
            <a:endParaRPr lang="en-GB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B78901-5CFB-4D93-046B-1487177FA7C8}"/>
              </a:ext>
            </a:extLst>
          </p:cNvPr>
          <p:cNvSpPr txBox="1"/>
          <p:nvPr/>
        </p:nvSpPr>
        <p:spPr>
          <a:xfrm>
            <a:off x="357188" y="785813"/>
            <a:ext cx="84296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New hat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4F888E0-597C-B5DE-E587-F32246564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08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559D95E0-57DA-0267-B24F-A8813B03C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4625" y="0"/>
            <a:ext cx="4143375" cy="642938"/>
          </a:xfrm>
        </p:spPr>
        <p:txBody>
          <a:bodyPr/>
          <a:lstStyle/>
          <a:p>
            <a:r>
              <a:rPr lang="en-GB" altLang="en-US" sz="2400"/>
              <a:t>Role of Technical Director</a:t>
            </a:r>
            <a:endParaRPr lang="en-GB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13BF1-3A06-7BD2-F9B5-4A0DC08CB7A9}"/>
              </a:ext>
            </a:extLst>
          </p:cNvPr>
          <p:cNvSpPr txBox="1"/>
          <p:nvPr/>
        </p:nvSpPr>
        <p:spPr>
          <a:xfrm>
            <a:off x="357188" y="785813"/>
            <a:ext cx="84296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New hat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9FBC80E-0328-241A-3718-8564BA3FD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5B750-7753-1AFD-7726-8747C5759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16748-B9BE-1BF7-3EDD-C0335E9CD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Pilgrim’s Path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2ACAE59-0117-95B1-942D-49DE14ADD1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617976"/>
              </p:ext>
            </p:extLst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A3802C-68EB-8B46-47B9-9B9F95D85A0A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105400" y="1773238"/>
            <a:ext cx="4038600" cy="4624387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GB" dirty="0"/>
          </a:p>
        </p:txBody>
      </p:sp>
      <p:pic>
        <p:nvPicPr>
          <p:cNvPr id="7" name="Picture 6" descr="A group of poles on a beach&#10;&#10;AI-generated content may be incorrect.">
            <a:extLst>
              <a:ext uri="{FF2B5EF4-FFF2-40B4-BE49-F238E27FC236}">
                <a16:creationId xmlns:a16="http://schemas.microsoft.com/office/drawing/2014/main" id="{5626871D-1B0C-264C-A795-1F55DCE686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0954"/>
            <a:ext cx="2283715" cy="114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224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9B48AA-4C55-7F18-B42A-94E26C9AD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with colorful dots&#10;&#10;AI-generated content may be incorrect.">
            <a:extLst>
              <a:ext uri="{FF2B5EF4-FFF2-40B4-BE49-F238E27FC236}">
                <a16:creationId xmlns:a16="http://schemas.microsoft.com/office/drawing/2014/main" id="{E5B13C9A-CAFE-BC3D-2916-0DEE1223EA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309" y="6121326"/>
            <a:ext cx="1000695" cy="100069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F46C2BEE-E3FA-036A-8435-A6E8D52A6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Transformers 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068CA29-6D9F-6B34-B797-F40ABD2018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504" y="1555537"/>
            <a:ext cx="4536504" cy="4177719"/>
          </a:xfrm>
        </p:spPr>
        <p:txBody>
          <a:bodyPr>
            <a:normAutofit fontScale="55000" lnSpcReduction="20000"/>
          </a:bodyPr>
          <a:lstStyle/>
          <a:p>
            <a:endParaRPr lang="en-US" dirty="0"/>
          </a:p>
          <a:p>
            <a:r>
              <a:rPr lang="en-US" sz="2900" dirty="0"/>
              <a:t>AI used for </a:t>
            </a:r>
            <a:r>
              <a:rPr lang="en-US" sz="2900" b="1" dirty="0"/>
              <a:t>Signal-Background Separation</a:t>
            </a:r>
            <a:r>
              <a:rPr lang="en-US" sz="2900" dirty="0"/>
              <a:t> (and </a:t>
            </a:r>
            <a:r>
              <a:rPr lang="en-US" sz="2900" b="1" dirty="0"/>
              <a:t>Higgs reconstruction</a:t>
            </a:r>
            <a:r>
              <a:rPr lang="en-US" sz="2900" dirty="0"/>
              <a:t>, and </a:t>
            </a:r>
            <a:r>
              <a:rPr lang="en-US" sz="2900" b="1" dirty="0"/>
              <a:t>b-tagging</a:t>
            </a:r>
            <a:r>
              <a:rPr lang="en-US" sz="2900" dirty="0"/>
              <a:t>, and </a:t>
            </a:r>
            <a:r>
              <a:rPr lang="en-US" sz="2900" b="1" dirty="0"/>
              <a:t>event reconstruction</a:t>
            </a:r>
            <a:r>
              <a:rPr lang="en-US" sz="2900" dirty="0"/>
              <a:t>, and </a:t>
            </a:r>
            <a:r>
              <a:rPr lang="en-US" sz="2900" b="1" dirty="0"/>
              <a:t>anomaly detection</a:t>
            </a:r>
            <a:r>
              <a:rPr lang="en-US" sz="2900" dirty="0"/>
              <a:t>..)</a:t>
            </a:r>
          </a:p>
          <a:p>
            <a:endParaRPr lang="en-US" dirty="0"/>
          </a:p>
          <a:p>
            <a:r>
              <a:rPr lang="en-US" b="1" dirty="0"/>
              <a:t>Data Analysis:</a:t>
            </a:r>
          </a:p>
          <a:p>
            <a:r>
              <a:rPr lang="en-US" dirty="0"/>
              <a:t>AI algorithms are trained on large datasets where signals and backgrounds are present </a:t>
            </a:r>
          </a:p>
          <a:p>
            <a:r>
              <a:rPr lang="en-US" b="1" dirty="0"/>
              <a:t>Feature Extraction:</a:t>
            </a:r>
          </a:p>
          <a:p>
            <a:r>
              <a:rPr lang="en-US" dirty="0"/>
              <a:t>The AI identifies distinct features that differ between the signal and backgrounds</a:t>
            </a:r>
          </a:p>
          <a:p>
            <a:r>
              <a:rPr lang="en-US" b="1" dirty="0"/>
              <a:t>Pattern Recognition:</a:t>
            </a:r>
          </a:p>
          <a:p>
            <a:r>
              <a:rPr lang="en-US" dirty="0"/>
              <a:t>By learning these patterns, the AI develops the ability to classify incoming data </a:t>
            </a:r>
          </a:p>
          <a:p>
            <a:r>
              <a:rPr lang="en-US" b="1" dirty="0"/>
              <a:t>Disentanglement:</a:t>
            </a:r>
          </a:p>
          <a:p>
            <a:r>
              <a:rPr lang="en-US" dirty="0"/>
              <a:t>The learned model then processes unseparated data to isolate and extract the signal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14" name="Content Placeholder 13" descr="A diagram of a diagram of a multicolored block diagram&#10;&#10;AI-generated content may be incorrect.">
            <a:extLst>
              <a:ext uri="{FF2B5EF4-FFF2-40B4-BE49-F238E27FC236}">
                <a16:creationId xmlns:a16="http://schemas.microsoft.com/office/drawing/2014/main" id="{F365C23C-7B5C-E03D-C435-A5974254D9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268480"/>
            <a:ext cx="4038600" cy="1761278"/>
          </a:xfrm>
        </p:spPr>
      </p:pic>
      <p:pic>
        <p:nvPicPr>
          <p:cNvPr id="16" name="Picture 15" descr="A diagram of a graph&#10;&#10;AI-generated content may be incorrect.">
            <a:extLst>
              <a:ext uri="{FF2B5EF4-FFF2-40B4-BE49-F238E27FC236}">
                <a16:creationId xmlns:a16="http://schemas.microsoft.com/office/drawing/2014/main" id="{C563FA3B-2C5E-FBCA-3DC9-7C882E679A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483" y="4751655"/>
            <a:ext cx="1726742" cy="1612930"/>
          </a:xfrm>
          <a:prstGeom prst="rect">
            <a:avLst/>
          </a:prstGeom>
        </p:spPr>
      </p:pic>
      <p:pic>
        <p:nvPicPr>
          <p:cNvPr id="18" name="Picture 17" descr="A cartoon character with a mask and a sword&#10;&#10;AI-generated content may be incorrect.">
            <a:extLst>
              <a:ext uri="{FF2B5EF4-FFF2-40B4-BE49-F238E27FC236}">
                <a16:creationId xmlns:a16="http://schemas.microsoft.com/office/drawing/2014/main" id="{3F974E04-73DD-EB9E-DB7D-5C9A07A59D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314" y="0"/>
            <a:ext cx="2021686" cy="28980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1E3B08B-DB28-CDC8-CB91-9197B72260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9883" y="1601285"/>
            <a:ext cx="2088232" cy="15935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2A20D1B-A37D-63B6-DF4C-876B6A9474C3}"/>
              </a:ext>
            </a:extLst>
          </p:cNvPr>
          <p:cNvSpPr txBox="1"/>
          <p:nvPr/>
        </p:nvSpPr>
        <p:spPr>
          <a:xfrm>
            <a:off x="0" y="5085184"/>
            <a:ext cx="75963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AD00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Find the (one in ten billion) Higgs signal events using subtle correlations (and correlations of correlations), whilst monitoring the (hundreds of) systematics…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56209D-1729-A004-168D-8A58BD506FF1}"/>
              </a:ext>
            </a:extLst>
          </p:cNvPr>
          <p:cNvSpPr txBox="1"/>
          <p:nvPr/>
        </p:nvSpPr>
        <p:spPr>
          <a:xfrm>
            <a:off x="6012160" y="6437008"/>
            <a:ext cx="3061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Beware the </a:t>
            </a:r>
            <a:r>
              <a:rPr lang="en-US" dirty="0" err="1">
                <a:solidFill>
                  <a:srgbClr val="FF0000"/>
                </a:solidFill>
              </a:rPr>
              <a:t>decepticons</a:t>
            </a:r>
            <a:r>
              <a:rPr lang="en-US" dirty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27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E368E-1EB8-CB7B-1F96-A8BDF0A12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Process: Higgs + Associated Top</a:t>
            </a:r>
            <a:endParaRPr lang="en-GB" dirty="0"/>
          </a:p>
        </p:txBody>
      </p:sp>
      <p:pic>
        <p:nvPicPr>
          <p:cNvPr id="5" name="Content Placeholder 4" descr="A colorful circular design with lines and dots&#10;&#10;AI-generated content may be incorrect.">
            <a:extLst>
              <a:ext uri="{FF2B5EF4-FFF2-40B4-BE49-F238E27FC236}">
                <a16:creationId xmlns:a16="http://schemas.microsoft.com/office/drawing/2014/main" id="{B0CA2228-5823-BF63-7C73-DF4BADD324F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17" y="2348880"/>
            <a:ext cx="4038600" cy="3539714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FC2E13-3D1D-369A-2798-D9DCC2D97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8385" y="1628800"/>
            <a:ext cx="4038600" cy="50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Higgs analyses require sophisticated theory predictions</a:t>
            </a:r>
          </a:p>
          <a:p>
            <a:r>
              <a:rPr lang="en-GB" dirty="0"/>
              <a:t>Higher-order perturbative calculations</a:t>
            </a:r>
          </a:p>
          <a:p>
            <a:r>
              <a:rPr lang="en-GB" dirty="0" err="1"/>
              <a:t>Resummations</a:t>
            </a:r>
            <a:endParaRPr lang="en-GB" dirty="0"/>
          </a:p>
          <a:p>
            <a:r>
              <a:rPr lang="en-GB" dirty="0"/>
              <a:t>Reliable non-perturbative tools: </a:t>
            </a:r>
          </a:p>
          <a:p>
            <a:pPr lvl="1"/>
            <a:r>
              <a:rPr lang="en-GB" dirty="0"/>
              <a:t>PDFs </a:t>
            </a:r>
          </a:p>
          <a:p>
            <a:pPr lvl="1"/>
            <a:r>
              <a:rPr lang="en-GB" dirty="0"/>
              <a:t>Parton Showers</a:t>
            </a:r>
          </a:p>
          <a:p>
            <a:pPr lvl="1"/>
            <a:r>
              <a:rPr lang="en-GB" dirty="0"/>
              <a:t>Jets</a:t>
            </a:r>
          </a:p>
          <a:p>
            <a:r>
              <a:rPr lang="en-US" dirty="0"/>
              <a:t>Everything Everywhere All Time Ordered</a:t>
            </a:r>
          </a:p>
          <a:p>
            <a:pPr marL="118872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3213EC-2ABB-2FDF-0671-16250B5FF747}"/>
              </a:ext>
            </a:extLst>
          </p:cNvPr>
          <p:cNvSpPr txBox="1"/>
          <p:nvPr/>
        </p:nvSpPr>
        <p:spPr>
          <a:xfrm>
            <a:off x="311967" y="5703928"/>
            <a:ext cx="419215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/>
              <a:t>Sherpa semi-leptonic </a:t>
            </a:r>
            <a:r>
              <a:rPr lang="en-US" dirty="0" err="1"/>
              <a:t>ttH</a:t>
            </a:r>
            <a:r>
              <a:rPr lang="en-US" dirty="0"/>
              <a:t> 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636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16FB6-F833-71B6-4BEF-2EA836AE8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348" y="36951"/>
            <a:ext cx="8229600" cy="1252728"/>
          </a:xfrm>
        </p:spPr>
        <p:txBody>
          <a:bodyPr>
            <a:normAutofit/>
          </a:bodyPr>
          <a:lstStyle/>
          <a:p>
            <a:r>
              <a:rPr lang="en-US" sz="3600" dirty="0"/>
              <a:t>Backgrounds everywhere.. </a:t>
            </a:r>
            <a:r>
              <a:rPr lang="en-US" sz="1100" dirty="0"/>
              <a:t>+signal</a:t>
            </a:r>
            <a:br>
              <a:rPr lang="en-US" sz="1100" dirty="0"/>
            </a:br>
            <a:r>
              <a:rPr lang="en-US" sz="3600" dirty="0"/>
              <a:t>Dominating the uncertainties</a:t>
            </a:r>
            <a:endParaRPr lang="en-GB" sz="3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3F8822-6127-3B53-5903-A1AEFA69D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56734"/>
            <a:ext cx="5976664" cy="52643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55EBB3-A91B-DA40-7B0C-774981701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624" y="4188891"/>
            <a:ext cx="3215653" cy="25124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842F09-BB1A-FBF5-ADBE-3084A2D1AE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6664" y="1579898"/>
            <a:ext cx="3042742" cy="260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83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flowchart&#10;&#10;AI-generated content may be incorrect.">
            <a:extLst>
              <a:ext uri="{FF2B5EF4-FFF2-40B4-BE49-F238E27FC236}">
                <a16:creationId xmlns:a16="http://schemas.microsoft.com/office/drawing/2014/main" id="{FB0108B1-3291-9A57-6052-30E0DC19E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26576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7902B7B-B412-1DB3-E9FB-2B1F10134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1" y="3891980"/>
            <a:ext cx="1202339" cy="11905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9086CB-88AD-CD95-88E0-AAA53CA5B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52400"/>
            <a:ext cx="9001000" cy="1251062"/>
          </a:xfrm>
        </p:spPr>
        <p:txBody>
          <a:bodyPr>
            <a:noAutofit/>
          </a:bodyPr>
          <a:lstStyle/>
          <a:p>
            <a:r>
              <a:rPr lang="en-US" sz="3200" dirty="0"/>
              <a:t>Physics Pilgrimage.. From A to B to Z.. </a:t>
            </a:r>
            <a:br>
              <a:rPr lang="en-US" sz="3200" dirty="0"/>
            </a:br>
            <a:r>
              <a:rPr lang="en-US" sz="3200" dirty="0"/>
              <a:t>25 years </a:t>
            </a:r>
            <a:r>
              <a:rPr lang="en-US" sz="3200" dirty="0" err="1"/>
              <a:t>analysing</a:t>
            </a:r>
            <a:r>
              <a:rPr lang="en-US" sz="3200" dirty="0"/>
              <a:t> </a:t>
            </a:r>
            <a:r>
              <a:rPr lang="en-US" sz="3200" dirty="0" err="1"/>
              <a:t>ttH</a:t>
            </a:r>
            <a:r>
              <a:rPr lang="en-US" sz="3200" dirty="0"/>
              <a:t>..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5DF5F-BB26-ECDB-29D3-57FDC3B644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061968"/>
            <a:ext cx="4038600" cy="5039440"/>
          </a:xfrm>
        </p:spPr>
        <p:txBody>
          <a:bodyPr>
            <a:normAutofit lnSpcReduction="10000"/>
          </a:bodyPr>
          <a:lstStyle/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pPr marL="118872" indent="0">
              <a:buNone/>
            </a:pPr>
            <a:endParaRPr lang="en-US" sz="1600" i="1" dirty="0"/>
          </a:p>
          <a:p>
            <a:r>
              <a:rPr lang="en-US" sz="1600" i="1" dirty="0"/>
              <a:t>“b</a:t>
            </a:r>
            <a:r>
              <a:rPr lang="en-US" sz="1600" dirty="0"/>
              <a:t> quark tagging performance and Higgs detection via top production using the ATLAS detector” </a:t>
            </a:r>
            <a:r>
              <a:rPr lang="en-US" sz="1600" b="1" dirty="0"/>
              <a:t>Andrew Pickford (2001)</a:t>
            </a:r>
          </a:p>
          <a:p>
            <a:r>
              <a:rPr lang="en-US" sz="1600" dirty="0"/>
              <a:t>“Measurement of the associated production of a top quark pair and a Higgs boson (</a:t>
            </a:r>
            <a:r>
              <a:rPr lang="en-US" sz="1600" dirty="0" err="1"/>
              <a:t>ttH</a:t>
            </a:r>
            <a:r>
              <a:rPr lang="en-US" sz="1600" dirty="0"/>
              <a:t>) with boosted topologies” </a:t>
            </a:r>
            <a:r>
              <a:rPr lang="en-US" sz="1600" b="1" dirty="0"/>
              <a:t>Bruno Borbely (2023) </a:t>
            </a:r>
            <a:endParaRPr lang="en-GB" sz="16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7BE77-62B2-C854-8B6D-F796D1F5F6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061968"/>
            <a:ext cx="4038600" cy="4931664"/>
          </a:xfrm>
        </p:spPr>
        <p:txBody>
          <a:bodyPr>
            <a:normAutofit lnSpcReduction="10000"/>
          </a:bodyPr>
          <a:lstStyle/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i="1" dirty="0"/>
              <a:t>Driven by the Backgrounds</a:t>
            </a:r>
          </a:p>
          <a:p>
            <a:endParaRPr lang="en-US" sz="1600" i="1" dirty="0"/>
          </a:p>
          <a:p>
            <a:r>
              <a:rPr lang="en-US" sz="1600" i="1" dirty="0"/>
              <a:t>To observe a Signal</a:t>
            </a:r>
          </a:p>
          <a:p>
            <a:endParaRPr lang="en-US" sz="1600" i="1" dirty="0"/>
          </a:p>
          <a:p>
            <a:r>
              <a:rPr lang="en-US" sz="1600" dirty="0"/>
              <a:t>“</a:t>
            </a:r>
            <a:r>
              <a:rPr lang="en-GB" sz="1600" dirty="0"/>
              <a:t>Measurement of the </a:t>
            </a:r>
            <a:r>
              <a:rPr lang="en-GB" sz="1600" dirty="0" err="1"/>
              <a:t>ttH</a:t>
            </a:r>
            <a:r>
              <a:rPr lang="en-GB" sz="1600" dirty="0"/>
              <a:t>(bb) process using the ATLAS detector and its effective field theory interpretation” </a:t>
            </a:r>
            <a:r>
              <a:rPr lang="en-GB" sz="1600" b="1" dirty="0" err="1"/>
              <a:t>Zefran</a:t>
            </a:r>
            <a:r>
              <a:rPr lang="en-GB" sz="1600" b="1" dirty="0"/>
              <a:t> Rozario (2025)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259E4F-E9F5-4DA9-1BA5-19E1F808197A}"/>
              </a:ext>
            </a:extLst>
          </p:cNvPr>
          <p:cNvSpPr txBox="1"/>
          <p:nvPr/>
        </p:nvSpPr>
        <p:spPr>
          <a:xfrm>
            <a:off x="2061281" y="4117938"/>
            <a:ext cx="5326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https://doi.org/10.1140/epjc/s10052-025-13740-x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098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793B5-F503-0F59-7A1C-F5AC4236C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392"/>
            <a:ext cx="8579296" cy="1251062"/>
          </a:xfrm>
        </p:spPr>
        <p:txBody>
          <a:bodyPr>
            <a:noAutofit/>
          </a:bodyPr>
          <a:lstStyle/>
          <a:p>
            <a:r>
              <a:rPr lang="en-US" sz="3600" dirty="0"/>
              <a:t>Must Improve the background modelling, </a:t>
            </a:r>
            <a:r>
              <a:rPr lang="en-US" sz="2800" dirty="0"/>
              <a:t>and the S/B classification.. and the Higgs reconstruction, and the b-tagging..</a:t>
            </a:r>
            <a:endParaRPr lang="en-GB" sz="2800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22D4E1A9-AE9D-303F-749E-D316CEC7047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6741" y="2188989"/>
            <a:ext cx="2659518" cy="4624387"/>
          </a:xfrm>
          <a:prstGeom prst="rect">
            <a:avLst/>
          </a:prstGeom>
        </p:spPr>
      </p:pic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93E56027-E667-4AA4-A9CB-92C633135EEF}"/>
              </a:ext>
            </a:extLst>
          </p:cNvPr>
          <p:cNvSpPr txBox="1">
            <a:spLocks/>
          </p:cNvSpPr>
          <p:nvPr/>
        </p:nvSpPr>
        <p:spPr>
          <a:xfrm>
            <a:off x="1043608" y="1484784"/>
            <a:ext cx="4040188" cy="715355"/>
          </a:xfrm>
          <a:prstGeom prst="rect">
            <a:avLst/>
          </a:prstGeom>
        </p:spPr>
        <p:txBody>
          <a:bodyPr vert="horz" lIns="91440" tIns="91440" rtlCol="0">
            <a:normAutofit fontScale="77500" lnSpcReduction="2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spcAft>
                <a:spcPts val="0"/>
              </a:spcAft>
            </a:pPr>
            <a:r>
              <a:rPr lang="en-US" dirty="0">
                <a:hlinkClick r:id="rId3"/>
              </a:rPr>
              <a:t>2022 Result</a:t>
            </a:r>
            <a:endParaRPr lang="en-US" dirty="0"/>
          </a:p>
          <a:p>
            <a:pPr fontAlgn="auto">
              <a:spcAft>
                <a:spcPts val="0"/>
              </a:spcAft>
            </a:pPr>
            <a:r>
              <a:rPr lang="en-US" dirty="0"/>
              <a:t>(Bruno’s thesis)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F482668-E2F6-1892-3002-1C9DDF7AEDB0}"/>
              </a:ext>
            </a:extLst>
          </p:cNvPr>
          <p:cNvSpPr txBox="1">
            <a:spLocks/>
          </p:cNvSpPr>
          <p:nvPr/>
        </p:nvSpPr>
        <p:spPr>
          <a:xfrm>
            <a:off x="5083796" y="1484784"/>
            <a:ext cx="4041775" cy="715355"/>
          </a:xfrm>
          <a:prstGeom prst="rect">
            <a:avLst/>
          </a:prstGeom>
        </p:spPr>
        <p:txBody>
          <a:bodyPr/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spcAft>
                <a:spcPts val="0"/>
              </a:spcAft>
            </a:pPr>
            <a:r>
              <a:rPr lang="en-US" sz="2200" dirty="0">
                <a:hlinkClick r:id="rId4"/>
              </a:rPr>
              <a:t>2025 Result</a:t>
            </a:r>
            <a:endParaRPr lang="en-US" sz="2200" dirty="0"/>
          </a:p>
          <a:p>
            <a:pPr fontAlgn="auto">
              <a:spcAft>
                <a:spcPts val="0"/>
              </a:spcAft>
            </a:pPr>
            <a:r>
              <a:rPr lang="en-US" sz="2200" dirty="0"/>
              <a:t>(Zef’s thesis)</a:t>
            </a:r>
            <a:endParaRPr lang="en-GB" sz="2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BCC919-821E-92F0-E269-750DF1869490}"/>
              </a:ext>
            </a:extLst>
          </p:cNvPr>
          <p:cNvSpPr txBox="1"/>
          <p:nvPr/>
        </p:nvSpPr>
        <p:spPr>
          <a:xfrm>
            <a:off x="222974" y="2987741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tt+b</a:t>
            </a:r>
            <a:r>
              <a:rPr lang="en-US" dirty="0">
                <a:solidFill>
                  <a:srgbClr val="FF0000"/>
                </a:solidFill>
              </a:rPr>
              <a:t>(b)</a:t>
            </a:r>
          </a:p>
          <a:p>
            <a:r>
              <a:rPr lang="en-US" dirty="0">
                <a:solidFill>
                  <a:srgbClr val="FF0000"/>
                </a:solidFill>
              </a:rPr>
              <a:t>modelling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1834412-0AF1-7278-F334-FA244BE16A7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4582345" y="2207765"/>
            <a:ext cx="4035349" cy="462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213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DD574-2DBF-9B47-A260-62D128A3C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ttH</a:t>
            </a:r>
            <a:r>
              <a:rPr lang="en-US" dirty="0"/>
              <a:t> Transformer Networks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13D39A6-8368-E5FB-B0D1-7DDEF243FF4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3568" y="1522367"/>
            <a:ext cx="2808512" cy="533563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D1F73A-C087-6743-2DFF-4F2682BC35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5896" y="1773936"/>
            <a:ext cx="5050904" cy="462381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Classification Network:</a:t>
            </a:r>
          </a:p>
          <a:p>
            <a:r>
              <a:rPr lang="en-US" dirty="0"/>
              <a:t>Output of the final attention block is aggregated by a cross-attention pooling layer</a:t>
            </a:r>
          </a:p>
          <a:p>
            <a:r>
              <a:rPr lang="en-US" dirty="0"/>
              <a:t>Pooled features mapped through a </a:t>
            </a:r>
            <a:r>
              <a:rPr lang="en-US" dirty="0" err="1"/>
              <a:t>softmax</a:t>
            </a:r>
            <a:r>
              <a:rPr lang="en-US" dirty="0"/>
              <a:t> layer to </a:t>
            </a:r>
            <a:r>
              <a:rPr lang="en-GB" dirty="0"/>
              <a:t>produce class probabilities</a:t>
            </a:r>
          </a:p>
          <a:p>
            <a:r>
              <a:rPr lang="en-US" dirty="0"/>
              <a:t>Class probabilities are transformed into </a:t>
            </a:r>
            <a:r>
              <a:rPr lang="en-GB" dirty="0"/>
              <a:t>discriminant observables </a:t>
            </a:r>
            <a:r>
              <a:rPr lang="en-US" dirty="0"/>
              <a:t>to </a:t>
            </a:r>
            <a:r>
              <a:rPr lang="en-US" dirty="0">
                <a:solidFill>
                  <a:srgbClr val="FF0000"/>
                </a:solidFill>
              </a:rPr>
              <a:t>improve S/B separation</a:t>
            </a:r>
          </a:p>
          <a:p>
            <a:r>
              <a:rPr lang="en-US" dirty="0"/>
              <a:t>Discriminant observables define the signal and control regions</a:t>
            </a:r>
          </a:p>
          <a:p>
            <a:endParaRPr lang="en-GB" dirty="0"/>
          </a:p>
          <a:p>
            <a:r>
              <a:rPr lang="en-GB" b="1" dirty="0"/>
              <a:t>Reconstruction Network</a:t>
            </a:r>
            <a:r>
              <a:rPr lang="en-GB" dirty="0"/>
              <a:t>:      </a:t>
            </a:r>
            <a:r>
              <a:rPr lang="en-US" dirty="0"/>
              <a:t>             jet-pairing layer to identify jets associated with the Higgs boson 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H</a:t>
            </a:r>
            <a:r>
              <a:rPr lang="en-US" dirty="0"/>
              <a:t>)</a:t>
            </a:r>
            <a:endParaRPr lang="en-GB" baseline="30000" dirty="0"/>
          </a:p>
        </p:txBody>
      </p:sp>
      <p:pic>
        <p:nvPicPr>
          <p:cNvPr id="3" name="Picture 2" descr="A cartoon character with a mask and a sword&#10;&#10;AI-generated content may be incorrect.">
            <a:extLst>
              <a:ext uri="{FF2B5EF4-FFF2-40B4-BE49-F238E27FC236}">
                <a16:creationId xmlns:a16="http://schemas.microsoft.com/office/drawing/2014/main" id="{2B8CA324-1198-332B-E798-E6ABD672B0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94" y="0"/>
            <a:ext cx="1035805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073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616</Words>
  <Application>Microsoft Office PowerPoint</Application>
  <PresentationFormat>On-screen Show (4:3)</PresentationFormat>
  <Paragraphs>130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Corbel</vt:lpstr>
      <vt:lpstr>Symbol</vt:lpstr>
      <vt:lpstr>Wingdings</vt:lpstr>
      <vt:lpstr>Wingdings 2</vt:lpstr>
      <vt:lpstr>Wingdings 3</vt:lpstr>
      <vt:lpstr>Module</vt:lpstr>
      <vt:lpstr>All-hadronic ttH Ideas…                 Top Corner of Higgs Production</vt:lpstr>
      <vt:lpstr>Role of Technical Director</vt:lpstr>
      <vt:lpstr>Pilgrim’s Path</vt:lpstr>
      <vt:lpstr>ATLAS Transformers </vt:lpstr>
      <vt:lpstr>Process: Higgs + Associated Top</vt:lpstr>
      <vt:lpstr>Backgrounds everywhere.. +signal Dominating the uncertainties</vt:lpstr>
      <vt:lpstr>Physics Pilgrimage.. From A to B to Z..  25 years analysing ttH..</vt:lpstr>
      <vt:lpstr>Must Improve the background modelling, and the S/B classification.. and the Higgs reconstruction, and the b-tagging..</vt:lpstr>
      <vt:lpstr>ttH Transformer Networks</vt:lpstr>
      <vt:lpstr>Improvements Pilgrimage.. towards an observation</vt:lpstr>
      <vt:lpstr>ttH Run-2 (almost an) observation.. m precision improved by ~factor 2</vt:lpstr>
      <vt:lpstr>All-hadronic Backgrounds everywhere.. +signal Really dominating the uncertainties</vt:lpstr>
      <vt:lpstr>2016 Run-1 Result: μ = 1.6 ± 2.6</vt:lpstr>
      <vt:lpstr>Tony’s new HAT Higgs plus Associated Top</vt:lpstr>
      <vt:lpstr>Role of Technical Director</vt:lpstr>
    </vt:vector>
  </TitlesOfParts>
  <Company>University of Glasgow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here</dc:title>
  <dc:creator>Tony Doyle</dc:creator>
  <cp:lastModifiedBy>Anthony Doyle</cp:lastModifiedBy>
  <cp:revision>647</cp:revision>
  <dcterms:created xsi:type="dcterms:W3CDTF">2007-09-18T17:05:57Z</dcterms:created>
  <dcterms:modified xsi:type="dcterms:W3CDTF">2025-12-05T11:04:48Z</dcterms:modified>
</cp:coreProperties>
</file>