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media1.mp4" ContentType="video/unknown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1pPr>
    <a:lvl2pPr marL="0" marR="0" indent="22860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2pPr>
    <a:lvl3pPr marL="0" marR="0" indent="45720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3pPr>
    <a:lvl4pPr marL="0" marR="0" indent="68580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4pPr>
    <a:lvl5pPr marL="0" marR="0" indent="91440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5pPr>
    <a:lvl6pPr marL="0" marR="0" indent="114300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6pPr>
    <a:lvl7pPr marL="0" marR="0" indent="137160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7pPr>
    <a:lvl8pPr marL="0" marR="0" indent="160020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8pPr>
    <a:lvl9pPr marL="0" marR="0" indent="182880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Avenir Next Medium"/>
          <a:ea typeface="Avenir Next Medium"/>
          <a:cs typeface="Avenir Next Medium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chemeClr val="accent1">
              <a:hueOff val="178262"/>
              <a:satOff val="-8651"/>
              <a:lumOff val="-7254"/>
              <a:alpha val="29000"/>
            </a:scheme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0" cap="flat">
              <a:solidFill>
                <a:srgbClr val="5F6568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635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chemeClr val="accent6">
              <a:alpha val="25000"/>
            </a:scheme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A01D73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81873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8187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CDEE0">
              <a:alpha val="18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-239254"/>
              <a:lumOff val="-1399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4EB9B">
              <a:alpha val="26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88900" cap="flat">
              <a:solidFill>
                <a:srgbClr val="5F6568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4EB9B">
                  <a:alpha val="26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635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D4EB9B">
                  <a:alpha val="26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147882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222222"/>
              </a:solidFill>
              <a:prstDash val="solid"/>
              <a:miter lim="400000"/>
            </a:ln>
          </a:top>
          <a:bottom>
            <a:ln w="25400" cap="flat">
              <a:solidFill>
                <a:srgbClr val="222222"/>
              </a:solidFill>
              <a:prstDash val="solid"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>
              <a:alpha val="75000"/>
            </a:srgbClr>
          </a:solidFill>
        </a:fill>
      </a:tcStyle>
    </a:wholeTbl>
    <a:band2H>
      <a:tcTxStyle b="def" i="def"/>
      <a:tcStyle>
        <a:tcBdr/>
        <a:fill>
          <a:solidFill>
            <a:srgbClr val="686A6A">
              <a:alpha val="85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222222"/>
      </a:tcTxStyle>
      <a:tcStyle>
        <a:tcBdr>
          <a:left>
            <a:ln w="12700" cap="flat">
              <a:noFill/>
              <a:miter lim="400000"/>
            </a:ln>
          </a:left>
          <a:right>
            <a:ln w="63500" cap="flat">
              <a:solidFill>
                <a:srgbClr val="222222"/>
              </a:solidFill>
              <a:prstDash val="solid"/>
              <a:miter lim="400000"/>
            </a:ln>
          </a:right>
          <a:top>
            <a:ln w="25400" cap="flat">
              <a:solidFill>
                <a:srgbClr val="222222"/>
              </a:solidFill>
              <a:prstDash val="solid"/>
              <a:miter lim="400000"/>
            </a:ln>
          </a:top>
          <a:bottom>
            <a:ln w="25400" cap="flat">
              <a:solidFill>
                <a:srgbClr val="222222"/>
              </a:solidFill>
              <a:prstDash val="solid"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86A6A">
              <a:alpha val="85000"/>
            </a:srgbClr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3D3D3D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0" cap="flat">
              <a:solidFill>
                <a:srgbClr val="22222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3D3D3D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63500" cap="flat">
              <a:solidFill>
                <a:srgbClr val="222222"/>
              </a:solidFill>
              <a:prstDash val="solid"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25400" cap="flat">
              <a:solidFill>
                <a:srgbClr val="5F6568"/>
              </a:solidFill>
              <a:prstDash val="solid"/>
              <a:miter lim="400000"/>
            </a:ln>
          </a:left>
          <a:right>
            <a:ln w="25400" cap="flat">
              <a:solidFill>
                <a:srgbClr val="5F6568"/>
              </a:solidFill>
              <a:prstDash val="solid"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25400" cap="flat">
              <a:solidFill>
                <a:srgbClr val="5F656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CDEE0">
              <a:alpha val="18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63500" cap="flat">
              <a:solidFill>
                <a:srgbClr val="5F6568"/>
              </a:solidFill>
              <a:prstDash val="solid"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25400" cap="flat">
              <a:solidFill>
                <a:srgbClr val="5F6568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0" cap="flat">
              <a:solidFill>
                <a:srgbClr val="5F6568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25400" cap="flat">
              <a:solidFill>
                <a:srgbClr val="5F6568"/>
              </a:solidFill>
              <a:prstDash val="solid"/>
              <a:miter lim="400000"/>
            </a:ln>
          </a:left>
          <a:right>
            <a:ln w="25400" cap="flat">
              <a:solidFill>
                <a:srgbClr val="5F6568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635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25400" cap="flat">
              <a:solidFill>
                <a:srgbClr val="5F6568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4" name="Shape 164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Title &amp; Subtitle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Line"/>
          <p:cNvSpPr/>
          <p:nvPr/>
        </p:nvSpPr>
        <p:spPr>
          <a:xfrm flipV="1">
            <a:off x="406400" y="6140894"/>
            <a:ext cx="12192000" cy="263"/>
          </a:xfrm>
          <a:prstGeom prst="line">
            <a:avLst/>
          </a:prstGeom>
          <a:ln w="381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" name="Title Text"/>
          <p:cNvSpPr txBox="1"/>
          <p:nvPr>
            <p:ph type="title"/>
          </p:nvPr>
        </p:nvSpPr>
        <p:spPr>
          <a:xfrm>
            <a:off x="406400" y="6426200"/>
            <a:ext cx="12192000" cy="270510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7000"/>
            </a:lvl1pPr>
          </a:lstStyle>
          <a:p>
            <a:pPr/>
            <a:r>
              <a:t>Title Text</a:t>
            </a:r>
          </a:p>
        </p:txBody>
      </p:sp>
      <p:sp>
        <p:nvSpPr>
          <p:cNvPr id="14" name="Body Level One…"/>
          <p:cNvSpPr txBox="1"/>
          <p:nvPr>
            <p:ph type="body" sz="quarter" idx="1"/>
          </p:nvPr>
        </p:nvSpPr>
        <p:spPr>
          <a:xfrm>
            <a:off x="406400" y="4267200"/>
            <a:ext cx="12192000" cy="180340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lvl1pPr>
            <a:lvl2pPr marL="0" indent="2286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lvl2pPr>
            <a:lvl3pPr marL="0" indent="4572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lvl3pPr>
            <a:lvl4pPr marL="0" indent="6858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lvl4pPr>
            <a:lvl5pPr marL="0" indent="9144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" name="Slide Number"/>
          <p:cNvSpPr txBox="1"/>
          <p:nvPr>
            <p:ph type="sldNum" sz="quarter" idx="2"/>
          </p:nvPr>
        </p:nvSpPr>
        <p:spPr>
          <a:xfrm>
            <a:off x="12194440" y="431800"/>
            <a:ext cx="406898" cy="4572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"/>
          <p:cNvSpPr txBox="1"/>
          <p:nvPr>
            <p:ph type="body" sz="quarter" idx="21"/>
          </p:nvPr>
        </p:nvSpPr>
        <p:spPr>
          <a:xfrm>
            <a:off x="406400" y="457200"/>
            <a:ext cx="11176000" cy="457200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45720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cap="all" spc="120" sz="2400">
                <a:latin typeface="DIN Alternate Bold"/>
                <a:ea typeface="DIN Alternate Bold"/>
                <a:cs typeface="DIN Alternate Bold"/>
                <a:sym typeface="DIN Alternate Bold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03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buChar char="▸"/>
            </a:lvl1pPr>
            <a:lvl2pPr>
              <a:buClr>
                <a:schemeClr val="accent1"/>
              </a:buClr>
              <a:buChar char="▸"/>
            </a:lvl2pPr>
            <a:lvl3pPr>
              <a:buClr>
                <a:schemeClr val="accent1"/>
              </a:buClr>
              <a:buChar char="▸"/>
            </a:lvl3pPr>
            <a:lvl4pPr>
              <a:buClr>
                <a:schemeClr val="accent1"/>
              </a:buClr>
              <a:buChar char="▸"/>
            </a:lvl4pPr>
            <a:lvl5pPr>
              <a:buClr>
                <a:schemeClr val="accent1"/>
              </a:buClr>
              <a:buChar char="▸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 - 3 Up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Image"/>
          <p:cNvSpPr/>
          <p:nvPr>
            <p:ph type="pic" sz="half" idx="21"/>
          </p:nvPr>
        </p:nvSpPr>
        <p:spPr>
          <a:xfrm>
            <a:off x="5463161" y="-90805"/>
            <a:ext cx="8585201" cy="504380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12" name="Image"/>
          <p:cNvSpPr/>
          <p:nvPr>
            <p:ph type="pic" sz="half" idx="22"/>
          </p:nvPr>
        </p:nvSpPr>
        <p:spPr>
          <a:xfrm>
            <a:off x="5918717" y="4660900"/>
            <a:ext cx="7669766" cy="5219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13" name="Image"/>
          <p:cNvSpPr/>
          <p:nvPr>
            <p:ph type="pic" idx="23"/>
          </p:nvPr>
        </p:nvSpPr>
        <p:spPr>
          <a:xfrm>
            <a:off x="-1016000" y="-12700"/>
            <a:ext cx="8860898" cy="9779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1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allout"/>
          <p:cNvSpPr/>
          <p:nvPr/>
        </p:nvSpPr>
        <p:spPr>
          <a:xfrm>
            <a:off x="469900" y="2362200"/>
            <a:ext cx="12065000" cy="52292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24" y="0"/>
                </a:moveTo>
                <a:cubicBezTo>
                  <a:pt x="100" y="0"/>
                  <a:pt x="0" y="232"/>
                  <a:pt x="0" y="516"/>
                </a:cubicBezTo>
                <a:lnTo>
                  <a:pt x="0" y="18789"/>
                </a:lnTo>
                <a:cubicBezTo>
                  <a:pt x="0" y="19073"/>
                  <a:pt x="100" y="19305"/>
                  <a:pt x="224" y="19305"/>
                </a:cubicBezTo>
                <a:lnTo>
                  <a:pt x="17228" y="19305"/>
                </a:lnTo>
                <a:lnTo>
                  <a:pt x="17850" y="21600"/>
                </a:lnTo>
                <a:lnTo>
                  <a:pt x="18471" y="19305"/>
                </a:lnTo>
                <a:lnTo>
                  <a:pt x="21376" y="19305"/>
                </a:lnTo>
                <a:cubicBezTo>
                  <a:pt x="21500" y="19305"/>
                  <a:pt x="21600" y="19073"/>
                  <a:pt x="21600" y="18789"/>
                </a:cubicBezTo>
                <a:lnTo>
                  <a:pt x="21600" y="516"/>
                </a:lnTo>
                <a:cubicBezTo>
                  <a:pt x="21600" y="232"/>
                  <a:pt x="21500" y="0"/>
                  <a:pt x="21376" y="0"/>
                </a:cubicBezTo>
                <a:lnTo>
                  <a:pt x="224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28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122" name="Type a quote here."/>
          <p:cNvSpPr txBox="1"/>
          <p:nvPr>
            <p:ph type="body" sz="quarter" idx="21"/>
          </p:nvPr>
        </p:nvSpPr>
        <p:spPr>
          <a:xfrm>
            <a:off x="889000" y="2908300"/>
            <a:ext cx="11226800" cy="1297944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cap="all" sz="94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lvl1pPr>
          </a:lstStyle>
          <a:p>
            <a:pPr/>
            <a:r>
              <a:t>Type a quote here.</a:t>
            </a:r>
          </a:p>
        </p:txBody>
      </p:sp>
      <p:sp>
        <p:nvSpPr>
          <p:cNvPr id="123" name="Johnny Appleseed"/>
          <p:cNvSpPr txBox="1"/>
          <p:nvPr>
            <p:ph type="body" sz="quarter" idx="22"/>
          </p:nvPr>
        </p:nvSpPr>
        <p:spPr>
          <a:xfrm>
            <a:off x="406400" y="7789333"/>
            <a:ext cx="12192000" cy="863604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r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6000">
                <a:latin typeface="+mn-lt"/>
                <a:ea typeface="+mn-ea"/>
                <a:cs typeface="+mn-cs"/>
                <a:sym typeface="DIN Condensed Bold"/>
              </a:defRPr>
            </a:lvl1pPr>
          </a:lstStyle>
          <a:p>
            <a:pPr/>
            <a:r>
              <a:t>Johnny Appleseed</a:t>
            </a:r>
          </a:p>
        </p:txBody>
      </p:sp>
      <p:sp>
        <p:nvSpPr>
          <p:cNvPr id="124" name="Text"/>
          <p:cNvSpPr txBox="1"/>
          <p:nvPr>
            <p:ph type="body" sz="quarter" idx="23"/>
          </p:nvPr>
        </p:nvSpPr>
        <p:spPr>
          <a:xfrm>
            <a:off x="406400" y="457200"/>
            <a:ext cx="11176000" cy="457200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45720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cap="all" spc="120" sz="2400">
                <a:latin typeface="DIN Alternate Bold"/>
                <a:ea typeface="DIN Alternate Bold"/>
                <a:cs typeface="DIN Alternate Bold"/>
                <a:sym typeface="DIN Alternate Bold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2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Quote Alt">
    <p:bg>
      <p:bgPr>
        <a:solidFill>
          <a:schemeClr val="accen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ype a quote here."/>
          <p:cNvSpPr txBox="1"/>
          <p:nvPr>
            <p:ph type="body" sz="quarter" idx="21"/>
          </p:nvPr>
        </p:nvSpPr>
        <p:spPr>
          <a:xfrm>
            <a:off x="5892800" y="2641600"/>
            <a:ext cx="6705600" cy="25019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cap="all" sz="94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lvl1pPr>
          </a:lstStyle>
          <a:p>
            <a:pPr/>
            <a:r>
              <a:t>Type a quote here.</a:t>
            </a:r>
          </a:p>
        </p:txBody>
      </p:sp>
      <p:sp>
        <p:nvSpPr>
          <p:cNvPr id="133" name="Image"/>
          <p:cNvSpPr/>
          <p:nvPr>
            <p:ph type="pic" idx="22"/>
          </p:nvPr>
        </p:nvSpPr>
        <p:spPr>
          <a:xfrm>
            <a:off x="-1016000" y="-12700"/>
            <a:ext cx="8860898" cy="9779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4" name="Johnny Appleseed"/>
          <p:cNvSpPr txBox="1"/>
          <p:nvPr>
            <p:ph type="body" sz="quarter" idx="23"/>
          </p:nvPr>
        </p:nvSpPr>
        <p:spPr>
          <a:xfrm>
            <a:off x="5892800" y="7789333"/>
            <a:ext cx="6705600" cy="863604"/>
          </a:xfrm>
          <a:prstGeom prst="rect">
            <a:avLst/>
          </a:prstGeom>
        </p:spPr>
        <p:txBody>
          <a:bodyPr anchor="ctr">
            <a:spAutoFit/>
          </a:bodyPr>
          <a:lstStyle>
            <a:lvl1pPr marL="0" indent="0" defTabSz="457200">
              <a:spcBef>
                <a:spcPts val="0"/>
              </a:spcBef>
              <a:buClrTx/>
              <a:buSzTx/>
              <a:buFontTx/>
              <a:buNone/>
              <a:defRPr sz="6000">
                <a:solidFill>
                  <a:srgbClr val="232323"/>
                </a:solidFill>
                <a:latin typeface="+mn-lt"/>
                <a:ea typeface="+mn-ea"/>
                <a:cs typeface="+mn-cs"/>
                <a:sym typeface="DIN Condensed Bold"/>
              </a:defRPr>
            </a:lvl1pPr>
          </a:lstStyle>
          <a:p>
            <a:pPr/>
            <a:r>
              <a:t>Johnny Appleseed</a:t>
            </a:r>
          </a:p>
        </p:txBody>
      </p:sp>
      <p:sp>
        <p:nvSpPr>
          <p:cNvPr id="13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Image"/>
          <p:cNvSpPr/>
          <p:nvPr>
            <p:ph type="pic" idx="21"/>
          </p:nvPr>
        </p:nvSpPr>
        <p:spPr>
          <a:xfrm>
            <a:off x="-914400" y="-12700"/>
            <a:ext cx="14814645" cy="9779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 - Horizontal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Image"/>
          <p:cNvSpPr/>
          <p:nvPr>
            <p:ph type="pic" idx="21"/>
          </p:nvPr>
        </p:nvSpPr>
        <p:spPr>
          <a:xfrm>
            <a:off x="-914400" y="-12700"/>
            <a:ext cx="14814645" cy="9779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3" name="Line"/>
          <p:cNvSpPr/>
          <p:nvPr/>
        </p:nvSpPr>
        <p:spPr>
          <a:xfrm flipV="1">
            <a:off x="406400" y="6140894"/>
            <a:ext cx="12192000" cy="263"/>
          </a:xfrm>
          <a:prstGeom prst="line">
            <a:avLst/>
          </a:prstGeom>
          <a:ln w="381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4" name="Title Text"/>
          <p:cNvSpPr txBox="1"/>
          <p:nvPr>
            <p:ph type="title"/>
          </p:nvPr>
        </p:nvSpPr>
        <p:spPr>
          <a:xfrm>
            <a:off x="406400" y="6426200"/>
            <a:ext cx="12192000" cy="270510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7000"/>
            </a:lvl1pPr>
          </a:lstStyle>
          <a:p>
            <a:pPr/>
            <a:r>
              <a:t>Title Text</a:t>
            </a:r>
          </a:p>
        </p:txBody>
      </p:sp>
      <p:sp>
        <p:nvSpPr>
          <p:cNvPr id="25" name="Body Level One…"/>
          <p:cNvSpPr txBox="1"/>
          <p:nvPr>
            <p:ph type="body" sz="quarter" idx="1"/>
          </p:nvPr>
        </p:nvSpPr>
        <p:spPr>
          <a:xfrm>
            <a:off x="406400" y="4267200"/>
            <a:ext cx="12192000" cy="180340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lvl1pPr>
            <a:lvl2pPr marL="0" indent="2286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lvl2pPr>
            <a:lvl3pPr marL="0" indent="4572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lvl3pPr>
            <a:lvl4pPr marL="0" indent="6858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lvl4pPr>
            <a:lvl5pPr marL="0" indent="9144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" name="Slide Number"/>
          <p:cNvSpPr txBox="1"/>
          <p:nvPr>
            <p:ph type="sldNum" sz="quarter" idx="2"/>
          </p:nvPr>
        </p:nvSpPr>
        <p:spPr>
          <a:xfrm>
            <a:off x="12194440" y="431800"/>
            <a:ext cx="406898" cy="4572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Subtitle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Line"/>
          <p:cNvSpPr/>
          <p:nvPr/>
        </p:nvSpPr>
        <p:spPr>
          <a:xfrm flipV="1">
            <a:off x="406400" y="6140894"/>
            <a:ext cx="12192000" cy="263"/>
          </a:xfrm>
          <a:prstGeom prst="line">
            <a:avLst/>
          </a:prstGeom>
          <a:ln w="381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" name="Title Text"/>
          <p:cNvSpPr txBox="1"/>
          <p:nvPr>
            <p:ph type="title"/>
          </p:nvPr>
        </p:nvSpPr>
        <p:spPr>
          <a:xfrm>
            <a:off x="406400" y="6426200"/>
            <a:ext cx="12192000" cy="270510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7000"/>
            </a:lvl1pPr>
          </a:lstStyle>
          <a:p>
            <a:pPr/>
            <a:r>
              <a:t>Title Text</a:t>
            </a:r>
          </a:p>
        </p:txBody>
      </p:sp>
      <p:sp>
        <p:nvSpPr>
          <p:cNvPr id="35" name="Body Level One…"/>
          <p:cNvSpPr txBox="1"/>
          <p:nvPr>
            <p:ph type="body" sz="quarter" idx="1"/>
          </p:nvPr>
        </p:nvSpPr>
        <p:spPr>
          <a:xfrm>
            <a:off x="406400" y="4267200"/>
            <a:ext cx="12192000" cy="180340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lvl1pPr>
            <a:lvl2pPr marL="0" indent="2286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lvl2pPr>
            <a:lvl3pPr marL="0" indent="4572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lvl3pPr>
            <a:lvl4pPr marL="0" indent="6858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lvl4pPr>
            <a:lvl5pPr marL="0" indent="9144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6" name="Slide Number"/>
          <p:cNvSpPr txBox="1"/>
          <p:nvPr>
            <p:ph type="sldNum" sz="quarter" idx="2"/>
          </p:nvPr>
        </p:nvSpPr>
        <p:spPr>
          <a:xfrm>
            <a:off x="12161859" y="419100"/>
            <a:ext cx="406898" cy="4572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- Center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itle Text"/>
          <p:cNvSpPr txBox="1"/>
          <p:nvPr>
            <p:ph type="title"/>
          </p:nvPr>
        </p:nvSpPr>
        <p:spPr>
          <a:xfrm>
            <a:off x="406400" y="4038600"/>
            <a:ext cx="12192000" cy="452120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7000"/>
            </a:lvl1pPr>
          </a:lstStyle>
          <a:p>
            <a:pPr/>
            <a:r>
              <a:t>Title Text</a:t>
            </a:r>
          </a:p>
        </p:txBody>
      </p:sp>
      <p:sp>
        <p:nvSpPr>
          <p:cNvPr id="44" name="Slide Number"/>
          <p:cNvSpPr txBox="1"/>
          <p:nvPr>
            <p:ph type="sldNum" sz="quarter" idx="2"/>
          </p:nvPr>
        </p:nvSpPr>
        <p:spPr>
          <a:xfrm>
            <a:off x="12194440" y="431800"/>
            <a:ext cx="406898" cy="4572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 - Vertical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Line"/>
          <p:cNvSpPr/>
          <p:nvPr/>
        </p:nvSpPr>
        <p:spPr>
          <a:xfrm flipV="1">
            <a:off x="5892800" y="6141012"/>
            <a:ext cx="6705600" cy="145"/>
          </a:xfrm>
          <a:prstGeom prst="line">
            <a:avLst/>
          </a:prstGeom>
          <a:ln w="381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2" name="Image"/>
          <p:cNvSpPr/>
          <p:nvPr>
            <p:ph type="pic" idx="21"/>
          </p:nvPr>
        </p:nvSpPr>
        <p:spPr>
          <a:xfrm>
            <a:off x="-1016000" y="-12700"/>
            <a:ext cx="8860898" cy="9779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53" name="Title Text"/>
          <p:cNvSpPr txBox="1"/>
          <p:nvPr>
            <p:ph type="title"/>
          </p:nvPr>
        </p:nvSpPr>
        <p:spPr>
          <a:xfrm>
            <a:off x="5892800" y="6426200"/>
            <a:ext cx="6705600" cy="270510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7000"/>
            </a:lvl1pPr>
          </a:lstStyle>
          <a:p>
            <a:pPr/>
            <a:r>
              <a:t>Title Text</a:t>
            </a:r>
          </a:p>
        </p:txBody>
      </p:sp>
      <p:sp>
        <p:nvSpPr>
          <p:cNvPr id="54" name="Body Level One…"/>
          <p:cNvSpPr txBox="1"/>
          <p:nvPr>
            <p:ph type="body" sz="quarter" idx="1"/>
          </p:nvPr>
        </p:nvSpPr>
        <p:spPr>
          <a:xfrm>
            <a:off x="5892800" y="4267200"/>
            <a:ext cx="6705600" cy="180340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lvl1pPr>
            <a:lvl2pPr marL="0" indent="2286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lvl2pPr>
            <a:lvl3pPr marL="0" indent="4572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lvl3pPr>
            <a:lvl4pPr marL="0" indent="6858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lvl4pPr>
            <a:lvl5pPr marL="0" indent="9144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5" name="Slide Number"/>
          <p:cNvSpPr txBox="1"/>
          <p:nvPr>
            <p:ph type="sldNum" sz="quarter" idx="2"/>
          </p:nvPr>
        </p:nvSpPr>
        <p:spPr>
          <a:xfrm>
            <a:off x="12194440" y="431800"/>
            <a:ext cx="406898" cy="4572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"/>
          <p:cNvSpPr txBox="1"/>
          <p:nvPr>
            <p:ph type="body" sz="quarter" idx="21"/>
          </p:nvPr>
        </p:nvSpPr>
        <p:spPr>
          <a:xfrm>
            <a:off x="406400" y="457200"/>
            <a:ext cx="11176000" cy="457200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45720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cap="all" spc="120" sz="2400">
                <a:latin typeface="DIN Alternate Bold"/>
                <a:ea typeface="DIN Alternate Bold"/>
                <a:cs typeface="DIN Alternate Bold"/>
                <a:sym typeface="DIN Alternate Bold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63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"/>
          <p:cNvSpPr txBox="1"/>
          <p:nvPr>
            <p:ph type="body" sz="quarter" idx="21"/>
          </p:nvPr>
        </p:nvSpPr>
        <p:spPr>
          <a:xfrm>
            <a:off x="406400" y="457200"/>
            <a:ext cx="11176000" cy="457200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45720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cap="all" spc="120" sz="2400">
                <a:latin typeface="DIN Alternate Bold"/>
                <a:ea typeface="DIN Alternate Bold"/>
                <a:cs typeface="DIN Alternate Bold"/>
                <a:sym typeface="DIN Alternate Bold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72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73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buChar char="▸"/>
            </a:lvl1pPr>
            <a:lvl2pPr>
              <a:buClr>
                <a:schemeClr val="accent1"/>
              </a:buClr>
              <a:buChar char="▸"/>
            </a:lvl2pPr>
            <a:lvl3pPr>
              <a:buClr>
                <a:schemeClr val="accent1"/>
              </a:buClr>
              <a:buChar char="▸"/>
            </a:lvl3pPr>
            <a:lvl4pPr>
              <a:buClr>
                <a:schemeClr val="accent1"/>
              </a:buClr>
              <a:buChar char="▸"/>
            </a:lvl4pPr>
            <a:lvl5pPr>
              <a:buClr>
                <a:schemeClr val="accent1"/>
              </a:buClr>
              <a:buChar char="▸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"/>
          <p:cNvSpPr txBox="1"/>
          <p:nvPr>
            <p:ph type="body" sz="quarter" idx="21"/>
          </p:nvPr>
        </p:nvSpPr>
        <p:spPr>
          <a:xfrm>
            <a:off x="406400" y="457200"/>
            <a:ext cx="11176000" cy="457200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45720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cap="all" spc="120" sz="2400">
                <a:latin typeface="DIN Alternate Bold"/>
                <a:ea typeface="DIN Alternate Bold"/>
                <a:cs typeface="DIN Alternate Bold"/>
                <a:sym typeface="DIN Alternate Bold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82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83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buChar char="▸"/>
            </a:lvl1pPr>
            <a:lvl2pPr>
              <a:buClr>
                <a:schemeClr val="accent1"/>
              </a:buClr>
              <a:buChar char="▸"/>
            </a:lvl2pPr>
            <a:lvl3pPr>
              <a:buClr>
                <a:schemeClr val="accent1"/>
              </a:buClr>
              <a:buChar char="▸"/>
            </a:lvl3pPr>
            <a:lvl4pPr>
              <a:buClr>
                <a:schemeClr val="accent1"/>
              </a:buClr>
              <a:buChar char="▸"/>
            </a:lvl4pPr>
            <a:lvl5pPr>
              <a:buClr>
                <a:schemeClr val="accent1"/>
              </a:buClr>
              <a:buChar char="▸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"/>
          <p:cNvSpPr txBox="1"/>
          <p:nvPr>
            <p:ph type="body" sz="quarter" idx="21"/>
          </p:nvPr>
        </p:nvSpPr>
        <p:spPr>
          <a:xfrm>
            <a:off x="406400" y="457200"/>
            <a:ext cx="11176000" cy="457200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45720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cap="all" spc="120" sz="2400">
                <a:latin typeface="DIN Alternate Bold"/>
                <a:ea typeface="DIN Alternate Bold"/>
                <a:cs typeface="DIN Alternate Bold"/>
                <a:sym typeface="DIN Alternate Bold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92" name="Image"/>
          <p:cNvSpPr/>
          <p:nvPr>
            <p:ph type="pic" idx="22"/>
          </p:nvPr>
        </p:nvSpPr>
        <p:spPr>
          <a:xfrm>
            <a:off x="6665377" y="1219200"/>
            <a:ext cx="7445457" cy="82169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93" name="Title Text"/>
          <p:cNvSpPr txBox="1"/>
          <p:nvPr>
            <p:ph type="title"/>
          </p:nvPr>
        </p:nvSpPr>
        <p:spPr>
          <a:xfrm>
            <a:off x="406400" y="1536700"/>
            <a:ext cx="6299200" cy="7239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94" name="Body Level One…"/>
          <p:cNvSpPr txBox="1"/>
          <p:nvPr>
            <p:ph type="body" sz="half" idx="1"/>
          </p:nvPr>
        </p:nvSpPr>
        <p:spPr>
          <a:xfrm>
            <a:off x="406400" y="2743200"/>
            <a:ext cx="6299200" cy="6108700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buChar char="▸"/>
              <a:defRPr sz="2800"/>
            </a:lvl1pPr>
            <a:lvl2pPr>
              <a:buClr>
                <a:schemeClr val="accent1"/>
              </a:buClr>
              <a:buChar char="▸"/>
              <a:defRPr sz="2800"/>
            </a:lvl2pPr>
            <a:lvl3pPr>
              <a:buClr>
                <a:schemeClr val="accent1"/>
              </a:buClr>
              <a:buChar char="▸"/>
              <a:defRPr sz="2800"/>
            </a:lvl3pPr>
            <a:lvl4pPr>
              <a:buClr>
                <a:schemeClr val="accent1"/>
              </a:buClr>
              <a:buChar char="▸"/>
              <a:defRPr sz="2800"/>
            </a:lvl4pPr>
            <a:lvl5pPr>
              <a:buClr>
                <a:schemeClr val="accent1"/>
              </a:buClr>
              <a:buChar char="▸"/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"/>
          <p:cNvSpPr/>
          <p:nvPr/>
        </p:nvSpPr>
        <p:spPr>
          <a:xfrm flipV="1">
            <a:off x="406400" y="993160"/>
            <a:ext cx="12192000" cy="263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" name="Title Text"/>
          <p:cNvSpPr txBox="1"/>
          <p:nvPr>
            <p:ph type="title"/>
          </p:nvPr>
        </p:nvSpPr>
        <p:spPr>
          <a:xfrm>
            <a:off x="406400" y="1536700"/>
            <a:ext cx="12192000" cy="723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2186622" y="431800"/>
            <a:ext cx="406897" cy="457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r">
              <a:lnSpc>
                <a:spcPct val="80000"/>
              </a:lnSpc>
              <a:spcBef>
                <a:spcPts val="0"/>
              </a:spcBef>
              <a:defRPr sz="2400">
                <a:latin typeface="DIN Alternate Bold"/>
                <a:ea typeface="DIN Alternate Bold"/>
                <a:cs typeface="DIN Alternate Bold"/>
                <a:sym typeface="DIN Alternate Bold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5" name="Body Level One…"/>
          <p:cNvSpPr txBox="1"/>
          <p:nvPr>
            <p:ph type="body" idx="1"/>
          </p:nvPr>
        </p:nvSpPr>
        <p:spPr>
          <a:xfrm>
            <a:off x="406400" y="2743200"/>
            <a:ext cx="12192000" cy="6108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p:transition xmlns:p14="http://schemas.microsoft.com/office/powerpoint/2010/main" spd="med" advClick="1"/>
  <p:txStyles>
    <p:titleStyle>
      <a:lvl1pPr marL="0" marR="0" indent="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000" u="none">
          <a:solidFill>
            <a:schemeClr val="accent1"/>
          </a:solidFill>
          <a:uFillTx/>
          <a:latin typeface="+mn-lt"/>
          <a:ea typeface="+mn-ea"/>
          <a:cs typeface="+mn-cs"/>
          <a:sym typeface="DIN Condensed Bold"/>
        </a:defRPr>
      </a:lvl1pPr>
      <a:lvl2pPr marL="0" marR="0" indent="2286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000" u="none">
          <a:solidFill>
            <a:schemeClr val="accent1"/>
          </a:solidFill>
          <a:uFillTx/>
          <a:latin typeface="+mn-lt"/>
          <a:ea typeface="+mn-ea"/>
          <a:cs typeface="+mn-cs"/>
          <a:sym typeface="DIN Condensed Bold"/>
        </a:defRPr>
      </a:lvl2pPr>
      <a:lvl3pPr marL="0" marR="0" indent="4572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000" u="none">
          <a:solidFill>
            <a:schemeClr val="accent1"/>
          </a:solidFill>
          <a:uFillTx/>
          <a:latin typeface="+mn-lt"/>
          <a:ea typeface="+mn-ea"/>
          <a:cs typeface="+mn-cs"/>
          <a:sym typeface="DIN Condensed Bold"/>
        </a:defRPr>
      </a:lvl3pPr>
      <a:lvl4pPr marL="0" marR="0" indent="6858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000" u="none">
          <a:solidFill>
            <a:schemeClr val="accent1"/>
          </a:solidFill>
          <a:uFillTx/>
          <a:latin typeface="+mn-lt"/>
          <a:ea typeface="+mn-ea"/>
          <a:cs typeface="+mn-cs"/>
          <a:sym typeface="DIN Condensed Bold"/>
        </a:defRPr>
      </a:lvl4pPr>
      <a:lvl5pPr marL="0" marR="0" indent="9144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000" u="none">
          <a:solidFill>
            <a:schemeClr val="accent1"/>
          </a:solidFill>
          <a:uFillTx/>
          <a:latin typeface="+mn-lt"/>
          <a:ea typeface="+mn-ea"/>
          <a:cs typeface="+mn-cs"/>
          <a:sym typeface="DIN Condensed Bold"/>
        </a:defRPr>
      </a:lvl5pPr>
      <a:lvl6pPr marL="0" marR="0" indent="11430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000" u="none">
          <a:solidFill>
            <a:schemeClr val="accent1"/>
          </a:solidFill>
          <a:uFillTx/>
          <a:latin typeface="+mn-lt"/>
          <a:ea typeface="+mn-ea"/>
          <a:cs typeface="+mn-cs"/>
          <a:sym typeface="DIN Condensed Bold"/>
        </a:defRPr>
      </a:lvl6pPr>
      <a:lvl7pPr marL="0" marR="0" indent="13716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000" u="none">
          <a:solidFill>
            <a:schemeClr val="accent1"/>
          </a:solidFill>
          <a:uFillTx/>
          <a:latin typeface="+mn-lt"/>
          <a:ea typeface="+mn-ea"/>
          <a:cs typeface="+mn-cs"/>
          <a:sym typeface="DIN Condensed Bold"/>
        </a:defRPr>
      </a:lvl7pPr>
      <a:lvl8pPr marL="0" marR="0" indent="16002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000" u="none">
          <a:solidFill>
            <a:schemeClr val="accent1"/>
          </a:solidFill>
          <a:uFillTx/>
          <a:latin typeface="+mn-lt"/>
          <a:ea typeface="+mn-ea"/>
          <a:cs typeface="+mn-cs"/>
          <a:sym typeface="DIN Condensed Bold"/>
        </a:defRPr>
      </a:lvl8pPr>
      <a:lvl9pPr marL="0" marR="0" indent="18288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000" u="none">
          <a:solidFill>
            <a:schemeClr val="accent1"/>
          </a:solidFill>
          <a:uFillTx/>
          <a:latin typeface="+mn-lt"/>
          <a:ea typeface="+mn-ea"/>
          <a:cs typeface="+mn-cs"/>
          <a:sym typeface="DIN Condensed Bold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 Regular"/>
        <a:buChar char="‣"/>
        <a:tabLst/>
        <a:defRPr b="0" baseline="0" cap="none" i="0" spc="0" strike="noStrike" sz="3400" u="none"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1pPr>
      <a:lvl2pPr marL="889000" marR="0" indent="-444500" algn="l" defTabSz="584200" rtl="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 Regular"/>
        <a:buChar char="‣"/>
        <a:tabLst/>
        <a:defRPr b="0" baseline="0" cap="none" i="0" spc="0" strike="noStrike" sz="3400" u="none"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2pPr>
      <a:lvl3pPr marL="1333500" marR="0" indent="-444500" algn="l" defTabSz="584200" rtl="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 Regular"/>
        <a:buChar char="‣"/>
        <a:tabLst/>
        <a:defRPr b="0" baseline="0" cap="none" i="0" spc="0" strike="noStrike" sz="3400" u="none"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3pPr>
      <a:lvl4pPr marL="1778000" marR="0" indent="-444500" algn="l" defTabSz="584200" rtl="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 Regular"/>
        <a:buChar char="‣"/>
        <a:tabLst/>
        <a:defRPr b="0" baseline="0" cap="none" i="0" spc="0" strike="noStrike" sz="3400" u="none"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4pPr>
      <a:lvl5pPr marL="2222500" marR="0" indent="-444500" algn="l" defTabSz="584200" rtl="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 Regular"/>
        <a:buChar char="‣"/>
        <a:tabLst/>
        <a:defRPr b="0" baseline="0" cap="none" i="0" spc="0" strike="noStrike" sz="3400" u="none"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5pPr>
      <a:lvl6pPr marL="2667000" marR="0" indent="-444500" algn="l" defTabSz="584200" rtl="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 Regular"/>
        <a:buChar char="‣"/>
        <a:tabLst/>
        <a:defRPr b="0" baseline="0" cap="none" i="0" spc="0" strike="noStrike" sz="3400" u="none"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6pPr>
      <a:lvl7pPr marL="3111500" marR="0" indent="-444500" algn="l" defTabSz="584200" rtl="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 Regular"/>
        <a:buChar char="‣"/>
        <a:tabLst/>
        <a:defRPr b="0" baseline="0" cap="none" i="0" spc="0" strike="noStrike" sz="3400" u="none"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7pPr>
      <a:lvl8pPr marL="3556000" marR="0" indent="-444500" algn="l" defTabSz="584200" rtl="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 Regular"/>
        <a:buChar char="‣"/>
        <a:tabLst/>
        <a:defRPr b="0" baseline="0" cap="none" i="0" spc="0" strike="noStrike" sz="3400" u="none"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8pPr>
      <a:lvl9pPr marL="4000500" marR="0" indent="-444500" algn="l" defTabSz="584200" rtl="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 Regular"/>
        <a:buChar char="‣"/>
        <a:tabLst/>
        <a:defRPr b="0" baseline="0" cap="none" i="0" spc="0" strike="noStrike" sz="3400" u="none"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9pPr>
    </p:bodyStyle>
    <p:otherStyle>
      <a:lvl1pPr marL="0" marR="0" indent="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DIN Alternate Bold"/>
        </a:defRPr>
      </a:lvl1pPr>
      <a:lvl2pPr marL="0" marR="0" indent="2286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DIN Alternate Bold"/>
        </a:defRPr>
      </a:lvl2pPr>
      <a:lvl3pPr marL="0" marR="0" indent="4572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DIN Alternate Bold"/>
        </a:defRPr>
      </a:lvl3pPr>
      <a:lvl4pPr marL="0" marR="0" indent="6858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DIN Alternate Bold"/>
        </a:defRPr>
      </a:lvl4pPr>
      <a:lvl5pPr marL="0" marR="0" indent="9144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DIN Alternate Bold"/>
        </a:defRPr>
      </a:lvl5pPr>
      <a:lvl6pPr marL="0" marR="0" indent="11430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DIN Alternate Bold"/>
        </a:defRPr>
      </a:lvl6pPr>
      <a:lvl7pPr marL="0" marR="0" indent="13716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DIN Alternate Bold"/>
        </a:defRPr>
      </a:lvl7pPr>
      <a:lvl8pPr marL="0" marR="0" indent="16002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DIN Alternate Bold"/>
        </a:defRPr>
      </a:lvl8pPr>
      <a:lvl9pPr marL="0" marR="0" indent="18288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DIN Alternate Bold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Relationship Id="rId3" Type="http://schemas.openxmlformats.org/officeDocument/2006/relationships/image" Target="../media/image1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6" Type="http://schemas.openxmlformats.org/officeDocument/2006/relationships/image" Target="../media/image25.png"/><Relationship Id="rId7" Type="http://schemas.openxmlformats.org/officeDocument/2006/relationships/image" Target="../media/image26.png"/><Relationship Id="rId8" Type="http://schemas.openxmlformats.org/officeDocument/2006/relationships/image" Target="../media/image27.png"/><Relationship Id="rId9" Type="http://schemas.openxmlformats.org/officeDocument/2006/relationships/image" Target="../media/image28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Relationship Id="rId3" Type="http://schemas.openxmlformats.org/officeDocument/2006/relationships/image" Target="../media/image1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image" Target="../media/image31.png"/><Relationship Id="rId7" Type="http://schemas.openxmlformats.org/officeDocument/2006/relationships/image" Target="../media/image32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png"/><Relationship Id="rId3" Type="http://schemas.openxmlformats.org/officeDocument/2006/relationships/image" Target="../media/image11.png"/><Relationship Id="rId4" Type="http://schemas.openxmlformats.org/officeDocument/2006/relationships/image" Target="../media/image1.png"/><Relationship Id="rId5" Type="http://schemas.openxmlformats.org/officeDocument/2006/relationships/image" Target="../media/image34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Relationship Id="rId3" Type="http://schemas.openxmlformats.org/officeDocument/2006/relationships/image" Target="../media/image1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jpeg"/><Relationship Id="rId3" Type="http://schemas.openxmlformats.org/officeDocument/2006/relationships/image" Target="../media/image11.png"/><Relationship Id="rId4" Type="http://schemas.openxmlformats.org/officeDocument/2006/relationships/image" Target="../media/image1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Relationship Id="rId3" Type="http://schemas.openxmlformats.org/officeDocument/2006/relationships/image" Target="../media/image1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Relationship Id="rId6" Type="http://schemas.openxmlformats.org/officeDocument/2006/relationships/image" Target="../media/image39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1.png"/><Relationship Id="rId6" Type="http://schemas.openxmlformats.org/officeDocument/2006/relationships/image" Target="../media/image42.png"/><Relationship Id="rId7" Type="http://schemas.openxmlformats.org/officeDocument/2006/relationships/image" Target="../media/image43.png"/><Relationship Id="rId8" Type="http://schemas.openxmlformats.org/officeDocument/2006/relationships/hyperlink" Target="https://arxiv.org/pdf/2411.18639" TargetMode="External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Relationship Id="rId3" Type="http://schemas.openxmlformats.org/officeDocument/2006/relationships/image" Target="../media/image1.png"/><Relationship Id="rId4" Type="http://schemas.openxmlformats.org/officeDocument/2006/relationships/image" Target="../media/image12.jpeg"/><Relationship Id="rId5" Type="http://schemas.openxmlformats.org/officeDocument/2006/relationships/image" Target="../media/image44.png"/><Relationship Id="rId6" Type="http://schemas.openxmlformats.org/officeDocument/2006/relationships/image" Target="../media/image13.jpeg"/><Relationship Id="rId7" Type="http://schemas.openxmlformats.org/officeDocument/2006/relationships/image" Target="../media/image45.pn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Relationship Id="rId3" Type="http://schemas.openxmlformats.org/officeDocument/2006/relationships/image" Target="../media/image1.png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6" Type="http://schemas.openxmlformats.org/officeDocument/2006/relationships/image" Target="../media/image48.png"/><Relationship Id="rId7" Type="http://schemas.openxmlformats.org/officeDocument/2006/relationships/image" Target="../media/image49.png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Relationship Id="rId3" Type="http://schemas.openxmlformats.org/officeDocument/2006/relationships/image" Target="../media/image1.png"/><Relationship Id="rId4" Type="http://schemas.openxmlformats.org/officeDocument/2006/relationships/image" Target="../media/image14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4" Type="http://schemas.openxmlformats.org/officeDocument/2006/relationships/image" Target="../media/image1.png"/><Relationship Id="rId5" Type="http://schemas.openxmlformats.org/officeDocument/2006/relationships/image" Target="../media/image4.jpeg"/><Relationship Id="rId6" Type="http://schemas.openxmlformats.org/officeDocument/2006/relationships/image" Target="../media/image5.jpe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Relationship Id="rId3" Type="http://schemas.openxmlformats.org/officeDocument/2006/relationships/image" Target="../media/image8.jpeg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Relationship Id="rId3" Type="http://schemas.openxmlformats.org/officeDocument/2006/relationships/image" Target="../media/image8.jpeg"/><Relationship Id="rId4" Type="http://schemas.openxmlformats.org/officeDocument/2006/relationships/image" Target="../media/image15.jpeg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16.jpeg"/><Relationship Id="rId3" Type="http://schemas.openxmlformats.org/officeDocument/2006/relationships/video" Target="../media/media1.mp4"/><Relationship Id="rId4" Type="http://schemas.microsoft.com/office/2007/relationships/media" Target="../media/media1.mp4"/><Relationship Id="rId5" Type="http://schemas.openxmlformats.org/officeDocument/2006/relationships/image" Target="../media/image50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eg"/><Relationship Id="rId3" Type="http://schemas.openxmlformats.org/officeDocument/2006/relationships/image" Target="../media/image1.png"/><Relationship Id="rId4" Type="http://schemas.openxmlformats.org/officeDocument/2006/relationships/image" Target="../media/image7.jpe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Relationship Id="rId3" Type="http://schemas.openxmlformats.org/officeDocument/2006/relationships/image" Target="../media/image8.jpe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1.png"/><Relationship Id="rId5" Type="http://schemas.openxmlformats.org/officeDocument/2006/relationships/hyperlink" Target="https://link.springer.com/article/10.1140/epjc/s10052-025-13852-4" TargetMode="External"/><Relationship Id="rId6" Type="http://schemas.openxmlformats.org/officeDocument/2006/relationships/image" Target="../media/image7.png"/><Relationship Id="rId7" Type="http://schemas.openxmlformats.org/officeDocument/2006/relationships/image" Target="../media/image8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.png"/><Relationship Id="rId6" Type="http://schemas.openxmlformats.org/officeDocument/2006/relationships/hyperlink" Target="https://doi.org/10.1016/j.nima.2025.170775" TargetMode="External"/><Relationship Id="rId7" Type="http://schemas.openxmlformats.org/officeDocument/2006/relationships/image" Target="../media/image12.png"/><Relationship Id="rId8" Type="http://schemas.openxmlformats.org/officeDocument/2006/relationships/image" Target="../media/image9.jpe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1.png"/><Relationship Id="rId5" Type="http://schemas.openxmlformats.org/officeDocument/2006/relationships/image" Target="../media/image1.png"/><Relationship Id="rId6" Type="http://schemas.openxmlformats.org/officeDocument/2006/relationships/image" Target="../media/image15.png"/><Relationship Id="rId7" Type="http://schemas.openxmlformats.org/officeDocument/2006/relationships/hyperlink" Target="https://doi.org/10.1103/PhysRevLett.134.061801" TargetMode="External"/><Relationship Id="rId8" Type="http://schemas.openxmlformats.org/officeDocument/2006/relationships/image" Target="../media/image16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Relationship Id="rId3" Type="http://schemas.openxmlformats.org/officeDocument/2006/relationships/image" Target="../media/image11.png"/><Relationship Id="rId4" Type="http://schemas.openxmlformats.org/officeDocument/2006/relationships/image" Target="../media/image1.png"/><Relationship Id="rId5" Type="http://schemas.openxmlformats.org/officeDocument/2006/relationships/hyperlink" Target="https://gitlab.com/mpapucci/Hammer" TargetMode="External"/><Relationship Id="rId6" Type="http://schemas.openxmlformats.org/officeDocument/2006/relationships/hyperlink" Target="https://link.springer.com/article/10.1140/epjc/s10052-020-8304-0" TargetMode="External"/><Relationship Id="rId7" Type="http://schemas.openxmlformats.org/officeDocument/2006/relationships/hyperlink" Target="https://arxiv.org/abs/2007.12605" TargetMode="External"/><Relationship Id="rId8" Type="http://schemas.openxmlformats.org/officeDocument/2006/relationships/image" Target="../media/image18.png"/><Relationship Id="rId9" Type="http://schemas.openxmlformats.org/officeDocument/2006/relationships/image" Target="../media/image19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jpeg"/><Relationship Id="rId3" Type="http://schemas.openxmlformats.org/officeDocument/2006/relationships/image" Target="../media/image11.png"/><Relationship Id="rId4" Type="http://schemas.openxmlformats.org/officeDocument/2006/relationships/image" Target="../media/image1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7" Type="http://schemas.openxmlformats.org/officeDocument/2006/relationships/image" Target="../media/image2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dwwcj5.jpg" descr="dwwcj5.jpg"/>
          <p:cNvPicPr>
            <a:picLocks noChangeAspect="1"/>
          </p:cNvPicPr>
          <p:nvPr/>
        </p:nvPicPr>
        <p:blipFill>
          <a:blip r:embed="rId2">
            <a:alphaModFix amt="58874"/>
            <a:extLst/>
          </a:blip>
          <a:srcRect l="0" t="0" r="0" b="4741"/>
          <a:stretch>
            <a:fillRect/>
          </a:stretch>
        </p:blipFill>
        <p:spPr>
          <a:xfrm>
            <a:off x="-998340" y="-91282"/>
            <a:ext cx="15001489" cy="9936120"/>
          </a:xfrm>
          <a:prstGeom prst="rect">
            <a:avLst/>
          </a:prstGeom>
          <a:ln w="12700">
            <a:miter lim="400000"/>
          </a:ln>
        </p:spPr>
      </p:pic>
      <p:sp>
        <p:nvSpPr>
          <p:cNvPr id="167" name="Slide Number"/>
          <p:cNvSpPr txBox="1"/>
          <p:nvPr>
            <p:ph type="sldNum" sz="quarter" idx="2"/>
          </p:nvPr>
        </p:nvSpPr>
        <p:spPr>
          <a:xfrm>
            <a:off x="12332920" y="431800"/>
            <a:ext cx="260599" cy="4572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68" name="âPngtreeâchristmas lights series light effect_5535495.png" descr="âPngtreeâchristmas lights series light effect_5535495.png"/>
          <p:cNvPicPr>
            <a:picLocks noChangeAspect="1"/>
          </p:cNvPicPr>
          <p:nvPr/>
        </p:nvPicPr>
        <p:blipFill>
          <a:blip r:embed="rId3">
            <a:extLst/>
          </a:blip>
          <a:srcRect l="0" t="0" r="0" b="67769"/>
          <a:stretch>
            <a:fillRect/>
          </a:stretch>
        </p:blipFill>
        <p:spPr>
          <a:xfrm flipH="1">
            <a:off x="-63" y="-1163109"/>
            <a:ext cx="13004863" cy="4191500"/>
          </a:xfrm>
          <a:prstGeom prst="rect">
            <a:avLst/>
          </a:prstGeom>
          <a:ln w="12700">
            <a:miter lim="400000"/>
          </a:ln>
        </p:spPr>
      </p:pic>
      <p:sp>
        <p:nvSpPr>
          <p:cNvPr id="169" name="LHCb Glasgow 2025"/>
          <p:cNvSpPr txBox="1"/>
          <p:nvPr>
            <p:ph type="title" idx="4294967295"/>
          </p:nvPr>
        </p:nvSpPr>
        <p:spPr>
          <a:xfrm>
            <a:off x="3308823" y="4172534"/>
            <a:ext cx="7688771" cy="1408532"/>
          </a:xfrm>
          <a:prstGeom prst="rect">
            <a:avLst/>
          </a:prstGeom>
        </p:spPr>
        <p:txBody>
          <a:bodyPr/>
          <a:lstStyle>
            <a:lvl1pPr defTabSz="457200">
              <a:lnSpc>
                <a:spcPct val="100000"/>
              </a:lnSpc>
              <a:spcBef>
                <a:spcPts val="0"/>
              </a:spcBef>
              <a:defRPr cap="none" sz="8500">
                <a:solidFill>
                  <a:srgbClr val="13345C"/>
                </a:solidFill>
              </a:defRPr>
            </a:lvl1pPr>
          </a:lstStyle>
          <a:p>
            <a:pPr/>
            <a:r>
              <a:t>LHCb Glasgow 2025</a:t>
            </a:r>
          </a:p>
        </p:txBody>
      </p:sp>
      <p:pic>
        <p:nvPicPr>
          <p:cNvPr id="170" name="STFC-horiz_logo-blue.png" descr="STFC-horiz_logo-blu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895745" y="8494961"/>
            <a:ext cx="3822546" cy="983292"/>
          </a:xfrm>
          <a:prstGeom prst="rect">
            <a:avLst/>
          </a:prstGeom>
          <a:ln w="12700">
            <a:miter lim="400000"/>
          </a:ln>
        </p:spPr>
      </p:pic>
      <p:pic>
        <p:nvPicPr>
          <p:cNvPr id="171" name="UoG_colour.png" descr="UoG_colour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21378" y="8578248"/>
            <a:ext cx="3392481" cy="1053924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Christmas meeting 2025"/>
          <p:cNvSpPr txBox="1"/>
          <p:nvPr/>
        </p:nvSpPr>
        <p:spPr>
          <a:xfrm>
            <a:off x="4820979" y="6910967"/>
            <a:ext cx="3836976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600">
                <a:solidFill>
                  <a:srgbClr val="000000"/>
                </a:solidFill>
              </a:defRPr>
            </a:lvl1pPr>
          </a:lstStyle>
          <a:p>
            <a:pPr/>
            <a:r>
              <a:t>Christmas meeting 2025</a:t>
            </a:r>
          </a:p>
        </p:txBody>
      </p:sp>
      <p:sp>
        <p:nvSpPr>
          <p:cNvPr id="173" name="Lucia Grillo, Paul Soler, Mark Whitehead"/>
          <p:cNvSpPr txBox="1"/>
          <p:nvPr/>
        </p:nvSpPr>
        <p:spPr>
          <a:xfrm>
            <a:off x="3440133" y="6240187"/>
            <a:ext cx="6598667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800">
                <a:solidFill>
                  <a:srgbClr val="000000"/>
                </a:solidFill>
              </a:defRPr>
            </a:pPr>
            <a:r>
              <a:rPr u="sng"/>
              <a:t>Lucia Grillo</a:t>
            </a:r>
            <a:r>
              <a:t>, Paul Soler, Mark Whitehead</a:t>
            </a:r>
          </a:p>
        </p:txBody>
      </p:sp>
      <p:pic>
        <p:nvPicPr>
          <p:cNvPr id="174" name="Lhcb-logo-new.svg.png" descr="Lhcb-logo-new.svg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1282450" y="8560169"/>
            <a:ext cx="1739284" cy="119168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" name="Rectangle Rectangle" descr="Rectangle Rectangle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20942" y="8045599"/>
            <a:ext cx="13727093" cy="1987002"/>
          </a:xfrm>
          <a:prstGeom prst="rect">
            <a:avLst/>
          </a:prstGeom>
        </p:spPr>
      </p:pic>
      <p:sp>
        <p:nvSpPr>
          <p:cNvPr id="285" name="Rectangle 6"/>
          <p:cNvSpPr/>
          <p:nvPr/>
        </p:nvSpPr>
        <p:spPr>
          <a:xfrm>
            <a:off x="1" y="0"/>
            <a:ext cx="13178531" cy="1071563"/>
          </a:xfrm>
          <a:prstGeom prst="rect">
            <a:avLst/>
          </a:prstGeom>
          <a:solidFill>
            <a:srgbClr val="00355F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 defTabSz="914400">
              <a:spcBef>
                <a:spcPts val="0"/>
              </a:spcBef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286" name="âPngtreeâchristmas lights series light effect_5535495.png" descr="âPngtreeâchristmas lights series light effect_5535495.png"/>
          <p:cNvPicPr>
            <a:picLocks noChangeAspect="1"/>
          </p:cNvPicPr>
          <p:nvPr/>
        </p:nvPicPr>
        <p:blipFill>
          <a:blip r:embed="rId3">
            <a:extLst/>
          </a:blip>
          <a:srcRect l="0" t="0" r="0" b="67769"/>
          <a:stretch>
            <a:fillRect/>
          </a:stretch>
        </p:blipFill>
        <p:spPr>
          <a:xfrm flipH="1">
            <a:off x="77589" y="-2500842"/>
            <a:ext cx="12849548" cy="4141441"/>
          </a:xfrm>
          <a:prstGeom prst="rect">
            <a:avLst/>
          </a:prstGeom>
          <a:ln w="12700">
            <a:miter lim="400000"/>
          </a:ln>
        </p:spPr>
      </p:pic>
      <p:sp>
        <p:nvSpPr>
          <p:cNvPr id="287" name="Spectroscopy"/>
          <p:cNvSpPr txBox="1"/>
          <p:nvPr>
            <p:ph type="title"/>
          </p:nvPr>
        </p:nvSpPr>
        <p:spPr>
          <a:xfrm>
            <a:off x="406400" y="209550"/>
            <a:ext cx="10718610" cy="723900"/>
          </a:xfrm>
          <a:prstGeom prst="rect">
            <a:avLst/>
          </a:prstGeom>
        </p:spPr>
        <p:txBody>
          <a:bodyPr/>
          <a:lstStyle>
            <a:lvl1pPr defTabSz="365760">
              <a:lnSpc>
                <a:spcPct val="100000"/>
              </a:lnSpc>
              <a:spcBef>
                <a:spcPts val="0"/>
              </a:spcBef>
              <a:defRPr cap="none" sz="4800">
                <a:solidFill>
                  <a:schemeClr val="accent4">
                    <a:hueOff val="414058"/>
                    <a:satOff val="2144"/>
                    <a:lumOff val="10379"/>
                  </a:schemeClr>
                </a:solidFill>
              </a:defRPr>
            </a:lvl1pPr>
          </a:lstStyle>
          <a:p>
            <a:pPr/>
            <a:r>
              <a:t>Spectroscopy</a:t>
            </a:r>
          </a:p>
        </p:txBody>
      </p:sp>
      <p:sp>
        <p:nvSpPr>
          <p:cNvPr id="288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89" name="And for Tetraquarks"/>
          <p:cNvSpPr txBox="1"/>
          <p:nvPr/>
        </p:nvSpPr>
        <p:spPr>
          <a:xfrm>
            <a:off x="185800" y="8482036"/>
            <a:ext cx="12633200" cy="24519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ctr" defTabSz="457200">
              <a:spcBef>
                <a:spcPts val="0"/>
              </a:spcBef>
              <a:defRPr sz="6500">
                <a:solidFill>
                  <a:srgbClr val="00355F"/>
                </a:solidFill>
                <a:latin typeface="Kaufmann BT"/>
                <a:ea typeface="Kaufmann BT"/>
                <a:cs typeface="Kaufmann BT"/>
                <a:sym typeface="Kaufmann BT"/>
              </a:defRPr>
            </a:lvl1pPr>
          </a:lstStyle>
          <a:p>
            <a:pPr/>
            <a:r>
              <a:t>And for Tetraquarks</a:t>
            </a:r>
          </a:p>
        </p:txBody>
      </p:sp>
      <p:sp>
        <p:nvSpPr>
          <p:cNvPr id="290" name="Toys of different unblinding scenarios… have we been naughty or nice?"/>
          <p:cNvSpPr txBox="1"/>
          <p:nvPr/>
        </p:nvSpPr>
        <p:spPr>
          <a:xfrm>
            <a:off x="3682729" y="1290677"/>
            <a:ext cx="6182812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ctr" defTabSz="2438338">
              <a:spcBef>
                <a:spcPts val="0"/>
              </a:spcBef>
              <a:defRPr sz="2400">
                <a:solidFill>
                  <a:srgbClr val="00355F"/>
                </a:solidFill>
              </a:defRPr>
            </a:pPr>
            <a:r>
              <a:t>Toys of different unblinding scenarios…</a:t>
            </a:r>
            <a:br/>
            <a:r>
              <a:t>have we been naughty or nice? </a:t>
            </a:r>
          </a:p>
        </p:txBody>
      </p:sp>
      <p:grpSp>
        <p:nvGrpSpPr>
          <p:cNvPr id="296" name="Group"/>
          <p:cNvGrpSpPr/>
          <p:nvPr/>
        </p:nvGrpSpPr>
        <p:grpSpPr>
          <a:xfrm>
            <a:off x="206809" y="2165896"/>
            <a:ext cx="8382509" cy="5994526"/>
            <a:chOff x="0" y="0"/>
            <a:chExt cx="8382507" cy="5994525"/>
          </a:xfrm>
        </p:grpSpPr>
        <p:pic>
          <p:nvPicPr>
            <p:cNvPr id="291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8382508" cy="59945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92" name="Rectangle"/>
            <p:cNvSpPr/>
            <p:nvPr/>
          </p:nvSpPr>
          <p:spPr>
            <a:xfrm>
              <a:off x="5256368" y="3086452"/>
              <a:ext cx="226359" cy="2591729"/>
            </a:xfrm>
            <a:prstGeom prst="rect">
              <a:avLst/>
            </a:prstGeom>
            <a:solidFill>
              <a:srgbClr val="FF40FF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293" name="Rectangle"/>
            <p:cNvSpPr/>
            <p:nvPr/>
          </p:nvSpPr>
          <p:spPr>
            <a:xfrm>
              <a:off x="5256368" y="76552"/>
              <a:ext cx="226359" cy="2591729"/>
            </a:xfrm>
            <a:prstGeom prst="rect">
              <a:avLst/>
            </a:prstGeom>
            <a:solidFill>
              <a:srgbClr val="FF40FF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294" name="Rectangle"/>
            <p:cNvSpPr/>
            <p:nvPr/>
          </p:nvSpPr>
          <p:spPr>
            <a:xfrm>
              <a:off x="952396" y="3085315"/>
              <a:ext cx="226359" cy="2591729"/>
            </a:xfrm>
            <a:prstGeom prst="rect">
              <a:avLst/>
            </a:prstGeom>
            <a:solidFill>
              <a:srgbClr val="FF40FF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295" name="Rectangle"/>
            <p:cNvSpPr/>
            <p:nvPr/>
          </p:nvSpPr>
          <p:spPr>
            <a:xfrm>
              <a:off x="952396" y="75416"/>
              <a:ext cx="226359" cy="2591729"/>
            </a:xfrm>
            <a:prstGeom prst="rect">
              <a:avLst/>
            </a:prstGeom>
            <a:solidFill>
              <a:srgbClr val="FF40FF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</p:grpSp>
      <p:sp>
        <p:nvSpPr>
          <p:cNvPr id="297" name="Equation"/>
          <p:cNvSpPr txBox="1"/>
          <p:nvPr/>
        </p:nvSpPr>
        <p:spPr>
          <a:xfrm>
            <a:off x="242105" y="1750394"/>
            <a:ext cx="2406361" cy="305658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defTabSz="914400" latinLnBrk="1"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sSup>
                    <m:e>
                      <m:r>
                        <a:rPr xmlns:a="http://schemas.openxmlformats.org/drawingml/2006/main"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B</m:t>
                      </m:r>
                    </m:e>
                    <m:sup>
                      <m:r>
                        <a:rPr xmlns:a="http://schemas.openxmlformats.org/drawingml/2006/main"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</m:sup>
                  </m:sSup>
                  <m:r>
                    <a:rPr xmlns:a="http://schemas.openxmlformats.org/drawingml/2006/main" sz="31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→</m:t>
                  </m:r>
                  <m:sSup>
                    <m:e>
                      <m:r>
                        <a:rPr xmlns:a="http://schemas.openxmlformats.org/drawingml/2006/main"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D</m:t>
                      </m:r>
                    </m:e>
                    <m:sup>
                      <m:r>
                        <a:rPr xmlns:a="http://schemas.openxmlformats.org/drawingml/2006/main"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</m:sup>
                  </m:sSup>
                  <m:sSup>
                    <m:e>
                      <m:r>
                        <a:rPr xmlns:a="http://schemas.openxmlformats.org/drawingml/2006/main"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</m:e>
                    <m:sup>
                      <m:r>
                        <a:rPr xmlns:a="http://schemas.openxmlformats.org/drawingml/2006/main"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</m:sup>
                  </m:sSup>
                  <m:sSup>
                    <m:e>
                      <m:r>
                        <a:rPr xmlns:a="http://schemas.openxmlformats.org/drawingml/2006/main"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π</m:t>
                      </m:r>
                    </m:e>
                    <m:sup>
                      <m:r>
                        <a:rPr xmlns:a="http://schemas.openxmlformats.org/drawingml/2006/main"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</m:sup>
                  </m:sSup>
                </m:oMath>
              </m:oMathPara>
            </a14:m>
            <a:endParaRPr sz="3100"/>
          </a:p>
        </p:txBody>
      </p:sp>
      <p:sp>
        <p:nvSpPr>
          <p:cNvPr id="298" name="Plots by Will &amp; Aleksandrina"/>
          <p:cNvSpPr txBox="1"/>
          <p:nvPr/>
        </p:nvSpPr>
        <p:spPr>
          <a:xfrm>
            <a:off x="2846937" y="4885078"/>
            <a:ext cx="4388548" cy="444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>
                <a:solidFill>
                  <a:srgbClr val="00355F"/>
                </a:solidFill>
              </a:defRPr>
            </a:pPr>
            <a:r>
              <a:t>Plots by </a:t>
            </a:r>
            <a:r>
              <a:rPr b="1">
                <a:latin typeface="Avenir Next Regular"/>
                <a:ea typeface="Avenir Next Regular"/>
                <a:cs typeface="Avenir Next Regular"/>
                <a:sym typeface="Avenir Next Regular"/>
              </a:rPr>
              <a:t>Will </a:t>
            </a:r>
            <a:r>
              <a:t>&amp;</a:t>
            </a:r>
            <a:r>
              <a:rPr b="1">
                <a:latin typeface="Avenir Next Regular"/>
                <a:ea typeface="Avenir Next Regular"/>
                <a:cs typeface="Avenir Next Regular"/>
                <a:sym typeface="Avenir Next Regular"/>
              </a:rPr>
              <a:t> Aleksandrina</a:t>
            </a:r>
          </a:p>
        </p:txBody>
      </p:sp>
      <p:grpSp>
        <p:nvGrpSpPr>
          <p:cNvPr id="370" name="Group"/>
          <p:cNvGrpSpPr/>
          <p:nvPr/>
        </p:nvGrpSpPr>
        <p:grpSpPr>
          <a:xfrm>
            <a:off x="8860825" y="1240621"/>
            <a:ext cx="4093137" cy="6934244"/>
            <a:chOff x="0" y="0"/>
            <a:chExt cx="4093136" cy="6934242"/>
          </a:xfrm>
        </p:grpSpPr>
        <p:grpSp>
          <p:nvGrpSpPr>
            <p:cNvPr id="301" name="Group"/>
            <p:cNvGrpSpPr/>
            <p:nvPr/>
          </p:nvGrpSpPr>
          <p:grpSpPr>
            <a:xfrm>
              <a:off x="0" y="0"/>
              <a:ext cx="4093137" cy="6934243"/>
              <a:chOff x="0" y="0"/>
              <a:chExt cx="4093136" cy="6934242"/>
            </a:xfrm>
          </p:grpSpPr>
          <p:sp>
            <p:nvSpPr>
              <p:cNvPr id="299" name="Evergreen"/>
              <p:cNvSpPr/>
              <p:nvPr/>
            </p:nvSpPr>
            <p:spPr>
              <a:xfrm>
                <a:off x="-1" y="0"/>
                <a:ext cx="4093138" cy="69234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1" h="21600" fill="norm" stroke="1" extrusionOk="0">
                    <a:moveTo>
                      <a:pt x="10621" y="0"/>
                    </a:moveTo>
                    <a:cubicBezTo>
                      <a:pt x="10617" y="23"/>
                      <a:pt x="10614" y="44"/>
                      <a:pt x="10610" y="67"/>
                    </a:cubicBezTo>
                    <a:cubicBezTo>
                      <a:pt x="10104" y="2030"/>
                      <a:pt x="9595" y="3050"/>
                      <a:pt x="9030" y="3538"/>
                    </a:cubicBezTo>
                    <a:cubicBezTo>
                      <a:pt x="9188" y="3538"/>
                      <a:pt x="9363" y="3511"/>
                      <a:pt x="9528" y="3474"/>
                    </a:cubicBezTo>
                    <a:cubicBezTo>
                      <a:pt x="8596" y="4832"/>
                      <a:pt x="7424" y="5534"/>
                      <a:pt x="6527" y="6163"/>
                    </a:cubicBezTo>
                    <a:cubicBezTo>
                      <a:pt x="6868" y="6119"/>
                      <a:pt x="7802" y="5974"/>
                      <a:pt x="8230" y="5855"/>
                    </a:cubicBezTo>
                    <a:cubicBezTo>
                      <a:pt x="7748" y="6276"/>
                      <a:pt x="6954" y="6634"/>
                      <a:pt x="6954" y="6634"/>
                    </a:cubicBezTo>
                    <a:cubicBezTo>
                      <a:pt x="7138" y="6619"/>
                      <a:pt x="7415" y="6600"/>
                      <a:pt x="7720" y="6547"/>
                    </a:cubicBezTo>
                    <a:cubicBezTo>
                      <a:pt x="7091" y="7137"/>
                      <a:pt x="6251" y="7713"/>
                      <a:pt x="5561" y="8125"/>
                    </a:cubicBezTo>
                    <a:cubicBezTo>
                      <a:pt x="5895" y="8116"/>
                      <a:pt x="6564" y="7999"/>
                      <a:pt x="7009" y="7907"/>
                    </a:cubicBezTo>
                    <a:cubicBezTo>
                      <a:pt x="6411" y="8446"/>
                      <a:pt x="4903" y="8893"/>
                      <a:pt x="4903" y="8893"/>
                    </a:cubicBezTo>
                    <a:cubicBezTo>
                      <a:pt x="5152" y="8900"/>
                      <a:pt x="5550" y="8913"/>
                      <a:pt x="5996" y="8867"/>
                    </a:cubicBezTo>
                    <a:cubicBezTo>
                      <a:pt x="4872" y="9638"/>
                      <a:pt x="3565" y="10259"/>
                      <a:pt x="2901" y="10510"/>
                    </a:cubicBezTo>
                    <a:cubicBezTo>
                      <a:pt x="3687" y="10533"/>
                      <a:pt x="4308" y="10479"/>
                      <a:pt x="4850" y="10385"/>
                    </a:cubicBezTo>
                    <a:cubicBezTo>
                      <a:pt x="4326" y="10617"/>
                      <a:pt x="3807" y="10772"/>
                      <a:pt x="3807" y="10772"/>
                    </a:cubicBezTo>
                    <a:cubicBezTo>
                      <a:pt x="4160" y="10781"/>
                      <a:pt x="4842" y="10804"/>
                      <a:pt x="5509" y="10615"/>
                    </a:cubicBezTo>
                    <a:cubicBezTo>
                      <a:pt x="4554" y="11187"/>
                      <a:pt x="3493" y="11637"/>
                      <a:pt x="2295" y="12014"/>
                    </a:cubicBezTo>
                    <a:cubicBezTo>
                      <a:pt x="3519" y="11959"/>
                      <a:pt x="4122" y="11979"/>
                      <a:pt x="4988" y="11829"/>
                    </a:cubicBezTo>
                    <a:cubicBezTo>
                      <a:pt x="4334" y="12189"/>
                      <a:pt x="3084" y="12413"/>
                      <a:pt x="3084" y="12413"/>
                    </a:cubicBezTo>
                    <a:cubicBezTo>
                      <a:pt x="3383" y="12449"/>
                      <a:pt x="3950" y="12522"/>
                      <a:pt x="4573" y="12429"/>
                    </a:cubicBezTo>
                    <a:cubicBezTo>
                      <a:pt x="3626" y="13059"/>
                      <a:pt x="2798" y="13430"/>
                      <a:pt x="1310" y="13941"/>
                    </a:cubicBezTo>
                    <a:cubicBezTo>
                      <a:pt x="2261" y="14037"/>
                      <a:pt x="3022" y="14027"/>
                      <a:pt x="3903" y="13855"/>
                    </a:cubicBezTo>
                    <a:cubicBezTo>
                      <a:pt x="3441" y="14122"/>
                      <a:pt x="2908" y="14377"/>
                      <a:pt x="2403" y="14495"/>
                    </a:cubicBezTo>
                    <a:cubicBezTo>
                      <a:pt x="2758" y="14526"/>
                      <a:pt x="3146" y="14544"/>
                      <a:pt x="3538" y="14548"/>
                    </a:cubicBezTo>
                    <a:cubicBezTo>
                      <a:pt x="2975" y="14915"/>
                      <a:pt x="1532" y="15372"/>
                      <a:pt x="690" y="15468"/>
                    </a:cubicBezTo>
                    <a:cubicBezTo>
                      <a:pt x="1469" y="15621"/>
                      <a:pt x="1944" y="15682"/>
                      <a:pt x="2829" y="15558"/>
                    </a:cubicBezTo>
                    <a:cubicBezTo>
                      <a:pt x="2034" y="16169"/>
                      <a:pt x="1577" y="16274"/>
                      <a:pt x="222" y="16735"/>
                    </a:cubicBezTo>
                    <a:cubicBezTo>
                      <a:pt x="549" y="16746"/>
                      <a:pt x="1657" y="16760"/>
                      <a:pt x="2445" y="16433"/>
                    </a:cubicBezTo>
                    <a:cubicBezTo>
                      <a:pt x="2217" y="16700"/>
                      <a:pt x="1683" y="16922"/>
                      <a:pt x="1285" y="17066"/>
                    </a:cubicBezTo>
                    <a:cubicBezTo>
                      <a:pt x="1615" y="17066"/>
                      <a:pt x="1944" y="17006"/>
                      <a:pt x="2229" y="16894"/>
                    </a:cubicBezTo>
                    <a:cubicBezTo>
                      <a:pt x="1771" y="17163"/>
                      <a:pt x="1238" y="17373"/>
                      <a:pt x="668" y="17513"/>
                    </a:cubicBezTo>
                    <a:cubicBezTo>
                      <a:pt x="1097" y="17560"/>
                      <a:pt x="2071" y="17636"/>
                      <a:pt x="2608" y="17472"/>
                    </a:cubicBezTo>
                    <a:lnTo>
                      <a:pt x="2638" y="17467"/>
                    </a:lnTo>
                    <a:cubicBezTo>
                      <a:pt x="2011" y="17862"/>
                      <a:pt x="825" y="18003"/>
                      <a:pt x="1" y="17923"/>
                    </a:cubicBezTo>
                    <a:cubicBezTo>
                      <a:pt x="-28" y="17962"/>
                      <a:pt x="714" y="18310"/>
                      <a:pt x="1542" y="18379"/>
                    </a:cubicBezTo>
                    <a:cubicBezTo>
                      <a:pt x="1245" y="18467"/>
                      <a:pt x="906" y="18513"/>
                      <a:pt x="582" y="18499"/>
                    </a:cubicBezTo>
                    <a:cubicBezTo>
                      <a:pt x="1481" y="18739"/>
                      <a:pt x="2039" y="18785"/>
                      <a:pt x="3029" y="18865"/>
                    </a:cubicBezTo>
                    <a:cubicBezTo>
                      <a:pt x="2588" y="19091"/>
                      <a:pt x="2010" y="19186"/>
                      <a:pt x="2010" y="19186"/>
                    </a:cubicBezTo>
                    <a:cubicBezTo>
                      <a:pt x="2010" y="19186"/>
                      <a:pt x="4186" y="19299"/>
                      <a:pt x="5315" y="19147"/>
                    </a:cubicBezTo>
                    <a:cubicBezTo>
                      <a:pt x="4988" y="19390"/>
                      <a:pt x="4449" y="19473"/>
                      <a:pt x="4449" y="19473"/>
                    </a:cubicBezTo>
                    <a:cubicBezTo>
                      <a:pt x="4449" y="19473"/>
                      <a:pt x="7074" y="19640"/>
                      <a:pt x="9273" y="19263"/>
                    </a:cubicBezTo>
                    <a:cubicBezTo>
                      <a:pt x="9277" y="19443"/>
                      <a:pt x="9306" y="21049"/>
                      <a:pt x="9306" y="21600"/>
                    </a:cubicBezTo>
                    <a:lnTo>
                      <a:pt x="11676" y="21600"/>
                    </a:lnTo>
                    <a:lnTo>
                      <a:pt x="11676" y="19306"/>
                    </a:lnTo>
                    <a:cubicBezTo>
                      <a:pt x="13874" y="19629"/>
                      <a:pt x="16600" y="19473"/>
                      <a:pt x="16600" y="19473"/>
                    </a:cubicBezTo>
                    <a:cubicBezTo>
                      <a:pt x="16600" y="19473"/>
                      <a:pt x="16072" y="19496"/>
                      <a:pt x="15235" y="19134"/>
                    </a:cubicBezTo>
                    <a:cubicBezTo>
                      <a:pt x="16407" y="19406"/>
                      <a:pt x="19038" y="19186"/>
                      <a:pt x="19038" y="19186"/>
                    </a:cubicBezTo>
                    <a:cubicBezTo>
                      <a:pt x="19038" y="19186"/>
                      <a:pt x="18653" y="19220"/>
                      <a:pt x="17768" y="18988"/>
                    </a:cubicBezTo>
                    <a:cubicBezTo>
                      <a:pt x="18677" y="19007"/>
                      <a:pt x="19389" y="19078"/>
                      <a:pt x="20696" y="18650"/>
                    </a:cubicBezTo>
                    <a:cubicBezTo>
                      <a:pt x="20282" y="18691"/>
                      <a:pt x="19763" y="18530"/>
                      <a:pt x="19409" y="18422"/>
                    </a:cubicBezTo>
                    <a:cubicBezTo>
                      <a:pt x="20354" y="18360"/>
                      <a:pt x="21572" y="17935"/>
                      <a:pt x="21540" y="17939"/>
                    </a:cubicBezTo>
                    <a:cubicBezTo>
                      <a:pt x="20708" y="18067"/>
                      <a:pt x="19853" y="18090"/>
                      <a:pt x="18701" y="17606"/>
                    </a:cubicBezTo>
                    <a:cubicBezTo>
                      <a:pt x="19559" y="17715"/>
                      <a:pt x="20457" y="17670"/>
                      <a:pt x="21169" y="17431"/>
                    </a:cubicBezTo>
                    <a:cubicBezTo>
                      <a:pt x="20119" y="17251"/>
                      <a:pt x="19385" y="17083"/>
                      <a:pt x="18565" y="16604"/>
                    </a:cubicBezTo>
                    <a:cubicBezTo>
                      <a:pt x="19761" y="16772"/>
                      <a:pt x="20162" y="16732"/>
                      <a:pt x="20682" y="16571"/>
                    </a:cubicBezTo>
                    <a:cubicBezTo>
                      <a:pt x="20036" y="16578"/>
                      <a:pt x="18647" y="16222"/>
                      <a:pt x="18269" y="15821"/>
                    </a:cubicBezTo>
                    <a:cubicBezTo>
                      <a:pt x="19042" y="15936"/>
                      <a:pt x="19570" y="15906"/>
                      <a:pt x="20079" y="15754"/>
                    </a:cubicBezTo>
                    <a:cubicBezTo>
                      <a:pt x="19023" y="15620"/>
                      <a:pt x="18390" y="15410"/>
                      <a:pt x="17588" y="14955"/>
                    </a:cubicBezTo>
                    <a:cubicBezTo>
                      <a:pt x="18238" y="15101"/>
                      <a:pt x="18942" y="15182"/>
                      <a:pt x="19774" y="15037"/>
                    </a:cubicBezTo>
                    <a:cubicBezTo>
                      <a:pt x="18784" y="14789"/>
                      <a:pt x="18079" y="14350"/>
                      <a:pt x="17546" y="14070"/>
                    </a:cubicBezTo>
                    <a:cubicBezTo>
                      <a:pt x="17990" y="14178"/>
                      <a:pt x="18474" y="14174"/>
                      <a:pt x="18892" y="14137"/>
                    </a:cubicBezTo>
                    <a:cubicBezTo>
                      <a:pt x="18497" y="14045"/>
                      <a:pt x="17366" y="13612"/>
                      <a:pt x="16984" y="13412"/>
                    </a:cubicBezTo>
                    <a:cubicBezTo>
                      <a:pt x="17588" y="13460"/>
                      <a:pt x="18896" y="13566"/>
                      <a:pt x="19589" y="13442"/>
                    </a:cubicBezTo>
                    <a:cubicBezTo>
                      <a:pt x="17842" y="12942"/>
                      <a:pt x="17114" y="12475"/>
                      <a:pt x="16218" y="11816"/>
                    </a:cubicBezTo>
                    <a:cubicBezTo>
                      <a:pt x="16859" y="12018"/>
                      <a:pt x="17237" y="12059"/>
                      <a:pt x="18224" y="12059"/>
                    </a:cubicBezTo>
                    <a:cubicBezTo>
                      <a:pt x="17782" y="11886"/>
                      <a:pt x="17111" y="11533"/>
                      <a:pt x="16467" y="11112"/>
                    </a:cubicBezTo>
                    <a:cubicBezTo>
                      <a:pt x="16979" y="11180"/>
                      <a:pt x="17420" y="11208"/>
                      <a:pt x="17685" y="11205"/>
                    </a:cubicBezTo>
                    <a:cubicBezTo>
                      <a:pt x="17685" y="11205"/>
                      <a:pt x="16799" y="10793"/>
                      <a:pt x="16151" y="10277"/>
                    </a:cubicBezTo>
                    <a:cubicBezTo>
                      <a:pt x="16784" y="10420"/>
                      <a:pt x="17190" y="10378"/>
                      <a:pt x="18427" y="10493"/>
                    </a:cubicBezTo>
                    <a:cubicBezTo>
                      <a:pt x="17776" y="10187"/>
                      <a:pt x="16523" y="9477"/>
                      <a:pt x="15468" y="8736"/>
                    </a:cubicBezTo>
                    <a:cubicBezTo>
                      <a:pt x="15724" y="8757"/>
                      <a:pt x="15940" y="8765"/>
                      <a:pt x="16096" y="8764"/>
                    </a:cubicBezTo>
                    <a:cubicBezTo>
                      <a:pt x="16096" y="8764"/>
                      <a:pt x="15264" y="8378"/>
                      <a:pt x="14623" y="7884"/>
                    </a:cubicBezTo>
                    <a:cubicBezTo>
                      <a:pt x="14846" y="7915"/>
                      <a:pt x="15095" y="7938"/>
                      <a:pt x="15393" y="8004"/>
                    </a:cubicBezTo>
                    <a:cubicBezTo>
                      <a:pt x="14734" y="7546"/>
                      <a:pt x="14285" y="7197"/>
                      <a:pt x="13959" y="6906"/>
                    </a:cubicBezTo>
                    <a:cubicBezTo>
                      <a:pt x="14222" y="6939"/>
                      <a:pt x="14447" y="6956"/>
                      <a:pt x="14607" y="6960"/>
                    </a:cubicBezTo>
                    <a:cubicBezTo>
                      <a:pt x="14607" y="6960"/>
                      <a:pt x="14113" y="6696"/>
                      <a:pt x="13621" y="6329"/>
                    </a:cubicBezTo>
                    <a:cubicBezTo>
                      <a:pt x="13992" y="6382"/>
                      <a:pt x="14609" y="6429"/>
                      <a:pt x="14856" y="6470"/>
                    </a:cubicBezTo>
                    <a:cubicBezTo>
                      <a:pt x="14010" y="5822"/>
                      <a:pt x="12722" y="4827"/>
                      <a:pt x="11894" y="3438"/>
                    </a:cubicBezTo>
                    <a:cubicBezTo>
                      <a:pt x="12080" y="3483"/>
                      <a:pt x="12282" y="3518"/>
                      <a:pt x="12464" y="3518"/>
                    </a:cubicBezTo>
                    <a:cubicBezTo>
                      <a:pt x="11894" y="3026"/>
                      <a:pt x="11126" y="1996"/>
                      <a:pt x="10621" y="0"/>
                    </a:cubicBezTo>
                    <a:close/>
                  </a:path>
                </a:pathLst>
              </a:custGeom>
              <a:solidFill>
                <a:srgbClr val="008F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825500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300" name="Rectangle"/>
              <p:cNvSpPr/>
              <p:nvPr/>
            </p:nvSpPr>
            <p:spPr>
              <a:xfrm>
                <a:off x="1760447" y="6188292"/>
                <a:ext cx="459739" cy="745951"/>
              </a:xfrm>
              <a:prstGeom prst="rect">
                <a:avLst/>
              </a:prstGeom>
              <a:solidFill>
                <a:srgbClr val="9452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825500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</p:grpSp>
        <p:grpSp>
          <p:nvGrpSpPr>
            <p:cNvPr id="321" name="Group"/>
            <p:cNvGrpSpPr/>
            <p:nvPr/>
          </p:nvGrpSpPr>
          <p:grpSpPr>
            <a:xfrm>
              <a:off x="2396086" y="4527306"/>
              <a:ext cx="1284962" cy="1284961"/>
              <a:chOff x="-50800" y="-50799"/>
              <a:chExt cx="1284960" cy="1284960"/>
            </a:xfrm>
          </p:grpSpPr>
          <p:grpSp>
            <p:nvGrpSpPr>
              <p:cNvPr id="304" name="Circle"/>
              <p:cNvGrpSpPr/>
              <p:nvPr/>
            </p:nvGrpSpPr>
            <p:grpSpPr>
              <a:xfrm>
                <a:off x="-50800" y="-50800"/>
                <a:ext cx="1284961" cy="1284961"/>
                <a:chOff x="0" y="0"/>
                <a:chExt cx="1284960" cy="1284960"/>
              </a:xfrm>
            </p:grpSpPr>
            <p:sp>
              <p:nvSpPr>
                <p:cNvPr id="303" name="Circle"/>
                <p:cNvSpPr/>
                <p:nvPr/>
              </p:nvSpPr>
              <p:spPr>
                <a:xfrm>
                  <a:off x="50800" y="50800"/>
                  <a:ext cx="1183361" cy="1183361"/>
                </a:xfrm>
                <a:prstGeom prst="ellipse">
                  <a:avLst/>
                </a:prstGeom>
                <a:solidFill>
                  <a:srgbClr val="F1DCF8"/>
                </a:solidFill>
                <a:ln>
                  <a:noFill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defTabSz="914400">
                    <a:spcBef>
                      <a:spcPts val="0"/>
                    </a:spcBef>
                    <a:def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pPr>
                </a:p>
              </p:txBody>
            </p:sp>
            <p:pic>
              <p:nvPicPr>
                <p:cNvPr id="302" name="Circle Circle" descr="Circle Circle"/>
                <p:cNvPicPr>
                  <a:picLocks noChangeAspect="0"/>
                </p:cNvPicPr>
                <p:nvPr/>
              </p:nvPicPr>
              <p:blipFill>
                <a:blip r:embed="rId5">
                  <a:extLst/>
                </a:blip>
                <a:stretch>
                  <a:fillRect/>
                </a:stretch>
              </p:blipFill>
              <p:spPr>
                <a:xfrm>
                  <a:off x="0" y="0"/>
                  <a:ext cx="1284961" cy="1284961"/>
                </a:xfrm>
                <a:prstGeom prst="rect">
                  <a:avLst/>
                </a:prstGeom>
                <a:effectLst/>
              </p:spPr>
            </p:pic>
          </p:grpSp>
          <p:grpSp>
            <p:nvGrpSpPr>
              <p:cNvPr id="307" name="Circle"/>
              <p:cNvGrpSpPr/>
              <p:nvPr/>
            </p:nvGrpSpPr>
            <p:grpSpPr>
              <a:xfrm>
                <a:off x="155464" y="78064"/>
                <a:ext cx="434439" cy="434439"/>
                <a:chOff x="0" y="0"/>
                <a:chExt cx="434437" cy="434437"/>
              </a:xfrm>
            </p:grpSpPr>
            <p:sp>
              <p:nvSpPr>
                <p:cNvPr id="306" name="Circle"/>
                <p:cNvSpPr/>
                <p:nvPr/>
              </p:nvSpPr>
              <p:spPr>
                <a:xfrm>
                  <a:off x="50800" y="50800"/>
                  <a:ext cx="332838" cy="332838"/>
                </a:xfrm>
                <a:prstGeom prst="ellipse">
                  <a:avLst/>
                </a:prstGeom>
                <a:solidFill>
                  <a:srgbClr val="EABF99"/>
                </a:solidFill>
                <a:ln>
                  <a:noFill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defTabSz="914400">
                    <a:spcBef>
                      <a:spcPts val="0"/>
                    </a:spcBef>
                    <a:def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pPr>
                </a:p>
              </p:txBody>
            </p:sp>
            <p:pic>
              <p:nvPicPr>
                <p:cNvPr id="305" name="Circle Circle" descr="Circle Circle"/>
                <p:cNvPicPr>
                  <a:picLocks noChangeAspect="0"/>
                </p:cNvPicPr>
                <p:nvPr/>
              </p:nvPicPr>
              <p:blipFill>
                <a:blip r:embed="rId6">
                  <a:extLst/>
                </a:blip>
                <a:stretch>
                  <a:fillRect/>
                </a:stretch>
              </p:blipFill>
              <p:spPr>
                <a:xfrm>
                  <a:off x="-1" y="0"/>
                  <a:ext cx="434439" cy="434438"/>
                </a:xfrm>
                <a:prstGeom prst="rect">
                  <a:avLst/>
                </a:prstGeom>
                <a:effectLst/>
              </p:spPr>
            </p:pic>
          </p:grpSp>
          <p:sp>
            <p:nvSpPr>
              <p:cNvPr id="308" name="Equation"/>
              <p:cNvSpPr txBox="1"/>
              <p:nvPr/>
            </p:nvSpPr>
            <p:spPr>
              <a:xfrm>
                <a:off x="314719" y="209761"/>
                <a:ext cx="114771" cy="16933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spcBef>
                    <a:spcPts val="0"/>
                  </a:spcBef>
                  <a:defRPr sz="1800">
                    <a:solidFill>
                      <a:srgbClr val="000000"/>
                    </a:solidFill>
                  </a:defRPr>
                </a:pPr>
                <a14:m>
                  <m:oMathPara>
                    <m:oMathParaPr>
                      <m:jc m:val="centerGroup"/>
                    </m:oMathParaPr>
                    <m:oMath>
                      <m:bar>
                        <m:barPr>
                          <m:ctrlPr>
                            <a:rPr xmlns:a="http://schemas.openxmlformats.org/drawingml/2006/main"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  <m:pos m:val="top"/>
                        </m:barPr>
                        <m:e>
                          <m:r>
                            <a:rPr xmlns:a="http://schemas.openxmlformats.org/drawingml/2006/main"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q</m:t>
                          </m:r>
                        </m:e>
                      </m:bar>
                    </m:oMath>
                  </m:oMathPara>
                </a14:m>
                <a:endParaRPr sz="1700"/>
              </a:p>
            </p:txBody>
          </p:sp>
          <p:grpSp>
            <p:nvGrpSpPr>
              <p:cNvPr id="311" name="Circle"/>
              <p:cNvGrpSpPr/>
              <p:nvPr/>
            </p:nvGrpSpPr>
            <p:grpSpPr>
              <a:xfrm>
                <a:off x="94504" y="551553"/>
                <a:ext cx="434439" cy="434439"/>
                <a:chOff x="0" y="0"/>
                <a:chExt cx="434437" cy="434437"/>
              </a:xfrm>
            </p:grpSpPr>
            <p:sp>
              <p:nvSpPr>
                <p:cNvPr id="310" name="Circle"/>
                <p:cNvSpPr/>
                <p:nvPr/>
              </p:nvSpPr>
              <p:spPr>
                <a:xfrm>
                  <a:off x="50800" y="50800"/>
                  <a:ext cx="332838" cy="332838"/>
                </a:xfrm>
                <a:prstGeom prst="ellipse">
                  <a:avLst/>
                </a:prstGeom>
                <a:solidFill>
                  <a:srgbClr val="EABF99"/>
                </a:solidFill>
                <a:ln>
                  <a:noFill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defTabSz="914400">
                    <a:spcBef>
                      <a:spcPts val="0"/>
                    </a:spcBef>
                    <a:def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pPr>
                </a:p>
              </p:txBody>
            </p:sp>
            <p:pic>
              <p:nvPicPr>
                <p:cNvPr id="309" name="Circle Circle" descr="Circle Circle"/>
                <p:cNvPicPr>
                  <a:picLocks noChangeAspect="0"/>
                </p:cNvPicPr>
                <p:nvPr/>
              </p:nvPicPr>
              <p:blipFill>
                <a:blip r:embed="rId6">
                  <a:extLst/>
                </a:blip>
                <a:stretch>
                  <a:fillRect/>
                </a:stretch>
              </p:blipFill>
              <p:spPr>
                <a:xfrm>
                  <a:off x="-1" y="0"/>
                  <a:ext cx="434439" cy="434438"/>
                </a:xfrm>
                <a:prstGeom prst="rect">
                  <a:avLst/>
                </a:prstGeom>
                <a:effectLst/>
              </p:spPr>
            </p:pic>
          </p:grpSp>
          <p:sp>
            <p:nvSpPr>
              <p:cNvPr id="312" name="Equation"/>
              <p:cNvSpPr txBox="1"/>
              <p:nvPr/>
            </p:nvSpPr>
            <p:spPr>
              <a:xfrm>
                <a:off x="253759" y="683250"/>
                <a:ext cx="99044" cy="14025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spcBef>
                    <a:spcPts val="0"/>
                  </a:spcBef>
                  <a:defRPr sz="1800">
                    <a:solidFill>
                      <a:srgbClr val="000000"/>
                    </a:solidFill>
                  </a:defRPr>
                </a:pPr>
                <a14:m>
                  <m:oMathPara>
                    <m:oMathParaPr>
                      <m:jc m:val="centerGroup"/>
                    </m:oMathParaPr>
                    <m:oMath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q</m:t>
                      </m:r>
                    </m:oMath>
                  </m:oMathPara>
                </a14:m>
                <a:endParaRPr sz="1700"/>
              </a:p>
            </p:txBody>
          </p:sp>
          <p:grpSp>
            <p:nvGrpSpPr>
              <p:cNvPr id="315" name="Circle"/>
              <p:cNvGrpSpPr/>
              <p:nvPr/>
            </p:nvGrpSpPr>
            <p:grpSpPr>
              <a:xfrm>
                <a:off x="605375" y="197873"/>
                <a:ext cx="434439" cy="434439"/>
                <a:chOff x="0" y="0"/>
                <a:chExt cx="434437" cy="434437"/>
              </a:xfrm>
            </p:grpSpPr>
            <p:sp>
              <p:nvSpPr>
                <p:cNvPr id="314" name="Circle"/>
                <p:cNvSpPr/>
                <p:nvPr/>
              </p:nvSpPr>
              <p:spPr>
                <a:xfrm>
                  <a:off x="50800" y="50800"/>
                  <a:ext cx="332838" cy="332838"/>
                </a:xfrm>
                <a:prstGeom prst="ellipse">
                  <a:avLst/>
                </a:prstGeom>
                <a:solidFill>
                  <a:srgbClr val="EABF99"/>
                </a:solidFill>
                <a:ln>
                  <a:noFill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defTabSz="914400">
                    <a:spcBef>
                      <a:spcPts val="0"/>
                    </a:spcBef>
                    <a:def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pPr>
                </a:p>
              </p:txBody>
            </p:sp>
            <p:pic>
              <p:nvPicPr>
                <p:cNvPr id="313" name="Circle Circle" descr="Circle Circle"/>
                <p:cNvPicPr>
                  <a:picLocks noChangeAspect="0"/>
                </p:cNvPicPr>
                <p:nvPr/>
              </p:nvPicPr>
              <p:blipFill>
                <a:blip r:embed="rId6">
                  <a:extLst/>
                </a:blip>
                <a:stretch>
                  <a:fillRect/>
                </a:stretch>
              </p:blipFill>
              <p:spPr>
                <a:xfrm>
                  <a:off x="-1" y="0"/>
                  <a:ext cx="434439" cy="434438"/>
                </a:xfrm>
                <a:prstGeom prst="rect">
                  <a:avLst/>
                </a:prstGeom>
                <a:effectLst/>
              </p:spPr>
            </p:pic>
          </p:grpSp>
          <p:sp>
            <p:nvSpPr>
              <p:cNvPr id="316" name="Equation"/>
              <p:cNvSpPr txBox="1"/>
              <p:nvPr/>
            </p:nvSpPr>
            <p:spPr>
              <a:xfrm>
                <a:off x="764630" y="329570"/>
                <a:ext cx="99044" cy="14025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spcBef>
                    <a:spcPts val="0"/>
                  </a:spcBef>
                  <a:defRPr sz="1800">
                    <a:solidFill>
                      <a:srgbClr val="000000"/>
                    </a:solidFill>
                  </a:defRPr>
                </a:pPr>
                <a14:m>
                  <m:oMathPara>
                    <m:oMathParaPr>
                      <m:jc m:val="centerGroup"/>
                    </m:oMathParaPr>
                    <m:oMath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q</m:t>
                      </m:r>
                    </m:oMath>
                  </m:oMathPara>
                </a14:m>
                <a:endParaRPr sz="1700"/>
              </a:p>
            </p:txBody>
          </p:sp>
          <p:grpSp>
            <p:nvGrpSpPr>
              <p:cNvPr id="319" name="Circle"/>
              <p:cNvGrpSpPr/>
              <p:nvPr/>
            </p:nvGrpSpPr>
            <p:grpSpPr>
              <a:xfrm>
                <a:off x="520836" y="661511"/>
                <a:ext cx="434439" cy="434439"/>
                <a:chOff x="0" y="0"/>
                <a:chExt cx="434437" cy="434437"/>
              </a:xfrm>
            </p:grpSpPr>
            <p:sp>
              <p:nvSpPr>
                <p:cNvPr id="318" name="Circle"/>
                <p:cNvSpPr/>
                <p:nvPr/>
              </p:nvSpPr>
              <p:spPr>
                <a:xfrm>
                  <a:off x="50800" y="50800"/>
                  <a:ext cx="332838" cy="332838"/>
                </a:xfrm>
                <a:prstGeom prst="ellipse">
                  <a:avLst/>
                </a:prstGeom>
                <a:solidFill>
                  <a:srgbClr val="EABF99"/>
                </a:solidFill>
                <a:ln>
                  <a:noFill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defTabSz="914400">
                    <a:spcBef>
                      <a:spcPts val="0"/>
                    </a:spcBef>
                    <a:def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pPr>
                </a:p>
              </p:txBody>
            </p:sp>
            <p:pic>
              <p:nvPicPr>
                <p:cNvPr id="317" name="Circle Circle" descr="Circle Circle"/>
                <p:cNvPicPr>
                  <a:picLocks noChangeAspect="0"/>
                </p:cNvPicPr>
                <p:nvPr/>
              </p:nvPicPr>
              <p:blipFill>
                <a:blip r:embed="rId6">
                  <a:extLst/>
                </a:blip>
                <a:stretch>
                  <a:fillRect/>
                </a:stretch>
              </p:blipFill>
              <p:spPr>
                <a:xfrm>
                  <a:off x="-1" y="0"/>
                  <a:ext cx="434439" cy="434438"/>
                </a:xfrm>
                <a:prstGeom prst="rect">
                  <a:avLst/>
                </a:prstGeom>
                <a:effectLst/>
              </p:spPr>
            </p:pic>
          </p:grpSp>
          <p:sp>
            <p:nvSpPr>
              <p:cNvPr id="320" name="Equation"/>
              <p:cNvSpPr txBox="1"/>
              <p:nvPr/>
            </p:nvSpPr>
            <p:spPr>
              <a:xfrm>
                <a:off x="680091" y="793208"/>
                <a:ext cx="114771" cy="16933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spcBef>
                    <a:spcPts val="0"/>
                  </a:spcBef>
                  <a:defRPr sz="1800">
                    <a:solidFill>
                      <a:srgbClr val="000000"/>
                    </a:solidFill>
                  </a:defRPr>
                </a:pPr>
                <a14:m>
                  <m:oMathPara>
                    <m:oMathParaPr>
                      <m:jc m:val="centerGroup"/>
                    </m:oMathParaPr>
                    <m:oMath>
                      <m:bar>
                        <m:barPr>
                          <m:ctrlPr>
                            <a:rPr xmlns:a="http://schemas.openxmlformats.org/drawingml/2006/main"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  <m:pos m:val="top"/>
                        </m:barPr>
                        <m:e>
                          <m:r>
                            <a:rPr xmlns:a="http://schemas.openxmlformats.org/drawingml/2006/main"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q</m:t>
                          </m:r>
                        </m:e>
                      </m:bar>
                    </m:oMath>
                  </m:oMathPara>
                </a14:m>
                <a:endParaRPr sz="1700"/>
              </a:p>
            </p:txBody>
          </p:sp>
        </p:grpSp>
        <p:grpSp>
          <p:nvGrpSpPr>
            <p:cNvPr id="333" name="Group"/>
            <p:cNvGrpSpPr/>
            <p:nvPr/>
          </p:nvGrpSpPr>
          <p:grpSpPr>
            <a:xfrm>
              <a:off x="687772" y="1983662"/>
              <a:ext cx="1284962" cy="1284961"/>
              <a:chOff x="-50800" y="-50799"/>
              <a:chExt cx="1284960" cy="1284960"/>
            </a:xfrm>
          </p:grpSpPr>
          <p:grpSp>
            <p:nvGrpSpPr>
              <p:cNvPr id="324" name="Circle"/>
              <p:cNvGrpSpPr/>
              <p:nvPr/>
            </p:nvGrpSpPr>
            <p:grpSpPr>
              <a:xfrm>
                <a:off x="-50800" y="-50800"/>
                <a:ext cx="1284961" cy="1284961"/>
                <a:chOff x="0" y="0"/>
                <a:chExt cx="1284960" cy="1284960"/>
              </a:xfrm>
            </p:grpSpPr>
            <p:sp>
              <p:nvSpPr>
                <p:cNvPr id="323" name="Circle"/>
                <p:cNvSpPr/>
                <p:nvPr/>
              </p:nvSpPr>
              <p:spPr>
                <a:xfrm>
                  <a:off x="50800" y="50800"/>
                  <a:ext cx="1183361" cy="1183361"/>
                </a:xfrm>
                <a:prstGeom prst="ellipse">
                  <a:avLst/>
                </a:prstGeom>
                <a:solidFill>
                  <a:srgbClr val="F1DCF8"/>
                </a:solidFill>
                <a:ln>
                  <a:noFill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defTabSz="914400">
                    <a:spcBef>
                      <a:spcPts val="0"/>
                    </a:spcBef>
                    <a:def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pPr>
                </a:p>
              </p:txBody>
            </p:sp>
            <p:pic>
              <p:nvPicPr>
                <p:cNvPr id="322" name="Circle Circle" descr="Circle Circle"/>
                <p:cNvPicPr>
                  <a:picLocks noChangeAspect="0"/>
                </p:cNvPicPr>
                <p:nvPr/>
              </p:nvPicPr>
              <p:blipFill>
                <a:blip r:embed="rId5">
                  <a:extLst/>
                </a:blip>
                <a:stretch>
                  <a:fillRect/>
                </a:stretch>
              </p:blipFill>
              <p:spPr>
                <a:xfrm>
                  <a:off x="0" y="0"/>
                  <a:ext cx="1284961" cy="1284961"/>
                </a:xfrm>
                <a:prstGeom prst="rect">
                  <a:avLst/>
                </a:prstGeom>
                <a:effectLst/>
              </p:spPr>
            </p:pic>
          </p:grpSp>
          <p:grpSp>
            <p:nvGrpSpPr>
              <p:cNvPr id="327" name="Circle"/>
              <p:cNvGrpSpPr/>
              <p:nvPr/>
            </p:nvGrpSpPr>
            <p:grpSpPr>
              <a:xfrm>
                <a:off x="194762" y="109502"/>
                <a:ext cx="516168" cy="516168"/>
                <a:chOff x="0" y="0"/>
                <a:chExt cx="516167" cy="516167"/>
              </a:xfrm>
            </p:grpSpPr>
            <p:sp>
              <p:nvSpPr>
                <p:cNvPr id="326" name="Circle"/>
                <p:cNvSpPr/>
                <p:nvPr/>
              </p:nvSpPr>
              <p:spPr>
                <a:xfrm>
                  <a:off x="50800" y="50800"/>
                  <a:ext cx="414568" cy="414568"/>
                </a:xfrm>
                <a:prstGeom prst="ellipse">
                  <a:avLst/>
                </a:prstGeom>
                <a:solidFill>
                  <a:srgbClr val="CBEBFD"/>
                </a:solidFill>
                <a:ln>
                  <a:noFill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defTabSz="914400">
                    <a:spcBef>
                      <a:spcPts val="0"/>
                    </a:spcBef>
                    <a:def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pPr>
                </a:p>
              </p:txBody>
            </p:sp>
            <p:pic>
              <p:nvPicPr>
                <p:cNvPr id="325" name="Circle Circle" descr="Circle Circle"/>
                <p:cNvPicPr>
                  <a:picLocks noChangeAspect="0"/>
                </p:cNvPicPr>
                <p:nvPr/>
              </p:nvPicPr>
              <p:blipFill>
                <a:blip r:embed="rId7">
                  <a:extLst/>
                </a:blip>
                <a:stretch>
                  <a:fillRect/>
                </a:stretch>
              </p:blipFill>
              <p:spPr>
                <a:xfrm>
                  <a:off x="0" y="0"/>
                  <a:ext cx="516168" cy="516168"/>
                </a:xfrm>
                <a:prstGeom prst="rect">
                  <a:avLst/>
                </a:prstGeom>
                <a:effectLst/>
              </p:spPr>
            </p:pic>
          </p:grpSp>
          <p:grpSp>
            <p:nvGrpSpPr>
              <p:cNvPr id="330" name="Circle"/>
              <p:cNvGrpSpPr/>
              <p:nvPr/>
            </p:nvGrpSpPr>
            <p:grpSpPr>
              <a:xfrm>
                <a:off x="474346" y="551553"/>
                <a:ext cx="516169" cy="516169"/>
                <a:chOff x="0" y="0"/>
                <a:chExt cx="516167" cy="516167"/>
              </a:xfrm>
            </p:grpSpPr>
            <p:sp>
              <p:nvSpPr>
                <p:cNvPr id="329" name="Circle"/>
                <p:cNvSpPr/>
                <p:nvPr/>
              </p:nvSpPr>
              <p:spPr>
                <a:xfrm>
                  <a:off x="50800" y="50800"/>
                  <a:ext cx="414568" cy="414568"/>
                </a:xfrm>
                <a:prstGeom prst="ellipse">
                  <a:avLst/>
                </a:prstGeom>
                <a:solidFill>
                  <a:srgbClr val="CBEBFD"/>
                </a:solidFill>
                <a:ln>
                  <a:noFill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defTabSz="914400">
                    <a:spcBef>
                      <a:spcPts val="0"/>
                    </a:spcBef>
                    <a:def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pPr>
                </a:p>
              </p:txBody>
            </p:sp>
            <p:pic>
              <p:nvPicPr>
                <p:cNvPr id="328" name="Circle Circle" descr="Circle Circle"/>
                <p:cNvPicPr>
                  <a:picLocks noChangeAspect="0"/>
                </p:cNvPicPr>
                <p:nvPr/>
              </p:nvPicPr>
              <p:blipFill>
                <a:blip r:embed="rId7">
                  <a:extLst/>
                </a:blip>
                <a:stretch>
                  <a:fillRect/>
                </a:stretch>
              </p:blipFill>
              <p:spPr>
                <a:xfrm>
                  <a:off x="0" y="0"/>
                  <a:ext cx="516168" cy="516168"/>
                </a:xfrm>
                <a:prstGeom prst="rect">
                  <a:avLst/>
                </a:prstGeom>
                <a:effectLst/>
              </p:spPr>
            </p:pic>
          </p:grpSp>
          <p:sp>
            <p:nvSpPr>
              <p:cNvPr id="331" name="Equation"/>
              <p:cNvSpPr txBox="1"/>
              <p:nvPr/>
            </p:nvSpPr>
            <p:spPr>
              <a:xfrm>
                <a:off x="323270" y="270922"/>
                <a:ext cx="265104" cy="19150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spcBef>
                    <a:spcPts val="0"/>
                  </a:spcBef>
                  <a:defRPr sz="1800">
                    <a:solidFill>
                      <a:srgbClr val="000000"/>
                    </a:solidFill>
                  </a:defRPr>
                </a:pPr>
                <a14:m>
                  <m:oMathPara>
                    <m:oMathParaPr>
                      <m:jc m:val="centerGroup"/>
                    </m:oMathParaPr>
                    <m:oMath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q</m:t>
                      </m:r>
                      <m:sSup>
                        <m:e>
                          <m:bar>
                            <m:barPr>
                              <m:ctrlPr>
                                <a:rPr xmlns:a="http://schemas.openxmlformats.org/drawingml/2006/main"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  <m:pos m:val="top"/>
                            </m:barPr>
                            <m:e>
                              <m:r>
                                <a:rPr xmlns:a="http://schemas.openxmlformats.org/drawingml/2006/main"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q</m:t>
                              </m:r>
                            </m:e>
                          </m:bar>
                        </m:e>
                        <m:sup>
                          <m:r>
                            <a:rPr xmlns:a="http://schemas.openxmlformats.org/drawingml/2006/main"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</m:oMath>
                  </m:oMathPara>
                </a14:m>
                <a:endParaRPr sz="1700"/>
              </a:p>
            </p:txBody>
          </p:sp>
          <p:sp>
            <p:nvSpPr>
              <p:cNvPr id="332" name="Equation"/>
              <p:cNvSpPr txBox="1"/>
              <p:nvPr/>
            </p:nvSpPr>
            <p:spPr>
              <a:xfrm>
                <a:off x="602854" y="712973"/>
                <a:ext cx="265104" cy="19150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spcBef>
                    <a:spcPts val="0"/>
                  </a:spcBef>
                  <a:defRPr sz="1800">
                    <a:solidFill>
                      <a:srgbClr val="000000"/>
                    </a:solidFill>
                  </a:defRPr>
                </a:pPr>
                <a14:m>
                  <m:oMathPara>
                    <m:oMathParaPr>
                      <m:jc m:val="centerGroup"/>
                    </m:oMathParaPr>
                    <m:oMath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q</m:t>
                      </m:r>
                      <m:sSup>
                        <m:e>
                          <m:bar>
                            <m:barPr>
                              <m:ctrlPr>
                                <a:rPr xmlns:a="http://schemas.openxmlformats.org/drawingml/2006/main"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  <m:pos m:val="top"/>
                            </m:barPr>
                            <m:e>
                              <m:r>
                                <a:rPr xmlns:a="http://schemas.openxmlformats.org/drawingml/2006/main"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q</m:t>
                              </m:r>
                            </m:e>
                          </m:bar>
                        </m:e>
                        <m:sup>
                          <m:r>
                            <a:rPr xmlns:a="http://schemas.openxmlformats.org/drawingml/2006/main"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</m:oMath>
                  </m:oMathPara>
                </a14:m>
                <a:endParaRPr sz="1700"/>
              </a:p>
            </p:txBody>
          </p:sp>
        </p:grpSp>
        <p:grpSp>
          <p:nvGrpSpPr>
            <p:cNvPr id="345" name="Group"/>
            <p:cNvGrpSpPr/>
            <p:nvPr/>
          </p:nvGrpSpPr>
          <p:grpSpPr>
            <a:xfrm>
              <a:off x="273852" y="3963971"/>
              <a:ext cx="1284962" cy="1284961"/>
              <a:chOff x="-50800" y="-50799"/>
              <a:chExt cx="1284960" cy="1284960"/>
            </a:xfrm>
          </p:grpSpPr>
          <p:grpSp>
            <p:nvGrpSpPr>
              <p:cNvPr id="336" name="Circle"/>
              <p:cNvGrpSpPr/>
              <p:nvPr/>
            </p:nvGrpSpPr>
            <p:grpSpPr>
              <a:xfrm>
                <a:off x="-50800" y="-50800"/>
                <a:ext cx="1284961" cy="1284961"/>
                <a:chOff x="0" y="0"/>
                <a:chExt cx="1284960" cy="1284960"/>
              </a:xfrm>
            </p:grpSpPr>
            <p:sp>
              <p:nvSpPr>
                <p:cNvPr id="335" name="Circle"/>
                <p:cNvSpPr/>
                <p:nvPr/>
              </p:nvSpPr>
              <p:spPr>
                <a:xfrm>
                  <a:off x="50800" y="50800"/>
                  <a:ext cx="1183361" cy="1183361"/>
                </a:xfrm>
                <a:prstGeom prst="ellipse">
                  <a:avLst/>
                </a:prstGeom>
                <a:solidFill>
                  <a:srgbClr val="F8F2C8"/>
                </a:solidFill>
                <a:ln>
                  <a:noFill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defTabSz="914400">
                    <a:spcBef>
                      <a:spcPts val="0"/>
                    </a:spcBef>
                    <a:def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pPr>
                </a:p>
              </p:txBody>
            </p:sp>
            <p:pic>
              <p:nvPicPr>
                <p:cNvPr id="334" name="Circle Circle" descr="Circle Circle"/>
                <p:cNvPicPr>
                  <a:picLocks noChangeAspect="0"/>
                </p:cNvPicPr>
                <p:nvPr/>
              </p:nvPicPr>
              <p:blipFill>
                <a:blip r:embed="rId8">
                  <a:extLst/>
                </a:blip>
                <a:stretch>
                  <a:fillRect/>
                </a:stretch>
              </p:blipFill>
              <p:spPr>
                <a:xfrm>
                  <a:off x="0" y="0"/>
                  <a:ext cx="1284961" cy="1284961"/>
                </a:xfrm>
                <a:prstGeom prst="rect">
                  <a:avLst/>
                </a:prstGeom>
                <a:effectLst/>
              </p:spPr>
            </p:pic>
          </p:grpSp>
          <p:grpSp>
            <p:nvGrpSpPr>
              <p:cNvPr id="339" name="Circle"/>
              <p:cNvGrpSpPr/>
              <p:nvPr/>
            </p:nvGrpSpPr>
            <p:grpSpPr>
              <a:xfrm>
                <a:off x="193804" y="39918"/>
                <a:ext cx="516168" cy="516168"/>
                <a:chOff x="0" y="0"/>
                <a:chExt cx="516167" cy="516167"/>
              </a:xfrm>
            </p:grpSpPr>
            <p:sp>
              <p:nvSpPr>
                <p:cNvPr id="338" name="Circle"/>
                <p:cNvSpPr/>
                <p:nvPr/>
              </p:nvSpPr>
              <p:spPr>
                <a:xfrm>
                  <a:off x="50800" y="50800"/>
                  <a:ext cx="414568" cy="414568"/>
                </a:xfrm>
                <a:prstGeom prst="ellipse">
                  <a:avLst/>
                </a:prstGeom>
                <a:solidFill>
                  <a:srgbClr val="CBEBFD"/>
                </a:solidFill>
                <a:ln>
                  <a:noFill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defTabSz="914400">
                    <a:spcBef>
                      <a:spcPts val="0"/>
                    </a:spcBef>
                    <a:def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pPr>
                </a:p>
              </p:txBody>
            </p:sp>
            <p:pic>
              <p:nvPicPr>
                <p:cNvPr id="337" name="Circle Circle" descr="Circle Circle"/>
                <p:cNvPicPr>
                  <a:picLocks noChangeAspect="0"/>
                </p:cNvPicPr>
                <p:nvPr/>
              </p:nvPicPr>
              <p:blipFill>
                <a:blip r:embed="rId7">
                  <a:extLst/>
                </a:blip>
                <a:stretch>
                  <a:fillRect/>
                </a:stretch>
              </p:blipFill>
              <p:spPr>
                <a:xfrm>
                  <a:off x="0" y="0"/>
                  <a:ext cx="516168" cy="516168"/>
                </a:xfrm>
                <a:prstGeom prst="rect">
                  <a:avLst/>
                </a:prstGeom>
                <a:effectLst/>
              </p:spPr>
            </p:pic>
          </p:grpSp>
          <p:grpSp>
            <p:nvGrpSpPr>
              <p:cNvPr id="342" name="Circle"/>
              <p:cNvGrpSpPr/>
              <p:nvPr/>
            </p:nvGrpSpPr>
            <p:grpSpPr>
              <a:xfrm>
                <a:off x="333073" y="489234"/>
                <a:ext cx="656483" cy="656484"/>
                <a:chOff x="0" y="0"/>
                <a:chExt cx="656482" cy="656482"/>
              </a:xfrm>
            </p:grpSpPr>
            <p:sp>
              <p:nvSpPr>
                <p:cNvPr id="341" name="Circle"/>
                <p:cNvSpPr/>
                <p:nvPr/>
              </p:nvSpPr>
              <p:spPr>
                <a:xfrm>
                  <a:off x="50800" y="50800"/>
                  <a:ext cx="554883" cy="554883"/>
                </a:xfrm>
                <a:prstGeom prst="ellipse">
                  <a:avLst/>
                </a:prstGeom>
                <a:solidFill>
                  <a:srgbClr val="CBEBFD"/>
                </a:solidFill>
                <a:ln>
                  <a:noFill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defTabSz="914400">
                    <a:spcBef>
                      <a:spcPts val="0"/>
                    </a:spcBef>
                    <a:def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pPr>
                </a:p>
              </p:txBody>
            </p:sp>
            <p:pic>
              <p:nvPicPr>
                <p:cNvPr id="340" name="Circle Circle" descr="Circle Circle"/>
                <p:cNvPicPr>
                  <a:picLocks noChangeAspect="0"/>
                </p:cNvPicPr>
                <p:nvPr/>
              </p:nvPicPr>
              <p:blipFill>
                <a:blip r:embed="rId9">
                  <a:extLst/>
                </a:blip>
                <a:stretch>
                  <a:fillRect/>
                </a:stretch>
              </p:blipFill>
              <p:spPr>
                <a:xfrm>
                  <a:off x="0" y="-1"/>
                  <a:ext cx="656483" cy="656484"/>
                </a:xfrm>
                <a:prstGeom prst="rect">
                  <a:avLst/>
                </a:prstGeom>
                <a:effectLst/>
              </p:spPr>
            </p:pic>
          </p:grpSp>
          <p:sp>
            <p:nvSpPr>
              <p:cNvPr id="343" name="Equation"/>
              <p:cNvSpPr txBox="1"/>
              <p:nvPr/>
            </p:nvSpPr>
            <p:spPr>
              <a:xfrm>
                <a:off x="322312" y="192203"/>
                <a:ext cx="265104" cy="19150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spcBef>
                    <a:spcPts val="0"/>
                  </a:spcBef>
                  <a:defRPr sz="1800">
                    <a:solidFill>
                      <a:srgbClr val="000000"/>
                    </a:solidFill>
                  </a:defRPr>
                </a:pPr>
                <a14:m>
                  <m:oMathPara>
                    <m:oMathParaPr>
                      <m:jc m:val="centerGroup"/>
                    </m:oMathParaPr>
                    <m:oMath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q</m:t>
                      </m:r>
                      <m:sSup>
                        <m:e>
                          <m:bar>
                            <m:barPr>
                              <m:ctrlPr>
                                <a:rPr xmlns:a="http://schemas.openxmlformats.org/drawingml/2006/main"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  <m:pos m:val="top"/>
                            </m:barPr>
                            <m:e>
                              <m:r>
                                <a:rPr xmlns:a="http://schemas.openxmlformats.org/drawingml/2006/main"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q</m:t>
                              </m:r>
                            </m:e>
                          </m:bar>
                        </m:e>
                        <m:sup>
                          <m:r>
                            <a:rPr xmlns:a="http://schemas.openxmlformats.org/drawingml/2006/main"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</m:oMath>
                  </m:oMathPara>
                </a14:m>
                <a:endParaRPr sz="1700"/>
              </a:p>
            </p:txBody>
          </p:sp>
          <p:sp>
            <p:nvSpPr>
              <p:cNvPr id="344" name="Equation"/>
              <p:cNvSpPr txBox="1"/>
              <p:nvPr/>
            </p:nvSpPr>
            <p:spPr>
              <a:xfrm>
                <a:off x="437290" y="719109"/>
                <a:ext cx="458880" cy="19150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spcBef>
                    <a:spcPts val="0"/>
                  </a:spcBef>
                  <a:defRPr sz="1800">
                    <a:solidFill>
                      <a:srgbClr val="000000"/>
                    </a:solidFill>
                  </a:defRPr>
                </a:pPr>
                <a14:m>
                  <m:oMathPara>
                    <m:oMathParaPr>
                      <m:jc m:val="centerGroup"/>
                    </m:oMathParaPr>
                    <m:oMath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q</m:t>
                      </m:r>
                      <m:sSup>
                        <m:e>
                          <m:r>
                            <a:rPr xmlns:a="http://schemas.openxmlformats.org/drawingml/2006/main"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q</m:t>
                          </m:r>
                        </m:e>
                        <m:sup>
                          <m:r>
                            <a:rPr xmlns:a="http://schemas.openxmlformats.org/drawingml/2006/main"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sSup>
                        <m:e>
                          <m:r>
                            <a:rPr xmlns:a="http://schemas.openxmlformats.org/drawingml/2006/main"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q</m:t>
                          </m:r>
                        </m:e>
                        <m:sup>
                          <m:r>
                            <a:rPr xmlns:a="http://schemas.openxmlformats.org/drawingml/2006/main"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  <m:r>
                            <a:rPr xmlns:a="http://schemas.openxmlformats.org/drawingml/2006/main"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</m:oMath>
                  </m:oMathPara>
                </a14:m>
                <a:endParaRPr sz="1700"/>
              </a:p>
            </p:txBody>
          </p:sp>
        </p:grpSp>
        <p:grpSp>
          <p:nvGrpSpPr>
            <p:cNvPr id="369" name="Group"/>
            <p:cNvGrpSpPr/>
            <p:nvPr/>
          </p:nvGrpSpPr>
          <p:grpSpPr>
            <a:xfrm>
              <a:off x="2000981" y="2824641"/>
              <a:ext cx="1284962" cy="1284961"/>
              <a:chOff x="-50800" y="-50799"/>
              <a:chExt cx="1284960" cy="1284960"/>
            </a:xfrm>
          </p:grpSpPr>
          <p:grpSp>
            <p:nvGrpSpPr>
              <p:cNvPr id="348" name="Circle"/>
              <p:cNvGrpSpPr/>
              <p:nvPr/>
            </p:nvGrpSpPr>
            <p:grpSpPr>
              <a:xfrm>
                <a:off x="-50800" y="-50800"/>
                <a:ext cx="1284961" cy="1284961"/>
                <a:chOff x="0" y="0"/>
                <a:chExt cx="1284960" cy="1284960"/>
              </a:xfrm>
            </p:grpSpPr>
            <p:sp>
              <p:nvSpPr>
                <p:cNvPr id="347" name="Circle"/>
                <p:cNvSpPr/>
                <p:nvPr/>
              </p:nvSpPr>
              <p:spPr>
                <a:xfrm>
                  <a:off x="50800" y="50800"/>
                  <a:ext cx="1183361" cy="1183361"/>
                </a:xfrm>
                <a:prstGeom prst="ellipse">
                  <a:avLst/>
                </a:prstGeom>
                <a:solidFill>
                  <a:srgbClr val="F8F2C8"/>
                </a:solidFill>
                <a:ln>
                  <a:noFill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defTabSz="914400">
                    <a:spcBef>
                      <a:spcPts val="0"/>
                    </a:spcBef>
                    <a:def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pPr>
                </a:p>
              </p:txBody>
            </p:sp>
            <p:pic>
              <p:nvPicPr>
                <p:cNvPr id="346" name="Circle Circle" descr="Circle Circle"/>
                <p:cNvPicPr>
                  <a:picLocks noChangeAspect="0"/>
                </p:cNvPicPr>
                <p:nvPr/>
              </p:nvPicPr>
              <p:blipFill>
                <a:blip r:embed="rId8">
                  <a:extLst/>
                </a:blip>
                <a:stretch>
                  <a:fillRect/>
                </a:stretch>
              </p:blipFill>
              <p:spPr>
                <a:xfrm>
                  <a:off x="0" y="0"/>
                  <a:ext cx="1284961" cy="1284961"/>
                </a:xfrm>
                <a:prstGeom prst="rect">
                  <a:avLst/>
                </a:prstGeom>
                <a:effectLst/>
              </p:spPr>
            </p:pic>
          </p:grpSp>
          <p:grpSp>
            <p:nvGrpSpPr>
              <p:cNvPr id="351" name="Circle"/>
              <p:cNvGrpSpPr/>
              <p:nvPr/>
            </p:nvGrpSpPr>
            <p:grpSpPr>
              <a:xfrm>
                <a:off x="113789" y="138350"/>
                <a:ext cx="434439" cy="434439"/>
                <a:chOff x="0" y="0"/>
                <a:chExt cx="434437" cy="434437"/>
              </a:xfrm>
            </p:grpSpPr>
            <p:sp>
              <p:nvSpPr>
                <p:cNvPr id="350" name="Circle"/>
                <p:cNvSpPr/>
                <p:nvPr/>
              </p:nvSpPr>
              <p:spPr>
                <a:xfrm>
                  <a:off x="50800" y="50800"/>
                  <a:ext cx="332838" cy="332838"/>
                </a:xfrm>
                <a:prstGeom prst="ellipse">
                  <a:avLst/>
                </a:prstGeom>
                <a:solidFill>
                  <a:srgbClr val="EABF99"/>
                </a:solidFill>
                <a:ln>
                  <a:noFill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defTabSz="914400">
                    <a:spcBef>
                      <a:spcPts val="0"/>
                    </a:spcBef>
                    <a:def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pPr>
                </a:p>
              </p:txBody>
            </p:sp>
            <p:pic>
              <p:nvPicPr>
                <p:cNvPr id="349" name="Circle Circle" descr="Circle Circle"/>
                <p:cNvPicPr>
                  <a:picLocks noChangeAspect="0"/>
                </p:cNvPicPr>
                <p:nvPr/>
              </p:nvPicPr>
              <p:blipFill>
                <a:blip r:embed="rId6">
                  <a:extLst/>
                </a:blip>
                <a:stretch>
                  <a:fillRect/>
                </a:stretch>
              </p:blipFill>
              <p:spPr>
                <a:xfrm>
                  <a:off x="-1" y="0"/>
                  <a:ext cx="434439" cy="434438"/>
                </a:xfrm>
                <a:prstGeom prst="rect">
                  <a:avLst/>
                </a:prstGeom>
                <a:effectLst/>
              </p:spPr>
            </p:pic>
          </p:grpSp>
          <p:sp>
            <p:nvSpPr>
              <p:cNvPr id="352" name="Equation"/>
              <p:cNvSpPr txBox="1"/>
              <p:nvPr/>
            </p:nvSpPr>
            <p:spPr>
              <a:xfrm>
                <a:off x="273044" y="270047"/>
                <a:ext cx="99043" cy="14025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spcBef>
                    <a:spcPts val="0"/>
                  </a:spcBef>
                  <a:defRPr sz="1800">
                    <a:solidFill>
                      <a:srgbClr val="000000"/>
                    </a:solidFill>
                  </a:defRPr>
                </a:pPr>
                <a14:m>
                  <m:oMathPara>
                    <m:oMathParaPr>
                      <m:jc m:val="centerGroup"/>
                    </m:oMathParaPr>
                    <m:oMath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q</m:t>
                      </m:r>
                    </m:oMath>
                  </m:oMathPara>
                </a14:m>
                <a:endParaRPr sz="1700"/>
              </a:p>
            </p:txBody>
          </p:sp>
          <p:grpSp>
            <p:nvGrpSpPr>
              <p:cNvPr id="355" name="Circle"/>
              <p:cNvGrpSpPr/>
              <p:nvPr/>
            </p:nvGrpSpPr>
            <p:grpSpPr>
              <a:xfrm>
                <a:off x="72842" y="565661"/>
                <a:ext cx="434438" cy="434439"/>
                <a:chOff x="0" y="0"/>
                <a:chExt cx="434437" cy="434437"/>
              </a:xfrm>
            </p:grpSpPr>
            <p:sp>
              <p:nvSpPr>
                <p:cNvPr id="354" name="Circle"/>
                <p:cNvSpPr/>
                <p:nvPr/>
              </p:nvSpPr>
              <p:spPr>
                <a:xfrm>
                  <a:off x="50800" y="50800"/>
                  <a:ext cx="332838" cy="332838"/>
                </a:xfrm>
                <a:prstGeom prst="ellipse">
                  <a:avLst/>
                </a:prstGeom>
                <a:solidFill>
                  <a:srgbClr val="EABF99"/>
                </a:solidFill>
                <a:ln>
                  <a:noFill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defTabSz="914400">
                    <a:spcBef>
                      <a:spcPts val="0"/>
                    </a:spcBef>
                    <a:def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pPr>
                </a:p>
              </p:txBody>
            </p:sp>
            <p:pic>
              <p:nvPicPr>
                <p:cNvPr id="353" name="Circle Circle" descr="Circle Circle"/>
                <p:cNvPicPr>
                  <a:picLocks noChangeAspect="0"/>
                </p:cNvPicPr>
                <p:nvPr/>
              </p:nvPicPr>
              <p:blipFill>
                <a:blip r:embed="rId6">
                  <a:extLst/>
                </a:blip>
                <a:stretch>
                  <a:fillRect/>
                </a:stretch>
              </p:blipFill>
              <p:spPr>
                <a:xfrm>
                  <a:off x="-1" y="0"/>
                  <a:ext cx="434439" cy="434438"/>
                </a:xfrm>
                <a:prstGeom prst="rect">
                  <a:avLst/>
                </a:prstGeom>
                <a:effectLst/>
              </p:spPr>
            </p:pic>
          </p:grpSp>
          <p:sp>
            <p:nvSpPr>
              <p:cNvPr id="356" name="Equation"/>
              <p:cNvSpPr txBox="1"/>
              <p:nvPr/>
            </p:nvSpPr>
            <p:spPr>
              <a:xfrm>
                <a:off x="232097" y="697358"/>
                <a:ext cx="114770" cy="16933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spcBef>
                    <a:spcPts val="0"/>
                  </a:spcBef>
                  <a:defRPr sz="1800">
                    <a:solidFill>
                      <a:srgbClr val="000000"/>
                    </a:solidFill>
                  </a:defRPr>
                </a:pPr>
                <a14:m>
                  <m:oMathPara>
                    <m:oMathParaPr>
                      <m:jc m:val="centerGroup"/>
                    </m:oMathParaPr>
                    <m:oMath>
                      <m:bar>
                        <m:barPr>
                          <m:ctrlPr>
                            <a:rPr xmlns:a="http://schemas.openxmlformats.org/drawingml/2006/main"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  <m:pos m:val="top"/>
                        </m:barPr>
                        <m:e>
                          <m:r>
                            <a:rPr xmlns:a="http://schemas.openxmlformats.org/drawingml/2006/main"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q</m:t>
                          </m:r>
                        </m:e>
                      </m:bar>
                    </m:oMath>
                  </m:oMathPara>
                </a14:m>
                <a:endParaRPr sz="1700"/>
              </a:p>
            </p:txBody>
          </p:sp>
          <p:grpSp>
            <p:nvGrpSpPr>
              <p:cNvPr id="359" name="Circle"/>
              <p:cNvGrpSpPr/>
              <p:nvPr/>
            </p:nvGrpSpPr>
            <p:grpSpPr>
              <a:xfrm>
                <a:off x="721228" y="400417"/>
                <a:ext cx="434439" cy="434438"/>
                <a:chOff x="0" y="0"/>
                <a:chExt cx="434437" cy="434437"/>
              </a:xfrm>
            </p:grpSpPr>
            <p:sp>
              <p:nvSpPr>
                <p:cNvPr id="358" name="Circle"/>
                <p:cNvSpPr/>
                <p:nvPr/>
              </p:nvSpPr>
              <p:spPr>
                <a:xfrm>
                  <a:off x="50800" y="50800"/>
                  <a:ext cx="332838" cy="332838"/>
                </a:xfrm>
                <a:prstGeom prst="ellipse">
                  <a:avLst/>
                </a:prstGeom>
                <a:solidFill>
                  <a:srgbClr val="EABF99"/>
                </a:solidFill>
                <a:ln>
                  <a:noFill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defTabSz="914400">
                    <a:spcBef>
                      <a:spcPts val="0"/>
                    </a:spcBef>
                    <a:def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pPr>
                </a:p>
              </p:txBody>
            </p:sp>
            <p:pic>
              <p:nvPicPr>
                <p:cNvPr id="357" name="Circle Circle" descr="Circle Circle"/>
                <p:cNvPicPr>
                  <a:picLocks noChangeAspect="0"/>
                </p:cNvPicPr>
                <p:nvPr/>
              </p:nvPicPr>
              <p:blipFill>
                <a:blip r:embed="rId6">
                  <a:extLst/>
                </a:blip>
                <a:stretch>
                  <a:fillRect/>
                </a:stretch>
              </p:blipFill>
              <p:spPr>
                <a:xfrm>
                  <a:off x="-1" y="0"/>
                  <a:ext cx="434439" cy="434438"/>
                </a:xfrm>
                <a:prstGeom prst="rect">
                  <a:avLst/>
                </a:prstGeom>
                <a:effectLst/>
              </p:spPr>
            </p:pic>
          </p:grpSp>
          <p:sp>
            <p:nvSpPr>
              <p:cNvPr id="360" name="Equation"/>
              <p:cNvSpPr txBox="1"/>
              <p:nvPr/>
            </p:nvSpPr>
            <p:spPr>
              <a:xfrm>
                <a:off x="880483" y="532114"/>
                <a:ext cx="99044" cy="14025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spcBef>
                    <a:spcPts val="0"/>
                  </a:spcBef>
                  <a:defRPr sz="1800">
                    <a:solidFill>
                      <a:srgbClr val="000000"/>
                    </a:solidFill>
                  </a:defRPr>
                </a:pPr>
                <a14:m>
                  <m:oMathPara>
                    <m:oMathParaPr>
                      <m:jc m:val="centerGroup"/>
                    </m:oMathParaPr>
                    <m:oMath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q</m:t>
                      </m:r>
                    </m:oMath>
                  </m:oMathPara>
                </a14:m>
                <a:endParaRPr sz="1700"/>
              </a:p>
            </p:txBody>
          </p:sp>
          <p:grpSp>
            <p:nvGrpSpPr>
              <p:cNvPr id="363" name="Circle"/>
              <p:cNvGrpSpPr/>
              <p:nvPr/>
            </p:nvGrpSpPr>
            <p:grpSpPr>
              <a:xfrm>
                <a:off x="511317" y="37446"/>
                <a:ext cx="434439" cy="434439"/>
                <a:chOff x="0" y="0"/>
                <a:chExt cx="434437" cy="434437"/>
              </a:xfrm>
            </p:grpSpPr>
            <p:sp>
              <p:nvSpPr>
                <p:cNvPr id="362" name="Circle"/>
                <p:cNvSpPr/>
                <p:nvPr/>
              </p:nvSpPr>
              <p:spPr>
                <a:xfrm>
                  <a:off x="50800" y="50800"/>
                  <a:ext cx="332838" cy="332838"/>
                </a:xfrm>
                <a:prstGeom prst="ellipse">
                  <a:avLst/>
                </a:prstGeom>
                <a:solidFill>
                  <a:srgbClr val="EABF99"/>
                </a:solidFill>
                <a:ln>
                  <a:noFill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defTabSz="914400">
                    <a:spcBef>
                      <a:spcPts val="0"/>
                    </a:spcBef>
                    <a:def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pPr>
                </a:p>
              </p:txBody>
            </p:sp>
            <p:pic>
              <p:nvPicPr>
                <p:cNvPr id="361" name="Circle Circle" descr="Circle Circle"/>
                <p:cNvPicPr>
                  <a:picLocks noChangeAspect="0"/>
                </p:cNvPicPr>
                <p:nvPr/>
              </p:nvPicPr>
              <p:blipFill>
                <a:blip r:embed="rId6">
                  <a:extLst/>
                </a:blip>
                <a:stretch>
                  <a:fillRect/>
                </a:stretch>
              </p:blipFill>
              <p:spPr>
                <a:xfrm>
                  <a:off x="-1" y="0"/>
                  <a:ext cx="434439" cy="434438"/>
                </a:xfrm>
                <a:prstGeom prst="rect">
                  <a:avLst/>
                </a:prstGeom>
                <a:effectLst/>
              </p:spPr>
            </p:pic>
          </p:grpSp>
          <p:sp>
            <p:nvSpPr>
              <p:cNvPr id="364" name="Equation"/>
              <p:cNvSpPr txBox="1"/>
              <p:nvPr/>
            </p:nvSpPr>
            <p:spPr>
              <a:xfrm>
                <a:off x="670572" y="169143"/>
                <a:ext cx="99043" cy="14025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spcBef>
                    <a:spcPts val="0"/>
                  </a:spcBef>
                  <a:defRPr sz="1800">
                    <a:solidFill>
                      <a:srgbClr val="000000"/>
                    </a:solidFill>
                  </a:defRPr>
                </a:pPr>
                <a14:m>
                  <m:oMathPara>
                    <m:oMathParaPr>
                      <m:jc m:val="centerGroup"/>
                    </m:oMathParaPr>
                    <m:oMath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q</m:t>
                      </m:r>
                    </m:oMath>
                  </m:oMathPara>
                </a14:m>
                <a:endParaRPr sz="1700"/>
              </a:p>
            </p:txBody>
          </p:sp>
          <p:grpSp>
            <p:nvGrpSpPr>
              <p:cNvPr id="367" name="Circle"/>
              <p:cNvGrpSpPr/>
              <p:nvPr/>
            </p:nvGrpSpPr>
            <p:grpSpPr>
              <a:xfrm>
                <a:off x="457960" y="738063"/>
                <a:ext cx="434439" cy="434439"/>
                <a:chOff x="0" y="0"/>
                <a:chExt cx="434437" cy="434437"/>
              </a:xfrm>
            </p:grpSpPr>
            <p:sp>
              <p:nvSpPr>
                <p:cNvPr id="366" name="Circle"/>
                <p:cNvSpPr/>
                <p:nvPr/>
              </p:nvSpPr>
              <p:spPr>
                <a:xfrm>
                  <a:off x="50800" y="50800"/>
                  <a:ext cx="332838" cy="332838"/>
                </a:xfrm>
                <a:prstGeom prst="ellipse">
                  <a:avLst/>
                </a:prstGeom>
                <a:solidFill>
                  <a:srgbClr val="EABF99"/>
                </a:solidFill>
                <a:ln>
                  <a:noFill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defTabSz="914400">
                    <a:spcBef>
                      <a:spcPts val="0"/>
                    </a:spcBef>
                    <a:def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pPr>
                </a:p>
              </p:txBody>
            </p:sp>
            <p:pic>
              <p:nvPicPr>
                <p:cNvPr id="365" name="Circle Circle" descr="Circle Circle"/>
                <p:cNvPicPr>
                  <a:picLocks noChangeAspect="0"/>
                </p:cNvPicPr>
                <p:nvPr/>
              </p:nvPicPr>
              <p:blipFill>
                <a:blip r:embed="rId6">
                  <a:extLst/>
                </a:blip>
                <a:stretch>
                  <a:fillRect/>
                </a:stretch>
              </p:blipFill>
              <p:spPr>
                <a:xfrm>
                  <a:off x="-1" y="0"/>
                  <a:ext cx="434439" cy="434438"/>
                </a:xfrm>
                <a:prstGeom prst="rect">
                  <a:avLst/>
                </a:prstGeom>
                <a:effectLst/>
              </p:spPr>
            </p:pic>
          </p:grpSp>
          <p:sp>
            <p:nvSpPr>
              <p:cNvPr id="368" name="Equation"/>
              <p:cNvSpPr txBox="1"/>
              <p:nvPr/>
            </p:nvSpPr>
            <p:spPr>
              <a:xfrm>
                <a:off x="617215" y="869760"/>
                <a:ext cx="99043" cy="14025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spcBef>
                    <a:spcPts val="0"/>
                  </a:spcBef>
                  <a:defRPr sz="1800">
                    <a:solidFill>
                      <a:srgbClr val="000000"/>
                    </a:solidFill>
                  </a:defRPr>
                </a:pPr>
                <a14:m>
                  <m:oMathPara>
                    <m:oMathParaPr>
                      <m:jc m:val="centerGroup"/>
                    </m:oMathParaPr>
                    <m:oMath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q</m:t>
                      </m:r>
                    </m:oMath>
                  </m:oMathPara>
                </a14:m>
                <a:endParaRPr sz="1700"/>
              </a:p>
            </p:txBody>
          </p:sp>
        </p:grpSp>
      </p:grp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2" name="Rectangle Rectangle" descr="Rectangle Rectangle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20942" y="8045599"/>
            <a:ext cx="13727093" cy="1987002"/>
          </a:xfrm>
          <a:prstGeom prst="rect">
            <a:avLst/>
          </a:prstGeom>
        </p:spPr>
      </p:pic>
      <p:sp>
        <p:nvSpPr>
          <p:cNvPr id="373" name="Rectangle 6"/>
          <p:cNvSpPr/>
          <p:nvPr/>
        </p:nvSpPr>
        <p:spPr>
          <a:xfrm>
            <a:off x="1" y="0"/>
            <a:ext cx="13178531" cy="1071563"/>
          </a:xfrm>
          <a:prstGeom prst="rect">
            <a:avLst/>
          </a:prstGeom>
          <a:solidFill>
            <a:srgbClr val="00355F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 defTabSz="914400">
              <a:spcBef>
                <a:spcPts val="0"/>
              </a:spcBef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374" name="âPngtreeâchristmas lights series light effect_5535495.png" descr="âPngtreeâchristmas lights series light effect_5535495.png"/>
          <p:cNvPicPr>
            <a:picLocks noChangeAspect="1"/>
          </p:cNvPicPr>
          <p:nvPr/>
        </p:nvPicPr>
        <p:blipFill>
          <a:blip r:embed="rId3">
            <a:extLst/>
          </a:blip>
          <a:srcRect l="0" t="0" r="0" b="67769"/>
          <a:stretch>
            <a:fillRect/>
          </a:stretch>
        </p:blipFill>
        <p:spPr>
          <a:xfrm flipH="1">
            <a:off x="77589" y="-2500842"/>
            <a:ext cx="12849548" cy="4141441"/>
          </a:xfrm>
          <a:prstGeom prst="rect">
            <a:avLst/>
          </a:prstGeom>
          <a:ln w="12700">
            <a:miter lim="400000"/>
          </a:ln>
        </p:spPr>
      </p:pic>
      <p:sp>
        <p:nvSpPr>
          <p:cNvPr id="375" name="Charm"/>
          <p:cNvSpPr txBox="1"/>
          <p:nvPr>
            <p:ph type="title"/>
          </p:nvPr>
        </p:nvSpPr>
        <p:spPr>
          <a:xfrm>
            <a:off x="406400" y="209550"/>
            <a:ext cx="10718610" cy="723900"/>
          </a:xfrm>
          <a:prstGeom prst="rect">
            <a:avLst/>
          </a:prstGeom>
        </p:spPr>
        <p:txBody>
          <a:bodyPr/>
          <a:lstStyle>
            <a:lvl1pPr defTabSz="365760">
              <a:lnSpc>
                <a:spcPct val="100000"/>
              </a:lnSpc>
              <a:spcBef>
                <a:spcPts val="0"/>
              </a:spcBef>
              <a:defRPr cap="none" sz="4800">
                <a:solidFill>
                  <a:schemeClr val="accent4">
                    <a:hueOff val="414058"/>
                    <a:satOff val="2144"/>
                    <a:lumOff val="10379"/>
                  </a:schemeClr>
                </a:solidFill>
              </a:defRPr>
            </a:lvl1pPr>
          </a:lstStyle>
          <a:p>
            <a:pPr/>
            <a:r>
              <a:t>Charm</a:t>
            </a:r>
          </a:p>
        </p:txBody>
      </p:sp>
      <p:sp>
        <p:nvSpPr>
          <p:cNvPr id="3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77" name="And for CP-Violation"/>
          <p:cNvSpPr txBox="1"/>
          <p:nvPr/>
        </p:nvSpPr>
        <p:spPr>
          <a:xfrm>
            <a:off x="272666" y="8500636"/>
            <a:ext cx="12633200" cy="24519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ctr" defTabSz="457200">
              <a:spcBef>
                <a:spcPts val="0"/>
              </a:spcBef>
              <a:defRPr sz="6500">
                <a:solidFill>
                  <a:srgbClr val="00355F"/>
                </a:solidFill>
                <a:latin typeface="Kaufmann BT"/>
                <a:ea typeface="Kaufmann BT"/>
                <a:cs typeface="Kaufmann BT"/>
                <a:sym typeface="Kaufmann BT"/>
              </a:defRPr>
            </a:lvl1pPr>
          </a:lstStyle>
          <a:p>
            <a:pPr/>
            <a:r>
              <a:t>And for CP-Violation</a:t>
            </a:r>
          </a:p>
        </p:txBody>
      </p:sp>
      <p:pic>
        <p:nvPicPr>
          <p:cNvPr id="378" name="Screenshot 2022-12-16 at 08.04.57.png" descr="Screenshot 2022-12-16 at 08.04.57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49249" y="2804834"/>
            <a:ext cx="6568454" cy="1623383"/>
          </a:xfrm>
          <a:prstGeom prst="rect">
            <a:avLst/>
          </a:prstGeom>
          <a:ln w="12700">
            <a:miter lim="400000"/>
          </a:ln>
        </p:spPr>
      </p:pic>
      <p:sp>
        <p:nvSpPr>
          <p:cNvPr id="379" name="Niall, Paul, Patrick, Michael, Lauren, Lars: Time-dependent CP violation in multi-body charm decays"/>
          <p:cNvSpPr txBox="1"/>
          <p:nvPr/>
        </p:nvSpPr>
        <p:spPr>
          <a:xfrm>
            <a:off x="392848" y="1445579"/>
            <a:ext cx="6965008" cy="15805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marL="444500" indent="-444500">
              <a:spcBef>
                <a:spcPts val="2800"/>
              </a:spcBef>
              <a:buClr>
                <a:schemeClr val="accent1"/>
              </a:buClr>
              <a:buSzPct val="104999"/>
              <a:buFont typeface="Avenir Next Regular"/>
              <a:buChar char="▸"/>
              <a:defRPr sz="2400">
                <a:solidFill>
                  <a:srgbClr val="00355F"/>
                </a:solidFill>
              </a:defRPr>
            </a:pPr>
            <a:r>
              <a:rPr b="1">
                <a:latin typeface="Avenir Next Regular"/>
                <a:ea typeface="Avenir Next Regular"/>
                <a:cs typeface="Avenir Next Regular"/>
                <a:sym typeface="Avenir Next Regular"/>
              </a:rPr>
              <a:t>Niall, Paul, Patrick, </a:t>
            </a:r>
            <a:r>
              <a:t>Michael, Lauren, Lars: Time-dependent CP violation in multi-body</a:t>
            </a:r>
            <a:br/>
            <a:r>
              <a:t>charm decays</a:t>
            </a:r>
          </a:p>
        </p:txBody>
      </p:sp>
      <p:sp>
        <p:nvSpPr>
          <p:cNvPr id="380" name="Weights to correct nuisance asymmetries"/>
          <p:cNvSpPr txBox="1"/>
          <p:nvPr/>
        </p:nvSpPr>
        <p:spPr>
          <a:xfrm>
            <a:off x="4547531" y="2947731"/>
            <a:ext cx="2862740" cy="787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/>
            <a:r>
              <a:t>Weights to correct nuisance asymmetries</a:t>
            </a:r>
          </a:p>
        </p:txBody>
      </p:sp>
      <p:pic>
        <p:nvPicPr>
          <p:cNvPr id="381" name="Screenshot 2025-12-04 at 23.09.05.png" descr="Screenshot 2025-12-04 at 23.09.05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67451" y="4641826"/>
            <a:ext cx="5154830" cy="3645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82" name="Screenshot 2025-12-04 at 23.09.36.png" descr="Screenshot 2025-12-04 at 23.09.36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012715" y="4591026"/>
            <a:ext cx="5094052" cy="3645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83" name="Screenshot 2025-12-04 at 23.11.14.png" descr="Screenshot 2025-12-04 at 23.11.14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7389421" y="1097583"/>
            <a:ext cx="5345060" cy="2770523"/>
          </a:xfrm>
          <a:prstGeom prst="rect">
            <a:avLst/>
          </a:prstGeom>
          <a:ln w="12700">
            <a:miter lim="400000"/>
          </a:ln>
        </p:spPr>
      </p:pic>
      <p:sp>
        <p:nvSpPr>
          <p:cNvPr id="384" name="Arrow"/>
          <p:cNvSpPr/>
          <p:nvPr/>
        </p:nvSpPr>
        <p:spPr>
          <a:xfrm>
            <a:off x="5722273" y="5676740"/>
            <a:ext cx="1090449" cy="1114190"/>
          </a:xfrm>
          <a:prstGeom prst="rightArrow">
            <a:avLst>
              <a:gd name="adj1" fmla="val 45958"/>
              <a:gd name="adj2" fmla="val 42170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28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6" name="Dto4pi_all_2024.pdf" descr="Dto4pi_all_2024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3560" y="2878283"/>
            <a:ext cx="6413614" cy="4343612"/>
          </a:xfrm>
          <a:prstGeom prst="rect">
            <a:avLst/>
          </a:prstGeom>
          <a:ln w="12700">
            <a:miter lim="400000"/>
          </a:ln>
        </p:spPr>
      </p:pic>
      <p:pic>
        <p:nvPicPr>
          <p:cNvPr id="387" name="Rectangle Rectangle" descr="Rectangle Rectangle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420942" y="8045599"/>
            <a:ext cx="13727093" cy="1987002"/>
          </a:xfrm>
          <a:prstGeom prst="rect">
            <a:avLst/>
          </a:prstGeom>
        </p:spPr>
      </p:pic>
      <p:sp>
        <p:nvSpPr>
          <p:cNvPr id="388" name="Rectangle 6"/>
          <p:cNvSpPr/>
          <p:nvPr/>
        </p:nvSpPr>
        <p:spPr>
          <a:xfrm>
            <a:off x="1" y="0"/>
            <a:ext cx="13178531" cy="1071563"/>
          </a:xfrm>
          <a:prstGeom prst="rect">
            <a:avLst/>
          </a:prstGeom>
          <a:solidFill>
            <a:srgbClr val="00355F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 defTabSz="914400">
              <a:spcBef>
                <a:spcPts val="0"/>
              </a:spcBef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389" name="âPngtreeâchristmas lights series light effect_5535495.png" descr="âPngtreeâchristmas lights series light effect_5535495.png"/>
          <p:cNvPicPr>
            <a:picLocks noChangeAspect="1"/>
          </p:cNvPicPr>
          <p:nvPr/>
        </p:nvPicPr>
        <p:blipFill>
          <a:blip r:embed="rId4">
            <a:extLst/>
          </a:blip>
          <a:srcRect l="0" t="0" r="0" b="67769"/>
          <a:stretch>
            <a:fillRect/>
          </a:stretch>
        </p:blipFill>
        <p:spPr>
          <a:xfrm flipH="1">
            <a:off x="77589" y="-2500842"/>
            <a:ext cx="12849548" cy="4141441"/>
          </a:xfrm>
          <a:prstGeom prst="rect">
            <a:avLst/>
          </a:prstGeom>
          <a:ln w="12700">
            <a:miter lim="400000"/>
          </a:ln>
        </p:spPr>
      </p:pic>
      <p:sp>
        <p:nvSpPr>
          <p:cNvPr id="390" name="Run 3"/>
          <p:cNvSpPr txBox="1"/>
          <p:nvPr>
            <p:ph type="title"/>
          </p:nvPr>
        </p:nvSpPr>
        <p:spPr>
          <a:xfrm>
            <a:off x="406400" y="209550"/>
            <a:ext cx="10718610" cy="723900"/>
          </a:xfrm>
          <a:prstGeom prst="rect">
            <a:avLst/>
          </a:prstGeom>
        </p:spPr>
        <p:txBody>
          <a:bodyPr/>
          <a:lstStyle>
            <a:lvl1pPr defTabSz="365760">
              <a:lnSpc>
                <a:spcPct val="100000"/>
              </a:lnSpc>
              <a:spcBef>
                <a:spcPts val="0"/>
              </a:spcBef>
              <a:defRPr cap="none" sz="4800">
                <a:solidFill>
                  <a:schemeClr val="accent4">
                    <a:hueOff val="414058"/>
                    <a:satOff val="2144"/>
                    <a:lumOff val="10379"/>
                  </a:schemeClr>
                </a:solidFill>
              </a:defRPr>
            </a:lvl1pPr>
          </a:lstStyle>
          <a:p>
            <a:pPr/>
            <a:r>
              <a:t>Run 3</a:t>
            </a:r>
          </a:p>
        </p:txBody>
      </p:sp>
      <p:sp>
        <p:nvSpPr>
          <p:cNvPr id="391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92" name="We explored Run 3 datasets"/>
          <p:cNvSpPr txBox="1"/>
          <p:nvPr/>
        </p:nvSpPr>
        <p:spPr>
          <a:xfrm>
            <a:off x="272666" y="8500636"/>
            <a:ext cx="12633200" cy="24519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ctr" defTabSz="457200">
              <a:spcBef>
                <a:spcPts val="0"/>
              </a:spcBef>
              <a:defRPr sz="6500">
                <a:solidFill>
                  <a:srgbClr val="00355F"/>
                </a:solidFill>
                <a:latin typeface="Kaufmann BT"/>
                <a:ea typeface="Kaufmann BT"/>
                <a:cs typeface="Kaufmann BT"/>
                <a:sym typeface="Kaufmann BT"/>
              </a:defRPr>
            </a:lvl1pPr>
          </a:lstStyle>
          <a:p>
            <a:pPr/>
            <a:r>
              <a:t>We explored Run 3 datasets</a:t>
            </a:r>
          </a:p>
        </p:txBody>
      </p:sp>
      <p:sp>
        <p:nvSpPr>
          <p:cNvPr id="393" name="O(60M) 2024 signal candidates"/>
          <p:cNvSpPr txBox="1"/>
          <p:nvPr/>
        </p:nvSpPr>
        <p:spPr>
          <a:xfrm>
            <a:off x="3323204" y="5295760"/>
            <a:ext cx="2862740" cy="787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/>
            <a:r>
              <a:t>O(60M) 2024 signal candidates</a:t>
            </a:r>
          </a:p>
        </p:txBody>
      </p:sp>
      <p:sp>
        <p:nvSpPr>
          <p:cNvPr id="394" name="Equation"/>
          <p:cNvSpPr txBox="1"/>
          <p:nvPr/>
        </p:nvSpPr>
        <p:spPr>
          <a:xfrm>
            <a:off x="1865982" y="2536567"/>
            <a:ext cx="2654530" cy="341717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defTabSz="914400" latinLnBrk="1"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sSup>
                    <m:e>
                      <m:r>
                        <a:rPr xmlns:a="http://schemas.openxmlformats.org/drawingml/2006/main"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D</m:t>
                      </m:r>
                    </m:e>
                    <m:sup>
                      <m:r>
                        <a:rPr xmlns:a="http://schemas.openxmlformats.org/drawingml/2006/main"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sup>
                  </m:sSup>
                  <m:r>
                    <a:rPr xmlns:a="http://schemas.openxmlformats.org/drawingml/2006/main" sz="31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→</m:t>
                  </m:r>
                  <m:sSup>
                    <m:e>
                      <m:r>
                        <a:rPr xmlns:a="http://schemas.openxmlformats.org/drawingml/2006/main"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π</m:t>
                      </m:r>
                    </m:e>
                    <m:sup>
                      <m:r>
                        <a:rPr xmlns:a="http://schemas.openxmlformats.org/drawingml/2006/main"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</m:sup>
                  </m:sSup>
                  <m:sSup>
                    <m:e>
                      <m:r>
                        <a:rPr xmlns:a="http://schemas.openxmlformats.org/drawingml/2006/main"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π</m:t>
                      </m:r>
                    </m:e>
                    <m:sup>
                      <m:r>
                        <a:rPr xmlns:a="http://schemas.openxmlformats.org/drawingml/2006/main"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</m:sup>
                  </m:sSup>
                  <m:sSup>
                    <m:e>
                      <m:r>
                        <a:rPr xmlns:a="http://schemas.openxmlformats.org/drawingml/2006/main"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π</m:t>
                      </m:r>
                    </m:e>
                    <m:sup>
                      <m:r>
                        <a:rPr xmlns:a="http://schemas.openxmlformats.org/drawingml/2006/main"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</m:sup>
                  </m:sSup>
                  <m:sSup>
                    <m:e>
                      <m:r>
                        <a:rPr xmlns:a="http://schemas.openxmlformats.org/drawingml/2006/main"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π</m:t>
                      </m:r>
                    </m:e>
                    <m:sup>
                      <m:r>
                        <a:rPr xmlns:a="http://schemas.openxmlformats.org/drawingml/2006/main"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</m:sup>
                  </m:sSup>
                </m:oMath>
              </m:oMathPara>
            </a14:m>
            <a:endParaRPr sz="3100"/>
          </a:p>
        </p:txBody>
      </p:sp>
      <p:pic>
        <p:nvPicPr>
          <p:cNvPr id="395" name="image-13.png" descr="image-13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190237" y="2866762"/>
            <a:ext cx="6832556" cy="4509094"/>
          </a:xfrm>
          <a:prstGeom prst="rect">
            <a:avLst/>
          </a:prstGeom>
          <a:ln w="12700">
            <a:miter lim="400000"/>
          </a:ln>
        </p:spPr>
      </p:pic>
      <p:sp>
        <p:nvSpPr>
          <p:cNvPr id="396" name="Equation"/>
          <p:cNvSpPr txBox="1"/>
          <p:nvPr/>
        </p:nvSpPr>
        <p:spPr>
          <a:xfrm>
            <a:off x="8626609" y="2462247"/>
            <a:ext cx="2619051" cy="490358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defTabSz="914400" latinLnBrk="1"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sSup>
                    <m:e>
                      <m:r>
                        <a:rPr xmlns:a="http://schemas.openxmlformats.org/drawingml/2006/main"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B</m:t>
                      </m:r>
                    </m:e>
                    <m:sup>
                      <m:r>
                        <a:rPr xmlns:a="http://schemas.openxmlformats.org/drawingml/2006/main"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sup>
                  </m:sSup>
                  <m:r>
                    <a:rPr xmlns:a="http://schemas.openxmlformats.org/drawingml/2006/main" sz="31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→</m:t>
                  </m:r>
                  <m:sSup>
                    <m:e>
                      <m:r>
                        <a:rPr xmlns:a="http://schemas.openxmlformats.org/drawingml/2006/main"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D</m:t>
                      </m:r>
                    </m:e>
                    <m:sup>
                      <m:r>
                        <a:rPr xmlns:a="http://schemas.openxmlformats.org/drawingml/2006/main"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</m:sup>
                  </m:sSup>
                  <m:sSup>
                    <m:e>
                      <m:r>
                        <a:rPr xmlns:a="http://schemas.openxmlformats.org/drawingml/2006/main"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π</m:t>
                      </m:r>
                    </m:e>
                    <m:sup>
                      <m:r>
                        <a:rPr xmlns:a="http://schemas.openxmlformats.org/drawingml/2006/main"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</m:sup>
                  </m:sSup>
                  <m:sSup>
                    <m:e>
                      <m:r>
                        <a:rPr xmlns:a="http://schemas.openxmlformats.org/drawingml/2006/main"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μ</m:t>
                      </m:r>
                    </m:e>
                    <m:sup>
                      <m:r>
                        <a:rPr xmlns:a="http://schemas.openxmlformats.org/drawingml/2006/main"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</m:sup>
                  </m:sSup>
                  <m:sSub>
                    <m:e>
                      <m:r>
                        <a:rPr xmlns:a="http://schemas.openxmlformats.org/drawingml/2006/main"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ν</m:t>
                      </m:r>
                    </m:e>
                    <m:sub>
                      <m:r>
                        <a:rPr xmlns:a="http://schemas.openxmlformats.org/drawingml/2006/main"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μ</m:t>
                      </m:r>
                    </m:sub>
                  </m:sSub>
                </m:oMath>
              </m:oMathPara>
            </a14:m>
            <a:endParaRPr sz="3100"/>
          </a:p>
        </p:txBody>
      </p:sp>
      <p:sp>
        <p:nvSpPr>
          <p:cNvPr id="397" name="Student project measuring   backgrounds for"/>
          <p:cNvSpPr txBox="1"/>
          <p:nvPr/>
        </p:nvSpPr>
        <p:spPr>
          <a:xfrm>
            <a:off x="6836871" y="7397264"/>
            <a:ext cx="5961494" cy="15178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>
                <a:solidFill>
                  <a:srgbClr val="000000"/>
                </a:solidFill>
              </a:defRPr>
            </a:pPr>
            <a:r>
              <a:t>Student project measuring </a:t>
            </a:r>
            <a14:m>
              <m:oMath>
                <m:r>
                  <a:rPr xmlns:a="http://schemas.openxmlformats.org/drawingml/2006/main" sz="22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B</m:t>
                </m:r>
                <m:r>
                  <a:rPr xmlns:a="http://schemas.openxmlformats.org/drawingml/2006/main" sz="22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→</m:t>
                </m:r>
                <m:sSup>
                  <m:e>
                    <m:r>
                      <a:rPr xmlns:a="http://schemas.openxmlformats.org/drawingml/2006/main" sz="2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D</m:t>
                    </m:r>
                  </m:e>
                  <m:sup>
                    <m:r>
                      <a:rPr xmlns:a="http://schemas.openxmlformats.org/drawingml/2006/main" sz="2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*</m:t>
                    </m:r>
                    <m:r>
                      <a:rPr xmlns:a="http://schemas.openxmlformats.org/drawingml/2006/main" sz="2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*</m:t>
                    </m:r>
                  </m:sup>
                </m:sSup>
                <m:r>
                  <a:rPr xmlns:a="http://schemas.openxmlformats.org/drawingml/2006/main" sz="22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μ</m:t>
                </m:r>
                <m:r>
                  <a:rPr xmlns:a="http://schemas.openxmlformats.org/drawingml/2006/main" sz="22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ν</m:t>
                </m:r>
              </m:oMath>
            </a14:m>
            <a:r>
              <a:t> backgrounds for </a:t>
            </a:r>
            <a14:m>
              <m:oMath>
                <m:r>
                  <a:rPr xmlns:a="http://schemas.openxmlformats.org/drawingml/2006/main" sz="22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R</m:t>
                </m:r>
                <m:r>
                  <a:rPr xmlns:a="http://schemas.openxmlformats.org/drawingml/2006/main" sz="22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(</m:t>
                </m:r>
                <m:sSup>
                  <m:e>
                    <m:r>
                      <a:rPr xmlns:a="http://schemas.openxmlformats.org/drawingml/2006/main" sz="2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D</m:t>
                    </m:r>
                  </m:e>
                  <m:sup>
                    <m:r>
                      <a:rPr xmlns:a="http://schemas.openxmlformats.org/drawingml/2006/main" sz="2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*</m:t>
                    </m:r>
                  </m:sup>
                </m:sSup>
                <m:r>
                  <a:rPr xmlns:a="http://schemas.openxmlformats.org/drawingml/2006/main" sz="22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)</m:t>
                </m:r>
              </m:oMath>
            </a14:m>
          </a:p>
        </p:txBody>
      </p:sp>
      <p:sp>
        <p:nvSpPr>
          <p:cNvPr id="398" name="Plot by Niall"/>
          <p:cNvSpPr txBox="1"/>
          <p:nvPr/>
        </p:nvSpPr>
        <p:spPr>
          <a:xfrm rot="19304425">
            <a:off x="863643" y="3792434"/>
            <a:ext cx="1557529" cy="444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solidFill>
                  <a:srgbClr val="00355F"/>
                </a:solidFill>
              </a:defRPr>
            </a:pPr>
            <a:r>
              <a:t>Plot by </a:t>
            </a:r>
            <a:r>
              <a:rPr b="1">
                <a:latin typeface="Avenir Next Regular"/>
                <a:ea typeface="Avenir Next Regular"/>
                <a:cs typeface="Avenir Next Regular"/>
                <a:sym typeface="Avenir Next Regular"/>
              </a:rPr>
              <a:t>Niall</a:t>
            </a:r>
          </a:p>
        </p:txBody>
      </p:sp>
      <p:sp>
        <p:nvSpPr>
          <p:cNvPr id="399" name="Plot by Gary &amp; Daniel Evans"/>
          <p:cNvSpPr txBox="1"/>
          <p:nvPr/>
        </p:nvSpPr>
        <p:spPr>
          <a:xfrm>
            <a:off x="10579138" y="3552217"/>
            <a:ext cx="2038883" cy="787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>
                <a:solidFill>
                  <a:srgbClr val="00355F"/>
                </a:solidFill>
              </a:defRPr>
            </a:pPr>
            <a:r>
              <a:t>Plot by </a:t>
            </a:r>
            <a:r>
              <a:rPr b="1">
                <a:latin typeface="Avenir Next Regular"/>
                <a:ea typeface="Avenir Next Regular"/>
                <a:cs typeface="Avenir Next Regular"/>
                <a:sym typeface="Avenir Next Regular"/>
              </a:rPr>
              <a:t>Gary</a:t>
            </a:r>
            <a:r>
              <a:t> &amp; </a:t>
            </a:r>
            <a:r>
              <a:rPr b="1">
                <a:latin typeface="Avenir Next Regular"/>
                <a:ea typeface="Avenir Next Regular"/>
                <a:cs typeface="Avenir Next Regular"/>
                <a:sym typeface="Avenir Next Regular"/>
              </a:rPr>
              <a:t>Daniel Evans</a:t>
            </a:r>
          </a:p>
        </p:txBody>
      </p:sp>
      <p:sp>
        <p:nvSpPr>
          <p:cNvPr id="400" name="Finally get to use Run 3 data!"/>
          <p:cNvSpPr txBox="1"/>
          <p:nvPr/>
        </p:nvSpPr>
        <p:spPr>
          <a:xfrm>
            <a:off x="307583" y="1584987"/>
            <a:ext cx="6832556" cy="72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marL="444500" indent="-444500">
              <a:spcBef>
                <a:spcPts val="2800"/>
              </a:spcBef>
              <a:buClr>
                <a:schemeClr val="accent1"/>
              </a:buClr>
              <a:buSzPct val="104999"/>
              <a:buFont typeface="Avenir Next Regular"/>
              <a:buChar char="▸"/>
              <a:defRPr sz="2400">
                <a:solidFill>
                  <a:srgbClr val="00355F"/>
                </a:solidFill>
              </a:defRPr>
            </a:lvl1pPr>
          </a:lstStyle>
          <a:p>
            <a:pPr/>
            <a:r>
              <a:t>Finally get to use Run 3 data!</a:t>
            </a:r>
          </a:p>
        </p:txBody>
      </p:sp>
      <p:sp>
        <p:nvSpPr>
          <p:cNvPr id="401" name="Yield/lumi increased by ~3x: great charm triggers!"/>
          <p:cNvSpPr txBox="1"/>
          <p:nvPr/>
        </p:nvSpPr>
        <p:spPr>
          <a:xfrm>
            <a:off x="254416" y="7221894"/>
            <a:ext cx="5408965" cy="10313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marL="444500" indent="-444500">
              <a:spcBef>
                <a:spcPts val="2800"/>
              </a:spcBef>
              <a:buClr>
                <a:schemeClr val="accent1"/>
              </a:buClr>
              <a:buSzPct val="104999"/>
              <a:buFont typeface="Avenir Next Regular"/>
              <a:buChar char="▸"/>
              <a:defRPr sz="2400">
                <a:solidFill>
                  <a:srgbClr val="00355F"/>
                </a:solidFill>
              </a:defRPr>
            </a:lvl1pPr>
          </a:lstStyle>
          <a:p>
            <a:pPr/>
            <a:r>
              <a:t>Yield/lumi increased by ~3x: great charm triggers!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3" name="Rectangle Rectangle" descr="Rectangle Rectangle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20942" y="8045599"/>
            <a:ext cx="13727093" cy="1987002"/>
          </a:xfrm>
          <a:prstGeom prst="rect">
            <a:avLst/>
          </a:prstGeom>
        </p:spPr>
      </p:pic>
      <p:sp>
        <p:nvSpPr>
          <p:cNvPr id="404" name="Rectangle 6"/>
          <p:cNvSpPr/>
          <p:nvPr/>
        </p:nvSpPr>
        <p:spPr>
          <a:xfrm>
            <a:off x="1" y="0"/>
            <a:ext cx="13178531" cy="1071563"/>
          </a:xfrm>
          <a:prstGeom prst="rect">
            <a:avLst/>
          </a:prstGeom>
          <a:solidFill>
            <a:srgbClr val="00355F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 defTabSz="914400">
              <a:spcBef>
                <a:spcPts val="0"/>
              </a:spcBef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405" name="âPngtreeâchristmas lights series light effect_5535495.png" descr="âPngtreeâchristmas lights series light effect_5535495.png"/>
          <p:cNvPicPr>
            <a:picLocks noChangeAspect="1"/>
          </p:cNvPicPr>
          <p:nvPr/>
        </p:nvPicPr>
        <p:blipFill>
          <a:blip r:embed="rId3">
            <a:extLst/>
          </a:blip>
          <a:srcRect l="0" t="0" r="0" b="67769"/>
          <a:stretch>
            <a:fillRect/>
          </a:stretch>
        </p:blipFill>
        <p:spPr>
          <a:xfrm flipH="1">
            <a:off x="77589" y="-2500842"/>
            <a:ext cx="12849548" cy="4141441"/>
          </a:xfrm>
          <a:prstGeom prst="rect">
            <a:avLst/>
          </a:prstGeom>
          <a:ln w="12700">
            <a:miter lim="400000"/>
          </a:ln>
        </p:spPr>
      </p:pic>
      <p:sp>
        <p:nvSpPr>
          <p:cNvPr id="406" name="Luminosity"/>
          <p:cNvSpPr txBox="1"/>
          <p:nvPr>
            <p:ph type="title"/>
          </p:nvPr>
        </p:nvSpPr>
        <p:spPr>
          <a:xfrm>
            <a:off x="406400" y="209550"/>
            <a:ext cx="10718610" cy="723900"/>
          </a:xfrm>
          <a:prstGeom prst="rect">
            <a:avLst/>
          </a:prstGeom>
        </p:spPr>
        <p:txBody>
          <a:bodyPr/>
          <a:lstStyle>
            <a:lvl1pPr defTabSz="365760">
              <a:lnSpc>
                <a:spcPct val="100000"/>
              </a:lnSpc>
              <a:spcBef>
                <a:spcPts val="0"/>
              </a:spcBef>
              <a:defRPr cap="none" sz="4800">
                <a:solidFill>
                  <a:schemeClr val="accent4">
                    <a:hueOff val="414058"/>
                    <a:satOff val="2144"/>
                    <a:lumOff val="10379"/>
                  </a:schemeClr>
                </a:solidFill>
              </a:defRPr>
            </a:lvl1pPr>
          </a:lstStyle>
          <a:p>
            <a:pPr/>
            <a:r>
              <a:t>Luminosity</a:t>
            </a:r>
          </a:p>
        </p:txBody>
      </p:sp>
      <p:sp>
        <p:nvSpPr>
          <p:cNvPr id="407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08" name="Niall"/>
          <p:cNvSpPr txBox="1"/>
          <p:nvPr/>
        </p:nvSpPr>
        <p:spPr>
          <a:xfrm>
            <a:off x="8258069" y="7309191"/>
            <a:ext cx="831991" cy="571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700">
                <a:solidFill>
                  <a:srgbClr val="FFFFFF"/>
                </a:solidFill>
              </a:defRPr>
            </a:lvl1pPr>
          </a:lstStyle>
          <a:p>
            <a:pPr/>
            <a:r>
              <a:t>Niall</a:t>
            </a:r>
          </a:p>
        </p:txBody>
      </p:sp>
      <p:sp>
        <p:nvSpPr>
          <p:cNvPr id="409" name="Patrick"/>
          <p:cNvSpPr txBox="1"/>
          <p:nvPr/>
        </p:nvSpPr>
        <p:spPr>
          <a:xfrm>
            <a:off x="11709582" y="4888660"/>
            <a:ext cx="1157402" cy="571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700">
                <a:solidFill>
                  <a:srgbClr val="FFFFFF"/>
                </a:solidFill>
              </a:defRPr>
            </a:lvl1pPr>
          </a:lstStyle>
          <a:p>
            <a:pPr/>
            <a:r>
              <a:t>Patrick</a:t>
            </a:r>
          </a:p>
        </p:txBody>
      </p:sp>
      <p:sp>
        <p:nvSpPr>
          <p:cNvPr id="410" name="Paul"/>
          <p:cNvSpPr txBox="1"/>
          <p:nvPr/>
        </p:nvSpPr>
        <p:spPr>
          <a:xfrm>
            <a:off x="2610666" y="7954560"/>
            <a:ext cx="773698" cy="571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700">
                <a:solidFill>
                  <a:srgbClr val="FFFFFF"/>
                </a:solidFill>
              </a:defRPr>
            </a:lvl1pPr>
          </a:lstStyle>
          <a:p>
            <a:pPr/>
            <a:r>
              <a:t>Paul</a:t>
            </a:r>
          </a:p>
        </p:txBody>
      </p:sp>
      <p:sp>
        <p:nvSpPr>
          <p:cNvPr id="411" name="We got bright results,"/>
          <p:cNvSpPr txBox="1"/>
          <p:nvPr/>
        </p:nvSpPr>
        <p:spPr>
          <a:xfrm>
            <a:off x="272666" y="8500636"/>
            <a:ext cx="12633200" cy="24519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ctr" defTabSz="457200">
              <a:spcBef>
                <a:spcPts val="0"/>
              </a:spcBef>
              <a:defRPr sz="6500">
                <a:solidFill>
                  <a:srgbClr val="00355F"/>
                </a:solidFill>
                <a:latin typeface="Kaufmann BT"/>
                <a:ea typeface="Kaufmann BT"/>
                <a:cs typeface="Kaufmann BT"/>
                <a:sym typeface="Kaufmann BT"/>
              </a:defRPr>
            </a:lvl1pPr>
          </a:lstStyle>
          <a:p>
            <a:pPr/>
            <a:r>
              <a:t>We got bright results,</a:t>
            </a:r>
          </a:p>
        </p:txBody>
      </p:sp>
      <p:sp>
        <p:nvSpPr>
          <p:cNvPr id="412" name="Excellent precision achieved with BGI in Run 2 -  paper ready"/>
          <p:cNvSpPr txBox="1"/>
          <p:nvPr/>
        </p:nvSpPr>
        <p:spPr>
          <a:xfrm>
            <a:off x="484251" y="7818486"/>
            <a:ext cx="11544174" cy="8436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marL="444500" indent="-444500">
              <a:spcBef>
                <a:spcPts val="2800"/>
              </a:spcBef>
              <a:buClr>
                <a:schemeClr val="accent1"/>
              </a:buClr>
              <a:buSzPct val="104999"/>
              <a:buFont typeface="Avenir Next Regular"/>
              <a:buChar char="▸"/>
              <a:defRPr sz="2400">
                <a:solidFill>
                  <a:srgbClr val="00355F"/>
                </a:solidFill>
              </a:defRPr>
            </a:pPr>
            <a:r>
              <a:rPr b="1">
                <a:latin typeface="Avenir Next Regular"/>
                <a:ea typeface="Avenir Next Regular"/>
                <a:cs typeface="Avenir Next Regular"/>
                <a:sym typeface="Avenir Next Regular"/>
              </a:rPr>
              <a:t>Excellent precision achieved with BGI in Run 2</a:t>
            </a:r>
            <a:r>
              <a:t> -  paper ready</a:t>
            </a:r>
          </a:p>
        </p:txBody>
      </p:sp>
      <p:sp>
        <p:nvSpPr>
          <p:cNvPr id="413" name="Niall, Patrick, Paul: absolute luminosity calibration"/>
          <p:cNvSpPr txBox="1"/>
          <p:nvPr/>
        </p:nvSpPr>
        <p:spPr>
          <a:xfrm>
            <a:off x="438283" y="1462061"/>
            <a:ext cx="10578643" cy="72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marL="444500" indent="-444500">
              <a:spcBef>
                <a:spcPts val="2800"/>
              </a:spcBef>
              <a:buClr>
                <a:schemeClr val="accent1"/>
              </a:buClr>
              <a:buSzPct val="104999"/>
              <a:buFont typeface="Avenir Next Regular"/>
              <a:buChar char="▸"/>
              <a:defRPr sz="2400">
                <a:solidFill>
                  <a:srgbClr val="00355F"/>
                </a:solidFill>
              </a:defRPr>
            </a:pPr>
            <a:r>
              <a:rPr b="1">
                <a:latin typeface="Avenir Next Regular"/>
                <a:ea typeface="Avenir Next Regular"/>
                <a:cs typeface="Avenir Next Regular"/>
                <a:sym typeface="Avenir Next Regular"/>
              </a:rPr>
              <a:t>Niall, Patrick, Paul:</a:t>
            </a:r>
            <a:r>
              <a:t> absolute luminosity calibration</a:t>
            </a:r>
          </a:p>
        </p:txBody>
      </p:sp>
      <p:sp>
        <p:nvSpPr>
          <p:cNvPr id="414" name="Beam-Gas Imaging (BGI): Direct imaging of beam profiles from beam-gas interactions: exploiting Vertex resolution and SMOG"/>
          <p:cNvSpPr txBox="1"/>
          <p:nvPr/>
        </p:nvSpPr>
        <p:spPr>
          <a:xfrm>
            <a:off x="418770" y="2075902"/>
            <a:ext cx="12340993" cy="19616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marL="444500" indent="-444500">
              <a:spcBef>
                <a:spcPts val="2800"/>
              </a:spcBef>
              <a:buClr>
                <a:schemeClr val="accent1"/>
              </a:buClr>
              <a:buSzPct val="104999"/>
              <a:buFont typeface="Avenir Next Regular"/>
              <a:buChar char="▸"/>
              <a:defRPr sz="2400">
                <a:solidFill>
                  <a:srgbClr val="00355F"/>
                </a:solidFill>
              </a:defRPr>
            </a:pPr>
            <a:r>
              <a:t>Beam-Gas Imaging (BGI)</a:t>
            </a:r>
            <a:r>
              <a:rPr b="1">
                <a:latin typeface="Avenir Next Regular"/>
                <a:ea typeface="Avenir Next Regular"/>
                <a:cs typeface="Avenir Next Regular"/>
                <a:sym typeface="Avenir Next Regular"/>
              </a:rPr>
              <a:t>:</a:t>
            </a:r>
            <a:r>
              <a:t> Direct imaging of beam profiles from beam-gas interactions: exploiting Vertex resolution and SMOG</a:t>
            </a:r>
          </a:p>
        </p:txBody>
      </p:sp>
      <p:sp>
        <p:nvSpPr>
          <p:cNvPr id="415" name="Equation"/>
          <p:cNvSpPr txBox="1"/>
          <p:nvPr/>
        </p:nvSpPr>
        <p:spPr>
          <a:xfrm>
            <a:off x="5901651" y="3205639"/>
            <a:ext cx="6052827" cy="95093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defTabSz="914400" latinLnBrk="1"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m:rPr>
                      <m:scr m:val="script"/>
                    </m:rPr>
                    <a:rPr xmlns:a="http://schemas.openxmlformats.org/drawingml/2006/main" sz="3300" i="1">
                      <a:solidFill>
                        <a:srgbClr val="00345F"/>
                      </a:solidFill>
                      <a:latin typeface="Cambria Math" panose="02040503050406030204" pitchFamily="18" charset="0"/>
                    </a:rPr>
                    <m:t>L</m:t>
                  </m:r>
                  <m:r>
                    <a:rPr xmlns:a="http://schemas.openxmlformats.org/drawingml/2006/main" sz="3300" i="1">
                      <a:solidFill>
                        <a:srgbClr val="00345F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3300" i="1">
                      <a:solidFill>
                        <a:srgbClr val="00345F"/>
                      </a:solidFill>
                      <a:latin typeface="Cambria Math" panose="02040503050406030204" pitchFamily="18" charset="0"/>
                    </a:rPr>
                    <m:t>n</m:t>
                  </m:r>
                  <m:sSub>
                    <m:e>
                      <m:r>
                        <a:rPr xmlns:a="http://schemas.openxmlformats.org/drawingml/2006/main" sz="3300" i="1">
                          <a:solidFill>
                            <a:srgbClr val="00345F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</m:e>
                    <m:sub>
                      <m:r>
                        <a:rPr xmlns:a="http://schemas.openxmlformats.org/drawingml/2006/main" sz="3300" i="1">
                          <a:solidFill>
                            <a:srgbClr val="00345F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sub>
                  </m:sSub>
                  <m:sSub>
                    <m:e>
                      <m:r>
                        <a:rPr xmlns:a="http://schemas.openxmlformats.org/drawingml/2006/main" sz="3300" i="1">
                          <a:solidFill>
                            <a:srgbClr val="00345F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</m:e>
                    <m:sub>
                      <m:r>
                        <a:rPr xmlns:a="http://schemas.openxmlformats.org/drawingml/2006/main" sz="3300" i="1">
                          <a:solidFill>
                            <a:srgbClr val="00345F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sub>
                  </m:sSub>
                  <m:r>
                    <a:rPr xmlns:a="http://schemas.openxmlformats.org/drawingml/2006/main" sz="3300" i="1">
                      <a:solidFill>
                        <a:srgbClr val="00345F"/>
                      </a:solidFill>
                      <a:latin typeface="Cambria Math" panose="02040503050406030204" pitchFamily="18" charset="0"/>
                    </a:rPr>
                    <m:t>K</m:t>
                  </m:r>
                  <m:r>
                    <a:rPr xmlns:a="http://schemas.openxmlformats.org/drawingml/2006/main" sz="3300" i="1">
                      <a:solidFill>
                        <a:srgbClr val="00345F"/>
                      </a:solidFill>
                      <a:latin typeface="Cambria Math" panose="02040503050406030204" pitchFamily="18" charset="0"/>
                    </a:rPr>
                    <m:t>∫</m:t>
                  </m:r>
                  <m:sSub>
                    <m:e>
                      <m:r>
                        <a:rPr xmlns:a="http://schemas.openxmlformats.org/drawingml/2006/main" sz="3300" i="1">
                          <a:solidFill>
                            <a:srgbClr val="00345F"/>
                          </a:solidFill>
                          <a:latin typeface="Cambria Math" panose="02040503050406030204" pitchFamily="18" charset="0"/>
                        </a:rPr>
                        <m:t>ρ</m:t>
                      </m:r>
                    </m:e>
                    <m:sub>
                      <m:r>
                        <a:rPr xmlns:a="http://schemas.openxmlformats.org/drawingml/2006/main" sz="3300" i="1">
                          <a:solidFill>
                            <a:srgbClr val="00345F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sub>
                  </m:sSub>
                  <m:r>
                    <a:rPr xmlns:a="http://schemas.openxmlformats.org/drawingml/2006/main" sz="3300" i="1">
                      <a:solidFill>
                        <a:srgbClr val="00345F"/>
                      </a:solidFill>
                      <a:latin typeface="Cambria Math" panose="02040503050406030204" pitchFamily="18" charset="0"/>
                    </a:rPr>
                    <m:t>(</m:t>
                  </m:r>
                  <m:limUpp>
                    <m:e>
                      <m:r>
                        <a:rPr xmlns:a="http://schemas.openxmlformats.org/drawingml/2006/main" sz="3300" i="1">
                          <a:solidFill>
                            <a:srgbClr val="00345F"/>
                          </a:solidFill>
                          <a:latin typeface="Cambria Math" panose="02040503050406030204" pitchFamily="18" charset="0"/>
                        </a:rPr>
                        <m:t>x</m:t>
                      </m:r>
                    </m:e>
                    <m:lim>
                      <m:r>
                        <a:rPr xmlns:a="http://schemas.openxmlformats.org/drawingml/2006/main" sz="3300" i="1">
                          <a:solidFill>
                            <a:srgbClr val="00345F"/>
                          </a:solidFill>
                          <a:latin typeface="Cambria Math" panose="02040503050406030204" pitchFamily="18" charset="0"/>
                        </a:rPr>
                        <m:t>⃗</m:t>
                      </m:r>
                    </m:lim>
                  </m:limUpp>
                  <m:r>
                    <a:rPr xmlns:a="http://schemas.openxmlformats.org/drawingml/2006/main" sz="3300" i="1">
                      <a:solidFill>
                        <a:srgbClr val="00345F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xmlns:a="http://schemas.openxmlformats.org/drawingml/2006/main" sz="3300" i="1">
                      <a:solidFill>
                        <a:srgbClr val="00345F"/>
                      </a:solidFill>
                      <a:latin typeface="Cambria Math" panose="02040503050406030204" pitchFamily="18" charset="0"/>
                    </a:rPr>
                    <m:t>t</m:t>
                  </m:r>
                  <m:r>
                    <a:rPr xmlns:a="http://schemas.openxmlformats.org/drawingml/2006/main" sz="3300" i="1">
                      <a:solidFill>
                        <a:srgbClr val="00345F"/>
                      </a:solidFill>
                      <a:latin typeface="Cambria Math" panose="02040503050406030204" pitchFamily="18" charset="0"/>
                    </a:rPr>
                    <m:t>)</m:t>
                  </m:r>
                  <m:sSub>
                    <m:e>
                      <m:r>
                        <a:rPr xmlns:a="http://schemas.openxmlformats.org/drawingml/2006/main" sz="3300" i="1">
                          <a:solidFill>
                            <a:srgbClr val="00345F"/>
                          </a:solidFill>
                          <a:latin typeface="Cambria Math" panose="02040503050406030204" pitchFamily="18" charset="0"/>
                        </a:rPr>
                        <m:t>ρ</m:t>
                      </m:r>
                    </m:e>
                    <m:sub>
                      <m:r>
                        <a:rPr xmlns:a="http://schemas.openxmlformats.org/drawingml/2006/main" sz="3300" i="1">
                          <a:solidFill>
                            <a:srgbClr val="00345F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sub>
                  </m:sSub>
                  <m:r>
                    <a:rPr xmlns:a="http://schemas.openxmlformats.org/drawingml/2006/main" sz="3300" i="1">
                      <a:solidFill>
                        <a:srgbClr val="00345F"/>
                      </a:solidFill>
                      <a:latin typeface="Cambria Math" panose="02040503050406030204" pitchFamily="18" charset="0"/>
                    </a:rPr>
                    <m:t>(</m:t>
                  </m:r>
                  <m:limUpp>
                    <m:e>
                      <m:r>
                        <a:rPr xmlns:a="http://schemas.openxmlformats.org/drawingml/2006/main" sz="3300" i="1">
                          <a:solidFill>
                            <a:srgbClr val="00345F"/>
                          </a:solidFill>
                          <a:latin typeface="Cambria Math" panose="02040503050406030204" pitchFamily="18" charset="0"/>
                        </a:rPr>
                        <m:t>x</m:t>
                      </m:r>
                    </m:e>
                    <m:lim>
                      <m:r>
                        <a:rPr xmlns:a="http://schemas.openxmlformats.org/drawingml/2006/main" sz="3300" i="1">
                          <a:solidFill>
                            <a:srgbClr val="00345F"/>
                          </a:solidFill>
                          <a:latin typeface="Cambria Math" panose="02040503050406030204" pitchFamily="18" charset="0"/>
                        </a:rPr>
                        <m:t>⃗</m:t>
                      </m:r>
                    </m:lim>
                  </m:limUpp>
                  <m:r>
                    <a:rPr xmlns:a="http://schemas.openxmlformats.org/drawingml/2006/main" sz="3300" i="1">
                      <a:solidFill>
                        <a:srgbClr val="00345F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xmlns:a="http://schemas.openxmlformats.org/drawingml/2006/main" sz="3300" i="1">
                      <a:solidFill>
                        <a:srgbClr val="00345F"/>
                      </a:solidFill>
                      <a:latin typeface="Cambria Math" panose="02040503050406030204" pitchFamily="18" charset="0"/>
                    </a:rPr>
                    <m:t>t</m:t>
                  </m:r>
                  <m:r>
                    <a:rPr xmlns:a="http://schemas.openxmlformats.org/drawingml/2006/main" sz="3300" i="1">
                      <a:solidFill>
                        <a:srgbClr val="00345F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3300" i="1">
                      <a:solidFill>
                        <a:srgbClr val="00345F"/>
                      </a:solidFill>
                      <a:latin typeface="Cambria Math" panose="02040503050406030204" pitchFamily="18" charset="0"/>
                    </a:rPr>
                    <m:t>d</m:t>
                  </m:r>
                  <m:limUpp>
                    <m:e>
                      <m:r>
                        <a:rPr xmlns:a="http://schemas.openxmlformats.org/drawingml/2006/main" sz="3300" i="1">
                          <a:solidFill>
                            <a:srgbClr val="00345F"/>
                          </a:solidFill>
                          <a:latin typeface="Cambria Math" panose="02040503050406030204" pitchFamily="18" charset="0"/>
                        </a:rPr>
                        <m:t>x</m:t>
                      </m:r>
                    </m:e>
                    <m:lim>
                      <m:r>
                        <a:rPr xmlns:a="http://schemas.openxmlformats.org/drawingml/2006/main" sz="3300" i="1">
                          <a:solidFill>
                            <a:srgbClr val="00345F"/>
                          </a:solidFill>
                          <a:latin typeface="Cambria Math" panose="02040503050406030204" pitchFamily="18" charset="0"/>
                        </a:rPr>
                        <m:t>⃗</m:t>
                      </m:r>
                    </m:lim>
                  </m:limUpp>
                  <m:r>
                    <a:rPr xmlns:a="http://schemas.openxmlformats.org/drawingml/2006/main" sz="3300" i="1">
                      <a:solidFill>
                        <a:srgbClr val="00345F"/>
                      </a:solidFill>
                      <a:latin typeface="Cambria Math" panose="02040503050406030204" pitchFamily="18" charset="0"/>
                    </a:rPr>
                    <m:t>d</m:t>
                  </m:r>
                  <m:r>
                    <a:rPr xmlns:a="http://schemas.openxmlformats.org/drawingml/2006/main" sz="3300" i="1">
                      <a:solidFill>
                        <a:srgbClr val="00345F"/>
                      </a:solidFill>
                      <a:latin typeface="Cambria Math" panose="02040503050406030204" pitchFamily="18" charset="0"/>
                    </a:rPr>
                    <m:t>t</m:t>
                  </m:r>
                </m:oMath>
              </m:oMathPara>
            </a14:m>
            <a:endParaRPr sz="3300">
              <a:solidFill>
                <a:srgbClr val="00355F"/>
              </a:solidFill>
            </a:endParaRPr>
          </a:p>
        </p:txBody>
      </p:sp>
      <p:pic>
        <p:nvPicPr>
          <p:cNvPr id="416" name="slopes-fill4937-run174627.pdf" descr="slopes-fill4937-run174627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5597" y="3807828"/>
            <a:ext cx="5063071" cy="3816009"/>
          </a:xfrm>
          <a:prstGeom prst="rect">
            <a:avLst/>
          </a:prstGeom>
          <a:ln w="12700">
            <a:miter lim="400000"/>
          </a:ln>
        </p:spPr>
      </p:pic>
      <p:pic>
        <p:nvPicPr>
          <p:cNvPr id="417" name="example_fit_6012_195805_bcid895_t0.pdf" descr="example_fit_6012_195805_bcid895_t0.pdf"/>
          <p:cNvPicPr>
            <a:picLocks noChangeAspect="1"/>
          </p:cNvPicPr>
          <p:nvPr/>
        </p:nvPicPr>
        <p:blipFill>
          <a:blip r:embed="rId5">
            <a:extLst/>
          </a:blip>
          <a:srcRect l="0" t="0" r="33318" b="0"/>
          <a:stretch>
            <a:fillRect/>
          </a:stretch>
        </p:blipFill>
        <p:spPr>
          <a:xfrm>
            <a:off x="5433383" y="4183153"/>
            <a:ext cx="7286049" cy="3387259"/>
          </a:xfrm>
          <a:prstGeom prst="rect">
            <a:avLst/>
          </a:prstGeom>
          <a:ln w="12700">
            <a:miter lim="400000"/>
          </a:ln>
        </p:spPr>
      </p:pic>
      <p:sp>
        <p:nvSpPr>
          <p:cNvPr id="418" name="Example fit of the transverse bunch profile"/>
          <p:cNvSpPr txBox="1"/>
          <p:nvPr/>
        </p:nvSpPr>
        <p:spPr>
          <a:xfrm>
            <a:off x="7222997" y="4345856"/>
            <a:ext cx="5109465" cy="444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rPr>
                <a:solidFill>
                  <a:schemeClr val="accent1"/>
                </a:solidFill>
              </a:rPr>
              <a:t>Example fit of the transverse bunch profile</a:t>
            </a:r>
            <a:r>
              <a:t>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0" name="Mel-Gibson-2.jpg.jpeg" descr="Mel-Gibson-2.jpg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6866" y="1097583"/>
            <a:ext cx="13004801" cy="8843265"/>
          </a:xfrm>
          <a:prstGeom prst="rect">
            <a:avLst/>
          </a:prstGeom>
          <a:ln w="12700">
            <a:miter lim="400000"/>
          </a:ln>
        </p:spPr>
      </p:pic>
      <p:pic>
        <p:nvPicPr>
          <p:cNvPr id="421" name="Rectangle Rectangle" descr="Rectangle Rectangle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420942" y="8045599"/>
            <a:ext cx="13727093" cy="1987002"/>
          </a:xfrm>
          <a:prstGeom prst="rect">
            <a:avLst/>
          </a:prstGeom>
        </p:spPr>
      </p:pic>
      <p:sp>
        <p:nvSpPr>
          <p:cNvPr id="422" name="Rectangle 6"/>
          <p:cNvSpPr/>
          <p:nvPr/>
        </p:nvSpPr>
        <p:spPr>
          <a:xfrm>
            <a:off x="1" y="0"/>
            <a:ext cx="13178531" cy="1071563"/>
          </a:xfrm>
          <a:prstGeom prst="rect">
            <a:avLst/>
          </a:prstGeom>
          <a:solidFill>
            <a:srgbClr val="00355F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 defTabSz="914400">
              <a:spcBef>
                <a:spcPts val="0"/>
              </a:spcBef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423" name="âPngtreeâchristmas lights series light effect_5535495.png" descr="âPngtreeâchristmas lights series light effect_5535495.png"/>
          <p:cNvPicPr>
            <a:picLocks noChangeAspect="1"/>
          </p:cNvPicPr>
          <p:nvPr/>
        </p:nvPicPr>
        <p:blipFill>
          <a:blip r:embed="rId4">
            <a:extLst/>
          </a:blip>
          <a:srcRect l="0" t="0" r="0" b="67769"/>
          <a:stretch>
            <a:fillRect/>
          </a:stretch>
        </p:blipFill>
        <p:spPr>
          <a:xfrm flipH="1">
            <a:off x="77589" y="-2500842"/>
            <a:ext cx="12849548" cy="4141441"/>
          </a:xfrm>
          <a:prstGeom prst="rect">
            <a:avLst/>
          </a:prstGeom>
          <a:ln w="12700">
            <a:miter lim="400000"/>
          </a:ln>
        </p:spPr>
      </p:pic>
      <p:sp>
        <p:nvSpPr>
          <p:cNvPr id="424" name="Luminosity"/>
          <p:cNvSpPr txBox="1"/>
          <p:nvPr>
            <p:ph type="title"/>
          </p:nvPr>
        </p:nvSpPr>
        <p:spPr>
          <a:xfrm>
            <a:off x="406400" y="209550"/>
            <a:ext cx="10718610" cy="723900"/>
          </a:xfrm>
          <a:prstGeom prst="rect">
            <a:avLst/>
          </a:prstGeom>
        </p:spPr>
        <p:txBody>
          <a:bodyPr/>
          <a:lstStyle>
            <a:lvl1pPr defTabSz="365760">
              <a:lnSpc>
                <a:spcPct val="100000"/>
              </a:lnSpc>
              <a:spcBef>
                <a:spcPts val="0"/>
              </a:spcBef>
              <a:defRPr cap="none" sz="4800">
                <a:solidFill>
                  <a:schemeClr val="accent4">
                    <a:hueOff val="414058"/>
                    <a:satOff val="2144"/>
                    <a:lumOff val="10379"/>
                  </a:schemeClr>
                </a:solidFill>
              </a:defRPr>
            </a:lvl1pPr>
          </a:lstStyle>
          <a:p>
            <a:pPr/>
            <a:r>
              <a:t>Luminosity</a:t>
            </a:r>
          </a:p>
        </p:txBody>
      </p:sp>
      <p:sp>
        <p:nvSpPr>
          <p:cNvPr id="425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26" name="Niall"/>
          <p:cNvSpPr txBox="1"/>
          <p:nvPr/>
        </p:nvSpPr>
        <p:spPr>
          <a:xfrm>
            <a:off x="8308869" y="6767324"/>
            <a:ext cx="831991" cy="571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700">
                <a:solidFill>
                  <a:srgbClr val="FFFFFF"/>
                </a:solidFill>
              </a:defRPr>
            </a:lvl1pPr>
          </a:lstStyle>
          <a:p>
            <a:pPr/>
            <a:r>
              <a:t>Niall</a:t>
            </a:r>
          </a:p>
        </p:txBody>
      </p:sp>
      <p:sp>
        <p:nvSpPr>
          <p:cNvPr id="427" name="Patrick"/>
          <p:cNvSpPr txBox="1"/>
          <p:nvPr/>
        </p:nvSpPr>
        <p:spPr>
          <a:xfrm>
            <a:off x="11709582" y="4888660"/>
            <a:ext cx="1157402" cy="571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700">
                <a:solidFill>
                  <a:srgbClr val="FFFFFF"/>
                </a:solidFill>
              </a:defRPr>
            </a:lvl1pPr>
          </a:lstStyle>
          <a:p>
            <a:pPr/>
            <a:r>
              <a:t>Patrick</a:t>
            </a:r>
          </a:p>
        </p:txBody>
      </p:sp>
      <p:sp>
        <p:nvSpPr>
          <p:cNvPr id="428" name="Paul"/>
          <p:cNvSpPr txBox="1"/>
          <p:nvPr/>
        </p:nvSpPr>
        <p:spPr>
          <a:xfrm>
            <a:off x="2610666" y="7954560"/>
            <a:ext cx="773698" cy="571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700">
                <a:solidFill>
                  <a:srgbClr val="FFFFFF"/>
                </a:solidFill>
              </a:defRPr>
            </a:lvl1pPr>
          </a:lstStyle>
          <a:p>
            <a:pPr/>
            <a:r>
              <a:t>Paul</a:t>
            </a:r>
          </a:p>
        </p:txBody>
      </p:sp>
      <p:sp>
        <p:nvSpPr>
          <p:cNvPr id="429" name="We fought hard for them"/>
          <p:cNvSpPr txBox="1"/>
          <p:nvPr/>
        </p:nvSpPr>
        <p:spPr>
          <a:xfrm>
            <a:off x="272666" y="8500636"/>
            <a:ext cx="12633200" cy="24519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ctr" defTabSz="457200">
              <a:spcBef>
                <a:spcPts val="0"/>
              </a:spcBef>
              <a:defRPr sz="6500">
                <a:solidFill>
                  <a:srgbClr val="00355F"/>
                </a:solidFill>
                <a:latin typeface="Kaufmann BT"/>
                <a:ea typeface="Kaufmann BT"/>
                <a:cs typeface="Kaufmann BT"/>
                <a:sym typeface="Kaufmann BT"/>
              </a:defRPr>
            </a:lvl1pPr>
          </a:lstStyle>
          <a:p>
            <a:pPr/>
            <a:r>
              <a:t>We fought hard for them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1" name="Rectangle Rectangle" descr="Rectangle Rectangle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20942" y="8045599"/>
            <a:ext cx="13727093" cy="1987002"/>
          </a:xfrm>
          <a:prstGeom prst="rect">
            <a:avLst/>
          </a:prstGeom>
        </p:spPr>
      </p:pic>
      <p:sp>
        <p:nvSpPr>
          <p:cNvPr id="432" name="Rectangle 6"/>
          <p:cNvSpPr/>
          <p:nvPr/>
        </p:nvSpPr>
        <p:spPr>
          <a:xfrm>
            <a:off x="1" y="0"/>
            <a:ext cx="13178531" cy="1071563"/>
          </a:xfrm>
          <a:prstGeom prst="rect">
            <a:avLst/>
          </a:prstGeom>
          <a:solidFill>
            <a:srgbClr val="00355F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 defTabSz="914400">
              <a:spcBef>
                <a:spcPts val="0"/>
              </a:spcBef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433" name="âPngtreeâchristmas lights series light effect_5535495.png" descr="âPngtreeâchristmas lights series light effect_5535495.png"/>
          <p:cNvPicPr>
            <a:picLocks noChangeAspect="1"/>
          </p:cNvPicPr>
          <p:nvPr/>
        </p:nvPicPr>
        <p:blipFill>
          <a:blip r:embed="rId3">
            <a:extLst/>
          </a:blip>
          <a:srcRect l="0" t="0" r="0" b="67769"/>
          <a:stretch>
            <a:fillRect/>
          </a:stretch>
        </p:blipFill>
        <p:spPr>
          <a:xfrm flipH="1">
            <a:off x="77589" y="-2500842"/>
            <a:ext cx="12849548" cy="4141441"/>
          </a:xfrm>
          <a:prstGeom prst="rect">
            <a:avLst/>
          </a:prstGeom>
          <a:ln w="12700">
            <a:miter lim="400000"/>
          </a:ln>
        </p:spPr>
      </p:pic>
      <p:sp>
        <p:nvSpPr>
          <p:cNvPr id="434" name="Prizes"/>
          <p:cNvSpPr txBox="1"/>
          <p:nvPr>
            <p:ph type="title"/>
          </p:nvPr>
        </p:nvSpPr>
        <p:spPr>
          <a:xfrm>
            <a:off x="406400" y="209550"/>
            <a:ext cx="10718610" cy="723900"/>
          </a:xfrm>
          <a:prstGeom prst="rect">
            <a:avLst/>
          </a:prstGeom>
        </p:spPr>
        <p:txBody>
          <a:bodyPr/>
          <a:lstStyle>
            <a:lvl1pPr defTabSz="365760">
              <a:lnSpc>
                <a:spcPct val="100000"/>
              </a:lnSpc>
              <a:spcBef>
                <a:spcPts val="0"/>
              </a:spcBef>
              <a:defRPr cap="none" sz="4800">
                <a:solidFill>
                  <a:schemeClr val="accent4">
                    <a:hueOff val="414058"/>
                    <a:satOff val="2144"/>
                    <a:lumOff val="10379"/>
                  </a:schemeClr>
                </a:solidFill>
              </a:defRPr>
            </a:lvl1pPr>
          </a:lstStyle>
          <a:p>
            <a:pPr/>
            <a:r>
              <a:t>Prizes</a:t>
            </a:r>
          </a:p>
        </p:txBody>
      </p:sp>
      <p:sp>
        <p:nvSpPr>
          <p:cNvPr id="435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36" name="Niall"/>
          <p:cNvSpPr txBox="1"/>
          <p:nvPr/>
        </p:nvSpPr>
        <p:spPr>
          <a:xfrm>
            <a:off x="8308869" y="6767324"/>
            <a:ext cx="831991" cy="571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700">
                <a:solidFill>
                  <a:srgbClr val="FFFFFF"/>
                </a:solidFill>
              </a:defRPr>
            </a:lvl1pPr>
          </a:lstStyle>
          <a:p>
            <a:pPr/>
            <a:r>
              <a:t>Niall</a:t>
            </a:r>
          </a:p>
        </p:txBody>
      </p:sp>
      <p:sp>
        <p:nvSpPr>
          <p:cNvPr id="437" name="Patrick"/>
          <p:cNvSpPr txBox="1"/>
          <p:nvPr/>
        </p:nvSpPr>
        <p:spPr>
          <a:xfrm>
            <a:off x="12002792" y="7527550"/>
            <a:ext cx="1157402" cy="571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700">
                <a:solidFill>
                  <a:srgbClr val="FFFFFF"/>
                </a:solidFill>
              </a:defRPr>
            </a:lvl1pPr>
          </a:lstStyle>
          <a:p>
            <a:pPr/>
            <a:r>
              <a:t>Patrick</a:t>
            </a:r>
          </a:p>
        </p:txBody>
      </p:sp>
      <p:sp>
        <p:nvSpPr>
          <p:cNvPr id="438" name="Paul"/>
          <p:cNvSpPr txBox="1"/>
          <p:nvPr/>
        </p:nvSpPr>
        <p:spPr>
          <a:xfrm>
            <a:off x="2610666" y="7954560"/>
            <a:ext cx="773698" cy="571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700">
                <a:solidFill>
                  <a:srgbClr val="FFFFFF"/>
                </a:solidFill>
              </a:defRPr>
            </a:lvl1pPr>
          </a:lstStyle>
          <a:p>
            <a:pPr/>
            <a:r>
              <a:t>Paul</a:t>
            </a:r>
          </a:p>
        </p:txBody>
      </p:sp>
      <p:sp>
        <p:nvSpPr>
          <p:cNvPr id="439" name="We (Niall) won!"/>
          <p:cNvSpPr txBox="1"/>
          <p:nvPr/>
        </p:nvSpPr>
        <p:spPr>
          <a:xfrm>
            <a:off x="272666" y="8500636"/>
            <a:ext cx="12633200" cy="24519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ctr" defTabSz="457200">
              <a:spcBef>
                <a:spcPts val="0"/>
              </a:spcBef>
              <a:defRPr sz="6500">
                <a:solidFill>
                  <a:srgbClr val="00355F"/>
                </a:solidFill>
                <a:latin typeface="Kaufmann BT"/>
                <a:ea typeface="Kaufmann BT"/>
                <a:cs typeface="Kaufmann BT"/>
                <a:sym typeface="Kaufmann BT"/>
              </a:defRPr>
            </a:lvl1pPr>
          </a:lstStyle>
          <a:p>
            <a:pPr/>
            <a:r>
              <a:t>We (Niall) won!</a:t>
            </a:r>
          </a:p>
        </p:txBody>
      </p:sp>
      <p:pic>
        <p:nvPicPr>
          <p:cNvPr id="440" name="Screenshot 2025-12-04 at 15.09.00.png" descr="Screenshot 2025-12-04 at 15.09.00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11065" y="3729649"/>
            <a:ext cx="11109280" cy="4511324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241300" dist="25400" dir="2267071">
              <a:srgbClr val="000000">
                <a:alpha val="50000"/>
              </a:srgbClr>
            </a:outerShdw>
          </a:effectLst>
        </p:spPr>
      </p:pic>
      <p:pic>
        <p:nvPicPr>
          <p:cNvPr id="441" name="Screenshot 2025-12-04 at 15.22.05.png" descr="Screenshot 2025-12-04 at 15.22.05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10903" y="1097583"/>
            <a:ext cx="11109604" cy="2998767"/>
          </a:xfrm>
          <a:prstGeom prst="rect">
            <a:avLst/>
          </a:prstGeom>
          <a:ln w="12700">
            <a:miter lim="400000"/>
          </a:ln>
        </p:spPr>
      </p:pic>
      <p:pic>
        <p:nvPicPr>
          <p:cNvPr id="442" name="Screenshot 2025-12-04 at 15.12.33.png" descr="Screenshot 2025-12-04 at 15.12.33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31644" y="1161326"/>
            <a:ext cx="4443197" cy="1277088"/>
          </a:xfrm>
          <a:prstGeom prst="rect">
            <a:avLst/>
          </a:prstGeom>
          <a:ln w="12700">
            <a:miter lim="400000"/>
          </a:ln>
        </p:spPr>
      </p:pic>
      <p:sp>
        <p:nvSpPr>
          <p:cNvPr id="443" name="Oval"/>
          <p:cNvSpPr/>
          <p:nvPr/>
        </p:nvSpPr>
        <p:spPr>
          <a:xfrm>
            <a:off x="-11708" y="6881481"/>
            <a:ext cx="11300958" cy="938809"/>
          </a:xfrm>
          <a:prstGeom prst="ellipse">
            <a:avLst/>
          </a:prstGeom>
          <a:ln w="50800">
            <a:solidFill>
              <a:schemeClr val="accent5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28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5" name="Rectangle Rectangle" descr="Rectangle Rectangle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20942" y="8045599"/>
            <a:ext cx="13727093" cy="1987002"/>
          </a:xfrm>
          <a:prstGeom prst="rect">
            <a:avLst/>
          </a:prstGeom>
        </p:spPr>
      </p:pic>
      <p:pic>
        <p:nvPicPr>
          <p:cNvPr id="446" name="Screenshot 2025-12-05 at 00.15.53.png" descr="Screenshot 2025-12-05 at 00.15.53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20742270">
            <a:off x="74707" y="2831958"/>
            <a:ext cx="6733814" cy="4477270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63500" dist="25400" dir="5400000">
              <a:srgbClr val="000000">
                <a:alpha val="50000"/>
              </a:srgbClr>
            </a:outerShdw>
          </a:effectLst>
        </p:spPr>
      </p:pic>
      <p:pic>
        <p:nvPicPr>
          <p:cNvPr id="447" name="Screenshot 2025-12-05 at 00.00.02.png" descr="Screenshot 2025-12-05 at 00.00.02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704136" y="1192391"/>
            <a:ext cx="6052546" cy="3820927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63500" dist="25400" dir="5400000">
              <a:srgbClr val="000000">
                <a:alpha val="50000"/>
              </a:srgbClr>
            </a:outerShdw>
          </a:effectLst>
        </p:spPr>
      </p:pic>
      <p:sp>
        <p:nvSpPr>
          <p:cNvPr id="448" name="Rectangle 6"/>
          <p:cNvSpPr/>
          <p:nvPr/>
        </p:nvSpPr>
        <p:spPr>
          <a:xfrm>
            <a:off x="1" y="0"/>
            <a:ext cx="13178531" cy="1071563"/>
          </a:xfrm>
          <a:prstGeom prst="rect">
            <a:avLst/>
          </a:prstGeom>
          <a:solidFill>
            <a:srgbClr val="00355F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 defTabSz="914400">
              <a:spcBef>
                <a:spcPts val="0"/>
              </a:spcBef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449" name="âPngtreeâchristmas lights series light effect_5535495.png" descr="âPngtreeâchristmas lights series light effect_5535495.png"/>
          <p:cNvPicPr>
            <a:picLocks noChangeAspect="1"/>
          </p:cNvPicPr>
          <p:nvPr/>
        </p:nvPicPr>
        <p:blipFill>
          <a:blip r:embed="rId5">
            <a:extLst/>
          </a:blip>
          <a:srcRect l="0" t="0" r="0" b="67769"/>
          <a:stretch>
            <a:fillRect/>
          </a:stretch>
        </p:blipFill>
        <p:spPr>
          <a:xfrm flipH="1">
            <a:off x="77589" y="-2500842"/>
            <a:ext cx="12849548" cy="4141441"/>
          </a:xfrm>
          <a:prstGeom prst="rect">
            <a:avLst/>
          </a:prstGeom>
          <a:ln w="12700">
            <a:miter lim="400000"/>
          </a:ln>
        </p:spPr>
      </p:pic>
      <p:sp>
        <p:nvSpPr>
          <p:cNvPr id="450" name="Combinations"/>
          <p:cNvSpPr txBox="1"/>
          <p:nvPr>
            <p:ph type="title"/>
          </p:nvPr>
        </p:nvSpPr>
        <p:spPr>
          <a:xfrm>
            <a:off x="406400" y="209550"/>
            <a:ext cx="10718610" cy="723900"/>
          </a:xfrm>
          <a:prstGeom prst="rect">
            <a:avLst/>
          </a:prstGeom>
        </p:spPr>
        <p:txBody>
          <a:bodyPr/>
          <a:lstStyle>
            <a:lvl1pPr defTabSz="365760">
              <a:lnSpc>
                <a:spcPct val="100000"/>
              </a:lnSpc>
              <a:spcBef>
                <a:spcPts val="0"/>
              </a:spcBef>
              <a:defRPr cap="none" sz="4800">
                <a:solidFill>
                  <a:schemeClr val="accent4">
                    <a:hueOff val="414058"/>
                    <a:satOff val="2144"/>
                    <a:lumOff val="10379"/>
                  </a:schemeClr>
                </a:solidFill>
              </a:defRPr>
            </a:lvl1pPr>
          </a:lstStyle>
          <a:p>
            <a:pPr/>
            <a:r>
              <a:t>Combinations</a:t>
            </a:r>
          </a:p>
        </p:txBody>
      </p:sp>
      <p:sp>
        <p:nvSpPr>
          <p:cNvPr id="451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52" name="We also excelled at being average"/>
          <p:cNvSpPr txBox="1"/>
          <p:nvPr/>
        </p:nvSpPr>
        <p:spPr>
          <a:xfrm>
            <a:off x="272666" y="8500636"/>
            <a:ext cx="12633200" cy="24519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ctr" defTabSz="457200">
              <a:spcBef>
                <a:spcPts val="0"/>
              </a:spcBef>
              <a:defRPr sz="6500">
                <a:solidFill>
                  <a:srgbClr val="00355F"/>
                </a:solidFill>
                <a:latin typeface="Kaufmann BT"/>
                <a:ea typeface="Kaufmann BT"/>
                <a:cs typeface="Kaufmann BT"/>
                <a:sym typeface="Kaufmann BT"/>
              </a:defRPr>
            </a:lvl1pPr>
          </a:lstStyle>
          <a:p>
            <a:pPr/>
            <a:r>
              <a:t>We also excelled at being average</a:t>
            </a:r>
          </a:p>
        </p:txBody>
      </p:sp>
      <p:pic>
        <p:nvPicPr>
          <p:cNvPr id="453" name="Fig1a-6.pdf" descr="Fig1a-6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8003343" y="4922606"/>
            <a:ext cx="4722014" cy="3541511"/>
          </a:xfrm>
          <a:prstGeom prst="rect">
            <a:avLst/>
          </a:prstGeom>
          <a:ln w="12700">
            <a:miter lim="400000"/>
          </a:ln>
        </p:spPr>
      </p:pic>
      <p:pic>
        <p:nvPicPr>
          <p:cNvPr id="454" name="Fig2a-3.pdf" descr="Fig2a-3.pd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3079158" y="4922606"/>
            <a:ext cx="4722014" cy="3541511"/>
          </a:xfrm>
          <a:prstGeom prst="rect">
            <a:avLst/>
          </a:prstGeom>
          <a:ln w="12700">
            <a:miter lim="400000"/>
          </a:ln>
        </p:spPr>
      </p:pic>
      <p:sp>
        <p:nvSpPr>
          <p:cNvPr id="455" name="Equation"/>
          <p:cNvSpPr txBox="1"/>
          <p:nvPr/>
        </p:nvSpPr>
        <p:spPr>
          <a:xfrm>
            <a:off x="10067353" y="4685530"/>
            <a:ext cx="2464976" cy="327788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defTabSz="914400" latinLnBrk="1"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2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γ</m:t>
                  </m:r>
                  <m:r>
                    <a:rPr xmlns:a="http://schemas.openxmlformats.org/drawingml/2006/main" sz="2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2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2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62.8</m:t>
                  </m:r>
                  <m:r>
                    <a:rPr xmlns:a="http://schemas.openxmlformats.org/drawingml/2006/main" sz="2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±</m:t>
                  </m:r>
                  <m:r>
                    <a:rPr xmlns:a="http://schemas.openxmlformats.org/drawingml/2006/main" sz="2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2.6</m:t>
                  </m:r>
                  <m:sSup>
                    <m:e>
                      <m:r>
                        <a:rPr xmlns:a="http://schemas.openxmlformats.org/drawingml/2006/main" sz="2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e>
                    <m:sup>
                      <m:r>
                        <a:rPr xmlns:a="http://schemas.openxmlformats.org/drawingml/2006/main" sz="2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∘</m:t>
                      </m:r>
                    </m:sup>
                  </m:sSup>
                </m:oMath>
              </m:oMathPara>
            </a14:m>
            <a:endParaRPr sz="2900"/>
          </a:p>
        </p:txBody>
      </p:sp>
      <p:sp>
        <p:nvSpPr>
          <p:cNvPr id="456" name="Hot-off-the-press: LHCb’s new   combination! (Mark)"/>
          <p:cNvSpPr txBox="1"/>
          <p:nvPr/>
        </p:nvSpPr>
        <p:spPr>
          <a:xfrm>
            <a:off x="331903" y="1452867"/>
            <a:ext cx="6219421" cy="127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marL="444500" indent="-444500">
              <a:spcBef>
                <a:spcPts val="2800"/>
              </a:spcBef>
              <a:buClr>
                <a:schemeClr val="accent1"/>
              </a:buClr>
              <a:buSzPct val="104999"/>
              <a:buFont typeface="Avenir Next Regular"/>
              <a:buChar char="▸"/>
              <a:defRPr sz="2400">
                <a:solidFill>
                  <a:srgbClr val="00355F"/>
                </a:solidFill>
              </a:defRPr>
            </a:pPr>
            <a:r>
              <a:t>Hot-off-the-press: LHCb’s new </a:t>
            </a:r>
            <a14:m>
              <m:oMath>
                <m:r>
                  <a:rPr xmlns:a="http://schemas.openxmlformats.org/drawingml/2006/main" sz="2600" i="1">
                    <a:solidFill>
                      <a:srgbClr val="00345F"/>
                    </a:solidFill>
                    <a:latin typeface="Cambria Math" panose="02040503050406030204" pitchFamily="18" charset="0"/>
                  </a:rPr>
                  <m:t>γ</m:t>
                </m:r>
              </m:oMath>
            </a14:m>
            <a:r>
              <a:t> combination! (</a:t>
            </a:r>
            <a:r>
              <a:rPr b="1">
                <a:latin typeface="Avenir Next Regular"/>
                <a:ea typeface="Avenir Next Regular"/>
                <a:cs typeface="Avenir Next Regular"/>
                <a:sym typeface="Avenir Next Regular"/>
              </a:rPr>
              <a:t>Mark</a:t>
            </a:r>
            <a:r>
              <a:t>)</a:t>
            </a:r>
          </a:p>
        </p:txBody>
      </p:sp>
      <p:sp>
        <p:nvSpPr>
          <p:cNvPr id="457" name="HFLAV report officially in the long-awaited list…"/>
          <p:cNvSpPr txBox="1"/>
          <p:nvPr/>
        </p:nvSpPr>
        <p:spPr>
          <a:xfrm>
            <a:off x="331903" y="2642167"/>
            <a:ext cx="6219421" cy="127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marL="444500" indent="-444500">
              <a:spcBef>
                <a:spcPts val="2800"/>
              </a:spcBef>
              <a:buClr>
                <a:schemeClr val="accent1"/>
              </a:buClr>
              <a:buSzPct val="104999"/>
              <a:buFont typeface="Avenir Next Regular"/>
              <a:buChar char="▸"/>
              <a:defRPr sz="2400">
                <a:solidFill>
                  <a:srgbClr val="00355F"/>
                </a:solidFill>
              </a:defRPr>
            </a:lvl1pPr>
          </a:lstStyle>
          <a:p>
            <a:pPr/>
            <a:r>
              <a:t>HFLAV report officially in the long-awaited list…</a:t>
            </a:r>
          </a:p>
        </p:txBody>
      </p:sp>
      <p:sp>
        <p:nvSpPr>
          <p:cNvPr id="458" name="https://arxiv.org/pdf/2411.18639"/>
          <p:cNvSpPr txBox="1"/>
          <p:nvPr/>
        </p:nvSpPr>
        <p:spPr>
          <a:xfrm>
            <a:off x="201635" y="8063934"/>
            <a:ext cx="3999231" cy="444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u="sng">
                <a:solidFill>
                  <a:schemeClr val="accent1"/>
                </a:solidFill>
                <a:hlinkClick r:id="rId8" invalidUrl="" action="" tgtFrame="" tooltip="" history="1" highlightClick="0" endSnd="0"/>
              </a:defRPr>
            </a:lvl1pPr>
          </a:lstStyle>
          <a:p>
            <a:pPr>
              <a:defRPr u="none">
                <a:solidFill>
                  <a:srgbClr val="838787"/>
                </a:solidFill>
              </a:defRPr>
            </a:pPr>
            <a:r>
              <a:rPr u="sng">
                <a:solidFill>
                  <a:schemeClr val="accent1"/>
                </a:solidFill>
                <a:hlinkClick r:id="rId8" invalidUrl="" action="" tgtFrame="" tooltip="" history="1" highlightClick="0" endSnd="0"/>
              </a:rPr>
              <a:t>https://arxiv.org/pdf/2411.18639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" name="Rectangle Rectangle" descr="Rectangle Rectangle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20942" y="8045599"/>
            <a:ext cx="13727093" cy="1987002"/>
          </a:xfrm>
          <a:prstGeom prst="rect">
            <a:avLst/>
          </a:prstGeom>
        </p:spPr>
      </p:pic>
      <p:sp>
        <p:nvSpPr>
          <p:cNvPr id="461" name="Rectangle 6"/>
          <p:cNvSpPr/>
          <p:nvPr/>
        </p:nvSpPr>
        <p:spPr>
          <a:xfrm>
            <a:off x="1" y="0"/>
            <a:ext cx="13178531" cy="1071563"/>
          </a:xfrm>
          <a:prstGeom prst="rect">
            <a:avLst/>
          </a:prstGeom>
          <a:solidFill>
            <a:srgbClr val="00355F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 defTabSz="914400">
              <a:spcBef>
                <a:spcPts val="0"/>
              </a:spcBef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462" name="âPngtreeâchristmas lights series light effect_5535495.png" descr="âPngtreeâchristmas lights series light effect_5535495.png"/>
          <p:cNvPicPr>
            <a:picLocks noChangeAspect="1"/>
          </p:cNvPicPr>
          <p:nvPr/>
        </p:nvPicPr>
        <p:blipFill>
          <a:blip r:embed="rId3">
            <a:extLst/>
          </a:blip>
          <a:srcRect l="0" t="0" r="0" b="67769"/>
          <a:stretch>
            <a:fillRect/>
          </a:stretch>
        </p:blipFill>
        <p:spPr>
          <a:xfrm flipH="1">
            <a:off x="77589" y="-2500842"/>
            <a:ext cx="12849548" cy="4141441"/>
          </a:xfrm>
          <a:prstGeom prst="rect">
            <a:avLst/>
          </a:prstGeom>
          <a:ln w="12700">
            <a:miter lim="400000"/>
          </a:ln>
        </p:spPr>
      </p:pic>
      <p:sp>
        <p:nvSpPr>
          <p:cNvPr id="463" name="Teaching &amp; learning"/>
          <p:cNvSpPr txBox="1"/>
          <p:nvPr>
            <p:ph type="title"/>
          </p:nvPr>
        </p:nvSpPr>
        <p:spPr>
          <a:xfrm>
            <a:off x="406400" y="209550"/>
            <a:ext cx="10718610" cy="723900"/>
          </a:xfrm>
          <a:prstGeom prst="rect">
            <a:avLst/>
          </a:prstGeom>
        </p:spPr>
        <p:txBody>
          <a:bodyPr/>
          <a:lstStyle>
            <a:lvl1pPr defTabSz="365760">
              <a:lnSpc>
                <a:spcPct val="100000"/>
              </a:lnSpc>
              <a:spcBef>
                <a:spcPts val="0"/>
              </a:spcBef>
              <a:defRPr cap="none" sz="4800">
                <a:solidFill>
                  <a:schemeClr val="accent4">
                    <a:hueOff val="414058"/>
                    <a:satOff val="2144"/>
                    <a:lumOff val="10379"/>
                  </a:schemeClr>
                </a:solidFill>
              </a:defRPr>
            </a:lvl1pPr>
          </a:lstStyle>
          <a:p>
            <a:pPr/>
            <a:r>
              <a:t>Teaching &amp; learning</a:t>
            </a:r>
          </a:p>
        </p:txBody>
      </p:sp>
      <p:sp>
        <p:nvSpPr>
          <p:cNvPr id="4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65" name="We did our best to improve our teaching"/>
          <p:cNvSpPr txBox="1"/>
          <p:nvPr/>
        </p:nvSpPr>
        <p:spPr>
          <a:xfrm>
            <a:off x="272666" y="8500636"/>
            <a:ext cx="12633200" cy="24519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ctr" defTabSz="457200">
              <a:spcBef>
                <a:spcPts val="0"/>
              </a:spcBef>
              <a:defRPr sz="6500">
                <a:solidFill>
                  <a:srgbClr val="00355F"/>
                </a:solidFill>
                <a:latin typeface="Kaufmann BT"/>
                <a:ea typeface="Kaufmann BT"/>
                <a:cs typeface="Kaufmann BT"/>
                <a:sym typeface="Kaufmann BT"/>
              </a:defRPr>
            </a:lvl1pPr>
          </a:lstStyle>
          <a:p>
            <a:pPr/>
            <a:r>
              <a:t>We did our best to improve our teaching</a:t>
            </a:r>
          </a:p>
        </p:txBody>
      </p:sp>
      <p:grpSp>
        <p:nvGrpSpPr>
          <p:cNvPr id="468" name="IMG_20250223_174244.jpg"/>
          <p:cNvGrpSpPr/>
          <p:nvPr/>
        </p:nvGrpSpPr>
        <p:grpSpPr>
          <a:xfrm>
            <a:off x="588708" y="1440209"/>
            <a:ext cx="6021258" cy="4636594"/>
            <a:chOff x="0" y="0"/>
            <a:chExt cx="6021257" cy="4636593"/>
          </a:xfrm>
        </p:grpSpPr>
        <p:pic>
          <p:nvPicPr>
            <p:cNvPr id="467" name="IMG_20250223_174244.jpg" descr="IMG_20250223_174244.jp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39700" y="165100"/>
              <a:ext cx="5741858" cy="4306394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466" name="IMG_20250223_174244.jpg" descr="IMG_20250223_174244.jpg"/>
            <p:cNvPicPr>
              <a:picLocks noChangeAspect="0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0"/>
              <a:ext cx="6021258" cy="4636594"/>
            </a:xfrm>
            <a:prstGeom prst="rect">
              <a:avLst/>
            </a:prstGeom>
            <a:effectLst/>
          </p:spPr>
        </p:pic>
      </p:grpSp>
      <p:sp>
        <p:nvSpPr>
          <p:cNvPr id="469" name="SUPA C++ course"/>
          <p:cNvSpPr txBox="1"/>
          <p:nvPr/>
        </p:nvSpPr>
        <p:spPr>
          <a:xfrm>
            <a:off x="5316876" y="6393984"/>
            <a:ext cx="2175257" cy="444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4365E"/>
                </a:solidFill>
              </a:defRPr>
            </a:lvl1pPr>
          </a:lstStyle>
          <a:p>
            <a:pPr/>
            <a:r>
              <a:t>SUPA C++ course</a:t>
            </a:r>
          </a:p>
        </p:txBody>
      </p:sp>
      <p:sp>
        <p:nvSpPr>
          <p:cNvPr id="470" name="Dynamical Astronomy"/>
          <p:cNvSpPr txBox="1"/>
          <p:nvPr/>
        </p:nvSpPr>
        <p:spPr>
          <a:xfrm rot="20868428">
            <a:off x="4149397" y="7336262"/>
            <a:ext cx="2675637" cy="444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355F"/>
                </a:solidFill>
              </a:defRPr>
            </a:lvl1pPr>
          </a:lstStyle>
          <a:p>
            <a:pPr/>
            <a:r>
              <a:t>Dynamical Astronomy</a:t>
            </a:r>
          </a:p>
        </p:txBody>
      </p:sp>
      <p:sp>
        <p:nvSpPr>
          <p:cNvPr id="471" name="ExCos"/>
          <p:cNvSpPr txBox="1"/>
          <p:nvPr/>
        </p:nvSpPr>
        <p:spPr>
          <a:xfrm>
            <a:off x="888238" y="6074640"/>
            <a:ext cx="841249" cy="444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2365F"/>
                </a:solidFill>
              </a:defRPr>
            </a:lvl1pPr>
          </a:lstStyle>
          <a:p>
            <a:pPr/>
            <a:r>
              <a:t>ExCos</a:t>
            </a:r>
          </a:p>
        </p:txBody>
      </p:sp>
      <p:sp>
        <p:nvSpPr>
          <p:cNvPr id="472" name="Supervisions"/>
          <p:cNvSpPr txBox="1"/>
          <p:nvPr/>
        </p:nvSpPr>
        <p:spPr>
          <a:xfrm rot="872780">
            <a:off x="783251" y="7262238"/>
            <a:ext cx="1593089" cy="444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355F"/>
                </a:solidFill>
              </a:defRPr>
            </a:lvl1pPr>
          </a:lstStyle>
          <a:p>
            <a:pPr/>
            <a:r>
              <a:t>Supervisions</a:t>
            </a:r>
          </a:p>
        </p:txBody>
      </p:sp>
      <p:sp>
        <p:nvSpPr>
          <p:cNvPr id="473" name="P2 Labs"/>
          <p:cNvSpPr txBox="1"/>
          <p:nvPr/>
        </p:nvSpPr>
        <p:spPr>
          <a:xfrm>
            <a:off x="6230543" y="7738955"/>
            <a:ext cx="1021843" cy="444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355F"/>
                </a:solidFill>
              </a:defRPr>
            </a:lvl1pPr>
          </a:lstStyle>
          <a:p>
            <a:pPr/>
            <a:r>
              <a:t>P2 Labs</a:t>
            </a:r>
          </a:p>
        </p:txBody>
      </p:sp>
      <p:sp>
        <p:nvSpPr>
          <p:cNvPr id="474" name="SUPA flavour course"/>
          <p:cNvSpPr txBox="1"/>
          <p:nvPr/>
        </p:nvSpPr>
        <p:spPr>
          <a:xfrm>
            <a:off x="1693206" y="8020199"/>
            <a:ext cx="2463293" cy="444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4365E"/>
                </a:solidFill>
              </a:defRPr>
            </a:lvl1pPr>
          </a:lstStyle>
          <a:p>
            <a:pPr/>
            <a:r>
              <a:t>SUPA flavour course</a:t>
            </a:r>
          </a:p>
        </p:txBody>
      </p:sp>
      <p:sp>
        <p:nvSpPr>
          <p:cNvPr id="475" name="PGCAP"/>
          <p:cNvSpPr txBox="1"/>
          <p:nvPr/>
        </p:nvSpPr>
        <p:spPr>
          <a:xfrm>
            <a:off x="247353" y="7733162"/>
            <a:ext cx="971551" cy="444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4365E"/>
                </a:solidFill>
              </a:defRPr>
            </a:lvl1pPr>
          </a:lstStyle>
          <a:p>
            <a:pPr/>
            <a:r>
              <a:t>PGCAP</a:t>
            </a:r>
          </a:p>
        </p:txBody>
      </p:sp>
      <p:grpSp>
        <p:nvGrpSpPr>
          <p:cNvPr id="478" name="CB61DFDE-EC1A-4960-A6F8-A5AB8861E51B.jpeg"/>
          <p:cNvGrpSpPr/>
          <p:nvPr/>
        </p:nvGrpSpPr>
        <p:grpSpPr>
          <a:xfrm>
            <a:off x="7513770" y="1440209"/>
            <a:ext cx="5003536" cy="6629048"/>
            <a:chOff x="0" y="0"/>
            <a:chExt cx="5003535" cy="6629047"/>
          </a:xfrm>
        </p:grpSpPr>
        <p:pic>
          <p:nvPicPr>
            <p:cNvPr id="477" name="CB61DFDE-EC1A-4960-A6F8-A5AB8861E51B.jpeg" descr="CB61DFDE-EC1A-4960-A6F8-A5AB8861E51B.jpeg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139700" y="165100"/>
              <a:ext cx="4724136" cy="6298848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476" name="CB61DFDE-EC1A-4960-A6F8-A5AB8861E51B.jpeg" descr="CB61DFDE-EC1A-4960-A6F8-A5AB8861E51B.jpeg"/>
            <p:cNvPicPr>
              <a:picLocks noChangeAspect="0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0" y="0"/>
              <a:ext cx="5003536" cy="6629048"/>
            </a:xfrm>
            <a:prstGeom prst="rect">
              <a:avLst/>
            </a:prstGeom>
            <a:effectLst/>
          </p:spPr>
        </p:pic>
      </p:grpSp>
      <p:sp>
        <p:nvSpPr>
          <p:cNvPr id="479" name="Problem solving workshop"/>
          <p:cNvSpPr txBox="1"/>
          <p:nvPr/>
        </p:nvSpPr>
        <p:spPr>
          <a:xfrm rot="21120031">
            <a:off x="1319826" y="6432084"/>
            <a:ext cx="3210053" cy="444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355F"/>
                </a:solidFill>
              </a:defRPr>
            </a:lvl1pPr>
          </a:lstStyle>
          <a:p>
            <a:pPr/>
            <a:r>
              <a:t>Problem solving workshop</a:t>
            </a:r>
          </a:p>
        </p:txBody>
      </p:sp>
      <p:sp>
        <p:nvSpPr>
          <p:cNvPr id="480" name="Projects"/>
          <p:cNvSpPr txBox="1"/>
          <p:nvPr/>
        </p:nvSpPr>
        <p:spPr>
          <a:xfrm>
            <a:off x="3626472" y="7053769"/>
            <a:ext cx="1029463" cy="444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355F"/>
                </a:solidFill>
              </a:defRPr>
            </a:lvl1pPr>
          </a:lstStyle>
          <a:p>
            <a:pPr/>
            <a:r>
              <a:t>Projects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2" name="Rectangle Rectangle" descr="Rectangle Rectangle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20942" y="8045599"/>
            <a:ext cx="13727093" cy="1987002"/>
          </a:xfrm>
          <a:prstGeom prst="rect">
            <a:avLst/>
          </a:prstGeom>
        </p:spPr>
      </p:pic>
      <p:sp>
        <p:nvSpPr>
          <p:cNvPr id="483" name="Rectangle 6"/>
          <p:cNvSpPr/>
          <p:nvPr/>
        </p:nvSpPr>
        <p:spPr>
          <a:xfrm>
            <a:off x="1" y="0"/>
            <a:ext cx="13178531" cy="1071563"/>
          </a:xfrm>
          <a:prstGeom prst="rect">
            <a:avLst/>
          </a:prstGeom>
          <a:solidFill>
            <a:srgbClr val="00355F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 defTabSz="914400">
              <a:spcBef>
                <a:spcPts val="0"/>
              </a:spcBef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484" name="âPngtreeâchristmas lights series light effect_5535495.png" descr="âPngtreeâchristmas lights series light effect_5535495.png"/>
          <p:cNvPicPr>
            <a:picLocks noChangeAspect="1"/>
          </p:cNvPicPr>
          <p:nvPr/>
        </p:nvPicPr>
        <p:blipFill>
          <a:blip r:embed="rId3">
            <a:extLst/>
          </a:blip>
          <a:srcRect l="0" t="0" r="0" b="67769"/>
          <a:stretch>
            <a:fillRect/>
          </a:stretch>
        </p:blipFill>
        <p:spPr>
          <a:xfrm flipH="1">
            <a:off x="77589" y="-2500842"/>
            <a:ext cx="12849548" cy="4141441"/>
          </a:xfrm>
          <a:prstGeom prst="rect">
            <a:avLst/>
          </a:prstGeom>
          <a:ln w="12700">
            <a:miter lim="400000"/>
          </a:ln>
        </p:spPr>
      </p:pic>
      <p:sp>
        <p:nvSpPr>
          <p:cNvPr id="485" name="Upgrade II"/>
          <p:cNvSpPr txBox="1"/>
          <p:nvPr>
            <p:ph type="title"/>
          </p:nvPr>
        </p:nvSpPr>
        <p:spPr>
          <a:xfrm>
            <a:off x="406400" y="209550"/>
            <a:ext cx="10718610" cy="723900"/>
          </a:xfrm>
          <a:prstGeom prst="rect">
            <a:avLst/>
          </a:prstGeom>
        </p:spPr>
        <p:txBody>
          <a:bodyPr/>
          <a:lstStyle>
            <a:lvl1pPr defTabSz="365760">
              <a:lnSpc>
                <a:spcPct val="100000"/>
              </a:lnSpc>
              <a:spcBef>
                <a:spcPts val="0"/>
              </a:spcBef>
              <a:defRPr cap="none" sz="4800">
                <a:solidFill>
                  <a:schemeClr val="accent4">
                    <a:hueOff val="414058"/>
                    <a:satOff val="2144"/>
                    <a:lumOff val="10379"/>
                  </a:schemeClr>
                </a:solidFill>
              </a:defRPr>
            </a:lvl1pPr>
          </a:lstStyle>
          <a:p>
            <a:pPr/>
            <a:r>
              <a:t>Upgrade II</a:t>
            </a:r>
          </a:p>
        </p:txBody>
      </p:sp>
      <p:sp>
        <p:nvSpPr>
          <p:cNvPr id="4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87" name="We got serious about our future"/>
          <p:cNvSpPr txBox="1"/>
          <p:nvPr/>
        </p:nvSpPr>
        <p:spPr>
          <a:xfrm>
            <a:off x="272666" y="8500636"/>
            <a:ext cx="12633200" cy="24519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ctr" defTabSz="457200">
              <a:spcBef>
                <a:spcPts val="0"/>
              </a:spcBef>
              <a:defRPr sz="6500">
                <a:solidFill>
                  <a:srgbClr val="00355F"/>
                </a:solidFill>
                <a:latin typeface="Kaufmann BT"/>
                <a:ea typeface="Kaufmann BT"/>
                <a:cs typeface="Kaufmann BT"/>
                <a:sym typeface="Kaufmann BT"/>
              </a:defRPr>
            </a:lvl1pPr>
          </a:lstStyle>
          <a:p>
            <a:pPr/>
            <a:r>
              <a:t>We got serious about our future</a:t>
            </a:r>
          </a:p>
        </p:txBody>
      </p:sp>
      <p:pic>
        <p:nvPicPr>
          <p:cNvPr id="488" name="y-LHCb-upgrade-PGII_courier.pdf" descr="y-LHCb-upgrade-PGII_courier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77742" y="1283972"/>
            <a:ext cx="7420488" cy="5734014"/>
          </a:xfrm>
          <a:prstGeom prst="rect">
            <a:avLst/>
          </a:prstGeom>
          <a:ln w="12700">
            <a:miter lim="400000"/>
          </a:ln>
        </p:spPr>
      </p:pic>
      <p:pic>
        <p:nvPicPr>
          <p:cNvPr id="489" name="Oval Oval" descr="Oval Oval"/>
          <p:cNvPicPr>
            <a:picLocks noChangeAspect="0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795725" y="3052712"/>
            <a:ext cx="1001410" cy="2706866"/>
          </a:xfrm>
          <a:prstGeom prst="rect">
            <a:avLst/>
          </a:prstGeom>
        </p:spPr>
      </p:pic>
      <p:sp>
        <p:nvSpPr>
          <p:cNvPr id="491" name="Sneha: HDI design &amp; production"/>
          <p:cNvSpPr txBox="1"/>
          <p:nvPr/>
        </p:nvSpPr>
        <p:spPr>
          <a:xfrm>
            <a:off x="303318" y="6768157"/>
            <a:ext cx="10578643" cy="72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marL="444500" indent="-444500">
              <a:spcBef>
                <a:spcPts val="2800"/>
              </a:spcBef>
              <a:buClr>
                <a:schemeClr val="accent1"/>
              </a:buClr>
              <a:buSzPct val="104999"/>
              <a:buFont typeface="Avenir Next Regular"/>
              <a:buChar char="▸"/>
              <a:defRPr sz="2400">
                <a:solidFill>
                  <a:srgbClr val="00355F"/>
                </a:solidFill>
              </a:defRPr>
            </a:pPr>
            <a:r>
              <a:rPr b="1">
                <a:latin typeface="Avenir Next Regular"/>
                <a:ea typeface="Avenir Next Regular"/>
                <a:cs typeface="Avenir Next Regular"/>
                <a:sym typeface="Avenir Next Regular"/>
              </a:rPr>
              <a:t>Sneha:</a:t>
            </a:r>
            <a:r>
              <a:t> HDI design &amp; production</a:t>
            </a:r>
          </a:p>
        </p:txBody>
      </p:sp>
      <p:sp>
        <p:nvSpPr>
          <p:cNvPr id="492" name="Haythem: QC system for HDI, RadPix, DAQ"/>
          <p:cNvSpPr txBox="1"/>
          <p:nvPr/>
        </p:nvSpPr>
        <p:spPr>
          <a:xfrm>
            <a:off x="303318" y="7295835"/>
            <a:ext cx="10578643" cy="72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marL="444500" indent="-444500">
              <a:spcBef>
                <a:spcPts val="2800"/>
              </a:spcBef>
              <a:buClr>
                <a:schemeClr val="accent1"/>
              </a:buClr>
              <a:buSzPct val="104999"/>
              <a:buFont typeface="Avenir Next Regular"/>
              <a:buChar char="▸"/>
              <a:defRPr sz="2400">
                <a:solidFill>
                  <a:srgbClr val="00355F"/>
                </a:solidFill>
              </a:defRPr>
            </a:pPr>
            <a:r>
              <a:rPr b="1">
                <a:latin typeface="Avenir Next Regular"/>
                <a:ea typeface="Avenir Next Regular"/>
                <a:cs typeface="Avenir Next Regular"/>
                <a:sym typeface="Avenir Next Regular"/>
              </a:rPr>
              <a:t>Haythem:</a:t>
            </a:r>
            <a:r>
              <a:t> QC system for HDI, RadPix, DAQ</a:t>
            </a:r>
          </a:p>
        </p:txBody>
      </p:sp>
      <p:sp>
        <p:nvSpPr>
          <p:cNvPr id="493" name="Dima &amp; Richard: wafer probing"/>
          <p:cNvSpPr txBox="1"/>
          <p:nvPr/>
        </p:nvSpPr>
        <p:spPr>
          <a:xfrm>
            <a:off x="303318" y="7806167"/>
            <a:ext cx="10578643" cy="72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marL="444500" indent="-444500">
              <a:spcBef>
                <a:spcPts val="2800"/>
              </a:spcBef>
              <a:buClr>
                <a:schemeClr val="accent1"/>
              </a:buClr>
              <a:buSzPct val="104999"/>
              <a:buFont typeface="Avenir Next Regular"/>
              <a:buChar char="▸"/>
              <a:defRPr sz="2400">
                <a:solidFill>
                  <a:srgbClr val="00355F"/>
                </a:solidFill>
              </a:defRPr>
            </a:pPr>
            <a:r>
              <a:rPr b="1">
                <a:latin typeface="Avenir Next Regular"/>
                <a:ea typeface="Avenir Next Regular"/>
                <a:cs typeface="Avenir Next Regular"/>
                <a:sym typeface="Avenir Next Regular"/>
              </a:rPr>
              <a:t>Dima &amp; Richard:</a:t>
            </a:r>
            <a:r>
              <a:t> wafer probing</a:t>
            </a:r>
          </a:p>
        </p:txBody>
      </p:sp>
      <p:pic>
        <p:nvPicPr>
          <p:cNvPr id="494" name="Screenshot 2025-11-14 at 23.59.10.png" descr="Screenshot 2025-11-14 at 23.59.10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353159" y="1283972"/>
            <a:ext cx="6631717" cy="2768834"/>
          </a:xfrm>
          <a:prstGeom prst="rect">
            <a:avLst/>
          </a:prstGeom>
          <a:ln w="12700">
            <a:miter lim="400000"/>
          </a:ln>
        </p:spPr>
      </p:pic>
      <p:pic>
        <p:nvPicPr>
          <p:cNvPr id="495" name="Screenshot 2025-12-05 at 01.17.43.png" descr="Screenshot 2025-12-05 at 01.17.43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6618860" y="4330655"/>
            <a:ext cx="6285950" cy="28530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7" name="Rectangle Rectangle" descr="Rectangle Rectangle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20942" y="8045599"/>
            <a:ext cx="13727093" cy="1987002"/>
          </a:xfrm>
          <a:prstGeom prst="rect">
            <a:avLst/>
          </a:prstGeom>
        </p:spPr>
      </p:pic>
      <p:sp>
        <p:nvSpPr>
          <p:cNvPr id="498" name="Rectangle 6"/>
          <p:cNvSpPr/>
          <p:nvPr/>
        </p:nvSpPr>
        <p:spPr>
          <a:xfrm>
            <a:off x="1" y="0"/>
            <a:ext cx="13178531" cy="1071563"/>
          </a:xfrm>
          <a:prstGeom prst="rect">
            <a:avLst/>
          </a:prstGeom>
          <a:solidFill>
            <a:srgbClr val="00355F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 defTabSz="914400">
              <a:spcBef>
                <a:spcPts val="0"/>
              </a:spcBef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499" name="âPngtreeâchristmas lights series light effect_5535495.png" descr="âPngtreeâchristmas lights series light effect_5535495.png"/>
          <p:cNvPicPr>
            <a:picLocks noChangeAspect="1"/>
          </p:cNvPicPr>
          <p:nvPr/>
        </p:nvPicPr>
        <p:blipFill>
          <a:blip r:embed="rId3">
            <a:extLst/>
          </a:blip>
          <a:srcRect l="0" t="0" r="0" b="67769"/>
          <a:stretch>
            <a:fillRect/>
          </a:stretch>
        </p:blipFill>
        <p:spPr>
          <a:xfrm flipH="1">
            <a:off x="77589" y="-2500842"/>
            <a:ext cx="12849548" cy="4141441"/>
          </a:xfrm>
          <a:prstGeom prst="rect">
            <a:avLst/>
          </a:prstGeom>
          <a:ln w="12700">
            <a:miter lim="400000"/>
          </a:ln>
        </p:spPr>
      </p:pic>
      <p:sp>
        <p:nvSpPr>
          <p:cNvPr id="500" name="Upgrade II"/>
          <p:cNvSpPr txBox="1"/>
          <p:nvPr>
            <p:ph type="title"/>
          </p:nvPr>
        </p:nvSpPr>
        <p:spPr>
          <a:xfrm>
            <a:off x="406400" y="209550"/>
            <a:ext cx="10718610" cy="723900"/>
          </a:xfrm>
          <a:prstGeom prst="rect">
            <a:avLst/>
          </a:prstGeom>
        </p:spPr>
        <p:txBody>
          <a:bodyPr/>
          <a:lstStyle>
            <a:lvl1pPr defTabSz="365760">
              <a:lnSpc>
                <a:spcPct val="100000"/>
              </a:lnSpc>
              <a:spcBef>
                <a:spcPts val="0"/>
              </a:spcBef>
              <a:defRPr cap="none" sz="4800">
                <a:solidFill>
                  <a:schemeClr val="accent4">
                    <a:hueOff val="414058"/>
                    <a:satOff val="2144"/>
                    <a:lumOff val="10379"/>
                  </a:schemeClr>
                </a:solidFill>
              </a:defRPr>
            </a:lvl1pPr>
          </a:lstStyle>
          <a:p>
            <a:pPr/>
            <a:r>
              <a:t>Upgrade II</a:t>
            </a:r>
          </a:p>
        </p:txBody>
      </p:sp>
      <p:sp>
        <p:nvSpPr>
          <p:cNvPr id="501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02" name="We got serious about our future"/>
          <p:cNvSpPr txBox="1"/>
          <p:nvPr/>
        </p:nvSpPr>
        <p:spPr>
          <a:xfrm>
            <a:off x="272666" y="8500636"/>
            <a:ext cx="12633200" cy="24519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ctr" defTabSz="457200">
              <a:spcBef>
                <a:spcPts val="0"/>
              </a:spcBef>
              <a:defRPr sz="6500">
                <a:solidFill>
                  <a:srgbClr val="00355F"/>
                </a:solidFill>
                <a:latin typeface="Kaufmann BT"/>
                <a:ea typeface="Kaufmann BT"/>
                <a:cs typeface="Kaufmann BT"/>
                <a:sym typeface="Kaufmann BT"/>
              </a:defRPr>
            </a:lvl1pPr>
          </a:lstStyle>
          <a:p>
            <a:pPr/>
            <a:r>
              <a:t>We got serious about our future</a:t>
            </a:r>
          </a:p>
        </p:txBody>
      </p:sp>
      <p:pic>
        <p:nvPicPr>
          <p:cNvPr id="503" name="one-does-not-simply-meme-template-full-a952427e.jpeg" descr="one-does-not-simply-meme-template-full-a952427e.jpe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040951" y="1400858"/>
            <a:ext cx="9096630" cy="5367012"/>
          </a:xfrm>
          <a:prstGeom prst="rect">
            <a:avLst/>
          </a:prstGeom>
          <a:ln w="12700">
            <a:miter lim="400000"/>
          </a:ln>
        </p:spPr>
      </p:pic>
      <p:sp>
        <p:nvSpPr>
          <p:cNvPr id="504" name="ONE DOES NOT SIMPLY"/>
          <p:cNvSpPr txBox="1"/>
          <p:nvPr/>
        </p:nvSpPr>
        <p:spPr>
          <a:xfrm>
            <a:off x="3705576" y="1492800"/>
            <a:ext cx="5357361" cy="850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900">
                <a:solidFill>
                  <a:srgbClr val="FFFFFF"/>
                </a:solidFill>
                <a:latin typeface="Impact"/>
                <a:ea typeface="Impact"/>
                <a:cs typeface="Impact"/>
                <a:sym typeface="Impact"/>
              </a:defRPr>
            </a:lvl1pPr>
          </a:lstStyle>
          <a:p>
            <a:pPr/>
            <a:r>
              <a:t>ONE DOES NOT SIMPLY</a:t>
            </a:r>
          </a:p>
        </p:txBody>
      </p:sp>
      <p:sp>
        <p:nvSpPr>
          <p:cNvPr id="505" name="SIMULATE LHCb UPGRADE II"/>
          <p:cNvSpPr txBox="1"/>
          <p:nvPr/>
        </p:nvSpPr>
        <p:spPr>
          <a:xfrm>
            <a:off x="3255166" y="5730951"/>
            <a:ext cx="6668201" cy="850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900">
                <a:solidFill>
                  <a:srgbClr val="FFFFFF"/>
                </a:solidFill>
                <a:latin typeface="Impact"/>
                <a:ea typeface="Impact"/>
                <a:cs typeface="Impact"/>
                <a:sym typeface="Impact"/>
              </a:defRPr>
            </a:lvl1pPr>
          </a:lstStyle>
          <a:p>
            <a:pPr/>
            <a:r>
              <a:t>SIMULATE LHCb UPGRADE II</a:t>
            </a:r>
          </a:p>
        </p:txBody>
      </p:sp>
      <p:sp>
        <p:nvSpPr>
          <p:cNvPr id="506" name="Niall: Upgrade II pile-up and spill-over"/>
          <p:cNvSpPr txBox="1"/>
          <p:nvPr/>
        </p:nvSpPr>
        <p:spPr>
          <a:xfrm>
            <a:off x="476383" y="7778940"/>
            <a:ext cx="10578644" cy="72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marL="444500" indent="-444500">
              <a:spcBef>
                <a:spcPts val="2800"/>
              </a:spcBef>
              <a:buClr>
                <a:schemeClr val="accent1"/>
              </a:buClr>
              <a:buSzPct val="104999"/>
              <a:buFont typeface="Avenir Next Regular"/>
              <a:buChar char="▸"/>
              <a:defRPr sz="2400">
                <a:solidFill>
                  <a:srgbClr val="00355F"/>
                </a:solidFill>
              </a:defRPr>
            </a:pPr>
            <a:r>
              <a:rPr b="1">
                <a:latin typeface="Avenir Next Regular"/>
                <a:ea typeface="Avenir Next Regular"/>
                <a:cs typeface="Avenir Next Regular"/>
                <a:sym typeface="Avenir Next Regular"/>
              </a:rPr>
              <a:t>Niall:</a:t>
            </a:r>
            <a:r>
              <a:t> Upgrade II pile-up and spill-over</a:t>
            </a:r>
          </a:p>
        </p:txBody>
      </p:sp>
      <p:sp>
        <p:nvSpPr>
          <p:cNvPr id="507" name="Hasret, Manuel: A first digitisation chain, track reconstruction study"/>
          <p:cNvSpPr txBox="1"/>
          <p:nvPr/>
        </p:nvSpPr>
        <p:spPr>
          <a:xfrm>
            <a:off x="476383" y="7310403"/>
            <a:ext cx="10578644" cy="72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marL="444500" indent="-444500">
              <a:spcBef>
                <a:spcPts val="2800"/>
              </a:spcBef>
              <a:buClr>
                <a:schemeClr val="accent1"/>
              </a:buClr>
              <a:buSzPct val="104999"/>
              <a:buFont typeface="Avenir Next Regular"/>
              <a:buChar char="▸"/>
              <a:defRPr sz="2400">
                <a:solidFill>
                  <a:srgbClr val="00355F"/>
                </a:solidFill>
              </a:defRPr>
            </a:pPr>
            <a:r>
              <a:rPr b="1">
                <a:latin typeface="Avenir Next Regular"/>
                <a:ea typeface="Avenir Next Regular"/>
                <a:cs typeface="Avenir Next Regular"/>
                <a:sym typeface="Avenir Next Regular"/>
              </a:rPr>
              <a:t>Hasret, </a:t>
            </a:r>
            <a:r>
              <a:t>Manuel</a:t>
            </a:r>
            <a:r>
              <a:rPr b="1">
                <a:latin typeface="Avenir Next Regular"/>
                <a:ea typeface="Avenir Next Regular"/>
                <a:cs typeface="Avenir Next Regular"/>
                <a:sym typeface="Avenir Next Regular"/>
              </a:rPr>
              <a:t>:</a:t>
            </a:r>
            <a:r>
              <a:t> A first digitisation chain, track reconstruction study</a:t>
            </a:r>
          </a:p>
        </p:txBody>
      </p:sp>
      <p:sp>
        <p:nvSpPr>
          <p:cNvPr id="508" name="Gary: Mighty Tracker geometry"/>
          <p:cNvSpPr txBox="1"/>
          <p:nvPr/>
        </p:nvSpPr>
        <p:spPr>
          <a:xfrm>
            <a:off x="476383" y="6818445"/>
            <a:ext cx="10578644" cy="72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marL="444500" indent="-444500">
              <a:spcBef>
                <a:spcPts val="2800"/>
              </a:spcBef>
              <a:buClr>
                <a:schemeClr val="accent1"/>
              </a:buClr>
              <a:buSzPct val="104999"/>
              <a:buFont typeface="Avenir Next Regular"/>
              <a:buChar char="▸"/>
              <a:defRPr sz="2400">
                <a:solidFill>
                  <a:srgbClr val="00355F"/>
                </a:solidFill>
              </a:defRPr>
            </a:pPr>
            <a:r>
              <a:rPr b="1">
                <a:latin typeface="Avenir Next Regular"/>
                <a:ea typeface="Avenir Next Regular"/>
                <a:cs typeface="Avenir Next Regular"/>
                <a:sym typeface="Avenir Next Regular"/>
              </a:rPr>
              <a:t>Gary:</a:t>
            </a:r>
            <a:r>
              <a:t> Mighty Tracker geometry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IMG_20240603_183433-2.jpg" descr="IMG_20240603_183433-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620241" y="1385823"/>
            <a:ext cx="11341282" cy="850596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7" name="IMG_20221007_110948.jpg" descr="IMG_20221007_110948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483600" y="1062348"/>
            <a:ext cx="4716579" cy="3537435"/>
          </a:xfrm>
          <a:prstGeom prst="rect">
            <a:avLst/>
          </a:prstGeom>
          <a:ln w="12700">
            <a:miter lim="400000"/>
          </a:ln>
        </p:spPr>
      </p:pic>
      <p:sp>
        <p:nvSpPr>
          <p:cNvPr id="178" name="Rectangle 6"/>
          <p:cNvSpPr/>
          <p:nvPr/>
        </p:nvSpPr>
        <p:spPr>
          <a:xfrm>
            <a:off x="1" y="0"/>
            <a:ext cx="13178531" cy="1071563"/>
          </a:xfrm>
          <a:prstGeom prst="rect">
            <a:avLst/>
          </a:prstGeom>
          <a:solidFill>
            <a:srgbClr val="00355F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 defTabSz="914400">
              <a:spcBef>
                <a:spcPts val="0"/>
              </a:spcBef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179" name="âPngtreeâchristmas lights series light effect_5535495.png" descr="âPngtreeâchristmas lights series light effect_5535495.png"/>
          <p:cNvPicPr>
            <a:picLocks noChangeAspect="1"/>
          </p:cNvPicPr>
          <p:nvPr/>
        </p:nvPicPr>
        <p:blipFill>
          <a:blip r:embed="rId4">
            <a:extLst/>
          </a:blip>
          <a:srcRect l="0" t="0" r="0" b="67769"/>
          <a:stretch>
            <a:fillRect/>
          </a:stretch>
        </p:blipFill>
        <p:spPr>
          <a:xfrm flipH="1">
            <a:off x="77589" y="-2500842"/>
            <a:ext cx="12849548" cy="4141441"/>
          </a:xfrm>
          <a:prstGeom prst="rect">
            <a:avLst/>
          </a:prstGeom>
          <a:ln w="12700">
            <a:miter lim="400000"/>
          </a:ln>
        </p:spPr>
      </p:pic>
      <p:sp>
        <p:nvSpPr>
          <p:cNvPr id="180" name="The LHCb group"/>
          <p:cNvSpPr txBox="1"/>
          <p:nvPr>
            <p:ph type="title"/>
          </p:nvPr>
        </p:nvSpPr>
        <p:spPr>
          <a:xfrm>
            <a:off x="406400" y="209550"/>
            <a:ext cx="10718610" cy="723900"/>
          </a:xfrm>
          <a:prstGeom prst="rect">
            <a:avLst/>
          </a:prstGeom>
        </p:spPr>
        <p:txBody>
          <a:bodyPr/>
          <a:lstStyle>
            <a:lvl1pPr defTabSz="365760">
              <a:lnSpc>
                <a:spcPct val="100000"/>
              </a:lnSpc>
              <a:spcBef>
                <a:spcPts val="0"/>
              </a:spcBef>
              <a:defRPr cap="none" sz="4800">
                <a:solidFill>
                  <a:schemeClr val="accent4">
                    <a:hueOff val="414058"/>
                    <a:satOff val="2144"/>
                    <a:lumOff val="10379"/>
                  </a:schemeClr>
                </a:solidFill>
              </a:defRPr>
            </a:lvl1pPr>
          </a:lstStyle>
          <a:p>
            <a:pPr/>
            <a:r>
              <a:t>The LHCb group</a:t>
            </a:r>
          </a:p>
        </p:txBody>
      </p:sp>
      <p:sp>
        <p:nvSpPr>
          <p:cNvPr id="181" name="Slide Number"/>
          <p:cNvSpPr txBox="1"/>
          <p:nvPr>
            <p:ph type="sldNum" sz="quarter" idx="2"/>
          </p:nvPr>
        </p:nvSpPr>
        <p:spPr>
          <a:xfrm>
            <a:off x="12332920" y="431800"/>
            <a:ext cx="260599" cy="4572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82" name="IMG_20240603_182423-2.jpg" descr="IMG_20240603_182423-2.jp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21170" y="1097583"/>
            <a:ext cx="4662364" cy="3496774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LHCb week June 2024"/>
          <p:cNvSpPr txBox="1"/>
          <p:nvPr/>
        </p:nvSpPr>
        <p:spPr>
          <a:xfrm>
            <a:off x="-897934" y="8973103"/>
            <a:ext cx="12633201" cy="2451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ctr" defTabSz="457200">
              <a:spcBef>
                <a:spcPts val="0"/>
              </a:spcBef>
              <a:defRPr sz="4900">
                <a:solidFill>
                  <a:srgbClr val="FFFFFF"/>
                </a:solidFill>
                <a:latin typeface="Kaufmann BT"/>
                <a:ea typeface="Kaufmann BT"/>
                <a:cs typeface="Kaufmann BT"/>
                <a:sym typeface="Kaufmann BT"/>
              </a:defRPr>
            </a:lvl1pPr>
          </a:lstStyle>
          <a:p>
            <a:pPr/>
            <a:r>
              <a:t>LHCb week June 2024</a:t>
            </a:r>
          </a:p>
        </p:txBody>
      </p:sp>
      <p:pic>
        <p:nvPicPr>
          <p:cNvPr id="184" name="IMG_20240606_103953.jpg" descr="IMG_20240606_103953.jp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4893733" y="1077253"/>
            <a:ext cx="4716580" cy="3537435"/>
          </a:xfrm>
          <a:prstGeom prst="rect">
            <a:avLst/>
          </a:prstGeom>
          <a:ln w="12700">
            <a:miter lim="400000"/>
          </a:ln>
        </p:spPr>
      </p:pic>
      <p:sp>
        <p:nvSpPr>
          <p:cNvPr id="185" name="Rectangle"/>
          <p:cNvSpPr/>
          <p:nvPr/>
        </p:nvSpPr>
        <p:spPr>
          <a:xfrm>
            <a:off x="10124075" y="4603288"/>
            <a:ext cx="2997610" cy="529843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28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186" name="+Dylan (Oct 2024)…"/>
          <p:cNvSpPr txBox="1"/>
          <p:nvPr/>
        </p:nvSpPr>
        <p:spPr>
          <a:xfrm>
            <a:off x="10627392" y="6026522"/>
            <a:ext cx="1990976" cy="2451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algn="ctr" defTabSz="393192">
              <a:spcBef>
                <a:spcPts val="0"/>
              </a:spcBef>
              <a:defRPr sz="3870">
                <a:solidFill>
                  <a:srgbClr val="00355F"/>
                </a:solidFill>
                <a:latin typeface="Kaufmann BT"/>
                <a:ea typeface="Kaufmann BT"/>
                <a:cs typeface="Kaufmann BT"/>
                <a:sym typeface="Kaufmann BT"/>
              </a:defRPr>
            </a:pPr>
            <a:r>
              <a:t>+Dylan (Oct 2024)</a:t>
            </a:r>
          </a:p>
          <a:p>
            <a:pPr algn="ctr" defTabSz="393192">
              <a:spcBef>
                <a:spcPts val="0"/>
              </a:spcBef>
              <a:defRPr sz="3870">
                <a:solidFill>
                  <a:srgbClr val="00355F"/>
                </a:solidFill>
                <a:latin typeface="Kaufmann BT"/>
                <a:ea typeface="Kaufmann BT"/>
                <a:cs typeface="Kaufmann BT"/>
                <a:sym typeface="Kaufmann BT"/>
              </a:defRPr>
            </a:pPr>
            <a:r>
              <a:t>+ Will (Oct 2025)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Rectangle 6"/>
          <p:cNvSpPr/>
          <p:nvPr/>
        </p:nvSpPr>
        <p:spPr>
          <a:xfrm>
            <a:off x="1" y="0"/>
            <a:ext cx="13178531" cy="1071563"/>
          </a:xfrm>
          <a:prstGeom prst="rect">
            <a:avLst/>
          </a:prstGeom>
          <a:solidFill>
            <a:srgbClr val="00355F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 defTabSz="914400">
              <a:spcBef>
                <a:spcPts val="0"/>
              </a:spcBef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511" name="âPngtreeâchristmas lights series light effect_5535495.png" descr="âPngtreeâchristmas lights series light effect_5535495.png"/>
          <p:cNvPicPr>
            <a:picLocks noChangeAspect="1"/>
          </p:cNvPicPr>
          <p:nvPr/>
        </p:nvPicPr>
        <p:blipFill>
          <a:blip r:embed="rId2">
            <a:extLst/>
          </a:blip>
          <a:srcRect l="0" t="0" r="0" b="67769"/>
          <a:stretch>
            <a:fillRect/>
          </a:stretch>
        </p:blipFill>
        <p:spPr>
          <a:xfrm flipH="1">
            <a:off x="77589" y="-2500842"/>
            <a:ext cx="12849548" cy="4141441"/>
          </a:xfrm>
          <a:prstGeom prst="rect">
            <a:avLst/>
          </a:prstGeom>
          <a:ln w="12700">
            <a:miter lim="400000"/>
          </a:ln>
        </p:spPr>
      </p:pic>
      <p:sp>
        <p:nvSpPr>
          <p:cNvPr id="512" name="This year"/>
          <p:cNvSpPr txBox="1"/>
          <p:nvPr>
            <p:ph type="title"/>
          </p:nvPr>
        </p:nvSpPr>
        <p:spPr>
          <a:xfrm>
            <a:off x="406400" y="209550"/>
            <a:ext cx="10718610" cy="723900"/>
          </a:xfrm>
          <a:prstGeom prst="rect">
            <a:avLst/>
          </a:prstGeom>
        </p:spPr>
        <p:txBody>
          <a:bodyPr/>
          <a:lstStyle>
            <a:lvl1pPr defTabSz="365760">
              <a:lnSpc>
                <a:spcPct val="100000"/>
              </a:lnSpc>
              <a:spcBef>
                <a:spcPts val="0"/>
              </a:spcBef>
              <a:defRPr cap="none" sz="4800">
                <a:solidFill>
                  <a:schemeClr val="accent4">
                    <a:hueOff val="414058"/>
                    <a:satOff val="2144"/>
                    <a:lumOff val="10379"/>
                  </a:schemeClr>
                </a:solidFill>
              </a:defRPr>
            </a:lvl1pPr>
          </a:lstStyle>
          <a:p>
            <a:pPr/>
            <a:r>
              <a:t>This year</a:t>
            </a:r>
          </a:p>
        </p:txBody>
      </p:sp>
      <p:sp>
        <p:nvSpPr>
          <p:cNvPr id="5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514" name="ca1xodhzjp461.jpg.jpeg" descr="ca1xodhzjp461.jpg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1575250"/>
            <a:ext cx="13004801" cy="7682466"/>
          </a:xfrm>
          <a:prstGeom prst="rect">
            <a:avLst/>
          </a:prstGeom>
          <a:ln w="12700">
            <a:miter lim="400000"/>
          </a:ln>
        </p:spPr>
      </p:pic>
      <p:sp>
        <p:nvSpPr>
          <p:cNvPr id="515" name="Rectangle"/>
          <p:cNvSpPr/>
          <p:nvPr/>
        </p:nvSpPr>
        <p:spPr>
          <a:xfrm>
            <a:off x="6549903" y="4873377"/>
            <a:ext cx="6464082" cy="3726175"/>
          </a:xfrm>
          <a:prstGeom prst="rect">
            <a:avLst/>
          </a:prstGeom>
          <a:gradFill>
            <a:gsLst>
              <a:gs pos="0">
                <a:srgbClr val="EBF7FE"/>
              </a:gs>
              <a:gs pos="100000">
                <a:srgbClr val="B4BAC1"/>
              </a:gs>
            </a:gsLst>
            <a:lin ang="5400000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28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516" name="We had a great year! But, to keep up with all of this"/>
          <p:cNvSpPr txBox="1"/>
          <p:nvPr/>
        </p:nvSpPr>
        <p:spPr>
          <a:xfrm>
            <a:off x="6985294" y="5721903"/>
            <a:ext cx="5593300" cy="28716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ctr" defTabSz="420623">
              <a:spcBef>
                <a:spcPts val="0"/>
              </a:spcBef>
              <a:defRPr sz="5980">
                <a:solidFill>
                  <a:srgbClr val="00355F"/>
                </a:solidFill>
                <a:latin typeface="Kaufmann BT"/>
                <a:ea typeface="Kaufmann BT"/>
                <a:cs typeface="Kaufmann BT"/>
                <a:sym typeface="Kaufmann BT"/>
              </a:defRPr>
            </a:lvl1pPr>
          </a:lstStyle>
          <a:p>
            <a:pPr/>
            <a:r>
              <a:t>We had a great year! But, to keep up with all of this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Rectangle 6"/>
          <p:cNvSpPr/>
          <p:nvPr/>
        </p:nvSpPr>
        <p:spPr>
          <a:xfrm>
            <a:off x="1" y="0"/>
            <a:ext cx="13178531" cy="1071563"/>
          </a:xfrm>
          <a:prstGeom prst="rect">
            <a:avLst/>
          </a:prstGeom>
          <a:solidFill>
            <a:srgbClr val="00355F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 defTabSz="914400">
              <a:spcBef>
                <a:spcPts val="0"/>
              </a:spcBef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519" name="âPngtreeâchristmas lights series light effect_5535495.png" descr="âPngtreeâchristmas lights series light effect_5535495.png"/>
          <p:cNvPicPr>
            <a:picLocks noChangeAspect="1"/>
          </p:cNvPicPr>
          <p:nvPr/>
        </p:nvPicPr>
        <p:blipFill>
          <a:blip r:embed="rId2">
            <a:extLst/>
          </a:blip>
          <a:srcRect l="0" t="0" r="0" b="67769"/>
          <a:stretch>
            <a:fillRect/>
          </a:stretch>
        </p:blipFill>
        <p:spPr>
          <a:xfrm flipH="1">
            <a:off x="77589" y="-2500842"/>
            <a:ext cx="12849548" cy="4141441"/>
          </a:xfrm>
          <a:prstGeom prst="rect">
            <a:avLst/>
          </a:prstGeom>
          <a:ln w="12700">
            <a:miter lim="400000"/>
          </a:ln>
        </p:spPr>
      </p:pic>
      <p:sp>
        <p:nvSpPr>
          <p:cNvPr id="520" name="This year"/>
          <p:cNvSpPr txBox="1"/>
          <p:nvPr>
            <p:ph type="title"/>
          </p:nvPr>
        </p:nvSpPr>
        <p:spPr>
          <a:xfrm>
            <a:off x="406400" y="209550"/>
            <a:ext cx="10718610" cy="723900"/>
          </a:xfrm>
          <a:prstGeom prst="rect">
            <a:avLst/>
          </a:prstGeom>
        </p:spPr>
        <p:txBody>
          <a:bodyPr/>
          <a:lstStyle>
            <a:lvl1pPr defTabSz="365760">
              <a:lnSpc>
                <a:spcPct val="100000"/>
              </a:lnSpc>
              <a:spcBef>
                <a:spcPts val="0"/>
              </a:spcBef>
              <a:defRPr cap="none" sz="4800">
                <a:solidFill>
                  <a:schemeClr val="accent4">
                    <a:hueOff val="414058"/>
                    <a:satOff val="2144"/>
                    <a:lumOff val="10379"/>
                  </a:schemeClr>
                </a:solidFill>
              </a:defRPr>
            </a:lvl1pPr>
          </a:lstStyle>
          <a:p>
            <a:pPr/>
            <a:r>
              <a:t>This year</a:t>
            </a:r>
          </a:p>
        </p:txBody>
      </p:sp>
      <p:sp>
        <p:nvSpPr>
          <p:cNvPr id="521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522" name="ca1xodhzjp461.jpg.jpeg" descr="ca1xodhzjp461.jpg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1575250"/>
            <a:ext cx="13004801" cy="7682466"/>
          </a:xfrm>
          <a:prstGeom prst="rect">
            <a:avLst/>
          </a:prstGeom>
          <a:ln w="12700">
            <a:miter lim="400000"/>
          </a:ln>
        </p:spPr>
      </p:pic>
      <p:sp>
        <p:nvSpPr>
          <p:cNvPr id="523" name="Rectangle"/>
          <p:cNvSpPr/>
          <p:nvPr/>
        </p:nvSpPr>
        <p:spPr>
          <a:xfrm>
            <a:off x="6549903" y="4873377"/>
            <a:ext cx="6464082" cy="3726175"/>
          </a:xfrm>
          <a:prstGeom prst="rect">
            <a:avLst/>
          </a:prstGeom>
          <a:gradFill>
            <a:gsLst>
              <a:gs pos="0">
                <a:srgbClr val="EBF7FE"/>
              </a:gs>
              <a:gs pos="100000">
                <a:srgbClr val="B4BAC1"/>
              </a:gs>
            </a:gsLst>
            <a:lin ang="5400000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28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524" name="We could really use a Huge Grant"/>
          <p:cNvSpPr txBox="1"/>
          <p:nvPr/>
        </p:nvSpPr>
        <p:spPr>
          <a:xfrm>
            <a:off x="6985294" y="5721903"/>
            <a:ext cx="5593300" cy="24202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ctr" defTabSz="457200">
              <a:spcBef>
                <a:spcPts val="0"/>
              </a:spcBef>
              <a:defRPr sz="6500">
                <a:solidFill>
                  <a:srgbClr val="00355F"/>
                </a:solidFill>
                <a:latin typeface="Kaufmann BT"/>
                <a:ea typeface="Kaufmann BT"/>
                <a:cs typeface="Kaufmann BT"/>
                <a:sym typeface="Kaufmann BT"/>
              </a:defRPr>
            </a:lvl1pPr>
          </a:lstStyle>
          <a:p>
            <a:pPr/>
            <a:r>
              <a:t>We could really use a Huge Grant</a:t>
            </a:r>
          </a:p>
        </p:txBody>
      </p:sp>
      <p:pic>
        <p:nvPicPr>
          <p:cNvPr id="525" name="50252ca4-aa11-11ed-8331-0210609a3fe2.jpeg" descr="50252ca4-aa11-11ed-8331-0210609a3fe2.jpe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658201" y="18758"/>
            <a:ext cx="7154923" cy="476808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7" name="winter-decoration-new-year-christmas-lantern-hd-wallpaper-preview.jpg" descr="winter-decoration-new-year-christmas-lantern-hd-wallpaper-preview.jpg"/>
          <p:cNvPicPr>
            <a:picLocks noChangeAspect="1"/>
          </p:cNvPicPr>
          <p:nvPr/>
        </p:nvPicPr>
        <p:blipFill>
          <a:blip r:embed="rId2">
            <a:alphaModFix amt="70209"/>
            <a:extLst/>
          </a:blip>
          <a:stretch>
            <a:fillRect/>
          </a:stretch>
        </p:blipFill>
        <p:spPr>
          <a:xfrm>
            <a:off x="-1613673" y="0"/>
            <a:ext cx="14640456" cy="9753601"/>
          </a:xfrm>
          <a:prstGeom prst="rect">
            <a:avLst/>
          </a:prstGeom>
          <a:ln w="12700">
            <a:miter lim="400000"/>
          </a:ln>
        </p:spPr>
      </p:pic>
      <p:sp>
        <p:nvSpPr>
          <p:cNvPr id="528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529" name="VID_20251201_194319.mp4" descr="VID_20251201_194319.mp4"/>
          <p:cNvPicPr>
            <a:picLocks noChangeAspect="0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>
            <a:extLst/>
          </a:blip>
          <a:stretch>
            <a:fillRect/>
          </a:stretch>
        </p:blipFill>
        <p:spPr>
          <a:xfrm>
            <a:off x="506146" y="384937"/>
            <a:ext cx="3850169" cy="8983726"/>
          </a:xfrm>
          <a:prstGeom prst="rect">
            <a:avLst/>
          </a:prstGeom>
        </p:spPr>
      </p:pic>
      <p:sp>
        <p:nvSpPr>
          <p:cNvPr id="530" name="Well done everyone!"/>
          <p:cNvSpPr txBox="1"/>
          <p:nvPr>
            <p:ph type="title" idx="4294967295"/>
          </p:nvPr>
        </p:nvSpPr>
        <p:spPr>
          <a:xfrm>
            <a:off x="4834877" y="458611"/>
            <a:ext cx="8255729" cy="3813661"/>
          </a:xfrm>
          <a:prstGeom prst="rect">
            <a:avLst/>
          </a:prstGeom>
        </p:spPr>
        <p:txBody>
          <a:bodyPr/>
          <a:lstStyle>
            <a:lvl1pPr algn="ctr" defTabSz="457200">
              <a:lnSpc>
                <a:spcPct val="100000"/>
              </a:lnSpc>
              <a:spcBef>
                <a:spcPts val="0"/>
              </a:spcBef>
              <a:defRPr cap="none" sz="8500">
                <a:solidFill>
                  <a:srgbClr val="FFFFFF"/>
                </a:solidFill>
                <a:latin typeface="Kaufmann BT"/>
                <a:ea typeface="Kaufmann BT"/>
                <a:cs typeface="Kaufmann BT"/>
                <a:sym typeface="Kaufmann BT"/>
              </a:defRPr>
            </a:lvl1pPr>
          </a:lstStyle>
          <a:p>
            <a:pPr/>
            <a:r>
              <a:t>Well done everyone! </a:t>
            </a:r>
          </a:p>
        </p:txBody>
      </p:sp>
      <p:sp>
        <p:nvSpPr>
          <p:cNvPr id="531" name="Thank you for this year !…"/>
          <p:cNvSpPr txBox="1"/>
          <p:nvPr/>
        </p:nvSpPr>
        <p:spPr>
          <a:xfrm>
            <a:off x="5582843" y="2802292"/>
            <a:ext cx="7101181" cy="3813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algn="ctr" defTabSz="342900">
              <a:spcBef>
                <a:spcPts val="0"/>
              </a:spcBef>
              <a:defRPr sz="6375">
                <a:solidFill>
                  <a:srgbClr val="FFFFFF"/>
                </a:solidFill>
                <a:latin typeface="Kaufmann BT"/>
                <a:ea typeface="Kaufmann BT"/>
                <a:cs typeface="Kaufmann BT"/>
                <a:sym typeface="Kaufmann BT"/>
              </a:defRPr>
            </a:pPr>
            <a:r>
              <a:t>Thank you for this year !</a:t>
            </a:r>
          </a:p>
          <a:p>
            <a:pPr algn="ctr" defTabSz="342900">
              <a:spcBef>
                <a:spcPts val="0"/>
              </a:spcBef>
              <a:defRPr sz="6375">
                <a:solidFill>
                  <a:srgbClr val="FFFFFF"/>
                </a:solidFill>
                <a:latin typeface="Kaufmann BT"/>
                <a:ea typeface="Kaufmann BT"/>
                <a:cs typeface="Kaufmann BT"/>
                <a:sym typeface="Kaufmann BT"/>
              </a:defRPr>
            </a:pPr>
            <a:r>
              <a:t>Merry Christmas and have great holidays !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32" fill="hold"/>
                                        <p:tgtEl>
                                          <p:spTgt spid="5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529"/>
                </p:tgtEl>
              </p:cMediaNode>
            </p:video>
            <p:seq concurrent="1" prevAc="none" nextAc="seek">
              <p:cTn id="8" evtFilter="cancelBubble" nodeType="interactiveSeq" restart="whenNotActive" fill="hold">
                <p:stCondLst>
                  <p:cond delay="0" evt="onClick">
                    <p:tgtEl>
                      <p:spTgt spid="529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529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666f341c-75f6-4c5e-8fad-3124c0f32462 2.jpeg" descr="666f341c-75f6-4c5e-8fad-3124c0f32462 2.jpeg"/>
          <p:cNvPicPr>
            <a:picLocks noChangeAspect="1"/>
          </p:cNvPicPr>
          <p:nvPr/>
        </p:nvPicPr>
        <p:blipFill>
          <a:blip r:embed="rId2">
            <a:extLst/>
          </a:blip>
          <a:srcRect l="0" t="7800" r="17695" b="0"/>
          <a:stretch>
            <a:fillRect/>
          </a:stretch>
        </p:blipFill>
        <p:spPr>
          <a:xfrm>
            <a:off x="384665" y="-2277367"/>
            <a:ext cx="7937167" cy="11815813"/>
          </a:xfrm>
          <a:prstGeom prst="rect">
            <a:avLst/>
          </a:prstGeom>
          <a:ln w="12700">
            <a:miter lim="400000"/>
          </a:ln>
        </p:spPr>
      </p:pic>
      <p:sp>
        <p:nvSpPr>
          <p:cNvPr id="189" name="Rectangle 6"/>
          <p:cNvSpPr/>
          <p:nvPr/>
        </p:nvSpPr>
        <p:spPr>
          <a:xfrm>
            <a:off x="1" y="0"/>
            <a:ext cx="13178531" cy="1071563"/>
          </a:xfrm>
          <a:prstGeom prst="rect">
            <a:avLst/>
          </a:prstGeom>
          <a:solidFill>
            <a:srgbClr val="00355F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 defTabSz="914400">
              <a:spcBef>
                <a:spcPts val="0"/>
              </a:spcBef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190" name="âPngtreeâchristmas lights series light effect_5535495.png" descr="âPngtreeâchristmas lights series light effect_5535495.png"/>
          <p:cNvPicPr>
            <a:picLocks noChangeAspect="1"/>
          </p:cNvPicPr>
          <p:nvPr/>
        </p:nvPicPr>
        <p:blipFill>
          <a:blip r:embed="rId3">
            <a:extLst/>
          </a:blip>
          <a:srcRect l="0" t="0" r="0" b="67769"/>
          <a:stretch>
            <a:fillRect/>
          </a:stretch>
        </p:blipFill>
        <p:spPr>
          <a:xfrm flipH="1">
            <a:off x="77589" y="-2500842"/>
            <a:ext cx="12849548" cy="4141441"/>
          </a:xfrm>
          <a:prstGeom prst="rect">
            <a:avLst/>
          </a:prstGeom>
          <a:ln w="12700">
            <a:miter lim="400000"/>
          </a:ln>
        </p:spPr>
      </p:pic>
      <p:sp>
        <p:nvSpPr>
          <p:cNvPr id="191" name="And our little helpers"/>
          <p:cNvSpPr txBox="1"/>
          <p:nvPr>
            <p:ph type="title"/>
          </p:nvPr>
        </p:nvSpPr>
        <p:spPr>
          <a:xfrm>
            <a:off x="406400" y="209550"/>
            <a:ext cx="10718610" cy="723900"/>
          </a:xfrm>
          <a:prstGeom prst="rect">
            <a:avLst/>
          </a:prstGeom>
        </p:spPr>
        <p:txBody>
          <a:bodyPr/>
          <a:lstStyle>
            <a:lvl1pPr defTabSz="365760">
              <a:lnSpc>
                <a:spcPct val="100000"/>
              </a:lnSpc>
              <a:spcBef>
                <a:spcPts val="0"/>
              </a:spcBef>
              <a:defRPr cap="none" sz="4800">
                <a:solidFill>
                  <a:schemeClr val="accent4">
                    <a:hueOff val="414058"/>
                    <a:satOff val="2144"/>
                    <a:lumOff val="10379"/>
                  </a:schemeClr>
                </a:solidFill>
              </a:defRPr>
            </a:lvl1pPr>
          </a:lstStyle>
          <a:p>
            <a:pPr/>
            <a:r>
              <a:t>And our little helpers</a:t>
            </a:r>
          </a:p>
        </p:txBody>
      </p:sp>
      <p:sp>
        <p:nvSpPr>
          <p:cNvPr id="192" name="Slide Number"/>
          <p:cNvSpPr txBox="1"/>
          <p:nvPr>
            <p:ph type="sldNum" sz="quarter" idx="2"/>
          </p:nvPr>
        </p:nvSpPr>
        <p:spPr>
          <a:xfrm>
            <a:off x="12332920" y="431800"/>
            <a:ext cx="260599" cy="4572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93" name="IMG-20251031-WA0001.jpg" descr="IMG-20251031-WA0001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507761" y="2408522"/>
            <a:ext cx="4833641" cy="6444855"/>
          </a:xfrm>
          <a:prstGeom prst="rect">
            <a:avLst/>
          </a:prstGeom>
          <a:ln w="12700">
            <a:miter lim="400000"/>
          </a:ln>
        </p:spPr>
      </p:pic>
      <p:sp>
        <p:nvSpPr>
          <p:cNvPr id="194" name="Who is Meadhbh McHugh and who is Gemma Whitehead?"/>
          <p:cNvSpPr txBox="1"/>
          <p:nvPr/>
        </p:nvSpPr>
        <p:spPr>
          <a:xfrm>
            <a:off x="2075716" y="7990789"/>
            <a:ext cx="7379978" cy="2451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ctr" defTabSz="457200">
              <a:spcBef>
                <a:spcPts val="0"/>
              </a:spcBef>
              <a:defRPr sz="4500">
                <a:solidFill>
                  <a:srgbClr val="FFFFFF"/>
                </a:solidFill>
                <a:latin typeface="Kaufmann BT"/>
                <a:ea typeface="Kaufmann BT"/>
                <a:cs typeface="Kaufmann BT"/>
                <a:sym typeface="Kaufmann BT"/>
              </a:defRPr>
            </a:lvl1pPr>
          </a:lstStyle>
          <a:p>
            <a:pPr/>
            <a:r>
              <a:t>Who is Meadhbh McHugh and who is Gemma Whitehead?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Rectangle 6"/>
          <p:cNvSpPr/>
          <p:nvPr/>
        </p:nvSpPr>
        <p:spPr>
          <a:xfrm>
            <a:off x="1" y="0"/>
            <a:ext cx="13178531" cy="1071563"/>
          </a:xfrm>
          <a:prstGeom prst="rect">
            <a:avLst/>
          </a:prstGeom>
          <a:solidFill>
            <a:srgbClr val="00355F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 defTabSz="914400">
              <a:spcBef>
                <a:spcPts val="0"/>
              </a:spcBef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197" name="âPngtreeâchristmas lights series light effect_5535495.png" descr="âPngtreeâchristmas lights series light effect_5535495.png"/>
          <p:cNvPicPr>
            <a:picLocks noChangeAspect="1"/>
          </p:cNvPicPr>
          <p:nvPr/>
        </p:nvPicPr>
        <p:blipFill>
          <a:blip r:embed="rId2">
            <a:extLst/>
          </a:blip>
          <a:srcRect l="0" t="0" r="0" b="67769"/>
          <a:stretch>
            <a:fillRect/>
          </a:stretch>
        </p:blipFill>
        <p:spPr>
          <a:xfrm flipH="1">
            <a:off x="77589" y="-2500842"/>
            <a:ext cx="12849548" cy="4141441"/>
          </a:xfrm>
          <a:prstGeom prst="rect">
            <a:avLst/>
          </a:prstGeom>
          <a:ln w="12700">
            <a:miter lim="400000"/>
          </a:ln>
        </p:spPr>
      </p:pic>
      <p:sp>
        <p:nvSpPr>
          <p:cNvPr id="198" name="This year"/>
          <p:cNvSpPr txBox="1"/>
          <p:nvPr>
            <p:ph type="title"/>
          </p:nvPr>
        </p:nvSpPr>
        <p:spPr>
          <a:xfrm>
            <a:off x="406400" y="209550"/>
            <a:ext cx="10718610" cy="723900"/>
          </a:xfrm>
          <a:prstGeom prst="rect">
            <a:avLst/>
          </a:prstGeom>
        </p:spPr>
        <p:txBody>
          <a:bodyPr/>
          <a:lstStyle>
            <a:lvl1pPr defTabSz="365760">
              <a:lnSpc>
                <a:spcPct val="100000"/>
              </a:lnSpc>
              <a:spcBef>
                <a:spcPts val="0"/>
              </a:spcBef>
              <a:defRPr cap="none" sz="4800">
                <a:solidFill>
                  <a:schemeClr val="accent4">
                    <a:hueOff val="414058"/>
                    <a:satOff val="2144"/>
                    <a:lumOff val="10379"/>
                  </a:schemeClr>
                </a:solidFill>
              </a:defRPr>
            </a:lvl1pPr>
          </a:lstStyle>
          <a:p>
            <a:pPr/>
            <a:r>
              <a:t>This year</a:t>
            </a:r>
          </a:p>
        </p:txBody>
      </p:sp>
      <p:sp>
        <p:nvSpPr>
          <p:cNvPr id="199" name="Slide Number"/>
          <p:cNvSpPr txBox="1"/>
          <p:nvPr>
            <p:ph type="sldNum" sz="quarter" idx="2"/>
          </p:nvPr>
        </p:nvSpPr>
        <p:spPr>
          <a:xfrm>
            <a:off x="12332920" y="431800"/>
            <a:ext cx="260599" cy="4572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00" name="ca1xodhzjp461.jpg.jpeg" descr="ca1xodhzjp461.jpg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1575250"/>
            <a:ext cx="13004801" cy="7682466"/>
          </a:xfrm>
          <a:prstGeom prst="rect">
            <a:avLst/>
          </a:prstGeom>
          <a:ln w="12700">
            <a:miter lim="400000"/>
          </a:ln>
        </p:spPr>
      </p:pic>
      <p:sp>
        <p:nvSpPr>
          <p:cNvPr id="201" name="Rectangle"/>
          <p:cNvSpPr/>
          <p:nvPr/>
        </p:nvSpPr>
        <p:spPr>
          <a:xfrm>
            <a:off x="6549903" y="4873377"/>
            <a:ext cx="6464082" cy="3726175"/>
          </a:xfrm>
          <a:prstGeom prst="rect">
            <a:avLst/>
          </a:prstGeom>
          <a:gradFill>
            <a:gsLst>
              <a:gs pos="0">
                <a:srgbClr val="EBF7FE"/>
              </a:gs>
              <a:gs pos="100000">
                <a:srgbClr val="B4BAC1"/>
              </a:gs>
            </a:gsLst>
            <a:lin ang="5400000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28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202" name="Dear STFC,  This year…"/>
          <p:cNvSpPr txBox="1"/>
          <p:nvPr/>
        </p:nvSpPr>
        <p:spPr>
          <a:xfrm>
            <a:off x="6308787" y="5281636"/>
            <a:ext cx="6946313" cy="24202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algn="ctr" defTabSz="457200">
              <a:spcBef>
                <a:spcPts val="0"/>
              </a:spcBef>
              <a:defRPr sz="6500">
                <a:solidFill>
                  <a:srgbClr val="00355F"/>
                </a:solidFill>
                <a:latin typeface="Kaufmann BT"/>
                <a:ea typeface="Kaufmann BT"/>
                <a:cs typeface="Kaufmann BT"/>
                <a:sym typeface="Kaufmann BT"/>
              </a:defRPr>
            </a:pPr>
            <a:r>
              <a:t>Dear STFC, </a:t>
            </a:r>
            <a:br/>
            <a:r>
              <a:t>This year…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Rectangle Rectangle" descr="Rectangle Rectangle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20942" y="8045599"/>
            <a:ext cx="13846684" cy="1987002"/>
          </a:xfrm>
          <a:prstGeom prst="rect">
            <a:avLst/>
          </a:prstGeom>
        </p:spPr>
      </p:pic>
      <p:pic>
        <p:nvPicPr>
          <p:cNvPr id="205" name="Screenshot 2025-12-04 at 15.29.51.png" descr="Screenshot 2025-12-04 at 15.29.5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21314222">
            <a:off x="419377" y="1918338"/>
            <a:ext cx="10577209" cy="3900091"/>
          </a:xfrm>
          <a:prstGeom prst="rect">
            <a:avLst/>
          </a:prstGeom>
          <a:ln w="12700">
            <a:solidFill>
              <a:srgbClr val="F3F7F5"/>
            </a:solidFill>
            <a:miter lim="400000"/>
          </a:ln>
        </p:spPr>
      </p:pic>
      <p:sp>
        <p:nvSpPr>
          <p:cNvPr id="206" name="Rectangle 6"/>
          <p:cNvSpPr/>
          <p:nvPr/>
        </p:nvSpPr>
        <p:spPr>
          <a:xfrm>
            <a:off x="1" y="0"/>
            <a:ext cx="13178531" cy="1071563"/>
          </a:xfrm>
          <a:prstGeom prst="rect">
            <a:avLst/>
          </a:prstGeom>
          <a:solidFill>
            <a:srgbClr val="00355F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 defTabSz="914400">
              <a:spcBef>
                <a:spcPts val="0"/>
              </a:spcBef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207" name="âPngtreeâchristmas lights series light effect_5535495.png" descr="âPngtreeâchristmas lights series light effect_5535495.png"/>
          <p:cNvPicPr>
            <a:picLocks noChangeAspect="1"/>
          </p:cNvPicPr>
          <p:nvPr/>
        </p:nvPicPr>
        <p:blipFill>
          <a:blip r:embed="rId4">
            <a:extLst/>
          </a:blip>
          <a:srcRect l="0" t="0" r="0" b="67769"/>
          <a:stretch>
            <a:fillRect/>
          </a:stretch>
        </p:blipFill>
        <p:spPr>
          <a:xfrm flipH="1">
            <a:off x="77589" y="-2500842"/>
            <a:ext cx="12849548" cy="4141441"/>
          </a:xfrm>
          <a:prstGeom prst="rect">
            <a:avLst/>
          </a:prstGeom>
          <a:ln w="12700">
            <a:miter lim="400000"/>
          </a:ln>
        </p:spPr>
      </p:pic>
      <p:sp>
        <p:nvSpPr>
          <p:cNvPr id="208" name="and"/>
          <p:cNvSpPr txBox="1"/>
          <p:nvPr>
            <p:ph type="title"/>
          </p:nvPr>
        </p:nvSpPr>
        <p:spPr>
          <a:xfrm>
            <a:off x="406400" y="209550"/>
            <a:ext cx="10718610" cy="723900"/>
          </a:xfrm>
          <a:prstGeom prst="rect">
            <a:avLst/>
          </a:prstGeom>
        </p:spPr>
        <p:txBody>
          <a:bodyPr/>
          <a:lstStyle/>
          <a:p>
            <a:pPr defTabSz="274320">
              <a:lnSpc>
                <a:spcPct val="100000"/>
              </a:lnSpc>
              <a:spcBef>
                <a:spcPts val="0"/>
              </a:spcBef>
              <a:defRPr cap="none" sz="3600">
                <a:solidFill>
                  <a:schemeClr val="accent4">
                    <a:hueOff val="414058"/>
                    <a:satOff val="2144"/>
                    <a:lumOff val="10379"/>
                  </a:schemeClr>
                </a:solidFill>
              </a:defRPr>
            </a:pPr>
            <a14:m>
              <m:oMath>
                <m:r>
                  <a:rPr xmlns:a="http://schemas.openxmlformats.org/drawingml/2006/main" sz="4400" i="1">
                    <a:solidFill>
                      <a:srgbClr val="FEE988"/>
                    </a:solidFill>
                    <a:latin typeface="Cambria Math" panose="02040503050406030204" pitchFamily="18" charset="0"/>
                  </a:rPr>
                  <m:t>ψ</m:t>
                </m:r>
                <m:r>
                  <a:rPr xmlns:a="http://schemas.openxmlformats.org/drawingml/2006/main" sz="4400" i="1">
                    <a:solidFill>
                      <a:srgbClr val="FEE988"/>
                    </a:solidFill>
                    <a:latin typeface="Cambria Math" panose="02040503050406030204" pitchFamily="18" charset="0"/>
                  </a:rPr>
                  <m:t>(</m:t>
                </m:r>
                <m:r>
                  <a:rPr xmlns:a="http://schemas.openxmlformats.org/drawingml/2006/main" sz="4400" i="1">
                    <a:solidFill>
                      <a:srgbClr val="FEE988"/>
                    </a:solidFill>
                    <a:latin typeface="Cambria Math" panose="02040503050406030204" pitchFamily="18" charset="0"/>
                  </a:rPr>
                  <m:t>2</m:t>
                </m:r>
                <m:r>
                  <a:rPr xmlns:a="http://schemas.openxmlformats.org/drawingml/2006/main" sz="4400" i="1">
                    <a:solidFill>
                      <a:srgbClr val="FEE988"/>
                    </a:solidFill>
                    <a:latin typeface="Cambria Math" panose="02040503050406030204" pitchFamily="18" charset="0"/>
                  </a:rPr>
                  <m:t>S</m:t>
                </m:r>
                <m:r>
                  <a:rPr xmlns:a="http://schemas.openxmlformats.org/drawingml/2006/main" sz="4400" i="1">
                    <a:solidFill>
                      <a:srgbClr val="FEE988"/>
                    </a:solidFill>
                    <a:latin typeface="Cambria Math" panose="02040503050406030204" pitchFamily="18" charset="0"/>
                  </a:rPr>
                  <m:t>)</m:t>
                </m:r>
              </m:oMath>
            </a14:m>
            <a:r>
              <a:t> and </a:t>
            </a:r>
            <a14:m>
              <m:oMath>
                <m:sSub>
                  <m:e>
                    <m:r>
                      <a:rPr xmlns:a="http://schemas.openxmlformats.org/drawingml/2006/main" sz="4150" i="1">
                        <a:solidFill>
                          <a:srgbClr val="FEE988"/>
                        </a:solidFill>
                        <a:latin typeface="Cambria Math" panose="02040503050406030204" pitchFamily="18" charset="0"/>
                      </a:rPr>
                      <m:t>χ</m:t>
                    </m:r>
                  </m:e>
                  <m:sub>
                    <m:r>
                      <a:rPr xmlns:a="http://schemas.openxmlformats.org/drawingml/2006/main" sz="4150" i="1">
                        <a:solidFill>
                          <a:srgbClr val="FEE988"/>
                        </a:solidFill>
                        <a:latin typeface="Cambria Math" panose="02040503050406030204" pitchFamily="18" charset="0"/>
                      </a:rPr>
                      <m:t>c</m:t>
                    </m:r>
                    <m:r>
                      <a:rPr xmlns:a="http://schemas.openxmlformats.org/drawingml/2006/main" sz="4150" i="1">
                        <a:solidFill>
                          <a:srgbClr val="FEE988"/>
                        </a:solidFill>
                        <a:latin typeface="Cambria Math" panose="02040503050406030204" pitchFamily="18" charset="0"/>
                      </a:rPr>
                      <m:t>1</m:t>
                    </m:r>
                  </m:sub>
                </m:sSub>
                <m:r>
                  <a:rPr xmlns:a="http://schemas.openxmlformats.org/drawingml/2006/main" sz="4150" i="1">
                    <a:solidFill>
                      <a:srgbClr val="FEE988"/>
                    </a:solidFill>
                    <a:latin typeface="Cambria Math" panose="02040503050406030204" pitchFamily="18" charset="0"/>
                  </a:rPr>
                  <m:t>(</m:t>
                </m:r>
                <m:r>
                  <a:rPr xmlns:a="http://schemas.openxmlformats.org/drawingml/2006/main" sz="4150" i="1">
                    <a:solidFill>
                      <a:srgbClr val="FEE988"/>
                    </a:solidFill>
                    <a:latin typeface="Cambria Math" panose="02040503050406030204" pitchFamily="18" charset="0"/>
                  </a:rPr>
                  <m:t>3872</m:t>
                </m:r>
                <m:r>
                  <a:rPr xmlns:a="http://schemas.openxmlformats.org/drawingml/2006/main" sz="4150" i="1">
                    <a:solidFill>
                      <a:srgbClr val="FEE988"/>
                    </a:solidFill>
                    <a:latin typeface="Cambria Math" panose="02040503050406030204" pitchFamily="18" charset="0"/>
                  </a:rPr>
                  <m:t>)</m:t>
                </m:r>
              </m:oMath>
            </a14:m>
            <a:endParaRPr sz="6000">
              <a:solidFill>
                <a:srgbClr val="FFE989"/>
              </a:solidFill>
            </a:endParaRPr>
          </a:p>
        </p:txBody>
      </p:sp>
      <p:sp>
        <p:nvSpPr>
          <p:cNvPr id="209" name="Slide Number"/>
          <p:cNvSpPr txBox="1"/>
          <p:nvPr>
            <p:ph type="sldNum" sz="quarter" idx="2"/>
          </p:nvPr>
        </p:nvSpPr>
        <p:spPr>
          <a:xfrm>
            <a:off x="12332920" y="431800"/>
            <a:ext cx="260599" cy="4572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10" name="We published papers"/>
          <p:cNvSpPr txBox="1"/>
          <p:nvPr/>
        </p:nvSpPr>
        <p:spPr>
          <a:xfrm>
            <a:off x="185800" y="8482036"/>
            <a:ext cx="12633200" cy="2451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ctr" defTabSz="457200">
              <a:spcBef>
                <a:spcPts val="0"/>
              </a:spcBef>
              <a:defRPr sz="6500">
                <a:solidFill>
                  <a:srgbClr val="00355F"/>
                </a:solidFill>
                <a:latin typeface="Kaufmann BT"/>
                <a:ea typeface="Kaufmann BT"/>
                <a:cs typeface="Kaufmann BT"/>
                <a:sym typeface="Kaufmann BT"/>
              </a:defRPr>
            </a:lvl1pPr>
          </a:lstStyle>
          <a:p>
            <a:pPr/>
            <a:r>
              <a:t>We published papers</a:t>
            </a:r>
          </a:p>
        </p:txBody>
      </p:sp>
      <p:sp>
        <p:nvSpPr>
          <p:cNvPr id="211" name="Naomi: First measurement of   and   production within fully reconstructed jets"/>
          <p:cNvSpPr txBox="1"/>
          <p:nvPr/>
        </p:nvSpPr>
        <p:spPr>
          <a:xfrm>
            <a:off x="313600" y="1166672"/>
            <a:ext cx="8519056" cy="13692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marL="444500" indent="-444500">
              <a:spcBef>
                <a:spcPts val="2800"/>
              </a:spcBef>
              <a:buClr>
                <a:schemeClr val="accent1"/>
              </a:buClr>
              <a:buSzPct val="104999"/>
              <a:buFont typeface="Avenir Next Regular"/>
              <a:buChar char="▸"/>
              <a:defRPr sz="2400">
                <a:solidFill>
                  <a:srgbClr val="00355F"/>
                </a:solidFill>
              </a:defRPr>
            </a:pPr>
            <a:r>
              <a:rPr b="1">
                <a:latin typeface="Avenir Next Regular"/>
                <a:ea typeface="Avenir Next Regular"/>
                <a:cs typeface="Avenir Next Regular"/>
                <a:sym typeface="Avenir Next Regular"/>
              </a:rPr>
              <a:t>Naomi: </a:t>
            </a:r>
            <a:r>
              <a:t>First measurement of </a:t>
            </a:r>
            <a14:m>
              <m:oMath>
                <m:r>
                  <a:rPr xmlns:a="http://schemas.openxmlformats.org/drawingml/2006/main" sz="2700" i="1">
                    <a:solidFill>
                      <a:srgbClr val="00345F"/>
                    </a:solidFill>
                    <a:latin typeface="Cambria Math" panose="02040503050406030204" pitchFamily="18" charset="0"/>
                  </a:rPr>
                  <m:t>ψ</m:t>
                </m:r>
                <m:r>
                  <a:rPr xmlns:a="http://schemas.openxmlformats.org/drawingml/2006/main" sz="2700" i="1">
                    <a:solidFill>
                      <a:srgbClr val="00345F"/>
                    </a:solidFill>
                    <a:latin typeface="Cambria Math" panose="02040503050406030204" pitchFamily="18" charset="0"/>
                  </a:rPr>
                  <m:t>(</m:t>
                </m:r>
                <m:r>
                  <a:rPr xmlns:a="http://schemas.openxmlformats.org/drawingml/2006/main" sz="2700" i="1">
                    <a:solidFill>
                      <a:srgbClr val="00345F"/>
                    </a:solidFill>
                    <a:latin typeface="Cambria Math" panose="02040503050406030204" pitchFamily="18" charset="0"/>
                  </a:rPr>
                  <m:t>2</m:t>
                </m:r>
                <m:r>
                  <a:rPr xmlns:a="http://schemas.openxmlformats.org/drawingml/2006/main" sz="2700" i="1">
                    <a:solidFill>
                      <a:srgbClr val="00345F"/>
                    </a:solidFill>
                    <a:latin typeface="Cambria Math" panose="02040503050406030204" pitchFamily="18" charset="0"/>
                  </a:rPr>
                  <m:t>S</m:t>
                </m:r>
                <m:r>
                  <a:rPr xmlns:a="http://schemas.openxmlformats.org/drawingml/2006/main" sz="2700" i="1">
                    <a:solidFill>
                      <a:srgbClr val="00345F"/>
                    </a:solidFill>
                    <a:latin typeface="Cambria Math" panose="02040503050406030204" pitchFamily="18" charset="0"/>
                  </a:rPr>
                  <m:t>)</m:t>
                </m:r>
              </m:oMath>
            </a14:m>
            <a:r>
              <a:t> and </a:t>
            </a:r>
            <a14:m>
              <m:oMath>
                <m:sSub>
                  <m:e>
                    <m:r>
                      <a:rPr xmlns:a="http://schemas.openxmlformats.org/drawingml/2006/main" sz="2600" i="1">
                        <a:solidFill>
                          <a:srgbClr val="00345F"/>
                        </a:solidFill>
                        <a:latin typeface="Cambria Math" panose="02040503050406030204" pitchFamily="18" charset="0"/>
                      </a:rPr>
                      <m:t>χ</m:t>
                    </m:r>
                  </m:e>
                  <m:sub>
                    <m:r>
                      <a:rPr xmlns:a="http://schemas.openxmlformats.org/drawingml/2006/main" sz="2600" i="1">
                        <a:solidFill>
                          <a:srgbClr val="00345F"/>
                        </a:solidFill>
                        <a:latin typeface="Cambria Math" panose="02040503050406030204" pitchFamily="18" charset="0"/>
                      </a:rPr>
                      <m:t>c</m:t>
                    </m:r>
                    <m:r>
                      <a:rPr xmlns:a="http://schemas.openxmlformats.org/drawingml/2006/main" sz="2600" i="1">
                        <a:solidFill>
                          <a:srgbClr val="00345F"/>
                        </a:solidFill>
                        <a:latin typeface="Cambria Math" panose="02040503050406030204" pitchFamily="18" charset="0"/>
                      </a:rPr>
                      <m:t>1</m:t>
                    </m:r>
                  </m:sub>
                </m:sSub>
                <m:r>
                  <a:rPr xmlns:a="http://schemas.openxmlformats.org/drawingml/2006/main" sz="2600" i="1">
                    <a:solidFill>
                      <a:srgbClr val="00345F"/>
                    </a:solidFill>
                    <a:latin typeface="Cambria Math" panose="02040503050406030204" pitchFamily="18" charset="0"/>
                  </a:rPr>
                  <m:t>(</m:t>
                </m:r>
                <m:r>
                  <a:rPr xmlns:a="http://schemas.openxmlformats.org/drawingml/2006/main" sz="2600" i="1">
                    <a:solidFill>
                      <a:srgbClr val="00345F"/>
                    </a:solidFill>
                    <a:latin typeface="Cambria Math" panose="02040503050406030204" pitchFamily="18" charset="0"/>
                  </a:rPr>
                  <m:t>3872</m:t>
                </m:r>
                <m:r>
                  <a:rPr xmlns:a="http://schemas.openxmlformats.org/drawingml/2006/main" sz="2600" i="1">
                    <a:solidFill>
                      <a:srgbClr val="00345F"/>
                    </a:solidFill>
                    <a:latin typeface="Cambria Math" panose="02040503050406030204" pitchFamily="18" charset="0"/>
                  </a:rPr>
                  <m:t>)</m:t>
                </m:r>
              </m:oMath>
            </a14:m>
            <a:r>
              <a:t> production within fully reconstructed jets</a:t>
            </a:r>
          </a:p>
        </p:txBody>
      </p:sp>
      <p:sp>
        <p:nvSpPr>
          <p:cNvPr id="212" name="[Eur . Phys. J. C 85 (2025) 562]"/>
          <p:cNvSpPr txBox="1"/>
          <p:nvPr/>
        </p:nvSpPr>
        <p:spPr>
          <a:xfrm>
            <a:off x="8694357" y="2808533"/>
            <a:ext cx="4072840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200"/>
            </a:pPr>
            <a:r>
              <a:rPr u="sng">
                <a:solidFill>
                  <a:schemeClr val="accent1"/>
                </a:solidFill>
                <a:hlinkClick r:id="rId5" invalidUrl="" action="" tgtFrame="" tooltip="" history="1" highlightClick="0" endSnd="0"/>
              </a:rPr>
              <a:t>[Eur . Phys. J. C 85 (2025) 562]</a:t>
            </a:r>
            <a:r>
              <a:t> </a:t>
            </a:r>
          </a:p>
        </p:txBody>
      </p:sp>
      <p:pic>
        <p:nvPicPr>
          <p:cNvPr id="213" name="Screenshot 2025-12-04 at 14.09.47.png" descr="Screenshot 2025-12-04 at 14.09.47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587862" y="3154476"/>
            <a:ext cx="5354751" cy="4369860"/>
          </a:xfrm>
          <a:prstGeom prst="rect">
            <a:avLst/>
          </a:prstGeom>
          <a:ln w="12700">
            <a:miter lim="400000"/>
          </a:ln>
        </p:spPr>
      </p:pic>
      <p:pic>
        <p:nvPicPr>
          <p:cNvPr id="214" name="Screenshot 2025-12-04 at 14.10.15.png" descr="Screenshot 2025-12-04 at 14.10.15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7681681" y="3213483"/>
            <a:ext cx="5227987" cy="4251845"/>
          </a:xfrm>
          <a:prstGeom prst="rect">
            <a:avLst/>
          </a:prstGeom>
          <a:ln w="12700">
            <a:miter lim="400000"/>
          </a:ln>
        </p:spPr>
      </p:pic>
      <p:sp>
        <p:nvSpPr>
          <p:cNvPr id="215" name="Distributions are not described by hard process Pythia 8 predictions - Luckily Naomi is also a Pythia author!"/>
          <p:cNvSpPr txBox="1"/>
          <p:nvPr/>
        </p:nvSpPr>
        <p:spPr>
          <a:xfrm>
            <a:off x="471545" y="7352836"/>
            <a:ext cx="10472872" cy="12848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marL="444500" indent="-444500">
              <a:spcBef>
                <a:spcPts val="2800"/>
              </a:spcBef>
              <a:buClr>
                <a:schemeClr val="accent1"/>
              </a:buClr>
              <a:buSzPct val="104999"/>
              <a:buFont typeface="Avenir Next Regular"/>
              <a:buChar char="▸"/>
              <a:defRPr sz="2400">
                <a:solidFill>
                  <a:srgbClr val="00355F"/>
                </a:solidFill>
              </a:defRPr>
            </a:lvl1pPr>
          </a:lstStyle>
          <a:p>
            <a:pPr/>
            <a:r>
              <a:t>Distributions are not described by hard process Pythia 8 predictions - Luckily Naomi is also a Pythia author!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Screenshot 2025-12-04 at 10.33.53.png"/>
          <p:cNvGrpSpPr/>
          <p:nvPr/>
        </p:nvGrpSpPr>
        <p:grpSpPr>
          <a:xfrm>
            <a:off x="22703" y="3102215"/>
            <a:ext cx="7899791" cy="5823122"/>
            <a:chOff x="0" y="0"/>
            <a:chExt cx="7899789" cy="5823120"/>
          </a:xfrm>
        </p:grpSpPr>
        <p:pic>
          <p:nvPicPr>
            <p:cNvPr id="218" name="Screenshot 2025-12-04 at 10.33.53.png" descr="Screenshot 2025-12-04 at 10.33.53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15900" y="139700"/>
              <a:ext cx="7467990" cy="526432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17" name="Screenshot 2025-12-04 at 10.33.53.png" descr="Screenshot 2025-12-04 at 10.33.53.png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7899790" cy="5823121"/>
            </a:xfrm>
            <a:prstGeom prst="rect">
              <a:avLst/>
            </a:prstGeom>
            <a:effectLst/>
          </p:spPr>
        </p:pic>
      </p:grpSp>
      <p:pic>
        <p:nvPicPr>
          <p:cNvPr id="220" name="Rectangle Rectangle" descr="Rectangle Rectangle"/>
          <p:cNvPicPr>
            <a:picLocks noChangeAspect="0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420942" y="8045599"/>
            <a:ext cx="13727093" cy="1987002"/>
          </a:xfrm>
          <a:prstGeom prst="rect">
            <a:avLst/>
          </a:prstGeom>
        </p:spPr>
      </p:pic>
      <p:sp>
        <p:nvSpPr>
          <p:cNvPr id="221" name="Rectangle 6"/>
          <p:cNvSpPr/>
          <p:nvPr/>
        </p:nvSpPr>
        <p:spPr>
          <a:xfrm>
            <a:off x="1" y="0"/>
            <a:ext cx="13178531" cy="1071563"/>
          </a:xfrm>
          <a:prstGeom prst="rect">
            <a:avLst/>
          </a:prstGeom>
          <a:solidFill>
            <a:srgbClr val="00355F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 defTabSz="914400">
              <a:spcBef>
                <a:spcPts val="0"/>
              </a:spcBef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222" name="âPngtreeâchristmas lights series light effect_5535495.png" descr="âPngtreeâchristmas lights series light effect_5535495.png"/>
          <p:cNvPicPr>
            <a:picLocks noChangeAspect="1"/>
          </p:cNvPicPr>
          <p:nvPr/>
        </p:nvPicPr>
        <p:blipFill>
          <a:blip r:embed="rId5">
            <a:extLst/>
          </a:blip>
          <a:srcRect l="0" t="0" r="0" b="67769"/>
          <a:stretch>
            <a:fillRect/>
          </a:stretch>
        </p:blipFill>
        <p:spPr>
          <a:xfrm flipH="1">
            <a:off x="77589" y="-2500842"/>
            <a:ext cx="12849548" cy="4141441"/>
          </a:xfrm>
          <a:prstGeom prst="rect">
            <a:avLst/>
          </a:prstGeom>
          <a:ln w="12700">
            <a:miter lim="400000"/>
          </a:ln>
        </p:spPr>
      </p:pic>
      <p:sp>
        <p:nvSpPr>
          <p:cNvPr id="223" name="Sensor characterisation"/>
          <p:cNvSpPr txBox="1"/>
          <p:nvPr>
            <p:ph type="title"/>
          </p:nvPr>
        </p:nvSpPr>
        <p:spPr>
          <a:xfrm>
            <a:off x="406400" y="209550"/>
            <a:ext cx="10718610" cy="723900"/>
          </a:xfrm>
          <a:prstGeom prst="rect">
            <a:avLst/>
          </a:prstGeom>
        </p:spPr>
        <p:txBody>
          <a:bodyPr/>
          <a:lstStyle>
            <a:lvl1pPr defTabSz="365760">
              <a:lnSpc>
                <a:spcPct val="100000"/>
              </a:lnSpc>
              <a:spcBef>
                <a:spcPts val="0"/>
              </a:spcBef>
              <a:defRPr cap="none" sz="4800">
                <a:solidFill>
                  <a:schemeClr val="accent4">
                    <a:hueOff val="414058"/>
                    <a:satOff val="2144"/>
                    <a:lumOff val="10379"/>
                  </a:schemeClr>
                </a:solidFill>
              </a:defRPr>
            </a:lvl1pPr>
          </a:lstStyle>
          <a:p>
            <a:pPr/>
            <a:r>
              <a:t>Sensor characterisation</a:t>
            </a:r>
          </a:p>
        </p:txBody>
      </p:sp>
      <p:sp>
        <p:nvSpPr>
          <p:cNvPr id="224" name="Slide Number"/>
          <p:cNvSpPr txBox="1"/>
          <p:nvPr>
            <p:ph type="sldNum" sz="quarter" idx="2"/>
          </p:nvPr>
        </p:nvSpPr>
        <p:spPr>
          <a:xfrm>
            <a:off x="12332920" y="431800"/>
            <a:ext cx="260599" cy="4572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25" name="We published long-awaited papers"/>
          <p:cNvSpPr txBox="1"/>
          <p:nvPr/>
        </p:nvSpPr>
        <p:spPr>
          <a:xfrm>
            <a:off x="185800" y="8482036"/>
            <a:ext cx="12633200" cy="24519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ctr" defTabSz="457200">
              <a:spcBef>
                <a:spcPts val="0"/>
              </a:spcBef>
              <a:defRPr sz="6500">
                <a:solidFill>
                  <a:srgbClr val="00355F"/>
                </a:solidFill>
                <a:latin typeface="Kaufmann BT"/>
                <a:ea typeface="Kaufmann BT"/>
                <a:cs typeface="Kaufmann BT"/>
                <a:sym typeface="Kaufmann BT"/>
              </a:defRPr>
            </a:lvl1pPr>
          </a:lstStyle>
          <a:p>
            <a:pPr/>
            <a:r>
              <a:t>We published long-awaited papers</a:t>
            </a:r>
          </a:p>
        </p:txBody>
      </p:sp>
      <p:sp>
        <p:nvSpPr>
          <p:cNvPr id="226" name="https://doi.org/10.1016/j.nima.2025.170775"/>
          <p:cNvSpPr txBox="1"/>
          <p:nvPr/>
        </p:nvSpPr>
        <p:spPr>
          <a:xfrm>
            <a:off x="912313" y="3083165"/>
            <a:ext cx="5860162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u="sng">
                <a:solidFill>
                  <a:schemeClr val="accent1"/>
                </a:solidFill>
                <a:hlinkClick r:id="rId6" invalidUrl="" action="" tgtFrame="" tooltip="" history="1" highlightClick="0" endSnd="0"/>
              </a:defRPr>
            </a:lvl1pPr>
          </a:lstStyle>
          <a:p>
            <a:pPr>
              <a:defRPr u="none">
                <a:solidFill>
                  <a:srgbClr val="838787"/>
                </a:solidFill>
              </a:defRPr>
            </a:pPr>
            <a:r>
              <a:rPr u="sng">
                <a:solidFill>
                  <a:schemeClr val="accent1"/>
                </a:solidFill>
                <a:hlinkClick r:id="rId6" invalidUrl="" action="" tgtFrame="" tooltip="" history="1" highlightClick="0" endSnd="0"/>
              </a:rPr>
              <a:t>https://doi.org/10.1016/j.nima.2025.170775</a:t>
            </a:r>
          </a:p>
        </p:txBody>
      </p:sp>
      <p:pic>
        <p:nvPicPr>
          <p:cNvPr id="227" name="gainvst.pdf" descr="gainvst.pd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7624863" y="1214860"/>
            <a:ext cx="5173831" cy="3737013"/>
          </a:xfrm>
          <a:prstGeom prst="rect">
            <a:avLst/>
          </a:prstGeom>
          <a:ln w="12700">
            <a:miter lim="400000"/>
          </a:ln>
        </p:spPr>
      </p:pic>
      <p:pic>
        <p:nvPicPr>
          <p:cNvPr id="228" name="IMG_20221007_104529.jpg" descr="IMG_20221007_104529.jp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8067792" y="5114220"/>
            <a:ext cx="4608598" cy="3456448"/>
          </a:xfrm>
          <a:prstGeom prst="rect">
            <a:avLst/>
          </a:prstGeom>
          <a:ln w="50800">
            <a:solidFill>
              <a:schemeClr val="accent4">
                <a:hueOff val="414058"/>
                <a:satOff val="2144"/>
                <a:lumOff val="10379"/>
              </a:schemeClr>
            </a:solidFill>
            <a:miter lim="400000"/>
          </a:ln>
          <a:effectLst>
            <a:outerShdw sx="100000" sy="100000" kx="0" ky="0" algn="b" rotWithShape="0" blurRad="241300" dist="25400" dir="2267071">
              <a:srgbClr val="000000">
                <a:alpha val="50000"/>
              </a:srgbClr>
            </a:outerShdw>
          </a:effectLst>
        </p:spPr>
      </p:pic>
      <p:sp>
        <p:nvSpPr>
          <p:cNvPr id="229" name="Dima, Richard, Rory, Naomi, Aleks et al: sensor R&amp;D (wrapping up for Timing Velo…)"/>
          <p:cNvSpPr txBox="1"/>
          <p:nvPr/>
        </p:nvSpPr>
        <p:spPr>
          <a:xfrm>
            <a:off x="460581" y="1458028"/>
            <a:ext cx="7201462" cy="14005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marL="444500" indent="-444500">
              <a:spcBef>
                <a:spcPts val="2800"/>
              </a:spcBef>
              <a:buClr>
                <a:schemeClr val="accent1"/>
              </a:buClr>
              <a:buSzPct val="104999"/>
              <a:buFont typeface="Avenir Next Regular"/>
              <a:buChar char="▸"/>
              <a:defRPr sz="2400">
                <a:solidFill>
                  <a:srgbClr val="00355F"/>
                </a:solidFill>
              </a:defRPr>
            </a:pPr>
            <a:r>
              <a:rPr b="1">
                <a:latin typeface="Avenir Next Regular"/>
                <a:ea typeface="Avenir Next Regular"/>
                <a:cs typeface="Avenir Next Regular"/>
                <a:sym typeface="Avenir Next Regular"/>
              </a:rPr>
              <a:t>Dima, Richard, Rory, Naomi, Aleks et al: </a:t>
            </a:r>
            <a:r>
              <a:t>sensor</a:t>
            </a:r>
            <a:r>
              <a:rPr b="1">
                <a:latin typeface="Avenir Next Regular"/>
                <a:ea typeface="Avenir Next Regular"/>
                <a:cs typeface="Avenir Next Regular"/>
                <a:sym typeface="Avenir Next Regular"/>
              </a:rPr>
              <a:t> </a:t>
            </a:r>
            <a:r>
              <a:t>R&amp;D (wrapping up for Timing Velo…)</a:t>
            </a:r>
          </a:p>
        </p:txBody>
      </p:sp>
      <p:sp>
        <p:nvSpPr>
          <p:cNvPr id="230" name="Characterisation of 50  LGAD devices"/>
          <p:cNvSpPr txBox="1"/>
          <p:nvPr/>
        </p:nvSpPr>
        <p:spPr>
          <a:xfrm>
            <a:off x="426116" y="2574383"/>
            <a:ext cx="6832556" cy="72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marL="444500" indent="-444500">
              <a:spcBef>
                <a:spcPts val="2800"/>
              </a:spcBef>
              <a:buClr>
                <a:schemeClr val="accent1"/>
              </a:buClr>
              <a:buSzPct val="104999"/>
              <a:buFont typeface="Avenir Next Regular"/>
              <a:buChar char="▸"/>
              <a:defRPr sz="2400">
                <a:solidFill>
                  <a:srgbClr val="00355F"/>
                </a:solidFill>
              </a:defRPr>
            </a:pPr>
            <a:r>
              <a:t>Characterisation of 50</a:t>
            </a:r>
            <a14:m>
              <m:oMath>
                <m:r>
                  <a:rPr xmlns:a="http://schemas.openxmlformats.org/drawingml/2006/main" sz="2600" i="1">
                    <a:solidFill>
                      <a:srgbClr val="00345F"/>
                    </a:solidFill>
                    <a:latin typeface="Cambria Math" panose="02040503050406030204" pitchFamily="18" charset="0"/>
                  </a:rPr>
                  <m:t>μ</m:t>
                </m:r>
                <m:r>
                  <a:rPr xmlns:a="http://schemas.openxmlformats.org/drawingml/2006/main" sz="2600" i="1">
                    <a:solidFill>
                      <a:srgbClr val="00345F"/>
                    </a:solidFill>
                    <a:latin typeface="Cambria Math" panose="02040503050406030204" pitchFamily="18" charset="0"/>
                  </a:rPr>
                  <m:t>m</m:t>
                </m:r>
              </m:oMath>
            </a14:m>
            <a:r>
              <a:t> LGAD devices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Legend-2.pdf" descr="Legend-2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80795" y="978306"/>
            <a:ext cx="5970337" cy="4043403"/>
          </a:xfrm>
          <a:prstGeom prst="rect">
            <a:avLst/>
          </a:prstGeom>
          <a:ln w="12700">
            <a:miter lim="400000"/>
          </a:ln>
        </p:spPr>
      </p:pic>
      <p:pic>
        <p:nvPicPr>
          <p:cNvPr id="233" name="rdrds_ckm2025_new-2.pdf" descr="rdrds_ckm2025_new-2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913895" y="4683979"/>
            <a:ext cx="6080046" cy="3913964"/>
          </a:xfrm>
          <a:prstGeom prst="rect">
            <a:avLst/>
          </a:prstGeom>
          <a:ln w="12700">
            <a:miter lim="400000"/>
          </a:ln>
        </p:spPr>
      </p:pic>
      <p:pic>
        <p:nvPicPr>
          <p:cNvPr id="234" name="Rectangle Rectangle" descr="Rectangle Rectangle"/>
          <p:cNvPicPr>
            <a:picLocks noChangeAspect="0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420942" y="8045599"/>
            <a:ext cx="13727093" cy="1987002"/>
          </a:xfrm>
          <a:prstGeom prst="rect">
            <a:avLst/>
          </a:prstGeom>
        </p:spPr>
      </p:pic>
      <p:sp>
        <p:nvSpPr>
          <p:cNvPr id="235" name="Rectangle 6"/>
          <p:cNvSpPr/>
          <p:nvPr/>
        </p:nvSpPr>
        <p:spPr>
          <a:xfrm>
            <a:off x="1" y="0"/>
            <a:ext cx="13178531" cy="1071563"/>
          </a:xfrm>
          <a:prstGeom prst="rect">
            <a:avLst/>
          </a:prstGeom>
          <a:solidFill>
            <a:srgbClr val="00355F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 defTabSz="914400">
              <a:spcBef>
                <a:spcPts val="0"/>
              </a:spcBef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236" name="âPngtreeâchristmas lights series light effect_5535495.png" descr="âPngtreeâchristmas lights series light effect_5535495.png"/>
          <p:cNvPicPr>
            <a:picLocks noChangeAspect="1"/>
          </p:cNvPicPr>
          <p:nvPr/>
        </p:nvPicPr>
        <p:blipFill>
          <a:blip r:embed="rId5">
            <a:extLst/>
          </a:blip>
          <a:srcRect l="0" t="0" r="0" b="67769"/>
          <a:stretch>
            <a:fillRect/>
          </a:stretch>
        </p:blipFill>
        <p:spPr>
          <a:xfrm flipH="1">
            <a:off x="77589" y="-2500842"/>
            <a:ext cx="12849548" cy="4141441"/>
          </a:xfrm>
          <a:prstGeom prst="rect">
            <a:avLst/>
          </a:prstGeom>
          <a:ln w="12700">
            <a:miter lim="400000"/>
          </a:ln>
        </p:spPr>
      </p:pic>
      <p:sp>
        <p:nvSpPr>
          <p:cNvPr id="237" name="Lepton Flavour Universality"/>
          <p:cNvSpPr txBox="1"/>
          <p:nvPr>
            <p:ph type="title"/>
          </p:nvPr>
        </p:nvSpPr>
        <p:spPr>
          <a:xfrm>
            <a:off x="406400" y="209550"/>
            <a:ext cx="10718610" cy="723900"/>
          </a:xfrm>
          <a:prstGeom prst="rect">
            <a:avLst/>
          </a:prstGeom>
        </p:spPr>
        <p:txBody>
          <a:bodyPr/>
          <a:lstStyle>
            <a:lvl1pPr defTabSz="365760">
              <a:lnSpc>
                <a:spcPct val="100000"/>
              </a:lnSpc>
              <a:spcBef>
                <a:spcPts val="0"/>
              </a:spcBef>
              <a:defRPr cap="none" sz="4800">
                <a:solidFill>
                  <a:schemeClr val="accent4">
                    <a:hueOff val="414058"/>
                    <a:satOff val="2144"/>
                    <a:lumOff val="10379"/>
                  </a:schemeClr>
                </a:solidFill>
              </a:defRPr>
            </a:lvl1pPr>
          </a:lstStyle>
          <a:p>
            <a:pPr/>
            <a:r>
              <a:t>Lepton Flavour Universality</a:t>
            </a:r>
          </a:p>
        </p:txBody>
      </p:sp>
      <p:sp>
        <p:nvSpPr>
          <p:cNvPr id="238" name="Slide Number"/>
          <p:cNvSpPr txBox="1"/>
          <p:nvPr>
            <p:ph type="sldNum" sz="quarter" idx="2"/>
          </p:nvPr>
        </p:nvSpPr>
        <p:spPr>
          <a:xfrm>
            <a:off x="12332920" y="431800"/>
            <a:ext cx="260599" cy="4572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39" name="We published long-awaited papers"/>
          <p:cNvSpPr txBox="1"/>
          <p:nvPr/>
        </p:nvSpPr>
        <p:spPr>
          <a:xfrm>
            <a:off x="185800" y="8482036"/>
            <a:ext cx="12633200" cy="24519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ctr" defTabSz="457200">
              <a:spcBef>
                <a:spcPts val="0"/>
              </a:spcBef>
              <a:defRPr sz="6500">
                <a:solidFill>
                  <a:srgbClr val="00355F"/>
                </a:solidFill>
                <a:latin typeface="Kaufmann BT"/>
                <a:ea typeface="Kaufmann BT"/>
                <a:cs typeface="Kaufmann BT"/>
                <a:sym typeface="Kaufmann BT"/>
              </a:defRPr>
            </a:lvl1pPr>
          </a:lstStyle>
          <a:p>
            <a:pPr/>
            <a:r>
              <a:t>We published long-awaited papers</a:t>
            </a:r>
          </a:p>
        </p:txBody>
      </p:sp>
      <p:pic>
        <p:nvPicPr>
          <p:cNvPr id="240" name="El_q2Bin4_proj_Nominal_1_IsolatedSample.pdf" descr="El_q2Bin4_proj_Nominal_1_IsolatedSample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8647193" y="1711263"/>
            <a:ext cx="4303741" cy="2914703"/>
          </a:xfrm>
          <a:prstGeom prst="rect">
            <a:avLst/>
          </a:prstGeom>
          <a:ln w="12700">
            <a:miter lim="400000"/>
          </a:ln>
        </p:spPr>
      </p:pic>
      <p:sp>
        <p:nvSpPr>
          <p:cNvPr id="241" name="Equation"/>
          <p:cNvSpPr txBox="1"/>
          <p:nvPr/>
        </p:nvSpPr>
        <p:spPr>
          <a:xfrm>
            <a:off x="1270666" y="3861260"/>
            <a:ext cx="4289249" cy="92441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defTabSz="914400" latinLnBrk="1"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2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R</m:t>
                  </m:r>
                  <m:r>
                    <a:rPr xmlns:a="http://schemas.openxmlformats.org/drawingml/2006/main" sz="2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sSup>
                    <m:e>
                      <m:r>
                        <a:rPr xmlns:a="http://schemas.openxmlformats.org/drawingml/2006/main" sz="2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D</m:t>
                      </m:r>
                    </m:e>
                    <m:sup>
                      <m:r>
                        <a:rPr xmlns:a="http://schemas.openxmlformats.org/drawingml/2006/main" sz="2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xmlns:a="http://schemas.openxmlformats.org/drawingml/2006/main" sz="2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*</m:t>
                      </m:r>
                      <m:r>
                        <a:rPr xmlns:a="http://schemas.openxmlformats.org/drawingml/2006/main" sz="2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xmlns:a="http://schemas.openxmlformats.org/drawingml/2006/main" sz="2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</m:sup>
                  </m:sSup>
                  <m:r>
                    <a:rPr xmlns:a="http://schemas.openxmlformats.org/drawingml/2006/main" sz="2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2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f>
                    <m:fPr>
                      <m:ctrlPr>
                        <a:rPr xmlns:a="http://schemas.openxmlformats.org/drawingml/2006/main" sz="2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r>
                        <m:rPr>
                          <m:scr m:val="script"/>
                        </m:rPr>
                        <a:rPr xmlns:a="http://schemas.openxmlformats.org/drawingml/2006/main" sz="2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B</m:t>
                      </m:r>
                      <m:r>
                        <a:rPr xmlns:a="http://schemas.openxmlformats.org/drawingml/2006/main" sz="2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xmlns:a="http://schemas.openxmlformats.org/drawingml/2006/main" sz="2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B</m:t>
                      </m:r>
                      <m:r>
                        <a:rPr xmlns:a="http://schemas.openxmlformats.org/drawingml/2006/main" sz="2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e>
                          <m:r>
                            <a:rPr xmlns:a="http://schemas.openxmlformats.org/drawingml/2006/main" sz="2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D</m:t>
                          </m:r>
                        </m:e>
                        <m:sup>
                          <m:r>
                            <a:rPr xmlns:a="http://schemas.openxmlformats.org/drawingml/2006/main" sz="2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xmlns:a="http://schemas.openxmlformats.org/drawingml/2006/main" sz="2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*</m:t>
                          </m:r>
                          <m:r>
                            <a:rPr xmlns:a="http://schemas.openxmlformats.org/drawingml/2006/main" sz="2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xmlns:a="http://schemas.openxmlformats.org/drawingml/2006/main" sz="2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xmlns:a="http://schemas.openxmlformats.org/drawingml/2006/main" sz="2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τ</m:t>
                      </m:r>
                      <m:r>
                        <a:rPr xmlns:a="http://schemas.openxmlformats.org/drawingml/2006/main" sz="2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ν</m:t>
                      </m:r>
                      <m:r>
                        <a:rPr xmlns:a="http://schemas.openxmlformats.org/drawingml/2006/main" sz="2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num>
                    <m:den>
                      <m:r>
                        <m:rPr>
                          <m:scr m:val="script"/>
                        </m:rPr>
                        <a:rPr xmlns:a="http://schemas.openxmlformats.org/drawingml/2006/main" sz="2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B</m:t>
                      </m:r>
                      <m:r>
                        <a:rPr xmlns:a="http://schemas.openxmlformats.org/drawingml/2006/main" sz="2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xmlns:a="http://schemas.openxmlformats.org/drawingml/2006/main" sz="2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B</m:t>
                      </m:r>
                      <m:r>
                        <a:rPr xmlns:a="http://schemas.openxmlformats.org/drawingml/2006/main" sz="2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e>
                          <m:r>
                            <a:rPr xmlns:a="http://schemas.openxmlformats.org/drawingml/2006/main" sz="2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D</m:t>
                          </m:r>
                        </m:e>
                        <m:sup>
                          <m:r>
                            <a:rPr xmlns:a="http://schemas.openxmlformats.org/drawingml/2006/main" sz="2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xmlns:a="http://schemas.openxmlformats.org/drawingml/2006/main" sz="2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*</m:t>
                          </m:r>
                          <m:r>
                            <a:rPr xmlns:a="http://schemas.openxmlformats.org/drawingml/2006/main" sz="2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xmlns:a="http://schemas.openxmlformats.org/drawingml/2006/main" sz="2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xmlns:a="http://schemas.openxmlformats.org/drawingml/2006/main" sz="2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μ</m:t>
                      </m:r>
                      <m:r>
                        <a:rPr xmlns:a="http://schemas.openxmlformats.org/drawingml/2006/main" sz="2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ν</m:t>
                      </m:r>
                      <m:r>
                        <a:rPr xmlns:a="http://schemas.openxmlformats.org/drawingml/2006/main" sz="2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den>
                  </m:f>
                </m:oMath>
              </m:oMathPara>
            </a14:m>
            <a:endParaRPr sz="2900"/>
          </a:p>
        </p:txBody>
      </p:sp>
      <p:sp>
        <p:nvSpPr>
          <p:cNvPr id="242" name="Phys. Rev. Lett. 134 (2025) 061801"/>
          <p:cNvSpPr txBox="1"/>
          <p:nvPr/>
        </p:nvSpPr>
        <p:spPr>
          <a:xfrm>
            <a:off x="8204195" y="1258856"/>
            <a:ext cx="4520998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u="sng">
                <a:solidFill>
                  <a:schemeClr val="accent1"/>
                </a:solidFill>
                <a:hlinkClick r:id="rId7" invalidUrl="" action="" tgtFrame="" tooltip="" history="1" highlightClick="0" endSnd="0"/>
              </a:defRPr>
            </a:lvl1pPr>
          </a:lstStyle>
          <a:p>
            <a:pPr>
              <a:defRPr u="none">
                <a:solidFill>
                  <a:srgbClr val="838787"/>
                </a:solidFill>
              </a:defRPr>
            </a:pPr>
            <a:r>
              <a:rPr u="sng">
                <a:solidFill>
                  <a:schemeClr val="accent1"/>
                </a:solidFill>
                <a:hlinkClick r:id="rId7" invalidUrl="" action="" tgtFrame="" tooltip="" history="1" highlightClick="0" endSnd="0"/>
              </a:rPr>
              <a:t>Phys. Rev. Lett. 134 (2025) 061801</a:t>
            </a:r>
          </a:p>
        </p:txBody>
      </p:sp>
      <p:sp>
        <p:nvSpPr>
          <p:cNvPr id="243" name="Equation"/>
          <p:cNvSpPr txBox="1"/>
          <p:nvPr/>
        </p:nvSpPr>
        <p:spPr>
          <a:xfrm>
            <a:off x="1445578" y="7640816"/>
            <a:ext cx="5072258" cy="311952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defTabSz="914400" latinLnBrk="1"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2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R</m:t>
                  </m:r>
                  <m:r>
                    <a:rPr xmlns:a="http://schemas.openxmlformats.org/drawingml/2006/main" sz="2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sSup>
                    <m:e>
                      <m:r>
                        <a:rPr xmlns:a="http://schemas.openxmlformats.org/drawingml/2006/main" sz="2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D</m:t>
                      </m:r>
                    </m:e>
                    <m:sup>
                      <m:r>
                        <a:rPr xmlns:a="http://schemas.openxmlformats.org/drawingml/2006/main" sz="2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*</m:t>
                      </m:r>
                      <m:r>
                        <a:rPr xmlns:a="http://schemas.openxmlformats.org/drawingml/2006/main" sz="2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</m:sup>
                  </m:sSup>
                  <m:r>
                    <a:rPr xmlns:a="http://schemas.openxmlformats.org/drawingml/2006/main" sz="2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2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2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0.402</m:t>
                  </m:r>
                  <m:r>
                    <a:rPr xmlns:a="http://schemas.openxmlformats.org/drawingml/2006/main" sz="2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±</m:t>
                  </m:r>
                  <m:r>
                    <a:rPr xmlns:a="http://schemas.openxmlformats.org/drawingml/2006/main" sz="2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0.081</m:t>
                  </m:r>
                  <m:r>
                    <a:rPr xmlns:a="http://schemas.openxmlformats.org/drawingml/2006/main" sz="2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m:rPr>
                      <m:sty m:val="p"/>
                    </m:rPr>
                    <a:rPr xmlns:a="http://schemas.openxmlformats.org/drawingml/2006/main" sz="2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stat</m:t>
                  </m:r>
                  <m:r>
                    <a:rPr xmlns:a="http://schemas.openxmlformats.org/drawingml/2006/main" sz="2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2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±</m:t>
                  </m:r>
                  <m:r>
                    <a:rPr xmlns:a="http://schemas.openxmlformats.org/drawingml/2006/main" sz="2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0.085</m:t>
                  </m:r>
                  <m:r>
                    <a:rPr xmlns:a="http://schemas.openxmlformats.org/drawingml/2006/main" sz="2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m:rPr>
                      <m:sty m:val="p"/>
                    </m:rPr>
                    <a:rPr xmlns:a="http://schemas.openxmlformats.org/drawingml/2006/main" sz="2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syst</m:t>
                  </m:r>
                  <m:r>
                    <a:rPr xmlns:a="http://schemas.openxmlformats.org/drawingml/2006/main" sz="2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</m:oMath>
              </m:oMathPara>
            </a14:m>
            <a:endParaRPr sz="2300"/>
          </a:p>
        </p:txBody>
      </p:sp>
      <p:sp>
        <p:nvSpPr>
          <p:cNvPr id="244" name="Equation"/>
          <p:cNvSpPr txBox="1"/>
          <p:nvPr/>
        </p:nvSpPr>
        <p:spPr>
          <a:xfrm>
            <a:off x="1480702" y="7249604"/>
            <a:ext cx="4968562" cy="28519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defTabSz="914400" latinLnBrk="1"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2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R</m:t>
                  </m:r>
                  <m:r>
                    <a:rPr xmlns:a="http://schemas.openxmlformats.org/drawingml/2006/main" sz="2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sSup>
                    <m:e>
                      <m:r>
                        <a:rPr xmlns:a="http://schemas.openxmlformats.org/drawingml/2006/main" sz="2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D</m:t>
                      </m:r>
                    </m:e>
                    <m:sup>
                      <m:r>
                        <a:rPr xmlns:a="http://schemas.openxmlformats.org/drawingml/2006/main" sz="2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</m:sup>
                  </m:sSup>
                  <m:r>
                    <a:rPr xmlns:a="http://schemas.openxmlformats.org/drawingml/2006/main" sz="2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2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2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0.240</m:t>
                  </m:r>
                  <m:r>
                    <a:rPr xmlns:a="http://schemas.openxmlformats.org/drawingml/2006/main" sz="2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±</m:t>
                  </m:r>
                  <m:r>
                    <a:rPr xmlns:a="http://schemas.openxmlformats.org/drawingml/2006/main" sz="2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0.043</m:t>
                  </m:r>
                  <m:r>
                    <a:rPr xmlns:a="http://schemas.openxmlformats.org/drawingml/2006/main" sz="2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m:rPr>
                      <m:sty m:val="p"/>
                    </m:rPr>
                    <a:rPr xmlns:a="http://schemas.openxmlformats.org/drawingml/2006/main" sz="2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stat</m:t>
                  </m:r>
                  <m:r>
                    <a:rPr xmlns:a="http://schemas.openxmlformats.org/drawingml/2006/main" sz="2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2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±</m:t>
                  </m:r>
                  <m:r>
                    <a:rPr xmlns:a="http://schemas.openxmlformats.org/drawingml/2006/main" sz="2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0.047</m:t>
                  </m:r>
                  <m:r>
                    <a:rPr xmlns:a="http://schemas.openxmlformats.org/drawingml/2006/main" sz="2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m:rPr>
                      <m:sty m:val="p"/>
                    </m:rPr>
                    <a:rPr xmlns:a="http://schemas.openxmlformats.org/drawingml/2006/main" sz="2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syst</m:t>
                  </m:r>
                  <m:r>
                    <a:rPr xmlns:a="http://schemas.openxmlformats.org/drawingml/2006/main" sz="2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</m:oMath>
              </m:oMathPara>
            </a14:m>
            <a:endParaRPr sz="2300"/>
          </a:p>
        </p:txBody>
      </p:sp>
      <p:sp>
        <p:nvSpPr>
          <p:cNvPr id="245" name="Equation"/>
          <p:cNvSpPr txBox="1"/>
          <p:nvPr/>
        </p:nvSpPr>
        <p:spPr>
          <a:xfrm>
            <a:off x="1454254" y="8058780"/>
            <a:ext cx="1287208" cy="257342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defTabSz="914400" latinLnBrk="1"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2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ρ</m:t>
                  </m:r>
                  <m:r>
                    <a:rPr xmlns:a="http://schemas.openxmlformats.org/drawingml/2006/main" sz="2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2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-</m:t>
                  </m:r>
                  <m:r>
                    <a:rPr xmlns:a="http://schemas.openxmlformats.org/drawingml/2006/main" sz="2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0.39</m:t>
                  </m:r>
                </m:oMath>
              </m:oMathPara>
            </a14:m>
            <a:endParaRPr sz="2300"/>
          </a:p>
        </p:txBody>
      </p:sp>
      <p:sp>
        <p:nvSpPr>
          <p:cNvPr id="246" name="Rectangle"/>
          <p:cNvSpPr/>
          <p:nvPr/>
        </p:nvSpPr>
        <p:spPr>
          <a:xfrm>
            <a:off x="1271358" y="7029866"/>
            <a:ext cx="5387250" cy="1504603"/>
          </a:xfrm>
          <a:prstGeom prst="rect">
            <a:avLst/>
          </a:prstGeom>
          <a:ln w="254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28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pic>
        <p:nvPicPr>
          <p:cNvPr id="247" name="Line Line" descr="Line Line"/>
          <p:cNvPicPr>
            <a:picLocks noChangeAspect="0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 rot="19307283">
            <a:off x="6394492" y="6287888"/>
            <a:ext cx="2032065" cy="446342"/>
          </a:xfrm>
          <a:prstGeom prst="rect">
            <a:avLst/>
          </a:prstGeom>
        </p:spPr>
      </p:pic>
      <p:sp>
        <p:nvSpPr>
          <p:cNvPr id="249" name="First LHCb   measurement using the   ground state, with  , muonic-tau decay"/>
          <p:cNvSpPr txBox="1"/>
          <p:nvPr/>
        </p:nvSpPr>
        <p:spPr>
          <a:xfrm>
            <a:off x="565589" y="1711263"/>
            <a:ext cx="5412649" cy="17612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marL="444500" indent="-444500">
              <a:spcBef>
                <a:spcPts val="2800"/>
              </a:spcBef>
              <a:buClr>
                <a:schemeClr val="accent1"/>
              </a:buClr>
              <a:buSzPct val="104999"/>
              <a:buFont typeface="Avenir Next Regular"/>
              <a:buChar char="▸"/>
              <a:defRPr sz="2200">
                <a:solidFill>
                  <a:srgbClr val="0B395D"/>
                </a:solidFill>
              </a:defRPr>
            </a:pPr>
            <a:r>
              <a:t>First LHCb </a:t>
            </a:r>
            <a14:m>
              <m:oMath>
                <m:r>
                  <a:rPr xmlns:a="http://schemas.openxmlformats.org/drawingml/2006/main" sz="2450" i="1">
                    <a:solidFill>
                      <a:srgbClr val="0B385D"/>
                    </a:solidFill>
                    <a:latin typeface="Cambria Math" panose="02040503050406030204" pitchFamily="18" charset="0"/>
                  </a:rPr>
                  <m:t>R</m:t>
                </m:r>
                <m:r>
                  <a:rPr xmlns:a="http://schemas.openxmlformats.org/drawingml/2006/main" sz="2450" i="1">
                    <a:solidFill>
                      <a:srgbClr val="0B385D"/>
                    </a:solidFill>
                    <a:latin typeface="Cambria Math" panose="02040503050406030204" pitchFamily="18" charset="0"/>
                  </a:rPr>
                  <m:t>(</m:t>
                </m:r>
                <m:sSup>
                  <m:e>
                    <m:r>
                      <a:rPr xmlns:a="http://schemas.openxmlformats.org/drawingml/2006/main" sz="2450" i="1">
                        <a:solidFill>
                          <a:srgbClr val="0B385D"/>
                        </a:solidFill>
                        <a:latin typeface="Cambria Math" panose="02040503050406030204" pitchFamily="18" charset="0"/>
                      </a:rPr>
                      <m:t>D</m:t>
                    </m:r>
                  </m:e>
                  <m:sup>
                    <m:r>
                      <a:rPr xmlns:a="http://schemas.openxmlformats.org/drawingml/2006/main" sz="2450" i="1">
                        <a:solidFill>
                          <a:srgbClr val="0B385D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xmlns:a="http://schemas.openxmlformats.org/drawingml/2006/main" sz="2450" i="1">
                        <a:solidFill>
                          <a:srgbClr val="0B385D"/>
                        </a:solidFill>
                        <a:latin typeface="Cambria Math" panose="02040503050406030204" pitchFamily="18" charset="0"/>
                      </a:rPr>
                      <m:t>*</m:t>
                    </m:r>
                    <m:r>
                      <a:rPr xmlns:a="http://schemas.openxmlformats.org/drawingml/2006/main" sz="2450" i="1">
                        <a:solidFill>
                          <a:srgbClr val="0B385D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xmlns:a="http://schemas.openxmlformats.org/drawingml/2006/main" sz="2450" i="1">
                        <a:solidFill>
                          <a:srgbClr val="0B385D"/>
                        </a:solidFill>
                        <a:latin typeface="Cambria Math" panose="02040503050406030204" pitchFamily="18" charset="0"/>
                      </a:rPr>
                      <m:t>+</m:t>
                    </m:r>
                  </m:sup>
                </m:sSup>
                <m:r>
                  <a:rPr xmlns:a="http://schemas.openxmlformats.org/drawingml/2006/main" sz="2450" i="1">
                    <a:solidFill>
                      <a:srgbClr val="0B385D"/>
                    </a:solidFill>
                    <a:latin typeface="Cambria Math" panose="02040503050406030204" pitchFamily="18" charset="0"/>
                  </a:rPr>
                  <m:t>)</m:t>
                </m:r>
              </m:oMath>
            </a14:m>
            <a:r>
              <a:t> measurement using the </a:t>
            </a:r>
            <a14:m>
              <m:oMath>
                <m:sSup>
                  <m:e>
                    <m:r>
                      <a:rPr xmlns:a="http://schemas.openxmlformats.org/drawingml/2006/main" sz="2450" i="1">
                        <a:solidFill>
                          <a:srgbClr val="0B385D"/>
                        </a:solidFill>
                        <a:latin typeface="Cambria Math" panose="02040503050406030204" pitchFamily="18" charset="0"/>
                      </a:rPr>
                      <m:t>D</m:t>
                    </m:r>
                  </m:e>
                  <m:sup>
                    <m:r>
                      <a:rPr xmlns:a="http://schemas.openxmlformats.org/drawingml/2006/main" sz="2450" i="1">
                        <a:solidFill>
                          <a:srgbClr val="0B385D"/>
                        </a:solidFill>
                        <a:latin typeface="Cambria Math" panose="02040503050406030204" pitchFamily="18" charset="0"/>
                      </a:rPr>
                      <m:t>+</m:t>
                    </m:r>
                  </m:sup>
                </m:sSup>
              </m:oMath>
            </a14:m>
            <a:r>
              <a:t> ground state, with </a:t>
            </a:r>
            <a14:m>
              <m:oMath>
                <m:sSup>
                  <m:e>
                    <m:r>
                      <a:rPr xmlns:a="http://schemas.openxmlformats.org/drawingml/2006/main" sz="2400" i="1">
                        <a:solidFill>
                          <a:srgbClr val="0B385D"/>
                        </a:solidFill>
                        <a:latin typeface="Cambria Math" panose="02040503050406030204" pitchFamily="18" charset="0"/>
                      </a:rPr>
                      <m:t>D</m:t>
                    </m:r>
                  </m:e>
                  <m:sup>
                    <m:r>
                      <a:rPr xmlns:a="http://schemas.openxmlformats.org/drawingml/2006/main" sz="2400" i="1">
                        <a:solidFill>
                          <a:srgbClr val="0B385D"/>
                        </a:solidFill>
                        <a:latin typeface="Cambria Math" panose="02040503050406030204" pitchFamily="18" charset="0"/>
                      </a:rPr>
                      <m:t>+</m:t>
                    </m:r>
                  </m:sup>
                </m:sSup>
                <m:r>
                  <a:rPr xmlns:a="http://schemas.openxmlformats.org/drawingml/2006/main" sz="2400" i="1">
                    <a:solidFill>
                      <a:srgbClr val="0B385D"/>
                    </a:solidFill>
                    <a:latin typeface="Cambria Math" panose="02040503050406030204" pitchFamily="18" charset="0"/>
                  </a:rPr>
                  <m:t>→</m:t>
                </m:r>
                <m:sSup>
                  <m:e>
                    <m:r>
                      <a:rPr xmlns:a="http://schemas.openxmlformats.org/drawingml/2006/main" sz="2400" i="1">
                        <a:solidFill>
                          <a:srgbClr val="0B385D"/>
                        </a:solidFill>
                        <a:latin typeface="Cambria Math" panose="02040503050406030204" pitchFamily="18" charset="0"/>
                      </a:rPr>
                      <m:t>K</m:t>
                    </m:r>
                  </m:e>
                  <m:sup>
                    <m:r>
                      <a:rPr xmlns:a="http://schemas.openxmlformats.org/drawingml/2006/main" sz="2400" i="1">
                        <a:solidFill>
                          <a:srgbClr val="0B385D"/>
                        </a:solidFill>
                        <a:latin typeface="Cambria Math" panose="02040503050406030204" pitchFamily="18" charset="0"/>
                      </a:rPr>
                      <m:t>-</m:t>
                    </m:r>
                  </m:sup>
                </m:sSup>
                <m:sSup>
                  <m:e>
                    <m:r>
                      <a:rPr xmlns:a="http://schemas.openxmlformats.org/drawingml/2006/main" sz="2400" i="1">
                        <a:solidFill>
                          <a:srgbClr val="0B385D"/>
                        </a:solidFill>
                        <a:latin typeface="Cambria Math" panose="02040503050406030204" pitchFamily="18" charset="0"/>
                      </a:rPr>
                      <m:t>π</m:t>
                    </m:r>
                  </m:e>
                  <m:sup>
                    <m:r>
                      <a:rPr xmlns:a="http://schemas.openxmlformats.org/drawingml/2006/main" sz="2400" i="1">
                        <a:solidFill>
                          <a:srgbClr val="0B385D"/>
                        </a:solidFill>
                        <a:latin typeface="Cambria Math" panose="02040503050406030204" pitchFamily="18" charset="0"/>
                      </a:rPr>
                      <m:t>+</m:t>
                    </m:r>
                  </m:sup>
                </m:sSup>
                <m:sSup>
                  <m:e>
                    <m:r>
                      <a:rPr xmlns:a="http://schemas.openxmlformats.org/drawingml/2006/main" sz="2400" i="1">
                        <a:solidFill>
                          <a:srgbClr val="0B385D"/>
                        </a:solidFill>
                        <a:latin typeface="Cambria Math" panose="02040503050406030204" pitchFamily="18" charset="0"/>
                      </a:rPr>
                      <m:t>π</m:t>
                    </m:r>
                  </m:e>
                  <m:sup>
                    <m:r>
                      <a:rPr xmlns:a="http://schemas.openxmlformats.org/drawingml/2006/main" sz="2400" i="1">
                        <a:solidFill>
                          <a:srgbClr val="0B385D"/>
                        </a:solidFill>
                        <a:latin typeface="Cambria Math" panose="02040503050406030204" pitchFamily="18" charset="0"/>
                      </a:rPr>
                      <m:t>+</m:t>
                    </m:r>
                  </m:sup>
                </m:sSup>
              </m:oMath>
            </a14:m>
            <a:r>
              <a:t>, muonic-tau decay </a:t>
            </a:r>
          </a:p>
        </p:txBody>
      </p:sp>
      <p:sp>
        <p:nvSpPr>
          <p:cNvPr id="250" name="Fit to kinematic variables to separate signal from normalisation and (copious) backgrounds"/>
          <p:cNvSpPr txBox="1"/>
          <p:nvPr/>
        </p:nvSpPr>
        <p:spPr>
          <a:xfrm>
            <a:off x="620125" y="5370655"/>
            <a:ext cx="5970338" cy="15300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marL="444500" indent="-444500">
              <a:spcBef>
                <a:spcPts val="2800"/>
              </a:spcBef>
              <a:buClr>
                <a:schemeClr val="accent1"/>
              </a:buClr>
              <a:buSzPct val="104999"/>
              <a:buFont typeface="Avenir Next Regular"/>
              <a:buChar char="▸"/>
              <a:defRPr sz="2200">
                <a:solidFill>
                  <a:schemeClr val="accent1"/>
                </a:solidFill>
              </a:defRPr>
            </a:lvl1pPr>
          </a:lstStyle>
          <a:p>
            <a:pPr/>
            <a:r>
              <a:t>Fit to kinematic variables to separate signal from normalisation and (copious) backgrounds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2" name="7215671F-EFEF-4A55-887B-1428EB48A49E.jpg" descr="7215671F-EFEF-4A55-887B-1428EB48A49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58059" y="79499"/>
            <a:ext cx="7037788" cy="9383716"/>
          </a:xfrm>
          <a:prstGeom prst="rect">
            <a:avLst/>
          </a:prstGeom>
          <a:ln w="12700">
            <a:miter lim="400000"/>
          </a:ln>
        </p:spPr>
      </p:pic>
      <p:pic>
        <p:nvPicPr>
          <p:cNvPr id="253" name="Rectangle Rectangle" descr="Rectangle Rectangle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420942" y="8045599"/>
            <a:ext cx="13727093" cy="1987002"/>
          </a:xfrm>
          <a:prstGeom prst="rect">
            <a:avLst/>
          </a:prstGeom>
        </p:spPr>
      </p:pic>
      <p:sp>
        <p:nvSpPr>
          <p:cNvPr id="254" name="Rectangle 6"/>
          <p:cNvSpPr/>
          <p:nvPr/>
        </p:nvSpPr>
        <p:spPr>
          <a:xfrm>
            <a:off x="1" y="0"/>
            <a:ext cx="13178531" cy="1071563"/>
          </a:xfrm>
          <a:prstGeom prst="rect">
            <a:avLst/>
          </a:prstGeom>
          <a:solidFill>
            <a:srgbClr val="00355F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 defTabSz="914400">
              <a:spcBef>
                <a:spcPts val="0"/>
              </a:spcBef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255" name="âPngtreeâchristmas lights series light effect_5535495.png" descr="âPngtreeâchristmas lights series light effect_5535495.png"/>
          <p:cNvPicPr>
            <a:picLocks noChangeAspect="1"/>
          </p:cNvPicPr>
          <p:nvPr/>
        </p:nvPicPr>
        <p:blipFill>
          <a:blip r:embed="rId4">
            <a:extLst/>
          </a:blip>
          <a:srcRect l="0" t="0" r="0" b="67769"/>
          <a:stretch>
            <a:fillRect/>
          </a:stretch>
        </p:blipFill>
        <p:spPr>
          <a:xfrm flipH="1">
            <a:off x="77589" y="-2500842"/>
            <a:ext cx="12849548" cy="4141441"/>
          </a:xfrm>
          <a:prstGeom prst="rect">
            <a:avLst/>
          </a:prstGeom>
          <a:ln w="12700">
            <a:miter lim="400000"/>
          </a:ln>
        </p:spPr>
      </p:pic>
      <p:sp>
        <p:nvSpPr>
          <p:cNvPr id="256" name="Slide Number"/>
          <p:cNvSpPr txBox="1"/>
          <p:nvPr>
            <p:ph type="sldNum" sz="quarter" idx="2"/>
          </p:nvPr>
        </p:nvSpPr>
        <p:spPr>
          <a:xfrm>
            <a:off x="12332920" y="431800"/>
            <a:ext cx="260599" cy="4572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57" name="We searched for NP (still looking)"/>
          <p:cNvSpPr txBox="1"/>
          <p:nvPr/>
        </p:nvSpPr>
        <p:spPr>
          <a:xfrm>
            <a:off x="185800" y="8482036"/>
            <a:ext cx="12633200" cy="24519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ctr" defTabSz="457200">
              <a:spcBef>
                <a:spcPts val="0"/>
              </a:spcBef>
              <a:defRPr sz="6500">
                <a:solidFill>
                  <a:srgbClr val="00355F"/>
                </a:solidFill>
                <a:latin typeface="Kaufmann BT"/>
                <a:ea typeface="Kaufmann BT"/>
                <a:cs typeface="Kaufmann BT"/>
                <a:sym typeface="Kaufmann BT"/>
              </a:defRPr>
            </a:lvl1pPr>
          </a:lstStyle>
          <a:p>
            <a:pPr/>
            <a:r>
              <a:t>We searched for NP (still looking)</a:t>
            </a:r>
          </a:p>
        </p:txBody>
      </p:sp>
      <p:sp>
        <p:nvSpPr>
          <p:cNvPr id="258" name="HAMMER tool (F. Bernlochner, et. al., Eur. Phys. J. C 80, 883 (2020) ) to re-weight MC events and obtain “dynamic” templates, (for-)folding in the experimental resolution"/>
          <p:cNvSpPr txBox="1"/>
          <p:nvPr/>
        </p:nvSpPr>
        <p:spPr>
          <a:xfrm>
            <a:off x="107785" y="5061292"/>
            <a:ext cx="6052654" cy="24253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marL="444500" indent="-444500">
              <a:spcBef>
                <a:spcPts val="2800"/>
              </a:spcBef>
              <a:buClr>
                <a:schemeClr val="accent1"/>
              </a:buClr>
              <a:buSzPct val="104999"/>
              <a:buFont typeface="Avenir Next Regular"/>
              <a:buChar char="▸"/>
              <a:defRPr sz="2200"/>
            </a:pPr>
            <a:r>
              <a:rPr u="sng">
                <a:solidFill>
                  <a:srgbClr val="04365E"/>
                </a:solidFill>
                <a:hlinkClick r:id="rId5" invalidUrl="" action="" tgtFrame="" tooltip="" history="1" highlightClick="0" endSnd="0"/>
              </a:rPr>
              <a:t>HAMMER</a:t>
            </a:r>
            <a:r>
              <a:rPr>
                <a:solidFill>
                  <a:srgbClr val="04365E"/>
                </a:solidFill>
              </a:rPr>
              <a:t> tool (F. Bernlochner, et. al., </a:t>
            </a:r>
            <a:r>
              <a:rPr u="sng">
                <a:solidFill>
                  <a:schemeClr val="accent1"/>
                </a:solidFill>
                <a:hlinkClick r:id="rId6" invalidUrl="" action="" tgtFrame="" tooltip="" history="1" highlightClick="0" endSnd="0"/>
              </a:rPr>
              <a:t>Eur. Phys. J. C 80, 883 (2020)</a:t>
            </a:r>
            <a:r>
              <a:rPr>
                <a:solidFill>
                  <a:srgbClr val="04365E"/>
                </a:solidFill>
              </a:rPr>
              <a:t> ) to re-weight MC events and obtain “dynamic” templates, (for-)folding in the experimental resolution</a:t>
            </a:r>
            <a:r>
              <a:t> </a:t>
            </a:r>
          </a:p>
        </p:txBody>
      </p:sp>
      <p:sp>
        <p:nvSpPr>
          <p:cNvPr id="259" name="Extract Wilson Coefficients and hadronic Form Factor parameters from a fit to data (JINST 17 T04006)"/>
          <p:cNvSpPr txBox="1"/>
          <p:nvPr/>
        </p:nvSpPr>
        <p:spPr>
          <a:xfrm>
            <a:off x="106103" y="6768705"/>
            <a:ext cx="6056019" cy="16721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marL="444500" indent="-444500">
              <a:spcBef>
                <a:spcPts val="2800"/>
              </a:spcBef>
              <a:buClr>
                <a:schemeClr val="accent1"/>
              </a:buClr>
              <a:buSzPct val="104999"/>
              <a:buFont typeface="Avenir Next Regular"/>
              <a:buChar char="▸"/>
              <a:defRPr sz="2200"/>
            </a:pPr>
            <a:r>
              <a:rPr>
                <a:solidFill>
                  <a:srgbClr val="00355F"/>
                </a:solidFill>
              </a:rPr>
              <a:t>Extract Wilson Coefficients and hadronic Form Factor parameters from a fit to data</a:t>
            </a:r>
            <a:r>
              <a:t> (</a:t>
            </a:r>
            <a:r>
              <a:rPr u="sng">
                <a:solidFill>
                  <a:schemeClr val="accent1"/>
                </a:solidFill>
                <a:hlinkClick r:id="rId7" invalidUrl="" action="" tgtFrame="" tooltip="" history="1" highlightClick="0" endSnd="0"/>
              </a:rPr>
              <a:t>JINST 17 T04006</a:t>
            </a:r>
            <a:r>
              <a:t>)</a:t>
            </a:r>
          </a:p>
        </p:txBody>
      </p:sp>
      <p:sp>
        <p:nvSpPr>
          <p:cNvPr id="260" name="Lepton Flavour Universality"/>
          <p:cNvSpPr txBox="1"/>
          <p:nvPr>
            <p:ph type="title"/>
          </p:nvPr>
        </p:nvSpPr>
        <p:spPr>
          <a:xfrm>
            <a:off x="406400" y="209550"/>
            <a:ext cx="10718610" cy="723900"/>
          </a:xfrm>
          <a:prstGeom prst="rect">
            <a:avLst/>
          </a:prstGeom>
        </p:spPr>
        <p:txBody>
          <a:bodyPr/>
          <a:lstStyle>
            <a:lvl1pPr defTabSz="365760">
              <a:lnSpc>
                <a:spcPct val="100000"/>
              </a:lnSpc>
              <a:spcBef>
                <a:spcPts val="0"/>
              </a:spcBef>
              <a:defRPr cap="none" sz="4800">
                <a:solidFill>
                  <a:schemeClr val="accent4">
                    <a:hueOff val="414058"/>
                    <a:satOff val="2144"/>
                    <a:lumOff val="10379"/>
                  </a:schemeClr>
                </a:solidFill>
              </a:defRPr>
            </a:lvl1pPr>
          </a:lstStyle>
          <a:p>
            <a:pPr/>
            <a:r>
              <a:t>Lepton Flavour Universality</a:t>
            </a:r>
          </a:p>
        </p:txBody>
      </p:sp>
      <p:pic>
        <p:nvPicPr>
          <p:cNvPr id="261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460986" y="3036594"/>
            <a:ext cx="4212408" cy="1044678"/>
          </a:xfrm>
          <a:prstGeom prst="rect">
            <a:avLst/>
          </a:prstGeom>
          <a:ln w="12700">
            <a:miter lim="400000"/>
          </a:ln>
        </p:spPr>
      </p:pic>
      <p:pic>
        <p:nvPicPr>
          <p:cNvPr id="262" name="Image" descr="Image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3287381" y="1989014"/>
            <a:ext cx="2519857" cy="403947"/>
          </a:xfrm>
          <a:prstGeom prst="rect">
            <a:avLst/>
          </a:prstGeom>
          <a:ln w="12700">
            <a:miter lim="400000"/>
          </a:ln>
        </p:spPr>
      </p:pic>
      <p:sp>
        <p:nvSpPr>
          <p:cNvPr id="263" name="Wilson coefficients"/>
          <p:cNvSpPr txBox="1"/>
          <p:nvPr/>
        </p:nvSpPr>
        <p:spPr>
          <a:xfrm>
            <a:off x="3163668" y="1557365"/>
            <a:ext cx="2302257" cy="444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Wilson coefficients</a:t>
            </a:r>
          </a:p>
        </p:txBody>
      </p:sp>
      <p:sp>
        <p:nvSpPr>
          <p:cNvPr id="264" name="Line"/>
          <p:cNvSpPr/>
          <p:nvPr/>
        </p:nvSpPr>
        <p:spPr>
          <a:xfrm flipV="1">
            <a:off x="4547310" y="3692128"/>
            <a:ext cx="1" cy="789523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2800"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265" name="Effective operators"/>
          <p:cNvSpPr txBox="1"/>
          <p:nvPr/>
        </p:nvSpPr>
        <p:spPr>
          <a:xfrm>
            <a:off x="3451173" y="4527831"/>
            <a:ext cx="2305051" cy="444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Effective operators</a:t>
            </a:r>
          </a:p>
        </p:txBody>
      </p:sp>
      <p:sp>
        <p:nvSpPr>
          <p:cNvPr id="266" name="Line"/>
          <p:cNvSpPr/>
          <p:nvPr/>
        </p:nvSpPr>
        <p:spPr>
          <a:xfrm>
            <a:off x="3988663" y="2666269"/>
            <a:ext cx="1" cy="597985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2800"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267" name="Oval"/>
          <p:cNvSpPr/>
          <p:nvPr/>
        </p:nvSpPr>
        <p:spPr>
          <a:xfrm>
            <a:off x="5038338" y="1916638"/>
            <a:ext cx="883304" cy="548698"/>
          </a:xfrm>
          <a:prstGeom prst="ellipse">
            <a:avLst/>
          </a:prstGeom>
          <a:solidFill>
            <a:schemeClr val="accent5">
              <a:alpha val="249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28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" name="groupphoto_vert-1686x2048.jpg" descr="groupphoto_vert-1686x2048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784650" y="-3051856"/>
            <a:ext cx="9661921" cy="11736426"/>
          </a:xfrm>
          <a:prstGeom prst="rect">
            <a:avLst/>
          </a:prstGeom>
          <a:ln w="12700">
            <a:miter lim="400000"/>
          </a:ln>
        </p:spPr>
      </p:pic>
      <p:sp>
        <p:nvSpPr>
          <p:cNvPr id="270" name="Rectangle"/>
          <p:cNvSpPr/>
          <p:nvPr/>
        </p:nvSpPr>
        <p:spPr>
          <a:xfrm>
            <a:off x="7990475" y="4622536"/>
            <a:ext cx="5246013" cy="522838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28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pic>
        <p:nvPicPr>
          <p:cNvPr id="271" name="Rectangle Rectangle" descr="Rectangle Rectangle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420942" y="8045599"/>
            <a:ext cx="13727093" cy="1987002"/>
          </a:xfrm>
          <a:prstGeom prst="rect">
            <a:avLst/>
          </a:prstGeom>
        </p:spPr>
      </p:pic>
      <p:sp>
        <p:nvSpPr>
          <p:cNvPr id="272" name="Rectangle 6"/>
          <p:cNvSpPr/>
          <p:nvPr/>
        </p:nvSpPr>
        <p:spPr>
          <a:xfrm>
            <a:off x="1" y="0"/>
            <a:ext cx="13178531" cy="1071563"/>
          </a:xfrm>
          <a:prstGeom prst="rect">
            <a:avLst/>
          </a:prstGeom>
          <a:solidFill>
            <a:srgbClr val="00355F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 defTabSz="914400">
              <a:spcBef>
                <a:spcPts val="0"/>
              </a:spcBef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273" name="âPngtreeâchristmas lights series light effect_5535495.png" descr="âPngtreeâchristmas lights series light effect_5535495.png"/>
          <p:cNvPicPr>
            <a:picLocks noChangeAspect="1"/>
          </p:cNvPicPr>
          <p:nvPr/>
        </p:nvPicPr>
        <p:blipFill>
          <a:blip r:embed="rId4">
            <a:extLst/>
          </a:blip>
          <a:srcRect l="0" t="0" r="0" b="67769"/>
          <a:stretch>
            <a:fillRect/>
          </a:stretch>
        </p:blipFill>
        <p:spPr>
          <a:xfrm flipH="1">
            <a:off x="77589" y="-2500842"/>
            <a:ext cx="12849548" cy="4141441"/>
          </a:xfrm>
          <a:prstGeom prst="rect">
            <a:avLst/>
          </a:prstGeom>
          <a:ln w="12700">
            <a:miter lim="400000"/>
          </a:ln>
        </p:spPr>
      </p:pic>
      <p:sp>
        <p:nvSpPr>
          <p:cNvPr id="274" name="Differential decay rate"/>
          <p:cNvSpPr txBox="1"/>
          <p:nvPr>
            <p:ph type="title"/>
          </p:nvPr>
        </p:nvSpPr>
        <p:spPr>
          <a:xfrm>
            <a:off x="406400" y="209550"/>
            <a:ext cx="10718610" cy="723900"/>
          </a:xfrm>
          <a:prstGeom prst="rect">
            <a:avLst/>
          </a:prstGeom>
        </p:spPr>
        <p:txBody>
          <a:bodyPr/>
          <a:lstStyle>
            <a:lvl1pPr defTabSz="365760">
              <a:lnSpc>
                <a:spcPct val="100000"/>
              </a:lnSpc>
              <a:spcBef>
                <a:spcPts val="0"/>
              </a:spcBef>
              <a:defRPr cap="none" sz="4800">
                <a:solidFill>
                  <a:schemeClr val="accent4">
                    <a:hueOff val="414058"/>
                    <a:satOff val="2144"/>
                    <a:lumOff val="10379"/>
                  </a:schemeClr>
                </a:solidFill>
              </a:defRPr>
            </a:lvl1pPr>
          </a:lstStyle>
          <a:p>
            <a:pPr/>
            <a:r>
              <a:t>Differential decay rate</a:t>
            </a:r>
          </a:p>
        </p:txBody>
      </p:sp>
      <p:sp>
        <p:nvSpPr>
          <p:cNvPr id="275" name="Slide Number"/>
          <p:cNvSpPr txBox="1"/>
          <p:nvPr>
            <p:ph type="sldNum" sz="quarter" idx="2"/>
          </p:nvPr>
        </p:nvSpPr>
        <p:spPr>
          <a:xfrm>
            <a:off x="12332920" y="431800"/>
            <a:ext cx="260599" cy="4572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76" name="We searched for NP (still looking)"/>
          <p:cNvSpPr txBox="1"/>
          <p:nvPr/>
        </p:nvSpPr>
        <p:spPr>
          <a:xfrm>
            <a:off x="185800" y="8482036"/>
            <a:ext cx="12633200" cy="24519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ctr" defTabSz="457200">
              <a:spcBef>
                <a:spcPts val="0"/>
              </a:spcBef>
              <a:defRPr sz="6500">
                <a:solidFill>
                  <a:srgbClr val="00355F"/>
                </a:solidFill>
                <a:latin typeface="Kaufmann BT"/>
                <a:ea typeface="Kaufmann BT"/>
                <a:cs typeface="Kaufmann BT"/>
                <a:sym typeface="Kaufmann BT"/>
              </a:defRPr>
            </a:lvl1pPr>
          </a:lstStyle>
          <a:p>
            <a:pPr/>
            <a:r>
              <a:t>We searched for NP (still looking)</a:t>
            </a:r>
          </a:p>
        </p:txBody>
      </p:sp>
      <p:pic>
        <p:nvPicPr>
          <p:cNvPr id="277" name="pasted-image.pdf" descr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30577" y="6229087"/>
            <a:ext cx="483863" cy="368660"/>
          </a:xfrm>
          <a:prstGeom prst="rect">
            <a:avLst/>
          </a:prstGeom>
          <a:ln w="12700">
            <a:miter lim="400000"/>
          </a:ln>
        </p:spPr>
      </p:pic>
      <p:sp>
        <p:nvSpPr>
          <p:cNvPr id="278" name="Spot Hasret @CKM2025"/>
          <p:cNvSpPr txBox="1"/>
          <p:nvPr/>
        </p:nvSpPr>
        <p:spPr>
          <a:xfrm>
            <a:off x="2524401" y="4393374"/>
            <a:ext cx="2457479" cy="13358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ctr" defTabSz="457200">
              <a:spcBef>
                <a:spcPts val="0"/>
              </a:spcBef>
              <a:defRPr sz="25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Spot Hasret @CKM2025</a:t>
            </a:r>
          </a:p>
        </p:txBody>
      </p:sp>
      <p:pic>
        <p:nvPicPr>
          <p:cNvPr id="279" name="AnglesDefinition.pdf" descr="AnglesDefinition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8049868" y="5011041"/>
            <a:ext cx="5127227" cy="3030130"/>
          </a:xfrm>
          <a:prstGeom prst="rect">
            <a:avLst/>
          </a:prstGeom>
          <a:ln w="12700">
            <a:miter lim="400000"/>
          </a:ln>
        </p:spPr>
      </p:pic>
      <p:sp>
        <p:nvSpPr>
          <p:cNvPr id="280" name="Rectangle"/>
          <p:cNvSpPr/>
          <p:nvPr/>
        </p:nvSpPr>
        <p:spPr>
          <a:xfrm>
            <a:off x="5135599" y="139602"/>
            <a:ext cx="7155136" cy="5059079"/>
          </a:xfrm>
          <a:prstGeom prst="rect">
            <a:avLst/>
          </a:prstGeom>
          <a:solidFill>
            <a:srgbClr val="FFFFFF"/>
          </a:solidFill>
          <a:ln w="50800">
            <a:solidFill>
              <a:srgbClr val="00355F"/>
            </a:solidFill>
            <a:miter lim="400000"/>
          </a:ln>
          <a:effectLst>
            <a:outerShdw sx="100000" sy="100000" kx="0" ky="0" algn="b" rotWithShape="0" blurRad="635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28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pic>
        <p:nvPicPr>
          <p:cNvPr id="281" name="Screenshot 2025-12-04 at 15.44.25.png" descr="Screenshot 2025-12-04 at 15.44.25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5389332" y="283089"/>
            <a:ext cx="6647670" cy="4772105"/>
          </a:xfrm>
          <a:prstGeom prst="rect">
            <a:avLst/>
          </a:prstGeom>
          <a:ln w="12700">
            <a:miter lim="400000"/>
          </a:ln>
        </p:spPr>
      </p:pic>
      <p:sp>
        <p:nvSpPr>
          <p:cNvPr id="282" name="Equation"/>
          <p:cNvSpPr txBox="1"/>
          <p:nvPr/>
        </p:nvSpPr>
        <p:spPr>
          <a:xfrm>
            <a:off x="9219275" y="7863980"/>
            <a:ext cx="2348442" cy="490358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defTabSz="914400" latinLnBrk="1"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sSup>
                    <m:e>
                      <m:r>
                        <a:rPr xmlns:a="http://schemas.openxmlformats.org/drawingml/2006/main"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B</m:t>
                      </m:r>
                    </m:e>
                    <m:sup>
                      <m:r>
                        <a:rPr xmlns:a="http://schemas.openxmlformats.org/drawingml/2006/main"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sup>
                  </m:sSup>
                  <m:r>
                    <a:rPr xmlns:a="http://schemas.openxmlformats.org/drawingml/2006/main" sz="31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→</m:t>
                  </m:r>
                  <m:sSup>
                    <m:e>
                      <m:r>
                        <a:rPr xmlns:a="http://schemas.openxmlformats.org/drawingml/2006/main"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D</m:t>
                      </m:r>
                    </m:e>
                    <m:sup>
                      <m:r>
                        <a:rPr xmlns:a="http://schemas.openxmlformats.org/drawingml/2006/main"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*</m:t>
                      </m:r>
                      <m:r>
                        <a:rPr xmlns:a="http://schemas.openxmlformats.org/drawingml/2006/main"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</m:sup>
                  </m:sSup>
                  <m:sSup>
                    <m:e>
                      <m:r>
                        <a:rPr xmlns:a="http://schemas.openxmlformats.org/drawingml/2006/main"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μ</m:t>
                      </m:r>
                    </m:e>
                    <m:sup>
                      <m:r>
                        <a:rPr xmlns:a="http://schemas.openxmlformats.org/drawingml/2006/main"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</m:sup>
                  </m:sSup>
                  <m:sSub>
                    <m:e>
                      <m:r>
                        <a:rPr xmlns:a="http://schemas.openxmlformats.org/drawingml/2006/main"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ν</m:t>
                      </m:r>
                    </m:e>
                    <m:sub>
                      <m:r>
                        <a:rPr xmlns:a="http://schemas.openxmlformats.org/drawingml/2006/main"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μ</m:t>
                      </m:r>
                    </m:sub>
                  </m:sSub>
                </m:oMath>
              </m:oMathPara>
            </a14:m>
            <a:endParaRPr sz="3100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New_Template7">
  <a:themeElements>
    <a:clrScheme name="New_Template7">
      <a:dk1>
        <a:srgbClr val="222222"/>
      </a:dk1>
      <a:lt1>
        <a:srgbClr val="838787"/>
      </a:lt1>
      <a:dk2>
        <a:srgbClr val="222222"/>
      </a:dk2>
      <a:lt2>
        <a:srgbClr val="A6AAA9"/>
      </a:lt2>
      <a:accent1>
        <a:srgbClr val="34A5DA"/>
      </a:accent1>
      <a:accent2>
        <a:srgbClr val="3F969A"/>
      </a:accent2>
      <a:accent3>
        <a:srgbClr val="8ABE5E"/>
      </a:accent3>
      <a:accent4>
        <a:srgbClr val="FDCB56"/>
      </a:accent4>
      <a:accent5>
        <a:srgbClr val="E42832"/>
      </a:accent5>
      <a:accent6>
        <a:srgbClr val="C52060"/>
      </a:accent6>
      <a:hlink>
        <a:srgbClr val="0000FF"/>
      </a:hlink>
      <a:folHlink>
        <a:srgbClr val="FF00FF"/>
      </a:folHlink>
    </a:clrScheme>
    <a:fontScheme name="New_Template7">
      <a:majorFont>
        <a:latin typeface="DIN Condensed Bold"/>
        <a:ea typeface="DIN Condensed Bold"/>
        <a:cs typeface="DIN Condensed Bold"/>
      </a:majorFont>
      <a:minorFont>
        <a:latin typeface="DIN Condensed Bold"/>
        <a:ea typeface="DIN Condensed Bold"/>
        <a:cs typeface="DIN Condensed Bold"/>
      </a:minorFont>
    </a:fontScheme>
    <a:fmtScheme name="New_Template7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all" i="0" spc="0" strike="noStrike" sz="2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DIN Condensed 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000" u="none" kumimoji="0" normalizeH="0">
            <a:ln>
              <a:noFill/>
            </a:ln>
            <a:solidFill>
              <a:srgbClr val="838787"/>
            </a:solidFill>
            <a:effectLst/>
            <a:uFillTx/>
            <a:latin typeface="Avenir Next Medium"/>
            <a:ea typeface="Avenir Next Medium"/>
            <a:cs typeface="Avenir Next Medium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New_Template7">
  <a:themeElements>
    <a:clrScheme name="New_Template7">
      <a:dk1>
        <a:srgbClr val="000000"/>
      </a:dk1>
      <a:lt1>
        <a:srgbClr val="FFFFFF"/>
      </a:lt1>
      <a:dk2>
        <a:srgbClr val="222222"/>
      </a:dk2>
      <a:lt2>
        <a:srgbClr val="A6AAA9"/>
      </a:lt2>
      <a:accent1>
        <a:srgbClr val="34A5DA"/>
      </a:accent1>
      <a:accent2>
        <a:srgbClr val="3F969A"/>
      </a:accent2>
      <a:accent3>
        <a:srgbClr val="8ABE5E"/>
      </a:accent3>
      <a:accent4>
        <a:srgbClr val="FDCB56"/>
      </a:accent4>
      <a:accent5>
        <a:srgbClr val="E42832"/>
      </a:accent5>
      <a:accent6>
        <a:srgbClr val="C52060"/>
      </a:accent6>
      <a:hlink>
        <a:srgbClr val="0000FF"/>
      </a:hlink>
      <a:folHlink>
        <a:srgbClr val="FF00FF"/>
      </a:folHlink>
    </a:clrScheme>
    <a:fontScheme name="New_Template7">
      <a:majorFont>
        <a:latin typeface="DIN Condensed Bold"/>
        <a:ea typeface="DIN Condensed Bold"/>
        <a:cs typeface="DIN Condensed Bold"/>
      </a:majorFont>
      <a:minorFont>
        <a:latin typeface="DIN Condensed Bold"/>
        <a:ea typeface="DIN Condensed Bold"/>
        <a:cs typeface="DIN Condensed Bold"/>
      </a:minorFont>
    </a:fontScheme>
    <a:fmtScheme name="New_Template7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all" i="0" spc="0" strike="noStrike" sz="2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DIN Condensed 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000" u="none" kumimoji="0" normalizeH="0">
            <a:ln>
              <a:noFill/>
            </a:ln>
            <a:solidFill>
              <a:srgbClr val="838787"/>
            </a:solidFill>
            <a:effectLst/>
            <a:uFillTx/>
            <a:latin typeface="Avenir Next Medium"/>
            <a:ea typeface="Avenir Next Medium"/>
            <a:cs typeface="Avenir Next Medium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