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notesSlides/notesSlide2.xml" ContentType="application/vnd.openxmlformats-officedocument.presentationml.notesSlide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313" r:id="rId4"/>
    <p:sldId id="311" r:id="rId5"/>
    <p:sldId id="266" r:id="rId6"/>
    <p:sldId id="312" r:id="rId7"/>
    <p:sldId id="269" r:id="rId8"/>
    <p:sldId id="310" r:id="rId9"/>
    <p:sldId id="309" r:id="rId10"/>
    <p:sldId id="270" r:id="rId11"/>
    <p:sldId id="302" r:id="rId12"/>
    <p:sldId id="271" r:id="rId13"/>
    <p:sldId id="272" r:id="rId14"/>
    <p:sldId id="260" r:id="rId15"/>
    <p:sldId id="261" r:id="rId16"/>
    <p:sldId id="273" r:id="rId17"/>
    <p:sldId id="279" r:id="rId18"/>
    <p:sldId id="263" r:id="rId19"/>
    <p:sldId id="277" r:id="rId20"/>
    <p:sldId id="278" r:id="rId21"/>
    <p:sldId id="274" r:id="rId22"/>
    <p:sldId id="275" r:id="rId23"/>
    <p:sldId id="264" r:id="rId24"/>
    <p:sldId id="296" r:id="rId25"/>
    <p:sldId id="297" r:id="rId26"/>
    <p:sldId id="280" r:id="rId27"/>
    <p:sldId id="298" r:id="rId28"/>
    <p:sldId id="299" r:id="rId29"/>
    <p:sldId id="284" r:id="rId30"/>
    <p:sldId id="285" r:id="rId31"/>
    <p:sldId id="286" r:id="rId32"/>
    <p:sldId id="315" r:id="rId33"/>
    <p:sldId id="303" r:id="rId34"/>
    <p:sldId id="258" r:id="rId35"/>
    <p:sldId id="305" r:id="rId36"/>
    <p:sldId id="306" r:id="rId37"/>
    <p:sldId id="307" r:id="rId38"/>
    <p:sldId id="308" r:id="rId39"/>
    <p:sldId id="301" r:id="rId40"/>
    <p:sldId id="314" r:id="rId41"/>
    <p:sldId id="267" r:id="rId42"/>
    <p:sldId id="287" r:id="rId43"/>
    <p:sldId id="295" r:id="rId44"/>
    <p:sldId id="288" r:id="rId45"/>
  </p:sldIdLst>
  <p:sldSz cx="12192000" cy="6858000"/>
  <p:notesSz cx="6858000" cy="9144000"/>
  <p:defaultTextStyle>
    <a:defPPr>
      <a:defRPr lang="fr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78"/>
    <p:restoredTop sz="94648"/>
  </p:normalViewPr>
  <p:slideViewPr>
    <p:cSldViewPr snapToGrid="0">
      <p:cViewPr varScale="1">
        <p:scale>
          <a:sx n="76" d="100"/>
          <a:sy n="76" d="100"/>
        </p:scale>
        <p:origin x="20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7:36.896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65 1 16383,'3'17'0,"1"-1"0,0-8 0,0 0 0,2 1 0,-2-1 0,2 1 0,-1 0 0,-1-1 0,1 1 0,-1-1 0,0 1 0,-1 0 0,-1-1 0,1 3 0,-2 2 0,3-2 0,-4 1 0,0-4 0,0 0 0,0 5 0,0 5 0,0-2 0,0 4 0,0-9 0,0 0 0,0 0 0,0 0 0,0-1 0,0 0 0,0-2 0,0 2 0,0 1 0,0 0 0,0 0 0,0 0 0,0 1 0,0 1 0,0-2 0,-2 1 0,0 1 0,-1-1 0,1-1 0,2 2 0,0-2 0,-4 9 0,2-5 0,-6 7 0,3-5 0,-1 3 0,-3 4 0,-1 1 0,-1 2 0,1-1 0,3-3 0,-1-1 0,-1-2 0,1-1 0,1-2 0,3-3 0,-1-3 0,1-1 0,2 1 0,0-1 0,2-1 0,0-1 0,0 0 0,0 0 0,0 1 0,0 0 0,0-1 0,0 1 0,0 0 0,0-1 0,0 1 0,0-1 0,0 1 0,0-1 0,0 0 0,0 5 0,0-1 0,0 4 0,0-2 0,0 2 0,0-1 0,0 1 0,0 0 0,0-1 0,0 1 0,0-2 0,0 0 0,0 0 0,0-3 0,0 2 0,0-1 0,0-1 0,0-2 0,0 0 0,0 1 0,0 0 0,0 2 0,0 0 0,0 0 0,0 1 0,0-2 0,0 3 0,0 0 0,0 0 0,0 2 0,0-2 0,0 2 0,0 0 0,0 2 0,0-3 0,0 2 0,0 1 0,0-6 0,0 5 0,0-8 0,0 2 0,0 0 0,0 2 0,0-1 0,0 0 0,0 1 0,0-2 0,0 3 0,0-1 0,0-1 0,0 0 0,0-1 0,0 3 0,2 2 0,1 2 0,4 1 0,0 3 0,-1-1 0,1 2 0,1 1 0,1-2 0,1-1 0,-3-2 0,0-2 0,-3-3 0,-1 1 0,2 3 0,-4-5 0,3 3 0,-4-6 0,0 1 0,0 0 0,0 1 0,2-1 0,0-2 0,0 0 0,1-1 0,0 1 0,-1 0 0,0-1 0,0 1 0,0-1 0,1 0 0,0 0 0,-2-1 0,1 0 0,2 1 0,-2 0 0,1 0 0,-1 1 0,-2 0 0,2-1 0,0 1 0,1-1 0,-2 1 0,0 0 0,-1-1 0,1 1 0,2-1 0,-1 3 0,0-1 0,-2 3 0,0-3 0,0 3 0,0 0 0,0 3 0,0 5 0,2 0 0,0 4 0,0 0 0,0-2 0,-1 1 0,1-1 0,0-1 0,1 0 0,1-4 0,-2-1 0,1 1 0,-1 1 0,-2 0 0,0 5 0,1-2 0,2 0 0,-1 3 0,2-2 0,-2-1 0,1 0 0,1-2 0,-1-1 0,0 0 0,1 0 0,-2 0 0,3-1 0,0 7 0,1-7 0,1 6 0,-1-7 0,-1 0 0,0-1 0,0 0 0,-2-1 0,1 1 0,-1 0 0,0 1 0,-1 2 0,-2 0 0,0 0 0,2-2 0,0-2 0,1-1 0,-2 0 0,-1 2 0,0-1 0,0 1 0,0 0 0,0 0 0,0 1 0,0-1 0,0 0 0,0 1 0,0 2 0,0 0 0,0 3 0,0 0 0,0 0 0,0-1 0,-2-2 0,0 5 0,-3-3 0,1 6 0,1-7 0,1 1 0,1 1 0,-1 0 0,-1 1 0,1-1 0,0-3 0,1 1 0,1-1 0,0-2 0,0-1 0,0-1 0,0 2 0,0 1 0,0 0 0,0 1 0,0 0 0,0 1 0,0 0 0,0-1 0,0 0 0,0 0 0,0 0 0,0 1 0,0-3 0,0-1 0,0 0 0,-2-1 0,-1 1 0,-4 1 0,2-2 0,-2 3 0,3-4 0,-1 1 0,0 2 0,2 1 0,-1 1 0,1-2 0,0 0 0,1-1 0,1-1 0,1 1 0,0-2 0,0 0 0,0-1 0,0-1 0,0 1 0,0-3 0,-2 2 0,0-1 0,0 1 0,-1 3 0,3 1 0,-2 2 0,-1-1 0,-1 0 0,-1-1 0,1-1 0,-1 1 0,0 0 0,-1-1 0,1 1 0,-2-3 0,3 0 0,-2 8 0,1-7 0,-1 8 0,3-10 0,1 3 0,2-1 0,-1-2 0,1 0 0,0-3 0,0 0 0,0-1 0,0 1 0,-1 0 0,1-1 0,0 0 0,0 1 0,0-2 0,0 1 0,0-1 0,0 1 0,0-1 0,0 2 0,0-1 0,0 1 0,0-1 0,0 1 0,0 0 0,2-1 0,0 0 0,3 3 0,-1 2 0,3 10 0,-3-7 0,7 16 0,-7-19 0,4 11 0,-4-12 0,0 2 0,0 0 0,1 0 0,-1 0 0,0 0 0,1 2 0,-1-2 0,-1 2 0,-1-3 0,-1-1 0,1 1 0,0-1 0,2 2 0,-1 4 0,-1-1 0,1 3 0,-1-2 0,0 0 0,1-2 0,-1-1 0,0-4 0,1 1 0,-1-1 0,0 1 0,-2-2 0,0-1 0,3 2 0,-2-3 0,3 3 0,-4-4 0,0 2 0,0-1 0,0 1 0,0-1 0,0 1 0,0 0 0,0-1 0,0 1 0,0-1 0,0 1 0,0-1 0,0-1 0,0 1 0,0-1 0,0 1 0,0 0 0,0 0 0,0 1 0,0-1 0,0 1 0,0-1 0,0 0 0,0 0 0,0-1 0,0 1 0,0-1 0,0 1 0,-2-2 0,0 0 0,-1-3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77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1 171 16383,'18'0'0,"0"0"0,-4 0 0,0 0 0,4 0 0,-3 0 0,4 0 0,-6 0 0,-2 0 0,-1-1 0,-1-1 0,2-1 0,0 1 0,0 2 0,-2 0 0,0-2 0,-1 0 0,1-1 0,0-1 0,-1 2 0,1-2 0,-1-1 0,1 3 0,2-4 0,-3 5 0,3-4 0,-4 3 0,2 0 0,-1 0 0,1 0 0,-1-1 0,1 1 0,0 0 0,-1 2 0,1-2 0,-1-1 0,1 1 0,-1 0 0,1 2 0,-1 0 0,0 0 0,0 0 0,1 0 0,2 0 0,2 0 0,2 0 0,1 0 0,0 0 0,1 0 0,-1 0 0,0 0 0,1 0 0,0 0 0,-1 0 0,0 0 0,1 0 0,1 0 0,2 0 0,-3 0 0,3 0 0,-5 0 0,1 0 0,0 0 0,1 0 0,1 0 0,1 0 0,1 0 0,-1 0 0,-2 0 0,2 0 0,0 0 0,1 0 0,1 0 0,-3 0 0,-1 0 0,-1 0 0,0 0 0,1 0 0,1 0 0,1 0 0,0 0 0,0 0 0,-1 0 0,-2 0 0,0 0 0,1 0 0,0 0 0,-1 0 0,-2 0 0,-3-2 0,7 0 0,-7-1 0,8 1 0,-4 2 0,2 0 0,1 0 0,4 0 0,0 0 0,0 0 0,2 0 0,-1 0 0,2-2 0,3-1 0,0 1 0,3-3 0,3 2 0,3 0 0,1 1 0,-2 2 0,-3-2 0,-1 0 0,2-1 0,4 1 0,0-1 0,0 0 0,3 1 0,2-3 0,-1 2 0,1-3 0,-1 0 0,-2 3 0,-2-2 0,-1 2 0,7 0 0,-10-1 0,9 2 0,-16-1 0,1 1 0,0 1 0,-2 1 0,-3-2 0,0-1 0,-3 1 0,-1 0 0,0 1 0,1 1 0,-1 0 0,0 0 0,2 0 0,1 0 0,-2 0 0,-1 0 0,-3 0 0,0 0 0,4 0 0,2 0 0,0 0 0,0 0 0,-2 0 0,0 0 0,-1 0 0,2 0 0,2 0 0,-1 0 0,-2 0 0,-4 0 0,0 0 0,0 0 0,9 0 0,-7 0 0,6 0 0,-7 0 0,2 0 0,2 0 0,1 0 0,3 0 0,-1 0 0,-1 0 0,2 0 0,-2 0 0,0 0 0,-2 0 0,0 0 0,1 0 0,0 0 0,-3 0 0,-3 0 0,0 0 0,1 0 0,2 0 0,0 0 0,0 0 0,0 0 0,0 0 0,3 0 0,-2 0 0,2 0 0,-2 0 0,-3 0 0,2 0 0,-3 0 0,9 0 0,-7 0 0,6 0 0,-7 0 0,1 0 0,1 0 0,0 0 0,0 0 0,0 1 0,0 2 0,3 1 0,3 1 0,1 0 0,-1 0 0,-1 0 0,-2 0 0,-3-1 0,-2 1 0,-5-3 0,-3 1 0,1-1 0,1 0 0,0 0 0,1-1 0,-1 1 0,-2 0 0,2 0 0,0 2 0,0-2 0,0 0 0,1 0 0,-1 0 0,0 0 0,4 1 0,-5-1 0,5-2 0,-3 0 0,2 0 0,1 0 0,0 0 0,1 0 0,0 0 0,0 0 0,3 0 0,0 0 0,-2 0 0,2 0 0,1 0 0,-1 0 0,3 0 0,-2 0 0,0 0 0,2 0 0,-1 0 0,1 0 0,2 0 0,-1 0 0,1 0 0,-1 0 0,0 0 0,1 2 0,-1 0 0,0 1 0,-1-1 0,-3-2 0,0 0 0,-1 0 0,8 0 0,-5 0 0,6 0 0,-7 0 0,-1 0 0,0 0 0,1 0 0,1 0 0,1 0 0,1 0 0,-2 0 0,1 0 0,1 0 0,0 0 0,1 0 0,-2 0 0,0 0 0,-1 0 0,-5 0 0,0 0 0,0 0 0,1 0 0,-1 0 0,1 0 0,-1 0 0,1 0 0,2 0 0,0 0 0,0 0 0,0 0 0,0 0 0,0 0 0,0 0 0,-1 0 0,7 0 0,-7 0 0,7 0 0,-9 0 0,1 0 0,-1 0 0,0 0 0,-1 0 0,1 0 0,-2 0 0,1 0 0,-1 0 0,-3 0 0,3 0 0,-3-1 0,0-2 0,2 1 0,-2 0 0,-1 2 0,2 0 0,-3 0 0,1 0 0,3 0 0,-2 0 0,1 0 0,-1 0 0,0 0 0,1 0 0,1 0 0,1 0 0,0 0 0,-1 0 0,1 0 0,7 0 0,-7 0 0,5 0 0,-7 0 0,13 0 0,-8 0 0,11 0 0,-8 0 0,2-2 0,0 0 0,0-1 0,0 1 0,0 2 0,1 0 0,-2-1 0,-2 1 0,-1 0 0,-1 0 0,-1 0 0,2 0 0,1 0 0,2 0 0,1-1 0,-2-2 0,0 1 0,-1 0 0,0 1 0,0 1 0,3 0 0,0-2 0,1-1 0,1 0 0,-2 1 0,11 2 0,-9 0 0,8 0 0,-12 0 0,1 0 0,-2 0 0,1 0 0,1 0 0,2 0 0,-1 0 0,0-2 0,0 0 0,1-1 0,-1 1 0,0 2 0,-4 0 0,-1 0 0,-2 0 0,-1 0 0,0 0 0,0 0 0,1 0 0,1 0 0,0 0 0,1 0 0,-1 0 0,-2 0 0,0 0 0,2 0 0,-1 0 0,1 0 0,0 0 0,3 0 0,3 0 0,6 0 0,-7 0 0,5 0 0,-7 0 0,3 0 0,-1 0 0,1 0 0,1 0 0,-1 0 0,-2 0 0,-3 0 0,0 0 0,-1 2 0,3 0 0,0 1 0,-3-1 0,0-2 0,-1 1 0,2 1 0,2 1 0,0-1 0,1-1 0,-1 1 0,0 0 0,-2 1 0,0-1 0,-1 0 0,1 1 0,0-1 0,-1 0 0,1 0 0,-3 1 0,2-1 0,-1 0 0,3-2 0,-2 0 0,1 0 0,-5 0 0,2 0 0,0 0 0,0 0 0,1 0 0,4 0 0,3 0 0,0 2 0,0 1 0,-3-1 0,1 0 0,-2-2 0,1 0 0,-1 0 0,-1 0 0,-1 0 0,-2 2 0,1-1 0,1 2 0,-2-2 0,2 0 0,0-1 0,-1 2 0,1 0 0,0 0 0,1 0 0,2-2 0,-2 0 0,-1 0 0,-1 0 0,8 0 0,-5 0 0,8 0 0,-6 0 0,1 0 0,1 0 0,-3 0 0,1 0 0,-1 0 0,0 0 0,0 0 0,-2 0 0,0 0 0,-1 0 0,-2 0 0,2 0 0,0 0 0,-2 0 0,-1 0 0,1 0 0,0 0 0,3 0 0,1 0 0,-1-2 0,0 0 0,-1 0 0,-1-2 0,1 2 0,-2-1 0,0 1 0,2 0 0,-2-1 0,2 1 0,0-3 0,6 3 0,-3-1 0,5 1 0,-9 2 0,1 0 0,-2 0 0,-2 0 0,0 0 0,-1-2 0,1 0 0,1-1 0,3 1 0,-2 2 0,2 0 0,-2 0 0,0 0 0,-1 0 0,-1 0 0,1 0 0,-1 0 0,2 0 0,0 0 0,0 0 0,2 0 0,-1 0 0,1 0 0,-2 0 0,-2 0 0,1 0 0,-1 0 0,-1 0 0,0 0 0,-3 0 0,4 0 0,-4 0 0,3 0 0,-4 0 0,2 0 0,-1 0 0,0 0 0,1 0 0,0 0 0,-1 0 0,1 0 0,-1 0 0,1 0 0,-1 0 0,1 0 0,-1 0 0,-1 0 0,0 0 0,0 0 0,2 0 0,-1 0 0,1 0 0,-1 0 0,1 0 0,-1 0 0,0 0 0,1 0 0,-2 0 0,1 0 0,-1 0 0,0 0 0,1 0 0,1 0 0,-1 0 0,0 0 0,1 0 0,-1 0 0,1 0 0,0 0 0,-1 0 0,1 0 0,1 0 0,4 0 0,-1 0 0,1 0 0,-3 0 0,1 0 0,3 0 0,1 0 0,4 0 0,2 0 0,2 0 0,1 0 0,1 0 0,-1 0 0,1 0 0,-1 0 0,-2 0 0,0 0 0,12 0 0,-7 0 0,11 0 0,-14 0 0,1 0 0,-2 0 0,0 0 0,-3 0 0,-2 0 0,-4 0 0,0 0 0,-1 0 0,-2 0 0,-1 0 0,-3 0 0,1 0 0,-1 0 0,0 0 0,0 0 0,-1 0 0,0 0 0,1 0 0,0 0 0,1 0 0,-1 0 0,1 0 0,0 0 0,-1 0 0,0 0 0,0 0 0,-1 0 0,1 0 0,-2-4 0,-2-5 0,-2-11 0,-2 7 0,0-2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78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40 16383,'21'0'0,"0"0"0,-5 0 0,3 0 0,10 0 0,-5 0 0,9 0 0,-8 0 0,-2 0 0,-2 0 0,-4 0 0,-1 0 0,0 2 0,-1 0 0,-1 0 0,0 0 0,-2-1 0,0-1 0,-1 0 0,-2 0 0,2 0 0,0 0 0,0 0 0,0 0 0,-2 0 0,-1 0 0,1 0 0,-2 0 0,1 0 0,-1 0 0,1 2 0,0 0 0,0 0 0,1 0 0,-1-2 0,0 0 0,1 0 0,-2 0 0,0 0 0,0 0 0,1 0 0,0 0 0,1 0 0,-1 0 0,0 0 0,1 0 0,-1 0 0,1 0 0,-3 2 0,0 0 0,3 1 0,-2-2 0,4-1 0,-4 2 0,2 0 0,-1 0 0,0 0 0,1-2 0,0 0 0,-1 2 0,1 0 0,-1 1 0,1-2 0,-1 1 0,0 1 0,0-1 0,-1 0 0,0-2 0,1 1 0,0 1 0,0 0 0,1 0 0,0-2 0,-1 1 0,1-1 0,0 0 0,-1 1 0,3 2 0,0-1 0,1 0 0,-2-2 0,-1 0 0,2 0 0,-3 1 0,3 1 0,-4 0 0,2 0 0,-1-2 0,1 1 0,-1-1 0,1 0 0,0 0 0,-1 1 0,1 1 0,-1 1 0,1-2 0,-1 0 0,1 0 0,-2 1 0,0 1 0,0-2 0,1-1 0,0 0 0,1 0 0,-1 0 0,1 0 0,0 0 0,-1 0 0,0 0 0,1 0 0,-1 0 0,3 0 0,-2 0 0,2 0 0,-4 0 0,1 0 0,1 0 0,-1 0 0,1 2 0,-1 0 0,1 0 0,-1 0 0,1-2 0,2 0 0,0 0 0,0 0 0,0 0 0,-4 0 0,0 0 0,1 0 0,-1 0 0,2 0 0,-1 0 0,1 0 0,-1 0 0,1 0 0,-1 0 0,1 0 0,0 0 0,-1 0 0,0 0 0,3 0 0,-3 0 0,3 0 0,-3 0 0,1 0 0,-1 0 0,0 0 0,1 0 0,-1 0 0,1 0 0,-1 0 0,0 0 0,0 0 0,-1 0 0,0 0 0,1 0 0,0 0 0,0 0 0,1 0 0,-1 0 0,1 0 0,-1 0 0,3 0 0,1 0 0,-1 0 0,0 0 0,-1 0 0,4 0 0,-3 0 0,2 0 0,-5 0 0,0 0 0,1 0 0,-1 0 0,3-1 0,0-2 0,0 1 0,0-1 0,-2 3 0,0-2 0,-1 0 0,1-1 0,-1 1 0,1 2 0,-2 0 0,0 0 0,0 0 0,1-1 0,0-1 0,0 0 0,1 0 0,0 1 0,-1 1 0,1 0 0,0-1 0,-1 1 0,0 0 0,0-2 0,0 0 0,0 0 0,-1 0 0,0 2 0,-1-2 0,1 0 0,-1 0 0,1 0 0,1 1 0,0 1 0,1 0 0,-1 0 0,1 0 0,-2 0 0,1 0 0,-1 0 0,1 0 0,0 0 0,0 0 0,0 0 0,1 0 0,-1 0 0,1 0 0,-1 0 0,1 0 0,-1 0 0,0 0 0,3 0 0,-2 0 0,2 0 0,-4 0 0,1 0 0,1 0 0,-1 0 0,1 0 0,0 0 0,-1 0 0,1 0 0,-1 0 0,1 0 0,-1 0 0,1 0 0,-1 0 0,-1 0 0,0 0 0,0 0 0,1 0 0,1 0 0,-1 0 0,1 0 0,-1 0 0,1 0 0,-1 0 0,0 0 0,0 0 0,-1 0 0,1 0 0,-1 0 0,1 0 0,1 0 0,-1 0 0,0 0 0,0 0 0,0 0 0,-1 0 0,0 0 0,1 0 0,0 0 0,0 0 0,1 0 0,-1 0 0,3 0 0,-3 0 0,3 0 0,-3 0 0,0 0 0,0 0 0,1 0 0,-2 0 0,1 0 0,-1 0 0,1 1 0,0 1 0,0 1 0,-1-2 0,1-1 0,-1 2 0,1 0 0,-1 0 0,1-1 0,-1 0 0,1-1 0,0 0 0,-1 0 0,1 0 0,-1 0 0,-1 1 0,0 2 0,-1-1 0,1 0 0,2-2 0,-1 0 0,0 0 0,1 0 0,0 0 0,-1 3 0,0-2 0,1 3 0,-2-3 0,0 1 0,-2 2 0,0 0 0,-15-33 0,-7-8 0,0-1 0,2 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79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46 16383,'20'0'0,"-2"0"0,-5 0 0,1 0 0,7 0 0,-7 0 0,6 0 0,-9 0 0,4 0 0,-1 0 0,0 0 0,0 0 0,-2 0 0,-1 2 0,2 0 0,-1 1 0,2-2 0,-1-1 0,-1 0 0,1 0 0,1 0 0,-3 0 0,2 0 0,-6 0 0,2 0 0,-1 0 0,2 0 0,2 0 0,-1 0 0,0 2 0,-2 0 0,0 1 0,-1-2 0,1-1 0,-1 0 0,0 0 0,-1 0 0,1 0 0,-1 0 0,1 0 0,0 0 0,0 2 0,1 0 0,-1 0 0,1 0 0,-1-2 0,1 0 0,0 0 0,1 0 0,2 0 0,6 0 0,-5 2 0,5 0 0,-8 0 0,2 0 0,0-1 0,-1-1 0,0 2 0,-2 0 0,0 0 0,2 0 0,0-2 0,1 0 0,-1 0 0,-3 0 0,1 0 0,-1 2 0,1 0 0,-2 1 0,0-2 0,1-1 0,-1 0 0,1 2 0,1 0 0,-1 0 0,3 0 0,0-2 0,0 2 0,0 0 0,0 0 0,1 0 0,-1-2 0,2 0 0,-2 0 0,3 0 0,-3 0 0,0 0 0,-4 0 0,3 0 0,1 0 0,0 0 0,0 0 0,-2 0 0,0 0 0,2 0 0,0 0 0,1 0 0,1 0 0,-2 0 0,1 0 0,0 0 0,0 0 0,0 0 0,2 2 0,-2 0 0,2 0 0,-1 0 0,1-1 0,0 1 0,-2 0 0,1 0 0,-1 0 0,0-2 0,-1 0 0,-2 2 0,-1 0 0,1 1 0,-1-2 0,3-1 0,-3 0 0,3 0 0,-3 0 0,0 2 0,1 0 0,1 0 0,1 0 0,2-2 0,1 0 0,0 0 0,2 0 0,-2 0 0,2 0 0,-2 0 0,0 2 0,1 1 0,-2-1 0,1 0 0,0-2 0,0 0 0,3 0 0,1 0 0,1 0 0,1 0 0,-1 0 0,-2 0 0,0 0 0,-3 0 0,0 0 0,0 0 0,-1 0 0,1 0 0,4 0 0,-6 0 0,5 0 0,-7 0 0,0 0 0,3 0 0,-1 0 0,-1 0 0,2 0 0,-1 0 0,0 0 0,1 0 0,-2 0 0,3 0 0,0 0 0,-1 0 0,1 0 0,-1 0 0,0 0 0,-2 0 0,1 0 0,-2 0 0,1 0 0,-2 0 0,0 0 0,0 0 0,-1 0 0,1 0 0,-1 0 0,1 0 0,0 0 0,-1 0 0,1 0 0,-1 0 0,3 0 0,-2 0 0,1 0 0,-2 0 0,0 0 0,0 0 0,1 0 0,-1 0 0,1 0 0,-1 0 0,1 0 0,-1 0 0,1 0 0,-1 0 0,-1 0 0,1 0 0,-1 0 0,0 0 0,2 0 0,-1-1 0,1-1 0,-1-1 0,3 0 0,0 0 0,0 0 0,3 1 0,-3 0 0,1-1 0,1-1 0,0-1 0,3 1 0,10-2 0,-5 1 0,9-2 0,-8 3 0,3-2 0,0 1 0,-2 1 0,-1 0 0,-2 1 0,-3 0 0,0 1 0,-3 2 0,-2-1 0,-1 1 0,-3 0 0,1 0 0,-2 0 0,1 0 0,-1 0 0,1 0 0,0 0 0,0 0 0,1 0 0,-1 0 0,0 0 0,1 0 0,0 0 0,-1 0 0,1 0 0,-1 0 0,0 0 0,4 0 0,-2 0 0,3 0 0,-1 0 0,1 0 0,0 0 0,1 0 0,0 0 0,11 0 0,-9 0 0,9 0 0,-10 0 0,2 0 0,-1 0 0,0 0 0,-3 0 0,-1 0 0,0 0 0,-1 0 0,3 0 0,0 0 0,2 0 0,-2 0 0,0 0 0,0 0 0,0 0 0,2 0 0,1 0 0,0 0 0,-1 0 0,0 0 0,-2 0 0,1 0 0,3 0 0,-5 0 0,5 0 0,-6 0 0,2 0 0,-1 0 0,1 0 0,2 0 0,-1 0 0,1 0 0,-2 0 0,0 0 0,0 0 0,0 0 0,-1 0 0,-2 0 0,0 0 0,-4 0 0,1 0 0,-1 0 0,0 0 0,4 0 0,-1 0 0,2 0 0,-1 0 0,0 0 0,0 0 0,3 0 0,-1 0 0,1 0 0,0 0 0,0 0 0,-1 0 0,-2 0 0,4 0 0,-5 0 0,6 0 0,-4 0 0,2 0 0,1 0 0,2 0 0,1 0 0,1 0 0,0 0 0,0 0 0,0 0 0,0 0 0,3 0 0,0 0 0,2 0 0,1 0 0,-5 0 0,0 0 0,-1 0 0,1 0 0,1 0 0,-1 0 0,-1 0 0,0 0 0,0 0 0,-1 0 0,-2 0 0,0 0 0,-1 0 0,1 0 0,-2 0 0,-1 0 0,1 0 0,4 0 0,-5 0 0,7 0 0,-8 0 0,2 0 0,-1 0 0,-1 0 0,0 0 0,-1 0 0,-2 0 0,0 0 0,-1 0 0,1 0 0,-1 0 0,1 0 0,1 0 0,1 0 0,-1 0 0,1 0 0,-2 0 0,4 0 0,0 0 0,-1 0 0,-1 0 0,1 0 0,-1 0 0,0 0 0,3 0 0,-3 0 0,3 0 0,0 0 0,-1 0 0,3 0 0,2 0 0,-3 0 0,3 0 0,-6 0 0,2 0 0,-1 0 0,1 0 0,0 0 0,0 0 0,0 0 0,-3 0 0,3 0 0,-3 0 0,3 0 0,2 0 0,0 0 0,5 0 0,-1 0 0,1 0 0,1 0 0,-2 0 0,1 0 0,-2 0 0,-1 0 0,-2 0 0,1 0 0,-2 0 0,1 0 0,-2 0 0,0 0 0,2 0 0,0 0 0,1 0 0,3 0 0,-7 0 0,7 0 0,-8 0 0,3 0 0,-1 0 0,-2 0 0,0 0 0,-3 0 0,0 0 0,0 0 0,-1 0 0,1 0 0,-1 0 0,1 0 0,-1 0 0,1 0 0,-2 0 0,0 0 0,0 0 0,1 0 0,0 0 0,1 0 0,-1 0 0,1 0 0,-1 0 0,1 0 0,-1 0 0,1 0 0,0 0 0,-1 0 0,1 0 0,-1 0 0,0 0 0,3 0 0,-2 0 0,2 0 0,-4 0 0,2 0 0,-1 0 0,1 0 0,-1 0 0,1 0 0,2 0 0,0 0 0,0 0 0,0 0 0,-2 0 0,-1 0 0,1 0 0,1 0 0,0 0 0,0 0 0,0 0 0,-3 0 0,2 0 0,-1 0 0,3 0 0,0 0 0,1 0 0,-1 0 0,-2 0 0,-1 0 0,1 0 0,-1-2 0,1 0 0,-1-1 0,3 1 0,-2 2 0,1 0 0,-2 0 0,0 0 0,1 0 0,0 0 0,-1 0 0,1 0 0,-1 0 0,1 0 0,-1 0 0,0 0 0,0 0 0,-2-3 0,0-5 0,3-13 0,-5 10 0,2-4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80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33 16383,'22'0'0,"1"0"0,-5 0 0,3 0 0,14 0 0,-7 0 0,3 0 0,-9 0 0,-4 1 0,-1 2 0,-1-1 0,-2 0 0,-2-2 0,1 0 0,-2 2 0,2 1 0,0-1 0,-3 0 0,1-2 0,-1 1 0,1 1 0,2 0 0,-2 0 0,1-1 0,-1-1 0,-2 0 0,2 0 0,0 1 0,1 2 0,-2-1 0,-1 0 0,-1-2 0,3 4 0,-2-4 0,2 4 0,-4-2 0,1 0 0,1 0 0,-1 0 0,1-2 0,-1 0 0,1 2 0,0 0 0,-1 0 0,1 0 0,-1-2 0,1 0 0,-1 0 0,3 0 0,-1 0 0,0 0 0,0 0 0,-3 0 0,1 0 0,1 0 0,-1 0 0,1 0 0,-1 0 0,3 0 0,0 0 0,1 0 0,-1 0 0,-2 0 0,-1 0 0,0 0 0,1 0 0,2 0 0,-3 0 0,3 0 0,-3 0 0,0 0 0,0 0 0,1 0 0,-1 0 0,1 0 0,0 0 0,-1 0 0,1 0 0,2 0 0,0 0 0,0 0 0,0 0 0,-1 0 0,1 0 0,-1 0 0,-1 0 0,-1 0 0,0 0 0,2 0 0,1-1 0,1-2 0,1 1 0,-2 0 0,3 2 0,0 0 0,-3-1 0,2 1 0,-1 0 0,-1 0 0,0 0 0,4 0 0,-5 0 0,5 0 0,-7 0 0,0 0 0,1 0 0,-1 0 0,1 0 0,0 0 0,-1 0 0,0 0 0,1 0 0,-1 0 0,0 0 0,-1 0 0,0 0 0,1 0 0,0 0 0,0 0 0,1 0 0,-1 0 0,1 0 0,-1 0 0,0 0 0,1 0 0,2 0 0,-3 0 0,3 0 0,-2 0 0,2 0 0,0 0 0,0 0 0,0 0 0,0 0 0,3 0 0,0 0 0,-1 0 0,1 0 0,-2 0 0,-1 0 0,-3 0 0,0 0 0,0 0 0,-1 0 0,0 0 0,1 0 0,2 0 0,1 0 0,0 0 0,0 0 0,-2 0 0,0 0 0,0 0 0,1 0 0,2 0 0,-1 0 0,0 0 0,-3 0 0,3 0 0,3 0 0,-1 0 0,2 0 0,-5 0 0,3 0 0,-2 0 0,3 0 0,-1 0 0,-1 0 0,-1 0 0,1 0 0,-1 0 0,0 0 0,0 0 0,-2 0 0,-1 0 0,0 0 0,0 0 0,-1 0 0,0 2 0,3-1 0,0 2 0,2-2 0,-2 0 0,0-1 0,-2 0 0,3 0 0,1 0 0,-1 0 0,0 0 0,-2 0 0,-1 0 0,1 0 0,-2 0 0,1 0 0,-1 0 0,1 0 0,0 0 0,0 0 0,0 0 0,0 0 0,1 0 0,-1 0 0,3 0 0,0 0 0,0 0 0,0 0 0,0 0 0,-1 0 0,0 0 0,0 0 0,-3 0 0,3 0 0,1 0 0,0 0 0,0 0 0,-2 0 0,0 0 0,2 0 0,1 0 0,-1 0 0,0 0 0,-3 0 0,3 0 0,3 0 0,-3 0 0,4 0 0,-5 0 0,1 0 0,0 0 0,-1 0 0,2 0 0,-1 0 0,0 0 0,-2 0 0,2 0 0,0 0 0,1 0 0,-2 0 0,-1 0 0,-1 0 0,0 0 0,-1 0 0,0 0 0,1 0 0,0 0 0,1 0 0,1 0 0,1 0 0,0 0 0,0 0 0,-2 0 0,0 2 0,0 0 0,-1 0 0,1 0 0,-1-2 0,3 0 0,-2 0 0,2 0 0,-4 0 0,1 0 0,1 0 0,-1 0 0,3 0 0,0 0 0,0 0 0,2 0 0,-1 0 0,0 0 0,1 0 0,-2 0 0,3 0 0,-1 0 0,-2 0 0,1 0 0,-1 0 0,1 0 0,2 0 0,0 0 0,-2 0 0,1 0 0,-1 0 0,-1 0 0,2 0 0,-1 0 0,2 0 0,0 0 0,-1 0 0,1 0 0,-1 0 0,8 0 0,-7 0 0,6 0 0,-10 0 0,2 0 0,0 0 0,1 0 0,1 0 0,-2 0 0,-1 0 0,0 0 0,1 0 0,-1 0 0,0 0 0,-2 0 0,-1 0 0,0 0 0,0 0 0,0 0 0,-1 0 0,1 0 0,-1 0 0,2 0 0,-1 0 0,1 0 0,-1 0 0,1 0 0,-1 0 0,1 0 0,-1 0 0,-1 0 0,1 0 0,-1 0 0,1 0 0,0-1 0,0-1 0,0-1 0,1 2 0,-1 0 0,0 1 0,1-2 0,-1 0 0,-1-1 0,0 2 0,1 1 0,-1 0 0,2 0 0,-1 0 0,1 0 0,-1-2 0,1 0 0,-1 0 0,1 0 0,2 1 0,0 1 0,0 0 0,2-2 0,-2-1 0,3 1 0,6-1 0,-8 3 0,7 0 0,-9 0 0,12 0 0,-5 0 0,6 0 0,-8 0 0,0 0 0,-4 0 0,0 0 0,-2 0 0,-1 0 0,0 0 0,0 0 0,-1 0 0,0 0 0,1 0 0,0 0 0,2 0 0,2 0 0,-1 0 0,0 0 0,0 0 0,0 0 0,1 0 0,-1 0 0,0 0 0,0 0 0,0 0 0,7 0 0,-8 0 0,7 0 0,-8 0 0,2 0 0,0 0 0,-2 0 0,0 0 0,0 0 0,-1-1 0,1-1 0,0-1 0,-1 1 0,1 2 0,-1 0 0,1 0 0,-1 0 0,3 0 0,-1 0 0,0 0 0,-1 0 0,-1 0 0,0 0 0,1 0 0,-1 0 0,1 0 0,-1 0 0,1 0 0,2-2 0,0-1 0,0 1 0,0-1 0,0 3 0,0 0 0,5 0 0,-2 0 0,9 0 0,-8-1 0,6-1 0,-6-1 0,1 1 0,3 2 0,0 0 0,0-1 0,0 1 0,0 0 0,0 0 0,0 0 0,0 0 0,-3-2 0,-1 0 0,-1-1 0,0 1 0,2 2 0,1 0 0,0 0 0,-1 0 0,-2 0 0,-1 0 0,0 0 0,-1 0 0,0 0 0,-1 0 0,-3 0 0,1-2 0,-1 0 0,1 0 0,-1 0 0,3 1 0,-2-1 0,2-1 0,-4 1 0,2 1 0,-1 1 0,0-2 0,1 0 0,0 0 0,-1 0 0,1 1 0,-1 1 0,1 0 0,-1 0 0,1 0 0,-2 0 0,0 0 0,1 0 0,-1 0 0,1 0 0,1 0 0,1 0 0,1 0 0,2 0 0,1 0 0,0 0 0,0 0 0,0 2 0,0 1 0,-3-1 0,2 0 0,1 2 0,-1-3 0,2 4 0,-5-3 0,1 0 0,-2 0 0,0-2 0,0 2 0,1 0 0,1 0 0,1 0 0,-1-2 0,-2 0 0,2 0 0,0 0 0,0 2 0,0 1 0,-3-1 0,0 0 0,-1-2 0,0 0 0,1 0 0,0 0 0,0 0 0,1 0 0,-1 0 0,1 0 0,0 0 0,-1 2 0,1 0 0,-1 0 0,3 0 0,-3-2 0,8 0 0,-8 0 0,5 0 0,-6 0 0,2 0 0,-1 0 0,1 0 0,-1 0 0,1 0 0,0 0 0,-1 0 0,3 0 0,2 0 0,1 0 0,2 0 0,-4 0 0,0 0 0,0 0 0,0 0 0,1 0 0,0 0 0,1 0 0,0 0 0,0 0 0,-2 0 0,1 0 0,-2 0 0,1 0 0,-1 0 0,-2 0 0,1 0 0,2 0 0,6 0 0,-5 0 0,7 0 0,-8 0 0,1 0 0,1 0 0,-2 0 0,-1 0 0,0 0 0,-1 0 0,-2 0 0,1 0 0,0 0 0,-1 0 0,0 0 0,1 0 0,-1 0 0,0 0 0,-1 0 0,0 0 0,1 0 0,1 0 0,-1 0 0,1 0 0,-1 0 0,0 0 0,1 0 0,-1 0 0,1 0 0,-1 0 0,1 0 0,2 0 0,-3 0 0,3 0 0,-4 0 0,2 0 0,-1 0 0,1 0 0,-1 0 0,1 0 0,0 0 0,-1 0 0,1 0 0,-1 0 0,1 0 0,-1 0 0,0 0 0,0 0 0,-1 0 0,0 0 0,1 0 0,0 0 0,0 0 0,1 0 0,2 0 0,0 0 0,0 0 0,0 0 0,-2 0 0,0 0 0,-1 0 0,1 0 0,2 0 0,-3 0 0,3 0 0,-4 0 0,2 0 0,-1 0 0,1 0 0,0 0 0,-1 0 0,1 0 0,-1 0 0,0 0 0,1 0 0,-1 0 0,0 0 0,-1 0 0,1 0 0,-1 0 0,0 0 0,2 0 0,-1 0 0,1 0 0,0 0 0,-1 0 0,1 0 0,0 0 0,-1 0 0,1 0 0,-1 0 0,1 0 0,2 0 0,-3 0 0,3 0 0,-4 0 0,1 0 0,1 0 0,-1 0 0,1 0 0,0 0 0,-1 0 0,1 0 0,0 0 0,-1 0 0,0 0 0,-1 0 0,1 0 0,-1 0 0,0 0 0,2 0 0,-1 0 0,0 0 0,1 0 0,-1 0 0,1 0 0,-1 0 0,1 0 0,0 0 0,-1 0 0,0 0 0,0 0 0,3 0 0,-3 0 0,4 0 0,-4 0 0,0 0 0,1 0 0,-1 0 0,0 0 0,1 0 0,-1 0 0,0 0 0,-1 0 0,0 0 0,1 0 0,0 0 0,0 0 0,1 0 0,-1 0 0,0 0 0,1 0 0,-1 0 0,-1 0 0,4 0 0,-2 0 0,2 0 0,-3 0 0,0 0 0,-1-2 0,-1 0 0,0-1 0,0 2 0,-1 0 0,-2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81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23 0 16383,'0'18'0,"0"-2"0,0-8 0,0 1 0,0 4 0,0 2 0,0-1 0,0 0 0,0-6 0,0 0 0,0 1 0,0-1 0,0 0 0,0 0 0,0 0 0,0-1 0,0 0 0,0 1 0,0 0 0,0 0 0,0 0 0,0 1 0,0-1 0,0 0 0,0 0 0,0 0 0,0-1 0,0 1 0,0-1 0,0 1 0,0 0 0,0-1 0,0 1 0,1 3 0,1-3 0,0 3 0,0-4 0,0 2 0,0-1 0,0 0 0,0 0 0,-1 1 0,-1 0 0,1-1 0,2 0 0,-1 0 0,0-1 0,-2 1 0,0-1 0,1 0 0,1-1 0,0 0 0,0 0 0,0 2 0,1 1 0,-1-1 0,0 0 0,0-1 0,0 2 0,0-3 0,0 3 0,-2-2 0,2 2 0,0-1 0,0 1 0,0-1 0,0 1 0,0 0 0,0-1 0,0 0 0,-2 1 0,2-3 0,0-1 0,1 0 0,-2 1 0,-1 2 0,0 0 0,2-1 0,0-1 0,0 0 0,0 1 0,-2 1 0,0 0 0,2 1 0,0-2 0,0 0 0,0 0 0,-2 1 0,0 0 0,0 0 0,0 0 0,0 1 0,0-1 0,0 1 0,0 0 0,0 1 0,0 2 0,0-1 0,0 2 0,0-2 0,0 0 0,0-1 0,0-1 0,0 1 0,0 0 0,0 1 0,0-2 0,0 0 0,0-1 0,0 1 0,0-1 0,0 1 0,0 0 0,0-1 0,0 1 0,0 0 0,0-1 0,0 0 0,0 0 0,0-1 0,0 1 0,0 0 0,0 0 0,0 0 0,0 0 0,0 0 0,0 0 0,0 0 0,0-1 0,0 1 0,0 0 0,0-1 0,0 1 0,0 0 0,0-1 0,0 1 0,0-1 0,0 1 0,0 0 0,0 1 0,0-1 0,0 0 0,0 1 0,0-1 0,-2 0 0,0 0 0,0-1 0,0 0 0,2 1 0,0 0 0,0 1 0,0-1 0,0 1 0,0-1 0,0 1 0,0 0 0,0-1 0,0 1 0,0-1 0,0 1 0,0-1 0,0 0 0,0-1 0,0 1 0,0-1 0,-2 1 0,0 0 0,-2 1 0,0-1 0,0-2 0,0 0 0,1 0 0,1 0 0,2 1 0,0 1 0,0 0 0,0 0 0,0-1 0,0 1 0,0-1 0,0 1 0,0 0 0,0 0 0,0 0 0,0-1 0,0 1 0,0-1 0,0 1 0,0 0 0,0 0 0,0 0 0,0 0 0,0 0 0,0-1 0,0 0 0,0 1 0,0 0 0,0 1 0,0-1 0,0 0 0,0 1 0,0-1 0,0 0 0,0-1 0,0 1 0,0-1 0,0 1 0,0 0 0,0 0 0,0 0 0,0-1 0,0 0 0,0 1 0,0 0 0,0 0 0,0 0 0,0 1 0,0-1 0,0 1 0,0 0 0,0-1 0,0 0 0,0 1 0,0-1 0,0-1 0,0 0 0,0 1 0,0 0 0,0 1 0,0-1 0,0 0 0,0 0 0,0-1 0,0 0 0,0 1 0,0 0 0,0 0 0,0 1 0,0-1 0,0 0 0,0 0 0,0-1 0,0 1 0,0-1 0,0 1 0,0 0 0,0 0 0,0 0 0,0 1 0,0-1 0,0 1 0,0-1 0,0 0 0,0 5 0,0-3 0,0 5 0,0-2 0,0 0 0,0 1 0,0-2 0,0-1 0,0-1 0,0-2 0,0 1 0,0 0 0,0-1 0,0 0 0,0 0 0,0 0 0,0-1 0,0 1 0,0 0 0,0 0 0,0 0 0,0 0 0,0 0 0,0 0 0,0-1 0,0 1 0,0-1 0,0 1 0,0 0 0,0 0 0,0 0 0,0 0 0,0-1 0,0 1 0,0-1 0,0 1 0,0 0 0,0 1 0,0-1 0,0 0 0,0 0 0,0 3 0,0-2 0,0 1 0,0-2 0,0 0 0,0 1 0,0-1 0,0 1 0,0 0 0,0-1 0,0 1 0,0-1 0,0 0 0,0 0 0,0 0 0,0-1 0,0 1 0,0-1 0,0 1 0,0 1 0,0-1 0,0 1 0,0 0 0,0-1 0,0 0 0,0 4 0,0-4 0,0 3 0,0-4 0,0 1 0,0 1 0,0-1 0,0 1 0,2-2 0,0-1 0,0 0 0,0 1 0,-2 1 0,0 1 0,0-1 0,0 0 0,0 0 0,0 0 0,0-1 0,0 0 0,0 1 0,0 1 0,0-1 0,0 1 0,0-1 0,0 1 0,0-1 0,0 0 0,0 4 0,0-4 0,0 2 0,0-2 0,0 0 0,0 1 0,0-1 0,0 1 0,0-1 0,0 1 0,0-1 0,0 1 0,0 0 0,0-1 0,0 1 0,0-1 0,0 0 0,0 0 0,0-1 0,0 0 0,0 1 0,0 0 0,0 1 0,0-1 0,0 1 0,0-1 0,0 1 0,0 0 0,0-1 0,0 1 0,0-1 0,0 1 0,0-1 0,0 1 0,0 3 0,0-1 0,0 2 0,0-3 0,0 1 0,0 0 0,0 1 0,0-1 0,0-2 0,0 0 0,0-1 0,0 1 0,0 0 0,0-1 0,0 1 0,0-1 0,0 0 0,0 0 0,0-1 0,0 0 0,0 1 0,0 0 0,0 1 0,0-1 0,0 1 0,0 0 0,0-1 0,0 1 0,0-1 0,0 1 0,0-1 0,0 1 0,0 2 0,-1-4 0,-1 2 0,0-4 0,0 1 0,1 2 0,1 1 0,0-1 0,-2 1 0,0-1 0,-1 1 0,2-1 0,0 0 0,1 1 0,0-1 0,0-1 0,0 1 0,0-1 0,0 1 0,0 0 0,0 1 0,0-1 0,0 0 0,0 1 0,0 0 0,0-1 0,0 3 0,0-3 0,0 3 0,0-3 0,0 0 0,0 0 0,0 0 0,2-1 0,0-2 0,0 1 0,0-1 0,-2 3 0,0 0 0,0 0 0,0 3 0,0-2 0,0 2 0,0-3 0,0 0 0,0 0 0,0 0 0,0 0 0,0 1 0,0-1 0,0 1 0,0 0 0,0-1 0,0-1 0,0 1 0,0-1 0,0 1 0,0 0 0,0 0 0,0 0 0,0 1 0,0-1 0,0 0 0,0 0 0,0-1 0,0 1 0,0-1 0,0 1 0,0 1 0,0-1 0,0 0 0,0 1 0,0-1 0,0 0 0,0-1 0,0 1 0,0-1 0,0 1 0,-2-2 0,0 0 0,-2 0 0,-1 1 0,3 1 0,0 1 0,-2 2 0,3-2 0,-2 2 0,1-2 0,-2-2 0,-1-7 0,0-7 0,-2-10 0,0-4 0,-4-8 0,6 14 0,-1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82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144 1 16383,'0'21'0,"0"-1"0,0-8 0,0 1 0,0 9 0,0-6 0,0 6 0,0-9 0,0-1 0,0 0 0,0 1 0,0-1 0,0 0 0,0-1 0,0-1 0,0-2 0,0 1 0,0 0 0,0-1 0,0 1 0,0-1 0,0 1 0,0-1 0,0-1 0,0 0 0,0 1 0,0 0 0,0 0 0,0 0 0,0 1 0,0-1 0,0 0 0,0 0 0,0-1 0,0 1 0,0-1 0,0 1 0,0 0 0,0 0 0,0-1 0,0 1 0,0-1 0,0 1 0,0 0 0,0-1 0,0 1 0,0-1 0,0 1 0,0 0 0,0 0 0,0 1 0,0-1 0,0 0 0,0 1 0,0-1 0,0 3 0,0-2 0,0 1 0,0-2 0,0 0 0,0 1 0,0 1 0,0 1 0,0 1 0,0-1 0,0-2 0,0-1 0,0 1 0,0 0 0,0-1 0,0 0 0,0 1 0,0-2 0,0 1 0,0-1 0,0 0 0,0 2 0,0-1 0,0 1 0,-2-1 0,0 1 0,-1-1 0,1 0 0,2 0 0,0 0 0,0-1 0,0 1 0,0-1 0,-2 1 0,0 1 0,0-1 0,0 1 0,2-1 0,0 0 0,-2 1 0,-1-1 0,1-1 0,0 1 0,2-1 0,-1 0 0,-1 2 0,0-1 0,0 0 0,1 1 0,1 0 0,0 0 0,-1-1 0,0-1 0,-2-1 0,1 0 0,0 0 0,2 1 0,0 1 0,0-1 0,0 1 0,0 0 0,0 1 0,0-1 0,0 0 0,0 0 0,0 1 0,0-1 0,-2 0 0,0-1 0,0 1 0,0-1 0,0 1 0,0 1 0,0-1 0,0 0 0,2 0 0,0-1 0,-1 0 0,1 1 0,0 0 0,0 0 0,0 0 0,0 0 0,0 0 0,0 0 0,0-1 0,0 1 0,0-1 0,0 2 0,0-1 0,0 0 0,0 0 0,0 1 0,0-1 0,0 0 0,0-1 0,0 0 0,0 1 0,0 0 0,0 0 0,0 1 0,0-1 0,0 0 0,0-1 0,0 0 0,0 1 0,0 0 0,0 0 0,0 0 0,-1 0 0,-1-1 0,-2-1 0,0 0 0,0-2 0,-2-2 0,0 0 0,0 0 0,1 0 0,1 2 0,-7-17 0,-1-19 0,1 10 0,3-9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83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66 196 16383,'-2'-27'0,"-1"5"0,-2 6 0,-3-5 0,3 7 0,-3-6 0,5 10 0,1-1 0,0 4 0,-1 1 0,1-1 0,-2 3 0,2-2 0,-1 0 0,0 2 0,1-2 0,-2 2 0,-1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4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5836 30 0,'-5836'-30'0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2:15:41.345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446 0,'-5'0,"-2"5,0 7,-3 1,0 4,-4-1,-5-3,-4 1,-3 3,-2-1,3 3,6 1,6 4,1-2,1 0,4 1,3 2,-4-3,0 0,1 0,-3-2,-5 0,-6-3,2 0,-2-2,3 1,0-2,2 1,-1-1,3 2,3 3,9 4,4 3,8-3,2 0,4-5,4-4,-1 0,1-3,-2 3,-5 3,0 0,4 1,4-2,4-4,-3 2,0-3,2 4,1 3,3-2,-5 3,0-3,-5 2,1-3,-4 2,1-3,3-3,-2-4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6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1634 0 0,'-1633'1907'0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7:49.629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1 171 16383,'18'0'0,"0"0"0,-4 0 0,0 0 0,4 0 0,-3 0 0,4 0 0,-6 0 0,-2 0 0,-1-1 0,-1-1 0,2-1 0,0 1 0,0 2 0,-2 0 0,0-2 0,-1 0 0,1-1 0,0-1 0,-1 2 0,1-2 0,-1-1 0,1 3 0,2-4 0,-3 5 0,3-4 0,-4 3 0,2 0 0,-1 0 0,1 0 0,-1-1 0,1 1 0,0 0 0,-1 2 0,1-2 0,-1-1 0,1 1 0,-1 0 0,1 2 0,-1 0 0,0 0 0,0 0 0,1 0 0,2 0 0,2 0 0,2 0 0,1 0 0,0 0 0,1 0 0,-1 0 0,0 0 0,1 0 0,0 0 0,-1 0 0,0 0 0,1 0 0,1 0 0,2 0 0,-3 0 0,3 0 0,-5 0 0,1 0 0,0 0 0,1 0 0,1 0 0,1 0 0,1 0 0,-1 0 0,-2 0 0,2 0 0,0 0 0,1 0 0,1 0 0,-3 0 0,-1 0 0,-1 0 0,0 0 0,1 0 0,1 0 0,1 0 0,0 0 0,0 0 0,-1 0 0,-2 0 0,0 0 0,1 0 0,0 0 0,-1 0 0,-2 0 0,-3-2 0,7 0 0,-7-1 0,8 1 0,-4 2 0,2 0 0,1 0 0,4 0 0,0 0 0,0 0 0,2 0 0,-1 0 0,2-2 0,3-1 0,0 1 0,3-3 0,3 2 0,3 0 0,1 1 0,-2 2 0,-3-2 0,-1 0 0,2-1 0,4 1 0,0-1 0,0 0 0,3 1 0,2-3 0,-1 2 0,1-3 0,-1 0 0,-2 3 0,-2-2 0,-1 2 0,7 0 0,-10-1 0,9 2 0,-16-1 0,1 1 0,0 1 0,-2 1 0,-3-2 0,0-1 0,-3 1 0,-1 0 0,0 1 0,1 1 0,-1 0 0,0 0 0,2 0 0,1 0 0,-2 0 0,-1 0 0,-3 0 0,0 0 0,4 0 0,2 0 0,0 0 0,0 0 0,-2 0 0,0 0 0,-1 0 0,2 0 0,2 0 0,-1 0 0,-2 0 0,-4 0 0,0 0 0,0 0 0,9 0 0,-7 0 0,6 0 0,-7 0 0,2 0 0,2 0 0,1 0 0,3 0 0,-1 0 0,-1 0 0,2 0 0,-2 0 0,0 0 0,-2 0 0,0 0 0,1 0 0,0 0 0,-3 0 0,-3 0 0,0 0 0,1 0 0,2 0 0,0 0 0,0 0 0,0 0 0,0 0 0,3 0 0,-2 0 0,2 0 0,-2 0 0,-3 0 0,2 0 0,-3 0 0,9 0 0,-7 0 0,6 0 0,-7 0 0,1 0 0,1 0 0,0 0 0,0 0 0,0 1 0,0 2 0,3 1 0,3 1 0,1 0 0,-1 0 0,-1 0 0,-2 0 0,-3-1 0,-2 1 0,-5-3 0,-3 1 0,1-1 0,1 0 0,0 0 0,1-1 0,-1 1 0,-2 0 0,2 0 0,0 2 0,0-2 0,0 0 0,1 0 0,-1 0 0,0 0 0,4 1 0,-5-1 0,5-2 0,-3 0 0,2 0 0,1 0 0,0 0 0,1 0 0,0 0 0,0 0 0,3 0 0,0 0 0,-2 0 0,2 0 0,1 0 0,-1 0 0,3 0 0,-2 0 0,0 0 0,2 0 0,-1 0 0,1 0 0,2 0 0,-1 0 0,1 0 0,-1 0 0,0 0 0,1 2 0,-1 0 0,0 1 0,-1-1 0,-3-2 0,0 0 0,-1 0 0,8 0 0,-5 0 0,6 0 0,-7 0 0,-1 0 0,0 0 0,1 0 0,1 0 0,1 0 0,1 0 0,-2 0 0,1 0 0,1 0 0,0 0 0,1 0 0,-2 0 0,0 0 0,-1 0 0,-5 0 0,0 0 0,0 0 0,1 0 0,-1 0 0,1 0 0,-1 0 0,1 0 0,2 0 0,0 0 0,0 0 0,0 0 0,0 0 0,0 0 0,0 0 0,-1 0 0,7 0 0,-7 0 0,7 0 0,-9 0 0,1 0 0,-1 0 0,0 0 0,-1 0 0,1 0 0,-2 0 0,1 0 0,-1 0 0,-3 0 0,3 0 0,-3-1 0,0-2 0,2 1 0,-2 0 0,-1 2 0,2 0 0,-3 0 0,1 0 0,3 0 0,-2 0 0,1 0 0,-1 0 0,0 0 0,1 0 0,1 0 0,1 0 0,0 0 0,-1 0 0,1 0 0,7 0 0,-7 0 0,5 0 0,-7 0 0,13 0 0,-8 0 0,11 0 0,-8 0 0,2-2 0,0 0 0,0-1 0,0 1 0,0 2 0,1 0 0,-2-1 0,-2 1 0,-1 0 0,-1 0 0,-1 0 0,2 0 0,1 0 0,2 0 0,1-1 0,-2-2 0,0 1 0,-1 0 0,0 1 0,0 1 0,3 0 0,0-2 0,1-1 0,1 0 0,-2 1 0,11 2 0,-9 0 0,8 0 0,-12 0 0,1 0 0,-2 0 0,1 0 0,1 0 0,2 0 0,-1 0 0,0-2 0,0 0 0,1-1 0,-1 1 0,0 2 0,-4 0 0,-1 0 0,-2 0 0,-1 0 0,0 0 0,0 0 0,1 0 0,1 0 0,0 0 0,1 0 0,-1 0 0,-2 0 0,0 0 0,2 0 0,-1 0 0,1 0 0,0 0 0,3 0 0,3 0 0,6 0 0,-7 0 0,5 0 0,-7 0 0,3 0 0,-1 0 0,1 0 0,1 0 0,-1 0 0,-2 0 0,-3 0 0,0 0 0,-1 2 0,3 0 0,0 1 0,-3-1 0,0-2 0,-1 1 0,2 1 0,2 1 0,0-1 0,1-1 0,-1 1 0,0 0 0,-2 1 0,0-1 0,-1 0 0,1 1 0,0-1 0,-1 0 0,1 0 0,-3 1 0,2-1 0,-1 0 0,3-2 0,-2 0 0,1 0 0,-5 0 0,2 0 0,0 0 0,0 0 0,1 0 0,4 0 0,3 0 0,0 2 0,0 1 0,-3-1 0,1 0 0,-2-2 0,1 0 0,-1 0 0,-1 0 0,-1 0 0,-2 2 0,1-1 0,1 2 0,-2-2 0,2 0 0,0-1 0,-1 2 0,1 0 0,0 0 0,1 0 0,2-2 0,-2 0 0,-1 0 0,-1 0 0,8 0 0,-5 0 0,8 0 0,-6 0 0,1 0 0,1 0 0,-3 0 0,1 0 0,-1 0 0,0 0 0,0 0 0,-2 0 0,0 0 0,-1 0 0,-2 0 0,2 0 0,0 0 0,-2 0 0,-1 0 0,1 0 0,0 0 0,3 0 0,1 0 0,-1-2 0,0 0 0,-1 0 0,-1-2 0,1 2 0,-2-1 0,0 1 0,2 0 0,-2-1 0,2 1 0,0-3 0,6 3 0,-3-1 0,5 1 0,-9 2 0,1 0 0,-2 0 0,-2 0 0,0 0 0,-1-2 0,1 0 0,1-1 0,3 1 0,-2 2 0,2 0 0,-2 0 0,0 0 0,-1 0 0,-1 0 0,1 0 0,-1 0 0,2 0 0,0 0 0,0 0 0,2 0 0,-1 0 0,1 0 0,-2 0 0,-2 0 0,1 0 0,-1 0 0,-1 0 0,0 0 0,-3 0 0,4 0 0,-4 0 0,3 0 0,-4 0 0,2 0 0,-1 0 0,0 0 0,1 0 0,0 0 0,-1 0 0,1 0 0,-1 0 0,1 0 0,-1 0 0,1 0 0,-1 0 0,-1 0 0,0 0 0,0 0 0,2 0 0,-1 0 0,1 0 0,-1 0 0,1 0 0,-1 0 0,0 0 0,1 0 0,-2 0 0,1 0 0,-1 0 0,0 0 0,1 0 0,1 0 0,-1 0 0,0 0 0,1 0 0,-1 0 0,1 0 0,0 0 0,-1 0 0,1 0 0,1 0 0,4 0 0,-1 0 0,1 0 0,-3 0 0,1 0 0,3 0 0,1 0 0,4 0 0,2 0 0,2 0 0,1 0 0,1 0 0,-1 0 0,1 0 0,-1 0 0,-2 0 0,0 0 0,12 0 0,-7 0 0,11 0 0,-14 0 0,1 0 0,-2 0 0,0 0 0,-3 0 0,-2 0 0,-4 0 0,0 0 0,-1 0 0,-2 0 0,-1 0 0,-3 0 0,1 0 0,-1 0 0,0 0 0,0 0 0,-1 0 0,0 0 0,1 0 0,0 0 0,1 0 0,-1 0 0,1 0 0,0 0 0,-1 0 0,0 0 0,0 0 0,-1 0 0,1 0 0,-2-4 0,-2-5 0,-2-11 0,-2 7 0,0-2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7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0 1 0,'92'574'0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2:15:41.348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1 4,'5'0,"7"0,6 0,6 0,4 0,1 0,3 0,-1 0,1 0,-1 0,0 0,0 0,-6 5,-1 2,-1 0,2-2,2-1,1-1,1-7,0-3,-4-4,-6-2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4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5836 30 0,'-5836'-30'0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2:15:41.345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446 0,'-5'0,"-2"5,0 7,-3 1,0 4,-4-1,-5-3,-4 1,-3 3,-2-1,3 3,6 1,6 4,1-2,1 0,4 1,3 2,-4-3,0 0,1 0,-3-2,-5 0,-6-3,2 0,-2-2,3 1,0-2,2 1,-1-1,3 2,3 3,9 4,4 3,8-3,2 0,4-5,4-4,-1 0,1-3,-2 3,-5 3,0 0,4 1,4-2,4-4,-3 2,0-3,2 4,1 3,3-2,-5 3,0-3,-5 2,1-3,-4 2,1-3,3-3,-2-4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6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1634 0 0,'-1633'1907'0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9T02:15:41.347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0 1 0,'92'574'0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9T02:15:41.348"/>
    </inkml:context>
    <inkml:brush xml:id="br0">
      <inkml:brushProperty name="width" value="0.35" units="cm"/>
      <inkml:brushProperty name="height" value="2.1" units="cm"/>
      <inkml:brushProperty name="ignorePressure" value="1"/>
      <inkml:brushProperty name="inkEffects" value="pencil"/>
    </inkml:brush>
  </inkml:definitions>
  <inkml:trace contextRef="#ctx0" brushRef="#br0">1 4,'5'0,"7"0,6 0,6 0,4 0,1 0,3 0,-1 0,1 0,-1 0,0 0,0 0,-6 5,-1 2,-1 0,2-2,2-1,1-1,1-7,0-3,-4-4,-6-2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5T23:08:01.728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5444 20 0,'-5443'0'0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5T23:08:01.729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1 423,'5'0,"2"-5,5-1,0-6,-2-5,2 0,0-3,3 3,-2-1,3-3,3 3,-1-2,1 4,-2-2,1 3,2 4,4-2,-3-3,0 1,2 3,-3-2,-1 2,-2-2,0 1,3 3,-2-3,1 2,-3-3,-4-4,-4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5T23:08:01.730"/>
    </inkml:context>
    <inkml:brush xml:id="br0">
      <inkml:brushProperty name="width" value="0.35" units="cm"/>
      <inkml:brushProperty name="height" value="2.1" units="cm"/>
      <inkml:brushProperty name="color" value="#F6630D"/>
      <inkml:brushProperty name="ignorePressure" value="1"/>
      <inkml:brushProperty name="inkEffects" value="pencil"/>
    </inkml:brush>
  </inkml:definitions>
  <inkml:trace contextRef="#ctx0" brushRef="#br0">1 0,'0'5,"0"8,0 5,0 6,5-1,2 0,0 1,-2 3,4-5,0 1,-2 0,4-3,0 0,2-4,6-4,3-4,-1 1,1 0,-4 3,1-1,-4 4,2-1,-3 1,-3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7:55.021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40 16383,'21'0'0,"0"0"0,-5 0 0,3 0 0,10 0 0,-5 0 0,9 0 0,-8 0 0,-2 0 0,-2 0 0,-4 0 0,-1 0 0,0 2 0,-1 0 0,-1 0 0,0 0 0,-2-1 0,0-1 0,-1 0 0,-2 0 0,2 0 0,0 0 0,0 0 0,0 0 0,-2 0 0,-1 0 0,1 0 0,-2 0 0,1 0 0,-1 0 0,1 2 0,0 0 0,0 0 0,1 0 0,-1-2 0,0 0 0,1 0 0,-2 0 0,0 0 0,0 0 0,1 0 0,0 0 0,1 0 0,-1 0 0,0 0 0,1 0 0,-1 0 0,1 0 0,-3 2 0,0 0 0,3 1 0,-2-2 0,4-1 0,-4 2 0,2 0 0,-1 0 0,0 0 0,1-2 0,0 0 0,-1 2 0,1 0 0,-1 1 0,1-2 0,-1 1 0,0 1 0,0-1 0,-1 0 0,0-2 0,1 1 0,0 1 0,0 0 0,1 0 0,0-2 0,-1 1 0,1-1 0,0 0 0,-1 1 0,3 2 0,0-1 0,1 0 0,-2-2 0,-1 0 0,2 0 0,-3 1 0,3 1 0,-4 0 0,2 0 0,-1-2 0,1 1 0,-1-1 0,1 0 0,0 0 0,-1 1 0,1 1 0,-1 1 0,1-2 0,-1 0 0,1 0 0,-2 1 0,0 1 0,0-2 0,1-1 0,0 0 0,1 0 0,-1 0 0,1 0 0,0 0 0,-1 0 0,0 0 0,1 0 0,-1 0 0,3 0 0,-2 0 0,2 0 0,-4 0 0,1 0 0,1 0 0,-1 0 0,1 2 0,-1 0 0,1 0 0,-1 0 0,1-2 0,2 0 0,0 0 0,0 0 0,0 0 0,-4 0 0,0 0 0,1 0 0,-1 0 0,2 0 0,-1 0 0,1 0 0,-1 0 0,1 0 0,-1 0 0,1 0 0,0 0 0,-1 0 0,0 0 0,3 0 0,-3 0 0,3 0 0,-3 0 0,1 0 0,-1 0 0,0 0 0,1 0 0,-1 0 0,1 0 0,-1 0 0,0 0 0,0 0 0,-1 0 0,0 0 0,1 0 0,0 0 0,0 0 0,1 0 0,-1 0 0,1 0 0,-1 0 0,3 0 0,1 0 0,-1 0 0,0 0 0,-1 0 0,4 0 0,-3 0 0,2 0 0,-5 0 0,0 0 0,1 0 0,-1 0 0,3-1 0,0-2 0,0 1 0,0-1 0,-2 3 0,0-2 0,-1 0 0,1-1 0,-1 1 0,1 2 0,-2 0 0,0 0 0,0 0 0,1-1 0,0-1 0,0 0 0,1 0 0,0 1 0,-1 1 0,1 0 0,0-1 0,-1 1 0,0 0 0,0-2 0,0 0 0,0 0 0,-1 0 0,0 2 0,-1-2 0,1 0 0,-1 0 0,1 0 0,1 1 0,0 1 0,1 0 0,-1 0 0,1 0 0,-2 0 0,1 0 0,-1 0 0,1 0 0,0 0 0,0 0 0,0 0 0,1 0 0,-1 0 0,1 0 0,-1 0 0,1 0 0,-1 0 0,0 0 0,3 0 0,-2 0 0,2 0 0,-4 0 0,1 0 0,1 0 0,-1 0 0,1 0 0,0 0 0,-1 0 0,1 0 0,-1 0 0,1 0 0,-1 0 0,1 0 0,-1 0 0,-1 0 0,0 0 0,0 0 0,1 0 0,1 0 0,-1 0 0,1 0 0,-1 0 0,1 0 0,-1 0 0,0 0 0,0 0 0,-1 0 0,1 0 0,-1 0 0,1 0 0,1 0 0,-1 0 0,0 0 0,0 0 0,0 0 0,-1 0 0,0 0 0,1 0 0,0 0 0,0 0 0,1 0 0,-1 0 0,3 0 0,-3 0 0,3 0 0,-3 0 0,0 0 0,0 0 0,1 0 0,-2 0 0,1 0 0,-1 0 0,1 1 0,0 1 0,0 1 0,-1-2 0,1-1 0,-1 2 0,1 0 0,-1 0 0,1-1 0,-1 0 0,1-1 0,0 0 0,-1 0 0,1 0 0,-1 0 0,-1 1 0,0 2 0,-1-1 0,1 0 0,2-2 0,-1 0 0,0 0 0,1 0 0,0 0 0,-1 3 0,0-2 0,1 3 0,-2-3 0,0 1 0,-2 2 0,0 0 0,-15-33 0,-7-8 0,0-1 0,2 7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5T23:08:01.731"/>
    </inkml:context>
    <inkml:brush xml:id="br0">
      <inkml:brushProperty name="width" value="0.35" units="cm"/>
      <inkml:brushProperty name="height" value="2.1" units="cm"/>
      <inkml:brushProperty name="color" value="#008C3A"/>
      <inkml:brushProperty name="ignorePressure" value="1"/>
      <inkml:brushProperty name="inkEffects" value="pencil"/>
    </inkml:brush>
  </inkml:definitions>
  <inkml:trace contextRef="#ctx0" brushRef="#br0">0 0 0,'153'1663'0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5T23:08:01.732"/>
    </inkml:context>
    <inkml:brush xml:id="br0">
      <inkml:brushProperty name="width" value="0.35" units="cm"/>
      <inkml:brushProperty name="height" value="2.1" units="cm"/>
      <inkml:brushProperty name="color" value="#008C3A"/>
      <inkml:brushProperty name="ignorePressure" value="1"/>
      <inkml:brushProperty name="inkEffects" value="pencil"/>
    </inkml:brush>
  </inkml:definitions>
  <inkml:trace contextRef="#ctx0" brushRef="#br0">1 1,'5'0,"2"4,5 3,0 5,3 0,-1 3,3 0,3-4,3-2,-1 1,-1-1,-3 3,1 0,-4 3,2-1,2-3,4-3,-3 2,1-1,-3-2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5T23:08:01.733"/>
    </inkml:context>
    <inkml:brush xml:id="br0">
      <inkml:brushProperty name="width" value="0.35" units="cm"/>
      <inkml:brushProperty name="height" value="2.1" units="cm"/>
      <inkml:brushProperty name="color" value="#008C3A"/>
      <inkml:brushProperty name="ignorePressure" value="1"/>
      <inkml:brushProperty name="inkEffects" value="pencil"/>
    </inkml:brush>
  </inkml:definitions>
  <inkml:trace contextRef="#ctx0" brushRef="#br0">0 224,'6'0,"6"0,6 0,1-5,1-2,-1-5,0 0,2-4,3 2,2 3,2 3,2 3,-5-3,-2 0,-3-4,-2 1,-2-4,0 1,3 3,-2-2,1 2,4 2,-4-3,-3 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14:48:24.92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2106 189 16383,'-25'-12'0,"-15"-7"0,13 6 0,-11-2 0,8 0 0,2 3 0,-3 0 0,0-3 0,3 6 0,-3-2 0,0 0 0,-1 2 0,-6 1 0,2 5 0,-17 3 0,-5 0 0,-14 0 0,1 0 0,-4 7 0,4-2 0,-9 11 0,10 0 0,-2-3 0,10 9 0,-1-9 0,7 5 0,-6 1 0,-1 5 0,2 0 0,-2 6 0,6-2 0,9 0 0,1-2 0,11-2 0,1-1 0,7-7 0,-2 5 0,13-11 0,-8 11 0,12-8 0,-7 6 0,1 3 0,-8 6 0,-6 10 0,1 5 0,-2 7 0,13-3 0,-5 6 0,10-3 0,-4 4 0,8-3 0,4 3 0,4-14 0,4 1 0,0-10 0,4-7 0,3-2 0,5-7 0,7 0 0,4 1 0,15 3 0,9 0 0,12 1 0,35 6 0,-3-4 0,-27-8 0,5-1 0,5 2 0,3-1 0,5-1 0,2 1 0,14 3 0,1-1 0,-11-4 0,5 0 0,-3 3 0,6 2 0,-2-1 0,-17-5 0,-2-1 0,3 1 0,-6 1 0,5 1 0,-1 0 0,-3 0 0,5-2 0,-3 0 0,0-1 0,-2 1 0,0 0 0,0-1 0,0 0 0,0-1 0,-1-1 0,-1-1 0,-1-1 0,1 0 0,-1 0 0,0 0 0,0-1 0,0-1 0,0-2 0,2 1 0,2 0 0,2 0 0,0 0 0,2-1 0,0 0 0,1-1 0,0 1 0,-1-1 0,2 0 0,8 0 0,1-2 0,-2 1 0,-8 0 0,-2 0 0,2 0 0,9 0 0,1 0 0,-1 0 0,-10 0 0,-3 0 0,1 0 0,-3 0 0,0 0 0,-1 0 0,-2 0 0,-1 0 0,-1 0 0,22 1 0,-1-2 0,2-2 0,-2-1 0,-16 0 0,-2-2 0,7-3 0,-3-2 0,-11 2 0,0 0 0,5-3 0,-1-1 0,-8 1 0,-1-1 0,4-3 0,0-2 0,0-1 0,-1 0 0,-1 0 0,0 0 0,6-3 0,-2-1 0,-8 6 0,-3 0 0,-4-3 0,-2 0 0,25-9 0,-16-1 0,-24 9 0,0-2 0,-17 4 0,3 2 0,-4-2 0,1 4 0,2-8 0,-1 2 0,-2-13 0,-4 2 0,-7-7 0,0 0 0,-11 0 0,-5 0 0,-12 0 0,0 10 0,-3 3 0,-3 7 0,-3-1 0,-2-3 0,-3-1 0,2 1 0,-3-1 0,-7 1 0,2-4 0,-10 3 0,10-3 0,-2 3 0,7 4 0,-1-2 0,-2 2 0,-1 0 0,-8-3 0,0 3 0,-4-3 0,-7-4 0,-7-1 0,0 0 0,-11 0 0,15 4 0,-6 4 0,5 1 0,1 3 0,-10 0 0,-11-4 0,-11 3 0,39 5 0,-4-1 0,-7 2 0,-2 0 0,-2 0 0,0 0 0,-6 0 0,-1 1 0,-9 3 0,-1 0 0,13-2 0,-2 1 0,-14 5 0,-1 0 0,7-2 0,1-1 0,1 3 0,0 1 0,-1 0 0,0-1 0,1 1 0,1 0 0,7 0 0,-1 1 0,-6 0 0,-2 1 0,-4-4 0,0 0 0,4 3 0,0 1 0,-2-2 0,1 0 0,7 1 0,4 2 0,13-1 0,4 0 0,1 0 0,5 0 0,-22 0 0,19 0 0,17 0 0,19 0 0,5 0 0,8 0 0,-1 0 0,0 0 0,0 0 0,0 0 0,-3 0 0,-8 0 0,-12 3 0,-9 5 0,-14 0 0,16 0 0,0-5 0,23-3 0,4 0 0,3 0 0,0 0 0,-3 0 0,2 0 0,-9 4 0,8-3 0,-5 2 0,8-3 0,-1 0 0,-7 4 0,-5-4 0,-4 7 0,-3-6 0,10 3 0,6-4 0,8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14:48:24.92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2106 189 16383,'-25'-12'0,"-15"-7"0,13 6 0,-11-2 0,8 0 0,2 3 0,-3 0 0,0-3 0,3 6 0,-3-2 0,0 0 0,-1 2 0,-6 1 0,2 5 0,-17 3 0,-5 0 0,-14 0 0,1 0 0,-4 7 0,4-2 0,-9 11 0,10 0 0,-2-3 0,10 9 0,-1-9 0,7 5 0,-6 1 0,-1 5 0,2 0 0,-2 6 0,6-2 0,9 0 0,1-2 0,11-2 0,1-1 0,7-7 0,-2 5 0,13-11 0,-8 11 0,12-8 0,-7 6 0,1 3 0,-8 6 0,-6 10 0,1 5 0,-2 7 0,13-3 0,-5 6 0,10-3 0,-4 4 0,8-3 0,4 3 0,4-14 0,4 1 0,0-10 0,4-7 0,3-2 0,5-7 0,7 0 0,4 1 0,15 3 0,9 0 0,12 1 0,35 6 0,-3-4 0,-27-8 0,5-1 0,5 2 0,3-1 0,5-1 0,2 1 0,14 3 0,1-1 0,-11-4 0,5 0 0,-3 3 0,6 2 0,-2-1 0,-17-5 0,-2-1 0,3 1 0,-6 1 0,5 1 0,-1 0 0,-3 0 0,5-2 0,-3 0 0,0-1 0,-2 1 0,0 0 0,0-1 0,0 0 0,0-1 0,-1-1 0,-1-1 0,-1-1 0,1 0 0,-1 0 0,0 0 0,0-1 0,0-1 0,0-2 0,2 1 0,2 0 0,2 0 0,0 0 0,2-1 0,0 0 0,1-1 0,0 1 0,-1-1 0,2 0 0,8 0 0,1-2 0,-2 1 0,-8 0 0,-2 0 0,2 0 0,9 0 0,1 0 0,-1 0 0,-10 0 0,-3 0 0,1 0 0,-3 0 0,0 0 0,-1 0 0,-2 0 0,-1 0 0,-1 0 0,22 1 0,-1-2 0,2-2 0,-2-1 0,-16 0 0,-2-2 0,7-3 0,-3-2 0,-11 2 0,0 0 0,5-3 0,-1-1 0,-8 1 0,-1-1 0,4-3 0,0-2 0,0-1 0,-1 0 0,-1 0 0,0 0 0,6-3 0,-2-1 0,-8 6 0,-3 0 0,-4-3 0,-2 0 0,25-9 0,-16-1 0,-24 9 0,0-2 0,-17 4 0,3 2 0,-4-2 0,1 4 0,2-8 0,-1 2 0,-2-13 0,-4 2 0,-7-7 0,0 0 0,-11 0 0,-5 0 0,-12 0 0,0 10 0,-3 3 0,-3 7 0,-3-1 0,-2-3 0,-3-1 0,2 1 0,-3-1 0,-7 1 0,2-4 0,-10 3 0,10-3 0,-2 3 0,7 4 0,-1-2 0,-2 2 0,-1 0 0,-8-3 0,0 3 0,-4-3 0,-7-4 0,-7-1 0,0 0 0,-11 0 0,15 4 0,-6 4 0,5 1 0,1 3 0,-10 0 0,-11-4 0,-11 3 0,39 5 0,-4-1 0,-7 2 0,-2 0 0,-2 0 0,0 0 0,-6 0 0,-1 1 0,-9 3 0,-1 0 0,13-2 0,-2 1 0,-14 5 0,-1 0 0,7-2 0,1-1 0,1 3 0,0 1 0,-1 0 0,0-1 0,1 1 0,1 0 0,7 0 0,-1 1 0,-6 0 0,-2 1 0,-4-4 0,0 0 0,4 3 0,0 1 0,-2-2 0,1 0 0,7 1 0,4 2 0,13-1 0,4 0 0,1 0 0,5 0 0,-22 0 0,19 0 0,17 0 0,19 0 0,5 0 0,8 0 0,-1 0 0,0 0 0,0 0 0,0 0 0,-3 0 0,-8 0 0,-12 3 0,-9 5 0,-14 0 0,16 0 0,0-5 0,23-3 0,4 0 0,3 0 0,0 0 0,-3 0 0,2 0 0,-9 4 0,8-3 0,-5 2 0,8-3 0,-1 0 0,-7 4 0,-5-4 0,-4 7 0,-3-6 0,10 3 0,6-4 0,8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8:15:10.505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103 589 16383,'0'43'0,"0"-7"0,0-1 0,3-12 0,-2-4 0,2-7 0,1-4 0,-3-1 0,2-3 0,-3 4 0,0 0 0,4-4 0,-4 3 0,4-3 0,-1 11 0,-2-5 0,3 11 0,-4-4 0,3-1 0,-2 9 0,6-8 0,-6 7 0,6-2 0,-6-5 0,6 5 0,-7-5 0,4 2 0,-4-7 0,0-1 0,0-3 0,0 0 0,0-1 0,0 5 0,0 0 0,0 7 0,0 4 0,0-2 0,0 5 0,0-10 0,0 0 0,0-5 0,0-3 0,0 0 0,0 0 0,0-1 0,0 1 0,0 0 0,3-4 0,2 0 0,13-11 0,9-2 0,-1 0 0,21-1 0,-20 5 0,15 1 0,-11 0 0,0 4 0,0 0 0,-3 0 0,-8 0 0,-6 0 0,-6 0 0,0 0 0,0 0 0,-1 0 0,1 0 0,0 0 0,0 0 0,3 0 0,1 0 0,0 0 0,-1 0 0,-3 0 0,0 0 0,0 0 0,7 0 0,4 0 0,9 0 0,0 0 0,-1 0 0,-4 0 0,0 0 0,1 0 0,-1 0 0,0 0 0,1 0 0,-1 0 0,1 0 0,-1 0 0,0 0 0,1 0 0,-1 0 0,4 0 0,0 0 0,8 0 0,4 0 0,8 0 0,5 0 0,-1 0 0,-4 0 0,-8 0 0,-11 0 0,-9 0 0,-8 0 0,-3 0 0,0 0 0,-1 0 0,1 0 0,0 0 0,3 0 0,-2 0 0,5 0 0,-1 0 0,2 4 0,1-3 0,3 5 0,-3-5 0,7 3 0,-7-1 0,3-2 0,0 3 0,-6-4 0,2 3 0,-4-2 0,-2 2 0,6-3 0,4 0 0,5 4 0,10-3 0,-5 2 0,5-3 0,-3 0 0,1 0 0,2 0 0,-2 4 0,-5-4 0,0 4 0,0-1 0,-3-2 0,3 3 0,-4-1 0,1-2 0,-4 3 0,-1-1 0,-7 1 0,-1 1 0,-3 2 0,3-7 0,-2 4 0,9-1 0,2 2 0,4 2 0,10 1 0,-6 0 0,7 0 0,-7-4 0,-5 0 0,-4-1 0,-3-2 0,3 2 0,-3-3 0,10 0 0,-2 0 0,4 4 0,2-3 0,-2 2 0,3-3 0,0 0 0,-3 0 0,2 0 0,1 0 0,1 0 0,-1 0 0,0 0 0,-7 0 0,3 0 0,0 0 0,0 0 0,1 0 0,6 0 0,-2 0 0,7 0 0,0 0 0,-1 0 0,1 0 0,-3 0 0,-2 0 0,-6 0 0,2 0 0,-2 0 0,3 0 0,7 0 0,-1 0 0,2 0 0,-1 0 0,-5 0 0,2 0 0,-4 0 0,0 0 0,0 0 0,0 0 0,7 0 0,-1 0 0,5 0 0,-6 0 0,-2 0 0,-3 0 0,-10 0 0,4 0 0,-12 0 0,6 0 0,0 0 0,5 0 0,4 4 0,3-3 0,8 2 0,-3 0 0,7-2 0,6 3 0,0 0 0,6-3 0,3 2 0,-6-3 0,9 0 0,-6 4 0,0-3 0,-5 2 0,-7-3 0,0 0 0,-8 0 0,3 0 0,-9 0 0,1 0 0,-6 0 0,-1 0 0,4 0 0,7 0 0,10-3 0,20 2 0,2-6 0,24 6 0,-6-6 0,-33 4 0,0 1 0,37-2 0,1-4 0,-21 7 0,-10-6 0,-14 6 0,-3-2 0,-12 3 0,1 0 0,-10-4 0,-1 3 0,-7-2 0,3 3 0,-7 0 0,11 0 0,-7 0 0,11 0 0,0 0 0,5 0 0,7 0 0,4 3 0,8-2 0,8 3 0,1-4 0,6 0 0,-9 0 0,4 3 0,-10-2 0,-4 3 0,-1-4 0,-10 0 0,-1 0 0,-4 0 0,-11 0 0,6 0 0,-6 0 0,8 0 0,3 0 0,0 0 0,8 0 0,0 0 0,1 0 0,2 0 0,-6 0 0,3 0 0,-4 0 0,3 0 0,5-4 0,5 3 0,6-2 0,-6 3 0,2-4 0,-7 3 0,0-2 0,0 3 0,1-4 0,-5 3 0,10-2 0,-7 3 0,7 0 0,2 0 0,-6 0 0,5 0 0,-3 0 0,-3 0 0,-2-4 0,7 3 0,-7-6 0,11 3 0,-9 0 0,2-3 0,-6 6 0,-2-3 0,-3 4 0,1 0 0,2-3 0,-2 2 0,3-3 0,-4 4 0,-7 0 0,-5 0 0,-4 0 0,-6 0 0,2 0 0,-3 0 0,-1 0 0,1 0 0,0 0 0,7-3 0,-6 2 0,13-3 0,-9 4 0,9 0 0,-2 0 0,4 0 0,-1 0 0,-3 0 0,2 0 0,-2 0 0,7 0 0,-3 0 0,7 0 0,-7-3 0,3 2 0,-1-3 0,2 4 0,-4 0 0,2 0 0,-2-3 0,0 2 0,3-3 0,-1 4 0,2 0 0,7 0 0,0-3 0,4 2 0,4-2 0,12 3 0,-2 0 0,13 0 0,1 0 0,-6 0 0,2 0 0,-10 0 0,-12 0 0,-3 0 0,-8 0 0,-2 0 0,-4 0 0,6 0 0,-10 0 0,11 0 0,3 0 0,3 0 0,9 0 0,4 0 0,2 0 0,14 0 0,-3 0 0,10 0 0,-2 0 0,9 3 0,-6-2 0,1 6 0,-8-6 0,-15 2 0,-6-3 0,-15 4 0,-7-4 0,-9 4 0,-3-4 0,-1 0 0,-3 0 0,4 0 0,-1 0 0,1 0 0,4 0 0,6 0 0,-1 0 0,13 0 0,-6 0 0,10 3 0,5-2 0,1 6 0,14-2 0,-10 2 0,3 1 0,-9-4 0,-6 3 0,-5-6 0,-1 3 0,-5-4 0,1 0 0,-6 0 0,3 3 0,-7-2 0,3 6 0,-3-6 0,3 6 0,1-6 0,7 2 0,0-3 0,8 3 0,7-2 0,-1 3 0,8-1 0,-9-2 0,-8 3 0,-6-4 0,-14 0 0,-1 0 0,-3 0 0,0 0 0,0 0 0,0 0 0,-1 3 0,5-2 0,-4 2 0,3-3 0,-3 0 0,0 0 0,0 0 0,0 0 0,3 0 0,-2 0 0,9 0 0,-2 0 0,4 0 0,9 0 0,-3 0 0,12 0 0,4 0 0,-1 0 0,5 0 0,-14 0 0,-6 0 0,-10 0 0,-5 0 0,0 0 0,-2 0 0,2 0 0,1 0 0,-4 0 0,3 0 0,4 0 0,-5 0 0,11 0 0,-8 0 0,10 0 0,0 0 0,5 0 0,3 0 0,-3 0 0,2-3 0,-2 2 0,3-6 0,-4 6 0,0-2 0,-7-1 0,3 3 0,-3-2 0,3 3 0,0 0 0,1 0 0,-4 0 0,2 0 0,-5-4 0,-2 3 0,-4-2 0,1 3 0,-4 0 0,3 0 0,-3 0 0,0 0 0,3 0 0,1 0 0,4 0 0,6 0 0,-1 0 0,6 0 0,-7 0 0,-1 0 0,-3 0 0,3 0 0,1 0 0,10-4 0,2 3 0,7-2 0,0-1 0,0 3 0,-7-6 0,-6 7 0,-10-4 0,-5 4 0,-3 0 0,3-4 0,-2 4 0,9-4 0,-5 4 0,10 0 0,-7 0 0,7 0 0,-7 0 0,3 0 0,-3 0 0,3 0 0,0 0 0,12-3 0,4 2 0,2-3 0,4 4 0,-12 0 0,1 0 0,-14 0 0,-1-3 0,-7 2 0,0-3 0,-1 4 0,5 0 0,-4 0 0,11 0 0,0-3 0,13 2 0,7-3 0,0 4 0,7 0 0,-9 0 0,1-3 0,-14 2 0,2-3 0,-10 4 0,3 0 0,4 0 0,-6 0 0,6 0 0,-4 0 0,-3-3 0,6 2 0,-5-2 0,5 3 0,5-4 0,-2 3 0,9-2 0,-10 3 0,3 0 0,-7 0 0,-1 0 0,-3-4 0,-4 3 0,2-2 0,-1 3 0,2 0 0,4 0 0,-6 0 0,5 0 0,-9-4 0,6 3 0,-7-2 0,11 3 0,-10 0 0,6 0 0,-4 0 0,1 0 0,4 0 0,3 0 0,1 0 0,6 0 0,-1 0 0,5 0 0,-6-4 0,3 3 0,-4-2 0,1 3 0,-1 0 0,-3 0 0,-1 0 0,-7 0 0,3 0 0,-3 0 0,3 0 0,1 0 0,3 0 0,-2-4 0,2 3 0,-7-2 0,2 3 0,-1 0 0,2 0 0,8 0 0,4 0 0,19 0 0,14 3 0,8 2 0,7 3 0,-18-4 0,-7 0 0,-22-4 0,-9 0 0,-8 0 0,-3 0 0,0 0 0,-1 0 0,5 0 0,3 0 0,5 0 0,0 0 0,-4 0 0,-5 0 0,-3 0 0,-1 0 0,1 0 0,0 0 0,0 0 0,6 0 0,13 0 0,30 0 0,10 0 0,5 0 0,-14 0 0,-22 0 0,-20 0 0,-6-3 0,-14-2 0,4-3 0,0 0 0,0 0 0,0-3 0,0-5 0,0 3 0,0-5 0,0 5 0,4-6 0,-4-5 0,4 3 0,-1-2 0,-2 11 0,3 0 0,-4 5 0,0-1 0,0 0 0,0 0 0,0-4 0,0 0 0,3-7 0,-2 2 0,2-2 0,-3 3 0,0 4 0,0 0 0,0 4 0,0-3 0,0 2 0,0-6 0,0 3 0,0-1 0,0-2 0,0 7 0,0-7 0,0 2 0,0 1 0,0 1 0,0 3 0,0 0 0,-3 3 0,2-2 0,-2 3 0,3-4 0,0 0 0,-4 4 0,3-3 0,-2 2 0,3-6 0,-4 2 0,3-6 0,-6 3 0,6 0 0,-2 0 0,3 4 0,0 0 0,0 0 0,-4 4 0,3-3 0,-6 3 0,6-4 0,-6 0 0,3-4 0,0 4 0,0-4 0,4 4 0,0 0 0,0 0 0,0 0 0,0 1 0,0-5 0,0 0 0,0 0 0,0 0 0,0 4 0,0 0 0,-3 4 0,2-3 0,-3 2 0,4-2 0,0-1 0,0-4 0,0 3 0,-3 1 0,2 1 0,-3 3 0,4-4 0,-3 0 0,2 0 0,-6 4 0,6-3 0,-3 2 0,4-2 0,0-1 0,-3 3 0,2-2 0,-2 3 0,-1-1 0,3-2 0,-2 3 0,-1 0 0,3-3 0,-2 2 0,3-3 0,0 0 0,0-3 0,0-1 0,0-1 0,0 2 0,0 3 0,0 0 0,0 0 0,0 0 0,-4 4 0,3-3 0,-2 2 0,-1 1 0,0 1 0,-4 3 0,0 0 0,0 0 0,0 0 0,0 0 0,0 0 0,1 0 0,-1 0 0,0 0 0,-4 0 0,3 0 0,-5 0 0,1 3 0,1-2 0,0 2 0,1-3 0,2 0 0,-2 4 0,-1-3 0,4 2 0,-4-3 0,4 4 0,0-4 0,0 4 0,1-4 0,-1 3 0,-4-2 0,0 3 0,-4-1 0,4-2 0,-3 6 0,2-6 0,1 6 0,-3-6 0,6 5 0,-2-5 0,3 3 0,0-4 0,0 0 0,-3 3 0,-1-2 0,-8 6 0,0-3 0,-4 4 0,1-4 0,6 0 0,-2-4 0,7 0 0,-4 0 0,4 0 0,-3 0 0,3 0 0,-4 0 0,0 0 0,0 0 0,0 0 0,1 0 0,-5 0 0,3 0 0,-9 0 0,5 0 0,-6 0 0,3 0 0,4 0 0,-3 0 0,6 0 0,-2 0 0,7 0 0,-3 0 0,2 0 0,-2 0 0,-1 0 0,0 0 0,0 0 0,0 0 0,0 0 0,4 0 0,-6 0 0,8 0 0,-12 0 0,12 0 0,-5 0 0,7-4 0,1 4 0,-1-4 0,0 4 0,0 0 0,-4 0 0,0 0 0,-7-3 0,2 2 0,-9-6 0,1 6 0,-3-3 0,-3 4 0,6-3 0,2 2 0,3-3 0,5 4 0,2-3 0,-5 2 0,1-6 0,-7 6 0,-3-3 0,10 4 0,-16 0 0,15-3 0,-17 2 0,11-2 0,0 3 0,5 0 0,3 0 0,0-4 0,0 3 0,-3-2 0,2-1 0,-9 3 0,1-2 0,-10-1 0,2 3 0,-2-6 0,7 6 0,8-2 0,1-1 0,11 4 0,-11-4 0,6 4 0,-13-4 0,-3 4 0,-7-7 0,-7 2 0,3-3 0,0 4 0,9 0 0,10 4 0,-1 0 0,9-3 0,-6 2 0,7-3 0,0 1 0,4 2 0,0-2 0,0 3 0,1 0 0,-1 0 0,0-4 0,0 3 0,0-2 0,0 3 0,0 0 0,0 0 0,0 0 0,0 0 0,-3 0 0,-1 0 0,-1 0 0,-2 0 0,3 0 0,0 0 0,-3 0 0,2 0 0,-2 0 0,-5 0 0,0 0 0,0 0 0,1 0 0,-1 0 0,3 0 0,-5 0 0,5 0 0,-6-4 0,3 3 0,-4-2 0,-3 3 0,2 0 0,1 0 0,2 0 0,5 0 0,-2 0 0,6 0 0,-5 0 0,8 0 0,-12 0 0,5 0 0,-10 0 0,-1 0 0,0 0 0,1 0 0,3 3 0,7-2 0,2 2 0,7-3 0,0 0 0,1 0 0,-5 0 0,0 0 0,-8 0 0,7 0 0,-2 0 0,7 0 0,1 0 0,-1 0 0,0 0 0,0 0 0,0 0 0,-4 0 0,4 0 0,-7 0 0,6 0 0,-6 0 0,6 0 0,-2 0 0,3 0 0,0 0 0,0 0 0,-3 0 0,-5 0 0,-4 0 0,-4 4 0,4-3 0,0 2 0,8-3 0,-3 0 0,3 0 0,-1 0 0,2 0 0,3 0 0,0 0 0,0 0 0,0 0 0,0 0 0,0 0 0,1 0 0,-1 0 0,0 0 0,0 0 0,-4 0 0,0 0 0,0 0 0,-3 0 0,6 0 0,-2 0 0,3 0 0,0 0 0,-4 0 0,-3 0 0,-2 0 0,-6 0 0,-1 0 0,0 0 0,-7 0 0,3 0 0,-4 0 0,4 0 0,1 0 0,6 0 0,-1 0 0,-6 0 0,3 0 0,-9 0 0,5 0 0,5 0 0,-3 0 0,11 0 0,-4 0 0,8 0 0,-3 0 0,6 0 0,-2 0 0,-1 0 0,4 0 0,-11 0 0,6 0 0,-6 4 0,6-3 0,-2 6 0,3-7 0,0 4 0,0-4 0,4 0 0,1 0 0,-1 0 0,0 0 0,0 0 0,-4 0 0,4 0 0,-7 0 0,2 0 0,-2 0 0,2 0 0,2 0 0,-1 0 0,4 0 0,-4 0 0,4 0 0,0 0 0,0 0 0,1 0 0,-5 0 0,0 0 0,-4-4 0,0 3 0,0-6 0,4 7 0,-3-4 0,6 1 0,-2 2 0,3-3 0,0 4 0,0 0 0,0 0 0,0 0 0,-3 0 0,-1-3 0,-8 2 0,3-3 0,-9 4 0,5 0 0,-6 0 0,7 0 0,0 0 0,8 0 0,0 0 0,5 0 0,-1 0 0,0 0 0,0 0 0,0 0 0,0 0 0,0 0 0,0 0 0,0 0 0,0 0 0,0 0 0,1 0 0,-1 0 0,0 0 0,0 0 0,0 0 0,-4 0 0,4 0 0,-4 0 0,1 0 0,-2 0 0,-9 0 0,-3 0 0,-10 0 0,2 0 0,-5 0 0,2 0 0,0 0 0,0 0 0,8 0 0,4 0 0,5 0 0,7 0 0,0 0 0,5 0 0,-1 0 0,0 0 0,0 0 0,0 0 0,-4 0 0,-3 0 0,-6 0 0,-2 0 0,2 0 0,2 0 0,7 0 0,0 0 0,4 0 0,1 0 0,-1 0 0,0 0 0,-7 0 0,5 0 0,-8 0 0,5 0 0,1 0 0,1 0 0,-1 0 0,3 0 0,-2 0 0,3 0 0,0 0 0,0 0 0,-3 0 0,-2 0 0,1 0 0,1 0 0,-1 0 0,3 0 0,-2 0 0,0 0 0,2 0 0,-10 0 0,6 0 0,-6 0 0,7 0 0,-3 0 0,6 0 0,-3 0 0,4 0 0,1 0 0,-1 0 0,0 0 0,0 0 0,0 0 0,0 0 0,0 0 0,-7 0 0,5 0 0,-4 0 0,6 0 0,0 0 0,0 0 0,0 0 0,-4 0 0,-3 0 0,-6 0 0,-2-3 0,-1 2 0,4-3 0,-3 4 0,3 0 0,-4 0 0,4-3 0,0 2 0,4-3 0,1 4 0,-1 0 0,4 0 0,-3 0 0,2 0 0,1 0 0,1-3 0,3 2 0,0-3 0,-7 4 0,2 0 0,-10 0 0,3 0 0,-1 0 0,2 0 0,7 0 0,0 0 0,4 0 0,0 0 0,0 0 0,1 0 0,-5 0 0,3 0 0,-6 0 0,3 0 0,-7 0 0,-5 0 0,-4 0 0,-7 0 0,-5 0 0,0 0 0,-3 0 0,7 0 0,3-3 0,6 2 0,10-3 0,2 4 0,3 0 0,3 0 0,-2 0 0,3 0 0,0 0 0,0 0 0,0 0 0,0 0 0,1 0 0,-1 0 0,0 0 0,0 0 0,-7 0 0,-2 0 0,-10 0 0,-1 0 0,-7 0 0,6 0 0,-2 0 0,11 3 0,-3-2 0,10 3 0,-2-4 0,7 0 0,0 0 0,0 0 0,-7 0 0,2 0 0,-10 0 0,3 0 0,3 0 0,-2 0 0,7 0 0,0 0 0,-7 0 0,-1 3 0,-11-2 0,-6 2 0,-2 1 0,3-3 0,4 2 0,8-3 0,5 0 0,7 0 0,0 0 0,4 0 0,1 0 0,-1 0 0,0 0 0,0 0 0,0 0 0,0 0 0,0 0 0,0 0 0,0 0 0,0 0 0,0 0 0,-3 0 0,-5 0 0,-4 0 0,-4 0 0,1 0 0,-1 0 0,0 0 0,0 0 0,4 0 0,-3 0 0,-1 0 0,0 0 0,-7 0 0,6 0 0,5 0 0,-2 0 0,9 0 0,-6 0 0,-1 0 0,4 0 0,0 0 0,4 0 0,5 0 0,-1 0 0,0 0 0,-4 0 0,3 0 0,-9 0 0,5 0 0,-10 0 0,10 0 0,-2 0 0,7 0 0,0 0 0,0 0 0,0 0 0,0 0 0,-3 0 0,-1 0 0,-4 0 0,0 0 0,-3 0 0,2 0 0,-2 0 0,-1 0 0,0-3 0,0 2 0,-3-3 0,6 1 0,-2 2 0,-1-3 0,4 4 0,-4 0 0,5 0 0,-1-3 0,0 2 0,0-3 0,4 4 0,-3 0 0,3 0 0,-8 0 0,0 0 0,-11 0 0,2 0 0,-13 0 0,12 0 0,-4 0 0,17 0 0,2 0 0,7 0 0,0 0 0,0 0 0,-3 0 0,-1 0 0,-4 0 0,-7 0 0,5 0 0,-1 0 0,8 0 0,3 0 0,0 0 0,0 0 0,0 0 0,0 0 0,-7 0 0,6 0 0,-13-3 0,8 2 0,-5-2 0,3 3 0,-7 0 0,-1 0 0,-11 0 0,-1 0 0,-1 0 0,2 0 0,7 0 0,1 0 0,7 0 0,-3 0 0,3 0 0,-1 0 0,-5 0 0,8 0 0,-4 0 0,-1 0 0,5 0 0,-5 0 0,7 0 0,1 0 0,-1 0 0,0 0 0,-3 0 0,2 0 0,-2 0 0,3 0 0,3 0 0,2 0 0,3 0 0,0 0 0,0 0 0,-7 0 0,-1 0 0,-12-4 0,4 3 0,-3-6 0,3 6 0,0-2 0,0-1 0,1 3 0,2-2 0,-2 3 0,7 0 0,-4 0 0,5 0 0,2-4 0,-2 3 0,7-2 0,-4 3 0,1 0 0,-2 0 0,1 0 0,-6-4 0,4 3 0,-5-2 0,0 3 0,2 0 0,-2 0 0,6 0 0,-5 0 0,8 0 0,-8 0 0,9 0 0,-6-4 0,3 4 0,-1-4 0,-5 4 0,1 0 0,-6 0 0,-5 0 0,4 0 0,-4 0 0,1 0 0,3 0 0,-4 0 0,1 0 0,2 0 0,-5 0 0,-5 0 0,1 0 0,-5-3 0,11 2 0,1-3 0,10 4 0,2 0 0,7 0 0,1 0 0,-1 0 0,0 0 0,0 0 0,-4 0 0,0 0 0,-4 0 0,-3 0 0,-1 0 0,-1 0 0,2 0 0,0 0 0,6 0 0,-6 0 0,10 0 0,-2 0 0,3 0 0,0 0 0,0 0 0,0 0 0,-3 0 0,-1 0 0,-4 0 0,0 0 0,7-3 0,-1 2 0,5-3 0,-3 4 0,0 0 0,0 0 0,0 0 0,1 0 0,-1 0 0,-7 0 0,2 0 0,-14 0 0,3 0 0,-8 0 0,0 0 0,4 0 0,1 0 0,10 0 0,6-3 0,4 2 0,2-3 0,-3 4 0,0 0 0,1 0 0,-1 0 0,0 0 0,0 0 0,0 0 0,0 0 0,0 0 0,0 0 0,0 0 0,-7 4 0,6-3 0,-13 2 0,5 1 0,-7-4 0,-7 7 0,-1-2 0,-11 2 0,2 1 0,2-3 0,11 1 0,8-5 0,9 3 0,3-4 0,0 0 0,0 0 0,0 3 0,0-2 0,0 3 0,1-4 0,-1 0 0,0 0 0,0 0 0,0 0 0,0 0 0,0 0 0,0 0 0,0 0 0,0 0 0,0 0 0,1 0 0,-1 0 0,0 0 0,0 0 0,0 0 0,0 0 0,0 0 0,0 0 0,-7 3 0,6-2 0,-13 2 0,12-3 0,-9 0 0,7 0 0,-4 0 0,-3 4 0,2-3 0,-2 2 0,0 1 0,-2-4 0,-2 4 0,-1-1 0,0-2 0,0 3 0,1-4 0,-5 0 0,4 0 0,-3 0 0,-1 0 0,0 0 0,-7 3 0,-1-2 0,-4 3 0,1-4 0,6 0 0,2 0 0,8 0 0,3 0 0,0 0 0,4 0 0,-3 0 0,-1 0 0,0 0 0,-3 0 0,3 0 0,-1 0 0,-2 0 0,3 0 0,-4 0 0,1 0 0,-1 3 0,7-2 0,-5 2 0,13-3 0,-6 0 0,7 0 0,0 0 0,0 0 0,0 0 0,0 0 0,0 0 0,0 0 0,0 0 0,-3 0 0,2 0 0,-6 0 0,3 0 0,-4 0 0,-3 0 0,-5 4 0,-4-3 0,-4 6 0,1-7 0,2 7 0,2-6 0,7 6 0,1-6 0,6 2 0,2-3 0,3 0 0,0 0 0,0 0 0,0 0 0,0 0 0,0 0 0,1 0 0,-1 0 0,-4 4 0,3-3 0,-2 2 0,0-3 0,2 0 0,-3 0 0,4 0 0,-3 0 0,2 0 0,-6 0 0,3 0 0,-11 4 0,-2-3 0,-3 2 0,1-3 0,10 0 0,2 0 0,7 0 0,4 3 0,-3-2 0,3 3 0,-4-4 0,0 0 0,0 0 0,0 0 0,0 0 0,0 0 0,4 3 0,-3-2 0,2 3 0,-3-4 0,1 0 0,-1 0 0,0 0 0,0 0 0,0 0 0,0 0 0,-3 0 0,-2 0 0,-3 0 0,1 0 0,-1 0 0,3 0 0,-1 0 0,5 0 0,-3 0 0,4 0 0,0 0 0,1 0 0,-1 0 0,0 0 0,-4 0 0,-4 0 0,-4 0 0,-7 0 0,2 0 0,2 0 0,7 0 0,4 0 0,4 0 0,1 0 0,-1 0 0,0 0 0,0 0 0,0 0 0,-7 0 0,-5 3 0,-15 1 0,-17 4 0,-5-3 0,-7 1 0,8-5 0,12 3 0,9-4 0,12 0 0,7 0 0,4 0 0,4 0 0,0 0 0,1 0 0,-1 0 0,0 0 0,0 0 0,0 0 0,0 0 0,0 0 0,0 0 0,0 0 0,0 0 0,0 0 0,-3 0 0,2 0 0,-6 0 0,-1 0 0,-7 0 0,-5 0 0,-11 0 0,-2 0 0,-6 0 0,3 0 0,8 0 0,5 3 0,14-2 0,3 3 0,2-4 0,3 0 0,-2 0 0,3 0 0,0 0 0,0 0 0,0 0 0,-14 0 0,-3 0 0,-11-4 0,4 3 0,8-6 0,9 6 0,3-2 0,4 3 0,0 0 0,4-4 0,-3 3 0,2-2 0,-2 3 0,-1 0 0,0 0 0,0 0 0,0 0 0,0 0 0,0 0 0,-7 0 0,5 0 0,-15 0 0,0 0 0,-11 0 0,-3 0 0,3 0 0,4 0 0,12 0 0,5 0 0,7 0 0,0 0 0,-7 0 0,-9 0 0,-15 0 0,-6 0 0,1 0 0,9 0 0,15 0 0,12 0 0,29 10 0,-11-4 0,17 5 0,-26-4 0,3-2 0,-4 3 0,0-1 0,0 1 0,0 0 0,0 3 0,3 1 0,2 7 0,-1 1 0,3-3 0,-6-3 0,2-6 0,-3 0 0,4-4 0,-4 3 0,4-3 0,-4 4 0,3 0 0,-2 0 0,3 0 0,-4-1 0,0 1 0,0 0 0,0 0 0,0 3 0,0 1 0,0 0 0,0-1 0,3-6 0,-2 2 0,2-3 0,-3 4 0,0 0 0,0-1 0,0 1 0,0 0 0,0 0 0,0 0 0,0 6 0,0 3 0,0-1 0,0 6 0,0-13 0,0 3 0,0-9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43.43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0 16383,'5'95'0,"0"-1"0,-1 0 0,1 1 0,0-1 0,0 0 0,0 0 0,1 13 0,2 9 0,0-2 0,-1-11 0,-1-22 0,-1-31 0,-2-30 0,15 30 0,-12-40 0,-1 5 0,0 1 0,-1-5 0,-2 2 0,2-7 0,1 0 0,0-2 0,1-4 0,-2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44.3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25 16383,'20'10'0,"5"4"0,0 2 0,10 9 0,1 0 0,0 6 0,-1-5 0,-10-2 0,-4-13 0,-7 3 0,-4-9 0,0 6 0,0-6 0,9 4 0,-6-3 0,6-1 0,-9 0 0,0-5 0,-4-5 0,7 0 0,-2-6 0,14-4 0,5 0 0,6-11 0,9 0 0,-4 0 0,9-4 0,-9 4 0,4 0 0,-14 1 0,-6 14 0,-15-3 0,-6 13 0,-4-4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46.02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 0 16383,'0'41'0,"5"-1"0,-4 5 0,3 1 0,-4 9 0,0 1 0,-4 0 0,3-6 0,-4-1 0,5-12 0,0-2 0,-4-10 0,2-1 0,-2 7 0,4 0 0,0 13 0,0-3 0,0 10 0,0-1 0,0-9 0,0-1 0,0-10 0,0 0 0,0-4 0,0 3 0,0 1 0,0-3 0,4 11 0,2-6 0,0 8 0,3 5 0,-8-8 0,8 2 0,-8-13 0,3-2 0,-4-8 0,0-6 0,0-5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47.06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0 16383,'49'20'0,"-2"5"0,4-4 0,-7 8 0,1-7 0,-3 2 0,3-3 0,-10 8 0,0-11 0,-9 5 0,-6-8 0,-5-4 0,-1 3 0,-7-3 0,6-1 0,-12 0 0,8 0 0,-3 0 0,0 0 0,3-4 0,-8 3 0,8-27 0,1 0 0,5-18 0,1 0 0,3 6 0,-3-1 0,4 0 0,-4 5 0,-2 6 0,-4 5 0,-4 4 0,-2 6 0,-4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8:02.142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46 16383,'20'0'0,"-2"0"0,-5 0 0,1 0 0,7 0 0,-7 0 0,6 0 0,-9 0 0,4 0 0,-1 0 0,0 0 0,0 0 0,-2 0 0,-1 2 0,2 0 0,-1 1 0,2-2 0,-1-1 0,-1 0 0,1 0 0,1 0 0,-3 0 0,2 0 0,-6 0 0,2 0 0,-1 0 0,2 0 0,2 0 0,-1 0 0,0 2 0,-2 0 0,0 1 0,-1-2 0,1-1 0,-1 0 0,0 0 0,-1 0 0,1 0 0,-1 0 0,1 0 0,0 0 0,0 2 0,1 0 0,-1 0 0,1 0 0,-1-2 0,1 0 0,0 0 0,1 0 0,2 0 0,6 0 0,-5 2 0,5 0 0,-8 0 0,2 0 0,0-1 0,-1-1 0,0 2 0,-2 0 0,0 0 0,2 0 0,0-2 0,1 0 0,-1 0 0,-3 0 0,1 0 0,-1 2 0,1 0 0,-2 1 0,0-2 0,1-1 0,-1 0 0,1 2 0,1 0 0,-1 0 0,3 0 0,0-2 0,0 2 0,0 0 0,0 0 0,1 0 0,-1-2 0,2 0 0,-2 0 0,3 0 0,-3 0 0,0 0 0,-4 0 0,3 0 0,1 0 0,0 0 0,0 0 0,-2 0 0,0 0 0,2 0 0,0 0 0,1 0 0,1 0 0,-2 0 0,1 0 0,0 0 0,0 0 0,0 0 0,2 2 0,-2 0 0,2 0 0,-1 0 0,1-1 0,0 1 0,-2 0 0,1 0 0,-1 0 0,0-2 0,-1 0 0,-2 2 0,-1 0 0,1 1 0,-1-2 0,3-1 0,-3 0 0,3 0 0,-3 0 0,0 2 0,1 0 0,1 0 0,1 0 0,2-2 0,1 0 0,0 0 0,2 0 0,-2 0 0,2 0 0,-2 0 0,0 2 0,1 1 0,-2-1 0,1 0 0,0-2 0,0 0 0,3 0 0,1 0 0,1 0 0,1 0 0,-1 0 0,-2 0 0,0 0 0,-3 0 0,0 0 0,0 0 0,-1 0 0,1 0 0,4 0 0,-6 0 0,5 0 0,-7 0 0,0 0 0,3 0 0,-1 0 0,-1 0 0,2 0 0,-1 0 0,0 0 0,1 0 0,-2 0 0,3 0 0,0 0 0,-1 0 0,1 0 0,-1 0 0,0 0 0,-2 0 0,1 0 0,-2 0 0,1 0 0,-2 0 0,0 0 0,0 0 0,-1 0 0,1 0 0,-1 0 0,1 0 0,0 0 0,-1 0 0,1 0 0,-1 0 0,3 0 0,-2 0 0,1 0 0,-2 0 0,0 0 0,0 0 0,1 0 0,-1 0 0,1 0 0,-1 0 0,1 0 0,-1 0 0,1 0 0,-1 0 0,-1 0 0,1 0 0,-1 0 0,0 0 0,2 0 0,-1-1 0,1-1 0,-1-1 0,3 0 0,0 0 0,0 0 0,3 1 0,-3 0 0,1-1 0,1-1 0,0-1 0,3 1 0,10-2 0,-5 1 0,9-2 0,-8 3 0,3-2 0,0 1 0,-2 1 0,-1 0 0,-2 1 0,-3 0 0,0 1 0,-3 2 0,-2-1 0,-1 1 0,-3 0 0,1 0 0,-2 0 0,1 0 0,-1 0 0,1 0 0,0 0 0,0 0 0,1 0 0,-1 0 0,0 0 0,1 0 0,0 0 0,-1 0 0,1 0 0,-1 0 0,0 0 0,4 0 0,-2 0 0,3 0 0,-1 0 0,1 0 0,0 0 0,1 0 0,0 0 0,11 0 0,-9 0 0,9 0 0,-10 0 0,2 0 0,-1 0 0,0 0 0,-3 0 0,-1 0 0,0 0 0,-1 0 0,3 0 0,0 0 0,2 0 0,-2 0 0,0 0 0,0 0 0,0 0 0,2 0 0,1 0 0,0 0 0,-1 0 0,0 0 0,-2 0 0,1 0 0,3 0 0,-5 0 0,5 0 0,-6 0 0,2 0 0,-1 0 0,1 0 0,2 0 0,-1 0 0,1 0 0,-2 0 0,0 0 0,0 0 0,0 0 0,-1 0 0,-2 0 0,0 0 0,-4 0 0,1 0 0,-1 0 0,0 0 0,4 0 0,-1 0 0,2 0 0,-1 0 0,0 0 0,0 0 0,3 0 0,-1 0 0,1 0 0,0 0 0,0 0 0,-1 0 0,-2 0 0,4 0 0,-5 0 0,6 0 0,-4 0 0,2 0 0,1 0 0,2 0 0,1 0 0,1 0 0,0 0 0,0 0 0,0 0 0,0 0 0,3 0 0,0 0 0,2 0 0,1 0 0,-5 0 0,0 0 0,-1 0 0,1 0 0,1 0 0,-1 0 0,-1 0 0,0 0 0,0 0 0,-1 0 0,-2 0 0,0 0 0,-1 0 0,1 0 0,-2 0 0,-1 0 0,1 0 0,4 0 0,-5 0 0,7 0 0,-8 0 0,2 0 0,-1 0 0,-1 0 0,0 0 0,-1 0 0,-2 0 0,0 0 0,-1 0 0,1 0 0,-1 0 0,1 0 0,1 0 0,1 0 0,-1 0 0,1 0 0,-2 0 0,4 0 0,0 0 0,-1 0 0,-1 0 0,1 0 0,-1 0 0,0 0 0,3 0 0,-3 0 0,3 0 0,0 0 0,-1 0 0,3 0 0,2 0 0,-3 0 0,3 0 0,-6 0 0,2 0 0,-1 0 0,1 0 0,0 0 0,0 0 0,0 0 0,-3 0 0,3 0 0,-3 0 0,3 0 0,2 0 0,0 0 0,5 0 0,-1 0 0,1 0 0,1 0 0,-2 0 0,1 0 0,-2 0 0,-1 0 0,-2 0 0,1 0 0,-2 0 0,1 0 0,-2 0 0,0 0 0,2 0 0,0 0 0,1 0 0,3 0 0,-7 0 0,7 0 0,-8 0 0,3 0 0,-1 0 0,-2 0 0,0 0 0,-3 0 0,0 0 0,0 0 0,-1 0 0,1 0 0,-1 0 0,1 0 0,-1 0 0,1 0 0,-2 0 0,0 0 0,0 0 0,1 0 0,0 0 0,1 0 0,-1 0 0,1 0 0,-1 0 0,1 0 0,-1 0 0,1 0 0,0 0 0,-1 0 0,1 0 0,-1 0 0,0 0 0,3 0 0,-2 0 0,2 0 0,-4 0 0,2 0 0,-1 0 0,1 0 0,-1 0 0,1 0 0,2 0 0,0 0 0,0 0 0,0 0 0,-2 0 0,-1 0 0,1 0 0,1 0 0,0 0 0,0 0 0,0 0 0,-3 0 0,2 0 0,-1 0 0,3 0 0,0 0 0,1 0 0,-1 0 0,-2 0 0,-1 0 0,1 0 0,-1-2 0,1 0 0,-1-1 0,3 1 0,-2 2 0,1 0 0,-2 0 0,0 0 0,1 0 0,0 0 0,-1 0 0,1 0 0,-1 0 0,1 0 0,-1 0 0,0 0 0,0 0 0,-2-3 0,0-5 0,3-13 0,-5 10 0,2-4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50.85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 16383,'0'16'0,"0"3"0,0 10 0,0 17 0,0 6 0,0 17 0,0-16 0,0 0 0,0 20 0,2-14 0,1 0 0,2 3 0,10 9 0,-8-6 0,6-9 0,-7-15 0,4-2 0,0-18 0,0 3 0,0-3 0,-4 3 0,3-7 0,-8 11 0,12-16 0,-11 12 0,12-8 0,-13-1 0,3 0 0,1-1 0,-4-2 0,4 2 0,-1 1 0,2-4 0,4-1 0,-5-1 0,0-3 0,-1 4 0,-3 0 0,8 4 0,-3-2 0,4-2 0,-4-1 0,-2-4 0,-4 5 0,0-4 0,0-2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20:51.92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0 303 16383,'35'31'0,"-8"-6"0,7-4 0,-9 2 0,6-2 0,3 10 0,-7-10 0,2 3 0,-8-4 0,-6-8 0,-5 6 0,-1-17 0,-7 8 0,6-8 0,-6 8 0,7-3 0,-4 4 0,5 0 0,0-4 0,0 7 0,0-6 0,1 3 0,-1-6 0,-5-8 0,9-11 0,-3-20 0,14-13 0,-4-18 0,8-1 0,-12-1 0,6 7 0,-7 1 0,9 7 0,-13 7 0,6 10 0,-12 16 0,-1 5 0,4 9 0,-3 2 0,-1-1 0,4 4 0,-3-4 0,4 1 0,0 3 0,0-4 0,-4 1 0,3 2 0,-4-2 0,1 4 0,-2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7:16:00.37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1 16383,'12'8'0,"-1"-1"0,-7-3 0,3-3 0,-3 2 0,1 0 0,2-2 0,-3 3 0,0-1 0,3-2 0,-2 3 0,2-4 0,1 0 0,0 0 0,0 0 0,0 0 0,-4 3 0,3-2 0,-3 2 0,4-3 0,0 0 0,-4 4 0,3-3 0,-3 2 0,4-3 0,-4 4 0,3-3 0,-2 2 0,2-3 0,1 3 0,0-2 0,3 3 0,-2-1 0,2-2 0,-3 3 0,0-4 0,0 0 0,-1 0 0,1 0 0,0 0 0,0 0 0,-1 0 0,1 0 0,0 0 0,0 0 0,0 0 0,-1 0 0,1 0 0,0 0 0,0 0 0,3 0 0,-2 0 0,5 0 0,-2 0 0,1 0 0,1 0 0,-2 0 0,1 0 0,-2 0 0,-3 0 0,-1 0 0,1 0 0,0 0 0,0 0 0,-1 0 0,1 0 0,0 0 0,0 0 0,0 0 0,3 0 0,-2 0 0,2 0 0,-3 3 0,-1-2 0,1 2 0,0-3 0,0 0 0,-1 0 0,1 0 0,0 0 0,0 0 0,3 4 0,1 0 0,0 0 0,0 3 0,-1-6 0,1 3 0,0-1 0,-1-2 0,-3 2 0,3-3 0,-2 0 0,6 4 0,0-3 0,5 6 0,4-3 0,-1 0 0,0 3 0,1-2 0,-4 2 0,2 1 0,-9-3 0,2-2 0,-8-3 0,1 0 0,0 0 0,0 0 0,3 3 0,-2-2 0,2 3 0,0-1 0,-2 2 0,2 2 0,-3-2 0,0-2 0,-1-3 0,5 4 0,0-4 0,3 11 0,8-6 0,-2 3 0,6-1 0,-1-3 0,-1 4 0,-2 0 0,-4-4 0,-10 3 0,1-6 0,-6 2 0,4-3 0,0 0 0,0 0 0,-1 4 0,1-3 0,7 5 0,-6-1 0,10 3 0,-7-4 0,3-1 0,-3 1 0,3 0 0,-3 4 0,4-4 0,-1 3 0,-2-2 0,-2-1 0,0-1 0,-2-3 0,-2 4 0,0-3 0,-2 2 0,2-3 0,-2 4 0,5-4 0,-5 4 0,7-1 0,2 5 0,-4-3 0,11 6 0,-11-10 0,12 9 0,-6-5 0,7 6 0,8 1 0,-3 0 0,7 3 0,-1 1 0,2-4 0,-1-1 0,3 0 0,-9-2 0,5-1 0,-13-1 0,5-3 0,-14 4 0,10 0 0,-9-4 0,6 3 0,0-6 0,1 6 0,0-3 0,-4 0 0,-5 3 0,-3-6 0,-1 3 0,1-4 0,-4 3 0,3-2 0,-2 2 0,6 1 0,5 0 0,3 8 0,12-4 0,-6 7 0,9-6 0,-7 2 0,-6-3 0,-3-4 0,-7 3 0,-2-6 0,2 6 0,-3-3 0,0 0 0,0 3 0,6-3 0,3 8 0,6-4 0,4 11 0,-3-10 0,3 13 0,0-9 0,-3 2 0,6 3 0,-2-5 0,0 6 0,2-3 0,-6 3 0,7-6 0,-7 9 0,3-9 0,-4 9 0,4-9 0,0 12 0,1-8 0,-1 3 0,0 2 0,0-6 0,5 8 0,6 3 0,-2 0 0,6 4 0,-3 1 0,-3-1 0,-2 3 0,5 2 0,-3-1 0,6 3 0,-6-6 0,-2 3 0,1-4 0,0 0 0,1 0 0,-2-3 0,1 2 0,-3-5 0,3 5 0,-4-2 0,0-1 0,0 4 0,0-4 0,-3 1 0,-1 2 0,3 1 0,2 1 0,4 3 0,5 0 0,-1-3 0,3 6 0,0-6 0,-8 2 0,3 1 0,1-3 0,-3 3 0,2-4 0,-6 0 0,-5-3 0,0 2 0,-4-6 0,1-1 0,-4-4 0,6 0 0,-9-2 0,5-2 0,-2 7 0,-4-12 0,3 16 0,-3-13 0,3 9 0,0-6 0,5 7 0,-1-3 0,-3-4 0,-1 2 0,-3-9 0,-8 2 0,3-6 0,-10 2 0,6-6 0,-3 5 0,7 2 0,5 1 0,4 6 0,3 0 0,0 5 0,-6-4 0,-3-4 0,-6-5 0,0-6 0,-4 5 0,3-1 0,-6 3 0,6-4 0,-3-1 0,4 1 0,0-3 0,3 13 0,5-12 0,0 15 0,3-8 0,-7 3 0,0-4 0,-5-5 0,-2 1 0,2-3 0,-6 6 0,5-6 0,-5 5 0,6-5 0,-6 6 0,9-6 0,-1 6 0,7 1 0,3 4 0,-6-3 0,1-2 0,-9-4 0,2-2 0,-3 2 0,0 1 0,0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7:16:14.416"/>
    </inkml:context>
    <inkml:brush xml:id="br0">
      <inkml:brushProperty name="width" value="0.2" units="cm"/>
      <inkml:brushProperty name="height" value="1.2" units="cm"/>
      <inkml:brushProperty name="color" value="#008C3A"/>
      <inkml:brushProperty name="inkEffects" value="pencil"/>
    </inkml:brush>
  </inkml:definitions>
  <inkml:trace contextRef="#ctx0" brushRef="#br0">0 25 16383,'17'0'0,"-3"0"0,-6 0 0,0 0 0,0 0 0,-4-4 0,3 3 0,-3-6 0,4 6 0,0-2 0,0 3 0,0 0 0,-1 0 0,-2-4 0,2 3 0,-3-2 0,4 3 0,0 0 0,3 0 0,-3 0 0,4 0 0,-5 0 0,1 0 0,0 0 0,0 0 0,0 3 0,-1-2 0,1 3 0,0-4 0,0 0 0,0 0 0,-1 0 0,1 3 0,7-2 0,-2 6 0,6-6 0,-4 6 0,1-6 0,-4 5 0,3-5 0,-7 3 0,4-4 0,-5 0 0,1 0 0,0 0 0,-4 3 0,3-2 0,-2 3 0,2-4 0,1 0 0,0 0 0,-4 3 0,3-2 0,-2 2 0,2-3 0,5 0 0,0 0 0,7 4 0,-3-3 0,3 6 0,-7-6 0,0 2 0,-5-3 0,1 3 0,7-2 0,1 6 0,4-6 0,-1 3 0,0-4 0,-6 0 0,5 0 0,-9 3 0,2-2 0,-3 2 0,0-3 0,0 0 0,-1 0 0,1 0 0,0 0 0,0 0 0,3 0 0,-2 0 0,2 0 0,-3 0 0,0 0 0,-1 0 0,1 0 0,0 0 0,0 0 0,-1 0 0,1 0 0,0 0 0,0 0 0,0 0 0,-1 0 0,5 0 0,3 0 0,-2 0 0,5 0 0,-9 0 0,2 0 0,-3 0 0,0 0 0,0 0 0,-1 0 0,5 0 0,-4 0 0,4 0 0,-5 0 0,1 0 0,0 0 0,0 0 0,-1 0 0,1 0 0,0 0 0,0 0 0,3 0 0,-2 0 0,2 0 0,-3 0 0,0 0 0,-1 0 0,1 0 0,0 0 0,3 0 0,-2 0 0,9 0 0,-8 0 0,8 4 0,-10-3 0,4 2 0,-1-3 0,-3 0 0,4 0 0,-4 0 0,-1 0 0,1 0 0,0 0 0,7 0 0,1 0 0,7 0 0,4 0 0,-3 0 0,3 4 0,0-4 0,-3 4 0,7-4 0,-11 0 0,6 0 0,-13 0 0,5 0 0,-9 0 0,2 3 0,-3-2 0,0 3 0,0-4 0,0 0 0,-1 0 0,5 0 0,-4 0 0,3 0 0,4 0 0,-2 0 0,3 0 0,-5 0 0,-3 0 0,3 0 0,-2 0 0,5 0 0,-2 0 0,4 0 0,0 0 0,3 0 0,-3 3 0,7-2 0,-7 2 0,3-3 0,-7 0 0,-1 0 0,-3 0 0,0 0 0,0 0 0,0 0 0,-1 0 0,1 0 0,0 0 0,0 0 0,-1 0 0,1 0 0,0 0 0,0 0 0,0 0 0,6 0 0,6 0 0,8 0 0,0 0 0,-2 0 0,-6 0 0,3 0 0,-10 0 0,2 0 0,-8 0 0,1 0 0,0 0 0,0 0 0,3 0 0,-2 0 0,5 0 0,-5 0 0,2 0 0,-3 0 0,0 0 0,0 0 0,-1 0 0,1 0 0,0 0 0,0 0 0,-1 4 0,8-3 0,2 2 0,6-3 0,4 0 0,-3 4 0,6-3 0,-5 2 0,-6-3 0,-4 0 0,-7 0 0,0 0 0,-1 0 0,1 0 0,0 0 0,0 0 0,0 0 0,-1 0 0,1 0 0,3 4 0,2-4 0,6 4 0,1-4 0,-1 3 0,4-2 0,-3 3 0,3-4 0,-3 3 0,-4-2 0,-5 2 0,-3-3 0,-1 0 0,1 0 0,0 0 0,0 0 0,3 4 0,1-3 0,4 2 0,-1 1 0,4-3 0,1 2 0,0-3 0,3 0 0,-7 3 0,7-2 0,0 10 0,5-6 0,10 3 0,-2-1 0,3-3 0,-4 4 0,-4-1 0,-4-2 0,0 2 0,-3-6 0,-8 2 0,-1 1 0,-4-4 0,-2 4 0,2-4 0,-3 3 0,-1-2 0,5 3 0,0-4 0,3 3 0,-2-2 0,-2 2 0,-3-3 0,-1 4 0,5 0 0,0 1 0,7 1 0,1-1 0,10 3 0,9 6 0,12 3 0,8-1 0,11 6 0,-17-9 0,4 6 0,-21-7 0,-5-1 0,-11-3 0,1 0 0,-8 0 0,10-4 0,0 3 0,5 1 0,3 0 0,0 7 0,-3-6 0,-1 2 0,-4-3 0,-6-1 0,-3-2 0,-6-2 0,0-3 0,3 4 0,1 3 0,4 6 0,6 2 0,3 1 0,6 3 0,7 1 0,-2 0 0,10 2 0,5-2 0,-3 7 0,7-3 0,-9 10 0,1-9 0,1 9 0,-2-3 0,-2 1 0,-5-1 0,-4-8 0,-4 0 0,1-10 0,-4 9 0,-8-12 0,-2 1 0,-9-4 0,2-3 0,-3 4 0,7 0 0,-2 3 0,9 1 0,5 7 0,9 1 0,3 7 0,7-3 0,-2 3 0,2 0 0,1-3 0,-4 3 0,0-4 0,-11 0 0,-6-6 0,-6 1 0,2-2 0,-1 0 0,6 3 0,-1-3 0,-1-1 0,1 1 0,-2-1 0,-1-3 0,1 3 0,-1-3 0,4 4 0,-3 3 0,6-3 0,-2 3 0,0 0 0,5 1 0,-1 4 0,4-1 0,-1-3 0,-7 3 0,-1-6 0,-7 2 0,3-4 0,-7-3 0,7 6 0,-7-8 0,7 8 0,-7-6 0,7 0 0,-7 3 0,7-3 0,-4 4 0,1 3 0,3-3 0,0 3 0,-2-3 0,5 3 0,-6-3 0,0 3 0,2-3 0,-5 3 0,12 1 0,0 7 0,6-3 0,0 6 0,-1-6 0,-5 3 0,1-3 0,-6-4 0,-1-1 0,-7-7 0,3 2 0,-7-5 0,0 2 0,2-3 0,-5 3 0,2-2 0,1 2 0,0-3 0,0 3 0,6 1 0,-2 4 0,8 3 0,3 1 0,0 3 0,4 4 0,1-3 0,-1 3 0,-4-7 0,0 2 0,-7-9 0,-4 2 0,-5-4 0,0-2 0,-2 6 0,9-3 0,2 10 0,1-4 0,5 8 0,-6-10 0,-1 3 0,0-3 0,-3-1 0,3 4 0,-2-2 0,2 9 0,-4-6 0,8 11 0,1 0 0,7 4 0,0 8 0,0-3 0,4-2 0,0 4 0,-3-13 0,2 5 0,-10-10 0,-4-5 0,-5-6 0,-4-3 0,-6-6 0,6 1 0,-10 2 0,6-7 0,-3 7 0,7 1 0,5 1 0,0 5 0,3-5 0,-7 2 0,0-3 0,-8 0 0,3-4 0,-3 0 0,0-1 0,3-2 0,-6 6 0,6-6 0,-2 2 0,-1 1 0,6-3 0,-8 2 0,5-3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17:16:32.025"/>
    </inkml:context>
    <inkml:brush xml:id="br0">
      <inkml:brushProperty name="width" value="0.2" units="cm"/>
      <inkml:brushProperty name="height" value="1.2" units="cm"/>
      <inkml:brushProperty name="color" value="#F6630D"/>
      <inkml:brushProperty name="inkEffects" value="pencil"/>
    </inkml:brush>
  </inkml:definitions>
  <inkml:trace contextRef="#ctx0" brushRef="#br0">1 8 16383,'16'0'0,"-5"4"0,-4-3 0,-2 2 0,2-3 0,1 0 0,0 0 0,0 0 0,3 0 0,-2 0 0,2 0 0,-3 0 0,0 0 0,-1 0 0,1 0 0,0 0 0,0 0 0,0 0 0,-1 0 0,1 0 0,0 0 0,0 0 0,-1 0 0,1 0 0,0 0 0,0 0 0,0 0 0,-1-3 0,5 2 0,-4-3 0,4 4 0,-5 0 0,1 0 0,0 0 0,-4-3 0,7 2 0,-6-3 0,6 4 0,0 0 0,1 0 0,4 0 0,0 0 0,-1 0 0,1 0 0,-4 0 0,3 0 0,-7 0 0,3 0 0,-3 0 0,0 0 0,0 0 0,0 0 0,-1 0 0,1 0 0,0 0 0,0 0 0,3 0 0,-2 0 0,9 0 0,-9 0 0,6 0 0,-7 0 0,0 0 0,-1 0 0,1 0 0,0 0 0,0 0 0,0 0 0,-1 0 0,1 0 0,3 0 0,1 0 0,1 0 0,-2 0 0,-3 0 0,-1 0 0,1 0 0,0 0 0,0 0 0,0 0 0,-1 0 0,1 0 0,3 0 0,1 0 0,4 0 0,-4 0 0,-1 0 0,1 0 0,0 0 0,0 4 0,6-3 0,-5 2 0,6-3 0,-7 0 0,-1 0 0,-3 0 0,0 0 0,0 0 0,0 0 0,-1 0 0,1 0 0,0 0 0,0 0 0,-1 0 0,1 0 0,0 0 0,0 0 0,0 0 0,-1 0 0,5 0 0,0 0 0,0 0 0,-1 4 0,-3-3 0,0 2 0,-1-3 0,1 0 0,0 0 0,0 0 0,0 0 0,3 0 0,1 0 0,4 3 0,-4-2 0,-1 3 0,-3-4 0,0 0 0,-1 0 0,1 0 0,0 0 0,3 0 0,-2 3 0,2-2 0,-3 3 0,0-4 0,-4 3 0,3-2 0,-3 2 0,7-3 0,-2 0 0,2 0 0,-3 0 0,-4 4 0,3-3 0,-2 2 0,2-3 0,1 0 0,3 0 0,2 0 0,6 0 0,-3 0 0,3 0 0,-7 0 0,-1 0 0,-3 0 0,-3 4 0,2-3 0,-3 2 0,4-3 0,-1 0 0,1 0 0,0 0 0,0 0 0,6 0 0,-4 0 0,5 0 0,-4 0 0,1 0 0,0 0 0,-1 0 0,-3 0 0,0 0 0,0 0 0,0 0 0,-1 0 0,-2 3 0,2-2 0,-3 3 0,4-4 0,0 0 0,-1 0 0,1 0 0,0 0 0,0 0 0,-1 0 0,1 0 0,0 0 0,0 0 0,0 0 0,-1 0 0,1 0 0,0 0 0,3 0 0,1 0 0,0 0 0,7 3 0,-6-2 0,9 3 0,-9-4 0,9 3 0,-13-2 0,9 2 0,-9-3 0,6 0 0,-3 0 0,0 0 0,3 0 0,-7 0 0,4 0 0,-5 0 0,1 4 0,0-3 0,0 2 0,-1-3 0,1 0 0,0 0 0,0 0 0,0 0 0,-1 0 0,1 0 0,0 0 0,0 0 0,0 0 0,-1 0 0,1 0 0,0 0 0,0 0 0,3 0 0,1 0 0,0 0 0,-1 0 0,-3 0 0,0 0 0,0 0 0,0 0 0,3 0 0,4 0 0,12 4 0,5-4 0,4 4 0,-5-4 0,-8 0 0,-7 0 0,-5 0 0,-3 0 0,0 0 0,-1 0 0,1 0 0,0 0 0,0 0 0,0 0 0,-1 0 0,5 3 0,-4-2 0,3 3 0,1-4 0,0 0 0,7 0 0,-6 0 0,5 0 0,-9 3 0,2-2 0,-3 2 0,-1-3 0,1 0 0,0 0 0,0 0 0,0 0 0,-1 0 0,1 0 0,0 0 0,3 0 0,5 0 0,0 0 0,7 0 0,-7 0 0,3 0 0,-7 4 0,0-3 0,-5 2 0,1-3 0,0 0 0,0 0 0,0 0 0,-1 0 0,1 0 0,0 0 0,0 0 0,-1 0 0,1 0 0,0 0 0,-4 4 0,3-3 0,1 2 0,4-3 0,7 0 0,-2 0 0,2 0 0,-7 0 0,-1 0 0,-3 0 0,0 0 0,-1 0 0,5 0 0,0 0 0,3 4 0,1-4 0,-1 7 0,1-6 0,0 6 0,-1-6 0,1 2 0,-1-3 0,1 0 0,3 0 0,-6 0 0,5 4 0,-9-3 0,2 2 0,-3-3 0,0 0 0,-1 0 0,1 0 0,0 0 0,0 0 0,0 0 0,-1 0 0,1 0 0,0 0 0,0 0 0,-1 0 0,1 0 0,0 0 0,0 0 0,3 0 0,1 0 0,4 0 0,-1 0 0,4 0 0,-2 0 0,5 0 0,-2 0 0,0 0 0,-1 0 0,-7 0 0,-1 0 0,-3 0 0,0 0 0,0 0 0,0 0 0,-1 0 0,1 0 0,3 0 0,-2 0 0,2 0 0,-3 0 0,0 0 0,0 0 0,0 0 0,-1 0 0,1 0 0,0 0 0,0 0 0,-1 0 0,1 0 0,3 0 0,2 4 0,-1-3 0,2 2 0,-5-3 0,6 0 0,-3 0 0,0 0 0,-1 0 0,-3 0 0,0 0 0,0 0 0,-1 0 0,1 0 0,0 0 0,0 0 0,10 0 0,-4 0 0,8 0 0,-6 0 0,-1 0 0,1 0 0,0 0 0,-4 0 0,-1 0 0,0 0 0,-2 0 0,6 0 0,-3 0 0,7 0 0,-6 0 0,5 0 0,-10 0 0,4 0 0,-5 0 0,1 0 0,0 0 0,3 0 0,1 0 0,7 0 0,1 0 0,4 0 0,-4 0 0,-1 0 0,-4 0 0,-3 0 0,0 0 0,-1 0 0,-3 3 0,7-2 0,-3 3 0,11-4 0,-2 0 0,9 0 0,-2 0 0,-4 3 0,-2-2 0,-10 3 0,0-4 0,-5 0 0,1 0 0,0 0 0,0 0 0,0 0 0,-1 0 0,1 0 0,0 0 0,0 0 0,-1 0 0,1 0 0,4 0 0,0 0 0,7 0 0,-3 0 0,7 0 0,-3 3 0,-1-2 0,-3 6 0,-1-6 0,-7 2 0,4-3 0,-5 0 0,5 4 0,-4-4 0,7 4 0,-10-1 0,6-2 0,-4 3 0,5-4 0,7 0 0,-2 3 0,2-2 0,0 6 0,-6-6 0,2 6 0,-8-6 0,1 2 0,0-3 0,0 0 0,0 0 0,3 4 0,-2-4 0,5 4 0,-5-4 0,2 3 0,-3-2 0,0 3 0,-1-4 0,1 0 0,4 3 0,0-2 0,3 2 0,-3-3 0,0 0 0,-5 4 0,1-3 0,0 2 0,0-3 0,-1 0 0,1 0 0,0 4 0,3 0 0,5 4 0,4 0 0,3-4 0,1-1 0,-5-3 0,0 4 0,-6 0 0,-2 0 0,-3 0 0,-1-4 0,1 0 0,-4 3 0,7-2 0,-2 3 0,6-4 0,-3 0 0,-1 0 0,-3 3 0,3-2 0,-2 3 0,2-4 0,-3 3 0,0-2 0,0 2 0,-4 1 0,3-3 0,-3 2 0,4-3 0,0 0 0,0 4 0,-1-4 0,5 4 0,-4-4 0,11 3 0,-6-2 0,9 6 0,-6-6 0,7 6 0,-7-3 0,3 4 0,-6-4 0,-2 0 0,0-1 0,-2-2 0,2 3 0,0-4 0,-2 0 0,2 3 0,0 1 0,-2 4 0,6-4 0,-3 3 0,0-6 0,-1 3 0,-3-4 0,3 3 0,-2-2 0,2 3 0,-3-1 0,3 1 0,-2 1 0,5 2 0,-5-7 0,2 4 0,-3-4 0,3 3 0,-2-2 0,2 3 0,-3-1 0,0-2 0,0 2 0,-1 1 0,1-3 0,4 6 0,0-6 0,0 5 0,-1-5 0,-3 3 0,0-4 0,-1 0 0,-2 3 0,5-2 0,-5 3 0,6-4 0,1 3 0,-4 1 0,4 1 0,-5 2 0,1-6 0,0 2 0,0 0 0,0-2 0,-1 3 0,1-4 0,0 0 0,0 3 0,0-2 0,-1 6 0,1-3 0,0 1 0,3 2 0,-2-7 0,5 7 0,-1-6 0,2 6 0,-6-3 0,5 1 0,-6-2 0,1 1 0,5 0 0,-6 4 0,5-4 0,1 3 0,-2-6 0,4 6 0,-4-6 0,3 6 0,-3-3 0,0 0 0,3 3 0,-7-6 0,4 3 0,-1-1 0,1-2 0,-3 6 0,4-6 0,-4 6 0,7-3 0,-1 4 0,-3-4 0,3 3 0,-3-6 0,4 6 0,-1-3 0,4 7 0,-2-2 0,5-1 0,-9-1 0,5-3 0,-9 4 0,2-4 0,-3 3 0,0-6 0,0 2 0,0 1 0,-1 0 0,1 4 0,3-4 0,1 3 0,7 1 0,5 4 0,4 0 0,-1 3 0,3-6 0,-9 2 0,-2-7 0,-11 3 0,-1-6 0,-3 2 0,4-3 0,-4 4 0,7 0 0,1 4 0,8 0 0,3 0 0,7 3 0,-11-3 0,2 0 0,-9-4 0,-7-1 0,5-2 0,-9 6 0,6-3 0,-6 4 0,6-4 0,0 0 0,2-1 0,2-2 0,1 10 0,0-3 0,0 1 0,3 1 0,-10-5 0,9 2 0,-6 1 0,4 0 0,3 0 0,-3 3 0,4-6 0,-4 5 0,-1-9 0,-3 6 0,0-2 0,3 2 0,1 1 0,4 0 0,-1 0 0,4 3 0,-2-2 0,5 5 0,-9-5 0,5 2 0,-6-6 0,-3 2 0,1-3 0,-5 4 0,6-1 0,-2 1 0,2 0 0,0 0 0,-2 0 0,-1-1 0,-1-2 0,-3 2 0,7-3 0,1 11 0,7-6 0,-6 9 0,2-9 0,-4 2 0,-2-3 0,-1 3 0,-1-2 0,0 2 0,2 0 0,6-2 0,-7 2 0,4-6 0,-5-2 0,-2 1 0,2 0 0,-3 4 0,4-1 0,0-2 0,-1 5 0,5-1 0,0 3 0,3 3 0,-3-7 0,3 4 0,-6-8 0,2 3 0,-3-3 0,0 4 0,-1-4 0,1 3 0,0-6 0,-4 6 0,3-6 0,-6 6 0,6-6 0,-3 5 0,1-1 0,1-1 0,-1 0 0,3-4 0,-1 3 0,-2 1 0,2 1 0,-6 2 0,5-3 0,6 4 0,-6 3 0,8-6 0,-7 6 0,2-7 0,6 4 0,-3 3 0,0-6 0,-1 6 0,-3-4 0,0 2 0,0-1 0,-1-1 0,5 0 0,-4 2 0,10 2 0,-5 1 0,3-4 0,-5 0 0,-6-1 0,1-6 0,-5 6 0,6-6 0,-6 6 0,3-3 0,-1 0 0,1 3 0,4-3 0,0 8 0,0-4 0,3 4 0,-2-1 0,5-3 0,-2 7 0,1-3 0,5 7 0,-2-2 0,8 2 0,2 0 0,-1-3 0,1 3 0,-2 0 0,-1-6 0,-3 5 0,-1-5 0,-3-1 0,-4-1 0,2-3 0,-5 3 0,2-6 0,-3 6 0,3-11 0,-2 11 0,2-3 0,4 12 0,1-4 0,4 6 0,3-9 0,-14 2 0,9-4 0,-13-2 0,6-1 0,-7-1 0,3-6 0,-6 6 0,3-3 0,-1 4 0,1-1 0,4-2 0,-3 2 0,1 0 0,-1 2 0,6 6 0,-2-3 0,-2 0 0,0-1 0,-2-3 0,3 0 0,-1-4 0,-2 3 0,-2-3 0,1 1 0,-4 2 0,7-3 0,-2 0 0,-1 7 0,3-10 0,-6 10 0,6-7 0,-3 4 0,4-4 0,-4 3 0,3-6 0,-6 6 0,2-3 0,1 1 0,0 2 0,4-3 0,0 4 0,-4-1 0,3-2 0,-3 2 0,4-3 0,0 4 0,-4 0 0,3-4 0,-6 3 0,6-6 0,-6 6 0,6-7 0,-6 7 0,6-6 0,-7 6 0,7-6 0,-2 3 0,2-4 0,1 0 0,3 3 0,-5-2 0,1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8:10.012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0 33 16383,'22'0'0,"1"0"0,-5 0 0,3 0 0,14 0 0,-7 0 0,3 0 0,-9 0 0,-4 1 0,-1 2 0,-1-1 0,-2 0 0,-2-2 0,1 0 0,-2 2 0,2 1 0,0-1 0,-3 0 0,1-2 0,-1 1 0,1 1 0,2 0 0,-2 0 0,1-1 0,-1-1 0,-2 0 0,2 0 0,0 1 0,1 2 0,-2-1 0,-1 0 0,-1-2 0,3 4 0,-2-4 0,2 4 0,-4-2 0,1 0 0,1 0 0,-1 0 0,1-2 0,-1 0 0,1 2 0,0 0 0,-1 0 0,1 0 0,-1-2 0,1 0 0,-1 0 0,3 0 0,-1 0 0,0 0 0,0 0 0,-3 0 0,1 0 0,1 0 0,-1 0 0,1 0 0,-1 0 0,3 0 0,0 0 0,1 0 0,-1 0 0,-2 0 0,-1 0 0,0 0 0,1 0 0,2 0 0,-3 0 0,3 0 0,-3 0 0,0 0 0,0 0 0,1 0 0,-1 0 0,1 0 0,0 0 0,-1 0 0,1 0 0,2 0 0,0 0 0,0 0 0,0 0 0,-1 0 0,1 0 0,-1 0 0,-1 0 0,-1 0 0,0 0 0,2 0 0,1-1 0,1-2 0,1 1 0,-2 0 0,3 2 0,0 0 0,-3-1 0,2 1 0,-1 0 0,-1 0 0,0 0 0,4 0 0,-5 0 0,5 0 0,-7 0 0,0 0 0,1 0 0,-1 0 0,1 0 0,0 0 0,-1 0 0,0 0 0,1 0 0,-1 0 0,0 0 0,-1 0 0,0 0 0,1 0 0,0 0 0,0 0 0,1 0 0,-1 0 0,1 0 0,-1 0 0,0 0 0,1 0 0,2 0 0,-3 0 0,3 0 0,-2 0 0,2 0 0,0 0 0,0 0 0,0 0 0,0 0 0,3 0 0,0 0 0,-1 0 0,1 0 0,-2 0 0,-1 0 0,-3 0 0,0 0 0,0 0 0,-1 0 0,0 0 0,1 0 0,2 0 0,1 0 0,0 0 0,0 0 0,-2 0 0,0 0 0,0 0 0,1 0 0,2 0 0,-1 0 0,0 0 0,-3 0 0,3 0 0,3 0 0,-1 0 0,2 0 0,-5 0 0,3 0 0,-2 0 0,3 0 0,-1 0 0,-1 0 0,-1 0 0,1 0 0,-1 0 0,0 0 0,0 0 0,-2 0 0,-1 0 0,0 0 0,0 0 0,-1 0 0,0 2 0,3-1 0,0 2 0,2-2 0,-2 0 0,0-1 0,-2 0 0,3 0 0,1 0 0,-1 0 0,0 0 0,-2 0 0,-1 0 0,1 0 0,-2 0 0,1 0 0,-1 0 0,1 0 0,0 0 0,0 0 0,0 0 0,0 0 0,1 0 0,-1 0 0,3 0 0,0 0 0,0 0 0,0 0 0,0 0 0,-1 0 0,0 0 0,0 0 0,-3 0 0,3 0 0,1 0 0,0 0 0,0 0 0,-2 0 0,0 0 0,2 0 0,1 0 0,-1 0 0,0 0 0,-3 0 0,3 0 0,3 0 0,-3 0 0,4 0 0,-5 0 0,1 0 0,0 0 0,-1 0 0,2 0 0,-1 0 0,0 0 0,-2 0 0,2 0 0,0 0 0,1 0 0,-2 0 0,-1 0 0,-1 0 0,0 0 0,-1 0 0,0 0 0,1 0 0,0 0 0,1 0 0,1 0 0,1 0 0,0 0 0,0 0 0,-2 0 0,0 2 0,0 0 0,-1 0 0,1 0 0,-1-2 0,3 0 0,-2 0 0,2 0 0,-4 0 0,1 0 0,1 0 0,-1 0 0,3 0 0,0 0 0,0 0 0,2 0 0,-1 0 0,0 0 0,1 0 0,-2 0 0,3 0 0,-1 0 0,-2 0 0,1 0 0,-1 0 0,1 0 0,2 0 0,0 0 0,-2 0 0,1 0 0,-1 0 0,-1 0 0,2 0 0,-1 0 0,2 0 0,0 0 0,-1 0 0,1 0 0,-1 0 0,8 0 0,-7 0 0,6 0 0,-10 0 0,2 0 0,0 0 0,1 0 0,1 0 0,-2 0 0,-1 0 0,0 0 0,1 0 0,-1 0 0,0 0 0,-2 0 0,-1 0 0,0 0 0,0 0 0,0 0 0,-1 0 0,1 0 0,-1 0 0,2 0 0,-1 0 0,1 0 0,-1 0 0,1 0 0,-1 0 0,1 0 0,-1 0 0,-1 0 0,1 0 0,-1 0 0,1 0 0,0-1 0,0-1 0,0-1 0,1 2 0,-1 0 0,0 1 0,1-2 0,-1 0 0,-1-1 0,0 2 0,1 1 0,-1 0 0,2 0 0,-1 0 0,1 0 0,-1-2 0,1 0 0,-1 0 0,1 0 0,2 1 0,0 1 0,0 0 0,2-2 0,-2-1 0,3 1 0,6-1 0,-8 3 0,7 0 0,-9 0 0,12 0 0,-5 0 0,6 0 0,-8 0 0,0 0 0,-4 0 0,0 0 0,-2 0 0,-1 0 0,0 0 0,0 0 0,-1 0 0,0 0 0,1 0 0,0 0 0,2 0 0,2 0 0,-1 0 0,0 0 0,0 0 0,0 0 0,1 0 0,-1 0 0,0 0 0,0 0 0,0 0 0,7 0 0,-8 0 0,7 0 0,-8 0 0,2 0 0,0 0 0,-2 0 0,0 0 0,0 0 0,-1-1 0,1-1 0,0-1 0,-1 1 0,1 2 0,-1 0 0,1 0 0,-1 0 0,3 0 0,-1 0 0,0 0 0,-1 0 0,-1 0 0,0 0 0,1 0 0,-1 0 0,1 0 0,-1 0 0,1 0 0,2-2 0,0-1 0,0 1 0,0-1 0,0 3 0,0 0 0,5 0 0,-2 0 0,9 0 0,-8-1 0,6-1 0,-6-1 0,1 1 0,3 2 0,0 0 0,0-1 0,0 1 0,0 0 0,0 0 0,0 0 0,0 0 0,-3-2 0,-1 0 0,-1-1 0,0 1 0,2 2 0,1 0 0,0 0 0,-1 0 0,-2 0 0,-1 0 0,0 0 0,-1 0 0,0 0 0,-1 0 0,-3 0 0,1-2 0,-1 0 0,1 0 0,-1 0 0,3 1 0,-2-1 0,2-1 0,-4 1 0,2 1 0,-1 1 0,0-2 0,1 0 0,0 0 0,-1 0 0,1 1 0,-1 1 0,1 0 0,-1 0 0,1 0 0,-2 0 0,0 0 0,1 0 0,-1 0 0,1 0 0,1 0 0,1 0 0,1 0 0,2 0 0,1 0 0,0 0 0,0 0 0,0 2 0,0 1 0,-3-1 0,2 0 0,1 2 0,-1-3 0,2 4 0,-5-3 0,1 0 0,-2 0 0,0-2 0,0 2 0,1 0 0,1 0 0,1 0 0,-1-2 0,-2 0 0,2 0 0,0 0 0,0 2 0,0 1 0,-3-1 0,0 0 0,-1-2 0,0 0 0,1 0 0,0 0 0,0 0 0,1 0 0,-1 0 0,1 0 0,0 0 0,-1 2 0,1 0 0,-1 0 0,3 0 0,-3-2 0,8 0 0,-8 0 0,5 0 0,-6 0 0,2 0 0,-1 0 0,1 0 0,-1 0 0,1 0 0,0 0 0,-1 0 0,3 0 0,2 0 0,1 0 0,2 0 0,-4 0 0,0 0 0,0 0 0,0 0 0,1 0 0,0 0 0,1 0 0,0 0 0,0 0 0,-2 0 0,1 0 0,-2 0 0,1 0 0,-1 0 0,-2 0 0,1 0 0,2 0 0,6 0 0,-5 0 0,7 0 0,-8 0 0,1 0 0,1 0 0,-2 0 0,-1 0 0,0 0 0,-1 0 0,-2 0 0,1 0 0,0 0 0,-1 0 0,0 0 0,1 0 0,-1 0 0,0 0 0,-1 0 0,0 0 0,1 0 0,1 0 0,-1 0 0,1 0 0,-1 0 0,0 0 0,1 0 0,-1 0 0,1 0 0,-1 0 0,1 0 0,2 0 0,-3 0 0,3 0 0,-4 0 0,2 0 0,-1 0 0,1 0 0,-1 0 0,1 0 0,0 0 0,-1 0 0,1 0 0,-1 0 0,1 0 0,-1 0 0,0 0 0,0 0 0,-1 0 0,0 0 0,1 0 0,0 0 0,0 0 0,1 0 0,2 0 0,0 0 0,0 0 0,0 0 0,-2 0 0,0 0 0,-1 0 0,1 0 0,2 0 0,-3 0 0,3 0 0,-4 0 0,2 0 0,-1 0 0,1 0 0,0 0 0,-1 0 0,1 0 0,-1 0 0,0 0 0,1 0 0,-1 0 0,0 0 0,-1 0 0,1 0 0,-1 0 0,0 0 0,2 0 0,-1 0 0,1 0 0,0 0 0,-1 0 0,1 0 0,0 0 0,-1 0 0,1 0 0,-1 0 0,1 0 0,2 0 0,-3 0 0,3 0 0,-4 0 0,1 0 0,1 0 0,-1 0 0,1 0 0,0 0 0,-1 0 0,1 0 0,0 0 0,-1 0 0,0 0 0,-1 0 0,1 0 0,-1 0 0,0 0 0,2 0 0,-1 0 0,0 0 0,1 0 0,-1 0 0,1 0 0,-1 0 0,1 0 0,0 0 0,-1 0 0,0 0 0,0 0 0,3 0 0,-3 0 0,4 0 0,-4 0 0,0 0 0,1 0 0,-1 0 0,0 0 0,1 0 0,-1 0 0,0 0 0,-1 0 0,0 0 0,1 0 0,0 0 0,0 0 0,1 0 0,-1 0 0,0 0 0,1 0 0,-1 0 0,-1 0 0,4 0 0,-2 0 0,2 0 0,-3 0 0,0 0 0,-1-2 0,-1 0 0,0-1 0,0 2 0,-1 0 0,-2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8:18.471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23 0 16383,'0'18'0,"0"-2"0,0-8 0,0 1 0,0 4 0,0 2 0,0-1 0,0 0 0,0-6 0,0 0 0,0 1 0,0-1 0,0 0 0,0 0 0,0 0 0,0-1 0,0 0 0,0 1 0,0 0 0,0 0 0,0 0 0,0 1 0,0-1 0,0 0 0,0 0 0,0 0 0,0-1 0,0 1 0,0-1 0,0 1 0,0 0 0,0-1 0,0 1 0,1 3 0,1-3 0,0 3 0,0-4 0,0 2 0,0-1 0,0 0 0,0 0 0,-1 1 0,-1 0 0,1-1 0,2 0 0,-1 0 0,0-1 0,-2 1 0,0-1 0,1 0 0,1-1 0,0 0 0,0 0 0,0 2 0,1 1 0,-1-1 0,0 0 0,0-1 0,0 2 0,0-3 0,0 3 0,-2-2 0,2 2 0,0-1 0,0 1 0,0-1 0,0 1 0,0 0 0,0-1 0,0 0 0,-2 1 0,2-3 0,0-1 0,1 0 0,-2 1 0,-1 2 0,0 0 0,2-1 0,0-1 0,0 0 0,0 1 0,-2 1 0,0 0 0,2 1 0,0-2 0,0 0 0,0 0 0,-2 1 0,0 0 0,0 0 0,0 0 0,0 1 0,0-1 0,0 1 0,0 0 0,0 1 0,0 2 0,0-1 0,0 2 0,0-2 0,0 0 0,0-1 0,0-1 0,0 1 0,0 0 0,0 1 0,0-2 0,0 0 0,0-1 0,0 1 0,0-1 0,0 1 0,0 0 0,0-1 0,0 1 0,0 0 0,0-1 0,0 0 0,0 0 0,0-1 0,0 1 0,0 0 0,0 0 0,0 0 0,0 0 0,0 0 0,0 0 0,0 0 0,0-1 0,0 1 0,0 0 0,0-1 0,0 1 0,0 0 0,0-1 0,0 1 0,0-1 0,0 1 0,0 0 0,0 1 0,0-1 0,0 0 0,0 1 0,0-1 0,-2 0 0,0 0 0,0-1 0,0 0 0,2 1 0,0 0 0,0 1 0,0-1 0,0 1 0,0-1 0,0 1 0,0 0 0,0-1 0,0 1 0,0-1 0,0 1 0,0-1 0,0 0 0,0-1 0,0 1 0,0-1 0,-2 1 0,0 0 0,-2 1 0,0-1 0,0-2 0,0 0 0,1 0 0,1 0 0,2 1 0,0 1 0,0 0 0,0 0 0,0-1 0,0 1 0,0-1 0,0 1 0,0 0 0,0 0 0,0 0 0,0-1 0,0 1 0,0-1 0,0 1 0,0 0 0,0 0 0,0 0 0,0 0 0,0 0 0,0-1 0,0 0 0,0 1 0,0 0 0,0 1 0,0-1 0,0 0 0,0 1 0,0-1 0,0 0 0,0-1 0,0 1 0,0-1 0,0 1 0,0 0 0,0 0 0,0 0 0,0-1 0,0 0 0,0 1 0,0 0 0,0 0 0,0 0 0,0 1 0,0-1 0,0 1 0,0 0 0,0-1 0,0 0 0,0 1 0,0-1 0,0-1 0,0 0 0,0 1 0,0 0 0,0 1 0,0-1 0,0 0 0,0 0 0,0-1 0,0 0 0,0 1 0,0 0 0,0 0 0,0 1 0,0-1 0,0 0 0,0 0 0,0-1 0,0 1 0,0-1 0,0 1 0,0 0 0,0 0 0,0 0 0,0 1 0,0-1 0,0 1 0,0-1 0,0 0 0,0 5 0,0-3 0,0 5 0,0-2 0,0 0 0,0 1 0,0-2 0,0-1 0,0-1 0,0-2 0,0 1 0,0 0 0,0-1 0,0 0 0,0 0 0,0 0 0,0-1 0,0 1 0,0 0 0,0 0 0,0 0 0,0 0 0,0 0 0,0 0 0,0-1 0,0 1 0,0-1 0,0 1 0,0 0 0,0 0 0,0 0 0,0 0 0,0-1 0,0 1 0,0-1 0,0 1 0,0 0 0,0 1 0,0-1 0,0 0 0,0 0 0,0 3 0,0-2 0,0 1 0,0-2 0,0 0 0,0 1 0,0-1 0,0 1 0,0 0 0,0-1 0,0 1 0,0-1 0,0 0 0,0 0 0,0 0 0,0-1 0,0 1 0,0-1 0,0 1 0,0 1 0,0-1 0,0 1 0,0 0 0,0-1 0,0 0 0,0 4 0,0-4 0,0 3 0,0-4 0,0 1 0,0 1 0,0-1 0,0 1 0,2-2 0,0-1 0,0 0 0,0 1 0,-2 1 0,0 1 0,0-1 0,0 0 0,0 0 0,0 0 0,0-1 0,0 0 0,0 1 0,0 1 0,0-1 0,0 1 0,0-1 0,0 1 0,0-1 0,0 0 0,0 4 0,0-4 0,0 2 0,0-2 0,0 0 0,0 1 0,0-1 0,0 1 0,0-1 0,0 1 0,0-1 0,0 1 0,0 0 0,0-1 0,0 1 0,0-1 0,0 0 0,0 0 0,0-1 0,0 0 0,0 1 0,0 0 0,0 1 0,0-1 0,0 1 0,0-1 0,0 1 0,0 0 0,0-1 0,0 1 0,0-1 0,0 1 0,0-1 0,0 1 0,0 3 0,0-1 0,0 2 0,0-3 0,0 1 0,0 0 0,0 1 0,0-1 0,0-2 0,0 0 0,0-1 0,0 1 0,0 0 0,0-1 0,0 1 0,0-1 0,0 0 0,0 0 0,0-1 0,0 0 0,0 1 0,0 0 0,0 1 0,0-1 0,0 1 0,0 0 0,0-1 0,0 1 0,0-1 0,0 1 0,0-1 0,0 1 0,0 2 0,-1-4 0,-1 2 0,0-4 0,0 1 0,1 2 0,1 1 0,0-1 0,-2 1 0,0-1 0,-1 1 0,2-1 0,0 0 0,1 1 0,0-1 0,0-1 0,0 1 0,0-1 0,0 1 0,0 0 0,0 1 0,0-1 0,0 0 0,0 1 0,0 0 0,0-1 0,0 3 0,0-3 0,0 3 0,0-3 0,0 0 0,0 0 0,0 0 0,2-1 0,0-2 0,0 1 0,0-1 0,-2 3 0,0 0 0,0 0 0,0 3 0,0-2 0,0 2 0,0-3 0,0 0 0,0 0 0,0 0 0,0 0 0,0 1 0,0-1 0,0 1 0,0 0 0,0-1 0,0-1 0,0 1 0,0-1 0,0 1 0,0 0 0,0 0 0,0 0 0,0 1 0,0-1 0,0 0 0,0 0 0,0-1 0,0 1 0,0-1 0,0 1 0,0 1 0,0-1 0,0 0 0,0 1 0,0-1 0,0 0 0,0-1 0,0 1 0,0-1 0,0 1 0,-2-2 0,0 0 0,-2 0 0,-1 1 0,3 1 0,0 1 0,-2 2 0,3-2 0,-2 2 0,1-2 0,-2-2 0,-1-7 0,0-7 0,-2-10 0,0-4 0,-4-8 0,6 14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8:22.912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144 1 16383,'0'21'0,"0"-1"0,0-8 0,0 1 0,0 9 0,0-6 0,0 6 0,0-9 0,0-1 0,0 0 0,0 1 0,0-1 0,0 0 0,0-1 0,0-1 0,0-2 0,0 1 0,0 0 0,0-1 0,0 1 0,0-1 0,0 1 0,0-1 0,0-1 0,0 0 0,0 1 0,0 0 0,0 0 0,0 0 0,0 1 0,0-1 0,0 0 0,0 0 0,0-1 0,0 1 0,0-1 0,0 1 0,0 0 0,0 0 0,0-1 0,0 1 0,0-1 0,0 1 0,0 0 0,0-1 0,0 1 0,0-1 0,0 1 0,0 0 0,0 0 0,0 1 0,0-1 0,0 0 0,0 1 0,0-1 0,0 3 0,0-2 0,0 1 0,0-2 0,0 0 0,0 1 0,0 1 0,0 1 0,0 1 0,0-1 0,0-2 0,0-1 0,0 1 0,0 0 0,0-1 0,0 0 0,0 1 0,0-2 0,0 1 0,0-1 0,0 0 0,0 2 0,0-1 0,0 1 0,-2-1 0,0 1 0,-1-1 0,1 0 0,2 0 0,0 0 0,0-1 0,0 1 0,0-1 0,-2 1 0,0 1 0,0-1 0,0 1 0,2-1 0,0 0 0,-2 1 0,-1-1 0,1-1 0,0 1 0,2-1 0,-1 0 0,-1 2 0,0-1 0,0 0 0,1 1 0,1 0 0,0 0 0,-1-1 0,0-1 0,-2-1 0,1 0 0,0 0 0,2 1 0,0 1 0,0-1 0,0 1 0,0 0 0,0 1 0,0-1 0,0 0 0,0 0 0,0 1 0,0-1 0,-2 0 0,0-1 0,0 1 0,0-1 0,0 1 0,0 1 0,0-1 0,0 0 0,2 0 0,0-1 0,-1 0 0,1 1 0,0 0 0,0 0 0,0 0 0,0 0 0,0 0 0,0 0 0,0-1 0,0 1 0,0-1 0,0 2 0,0-1 0,0 0 0,0 0 0,0 1 0,0-1 0,0 0 0,0-1 0,0 0 0,0 1 0,0 0 0,0 0 0,0 1 0,0-1 0,0 0 0,0-1 0,0 0 0,0 1 0,0 0 0,0 0 0,0 0 0,-1 0 0,-1-1 0,-2-1 0,0 0 0,0-2 0,-2-2 0,0 0 0,0 0 0,1 0 0,1 2 0,-7-17 0,-1-19 0,1 10 0,3-9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1:28:26.900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66 196 16383,'-2'-27'0,"-1"5"0,-2 6 0,-3-5 0,3 7 0,-3-6 0,5 10 0,1-1 0,0 4 0,-1 1 0,1-1 0,-2 3 0,2-2 0,-1 0 0,0 2 0,1-2 0,-2 2 0,-1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20:18:53.176"/>
    </inkml:context>
    <inkml:brush xml:id="br0">
      <inkml:brushProperty name="width" value="0.2" units="cm"/>
      <inkml:brushProperty name="height" value="1.2" units="cm"/>
      <inkml:brushProperty name="color" value="#849398"/>
      <inkml:brushProperty name="inkEffects" value="pencil"/>
    </inkml:brush>
  </inkml:definitions>
  <inkml:trace contextRef="#ctx0" brushRef="#br0">65 1 16383,'3'17'0,"1"-1"0,0-8 0,0 0 0,2 1 0,-2-1 0,2 1 0,-1 0 0,-1-1 0,1 1 0,-1-1 0,0 1 0,-1 0 0,-1-1 0,1 3 0,-2 2 0,3-2 0,-4 1 0,0-4 0,0 0 0,0 5 0,0 5 0,0-2 0,0 4 0,0-9 0,0 0 0,0 0 0,0 0 0,0-1 0,0 0 0,0-2 0,0 2 0,0 1 0,0 0 0,0 0 0,0 0 0,0 1 0,0 1 0,0-2 0,-2 1 0,0 1 0,-1-1 0,1-1 0,2 2 0,0-2 0,-4 9 0,2-5 0,-6 7 0,3-5 0,-1 3 0,-3 4 0,-1 1 0,-1 2 0,1-1 0,3-3 0,-1-1 0,-1-2 0,1-1 0,1-2 0,3-3 0,-1-3 0,1-1 0,2 1 0,0-1 0,2-1 0,0-1 0,0 0 0,0 0 0,0 1 0,0 0 0,0-1 0,0 1 0,0 0 0,0-1 0,0 1 0,0-1 0,0 1 0,0-1 0,0 0 0,0 5 0,0-1 0,0 4 0,0-2 0,0 2 0,0-1 0,0 1 0,0 0 0,0-1 0,0 1 0,0-2 0,0 0 0,0 0 0,0-3 0,0 2 0,0-1 0,0-1 0,0-2 0,0 0 0,0 1 0,0 0 0,0 2 0,0 0 0,0 0 0,0 1 0,0-2 0,0 3 0,0 0 0,0 0 0,0 2 0,0-2 0,0 2 0,0 0 0,0 2 0,0-3 0,0 2 0,0 1 0,0-6 0,0 5 0,0-8 0,0 2 0,0 0 0,0 2 0,0-1 0,0 0 0,0 1 0,0-2 0,0 3 0,0-1 0,0-1 0,0 0 0,0-1 0,0 3 0,2 2 0,1 2 0,4 1 0,0 3 0,-1-1 0,1 2 0,1 1 0,1-2 0,1-1 0,-3-2 0,0-2 0,-3-3 0,-1 1 0,2 3 0,-4-5 0,3 3 0,-4-6 0,0 1 0,0 0 0,0 1 0,2-1 0,0-2 0,0 0 0,1-1 0,0 1 0,-1 0 0,0-1 0,0 1 0,0-1 0,1 0 0,0 0 0,-2-1 0,1 0 0,2 1 0,-2 0 0,1 0 0,-1 1 0,-2 0 0,2-1 0,0 1 0,1-1 0,-2 1 0,0 0 0,-1-1 0,1 1 0,2-1 0,-1 3 0,0-1 0,-2 3 0,0-3 0,0 3 0,0 0 0,0 3 0,0 5 0,2 0 0,0 4 0,0 0 0,0-2 0,-1 1 0,1-1 0,0-1 0,1 0 0,1-4 0,-2-1 0,1 1 0,-1 1 0,-2 0 0,0 5 0,1-2 0,2 0 0,-1 3 0,2-2 0,-2-1 0,1 0 0,1-2 0,-1-1 0,0 0 0,1 0 0,-2 0 0,3-1 0,0 7 0,1-7 0,1 6 0,-1-7 0,-1 0 0,0-1 0,0 0 0,-2-1 0,1 1 0,-1 0 0,0 1 0,-1 2 0,-2 0 0,0 0 0,2-2 0,0-2 0,1-1 0,-2 0 0,-1 2 0,0-1 0,0 1 0,0 0 0,0 0 0,0 1 0,0-1 0,0 0 0,0 1 0,0 2 0,0 0 0,0 3 0,0 0 0,0 0 0,0-1 0,-2-2 0,0 5 0,-3-3 0,1 6 0,1-7 0,1 1 0,1 1 0,-1 0 0,-1 1 0,1-1 0,0-3 0,1 1 0,1-1 0,0-2 0,0-1 0,0-1 0,0 2 0,0 1 0,0 0 0,0 1 0,0 0 0,0 1 0,0 0 0,0-1 0,0 0 0,0 0 0,0 0 0,0 1 0,0-3 0,0-1 0,0 0 0,-2-1 0,-1 1 0,-4 1 0,2-2 0,-2 3 0,3-4 0,-1 1 0,0 2 0,2 1 0,-1 1 0,1-2 0,0 0 0,1-1 0,1-1 0,1 1 0,0-2 0,0 0 0,0-1 0,0-1 0,0 1 0,0-3 0,-2 2 0,0-1 0,0 1 0,-1 3 0,3 1 0,-2 2 0,-1-1 0,-1 0 0,-1-1 0,1-1 0,-1 1 0,0 0 0,-1-1 0,1 1 0,-2-3 0,3 0 0,-2 8 0,1-7 0,-1 8 0,3-10 0,1 3 0,2-1 0,-1-2 0,1 0 0,0-3 0,0 0 0,0-1 0,0 1 0,-1 0 0,1-1 0,0 0 0,0 1 0,0-2 0,0 1 0,0-1 0,0 1 0,0-1 0,0 2 0,0-1 0,0 1 0,0-1 0,0 1 0,0 0 0,2-1 0,0 0 0,3 3 0,-1 2 0,3 10 0,-3-7 0,7 16 0,-7-19 0,4 11 0,-4-12 0,0 2 0,0 0 0,1 0 0,-1 0 0,0 0 0,1 2 0,-1-2 0,-1 2 0,-1-3 0,-1-1 0,1 1 0,0-1 0,2 2 0,-1 4 0,-1-1 0,1 3 0,-1-2 0,0 0 0,1-2 0,-1-1 0,0-4 0,1 1 0,-1-1 0,0 1 0,-2-2 0,0-1 0,3 2 0,-2-3 0,3 3 0,-4-4 0,0 2 0,0-1 0,0 1 0,0-1 0,0 1 0,0 0 0,0-1 0,0 1 0,0-1 0,0 1 0,0-1 0,0-1 0,0 1 0,0-1 0,0 1 0,0 0 0,0 0 0,0 1 0,0-1 0,0 1 0,0-1 0,0 0 0,0 0 0,0-1 0,0 1 0,0-1 0,0 1 0,-2-2 0,0 0 0,-1-3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40E52-E095-D04F-82BE-8867F61C3E83}" type="datetimeFigureOut">
              <a:rPr lang="fr-US" smtClean="0"/>
              <a:t>8/11/26</a:t>
            </a:fld>
            <a:endParaRPr lang="fr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942B8-BD62-4643-99CD-E25F718A833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7637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942B8-BD62-4643-99CD-E25F718A8330}" type="slidenum">
              <a:rPr lang="fr-US" smtClean="0"/>
              <a:t>1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65064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56AFF-3F58-495D-A6BD-5B4ED6F5130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672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C0DAE3-D1B3-F6B6-C934-5C0A906BE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645D716-E3B5-A3E4-3616-31A78E9D8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6B3DCE-8616-4CBB-C00E-8D2D8C49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2BD9E9-6B89-4563-E68B-B4AA14BCB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C32588-72CD-0105-E502-D7E775C3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50344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01CC1-E8FD-926E-9FB0-C245E3EF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6C5214-17F6-E066-95DB-A0016BE6D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CEC7D-12F5-5F06-CE44-85A2F32C8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4C5035-86D7-7317-91C7-5ECED837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55D1D6-6789-0103-13B0-9EDDC15F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12656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3AA025-B951-AFE9-D953-BE2E937D9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BDD952-2ED8-B87C-2643-EE99ADB3C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3C8941-23CF-B83A-5ECE-4FB5B4FA1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16F607-A84A-B888-51D0-FAC5FF029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753FD-0934-EAD6-DEBB-6576E63C5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4949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B2855-C656-179E-4498-144EB03A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A215DD-170A-86DF-920D-C9BAE1F31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A9D449-766F-837E-2EF2-3ECF6BE50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5E580F-F223-B0E4-17C9-CE45EC2A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FC4E71-8290-C36F-01F6-DD30A0BD0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5677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345ED-4F12-1302-2E00-089C8F84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579F9E-FCFF-9E69-9598-B900388CE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795414-6FFF-295E-4DA8-12D6CF23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1138A4-88B1-5D16-ABA8-BF826E44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87ACF-2C6E-A1A0-CE55-1B263556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8123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C8519-BA6D-9FC5-1B72-7533C4E2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55AFEE-F3F1-74A4-394D-20A384F10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2E48-6A56-7950-DD27-095C663D6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7F47A7-2C65-3A40-BCE3-C7E461A2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54E69F-1184-8EEB-A22C-B3DDFEA43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58C4FB-8086-60FC-B428-B099FF795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6901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BE58CF-8D88-471F-32B1-99E94E601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88E0E0-309F-62E5-5FA9-7BA58D530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95A669-C4E8-CBA5-B5C4-4FA353739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10F3BD-55DE-C18C-4C9C-F676EDD7A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88A0504-8009-972B-0F30-883EF8F14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DF9857A-6D96-AF59-CCE7-898F74CBB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64CBD4-7F1A-66DE-3D86-669334BE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45CCC4D-7442-0411-E997-617AE2EA4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76467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88DC55-B4B3-07E3-9554-511347308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6C583C2-4DCD-6D16-EC63-2E5AA2C1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2EFC512-94D5-DA24-B77A-3E76BAD0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8552265-E40E-1E11-BC64-1960CC14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95350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ED86C6E-10AC-E9AE-D003-34A0282A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9C14A4-895F-ECF0-8930-394322453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E5578D-A5E8-EAF0-BE81-08EE9BD6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663851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013ECC-DADC-8FF8-5B42-9E9D9E889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5E8B17-F21E-8512-62F5-A38B79D8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AE967B4-0C79-CD1F-0558-A6B13E11D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CC81F8-F259-144B-F6DB-A8BDB8716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35CA8D-AB09-291D-C107-F30907EED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6112E9-6089-2E01-0773-518B6CC9E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325997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60D9B6-1A8A-BF73-EB1F-2A36050AE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0E332F1-41AA-D5CB-C320-F38B8865DD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CBD1DB-65B0-DEFB-5E7A-3808D2C8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53F309-C37A-9F24-92BB-A03164A85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D18E63-520E-9C10-48F1-66AFBAEB0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03F22D-FA3F-F618-21EB-AA32260C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26945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CBD040-0263-721E-FC7E-09751F0BC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F1DDB9-3655-BD7C-EF73-F00CFCD7D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C9E517-DE79-2D54-88F5-391C40C15E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9EB89-11F1-E34A-8DF8-4B7925A650FC}" type="datetimeFigureOut">
              <a:rPr lang="fr-US" smtClean="0"/>
              <a:t>8/11/26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14B21F-3E8C-64F4-806A-5A81E2501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1AE376-711F-949A-75C5-99491FA4B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5FFB84-E204-DF4A-83D1-564E603EE06C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01827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customXml" Target="../ink/ink21.xml"/><Relationship Id="rId3" Type="http://schemas.openxmlformats.org/officeDocument/2006/relationships/image" Target="../media/image38.png"/><Relationship Id="rId7" Type="http://schemas.openxmlformats.org/officeDocument/2006/relationships/customXml" Target="../ink/ink18.xml"/><Relationship Id="rId12" Type="http://schemas.openxmlformats.org/officeDocument/2006/relationships/image" Target="../media/image310.png"/><Relationship Id="rId17" Type="http://schemas.openxmlformats.org/officeDocument/2006/relationships/image" Target="../media/image39.png"/><Relationship Id="rId2" Type="http://schemas.openxmlformats.org/officeDocument/2006/relationships/image" Target="../media/image250.png"/><Relationship Id="rId16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customXml" Target="../ink/ink20.xml"/><Relationship Id="rId5" Type="http://schemas.openxmlformats.org/officeDocument/2006/relationships/customXml" Target="../ink/ink17.xml"/><Relationship Id="rId15" Type="http://schemas.openxmlformats.org/officeDocument/2006/relationships/image" Target="../media/image330.png"/><Relationship Id="rId10" Type="http://schemas.openxmlformats.org/officeDocument/2006/relationships/image" Target="../media/image300.png"/><Relationship Id="rId4" Type="http://schemas.openxmlformats.org/officeDocument/2006/relationships/image" Target="../media/image270.png"/><Relationship Id="rId9" Type="http://schemas.openxmlformats.org/officeDocument/2006/relationships/customXml" Target="../ink/ink19.xml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customXml" Target="../ink/ink26.xml"/><Relationship Id="rId18" Type="http://schemas.openxmlformats.org/officeDocument/2006/relationships/image" Target="../media/image390.png"/><Relationship Id="rId3" Type="http://schemas.openxmlformats.org/officeDocument/2006/relationships/image" Target="../media/image38.png"/><Relationship Id="rId7" Type="http://schemas.openxmlformats.org/officeDocument/2006/relationships/customXml" Target="../ink/ink23.xml"/><Relationship Id="rId12" Type="http://schemas.openxmlformats.org/officeDocument/2006/relationships/image" Target="../media/image310.png"/><Relationship Id="rId17" Type="http://schemas.openxmlformats.org/officeDocument/2006/relationships/image" Target="../media/image380.png"/><Relationship Id="rId2" Type="http://schemas.openxmlformats.org/officeDocument/2006/relationships/image" Target="../media/image360.png"/><Relationship Id="rId16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5" Type="http://schemas.openxmlformats.org/officeDocument/2006/relationships/image" Target="../media/image330.png"/><Relationship Id="rId10" Type="http://schemas.openxmlformats.org/officeDocument/2006/relationships/image" Target="../media/image300.png"/><Relationship Id="rId19" Type="http://schemas.openxmlformats.org/officeDocument/2006/relationships/image" Target="../media/image40.png"/><Relationship Id="rId4" Type="http://schemas.openxmlformats.org/officeDocument/2006/relationships/image" Target="../media/image270.png"/><Relationship Id="rId9" Type="http://schemas.openxmlformats.org/officeDocument/2006/relationships/customXml" Target="../ink/ink24.xml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43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0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image" Target="../media/image73.png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0" Type="http://schemas.openxmlformats.org/officeDocument/2006/relationships/image" Target="../media/image56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0.png"/><Relationship Id="rId7" Type="http://schemas.openxmlformats.org/officeDocument/2006/relationships/image" Target="../media/image57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customXml" Target="../ink/ink30.xml"/><Relationship Id="rId18" Type="http://schemas.openxmlformats.org/officeDocument/2006/relationships/image" Target="../media/image101.png"/><Relationship Id="rId3" Type="http://schemas.openxmlformats.org/officeDocument/2006/relationships/image" Target="../media/image61.png"/><Relationship Id="rId7" Type="http://schemas.openxmlformats.org/officeDocument/2006/relationships/customXml" Target="../ink/ink27.xml"/><Relationship Id="rId12" Type="http://schemas.openxmlformats.org/officeDocument/2006/relationships/image" Target="../media/image98.png"/><Relationship Id="rId17" Type="http://schemas.openxmlformats.org/officeDocument/2006/relationships/customXml" Target="../ink/ink32.xml"/><Relationship Id="rId2" Type="http://schemas.openxmlformats.org/officeDocument/2006/relationships/image" Target="../media/image60.gif"/><Relationship Id="rId16" Type="http://schemas.openxmlformats.org/officeDocument/2006/relationships/image" Target="../media/image100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customXml" Target="../ink/ink29.xml"/><Relationship Id="rId5" Type="http://schemas.openxmlformats.org/officeDocument/2006/relationships/image" Target="../media/image94.png"/><Relationship Id="rId15" Type="http://schemas.openxmlformats.org/officeDocument/2006/relationships/customXml" Target="../ink/ink31.xml"/><Relationship Id="rId10" Type="http://schemas.openxmlformats.org/officeDocument/2006/relationships/image" Target="../media/image97.png"/><Relationship Id="rId19" Type="http://schemas.openxmlformats.org/officeDocument/2006/relationships/image" Target="../media/image102.png"/><Relationship Id="rId4" Type="http://schemas.openxmlformats.org/officeDocument/2006/relationships/image" Target="../media/image93.png"/><Relationship Id="rId9" Type="http://schemas.openxmlformats.org/officeDocument/2006/relationships/customXml" Target="../ink/ink28.xml"/><Relationship Id="rId14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24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0.png"/><Relationship Id="rId4" Type="http://schemas.openxmlformats.org/officeDocument/2006/relationships/image" Target="../media/image10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3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4.xml"/><Relationship Id="rId7" Type="http://schemas.openxmlformats.org/officeDocument/2006/relationships/image" Target="../media/image6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112.png"/><Relationship Id="rId4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9.pn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2.gi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86.png"/><Relationship Id="rId4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72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78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10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5.xml"/><Relationship Id="rId5" Type="http://schemas.openxmlformats.org/officeDocument/2006/relationships/image" Target="../media/image105.png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13" Type="http://schemas.openxmlformats.org/officeDocument/2006/relationships/image" Target="../media/image124.png"/><Relationship Id="rId3" Type="http://schemas.openxmlformats.org/officeDocument/2006/relationships/image" Target="../media/image118.png"/><Relationship Id="rId7" Type="http://schemas.openxmlformats.org/officeDocument/2006/relationships/image" Target="../media/image121.png"/><Relationship Id="rId12" Type="http://schemas.openxmlformats.org/officeDocument/2006/relationships/customXml" Target="../ink/ink41.xml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8.xml"/><Relationship Id="rId11" Type="http://schemas.openxmlformats.org/officeDocument/2006/relationships/image" Target="../media/image123.png"/><Relationship Id="rId5" Type="http://schemas.openxmlformats.org/officeDocument/2006/relationships/image" Target="../media/image119.png"/><Relationship Id="rId10" Type="http://schemas.openxmlformats.org/officeDocument/2006/relationships/customXml" Target="../ink/ink40.xml"/><Relationship Id="rId4" Type="http://schemas.openxmlformats.org/officeDocument/2006/relationships/customXml" Target="../ink/ink37.xml"/><Relationship Id="rId9" Type="http://schemas.openxmlformats.org/officeDocument/2006/relationships/image" Target="../media/image122.png"/><Relationship Id="rId14" Type="http://schemas.openxmlformats.org/officeDocument/2006/relationships/image" Target="../media/image1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5" Type="http://schemas.openxmlformats.org/officeDocument/2006/relationships/image" Target="../media/image1010.png"/><Relationship Id="rId4" Type="http://schemas.openxmlformats.org/officeDocument/2006/relationships/image" Target="../media/image9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7.png"/><Relationship Id="rId7" Type="http://schemas.openxmlformats.org/officeDocument/2006/relationships/customXml" Target="../ink/ink43.xml"/><Relationship Id="rId12" Type="http://schemas.openxmlformats.org/officeDocument/2006/relationships/image" Target="../media/image153.png"/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35.png"/><Relationship Id="rId5" Type="http://schemas.openxmlformats.org/officeDocument/2006/relationships/customXml" Target="../ink/ink42.xml"/><Relationship Id="rId10" Type="http://schemas.openxmlformats.org/officeDocument/2006/relationships/image" Target="../media/image151.png"/><Relationship Id="rId4" Type="http://schemas.openxmlformats.org/officeDocument/2006/relationships/image" Target="../media/image133.png"/><Relationship Id="rId9" Type="http://schemas.openxmlformats.org/officeDocument/2006/relationships/customXml" Target="../ink/ink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47.png"/><Relationship Id="rId7" Type="http://schemas.openxmlformats.org/officeDocument/2006/relationships/image" Target="../media/image156.png"/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55.png"/><Relationship Id="rId4" Type="http://schemas.openxmlformats.org/officeDocument/2006/relationships/image" Target="../media/image1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1.png"/><Relationship Id="rId4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1.png"/><Relationship Id="rId26" Type="http://schemas.openxmlformats.org/officeDocument/2006/relationships/customXml" Target="../ink/ink11.xml"/><Relationship Id="rId21" Type="http://schemas.openxmlformats.org/officeDocument/2006/relationships/image" Target="../media/image13.png"/><Relationship Id="rId34" Type="http://schemas.openxmlformats.org/officeDocument/2006/relationships/customXml" Target="../ink/ink15.xml"/><Relationship Id="rId7" Type="http://schemas.openxmlformats.org/officeDocument/2006/relationships/customXml" Target="../ink/ink2.xml"/><Relationship Id="rId12" Type="http://schemas.openxmlformats.org/officeDocument/2006/relationships/image" Target="../media/image8.png"/><Relationship Id="rId17" Type="http://schemas.openxmlformats.org/officeDocument/2006/relationships/customXml" Target="../ink/ink7.xml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2" Type="http://schemas.openxmlformats.org/officeDocument/2006/relationships/image" Target="../media/image2.gif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4.xml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21.png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image" Target="../media/image14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10" Type="http://schemas.openxmlformats.org/officeDocument/2006/relationships/image" Target="../media/image7.png"/><Relationship Id="rId19" Type="http://schemas.openxmlformats.org/officeDocument/2006/relationships/customXml" Target="../ink/ink8.xml"/><Relationship Id="rId31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customXml" Target="../ink/ink3.xml"/><Relationship Id="rId14" Type="http://schemas.openxmlformats.org/officeDocument/2006/relationships/image" Target="../media/image9.png"/><Relationship Id="rId22" Type="http://schemas.openxmlformats.org/officeDocument/2006/relationships/customXml" Target="../ink/ink9.xml"/><Relationship Id="rId27" Type="http://schemas.openxmlformats.org/officeDocument/2006/relationships/image" Target="../media/image16.png"/><Relationship Id="rId30" Type="http://schemas.openxmlformats.org/officeDocument/2006/relationships/customXml" Target="../ink/ink13.xml"/><Relationship Id="rId35" Type="http://schemas.openxmlformats.org/officeDocument/2006/relationships/image" Target="../media/image20.png"/><Relationship Id="rId8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A78BA9-2D42-EEE0-1A35-FEE8B8E62791}"/>
              </a:ext>
            </a:extLst>
          </p:cNvPr>
          <p:cNvSpPr txBox="1"/>
          <p:nvPr/>
        </p:nvSpPr>
        <p:spPr>
          <a:xfrm>
            <a:off x="1491604" y="1366868"/>
            <a:ext cx="88617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</a:rPr>
              <a:t>Fine-tuning in inflation: </a:t>
            </a:r>
          </a:p>
          <a:p>
            <a:pPr algn="ctr"/>
            <a:r>
              <a:rPr lang="fr-FR" sz="3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effects</a:t>
            </a:r>
            <a:r>
              <a:rPr lang="fr-FR" sz="3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fr-FR" sz="3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constraints</a:t>
            </a:r>
            <a:r>
              <a:rPr lang="fr-FR" sz="3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and case </a:t>
            </a:r>
            <a:r>
              <a:rPr lang="fr-FR" sz="3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studies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venir Next LT Pro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AC71DD-CD90-37B5-5A98-8C00F03015B8}"/>
              </a:ext>
            </a:extLst>
          </p:cNvPr>
          <p:cNvSpPr txBox="1"/>
          <p:nvPr/>
        </p:nvSpPr>
        <p:spPr>
          <a:xfrm>
            <a:off x="4390341" y="3429000"/>
            <a:ext cx="34701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Avenir Next LT Pro" panose="020B0504020202020204" pitchFamily="34" charset="0"/>
              </a:rPr>
              <a:t>Wenqi Ke</a:t>
            </a: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  <a:p>
            <a:pPr algn="ctr"/>
            <a:r>
              <a:rPr lang="fr-FR" sz="2400" dirty="0" err="1">
                <a:latin typeface="Avenir Next LT Pro" panose="020B0504020202020204" pitchFamily="34" charset="0"/>
              </a:rPr>
              <a:t>University</a:t>
            </a:r>
            <a:r>
              <a:rPr lang="fr-FR" sz="2400" dirty="0">
                <a:latin typeface="Avenir Next LT Pro" panose="020B0504020202020204" pitchFamily="34" charset="0"/>
              </a:rPr>
              <a:t> of Minnesota</a:t>
            </a: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713955-E2E1-8FC9-CF10-91029557D860}"/>
              </a:ext>
            </a:extLst>
          </p:cNvPr>
          <p:cNvSpPr txBox="1"/>
          <p:nvPr/>
        </p:nvSpPr>
        <p:spPr>
          <a:xfrm>
            <a:off x="96589" y="5552716"/>
            <a:ext cx="15206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on: </a:t>
            </a:r>
          </a:p>
          <a:p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2504.12283,</a:t>
            </a:r>
          </a:p>
          <a:p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2510.15137, </a:t>
            </a:r>
          </a:p>
          <a:p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2603.02389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908282-80CB-D461-4C29-93B7C87D830E}"/>
              </a:ext>
            </a:extLst>
          </p:cNvPr>
          <p:cNvSpPr txBox="1"/>
          <p:nvPr/>
        </p:nvSpPr>
        <p:spPr>
          <a:xfrm>
            <a:off x="5611508" y="6488668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  <a:latin typeface="Avenir Next LT Pro" panose="020B0504020202020204" pitchFamily="34" charset="0"/>
              </a:rPr>
              <a:t>SI 2026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CD9653A-7A12-8ED7-0D00-E4359160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640" y="3968413"/>
            <a:ext cx="3937771" cy="288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67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2202B9-EF63-4F95-B28D-842A6F0DA7E7}"/>
              </a:ext>
            </a:extLst>
          </p:cNvPr>
          <p:cNvSpPr/>
          <p:nvPr/>
        </p:nvSpPr>
        <p:spPr>
          <a:xfrm>
            <a:off x="770165" y="522155"/>
            <a:ext cx="6512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How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much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can the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parameters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vary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BDE028-0A1B-476A-80FC-18740B386E0B}"/>
              </a:ext>
            </a:extLst>
          </p:cNvPr>
          <p:cNvSpPr txBox="1"/>
          <p:nvPr/>
        </p:nvSpPr>
        <p:spPr>
          <a:xfrm>
            <a:off x="770165" y="1198180"/>
            <a:ext cx="4397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Example: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venir Next LT Pro" panose="020B0504020202020204" pitchFamily="34" charset="0"/>
              </a:rPr>
              <a:t>Starobinsky inflation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145B0C-35F6-40B7-8444-087D7F4FFC1A}"/>
              </a:ext>
            </a:extLst>
          </p:cNvPr>
          <p:cNvSpPr txBox="1"/>
          <p:nvPr/>
        </p:nvSpPr>
        <p:spPr>
          <a:xfrm>
            <a:off x="770165" y="1812650"/>
            <a:ext cx="4443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>
                <a:latin typeface="Avenir Next LT Pro" panose="020B0504020202020204" pitchFamily="34" charset="0"/>
              </a:rPr>
              <a:t>Two</a:t>
            </a:r>
            <a:r>
              <a:rPr lang="fr-FR" sz="2400" dirty="0">
                <a:latin typeface="Avenir Next LT Pro" panose="020B0504020202020204" pitchFamily="34" charset="0"/>
              </a:rPr>
              <a:t> </a:t>
            </a:r>
            <a:r>
              <a:rPr lang="fr-FR" sz="2400" dirty="0" err="1">
                <a:latin typeface="Avenir Next LT Pro" panose="020B0504020202020204" pitchFamily="34" charset="0"/>
              </a:rPr>
              <a:t>ways</a:t>
            </a:r>
            <a:r>
              <a:rPr lang="fr-FR" sz="2400" dirty="0">
                <a:latin typeface="Avenir Next LT Pro" panose="020B0504020202020204" pitchFamily="34" charset="0"/>
              </a:rPr>
              <a:t> to </a:t>
            </a:r>
            <a:r>
              <a:rPr lang="fr-FR" sz="2400" dirty="0" err="1">
                <a:latin typeface="Avenir Next LT Pro" panose="020B0504020202020204" pitchFamily="34" charset="0"/>
              </a:rPr>
              <a:t>get</a:t>
            </a:r>
            <a:r>
              <a:rPr lang="fr-FR" sz="2400" dirty="0">
                <a:latin typeface="Avenir Next LT Pro" panose="020B0504020202020204" pitchFamily="34" charset="0"/>
              </a:rPr>
              <a:t> the </a:t>
            </a:r>
            <a:r>
              <a:rPr lang="fr-FR" sz="2400" dirty="0" err="1">
                <a:latin typeface="Avenir Next LT Pro" panose="020B0504020202020204" pitchFamily="34" charset="0"/>
              </a:rPr>
              <a:t>potential</a:t>
            </a:r>
            <a:r>
              <a:rPr lang="fr-FR" sz="2400" dirty="0">
                <a:latin typeface="Avenir Next LT Pro" panose="020B0504020202020204" pitchFamily="34" charset="0"/>
              </a:rPr>
              <a:t>: </a:t>
            </a:r>
          </a:p>
        </p:txBody>
      </p:sp>
      <p:pic>
        <p:nvPicPr>
          <p:cNvPr id="5" name="Graphique 4" descr="Badge 1 avec un remplissage uni">
            <a:extLst>
              <a:ext uri="{FF2B5EF4-FFF2-40B4-BE49-F238E27FC236}">
                <a16:creationId xmlns:a16="http://schemas.microsoft.com/office/drawing/2014/main" id="{4B3CD891-A21A-4645-8F1C-D798073F2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4002" y="2613222"/>
            <a:ext cx="461666" cy="4616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559B43-B4CC-4941-8DFE-DE1F75A50BD4}"/>
              </a:ext>
            </a:extLst>
          </p:cNvPr>
          <p:cNvSpPr txBox="1"/>
          <p:nvPr/>
        </p:nvSpPr>
        <p:spPr>
          <a:xfrm>
            <a:off x="4629558" y="2613222"/>
            <a:ext cx="3409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u="sng" dirty="0" err="1">
                <a:latin typeface="Avenir Next LT Pro" panose="020B0504020202020204" pitchFamily="34" charset="0"/>
              </a:rPr>
              <a:t>Modified</a:t>
            </a:r>
            <a:r>
              <a:rPr lang="fr-FR" sz="2400" u="sng" dirty="0">
                <a:latin typeface="Avenir Next LT Pro" panose="020B0504020202020204" pitchFamily="34" charset="0"/>
              </a:rPr>
              <a:t> </a:t>
            </a:r>
            <a:r>
              <a:rPr lang="fr-FR" sz="2400" u="sng" dirty="0" err="1">
                <a:latin typeface="Avenir Next LT Pro" panose="020B0504020202020204" pitchFamily="34" charset="0"/>
              </a:rPr>
              <a:t>gravity</a:t>
            </a:r>
            <a:endParaRPr lang="fr-FR" sz="2400" u="sng" dirty="0">
              <a:latin typeface="Avenir Next LT Pro" panose="020B0504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544656-295D-4409-9C70-F585799EDFB2}"/>
              </a:ext>
            </a:extLst>
          </p:cNvPr>
          <p:cNvSpPr/>
          <p:nvPr/>
        </p:nvSpPr>
        <p:spPr>
          <a:xfrm>
            <a:off x="3238133" y="3466945"/>
            <a:ext cx="775869" cy="69162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96795C4-044A-449D-977B-04EB6AFDBFA9}"/>
              </a:ext>
            </a:extLst>
          </p:cNvPr>
          <p:cNvSpPr/>
          <p:nvPr/>
        </p:nvSpPr>
        <p:spPr>
          <a:xfrm>
            <a:off x="9455728" y="5425029"/>
            <a:ext cx="2270739" cy="96291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62FACBA-2811-4C7B-A501-5EAC1C52091E}"/>
                  </a:ext>
                </a:extLst>
              </p:cNvPr>
              <p:cNvSpPr txBox="1"/>
              <p:nvPr/>
            </p:nvSpPr>
            <p:spPr>
              <a:xfrm>
                <a:off x="5453825" y="5494795"/>
                <a:ext cx="6413038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̃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</m:acc>
                            </m:e>
                          </m:rad>
                          <m:d>
                            <m:dPr>
                              <m:begChr m:val="["/>
                              <m:endChr m:val="]"/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𝜙𝜕</m:t>
                                  </m:r>
                                </m:e>
                                <m:sub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0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fr-FR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fr-FR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00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000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fr-FR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r>
                                            <a:rPr lang="fr-FR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fr-FR" sz="2000" i="1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fr-FR" sz="2000" b="0" i="1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2/3</m:t>
                                              </m:r>
                                            </m:e>
                                          </m:rad>
                                          <m:r>
                                            <a:rPr lang="fr-FR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fr-FR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62FACBA-2811-4C7B-A501-5EAC1C520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825" y="5494795"/>
                <a:ext cx="6413038" cy="899670"/>
              </a:xfrm>
              <a:prstGeom prst="rect">
                <a:avLst/>
              </a:prstGeom>
              <a:blipFill>
                <a:blip r:embed="rId4"/>
                <a:stretch>
                  <a:fillRect l="-593" t="-133333" b="-187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81F3703-F8D2-4658-BF54-4135057DD138}"/>
                  </a:ext>
                </a:extLst>
              </p:cNvPr>
              <p:cNvSpPr txBox="1"/>
              <p:nvPr/>
            </p:nvSpPr>
            <p:spPr>
              <a:xfrm>
                <a:off x="501901" y="3413795"/>
                <a:ext cx="3720634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rad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fr-FR" sz="2000" i="1">
                                  <a:solidFill>
                                    <a:srgbClr val="82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rgbClr val="82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81F3703-F8D2-4658-BF54-4135057DD1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01" y="3413795"/>
                <a:ext cx="3720634" cy="899670"/>
              </a:xfrm>
              <a:prstGeom prst="rect">
                <a:avLst/>
              </a:prstGeom>
              <a:blipFill>
                <a:blip r:embed="rId5"/>
                <a:stretch>
                  <a:fillRect l="-11905" t="-131944" b="-187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9F066001-C628-42A5-A5A8-4C62466F1BE5}"/>
              </a:ext>
            </a:extLst>
          </p:cNvPr>
          <p:cNvSpPr txBox="1"/>
          <p:nvPr/>
        </p:nvSpPr>
        <p:spPr>
          <a:xfrm>
            <a:off x="9329977" y="4952275"/>
            <a:ext cx="239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Starobinsky </a:t>
            </a:r>
            <a:r>
              <a:rPr lang="fr-FR" i="1" dirty="0" err="1">
                <a:solidFill>
                  <a:schemeClr val="accent2"/>
                </a:solidFill>
                <a:latin typeface="Avenir Next LT Pro" panose="020B0504020202020204" pitchFamily="34" charset="0"/>
              </a:rPr>
              <a:t>potential</a:t>
            </a:r>
            <a:endParaRPr lang="fr-FR" i="1" dirty="0">
              <a:solidFill>
                <a:schemeClr val="accent2"/>
              </a:solidFill>
              <a:latin typeface="Avenir Next LT Pro" panose="020B0504020202020204" pitchFamily="34" charset="0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BDD1872-D4F1-4142-A852-CCBCA99AE16C}"/>
              </a:ext>
            </a:extLst>
          </p:cNvPr>
          <p:cNvCxnSpPr>
            <a:cxnSpLocks/>
          </p:cNvCxnSpPr>
          <p:nvPr/>
        </p:nvCxnSpPr>
        <p:spPr>
          <a:xfrm>
            <a:off x="4629558" y="4127538"/>
            <a:ext cx="2329209" cy="1009403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99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E66E4-E006-CF63-F327-C7D4F483C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F0FE3D-030D-DD8A-E849-BEF012CE854E}"/>
              </a:ext>
            </a:extLst>
          </p:cNvPr>
          <p:cNvSpPr/>
          <p:nvPr/>
        </p:nvSpPr>
        <p:spPr>
          <a:xfrm>
            <a:off x="770165" y="522155"/>
            <a:ext cx="6512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How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much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can the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parameters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vary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F6B7AC-1C26-DF9C-09A0-BB4950F941A5}"/>
              </a:ext>
            </a:extLst>
          </p:cNvPr>
          <p:cNvSpPr txBox="1"/>
          <p:nvPr/>
        </p:nvSpPr>
        <p:spPr>
          <a:xfrm>
            <a:off x="770165" y="1198180"/>
            <a:ext cx="4397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Example: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venir Next LT Pro" panose="020B0504020202020204" pitchFamily="34" charset="0"/>
              </a:rPr>
              <a:t>Starobinsky inflation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1A04AC-B1DD-2319-F956-4D2DCAECAF4A}"/>
              </a:ext>
            </a:extLst>
          </p:cNvPr>
          <p:cNvSpPr txBox="1"/>
          <p:nvPr/>
        </p:nvSpPr>
        <p:spPr>
          <a:xfrm>
            <a:off x="770165" y="1812650"/>
            <a:ext cx="4443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>
                <a:latin typeface="Avenir Next LT Pro" panose="020B0504020202020204" pitchFamily="34" charset="0"/>
              </a:rPr>
              <a:t>Two</a:t>
            </a:r>
            <a:r>
              <a:rPr lang="fr-FR" sz="2400" dirty="0">
                <a:latin typeface="Avenir Next LT Pro" panose="020B0504020202020204" pitchFamily="34" charset="0"/>
              </a:rPr>
              <a:t> </a:t>
            </a:r>
            <a:r>
              <a:rPr lang="fr-FR" sz="2400" dirty="0" err="1">
                <a:latin typeface="Avenir Next LT Pro" panose="020B0504020202020204" pitchFamily="34" charset="0"/>
              </a:rPr>
              <a:t>ways</a:t>
            </a:r>
            <a:r>
              <a:rPr lang="fr-FR" sz="2400" dirty="0">
                <a:latin typeface="Avenir Next LT Pro" panose="020B0504020202020204" pitchFamily="34" charset="0"/>
              </a:rPr>
              <a:t> to </a:t>
            </a:r>
            <a:r>
              <a:rPr lang="fr-FR" sz="2400" dirty="0" err="1">
                <a:latin typeface="Avenir Next LT Pro" panose="020B0504020202020204" pitchFamily="34" charset="0"/>
              </a:rPr>
              <a:t>get</a:t>
            </a:r>
            <a:r>
              <a:rPr lang="fr-FR" sz="2400" dirty="0">
                <a:latin typeface="Avenir Next LT Pro" panose="020B0504020202020204" pitchFamily="34" charset="0"/>
              </a:rPr>
              <a:t> the </a:t>
            </a:r>
            <a:r>
              <a:rPr lang="fr-FR" sz="2400" dirty="0" err="1">
                <a:latin typeface="Avenir Next LT Pro" panose="020B0504020202020204" pitchFamily="34" charset="0"/>
              </a:rPr>
              <a:t>potential</a:t>
            </a:r>
            <a:r>
              <a:rPr lang="fr-FR" sz="2400" dirty="0">
                <a:latin typeface="Avenir Next LT Pro" panose="020B0504020202020204" pitchFamily="34" charset="0"/>
              </a:rPr>
              <a:t>: </a:t>
            </a:r>
          </a:p>
        </p:txBody>
      </p:sp>
      <p:pic>
        <p:nvPicPr>
          <p:cNvPr id="6" name="Graphique 5" descr="Badge avec un remplissage uni">
            <a:extLst>
              <a:ext uri="{FF2B5EF4-FFF2-40B4-BE49-F238E27FC236}">
                <a16:creationId xmlns:a16="http://schemas.microsoft.com/office/drawing/2014/main" id="{393005C2-7950-D363-B220-8B6149EDF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739" y="2648251"/>
            <a:ext cx="461666" cy="4616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AF100DC-6DF1-B4EA-F3BD-09432DD1E013}"/>
              </a:ext>
            </a:extLst>
          </p:cNvPr>
          <p:cNvSpPr txBox="1"/>
          <p:nvPr/>
        </p:nvSpPr>
        <p:spPr>
          <a:xfrm>
            <a:off x="4626334" y="2632932"/>
            <a:ext cx="1956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u="sng" dirty="0" err="1">
                <a:latin typeface="Avenir Next LT Pro" panose="020B0504020202020204" pitchFamily="34" charset="0"/>
              </a:rPr>
              <a:t>Supergravity</a:t>
            </a:r>
            <a:endParaRPr lang="fr-FR" sz="2400" u="sng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6B7FFAB-04C7-B559-F705-89D453BCAF99}"/>
                  </a:ext>
                </a:extLst>
              </p:cNvPr>
              <p:cNvSpPr txBox="1"/>
              <p:nvPr/>
            </p:nvSpPr>
            <p:spPr>
              <a:xfrm>
                <a:off x="889104" y="4369385"/>
                <a:ext cx="33039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=−3</m:t>
                      </m:r>
                      <m:func>
                        <m:func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/3)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6B7FFAB-04C7-B559-F705-89D453BCA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04" y="4369385"/>
                <a:ext cx="3303918" cy="400110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05F3B12-1B1B-D329-69ED-FCF36CF0C742}"/>
                  </a:ext>
                </a:extLst>
              </p:cNvPr>
              <p:cNvSpPr txBox="1"/>
              <p:nvPr/>
            </p:nvSpPr>
            <p:spPr>
              <a:xfrm>
                <a:off x="4626334" y="4181798"/>
                <a:ext cx="2939331" cy="783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ad>
                                <m:radPr>
                                  <m:degHide m:val="on"/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05F3B12-1B1B-D329-69ED-FCF36CF0C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334" y="4181798"/>
                <a:ext cx="2939331" cy="7838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8CD82A7-EA00-49C3-20F8-816805EA0954}"/>
                  </a:ext>
                </a:extLst>
              </p:cNvPr>
              <p:cNvSpPr txBox="1"/>
              <p:nvPr/>
            </p:nvSpPr>
            <p:spPr>
              <a:xfrm>
                <a:off x="2541063" y="5295072"/>
                <a:ext cx="4492833" cy="3741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p>
                          </m:sSup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b>
                          </m:sSub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8CD82A7-EA00-49C3-20F8-816805EA0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063" y="5295072"/>
                <a:ext cx="4492833" cy="374141"/>
              </a:xfrm>
              <a:prstGeom prst="rect">
                <a:avLst/>
              </a:prstGeom>
              <a:blipFill>
                <a:blip r:embed="rId6"/>
                <a:stretch>
                  <a:fillRect l="-1412" b="-2333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ZoneTexte 28">
            <a:extLst>
              <a:ext uri="{FF2B5EF4-FFF2-40B4-BE49-F238E27FC236}">
                <a16:creationId xmlns:a16="http://schemas.microsoft.com/office/drawing/2014/main" id="{82A49C7E-0ED2-4EE1-9840-A4484F9F6132}"/>
              </a:ext>
            </a:extLst>
          </p:cNvPr>
          <p:cNvSpPr txBox="1"/>
          <p:nvPr/>
        </p:nvSpPr>
        <p:spPr>
          <a:xfrm>
            <a:off x="246454" y="5295072"/>
            <a:ext cx="2213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Scalar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r>
              <a:rPr lang="fr-FR" sz="2000" b="1" dirty="0">
                <a:latin typeface="Avenir Next LT Pro" panose="020B05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B4A7048-0E0C-5A34-FB44-E7D3D4D8DA2B}"/>
                  </a:ext>
                </a:extLst>
              </p:cNvPr>
              <p:cNvSpPr txBox="1"/>
              <p:nvPr/>
            </p:nvSpPr>
            <p:spPr>
              <a:xfrm>
                <a:off x="8319971" y="5179458"/>
                <a:ext cx="36724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Starobinsky </a:t>
                </a:r>
                <a:r>
                  <a:rPr lang="fr-FR" sz="2400" b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potential</a:t>
                </a:r>
                <a:endParaRPr lang="fr-FR" sz="2400" b="1" dirty="0">
                  <a:solidFill>
                    <a:schemeClr val="accent1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r>
                  <a:rPr lang="fr-FR" sz="24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𝝀</m:t>
                    </m:r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b="1" dirty="0">
                  <a:solidFill>
                    <a:schemeClr val="accent1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B4A7048-0E0C-5A34-FB44-E7D3D4D8D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971" y="5179458"/>
                <a:ext cx="3672497" cy="830997"/>
              </a:xfrm>
              <a:prstGeom prst="rect">
                <a:avLst/>
              </a:prstGeom>
              <a:blipFill>
                <a:blip r:embed="rId7"/>
                <a:stretch>
                  <a:fillRect l="-2759" t="-6061" b="-1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FC691A1C-71D1-8D4F-C11C-7970C7FCDB3C}"/>
              </a:ext>
            </a:extLst>
          </p:cNvPr>
          <p:cNvSpPr/>
          <p:nvPr/>
        </p:nvSpPr>
        <p:spPr>
          <a:xfrm>
            <a:off x="7441193" y="5295072"/>
            <a:ext cx="651773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F744E90-7CE6-529D-2897-7CFA50E8E456}"/>
              </a:ext>
            </a:extLst>
          </p:cNvPr>
          <p:cNvCxnSpPr/>
          <p:nvPr/>
        </p:nvCxnSpPr>
        <p:spPr>
          <a:xfrm>
            <a:off x="3352800" y="4864178"/>
            <a:ext cx="273267" cy="3152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12E21A3-2C76-74E5-D49C-A7B3F7E3717D}"/>
              </a:ext>
            </a:extLst>
          </p:cNvPr>
          <p:cNvCxnSpPr/>
          <p:nvPr/>
        </p:nvCxnSpPr>
        <p:spPr>
          <a:xfrm flipH="1">
            <a:off x="5213241" y="4864178"/>
            <a:ext cx="378262" cy="3152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46516C3-E2CD-56EB-901A-FE735B681165}"/>
                  </a:ext>
                </a:extLst>
              </p:cNvPr>
              <p:cNvSpPr txBox="1"/>
              <p:nvPr/>
            </p:nvSpPr>
            <p:spPr>
              <a:xfrm>
                <a:off x="8266573" y="4371417"/>
                <a:ext cx="3142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fr-FR" sz="2400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is</a:t>
                </a:r>
                <a:r>
                  <a:rPr lang="fr-FR" sz="2400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 a free </a:t>
                </a:r>
                <a:r>
                  <a:rPr lang="fr-FR" sz="2400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parameter</a:t>
                </a:r>
                <a:endParaRPr lang="fr-FR" sz="2400" dirty="0">
                  <a:solidFill>
                    <a:schemeClr val="accent1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46516C3-E2CD-56EB-901A-FE735B681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573" y="4371417"/>
                <a:ext cx="3142219" cy="461665"/>
              </a:xfrm>
              <a:prstGeom prst="rect">
                <a:avLst/>
              </a:prstGeom>
              <a:blipFill>
                <a:blip r:embed="rId8"/>
                <a:stretch>
                  <a:fillRect l="-402" t="-10811" b="-2973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8E675ABE-20BD-E8E1-333B-E8390102B652}"/>
              </a:ext>
            </a:extLst>
          </p:cNvPr>
          <p:cNvSpPr txBox="1"/>
          <p:nvPr/>
        </p:nvSpPr>
        <p:spPr>
          <a:xfrm>
            <a:off x="1277582" y="3602329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Kähler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endParaRPr lang="fr-US" sz="2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C1F9D55-9CC4-5862-A8E1-6B10E18A9D6C}"/>
              </a:ext>
            </a:extLst>
          </p:cNvPr>
          <p:cNvSpPr txBox="1"/>
          <p:nvPr/>
        </p:nvSpPr>
        <p:spPr>
          <a:xfrm>
            <a:off x="5213241" y="3530850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Superpotential</a:t>
            </a:r>
            <a:endParaRPr lang="fr-US" sz="2000" b="1" dirty="0"/>
          </a:p>
        </p:txBody>
      </p:sp>
    </p:spTree>
    <p:extLst>
      <p:ext uri="{BB962C8B-B14F-4D97-AF65-F5344CB8AC3E}">
        <p14:creationId xmlns:p14="http://schemas.microsoft.com/office/powerpoint/2010/main" val="125868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03D05E-AC7C-46C1-A960-03BD3B93B183}"/>
              </a:ext>
            </a:extLst>
          </p:cNvPr>
          <p:cNvSpPr/>
          <p:nvPr/>
        </p:nvSpPr>
        <p:spPr>
          <a:xfrm>
            <a:off x="770165" y="522155"/>
            <a:ext cx="6512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How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much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can the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parameters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vary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7AF7765-DDA9-42BD-A2CD-9ED18D0EBE5F}"/>
                  </a:ext>
                </a:extLst>
              </p:cNvPr>
              <p:cNvSpPr txBox="1"/>
              <p:nvPr/>
            </p:nvSpPr>
            <p:spPr>
              <a:xfrm>
                <a:off x="2220596" y="1112666"/>
                <a:ext cx="342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gives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Starobinsky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7AF7765-DDA9-42BD-A2CD-9ED18D0EB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596" y="1112666"/>
                <a:ext cx="3425874" cy="461665"/>
              </a:xfrm>
              <a:prstGeom prst="rect">
                <a:avLst/>
              </a:prstGeom>
              <a:blipFill>
                <a:blip r:embed="rId2"/>
                <a:stretch>
                  <a:fillRect l="-534" t="-9333" r="-1779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D05F5B9B-1474-4A80-85A8-F29D682A4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28" y="2646305"/>
            <a:ext cx="8058564" cy="394990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72A36-8522-4B15-AECD-6DE43B4D1BEE}"/>
                  </a:ext>
                </a:extLst>
              </p:cNvPr>
              <p:cNvSpPr txBox="1"/>
              <p:nvPr/>
            </p:nvSpPr>
            <p:spPr>
              <a:xfrm>
                <a:off x="8398691" y="2898073"/>
                <a:ext cx="32237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rgbClr val="820000"/>
                    </a:solidFill>
                    <a:latin typeface="Avenir Next LT Pro" panose="020B0504020202020204" pitchFamily="34" charset="0"/>
                  </a:rPr>
                  <a:t>0.0001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change in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makes</a:t>
                </a:r>
              </a:p>
              <a:p>
                <a:r>
                  <a:rPr lang="en-US" sz="2000" dirty="0">
                    <a:latin typeface="Avenir Next LT Pro" panose="020B0504020202020204" pitchFamily="34" charset="0"/>
                  </a:rPr>
                  <a:t>a big difference!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72A36-8522-4B15-AECD-6DE43B4D1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691" y="2898073"/>
                <a:ext cx="3223703" cy="707886"/>
              </a:xfrm>
              <a:prstGeom prst="rect">
                <a:avLst/>
              </a:prstGeom>
              <a:blipFill>
                <a:blip r:embed="rId4"/>
                <a:stretch>
                  <a:fillRect l="-2079" t="-3419" r="-945" b="-145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78D375B-D6F2-414F-9499-528B3188FF26}"/>
              </a:ext>
            </a:extLst>
          </p:cNvPr>
          <p:cNvSpPr/>
          <p:nvPr/>
        </p:nvSpPr>
        <p:spPr>
          <a:xfrm>
            <a:off x="8319571" y="2811376"/>
            <a:ext cx="3381941" cy="88127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C3931749-99CA-4A72-BBCE-246CFFB1FF9E}"/>
                  </a:ext>
                </a:extLst>
              </p14:cNvPr>
              <p14:cNvContentPartPr/>
              <p14:nvPr/>
            </p14:nvContentPartPr>
            <p14:xfrm>
              <a:off x="6072132" y="3210648"/>
              <a:ext cx="2100960" cy="1080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C3931749-99CA-4A72-BBCE-246CFFB1FF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09143" y="2844842"/>
                <a:ext cx="2226578" cy="7420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D737A2DC-97FA-41E1-B195-971777FB24C9}"/>
                  </a:ext>
                </a:extLst>
              </p14:cNvPr>
              <p14:cNvContentPartPr/>
              <p14:nvPr/>
            </p14:nvContentPartPr>
            <p14:xfrm>
              <a:off x="6064212" y="3058368"/>
              <a:ext cx="172440" cy="34740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D737A2DC-97FA-41E1-B195-971777FB24C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1080" y="2680368"/>
                <a:ext cx="298343" cy="11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BA49ACD-1768-4298-A594-C194BA9023F9}"/>
                  </a:ext>
                </a:extLst>
              </p14:cNvPr>
              <p14:cNvContentPartPr/>
              <p14:nvPr/>
            </p14:nvContentPartPr>
            <p14:xfrm>
              <a:off x="6115332" y="3819768"/>
              <a:ext cx="588600" cy="68688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BA49ACD-1768-4298-A594-C194BA9023F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52293" y="3441768"/>
                <a:ext cx="714317" cy="144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B8B547C8-514B-403E-ADF1-6534B12AA1E8}"/>
                  </a:ext>
                </a:extLst>
              </p14:cNvPr>
              <p14:cNvContentPartPr/>
              <p14:nvPr/>
            </p14:nvContentPartPr>
            <p14:xfrm>
              <a:off x="6093732" y="4309728"/>
              <a:ext cx="33120" cy="20736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B8B547C8-514B-403E-ADF1-6534B12AA1E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31409" y="3931071"/>
                <a:ext cx="157409" cy="9643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BC736E05-3CC4-4419-AB92-FEB3D512BE0F}"/>
                  </a:ext>
                </a:extLst>
              </p14:cNvPr>
              <p14:cNvContentPartPr/>
              <p14:nvPr/>
            </p14:nvContentPartPr>
            <p14:xfrm>
              <a:off x="6126492" y="4515288"/>
              <a:ext cx="201240" cy="1260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BC736E05-3CC4-4419-AB92-FEB3D512BE0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63492" y="4147788"/>
                <a:ext cx="326880" cy="747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12F5A1-AD68-400F-87C7-88187292C0C1}"/>
                  </a:ext>
                </a:extLst>
              </p:cNvPr>
              <p:cNvSpPr txBox="1"/>
              <p:nvPr/>
            </p:nvSpPr>
            <p:spPr>
              <a:xfrm>
                <a:off x="8650672" y="3819768"/>
                <a:ext cx="2750240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000" dirty="0"/>
                  <a:t>: </a:t>
                </a:r>
                <a:endParaRPr lang="en-US" sz="2000" dirty="0">
                  <a:latin typeface="Avenir Next LT Pro" panose="020B0504020202020204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en-US" sz="2000" dirty="0">
                    <a:latin typeface="Avenir Next LT Pro" panose="020B0504020202020204" pitchFamily="34" charset="0"/>
                  </a:rPr>
                  <a:t>Smaller flat portion</a:t>
                </a: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fr-FR" sz="2000" dirty="0">
                    <a:latin typeface="Avenir Next LT Pro" panose="020B0504020202020204" pitchFamily="34" charset="0"/>
                  </a:rPr>
                  <a:t>A </a:t>
                </a:r>
                <a:r>
                  <a:rPr lang="fr-FR" sz="2000" dirty="0" err="1">
                    <a:solidFill>
                      <a:srgbClr val="820000"/>
                    </a:solidFill>
                    <a:latin typeface="Avenir Next LT Pro" panose="020B0504020202020204" pitchFamily="34" charset="0"/>
                  </a:rPr>
                  <a:t>barrier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appears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! </a:t>
                </a:r>
                <a:endParaRPr lang="en-US" sz="2000" dirty="0" err="1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12F5A1-AD68-400F-87C7-88187292C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672" y="3819768"/>
                <a:ext cx="2750240" cy="1938992"/>
              </a:xfrm>
              <a:prstGeom prst="rect">
                <a:avLst/>
              </a:prstGeom>
              <a:blipFill>
                <a:blip r:embed="rId15"/>
                <a:stretch>
                  <a:fillRect l="-1996" t="-1887" r="-1552" b="-50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EC30263-B7D0-4597-BEA6-23EDD430C887}"/>
                  </a:ext>
                </a:extLst>
              </p:cNvPr>
              <p:cNvSpPr txBox="1"/>
              <p:nvPr/>
            </p:nvSpPr>
            <p:spPr>
              <a:xfrm>
                <a:off x="7110304" y="1112667"/>
                <a:ext cx="27864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>
                    <a:latin typeface="Avenir Next LT Pro" panose="020B0504020202020204" pitchFamily="34" charset="0"/>
                  </a:rPr>
                  <a:t>What about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EC30263-B7D0-4597-BEA6-23EDD430C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304" y="1112667"/>
                <a:ext cx="2786404" cy="461665"/>
              </a:xfrm>
              <a:prstGeom prst="rect">
                <a:avLst/>
              </a:prstGeom>
              <a:blipFill>
                <a:blip r:embed="rId16"/>
                <a:stretch>
                  <a:fillRect l="-3282" t="-9333" r="-2407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Image 21">
            <a:extLst>
              <a:ext uri="{FF2B5EF4-FFF2-40B4-BE49-F238E27FC236}">
                <a16:creationId xmlns:a16="http://schemas.microsoft.com/office/drawing/2014/main" id="{157B6641-8080-445B-A1D7-B842CA28C3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24517" y="2032635"/>
            <a:ext cx="5843575" cy="526199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9799F95-3551-411F-92FA-DD5903B50C1E}"/>
              </a:ext>
            </a:extLst>
          </p:cNvPr>
          <p:cNvCxnSpPr>
            <a:cxnSpLocks/>
          </p:cNvCxnSpPr>
          <p:nvPr/>
        </p:nvCxnSpPr>
        <p:spPr>
          <a:xfrm>
            <a:off x="5614940" y="1343499"/>
            <a:ext cx="146383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3E4C816F-E7A6-4642-8212-24C070083769}"/>
              </a:ext>
            </a:extLst>
          </p:cNvPr>
          <p:cNvSpPr txBox="1"/>
          <p:nvPr/>
        </p:nvSpPr>
        <p:spPr>
          <a:xfrm>
            <a:off x="114528" y="2132980"/>
            <a:ext cx="3226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/>
                </a:solidFill>
                <a:latin typeface="Avenir Next LT Pro" panose="020B0504020202020204" pitchFamily="34" charset="0"/>
              </a:rPr>
              <a:t>General </a:t>
            </a:r>
            <a:r>
              <a:rPr lang="fr-FR" sz="2000" b="1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scalar</a:t>
            </a:r>
            <a:r>
              <a:rPr lang="fr-FR" sz="2000" b="1" dirty="0">
                <a:solidFill>
                  <a:schemeClr val="accent1"/>
                </a:solidFill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potential</a:t>
            </a:r>
            <a:r>
              <a:rPr lang="fr-FR" sz="2000" b="1" dirty="0">
                <a:solidFill>
                  <a:schemeClr val="accent1"/>
                </a:solidFill>
                <a:latin typeface="Avenir Next LT Pro" panose="020B0504020202020204" pitchFamily="34" charset="0"/>
              </a:rPr>
              <a:t>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C235F6-D4D4-1319-2E83-B71DBDDAEA1F}"/>
              </a:ext>
            </a:extLst>
          </p:cNvPr>
          <p:cNvSpPr txBox="1"/>
          <p:nvPr/>
        </p:nvSpPr>
        <p:spPr>
          <a:xfrm>
            <a:off x="6064212" y="1591653"/>
            <a:ext cx="609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Avenir Book" panose="02000503020000020003" pitchFamily="2" charset="0"/>
              </a:rPr>
              <a:t> I. </a:t>
            </a:r>
            <a:r>
              <a:rPr lang="fr-FR" sz="1600" dirty="0" err="1">
                <a:latin typeface="Avenir Book" panose="02000503020000020003" pitchFamily="2" charset="0"/>
              </a:rPr>
              <a:t>Antoniadis</a:t>
            </a:r>
            <a:r>
              <a:rPr lang="fr-FR" sz="1600" dirty="0">
                <a:latin typeface="Avenir Book" panose="02000503020000020003" pitchFamily="2" charset="0"/>
              </a:rPr>
              <a:t>, J. Ellis, WK, D. </a:t>
            </a:r>
            <a:r>
              <a:rPr lang="fr-FR" sz="1600" dirty="0" err="1">
                <a:latin typeface="Avenir Book" panose="02000503020000020003" pitchFamily="2" charset="0"/>
              </a:rPr>
              <a:t>Nanopoulos</a:t>
            </a:r>
            <a:r>
              <a:rPr lang="fr-FR" sz="1600" dirty="0">
                <a:latin typeface="Avenir Book" panose="02000503020000020003" pitchFamily="2" charset="0"/>
              </a:rPr>
              <a:t>, K. Olive [2504.12283] </a:t>
            </a:r>
            <a:endParaRPr lang="fr-US" sz="1600" dirty="0">
              <a:latin typeface="Avenir Book" panose="02000503020000020003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DBEB4E2-7032-B1A5-6530-0E169A89AC74}"/>
              </a:ext>
            </a:extLst>
          </p:cNvPr>
          <p:cNvSpPr txBox="1"/>
          <p:nvPr/>
        </p:nvSpPr>
        <p:spPr>
          <a:xfrm>
            <a:off x="8330747" y="4788345"/>
            <a:ext cx="3951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Inflation </a:t>
            </a:r>
            <a:r>
              <a:rPr lang="fr-FR" sz="2000" dirty="0" err="1">
                <a:latin typeface="Comic Sans MS" panose="030F0702030302020204" pitchFamily="66" charset="0"/>
              </a:rPr>
              <a:t>may</a:t>
            </a:r>
            <a:r>
              <a:rPr lang="fr-FR" sz="2000" dirty="0">
                <a:latin typeface="Comic Sans MS" panose="030F0702030302020204" pitchFamily="66" charset="0"/>
              </a:rPr>
              <a:t> not </a:t>
            </a:r>
            <a:r>
              <a:rPr lang="fr-FR" sz="2000" dirty="0" err="1">
                <a:latin typeface="Comic Sans MS" panose="030F0702030302020204" pitchFamily="66" charset="0"/>
              </a:rPr>
              <a:t>be</a:t>
            </a:r>
            <a:r>
              <a:rPr lang="fr-FR" sz="2000" dirty="0">
                <a:latin typeface="Comic Sans MS" panose="030F0702030302020204" pitchFamily="66" charset="0"/>
              </a:rPr>
              <a:t> </a:t>
            </a:r>
            <a:r>
              <a:rPr lang="fr-FR" sz="2000" dirty="0" err="1">
                <a:latin typeface="Comic Sans MS" panose="030F0702030302020204" pitchFamily="66" charset="0"/>
              </a:rPr>
              <a:t>successful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E76ABF-E6AA-4FD0-69EA-4E2CD2F44DCB}"/>
              </a:ext>
            </a:extLst>
          </p:cNvPr>
          <p:cNvSpPr txBox="1"/>
          <p:nvPr/>
        </p:nvSpPr>
        <p:spPr>
          <a:xfrm>
            <a:off x="8114243" y="6069633"/>
            <a:ext cx="3547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Affects the </a:t>
            </a:r>
            <a:r>
              <a:rPr lang="fr-FR" sz="2000" dirty="0">
                <a:solidFill>
                  <a:srgbClr val="820000"/>
                </a:solidFill>
                <a:latin typeface="Comic Sans MS" panose="030F0702030302020204" pitchFamily="66" charset="0"/>
              </a:rPr>
              <a:t>initial condition</a:t>
            </a:r>
            <a:endParaRPr lang="en-US" sz="2000" dirty="0">
              <a:solidFill>
                <a:srgbClr val="82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03D05E-AC7C-46C1-A960-03BD3B93B183}"/>
              </a:ext>
            </a:extLst>
          </p:cNvPr>
          <p:cNvSpPr/>
          <p:nvPr/>
        </p:nvSpPr>
        <p:spPr>
          <a:xfrm>
            <a:off x="770165" y="522155"/>
            <a:ext cx="6512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How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much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can the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parameters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vary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7AF7765-DDA9-42BD-A2CD-9ED18D0EBE5F}"/>
                  </a:ext>
                </a:extLst>
              </p:cNvPr>
              <p:cNvSpPr txBox="1"/>
              <p:nvPr/>
            </p:nvSpPr>
            <p:spPr>
              <a:xfrm>
                <a:off x="2651512" y="1475007"/>
                <a:ext cx="28886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gives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Starobinsky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7AF7765-DDA9-42BD-A2CD-9ED18D0EB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512" y="1475007"/>
                <a:ext cx="2888676" cy="400110"/>
              </a:xfrm>
              <a:prstGeom prst="rect">
                <a:avLst/>
              </a:prstGeom>
              <a:blipFill>
                <a:blip r:embed="rId2"/>
                <a:stretch>
                  <a:fillRect t="-7576" r="-126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D05F5B9B-1474-4A80-85A8-F29D682A4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28" y="2646305"/>
            <a:ext cx="8058564" cy="394990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72A36-8522-4B15-AECD-6DE43B4D1BEE}"/>
                  </a:ext>
                </a:extLst>
              </p:cNvPr>
              <p:cNvSpPr txBox="1"/>
              <p:nvPr/>
            </p:nvSpPr>
            <p:spPr>
              <a:xfrm>
                <a:off x="8398691" y="2898073"/>
                <a:ext cx="32237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rgbClr val="820000"/>
                    </a:solidFill>
                    <a:latin typeface="Avenir Next LT Pro" panose="020B0504020202020204" pitchFamily="34" charset="0"/>
                  </a:rPr>
                  <a:t>0.0001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change in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makes</a:t>
                </a:r>
              </a:p>
              <a:p>
                <a:r>
                  <a:rPr lang="en-US" sz="2000" dirty="0">
                    <a:latin typeface="Avenir Next LT Pro" panose="020B0504020202020204" pitchFamily="34" charset="0"/>
                  </a:rPr>
                  <a:t>a big difference!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72A36-8522-4B15-AECD-6DE43B4D1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691" y="2898073"/>
                <a:ext cx="3223703" cy="707886"/>
              </a:xfrm>
              <a:prstGeom prst="rect">
                <a:avLst/>
              </a:prstGeom>
              <a:blipFill>
                <a:blip r:embed="rId4"/>
                <a:stretch>
                  <a:fillRect l="-2079" t="-3419" r="-945" b="-145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78D375B-D6F2-414F-9499-528B3188FF26}"/>
              </a:ext>
            </a:extLst>
          </p:cNvPr>
          <p:cNvSpPr/>
          <p:nvPr/>
        </p:nvSpPr>
        <p:spPr>
          <a:xfrm>
            <a:off x="8319571" y="2811376"/>
            <a:ext cx="3381941" cy="88127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C3931749-99CA-4A72-BBCE-246CFFB1FF9E}"/>
                  </a:ext>
                </a:extLst>
              </p14:cNvPr>
              <p14:cNvContentPartPr/>
              <p14:nvPr/>
            </p14:nvContentPartPr>
            <p14:xfrm>
              <a:off x="6072132" y="3210648"/>
              <a:ext cx="2100960" cy="1080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C3931749-99CA-4A72-BBCE-246CFFB1FF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09143" y="2844842"/>
                <a:ext cx="2226578" cy="7420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D737A2DC-97FA-41E1-B195-971777FB24C9}"/>
                  </a:ext>
                </a:extLst>
              </p14:cNvPr>
              <p14:cNvContentPartPr/>
              <p14:nvPr/>
            </p14:nvContentPartPr>
            <p14:xfrm>
              <a:off x="6064212" y="3058368"/>
              <a:ext cx="172440" cy="34740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D737A2DC-97FA-41E1-B195-971777FB24C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1080" y="2680368"/>
                <a:ext cx="298343" cy="11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BA49ACD-1768-4298-A594-C194BA9023F9}"/>
                  </a:ext>
                </a:extLst>
              </p14:cNvPr>
              <p14:cNvContentPartPr/>
              <p14:nvPr/>
            </p14:nvContentPartPr>
            <p14:xfrm>
              <a:off x="6115332" y="3819768"/>
              <a:ext cx="588600" cy="68688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BA49ACD-1768-4298-A594-C194BA9023F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52293" y="3441768"/>
                <a:ext cx="714317" cy="144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B8B547C8-514B-403E-ADF1-6534B12AA1E8}"/>
                  </a:ext>
                </a:extLst>
              </p14:cNvPr>
              <p14:cNvContentPartPr/>
              <p14:nvPr/>
            </p14:nvContentPartPr>
            <p14:xfrm>
              <a:off x="6093732" y="4309728"/>
              <a:ext cx="33120" cy="20736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B8B547C8-514B-403E-ADF1-6534B12AA1E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31409" y="3931071"/>
                <a:ext cx="157409" cy="9643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BC736E05-3CC4-4419-AB92-FEB3D512BE0F}"/>
                  </a:ext>
                </a:extLst>
              </p14:cNvPr>
              <p14:cNvContentPartPr/>
              <p14:nvPr/>
            </p14:nvContentPartPr>
            <p14:xfrm>
              <a:off x="6126492" y="4515288"/>
              <a:ext cx="201240" cy="1260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BC736E05-3CC4-4419-AB92-FEB3D512BE0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63492" y="4147788"/>
                <a:ext cx="326880" cy="74725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5E449C69-CE3B-4229-A90A-29903F1DC268}"/>
              </a:ext>
            </a:extLst>
          </p:cNvPr>
          <p:cNvSpPr txBox="1"/>
          <p:nvPr/>
        </p:nvSpPr>
        <p:spPr>
          <a:xfrm>
            <a:off x="8114243" y="6069633"/>
            <a:ext cx="3547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Affects the </a:t>
            </a:r>
            <a:r>
              <a:rPr lang="fr-FR" sz="2000" dirty="0">
                <a:solidFill>
                  <a:srgbClr val="820000"/>
                </a:solidFill>
                <a:latin typeface="Comic Sans MS" panose="030F0702030302020204" pitchFamily="66" charset="0"/>
              </a:rPr>
              <a:t>initial condition</a:t>
            </a:r>
            <a:endParaRPr lang="en-US" sz="2000" dirty="0">
              <a:solidFill>
                <a:srgbClr val="82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4E5BA0D-884C-4E55-A804-558CCFF022CB}"/>
              </a:ext>
            </a:extLst>
          </p:cNvPr>
          <p:cNvSpPr txBox="1"/>
          <p:nvPr/>
        </p:nvSpPr>
        <p:spPr>
          <a:xfrm>
            <a:off x="8330747" y="4788345"/>
            <a:ext cx="3951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Inflation </a:t>
            </a:r>
            <a:r>
              <a:rPr lang="fr-FR" sz="2000" dirty="0" err="1">
                <a:latin typeface="Comic Sans MS" panose="030F0702030302020204" pitchFamily="66" charset="0"/>
              </a:rPr>
              <a:t>may</a:t>
            </a:r>
            <a:r>
              <a:rPr lang="fr-FR" sz="2000" dirty="0">
                <a:latin typeface="Comic Sans MS" panose="030F0702030302020204" pitchFamily="66" charset="0"/>
              </a:rPr>
              <a:t> not </a:t>
            </a:r>
            <a:r>
              <a:rPr lang="fr-FR" sz="2000" dirty="0" err="1">
                <a:latin typeface="Comic Sans MS" panose="030F0702030302020204" pitchFamily="66" charset="0"/>
              </a:rPr>
              <a:t>be</a:t>
            </a:r>
            <a:r>
              <a:rPr lang="fr-FR" sz="2000" dirty="0">
                <a:latin typeface="Comic Sans MS" panose="030F0702030302020204" pitchFamily="66" charset="0"/>
              </a:rPr>
              <a:t> </a:t>
            </a:r>
            <a:r>
              <a:rPr lang="fr-FR" sz="2000" dirty="0" err="1">
                <a:latin typeface="Comic Sans MS" panose="030F0702030302020204" pitchFamily="66" charset="0"/>
              </a:rPr>
              <a:t>successful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12F5A1-AD68-400F-87C7-88187292C0C1}"/>
                  </a:ext>
                </a:extLst>
              </p:cNvPr>
              <p:cNvSpPr txBox="1"/>
              <p:nvPr/>
            </p:nvSpPr>
            <p:spPr>
              <a:xfrm>
                <a:off x="8650672" y="3819768"/>
                <a:ext cx="2750240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000" dirty="0"/>
                  <a:t>: </a:t>
                </a:r>
                <a:endParaRPr lang="en-US" sz="2000" dirty="0">
                  <a:latin typeface="Avenir Next LT Pro" panose="020B0504020202020204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en-US" sz="2000" dirty="0">
                    <a:latin typeface="Avenir Next LT Pro" panose="020B0504020202020204" pitchFamily="34" charset="0"/>
                  </a:rPr>
                  <a:t>Smaller flat portion</a:t>
                </a: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endParaRPr lang="en-US" sz="2000" dirty="0">
                  <a:latin typeface="Avenir Next LT Pro" panose="020B0504020202020204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fr-FR" sz="2000" dirty="0">
                    <a:latin typeface="Avenir Next LT Pro" panose="020B0504020202020204" pitchFamily="34" charset="0"/>
                  </a:rPr>
                  <a:t>A </a:t>
                </a:r>
                <a:r>
                  <a:rPr lang="fr-FR" sz="2000" dirty="0" err="1">
                    <a:solidFill>
                      <a:srgbClr val="820000"/>
                    </a:solidFill>
                    <a:latin typeface="Avenir Next LT Pro" panose="020B0504020202020204" pitchFamily="34" charset="0"/>
                  </a:rPr>
                  <a:t>barrier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appears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! </a:t>
                </a:r>
                <a:endParaRPr lang="en-US" sz="2000" dirty="0" err="1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12F5A1-AD68-400F-87C7-88187292C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672" y="3819768"/>
                <a:ext cx="2750240" cy="1938992"/>
              </a:xfrm>
              <a:prstGeom prst="rect">
                <a:avLst/>
              </a:prstGeom>
              <a:blipFill>
                <a:blip r:embed="rId15"/>
                <a:stretch>
                  <a:fillRect l="-1996" t="-1887" r="-1552" b="-50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EC30263-B7D0-4597-BEA6-23EDD430C887}"/>
                  </a:ext>
                </a:extLst>
              </p:cNvPr>
              <p:cNvSpPr txBox="1"/>
              <p:nvPr/>
            </p:nvSpPr>
            <p:spPr>
              <a:xfrm>
                <a:off x="6409632" y="1487752"/>
                <a:ext cx="235359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Avenir Next LT Pro" panose="020B0504020202020204" pitchFamily="34" charset="0"/>
                  </a:rPr>
                  <a:t>What about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fr-FR" sz="2000" dirty="0">
                    <a:latin typeface="Avenir Next LT Pro" panose="020B05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EC30263-B7D0-4597-BEA6-23EDD430C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632" y="1487752"/>
                <a:ext cx="2353593" cy="400110"/>
              </a:xfrm>
              <a:prstGeom prst="rect">
                <a:avLst/>
              </a:prstGeom>
              <a:blipFill>
                <a:blip r:embed="rId16"/>
                <a:stretch>
                  <a:fillRect l="-2584" t="-6061" r="-155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>
            <a:extLst>
              <a:ext uri="{FF2B5EF4-FFF2-40B4-BE49-F238E27FC236}">
                <a16:creationId xmlns:a16="http://schemas.microsoft.com/office/drawing/2014/main" id="{43D02287-C7BA-4A57-A831-979EE67E9248}"/>
              </a:ext>
            </a:extLst>
          </p:cNvPr>
          <p:cNvSpPr/>
          <p:nvPr/>
        </p:nvSpPr>
        <p:spPr>
          <a:xfrm>
            <a:off x="615738" y="196561"/>
            <a:ext cx="6821214" cy="1117366"/>
          </a:xfrm>
          <a:prstGeom prst="ellipse">
            <a:avLst/>
          </a:prstGeom>
          <a:noFill/>
          <a:ln w="381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634779923">
                  <a:custGeom>
                    <a:avLst/>
                    <a:gdLst>
                      <a:gd name="connsiteX0" fmla="*/ 0 w 6821214"/>
                      <a:gd name="connsiteY0" fmla="*/ 558683 h 1117366"/>
                      <a:gd name="connsiteX1" fmla="*/ 3410607 w 6821214"/>
                      <a:gd name="connsiteY1" fmla="*/ 0 h 1117366"/>
                      <a:gd name="connsiteX2" fmla="*/ 6821214 w 6821214"/>
                      <a:gd name="connsiteY2" fmla="*/ 558683 h 1117366"/>
                      <a:gd name="connsiteX3" fmla="*/ 3410607 w 6821214"/>
                      <a:gd name="connsiteY3" fmla="*/ 1117366 h 1117366"/>
                      <a:gd name="connsiteX4" fmla="*/ 0 w 6821214"/>
                      <a:gd name="connsiteY4" fmla="*/ 558683 h 1117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821214" h="1117366" extrusionOk="0">
                        <a:moveTo>
                          <a:pt x="0" y="558683"/>
                        </a:moveTo>
                        <a:cubicBezTo>
                          <a:pt x="-29603" y="429279"/>
                          <a:pt x="1534143" y="317111"/>
                          <a:pt x="3410607" y="0"/>
                        </a:cubicBezTo>
                        <a:cubicBezTo>
                          <a:pt x="5303725" y="-5028"/>
                          <a:pt x="6876196" y="223255"/>
                          <a:pt x="6821214" y="558683"/>
                        </a:cubicBezTo>
                        <a:cubicBezTo>
                          <a:pt x="7101129" y="804221"/>
                          <a:pt x="5287081" y="1280149"/>
                          <a:pt x="3410607" y="1117366"/>
                        </a:cubicBezTo>
                        <a:cubicBezTo>
                          <a:pt x="1533037" y="1126960"/>
                          <a:pt x="-6740" y="860275"/>
                          <a:pt x="0" y="55868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F35F3C5-5B9D-408E-AE5F-505073CCF39E}"/>
              </a:ext>
            </a:extLst>
          </p:cNvPr>
          <p:cNvSpPr/>
          <p:nvPr/>
        </p:nvSpPr>
        <p:spPr>
          <a:xfrm>
            <a:off x="172968" y="1412294"/>
            <a:ext cx="11528544" cy="377616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27958B-408A-4D1F-8F9B-159F34AD4BE7}"/>
              </a:ext>
            </a:extLst>
          </p:cNvPr>
          <p:cNvSpPr txBox="1"/>
          <p:nvPr/>
        </p:nvSpPr>
        <p:spPr>
          <a:xfrm>
            <a:off x="615738" y="1740814"/>
            <a:ext cx="47763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Compare </a:t>
            </a:r>
            <a:r>
              <a:rPr lang="fr-FR" sz="2400" dirty="0" err="1">
                <a:latin typeface="Avenir Next LT Pro" panose="020B0504020202020204" pitchFamily="34" charset="0"/>
              </a:rPr>
              <a:t>with</a:t>
            </a:r>
            <a:r>
              <a:rPr lang="fr-FR" sz="2400" dirty="0">
                <a:latin typeface="Avenir Next LT Pro" panose="020B0504020202020204" pitchFamily="34" charset="0"/>
              </a:rPr>
              <a:t> the </a:t>
            </a:r>
            <a:r>
              <a:rPr lang="fr-FR" sz="2400" dirty="0" err="1">
                <a:latin typeface="Avenir Next LT Pro" panose="020B0504020202020204" pitchFamily="34" charset="0"/>
              </a:rPr>
              <a:t>experiments</a:t>
            </a:r>
            <a:r>
              <a:rPr lang="fr-FR" sz="2400" dirty="0">
                <a:latin typeface="Avenir Next LT Pro" panose="020B0504020202020204" pitchFamily="34" charset="0"/>
              </a:rPr>
              <a:t>!</a:t>
            </a:r>
          </a:p>
          <a:p>
            <a:endParaRPr lang="fr-FR" sz="2000" dirty="0">
              <a:latin typeface="Avenir Next LT Pro" panose="020B0504020202020204" pitchFamily="34" charset="0"/>
            </a:endParaRPr>
          </a:p>
          <a:p>
            <a:endParaRPr lang="fr-FR" sz="2000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7E94BA2-2B60-415F-AD56-803F44A4AA92}"/>
                  </a:ext>
                </a:extLst>
              </p:cNvPr>
              <p:cNvSpPr txBox="1"/>
              <p:nvPr/>
            </p:nvSpPr>
            <p:spPr>
              <a:xfrm>
                <a:off x="5884375" y="2499568"/>
                <a:ext cx="38355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=0.9649±0.0084 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7E94BA2-2B60-415F-AD56-803F44A4AA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375" y="2499568"/>
                <a:ext cx="3835537" cy="461665"/>
              </a:xfrm>
              <a:prstGeom prst="rect">
                <a:avLst/>
              </a:prstGeom>
              <a:blipFill>
                <a:blip r:embed="rId1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F42D060D-31EB-4397-82FF-3294AC3BB1B4}"/>
              </a:ext>
            </a:extLst>
          </p:cNvPr>
          <p:cNvSpPr txBox="1"/>
          <p:nvPr/>
        </p:nvSpPr>
        <p:spPr>
          <a:xfrm>
            <a:off x="2327290" y="2532227"/>
            <a:ext cx="3036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>
                <a:latin typeface="Avenir Next LT Pro" panose="020B0504020202020204" pitchFamily="34" charset="0"/>
              </a:rPr>
              <a:t>Planck+BICEP</a:t>
            </a:r>
            <a:r>
              <a:rPr lang="fr-FR" sz="2400" dirty="0">
                <a:latin typeface="Avenir Next LT Pro" panose="020B0504020202020204" pitchFamily="34" charset="0"/>
              </a:rPr>
              <a:t>/Keck:</a:t>
            </a:r>
            <a:endParaRPr lang="en-US" sz="2400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27E9C983-5424-4BF9-8F92-8C978F1F0159}"/>
                  </a:ext>
                </a:extLst>
              </p:cNvPr>
              <p:cNvSpPr txBox="1"/>
              <p:nvPr/>
            </p:nvSpPr>
            <p:spPr>
              <a:xfrm>
                <a:off x="5884375" y="3057677"/>
                <a:ext cx="15581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&lt;0.036</m:t>
                      </m:r>
                    </m:oMath>
                  </m:oMathPara>
                </a14:m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27E9C983-5424-4BF9-8F92-8C978F1F0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375" y="3057677"/>
                <a:ext cx="1558183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BF754E3F-672E-4B5F-9100-298B11569133}"/>
              </a:ext>
            </a:extLst>
          </p:cNvPr>
          <p:cNvSpPr txBox="1"/>
          <p:nvPr/>
        </p:nvSpPr>
        <p:spPr>
          <a:xfrm>
            <a:off x="2327289" y="4315250"/>
            <a:ext cx="3592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ACT DR6 (</a:t>
            </a:r>
            <a:r>
              <a:rPr lang="fr-FR" sz="2400" dirty="0" err="1">
                <a:latin typeface="Avenir Next LT Pro" panose="020B0504020202020204" pitchFamily="34" charset="0"/>
              </a:rPr>
              <a:t>DESI+Planck</a:t>
            </a:r>
            <a:r>
              <a:rPr lang="fr-FR" sz="2400" dirty="0">
                <a:latin typeface="Avenir Next LT Pro" panose="020B0504020202020204" pitchFamily="34" charset="0"/>
              </a:rPr>
              <a:t>):</a:t>
            </a:r>
            <a:endParaRPr lang="en-US" sz="2400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9C1DAE2-48E9-45D4-97C0-B6A949219E90}"/>
                  </a:ext>
                </a:extLst>
              </p:cNvPr>
              <p:cNvSpPr txBox="1"/>
              <p:nvPr/>
            </p:nvSpPr>
            <p:spPr>
              <a:xfrm>
                <a:off x="5884375" y="4284122"/>
                <a:ext cx="38355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=0.9743±0.0068 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fr-FR" sz="24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9C1DAE2-48E9-45D4-97C0-B6A949219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375" y="4284122"/>
                <a:ext cx="3835537" cy="461665"/>
              </a:xfrm>
              <a:prstGeom prst="rect">
                <a:avLst/>
              </a:prstGeom>
              <a:blipFill>
                <a:blip r:embed="rId19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356EE558-C241-4A2C-AF9D-27B1FAADAD8B}"/>
              </a:ext>
            </a:extLst>
          </p:cNvPr>
          <p:cNvSpPr txBox="1"/>
          <p:nvPr/>
        </p:nvSpPr>
        <p:spPr>
          <a:xfrm>
            <a:off x="1195175" y="3792032"/>
            <a:ext cx="1418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Last </a:t>
            </a:r>
            <a:r>
              <a:rPr lang="fr-FR" sz="24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year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424CB9-E7F9-FB96-2556-E3EECC77BC1A}"/>
              </a:ext>
            </a:extLst>
          </p:cNvPr>
          <p:cNvSpPr txBox="1"/>
          <p:nvPr/>
        </p:nvSpPr>
        <p:spPr>
          <a:xfrm>
            <a:off x="1284412" y="2444297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2018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281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18B13B8-2E1A-47C1-846D-A9F8A7D44B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4"/>
          <a:stretch>
            <a:fillRect/>
          </a:stretch>
        </p:blipFill>
        <p:spPr>
          <a:xfrm>
            <a:off x="383650" y="2894111"/>
            <a:ext cx="7112366" cy="37013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DF9F8D8-0D20-4F4A-9159-C6E0B317D52C}"/>
                  </a:ext>
                </a:extLst>
              </p:cNvPr>
              <p:cNvSpPr txBox="1"/>
              <p:nvPr/>
            </p:nvSpPr>
            <p:spPr>
              <a:xfrm>
                <a:off x="7496016" y="3659097"/>
                <a:ext cx="4415952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doesn’t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vary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so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much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</a:p>
              <a:p>
                <a:pPr algn="ctr"/>
                <a:r>
                  <a:rPr lang="fr-FR" sz="2400" dirty="0" err="1">
                    <a:latin typeface="Avenir Next LT Pro" panose="020B0504020202020204" pitchFamily="34" charset="0"/>
                  </a:rPr>
                  <a:t>compared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to 0.036</a:t>
                </a:r>
              </a:p>
              <a:p>
                <a:pPr algn="ctr"/>
                <a:endParaRPr lang="fr-FR" sz="2400" dirty="0">
                  <a:latin typeface="Avenir Next LT Pro" panose="020B0504020202020204" pitchFamily="34" charset="0"/>
                </a:endParaRPr>
              </a:p>
              <a:p>
                <a:pPr algn="ctr"/>
                <a:r>
                  <a:rPr lang="fr-FR" sz="2400" dirty="0" err="1">
                    <a:latin typeface="Avenir Next LT Pro" panose="020B0504020202020204" pitchFamily="34" charset="0"/>
                  </a:rPr>
                  <a:t>We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can’t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see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‘fine-tuning’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here</a:t>
                </a:r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DF9F8D8-0D20-4F4A-9159-C6E0B317D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016" y="3659097"/>
                <a:ext cx="4415952" cy="1569660"/>
              </a:xfrm>
              <a:prstGeom prst="rect">
                <a:avLst/>
              </a:prstGeom>
              <a:blipFill>
                <a:blip r:embed="rId3"/>
                <a:stretch>
                  <a:fillRect l="-1796" t="-2713" r="-1657" b="-81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85CF5DD1-7B30-4B2E-9C9F-6DF517EEF34A}"/>
              </a:ext>
            </a:extLst>
          </p:cNvPr>
          <p:cNvSpPr txBox="1"/>
          <p:nvPr/>
        </p:nvSpPr>
        <p:spPr>
          <a:xfrm>
            <a:off x="3429918" y="3489452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r=0.036</a:t>
            </a:r>
            <a:endParaRPr lang="en-US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759EFA0-1919-4CAE-A8F5-3A0940BF04ED}"/>
                  </a:ext>
                </a:extLst>
              </p:cNvPr>
              <p:cNvSpPr/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CMB observables for </a:t>
                </a:r>
                <a:r>
                  <a:rPr lang="fr-FR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different</a:t>
                </a:r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759EFA0-1919-4CAE-A8F5-3A0940BF04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  <a:blipFill>
                <a:blip r:embed="rId4"/>
                <a:stretch>
                  <a:fillRect l="-2101" t="-11765" b="-34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262FCD3F-FD9B-4E2D-B48C-E732DC54F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610" y="1593840"/>
            <a:ext cx="6794779" cy="61185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8FFBE56-3AF0-48C5-8689-5D25A03D7296}"/>
              </a:ext>
            </a:extLst>
          </p:cNvPr>
          <p:cNvSpPr/>
          <p:nvPr/>
        </p:nvSpPr>
        <p:spPr>
          <a:xfrm>
            <a:off x="2539816" y="1562310"/>
            <a:ext cx="7112366" cy="73572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148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96B0CCE-5A6B-4C15-BDAA-5FA111BAFB5E}"/>
                  </a:ext>
                </a:extLst>
              </p:cNvPr>
              <p:cNvSpPr/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CMB observables for </a:t>
                </a:r>
                <a:r>
                  <a:rPr lang="fr-FR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different</a:t>
                </a:r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96B0CCE-5A6B-4C15-BDAA-5FA111BAFB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  <a:blipFill>
                <a:blip r:embed="rId2"/>
                <a:stretch>
                  <a:fillRect l="-2101" t="-11765" b="-34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F132AB5-7318-4648-84E7-077F5409697E}"/>
                  </a:ext>
                </a:extLst>
              </p:cNvPr>
              <p:cNvSpPr txBox="1"/>
              <p:nvPr/>
            </p:nvSpPr>
            <p:spPr>
              <a:xfrm>
                <a:off x="7130176" y="3914762"/>
                <a:ext cx="495366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(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related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to the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scale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of inflation)</a:t>
                </a:r>
              </a:p>
              <a:p>
                <a:pPr algn="ctr"/>
                <a:r>
                  <a:rPr lang="fr-FR" sz="2400" dirty="0">
                    <a:latin typeface="Avenir Next LT Pro" panose="020B0504020202020204" pitchFamily="34" charset="0"/>
                  </a:rPr>
                  <a:t>isn’t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so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sensitive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either</a:t>
                </a:r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F132AB5-7318-4648-84E7-077F540969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76" y="3914762"/>
                <a:ext cx="4953664" cy="830997"/>
              </a:xfrm>
              <a:prstGeom prst="rect">
                <a:avLst/>
              </a:prstGeom>
              <a:blipFill>
                <a:blip r:embed="rId3"/>
                <a:stretch>
                  <a:fillRect l="-123" t="-5109" r="-1601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390B2329-617F-4E6F-9E33-72E4F5A1F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62" y="3015343"/>
            <a:ext cx="6447044" cy="33311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9B64F1-212A-46F7-B38A-76B057FA5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610" y="1593840"/>
            <a:ext cx="6794779" cy="61185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DC890B4-E915-4E9D-9328-6462C15BCABA}"/>
              </a:ext>
            </a:extLst>
          </p:cNvPr>
          <p:cNvSpPr/>
          <p:nvPr/>
        </p:nvSpPr>
        <p:spPr>
          <a:xfrm>
            <a:off x="2539816" y="1562310"/>
            <a:ext cx="7112366" cy="73572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Index pointant vers la droite vu du côté du dos de la main contour">
            <a:extLst>
              <a:ext uri="{FF2B5EF4-FFF2-40B4-BE49-F238E27FC236}">
                <a16:creationId xmlns:a16="http://schemas.microsoft.com/office/drawing/2014/main" id="{83946FC4-A2E2-4EE2-8069-6116ADC32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650805" y="2122412"/>
            <a:ext cx="735724" cy="73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6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3D7C356-0C50-4FD4-9EE9-15312E811329}"/>
                  </a:ext>
                </a:extLst>
              </p:cNvPr>
              <p:cNvSpPr txBox="1"/>
              <p:nvPr/>
            </p:nvSpPr>
            <p:spPr>
              <a:xfrm>
                <a:off x="7451768" y="3120105"/>
                <a:ext cx="34178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chemeClr val="accent2">
                        <a:lumMod val="75000"/>
                      </a:schemeClr>
                    </a:solidFill>
                  </a:rPr>
                  <a:t>But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FR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fr-FR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fr-FR" sz="2400" b="1" dirty="0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 </a:t>
                </a:r>
                <a:r>
                  <a:rPr lang="fr-FR" sz="2400" b="1" dirty="0" err="1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does</a:t>
                </a:r>
                <a:r>
                  <a:rPr lang="fr-FR" sz="2400" b="1" dirty="0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 </a:t>
                </a:r>
                <a:r>
                  <a:rPr lang="fr-FR" sz="2400" b="1" dirty="0" err="1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vary</a:t>
                </a:r>
                <a:r>
                  <a:rPr lang="fr-FR" sz="2400" b="1" dirty="0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 a lot!</a:t>
                </a:r>
                <a:endParaRPr lang="en-US" sz="2400" b="1" dirty="0">
                  <a:solidFill>
                    <a:schemeClr val="accent2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3D7C356-0C50-4FD4-9EE9-15312E811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768" y="3120105"/>
                <a:ext cx="3417860" cy="461665"/>
              </a:xfrm>
              <a:prstGeom prst="rect">
                <a:avLst/>
              </a:prstGeom>
              <a:blipFill>
                <a:blip r:embed="rId2"/>
                <a:stretch>
                  <a:fillRect l="-1961" t="-10526" r="-178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DF6BDA1E-1678-4475-8475-95099381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35" b="-1535"/>
          <a:stretch>
            <a:fillRect/>
          </a:stretch>
        </p:blipFill>
        <p:spPr>
          <a:xfrm>
            <a:off x="424543" y="2671072"/>
            <a:ext cx="5927973" cy="31931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47FF0DD-A1D1-491B-9B37-24F1B14840FE}"/>
                  </a:ext>
                </a:extLst>
              </p:cNvPr>
              <p:cNvSpPr txBox="1"/>
              <p:nvPr/>
            </p:nvSpPr>
            <p:spPr>
              <a:xfrm>
                <a:off x="7109460" y="3831770"/>
                <a:ext cx="46579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Avenir Next LT Pro" panose="020B0504020202020204" pitchFamily="34" charset="0"/>
                  </a:rPr>
                  <a:t>For </a:t>
                </a:r>
                <a:r>
                  <a:rPr lang="fr-FR" sz="2000" i="1" dirty="0">
                    <a:latin typeface="Avenir Next LT Pro" panose="020B0504020202020204" pitchFamily="34" charset="0"/>
                  </a:rPr>
                  <a:t>ACT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bound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(</a:t>
                </a:r>
                <a:r>
                  <a:rPr lang="en-US" sz="2000" dirty="0" err="1">
                    <a:latin typeface="Avenir Next LT Pro" panose="020B0504020202020204" pitchFamily="34" charset="0"/>
                  </a:rPr>
                  <a:t>Starobinsky</a:t>
                </a:r>
                <a:r>
                  <a:rPr lang="en-US" sz="2000" dirty="0">
                    <a:latin typeface="Avenir Next LT Pro" panose="020B0504020202020204" pitchFamily="34" charset="0"/>
                  </a:rPr>
                  <a:t>) is disfavored, and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≃0.9999</m:t>
                    </m:r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is </a:t>
                </a:r>
                <a:r>
                  <a:rPr lang="en-US" sz="2000" dirty="0" err="1">
                    <a:latin typeface="Avenir Next LT Pro" panose="020B0504020202020204" pitchFamily="34" charset="0"/>
                  </a:rPr>
                  <a:t>prefered</a:t>
                </a:r>
                <a:r>
                  <a:rPr lang="en-US" sz="2000" dirty="0">
                    <a:latin typeface="Avenir Next LT Pro" panose="020B05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47FF0DD-A1D1-491B-9B37-24F1B1484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60" y="3831770"/>
                <a:ext cx="4657997" cy="707886"/>
              </a:xfrm>
              <a:prstGeom prst="rect">
                <a:avLst/>
              </a:prstGeom>
              <a:blipFill>
                <a:blip r:embed="rId4"/>
                <a:stretch>
                  <a:fillRect l="-1359" t="-3509" b="-1403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D1C379C-D49A-4BD5-99CB-DFAD6FE7964F}"/>
              </a:ext>
            </a:extLst>
          </p:cNvPr>
          <p:cNvCxnSpPr>
            <a:cxnSpLocks/>
          </p:cNvCxnSpPr>
          <p:nvPr/>
        </p:nvCxnSpPr>
        <p:spPr>
          <a:xfrm flipV="1">
            <a:off x="1034143" y="5246914"/>
            <a:ext cx="0" cy="84908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F4FFDB2-212C-41BC-B601-EFDDDD528970}"/>
                  </a:ext>
                </a:extLst>
              </p:cNvPr>
              <p:cNvSpPr txBox="1"/>
              <p:nvPr/>
            </p:nvSpPr>
            <p:spPr>
              <a:xfrm>
                <a:off x="228600" y="6140804"/>
                <a:ext cx="3421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Lower </a:t>
                </a:r>
                <a:r>
                  <a:rPr lang="fr-FR" dirty="0" err="1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bound</a:t>
                </a:r>
                <a:r>
                  <a:rPr lang="fr-FR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 from BBN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F4FFDB2-212C-41BC-B601-EFDDDD528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6140804"/>
                <a:ext cx="3421258" cy="369332"/>
              </a:xfrm>
              <a:prstGeom prst="rect">
                <a:avLst/>
              </a:prstGeom>
              <a:blipFill>
                <a:blip r:embed="rId5"/>
                <a:stretch>
                  <a:fillRect l="-1604" t="-6557" r="-535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986A356-3A41-43F1-8EDF-4420FAD8F710}"/>
              </a:ext>
            </a:extLst>
          </p:cNvPr>
          <p:cNvCxnSpPr>
            <a:cxnSpLocks/>
          </p:cNvCxnSpPr>
          <p:nvPr/>
        </p:nvCxnSpPr>
        <p:spPr>
          <a:xfrm>
            <a:off x="3771596" y="6325470"/>
            <a:ext cx="745975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67FC7D5-080B-4FC0-A209-3151C581B109}"/>
                  </a:ext>
                </a:extLst>
              </p:cNvPr>
              <p:cNvSpPr txBox="1"/>
              <p:nvPr/>
            </p:nvSpPr>
            <p:spPr>
              <a:xfrm>
                <a:off x="4639309" y="6140804"/>
                <a:ext cx="65532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Lower </a:t>
                </a:r>
                <a:r>
                  <a:rPr lang="fr-FR" dirty="0" err="1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bound</a:t>
                </a:r>
                <a:r>
                  <a:rPr lang="fr-FR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&gt;0.99984</m:t>
                    </m:r>
                  </m:oMath>
                </a14:m>
                <a:r>
                  <a:rPr lang="en-US" dirty="0">
                    <a:solidFill>
                      <a:schemeClr val="accent1"/>
                    </a:solidFill>
                    <a:latin typeface="Avenir Next LT Pro" panose="020B0504020202020204" pitchFamily="34" charset="0"/>
                  </a:rPr>
                  <a:t> (combined with Planck bound) 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67FC7D5-080B-4FC0-A209-3151C581B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309" y="6140804"/>
                <a:ext cx="6553204" cy="369332"/>
              </a:xfrm>
              <a:prstGeom prst="rect">
                <a:avLst/>
              </a:prstGeom>
              <a:blipFill>
                <a:blip r:embed="rId6"/>
                <a:stretch>
                  <a:fillRect l="-744" t="-6557" r="-744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45F149A-737E-4836-8CA5-CC21B75ABA2A}"/>
                  </a:ext>
                </a:extLst>
              </p:cNvPr>
              <p:cNvSpPr/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CMB observables for </a:t>
                </a:r>
                <a:r>
                  <a:rPr lang="fr-FR" sz="2800" b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different</a:t>
                </a:r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fr-FR" sz="28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45F149A-737E-4836-8CA5-CC21B75ABA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65" y="522155"/>
                <a:ext cx="5803320" cy="523220"/>
              </a:xfrm>
              <a:prstGeom prst="rect">
                <a:avLst/>
              </a:prstGeom>
              <a:blipFill>
                <a:blip r:embed="rId7"/>
                <a:stretch>
                  <a:fillRect l="-2101" t="-11765" b="-34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A4A03292-C74C-48EB-8C2C-B3FCB01948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8610" y="1593840"/>
            <a:ext cx="6794779" cy="611852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8AD33AF-B94B-4F2E-A7F5-05BFD0836FE0}"/>
              </a:ext>
            </a:extLst>
          </p:cNvPr>
          <p:cNvSpPr/>
          <p:nvPr/>
        </p:nvSpPr>
        <p:spPr>
          <a:xfrm>
            <a:off x="2539816" y="1562310"/>
            <a:ext cx="7112366" cy="73572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1AFC067-5B87-C256-E473-233FC2012AD3}"/>
              </a:ext>
            </a:extLst>
          </p:cNvPr>
          <p:cNvCxnSpPr>
            <a:cxnSpLocks/>
          </p:cNvCxnSpPr>
          <p:nvPr/>
        </p:nvCxnSpPr>
        <p:spPr>
          <a:xfrm>
            <a:off x="1516284" y="2928394"/>
            <a:ext cx="0" cy="86865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0243A1C-EABC-2294-0606-4A4D23CC602E}"/>
                  </a:ext>
                </a:extLst>
              </p:cNvPr>
              <p:cNvSpPr txBox="1"/>
              <p:nvPr/>
            </p:nvSpPr>
            <p:spPr>
              <a:xfrm>
                <a:off x="1580201" y="3039213"/>
                <a:ext cx="4857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±2</m:t>
                      </m:r>
                      <m:r>
                        <m:rPr>
                          <m:sty m:val="p"/>
                        </m:rP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fr-FR" b="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0243A1C-EABC-2294-0606-4A4D23CC6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01" y="3039213"/>
                <a:ext cx="485710" cy="276999"/>
              </a:xfrm>
              <a:prstGeom prst="rect">
                <a:avLst/>
              </a:prstGeom>
              <a:blipFill>
                <a:blip r:embed="rId9"/>
                <a:stretch>
                  <a:fillRect l="-12821" r="-10256" b="-1739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206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8EDE54-B370-9D5F-8FF2-DAAE5C2FA3E3}"/>
              </a:ext>
            </a:extLst>
          </p:cNvPr>
          <p:cNvSpPr/>
          <p:nvPr/>
        </p:nvSpPr>
        <p:spPr>
          <a:xfrm>
            <a:off x="4277233" y="345174"/>
            <a:ext cx="3637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Not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just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one model!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70D7F79-900D-CE46-9513-85C09D94C9CD}"/>
                  </a:ext>
                </a:extLst>
              </p:cNvPr>
              <p:cNvSpPr txBox="1"/>
              <p:nvPr/>
            </p:nvSpPr>
            <p:spPr>
              <a:xfrm>
                <a:off x="-514551" y="1403792"/>
                <a:ext cx="6359375" cy="7017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1−4</m:t>
                          </m:r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+⋯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70D7F79-900D-CE46-9513-85C09D94C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4551" y="1403792"/>
                <a:ext cx="6359375" cy="701731"/>
              </a:xfrm>
              <a:prstGeom prst="rect">
                <a:avLst/>
              </a:prstGeom>
              <a:blipFill>
                <a:blip r:embed="rId2"/>
                <a:stretch>
                  <a:fillRect t="-1786" b="-12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9A61B1B4-350E-00A3-D085-8D224ECCED04}"/>
              </a:ext>
            </a:extLst>
          </p:cNvPr>
          <p:cNvSpPr txBox="1"/>
          <p:nvPr/>
        </p:nvSpPr>
        <p:spPr>
          <a:xfrm>
            <a:off x="6096000" y="1607052"/>
            <a:ext cx="4404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400" dirty="0">
                <a:latin typeface="Avenir Next LT Pro" panose="020B0504020202020204" pitchFamily="34" charset="0"/>
              </a:rPr>
              <a:t>Example of « new inflation »</a:t>
            </a:r>
            <a:endParaRPr lang="en-US" sz="2400" dirty="0">
              <a:latin typeface="Avenir Next LT Pro" panose="020B05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738948-980C-5A22-FBFB-FC7E84EE0BF1}"/>
              </a:ext>
            </a:extLst>
          </p:cNvPr>
          <p:cNvSpPr txBox="1"/>
          <p:nvPr/>
        </p:nvSpPr>
        <p:spPr>
          <a:xfrm>
            <a:off x="8425075" y="2007162"/>
            <a:ext cx="3331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Holman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, Ramond, Ross (1984)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E5ECDBF-474B-F3C2-C995-014FD3E242C8}"/>
                  </a:ext>
                </a:extLst>
              </p:cNvPr>
              <p:cNvSpPr txBox="1"/>
              <p:nvPr/>
            </p:nvSpPr>
            <p:spPr>
              <a:xfrm>
                <a:off x="6096000" y="2927849"/>
                <a:ext cx="496529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v"/>
                </a:pPr>
                <a:r>
                  <a:rPr lang="fr-FR" sz="2400" b="1" i="1" dirty="0" err="1">
                    <a:latin typeface="Avenir Next LT Pro" panose="020B0504020202020204" pitchFamily="34" charset="0"/>
                  </a:rPr>
                  <a:t>Ruled</a:t>
                </a:r>
                <a:r>
                  <a:rPr lang="fr-FR" sz="2400" b="1" i="1" dirty="0">
                    <a:latin typeface="Avenir Next LT Pro" panose="020B0504020202020204" pitchFamily="34" charset="0"/>
                  </a:rPr>
                  <a:t> out</a:t>
                </a:r>
                <a:r>
                  <a:rPr lang="fr-FR" sz="2400" b="1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because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≃0.91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endParaRPr lang="fr-US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E5ECDBF-474B-F3C2-C995-014FD3E24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927849"/>
                <a:ext cx="4965290" cy="461665"/>
              </a:xfrm>
              <a:prstGeom prst="rect">
                <a:avLst/>
              </a:prstGeom>
              <a:blipFill>
                <a:blip r:embed="rId3"/>
                <a:stretch>
                  <a:fillRect l="-1786" t="-13514" b="-2702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666C84F7-FAD7-C1C5-FF15-7DE025C78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35" y="2539195"/>
            <a:ext cx="3259354" cy="21366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DE18E0A-597D-50D1-8506-06F59E7EC733}"/>
              </a:ext>
            </a:extLst>
          </p:cNvPr>
          <p:cNvSpPr/>
          <p:nvPr/>
        </p:nvSpPr>
        <p:spPr>
          <a:xfrm>
            <a:off x="6019803" y="4248646"/>
            <a:ext cx="5376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Fine-tuning can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save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this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model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AECD20-D6BC-B672-DFFD-580AB4FE37AA}"/>
              </a:ext>
            </a:extLst>
          </p:cNvPr>
          <p:cNvSpPr/>
          <p:nvPr/>
        </p:nvSpPr>
        <p:spPr>
          <a:xfrm>
            <a:off x="3867290" y="5914322"/>
            <a:ext cx="4840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and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many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other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examples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…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C57C575-F9A5-089E-8920-34BC73191FBA}"/>
              </a:ext>
            </a:extLst>
          </p:cNvPr>
          <p:cNvCxnSpPr>
            <a:cxnSpLocks/>
          </p:cNvCxnSpPr>
          <p:nvPr/>
        </p:nvCxnSpPr>
        <p:spPr>
          <a:xfrm>
            <a:off x="8578645" y="3507500"/>
            <a:ext cx="0" cy="636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28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523E00-5B05-C83E-6409-D1562AB75081}"/>
              </a:ext>
            </a:extLst>
          </p:cNvPr>
          <p:cNvSpPr/>
          <p:nvPr/>
        </p:nvSpPr>
        <p:spPr>
          <a:xfrm>
            <a:off x="624208" y="353418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An issue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with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the initial value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BE29B4-0147-4C98-F94B-613CD12CC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26" y="2417463"/>
            <a:ext cx="4254719" cy="2806844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49E210D-A7D6-3A81-F8BF-40656AE477BC}"/>
              </a:ext>
            </a:extLst>
          </p:cNvPr>
          <p:cNvSpPr/>
          <p:nvPr/>
        </p:nvSpPr>
        <p:spPr>
          <a:xfrm>
            <a:off x="4267201" y="3320141"/>
            <a:ext cx="144000" cy="14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98AE724-BAFA-9B1A-86CA-E2FFF8F88788}"/>
              </a:ext>
            </a:extLst>
          </p:cNvPr>
          <p:cNvCxnSpPr>
            <a:stCxn id="6" idx="2"/>
          </p:cNvCxnSpPr>
          <p:nvPr/>
        </p:nvCxnSpPr>
        <p:spPr>
          <a:xfrm flipH="1" flipV="1">
            <a:off x="3918857" y="3385456"/>
            <a:ext cx="348344" cy="668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E3F44AA-81C4-4319-7D0D-FDD25059823C}"/>
                  </a:ext>
                </a:extLst>
              </p:cNvPr>
              <p:cNvSpPr txBox="1"/>
              <p:nvPr/>
            </p:nvSpPr>
            <p:spPr>
              <a:xfrm>
                <a:off x="4019409" y="2918152"/>
                <a:ext cx="495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E3F44AA-81C4-4319-7D0D-FDD250598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409" y="2918152"/>
                <a:ext cx="495584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FFBA4A8-1D89-C76A-1139-45629C6C2EF9}"/>
                  </a:ext>
                </a:extLst>
              </p:cNvPr>
              <p:cNvSpPr txBox="1"/>
              <p:nvPr/>
            </p:nvSpPr>
            <p:spPr>
              <a:xfrm>
                <a:off x="4672212" y="2986408"/>
                <a:ext cx="142378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000" dirty="0">
                    <a:latin typeface="Avenir Next LT Pro" panose="020B0504020202020204" pitchFamily="34" charset="0"/>
                  </a:rPr>
                  <a:t>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, </a:t>
                </a:r>
              </a:p>
              <a:p>
                <a:pPr algn="ctr"/>
                <a:r>
                  <a:rPr lang="en-US" sz="2000" dirty="0">
                    <a:latin typeface="Avenir Next LT Pro" panose="020B0504020202020204" pitchFamily="34" charset="0"/>
                  </a:rPr>
                  <a:t>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</m:oMath>
                </a14:m>
                <a:endParaRPr lang="en-US" sz="20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FFBA4A8-1D89-C76A-1139-45629C6C2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212" y="2986408"/>
                <a:ext cx="1423788" cy="707886"/>
              </a:xfrm>
              <a:prstGeom prst="rect">
                <a:avLst/>
              </a:prstGeom>
              <a:blipFill>
                <a:blip r:embed="rId4"/>
                <a:stretch>
                  <a:fillRect l="-3509" t="-5357" r="-3509" b="-1607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2B426CA-D296-465B-7472-5BAC75F630C4}"/>
                  </a:ext>
                </a:extLst>
              </p:cNvPr>
              <p:cNvSpPr txBox="1"/>
              <p:nvPr/>
            </p:nvSpPr>
            <p:spPr>
              <a:xfrm>
                <a:off x="1209965" y="1955798"/>
                <a:ext cx="26147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>
                    <a:latin typeface="Avenir Next LT Pro" panose="020B0504020202020204" pitchFamily="34" charset="0"/>
                  </a:rPr>
                  <a:t>Starobinsky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0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2B426CA-D296-465B-7472-5BAC75F63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965" y="1955798"/>
                <a:ext cx="2614755" cy="461665"/>
              </a:xfrm>
              <a:prstGeom prst="rect">
                <a:avLst/>
              </a:prstGeom>
              <a:blipFill>
                <a:blip r:embed="rId6"/>
                <a:stretch>
                  <a:fillRect l="-3883" t="-10811" b="-2973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D29286B-9AA0-E33A-DCC8-6093F2189FD6}"/>
                  </a:ext>
                </a:extLst>
              </p:cNvPr>
              <p:cNvSpPr txBox="1"/>
              <p:nvPr/>
            </p:nvSpPr>
            <p:spPr>
              <a:xfrm>
                <a:off x="360826" y="5370308"/>
                <a:ext cx="52874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>
                    <a:latin typeface="Avenir Next LT Pro" panose="020B0504020202020204" pitchFamily="34" charset="0"/>
                  </a:rPr>
                  <a:t>The inflaton can start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with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</a:t>
                </a:r>
                <a:endParaRPr lang="en-US" sz="2000" dirty="0">
                  <a:latin typeface="Avenir Next LT Pro" panose="020B0504020202020204" pitchFamily="34" charset="0"/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D29286B-9AA0-E33A-DCC8-6093F2189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26" y="5370308"/>
                <a:ext cx="5287409" cy="461665"/>
              </a:xfrm>
              <a:prstGeom prst="rect">
                <a:avLst/>
              </a:prstGeom>
              <a:blipFill>
                <a:blip r:embed="rId7"/>
                <a:stretch>
                  <a:fillRect l="-1918" t="-7895" b="-2894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6E5662E-8BB8-B5BF-3388-60C93E647180}"/>
              </a:ext>
            </a:extLst>
          </p:cNvPr>
          <p:cNvSpPr txBox="1"/>
          <p:nvPr/>
        </p:nvSpPr>
        <p:spPr>
          <a:xfrm>
            <a:off x="2476610" y="1239025"/>
            <a:ext cx="7238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Back to Starobinsky… </a:t>
            </a:r>
            <a:r>
              <a:rPr lang="fr-FR" sz="2400" dirty="0" err="1">
                <a:latin typeface="Avenir Next LT Pro" panose="020B0504020202020204" pitchFamily="34" charset="0"/>
              </a:rPr>
              <a:t>What’s</a:t>
            </a:r>
            <a:r>
              <a:rPr lang="fr-FR" sz="2400" dirty="0">
                <a:latin typeface="Avenir Next LT Pro" panose="020B0504020202020204" pitchFamily="34" charset="0"/>
              </a:rPr>
              <a:t> the initial </a:t>
            </a:r>
            <a:r>
              <a:rPr lang="fr-FR" sz="2400" dirty="0" err="1">
                <a:latin typeface="Avenir Next LT Pro" panose="020B0504020202020204" pitchFamily="34" charset="0"/>
              </a:rPr>
              <a:t>field</a:t>
            </a:r>
            <a:r>
              <a:rPr lang="fr-FR" sz="2400" dirty="0">
                <a:latin typeface="Avenir Next LT Pro" panose="020B0504020202020204" pitchFamily="34" charset="0"/>
              </a:rPr>
              <a:t> value?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EACEFC-1AEB-4AB0-B518-AEF65E966D1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444"/>
          <a:stretch>
            <a:fillRect/>
          </a:stretch>
        </p:blipFill>
        <p:spPr>
          <a:xfrm>
            <a:off x="6434261" y="2297571"/>
            <a:ext cx="4610885" cy="3046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3FB96CD-51DE-8BB0-2082-BE439377CF6B}"/>
                  </a:ext>
                </a:extLst>
              </p:cNvPr>
              <p:cNvSpPr txBox="1"/>
              <p:nvPr/>
            </p:nvSpPr>
            <p:spPr>
              <a:xfrm>
                <a:off x="7020742" y="2730236"/>
                <a:ext cx="28923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 sz="1800" b="0" i="1" smtClean="0"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Comic Sans MS" panose="030F0702030302020204" pitchFamily="66" charset="0"/>
                  </a:rPr>
                  <a:t>grows </a:t>
                </a:r>
              </a:p>
              <a:p>
                <a:pPr algn="ctr"/>
                <a:r>
                  <a:rPr lang="en-US" dirty="0">
                    <a:solidFill>
                      <a:srgbClr val="820000"/>
                    </a:solidFill>
                    <a:latin typeface="Comic Sans MS" panose="030F0702030302020204" pitchFamily="66" charset="0"/>
                  </a:rPr>
                  <a:t>exponentially</a:t>
                </a:r>
                <a:r>
                  <a:rPr lang="en-US" dirty="0">
                    <a:latin typeface="Comic Sans MS" panose="030F0702030302020204" pitchFamily="66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Avenir Next LT Pro" panose="020B05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3FB96CD-51DE-8BB0-2082-BE439377C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742" y="2730236"/>
                <a:ext cx="2892313" cy="646331"/>
              </a:xfrm>
              <a:prstGeom prst="rect">
                <a:avLst/>
              </a:prstGeom>
              <a:blipFill>
                <a:blip r:embed="rId10"/>
                <a:stretch>
                  <a:fillRect t="-5882" b="-1568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800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14411A4-BDD5-FF77-6B19-E64DD4543116}"/>
                  </a:ext>
                </a:extLst>
              </p:cNvPr>
              <p:cNvSpPr txBox="1"/>
              <p:nvPr/>
            </p:nvSpPr>
            <p:spPr>
              <a:xfrm>
                <a:off x="6327124" y="1876642"/>
                <a:ext cx="166699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14411A4-BDD5-FF77-6B19-E64DD4543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124" y="1876642"/>
                <a:ext cx="1666995" cy="430887"/>
              </a:xfrm>
              <a:prstGeom prst="rect">
                <a:avLst/>
              </a:prstGeom>
              <a:blipFill>
                <a:blip r:embed="rId2"/>
                <a:stretch>
                  <a:fillRect l="-4545" t="-2857" b="-571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AF91E0D-EB14-8A63-7350-B0F945761DA6}"/>
                  </a:ext>
                </a:extLst>
              </p:cNvPr>
              <p:cNvSpPr txBox="1"/>
              <p:nvPr/>
            </p:nvSpPr>
            <p:spPr>
              <a:xfrm>
                <a:off x="6004043" y="1079337"/>
                <a:ext cx="3505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end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AF91E0D-EB14-8A63-7350-B0F945761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043" y="1079337"/>
                <a:ext cx="3505200" cy="461665"/>
              </a:xfrm>
              <a:prstGeom prst="rect">
                <a:avLst/>
              </a:prstGeom>
              <a:blipFill>
                <a:blip r:embed="rId3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B076815A-DC48-4ED0-F85A-E7027964A261}"/>
              </a:ext>
            </a:extLst>
          </p:cNvPr>
          <p:cNvSpPr txBox="1"/>
          <p:nvPr/>
        </p:nvSpPr>
        <p:spPr>
          <a:xfrm>
            <a:off x="2071914" y="1881144"/>
            <a:ext cx="3561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Total </a:t>
            </a:r>
            <a:r>
              <a:rPr lang="fr-FR" sz="2400" dirty="0" err="1">
                <a:latin typeface="Avenir Next LT Pro" panose="020B0504020202020204" pitchFamily="34" charset="0"/>
              </a:rPr>
              <a:t>growth</a:t>
            </a:r>
            <a:r>
              <a:rPr lang="fr-FR" sz="2400" dirty="0">
                <a:latin typeface="Avenir Next LT Pro" panose="020B0504020202020204" pitchFamily="34" charset="0"/>
              </a:rPr>
              <a:t> of volume: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0AC1C2C-797B-C3FA-2033-3B3484A0254B}"/>
              </a:ext>
            </a:extLst>
          </p:cNvPr>
          <p:cNvSpPr/>
          <p:nvPr/>
        </p:nvSpPr>
        <p:spPr>
          <a:xfrm>
            <a:off x="6254015" y="1819589"/>
            <a:ext cx="1813211" cy="52322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8ED07C-D525-F70C-2CEA-1E22EF12316D}"/>
              </a:ext>
            </a:extLst>
          </p:cNvPr>
          <p:cNvSpPr txBox="1"/>
          <p:nvPr/>
        </p:nvSpPr>
        <p:spPr>
          <a:xfrm>
            <a:off x="1353457" y="1079337"/>
            <a:ext cx="3445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venir Next LT Pro" panose="020B0504020202020204" pitchFamily="34" charset="0"/>
              </a:rPr>
              <a:t>Total </a:t>
            </a:r>
            <a:r>
              <a:rPr lang="fr-FR" sz="2400" dirty="0" err="1">
                <a:latin typeface="Avenir Next LT Pro" panose="020B0504020202020204" pitchFamily="34" charset="0"/>
              </a:rPr>
              <a:t>number</a:t>
            </a:r>
            <a:r>
              <a:rPr lang="fr-FR" sz="2400" dirty="0">
                <a:latin typeface="Avenir Next LT Pro" panose="020B0504020202020204" pitchFamily="34" charset="0"/>
              </a:rPr>
              <a:t> of </a:t>
            </a:r>
            <a:r>
              <a:rPr lang="fr-FR" sz="2400" dirty="0" err="1">
                <a:latin typeface="Avenir Next LT Pro" panose="020B0504020202020204" pitchFamily="34" charset="0"/>
              </a:rPr>
              <a:t>efolds</a:t>
            </a:r>
            <a:r>
              <a:rPr lang="fr-FR" sz="2400" dirty="0">
                <a:latin typeface="Avenir Next LT Pro" panose="020B0504020202020204" pitchFamily="34" charset="0"/>
              </a:rPr>
              <a:t>: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4200127-A240-80F7-28F0-D283156F2937}"/>
                  </a:ext>
                </a:extLst>
              </p:cNvPr>
              <p:cNvSpPr txBox="1"/>
              <p:nvPr/>
            </p:nvSpPr>
            <p:spPr>
              <a:xfrm>
                <a:off x="1596009" y="4061721"/>
                <a:ext cx="31091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4200127-A240-80F7-28F0-D283156F2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009" y="4061721"/>
                <a:ext cx="310919" cy="276999"/>
              </a:xfrm>
              <a:prstGeom prst="rect">
                <a:avLst/>
              </a:prstGeom>
              <a:blipFill>
                <a:blip r:embed="rId4"/>
                <a:stretch>
                  <a:fillRect l="-23077" r="-3846" b="-3043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751CDEF-47B1-1B90-87F0-FFD3667E28F1}"/>
                  </a:ext>
                </a:extLst>
              </p:cNvPr>
              <p:cNvSpPr txBox="1"/>
              <p:nvPr/>
            </p:nvSpPr>
            <p:spPr>
              <a:xfrm>
                <a:off x="560991" y="5766033"/>
                <a:ext cx="8713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751CDEF-47B1-1B90-87F0-FFD3667E2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91" y="5766033"/>
                <a:ext cx="871392" cy="276999"/>
              </a:xfrm>
              <a:prstGeom prst="rect">
                <a:avLst/>
              </a:prstGeom>
              <a:blipFill>
                <a:blip r:embed="rId5"/>
                <a:stretch>
                  <a:fillRect l="-10145" r="-2899" b="-3636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A5E2A89-FC16-65CC-AF7D-230CC32D85A1}"/>
                  </a:ext>
                </a:extLst>
              </p:cNvPr>
              <p:cNvSpPr txBox="1"/>
              <p:nvPr/>
            </p:nvSpPr>
            <p:spPr>
              <a:xfrm>
                <a:off x="2225603" y="5766032"/>
                <a:ext cx="8767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A5E2A89-FC16-65CC-AF7D-230CC32D8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603" y="5766032"/>
                <a:ext cx="876714" cy="276999"/>
              </a:xfrm>
              <a:prstGeom prst="rect">
                <a:avLst/>
              </a:prstGeom>
              <a:blipFill>
                <a:blip r:embed="rId6"/>
                <a:stretch>
                  <a:fillRect l="-10000" r="-1429" b="-3636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 descr="Une image contenant croquis, dessin, art&#10;&#10;Le contenu généré par l’IA peut être incorrect.">
            <a:extLst>
              <a:ext uri="{FF2B5EF4-FFF2-40B4-BE49-F238E27FC236}">
                <a16:creationId xmlns:a16="http://schemas.microsoft.com/office/drawing/2014/main" id="{6C211B42-79EB-1716-8292-ACB155FDB1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6" t="14328" r="23539" b="16015"/>
          <a:stretch>
            <a:fillRect/>
          </a:stretch>
        </p:blipFill>
        <p:spPr>
          <a:xfrm>
            <a:off x="1405062" y="3360420"/>
            <a:ext cx="692815" cy="5968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38FE220-70D9-93CC-CB50-BE80C842E7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029" y="4997206"/>
            <a:ext cx="956183" cy="64429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B1AFDA3-1694-40FD-ED53-A34789FA4E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8379" y="5053859"/>
            <a:ext cx="827277" cy="6044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37721B-498D-9AD2-D1A0-A70C11933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4854" y="3625718"/>
            <a:ext cx="4695161" cy="3163702"/>
          </a:xfrm>
          <a:prstGeom prst="rect">
            <a:avLst/>
          </a:prstGeom>
        </p:spPr>
      </p:pic>
      <p:pic>
        <p:nvPicPr>
          <p:cNvPr id="16" name="Image 15" descr="Une image contenant croquis, dessin, art&#10;&#10;Le contenu généré par l’IA peut être incorrect.">
            <a:extLst>
              <a:ext uri="{FF2B5EF4-FFF2-40B4-BE49-F238E27FC236}">
                <a16:creationId xmlns:a16="http://schemas.microsoft.com/office/drawing/2014/main" id="{DA370112-A314-43B1-3356-F1A583AA64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6" t="14328" r="23539" b="16015"/>
          <a:stretch>
            <a:fillRect/>
          </a:stretch>
        </p:blipFill>
        <p:spPr>
          <a:xfrm>
            <a:off x="6795488" y="3049944"/>
            <a:ext cx="1509517" cy="13003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2E7AD5B-6259-8B92-0108-CD65E3EFCB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4735" y="2746400"/>
            <a:ext cx="1193563" cy="872006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A42938C-4EA0-78C2-A36A-B407FE1F673A}"/>
              </a:ext>
            </a:extLst>
          </p:cNvPr>
          <p:cNvCxnSpPr/>
          <p:nvPr/>
        </p:nvCxnSpPr>
        <p:spPr>
          <a:xfrm>
            <a:off x="4002110" y="3967463"/>
            <a:ext cx="209195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E5BAB206-5698-3C3E-92EC-772693E68F4A}"/>
              </a:ext>
            </a:extLst>
          </p:cNvPr>
          <p:cNvSpPr txBox="1"/>
          <p:nvPr/>
        </p:nvSpPr>
        <p:spPr>
          <a:xfrm>
            <a:off x="3552963" y="4707031"/>
            <a:ext cx="30814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latin typeface="Avenir Next LT Pro" panose="020B0504020202020204" pitchFamily="34" charset="0"/>
              </a:rPr>
              <a:t>More probable </a:t>
            </a:r>
            <a:r>
              <a:rPr lang="fr-FR" sz="2000" dirty="0" err="1">
                <a:latin typeface="Avenir Next LT Pro" panose="020B0504020202020204" pitchFamily="34" charset="0"/>
              </a:rPr>
              <a:t>that</a:t>
            </a:r>
            <a:endParaRPr lang="fr-FR" sz="2000" dirty="0">
              <a:latin typeface="Avenir Next LT Pro" panose="020B0504020202020204" pitchFamily="34" charset="0"/>
            </a:endParaRPr>
          </a:p>
          <a:p>
            <a:pPr algn="ctr"/>
            <a:r>
              <a:rPr lang="fr-FR" sz="2000" dirty="0" err="1">
                <a:latin typeface="Avenir Next LT Pro" panose="020B0504020202020204" pitchFamily="34" charset="0"/>
              </a:rPr>
              <a:t>we</a:t>
            </a:r>
            <a:r>
              <a:rPr lang="fr-FR" sz="2000" dirty="0">
                <a:latin typeface="Avenir Next LT Pro" panose="020B0504020202020204" pitchFamily="34" charset="0"/>
              </a:rPr>
              <a:t> come </a:t>
            </a:r>
            <a:r>
              <a:rPr lang="fr-FR" sz="2000" dirty="0" err="1">
                <a:latin typeface="Avenir Next LT Pro" panose="020B0504020202020204" pitchFamily="34" charset="0"/>
              </a:rPr>
              <a:t>from</a:t>
            </a:r>
            <a:r>
              <a:rPr lang="fr-FR" sz="2000" dirty="0">
                <a:latin typeface="Avenir Next LT Pro" panose="020B0504020202020204" pitchFamily="34" charset="0"/>
              </a:rPr>
              <a:t> a patch</a:t>
            </a:r>
          </a:p>
          <a:p>
            <a:pPr algn="ctr"/>
            <a:r>
              <a:rPr lang="fr-FR" sz="2000" dirty="0" err="1">
                <a:latin typeface="Avenir Next LT Pro" panose="020B0504020202020204" pitchFamily="34" charset="0"/>
              </a:rPr>
              <a:t>with</a:t>
            </a:r>
            <a:r>
              <a:rPr lang="fr-FR" sz="2000" dirty="0">
                <a:latin typeface="Avenir Next LT Pro" panose="020B0504020202020204" pitchFamily="34" charset="0"/>
              </a:rPr>
              <a:t> a </a:t>
            </a:r>
            <a:r>
              <a:rPr lang="fr-FR" sz="2000" dirty="0" err="1">
                <a:solidFill>
                  <a:srgbClr val="820000"/>
                </a:solidFill>
                <a:latin typeface="Avenir Next LT Pro" panose="020B0504020202020204" pitchFamily="34" charset="0"/>
              </a:rPr>
              <a:t>larger</a:t>
            </a:r>
            <a:r>
              <a:rPr lang="fr-FR" sz="2000" dirty="0">
                <a:solidFill>
                  <a:srgbClr val="820000"/>
                </a:solidFill>
                <a:latin typeface="Avenir Next LT Pro" panose="020B0504020202020204" pitchFamily="34" charset="0"/>
              </a:rPr>
              <a:t> initial value</a:t>
            </a:r>
            <a:r>
              <a:rPr lang="fr-FR" sz="2000" dirty="0">
                <a:latin typeface="Avenir Next LT Pro" panose="020B0504020202020204" pitchFamily="34" charset="0"/>
              </a:rPr>
              <a:t>!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1BFE15D-A543-9B85-D158-D2EC478365AD}"/>
              </a:ext>
            </a:extLst>
          </p:cNvPr>
          <p:cNvSpPr/>
          <p:nvPr/>
        </p:nvSpPr>
        <p:spPr>
          <a:xfrm>
            <a:off x="3426825" y="4563617"/>
            <a:ext cx="3242525" cy="133599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47277BF-66DE-060E-90CD-47786AAE139F}"/>
              </a:ext>
            </a:extLst>
          </p:cNvPr>
          <p:cNvSpPr txBox="1"/>
          <p:nvPr/>
        </p:nvSpPr>
        <p:spPr>
          <a:xfrm>
            <a:off x="4341225" y="6258644"/>
            <a:ext cx="2432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(May </a:t>
            </a:r>
            <a:r>
              <a:rPr lang="fr-FR" dirty="0" err="1">
                <a:latin typeface="Avenir Next LT Pro" panose="020B0504020202020204" pitchFamily="34" charset="0"/>
              </a:rPr>
              <a:t>be</a:t>
            </a:r>
            <a:r>
              <a:rPr lang="fr-FR" dirty="0">
                <a:latin typeface="Avenir Next LT Pro" panose="020B0504020202020204" pitchFamily="34" charset="0"/>
              </a:rPr>
              <a:t> </a:t>
            </a:r>
            <a:r>
              <a:rPr lang="fr-FR" dirty="0" err="1">
                <a:latin typeface="Avenir Next LT Pro" panose="020B0504020202020204" pitchFamily="34" charset="0"/>
              </a:rPr>
              <a:t>problematic</a:t>
            </a:r>
            <a:r>
              <a:rPr lang="fr-FR" dirty="0">
                <a:latin typeface="Avenir Next LT Pro" panose="020B0504020202020204" pitchFamily="34" charset="0"/>
              </a:rPr>
              <a:t>)</a:t>
            </a:r>
            <a:endParaRPr lang="en-US" dirty="0">
              <a:latin typeface="Avenir Next LT Pro" panose="020B0504020202020204" pitchFamily="34" charset="0"/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25E4D3FF-B310-FF2C-05DF-9675433A7C6B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5484223" y="5899614"/>
            <a:ext cx="73040" cy="3590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A2FA32D-79CB-1C4E-A81B-8CC08022EF7F}"/>
              </a:ext>
            </a:extLst>
          </p:cNvPr>
          <p:cNvSpPr/>
          <p:nvPr/>
        </p:nvSpPr>
        <p:spPr>
          <a:xfrm>
            <a:off x="624208" y="353418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An issue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with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the initial value</a:t>
            </a:r>
          </a:p>
        </p:txBody>
      </p:sp>
    </p:spTree>
    <p:extLst>
      <p:ext uri="{BB962C8B-B14F-4D97-AF65-F5344CB8AC3E}">
        <p14:creationId xmlns:p14="http://schemas.microsoft.com/office/powerpoint/2010/main" val="2911005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FAA079D-9256-7C49-2BEF-B6E5B338ECFB}"/>
              </a:ext>
            </a:extLst>
          </p:cNvPr>
          <p:cNvSpPr txBox="1"/>
          <p:nvPr/>
        </p:nvSpPr>
        <p:spPr>
          <a:xfrm>
            <a:off x="613832" y="674505"/>
            <a:ext cx="1105265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Two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related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topics:</a:t>
            </a:r>
          </a:p>
          <a:p>
            <a:endParaRPr lang="fr-FR" sz="32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  <a:p>
            <a:endParaRPr lang="fr-FR" sz="32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 – Inflation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is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fine-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tuned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  </a:t>
            </a:r>
          </a:p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</a:p>
          <a:p>
            <a:pPr algn="r"/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How </a:t>
            </a:r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much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 fine-tuning </a:t>
            </a:r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is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allowed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?</a:t>
            </a:r>
          </a:p>
          <a:p>
            <a:endParaRPr lang="fr-FR" sz="32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II – Inflation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gets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radiative corrections </a:t>
            </a:r>
          </a:p>
          <a:p>
            <a:endParaRPr lang="fr-FR" sz="32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  <a:p>
            <a:pPr algn="r"/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What’s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 the </a:t>
            </a:r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constraint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 on the </a:t>
            </a:r>
            <a:r>
              <a:rPr lang="fr-FR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couplings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604020202020204" pitchFamily="34" charset="0"/>
              </a:rPr>
              <a:t>?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43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DA02A7-F83F-EECA-4AD5-5607373927AB}"/>
              </a:ext>
            </a:extLst>
          </p:cNvPr>
          <p:cNvSpPr txBox="1"/>
          <p:nvPr/>
        </p:nvSpPr>
        <p:spPr>
          <a:xfrm>
            <a:off x="2246356" y="1251887"/>
            <a:ext cx="7699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latin typeface="Avenir Next LT Pro" panose="020B0504020202020204" pitchFamily="34" charset="0"/>
              </a:rPr>
              <a:t>Transplanckian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field</a:t>
            </a:r>
            <a:r>
              <a:rPr lang="fr-FR" sz="2000" dirty="0">
                <a:latin typeface="Avenir Next LT Pro" panose="020B0504020202020204" pitchFamily="34" charset="0"/>
              </a:rPr>
              <a:t> value                         Quantum </a:t>
            </a:r>
            <a:r>
              <a:rPr lang="fr-FR" sz="2000" dirty="0" err="1">
                <a:latin typeface="Avenir Next LT Pro" panose="020B0504020202020204" pitchFamily="34" charset="0"/>
              </a:rPr>
              <a:t>gravity</a:t>
            </a:r>
            <a:r>
              <a:rPr lang="fr-FR" sz="2000" dirty="0">
                <a:latin typeface="Avenir Next LT Pro" panose="020B0504020202020204" pitchFamily="34" charset="0"/>
              </a:rPr>
              <a:t>  </a:t>
            </a:r>
            <a:r>
              <a:rPr lang="fr-FR" sz="2000" dirty="0" err="1">
                <a:latin typeface="Avenir Next LT Pro" panose="020B0504020202020204" pitchFamily="34" charset="0"/>
              </a:rPr>
              <a:t>regime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700F143A-32D6-8107-EC27-7BA236E15621}"/>
              </a:ext>
            </a:extLst>
          </p:cNvPr>
          <p:cNvCxnSpPr/>
          <p:nvPr/>
        </p:nvCxnSpPr>
        <p:spPr>
          <a:xfrm>
            <a:off x="5501185" y="1469601"/>
            <a:ext cx="11103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5CF9E2B6-675E-5416-EA1F-B2594F8FCE20}"/>
              </a:ext>
            </a:extLst>
          </p:cNvPr>
          <p:cNvSpPr txBox="1"/>
          <p:nvPr/>
        </p:nvSpPr>
        <p:spPr>
          <a:xfrm>
            <a:off x="3588368" y="2082884"/>
            <a:ext cx="4759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>
                <a:latin typeface="Avenir Next LT Pro" panose="020B0504020202020204" pitchFamily="34" charset="0"/>
              </a:rPr>
              <a:t>Swampland</a:t>
            </a:r>
            <a:r>
              <a:rPr lang="fr-FR" sz="2400" dirty="0">
                <a:latin typeface="Avenir Next LT Pro" panose="020B0504020202020204" pitchFamily="34" charset="0"/>
              </a:rPr>
              <a:t> Distance Conjecture</a:t>
            </a:r>
            <a:endParaRPr lang="en-US" sz="2400" dirty="0">
              <a:latin typeface="Avenir Next LT Pro" panose="020B05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1D8DD6E-135E-E357-611F-51BAF6BC1082}"/>
              </a:ext>
            </a:extLst>
          </p:cNvPr>
          <p:cNvSpPr txBox="1"/>
          <p:nvPr/>
        </p:nvSpPr>
        <p:spPr>
          <a:xfrm>
            <a:off x="8255287" y="2544549"/>
            <a:ext cx="38102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700" dirty="0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H. </a:t>
            </a:r>
            <a:r>
              <a:rPr lang="fr-FR" sz="1700" dirty="0" err="1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Ooguri</a:t>
            </a:r>
            <a:r>
              <a:rPr lang="fr-FR" sz="1700" dirty="0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, C. </a:t>
            </a:r>
            <a:r>
              <a:rPr lang="fr-FR" sz="1700" dirty="0" err="1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Vafa</a:t>
            </a:r>
            <a:r>
              <a:rPr lang="fr-FR" sz="1700" dirty="0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 (hep-th/0605264)</a:t>
            </a:r>
            <a:endParaRPr lang="en-US" sz="1700" dirty="0">
              <a:solidFill>
                <a:schemeClr val="bg2">
                  <a:lumMod val="50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DDA3A6-3A23-CA36-B57E-8D74220BC234}"/>
              </a:ext>
            </a:extLst>
          </p:cNvPr>
          <p:cNvSpPr txBox="1"/>
          <p:nvPr/>
        </p:nvSpPr>
        <p:spPr>
          <a:xfrm>
            <a:off x="343174" y="2702549"/>
            <a:ext cx="438639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err="1">
                <a:latin typeface="Avenir Next LT Pro" panose="020B0504020202020204" pitchFamily="34" charset="0"/>
              </a:rPr>
              <a:t>Transplanckian</a:t>
            </a:r>
            <a:r>
              <a:rPr lang="fr-FR" sz="2400" dirty="0">
                <a:latin typeface="Avenir Next LT Pro" panose="020B0504020202020204" pitchFamily="34" charset="0"/>
              </a:rPr>
              <a:t> </a:t>
            </a:r>
            <a:r>
              <a:rPr lang="fr-FR" sz="2400" dirty="0" err="1">
                <a:latin typeface="Avenir Next LT Pro" panose="020B0504020202020204" pitchFamily="34" charset="0"/>
              </a:rPr>
              <a:t>field</a:t>
            </a:r>
            <a:r>
              <a:rPr lang="fr-FR" sz="2400" dirty="0">
                <a:latin typeface="Avenir Next LT Pro" panose="020B0504020202020204" pitchFamily="34" charset="0"/>
              </a:rPr>
              <a:t> excursion</a:t>
            </a: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  <a:p>
            <a:pPr algn="ctr"/>
            <a:r>
              <a:rPr lang="fr-FR" sz="2400" dirty="0">
                <a:latin typeface="Avenir Next LT Pro" panose="020B0504020202020204" pitchFamily="34" charset="0"/>
              </a:rPr>
              <a:t>Tower of light states</a:t>
            </a: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  <a:p>
            <a:pPr algn="ctr"/>
            <a:endParaRPr lang="fr-FR" sz="2400" dirty="0">
              <a:latin typeface="Avenir Next LT Pro" panose="020B0504020202020204" pitchFamily="34" charset="0"/>
            </a:endParaRPr>
          </a:p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Breakdown of the EFT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Flèche : bas 11">
            <a:extLst>
              <a:ext uri="{FF2B5EF4-FFF2-40B4-BE49-F238E27FC236}">
                <a16:creationId xmlns:a16="http://schemas.microsoft.com/office/drawing/2014/main" id="{17753F9B-F8B1-ECB6-F243-BF23A49F48CF}"/>
              </a:ext>
            </a:extLst>
          </p:cNvPr>
          <p:cNvSpPr/>
          <p:nvPr/>
        </p:nvSpPr>
        <p:spPr>
          <a:xfrm>
            <a:off x="2432957" y="3262337"/>
            <a:ext cx="402771" cy="4616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èche : bas 12">
            <a:extLst>
              <a:ext uri="{FF2B5EF4-FFF2-40B4-BE49-F238E27FC236}">
                <a16:creationId xmlns:a16="http://schemas.microsoft.com/office/drawing/2014/main" id="{A1457BA2-9160-FD1C-4C7D-029D416B534F}"/>
              </a:ext>
            </a:extLst>
          </p:cNvPr>
          <p:cNvSpPr/>
          <p:nvPr/>
        </p:nvSpPr>
        <p:spPr>
          <a:xfrm>
            <a:off x="2432957" y="4417280"/>
            <a:ext cx="402771" cy="4616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èche : bas 13">
            <a:extLst>
              <a:ext uri="{FF2B5EF4-FFF2-40B4-BE49-F238E27FC236}">
                <a16:creationId xmlns:a16="http://schemas.microsoft.com/office/drawing/2014/main" id="{9BE7B63C-C2A7-C3A7-7F7C-A2CA37D8E67A}"/>
              </a:ext>
            </a:extLst>
          </p:cNvPr>
          <p:cNvSpPr/>
          <p:nvPr/>
        </p:nvSpPr>
        <p:spPr>
          <a:xfrm rot="16200000">
            <a:off x="4921322" y="3810544"/>
            <a:ext cx="402771" cy="4616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8CE098-0A27-0075-F7C0-030FC4CB3D50}"/>
              </a:ext>
            </a:extLst>
          </p:cNvPr>
          <p:cNvSpPr txBox="1"/>
          <p:nvPr/>
        </p:nvSpPr>
        <p:spPr>
          <a:xfrm>
            <a:off x="6808600" y="3788218"/>
            <a:ext cx="3611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err="1">
                <a:latin typeface="Avenir Next LT Pro" panose="020B0504020202020204" pitchFamily="34" charset="0"/>
              </a:rPr>
              <a:t>Including</a:t>
            </a:r>
            <a:r>
              <a:rPr lang="fr-FR" sz="2400" dirty="0">
                <a:latin typeface="Avenir Next LT Pro" panose="020B0504020202020204" pitchFamily="34" charset="0"/>
              </a:rPr>
              <a:t> massive spin 2</a:t>
            </a:r>
          </a:p>
        </p:txBody>
      </p:sp>
      <p:sp>
        <p:nvSpPr>
          <p:cNvPr id="11" name="Flèche : bas 16">
            <a:extLst>
              <a:ext uri="{FF2B5EF4-FFF2-40B4-BE49-F238E27FC236}">
                <a16:creationId xmlns:a16="http://schemas.microsoft.com/office/drawing/2014/main" id="{4D9C4DD9-02E9-773B-06C3-2BD465DBE113}"/>
              </a:ext>
            </a:extLst>
          </p:cNvPr>
          <p:cNvSpPr/>
          <p:nvPr/>
        </p:nvSpPr>
        <p:spPr>
          <a:xfrm>
            <a:off x="8311243" y="4417280"/>
            <a:ext cx="402771" cy="4616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120B55-5EA6-9F58-8951-156551FA6D5C}"/>
              </a:ext>
            </a:extLst>
          </p:cNvPr>
          <p:cNvSpPr txBox="1"/>
          <p:nvPr/>
        </p:nvSpPr>
        <p:spPr>
          <a:xfrm>
            <a:off x="5320117" y="4878945"/>
            <a:ext cx="6588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Spin 2 </a:t>
            </a:r>
            <a:r>
              <a:rPr lang="fr-FR" sz="2400" b="1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ligher</a:t>
            </a:r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</a:t>
            </a:r>
            <a:r>
              <a:rPr lang="fr-FR" sz="2400" b="1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than</a:t>
            </a:r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Hubble </a:t>
            </a:r>
            <a:r>
              <a:rPr lang="fr-FR" sz="2400" b="1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violates</a:t>
            </a:r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</a:t>
            </a:r>
            <a:r>
              <a:rPr lang="fr-FR" sz="2400" b="1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unitarity</a:t>
            </a:r>
            <a:endParaRPr lang="fr-FR" sz="2400" b="1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554A7E3-B52B-E7AB-360F-C27D0AEE54A0}"/>
                  </a:ext>
                </a:extLst>
              </p:cNvPr>
              <p:cNvSpPr txBox="1"/>
              <p:nvPr/>
            </p:nvSpPr>
            <p:spPr>
              <a:xfrm>
                <a:off x="2144243" y="5841870"/>
                <a:ext cx="7147726" cy="679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dirty="0">
                    <a:latin typeface="Avenir Next LT Pro" panose="020B0504020202020204" pitchFamily="34" charset="0"/>
                  </a:rPr>
                  <a:t>Limit on the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field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excursion: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𝛿𝜙</m:t>
                        </m:r>
                      </m:num>
                      <m:den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𝑐</m:t>
                    </m:r>
                    <m:func>
                      <m:func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num>
                          <m:den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den>
                        </m:f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≃</m:t>
                    </m:r>
                    <m:r>
                      <a:rPr lang="fr-FR" sz="2400" b="0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fr-FR" sz="2400" b="0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</m:oMath>
                </a14:m>
                <a:endParaRPr lang="fr-FR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554A7E3-B52B-E7AB-360F-C27D0AEE5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243" y="5841870"/>
                <a:ext cx="7147726" cy="679160"/>
              </a:xfrm>
              <a:prstGeom prst="rect">
                <a:avLst/>
              </a:prstGeom>
              <a:blipFill>
                <a:blip r:embed="rId2"/>
                <a:stretch>
                  <a:fillRect l="-355" b="-1818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6B3D552-58DE-D5BD-7846-B744A5B94340}"/>
              </a:ext>
            </a:extLst>
          </p:cNvPr>
          <p:cNvSpPr/>
          <p:nvPr/>
        </p:nvSpPr>
        <p:spPr>
          <a:xfrm>
            <a:off x="2159268" y="5781404"/>
            <a:ext cx="7147726" cy="772284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019700-F573-431C-FC0B-177CB78B3A95}"/>
              </a:ext>
            </a:extLst>
          </p:cNvPr>
          <p:cNvSpPr/>
          <p:nvPr/>
        </p:nvSpPr>
        <p:spPr>
          <a:xfrm>
            <a:off x="624208" y="353418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An issue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with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the initial value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D41BBAF-715A-BA96-CE8C-21B051A7DF35}"/>
              </a:ext>
            </a:extLst>
          </p:cNvPr>
          <p:cNvSpPr/>
          <p:nvPr/>
        </p:nvSpPr>
        <p:spPr>
          <a:xfrm>
            <a:off x="3588368" y="2082884"/>
            <a:ext cx="4666919" cy="461665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39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877AC80-0D82-B772-868B-3FDFC48D778E}"/>
                  </a:ext>
                </a:extLst>
              </p:cNvPr>
              <p:cNvSpPr txBox="1"/>
              <p:nvPr/>
            </p:nvSpPr>
            <p:spPr>
              <a:xfrm>
                <a:off x="2254017" y="1653492"/>
                <a:ext cx="16187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=0.99995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877AC80-0D82-B772-868B-3FDFC48D7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017" y="1653492"/>
                <a:ext cx="1618713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 descr="Une image contenant croquis, diagramme, dessin, blanc&#10;&#10;Le contenu généré par l’IA peut être incorrect.">
            <a:extLst>
              <a:ext uri="{FF2B5EF4-FFF2-40B4-BE49-F238E27FC236}">
                <a16:creationId xmlns:a16="http://schemas.microsoft.com/office/drawing/2014/main" id="{F607347E-34FA-3872-273C-256B05434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3" y="2394107"/>
            <a:ext cx="5168804" cy="33884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E8C98C8-784A-7D1B-0741-67C2E35D76D5}"/>
              </a:ext>
            </a:extLst>
          </p:cNvPr>
          <p:cNvSpPr txBox="1"/>
          <p:nvPr/>
        </p:nvSpPr>
        <p:spPr>
          <a:xfrm>
            <a:off x="2537910" y="4996541"/>
            <a:ext cx="1050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slow roll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883590-BB6A-3B60-C7CB-CD77A10BC94F}"/>
              </a:ext>
            </a:extLst>
          </p:cNvPr>
          <p:cNvSpPr txBox="1"/>
          <p:nvPr/>
        </p:nvSpPr>
        <p:spPr>
          <a:xfrm>
            <a:off x="5010726" y="371899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fast </a:t>
            </a:r>
            <a:r>
              <a:rPr lang="fr-FR" dirty="0" err="1">
                <a:latin typeface="Avenir Next LT Pro" panose="020B0504020202020204" pitchFamily="34" charset="0"/>
              </a:rPr>
              <a:t>fall</a:t>
            </a:r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2C04D6-DF5B-FF26-6FDA-355EEE3A28E2}"/>
              </a:ext>
            </a:extLst>
          </p:cNvPr>
          <p:cNvSpPr txBox="1"/>
          <p:nvPr/>
        </p:nvSpPr>
        <p:spPr>
          <a:xfrm>
            <a:off x="4207520" y="1619573"/>
            <a:ext cx="4486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Deformation</a:t>
            </a:r>
            <a:r>
              <a:rPr lang="fr-FR" sz="2000" dirty="0">
                <a:solidFill>
                  <a:schemeClr val="accent1"/>
                </a:solidFill>
                <a:latin typeface="Avenir Next LT Pro" panose="020B0504020202020204" pitchFamily="34" charset="0"/>
              </a:rPr>
              <a:t> of Starobinsky </a:t>
            </a:r>
            <a:r>
              <a:rPr lang="fr-FR" sz="2000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potential</a:t>
            </a:r>
            <a:endParaRPr lang="en-US" sz="2000" dirty="0">
              <a:solidFill>
                <a:schemeClr val="accent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B7E523-E530-66C8-4C0F-AE6417F41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698" y="2230093"/>
            <a:ext cx="5516432" cy="3927336"/>
          </a:xfrm>
          <a:prstGeom prst="rect">
            <a:avLst/>
          </a:prstGeom>
        </p:spPr>
      </p:pic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8FBD22EB-E4BC-B293-5499-4B1BC2DE9052}"/>
              </a:ext>
            </a:extLst>
          </p:cNvPr>
          <p:cNvSpPr/>
          <p:nvPr/>
        </p:nvSpPr>
        <p:spPr>
          <a:xfrm rot="5400000">
            <a:off x="2997302" y="4248448"/>
            <a:ext cx="436561" cy="2712834"/>
          </a:xfrm>
          <a:prstGeom prst="rightBrace">
            <a:avLst>
              <a:gd name="adj1" fmla="val 98976"/>
              <a:gd name="adj2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75B6AD-00B9-6895-0D82-477AB95E424E}"/>
              </a:ext>
            </a:extLst>
          </p:cNvPr>
          <p:cNvSpPr txBox="1"/>
          <p:nvPr/>
        </p:nvSpPr>
        <p:spPr>
          <a:xfrm>
            <a:off x="1435030" y="5902305"/>
            <a:ext cx="3561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Generates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most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of the </a:t>
            </a:r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efolds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DF1E8F-17F9-4005-EDD2-DD777D47B476}"/>
              </a:ext>
            </a:extLst>
          </p:cNvPr>
          <p:cNvSpPr/>
          <p:nvPr/>
        </p:nvSpPr>
        <p:spPr>
          <a:xfrm>
            <a:off x="624208" y="353418"/>
            <a:ext cx="7623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Effect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of the fine-tuning: a </a:t>
            </a:r>
            <a:r>
              <a:rPr lang="fr-FR" sz="2800" b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barrier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appears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!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71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diagramme, dessin, blanc&#10;&#10;Le contenu généré par l’IA peut être incorrect.">
            <a:extLst>
              <a:ext uri="{FF2B5EF4-FFF2-40B4-BE49-F238E27FC236}">
                <a16:creationId xmlns:a16="http://schemas.microsoft.com/office/drawing/2014/main" id="{28453BEB-344E-87E3-2A05-A91E00D39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3" y="2394107"/>
            <a:ext cx="5168804" cy="338843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A58F3D-B02F-3D73-5508-1C1DBAB9AD97}"/>
              </a:ext>
            </a:extLst>
          </p:cNvPr>
          <p:cNvSpPr txBox="1"/>
          <p:nvPr/>
        </p:nvSpPr>
        <p:spPr>
          <a:xfrm>
            <a:off x="2537910" y="4996541"/>
            <a:ext cx="1050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slow roll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4FA57E-A7D5-5714-AF37-4B20D921F7D2}"/>
              </a:ext>
            </a:extLst>
          </p:cNvPr>
          <p:cNvSpPr txBox="1"/>
          <p:nvPr/>
        </p:nvSpPr>
        <p:spPr>
          <a:xfrm>
            <a:off x="5010726" y="371899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fast </a:t>
            </a:r>
            <a:r>
              <a:rPr lang="fr-FR" dirty="0" err="1">
                <a:latin typeface="Avenir Next LT Pro" panose="020B0504020202020204" pitchFamily="34" charset="0"/>
              </a:rPr>
              <a:t>fall</a:t>
            </a:r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62C1CE-621C-1CD4-BB13-F22208436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698" y="2230093"/>
            <a:ext cx="5516432" cy="39273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4628822-C363-CB7B-23D9-077C21CA2D4D}"/>
                  </a:ext>
                </a:extLst>
              </p:cNvPr>
              <p:cNvSpPr txBox="1"/>
              <p:nvPr/>
            </p:nvSpPr>
            <p:spPr>
              <a:xfrm>
                <a:off x="7817326" y="3004457"/>
                <a:ext cx="60029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4628822-C363-CB7B-23D9-077C21CA2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326" y="3004457"/>
                <a:ext cx="600293" cy="276999"/>
              </a:xfrm>
              <a:prstGeom prst="rect">
                <a:avLst/>
              </a:prstGeom>
              <a:blipFill>
                <a:blip r:embed="rId4"/>
                <a:stretch>
                  <a:fillRect l="-8333" r="-10417" b="-869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F0261A-92A2-2AC0-AA98-BDF04641D8DD}"/>
                  </a:ext>
                </a:extLst>
              </p:cNvPr>
              <p:cNvSpPr txBox="1"/>
              <p:nvPr/>
            </p:nvSpPr>
            <p:spPr>
              <a:xfrm>
                <a:off x="9918269" y="3346770"/>
                <a:ext cx="12895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fr-FR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=0.99995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FF0261A-92A2-2AC0-AA98-BDF04641D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269" y="3346770"/>
                <a:ext cx="1289584" cy="276999"/>
              </a:xfrm>
              <a:prstGeom prst="rect">
                <a:avLst/>
              </a:prstGeom>
              <a:blipFill>
                <a:blip r:embed="rId5"/>
                <a:stretch>
                  <a:fillRect l="-3883" r="-4854" b="-869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0ED100D9-F565-E0E5-4AA0-88B39FC9C4CD}"/>
              </a:ext>
            </a:extLst>
          </p:cNvPr>
          <p:cNvSpPr/>
          <p:nvPr/>
        </p:nvSpPr>
        <p:spPr>
          <a:xfrm rot="5400000">
            <a:off x="2997302" y="4248448"/>
            <a:ext cx="436561" cy="2712834"/>
          </a:xfrm>
          <a:prstGeom prst="rightBrace">
            <a:avLst>
              <a:gd name="adj1" fmla="val 98976"/>
              <a:gd name="adj2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479FCA-7CD8-5EA1-2FBC-B085510F2A01}"/>
              </a:ext>
            </a:extLst>
          </p:cNvPr>
          <p:cNvSpPr txBox="1"/>
          <p:nvPr/>
        </p:nvSpPr>
        <p:spPr>
          <a:xfrm>
            <a:off x="1435030" y="5902305"/>
            <a:ext cx="3561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Generates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most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 of the </a:t>
            </a:r>
            <a:r>
              <a:rPr lang="fr-FR" sz="2000" dirty="0" err="1">
                <a:solidFill>
                  <a:schemeClr val="accent2">
                    <a:lumMod val="75000"/>
                  </a:schemeClr>
                </a:solidFill>
                <a:latin typeface="Avenir Next LT Pro" panose="020B0504020202020204" pitchFamily="34" charset="0"/>
              </a:rPr>
              <a:t>efolds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8B25E1B-2D85-D894-6D58-854F93EF396B}"/>
              </a:ext>
            </a:extLst>
          </p:cNvPr>
          <p:cNvSpPr/>
          <p:nvPr/>
        </p:nvSpPr>
        <p:spPr>
          <a:xfrm>
            <a:off x="2768884" y="3262112"/>
            <a:ext cx="3403230" cy="13280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1830B9D-068C-9E76-F559-B3258F6BCD96}"/>
              </a:ext>
            </a:extLst>
          </p:cNvPr>
          <p:cNvSpPr/>
          <p:nvPr/>
        </p:nvSpPr>
        <p:spPr>
          <a:xfrm>
            <a:off x="8773798" y="4032835"/>
            <a:ext cx="2710545" cy="14663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7D1A23B-E778-C017-2F6F-DCDBF7974FA7}"/>
                  </a:ext>
                </a:extLst>
              </p:cNvPr>
              <p:cNvSpPr txBox="1"/>
              <p:nvPr/>
            </p:nvSpPr>
            <p:spPr>
              <a:xfrm>
                <a:off x="3121362" y="3403110"/>
                <a:ext cx="269827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Avenir Next LT Pro" panose="020B0504020202020204" pitchFamily="34" charset="0"/>
                  </a:rPr>
                  <a:t>More probable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that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we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come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from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a </a:t>
                </a:r>
                <a:r>
                  <a:rPr lang="fr-FR" sz="2000" b="1" dirty="0">
                    <a:latin typeface="Avenir Next LT Pro" panose="020B0504020202020204" pitchFamily="34" charset="0"/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universe!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7D1A23B-E778-C017-2F6F-DCDBF7974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362" y="3403110"/>
                <a:ext cx="2698273" cy="1015663"/>
              </a:xfrm>
              <a:prstGeom prst="rect">
                <a:avLst/>
              </a:prstGeom>
              <a:blipFill>
                <a:blip r:embed="rId6"/>
                <a:stretch>
                  <a:fillRect t="-2469" b="-987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6DC0C89F-8928-DABD-E16F-CA29969408D1}"/>
                  </a:ext>
                </a:extLst>
              </p14:cNvPr>
              <p14:cNvContentPartPr/>
              <p14:nvPr/>
            </p14:nvContentPartPr>
            <p14:xfrm>
              <a:off x="6313337" y="3940080"/>
              <a:ext cx="1959840" cy="72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6DC0C89F-8928-DABD-E16F-CA29969408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50337" y="3184080"/>
                <a:ext cx="2085480" cy="15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A21892F-DFEC-0587-5BD9-361B55F9DA94}"/>
                  </a:ext>
                </a:extLst>
              </p14:cNvPr>
              <p14:cNvContentPartPr/>
              <p14:nvPr/>
            </p14:nvContentPartPr>
            <p14:xfrm>
              <a:off x="6313337" y="3788160"/>
              <a:ext cx="173160" cy="15264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A21892F-DFEC-0587-5BD9-361B55F9DA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50337" y="3410160"/>
                <a:ext cx="298800" cy="90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DB7AEB62-8C35-9BB0-1F39-3912B88D22BF}"/>
                  </a:ext>
                </a:extLst>
              </p14:cNvPr>
              <p14:cNvContentPartPr/>
              <p14:nvPr/>
            </p14:nvContentPartPr>
            <p14:xfrm>
              <a:off x="6346097" y="3962040"/>
              <a:ext cx="94680" cy="1447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DB7AEB62-8C35-9BB0-1F39-3912B88D22B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83097" y="3584040"/>
                <a:ext cx="220320" cy="90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EC3429D1-D417-C551-8D3C-0DFE1523FADA}"/>
                  </a:ext>
                </a:extLst>
              </p14:cNvPr>
              <p14:cNvContentPartPr/>
              <p14:nvPr/>
            </p14:nvContentPartPr>
            <p14:xfrm>
              <a:off x="9709577" y="3341760"/>
              <a:ext cx="55440" cy="59904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EC3429D1-D417-C551-8D3C-0DFE1523FAD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646577" y="2963760"/>
                <a:ext cx="181080" cy="135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5F1F3C18-0797-0473-3E02-8DF928D845D1}"/>
                  </a:ext>
                </a:extLst>
              </p14:cNvPr>
              <p14:cNvContentPartPr/>
              <p14:nvPr/>
            </p14:nvContentPartPr>
            <p14:xfrm>
              <a:off x="9633617" y="3831720"/>
              <a:ext cx="122040" cy="7308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5F1F3C18-0797-0473-3E02-8DF928D845D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570617" y="3453720"/>
                <a:ext cx="247680" cy="82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D8DE6F78-13F9-63DE-F9E1-DB4E57C45657}"/>
                  </a:ext>
                </a:extLst>
              </p14:cNvPr>
              <p14:cNvContentPartPr/>
              <p14:nvPr/>
            </p14:nvContentPartPr>
            <p14:xfrm>
              <a:off x="9753497" y="3816600"/>
              <a:ext cx="168840" cy="8100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D8DE6F78-13F9-63DE-F9E1-DB4E57C4565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690631" y="3438600"/>
                <a:ext cx="294213" cy="83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86EC060-4652-8D2F-30D9-81E402FBC4FD}"/>
                  </a:ext>
                </a:extLst>
              </p:cNvPr>
              <p:cNvSpPr txBox="1"/>
              <p:nvPr/>
            </p:nvSpPr>
            <p:spPr>
              <a:xfrm>
                <a:off x="8795991" y="4082482"/>
                <a:ext cx="269827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 err="1">
                    <a:latin typeface="Avenir Next LT Pro" panose="020B0504020202020204" pitchFamily="34" charset="0"/>
                  </a:rPr>
                  <a:t>Almost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equally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probable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that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we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come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from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a </a:t>
                </a:r>
                <a:r>
                  <a:rPr lang="fr-FR" sz="2000" b="1" dirty="0">
                    <a:latin typeface="Avenir Next LT Pro" panose="020B0504020202020204" pitchFamily="34" charset="0"/>
                  </a:rPr>
                  <a:t>large or </a:t>
                </a:r>
                <a:r>
                  <a:rPr lang="fr-FR" sz="2000" b="1" dirty="0" err="1">
                    <a:latin typeface="Avenir Next LT Pro" panose="020B0504020202020204" pitchFamily="34" charset="0"/>
                  </a:rPr>
                  <a:t>small</a:t>
                </a:r>
                <a:r>
                  <a:rPr lang="fr-FR" sz="2000" b="1" dirty="0">
                    <a:latin typeface="Avenir Next LT Pro" panose="020B05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dirty="0">
                    <a:latin typeface="Avenir Next LT Pro" panose="020B0504020202020204" pitchFamily="34" charset="0"/>
                  </a:rPr>
                  <a:t> universe!</a:t>
                </a: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86EC060-4652-8D2F-30D9-81E402FBC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991" y="4082482"/>
                <a:ext cx="2698273" cy="1323439"/>
              </a:xfrm>
              <a:prstGeom prst="rect">
                <a:avLst/>
              </a:prstGeom>
              <a:blipFill>
                <a:blip r:embed="rId19"/>
                <a:stretch>
                  <a:fillRect l="-1402" t="-2857" r="-3738" b="-7619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B4E4CF5A-7263-4A04-7BFB-E95914159734}"/>
              </a:ext>
            </a:extLst>
          </p:cNvPr>
          <p:cNvSpPr/>
          <p:nvPr/>
        </p:nvSpPr>
        <p:spPr>
          <a:xfrm>
            <a:off x="624208" y="353418"/>
            <a:ext cx="7623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Effect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of the fine-tuning: a </a:t>
            </a:r>
            <a:r>
              <a:rPr lang="fr-FR" sz="2800" b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barrier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appears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!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351E9DE-1822-EE6F-9121-65E37824F086}"/>
                  </a:ext>
                </a:extLst>
              </p:cNvPr>
              <p:cNvSpPr txBox="1"/>
              <p:nvPr/>
            </p:nvSpPr>
            <p:spPr>
              <a:xfrm>
                <a:off x="2254017" y="1653492"/>
                <a:ext cx="16187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=0.99995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351E9DE-1822-EE6F-9121-65E37824F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017" y="1653492"/>
                <a:ext cx="1618713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16FF731E-5B0F-4586-ADC8-08888744BAFD}"/>
              </a:ext>
            </a:extLst>
          </p:cNvPr>
          <p:cNvSpPr txBox="1"/>
          <p:nvPr/>
        </p:nvSpPr>
        <p:spPr>
          <a:xfrm>
            <a:off x="4207520" y="1619573"/>
            <a:ext cx="4486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Deformation</a:t>
            </a:r>
            <a:r>
              <a:rPr lang="fr-FR" sz="2000" dirty="0">
                <a:solidFill>
                  <a:schemeClr val="accent1"/>
                </a:solidFill>
                <a:latin typeface="Avenir Next LT Pro" panose="020B0504020202020204" pitchFamily="34" charset="0"/>
              </a:rPr>
              <a:t> of Starobinsky </a:t>
            </a:r>
            <a:r>
              <a:rPr lang="fr-FR" sz="2000" dirty="0" err="1">
                <a:solidFill>
                  <a:schemeClr val="accent1"/>
                </a:solidFill>
                <a:latin typeface="Avenir Next LT Pro" panose="020B0504020202020204" pitchFamily="34" charset="0"/>
              </a:rPr>
              <a:t>potential</a:t>
            </a:r>
            <a:endParaRPr lang="en-US" sz="2000" dirty="0">
              <a:solidFill>
                <a:schemeClr val="accent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13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870C00-7B43-5EC3-3061-4D47AEA2AD05}"/>
              </a:ext>
            </a:extLst>
          </p:cNvPr>
          <p:cNvSpPr txBox="1"/>
          <p:nvPr/>
        </p:nvSpPr>
        <p:spPr>
          <a:xfrm>
            <a:off x="478973" y="400539"/>
            <a:ext cx="7104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820000"/>
                </a:solidFill>
                <a:latin typeface="Avenir Next LT Pro" panose="020B0504020202020204" pitchFamily="34" charset="0"/>
              </a:rPr>
              <a:t>Main messages (about fine-tuning)</a:t>
            </a:r>
            <a:endParaRPr lang="en-US" sz="3200" b="1" dirty="0">
              <a:solidFill>
                <a:srgbClr val="820000"/>
              </a:solidFill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611B57B-245B-CF09-7885-49B542DCF934}"/>
                  </a:ext>
                </a:extLst>
              </p:cNvPr>
              <p:cNvSpPr txBox="1"/>
              <p:nvPr/>
            </p:nvSpPr>
            <p:spPr>
              <a:xfrm>
                <a:off x="478973" y="1902368"/>
                <a:ext cx="10866360" cy="41242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sz="2800" b="0" dirty="0"/>
                  <a:t>(1)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>
                    <a:latin typeface="Avenir Next LT Pro" panose="020B0504020202020204" pitchFamily="34" charset="0"/>
                  </a:rPr>
                  <a:t>or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=0.9999</m:t>
                    </m:r>
                  </m:oMath>
                </a14:m>
                <a:r>
                  <a:rPr lang="en-US" sz="2800" dirty="0">
                    <a:latin typeface="Avenir Next LT Pro" panose="020B0504020202020204" pitchFamily="34" charset="0"/>
                  </a:rPr>
                  <a:t>(…) may just be different </a:t>
                </a:r>
                <a:r>
                  <a:rPr lang="en-US" sz="2800" i="1" dirty="0">
                    <a:latin typeface="Avenir Next LT Pro" panose="020B0504020202020204" pitchFamily="34" charset="0"/>
                  </a:rPr>
                  <a:t>accidents</a:t>
                </a:r>
                <a:r>
                  <a:rPr lang="en-US" sz="2800" dirty="0">
                    <a:latin typeface="Avenir Next LT Pro" panose="020B0504020202020204" pitchFamily="34" charset="0"/>
                  </a:rPr>
                  <a:t>, but some accidents can save the model </a:t>
                </a:r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experimentally and theoretically</a:t>
                </a:r>
              </a:p>
              <a:p>
                <a:endParaRPr lang="en-US" sz="2800" dirty="0">
                  <a:latin typeface="Avenir Next LT Pro" panose="020B0504020202020204" pitchFamily="34" charset="0"/>
                </a:endParaRPr>
              </a:p>
              <a:p>
                <a:r>
                  <a:rPr lang="en-US" sz="2800" dirty="0">
                    <a:latin typeface="Avenir Next LT Pro" panose="020B0504020202020204" pitchFamily="34" charset="0"/>
                  </a:rPr>
                  <a:t>(2) Which accident do we have? Is </a:t>
                </a:r>
                <a14:m>
                  <m:oMath xmlns:m="http://schemas.openxmlformats.org/officeDocument/2006/math">
                    <m:r>
                      <a:rPr lang="fr-FR" sz="280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800" dirty="0">
                    <a:latin typeface="Avenir Next LT Pro" panose="020B0504020202020204" pitchFamily="34" charset="0"/>
                  </a:rPr>
                  <a:t> calculable?</a:t>
                </a:r>
              </a:p>
              <a:p>
                <a:endParaRPr lang="en-US" sz="2800" dirty="0">
                  <a:latin typeface="Avenir Next LT Pro" panose="020B0504020202020204" pitchFamily="34" charset="0"/>
                </a:endParaRPr>
              </a:p>
              <a:p>
                <a:r>
                  <a:rPr lang="en-US" sz="2800" dirty="0">
                    <a:solidFill>
                      <a:srgbClr val="0070C0"/>
                    </a:solidFill>
                    <a:latin typeface="Avenir Next LT Pro" panose="020B0504020202020204" pitchFamily="34" charset="0"/>
                  </a:rPr>
                  <a:t>(3) There are other sources that deform the potential, such as </a:t>
                </a:r>
              </a:p>
              <a:p>
                <a:pPr algn="ctr"/>
                <a:endParaRPr lang="en-US" sz="2400" b="1" dirty="0">
                  <a:solidFill>
                    <a:srgbClr val="0070C0"/>
                  </a:solidFill>
                  <a:latin typeface="Avenir Next LT Pro" panose="020B0504020202020204" pitchFamily="34" charset="0"/>
                </a:endParaRPr>
              </a:p>
              <a:p>
                <a:pPr algn="ctr"/>
                <a:endParaRPr lang="en-US" sz="2400" b="1" dirty="0">
                  <a:solidFill>
                    <a:srgbClr val="0070C0"/>
                  </a:solidFill>
                  <a:latin typeface="Avenir Next LT Pro" panose="020B0504020202020204" pitchFamily="34" charset="0"/>
                </a:endParaRPr>
              </a:p>
              <a:p>
                <a:pPr algn="ctr"/>
                <a:r>
                  <a:rPr lang="en-US" sz="2800" b="1" dirty="0">
                    <a:solidFill>
                      <a:srgbClr val="0070C0"/>
                    </a:solidFill>
                    <a:latin typeface="Avenir Next LT Pro" panose="020B0504020202020204" pitchFamily="34" charset="0"/>
                  </a:rPr>
                  <a:t>radiative corrections</a:t>
                </a:r>
              </a:p>
              <a:p>
                <a:pPr marL="342900" indent="-342900">
                  <a:buFont typeface="Wingdings" panose="05000000000000000000" pitchFamily="2" charset="2"/>
                  <a:buChar char="v"/>
                </a:pPr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611B57B-245B-CF09-7885-49B542DCF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3" y="1902368"/>
                <a:ext cx="10866360" cy="4124206"/>
              </a:xfrm>
              <a:prstGeom prst="rect">
                <a:avLst/>
              </a:prstGeom>
              <a:blipFill>
                <a:blip r:embed="rId2"/>
                <a:stretch>
                  <a:fillRect l="-1984" t="-2761" r="-233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EADD54-3C1F-8034-D2AF-7CDBC03C9B4C}"/>
              </a:ext>
            </a:extLst>
          </p:cNvPr>
          <p:cNvSpPr/>
          <p:nvPr/>
        </p:nvSpPr>
        <p:spPr>
          <a:xfrm>
            <a:off x="3996425" y="5115141"/>
            <a:ext cx="3851910" cy="628650"/>
          </a:xfrm>
          <a:prstGeom prst="round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313799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22513-9147-05E4-79A5-C13D6872B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FA9190-1876-2545-E3EA-2C72514B5351}"/>
              </a:ext>
            </a:extLst>
          </p:cNvPr>
          <p:cNvSpPr/>
          <p:nvPr/>
        </p:nvSpPr>
        <p:spPr>
          <a:xfrm>
            <a:off x="624208" y="353418"/>
            <a:ext cx="38524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Radiative corrections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7876F9-0E08-DB5A-DF81-4CB533ADB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374" y="2601555"/>
            <a:ext cx="3852401" cy="6445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0DF121-3048-561D-B8B1-4A29254E8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994" y="1696164"/>
            <a:ext cx="512564" cy="51256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EEAC9D6-8A6D-CBA5-78C0-D2B652D2608D}"/>
              </a:ext>
            </a:extLst>
          </p:cNvPr>
          <p:cNvSpPr txBox="1"/>
          <p:nvPr/>
        </p:nvSpPr>
        <p:spPr>
          <a:xfrm>
            <a:off x="642478" y="1010801"/>
            <a:ext cx="3459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i="1" dirty="0">
                <a:latin typeface="Avenir Book" panose="02000503020000020003" pitchFamily="2" charset="0"/>
              </a:rPr>
              <a:t>The effective scalar potential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230DF9-67A4-E4BF-7F96-7C6474BEE4C1}"/>
              </a:ext>
            </a:extLst>
          </p:cNvPr>
          <p:cNvSpPr txBox="1"/>
          <p:nvPr/>
        </p:nvSpPr>
        <p:spPr>
          <a:xfrm>
            <a:off x="901523" y="1767780"/>
            <a:ext cx="1246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>
                <a:latin typeface="Avenir Book" panose="02000503020000020003" pitchFamily="2" charset="0"/>
              </a:rPr>
              <a:t>Tree-level: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22A829-3933-0C33-A7FD-15F573654AB3}"/>
              </a:ext>
            </a:extLst>
          </p:cNvPr>
          <p:cNvSpPr txBox="1"/>
          <p:nvPr/>
        </p:nvSpPr>
        <p:spPr>
          <a:xfrm>
            <a:off x="901523" y="2739171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>
                <a:latin typeface="Avenir Book" panose="02000503020000020003" pitchFamily="2" charset="0"/>
              </a:rPr>
              <a:t>One-loop: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E16F7E2-DAD9-708F-B9DA-9E448C90A074}"/>
              </a:ext>
            </a:extLst>
          </p:cNvPr>
          <p:cNvSpPr txBox="1"/>
          <p:nvPr/>
        </p:nvSpPr>
        <p:spPr>
          <a:xfrm flipH="1">
            <a:off x="322176" y="1606123"/>
            <a:ext cx="973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000" i="1" dirty="0">
                <a:latin typeface="Avenir Book" panose="02000503020000020003" pitchFamily="2" charset="0"/>
              </a:rPr>
              <a:t>e.g.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F4059EB-6236-EDC5-6E6F-3671C51636EE}"/>
                  </a:ext>
                </a:extLst>
              </p:cNvPr>
              <p:cNvSpPr txBox="1"/>
              <p:nvPr/>
            </p:nvSpPr>
            <p:spPr>
              <a:xfrm>
                <a:off x="3906613" y="1606123"/>
                <a:ext cx="1139992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fr-US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0D19CE4-B22D-41EC-641B-0C3440B5D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613" y="1606123"/>
                <a:ext cx="1139992" cy="518604"/>
              </a:xfrm>
              <a:prstGeom prst="rect">
                <a:avLst/>
              </a:prstGeom>
              <a:blipFill>
                <a:blip r:embed="rId4"/>
                <a:stretch>
                  <a:fillRect l="-4396" t="-4762" r="-1099" b="-1190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E5047597-B2EE-F844-E6EF-421EC73858C1}"/>
              </a:ext>
            </a:extLst>
          </p:cNvPr>
          <p:cNvSpPr txBox="1"/>
          <p:nvPr/>
        </p:nvSpPr>
        <p:spPr>
          <a:xfrm>
            <a:off x="2372374" y="3285004"/>
            <a:ext cx="53263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Summing up one-particle-irreducible diagrams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32D85B-5BD7-18B0-CB33-2DD8C8060B3B}"/>
              </a:ext>
            </a:extLst>
          </p:cNvPr>
          <p:cNvSpPr txBox="1"/>
          <p:nvPr/>
        </p:nvSpPr>
        <p:spPr>
          <a:xfrm>
            <a:off x="-61934" y="3904634"/>
            <a:ext cx="6860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fr-US" dirty="0">
                <a:latin typeface="Avenir Book" panose="02000503020000020003" pitchFamily="2" charset="0"/>
              </a:rPr>
              <a:t>More generally, if the scalar couples to </a:t>
            </a:r>
            <a:r>
              <a:rPr lang="fr-US" b="1" dirty="0">
                <a:latin typeface="Avenir Book" panose="02000503020000020003" pitchFamily="2" charset="0"/>
              </a:rPr>
              <a:t>other fields</a:t>
            </a:r>
            <a:r>
              <a:rPr lang="fr-US" dirty="0">
                <a:latin typeface="Avenir Book" panose="02000503020000020003" pitchFamily="2" charset="0"/>
              </a:rPr>
              <a:t>. We have:</a:t>
            </a:r>
          </a:p>
          <a:p>
            <a:pPr lvl="1"/>
            <a:endParaRPr lang="fr-US" dirty="0">
              <a:latin typeface="Avenir Book" panose="02000503020000020003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A5C7226-383D-D0D2-4DCB-F6E6B9D9870F}"/>
                  </a:ext>
                </a:extLst>
              </p:cNvPr>
              <p:cNvSpPr txBox="1"/>
              <p:nvPr/>
            </p:nvSpPr>
            <p:spPr>
              <a:xfrm>
                <a:off x="1940915" y="4352027"/>
                <a:ext cx="6211380" cy="70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fr-F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bSup>
                        <m:sSub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func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US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A5C7226-383D-D0D2-4DCB-F6E6B9D98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915" y="4352027"/>
                <a:ext cx="6211380" cy="704616"/>
              </a:xfrm>
              <a:prstGeom prst="rect">
                <a:avLst/>
              </a:prstGeom>
              <a:blipFill>
                <a:blip r:embed="rId5"/>
                <a:stretch>
                  <a:fillRect t="-131579" b="-187719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419EBA9-9B77-48EB-0B2C-FEAA91E0972E}"/>
                  </a:ext>
                </a:extLst>
              </p:cNvPr>
              <p:cNvSpPr txBox="1"/>
              <p:nvPr/>
            </p:nvSpPr>
            <p:spPr>
              <a:xfrm>
                <a:off x="8887019" y="4225646"/>
                <a:ext cx="31092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=3/2</m:t>
                    </m:r>
                  </m:oMath>
                </a14:m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for scalars &amp; fermions</a:t>
                </a:r>
              </a:p>
              <a:p>
                <a:endParaRPr lang="fr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venir Book" panose="02000503020000020003" pitchFamily="2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for vector bosons</a:t>
                </a: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419EBA9-9B77-48EB-0B2C-FEAA91E09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019" y="4225646"/>
                <a:ext cx="3109249" cy="830997"/>
              </a:xfrm>
              <a:prstGeom prst="rect">
                <a:avLst/>
              </a:prstGeom>
              <a:blipFill>
                <a:blip r:embed="rId6"/>
                <a:stretch>
                  <a:fillRect l="-1626" t="-8955" r="-3659" b="-1492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7A34EF3-E6A3-8B83-D36E-12A3B130CA5A}"/>
                  </a:ext>
                </a:extLst>
              </p:cNvPr>
              <p:cNvSpPr txBox="1"/>
              <p:nvPr/>
            </p:nvSpPr>
            <p:spPr>
              <a:xfrm>
                <a:off x="5530864" y="5266707"/>
                <a:ext cx="6098720" cy="3843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fr-FR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: the </a:t>
                </a:r>
                <a:r>
                  <a:rPr lang="fr-US" u="sng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field-dependent </a:t>
                </a:r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mass of the particle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fr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7A34EF3-E6A3-8B83-D36E-12A3B130C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864" y="5266707"/>
                <a:ext cx="6098720" cy="384336"/>
              </a:xfrm>
              <a:prstGeom prst="rect">
                <a:avLst/>
              </a:prstGeom>
              <a:blipFill>
                <a:blip r:embed="rId7"/>
                <a:stretch>
                  <a:fillRect b="-2580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3C6AE81-353A-63BC-E911-AE136190818D}"/>
              </a:ext>
            </a:extLst>
          </p:cNvPr>
          <p:cNvCxnSpPr/>
          <p:nvPr/>
        </p:nvCxnSpPr>
        <p:spPr>
          <a:xfrm flipH="1" flipV="1">
            <a:off x="5943600" y="4934535"/>
            <a:ext cx="152400" cy="332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58A7C9-2CB9-9183-AA0C-68EC7FF7764E}"/>
              </a:ext>
            </a:extLst>
          </p:cNvPr>
          <p:cNvSpPr/>
          <p:nvPr/>
        </p:nvSpPr>
        <p:spPr>
          <a:xfrm>
            <a:off x="642478" y="999371"/>
            <a:ext cx="3459793" cy="40011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6298CC-49A0-E118-5759-977D4CE48931}"/>
              </a:ext>
            </a:extLst>
          </p:cNvPr>
          <p:cNvSpPr txBox="1"/>
          <p:nvPr/>
        </p:nvSpPr>
        <p:spPr>
          <a:xfrm>
            <a:off x="1036412" y="6104472"/>
            <a:ext cx="10729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b="1" i="1" dirty="0">
                <a:solidFill>
                  <a:srgbClr val="C00000"/>
                </a:solidFill>
                <a:latin typeface="Avenir Book" panose="02000503020000020003" pitchFamily="2" charset="0"/>
              </a:rPr>
              <a:t>Radiative corrections are always there:        </a:t>
            </a:r>
            <a:r>
              <a:rPr lang="fr-US" sz="2000" dirty="0">
                <a:latin typeface="Avenir Book" panose="02000503020000020003" pitchFamily="2" charset="0"/>
              </a:rPr>
              <a:t>from the self coupling, or coupling to other fields</a:t>
            </a:r>
            <a:endParaRPr lang="fr-US" sz="2000" i="1" dirty="0">
              <a:solidFill>
                <a:srgbClr val="C00000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75249C9-86EC-988D-6527-34F59F18FADF}"/>
              </a:ext>
            </a:extLst>
          </p:cNvPr>
          <p:cNvSpPr/>
          <p:nvPr/>
        </p:nvSpPr>
        <p:spPr>
          <a:xfrm>
            <a:off x="1036412" y="5960141"/>
            <a:ext cx="4494452" cy="646331"/>
          </a:xfrm>
          <a:custGeom>
            <a:avLst/>
            <a:gdLst>
              <a:gd name="connsiteX0" fmla="*/ 0 w 4494452"/>
              <a:gd name="connsiteY0" fmla="*/ 107724 h 646331"/>
              <a:gd name="connsiteX1" fmla="*/ 107724 w 4494452"/>
              <a:gd name="connsiteY1" fmla="*/ 0 h 646331"/>
              <a:gd name="connsiteX2" fmla="*/ 804590 w 4494452"/>
              <a:gd name="connsiteY2" fmla="*/ 0 h 646331"/>
              <a:gd name="connsiteX3" fmla="*/ 1373087 w 4494452"/>
              <a:gd name="connsiteY3" fmla="*/ 0 h 646331"/>
              <a:gd name="connsiteX4" fmla="*/ 1898793 w 4494452"/>
              <a:gd name="connsiteY4" fmla="*/ 0 h 646331"/>
              <a:gd name="connsiteX5" fmla="*/ 2552869 w 4494452"/>
              <a:gd name="connsiteY5" fmla="*/ 0 h 646331"/>
              <a:gd name="connsiteX6" fmla="*/ 3121365 w 4494452"/>
              <a:gd name="connsiteY6" fmla="*/ 0 h 646331"/>
              <a:gd name="connsiteX7" fmla="*/ 3818232 w 4494452"/>
              <a:gd name="connsiteY7" fmla="*/ 0 h 646331"/>
              <a:gd name="connsiteX8" fmla="*/ 4386728 w 4494452"/>
              <a:gd name="connsiteY8" fmla="*/ 0 h 646331"/>
              <a:gd name="connsiteX9" fmla="*/ 4494452 w 4494452"/>
              <a:gd name="connsiteY9" fmla="*/ 107724 h 646331"/>
              <a:gd name="connsiteX10" fmla="*/ 4494452 w 4494452"/>
              <a:gd name="connsiteY10" fmla="*/ 538607 h 646331"/>
              <a:gd name="connsiteX11" fmla="*/ 4386728 w 4494452"/>
              <a:gd name="connsiteY11" fmla="*/ 646331 h 646331"/>
              <a:gd name="connsiteX12" fmla="*/ 3903812 w 4494452"/>
              <a:gd name="connsiteY12" fmla="*/ 646331 h 646331"/>
              <a:gd name="connsiteX13" fmla="*/ 3206945 w 4494452"/>
              <a:gd name="connsiteY13" fmla="*/ 646331 h 646331"/>
              <a:gd name="connsiteX14" fmla="*/ 2681239 w 4494452"/>
              <a:gd name="connsiteY14" fmla="*/ 646331 h 646331"/>
              <a:gd name="connsiteX15" fmla="*/ 2069953 w 4494452"/>
              <a:gd name="connsiteY15" fmla="*/ 646331 h 646331"/>
              <a:gd name="connsiteX16" fmla="*/ 1373087 w 4494452"/>
              <a:gd name="connsiteY16" fmla="*/ 646331 h 646331"/>
              <a:gd name="connsiteX17" fmla="*/ 761800 w 4494452"/>
              <a:gd name="connsiteY17" fmla="*/ 646331 h 646331"/>
              <a:gd name="connsiteX18" fmla="*/ 107724 w 4494452"/>
              <a:gd name="connsiteY18" fmla="*/ 646331 h 646331"/>
              <a:gd name="connsiteX19" fmla="*/ 0 w 4494452"/>
              <a:gd name="connsiteY19" fmla="*/ 538607 h 646331"/>
              <a:gd name="connsiteX20" fmla="*/ 0 w 4494452"/>
              <a:gd name="connsiteY20" fmla="*/ 107724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4452" h="646331" extrusionOk="0">
                <a:moveTo>
                  <a:pt x="0" y="107724"/>
                </a:moveTo>
                <a:cubicBezTo>
                  <a:pt x="-12155" y="40733"/>
                  <a:pt x="44759" y="1303"/>
                  <a:pt x="107724" y="0"/>
                </a:cubicBezTo>
                <a:cubicBezTo>
                  <a:pt x="400038" y="-16212"/>
                  <a:pt x="576086" y="6804"/>
                  <a:pt x="804590" y="0"/>
                </a:cubicBezTo>
                <a:cubicBezTo>
                  <a:pt x="1033094" y="-6804"/>
                  <a:pt x="1249519" y="-2049"/>
                  <a:pt x="1373087" y="0"/>
                </a:cubicBezTo>
                <a:cubicBezTo>
                  <a:pt x="1496655" y="2049"/>
                  <a:pt x="1758995" y="-9271"/>
                  <a:pt x="1898793" y="0"/>
                </a:cubicBezTo>
                <a:cubicBezTo>
                  <a:pt x="2038591" y="9271"/>
                  <a:pt x="2244181" y="29349"/>
                  <a:pt x="2552869" y="0"/>
                </a:cubicBezTo>
                <a:cubicBezTo>
                  <a:pt x="2861557" y="-29349"/>
                  <a:pt x="2904991" y="25181"/>
                  <a:pt x="3121365" y="0"/>
                </a:cubicBezTo>
                <a:cubicBezTo>
                  <a:pt x="3337739" y="-25181"/>
                  <a:pt x="3644028" y="-22317"/>
                  <a:pt x="3818232" y="0"/>
                </a:cubicBezTo>
                <a:cubicBezTo>
                  <a:pt x="3992436" y="22317"/>
                  <a:pt x="4200855" y="-8163"/>
                  <a:pt x="4386728" y="0"/>
                </a:cubicBezTo>
                <a:cubicBezTo>
                  <a:pt x="4444687" y="2540"/>
                  <a:pt x="4491342" y="44623"/>
                  <a:pt x="4494452" y="107724"/>
                </a:cubicBezTo>
                <a:cubicBezTo>
                  <a:pt x="4512491" y="314363"/>
                  <a:pt x="4487161" y="323449"/>
                  <a:pt x="4494452" y="538607"/>
                </a:cubicBezTo>
                <a:cubicBezTo>
                  <a:pt x="4499969" y="606314"/>
                  <a:pt x="4447575" y="660343"/>
                  <a:pt x="4386728" y="646331"/>
                </a:cubicBezTo>
                <a:cubicBezTo>
                  <a:pt x="4203186" y="650404"/>
                  <a:pt x="4050360" y="668072"/>
                  <a:pt x="3903812" y="646331"/>
                </a:cubicBezTo>
                <a:cubicBezTo>
                  <a:pt x="3757264" y="624590"/>
                  <a:pt x="3418041" y="620711"/>
                  <a:pt x="3206945" y="646331"/>
                </a:cubicBezTo>
                <a:cubicBezTo>
                  <a:pt x="2995849" y="671951"/>
                  <a:pt x="2811361" y="648458"/>
                  <a:pt x="2681239" y="646331"/>
                </a:cubicBezTo>
                <a:cubicBezTo>
                  <a:pt x="2551117" y="644204"/>
                  <a:pt x="2338956" y="675356"/>
                  <a:pt x="2069953" y="646331"/>
                </a:cubicBezTo>
                <a:cubicBezTo>
                  <a:pt x="1800950" y="617306"/>
                  <a:pt x="1594026" y="629703"/>
                  <a:pt x="1373087" y="646331"/>
                </a:cubicBezTo>
                <a:cubicBezTo>
                  <a:pt x="1152148" y="662959"/>
                  <a:pt x="1011032" y="658779"/>
                  <a:pt x="761800" y="646331"/>
                </a:cubicBezTo>
                <a:cubicBezTo>
                  <a:pt x="512568" y="633883"/>
                  <a:pt x="267517" y="633547"/>
                  <a:pt x="107724" y="646331"/>
                </a:cubicBezTo>
                <a:cubicBezTo>
                  <a:pt x="40751" y="646639"/>
                  <a:pt x="1594" y="595227"/>
                  <a:pt x="0" y="538607"/>
                </a:cubicBezTo>
                <a:cubicBezTo>
                  <a:pt x="7275" y="442166"/>
                  <a:pt x="4189" y="266763"/>
                  <a:pt x="0" y="107724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831300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2EF9F-16D5-1D9D-F8DD-FFC0F4059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34B67A-2FA4-840F-5635-9D9AD0EE2ED7}"/>
              </a:ext>
            </a:extLst>
          </p:cNvPr>
          <p:cNvSpPr/>
          <p:nvPr/>
        </p:nvSpPr>
        <p:spPr>
          <a:xfrm>
            <a:off x="624208" y="353418"/>
            <a:ext cx="5311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Two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subtleties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 inflation (1) 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4FB469-625A-830C-826F-30BCDDDE9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43" y="1142202"/>
            <a:ext cx="4254719" cy="28068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FF882986-B69B-73C8-D11A-CDDAE4F3B264}"/>
                  </a:ext>
                </a:extLst>
              </p14:cNvPr>
              <p14:cNvContentPartPr/>
              <p14:nvPr/>
            </p14:nvContentPartPr>
            <p14:xfrm>
              <a:off x="2273400" y="1950480"/>
              <a:ext cx="2710800" cy="60732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25BF6F61-D3A4-0376-7422-DA2FBB3D24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37400" y="1734480"/>
                <a:ext cx="2782440" cy="10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EEBB493F-B6AA-E7D7-0735-E3FB247B035E}"/>
                  </a:ext>
                </a:extLst>
              </p:cNvPr>
              <p:cNvSpPr txBox="1"/>
              <p:nvPr/>
            </p:nvSpPr>
            <p:spPr>
              <a:xfrm>
                <a:off x="2777490" y="1565910"/>
                <a:ext cx="14173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≈ </m:t>
                    </m:r>
                  </m:oMath>
                </a14:m>
                <a:r>
                  <a:rPr lang="fr-FR" dirty="0">
                    <a:solidFill>
                      <a:srgbClr val="C00000"/>
                    </a:solidFill>
                    <a:latin typeface="Comic Sans MS" panose="030F0902030302020204" pitchFamily="66" charset="0"/>
                  </a:rPr>
                  <a:t>d</a:t>
                </a:r>
                <a:r>
                  <a:rPr lang="fr-US" dirty="0">
                    <a:solidFill>
                      <a:srgbClr val="C00000"/>
                    </a:solidFill>
                    <a:latin typeface="Comic Sans MS" panose="030F0902030302020204" pitchFamily="66" charset="0"/>
                  </a:rPr>
                  <a:t>e Sitter</a:t>
                </a: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8F1697F5-1C07-1D75-7990-853B9FBA91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490" y="1565910"/>
                <a:ext cx="1417376" cy="369332"/>
              </a:xfrm>
              <a:prstGeom prst="rect">
                <a:avLst/>
              </a:prstGeom>
              <a:blipFill>
                <a:blip r:embed="rId5"/>
                <a:stretch>
                  <a:fillRect t="-10000" r="-2655" b="-2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Étoile à 5 branches 38">
            <a:extLst>
              <a:ext uri="{FF2B5EF4-FFF2-40B4-BE49-F238E27FC236}">
                <a16:creationId xmlns:a16="http://schemas.microsoft.com/office/drawing/2014/main" id="{565836BB-233C-B47B-C189-C9B77BA8C412}"/>
              </a:ext>
            </a:extLst>
          </p:cNvPr>
          <p:cNvSpPr/>
          <p:nvPr/>
        </p:nvSpPr>
        <p:spPr>
          <a:xfrm>
            <a:off x="3027234" y="2005110"/>
            <a:ext cx="274320" cy="27432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29284CCC-C111-080F-5C63-B03BBC82B241}"/>
              </a:ext>
            </a:extLst>
          </p:cNvPr>
          <p:cNvCxnSpPr>
            <a:endCxn id="39" idx="3"/>
          </p:cNvCxnSpPr>
          <p:nvPr/>
        </p:nvCxnSpPr>
        <p:spPr>
          <a:xfrm flipH="1" flipV="1">
            <a:off x="3249163" y="2279429"/>
            <a:ext cx="236987" cy="6580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52FF578F-94F7-FBF3-33C9-A0355B8ACF28}"/>
              </a:ext>
            </a:extLst>
          </p:cNvPr>
          <p:cNvSpPr txBox="1"/>
          <p:nvPr/>
        </p:nvSpPr>
        <p:spPr>
          <a:xfrm>
            <a:off x="2358405" y="293751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>
                <a:solidFill>
                  <a:srgbClr val="0070C0"/>
                </a:solidFill>
                <a:latin typeface="Comic Sans MS" panose="030F0902030302020204" pitchFamily="66" charset="0"/>
              </a:rPr>
              <a:t>CMB observables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5E56BB-A5A9-DD3A-4CA0-6786715A697D}"/>
              </a:ext>
            </a:extLst>
          </p:cNvPr>
          <p:cNvSpPr txBox="1"/>
          <p:nvPr/>
        </p:nvSpPr>
        <p:spPr>
          <a:xfrm>
            <a:off x="5738034" y="2208359"/>
            <a:ext cx="5629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We need the one-loop potential in </a:t>
            </a:r>
            <a:r>
              <a:rPr lang="fr-US" sz="2000" b="1" i="1" dirty="0">
                <a:solidFill>
                  <a:srgbClr val="C00000"/>
                </a:solidFill>
                <a:latin typeface="Comic Sans MS" panose="030F0902030302020204" pitchFamily="66" charset="0"/>
              </a:rPr>
              <a:t>de Sitter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1BA540-DDC8-8303-2EE0-1206FA6BF077}"/>
              </a:ext>
            </a:extLst>
          </p:cNvPr>
          <p:cNvSpPr txBox="1"/>
          <p:nvPr/>
        </p:nvSpPr>
        <p:spPr>
          <a:xfrm>
            <a:off x="6962068" y="3090446"/>
            <a:ext cx="609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US" sz="1600" dirty="0">
                <a:solidFill>
                  <a:schemeClr val="bg2">
                    <a:lumMod val="50000"/>
                  </a:schemeClr>
                </a:solidFill>
                <a:latin typeface="Avenir Book" panose="02000503020000020003" pitchFamily="2" charset="0"/>
              </a:rPr>
              <a:t>Markkanen, </a:t>
            </a:r>
            <a:r>
              <a:rPr lang="fr-FR" sz="1600" dirty="0">
                <a:solidFill>
                  <a:schemeClr val="bg2">
                    <a:lumMod val="50000"/>
                  </a:schemeClr>
                </a:solidFill>
                <a:latin typeface="Avenir Book" panose="02000503020000020003" pitchFamily="2" charset="0"/>
              </a:rPr>
              <a:t>Nurmi, Rajantie, Stopyra [1804.02020] </a:t>
            </a:r>
            <a:endParaRPr lang="fr-US" sz="1600" dirty="0">
              <a:solidFill>
                <a:schemeClr val="bg2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C6BC14-DFF6-299D-DE29-667CAB6E0A1D}"/>
              </a:ext>
            </a:extLst>
          </p:cNvPr>
          <p:cNvSpPr txBox="1"/>
          <p:nvPr/>
        </p:nvSpPr>
        <p:spPr>
          <a:xfrm>
            <a:off x="529939" y="4445703"/>
            <a:ext cx="619772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u="sng" dirty="0">
                <a:latin typeface="Avenir Book" panose="02000503020000020003" pitchFamily="2" charset="0"/>
              </a:rPr>
              <a:t>What changes in curved spacetime?</a:t>
            </a:r>
          </a:p>
          <a:p>
            <a:endParaRPr lang="fr-US" sz="2000" dirty="0">
              <a:latin typeface="Avenir Book" panose="02000503020000020003" pitchFamily="2" charset="0"/>
            </a:endParaRPr>
          </a:p>
          <a:p>
            <a:r>
              <a:rPr lang="fr-US" sz="2000" b="1" dirty="0">
                <a:latin typeface="Avenir Book" panose="02000503020000020003" pitchFamily="2" charset="0"/>
              </a:rPr>
              <a:t>#1: </a:t>
            </a:r>
            <a:r>
              <a:rPr lang="fr-US" sz="2000" dirty="0">
                <a:latin typeface="Avenir Book" panose="02000503020000020003" pitchFamily="2" charset="0"/>
              </a:rPr>
              <a:t>Curvature contributes to the </a:t>
            </a:r>
            <a:r>
              <a:rPr lang="fr-US" sz="2000" i="1" dirty="0">
                <a:latin typeface="Avenir Book" panose="02000503020000020003" pitchFamily="2" charset="0"/>
              </a:rPr>
              <a:t>effective mass</a:t>
            </a:r>
            <a:r>
              <a:rPr lang="fr-US" sz="2000" dirty="0">
                <a:latin typeface="Avenir Book" panose="02000503020000020003" pitchFamily="2" charset="0"/>
              </a:rPr>
              <a:t>.   </a:t>
            </a:r>
          </a:p>
          <a:p>
            <a:endParaRPr lang="fr-US" sz="2000" dirty="0">
              <a:latin typeface="Avenir Book" panose="02000503020000020003" pitchFamily="2" charset="0"/>
            </a:endParaRPr>
          </a:p>
          <a:p>
            <a:r>
              <a:rPr lang="fr-US" sz="2000" b="1" dirty="0">
                <a:latin typeface="Avenir Book" panose="02000503020000020003" pitchFamily="2" charset="0"/>
              </a:rPr>
              <a:t>#2: </a:t>
            </a:r>
            <a:r>
              <a:rPr lang="fr-US" sz="2000" dirty="0">
                <a:latin typeface="Avenir Book" panose="02000503020000020003" pitchFamily="2" charset="0"/>
              </a:rPr>
              <a:t>Curvature adds </a:t>
            </a:r>
            <a:r>
              <a:rPr lang="fr-US" sz="2000" i="1" dirty="0">
                <a:latin typeface="Avenir Book" panose="02000503020000020003" pitchFamily="2" charset="0"/>
              </a:rPr>
              <a:t>extra pieces </a:t>
            </a:r>
            <a:r>
              <a:rPr lang="fr-US" sz="2000" dirty="0">
                <a:latin typeface="Avenir Book" panose="02000503020000020003" pitchFamily="2" charset="0"/>
              </a:rPr>
              <a:t>in the potential.    </a:t>
            </a:r>
          </a:p>
        </p:txBody>
      </p:sp>
    </p:spTree>
    <p:extLst>
      <p:ext uri="{BB962C8B-B14F-4D97-AF65-F5344CB8AC3E}">
        <p14:creationId xmlns:p14="http://schemas.microsoft.com/office/powerpoint/2010/main" val="3525541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ABB4-02F9-6B0E-63D0-ECF11A2E7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86B371-872A-496D-8C53-5302A1B51A13}"/>
              </a:ext>
            </a:extLst>
          </p:cNvPr>
          <p:cNvSpPr/>
          <p:nvPr/>
        </p:nvSpPr>
        <p:spPr>
          <a:xfrm>
            <a:off x="624208" y="353418"/>
            <a:ext cx="5311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Two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subtleties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 inflation (1) 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ACE72C-08FD-F495-C587-874104735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43" y="1142202"/>
            <a:ext cx="4254719" cy="28068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25BF6F61-D3A4-0376-7422-DA2FBB3D24CB}"/>
                  </a:ext>
                </a:extLst>
              </p14:cNvPr>
              <p14:cNvContentPartPr/>
              <p14:nvPr/>
            </p14:nvContentPartPr>
            <p14:xfrm>
              <a:off x="2273400" y="1950480"/>
              <a:ext cx="2710800" cy="60732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25BF6F61-D3A4-0376-7422-DA2FBB3D24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37400" y="1734480"/>
                <a:ext cx="2782440" cy="10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8F1697F5-1C07-1D75-7990-853B9FBA91D6}"/>
                  </a:ext>
                </a:extLst>
              </p:cNvPr>
              <p:cNvSpPr txBox="1"/>
              <p:nvPr/>
            </p:nvSpPr>
            <p:spPr>
              <a:xfrm>
                <a:off x="2777490" y="1565910"/>
                <a:ext cx="14173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≈ </m:t>
                    </m:r>
                  </m:oMath>
                </a14:m>
                <a:r>
                  <a:rPr lang="fr-FR" dirty="0">
                    <a:solidFill>
                      <a:srgbClr val="C00000"/>
                    </a:solidFill>
                    <a:latin typeface="Comic Sans MS" panose="030F0902030302020204" pitchFamily="66" charset="0"/>
                  </a:rPr>
                  <a:t>d</a:t>
                </a:r>
                <a:r>
                  <a:rPr lang="fr-US" dirty="0">
                    <a:solidFill>
                      <a:srgbClr val="C00000"/>
                    </a:solidFill>
                    <a:latin typeface="Comic Sans MS" panose="030F0902030302020204" pitchFamily="66" charset="0"/>
                  </a:rPr>
                  <a:t>e Sitter</a:t>
                </a: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8F1697F5-1C07-1D75-7990-853B9FBA91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490" y="1565910"/>
                <a:ext cx="1417376" cy="369332"/>
              </a:xfrm>
              <a:prstGeom prst="rect">
                <a:avLst/>
              </a:prstGeom>
              <a:blipFill>
                <a:blip r:embed="rId5"/>
                <a:stretch>
                  <a:fillRect t="-10000" r="-2655" b="-2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Étoile à 5 branches 38">
            <a:extLst>
              <a:ext uri="{FF2B5EF4-FFF2-40B4-BE49-F238E27FC236}">
                <a16:creationId xmlns:a16="http://schemas.microsoft.com/office/drawing/2014/main" id="{8B4053F9-A627-29A8-80E5-B6CE89E2B4B8}"/>
              </a:ext>
            </a:extLst>
          </p:cNvPr>
          <p:cNvSpPr/>
          <p:nvPr/>
        </p:nvSpPr>
        <p:spPr>
          <a:xfrm>
            <a:off x="3027234" y="2005110"/>
            <a:ext cx="274320" cy="27432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F084683A-A396-7046-87AF-1EDCA295447A}"/>
              </a:ext>
            </a:extLst>
          </p:cNvPr>
          <p:cNvCxnSpPr>
            <a:endCxn id="39" idx="3"/>
          </p:cNvCxnSpPr>
          <p:nvPr/>
        </p:nvCxnSpPr>
        <p:spPr>
          <a:xfrm flipH="1" flipV="1">
            <a:off x="3249163" y="2279429"/>
            <a:ext cx="236987" cy="6580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94D0B097-7B81-61A1-56B1-8B8A2FFBB482}"/>
              </a:ext>
            </a:extLst>
          </p:cNvPr>
          <p:cNvSpPr txBox="1"/>
          <p:nvPr/>
        </p:nvSpPr>
        <p:spPr>
          <a:xfrm>
            <a:off x="2358405" y="293751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>
                <a:solidFill>
                  <a:srgbClr val="0070C0"/>
                </a:solidFill>
                <a:latin typeface="Comic Sans MS" panose="030F0902030302020204" pitchFamily="66" charset="0"/>
              </a:rPr>
              <a:t>CMB observables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230596-4573-7812-0AA7-300EEE678C08}"/>
              </a:ext>
            </a:extLst>
          </p:cNvPr>
          <p:cNvSpPr txBox="1"/>
          <p:nvPr/>
        </p:nvSpPr>
        <p:spPr>
          <a:xfrm>
            <a:off x="5738034" y="2208359"/>
            <a:ext cx="5629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We need the one-loop potential in </a:t>
            </a:r>
            <a:r>
              <a:rPr lang="fr-US" sz="2000" b="1" i="1" dirty="0">
                <a:solidFill>
                  <a:srgbClr val="C00000"/>
                </a:solidFill>
                <a:latin typeface="Comic Sans MS" panose="030F0902030302020204" pitchFamily="66" charset="0"/>
              </a:rPr>
              <a:t>de Sitter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64232B-B7E3-B827-D2DC-97CA374BC64D}"/>
              </a:ext>
            </a:extLst>
          </p:cNvPr>
          <p:cNvSpPr txBox="1"/>
          <p:nvPr/>
        </p:nvSpPr>
        <p:spPr>
          <a:xfrm>
            <a:off x="6962068" y="3090446"/>
            <a:ext cx="609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US" sz="1600" dirty="0">
                <a:solidFill>
                  <a:schemeClr val="bg2">
                    <a:lumMod val="50000"/>
                  </a:schemeClr>
                </a:solidFill>
                <a:latin typeface="Avenir Book" panose="02000503020000020003" pitchFamily="2" charset="0"/>
              </a:rPr>
              <a:t>Markkanen, </a:t>
            </a:r>
            <a:r>
              <a:rPr lang="fr-FR" sz="1600" dirty="0">
                <a:solidFill>
                  <a:schemeClr val="bg2">
                    <a:lumMod val="50000"/>
                  </a:schemeClr>
                </a:solidFill>
                <a:latin typeface="Avenir Book" panose="02000503020000020003" pitchFamily="2" charset="0"/>
              </a:rPr>
              <a:t>Nurmi, Rajantie, Stopyra [1804.02020] </a:t>
            </a:r>
            <a:endParaRPr lang="fr-US" sz="1600" dirty="0">
              <a:solidFill>
                <a:schemeClr val="bg2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0DBA9B-FCB9-A3B4-E312-727D71FB35FB}"/>
              </a:ext>
            </a:extLst>
          </p:cNvPr>
          <p:cNvSpPr txBox="1"/>
          <p:nvPr/>
        </p:nvSpPr>
        <p:spPr>
          <a:xfrm>
            <a:off x="529939" y="4445703"/>
            <a:ext cx="619772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u="sng" dirty="0">
                <a:latin typeface="Avenir Book" panose="02000503020000020003" pitchFamily="2" charset="0"/>
              </a:rPr>
              <a:t>What changes in curved spacetime?</a:t>
            </a:r>
          </a:p>
          <a:p>
            <a:endParaRPr lang="fr-US" sz="2000" dirty="0">
              <a:latin typeface="Avenir Book" panose="02000503020000020003" pitchFamily="2" charset="0"/>
            </a:endParaRPr>
          </a:p>
          <a:p>
            <a:r>
              <a:rPr lang="fr-US" sz="2000" b="1" dirty="0">
                <a:latin typeface="Avenir Book" panose="02000503020000020003" pitchFamily="2" charset="0"/>
              </a:rPr>
              <a:t>#1: </a:t>
            </a:r>
            <a:r>
              <a:rPr lang="fr-US" sz="2000" dirty="0">
                <a:latin typeface="Avenir Book" panose="02000503020000020003" pitchFamily="2" charset="0"/>
              </a:rPr>
              <a:t>Curvature contributes to the </a:t>
            </a:r>
            <a:r>
              <a:rPr lang="fr-US" sz="2000" i="1" dirty="0">
                <a:latin typeface="Avenir Book" panose="02000503020000020003" pitchFamily="2" charset="0"/>
              </a:rPr>
              <a:t>effective mass</a:t>
            </a:r>
            <a:r>
              <a:rPr lang="fr-US" sz="2000" dirty="0">
                <a:latin typeface="Avenir Book" panose="02000503020000020003" pitchFamily="2" charset="0"/>
              </a:rPr>
              <a:t>.   </a:t>
            </a:r>
          </a:p>
          <a:p>
            <a:endParaRPr lang="fr-US" sz="2000" dirty="0">
              <a:latin typeface="Avenir Book" panose="02000503020000020003" pitchFamily="2" charset="0"/>
            </a:endParaRPr>
          </a:p>
          <a:p>
            <a:r>
              <a:rPr lang="fr-US" sz="2000" b="1" dirty="0">
                <a:latin typeface="Avenir Book" panose="02000503020000020003" pitchFamily="2" charset="0"/>
              </a:rPr>
              <a:t>#2: </a:t>
            </a:r>
            <a:r>
              <a:rPr lang="fr-US" sz="2000" dirty="0">
                <a:latin typeface="Avenir Book" panose="02000503020000020003" pitchFamily="2" charset="0"/>
              </a:rPr>
              <a:t>Curvature adds </a:t>
            </a:r>
            <a:r>
              <a:rPr lang="fr-US" sz="2000" i="1" dirty="0">
                <a:latin typeface="Avenir Book" panose="02000503020000020003" pitchFamily="2" charset="0"/>
              </a:rPr>
              <a:t>extra pieces </a:t>
            </a:r>
            <a:r>
              <a:rPr lang="fr-US" sz="2000" dirty="0">
                <a:latin typeface="Avenir Book" panose="02000503020000020003" pitchFamily="2" charset="0"/>
              </a:rPr>
              <a:t>in the potential.    </a:t>
            </a:r>
          </a:p>
        </p:txBody>
      </p:sp>
      <p:pic>
        <p:nvPicPr>
          <p:cNvPr id="7" name="Picture 2" descr="🤏🏻 Pinching Hand: Light Skin Tone Emoji">
            <a:extLst>
              <a:ext uri="{FF2B5EF4-FFF2-40B4-BE49-F238E27FC236}">
                <a16:creationId xmlns:a16="http://schemas.microsoft.com/office/drawing/2014/main" id="{370D7C9D-9948-0885-A0DD-3272A3DB7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4151" y="5661083"/>
            <a:ext cx="477213" cy="47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E29C958-CC3D-590C-CA2F-BF5ECD5C8E3D}"/>
              </a:ext>
            </a:extLst>
          </p:cNvPr>
          <p:cNvSpPr txBox="1"/>
          <p:nvPr/>
        </p:nvSpPr>
        <p:spPr>
          <a:xfrm>
            <a:off x="7241233" y="4588794"/>
            <a:ext cx="46775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US" sz="2000" dirty="0">
              <a:latin typeface="Avenir Book" panose="02000503020000020003" pitchFamily="2" charset="0"/>
            </a:endParaRPr>
          </a:p>
          <a:p>
            <a:r>
              <a:rPr lang="fr-US" sz="2000" dirty="0">
                <a:latin typeface="Avenir Book" panose="02000503020000020003" pitchFamily="2" charset="0"/>
              </a:rPr>
              <a:t>For inflaton potential, the dS correction is actually </a:t>
            </a:r>
            <a:r>
              <a:rPr lang="fr-US" sz="2000" b="1" dirty="0">
                <a:latin typeface="Avenir Book" panose="02000503020000020003" pitchFamily="2" charset="0"/>
              </a:rPr>
              <a:t>negligible</a:t>
            </a:r>
            <a:endParaRPr lang="fr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45D6AF6-7EED-B0C4-D826-8D4021F891AA}"/>
                  </a:ext>
                </a:extLst>
              </p:cNvPr>
              <p:cNvSpPr txBox="1"/>
              <p:nvPr/>
            </p:nvSpPr>
            <p:spPr>
              <a:xfrm>
                <a:off x="7571648" y="5713101"/>
                <a:ext cx="4016673" cy="3731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1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fr-FR" sz="1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)≪(</m:t>
                      </m:r>
                      <m:sSub>
                        <m:sSubPr>
                          <m:ctrlP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1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bSup>
                        <m:sSubSupPr>
                          <m:ctrlPr>
                            <a:rPr lang="fr-F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  <m:sup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US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45D6AF6-7EED-B0C4-D826-8D4021F8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48" y="5713101"/>
                <a:ext cx="4016673" cy="373179"/>
              </a:xfrm>
              <a:prstGeom prst="rect">
                <a:avLst/>
              </a:prstGeom>
              <a:blipFill>
                <a:blip r:embed="rId7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061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502DE1-DC36-6B36-7C34-DC9960A1EBEF}"/>
              </a:ext>
            </a:extLst>
          </p:cNvPr>
          <p:cNvSpPr/>
          <p:nvPr/>
        </p:nvSpPr>
        <p:spPr>
          <a:xfrm>
            <a:off x="624208" y="353418"/>
            <a:ext cx="5311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Two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subtleties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 inflation (2) 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0421D9D-105E-C9B1-E818-B90F88D7ABEB}"/>
              </a:ext>
            </a:extLst>
          </p:cNvPr>
          <p:cNvSpPr txBox="1"/>
          <p:nvPr/>
        </p:nvSpPr>
        <p:spPr>
          <a:xfrm>
            <a:off x="1363615" y="1302298"/>
            <a:ext cx="5629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400" dirty="0">
                <a:latin typeface="Comic Sans MS" panose="030F0902030302020204" pitchFamily="66" charset="0"/>
              </a:rPr>
              <a:t>The effective mass </a:t>
            </a:r>
            <a:r>
              <a:rPr lang="fr-US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evolves with time</a:t>
            </a:r>
            <a:endParaRPr lang="fr-US" sz="2400" b="1" i="1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EDDF00-452F-4B21-B639-8802ABF38B2B}"/>
                  </a:ext>
                </a:extLst>
              </p:cNvPr>
              <p:cNvSpPr txBox="1"/>
              <p:nvPr/>
            </p:nvSpPr>
            <p:spPr>
              <a:xfrm>
                <a:off x="7793679" y="1742337"/>
                <a:ext cx="1721177" cy="3154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b="0" dirty="0">
                    <a:latin typeface="Avenir Book" panose="02000503020000020003" pitchFamily="2" charset="0"/>
                  </a:rPr>
                  <a:t>e.g.    </a:t>
                </a:r>
                <a:r>
                  <a:rPr lang="fr-FR" sz="2000" b="0" dirty="0"/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̅"/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acc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fr-US" sz="20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EDDF00-452F-4B21-B639-8802ABF38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679" y="1742337"/>
                <a:ext cx="1721177" cy="315407"/>
              </a:xfrm>
              <a:prstGeom prst="rect">
                <a:avLst/>
              </a:prstGeom>
              <a:blipFill>
                <a:blip r:embed="rId2"/>
                <a:stretch>
                  <a:fillRect l="-8759" t="-19231" r="-4380" b="-4615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ACE5EF5-C209-CF08-6826-8E698F750EA5}"/>
              </a:ext>
            </a:extLst>
          </p:cNvPr>
          <p:cNvCxnSpPr/>
          <p:nvPr/>
        </p:nvCxnSpPr>
        <p:spPr>
          <a:xfrm flipV="1">
            <a:off x="8825468" y="2100366"/>
            <a:ext cx="0" cy="2842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143249A-5BED-21C4-EB2A-EE2B55A41E0F}"/>
                  </a:ext>
                </a:extLst>
              </p:cNvPr>
              <p:cNvSpPr txBox="1"/>
              <p:nvPr/>
            </p:nvSpPr>
            <p:spPr>
              <a:xfrm>
                <a:off x="7530209" y="2427193"/>
                <a:ext cx="259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Avenir Book" panose="02000503020000020003" pitchFamily="2" charset="0"/>
                  </a:rPr>
                  <a:t>c</a:t>
                </a:r>
                <a:r>
                  <a:rPr lang="fr-US" dirty="0">
                    <a:latin typeface="Avenir Book" panose="02000503020000020003" pitchFamily="2" charset="0"/>
                  </a:rPr>
                  <a:t>an vary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fr-US" dirty="0">
                    <a:latin typeface="Avenir Book" panose="02000503020000020003" pitchFamily="2" charset="0"/>
                  </a:rPr>
                  <a:t> to 0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143249A-5BED-21C4-EB2A-EE2B55A41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209" y="2427193"/>
                <a:ext cx="2590517" cy="369332"/>
              </a:xfrm>
              <a:prstGeom prst="rect">
                <a:avLst/>
              </a:prstGeom>
              <a:blipFill>
                <a:blip r:embed="rId3"/>
                <a:stretch>
                  <a:fillRect l="-1951" t="-6667" r="-1463" b="-2333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640D7F4-3848-1148-FCFB-F49A5177226E}"/>
                  </a:ext>
                </a:extLst>
              </p:cNvPr>
              <p:cNvSpPr txBox="1"/>
              <p:nvPr/>
            </p:nvSpPr>
            <p:spPr>
              <a:xfrm>
                <a:off x="2514692" y="3154826"/>
                <a:ext cx="6211380" cy="70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0" i="1" smtClean="0">
                                      <a:solidFill>
                                        <a:schemeClr val="bg2">
                                          <a:lumMod val="9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solidFill>
                                        <a:schemeClr val="bg2">
                                          <a:lumMod val="9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bg2">
                                          <a:lumMod val="9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bg2">
                                          <a:lumMod val="9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bg2">
                                          <a:lumMod val="9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d>
                        <m:d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bSup>
                        <m:sSubSup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fr-FR" b="0" i="1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func>
                          <m:r>
                            <a:rPr lang="fr-FR" b="0" i="1" smtClean="0">
                              <a:solidFill>
                                <a:schemeClr val="bg2">
                                  <a:lumMod val="9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chemeClr val="bg2">
                                      <a:lumMod val="9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US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640D7F4-3848-1148-FCFB-F49A51772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92" y="3154826"/>
                <a:ext cx="6211380" cy="704616"/>
              </a:xfrm>
              <a:prstGeom prst="rect">
                <a:avLst/>
              </a:prstGeom>
              <a:blipFill>
                <a:blip r:embed="rId4"/>
                <a:stretch>
                  <a:fillRect t="-133929" b="-19285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1511299C-EA46-C549-2AD1-35025E4501BE}"/>
              </a:ext>
            </a:extLst>
          </p:cNvPr>
          <p:cNvSpPr txBox="1"/>
          <p:nvPr/>
        </p:nvSpPr>
        <p:spPr>
          <a:xfrm>
            <a:off x="6695398" y="4063171"/>
            <a:ext cx="195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Book" panose="02000503020000020003" pitchFamily="2" charset="0"/>
              </a:rPr>
              <a:t>A</a:t>
            </a:r>
            <a:r>
              <a:rPr lang="fr-US" dirty="0">
                <a:latin typeface="Avenir Book" panose="02000503020000020003" pitchFamily="2" charset="0"/>
              </a:rPr>
              <a:t>void large log’s!</a:t>
            </a:r>
          </a:p>
        </p:txBody>
      </p:sp>
      <p:pic>
        <p:nvPicPr>
          <p:cNvPr id="13" name="Graphique 12" descr="Avertissement contour">
            <a:extLst>
              <a:ext uri="{FF2B5EF4-FFF2-40B4-BE49-F238E27FC236}">
                <a16:creationId xmlns:a16="http://schemas.microsoft.com/office/drawing/2014/main" id="{7120E25A-BF38-F989-CED7-EED6DA077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4469" y="3859442"/>
            <a:ext cx="660929" cy="66092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6EB9DFC-7414-22FC-3F44-532C44B8F80C}"/>
              </a:ext>
            </a:extLst>
          </p:cNvPr>
          <p:cNvSpPr txBox="1"/>
          <p:nvPr/>
        </p:nvSpPr>
        <p:spPr>
          <a:xfrm>
            <a:off x="816666" y="5495587"/>
            <a:ext cx="3939092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Avenir Book" panose="02000503020000020003" pitchFamily="2" charset="0"/>
              </a:rPr>
              <a:t>RG-</a:t>
            </a:r>
            <a:r>
              <a:rPr lang="fr-FR" sz="2000" b="1" dirty="0" err="1">
                <a:solidFill>
                  <a:srgbClr val="C00000"/>
                </a:solidFill>
                <a:latin typeface="Avenir Book" panose="02000503020000020003" pitchFamily="2" charset="0"/>
              </a:rPr>
              <a:t>improve</a:t>
            </a:r>
            <a:r>
              <a:rPr lang="fr-FR" dirty="0">
                <a:latin typeface="Avenir Book" panose="02000503020000020003" pitchFamily="2" charset="0"/>
              </a:rPr>
              <a:t> </a:t>
            </a:r>
            <a:r>
              <a:rPr lang="fr-FR" sz="2000" dirty="0">
                <a:latin typeface="Avenir Book" panose="02000503020000020003" pitchFamily="2" charset="0"/>
              </a:rPr>
              <a:t>the </a:t>
            </a:r>
            <a:r>
              <a:rPr lang="fr-FR" sz="2000" dirty="0" err="1">
                <a:latin typeface="Avenir Book" panose="02000503020000020003" pitchFamily="2" charset="0"/>
              </a:rPr>
              <a:t>scalar</a:t>
            </a:r>
            <a:r>
              <a:rPr lang="fr-FR" sz="2000" dirty="0">
                <a:latin typeface="Avenir Book" panose="02000503020000020003" pitchFamily="2" charset="0"/>
              </a:rPr>
              <a:t> </a:t>
            </a:r>
            <a:r>
              <a:rPr lang="fr-FR" sz="2000" dirty="0" err="1">
                <a:latin typeface="Avenir Book" panose="02000503020000020003" pitchFamily="2" charset="0"/>
              </a:rPr>
              <a:t>potential</a:t>
            </a:r>
            <a:r>
              <a:rPr lang="fr-FR" sz="2000" dirty="0">
                <a:latin typeface="Avenir Book" panose="02000503020000020003" pitchFamily="2" charset="0"/>
              </a:rPr>
              <a:t>: </a:t>
            </a:r>
            <a:endParaRPr lang="fr-US" dirty="0">
              <a:latin typeface="Avenir Book" panose="02000503020000020003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B26BA06-A289-C71E-8D92-9CB6912861B8}"/>
                  </a:ext>
                </a:extLst>
              </p:cNvPr>
              <p:cNvSpPr txBox="1"/>
              <p:nvPr/>
            </p:nvSpPr>
            <p:spPr>
              <a:xfrm>
                <a:off x="4831848" y="5376484"/>
                <a:ext cx="1730217" cy="638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US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B26BA06-A289-C71E-8D92-9CB691286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848" y="5376484"/>
                <a:ext cx="1730217" cy="638316"/>
              </a:xfrm>
              <a:prstGeom prst="rect">
                <a:avLst/>
              </a:prstGeom>
              <a:blipFill>
                <a:blip r:embed="rId7"/>
                <a:stretch>
                  <a:fillRect l="-3650" t="-1961" r="-2920" b="-19608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lèche vers le bas 16">
            <a:extLst>
              <a:ext uri="{FF2B5EF4-FFF2-40B4-BE49-F238E27FC236}">
                <a16:creationId xmlns:a16="http://schemas.microsoft.com/office/drawing/2014/main" id="{CC76CE24-3077-D2C9-24E1-4BEF34BFF6A3}"/>
              </a:ext>
            </a:extLst>
          </p:cNvPr>
          <p:cNvSpPr/>
          <p:nvPr/>
        </p:nvSpPr>
        <p:spPr>
          <a:xfrm rot="16200000">
            <a:off x="6775168" y="5474157"/>
            <a:ext cx="568411" cy="4695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D04183D-461B-2249-0B26-6A775D57B4F0}"/>
                  </a:ext>
                </a:extLst>
              </p:cNvPr>
              <p:cNvSpPr txBox="1"/>
              <p:nvPr/>
            </p:nvSpPr>
            <p:spPr>
              <a:xfrm>
                <a:off x="7556682" y="5376484"/>
                <a:ext cx="3520194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Avenir Book" panose="02000503020000020003" pitchFamily="2" charset="0"/>
                  </a:rPr>
                  <a:t>Beta 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functions</a:t>
                </a:r>
                <a:endParaRPr lang="fr-FR" sz="2000" dirty="0">
                  <a:latin typeface="Avenir Book" panose="02000503020000020003" pitchFamily="2" charset="0"/>
                </a:endParaRPr>
              </a:p>
              <a:p>
                <a:r>
                  <a:rPr lang="fr-FR" sz="2000" dirty="0">
                    <a:latin typeface="Avenir Book" panose="02000503020000020003" pitchFamily="2" charset="0"/>
                  </a:rPr>
                  <a:t>Running 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couplings</a:t>
                </a:r>
                <a:r>
                  <a:rPr lang="fr-FR" sz="2000" dirty="0">
                    <a:solidFill>
                      <a:schemeClr val="tx1"/>
                    </a:solidFill>
                    <a:latin typeface="Avenir Book" panose="02000503020000020003" pitchFamily="2" charset="0"/>
                  </a:rPr>
                  <a:t>  e.g.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D04183D-461B-2249-0B26-6A775D57B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82" y="5376484"/>
                <a:ext cx="3520194" cy="707886"/>
              </a:xfrm>
              <a:prstGeom prst="rect">
                <a:avLst/>
              </a:prstGeom>
              <a:blipFill>
                <a:blip r:embed="rId8"/>
                <a:stretch>
                  <a:fillRect l="-2158" t="-5263" b="-140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7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A34D0-5E1C-5F8E-19E5-AA3D367F3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3E41E1-278C-D4AB-0A8E-371B3FB891B0}"/>
              </a:ext>
            </a:extLst>
          </p:cNvPr>
          <p:cNvSpPr/>
          <p:nvPr/>
        </p:nvSpPr>
        <p:spPr>
          <a:xfrm>
            <a:off x="624208" y="353418"/>
            <a:ext cx="7622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Radiative corrections in Starobinsky model</a:t>
            </a:r>
            <a:endParaRPr lang="fr-FR" sz="28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02D899-DABE-03CE-BD51-6F346CA7BA1E}"/>
              </a:ext>
            </a:extLst>
          </p:cNvPr>
          <p:cNvSpPr txBox="1"/>
          <p:nvPr/>
        </p:nvSpPr>
        <p:spPr>
          <a:xfrm>
            <a:off x="6372501" y="876638"/>
            <a:ext cx="609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Avenir Book" panose="02000503020000020003" pitchFamily="2" charset="0"/>
              </a:rPr>
              <a:t> J. Ellis, </a:t>
            </a:r>
            <a:r>
              <a:rPr lang="fr-FR" sz="1600" dirty="0" err="1">
                <a:latin typeface="Avenir Book" panose="02000503020000020003" pitchFamily="2" charset="0"/>
              </a:rPr>
              <a:t>T</a:t>
            </a:r>
            <a:r>
              <a:rPr lang="fr-FR" sz="1600" dirty="0">
                <a:latin typeface="Avenir Book" panose="02000503020000020003" pitchFamily="2" charset="0"/>
              </a:rPr>
              <a:t>. </a:t>
            </a:r>
            <a:r>
              <a:rPr lang="fr-FR" sz="1600" dirty="0" err="1">
                <a:latin typeface="Avenir Book" panose="02000503020000020003" pitchFamily="2" charset="0"/>
              </a:rPr>
              <a:t>Gherghetta</a:t>
            </a:r>
            <a:r>
              <a:rPr lang="fr-FR" sz="1600" dirty="0">
                <a:latin typeface="Avenir Book" panose="02000503020000020003" pitchFamily="2" charset="0"/>
              </a:rPr>
              <a:t>, K. </a:t>
            </a:r>
            <a:r>
              <a:rPr lang="fr-FR" sz="1600" dirty="0" err="1">
                <a:latin typeface="Avenir Book" panose="02000503020000020003" pitchFamily="2" charset="0"/>
              </a:rPr>
              <a:t>Kaneta</a:t>
            </a:r>
            <a:r>
              <a:rPr lang="fr-FR" sz="1600" dirty="0">
                <a:latin typeface="Avenir Book" panose="02000503020000020003" pitchFamily="2" charset="0"/>
              </a:rPr>
              <a:t>, WK, K. Olive [2510.15137] </a:t>
            </a:r>
            <a:endParaRPr lang="fr-US" sz="1600" dirty="0">
              <a:latin typeface="Avenir Book" panose="0200050302000002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3AD014-5413-EE61-DC39-C678A34B7FE8}"/>
              </a:ext>
            </a:extLst>
          </p:cNvPr>
          <p:cNvSpPr txBox="1"/>
          <p:nvPr/>
        </p:nvSpPr>
        <p:spPr>
          <a:xfrm>
            <a:off x="3893483" y="2673585"/>
            <a:ext cx="3746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Inflaton self-coupling 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A41011E-8574-A641-8D57-FC0CE5CEDF3E}"/>
                  </a:ext>
                </a:extLst>
              </p:cNvPr>
              <p:cNvSpPr txBox="1"/>
              <p:nvPr/>
            </p:nvSpPr>
            <p:spPr>
              <a:xfrm>
                <a:off x="1876862" y="3616367"/>
                <a:ext cx="81196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b="0" dirty="0"/>
                  <a:t>Eff</a:t>
                </a:r>
                <a:r>
                  <a:rPr lang="fr-FR" dirty="0"/>
                  <a:t>ective</a:t>
                </a:r>
                <a:r>
                  <a:rPr lang="fr-FR" b="0" dirty="0"/>
                  <a:t> mass: 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≃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fr-F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A41011E-8574-A641-8D57-FC0CE5CED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862" y="3616367"/>
                <a:ext cx="8119641" cy="276999"/>
              </a:xfrm>
              <a:prstGeom prst="rect">
                <a:avLst/>
              </a:prstGeom>
              <a:blipFill>
                <a:blip r:embed="rId2"/>
                <a:stretch>
                  <a:fillRect l="-1716" t="-26087" b="-4782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C3E5FA8-A7FC-C246-51D8-D490B5912131}"/>
                  </a:ext>
                </a:extLst>
              </p:cNvPr>
              <p:cNvSpPr txBox="1"/>
              <p:nvPr/>
            </p:nvSpPr>
            <p:spPr>
              <a:xfrm>
                <a:off x="1876862" y="4089085"/>
                <a:ext cx="7565213" cy="474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0" dirty="0"/>
                  <a:t>One-</a:t>
                </a:r>
                <a:r>
                  <a:rPr lang="fr-FR" b="0" dirty="0" err="1"/>
                  <a:t>loop</a:t>
                </a:r>
                <a:r>
                  <a:rPr lang="fr-FR" b="0" dirty="0"/>
                  <a:t> </a:t>
                </a:r>
                <a:r>
                  <a:rPr lang="fr-FR" b="0" dirty="0" err="1"/>
                  <a:t>potential</a:t>
                </a:r>
                <a:r>
                  <a:rPr lang="fr-FR" b="0" dirty="0"/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≃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64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fr-FR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fr-F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𝑀</m:t>
                                            </m:r>
                                          </m:e>
                                          <m:sup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 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</m:d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func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fr-FR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fr-FR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fr-FR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den>
                        </m:f>
                        <m:func>
                          <m:funcPr>
                            <m:ctrlPr>
                              <a:rPr lang="fr-FR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fr-FR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fr-FR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(</m:t>
                                    </m:r>
                                    <m: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  <m: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num>
                              <m:den>
                                <m:sSup>
                                  <m:sSupPr>
                                    <m:ctrlP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func>
                      </m:e>
                    </m:d>
                  </m:oMath>
                </a14:m>
                <a:endParaRPr lang="fr-US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C3E5FA8-A7FC-C246-51D8-D490B5912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862" y="4089085"/>
                <a:ext cx="7565213" cy="474745"/>
              </a:xfrm>
              <a:prstGeom prst="rect">
                <a:avLst/>
              </a:prstGeom>
              <a:blipFill>
                <a:blip r:embed="rId3"/>
                <a:stretch>
                  <a:fillRect l="-1843" b="-15789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0AD1A1C-AD42-FC42-E168-9D4264BEE1A1}"/>
                  </a:ext>
                </a:extLst>
              </p:cNvPr>
              <p:cNvSpPr txBox="1"/>
              <p:nvPr/>
            </p:nvSpPr>
            <p:spPr>
              <a:xfrm>
                <a:off x="2714346" y="1446241"/>
                <a:ext cx="6104813" cy="76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US" dirty="0">
                    <a:latin typeface="Avenir Book" panose="02000503020000020003" pitchFamily="2" charset="0"/>
                  </a:rPr>
                  <a:t>Tree-level potential: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unc>
                              <m:func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fr-FR" b="0" i="0" smtClean="0"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f>
                                          <m:f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</m:e>
                                    </m:rad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𝜙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𝑀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𝑃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</m:func>
                          </m:e>
                        </m:d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0AD1A1C-AD42-FC42-E168-9D4264BEE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346" y="1446241"/>
                <a:ext cx="6104813" cy="769378"/>
              </a:xfrm>
              <a:prstGeom prst="rect">
                <a:avLst/>
              </a:prstGeom>
              <a:blipFill>
                <a:blip r:embed="rId4"/>
                <a:stretch>
                  <a:fillRect l="-83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926669-AA3E-87CA-3EE9-7D00DEE8DA36}"/>
              </a:ext>
            </a:extLst>
          </p:cNvPr>
          <p:cNvSpPr/>
          <p:nvPr/>
        </p:nvSpPr>
        <p:spPr>
          <a:xfrm>
            <a:off x="2639028" y="1469391"/>
            <a:ext cx="6191706" cy="769378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AB5003-86F0-7938-E888-40D39B2F5DFB}"/>
                  </a:ext>
                </a:extLst>
              </p:cNvPr>
              <p:cNvSpPr txBox="1"/>
              <p:nvPr/>
            </p:nvSpPr>
            <p:spPr>
              <a:xfrm>
                <a:off x="4693507" y="5724478"/>
                <a:ext cx="2653355" cy="466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≃3</m:t>
                      </m:r>
                      <m:sSubSup>
                        <m:sSub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US" sz="2400" i="1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AB5003-86F0-7938-E888-40D39B2F5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507" y="5724478"/>
                <a:ext cx="2653355" cy="466859"/>
              </a:xfrm>
              <a:prstGeom prst="rect">
                <a:avLst/>
              </a:prstGeom>
              <a:blipFill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🤏🏻 Pinching Hand: Light Skin Tone Emoji">
            <a:extLst>
              <a:ext uri="{FF2B5EF4-FFF2-40B4-BE49-F238E27FC236}">
                <a16:creationId xmlns:a16="http://schemas.microsoft.com/office/drawing/2014/main" id="{C3AA3A28-A326-D1D1-D92E-C6079A938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900" y="5724478"/>
            <a:ext cx="477213" cy="47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4E9BE51-79D4-CDC4-F0F8-67B50862E09B}"/>
              </a:ext>
            </a:extLst>
          </p:cNvPr>
          <p:cNvSpPr txBox="1"/>
          <p:nvPr/>
        </p:nvSpPr>
        <p:spPr>
          <a:xfrm>
            <a:off x="8506566" y="5787820"/>
            <a:ext cx="15439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US" sz="2000" dirty="0">
                <a:solidFill>
                  <a:srgbClr val="C00000"/>
                </a:solidFill>
                <a:latin typeface="Comic Sans MS" panose="030F0902030302020204" pitchFamily="66" charset="0"/>
              </a:rPr>
              <a:t>tiny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A99E7FA-A97B-4D23-118B-D155CE6017FE}"/>
              </a:ext>
            </a:extLst>
          </p:cNvPr>
          <p:cNvSpPr/>
          <p:nvPr/>
        </p:nvSpPr>
        <p:spPr>
          <a:xfrm>
            <a:off x="7789762" y="5599598"/>
            <a:ext cx="1431343" cy="76352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pic>
        <p:nvPicPr>
          <p:cNvPr id="15" name="Image 1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1DA1D906-EE0C-5E36-90C2-311DB733E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972" y="1563433"/>
            <a:ext cx="2083941" cy="136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80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E2727-E9A9-CB82-1983-4899CCAD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CE9A8AD-5FC9-3A74-FD40-059631CBF043}"/>
                  </a:ext>
                </a:extLst>
              </p:cNvPr>
              <p:cNvSpPr txBox="1"/>
              <p:nvPr/>
            </p:nvSpPr>
            <p:spPr>
              <a:xfrm>
                <a:off x="4835916" y="1379961"/>
                <a:ext cx="2989793" cy="407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fr-FR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is massless)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CE9A8AD-5FC9-3A74-FD40-059631CBF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916" y="1379961"/>
                <a:ext cx="2989793" cy="407740"/>
              </a:xfrm>
              <a:prstGeom prst="rect">
                <a:avLst/>
              </a:prstGeom>
              <a:blipFill>
                <a:blip r:embed="rId3"/>
                <a:stretch>
                  <a:fillRect t="-3030" r="-1266" b="-2727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44174841-7EA7-20EA-61BD-9A851BC16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868" y="2157293"/>
            <a:ext cx="4451005" cy="294865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8EE0D98-E5EF-D39B-BF8C-F385F3630B82}"/>
              </a:ext>
            </a:extLst>
          </p:cNvPr>
          <p:cNvSpPr txBox="1"/>
          <p:nvPr/>
        </p:nvSpPr>
        <p:spPr>
          <a:xfrm>
            <a:off x="1932864" y="2837371"/>
            <a:ext cx="3313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US" dirty="0">
                <a:latin typeface="Comic Sans MS" panose="030F0902030302020204" pitchFamily="66" charset="0"/>
              </a:rPr>
              <a:t>Tree-level</a:t>
            </a:r>
          </a:p>
          <a:p>
            <a:pPr algn="ctr"/>
            <a:r>
              <a:rPr lang="fr-FR" dirty="0">
                <a:latin typeface="Comic Sans MS" panose="030F0902030302020204" pitchFamily="66" charset="0"/>
              </a:rPr>
              <a:t>v</a:t>
            </a:r>
            <a:r>
              <a:rPr lang="fr-US" dirty="0">
                <a:latin typeface="Comic Sans MS" panose="030F0902030302020204" pitchFamily="66" charset="0"/>
              </a:rPr>
              <a:t>s.</a:t>
            </a:r>
          </a:p>
          <a:p>
            <a:pPr algn="ctr"/>
            <a:r>
              <a:rPr lang="fr-US" dirty="0">
                <a:latin typeface="Comic Sans MS" panose="030F0902030302020204" pitchFamily="66" charset="0"/>
              </a:rPr>
              <a:t>One-loop corrected potential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20E7BD0-EAB5-EFA2-3580-EE4035779BD0}"/>
              </a:ext>
            </a:extLst>
          </p:cNvPr>
          <p:cNvSpPr txBox="1"/>
          <p:nvPr/>
        </p:nvSpPr>
        <p:spPr>
          <a:xfrm>
            <a:off x="4268416" y="264205"/>
            <a:ext cx="3655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Coupling to a fermion -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AEE2ADF-83F7-8A9F-2FAB-57D0FD488BFC}"/>
              </a:ext>
            </a:extLst>
          </p:cNvPr>
          <p:cNvSpPr txBox="1"/>
          <p:nvPr/>
        </p:nvSpPr>
        <p:spPr>
          <a:xfrm>
            <a:off x="1299679" y="5872202"/>
            <a:ext cx="370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Comic Sans MS" panose="030F0902030302020204" pitchFamily="66" charset="0"/>
              </a:rPr>
              <a:t>CMB observables change</a:t>
            </a:r>
            <a:endParaRPr lang="fr-US" sz="2400" dirty="0">
              <a:latin typeface="Comic Sans MS" panose="030F0902030302020204" pitchFamily="66" charset="0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9C2E852-BD50-AE16-6597-2AD941EB1B0E}"/>
              </a:ext>
            </a:extLst>
          </p:cNvPr>
          <p:cNvCxnSpPr>
            <a:cxnSpLocks/>
          </p:cNvCxnSpPr>
          <p:nvPr/>
        </p:nvCxnSpPr>
        <p:spPr>
          <a:xfrm flipV="1">
            <a:off x="5227725" y="6103033"/>
            <a:ext cx="181147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876175EC-5338-BAB0-4A6E-62B01109E5E6}"/>
              </a:ext>
            </a:extLst>
          </p:cNvPr>
          <p:cNvSpPr txBox="1"/>
          <p:nvPr/>
        </p:nvSpPr>
        <p:spPr>
          <a:xfrm>
            <a:off x="7259182" y="5872202"/>
            <a:ext cx="3831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Bound on </a:t>
            </a:r>
            <a:r>
              <a:rPr lang="fr-FR" sz="2400" dirty="0" err="1">
                <a:solidFill>
                  <a:srgbClr val="C00000"/>
                </a:solidFill>
                <a:latin typeface="Comic Sans MS" panose="030F0902030302020204" pitchFamily="66" charset="0"/>
              </a:rPr>
              <a:t>Yukawa</a:t>
            </a:r>
            <a:r>
              <a:rPr lang="fr-FR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 </a:t>
            </a:r>
            <a:r>
              <a:rPr lang="fr-FR" sz="2400" dirty="0" err="1">
                <a:solidFill>
                  <a:srgbClr val="C00000"/>
                </a:solidFill>
                <a:latin typeface="Comic Sans MS" panose="030F0902030302020204" pitchFamily="66" charset="0"/>
              </a:rPr>
              <a:t>coupling</a:t>
            </a:r>
            <a:endParaRPr lang="fr-US" sz="240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5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E53D-F637-501F-2E18-5251A3E82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01B18F-085B-633A-8A2C-C27B68D21D2D}"/>
              </a:ext>
            </a:extLst>
          </p:cNvPr>
          <p:cNvSpPr/>
          <p:nvPr/>
        </p:nvSpPr>
        <p:spPr>
          <a:xfrm>
            <a:off x="770165" y="522155"/>
            <a:ext cx="370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Single-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field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inflation</a:t>
            </a:r>
          </a:p>
        </p:txBody>
      </p:sp>
      <p:pic>
        <p:nvPicPr>
          <p:cNvPr id="28" name="Image 2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0D52C9A-93BB-A867-5E4A-398F9517A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20" y="1944219"/>
            <a:ext cx="5355771" cy="351100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50553AC7-EBA9-945A-58A6-4A26A60F7AB8}"/>
              </a:ext>
            </a:extLst>
          </p:cNvPr>
          <p:cNvSpPr txBox="1"/>
          <p:nvPr/>
        </p:nvSpPr>
        <p:spPr>
          <a:xfrm>
            <a:off x="4193628" y="3804747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Slow-roll inflation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4391DD9-5992-3B5E-896B-ED36CEDC64E4}"/>
              </a:ext>
            </a:extLst>
          </p:cNvPr>
          <p:cNvSpPr txBox="1"/>
          <p:nvPr/>
        </p:nvSpPr>
        <p:spPr>
          <a:xfrm>
            <a:off x="1188879" y="545522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Avenir Next LT Pro" panose="020B0504020202020204" pitchFamily="34" charset="0"/>
              </a:rPr>
              <a:t>Reheating</a:t>
            </a:r>
            <a:endParaRPr lang="fr-FR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D5CE850-BC0B-F96D-06DF-AE43B9099D47}"/>
                  </a:ext>
                </a:extLst>
              </p:cNvPr>
              <p:cNvSpPr txBox="1"/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Universe</a:t>
                </a:r>
                <a:r>
                  <a:rPr lang="fr-FR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 expands</a:t>
                </a:r>
                <a:endParaRPr lang="fr-FR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endParaRPr lang="fr-FR" sz="5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𝐻𝑡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16359DF1-FACC-8BDE-0118-E221ABA3C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blipFill>
                <a:blip r:embed="rId3"/>
                <a:stretch>
                  <a:fillRect l="-2454" t="-3448" r="-122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340A674F-1B8D-DFB0-3D34-453D3839D046}"/>
              </a:ext>
            </a:extLst>
          </p:cNvPr>
          <p:cNvSpPr txBox="1"/>
          <p:nvPr/>
        </p:nvSpPr>
        <p:spPr>
          <a:xfrm>
            <a:off x="624062" y="5933514"/>
            <a:ext cx="2385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Inflaton oscillations</a:t>
            </a:r>
          </a:p>
          <a:p>
            <a:pPr algn="ctr"/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+ </a:t>
            </a:r>
            <a:r>
              <a:rPr lang="fr-F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Particle</a:t>
            </a:r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 production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F51EBAFA-59CE-DB89-E3E1-2B5526F72FD4}"/>
              </a:ext>
            </a:extLst>
          </p:cNvPr>
          <p:cNvSpPr/>
          <p:nvPr/>
        </p:nvSpPr>
        <p:spPr>
          <a:xfrm>
            <a:off x="624070" y="5903069"/>
            <a:ext cx="2385581" cy="727067"/>
          </a:xfrm>
          <a:custGeom>
            <a:avLst/>
            <a:gdLst>
              <a:gd name="connsiteX0" fmla="*/ 0 w 2385581"/>
              <a:gd name="connsiteY0" fmla="*/ 121180 h 727067"/>
              <a:gd name="connsiteX1" fmla="*/ 121180 w 2385581"/>
              <a:gd name="connsiteY1" fmla="*/ 0 h 727067"/>
              <a:gd name="connsiteX2" fmla="*/ 614121 w 2385581"/>
              <a:gd name="connsiteY2" fmla="*/ 0 h 727067"/>
              <a:gd name="connsiteX3" fmla="*/ 1192791 w 2385581"/>
              <a:gd name="connsiteY3" fmla="*/ 0 h 727067"/>
              <a:gd name="connsiteX4" fmla="*/ 1771460 w 2385581"/>
              <a:gd name="connsiteY4" fmla="*/ 0 h 727067"/>
              <a:gd name="connsiteX5" fmla="*/ 2264401 w 2385581"/>
              <a:gd name="connsiteY5" fmla="*/ 0 h 727067"/>
              <a:gd name="connsiteX6" fmla="*/ 2385581 w 2385581"/>
              <a:gd name="connsiteY6" fmla="*/ 121180 h 727067"/>
              <a:gd name="connsiteX7" fmla="*/ 2385581 w 2385581"/>
              <a:gd name="connsiteY7" fmla="*/ 605887 h 727067"/>
              <a:gd name="connsiteX8" fmla="*/ 2264401 w 2385581"/>
              <a:gd name="connsiteY8" fmla="*/ 727067 h 727067"/>
              <a:gd name="connsiteX9" fmla="*/ 1685731 w 2385581"/>
              <a:gd name="connsiteY9" fmla="*/ 727067 h 727067"/>
              <a:gd name="connsiteX10" fmla="*/ 1171358 w 2385581"/>
              <a:gd name="connsiteY10" fmla="*/ 727067 h 727067"/>
              <a:gd name="connsiteX11" fmla="*/ 678417 w 2385581"/>
              <a:gd name="connsiteY11" fmla="*/ 727067 h 727067"/>
              <a:gd name="connsiteX12" fmla="*/ 121180 w 2385581"/>
              <a:gd name="connsiteY12" fmla="*/ 727067 h 727067"/>
              <a:gd name="connsiteX13" fmla="*/ 0 w 2385581"/>
              <a:gd name="connsiteY13" fmla="*/ 605887 h 727067"/>
              <a:gd name="connsiteX14" fmla="*/ 0 w 2385581"/>
              <a:gd name="connsiteY14" fmla="*/ 121180 h 72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5581" h="727067" extrusionOk="0">
                <a:moveTo>
                  <a:pt x="0" y="121180"/>
                </a:moveTo>
                <a:cubicBezTo>
                  <a:pt x="3690" y="55110"/>
                  <a:pt x="66164" y="-2697"/>
                  <a:pt x="121180" y="0"/>
                </a:cubicBezTo>
                <a:cubicBezTo>
                  <a:pt x="307389" y="23051"/>
                  <a:pt x="458906" y="-18668"/>
                  <a:pt x="614121" y="0"/>
                </a:cubicBezTo>
                <a:cubicBezTo>
                  <a:pt x="769336" y="18668"/>
                  <a:pt x="966003" y="-13194"/>
                  <a:pt x="1192791" y="0"/>
                </a:cubicBezTo>
                <a:cubicBezTo>
                  <a:pt x="1419579" y="13194"/>
                  <a:pt x="1558741" y="17348"/>
                  <a:pt x="1771460" y="0"/>
                </a:cubicBezTo>
                <a:cubicBezTo>
                  <a:pt x="1984179" y="-17348"/>
                  <a:pt x="2037030" y="-6717"/>
                  <a:pt x="2264401" y="0"/>
                </a:cubicBezTo>
                <a:cubicBezTo>
                  <a:pt x="2333059" y="-3410"/>
                  <a:pt x="2387567" y="57508"/>
                  <a:pt x="2385581" y="121180"/>
                </a:cubicBezTo>
                <a:cubicBezTo>
                  <a:pt x="2405255" y="266587"/>
                  <a:pt x="2373989" y="497492"/>
                  <a:pt x="2385581" y="605887"/>
                </a:cubicBezTo>
                <a:cubicBezTo>
                  <a:pt x="2394595" y="675411"/>
                  <a:pt x="2333085" y="723371"/>
                  <a:pt x="2264401" y="727067"/>
                </a:cubicBezTo>
                <a:cubicBezTo>
                  <a:pt x="2111845" y="732903"/>
                  <a:pt x="1916089" y="720930"/>
                  <a:pt x="1685731" y="727067"/>
                </a:cubicBezTo>
                <a:cubicBezTo>
                  <a:pt x="1455373" y="733205"/>
                  <a:pt x="1407135" y="745930"/>
                  <a:pt x="1171358" y="727067"/>
                </a:cubicBezTo>
                <a:cubicBezTo>
                  <a:pt x="935581" y="708204"/>
                  <a:pt x="796679" y="731971"/>
                  <a:pt x="678417" y="727067"/>
                </a:cubicBezTo>
                <a:cubicBezTo>
                  <a:pt x="560155" y="722163"/>
                  <a:pt x="339553" y="719123"/>
                  <a:pt x="121180" y="727067"/>
                </a:cubicBezTo>
                <a:cubicBezTo>
                  <a:pt x="56710" y="729832"/>
                  <a:pt x="-9509" y="668360"/>
                  <a:pt x="0" y="605887"/>
                </a:cubicBezTo>
                <a:cubicBezTo>
                  <a:pt x="-23654" y="389938"/>
                  <a:pt x="-196" y="334551"/>
                  <a:pt x="0" y="1211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85CEC0D3-210E-4C23-B808-9004BBEED9BF}"/>
              </a:ext>
            </a:extLst>
          </p:cNvPr>
          <p:cNvSpPr/>
          <p:nvPr/>
        </p:nvSpPr>
        <p:spPr>
          <a:xfrm>
            <a:off x="4189529" y="4280354"/>
            <a:ext cx="2032743" cy="738664"/>
          </a:xfrm>
          <a:custGeom>
            <a:avLst/>
            <a:gdLst>
              <a:gd name="connsiteX0" fmla="*/ 0 w 2032743"/>
              <a:gd name="connsiteY0" fmla="*/ 123113 h 738664"/>
              <a:gd name="connsiteX1" fmla="*/ 123113 w 2032743"/>
              <a:gd name="connsiteY1" fmla="*/ 0 h 738664"/>
              <a:gd name="connsiteX2" fmla="*/ 682888 w 2032743"/>
              <a:gd name="connsiteY2" fmla="*/ 0 h 738664"/>
              <a:gd name="connsiteX3" fmla="*/ 1314124 w 2032743"/>
              <a:gd name="connsiteY3" fmla="*/ 0 h 738664"/>
              <a:gd name="connsiteX4" fmla="*/ 1909630 w 2032743"/>
              <a:gd name="connsiteY4" fmla="*/ 0 h 738664"/>
              <a:gd name="connsiteX5" fmla="*/ 2032743 w 2032743"/>
              <a:gd name="connsiteY5" fmla="*/ 123113 h 738664"/>
              <a:gd name="connsiteX6" fmla="*/ 2032743 w 2032743"/>
              <a:gd name="connsiteY6" fmla="*/ 615551 h 738664"/>
              <a:gd name="connsiteX7" fmla="*/ 1909630 w 2032743"/>
              <a:gd name="connsiteY7" fmla="*/ 738664 h 738664"/>
              <a:gd name="connsiteX8" fmla="*/ 1278394 w 2032743"/>
              <a:gd name="connsiteY8" fmla="*/ 738664 h 738664"/>
              <a:gd name="connsiteX9" fmla="*/ 718619 w 2032743"/>
              <a:gd name="connsiteY9" fmla="*/ 738664 h 738664"/>
              <a:gd name="connsiteX10" fmla="*/ 123113 w 2032743"/>
              <a:gd name="connsiteY10" fmla="*/ 738664 h 738664"/>
              <a:gd name="connsiteX11" fmla="*/ 0 w 2032743"/>
              <a:gd name="connsiteY11" fmla="*/ 615551 h 738664"/>
              <a:gd name="connsiteX12" fmla="*/ 0 w 2032743"/>
              <a:gd name="connsiteY12" fmla="*/ 123113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2743" h="738664" extrusionOk="0">
                <a:moveTo>
                  <a:pt x="0" y="123113"/>
                </a:moveTo>
                <a:cubicBezTo>
                  <a:pt x="9496" y="57323"/>
                  <a:pt x="59263" y="-938"/>
                  <a:pt x="123113" y="0"/>
                </a:cubicBezTo>
                <a:cubicBezTo>
                  <a:pt x="275126" y="25448"/>
                  <a:pt x="472810" y="-7127"/>
                  <a:pt x="682888" y="0"/>
                </a:cubicBezTo>
                <a:cubicBezTo>
                  <a:pt x="892966" y="7127"/>
                  <a:pt x="1009778" y="-18005"/>
                  <a:pt x="1314124" y="0"/>
                </a:cubicBezTo>
                <a:cubicBezTo>
                  <a:pt x="1618470" y="18005"/>
                  <a:pt x="1705702" y="26826"/>
                  <a:pt x="1909630" y="0"/>
                </a:cubicBezTo>
                <a:cubicBezTo>
                  <a:pt x="1988451" y="-12009"/>
                  <a:pt x="2029178" y="52825"/>
                  <a:pt x="2032743" y="123113"/>
                </a:cubicBezTo>
                <a:cubicBezTo>
                  <a:pt x="2017345" y="236464"/>
                  <a:pt x="2024473" y="431713"/>
                  <a:pt x="2032743" y="615551"/>
                </a:cubicBezTo>
                <a:cubicBezTo>
                  <a:pt x="2040352" y="675398"/>
                  <a:pt x="1991107" y="739871"/>
                  <a:pt x="1909630" y="738664"/>
                </a:cubicBezTo>
                <a:cubicBezTo>
                  <a:pt x="1734482" y="739825"/>
                  <a:pt x="1527172" y="719814"/>
                  <a:pt x="1278394" y="738664"/>
                </a:cubicBezTo>
                <a:cubicBezTo>
                  <a:pt x="1029616" y="757514"/>
                  <a:pt x="915010" y="739785"/>
                  <a:pt x="718619" y="738664"/>
                </a:cubicBezTo>
                <a:cubicBezTo>
                  <a:pt x="522229" y="737543"/>
                  <a:pt x="285963" y="736029"/>
                  <a:pt x="123113" y="738664"/>
                </a:cubicBezTo>
                <a:cubicBezTo>
                  <a:pt x="65288" y="737993"/>
                  <a:pt x="-2874" y="678824"/>
                  <a:pt x="0" y="615551"/>
                </a:cubicBezTo>
                <a:cubicBezTo>
                  <a:pt x="-14644" y="400411"/>
                  <a:pt x="-14293" y="230691"/>
                  <a:pt x="0" y="12311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A4AC163-9FB5-03F5-75D7-016A03FD9C4F}"/>
              </a:ext>
            </a:extLst>
          </p:cNvPr>
          <p:cNvSpPr txBox="1"/>
          <p:nvPr/>
        </p:nvSpPr>
        <p:spPr>
          <a:xfrm>
            <a:off x="2437939" y="2024862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e.g. Starobinsky potential</a:t>
            </a:r>
          </a:p>
        </p:txBody>
      </p:sp>
    </p:spTree>
    <p:extLst>
      <p:ext uri="{BB962C8B-B14F-4D97-AF65-F5344CB8AC3E}">
        <p14:creationId xmlns:p14="http://schemas.microsoft.com/office/powerpoint/2010/main" val="3155491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4F90F-369D-17F6-D7A7-E7046E83A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142F48E-B035-47F9-EFCD-262EE0D185BA}"/>
                  </a:ext>
                </a:extLst>
              </p:cNvPr>
              <p:cNvSpPr txBox="1"/>
              <p:nvPr/>
            </p:nvSpPr>
            <p:spPr>
              <a:xfrm>
                <a:off x="4352438" y="4807851"/>
                <a:ext cx="2749214" cy="925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US" b="1" dirty="0">
                    <a:solidFill>
                      <a:schemeClr val="accent1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Reheating temperature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𝑅𝐻</m:t>
                          </m:r>
                        </m:sub>
                      </m:sSub>
                      <m:sSubSup>
                        <m:sSub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𝑅𝐻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b="0" i="0" smtClean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142F48E-B035-47F9-EFCD-262EE0D18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438" y="4807851"/>
                <a:ext cx="2749214" cy="925190"/>
              </a:xfrm>
              <a:prstGeom prst="rect">
                <a:avLst/>
              </a:prstGeom>
              <a:blipFill>
                <a:blip r:embed="rId2"/>
                <a:stretch>
                  <a:fillRect t="-2703" b="-405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B63D3CB1-9720-533D-C6EF-641887C8E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66" y="1111172"/>
            <a:ext cx="4803447" cy="31064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3BD0B34-4E13-B694-403C-8B5E8C7E2334}"/>
                  </a:ext>
                </a:extLst>
              </p:cNvPr>
              <p:cNvSpPr txBox="1"/>
              <p:nvPr/>
            </p:nvSpPr>
            <p:spPr>
              <a:xfrm>
                <a:off x="2766349" y="1435263"/>
                <a:ext cx="11343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sz="1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=0.036</m:t>
                      </m:r>
                    </m:oMath>
                  </m:oMathPara>
                </a14:m>
                <a:endParaRPr lang="fr-US" sz="16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3BD0B34-4E13-B694-403C-8B5E8C7E2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349" y="1435263"/>
                <a:ext cx="1134319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E17EC0A7-FAB3-8DBA-0223-F52B39623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200" y="1122747"/>
            <a:ext cx="4851917" cy="310648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F05052-DEED-A855-5603-68C52001018B}"/>
                  </a:ext>
                </a:extLst>
              </p:cNvPr>
              <p:cNvSpPr txBox="1"/>
              <p:nvPr/>
            </p:nvSpPr>
            <p:spPr>
              <a:xfrm>
                <a:off x="7502939" y="4340601"/>
                <a:ext cx="32882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US" dirty="0">
                    <a:solidFill>
                      <a:srgbClr val="0070C0"/>
                    </a:solidFill>
                    <a:latin typeface="Comic Sans MS" panose="030F0902030302020204" pitchFamily="66" charset="0"/>
                  </a:rPr>
                  <a:t>Stronger constraint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fr-US" dirty="0">
                    <a:solidFill>
                      <a:srgbClr val="0070C0"/>
                    </a:solidFill>
                    <a:latin typeface="Comic Sans MS" panose="030F0902030302020204" pitchFamily="66" charset="0"/>
                  </a:rPr>
                  <a:t>!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F05052-DEED-A855-5603-68C520010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939" y="4340601"/>
                <a:ext cx="3288272" cy="369332"/>
              </a:xfrm>
              <a:prstGeom prst="rect">
                <a:avLst/>
              </a:prstGeom>
              <a:blipFill>
                <a:blip r:embed="rId6"/>
                <a:stretch>
                  <a:fillRect l="-1538" t="-6452" r="-769" b="-2258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9883772-0F7A-A18C-B5F5-77BC80F62C5F}"/>
              </a:ext>
            </a:extLst>
          </p:cNvPr>
          <p:cNvCxnSpPr>
            <a:cxnSpLocks/>
          </p:cNvCxnSpPr>
          <p:nvPr/>
        </p:nvCxnSpPr>
        <p:spPr>
          <a:xfrm>
            <a:off x="7502939" y="2268637"/>
            <a:ext cx="0" cy="648183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2AD1809-EFB7-AE66-9C4D-3264CCD568EE}"/>
                  </a:ext>
                </a:extLst>
              </p:cNvPr>
              <p:cNvSpPr txBox="1"/>
              <p:nvPr/>
            </p:nvSpPr>
            <p:spPr>
              <a:xfrm>
                <a:off x="7566856" y="2379456"/>
                <a:ext cx="48571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±2</m:t>
                      </m:r>
                      <m:r>
                        <m:rPr>
                          <m:sty m:val="p"/>
                        </m:rPr>
                        <a:rPr lang="fr-FR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fr-FR" b="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2AD1809-EFB7-AE66-9C4D-3264CCD56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856" y="2379456"/>
                <a:ext cx="485710" cy="276999"/>
              </a:xfrm>
              <a:prstGeom prst="rect">
                <a:avLst/>
              </a:prstGeom>
              <a:blipFill>
                <a:blip r:embed="rId7"/>
                <a:stretch>
                  <a:fillRect l="-12500" r="-7500" b="-1739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F210752-A85C-731C-B8AC-72F2069A2F4A}"/>
              </a:ext>
            </a:extLst>
          </p:cNvPr>
          <p:cNvCxnSpPr>
            <a:cxnSpLocks/>
          </p:cNvCxnSpPr>
          <p:nvPr/>
        </p:nvCxnSpPr>
        <p:spPr>
          <a:xfrm>
            <a:off x="9981851" y="2678677"/>
            <a:ext cx="0" cy="91440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CB0917F-7DE8-9954-173B-67A437FFD0B6}"/>
                  </a:ext>
                </a:extLst>
              </p:cNvPr>
              <p:cNvSpPr txBox="1"/>
              <p:nvPr/>
            </p:nvSpPr>
            <p:spPr>
              <a:xfrm>
                <a:off x="10045768" y="2835795"/>
                <a:ext cx="48571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±2</m:t>
                      </m:r>
                      <m:r>
                        <m:rPr>
                          <m:sty m:val="p"/>
                        </m:rPr>
                        <a:rPr lang="fr-FR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fr-FR" b="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CB0917F-7DE8-9954-173B-67A437FFD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768" y="2835795"/>
                <a:ext cx="485710" cy="276999"/>
              </a:xfrm>
              <a:prstGeom prst="rect">
                <a:avLst/>
              </a:prstGeom>
              <a:blipFill>
                <a:blip r:embed="rId8"/>
                <a:stretch>
                  <a:fillRect l="-15385" r="-10256" b="-1739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B291C1-8BAD-D8D7-0945-6A9020FA01F0}"/>
                  </a:ext>
                </a:extLst>
              </p:cNvPr>
              <p:cNvSpPr txBox="1"/>
              <p:nvPr/>
            </p:nvSpPr>
            <p:spPr>
              <a:xfrm>
                <a:off x="511399" y="5422737"/>
                <a:ext cx="356411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≤4.5×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endParaRPr lang="fr-FR" b="0" dirty="0"/>
              </a:p>
              <a:p>
                <a:endParaRPr lang="fr-FR" b="0" dirty="0">
                  <a:latin typeface="Avenir Book" panose="02000503020000020003" pitchFamily="2" charset="0"/>
                </a:endParaRPr>
              </a:p>
              <a:p>
                <a:r>
                  <a:rPr lang="fr-FR" b="1" dirty="0">
                    <a:solidFill>
                      <a:schemeClr val="accent4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ACT:</a:t>
                </a:r>
                <a:r>
                  <a:rPr lang="fr-FR" b="1" dirty="0">
                    <a:solidFill>
                      <a:schemeClr val="accent4">
                        <a:lumMod val="75000"/>
                      </a:schemeClr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3.8×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fr-FR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≤5.6×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endParaRPr lang="fr-US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4B291C1-8BAD-D8D7-0945-6A9020FA0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99" y="5422737"/>
                <a:ext cx="3564117" cy="830997"/>
              </a:xfrm>
              <a:prstGeom prst="rect">
                <a:avLst/>
              </a:prstGeom>
              <a:blipFill>
                <a:blip r:embed="rId9"/>
                <a:stretch>
                  <a:fillRect l="-4255" t="-7576" r="-355" b="-1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FB18DBF-3735-E6BE-305B-C91A6DFBF26A}"/>
              </a:ext>
            </a:extLst>
          </p:cNvPr>
          <p:cNvSpPr/>
          <p:nvPr/>
        </p:nvSpPr>
        <p:spPr>
          <a:xfrm>
            <a:off x="381967" y="5270446"/>
            <a:ext cx="3693550" cy="1118779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ED762B34-88F5-AB7D-0D4C-3F81E13DD5C8}"/>
              </a:ext>
            </a:extLst>
          </p:cNvPr>
          <p:cNvSpPr/>
          <p:nvPr/>
        </p:nvSpPr>
        <p:spPr>
          <a:xfrm>
            <a:off x="4352439" y="5733041"/>
            <a:ext cx="2933537" cy="20477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217F235-F9C2-867B-3872-7A382984D0D0}"/>
                  </a:ext>
                </a:extLst>
              </p:cNvPr>
              <p:cNvSpPr txBox="1"/>
              <p:nvPr/>
            </p:nvSpPr>
            <p:spPr>
              <a:xfrm>
                <a:off x="7690332" y="5422737"/>
                <a:ext cx="415838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≤2×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FR" b="0" dirty="0"/>
              </a:p>
              <a:p>
                <a:endParaRPr lang="fr-FR" b="0" dirty="0">
                  <a:latin typeface="Avenir Book" panose="02000503020000020003" pitchFamily="2" charset="0"/>
                </a:endParaRPr>
              </a:p>
              <a:p>
                <a:r>
                  <a:rPr lang="fr-FR" b="1" dirty="0">
                    <a:solidFill>
                      <a:schemeClr val="accent4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ACT:</a:t>
                </a:r>
                <a:r>
                  <a:rPr lang="fr-FR" b="1" dirty="0">
                    <a:solidFill>
                      <a:schemeClr val="accent4">
                        <a:lumMod val="75000"/>
                      </a:schemeClr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1.7×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fr-FR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2.8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US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217F235-F9C2-867B-3872-7A382984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332" y="5422737"/>
                <a:ext cx="4158382" cy="830997"/>
              </a:xfrm>
              <a:prstGeom prst="rect">
                <a:avLst/>
              </a:prstGeom>
              <a:blipFill>
                <a:blip r:embed="rId10"/>
                <a:stretch>
                  <a:fillRect l="-3343" t="-7576" b="-1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8A3138-C6A5-388C-2365-986DBEC3E767}"/>
              </a:ext>
            </a:extLst>
          </p:cNvPr>
          <p:cNvSpPr/>
          <p:nvPr/>
        </p:nvSpPr>
        <p:spPr>
          <a:xfrm>
            <a:off x="7560899" y="5270446"/>
            <a:ext cx="4287815" cy="1118779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54D22C-E602-0087-432E-02E1B4725A98}"/>
              </a:ext>
            </a:extLst>
          </p:cNvPr>
          <p:cNvSpPr txBox="1"/>
          <p:nvPr/>
        </p:nvSpPr>
        <p:spPr>
          <a:xfrm>
            <a:off x="4268416" y="264205"/>
            <a:ext cx="3655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Coupling to a fermion -</a:t>
            </a:r>
          </a:p>
        </p:txBody>
      </p:sp>
    </p:spTree>
    <p:extLst>
      <p:ext uri="{BB962C8B-B14F-4D97-AF65-F5344CB8AC3E}">
        <p14:creationId xmlns:p14="http://schemas.microsoft.com/office/powerpoint/2010/main" val="1687367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0D45-0BC9-5DAC-B32E-F70081304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FA87166-ADC8-C34D-F856-68D2B928C3AC}"/>
                  </a:ext>
                </a:extLst>
              </p:cNvPr>
              <p:cNvSpPr txBox="1"/>
              <p:nvPr/>
            </p:nvSpPr>
            <p:spPr>
              <a:xfrm>
                <a:off x="8600873" y="286391"/>
                <a:ext cx="2661498" cy="4394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fr-FR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fr-FR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acc>
                      </m:e>
                      <m:sup>
                        <m: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fr-FR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FA87166-ADC8-C34D-F856-68D2B928C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873" y="286391"/>
                <a:ext cx="2661498" cy="439479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2109453B-F6C5-A8DA-4836-0C11CDEB4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15" y="1076802"/>
            <a:ext cx="5536617" cy="35877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EA63961-83A8-8143-ACD1-332B99DAD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620" y="952628"/>
            <a:ext cx="6070380" cy="38361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E847FA-BE75-3BCD-DBEC-7FF649C6378A}"/>
                  </a:ext>
                </a:extLst>
              </p:cNvPr>
              <p:cNvSpPr txBox="1"/>
              <p:nvPr/>
            </p:nvSpPr>
            <p:spPr>
              <a:xfrm>
                <a:off x="2933607" y="4904035"/>
                <a:ext cx="5982920" cy="15328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fr-US" dirty="0">
                    <a:solidFill>
                      <a:srgbClr val="C00000"/>
                    </a:solidFill>
                    <a:latin typeface="Comic Sans MS" panose="030F0902030302020204" pitchFamily="66" charset="0"/>
                  </a:rPr>
                  <a:t> </a:t>
                </a:r>
                <a:r>
                  <a:rPr lang="fr-US" dirty="0">
                    <a:latin typeface="Comic Sans MS" panose="030F0902030302020204" pitchFamily="66" charset="0"/>
                  </a:rPr>
                  <a:t>constrains the </a:t>
                </a:r>
                <a:r>
                  <a:rPr lang="fr-US" dirty="0">
                    <a:solidFill>
                      <a:schemeClr val="accent1">
                        <a:lumMod val="75000"/>
                      </a:schemeClr>
                    </a:solidFill>
                    <a:latin typeface="Comic Sans MS" panose="030F0902030302020204" pitchFamily="66" charset="0"/>
                  </a:rPr>
                  <a:t>Yukawa coupling</a:t>
                </a:r>
                <a:r>
                  <a:rPr lang="fr-US" dirty="0">
                    <a:latin typeface="Comic Sans MS" panose="030F0902030302020204" pitchFamily="66" charset="0"/>
                  </a:rPr>
                  <a:t> AND the </a:t>
                </a:r>
                <a:r>
                  <a:rPr lang="fr-US" dirty="0">
                    <a:solidFill>
                      <a:schemeClr val="accent1">
                        <a:lumMod val="75000"/>
                      </a:schemeClr>
                    </a:solidFill>
                    <a:latin typeface="Comic Sans MS" panose="030F0902030302020204" pitchFamily="66" charset="0"/>
                  </a:rPr>
                  <a:t>bare mass</a:t>
                </a:r>
              </a:p>
              <a:p>
                <a:endParaRPr lang="fr-US" dirty="0">
                  <a:latin typeface="Avenir Book" panose="02000503020000020003" pitchFamily="2" charset="0"/>
                </a:endParaRPr>
              </a:p>
              <a:p>
                <a:r>
                  <a:rPr lang="fr-US" dirty="0">
                    <a:latin typeface="Avenir Book" panose="02000503020000020003" pitchFamily="2" charset="0"/>
                  </a:rPr>
                  <a:t>e.g. For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≃0.0002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  <a:p>
                <a:pPr algn="r"/>
                <a:r>
                  <a:rPr lang="fr-US" dirty="0">
                    <a:latin typeface="Avenir Book" panose="02000503020000020003" pitchFamily="2" charset="0"/>
                  </a:rPr>
                  <a:t>Planck 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≲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fr-US" dirty="0">
                    <a:latin typeface="Avenir Book" panose="02000503020000020003" pitchFamily="2" charset="0"/>
                  </a:rPr>
                  <a:t> </a:t>
                </a:r>
              </a:p>
              <a:p>
                <a:pPr algn="r"/>
                <a:r>
                  <a:rPr lang="fr-US" dirty="0">
                    <a:latin typeface="Avenir Book" panose="02000503020000020003" pitchFamily="2" charset="0"/>
                  </a:rPr>
                  <a:t>ACT 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≃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16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fr-FR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fr-US" dirty="0">
                    <a:latin typeface="Avenir Book" panose="02000503020000020003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E847FA-BE75-3BCD-DBEC-7FF649C63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607" y="4904035"/>
                <a:ext cx="5982920" cy="1532856"/>
              </a:xfrm>
              <a:prstGeom prst="rect">
                <a:avLst/>
              </a:prstGeom>
              <a:blipFill>
                <a:blip r:embed="rId5"/>
                <a:stretch>
                  <a:fillRect l="-634" t="-820" b="-4918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8302F826-AC17-033A-2018-602CF945D850}"/>
                  </a:ext>
                </a:extLst>
              </p14:cNvPr>
              <p14:cNvContentPartPr/>
              <p14:nvPr/>
            </p14:nvContentPartPr>
            <p14:xfrm>
              <a:off x="2862592" y="4851919"/>
              <a:ext cx="5980680" cy="5180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8302F826-AC17-033A-2018-602CF945D8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26590" y="4635919"/>
                <a:ext cx="6052324" cy="9496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07477AC2-ECC8-34CF-1734-9033A9B01899}"/>
              </a:ext>
            </a:extLst>
          </p:cNvPr>
          <p:cNvSpPr txBox="1"/>
          <p:nvPr/>
        </p:nvSpPr>
        <p:spPr>
          <a:xfrm>
            <a:off x="4268416" y="264205"/>
            <a:ext cx="2972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Massive fermion -</a:t>
            </a:r>
          </a:p>
        </p:txBody>
      </p:sp>
    </p:spTree>
    <p:extLst>
      <p:ext uri="{BB962C8B-B14F-4D97-AF65-F5344CB8AC3E}">
        <p14:creationId xmlns:p14="http://schemas.microsoft.com/office/powerpoint/2010/main" val="2101385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6944B-DB9C-D2E5-8B1E-30217C16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0D0DBE0-FB1D-957E-9DFA-58F5EA658200}"/>
              </a:ext>
            </a:extLst>
          </p:cNvPr>
          <p:cNvSpPr txBox="1"/>
          <p:nvPr/>
        </p:nvSpPr>
        <p:spPr>
          <a:xfrm>
            <a:off x="520874" y="1253556"/>
            <a:ext cx="338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Coupling to a scalar 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9D583C8-A049-4924-90BC-A8C0D893B358}"/>
                  </a:ext>
                </a:extLst>
              </p:cNvPr>
              <p:cNvSpPr txBox="1"/>
              <p:nvPr/>
            </p:nvSpPr>
            <p:spPr>
              <a:xfrm>
                <a:off x="4453710" y="1278242"/>
                <a:ext cx="10929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443422E-C0F7-C667-59C9-9BF4BD725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710" y="1278242"/>
                <a:ext cx="1092992" cy="400110"/>
              </a:xfrm>
              <a:prstGeom prst="rect">
                <a:avLst/>
              </a:prstGeom>
              <a:blipFill>
                <a:blip r:embed="rId2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137952C9-E04F-FEF7-668A-19155B1471E9}"/>
              </a:ext>
            </a:extLst>
          </p:cNvPr>
          <p:cNvSpPr/>
          <p:nvPr/>
        </p:nvSpPr>
        <p:spPr>
          <a:xfrm>
            <a:off x="3537447" y="270224"/>
            <a:ext cx="5117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Similarly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for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other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couplings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239A52D-BED7-1BBD-89B4-C0434189F1CC}"/>
                  </a:ext>
                </a:extLst>
              </p:cNvPr>
              <p:cNvSpPr txBox="1"/>
              <p:nvPr/>
            </p:nvSpPr>
            <p:spPr>
              <a:xfrm>
                <a:off x="7612292" y="1332876"/>
                <a:ext cx="25467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≤4×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FR" b="0" dirty="0"/>
              </a:p>
              <a:p>
                <a:endParaRPr lang="fr-US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426FF5A-838F-3F82-2185-CBC0AFBFB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292" y="1332876"/>
                <a:ext cx="2546787" cy="553998"/>
              </a:xfrm>
              <a:prstGeom prst="rect">
                <a:avLst/>
              </a:prstGeom>
              <a:blipFill>
                <a:blip r:embed="rId3"/>
                <a:stretch>
                  <a:fillRect l="-5446" t="-11364" r="-148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C83AB-0F29-D028-ED15-BA68FD1F3214}"/>
              </a:ext>
            </a:extLst>
          </p:cNvPr>
          <p:cNvSpPr/>
          <p:nvPr/>
        </p:nvSpPr>
        <p:spPr>
          <a:xfrm>
            <a:off x="7442592" y="1239949"/>
            <a:ext cx="2933538" cy="438403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868BE72-D214-32F3-446E-2B980B4B44EB}"/>
                  </a:ext>
                </a:extLst>
              </p:cNvPr>
              <p:cNvSpPr txBox="1"/>
              <p:nvPr/>
            </p:nvSpPr>
            <p:spPr>
              <a:xfrm>
                <a:off x="4402231" y="2071163"/>
                <a:ext cx="22562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/2+</m:t>
                      </m:r>
                      <m:sSubSup>
                        <m:sSubSupPr>
                          <m:ctrlP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fr-US" sz="2000" i="1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4F20866-E3D6-8B1D-9C62-AB2BEF4B7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231" y="2071163"/>
                <a:ext cx="2256259" cy="400110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27EB4E44-43AD-90BE-C9F7-B777DE63A0FF}"/>
              </a:ext>
            </a:extLst>
          </p:cNvPr>
          <p:cNvSpPr txBox="1"/>
          <p:nvPr/>
        </p:nvSpPr>
        <p:spPr>
          <a:xfrm>
            <a:off x="520874" y="2040386"/>
            <a:ext cx="2706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Massive scalar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B582BAA-8419-89A4-04AE-CBFCE955F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356" y="1979801"/>
            <a:ext cx="3654284" cy="22324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742B0F3-D32B-6B3F-A1CA-4BBDCB3E6E79}"/>
              </a:ext>
            </a:extLst>
          </p:cNvPr>
          <p:cNvSpPr/>
          <p:nvPr/>
        </p:nvSpPr>
        <p:spPr>
          <a:xfrm>
            <a:off x="1496515" y="4872113"/>
            <a:ext cx="8662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Avenir Next LT Pro" panose="020B0604020202020204" pitchFamily="34" charset="0"/>
              </a:rPr>
              <a:t>Radiative corrections must </a:t>
            </a:r>
            <a:r>
              <a:rPr lang="fr-FR" sz="2800" b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be</a:t>
            </a:r>
            <a:r>
              <a:rPr lang="fr-FR" sz="2800" b="1" dirty="0">
                <a:solidFill>
                  <a:srgbClr val="C00000"/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kept</a:t>
            </a:r>
            <a:r>
              <a:rPr lang="fr-FR" sz="2800" b="1" u="sng" dirty="0">
                <a:solidFill>
                  <a:srgbClr val="C00000"/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under</a:t>
            </a:r>
            <a:r>
              <a:rPr lang="fr-FR" sz="2800" b="1" u="sng" dirty="0">
                <a:solidFill>
                  <a:srgbClr val="C00000"/>
                </a:solidFill>
                <a:latin typeface="Avenir Next LT Pro" panose="020B0604020202020204" pitchFamily="34" charset="0"/>
              </a:rPr>
              <a:t> control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DA745D-1653-63E2-8D51-4E70CD9EEA81}"/>
              </a:ext>
            </a:extLst>
          </p:cNvPr>
          <p:cNvSpPr txBox="1"/>
          <p:nvPr/>
        </p:nvSpPr>
        <p:spPr>
          <a:xfrm>
            <a:off x="3617550" y="3440860"/>
            <a:ext cx="865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e</a:t>
            </a:r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tc…</a:t>
            </a:r>
          </a:p>
        </p:txBody>
      </p:sp>
    </p:spTree>
    <p:extLst>
      <p:ext uri="{BB962C8B-B14F-4D97-AF65-F5344CB8AC3E}">
        <p14:creationId xmlns:p14="http://schemas.microsoft.com/office/powerpoint/2010/main" val="1527804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B55187-F712-1E18-2947-0AD3FBD4B965}"/>
              </a:ext>
            </a:extLst>
          </p:cNvPr>
          <p:cNvSpPr txBox="1"/>
          <p:nvPr/>
        </p:nvSpPr>
        <p:spPr>
          <a:xfrm>
            <a:off x="520874" y="1253556"/>
            <a:ext cx="338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Coupling to a scalar 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443422E-C0F7-C667-59C9-9BF4BD725914}"/>
                  </a:ext>
                </a:extLst>
              </p:cNvPr>
              <p:cNvSpPr txBox="1"/>
              <p:nvPr/>
            </p:nvSpPr>
            <p:spPr>
              <a:xfrm>
                <a:off x="4453710" y="1278242"/>
                <a:ext cx="10929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443422E-C0F7-C667-59C9-9BF4BD725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710" y="1278242"/>
                <a:ext cx="1092992" cy="400110"/>
              </a:xfrm>
              <a:prstGeom prst="rect">
                <a:avLst/>
              </a:prstGeom>
              <a:blipFill>
                <a:blip r:embed="rId2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1B71AB38-04E0-3FC3-7978-9BB171367B02}"/>
              </a:ext>
            </a:extLst>
          </p:cNvPr>
          <p:cNvSpPr/>
          <p:nvPr/>
        </p:nvSpPr>
        <p:spPr>
          <a:xfrm>
            <a:off x="3537447" y="270224"/>
            <a:ext cx="5117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Similarly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for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other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couplings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426FF5A-838F-3F82-2185-CBC0AFBFB74B}"/>
                  </a:ext>
                </a:extLst>
              </p:cNvPr>
              <p:cNvSpPr txBox="1"/>
              <p:nvPr/>
            </p:nvSpPr>
            <p:spPr>
              <a:xfrm>
                <a:off x="7612292" y="1332876"/>
                <a:ext cx="25467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≤4×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FR" b="0" dirty="0"/>
              </a:p>
              <a:p>
                <a:endParaRPr lang="fr-US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426FF5A-838F-3F82-2185-CBC0AFBFB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292" y="1332876"/>
                <a:ext cx="2546787" cy="553998"/>
              </a:xfrm>
              <a:prstGeom prst="rect">
                <a:avLst/>
              </a:prstGeom>
              <a:blipFill>
                <a:blip r:embed="rId3"/>
                <a:stretch>
                  <a:fillRect l="-5446" t="-11364" r="-148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E9BD62-3598-E47B-33A8-FA3052DE040E}"/>
              </a:ext>
            </a:extLst>
          </p:cNvPr>
          <p:cNvSpPr/>
          <p:nvPr/>
        </p:nvSpPr>
        <p:spPr>
          <a:xfrm>
            <a:off x="7442592" y="1239949"/>
            <a:ext cx="2933538" cy="438403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4F20866-E3D6-8B1D-9C62-AB2BEF4B709F}"/>
                  </a:ext>
                </a:extLst>
              </p:cNvPr>
              <p:cNvSpPr txBox="1"/>
              <p:nvPr/>
            </p:nvSpPr>
            <p:spPr>
              <a:xfrm>
                <a:off x="4402231" y="2071163"/>
                <a:ext cx="22562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/2+</m:t>
                      </m:r>
                      <m:sSubSup>
                        <m:sSubSupPr>
                          <m:ctrlP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fr-US" sz="2000" i="1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4F20866-E3D6-8B1D-9C62-AB2BEF4B7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231" y="2071163"/>
                <a:ext cx="2256259" cy="400110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84244022-A566-79F1-0F11-13CA27C9BDFC}"/>
              </a:ext>
            </a:extLst>
          </p:cNvPr>
          <p:cNvSpPr txBox="1"/>
          <p:nvPr/>
        </p:nvSpPr>
        <p:spPr>
          <a:xfrm>
            <a:off x="520874" y="2040386"/>
            <a:ext cx="2706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- Massive scalar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92158EF-BF6A-1C67-BFF1-C39FC20A7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356" y="1979801"/>
            <a:ext cx="3654284" cy="22324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5DB0C5-5AE8-B91D-1494-F1FE3886B1B0}"/>
              </a:ext>
            </a:extLst>
          </p:cNvPr>
          <p:cNvSpPr/>
          <p:nvPr/>
        </p:nvSpPr>
        <p:spPr>
          <a:xfrm>
            <a:off x="1496515" y="4872113"/>
            <a:ext cx="8662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Avenir Next LT Pro" panose="020B0604020202020204" pitchFamily="34" charset="0"/>
              </a:rPr>
              <a:t>Radiative corrections must </a:t>
            </a:r>
            <a:r>
              <a:rPr lang="fr-FR" sz="2800" b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be</a:t>
            </a:r>
            <a:r>
              <a:rPr lang="fr-FR" sz="2800" b="1" dirty="0">
                <a:solidFill>
                  <a:srgbClr val="C00000"/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kept</a:t>
            </a:r>
            <a:r>
              <a:rPr lang="fr-FR" sz="2800" b="1" u="sng" dirty="0">
                <a:solidFill>
                  <a:srgbClr val="C00000"/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under</a:t>
            </a:r>
            <a:r>
              <a:rPr lang="fr-FR" sz="2800" b="1" u="sng" dirty="0">
                <a:solidFill>
                  <a:srgbClr val="C00000"/>
                </a:solidFill>
                <a:latin typeface="Avenir Next LT Pro" panose="020B0604020202020204" pitchFamily="34" charset="0"/>
              </a:rPr>
              <a:t> control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EDC669C-E686-4A6D-145F-59E24932CE46}"/>
              </a:ext>
            </a:extLst>
          </p:cNvPr>
          <p:cNvSpPr txBox="1"/>
          <p:nvPr/>
        </p:nvSpPr>
        <p:spPr>
          <a:xfrm>
            <a:off x="3617550" y="3440860"/>
            <a:ext cx="865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e</a:t>
            </a:r>
            <a:r>
              <a:rPr lang="fr-US" sz="2400" b="1" dirty="0">
                <a:solidFill>
                  <a:schemeClr val="accent1"/>
                </a:solidFill>
                <a:latin typeface="Comic Sans MS" panose="030F0902030302020204" pitchFamily="66" charset="0"/>
              </a:rPr>
              <a:t>tc…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392C048-0CB4-77B7-6F2D-66E63ACC8FA5}"/>
              </a:ext>
            </a:extLst>
          </p:cNvPr>
          <p:cNvSpPr txBox="1"/>
          <p:nvPr/>
        </p:nvSpPr>
        <p:spPr>
          <a:xfrm>
            <a:off x="6445746" y="6164866"/>
            <a:ext cx="6100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srgbClr val="C00000"/>
                </a:solidFill>
                <a:latin typeface="Avenir Next LT Pro" panose="020B0604020202020204" pitchFamily="34" charset="0"/>
              </a:rPr>
              <a:t>Can </a:t>
            </a:r>
            <a:r>
              <a:rPr lang="fr-FR" sz="2000" i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any</a:t>
            </a:r>
            <a:r>
              <a:rPr lang="fr-FR" sz="2000" i="1" dirty="0">
                <a:solidFill>
                  <a:srgbClr val="C00000"/>
                </a:solidFill>
                <a:latin typeface="Avenir Next LT Pro" panose="020B0604020202020204" pitchFamily="34" charset="0"/>
              </a:rPr>
              <a:t> </a:t>
            </a:r>
            <a:r>
              <a:rPr lang="fr-FR" sz="2000" b="1" i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symmetry</a:t>
            </a:r>
            <a:r>
              <a:rPr lang="fr-FR" sz="2000" i="1" dirty="0">
                <a:solidFill>
                  <a:srgbClr val="C00000"/>
                </a:solidFill>
                <a:latin typeface="Avenir Next LT Pro" panose="020B0604020202020204" pitchFamily="34" charset="0"/>
              </a:rPr>
              <a:t> do </a:t>
            </a:r>
            <a:r>
              <a:rPr lang="fr-FR" sz="2000" i="1" dirty="0" err="1">
                <a:solidFill>
                  <a:srgbClr val="C00000"/>
                </a:solidFill>
                <a:latin typeface="Avenir Next LT Pro" panose="020B0604020202020204" pitchFamily="34" charset="0"/>
              </a:rPr>
              <a:t>that</a:t>
            </a:r>
            <a:r>
              <a:rPr lang="fr-FR" sz="2000" i="1" dirty="0">
                <a:solidFill>
                  <a:srgbClr val="C00000"/>
                </a:solidFill>
                <a:latin typeface="Avenir Next LT Pro" panose="020B0604020202020204" pitchFamily="34" charset="0"/>
              </a:rPr>
              <a:t>?</a:t>
            </a:r>
            <a:endParaRPr lang="fr-US" sz="2000" i="1" dirty="0"/>
          </a:p>
        </p:txBody>
      </p:sp>
      <p:sp>
        <p:nvSpPr>
          <p:cNvPr id="17" name="Flèche vers le bas 16">
            <a:extLst>
              <a:ext uri="{FF2B5EF4-FFF2-40B4-BE49-F238E27FC236}">
                <a16:creationId xmlns:a16="http://schemas.microsoft.com/office/drawing/2014/main" id="{92459A80-1073-EEC5-2E1F-93FF696022A3}"/>
              </a:ext>
            </a:extLst>
          </p:cNvPr>
          <p:cNvSpPr/>
          <p:nvPr/>
        </p:nvSpPr>
        <p:spPr>
          <a:xfrm>
            <a:off x="7807164" y="5471916"/>
            <a:ext cx="467406" cy="5702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386386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E6B0AC-3498-D1E1-29A2-DA7D216C1A8F}"/>
              </a:ext>
            </a:extLst>
          </p:cNvPr>
          <p:cNvSpPr/>
          <p:nvPr/>
        </p:nvSpPr>
        <p:spPr>
          <a:xfrm>
            <a:off x="554404" y="300204"/>
            <a:ext cx="65572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Radiative corrections in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supergravity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D296E9-4811-33D9-0CD5-ABBB89B52DBE}"/>
              </a:ext>
            </a:extLst>
          </p:cNvPr>
          <p:cNvSpPr txBox="1"/>
          <p:nvPr/>
        </p:nvSpPr>
        <p:spPr>
          <a:xfrm>
            <a:off x="5673777" y="823424"/>
            <a:ext cx="37550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= Supersymmetric gravity</a:t>
            </a:r>
            <a:endParaRPr lang="fr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F88BB0F-0CFD-EEC1-0740-63399F3ECA17}"/>
                  </a:ext>
                </a:extLst>
              </p:cNvPr>
              <p:cNvSpPr txBox="1"/>
              <p:nvPr/>
            </p:nvSpPr>
            <p:spPr>
              <a:xfrm>
                <a:off x="1088636" y="4067480"/>
                <a:ext cx="33039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=−3</m:t>
                      </m:r>
                      <m:func>
                        <m:func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/3)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F88BB0F-0CFD-EEC1-0740-63399F3EC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636" y="4067480"/>
                <a:ext cx="3303918" cy="400110"/>
              </a:xfrm>
              <a:prstGeom prst="rect">
                <a:avLst/>
              </a:prstGeom>
              <a:blipFill>
                <a:blip r:embed="rId2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879941-F388-C0AC-8488-F8DF8D06D84B}"/>
                  </a:ext>
                </a:extLst>
              </p:cNvPr>
              <p:cNvSpPr txBox="1"/>
              <p:nvPr/>
            </p:nvSpPr>
            <p:spPr>
              <a:xfrm>
                <a:off x="4825866" y="3879893"/>
                <a:ext cx="2939331" cy="783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ad>
                                <m:radPr>
                                  <m:degHide m:val="on"/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879941-F388-C0AC-8488-F8DF8D06D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866" y="3879893"/>
                <a:ext cx="2939331" cy="7838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1E6FBC2-0134-E92F-A2FC-B11B293634B8}"/>
                  </a:ext>
                </a:extLst>
              </p:cNvPr>
              <p:cNvSpPr txBox="1"/>
              <p:nvPr/>
            </p:nvSpPr>
            <p:spPr>
              <a:xfrm>
                <a:off x="2740595" y="4993167"/>
                <a:ext cx="4492833" cy="3741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p>
                          </m:sSup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b>
                          </m:sSub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1E6FBC2-0134-E92F-A2FC-B11B29363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595" y="4993167"/>
                <a:ext cx="4492833" cy="374141"/>
              </a:xfrm>
              <a:prstGeom prst="rect">
                <a:avLst/>
              </a:prstGeom>
              <a:blipFill>
                <a:blip r:embed="rId4"/>
                <a:stretch>
                  <a:fillRect l="-1412" b="-2333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A42E0D94-3F71-9F38-C1DC-778532219D1D}"/>
              </a:ext>
            </a:extLst>
          </p:cNvPr>
          <p:cNvSpPr txBox="1"/>
          <p:nvPr/>
        </p:nvSpPr>
        <p:spPr>
          <a:xfrm>
            <a:off x="445986" y="4993167"/>
            <a:ext cx="2213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Scalar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r>
              <a:rPr lang="fr-FR" sz="2000" b="1" dirty="0">
                <a:latin typeface="Avenir Next LT Pro" panose="020B05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4040721-1528-635D-CF11-56D4E5031EF5}"/>
                  </a:ext>
                </a:extLst>
              </p:cNvPr>
              <p:cNvSpPr txBox="1"/>
              <p:nvPr/>
            </p:nvSpPr>
            <p:spPr>
              <a:xfrm>
                <a:off x="8519503" y="4877553"/>
                <a:ext cx="36724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Starobinsky </a:t>
                </a:r>
                <a:r>
                  <a:rPr lang="fr-FR" sz="2400" b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potential</a:t>
                </a:r>
                <a:endParaRPr lang="fr-FR" sz="2400" b="1" dirty="0">
                  <a:solidFill>
                    <a:schemeClr val="accent1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r>
                  <a:rPr lang="fr-FR" sz="2400" b="1" dirty="0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𝝀</m:t>
                    </m:r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b="1" dirty="0">
                  <a:solidFill>
                    <a:schemeClr val="accent1">
                      <a:lumMod val="75000"/>
                    </a:schemeClr>
                  </a:solidFill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4040721-1528-635D-CF11-56D4E5031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503" y="4877553"/>
                <a:ext cx="3672497" cy="830997"/>
              </a:xfrm>
              <a:prstGeom prst="rect">
                <a:avLst/>
              </a:prstGeom>
              <a:blipFill>
                <a:blip r:embed="rId5"/>
                <a:stretch>
                  <a:fillRect l="-2759" t="-6061" b="-1666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 : droite 8">
            <a:extLst>
              <a:ext uri="{FF2B5EF4-FFF2-40B4-BE49-F238E27FC236}">
                <a16:creationId xmlns:a16="http://schemas.microsoft.com/office/drawing/2014/main" id="{EFC5DB5D-1058-9EFB-40E7-C71D2F9586EF}"/>
              </a:ext>
            </a:extLst>
          </p:cNvPr>
          <p:cNvSpPr/>
          <p:nvPr/>
        </p:nvSpPr>
        <p:spPr>
          <a:xfrm>
            <a:off x="7640725" y="4993167"/>
            <a:ext cx="651773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521F3F6-3C7E-50B1-D6AB-CB5C33C9CA1A}"/>
              </a:ext>
            </a:extLst>
          </p:cNvPr>
          <p:cNvCxnSpPr/>
          <p:nvPr/>
        </p:nvCxnSpPr>
        <p:spPr>
          <a:xfrm>
            <a:off x="3552332" y="4562273"/>
            <a:ext cx="273267" cy="3152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2421B8D-9694-648A-960D-22C2A37BDF75}"/>
              </a:ext>
            </a:extLst>
          </p:cNvPr>
          <p:cNvCxnSpPr/>
          <p:nvPr/>
        </p:nvCxnSpPr>
        <p:spPr>
          <a:xfrm flipH="1">
            <a:off x="5412773" y="4562273"/>
            <a:ext cx="378262" cy="3152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7D34E48B-BC2B-BB85-205C-45AB9B355660}"/>
              </a:ext>
            </a:extLst>
          </p:cNvPr>
          <p:cNvSpPr txBox="1"/>
          <p:nvPr/>
        </p:nvSpPr>
        <p:spPr>
          <a:xfrm>
            <a:off x="1477114" y="3300424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Kähler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endParaRPr lang="fr-US" sz="2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FAE06BF-3D1B-1B2B-79D5-F9769CE2ECCB}"/>
              </a:ext>
            </a:extLst>
          </p:cNvPr>
          <p:cNvSpPr txBox="1"/>
          <p:nvPr/>
        </p:nvSpPr>
        <p:spPr>
          <a:xfrm>
            <a:off x="5412773" y="3228945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Superpotential</a:t>
            </a:r>
            <a:endParaRPr lang="fr-US" sz="2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2D3683-414A-B4CB-9D6A-CF318E8E7DF4}"/>
              </a:ext>
            </a:extLst>
          </p:cNvPr>
          <p:cNvSpPr txBox="1"/>
          <p:nvPr/>
        </p:nvSpPr>
        <p:spPr>
          <a:xfrm>
            <a:off x="4084663" y="2214619"/>
            <a:ext cx="4434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Inflation from supergravity</a:t>
            </a:r>
            <a:endParaRPr lang="fr-US" sz="2400" dirty="0">
              <a:latin typeface="Comic Sans MS" panose="030F0902030302020204" pitchFamily="66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CDD84C0-2158-F7E1-D441-A6FF1A0BCA39}"/>
              </a:ext>
            </a:extLst>
          </p:cNvPr>
          <p:cNvSpPr/>
          <p:nvPr/>
        </p:nvSpPr>
        <p:spPr>
          <a:xfrm>
            <a:off x="4084663" y="2214619"/>
            <a:ext cx="4434840" cy="46166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0D5A1C9-49B2-B8AA-5DC1-DC24FEB20CF6}"/>
              </a:ext>
            </a:extLst>
          </p:cNvPr>
          <p:cNvSpPr txBox="1"/>
          <p:nvPr/>
        </p:nvSpPr>
        <p:spPr>
          <a:xfrm>
            <a:off x="6715595" y="58008"/>
            <a:ext cx="6370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J. Ellis,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Gherghetta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Kaneta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WK, K. Olive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[2603.02389] </a:t>
            </a: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7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3D707-0999-B847-9F36-21A74A882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E8DFFC-ABAE-991D-0124-209A84D34C59}"/>
              </a:ext>
            </a:extLst>
          </p:cNvPr>
          <p:cNvSpPr/>
          <p:nvPr/>
        </p:nvSpPr>
        <p:spPr>
          <a:xfrm>
            <a:off x="554404" y="300204"/>
            <a:ext cx="65572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Radiative corrections in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supergravity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Avenir Next LT Pro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BD57E2-CFEB-2565-7E55-55766947C4B8}"/>
              </a:ext>
            </a:extLst>
          </p:cNvPr>
          <p:cNvSpPr txBox="1"/>
          <p:nvPr/>
        </p:nvSpPr>
        <p:spPr>
          <a:xfrm>
            <a:off x="5673777" y="823424"/>
            <a:ext cx="37550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= Supersymmetric gravity</a:t>
            </a:r>
            <a:endParaRPr lang="fr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33EEDD-5D1E-8285-11F9-632588F2A1AC}"/>
              </a:ext>
            </a:extLst>
          </p:cNvPr>
          <p:cNvSpPr txBox="1"/>
          <p:nvPr/>
        </p:nvSpPr>
        <p:spPr>
          <a:xfrm>
            <a:off x="6715595" y="58008"/>
            <a:ext cx="6370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J. Ellis,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Gherghetta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Kaneta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WK, K. Olive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[2603.02389] </a:t>
            </a: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C6C62B1-D9CF-A70C-D155-27E7F33C2F17}"/>
              </a:ext>
            </a:extLst>
          </p:cNvPr>
          <p:cNvSpPr txBox="1"/>
          <p:nvPr/>
        </p:nvSpPr>
        <p:spPr>
          <a:xfrm>
            <a:off x="1477114" y="3300424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Kähler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endParaRPr lang="fr-US" sz="2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3AB2DE7-76F1-1B02-8035-6D2AA92520B0}"/>
              </a:ext>
            </a:extLst>
          </p:cNvPr>
          <p:cNvSpPr txBox="1"/>
          <p:nvPr/>
        </p:nvSpPr>
        <p:spPr>
          <a:xfrm>
            <a:off x="5412773" y="3228945"/>
            <a:ext cx="2348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Superpotential</a:t>
            </a:r>
            <a:endParaRPr lang="fr-US" sz="2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A1A9C3-0D73-41FF-184C-918770686577}"/>
              </a:ext>
            </a:extLst>
          </p:cNvPr>
          <p:cNvSpPr txBox="1"/>
          <p:nvPr/>
        </p:nvSpPr>
        <p:spPr>
          <a:xfrm>
            <a:off x="4084663" y="2214619"/>
            <a:ext cx="4434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Inflation from supergravity</a:t>
            </a:r>
            <a:endParaRPr lang="fr-US" sz="2400" dirty="0">
              <a:latin typeface="Comic Sans MS" panose="030F0902030302020204" pitchFamily="66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FA4D55A-118B-E493-78AD-23B4A2AD9897}"/>
              </a:ext>
            </a:extLst>
          </p:cNvPr>
          <p:cNvSpPr/>
          <p:nvPr/>
        </p:nvSpPr>
        <p:spPr>
          <a:xfrm>
            <a:off x="4084663" y="2214619"/>
            <a:ext cx="4434840" cy="46166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A21FFAA-7F9B-FEFE-0BB9-51F95FF1CBEA}"/>
              </a:ext>
            </a:extLst>
          </p:cNvPr>
          <p:cNvGrpSpPr/>
          <p:nvPr/>
        </p:nvGrpSpPr>
        <p:grpSpPr>
          <a:xfrm>
            <a:off x="2375705" y="3858574"/>
            <a:ext cx="283680" cy="555120"/>
            <a:chOff x="2375705" y="3858574"/>
            <a:chExt cx="283680" cy="5551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5" name="Encre 4">
                  <a:extLst>
                    <a:ext uri="{FF2B5EF4-FFF2-40B4-BE49-F238E27FC236}">
                      <a16:creationId xmlns:a16="http://schemas.microsoft.com/office/drawing/2014/main" id="{160185E4-2E55-D8BF-8FC3-A90BA7476E06}"/>
                    </a:ext>
                  </a:extLst>
                </p14:cNvPr>
                <p14:cNvContentPartPr/>
                <p14:nvPr/>
              </p14:nvContentPartPr>
              <p14:xfrm>
                <a:off x="2435825" y="3858574"/>
                <a:ext cx="51120" cy="497880"/>
              </p14:xfrm>
            </p:contentPart>
          </mc:Choice>
          <mc:Fallback xmlns="">
            <p:pic>
              <p:nvPicPr>
                <p:cNvPr id="5" name="Encre 4">
                  <a:extLst>
                    <a:ext uri="{FF2B5EF4-FFF2-40B4-BE49-F238E27FC236}">
                      <a16:creationId xmlns:a16="http://schemas.microsoft.com/office/drawing/2014/main" id="{160185E4-2E55-D8BF-8FC3-A90BA7476E0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399825" y="3642574"/>
                  <a:ext cx="122760" cy="9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2268BB71-69C0-1120-5E81-89630092C99A}"/>
                    </a:ext>
                  </a:extLst>
                </p14:cNvPr>
                <p14:cNvContentPartPr/>
                <p14:nvPr/>
              </p14:nvContentPartPr>
              <p14:xfrm>
                <a:off x="2375705" y="4317574"/>
                <a:ext cx="283680" cy="96120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2268BB71-69C0-1120-5E81-89630092C99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340065" y="4101574"/>
                  <a:ext cx="355320" cy="52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2407899A-285E-C4DC-DD8C-8B88B3FC2503}"/>
              </a:ext>
            </a:extLst>
          </p:cNvPr>
          <p:cNvGrpSpPr/>
          <p:nvPr/>
        </p:nvGrpSpPr>
        <p:grpSpPr>
          <a:xfrm>
            <a:off x="6351905" y="3701974"/>
            <a:ext cx="243720" cy="541440"/>
            <a:chOff x="6351905" y="3701974"/>
            <a:chExt cx="243720" cy="5414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F6128CAF-D4E7-4C9E-80BC-7B770903BB62}"/>
                    </a:ext>
                  </a:extLst>
                </p14:cNvPr>
                <p14:cNvContentPartPr/>
                <p14:nvPr/>
              </p14:nvContentPartPr>
              <p14:xfrm>
                <a:off x="6477545" y="3701974"/>
                <a:ext cx="14760" cy="49392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F6128CAF-D4E7-4C9E-80BC-7B770903BB6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41905" y="3485974"/>
                  <a:ext cx="86400" cy="9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24" name="Encre 23">
                  <a:extLst>
                    <a:ext uri="{FF2B5EF4-FFF2-40B4-BE49-F238E27FC236}">
                      <a16:creationId xmlns:a16="http://schemas.microsoft.com/office/drawing/2014/main" id="{79330D36-4898-3DCB-5B12-23771206DF3B}"/>
                    </a:ext>
                  </a:extLst>
                </p14:cNvPr>
                <p14:cNvContentPartPr/>
                <p14:nvPr/>
              </p14:nvContentPartPr>
              <p14:xfrm>
                <a:off x="6351905" y="4118134"/>
                <a:ext cx="243720" cy="125280"/>
              </p14:xfrm>
            </p:contentPart>
          </mc:Choice>
          <mc:Fallback xmlns="">
            <p:pic>
              <p:nvPicPr>
                <p:cNvPr id="24" name="Encre 23">
                  <a:extLst>
                    <a:ext uri="{FF2B5EF4-FFF2-40B4-BE49-F238E27FC236}">
                      <a16:creationId xmlns:a16="http://schemas.microsoft.com/office/drawing/2014/main" id="{79330D36-4898-3DCB-5B12-23771206DF3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316265" y="3902134"/>
                  <a:ext cx="315360" cy="55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806EABD2-5C2E-9EED-7A67-C18605D2242F}"/>
              </a:ext>
            </a:extLst>
          </p:cNvPr>
          <p:cNvGrpSpPr/>
          <p:nvPr/>
        </p:nvGrpSpPr>
        <p:grpSpPr>
          <a:xfrm>
            <a:off x="2206865" y="5137809"/>
            <a:ext cx="254520" cy="529560"/>
            <a:chOff x="2531945" y="5272654"/>
            <a:chExt cx="254520" cy="529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D30E3E8E-81A5-3162-FBB0-83FC6376DF75}"/>
                    </a:ext>
                  </a:extLst>
                </p14:cNvPr>
                <p14:cNvContentPartPr/>
                <p14:nvPr/>
              </p14:nvContentPartPr>
              <p14:xfrm>
                <a:off x="2566505" y="5272654"/>
                <a:ext cx="80280" cy="45432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D30E3E8E-81A5-3162-FBB0-83FC6376DF7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30505" y="5057014"/>
                  <a:ext cx="151920" cy="88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189E1985-DC66-997B-0DA1-CE1C5E6047B8}"/>
                    </a:ext>
                  </a:extLst>
                </p14:cNvPr>
                <p14:cNvContentPartPr/>
                <p14:nvPr/>
              </p14:nvContentPartPr>
              <p14:xfrm>
                <a:off x="2531945" y="5573254"/>
                <a:ext cx="254520" cy="22896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189E1985-DC66-997B-0DA1-CE1C5E6047B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95945" y="5357614"/>
                  <a:ext cx="326160" cy="660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90BBB079-B833-0BCA-DF39-B72623CAA3FE}"/>
              </a:ext>
            </a:extLst>
          </p:cNvPr>
          <p:cNvSpPr txBox="1"/>
          <p:nvPr/>
        </p:nvSpPr>
        <p:spPr>
          <a:xfrm>
            <a:off x="645512" y="4600147"/>
            <a:ext cx="4434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 err="1">
                <a:latin typeface="Avenir Next LT Pro" panose="020B0504020202020204" pitchFamily="34" charset="0"/>
              </a:rPr>
              <a:t>Determines</a:t>
            </a:r>
            <a:r>
              <a:rPr lang="fr-FR" sz="2000" dirty="0">
                <a:latin typeface="Avenir Next LT Pro" panose="020B0504020202020204" pitchFamily="34" charset="0"/>
              </a:rPr>
              <a:t> the </a:t>
            </a:r>
            <a:r>
              <a:rPr lang="fr-FR" sz="2000" dirty="0" err="1">
                <a:latin typeface="Avenir Next LT Pro" panose="020B0504020202020204" pitchFamily="34" charset="0"/>
              </a:rPr>
              <a:t>scalar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kinetic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term</a:t>
            </a:r>
            <a:endParaRPr lang="fr-US" sz="200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AA56342-E1AA-336D-084D-AF13BFED9C98}"/>
              </a:ext>
            </a:extLst>
          </p:cNvPr>
          <p:cNvSpPr txBox="1"/>
          <p:nvPr/>
        </p:nvSpPr>
        <p:spPr>
          <a:xfrm>
            <a:off x="5506025" y="4417077"/>
            <a:ext cx="3242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u="sng" dirty="0" err="1">
                <a:latin typeface="Avenir Next LT Pro" panose="020B0504020202020204" pitchFamily="34" charset="0"/>
              </a:rPr>
              <a:t>Protected</a:t>
            </a:r>
            <a:r>
              <a:rPr lang="fr-FR" sz="2000" dirty="0">
                <a:latin typeface="Avenir Next LT Pro" panose="020B0504020202020204" pitchFamily="34" charset="0"/>
              </a:rPr>
              <a:t> by SUSY</a:t>
            </a:r>
            <a:endParaRPr lang="fr-US" sz="2000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B35BB18-1833-9EB3-2DE7-5B2BBD847DEA}"/>
              </a:ext>
            </a:extLst>
          </p:cNvPr>
          <p:cNvSpPr txBox="1"/>
          <p:nvPr/>
        </p:nvSpPr>
        <p:spPr>
          <a:xfrm>
            <a:off x="1071185" y="5937447"/>
            <a:ext cx="4434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Gets </a:t>
            </a:r>
            <a:r>
              <a:rPr lang="fr-FR" sz="2000" i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loop</a:t>
            </a:r>
            <a:r>
              <a:rPr lang="fr-FR" sz="2000" i="1" dirty="0">
                <a:solidFill>
                  <a:srgbClr val="C00000"/>
                </a:solidFill>
                <a:latin typeface="Avenir Next LT Pro" panose="020B0504020202020204" pitchFamily="34" charset="0"/>
              </a:rPr>
              <a:t> corrections</a:t>
            </a:r>
            <a:endParaRPr lang="fr-US" sz="2000" i="1" dirty="0">
              <a:solidFill>
                <a:srgbClr val="C0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DBD5E90-B8C0-8C5D-C3A6-8826858912B5}"/>
              </a:ext>
            </a:extLst>
          </p:cNvPr>
          <p:cNvSpPr txBox="1"/>
          <p:nvPr/>
        </p:nvSpPr>
        <p:spPr>
          <a:xfrm>
            <a:off x="8143508" y="4661703"/>
            <a:ext cx="6100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‘’Non-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renormalization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 </a:t>
            </a:r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theorem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 panose="020B0504020202020204" pitchFamily="34" charset="0"/>
              </a:rPr>
              <a:t>’’</a:t>
            </a:r>
            <a:endParaRPr lang="fr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E15565C2-08C4-7526-2081-023233D45F9C}"/>
                  </a:ext>
                </a:extLst>
              </p:cNvPr>
              <p:cNvSpPr txBox="1"/>
              <p:nvPr/>
            </p:nvSpPr>
            <p:spPr>
              <a:xfrm>
                <a:off x="7374961" y="5927382"/>
                <a:ext cx="4492833" cy="3741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p>
                          </m:sSup>
                          <m:sSub>
                            <m:sSubPr>
                              <m:ctrlP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sub>
                          </m:sSub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E15565C2-08C4-7526-2081-023233D45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961" y="5927382"/>
                <a:ext cx="4492833" cy="374141"/>
              </a:xfrm>
              <a:prstGeom prst="rect">
                <a:avLst/>
              </a:prstGeom>
              <a:blipFill>
                <a:blip r:embed="rId14"/>
                <a:stretch>
                  <a:fillRect l="-1127" b="-2258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ZoneTexte 37">
            <a:extLst>
              <a:ext uri="{FF2B5EF4-FFF2-40B4-BE49-F238E27FC236}">
                <a16:creationId xmlns:a16="http://schemas.microsoft.com/office/drawing/2014/main" id="{EE21EFB2-0FB6-ED28-3DC9-1DC683F4FA6D}"/>
              </a:ext>
            </a:extLst>
          </p:cNvPr>
          <p:cNvSpPr txBox="1"/>
          <p:nvPr/>
        </p:nvSpPr>
        <p:spPr>
          <a:xfrm>
            <a:off x="5080352" y="5927382"/>
            <a:ext cx="2213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>
                <a:latin typeface="Avenir Next LT Pro" panose="020B0504020202020204" pitchFamily="34" charset="0"/>
              </a:rPr>
              <a:t>Scalar</a:t>
            </a:r>
            <a:r>
              <a:rPr lang="fr-FR" sz="2000" b="1" dirty="0">
                <a:latin typeface="Avenir Next LT Pro" panose="020B0504020202020204" pitchFamily="34" charset="0"/>
              </a:rPr>
              <a:t> </a:t>
            </a:r>
            <a:r>
              <a:rPr lang="fr-FR" sz="2000" b="1" dirty="0" err="1">
                <a:latin typeface="Avenir Next LT Pro" panose="020B0504020202020204" pitchFamily="34" charset="0"/>
              </a:rPr>
              <a:t>potential</a:t>
            </a:r>
            <a:r>
              <a:rPr lang="fr-FR" sz="2000" b="1" dirty="0">
                <a:latin typeface="Avenir Next LT Pro" panose="020B0504020202020204" pitchFamily="34" charset="0"/>
              </a:rPr>
              <a:t>:</a:t>
            </a:r>
          </a:p>
        </p:txBody>
      </p:sp>
      <p:sp>
        <p:nvSpPr>
          <p:cNvPr id="39" name="Flèche vers la droite 38">
            <a:extLst>
              <a:ext uri="{FF2B5EF4-FFF2-40B4-BE49-F238E27FC236}">
                <a16:creationId xmlns:a16="http://schemas.microsoft.com/office/drawing/2014/main" id="{3634E9DB-7C0A-D870-D669-A66D2B48E857}"/>
              </a:ext>
            </a:extLst>
          </p:cNvPr>
          <p:cNvSpPr/>
          <p:nvPr/>
        </p:nvSpPr>
        <p:spPr>
          <a:xfrm>
            <a:off x="4207679" y="5978522"/>
            <a:ext cx="554636" cy="4047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762032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57885D8-754A-A509-DEFA-36718B8F4691}"/>
              </a:ext>
            </a:extLst>
          </p:cNvPr>
          <p:cNvCxnSpPr/>
          <p:nvPr/>
        </p:nvCxnSpPr>
        <p:spPr>
          <a:xfrm>
            <a:off x="6051029" y="1135505"/>
            <a:ext cx="0" cy="54564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76C0B211-05CF-F304-04DD-363A681858E9}"/>
              </a:ext>
            </a:extLst>
          </p:cNvPr>
          <p:cNvSpPr txBox="1"/>
          <p:nvPr/>
        </p:nvSpPr>
        <p:spPr>
          <a:xfrm>
            <a:off x="1086538" y="1152724"/>
            <a:ext cx="4434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Symmetry </a:t>
            </a:r>
            <a:r>
              <a:rPr lang="en-US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badly</a:t>
            </a:r>
            <a:r>
              <a:rPr lang="en-US" sz="2400" dirty="0">
                <a:latin typeface="Comic Sans MS" panose="030F0902030302020204" pitchFamily="66" charset="0"/>
              </a:rPr>
              <a:t> broken </a:t>
            </a:r>
            <a:endParaRPr lang="fr-US" sz="2400" dirty="0">
              <a:latin typeface="Comic Sans MS" panose="030F0902030302020204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2FB639-280C-8BDD-2187-CC3EB3BA28A1}"/>
              </a:ext>
            </a:extLst>
          </p:cNvPr>
          <p:cNvSpPr txBox="1"/>
          <p:nvPr/>
        </p:nvSpPr>
        <p:spPr>
          <a:xfrm>
            <a:off x="6730586" y="1135504"/>
            <a:ext cx="5074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Symmetry breaking </a:t>
            </a:r>
            <a:r>
              <a:rPr lang="en-US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kept small</a:t>
            </a:r>
            <a:endParaRPr lang="fr-US" sz="240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D73A8A-B5CB-69D6-10F3-41FF141D3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971" y="2021600"/>
            <a:ext cx="5608675" cy="31629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1E391DB-619F-52E2-E585-A0895CD206EE}"/>
              </a:ext>
            </a:extLst>
          </p:cNvPr>
          <p:cNvSpPr/>
          <p:nvPr/>
        </p:nvSpPr>
        <p:spPr>
          <a:xfrm>
            <a:off x="1867718" y="266075"/>
            <a:ext cx="8546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Some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models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have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better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controlled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corrections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851352-2A5E-7D7D-E1DF-F18325D7F8E3}"/>
              </a:ext>
            </a:extLst>
          </p:cNvPr>
          <p:cNvSpPr txBox="1"/>
          <p:nvPr/>
        </p:nvSpPr>
        <p:spPr>
          <a:xfrm>
            <a:off x="6875395" y="5378123"/>
            <a:ext cx="5074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e.g. ‘‘Cecotti model’’</a:t>
            </a:r>
            <a:endParaRPr lang="fr-US" sz="240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4E2C6A-83C1-F210-D979-B12DF6F8C285}"/>
              </a:ext>
            </a:extLst>
          </p:cNvPr>
          <p:cNvSpPr txBox="1"/>
          <p:nvPr/>
        </p:nvSpPr>
        <p:spPr>
          <a:xfrm>
            <a:off x="152402" y="6024531"/>
            <a:ext cx="5074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mic Sans MS" panose="030F0902030302020204" pitchFamily="66" charset="0"/>
              </a:rPr>
              <a:t>e.g. ‘‘Wess-</a:t>
            </a:r>
            <a:r>
              <a:rPr lang="en-US" sz="2400" dirty="0" err="1">
                <a:latin typeface="Comic Sans MS" panose="030F0902030302020204" pitchFamily="66" charset="0"/>
              </a:rPr>
              <a:t>Zumino</a:t>
            </a:r>
            <a:r>
              <a:rPr lang="en-US" sz="2400" dirty="0">
                <a:latin typeface="Comic Sans MS" panose="030F0902030302020204" pitchFamily="66" charset="0"/>
              </a:rPr>
              <a:t> model’’</a:t>
            </a:r>
            <a:endParaRPr lang="fr-US" sz="240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601B90-EBFD-3059-E84E-66BC6FF16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75" y="2265030"/>
            <a:ext cx="4872319" cy="285021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C87D982-8E85-E20D-0B4E-FCA3C447F37F}"/>
              </a:ext>
            </a:extLst>
          </p:cNvPr>
          <p:cNvSpPr txBox="1"/>
          <p:nvPr/>
        </p:nvSpPr>
        <p:spPr>
          <a:xfrm>
            <a:off x="6580681" y="6130260"/>
            <a:ext cx="5074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US" sz="2400" dirty="0">
                <a:solidFill>
                  <a:srgbClr val="C00000"/>
                </a:solidFill>
                <a:latin typeface="Comic Sans MS" panose="030F0902030302020204" pitchFamily="66" charset="0"/>
              </a:rPr>
              <a:t>Radiative corrections are tiny!</a:t>
            </a:r>
          </a:p>
        </p:txBody>
      </p:sp>
      <p:pic>
        <p:nvPicPr>
          <p:cNvPr id="15" name="Picture 2" descr="🤏🏻 Pinching Hand: Light Skin Tone Emoji">
            <a:extLst>
              <a:ext uri="{FF2B5EF4-FFF2-40B4-BE49-F238E27FC236}">
                <a16:creationId xmlns:a16="http://schemas.microsoft.com/office/drawing/2014/main" id="{837CA5D4-81A2-68C3-A63C-6AD9DB85F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9990" y="6078914"/>
            <a:ext cx="477213" cy="47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4894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1BDC083-F962-D8AF-A5EB-A44364472C79}"/>
              </a:ext>
            </a:extLst>
          </p:cNvPr>
          <p:cNvSpPr txBox="1"/>
          <p:nvPr/>
        </p:nvSpPr>
        <p:spPr>
          <a:xfrm>
            <a:off x="434002" y="415529"/>
            <a:ext cx="8976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820000"/>
                </a:solidFill>
                <a:latin typeface="Avenir Next LT Pro" panose="020B0504020202020204" pitchFamily="34" charset="0"/>
              </a:rPr>
              <a:t>Main messages (about radiative corrections)</a:t>
            </a:r>
            <a:endParaRPr lang="en-US" sz="3200" b="1" dirty="0">
              <a:solidFill>
                <a:srgbClr val="820000"/>
              </a:solidFill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6D8D523-FF05-01ED-3D12-CFD409E07F3E}"/>
                  </a:ext>
                </a:extLst>
              </p:cNvPr>
              <p:cNvSpPr txBox="1"/>
              <p:nvPr/>
            </p:nvSpPr>
            <p:spPr>
              <a:xfrm>
                <a:off x="632803" y="1410355"/>
                <a:ext cx="9480722" cy="50783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v"/>
                </a:pP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Inflation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generically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gets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radiative corrections!</a:t>
                </a:r>
              </a:p>
              <a:p>
                <a:pPr marL="342900" indent="-342900">
                  <a:buFont typeface="Wingdings" pitchFamily="2" charset="2"/>
                  <a:buChar char="v"/>
                </a:pPr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pPr marL="342900" indent="-342900">
                  <a:buFont typeface="Wingdings" pitchFamily="2" charset="2"/>
                  <a:buChar char="v"/>
                </a:pP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CMB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bounds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constrain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the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inflaton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couplings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&amp;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reheating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temperature</a:t>
                </a:r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pPr marL="342900" indent="-342900">
                  <a:buFont typeface="Wingdings" pitchFamily="2" charset="2"/>
                  <a:buChar char="v"/>
                </a:pPr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pPr marL="342900" indent="-342900">
                  <a:buFont typeface="Wingdings" pitchFamily="2" charset="2"/>
                  <a:buChar char="v"/>
                </a:pP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Generally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, inflation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is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sensitive to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many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sources of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deformation</a:t>
                </a:r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    e.g.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higher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curvature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terms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,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higher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dim</a:t>
                </a:r>
                <a:r>
                  <a:rPr lang="fr-FR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operaters</a:t>
                </a:r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pPr algn="ctr"/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How </a:t>
                </a:r>
                <a:r>
                  <a:rPr lang="fr-FR" sz="2400" b="1" i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is</a:t>
                </a:r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inflation </a:t>
                </a:r>
                <a:r>
                  <a:rPr lang="fr-FR" sz="2400" b="1" i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protected</a:t>
                </a:r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b="1" i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from</a:t>
                </a:r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b="1" i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these</a:t>
                </a:r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fr-FR" sz="2400" b="1" i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deformations</a:t>
                </a:r>
                <a:r>
                  <a:rPr lang="fr-FR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Book" panose="02000503020000020003" pitchFamily="2" charset="0"/>
                  </a:rPr>
                  <a:t>?</a:t>
                </a:r>
              </a:p>
              <a:p>
                <a:endParaRPr lang="fr-FR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endParaRPr lang="fr-FR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endParaRPr lang="fr-FR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  <a:p>
                <a:endParaRPr lang="fr-FR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6D8D523-FF05-01ED-3D12-CFD409E07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3" y="1410355"/>
                <a:ext cx="9480722" cy="5078313"/>
              </a:xfrm>
              <a:prstGeom prst="rect">
                <a:avLst/>
              </a:prstGeom>
              <a:blipFill>
                <a:blip r:embed="rId2"/>
                <a:stretch>
                  <a:fillRect l="-802" t="-748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5C9A7E09-8890-4AC9-BF58-01ACE882132F}"/>
              </a:ext>
            </a:extLst>
          </p:cNvPr>
          <p:cNvSpPr txBox="1"/>
          <p:nvPr/>
        </p:nvSpPr>
        <p:spPr>
          <a:xfrm>
            <a:off x="4158961" y="5473005"/>
            <a:ext cx="66932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solidFill>
                  <a:schemeClr val="accent5"/>
                </a:solidFill>
                <a:latin typeface="Avenir Book" panose="02000503020000020003" pitchFamily="2" charset="0"/>
              </a:rPr>
              <a:t>Bottom-up: constrain these operators using experiments</a:t>
            </a:r>
          </a:p>
          <a:p>
            <a:endParaRPr lang="fr-US" sz="2000" dirty="0">
              <a:solidFill>
                <a:schemeClr val="accent5"/>
              </a:solidFill>
              <a:latin typeface="Avenir Book" panose="02000503020000020003" pitchFamily="2" charset="0"/>
            </a:endParaRPr>
          </a:p>
          <a:p>
            <a:r>
              <a:rPr lang="fr-US" sz="2000" dirty="0">
                <a:solidFill>
                  <a:schemeClr val="accent5"/>
                </a:solidFill>
                <a:latin typeface="Avenir Book" panose="02000503020000020003" pitchFamily="2" charset="0"/>
              </a:rPr>
              <a:t>Top-down: any </a:t>
            </a:r>
            <a:r>
              <a:rPr lang="fr-US" sz="2000" i="1" dirty="0">
                <a:solidFill>
                  <a:schemeClr val="accent5"/>
                </a:solidFill>
                <a:latin typeface="Avenir Book" panose="02000503020000020003" pitchFamily="2" charset="0"/>
              </a:rPr>
              <a:t>symmetries</a:t>
            </a:r>
            <a:r>
              <a:rPr lang="fr-US" sz="2000" dirty="0">
                <a:solidFill>
                  <a:schemeClr val="accent5"/>
                </a:solidFill>
                <a:latin typeface="Avenir Book" panose="02000503020000020003" pitchFamily="2" charset="0"/>
              </a:rPr>
              <a:t> constraining these operators?</a:t>
            </a:r>
          </a:p>
        </p:txBody>
      </p:sp>
    </p:spTree>
    <p:extLst>
      <p:ext uri="{BB962C8B-B14F-4D97-AF65-F5344CB8AC3E}">
        <p14:creationId xmlns:p14="http://schemas.microsoft.com/office/powerpoint/2010/main" val="2446975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892A1-C39C-4788-A3F4-F9938CC7C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653EF0-4664-153B-2ED8-0861934B7291}"/>
              </a:ext>
            </a:extLst>
          </p:cNvPr>
          <p:cNvSpPr/>
          <p:nvPr/>
        </p:nvSpPr>
        <p:spPr>
          <a:xfrm>
            <a:off x="4642813" y="3136612"/>
            <a:ext cx="23909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Thank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you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!</a:t>
            </a:r>
            <a:endParaRPr lang="fr-FR" sz="32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62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C44D3F-0B21-C47E-E4F1-4B07414BC333}"/>
              </a:ext>
            </a:extLst>
          </p:cNvPr>
          <p:cNvSpPr/>
          <p:nvPr/>
        </p:nvSpPr>
        <p:spPr>
          <a:xfrm>
            <a:off x="4642813" y="3136612"/>
            <a:ext cx="2906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Backup slides</a:t>
            </a:r>
            <a:endParaRPr lang="fr-FR" sz="3200" b="1" dirty="0">
              <a:solidFill>
                <a:srgbClr val="C00000"/>
              </a:solidFill>
              <a:latin typeface="Avenir Next LT Pr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8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DAB2-1870-C3A7-A236-FD3FFE8C5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5622CC-28D4-FE79-F1D0-7F48A9F29C6D}"/>
              </a:ext>
            </a:extLst>
          </p:cNvPr>
          <p:cNvSpPr/>
          <p:nvPr/>
        </p:nvSpPr>
        <p:spPr>
          <a:xfrm>
            <a:off x="770165" y="522155"/>
            <a:ext cx="370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Single-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field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inflation</a:t>
            </a:r>
          </a:p>
        </p:txBody>
      </p:sp>
      <p:pic>
        <p:nvPicPr>
          <p:cNvPr id="28" name="Image 2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D7D610B-90AE-96D4-B4A8-F1025C9FF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20" y="1944219"/>
            <a:ext cx="5355771" cy="351100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939DE56-D0A1-FB57-3E57-452080D53AE6}"/>
              </a:ext>
            </a:extLst>
          </p:cNvPr>
          <p:cNvSpPr txBox="1"/>
          <p:nvPr/>
        </p:nvSpPr>
        <p:spPr>
          <a:xfrm>
            <a:off x="4193628" y="3804747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Slow-roll inflation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F1A535C-66DB-8D9E-7A70-6A280145D051}"/>
              </a:ext>
            </a:extLst>
          </p:cNvPr>
          <p:cNvSpPr txBox="1"/>
          <p:nvPr/>
        </p:nvSpPr>
        <p:spPr>
          <a:xfrm>
            <a:off x="1188879" y="545522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Avenir Next LT Pro" panose="020B0504020202020204" pitchFamily="34" charset="0"/>
              </a:rPr>
              <a:t>Reheating</a:t>
            </a:r>
            <a:endParaRPr lang="fr-FR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16359DF1-FACC-8BDE-0118-E221ABA3C9EB}"/>
                  </a:ext>
                </a:extLst>
              </p:cNvPr>
              <p:cNvSpPr txBox="1"/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Universe</a:t>
                </a:r>
                <a:r>
                  <a:rPr lang="fr-FR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 expands</a:t>
                </a:r>
                <a:endParaRPr lang="fr-FR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endParaRPr lang="fr-FR" sz="5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𝐻𝑡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16359DF1-FACC-8BDE-0118-E221ABA3C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blipFill>
                <a:blip r:embed="rId3"/>
                <a:stretch>
                  <a:fillRect l="-2454" t="-3448" r="-122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7087EFFB-DD09-EA92-9A3E-37A0833EF05D}"/>
              </a:ext>
            </a:extLst>
          </p:cNvPr>
          <p:cNvSpPr txBox="1"/>
          <p:nvPr/>
        </p:nvSpPr>
        <p:spPr>
          <a:xfrm>
            <a:off x="624062" y="5933514"/>
            <a:ext cx="2385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Inflaton oscillations</a:t>
            </a:r>
          </a:p>
          <a:p>
            <a:pPr algn="ctr"/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+ </a:t>
            </a:r>
            <a:r>
              <a:rPr lang="fr-F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Particle</a:t>
            </a:r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 production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2FE36DE7-1D03-B5B7-E549-C2641014F7A2}"/>
              </a:ext>
            </a:extLst>
          </p:cNvPr>
          <p:cNvSpPr/>
          <p:nvPr/>
        </p:nvSpPr>
        <p:spPr>
          <a:xfrm>
            <a:off x="624070" y="5903069"/>
            <a:ext cx="2385581" cy="727067"/>
          </a:xfrm>
          <a:custGeom>
            <a:avLst/>
            <a:gdLst>
              <a:gd name="connsiteX0" fmla="*/ 0 w 2385581"/>
              <a:gd name="connsiteY0" fmla="*/ 121180 h 727067"/>
              <a:gd name="connsiteX1" fmla="*/ 121180 w 2385581"/>
              <a:gd name="connsiteY1" fmla="*/ 0 h 727067"/>
              <a:gd name="connsiteX2" fmla="*/ 614121 w 2385581"/>
              <a:gd name="connsiteY2" fmla="*/ 0 h 727067"/>
              <a:gd name="connsiteX3" fmla="*/ 1192791 w 2385581"/>
              <a:gd name="connsiteY3" fmla="*/ 0 h 727067"/>
              <a:gd name="connsiteX4" fmla="*/ 1771460 w 2385581"/>
              <a:gd name="connsiteY4" fmla="*/ 0 h 727067"/>
              <a:gd name="connsiteX5" fmla="*/ 2264401 w 2385581"/>
              <a:gd name="connsiteY5" fmla="*/ 0 h 727067"/>
              <a:gd name="connsiteX6" fmla="*/ 2385581 w 2385581"/>
              <a:gd name="connsiteY6" fmla="*/ 121180 h 727067"/>
              <a:gd name="connsiteX7" fmla="*/ 2385581 w 2385581"/>
              <a:gd name="connsiteY7" fmla="*/ 605887 h 727067"/>
              <a:gd name="connsiteX8" fmla="*/ 2264401 w 2385581"/>
              <a:gd name="connsiteY8" fmla="*/ 727067 h 727067"/>
              <a:gd name="connsiteX9" fmla="*/ 1685731 w 2385581"/>
              <a:gd name="connsiteY9" fmla="*/ 727067 h 727067"/>
              <a:gd name="connsiteX10" fmla="*/ 1171358 w 2385581"/>
              <a:gd name="connsiteY10" fmla="*/ 727067 h 727067"/>
              <a:gd name="connsiteX11" fmla="*/ 678417 w 2385581"/>
              <a:gd name="connsiteY11" fmla="*/ 727067 h 727067"/>
              <a:gd name="connsiteX12" fmla="*/ 121180 w 2385581"/>
              <a:gd name="connsiteY12" fmla="*/ 727067 h 727067"/>
              <a:gd name="connsiteX13" fmla="*/ 0 w 2385581"/>
              <a:gd name="connsiteY13" fmla="*/ 605887 h 727067"/>
              <a:gd name="connsiteX14" fmla="*/ 0 w 2385581"/>
              <a:gd name="connsiteY14" fmla="*/ 121180 h 72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5581" h="727067" extrusionOk="0">
                <a:moveTo>
                  <a:pt x="0" y="121180"/>
                </a:moveTo>
                <a:cubicBezTo>
                  <a:pt x="3690" y="55110"/>
                  <a:pt x="66164" y="-2697"/>
                  <a:pt x="121180" y="0"/>
                </a:cubicBezTo>
                <a:cubicBezTo>
                  <a:pt x="307389" y="23051"/>
                  <a:pt x="458906" y="-18668"/>
                  <a:pt x="614121" y="0"/>
                </a:cubicBezTo>
                <a:cubicBezTo>
                  <a:pt x="769336" y="18668"/>
                  <a:pt x="966003" y="-13194"/>
                  <a:pt x="1192791" y="0"/>
                </a:cubicBezTo>
                <a:cubicBezTo>
                  <a:pt x="1419579" y="13194"/>
                  <a:pt x="1558741" y="17348"/>
                  <a:pt x="1771460" y="0"/>
                </a:cubicBezTo>
                <a:cubicBezTo>
                  <a:pt x="1984179" y="-17348"/>
                  <a:pt x="2037030" y="-6717"/>
                  <a:pt x="2264401" y="0"/>
                </a:cubicBezTo>
                <a:cubicBezTo>
                  <a:pt x="2333059" y="-3410"/>
                  <a:pt x="2387567" y="57508"/>
                  <a:pt x="2385581" y="121180"/>
                </a:cubicBezTo>
                <a:cubicBezTo>
                  <a:pt x="2405255" y="266587"/>
                  <a:pt x="2373989" y="497492"/>
                  <a:pt x="2385581" y="605887"/>
                </a:cubicBezTo>
                <a:cubicBezTo>
                  <a:pt x="2394595" y="675411"/>
                  <a:pt x="2333085" y="723371"/>
                  <a:pt x="2264401" y="727067"/>
                </a:cubicBezTo>
                <a:cubicBezTo>
                  <a:pt x="2111845" y="732903"/>
                  <a:pt x="1916089" y="720930"/>
                  <a:pt x="1685731" y="727067"/>
                </a:cubicBezTo>
                <a:cubicBezTo>
                  <a:pt x="1455373" y="733205"/>
                  <a:pt x="1407135" y="745930"/>
                  <a:pt x="1171358" y="727067"/>
                </a:cubicBezTo>
                <a:cubicBezTo>
                  <a:pt x="935581" y="708204"/>
                  <a:pt x="796679" y="731971"/>
                  <a:pt x="678417" y="727067"/>
                </a:cubicBezTo>
                <a:cubicBezTo>
                  <a:pt x="560155" y="722163"/>
                  <a:pt x="339553" y="719123"/>
                  <a:pt x="121180" y="727067"/>
                </a:cubicBezTo>
                <a:cubicBezTo>
                  <a:pt x="56710" y="729832"/>
                  <a:pt x="-9509" y="668360"/>
                  <a:pt x="0" y="605887"/>
                </a:cubicBezTo>
                <a:cubicBezTo>
                  <a:pt x="-23654" y="389938"/>
                  <a:pt x="-196" y="334551"/>
                  <a:pt x="0" y="1211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7F13771F-107B-D39A-6263-CBFF8B6EB43D}"/>
              </a:ext>
            </a:extLst>
          </p:cNvPr>
          <p:cNvSpPr/>
          <p:nvPr/>
        </p:nvSpPr>
        <p:spPr>
          <a:xfrm>
            <a:off x="4189529" y="4280354"/>
            <a:ext cx="2032743" cy="738664"/>
          </a:xfrm>
          <a:custGeom>
            <a:avLst/>
            <a:gdLst>
              <a:gd name="connsiteX0" fmla="*/ 0 w 2032743"/>
              <a:gd name="connsiteY0" fmla="*/ 123113 h 738664"/>
              <a:gd name="connsiteX1" fmla="*/ 123113 w 2032743"/>
              <a:gd name="connsiteY1" fmla="*/ 0 h 738664"/>
              <a:gd name="connsiteX2" fmla="*/ 682888 w 2032743"/>
              <a:gd name="connsiteY2" fmla="*/ 0 h 738664"/>
              <a:gd name="connsiteX3" fmla="*/ 1314124 w 2032743"/>
              <a:gd name="connsiteY3" fmla="*/ 0 h 738664"/>
              <a:gd name="connsiteX4" fmla="*/ 1909630 w 2032743"/>
              <a:gd name="connsiteY4" fmla="*/ 0 h 738664"/>
              <a:gd name="connsiteX5" fmla="*/ 2032743 w 2032743"/>
              <a:gd name="connsiteY5" fmla="*/ 123113 h 738664"/>
              <a:gd name="connsiteX6" fmla="*/ 2032743 w 2032743"/>
              <a:gd name="connsiteY6" fmla="*/ 615551 h 738664"/>
              <a:gd name="connsiteX7" fmla="*/ 1909630 w 2032743"/>
              <a:gd name="connsiteY7" fmla="*/ 738664 h 738664"/>
              <a:gd name="connsiteX8" fmla="*/ 1278394 w 2032743"/>
              <a:gd name="connsiteY8" fmla="*/ 738664 h 738664"/>
              <a:gd name="connsiteX9" fmla="*/ 718619 w 2032743"/>
              <a:gd name="connsiteY9" fmla="*/ 738664 h 738664"/>
              <a:gd name="connsiteX10" fmla="*/ 123113 w 2032743"/>
              <a:gd name="connsiteY10" fmla="*/ 738664 h 738664"/>
              <a:gd name="connsiteX11" fmla="*/ 0 w 2032743"/>
              <a:gd name="connsiteY11" fmla="*/ 615551 h 738664"/>
              <a:gd name="connsiteX12" fmla="*/ 0 w 2032743"/>
              <a:gd name="connsiteY12" fmla="*/ 123113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2743" h="738664" extrusionOk="0">
                <a:moveTo>
                  <a:pt x="0" y="123113"/>
                </a:moveTo>
                <a:cubicBezTo>
                  <a:pt x="9496" y="57323"/>
                  <a:pt x="59263" y="-938"/>
                  <a:pt x="123113" y="0"/>
                </a:cubicBezTo>
                <a:cubicBezTo>
                  <a:pt x="275126" y="25448"/>
                  <a:pt x="472810" y="-7127"/>
                  <a:pt x="682888" y="0"/>
                </a:cubicBezTo>
                <a:cubicBezTo>
                  <a:pt x="892966" y="7127"/>
                  <a:pt x="1009778" y="-18005"/>
                  <a:pt x="1314124" y="0"/>
                </a:cubicBezTo>
                <a:cubicBezTo>
                  <a:pt x="1618470" y="18005"/>
                  <a:pt x="1705702" y="26826"/>
                  <a:pt x="1909630" y="0"/>
                </a:cubicBezTo>
                <a:cubicBezTo>
                  <a:pt x="1988451" y="-12009"/>
                  <a:pt x="2029178" y="52825"/>
                  <a:pt x="2032743" y="123113"/>
                </a:cubicBezTo>
                <a:cubicBezTo>
                  <a:pt x="2017345" y="236464"/>
                  <a:pt x="2024473" y="431713"/>
                  <a:pt x="2032743" y="615551"/>
                </a:cubicBezTo>
                <a:cubicBezTo>
                  <a:pt x="2040352" y="675398"/>
                  <a:pt x="1991107" y="739871"/>
                  <a:pt x="1909630" y="738664"/>
                </a:cubicBezTo>
                <a:cubicBezTo>
                  <a:pt x="1734482" y="739825"/>
                  <a:pt x="1527172" y="719814"/>
                  <a:pt x="1278394" y="738664"/>
                </a:cubicBezTo>
                <a:cubicBezTo>
                  <a:pt x="1029616" y="757514"/>
                  <a:pt x="915010" y="739785"/>
                  <a:pt x="718619" y="738664"/>
                </a:cubicBezTo>
                <a:cubicBezTo>
                  <a:pt x="522229" y="737543"/>
                  <a:pt x="285963" y="736029"/>
                  <a:pt x="123113" y="738664"/>
                </a:cubicBezTo>
                <a:cubicBezTo>
                  <a:pt x="65288" y="737993"/>
                  <a:pt x="-2874" y="678824"/>
                  <a:pt x="0" y="615551"/>
                </a:cubicBezTo>
                <a:cubicBezTo>
                  <a:pt x="-14644" y="400411"/>
                  <a:pt x="-14293" y="230691"/>
                  <a:pt x="0" y="12311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0652BF4-1EEB-EA55-CF6E-3469FFA2CA40}"/>
              </a:ext>
            </a:extLst>
          </p:cNvPr>
          <p:cNvSpPr txBox="1"/>
          <p:nvPr/>
        </p:nvSpPr>
        <p:spPr>
          <a:xfrm>
            <a:off x="2437939" y="2024862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e.g. Starobinsky potential</a:t>
            </a:r>
          </a:p>
        </p:txBody>
      </p:sp>
      <p:pic>
        <p:nvPicPr>
          <p:cNvPr id="1026" name="Picture 2" descr="What is the cosmic microwave background? | Space">
            <a:extLst>
              <a:ext uri="{FF2B5EF4-FFF2-40B4-BE49-F238E27FC236}">
                <a16:creationId xmlns:a16="http://schemas.microsoft.com/office/drawing/2014/main" id="{E01AECFB-D3D6-C565-69C6-3F662D3D1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483" y="1071948"/>
            <a:ext cx="4274725" cy="240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3F33854-AD85-236F-D746-153F2CF3E96C}"/>
              </a:ext>
            </a:extLst>
          </p:cNvPr>
          <p:cNvSpPr txBox="1"/>
          <p:nvPr/>
        </p:nvSpPr>
        <p:spPr>
          <a:xfrm>
            <a:off x="8016874" y="562883"/>
            <a:ext cx="3979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atin typeface="Comic Sans MS" panose="030F0902030302020204" pitchFamily="66" charset="0"/>
              </a:rPr>
              <a:t>Inflation </a:t>
            </a:r>
            <a:r>
              <a:rPr lang="fr-FR" sz="2800" u="sng" dirty="0" err="1">
                <a:latin typeface="Comic Sans MS" panose="030F0902030302020204" pitchFamily="66" charset="0"/>
              </a:rPr>
              <a:t>is</a:t>
            </a:r>
            <a:r>
              <a:rPr lang="fr-FR" sz="2800" u="sng" dirty="0">
                <a:latin typeface="Comic Sans MS" panose="030F0902030302020204" pitchFamily="66" charset="0"/>
              </a:rPr>
              <a:t> </a:t>
            </a:r>
            <a:r>
              <a:rPr lang="fr-FR" sz="2800" b="1" u="sng" dirty="0">
                <a:latin typeface="Comic Sans MS" panose="030F0902030302020204" pitchFamily="66" charset="0"/>
              </a:rPr>
              <a:t>testable</a:t>
            </a:r>
          </a:p>
        </p:txBody>
      </p:sp>
      <p:pic>
        <p:nvPicPr>
          <p:cNvPr id="1032" name="Picture 8" descr="ESA Science &amp; Technology - Planck's power spectrum of temperature  fluctuations in the Cosmic Microwave Background">
            <a:extLst>
              <a:ext uri="{FF2B5EF4-FFF2-40B4-BE49-F238E27FC236}">
                <a16:creationId xmlns:a16="http://schemas.microsoft.com/office/drawing/2014/main" id="{D396E61A-0D29-F608-5A6D-930C89A37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35" y="4280354"/>
            <a:ext cx="4539673" cy="251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èche vers le bas 3">
            <a:extLst>
              <a:ext uri="{FF2B5EF4-FFF2-40B4-BE49-F238E27FC236}">
                <a16:creationId xmlns:a16="http://schemas.microsoft.com/office/drawing/2014/main" id="{F911F7FC-8F5C-55AA-4AC6-A35EEA2E123F}"/>
              </a:ext>
            </a:extLst>
          </p:cNvPr>
          <p:cNvSpPr/>
          <p:nvPr/>
        </p:nvSpPr>
        <p:spPr>
          <a:xfrm>
            <a:off x="9596378" y="3609801"/>
            <a:ext cx="524933" cy="47435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108418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7CDA43-8DB6-2257-E72B-4D834D5EDAF3}"/>
                  </a:ext>
                </a:extLst>
              </p:cNvPr>
              <p:cNvSpPr txBox="1"/>
              <p:nvPr/>
            </p:nvSpPr>
            <p:spPr>
              <a:xfrm>
                <a:off x="3611723" y="567267"/>
                <a:ext cx="4775474" cy="3414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fr-FR" sz="2800" b="0" dirty="0"/>
              </a:p>
              <a:p>
                <a:pPr algn="ctr"/>
                <a:endParaRPr lang="fr-FR" sz="2800" dirty="0"/>
              </a:p>
              <a:p>
                <a:pPr algn="ctr"/>
                <a:endParaRPr lang="fr-FR" sz="28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8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fr-FR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8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𝑟𝑎𝑑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𝑟𝑎𝑑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fr-FR" sz="28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fr-FR" sz="2800" b="0" dirty="0"/>
              </a:p>
              <a:p>
                <a:pPr algn="ctr"/>
                <a:endParaRPr lang="fr-US" sz="2800" dirty="0"/>
              </a:p>
              <a:p>
                <a:pPr algn="ctr"/>
                <a:endParaRPr lang="fr-US" sz="2800" dirty="0"/>
              </a:p>
              <a:p>
                <a:endParaRPr lang="fr-US" sz="2400" dirty="0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7CDA43-8DB6-2257-E72B-4D834D5ED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723" y="567267"/>
                <a:ext cx="4775474" cy="3414974"/>
              </a:xfrm>
              <a:prstGeom prst="rect">
                <a:avLst/>
              </a:prstGeom>
              <a:blipFill>
                <a:blip r:embed="rId2"/>
                <a:stretch>
                  <a:fillRect l="-106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577EE5A-7006-B66E-BAC9-20952B6A2862}"/>
              </a:ext>
            </a:extLst>
          </p:cNvPr>
          <p:cNvSpPr/>
          <p:nvPr/>
        </p:nvSpPr>
        <p:spPr>
          <a:xfrm>
            <a:off x="5571067" y="1744133"/>
            <a:ext cx="728133" cy="1134533"/>
          </a:xfrm>
          <a:prstGeom prst="roundRect">
            <a:avLst/>
          </a:prstGeom>
          <a:solidFill>
            <a:schemeClr val="accent2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53114BD-4192-69DB-5DE3-4B07B6789085}"/>
                  </a:ext>
                </a:extLst>
              </p:cNvPr>
              <p:cNvSpPr txBox="1"/>
              <p:nvPr/>
            </p:nvSpPr>
            <p:spPr>
              <a:xfrm>
                <a:off x="3916798" y="3319377"/>
                <a:ext cx="25654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fr-US" sz="2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53114BD-4192-69DB-5DE3-4B07B6789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798" y="3319377"/>
                <a:ext cx="25654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553D117-AD30-EAFB-DA69-0772721662B8}"/>
              </a:ext>
            </a:extLst>
          </p:cNvPr>
          <p:cNvCxnSpPr>
            <a:cxnSpLocks/>
          </p:cNvCxnSpPr>
          <p:nvPr/>
        </p:nvCxnSpPr>
        <p:spPr>
          <a:xfrm flipH="1">
            <a:off x="5199498" y="2878666"/>
            <a:ext cx="735635" cy="4407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5967716-E423-44A0-FE2E-C0730A909266}"/>
                  </a:ext>
                </a:extLst>
              </p:cNvPr>
              <p:cNvSpPr txBox="1"/>
              <p:nvPr/>
            </p:nvSpPr>
            <p:spPr>
              <a:xfrm>
                <a:off x="8148496" y="1035714"/>
                <a:ext cx="2565400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/3</m:t>
                          </m:r>
                          <m:sSubSup>
                            <m:sSubSup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fr-US" sz="2400" dirty="0"/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5967716-E423-44A0-FE2E-C0730A909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496" y="1035714"/>
                <a:ext cx="2565400" cy="8438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ED610E0-684F-086E-E6DC-5364C1969D91}"/>
              </a:ext>
            </a:extLst>
          </p:cNvPr>
          <p:cNvCxnSpPr>
            <a:cxnSpLocks/>
          </p:cNvCxnSpPr>
          <p:nvPr/>
        </p:nvCxnSpPr>
        <p:spPr>
          <a:xfrm flipV="1">
            <a:off x="8171297" y="1507066"/>
            <a:ext cx="431800" cy="2878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9C4D9EF-A12E-8A0D-FA11-4AE86A75ED4F}"/>
              </a:ext>
            </a:extLst>
          </p:cNvPr>
          <p:cNvCxnSpPr>
            <a:cxnSpLocks/>
          </p:cNvCxnSpPr>
          <p:nvPr/>
        </p:nvCxnSpPr>
        <p:spPr>
          <a:xfrm>
            <a:off x="7406699" y="2861732"/>
            <a:ext cx="209069" cy="550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63AA3D9-F2D6-F757-9058-31BD3CCAB5DB}"/>
                  </a:ext>
                </a:extLst>
              </p:cNvPr>
              <p:cNvSpPr txBox="1"/>
              <p:nvPr/>
            </p:nvSpPr>
            <p:spPr>
              <a:xfrm>
                <a:off x="5789979" y="3505200"/>
                <a:ext cx="4336154" cy="1744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𝑟𝑒h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𝑟𝑎𝑑</m:t>
                          </m:r>
                        </m:sub>
                      </m:sSub>
                    </m:oMath>
                  </m:oMathPara>
                </a14:m>
                <a:endParaRPr lang="fr-FR" sz="2400" dirty="0"/>
              </a:p>
              <a:p>
                <a:pPr algn="ctr"/>
                <a:r>
                  <a:rPr lang="fr-FR" sz="2400" i="1" dirty="0" err="1">
                    <a:latin typeface="Avenir Book" panose="02000503020000020003" pitchFamily="2" charset="0"/>
                  </a:rPr>
                  <a:t>Assuming</a:t>
                </a:r>
                <a:r>
                  <a:rPr lang="fr-FR" sz="2400" i="1" dirty="0">
                    <a:latin typeface="Avenir Book" panose="02000503020000020003" pitchFamily="2" charset="0"/>
                  </a:rPr>
                  <a:t> </a:t>
                </a:r>
                <a:r>
                  <a:rPr lang="fr-FR" sz="2400" i="1" dirty="0" err="1">
                    <a:latin typeface="Avenir Book" panose="02000503020000020003" pitchFamily="2" charset="0"/>
                  </a:rPr>
                  <a:t>entropy</a:t>
                </a:r>
                <a:r>
                  <a:rPr lang="fr-FR" sz="2400" i="1" dirty="0">
                    <a:latin typeface="Avenir Book" panose="02000503020000020003" pitchFamily="2" charset="0"/>
                  </a:rPr>
                  <a:t> conservation </a:t>
                </a:r>
                <a:r>
                  <a:rPr lang="fr-FR" sz="2400" i="1" dirty="0" err="1">
                    <a:latin typeface="Avenir Book" panose="02000503020000020003" pitchFamily="2" charset="0"/>
                  </a:rPr>
                  <a:t>after</a:t>
                </a:r>
                <a:r>
                  <a:rPr lang="fr-FR" sz="2400" i="1" dirty="0">
                    <a:latin typeface="Avenir Book" panose="02000503020000020003" pitchFamily="2" charset="0"/>
                  </a:rPr>
                  <a:t> </a:t>
                </a:r>
                <a:r>
                  <a:rPr lang="fr-FR" sz="2400" i="1" dirty="0" err="1">
                    <a:latin typeface="Avenir Book" panose="02000503020000020003" pitchFamily="2" charset="0"/>
                  </a:rPr>
                  <a:t>reheating</a:t>
                </a:r>
                <a:endParaRPr lang="fr-FR" sz="2400" i="1" dirty="0">
                  <a:latin typeface="Avenir Book" panose="02000503020000020003" pitchFamily="2" charset="0"/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63AA3D9-F2D6-F757-9058-31BD3CCAB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979" y="3505200"/>
                <a:ext cx="4336154" cy="1744773"/>
              </a:xfrm>
              <a:prstGeom prst="rect">
                <a:avLst/>
              </a:prstGeom>
              <a:blipFill>
                <a:blip r:embed="rId5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76A064C-5602-102F-FA95-AE44675C1748}"/>
              </a:ext>
            </a:extLst>
          </p:cNvPr>
          <p:cNvCxnSpPr>
            <a:cxnSpLocks/>
          </p:cNvCxnSpPr>
          <p:nvPr/>
        </p:nvCxnSpPr>
        <p:spPr>
          <a:xfrm flipH="1">
            <a:off x="5571067" y="2878666"/>
            <a:ext cx="1024465" cy="22013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B7054D1-CADE-F2EE-10C8-163DA5898EC3}"/>
                  </a:ext>
                </a:extLst>
              </p:cNvPr>
              <p:cNvSpPr txBox="1"/>
              <p:nvPr/>
            </p:nvSpPr>
            <p:spPr>
              <a:xfrm>
                <a:off x="2358655" y="5309240"/>
                <a:ext cx="3831305" cy="7593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𝑟𝑎𝑑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3(1+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𝑖𝑛𝑡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unc>
                        <m:func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𝑟𝑎𝑑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𝑒𝑛𝑑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fr-US" dirty="0"/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B7054D1-CADE-F2EE-10C8-163DA5898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655" y="5309240"/>
                <a:ext cx="3831305" cy="759375"/>
              </a:xfrm>
              <a:prstGeom prst="rect">
                <a:avLst/>
              </a:prstGeom>
              <a:blipFill>
                <a:blip r:embed="rId6"/>
                <a:stretch>
                  <a:fillRect l="-1650" t="-1639" r="-330" b="-16393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869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75EFF-9724-E08B-90AE-2A10009AB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DFB5A29-4C0F-380E-A621-C27FBEFE8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434" y="405690"/>
            <a:ext cx="7778465" cy="17285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0247CA-1680-9A14-2A43-6F4A849F142F}"/>
              </a:ext>
            </a:extLst>
          </p:cNvPr>
          <p:cNvSpPr/>
          <p:nvPr/>
        </p:nvSpPr>
        <p:spPr>
          <a:xfrm>
            <a:off x="2760844" y="222224"/>
            <a:ext cx="7173352" cy="1110343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5808F0B-C0B5-4DC6-93A8-726154078F12}"/>
              </a:ext>
            </a:extLst>
          </p:cNvPr>
          <p:cNvCxnSpPr/>
          <p:nvPr/>
        </p:nvCxnSpPr>
        <p:spPr>
          <a:xfrm>
            <a:off x="7621774" y="1566806"/>
            <a:ext cx="61694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03FD6C4-25FF-C269-68AD-09950183AA50}"/>
                  </a:ext>
                </a:extLst>
              </p:cNvPr>
              <p:cNvSpPr txBox="1"/>
              <p:nvPr/>
            </p:nvSpPr>
            <p:spPr>
              <a:xfrm>
                <a:off x="8238719" y="1333292"/>
                <a:ext cx="1985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Avenir Next LT Pro" panose="020B0504020202020204" pitchFamily="34" charset="0"/>
                  </a:rPr>
                  <a:t>Depend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</m:oMath>
                </a14:m>
                <a:endParaRPr lang="en-US" sz="20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691C5D1-4AD4-4B75-BEBA-0F7558330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719" y="1333292"/>
                <a:ext cx="1985736" cy="400110"/>
              </a:xfrm>
              <a:prstGeom prst="rect">
                <a:avLst/>
              </a:prstGeom>
              <a:blipFill>
                <a:blip r:embed="rId3"/>
                <a:stretch>
                  <a:fillRect l="-3067"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95138C2C-FD7B-5EC6-C3C1-94898C1A23E7}"/>
              </a:ext>
            </a:extLst>
          </p:cNvPr>
          <p:cNvSpPr/>
          <p:nvPr/>
        </p:nvSpPr>
        <p:spPr>
          <a:xfrm>
            <a:off x="2235788" y="1287884"/>
            <a:ext cx="4584797" cy="891037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68B4702-C8DE-73EC-CC97-B27DA0B1D176}"/>
                  </a:ext>
                </a:extLst>
              </p:cNvPr>
              <p:cNvSpPr txBox="1"/>
              <p:nvPr/>
            </p:nvSpPr>
            <p:spPr>
              <a:xfrm>
                <a:off x="4604853" y="2599450"/>
                <a:ext cx="3336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  <m:r>
                      <a:rPr lang="fr-FR" sz="24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latin typeface="Avenir Next LT Pro" panose="020B0504020202020204" pitchFamily="34" charset="0"/>
                  </a:rPr>
                  <a:t>are </a:t>
                </a:r>
                <a:r>
                  <a:rPr lang="fr-FR" sz="2400" b="1" dirty="0" err="1">
                    <a:latin typeface="Avenir Next LT Pro" panose="020B0504020202020204" pitchFamily="34" charset="0"/>
                  </a:rPr>
                  <a:t>related</a:t>
                </a:r>
                <a:endParaRPr lang="fr-FR" sz="2400" b="1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73C7217-76C1-4B60-A88C-AED2016B9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853" y="2599450"/>
                <a:ext cx="3336619" cy="461665"/>
              </a:xfrm>
              <a:prstGeom prst="rect">
                <a:avLst/>
              </a:prstGeom>
              <a:blipFill>
                <a:blip r:embed="rId4"/>
                <a:stretch>
                  <a:fillRect l="-365" t="-9211" r="-2190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F8B9B8F9-CD56-421B-A619-45A6AB6914E8}"/>
              </a:ext>
            </a:extLst>
          </p:cNvPr>
          <p:cNvSpPr/>
          <p:nvPr/>
        </p:nvSpPr>
        <p:spPr>
          <a:xfrm>
            <a:off x="4046483" y="2679579"/>
            <a:ext cx="483476" cy="301405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F16292B-BDFA-8EE4-E39A-BC0548684172}"/>
                  </a:ext>
                </a:extLst>
              </p:cNvPr>
              <p:cNvSpPr txBox="1"/>
              <p:nvPr/>
            </p:nvSpPr>
            <p:spPr>
              <a:xfrm>
                <a:off x="2335508" y="3740114"/>
                <a:ext cx="7445021" cy="2159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Avenir Next LT Pro" panose="020B0504020202020204" pitchFamily="34" charset="0"/>
                  </a:rPr>
                  <a:t>1)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Scalar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power </a:t>
                </a:r>
                <a:r>
                  <a:rPr lang="fr-FR" sz="2400" dirty="0" err="1">
                    <a:latin typeface="Avenir Next LT Pro" panose="020B0504020202020204" pitchFamily="34" charset="0"/>
                  </a:rPr>
                  <a:t>spectrum</a:t>
                </a:r>
                <a:r>
                  <a:rPr lang="fr-FR" sz="2400" dirty="0">
                    <a:latin typeface="Avenir Next LT Pro" panose="020B0504020202020204" pitchFamily="34" charset="0"/>
                  </a:rPr>
                  <a:t> amplitude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≃</m:t>
                    </m:r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sSubSup>
                          <m:sSub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</m:den>
                    </m:f>
                  </m:oMath>
                </a14:m>
                <a:endParaRPr lang="fr-FR" sz="2400" b="0" dirty="0">
                  <a:latin typeface="Avenir Next LT Pro" panose="020B0504020202020204" pitchFamily="34" charset="0"/>
                </a:endParaRPr>
              </a:p>
              <a:p>
                <a:endParaRPr lang="fr-FR" sz="2400" b="0" dirty="0">
                  <a:latin typeface="Avenir Next LT Pro" panose="020B0504020202020204" pitchFamily="34" charset="0"/>
                </a:endParaRPr>
              </a:p>
              <a:p>
                <a:r>
                  <a:rPr lang="fr-FR" sz="2400" b="0" dirty="0">
                    <a:latin typeface="Avenir Next LT Pro" panose="020B0504020202020204" pitchFamily="34" charset="0"/>
                  </a:rPr>
                  <a:t>2) </a:t>
                </a:r>
                <a:r>
                  <a:rPr lang="fr-FR" sz="2400" b="0" dirty="0" err="1">
                    <a:latin typeface="Avenir Next LT Pro" panose="020B0504020202020204" pitchFamily="34" charset="0"/>
                  </a:rPr>
                  <a:t>Scalar</a:t>
                </a:r>
                <a:r>
                  <a:rPr lang="fr-FR" sz="2400" b="0" dirty="0">
                    <a:latin typeface="Avenir Next LT Pro" panose="020B0504020202020204" pitchFamily="34" charset="0"/>
                  </a:rPr>
                  <a:t> spectral index: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≃1−6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endParaRPr lang="fr-FR" sz="2400" b="0" dirty="0">
                  <a:latin typeface="Avenir Next LT Pro" panose="020B0504020202020204" pitchFamily="34" charset="0"/>
                </a:endParaRPr>
              </a:p>
              <a:p>
                <a:endParaRPr lang="fr-FR" sz="2400" b="0" dirty="0">
                  <a:latin typeface="Avenir Next LT Pro" panose="020B0504020202020204" pitchFamily="34" charset="0"/>
                </a:endParaRPr>
              </a:p>
              <a:p>
                <a:r>
                  <a:rPr lang="fr-FR" sz="2400" b="0" dirty="0">
                    <a:latin typeface="Avenir Next LT Pro" panose="020B0504020202020204" pitchFamily="34" charset="0"/>
                  </a:rPr>
                  <a:t>3) </a:t>
                </a:r>
                <a:r>
                  <a:rPr lang="fr-FR" sz="2400" b="0" dirty="0" err="1">
                    <a:latin typeface="Avenir Next LT Pro" panose="020B0504020202020204" pitchFamily="34" charset="0"/>
                  </a:rPr>
                  <a:t>Tensor</a:t>
                </a:r>
                <a:r>
                  <a:rPr lang="fr-FR" sz="2400" b="0" dirty="0">
                    <a:latin typeface="Avenir Next LT Pro" panose="020B0504020202020204" pitchFamily="34" charset="0"/>
                  </a:rPr>
                  <a:t>-to-</a:t>
                </a:r>
                <a:r>
                  <a:rPr lang="fr-FR" sz="2400" b="0" dirty="0" err="1">
                    <a:latin typeface="Avenir Next LT Pro" panose="020B0504020202020204" pitchFamily="34" charset="0"/>
                  </a:rPr>
                  <a:t>scalar</a:t>
                </a:r>
                <a:r>
                  <a:rPr lang="fr-FR" sz="2400" b="0" dirty="0">
                    <a:latin typeface="Avenir Next LT Pro" panose="020B0504020202020204" pitchFamily="34" charset="0"/>
                  </a:rPr>
                  <a:t> ratio: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≃16</m:t>
                    </m:r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endParaRPr lang="en-US" sz="24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A095BCC-0CA2-41C1-AF92-4D294F7AA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508" y="3740114"/>
                <a:ext cx="7445021" cy="2159374"/>
              </a:xfrm>
              <a:prstGeom prst="rect">
                <a:avLst/>
              </a:prstGeom>
              <a:blipFill>
                <a:blip r:embed="rId5"/>
                <a:stretch>
                  <a:fillRect l="-1229" b="-56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E2EE5F60-742D-9031-EC53-1EB85F7F78A8}"/>
              </a:ext>
            </a:extLst>
          </p:cNvPr>
          <p:cNvSpPr txBox="1"/>
          <p:nvPr/>
        </p:nvSpPr>
        <p:spPr>
          <a:xfrm>
            <a:off x="96850" y="4615377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  <a:latin typeface="Avenir Next LT Pro" panose="020B0504020202020204" pitchFamily="34" charset="0"/>
              </a:rPr>
              <a:t>Observables:</a:t>
            </a:r>
            <a:endParaRPr lang="en-US" sz="2400" b="1" dirty="0">
              <a:solidFill>
                <a:schemeClr val="tx2"/>
              </a:solidFill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97A96CC-2A81-8456-9610-D80E0856F45D}"/>
                  </a:ext>
                </a:extLst>
              </p:cNvPr>
              <p:cNvSpPr txBox="1"/>
              <p:nvPr/>
            </p:nvSpPr>
            <p:spPr>
              <a:xfrm>
                <a:off x="9279528" y="4709100"/>
                <a:ext cx="29124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 err="1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They</a:t>
                </a:r>
                <a:r>
                  <a:rPr lang="fr-FR" sz="2400" dirty="0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also</a:t>
                </a:r>
                <a:r>
                  <a:rPr lang="fr-FR" sz="2400" dirty="0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 </a:t>
                </a:r>
                <a:r>
                  <a:rPr lang="fr-FR" sz="2400" dirty="0" err="1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depend</a:t>
                </a:r>
                <a:r>
                  <a:rPr lang="fr-FR" sz="2400" dirty="0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</m:oMath>
                </a14:m>
                <a:r>
                  <a:rPr lang="fr-FR" sz="2400" dirty="0">
                    <a:solidFill>
                      <a:schemeClr val="tx2"/>
                    </a:solidFill>
                    <a:latin typeface="Avenir Next LT Pro" panose="020B0504020202020204" pitchFamily="34" charset="0"/>
                  </a:rPr>
                  <a:t> </a:t>
                </a:r>
                <a:endParaRPr lang="en-US" sz="2400" dirty="0">
                  <a:solidFill>
                    <a:schemeClr val="tx2"/>
                  </a:solidFill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868C1A9-60F6-49BF-9ED3-8A7209B3D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528" y="4709100"/>
                <a:ext cx="2912472" cy="830997"/>
              </a:xfrm>
              <a:prstGeom prst="rect">
                <a:avLst/>
              </a:prstGeom>
              <a:blipFill>
                <a:blip r:embed="rId6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7AF46A3-A847-087B-CC30-712C1E7E3B02}"/>
              </a:ext>
            </a:extLst>
          </p:cNvPr>
          <p:cNvSpPr/>
          <p:nvPr/>
        </p:nvSpPr>
        <p:spPr>
          <a:xfrm>
            <a:off x="9367629" y="4556748"/>
            <a:ext cx="2771821" cy="1135699"/>
          </a:xfrm>
          <a:custGeom>
            <a:avLst/>
            <a:gdLst>
              <a:gd name="connsiteX0" fmla="*/ 0 w 2771821"/>
              <a:gd name="connsiteY0" fmla="*/ 189287 h 1135699"/>
              <a:gd name="connsiteX1" fmla="*/ 189287 w 2771821"/>
              <a:gd name="connsiteY1" fmla="*/ 0 h 1135699"/>
              <a:gd name="connsiteX2" fmla="*/ 739734 w 2771821"/>
              <a:gd name="connsiteY2" fmla="*/ 0 h 1135699"/>
              <a:gd name="connsiteX3" fmla="*/ 1266248 w 2771821"/>
              <a:gd name="connsiteY3" fmla="*/ 0 h 1135699"/>
              <a:gd name="connsiteX4" fmla="*/ 1816695 w 2771821"/>
              <a:gd name="connsiteY4" fmla="*/ 0 h 1135699"/>
              <a:gd name="connsiteX5" fmla="*/ 2582534 w 2771821"/>
              <a:gd name="connsiteY5" fmla="*/ 0 h 1135699"/>
              <a:gd name="connsiteX6" fmla="*/ 2771821 w 2771821"/>
              <a:gd name="connsiteY6" fmla="*/ 189287 h 1135699"/>
              <a:gd name="connsiteX7" fmla="*/ 2771821 w 2771821"/>
              <a:gd name="connsiteY7" fmla="*/ 567850 h 1135699"/>
              <a:gd name="connsiteX8" fmla="*/ 2771821 w 2771821"/>
              <a:gd name="connsiteY8" fmla="*/ 946412 h 1135699"/>
              <a:gd name="connsiteX9" fmla="*/ 2582534 w 2771821"/>
              <a:gd name="connsiteY9" fmla="*/ 1135699 h 1135699"/>
              <a:gd name="connsiteX10" fmla="*/ 2056020 w 2771821"/>
              <a:gd name="connsiteY10" fmla="*/ 1135699 h 1135699"/>
              <a:gd name="connsiteX11" fmla="*/ 1481640 w 2771821"/>
              <a:gd name="connsiteY11" fmla="*/ 1135699 h 1135699"/>
              <a:gd name="connsiteX12" fmla="*/ 907261 w 2771821"/>
              <a:gd name="connsiteY12" fmla="*/ 1135699 h 1135699"/>
              <a:gd name="connsiteX13" fmla="*/ 189287 w 2771821"/>
              <a:gd name="connsiteY13" fmla="*/ 1135699 h 1135699"/>
              <a:gd name="connsiteX14" fmla="*/ 0 w 2771821"/>
              <a:gd name="connsiteY14" fmla="*/ 946412 h 1135699"/>
              <a:gd name="connsiteX15" fmla="*/ 0 w 2771821"/>
              <a:gd name="connsiteY15" fmla="*/ 567850 h 1135699"/>
              <a:gd name="connsiteX16" fmla="*/ 0 w 2771821"/>
              <a:gd name="connsiteY16" fmla="*/ 189287 h 1135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71821" h="1135699" extrusionOk="0">
                <a:moveTo>
                  <a:pt x="0" y="189287"/>
                </a:moveTo>
                <a:cubicBezTo>
                  <a:pt x="22419" y="98165"/>
                  <a:pt x="87813" y="-389"/>
                  <a:pt x="189287" y="0"/>
                </a:cubicBezTo>
                <a:cubicBezTo>
                  <a:pt x="340359" y="-23437"/>
                  <a:pt x="626774" y="-22399"/>
                  <a:pt x="739734" y="0"/>
                </a:cubicBezTo>
                <a:cubicBezTo>
                  <a:pt x="852694" y="22399"/>
                  <a:pt x="1143548" y="20212"/>
                  <a:pt x="1266248" y="0"/>
                </a:cubicBezTo>
                <a:cubicBezTo>
                  <a:pt x="1388948" y="-20212"/>
                  <a:pt x="1551958" y="-8942"/>
                  <a:pt x="1816695" y="0"/>
                </a:cubicBezTo>
                <a:cubicBezTo>
                  <a:pt x="2081432" y="8942"/>
                  <a:pt x="2427840" y="30394"/>
                  <a:pt x="2582534" y="0"/>
                </a:cubicBezTo>
                <a:cubicBezTo>
                  <a:pt x="2670371" y="15121"/>
                  <a:pt x="2781329" y="85080"/>
                  <a:pt x="2771821" y="189287"/>
                </a:cubicBezTo>
                <a:cubicBezTo>
                  <a:pt x="2777873" y="309574"/>
                  <a:pt x="2762624" y="442373"/>
                  <a:pt x="2771821" y="567850"/>
                </a:cubicBezTo>
                <a:cubicBezTo>
                  <a:pt x="2781018" y="693327"/>
                  <a:pt x="2778833" y="802138"/>
                  <a:pt x="2771821" y="946412"/>
                </a:cubicBezTo>
                <a:cubicBezTo>
                  <a:pt x="2773987" y="1036380"/>
                  <a:pt x="2685989" y="1160707"/>
                  <a:pt x="2582534" y="1135699"/>
                </a:cubicBezTo>
                <a:cubicBezTo>
                  <a:pt x="2370137" y="1137088"/>
                  <a:pt x="2236420" y="1146342"/>
                  <a:pt x="2056020" y="1135699"/>
                </a:cubicBezTo>
                <a:cubicBezTo>
                  <a:pt x="1875620" y="1125056"/>
                  <a:pt x="1697583" y="1130991"/>
                  <a:pt x="1481640" y="1135699"/>
                </a:cubicBezTo>
                <a:cubicBezTo>
                  <a:pt x="1265697" y="1140407"/>
                  <a:pt x="1128379" y="1163411"/>
                  <a:pt x="907261" y="1135699"/>
                </a:cubicBezTo>
                <a:cubicBezTo>
                  <a:pt x="686143" y="1107987"/>
                  <a:pt x="359645" y="1157374"/>
                  <a:pt x="189287" y="1135699"/>
                </a:cubicBezTo>
                <a:cubicBezTo>
                  <a:pt x="80021" y="1148844"/>
                  <a:pt x="22727" y="1059639"/>
                  <a:pt x="0" y="946412"/>
                </a:cubicBezTo>
                <a:cubicBezTo>
                  <a:pt x="-12195" y="812566"/>
                  <a:pt x="-17999" y="658845"/>
                  <a:pt x="0" y="567850"/>
                </a:cubicBezTo>
                <a:cubicBezTo>
                  <a:pt x="17999" y="476855"/>
                  <a:pt x="-10619" y="330669"/>
                  <a:pt x="0" y="189287"/>
                </a:cubicBezTo>
                <a:close/>
              </a:path>
            </a:pathLst>
          </a:custGeom>
          <a:noFill/>
          <a:ln w="38100"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 sd="13015835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2789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E266F-8CC3-9300-D956-24F333874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679D07C-67AB-455E-D9AD-64C6F5BF4549}"/>
                  </a:ext>
                </a:extLst>
              </p:cNvPr>
              <p:cNvSpPr txBox="1"/>
              <p:nvPr/>
            </p:nvSpPr>
            <p:spPr>
              <a:xfrm>
                <a:off x="376387" y="300210"/>
                <a:ext cx="54874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US" sz="2000" i="1" dirty="0">
                    <a:latin typeface="Avenir Book" panose="02000503020000020003" pitchFamily="2" charset="0"/>
                  </a:rPr>
                  <a:t>Scalar coupling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is massless &amp; real)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679D07C-67AB-455E-D9AD-64C6F5BF4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87" y="300210"/>
                <a:ext cx="5487464" cy="400110"/>
              </a:xfrm>
              <a:prstGeom prst="rect">
                <a:avLst/>
              </a:prstGeom>
              <a:blipFill>
                <a:blip r:embed="rId2"/>
                <a:stretch>
                  <a:fillRect l="-1155" t="-6061" b="-24242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2297D52-586F-FAFA-AFA5-CC70250F8662}"/>
                  </a:ext>
                </a:extLst>
              </p:cNvPr>
              <p:cNvSpPr txBox="1"/>
              <p:nvPr/>
            </p:nvSpPr>
            <p:spPr>
              <a:xfrm>
                <a:off x="7606806" y="330988"/>
                <a:ext cx="36322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fr-FR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US" dirty="0"/>
                  <a:t> </a:t>
                </a:r>
                <a:r>
                  <a:rPr lang="fr-US" dirty="0">
                    <a:latin typeface="Avenir Book" panose="02000503020000020003" pitchFamily="2" charset="0"/>
                  </a:rPr>
                  <a:t>requires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2297D52-586F-FAFA-AFA5-CC70250F8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806" y="330988"/>
                <a:ext cx="3632212" cy="369332"/>
              </a:xfrm>
              <a:prstGeom prst="rect">
                <a:avLst/>
              </a:prstGeom>
              <a:blipFill>
                <a:blip r:embed="rId3"/>
                <a:stretch>
                  <a:fillRect t="-3226" b="-2258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6C09F054-C09E-FED7-3D2A-F12AEEA63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557" y="954127"/>
            <a:ext cx="4628267" cy="30672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C1A668EC-AEA8-D8CC-3480-509F6C88C2C7}"/>
                  </a:ext>
                </a:extLst>
              </p14:cNvPr>
              <p14:cNvContentPartPr/>
              <p14:nvPr/>
            </p14:nvContentPartPr>
            <p14:xfrm>
              <a:off x="5030537" y="2191214"/>
              <a:ext cx="1903680" cy="105984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C1A668EC-AEA8-D8CC-3480-509F6C88C2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4897" y="1975574"/>
                <a:ext cx="1975320" cy="149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7B736340-C1C9-2F63-831F-E033F6A63A75}"/>
                  </a:ext>
                </a:extLst>
              </p14:cNvPr>
              <p14:cNvContentPartPr/>
              <p14:nvPr/>
            </p14:nvContentPartPr>
            <p14:xfrm>
              <a:off x="5043857" y="1949654"/>
              <a:ext cx="2935440" cy="121464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7B736340-C1C9-2F63-831F-E033F6A63A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07857" y="1734014"/>
                <a:ext cx="3007080" cy="164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444AFE5-4B94-F2E7-A863-5B37EC54C3B5}"/>
                  </a:ext>
                </a:extLst>
              </p14:cNvPr>
              <p14:cNvContentPartPr/>
              <p14:nvPr/>
            </p14:nvContentPartPr>
            <p14:xfrm>
              <a:off x="5038097" y="1851014"/>
              <a:ext cx="3316680" cy="92268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E444AFE5-4B94-F2E7-A863-5B37EC54C3B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02457" y="1635014"/>
                <a:ext cx="3388320" cy="135432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8C2067F7-1F9E-7649-A5B8-2E520A050376}"/>
              </a:ext>
            </a:extLst>
          </p:cNvPr>
          <p:cNvSpPr txBox="1"/>
          <p:nvPr/>
        </p:nvSpPr>
        <p:spPr>
          <a:xfrm>
            <a:off x="5982377" y="909305"/>
            <a:ext cx="446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>
                <a:latin typeface="Comic Sans MS" panose="030F0902030302020204" pitchFamily="66" charset="0"/>
              </a:rPr>
              <a:t>The scalar coupling </a:t>
            </a:r>
            <a:r>
              <a:rPr lang="fr-US" b="1" dirty="0">
                <a:solidFill>
                  <a:srgbClr val="C00000"/>
                </a:solidFill>
                <a:latin typeface="Comic Sans MS" panose="030F0902030302020204" pitchFamily="66" charset="0"/>
              </a:rPr>
              <a:t>bends down </a:t>
            </a:r>
            <a:r>
              <a:rPr lang="fr-US" dirty="0">
                <a:latin typeface="Comic Sans MS" panose="030F0902030302020204" pitchFamily="66" charset="0"/>
              </a:rPr>
              <a:t>the inflaton potential at </a:t>
            </a:r>
            <a:r>
              <a:rPr lang="fr-US" dirty="0">
                <a:solidFill>
                  <a:srgbClr val="C00000"/>
                </a:solidFill>
                <a:latin typeface="Comic Sans MS" panose="030F0902030302020204" pitchFamily="66" charset="0"/>
              </a:rPr>
              <a:t>large field value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4BDFA00-BBF6-84FE-755D-28C04DAC75FD}"/>
              </a:ext>
            </a:extLst>
          </p:cNvPr>
          <p:cNvSpPr txBox="1"/>
          <p:nvPr/>
        </p:nvSpPr>
        <p:spPr>
          <a:xfrm>
            <a:off x="5560788" y="3523785"/>
            <a:ext cx="5218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dirty="0">
                <a:latin typeface="Comic Sans MS" panose="030F0902030302020204" pitchFamily="66" charset="0"/>
              </a:rPr>
              <a:t>The initial inflaton value has an </a:t>
            </a:r>
            <a:r>
              <a:rPr lang="fr-US" b="1" dirty="0">
                <a:solidFill>
                  <a:srgbClr val="C00000"/>
                </a:solidFill>
                <a:latin typeface="Comic Sans MS" panose="030F0902030302020204" pitchFamily="66" charset="0"/>
              </a:rPr>
              <a:t>upper bound!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54C67FEE-F123-311F-5374-FA38828171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3914385"/>
            <a:ext cx="4298868" cy="2895294"/>
          </a:xfrm>
          <a:prstGeom prst="rect">
            <a:avLst/>
          </a:prstGeom>
        </p:spPr>
      </p:pic>
      <p:sp>
        <p:nvSpPr>
          <p:cNvPr id="25" name="Flèche vers la droite 24">
            <a:extLst>
              <a:ext uri="{FF2B5EF4-FFF2-40B4-BE49-F238E27FC236}">
                <a16:creationId xmlns:a16="http://schemas.microsoft.com/office/drawing/2014/main" id="{85DA759A-0B60-80C0-BB9C-35C0FE0F948B}"/>
              </a:ext>
            </a:extLst>
          </p:cNvPr>
          <p:cNvSpPr/>
          <p:nvPr/>
        </p:nvSpPr>
        <p:spPr>
          <a:xfrm rot="19046272">
            <a:off x="7724058" y="1681545"/>
            <a:ext cx="747470" cy="362700"/>
          </a:xfrm>
          <a:prstGeom prst="rightArrow">
            <a:avLst/>
          </a:prstGeom>
          <a:solidFill>
            <a:schemeClr val="accent2">
              <a:alpha val="702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26" name="Flèche vers la droite 25">
            <a:extLst>
              <a:ext uri="{FF2B5EF4-FFF2-40B4-BE49-F238E27FC236}">
                <a16:creationId xmlns:a16="http://schemas.microsoft.com/office/drawing/2014/main" id="{3DFB9AFD-F291-E8C5-8847-D523742C7225}"/>
              </a:ext>
            </a:extLst>
          </p:cNvPr>
          <p:cNvSpPr/>
          <p:nvPr/>
        </p:nvSpPr>
        <p:spPr>
          <a:xfrm rot="2737577">
            <a:off x="8252599" y="3069704"/>
            <a:ext cx="620755" cy="362700"/>
          </a:xfrm>
          <a:prstGeom prst="rightArrow">
            <a:avLst/>
          </a:prstGeom>
          <a:solidFill>
            <a:schemeClr val="accent2">
              <a:alpha val="702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881BF9D-67D0-AC86-815F-E3B50926085C}"/>
              </a:ext>
            </a:extLst>
          </p:cNvPr>
          <p:cNvSpPr/>
          <p:nvPr/>
        </p:nvSpPr>
        <p:spPr>
          <a:xfrm>
            <a:off x="7164729" y="4132162"/>
            <a:ext cx="1190048" cy="9028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4DCA4024-3AA4-3011-8D16-0D8A2204E592}"/>
              </a:ext>
            </a:extLst>
          </p:cNvPr>
          <p:cNvSpPr/>
          <p:nvPr/>
        </p:nvSpPr>
        <p:spPr>
          <a:xfrm>
            <a:off x="6616003" y="5703185"/>
            <a:ext cx="1190048" cy="3161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64A25188-7FA1-0AC8-3DE5-59B909400508}"/>
              </a:ext>
            </a:extLst>
          </p:cNvPr>
          <p:cNvSpPr/>
          <p:nvPr/>
        </p:nvSpPr>
        <p:spPr>
          <a:xfrm>
            <a:off x="7806051" y="5861266"/>
            <a:ext cx="1634145" cy="29432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CC41BA2-F7F4-108E-2613-C8247E82885D}"/>
              </a:ext>
            </a:extLst>
          </p:cNvPr>
          <p:cNvSpPr/>
          <p:nvPr/>
        </p:nvSpPr>
        <p:spPr>
          <a:xfrm>
            <a:off x="9152731" y="5903597"/>
            <a:ext cx="1125557" cy="90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8AF4C83-D2D7-FDA4-734F-5216907617ED}"/>
                  </a:ext>
                </a:extLst>
              </p:cNvPr>
              <p:cNvSpPr txBox="1"/>
              <p:nvPr/>
            </p:nvSpPr>
            <p:spPr>
              <a:xfrm>
                <a:off x="7806051" y="4676095"/>
                <a:ext cx="8896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fr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8AF4C83-D2D7-FDA4-734F-521690761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51" y="4676095"/>
                <a:ext cx="889603" cy="276999"/>
              </a:xfrm>
              <a:prstGeom prst="rect">
                <a:avLst/>
              </a:prstGeom>
              <a:blipFill>
                <a:blip r:embed="rId12"/>
                <a:stretch>
                  <a:fillRect l="-5634" t="-4348" r="-9859" b="-3043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7D3DB50-2A57-A8AF-B5BE-6606D6018A90}"/>
              </a:ext>
            </a:extLst>
          </p:cNvPr>
          <p:cNvCxnSpPr/>
          <p:nvPr/>
        </p:nvCxnSpPr>
        <p:spPr>
          <a:xfrm>
            <a:off x="8169914" y="5034987"/>
            <a:ext cx="0" cy="509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2501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4D03B-294A-611B-B673-B3794B1E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4318BD4-9403-D1FF-F6BB-2A9A655B9688}"/>
                  </a:ext>
                </a:extLst>
              </p:cNvPr>
              <p:cNvSpPr txBox="1"/>
              <p:nvPr/>
            </p:nvSpPr>
            <p:spPr>
              <a:xfrm>
                <a:off x="376387" y="300210"/>
                <a:ext cx="54874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US" sz="2000" i="1" dirty="0">
                    <a:latin typeface="Avenir Book" panose="02000503020000020003" pitchFamily="2" charset="0"/>
                  </a:rPr>
                  <a:t>Scalar coupling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fr-US" sz="2000" i="1" dirty="0">
                    <a:latin typeface="Avenir Book" panose="02000503020000020003" pitchFamily="2" charset="0"/>
                  </a:rPr>
                  <a:t> is massless &amp; real)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4318BD4-9403-D1FF-F6BB-2A9A655B9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87" y="300210"/>
                <a:ext cx="5487464" cy="400110"/>
              </a:xfrm>
              <a:prstGeom prst="rect">
                <a:avLst/>
              </a:prstGeom>
              <a:blipFill>
                <a:blip r:embed="rId2"/>
                <a:stretch>
                  <a:fillRect l="-1155" t="-6061" b="-24242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3694FFD-789F-7598-8775-23733DE4D0A5}"/>
                  </a:ext>
                </a:extLst>
              </p:cNvPr>
              <p:cNvSpPr txBox="1"/>
              <p:nvPr/>
            </p:nvSpPr>
            <p:spPr>
              <a:xfrm>
                <a:off x="7606806" y="330988"/>
                <a:ext cx="36322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fr-FR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US" dirty="0"/>
                  <a:t> </a:t>
                </a:r>
                <a:r>
                  <a:rPr lang="fr-US" dirty="0">
                    <a:latin typeface="Avenir Book" panose="02000503020000020003" pitchFamily="2" charset="0"/>
                  </a:rPr>
                  <a:t>requires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C90BA58-3264-A202-8A41-0047B0123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806" y="330988"/>
                <a:ext cx="3632212" cy="369332"/>
              </a:xfrm>
              <a:prstGeom prst="rect">
                <a:avLst/>
              </a:prstGeom>
              <a:blipFill>
                <a:blip r:embed="rId3"/>
                <a:stretch>
                  <a:fillRect t="-3226" b="-22581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62DEE1A-D0F9-4278-A6B8-F2F3A1E377CF}"/>
              </a:ext>
            </a:extLst>
          </p:cNvPr>
          <p:cNvSpPr/>
          <p:nvPr/>
        </p:nvSpPr>
        <p:spPr>
          <a:xfrm>
            <a:off x="9152731" y="5903597"/>
            <a:ext cx="1125557" cy="90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60AF9C-A200-4F30-C536-203CD372B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16" y="1143950"/>
            <a:ext cx="5120329" cy="33823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CCE8778-5E87-3A8B-20C5-9030F19DF129}"/>
                  </a:ext>
                </a:extLst>
              </p:cNvPr>
              <p:cNvSpPr txBox="1"/>
              <p:nvPr/>
            </p:nvSpPr>
            <p:spPr>
              <a:xfrm>
                <a:off x="6371457" y="2153921"/>
                <a:ext cx="471705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fr-US" sz="2000" dirty="0">
                    <a:latin typeface="Avenir Book" panose="02000503020000020003" pitchFamily="2" charset="0"/>
                  </a:rPr>
                  <a:t>Different from the fermion case, the scalar coupling </a:t>
                </a:r>
                <a:r>
                  <a:rPr lang="fr-FR" sz="2000" b="1" dirty="0">
                    <a:solidFill>
                      <a:schemeClr val="accent1"/>
                    </a:solidFill>
                    <a:latin typeface="Avenir Book" panose="02000503020000020003" pitchFamily="2" charset="0"/>
                  </a:rPr>
                  <a:t>r</a:t>
                </a:r>
                <a:r>
                  <a:rPr lang="fr-US" sz="2000" b="1" dirty="0">
                    <a:solidFill>
                      <a:schemeClr val="accent1"/>
                    </a:solidFill>
                    <a:latin typeface="Avenir Book" panose="02000503020000020003" pitchFamily="2" charset="0"/>
                  </a:rPr>
                  <a:t>educes</a:t>
                </a:r>
                <a:r>
                  <a:rPr lang="fr-US" sz="2000" dirty="0">
                    <a:latin typeface="Avenir Book" panose="02000503020000020003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fr-US" sz="2000" dirty="0">
                    <a:latin typeface="Avenir Book" panose="02000503020000020003" pitchFamily="2" charset="0"/>
                  </a:rPr>
                  <a:t> for large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endParaRPr lang="fr-US" sz="2000" dirty="0">
                  <a:latin typeface="Avenir Book" panose="02000503020000020003" pitchFamily="2" charset="0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fr-US" sz="2000" dirty="0">
                  <a:latin typeface="Avenir Book" panose="02000503020000020003" pitchFamily="2" charset="0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fr-US" sz="2000" dirty="0">
                    <a:latin typeface="Avenir Book" panose="02000503020000020003" pitchFamily="2" charset="0"/>
                  </a:rPr>
                  <a:t>The </a:t>
                </a:r>
                <a:r>
                  <a:rPr lang="fr-FR" sz="2000" b="1" dirty="0">
                    <a:solidFill>
                      <a:schemeClr val="accent4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ACT</a:t>
                </a:r>
                <a:r>
                  <a:rPr lang="fr-US" sz="2000" dirty="0">
                    <a:latin typeface="Avenir Book" panose="02000503020000020003" pitchFamily="2" charset="0"/>
                  </a:rPr>
                  <a:t> bound is </a:t>
                </a:r>
                <a:r>
                  <a:rPr lang="fr-US" sz="2000" b="1" dirty="0">
                    <a:solidFill>
                      <a:schemeClr val="accent1"/>
                    </a:solidFill>
                    <a:latin typeface="Avenir Book" panose="02000503020000020003" pitchFamily="2" charset="0"/>
                  </a:rPr>
                  <a:t>never satisfied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C7ABBEF-2487-13CC-3C14-80991F0B8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457" y="2153921"/>
                <a:ext cx="4717059" cy="1323439"/>
              </a:xfrm>
              <a:prstGeom prst="rect">
                <a:avLst/>
              </a:prstGeom>
              <a:blipFill>
                <a:blip r:embed="rId5"/>
                <a:stretch>
                  <a:fillRect l="-1072" t="-1905" b="-7619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572ED44-05EC-71A4-6E61-F1B209B7AA4C}"/>
                  </a:ext>
                </a:extLst>
              </p:cNvPr>
              <p:cNvSpPr txBox="1"/>
              <p:nvPr/>
            </p:nvSpPr>
            <p:spPr>
              <a:xfrm>
                <a:off x="4352438" y="4807851"/>
                <a:ext cx="2749214" cy="925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US" b="1" dirty="0">
                    <a:solidFill>
                      <a:schemeClr val="accent1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Reheating temperature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𝑅𝐻</m:t>
                          </m:r>
                        </m:sub>
                      </m:sSub>
                      <m:sSubSup>
                        <m:sSub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𝑅𝐻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b="0" i="0" smtClean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US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794C037-5AE2-6637-B0C7-C32B8659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438" y="4807851"/>
                <a:ext cx="2749214" cy="925190"/>
              </a:xfrm>
              <a:prstGeom prst="rect">
                <a:avLst/>
              </a:prstGeom>
              <a:blipFill>
                <a:blip r:embed="rId6"/>
                <a:stretch>
                  <a:fillRect t="-2703" b="-405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CD67EC1-05C4-DE32-D9D4-B8137231E2FD}"/>
                  </a:ext>
                </a:extLst>
              </p:cNvPr>
              <p:cNvSpPr txBox="1"/>
              <p:nvPr/>
            </p:nvSpPr>
            <p:spPr>
              <a:xfrm>
                <a:off x="1346404" y="5671925"/>
                <a:ext cx="25467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≤4×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FR" b="0" dirty="0"/>
              </a:p>
              <a:p>
                <a:endParaRPr lang="fr-US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1EF7F10-F3B9-EBB9-C281-7128814E9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404" y="5671925"/>
                <a:ext cx="2546787" cy="553998"/>
              </a:xfrm>
              <a:prstGeom prst="rect">
                <a:avLst/>
              </a:prstGeom>
              <a:blipFill>
                <a:blip r:embed="rId7"/>
                <a:stretch>
                  <a:fillRect l="-5970" t="-8889" r="-2488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ACF899-2437-4ACC-F399-1C3D97A733CD}"/>
              </a:ext>
            </a:extLst>
          </p:cNvPr>
          <p:cNvSpPr/>
          <p:nvPr/>
        </p:nvSpPr>
        <p:spPr>
          <a:xfrm>
            <a:off x="1176704" y="5578998"/>
            <a:ext cx="2933538" cy="438403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91F16049-4AC6-46D8-E40C-86273EA5071F}"/>
              </a:ext>
            </a:extLst>
          </p:cNvPr>
          <p:cNvSpPr/>
          <p:nvPr/>
        </p:nvSpPr>
        <p:spPr>
          <a:xfrm>
            <a:off x="4282989" y="5733041"/>
            <a:ext cx="2933537" cy="20477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AA89E1F-BCBE-63DC-7CC3-BAB9D9E578B1}"/>
                  </a:ext>
                </a:extLst>
              </p:cNvPr>
              <p:cNvSpPr txBox="1"/>
              <p:nvPr/>
            </p:nvSpPr>
            <p:spPr>
              <a:xfrm>
                <a:off x="7675773" y="5660814"/>
                <a:ext cx="29561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  <a:latin typeface="Avenir Book" panose="02000503020000020003" pitchFamily="2" charset="0"/>
                  </a:rPr>
                  <a:t>Planck:   </a:t>
                </a:r>
                <a:r>
                  <a:rPr lang="fr-FR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𝑅𝐻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≤4.2×</m:t>
                    </m:r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fr-US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552A58C-CD27-2264-5D89-FA50EB391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5773" y="5660814"/>
                <a:ext cx="2956194" cy="276999"/>
              </a:xfrm>
              <a:prstGeom prst="rect">
                <a:avLst/>
              </a:prstGeom>
              <a:blipFill>
                <a:blip r:embed="rId8"/>
                <a:stretch>
                  <a:fillRect l="-4701" t="-17391" r="-1282" b="-52174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FCCA33E-F8CD-2B27-03FF-3DF678FDE87F}"/>
              </a:ext>
            </a:extLst>
          </p:cNvPr>
          <p:cNvSpPr/>
          <p:nvPr/>
        </p:nvSpPr>
        <p:spPr>
          <a:xfrm>
            <a:off x="7560899" y="5578998"/>
            <a:ext cx="3180407" cy="438403"/>
          </a:xfrm>
          <a:prstGeom prst="round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983436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37EC4-7A29-2656-AE70-3F53822E9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40957AF-6C05-A4CC-2B5F-462582AEBD58}"/>
                  </a:ext>
                </a:extLst>
              </p:cNvPr>
              <p:cNvSpPr txBox="1"/>
              <p:nvPr/>
            </p:nvSpPr>
            <p:spPr>
              <a:xfrm>
                <a:off x="376387" y="300210"/>
                <a:ext cx="574759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US" sz="2000" i="1" dirty="0">
                    <a:latin typeface="Avenir Book" panose="02000503020000020003" pitchFamily="2" charset="0"/>
                  </a:rPr>
                  <a:t>Coupling with massive scalar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/2+</m:t>
                    </m:r>
                    <m:sSubSup>
                      <m:sSubSupPr>
                        <m:ctrlP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fr-US" sz="2000" i="1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40957AF-6C05-A4CC-2B5F-462582AEB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87" y="300210"/>
                <a:ext cx="5747599" cy="400110"/>
              </a:xfrm>
              <a:prstGeom prst="rect">
                <a:avLst/>
              </a:prstGeom>
              <a:blipFill>
                <a:blip r:embed="rId2"/>
                <a:stretch>
                  <a:fillRect l="-1101" t="-6061" b="-24242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069DB195-0E53-D974-9612-32CFC2FF6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33" y="953246"/>
            <a:ext cx="5351178" cy="35229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25348F1-2E80-3D72-349F-9FD91B3D6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791" y="1022762"/>
            <a:ext cx="5615082" cy="3430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26C62C5-FA9F-2E25-6D0F-7C026D1531A5}"/>
                  </a:ext>
                </a:extLst>
              </p:cNvPr>
              <p:cNvSpPr txBox="1"/>
              <p:nvPr/>
            </p:nvSpPr>
            <p:spPr>
              <a:xfrm>
                <a:off x="2134955" y="4729142"/>
                <a:ext cx="816167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fr-FR" sz="2000" dirty="0">
                    <a:latin typeface="Avenir Book" panose="02000503020000020003" pitchFamily="2" charset="0"/>
                  </a:rPr>
                  <a:t>Again, the one-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loop</a:t>
                </a:r>
                <a:r>
                  <a:rPr lang="fr-FR" sz="2000" dirty="0">
                    <a:latin typeface="Avenir Book" panose="02000503020000020003" pitchFamily="2" charset="0"/>
                  </a:rPr>
                  <a:t> correction 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from</a:t>
                </a:r>
                <a:r>
                  <a:rPr lang="fr-FR" sz="2000" dirty="0">
                    <a:latin typeface="Avenir Book" panose="02000503020000020003" pitchFamily="2" charset="0"/>
                  </a:rPr>
                  <a:t> the 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scalar</a:t>
                </a:r>
                <a:r>
                  <a:rPr lang="fr-FR" sz="2000" dirty="0">
                    <a:latin typeface="Avenir Book" panose="02000503020000020003" pitchFamily="2" charset="0"/>
                  </a:rPr>
                  <a:t> </a:t>
                </a:r>
                <a:r>
                  <a:rPr lang="fr-FR" sz="2000" dirty="0" err="1">
                    <a:latin typeface="Avenir Book" panose="02000503020000020003" pitchFamily="2" charset="0"/>
                  </a:rPr>
                  <a:t>coupling</a:t>
                </a:r>
                <a:r>
                  <a:rPr lang="fr-FR" sz="2000" dirty="0">
                    <a:latin typeface="Avenir Book" panose="02000503020000020003" pitchFamily="2" charset="0"/>
                  </a:rPr>
                  <a:t> </a:t>
                </a:r>
                <a:r>
                  <a:rPr lang="fr-FR" sz="2000" b="1" dirty="0" err="1">
                    <a:solidFill>
                      <a:schemeClr val="accent1"/>
                    </a:solidFill>
                    <a:latin typeface="Avenir Book" panose="02000503020000020003" pitchFamily="2" charset="0"/>
                  </a:rPr>
                  <a:t>reduces</a:t>
                </a:r>
                <a:r>
                  <a:rPr lang="fr-FR" sz="2000" dirty="0">
                    <a:latin typeface="Avenir Book" panose="02000503020000020003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fr-US" sz="2000" dirty="0">
                  <a:latin typeface="Avenir Book" panose="02000503020000020003" pitchFamily="2" charset="0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endParaRPr lang="fr-US" sz="2000" dirty="0">
                  <a:latin typeface="Avenir Book" panose="02000503020000020003" pitchFamily="2" charset="0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fr-US" sz="2000" dirty="0">
                    <a:latin typeface="Avenir Book" panose="02000503020000020003" pitchFamily="2" charset="0"/>
                  </a:rPr>
                  <a:t>Again, the </a:t>
                </a:r>
                <a:r>
                  <a:rPr lang="fr-FR" sz="2000" b="1" dirty="0">
                    <a:solidFill>
                      <a:schemeClr val="accent4">
                        <a:lumMod val="75000"/>
                      </a:schemeClr>
                    </a:solidFill>
                    <a:latin typeface="Avenir Book" panose="02000503020000020003" pitchFamily="2" charset="0"/>
                  </a:rPr>
                  <a:t>ACT</a:t>
                </a:r>
                <a:r>
                  <a:rPr lang="fr-US" sz="2000" dirty="0">
                    <a:latin typeface="Avenir Book" panose="02000503020000020003" pitchFamily="2" charset="0"/>
                  </a:rPr>
                  <a:t> bound is </a:t>
                </a:r>
                <a:r>
                  <a:rPr lang="fr-US" sz="2000" b="1" dirty="0">
                    <a:solidFill>
                      <a:schemeClr val="accent1"/>
                    </a:solidFill>
                    <a:latin typeface="Avenir Book" panose="02000503020000020003" pitchFamily="2" charset="0"/>
                  </a:rPr>
                  <a:t>never satisfied</a:t>
                </a:r>
              </a:p>
              <a:p>
                <a:pPr marL="285750" indent="-285750">
                  <a:buFont typeface="Wingdings" pitchFamily="2" charset="2"/>
                  <a:buChar char="v"/>
                </a:pPr>
                <a:endParaRPr lang="fr-US" sz="2000" b="1" dirty="0">
                  <a:solidFill>
                    <a:schemeClr val="accent1"/>
                  </a:solidFill>
                  <a:latin typeface="Avenir Book" panose="02000503020000020003" pitchFamily="2" charset="0"/>
                </a:endParaRPr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fr-US" sz="2000" b="1" dirty="0">
                    <a:solidFill>
                      <a:schemeClr val="bg2">
                        <a:lumMod val="25000"/>
                      </a:schemeClr>
                    </a:solidFill>
                    <a:latin typeface="Avenir Book" panose="02000503020000020003" pitchFamily="2" charset="0"/>
                  </a:rPr>
                  <a:t>Planck</a:t>
                </a:r>
                <a:r>
                  <a:rPr lang="fr-US" sz="2000" b="1" dirty="0">
                    <a:latin typeface="Avenir Book" panose="02000503020000020003" pitchFamily="2" charset="0"/>
                  </a:rPr>
                  <a:t> </a:t>
                </a:r>
                <a:r>
                  <a:rPr lang="fr-US" sz="2000" dirty="0">
                    <a:latin typeface="Avenir Book" panose="02000503020000020003" pitchFamily="2" charset="0"/>
                  </a:rPr>
                  <a:t>bound on</a:t>
                </a:r>
                <a:r>
                  <a:rPr lang="fr-US" sz="2000" b="1" dirty="0">
                    <a:latin typeface="Avenir Book" panose="02000503020000020003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fr-US" sz="2000" dirty="0">
                    <a:latin typeface="Avenir Book" panose="02000503020000020003" pitchFamily="2" charset="0"/>
                  </a:rPr>
                  <a:t> gives an upper limit 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fr-FR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fr-US" sz="2000" dirty="0">
                    <a:latin typeface="Avenir Book" panose="02000503020000020003" pitchFamily="2" charset="0"/>
                  </a:rPr>
                  <a:t> for each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endParaRPr lang="fr-US" sz="2000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481D2B6-3B33-52C5-F624-207C5CF03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955" y="4729142"/>
                <a:ext cx="8161672" cy="1631216"/>
              </a:xfrm>
              <a:prstGeom prst="rect">
                <a:avLst/>
              </a:prstGeom>
              <a:blipFill>
                <a:blip r:embed="rId5"/>
                <a:stretch>
                  <a:fillRect l="-622" t="-2326" b="-6202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254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620177-938C-4F32-9403-9FD904D9C304}"/>
              </a:ext>
            </a:extLst>
          </p:cNvPr>
          <p:cNvSpPr/>
          <p:nvPr/>
        </p:nvSpPr>
        <p:spPr>
          <a:xfrm>
            <a:off x="770165" y="522155"/>
            <a:ext cx="370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Single-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field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inflation</a:t>
            </a:r>
          </a:p>
        </p:txBody>
      </p:sp>
      <p:pic>
        <p:nvPicPr>
          <p:cNvPr id="28" name="Image 2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A80805BA-B72D-43CD-938A-3B54FDA41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20" y="1944219"/>
            <a:ext cx="5355771" cy="351100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E2F7162D-E787-4E87-96FA-A69033C8031B}"/>
              </a:ext>
            </a:extLst>
          </p:cNvPr>
          <p:cNvSpPr txBox="1"/>
          <p:nvPr/>
        </p:nvSpPr>
        <p:spPr>
          <a:xfrm>
            <a:off x="4193628" y="3804747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Slow-roll inflation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D3E2403-9931-4710-91AF-40347CB407E9}"/>
              </a:ext>
            </a:extLst>
          </p:cNvPr>
          <p:cNvSpPr txBox="1"/>
          <p:nvPr/>
        </p:nvSpPr>
        <p:spPr>
          <a:xfrm>
            <a:off x="1188879" y="545522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Avenir Next LT Pro" panose="020B0504020202020204" pitchFamily="34" charset="0"/>
              </a:rPr>
              <a:t>Reheating</a:t>
            </a:r>
            <a:endParaRPr lang="fr-FR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382D8F7-6D51-4031-A4A2-2B3E63B7BB69}"/>
                  </a:ext>
                </a:extLst>
              </p:cNvPr>
              <p:cNvSpPr txBox="1"/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Universe</a:t>
                </a:r>
                <a:r>
                  <a:rPr lang="fr-FR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 expands</a:t>
                </a:r>
                <a:endParaRPr lang="fr-FR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endParaRPr lang="fr-FR" sz="5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𝐻𝑡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382D8F7-6D51-4031-A4A2-2B3E63B7B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blipFill>
                <a:blip r:embed="rId3"/>
                <a:stretch>
                  <a:fillRect l="-2454" t="-3448" r="-122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35E583A0-2AA3-431C-957B-61A3A82316EB}"/>
              </a:ext>
            </a:extLst>
          </p:cNvPr>
          <p:cNvSpPr txBox="1"/>
          <p:nvPr/>
        </p:nvSpPr>
        <p:spPr>
          <a:xfrm>
            <a:off x="624062" y="5933514"/>
            <a:ext cx="2385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Inflaton oscillations</a:t>
            </a:r>
          </a:p>
          <a:p>
            <a:pPr algn="ctr"/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+ </a:t>
            </a:r>
            <a:r>
              <a:rPr lang="fr-F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Particle</a:t>
            </a:r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 production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38061919-3EE1-4DF9-A0E6-907AEB9E591C}"/>
              </a:ext>
            </a:extLst>
          </p:cNvPr>
          <p:cNvSpPr/>
          <p:nvPr/>
        </p:nvSpPr>
        <p:spPr>
          <a:xfrm>
            <a:off x="624070" y="5903069"/>
            <a:ext cx="2385581" cy="727067"/>
          </a:xfrm>
          <a:custGeom>
            <a:avLst/>
            <a:gdLst>
              <a:gd name="connsiteX0" fmla="*/ 0 w 2385581"/>
              <a:gd name="connsiteY0" fmla="*/ 121180 h 727067"/>
              <a:gd name="connsiteX1" fmla="*/ 121180 w 2385581"/>
              <a:gd name="connsiteY1" fmla="*/ 0 h 727067"/>
              <a:gd name="connsiteX2" fmla="*/ 614121 w 2385581"/>
              <a:gd name="connsiteY2" fmla="*/ 0 h 727067"/>
              <a:gd name="connsiteX3" fmla="*/ 1192791 w 2385581"/>
              <a:gd name="connsiteY3" fmla="*/ 0 h 727067"/>
              <a:gd name="connsiteX4" fmla="*/ 1771460 w 2385581"/>
              <a:gd name="connsiteY4" fmla="*/ 0 h 727067"/>
              <a:gd name="connsiteX5" fmla="*/ 2264401 w 2385581"/>
              <a:gd name="connsiteY5" fmla="*/ 0 h 727067"/>
              <a:gd name="connsiteX6" fmla="*/ 2385581 w 2385581"/>
              <a:gd name="connsiteY6" fmla="*/ 121180 h 727067"/>
              <a:gd name="connsiteX7" fmla="*/ 2385581 w 2385581"/>
              <a:gd name="connsiteY7" fmla="*/ 605887 h 727067"/>
              <a:gd name="connsiteX8" fmla="*/ 2264401 w 2385581"/>
              <a:gd name="connsiteY8" fmla="*/ 727067 h 727067"/>
              <a:gd name="connsiteX9" fmla="*/ 1685731 w 2385581"/>
              <a:gd name="connsiteY9" fmla="*/ 727067 h 727067"/>
              <a:gd name="connsiteX10" fmla="*/ 1171358 w 2385581"/>
              <a:gd name="connsiteY10" fmla="*/ 727067 h 727067"/>
              <a:gd name="connsiteX11" fmla="*/ 678417 w 2385581"/>
              <a:gd name="connsiteY11" fmla="*/ 727067 h 727067"/>
              <a:gd name="connsiteX12" fmla="*/ 121180 w 2385581"/>
              <a:gd name="connsiteY12" fmla="*/ 727067 h 727067"/>
              <a:gd name="connsiteX13" fmla="*/ 0 w 2385581"/>
              <a:gd name="connsiteY13" fmla="*/ 605887 h 727067"/>
              <a:gd name="connsiteX14" fmla="*/ 0 w 2385581"/>
              <a:gd name="connsiteY14" fmla="*/ 121180 h 72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5581" h="727067" extrusionOk="0">
                <a:moveTo>
                  <a:pt x="0" y="121180"/>
                </a:moveTo>
                <a:cubicBezTo>
                  <a:pt x="3690" y="55110"/>
                  <a:pt x="66164" y="-2697"/>
                  <a:pt x="121180" y="0"/>
                </a:cubicBezTo>
                <a:cubicBezTo>
                  <a:pt x="307389" y="23051"/>
                  <a:pt x="458906" y="-18668"/>
                  <a:pt x="614121" y="0"/>
                </a:cubicBezTo>
                <a:cubicBezTo>
                  <a:pt x="769336" y="18668"/>
                  <a:pt x="966003" y="-13194"/>
                  <a:pt x="1192791" y="0"/>
                </a:cubicBezTo>
                <a:cubicBezTo>
                  <a:pt x="1419579" y="13194"/>
                  <a:pt x="1558741" y="17348"/>
                  <a:pt x="1771460" y="0"/>
                </a:cubicBezTo>
                <a:cubicBezTo>
                  <a:pt x="1984179" y="-17348"/>
                  <a:pt x="2037030" y="-6717"/>
                  <a:pt x="2264401" y="0"/>
                </a:cubicBezTo>
                <a:cubicBezTo>
                  <a:pt x="2333059" y="-3410"/>
                  <a:pt x="2387567" y="57508"/>
                  <a:pt x="2385581" y="121180"/>
                </a:cubicBezTo>
                <a:cubicBezTo>
                  <a:pt x="2405255" y="266587"/>
                  <a:pt x="2373989" y="497492"/>
                  <a:pt x="2385581" y="605887"/>
                </a:cubicBezTo>
                <a:cubicBezTo>
                  <a:pt x="2394595" y="675411"/>
                  <a:pt x="2333085" y="723371"/>
                  <a:pt x="2264401" y="727067"/>
                </a:cubicBezTo>
                <a:cubicBezTo>
                  <a:pt x="2111845" y="732903"/>
                  <a:pt x="1916089" y="720930"/>
                  <a:pt x="1685731" y="727067"/>
                </a:cubicBezTo>
                <a:cubicBezTo>
                  <a:pt x="1455373" y="733205"/>
                  <a:pt x="1407135" y="745930"/>
                  <a:pt x="1171358" y="727067"/>
                </a:cubicBezTo>
                <a:cubicBezTo>
                  <a:pt x="935581" y="708204"/>
                  <a:pt x="796679" y="731971"/>
                  <a:pt x="678417" y="727067"/>
                </a:cubicBezTo>
                <a:cubicBezTo>
                  <a:pt x="560155" y="722163"/>
                  <a:pt x="339553" y="719123"/>
                  <a:pt x="121180" y="727067"/>
                </a:cubicBezTo>
                <a:cubicBezTo>
                  <a:pt x="56710" y="729832"/>
                  <a:pt x="-9509" y="668360"/>
                  <a:pt x="0" y="605887"/>
                </a:cubicBezTo>
                <a:cubicBezTo>
                  <a:pt x="-23654" y="389938"/>
                  <a:pt x="-196" y="334551"/>
                  <a:pt x="0" y="1211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0C631B9D-8B0B-48F9-8635-6A3FB6E19D4A}"/>
              </a:ext>
            </a:extLst>
          </p:cNvPr>
          <p:cNvSpPr/>
          <p:nvPr/>
        </p:nvSpPr>
        <p:spPr>
          <a:xfrm>
            <a:off x="4189529" y="4280354"/>
            <a:ext cx="2032743" cy="738664"/>
          </a:xfrm>
          <a:custGeom>
            <a:avLst/>
            <a:gdLst>
              <a:gd name="connsiteX0" fmla="*/ 0 w 2032743"/>
              <a:gd name="connsiteY0" fmla="*/ 123113 h 738664"/>
              <a:gd name="connsiteX1" fmla="*/ 123113 w 2032743"/>
              <a:gd name="connsiteY1" fmla="*/ 0 h 738664"/>
              <a:gd name="connsiteX2" fmla="*/ 682888 w 2032743"/>
              <a:gd name="connsiteY2" fmla="*/ 0 h 738664"/>
              <a:gd name="connsiteX3" fmla="*/ 1314124 w 2032743"/>
              <a:gd name="connsiteY3" fmla="*/ 0 h 738664"/>
              <a:gd name="connsiteX4" fmla="*/ 1909630 w 2032743"/>
              <a:gd name="connsiteY4" fmla="*/ 0 h 738664"/>
              <a:gd name="connsiteX5" fmla="*/ 2032743 w 2032743"/>
              <a:gd name="connsiteY5" fmla="*/ 123113 h 738664"/>
              <a:gd name="connsiteX6" fmla="*/ 2032743 w 2032743"/>
              <a:gd name="connsiteY6" fmla="*/ 615551 h 738664"/>
              <a:gd name="connsiteX7" fmla="*/ 1909630 w 2032743"/>
              <a:gd name="connsiteY7" fmla="*/ 738664 h 738664"/>
              <a:gd name="connsiteX8" fmla="*/ 1278394 w 2032743"/>
              <a:gd name="connsiteY8" fmla="*/ 738664 h 738664"/>
              <a:gd name="connsiteX9" fmla="*/ 718619 w 2032743"/>
              <a:gd name="connsiteY9" fmla="*/ 738664 h 738664"/>
              <a:gd name="connsiteX10" fmla="*/ 123113 w 2032743"/>
              <a:gd name="connsiteY10" fmla="*/ 738664 h 738664"/>
              <a:gd name="connsiteX11" fmla="*/ 0 w 2032743"/>
              <a:gd name="connsiteY11" fmla="*/ 615551 h 738664"/>
              <a:gd name="connsiteX12" fmla="*/ 0 w 2032743"/>
              <a:gd name="connsiteY12" fmla="*/ 123113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2743" h="738664" extrusionOk="0">
                <a:moveTo>
                  <a:pt x="0" y="123113"/>
                </a:moveTo>
                <a:cubicBezTo>
                  <a:pt x="9496" y="57323"/>
                  <a:pt x="59263" y="-938"/>
                  <a:pt x="123113" y="0"/>
                </a:cubicBezTo>
                <a:cubicBezTo>
                  <a:pt x="275126" y="25448"/>
                  <a:pt x="472810" y="-7127"/>
                  <a:pt x="682888" y="0"/>
                </a:cubicBezTo>
                <a:cubicBezTo>
                  <a:pt x="892966" y="7127"/>
                  <a:pt x="1009778" y="-18005"/>
                  <a:pt x="1314124" y="0"/>
                </a:cubicBezTo>
                <a:cubicBezTo>
                  <a:pt x="1618470" y="18005"/>
                  <a:pt x="1705702" y="26826"/>
                  <a:pt x="1909630" y="0"/>
                </a:cubicBezTo>
                <a:cubicBezTo>
                  <a:pt x="1988451" y="-12009"/>
                  <a:pt x="2029178" y="52825"/>
                  <a:pt x="2032743" y="123113"/>
                </a:cubicBezTo>
                <a:cubicBezTo>
                  <a:pt x="2017345" y="236464"/>
                  <a:pt x="2024473" y="431713"/>
                  <a:pt x="2032743" y="615551"/>
                </a:cubicBezTo>
                <a:cubicBezTo>
                  <a:pt x="2040352" y="675398"/>
                  <a:pt x="1991107" y="739871"/>
                  <a:pt x="1909630" y="738664"/>
                </a:cubicBezTo>
                <a:cubicBezTo>
                  <a:pt x="1734482" y="739825"/>
                  <a:pt x="1527172" y="719814"/>
                  <a:pt x="1278394" y="738664"/>
                </a:cubicBezTo>
                <a:cubicBezTo>
                  <a:pt x="1029616" y="757514"/>
                  <a:pt x="915010" y="739785"/>
                  <a:pt x="718619" y="738664"/>
                </a:cubicBezTo>
                <a:cubicBezTo>
                  <a:pt x="522229" y="737543"/>
                  <a:pt x="285963" y="736029"/>
                  <a:pt x="123113" y="738664"/>
                </a:cubicBezTo>
                <a:cubicBezTo>
                  <a:pt x="65288" y="737993"/>
                  <a:pt x="-2874" y="678824"/>
                  <a:pt x="0" y="615551"/>
                </a:cubicBezTo>
                <a:cubicBezTo>
                  <a:pt x="-14644" y="400411"/>
                  <a:pt x="-14293" y="230691"/>
                  <a:pt x="0" y="12311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77CCD26-BDD3-4EC1-B609-5601FC0A60BA}"/>
                  </a:ext>
                </a:extLst>
              </p:cNvPr>
              <p:cNvSpPr txBox="1"/>
              <p:nvPr/>
            </p:nvSpPr>
            <p:spPr>
              <a:xfrm flipH="1">
                <a:off x="7197408" y="1215436"/>
                <a:ext cx="472912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u="sng" dirty="0">
                    <a:latin typeface="Avenir Next LT Pro" panose="020B0504020202020204" pitchFamily="34" charset="0"/>
                  </a:rPr>
                  <a:t>CMB observables:</a:t>
                </a:r>
              </a:p>
              <a:p>
                <a:endParaRPr lang="fr-FR" sz="2400" u="sng" dirty="0">
                  <a:latin typeface="Avenir Next LT Pro" panose="020B0504020202020204" pitchFamily="34" charset="0"/>
                </a:endParaRPr>
              </a:p>
              <a:p>
                <a:r>
                  <a:rPr lang="fr-FR" sz="2000" dirty="0">
                    <a:latin typeface="Avenir Next LT Pro" panose="020B0504020202020204" pitchFamily="34" charset="0"/>
                  </a:rPr>
                  <a:t>Spectral index: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≃1−6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endParaRPr lang="fr-FR" sz="2000" dirty="0">
                  <a:latin typeface="Avenir Next LT Pro" panose="020B0504020202020204" pitchFamily="34" charset="0"/>
                </a:endParaRPr>
              </a:p>
              <a:p>
                <a:endParaRPr lang="fr-FR" sz="2000" dirty="0">
                  <a:latin typeface="Avenir Next LT Pro" panose="020B0504020202020204" pitchFamily="34" charset="0"/>
                </a:endParaRPr>
              </a:p>
              <a:p>
                <a:r>
                  <a:rPr lang="fr-FR" sz="2000" dirty="0" err="1">
                    <a:latin typeface="Avenir Next LT Pro" panose="020B0504020202020204" pitchFamily="34" charset="0"/>
                  </a:rPr>
                  <a:t>Tensor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-to-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scalar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ratio: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≃16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endParaRPr lang="en-US" sz="2000" dirty="0">
                  <a:latin typeface="Avenir Next LT Pro" panose="020B0504020202020204" pitchFamily="34" charset="0"/>
                </a:endParaRPr>
              </a:p>
              <a:p>
                <a:endParaRPr lang="fr-FR" sz="20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77CCD26-BDD3-4EC1-B609-5601FC0A6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197408" y="1215436"/>
                <a:ext cx="4729120" cy="2062103"/>
              </a:xfrm>
              <a:prstGeom prst="rect">
                <a:avLst/>
              </a:prstGeom>
              <a:blipFill>
                <a:blip r:embed="rId4"/>
                <a:stretch>
                  <a:fillRect l="-1877" t="-2439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ZoneTexte 54">
            <a:extLst>
              <a:ext uri="{FF2B5EF4-FFF2-40B4-BE49-F238E27FC236}">
                <a16:creationId xmlns:a16="http://schemas.microsoft.com/office/drawing/2014/main" id="{84012640-CE59-4C44-BBF0-63E5F7BBB953}"/>
              </a:ext>
            </a:extLst>
          </p:cNvPr>
          <p:cNvSpPr txBox="1"/>
          <p:nvPr/>
        </p:nvSpPr>
        <p:spPr>
          <a:xfrm>
            <a:off x="9561968" y="3277539"/>
            <a:ext cx="1953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Avenir Next LT Pro" panose="020B0504020202020204" pitchFamily="34" charset="0"/>
              </a:rPr>
              <a:t>at the pivot </a:t>
            </a:r>
            <a:r>
              <a:rPr lang="fr-FR" i="1" dirty="0" err="1">
                <a:latin typeface="Avenir Next LT Pro" panose="020B0504020202020204" pitchFamily="34" charset="0"/>
              </a:rPr>
              <a:t>scale</a:t>
            </a:r>
            <a:endParaRPr lang="fr-FR" i="1" dirty="0">
              <a:latin typeface="Avenir Next LT Pro" panose="020B0504020202020204" pitchFamily="34" charset="0"/>
            </a:endParaRPr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6134A9F7-9588-49C7-88EB-F70DC547E52A}"/>
              </a:ext>
            </a:extLst>
          </p:cNvPr>
          <p:cNvCxnSpPr>
            <a:cxnSpLocks/>
          </p:cNvCxnSpPr>
          <p:nvPr/>
        </p:nvCxnSpPr>
        <p:spPr>
          <a:xfrm flipH="1" flipV="1">
            <a:off x="10434060" y="2923741"/>
            <a:ext cx="94001" cy="353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60CCC850-429D-E405-7ACE-7B1887FAD9C8}"/>
                  </a:ext>
                </a:extLst>
              </p14:cNvPr>
              <p14:cNvContentPartPr/>
              <p14:nvPr/>
            </p14:nvContentPartPr>
            <p14:xfrm>
              <a:off x="6937537" y="1128535"/>
              <a:ext cx="98280" cy="206244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60CCC850-429D-E405-7ACE-7B1887FAD9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01537" y="912535"/>
                <a:ext cx="169920" cy="249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AC633100-CD97-C08F-837C-5C2761C84E85}"/>
                  </a:ext>
                </a:extLst>
              </p14:cNvPr>
              <p14:cNvContentPartPr/>
              <p14:nvPr/>
            </p14:nvContentPartPr>
            <p14:xfrm>
              <a:off x="6954457" y="1057255"/>
              <a:ext cx="3866400" cy="615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AC633100-CD97-C08F-837C-5C2761C84E8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18454" y="841255"/>
                <a:ext cx="3938047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9A644165-E1B9-CD2B-C71E-720ED6C4CD91}"/>
                  </a:ext>
                </a:extLst>
              </p14:cNvPr>
              <p14:cNvContentPartPr/>
              <p14:nvPr/>
            </p14:nvContentPartPr>
            <p14:xfrm>
              <a:off x="10825897" y="1045375"/>
              <a:ext cx="1008360" cy="4968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9A644165-E1B9-CD2B-C71E-720ED6C4CD9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789897" y="829375"/>
                <a:ext cx="108000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09D3F04-89A0-CC12-B649-3F228D629C14}"/>
                  </a:ext>
                </a:extLst>
              </p14:cNvPr>
              <p14:cNvContentPartPr/>
              <p14:nvPr/>
            </p14:nvContentPartPr>
            <p14:xfrm>
              <a:off x="7028257" y="3154615"/>
              <a:ext cx="2201760" cy="554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09D3F04-89A0-CC12-B649-3F228D629C1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992257" y="2937203"/>
                <a:ext cx="2273400" cy="4899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87C2B53D-6418-230E-6550-7554807491DA}"/>
                  </a:ext>
                </a:extLst>
              </p14:cNvPr>
              <p14:cNvContentPartPr/>
              <p14:nvPr/>
            </p14:nvContentPartPr>
            <p14:xfrm>
              <a:off x="9229657" y="3143095"/>
              <a:ext cx="2595960" cy="3528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87C2B53D-6418-230E-6550-7554807491D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193657" y="2927095"/>
                <a:ext cx="2667600" cy="46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E4531649-E3BE-8DA4-954B-AAD4684DA419}"/>
                  </a:ext>
                </a:extLst>
              </p14:cNvPr>
              <p14:cNvContentPartPr/>
              <p14:nvPr/>
            </p14:nvContentPartPr>
            <p14:xfrm>
              <a:off x="11835337" y="1122055"/>
              <a:ext cx="40320" cy="150480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E4531649-E3BE-8DA4-954B-AAD4684DA41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799337" y="906055"/>
                <a:ext cx="111960" cy="19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EB1CB88E-0095-1523-463D-58807BCA4366}"/>
                  </a:ext>
                </a:extLst>
              </p14:cNvPr>
              <p14:cNvContentPartPr/>
              <p14:nvPr/>
            </p14:nvContentPartPr>
            <p14:xfrm>
              <a:off x="11817337" y="2634775"/>
              <a:ext cx="52200" cy="52848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EB1CB88E-0095-1523-463D-58807BCA436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781337" y="2418775"/>
                <a:ext cx="123840" cy="9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9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1469DEDF-6335-A532-9519-329111060D61}"/>
                  </a:ext>
                </a:extLst>
              </p14:cNvPr>
              <p14:cNvContentPartPr/>
              <p14:nvPr/>
            </p14:nvContentPartPr>
            <p14:xfrm>
              <a:off x="11854417" y="2586175"/>
              <a:ext cx="23760" cy="705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1469DEDF-6335-A532-9519-329111060D6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818954" y="2370175"/>
                <a:ext cx="94331" cy="50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4FC4268-90E7-E57A-C0CB-EE413B2059CD}"/>
                  </a:ext>
                </a:extLst>
              </p:cNvPr>
              <p:cNvSpPr txBox="1"/>
              <p:nvPr/>
            </p:nvSpPr>
            <p:spPr>
              <a:xfrm flipH="1">
                <a:off x="7440359" y="4131019"/>
                <a:ext cx="4729120" cy="1997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u="sng" dirty="0">
                    <a:latin typeface="Avenir Next LT Pro" panose="020B0504020202020204" pitchFamily="34" charset="0"/>
                  </a:rPr>
                  <a:t>Important </a:t>
                </a:r>
                <a:r>
                  <a:rPr lang="fr-FR" sz="2400" u="sng" dirty="0" err="1">
                    <a:latin typeface="Avenir Next LT Pro" panose="020B0504020202020204" pitchFamily="34" charset="0"/>
                  </a:rPr>
                  <a:t>quantities</a:t>
                </a:r>
                <a:r>
                  <a:rPr lang="fr-FR" sz="2400" u="sng" dirty="0">
                    <a:latin typeface="Avenir Next LT Pro" panose="020B0504020202020204" pitchFamily="34" charset="0"/>
                  </a:rPr>
                  <a:t>:</a:t>
                </a:r>
              </a:p>
              <a:p>
                <a:endParaRPr lang="fr-FR" sz="1600" u="sng" dirty="0">
                  <a:latin typeface="Avenir Next LT Pro" panose="020B0504020202020204" pitchFamily="34" charset="0"/>
                </a:endParaRPr>
              </a:p>
              <a:p>
                <a:r>
                  <a:rPr lang="fr-FR" sz="2000" dirty="0">
                    <a:latin typeface="Avenir Next LT Pro" panose="020B0504020202020204" pitchFamily="34" charset="0"/>
                  </a:rPr>
                  <a:t>Reheating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temperature</a:t>
                </a:r>
                <a:endParaRPr lang="fr-FR" sz="2000" dirty="0">
                  <a:latin typeface="Avenir Next LT Pro" panose="020B05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d>
                        <m:dPr>
                          <m:ctrlP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𝑅𝐻</m:t>
                              </m:r>
                            </m:sub>
                          </m:sSub>
                        </m:e>
                      </m:d>
                      <m:r>
                        <a:rPr lang="fr-FR" sz="2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𝑟𝑎𝑑</m:t>
                          </m:r>
                        </m:sub>
                      </m:sSub>
                      <m:r>
                        <a:rPr lang="fr-FR" sz="2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𝑅𝐻</m:t>
                          </m:r>
                        </m:sub>
                      </m:sSub>
                      <m:r>
                        <a:rPr lang="fr-FR" sz="2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  <a:latin typeface="Avenir Next LT Pro" panose="020B05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fr-FR" sz="2000" dirty="0">
                  <a:latin typeface="Avenir Next LT Pro" panose="020B0504020202020204" pitchFamily="34" charset="0"/>
                </a:endParaRPr>
              </a:p>
              <a:p>
                <a:r>
                  <a:rPr lang="fr-FR" sz="2000" dirty="0" err="1">
                    <a:latin typeface="Avenir Next LT Pro" panose="020B0504020202020204" pitchFamily="34" charset="0"/>
                  </a:rPr>
                  <a:t>Number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of e-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folds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r-FR" sz="2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)≡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ln</m:t>
                    </m:r>
                    <m:r>
                      <a:rPr lang="fr-FR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fr-FR" sz="2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end</m:t>
                        </m:r>
                      </m:sub>
                    </m:sSub>
                    <m:r>
                      <a:rPr lang="fr-FR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4FC4268-90E7-E57A-C0CB-EE413B205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440359" y="4131019"/>
                <a:ext cx="4729120" cy="1997085"/>
              </a:xfrm>
              <a:prstGeom prst="rect">
                <a:avLst/>
              </a:prstGeom>
              <a:blipFill>
                <a:blip r:embed="rId21"/>
                <a:stretch>
                  <a:fillRect l="-2145" t="-2532" b="-3165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2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D95828E0-B321-8600-B67D-25769FCE5E2F}"/>
                  </a:ext>
                </a:extLst>
              </p14:cNvPr>
              <p14:cNvContentPartPr/>
              <p14:nvPr/>
            </p14:nvContentPartPr>
            <p14:xfrm>
              <a:off x="7180488" y="4147354"/>
              <a:ext cx="98280" cy="206244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D95828E0-B321-8600-B67D-25769FCE5E2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144488" y="3931354"/>
                <a:ext cx="169920" cy="249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3D89E332-8CDD-6CAE-7052-8DCCA6E2AC32}"/>
                  </a:ext>
                </a:extLst>
              </p14:cNvPr>
              <p14:cNvContentPartPr/>
              <p14:nvPr/>
            </p14:nvContentPartPr>
            <p14:xfrm>
              <a:off x="7197408" y="4076074"/>
              <a:ext cx="3866400" cy="6156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3D89E332-8CDD-6CAE-7052-8DCCA6E2AC3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161405" y="3860074"/>
                <a:ext cx="3938047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3AA72C6F-837D-DEC9-451E-1FB8B5AEB585}"/>
                  </a:ext>
                </a:extLst>
              </p14:cNvPr>
              <p14:cNvContentPartPr/>
              <p14:nvPr/>
            </p14:nvContentPartPr>
            <p14:xfrm>
              <a:off x="11068848" y="4064194"/>
              <a:ext cx="1008360" cy="4968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3AA72C6F-837D-DEC9-451E-1FB8B5AEB58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1032848" y="3848194"/>
                <a:ext cx="108000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8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13F0E1B9-5551-12F1-4928-A4E12992A545}"/>
                  </a:ext>
                </a:extLst>
              </p14:cNvPr>
              <p14:cNvContentPartPr/>
              <p14:nvPr/>
            </p14:nvContentPartPr>
            <p14:xfrm>
              <a:off x="7271208" y="6173434"/>
              <a:ext cx="2201760" cy="5544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13F0E1B9-5551-12F1-4928-A4E12992A54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235208" y="5956022"/>
                <a:ext cx="2273400" cy="4899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0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38844FBB-0804-9547-60E1-A04F8642B7DE}"/>
                  </a:ext>
                </a:extLst>
              </p14:cNvPr>
              <p14:cNvContentPartPr/>
              <p14:nvPr/>
            </p14:nvContentPartPr>
            <p14:xfrm>
              <a:off x="9472608" y="6161914"/>
              <a:ext cx="2595960" cy="352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38844FBB-0804-9547-60E1-A04F8642B7D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436608" y="5945914"/>
                <a:ext cx="2667600" cy="46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2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53AFE850-6E93-F290-76B7-E0699C14484D}"/>
                  </a:ext>
                </a:extLst>
              </p14:cNvPr>
              <p14:cNvContentPartPr/>
              <p14:nvPr/>
            </p14:nvContentPartPr>
            <p14:xfrm>
              <a:off x="12078288" y="4140874"/>
              <a:ext cx="40320" cy="15048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53AFE850-6E93-F290-76B7-E0699C14484D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42288" y="3924874"/>
                <a:ext cx="111960" cy="19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4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524BFE75-0CEB-6B89-B9B1-B13EA5A20ED4}"/>
                  </a:ext>
                </a:extLst>
              </p14:cNvPr>
              <p14:cNvContentPartPr/>
              <p14:nvPr/>
            </p14:nvContentPartPr>
            <p14:xfrm>
              <a:off x="12060288" y="5653594"/>
              <a:ext cx="52200" cy="5284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524BFE75-0CEB-6B89-B9B1-B13EA5A20ED4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2024288" y="5437594"/>
                <a:ext cx="123840" cy="9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6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7CBBC03C-0153-6E68-E330-A9536540DC4B}"/>
                  </a:ext>
                </a:extLst>
              </p14:cNvPr>
              <p14:cNvContentPartPr/>
              <p14:nvPr/>
            </p14:nvContentPartPr>
            <p14:xfrm>
              <a:off x="12097368" y="5604994"/>
              <a:ext cx="23760" cy="705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CBBC03C-0153-6E68-E330-A9536540DC4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061905" y="5388994"/>
                <a:ext cx="94331" cy="5022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8C051C0E-BD99-E60C-FE0C-E189FC20C93B}"/>
              </a:ext>
            </a:extLst>
          </p:cNvPr>
          <p:cNvSpPr txBox="1"/>
          <p:nvPr/>
        </p:nvSpPr>
        <p:spPr>
          <a:xfrm>
            <a:off x="2437939" y="2024862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e.g. Starobinsky potential</a:t>
            </a:r>
          </a:p>
        </p:txBody>
      </p:sp>
    </p:spTree>
    <p:extLst>
      <p:ext uri="{BB962C8B-B14F-4D97-AF65-F5344CB8AC3E}">
        <p14:creationId xmlns:p14="http://schemas.microsoft.com/office/powerpoint/2010/main" val="99920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110C3-A01D-D7E6-3E40-15D4CA574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F6A8B0-4BF8-11D7-CD8B-168DEB5B2B0D}"/>
              </a:ext>
            </a:extLst>
          </p:cNvPr>
          <p:cNvSpPr/>
          <p:nvPr/>
        </p:nvSpPr>
        <p:spPr>
          <a:xfrm>
            <a:off x="770165" y="522155"/>
            <a:ext cx="370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Single-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field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inflation</a:t>
            </a:r>
          </a:p>
        </p:txBody>
      </p:sp>
      <p:pic>
        <p:nvPicPr>
          <p:cNvPr id="28" name="Image 2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F7734A2-9094-3422-A7CA-5FB0245BE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20" y="1944219"/>
            <a:ext cx="5355771" cy="351100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12A37BE5-6B01-AC76-3E8D-D9F3EB3B052D}"/>
              </a:ext>
            </a:extLst>
          </p:cNvPr>
          <p:cNvSpPr txBox="1"/>
          <p:nvPr/>
        </p:nvSpPr>
        <p:spPr>
          <a:xfrm>
            <a:off x="4193628" y="3804747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Slow-roll inflation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A03FBB9-3723-9747-AEB0-847259642326}"/>
              </a:ext>
            </a:extLst>
          </p:cNvPr>
          <p:cNvSpPr txBox="1"/>
          <p:nvPr/>
        </p:nvSpPr>
        <p:spPr>
          <a:xfrm>
            <a:off x="1188879" y="545522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Avenir Next LT Pro" panose="020B0504020202020204" pitchFamily="34" charset="0"/>
              </a:rPr>
              <a:t>Reheating</a:t>
            </a:r>
            <a:endParaRPr lang="fr-FR" dirty="0">
              <a:latin typeface="Avenir Next LT Pro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8831D73-6528-D5D2-3594-96615B95DA67}"/>
                  </a:ext>
                </a:extLst>
              </p:cNvPr>
              <p:cNvSpPr txBox="1"/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Universe</a:t>
                </a:r>
                <a:r>
                  <a:rPr lang="fr-FR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venir Next LT Pro" panose="020B0504020202020204" pitchFamily="34" charset="0"/>
                  </a:rPr>
                  <a:t> expands</a:t>
                </a:r>
                <a:endParaRPr lang="fr-FR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venir Next LT Pro" panose="020B0504020202020204" pitchFamily="34" charset="0"/>
                </a:endParaRPr>
              </a:p>
              <a:p>
                <a:endParaRPr lang="fr-FR" sz="5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𝐻𝑡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8831D73-6528-D5D2-3594-96615B95D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645" y="4303659"/>
                <a:ext cx="2055627" cy="723275"/>
              </a:xfrm>
              <a:prstGeom prst="rect">
                <a:avLst/>
              </a:prstGeom>
              <a:blipFill>
                <a:blip r:embed="rId3"/>
                <a:stretch>
                  <a:fillRect l="-2454" t="-3448" r="-1227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4D665558-E363-273D-2A8E-0717BD1D4346}"/>
              </a:ext>
            </a:extLst>
          </p:cNvPr>
          <p:cNvSpPr txBox="1"/>
          <p:nvPr/>
        </p:nvSpPr>
        <p:spPr>
          <a:xfrm>
            <a:off x="624062" y="5933514"/>
            <a:ext cx="2385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Inflaton oscillations</a:t>
            </a:r>
          </a:p>
          <a:p>
            <a:pPr algn="ctr"/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+ </a:t>
            </a:r>
            <a:r>
              <a:rPr lang="fr-F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Particle</a:t>
            </a:r>
            <a:r>
              <a:rPr lang="fr-FR" b="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0"/>
              </a:rPr>
              <a:t> production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F138B4A3-162D-6562-B353-42D32FBAED48}"/>
              </a:ext>
            </a:extLst>
          </p:cNvPr>
          <p:cNvSpPr/>
          <p:nvPr/>
        </p:nvSpPr>
        <p:spPr>
          <a:xfrm>
            <a:off x="624070" y="5903069"/>
            <a:ext cx="2385581" cy="727067"/>
          </a:xfrm>
          <a:custGeom>
            <a:avLst/>
            <a:gdLst>
              <a:gd name="connsiteX0" fmla="*/ 0 w 2385581"/>
              <a:gd name="connsiteY0" fmla="*/ 121180 h 727067"/>
              <a:gd name="connsiteX1" fmla="*/ 121180 w 2385581"/>
              <a:gd name="connsiteY1" fmla="*/ 0 h 727067"/>
              <a:gd name="connsiteX2" fmla="*/ 614121 w 2385581"/>
              <a:gd name="connsiteY2" fmla="*/ 0 h 727067"/>
              <a:gd name="connsiteX3" fmla="*/ 1192791 w 2385581"/>
              <a:gd name="connsiteY3" fmla="*/ 0 h 727067"/>
              <a:gd name="connsiteX4" fmla="*/ 1771460 w 2385581"/>
              <a:gd name="connsiteY4" fmla="*/ 0 h 727067"/>
              <a:gd name="connsiteX5" fmla="*/ 2264401 w 2385581"/>
              <a:gd name="connsiteY5" fmla="*/ 0 h 727067"/>
              <a:gd name="connsiteX6" fmla="*/ 2385581 w 2385581"/>
              <a:gd name="connsiteY6" fmla="*/ 121180 h 727067"/>
              <a:gd name="connsiteX7" fmla="*/ 2385581 w 2385581"/>
              <a:gd name="connsiteY7" fmla="*/ 605887 h 727067"/>
              <a:gd name="connsiteX8" fmla="*/ 2264401 w 2385581"/>
              <a:gd name="connsiteY8" fmla="*/ 727067 h 727067"/>
              <a:gd name="connsiteX9" fmla="*/ 1685731 w 2385581"/>
              <a:gd name="connsiteY9" fmla="*/ 727067 h 727067"/>
              <a:gd name="connsiteX10" fmla="*/ 1171358 w 2385581"/>
              <a:gd name="connsiteY10" fmla="*/ 727067 h 727067"/>
              <a:gd name="connsiteX11" fmla="*/ 678417 w 2385581"/>
              <a:gd name="connsiteY11" fmla="*/ 727067 h 727067"/>
              <a:gd name="connsiteX12" fmla="*/ 121180 w 2385581"/>
              <a:gd name="connsiteY12" fmla="*/ 727067 h 727067"/>
              <a:gd name="connsiteX13" fmla="*/ 0 w 2385581"/>
              <a:gd name="connsiteY13" fmla="*/ 605887 h 727067"/>
              <a:gd name="connsiteX14" fmla="*/ 0 w 2385581"/>
              <a:gd name="connsiteY14" fmla="*/ 121180 h 72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5581" h="727067" extrusionOk="0">
                <a:moveTo>
                  <a:pt x="0" y="121180"/>
                </a:moveTo>
                <a:cubicBezTo>
                  <a:pt x="3690" y="55110"/>
                  <a:pt x="66164" y="-2697"/>
                  <a:pt x="121180" y="0"/>
                </a:cubicBezTo>
                <a:cubicBezTo>
                  <a:pt x="307389" y="23051"/>
                  <a:pt x="458906" y="-18668"/>
                  <a:pt x="614121" y="0"/>
                </a:cubicBezTo>
                <a:cubicBezTo>
                  <a:pt x="769336" y="18668"/>
                  <a:pt x="966003" y="-13194"/>
                  <a:pt x="1192791" y="0"/>
                </a:cubicBezTo>
                <a:cubicBezTo>
                  <a:pt x="1419579" y="13194"/>
                  <a:pt x="1558741" y="17348"/>
                  <a:pt x="1771460" y="0"/>
                </a:cubicBezTo>
                <a:cubicBezTo>
                  <a:pt x="1984179" y="-17348"/>
                  <a:pt x="2037030" y="-6717"/>
                  <a:pt x="2264401" y="0"/>
                </a:cubicBezTo>
                <a:cubicBezTo>
                  <a:pt x="2333059" y="-3410"/>
                  <a:pt x="2387567" y="57508"/>
                  <a:pt x="2385581" y="121180"/>
                </a:cubicBezTo>
                <a:cubicBezTo>
                  <a:pt x="2405255" y="266587"/>
                  <a:pt x="2373989" y="497492"/>
                  <a:pt x="2385581" y="605887"/>
                </a:cubicBezTo>
                <a:cubicBezTo>
                  <a:pt x="2394595" y="675411"/>
                  <a:pt x="2333085" y="723371"/>
                  <a:pt x="2264401" y="727067"/>
                </a:cubicBezTo>
                <a:cubicBezTo>
                  <a:pt x="2111845" y="732903"/>
                  <a:pt x="1916089" y="720930"/>
                  <a:pt x="1685731" y="727067"/>
                </a:cubicBezTo>
                <a:cubicBezTo>
                  <a:pt x="1455373" y="733205"/>
                  <a:pt x="1407135" y="745930"/>
                  <a:pt x="1171358" y="727067"/>
                </a:cubicBezTo>
                <a:cubicBezTo>
                  <a:pt x="935581" y="708204"/>
                  <a:pt x="796679" y="731971"/>
                  <a:pt x="678417" y="727067"/>
                </a:cubicBezTo>
                <a:cubicBezTo>
                  <a:pt x="560155" y="722163"/>
                  <a:pt x="339553" y="719123"/>
                  <a:pt x="121180" y="727067"/>
                </a:cubicBezTo>
                <a:cubicBezTo>
                  <a:pt x="56710" y="729832"/>
                  <a:pt x="-9509" y="668360"/>
                  <a:pt x="0" y="605887"/>
                </a:cubicBezTo>
                <a:cubicBezTo>
                  <a:pt x="-23654" y="389938"/>
                  <a:pt x="-196" y="334551"/>
                  <a:pt x="0" y="1211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15049999-CF10-641F-5323-13B7DBC75AB7}"/>
              </a:ext>
            </a:extLst>
          </p:cNvPr>
          <p:cNvSpPr/>
          <p:nvPr/>
        </p:nvSpPr>
        <p:spPr>
          <a:xfrm>
            <a:off x="4189529" y="4280354"/>
            <a:ext cx="2032743" cy="738664"/>
          </a:xfrm>
          <a:custGeom>
            <a:avLst/>
            <a:gdLst>
              <a:gd name="connsiteX0" fmla="*/ 0 w 2032743"/>
              <a:gd name="connsiteY0" fmla="*/ 123113 h 738664"/>
              <a:gd name="connsiteX1" fmla="*/ 123113 w 2032743"/>
              <a:gd name="connsiteY1" fmla="*/ 0 h 738664"/>
              <a:gd name="connsiteX2" fmla="*/ 682888 w 2032743"/>
              <a:gd name="connsiteY2" fmla="*/ 0 h 738664"/>
              <a:gd name="connsiteX3" fmla="*/ 1314124 w 2032743"/>
              <a:gd name="connsiteY3" fmla="*/ 0 h 738664"/>
              <a:gd name="connsiteX4" fmla="*/ 1909630 w 2032743"/>
              <a:gd name="connsiteY4" fmla="*/ 0 h 738664"/>
              <a:gd name="connsiteX5" fmla="*/ 2032743 w 2032743"/>
              <a:gd name="connsiteY5" fmla="*/ 123113 h 738664"/>
              <a:gd name="connsiteX6" fmla="*/ 2032743 w 2032743"/>
              <a:gd name="connsiteY6" fmla="*/ 615551 h 738664"/>
              <a:gd name="connsiteX7" fmla="*/ 1909630 w 2032743"/>
              <a:gd name="connsiteY7" fmla="*/ 738664 h 738664"/>
              <a:gd name="connsiteX8" fmla="*/ 1278394 w 2032743"/>
              <a:gd name="connsiteY8" fmla="*/ 738664 h 738664"/>
              <a:gd name="connsiteX9" fmla="*/ 718619 w 2032743"/>
              <a:gd name="connsiteY9" fmla="*/ 738664 h 738664"/>
              <a:gd name="connsiteX10" fmla="*/ 123113 w 2032743"/>
              <a:gd name="connsiteY10" fmla="*/ 738664 h 738664"/>
              <a:gd name="connsiteX11" fmla="*/ 0 w 2032743"/>
              <a:gd name="connsiteY11" fmla="*/ 615551 h 738664"/>
              <a:gd name="connsiteX12" fmla="*/ 0 w 2032743"/>
              <a:gd name="connsiteY12" fmla="*/ 123113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2743" h="738664" extrusionOk="0">
                <a:moveTo>
                  <a:pt x="0" y="123113"/>
                </a:moveTo>
                <a:cubicBezTo>
                  <a:pt x="9496" y="57323"/>
                  <a:pt x="59263" y="-938"/>
                  <a:pt x="123113" y="0"/>
                </a:cubicBezTo>
                <a:cubicBezTo>
                  <a:pt x="275126" y="25448"/>
                  <a:pt x="472810" y="-7127"/>
                  <a:pt x="682888" y="0"/>
                </a:cubicBezTo>
                <a:cubicBezTo>
                  <a:pt x="892966" y="7127"/>
                  <a:pt x="1009778" y="-18005"/>
                  <a:pt x="1314124" y="0"/>
                </a:cubicBezTo>
                <a:cubicBezTo>
                  <a:pt x="1618470" y="18005"/>
                  <a:pt x="1705702" y="26826"/>
                  <a:pt x="1909630" y="0"/>
                </a:cubicBezTo>
                <a:cubicBezTo>
                  <a:pt x="1988451" y="-12009"/>
                  <a:pt x="2029178" y="52825"/>
                  <a:pt x="2032743" y="123113"/>
                </a:cubicBezTo>
                <a:cubicBezTo>
                  <a:pt x="2017345" y="236464"/>
                  <a:pt x="2024473" y="431713"/>
                  <a:pt x="2032743" y="615551"/>
                </a:cubicBezTo>
                <a:cubicBezTo>
                  <a:pt x="2040352" y="675398"/>
                  <a:pt x="1991107" y="739871"/>
                  <a:pt x="1909630" y="738664"/>
                </a:cubicBezTo>
                <a:cubicBezTo>
                  <a:pt x="1734482" y="739825"/>
                  <a:pt x="1527172" y="719814"/>
                  <a:pt x="1278394" y="738664"/>
                </a:cubicBezTo>
                <a:cubicBezTo>
                  <a:pt x="1029616" y="757514"/>
                  <a:pt x="915010" y="739785"/>
                  <a:pt x="718619" y="738664"/>
                </a:cubicBezTo>
                <a:cubicBezTo>
                  <a:pt x="522229" y="737543"/>
                  <a:pt x="285963" y="736029"/>
                  <a:pt x="123113" y="738664"/>
                </a:cubicBezTo>
                <a:cubicBezTo>
                  <a:pt x="65288" y="737993"/>
                  <a:pt x="-2874" y="678824"/>
                  <a:pt x="0" y="615551"/>
                </a:cubicBezTo>
                <a:cubicBezTo>
                  <a:pt x="-14644" y="400411"/>
                  <a:pt x="-14293" y="230691"/>
                  <a:pt x="0" y="12311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04770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924FD39-1C70-050C-4DD8-9D6CC0959603}"/>
              </a:ext>
            </a:extLst>
          </p:cNvPr>
          <p:cNvSpPr txBox="1"/>
          <p:nvPr/>
        </p:nvSpPr>
        <p:spPr>
          <a:xfrm>
            <a:off x="2437939" y="2024862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e.g. Starobinsky potential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8B227B-7CF4-E165-8908-A83136B4B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928" y="2072874"/>
            <a:ext cx="5174375" cy="3511005"/>
          </a:xfrm>
          <a:prstGeom prst="rect">
            <a:avLst/>
          </a:prstGeom>
        </p:spPr>
      </p:pic>
      <p:sp>
        <p:nvSpPr>
          <p:cNvPr id="3" name="Flèche : haut 5">
            <a:extLst>
              <a:ext uri="{FF2B5EF4-FFF2-40B4-BE49-F238E27FC236}">
                <a16:creationId xmlns:a16="http://schemas.microsoft.com/office/drawing/2014/main" id="{0206A585-8ECE-6509-F24E-352428AA3B2C}"/>
              </a:ext>
            </a:extLst>
          </p:cNvPr>
          <p:cNvSpPr/>
          <p:nvPr/>
        </p:nvSpPr>
        <p:spPr>
          <a:xfrm>
            <a:off x="10628912" y="2884357"/>
            <a:ext cx="354774" cy="1045563"/>
          </a:xfrm>
          <a:prstGeom prst="up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B49DA-7341-2931-AC11-43005EB12700}"/>
              </a:ext>
            </a:extLst>
          </p:cNvPr>
          <p:cNvSpPr txBox="1"/>
          <p:nvPr/>
        </p:nvSpPr>
        <p:spPr>
          <a:xfrm>
            <a:off x="10070707" y="3989413"/>
            <a:ext cx="160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venir Next LT Pro" panose="020B0504020202020204" pitchFamily="34" charset="0"/>
              </a:rPr>
              <a:t>Planck 2018</a:t>
            </a:r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Flèche : haut 8">
            <a:extLst>
              <a:ext uri="{FF2B5EF4-FFF2-40B4-BE49-F238E27FC236}">
                <a16:creationId xmlns:a16="http://schemas.microsoft.com/office/drawing/2014/main" id="{6487BAC8-1318-8597-B4AB-464DE1DDDD43}"/>
              </a:ext>
            </a:extLst>
          </p:cNvPr>
          <p:cNvSpPr/>
          <p:nvPr/>
        </p:nvSpPr>
        <p:spPr>
          <a:xfrm>
            <a:off x="8018863" y="3128516"/>
            <a:ext cx="354774" cy="1045563"/>
          </a:xfrm>
          <a:prstGeom prst="upArrow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0CAB7A-D1F4-6C11-40F6-822D4678466D}"/>
              </a:ext>
            </a:extLst>
          </p:cNvPr>
          <p:cNvSpPr txBox="1"/>
          <p:nvPr/>
        </p:nvSpPr>
        <p:spPr>
          <a:xfrm>
            <a:off x="7568624" y="4264406"/>
            <a:ext cx="1523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820000"/>
                </a:solidFill>
                <a:latin typeface="Avenir Next LT Pro" panose="020B0504020202020204" pitchFamily="34" charset="0"/>
              </a:rPr>
              <a:t>Starobinsky</a:t>
            </a:r>
            <a:endParaRPr lang="en-US" dirty="0">
              <a:solidFill>
                <a:srgbClr val="82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23930E-623F-4E8B-57DB-CA3B4911AB11}"/>
              </a:ext>
            </a:extLst>
          </p:cNvPr>
          <p:cNvSpPr txBox="1"/>
          <p:nvPr/>
        </p:nvSpPr>
        <p:spPr>
          <a:xfrm>
            <a:off x="7793710" y="1756371"/>
            <a:ext cx="28809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000" dirty="0">
                <a:latin typeface="Comic Sans MS" panose="030F0902030302020204" pitchFamily="66" charset="0"/>
              </a:rPr>
              <a:t>So far very successful</a:t>
            </a:r>
          </a:p>
        </p:txBody>
      </p:sp>
    </p:spTree>
    <p:extLst>
      <p:ext uri="{BB962C8B-B14F-4D97-AF65-F5344CB8AC3E}">
        <p14:creationId xmlns:p14="http://schemas.microsoft.com/office/powerpoint/2010/main" val="200352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620177-938C-4F32-9403-9FD904D9C304}"/>
              </a:ext>
            </a:extLst>
          </p:cNvPr>
          <p:cNvSpPr/>
          <p:nvPr/>
        </p:nvSpPr>
        <p:spPr>
          <a:xfrm>
            <a:off x="770165" y="522155"/>
            <a:ext cx="6641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Inflation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fine-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tuned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, for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example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:    </a:t>
            </a:r>
          </a:p>
        </p:txBody>
      </p:sp>
      <p:pic>
        <p:nvPicPr>
          <p:cNvPr id="8" name="Image 7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0B3F0E1D-D6D5-4A01-8791-8335DD95A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93" y="1313254"/>
            <a:ext cx="3936874" cy="2580839"/>
          </a:xfrm>
          <a:prstGeom prst="rect">
            <a:avLst/>
          </a:prstGeom>
        </p:spPr>
      </p:pic>
      <p:pic>
        <p:nvPicPr>
          <p:cNvPr id="9" name="Image 8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8C82667-7094-4BFD-BB53-7AB66B5D1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60" y="1313254"/>
            <a:ext cx="3936874" cy="25808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20B9D7F-708B-4BDC-B5C5-29F4DBD43E94}"/>
              </a:ext>
            </a:extLst>
          </p:cNvPr>
          <p:cNvSpPr txBox="1"/>
          <p:nvPr/>
        </p:nvSpPr>
        <p:spPr>
          <a:xfrm>
            <a:off x="795402" y="4130649"/>
            <a:ext cx="4362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potential</a:t>
            </a:r>
            <a:r>
              <a:rPr lang="fr-FR" sz="2000" dirty="0">
                <a:latin typeface="Avenir Next LT Pro" panose="020B0504020202020204" pitchFamily="34" charset="0"/>
              </a:rPr>
              <a:t> has to </a:t>
            </a:r>
            <a:r>
              <a:rPr lang="fr-FR" sz="2000" dirty="0" err="1">
                <a:latin typeface="Avenir Next LT Pro" panose="020B0504020202020204" pitchFamily="34" charset="0"/>
              </a:rPr>
              <a:t>be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flat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enough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87345C0-280B-4E25-ADB5-26A5195BF7B0}"/>
              </a:ext>
            </a:extLst>
          </p:cNvPr>
          <p:cNvSpPr txBox="1"/>
          <p:nvPr/>
        </p:nvSpPr>
        <p:spPr>
          <a:xfrm>
            <a:off x="7194083" y="4130649"/>
            <a:ext cx="393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inflaton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should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sit</a:t>
            </a:r>
            <a:r>
              <a:rPr lang="fr-FR" sz="2000" dirty="0">
                <a:latin typeface="Avenir Next LT Pro" panose="020B0504020202020204" pitchFamily="34" charset="0"/>
              </a:rPr>
              <a:t> at the right place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initially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9F85BBB-8139-43B1-9C3C-4C9F5BE03C72}"/>
              </a:ext>
            </a:extLst>
          </p:cNvPr>
          <p:cNvSpPr txBox="1"/>
          <p:nvPr/>
        </p:nvSpPr>
        <p:spPr>
          <a:xfrm>
            <a:off x="8994073" y="4968462"/>
            <a:ext cx="319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Linde, Westphal [0712.1610]</a:t>
            </a:r>
          </a:p>
        </p:txBody>
      </p:sp>
    </p:spTree>
    <p:extLst>
      <p:ext uri="{BB962C8B-B14F-4D97-AF65-F5344CB8AC3E}">
        <p14:creationId xmlns:p14="http://schemas.microsoft.com/office/powerpoint/2010/main" val="99206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E8569-BC2D-3D43-0864-EE95DB04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158EAF-3B93-BCB0-DCB5-512719603341}"/>
              </a:ext>
            </a:extLst>
          </p:cNvPr>
          <p:cNvSpPr/>
          <p:nvPr/>
        </p:nvSpPr>
        <p:spPr>
          <a:xfrm>
            <a:off x="770165" y="522155"/>
            <a:ext cx="6641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Inflation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fine-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tuned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, for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example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:    </a:t>
            </a:r>
          </a:p>
        </p:txBody>
      </p:sp>
      <p:pic>
        <p:nvPicPr>
          <p:cNvPr id="8" name="Image 7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9E3E015E-E6C9-D4B3-4A8C-24424207F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93" y="1313254"/>
            <a:ext cx="3936874" cy="2580839"/>
          </a:xfrm>
          <a:prstGeom prst="rect">
            <a:avLst/>
          </a:prstGeom>
        </p:spPr>
      </p:pic>
      <p:pic>
        <p:nvPicPr>
          <p:cNvPr id="9" name="Image 8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0E29BAD-49A6-3464-C9EB-B31FFD0AA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60" y="1313254"/>
            <a:ext cx="3936874" cy="25808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E524454-186C-6FA3-9CE8-70DA08B23450}"/>
              </a:ext>
            </a:extLst>
          </p:cNvPr>
          <p:cNvSpPr txBox="1"/>
          <p:nvPr/>
        </p:nvSpPr>
        <p:spPr>
          <a:xfrm>
            <a:off x="795402" y="4130649"/>
            <a:ext cx="4362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potential</a:t>
            </a:r>
            <a:r>
              <a:rPr lang="fr-FR" sz="2000" dirty="0">
                <a:latin typeface="Avenir Next LT Pro" panose="020B0504020202020204" pitchFamily="34" charset="0"/>
              </a:rPr>
              <a:t> has to </a:t>
            </a:r>
            <a:r>
              <a:rPr lang="fr-FR" sz="2000" dirty="0" err="1">
                <a:latin typeface="Avenir Next LT Pro" panose="020B0504020202020204" pitchFamily="34" charset="0"/>
              </a:rPr>
              <a:t>be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flat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enough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617584-CBE6-D290-3D64-F0C0DA903EC6}"/>
              </a:ext>
            </a:extLst>
          </p:cNvPr>
          <p:cNvSpPr txBox="1"/>
          <p:nvPr/>
        </p:nvSpPr>
        <p:spPr>
          <a:xfrm>
            <a:off x="7194083" y="4130649"/>
            <a:ext cx="393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inflaton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should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sit</a:t>
            </a:r>
            <a:r>
              <a:rPr lang="fr-FR" sz="2000" dirty="0">
                <a:latin typeface="Avenir Next LT Pro" panose="020B0504020202020204" pitchFamily="34" charset="0"/>
              </a:rPr>
              <a:t> at the right place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initially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68E48D6-3F0D-B667-4FDB-A85B17864B04}"/>
              </a:ext>
            </a:extLst>
          </p:cNvPr>
          <p:cNvSpPr txBox="1"/>
          <p:nvPr/>
        </p:nvSpPr>
        <p:spPr>
          <a:xfrm>
            <a:off x="8994073" y="4968462"/>
            <a:ext cx="319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Linde, Westphal [0712.1610]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735765-A3E8-8FB5-DCB7-00D93826453C}"/>
              </a:ext>
            </a:extLst>
          </p:cNvPr>
          <p:cNvSpPr/>
          <p:nvPr/>
        </p:nvSpPr>
        <p:spPr>
          <a:xfrm>
            <a:off x="770164" y="1962258"/>
            <a:ext cx="9063383" cy="473689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E76978-87FA-0243-CA3D-4E0EB091DC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8618"/>
          <a:stretch>
            <a:fillRect/>
          </a:stretch>
        </p:blipFill>
        <p:spPr>
          <a:xfrm>
            <a:off x="1470733" y="2000497"/>
            <a:ext cx="7425793" cy="15069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5DCC60-910F-0C59-E1BE-4CB1CA0B2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222" y="3545726"/>
            <a:ext cx="7425793" cy="2966029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B865168-958A-CE68-DE51-C7EA2D39BB44}"/>
              </a:ext>
            </a:extLst>
          </p:cNvPr>
          <p:cNvSpPr/>
          <p:nvPr/>
        </p:nvSpPr>
        <p:spPr>
          <a:xfrm>
            <a:off x="4841822" y="3594993"/>
            <a:ext cx="3206715" cy="28411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13E4BBC-EEE7-EAB1-7CEC-8DD24B7B5BE4}"/>
              </a:ext>
            </a:extLst>
          </p:cNvPr>
          <p:cNvSpPr/>
          <p:nvPr/>
        </p:nvSpPr>
        <p:spPr>
          <a:xfrm>
            <a:off x="4627923" y="5544746"/>
            <a:ext cx="3206714" cy="28411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14BDB1E-6D94-D598-D9C0-F23560833838}"/>
              </a:ext>
            </a:extLst>
          </p:cNvPr>
          <p:cNvSpPr/>
          <p:nvPr/>
        </p:nvSpPr>
        <p:spPr>
          <a:xfrm>
            <a:off x="3942412" y="5897301"/>
            <a:ext cx="3206714" cy="32590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3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8A170-378C-8DD9-D17F-9213D9FA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A492E5-6285-9DE2-C476-2DCA823421EE}"/>
              </a:ext>
            </a:extLst>
          </p:cNvPr>
          <p:cNvSpPr/>
          <p:nvPr/>
        </p:nvSpPr>
        <p:spPr>
          <a:xfrm>
            <a:off x="770165" y="522155"/>
            <a:ext cx="6641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Inflation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is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 fine-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tuned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, for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example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venir Next LT Pro" panose="020B0604020202020204" pitchFamily="34" charset="0"/>
              </a:rPr>
              <a:t>:    </a:t>
            </a:r>
          </a:p>
        </p:txBody>
      </p:sp>
      <p:pic>
        <p:nvPicPr>
          <p:cNvPr id="8" name="Image 7" descr="Une image contenant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E1E517D8-112D-2077-4FF7-7EC792842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93" y="1313254"/>
            <a:ext cx="3936874" cy="2580839"/>
          </a:xfrm>
          <a:prstGeom prst="rect">
            <a:avLst/>
          </a:prstGeom>
        </p:spPr>
      </p:pic>
      <p:pic>
        <p:nvPicPr>
          <p:cNvPr id="9" name="Image 8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048BAA3-1BC4-23EF-32D0-31ECDC401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60" y="1313254"/>
            <a:ext cx="3936874" cy="25808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BC1C035-BD13-030A-BE64-1832E0408FAE}"/>
              </a:ext>
            </a:extLst>
          </p:cNvPr>
          <p:cNvSpPr txBox="1"/>
          <p:nvPr/>
        </p:nvSpPr>
        <p:spPr>
          <a:xfrm>
            <a:off x="795402" y="4130649"/>
            <a:ext cx="4362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potential</a:t>
            </a:r>
            <a:r>
              <a:rPr lang="fr-FR" sz="2000" dirty="0">
                <a:latin typeface="Avenir Next LT Pro" panose="020B0504020202020204" pitchFamily="34" charset="0"/>
              </a:rPr>
              <a:t> has to </a:t>
            </a:r>
            <a:r>
              <a:rPr lang="fr-FR" sz="2000" dirty="0" err="1">
                <a:latin typeface="Avenir Next LT Pro" panose="020B0504020202020204" pitchFamily="34" charset="0"/>
              </a:rPr>
              <a:t>be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flat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enough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1CB182E-B2A0-FAF8-2E7B-117DECC5907C}"/>
              </a:ext>
            </a:extLst>
          </p:cNvPr>
          <p:cNvSpPr txBox="1"/>
          <p:nvPr/>
        </p:nvSpPr>
        <p:spPr>
          <a:xfrm>
            <a:off x="7194083" y="4130649"/>
            <a:ext cx="393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Next LT Pro" panose="020B0504020202020204" pitchFamily="34" charset="0"/>
              </a:rPr>
              <a:t>The </a:t>
            </a:r>
            <a:r>
              <a:rPr lang="fr-FR" sz="2000" dirty="0" err="1">
                <a:latin typeface="Avenir Next LT Pro" panose="020B0504020202020204" pitchFamily="34" charset="0"/>
              </a:rPr>
              <a:t>inflaton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should</a:t>
            </a:r>
            <a:r>
              <a:rPr lang="fr-FR" sz="2000" dirty="0">
                <a:latin typeface="Avenir Next LT Pro" panose="020B0504020202020204" pitchFamily="34" charset="0"/>
              </a:rPr>
              <a:t> </a:t>
            </a:r>
            <a:r>
              <a:rPr lang="fr-FR" sz="2000" dirty="0" err="1">
                <a:latin typeface="Avenir Next LT Pro" panose="020B0504020202020204" pitchFamily="34" charset="0"/>
              </a:rPr>
              <a:t>sit</a:t>
            </a:r>
            <a:r>
              <a:rPr lang="fr-FR" sz="2000" dirty="0">
                <a:latin typeface="Avenir Next LT Pro" panose="020B0504020202020204" pitchFamily="34" charset="0"/>
              </a:rPr>
              <a:t> at the right place </a:t>
            </a:r>
            <a:r>
              <a:rPr lang="fr-FR" sz="2000" b="1" dirty="0" err="1">
                <a:solidFill>
                  <a:srgbClr val="C00000"/>
                </a:solidFill>
                <a:latin typeface="Avenir Next LT Pro" panose="020B0504020202020204" pitchFamily="34" charset="0"/>
              </a:rPr>
              <a:t>initially</a:t>
            </a:r>
            <a:endParaRPr lang="fr-FR" sz="20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DF9519-62B1-2CE4-A9E1-262A6CCFBF04}"/>
              </a:ext>
            </a:extLst>
          </p:cNvPr>
          <p:cNvSpPr txBox="1"/>
          <p:nvPr/>
        </p:nvSpPr>
        <p:spPr>
          <a:xfrm>
            <a:off x="8994073" y="4968462"/>
            <a:ext cx="319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Linde, Westphal [0712.1610]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C80D018-F897-5E2C-03F9-2C2EBC451711}"/>
                  </a:ext>
                </a:extLst>
              </p:cNvPr>
              <p:cNvSpPr txBox="1"/>
              <p:nvPr/>
            </p:nvSpPr>
            <p:spPr>
              <a:xfrm>
                <a:off x="770165" y="5153128"/>
                <a:ext cx="10943124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err="1">
                    <a:latin typeface="Avenir Next LT Pro" panose="020B0504020202020204" pitchFamily="34" charset="0"/>
                  </a:rPr>
                  <a:t>Many</a:t>
                </a:r>
                <a:r>
                  <a:rPr lang="fr-FR" sz="2400" b="1" dirty="0">
                    <a:latin typeface="Avenir Next LT Pro" panose="020B0504020202020204" pitchFamily="34" charset="0"/>
                  </a:rPr>
                  <a:t> </a:t>
                </a:r>
                <a:r>
                  <a:rPr lang="fr-FR" sz="2400" b="1" dirty="0" err="1">
                    <a:latin typeface="Avenir Next LT Pro" panose="020B0504020202020204" pitchFamily="34" charset="0"/>
                  </a:rPr>
                  <a:t>ways</a:t>
                </a:r>
                <a:r>
                  <a:rPr lang="fr-FR" sz="2400" b="1" dirty="0">
                    <a:latin typeface="Avenir Next LT Pro" panose="020B0504020202020204" pitchFamily="34" charset="0"/>
                  </a:rPr>
                  <a:t> to </a:t>
                </a:r>
                <a:r>
                  <a:rPr lang="fr-FR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venir Next LT Pro" panose="020B0504020202020204" pitchFamily="34" charset="0"/>
                  </a:rPr>
                  <a:t>deform</a:t>
                </a:r>
                <a:r>
                  <a:rPr lang="fr-FR" sz="2400" b="1" dirty="0">
                    <a:latin typeface="Avenir Next LT Pro" panose="020B0504020202020204" pitchFamily="34" charset="0"/>
                  </a:rPr>
                  <a:t> the </a:t>
                </a:r>
                <a:r>
                  <a:rPr lang="fr-FR" sz="2400" b="1" dirty="0" err="1">
                    <a:latin typeface="Avenir Next LT Pro" panose="020B0504020202020204" pitchFamily="34" charset="0"/>
                  </a:rPr>
                  <a:t>potential</a:t>
                </a:r>
                <a:r>
                  <a:rPr lang="fr-FR" sz="2400" b="1" dirty="0">
                    <a:latin typeface="Avenir Next LT Pro" panose="020B0504020202020204" pitchFamily="34" charset="0"/>
                  </a:rPr>
                  <a:t>:</a:t>
                </a:r>
              </a:p>
              <a:p>
                <a:endParaRPr lang="fr-FR" sz="2000" dirty="0">
                  <a:latin typeface="Avenir Next LT Pro" panose="020B0504020202020204" pitchFamily="34" charset="0"/>
                </a:endParaRPr>
              </a:p>
              <a:p>
                <a:r>
                  <a:rPr lang="fr-FR" sz="2000" dirty="0" err="1">
                    <a:latin typeface="Avenir Next LT Pro" panose="020B0504020202020204" pitchFamily="34" charset="0"/>
                  </a:rPr>
                  <a:t>Higher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curvature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terms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fr-FR" sz="2000" dirty="0">
                    <a:latin typeface="Avenir Next LT Pro" panose="020B0504020202020204" pitchFamily="34" charset="0"/>
                  </a:rPr>
                  <a:t>),  radiative corrections (</a:t>
                </a:r>
                <a:r>
                  <a:rPr lang="fr-FR" sz="2000" u="sng" dirty="0">
                    <a:latin typeface="Avenir Next LT Pro" panose="020B0504020202020204" pitchFamily="34" charset="0"/>
                  </a:rPr>
                  <a:t>2nd topic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),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higher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dimensional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operators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,</a:t>
                </a:r>
              </a:p>
              <a:p>
                <a:r>
                  <a:rPr lang="fr-FR" sz="2000" dirty="0">
                    <a:latin typeface="Avenir Next LT Pro" panose="020B0504020202020204" pitchFamily="34" charset="0"/>
                  </a:rPr>
                  <a:t>or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just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a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tiny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change of the </a:t>
                </a:r>
                <a:r>
                  <a:rPr lang="fr-FR" sz="2000" dirty="0" err="1">
                    <a:latin typeface="Avenir Next LT Pro" panose="020B0504020202020204" pitchFamily="34" charset="0"/>
                  </a:rPr>
                  <a:t>coupling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 constants (</a:t>
                </a:r>
                <a:r>
                  <a:rPr lang="fr-FR" sz="2000" u="sng" dirty="0">
                    <a:latin typeface="Avenir Next LT Pro" panose="020B0504020202020204" pitchFamily="34" charset="0"/>
                  </a:rPr>
                  <a:t>1st topic</a:t>
                </a:r>
                <a:r>
                  <a:rPr lang="fr-FR" sz="2000" dirty="0">
                    <a:latin typeface="Avenir Next LT Pro" panose="020B0504020202020204" pitchFamily="34" charset="0"/>
                  </a:rPr>
                  <a:t>)…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C80D018-F897-5E2C-03F9-2C2EBC451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65" y="5153128"/>
                <a:ext cx="10943124" cy="1384995"/>
              </a:xfrm>
              <a:prstGeom prst="rect">
                <a:avLst/>
              </a:prstGeom>
              <a:blipFill>
                <a:blip r:embed="rId4"/>
                <a:stretch>
                  <a:fillRect l="-811" t="-3604" b="-6306"/>
                </a:stretch>
              </a:blipFill>
            </p:spPr>
            <p:txBody>
              <a:bodyPr/>
              <a:lstStyle/>
              <a:p>
                <a:r>
                  <a:rPr lang="fr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6015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14892</TotalTime>
  <Words>2045</Words>
  <Application>Microsoft Macintosh PowerPoint</Application>
  <PresentationFormat>Grand écran</PresentationFormat>
  <Paragraphs>413</Paragraphs>
  <Slides>44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4" baseType="lpstr">
      <vt:lpstr>Aptos</vt:lpstr>
      <vt:lpstr>Aptos Display</vt:lpstr>
      <vt:lpstr>Arial</vt:lpstr>
      <vt:lpstr>Avenir Book</vt:lpstr>
      <vt:lpstr>Avenir Next LT Pro</vt:lpstr>
      <vt:lpstr>Cambria Math</vt:lpstr>
      <vt:lpstr>Comic Sans MS</vt:lpstr>
      <vt:lpstr>Tahoma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Wenqi Ke</dc:creator>
  <cp:lastModifiedBy>Wenqi Ke</cp:lastModifiedBy>
  <cp:revision>191</cp:revision>
  <dcterms:created xsi:type="dcterms:W3CDTF">2026-07-30T19:00:25Z</dcterms:created>
  <dcterms:modified xsi:type="dcterms:W3CDTF">2026-08-12T03:13:20Z</dcterms:modified>
</cp:coreProperties>
</file>