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8" r:id="rId1"/>
  </p:sldMasterIdLst>
  <p:notesMasterIdLst>
    <p:notesMasterId r:id="rId28"/>
  </p:notesMasterIdLst>
  <p:sldIdLst>
    <p:sldId id="256" r:id="rId2"/>
    <p:sldId id="2805" r:id="rId3"/>
    <p:sldId id="2807" r:id="rId4"/>
    <p:sldId id="2811" r:id="rId5"/>
    <p:sldId id="2806" r:id="rId6"/>
    <p:sldId id="2808" r:id="rId7"/>
    <p:sldId id="2815" r:id="rId8"/>
    <p:sldId id="2810" r:id="rId9"/>
    <p:sldId id="2809" r:id="rId10"/>
    <p:sldId id="259" r:id="rId11"/>
    <p:sldId id="260" r:id="rId12"/>
    <p:sldId id="2814" r:id="rId13"/>
    <p:sldId id="264" r:id="rId14"/>
    <p:sldId id="2816" r:id="rId15"/>
    <p:sldId id="267" r:id="rId16"/>
    <p:sldId id="268" r:id="rId17"/>
    <p:sldId id="271" r:id="rId18"/>
    <p:sldId id="21288" r:id="rId19"/>
    <p:sldId id="2813" r:id="rId20"/>
    <p:sldId id="276" r:id="rId21"/>
    <p:sldId id="1854" r:id="rId22"/>
    <p:sldId id="277" r:id="rId23"/>
    <p:sldId id="2812" r:id="rId24"/>
    <p:sldId id="265" r:id="rId25"/>
    <p:sldId id="21287" r:id="rId26"/>
    <p:sldId id="21289"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5">
          <p15:clr>
            <a:srgbClr val="A4A3A4"/>
          </p15:clr>
        </p15:guide>
        <p15:guide id="2" orient="horz" pos="971">
          <p15:clr>
            <a:srgbClr val="A4A3A4"/>
          </p15:clr>
        </p15:guide>
        <p15:guide id="3" orient="horz" pos="2809">
          <p15:clr>
            <a:srgbClr val="A4A3A4"/>
          </p15:clr>
        </p15:guide>
        <p15:guide id="4" orient="horz" pos="2985">
          <p15:clr>
            <a:srgbClr val="A4A3A4"/>
          </p15:clr>
        </p15:guide>
        <p15:guide id="5" orient="horz" pos="789">
          <p15:clr>
            <a:srgbClr val="A4A3A4"/>
          </p15:clr>
        </p15:guide>
        <p15:guide id="6" orient="horz" pos="1332">
          <p15:clr>
            <a:srgbClr val="A4A3A4"/>
          </p15:clr>
        </p15:guide>
        <p15:guide id="7" orient="horz" pos="3137">
          <p15:clr>
            <a:srgbClr val="A4A3A4"/>
          </p15:clr>
        </p15:guide>
        <p15:guide id="8" orient="horz" pos="425">
          <p15:clr>
            <a:srgbClr val="A4A3A4"/>
          </p15:clr>
        </p15:guide>
        <p15:guide id="9" orient="horz" pos="2106">
          <p15:clr>
            <a:srgbClr val="A4A3A4"/>
          </p15:clr>
        </p15:guide>
        <p15:guide id="10" pos="2880">
          <p15:clr>
            <a:srgbClr val="A4A3A4"/>
          </p15:clr>
        </p15:guide>
        <p15:guide id="11" pos="363">
          <p15:clr>
            <a:srgbClr val="A4A3A4"/>
          </p15:clr>
        </p15:guide>
        <p15:guide id="12" pos="5396">
          <p15:clr>
            <a:srgbClr val="A4A3A4"/>
          </p15:clr>
        </p15:guide>
        <p15:guide id="13" pos="282">
          <p15:clr>
            <a:srgbClr val="A4A3A4"/>
          </p15:clr>
        </p15:guide>
        <p15:guide id="14" pos="3784">
          <p15:clr>
            <a:srgbClr val="A4A3A4"/>
          </p15:clr>
        </p15:guide>
        <p15:guide id="15" pos="3736">
          <p15:clr>
            <a:srgbClr val="A4A3A4"/>
          </p15:clr>
        </p15:guide>
        <p15:guide id="16" pos="2179">
          <p15:clr>
            <a:srgbClr val="A4A3A4"/>
          </p15:clr>
        </p15:guide>
        <p15:guide id="17" pos="5464">
          <p15:clr>
            <a:srgbClr val="A4A3A4"/>
          </p15:clr>
        </p15:guide>
        <p15:guide id="18" pos="38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y Bai" initials="" lastIdx="1" clrIdx="0"/>
  <p:cmAuthor id="1" name="Tor O. Raubenheime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339B8"/>
    <a:srgbClr val="E6EDD9"/>
    <a:srgbClr val="0000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0AB40F5-A1BC-4D84-B194-EA97EF3DC60A}">
  <a:tblStyle styleId="{A0AB40F5-A1BC-4D84-B194-EA97EF3DC60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67" autoAdjust="0"/>
  </p:normalViewPr>
  <p:slideViewPr>
    <p:cSldViewPr snapToGrid="0">
      <p:cViewPr varScale="1">
        <p:scale>
          <a:sx n="74" d="100"/>
          <a:sy n="74" d="100"/>
        </p:scale>
        <p:origin x="1410" y="54"/>
      </p:cViewPr>
      <p:guideLst>
        <p:guide orient="horz" pos="245"/>
        <p:guide orient="horz" pos="971"/>
        <p:guide orient="horz" pos="2809"/>
        <p:guide orient="horz" pos="2985"/>
        <p:guide orient="horz" pos="789"/>
        <p:guide orient="horz" pos="1332"/>
        <p:guide orient="horz" pos="3137"/>
        <p:guide orient="horz" pos="425"/>
        <p:guide orient="horz" pos="2106"/>
        <p:guide pos="2880"/>
        <p:guide pos="363"/>
        <p:guide pos="5396"/>
        <p:guide pos="282"/>
        <p:guide pos="3784"/>
        <p:guide pos="3736"/>
        <p:guide pos="2179"/>
        <p:guide pos="5464"/>
        <p:guide pos="3867"/>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a:extLst>
            <a:ext uri="{FF2B5EF4-FFF2-40B4-BE49-F238E27FC236}">
              <a16:creationId xmlns:a16="http://schemas.microsoft.com/office/drawing/2014/main" id="{805BDF9F-B1D1-9271-CD2B-BDA446B4BF0D}"/>
            </a:ext>
          </a:extLst>
        </p:cNvPr>
        <p:cNvGrpSpPr/>
        <p:nvPr/>
      </p:nvGrpSpPr>
      <p:grpSpPr>
        <a:xfrm>
          <a:off x="0" y="0"/>
          <a:ext cx="0" cy="0"/>
          <a:chOff x="0" y="0"/>
          <a:chExt cx="0" cy="0"/>
        </a:xfrm>
      </p:grpSpPr>
      <p:sp>
        <p:nvSpPr>
          <p:cNvPr id="304" name="Google Shape;304;g3ae218b8a5d_0_0:notes">
            <a:extLst>
              <a:ext uri="{FF2B5EF4-FFF2-40B4-BE49-F238E27FC236}">
                <a16:creationId xmlns:a16="http://schemas.microsoft.com/office/drawing/2014/main" id="{DBBBE2E2-8C19-CA7E-50E0-2FC6D711F47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3ae218b8a5d_0_0:notes">
            <a:extLst>
              <a:ext uri="{FF2B5EF4-FFF2-40B4-BE49-F238E27FC236}">
                <a16:creationId xmlns:a16="http://schemas.microsoft.com/office/drawing/2014/main" id="{910761C6-770E-BC3E-F322-AF85C672016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946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11193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3ade25df6cc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3ade25df6c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3ade25df6c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3ade25df6c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d5e6d71505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d5e6d71505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0165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Positrons and injector systems, IR mockup, project management, implementation,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5979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ada25bfb52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3ada25bfb52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ada25bfb52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ada25bfb52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ada25bfb52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ada25bfb52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a:extLst>
            <a:ext uri="{FF2B5EF4-FFF2-40B4-BE49-F238E27FC236}">
              <a16:creationId xmlns:a16="http://schemas.microsoft.com/office/drawing/2014/main" id="{F4D61151-B0E4-63D8-81AA-66CAE19C7C61}"/>
            </a:ext>
          </a:extLst>
        </p:cNvPr>
        <p:cNvGrpSpPr/>
        <p:nvPr/>
      </p:nvGrpSpPr>
      <p:grpSpPr>
        <a:xfrm>
          <a:off x="0" y="0"/>
          <a:ext cx="0" cy="0"/>
          <a:chOff x="0" y="0"/>
          <a:chExt cx="0" cy="0"/>
        </a:xfrm>
      </p:grpSpPr>
      <p:sp>
        <p:nvSpPr>
          <p:cNvPr id="241" name="Google Shape;241;g3ada25bfb52_0_117:notes">
            <a:extLst>
              <a:ext uri="{FF2B5EF4-FFF2-40B4-BE49-F238E27FC236}">
                <a16:creationId xmlns:a16="http://schemas.microsoft.com/office/drawing/2014/main" id="{7D3FDAAD-C64C-4851-2D21-12B42A1FD75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ada25bfb52_0_117:notes">
            <a:extLst>
              <a:ext uri="{FF2B5EF4-FFF2-40B4-BE49-F238E27FC236}">
                <a16:creationId xmlns:a16="http://schemas.microsoft.com/office/drawing/2014/main" id="{3BC91EAF-E1C9-DE05-BBAB-80241BF4737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4203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ada25bfb52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3ada25bfb52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ada25bfb52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3ada25bfb52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3ada25bfb52_0_7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3ada25bfb52_0_7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14"/>
        <p:cNvGrpSpPr/>
        <p:nvPr/>
      </p:nvGrpSpPr>
      <p:grpSpPr>
        <a:xfrm>
          <a:off x="0" y="0"/>
          <a:ext cx="0" cy="0"/>
          <a:chOff x="0" y="0"/>
          <a:chExt cx="0" cy="0"/>
        </a:xfrm>
      </p:grpSpPr>
      <p:sp>
        <p:nvSpPr>
          <p:cNvPr id="15" name="Google Shape;15;p2"/>
          <p:cNvSpPr/>
          <p:nvPr/>
        </p:nvSpPr>
        <p:spPr>
          <a:xfrm>
            <a:off x="0" y="4371107"/>
            <a:ext cx="9144000" cy="77239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6" name="Google Shape;16;p2"/>
          <p:cNvPicPr preferRelativeResize="0"/>
          <p:nvPr/>
        </p:nvPicPr>
        <p:blipFill rotWithShape="1">
          <a:blip r:embed="rId2">
            <a:alphaModFix/>
          </a:blip>
          <a:srcRect/>
          <a:stretch/>
        </p:blipFill>
        <p:spPr>
          <a:xfrm>
            <a:off x="378" y="-3597"/>
            <a:ext cx="9143245" cy="5150695"/>
          </a:xfrm>
          <a:prstGeom prst="rect">
            <a:avLst/>
          </a:prstGeom>
          <a:noFill/>
          <a:ln>
            <a:noFill/>
          </a:ln>
        </p:spPr>
      </p:pic>
      <p:pic>
        <p:nvPicPr>
          <p:cNvPr id="17" name="Google Shape;17;p2"/>
          <p:cNvPicPr preferRelativeResize="0"/>
          <p:nvPr/>
        </p:nvPicPr>
        <p:blipFill rotWithShape="1">
          <a:blip r:embed="rId3">
            <a:alphaModFix/>
          </a:blip>
          <a:srcRect/>
          <a:stretch/>
        </p:blipFill>
        <p:spPr>
          <a:xfrm>
            <a:off x="6705223" y="4566855"/>
            <a:ext cx="2302769" cy="669037"/>
          </a:xfrm>
          <a:prstGeom prst="rect">
            <a:avLst/>
          </a:prstGeom>
          <a:noFill/>
          <a:ln>
            <a:noFill/>
          </a:ln>
        </p:spPr>
      </p:pic>
      <p:sp>
        <p:nvSpPr>
          <p:cNvPr id="18" name="Google Shape;18;p2"/>
          <p:cNvSpPr txBox="1">
            <a:spLocks noGrp="1"/>
          </p:cNvSpPr>
          <p:nvPr>
            <p:ph type="ctrTitle"/>
          </p:nvPr>
        </p:nvSpPr>
        <p:spPr>
          <a:xfrm>
            <a:off x="557214" y="1465871"/>
            <a:ext cx="5691185" cy="801080"/>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dk1"/>
              </a:buClr>
              <a:buSzPts val="3200"/>
              <a:buFont typeface="Arial"/>
              <a:buNone/>
              <a:defRPr sz="3200" b="1">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577056" y="2571750"/>
            <a:ext cx="4985545" cy="679620"/>
          </a:xfrm>
          <a:prstGeom prst="rect">
            <a:avLst/>
          </a:prstGeom>
          <a:noFill/>
          <a:ln>
            <a:noFill/>
          </a:ln>
        </p:spPr>
        <p:txBody>
          <a:bodyPr spcFirstLastPara="1" wrap="square" lIns="0" tIns="0" rIns="0" bIns="0" anchor="t" anchorCtr="0">
            <a:noAutofit/>
          </a:bodyPr>
          <a:lstStyle>
            <a:lvl1pPr lvl="0" algn="l">
              <a:lnSpc>
                <a:spcPct val="110000"/>
              </a:lnSpc>
              <a:spcBef>
                <a:spcPts val="0"/>
              </a:spcBef>
              <a:spcAft>
                <a:spcPts val="0"/>
              </a:spcAft>
              <a:buSzPts val="1800"/>
              <a:buNone/>
              <a:defRPr sz="1800" b="0">
                <a:solidFill>
                  <a:schemeClr val="dk1"/>
                </a:solidFill>
                <a:latin typeface="Arial"/>
                <a:ea typeface="Arial"/>
                <a:cs typeface="Arial"/>
                <a:sym typeface="Arial"/>
              </a:defRPr>
            </a:lvl1pPr>
            <a:lvl2pPr lvl="1" algn="ctr">
              <a:lnSpc>
                <a:spcPct val="120000"/>
              </a:lnSpc>
              <a:spcBef>
                <a:spcPts val="300"/>
              </a:spcBef>
              <a:spcAft>
                <a:spcPts val="0"/>
              </a:spcAft>
              <a:buSzPts val="2640"/>
              <a:buNone/>
              <a:defRPr>
                <a:solidFill>
                  <a:srgbClr val="888888"/>
                </a:solidFill>
              </a:defRPr>
            </a:lvl2pPr>
            <a:lvl3pPr lvl="2" algn="ctr">
              <a:lnSpc>
                <a:spcPct val="120000"/>
              </a:lnSpc>
              <a:spcBef>
                <a:spcPts val="0"/>
              </a:spcBef>
              <a:spcAft>
                <a:spcPts val="0"/>
              </a:spcAft>
              <a:buSzPts val="2400"/>
              <a:buNone/>
              <a:defRPr>
                <a:solidFill>
                  <a:srgbClr val="888888"/>
                </a:solidFill>
              </a:defRPr>
            </a:lvl3pPr>
            <a:lvl4pPr lvl="3" algn="ctr">
              <a:lnSpc>
                <a:spcPct val="120000"/>
              </a:lnSpc>
              <a:spcBef>
                <a:spcPts val="0"/>
              </a:spcBef>
              <a:spcAft>
                <a:spcPts val="0"/>
              </a:spcAft>
              <a:buSzPts val="2160"/>
              <a:buNone/>
              <a:defRPr>
                <a:solidFill>
                  <a:srgbClr val="888888"/>
                </a:solidFill>
              </a:defRPr>
            </a:lvl4pPr>
            <a:lvl5pPr lvl="4" algn="ctr">
              <a:lnSpc>
                <a:spcPct val="120000"/>
              </a:lnSpc>
              <a:spcBef>
                <a:spcPts val="0"/>
              </a:spcBef>
              <a:spcAft>
                <a:spcPts val="0"/>
              </a:spcAft>
              <a:buSzPts val="192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20" name="Google Shape;20;p2"/>
          <p:cNvPicPr preferRelativeResize="0"/>
          <p:nvPr/>
        </p:nvPicPr>
        <p:blipFill rotWithShape="1">
          <a:blip r:embed="rId4">
            <a:alphaModFix/>
          </a:blip>
          <a:srcRect/>
          <a:stretch/>
        </p:blipFill>
        <p:spPr>
          <a:xfrm>
            <a:off x="577056" y="4566854"/>
            <a:ext cx="2209800" cy="324193"/>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2"/>
        <p:cNvGrpSpPr/>
        <p:nvPr/>
      </p:nvGrpSpPr>
      <p:grpSpPr>
        <a:xfrm>
          <a:off x="0" y="0"/>
          <a:ext cx="0" cy="0"/>
          <a:chOff x="0" y="0"/>
          <a:chExt cx="0" cy="0"/>
        </a:xfrm>
      </p:grpSpPr>
      <p:pic>
        <p:nvPicPr>
          <p:cNvPr id="23" name="Google Shape;23;p3"/>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24" name="Google Shape;24;p3"/>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25" name="Google Shape;25;p3"/>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7" name="Google Shape;27;p3"/>
          <p:cNvSpPr txBox="1">
            <a:spLocks noGrp="1"/>
          </p:cNvSpPr>
          <p:nvPr>
            <p:ph type="body" idx="1" hasCustomPrompt="1"/>
          </p:nvPr>
        </p:nvSpPr>
        <p:spPr>
          <a:xfrm>
            <a:off x="457200" y="932688"/>
            <a:ext cx="8108950"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Clr>
                <a:srgbClr val="981E32"/>
              </a:buClr>
              <a:buSzPct val="130000"/>
              <a:buFont typeface="Wingdings" panose="05000000000000000000" pitchFamily="2" charset="2"/>
              <a:buChar char="§"/>
              <a:defRPr/>
            </a:lvl1pPr>
            <a:lvl2pPr marL="914400" lvl="1" indent="-396240" algn="l">
              <a:lnSpc>
                <a:spcPct val="120000"/>
              </a:lnSpc>
              <a:spcBef>
                <a:spcPts val="300"/>
              </a:spcBef>
              <a:spcAft>
                <a:spcPts val="0"/>
              </a:spcAft>
              <a:buClr>
                <a:srgbClr val="981E32"/>
              </a:buClr>
              <a:buSzPct val="100000"/>
              <a:buFont typeface="Courier New" panose="02070309020205020404" pitchFamily="49" charset="0"/>
              <a:buChar char="o"/>
              <a:defRPr sz="2000"/>
            </a:lvl2pPr>
            <a:lvl3pPr marL="1371600" lvl="2" indent="-381000" algn="l">
              <a:lnSpc>
                <a:spcPct val="120000"/>
              </a:lnSpc>
              <a:spcBef>
                <a:spcPts val="0"/>
              </a:spcBef>
              <a:spcAft>
                <a:spcPts val="0"/>
              </a:spcAft>
              <a:buClr>
                <a:srgbClr val="981E32"/>
              </a:buClr>
              <a:buSzPts val="2400"/>
              <a:buChar char="-"/>
              <a:defRPr sz="1800"/>
            </a:lvl3pPr>
            <a:lvl4pPr marL="1828800" lvl="3" indent="-365760" algn="l">
              <a:lnSpc>
                <a:spcPct val="120000"/>
              </a:lnSpc>
              <a:spcBef>
                <a:spcPts val="0"/>
              </a:spcBef>
              <a:spcAft>
                <a:spcPts val="0"/>
              </a:spcAft>
              <a:buClr>
                <a:srgbClr val="981E32"/>
              </a:buClr>
              <a:buSzPts val="2160"/>
              <a:buChar char="•"/>
              <a:defRPr sz="1800"/>
            </a:lvl4pPr>
            <a:lvl5pPr marL="2286000" lvl="4" indent="-350520" algn="l">
              <a:lnSpc>
                <a:spcPct val="120000"/>
              </a:lnSpc>
              <a:spcBef>
                <a:spcPts val="0"/>
              </a:spcBef>
              <a:spcAft>
                <a:spcPts val="0"/>
              </a:spcAft>
              <a:buClr>
                <a:srgbClr val="981E32"/>
              </a:buClr>
              <a:buSzPts val="1920"/>
              <a:buChar char="-"/>
              <a:defRPr sz="16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r>
              <a:rPr lang="en-US" dirty="0"/>
              <a:t>Text</a:t>
            </a:r>
          </a:p>
          <a:p>
            <a:pPr lvl="1"/>
            <a:r>
              <a:rPr lang="en-US" dirty="0"/>
              <a:t>Text</a:t>
            </a:r>
          </a:p>
          <a:p>
            <a:pPr lvl="2"/>
            <a:r>
              <a:rPr lang="en-US" dirty="0"/>
              <a:t>text</a:t>
            </a:r>
            <a:endParaRPr dirty="0"/>
          </a:p>
        </p:txBody>
      </p:sp>
      <p:sp>
        <p:nvSpPr>
          <p:cNvPr id="28" name="Google Shape;28;p3"/>
          <p:cNvSpPr txBox="1">
            <a:spLocks noGrp="1"/>
          </p:cNvSpPr>
          <p:nvPr>
            <p:ph type="ftr" idx="11"/>
          </p:nvPr>
        </p:nvSpPr>
        <p:spPr>
          <a:xfrm>
            <a:off x="193638" y="4857750"/>
            <a:ext cx="5502037" cy="31432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1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APS DPF Community Meeting, December 19, 2025</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7"/>
        <p:cNvGrpSpPr/>
        <p:nvPr/>
      </p:nvGrpSpPr>
      <p:grpSpPr>
        <a:xfrm>
          <a:off x="0" y="0"/>
          <a:ext cx="0" cy="0"/>
          <a:chOff x="0" y="0"/>
          <a:chExt cx="0" cy="0"/>
        </a:xfrm>
      </p:grpSpPr>
      <p:pic>
        <p:nvPicPr>
          <p:cNvPr id="48" name="Google Shape;48;p6"/>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49" name="Google Shape;49;p6"/>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50" name="Google Shape;50;p6"/>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51" name="Google Shape;51;p6"/>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6"/>
          <p:cNvSpPr txBox="1">
            <a:spLocks noGrp="1"/>
          </p:cNvSpPr>
          <p:nvPr>
            <p:ph type="ftr" idx="11"/>
          </p:nvPr>
        </p:nvSpPr>
        <p:spPr>
          <a:xfrm>
            <a:off x="193638" y="4857750"/>
            <a:ext cx="5502037" cy="31432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1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APS DPF Community Meeting, December 19, 2025</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line headline">
  <p:cSld name="2 line headline">
    <p:spTree>
      <p:nvGrpSpPr>
        <p:cNvPr id="1" name="Shape 53"/>
        <p:cNvGrpSpPr/>
        <p:nvPr/>
      </p:nvGrpSpPr>
      <p:grpSpPr>
        <a:xfrm>
          <a:off x="0" y="0"/>
          <a:ext cx="0" cy="0"/>
          <a:chOff x="0" y="0"/>
          <a:chExt cx="0" cy="0"/>
        </a:xfrm>
      </p:grpSpPr>
      <p:pic>
        <p:nvPicPr>
          <p:cNvPr id="54" name="Google Shape;54;p7"/>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55" name="Google Shape;55;p7"/>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56" name="Google Shape;56;p7"/>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57" name="Google Shape;57;p7"/>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7"/>
          <p:cNvSpPr>
            <a:spLocks noGrp="1"/>
          </p:cNvSpPr>
          <p:nvPr>
            <p:ph type="pic" idx="2"/>
          </p:nvPr>
        </p:nvSpPr>
        <p:spPr>
          <a:xfrm>
            <a:off x="3646488" y="939546"/>
            <a:ext cx="2442340" cy="1860804"/>
          </a:xfrm>
          <a:prstGeom prst="rect">
            <a:avLst/>
          </a:prstGeom>
          <a:noFill/>
          <a:ln>
            <a:noFill/>
          </a:ln>
        </p:spPr>
      </p:sp>
      <p:sp>
        <p:nvSpPr>
          <p:cNvPr id="59" name="Google Shape;59;p7"/>
          <p:cNvSpPr>
            <a:spLocks noGrp="1"/>
          </p:cNvSpPr>
          <p:nvPr>
            <p:ph type="pic" idx="3"/>
          </p:nvPr>
        </p:nvSpPr>
        <p:spPr>
          <a:xfrm>
            <a:off x="3646488" y="2914650"/>
            <a:ext cx="2442340" cy="1824038"/>
          </a:xfrm>
          <a:prstGeom prst="rect">
            <a:avLst/>
          </a:prstGeom>
          <a:noFill/>
          <a:ln>
            <a:noFill/>
          </a:ln>
        </p:spPr>
      </p:sp>
      <p:sp>
        <p:nvSpPr>
          <p:cNvPr id="60" name="Google Shape;60;p7"/>
          <p:cNvSpPr>
            <a:spLocks noGrp="1"/>
          </p:cNvSpPr>
          <p:nvPr>
            <p:ph type="pic" idx="4"/>
          </p:nvPr>
        </p:nvSpPr>
        <p:spPr>
          <a:xfrm>
            <a:off x="6242954" y="932688"/>
            <a:ext cx="2442340" cy="3799142"/>
          </a:xfrm>
          <a:prstGeom prst="rect">
            <a:avLst/>
          </a:prstGeom>
          <a:noFill/>
          <a:ln>
            <a:noFill/>
          </a:ln>
        </p:spPr>
      </p:sp>
      <p:sp>
        <p:nvSpPr>
          <p:cNvPr id="61" name="Google Shape;61;p7"/>
          <p:cNvSpPr txBox="1">
            <a:spLocks noGrp="1"/>
          </p:cNvSpPr>
          <p:nvPr>
            <p:ph type="body" idx="1"/>
          </p:nvPr>
        </p:nvSpPr>
        <p:spPr>
          <a:xfrm>
            <a:off x="457201" y="932688"/>
            <a:ext cx="3013075"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SzPts val="1800"/>
              <a:buNone/>
              <a:defRPr/>
            </a:lvl1pPr>
            <a:lvl2pPr marL="914400" lvl="1" indent="-365760" algn="l">
              <a:lnSpc>
                <a:spcPct val="120000"/>
              </a:lnSpc>
              <a:spcBef>
                <a:spcPts val="300"/>
              </a:spcBef>
              <a:spcAft>
                <a:spcPts val="0"/>
              </a:spcAft>
              <a:buSzPts val="2160"/>
              <a:buChar char="•"/>
              <a:defRPr/>
            </a:lvl2pPr>
            <a:lvl3pPr marL="1371600" lvl="2" indent="-365760" algn="l">
              <a:lnSpc>
                <a:spcPct val="120000"/>
              </a:lnSpc>
              <a:spcBef>
                <a:spcPts val="0"/>
              </a:spcBef>
              <a:spcAft>
                <a:spcPts val="0"/>
              </a:spcAft>
              <a:buSzPts val="2160"/>
              <a:buChar char="-"/>
              <a:defRPr/>
            </a:lvl3pPr>
            <a:lvl4pPr marL="1828800" lvl="3" indent="-365760" algn="l">
              <a:lnSpc>
                <a:spcPct val="120000"/>
              </a:lnSpc>
              <a:spcBef>
                <a:spcPts val="0"/>
              </a:spcBef>
              <a:spcAft>
                <a:spcPts val="0"/>
              </a:spcAft>
              <a:buSzPts val="2160"/>
              <a:buChar char="•"/>
              <a:defRPr/>
            </a:lvl4pPr>
            <a:lvl5pPr marL="2286000" lvl="4" indent="-365760" algn="l">
              <a:lnSpc>
                <a:spcPct val="120000"/>
              </a:lnSpc>
              <a:spcBef>
                <a:spcPts val="0"/>
              </a:spcBef>
              <a:spcAft>
                <a:spcPts val="0"/>
              </a:spcAft>
              <a:buSzPts val="216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2" name="Google Shape;62;p7"/>
          <p:cNvSpPr txBox="1">
            <a:spLocks noGrp="1"/>
          </p:cNvSpPr>
          <p:nvPr>
            <p:ph type="ftr" idx="11"/>
          </p:nvPr>
        </p:nvSpPr>
        <p:spPr>
          <a:xfrm>
            <a:off x="193638" y="4857750"/>
            <a:ext cx="5502037" cy="31432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1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APS DPF Community Meeting, December 19, 2025</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and Chart on right">
  <p:cSld name="Content and Chart on right">
    <p:spTree>
      <p:nvGrpSpPr>
        <p:cNvPr id="1" name="Shape 63"/>
        <p:cNvGrpSpPr/>
        <p:nvPr/>
      </p:nvGrpSpPr>
      <p:grpSpPr>
        <a:xfrm>
          <a:off x="0" y="0"/>
          <a:ext cx="0" cy="0"/>
          <a:chOff x="0" y="0"/>
          <a:chExt cx="0" cy="0"/>
        </a:xfrm>
      </p:grpSpPr>
      <p:pic>
        <p:nvPicPr>
          <p:cNvPr id="64" name="Google Shape;64;p8"/>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65" name="Google Shape;65;p8"/>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66" name="Google Shape;66;p8"/>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67" name="Google Shape;67;p8"/>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8"/>
          <p:cNvSpPr>
            <a:spLocks noGrp="1"/>
          </p:cNvSpPr>
          <p:nvPr>
            <p:ph type="chart" idx="2"/>
          </p:nvPr>
        </p:nvSpPr>
        <p:spPr>
          <a:xfrm>
            <a:off x="6007100" y="932688"/>
            <a:ext cx="2667000" cy="3799142"/>
          </a:xfrm>
          <a:prstGeom prst="rect">
            <a:avLst/>
          </a:prstGeom>
          <a:noFill/>
          <a:ln>
            <a:noFill/>
          </a:ln>
        </p:spPr>
        <p:txBody>
          <a:bodyPr spcFirstLastPara="1" wrap="square" lIns="0" tIns="0" rIns="0" bIns="0" anchor="t" anchorCtr="0">
            <a:noAutofit/>
          </a:bodyPr>
          <a:lstStyle>
            <a:lvl1pPr marR="0" lvl="0" algn="l" rtl="0">
              <a:lnSpc>
                <a:spcPct val="12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20000"/>
              </a:lnSpc>
              <a:spcBef>
                <a:spcPts val="300"/>
              </a:spcBef>
              <a:spcAft>
                <a:spcPts val="0"/>
              </a:spcAft>
              <a:buClr>
                <a:schemeClr val="lt2"/>
              </a:buClr>
              <a:buSzPts val="2640"/>
              <a:buFont typeface="Arial"/>
              <a:buChar char="•"/>
              <a:defRPr sz="2200" b="0" i="0" u="none" strike="noStrike" cap="none">
                <a:solidFill>
                  <a:schemeClr val="dk1"/>
                </a:solidFill>
                <a:latin typeface="Arial"/>
                <a:ea typeface="Arial"/>
                <a:cs typeface="Arial"/>
                <a:sym typeface="Arial"/>
              </a:defRPr>
            </a:lvl2pPr>
            <a:lvl3pPr marR="0" lvl="2" algn="l" rtl="0">
              <a:lnSpc>
                <a:spcPct val="120000"/>
              </a:lnSpc>
              <a:spcBef>
                <a:spcPts val="0"/>
              </a:spcBef>
              <a:spcAft>
                <a:spcPts val="0"/>
              </a:spcAft>
              <a:buClr>
                <a:schemeClr val="lt2"/>
              </a:buClr>
              <a:buSzPts val="2400"/>
              <a:buFont typeface="Arial"/>
              <a:buChar char="-"/>
              <a:defRPr sz="2000" b="0" i="0" u="none" strike="noStrike" cap="none">
                <a:solidFill>
                  <a:schemeClr val="dk1"/>
                </a:solidFill>
                <a:latin typeface="Arial"/>
                <a:ea typeface="Arial"/>
                <a:cs typeface="Arial"/>
                <a:sym typeface="Arial"/>
              </a:defRPr>
            </a:lvl3pPr>
            <a:lvl4pPr marR="0" lvl="3" algn="l" rtl="0">
              <a:lnSpc>
                <a:spcPct val="120000"/>
              </a:lnSpc>
              <a:spcBef>
                <a:spcPts val="0"/>
              </a:spcBef>
              <a:spcAft>
                <a:spcPts val="0"/>
              </a:spcAft>
              <a:buClr>
                <a:schemeClr val="lt2"/>
              </a:buClr>
              <a:buSzPts val="2160"/>
              <a:buFont typeface="Arial"/>
              <a:buChar char="•"/>
              <a:defRPr sz="1800" b="0" i="0" u="none" strike="noStrike" cap="none">
                <a:solidFill>
                  <a:schemeClr val="dk1"/>
                </a:solidFill>
                <a:latin typeface="Arial"/>
                <a:ea typeface="Arial"/>
                <a:cs typeface="Arial"/>
                <a:sym typeface="Arial"/>
              </a:defRPr>
            </a:lvl4pPr>
            <a:lvl5pPr marR="0" lvl="4" algn="l" rtl="0">
              <a:lnSpc>
                <a:spcPct val="120000"/>
              </a:lnSpc>
              <a:spcBef>
                <a:spcPts val="0"/>
              </a:spcBef>
              <a:spcAft>
                <a:spcPts val="0"/>
              </a:spcAft>
              <a:buClr>
                <a:schemeClr val="lt2"/>
              </a:buClr>
              <a:buSzPts val="1920"/>
              <a:buFont typeface="Arial"/>
              <a:buChar char="-"/>
              <a:defRPr sz="16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 name="Google Shape;69;p8"/>
          <p:cNvSpPr txBox="1">
            <a:spLocks noGrp="1"/>
          </p:cNvSpPr>
          <p:nvPr>
            <p:ph type="body" idx="1"/>
          </p:nvPr>
        </p:nvSpPr>
        <p:spPr>
          <a:xfrm>
            <a:off x="457200" y="932688"/>
            <a:ext cx="5484812"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SzPts val="1800"/>
              <a:buNone/>
              <a:defRPr/>
            </a:lvl1pPr>
            <a:lvl2pPr marL="914400" lvl="1" indent="-365760" algn="l">
              <a:lnSpc>
                <a:spcPct val="120000"/>
              </a:lnSpc>
              <a:spcBef>
                <a:spcPts val="300"/>
              </a:spcBef>
              <a:spcAft>
                <a:spcPts val="0"/>
              </a:spcAft>
              <a:buSzPts val="2160"/>
              <a:buChar char="•"/>
              <a:defRPr/>
            </a:lvl2pPr>
            <a:lvl3pPr marL="1371600" lvl="2" indent="-365760" algn="l">
              <a:lnSpc>
                <a:spcPct val="120000"/>
              </a:lnSpc>
              <a:spcBef>
                <a:spcPts val="0"/>
              </a:spcBef>
              <a:spcAft>
                <a:spcPts val="0"/>
              </a:spcAft>
              <a:buSzPts val="2160"/>
              <a:buChar char="-"/>
              <a:defRPr/>
            </a:lvl3pPr>
            <a:lvl4pPr marL="1828800" lvl="3" indent="-365760" algn="l">
              <a:lnSpc>
                <a:spcPct val="120000"/>
              </a:lnSpc>
              <a:spcBef>
                <a:spcPts val="0"/>
              </a:spcBef>
              <a:spcAft>
                <a:spcPts val="0"/>
              </a:spcAft>
              <a:buSzPts val="2160"/>
              <a:buChar char="•"/>
              <a:defRPr/>
            </a:lvl4pPr>
            <a:lvl5pPr marL="2286000" lvl="4" indent="-365760" algn="l">
              <a:lnSpc>
                <a:spcPct val="120000"/>
              </a:lnSpc>
              <a:spcBef>
                <a:spcPts val="0"/>
              </a:spcBef>
              <a:spcAft>
                <a:spcPts val="0"/>
              </a:spcAft>
              <a:buSzPts val="216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0" name="Google Shape;70;p8"/>
          <p:cNvSpPr txBox="1">
            <a:spLocks noGrp="1"/>
          </p:cNvSpPr>
          <p:nvPr>
            <p:ph type="ftr" idx="11"/>
          </p:nvPr>
        </p:nvSpPr>
        <p:spPr>
          <a:xfrm>
            <a:off x="193638" y="4857750"/>
            <a:ext cx="5502037" cy="31432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1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APS DPF Community Meeting, December 19, 2025</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2"/>
              </a:buClr>
              <a:buSzPts val="2400"/>
              <a:buFont typeface="Arial"/>
              <a:buNone/>
              <a:defRPr sz="2400" b="1" i="0" u="none" strike="noStrike" cap="none">
                <a:solidFill>
                  <a:schemeClr val="l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365761" y="932688"/>
            <a:ext cx="8109919" cy="3771900"/>
          </a:xfrm>
          <a:prstGeom prst="rect">
            <a:avLst/>
          </a:prstGeom>
          <a:noFill/>
          <a:ln>
            <a:noFill/>
          </a:ln>
        </p:spPr>
        <p:txBody>
          <a:bodyPr spcFirstLastPara="1" wrap="square" lIns="0" tIns="0" rIns="0" bIns="0" anchor="t" anchorCtr="0">
            <a:normAutofit/>
          </a:bodyPr>
          <a:lstStyle>
            <a:lvl1pPr marL="457200" marR="0" lvl="0" indent="-228600" algn="l" rtl="0">
              <a:lnSpc>
                <a:spcPct val="12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L="914400" marR="0" lvl="1" indent="-396240" algn="l" rtl="0">
              <a:lnSpc>
                <a:spcPct val="120000"/>
              </a:lnSpc>
              <a:spcBef>
                <a:spcPts val="300"/>
              </a:spcBef>
              <a:spcAft>
                <a:spcPts val="0"/>
              </a:spcAft>
              <a:buClr>
                <a:schemeClr val="lt2"/>
              </a:buClr>
              <a:buSzPts val="2640"/>
              <a:buFont typeface="Arial"/>
              <a:buChar char="•"/>
              <a:defRPr sz="2200" b="0" i="0" u="none" strike="noStrike" cap="none">
                <a:solidFill>
                  <a:schemeClr val="dk1"/>
                </a:solidFill>
                <a:latin typeface="Arial"/>
                <a:ea typeface="Arial"/>
                <a:cs typeface="Arial"/>
                <a:sym typeface="Arial"/>
              </a:defRPr>
            </a:lvl2pPr>
            <a:lvl3pPr marL="1371600" marR="0" lvl="2" indent="-381000" algn="l" rtl="0">
              <a:lnSpc>
                <a:spcPct val="120000"/>
              </a:lnSpc>
              <a:spcBef>
                <a:spcPts val="0"/>
              </a:spcBef>
              <a:spcAft>
                <a:spcPts val="0"/>
              </a:spcAft>
              <a:buClr>
                <a:schemeClr val="lt2"/>
              </a:buClr>
              <a:buSzPts val="2400"/>
              <a:buFont typeface="Arial"/>
              <a:buChar char="-"/>
              <a:defRPr sz="2000" b="0" i="0" u="none" strike="noStrike" cap="none">
                <a:solidFill>
                  <a:schemeClr val="dk1"/>
                </a:solidFill>
                <a:latin typeface="Arial"/>
                <a:ea typeface="Arial"/>
                <a:cs typeface="Arial"/>
                <a:sym typeface="Arial"/>
              </a:defRPr>
            </a:lvl3pPr>
            <a:lvl4pPr marL="1828800" marR="0" lvl="3" indent="-365760" algn="l" rtl="0">
              <a:lnSpc>
                <a:spcPct val="120000"/>
              </a:lnSpc>
              <a:spcBef>
                <a:spcPts val="0"/>
              </a:spcBef>
              <a:spcAft>
                <a:spcPts val="0"/>
              </a:spcAft>
              <a:buClr>
                <a:schemeClr val="lt2"/>
              </a:buClr>
              <a:buSzPts val="2160"/>
              <a:buFont typeface="Arial"/>
              <a:buChar char="•"/>
              <a:defRPr sz="1800" b="0" i="0" u="none" strike="noStrike" cap="none">
                <a:solidFill>
                  <a:schemeClr val="dk1"/>
                </a:solidFill>
                <a:latin typeface="Arial"/>
                <a:ea typeface="Arial"/>
                <a:cs typeface="Arial"/>
                <a:sym typeface="Arial"/>
              </a:defRPr>
            </a:lvl4pPr>
            <a:lvl5pPr marL="2286000" marR="0" lvl="4" indent="-350520" algn="l" rtl="0">
              <a:lnSpc>
                <a:spcPct val="120000"/>
              </a:lnSpc>
              <a:spcBef>
                <a:spcPts val="0"/>
              </a:spcBef>
              <a:spcAft>
                <a:spcPts val="0"/>
              </a:spcAft>
              <a:buClr>
                <a:schemeClr val="lt2"/>
              </a:buClr>
              <a:buSzPts val="1920"/>
              <a:buFont typeface="Arial"/>
              <a:buChar char="-"/>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0" marR="0" lvl="1" indent="0" algn="l" rtl="0">
              <a:spcBef>
                <a:spcPts val="0"/>
              </a:spcBef>
              <a:buNone/>
              <a:defRPr sz="1100" b="0" i="0" u="none" strike="noStrike" cap="none">
                <a:solidFill>
                  <a:schemeClr val="dk1"/>
                </a:solidFill>
                <a:latin typeface="Arial"/>
                <a:ea typeface="Arial"/>
                <a:cs typeface="Arial"/>
                <a:sym typeface="Arial"/>
              </a:defRPr>
            </a:lvl2pPr>
            <a:lvl3pPr marL="0" marR="0" lvl="2" indent="0" algn="l" rtl="0">
              <a:spcBef>
                <a:spcPts val="0"/>
              </a:spcBef>
              <a:buNone/>
              <a:defRPr sz="1100" b="0" i="0" u="none" strike="noStrike" cap="none">
                <a:solidFill>
                  <a:schemeClr val="dk1"/>
                </a:solidFill>
                <a:latin typeface="Arial"/>
                <a:ea typeface="Arial"/>
                <a:cs typeface="Arial"/>
                <a:sym typeface="Arial"/>
              </a:defRPr>
            </a:lvl3pPr>
            <a:lvl4pPr marL="0" marR="0" lvl="3" indent="0" algn="l" rtl="0">
              <a:spcBef>
                <a:spcPts val="0"/>
              </a:spcBef>
              <a:buNone/>
              <a:defRPr sz="1100" b="0" i="0" u="none" strike="noStrike" cap="none">
                <a:solidFill>
                  <a:schemeClr val="dk1"/>
                </a:solidFill>
                <a:latin typeface="Arial"/>
                <a:ea typeface="Arial"/>
                <a:cs typeface="Arial"/>
                <a:sym typeface="Arial"/>
              </a:defRPr>
            </a:lvl4pPr>
            <a:lvl5pPr marL="0" marR="0" lvl="4" indent="0" algn="l" rtl="0">
              <a:spcBef>
                <a:spcPts val="0"/>
              </a:spcBef>
              <a:buNone/>
              <a:defRPr sz="1100" b="0" i="0" u="none" strike="noStrike" cap="none">
                <a:solidFill>
                  <a:schemeClr val="dk1"/>
                </a:solidFill>
                <a:latin typeface="Arial"/>
                <a:ea typeface="Arial"/>
                <a:cs typeface="Arial"/>
                <a:sym typeface="Arial"/>
              </a:defRPr>
            </a:lvl5pPr>
            <a:lvl6pPr marL="0" marR="0" lvl="5" indent="0" algn="l" rtl="0">
              <a:spcBef>
                <a:spcPts val="0"/>
              </a:spcBef>
              <a:buNone/>
              <a:defRPr sz="1100" b="0" i="0" u="none" strike="noStrike" cap="none">
                <a:solidFill>
                  <a:schemeClr val="dk1"/>
                </a:solidFill>
                <a:latin typeface="Arial"/>
                <a:ea typeface="Arial"/>
                <a:cs typeface="Arial"/>
                <a:sym typeface="Arial"/>
              </a:defRPr>
            </a:lvl6pPr>
            <a:lvl7pPr marL="0" marR="0" lvl="6" indent="0" algn="l" rtl="0">
              <a:spcBef>
                <a:spcPts val="0"/>
              </a:spcBef>
              <a:buNone/>
              <a:defRPr sz="1100" b="0" i="0" u="none" strike="noStrike" cap="none">
                <a:solidFill>
                  <a:schemeClr val="dk1"/>
                </a:solidFill>
                <a:latin typeface="Arial"/>
                <a:ea typeface="Arial"/>
                <a:cs typeface="Arial"/>
                <a:sym typeface="Arial"/>
              </a:defRPr>
            </a:lvl7pPr>
            <a:lvl8pPr marL="0" marR="0" lvl="7" indent="0" algn="l" rtl="0">
              <a:spcBef>
                <a:spcPts val="0"/>
              </a:spcBef>
              <a:buNone/>
              <a:defRPr sz="1100" b="0" i="0" u="none" strike="noStrike" cap="none">
                <a:solidFill>
                  <a:schemeClr val="dk1"/>
                </a:solidFill>
                <a:latin typeface="Arial"/>
                <a:ea typeface="Arial"/>
                <a:cs typeface="Arial"/>
                <a:sym typeface="Arial"/>
              </a:defRPr>
            </a:lvl8pPr>
            <a:lvl9pPr marL="0" marR="0" lvl="8" indent="0" algn="l" rtl="0">
              <a:spcBef>
                <a:spcPts val="0"/>
              </a:spcBef>
              <a:buNone/>
              <a:defRPr sz="11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 name="Google Shape;13;p1"/>
          <p:cNvSpPr txBox="1">
            <a:spLocks noGrp="1"/>
          </p:cNvSpPr>
          <p:nvPr>
            <p:ph type="ftr" idx="11"/>
          </p:nvPr>
        </p:nvSpPr>
        <p:spPr>
          <a:xfrm>
            <a:off x="193638" y="4857750"/>
            <a:ext cx="5502037" cy="31432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1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APS DPF Community Meeting, December 19, 2025</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higgsfactory.slac.stanford.edu/" TargetMode="External"/><Relationship Id="rId2" Type="http://schemas.openxmlformats.org/officeDocument/2006/relationships/hyperlink" Target="https://drive.google.com/file/d/1fPGaABgq3h-zM2Te-6DVnr3-TkPQBc32/view?usp=drive_link" TargetMode="External"/><Relationship Id="rId1" Type="http://schemas.openxmlformats.org/officeDocument/2006/relationships/slideLayout" Target="../slideLayouts/slideLayout2.xml"/><Relationship Id="rId4" Type="http://schemas.openxmlformats.org/officeDocument/2006/relationships/hyperlink" Target="https://indico.global/event/14675/"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s://cds.cern.ch/record/2947728/files/ESG_WG2a_Final.pdf" TargetMode="External"/><Relationship Id="rId2" Type="http://schemas.openxmlformats.org/officeDocument/2006/relationships/hyperlink" Target="https://cds.cern.ch/record/2950671"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cds.cern.ch/record/2944678"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cds.cern.ch/record/2950671/files/CERN-ESU-2025-002.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3"/>
          <p:cNvSpPr txBox="1">
            <a:spLocks noGrp="1"/>
          </p:cNvSpPr>
          <p:nvPr>
            <p:ph type="ctrTitle"/>
          </p:nvPr>
        </p:nvSpPr>
        <p:spPr>
          <a:xfrm>
            <a:off x="417732" y="1610470"/>
            <a:ext cx="6910386" cy="80108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dk1"/>
              </a:buClr>
              <a:buSzPts val="3200"/>
              <a:buFont typeface="Arial"/>
              <a:buNone/>
            </a:pPr>
            <a:r>
              <a:rPr lang="en-US" dirty="0">
                <a:latin typeface="Arial"/>
                <a:ea typeface="Arial"/>
                <a:cs typeface="Arial"/>
                <a:sym typeface="Arial"/>
              </a:rPr>
              <a:t>FCC Developments</a:t>
            </a:r>
            <a:endParaRPr dirty="0"/>
          </a:p>
        </p:txBody>
      </p:sp>
      <p:sp>
        <p:nvSpPr>
          <p:cNvPr id="164" name="Google Shape;164;p23"/>
          <p:cNvSpPr txBox="1">
            <a:spLocks noGrp="1"/>
          </p:cNvSpPr>
          <p:nvPr>
            <p:ph type="subTitle" idx="1"/>
          </p:nvPr>
        </p:nvSpPr>
        <p:spPr>
          <a:xfrm>
            <a:off x="437565" y="2501725"/>
            <a:ext cx="7196100" cy="6795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800"/>
              <a:buNone/>
            </a:pPr>
            <a:r>
              <a:rPr lang="en-US" dirty="0">
                <a:latin typeface="Arial"/>
                <a:ea typeface="Arial"/>
                <a:cs typeface="Arial"/>
                <a:sym typeface="Arial"/>
              </a:rPr>
              <a:t>Srini Rajagopalan, </a:t>
            </a:r>
            <a:r>
              <a:rPr lang="en-US" u="sng" dirty="0">
                <a:latin typeface="Arial"/>
                <a:ea typeface="Arial"/>
                <a:cs typeface="Arial"/>
                <a:sym typeface="Arial"/>
              </a:rPr>
              <a:t>Tor Raubenheimer</a:t>
            </a:r>
            <a:endParaRPr u="sng" dirty="0">
              <a:latin typeface="Arial"/>
              <a:ea typeface="Arial"/>
              <a:cs typeface="Arial"/>
              <a:sym typeface="Arial"/>
            </a:endParaRPr>
          </a:p>
          <a:p>
            <a:pPr marL="0" lvl="0" indent="0" algn="l" rtl="0">
              <a:lnSpc>
                <a:spcPct val="110000"/>
              </a:lnSpc>
              <a:spcBef>
                <a:spcPts val="300"/>
              </a:spcBef>
              <a:spcAft>
                <a:spcPts val="0"/>
              </a:spcAft>
              <a:buSzPts val="1800"/>
              <a:buNone/>
            </a:pPr>
            <a:r>
              <a:rPr lang="en-US" dirty="0"/>
              <a:t>December 19</a:t>
            </a:r>
            <a:r>
              <a:rPr lang="en-US" dirty="0">
                <a:latin typeface="Arial"/>
                <a:ea typeface="Arial"/>
                <a:cs typeface="Arial"/>
                <a:sym typeface="Arial"/>
              </a:rPr>
              <a:t>, 2025</a:t>
            </a:r>
            <a:endParaRPr dirty="0"/>
          </a:p>
        </p:txBody>
      </p:sp>
      <p:sp>
        <p:nvSpPr>
          <p:cNvPr id="165" name="Google Shape;165;p23"/>
          <p:cNvSpPr txBox="1"/>
          <p:nvPr/>
        </p:nvSpPr>
        <p:spPr>
          <a:xfrm>
            <a:off x="3724102" y="4993877"/>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2"/>
          <p:cNvSpPr txBox="1">
            <a:spLocks noGrp="1"/>
          </p:cNvSpPr>
          <p:nvPr>
            <p:ph type="title"/>
          </p:nvPr>
        </p:nvSpPr>
        <p:spPr>
          <a:xfrm>
            <a:off x="-349470" y="-13823"/>
            <a:ext cx="9144000" cy="9942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 dirty="0">
                <a:solidFill>
                  <a:srgbClr val="A61C00"/>
                </a:solidFill>
              </a:rPr>
              <a:t>2024 U.S. Higgs Factory Consortium Committee (HFCC)</a:t>
            </a:r>
            <a:endParaRPr dirty="0">
              <a:solidFill>
                <a:srgbClr val="A61C00"/>
              </a:solidFill>
            </a:endParaRPr>
          </a:p>
        </p:txBody>
      </p:sp>
      <p:sp>
        <p:nvSpPr>
          <p:cNvPr id="177" name="Google Shape;177;p32"/>
          <p:cNvSpPr txBox="1">
            <a:spLocks noGrp="1"/>
          </p:cNvSpPr>
          <p:nvPr>
            <p:ph type="body" idx="4294967295"/>
          </p:nvPr>
        </p:nvSpPr>
        <p:spPr>
          <a:xfrm>
            <a:off x="152400" y="1190577"/>
            <a:ext cx="4379400" cy="3262036"/>
          </a:xfrm>
          <a:prstGeom prst="rect">
            <a:avLst/>
          </a:prstGeom>
          <a:noFill/>
          <a:ln w="9525" cap="flat" cmpd="sng">
            <a:solidFill>
              <a:srgbClr val="980000"/>
            </a:solidFill>
            <a:prstDash val="solid"/>
            <a:round/>
            <a:headEnd type="none" w="sm" len="sm"/>
            <a:tailEnd type="none" w="sm" len="sm"/>
          </a:ln>
        </p:spPr>
        <p:txBody>
          <a:bodyPr spcFirstLastPara="1" wrap="square" lIns="68575" tIns="34275" rIns="68575" bIns="34275" anchor="t" anchorCtr="0">
            <a:normAutofit fontScale="92500" lnSpcReduction="20000"/>
          </a:bodyPr>
          <a:lstStyle/>
          <a:p>
            <a:pPr marL="0" lvl="0" indent="0" algn="l" rtl="0">
              <a:lnSpc>
                <a:spcPct val="110000"/>
              </a:lnSpc>
              <a:spcBef>
                <a:spcPts val="0"/>
              </a:spcBef>
              <a:spcAft>
                <a:spcPts val="0"/>
              </a:spcAft>
              <a:buNone/>
            </a:pPr>
            <a:r>
              <a:rPr lang="en" sz="2000" dirty="0"/>
              <a:t>Created by DOE and NSF in 2024 to provide strategic direction and leadership for the U.S. community to engage, shape, and thereby advance the development of the PED and Accelerator program for a potential future Higgs factory; and to ensure cooperation with our partners in the international program.</a:t>
            </a:r>
            <a:endParaRPr sz="2000" dirty="0"/>
          </a:p>
          <a:p>
            <a:pPr marL="0" lvl="0" indent="0" algn="l" rtl="0">
              <a:lnSpc>
                <a:spcPct val="110000"/>
              </a:lnSpc>
              <a:spcBef>
                <a:spcPts val="0"/>
              </a:spcBef>
              <a:spcAft>
                <a:spcPts val="0"/>
              </a:spcAft>
              <a:buNone/>
            </a:pPr>
            <a:endParaRPr sz="2000" dirty="0"/>
          </a:p>
          <a:p>
            <a:pPr marL="0" lvl="0" indent="0" algn="l" rtl="0">
              <a:lnSpc>
                <a:spcPct val="110000"/>
              </a:lnSpc>
              <a:spcBef>
                <a:spcPts val="0"/>
              </a:spcBef>
              <a:spcAft>
                <a:spcPts val="0"/>
              </a:spcAft>
              <a:buNone/>
            </a:pPr>
            <a:r>
              <a:rPr lang="en" sz="2000" dirty="0"/>
              <a:t>Led by Higgs Factory Steering Group</a:t>
            </a:r>
            <a:endParaRPr sz="2000" dirty="0"/>
          </a:p>
          <a:p>
            <a:pPr marL="0" lvl="0" indent="0" algn="l" rtl="0">
              <a:lnSpc>
                <a:spcPct val="110000"/>
              </a:lnSpc>
              <a:spcBef>
                <a:spcPts val="0"/>
              </a:spcBef>
              <a:spcAft>
                <a:spcPts val="0"/>
              </a:spcAft>
              <a:buNone/>
            </a:pPr>
            <a:r>
              <a:rPr lang="en" sz="2000" dirty="0"/>
              <a:t>(HFSC-PED &amp; HFSC-ACC)</a:t>
            </a:r>
            <a:endParaRPr sz="2000" dirty="0"/>
          </a:p>
        </p:txBody>
      </p:sp>
      <p:pic>
        <p:nvPicPr>
          <p:cNvPr id="178" name="Google Shape;178;p32"/>
          <p:cNvPicPr preferRelativeResize="0"/>
          <p:nvPr/>
        </p:nvPicPr>
        <p:blipFill rotWithShape="1">
          <a:blip r:embed="rId3">
            <a:alphaModFix/>
          </a:blip>
          <a:srcRect/>
          <a:stretch/>
        </p:blipFill>
        <p:spPr>
          <a:xfrm>
            <a:off x="4837075" y="3136550"/>
            <a:ext cx="4108326" cy="1511000"/>
          </a:xfrm>
          <a:prstGeom prst="rect">
            <a:avLst/>
          </a:prstGeom>
          <a:noFill/>
          <a:ln>
            <a:noFill/>
          </a:ln>
        </p:spPr>
      </p:pic>
      <p:sp>
        <p:nvSpPr>
          <p:cNvPr id="179" name="Google Shape;179;p32"/>
          <p:cNvSpPr txBox="1"/>
          <p:nvPr/>
        </p:nvSpPr>
        <p:spPr>
          <a:xfrm>
            <a:off x="7464300" y="3107350"/>
            <a:ext cx="15573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solidFill>
                  <a:srgbClr val="A61C00"/>
                </a:solidFill>
                <a:highlight>
                  <a:srgbClr val="FFF2CC"/>
                </a:highlight>
                <a:latin typeface="Calibri"/>
                <a:ea typeface="Calibri"/>
                <a:cs typeface="Calibri"/>
                <a:sym typeface="Calibri"/>
              </a:rPr>
              <a:t>Accelerator (ACC)</a:t>
            </a:r>
            <a:endParaRPr sz="1300">
              <a:solidFill>
                <a:srgbClr val="A61C00"/>
              </a:solidFill>
              <a:highlight>
                <a:srgbClr val="FFF2CC"/>
              </a:highlight>
              <a:latin typeface="Calibri"/>
              <a:ea typeface="Calibri"/>
              <a:cs typeface="Calibri"/>
              <a:sym typeface="Calibri"/>
            </a:endParaRPr>
          </a:p>
        </p:txBody>
      </p:sp>
      <p:sp>
        <p:nvSpPr>
          <p:cNvPr id="180" name="Google Shape;180;p32"/>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10</a:t>
            </a:fld>
            <a:endParaRPr/>
          </a:p>
        </p:txBody>
      </p:sp>
      <p:pic>
        <p:nvPicPr>
          <p:cNvPr id="181" name="Google Shape;181;p32"/>
          <p:cNvPicPr preferRelativeResize="0"/>
          <p:nvPr/>
        </p:nvPicPr>
        <p:blipFill>
          <a:blip r:embed="rId4">
            <a:alphaModFix/>
          </a:blip>
          <a:stretch>
            <a:fillRect/>
          </a:stretch>
        </p:blipFill>
        <p:spPr>
          <a:xfrm>
            <a:off x="4883275" y="1241913"/>
            <a:ext cx="4108325" cy="1720363"/>
          </a:xfrm>
          <a:prstGeom prst="rect">
            <a:avLst/>
          </a:prstGeom>
          <a:noFill/>
          <a:ln>
            <a:noFill/>
          </a:ln>
        </p:spPr>
      </p:pic>
      <p:sp>
        <p:nvSpPr>
          <p:cNvPr id="182" name="Google Shape;182;p32"/>
          <p:cNvSpPr txBox="1"/>
          <p:nvPr/>
        </p:nvSpPr>
        <p:spPr>
          <a:xfrm>
            <a:off x="7458675" y="1033175"/>
            <a:ext cx="15573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solidFill>
                  <a:srgbClr val="A61C00"/>
                </a:solidFill>
                <a:highlight>
                  <a:srgbClr val="FFF2CC"/>
                </a:highlight>
                <a:latin typeface="Calibri"/>
                <a:ea typeface="Calibri"/>
                <a:cs typeface="Calibri"/>
                <a:sym typeface="Calibri"/>
              </a:rPr>
              <a:t>Physics, Experiment &amp; Detector (PED)</a:t>
            </a:r>
            <a:endParaRPr sz="1300">
              <a:solidFill>
                <a:srgbClr val="A61C00"/>
              </a:solidFill>
              <a:highlight>
                <a:srgbClr val="FFF2CC"/>
              </a:highlight>
              <a:latin typeface="Calibri"/>
              <a:ea typeface="Calibri"/>
              <a:cs typeface="Calibri"/>
              <a:sym typeface="Calibri"/>
            </a:endParaRPr>
          </a:p>
        </p:txBody>
      </p:sp>
      <p:sp>
        <p:nvSpPr>
          <p:cNvPr id="2" name="Footer Placeholder 1">
            <a:extLst>
              <a:ext uri="{FF2B5EF4-FFF2-40B4-BE49-F238E27FC236}">
                <a16:creationId xmlns:a16="http://schemas.microsoft.com/office/drawing/2014/main" id="{F9091490-3B24-CB70-3651-64B591B096E3}"/>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xfrm>
            <a:off x="628650" y="-24102"/>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A61C00"/>
                </a:solidFill>
              </a:rPr>
              <a:t>2024 HFCC Charge</a:t>
            </a:r>
            <a:endParaRPr dirty="0">
              <a:solidFill>
                <a:srgbClr val="A61C00"/>
              </a:solidFill>
            </a:endParaRPr>
          </a:p>
        </p:txBody>
      </p:sp>
      <p:sp>
        <p:nvSpPr>
          <p:cNvPr id="188" name="Google Shape;188;p33"/>
          <p:cNvSpPr txBox="1"/>
          <p:nvPr/>
        </p:nvSpPr>
        <p:spPr>
          <a:xfrm>
            <a:off x="476250" y="1115650"/>
            <a:ext cx="8515500" cy="3616857"/>
          </a:xfrm>
          <a:prstGeom prst="rect">
            <a:avLst/>
          </a:prstGeom>
          <a:noFill/>
          <a:ln>
            <a:noFill/>
          </a:ln>
        </p:spPr>
        <p:txBody>
          <a:bodyPr spcFirstLastPara="1" wrap="square" lIns="91425" tIns="91425" rIns="91425" bIns="91425" anchor="t" anchorCtr="0">
            <a:spAutoFit/>
          </a:bodyPr>
          <a:lstStyle/>
          <a:p>
            <a:pPr marL="177800" lvl="0" indent="-152400" algn="l" rtl="0">
              <a:lnSpc>
                <a:spcPct val="90000"/>
              </a:lnSpc>
              <a:spcBef>
                <a:spcPts val="0"/>
              </a:spcBef>
              <a:spcAft>
                <a:spcPts val="0"/>
              </a:spcAft>
              <a:buClr>
                <a:srgbClr val="1155CC"/>
              </a:buClr>
              <a:buSzPts val="1800"/>
              <a:buChar char="■"/>
            </a:pPr>
            <a:r>
              <a:rPr lang="en" sz="2100" dirty="0">
                <a:solidFill>
                  <a:srgbClr val="0339B8"/>
                </a:solidFill>
                <a:latin typeface="Calibri"/>
                <a:ea typeface="Calibri"/>
                <a:cs typeface="Calibri"/>
                <a:sym typeface="Calibri"/>
              </a:rPr>
              <a:t> HFCC should coordinate efforts in the following areas: </a:t>
            </a:r>
            <a:endParaRPr sz="2100" dirty="0">
              <a:solidFill>
                <a:srgbClr val="0339B8"/>
              </a:solidFill>
              <a:latin typeface="Calibri"/>
              <a:ea typeface="Calibri"/>
              <a:cs typeface="Calibri"/>
              <a:sym typeface="Calibri"/>
            </a:endParaRPr>
          </a:p>
          <a:p>
            <a:pPr marL="393700" lvl="1" indent="-254000" algn="l" rtl="0">
              <a:lnSpc>
                <a:spcPct val="90000"/>
              </a:lnSpc>
              <a:spcBef>
                <a:spcPts val="1000"/>
              </a:spcBef>
              <a:spcAft>
                <a:spcPts val="0"/>
              </a:spcAft>
              <a:buClr>
                <a:srgbClr val="981E32"/>
              </a:buClr>
              <a:buSzPts val="1800"/>
              <a:buChar char="○"/>
            </a:pPr>
            <a:r>
              <a:rPr lang="en" sz="1800" dirty="0">
                <a:solidFill>
                  <a:schemeClr val="dk1"/>
                </a:solidFill>
                <a:latin typeface="Calibri"/>
                <a:ea typeface="Calibri"/>
                <a:cs typeface="Calibri"/>
                <a:sym typeface="Calibri"/>
              </a:rPr>
              <a:t>Physics and technical feasibility studies, including any associated design and R&amp;D efforts, to advance detector concepts and accelerator designs for a future e+/e- Higgs factory; </a:t>
            </a:r>
            <a:endParaRPr sz="1800" dirty="0">
              <a:solidFill>
                <a:schemeClr val="dk1"/>
              </a:solidFill>
              <a:latin typeface="Calibri"/>
              <a:ea typeface="Calibri"/>
              <a:cs typeface="Calibri"/>
              <a:sym typeface="Calibri"/>
            </a:endParaRPr>
          </a:p>
          <a:p>
            <a:pPr marL="393700" lvl="1" indent="-254000" algn="l" rtl="0">
              <a:lnSpc>
                <a:spcPct val="90000"/>
              </a:lnSpc>
              <a:spcBef>
                <a:spcPts val="1000"/>
              </a:spcBef>
              <a:spcAft>
                <a:spcPts val="0"/>
              </a:spcAft>
              <a:buClr>
                <a:srgbClr val="981E32"/>
              </a:buClr>
              <a:buSzPts val="1800"/>
              <a:buChar char="○"/>
            </a:pPr>
            <a:r>
              <a:rPr lang="en" sz="1800" dirty="0">
                <a:solidFill>
                  <a:schemeClr val="dk1"/>
                </a:solidFill>
                <a:latin typeface="Calibri"/>
                <a:ea typeface="Calibri"/>
                <a:cs typeface="Calibri"/>
                <a:sym typeface="Calibri"/>
              </a:rPr>
              <a:t>Prioritization and stewardship of the national R&amp;D efforts;  </a:t>
            </a:r>
            <a:endParaRPr sz="1800" dirty="0">
              <a:solidFill>
                <a:schemeClr val="dk1"/>
              </a:solidFill>
              <a:latin typeface="Calibri"/>
              <a:ea typeface="Calibri"/>
              <a:cs typeface="Calibri"/>
              <a:sym typeface="Calibri"/>
            </a:endParaRPr>
          </a:p>
          <a:p>
            <a:pPr marL="393700" lvl="1" indent="-254000" algn="l" rtl="0">
              <a:lnSpc>
                <a:spcPct val="90000"/>
              </a:lnSpc>
              <a:spcBef>
                <a:spcPts val="1000"/>
              </a:spcBef>
              <a:spcAft>
                <a:spcPts val="0"/>
              </a:spcAft>
              <a:buClr>
                <a:srgbClr val="981E32"/>
              </a:buClr>
              <a:buSzPts val="1800"/>
              <a:buChar char="○"/>
            </a:pPr>
            <a:r>
              <a:rPr lang="en" sz="1800" dirty="0">
                <a:solidFill>
                  <a:schemeClr val="dk1"/>
                </a:solidFill>
                <a:latin typeface="Calibri"/>
                <a:ea typeface="Calibri"/>
                <a:cs typeface="Calibri"/>
                <a:sym typeface="Calibri"/>
              </a:rPr>
              <a:t>Development of the pre-project R&amp;D scope that will be required to initiate a project; </a:t>
            </a:r>
            <a:endParaRPr sz="1800" dirty="0">
              <a:solidFill>
                <a:schemeClr val="dk1"/>
              </a:solidFill>
              <a:latin typeface="Calibri"/>
              <a:ea typeface="Calibri"/>
              <a:cs typeface="Calibri"/>
              <a:sym typeface="Calibri"/>
            </a:endParaRPr>
          </a:p>
          <a:p>
            <a:pPr marL="393700" lvl="1" indent="-254000" algn="l" rtl="0">
              <a:lnSpc>
                <a:spcPct val="90000"/>
              </a:lnSpc>
              <a:spcBef>
                <a:spcPts val="1000"/>
              </a:spcBef>
              <a:spcAft>
                <a:spcPts val="0"/>
              </a:spcAft>
              <a:buClr>
                <a:srgbClr val="981E32"/>
              </a:buClr>
              <a:buSzPts val="1800"/>
              <a:buChar char="○"/>
            </a:pPr>
            <a:r>
              <a:rPr lang="en" sz="1800" dirty="0">
                <a:solidFill>
                  <a:schemeClr val="dk1"/>
                </a:solidFill>
                <a:latin typeface="Calibri"/>
                <a:ea typeface="Calibri"/>
                <a:cs typeface="Calibri"/>
                <a:sym typeface="Calibri"/>
              </a:rPr>
              <a:t>Conceptualization of the software &amp; computing for the experiments and accelerator; </a:t>
            </a:r>
            <a:endParaRPr sz="1800" dirty="0">
              <a:solidFill>
                <a:schemeClr val="dk1"/>
              </a:solidFill>
              <a:latin typeface="Calibri"/>
              <a:ea typeface="Calibri"/>
              <a:cs typeface="Calibri"/>
              <a:sym typeface="Calibri"/>
            </a:endParaRPr>
          </a:p>
          <a:p>
            <a:pPr marL="393700" lvl="1" indent="-254000" algn="l" rtl="0">
              <a:lnSpc>
                <a:spcPct val="90000"/>
              </a:lnSpc>
              <a:spcBef>
                <a:spcPts val="1000"/>
              </a:spcBef>
              <a:spcAft>
                <a:spcPts val="0"/>
              </a:spcAft>
              <a:buClr>
                <a:srgbClr val="981E32"/>
              </a:buClr>
              <a:buSzPts val="1800"/>
              <a:buChar char="○"/>
            </a:pPr>
            <a:r>
              <a:rPr lang="en" sz="1800" dirty="0">
                <a:solidFill>
                  <a:schemeClr val="dk1"/>
                </a:solidFill>
                <a:latin typeface="Calibri"/>
                <a:ea typeface="Calibri"/>
                <a:cs typeface="Calibri"/>
                <a:sym typeface="Calibri"/>
              </a:rPr>
              <a:t>Develop various funding models that will be required to support the R&amp;D efforts;</a:t>
            </a:r>
            <a:endParaRPr sz="1800" dirty="0">
              <a:solidFill>
                <a:schemeClr val="dk1"/>
              </a:solidFill>
              <a:latin typeface="Calibri"/>
              <a:ea typeface="Calibri"/>
              <a:cs typeface="Calibri"/>
              <a:sym typeface="Calibri"/>
            </a:endParaRPr>
          </a:p>
          <a:p>
            <a:pPr marL="393700" lvl="1" indent="-254000" algn="l" rtl="0">
              <a:lnSpc>
                <a:spcPct val="90000"/>
              </a:lnSpc>
              <a:spcBef>
                <a:spcPts val="1000"/>
              </a:spcBef>
              <a:spcAft>
                <a:spcPts val="1000"/>
              </a:spcAft>
              <a:buClr>
                <a:srgbClr val="981E32"/>
              </a:buClr>
              <a:buSzPts val="1800"/>
              <a:buChar char="○"/>
            </a:pPr>
            <a:r>
              <a:rPr lang="en" sz="1800" dirty="0">
                <a:solidFill>
                  <a:schemeClr val="dk1"/>
                </a:solidFill>
                <a:latin typeface="Calibri"/>
                <a:ea typeface="Calibri"/>
                <a:cs typeface="Calibri"/>
                <a:sym typeface="Calibri"/>
              </a:rPr>
              <a:t>Ensure collaborations by the U.S. with our partners are cost-effectively carried out to advance the future Higgs factory initiatives.  </a:t>
            </a:r>
            <a:endParaRPr dirty="0"/>
          </a:p>
        </p:txBody>
      </p:sp>
      <p:sp>
        <p:nvSpPr>
          <p:cNvPr id="189" name="Google Shape;189;p33"/>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11</a:t>
            </a:fld>
            <a:endParaRPr/>
          </a:p>
        </p:txBody>
      </p:sp>
      <p:sp>
        <p:nvSpPr>
          <p:cNvPr id="2" name="Footer Placeholder 1">
            <a:extLst>
              <a:ext uri="{FF2B5EF4-FFF2-40B4-BE49-F238E27FC236}">
                <a16:creationId xmlns:a16="http://schemas.microsoft.com/office/drawing/2014/main" id="{BAA694B5-0D52-A857-80B2-1F34099DF7AF}"/>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71767-6D06-6347-6F3A-436AAB116309}"/>
              </a:ext>
            </a:extLst>
          </p:cNvPr>
          <p:cNvSpPr>
            <a:spLocks noGrp="1"/>
          </p:cNvSpPr>
          <p:nvPr>
            <p:ph type="title"/>
          </p:nvPr>
        </p:nvSpPr>
        <p:spPr/>
        <p:txBody>
          <a:bodyPr/>
          <a:lstStyle/>
          <a:p>
            <a:r>
              <a:rPr lang="en-US" dirty="0"/>
              <a:t>2025 US Higgs Factory Circular Collider organization</a:t>
            </a:r>
          </a:p>
        </p:txBody>
      </p:sp>
      <p:pic>
        <p:nvPicPr>
          <p:cNvPr id="4" name="Picture 3">
            <a:extLst>
              <a:ext uri="{FF2B5EF4-FFF2-40B4-BE49-F238E27FC236}">
                <a16:creationId xmlns:a16="http://schemas.microsoft.com/office/drawing/2014/main" id="{DFF54B7D-4C78-C7ED-D848-0DD7315044E5}"/>
              </a:ext>
            </a:extLst>
          </p:cNvPr>
          <p:cNvPicPr>
            <a:picLocks noChangeAspect="1"/>
          </p:cNvPicPr>
          <p:nvPr/>
        </p:nvPicPr>
        <p:blipFill>
          <a:blip r:embed="rId2"/>
          <a:stretch>
            <a:fillRect/>
          </a:stretch>
        </p:blipFill>
        <p:spPr>
          <a:xfrm>
            <a:off x="726877" y="983063"/>
            <a:ext cx="7690245" cy="3772094"/>
          </a:xfrm>
          <a:prstGeom prst="rect">
            <a:avLst/>
          </a:prstGeom>
        </p:spPr>
      </p:pic>
      <p:sp>
        <p:nvSpPr>
          <p:cNvPr id="5" name="Google Shape;197;p34">
            <a:extLst>
              <a:ext uri="{FF2B5EF4-FFF2-40B4-BE49-F238E27FC236}">
                <a16:creationId xmlns:a16="http://schemas.microsoft.com/office/drawing/2014/main" id="{F9C7EAA8-C1F2-F4E0-F45C-43FA85126F11}"/>
              </a:ext>
            </a:extLst>
          </p:cNvPr>
          <p:cNvSpPr txBox="1"/>
          <p:nvPr/>
        </p:nvSpPr>
        <p:spPr>
          <a:xfrm>
            <a:off x="-21569" y="755593"/>
            <a:ext cx="2363325" cy="215440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dirty="0">
                <a:solidFill>
                  <a:schemeClr val="dk1"/>
                </a:solidFill>
                <a:latin typeface="Calibri"/>
                <a:ea typeface="Calibri"/>
                <a:cs typeface="Calibri"/>
                <a:sym typeface="Calibri"/>
              </a:rPr>
              <a:t>Re-focus of HFCC in September 2025</a:t>
            </a:r>
          </a:p>
          <a:p>
            <a:pPr marL="0" lvl="0" indent="0" algn="l" rtl="0">
              <a:spcBef>
                <a:spcPts val="0"/>
              </a:spcBef>
              <a:spcAft>
                <a:spcPts val="0"/>
              </a:spcAft>
              <a:buNone/>
            </a:pPr>
            <a:r>
              <a:rPr lang="en" sz="800" dirty="0">
                <a:solidFill>
                  <a:schemeClr val="dk1"/>
                </a:solidFill>
                <a:latin typeface="Calibri"/>
                <a:ea typeface="Calibri"/>
                <a:cs typeface="Calibri"/>
                <a:sym typeface="Calibri"/>
              </a:rPr>
              <a:t>  </a:t>
            </a:r>
            <a:br>
              <a:rPr lang="en" sz="2100" dirty="0">
                <a:solidFill>
                  <a:schemeClr val="dk1"/>
                </a:solidFill>
                <a:latin typeface="Calibri"/>
                <a:ea typeface="Calibri"/>
                <a:cs typeface="Calibri"/>
                <a:sym typeface="Calibri"/>
              </a:rPr>
            </a:br>
            <a:r>
              <a:rPr lang="en" sz="2000" dirty="0">
                <a:solidFill>
                  <a:schemeClr val="dk1"/>
                </a:solidFill>
                <a:latin typeface="Calibri"/>
                <a:ea typeface="Calibri"/>
                <a:cs typeface="Calibri"/>
                <a:sym typeface="Calibri"/>
              </a:rPr>
              <a:t>Charge and goals</a:t>
            </a:r>
            <a:br>
              <a:rPr lang="en" sz="2000" dirty="0">
                <a:solidFill>
                  <a:schemeClr val="dk1"/>
                </a:solidFill>
                <a:latin typeface="Calibri"/>
                <a:ea typeface="Calibri"/>
                <a:cs typeface="Calibri"/>
                <a:sym typeface="Calibri"/>
              </a:rPr>
            </a:br>
            <a:r>
              <a:rPr lang="en" sz="2000" dirty="0">
                <a:solidFill>
                  <a:schemeClr val="dk1"/>
                </a:solidFill>
                <a:latin typeface="Calibri"/>
                <a:ea typeface="Calibri"/>
                <a:cs typeface="Calibri"/>
                <a:sym typeface="Calibri"/>
              </a:rPr>
              <a:t>remain essentially</a:t>
            </a:r>
            <a:br>
              <a:rPr lang="en" sz="2000" dirty="0">
                <a:solidFill>
                  <a:schemeClr val="dk1"/>
                </a:solidFill>
                <a:latin typeface="Calibri"/>
                <a:ea typeface="Calibri"/>
                <a:cs typeface="Calibri"/>
                <a:sym typeface="Calibri"/>
              </a:rPr>
            </a:br>
            <a:r>
              <a:rPr lang="en" sz="2000" dirty="0">
                <a:solidFill>
                  <a:schemeClr val="dk1"/>
                </a:solidFill>
                <a:latin typeface="Calibri"/>
                <a:ea typeface="Calibri"/>
                <a:cs typeface="Calibri"/>
                <a:sym typeface="Calibri"/>
              </a:rPr>
              <a:t>the same but are</a:t>
            </a:r>
            <a:br>
              <a:rPr lang="en" sz="2000" dirty="0">
                <a:solidFill>
                  <a:schemeClr val="dk1"/>
                </a:solidFill>
                <a:latin typeface="Calibri"/>
                <a:ea typeface="Calibri"/>
                <a:cs typeface="Calibri"/>
                <a:sym typeface="Calibri"/>
              </a:rPr>
            </a:br>
            <a:r>
              <a:rPr lang="en" sz="2000" dirty="0">
                <a:solidFill>
                  <a:schemeClr val="dk1"/>
                </a:solidFill>
                <a:latin typeface="Calibri"/>
                <a:ea typeface="Calibri"/>
                <a:cs typeface="Calibri"/>
                <a:sym typeface="Calibri"/>
              </a:rPr>
              <a:t>focused on FCC-ee</a:t>
            </a:r>
            <a:endParaRPr sz="2000" dirty="0">
              <a:solidFill>
                <a:schemeClr val="dk1"/>
              </a:solidFill>
              <a:latin typeface="Calibri"/>
              <a:ea typeface="Calibri"/>
              <a:cs typeface="Calibri"/>
              <a:sym typeface="Calibri"/>
            </a:endParaRPr>
          </a:p>
        </p:txBody>
      </p:sp>
      <p:sp>
        <p:nvSpPr>
          <p:cNvPr id="3" name="Footer Placeholder 2">
            <a:extLst>
              <a:ext uri="{FF2B5EF4-FFF2-40B4-BE49-F238E27FC236}">
                <a16:creationId xmlns:a16="http://schemas.microsoft.com/office/drawing/2014/main" id="{B2204ABC-26C4-E642-1144-D9D5B9B22756}"/>
              </a:ext>
            </a:extLst>
          </p:cNvPr>
          <p:cNvSpPr>
            <a:spLocks noGrp="1"/>
          </p:cNvSpPr>
          <p:nvPr>
            <p:ph type="ftr" idx="11"/>
          </p:nvPr>
        </p:nvSpPr>
        <p:spPr/>
        <p:txBody>
          <a:bodyPr/>
          <a:lstStyle/>
          <a:p>
            <a:r>
              <a:rPr lang="en-US"/>
              <a:t>APS DPF Community Meeting, December 19, 2025</a:t>
            </a:r>
          </a:p>
        </p:txBody>
      </p:sp>
      <p:sp>
        <p:nvSpPr>
          <p:cNvPr id="6" name="Slide Number Placeholder 5">
            <a:extLst>
              <a:ext uri="{FF2B5EF4-FFF2-40B4-BE49-F238E27FC236}">
                <a16:creationId xmlns:a16="http://schemas.microsoft.com/office/drawing/2014/main" id="{42425864-3CBB-1A7F-0E78-462342671F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12</a:t>
            </a:fld>
            <a:endParaRPr lang="en-US"/>
          </a:p>
        </p:txBody>
      </p:sp>
    </p:spTree>
    <p:extLst>
      <p:ext uri="{BB962C8B-B14F-4D97-AF65-F5344CB8AC3E}">
        <p14:creationId xmlns:p14="http://schemas.microsoft.com/office/powerpoint/2010/main" val="2560051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7"/>
          <p:cNvSpPr txBox="1">
            <a:spLocks noGrp="1"/>
          </p:cNvSpPr>
          <p:nvPr>
            <p:ph type="title"/>
          </p:nvPr>
        </p:nvSpPr>
        <p:spPr>
          <a:xfrm>
            <a:off x="628650" y="50213"/>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A61C00"/>
                </a:solidFill>
              </a:rPr>
              <a:t>HF Accelerator Steering Committee (HFSC-A) </a:t>
            </a:r>
            <a:endParaRPr dirty="0">
              <a:solidFill>
                <a:srgbClr val="A61C00"/>
              </a:solidFill>
            </a:endParaRPr>
          </a:p>
        </p:txBody>
      </p:sp>
      <p:sp>
        <p:nvSpPr>
          <p:cNvPr id="245" name="Google Shape;245;p37"/>
          <p:cNvSpPr txBox="1"/>
          <p:nvPr/>
        </p:nvSpPr>
        <p:spPr>
          <a:xfrm>
            <a:off x="5133645" y="960866"/>
            <a:ext cx="3250500" cy="3093900"/>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a:solidFill>
                  <a:schemeClr val="dk1"/>
                </a:solidFill>
                <a:latin typeface="Calibri"/>
                <a:ea typeface="Calibri"/>
                <a:cs typeface="Calibri"/>
                <a:sym typeface="Calibri"/>
              </a:rPr>
              <a:t>HFSC-ACC (2025)</a:t>
            </a:r>
            <a:endParaRPr sz="2100">
              <a:solidFill>
                <a:schemeClr val="dk1"/>
              </a:solidFill>
              <a:latin typeface="Calibri"/>
              <a:ea typeface="Calibri"/>
              <a:cs typeface="Calibri"/>
              <a:sym typeface="Calibri"/>
            </a:endParaRPr>
          </a:p>
          <a:p>
            <a:pPr marL="0" lvl="0" indent="0" algn="l" rtl="0">
              <a:spcBef>
                <a:spcPts val="0"/>
              </a:spcBef>
              <a:spcAft>
                <a:spcPts val="0"/>
              </a:spcAft>
              <a:buNone/>
            </a:pPr>
            <a:endParaRPr sz="21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100">
                <a:solidFill>
                  <a:schemeClr val="dk1"/>
                </a:solidFill>
                <a:latin typeface="Calibri"/>
                <a:ea typeface="Calibri"/>
                <a:cs typeface="Calibri"/>
                <a:sym typeface="Calibri"/>
              </a:rPr>
              <a:t>Tor Raubenheimer (chair)</a:t>
            </a:r>
            <a:endParaRPr sz="21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100">
                <a:solidFill>
                  <a:schemeClr val="dk1"/>
                </a:solidFill>
                <a:latin typeface="Calibri"/>
                <a:ea typeface="Calibri"/>
                <a:cs typeface="Calibri"/>
                <a:sym typeface="Calibri"/>
              </a:rPr>
              <a:t>Steve Gourlay (deputy)</a:t>
            </a:r>
            <a:endParaRPr sz="21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100">
                <a:solidFill>
                  <a:schemeClr val="dk1"/>
                </a:solidFill>
                <a:latin typeface="Calibri"/>
                <a:ea typeface="Calibri"/>
                <a:cs typeface="Calibri"/>
                <a:sym typeface="Calibri"/>
              </a:rPr>
              <a:t>Matthias Liepe</a:t>
            </a:r>
            <a:endParaRPr sz="2100">
              <a:solidFill>
                <a:schemeClr val="dk1"/>
              </a:solidFill>
              <a:latin typeface="Calibri"/>
              <a:ea typeface="Calibri"/>
              <a:cs typeface="Calibri"/>
              <a:sym typeface="Calibri"/>
            </a:endParaRPr>
          </a:p>
          <a:p>
            <a:pPr marL="0" lvl="0" indent="0" algn="l" rtl="0">
              <a:spcBef>
                <a:spcPts val="0"/>
              </a:spcBef>
              <a:spcAft>
                <a:spcPts val="0"/>
              </a:spcAft>
              <a:buNone/>
            </a:pPr>
            <a:r>
              <a:rPr lang="en" sz="2100">
                <a:solidFill>
                  <a:schemeClr val="dk1"/>
                </a:solidFill>
                <a:latin typeface="Calibri"/>
                <a:ea typeface="Calibri"/>
                <a:cs typeface="Calibri"/>
                <a:sym typeface="Calibri"/>
              </a:rPr>
              <a:t>Jean-Luc Vay</a:t>
            </a:r>
            <a:endParaRPr sz="2100">
              <a:solidFill>
                <a:schemeClr val="dk1"/>
              </a:solidFill>
              <a:latin typeface="Calibri"/>
              <a:ea typeface="Calibri"/>
              <a:cs typeface="Calibri"/>
              <a:sym typeface="Calibri"/>
            </a:endParaRPr>
          </a:p>
          <a:p>
            <a:pPr marL="0" lvl="0" indent="0" algn="l" rtl="0">
              <a:spcBef>
                <a:spcPts val="0"/>
              </a:spcBef>
              <a:spcAft>
                <a:spcPts val="0"/>
              </a:spcAft>
              <a:buNone/>
            </a:pPr>
            <a:endParaRPr sz="21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100">
                <a:solidFill>
                  <a:schemeClr val="dk1"/>
                </a:solidFill>
                <a:latin typeface="Calibri"/>
                <a:ea typeface="Calibri"/>
                <a:cs typeface="Calibri"/>
                <a:sym typeface="Calibri"/>
              </a:rPr>
              <a:t>Vladimir Shiltsev (Community Engagement)</a:t>
            </a:r>
            <a:endParaRPr sz="2100">
              <a:solidFill>
                <a:schemeClr val="dk1"/>
              </a:solidFill>
              <a:latin typeface="Calibri"/>
              <a:ea typeface="Calibri"/>
              <a:cs typeface="Calibri"/>
              <a:sym typeface="Calibri"/>
            </a:endParaRPr>
          </a:p>
        </p:txBody>
      </p:sp>
      <p:sp>
        <p:nvSpPr>
          <p:cNvPr id="246" name="Google Shape;246;p37"/>
          <p:cNvSpPr txBox="1"/>
          <p:nvPr/>
        </p:nvSpPr>
        <p:spPr>
          <a:xfrm>
            <a:off x="702482" y="960866"/>
            <a:ext cx="3250500" cy="2124000"/>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a:solidFill>
                  <a:schemeClr val="dk1"/>
                </a:solidFill>
                <a:latin typeface="Calibri"/>
                <a:ea typeface="Calibri"/>
                <a:cs typeface="Calibri"/>
                <a:sym typeface="Calibri"/>
              </a:rPr>
              <a:t>HFSC-ACC (2024)</a:t>
            </a:r>
            <a:endParaRPr sz="2100">
              <a:solidFill>
                <a:schemeClr val="dk1"/>
              </a:solidFill>
              <a:latin typeface="Calibri"/>
              <a:ea typeface="Calibri"/>
              <a:cs typeface="Calibri"/>
              <a:sym typeface="Calibri"/>
            </a:endParaRPr>
          </a:p>
          <a:p>
            <a:pPr marL="0" lvl="0" indent="0" algn="l" rtl="0">
              <a:spcBef>
                <a:spcPts val="0"/>
              </a:spcBef>
              <a:spcAft>
                <a:spcPts val="0"/>
              </a:spcAft>
              <a:buNone/>
            </a:pPr>
            <a:endParaRPr sz="2100">
              <a:solidFill>
                <a:schemeClr val="dk1"/>
              </a:solidFill>
              <a:latin typeface="Calibri"/>
              <a:ea typeface="Calibri"/>
              <a:cs typeface="Calibri"/>
              <a:sym typeface="Calibri"/>
            </a:endParaRPr>
          </a:p>
          <a:p>
            <a:pPr marL="0" lvl="0" indent="0" algn="l" rtl="0">
              <a:spcBef>
                <a:spcPts val="0"/>
              </a:spcBef>
              <a:spcAft>
                <a:spcPts val="0"/>
              </a:spcAft>
              <a:buNone/>
            </a:pPr>
            <a:r>
              <a:rPr lang="en" sz="2100">
                <a:solidFill>
                  <a:schemeClr val="dk1"/>
                </a:solidFill>
                <a:latin typeface="Calibri"/>
                <a:ea typeface="Calibri"/>
                <a:cs typeface="Calibri"/>
                <a:sym typeface="Calibri"/>
              </a:rPr>
              <a:t>Tor Raubenheimer (chair)</a:t>
            </a:r>
            <a:endParaRPr sz="2100">
              <a:solidFill>
                <a:schemeClr val="dk1"/>
              </a:solidFill>
              <a:latin typeface="Calibri"/>
              <a:ea typeface="Calibri"/>
              <a:cs typeface="Calibri"/>
              <a:sym typeface="Calibri"/>
            </a:endParaRPr>
          </a:p>
          <a:p>
            <a:pPr marL="0" lvl="0" indent="0" algn="l" rtl="0">
              <a:spcBef>
                <a:spcPts val="0"/>
              </a:spcBef>
              <a:spcAft>
                <a:spcPts val="0"/>
              </a:spcAft>
              <a:buNone/>
            </a:pPr>
            <a:r>
              <a:rPr lang="en" sz="2100">
                <a:solidFill>
                  <a:schemeClr val="dk1"/>
                </a:solidFill>
                <a:latin typeface="Calibri"/>
                <a:ea typeface="Calibri"/>
                <a:cs typeface="Calibri"/>
                <a:sym typeface="Calibri"/>
              </a:rPr>
              <a:t>Steve Gourlay (deputy)</a:t>
            </a:r>
            <a:endParaRPr sz="2100">
              <a:solidFill>
                <a:schemeClr val="dk1"/>
              </a:solidFill>
              <a:latin typeface="Calibri"/>
              <a:ea typeface="Calibri"/>
              <a:cs typeface="Calibri"/>
              <a:sym typeface="Calibri"/>
            </a:endParaRPr>
          </a:p>
          <a:p>
            <a:pPr marL="0" lvl="0" indent="0" algn="l" rtl="0">
              <a:spcBef>
                <a:spcPts val="0"/>
              </a:spcBef>
              <a:spcAft>
                <a:spcPts val="0"/>
              </a:spcAft>
              <a:buNone/>
            </a:pPr>
            <a:r>
              <a:rPr lang="en" sz="2100">
                <a:solidFill>
                  <a:schemeClr val="dk1"/>
                </a:solidFill>
                <a:latin typeface="Calibri"/>
                <a:ea typeface="Calibri"/>
                <a:cs typeface="Calibri"/>
                <a:sym typeface="Calibri"/>
              </a:rPr>
              <a:t>Matthias Liepe</a:t>
            </a:r>
            <a:endParaRPr sz="2100">
              <a:solidFill>
                <a:schemeClr val="dk1"/>
              </a:solidFill>
              <a:latin typeface="Calibri"/>
              <a:ea typeface="Calibri"/>
              <a:cs typeface="Calibri"/>
              <a:sym typeface="Calibri"/>
            </a:endParaRPr>
          </a:p>
          <a:p>
            <a:pPr marL="0" lvl="0" indent="0" algn="l" rtl="0">
              <a:spcBef>
                <a:spcPts val="0"/>
              </a:spcBef>
              <a:spcAft>
                <a:spcPts val="0"/>
              </a:spcAft>
              <a:buNone/>
            </a:pPr>
            <a:r>
              <a:rPr lang="en" sz="2100">
                <a:solidFill>
                  <a:schemeClr val="dk1"/>
                </a:solidFill>
                <a:latin typeface="Calibri"/>
                <a:ea typeface="Calibri"/>
                <a:cs typeface="Calibri"/>
                <a:sym typeface="Calibri"/>
              </a:rPr>
              <a:t>Jean-Luc Vay</a:t>
            </a:r>
            <a:endParaRPr sz="2100">
              <a:solidFill>
                <a:schemeClr val="dk1"/>
              </a:solidFill>
              <a:latin typeface="Calibri"/>
              <a:ea typeface="Calibri"/>
              <a:cs typeface="Calibri"/>
              <a:sym typeface="Calibri"/>
            </a:endParaRPr>
          </a:p>
        </p:txBody>
      </p:sp>
      <p:sp>
        <p:nvSpPr>
          <p:cNvPr id="247" name="Google Shape;247;p37"/>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13</a:t>
            </a:fld>
            <a:endParaRPr/>
          </a:p>
        </p:txBody>
      </p:sp>
      <p:sp>
        <p:nvSpPr>
          <p:cNvPr id="248" name="Google Shape;248;p37"/>
          <p:cNvSpPr/>
          <p:nvPr/>
        </p:nvSpPr>
        <p:spPr>
          <a:xfrm>
            <a:off x="4103125" y="2048716"/>
            <a:ext cx="871500" cy="3933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49" name="Google Shape;249;p37"/>
          <p:cNvSpPr txBox="1"/>
          <p:nvPr/>
        </p:nvSpPr>
        <p:spPr>
          <a:xfrm>
            <a:off x="531725" y="4368383"/>
            <a:ext cx="8637000" cy="50780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dirty="0">
                <a:solidFill>
                  <a:schemeClr val="dk1"/>
                </a:solidFill>
                <a:latin typeface="Calibri"/>
                <a:ea typeface="Calibri"/>
                <a:cs typeface="Calibri"/>
                <a:sym typeface="Calibri"/>
              </a:rPr>
              <a:t>It will be important to engage industry as program grows.</a:t>
            </a:r>
            <a:endParaRPr sz="2100" dirty="0">
              <a:solidFill>
                <a:schemeClr val="dk1"/>
              </a:solidFill>
              <a:latin typeface="Calibri"/>
              <a:ea typeface="Calibri"/>
              <a:cs typeface="Calibri"/>
              <a:sym typeface="Calibri"/>
            </a:endParaRPr>
          </a:p>
        </p:txBody>
      </p:sp>
      <p:sp>
        <p:nvSpPr>
          <p:cNvPr id="250" name="Google Shape;250;p37"/>
          <p:cNvSpPr txBox="1"/>
          <p:nvPr/>
        </p:nvSpPr>
        <p:spPr>
          <a:xfrm>
            <a:off x="531740" y="3225360"/>
            <a:ext cx="8463300" cy="1154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u="sng" dirty="0">
                <a:solidFill>
                  <a:schemeClr val="dk1"/>
                </a:solidFill>
                <a:latin typeface="Calibri"/>
                <a:ea typeface="Calibri"/>
                <a:cs typeface="Calibri"/>
                <a:sym typeface="Calibri"/>
              </a:rPr>
              <a:t>US CERN FCC Coordination Committee: </a:t>
            </a:r>
            <a:br>
              <a:rPr lang="en" sz="2100" dirty="0">
                <a:solidFill>
                  <a:schemeClr val="dk1"/>
                </a:solidFill>
                <a:latin typeface="Calibri"/>
                <a:ea typeface="Calibri"/>
                <a:cs typeface="Calibri"/>
                <a:sym typeface="Calibri"/>
              </a:rPr>
            </a:br>
            <a:r>
              <a:rPr lang="en" sz="2100" dirty="0">
                <a:solidFill>
                  <a:schemeClr val="dk1"/>
                </a:solidFill>
                <a:latin typeface="Calibri"/>
                <a:ea typeface="Calibri"/>
                <a:cs typeface="Calibri"/>
                <a:sym typeface="Calibri"/>
              </a:rPr>
              <a:t>Benedikt, Janot, Rajagopalan, </a:t>
            </a:r>
            <a:br>
              <a:rPr lang="en" sz="2100" dirty="0">
                <a:solidFill>
                  <a:schemeClr val="dk1"/>
                </a:solidFill>
                <a:latin typeface="Calibri"/>
                <a:ea typeface="Calibri"/>
                <a:cs typeface="Calibri"/>
                <a:sym typeface="Calibri"/>
              </a:rPr>
            </a:br>
            <a:r>
              <a:rPr lang="en" sz="2100" dirty="0">
                <a:solidFill>
                  <a:schemeClr val="dk1"/>
                </a:solidFill>
                <a:latin typeface="Calibri"/>
                <a:ea typeface="Calibri"/>
                <a:cs typeface="Calibri"/>
                <a:sym typeface="Calibri"/>
              </a:rPr>
              <a:t>Raubenheimer, Tsesmelis, Zimmermann</a:t>
            </a:r>
            <a:endParaRPr sz="2100" dirty="0">
              <a:solidFill>
                <a:schemeClr val="dk1"/>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20CE5FB0-CE10-39F6-ACE5-B5BCD8690B9A}"/>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3">
          <a:extLst>
            <a:ext uri="{FF2B5EF4-FFF2-40B4-BE49-F238E27FC236}">
              <a16:creationId xmlns:a16="http://schemas.microsoft.com/office/drawing/2014/main" id="{84BBAD49-2F03-0F3F-384F-74CF52EF0C83}"/>
            </a:ext>
          </a:extLst>
        </p:cNvPr>
        <p:cNvGrpSpPr/>
        <p:nvPr/>
      </p:nvGrpSpPr>
      <p:grpSpPr>
        <a:xfrm>
          <a:off x="0" y="0"/>
          <a:ext cx="0" cy="0"/>
          <a:chOff x="0" y="0"/>
          <a:chExt cx="0" cy="0"/>
        </a:xfrm>
      </p:grpSpPr>
      <p:sp>
        <p:nvSpPr>
          <p:cNvPr id="244" name="Google Shape;244;p37">
            <a:extLst>
              <a:ext uri="{FF2B5EF4-FFF2-40B4-BE49-F238E27FC236}">
                <a16:creationId xmlns:a16="http://schemas.microsoft.com/office/drawing/2014/main" id="{744B4907-A4E2-FF8C-BB6C-741152D15BF6}"/>
              </a:ext>
            </a:extLst>
          </p:cNvPr>
          <p:cNvSpPr txBox="1">
            <a:spLocks noGrp="1"/>
          </p:cNvSpPr>
          <p:nvPr>
            <p:ph type="title"/>
          </p:nvPr>
        </p:nvSpPr>
        <p:spPr>
          <a:xfrm>
            <a:off x="628650" y="50213"/>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A61C00"/>
                </a:solidFill>
              </a:rPr>
              <a:t>HF PED Steering Committee (HFSC-PED) </a:t>
            </a:r>
            <a:endParaRPr dirty="0">
              <a:solidFill>
                <a:srgbClr val="A61C00"/>
              </a:solidFill>
            </a:endParaRPr>
          </a:p>
        </p:txBody>
      </p:sp>
      <p:sp>
        <p:nvSpPr>
          <p:cNvPr id="245" name="Google Shape;245;p37">
            <a:extLst>
              <a:ext uri="{FF2B5EF4-FFF2-40B4-BE49-F238E27FC236}">
                <a16:creationId xmlns:a16="http://schemas.microsoft.com/office/drawing/2014/main" id="{E7C0920D-8A78-37CD-AC07-08F76BEA91FC}"/>
              </a:ext>
            </a:extLst>
          </p:cNvPr>
          <p:cNvSpPr txBox="1"/>
          <p:nvPr/>
        </p:nvSpPr>
        <p:spPr>
          <a:xfrm>
            <a:off x="5133645" y="960866"/>
            <a:ext cx="3250500" cy="2446793"/>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dirty="0">
                <a:solidFill>
                  <a:schemeClr val="dk1"/>
                </a:solidFill>
                <a:latin typeface="Calibri"/>
                <a:ea typeface="Calibri"/>
                <a:cs typeface="Calibri"/>
                <a:sym typeface="Calibri"/>
              </a:rPr>
              <a:t>HFSC-PED (2025)</a:t>
            </a:r>
            <a:endParaRPr sz="2100" dirty="0">
              <a:solidFill>
                <a:schemeClr val="dk1"/>
              </a:solidFill>
              <a:latin typeface="Calibri"/>
              <a:ea typeface="Calibri"/>
              <a:cs typeface="Calibri"/>
              <a:sym typeface="Calibri"/>
            </a:endParaRPr>
          </a:p>
          <a:p>
            <a:pPr marL="0" lvl="0" indent="0" algn="l" rtl="0">
              <a:spcBef>
                <a:spcPts val="0"/>
              </a:spcBef>
              <a:spcAft>
                <a:spcPts val="0"/>
              </a:spcAft>
              <a:buNone/>
            </a:pPr>
            <a:endParaRPr sz="21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100" dirty="0">
                <a:solidFill>
                  <a:schemeClr val="dk1"/>
                </a:solidFill>
                <a:latin typeface="Calibri"/>
                <a:ea typeface="Calibri"/>
                <a:cs typeface="Calibri"/>
                <a:sym typeface="Calibri"/>
              </a:rPr>
              <a:t>Srini </a:t>
            </a:r>
            <a:r>
              <a:rPr lang="en-US" sz="2100" dirty="0">
                <a:solidFill>
                  <a:schemeClr val="dk1"/>
                </a:solidFill>
                <a:latin typeface="Calibri"/>
                <a:ea typeface="Calibri"/>
                <a:cs typeface="Calibri"/>
                <a:sym typeface="Calibri"/>
              </a:rPr>
              <a:t>Rajagopalan </a:t>
            </a:r>
            <a:r>
              <a:rPr lang="en" sz="2100" dirty="0">
                <a:solidFill>
                  <a:schemeClr val="dk1"/>
                </a:solidFill>
                <a:latin typeface="Calibri"/>
                <a:ea typeface="Calibri"/>
                <a:cs typeface="Calibri"/>
                <a:sym typeface="Calibri"/>
              </a:rPr>
              <a:t>(chair)</a:t>
            </a:r>
            <a:endParaRPr sz="21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lang="en-US" sz="21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2100" dirty="0">
                <a:solidFill>
                  <a:schemeClr val="dk1"/>
                </a:solidFill>
                <a:latin typeface="Calibri"/>
                <a:ea typeface="Calibri"/>
                <a:cs typeface="Calibri"/>
                <a:sym typeface="Calibri"/>
              </a:rPr>
              <a:t>Organization is being updated and will be announced soon!</a:t>
            </a:r>
          </a:p>
        </p:txBody>
      </p:sp>
      <p:sp>
        <p:nvSpPr>
          <p:cNvPr id="246" name="Google Shape;246;p37">
            <a:extLst>
              <a:ext uri="{FF2B5EF4-FFF2-40B4-BE49-F238E27FC236}">
                <a16:creationId xmlns:a16="http://schemas.microsoft.com/office/drawing/2014/main" id="{B346BCB5-2BCA-49EB-AF0E-2523D7EE5A0D}"/>
              </a:ext>
            </a:extLst>
          </p:cNvPr>
          <p:cNvSpPr txBox="1"/>
          <p:nvPr/>
        </p:nvSpPr>
        <p:spPr>
          <a:xfrm>
            <a:off x="702482" y="960866"/>
            <a:ext cx="3250500" cy="2123628"/>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dirty="0">
                <a:solidFill>
                  <a:schemeClr val="dk1"/>
                </a:solidFill>
                <a:latin typeface="Calibri"/>
                <a:ea typeface="Calibri"/>
                <a:cs typeface="Calibri"/>
                <a:sym typeface="Calibri"/>
              </a:rPr>
              <a:t>HFSC-PED (2024)</a:t>
            </a:r>
            <a:endParaRPr sz="2100" dirty="0">
              <a:solidFill>
                <a:schemeClr val="dk1"/>
              </a:solidFill>
              <a:latin typeface="Calibri"/>
              <a:ea typeface="Calibri"/>
              <a:cs typeface="Calibri"/>
              <a:sym typeface="Calibri"/>
            </a:endParaRPr>
          </a:p>
          <a:p>
            <a:pPr marL="0" lvl="0" indent="0" algn="l" rtl="0">
              <a:spcBef>
                <a:spcPts val="0"/>
              </a:spcBef>
              <a:spcAft>
                <a:spcPts val="0"/>
              </a:spcAft>
              <a:buNone/>
            </a:pPr>
            <a:endParaRPr sz="2100" dirty="0">
              <a:solidFill>
                <a:schemeClr val="dk1"/>
              </a:solidFill>
              <a:latin typeface="Calibri"/>
              <a:ea typeface="Calibri"/>
              <a:cs typeface="Calibri"/>
              <a:sym typeface="Calibri"/>
            </a:endParaRPr>
          </a:p>
          <a:p>
            <a:pPr lvl="0"/>
            <a:r>
              <a:rPr lang="en-US" sz="2100" dirty="0">
                <a:solidFill>
                  <a:schemeClr val="dk1"/>
                </a:solidFill>
                <a:latin typeface="Calibri"/>
                <a:ea typeface="Calibri"/>
                <a:cs typeface="Calibri"/>
                <a:sym typeface="Calibri"/>
              </a:rPr>
              <a:t>Srini Rajagopalan (chair)</a:t>
            </a:r>
          </a:p>
          <a:p>
            <a:pPr lvl="0"/>
            <a:r>
              <a:rPr lang="en-US" sz="2100" dirty="0">
                <a:solidFill>
                  <a:schemeClr val="dk1"/>
                </a:solidFill>
                <a:latin typeface="Calibri"/>
                <a:ea typeface="Calibri"/>
                <a:cs typeface="Calibri"/>
                <a:sym typeface="Calibri"/>
              </a:rPr>
              <a:t>Ritchie Patterson (deputy)</a:t>
            </a:r>
          </a:p>
          <a:p>
            <a:pPr lvl="0"/>
            <a:r>
              <a:rPr lang="en-US" sz="2100" dirty="0">
                <a:solidFill>
                  <a:schemeClr val="dk1"/>
                </a:solidFill>
                <a:latin typeface="Calibri"/>
                <a:ea typeface="Calibri"/>
                <a:cs typeface="Calibri"/>
                <a:sym typeface="Calibri"/>
              </a:rPr>
              <a:t>Marcel Demarteau</a:t>
            </a:r>
          </a:p>
          <a:p>
            <a:pPr lvl="0"/>
            <a:r>
              <a:rPr lang="en-US" sz="2100" dirty="0">
                <a:solidFill>
                  <a:schemeClr val="dk1"/>
                </a:solidFill>
                <a:latin typeface="Calibri"/>
                <a:ea typeface="Calibri"/>
                <a:cs typeface="Calibri"/>
                <a:sym typeface="Calibri"/>
              </a:rPr>
              <a:t>Sarah Eno</a:t>
            </a:r>
          </a:p>
        </p:txBody>
      </p:sp>
      <p:sp>
        <p:nvSpPr>
          <p:cNvPr id="247" name="Google Shape;247;p37">
            <a:extLst>
              <a:ext uri="{FF2B5EF4-FFF2-40B4-BE49-F238E27FC236}">
                <a16:creationId xmlns:a16="http://schemas.microsoft.com/office/drawing/2014/main" id="{33343D0B-8E08-9BA8-69C1-1E75A9D42DCF}"/>
              </a:ext>
            </a:extLst>
          </p:cNvPr>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14</a:t>
            </a:fld>
            <a:endParaRPr/>
          </a:p>
        </p:txBody>
      </p:sp>
      <p:sp>
        <p:nvSpPr>
          <p:cNvPr id="248" name="Google Shape;248;p37">
            <a:extLst>
              <a:ext uri="{FF2B5EF4-FFF2-40B4-BE49-F238E27FC236}">
                <a16:creationId xmlns:a16="http://schemas.microsoft.com/office/drawing/2014/main" id="{E196E792-6864-CE41-111E-E4CD85E4C730}"/>
              </a:ext>
            </a:extLst>
          </p:cNvPr>
          <p:cNvSpPr/>
          <p:nvPr/>
        </p:nvSpPr>
        <p:spPr>
          <a:xfrm>
            <a:off x="4103125" y="2048716"/>
            <a:ext cx="871500" cy="3933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50" name="Google Shape;250;p37">
            <a:extLst>
              <a:ext uri="{FF2B5EF4-FFF2-40B4-BE49-F238E27FC236}">
                <a16:creationId xmlns:a16="http://schemas.microsoft.com/office/drawing/2014/main" id="{F483DD4A-A126-AA5D-06E2-E141AB061F0E}"/>
              </a:ext>
            </a:extLst>
          </p:cNvPr>
          <p:cNvSpPr txBox="1"/>
          <p:nvPr/>
        </p:nvSpPr>
        <p:spPr>
          <a:xfrm>
            <a:off x="241285" y="3556374"/>
            <a:ext cx="5245116" cy="1825085"/>
          </a:xfrm>
          <a:prstGeom prst="rect">
            <a:avLst/>
          </a:prstGeom>
          <a:noFill/>
          <a:ln>
            <a:noFill/>
          </a:ln>
        </p:spPr>
        <p:txBody>
          <a:bodyPr spcFirstLastPara="1" wrap="square" lIns="91425" tIns="91425" rIns="91425" bIns="91425" anchor="t" anchorCtr="0">
            <a:spAutoFit/>
          </a:bodyPr>
          <a:lstStyle/>
          <a:p>
            <a:pPr lvl="1">
              <a:lnSpc>
                <a:spcPct val="130000"/>
              </a:lnSpc>
            </a:pPr>
            <a:r>
              <a:rPr lang="en" sz="2100" u="sng" dirty="0">
                <a:solidFill>
                  <a:schemeClr val="dk1"/>
                </a:solidFill>
                <a:latin typeface="Calibri"/>
                <a:ea typeface="Calibri"/>
                <a:cs typeface="Calibri"/>
                <a:sym typeface="Calibri"/>
              </a:rPr>
              <a:t>PED Advisory Committee:</a:t>
            </a:r>
            <a:r>
              <a:rPr lang="en" sz="2100" dirty="0">
                <a:solidFill>
                  <a:schemeClr val="dk1"/>
                </a:solidFill>
                <a:latin typeface="Calibri"/>
                <a:ea typeface="Calibri"/>
                <a:cs typeface="Calibri"/>
                <a:sym typeface="Calibri"/>
              </a:rPr>
              <a:t>  </a:t>
            </a:r>
            <a:r>
              <a:rPr lang="en-US" sz="2000" dirty="0"/>
              <a:t>Anadi Canepa,</a:t>
            </a:r>
            <a:br>
              <a:rPr lang="en-US" sz="2000" dirty="0"/>
            </a:br>
            <a:r>
              <a:rPr lang="en-US" sz="2000" dirty="0"/>
              <a:t>John Hobbs, Andy Lankford, Joe Lykken, Jason Nielsen, Maria </a:t>
            </a:r>
            <a:r>
              <a:rPr lang="en-US" sz="2000" dirty="0" err="1"/>
              <a:t>Spiropulu</a:t>
            </a:r>
            <a:br>
              <a:rPr lang="en" sz="2100" dirty="0">
                <a:solidFill>
                  <a:schemeClr val="dk1"/>
                </a:solidFill>
                <a:latin typeface="Calibri"/>
                <a:ea typeface="Calibri"/>
                <a:cs typeface="Calibri"/>
                <a:sym typeface="Calibri"/>
              </a:rPr>
            </a:br>
            <a:endParaRPr sz="2100" dirty="0">
              <a:solidFill>
                <a:schemeClr val="dk1"/>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CC3057FD-9C47-B4BE-FD5E-BBE6545F5F75}"/>
              </a:ext>
            </a:extLst>
          </p:cNvPr>
          <p:cNvSpPr>
            <a:spLocks noGrp="1"/>
          </p:cNvSpPr>
          <p:nvPr>
            <p:ph type="ftr" idx="11"/>
          </p:nvPr>
        </p:nvSpPr>
        <p:spPr/>
        <p:txBody>
          <a:bodyPr/>
          <a:lstStyle/>
          <a:p>
            <a:r>
              <a:rPr lang="en-US"/>
              <a:t>APS DPF Community Meeting, December 19, 2025</a:t>
            </a:r>
            <a:endParaRPr lang="en-US" dirty="0"/>
          </a:p>
        </p:txBody>
      </p:sp>
    </p:spTree>
    <p:extLst>
      <p:ext uri="{BB962C8B-B14F-4D97-AF65-F5344CB8AC3E}">
        <p14:creationId xmlns:p14="http://schemas.microsoft.com/office/powerpoint/2010/main" val="2935602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0"/>
          <p:cNvSpPr txBox="1">
            <a:spLocks noGrp="1"/>
          </p:cNvSpPr>
          <p:nvPr>
            <p:ph type="title"/>
          </p:nvPr>
        </p:nvSpPr>
        <p:spPr>
          <a:xfrm>
            <a:off x="731300" y="728"/>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981E32"/>
                </a:solidFill>
              </a:rPr>
              <a:t>Guidelines for HFCC R&amp;D Contributions</a:t>
            </a:r>
            <a:endParaRPr dirty="0">
              <a:solidFill>
                <a:srgbClr val="981E32"/>
              </a:solidFill>
            </a:endParaRPr>
          </a:p>
        </p:txBody>
      </p:sp>
      <p:sp>
        <p:nvSpPr>
          <p:cNvPr id="272" name="Google Shape;272;p40"/>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15</a:t>
            </a:fld>
            <a:endParaRPr/>
          </a:p>
        </p:txBody>
      </p:sp>
      <p:sp>
        <p:nvSpPr>
          <p:cNvPr id="273" name="Google Shape;273;p40"/>
          <p:cNvSpPr txBox="1"/>
          <p:nvPr/>
        </p:nvSpPr>
        <p:spPr>
          <a:xfrm>
            <a:off x="255500" y="896012"/>
            <a:ext cx="8838300" cy="4317049"/>
          </a:xfrm>
          <a:prstGeom prst="rect">
            <a:avLst/>
          </a:prstGeom>
          <a:noFill/>
          <a:ln>
            <a:noFill/>
          </a:ln>
        </p:spPr>
        <p:txBody>
          <a:bodyPr spcFirstLastPara="1" wrap="square" lIns="91425" tIns="91425" rIns="91425" bIns="91425" anchor="t" anchorCtr="0">
            <a:spAutoFit/>
          </a:bodyPr>
          <a:lstStyle/>
          <a:p>
            <a:pPr marL="177800" lvl="0" indent="-165100" algn="l" rtl="0">
              <a:spcBef>
                <a:spcPts val="400"/>
              </a:spcBef>
              <a:spcAft>
                <a:spcPts val="0"/>
              </a:spcAft>
              <a:buClr>
                <a:srgbClr val="0339B8"/>
              </a:buClr>
              <a:buSzPct val="90000"/>
              <a:buChar char="■"/>
            </a:pPr>
            <a:r>
              <a:rPr lang="en" sz="1800" dirty="0">
                <a:solidFill>
                  <a:schemeClr val="tx1"/>
                </a:solidFill>
                <a:latin typeface="Calibri"/>
                <a:ea typeface="Calibri"/>
                <a:cs typeface="Calibri"/>
                <a:sym typeface="Calibri"/>
              </a:rPr>
              <a:t>Identify potential areas where US can make leading and significant contributions grounded on our historical achievements and our expertise &amp; capabilities</a:t>
            </a:r>
            <a:endParaRPr sz="1800" dirty="0">
              <a:solidFill>
                <a:schemeClr val="tx1"/>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US" sz="1800" dirty="0">
                <a:solidFill>
                  <a:schemeClr val="tx1"/>
                </a:solidFill>
                <a:latin typeface="Calibri"/>
                <a:ea typeface="Calibri"/>
                <a:cs typeface="Calibri"/>
                <a:sym typeface="Calibri"/>
              </a:rPr>
              <a:t>Think about interplay between PED/ACC and where R&amp;D projects can benefit both programs</a:t>
            </a:r>
          </a:p>
          <a:p>
            <a:pPr marL="177800" lvl="0" indent="-165100" algn="l" rtl="0">
              <a:spcBef>
                <a:spcPts val="1000"/>
              </a:spcBef>
              <a:spcAft>
                <a:spcPts val="0"/>
              </a:spcAft>
              <a:buClr>
                <a:srgbClr val="0339B8"/>
              </a:buClr>
              <a:buSzPct val="90000"/>
              <a:buChar char="■"/>
            </a:pPr>
            <a:r>
              <a:rPr lang="en" sz="1800" dirty="0">
                <a:solidFill>
                  <a:schemeClr val="tx1"/>
                </a:solidFill>
                <a:latin typeface="Calibri"/>
                <a:ea typeface="Calibri"/>
                <a:cs typeface="Calibri"/>
                <a:sym typeface="Calibri"/>
              </a:rPr>
              <a:t>Collect input from community and encourage proposal submissions</a:t>
            </a:r>
            <a:endParaRPr sz="1800" dirty="0">
              <a:solidFill>
                <a:schemeClr val="tx1"/>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Work with FCC management to ensure our input is relevant and desired</a:t>
            </a:r>
            <a:endParaRPr sz="1800" dirty="0">
              <a:solidFill>
                <a:schemeClr val="tx1"/>
              </a:solidFill>
              <a:latin typeface="Calibri"/>
              <a:ea typeface="Calibri"/>
              <a:cs typeface="Calibri"/>
              <a:sym typeface="Calibri"/>
            </a:endParaRPr>
          </a:p>
          <a:p>
            <a:pPr marL="177800" lvl="0" indent="-158750" algn="l" rtl="0">
              <a:lnSpc>
                <a:spcPct val="90000"/>
              </a:lnSpc>
              <a:spcBef>
                <a:spcPts val="1000"/>
              </a:spcBef>
              <a:spcAft>
                <a:spcPts val="0"/>
              </a:spcAft>
              <a:buClr>
                <a:srgbClr val="0339B8"/>
              </a:buClr>
              <a:buSzPct val="90000"/>
              <a:buFont typeface="Noto Sans Symbols"/>
              <a:buChar char="■"/>
            </a:pPr>
            <a:r>
              <a:rPr lang="en" sz="1800" dirty="0">
                <a:solidFill>
                  <a:schemeClr val="dk1"/>
                </a:solidFill>
                <a:latin typeface="Calibri"/>
                <a:ea typeface="Calibri"/>
                <a:cs typeface="Calibri"/>
                <a:sym typeface="Calibri"/>
              </a:rPr>
              <a:t>There are some collaborations with CERN that have already been established and we will become responsible for tracking and advising on these</a:t>
            </a:r>
            <a:endParaRPr sz="1800" dirty="0">
              <a:solidFill>
                <a:schemeClr val="dk1"/>
              </a:solidFill>
              <a:latin typeface="Calibri"/>
              <a:ea typeface="Calibri"/>
              <a:cs typeface="Calibri"/>
              <a:sym typeface="Calibri"/>
            </a:endParaRPr>
          </a:p>
          <a:p>
            <a:pPr marL="952500" lvl="2" indent="-285750" algn="l" rtl="0">
              <a:lnSpc>
                <a:spcPct val="90000"/>
              </a:lnSpc>
              <a:spcBef>
                <a:spcPts val="800"/>
              </a:spcBef>
              <a:spcAft>
                <a:spcPts val="0"/>
              </a:spcAft>
              <a:buClr>
                <a:schemeClr val="dk1"/>
              </a:buClr>
              <a:buSzPts val="1900"/>
              <a:buFont typeface="Courier New" panose="02070309020205020404" pitchFamily="49" charset="0"/>
              <a:buChar char="o"/>
            </a:pPr>
            <a:r>
              <a:rPr lang="en" sz="1600" dirty="0">
                <a:solidFill>
                  <a:srgbClr val="0339B8"/>
                </a:solidFill>
                <a:latin typeface="Calibri"/>
                <a:ea typeface="Calibri"/>
                <a:cs typeface="Calibri"/>
                <a:sym typeface="Calibri"/>
              </a:rPr>
              <a:t>Civil design work with Fermilab</a:t>
            </a:r>
            <a:endParaRPr sz="1600" dirty="0">
              <a:solidFill>
                <a:srgbClr val="0339B8"/>
              </a:solidFill>
              <a:latin typeface="Calibri"/>
              <a:ea typeface="Calibri"/>
              <a:cs typeface="Calibri"/>
              <a:sym typeface="Calibri"/>
            </a:endParaRPr>
          </a:p>
          <a:p>
            <a:pPr marL="952500" lvl="2" indent="-285750" algn="l" rtl="0">
              <a:lnSpc>
                <a:spcPct val="90000"/>
              </a:lnSpc>
              <a:spcBef>
                <a:spcPts val="800"/>
              </a:spcBef>
              <a:spcAft>
                <a:spcPts val="0"/>
              </a:spcAft>
              <a:buClr>
                <a:schemeClr val="dk1"/>
              </a:buClr>
              <a:buSzPts val="1900"/>
              <a:buFont typeface="Courier New" panose="02070309020205020404" pitchFamily="49" charset="0"/>
              <a:buChar char="o"/>
            </a:pPr>
            <a:r>
              <a:rPr lang="en" sz="1600" dirty="0">
                <a:solidFill>
                  <a:srgbClr val="0339B8"/>
                </a:solidFill>
                <a:latin typeface="Calibri"/>
                <a:ea typeface="Calibri"/>
                <a:cs typeface="Calibri"/>
                <a:sym typeface="Calibri"/>
              </a:rPr>
              <a:t>800 MHz cryomodule design with Fermilab</a:t>
            </a:r>
            <a:endParaRPr sz="1600" dirty="0">
              <a:solidFill>
                <a:srgbClr val="0339B8"/>
              </a:solidFill>
              <a:latin typeface="Calibri"/>
              <a:ea typeface="Calibri"/>
              <a:cs typeface="Calibri"/>
              <a:sym typeface="Calibri"/>
            </a:endParaRPr>
          </a:p>
          <a:p>
            <a:pPr marL="952500" lvl="2" indent="-285750" algn="l" rtl="0">
              <a:lnSpc>
                <a:spcPct val="90000"/>
              </a:lnSpc>
              <a:spcBef>
                <a:spcPts val="800"/>
              </a:spcBef>
              <a:spcAft>
                <a:spcPts val="0"/>
              </a:spcAft>
              <a:buClr>
                <a:schemeClr val="dk1"/>
              </a:buClr>
              <a:buSzPts val="1900"/>
              <a:buFont typeface="Courier New" panose="02070309020205020404" pitchFamily="49" charset="0"/>
              <a:buChar char="o"/>
            </a:pPr>
            <a:r>
              <a:rPr lang="en" sz="1600" dirty="0">
                <a:solidFill>
                  <a:srgbClr val="0339B8"/>
                </a:solidFill>
                <a:latin typeface="Calibri"/>
                <a:ea typeface="Calibri"/>
                <a:cs typeface="Calibri"/>
                <a:sym typeface="Calibri"/>
              </a:rPr>
              <a:t>Interaction region magnets with Brookhaven</a:t>
            </a:r>
          </a:p>
          <a:p>
            <a:pPr marL="952500" lvl="2" indent="-285750" algn="l" rtl="0">
              <a:lnSpc>
                <a:spcPct val="90000"/>
              </a:lnSpc>
              <a:spcBef>
                <a:spcPts val="800"/>
              </a:spcBef>
              <a:spcAft>
                <a:spcPts val="0"/>
              </a:spcAft>
              <a:buClr>
                <a:schemeClr val="dk1"/>
              </a:buClr>
              <a:buSzPts val="1900"/>
              <a:buFont typeface="Courier New" panose="02070309020205020404" pitchFamily="49" charset="0"/>
              <a:buChar char="o"/>
            </a:pPr>
            <a:r>
              <a:rPr lang="en" sz="1600" dirty="0">
                <a:solidFill>
                  <a:srgbClr val="0339B8"/>
                </a:solidFill>
                <a:latin typeface="Calibri"/>
                <a:ea typeface="Calibri"/>
                <a:cs typeface="Calibri"/>
                <a:sym typeface="Calibri"/>
              </a:rPr>
              <a:t>Detector R&amp;D collaborations established with DRD’s</a:t>
            </a:r>
            <a:endParaRPr sz="1600" dirty="0">
              <a:solidFill>
                <a:srgbClr val="0339B8"/>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9" name="Google Shape;279;p41"/>
          <p:cNvSpPr txBox="1">
            <a:spLocks noGrp="1"/>
          </p:cNvSpPr>
          <p:nvPr>
            <p:ph type="sldNum" idx="12"/>
          </p:nvPr>
        </p:nvSpPr>
        <p:spPr>
          <a:prstGeom prst="rect">
            <a:avLst/>
          </a:prstGeom>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16</a:t>
            </a:fld>
            <a:endParaRPr/>
          </a:p>
        </p:txBody>
      </p:sp>
      <p:sp>
        <p:nvSpPr>
          <p:cNvPr id="278" name="Google Shape;278;p41"/>
          <p:cNvSpPr txBox="1">
            <a:spLocks noGrp="1"/>
          </p:cNvSpPr>
          <p:nvPr>
            <p:ph type="title"/>
          </p:nvPr>
        </p:nvSpPr>
        <p:spPr>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981E32"/>
                </a:solidFill>
              </a:rPr>
              <a:t>FY26 HFCC Proposals and Review</a:t>
            </a:r>
            <a:endParaRPr dirty="0">
              <a:solidFill>
                <a:srgbClr val="981E32"/>
              </a:solidFill>
            </a:endParaRPr>
          </a:p>
        </p:txBody>
      </p:sp>
      <p:sp>
        <p:nvSpPr>
          <p:cNvPr id="7" name="Text Placeholder 6">
            <a:extLst>
              <a:ext uri="{FF2B5EF4-FFF2-40B4-BE49-F238E27FC236}">
                <a16:creationId xmlns:a16="http://schemas.microsoft.com/office/drawing/2014/main" id="{51DAD352-E50D-F296-8D4F-A0E2CB2BEFEE}"/>
              </a:ext>
            </a:extLst>
          </p:cNvPr>
          <p:cNvSpPr>
            <a:spLocks noGrp="1"/>
          </p:cNvSpPr>
          <p:nvPr>
            <p:ph type="body" idx="1"/>
          </p:nvPr>
        </p:nvSpPr>
        <p:spPr/>
        <p:txBody>
          <a:bodyPr>
            <a:normAutofit fontScale="92500" lnSpcReduction="20000"/>
          </a:bodyPr>
          <a:lstStyle/>
          <a:p>
            <a:pPr marL="355600" indent="-342900">
              <a:spcBef>
                <a:spcPts val="400"/>
              </a:spcBef>
              <a:buClr>
                <a:srgbClr val="0339B8"/>
              </a:buClr>
              <a:buSzPct val="120000"/>
            </a:pPr>
            <a:r>
              <a:rPr lang="en-US" sz="2200" dirty="0">
                <a:solidFill>
                  <a:srgbClr val="0339B8"/>
                </a:solidFill>
                <a:latin typeface="Calibri"/>
                <a:ea typeface="Calibri"/>
                <a:cs typeface="Calibri"/>
                <a:sym typeface="Calibri"/>
              </a:rPr>
              <a:t>HFCC-PED:</a:t>
            </a:r>
          </a:p>
          <a:p>
            <a:pPr marL="812800" lvl="1" indent="-342900">
              <a:spcBef>
                <a:spcPts val="400"/>
              </a:spcBef>
              <a:buClr>
                <a:srgbClr val="0339B8"/>
              </a:buClr>
              <a:buSzPts val="2000"/>
            </a:pPr>
            <a:r>
              <a:rPr lang="en-US" altLang="en-US" sz="1900" dirty="0">
                <a:solidFill>
                  <a:schemeClr val="tx1"/>
                </a:solidFill>
                <a:latin typeface="Calibri" panose="020F0502020204030204" pitchFamily="34" charset="0"/>
                <a:ea typeface="Calibri" panose="020F0502020204030204" pitchFamily="34" charset="0"/>
                <a:cs typeface="Calibri" panose="020F0502020204030204" pitchFamily="34" charset="0"/>
              </a:rPr>
              <a:t>Discussed</a:t>
            </a:r>
            <a:r>
              <a:rPr lang="en-US" altLang="en-US" sz="2100" dirty="0">
                <a:solidFill>
                  <a:schemeClr val="tx1"/>
                </a:solidFill>
                <a:latin typeface="Calibri" panose="020F0502020204030204" pitchFamily="34" charset="0"/>
                <a:ea typeface="Calibri" panose="020F0502020204030204" pitchFamily="34" charset="0"/>
                <a:cs typeface="Calibri" panose="020F0502020204030204" pitchFamily="34" charset="0"/>
              </a:rPr>
              <a:t> many proposals</a:t>
            </a:r>
          </a:p>
          <a:p>
            <a:pPr marL="812800" lvl="1" indent="-342900">
              <a:spcBef>
                <a:spcPts val="400"/>
              </a:spcBef>
              <a:buClr>
                <a:srgbClr val="0339B8"/>
              </a:buClr>
              <a:buSzPts val="2000"/>
            </a:pPr>
            <a:r>
              <a:rPr lang="en-US" altLang="en-US" sz="1900" dirty="0">
                <a:solidFill>
                  <a:schemeClr val="tx1"/>
                </a:solidFill>
                <a:latin typeface="Calibri" panose="020F0502020204030204" pitchFamily="34" charset="0"/>
                <a:ea typeface="Calibri" panose="020F0502020204030204" pitchFamily="34" charset="0"/>
                <a:cs typeface="Calibri" panose="020F0502020204030204" pitchFamily="34" charset="0"/>
              </a:rPr>
              <a:t>L2 provided a prioritized list within the limited funding guidance they were provided, and yet the request was x2 more than the available funds</a:t>
            </a:r>
            <a:endParaRPr lang="en-US" sz="1900" dirty="0">
              <a:solidFill>
                <a:srgbClr val="0339B8"/>
              </a:solidFill>
              <a:latin typeface="Calibri" panose="020F0502020204030204" pitchFamily="34" charset="0"/>
              <a:ea typeface="Calibri" panose="020F0502020204030204" pitchFamily="34" charset="0"/>
              <a:cs typeface="Calibri" panose="020F0502020204030204" pitchFamily="34" charset="0"/>
              <a:sym typeface="Calibri"/>
            </a:endParaRPr>
          </a:p>
          <a:p>
            <a:pPr marL="355600" indent="-342900">
              <a:spcBef>
                <a:spcPts val="400"/>
              </a:spcBef>
              <a:buClr>
                <a:srgbClr val="0339B8"/>
              </a:buClr>
              <a:buSzPct val="120000"/>
            </a:pPr>
            <a:r>
              <a:rPr lang="en-US" sz="2200" dirty="0">
                <a:solidFill>
                  <a:srgbClr val="0339B8"/>
                </a:solidFill>
                <a:latin typeface="Calibri"/>
                <a:ea typeface="Calibri"/>
                <a:cs typeface="Calibri"/>
                <a:sym typeface="Calibri"/>
              </a:rPr>
              <a:t>HFCC-ACC: received 43 2-page proposals with funding request &gt;12 M$</a:t>
            </a:r>
          </a:p>
          <a:p>
            <a:pPr marL="812800" lvl="1" indent="-342900">
              <a:spcBef>
                <a:spcPts val="400"/>
              </a:spcBef>
              <a:buClr>
                <a:srgbClr val="0339B8"/>
              </a:buClr>
              <a:buSzPts val="2000"/>
            </a:pPr>
            <a:r>
              <a:rPr lang="en-US" sz="1900" dirty="0">
                <a:solidFill>
                  <a:schemeClr val="tx1"/>
                </a:solidFill>
                <a:latin typeface="Calibri"/>
                <a:ea typeface="Calibri"/>
                <a:cs typeface="Calibri"/>
                <a:sym typeface="Calibri"/>
              </a:rPr>
              <a:t>Proposals reviewed over summer by L2 coordinators</a:t>
            </a:r>
          </a:p>
          <a:p>
            <a:pPr marL="1270000" lvl="2" indent="-342900">
              <a:spcBef>
                <a:spcPts val="400"/>
              </a:spcBef>
              <a:buClr>
                <a:srgbClr val="0339B8"/>
              </a:buClr>
              <a:buSzPts val="2000"/>
            </a:pPr>
            <a:r>
              <a:rPr lang="en-US" dirty="0">
                <a:solidFill>
                  <a:schemeClr val="tx1"/>
                </a:solidFill>
                <a:latin typeface="Calibri"/>
                <a:ea typeface="Calibri"/>
                <a:cs typeface="Calibri"/>
                <a:sym typeface="Calibri"/>
              </a:rPr>
              <a:t>Relevance to a Future Higgs Factory</a:t>
            </a:r>
          </a:p>
          <a:p>
            <a:pPr marL="1270000" lvl="2" indent="-342900">
              <a:spcBef>
                <a:spcPts val="400"/>
              </a:spcBef>
              <a:buClr>
                <a:srgbClr val="0339B8"/>
              </a:buClr>
              <a:buSzPts val="2000"/>
            </a:pPr>
            <a:r>
              <a:rPr lang="en-US" dirty="0">
                <a:solidFill>
                  <a:schemeClr val="tx1"/>
                </a:solidFill>
                <a:latin typeface="Calibri"/>
                <a:ea typeface="Calibri"/>
                <a:cs typeface="Calibri"/>
                <a:sym typeface="Calibri"/>
              </a:rPr>
              <a:t>Benefit to the US program (including MC and EIC)</a:t>
            </a:r>
          </a:p>
          <a:p>
            <a:pPr marL="1270000" lvl="2" indent="-342900">
              <a:spcBef>
                <a:spcPts val="400"/>
              </a:spcBef>
              <a:buClr>
                <a:srgbClr val="0339B8"/>
              </a:buClr>
              <a:buSzPts val="2000"/>
            </a:pPr>
            <a:r>
              <a:rPr lang="en-US" dirty="0">
                <a:solidFill>
                  <a:schemeClr val="tx1"/>
                </a:solidFill>
                <a:latin typeface="Calibri"/>
                <a:ea typeface="Calibri"/>
                <a:cs typeface="Calibri"/>
                <a:sym typeface="Calibri"/>
              </a:rPr>
              <a:t>Interest from the Higgs Factory projects</a:t>
            </a:r>
          </a:p>
          <a:p>
            <a:pPr marL="812800" lvl="1" indent="-342900">
              <a:spcBef>
                <a:spcPts val="400"/>
              </a:spcBef>
              <a:buClr>
                <a:srgbClr val="0339B8"/>
              </a:buClr>
              <a:buSzPts val="2000"/>
            </a:pPr>
            <a:r>
              <a:rPr lang="en-US" sz="1900" dirty="0">
                <a:solidFill>
                  <a:schemeClr val="tx1"/>
                </a:solidFill>
                <a:latin typeface="Calibri"/>
                <a:ea typeface="Calibri"/>
                <a:cs typeface="Calibri"/>
                <a:sym typeface="Calibri"/>
              </a:rPr>
              <a:t>L2’s interacted with proponents to gather additional information and inquired with FCC contacts for clarification and interest in cases</a:t>
            </a:r>
          </a:p>
        </p:txBody>
      </p:sp>
      <p:sp>
        <p:nvSpPr>
          <p:cNvPr id="2" name="Footer Placeholder 1">
            <a:extLst>
              <a:ext uri="{FF2B5EF4-FFF2-40B4-BE49-F238E27FC236}">
                <a16:creationId xmlns:a16="http://schemas.microsoft.com/office/drawing/2014/main" id="{102E9B3E-6E31-0620-3559-B72F25530A70}"/>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44"/>
          <p:cNvSpPr txBox="1">
            <a:spLocks noGrp="1"/>
          </p:cNvSpPr>
          <p:nvPr>
            <p:ph type="title"/>
          </p:nvPr>
        </p:nvSpPr>
        <p:spPr>
          <a:xfrm>
            <a:off x="731300" y="29431"/>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a:solidFill>
                  <a:srgbClr val="981E32"/>
                </a:solidFill>
              </a:rPr>
              <a:t>US Program for FCC-ee</a:t>
            </a:r>
            <a:endParaRPr>
              <a:solidFill>
                <a:srgbClr val="981E32"/>
              </a:solidFill>
            </a:endParaRPr>
          </a:p>
        </p:txBody>
      </p:sp>
      <p:sp>
        <p:nvSpPr>
          <p:cNvPr id="301" name="Google Shape;301;p44"/>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17</a:t>
            </a:fld>
            <a:endParaRPr/>
          </a:p>
        </p:txBody>
      </p:sp>
      <p:sp>
        <p:nvSpPr>
          <p:cNvPr id="302" name="Google Shape;302;p44"/>
          <p:cNvSpPr txBox="1"/>
          <p:nvPr/>
        </p:nvSpPr>
        <p:spPr>
          <a:xfrm>
            <a:off x="255500" y="772384"/>
            <a:ext cx="8838300" cy="4340700"/>
          </a:xfrm>
          <a:prstGeom prst="rect">
            <a:avLst/>
          </a:prstGeom>
          <a:noFill/>
          <a:ln>
            <a:noFill/>
          </a:ln>
        </p:spPr>
        <p:txBody>
          <a:bodyPr spcFirstLastPara="1" wrap="square" lIns="91425" tIns="91425" rIns="91425" bIns="91425" anchor="t" anchorCtr="0">
            <a:spAutoFit/>
          </a:bodyPr>
          <a:lstStyle/>
          <a:p>
            <a:pPr marL="177800" lvl="0" indent="-165100" algn="l" rtl="0">
              <a:spcBef>
                <a:spcPts val="400"/>
              </a:spcBef>
              <a:spcAft>
                <a:spcPts val="0"/>
              </a:spcAft>
              <a:buClr>
                <a:srgbClr val="0339B8"/>
              </a:buClr>
              <a:buSzPct val="100000"/>
              <a:buChar char="■"/>
            </a:pPr>
            <a:r>
              <a:rPr lang="en" sz="1800" dirty="0">
                <a:solidFill>
                  <a:schemeClr val="tx1"/>
                </a:solidFill>
                <a:latin typeface="Calibri"/>
                <a:ea typeface="Calibri"/>
                <a:cs typeface="Calibri"/>
                <a:sym typeface="Calibri"/>
              </a:rPr>
              <a:t>The US will contribute to both the PED and Accelerator</a:t>
            </a:r>
            <a:endParaRPr sz="1800" dirty="0">
              <a:solidFill>
                <a:schemeClr val="tx1"/>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US aspires to significant contributions to the detectors, perhaps leading one or more detector collaborations</a:t>
            </a:r>
            <a:endParaRPr sz="1800" dirty="0">
              <a:solidFill>
                <a:srgbClr val="0339B8"/>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There are some places where the US has clear leadership and can contribute to the accelerator: bulk Nb SRF, IR magnets, HPC+ modeling, Nb3Sn</a:t>
            </a:r>
            <a:endParaRPr sz="1800" dirty="0">
              <a:solidFill>
                <a:srgbClr val="0339B8"/>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The US has relevant experience with e+/e- and will build the EIC having many synergies with FCC-ee</a:t>
            </a:r>
            <a:endParaRPr sz="1800" dirty="0">
              <a:solidFill>
                <a:srgbClr val="0339B8"/>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Other topics on the accelerator that nobody really leads: Iron manet/vacuum technologies, diagnostics, controls, RF power sources, power distribution, …</a:t>
            </a:r>
            <a:endParaRPr sz="1800" dirty="0">
              <a:solidFill>
                <a:srgbClr val="0339B8"/>
              </a:solidFill>
              <a:latin typeface="Calibri"/>
              <a:ea typeface="Calibri"/>
              <a:cs typeface="Calibri"/>
              <a:sym typeface="Calibri"/>
            </a:endParaRPr>
          </a:p>
          <a:p>
            <a:pPr marL="177800" lvl="0" indent="-165100" algn="l" rtl="0">
              <a:spcBef>
                <a:spcPts val="1000"/>
              </a:spcBef>
              <a:spcAft>
                <a:spcPts val="0"/>
              </a:spcAft>
              <a:buClr>
                <a:srgbClr val="0339B8"/>
              </a:buClr>
              <a:buSzPct val="100000"/>
              <a:buFont typeface="Calibri"/>
              <a:buChar char="■"/>
            </a:pPr>
            <a:r>
              <a:rPr lang="en" sz="1800" dirty="0">
                <a:solidFill>
                  <a:schemeClr val="tx1"/>
                </a:solidFill>
                <a:latin typeface="Calibri"/>
                <a:ea typeface="Calibri"/>
                <a:cs typeface="Calibri"/>
                <a:sym typeface="Calibri"/>
              </a:rPr>
              <a:t>Working on the IR and MDI would be a natural synergy between ACC &amp; PED efforts</a:t>
            </a:r>
            <a:endParaRPr sz="1800" dirty="0">
              <a:solidFill>
                <a:schemeClr val="tx1"/>
              </a:solidFill>
              <a:latin typeface="Calibri"/>
              <a:ea typeface="Calibri"/>
              <a:cs typeface="Calibri"/>
              <a:sym typeface="Calibri"/>
            </a:endParaRPr>
          </a:p>
          <a:p>
            <a:pPr marL="177800" lvl="0" indent="-165100" algn="l" rtl="0">
              <a:spcBef>
                <a:spcPts val="1000"/>
              </a:spcBef>
              <a:spcAft>
                <a:spcPts val="1000"/>
              </a:spcAft>
              <a:buClr>
                <a:srgbClr val="0339B8"/>
              </a:buClr>
              <a:buSzPct val="100000"/>
              <a:buFont typeface="Calibri"/>
              <a:buChar char="■"/>
            </a:pPr>
            <a:r>
              <a:rPr lang="en" sz="1800" dirty="0">
                <a:solidFill>
                  <a:schemeClr val="tx1"/>
                </a:solidFill>
                <a:latin typeface="Calibri"/>
                <a:ea typeface="Calibri"/>
                <a:cs typeface="Calibri"/>
                <a:sym typeface="Calibri"/>
              </a:rPr>
              <a:t>SRF, HPC+ modeling, and synergies with MC &amp; EIC will augment US capabilities</a:t>
            </a:r>
            <a:endParaRPr sz="1800" dirty="0">
              <a:solidFill>
                <a:schemeClr val="tx1"/>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EB3978A1-0899-E971-5FE3-A918B1008E50}"/>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6">
          <a:extLst>
            <a:ext uri="{FF2B5EF4-FFF2-40B4-BE49-F238E27FC236}">
              <a16:creationId xmlns:a16="http://schemas.microsoft.com/office/drawing/2014/main" id="{9C285D2E-2145-484D-F999-B95898DCFE44}"/>
            </a:ext>
          </a:extLst>
        </p:cNvPr>
        <p:cNvGrpSpPr/>
        <p:nvPr/>
      </p:nvGrpSpPr>
      <p:grpSpPr>
        <a:xfrm>
          <a:off x="0" y="0"/>
          <a:ext cx="0" cy="0"/>
          <a:chOff x="0" y="0"/>
          <a:chExt cx="0" cy="0"/>
        </a:xfrm>
      </p:grpSpPr>
      <p:sp>
        <p:nvSpPr>
          <p:cNvPr id="307" name="Google Shape;307;p45">
            <a:extLst>
              <a:ext uri="{FF2B5EF4-FFF2-40B4-BE49-F238E27FC236}">
                <a16:creationId xmlns:a16="http://schemas.microsoft.com/office/drawing/2014/main" id="{26F098A3-246A-8CC2-CDFF-A37F39D9DCE7}"/>
              </a:ext>
            </a:extLst>
          </p:cNvPr>
          <p:cNvSpPr txBox="1">
            <a:spLocks noGrp="1"/>
          </p:cNvSpPr>
          <p:nvPr>
            <p:ph type="title"/>
          </p:nvPr>
        </p:nvSpPr>
        <p:spPr>
          <a:xfrm>
            <a:off x="731300" y="29431"/>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981E32"/>
                </a:solidFill>
              </a:rPr>
              <a:t>Selected FY26 HFCC-ACC R&amp;D Program</a:t>
            </a:r>
            <a:endParaRPr dirty="0">
              <a:solidFill>
                <a:srgbClr val="981E32"/>
              </a:solidFill>
            </a:endParaRPr>
          </a:p>
        </p:txBody>
      </p:sp>
      <p:sp>
        <p:nvSpPr>
          <p:cNvPr id="308" name="Google Shape;308;p45">
            <a:extLst>
              <a:ext uri="{FF2B5EF4-FFF2-40B4-BE49-F238E27FC236}">
                <a16:creationId xmlns:a16="http://schemas.microsoft.com/office/drawing/2014/main" id="{4FCB3E89-C2CF-9724-2382-262315A3B021}"/>
              </a:ext>
            </a:extLst>
          </p:cNvPr>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18</a:t>
            </a:fld>
            <a:endParaRPr/>
          </a:p>
        </p:txBody>
      </p:sp>
      <p:sp>
        <p:nvSpPr>
          <p:cNvPr id="309" name="Google Shape;309;p45">
            <a:extLst>
              <a:ext uri="{FF2B5EF4-FFF2-40B4-BE49-F238E27FC236}">
                <a16:creationId xmlns:a16="http://schemas.microsoft.com/office/drawing/2014/main" id="{D9923B24-8FC8-4C1E-F262-98FD6B4D0409}"/>
              </a:ext>
            </a:extLst>
          </p:cNvPr>
          <p:cNvSpPr txBox="1"/>
          <p:nvPr/>
        </p:nvSpPr>
        <p:spPr>
          <a:xfrm>
            <a:off x="255500" y="772384"/>
            <a:ext cx="8838300" cy="3164939"/>
          </a:xfrm>
          <a:prstGeom prst="rect">
            <a:avLst/>
          </a:prstGeom>
          <a:noFill/>
          <a:ln>
            <a:noFill/>
          </a:ln>
        </p:spPr>
        <p:txBody>
          <a:bodyPr spcFirstLastPara="1" wrap="square" lIns="91425" tIns="91425" rIns="91425" bIns="91425" anchor="t" anchorCtr="0">
            <a:spAutoFit/>
          </a:bodyPr>
          <a:lstStyle/>
          <a:p>
            <a:pPr marL="177800" lvl="0" indent="-165100" algn="l" rtl="0">
              <a:spcBef>
                <a:spcPts val="400"/>
              </a:spcBef>
              <a:spcAft>
                <a:spcPts val="0"/>
              </a:spcAft>
              <a:buClr>
                <a:srgbClr val="0339B8"/>
              </a:buClr>
              <a:buSzPct val="90000"/>
              <a:buChar char="■"/>
            </a:pPr>
            <a:r>
              <a:rPr lang="en" sz="1800" dirty="0">
                <a:solidFill>
                  <a:srgbClr val="0339B8"/>
                </a:solidFill>
                <a:latin typeface="Calibri"/>
                <a:ea typeface="Calibri"/>
                <a:cs typeface="Calibri"/>
                <a:sym typeface="Calibri"/>
              </a:rPr>
              <a:t>FY26 funding is $500k and told to expect $500k / yr in FY27/FY28</a:t>
            </a:r>
            <a:endParaRPr sz="1800" dirty="0">
              <a:solidFill>
                <a:srgbClr val="0339B8"/>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Leverage other funding sources, e.g. GARD, LDRD, US-Japan, ….</a:t>
            </a:r>
            <a:endParaRPr sz="1800" dirty="0">
              <a:solidFill>
                <a:srgbClr val="0339B8"/>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rgbClr val="0339B8"/>
                </a:solidFill>
                <a:latin typeface="Calibri"/>
                <a:ea typeface="Calibri"/>
                <a:cs typeface="Calibri"/>
                <a:sym typeface="Calibri"/>
              </a:rPr>
              <a:t>Selected program is well aligned with FCC-ee and US strengths</a:t>
            </a:r>
            <a:endParaRPr sz="1800" dirty="0">
              <a:solidFill>
                <a:srgbClr val="0339B8"/>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SRF technology, Beam-Physics, MDI</a:t>
            </a:r>
            <a:endParaRPr sz="1800" dirty="0">
              <a:solidFill>
                <a:srgbClr val="0339B8"/>
              </a:solidFill>
              <a:latin typeface="Calibri"/>
              <a:ea typeface="Calibri"/>
              <a:cs typeface="Calibri"/>
              <a:sym typeface="Calibri"/>
            </a:endParaRPr>
          </a:p>
          <a:p>
            <a:pPr marL="0" lvl="0" indent="0" algn="l" rtl="0">
              <a:spcBef>
                <a:spcPts val="1000"/>
              </a:spcBef>
              <a:spcAft>
                <a:spcPts val="0"/>
              </a:spcAft>
              <a:buNone/>
            </a:pPr>
            <a:endParaRPr sz="2000" dirty="0">
              <a:solidFill>
                <a:srgbClr val="0339B8"/>
              </a:solidFill>
              <a:latin typeface="Calibri"/>
              <a:ea typeface="Calibri"/>
              <a:cs typeface="Calibri"/>
              <a:sym typeface="Calibri"/>
            </a:endParaRPr>
          </a:p>
          <a:p>
            <a:pPr marL="0" lvl="0" indent="0" algn="l" rtl="0">
              <a:spcBef>
                <a:spcPts val="1000"/>
              </a:spcBef>
              <a:spcAft>
                <a:spcPts val="0"/>
              </a:spcAft>
              <a:buNone/>
            </a:pPr>
            <a:endParaRPr sz="2000" dirty="0">
              <a:solidFill>
                <a:srgbClr val="0339B8"/>
              </a:solidFill>
              <a:latin typeface="Calibri"/>
              <a:ea typeface="Calibri"/>
              <a:cs typeface="Calibri"/>
              <a:sym typeface="Calibri"/>
            </a:endParaRPr>
          </a:p>
          <a:p>
            <a:pPr marL="177800" lvl="0" indent="0" algn="l" rtl="0">
              <a:spcBef>
                <a:spcPts val="1000"/>
              </a:spcBef>
              <a:spcAft>
                <a:spcPts val="1000"/>
              </a:spcAft>
              <a:buNone/>
            </a:pPr>
            <a:endParaRPr sz="2000" dirty="0">
              <a:solidFill>
                <a:srgbClr val="0339B8"/>
              </a:solidFill>
              <a:latin typeface="Calibri"/>
              <a:ea typeface="Calibri"/>
              <a:cs typeface="Calibri"/>
              <a:sym typeface="Calibri"/>
            </a:endParaRPr>
          </a:p>
        </p:txBody>
      </p:sp>
      <p:graphicFrame>
        <p:nvGraphicFramePr>
          <p:cNvPr id="2" name="Table 1">
            <a:extLst>
              <a:ext uri="{FF2B5EF4-FFF2-40B4-BE49-F238E27FC236}">
                <a16:creationId xmlns:a16="http://schemas.microsoft.com/office/drawing/2014/main" id="{CCEE3C47-4C65-DA5B-5AC1-3DC7BDDC8BD4}"/>
              </a:ext>
            </a:extLst>
          </p:cNvPr>
          <p:cNvGraphicFramePr>
            <a:graphicFrameLocks noGrp="1"/>
          </p:cNvGraphicFramePr>
          <p:nvPr>
            <p:extLst>
              <p:ext uri="{D42A27DB-BD31-4B8C-83A1-F6EECF244321}">
                <p14:modId xmlns:p14="http://schemas.microsoft.com/office/powerpoint/2010/main" val="3357886587"/>
              </p:ext>
            </p:extLst>
          </p:nvPr>
        </p:nvGraphicFramePr>
        <p:xfrm>
          <a:off x="266259" y="2517961"/>
          <a:ext cx="8633001" cy="2581271"/>
        </p:xfrm>
        <a:graphic>
          <a:graphicData uri="http://schemas.openxmlformats.org/drawingml/2006/table">
            <a:tbl>
              <a:tblPr firstRow="1" bandRow="1">
                <a:tableStyleId>{A0AB40F5-A1BC-4D84-B194-EA97EF3DC60A}</a:tableStyleId>
              </a:tblPr>
              <a:tblGrid>
                <a:gridCol w="2414448">
                  <a:extLst>
                    <a:ext uri="{9D8B030D-6E8A-4147-A177-3AD203B41FA5}">
                      <a16:colId xmlns:a16="http://schemas.microsoft.com/office/drawing/2014/main" val="2154675972"/>
                    </a:ext>
                  </a:extLst>
                </a:gridCol>
                <a:gridCol w="2075599">
                  <a:extLst>
                    <a:ext uri="{9D8B030D-6E8A-4147-A177-3AD203B41FA5}">
                      <a16:colId xmlns:a16="http://schemas.microsoft.com/office/drawing/2014/main" val="270189864"/>
                    </a:ext>
                  </a:extLst>
                </a:gridCol>
                <a:gridCol w="1449624">
                  <a:extLst>
                    <a:ext uri="{9D8B030D-6E8A-4147-A177-3AD203B41FA5}">
                      <a16:colId xmlns:a16="http://schemas.microsoft.com/office/drawing/2014/main" val="1145408774"/>
                    </a:ext>
                  </a:extLst>
                </a:gridCol>
                <a:gridCol w="1394714">
                  <a:extLst>
                    <a:ext uri="{9D8B030D-6E8A-4147-A177-3AD203B41FA5}">
                      <a16:colId xmlns:a16="http://schemas.microsoft.com/office/drawing/2014/main" val="911579936"/>
                    </a:ext>
                  </a:extLst>
                </a:gridCol>
                <a:gridCol w="1298616">
                  <a:extLst>
                    <a:ext uri="{9D8B030D-6E8A-4147-A177-3AD203B41FA5}">
                      <a16:colId xmlns:a16="http://schemas.microsoft.com/office/drawing/2014/main" val="4219386928"/>
                    </a:ext>
                  </a:extLst>
                </a:gridCol>
              </a:tblGrid>
              <a:tr h="366185">
                <a:tc>
                  <a:txBody>
                    <a:bodyPr/>
                    <a:lstStyle/>
                    <a:p>
                      <a:r>
                        <a:rPr lang="en-US" dirty="0"/>
                        <a:t>Topic</a:t>
                      </a:r>
                    </a:p>
                  </a:txBody>
                  <a:tcPr/>
                </a:tc>
                <a:tc>
                  <a:txBody>
                    <a:bodyPr/>
                    <a:lstStyle/>
                    <a:p>
                      <a:r>
                        <a:rPr lang="en-US" dirty="0"/>
                        <a:t>Lead Investigator</a:t>
                      </a:r>
                    </a:p>
                  </a:txBody>
                  <a:tcPr/>
                </a:tc>
                <a:tc>
                  <a:txBody>
                    <a:bodyPr/>
                    <a:lstStyle/>
                    <a:p>
                      <a:r>
                        <a:rPr lang="en-US" dirty="0"/>
                        <a:t>Lead Lab</a:t>
                      </a:r>
                    </a:p>
                  </a:txBody>
                  <a:tcPr/>
                </a:tc>
                <a:tc>
                  <a:txBody>
                    <a:bodyPr/>
                    <a:lstStyle/>
                    <a:p>
                      <a:r>
                        <a:rPr lang="en-US" dirty="0"/>
                        <a:t>Request</a:t>
                      </a:r>
                    </a:p>
                  </a:txBody>
                  <a:tcPr/>
                </a:tc>
                <a:tc>
                  <a:txBody>
                    <a:bodyPr/>
                    <a:lstStyle/>
                    <a:p>
                      <a:r>
                        <a:rPr lang="en-US" dirty="0"/>
                        <a:t>Funding</a:t>
                      </a:r>
                    </a:p>
                  </a:txBody>
                  <a:tcPr/>
                </a:tc>
                <a:extLst>
                  <a:ext uri="{0D108BD9-81ED-4DB2-BD59-A6C34878D82A}">
                    <a16:rowId xmlns:a16="http://schemas.microsoft.com/office/drawing/2014/main" val="1515192705"/>
                  </a:ext>
                </a:extLst>
              </a:tr>
              <a:tr h="437013">
                <a:tc>
                  <a:txBody>
                    <a:bodyPr/>
                    <a:lstStyle/>
                    <a:p>
                      <a:pPr marL="0" lvl="0" indent="0" algn="l" rtl="0">
                        <a:spcBef>
                          <a:spcPts val="0"/>
                        </a:spcBef>
                        <a:spcAft>
                          <a:spcPts val="0"/>
                        </a:spcAft>
                        <a:buNone/>
                      </a:pPr>
                      <a:r>
                        <a:rPr lang="en-US" sz="1600" dirty="0"/>
                        <a:t>800 MHz SRF CM</a:t>
                      </a:r>
                    </a:p>
                  </a:txBody>
                  <a:tcPr marL="91425" marR="91425" marT="91425" marB="91425"/>
                </a:tc>
                <a:tc>
                  <a:txBody>
                    <a:bodyPr/>
                    <a:lstStyle/>
                    <a:p>
                      <a:pPr marL="0" lvl="0" indent="0" algn="l" rtl="0">
                        <a:spcBef>
                          <a:spcPts val="0"/>
                        </a:spcBef>
                        <a:spcAft>
                          <a:spcPts val="0"/>
                        </a:spcAft>
                        <a:buNone/>
                      </a:pPr>
                      <a:r>
                        <a:rPr lang="en-US" sz="1600"/>
                        <a:t>Kellen McGee</a:t>
                      </a:r>
                    </a:p>
                  </a:txBody>
                  <a:tcPr marL="91425" marR="91425" marT="91425" marB="91425"/>
                </a:tc>
                <a:tc>
                  <a:txBody>
                    <a:bodyPr/>
                    <a:lstStyle/>
                    <a:p>
                      <a:pPr marL="0" lvl="0" indent="0" algn="l" rtl="0">
                        <a:spcBef>
                          <a:spcPts val="0"/>
                        </a:spcBef>
                        <a:spcAft>
                          <a:spcPts val="0"/>
                        </a:spcAft>
                        <a:buNone/>
                      </a:pPr>
                      <a:r>
                        <a:rPr lang="en-US" sz="1600" dirty="0"/>
                        <a:t>FNAL, et al</a:t>
                      </a:r>
                    </a:p>
                  </a:txBody>
                  <a:tcPr marL="91425" marR="91425" marT="91425" marB="91425"/>
                </a:tc>
                <a:tc>
                  <a:txBody>
                    <a:bodyPr/>
                    <a:lstStyle/>
                    <a:p>
                      <a:pPr marL="0" lvl="0" indent="0" algn="l" rtl="0">
                        <a:spcBef>
                          <a:spcPts val="0"/>
                        </a:spcBef>
                        <a:spcAft>
                          <a:spcPts val="0"/>
                        </a:spcAft>
                        <a:buNone/>
                      </a:pPr>
                      <a:r>
                        <a:rPr lang="en-US" sz="1600"/>
                        <a:t>$1305k</a:t>
                      </a:r>
                    </a:p>
                  </a:txBody>
                  <a:tcPr marL="91425" marR="91425" marT="91425" marB="91425"/>
                </a:tc>
                <a:tc>
                  <a:txBody>
                    <a:bodyPr/>
                    <a:lstStyle/>
                    <a:p>
                      <a:pPr marL="0" lvl="0" indent="0" algn="l" rtl="0">
                        <a:spcBef>
                          <a:spcPts val="0"/>
                        </a:spcBef>
                        <a:spcAft>
                          <a:spcPts val="0"/>
                        </a:spcAft>
                        <a:buNone/>
                      </a:pPr>
                      <a:r>
                        <a:rPr lang="en-US" sz="1600"/>
                        <a:t>250k</a:t>
                      </a:r>
                    </a:p>
                  </a:txBody>
                  <a:tcPr marL="91425" marR="91425" marT="91425" marB="91425"/>
                </a:tc>
                <a:extLst>
                  <a:ext uri="{0D108BD9-81ED-4DB2-BD59-A6C34878D82A}">
                    <a16:rowId xmlns:a16="http://schemas.microsoft.com/office/drawing/2014/main" val="637393054"/>
                  </a:ext>
                </a:extLst>
              </a:tr>
              <a:tr h="601918">
                <a:tc>
                  <a:txBody>
                    <a:bodyPr/>
                    <a:lstStyle/>
                    <a:p>
                      <a:pPr marL="0" lvl="0" indent="0" algn="l" rtl="0">
                        <a:spcBef>
                          <a:spcPts val="0"/>
                        </a:spcBef>
                        <a:spcAft>
                          <a:spcPts val="0"/>
                        </a:spcAft>
                        <a:buNone/>
                      </a:pPr>
                      <a:r>
                        <a:rPr lang="en-US" sz="1600" dirty="0"/>
                        <a:t>FCC-ee Beam-Physics and </a:t>
                      </a:r>
                      <a:r>
                        <a:rPr lang="en-US" sz="1600" dirty="0" err="1"/>
                        <a:t>SuperKEKB</a:t>
                      </a:r>
                      <a:endParaRPr lang="en-US" sz="1600" dirty="0"/>
                    </a:p>
                  </a:txBody>
                  <a:tcPr marL="91425" marR="91425" marT="91425" marB="91425"/>
                </a:tc>
                <a:tc>
                  <a:txBody>
                    <a:bodyPr/>
                    <a:lstStyle/>
                    <a:p>
                      <a:pPr marL="0" lvl="0" indent="0" algn="l" rtl="0">
                        <a:spcBef>
                          <a:spcPts val="0"/>
                        </a:spcBef>
                        <a:spcAft>
                          <a:spcPts val="0"/>
                        </a:spcAft>
                        <a:buNone/>
                      </a:pPr>
                      <a:r>
                        <a:rPr lang="en-US" sz="1600" dirty="0"/>
                        <a:t>Ji Qiang / Chad Mitchell</a:t>
                      </a:r>
                    </a:p>
                  </a:txBody>
                  <a:tcPr marL="91425" marR="91425" marT="91425" marB="91425"/>
                </a:tc>
                <a:tc>
                  <a:txBody>
                    <a:bodyPr/>
                    <a:lstStyle/>
                    <a:p>
                      <a:pPr marL="0" lvl="0" indent="0" algn="l" rtl="0">
                        <a:spcBef>
                          <a:spcPts val="0"/>
                        </a:spcBef>
                        <a:spcAft>
                          <a:spcPts val="0"/>
                        </a:spcAft>
                        <a:buNone/>
                      </a:pPr>
                      <a:r>
                        <a:rPr lang="en-US" sz="1600" dirty="0"/>
                        <a:t>LBNL, et al</a:t>
                      </a:r>
                    </a:p>
                  </a:txBody>
                  <a:tcPr marL="91425" marR="91425" marT="91425" marB="91425"/>
                </a:tc>
                <a:tc>
                  <a:txBody>
                    <a:bodyPr/>
                    <a:lstStyle/>
                    <a:p>
                      <a:pPr marL="0" lvl="0" indent="0" algn="l" rtl="0">
                        <a:spcBef>
                          <a:spcPts val="0"/>
                        </a:spcBef>
                        <a:spcAft>
                          <a:spcPts val="0"/>
                        </a:spcAft>
                        <a:buNone/>
                      </a:pPr>
                      <a:r>
                        <a:rPr lang="en-US" sz="1600"/>
                        <a:t>$1100k</a:t>
                      </a:r>
                    </a:p>
                  </a:txBody>
                  <a:tcPr marL="91425" marR="91425" marT="91425" marB="91425"/>
                </a:tc>
                <a:tc>
                  <a:txBody>
                    <a:bodyPr/>
                    <a:lstStyle/>
                    <a:p>
                      <a:pPr marL="0" lvl="0" indent="0" algn="l" rtl="0">
                        <a:spcBef>
                          <a:spcPts val="0"/>
                        </a:spcBef>
                        <a:spcAft>
                          <a:spcPts val="0"/>
                        </a:spcAft>
                        <a:buNone/>
                      </a:pPr>
                      <a:r>
                        <a:rPr lang="en-US" sz="1600" dirty="0"/>
                        <a:t>100k</a:t>
                      </a:r>
                    </a:p>
                  </a:txBody>
                  <a:tcPr marL="91425" marR="91425" marT="91425" marB="91425"/>
                </a:tc>
                <a:extLst>
                  <a:ext uri="{0D108BD9-81ED-4DB2-BD59-A6C34878D82A}">
                    <a16:rowId xmlns:a16="http://schemas.microsoft.com/office/drawing/2014/main" val="1425392169"/>
                  </a:ext>
                </a:extLst>
              </a:tr>
              <a:tr h="601918">
                <a:tc>
                  <a:txBody>
                    <a:bodyPr/>
                    <a:lstStyle/>
                    <a:p>
                      <a:pPr marL="0" lvl="0" indent="0" algn="l" rtl="0">
                        <a:spcBef>
                          <a:spcPts val="0"/>
                        </a:spcBef>
                        <a:spcAft>
                          <a:spcPts val="0"/>
                        </a:spcAft>
                        <a:buNone/>
                      </a:pPr>
                      <a:r>
                        <a:rPr lang="en-US" sz="1600" dirty="0"/>
                        <a:t>Luminosity measurement systematics</a:t>
                      </a:r>
                    </a:p>
                  </a:txBody>
                  <a:tcPr marL="91425" marR="91425" marT="91425" marB="91425"/>
                </a:tc>
                <a:tc>
                  <a:txBody>
                    <a:bodyPr/>
                    <a:lstStyle/>
                    <a:p>
                      <a:pPr marL="0" lvl="0" indent="0" algn="l" rtl="0">
                        <a:spcBef>
                          <a:spcPts val="0"/>
                        </a:spcBef>
                        <a:spcAft>
                          <a:spcPts val="0"/>
                        </a:spcAft>
                        <a:buNone/>
                      </a:pPr>
                      <a:r>
                        <a:rPr lang="en-US" sz="1600" dirty="0"/>
                        <a:t>Spencer Gessner</a:t>
                      </a:r>
                    </a:p>
                  </a:txBody>
                  <a:tcPr marL="91425" marR="91425" marT="91425" marB="91425"/>
                </a:tc>
                <a:tc>
                  <a:txBody>
                    <a:bodyPr/>
                    <a:lstStyle/>
                    <a:p>
                      <a:pPr marL="0" lvl="0" indent="0" algn="l" rtl="0">
                        <a:spcBef>
                          <a:spcPts val="0"/>
                        </a:spcBef>
                        <a:spcAft>
                          <a:spcPts val="0"/>
                        </a:spcAft>
                        <a:buNone/>
                      </a:pPr>
                      <a:r>
                        <a:rPr lang="en-US" sz="1600" dirty="0"/>
                        <a:t>SLAC, et al</a:t>
                      </a:r>
                    </a:p>
                  </a:txBody>
                  <a:tcPr marL="91425" marR="91425" marT="91425" marB="91425"/>
                </a:tc>
                <a:tc>
                  <a:txBody>
                    <a:bodyPr/>
                    <a:lstStyle/>
                    <a:p>
                      <a:pPr marL="0" lvl="0" indent="0" algn="l" rtl="0">
                        <a:spcBef>
                          <a:spcPts val="0"/>
                        </a:spcBef>
                        <a:spcAft>
                          <a:spcPts val="0"/>
                        </a:spcAft>
                        <a:buNone/>
                      </a:pPr>
                      <a:r>
                        <a:rPr lang="en-US" sz="1600" dirty="0"/>
                        <a:t>$750k</a:t>
                      </a:r>
                    </a:p>
                  </a:txBody>
                  <a:tcPr marL="91425" marR="91425" marT="91425" marB="91425"/>
                </a:tc>
                <a:tc>
                  <a:txBody>
                    <a:bodyPr/>
                    <a:lstStyle/>
                    <a:p>
                      <a:pPr marL="0" lvl="0" indent="0" algn="l" rtl="0">
                        <a:spcBef>
                          <a:spcPts val="0"/>
                        </a:spcBef>
                        <a:spcAft>
                          <a:spcPts val="0"/>
                        </a:spcAft>
                        <a:buNone/>
                      </a:pPr>
                      <a:r>
                        <a:rPr lang="en-US" sz="1600" dirty="0"/>
                        <a:t>50k</a:t>
                      </a:r>
                    </a:p>
                  </a:txBody>
                  <a:tcPr marL="91425" marR="91425" marT="91425" marB="91425"/>
                </a:tc>
                <a:extLst>
                  <a:ext uri="{0D108BD9-81ED-4DB2-BD59-A6C34878D82A}">
                    <a16:rowId xmlns:a16="http://schemas.microsoft.com/office/drawing/2014/main" val="1676511399"/>
                  </a:ext>
                </a:extLst>
              </a:tr>
              <a:tr h="437013">
                <a:tc>
                  <a:txBody>
                    <a:bodyPr/>
                    <a:lstStyle/>
                    <a:p>
                      <a:pPr marL="0" lvl="0" indent="0" algn="l" rtl="0">
                        <a:spcBef>
                          <a:spcPts val="0"/>
                        </a:spcBef>
                        <a:spcAft>
                          <a:spcPts val="0"/>
                        </a:spcAft>
                        <a:buNone/>
                      </a:pPr>
                      <a:r>
                        <a:rPr lang="en-US" sz="1600"/>
                        <a:t>MDI CM Engineering</a:t>
                      </a:r>
                    </a:p>
                  </a:txBody>
                  <a:tcPr marL="91425" marR="91425" marT="91425" marB="91425"/>
                </a:tc>
                <a:tc>
                  <a:txBody>
                    <a:bodyPr/>
                    <a:lstStyle/>
                    <a:p>
                      <a:pPr marL="0" lvl="0" indent="0" algn="l" rtl="0">
                        <a:spcBef>
                          <a:spcPts val="0"/>
                        </a:spcBef>
                        <a:spcAft>
                          <a:spcPts val="0"/>
                        </a:spcAft>
                        <a:buNone/>
                      </a:pPr>
                      <a:r>
                        <a:rPr lang="en-US" sz="1600"/>
                        <a:t>John Seeman</a:t>
                      </a:r>
                    </a:p>
                  </a:txBody>
                  <a:tcPr marL="91425" marR="91425" marT="91425" marB="91425"/>
                </a:tc>
                <a:tc>
                  <a:txBody>
                    <a:bodyPr/>
                    <a:lstStyle/>
                    <a:p>
                      <a:pPr marL="0" lvl="0" indent="0" algn="l" rtl="0">
                        <a:spcBef>
                          <a:spcPts val="0"/>
                        </a:spcBef>
                        <a:spcAft>
                          <a:spcPts val="0"/>
                        </a:spcAft>
                        <a:buNone/>
                      </a:pPr>
                      <a:r>
                        <a:rPr lang="en-US" sz="1600" dirty="0"/>
                        <a:t>SLAC, et al</a:t>
                      </a:r>
                    </a:p>
                  </a:txBody>
                  <a:tcPr marL="91425" marR="91425" marT="91425" marB="91425"/>
                </a:tc>
                <a:tc>
                  <a:txBody>
                    <a:bodyPr/>
                    <a:lstStyle/>
                    <a:p>
                      <a:pPr marL="0" lvl="0" indent="0" algn="l" rtl="0">
                        <a:spcBef>
                          <a:spcPts val="0"/>
                        </a:spcBef>
                        <a:spcAft>
                          <a:spcPts val="0"/>
                        </a:spcAft>
                        <a:buNone/>
                      </a:pPr>
                      <a:r>
                        <a:rPr lang="en-US" sz="1600" dirty="0"/>
                        <a:t>$250k</a:t>
                      </a:r>
                    </a:p>
                  </a:txBody>
                  <a:tcPr marL="91425" marR="91425" marT="91425" marB="91425"/>
                </a:tc>
                <a:tc>
                  <a:txBody>
                    <a:bodyPr/>
                    <a:lstStyle/>
                    <a:p>
                      <a:pPr marL="0" lvl="0" indent="0" algn="l" rtl="0">
                        <a:spcBef>
                          <a:spcPts val="0"/>
                        </a:spcBef>
                        <a:spcAft>
                          <a:spcPts val="0"/>
                        </a:spcAft>
                        <a:buNone/>
                      </a:pPr>
                      <a:r>
                        <a:rPr lang="en-US" sz="1600" dirty="0"/>
                        <a:t>50k</a:t>
                      </a:r>
                    </a:p>
                  </a:txBody>
                  <a:tcPr marL="91425" marR="91425" marT="91425" marB="91425"/>
                </a:tc>
                <a:extLst>
                  <a:ext uri="{0D108BD9-81ED-4DB2-BD59-A6C34878D82A}">
                    <a16:rowId xmlns:a16="http://schemas.microsoft.com/office/drawing/2014/main" val="4053745548"/>
                  </a:ext>
                </a:extLst>
              </a:tr>
            </a:tbl>
          </a:graphicData>
        </a:graphic>
      </p:graphicFrame>
    </p:spTree>
    <p:extLst>
      <p:ext uri="{BB962C8B-B14F-4D97-AF65-F5344CB8AC3E}">
        <p14:creationId xmlns:p14="http://schemas.microsoft.com/office/powerpoint/2010/main" val="2154234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DF354-18DC-E6A6-2E8B-70E852F8423F}"/>
              </a:ext>
            </a:extLst>
          </p:cNvPr>
          <p:cNvSpPr>
            <a:spLocks noGrp="1"/>
          </p:cNvSpPr>
          <p:nvPr>
            <p:ph type="title"/>
          </p:nvPr>
        </p:nvSpPr>
        <p:spPr/>
        <p:txBody>
          <a:bodyPr/>
          <a:lstStyle/>
          <a:p>
            <a:r>
              <a:rPr lang="en-US" dirty="0"/>
              <a:t>Selected FY26 HFCC-PED R&amp;D Program</a:t>
            </a:r>
          </a:p>
        </p:txBody>
      </p:sp>
      <p:sp>
        <p:nvSpPr>
          <p:cNvPr id="3" name="Footer Placeholder 2">
            <a:extLst>
              <a:ext uri="{FF2B5EF4-FFF2-40B4-BE49-F238E27FC236}">
                <a16:creationId xmlns:a16="http://schemas.microsoft.com/office/drawing/2014/main" id="{66B359F3-ECE9-3A1A-D222-D2AEF97F196C}"/>
              </a:ext>
            </a:extLst>
          </p:cNvPr>
          <p:cNvSpPr>
            <a:spLocks noGrp="1"/>
          </p:cNvSpPr>
          <p:nvPr>
            <p:ph type="ftr" idx="11"/>
          </p:nvPr>
        </p:nvSpPr>
        <p:spPr/>
        <p:txBody>
          <a:bodyPr/>
          <a:lstStyle/>
          <a:p>
            <a:r>
              <a:rPr lang="en-US"/>
              <a:t>APS DPF Community Meeting, December 19, 2025</a:t>
            </a:r>
          </a:p>
        </p:txBody>
      </p:sp>
      <p:sp>
        <p:nvSpPr>
          <p:cNvPr id="4" name="Slide Number Placeholder 3">
            <a:extLst>
              <a:ext uri="{FF2B5EF4-FFF2-40B4-BE49-F238E27FC236}">
                <a16:creationId xmlns:a16="http://schemas.microsoft.com/office/drawing/2014/main" id="{3EF4E6C2-CA47-D011-F8D2-9E8CC4E6DB4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19</a:t>
            </a:fld>
            <a:endParaRPr lang="en-US"/>
          </a:p>
        </p:txBody>
      </p:sp>
      <p:graphicFrame>
        <p:nvGraphicFramePr>
          <p:cNvPr id="6" name="Table 5">
            <a:extLst>
              <a:ext uri="{FF2B5EF4-FFF2-40B4-BE49-F238E27FC236}">
                <a16:creationId xmlns:a16="http://schemas.microsoft.com/office/drawing/2014/main" id="{4F171795-A5D9-7A26-CD43-C1422711A6E3}"/>
              </a:ext>
            </a:extLst>
          </p:cNvPr>
          <p:cNvGraphicFramePr>
            <a:graphicFrameLocks noGrp="1"/>
          </p:cNvGraphicFramePr>
          <p:nvPr>
            <p:extLst>
              <p:ext uri="{D42A27DB-BD31-4B8C-83A1-F6EECF244321}">
                <p14:modId xmlns:p14="http://schemas.microsoft.com/office/powerpoint/2010/main" val="1751383157"/>
              </p:ext>
            </p:extLst>
          </p:nvPr>
        </p:nvGraphicFramePr>
        <p:xfrm>
          <a:off x="245154" y="964502"/>
          <a:ext cx="8626861" cy="3924242"/>
        </p:xfrm>
        <a:graphic>
          <a:graphicData uri="http://schemas.openxmlformats.org/drawingml/2006/table">
            <a:tbl>
              <a:tblPr firstRow="1" bandRow="1">
                <a:tableStyleId>{5C22544A-7EE6-4342-B048-85BDC9FD1C3A}</a:tableStyleId>
              </a:tblPr>
              <a:tblGrid>
                <a:gridCol w="1086374">
                  <a:extLst>
                    <a:ext uri="{9D8B030D-6E8A-4147-A177-3AD203B41FA5}">
                      <a16:colId xmlns:a16="http://schemas.microsoft.com/office/drawing/2014/main" val="3667001691"/>
                    </a:ext>
                  </a:extLst>
                </a:gridCol>
                <a:gridCol w="5009322">
                  <a:extLst>
                    <a:ext uri="{9D8B030D-6E8A-4147-A177-3AD203B41FA5}">
                      <a16:colId xmlns:a16="http://schemas.microsoft.com/office/drawing/2014/main" val="2049576891"/>
                    </a:ext>
                  </a:extLst>
                </a:gridCol>
                <a:gridCol w="2531165">
                  <a:extLst>
                    <a:ext uri="{9D8B030D-6E8A-4147-A177-3AD203B41FA5}">
                      <a16:colId xmlns:a16="http://schemas.microsoft.com/office/drawing/2014/main" val="1329873820"/>
                    </a:ext>
                  </a:extLst>
                </a:gridCol>
              </a:tblGrid>
              <a:tr h="267745">
                <a:tc>
                  <a:txBody>
                    <a:bodyPr/>
                    <a:lstStyle/>
                    <a:p>
                      <a:pPr algn="l" fontAlgn="b"/>
                      <a:r>
                        <a:rPr lang="en-US" sz="1600" u="none" strike="noStrike" dirty="0">
                          <a:effectLst/>
                        </a:rPr>
                        <a:t>  Group</a:t>
                      </a:r>
                      <a:endParaRPr lang="en-US" sz="1600" b="1"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  Description</a:t>
                      </a:r>
                      <a:endParaRPr lang="en-US" sz="1600" b="1"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  Institute/Person</a:t>
                      </a:r>
                      <a:endParaRPr lang="en-US" sz="1600" b="1"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3890440813"/>
                  </a:ext>
                </a:extLst>
              </a:tr>
              <a:tr h="267745">
                <a:tc>
                  <a:txBody>
                    <a:bodyPr/>
                    <a:lstStyle/>
                    <a:p>
                      <a:pPr algn="l" fontAlgn="b"/>
                      <a:r>
                        <a:rPr lang="en-US" sz="1600" b="1" u="none" strike="noStrike" dirty="0">
                          <a:effectLst/>
                        </a:rPr>
                        <a:t>AIM</a:t>
                      </a:r>
                      <a:endParaRPr lang="en-US" sz="1600" b="1"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a:effectLst/>
                        </a:rPr>
                        <a:t>Lead developer of AI detector optimization pipelines</a:t>
                      </a:r>
                      <a:endParaRPr lang="en-US" sz="1600" b="0" i="0" u="none" strike="noStrike">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a:effectLst/>
                        </a:rPr>
                        <a:t>W. Chung (Princeton)</a:t>
                      </a:r>
                      <a:endParaRPr lang="en-US" sz="1600" b="0" i="0" u="none" strike="noStrike">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3654746681"/>
                  </a:ext>
                </a:extLst>
              </a:tr>
              <a:tr h="267745">
                <a:tc>
                  <a:txBody>
                    <a:bodyPr/>
                    <a:lstStyle/>
                    <a:p>
                      <a:pPr algn="l" fontAlgn="b"/>
                      <a:r>
                        <a:rPr lang="en-US" sz="1600" b="1" u="none" strike="noStrike">
                          <a:effectLst/>
                        </a:rPr>
                        <a:t>TDAQ</a:t>
                      </a:r>
                      <a:endParaRPr lang="en-US" sz="1600" b="1" i="0" u="none" strike="noStrike">
                        <a:solidFill>
                          <a:srgbClr val="000000"/>
                        </a:solidFill>
                        <a:effectLst/>
                        <a:latin typeface="Calibri" panose="020F0502020204030204" pitchFamily="34" charset="0"/>
                      </a:endParaRPr>
                    </a:p>
                  </a:txBody>
                  <a:tcPr marL="8369" marR="8369" marT="16738" marB="16738" anchor="b"/>
                </a:tc>
                <a:tc>
                  <a:txBody>
                    <a:bodyPr/>
                    <a:lstStyle/>
                    <a:p>
                      <a:pPr algn="l" fontAlgn="b"/>
                      <a:r>
                        <a:rPr lang="en-US" sz="1600" u="none" strike="noStrike" dirty="0">
                          <a:effectLst/>
                        </a:rPr>
                        <a:t>Development of Digitization framework</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T. Oli (ANL)</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2287283363"/>
                  </a:ext>
                </a:extLst>
              </a:tr>
              <a:tr h="267745">
                <a:tc>
                  <a:txBody>
                    <a:bodyPr/>
                    <a:lstStyle/>
                    <a:p>
                      <a:pPr algn="l" fontAlgn="b"/>
                      <a:r>
                        <a:rPr lang="en-US" sz="1600" b="1" u="none" strike="noStrike" dirty="0">
                          <a:effectLst/>
                        </a:rPr>
                        <a:t>Muons</a:t>
                      </a:r>
                      <a:endParaRPr lang="en-US" sz="1600" b="1" i="0" u="none" strike="noStrike" dirty="0">
                        <a:solidFill>
                          <a:srgbClr val="000000"/>
                        </a:solidFill>
                        <a:effectLst/>
                        <a:latin typeface="Calibri" panose="020F0502020204030204" pitchFamily="34" charset="0"/>
                      </a:endParaRPr>
                    </a:p>
                  </a:txBody>
                  <a:tcPr marL="8369" marR="8369" marT="16738" marB="16738" anchor="b"/>
                </a:tc>
                <a:tc>
                  <a:txBody>
                    <a:bodyPr/>
                    <a:lstStyle/>
                    <a:p>
                      <a:pPr algn="l" fontAlgn="b"/>
                      <a:r>
                        <a:rPr lang="en-US" sz="1600" u="none" strike="noStrike" dirty="0">
                          <a:effectLst/>
                        </a:rPr>
                        <a:t>Muon Drift Tubes</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Michigan (Curtis/Guo)</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2100324241"/>
                  </a:ext>
                </a:extLst>
              </a:tr>
              <a:tr h="267745">
                <a:tc>
                  <a:txBody>
                    <a:bodyPr/>
                    <a:lstStyle/>
                    <a:p>
                      <a:pPr algn="l" fontAlgn="b"/>
                      <a:r>
                        <a:rPr lang="en-US" sz="1600" b="1" u="none" strike="noStrike" dirty="0">
                          <a:effectLst/>
                        </a:rPr>
                        <a:t> </a:t>
                      </a:r>
                      <a:endParaRPr lang="en-US" sz="16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a:effectLst/>
                        </a:rPr>
                        <a:t>Micro-</a:t>
                      </a:r>
                      <a:r>
                        <a:rPr lang="en-US" sz="1600" u="none" strike="noStrike" dirty="0" err="1">
                          <a:effectLst/>
                        </a:rPr>
                        <a:t>Rwell</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a:effectLst/>
                        </a:rPr>
                        <a:t>FIT/JLAB</a:t>
                      </a:r>
                      <a:endParaRPr lang="en-US" sz="1600" b="0" i="0" u="none" strike="noStrike">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3946583761"/>
                  </a:ext>
                </a:extLst>
              </a:tr>
              <a:tr h="267745">
                <a:tc>
                  <a:txBody>
                    <a:bodyPr/>
                    <a:lstStyle/>
                    <a:p>
                      <a:pPr algn="l" fontAlgn="b"/>
                      <a:r>
                        <a:rPr lang="en-US" sz="1600" b="1" u="none" strike="noStrike" dirty="0">
                          <a:effectLst/>
                        </a:rPr>
                        <a:t>Calo</a:t>
                      </a:r>
                      <a:endParaRPr lang="en-US" sz="1600" b="1" i="0" u="none" strike="noStrike" dirty="0">
                        <a:solidFill>
                          <a:srgbClr val="000000"/>
                        </a:solidFill>
                        <a:effectLst/>
                        <a:latin typeface="Calibri" panose="020F0502020204030204" pitchFamily="34" charset="0"/>
                      </a:endParaRPr>
                    </a:p>
                  </a:txBody>
                  <a:tcPr marL="8369" marR="8369" marT="16738" marB="16738" anchor="b"/>
                </a:tc>
                <a:tc>
                  <a:txBody>
                    <a:bodyPr/>
                    <a:lstStyle/>
                    <a:p>
                      <a:pPr algn="l" fontAlgn="b"/>
                      <a:r>
                        <a:rPr lang="en-US" sz="1600" u="none" strike="noStrike" dirty="0">
                          <a:effectLst/>
                        </a:rPr>
                        <a:t>DR Crystal and Fiber Calo</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Fermilab/Princeton</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2304762780"/>
                  </a:ext>
                </a:extLst>
              </a:tr>
              <a:tr h="267745">
                <a:tc>
                  <a:txBody>
                    <a:bodyPr/>
                    <a:lstStyle/>
                    <a:p>
                      <a:pPr algn="l" fontAlgn="b"/>
                      <a:r>
                        <a:rPr lang="en-US" sz="1600" b="1" u="none" strike="noStrike">
                          <a:effectLst/>
                        </a:rPr>
                        <a:t> </a:t>
                      </a:r>
                      <a:endParaRPr lang="en-US" sz="1600" b="1" i="0" u="none" strike="noStrike">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err="1">
                          <a:effectLst/>
                        </a:rPr>
                        <a:t>LAr</a:t>
                      </a:r>
                      <a:r>
                        <a:rPr lang="en-US" sz="1600" u="none" strike="noStrike" dirty="0">
                          <a:effectLst/>
                        </a:rPr>
                        <a:t> design of turbine structures</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Arizona</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2544282658"/>
                  </a:ext>
                </a:extLst>
              </a:tr>
              <a:tr h="267745">
                <a:tc>
                  <a:txBody>
                    <a:bodyPr/>
                    <a:lstStyle/>
                    <a:p>
                      <a:pPr algn="l" fontAlgn="b"/>
                      <a:r>
                        <a:rPr lang="en-US" sz="1600" b="1" u="none" strike="noStrike" dirty="0">
                          <a:effectLst/>
                        </a:rPr>
                        <a:t>S&amp;C</a:t>
                      </a:r>
                      <a:endParaRPr lang="en-US" sz="1600" b="1" i="0" u="none" strike="noStrike" dirty="0">
                        <a:solidFill>
                          <a:srgbClr val="000000"/>
                        </a:solidFill>
                        <a:effectLst/>
                        <a:latin typeface="Calibri" panose="020F0502020204030204" pitchFamily="34" charset="0"/>
                      </a:endParaRPr>
                    </a:p>
                  </a:txBody>
                  <a:tcPr marL="8369" marR="8369" marT="16738" marB="16738" anchor="b"/>
                </a:tc>
                <a:tc>
                  <a:txBody>
                    <a:bodyPr/>
                    <a:lstStyle/>
                    <a:p>
                      <a:pPr algn="l" fontAlgn="b"/>
                      <a:r>
                        <a:rPr lang="en-US" sz="1600" u="none" strike="noStrike" dirty="0">
                          <a:effectLst/>
                        </a:rPr>
                        <a:t>Docs and Training support</a:t>
                      </a:r>
                    </a:p>
                  </a:txBody>
                  <a:tcPr marL="8369" marR="8369" marT="8369" marB="0" anchor="b"/>
                </a:tc>
                <a:tc>
                  <a:txBody>
                    <a:bodyPr/>
                    <a:lstStyle/>
                    <a:p>
                      <a:pPr algn="l" fontAlgn="b"/>
                      <a:r>
                        <a:rPr lang="en-US" sz="1600" u="none" strike="noStrike" dirty="0">
                          <a:effectLst/>
                        </a:rPr>
                        <a:t>Princeton</a:t>
                      </a:r>
                    </a:p>
                  </a:txBody>
                  <a:tcPr marL="8369" marR="8369" marT="8369" marB="0" anchor="b"/>
                </a:tc>
                <a:extLst>
                  <a:ext uri="{0D108BD9-81ED-4DB2-BD59-A6C34878D82A}">
                    <a16:rowId xmlns:a16="http://schemas.microsoft.com/office/drawing/2014/main" val="1592182304"/>
                  </a:ext>
                </a:extLst>
              </a:tr>
              <a:tr h="267745">
                <a:tc>
                  <a:txBody>
                    <a:bodyPr/>
                    <a:lstStyle/>
                    <a:p>
                      <a:pPr algn="l" fontAlgn="b"/>
                      <a:r>
                        <a:rPr lang="en-US" sz="1600" b="1" u="none" strike="noStrike" dirty="0">
                          <a:effectLst/>
                        </a:rPr>
                        <a:t> </a:t>
                      </a:r>
                      <a:endParaRPr lang="en-US" sz="16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a:effectLst/>
                        </a:rPr>
                        <a:t>Core SW in Key4HEP</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LBNL</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874613214"/>
                  </a:ext>
                </a:extLst>
              </a:tr>
              <a:tr h="267745">
                <a:tc>
                  <a:txBody>
                    <a:bodyPr/>
                    <a:lstStyle/>
                    <a:p>
                      <a:pPr algn="l" fontAlgn="b"/>
                      <a:r>
                        <a:rPr lang="en-US" sz="1600" b="1" u="none" strike="noStrike" dirty="0">
                          <a:effectLst/>
                        </a:rPr>
                        <a:t> </a:t>
                      </a:r>
                      <a:endParaRPr lang="en-US" sz="16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a:effectLst/>
                        </a:rPr>
                        <a:t>MC Production</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W. Chung (Princeton)</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1725813862"/>
                  </a:ext>
                </a:extLst>
              </a:tr>
              <a:tr h="267745">
                <a:tc>
                  <a:txBody>
                    <a:bodyPr/>
                    <a:lstStyle/>
                    <a:p>
                      <a:pPr algn="l" fontAlgn="b"/>
                      <a:r>
                        <a:rPr lang="en-US" sz="1600" b="1" u="none" strike="noStrike" dirty="0">
                          <a:effectLst/>
                        </a:rPr>
                        <a:t>Tracker</a:t>
                      </a:r>
                      <a:endParaRPr lang="en-US" sz="1600" b="1" i="0" u="none" strike="noStrike" dirty="0">
                        <a:solidFill>
                          <a:srgbClr val="000000"/>
                        </a:solidFill>
                        <a:effectLst/>
                        <a:latin typeface="Calibri" panose="020F0502020204030204" pitchFamily="34" charset="0"/>
                      </a:endParaRPr>
                    </a:p>
                  </a:txBody>
                  <a:tcPr marL="8369" marR="8369" marT="16738" marB="16738" anchor="b"/>
                </a:tc>
                <a:tc>
                  <a:txBody>
                    <a:bodyPr/>
                    <a:lstStyle/>
                    <a:p>
                      <a:pPr algn="l" fontAlgn="b"/>
                      <a:r>
                        <a:rPr lang="en-US" sz="1600" u="none" strike="noStrike" dirty="0" err="1">
                          <a:effectLst/>
                        </a:rPr>
                        <a:t>Strawtube</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Michigan</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592568622"/>
                  </a:ext>
                </a:extLst>
              </a:tr>
              <a:tr h="267745">
                <a:tc>
                  <a:txBody>
                    <a:bodyPr/>
                    <a:lstStyle/>
                    <a:p>
                      <a:pPr algn="l" fontAlgn="b"/>
                      <a:r>
                        <a:rPr lang="en-US" sz="1600" b="1" u="none" strike="noStrike" dirty="0">
                          <a:effectLst/>
                        </a:rPr>
                        <a:t> </a:t>
                      </a:r>
                      <a:endParaRPr lang="en-US" sz="16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a:effectLst/>
                        </a:rPr>
                        <a:t>MAPS</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FNAL, SLAC, Universities</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141966397"/>
                  </a:ext>
                </a:extLst>
              </a:tr>
              <a:tr h="267745">
                <a:tc>
                  <a:txBody>
                    <a:bodyPr/>
                    <a:lstStyle/>
                    <a:p>
                      <a:pPr algn="l" fontAlgn="b"/>
                      <a:r>
                        <a:rPr lang="en-US" sz="1600" b="1" u="none" strike="noStrike" dirty="0">
                          <a:effectLst/>
                        </a:rPr>
                        <a:t> </a:t>
                      </a:r>
                      <a:endParaRPr lang="en-US" sz="16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a:effectLst/>
                        </a:rPr>
                        <a:t>Tracker Simulation</a:t>
                      </a:r>
                      <a:endParaRPr lang="en-US" sz="1600" b="0" i="0" u="none" strike="noStrike">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MIT</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539419026"/>
                  </a:ext>
                </a:extLst>
              </a:tr>
              <a:tr h="267745">
                <a:tc>
                  <a:txBody>
                    <a:bodyPr/>
                    <a:lstStyle/>
                    <a:p>
                      <a:pPr algn="l" fontAlgn="b"/>
                      <a:r>
                        <a:rPr lang="en-US" sz="2000" b="1" u="none" strike="noStrike" dirty="0">
                          <a:effectLst/>
                        </a:rPr>
                        <a:t> </a:t>
                      </a:r>
                      <a:endParaRPr lang="en-US" sz="2000" b="1" i="0" u="none" strike="noStrike" dirty="0">
                        <a:solidFill>
                          <a:srgbClr val="000000"/>
                        </a:solidFill>
                        <a:effectLst/>
                        <a:latin typeface="Arial" panose="020B0604020202020204" pitchFamily="34" charset="0"/>
                      </a:endParaRPr>
                    </a:p>
                  </a:txBody>
                  <a:tcPr marL="8369" marR="8369" marT="16738" marB="16738" anchor="b"/>
                </a:tc>
                <a:tc>
                  <a:txBody>
                    <a:bodyPr/>
                    <a:lstStyle/>
                    <a:p>
                      <a:pPr algn="l" fontAlgn="b"/>
                      <a:r>
                        <a:rPr lang="en-US" sz="1600" u="none" strike="noStrike" dirty="0">
                          <a:effectLst/>
                        </a:rPr>
                        <a:t>Low Mass Mechanics</a:t>
                      </a:r>
                      <a:endParaRPr lang="en-US" sz="1600" b="0" i="0" u="none" strike="noStrike" dirty="0">
                        <a:solidFill>
                          <a:srgbClr val="000000"/>
                        </a:solidFill>
                        <a:effectLst/>
                        <a:latin typeface="Calibri" panose="020F0502020204030204" pitchFamily="34" charset="0"/>
                      </a:endParaRPr>
                    </a:p>
                  </a:txBody>
                  <a:tcPr marL="8369" marR="8369" marT="8369" marB="0" anchor="b"/>
                </a:tc>
                <a:tc>
                  <a:txBody>
                    <a:bodyPr/>
                    <a:lstStyle/>
                    <a:p>
                      <a:pPr algn="l" fontAlgn="b"/>
                      <a:r>
                        <a:rPr lang="en-US" sz="1600" u="none" strike="noStrike" dirty="0">
                          <a:effectLst/>
                        </a:rPr>
                        <a:t>Purdue</a:t>
                      </a:r>
                      <a:endParaRPr lang="en-US" sz="1600" b="0" i="0" u="none" strike="noStrike" dirty="0">
                        <a:solidFill>
                          <a:srgbClr val="000000"/>
                        </a:solidFill>
                        <a:effectLst/>
                        <a:latin typeface="Calibri" panose="020F0502020204030204" pitchFamily="34" charset="0"/>
                      </a:endParaRPr>
                    </a:p>
                  </a:txBody>
                  <a:tcPr marL="8369" marR="8369" marT="8369" marB="0" anchor="b"/>
                </a:tc>
                <a:extLst>
                  <a:ext uri="{0D108BD9-81ED-4DB2-BD59-A6C34878D82A}">
                    <a16:rowId xmlns:a16="http://schemas.microsoft.com/office/drawing/2014/main" val="752359029"/>
                  </a:ext>
                </a:extLst>
              </a:tr>
            </a:tbl>
          </a:graphicData>
        </a:graphic>
      </p:graphicFrame>
    </p:spTree>
    <p:extLst>
      <p:ext uri="{BB962C8B-B14F-4D97-AF65-F5344CB8AC3E}">
        <p14:creationId xmlns:p14="http://schemas.microsoft.com/office/powerpoint/2010/main" val="273132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18D425A-39AC-D30A-50D7-C7AF0A67860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a:t>
            </a:fld>
            <a:endParaRPr lang="en-US"/>
          </a:p>
        </p:txBody>
      </p:sp>
      <p:sp>
        <p:nvSpPr>
          <p:cNvPr id="2" name="Title 1">
            <a:extLst>
              <a:ext uri="{FF2B5EF4-FFF2-40B4-BE49-F238E27FC236}">
                <a16:creationId xmlns:a16="http://schemas.microsoft.com/office/drawing/2014/main" id="{48EF9052-3E35-B947-F308-EC0E9C62C827}"/>
              </a:ext>
            </a:extLst>
          </p:cNvPr>
          <p:cNvSpPr>
            <a:spLocks noGrp="1"/>
          </p:cNvSpPr>
          <p:nvPr>
            <p:ph type="title"/>
          </p:nvPr>
        </p:nvSpPr>
        <p:spPr/>
        <p:txBody>
          <a:bodyPr/>
          <a:lstStyle/>
          <a:p>
            <a:r>
              <a:rPr lang="en-US" dirty="0"/>
              <a:t>Outline</a:t>
            </a:r>
          </a:p>
        </p:txBody>
      </p:sp>
      <p:sp>
        <p:nvSpPr>
          <p:cNvPr id="3" name="Text Placeholder 2">
            <a:extLst>
              <a:ext uri="{FF2B5EF4-FFF2-40B4-BE49-F238E27FC236}">
                <a16:creationId xmlns:a16="http://schemas.microsoft.com/office/drawing/2014/main" id="{593FF1EC-D2D6-669D-55AF-62FD03199E24}"/>
              </a:ext>
            </a:extLst>
          </p:cNvPr>
          <p:cNvSpPr>
            <a:spLocks noGrp="1"/>
          </p:cNvSpPr>
          <p:nvPr>
            <p:ph type="body" idx="1"/>
          </p:nvPr>
        </p:nvSpPr>
        <p:spPr/>
        <p:txBody>
          <a:bodyPr>
            <a:normAutofit/>
          </a:bodyPr>
          <a:lstStyle/>
          <a:p>
            <a:r>
              <a:rPr lang="en-US" dirty="0"/>
              <a:t>International Developments</a:t>
            </a:r>
          </a:p>
          <a:p>
            <a:pPr marL="1028700" lvl="1" indent="-342900">
              <a:buFont typeface="Arial" panose="020B0604020202020204" pitchFamily="34" charset="0"/>
              <a:buChar char="•"/>
            </a:pPr>
            <a:r>
              <a:rPr lang="en-US" dirty="0"/>
              <a:t>FCC Feasibility Study</a:t>
            </a:r>
          </a:p>
          <a:p>
            <a:pPr marL="1028700" lvl="1" indent="-342900">
              <a:buFont typeface="Arial" panose="020B0604020202020204" pitchFamily="34" charset="0"/>
              <a:buChar char="•"/>
            </a:pPr>
            <a:r>
              <a:rPr lang="en-US" dirty="0"/>
              <a:t>European Strategy Group</a:t>
            </a:r>
          </a:p>
          <a:p>
            <a:pPr marL="1028700" lvl="1" indent="-342900">
              <a:buFont typeface="Arial" panose="020B0604020202020204" pitchFamily="34" charset="0"/>
              <a:buChar char="•"/>
            </a:pPr>
            <a:r>
              <a:rPr lang="en-US" dirty="0"/>
              <a:t>FCC feasibility challenges: competition and cost</a:t>
            </a:r>
          </a:p>
          <a:p>
            <a:pPr marL="228600" indent="0"/>
            <a:r>
              <a:rPr lang="en-US" dirty="0"/>
              <a:t>Developments in the US</a:t>
            </a:r>
          </a:p>
          <a:p>
            <a:pPr marL="1028700" lvl="1" indent="-342900">
              <a:buFont typeface="Arial" panose="020B0604020202020204" pitchFamily="34" charset="0"/>
              <a:buChar char="•"/>
            </a:pPr>
            <a:r>
              <a:rPr lang="en-US" dirty="0"/>
              <a:t>HFCC organization</a:t>
            </a:r>
          </a:p>
          <a:p>
            <a:pPr marL="1028700" lvl="1" indent="-342900">
              <a:buFont typeface="Arial" panose="020B0604020202020204" pitchFamily="34" charset="0"/>
              <a:buChar char="•"/>
            </a:pPr>
            <a:r>
              <a:rPr lang="en-US" dirty="0"/>
              <a:t>Funding and R&amp;D programs</a:t>
            </a:r>
          </a:p>
          <a:p>
            <a:pPr marL="228600" indent="0"/>
            <a:r>
              <a:rPr lang="en-US" dirty="0"/>
              <a:t>Next steps </a:t>
            </a:r>
          </a:p>
        </p:txBody>
      </p:sp>
      <p:sp>
        <p:nvSpPr>
          <p:cNvPr id="4" name="Footer Placeholder 3">
            <a:extLst>
              <a:ext uri="{FF2B5EF4-FFF2-40B4-BE49-F238E27FC236}">
                <a16:creationId xmlns:a16="http://schemas.microsoft.com/office/drawing/2014/main" id="{C5C3ADA2-024E-D6EF-7649-B06C861CAB22}"/>
              </a:ext>
            </a:extLst>
          </p:cNvPr>
          <p:cNvSpPr>
            <a:spLocks noGrp="1"/>
          </p:cNvSpPr>
          <p:nvPr>
            <p:ph type="ftr" idx="11"/>
          </p:nvPr>
        </p:nvSpPr>
        <p:spPr/>
        <p:txBody>
          <a:bodyPr/>
          <a:lstStyle/>
          <a:p>
            <a:r>
              <a:rPr lang="en-US"/>
              <a:t>APS DPF Community Meeting, December 19, 2025</a:t>
            </a:r>
          </a:p>
        </p:txBody>
      </p:sp>
    </p:spTree>
    <p:extLst>
      <p:ext uri="{BB962C8B-B14F-4D97-AF65-F5344CB8AC3E}">
        <p14:creationId xmlns:p14="http://schemas.microsoft.com/office/powerpoint/2010/main" val="1532553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49"/>
          <p:cNvSpPr txBox="1">
            <a:spLocks noGrp="1"/>
          </p:cNvSpPr>
          <p:nvPr>
            <p:ph type="title"/>
          </p:nvPr>
        </p:nvSpPr>
        <p:spPr>
          <a:xfrm>
            <a:off x="731300" y="29431"/>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981E32"/>
                </a:solidFill>
              </a:rPr>
              <a:t>HFCC Plans for FY26</a:t>
            </a:r>
            <a:endParaRPr dirty="0">
              <a:solidFill>
                <a:srgbClr val="981E32"/>
              </a:solidFill>
            </a:endParaRPr>
          </a:p>
        </p:txBody>
      </p:sp>
      <p:sp>
        <p:nvSpPr>
          <p:cNvPr id="338" name="Google Shape;338;p49"/>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339" name="Google Shape;339;p49"/>
          <p:cNvSpPr txBox="1"/>
          <p:nvPr/>
        </p:nvSpPr>
        <p:spPr>
          <a:xfrm>
            <a:off x="149875" y="772375"/>
            <a:ext cx="8943900" cy="4211379"/>
          </a:xfrm>
          <a:prstGeom prst="rect">
            <a:avLst/>
          </a:prstGeom>
          <a:noFill/>
          <a:ln>
            <a:noFill/>
          </a:ln>
        </p:spPr>
        <p:txBody>
          <a:bodyPr spcFirstLastPara="1" wrap="square" lIns="91425" tIns="91425" rIns="91425" bIns="91425" anchor="t" anchorCtr="0">
            <a:spAutoFit/>
          </a:bodyPr>
          <a:lstStyle/>
          <a:p>
            <a:pPr marL="177800" lvl="0" indent="-165100" algn="l" rtl="0">
              <a:spcBef>
                <a:spcPts val="4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FCC Physics Workshop, Munich, January 2026</a:t>
            </a:r>
          </a:p>
          <a:p>
            <a:pPr marL="177800" lvl="0" indent="-165100" algn="l" rtl="0">
              <a:spcBef>
                <a:spcPts val="4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Meet with OHEP to clarify program in late winter/early spring</a:t>
            </a:r>
            <a:endParaRPr sz="1800" dirty="0">
              <a:solidFill>
                <a:schemeClr val="tx1"/>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Tentative plans to hold in-person L2 meeting on spring timescale</a:t>
            </a:r>
            <a:endParaRPr sz="1800" dirty="0">
              <a:solidFill>
                <a:schemeClr val="tx1"/>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FCC Week, Helsinki, June 2026 </a:t>
            </a: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Update proposals for FY27 in June; review them over summer.</a:t>
            </a:r>
            <a:endParaRPr sz="1800" dirty="0">
              <a:solidFill>
                <a:schemeClr val="tx1"/>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Hold US HFCC meeting at SLAC/LBNL in early September (Sept 9-11 or Sept 8-10)</a:t>
            </a:r>
            <a:endParaRPr sz="1800" dirty="0">
              <a:solidFill>
                <a:schemeClr val="tx1"/>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 sz="1800" dirty="0">
                <a:solidFill>
                  <a:srgbClr val="0339B8"/>
                </a:solidFill>
                <a:latin typeface="Calibri"/>
                <a:ea typeface="Calibri"/>
                <a:cs typeface="Calibri"/>
                <a:sym typeface="Calibri"/>
              </a:rPr>
              <a:t>Present results of FY26 HFSC R&amp;D efforts and discuss future HFCC program</a:t>
            </a:r>
            <a:endParaRPr sz="1800" dirty="0">
              <a:solidFill>
                <a:srgbClr val="0339B8"/>
              </a:solidFill>
              <a:latin typeface="Calibri"/>
              <a:ea typeface="Calibri"/>
              <a:cs typeface="Calibri"/>
              <a:sym typeface="Calibri"/>
            </a:endParaRPr>
          </a:p>
          <a:p>
            <a:pPr marL="177800" lvl="0" indent="-165100" algn="l" rtl="0">
              <a:spcBef>
                <a:spcPts val="1000"/>
              </a:spcBef>
              <a:spcAft>
                <a:spcPts val="0"/>
              </a:spcAft>
              <a:buClr>
                <a:srgbClr val="0339B8"/>
              </a:buClr>
              <a:buSzPct val="90000"/>
              <a:buFont typeface="Calibri"/>
              <a:buChar char="■"/>
            </a:pPr>
            <a:r>
              <a:rPr lang="en" sz="1800" dirty="0">
                <a:solidFill>
                  <a:schemeClr val="tx1"/>
                </a:solidFill>
                <a:latin typeface="Calibri"/>
                <a:ea typeface="Calibri"/>
                <a:cs typeface="Calibri"/>
                <a:sym typeface="Calibri"/>
              </a:rPr>
              <a:t>Engage with OHEP in early fall 2026 to discuss FY28 and beyond</a:t>
            </a:r>
            <a:endParaRPr lang="en-US" sz="1800" dirty="0">
              <a:solidFill>
                <a:schemeClr val="tx1"/>
              </a:solidFill>
              <a:latin typeface="Calibri"/>
              <a:ea typeface="Calibri"/>
              <a:cs typeface="Calibri"/>
              <a:sym typeface="Calibri"/>
            </a:endParaRPr>
          </a:p>
          <a:p>
            <a:pPr marL="520700" lvl="1" indent="-190500" algn="l" rtl="0">
              <a:spcBef>
                <a:spcPts val="1000"/>
              </a:spcBef>
              <a:spcAft>
                <a:spcPts val="0"/>
              </a:spcAft>
              <a:buClr>
                <a:srgbClr val="0339B8"/>
              </a:buClr>
              <a:buSzPts val="2000"/>
              <a:buFont typeface="Calibri"/>
              <a:buChar char="○"/>
            </a:pPr>
            <a:r>
              <a:rPr lang="en-US" sz="1800" dirty="0">
                <a:solidFill>
                  <a:srgbClr val="0339B8"/>
                </a:solidFill>
                <a:latin typeface="Calibri"/>
                <a:ea typeface="Calibri"/>
                <a:cs typeface="Calibri"/>
                <a:sym typeface="Calibri"/>
              </a:rPr>
              <a:t>What R&amp;D will be possible?  How to augment US capabilities?</a:t>
            </a:r>
          </a:p>
          <a:p>
            <a:pPr marL="520700" lvl="1" indent="-190500" algn="l" rtl="0">
              <a:spcBef>
                <a:spcPts val="1000"/>
              </a:spcBef>
              <a:spcAft>
                <a:spcPts val="1000"/>
              </a:spcAft>
              <a:buClr>
                <a:srgbClr val="0339B8"/>
              </a:buClr>
              <a:buSzPts val="2000"/>
              <a:buFont typeface="Calibri"/>
              <a:buChar char="○"/>
            </a:pPr>
            <a:r>
              <a:rPr lang="en" sz="1800" dirty="0">
                <a:solidFill>
                  <a:srgbClr val="0339B8"/>
                </a:solidFill>
                <a:latin typeface="Calibri"/>
                <a:ea typeface="Calibri"/>
                <a:cs typeface="Calibri"/>
                <a:sym typeface="Calibri"/>
              </a:rPr>
              <a:t>Discuss timescale and contributions to targeted panel on HF contributions</a:t>
            </a:r>
            <a:endParaRPr sz="1800" dirty="0">
              <a:solidFill>
                <a:srgbClr val="0339B8"/>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E6E5FADB-E1D5-A353-22DE-686E82C789B4}"/>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8B8E7-9CD7-D8C2-0C9E-DADB3F2A581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0ED36A-E304-4D5C-53BC-A4E6C29DC08A}"/>
              </a:ext>
            </a:extLst>
          </p:cNvPr>
          <p:cNvSpPr>
            <a:spLocks noGrp="1"/>
          </p:cNvSpPr>
          <p:nvPr>
            <p:ph type="sldNum" idx="12"/>
          </p:nvPr>
        </p:nvSpPr>
        <p:spPr/>
        <p:txBody>
          <a:bodyPr/>
          <a:lstStyle/>
          <a:p>
            <a:fld id="{5BD36294-2849-48A8-8531-5354CF3095D2}" type="slidenum">
              <a:rPr lang="en-US" smtClean="0"/>
              <a:pPr/>
              <a:t>21</a:t>
            </a:fld>
            <a:endParaRPr lang="en-US" dirty="0"/>
          </a:p>
        </p:txBody>
      </p:sp>
      <p:sp>
        <p:nvSpPr>
          <p:cNvPr id="3" name="Title 2">
            <a:extLst>
              <a:ext uri="{FF2B5EF4-FFF2-40B4-BE49-F238E27FC236}">
                <a16:creationId xmlns:a16="http://schemas.microsoft.com/office/drawing/2014/main" id="{6D323CB9-3039-B4D4-8FEB-97C38C97FDDB}"/>
              </a:ext>
            </a:extLst>
          </p:cNvPr>
          <p:cNvSpPr>
            <a:spLocks noGrp="1"/>
          </p:cNvSpPr>
          <p:nvPr>
            <p:ph type="title"/>
          </p:nvPr>
        </p:nvSpPr>
        <p:spPr/>
        <p:txBody>
          <a:bodyPr/>
          <a:lstStyle/>
          <a:p>
            <a:r>
              <a:rPr lang="en-US" dirty="0"/>
              <a:t>Ways to Engage with the HFCC</a:t>
            </a:r>
          </a:p>
        </p:txBody>
      </p:sp>
      <p:sp>
        <p:nvSpPr>
          <p:cNvPr id="4" name="Content Placeholder 3">
            <a:extLst>
              <a:ext uri="{FF2B5EF4-FFF2-40B4-BE49-F238E27FC236}">
                <a16:creationId xmlns:a16="http://schemas.microsoft.com/office/drawing/2014/main" id="{ABC0DA3B-509B-9065-EB51-A8E992464103}"/>
              </a:ext>
            </a:extLst>
          </p:cNvPr>
          <p:cNvSpPr>
            <a:spLocks noGrp="1"/>
          </p:cNvSpPr>
          <p:nvPr>
            <p:ph type="body" idx="1"/>
          </p:nvPr>
        </p:nvSpPr>
        <p:spPr/>
        <p:txBody>
          <a:bodyPr>
            <a:normAutofit lnSpcReduction="10000"/>
          </a:bodyPr>
          <a:lstStyle/>
          <a:p>
            <a:pPr marL="0" indent="0">
              <a:lnSpc>
                <a:spcPct val="90000"/>
              </a:lnSpc>
              <a:spcBef>
                <a:spcPts val="800"/>
              </a:spcBef>
              <a:buSzPts val="1900"/>
              <a:buNone/>
            </a:pPr>
            <a:r>
              <a:rPr lang="en-US" sz="1900" dirty="0"/>
              <a:t>Mailing lists for ped or (acc) groups:</a:t>
            </a:r>
          </a:p>
          <a:p>
            <a:pPr marL="311142" lvl="1" indent="0">
              <a:lnSpc>
                <a:spcPct val="90000"/>
              </a:lnSpc>
              <a:spcBef>
                <a:spcPts val="800"/>
              </a:spcBef>
              <a:buSzPts val="1900"/>
              <a:buNone/>
            </a:pPr>
            <a:r>
              <a:rPr lang="en-US" sz="1900" b="1" dirty="0"/>
              <a:t>us-</a:t>
            </a:r>
            <a:r>
              <a:rPr lang="en-US" sz="1900" b="1" dirty="0" err="1"/>
              <a:t>hfcc</a:t>
            </a:r>
            <a:r>
              <a:rPr lang="en-US" sz="1900" b="1" dirty="0"/>
              <a:t>-ped(acc)@cern.ch</a:t>
            </a:r>
            <a:r>
              <a:rPr lang="en-US" sz="1900" dirty="0"/>
              <a:t>: US Higgs Factory PED (Accelerator) Group</a:t>
            </a:r>
          </a:p>
          <a:p>
            <a:pPr marL="654034" lvl="2" indent="0">
              <a:lnSpc>
                <a:spcPct val="90000"/>
              </a:lnSpc>
              <a:spcBef>
                <a:spcPts val="800"/>
              </a:spcBef>
              <a:buSzPts val="1900"/>
              <a:buNone/>
            </a:pPr>
            <a:r>
              <a:rPr lang="en-US" sz="1900" dirty="0"/>
              <a:t>anyone can subscribe (needs a CERN account)</a:t>
            </a:r>
          </a:p>
          <a:p>
            <a:pPr marL="654034" lvl="2" indent="0">
              <a:lnSpc>
                <a:spcPct val="90000"/>
              </a:lnSpc>
              <a:spcBef>
                <a:spcPts val="800"/>
              </a:spcBef>
              <a:buSzPts val="1900"/>
              <a:buNone/>
            </a:pPr>
            <a:r>
              <a:rPr lang="en-US" sz="1900" dirty="0"/>
              <a:t>Instructions: </a:t>
            </a:r>
            <a:r>
              <a:rPr lang="en-US" sz="1900" u="sng" dirty="0">
                <a:solidFill>
                  <a:schemeClr val="hlink"/>
                </a:solidFill>
                <a:hlinkClick r:id="rId2"/>
              </a:rPr>
              <a:t>https://drive.google.com/file/d/1fPGaABgq3h-zM2Te-6DVnr3-TkPQBc32/view?usp=drive_link</a:t>
            </a:r>
            <a:endParaRPr lang="en-US" sz="1900" dirty="0"/>
          </a:p>
          <a:p>
            <a:pPr marL="311142" lvl="1" indent="0">
              <a:spcBef>
                <a:spcPts val="800"/>
              </a:spcBef>
              <a:buSzPts val="1900"/>
              <a:buNone/>
            </a:pPr>
            <a:r>
              <a:rPr lang="en-US" sz="1900" b="1" dirty="0"/>
              <a:t>us-</a:t>
            </a:r>
            <a:r>
              <a:rPr lang="en-US" sz="1900" b="1" dirty="0" err="1"/>
              <a:t>hfcc</a:t>
            </a:r>
            <a:r>
              <a:rPr lang="en-US" sz="1900" b="1" dirty="0"/>
              <a:t>-ped(acc)-L2@cern.ch</a:t>
            </a:r>
            <a:r>
              <a:rPr lang="en-US" sz="1900" dirty="0"/>
              <a:t>: US Higgs Factory PED (Accelerator) Level 2 coordinators</a:t>
            </a:r>
          </a:p>
          <a:p>
            <a:pPr marL="311142" lvl="1" indent="0">
              <a:spcBef>
                <a:spcPts val="800"/>
              </a:spcBef>
              <a:buSzPts val="1900"/>
              <a:buNone/>
            </a:pPr>
            <a:r>
              <a:rPr lang="en-US" sz="1900" b="1" dirty="0"/>
              <a:t>us-</a:t>
            </a:r>
            <a:r>
              <a:rPr lang="en-US" sz="1900" b="1" dirty="0" err="1"/>
              <a:t>hfsc</a:t>
            </a:r>
            <a:r>
              <a:rPr lang="en-US" sz="1900" b="1" dirty="0"/>
              <a:t>-ped(acc)@cern.ch</a:t>
            </a:r>
            <a:r>
              <a:rPr lang="en-US" sz="1900" dirty="0"/>
              <a:t>: US Higgs Factory steering committees</a:t>
            </a:r>
          </a:p>
          <a:p>
            <a:pPr marL="0" indent="0">
              <a:spcBef>
                <a:spcPts val="800"/>
              </a:spcBef>
              <a:buSzPts val="1900"/>
              <a:buNone/>
            </a:pPr>
            <a:r>
              <a:rPr lang="en-US" sz="1900" dirty="0"/>
              <a:t>Web pages: ushfcc.org/ or </a:t>
            </a:r>
            <a:r>
              <a:rPr lang="en-US" sz="1900" u="sng" dirty="0">
                <a:solidFill>
                  <a:schemeClr val="hlink"/>
                </a:solidFill>
                <a:hlinkClick r:id="rId3"/>
              </a:rPr>
              <a:t>https://higgsfactory.slac.stanford.edu/</a:t>
            </a:r>
            <a:endParaRPr lang="en-US" sz="1900" u="sng" dirty="0">
              <a:solidFill>
                <a:schemeClr val="hlink"/>
              </a:solidFill>
            </a:endParaRPr>
          </a:p>
          <a:p>
            <a:pPr marL="0" indent="0">
              <a:spcBef>
                <a:spcPts val="800"/>
              </a:spcBef>
              <a:buSzPts val="1900"/>
              <a:buNone/>
            </a:pPr>
            <a:r>
              <a:rPr lang="en-US" sz="1900" dirty="0">
                <a:solidFill>
                  <a:schemeClr val="tx1"/>
                </a:solidFill>
              </a:rPr>
              <a:t>Joint monthly meetings at: </a:t>
            </a:r>
            <a:r>
              <a:rPr lang="en-US" sz="1900" dirty="0">
                <a:solidFill>
                  <a:schemeClr val="tx1"/>
                </a:solidFill>
                <a:hlinkClick r:id="rId4"/>
              </a:rPr>
              <a:t>https://indico.global/event/14675/</a:t>
            </a:r>
            <a:r>
              <a:rPr lang="en-US" sz="1900" dirty="0">
                <a:solidFill>
                  <a:schemeClr val="tx1"/>
                </a:solidFill>
              </a:rPr>
              <a:t> </a:t>
            </a:r>
          </a:p>
          <a:p>
            <a:endParaRPr lang="en-US" sz="1800" dirty="0"/>
          </a:p>
        </p:txBody>
      </p:sp>
      <p:sp>
        <p:nvSpPr>
          <p:cNvPr id="5" name="Footer Placeholder 4">
            <a:extLst>
              <a:ext uri="{FF2B5EF4-FFF2-40B4-BE49-F238E27FC236}">
                <a16:creationId xmlns:a16="http://schemas.microsoft.com/office/drawing/2014/main" id="{60F25107-8E45-23D6-D68C-2019A9CBDB73}"/>
              </a:ext>
            </a:extLst>
          </p:cNvPr>
          <p:cNvSpPr>
            <a:spLocks noGrp="1"/>
          </p:cNvSpPr>
          <p:nvPr>
            <p:ph type="ftr" idx="11"/>
          </p:nvPr>
        </p:nvSpPr>
        <p:spPr/>
        <p:txBody>
          <a:bodyPr/>
          <a:lstStyle/>
          <a:p>
            <a:r>
              <a:rPr lang="en-US"/>
              <a:t>APS DPF Community Meeting, December 19, 2025</a:t>
            </a:r>
            <a:endParaRPr lang="en-US" dirty="0"/>
          </a:p>
        </p:txBody>
      </p:sp>
    </p:spTree>
    <p:extLst>
      <p:ext uri="{BB962C8B-B14F-4D97-AF65-F5344CB8AC3E}">
        <p14:creationId xmlns:p14="http://schemas.microsoft.com/office/powerpoint/2010/main" val="253670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0"/>
          <p:cNvSpPr txBox="1">
            <a:spLocks noGrp="1"/>
          </p:cNvSpPr>
          <p:nvPr>
            <p:ph type="title"/>
          </p:nvPr>
        </p:nvSpPr>
        <p:spPr>
          <a:xfrm>
            <a:off x="731300" y="29431"/>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dirty="0">
                <a:solidFill>
                  <a:srgbClr val="981E32"/>
                </a:solidFill>
              </a:rPr>
              <a:t>Summary</a:t>
            </a:r>
            <a:endParaRPr dirty="0">
              <a:solidFill>
                <a:srgbClr val="981E32"/>
              </a:solidFill>
            </a:endParaRPr>
          </a:p>
        </p:txBody>
      </p:sp>
      <p:sp>
        <p:nvSpPr>
          <p:cNvPr id="345" name="Google Shape;345;p50"/>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22</a:t>
            </a:fld>
            <a:endParaRPr/>
          </a:p>
        </p:txBody>
      </p:sp>
      <p:sp>
        <p:nvSpPr>
          <p:cNvPr id="346" name="Google Shape;346;p50"/>
          <p:cNvSpPr txBox="1"/>
          <p:nvPr/>
        </p:nvSpPr>
        <p:spPr>
          <a:xfrm>
            <a:off x="255500" y="875227"/>
            <a:ext cx="8619559" cy="4083139"/>
          </a:xfrm>
          <a:prstGeom prst="rect">
            <a:avLst/>
          </a:prstGeom>
          <a:noFill/>
          <a:ln>
            <a:noFill/>
          </a:ln>
        </p:spPr>
        <p:txBody>
          <a:bodyPr spcFirstLastPara="1" wrap="square" lIns="91425" tIns="91425" rIns="91425" bIns="91425" anchor="t" anchorCtr="0">
            <a:spAutoFit/>
          </a:bodyPr>
          <a:lstStyle/>
          <a:p>
            <a:pPr marL="177800" lvl="0" indent="-165100" algn="l" rtl="0">
              <a:spcBef>
                <a:spcPts val="600"/>
              </a:spcBef>
              <a:spcAft>
                <a:spcPts val="0"/>
              </a:spcAft>
              <a:buClr>
                <a:srgbClr val="0339B8"/>
              </a:buClr>
              <a:buSzPts val="2000"/>
              <a:buFont typeface="Calibri"/>
              <a:buChar char="■"/>
            </a:pPr>
            <a:r>
              <a:rPr lang="en" sz="2000" dirty="0">
                <a:solidFill>
                  <a:schemeClr val="tx1"/>
                </a:solidFill>
                <a:latin typeface="Calibri"/>
                <a:ea typeface="Calibri"/>
                <a:cs typeface="Calibri"/>
                <a:sym typeface="Calibri"/>
              </a:rPr>
              <a:t>The European Strategy Group has reported to CERN Council</a:t>
            </a:r>
          </a:p>
          <a:p>
            <a:pPr marL="520700" marR="0" lvl="1" indent="-190500" algn="l" defTabSz="914400" rtl="0" eaLnBrk="1" fontAlgn="auto" latinLnBrk="0" hangingPunct="1">
              <a:lnSpc>
                <a:spcPct val="100000"/>
              </a:lnSpc>
              <a:spcBef>
                <a:spcPts val="600"/>
              </a:spcBef>
              <a:spcAft>
                <a:spcPts val="0"/>
              </a:spcAft>
              <a:buClr>
                <a:srgbClr val="0339B8"/>
              </a:buClr>
              <a:buSzPts val="2000"/>
              <a:buFont typeface="Calibri"/>
              <a:buChar char="○"/>
              <a:tabLst/>
              <a:defRPr/>
            </a:pPr>
            <a:r>
              <a:rPr lang="en" sz="2000" dirty="0">
                <a:solidFill>
                  <a:srgbClr val="0339B8"/>
                </a:solidFill>
                <a:latin typeface="Calibri"/>
                <a:ea typeface="Calibri"/>
                <a:cs typeface="Calibri"/>
                <a:sym typeface="Calibri"/>
              </a:rPr>
              <a:t>FCC-ee is the prefered option</a:t>
            </a:r>
          </a:p>
          <a:p>
            <a:pPr marL="520700" marR="0" lvl="1" indent="-190500" algn="l" defTabSz="914400" rtl="0" eaLnBrk="1" fontAlgn="auto" latinLnBrk="0" hangingPunct="1">
              <a:lnSpc>
                <a:spcPct val="100000"/>
              </a:lnSpc>
              <a:spcBef>
                <a:spcPts val="600"/>
              </a:spcBef>
              <a:spcAft>
                <a:spcPts val="0"/>
              </a:spcAft>
              <a:buClr>
                <a:srgbClr val="0339B8"/>
              </a:buClr>
              <a:buSzPts val="2000"/>
              <a:buFont typeface="Calibri"/>
              <a:buChar char="○"/>
              <a:tabLst/>
              <a:defRPr/>
            </a:pPr>
            <a:r>
              <a:rPr lang="en" sz="2000" dirty="0">
                <a:solidFill>
                  <a:srgbClr val="0339B8"/>
                </a:solidFill>
                <a:latin typeface="Calibri"/>
                <a:ea typeface="Calibri"/>
                <a:cs typeface="Calibri"/>
                <a:sym typeface="Calibri"/>
              </a:rPr>
              <a:t>A de-scoped FCC-ee is the 1</a:t>
            </a:r>
            <a:r>
              <a:rPr lang="en" sz="2000" baseline="30000" dirty="0">
                <a:solidFill>
                  <a:srgbClr val="0339B8"/>
                </a:solidFill>
                <a:latin typeface="Calibri"/>
                <a:ea typeface="Calibri"/>
                <a:cs typeface="Calibri"/>
                <a:sym typeface="Calibri"/>
              </a:rPr>
              <a:t>st</a:t>
            </a:r>
            <a:r>
              <a:rPr lang="en" sz="2000" dirty="0">
                <a:solidFill>
                  <a:srgbClr val="0339B8"/>
                </a:solidFill>
                <a:latin typeface="Calibri"/>
                <a:ea typeface="Calibri"/>
                <a:cs typeface="Calibri"/>
                <a:sym typeface="Calibri"/>
              </a:rPr>
              <a:t> backup option</a:t>
            </a:r>
            <a:endParaRPr kumimoji="0" lang="en-US" sz="2000" b="0" i="0" u="none" strike="noStrike" kern="0" cap="none" spc="0" normalizeH="0" baseline="0" noProof="0" dirty="0">
              <a:ln>
                <a:noFill/>
              </a:ln>
              <a:solidFill>
                <a:srgbClr val="0339B8"/>
              </a:solidFill>
              <a:effectLst/>
              <a:uLnTx/>
              <a:uFillTx/>
              <a:latin typeface="Calibri"/>
              <a:ea typeface="Calibri"/>
              <a:cs typeface="Calibri"/>
              <a:sym typeface="Calibri"/>
            </a:endParaRPr>
          </a:p>
          <a:p>
            <a:pPr marL="177800" lvl="2" indent="-165100">
              <a:spcBef>
                <a:spcPts val="600"/>
              </a:spcBef>
              <a:buClr>
                <a:srgbClr val="0339B8"/>
              </a:buClr>
              <a:buSzPts val="2000"/>
              <a:buFont typeface="Calibri"/>
              <a:buChar char="■"/>
            </a:pPr>
            <a:r>
              <a:rPr lang="en" sz="2000" dirty="0">
                <a:solidFill>
                  <a:schemeClr val="tx1"/>
                </a:solidFill>
                <a:latin typeface="Calibri"/>
                <a:ea typeface="Calibri"/>
                <a:cs typeface="Calibri"/>
                <a:sym typeface="Calibri"/>
              </a:rPr>
              <a:t>U.S. HFCC program has begun</a:t>
            </a:r>
            <a:endParaRPr sz="2000" dirty="0">
              <a:solidFill>
                <a:schemeClr val="tx1"/>
              </a:solidFill>
              <a:latin typeface="Calibri"/>
              <a:ea typeface="Calibri"/>
              <a:cs typeface="Calibri"/>
              <a:sym typeface="Calibri"/>
            </a:endParaRPr>
          </a:p>
          <a:p>
            <a:pPr marL="520700" lvl="1" indent="-190500" algn="l" rtl="0">
              <a:spcBef>
                <a:spcPts val="600"/>
              </a:spcBef>
              <a:spcAft>
                <a:spcPts val="0"/>
              </a:spcAft>
              <a:buClr>
                <a:srgbClr val="0339B8"/>
              </a:buClr>
              <a:buSzPts val="2000"/>
              <a:buFont typeface="Calibri"/>
              <a:buChar char="○"/>
            </a:pPr>
            <a:r>
              <a:rPr lang="en" sz="2000" dirty="0">
                <a:solidFill>
                  <a:srgbClr val="0339B8"/>
                </a:solidFill>
                <a:latin typeface="Calibri"/>
                <a:ea typeface="Calibri"/>
                <a:cs typeface="Calibri"/>
                <a:sym typeface="Calibri"/>
              </a:rPr>
              <a:t>Using unique strengths in the U.S. to engage with FCC-ee which is starting a pre-TDR phase and building prototypes </a:t>
            </a:r>
            <a:endParaRPr sz="2000" dirty="0">
              <a:solidFill>
                <a:srgbClr val="0339B8"/>
              </a:solidFill>
              <a:latin typeface="Calibri"/>
              <a:ea typeface="Calibri"/>
              <a:cs typeface="Calibri"/>
              <a:sym typeface="Calibri"/>
            </a:endParaRPr>
          </a:p>
          <a:p>
            <a:pPr marL="177800" lvl="0" indent="-165100" algn="l" rtl="0">
              <a:spcBef>
                <a:spcPts val="600"/>
              </a:spcBef>
              <a:spcAft>
                <a:spcPts val="0"/>
              </a:spcAft>
              <a:buClr>
                <a:srgbClr val="0339B8"/>
              </a:buClr>
              <a:buSzPts val="2000"/>
              <a:buFont typeface="Calibri"/>
              <a:buChar char="■"/>
            </a:pPr>
            <a:r>
              <a:rPr lang="en" sz="2000" dirty="0">
                <a:solidFill>
                  <a:schemeClr val="tx1"/>
                </a:solidFill>
                <a:latin typeface="Calibri"/>
                <a:ea typeface="Calibri"/>
                <a:cs typeface="Calibri"/>
                <a:sym typeface="Calibri"/>
              </a:rPr>
              <a:t>Re-organization of HFSC committees initiated in September to focus on FCC</a:t>
            </a:r>
            <a:endParaRPr sz="2000" dirty="0">
              <a:solidFill>
                <a:schemeClr val="tx1"/>
              </a:solidFill>
              <a:latin typeface="Calibri"/>
              <a:ea typeface="Calibri"/>
              <a:cs typeface="Calibri"/>
              <a:sym typeface="Calibri"/>
            </a:endParaRPr>
          </a:p>
          <a:p>
            <a:pPr marL="520700" lvl="1" indent="-190500" algn="l" rtl="0">
              <a:spcBef>
                <a:spcPts val="600"/>
              </a:spcBef>
              <a:spcAft>
                <a:spcPts val="0"/>
              </a:spcAft>
              <a:buClr>
                <a:srgbClr val="0339B8"/>
              </a:buClr>
              <a:buSzPts val="2000"/>
              <a:buFont typeface="Calibri"/>
              <a:buChar char="○"/>
            </a:pPr>
            <a:r>
              <a:rPr lang="en" sz="2000" dirty="0">
                <a:solidFill>
                  <a:srgbClr val="0339B8"/>
                </a:solidFill>
                <a:latin typeface="Calibri"/>
                <a:ea typeface="Calibri"/>
                <a:cs typeface="Calibri"/>
                <a:sym typeface="Calibri"/>
              </a:rPr>
              <a:t>Minimal changes to HFSC-ACC and HFSC-ACC/PED L2’s</a:t>
            </a:r>
          </a:p>
          <a:p>
            <a:pPr marL="520700" lvl="1" indent="-190500" algn="l" rtl="0">
              <a:spcBef>
                <a:spcPts val="600"/>
              </a:spcBef>
              <a:spcAft>
                <a:spcPts val="0"/>
              </a:spcAft>
              <a:buClr>
                <a:srgbClr val="0339B8"/>
              </a:buClr>
              <a:buSzPts val="2000"/>
              <a:buFont typeface="Calibri"/>
              <a:buChar char="○"/>
            </a:pPr>
            <a:r>
              <a:rPr lang="en-US" sz="2000" dirty="0">
                <a:solidFill>
                  <a:srgbClr val="0339B8"/>
                </a:solidFill>
                <a:latin typeface="Calibri"/>
                <a:ea typeface="Calibri"/>
                <a:cs typeface="Calibri"/>
                <a:sym typeface="Calibri"/>
              </a:rPr>
              <a:t>Updated HFCC-PED organization is imminent</a:t>
            </a:r>
            <a:endParaRPr sz="2000" dirty="0">
              <a:solidFill>
                <a:srgbClr val="0339B8"/>
              </a:solidFill>
              <a:latin typeface="Calibri"/>
              <a:ea typeface="Calibri"/>
              <a:cs typeface="Calibri"/>
              <a:sym typeface="Calibri"/>
            </a:endParaRPr>
          </a:p>
          <a:p>
            <a:pPr marL="177800" lvl="0" indent="-165100" algn="l" rtl="0">
              <a:spcBef>
                <a:spcPts val="600"/>
              </a:spcBef>
              <a:spcAft>
                <a:spcPts val="1000"/>
              </a:spcAft>
              <a:buClr>
                <a:srgbClr val="0339B8"/>
              </a:buClr>
              <a:buSzPts val="2000"/>
              <a:buFont typeface="Calibri"/>
              <a:buChar char="■"/>
            </a:pPr>
            <a:r>
              <a:rPr lang="en" sz="2000" dirty="0">
                <a:solidFill>
                  <a:schemeClr val="tx1"/>
                </a:solidFill>
                <a:latin typeface="Calibri"/>
                <a:ea typeface="Calibri"/>
                <a:cs typeface="Calibri"/>
                <a:sym typeface="Calibri"/>
              </a:rPr>
              <a:t>R&amp;D efforts for FY26 were launched and future plans are being developed  </a:t>
            </a:r>
            <a:endParaRPr sz="2000" dirty="0">
              <a:solidFill>
                <a:schemeClr val="tx1"/>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69EF5F82-805B-4C9B-D2B1-041C09D5F180}"/>
              </a:ext>
            </a:extLst>
          </p:cNvPr>
          <p:cNvSpPr>
            <a:spLocks noGrp="1"/>
          </p:cNvSpPr>
          <p:nvPr>
            <p:ph type="ftr" idx="11"/>
          </p:nvPr>
        </p:nvSpPr>
        <p:spPr/>
        <p:txBody>
          <a:bodyPr/>
          <a:lstStyle/>
          <a:p>
            <a:r>
              <a:rPr lang="en-US"/>
              <a:t>APS DPF Community Meeting, December 19, 2025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54284-B011-B521-F5B9-E09A458CB787}"/>
              </a:ext>
            </a:extLst>
          </p:cNvPr>
          <p:cNvSpPr>
            <a:spLocks noGrp="1"/>
          </p:cNvSpPr>
          <p:nvPr>
            <p:ph type="title"/>
          </p:nvPr>
        </p:nvSpPr>
        <p:spPr/>
        <p:txBody>
          <a:bodyPr/>
          <a:lstStyle/>
          <a:p>
            <a:endParaRPr lang="en-US"/>
          </a:p>
        </p:txBody>
      </p:sp>
      <p:sp>
        <p:nvSpPr>
          <p:cNvPr id="3" name="Footer Placeholder 2">
            <a:extLst>
              <a:ext uri="{FF2B5EF4-FFF2-40B4-BE49-F238E27FC236}">
                <a16:creationId xmlns:a16="http://schemas.microsoft.com/office/drawing/2014/main" id="{CF841E6A-2FB9-A99D-3636-5D295E7848D2}"/>
              </a:ext>
            </a:extLst>
          </p:cNvPr>
          <p:cNvSpPr>
            <a:spLocks noGrp="1"/>
          </p:cNvSpPr>
          <p:nvPr>
            <p:ph type="ftr" idx="11"/>
          </p:nvPr>
        </p:nvSpPr>
        <p:spPr/>
        <p:txBody>
          <a:bodyPr/>
          <a:lstStyle/>
          <a:p>
            <a:r>
              <a:rPr lang="en-US"/>
              <a:t>APS DPF Community Meeting, December 19, 2025</a:t>
            </a:r>
          </a:p>
        </p:txBody>
      </p:sp>
      <p:sp>
        <p:nvSpPr>
          <p:cNvPr id="4" name="Slide Number Placeholder 3">
            <a:extLst>
              <a:ext uri="{FF2B5EF4-FFF2-40B4-BE49-F238E27FC236}">
                <a16:creationId xmlns:a16="http://schemas.microsoft.com/office/drawing/2014/main" id="{19A17A59-D5CA-D1C1-77F9-0279551DF11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23</a:t>
            </a:fld>
            <a:endParaRPr lang="en-US"/>
          </a:p>
        </p:txBody>
      </p:sp>
    </p:spTree>
    <p:extLst>
      <p:ext uri="{BB962C8B-B14F-4D97-AF65-F5344CB8AC3E}">
        <p14:creationId xmlns:p14="http://schemas.microsoft.com/office/powerpoint/2010/main" val="31630663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8"/>
          <p:cNvSpPr txBox="1">
            <a:spLocks noGrp="1"/>
          </p:cNvSpPr>
          <p:nvPr>
            <p:ph type="title"/>
          </p:nvPr>
        </p:nvSpPr>
        <p:spPr>
          <a:xfrm>
            <a:off x="289607" y="-96024"/>
            <a:ext cx="7886700" cy="9942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 dirty="0">
                <a:solidFill>
                  <a:srgbClr val="A61C00"/>
                </a:solidFill>
              </a:rPr>
              <a:t>Laboratory Coordination Group (LCG) (Unchanged)</a:t>
            </a:r>
            <a:endParaRPr dirty="0">
              <a:solidFill>
                <a:srgbClr val="A61C00"/>
              </a:solidFill>
            </a:endParaRPr>
          </a:p>
        </p:txBody>
      </p:sp>
      <p:sp>
        <p:nvSpPr>
          <p:cNvPr id="256" name="Google Shape;256;p38"/>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24</a:t>
            </a:fld>
            <a:endParaRPr/>
          </a:p>
        </p:txBody>
      </p:sp>
      <p:sp>
        <p:nvSpPr>
          <p:cNvPr id="257" name="Google Shape;257;p38"/>
          <p:cNvSpPr txBox="1"/>
          <p:nvPr/>
        </p:nvSpPr>
        <p:spPr>
          <a:xfrm>
            <a:off x="4772325" y="1567506"/>
            <a:ext cx="3058500" cy="2678100"/>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dirty="0">
                <a:solidFill>
                  <a:schemeClr val="dk1"/>
                </a:solidFill>
                <a:latin typeface="Calibri"/>
                <a:ea typeface="Calibri"/>
                <a:cs typeface="Calibri"/>
                <a:sym typeface="Calibri"/>
              </a:rPr>
              <a:t>LCG-PED</a:t>
            </a:r>
            <a:endParaRPr sz="2100" dirty="0">
              <a:solidFill>
                <a:schemeClr val="dk1"/>
              </a:solidFill>
              <a:latin typeface="Calibri"/>
              <a:ea typeface="Calibri"/>
              <a:cs typeface="Calibri"/>
              <a:sym typeface="Calibri"/>
            </a:endParaRPr>
          </a:p>
          <a:p>
            <a:pPr marL="0" lvl="0" indent="0" algn="l" rtl="0">
              <a:spcBef>
                <a:spcPts val="0"/>
              </a:spcBef>
              <a:spcAft>
                <a:spcPts val="0"/>
              </a:spcAft>
              <a:buNone/>
            </a:pPr>
            <a:endParaRPr sz="21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ANL: Rik Yoshida</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BNL: Dmitri Denisov</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FNAL: Kevin Burkett</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LBNL: Natalie Roe</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ORNL: Fulvia Pilat</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 sz="2000" dirty="0">
                <a:solidFill>
                  <a:schemeClr val="dk1"/>
                </a:solidFill>
                <a:latin typeface="Calibri"/>
                <a:ea typeface="Calibri"/>
                <a:cs typeface="Calibri"/>
                <a:sym typeface="Calibri"/>
              </a:rPr>
              <a:t>SLAC: Dan Akerib</a:t>
            </a:r>
            <a:endParaRPr sz="2000" dirty="0">
              <a:solidFill>
                <a:schemeClr val="dk1"/>
              </a:solidFill>
              <a:latin typeface="Calibri"/>
              <a:ea typeface="Calibri"/>
              <a:cs typeface="Calibri"/>
              <a:sym typeface="Calibri"/>
            </a:endParaRPr>
          </a:p>
        </p:txBody>
      </p:sp>
      <p:sp>
        <p:nvSpPr>
          <p:cNvPr id="258" name="Google Shape;258;p38"/>
          <p:cNvSpPr txBox="1"/>
          <p:nvPr/>
        </p:nvSpPr>
        <p:spPr>
          <a:xfrm>
            <a:off x="1117525" y="1567506"/>
            <a:ext cx="3058500" cy="3294000"/>
          </a:xfrm>
          <a:prstGeom prst="rect">
            <a:avLst/>
          </a:prstGeom>
          <a:no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100">
                <a:solidFill>
                  <a:schemeClr val="dk1"/>
                </a:solidFill>
                <a:latin typeface="Calibri"/>
                <a:ea typeface="Calibri"/>
                <a:cs typeface="Calibri"/>
                <a:sym typeface="Calibri"/>
              </a:rPr>
              <a:t>LCG-ACC</a:t>
            </a:r>
            <a:endParaRPr sz="2100">
              <a:solidFill>
                <a:schemeClr val="dk1"/>
              </a:solidFill>
              <a:latin typeface="Calibri"/>
              <a:ea typeface="Calibri"/>
              <a:cs typeface="Calibri"/>
              <a:sym typeface="Calibri"/>
            </a:endParaRPr>
          </a:p>
          <a:p>
            <a:pPr marL="0" lvl="0" indent="0" algn="l" rtl="0">
              <a:spcBef>
                <a:spcPts val="0"/>
              </a:spcBef>
              <a:spcAft>
                <a:spcPts val="0"/>
              </a:spcAft>
              <a:buNone/>
            </a:pPr>
            <a:endParaRPr sz="21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ANL: Philippe Piot</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BNL: Wolfram Fischer</a:t>
            </a:r>
            <a:endParaRPr sz="2000">
              <a:solidFill>
                <a:schemeClr val="dk1"/>
              </a:solidFill>
              <a:latin typeface="Calibri"/>
              <a:ea typeface="Calibri"/>
              <a:cs typeface="Calibri"/>
              <a:sym typeface="Calibri"/>
            </a:endParaRPr>
          </a:p>
          <a:p>
            <a:pPr marL="0" lvl="0" indent="0" algn="l" rtl="0">
              <a:spcBef>
                <a:spcPts val="0"/>
              </a:spcBef>
              <a:spcAft>
                <a:spcPts val="0"/>
              </a:spcAft>
              <a:buNone/>
            </a:pPr>
            <a:r>
              <a:rPr lang="en" sz="2000">
                <a:solidFill>
                  <a:schemeClr val="dk1"/>
                </a:solidFill>
                <a:latin typeface="Calibri"/>
                <a:ea typeface="Calibri"/>
                <a:cs typeface="Calibri"/>
                <a:sym typeface="Calibri"/>
              </a:rPr>
              <a:t>FNAL: Sam Posen</a:t>
            </a:r>
            <a:endParaRPr sz="2000">
              <a:solidFill>
                <a:schemeClr val="dk1"/>
              </a:solidFill>
              <a:latin typeface="Calibri"/>
              <a:ea typeface="Calibri"/>
              <a:cs typeface="Calibri"/>
              <a:sym typeface="Calibri"/>
            </a:endParaRPr>
          </a:p>
          <a:p>
            <a:pPr marL="0" lvl="0" indent="0" algn="l" rtl="0">
              <a:spcBef>
                <a:spcPts val="0"/>
              </a:spcBef>
              <a:spcAft>
                <a:spcPts val="0"/>
              </a:spcAft>
              <a:buNone/>
            </a:pPr>
            <a:r>
              <a:rPr lang="en" sz="2000">
                <a:solidFill>
                  <a:schemeClr val="dk1"/>
                </a:solidFill>
                <a:latin typeface="Calibri"/>
                <a:ea typeface="Calibri"/>
                <a:cs typeface="Calibri"/>
                <a:sym typeface="Calibri"/>
              </a:rPr>
              <a:t>JLAB: Andrei Seryi</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LANL: Steve Russell</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LBNL: Cameron Geddes</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ORNL: Fulvia Pilat</a:t>
            </a:r>
            <a:endParaRPr sz="20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000">
                <a:solidFill>
                  <a:schemeClr val="dk1"/>
                </a:solidFill>
                <a:latin typeface="Calibri"/>
                <a:ea typeface="Calibri"/>
                <a:cs typeface="Calibri"/>
                <a:sym typeface="Calibri"/>
              </a:rPr>
              <a:t>SLAC: Mei Bai</a:t>
            </a:r>
            <a:endParaRPr sz="2000">
              <a:solidFill>
                <a:schemeClr val="dk1"/>
              </a:solidFill>
              <a:latin typeface="Calibri"/>
              <a:ea typeface="Calibri"/>
              <a:cs typeface="Calibri"/>
              <a:sym typeface="Calibri"/>
            </a:endParaRPr>
          </a:p>
        </p:txBody>
      </p:sp>
      <p:sp>
        <p:nvSpPr>
          <p:cNvPr id="2" name="Footer Placeholder 1">
            <a:extLst>
              <a:ext uri="{FF2B5EF4-FFF2-40B4-BE49-F238E27FC236}">
                <a16:creationId xmlns:a16="http://schemas.microsoft.com/office/drawing/2014/main" id="{FB75A41F-91DF-6C8D-3264-A9F6B8730101}"/>
              </a:ext>
            </a:extLst>
          </p:cNvPr>
          <p:cNvSpPr>
            <a:spLocks noGrp="1"/>
          </p:cNvSpPr>
          <p:nvPr>
            <p:ph type="ftr" idx="11"/>
          </p:nvPr>
        </p:nvSpPr>
        <p:spPr/>
        <p:txBody>
          <a:bodyPr/>
          <a:lstStyle/>
          <a:p>
            <a:r>
              <a:rPr lang="en-US"/>
              <a:t>APS DPF Community Meeting, December 19, 2025</a:t>
            </a:r>
          </a:p>
        </p:txBody>
      </p:sp>
    </p:spTree>
    <p:extLst>
      <p:ext uri="{BB962C8B-B14F-4D97-AF65-F5344CB8AC3E}">
        <p14:creationId xmlns:p14="http://schemas.microsoft.com/office/powerpoint/2010/main" val="2015795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83EEF-C713-6B90-E99F-BB9BCC82AB4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89BC76-DC71-C9CE-2AB9-9CFF5FBE0A94}"/>
              </a:ext>
            </a:extLst>
          </p:cNvPr>
          <p:cNvSpPr>
            <a:spLocks noGrp="1"/>
          </p:cNvSpPr>
          <p:nvPr>
            <p:ph type="sldNum" idx="12"/>
          </p:nvPr>
        </p:nvSpPr>
        <p:spPr/>
        <p:txBody>
          <a:bodyPr/>
          <a:lstStyle/>
          <a:p>
            <a:fld id="{00000000-1234-1234-1234-123412341234}" type="slidenum">
              <a:rPr lang="en" smtClean="0"/>
              <a:pPr/>
              <a:t>25</a:t>
            </a:fld>
            <a:endParaRPr lang="en"/>
          </a:p>
        </p:txBody>
      </p:sp>
      <p:pic>
        <p:nvPicPr>
          <p:cNvPr id="12" name="Picture 11">
            <a:extLst>
              <a:ext uri="{FF2B5EF4-FFF2-40B4-BE49-F238E27FC236}">
                <a16:creationId xmlns:a16="http://schemas.microsoft.com/office/drawing/2014/main" id="{971D0FFF-8AD0-6AE3-E0B7-47F6EF445EB2}"/>
              </a:ext>
            </a:extLst>
          </p:cNvPr>
          <p:cNvPicPr>
            <a:picLocks noChangeAspect="1"/>
          </p:cNvPicPr>
          <p:nvPr/>
        </p:nvPicPr>
        <p:blipFill>
          <a:blip r:embed="rId2"/>
          <a:stretch>
            <a:fillRect/>
          </a:stretch>
        </p:blipFill>
        <p:spPr>
          <a:xfrm>
            <a:off x="6488723" y="2335232"/>
            <a:ext cx="2655277" cy="3000051"/>
          </a:xfrm>
          <a:prstGeom prst="rect">
            <a:avLst/>
          </a:prstGeom>
        </p:spPr>
      </p:pic>
      <p:sp>
        <p:nvSpPr>
          <p:cNvPr id="3" name="Title 2">
            <a:extLst>
              <a:ext uri="{FF2B5EF4-FFF2-40B4-BE49-F238E27FC236}">
                <a16:creationId xmlns:a16="http://schemas.microsoft.com/office/drawing/2014/main" id="{B6B8D5D0-C1C0-1ACA-E4EC-73388939DA74}"/>
              </a:ext>
            </a:extLst>
          </p:cNvPr>
          <p:cNvSpPr>
            <a:spLocks noGrp="1"/>
          </p:cNvSpPr>
          <p:nvPr>
            <p:ph type="title"/>
          </p:nvPr>
        </p:nvSpPr>
        <p:spPr/>
        <p:txBody>
          <a:bodyPr/>
          <a:lstStyle/>
          <a:p>
            <a:r>
              <a:rPr lang="en-US" dirty="0"/>
              <a:t>European Union Budget (2028 – 2034)</a:t>
            </a:r>
          </a:p>
        </p:txBody>
      </p:sp>
      <p:sp>
        <p:nvSpPr>
          <p:cNvPr id="4" name="Text Placeholder 3">
            <a:extLst>
              <a:ext uri="{FF2B5EF4-FFF2-40B4-BE49-F238E27FC236}">
                <a16:creationId xmlns:a16="http://schemas.microsoft.com/office/drawing/2014/main" id="{BC7BF656-3F24-66E7-8014-1B56814CF319}"/>
              </a:ext>
            </a:extLst>
          </p:cNvPr>
          <p:cNvSpPr>
            <a:spLocks noGrp="1"/>
          </p:cNvSpPr>
          <p:nvPr>
            <p:ph type="body" idx="1"/>
          </p:nvPr>
        </p:nvSpPr>
        <p:spPr>
          <a:xfrm>
            <a:off x="3989748" y="960644"/>
            <a:ext cx="4895334" cy="4035141"/>
          </a:xfrm>
        </p:spPr>
        <p:txBody>
          <a:bodyPr>
            <a:normAutofit fontScale="70000" lnSpcReduction="20000"/>
          </a:bodyPr>
          <a:lstStyle/>
          <a:p>
            <a:r>
              <a:rPr lang="en-US" dirty="0"/>
              <a:t>In July 2025, the EU announced budget goals which included Horizon Europe and support for “</a:t>
            </a:r>
            <a:r>
              <a:rPr lang="en-US" i="1" dirty="0"/>
              <a:t>Moonshots</a:t>
            </a:r>
            <a:r>
              <a:rPr lang="en-US" dirty="0"/>
              <a:t>” which, with a strong scientific component, boost EU-wide value creation and strategic autonomy.</a:t>
            </a:r>
          </a:p>
          <a:p>
            <a:endParaRPr lang="en-US" dirty="0"/>
          </a:p>
          <a:p>
            <a:r>
              <a:rPr lang="en-US" dirty="0"/>
              <a:t>Investing in CERN </a:t>
            </a:r>
            <a:br>
              <a:rPr lang="en-US" dirty="0"/>
            </a:br>
            <a:r>
              <a:rPr lang="en-US" dirty="0"/>
              <a:t>and FCC was </a:t>
            </a:r>
            <a:br>
              <a:rPr lang="en-US" dirty="0"/>
            </a:br>
            <a:r>
              <a:rPr lang="en-US" dirty="0"/>
              <a:t>listed first amongst </a:t>
            </a:r>
            <a:br>
              <a:rPr lang="en-US" dirty="0"/>
            </a:br>
            <a:r>
              <a:rPr lang="en-US" dirty="0"/>
              <a:t>possible Moonshots </a:t>
            </a:r>
            <a:br>
              <a:rPr lang="en-US" dirty="0"/>
            </a:br>
            <a:r>
              <a:rPr lang="en-US" dirty="0"/>
              <a:t>with support of up to </a:t>
            </a:r>
            <a:br>
              <a:rPr lang="en-US" dirty="0"/>
            </a:br>
            <a:r>
              <a:rPr lang="en-US" dirty="0"/>
              <a:t>20% of the project </a:t>
            </a:r>
            <a:br>
              <a:rPr lang="en-US" dirty="0"/>
            </a:br>
            <a:r>
              <a:rPr lang="en-US" dirty="0"/>
              <a:t>cost.</a:t>
            </a:r>
          </a:p>
        </p:txBody>
      </p:sp>
      <p:sp>
        <p:nvSpPr>
          <p:cNvPr id="5" name="Footer Placeholder 4">
            <a:extLst>
              <a:ext uri="{FF2B5EF4-FFF2-40B4-BE49-F238E27FC236}">
                <a16:creationId xmlns:a16="http://schemas.microsoft.com/office/drawing/2014/main" id="{CBF642AB-D3E6-CB30-05D3-AFC31FF2BEAA}"/>
              </a:ext>
            </a:extLst>
          </p:cNvPr>
          <p:cNvSpPr>
            <a:spLocks noGrp="1"/>
          </p:cNvSpPr>
          <p:nvPr>
            <p:ph type="ftr" idx="11"/>
          </p:nvPr>
        </p:nvSpPr>
        <p:spPr/>
        <p:txBody>
          <a:bodyPr/>
          <a:lstStyle/>
          <a:p>
            <a:r>
              <a:rPr lang="en-US"/>
              <a:t>APS DPF Community Meeting, December 19, 2025</a:t>
            </a:r>
          </a:p>
        </p:txBody>
      </p:sp>
      <p:pic>
        <p:nvPicPr>
          <p:cNvPr id="8" name="Picture 7">
            <a:extLst>
              <a:ext uri="{FF2B5EF4-FFF2-40B4-BE49-F238E27FC236}">
                <a16:creationId xmlns:a16="http://schemas.microsoft.com/office/drawing/2014/main" id="{3A2C499E-49FC-6EC9-29B8-5FD7CE57E12C}"/>
              </a:ext>
            </a:extLst>
          </p:cNvPr>
          <p:cNvPicPr>
            <a:picLocks noChangeAspect="1"/>
          </p:cNvPicPr>
          <p:nvPr/>
        </p:nvPicPr>
        <p:blipFill>
          <a:blip r:embed="rId3"/>
          <a:stretch>
            <a:fillRect/>
          </a:stretch>
        </p:blipFill>
        <p:spPr>
          <a:xfrm>
            <a:off x="100428" y="947460"/>
            <a:ext cx="3871567" cy="3283399"/>
          </a:xfrm>
          <a:prstGeom prst="rect">
            <a:avLst/>
          </a:prstGeom>
        </p:spPr>
      </p:pic>
    </p:spTree>
    <p:extLst>
      <p:ext uri="{BB962C8B-B14F-4D97-AF65-F5344CB8AC3E}">
        <p14:creationId xmlns:p14="http://schemas.microsoft.com/office/powerpoint/2010/main" val="1341285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1420EE-68DE-0656-4A96-CDF6A5F1BF6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26</a:t>
            </a:fld>
            <a:endParaRPr lang="en-US"/>
          </a:p>
        </p:txBody>
      </p:sp>
      <p:sp>
        <p:nvSpPr>
          <p:cNvPr id="3" name="Title 2">
            <a:extLst>
              <a:ext uri="{FF2B5EF4-FFF2-40B4-BE49-F238E27FC236}">
                <a16:creationId xmlns:a16="http://schemas.microsoft.com/office/drawing/2014/main" id="{D8F379AE-F542-F8FB-1AE4-12FB3FAA8857}"/>
              </a:ext>
            </a:extLst>
          </p:cNvPr>
          <p:cNvSpPr>
            <a:spLocks noGrp="1"/>
          </p:cNvSpPr>
          <p:nvPr>
            <p:ph type="title"/>
          </p:nvPr>
        </p:nvSpPr>
        <p:spPr/>
        <p:txBody>
          <a:bodyPr/>
          <a:lstStyle/>
          <a:p>
            <a:r>
              <a:rPr lang="en-US" dirty="0"/>
              <a:t>FCC Review Panels</a:t>
            </a:r>
          </a:p>
        </p:txBody>
      </p:sp>
      <p:sp>
        <p:nvSpPr>
          <p:cNvPr id="8" name="Text Placeholder 7">
            <a:extLst>
              <a:ext uri="{FF2B5EF4-FFF2-40B4-BE49-F238E27FC236}">
                <a16:creationId xmlns:a16="http://schemas.microsoft.com/office/drawing/2014/main" id="{D8E5564C-693B-228D-14D8-AB383E89EBE2}"/>
              </a:ext>
            </a:extLst>
          </p:cNvPr>
          <p:cNvSpPr>
            <a:spLocks noGrp="1"/>
          </p:cNvSpPr>
          <p:nvPr>
            <p:ph type="body" idx="1"/>
          </p:nvPr>
        </p:nvSpPr>
        <p:spPr/>
        <p:txBody>
          <a:bodyPr>
            <a:normAutofit/>
          </a:bodyPr>
          <a:lstStyle/>
          <a:p>
            <a:r>
              <a:rPr lang="en-US" sz="2000" dirty="0"/>
              <a:t>The Feasibility Study was reviewed by the SAC and CRP</a:t>
            </a:r>
          </a:p>
        </p:txBody>
      </p:sp>
      <p:sp>
        <p:nvSpPr>
          <p:cNvPr id="5" name="Footer Placeholder 4">
            <a:extLst>
              <a:ext uri="{FF2B5EF4-FFF2-40B4-BE49-F238E27FC236}">
                <a16:creationId xmlns:a16="http://schemas.microsoft.com/office/drawing/2014/main" id="{91C3C05E-6ED0-A7D4-42B1-FBE73C9B7DBB}"/>
              </a:ext>
            </a:extLst>
          </p:cNvPr>
          <p:cNvSpPr>
            <a:spLocks noGrp="1"/>
          </p:cNvSpPr>
          <p:nvPr>
            <p:ph type="ftr" idx="11"/>
          </p:nvPr>
        </p:nvSpPr>
        <p:spPr/>
        <p:txBody>
          <a:bodyPr/>
          <a:lstStyle/>
          <a:p>
            <a:r>
              <a:rPr lang="en-US"/>
              <a:t>APS DPF Community Meeting, December 19, 2025</a:t>
            </a:r>
          </a:p>
        </p:txBody>
      </p:sp>
      <p:pic>
        <p:nvPicPr>
          <p:cNvPr id="7" name="Picture 6" descr="A close-up of a list&#10;&#10;AI-generated content may be incorrect.">
            <a:extLst>
              <a:ext uri="{FF2B5EF4-FFF2-40B4-BE49-F238E27FC236}">
                <a16:creationId xmlns:a16="http://schemas.microsoft.com/office/drawing/2014/main" id="{C7588439-0C50-1F76-427B-847AD96E1026}"/>
              </a:ext>
            </a:extLst>
          </p:cNvPr>
          <p:cNvPicPr>
            <a:picLocks noChangeAspect="1"/>
          </p:cNvPicPr>
          <p:nvPr/>
        </p:nvPicPr>
        <p:blipFill>
          <a:blip r:embed="rId2"/>
          <a:stretch>
            <a:fillRect/>
          </a:stretch>
        </p:blipFill>
        <p:spPr>
          <a:xfrm>
            <a:off x="0" y="1801542"/>
            <a:ext cx="9144000" cy="2573149"/>
          </a:xfrm>
          <a:prstGeom prst="rect">
            <a:avLst/>
          </a:prstGeom>
        </p:spPr>
      </p:pic>
      <p:sp>
        <p:nvSpPr>
          <p:cNvPr id="9" name="Rectangle 8">
            <a:extLst>
              <a:ext uri="{FF2B5EF4-FFF2-40B4-BE49-F238E27FC236}">
                <a16:creationId xmlns:a16="http://schemas.microsoft.com/office/drawing/2014/main" id="{71FAC7FF-80FF-859E-84E7-6CE182887C6D}"/>
              </a:ext>
            </a:extLst>
          </p:cNvPr>
          <p:cNvSpPr/>
          <p:nvPr/>
        </p:nvSpPr>
        <p:spPr>
          <a:xfrm>
            <a:off x="7262943" y="1675622"/>
            <a:ext cx="2302137" cy="1296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9794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54D78-1A44-759A-7CB4-CF3E5EBE3535}"/>
              </a:ext>
            </a:extLst>
          </p:cNvPr>
          <p:cNvSpPr>
            <a:spLocks noGrp="1"/>
          </p:cNvSpPr>
          <p:nvPr>
            <p:ph type="title"/>
          </p:nvPr>
        </p:nvSpPr>
        <p:spPr/>
        <p:txBody>
          <a:bodyPr/>
          <a:lstStyle/>
          <a:p>
            <a:r>
              <a:rPr lang="en-US" dirty="0"/>
              <a:t>FCC Feasibility Study Status</a:t>
            </a:r>
          </a:p>
        </p:txBody>
      </p:sp>
      <p:sp>
        <p:nvSpPr>
          <p:cNvPr id="3" name="Text Placeholder 2">
            <a:extLst>
              <a:ext uri="{FF2B5EF4-FFF2-40B4-BE49-F238E27FC236}">
                <a16:creationId xmlns:a16="http://schemas.microsoft.com/office/drawing/2014/main" id="{7790B42B-B9F2-D0B8-345F-15418DA46EDC}"/>
              </a:ext>
            </a:extLst>
          </p:cNvPr>
          <p:cNvSpPr>
            <a:spLocks noGrp="1"/>
          </p:cNvSpPr>
          <p:nvPr>
            <p:ph type="body" idx="1"/>
          </p:nvPr>
        </p:nvSpPr>
        <p:spPr>
          <a:xfrm>
            <a:off x="118152" y="932688"/>
            <a:ext cx="9025847" cy="3925062"/>
          </a:xfrm>
        </p:spPr>
        <p:txBody>
          <a:bodyPr>
            <a:normAutofit fontScale="92500" lnSpcReduction="10000"/>
          </a:bodyPr>
          <a:lstStyle/>
          <a:p>
            <a:r>
              <a:rPr lang="en-US" dirty="0"/>
              <a:t>The FCC Feasibility Study was released March 2025</a:t>
            </a:r>
          </a:p>
          <a:p>
            <a:r>
              <a:rPr lang="en-US" dirty="0"/>
              <a:t>Reviewed over the summer by the Cost Review Panel, chaired by Norbert Holtkamp, and Scientific Advisory Committee, chaired by Andy Parker</a:t>
            </a:r>
          </a:p>
          <a:p>
            <a:r>
              <a:rPr lang="en-US" dirty="0"/>
              <a:t>Presented to CERN SPC and Finance Committees in September</a:t>
            </a:r>
          </a:p>
          <a:p>
            <a:r>
              <a:rPr lang="en-US" dirty="0"/>
              <a:t>Reported to CERN Council in November</a:t>
            </a:r>
          </a:p>
          <a:p>
            <a:pPr marL="975360" lvl="2" indent="0">
              <a:buNone/>
            </a:pPr>
            <a:r>
              <a:rPr lang="en-US" dirty="0"/>
              <a:t>“The CERN Council reaffirmed its strong wish to maintain CERN as a leader in particle physics and views the continuation of the FCC study as a step towards this goal”</a:t>
            </a:r>
            <a:endParaRPr lang="en-US" sz="500" dirty="0"/>
          </a:p>
          <a:p>
            <a:r>
              <a:rPr lang="en-US" dirty="0"/>
              <a:t>FCC program has moved to pre-TDR phase</a:t>
            </a:r>
          </a:p>
          <a:p>
            <a:r>
              <a:rPr lang="en-US" dirty="0"/>
              <a:t>FCC-ee approval expected to be considered on the 2028 timescale.</a:t>
            </a:r>
          </a:p>
        </p:txBody>
      </p:sp>
      <p:sp>
        <p:nvSpPr>
          <p:cNvPr id="4" name="Footer Placeholder 3">
            <a:extLst>
              <a:ext uri="{FF2B5EF4-FFF2-40B4-BE49-F238E27FC236}">
                <a16:creationId xmlns:a16="http://schemas.microsoft.com/office/drawing/2014/main" id="{00E04A4B-608C-0AF3-46AE-1477A3AF8756}"/>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AC81778F-1B12-3314-A1CA-7ED0D8B972D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a:t>
            </a:fld>
            <a:endParaRPr lang="en-US"/>
          </a:p>
        </p:txBody>
      </p:sp>
    </p:spTree>
    <p:extLst>
      <p:ext uri="{BB962C8B-B14F-4D97-AF65-F5344CB8AC3E}">
        <p14:creationId xmlns:p14="http://schemas.microsoft.com/office/powerpoint/2010/main" val="2114433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4FE5E-0C3D-5B23-74DE-8B2CDFD60BA7}"/>
              </a:ext>
            </a:extLst>
          </p:cNvPr>
          <p:cNvSpPr>
            <a:spLocks noGrp="1"/>
          </p:cNvSpPr>
          <p:nvPr>
            <p:ph type="title"/>
          </p:nvPr>
        </p:nvSpPr>
        <p:spPr/>
        <p:txBody>
          <a:bodyPr/>
          <a:lstStyle/>
          <a:p>
            <a:r>
              <a:rPr lang="en-US" dirty="0"/>
              <a:t>FCC-ee Technical Design progress</a:t>
            </a:r>
          </a:p>
        </p:txBody>
      </p:sp>
      <p:sp>
        <p:nvSpPr>
          <p:cNvPr id="3" name="Text Placeholder 2">
            <a:extLst>
              <a:ext uri="{FF2B5EF4-FFF2-40B4-BE49-F238E27FC236}">
                <a16:creationId xmlns:a16="http://schemas.microsoft.com/office/drawing/2014/main" id="{8C70CC7A-24A0-C4ED-F484-26E7A6381F9F}"/>
              </a:ext>
            </a:extLst>
          </p:cNvPr>
          <p:cNvSpPr>
            <a:spLocks noGrp="1"/>
          </p:cNvSpPr>
          <p:nvPr>
            <p:ph type="body" idx="1"/>
          </p:nvPr>
        </p:nvSpPr>
        <p:spPr>
          <a:xfrm>
            <a:off x="457199" y="932688"/>
            <a:ext cx="8583769" cy="3925062"/>
          </a:xfrm>
        </p:spPr>
        <p:txBody>
          <a:bodyPr>
            <a:normAutofit fontScale="92500" lnSpcReduction="10000"/>
          </a:bodyPr>
          <a:lstStyle/>
          <a:p>
            <a:pPr>
              <a:buSzPct val="115000"/>
            </a:pPr>
            <a:r>
              <a:rPr lang="en-US" dirty="0"/>
              <a:t>The FCC-ee design continues to be refined</a:t>
            </a:r>
          </a:p>
          <a:p>
            <a:pPr marL="1028700" lvl="1" indent="-342900">
              <a:buFont typeface="Arial" panose="020B0604020202020204" pitchFamily="34" charset="0"/>
              <a:buChar char="•"/>
            </a:pPr>
            <a:r>
              <a:rPr lang="en-US" dirty="0"/>
              <a:t>Slightly longer L* (2.2 </a:t>
            </a:r>
            <a:r>
              <a:rPr lang="en-US" dirty="0">
                <a:sym typeface="Wingdings" panose="05000000000000000000" pitchFamily="2" charset="2"/>
              </a:rPr>
              <a:t> 2.4 meters)</a:t>
            </a:r>
          </a:p>
          <a:p>
            <a:pPr marL="1028700" lvl="1" indent="-342900">
              <a:buFont typeface="Arial" panose="020B0604020202020204" pitchFamily="34" charset="0"/>
              <a:buChar char="•"/>
            </a:pPr>
            <a:r>
              <a:rPr lang="en-US" dirty="0"/>
              <a:t>R&amp;D on HTS for SSS and IR</a:t>
            </a:r>
          </a:p>
          <a:p>
            <a:pPr marL="1028700" lvl="1" indent="-342900">
              <a:buFont typeface="Arial" panose="020B0604020202020204" pitchFamily="34" charset="0"/>
              <a:buChar char="•"/>
            </a:pPr>
            <a:r>
              <a:rPr lang="en-US" dirty="0"/>
              <a:t>Lattice down-select review in January 2026</a:t>
            </a:r>
          </a:p>
          <a:p>
            <a:pPr marL="1028700" lvl="1" indent="-342900">
              <a:buFont typeface="Arial" panose="020B0604020202020204" pitchFamily="34" charset="0"/>
              <a:buChar char="•"/>
            </a:pPr>
            <a:r>
              <a:rPr lang="en-US" dirty="0"/>
              <a:t>Looking at polarized pilot bunches from the injector</a:t>
            </a:r>
          </a:p>
          <a:p>
            <a:pPr marL="228600" indent="0">
              <a:buSzPct val="115000"/>
            </a:pPr>
            <a:r>
              <a:rPr lang="en-US" dirty="0"/>
              <a:t> CERN FCC-ee team is working toward pre-TDR phase</a:t>
            </a:r>
          </a:p>
          <a:p>
            <a:pPr marL="1028700" lvl="1" indent="-342900">
              <a:buFont typeface="Arial" panose="020B0604020202020204" pitchFamily="34" charset="0"/>
              <a:buChar char="•"/>
            </a:pPr>
            <a:r>
              <a:rPr lang="en-US" dirty="0"/>
              <a:t>Prototypes of key technology and costly </a:t>
            </a:r>
            <a:br>
              <a:rPr lang="en-US" dirty="0"/>
            </a:br>
            <a:r>
              <a:rPr lang="en-US" dirty="0"/>
              <a:t>systems: e+, SRF, RF Power, Arc Cell, …</a:t>
            </a:r>
          </a:p>
          <a:p>
            <a:pPr marL="1028700" lvl="1" indent="-342900">
              <a:buFont typeface="Arial" panose="020B0604020202020204" pitchFamily="34" charset="0"/>
              <a:buChar char="•"/>
            </a:pPr>
            <a:r>
              <a:rPr lang="en-US" dirty="0"/>
              <a:t>Working on implementation aspects: site and</a:t>
            </a:r>
            <a:br>
              <a:rPr lang="en-US" dirty="0"/>
            </a:br>
            <a:r>
              <a:rPr lang="en-US" dirty="0"/>
              <a:t>environmental studies, boring samples, civil </a:t>
            </a:r>
            <a:br>
              <a:rPr lang="en-US" dirty="0"/>
            </a:br>
            <a:r>
              <a:rPr lang="en-US" dirty="0"/>
              <a:t>design, infrastructure, ….</a:t>
            </a:r>
          </a:p>
        </p:txBody>
      </p:sp>
      <p:sp>
        <p:nvSpPr>
          <p:cNvPr id="4" name="Footer Placeholder 3">
            <a:extLst>
              <a:ext uri="{FF2B5EF4-FFF2-40B4-BE49-F238E27FC236}">
                <a16:creationId xmlns:a16="http://schemas.microsoft.com/office/drawing/2014/main" id="{FE5A8C1E-5DB5-B88C-568A-DE4EDDFEEAEC}"/>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17127362-371B-A7B2-8671-CDD6C6C76B7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4</a:t>
            </a:fld>
            <a:endParaRPr lang="en-US"/>
          </a:p>
        </p:txBody>
      </p:sp>
      <p:pic>
        <p:nvPicPr>
          <p:cNvPr id="9" name="Picture 8" descr="A large metal structure in a warehouse&#10;&#10;AI-generated content may be incorrect.">
            <a:extLst>
              <a:ext uri="{FF2B5EF4-FFF2-40B4-BE49-F238E27FC236}">
                <a16:creationId xmlns:a16="http://schemas.microsoft.com/office/drawing/2014/main" id="{22369937-6D8F-18EE-9BB7-0B7CE53D4A90}"/>
              </a:ext>
            </a:extLst>
          </p:cNvPr>
          <p:cNvPicPr>
            <a:picLocks noChangeAspect="1"/>
          </p:cNvPicPr>
          <p:nvPr/>
        </p:nvPicPr>
        <p:blipFill>
          <a:blip r:embed="rId3"/>
          <a:stretch>
            <a:fillRect/>
          </a:stretch>
        </p:blipFill>
        <p:spPr>
          <a:xfrm>
            <a:off x="6430331" y="3201562"/>
            <a:ext cx="2945492" cy="1357559"/>
          </a:xfrm>
          <a:prstGeom prst="rect">
            <a:avLst/>
          </a:prstGeom>
        </p:spPr>
      </p:pic>
      <p:pic>
        <p:nvPicPr>
          <p:cNvPr id="7" name="Picture 6" descr="A close up of a device&#10;&#10;AI-generated content may be incorrect.">
            <a:extLst>
              <a:ext uri="{FF2B5EF4-FFF2-40B4-BE49-F238E27FC236}">
                <a16:creationId xmlns:a16="http://schemas.microsoft.com/office/drawing/2014/main" id="{EF62C742-B0F2-251E-B389-D984980BE93E}"/>
              </a:ext>
            </a:extLst>
          </p:cNvPr>
          <p:cNvPicPr>
            <a:picLocks noChangeAspect="1"/>
          </p:cNvPicPr>
          <p:nvPr/>
        </p:nvPicPr>
        <p:blipFill>
          <a:blip r:embed="rId4"/>
          <a:stretch>
            <a:fillRect/>
          </a:stretch>
        </p:blipFill>
        <p:spPr>
          <a:xfrm>
            <a:off x="6201537" y="1311746"/>
            <a:ext cx="3006858" cy="993571"/>
          </a:xfrm>
          <a:prstGeom prst="rect">
            <a:avLst/>
          </a:prstGeom>
        </p:spPr>
      </p:pic>
    </p:spTree>
    <p:extLst>
      <p:ext uri="{BB962C8B-B14F-4D97-AF65-F5344CB8AC3E}">
        <p14:creationId xmlns:p14="http://schemas.microsoft.com/office/powerpoint/2010/main" val="3107334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C0132-72F7-B275-98DD-1E5DA833E25D}"/>
              </a:ext>
            </a:extLst>
          </p:cNvPr>
          <p:cNvSpPr>
            <a:spLocks noGrp="1"/>
          </p:cNvSpPr>
          <p:nvPr>
            <p:ph type="title"/>
          </p:nvPr>
        </p:nvSpPr>
        <p:spPr/>
        <p:txBody>
          <a:bodyPr/>
          <a:lstStyle/>
          <a:p>
            <a:r>
              <a:rPr lang="en-US" dirty="0"/>
              <a:t>European Strategy Group (to be covered by Mike Tuts)</a:t>
            </a:r>
          </a:p>
        </p:txBody>
      </p:sp>
      <p:sp>
        <p:nvSpPr>
          <p:cNvPr id="3" name="Text Placeholder 2">
            <a:extLst>
              <a:ext uri="{FF2B5EF4-FFF2-40B4-BE49-F238E27FC236}">
                <a16:creationId xmlns:a16="http://schemas.microsoft.com/office/drawing/2014/main" id="{F9FBC2EB-E70F-6E3E-1E8F-45C427F90D81}"/>
              </a:ext>
            </a:extLst>
          </p:cNvPr>
          <p:cNvSpPr>
            <a:spLocks noGrp="1"/>
          </p:cNvSpPr>
          <p:nvPr>
            <p:ph type="body" idx="1"/>
          </p:nvPr>
        </p:nvSpPr>
        <p:spPr>
          <a:xfrm>
            <a:off x="457200" y="932688"/>
            <a:ext cx="8568466" cy="4113994"/>
          </a:xfrm>
        </p:spPr>
        <p:txBody>
          <a:bodyPr>
            <a:normAutofit/>
          </a:bodyPr>
          <a:lstStyle/>
          <a:p>
            <a:r>
              <a:rPr lang="en-US" sz="2000" dirty="0"/>
              <a:t>The European Study Group released their recommendations to the 225</a:t>
            </a:r>
            <a:r>
              <a:rPr lang="en-US" sz="2000" baseline="30000" dirty="0"/>
              <a:t>th</a:t>
            </a:r>
            <a:r>
              <a:rPr lang="en-US" sz="2000" dirty="0"/>
              <a:t> session of CERN Council: </a:t>
            </a:r>
            <a:r>
              <a:rPr lang="en-US" sz="1800" dirty="0">
                <a:hlinkClick r:id="rId2"/>
              </a:rPr>
              <a:t>https://cds.cern.ch/record/2950671</a:t>
            </a:r>
            <a:r>
              <a:rPr lang="en-US" sz="1800" dirty="0"/>
              <a:t> </a:t>
            </a:r>
            <a:endParaRPr lang="en-US" sz="3200" dirty="0"/>
          </a:p>
          <a:p>
            <a:endParaRPr lang="en-US" sz="800" dirty="0"/>
          </a:p>
          <a:p>
            <a:r>
              <a:rPr lang="en-US" sz="2000" dirty="0"/>
              <a:t>ESG Working Group 2a released its evaluation of large accelerator projects in October: </a:t>
            </a:r>
            <a:r>
              <a:rPr lang="en-US" sz="1600" dirty="0">
                <a:hlinkClick r:id="rId3"/>
              </a:rPr>
              <a:t>https://cds.cern.ch/record/2947728/files/ESG_WG2a_Final.pdf</a:t>
            </a:r>
            <a:r>
              <a:rPr lang="en-US" sz="1600" dirty="0"/>
              <a:t> </a:t>
            </a:r>
          </a:p>
          <a:p>
            <a:endParaRPr lang="en-US" sz="800" dirty="0"/>
          </a:p>
          <a:p>
            <a:r>
              <a:rPr lang="en-US" sz="2000" dirty="0"/>
              <a:t>The PPG released the</a:t>
            </a:r>
            <a:br>
              <a:rPr lang="en-US" sz="2000" dirty="0"/>
            </a:br>
            <a:r>
              <a:rPr lang="en-US" sz="2000" dirty="0"/>
              <a:t>Briefing Book in Sept.</a:t>
            </a:r>
            <a:br>
              <a:rPr lang="en-US" sz="2000" dirty="0"/>
            </a:br>
            <a:r>
              <a:rPr lang="en-US" sz="1600" dirty="0">
                <a:hlinkClick r:id="rId4"/>
              </a:rPr>
              <a:t>https://cds.cern.ch/record/2944678</a:t>
            </a:r>
            <a:br>
              <a:rPr lang="en-US" sz="1600" dirty="0">
                <a:hlinkClick r:id="rId4"/>
              </a:rPr>
            </a:br>
            <a:r>
              <a:rPr lang="en-US" sz="1600" dirty="0">
                <a:hlinkClick r:id="rId4"/>
              </a:rPr>
              <a:t>/files/Physics%20Briefing</a:t>
            </a:r>
            <a:br>
              <a:rPr lang="en-US" sz="1600" dirty="0">
                <a:hlinkClick r:id="rId4"/>
              </a:rPr>
            </a:br>
            <a:r>
              <a:rPr lang="en-US" sz="1600" dirty="0">
                <a:hlinkClick r:id="rId4"/>
              </a:rPr>
              <a:t>%20Book.pdf</a:t>
            </a:r>
            <a:endParaRPr lang="en-US" sz="1600" dirty="0"/>
          </a:p>
          <a:p>
            <a:endParaRPr lang="en-US" sz="800" dirty="0"/>
          </a:p>
          <a:p>
            <a:r>
              <a:rPr lang="en-US" sz="2000" dirty="0"/>
              <a:t>Still some ongoing work but the next big step is CERN Council adoption</a:t>
            </a:r>
          </a:p>
          <a:p>
            <a:endParaRPr lang="en-US" dirty="0"/>
          </a:p>
          <a:p>
            <a:endParaRPr lang="en-US" dirty="0"/>
          </a:p>
        </p:txBody>
      </p:sp>
      <p:pic>
        <p:nvPicPr>
          <p:cNvPr id="5" name="Picture 4" descr="A chart with different colors&#10;&#10;AI-generated content may be incorrect.">
            <a:extLst>
              <a:ext uri="{FF2B5EF4-FFF2-40B4-BE49-F238E27FC236}">
                <a16:creationId xmlns:a16="http://schemas.microsoft.com/office/drawing/2014/main" id="{7873A55C-1A96-6A3E-A834-915CE2F85D98}"/>
              </a:ext>
            </a:extLst>
          </p:cNvPr>
          <p:cNvPicPr>
            <a:picLocks noChangeAspect="1"/>
          </p:cNvPicPr>
          <p:nvPr/>
        </p:nvPicPr>
        <p:blipFill>
          <a:blip r:embed="rId5"/>
          <a:stretch>
            <a:fillRect/>
          </a:stretch>
        </p:blipFill>
        <p:spPr>
          <a:xfrm>
            <a:off x="4084188" y="2571750"/>
            <a:ext cx="5059812" cy="1821276"/>
          </a:xfrm>
          <a:prstGeom prst="rect">
            <a:avLst/>
          </a:prstGeom>
        </p:spPr>
      </p:pic>
      <p:sp>
        <p:nvSpPr>
          <p:cNvPr id="4" name="Footer Placeholder 3">
            <a:extLst>
              <a:ext uri="{FF2B5EF4-FFF2-40B4-BE49-F238E27FC236}">
                <a16:creationId xmlns:a16="http://schemas.microsoft.com/office/drawing/2014/main" id="{41210BD0-F0AE-06E3-FA9F-E61F264D439A}"/>
              </a:ext>
            </a:extLst>
          </p:cNvPr>
          <p:cNvSpPr>
            <a:spLocks noGrp="1"/>
          </p:cNvSpPr>
          <p:nvPr>
            <p:ph type="ftr" idx="11"/>
          </p:nvPr>
        </p:nvSpPr>
        <p:spPr/>
        <p:txBody>
          <a:bodyPr/>
          <a:lstStyle/>
          <a:p>
            <a:r>
              <a:rPr lang="en-US"/>
              <a:t>APS DPF Community Meeting, December 19, 2025</a:t>
            </a:r>
          </a:p>
        </p:txBody>
      </p:sp>
      <p:sp>
        <p:nvSpPr>
          <p:cNvPr id="6" name="Slide Number Placeholder 5">
            <a:extLst>
              <a:ext uri="{FF2B5EF4-FFF2-40B4-BE49-F238E27FC236}">
                <a16:creationId xmlns:a16="http://schemas.microsoft.com/office/drawing/2014/main" id="{443DC083-BC81-EAFB-CE2D-EB4A2D8CD0F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5</a:t>
            </a:fld>
            <a:endParaRPr lang="en-US"/>
          </a:p>
        </p:txBody>
      </p:sp>
    </p:spTree>
    <p:extLst>
      <p:ext uri="{BB962C8B-B14F-4D97-AF65-F5344CB8AC3E}">
        <p14:creationId xmlns:p14="http://schemas.microsoft.com/office/powerpoint/2010/main" val="925082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EE8A2-0E7E-7902-C88E-9FAB343073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157B8B-AC1D-C6DE-6A64-0A8E5B9D7EAE}"/>
              </a:ext>
            </a:extLst>
          </p:cNvPr>
          <p:cNvSpPr>
            <a:spLocks noGrp="1"/>
          </p:cNvSpPr>
          <p:nvPr>
            <p:ph type="title"/>
          </p:nvPr>
        </p:nvSpPr>
        <p:spPr/>
        <p:txBody>
          <a:bodyPr/>
          <a:lstStyle/>
          <a:p>
            <a:r>
              <a:rPr lang="en-US" dirty="0"/>
              <a:t>European Strategy Group Recommendations</a:t>
            </a:r>
            <a:br>
              <a:rPr lang="en-US" dirty="0"/>
            </a:br>
            <a:r>
              <a:rPr lang="en-US" sz="1800" dirty="0">
                <a:hlinkClick r:id="rId2"/>
              </a:rPr>
              <a:t>https://cds.cern.ch/record/2950671/files/CERN-ESU-2025-002.pdf</a:t>
            </a:r>
            <a:r>
              <a:rPr lang="en-US" sz="1800" dirty="0"/>
              <a:t> </a:t>
            </a:r>
          </a:p>
        </p:txBody>
      </p:sp>
      <p:sp>
        <p:nvSpPr>
          <p:cNvPr id="3" name="Text Placeholder 2">
            <a:extLst>
              <a:ext uri="{FF2B5EF4-FFF2-40B4-BE49-F238E27FC236}">
                <a16:creationId xmlns:a16="http://schemas.microsoft.com/office/drawing/2014/main" id="{C7FC1827-8ABA-71E1-AE7C-BD69B4ACF681}"/>
              </a:ext>
            </a:extLst>
          </p:cNvPr>
          <p:cNvSpPr>
            <a:spLocks noGrp="1"/>
          </p:cNvSpPr>
          <p:nvPr>
            <p:ph type="body" idx="1"/>
          </p:nvPr>
        </p:nvSpPr>
        <p:spPr>
          <a:xfrm>
            <a:off x="457200" y="878898"/>
            <a:ext cx="8686800" cy="4113994"/>
          </a:xfrm>
        </p:spPr>
        <p:txBody>
          <a:bodyPr>
            <a:normAutofit/>
          </a:bodyPr>
          <a:lstStyle/>
          <a:p>
            <a:r>
              <a:rPr lang="en-US" dirty="0"/>
              <a:t>The next CERN flagship project:</a:t>
            </a:r>
          </a:p>
          <a:p>
            <a:pPr marL="228600" indent="0">
              <a:buNone/>
            </a:pPr>
            <a:r>
              <a:rPr lang="en-US" sz="900" dirty="0"/>
              <a:t> </a:t>
            </a:r>
          </a:p>
          <a:p>
            <a:pPr marL="685800" lvl="1" indent="0">
              <a:buNone/>
            </a:pPr>
            <a:r>
              <a:rPr lang="en-US" dirty="0"/>
              <a:t>3.A. The electron–positron Future Circular Collider (FCC-ee) is recommended as the preferred option for the next flagship collider at CERN. </a:t>
            </a:r>
          </a:p>
          <a:p>
            <a:pPr marL="685800" lvl="1" indent="0">
              <a:buNone/>
            </a:pPr>
            <a:r>
              <a:rPr lang="en-US" sz="500" dirty="0"/>
              <a:t> </a:t>
            </a:r>
          </a:p>
          <a:p>
            <a:pPr marL="685800" lvl="1" indent="0">
              <a:buNone/>
            </a:pPr>
            <a:r>
              <a:rPr lang="en-US" dirty="0"/>
              <a:t>3.B. A descoped FCC-ee is the preferred alternative option for the next flagship collider at CERN.</a:t>
            </a:r>
          </a:p>
          <a:p>
            <a:pPr marL="685800" lvl="1" indent="0">
              <a:buNone/>
            </a:pPr>
            <a:r>
              <a:rPr lang="en-US" sz="500" dirty="0"/>
              <a:t> </a:t>
            </a:r>
          </a:p>
          <a:p>
            <a:pPr marL="685800" lvl="1" indent="0">
              <a:buNone/>
            </a:pPr>
            <a:r>
              <a:rPr lang="en-US" dirty="0"/>
              <a:t>	“Several other alternative options, … were also assessed. … At this stage, without knowing the reasons for which the FCC-ee would not be feasible, the other alternative options are not ranked”</a:t>
            </a:r>
          </a:p>
        </p:txBody>
      </p:sp>
      <p:sp>
        <p:nvSpPr>
          <p:cNvPr id="4" name="Footer Placeholder 3">
            <a:extLst>
              <a:ext uri="{FF2B5EF4-FFF2-40B4-BE49-F238E27FC236}">
                <a16:creationId xmlns:a16="http://schemas.microsoft.com/office/drawing/2014/main" id="{F4CA9351-B390-1339-CF9F-4144EF692736}"/>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BEA6F38B-7460-9204-F41F-6AE14A52DE4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6</a:t>
            </a:fld>
            <a:endParaRPr lang="en-US"/>
          </a:p>
        </p:txBody>
      </p:sp>
    </p:spTree>
    <p:extLst>
      <p:ext uri="{BB962C8B-B14F-4D97-AF65-F5344CB8AC3E}">
        <p14:creationId xmlns:p14="http://schemas.microsoft.com/office/powerpoint/2010/main" val="3675901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9819E-EFC0-325C-CD95-6372A6695A43}"/>
              </a:ext>
            </a:extLst>
          </p:cNvPr>
          <p:cNvSpPr>
            <a:spLocks noGrp="1"/>
          </p:cNvSpPr>
          <p:nvPr>
            <p:ph type="title"/>
          </p:nvPr>
        </p:nvSpPr>
        <p:spPr/>
        <p:txBody>
          <a:bodyPr/>
          <a:lstStyle/>
          <a:p>
            <a:r>
              <a:rPr lang="en-US" dirty="0"/>
              <a:t>Recommendation 3B  ̶  What is a Descoped FCC-ee?</a:t>
            </a:r>
          </a:p>
        </p:txBody>
      </p:sp>
      <p:sp>
        <p:nvSpPr>
          <p:cNvPr id="3" name="Text Placeholder 2">
            <a:extLst>
              <a:ext uri="{FF2B5EF4-FFF2-40B4-BE49-F238E27FC236}">
                <a16:creationId xmlns:a16="http://schemas.microsoft.com/office/drawing/2014/main" id="{5D849FF2-2085-CA28-D664-4544AC41A4A6}"/>
              </a:ext>
            </a:extLst>
          </p:cNvPr>
          <p:cNvSpPr>
            <a:spLocks noGrp="1"/>
          </p:cNvSpPr>
          <p:nvPr>
            <p:ph type="body" idx="1"/>
          </p:nvPr>
        </p:nvSpPr>
        <p:spPr/>
        <p:txBody>
          <a:bodyPr>
            <a:normAutofit lnSpcReduction="10000"/>
          </a:bodyPr>
          <a:lstStyle/>
          <a:p>
            <a:r>
              <a:rPr lang="en-US" dirty="0"/>
              <a:t>Descoping scenarios include removing the top-quark run, constructing two rather than four interaction regions and experiments, and decreasing the radiofrequency (RF) system power [and luminosity by (I believe) ~40%]. </a:t>
            </a:r>
          </a:p>
          <a:p>
            <a:endParaRPr lang="en-US" sz="800" dirty="0"/>
          </a:p>
          <a:p>
            <a:r>
              <a:rPr lang="en-US" dirty="0"/>
              <a:t>These measures would reduce the construction cost by approximately 15%. </a:t>
            </a:r>
          </a:p>
          <a:p>
            <a:endParaRPr lang="en-US" sz="900" dirty="0"/>
          </a:p>
          <a:p>
            <a:r>
              <a:rPr lang="en-US" dirty="0"/>
              <a:t>Should additional resources become available, these descoping scenarios would be reversible.</a:t>
            </a:r>
          </a:p>
        </p:txBody>
      </p:sp>
      <p:sp>
        <p:nvSpPr>
          <p:cNvPr id="4" name="Footer Placeholder 3">
            <a:extLst>
              <a:ext uri="{FF2B5EF4-FFF2-40B4-BE49-F238E27FC236}">
                <a16:creationId xmlns:a16="http://schemas.microsoft.com/office/drawing/2014/main" id="{0E4AC0E6-17CD-6952-5366-CF1E49F8F3DC}"/>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D8CB68A4-CD0D-2DD0-2C33-2101FC788D3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7</a:t>
            </a:fld>
            <a:endParaRPr lang="en-US"/>
          </a:p>
        </p:txBody>
      </p:sp>
    </p:spTree>
    <p:extLst>
      <p:ext uri="{BB962C8B-B14F-4D97-AF65-F5344CB8AC3E}">
        <p14:creationId xmlns:p14="http://schemas.microsoft.com/office/powerpoint/2010/main" val="2183440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7B073-643A-F12A-49C2-3BD7C199617C}"/>
              </a:ext>
            </a:extLst>
          </p:cNvPr>
          <p:cNvSpPr>
            <a:spLocks noGrp="1"/>
          </p:cNvSpPr>
          <p:nvPr>
            <p:ph type="title"/>
          </p:nvPr>
        </p:nvSpPr>
        <p:spPr/>
        <p:txBody>
          <a:bodyPr/>
          <a:lstStyle/>
          <a:p>
            <a:r>
              <a:rPr lang="en-US" dirty="0"/>
              <a:t>Feasibility of FCC-ee: uniqueness of facility</a:t>
            </a:r>
          </a:p>
        </p:txBody>
      </p:sp>
      <p:sp>
        <p:nvSpPr>
          <p:cNvPr id="3" name="Text Placeholder 2">
            <a:extLst>
              <a:ext uri="{FF2B5EF4-FFF2-40B4-BE49-F238E27FC236}">
                <a16:creationId xmlns:a16="http://schemas.microsoft.com/office/drawing/2014/main" id="{32C7C154-D8E8-088B-41D6-B2C43733ABAA}"/>
              </a:ext>
            </a:extLst>
          </p:cNvPr>
          <p:cNvSpPr>
            <a:spLocks noGrp="1"/>
          </p:cNvSpPr>
          <p:nvPr>
            <p:ph type="body" idx="1"/>
          </p:nvPr>
        </p:nvSpPr>
        <p:spPr>
          <a:xfrm>
            <a:off x="457199" y="932688"/>
            <a:ext cx="8471647" cy="3799142"/>
          </a:xfrm>
        </p:spPr>
        <p:txBody>
          <a:bodyPr>
            <a:normAutofit lnSpcReduction="10000"/>
          </a:bodyPr>
          <a:lstStyle/>
          <a:p>
            <a:pPr>
              <a:buSzPct val="115000"/>
            </a:pPr>
            <a:r>
              <a:rPr lang="en-US" dirty="0"/>
              <a:t>The Chinese Academy of Sciences, which filters Chinese projects, has decided to give the green light to the Super Tau-Charm Facility (STCF) in the 2026 5-year plan </a:t>
            </a:r>
          </a:p>
          <a:p>
            <a:pPr>
              <a:buSzPct val="115000"/>
            </a:pPr>
            <a:endParaRPr lang="en-US" sz="800" dirty="0"/>
          </a:p>
          <a:p>
            <a:pPr>
              <a:buSzPct val="115000"/>
            </a:pPr>
            <a:r>
              <a:rPr lang="en-US" dirty="0"/>
              <a:t>The STCF will demonstrate technologies useful for FCC-ee</a:t>
            </a:r>
          </a:p>
          <a:p>
            <a:pPr>
              <a:buSzPct val="115000"/>
            </a:pPr>
            <a:endParaRPr lang="en-US" sz="800" dirty="0"/>
          </a:p>
          <a:p>
            <a:pPr>
              <a:buSzPct val="115000"/>
            </a:pPr>
            <a:r>
              <a:rPr lang="en-US" dirty="0"/>
              <a:t>There are plans to resubmit CEPC by 2030 for the next 5-year plan unless FCC-ee is approved first</a:t>
            </a:r>
          </a:p>
          <a:p>
            <a:pPr>
              <a:buSzPct val="115000"/>
            </a:pPr>
            <a:endParaRPr lang="en-US" sz="800" dirty="0"/>
          </a:p>
          <a:p>
            <a:pPr>
              <a:buSzPct val="115000"/>
            </a:pPr>
            <a:r>
              <a:rPr lang="en-US" dirty="0"/>
              <a:t>Assuming approval, FCC-ee will be the world’s only Higgs Factory</a:t>
            </a:r>
          </a:p>
        </p:txBody>
      </p:sp>
      <p:sp>
        <p:nvSpPr>
          <p:cNvPr id="4" name="Footer Placeholder 3">
            <a:extLst>
              <a:ext uri="{FF2B5EF4-FFF2-40B4-BE49-F238E27FC236}">
                <a16:creationId xmlns:a16="http://schemas.microsoft.com/office/drawing/2014/main" id="{808A3AD9-2FAC-239D-4927-2E63CAC4DDC9}"/>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C73CD633-F2B0-97BF-A15B-36B2CA7B566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3806449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D259C-5555-CC06-BC51-F53D725DB346}"/>
              </a:ext>
            </a:extLst>
          </p:cNvPr>
          <p:cNvSpPr>
            <a:spLocks noGrp="1"/>
          </p:cNvSpPr>
          <p:nvPr>
            <p:ph type="title"/>
          </p:nvPr>
        </p:nvSpPr>
        <p:spPr/>
        <p:txBody>
          <a:bodyPr/>
          <a:lstStyle/>
          <a:p>
            <a:r>
              <a:rPr lang="en-US" dirty="0"/>
              <a:t>Feasibility of FCC: cost and funding</a:t>
            </a:r>
          </a:p>
        </p:txBody>
      </p:sp>
      <p:sp>
        <p:nvSpPr>
          <p:cNvPr id="3" name="Text Placeholder 2">
            <a:extLst>
              <a:ext uri="{FF2B5EF4-FFF2-40B4-BE49-F238E27FC236}">
                <a16:creationId xmlns:a16="http://schemas.microsoft.com/office/drawing/2014/main" id="{AEDB64C6-3FA5-D5FA-3B81-BF66D13DD14B}"/>
              </a:ext>
            </a:extLst>
          </p:cNvPr>
          <p:cNvSpPr>
            <a:spLocks noGrp="1"/>
          </p:cNvSpPr>
          <p:nvPr>
            <p:ph type="body" idx="1"/>
          </p:nvPr>
        </p:nvSpPr>
        <p:spPr>
          <a:xfrm>
            <a:off x="296214" y="932688"/>
            <a:ext cx="8269936" cy="3799142"/>
          </a:xfrm>
        </p:spPr>
        <p:txBody>
          <a:bodyPr>
            <a:normAutofit/>
          </a:bodyPr>
          <a:lstStyle/>
          <a:p>
            <a:pPr>
              <a:buSzPct val="115000"/>
            </a:pPr>
            <a:r>
              <a:rPr lang="en-US" sz="2200" dirty="0"/>
              <a:t>A detailed cost estimate for FCC-ee has been reviewed</a:t>
            </a:r>
          </a:p>
          <a:p>
            <a:pPr>
              <a:buSzPct val="115000"/>
            </a:pPr>
            <a:r>
              <a:rPr lang="en-US" sz="2200" dirty="0"/>
              <a:t>Funding models have been developed and presented to the CERN Finance Committee</a:t>
            </a:r>
          </a:p>
          <a:p>
            <a:pPr>
              <a:buSzPct val="115000"/>
            </a:pPr>
            <a:r>
              <a:rPr lang="en-US" sz="2200" dirty="0"/>
              <a:t>Potential support from the European </a:t>
            </a:r>
            <a:br>
              <a:rPr lang="en-US" sz="2200" dirty="0"/>
            </a:br>
            <a:r>
              <a:rPr lang="en-US" sz="2200" dirty="0"/>
              <a:t>Union announced in July for 2028-2034</a:t>
            </a:r>
          </a:p>
          <a:p>
            <a:pPr>
              <a:buSzPct val="115000"/>
            </a:pPr>
            <a:r>
              <a:rPr lang="en-US" sz="2200" dirty="0"/>
              <a:t>Private funding commitment of </a:t>
            </a:r>
            <a:br>
              <a:rPr lang="en-US" sz="2200" dirty="0"/>
            </a:br>
            <a:r>
              <a:rPr lang="en-US" sz="2200" dirty="0"/>
              <a:t>~1B$ announced Dec. 18, 2025</a:t>
            </a:r>
          </a:p>
        </p:txBody>
      </p:sp>
      <p:sp>
        <p:nvSpPr>
          <p:cNvPr id="4" name="Footer Placeholder 3">
            <a:extLst>
              <a:ext uri="{FF2B5EF4-FFF2-40B4-BE49-F238E27FC236}">
                <a16:creationId xmlns:a16="http://schemas.microsoft.com/office/drawing/2014/main" id="{E6898F2D-C3EB-F3C4-A24A-D7ED0E6C40FA}"/>
              </a:ext>
            </a:extLst>
          </p:cNvPr>
          <p:cNvSpPr>
            <a:spLocks noGrp="1"/>
          </p:cNvSpPr>
          <p:nvPr>
            <p:ph type="ftr" idx="11"/>
          </p:nvPr>
        </p:nvSpPr>
        <p:spPr/>
        <p:txBody>
          <a:bodyPr/>
          <a:lstStyle/>
          <a:p>
            <a:r>
              <a:rPr lang="en-US"/>
              <a:t>APS DPF Community Meeting, December 19, 2025</a:t>
            </a:r>
          </a:p>
        </p:txBody>
      </p:sp>
      <p:sp>
        <p:nvSpPr>
          <p:cNvPr id="5" name="Slide Number Placeholder 4">
            <a:extLst>
              <a:ext uri="{FF2B5EF4-FFF2-40B4-BE49-F238E27FC236}">
                <a16:creationId xmlns:a16="http://schemas.microsoft.com/office/drawing/2014/main" id="{88444E88-0FF8-58FB-5D44-B52C9ADC23B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9</a:t>
            </a:fld>
            <a:endParaRPr lang="en-US"/>
          </a:p>
        </p:txBody>
      </p:sp>
      <p:pic>
        <p:nvPicPr>
          <p:cNvPr id="6" name="Picture 5">
            <a:extLst>
              <a:ext uri="{FF2B5EF4-FFF2-40B4-BE49-F238E27FC236}">
                <a16:creationId xmlns:a16="http://schemas.microsoft.com/office/drawing/2014/main" id="{154902F8-2111-301D-E7AB-C857DCFCE21D}"/>
              </a:ext>
            </a:extLst>
          </p:cNvPr>
          <p:cNvPicPr>
            <a:picLocks noChangeAspect="1"/>
          </p:cNvPicPr>
          <p:nvPr/>
        </p:nvPicPr>
        <p:blipFill>
          <a:blip r:embed="rId2"/>
          <a:stretch>
            <a:fillRect/>
          </a:stretch>
        </p:blipFill>
        <p:spPr>
          <a:xfrm>
            <a:off x="6070339" y="2292201"/>
            <a:ext cx="2655277" cy="3000051"/>
          </a:xfrm>
          <a:prstGeom prst="rect">
            <a:avLst/>
          </a:prstGeom>
        </p:spPr>
      </p:pic>
      <p:pic>
        <p:nvPicPr>
          <p:cNvPr id="10" name="Picture 9" descr="A close-up of a sign&#10;&#10;AI-generated content may be incorrect.">
            <a:extLst>
              <a:ext uri="{FF2B5EF4-FFF2-40B4-BE49-F238E27FC236}">
                <a16:creationId xmlns:a16="http://schemas.microsoft.com/office/drawing/2014/main" id="{2D2392E2-8D39-FC64-4DC5-EC59170D6587}"/>
              </a:ext>
            </a:extLst>
          </p:cNvPr>
          <p:cNvPicPr>
            <a:picLocks noChangeAspect="1"/>
          </p:cNvPicPr>
          <p:nvPr/>
        </p:nvPicPr>
        <p:blipFill>
          <a:blip r:embed="rId3"/>
          <a:stretch>
            <a:fillRect/>
          </a:stretch>
        </p:blipFill>
        <p:spPr>
          <a:xfrm>
            <a:off x="0" y="3840480"/>
            <a:ext cx="6814316" cy="1017270"/>
          </a:xfrm>
          <a:prstGeom prst="rect">
            <a:avLst/>
          </a:prstGeom>
        </p:spPr>
      </p:pic>
      <p:pic>
        <p:nvPicPr>
          <p:cNvPr id="7" name="Picture 6" descr="A blue sign with yellow text&#10;&#10;AI-generated content may be incorrect.">
            <a:extLst>
              <a:ext uri="{FF2B5EF4-FFF2-40B4-BE49-F238E27FC236}">
                <a16:creationId xmlns:a16="http://schemas.microsoft.com/office/drawing/2014/main" id="{D4BC33A8-B563-B5A3-8946-B32BE7FD9BF4}"/>
              </a:ext>
            </a:extLst>
          </p:cNvPr>
          <p:cNvPicPr>
            <a:picLocks noChangeAspect="1"/>
          </p:cNvPicPr>
          <p:nvPr/>
        </p:nvPicPr>
        <p:blipFill>
          <a:blip r:embed="rId4"/>
          <a:stretch>
            <a:fillRect/>
          </a:stretch>
        </p:blipFill>
        <p:spPr>
          <a:xfrm>
            <a:off x="7022885" y="1745770"/>
            <a:ext cx="1543265" cy="762106"/>
          </a:xfrm>
          <a:prstGeom prst="rect">
            <a:avLst/>
          </a:prstGeom>
        </p:spPr>
      </p:pic>
    </p:spTree>
    <p:extLst>
      <p:ext uri="{BB962C8B-B14F-4D97-AF65-F5344CB8AC3E}">
        <p14:creationId xmlns:p14="http://schemas.microsoft.com/office/powerpoint/2010/main" val="1006217459"/>
      </p:ext>
    </p:extLst>
  </p:cSld>
  <p:clrMapOvr>
    <a:masterClrMapping/>
  </p:clrMapOvr>
</p:sld>
</file>

<file path=ppt/theme/theme1.xml><?xml version="1.0" encoding="utf-8"?>
<a:theme xmlns:a="http://schemas.openxmlformats.org/drawingml/2006/main" name="Blank">
  <a:themeElements>
    <a:clrScheme name="SLAC_RevisedPalette_2012">
      <a:dk1>
        <a:srgbClr val="000000"/>
      </a:dk1>
      <a:lt1>
        <a:srgbClr val="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14410</TotalTime>
  <Words>2380</Words>
  <Application>Microsoft Office PowerPoint</Application>
  <PresentationFormat>On-screen Show (16:9)</PresentationFormat>
  <Paragraphs>321</Paragraphs>
  <Slides>26</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Courier New</vt:lpstr>
      <vt:lpstr>Noto Sans Symbols</vt:lpstr>
      <vt:lpstr>Wingdings</vt:lpstr>
      <vt:lpstr>Blank</vt:lpstr>
      <vt:lpstr>FCC Developments</vt:lpstr>
      <vt:lpstr>Outline</vt:lpstr>
      <vt:lpstr>FCC Feasibility Study Status</vt:lpstr>
      <vt:lpstr>FCC-ee Technical Design progress</vt:lpstr>
      <vt:lpstr>European Strategy Group (to be covered by Mike Tuts)</vt:lpstr>
      <vt:lpstr>European Strategy Group Recommendations https://cds.cern.ch/record/2950671/files/CERN-ESU-2025-002.pdf </vt:lpstr>
      <vt:lpstr>Recommendation 3B  ̶  What is a Descoped FCC-ee?</vt:lpstr>
      <vt:lpstr>Feasibility of FCC-ee: uniqueness of facility</vt:lpstr>
      <vt:lpstr>Feasibility of FCC: cost and funding</vt:lpstr>
      <vt:lpstr>2024 U.S. Higgs Factory Consortium Committee (HFCC)</vt:lpstr>
      <vt:lpstr>2024 HFCC Charge</vt:lpstr>
      <vt:lpstr>2025 US Higgs Factory Circular Collider organization</vt:lpstr>
      <vt:lpstr>HF Accelerator Steering Committee (HFSC-A) </vt:lpstr>
      <vt:lpstr>HF PED Steering Committee (HFSC-PED) </vt:lpstr>
      <vt:lpstr>Guidelines for HFCC R&amp;D Contributions</vt:lpstr>
      <vt:lpstr>FY26 HFCC Proposals and Review</vt:lpstr>
      <vt:lpstr>US Program for FCC-ee</vt:lpstr>
      <vt:lpstr>Selected FY26 HFCC-ACC R&amp;D Program</vt:lpstr>
      <vt:lpstr>Selected FY26 HFCC-PED R&amp;D Program</vt:lpstr>
      <vt:lpstr>HFCC Plans for FY26</vt:lpstr>
      <vt:lpstr>Ways to Engage with the HFCC</vt:lpstr>
      <vt:lpstr>Summary</vt:lpstr>
      <vt:lpstr>PowerPoint Presentation</vt:lpstr>
      <vt:lpstr>Laboratory Coordination Group (LCG) (Unchanged)</vt:lpstr>
      <vt:lpstr>European Union Budget (2028 – 2034)</vt:lpstr>
      <vt:lpstr>FCC Review Panels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Raubenheimer, Tor O.</dc:creator>
  <cp:lastModifiedBy>Raubenheimer, Tor O.</cp:lastModifiedBy>
  <cp:revision>71</cp:revision>
  <dcterms:modified xsi:type="dcterms:W3CDTF">2025-12-19T16:34:32Z</dcterms:modified>
</cp:coreProperties>
</file>