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952" r:id="rId2"/>
    <p:sldId id="953" r:id="rId3"/>
    <p:sldId id="955" r:id="rId4"/>
    <p:sldId id="956" r:id="rId5"/>
    <p:sldId id="957" r:id="rId6"/>
    <p:sldId id="972" r:id="rId7"/>
    <p:sldId id="958" r:id="rId8"/>
    <p:sldId id="971" r:id="rId9"/>
    <p:sldId id="973" r:id="rId10"/>
    <p:sldId id="974" r:id="rId11"/>
    <p:sldId id="959" r:id="rId12"/>
    <p:sldId id="960" r:id="rId13"/>
    <p:sldId id="961" r:id="rId14"/>
    <p:sldId id="962" r:id="rId15"/>
    <p:sldId id="963" r:id="rId16"/>
    <p:sldId id="964" r:id="rId17"/>
    <p:sldId id="965" r:id="rId18"/>
    <p:sldId id="966" r:id="rId19"/>
    <p:sldId id="967" r:id="rId20"/>
    <p:sldId id="968" r:id="rId21"/>
    <p:sldId id="969" r:id="rId22"/>
    <p:sldId id="970" r:id="rId23"/>
    <p:sldId id="975" r:id="rId24"/>
  </p:sldIdLst>
  <p:sldSz cx="12192000" cy="6858000"/>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01097"/>
    <a:srgbClr val="196B24"/>
    <a:srgbClr val="E97132"/>
    <a:srgbClr val="FFFFFF"/>
    <a:srgbClr val="0432FF"/>
    <a:srgbClr val="C2E69D"/>
    <a:srgbClr val="156082"/>
    <a:srgbClr val="ED7C2F"/>
    <a:srgbClr val="3567BF"/>
    <a:srgbClr val="1663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4FC5EA-E876-45DC-A583-2A11608AEC57}" v="6147" dt="2025-12-19T00:07:52.6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Tuts" userId="5ce3437bf0ad10e8" providerId="LiveId" clId="{E755DFEF-3039-4E37-926E-EE0A1DD85040}"/>
    <pc:docChg chg="modSld">
      <pc:chgData name="Michael Tuts" userId="5ce3437bf0ad10e8" providerId="LiveId" clId="{E755DFEF-3039-4E37-926E-EE0A1DD85040}" dt="2025-12-19T00:07:52.601" v="42" actId="20577"/>
      <pc:docMkLst>
        <pc:docMk/>
      </pc:docMkLst>
      <pc:sldChg chg="modSp mod">
        <pc:chgData name="Michael Tuts" userId="5ce3437bf0ad10e8" providerId="LiveId" clId="{E755DFEF-3039-4E37-926E-EE0A1DD85040}" dt="2025-12-19T00:07:52.601" v="42" actId="20577"/>
        <pc:sldMkLst>
          <pc:docMk/>
          <pc:sldMk cId="1355777673" sldId="975"/>
        </pc:sldMkLst>
        <pc:spChg chg="mod">
          <ac:chgData name="Michael Tuts" userId="5ce3437bf0ad10e8" providerId="LiveId" clId="{E755DFEF-3039-4E37-926E-EE0A1DD85040}" dt="2025-12-19T00:07:52.601" v="42" actId="20577"/>
          <ac:spMkLst>
            <pc:docMk/>
            <pc:sldMk cId="1355777673" sldId="975"/>
            <ac:spMk id="3" creationId="{A0DAD8D4-927E-2C65-B528-7859432540B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4980"/>
          </a:xfrm>
          <a:prstGeom prst="rect">
            <a:avLst/>
          </a:prstGeom>
        </p:spPr>
        <p:txBody>
          <a:bodyPr vert="horz" lIns="93035" tIns="46518" rIns="93035" bIns="46518" rtlCol="0"/>
          <a:lstStyle>
            <a:lvl1pPr algn="l" eaLnBrk="1" hangingPunct="1">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970338" y="2"/>
            <a:ext cx="3038475" cy="464980"/>
          </a:xfrm>
          <a:prstGeom prst="rect">
            <a:avLst/>
          </a:prstGeom>
        </p:spPr>
        <p:txBody>
          <a:bodyPr vert="horz" wrap="square" lIns="93035" tIns="46518" rIns="93035" bIns="46518"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87604FEC-CC3F-448C-9281-BEEBB4583107}" type="datetimeFigureOut">
              <a:rPr lang="en-US" altLang="en-US"/>
              <a:pPr>
                <a:defRPr/>
              </a:pPr>
              <a:t>12/18/2025</a:t>
            </a:fld>
            <a:endParaRPr lang="en-US" altLang="en-US"/>
          </a:p>
        </p:txBody>
      </p:sp>
      <p:sp>
        <p:nvSpPr>
          <p:cNvPr id="4" name="Footer Placeholder 3"/>
          <p:cNvSpPr>
            <a:spLocks noGrp="1"/>
          </p:cNvSpPr>
          <p:nvPr>
            <p:ph type="ftr" sz="quarter" idx="2"/>
          </p:nvPr>
        </p:nvSpPr>
        <p:spPr>
          <a:xfrm>
            <a:off x="1" y="8831421"/>
            <a:ext cx="3038475" cy="463382"/>
          </a:xfrm>
          <a:prstGeom prst="rect">
            <a:avLst/>
          </a:prstGeom>
        </p:spPr>
        <p:txBody>
          <a:bodyPr vert="horz" lIns="93035" tIns="46518" rIns="93035" bIns="46518" rtlCol="0" anchor="b"/>
          <a:lstStyle>
            <a:lvl1pPr algn="l" eaLnBrk="1" hangingPunct="1">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970338" y="8831421"/>
            <a:ext cx="3038475" cy="463382"/>
          </a:xfrm>
          <a:prstGeom prst="rect">
            <a:avLst/>
          </a:prstGeom>
        </p:spPr>
        <p:txBody>
          <a:bodyPr vert="horz" wrap="square" lIns="93035" tIns="46518" rIns="93035" bIns="46518" numCol="1" anchor="b" anchorCtr="0" compatLnSpc="1">
            <a:prstTxWarp prst="textNoShape">
              <a:avLst/>
            </a:prstTxWarp>
          </a:bodyPr>
          <a:lstStyle>
            <a:lvl1pPr algn="r" eaLnBrk="1" hangingPunct="1">
              <a:defRPr sz="1200"/>
            </a:lvl1pPr>
          </a:lstStyle>
          <a:p>
            <a:fld id="{F4C33BC6-5597-4090-A55B-37B1B693154A}" type="slidenum">
              <a:rPr lang="en-US" altLang="en-US"/>
              <a:pPr/>
              <a:t>‹#›</a:t>
            </a:fld>
            <a:endParaRPr lang="en-US" altLang="en-US"/>
          </a:p>
        </p:txBody>
      </p:sp>
    </p:spTree>
    <p:extLst>
      <p:ext uri="{BB962C8B-B14F-4D97-AF65-F5344CB8AC3E}">
        <p14:creationId xmlns:p14="http://schemas.microsoft.com/office/powerpoint/2010/main" val="24167601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4980"/>
          </a:xfrm>
          <a:prstGeom prst="rect">
            <a:avLst/>
          </a:prstGeom>
        </p:spPr>
        <p:txBody>
          <a:bodyPr vert="horz" lIns="93035" tIns="46518" rIns="93035" bIns="46518"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338" y="2"/>
            <a:ext cx="3038475" cy="464980"/>
          </a:xfrm>
          <a:prstGeom prst="rect">
            <a:avLst/>
          </a:prstGeom>
        </p:spPr>
        <p:txBody>
          <a:bodyPr vert="horz" wrap="square" lIns="93035" tIns="46518" rIns="93035" bIns="46518"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EAA99FED-2C16-4DDE-B83E-15904DA2268B}" type="datetimeFigureOut">
              <a:rPr lang="en-US" altLang="en-US"/>
              <a:pPr>
                <a:defRPr/>
              </a:pPr>
              <a:t>12/18/2025</a:t>
            </a:fld>
            <a:endParaRPr lang="en-US" altLang="en-US"/>
          </a:p>
        </p:txBody>
      </p:sp>
      <p:sp>
        <p:nvSpPr>
          <p:cNvPr id="4" name="Slide Image Placeholder 3"/>
          <p:cNvSpPr>
            <a:spLocks noGrp="1" noRot="1" noChangeAspect="1"/>
          </p:cNvSpPr>
          <p:nvPr>
            <p:ph type="sldImg" idx="2"/>
          </p:nvPr>
        </p:nvSpPr>
        <p:spPr>
          <a:xfrm>
            <a:off x="407988" y="698500"/>
            <a:ext cx="6194425" cy="3484563"/>
          </a:xfrm>
          <a:prstGeom prst="rect">
            <a:avLst/>
          </a:prstGeom>
          <a:noFill/>
          <a:ln w="12700">
            <a:solidFill>
              <a:prstClr val="black"/>
            </a:solidFill>
          </a:ln>
        </p:spPr>
        <p:txBody>
          <a:bodyPr vert="horz" lIns="93035" tIns="46518" rIns="93035" bIns="46518" rtlCol="0" anchor="ctr"/>
          <a:lstStyle/>
          <a:p>
            <a:pPr lvl="0"/>
            <a:endParaRPr lang="en-US" noProof="0"/>
          </a:p>
        </p:txBody>
      </p:sp>
      <p:sp>
        <p:nvSpPr>
          <p:cNvPr id="5" name="Notes Placeholder 4"/>
          <p:cNvSpPr>
            <a:spLocks noGrp="1"/>
          </p:cNvSpPr>
          <p:nvPr>
            <p:ph type="body" sz="quarter" idx="3"/>
          </p:nvPr>
        </p:nvSpPr>
        <p:spPr>
          <a:xfrm>
            <a:off x="701676" y="4416509"/>
            <a:ext cx="5607050" cy="4181623"/>
          </a:xfrm>
          <a:prstGeom prst="rect">
            <a:avLst/>
          </a:prstGeom>
        </p:spPr>
        <p:txBody>
          <a:bodyPr vert="horz" lIns="93035" tIns="46518" rIns="93035" bIns="4651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31421"/>
            <a:ext cx="3038475" cy="463382"/>
          </a:xfrm>
          <a:prstGeom prst="rect">
            <a:avLst/>
          </a:prstGeom>
        </p:spPr>
        <p:txBody>
          <a:bodyPr vert="horz" lIns="93035" tIns="46518" rIns="93035" bIns="46518"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70338" y="8831421"/>
            <a:ext cx="3038475" cy="463382"/>
          </a:xfrm>
          <a:prstGeom prst="rect">
            <a:avLst/>
          </a:prstGeom>
        </p:spPr>
        <p:txBody>
          <a:bodyPr vert="horz" wrap="square" lIns="93035" tIns="46518" rIns="93035" bIns="46518" numCol="1" anchor="b" anchorCtr="0" compatLnSpc="1">
            <a:prstTxWarp prst="textNoShape">
              <a:avLst/>
            </a:prstTxWarp>
          </a:bodyPr>
          <a:lstStyle>
            <a:lvl1pPr algn="r" eaLnBrk="1" hangingPunct="1">
              <a:defRPr sz="1200">
                <a:latin typeface="Calibri" pitchFamily="34" charset="0"/>
              </a:defRPr>
            </a:lvl1pPr>
          </a:lstStyle>
          <a:p>
            <a:fld id="{920D3D1E-B911-4D13-B206-B46C9327B50B}" type="slidenum">
              <a:rPr lang="en-US" altLang="en-US"/>
              <a:pPr/>
              <a:t>‹#›</a:t>
            </a:fld>
            <a:endParaRPr lang="en-US" altLang="en-US"/>
          </a:p>
        </p:txBody>
      </p:sp>
    </p:spTree>
    <p:extLst>
      <p:ext uri="{BB962C8B-B14F-4D97-AF65-F5344CB8AC3E}">
        <p14:creationId xmlns:p14="http://schemas.microsoft.com/office/powerpoint/2010/main" val="109989116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0D3D1E-B911-4D13-B206-B46C9327B50B}" type="slidenum">
              <a:rPr lang="en-US" altLang="en-US" smtClean="0"/>
              <a:pPr/>
              <a:t>1</a:t>
            </a:fld>
            <a:endParaRPr lang="en-US" altLang="en-US"/>
          </a:p>
        </p:txBody>
      </p:sp>
    </p:spTree>
    <p:extLst>
      <p:ext uri="{BB962C8B-B14F-4D97-AF65-F5344CB8AC3E}">
        <p14:creationId xmlns:p14="http://schemas.microsoft.com/office/powerpoint/2010/main" val="2798863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1558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8737600" cy="838200"/>
          </a:xfrm>
        </p:spPr>
        <p:txBody>
          <a:bodyPr/>
          <a:lstStyle/>
          <a:p>
            <a:r>
              <a:rPr lang="en-US"/>
              <a:t>Click to edit Master title style</a:t>
            </a:r>
          </a:p>
        </p:txBody>
      </p:sp>
      <p:sp>
        <p:nvSpPr>
          <p:cNvPr id="3" name="Content Placeholder 2"/>
          <p:cNvSpPr>
            <a:spLocks noGrp="1"/>
          </p:cNvSpPr>
          <p:nvPr>
            <p:ph idx="1"/>
          </p:nvPr>
        </p:nvSpPr>
        <p:spPr>
          <a:xfrm>
            <a:off x="609600" y="1447800"/>
            <a:ext cx="10972800" cy="4876800"/>
          </a:xfrm>
        </p:spPr>
        <p:txBody>
          <a:bodyPr/>
          <a:lstStyle>
            <a:lvl1pPr marL="342900" indent="-342900">
              <a:buFont typeface="Calibri" panose="020F0502020204030204" pitchFamily="34" charset="0"/>
              <a:buChar char="•"/>
              <a:defRPr/>
            </a:lvl1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12/19/25</a:t>
            </a:r>
          </a:p>
        </p:txBody>
      </p:sp>
      <p:sp>
        <p:nvSpPr>
          <p:cNvPr id="5" name="Footer Placeholder 4"/>
          <p:cNvSpPr>
            <a:spLocks noGrp="1"/>
          </p:cNvSpPr>
          <p:nvPr>
            <p:ph type="ftr" sz="quarter" idx="11"/>
          </p:nvPr>
        </p:nvSpPr>
        <p:spPr>
          <a:xfrm>
            <a:off x="3352800" y="6569076"/>
            <a:ext cx="6299200" cy="365125"/>
          </a:xfrm>
        </p:spPr>
        <p:txBody>
          <a:bodyPr/>
          <a:lstStyle>
            <a:lvl1pPr>
              <a:defRPr/>
            </a:lvl1pPr>
          </a:lstStyle>
          <a:p>
            <a:pPr>
              <a:defRPr/>
            </a:pPr>
            <a:r>
              <a:rPr lang="en-US"/>
              <a:t>Report on ESG Recommendations</a:t>
            </a:r>
          </a:p>
        </p:txBody>
      </p:sp>
      <p:sp>
        <p:nvSpPr>
          <p:cNvPr id="6" name="Slide Number Placeholder 5"/>
          <p:cNvSpPr>
            <a:spLocks noGrp="1"/>
          </p:cNvSpPr>
          <p:nvPr>
            <p:ph type="sldNum" sz="quarter" idx="12"/>
          </p:nvPr>
        </p:nvSpPr>
        <p:spPr/>
        <p:txBody>
          <a:bodyPr/>
          <a:lstStyle>
            <a:lvl1pPr>
              <a:defRPr/>
            </a:lvl1pPr>
          </a:lstStyle>
          <a:p>
            <a:fld id="{45998CA1-9168-4BC8-9DFE-73B2EA9CCF4C}" type="slidenum">
              <a:rPr lang="en-US" altLang="en-US"/>
              <a:pPr/>
              <a:t>‹#›</a:t>
            </a:fld>
            <a:endParaRPr lang="en-US" altLang="en-US"/>
          </a:p>
        </p:txBody>
      </p:sp>
    </p:spTree>
    <p:extLst>
      <p:ext uri="{BB962C8B-B14F-4D97-AF65-F5344CB8AC3E}">
        <p14:creationId xmlns:p14="http://schemas.microsoft.com/office/powerpoint/2010/main" val="2451671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12/19/25</a:t>
            </a:r>
          </a:p>
        </p:txBody>
      </p:sp>
      <p:sp>
        <p:nvSpPr>
          <p:cNvPr id="4" name="Footer Placeholder 4"/>
          <p:cNvSpPr>
            <a:spLocks noGrp="1"/>
          </p:cNvSpPr>
          <p:nvPr>
            <p:ph type="ftr" sz="quarter" idx="11"/>
          </p:nvPr>
        </p:nvSpPr>
        <p:spPr/>
        <p:txBody>
          <a:bodyPr/>
          <a:lstStyle>
            <a:lvl1pPr>
              <a:defRPr/>
            </a:lvl1pPr>
          </a:lstStyle>
          <a:p>
            <a:pPr>
              <a:defRPr/>
            </a:pPr>
            <a:r>
              <a:rPr lang="en-US"/>
              <a:t>Report on ESG Recommendations</a:t>
            </a:r>
          </a:p>
        </p:txBody>
      </p:sp>
      <p:sp>
        <p:nvSpPr>
          <p:cNvPr id="5" name="Slide Number Placeholder 5"/>
          <p:cNvSpPr>
            <a:spLocks noGrp="1"/>
          </p:cNvSpPr>
          <p:nvPr>
            <p:ph type="sldNum" sz="quarter" idx="12"/>
          </p:nvPr>
        </p:nvSpPr>
        <p:spPr/>
        <p:txBody>
          <a:bodyPr/>
          <a:lstStyle>
            <a:lvl1pPr>
              <a:defRPr/>
            </a:lvl1pPr>
          </a:lstStyle>
          <a:p>
            <a:fld id="{9CA5E1A6-9C8F-4711-AD19-913BF87C7D78}" type="slidenum">
              <a:rPr lang="en-US" altLang="en-US"/>
              <a:pPr/>
              <a:t>‹#›</a:t>
            </a:fld>
            <a:endParaRPr lang="en-US" altLang="en-US"/>
          </a:p>
        </p:txBody>
      </p:sp>
    </p:spTree>
    <p:extLst>
      <p:ext uri="{BB962C8B-B14F-4D97-AF65-F5344CB8AC3E}">
        <p14:creationId xmlns:p14="http://schemas.microsoft.com/office/powerpoint/2010/main" val="3405313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228600"/>
            <a:ext cx="9753600" cy="838200"/>
          </a:xfrm>
          <a:prstGeom prst="rect">
            <a:avLst/>
          </a:prstGeom>
          <a:solidFill>
            <a:srgbClr val="474B78"/>
          </a:solidFill>
          <a:ln w="38100">
            <a:solidFill>
              <a:schemeClr val="bg1"/>
            </a:solidFill>
            <a:miter lim="800000"/>
            <a:headEnd/>
            <a:tailEnd/>
          </a:ln>
          <a:effectLst>
            <a:outerShdw blurRad="40000" dist="20000" dir="5400000" rotWithShape="0">
              <a:srgbClr val="808080">
                <a:alpha val="37999"/>
              </a:srgbClr>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143000"/>
            <a:ext cx="109728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4" name="Date Placeholder 3"/>
          <p:cNvSpPr>
            <a:spLocks noGrp="1"/>
          </p:cNvSpPr>
          <p:nvPr>
            <p:ph type="dt" sz="half" idx="2"/>
          </p:nvPr>
        </p:nvSpPr>
        <p:spPr>
          <a:xfrm>
            <a:off x="0" y="6569076"/>
            <a:ext cx="3454400" cy="365125"/>
          </a:xfrm>
          <a:prstGeom prst="rect">
            <a:avLst/>
          </a:prstGeom>
        </p:spPr>
        <p:txBody>
          <a:bodyPr vert="horz" lIns="91440" tIns="45720" rIns="91440" bIns="45720" rtlCol="0" anchor="ctr"/>
          <a:lstStyle>
            <a:lvl1pPr algn="l" eaLnBrk="1" fontAlgn="auto" hangingPunct="1">
              <a:spcBef>
                <a:spcPts val="0"/>
              </a:spcBef>
              <a:spcAft>
                <a:spcPts val="0"/>
              </a:spcAft>
              <a:defRPr sz="1100">
                <a:solidFill>
                  <a:schemeClr val="tx1">
                    <a:tint val="75000"/>
                  </a:schemeClr>
                </a:solidFill>
                <a:latin typeface="+mn-lt"/>
                <a:ea typeface="+mn-ea"/>
                <a:cs typeface="+mn-cs"/>
              </a:defRPr>
            </a:lvl1pPr>
          </a:lstStyle>
          <a:p>
            <a:pPr>
              <a:defRPr/>
            </a:pPr>
            <a:r>
              <a:rPr lang="en-US"/>
              <a:t>12/19/25</a:t>
            </a:r>
          </a:p>
        </p:txBody>
      </p:sp>
      <p:sp>
        <p:nvSpPr>
          <p:cNvPr id="5" name="Footer Placeholder 4"/>
          <p:cNvSpPr>
            <a:spLocks noGrp="1"/>
          </p:cNvSpPr>
          <p:nvPr>
            <p:ph type="ftr" sz="quarter" idx="3"/>
          </p:nvPr>
        </p:nvSpPr>
        <p:spPr>
          <a:xfrm>
            <a:off x="3352800" y="6569076"/>
            <a:ext cx="5994400" cy="365125"/>
          </a:xfrm>
          <a:prstGeom prst="rect">
            <a:avLst/>
          </a:prstGeom>
        </p:spPr>
        <p:txBody>
          <a:bodyPr vert="horz" lIns="91440" tIns="45720" rIns="91440" bIns="45720" rtlCol="0" anchor="ctr"/>
          <a:lstStyle>
            <a:lvl1pPr algn="ctr" eaLnBrk="1" fontAlgn="auto" hangingPunct="1">
              <a:spcBef>
                <a:spcPts val="0"/>
              </a:spcBef>
              <a:spcAft>
                <a:spcPts val="0"/>
              </a:spcAft>
              <a:defRPr sz="1100">
                <a:solidFill>
                  <a:schemeClr val="tx1">
                    <a:tint val="75000"/>
                  </a:schemeClr>
                </a:solidFill>
                <a:latin typeface="+mn-lt"/>
                <a:ea typeface="+mn-ea"/>
                <a:cs typeface="+mn-cs"/>
              </a:defRPr>
            </a:lvl1pPr>
          </a:lstStyle>
          <a:p>
            <a:pPr>
              <a:defRPr/>
            </a:pPr>
            <a:r>
              <a:rPr lang="en-US"/>
              <a:t>Report on Venice ESPP Symposium </a:t>
            </a:r>
          </a:p>
        </p:txBody>
      </p:sp>
      <p:sp>
        <p:nvSpPr>
          <p:cNvPr id="6" name="Slide Number Placeholder 5"/>
          <p:cNvSpPr>
            <a:spLocks noGrp="1"/>
          </p:cNvSpPr>
          <p:nvPr>
            <p:ph type="sldNum" sz="quarter" idx="4"/>
          </p:nvPr>
        </p:nvSpPr>
        <p:spPr>
          <a:xfrm>
            <a:off x="9347200" y="6569076"/>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a:solidFill>
                  <a:srgbClr val="898989"/>
                </a:solidFill>
                <a:latin typeface="Calibri" pitchFamily="34" charset="0"/>
              </a:defRPr>
            </a:lvl1pPr>
          </a:lstStyle>
          <a:p>
            <a:fld id="{CED5C2D3-4FA7-469F-98D4-CE8F1B90AF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964" r:id="rId1"/>
    <p:sldLayoutId id="2147483649" r:id="rId2"/>
    <p:sldLayoutId id="2147484963" r:id="rId3"/>
  </p:sldLayoutIdLst>
  <p:hf hdr="0"/>
  <p:txStyles>
    <p:titleStyle>
      <a:lvl1pPr algn="ctr" rtl="0" eaLnBrk="0" fontAlgn="base" hangingPunct="0">
        <a:spcBef>
          <a:spcPct val="0"/>
        </a:spcBef>
        <a:spcAft>
          <a:spcPct val="0"/>
        </a:spcAft>
        <a:defRPr sz="3600" b="1" kern="1200">
          <a:solidFill>
            <a:schemeClr val="bg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3600" b="1">
          <a:solidFill>
            <a:schemeClr val="bg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b="1">
          <a:solidFill>
            <a:schemeClr val="tx1"/>
          </a:solidFill>
          <a:latin typeface="Calibri" pitchFamily="34" charset="0"/>
        </a:defRPr>
      </a:lvl6pPr>
      <a:lvl7pPr marL="914400" algn="ctr" rtl="0" fontAlgn="base">
        <a:spcBef>
          <a:spcPct val="0"/>
        </a:spcBef>
        <a:spcAft>
          <a:spcPct val="0"/>
        </a:spcAft>
        <a:defRPr sz="4400" b="1">
          <a:solidFill>
            <a:schemeClr val="tx1"/>
          </a:solidFill>
          <a:latin typeface="Calibri" pitchFamily="34" charset="0"/>
        </a:defRPr>
      </a:lvl7pPr>
      <a:lvl8pPr marL="1371600" algn="ctr" rtl="0" fontAlgn="base">
        <a:spcBef>
          <a:spcPct val="0"/>
        </a:spcBef>
        <a:spcAft>
          <a:spcPct val="0"/>
        </a:spcAft>
        <a:defRPr sz="4400" b="1">
          <a:solidFill>
            <a:schemeClr val="tx1"/>
          </a:solidFill>
          <a:latin typeface="Calibri" pitchFamily="34" charset="0"/>
        </a:defRPr>
      </a:lvl8pPr>
      <a:lvl9pPr marL="1828800" algn="ctr" rtl="0" fontAlgn="base">
        <a:spcBef>
          <a:spcPct val="0"/>
        </a:spcBef>
        <a:spcAft>
          <a:spcPct val="0"/>
        </a:spcAft>
        <a:defRPr sz="44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v"/>
        <a:defRPr sz="2400" kern="1200">
          <a:solidFill>
            <a:srgbClr val="000090"/>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Wingdings" pitchFamily="2" charset="2"/>
        <a:buChar char="§"/>
        <a:defRPr sz="2000" kern="1200">
          <a:solidFill>
            <a:schemeClr val="tx1"/>
          </a:solidFill>
          <a:latin typeface="+mn-lt"/>
          <a:ea typeface="MS PGothic" pitchFamily="34" charset="-128"/>
          <a:cs typeface="MS PGothic" charset="0"/>
        </a:defRPr>
      </a:lvl2pPr>
      <a:lvl3pPr marL="1257300" indent="-342900" algn="l" rtl="0" eaLnBrk="0" fontAlgn="base" hangingPunct="0">
        <a:spcBef>
          <a:spcPct val="20000"/>
        </a:spcBef>
        <a:spcAft>
          <a:spcPct val="0"/>
        </a:spcAft>
        <a:buFont typeface="Courier New" pitchFamily="49" charset="0"/>
        <a:buChar char="o"/>
        <a:defRPr sz="2000" kern="1200">
          <a:solidFill>
            <a:srgbClr val="EB641B"/>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rgbClr val="7D3C4A"/>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indico.cern.ch/event/1567662/contributions/6699645/attachments/3178608/5653480/ECFA-Nov21.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ds.cern.ch/record/2944678" TargetMode="Externa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cds.cern.ch/record/2947728?ln=en" TargetMode="External"/><Relationship Id="rId4" Type="http://schemas.openxmlformats.org/officeDocument/2006/relationships/hyperlink" Target="https://cds.cern.ch/record/2950671"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indico.cern.ch/event/1567662/contributions/6699597/attachments/3178446/5653152/bolognesi_ECFANov2025.pdf" TargetMode="External"/><Relationship Id="rId13"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hyperlink" Target="https://indico.cern.ch/event/1567662/contributions/6699596/attachments/3178505/5654673/ECFA%20talk.pdf" TargetMode="External"/><Relationship Id="rId12" Type="http://schemas.openxmlformats.org/officeDocument/2006/relationships/image" Target="../media/image4.png"/><Relationship Id="rId2" Type="http://schemas.openxmlformats.org/officeDocument/2006/relationships/hyperlink" Target="https://cds.cern.ch/record/2947728?ln=en" TargetMode="External"/><Relationship Id="rId1" Type="http://schemas.openxmlformats.org/officeDocument/2006/relationships/slideLayout" Target="../slideLayouts/slideLayout2.xml"/><Relationship Id="rId6" Type="http://schemas.openxmlformats.org/officeDocument/2006/relationships/hyperlink" Target="https://indico.cern.ch/event/1567662/" TargetMode="External"/><Relationship Id="rId11" Type="http://schemas.openxmlformats.org/officeDocument/2006/relationships/image" Target="../media/image3.png"/><Relationship Id="rId5" Type="http://schemas.openxmlformats.org/officeDocument/2006/relationships/hyperlink" Target="https://arxiv.org/abs/2511.03883" TargetMode="External"/><Relationship Id="rId10" Type="http://schemas.openxmlformats.org/officeDocument/2006/relationships/hyperlink" Target="https://cds.cern.ch/record/2950671" TargetMode="External"/><Relationship Id="rId4" Type="http://schemas.openxmlformats.org/officeDocument/2006/relationships/hyperlink" Target="https://cds.cern.ch/record/2944678" TargetMode="External"/><Relationship Id="rId9" Type="http://schemas.openxmlformats.org/officeDocument/2006/relationships/hyperlink" Target="https://indico.cern.ch/event/1567662/contributions/6699605/attachments/3178508/5653281/ECFA%20November%202025%20vfinal.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60E6D37-220F-4466-9FBE-92BE6D4E1130}"/>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FC41477-2591-1D53-F4BB-C3D13614178D}"/>
              </a:ext>
            </a:extLst>
          </p:cNvPr>
          <p:cNvSpPr>
            <a:spLocks noGrp="1"/>
          </p:cNvSpPr>
          <p:nvPr>
            <p:ph type="ctrTitle"/>
          </p:nvPr>
        </p:nvSpPr>
        <p:spPr>
          <a:xfrm>
            <a:off x="851338" y="924910"/>
            <a:ext cx="10363200" cy="2238701"/>
          </a:xfrm>
        </p:spPr>
        <p:txBody>
          <a:bodyPr/>
          <a:lstStyle/>
          <a:p>
            <a:r>
              <a:rPr lang="en-US"/>
              <a:t>Report on</a:t>
            </a:r>
            <a:br>
              <a:rPr lang="en-US"/>
            </a:br>
            <a:r>
              <a:rPr lang="en-US"/>
              <a:t>ESG Recommendations</a:t>
            </a:r>
            <a:br>
              <a:rPr lang="en-US"/>
            </a:br>
            <a:r>
              <a:rPr lang="en-US"/>
              <a:t>European Strategy for Particle Physics </a:t>
            </a:r>
            <a:br>
              <a:rPr lang="en-US"/>
            </a:br>
            <a:r>
              <a:rPr lang="en-US"/>
              <a:t>2026 Update</a:t>
            </a:r>
          </a:p>
        </p:txBody>
      </p:sp>
      <p:sp>
        <p:nvSpPr>
          <p:cNvPr id="3" name="Subtitle 2">
            <a:extLst>
              <a:ext uri="{FF2B5EF4-FFF2-40B4-BE49-F238E27FC236}">
                <a16:creationId xmlns:a16="http://schemas.microsoft.com/office/drawing/2014/main" id="{82D0220B-4C95-80AD-28AD-4C1367A56F51}"/>
              </a:ext>
            </a:extLst>
          </p:cNvPr>
          <p:cNvSpPr>
            <a:spLocks noGrp="1"/>
          </p:cNvSpPr>
          <p:nvPr>
            <p:ph type="subTitle" idx="1"/>
          </p:nvPr>
        </p:nvSpPr>
        <p:spPr>
          <a:xfrm>
            <a:off x="1689538" y="4250050"/>
            <a:ext cx="8534400" cy="1752600"/>
          </a:xfrm>
        </p:spPr>
        <p:txBody>
          <a:bodyPr/>
          <a:lstStyle/>
          <a:p>
            <a:r>
              <a:rPr lang="en-US"/>
              <a:t>Mike Tuts</a:t>
            </a:r>
          </a:p>
          <a:p>
            <a:r>
              <a:rPr lang="en-US"/>
              <a:t>Columbia University</a:t>
            </a:r>
          </a:p>
          <a:p>
            <a:r>
              <a:rPr lang="en-US"/>
              <a:t>DPF Community Meeting</a:t>
            </a:r>
          </a:p>
          <a:p>
            <a:r>
              <a:rPr lang="en-US"/>
              <a:t>December 19, 2025</a:t>
            </a:r>
          </a:p>
          <a:p>
            <a:endParaRPr lang="en-US"/>
          </a:p>
        </p:txBody>
      </p:sp>
    </p:spTree>
    <p:extLst>
      <p:ext uri="{BB962C8B-B14F-4D97-AF65-F5344CB8AC3E}">
        <p14:creationId xmlns:p14="http://schemas.microsoft.com/office/powerpoint/2010/main" val="2022562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66FC5-A27D-DE73-7A11-475A3053381A}"/>
              </a:ext>
            </a:extLst>
          </p:cNvPr>
          <p:cNvSpPr>
            <a:spLocks noGrp="1"/>
          </p:cNvSpPr>
          <p:nvPr>
            <p:ph type="title"/>
          </p:nvPr>
        </p:nvSpPr>
        <p:spPr/>
        <p:txBody>
          <a:bodyPr/>
          <a:lstStyle/>
          <a:p>
            <a:r>
              <a:rPr lang="en-US"/>
              <a:t>Other Alternative Options (not ranked) - II</a:t>
            </a:r>
          </a:p>
        </p:txBody>
      </p:sp>
      <p:sp>
        <p:nvSpPr>
          <p:cNvPr id="3" name="Content Placeholder 2">
            <a:extLst>
              <a:ext uri="{FF2B5EF4-FFF2-40B4-BE49-F238E27FC236}">
                <a16:creationId xmlns:a16="http://schemas.microsoft.com/office/drawing/2014/main" id="{26193B5B-131F-D471-B610-516CD86F08C0}"/>
              </a:ext>
            </a:extLst>
          </p:cNvPr>
          <p:cNvSpPr>
            <a:spLocks noGrp="1"/>
          </p:cNvSpPr>
          <p:nvPr>
            <p:ph idx="1"/>
          </p:nvPr>
        </p:nvSpPr>
        <p:spPr/>
        <p:txBody>
          <a:bodyPr/>
          <a:lstStyle/>
          <a:p>
            <a:r>
              <a:rPr lang="en-US"/>
              <a:t>LEP3 and </a:t>
            </a:r>
            <a:r>
              <a:rPr lang="en-US" err="1"/>
              <a:t>LHeC</a:t>
            </a:r>
            <a:r>
              <a:rPr lang="en-US"/>
              <a:t> are colliders that would reuse the LHC tunnel, offering an intermediate physics </a:t>
            </a:r>
            <a:r>
              <a:rPr lang="en-US" err="1"/>
              <a:t>programme</a:t>
            </a:r>
            <a:r>
              <a:rPr lang="en-US"/>
              <a:t> at significantly lower construction costs than the other options. Neither, on its own, would be a flagship collider. To provide a long-term physics </a:t>
            </a:r>
            <a:r>
              <a:rPr lang="en-US" err="1"/>
              <a:t>programme</a:t>
            </a:r>
            <a:r>
              <a:rPr lang="en-US"/>
              <a:t>, they would need to be complemented by an energy-frontier machine, such as a hadron collider</a:t>
            </a:r>
          </a:p>
          <a:p>
            <a:pPr lvl="1"/>
            <a:r>
              <a:rPr lang="en-US"/>
              <a:t>“LEP3, an electron–positron collider operating at energies up to 230 GeV, would offer improvements in Higgs physics with respect to the HL-LHC, strong electroweak and </a:t>
            </a:r>
            <a:r>
              <a:rPr lang="en-US" err="1"/>
              <a:t>flavour</a:t>
            </a:r>
            <a:r>
              <a:rPr lang="en-US"/>
              <a:t> physics </a:t>
            </a:r>
            <a:r>
              <a:rPr lang="en-US" err="1"/>
              <a:t>programmes</a:t>
            </a:r>
            <a:r>
              <a:rPr lang="en-US"/>
              <a:t>, but no top-quark run”</a:t>
            </a:r>
          </a:p>
          <a:p>
            <a:pPr lvl="1"/>
            <a:r>
              <a:rPr lang="en-US"/>
              <a:t>“</a:t>
            </a:r>
            <a:r>
              <a:rPr lang="en-US" err="1"/>
              <a:t>LHeC</a:t>
            </a:r>
            <a:r>
              <a:rPr lang="en-US"/>
              <a:t>, an electron–proton collider that would combine an energy recovery linear electron accelerator with the LHC, would offer a strong QCD </a:t>
            </a:r>
            <a:r>
              <a:rPr lang="en-US" err="1"/>
              <a:t>programme</a:t>
            </a:r>
            <a:r>
              <a:rPr lang="en-US"/>
              <a:t> and significantly extended knowledge of proton structure. Although it would also offer some improvements in Higgs physics with respect to the HL LHC, its overall precision physics </a:t>
            </a:r>
            <a:r>
              <a:rPr lang="en-US" err="1"/>
              <a:t>programme</a:t>
            </a:r>
            <a:r>
              <a:rPr lang="en-US"/>
              <a:t> is limited”</a:t>
            </a:r>
          </a:p>
          <a:p>
            <a:endParaRPr lang="en-US"/>
          </a:p>
        </p:txBody>
      </p:sp>
      <p:sp>
        <p:nvSpPr>
          <p:cNvPr id="4" name="Date Placeholder 3">
            <a:extLst>
              <a:ext uri="{FF2B5EF4-FFF2-40B4-BE49-F238E27FC236}">
                <a16:creationId xmlns:a16="http://schemas.microsoft.com/office/drawing/2014/main" id="{0B7275EF-E3A1-001C-C8F0-E0E9E750B68C}"/>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1F409D2C-C407-ADE7-B5B9-EC5AFF75AD3B}"/>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32A36B21-F5FD-7750-5DF5-09D5000BFB1D}"/>
              </a:ext>
            </a:extLst>
          </p:cNvPr>
          <p:cNvSpPr>
            <a:spLocks noGrp="1"/>
          </p:cNvSpPr>
          <p:nvPr>
            <p:ph type="sldNum" sz="quarter" idx="12"/>
          </p:nvPr>
        </p:nvSpPr>
        <p:spPr/>
        <p:txBody>
          <a:bodyPr/>
          <a:lstStyle/>
          <a:p>
            <a:fld id="{45998CA1-9168-4BC8-9DFE-73B2EA9CCF4C}" type="slidenum">
              <a:rPr lang="en-US" altLang="en-US" smtClean="0"/>
              <a:pPr/>
              <a:t>10</a:t>
            </a:fld>
            <a:endParaRPr lang="en-US" altLang="en-US"/>
          </a:p>
        </p:txBody>
      </p:sp>
    </p:spTree>
    <p:extLst>
      <p:ext uri="{BB962C8B-B14F-4D97-AF65-F5344CB8AC3E}">
        <p14:creationId xmlns:p14="http://schemas.microsoft.com/office/powerpoint/2010/main" val="511728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BA86D-6EF0-285C-BE86-1EAA75E5DB4E}"/>
              </a:ext>
            </a:extLst>
          </p:cNvPr>
          <p:cNvSpPr>
            <a:spLocks noGrp="1"/>
          </p:cNvSpPr>
          <p:nvPr>
            <p:ph type="title"/>
          </p:nvPr>
        </p:nvSpPr>
        <p:spPr>
          <a:xfrm>
            <a:off x="1828800" y="0"/>
            <a:ext cx="8737600" cy="1066800"/>
          </a:xfrm>
        </p:spPr>
        <p:txBody>
          <a:bodyPr/>
          <a:lstStyle/>
          <a:p>
            <a:r>
              <a:rPr lang="en-US"/>
              <a:t>Other Research Directions in Particle Physics</a:t>
            </a:r>
          </a:p>
        </p:txBody>
      </p:sp>
      <p:sp>
        <p:nvSpPr>
          <p:cNvPr id="3" name="Content Placeholder 2">
            <a:extLst>
              <a:ext uri="{FF2B5EF4-FFF2-40B4-BE49-F238E27FC236}">
                <a16:creationId xmlns:a16="http://schemas.microsoft.com/office/drawing/2014/main" id="{9963422C-3491-07FC-1965-E42F59ED6840}"/>
              </a:ext>
            </a:extLst>
          </p:cNvPr>
          <p:cNvSpPr>
            <a:spLocks noGrp="1"/>
          </p:cNvSpPr>
          <p:nvPr>
            <p:ph idx="1"/>
          </p:nvPr>
        </p:nvSpPr>
        <p:spPr/>
        <p:txBody>
          <a:bodyPr/>
          <a:lstStyle/>
          <a:p>
            <a:r>
              <a:rPr lang="en-US">
                <a:solidFill>
                  <a:srgbClr val="FF0000"/>
                </a:solidFill>
              </a:rPr>
              <a:t>4A</a:t>
            </a:r>
            <a:r>
              <a:rPr lang="en-US"/>
              <a:t> </a:t>
            </a:r>
            <a:r>
              <a:rPr lang="en-US" i="1">
                <a:highlight>
                  <a:srgbClr val="FFFF00"/>
                </a:highlight>
              </a:rPr>
              <a:t>European contributions to both accelerator-based and non-accelerator neutrino and dark matter experiments are essential and should be supported.</a:t>
            </a:r>
          </a:p>
          <a:p>
            <a:r>
              <a:rPr lang="en-US">
                <a:solidFill>
                  <a:srgbClr val="FF0000"/>
                </a:solidFill>
              </a:rPr>
              <a:t>4B</a:t>
            </a:r>
            <a:r>
              <a:rPr lang="en-US"/>
              <a:t> </a:t>
            </a:r>
            <a:r>
              <a:rPr lang="en-US" i="1">
                <a:highlight>
                  <a:srgbClr val="FFFF00"/>
                </a:highlight>
              </a:rPr>
              <a:t>CERN should continue to provide support to the global long-baseline neutrino </a:t>
            </a:r>
            <a:r>
              <a:rPr lang="en-US" i="1" err="1">
                <a:highlight>
                  <a:srgbClr val="FFFF00"/>
                </a:highlight>
              </a:rPr>
              <a:t>programme</a:t>
            </a:r>
            <a:r>
              <a:rPr lang="en-US" i="1">
                <a:highlight>
                  <a:srgbClr val="FFFF00"/>
                </a:highlight>
              </a:rPr>
              <a:t> via the Neutrino Platform. The collaboration between CERN and non-accelerator-based experiments on technologies of mutual benefit should be continued. </a:t>
            </a:r>
          </a:p>
          <a:p>
            <a:r>
              <a:rPr lang="en-US">
                <a:solidFill>
                  <a:srgbClr val="FF0000"/>
                </a:solidFill>
              </a:rPr>
              <a:t>4C</a:t>
            </a:r>
            <a:r>
              <a:rPr lang="en-US"/>
              <a:t> </a:t>
            </a:r>
            <a:r>
              <a:rPr lang="en-US" i="1"/>
              <a:t>The ecosystem of European particle physics laboratories should continue to support a broad, diverse spectrum of key precision experiments in particle physics. </a:t>
            </a:r>
          </a:p>
        </p:txBody>
      </p:sp>
      <p:sp>
        <p:nvSpPr>
          <p:cNvPr id="4" name="Date Placeholder 3">
            <a:extLst>
              <a:ext uri="{FF2B5EF4-FFF2-40B4-BE49-F238E27FC236}">
                <a16:creationId xmlns:a16="http://schemas.microsoft.com/office/drawing/2014/main" id="{069BC899-9FFA-0346-40DB-2F673C869C58}"/>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5C1D6D2B-D1B7-1B48-311F-4B099D63E2C5}"/>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32CA76AB-118A-4C95-2CB0-FE541582E977}"/>
              </a:ext>
            </a:extLst>
          </p:cNvPr>
          <p:cNvSpPr>
            <a:spLocks noGrp="1"/>
          </p:cNvSpPr>
          <p:nvPr>
            <p:ph type="sldNum" sz="quarter" idx="12"/>
          </p:nvPr>
        </p:nvSpPr>
        <p:spPr/>
        <p:txBody>
          <a:bodyPr/>
          <a:lstStyle/>
          <a:p>
            <a:fld id="{45998CA1-9168-4BC8-9DFE-73B2EA9CCF4C}" type="slidenum">
              <a:rPr lang="en-US" altLang="en-US" smtClean="0"/>
              <a:pPr/>
              <a:t>11</a:t>
            </a:fld>
            <a:endParaRPr lang="en-US" altLang="en-US"/>
          </a:p>
        </p:txBody>
      </p:sp>
    </p:spTree>
    <p:extLst>
      <p:ext uri="{BB962C8B-B14F-4D97-AF65-F5344CB8AC3E}">
        <p14:creationId xmlns:p14="http://schemas.microsoft.com/office/powerpoint/2010/main" val="1497601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3D98D-C93D-C1F8-85A3-55ACBF7E3088}"/>
              </a:ext>
            </a:extLst>
          </p:cNvPr>
          <p:cNvSpPr>
            <a:spLocks noGrp="1"/>
          </p:cNvSpPr>
          <p:nvPr>
            <p:ph type="title"/>
          </p:nvPr>
        </p:nvSpPr>
        <p:spPr/>
        <p:txBody>
          <a:bodyPr/>
          <a:lstStyle/>
          <a:p>
            <a:r>
              <a:rPr lang="en-US"/>
              <a:t>Theory</a:t>
            </a:r>
          </a:p>
        </p:txBody>
      </p:sp>
      <p:sp>
        <p:nvSpPr>
          <p:cNvPr id="3" name="Content Placeholder 2">
            <a:extLst>
              <a:ext uri="{FF2B5EF4-FFF2-40B4-BE49-F238E27FC236}">
                <a16:creationId xmlns:a16="http://schemas.microsoft.com/office/drawing/2014/main" id="{4BCF0ACD-E77E-5A4E-10AB-334371F9FC9F}"/>
              </a:ext>
            </a:extLst>
          </p:cNvPr>
          <p:cNvSpPr>
            <a:spLocks noGrp="1"/>
          </p:cNvSpPr>
          <p:nvPr>
            <p:ph idx="1"/>
          </p:nvPr>
        </p:nvSpPr>
        <p:spPr/>
        <p:txBody>
          <a:bodyPr/>
          <a:lstStyle/>
          <a:p>
            <a:r>
              <a:rPr lang="en-US">
                <a:solidFill>
                  <a:srgbClr val="FF0000"/>
                </a:solidFill>
              </a:rPr>
              <a:t>5A</a:t>
            </a:r>
            <a:r>
              <a:rPr lang="en-US"/>
              <a:t> </a:t>
            </a:r>
            <a:r>
              <a:rPr lang="en-US" i="1"/>
              <a:t>Europe should maintain a strong and diverse particle theory landscape, from formal to phenomenological aspects, while further strengthening and leveraging connections to </a:t>
            </a:r>
            <a:r>
              <a:rPr lang="en-US" i="1" err="1"/>
              <a:t>neighbouring</a:t>
            </a:r>
            <a:r>
              <a:rPr lang="en-US" i="1"/>
              <a:t> fields. </a:t>
            </a:r>
          </a:p>
          <a:p>
            <a:endParaRPr lang="en-US" i="1"/>
          </a:p>
          <a:p>
            <a:r>
              <a:rPr lang="en-US" sz="2000">
                <a:solidFill>
                  <a:schemeClr val="tx1"/>
                </a:solidFill>
              </a:rPr>
              <a:t>The coming decades will be marked by the HL-LHC </a:t>
            </a:r>
            <a:r>
              <a:rPr lang="en-US" sz="2000" err="1">
                <a:solidFill>
                  <a:schemeClr val="tx1"/>
                </a:solidFill>
              </a:rPr>
              <a:t>programme</a:t>
            </a:r>
            <a:r>
              <a:rPr lang="en-US" sz="2000">
                <a:solidFill>
                  <a:schemeClr val="tx1"/>
                </a:solidFill>
              </a:rPr>
              <a:t> and the beginning of a new flagship facility at CERN. The success of these </a:t>
            </a:r>
            <a:r>
              <a:rPr lang="en-US" sz="2000" err="1">
                <a:solidFill>
                  <a:schemeClr val="tx1"/>
                </a:solidFill>
              </a:rPr>
              <a:t>endeavours</a:t>
            </a:r>
            <a:r>
              <a:rPr lang="en-US" sz="2000">
                <a:solidFill>
                  <a:schemeClr val="tx1"/>
                </a:solidFill>
              </a:rPr>
              <a:t> crucially depends on achieving theoretical predictions at an unprecedented level of precision. This relies on close interaction in collider phenomenology between theory and experiment. Collaborative efforts in perturbative quantum field theory and lattice QCD calculations, along with the development of theoretical tools for experimental analyses, will be essential.  </a:t>
            </a:r>
            <a:r>
              <a:rPr lang="en-US" sz="2000">
                <a:solidFill>
                  <a:srgbClr val="FF0000"/>
                </a:solidFill>
              </a:rPr>
              <a:t>[Note: the J. Love slide 7 Genesis mission on Lattice QCD partner]</a:t>
            </a:r>
            <a:endParaRPr lang="en-US" sz="2000" i="1">
              <a:solidFill>
                <a:srgbClr val="FF0000"/>
              </a:solidFill>
            </a:endParaRPr>
          </a:p>
          <a:p>
            <a:r>
              <a:rPr lang="en-US">
                <a:solidFill>
                  <a:srgbClr val="FF0000"/>
                </a:solidFill>
              </a:rPr>
              <a:t>5B</a:t>
            </a:r>
            <a:r>
              <a:rPr lang="en-US"/>
              <a:t> </a:t>
            </a:r>
            <a:r>
              <a:rPr lang="en-US" i="1">
                <a:highlight>
                  <a:srgbClr val="FFFF00"/>
                </a:highlight>
              </a:rPr>
              <a:t>Collaborative efforts to improve the precision of theoretical predictions should be </a:t>
            </a:r>
            <a:r>
              <a:rPr lang="en-US" i="1" err="1">
                <a:highlight>
                  <a:srgbClr val="FFFF00"/>
                </a:highlight>
              </a:rPr>
              <a:t>recognised</a:t>
            </a:r>
            <a:r>
              <a:rPr lang="en-US" i="1">
                <a:highlight>
                  <a:srgbClr val="FFFF00"/>
                </a:highlight>
              </a:rPr>
              <a:t> and supported</a:t>
            </a:r>
            <a:r>
              <a:rPr lang="en-US" i="1"/>
              <a:t>. Europe is world-leading in these areas and should strive to remain so by attracting, fostering and retaining early-career global talent. CERN should continue to be an integral part of all these efforts.</a:t>
            </a:r>
          </a:p>
        </p:txBody>
      </p:sp>
      <p:sp>
        <p:nvSpPr>
          <p:cNvPr id="4" name="Date Placeholder 3">
            <a:extLst>
              <a:ext uri="{FF2B5EF4-FFF2-40B4-BE49-F238E27FC236}">
                <a16:creationId xmlns:a16="http://schemas.microsoft.com/office/drawing/2014/main" id="{50163D31-FA67-138D-82F7-08F953161662}"/>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1965D423-1F7D-AA2F-71DD-DA8A7CDC2CC4}"/>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588FDAC2-CB9A-22BF-507D-B95901D83555}"/>
              </a:ext>
            </a:extLst>
          </p:cNvPr>
          <p:cNvSpPr>
            <a:spLocks noGrp="1"/>
          </p:cNvSpPr>
          <p:nvPr>
            <p:ph type="sldNum" sz="quarter" idx="12"/>
          </p:nvPr>
        </p:nvSpPr>
        <p:spPr/>
        <p:txBody>
          <a:bodyPr/>
          <a:lstStyle/>
          <a:p>
            <a:fld id="{45998CA1-9168-4BC8-9DFE-73B2EA9CCF4C}" type="slidenum">
              <a:rPr lang="en-US" altLang="en-US" smtClean="0"/>
              <a:pPr/>
              <a:t>12</a:t>
            </a:fld>
            <a:endParaRPr lang="en-US" altLang="en-US"/>
          </a:p>
        </p:txBody>
      </p:sp>
    </p:spTree>
    <p:extLst>
      <p:ext uri="{BB962C8B-B14F-4D97-AF65-F5344CB8AC3E}">
        <p14:creationId xmlns:p14="http://schemas.microsoft.com/office/powerpoint/2010/main" val="1879152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E329D-FD9F-11BF-22E0-2ED5AFF0F3C5}"/>
              </a:ext>
            </a:extLst>
          </p:cNvPr>
          <p:cNvSpPr>
            <a:spLocks noGrp="1"/>
          </p:cNvSpPr>
          <p:nvPr>
            <p:ph type="title"/>
          </p:nvPr>
        </p:nvSpPr>
        <p:spPr/>
        <p:txBody>
          <a:bodyPr/>
          <a:lstStyle/>
          <a:p>
            <a:r>
              <a:rPr lang="en-US"/>
              <a:t>Technologies - General</a:t>
            </a:r>
          </a:p>
        </p:txBody>
      </p:sp>
      <p:sp>
        <p:nvSpPr>
          <p:cNvPr id="3" name="Content Placeholder 2">
            <a:extLst>
              <a:ext uri="{FF2B5EF4-FFF2-40B4-BE49-F238E27FC236}">
                <a16:creationId xmlns:a16="http://schemas.microsoft.com/office/drawing/2014/main" id="{1320B94E-1432-9A1F-FF38-2A783E486763}"/>
              </a:ext>
            </a:extLst>
          </p:cNvPr>
          <p:cNvSpPr>
            <a:spLocks noGrp="1"/>
          </p:cNvSpPr>
          <p:nvPr>
            <p:ph idx="1"/>
          </p:nvPr>
        </p:nvSpPr>
        <p:spPr/>
        <p:txBody>
          <a:bodyPr/>
          <a:lstStyle/>
          <a:p>
            <a:r>
              <a:rPr lang="en-US">
                <a:solidFill>
                  <a:schemeClr val="tx1"/>
                </a:solidFill>
              </a:rPr>
              <a:t>The science and technologies underpinning the areas of accelerators, detectors and computing, and related infrastructures, provide the foundation to address the key questions of particle physics. They are deeply embedded in the international particle physics community and are essential for the success of current and future projects.</a:t>
            </a:r>
          </a:p>
          <a:p>
            <a:r>
              <a:rPr lang="en-US">
                <a:solidFill>
                  <a:srgbClr val="FF0000"/>
                </a:solidFill>
              </a:rPr>
              <a:t>6A</a:t>
            </a:r>
            <a:r>
              <a:rPr lang="en-US"/>
              <a:t> </a:t>
            </a:r>
            <a:r>
              <a:rPr lang="en-US" i="1"/>
              <a:t>To ensure that Europe remains at the forefront of technologies for particle physics, </a:t>
            </a:r>
            <a:r>
              <a:rPr lang="en-US" i="1">
                <a:highlight>
                  <a:srgbClr val="FFFF00"/>
                </a:highlight>
              </a:rPr>
              <a:t>R&amp;D in collaboration with international partners and industry must continue to be supported with high priority</a:t>
            </a:r>
            <a:r>
              <a:rPr lang="en-US" i="1"/>
              <a:t>, thereby enhancing sustainability and societal impact. </a:t>
            </a:r>
          </a:p>
        </p:txBody>
      </p:sp>
      <p:sp>
        <p:nvSpPr>
          <p:cNvPr id="4" name="Date Placeholder 3">
            <a:extLst>
              <a:ext uri="{FF2B5EF4-FFF2-40B4-BE49-F238E27FC236}">
                <a16:creationId xmlns:a16="http://schemas.microsoft.com/office/drawing/2014/main" id="{2C9004D8-4DB6-8398-A539-31C339C46776}"/>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4A6D372D-CEE3-60AB-FDF4-30FEF584D9F8}"/>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DD8E2B7F-2E26-6488-85F4-9433330FF2BF}"/>
              </a:ext>
            </a:extLst>
          </p:cNvPr>
          <p:cNvSpPr>
            <a:spLocks noGrp="1"/>
          </p:cNvSpPr>
          <p:nvPr>
            <p:ph type="sldNum" sz="quarter" idx="12"/>
          </p:nvPr>
        </p:nvSpPr>
        <p:spPr/>
        <p:txBody>
          <a:bodyPr/>
          <a:lstStyle/>
          <a:p>
            <a:fld id="{45998CA1-9168-4BC8-9DFE-73B2EA9CCF4C}" type="slidenum">
              <a:rPr lang="en-US" altLang="en-US" smtClean="0"/>
              <a:pPr/>
              <a:t>13</a:t>
            </a:fld>
            <a:endParaRPr lang="en-US" altLang="en-US"/>
          </a:p>
        </p:txBody>
      </p:sp>
    </p:spTree>
    <p:extLst>
      <p:ext uri="{BB962C8B-B14F-4D97-AF65-F5344CB8AC3E}">
        <p14:creationId xmlns:p14="http://schemas.microsoft.com/office/powerpoint/2010/main" val="2701696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071CD-AAEC-3485-A07A-FE1FA03AFA2B}"/>
              </a:ext>
            </a:extLst>
          </p:cNvPr>
          <p:cNvSpPr>
            <a:spLocks noGrp="1"/>
          </p:cNvSpPr>
          <p:nvPr>
            <p:ph type="title"/>
          </p:nvPr>
        </p:nvSpPr>
        <p:spPr>
          <a:xfrm>
            <a:off x="1828800" y="0"/>
            <a:ext cx="8737600" cy="1066800"/>
          </a:xfrm>
        </p:spPr>
        <p:txBody>
          <a:bodyPr/>
          <a:lstStyle/>
          <a:p>
            <a:r>
              <a:rPr lang="en-US"/>
              <a:t>Technologies - Accelerator Science &amp; Technology</a:t>
            </a:r>
          </a:p>
        </p:txBody>
      </p:sp>
      <p:sp>
        <p:nvSpPr>
          <p:cNvPr id="3" name="Content Placeholder 2">
            <a:extLst>
              <a:ext uri="{FF2B5EF4-FFF2-40B4-BE49-F238E27FC236}">
                <a16:creationId xmlns:a16="http://schemas.microsoft.com/office/drawing/2014/main" id="{2339FD95-002B-3604-D1A5-88934CCA23B2}"/>
              </a:ext>
            </a:extLst>
          </p:cNvPr>
          <p:cNvSpPr>
            <a:spLocks noGrp="1"/>
          </p:cNvSpPr>
          <p:nvPr>
            <p:ph idx="1"/>
          </p:nvPr>
        </p:nvSpPr>
        <p:spPr/>
        <p:txBody>
          <a:bodyPr/>
          <a:lstStyle/>
          <a:p>
            <a:r>
              <a:rPr lang="en-US">
                <a:solidFill>
                  <a:srgbClr val="FF0000"/>
                </a:solidFill>
              </a:rPr>
              <a:t>6B</a:t>
            </a:r>
            <a:r>
              <a:rPr lang="en-US"/>
              <a:t> </a:t>
            </a:r>
            <a:r>
              <a:rPr lang="en-US" i="1"/>
              <a:t>In order to </a:t>
            </a:r>
            <a:r>
              <a:rPr lang="en-US" i="1" err="1"/>
              <a:t>realise</a:t>
            </a:r>
            <a:r>
              <a:rPr lang="en-US" i="1"/>
              <a:t> the visionary plan presented, </a:t>
            </a:r>
            <a:r>
              <a:rPr lang="en-US" i="1">
                <a:highlight>
                  <a:srgbClr val="FFFF00"/>
                </a:highlight>
              </a:rPr>
              <a:t>the highest priority must be the development and </a:t>
            </a:r>
            <a:r>
              <a:rPr lang="en-US" i="1" err="1">
                <a:highlight>
                  <a:srgbClr val="FFFF00"/>
                </a:highlight>
              </a:rPr>
              <a:t>industrialisation</a:t>
            </a:r>
            <a:r>
              <a:rPr lang="en-US" i="1">
                <a:highlight>
                  <a:srgbClr val="FFFF00"/>
                </a:highlight>
              </a:rPr>
              <a:t> of key technologies: advanced superconducting and normal-conducting RF structures, efficient RF power sources and accelerator-quality magnets in the 14–20 T range, including those based on high-temperature superconductors.</a:t>
            </a:r>
            <a:r>
              <a:rPr lang="en-US" i="1"/>
              <a:t> </a:t>
            </a:r>
          </a:p>
          <a:p>
            <a:r>
              <a:rPr lang="en-US">
                <a:solidFill>
                  <a:srgbClr val="FF0000"/>
                </a:solidFill>
              </a:rPr>
              <a:t>6C</a:t>
            </a:r>
            <a:r>
              <a:rPr lang="en-US"/>
              <a:t> </a:t>
            </a:r>
            <a:r>
              <a:rPr lang="en-US" i="1"/>
              <a:t>Demonstration of high-current multi-turn energy recovery in linacs constitutes an important step towards power-efficient lepton accelerators for a broad range of applications and should be pursued. </a:t>
            </a:r>
          </a:p>
          <a:p>
            <a:r>
              <a:rPr lang="en-US">
                <a:solidFill>
                  <a:srgbClr val="FF0000"/>
                </a:solidFill>
              </a:rPr>
              <a:t>6D</a:t>
            </a:r>
            <a:r>
              <a:rPr lang="en-US"/>
              <a:t> </a:t>
            </a:r>
            <a:r>
              <a:rPr lang="en-US" i="1"/>
              <a:t>The longer-term development of advanced technologies, such as high-gradient </a:t>
            </a:r>
            <a:r>
              <a:rPr lang="en-US" i="1" err="1"/>
              <a:t>wakefield</a:t>
            </a:r>
            <a:r>
              <a:rPr lang="en-US" i="1"/>
              <a:t> acceleration and those underpinning bright muon beams, should be supported at an appropriate level. </a:t>
            </a:r>
            <a:r>
              <a:rPr lang="en-US" i="1">
                <a:highlight>
                  <a:srgbClr val="FFFF00"/>
                </a:highlight>
              </a:rPr>
              <a:t>Synergies with the US initiative on muon collider R&amp;D should be exploited.</a:t>
            </a:r>
          </a:p>
        </p:txBody>
      </p:sp>
      <p:sp>
        <p:nvSpPr>
          <p:cNvPr id="4" name="Date Placeholder 3">
            <a:extLst>
              <a:ext uri="{FF2B5EF4-FFF2-40B4-BE49-F238E27FC236}">
                <a16:creationId xmlns:a16="http://schemas.microsoft.com/office/drawing/2014/main" id="{9F4D670E-D8D4-D720-1801-41EED17DBAA3}"/>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A7B0B3EC-06FB-6F52-859A-A412D52E7B14}"/>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E6F395CA-DE30-2AD3-7137-3CACF8187F20}"/>
              </a:ext>
            </a:extLst>
          </p:cNvPr>
          <p:cNvSpPr>
            <a:spLocks noGrp="1"/>
          </p:cNvSpPr>
          <p:nvPr>
            <p:ph type="sldNum" sz="quarter" idx="12"/>
          </p:nvPr>
        </p:nvSpPr>
        <p:spPr/>
        <p:txBody>
          <a:bodyPr/>
          <a:lstStyle/>
          <a:p>
            <a:fld id="{45998CA1-9168-4BC8-9DFE-73B2EA9CCF4C}" type="slidenum">
              <a:rPr lang="en-US" altLang="en-US" smtClean="0"/>
              <a:pPr/>
              <a:t>14</a:t>
            </a:fld>
            <a:endParaRPr lang="en-US" altLang="en-US"/>
          </a:p>
        </p:txBody>
      </p:sp>
    </p:spTree>
    <p:extLst>
      <p:ext uri="{BB962C8B-B14F-4D97-AF65-F5344CB8AC3E}">
        <p14:creationId xmlns:p14="http://schemas.microsoft.com/office/powerpoint/2010/main" val="2309079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C931-8CC1-D9FF-065A-8AD903138F4A}"/>
              </a:ext>
            </a:extLst>
          </p:cNvPr>
          <p:cNvSpPr>
            <a:spLocks noGrp="1"/>
          </p:cNvSpPr>
          <p:nvPr>
            <p:ph type="title"/>
          </p:nvPr>
        </p:nvSpPr>
        <p:spPr/>
        <p:txBody>
          <a:bodyPr/>
          <a:lstStyle/>
          <a:p>
            <a:r>
              <a:rPr lang="en-US"/>
              <a:t>Technologies – Detector Development</a:t>
            </a:r>
          </a:p>
        </p:txBody>
      </p:sp>
      <p:sp>
        <p:nvSpPr>
          <p:cNvPr id="3" name="Content Placeholder 2">
            <a:extLst>
              <a:ext uri="{FF2B5EF4-FFF2-40B4-BE49-F238E27FC236}">
                <a16:creationId xmlns:a16="http://schemas.microsoft.com/office/drawing/2014/main" id="{34FABB5B-AE62-E008-88DE-36B72857B61F}"/>
              </a:ext>
            </a:extLst>
          </p:cNvPr>
          <p:cNvSpPr>
            <a:spLocks noGrp="1"/>
          </p:cNvSpPr>
          <p:nvPr>
            <p:ph idx="1"/>
          </p:nvPr>
        </p:nvSpPr>
        <p:spPr>
          <a:xfrm>
            <a:off x="457200" y="1151467"/>
            <a:ext cx="11201400" cy="5173133"/>
          </a:xfrm>
        </p:spPr>
        <p:txBody>
          <a:bodyPr/>
          <a:lstStyle/>
          <a:p>
            <a:r>
              <a:rPr lang="en-US" sz="1800">
                <a:solidFill>
                  <a:schemeClr val="tx1"/>
                </a:solidFill>
              </a:rPr>
              <a:t>Detector R&amp;D is essential for </a:t>
            </a:r>
            <a:r>
              <a:rPr lang="en-US" sz="1800" err="1">
                <a:solidFill>
                  <a:schemeClr val="tx1"/>
                </a:solidFill>
              </a:rPr>
              <a:t>realising</a:t>
            </a:r>
            <a:r>
              <a:rPr lang="en-US" sz="1800">
                <a:solidFill>
                  <a:schemeClr val="tx1"/>
                </a:solidFill>
              </a:rPr>
              <a:t> future experimental research </a:t>
            </a:r>
            <a:r>
              <a:rPr lang="en-US" sz="1800" err="1">
                <a:solidFill>
                  <a:schemeClr val="tx1"/>
                </a:solidFill>
              </a:rPr>
              <a:t>programmes</a:t>
            </a:r>
            <a:r>
              <a:rPr lang="en-US" sz="1800">
                <a:solidFill>
                  <a:schemeClr val="tx1"/>
                </a:solidFill>
              </a:rPr>
              <a:t>. This effort is strengthened by the Detector R&amp;D (DRD) collaborations, which have recently been established in accordance with the ECFA Detector R&amp;D Roadmap as a result of the 2020 Strategy update. The roadmap outlined ten General Strategic Recommendations, including sustainable support of R&amp;D facilities, such as test beam and irradiation </a:t>
            </a:r>
            <a:r>
              <a:rPr lang="en-US" sz="1800" err="1">
                <a:solidFill>
                  <a:schemeClr val="tx1"/>
                </a:solidFill>
              </a:rPr>
              <a:t>centres</a:t>
            </a:r>
            <a:r>
              <a:rPr lang="en-US" sz="1800">
                <a:solidFill>
                  <a:schemeClr val="tx1"/>
                </a:solidFill>
              </a:rPr>
              <a:t>, promoting distributed R&amp;D activities and open science, maintaining engineering support and investing in blue-sky R&amp;D</a:t>
            </a:r>
          </a:p>
          <a:p>
            <a:r>
              <a:rPr lang="en-US" sz="2000">
                <a:solidFill>
                  <a:srgbClr val="FF0000"/>
                </a:solidFill>
              </a:rPr>
              <a:t>6E</a:t>
            </a:r>
            <a:r>
              <a:rPr lang="en-US" sz="2000"/>
              <a:t> </a:t>
            </a:r>
            <a:r>
              <a:rPr lang="en-US" sz="2000" i="1">
                <a:highlight>
                  <a:srgbClr val="FFFF00"/>
                </a:highlight>
              </a:rPr>
              <a:t>For the DRD collaborations to address the requirements of future flagship projects, they must receive adequate funding. </a:t>
            </a:r>
            <a:r>
              <a:rPr lang="en-US" sz="2000" i="1"/>
              <a:t>New R&amp;D topics and initiatives should be integrated in the DRD scheme. The General Strategic Recommendations in the roadmap must be fully addressed by dedicated initiatives coordinated across the DRD collaborations.</a:t>
            </a:r>
          </a:p>
          <a:p>
            <a:pPr lvl="1"/>
            <a:r>
              <a:rPr lang="en-US" sz="1800">
                <a:solidFill>
                  <a:srgbClr val="FF0000"/>
                </a:solidFill>
              </a:rPr>
              <a:t>As noted in S. Rajagopalan </a:t>
            </a:r>
            <a:r>
              <a:rPr lang="en-US" sz="1800">
                <a:solidFill>
                  <a:srgbClr val="FF0000"/>
                </a:solidFill>
                <a:hlinkClick r:id="rId2"/>
              </a:rPr>
              <a:t>presentation</a:t>
            </a:r>
            <a:r>
              <a:rPr lang="en-US" sz="1800">
                <a:solidFill>
                  <a:srgbClr val="FF0000"/>
                </a:solidFill>
              </a:rPr>
              <a:t> at ECFA Nov 2025 “</a:t>
            </a:r>
            <a:r>
              <a:rPr lang="en-US" sz="1800" i="1">
                <a:solidFill>
                  <a:srgbClr val="FF0000"/>
                </a:solidFill>
              </a:rPr>
              <a:t>U.S. actively engaged in DRDs, though U.S.–DRD agreements yet to be formalized (ongoing discussions) </a:t>
            </a:r>
            <a:r>
              <a:rPr lang="en-US" sz="1800">
                <a:solidFill>
                  <a:srgbClr val="FF0000"/>
                </a:solidFill>
              </a:rPr>
              <a:t>“</a:t>
            </a:r>
          </a:p>
          <a:p>
            <a:r>
              <a:rPr lang="en-US" sz="2000">
                <a:solidFill>
                  <a:srgbClr val="FF0000"/>
                </a:solidFill>
              </a:rPr>
              <a:t>6F</a:t>
            </a:r>
            <a:r>
              <a:rPr lang="en-US" sz="2000"/>
              <a:t> </a:t>
            </a:r>
            <a:r>
              <a:rPr lang="en-US" sz="2000" i="1"/>
              <a:t>A coherent, strategic approach and sufficient resources to support close cooperation with industry are required to address the rising costs and growing complexity in engineering, particularly in microelectronics. </a:t>
            </a:r>
          </a:p>
          <a:p>
            <a:r>
              <a:rPr lang="en-US" sz="2000">
                <a:solidFill>
                  <a:srgbClr val="FF0000"/>
                </a:solidFill>
              </a:rPr>
              <a:t>6G</a:t>
            </a:r>
            <a:r>
              <a:rPr lang="en-US" sz="2000"/>
              <a:t> </a:t>
            </a:r>
            <a:r>
              <a:rPr lang="en-US" sz="2000" i="1"/>
              <a:t>To enhance efficiency and align developments with global technology trends in other fields, </a:t>
            </a:r>
            <a:r>
              <a:rPr lang="en-US" sz="2000" i="1" err="1"/>
              <a:t>standardised</a:t>
            </a:r>
            <a:r>
              <a:rPr lang="en-US" sz="2000" i="1"/>
              <a:t>, off-the-shelf solutions should be </a:t>
            </a:r>
            <a:r>
              <a:rPr lang="en-US" sz="2000" i="1" err="1"/>
              <a:t>prioritised</a:t>
            </a:r>
            <a:r>
              <a:rPr lang="en-US" sz="2000" i="1"/>
              <a:t> over custom designs, where applicable. </a:t>
            </a:r>
          </a:p>
        </p:txBody>
      </p:sp>
      <p:sp>
        <p:nvSpPr>
          <p:cNvPr id="4" name="Date Placeholder 3">
            <a:extLst>
              <a:ext uri="{FF2B5EF4-FFF2-40B4-BE49-F238E27FC236}">
                <a16:creationId xmlns:a16="http://schemas.microsoft.com/office/drawing/2014/main" id="{00F62C54-735E-F999-6BB6-F2013F12FC63}"/>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68DF4D52-FC14-C209-8266-9D1F477AA77E}"/>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49DAECAC-0045-C3E8-CC06-4D03D71BC5CF}"/>
              </a:ext>
            </a:extLst>
          </p:cNvPr>
          <p:cNvSpPr>
            <a:spLocks noGrp="1"/>
          </p:cNvSpPr>
          <p:nvPr>
            <p:ph type="sldNum" sz="quarter" idx="12"/>
          </p:nvPr>
        </p:nvSpPr>
        <p:spPr/>
        <p:txBody>
          <a:bodyPr/>
          <a:lstStyle/>
          <a:p>
            <a:fld id="{45998CA1-9168-4BC8-9DFE-73B2EA9CCF4C}" type="slidenum">
              <a:rPr lang="en-US" altLang="en-US" smtClean="0"/>
              <a:pPr/>
              <a:t>15</a:t>
            </a:fld>
            <a:endParaRPr lang="en-US" altLang="en-US"/>
          </a:p>
        </p:txBody>
      </p:sp>
    </p:spTree>
    <p:extLst>
      <p:ext uri="{BB962C8B-B14F-4D97-AF65-F5344CB8AC3E}">
        <p14:creationId xmlns:p14="http://schemas.microsoft.com/office/powerpoint/2010/main" val="478006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4549-5A58-2808-C192-38358453628D}"/>
              </a:ext>
            </a:extLst>
          </p:cNvPr>
          <p:cNvSpPr>
            <a:spLocks noGrp="1"/>
          </p:cNvSpPr>
          <p:nvPr>
            <p:ph type="title"/>
          </p:nvPr>
        </p:nvSpPr>
        <p:spPr/>
        <p:txBody>
          <a:bodyPr/>
          <a:lstStyle/>
          <a:p>
            <a:r>
              <a:rPr lang="en-US"/>
              <a:t>Technologies - Computing</a:t>
            </a:r>
          </a:p>
        </p:txBody>
      </p:sp>
      <p:sp>
        <p:nvSpPr>
          <p:cNvPr id="3" name="Content Placeholder 2">
            <a:extLst>
              <a:ext uri="{FF2B5EF4-FFF2-40B4-BE49-F238E27FC236}">
                <a16:creationId xmlns:a16="http://schemas.microsoft.com/office/drawing/2014/main" id="{55B2BAA4-CB9B-EF0F-09C2-F3DACA4599D7}"/>
              </a:ext>
            </a:extLst>
          </p:cNvPr>
          <p:cNvSpPr>
            <a:spLocks noGrp="1"/>
          </p:cNvSpPr>
          <p:nvPr>
            <p:ph idx="1"/>
          </p:nvPr>
        </p:nvSpPr>
        <p:spPr/>
        <p:txBody>
          <a:bodyPr/>
          <a:lstStyle/>
          <a:p>
            <a:r>
              <a:rPr lang="en-US">
                <a:solidFill>
                  <a:srgbClr val="FF0000"/>
                </a:solidFill>
              </a:rPr>
              <a:t>6H</a:t>
            </a:r>
            <a:r>
              <a:rPr lang="en-US"/>
              <a:t> </a:t>
            </a:r>
            <a:r>
              <a:rPr lang="en-US" i="1"/>
              <a:t>Adequate and sustained support for and coordination of software and computing must be provided to achieve the goals of future particle physics projects, starting with the HL-LHC. </a:t>
            </a:r>
            <a:r>
              <a:rPr lang="en-US" i="1">
                <a:highlight>
                  <a:srgbClr val="FFFF00"/>
                </a:highlight>
              </a:rPr>
              <a:t>Planning of future projects should include software and computing from the outset, addressing energy efficiency and sustainability</a:t>
            </a:r>
            <a:r>
              <a:rPr lang="en-US" i="1"/>
              <a:t>. </a:t>
            </a:r>
          </a:p>
          <a:p>
            <a:r>
              <a:rPr lang="en-US">
                <a:solidFill>
                  <a:srgbClr val="FF0000"/>
                </a:solidFill>
              </a:rPr>
              <a:t>6I</a:t>
            </a:r>
            <a:r>
              <a:rPr lang="en-US"/>
              <a:t> </a:t>
            </a:r>
            <a:r>
              <a:rPr lang="en-US" i="1"/>
              <a:t>In order to address theoretical and experimental needs, such as those in lattice QCD, data intensive workflows through WLCG and long-term data preservation and reinterpretation, the particle physics community should further engage with and help shape the evolution of </a:t>
            </a:r>
            <a:r>
              <a:rPr lang="en-US" i="1" err="1"/>
              <a:t>EuroHPC</a:t>
            </a:r>
            <a:r>
              <a:rPr lang="en-US" i="1"/>
              <a:t>, AI factories and other global initiatives. </a:t>
            </a:r>
          </a:p>
          <a:p>
            <a:r>
              <a:rPr lang="en-US">
                <a:solidFill>
                  <a:srgbClr val="FF0000"/>
                </a:solidFill>
              </a:rPr>
              <a:t>6J</a:t>
            </a:r>
            <a:r>
              <a:rPr lang="en-US"/>
              <a:t> </a:t>
            </a:r>
            <a:r>
              <a:rPr lang="en-US" i="1"/>
              <a:t>The European particle physics community must further intensify its activities in AI and sustain them with adequate resources. </a:t>
            </a:r>
            <a:r>
              <a:rPr lang="en-US" i="1">
                <a:highlight>
                  <a:srgbClr val="FFFF00"/>
                </a:highlight>
              </a:rPr>
              <a:t>A roadmap, coordinated among CERN and national laboratories, institutes and universities, should be developed to </a:t>
            </a:r>
            <a:r>
              <a:rPr lang="en-US" i="1" err="1">
                <a:highlight>
                  <a:srgbClr val="FFFF00"/>
                </a:highlight>
              </a:rPr>
              <a:t>prioritise</a:t>
            </a:r>
            <a:r>
              <a:rPr lang="en-US" i="1">
                <a:highlight>
                  <a:srgbClr val="FFFF00"/>
                </a:highlight>
              </a:rPr>
              <a:t> AI activities, taking into account synergies with international partners and other communities.</a:t>
            </a:r>
          </a:p>
        </p:txBody>
      </p:sp>
      <p:sp>
        <p:nvSpPr>
          <p:cNvPr id="4" name="Date Placeholder 3">
            <a:extLst>
              <a:ext uri="{FF2B5EF4-FFF2-40B4-BE49-F238E27FC236}">
                <a16:creationId xmlns:a16="http://schemas.microsoft.com/office/drawing/2014/main" id="{22FB2BCF-DB81-6161-E38D-CA7607E22199}"/>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92579C77-40C7-F54E-A3DF-3921FD042D61}"/>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BF58252B-0299-C9FF-896F-AE8FFA9E7D80}"/>
              </a:ext>
            </a:extLst>
          </p:cNvPr>
          <p:cNvSpPr>
            <a:spLocks noGrp="1"/>
          </p:cNvSpPr>
          <p:nvPr>
            <p:ph type="sldNum" sz="quarter" idx="12"/>
          </p:nvPr>
        </p:nvSpPr>
        <p:spPr/>
        <p:txBody>
          <a:bodyPr/>
          <a:lstStyle/>
          <a:p>
            <a:fld id="{45998CA1-9168-4BC8-9DFE-73B2EA9CCF4C}" type="slidenum">
              <a:rPr lang="en-US" altLang="en-US" smtClean="0"/>
              <a:pPr/>
              <a:t>16</a:t>
            </a:fld>
            <a:endParaRPr lang="en-US" altLang="en-US"/>
          </a:p>
        </p:txBody>
      </p:sp>
    </p:spTree>
    <p:extLst>
      <p:ext uri="{BB962C8B-B14F-4D97-AF65-F5344CB8AC3E}">
        <p14:creationId xmlns:p14="http://schemas.microsoft.com/office/powerpoint/2010/main" val="1284742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8DB23-5BFC-AF29-33F2-CB313138DCDA}"/>
              </a:ext>
            </a:extLst>
          </p:cNvPr>
          <p:cNvSpPr>
            <a:spLocks noGrp="1"/>
          </p:cNvSpPr>
          <p:nvPr>
            <p:ph type="title"/>
          </p:nvPr>
        </p:nvSpPr>
        <p:spPr>
          <a:xfrm>
            <a:off x="1828800" y="0"/>
            <a:ext cx="8737600" cy="1066800"/>
          </a:xfrm>
        </p:spPr>
        <p:txBody>
          <a:bodyPr/>
          <a:lstStyle/>
          <a:p>
            <a:r>
              <a:rPr lang="en-US"/>
              <a:t>Technologies – Knowledge &amp; Technology Transfers</a:t>
            </a:r>
          </a:p>
        </p:txBody>
      </p:sp>
      <p:sp>
        <p:nvSpPr>
          <p:cNvPr id="3" name="Content Placeholder 2">
            <a:extLst>
              <a:ext uri="{FF2B5EF4-FFF2-40B4-BE49-F238E27FC236}">
                <a16:creationId xmlns:a16="http://schemas.microsoft.com/office/drawing/2014/main" id="{757FD9FA-2637-8CD5-6A66-2DD95D28ECE3}"/>
              </a:ext>
            </a:extLst>
          </p:cNvPr>
          <p:cNvSpPr>
            <a:spLocks noGrp="1"/>
          </p:cNvSpPr>
          <p:nvPr>
            <p:ph idx="1"/>
          </p:nvPr>
        </p:nvSpPr>
        <p:spPr/>
        <p:txBody>
          <a:bodyPr/>
          <a:lstStyle/>
          <a:p>
            <a:r>
              <a:rPr lang="en-US">
                <a:solidFill>
                  <a:srgbClr val="FF0000"/>
                </a:solidFill>
              </a:rPr>
              <a:t>6K</a:t>
            </a:r>
            <a:r>
              <a:rPr lang="en-US"/>
              <a:t> </a:t>
            </a:r>
            <a:r>
              <a:rPr lang="en-US" i="1"/>
              <a:t>The particle physics community should reinforce KTT as a pillar of basic research that enables its impact on society. Concepts and implementations for bidirectional KTT should be an integral part of all particle physics projects, including R&amp;D collaborations. </a:t>
            </a:r>
          </a:p>
        </p:txBody>
      </p:sp>
      <p:sp>
        <p:nvSpPr>
          <p:cNvPr id="4" name="Date Placeholder 3">
            <a:extLst>
              <a:ext uri="{FF2B5EF4-FFF2-40B4-BE49-F238E27FC236}">
                <a16:creationId xmlns:a16="http://schemas.microsoft.com/office/drawing/2014/main" id="{34CE1AEB-1AF5-A713-FE74-B52F767C686A}"/>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4821C281-D757-692C-4C91-8003C7ED68CC}"/>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9184DC33-B3A2-FE10-7E89-03028C26881F}"/>
              </a:ext>
            </a:extLst>
          </p:cNvPr>
          <p:cNvSpPr>
            <a:spLocks noGrp="1"/>
          </p:cNvSpPr>
          <p:nvPr>
            <p:ph type="sldNum" sz="quarter" idx="12"/>
          </p:nvPr>
        </p:nvSpPr>
        <p:spPr/>
        <p:txBody>
          <a:bodyPr/>
          <a:lstStyle/>
          <a:p>
            <a:fld id="{45998CA1-9168-4BC8-9DFE-73B2EA9CCF4C}" type="slidenum">
              <a:rPr lang="en-US" altLang="en-US" smtClean="0"/>
              <a:pPr/>
              <a:t>17</a:t>
            </a:fld>
            <a:endParaRPr lang="en-US" altLang="en-US"/>
          </a:p>
        </p:txBody>
      </p:sp>
    </p:spTree>
    <p:extLst>
      <p:ext uri="{BB962C8B-B14F-4D97-AF65-F5344CB8AC3E}">
        <p14:creationId xmlns:p14="http://schemas.microsoft.com/office/powerpoint/2010/main" val="3317248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5BD6E-540B-7FE2-8104-8631B2C955FB}"/>
              </a:ext>
            </a:extLst>
          </p:cNvPr>
          <p:cNvSpPr>
            <a:spLocks noGrp="1"/>
          </p:cNvSpPr>
          <p:nvPr>
            <p:ph type="title"/>
          </p:nvPr>
        </p:nvSpPr>
        <p:spPr>
          <a:xfrm>
            <a:off x="1828800" y="0"/>
            <a:ext cx="8737600" cy="1066800"/>
          </a:xfrm>
        </p:spPr>
        <p:txBody>
          <a:bodyPr/>
          <a:lstStyle/>
          <a:p>
            <a:r>
              <a:rPr lang="en-US"/>
              <a:t>Project implementation, cooperation with large particle physics laboratories in Europe</a:t>
            </a:r>
          </a:p>
        </p:txBody>
      </p:sp>
      <p:sp>
        <p:nvSpPr>
          <p:cNvPr id="3" name="Content Placeholder 2">
            <a:extLst>
              <a:ext uri="{FF2B5EF4-FFF2-40B4-BE49-F238E27FC236}">
                <a16:creationId xmlns:a16="http://schemas.microsoft.com/office/drawing/2014/main" id="{C192A6A9-B1F0-744F-9FEA-5A15B78E3A29}"/>
              </a:ext>
            </a:extLst>
          </p:cNvPr>
          <p:cNvSpPr>
            <a:spLocks noGrp="1"/>
          </p:cNvSpPr>
          <p:nvPr>
            <p:ph idx="1"/>
          </p:nvPr>
        </p:nvSpPr>
        <p:spPr/>
        <p:txBody>
          <a:bodyPr/>
          <a:lstStyle/>
          <a:p>
            <a:r>
              <a:rPr lang="en-US">
                <a:solidFill>
                  <a:srgbClr val="FF0000"/>
                </a:solidFill>
              </a:rPr>
              <a:t>7A</a:t>
            </a:r>
            <a:r>
              <a:rPr lang="en-US"/>
              <a:t> </a:t>
            </a:r>
            <a:r>
              <a:rPr lang="en-US" i="1"/>
              <a:t>The next flagship collider at CERN should be developed under CERN’s leadership, with coordinated in-kind contributions from the PPLs. Collaboration between CERN and PPLs should be strengthened for strategic technology developments. </a:t>
            </a:r>
          </a:p>
          <a:p>
            <a:r>
              <a:rPr lang="en-US">
                <a:solidFill>
                  <a:srgbClr val="FF0000"/>
                </a:solidFill>
              </a:rPr>
              <a:t>7B</a:t>
            </a:r>
            <a:r>
              <a:rPr lang="en-US"/>
              <a:t> </a:t>
            </a:r>
            <a:r>
              <a:rPr lang="en-US" i="1"/>
              <a:t>The Large Particle Physics Laboratory Directors Group (LDG) should explore the possibility for a new initiative to enable and strengthen the implementation and promotion of scientific diversity in particle physics with a shared European vision. </a:t>
            </a:r>
          </a:p>
          <a:p>
            <a:r>
              <a:rPr lang="en-US">
                <a:solidFill>
                  <a:srgbClr val="FF0000"/>
                </a:solidFill>
              </a:rPr>
              <a:t>7C</a:t>
            </a:r>
            <a:r>
              <a:rPr lang="en-US"/>
              <a:t> </a:t>
            </a:r>
            <a:r>
              <a:rPr lang="en-US" i="1"/>
              <a:t>The LDG must continue the coordination of the Accelerator R&amp;D Roadmap by integrating strategic priorities, enhancing collaboration across PPLs and CERN and </a:t>
            </a:r>
            <a:r>
              <a:rPr lang="en-US" i="1" err="1"/>
              <a:t>optimising</a:t>
            </a:r>
            <a:r>
              <a:rPr lang="en-US" i="1"/>
              <a:t> usage of laboratory resources. In addition, R&amp;D efforts to enhance the sustainability and energy efficiency of accelerators from design to operation and decommissioning should be supported. </a:t>
            </a:r>
          </a:p>
        </p:txBody>
      </p:sp>
      <p:sp>
        <p:nvSpPr>
          <p:cNvPr id="4" name="Date Placeholder 3">
            <a:extLst>
              <a:ext uri="{FF2B5EF4-FFF2-40B4-BE49-F238E27FC236}">
                <a16:creationId xmlns:a16="http://schemas.microsoft.com/office/drawing/2014/main" id="{CA3DB360-5E29-2D1C-FD5C-D9B381664886}"/>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08CD37D5-F035-1A9D-FFF4-5EB25D2A8354}"/>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436BADB5-CCAD-BBB4-877C-9415F5CB7041}"/>
              </a:ext>
            </a:extLst>
          </p:cNvPr>
          <p:cNvSpPr>
            <a:spLocks noGrp="1"/>
          </p:cNvSpPr>
          <p:nvPr>
            <p:ph type="sldNum" sz="quarter" idx="12"/>
          </p:nvPr>
        </p:nvSpPr>
        <p:spPr/>
        <p:txBody>
          <a:bodyPr/>
          <a:lstStyle/>
          <a:p>
            <a:fld id="{45998CA1-9168-4BC8-9DFE-73B2EA9CCF4C}" type="slidenum">
              <a:rPr lang="en-US" altLang="en-US" smtClean="0"/>
              <a:pPr/>
              <a:t>18</a:t>
            </a:fld>
            <a:endParaRPr lang="en-US" altLang="en-US"/>
          </a:p>
        </p:txBody>
      </p:sp>
    </p:spTree>
    <p:extLst>
      <p:ext uri="{BB962C8B-B14F-4D97-AF65-F5344CB8AC3E}">
        <p14:creationId xmlns:p14="http://schemas.microsoft.com/office/powerpoint/2010/main" val="66444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D2AB2-7DD3-4D65-DCC0-BA12B99F4DE0}"/>
              </a:ext>
            </a:extLst>
          </p:cNvPr>
          <p:cNvSpPr>
            <a:spLocks noGrp="1"/>
          </p:cNvSpPr>
          <p:nvPr>
            <p:ph type="title"/>
          </p:nvPr>
        </p:nvSpPr>
        <p:spPr/>
        <p:txBody>
          <a:bodyPr/>
          <a:lstStyle/>
          <a:p>
            <a:r>
              <a:rPr lang="en-US"/>
              <a:t>Synergies with </a:t>
            </a:r>
            <a:r>
              <a:rPr lang="en-US" err="1"/>
              <a:t>neighbouring</a:t>
            </a:r>
            <a:r>
              <a:rPr lang="en-US"/>
              <a:t> fields </a:t>
            </a:r>
          </a:p>
        </p:txBody>
      </p:sp>
      <p:sp>
        <p:nvSpPr>
          <p:cNvPr id="3" name="Content Placeholder 2">
            <a:extLst>
              <a:ext uri="{FF2B5EF4-FFF2-40B4-BE49-F238E27FC236}">
                <a16:creationId xmlns:a16="http://schemas.microsoft.com/office/drawing/2014/main" id="{061DC918-077B-B938-4779-EA92003480D2}"/>
              </a:ext>
            </a:extLst>
          </p:cNvPr>
          <p:cNvSpPr>
            <a:spLocks noGrp="1"/>
          </p:cNvSpPr>
          <p:nvPr>
            <p:ph idx="1"/>
          </p:nvPr>
        </p:nvSpPr>
        <p:spPr>
          <a:xfrm>
            <a:off x="609600" y="1219200"/>
            <a:ext cx="10972800" cy="4876800"/>
          </a:xfrm>
        </p:spPr>
        <p:txBody>
          <a:bodyPr/>
          <a:lstStyle/>
          <a:p>
            <a:r>
              <a:rPr lang="en-US">
                <a:solidFill>
                  <a:schemeClr val="tx1"/>
                </a:solidFill>
              </a:rPr>
              <a:t>Strengthened collaboration across particle physics, nuclear physics, astrophysics and cosmology, supported by shared technology development and theoretical interpretation, will be key to unlocking the full potential of these </a:t>
            </a:r>
            <a:r>
              <a:rPr lang="en-US" err="1">
                <a:solidFill>
                  <a:schemeClr val="tx1"/>
                </a:solidFill>
              </a:rPr>
              <a:t>endeavours</a:t>
            </a:r>
            <a:r>
              <a:rPr lang="en-US">
                <a:solidFill>
                  <a:schemeClr val="tx1"/>
                </a:solidFill>
              </a:rPr>
              <a:t>. European laboratories have been at the cutting edge of the corresponding research. Europe should continue to provide strong support for these activities, with CERN playing a central role</a:t>
            </a:r>
          </a:p>
          <a:p>
            <a:r>
              <a:rPr lang="en-US">
                <a:solidFill>
                  <a:srgbClr val="FF0000"/>
                </a:solidFill>
              </a:rPr>
              <a:t>8A</a:t>
            </a:r>
            <a:r>
              <a:rPr lang="en-US"/>
              <a:t> </a:t>
            </a:r>
            <a:r>
              <a:rPr lang="en-US" i="1">
                <a:highlight>
                  <a:srgbClr val="FFFF00"/>
                </a:highlight>
              </a:rPr>
              <a:t>The European particle physics community, in coordination with APPEC and </a:t>
            </a:r>
            <a:r>
              <a:rPr lang="en-US" i="1" err="1">
                <a:highlight>
                  <a:srgbClr val="FFFF00"/>
                </a:highlight>
              </a:rPr>
              <a:t>NuPECC</a:t>
            </a:r>
            <a:r>
              <a:rPr lang="en-US" i="1">
                <a:highlight>
                  <a:srgbClr val="FFFF00"/>
                </a:highlight>
              </a:rPr>
              <a:t>, should maintain its scientific diversity via strong collaboration with nuclear and </a:t>
            </a:r>
            <a:r>
              <a:rPr lang="en-US" i="1" err="1">
                <a:highlight>
                  <a:srgbClr val="FFFF00"/>
                </a:highlight>
              </a:rPr>
              <a:t>astroparticle</a:t>
            </a:r>
            <a:r>
              <a:rPr lang="en-US" i="1">
                <a:highlight>
                  <a:srgbClr val="FFFF00"/>
                </a:highlight>
              </a:rPr>
              <a:t> laboratories and research infrastructures in Europe and beyond, including the Einstein Telescope in Europe and the Electron–Ion Collider in the US. </a:t>
            </a:r>
          </a:p>
          <a:p>
            <a:r>
              <a:rPr lang="en-US">
                <a:solidFill>
                  <a:srgbClr val="FF0000"/>
                </a:solidFill>
              </a:rPr>
              <a:t>8B</a:t>
            </a:r>
            <a:r>
              <a:rPr lang="en-US"/>
              <a:t> </a:t>
            </a:r>
            <a:r>
              <a:rPr lang="en-US" i="1"/>
              <a:t>CERN should continue its involvement in experimental nuclear physics and </a:t>
            </a:r>
            <a:r>
              <a:rPr lang="en-US" i="1" err="1"/>
              <a:t>astroparticle</a:t>
            </a:r>
            <a:r>
              <a:rPr lang="en-US" i="1"/>
              <a:t> physics at the current level. Consideration of additional experimental activities outside of CERN’s accelerator based particle physics </a:t>
            </a:r>
            <a:r>
              <a:rPr lang="en-US" i="1" err="1"/>
              <a:t>programmes</a:t>
            </a:r>
            <a:r>
              <a:rPr lang="en-US" i="1"/>
              <a:t> should be subject to adequate resources being available for CERN’s primary mission. </a:t>
            </a:r>
          </a:p>
        </p:txBody>
      </p:sp>
      <p:sp>
        <p:nvSpPr>
          <p:cNvPr id="4" name="Date Placeholder 3">
            <a:extLst>
              <a:ext uri="{FF2B5EF4-FFF2-40B4-BE49-F238E27FC236}">
                <a16:creationId xmlns:a16="http://schemas.microsoft.com/office/drawing/2014/main" id="{0588BF3F-E0C8-D11A-EFCB-9646954182D0}"/>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445960F8-0FA2-BBB5-B97C-EE195C0F52D1}"/>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A862F45F-0948-D5DC-87F4-CBDC25D19BC8}"/>
              </a:ext>
            </a:extLst>
          </p:cNvPr>
          <p:cNvSpPr>
            <a:spLocks noGrp="1"/>
          </p:cNvSpPr>
          <p:nvPr>
            <p:ph type="sldNum" sz="quarter" idx="12"/>
          </p:nvPr>
        </p:nvSpPr>
        <p:spPr/>
        <p:txBody>
          <a:bodyPr/>
          <a:lstStyle/>
          <a:p>
            <a:fld id="{45998CA1-9168-4BC8-9DFE-73B2EA9CCF4C}" type="slidenum">
              <a:rPr lang="en-US" altLang="en-US" smtClean="0"/>
              <a:pPr/>
              <a:t>19</a:t>
            </a:fld>
            <a:endParaRPr lang="en-US" altLang="en-US"/>
          </a:p>
        </p:txBody>
      </p:sp>
    </p:spTree>
    <p:extLst>
      <p:ext uri="{BB962C8B-B14F-4D97-AF65-F5344CB8AC3E}">
        <p14:creationId xmlns:p14="http://schemas.microsoft.com/office/powerpoint/2010/main" val="145897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8F121-361D-083C-9811-92CC6199F8F2}"/>
              </a:ext>
            </a:extLst>
          </p:cNvPr>
          <p:cNvSpPr>
            <a:spLocks noGrp="1"/>
          </p:cNvSpPr>
          <p:nvPr>
            <p:ph type="title"/>
          </p:nvPr>
        </p:nvSpPr>
        <p:spPr>
          <a:xfrm>
            <a:off x="1790054" y="0"/>
            <a:ext cx="8737600" cy="838200"/>
          </a:xfrm>
        </p:spPr>
        <p:txBody>
          <a:bodyPr/>
          <a:lstStyle/>
          <a:p>
            <a:r>
              <a:rPr lang="en-US"/>
              <a:t>Background &amp; Context</a:t>
            </a:r>
          </a:p>
        </p:txBody>
      </p:sp>
      <p:sp>
        <p:nvSpPr>
          <p:cNvPr id="3" name="Content Placeholder 2">
            <a:extLst>
              <a:ext uri="{FF2B5EF4-FFF2-40B4-BE49-F238E27FC236}">
                <a16:creationId xmlns:a16="http://schemas.microsoft.com/office/drawing/2014/main" id="{9C3583B5-E159-A4DD-BC4B-DFBF05FE52FB}"/>
              </a:ext>
            </a:extLst>
          </p:cNvPr>
          <p:cNvSpPr>
            <a:spLocks noGrp="1"/>
          </p:cNvSpPr>
          <p:nvPr>
            <p:ph idx="1"/>
          </p:nvPr>
        </p:nvSpPr>
        <p:spPr>
          <a:xfrm>
            <a:off x="332763" y="914400"/>
            <a:ext cx="11526473" cy="5796366"/>
          </a:xfrm>
        </p:spPr>
        <p:txBody>
          <a:bodyPr/>
          <a:lstStyle/>
          <a:p>
            <a:r>
              <a:rPr lang="en-US" sz="2000"/>
              <a:t>Remit: “</a:t>
            </a:r>
            <a:r>
              <a:rPr lang="en-US" sz="2000" i="1"/>
              <a:t>The aim of the Strategy update should be to develop a visionary and concrete plan that greatly advances human knowledge in fundamental physics through the </a:t>
            </a:r>
            <a:r>
              <a:rPr lang="en-US" sz="2000" i="1" err="1"/>
              <a:t>realisation</a:t>
            </a:r>
            <a:r>
              <a:rPr lang="en-US" sz="2000" i="1"/>
              <a:t> of the next flagship project at CERN. This plan should attract and value international collaboration and should allow Europe to continue to play a leading role in the field</a:t>
            </a:r>
            <a:r>
              <a:rPr lang="en-US" sz="2000"/>
              <a:t>”</a:t>
            </a:r>
          </a:p>
          <a:p>
            <a:r>
              <a:rPr lang="en-US" sz="2000"/>
              <a:t>The European Strategy for Particle Physics (ESPP) is the equivalent of our US P5 process as input to the long-term future of the field starting in 2006</a:t>
            </a:r>
          </a:p>
          <a:p>
            <a:pPr lvl="1"/>
            <a:r>
              <a:rPr lang="en-US" sz="1800"/>
              <a:t>2006: LHC, discussion of LHC luminosity upgrade, accelerator technology R&amp;D, coordination with ILC</a:t>
            </a:r>
          </a:p>
          <a:p>
            <a:pPr lvl="1"/>
            <a:r>
              <a:rPr lang="en-US" sz="1800"/>
              <a:t>2013 update: High luminosity LHC, need for post-LHC program</a:t>
            </a:r>
          </a:p>
          <a:p>
            <a:pPr lvl="1"/>
            <a:r>
              <a:rPr lang="en-US" sz="1800"/>
              <a:t>2020 update: FCC feasibility study</a:t>
            </a:r>
          </a:p>
          <a:p>
            <a:pPr lvl="1"/>
            <a:r>
              <a:rPr lang="en-US" sz="1800">
                <a:solidFill>
                  <a:srgbClr val="FF0000"/>
                </a:solidFill>
                <a:highlight>
                  <a:srgbClr val="FFFF00"/>
                </a:highlight>
              </a:rPr>
              <a:t>2026 update: Recommendations for the next flagship project at CERN (preferred collider option and possible prioritized alternatives and areas of priority for exploration complementary to colliders) – the Venice meeting was the equivalent of our Snowmass process to provide community input</a:t>
            </a:r>
          </a:p>
          <a:p>
            <a:r>
              <a:rPr lang="en-US" sz="2000"/>
              <a:t>Mandated by the CERN Council, the European Strategy Group (ESG) develops recommendations submitted to the Council for an update of the European Strategy with:</a:t>
            </a:r>
          </a:p>
          <a:p>
            <a:pPr lvl="1"/>
            <a:r>
              <a:rPr lang="en-US" sz="1800"/>
              <a:t>Input of the particle physics community</a:t>
            </a:r>
          </a:p>
          <a:p>
            <a:pPr lvl="1"/>
            <a:r>
              <a:rPr lang="en-US" sz="1800"/>
              <a:t>Status of implementation of the 2020 Strategy update</a:t>
            </a:r>
          </a:p>
          <a:p>
            <a:pPr lvl="1"/>
            <a:r>
              <a:rPr lang="en-US" sz="1800"/>
              <a:t>Recent accomplishments (e.g. LHC results, HL-LHC progress, FCC Feasibility Study,…)</a:t>
            </a:r>
          </a:p>
          <a:p>
            <a:pPr lvl="1"/>
            <a:r>
              <a:rPr lang="en-US" sz="1800"/>
              <a:t>International landscape of the field</a:t>
            </a:r>
          </a:p>
          <a:p>
            <a:endParaRPr lang="en-US" sz="2000"/>
          </a:p>
          <a:p>
            <a:endParaRPr lang="en-US"/>
          </a:p>
        </p:txBody>
      </p:sp>
      <p:sp>
        <p:nvSpPr>
          <p:cNvPr id="4" name="Date Placeholder 3">
            <a:extLst>
              <a:ext uri="{FF2B5EF4-FFF2-40B4-BE49-F238E27FC236}">
                <a16:creationId xmlns:a16="http://schemas.microsoft.com/office/drawing/2014/main" id="{FBC579F1-622E-B084-14A2-5C8E5C1EA0BB}"/>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3FECC38-509D-4E48-3391-87AAF6B26908}"/>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645071B5-3DD5-89FE-1808-28FB2B769764}"/>
              </a:ext>
            </a:extLst>
          </p:cNvPr>
          <p:cNvSpPr>
            <a:spLocks noGrp="1"/>
          </p:cNvSpPr>
          <p:nvPr>
            <p:ph type="sldNum" sz="quarter" idx="12"/>
          </p:nvPr>
        </p:nvSpPr>
        <p:spPr/>
        <p:txBody>
          <a:bodyPr/>
          <a:lstStyle/>
          <a:p>
            <a:fld id="{45998CA1-9168-4BC8-9DFE-73B2EA9CCF4C}" type="slidenum">
              <a:rPr lang="en-US" altLang="en-US" smtClean="0"/>
              <a:pPr/>
              <a:t>2</a:t>
            </a:fld>
            <a:endParaRPr lang="en-US" altLang="en-US"/>
          </a:p>
        </p:txBody>
      </p:sp>
    </p:spTree>
    <p:extLst>
      <p:ext uri="{BB962C8B-B14F-4D97-AF65-F5344CB8AC3E}">
        <p14:creationId xmlns:p14="http://schemas.microsoft.com/office/powerpoint/2010/main" val="3955077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A5A25-4CC1-8679-266B-12F9FD301584}"/>
              </a:ext>
            </a:extLst>
          </p:cNvPr>
          <p:cNvSpPr>
            <a:spLocks noGrp="1"/>
          </p:cNvSpPr>
          <p:nvPr>
            <p:ph type="title"/>
          </p:nvPr>
        </p:nvSpPr>
        <p:spPr/>
        <p:txBody>
          <a:bodyPr/>
          <a:lstStyle/>
          <a:p>
            <a:r>
              <a:rPr lang="en-US"/>
              <a:t>Sustainability and environmental impact </a:t>
            </a:r>
          </a:p>
        </p:txBody>
      </p:sp>
      <p:sp>
        <p:nvSpPr>
          <p:cNvPr id="3" name="Content Placeholder 2">
            <a:extLst>
              <a:ext uri="{FF2B5EF4-FFF2-40B4-BE49-F238E27FC236}">
                <a16:creationId xmlns:a16="http://schemas.microsoft.com/office/drawing/2014/main" id="{BFB5806D-FB4D-7510-98BF-58300449357B}"/>
              </a:ext>
            </a:extLst>
          </p:cNvPr>
          <p:cNvSpPr>
            <a:spLocks noGrp="1"/>
          </p:cNvSpPr>
          <p:nvPr>
            <p:ph idx="1"/>
          </p:nvPr>
        </p:nvSpPr>
        <p:spPr/>
        <p:txBody>
          <a:bodyPr/>
          <a:lstStyle/>
          <a:p>
            <a:r>
              <a:rPr lang="en-US">
                <a:solidFill>
                  <a:srgbClr val="FF0000"/>
                </a:solidFill>
              </a:rPr>
              <a:t>9A</a:t>
            </a:r>
            <a:r>
              <a:rPr lang="en-US"/>
              <a:t> </a:t>
            </a:r>
            <a:r>
              <a:rPr lang="en-US" i="1"/>
              <a:t>For new proposed projects, a detailed life cycle assessment should be carried out at each stage, from concept to design and implementation, in order to quantify and </a:t>
            </a:r>
            <a:r>
              <a:rPr lang="en-US" i="1" err="1"/>
              <a:t>minimise</a:t>
            </a:r>
            <a:r>
              <a:rPr lang="en-US" i="1"/>
              <a:t> environmental impact.</a:t>
            </a:r>
          </a:p>
          <a:p>
            <a:r>
              <a:rPr lang="en-US">
                <a:solidFill>
                  <a:srgbClr val="FF0000"/>
                </a:solidFill>
              </a:rPr>
              <a:t>9B</a:t>
            </a:r>
            <a:r>
              <a:rPr lang="en-US"/>
              <a:t> </a:t>
            </a:r>
            <a:r>
              <a:rPr lang="en-US" i="1"/>
              <a:t>The particle physics community should continue and intensify its efforts to develop and adopt sustainable solutions. </a:t>
            </a:r>
          </a:p>
          <a:p>
            <a:r>
              <a:rPr lang="en-US">
                <a:solidFill>
                  <a:srgbClr val="FF0000"/>
                </a:solidFill>
              </a:rPr>
              <a:t>9C</a:t>
            </a:r>
            <a:r>
              <a:rPr lang="en-US"/>
              <a:t> </a:t>
            </a:r>
            <a:r>
              <a:rPr lang="en-US" i="1"/>
              <a:t>An effective balance between in-person and online meetings should be considered in order to mitigate the environmental impact of carbon-intensive travel. </a:t>
            </a:r>
          </a:p>
        </p:txBody>
      </p:sp>
      <p:sp>
        <p:nvSpPr>
          <p:cNvPr id="4" name="Date Placeholder 3">
            <a:extLst>
              <a:ext uri="{FF2B5EF4-FFF2-40B4-BE49-F238E27FC236}">
                <a16:creationId xmlns:a16="http://schemas.microsoft.com/office/drawing/2014/main" id="{93F329DD-8717-6767-CA19-2489C00BB919}"/>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40CFAF3C-7087-2085-175F-A875FF66DCCA}"/>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004879AC-C507-91AB-9F68-A6B1F76BB7EC}"/>
              </a:ext>
            </a:extLst>
          </p:cNvPr>
          <p:cNvSpPr>
            <a:spLocks noGrp="1"/>
          </p:cNvSpPr>
          <p:nvPr>
            <p:ph type="sldNum" sz="quarter" idx="12"/>
          </p:nvPr>
        </p:nvSpPr>
        <p:spPr/>
        <p:txBody>
          <a:bodyPr/>
          <a:lstStyle/>
          <a:p>
            <a:fld id="{45998CA1-9168-4BC8-9DFE-73B2EA9CCF4C}" type="slidenum">
              <a:rPr lang="en-US" altLang="en-US" smtClean="0"/>
              <a:pPr/>
              <a:t>20</a:t>
            </a:fld>
            <a:endParaRPr lang="en-US" altLang="en-US"/>
          </a:p>
        </p:txBody>
      </p:sp>
    </p:spTree>
    <p:extLst>
      <p:ext uri="{BB962C8B-B14F-4D97-AF65-F5344CB8AC3E}">
        <p14:creationId xmlns:p14="http://schemas.microsoft.com/office/powerpoint/2010/main" val="1059375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5D3F-8A36-B0A1-57F2-DA5E0E381587}"/>
              </a:ext>
            </a:extLst>
          </p:cNvPr>
          <p:cNvSpPr>
            <a:spLocks noGrp="1"/>
          </p:cNvSpPr>
          <p:nvPr>
            <p:ph type="title"/>
          </p:nvPr>
        </p:nvSpPr>
        <p:spPr>
          <a:xfrm>
            <a:off x="1828800" y="0"/>
            <a:ext cx="8737600" cy="1066800"/>
          </a:xfrm>
        </p:spPr>
        <p:txBody>
          <a:bodyPr/>
          <a:lstStyle/>
          <a:p>
            <a:r>
              <a:rPr lang="en-US"/>
              <a:t>Public engagement, education, communication, social and career aspects </a:t>
            </a:r>
          </a:p>
        </p:txBody>
      </p:sp>
      <p:sp>
        <p:nvSpPr>
          <p:cNvPr id="3" name="Content Placeholder 2">
            <a:extLst>
              <a:ext uri="{FF2B5EF4-FFF2-40B4-BE49-F238E27FC236}">
                <a16:creationId xmlns:a16="http://schemas.microsoft.com/office/drawing/2014/main" id="{23951142-DBA4-7A25-D8BF-EF19A3C12BCF}"/>
              </a:ext>
            </a:extLst>
          </p:cNvPr>
          <p:cNvSpPr>
            <a:spLocks noGrp="1"/>
          </p:cNvSpPr>
          <p:nvPr>
            <p:ph idx="1"/>
          </p:nvPr>
        </p:nvSpPr>
        <p:spPr/>
        <p:txBody>
          <a:bodyPr/>
          <a:lstStyle/>
          <a:p>
            <a:r>
              <a:rPr lang="en-US">
                <a:solidFill>
                  <a:srgbClr val="FF0000"/>
                </a:solidFill>
              </a:rPr>
              <a:t>10A</a:t>
            </a:r>
            <a:r>
              <a:rPr lang="en-US"/>
              <a:t> </a:t>
            </a:r>
            <a:r>
              <a:rPr lang="en-US" i="1"/>
              <a:t>Education, communication and engagement in particle physics should target a broad range of stakeholders, with a dedicated effort to reach diverse and underrepresented audiences. </a:t>
            </a:r>
          </a:p>
          <a:p>
            <a:r>
              <a:rPr lang="en-US">
                <a:solidFill>
                  <a:srgbClr val="FF0000"/>
                </a:solidFill>
              </a:rPr>
              <a:t>10B</a:t>
            </a:r>
            <a:r>
              <a:rPr lang="en-US"/>
              <a:t> </a:t>
            </a:r>
            <a:r>
              <a:rPr lang="en-US" i="1"/>
              <a:t>The many education, communication and outreach initiatives in the various European national communities, EPPCN, IPPOG and the Teacher and Student Forum should be further encouraged, integrated and supported by European institutions and CERN. </a:t>
            </a:r>
          </a:p>
          <a:p>
            <a:r>
              <a:rPr lang="en-US">
                <a:solidFill>
                  <a:srgbClr val="FF0000"/>
                </a:solidFill>
              </a:rPr>
              <a:t>10C</a:t>
            </a:r>
            <a:r>
              <a:rPr lang="en-US"/>
              <a:t> </a:t>
            </a:r>
            <a:r>
              <a:rPr lang="en-US" i="1"/>
              <a:t>Dedicated European training </a:t>
            </a:r>
            <a:r>
              <a:rPr lang="en-US" i="1" err="1"/>
              <a:t>programmes</a:t>
            </a:r>
            <a:r>
              <a:rPr lang="en-US" i="1"/>
              <a:t> in accelerator science, computing and detector instrumentation, including sustainability aspects as well as first-hand exposure to the latest technologies, should be further developed at the master and doctoral levels. The existing international schools in these areas should be strengthened to offer an expanded, coherent training </a:t>
            </a:r>
            <a:r>
              <a:rPr lang="en-US" i="1" err="1"/>
              <a:t>programme</a:t>
            </a:r>
            <a:r>
              <a:rPr lang="en-US" i="1"/>
              <a:t>.</a:t>
            </a:r>
          </a:p>
        </p:txBody>
      </p:sp>
      <p:sp>
        <p:nvSpPr>
          <p:cNvPr id="4" name="Date Placeholder 3">
            <a:extLst>
              <a:ext uri="{FF2B5EF4-FFF2-40B4-BE49-F238E27FC236}">
                <a16:creationId xmlns:a16="http://schemas.microsoft.com/office/drawing/2014/main" id="{4A119CB7-E420-5408-BF65-4EF6B0AF826D}"/>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DE295DC1-C49C-8CD2-F357-1FBBCAC75DFB}"/>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8F75B757-D4E4-2870-8EF2-3931BADB2AE8}"/>
              </a:ext>
            </a:extLst>
          </p:cNvPr>
          <p:cNvSpPr>
            <a:spLocks noGrp="1"/>
          </p:cNvSpPr>
          <p:nvPr>
            <p:ph type="sldNum" sz="quarter" idx="12"/>
          </p:nvPr>
        </p:nvSpPr>
        <p:spPr/>
        <p:txBody>
          <a:bodyPr/>
          <a:lstStyle/>
          <a:p>
            <a:fld id="{45998CA1-9168-4BC8-9DFE-73B2EA9CCF4C}" type="slidenum">
              <a:rPr lang="en-US" altLang="en-US" smtClean="0"/>
              <a:pPr/>
              <a:t>21</a:t>
            </a:fld>
            <a:endParaRPr lang="en-US" altLang="en-US"/>
          </a:p>
        </p:txBody>
      </p:sp>
    </p:spTree>
    <p:extLst>
      <p:ext uri="{BB962C8B-B14F-4D97-AF65-F5344CB8AC3E}">
        <p14:creationId xmlns:p14="http://schemas.microsoft.com/office/powerpoint/2010/main" val="968745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76D2D-1433-0886-D2CA-B6F56799A2E1}"/>
              </a:ext>
            </a:extLst>
          </p:cNvPr>
          <p:cNvSpPr>
            <a:spLocks noGrp="1"/>
          </p:cNvSpPr>
          <p:nvPr>
            <p:ph type="title"/>
          </p:nvPr>
        </p:nvSpPr>
        <p:spPr>
          <a:xfrm>
            <a:off x="1828800" y="0"/>
            <a:ext cx="8737600" cy="1066800"/>
          </a:xfrm>
        </p:spPr>
        <p:txBody>
          <a:bodyPr/>
          <a:lstStyle/>
          <a:p>
            <a:r>
              <a:rPr lang="en-US"/>
              <a:t>Public engagement, education, communication, social and career aspects </a:t>
            </a:r>
          </a:p>
        </p:txBody>
      </p:sp>
      <p:sp>
        <p:nvSpPr>
          <p:cNvPr id="3" name="Content Placeholder 2">
            <a:extLst>
              <a:ext uri="{FF2B5EF4-FFF2-40B4-BE49-F238E27FC236}">
                <a16:creationId xmlns:a16="http://schemas.microsoft.com/office/drawing/2014/main" id="{1FB36D10-AD76-BA6E-11AC-9482DDBAE765}"/>
              </a:ext>
            </a:extLst>
          </p:cNvPr>
          <p:cNvSpPr>
            <a:spLocks noGrp="1"/>
          </p:cNvSpPr>
          <p:nvPr>
            <p:ph idx="1"/>
          </p:nvPr>
        </p:nvSpPr>
        <p:spPr/>
        <p:txBody>
          <a:bodyPr/>
          <a:lstStyle/>
          <a:p>
            <a:r>
              <a:rPr lang="en-US">
                <a:solidFill>
                  <a:srgbClr val="FF0000"/>
                </a:solidFill>
              </a:rPr>
              <a:t>10D</a:t>
            </a:r>
            <a:r>
              <a:rPr lang="en-US"/>
              <a:t> </a:t>
            </a:r>
            <a:r>
              <a:rPr lang="en-US" i="1"/>
              <a:t>The community should actively promote the creation of long-term positions for engineers and technicians, as well as physicists with technological expertise in accelerators, detectors and computing. Two-way transfer of knowledge via mobility between industry and academia should also be encouraged. </a:t>
            </a:r>
          </a:p>
          <a:p>
            <a:r>
              <a:rPr lang="en-US">
                <a:solidFill>
                  <a:srgbClr val="FF0000"/>
                </a:solidFill>
              </a:rPr>
              <a:t>10E</a:t>
            </a:r>
            <a:r>
              <a:rPr lang="en-US"/>
              <a:t> </a:t>
            </a:r>
            <a:r>
              <a:rPr lang="en-US" i="1">
                <a:highlight>
                  <a:srgbClr val="FFFF00"/>
                </a:highlight>
              </a:rPr>
              <a:t>The particle physics community should continue its unwavering commitment to place the principles of equity, diversity and inclusion (EDI) at the heart of all its activities. </a:t>
            </a:r>
          </a:p>
          <a:p>
            <a:r>
              <a:rPr lang="en-US">
                <a:solidFill>
                  <a:srgbClr val="FF0000"/>
                </a:solidFill>
              </a:rPr>
              <a:t>10F</a:t>
            </a:r>
            <a:r>
              <a:rPr lang="en-US"/>
              <a:t> </a:t>
            </a:r>
            <a:r>
              <a:rPr lang="en-US" i="1"/>
              <a:t>Current efforts for mentoring, easing mobility across institutions and promoting well-being of early career researchers should be reinforced. In addition to scientific achievements, career evaluation should also consider technological, outreach and knowledge transfer activities.</a:t>
            </a:r>
          </a:p>
        </p:txBody>
      </p:sp>
      <p:sp>
        <p:nvSpPr>
          <p:cNvPr id="4" name="Date Placeholder 3">
            <a:extLst>
              <a:ext uri="{FF2B5EF4-FFF2-40B4-BE49-F238E27FC236}">
                <a16:creationId xmlns:a16="http://schemas.microsoft.com/office/drawing/2014/main" id="{55C3C6E6-6311-3B01-E374-FCF43AB3F6E8}"/>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394A4D43-A89A-1BCA-2DF8-A259183EAED2}"/>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8BA208A7-CB04-A300-95D5-419AA9B81798}"/>
              </a:ext>
            </a:extLst>
          </p:cNvPr>
          <p:cNvSpPr>
            <a:spLocks noGrp="1"/>
          </p:cNvSpPr>
          <p:nvPr>
            <p:ph type="sldNum" sz="quarter" idx="12"/>
          </p:nvPr>
        </p:nvSpPr>
        <p:spPr/>
        <p:txBody>
          <a:bodyPr/>
          <a:lstStyle/>
          <a:p>
            <a:fld id="{45998CA1-9168-4BC8-9DFE-73B2EA9CCF4C}" type="slidenum">
              <a:rPr lang="en-US" altLang="en-US" smtClean="0"/>
              <a:pPr/>
              <a:t>22</a:t>
            </a:fld>
            <a:endParaRPr lang="en-US" altLang="en-US"/>
          </a:p>
        </p:txBody>
      </p:sp>
    </p:spTree>
    <p:extLst>
      <p:ext uri="{BB962C8B-B14F-4D97-AF65-F5344CB8AC3E}">
        <p14:creationId xmlns:p14="http://schemas.microsoft.com/office/powerpoint/2010/main" val="2399643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CC95C-6C39-3268-2031-C35D27D7C348}"/>
              </a:ext>
            </a:extLst>
          </p:cNvPr>
          <p:cNvSpPr>
            <a:spLocks noGrp="1"/>
          </p:cNvSpPr>
          <p:nvPr>
            <p:ph type="title"/>
          </p:nvPr>
        </p:nvSpPr>
        <p:spPr/>
        <p:txBody>
          <a:bodyPr/>
          <a:lstStyle/>
          <a:p>
            <a:r>
              <a:rPr lang="en-US"/>
              <a:t>Concluding Remarks</a:t>
            </a:r>
          </a:p>
        </p:txBody>
      </p:sp>
      <p:sp>
        <p:nvSpPr>
          <p:cNvPr id="3" name="Content Placeholder 2">
            <a:extLst>
              <a:ext uri="{FF2B5EF4-FFF2-40B4-BE49-F238E27FC236}">
                <a16:creationId xmlns:a16="http://schemas.microsoft.com/office/drawing/2014/main" id="{A0DAD8D4-927E-2C65-B528-7859432540BC}"/>
              </a:ext>
            </a:extLst>
          </p:cNvPr>
          <p:cNvSpPr>
            <a:spLocks noGrp="1"/>
          </p:cNvSpPr>
          <p:nvPr>
            <p:ph idx="1"/>
          </p:nvPr>
        </p:nvSpPr>
        <p:spPr>
          <a:xfrm>
            <a:off x="0" y="1126067"/>
            <a:ext cx="12191999" cy="5198533"/>
          </a:xfrm>
        </p:spPr>
        <p:txBody>
          <a:bodyPr/>
          <a:lstStyle/>
          <a:p>
            <a:r>
              <a:rPr lang="en-US" sz="3200"/>
              <a:t>The European Strategy Group (ESG) has provided its recommendations to the CERN Council for the FCC-ee as the next flagship project for CERN</a:t>
            </a:r>
          </a:p>
          <a:p>
            <a:pPr lvl="1"/>
            <a:r>
              <a:rPr lang="en-US" sz="2400"/>
              <a:t>Overwhelming European support (as well as strongly supported by US)</a:t>
            </a:r>
          </a:p>
          <a:p>
            <a:r>
              <a:rPr lang="en-US" sz="3200"/>
              <a:t>More materials in support of these recommendations will be forthcoming (and made public) by the end of January 2026</a:t>
            </a:r>
          </a:p>
          <a:p>
            <a:pPr lvl="1"/>
            <a:r>
              <a:rPr lang="en-US" sz="2400"/>
              <a:t>For example: the report of Working Group 2b will provide the physics assessment for the various accelerator options</a:t>
            </a:r>
          </a:p>
          <a:p>
            <a:r>
              <a:rPr lang="en-US" sz="3200"/>
              <a:t>The CERN Council plans to update European Strategy for Particle Physics (ESPP26) based on the ESG inputs and recommendations by May 2026 (with initial deliberations in March 2026)</a:t>
            </a:r>
          </a:p>
        </p:txBody>
      </p:sp>
      <p:sp>
        <p:nvSpPr>
          <p:cNvPr id="4" name="Date Placeholder 3">
            <a:extLst>
              <a:ext uri="{FF2B5EF4-FFF2-40B4-BE49-F238E27FC236}">
                <a16:creationId xmlns:a16="http://schemas.microsoft.com/office/drawing/2014/main" id="{D38D411F-D43F-8ED8-EACD-8BC3C60A90DF}"/>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E088C3CB-939D-1115-7767-CA9EA2C323F8}"/>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E76818C4-2C2C-60D7-0795-AA23CB90012E}"/>
              </a:ext>
            </a:extLst>
          </p:cNvPr>
          <p:cNvSpPr>
            <a:spLocks noGrp="1"/>
          </p:cNvSpPr>
          <p:nvPr>
            <p:ph type="sldNum" sz="quarter" idx="12"/>
          </p:nvPr>
        </p:nvSpPr>
        <p:spPr/>
        <p:txBody>
          <a:bodyPr/>
          <a:lstStyle/>
          <a:p>
            <a:fld id="{45998CA1-9168-4BC8-9DFE-73B2EA9CCF4C}" type="slidenum">
              <a:rPr lang="en-US" altLang="en-US" smtClean="0"/>
              <a:pPr/>
              <a:t>23</a:t>
            </a:fld>
            <a:endParaRPr lang="en-US" altLang="en-US"/>
          </a:p>
        </p:txBody>
      </p:sp>
    </p:spTree>
    <p:extLst>
      <p:ext uri="{BB962C8B-B14F-4D97-AF65-F5344CB8AC3E}">
        <p14:creationId xmlns:p14="http://schemas.microsoft.com/office/powerpoint/2010/main" val="1355777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2">
            <a:extLst>
              <a:ext uri="{FF2B5EF4-FFF2-40B4-BE49-F238E27FC236}">
                <a16:creationId xmlns:a16="http://schemas.microsoft.com/office/drawing/2014/main" id="{E5A8F00A-65B9-4840-BF11-E0B765741C2A}"/>
              </a:ext>
            </a:extLst>
          </p:cNvPr>
          <p:cNvPicPr>
            <a:picLocks noGrp="1" noChangeAspect="1"/>
          </p:cNvPicPr>
          <p:nvPr>
            <p:ph idx="1"/>
          </p:nvPr>
        </p:nvPicPr>
        <p:blipFill rotWithShape="1">
          <a:blip r:embed="rId2"/>
          <a:srcRect t="22969" r="1680" b="1828"/>
          <a:stretch>
            <a:fillRect/>
          </a:stretch>
        </p:blipFill>
        <p:spPr>
          <a:xfrm>
            <a:off x="0" y="966725"/>
            <a:ext cx="12106875" cy="4828309"/>
          </a:xfrm>
          <a:prstGeom prst="rect">
            <a:avLst/>
          </a:prstGeom>
        </p:spPr>
      </p:pic>
      <p:sp>
        <p:nvSpPr>
          <p:cNvPr id="2" name="Title 1">
            <a:extLst>
              <a:ext uri="{FF2B5EF4-FFF2-40B4-BE49-F238E27FC236}">
                <a16:creationId xmlns:a16="http://schemas.microsoft.com/office/drawing/2014/main" id="{27DE0AD4-837E-88DC-4E67-339AC3937C74}"/>
              </a:ext>
            </a:extLst>
          </p:cNvPr>
          <p:cNvSpPr>
            <a:spLocks noGrp="1"/>
          </p:cNvSpPr>
          <p:nvPr>
            <p:ph type="title"/>
          </p:nvPr>
        </p:nvSpPr>
        <p:spPr/>
        <p:txBody>
          <a:bodyPr/>
          <a:lstStyle/>
          <a:p>
            <a:r>
              <a:rPr lang="en-US"/>
              <a:t>Timeline for 2026 Strategy Update</a:t>
            </a:r>
          </a:p>
        </p:txBody>
      </p:sp>
      <p:sp>
        <p:nvSpPr>
          <p:cNvPr id="4" name="Date Placeholder 3">
            <a:extLst>
              <a:ext uri="{FF2B5EF4-FFF2-40B4-BE49-F238E27FC236}">
                <a16:creationId xmlns:a16="http://schemas.microsoft.com/office/drawing/2014/main" id="{DFEA4D82-5F1D-DD27-5AE4-E96685D8F1EE}"/>
              </a:ext>
            </a:extLst>
          </p:cNvPr>
          <p:cNvSpPr>
            <a:spLocks noGrp="1"/>
          </p:cNvSpPr>
          <p:nvPr>
            <p:ph type="dt" sz="half" idx="10"/>
          </p:nvPr>
        </p:nvSpPr>
        <p:spPr/>
        <p:txBody>
          <a:bodyPr/>
          <a:lstStyle/>
          <a:p>
            <a:pPr>
              <a:defRPr/>
            </a:pPr>
            <a:r>
              <a:rPr lang="en-US"/>
              <a:t>7/31/25</a:t>
            </a:r>
          </a:p>
        </p:txBody>
      </p:sp>
      <p:sp>
        <p:nvSpPr>
          <p:cNvPr id="5" name="Footer Placeholder 4">
            <a:extLst>
              <a:ext uri="{FF2B5EF4-FFF2-40B4-BE49-F238E27FC236}">
                <a16:creationId xmlns:a16="http://schemas.microsoft.com/office/drawing/2014/main" id="{3D34E7F5-9C99-2055-0983-2367516FE31F}"/>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456655CD-AE28-537D-CD10-60027FED53B9}"/>
              </a:ext>
            </a:extLst>
          </p:cNvPr>
          <p:cNvSpPr>
            <a:spLocks noGrp="1"/>
          </p:cNvSpPr>
          <p:nvPr>
            <p:ph type="sldNum" sz="quarter" idx="12"/>
          </p:nvPr>
        </p:nvSpPr>
        <p:spPr/>
        <p:txBody>
          <a:bodyPr/>
          <a:lstStyle/>
          <a:p>
            <a:fld id="{45998CA1-9168-4BC8-9DFE-73B2EA9CCF4C}" type="slidenum">
              <a:rPr lang="en-US" altLang="en-US" smtClean="0"/>
              <a:pPr/>
              <a:t>3</a:t>
            </a:fld>
            <a:endParaRPr lang="en-US" altLang="en-US"/>
          </a:p>
        </p:txBody>
      </p:sp>
      <p:sp>
        <p:nvSpPr>
          <p:cNvPr id="3" name="Arrow: Down 2">
            <a:extLst>
              <a:ext uri="{FF2B5EF4-FFF2-40B4-BE49-F238E27FC236}">
                <a16:creationId xmlns:a16="http://schemas.microsoft.com/office/drawing/2014/main" id="{5153888B-F3DD-F2D4-E86A-896A70139EEA}"/>
              </a:ext>
            </a:extLst>
          </p:cNvPr>
          <p:cNvSpPr/>
          <p:nvPr/>
        </p:nvSpPr>
        <p:spPr>
          <a:xfrm>
            <a:off x="9085445" y="2826483"/>
            <a:ext cx="247973" cy="604434"/>
          </a:xfrm>
          <a:prstGeom prst="downArrow">
            <a:avLst>
              <a:gd name="adj1" fmla="val 56250"/>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3C7FD2D-84F7-417E-B1BE-D7A8C9632E79}"/>
              </a:ext>
            </a:extLst>
          </p:cNvPr>
          <p:cNvSpPr txBox="1"/>
          <p:nvPr/>
        </p:nvSpPr>
        <p:spPr>
          <a:xfrm>
            <a:off x="8484392" y="2517996"/>
            <a:ext cx="1450077" cy="369332"/>
          </a:xfrm>
          <a:prstGeom prst="rect">
            <a:avLst/>
          </a:prstGeom>
          <a:noFill/>
        </p:spPr>
        <p:txBody>
          <a:bodyPr wrap="none" rtlCol="0">
            <a:spAutoFit/>
          </a:bodyPr>
          <a:lstStyle/>
          <a:p>
            <a:r>
              <a:rPr lang="en-US" sz="1800">
                <a:solidFill>
                  <a:srgbClr val="FF0000"/>
                </a:solidFill>
              </a:rPr>
              <a:t>We are here</a:t>
            </a:r>
          </a:p>
        </p:txBody>
      </p:sp>
      <p:sp>
        <p:nvSpPr>
          <p:cNvPr id="9" name="Arrow: Down 8">
            <a:extLst>
              <a:ext uri="{FF2B5EF4-FFF2-40B4-BE49-F238E27FC236}">
                <a16:creationId xmlns:a16="http://schemas.microsoft.com/office/drawing/2014/main" id="{2E3E765E-A483-FFD9-C3C6-5F8CDC7FCCE9}"/>
              </a:ext>
            </a:extLst>
          </p:cNvPr>
          <p:cNvSpPr/>
          <p:nvPr/>
        </p:nvSpPr>
        <p:spPr>
          <a:xfrm>
            <a:off x="6502400" y="5592639"/>
            <a:ext cx="241946" cy="29863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9009C26-5D2B-C7FD-338C-837B1C1544E9}"/>
              </a:ext>
            </a:extLst>
          </p:cNvPr>
          <p:cNvSpPr txBox="1"/>
          <p:nvPr/>
        </p:nvSpPr>
        <p:spPr>
          <a:xfrm>
            <a:off x="5574223" y="5937441"/>
            <a:ext cx="1856353" cy="461665"/>
          </a:xfrm>
          <a:prstGeom prst="rect">
            <a:avLst/>
          </a:prstGeom>
          <a:noFill/>
        </p:spPr>
        <p:txBody>
          <a:bodyPr wrap="square" rtlCol="0">
            <a:spAutoFit/>
          </a:bodyPr>
          <a:lstStyle/>
          <a:p>
            <a:r>
              <a:rPr lang="en-US" sz="1200">
                <a:hlinkClick r:id="rId3"/>
              </a:rPr>
              <a:t>Physics briefing book - CERN Document Server</a:t>
            </a:r>
            <a:endParaRPr lang="en-US" sz="1200"/>
          </a:p>
        </p:txBody>
      </p:sp>
      <p:sp>
        <p:nvSpPr>
          <p:cNvPr id="11" name="Arrow: Down 10">
            <a:extLst>
              <a:ext uri="{FF2B5EF4-FFF2-40B4-BE49-F238E27FC236}">
                <a16:creationId xmlns:a16="http://schemas.microsoft.com/office/drawing/2014/main" id="{76D03BB7-226A-F293-362E-3329EF019EA8}"/>
              </a:ext>
            </a:extLst>
          </p:cNvPr>
          <p:cNvSpPr/>
          <p:nvPr/>
        </p:nvSpPr>
        <p:spPr>
          <a:xfrm>
            <a:off x="8622161" y="5620219"/>
            <a:ext cx="241946" cy="29863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EE9AAAA-035E-44E8-5611-082978895AC1}"/>
              </a:ext>
            </a:extLst>
          </p:cNvPr>
          <p:cNvSpPr txBox="1"/>
          <p:nvPr/>
        </p:nvSpPr>
        <p:spPr>
          <a:xfrm>
            <a:off x="7366001" y="5891275"/>
            <a:ext cx="2590799" cy="1015663"/>
          </a:xfrm>
          <a:prstGeom prst="rect">
            <a:avLst/>
          </a:prstGeom>
          <a:noFill/>
        </p:spPr>
        <p:txBody>
          <a:bodyPr wrap="square" rtlCol="0">
            <a:spAutoFit/>
          </a:bodyPr>
          <a:lstStyle/>
          <a:p>
            <a:r>
              <a:rPr lang="en-US" sz="1200">
                <a:hlinkClick r:id="rId4"/>
              </a:rPr>
              <a:t>The European Strategy for Particle Physics: 2026 Update - Recommendations by the European Strategy Group - CERN Document Server</a:t>
            </a:r>
            <a:endParaRPr lang="en-US" sz="1200"/>
          </a:p>
        </p:txBody>
      </p:sp>
      <p:sp>
        <p:nvSpPr>
          <p:cNvPr id="15" name="TextBox 14">
            <a:extLst>
              <a:ext uri="{FF2B5EF4-FFF2-40B4-BE49-F238E27FC236}">
                <a16:creationId xmlns:a16="http://schemas.microsoft.com/office/drawing/2014/main" id="{8ACB7DAF-9D2A-B0C0-0C6E-F5872C0E8FD9}"/>
              </a:ext>
            </a:extLst>
          </p:cNvPr>
          <p:cNvSpPr txBox="1"/>
          <p:nvPr/>
        </p:nvSpPr>
        <p:spPr>
          <a:xfrm>
            <a:off x="6414513" y="3661370"/>
            <a:ext cx="2207648" cy="830997"/>
          </a:xfrm>
          <a:prstGeom prst="rect">
            <a:avLst/>
          </a:prstGeom>
          <a:noFill/>
        </p:spPr>
        <p:txBody>
          <a:bodyPr wrap="square">
            <a:spAutoFit/>
          </a:bodyPr>
          <a:lstStyle/>
          <a:p>
            <a:r>
              <a:rPr lang="en-US" sz="1200">
                <a:hlinkClick r:id="rId5"/>
              </a:rPr>
              <a:t>Assessment of large-scale accelerator projects at CERN - Report of ESG WG2a - CERN Document Server</a:t>
            </a:r>
            <a:endParaRPr lang="en-US" sz="1200"/>
          </a:p>
        </p:txBody>
      </p:sp>
      <p:sp>
        <p:nvSpPr>
          <p:cNvPr id="18" name="TextBox 17">
            <a:extLst>
              <a:ext uri="{FF2B5EF4-FFF2-40B4-BE49-F238E27FC236}">
                <a16:creationId xmlns:a16="http://schemas.microsoft.com/office/drawing/2014/main" id="{37585273-00D7-D973-5E5B-C2D237C3B54A}"/>
              </a:ext>
            </a:extLst>
          </p:cNvPr>
          <p:cNvSpPr txBox="1"/>
          <p:nvPr/>
        </p:nvSpPr>
        <p:spPr>
          <a:xfrm>
            <a:off x="9852751" y="5920792"/>
            <a:ext cx="2443298" cy="600164"/>
          </a:xfrm>
          <a:prstGeom prst="rect">
            <a:avLst/>
          </a:prstGeom>
          <a:noFill/>
        </p:spPr>
        <p:txBody>
          <a:bodyPr wrap="none" rtlCol="0">
            <a:spAutoFit/>
          </a:bodyPr>
          <a:lstStyle/>
          <a:p>
            <a:r>
              <a:rPr lang="en-US" sz="1100">
                <a:solidFill>
                  <a:srgbClr val="00B0F0"/>
                </a:solidFill>
              </a:rPr>
              <a:t>March 2026: Council deliberations</a:t>
            </a:r>
          </a:p>
          <a:p>
            <a:r>
              <a:rPr lang="en-US" sz="1100">
                <a:solidFill>
                  <a:srgbClr val="00B0F0"/>
                </a:solidFill>
              </a:rPr>
              <a:t>28-30 May: Update ESPP docs</a:t>
            </a:r>
          </a:p>
          <a:p>
            <a:r>
              <a:rPr lang="en-US" sz="1100">
                <a:solidFill>
                  <a:srgbClr val="00B0F0"/>
                </a:solidFill>
              </a:rPr>
              <a:t>2027/2028: Council project approval</a:t>
            </a:r>
          </a:p>
        </p:txBody>
      </p:sp>
      <p:sp>
        <p:nvSpPr>
          <p:cNvPr id="19" name="Arrow: Down 18">
            <a:extLst>
              <a:ext uri="{FF2B5EF4-FFF2-40B4-BE49-F238E27FC236}">
                <a16:creationId xmlns:a16="http://schemas.microsoft.com/office/drawing/2014/main" id="{2C60588D-1DA9-F89E-7463-A7EE62C528AA}"/>
              </a:ext>
            </a:extLst>
          </p:cNvPr>
          <p:cNvSpPr/>
          <p:nvPr/>
        </p:nvSpPr>
        <p:spPr>
          <a:xfrm>
            <a:off x="10953427" y="5559277"/>
            <a:ext cx="241946" cy="29863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448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hlinkClick r:id="rId2"/>
            <a:extLst>
              <a:ext uri="{FF2B5EF4-FFF2-40B4-BE49-F238E27FC236}">
                <a16:creationId xmlns:a16="http://schemas.microsoft.com/office/drawing/2014/main" id="{FE0068D5-9172-E6C4-9F81-665D19BF1CFB}"/>
              </a:ext>
            </a:extLst>
          </p:cNvPr>
          <p:cNvPicPr>
            <a:picLocks noChangeAspect="1"/>
          </p:cNvPicPr>
          <p:nvPr/>
        </p:nvPicPr>
        <p:blipFill>
          <a:blip r:embed="rId3"/>
          <a:stretch>
            <a:fillRect/>
          </a:stretch>
        </p:blipFill>
        <p:spPr>
          <a:xfrm>
            <a:off x="8179073" y="2027141"/>
            <a:ext cx="2424475" cy="1823493"/>
          </a:xfrm>
          <a:prstGeom prst="rect">
            <a:avLst/>
          </a:prstGeom>
          <a:ln>
            <a:solidFill>
              <a:schemeClr val="tx1"/>
            </a:solidFill>
          </a:ln>
        </p:spPr>
      </p:pic>
      <p:sp>
        <p:nvSpPr>
          <p:cNvPr id="2" name="Title 1">
            <a:extLst>
              <a:ext uri="{FF2B5EF4-FFF2-40B4-BE49-F238E27FC236}">
                <a16:creationId xmlns:a16="http://schemas.microsoft.com/office/drawing/2014/main" id="{C97952A8-BDEB-BFB9-B7C6-14A27904B176}"/>
              </a:ext>
            </a:extLst>
          </p:cNvPr>
          <p:cNvSpPr>
            <a:spLocks noGrp="1"/>
          </p:cNvSpPr>
          <p:nvPr>
            <p:ph type="title"/>
          </p:nvPr>
        </p:nvSpPr>
        <p:spPr/>
        <p:txBody>
          <a:bodyPr/>
          <a:lstStyle/>
          <a:p>
            <a:r>
              <a:rPr lang="en-US"/>
              <a:t>Documents (ESG Input and Output) </a:t>
            </a:r>
          </a:p>
        </p:txBody>
      </p:sp>
      <p:sp>
        <p:nvSpPr>
          <p:cNvPr id="3" name="Content Placeholder 2">
            <a:extLst>
              <a:ext uri="{FF2B5EF4-FFF2-40B4-BE49-F238E27FC236}">
                <a16:creationId xmlns:a16="http://schemas.microsoft.com/office/drawing/2014/main" id="{531F1A83-7DF8-99AA-A27C-555DE7CBCD08}"/>
              </a:ext>
            </a:extLst>
          </p:cNvPr>
          <p:cNvSpPr>
            <a:spLocks noGrp="1"/>
          </p:cNvSpPr>
          <p:nvPr>
            <p:ph idx="1"/>
          </p:nvPr>
        </p:nvSpPr>
        <p:spPr>
          <a:xfrm>
            <a:off x="-39756" y="1081178"/>
            <a:ext cx="8308686" cy="5686265"/>
          </a:xfrm>
        </p:spPr>
        <p:txBody>
          <a:bodyPr/>
          <a:lstStyle/>
          <a:p>
            <a:r>
              <a:rPr lang="en-US" sz="1800">
                <a:hlinkClick r:id="rId4"/>
              </a:rPr>
              <a:t>Physics Briefing Book</a:t>
            </a:r>
            <a:r>
              <a:rPr lang="en-US" sz="1800"/>
              <a:t> (315pp, September 30, 2025) also on </a:t>
            </a:r>
            <a:r>
              <a:rPr lang="en-US" sz="1800" err="1">
                <a:hlinkClick r:id="rId5"/>
              </a:rPr>
              <a:t>arxiv</a:t>
            </a:r>
            <a:endParaRPr lang="en-US" sz="1800"/>
          </a:p>
          <a:p>
            <a:pPr lvl="1"/>
            <a:r>
              <a:rPr lang="en-US" sz="1400"/>
              <a:t>Input to ESG Working Group 2b for assessment of overall physics potential</a:t>
            </a:r>
          </a:p>
          <a:p>
            <a:pPr lvl="1"/>
            <a:r>
              <a:rPr lang="en-US" sz="1400"/>
              <a:t>Recent Highlights at </a:t>
            </a:r>
            <a:r>
              <a:rPr lang="en-US" sz="1400">
                <a:hlinkClick r:id="rId6"/>
              </a:rPr>
              <a:t>ECFA, Nov 2025 Mtg</a:t>
            </a:r>
            <a:r>
              <a:rPr lang="en-US" sz="1400"/>
              <a:t>: </a:t>
            </a:r>
            <a:r>
              <a:rPr lang="en-US" sz="1400" err="1">
                <a:hlinkClick r:id="rId7"/>
              </a:rPr>
              <a:t>Higgs,EW,Flavor,Top,QCD,BSM</a:t>
            </a:r>
            <a:r>
              <a:rPr lang="en-US" sz="1400"/>
              <a:t>; </a:t>
            </a:r>
            <a:r>
              <a:rPr lang="en-US" sz="1400">
                <a:sym typeface="Symbol" panose="05050102010706020507" pitchFamily="18" charset="2"/>
                <a:hlinkClick r:id="rId8"/>
              </a:rPr>
              <a:t>, DM, Cosmic</a:t>
            </a:r>
            <a:r>
              <a:rPr lang="en-US" sz="1400">
                <a:sym typeface="Symbol" panose="05050102010706020507" pitchFamily="18" charset="2"/>
              </a:rPr>
              <a:t>; </a:t>
            </a:r>
            <a:r>
              <a:rPr lang="en-US" sz="1400" err="1">
                <a:sym typeface="Symbol" panose="05050102010706020507" pitchFamily="18" charset="2"/>
                <a:hlinkClick r:id="rId9"/>
              </a:rPr>
              <a:t>Instr</a:t>
            </a:r>
            <a:r>
              <a:rPr lang="en-US" sz="1400">
                <a:sym typeface="Symbol" panose="05050102010706020507" pitchFamily="18" charset="2"/>
                <a:hlinkClick r:id="rId9"/>
              </a:rPr>
              <a:t> &amp; Comp</a:t>
            </a:r>
            <a:r>
              <a:rPr lang="en-US" sz="1400">
                <a:hlinkClick r:id="rId9"/>
              </a:rPr>
              <a:t> </a:t>
            </a:r>
            <a:endParaRPr lang="en-US" sz="1400"/>
          </a:p>
          <a:p>
            <a:r>
              <a:rPr lang="en-US" sz="1800">
                <a:hlinkClick r:id="rId2"/>
              </a:rPr>
              <a:t>Assessment of Large-Scale Accelerator Projects at CERN</a:t>
            </a:r>
            <a:r>
              <a:rPr lang="en-US" sz="1800"/>
              <a:t>(41pp, October 31, 2025) – Working Group 2a</a:t>
            </a:r>
          </a:p>
          <a:p>
            <a:pPr lvl="1"/>
            <a:r>
              <a:rPr lang="en-US" sz="1600"/>
              <a:t>Technical feasibility, required R&amp;D, risks, timeline, costs and human resources (including estimates for the associated detectors), environmental impact</a:t>
            </a:r>
          </a:p>
          <a:p>
            <a:r>
              <a:rPr lang="en-US" sz="1800"/>
              <a:t>Final input by National HEP communities (November 14, 2025)</a:t>
            </a:r>
          </a:p>
          <a:p>
            <a:pPr lvl="1"/>
            <a:r>
              <a:rPr lang="en-US" sz="1600"/>
              <a:t>Overwhelming support for FCC-ee</a:t>
            </a:r>
          </a:p>
          <a:p>
            <a:r>
              <a:rPr lang="en-US" sz="1800">
                <a:highlight>
                  <a:srgbClr val="FFFF00"/>
                </a:highlight>
                <a:hlinkClick r:id="rId10"/>
              </a:rPr>
              <a:t>Recommendation Document</a:t>
            </a:r>
            <a:r>
              <a:rPr lang="en-US" sz="1800">
                <a:highlight>
                  <a:srgbClr val="FFFF00"/>
                </a:highlight>
              </a:rPr>
              <a:t> (16pp, December 5, 2025) – </a:t>
            </a:r>
            <a:r>
              <a:rPr lang="en-US" sz="1800">
                <a:solidFill>
                  <a:srgbClr val="FF0000"/>
                </a:solidFill>
                <a:highlight>
                  <a:srgbClr val="FFFF00"/>
                </a:highlight>
              </a:rPr>
              <a:t>Discussed here </a:t>
            </a:r>
          </a:p>
          <a:p>
            <a:pPr lvl="1"/>
            <a:r>
              <a:rPr lang="en-US" sz="1600">
                <a:highlight>
                  <a:srgbClr val="FFFF00"/>
                </a:highlight>
              </a:rPr>
              <a:t>Summary of high-level Recommendations – 36 “recommendations” result of the ESG Drafting process</a:t>
            </a:r>
          </a:p>
          <a:p>
            <a:pPr lvl="1"/>
            <a:r>
              <a:rPr lang="en-US" sz="1600">
                <a:highlight>
                  <a:srgbClr val="FFFF00"/>
                </a:highlight>
              </a:rPr>
              <a:t>Presented to the CERN Scientific Policy Committee (SPC) and the CERN Council the following week</a:t>
            </a:r>
          </a:p>
          <a:p>
            <a:pPr lvl="1"/>
            <a:r>
              <a:rPr lang="en-US" sz="1600">
                <a:highlight>
                  <a:srgbClr val="FFFF00"/>
                </a:highlight>
              </a:rPr>
              <a:t>Released by CERN Council as the recommendations of the ESG on December 12, 2025</a:t>
            </a:r>
          </a:p>
          <a:p>
            <a:r>
              <a:rPr lang="en-US" sz="1800"/>
              <a:t>Deliberation Document (end of January 2026)</a:t>
            </a:r>
          </a:p>
          <a:p>
            <a:pPr lvl="1"/>
            <a:r>
              <a:rPr lang="en-US" sz="1600"/>
              <a:t>More detailed explanations to justify the recommendations</a:t>
            </a:r>
          </a:p>
          <a:p>
            <a:r>
              <a:rPr lang="en-US" sz="1800"/>
              <a:t>All Working Group Reports (end of January 2026)</a:t>
            </a:r>
          </a:p>
          <a:p>
            <a:pPr lvl="1"/>
            <a:r>
              <a:rPr lang="en-US" sz="1600"/>
              <a:t>Will be released as accompanying documents</a:t>
            </a:r>
          </a:p>
        </p:txBody>
      </p:sp>
      <p:sp>
        <p:nvSpPr>
          <p:cNvPr id="4" name="Date Placeholder 3">
            <a:extLst>
              <a:ext uri="{FF2B5EF4-FFF2-40B4-BE49-F238E27FC236}">
                <a16:creationId xmlns:a16="http://schemas.microsoft.com/office/drawing/2014/main" id="{2DB8F7E2-C244-AF83-47D0-531037F37595}"/>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6DB00B67-A3D8-A867-D575-50D5DF3A1B63}"/>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2DF84B90-BD0B-F6BC-8F90-07A2DB3A1DF9}"/>
              </a:ext>
            </a:extLst>
          </p:cNvPr>
          <p:cNvSpPr>
            <a:spLocks noGrp="1"/>
          </p:cNvSpPr>
          <p:nvPr>
            <p:ph type="sldNum" sz="quarter" idx="12"/>
          </p:nvPr>
        </p:nvSpPr>
        <p:spPr/>
        <p:txBody>
          <a:bodyPr/>
          <a:lstStyle/>
          <a:p>
            <a:fld id="{45998CA1-9168-4BC8-9DFE-73B2EA9CCF4C}" type="slidenum">
              <a:rPr lang="en-US" altLang="en-US" smtClean="0"/>
              <a:pPr/>
              <a:t>4</a:t>
            </a:fld>
            <a:endParaRPr lang="en-US" altLang="en-US"/>
          </a:p>
        </p:txBody>
      </p:sp>
      <p:pic>
        <p:nvPicPr>
          <p:cNvPr id="9" name="Picture 8">
            <a:hlinkClick r:id="rId4"/>
            <a:extLst>
              <a:ext uri="{FF2B5EF4-FFF2-40B4-BE49-F238E27FC236}">
                <a16:creationId xmlns:a16="http://schemas.microsoft.com/office/drawing/2014/main" id="{0F6A64AC-A512-8921-AB84-B83C86F44969}"/>
              </a:ext>
            </a:extLst>
          </p:cNvPr>
          <p:cNvPicPr>
            <a:picLocks noChangeAspect="1"/>
          </p:cNvPicPr>
          <p:nvPr/>
        </p:nvPicPr>
        <p:blipFill>
          <a:blip r:embed="rId11"/>
          <a:stretch>
            <a:fillRect/>
          </a:stretch>
        </p:blipFill>
        <p:spPr>
          <a:xfrm>
            <a:off x="10138169" y="1171735"/>
            <a:ext cx="2024883" cy="3143190"/>
          </a:xfrm>
          <a:prstGeom prst="rect">
            <a:avLst/>
          </a:prstGeom>
          <a:ln>
            <a:solidFill>
              <a:schemeClr val="tx1"/>
            </a:solidFill>
          </a:ln>
        </p:spPr>
      </p:pic>
      <p:pic>
        <p:nvPicPr>
          <p:cNvPr id="15" name="Picture 14">
            <a:extLst>
              <a:ext uri="{FF2B5EF4-FFF2-40B4-BE49-F238E27FC236}">
                <a16:creationId xmlns:a16="http://schemas.microsoft.com/office/drawing/2014/main" id="{B735BEE9-486D-4561-DA70-F85705B9ADDE}"/>
              </a:ext>
            </a:extLst>
          </p:cNvPr>
          <p:cNvPicPr>
            <a:picLocks noChangeAspect="1"/>
          </p:cNvPicPr>
          <p:nvPr/>
        </p:nvPicPr>
        <p:blipFill>
          <a:blip r:embed="rId12"/>
          <a:stretch>
            <a:fillRect/>
          </a:stretch>
        </p:blipFill>
        <p:spPr>
          <a:xfrm>
            <a:off x="10166718" y="3426684"/>
            <a:ext cx="2025282" cy="2837591"/>
          </a:xfrm>
          <a:prstGeom prst="rect">
            <a:avLst/>
          </a:prstGeom>
        </p:spPr>
      </p:pic>
      <p:pic>
        <p:nvPicPr>
          <p:cNvPr id="13" name="Picture 12">
            <a:hlinkClick r:id="rId10"/>
            <a:extLst>
              <a:ext uri="{FF2B5EF4-FFF2-40B4-BE49-F238E27FC236}">
                <a16:creationId xmlns:a16="http://schemas.microsoft.com/office/drawing/2014/main" id="{8A79035F-FBE0-AB7A-52A7-20354F1B8340}"/>
              </a:ext>
            </a:extLst>
          </p:cNvPr>
          <p:cNvPicPr>
            <a:picLocks noChangeAspect="1"/>
          </p:cNvPicPr>
          <p:nvPr/>
        </p:nvPicPr>
        <p:blipFill>
          <a:blip r:embed="rId13"/>
          <a:stretch>
            <a:fillRect/>
          </a:stretch>
        </p:blipFill>
        <p:spPr>
          <a:xfrm>
            <a:off x="8268929" y="3988677"/>
            <a:ext cx="2024883" cy="2640723"/>
          </a:xfrm>
          <a:prstGeom prst="rect">
            <a:avLst/>
          </a:prstGeom>
          <a:ln w="41275">
            <a:solidFill>
              <a:schemeClr val="accent2"/>
            </a:solidFill>
          </a:ln>
        </p:spPr>
      </p:pic>
    </p:spTree>
    <p:extLst>
      <p:ext uri="{BB962C8B-B14F-4D97-AF65-F5344CB8AC3E}">
        <p14:creationId xmlns:p14="http://schemas.microsoft.com/office/powerpoint/2010/main" val="3509201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F1C6C-DD6B-F294-7E1A-37AC8FBE3B49}"/>
              </a:ext>
            </a:extLst>
          </p:cNvPr>
          <p:cNvSpPr>
            <a:spLocks noGrp="1"/>
          </p:cNvSpPr>
          <p:nvPr>
            <p:ph type="title"/>
          </p:nvPr>
        </p:nvSpPr>
        <p:spPr/>
        <p:txBody>
          <a:bodyPr/>
          <a:lstStyle/>
          <a:p>
            <a:r>
              <a:rPr lang="en-US"/>
              <a:t>General Considerations</a:t>
            </a:r>
          </a:p>
        </p:txBody>
      </p:sp>
      <p:sp>
        <p:nvSpPr>
          <p:cNvPr id="3" name="Content Placeholder 2">
            <a:extLst>
              <a:ext uri="{FF2B5EF4-FFF2-40B4-BE49-F238E27FC236}">
                <a16:creationId xmlns:a16="http://schemas.microsoft.com/office/drawing/2014/main" id="{4FC705D1-D669-A690-6CFB-D87201BCAC6A}"/>
              </a:ext>
            </a:extLst>
          </p:cNvPr>
          <p:cNvSpPr>
            <a:spLocks noGrp="1"/>
          </p:cNvSpPr>
          <p:nvPr>
            <p:ph idx="1"/>
          </p:nvPr>
        </p:nvSpPr>
        <p:spPr/>
        <p:txBody>
          <a:bodyPr/>
          <a:lstStyle/>
          <a:p>
            <a:r>
              <a:rPr lang="en-US">
                <a:solidFill>
                  <a:srgbClr val="FF0000"/>
                </a:solidFill>
              </a:rPr>
              <a:t>2A</a:t>
            </a:r>
            <a:r>
              <a:rPr lang="en-US"/>
              <a:t> </a:t>
            </a:r>
            <a:r>
              <a:rPr lang="en-US" i="1">
                <a:highlight>
                  <a:srgbClr val="FFFF00"/>
                </a:highlight>
              </a:rPr>
              <a:t>The full exploitation of the physics potential of the LHC and the HL-LHC and the completion of the high-luminosity upgrade remain the highest priorities of European particle physics. Every effort must be made to complete the HL-LHC upgrade within the current schedule.</a:t>
            </a:r>
          </a:p>
          <a:p>
            <a:r>
              <a:rPr lang="en-US">
                <a:solidFill>
                  <a:srgbClr val="FF0000"/>
                </a:solidFill>
              </a:rPr>
              <a:t>2B</a:t>
            </a:r>
            <a:r>
              <a:rPr lang="en-US"/>
              <a:t> </a:t>
            </a:r>
            <a:r>
              <a:rPr lang="en-US" i="1"/>
              <a:t>The unique ecosystem of particle physics research </a:t>
            </a:r>
            <a:r>
              <a:rPr lang="en-US" i="1" err="1"/>
              <a:t>centres</a:t>
            </a:r>
            <a:r>
              <a:rPr lang="en-US" i="1"/>
              <a:t> and universities in Europe should be further strengthened in order to address the objectives set out in this Strategy. </a:t>
            </a:r>
          </a:p>
          <a:p>
            <a:r>
              <a:rPr lang="en-US">
                <a:solidFill>
                  <a:srgbClr val="FF0000"/>
                </a:solidFill>
              </a:rPr>
              <a:t>2C</a:t>
            </a:r>
            <a:r>
              <a:rPr lang="en-US"/>
              <a:t> </a:t>
            </a:r>
            <a:r>
              <a:rPr lang="en-US" i="1">
                <a:highlight>
                  <a:srgbClr val="FFFF00"/>
                </a:highlight>
              </a:rPr>
              <a:t>The implementation of the Strategy should be pursued in strong collaboration with global partners and </a:t>
            </a:r>
            <a:r>
              <a:rPr lang="en-US" i="1" err="1">
                <a:highlight>
                  <a:srgbClr val="FFFF00"/>
                </a:highlight>
              </a:rPr>
              <a:t>neighbouring</a:t>
            </a:r>
            <a:r>
              <a:rPr lang="en-US" i="1">
                <a:highlight>
                  <a:srgbClr val="FFFF00"/>
                </a:highlight>
              </a:rPr>
              <a:t> fields.</a:t>
            </a:r>
          </a:p>
          <a:p>
            <a:r>
              <a:rPr lang="en-US">
                <a:solidFill>
                  <a:srgbClr val="FF0000"/>
                </a:solidFill>
              </a:rPr>
              <a:t>2D</a:t>
            </a:r>
            <a:r>
              <a:rPr lang="en-US"/>
              <a:t> </a:t>
            </a:r>
            <a:r>
              <a:rPr lang="en-US" i="1"/>
              <a:t>The relationship between the particle physics community and the European Commission should be further strengthened, exploring funding opportunities for the </a:t>
            </a:r>
            <a:r>
              <a:rPr lang="en-US" i="1" err="1"/>
              <a:t>realisation</a:t>
            </a:r>
            <a:r>
              <a:rPr lang="en-US" i="1"/>
              <a:t> of infrastructure projects and R&amp;D </a:t>
            </a:r>
            <a:r>
              <a:rPr lang="en-US" i="1" err="1"/>
              <a:t>programmes</a:t>
            </a:r>
            <a:r>
              <a:rPr lang="en-US" i="1"/>
              <a:t> in cooperation with other fields of science and industry.</a:t>
            </a:r>
          </a:p>
        </p:txBody>
      </p:sp>
      <p:sp>
        <p:nvSpPr>
          <p:cNvPr id="4" name="Date Placeholder 3">
            <a:extLst>
              <a:ext uri="{FF2B5EF4-FFF2-40B4-BE49-F238E27FC236}">
                <a16:creationId xmlns:a16="http://schemas.microsoft.com/office/drawing/2014/main" id="{12222AFA-1307-6912-3C96-7A20CD256F73}"/>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6E51910C-6350-EBF7-F049-232BA15F57C6}"/>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ACAD0DFC-DB5F-D72C-066A-0E3E914DA6C2}"/>
              </a:ext>
            </a:extLst>
          </p:cNvPr>
          <p:cNvSpPr>
            <a:spLocks noGrp="1"/>
          </p:cNvSpPr>
          <p:nvPr>
            <p:ph type="sldNum" sz="quarter" idx="12"/>
          </p:nvPr>
        </p:nvSpPr>
        <p:spPr/>
        <p:txBody>
          <a:bodyPr/>
          <a:lstStyle/>
          <a:p>
            <a:fld id="{45998CA1-9168-4BC8-9DFE-73B2EA9CCF4C}" type="slidenum">
              <a:rPr lang="en-US" altLang="en-US" smtClean="0"/>
              <a:pPr/>
              <a:t>5</a:t>
            </a:fld>
            <a:endParaRPr lang="en-US" altLang="en-US"/>
          </a:p>
        </p:txBody>
      </p:sp>
      <p:sp>
        <p:nvSpPr>
          <p:cNvPr id="7" name="TextBox 6">
            <a:extLst>
              <a:ext uri="{FF2B5EF4-FFF2-40B4-BE49-F238E27FC236}">
                <a16:creationId xmlns:a16="http://schemas.microsoft.com/office/drawing/2014/main" id="{3B084F4F-8264-6204-A052-390D61058E83}"/>
              </a:ext>
            </a:extLst>
          </p:cNvPr>
          <p:cNvSpPr txBox="1"/>
          <p:nvPr/>
        </p:nvSpPr>
        <p:spPr>
          <a:xfrm>
            <a:off x="10504407" y="234931"/>
            <a:ext cx="1828800" cy="954107"/>
          </a:xfrm>
          <a:prstGeom prst="rect">
            <a:avLst/>
          </a:prstGeom>
          <a:noFill/>
        </p:spPr>
        <p:txBody>
          <a:bodyPr wrap="square" rtlCol="0">
            <a:spAutoFit/>
          </a:bodyPr>
          <a:lstStyle/>
          <a:p>
            <a:r>
              <a:rPr lang="en-US" sz="1400" b="1">
                <a:solidFill>
                  <a:srgbClr val="FF0000"/>
                </a:solidFill>
              </a:rPr>
              <a:t>In following slides </a:t>
            </a:r>
            <a:r>
              <a:rPr lang="en-US" sz="1400" b="1" i="1">
                <a:solidFill>
                  <a:srgbClr val="FF0000"/>
                </a:solidFill>
              </a:rPr>
              <a:t>italics </a:t>
            </a:r>
            <a:r>
              <a:rPr lang="en-US" sz="1400" b="1">
                <a:solidFill>
                  <a:srgbClr val="FF0000"/>
                </a:solidFill>
              </a:rPr>
              <a:t>are quoted from document recommendation</a:t>
            </a:r>
          </a:p>
        </p:txBody>
      </p:sp>
    </p:spTree>
    <p:extLst>
      <p:ext uri="{BB962C8B-B14F-4D97-AF65-F5344CB8AC3E}">
        <p14:creationId xmlns:p14="http://schemas.microsoft.com/office/powerpoint/2010/main" val="3406880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41B12-6132-40E7-25FD-3475ACB13A65}"/>
              </a:ext>
            </a:extLst>
          </p:cNvPr>
          <p:cNvSpPr>
            <a:spLocks noGrp="1"/>
          </p:cNvSpPr>
          <p:nvPr>
            <p:ph type="title"/>
          </p:nvPr>
        </p:nvSpPr>
        <p:spPr>
          <a:xfrm>
            <a:off x="1828800" y="0"/>
            <a:ext cx="8737600" cy="1066800"/>
          </a:xfrm>
        </p:spPr>
        <p:txBody>
          <a:bodyPr/>
          <a:lstStyle/>
          <a:p>
            <a:r>
              <a:rPr lang="en-US"/>
              <a:t>Large-scale Accelerators Projects Assessed by WG2a based on Submissions</a:t>
            </a:r>
          </a:p>
        </p:txBody>
      </p:sp>
      <p:pic>
        <p:nvPicPr>
          <p:cNvPr id="8" name="Content Placeholder 7">
            <a:extLst>
              <a:ext uri="{FF2B5EF4-FFF2-40B4-BE49-F238E27FC236}">
                <a16:creationId xmlns:a16="http://schemas.microsoft.com/office/drawing/2014/main" id="{5AFDD9B2-354F-5C0C-3450-EEDEAB36781C}"/>
              </a:ext>
            </a:extLst>
          </p:cNvPr>
          <p:cNvPicPr>
            <a:picLocks noGrp="1" noChangeAspect="1"/>
          </p:cNvPicPr>
          <p:nvPr>
            <p:ph idx="1"/>
          </p:nvPr>
        </p:nvPicPr>
        <p:blipFill>
          <a:blip r:embed="rId2"/>
          <a:stretch>
            <a:fillRect/>
          </a:stretch>
        </p:blipFill>
        <p:spPr bwMode="auto">
          <a:xfrm>
            <a:off x="-13289" y="1243013"/>
            <a:ext cx="11986214" cy="518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a:extLst>
              <a:ext uri="{FF2B5EF4-FFF2-40B4-BE49-F238E27FC236}">
                <a16:creationId xmlns:a16="http://schemas.microsoft.com/office/drawing/2014/main" id="{9A0D516C-9107-A67C-075C-3ADF6C495E53}"/>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A87C34B8-7A0C-ABA8-CAFE-4AB78D262B65}"/>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720B18AF-602B-E025-6681-4DEB99ACC37A}"/>
              </a:ext>
            </a:extLst>
          </p:cNvPr>
          <p:cNvSpPr>
            <a:spLocks noGrp="1"/>
          </p:cNvSpPr>
          <p:nvPr>
            <p:ph type="sldNum" sz="quarter" idx="12"/>
          </p:nvPr>
        </p:nvSpPr>
        <p:spPr/>
        <p:txBody>
          <a:bodyPr/>
          <a:lstStyle/>
          <a:p>
            <a:fld id="{45998CA1-9168-4BC8-9DFE-73B2EA9CCF4C}" type="slidenum">
              <a:rPr lang="en-US" altLang="en-US" smtClean="0"/>
              <a:pPr/>
              <a:t>6</a:t>
            </a:fld>
            <a:endParaRPr lang="en-US" altLang="en-US"/>
          </a:p>
        </p:txBody>
      </p:sp>
      <p:sp>
        <p:nvSpPr>
          <p:cNvPr id="9" name="Rectangle 8">
            <a:extLst>
              <a:ext uri="{FF2B5EF4-FFF2-40B4-BE49-F238E27FC236}">
                <a16:creationId xmlns:a16="http://schemas.microsoft.com/office/drawing/2014/main" id="{A12B66FD-0B76-772F-419A-4662DF53307D}"/>
              </a:ext>
            </a:extLst>
          </p:cNvPr>
          <p:cNvSpPr/>
          <p:nvPr/>
        </p:nvSpPr>
        <p:spPr>
          <a:xfrm>
            <a:off x="3243263" y="1313124"/>
            <a:ext cx="2200275" cy="3114675"/>
          </a:xfrm>
          <a:prstGeom prst="rect">
            <a:avLst/>
          </a:prstGeom>
          <a:solidFill>
            <a:srgbClr val="FFFF00">
              <a:alpha val="1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9008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88E92-F979-D7DE-BDD0-A6732D2E9FC1}"/>
              </a:ext>
            </a:extLst>
          </p:cNvPr>
          <p:cNvSpPr>
            <a:spLocks noGrp="1"/>
          </p:cNvSpPr>
          <p:nvPr>
            <p:ph type="title"/>
          </p:nvPr>
        </p:nvSpPr>
        <p:spPr>
          <a:xfrm>
            <a:off x="1828800" y="0"/>
            <a:ext cx="8737600" cy="1066800"/>
          </a:xfrm>
        </p:spPr>
        <p:txBody>
          <a:bodyPr/>
          <a:lstStyle/>
          <a:p>
            <a:r>
              <a:rPr lang="en-US"/>
              <a:t>Next CERN Flagship Collider Project</a:t>
            </a:r>
          </a:p>
        </p:txBody>
      </p:sp>
      <p:sp>
        <p:nvSpPr>
          <p:cNvPr id="3" name="Content Placeholder 2">
            <a:extLst>
              <a:ext uri="{FF2B5EF4-FFF2-40B4-BE49-F238E27FC236}">
                <a16:creationId xmlns:a16="http://schemas.microsoft.com/office/drawing/2014/main" id="{7BA35EED-AB8B-5AE6-6FDE-4715EEDBE1D5}"/>
              </a:ext>
            </a:extLst>
          </p:cNvPr>
          <p:cNvSpPr>
            <a:spLocks noGrp="1"/>
          </p:cNvSpPr>
          <p:nvPr>
            <p:ph idx="1"/>
          </p:nvPr>
        </p:nvSpPr>
        <p:spPr>
          <a:xfrm>
            <a:off x="0" y="1347537"/>
            <a:ext cx="8431731" cy="5221539"/>
          </a:xfrm>
        </p:spPr>
        <p:txBody>
          <a:bodyPr/>
          <a:lstStyle/>
          <a:p>
            <a:r>
              <a:rPr lang="en-US" sz="2000">
                <a:solidFill>
                  <a:srgbClr val="FF0000"/>
                </a:solidFill>
              </a:rPr>
              <a:t>3A</a:t>
            </a:r>
            <a:r>
              <a:rPr lang="en-US" sz="2000"/>
              <a:t> </a:t>
            </a:r>
            <a:r>
              <a:rPr lang="en-US" sz="2000" i="1">
                <a:highlight>
                  <a:srgbClr val="FFFF00"/>
                </a:highlight>
              </a:rPr>
              <a:t>The electron–positron Future Circular Collider (FCC-ee) is recommended as the preferred option for the next flagship collider at CERN.</a:t>
            </a:r>
            <a:endParaRPr lang="en-US" sz="2000">
              <a:highlight>
                <a:srgbClr val="FFFF00"/>
              </a:highlight>
            </a:endParaRPr>
          </a:p>
          <a:p>
            <a:r>
              <a:rPr lang="en-US" sz="2000"/>
              <a:t>Key elements:</a:t>
            </a:r>
          </a:p>
          <a:p>
            <a:r>
              <a:rPr lang="en-US" sz="2000"/>
              <a:t>Physics based on briefing book &amp; WG 2a evaluation</a:t>
            </a:r>
          </a:p>
          <a:p>
            <a:pPr lvl="1"/>
            <a:r>
              <a:rPr lang="en-US" sz="1800"/>
              <a:t>“outstanding discovery potential through the Higgs, electroweak, </a:t>
            </a:r>
            <a:r>
              <a:rPr lang="en-US" sz="1800" err="1"/>
              <a:t>flavour</a:t>
            </a:r>
            <a:r>
              <a:rPr lang="en-US" sz="1800"/>
              <a:t> and top-quark sectors, as well as advances in quantum chromodynamics (QCD)”	</a:t>
            </a:r>
          </a:p>
          <a:p>
            <a:r>
              <a:rPr lang="en-US" sz="2000"/>
              <a:t>Accelerator technical feasibility &amp; WG 2b evaluation (next slide)</a:t>
            </a:r>
          </a:p>
          <a:p>
            <a:pPr lvl="1"/>
            <a:r>
              <a:rPr lang="en-US" sz="1800"/>
              <a:t>“technical feasibility is demonstrated by the comprehensive FCC Feasibility Study, its scope and cost are well defined, plausible funding scenarios have been developed and its schedule enables first beams within five to seven years after the end of HL-LHC operations”</a:t>
            </a:r>
          </a:p>
          <a:p>
            <a:r>
              <a:rPr lang="en-US" sz="2200"/>
              <a:t>Path to highest energy</a:t>
            </a:r>
          </a:p>
          <a:p>
            <a:pPr lvl="1"/>
            <a:r>
              <a:rPr lang="en-US" sz="1800"/>
              <a:t>“The FCC-ee would also pave the way towards a hadron collider reusing the tunnel and much of the infrastructure, providing direct discovery reach well beyond the 10 TeV </a:t>
            </a:r>
            <a:r>
              <a:rPr lang="en-US" sz="1800" err="1"/>
              <a:t>parton</a:t>
            </a:r>
            <a:r>
              <a:rPr lang="en-US" sz="1800"/>
              <a:t> energy scale, in line with the community’s ambition for exploration at the highest achievable energy”</a:t>
            </a:r>
          </a:p>
        </p:txBody>
      </p:sp>
      <p:sp>
        <p:nvSpPr>
          <p:cNvPr id="4" name="Date Placeholder 3">
            <a:extLst>
              <a:ext uri="{FF2B5EF4-FFF2-40B4-BE49-F238E27FC236}">
                <a16:creationId xmlns:a16="http://schemas.microsoft.com/office/drawing/2014/main" id="{E5FC341B-8B9F-99CC-2805-0923F89F212D}"/>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508269D0-C903-E88C-01B5-7FA6DB2E539A}"/>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27BAE2A3-CBBA-6A91-39E2-BD246E352F1E}"/>
              </a:ext>
            </a:extLst>
          </p:cNvPr>
          <p:cNvSpPr>
            <a:spLocks noGrp="1"/>
          </p:cNvSpPr>
          <p:nvPr>
            <p:ph type="sldNum" sz="quarter" idx="12"/>
          </p:nvPr>
        </p:nvSpPr>
        <p:spPr/>
        <p:txBody>
          <a:bodyPr/>
          <a:lstStyle/>
          <a:p>
            <a:fld id="{45998CA1-9168-4BC8-9DFE-73B2EA9CCF4C}" type="slidenum">
              <a:rPr lang="en-US" altLang="en-US" smtClean="0"/>
              <a:pPr/>
              <a:t>7</a:t>
            </a:fld>
            <a:endParaRPr lang="en-US" altLang="en-US"/>
          </a:p>
        </p:txBody>
      </p:sp>
      <p:pic>
        <p:nvPicPr>
          <p:cNvPr id="8" name="Picture 7">
            <a:extLst>
              <a:ext uri="{FF2B5EF4-FFF2-40B4-BE49-F238E27FC236}">
                <a16:creationId xmlns:a16="http://schemas.microsoft.com/office/drawing/2014/main" id="{12CD7021-1A89-CA71-D879-2369198AD4E1}"/>
              </a:ext>
            </a:extLst>
          </p:cNvPr>
          <p:cNvPicPr>
            <a:picLocks noChangeAspect="1"/>
          </p:cNvPicPr>
          <p:nvPr/>
        </p:nvPicPr>
        <p:blipFill>
          <a:blip r:embed="rId2"/>
          <a:stretch>
            <a:fillRect/>
          </a:stretch>
        </p:blipFill>
        <p:spPr>
          <a:xfrm>
            <a:off x="8518358" y="1147251"/>
            <a:ext cx="3267949" cy="3052818"/>
          </a:xfrm>
          <a:prstGeom prst="rect">
            <a:avLst/>
          </a:prstGeom>
        </p:spPr>
      </p:pic>
      <p:sp>
        <p:nvSpPr>
          <p:cNvPr id="9" name="TextBox 8">
            <a:extLst>
              <a:ext uri="{FF2B5EF4-FFF2-40B4-BE49-F238E27FC236}">
                <a16:creationId xmlns:a16="http://schemas.microsoft.com/office/drawing/2014/main" id="{85F48246-289E-DF06-223A-6CA85DAAF96A}"/>
              </a:ext>
            </a:extLst>
          </p:cNvPr>
          <p:cNvSpPr txBox="1"/>
          <p:nvPr/>
        </p:nvSpPr>
        <p:spPr>
          <a:xfrm>
            <a:off x="8312312" y="4200069"/>
            <a:ext cx="3991798" cy="2246769"/>
          </a:xfrm>
          <a:prstGeom prst="rect">
            <a:avLst/>
          </a:prstGeom>
          <a:noFill/>
        </p:spPr>
        <p:txBody>
          <a:bodyPr wrap="none" rtlCol="0">
            <a:spAutoFit/>
          </a:bodyPr>
          <a:lstStyle/>
          <a:p>
            <a:r>
              <a:rPr lang="en-US" sz="2000"/>
              <a:t>FCC-ee 15.3 BCHF</a:t>
            </a:r>
          </a:p>
          <a:p>
            <a:r>
              <a:rPr lang="en-US" sz="2000"/>
              <a:t>2028 – approval</a:t>
            </a:r>
          </a:p>
          <a:p>
            <a:r>
              <a:rPr lang="en-US" sz="2000"/>
              <a:t>2033 – construction start</a:t>
            </a:r>
          </a:p>
          <a:p>
            <a:r>
              <a:rPr lang="en-US" sz="2000"/>
              <a:t>2041 – end HL-LHC ops</a:t>
            </a:r>
          </a:p>
          <a:p>
            <a:r>
              <a:rPr lang="en-US" sz="2000"/>
              <a:t>2046 – Start FCC-ee operation </a:t>
            </a:r>
          </a:p>
          <a:p>
            <a:r>
              <a:rPr lang="en-US" sz="2000"/>
              <a:t>ramp-up</a:t>
            </a:r>
          </a:p>
          <a:p>
            <a:r>
              <a:rPr lang="en-US" sz="2000"/>
              <a:t>2063 – FCC-ee decommissioning</a:t>
            </a:r>
          </a:p>
        </p:txBody>
      </p:sp>
    </p:spTree>
    <p:extLst>
      <p:ext uri="{BB962C8B-B14F-4D97-AF65-F5344CB8AC3E}">
        <p14:creationId xmlns:p14="http://schemas.microsoft.com/office/powerpoint/2010/main" val="1674936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23FD306-4BF3-558A-E62B-1945E954478E}"/>
              </a:ext>
            </a:extLst>
          </p:cNvPr>
          <p:cNvPicPr>
            <a:picLocks noChangeAspect="1"/>
          </p:cNvPicPr>
          <p:nvPr/>
        </p:nvPicPr>
        <p:blipFill>
          <a:blip r:embed="rId2"/>
          <a:srcRect b="32075"/>
          <a:stretch>
            <a:fillRect/>
          </a:stretch>
        </p:blipFill>
        <p:spPr>
          <a:xfrm>
            <a:off x="6493933" y="1623793"/>
            <a:ext cx="5762324" cy="2213829"/>
          </a:xfrm>
          <a:prstGeom prst="rect">
            <a:avLst/>
          </a:prstGeom>
        </p:spPr>
      </p:pic>
      <p:sp>
        <p:nvSpPr>
          <p:cNvPr id="2" name="Title 1">
            <a:extLst>
              <a:ext uri="{FF2B5EF4-FFF2-40B4-BE49-F238E27FC236}">
                <a16:creationId xmlns:a16="http://schemas.microsoft.com/office/drawing/2014/main" id="{0E1E25FE-92BC-95BD-6DBC-3B7D330C4742}"/>
              </a:ext>
            </a:extLst>
          </p:cNvPr>
          <p:cNvSpPr>
            <a:spLocks noGrp="1"/>
          </p:cNvSpPr>
          <p:nvPr>
            <p:ph type="title"/>
          </p:nvPr>
        </p:nvSpPr>
        <p:spPr/>
        <p:txBody>
          <a:bodyPr/>
          <a:lstStyle/>
          <a:p>
            <a:r>
              <a:rPr lang="en-US"/>
              <a:t>Preferred Alternative Option</a:t>
            </a:r>
          </a:p>
        </p:txBody>
      </p:sp>
      <p:sp>
        <p:nvSpPr>
          <p:cNvPr id="3" name="Content Placeholder 2">
            <a:extLst>
              <a:ext uri="{FF2B5EF4-FFF2-40B4-BE49-F238E27FC236}">
                <a16:creationId xmlns:a16="http://schemas.microsoft.com/office/drawing/2014/main" id="{0EB461A6-2992-A9F2-ED39-20412AF13ACA}"/>
              </a:ext>
            </a:extLst>
          </p:cNvPr>
          <p:cNvSpPr>
            <a:spLocks noGrp="1"/>
          </p:cNvSpPr>
          <p:nvPr>
            <p:ph idx="1"/>
          </p:nvPr>
        </p:nvSpPr>
        <p:spPr>
          <a:xfrm>
            <a:off x="0" y="1328251"/>
            <a:ext cx="6564429" cy="4889669"/>
          </a:xfrm>
        </p:spPr>
        <p:txBody>
          <a:bodyPr/>
          <a:lstStyle/>
          <a:p>
            <a:r>
              <a:rPr lang="en-US" sz="2800">
                <a:solidFill>
                  <a:srgbClr val="FF0000"/>
                </a:solidFill>
              </a:rPr>
              <a:t>3B</a:t>
            </a:r>
            <a:r>
              <a:rPr lang="en-US" sz="2800"/>
              <a:t> </a:t>
            </a:r>
            <a:r>
              <a:rPr lang="en-US" sz="2800" i="1">
                <a:highlight>
                  <a:srgbClr val="FFFF00"/>
                </a:highlight>
              </a:rPr>
              <a:t>A descoped FCC-ee is the preferred alternative option for the next flagship collider at CERN.</a:t>
            </a:r>
          </a:p>
          <a:p>
            <a:r>
              <a:rPr lang="en-US"/>
              <a:t>Impacts breadth of program but still very strong physics program with viable path to high energies</a:t>
            </a:r>
          </a:p>
          <a:p>
            <a:r>
              <a:rPr lang="en-US"/>
              <a:t>Descoping (~15% reduction in cost) includes:</a:t>
            </a:r>
          </a:p>
          <a:p>
            <a:pPr lvl="1"/>
            <a:r>
              <a:rPr lang="en-US"/>
              <a:t>Remove the top-quark run</a:t>
            </a:r>
          </a:p>
          <a:p>
            <a:pPr lvl="1"/>
            <a:r>
              <a:rPr lang="en-US"/>
              <a:t>Construct 2 vs 4 interaction regions &amp; experiments</a:t>
            </a:r>
          </a:p>
          <a:p>
            <a:pPr lvl="1"/>
            <a:r>
              <a:rPr lang="en-US"/>
              <a:t>Decreasing RF system power</a:t>
            </a:r>
          </a:p>
          <a:p>
            <a:r>
              <a:rPr lang="en-US"/>
              <a:t>Should additional resources become available, these descoping options would be reversible</a:t>
            </a:r>
          </a:p>
          <a:p>
            <a:endParaRPr lang="en-US"/>
          </a:p>
          <a:p>
            <a:endParaRPr lang="en-US"/>
          </a:p>
          <a:p>
            <a:pPr lvl="1"/>
            <a:endParaRPr lang="en-US"/>
          </a:p>
          <a:p>
            <a:endParaRPr lang="en-US"/>
          </a:p>
        </p:txBody>
      </p:sp>
      <p:sp>
        <p:nvSpPr>
          <p:cNvPr id="4" name="Date Placeholder 3">
            <a:extLst>
              <a:ext uri="{FF2B5EF4-FFF2-40B4-BE49-F238E27FC236}">
                <a16:creationId xmlns:a16="http://schemas.microsoft.com/office/drawing/2014/main" id="{742C5D35-5F32-0195-75B3-436A678AC74D}"/>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7737A338-040F-ECF4-0C11-01F2F7D86935}"/>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E1CD7827-CA8F-1725-9F77-8BB040734148}"/>
              </a:ext>
            </a:extLst>
          </p:cNvPr>
          <p:cNvSpPr>
            <a:spLocks noGrp="1"/>
          </p:cNvSpPr>
          <p:nvPr>
            <p:ph type="sldNum" sz="quarter" idx="12"/>
          </p:nvPr>
        </p:nvSpPr>
        <p:spPr/>
        <p:txBody>
          <a:bodyPr/>
          <a:lstStyle/>
          <a:p>
            <a:fld id="{45998CA1-9168-4BC8-9DFE-73B2EA9CCF4C}" type="slidenum">
              <a:rPr lang="en-US" altLang="en-US" smtClean="0"/>
              <a:pPr/>
              <a:t>8</a:t>
            </a:fld>
            <a:endParaRPr lang="en-US" altLang="en-US"/>
          </a:p>
        </p:txBody>
      </p:sp>
      <p:sp>
        <p:nvSpPr>
          <p:cNvPr id="14" name="TextBox 13">
            <a:extLst>
              <a:ext uri="{FF2B5EF4-FFF2-40B4-BE49-F238E27FC236}">
                <a16:creationId xmlns:a16="http://schemas.microsoft.com/office/drawing/2014/main" id="{203F0E16-0D85-55CC-9E24-8F70A6D85FEC}"/>
              </a:ext>
            </a:extLst>
          </p:cNvPr>
          <p:cNvSpPr txBox="1"/>
          <p:nvPr/>
        </p:nvSpPr>
        <p:spPr>
          <a:xfrm>
            <a:off x="7377696" y="1091126"/>
            <a:ext cx="4204703" cy="718689"/>
          </a:xfrm>
          <a:prstGeom prst="rect">
            <a:avLst/>
          </a:prstGeom>
          <a:noFill/>
        </p:spPr>
        <p:txBody>
          <a:bodyPr wrap="square" rtlCol="0">
            <a:spAutoFit/>
          </a:bodyPr>
          <a:lstStyle/>
          <a:p>
            <a:pPr algn="ctr"/>
            <a:r>
              <a:rPr lang="en-US" sz="2000"/>
              <a:t>Table 16 key findings from WG2a assessment of submitted proposals </a:t>
            </a:r>
          </a:p>
        </p:txBody>
      </p:sp>
      <p:sp>
        <p:nvSpPr>
          <p:cNvPr id="16" name="TextBox 15">
            <a:extLst>
              <a:ext uri="{FF2B5EF4-FFF2-40B4-BE49-F238E27FC236}">
                <a16:creationId xmlns:a16="http://schemas.microsoft.com/office/drawing/2014/main" id="{2B76BBCE-CB84-3ED8-38FB-95D981B1D317}"/>
              </a:ext>
            </a:extLst>
          </p:cNvPr>
          <p:cNvSpPr txBox="1"/>
          <p:nvPr/>
        </p:nvSpPr>
        <p:spPr>
          <a:xfrm>
            <a:off x="6564429" y="3772188"/>
            <a:ext cx="5509038" cy="2862322"/>
          </a:xfrm>
          <a:prstGeom prst="rect">
            <a:avLst/>
          </a:prstGeom>
          <a:noFill/>
        </p:spPr>
        <p:txBody>
          <a:bodyPr wrap="square" rtlCol="0">
            <a:spAutoFit/>
          </a:bodyPr>
          <a:lstStyle/>
          <a:p>
            <a:r>
              <a:rPr lang="en-US" sz="1800" u="sng"/>
              <a:t>Scope</a:t>
            </a:r>
            <a:r>
              <a:rPr lang="en-US" sz="1800"/>
              <a:t> = Scope level-of-definition</a:t>
            </a:r>
          </a:p>
          <a:p>
            <a:r>
              <a:rPr lang="en-US" sz="1800" u="sng"/>
              <a:t>TRL</a:t>
            </a:r>
            <a:r>
              <a:rPr lang="en-US" sz="1800"/>
              <a:t> = Technical Readiness Level score</a:t>
            </a:r>
          </a:p>
          <a:p>
            <a:r>
              <a:rPr lang="en-US" sz="1800" u="sng"/>
              <a:t>R&amp;D</a:t>
            </a:r>
            <a:r>
              <a:rPr lang="en-US" sz="1800"/>
              <a:t> = R&amp;D plan level-of-definition &amp; funding status</a:t>
            </a:r>
          </a:p>
          <a:p>
            <a:r>
              <a:rPr lang="en-US" sz="1800" u="sng"/>
              <a:t>Test facilities </a:t>
            </a:r>
            <a:r>
              <a:rPr lang="en-US" sz="1800"/>
              <a:t>= need of test facilities or demonstrators and level-of-definition of their scope</a:t>
            </a:r>
          </a:p>
          <a:p>
            <a:r>
              <a:rPr lang="en-US" sz="1800" u="sng"/>
              <a:t>Performance</a:t>
            </a:r>
            <a:r>
              <a:rPr lang="en-US" sz="1800"/>
              <a:t> = performance uncertainty</a:t>
            </a:r>
          </a:p>
          <a:p>
            <a:r>
              <a:rPr lang="en-US" sz="1800" u="sng"/>
              <a:t>Site preparation</a:t>
            </a:r>
            <a:r>
              <a:rPr lang="en-US" sz="1800"/>
              <a:t> = site preparation status</a:t>
            </a:r>
          </a:p>
          <a:p>
            <a:r>
              <a:rPr lang="en-US" sz="1800" u="sng"/>
              <a:t>Schedule</a:t>
            </a:r>
            <a:r>
              <a:rPr lang="en-US" sz="1800"/>
              <a:t> = schedule uncertainty</a:t>
            </a:r>
          </a:p>
          <a:p>
            <a:r>
              <a:rPr lang="en-US" sz="1800" u="sng"/>
              <a:t>Cost</a:t>
            </a:r>
            <a:r>
              <a:rPr lang="en-US" sz="1800"/>
              <a:t> = cost uncertainty</a:t>
            </a:r>
          </a:p>
          <a:p>
            <a:r>
              <a:rPr lang="en-US" sz="1800" u="sng"/>
              <a:t>Risk</a:t>
            </a:r>
            <a:r>
              <a:rPr lang="en-US" sz="1800"/>
              <a:t> = risk level-of-definition</a:t>
            </a:r>
          </a:p>
        </p:txBody>
      </p:sp>
    </p:spTree>
    <p:extLst>
      <p:ext uri="{BB962C8B-B14F-4D97-AF65-F5344CB8AC3E}">
        <p14:creationId xmlns:p14="http://schemas.microsoft.com/office/powerpoint/2010/main" val="1961013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1FC1C-4E04-8C54-5C1F-AFA340117200}"/>
              </a:ext>
            </a:extLst>
          </p:cNvPr>
          <p:cNvSpPr>
            <a:spLocks noGrp="1"/>
          </p:cNvSpPr>
          <p:nvPr>
            <p:ph type="title"/>
          </p:nvPr>
        </p:nvSpPr>
        <p:spPr/>
        <p:txBody>
          <a:bodyPr/>
          <a:lstStyle/>
          <a:p>
            <a:r>
              <a:rPr lang="en-US"/>
              <a:t>Other Alternative Options (not ranked) - I</a:t>
            </a:r>
          </a:p>
        </p:txBody>
      </p:sp>
      <p:sp>
        <p:nvSpPr>
          <p:cNvPr id="3" name="Content Placeholder 2">
            <a:extLst>
              <a:ext uri="{FF2B5EF4-FFF2-40B4-BE49-F238E27FC236}">
                <a16:creationId xmlns:a16="http://schemas.microsoft.com/office/drawing/2014/main" id="{406CFD50-4240-84F7-B16F-341CB5761323}"/>
              </a:ext>
            </a:extLst>
          </p:cNvPr>
          <p:cNvSpPr>
            <a:spLocks noGrp="1"/>
          </p:cNvSpPr>
          <p:nvPr>
            <p:ph idx="1"/>
          </p:nvPr>
        </p:nvSpPr>
        <p:spPr>
          <a:xfrm>
            <a:off x="127000" y="1066800"/>
            <a:ext cx="11938000" cy="5502276"/>
          </a:xfrm>
        </p:spPr>
        <p:txBody>
          <a:bodyPr/>
          <a:lstStyle/>
          <a:p>
            <a:r>
              <a:rPr lang="en-US" sz="2000">
                <a:solidFill>
                  <a:srgbClr val="101097"/>
                </a:solidFill>
              </a:rPr>
              <a:t>Several alternative options were assessed and deemed to “offer </a:t>
            </a:r>
            <a:r>
              <a:rPr lang="en-US" sz="2000"/>
              <a:t>substantially reduced precision physics </a:t>
            </a:r>
            <a:r>
              <a:rPr lang="en-US" sz="2000" err="1"/>
              <a:t>programmes</a:t>
            </a:r>
            <a:r>
              <a:rPr lang="en-US" sz="2000"/>
              <a:t> and would not be competitive with a collider like the FCC-ee”</a:t>
            </a:r>
            <a:r>
              <a:rPr lang="en-US" sz="2000">
                <a:solidFill>
                  <a:srgbClr val="101097"/>
                </a:solidFill>
              </a:rPr>
              <a:t>, and “a</a:t>
            </a:r>
            <a:r>
              <a:rPr lang="en-US" sz="2000"/>
              <a:t>t this stage, without knowing the reasons for which the FCC-ee would not be feasible, the other alternative options are not ranked”</a:t>
            </a:r>
          </a:p>
          <a:p>
            <a:r>
              <a:rPr lang="en-US" sz="2000"/>
              <a:t>CLIC and LCF (linear colliders operating at two energies and up to 550 GeV)</a:t>
            </a:r>
          </a:p>
          <a:p>
            <a:pPr lvl="1"/>
            <a:r>
              <a:rPr lang="en-US"/>
              <a:t>“Competitive programs in Higgs and top-quark physics”</a:t>
            </a:r>
          </a:p>
          <a:p>
            <a:pPr lvl="1"/>
            <a:r>
              <a:rPr lang="en-US"/>
              <a:t>“Compared to circular colliders, they have significantly lower luminosities at lower energies, leading to limited precision in electroweak physics and non-competitive </a:t>
            </a:r>
            <a:r>
              <a:rPr lang="en-US" err="1"/>
              <a:t>flavour</a:t>
            </a:r>
            <a:r>
              <a:rPr lang="en-US"/>
              <a:t> physics </a:t>
            </a:r>
            <a:r>
              <a:rPr lang="en-US" err="1"/>
              <a:t>programmes</a:t>
            </a:r>
            <a:r>
              <a:rPr lang="en-US"/>
              <a:t>”</a:t>
            </a:r>
          </a:p>
          <a:p>
            <a:pPr lvl="1"/>
            <a:r>
              <a:rPr lang="en-US"/>
              <a:t>“Both colliders require a tunnel of up to a third of the length of that of the FCC-ee to reach their ultimate energies of 1.5 TeV and 550 GeV, respectively”</a:t>
            </a:r>
          </a:p>
          <a:p>
            <a:pPr lvl="1"/>
            <a:r>
              <a:rPr lang="en-US"/>
              <a:t>“The path towards 10 TeV collisions would require plasma </a:t>
            </a:r>
            <a:r>
              <a:rPr lang="en-US" err="1"/>
              <a:t>wakefield</a:t>
            </a:r>
            <a:r>
              <a:rPr lang="en-US"/>
              <a:t> acceleration, which is not yet proven to be a viable technology”</a:t>
            </a:r>
          </a:p>
          <a:p>
            <a:pPr lvl="1"/>
            <a:r>
              <a:rPr lang="en-US"/>
              <a:t>“CLIC would initially operate at 380 GeV. The construction cost of the 550 GeV collider is estimated to be about 60% of that of the FCC-ee, whereas the full cost of the 1.5 TeV collider would be at the same level as that of the FCC-ee”</a:t>
            </a:r>
          </a:p>
          <a:p>
            <a:pPr lvl="1"/>
            <a:r>
              <a:rPr lang="en-US"/>
              <a:t>“LCF would initially operate at 250 GeV and could be extended up to 550 GeV. The construction cost of the 550 GeV collider would be at the same level as that of the FCC-ee” – the LCF technology is mature</a:t>
            </a:r>
          </a:p>
          <a:p>
            <a:pPr lvl="1"/>
            <a:endParaRPr lang="en-US"/>
          </a:p>
          <a:p>
            <a:endParaRPr lang="en-US"/>
          </a:p>
          <a:p>
            <a:endParaRPr lang="en-US"/>
          </a:p>
        </p:txBody>
      </p:sp>
      <p:sp>
        <p:nvSpPr>
          <p:cNvPr id="4" name="Date Placeholder 3">
            <a:extLst>
              <a:ext uri="{FF2B5EF4-FFF2-40B4-BE49-F238E27FC236}">
                <a16:creationId xmlns:a16="http://schemas.microsoft.com/office/drawing/2014/main" id="{5D6389BC-4F13-C3E2-AAB1-A88AC075DA92}"/>
              </a:ext>
            </a:extLst>
          </p:cNvPr>
          <p:cNvSpPr>
            <a:spLocks noGrp="1"/>
          </p:cNvSpPr>
          <p:nvPr>
            <p:ph type="dt" sz="half" idx="10"/>
          </p:nvPr>
        </p:nvSpPr>
        <p:spPr/>
        <p:txBody>
          <a:bodyPr/>
          <a:lstStyle/>
          <a:p>
            <a:pPr>
              <a:defRPr/>
            </a:pPr>
            <a:r>
              <a:rPr lang="en-US"/>
              <a:t>12/19/25</a:t>
            </a:r>
          </a:p>
        </p:txBody>
      </p:sp>
      <p:sp>
        <p:nvSpPr>
          <p:cNvPr id="5" name="Footer Placeholder 4">
            <a:extLst>
              <a:ext uri="{FF2B5EF4-FFF2-40B4-BE49-F238E27FC236}">
                <a16:creationId xmlns:a16="http://schemas.microsoft.com/office/drawing/2014/main" id="{7575BE25-1C41-EFFF-2D12-969125BB7C25}"/>
              </a:ext>
            </a:extLst>
          </p:cNvPr>
          <p:cNvSpPr>
            <a:spLocks noGrp="1"/>
          </p:cNvSpPr>
          <p:nvPr>
            <p:ph type="ftr" sz="quarter" idx="11"/>
          </p:nvPr>
        </p:nvSpPr>
        <p:spPr/>
        <p:txBody>
          <a:bodyPr/>
          <a:lstStyle/>
          <a:p>
            <a:pPr>
              <a:defRPr/>
            </a:pPr>
            <a:r>
              <a:rPr lang="en-US"/>
              <a:t>Report on ESG Recommendations</a:t>
            </a:r>
          </a:p>
        </p:txBody>
      </p:sp>
      <p:sp>
        <p:nvSpPr>
          <p:cNvPr id="6" name="Slide Number Placeholder 5">
            <a:extLst>
              <a:ext uri="{FF2B5EF4-FFF2-40B4-BE49-F238E27FC236}">
                <a16:creationId xmlns:a16="http://schemas.microsoft.com/office/drawing/2014/main" id="{C3EA9AA3-D549-02E1-C2C4-C00DE516445F}"/>
              </a:ext>
            </a:extLst>
          </p:cNvPr>
          <p:cNvSpPr>
            <a:spLocks noGrp="1"/>
          </p:cNvSpPr>
          <p:nvPr>
            <p:ph type="sldNum" sz="quarter" idx="12"/>
          </p:nvPr>
        </p:nvSpPr>
        <p:spPr/>
        <p:txBody>
          <a:bodyPr/>
          <a:lstStyle/>
          <a:p>
            <a:fld id="{45998CA1-9168-4BC8-9DFE-73B2EA9CCF4C}" type="slidenum">
              <a:rPr lang="en-US" altLang="en-US" smtClean="0"/>
              <a:pPr/>
              <a:t>9</a:t>
            </a:fld>
            <a:endParaRPr lang="en-US" altLang="en-US"/>
          </a:p>
        </p:txBody>
      </p:sp>
    </p:spTree>
    <p:extLst>
      <p:ext uri="{BB962C8B-B14F-4D97-AF65-F5344CB8AC3E}">
        <p14:creationId xmlns:p14="http://schemas.microsoft.com/office/powerpoint/2010/main" val="1747052781"/>
      </p:ext>
    </p:extLst>
  </p:cSld>
  <p:clrMapOvr>
    <a:masterClrMapping/>
  </p:clrMapOvr>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23</Slides>
  <Notes>1</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Report on ESG Recommendations European Strategy for Particle Physics  2026 Update</vt:lpstr>
      <vt:lpstr>Background &amp; Context</vt:lpstr>
      <vt:lpstr>Timeline for 2026 Strategy Update</vt:lpstr>
      <vt:lpstr>Documents (ESG Input and Output) </vt:lpstr>
      <vt:lpstr>General Considerations</vt:lpstr>
      <vt:lpstr>Large-scale Accelerators Projects Assessed by WG2a based on Submissions</vt:lpstr>
      <vt:lpstr>Next CERN Flagship Collider Project</vt:lpstr>
      <vt:lpstr>Preferred Alternative Option</vt:lpstr>
      <vt:lpstr>Other Alternative Options (not ranked) - I</vt:lpstr>
      <vt:lpstr>Other Alternative Options (not ranked) - II</vt:lpstr>
      <vt:lpstr>Other Research Directions in Particle Physics</vt:lpstr>
      <vt:lpstr>Theory</vt:lpstr>
      <vt:lpstr>Technologies - General</vt:lpstr>
      <vt:lpstr>Technologies - Accelerator Science &amp; Technology</vt:lpstr>
      <vt:lpstr>Technologies – Detector Development</vt:lpstr>
      <vt:lpstr>Technologies - Computing</vt:lpstr>
      <vt:lpstr>Technologies – Knowledge &amp; Technology Transfers</vt:lpstr>
      <vt:lpstr>Project implementation, cooperation with large particle physics laboratories in Europe</vt:lpstr>
      <vt:lpstr>Synergies with neighbouring fields </vt:lpstr>
      <vt:lpstr>Sustainability and environmental impact </vt:lpstr>
      <vt:lpstr>Public engagement, education, communication, social and career aspects </vt:lpstr>
      <vt:lpstr>Public engagement, education, communication, social and career aspects </vt:lpstr>
      <vt:lpstr>Concluding Remarks</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Tuts</dc:creator>
  <cp:revision>1</cp:revision>
  <cp:lastPrinted>2025-07-24T22:31:37Z</cp:lastPrinted>
  <dcterms:created xsi:type="dcterms:W3CDTF">2009-11-29T21:01:03Z</dcterms:created>
  <dcterms:modified xsi:type="dcterms:W3CDTF">2025-12-19T00:08:27Z</dcterms:modified>
</cp:coreProperties>
</file>