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65" r:id="rId3"/>
    <p:sldId id="266" r:id="rId4"/>
    <p:sldId id="258" r:id="rId5"/>
    <p:sldId id="259" r:id="rId6"/>
    <p:sldId id="260" r:id="rId7"/>
    <p:sldId id="261" r:id="rId8"/>
    <p:sldId id="267" r:id="rId9"/>
    <p:sldId id="268" r:id="rId10"/>
    <p:sldId id="262" r:id="rId11"/>
    <p:sldId id="6991" r:id="rId12"/>
    <p:sldId id="25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15"/>
    <p:restoredTop sz="94632"/>
  </p:normalViewPr>
  <p:slideViewPr>
    <p:cSldViewPr snapToGrid="0">
      <p:cViewPr varScale="1">
        <p:scale>
          <a:sx n="106" d="100"/>
          <a:sy n="106" d="100"/>
        </p:scale>
        <p:origin x="1016" y="18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0B4B2-2034-72F8-99D1-83E60D0468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4CA4020-1186-D54B-CD79-0C7B4A0C10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466E4B-A676-E9FB-A593-3E8493BB348B}"/>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62E7A1C9-D954-D77F-1441-D2B6E68EF5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F211CE-6421-8995-9D10-DAAE3A82A223}"/>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4233199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96CD7-E209-C032-5A5C-1242784926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BEAB5D-0219-F247-AEC1-DE3F5675046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A503AC-3334-BDB5-012C-2DC866268CA8}"/>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6704D9FB-FD85-FE75-195A-6A9AF197D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5D03D-11E2-747A-4A4A-F16C83FEBC3D}"/>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1112789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ECE17C-9A54-7D69-1B54-3E2B163BB73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C12E30-0A4A-FF80-B398-E8A105285E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64B6B-9ADD-E577-22E6-586949CAFBFC}"/>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2BB46B84-4609-1FA8-6817-170AAC465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27D6E8-A0AE-C92F-80C4-7D2B61A3B85D}"/>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3701093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copy">
    <p:spTree>
      <p:nvGrpSpPr>
        <p:cNvPr id="1" name=""/>
        <p:cNvGrpSpPr/>
        <p:nvPr/>
      </p:nvGrpSpPr>
      <p:grpSpPr>
        <a:xfrm>
          <a:off x="0" y="0"/>
          <a:ext cx="0" cy="0"/>
          <a:chOff x="0" y="0"/>
          <a:chExt cx="0" cy="0"/>
        </a:xfrm>
      </p:grpSpPr>
      <p:sp>
        <p:nvSpPr>
          <p:cNvPr id="43" name="Slide Title"/>
          <p:cNvSpPr txBox="1">
            <a:spLocks noGrp="1"/>
          </p:cNvSpPr>
          <p:nvPr>
            <p:ph type="title" hasCustomPrompt="1"/>
          </p:nvPr>
        </p:nvSpPr>
        <p:spPr>
          <a:prstGeom prst="rect">
            <a:avLst/>
          </a:prstGeom>
        </p:spPr>
        <p:txBody>
          <a:bodyPr/>
          <a:lstStyle/>
          <a:p>
            <a:r>
              <a:t>Slide Title</a:t>
            </a:r>
          </a:p>
        </p:txBody>
      </p:sp>
      <p:sp>
        <p:nvSpPr>
          <p:cNvPr id="44" name="Slide Subtitle"/>
          <p:cNvSpPr txBox="1">
            <a:spLocks noGrp="1"/>
          </p:cNvSpPr>
          <p:nvPr>
            <p:ph type="body" sz="quarter" idx="21" hasCustomPrompt="1"/>
          </p:nvPr>
        </p:nvSpPr>
        <p:spPr>
          <a:xfrm>
            <a:off x="603251" y="1186482"/>
            <a:ext cx="10985500" cy="467391"/>
          </a:xfrm>
          <a:prstGeom prst="rect">
            <a:avLst/>
          </a:prstGeom>
        </p:spPr>
        <p:txBody>
          <a:bodyPr lIns="45719" tIns="45719" rIns="45719" bIns="45719"/>
          <a:lstStyle>
            <a:lvl1pPr marL="0" indent="0" defTabSz="367337">
              <a:lnSpc>
                <a:spcPct val="100000"/>
              </a:lnSpc>
              <a:spcBef>
                <a:spcPts val="0"/>
              </a:spcBef>
              <a:buSzTx/>
              <a:buNone/>
              <a:defRPr sz="2448">
                <a:solidFill>
                  <a:srgbClr val="FF8200"/>
                </a:solidFill>
              </a:defRPr>
            </a:lvl1pPr>
          </a:lstStyle>
          <a:p>
            <a:r>
              <a:t>Slide Subtitle</a:t>
            </a:r>
          </a:p>
        </p:txBody>
      </p:sp>
      <p:sp>
        <p:nvSpPr>
          <p:cNvPr id="45"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63176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C2E9A-A13C-E852-C739-021B64D6E6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89669A-7BBB-C5C5-02B3-33F91330D0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F2F06C-8E19-07A7-F20E-DB9629629E4A}"/>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C561CA3B-E90C-6D03-1A82-5EC5543B90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3893F-FCCD-2B42-63B0-6593C34DDB36}"/>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1523769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3604B-5896-6710-63CD-CEE09BC737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42F8A3-11FF-D56C-1511-42D37806EAA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8F72CC-5312-F36A-2323-AEDB4371BA7C}"/>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626505F8-F308-10A1-492E-2119D0A81C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E8A2A9-B69B-C290-AAF8-E004195850CE}"/>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926847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EFC7A-5961-3E34-6325-554C8CD764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A41F0B-FCBA-DE67-EEFE-565CD9FC9D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A21185-12F8-4844-FC2F-3C6B034BE2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3BE0B0-2361-249E-83B5-E32F35D88618}"/>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6" name="Footer Placeholder 5">
            <a:extLst>
              <a:ext uri="{FF2B5EF4-FFF2-40B4-BE49-F238E27FC236}">
                <a16:creationId xmlns:a16="http://schemas.microsoft.com/office/drawing/2014/main" id="{07D4AAD3-F348-3DDC-DBA9-02B0E62D18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42B1AF-E6DC-E560-B504-5CA4F76151C0}"/>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4265215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48986-1637-4205-7144-CCC8785FDAF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5FD936-4869-4872-19E2-21623BD459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49821F-D31B-E50B-DE04-5300F3470B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7ADFF9-A5DE-1DB1-DB94-40BC392C92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F0CB62-AC27-2121-28E9-6CACD929AD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0558CD-A809-21B9-443D-C3FE3583163C}"/>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8" name="Footer Placeholder 7">
            <a:extLst>
              <a:ext uri="{FF2B5EF4-FFF2-40B4-BE49-F238E27FC236}">
                <a16:creationId xmlns:a16="http://schemas.microsoft.com/office/drawing/2014/main" id="{6E7190F6-1CD5-9E17-7DBF-C2676CBE31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6BF04F-9150-C170-E303-F9D03CC95E22}"/>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207155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86A4E-80BA-48CC-6FD0-05BA2AEEAA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F3FE8E-08DE-C6CA-10E5-D6E0B62CE773}"/>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4" name="Footer Placeholder 3">
            <a:extLst>
              <a:ext uri="{FF2B5EF4-FFF2-40B4-BE49-F238E27FC236}">
                <a16:creationId xmlns:a16="http://schemas.microsoft.com/office/drawing/2014/main" id="{CB7F41BA-7856-A5F5-EE29-F42476E7B9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6321E5-5283-E7B8-7D15-D22D1930EC8F}"/>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71103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BC1500-3471-97EE-8D93-5A19FF506BB5}"/>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3" name="Footer Placeholder 2">
            <a:extLst>
              <a:ext uri="{FF2B5EF4-FFF2-40B4-BE49-F238E27FC236}">
                <a16:creationId xmlns:a16="http://schemas.microsoft.com/office/drawing/2014/main" id="{AA39AEA3-B23A-57D8-5EE0-8A0D3F666F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189703-4618-99DD-F238-CFD80C7FCB15}"/>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3881243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EFAA4-84A9-6426-1B3F-0B5246F877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A8E087-FDE8-CD43-E24A-C5F02BD66E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CE7A76-0B49-6788-24D6-0E6DD6EE99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89BD9E-05E6-0ED0-0CE3-D5D720719F55}"/>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6" name="Footer Placeholder 5">
            <a:extLst>
              <a:ext uri="{FF2B5EF4-FFF2-40B4-BE49-F238E27FC236}">
                <a16:creationId xmlns:a16="http://schemas.microsoft.com/office/drawing/2014/main" id="{4CC686B1-3C9F-C785-7AE2-D0BA4CAA75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61610-AC85-0054-4DE5-F1D6877DE1EC}"/>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801674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69341-BBB6-30A0-86DA-B0F33026B4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B2E0733-2E18-3043-859B-46B362D787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D1C65F-E37D-424B-DF28-5BC1C4AB46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9E2E5D-698B-585B-5955-7B11DEE39C57}"/>
              </a:ext>
            </a:extLst>
          </p:cNvPr>
          <p:cNvSpPr>
            <a:spLocks noGrp="1"/>
          </p:cNvSpPr>
          <p:nvPr>
            <p:ph type="dt" sz="half" idx="10"/>
          </p:nvPr>
        </p:nvSpPr>
        <p:spPr/>
        <p:txBody>
          <a:bodyPr/>
          <a:lstStyle/>
          <a:p>
            <a:fld id="{CD5D8530-B744-FB47-BB98-5C014B0BB9CF}" type="datetimeFigureOut">
              <a:rPr lang="en-US" smtClean="0"/>
              <a:t>12/16/25</a:t>
            </a:fld>
            <a:endParaRPr lang="en-US"/>
          </a:p>
        </p:txBody>
      </p:sp>
      <p:sp>
        <p:nvSpPr>
          <p:cNvPr id="6" name="Footer Placeholder 5">
            <a:extLst>
              <a:ext uri="{FF2B5EF4-FFF2-40B4-BE49-F238E27FC236}">
                <a16:creationId xmlns:a16="http://schemas.microsoft.com/office/drawing/2014/main" id="{6B5BBB58-D4D4-D9C7-C110-11A6B4CF69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1511B7-EFAF-1BEB-007D-EB452E22EEA0}"/>
              </a:ext>
            </a:extLst>
          </p:cNvPr>
          <p:cNvSpPr>
            <a:spLocks noGrp="1"/>
          </p:cNvSpPr>
          <p:nvPr>
            <p:ph type="sldNum" sz="quarter" idx="12"/>
          </p:nvPr>
        </p:nvSpPr>
        <p:spPr/>
        <p:txBody>
          <a:bodyPr/>
          <a:lstStyle/>
          <a:p>
            <a:fld id="{450E3775-96DA-1C47-BF38-1CA837669790}" type="slidenum">
              <a:rPr lang="en-US" smtClean="0"/>
              <a:t>‹#›</a:t>
            </a:fld>
            <a:endParaRPr lang="en-US"/>
          </a:p>
        </p:txBody>
      </p:sp>
    </p:spTree>
    <p:extLst>
      <p:ext uri="{BB962C8B-B14F-4D97-AF65-F5344CB8AC3E}">
        <p14:creationId xmlns:p14="http://schemas.microsoft.com/office/powerpoint/2010/main" val="2291126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E2C965-7E69-49AF-3D92-DBC5226399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DD677B-323D-67CD-A58A-05649DBFCA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DB49B0-9303-FB9E-DA31-F394BC7D29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D5D8530-B744-FB47-BB98-5C014B0BB9CF}" type="datetimeFigureOut">
              <a:rPr lang="en-US" smtClean="0"/>
              <a:t>12/16/25</a:t>
            </a:fld>
            <a:endParaRPr lang="en-US"/>
          </a:p>
        </p:txBody>
      </p:sp>
      <p:sp>
        <p:nvSpPr>
          <p:cNvPr id="5" name="Footer Placeholder 4">
            <a:extLst>
              <a:ext uri="{FF2B5EF4-FFF2-40B4-BE49-F238E27FC236}">
                <a16:creationId xmlns:a16="http://schemas.microsoft.com/office/drawing/2014/main" id="{EF0FE5BE-BDB2-331D-76B1-40F1F4CAA6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2A49569-E451-2C76-4A4F-F335B36594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50E3775-96DA-1C47-BF38-1CA837669790}" type="slidenum">
              <a:rPr lang="en-US" smtClean="0"/>
              <a:t>‹#›</a:t>
            </a:fld>
            <a:endParaRPr lang="en-US"/>
          </a:p>
        </p:txBody>
      </p:sp>
    </p:spTree>
    <p:extLst>
      <p:ext uri="{BB962C8B-B14F-4D97-AF65-F5344CB8AC3E}">
        <p14:creationId xmlns:p14="http://schemas.microsoft.com/office/powerpoint/2010/main" val="846020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pilatfc@ornl.gov" TargetMode="External"/><Relationship Id="rId3" Type="http://schemas.openxmlformats.org/officeDocument/2006/relationships/hyperlink" Target="mailto:JLVay@lbl.gov" TargetMode="External"/><Relationship Id="rId7" Type="http://schemas.openxmlformats.org/officeDocument/2006/relationships/hyperlink" Target="mailto:srussell@lanl.gov" TargetMode="External"/><Relationship Id="rId2" Type="http://schemas.openxmlformats.org/officeDocument/2006/relationships/hyperlink" Target="mailto:ppiot@anl.gov" TargetMode="External"/><Relationship Id="rId1" Type="http://schemas.openxmlformats.org/officeDocument/2006/relationships/slideLayout" Target="../slideLayouts/slideLayout2.xml"/><Relationship Id="rId6" Type="http://schemas.openxmlformats.org/officeDocument/2006/relationships/hyperlink" Target="mailto:rarimmer@jlab.org" TargetMode="External"/><Relationship Id="rId5" Type="http://schemas.openxmlformats.org/officeDocument/2006/relationships/hyperlink" Target="mailto:sgourlay@fnal.gov" TargetMode="External"/><Relationship Id="rId10" Type="http://schemas.openxmlformats.org/officeDocument/2006/relationships/image" Target="../media/image1.png"/><Relationship Id="rId4" Type="http://schemas.openxmlformats.org/officeDocument/2006/relationships/hyperlink" Target="mailto:peggs@bnl.gov" TargetMode="External"/><Relationship Id="rId9" Type="http://schemas.openxmlformats.org/officeDocument/2006/relationships/hyperlink" Target="mailto:nanni@slac.stanford.edu"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muoncollider.us/contact/" TargetMode="External"/><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s://www.muoncollider.us/" TargetMode="External"/><Relationship Id="rId7" Type="http://schemas.openxmlformats.org/officeDocument/2006/relationships/hyperlink" Target="https://arxiv.org/abs/2407.12450" TargetMode="External"/><Relationship Id="rId2" Type="http://schemas.openxmlformats.org/officeDocument/2006/relationships/hyperlink" Target="https://muoncollider.web.cern.ch/" TargetMode="External"/><Relationship Id="rId1" Type="http://schemas.openxmlformats.org/officeDocument/2006/relationships/slideLayout" Target="../slideLayouts/slideLayout2.xml"/><Relationship Id="rId6" Type="http://schemas.openxmlformats.org/officeDocument/2006/relationships/hyperlink" Target="https://indico.cern.ch/event/1130036/" TargetMode="External"/><Relationship Id="rId5" Type="http://schemas.openxmlformats.org/officeDocument/2006/relationships/hyperlink" Target="https://arxiv.org/abs/2209.01318" TargetMode="External"/><Relationship Id="rId4" Type="http://schemas.openxmlformats.org/officeDocument/2006/relationships/hyperlink" Target="https://arxiv.org/abs/2007.1568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istserv.fnal.gov/scripts/wa.exe?SUBED1=usmcc-info&amp;A=1" TargetMode="External"/><Relationship Id="rId2" Type="http://schemas.openxmlformats.org/officeDocument/2006/relationships/hyperlink" Target="https://indico.muoncollider.us/event/7/"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join.slack.com/t/usmcc-slack/shared_invite/zt-3iulj4mlc-3d834bCdVXcCv21jSuSLU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73B23-24CF-5475-0A12-7C11CF472ADB}"/>
              </a:ext>
            </a:extLst>
          </p:cNvPr>
          <p:cNvSpPr>
            <a:spLocks noGrp="1"/>
          </p:cNvSpPr>
          <p:nvPr>
            <p:ph type="title"/>
          </p:nvPr>
        </p:nvSpPr>
        <p:spPr/>
        <p:txBody>
          <a:bodyPr>
            <a:normAutofit/>
          </a:bodyPr>
          <a:lstStyle/>
          <a:p>
            <a:pPr algn="ctr"/>
            <a:r>
              <a:rPr lang="en-US" sz="3200" dirty="0"/>
              <a:t>National Lab Accelerator Study Group for a Muon Collider</a:t>
            </a:r>
          </a:p>
        </p:txBody>
      </p:sp>
      <p:sp>
        <p:nvSpPr>
          <p:cNvPr id="3" name="Content Placeholder 2">
            <a:extLst>
              <a:ext uri="{FF2B5EF4-FFF2-40B4-BE49-F238E27FC236}">
                <a16:creationId xmlns:a16="http://schemas.microsoft.com/office/drawing/2014/main" id="{76DA509A-E318-9E35-6C5D-ACF295C91BD1}"/>
              </a:ext>
            </a:extLst>
          </p:cNvPr>
          <p:cNvSpPr>
            <a:spLocks noGrp="1"/>
          </p:cNvSpPr>
          <p:nvPr>
            <p:ph idx="1"/>
          </p:nvPr>
        </p:nvSpPr>
        <p:spPr/>
        <p:txBody>
          <a:bodyPr>
            <a:normAutofit fontScale="25000" lnSpcReduction="20000"/>
          </a:bodyPr>
          <a:lstStyle/>
          <a:p>
            <a:pPr algn="l" rtl="0">
              <a:buNone/>
            </a:pPr>
            <a:endParaRPr lang="en-US" b="0" i="0" u="none" strike="noStrike" dirty="0">
              <a:solidFill>
                <a:srgbClr val="000000"/>
              </a:solidFill>
              <a:effectLst/>
            </a:endParaRPr>
          </a:p>
          <a:p>
            <a:pPr marL="274320" indent="0" algn="l" rtl="0" fontAlgn="base">
              <a:lnSpc>
                <a:spcPct val="39000"/>
              </a:lnSpc>
              <a:spcAft>
                <a:spcPts val="600"/>
              </a:spcAft>
              <a:buNone/>
            </a:pPr>
            <a:endParaRPr lang="en-US" sz="5100" b="0" i="0" u="none" strike="noStrike" dirty="0">
              <a:solidFill>
                <a:srgbClr val="000000"/>
              </a:solidFill>
              <a:effectLst/>
              <a:latin typeface="Times New Roman" panose="02020603050405020304" pitchFamily="18" charset="0"/>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Argonne: Philippe Piot, </a:t>
            </a:r>
            <a:r>
              <a:rPr lang="en-US" sz="7200" b="0" i="0" u="sng" strike="noStrike" dirty="0">
                <a:solidFill>
                  <a:srgbClr val="1155CC"/>
                </a:solidFill>
                <a:effectLst/>
                <a:cs typeface="Times New Roman" panose="02020603050405020304" pitchFamily="18" charset="0"/>
                <a:hlinkClick r:id="rId2"/>
              </a:rPr>
              <a:t>ppiot@anl.gov</a:t>
            </a:r>
            <a:endParaRPr lang="en-US" sz="7200" dirty="0">
              <a:solidFill>
                <a:srgbClr val="000000"/>
              </a:solidFill>
              <a:cs typeface="Times New Roman" panose="02020603050405020304" pitchFamily="18" charset="0"/>
            </a:endParaRP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Berkeley: </a:t>
            </a:r>
            <a:r>
              <a:rPr lang="en-US" sz="7200" b="0" i="0" u="none" strike="noStrike" dirty="0">
                <a:solidFill>
                  <a:srgbClr val="212121"/>
                </a:solidFill>
                <a:effectLst/>
                <a:cs typeface="Times New Roman" panose="02020603050405020304" pitchFamily="18" charset="0"/>
              </a:rPr>
              <a:t>Jean-Luc Vay </a:t>
            </a:r>
            <a:r>
              <a:rPr lang="en-US" sz="7200" b="0" i="0" u="sng" strike="noStrike" dirty="0">
                <a:solidFill>
                  <a:srgbClr val="1155CC"/>
                </a:solidFill>
                <a:effectLst/>
                <a:cs typeface="Times New Roman" panose="02020603050405020304" pitchFamily="18" charset="0"/>
                <a:hlinkClick r:id="rId3"/>
              </a:rPr>
              <a:t>JLVay@lbl.gov</a:t>
            </a:r>
            <a:r>
              <a:rPr lang="en-US" sz="7200" b="0" i="0" u="none" strike="noStrike" dirty="0">
                <a:solidFill>
                  <a:srgbClr val="1E90B7"/>
                </a:solidFill>
                <a:effectLst/>
                <a:cs typeface="Times New Roman" panose="02020603050405020304" pitchFamily="18" charset="0"/>
              </a:rPr>
              <a:t> </a:t>
            </a: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Brookhaven: Steve Peggs, </a:t>
            </a:r>
            <a:r>
              <a:rPr lang="en-US" sz="7200" b="0" i="0" u="sng" strike="noStrike" dirty="0">
                <a:solidFill>
                  <a:srgbClr val="467886"/>
                </a:solidFill>
                <a:effectLst/>
                <a:cs typeface="Times New Roman" panose="02020603050405020304" pitchFamily="18" charset="0"/>
                <a:hlinkClick r:id="rId4"/>
              </a:rPr>
              <a:t>peggs@bnl.gov</a:t>
            </a:r>
            <a:endParaRPr lang="en-US" sz="7200" b="0" i="0" u="sng" strike="noStrike" dirty="0">
              <a:solidFill>
                <a:srgbClr val="467886"/>
              </a:solidFill>
              <a:effectLst/>
              <a:cs typeface="Times New Roman" panose="02020603050405020304" pitchFamily="18" charset="0"/>
            </a:endParaRP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Fermi: Steve Gourlay (Chair), </a:t>
            </a:r>
            <a:r>
              <a:rPr lang="en-US" sz="7200" b="0" i="0" u="sng" strike="noStrike" dirty="0">
                <a:solidFill>
                  <a:srgbClr val="1155CC"/>
                </a:solidFill>
                <a:effectLst/>
                <a:cs typeface="Times New Roman" panose="02020603050405020304" pitchFamily="18" charset="0"/>
                <a:hlinkClick r:id="rId5"/>
              </a:rPr>
              <a:t>sgourlay@fnal.gov</a:t>
            </a:r>
            <a:r>
              <a:rPr lang="en-US" sz="7200" b="0" i="0" u="none" strike="noStrike" dirty="0">
                <a:solidFill>
                  <a:srgbClr val="000000"/>
                </a:solidFill>
                <a:effectLst/>
                <a:cs typeface="Times New Roman" panose="02020603050405020304" pitchFamily="18" charset="0"/>
              </a:rPr>
              <a:t> </a:t>
            </a: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err="1">
                <a:solidFill>
                  <a:srgbClr val="000000"/>
                </a:solidFill>
                <a:effectLst/>
                <a:cs typeface="Times New Roman" panose="02020603050405020304" pitchFamily="18" charset="0"/>
              </a:rPr>
              <a:t>JLab</a:t>
            </a:r>
            <a:r>
              <a:rPr lang="en-US" sz="7200" b="0" i="0" u="none" strike="noStrike" dirty="0">
                <a:solidFill>
                  <a:srgbClr val="000000"/>
                </a:solidFill>
                <a:effectLst/>
                <a:cs typeface="Times New Roman" panose="02020603050405020304" pitchFamily="18" charset="0"/>
              </a:rPr>
              <a:t>: </a:t>
            </a:r>
            <a:r>
              <a:rPr lang="en-US" sz="7200" b="0" i="0" u="none" strike="noStrike" dirty="0">
                <a:solidFill>
                  <a:srgbClr val="212121"/>
                </a:solidFill>
                <a:effectLst/>
                <a:cs typeface="Times New Roman" panose="02020603050405020304" pitchFamily="18" charset="0"/>
              </a:rPr>
              <a:t>Robert Rimmer, </a:t>
            </a:r>
            <a:r>
              <a:rPr lang="en-US" sz="7200" b="0" i="0" u="sng" strike="noStrike" dirty="0">
                <a:solidFill>
                  <a:srgbClr val="1155CC"/>
                </a:solidFill>
                <a:effectLst/>
                <a:cs typeface="Times New Roman" panose="02020603050405020304" pitchFamily="18" charset="0"/>
                <a:hlinkClick r:id="rId6"/>
              </a:rPr>
              <a:t>rarimmer@jlab.org</a:t>
            </a:r>
            <a:r>
              <a:rPr lang="en-US" sz="7200" b="0" i="0" u="none" strike="noStrike" dirty="0">
                <a:solidFill>
                  <a:srgbClr val="212121"/>
                </a:solidFill>
                <a:effectLst/>
                <a:cs typeface="Times New Roman" panose="02020603050405020304" pitchFamily="18" charset="0"/>
              </a:rPr>
              <a:t> </a:t>
            </a: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Los Alamos: Steve Russel, </a:t>
            </a:r>
            <a:r>
              <a:rPr lang="en-US" sz="7200" b="0" i="0" u="sng" strike="noStrike" dirty="0">
                <a:solidFill>
                  <a:srgbClr val="1155CC"/>
                </a:solidFill>
                <a:effectLst/>
                <a:cs typeface="Times New Roman" panose="02020603050405020304" pitchFamily="18" charset="0"/>
                <a:hlinkClick r:id="rId7"/>
              </a:rPr>
              <a:t>srussell@lanl.gov</a:t>
            </a:r>
            <a:r>
              <a:rPr lang="en-US" sz="7200" b="0" i="0" u="none" strike="noStrike" dirty="0">
                <a:solidFill>
                  <a:srgbClr val="000000"/>
                </a:solidFill>
                <a:effectLst/>
                <a:cs typeface="Times New Roman" panose="02020603050405020304" pitchFamily="18" charset="0"/>
              </a:rPr>
              <a:t> </a:t>
            </a: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Oak Ridge: </a:t>
            </a:r>
            <a:r>
              <a:rPr lang="en-US" sz="7200" b="0" i="0" u="none" strike="noStrike" dirty="0">
                <a:solidFill>
                  <a:srgbClr val="212121"/>
                </a:solidFill>
                <a:effectLst/>
                <a:cs typeface="Times New Roman" panose="02020603050405020304" pitchFamily="18" charset="0"/>
              </a:rPr>
              <a:t>Fulvia Pilat, </a:t>
            </a:r>
            <a:r>
              <a:rPr lang="en-US" sz="7200" b="0" i="0" u="sng" strike="noStrike" dirty="0">
                <a:solidFill>
                  <a:srgbClr val="1155CC"/>
                </a:solidFill>
                <a:effectLst/>
                <a:cs typeface="Times New Roman" panose="02020603050405020304" pitchFamily="18" charset="0"/>
                <a:hlinkClick r:id="rId8"/>
              </a:rPr>
              <a:t>pilatfc@ornl.gov</a:t>
            </a:r>
            <a:endParaRPr lang="en-US" sz="7200" b="0" i="0" u="sng" strike="noStrike" dirty="0">
              <a:solidFill>
                <a:srgbClr val="1155CC"/>
              </a:solidFill>
              <a:effectLst/>
              <a:cs typeface="Times New Roman" panose="02020603050405020304" pitchFamily="18" charset="0"/>
            </a:endParaRPr>
          </a:p>
          <a:p>
            <a:pPr marL="274320" indent="0" algn="l" rtl="0" fontAlgn="base">
              <a:lnSpc>
                <a:spcPct val="39000"/>
              </a:lnSpc>
              <a:spcAft>
                <a:spcPts val="600"/>
              </a:spcAft>
              <a:buNone/>
            </a:pPr>
            <a:endParaRPr lang="en-US" sz="7200" b="0" i="0" u="none" strike="noStrike" dirty="0">
              <a:solidFill>
                <a:srgbClr val="000000"/>
              </a:solidFill>
              <a:effectLst/>
              <a:cs typeface="Times New Roman" panose="02020603050405020304" pitchFamily="18" charset="0"/>
            </a:endParaRPr>
          </a:p>
          <a:p>
            <a:pPr marL="274320" indent="0" algn="l" rtl="0" fontAlgn="base">
              <a:lnSpc>
                <a:spcPct val="39000"/>
              </a:lnSpc>
              <a:spcAft>
                <a:spcPts val="600"/>
              </a:spcAft>
              <a:buNone/>
            </a:pPr>
            <a:r>
              <a:rPr lang="en-US" sz="7200" b="0" i="0" u="none" strike="noStrike" dirty="0">
                <a:solidFill>
                  <a:srgbClr val="000000"/>
                </a:solidFill>
                <a:effectLst/>
                <a:cs typeface="Times New Roman" panose="02020603050405020304" pitchFamily="18" charset="0"/>
              </a:rPr>
              <a:t>SLAC: Emilio Nanni, </a:t>
            </a:r>
            <a:r>
              <a:rPr lang="en-US" sz="7200" b="0" i="0" u="sng" strike="noStrike" dirty="0">
                <a:solidFill>
                  <a:srgbClr val="1155CC"/>
                </a:solidFill>
                <a:effectLst/>
                <a:cs typeface="Times New Roman" panose="02020603050405020304" pitchFamily="18" charset="0"/>
                <a:hlinkClick r:id="rId9"/>
              </a:rPr>
              <a:t>nanni@slac.stanford.edu</a:t>
            </a:r>
            <a:r>
              <a:rPr lang="en-US" sz="7200" b="0" i="0" u="none" strike="noStrike" dirty="0">
                <a:solidFill>
                  <a:srgbClr val="000000"/>
                </a:solidFill>
                <a:effectLst/>
                <a:cs typeface="Times New Roman" panose="02020603050405020304" pitchFamily="18" charset="0"/>
              </a:rPr>
              <a:t> </a:t>
            </a:r>
          </a:p>
          <a:p>
            <a:pPr>
              <a:buNone/>
            </a:pPr>
            <a:br>
              <a:rPr lang="en-US" sz="7200" b="0" i="0" u="none" strike="noStrike" dirty="0">
                <a:solidFill>
                  <a:srgbClr val="000000"/>
                </a:solidFill>
                <a:effectLst/>
                <a:cs typeface="Times New Roman" panose="02020603050405020304" pitchFamily="18" charset="0"/>
              </a:rPr>
            </a:br>
            <a:r>
              <a:rPr lang="en-US" sz="7200" dirty="0">
                <a:solidFill>
                  <a:srgbClr val="000000"/>
                </a:solidFill>
                <a:cs typeface="Times New Roman" panose="02020603050405020304" pitchFamily="18" charset="0"/>
              </a:rPr>
              <a:t>Scientific Secretary</a:t>
            </a:r>
            <a:r>
              <a:rPr lang="en-US" sz="7200" b="0" i="0" u="none" strike="noStrike" dirty="0">
                <a:solidFill>
                  <a:srgbClr val="000000"/>
                </a:solidFill>
                <a:effectLst/>
                <a:cs typeface="Times New Roman" panose="02020603050405020304" pitchFamily="18" charset="0"/>
              </a:rPr>
              <a:t>: </a:t>
            </a:r>
            <a:r>
              <a:rPr lang="en-US" sz="7200" b="0" i="0" u="none" strike="noStrike" dirty="0" err="1">
                <a:solidFill>
                  <a:srgbClr val="000000"/>
                </a:solidFill>
                <a:effectLst/>
                <a:cs typeface="Times New Roman" panose="02020603050405020304" pitchFamily="18" charset="0"/>
              </a:rPr>
              <a:t>Diktys</a:t>
            </a:r>
            <a:r>
              <a:rPr lang="en-US" sz="7200" b="0" i="0" u="none" strike="noStrike" dirty="0">
                <a:solidFill>
                  <a:srgbClr val="000000"/>
                </a:solidFill>
                <a:effectLst/>
                <a:cs typeface="Times New Roman" panose="02020603050405020304" pitchFamily="18" charset="0"/>
              </a:rPr>
              <a:t> Stratakis, USMCC, </a:t>
            </a:r>
            <a:r>
              <a:rPr lang="en-US" sz="7200" dirty="0" err="1">
                <a:solidFill>
                  <a:srgbClr val="0B61CA"/>
                </a:solidFill>
                <a:effectLst/>
                <a:cs typeface="Times New Roman" panose="02020603050405020304" pitchFamily="18" charset="0"/>
              </a:rPr>
              <a:t>diktys@fnal.gov</a:t>
            </a:r>
            <a:endParaRPr lang="en-US" sz="7200" dirty="0">
              <a:solidFill>
                <a:srgbClr val="0B61CA"/>
              </a:solidFill>
              <a:effectLst/>
              <a:cs typeface="Times New Roman" panose="02020603050405020304" pitchFamily="18" charset="0"/>
            </a:endParaRPr>
          </a:p>
          <a:p>
            <a:pPr>
              <a:buNone/>
            </a:pPr>
            <a:br>
              <a:rPr lang="en-US" sz="5500" dirty="0"/>
            </a:br>
            <a:endParaRPr lang="en-US" sz="5500" dirty="0"/>
          </a:p>
        </p:txBody>
      </p:sp>
      <p:pic>
        <p:nvPicPr>
          <p:cNvPr id="4" name="Picture 3">
            <a:extLst>
              <a:ext uri="{FF2B5EF4-FFF2-40B4-BE49-F238E27FC236}">
                <a16:creationId xmlns:a16="http://schemas.microsoft.com/office/drawing/2014/main" id="{AF5881A6-1A00-53A8-647C-5EB1A4EFE4D7}"/>
              </a:ext>
            </a:extLst>
          </p:cNvPr>
          <p:cNvPicPr>
            <a:picLocks noChangeAspect="1"/>
          </p:cNvPicPr>
          <p:nvPr/>
        </p:nvPicPr>
        <p:blipFill>
          <a:blip r:embed="rId10"/>
          <a:stretch>
            <a:fillRect/>
          </a:stretch>
        </p:blipFill>
        <p:spPr>
          <a:xfrm>
            <a:off x="6923315" y="1880693"/>
            <a:ext cx="3757550" cy="3757550"/>
          </a:xfrm>
          <a:prstGeom prst="rect">
            <a:avLst/>
          </a:prstGeom>
        </p:spPr>
      </p:pic>
      <p:sp>
        <p:nvSpPr>
          <p:cNvPr id="5" name="TextBox 4">
            <a:extLst>
              <a:ext uri="{FF2B5EF4-FFF2-40B4-BE49-F238E27FC236}">
                <a16:creationId xmlns:a16="http://schemas.microsoft.com/office/drawing/2014/main" id="{73D03979-EE2C-1A57-0825-D7AF20F777C6}"/>
              </a:ext>
            </a:extLst>
          </p:cNvPr>
          <p:cNvSpPr txBox="1"/>
          <p:nvPr/>
        </p:nvSpPr>
        <p:spPr>
          <a:xfrm>
            <a:off x="9001496" y="5771408"/>
            <a:ext cx="2133918" cy="646331"/>
          </a:xfrm>
          <a:prstGeom prst="rect">
            <a:avLst/>
          </a:prstGeom>
          <a:noFill/>
        </p:spPr>
        <p:txBody>
          <a:bodyPr wrap="none" rtlCol="0">
            <a:spAutoFit/>
          </a:bodyPr>
          <a:lstStyle/>
          <a:p>
            <a:r>
              <a:rPr lang="en-US" dirty="0"/>
              <a:t>S. Gourlay</a:t>
            </a:r>
          </a:p>
          <a:p>
            <a:r>
              <a:rPr lang="en-US" dirty="0"/>
              <a:t>December 18, 2025</a:t>
            </a:r>
          </a:p>
        </p:txBody>
      </p:sp>
      <p:sp>
        <p:nvSpPr>
          <p:cNvPr id="6" name="TextBox 5">
            <a:extLst>
              <a:ext uri="{FF2B5EF4-FFF2-40B4-BE49-F238E27FC236}">
                <a16:creationId xmlns:a16="http://schemas.microsoft.com/office/drawing/2014/main" id="{4FA24C41-3792-0F9D-FBAD-F90933C20453}"/>
              </a:ext>
            </a:extLst>
          </p:cNvPr>
          <p:cNvSpPr txBox="1"/>
          <p:nvPr/>
        </p:nvSpPr>
        <p:spPr>
          <a:xfrm>
            <a:off x="838200" y="1406050"/>
            <a:ext cx="10445360" cy="369332"/>
          </a:xfrm>
          <a:prstGeom prst="rect">
            <a:avLst/>
          </a:prstGeom>
          <a:noFill/>
        </p:spPr>
        <p:txBody>
          <a:bodyPr wrap="none" rtlCol="0">
            <a:spAutoFit/>
          </a:bodyPr>
          <a:lstStyle/>
          <a:p>
            <a:r>
              <a:rPr lang="en-US" dirty="0">
                <a:solidFill>
                  <a:srgbClr val="002060"/>
                </a:solidFill>
              </a:rPr>
              <a:t>Study Group Membership composed of representatives of DOE National Labs with Accelerator Facilities</a:t>
            </a:r>
          </a:p>
        </p:txBody>
      </p:sp>
    </p:spTree>
    <p:extLst>
      <p:ext uri="{BB962C8B-B14F-4D97-AF65-F5344CB8AC3E}">
        <p14:creationId xmlns:p14="http://schemas.microsoft.com/office/powerpoint/2010/main" val="839869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8A077-7757-2E4A-48FD-B523FF1FC5A7}"/>
              </a:ext>
            </a:extLst>
          </p:cNvPr>
          <p:cNvSpPr>
            <a:spLocks noGrp="1"/>
          </p:cNvSpPr>
          <p:nvPr>
            <p:ph type="title"/>
          </p:nvPr>
        </p:nvSpPr>
        <p:spPr>
          <a:xfrm>
            <a:off x="1924878" y="188221"/>
            <a:ext cx="8557591" cy="1325563"/>
          </a:xfrm>
        </p:spPr>
        <p:txBody>
          <a:bodyPr>
            <a:normAutofit/>
          </a:bodyPr>
          <a:lstStyle/>
          <a:p>
            <a:r>
              <a:rPr lang="en-US" sz="3600" b="1" dirty="0">
                <a:latin typeface="+mn-lt"/>
                <a:cs typeface="Times New Roman" panose="02020603050405020304" pitchFamily="18" charset="0"/>
              </a:rPr>
              <a:t>Topics for discussion</a:t>
            </a:r>
          </a:p>
        </p:txBody>
      </p:sp>
      <p:sp>
        <p:nvSpPr>
          <p:cNvPr id="3" name="Content Placeholder 2">
            <a:extLst>
              <a:ext uri="{FF2B5EF4-FFF2-40B4-BE49-F238E27FC236}">
                <a16:creationId xmlns:a16="http://schemas.microsoft.com/office/drawing/2014/main" id="{8DD8A9D3-80B7-C7B4-D5ED-69BEFDEBBC29}"/>
              </a:ext>
            </a:extLst>
          </p:cNvPr>
          <p:cNvSpPr>
            <a:spLocks noGrp="1"/>
          </p:cNvSpPr>
          <p:nvPr>
            <p:ph idx="1"/>
          </p:nvPr>
        </p:nvSpPr>
        <p:spPr>
          <a:xfrm>
            <a:off x="838200" y="2054225"/>
            <a:ext cx="10515600" cy="4351338"/>
          </a:xfrm>
        </p:spPr>
        <p:txBody>
          <a:bodyPr>
            <a:normAutofit/>
          </a:bodyPr>
          <a:lstStyle/>
          <a:p>
            <a:r>
              <a:rPr lang="en-US" dirty="0">
                <a:cs typeface="Times New Roman" panose="02020603050405020304" pitchFamily="18" charset="0"/>
              </a:rPr>
              <a:t>The Muon collider is unique technologically and sociologically</a:t>
            </a:r>
          </a:p>
          <a:p>
            <a:pPr lvl="1"/>
            <a:r>
              <a:rPr lang="en-US" dirty="0">
                <a:cs typeface="Times New Roman" panose="02020603050405020304" pitchFamily="18" charset="0"/>
              </a:rPr>
              <a:t>We need to create a new paradigm</a:t>
            </a:r>
          </a:p>
          <a:p>
            <a:pPr lvl="1"/>
            <a:endParaRPr lang="en-US" dirty="0">
              <a:cs typeface="Times New Roman" panose="02020603050405020304" pitchFamily="18" charset="0"/>
            </a:endParaRPr>
          </a:p>
          <a:p>
            <a:r>
              <a:rPr lang="en-US" dirty="0">
                <a:cs typeface="Times New Roman" panose="02020603050405020304" pitchFamily="18" charset="0"/>
              </a:rPr>
              <a:t>Determine basis for R&amp;D plan – </a:t>
            </a:r>
          </a:p>
          <a:p>
            <a:pPr lvl="1"/>
            <a:r>
              <a:rPr lang="en-US" dirty="0">
                <a:cs typeface="Times New Roman" panose="02020603050405020304" pitchFamily="18" charset="0"/>
              </a:rPr>
              <a:t>Stable, long-term</a:t>
            </a:r>
          </a:p>
          <a:p>
            <a:pPr lvl="1"/>
            <a:r>
              <a:rPr lang="en-US" dirty="0">
                <a:cs typeface="Times New Roman" panose="02020603050405020304" pitchFamily="18" charset="0"/>
              </a:rPr>
              <a:t>Maintain community interest at an appropriate level</a:t>
            </a:r>
          </a:p>
          <a:p>
            <a:pPr marL="0" indent="0">
              <a:buNone/>
            </a:pPr>
            <a:endParaRPr lang="en-US" sz="2000" dirty="0">
              <a:cs typeface="Times New Roman" panose="02020603050405020304" pitchFamily="18" charset="0"/>
            </a:endParaRPr>
          </a:p>
        </p:txBody>
      </p:sp>
      <p:pic>
        <p:nvPicPr>
          <p:cNvPr id="4" name="Picture 3">
            <a:extLst>
              <a:ext uri="{FF2B5EF4-FFF2-40B4-BE49-F238E27FC236}">
                <a16:creationId xmlns:a16="http://schemas.microsoft.com/office/drawing/2014/main" id="{16FD516F-19DB-6591-D64B-DDB8263CC4B1}"/>
              </a:ext>
            </a:extLst>
          </p:cNvPr>
          <p:cNvPicPr>
            <a:picLocks noChangeAspect="1"/>
          </p:cNvPicPr>
          <p:nvPr/>
        </p:nvPicPr>
        <p:blipFill>
          <a:blip r:embed="rId2"/>
          <a:stretch>
            <a:fillRect/>
          </a:stretch>
        </p:blipFill>
        <p:spPr>
          <a:xfrm>
            <a:off x="0" y="-12431"/>
            <a:ext cx="1726869" cy="1726869"/>
          </a:xfrm>
          <a:prstGeom prst="rect">
            <a:avLst/>
          </a:prstGeom>
        </p:spPr>
      </p:pic>
    </p:spTree>
    <p:extLst>
      <p:ext uri="{BB962C8B-B14F-4D97-AF65-F5344CB8AC3E}">
        <p14:creationId xmlns:p14="http://schemas.microsoft.com/office/powerpoint/2010/main" val="1247022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A359E-C8B3-BE00-3171-2E8108176848}"/>
            </a:ext>
          </a:extLst>
        </p:cNvPr>
        <p:cNvGrpSpPr/>
        <p:nvPr/>
      </p:nvGrpSpPr>
      <p:grpSpPr>
        <a:xfrm>
          <a:off x="0" y="0"/>
          <a:ext cx="0" cy="0"/>
          <a:chOff x="0" y="0"/>
          <a:chExt cx="0" cy="0"/>
        </a:xfrm>
      </p:grpSpPr>
      <p:sp>
        <p:nvSpPr>
          <p:cNvPr id="1089" name="Slide Number">
            <a:extLst>
              <a:ext uri="{FF2B5EF4-FFF2-40B4-BE49-F238E27FC236}">
                <a16:creationId xmlns:a16="http://schemas.microsoft.com/office/drawing/2014/main" id="{67FF5FA3-6750-4877-12B7-36D26562AB35}"/>
              </a:ext>
            </a:extLst>
          </p:cNvP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11</a:t>
            </a:fld>
            <a:endParaRPr/>
          </a:p>
        </p:txBody>
      </p:sp>
      <p:sp>
        <p:nvSpPr>
          <p:cNvPr id="4" name="Title 6">
            <a:extLst>
              <a:ext uri="{FF2B5EF4-FFF2-40B4-BE49-F238E27FC236}">
                <a16:creationId xmlns:a16="http://schemas.microsoft.com/office/drawing/2014/main" id="{F3CBC289-6AF0-27BB-DD4B-DA4D9438BCEE}"/>
              </a:ext>
            </a:extLst>
          </p:cNvPr>
          <p:cNvSpPr txBox="1">
            <a:spLocks/>
          </p:cNvSpPr>
          <p:nvPr/>
        </p:nvSpPr>
        <p:spPr>
          <a:xfrm>
            <a:off x="296334" y="0"/>
            <a:ext cx="10938933" cy="762000"/>
          </a:xfrm>
          <a:prstGeom prst="rect">
            <a:avLst/>
          </a:prstGeom>
        </p:spPr>
        <p:txBody>
          <a:bodyPr spcFirstLastPara="1" wrap="square" lIns="121900" tIns="121900" rIns="121900" bIns="121900" anchor="t" anchorCtr="0">
            <a:normAutofit fontScale="97500" lnSpcReduction="10000"/>
          </a:bodyPr>
          <a:lstStyle>
            <a:lvl1pPr lvl="0" algn="l" defTabSz="457200" rtl="0" eaLnBrk="1" fontAlgn="base" hangingPunct="1">
              <a:spcBef>
                <a:spcPts val="0"/>
              </a:spcBef>
              <a:spcAft>
                <a:spcPts val="0"/>
              </a:spcAft>
              <a:buSzPts val="2800"/>
              <a:buNone/>
              <a:defRPr sz="1700" b="1" kern="1200">
                <a:solidFill>
                  <a:srgbClr val="2E5286"/>
                </a:solidFill>
                <a:latin typeface="Helvetica"/>
                <a:ea typeface="Geneva" charset="0"/>
                <a:cs typeface="ＭＳ Ｐゴシック" charset="0"/>
              </a:defRPr>
            </a:lvl1pPr>
            <a:lvl2pPr lvl="1" algn="l" defTabSz="457200" rtl="0" eaLnBrk="1" fontAlgn="base" hangingPunct="1">
              <a:spcBef>
                <a:spcPts val="0"/>
              </a:spcBef>
              <a:spcAft>
                <a:spcPts val="0"/>
              </a:spcAft>
              <a:buSzPts val="2800"/>
              <a:buNone/>
              <a:defRPr sz="1700" b="1">
                <a:solidFill>
                  <a:srgbClr val="2E5286"/>
                </a:solidFill>
                <a:latin typeface="Helvetica" charset="0"/>
                <a:ea typeface="Geneva" charset="0"/>
                <a:cs typeface="ＭＳ Ｐゴシック" charset="0"/>
              </a:defRPr>
            </a:lvl2pPr>
            <a:lvl3pPr lvl="2" algn="l" defTabSz="457200" rtl="0" eaLnBrk="1" fontAlgn="base" hangingPunct="1">
              <a:spcBef>
                <a:spcPts val="0"/>
              </a:spcBef>
              <a:spcAft>
                <a:spcPts val="0"/>
              </a:spcAft>
              <a:buSzPts val="2800"/>
              <a:buNone/>
              <a:defRPr sz="1700" b="1">
                <a:solidFill>
                  <a:srgbClr val="2E5286"/>
                </a:solidFill>
                <a:latin typeface="Helvetica" charset="0"/>
                <a:ea typeface="Geneva" charset="0"/>
                <a:cs typeface="ＭＳ Ｐゴシック" charset="0"/>
              </a:defRPr>
            </a:lvl3pPr>
            <a:lvl4pPr lvl="3" algn="l" defTabSz="457200" rtl="0" eaLnBrk="1" fontAlgn="base" hangingPunct="1">
              <a:spcBef>
                <a:spcPts val="0"/>
              </a:spcBef>
              <a:spcAft>
                <a:spcPts val="0"/>
              </a:spcAft>
              <a:buSzPts val="2800"/>
              <a:buNone/>
              <a:defRPr sz="1700" b="1">
                <a:solidFill>
                  <a:srgbClr val="2E5286"/>
                </a:solidFill>
                <a:latin typeface="Helvetica" charset="0"/>
                <a:ea typeface="Geneva" charset="0"/>
                <a:cs typeface="ＭＳ Ｐゴシック" charset="0"/>
              </a:defRPr>
            </a:lvl4pPr>
            <a:lvl5pPr lvl="4" algn="l" defTabSz="457200" rtl="0" eaLnBrk="1" fontAlgn="base" hangingPunct="1">
              <a:spcBef>
                <a:spcPts val="0"/>
              </a:spcBef>
              <a:spcAft>
                <a:spcPts val="0"/>
              </a:spcAft>
              <a:buSzPts val="2800"/>
              <a:buNone/>
              <a:defRPr sz="1700" b="1">
                <a:solidFill>
                  <a:srgbClr val="2E5286"/>
                </a:solidFill>
                <a:latin typeface="Helvetica" charset="0"/>
                <a:ea typeface="Geneva" charset="0"/>
                <a:cs typeface="ＭＳ Ｐゴシック" charset="0"/>
              </a:defRPr>
            </a:lvl5pPr>
            <a:lvl6pPr marL="457200" lvl="5" algn="l" defTabSz="457200" rtl="0" eaLnBrk="1" fontAlgn="base" hangingPunct="1">
              <a:spcBef>
                <a:spcPts val="0"/>
              </a:spcBef>
              <a:spcAft>
                <a:spcPts val="0"/>
              </a:spcAft>
              <a:buSzPts val="2800"/>
              <a:buNone/>
              <a:defRPr sz="1700" b="1">
                <a:solidFill>
                  <a:srgbClr val="2E5286"/>
                </a:solidFill>
                <a:latin typeface="Helvetica" charset="0"/>
                <a:ea typeface="ＭＳ Ｐゴシック" charset="0"/>
                <a:cs typeface="ＭＳ Ｐゴシック" charset="0"/>
              </a:defRPr>
            </a:lvl6pPr>
            <a:lvl7pPr marL="914400" lvl="6" algn="l" defTabSz="457200" rtl="0" eaLnBrk="1" fontAlgn="base" hangingPunct="1">
              <a:spcBef>
                <a:spcPts val="0"/>
              </a:spcBef>
              <a:spcAft>
                <a:spcPts val="0"/>
              </a:spcAft>
              <a:buSzPts val="2800"/>
              <a:buNone/>
              <a:defRPr sz="1700" b="1">
                <a:solidFill>
                  <a:srgbClr val="2E5286"/>
                </a:solidFill>
                <a:latin typeface="Helvetica" charset="0"/>
                <a:ea typeface="ＭＳ Ｐゴシック" charset="0"/>
                <a:cs typeface="ＭＳ Ｐゴシック" charset="0"/>
              </a:defRPr>
            </a:lvl7pPr>
            <a:lvl8pPr marL="1371600" lvl="7" algn="l" defTabSz="457200" rtl="0" eaLnBrk="1" fontAlgn="base" hangingPunct="1">
              <a:spcBef>
                <a:spcPts val="0"/>
              </a:spcBef>
              <a:spcAft>
                <a:spcPts val="0"/>
              </a:spcAft>
              <a:buSzPts val="2800"/>
              <a:buNone/>
              <a:defRPr sz="1700" b="1">
                <a:solidFill>
                  <a:srgbClr val="2E5286"/>
                </a:solidFill>
                <a:latin typeface="Helvetica" charset="0"/>
                <a:ea typeface="ＭＳ Ｐゴシック" charset="0"/>
                <a:cs typeface="ＭＳ Ｐゴシック" charset="0"/>
              </a:defRPr>
            </a:lvl8pPr>
            <a:lvl9pPr marL="1828800" lvl="8" algn="l" defTabSz="457200" rtl="0" eaLnBrk="1" fontAlgn="base" hangingPunct="1">
              <a:spcBef>
                <a:spcPts val="0"/>
              </a:spcBef>
              <a:spcAft>
                <a:spcPts val="0"/>
              </a:spcAft>
              <a:buSzPts val="2800"/>
              <a:buNone/>
              <a:defRPr sz="1700" b="1">
                <a:solidFill>
                  <a:srgbClr val="2E5286"/>
                </a:solidFill>
                <a:latin typeface="Helvetica" charset="0"/>
                <a:ea typeface="ＭＳ Ｐゴシック" charset="0"/>
                <a:cs typeface="ＭＳ Ｐゴシック" charset="0"/>
              </a:defRPr>
            </a:lvl9pPr>
          </a:lstStyle>
          <a:p>
            <a:r>
              <a:rPr lang="en-US" sz="3733" dirty="0"/>
              <a:t>News from USMCC</a:t>
            </a:r>
          </a:p>
        </p:txBody>
      </p:sp>
      <p:sp>
        <p:nvSpPr>
          <p:cNvPr id="6" name="Rectangle 5">
            <a:extLst>
              <a:ext uri="{FF2B5EF4-FFF2-40B4-BE49-F238E27FC236}">
                <a16:creationId xmlns:a16="http://schemas.microsoft.com/office/drawing/2014/main" id="{6C8ECE37-08D1-6461-7453-9EEE7302CBAC}"/>
              </a:ext>
            </a:extLst>
          </p:cNvPr>
          <p:cNvSpPr/>
          <p:nvPr/>
        </p:nvSpPr>
        <p:spPr>
          <a:xfrm>
            <a:off x="1142674" y="1960717"/>
            <a:ext cx="1045029" cy="39478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7" name="Rectangle 6">
            <a:extLst>
              <a:ext uri="{FF2B5EF4-FFF2-40B4-BE49-F238E27FC236}">
                <a16:creationId xmlns:a16="http://schemas.microsoft.com/office/drawing/2014/main" id="{10CCFF9F-8627-6231-1156-A8B513BBD0A5}"/>
              </a:ext>
            </a:extLst>
          </p:cNvPr>
          <p:cNvSpPr/>
          <p:nvPr/>
        </p:nvSpPr>
        <p:spPr>
          <a:xfrm>
            <a:off x="5118430" y="2035383"/>
            <a:ext cx="1045029" cy="39478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 name="Rectangle 1">
            <a:extLst>
              <a:ext uri="{FF2B5EF4-FFF2-40B4-BE49-F238E27FC236}">
                <a16:creationId xmlns:a16="http://schemas.microsoft.com/office/drawing/2014/main" id="{0A36F587-A035-E828-D907-BE2A090A2A18}"/>
              </a:ext>
            </a:extLst>
          </p:cNvPr>
          <p:cNvSpPr/>
          <p:nvPr/>
        </p:nvSpPr>
        <p:spPr>
          <a:xfrm>
            <a:off x="6363063" y="1285080"/>
            <a:ext cx="799627" cy="26214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8" name="TextBox 7">
            <a:extLst>
              <a:ext uri="{FF2B5EF4-FFF2-40B4-BE49-F238E27FC236}">
                <a16:creationId xmlns:a16="http://schemas.microsoft.com/office/drawing/2014/main" id="{48DA31D6-80E9-062E-8900-D5EB82D317A1}"/>
              </a:ext>
            </a:extLst>
          </p:cNvPr>
          <p:cNvSpPr txBox="1"/>
          <p:nvPr/>
        </p:nvSpPr>
        <p:spPr>
          <a:xfrm>
            <a:off x="146401" y="1063898"/>
            <a:ext cx="6284120" cy="8443402"/>
          </a:xfrm>
          <a:prstGeom prst="rect">
            <a:avLst/>
          </a:prstGeom>
          <a:noFill/>
        </p:spPr>
        <p:txBody>
          <a:bodyPr wrap="square">
            <a:spAutoFit/>
          </a:bodyPr>
          <a:lstStyle/>
          <a:p>
            <a:pPr marL="380990" indent="-380990" fontAlgn="base">
              <a:buFont typeface="Arial" panose="020B0604020202020204" pitchFamily="34" charset="0"/>
              <a:buChar char="•"/>
            </a:pPr>
            <a:r>
              <a:rPr lang="en-US" sz="2400" dirty="0">
                <a:latin typeface="+mj-lt"/>
              </a:rPr>
              <a:t>New appointments within the UMCC Organization – working on engaging broader community </a:t>
            </a:r>
          </a:p>
          <a:p>
            <a:pPr marL="380990" indent="-380990">
              <a:buFont typeface="Arial" panose="020B0604020202020204" pitchFamily="34" charset="0"/>
              <a:buChar char="•"/>
            </a:pPr>
            <a:endParaRPr lang="en-US" sz="2400" dirty="0">
              <a:latin typeface="+mj-lt"/>
            </a:endParaRPr>
          </a:p>
          <a:p>
            <a:pPr marL="380990" indent="-380990">
              <a:buFont typeface="Arial" panose="020B0604020202020204" pitchFamily="34" charset="0"/>
              <a:buChar char="•"/>
            </a:pPr>
            <a:r>
              <a:rPr lang="en-US" sz="2400" dirty="0">
                <a:latin typeface="+mj-lt"/>
              </a:rPr>
              <a:t>USMCC is actively working on the 2026 Summer Student Accelerator R&amp;D Program*</a:t>
            </a:r>
          </a:p>
          <a:p>
            <a:pPr marL="380990" indent="-380990">
              <a:buFont typeface="Arial" panose="020B0604020202020204" pitchFamily="34" charset="0"/>
              <a:buChar char="•"/>
            </a:pPr>
            <a:endParaRPr lang="en-US" sz="2400" dirty="0">
              <a:latin typeface="+mj-lt"/>
            </a:endParaRPr>
          </a:p>
          <a:p>
            <a:pPr marL="380990" indent="-380990">
              <a:buFont typeface="Arial" panose="020B0604020202020204" pitchFamily="34" charset="0"/>
              <a:buChar char="•"/>
            </a:pPr>
            <a:r>
              <a:rPr lang="en-US" sz="2400" dirty="0">
                <a:latin typeface="+mj-lt"/>
              </a:rPr>
              <a:t>2026 Annual USMCC Meeting will take place at Stanford/SLAC together with the IMCC demo workshop: Dec 13-18</a:t>
            </a:r>
            <a:r>
              <a:rPr lang="en-US" sz="2400" baseline="30000" dirty="0">
                <a:latin typeface="+mj-lt"/>
              </a:rPr>
              <a:t>th</a:t>
            </a:r>
            <a:r>
              <a:rPr lang="en-US" sz="2400" dirty="0">
                <a:latin typeface="+mj-lt"/>
              </a:rPr>
              <a:t>, 2026</a:t>
            </a:r>
          </a:p>
          <a:p>
            <a:pPr lvl="1"/>
            <a:endParaRPr lang="en-US" sz="2400" dirty="0">
              <a:latin typeface="+mj-lt"/>
            </a:endParaRPr>
          </a:p>
          <a:p>
            <a:pPr lvl="1"/>
            <a:r>
              <a:rPr lang="en-US" sz="1467" dirty="0">
                <a:solidFill>
                  <a:srgbClr val="595959"/>
                </a:solidFill>
                <a:latin typeface="+mj-lt"/>
              </a:rPr>
              <a:t>*with gracious support from DOE </a:t>
            </a: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a:p>
            <a:pPr marL="380990" indent="-380990" fontAlgn="base">
              <a:buFont typeface="Arial" panose="020B0604020202020204" pitchFamily="34" charset="0"/>
              <a:buChar char="•"/>
            </a:pPr>
            <a:endParaRPr lang="en-US" sz="2400" dirty="0">
              <a:solidFill>
                <a:srgbClr val="595959"/>
              </a:solidFill>
              <a:latin typeface="+mj-lt"/>
            </a:endParaRPr>
          </a:p>
        </p:txBody>
      </p:sp>
      <p:pic>
        <p:nvPicPr>
          <p:cNvPr id="5" name="Picture 4" descr="A group of people's organization chart&#10;&#10;AI-generated content may be incorrect.">
            <a:extLst>
              <a:ext uri="{FF2B5EF4-FFF2-40B4-BE49-F238E27FC236}">
                <a16:creationId xmlns:a16="http://schemas.microsoft.com/office/drawing/2014/main" id="{7F0A5E69-A824-384A-7A06-5A51DB77293F}"/>
              </a:ext>
            </a:extLst>
          </p:cNvPr>
          <p:cNvPicPr>
            <a:picLocks noChangeAspect="1"/>
          </p:cNvPicPr>
          <p:nvPr/>
        </p:nvPicPr>
        <p:blipFill>
          <a:blip r:embed="rId2"/>
          <a:stretch>
            <a:fillRect/>
          </a:stretch>
        </p:blipFill>
        <p:spPr>
          <a:xfrm>
            <a:off x="6286333" y="1416152"/>
            <a:ext cx="5828937" cy="3254489"/>
          </a:xfrm>
          <a:prstGeom prst="rect">
            <a:avLst/>
          </a:prstGeom>
        </p:spPr>
        <p:style>
          <a:lnRef idx="2">
            <a:schemeClr val="dk1"/>
          </a:lnRef>
          <a:fillRef idx="1">
            <a:schemeClr val="lt1"/>
          </a:fillRef>
          <a:effectRef idx="0">
            <a:schemeClr val="dk1"/>
          </a:effectRef>
          <a:fontRef idx="minor">
            <a:schemeClr val="dk1"/>
          </a:fontRef>
        </p:style>
      </p:pic>
      <p:sp>
        <p:nvSpPr>
          <p:cNvPr id="10" name="TextBox 9">
            <a:extLst>
              <a:ext uri="{FF2B5EF4-FFF2-40B4-BE49-F238E27FC236}">
                <a16:creationId xmlns:a16="http://schemas.microsoft.com/office/drawing/2014/main" id="{46E5FCB8-E387-3E1E-8301-F452BB3B8D80}"/>
              </a:ext>
            </a:extLst>
          </p:cNvPr>
          <p:cNvSpPr txBox="1"/>
          <p:nvPr/>
        </p:nvSpPr>
        <p:spPr>
          <a:xfrm>
            <a:off x="8426771" y="964745"/>
            <a:ext cx="4952580" cy="420564"/>
          </a:xfrm>
          <a:prstGeom prst="rect">
            <a:avLst/>
          </a:prstGeom>
          <a:noFill/>
        </p:spPr>
        <p:txBody>
          <a:bodyPr wrap="square">
            <a:spAutoFit/>
          </a:bodyPr>
          <a:lstStyle/>
          <a:p>
            <a:r>
              <a:rPr lang="en-US" sz="2133" dirty="0">
                <a:latin typeface="+mj-lt"/>
                <a:hlinkClick r:id="rId3"/>
              </a:rPr>
              <a:t>https://www.muoncollider.us/</a:t>
            </a:r>
            <a:endParaRPr lang="en-US" sz="2133" dirty="0">
              <a:latin typeface="+mj-lt"/>
            </a:endParaRPr>
          </a:p>
        </p:txBody>
      </p:sp>
    </p:spTree>
    <p:extLst>
      <p:ext uri="{BB962C8B-B14F-4D97-AF65-F5344CB8AC3E}">
        <p14:creationId xmlns:p14="http://schemas.microsoft.com/office/powerpoint/2010/main" val="197876506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0AAA5-28D0-8887-6898-2FF249672A9F}"/>
              </a:ext>
            </a:extLst>
          </p:cNvPr>
          <p:cNvSpPr>
            <a:spLocks noGrp="1"/>
          </p:cNvSpPr>
          <p:nvPr>
            <p:ph type="title"/>
          </p:nvPr>
        </p:nvSpPr>
        <p:spPr>
          <a:xfrm>
            <a:off x="1952628" y="365125"/>
            <a:ext cx="10515600" cy="1325563"/>
          </a:xfrm>
        </p:spPr>
        <p:txBody>
          <a:bodyPr/>
          <a:lstStyle/>
          <a:p>
            <a:r>
              <a:rPr lang="en-US" sz="3600" b="1" kern="100" dirty="0">
                <a:effectLst/>
                <a:latin typeface="+mn-lt"/>
                <a:ea typeface="Calibri" panose="020F0502020204030204" pitchFamily="34" charset="0"/>
                <a:cs typeface="Arial" panose="020B0604020202020204" pitchFamily="34" charset="0"/>
              </a:rPr>
              <a:t>Background material</a:t>
            </a:r>
            <a:br>
              <a:rPr lang="en-US" sz="4400" kern="100" dirty="0">
                <a:effectLst/>
                <a:latin typeface="Arial" panose="020B0604020202020204" pitchFamily="34" charset="0"/>
                <a:ea typeface="Calibri" panose="020F050202020403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7C8AD345-9429-6307-E4B9-207CE81A6D5B}"/>
              </a:ext>
            </a:extLst>
          </p:cNvPr>
          <p:cNvSpPr>
            <a:spLocks noGrp="1"/>
          </p:cNvSpPr>
          <p:nvPr>
            <p:ph idx="1"/>
          </p:nvPr>
        </p:nvSpPr>
        <p:spPr/>
        <p:txBody>
          <a:bodyPr>
            <a:normAutofit fontScale="85000" lnSpcReduction="10000"/>
          </a:bodyPr>
          <a:lstStyle/>
          <a:p>
            <a:pPr marL="0" marR="0" lvl="0" indent="0">
              <a:buSzPts val="1000"/>
              <a:buNone/>
              <a:tabLst>
                <a:tab pos="457200" algn="l"/>
              </a:tabLst>
            </a:pPr>
            <a:r>
              <a:rPr lang="en-US" sz="1900" b="1" kern="0" dirty="0">
                <a:effectLst/>
                <a:ea typeface="Times New Roman" panose="02020603050405020304" pitchFamily="18" charset="0"/>
                <a:cs typeface="Arial" panose="020B0604020202020204" pitchFamily="34" charset="0"/>
              </a:rPr>
              <a:t>International Muon Collider Collaboration (IMCC)</a:t>
            </a:r>
            <a:r>
              <a:rPr lang="en-US" sz="1900" kern="0" dirty="0">
                <a:effectLst/>
                <a:ea typeface="Times New Roman" panose="02020603050405020304" pitchFamily="18" charset="0"/>
                <a:cs typeface="Arial" panose="020B0604020202020204" pitchFamily="34" charset="0"/>
              </a:rPr>
              <a:t>:  </a:t>
            </a:r>
            <a:r>
              <a:rPr lang="en-US" sz="1900" kern="0" dirty="0">
                <a:solidFill>
                  <a:srgbClr val="0000FF"/>
                </a:solidFill>
                <a:effectLst/>
                <a:ea typeface="Times New Roman" panose="02020603050405020304" pitchFamily="18" charset="0"/>
                <a:cs typeface="Arial" panose="020B0604020202020204" pitchFamily="34" charset="0"/>
                <a:hlinkClick r:id="rId2"/>
              </a:rPr>
              <a:t>https://muoncollider.web.cern.ch/</a:t>
            </a:r>
            <a:endParaRPr lang="en-US" sz="1900" kern="0" dirty="0">
              <a:solidFill>
                <a:srgbClr val="0000FF"/>
              </a:solidFill>
              <a:effectLst/>
              <a:ea typeface="Times New Roman" panose="02020603050405020304" pitchFamily="18" charset="0"/>
              <a:cs typeface="Arial" panose="020B0604020202020204" pitchFamily="34" charset="0"/>
            </a:endParaRPr>
          </a:p>
          <a:p>
            <a:pPr marL="0" marR="0" lvl="0" indent="0">
              <a:buSzPts val="1000"/>
              <a:buNone/>
              <a:tabLst>
                <a:tab pos="457200" algn="l"/>
              </a:tabLst>
            </a:pPr>
            <a:endParaRPr lang="en-US" sz="1900" kern="0" dirty="0">
              <a:solidFill>
                <a:srgbClr val="0000FF"/>
              </a:solidFill>
              <a:ea typeface="Times New Roman" panose="02020603050405020304" pitchFamily="18" charset="0"/>
              <a:cs typeface="Arial" panose="020B0604020202020204" pitchFamily="34" charset="0"/>
            </a:endParaRPr>
          </a:p>
          <a:p>
            <a:pPr marL="0" marR="0" lvl="0" indent="0">
              <a:buSzPts val="1000"/>
              <a:buNone/>
              <a:tabLst>
                <a:tab pos="457200" algn="l"/>
              </a:tabLst>
            </a:pPr>
            <a:r>
              <a:rPr lang="en-US" sz="1900" b="1" kern="0" dirty="0">
                <a:effectLst/>
                <a:ea typeface="Times New Roman" panose="02020603050405020304" pitchFamily="18" charset="0"/>
                <a:cs typeface="Arial" panose="020B0604020202020204" pitchFamily="34" charset="0"/>
              </a:rPr>
              <a:t>U.S. Muon Collider Collaboration</a:t>
            </a:r>
            <a:r>
              <a:rPr lang="en-US" sz="1900" kern="0" dirty="0">
                <a:effectLst/>
                <a:ea typeface="Times New Roman" panose="02020603050405020304" pitchFamily="18" charset="0"/>
                <a:cs typeface="Arial" panose="020B0604020202020204" pitchFamily="34" charset="0"/>
              </a:rPr>
              <a:t>: </a:t>
            </a:r>
            <a:r>
              <a:rPr lang="en-US" sz="1900" kern="0" dirty="0">
                <a:solidFill>
                  <a:srgbClr val="0000FF"/>
                </a:solidFill>
                <a:effectLst/>
                <a:ea typeface="Times New Roman" panose="02020603050405020304" pitchFamily="18" charset="0"/>
                <a:cs typeface="Arial" panose="020B0604020202020204" pitchFamily="34" charset="0"/>
                <a:hlinkClick r:id="rId3"/>
              </a:rPr>
              <a:t>https://www.muoncollider.us/</a:t>
            </a:r>
            <a:r>
              <a:rPr lang="en-US" sz="1900" dirty="0">
                <a:effectLst/>
                <a:cs typeface="Arial" panose="020B0604020202020204" pitchFamily="34" charset="0"/>
              </a:rPr>
              <a:t> </a:t>
            </a:r>
          </a:p>
          <a:p>
            <a:pPr marL="0" marR="0" lvl="0" indent="0">
              <a:buSzPts val="1000"/>
              <a:buNone/>
              <a:tabLst>
                <a:tab pos="457200" algn="l"/>
              </a:tabLst>
            </a:pPr>
            <a:endParaRPr lang="en-US" sz="1900" b="1" kern="0" dirty="0">
              <a:effectLst/>
              <a:ea typeface="Times New Roman" panose="02020603050405020304" pitchFamily="18" charset="0"/>
              <a:cs typeface="Arial" panose="020B0604020202020204" pitchFamily="34" charset="0"/>
            </a:endParaRPr>
          </a:p>
          <a:p>
            <a:pPr marL="0" indent="0">
              <a:buNone/>
            </a:pPr>
            <a:r>
              <a:rPr lang="en-US" sz="1900" b="1" kern="0" dirty="0">
                <a:effectLst/>
                <a:ea typeface="Times New Roman" panose="02020603050405020304" pitchFamily="18" charset="0"/>
                <a:cs typeface="Arial" panose="020B0604020202020204" pitchFamily="34" charset="0"/>
              </a:rPr>
              <a:t>Muon colliders to expand frontiers of particle physics:</a:t>
            </a:r>
            <a:r>
              <a:rPr lang="en-US" sz="1900" kern="0" dirty="0">
                <a:effectLst/>
                <a:ea typeface="Times New Roman" panose="02020603050405020304" pitchFamily="18" charset="0"/>
                <a:cs typeface="Arial" panose="020B0604020202020204" pitchFamily="34" charset="0"/>
              </a:rPr>
              <a:t> by K. R. Long, D. Lucchesi, M. A. Palmer, </a:t>
            </a:r>
            <a:r>
              <a:rPr lang="en-US" sz="1900" kern="0" dirty="0" err="1">
                <a:effectLst/>
                <a:ea typeface="Times New Roman" panose="02020603050405020304" pitchFamily="18" charset="0"/>
                <a:cs typeface="Arial" panose="020B0604020202020204" pitchFamily="34" charset="0"/>
              </a:rPr>
              <a:t>N.Pastrone</a:t>
            </a:r>
            <a:r>
              <a:rPr lang="en-US" sz="1900" kern="0" dirty="0">
                <a:effectLst/>
                <a:ea typeface="Times New Roman" panose="02020603050405020304" pitchFamily="18" charset="0"/>
                <a:cs typeface="Arial" panose="020B0604020202020204" pitchFamily="34" charset="0"/>
              </a:rPr>
              <a:t>, D. Schulte, and V. </a:t>
            </a:r>
            <a:r>
              <a:rPr lang="en-US" sz="1900" kern="0" dirty="0" err="1">
                <a:effectLst/>
                <a:ea typeface="Times New Roman" panose="02020603050405020304" pitchFamily="18" charset="0"/>
                <a:cs typeface="Arial" panose="020B0604020202020204" pitchFamily="34" charset="0"/>
              </a:rPr>
              <a:t>Shiltsev</a:t>
            </a:r>
            <a:r>
              <a:rPr lang="en-US" sz="1900" kern="0" dirty="0">
                <a:effectLst/>
                <a:ea typeface="Times New Roman" panose="02020603050405020304" pitchFamily="18" charset="0"/>
                <a:cs typeface="Arial" panose="020B0604020202020204" pitchFamily="34" charset="0"/>
              </a:rPr>
              <a:t> (2021)</a:t>
            </a:r>
            <a:r>
              <a:rPr lang="en-US" sz="1900" dirty="0">
                <a:effectLst/>
                <a:cs typeface="Arial" panose="020B0604020202020204" pitchFamily="34" charset="0"/>
              </a:rPr>
              <a:t> </a:t>
            </a:r>
            <a:r>
              <a:rPr lang="en-US" sz="1900" dirty="0">
                <a:effectLst/>
                <a:cs typeface="Arial" panose="020B0604020202020204" pitchFamily="34" charset="0"/>
                <a:hlinkClick r:id="rId4"/>
              </a:rPr>
              <a:t>https://arxiv.org/abs/2007.15684</a:t>
            </a:r>
            <a:endParaRPr lang="en-US" sz="1900" dirty="0">
              <a:effectLst/>
              <a:cs typeface="Arial" panose="020B0604020202020204" pitchFamily="34" charset="0"/>
            </a:endParaRPr>
          </a:p>
          <a:p>
            <a:pPr marL="0" indent="0">
              <a:buNone/>
            </a:pPr>
            <a:endParaRPr lang="en-US" sz="1900" dirty="0">
              <a:effectLst/>
              <a:cs typeface="Arial" panose="020B0604020202020204" pitchFamily="34" charset="0"/>
            </a:endParaRPr>
          </a:p>
          <a:p>
            <a:pPr marL="0" indent="0">
              <a:buNone/>
            </a:pPr>
            <a:r>
              <a:rPr lang="en-US" sz="1900" b="1" kern="0" dirty="0">
                <a:effectLst/>
                <a:ea typeface="Times New Roman" panose="02020603050405020304" pitchFamily="18" charset="0"/>
                <a:cs typeface="Arial" panose="020B0604020202020204" pitchFamily="34" charset="0"/>
              </a:rPr>
              <a:t>Towards a Muon Collider:</a:t>
            </a:r>
            <a:r>
              <a:rPr lang="en-US" sz="1900" kern="0" dirty="0">
                <a:effectLst/>
                <a:ea typeface="Times New Roman" panose="02020603050405020304" pitchFamily="18" charset="0"/>
                <a:cs typeface="Arial" panose="020B0604020202020204" pitchFamily="34" charset="0"/>
              </a:rPr>
              <a:t> by C. Accettura et al. (2023).</a:t>
            </a:r>
            <a:r>
              <a:rPr lang="en-US" sz="1900" dirty="0">
                <a:effectLst/>
                <a:cs typeface="Arial" panose="020B0604020202020204" pitchFamily="34" charset="0"/>
              </a:rPr>
              <a:t> https://</a:t>
            </a:r>
            <a:r>
              <a:rPr lang="en-US" sz="1900" dirty="0" err="1">
                <a:effectLst/>
                <a:cs typeface="Arial" panose="020B0604020202020204" pitchFamily="34" charset="0"/>
              </a:rPr>
              <a:t>arxiv.org</a:t>
            </a:r>
            <a:r>
              <a:rPr lang="en-US" sz="1900" dirty="0">
                <a:effectLst/>
                <a:cs typeface="Arial" panose="020B0604020202020204" pitchFamily="34" charset="0"/>
              </a:rPr>
              <a:t>/abs/2303.08533</a:t>
            </a:r>
            <a:endParaRPr lang="en-US" sz="1900" dirty="0">
              <a:cs typeface="Arial" panose="020B0604020202020204" pitchFamily="34" charset="0"/>
            </a:endParaRPr>
          </a:p>
          <a:p>
            <a:pPr marL="0" indent="0">
              <a:buNone/>
            </a:pPr>
            <a:endParaRPr lang="en-US" sz="1900" kern="100" dirty="0">
              <a:ea typeface="Calibri" panose="020F0502020204030204" pitchFamily="34" charset="0"/>
              <a:cs typeface="Arial" panose="020B0604020202020204" pitchFamily="34" charset="0"/>
            </a:endParaRPr>
          </a:p>
          <a:p>
            <a:pPr marL="0" indent="0">
              <a:buNone/>
            </a:pPr>
            <a:r>
              <a:rPr lang="en-US" sz="1900" b="1" kern="100" dirty="0">
                <a:effectLst/>
                <a:ea typeface="Calibri" panose="020F0502020204030204" pitchFamily="34" charset="0"/>
                <a:cs typeface="Arial" panose="020B0604020202020204" pitchFamily="34" charset="0"/>
              </a:rPr>
              <a:t>Muon Collider Forum Report: </a:t>
            </a:r>
            <a:r>
              <a:rPr lang="en-US" sz="1900" u="sng" kern="100" dirty="0">
                <a:solidFill>
                  <a:srgbClr val="0000FF"/>
                </a:solidFill>
                <a:effectLst/>
                <a:ea typeface="Calibri" panose="020F0502020204030204" pitchFamily="34" charset="0"/>
                <a:cs typeface="Arial" panose="020B0604020202020204" pitchFamily="34" charset="0"/>
                <a:hlinkClick r:id="rId5"/>
              </a:rPr>
              <a:t>https://arxiv.org/abs/2209.01318</a:t>
            </a:r>
            <a:endParaRPr lang="en-US" sz="1900" kern="100" dirty="0">
              <a:effectLst/>
              <a:ea typeface="Calibri" panose="020F0502020204030204" pitchFamily="34" charset="0"/>
              <a:cs typeface="Arial" panose="020B0604020202020204" pitchFamily="34" charset="0"/>
            </a:endParaRPr>
          </a:p>
          <a:p>
            <a:pPr marL="0" indent="0">
              <a:buNone/>
            </a:pPr>
            <a:r>
              <a:rPr lang="en-US" sz="1900" kern="100" dirty="0">
                <a:effectLst/>
                <a:ea typeface="Calibri" panose="020F0502020204030204" pitchFamily="34" charset="0"/>
                <a:cs typeface="Arial" panose="020B0604020202020204" pitchFamily="34" charset="0"/>
              </a:rPr>
              <a:t> </a:t>
            </a:r>
          </a:p>
          <a:p>
            <a:pPr marL="0" indent="0">
              <a:buNone/>
            </a:pPr>
            <a:r>
              <a:rPr lang="en-US" sz="1900" b="1" kern="100" dirty="0">
                <a:effectLst/>
                <a:ea typeface="Calibri" panose="020F0502020204030204" pitchFamily="34" charset="0"/>
                <a:cs typeface="Arial" panose="020B0604020202020204" pitchFamily="34" charset="0"/>
              </a:rPr>
              <a:t>Muon Collider Snowmass White Papers: </a:t>
            </a:r>
            <a:r>
              <a:rPr lang="en-US" sz="1900" u="sng" kern="100" dirty="0">
                <a:solidFill>
                  <a:srgbClr val="0000FF"/>
                </a:solidFill>
                <a:effectLst/>
                <a:ea typeface="Calibri" panose="020F0502020204030204" pitchFamily="34" charset="0"/>
                <a:cs typeface="Arial" panose="020B0604020202020204" pitchFamily="34" charset="0"/>
                <a:hlinkClick r:id="rId6"/>
              </a:rPr>
              <a:t>https://indico.cern.ch/event/1130036/</a:t>
            </a:r>
            <a:endParaRPr lang="en-US" sz="1900" u="sng" kern="100" dirty="0">
              <a:ea typeface="Calibri" panose="020F0502020204030204" pitchFamily="34" charset="0"/>
              <a:cs typeface="Arial" panose="020B0604020202020204" pitchFamily="34" charset="0"/>
            </a:endParaRPr>
          </a:p>
          <a:p>
            <a:pPr marL="0" indent="0">
              <a:buNone/>
            </a:pPr>
            <a:endParaRPr lang="en-US" sz="1900" u="sng" kern="100" dirty="0">
              <a:solidFill>
                <a:srgbClr val="000000"/>
              </a:solidFill>
              <a:effectLst/>
              <a:ea typeface="Times New Roman" panose="02020603050405020304" pitchFamily="18" charset="0"/>
              <a:cs typeface="Arial" panose="020B0604020202020204" pitchFamily="34" charset="0"/>
            </a:endParaRPr>
          </a:p>
          <a:p>
            <a:pPr marL="0" indent="0">
              <a:buNone/>
            </a:pPr>
            <a:r>
              <a:rPr lang="en-US" sz="1900" b="1" kern="1800" dirty="0">
                <a:solidFill>
                  <a:srgbClr val="000000"/>
                </a:solidFill>
                <a:effectLst/>
                <a:ea typeface="Times New Roman" panose="02020603050405020304" pitchFamily="18" charset="0"/>
                <a:cs typeface="Arial" panose="020B0604020202020204" pitchFamily="34" charset="0"/>
              </a:rPr>
              <a:t>Interim report for the International Muon Collider Collaboration (IMCC): </a:t>
            </a:r>
            <a:r>
              <a:rPr lang="en-US" sz="1900" kern="100" dirty="0">
                <a:effectLst/>
                <a:ea typeface="Calibri" panose="020F0502020204030204" pitchFamily="34" charset="0"/>
                <a:cs typeface="Arial" panose="020B0604020202020204" pitchFamily="34" charset="0"/>
                <a:hlinkClick r:id="rId7"/>
              </a:rPr>
              <a:t>https://arxiv.org/abs/2407.12450</a:t>
            </a:r>
            <a:endParaRPr lang="en-US" sz="1900" kern="100" dirty="0">
              <a:effectLst/>
              <a:ea typeface="Calibri" panose="020F0502020204030204" pitchFamily="34" charset="0"/>
              <a:cs typeface="Arial" panose="020B0604020202020204" pitchFamily="34" charset="0"/>
            </a:endParaRPr>
          </a:p>
          <a:p>
            <a:pPr marL="0" indent="0">
              <a:buNone/>
            </a:pP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CE312757-D169-01DE-43E5-DDE1F1F9A396}"/>
              </a:ext>
            </a:extLst>
          </p:cNvPr>
          <p:cNvPicPr>
            <a:picLocks noChangeAspect="1"/>
          </p:cNvPicPr>
          <p:nvPr/>
        </p:nvPicPr>
        <p:blipFill>
          <a:blip r:embed="rId8"/>
          <a:stretch>
            <a:fillRect/>
          </a:stretch>
        </p:blipFill>
        <p:spPr>
          <a:xfrm>
            <a:off x="0" y="-12431"/>
            <a:ext cx="1726869" cy="1726869"/>
          </a:xfrm>
          <a:prstGeom prst="rect">
            <a:avLst/>
          </a:prstGeom>
        </p:spPr>
      </p:pic>
      <p:sp>
        <p:nvSpPr>
          <p:cNvPr id="5" name="TextBox 4">
            <a:extLst>
              <a:ext uri="{FF2B5EF4-FFF2-40B4-BE49-F238E27FC236}">
                <a16:creationId xmlns:a16="http://schemas.microsoft.com/office/drawing/2014/main" id="{C40D9225-F15B-0B02-A604-46383B22B927}"/>
              </a:ext>
            </a:extLst>
          </p:cNvPr>
          <p:cNvSpPr txBox="1"/>
          <p:nvPr/>
        </p:nvSpPr>
        <p:spPr>
          <a:xfrm>
            <a:off x="8965870" y="629392"/>
            <a:ext cx="2520947" cy="400110"/>
          </a:xfrm>
          <a:prstGeom prst="rect">
            <a:avLst/>
          </a:prstGeom>
          <a:noFill/>
        </p:spPr>
        <p:txBody>
          <a:bodyPr wrap="none" rtlCol="0">
            <a:spAutoFit/>
          </a:bodyPr>
          <a:lstStyle/>
          <a:p>
            <a:r>
              <a:rPr lang="en-US" sz="2000" dirty="0"/>
              <a:t>Additions welcomed!</a:t>
            </a:r>
          </a:p>
        </p:txBody>
      </p:sp>
    </p:spTree>
    <p:extLst>
      <p:ext uri="{BB962C8B-B14F-4D97-AF65-F5344CB8AC3E}">
        <p14:creationId xmlns:p14="http://schemas.microsoft.com/office/powerpoint/2010/main" val="2215343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7101A-C83B-664D-AFEB-D576091864F2}"/>
              </a:ext>
            </a:extLst>
          </p:cNvPr>
          <p:cNvSpPr>
            <a:spLocks noGrp="1"/>
          </p:cNvSpPr>
          <p:nvPr>
            <p:ph type="title"/>
          </p:nvPr>
        </p:nvSpPr>
        <p:spPr>
          <a:xfrm>
            <a:off x="1686339" y="365125"/>
            <a:ext cx="10515600" cy="1325563"/>
          </a:xfrm>
        </p:spPr>
        <p:txBody>
          <a:bodyPr>
            <a:noAutofit/>
          </a:bodyPr>
          <a:lstStyle/>
          <a:p>
            <a:r>
              <a:rPr lang="en-US" sz="2800" b="1" dirty="0">
                <a:effectLst/>
                <a:latin typeface="+mn-lt"/>
                <a:ea typeface="Arial" panose="020B0604020202020204" pitchFamily="34" charset="0"/>
              </a:rPr>
              <a:t>Charge to the National Lab Accelerator Study Group for a Muon Collider</a:t>
            </a:r>
            <a:endParaRPr lang="en-US" sz="3600" dirty="0">
              <a:latin typeface="+mn-lt"/>
            </a:endParaRPr>
          </a:p>
        </p:txBody>
      </p:sp>
      <p:sp>
        <p:nvSpPr>
          <p:cNvPr id="3" name="Content Placeholder 2">
            <a:extLst>
              <a:ext uri="{FF2B5EF4-FFF2-40B4-BE49-F238E27FC236}">
                <a16:creationId xmlns:a16="http://schemas.microsoft.com/office/drawing/2014/main" id="{1DE84CAC-DB4E-1BD7-E8C3-4BD2AC08A335}"/>
              </a:ext>
            </a:extLst>
          </p:cNvPr>
          <p:cNvSpPr>
            <a:spLocks noGrp="1"/>
          </p:cNvSpPr>
          <p:nvPr>
            <p:ph idx="1"/>
          </p:nvPr>
        </p:nvSpPr>
        <p:spPr/>
        <p:txBody>
          <a:bodyPr>
            <a:normAutofit lnSpcReduction="10000"/>
          </a:bodyPr>
          <a:lstStyle/>
          <a:p>
            <a:pPr marL="0" marR="0">
              <a:lnSpc>
                <a:spcPct val="115000"/>
              </a:lnSpc>
              <a:spcBef>
                <a:spcPts val="1200"/>
              </a:spcBef>
              <a:spcAft>
                <a:spcPts val="1200"/>
              </a:spcAft>
              <a:buNone/>
            </a:pPr>
            <a:r>
              <a:rPr lang="en-US" sz="1800" b="1" dirty="0">
                <a:effectLst/>
                <a:ea typeface="Arial" panose="020B0604020202020204" pitchFamily="34" charset="0"/>
              </a:rPr>
              <a:t>Charge to the National Lab Accelerator Study Group for a Muon Collider</a:t>
            </a:r>
            <a:endParaRPr lang="en-US" sz="1800" dirty="0">
              <a:effectLst/>
              <a:ea typeface="Arial" panose="020B0604020202020204" pitchFamily="34" charset="0"/>
            </a:endParaRPr>
          </a:p>
          <a:p>
            <a:pPr marL="0" marR="0">
              <a:lnSpc>
                <a:spcPct val="115000"/>
              </a:lnSpc>
              <a:spcBef>
                <a:spcPts val="1200"/>
              </a:spcBef>
              <a:spcAft>
                <a:spcPts val="1200"/>
              </a:spcAft>
              <a:buNone/>
            </a:pPr>
            <a:r>
              <a:rPr lang="en-US" sz="1800" dirty="0">
                <a:effectLst/>
                <a:ea typeface="Arial" panose="020B0604020202020204" pitchFamily="34" charset="0"/>
              </a:rPr>
              <a:t>The purpose of this study group is to:</a:t>
            </a:r>
          </a:p>
          <a:p>
            <a:pPr marL="342900" marR="0" lvl="0" indent="-342900">
              <a:lnSpc>
                <a:spcPct val="115000"/>
              </a:lnSpc>
              <a:spcBef>
                <a:spcPts val="1200"/>
              </a:spcBef>
              <a:buFont typeface="Arial" panose="020B0604020202020204" pitchFamily="34" charset="0"/>
              <a:buChar char="●"/>
            </a:pPr>
            <a:r>
              <a:rPr lang="en-US" sz="1800" u="none" strike="noStrike" dirty="0">
                <a:effectLst/>
                <a:ea typeface="Arial" panose="020B0604020202020204" pitchFamily="34" charset="0"/>
              </a:rPr>
              <a:t>Identify the key accelerator challenges that must be addressed to enable the realization of a 10 TeV Muon Collider;</a:t>
            </a:r>
          </a:p>
          <a:p>
            <a:pPr marL="342900" marR="0" lvl="0" indent="-342900">
              <a:lnSpc>
                <a:spcPct val="115000"/>
              </a:lnSpc>
              <a:buFont typeface="Arial" panose="020B0604020202020204" pitchFamily="34" charset="0"/>
              <a:buChar char="●"/>
            </a:pPr>
            <a:r>
              <a:rPr lang="en-US" sz="1800" u="none" strike="noStrike" dirty="0">
                <a:effectLst/>
                <a:ea typeface="Arial" panose="020B0604020202020204" pitchFamily="34" charset="0"/>
              </a:rPr>
              <a:t>Evaluate the R&amp;D steps, including demonstrations, simulation and software tools, and facility capabilities required to address these challenges;</a:t>
            </a:r>
          </a:p>
          <a:p>
            <a:pPr marL="342900" marR="0" lvl="0" indent="-342900">
              <a:lnSpc>
                <a:spcPct val="115000"/>
              </a:lnSpc>
              <a:buFont typeface="Arial" panose="020B0604020202020204" pitchFamily="34" charset="0"/>
              <a:buChar char="●"/>
            </a:pPr>
            <a:r>
              <a:rPr lang="en-US" sz="1800" u="none" strike="noStrike" dirty="0">
                <a:effectLst/>
                <a:ea typeface="Arial" panose="020B0604020202020204" pitchFamily="34" charset="0"/>
              </a:rPr>
              <a:t>Provide a technically-informed, bounded estimate of the time required to complete each major R&amp;D category, recognizing that </a:t>
            </a:r>
            <a:r>
              <a:rPr lang="en-US" sz="1800" u="none" strike="noStrike" dirty="0">
                <a:solidFill>
                  <a:schemeClr val="tx2">
                    <a:lumMod val="75000"/>
                    <a:lumOff val="25000"/>
                  </a:schemeClr>
                </a:solidFill>
                <a:effectLst/>
                <a:ea typeface="Arial" panose="020B0604020202020204" pitchFamily="34" charset="0"/>
              </a:rPr>
              <a:t>these estimates will inform — but not constitute — a full collider development plan</a:t>
            </a:r>
            <a:r>
              <a:rPr lang="en-US" sz="1800" u="none" strike="noStrike" dirty="0">
                <a:effectLst/>
                <a:ea typeface="Arial" panose="020B0604020202020204" pitchFamily="34" charset="0"/>
              </a:rPr>
              <a:t>; and </a:t>
            </a:r>
          </a:p>
          <a:p>
            <a:pPr marL="342900" marR="0" lvl="0" indent="-342900">
              <a:lnSpc>
                <a:spcPct val="115000"/>
              </a:lnSpc>
              <a:spcAft>
                <a:spcPts val="1200"/>
              </a:spcAft>
              <a:buFont typeface="Arial" panose="020B0604020202020204" pitchFamily="34" charset="0"/>
              <a:buChar char="●"/>
            </a:pPr>
            <a:r>
              <a:rPr lang="en-US" sz="1800" u="none" strike="noStrike" dirty="0">
                <a:effectLst/>
                <a:ea typeface="Arial" panose="020B0604020202020204" pitchFamily="34" charset="0"/>
              </a:rPr>
              <a:t>Assess the capabilities and roles of U.S. national laboratories in contributing to these critical areas.</a:t>
            </a:r>
          </a:p>
          <a:p>
            <a:endParaRPr lang="en-US" dirty="0"/>
          </a:p>
        </p:txBody>
      </p:sp>
      <p:pic>
        <p:nvPicPr>
          <p:cNvPr id="4" name="Picture 3">
            <a:extLst>
              <a:ext uri="{FF2B5EF4-FFF2-40B4-BE49-F238E27FC236}">
                <a16:creationId xmlns:a16="http://schemas.microsoft.com/office/drawing/2014/main" id="{9C7B0F44-8FB0-39F5-F216-A838CFAC65B9}"/>
              </a:ext>
            </a:extLst>
          </p:cNvPr>
          <p:cNvPicPr>
            <a:picLocks noChangeAspect="1"/>
          </p:cNvPicPr>
          <p:nvPr/>
        </p:nvPicPr>
        <p:blipFill>
          <a:blip r:embed="rId2"/>
          <a:stretch>
            <a:fillRect/>
          </a:stretch>
        </p:blipFill>
        <p:spPr>
          <a:xfrm>
            <a:off x="0" y="-12431"/>
            <a:ext cx="1726869" cy="1726869"/>
          </a:xfrm>
          <a:prstGeom prst="rect">
            <a:avLst/>
          </a:prstGeom>
        </p:spPr>
      </p:pic>
    </p:spTree>
    <p:extLst>
      <p:ext uri="{BB962C8B-B14F-4D97-AF65-F5344CB8AC3E}">
        <p14:creationId xmlns:p14="http://schemas.microsoft.com/office/powerpoint/2010/main" val="153105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8BBA2-DE9A-9E80-DB01-C8282FFF38D4}"/>
              </a:ext>
            </a:extLst>
          </p:cNvPr>
          <p:cNvSpPr>
            <a:spLocks noGrp="1"/>
          </p:cNvSpPr>
          <p:nvPr>
            <p:ph type="title"/>
          </p:nvPr>
        </p:nvSpPr>
        <p:spPr>
          <a:xfrm>
            <a:off x="1847602" y="365125"/>
            <a:ext cx="10515600" cy="1325563"/>
          </a:xfrm>
        </p:spPr>
        <p:txBody>
          <a:bodyPr>
            <a:normAutofit/>
          </a:bodyPr>
          <a:lstStyle/>
          <a:p>
            <a:r>
              <a:rPr lang="en-US" sz="2800" b="1" dirty="0">
                <a:effectLst/>
                <a:latin typeface="+mn-lt"/>
                <a:ea typeface="Arial" panose="020B0604020202020204" pitchFamily="34" charset="0"/>
              </a:rPr>
              <a:t>Charge to the National Lab Accelerator Study Group for a Muon Collider</a:t>
            </a:r>
            <a:endParaRPr lang="en-US" sz="2800" dirty="0">
              <a:latin typeface="+mn-lt"/>
            </a:endParaRPr>
          </a:p>
        </p:txBody>
      </p:sp>
      <p:sp>
        <p:nvSpPr>
          <p:cNvPr id="3" name="Content Placeholder 2">
            <a:extLst>
              <a:ext uri="{FF2B5EF4-FFF2-40B4-BE49-F238E27FC236}">
                <a16:creationId xmlns:a16="http://schemas.microsoft.com/office/drawing/2014/main" id="{6C9AA3D3-21CB-9B2C-C9B5-47FD5D82E0BC}"/>
              </a:ext>
            </a:extLst>
          </p:cNvPr>
          <p:cNvSpPr>
            <a:spLocks noGrp="1"/>
          </p:cNvSpPr>
          <p:nvPr>
            <p:ph idx="1"/>
          </p:nvPr>
        </p:nvSpPr>
        <p:spPr/>
        <p:txBody>
          <a:bodyPr>
            <a:normAutofit fontScale="62500" lnSpcReduction="20000"/>
          </a:bodyPr>
          <a:lstStyle/>
          <a:p>
            <a:pPr marL="0" marR="0">
              <a:lnSpc>
                <a:spcPct val="115000"/>
              </a:lnSpc>
              <a:spcBef>
                <a:spcPts val="1200"/>
              </a:spcBef>
              <a:spcAft>
                <a:spcPts val="1200"/>
              </a:spcAft>
              <a:buNone/>
            </a:pPr>
            <a:r>
              <a:rPr lang="en-US" sz="2800" dirty="0">
                <a:effectLst/>
                <a:ea typeface="Arial" panose="020B0604020202020204" pitchFamily="34" charset="0"/>
              </a:rPr>
              <a:t>The study should build on existing U.S. and International Muon Collider Collaboration (IMCC) R&amp;D planning documents, critically evaluating them to identify areas of alignment, overlap, and gaps that require further attention. This includes technical gaps, infrastructure needs, and coordination challenges. </a:t>
            </a:r>
          </a:p>
          <a:p>
            <a:pPr marL="0" marR="0">
              <a:lnSpc>
                <a:spcPct val="115000"/>
              </a:lnSpc>
              <a:spcBef>
                <a:spcPts val="1200"/>
              </a:spcBef>
              <a:spcAft>
                <a:spcPts val="1200"/>
              </a:spcAft>
              <a:buNone/>
            </a:pPr>
            <a:r>
              <a:rPr lang="en-US" sz="2800" dirty="0">
                <a:effectLst/>
                <a:ea typeface="Arial" panose="020B0604020202020204" pitchFamily="34" charset="0"/>
              </a:rPr>
              <a:t>The group is not tasked with developing a full collider concept or roadmap, but rather with clarifying and prioritizing the foundational technical work needed over the next decade. The resulting estimates and findings should serve as inputs for a coordinated, evolving timeline for muon collider R&amp;D.</a:t>
            </a:r>
          </a:p>
          <a:p>
            <a:pPr marL="0" marR="0">
              <a:lnSpc>
                <a:spcPct val="115000"/>
              </a:lnSpc>
              <a:spcBef>
                <a:spcPts val="1200"/>
              </a:spcBef>
              <a:spcAft>
                <a:spcPts val="1200"/>
              </a:spcAft>
              <a:buNone/>
            </a:pPr>
            <a:r>
              <a:rPr lang="en-US" sz="2800" dirty="0">
                <a:effectLst/>
                <a:ea typeface="Arial" panose="020B0604020202020204" pitchFamily="34" charset="0"/>
              </a:rPr>
              <a:t>Strong emphasis should be placed on coordination across U.S. national labs, as well as alignment with international efforts, to ensure that the U.S. program is both complementary and high impact in the global context.</a:t>
            </a:r>
          </a:p>
          <a:p>
            <a:pPr marL="0" marR="0">
              <a:lnSpc>
                <a:spcPct val="125000"/>
              </a:lnSpc>
              <a:spcAft>
                <a:spcPts val="800"/>
              </a:spcAft>
            </a:pPr>
            <a:r>
              <a:rPr lang="en-US" sz="2800" dirty="0">
                <a:effectLst/>
                <a:ea typeface="Arial" panose="020B0604020202020204" pitchFamily="34" charset="0"/>
              </a:rPr>
              <a:t>The study group is expected to deliver a written report by </a:t>
            </a:r>
            <a:r>
              <a:rPr lang="en-US" sz="2800" b="1" dirty="0">
                <a:effectLst/>
                <a:ea typeface="Arial" panose="020B0604020202020204" pitchFamily="34" charset="0"/>
              </a:rPr>
              <a:t>July 1, 2026</a:t>
            </a:r>
            <a:r>
              <a:rPr lang="en-US" sz="2800" dirty="0">
                <a:effectLst/>
                <a:ea typeface="Arial" panose="020B0604020202020204" pitchFamily="34" charset="0"/>
              </a:rPr>
              <a:t>.</a:t>
            </a:r>
          </a:p>
          <a:p>
            <a:endParaRPr lang="en-US" dirty="0"/>
          </a:p>
        </p:txBody>
      </p:sp>
      <p:pic>
        <p:nvPicPr>
          <p:cNvPr id="4" name="Picture 3">
            <a:extLst>
              <a:ext uri="{FF2B5EF4-FFF2-40B4-BE49-F238E27FC236}">
                <a16:creationId xmlns:a16="http://schemas.microsoft.com/office/drawing/2014/main" id="{D2AA8F9D-B4FD-E0C8-78F7-983819C52FDA}"/>
              </a:ext>
            </a:extLst>
          </p:cNvPr>
          <p:cNvPicPr>
            <a:picLocks noChangeAspect="1"/>
          </p:cNvPicPr>
          <p:nvPr/>
        </p:nvPicPr>
        <p:blipFill>
          <a:blip r:embed="rId2"/>
          <a:stretch>
            <a:fillRect/>
          </a:stretch>
        </p:blipFill>
        <p:spPr>
          <a:xfrm>
            <a:off x="0" y="-12431"/>
            <a:ext cx="1726869" cy="1726869"/>
          </a:xfrm>
          <a:prstGeom prst="rect">
            <a:avLst/>
          </a:prstGeom>
        </p:spPr>
      </p:pic>
    </p:spTree>
    <p:extLst>
      <p:ext uri="{BB962C8B-B14F-4D97-AF65-F5344CB8AC3E}">
        <p14:creationId xmlns:p14="http://schemas.microsoft.com/office/powerpoint/2010/main" val="5342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CF807-ECDC-F7DF-5CE9-AF5097E331EE}"/>
              </a:ext>
            </a:extLst>
          </p:cNvPr>
          <p:cNvSpPr>
            <a:spLocks noGrp="1"/>
          </p:cNvSpPr>
          <p:nvPr>
            <p:ph type="title"/>
          </p:nvPr>
        </p:nvSpPr>
        <p:spPr>
          <a:xfrm>
            <a:off x="1920173" y="-12431"/>
            <a:ext cx="7857067" cy="1325563"/>
          </a:xfrm>
        </p:spPr>
        <p:txBody>
          <a:bodyPr>
            <a:normAutofit/>
          </a:bodyPr>
          <a:lstStyle/>
          <a:p>
            <a:pPr marL="0" marR="0">
              <a:buNone/>
            </a:pPr>
            <a:r>
              <a:rPr lang="en-US" sz="3600" b="1" kern="0" dirty="0">
                <a:solidFill>
                  <a:srgbClr val="000000"/>
                </a:solidFill>
                <a:latin typeface="+mn-lt"/>
                <a:ea typeface="Calibri" panose="020F0502020204030204" pitchFamily="34" charset="0"/>
                <a:cs typeface="Times New Roman" panose="02020603050405020304" pitchFamily="18" charset="0"/>
              </a:rPr>
              <a:t>Approach</a:t>
            </a:r>
            <a:endParaRPr lang="en-US" sz="3600" kern="100" dirty="0">
              <a:effectLst/>
              <a:latin typeface="+mn-lt"/>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6D9C6BE-218D-ADE0-43C3-909036EC149B}"/>
              </a:ext>
            </a:extLst>
          </p:cNvPr>
          <p:cNvSpPr>
            <a:spLocks noGrp="1"/>
          </p:cNvSpPr>
          <p:nvPr>
            <p:ph idx="1"/>
          </p:nvPr>
        </p:nvSpPr>
        <p:spPr>
          <a:xfrm>
            <a:off x="838200" y="1837656"/>
            <a:ext cx="10515600" cy="4351338"/>
          </a:xfrm>
        </p:spPr>
        <p:txBody>
          <a:bodyPr>
            <a:normAutofit fontScale="92500" lnSpcReduction="20000"/>
          </a:bodyPr>
          <a:lstStyle/>
          <a:p>
            <a:pPr marL="0" marR="0">
              <a:buNone/>
            </a:pPr>
            <a:r>
              <a:rPr lang="en-US" sz="2000" kern="0" dirty="0">
                <a:solidFill>
                  <a:srgbClr val="000000"/>
                </a:solidFill>
                <a:ea typeface="Times New Roman" panose="02020603050405020304" pitchFamily="18" charset="0"/>
                <a:cs typeface="Times New Roman" panose="02020603050405020304" pitchFamily="18" charset="0"/>
              </a:rPr>
              <a:t>I</a:t>
            </a:r>
            <a:r>
              <a:rPr lang="en-US" sz="2000" kern="0" dirty="0">
                <a:solidFill>
                  <a:srgbClr val="000000"/>
                </a:solidFill>
                <a:effectLst/>
                <a:ea typeface="Times New Roman" panose="02020603050405020304" pitchFamily="18" charset="0"/>
                <a:cs typeface="Times New Roman" panose="02020603050405020304" pitchFamily="18" charset="0"/>
              </a:rPr>
              <a:t>nitial phase will focus on establishing the study group's structure and building a foundation of knowledge from existing work.</a:t>
            </a:r>
            <a:endParaRPr lang="en-US" sz="2000" kern="100" dirty="0">
              <a:effectLst/>
              <a:ea typeface="Calibri" panose="020F0502020204030204" pitchFamily="34" charset="0"/>
              <a:cs typeface="Times New Roman" panose="02020603050405020304" pitchFamily="18" charset="0"/>
            </a:endParaRPr>
          </a:p>
          <a:p>
            <a:pPr marL="342900" marR="0" lvl="0" indent="-342900">
              <a:buSzPts val="1000"/>
              <a:buFont typeface="Symbol" pitchFamily="2" charset="2"/>
              <a:buChar char=""/>
              <a:tabLst>
                <a:tab pos="457200" algn="l"/>
              </a:tabLst>
            </a:pPr>
            <a:r>
              <a:rPr lang="en-US" sz="2000" b="1" kern="0" dirty="0">
                <a:solidFill>
                  <a:srgbClr val="000000"/>
                </a:solidFill>
                <a:effectLst/>
                <a:ea typeface="Times New Roman" panose="02020603050405020304" pitchFamily="18" charset="0"/>
                <a:cs typeface="Times New Roman" panose="02020603050405020304" pitchFamily="18" charset="0"/>
              </a:rPr>
              <a:t>Milestones:</a:t>
            </a: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endParaRPr lang="en-US" sz="2000" b="1" kern="0" dirty="0">
              <a:solidFill>
                <a:srgbClr val="000000"/>
              </a:solidFill>
              <a:effectLst/>
              <a:ea typeface="Times New Roman" panose="02020603050405020304" pitchFamily="18"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Kickoff Meeting (September 2025)</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Document Reviews:</a:t>
            </a:r>
            <a:r>
              <a:rPr lang="en-US" sz="2000" b="1" kern="0" dirty="0">
                <a:solidFill>
                  <a:srgbClr val="000000"/>
                </a:solidFill>
                <a:ea typeface="Times New Roman" panose="02020603050405020304" pitchFamily="18" charset="0"/>
                <a:cs typeface="Times New Roman" panose="02020603050405020304" pitchFamily="18" charset="0"/>
              </a:rPr>
              <a:t> </a:t>
            </a:r>
            <a:r>
              <a:rPr lang="en-US" sz="2100" kern="0" dirty="0">
                <a:solidFill>
                  <a:srgbClr val="000000"/>
                </a:solidFill>
                <a:effectLst/>
                <a:ea typeface="Times New Roman" panose="02020603050405020304" pitchFamily="18" charset="0"/>
                <a:cs typeface="Times New Roman" panose="02020603050405020304" pitchFamily="18" charset="0"/>
              </a:rPr>
              <a:t>Review all relevant R&amp;D planning documents from the U.S. and the International Muon Collider Collaboration (IMCC) to identify existing plans, technical approaches, and areas of focus.</a:t>
            </a:r>
          </a:p>
          <a:p>
            <a:pPr marL="1200150" lvl="2" indent="-285750">
              <a:buSzPts val="1000"/>
              <a:buFont typeface="Courier New" panose="02070309020205020404" pitchFamily="49" charset="0"/>
              <a:buChar char="o"/>
              <a:tabLst>
                <a:tab pos="914400" algn="l"/>
              </a:tabLst>
            </a:pPr>
            <a:endParaRPr lang="en-US" sz="1600" kern="0" dirty="0">
              <a:solidFill>
                <a:srgbClr val="000000"/>
              </a:solidFill>
              <a:effectLst/>
              <a:ea typeface="Times New Roman" panose="02020603050405020304" pitchFamily="18"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US" sz="2000" b="1" kern="0" dirty="0">
                <a:solidFill>
                  <a:srgbClr val="000000"/>
                </a:solidFill>
                <a:ea typeface="Times New Roman" panose="02020603050405020304" pitchFamily="18" charset="0"/>
                <a:cs typeface="Times New Roman" panose="02020603050405020304" pitchFamily="18" charset="0"/>
              </a:rPr>
              <a:t>Joint Weekly Informational Meetings:</a:t>
            </a:r>
            <a:r>
              <a:rPr lang="en-US" sz="2000" kern="0" dirty="0">
                <a:solidFill>
                  <a:srgbClr val="000000"/>
                </a:solidFill>
                <a:ea typeface="Times New Roman" panose="02020603050405020304" pitchFamily="18" charset="0"/>
                <a:cs typeface="Times New Roman" panose="02020603050405020304" pitchFamily="18" charset="0"/>
              </a:rPr>
              <a:t> Include USMCC, relevant members of IMCC and subject matter experts. Additional meetings as needed to focus on technical issues.</a:t>
            </a:r>
            <a:endParaRPr lang="en-US" sz="2000" kern="100" dirty="0">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endParaRPr lang="en-US" sz="2000" b="1" kern="0" dirty="0">
              <a:solidFill>
                <a:srgbClr val="000000"/>
              </a:solidFill>
              <a:effectLst/>
              <a:ea typeface="Times New Roman" panose="02020603050405020304" pitchFamily="18"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Initial Challenge Identification:</a:t>
            </a:r>
            <a:r>
              <a:rPr lang="en-US" sz="2000" kern="0" dirty="0">
                <a:solidFill>
                  <a:srgbClr val="000000"/>
                </a:solidFill>
                <a:effectLst/>
                <a:ea typeface="Times New Roman" panose="02020603050405020304" pitchFamily="18" charset="0"/>
                <a:cs typeface="Times New Roman" panose="02020603050405020304" pitchFamily="18" charset="0"/>
              </a:rPr>
              <a:t> Based on the document reviews and information gathered so far, produce a preliminary list of key accelerator challenges and potential technical gaps for a 10 TeV Muon Collider.</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DAEC08F7-8269-A292-E9DE-198E99167A8B}"/>
              </a:ext>
            </a:extLst>
          </p:cNvPr>
          <p:cNvPicPr>
            <a:picLocks noChangeAspect="1"/>
          </p:cNvPicPr>
          <p:nvPr/>
        </p:nvPicPr>
        <p:blipFill>
          <a:blip r:embed="rId2"/>
          <a:stretch>
            <a:fillRect/>
          </a:stretch>
        </p:blipFill>
        <p:spPr>
          <a:xfrm>
            <a:off x="0" y="-12431"/>
            <a:ext cx="1726869" cy="1726869"/>
          </a:xfrm>
          <a:prstGeom prst="rect">
            <a:avLst/>
          </a:prstGeom>
        </p:spPr>
      </p:pic>
      <p:sp>
        <p:nvSpPr>
          <p:cNvPr id="5" name="TextBox 4">
            <a:extLst>
              <a:ext uri="{FF2B5EF4-FFF2-40B4-BE49-F238E27FC236}">
                <a16:creationId xmlns:a16="http://schemas.microsoft.com/office/drawing/2014/main" id="{0DD608F4-E7F0-0AA6-FE6D-7EAE089C3664}"/>
              </a:ext>
            </a:extLst>
          </p:cNvPr>
          <p:cNvSpPr txBox="1"/>
          <p:nvPr/>
        </p:nvSpPr>
        <p:spPr>
          <a:xfrm>
            <a:off x="2057400" y="1021396"/>
            <a:ext cx="3662990" cy="584775"/>
          </a:xfrm>
          <a:prstGeom prst="rect">
            <a:avLst/>
          </a:prstGeom>
          <a:noFill/>
        </p:spPr>
        <p:txBody>
          <a:bodyPr wrap="none" rtlCol="0">
            <a:spAutoFit/>
          </a:bodyPr>
          <a:lstStyle/>
          <a:p>
            <a:r>
              <a:rPr lang="en-US" sz="3200" dirty="0">
                <a:solidFill>
                  <a:srgbClr val="002060"/>
                </a:solidFill>
              </a:rPr>
              <a:t>Kickoff and Scoping</a:t>
            </a:r>
          </a:p>
        </p:txBody>
      </p:sp>
      <p:sp>
        <p:nvSpPr>
          <p:cNvPr id="6" name="TextBox 5">
            <a:extLst>
              <a:ext uri="{FF2B5EF4-FFF2-40B4-BE49-F238E27FC236}">
                <a16:creationId xmlns:a16="http://schemas.microsoft.com/office/drawing/2014/main" id="{1D41EC37-712C-90F8-2769-889BAC67F8DB}"/>
              </a:ext>
            </a:extLst>
          </p:cNvPr>
          <p:cNvSpPr txBox="1"/>
          <p:nvPr/>
        </p:nvSpPr>
        <p:spPr>
          <a:xfrm>
            <a:off x="7694535" y="2495312"/>
            <a:ext cx="3165547" cy="523220"/>
          </a:xfrm>
          <a:prstGeom prst="rect">
            <a:avLst/>
          </a:prstGeom>
          <a:noFill/>
        </p:spPr>
        <p:txBody>
          <a:bodyPr wrap="none" rtlCol="0">
            <a:spAutoFit/>
          </a:bodyPr>
          <a:lstStyle/>
          <a:p>
            <a:r>
              <a:rPr lang="en-US" sz="2800" b="1" dirty="0">
                <a:solidFill>
                  <a:srgbClr val="002060"/>
                </a:solidFill>
              </a:rPr>
              <a:t>Where we are now</a:t>
            </a:r>
          </a:p>
        </p:txBody>
      </p:sp>
    </p:spTree>
    <p:extLst>
      <p:ext uri="{BB962C8B-B14F-4D97-AF65-F5344CB8AC3E}">
        <p14:creationId xmlns:p14="http://schemas.microsoft.com/office/powerpoint/2010/main" val="1880138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2D96B9-BD02-5D6E-5B08-3B7E88F7CEED}"/>
              </a:ext>
            </a:extLst>
          </p:cNvPr>
          <p:cNvSpPr>
            <a:spLocks noGrp="1"/>
          </p:cNvSpPr>
          <p:nvPr>
            <p:ph idx="1"/>
          </p:nvPr>
        </p:nvSpPr>
        <p:spPr/>
        <p:txBody>
          <a:bodyPr>
            <a:normAutofit lnSpcReduction="10000"/>
          </a:bodyPr>
          <a:lstStyle/>
          <a:p>
            <a:pPr marL="0" marR="0">
              <a:buNone/>
            </a:pPr>
            <a:r>
              <a:rPr lang="en-US" sz="2000" kern="0" dirty="0">
                <a:solidFill>
                  <a:srgbClr val="000000"/>
                </a:solidFill>
                <a:effectLst/>
                <a:ea typeface="Times New Roman" panose="02020603050405020304" pitchFamily="18" charset="0"/>
                <a:cs typeface="Times New Roman" panose="02020603050405020304" pitchFamily="18" charset="0"/>
              </a:rPr>
              <a:t>The core of the study begins.  Form sub-groups to perform detailed analysis and a comprehensive assessment of R&amp;D needs and national laboratory capabilities.</a:t>
            </a:r>
            <a:endParaRPr lang="en-US" sz="2000" kern="100" dirty="0">
              <a:effectLst/>
              <a:ea typeface="Calibri" panose="020F0502020204030204" pitchFamily="34" charset="0"/>
              <a:cs typeface="Times New Roman" panose="02020603050405020304" pitchFamily="18" charset="0"/>
            </a:endParaRPr>
          </a:p>
          <a:p>
            <a:pPr marL="342900" marR="0" lvl="0" indent="-342900">
              <a:buSzPts val="1000"/>
              <a:buFont typeface="Symbol" pitchFamily="2" charset="2"/>
              <a:buChar char=""/>
              <a:tabLst>
                <a:tab pos="457200" algn="l"/>
              </a:tabLst>
            </a:pPr>
            <a:r>
              <a:rPr lang="en-US" sz="2000" b="1" kern="0" dirty="0">
                <a:solidFill>
                  <a:srgbClr val="000000"/>
                </a:solidFill>
                <a:effectLst/>
                <a:ea typeface="Times New Roman" panose="02020603050405020304" pitchFamily="18" charset="0"/>
                <a:cs typeface="Times New Roman" panose="02020603050405020304" pitchFamily="18" charset="0"/>
              </a:rPr>
              <a:t>Milestones:</a:t>
            </a: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endParaRPr lang="en-US" sz="2000" b="1" kern="0" dirty="0">
              <a:solidFill>
                <a:srgbClr val="000000"/>
              </a:solidFill>
              <a:effectLst/>
              <a:ea typeface="Times New Roman" panose="02020603050405020304" pitchFamily="18"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Challenge &amp; R&amp;D Evaluation:</a:t>
            </a:r>
            <a:r>
              <a:rPr lang="en-US" sz="2000" kern="0" dirty="0">
                <a:solidFill>
                  <a:srgbClr val="000000"/>
                </a:solidFill>
                <a:effectLst/>
                <a:ea typeface="Times New Roman" panose="02020603050405020304" pitchFamily="18" charset="0"/>
                <a:cs typeface="Times New Roman" panose="02020603050405020304" pitchFamily="18" charset="0"/>
              </a:rPr>
              <a:t> Complete a comprehensive evaluation of R&amp;D steps, including required demonstrations, simulation and software tools, and facility capabilities.</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US Lab Capability Assessment:</a:t>
            </a:r>
            <a:r>
              <a:rPr lang="en-US" sz="2000" kern="0" dirty="0">
                <a:solidFill>
                  <a:srgbClr val="000000"/>
                </a:solidFill>
                <a:effectLst/>
                <a:ea typeface="Times New Roman" panose="02020603050405020304" pitchFamily="18" charset="0"/>
                <a:cs typeface="Times New Roman" panose="02020603050405020304" pitchFamily="18" charset="0"/>
              </a:rPr>
              <a:t> Assess the unique capabilities and roles of U.S. national laboratories and identify how they can best contribute to addressing the challenges.</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Gap Analysis:</a:t>
            </a:r>
            <a:r>
              <a:rPr lang="en-US" sz="2000" kern="0" dirty="0">
                <a:solidFill>
                  <a:srgbClr val="000000"/>
                </a:solidFill>
                <a:effectLst/>
                <a:ea typeface="Times New Roman" panose="02020603050405020304" pitchFamily="18" charset="0"/>
                <a:cs typeface="Times New Roman" panose="02020603050405020304" pitchFamily="18" charset="0"/>
              </a:rPr>
              <a:t> Synthesize findings to pinpoint specific technical, infrastructure, and coordination gaps that need to be addressed in future R&amp;D.</a:t>
            </a:r>
            <a:endParaRPr lang="en-US" sz="2000" kern="100" dirty="0">
              <a:solidFill>
                <a:srgbClr val="000000"/>
              </a:solidFill>
              <a:effectLst/>
              <a:ea typeface="Calibri" panose="020F0502020204030204" pitchFamily="34"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94361C34-66F4-0093-F48B-7F19ADB1CA74}"/>
              </a:ext>
            </a:extLst>
          </p:cNvPr>
          <p:cNvPicPr>
            <a:picLocks noChangeAspect="1"/>
          </p:cNvPicPr>
          <p:nvPr/>
        </p:nvPicPr>
        <p:blipFill>
          <a:blip r:embed="rId2"/>
          <a:stretch>
            <a:fillRect/>
          </a:stretch>
        </p:blipFill>
        <p:spPr>
          <a:xfrm>
            <a:off x="0" y="-12431"/>
            <a:ext cx="1726869" cy="1726869"/>
          </a:xfrm>
          <a:prstGeom prst="rect">
            <a:avLst/>
          </a:prstGeom>
        </p:spPr>
      </p:pic>
      <p:sp>
        <p:nvSpPr>
          <p:cNvPr id="7" name="Title 1">
            <a:extLst>
              <a:ext uri="{FF2B5EF4-FFF2-40B4-BE49-F238E27FC236}">
                <a16:creationId xmlns:a16="http://schemas.microsoft.com/office/drawing/2014/main" id="{2B053E76-FD59-03E2-D4C1-897D71CB58F6}"/>
              </a:ext>
            </a:extLst>
          </p:cNvPr>
          <p:cNvSpPr>
            <a:spLocks noGrp="1"/>
          </p:cNvSpPr>
          <p:nvPr>
            <p:ph type="title"/>
          </p:nvPr>
        </p:nvSpPr>
        <p:spPr>
          <a:xfrm>
            <a:off x="1920173" y="0"/>
            <a:ext cx="7857067" cy="1325563"/>
          </a:xfrm>
        </p:spPr>
        <p:txBody>
          <a:bodyPr>
            <a:normAutofit/>
          </a:bodyPr>
          <a:lstStyle/>
          <a:p>
            <a:pPr marL="0" marR="0">
              <a:buNone/>
            </a:pPr>
            <a:r>
              <a:rPr lang="en-US" sz="3600" b="1" kern="0" dirty="0">
                <a:solidFill>
                  <a:srgbClr val="000000"/>
                </a:solidFill>
                <a:latin typeface="+mn-lt"/>
                <a:ea typeface="Calibri" panose="020F0502020204030204" pitchFamily="34" charset="0"/>
                <a:cs typeface="Times New Roman" panose="02020603050405020304" pitchFamily="18" charset="0"/>
              </a:rPr>
              <a:t>Approach</a:t>
            </a:r>
            <a:endParaRPr lang="en-US" sz="3600" kern="100" dirty="0">
              <a:effectLst/>
              <a:latin typeface="+mn-lt"/>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7AF2E422-5AC8-7968-9633-1C57FBD45262}"/>
              </a:ext>
            </a:extLst>
          </p:cNvPr>
          <p:cNvSpPr txBox="1"/>
          <p:nvPr/>
        </p:nvSpPr>
        <p:spPr>
          <a:xfrm>
            <a:off x="2057400" y="1033827"/>
            <a:ext cx="6449138" cy="584775"/>
          </a:xfrm>
          <a:prstGeom prst="rect">
            <a:avLst/>
          </a:prstGeom>
          <a:noFill/>
        </p:spPr>
        <p:txBody>
          <a:bodyPr wrap="none" rtlCol="0">
            <a:spAutoFit/>
          </a:bodyPr>
          <a:lstStyle/>
          <a:p>
            <a:r>
              <a:rPr lang="en-US" sz="3200" dirty="0">
                <a:solidFill>
                  <a:srgbClr val="002060"/>
                </a:solidFill>
              </a:rPr>
              <a:t>Technical Analysis and Assessment</a:t>
            </a:r>
          </a:p>
        </p:txBody>
      </p:sp>
    </p:spTree>
    <p:extLst>
      <p:ext uri="{BB962C8B-B14F-4D97-AF65-F5344CB8AC3E}">
        <p14:creationId xmlns:p14="http://schemas.microsoft.com/office/powerpoint/2010/main" val="1419694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A43D32-4236-7EEC-FC88-499F401F3529}"/>
              </a:ext>
            </a:extLst>
          </p:cNvPr>
          <p:cNvSpPr>
            <a:spLocks noGrp="1"/>
          </p:cNvSpPr>
          <p:nvPr>
            <p:ph idx="1"/>
          </p:nvPr>
        </p:nvSpPr>
        <p:spPr/>
        <p:txBody>
          <a:bodyPr/>
          <a:lstStyle/>
          <a:p>
            <a:pPr marL="0" marR="0">
              <a:buNone/>
            </a:pPr>
            <a:r>
              <a:rPr lang="en-US" sz="2000" kern="0" dirty="0">
                <a:solidFill>
                  <a:srgbClr val="000000"/>
                </a:solidFill>
                <a:ea typeface="Times New Roman" panose="02020603050405020304" pitchFamily="18" charset="0"/>
                <a:cs typeface="Times New Roman" panose="02020603050405020304" pitchFamily="18" charset="0"/>
              </a:rPr>
              <a:t>F</a:t>
            </a:r>
            <a:r>
              <a:rPr lang="en-US" sz="2000" kern="0" dirty="0">
                <a:solidFill>
                  <a:srgbClr val="000000"/>
                </a:solidFill>
                <a:effectLst/>
                <a:ea typeface="Times New Roman" panose="02020603050405020304" pitchFamily="18" charset="0"/>
                <a:cs typeface="Times New Roman" panose="02020603050405020304" pitchFamily="18" charset="0"/>
              </a:rPr>
              <a:t>ocuses on integrating all findings and start drafting the final report.</a:t>
            </a:r>
            <a:endParaRPr lang="en-US" sz="2000" kern="100" dirty="0">
              <a:effectLst/>
              <a:ea typeface="Calibri" panose="020F0502020204030204" pitchFamily="34" charset="0"/>
              <a:cs typeface="Times New Roman" panose="02020603050405020304" pitchFamily="18" charset="0"/>
            </a:endParaRPr>
          </a:p>
          <a:p>
            <a:pPr marL="342900" marR="0" lvl="0" indent="-342900">
              <a:buSzPts val="1000"/>
              <a:buFont typeface="Symbol" pitchFamily="2" charset="2"/>
              <a:buChar char=""/>
              <a:tabLst>
                <a:tab pos="457200" algn="l"/>
              </a:tabLst>
            </a:pPr>
            <a:r>
              <a:rPr lang="en-US" sz="2000" b="1" kern="0" dirty="0">
                <a:solidFill>
                  <a:srgbClr val="000000"/>
                </a:solidFill>
                <a:effectLst/>
                <a:ea typeface="Times New Roman" panose="02020603050405020304" pitchFamily="18" charset="0"/>
                <a:cs typeface="Times New Roman" panose="02020603050405020304" pitchFamily="18" charset="0"/>
              </a:rPr>
              <a:t>Milestones:</a:t>
            </a: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Time &amp; Resource Estimates:</a:t>
            </a:r>
            <a:r>
              <a:rPr lang="en-US" sz="2000" kern="0" dirty="0">
                <a:solidFill>
                  <a:srgbClr val="000000"/>
                </a:solidFill>
                <a:effectLst/>
                <a:ea typeface="Times New Roman" panose="02020603050405020304" pitchFamily="18" charset="0"/>
                <a:cs typeface="Times New Roman" panose="02020603050405020304" pitchFamily="18" charset="0"/>
              </a:rPr>
              <a:t> Provide a technically informed, bounded estimate of the time required to complete each major R&amp;D category.</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Draft Report Development:</a:t>
            </a:r>
            <a:r>
              <a:rPr lang="en-US" sz="2000" kern="0" dirty="0">
                <a:solidFill>
                  <a:srgbClr val="000000"/>
                </a:solidFill>
                <a:effectLst/>
                <a:ea typeface="Times New Roman" panose="02020603050405020304" pitchFamily="18" charset="0"/>
                <a:cs typeface="Times New Roman" panose="02020603050405020304" pitchFamily="18" charset="0"/>
              </a:rPr>
              <a:t> Start writing the full report, consolidating all findings on challenges, R&amp;D needs, lab capabilities, and timelines.</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Interim Draft Report:</a:t>
            </a:r>
            <a:r>
              <a:rPr lang="en-US" sz="2000" kern="0" dirty="0">
                <a:solidFill>
                  <a:srgbClr val="000000"/>
                </a:solidFill>
                <a:effectLst/>
                <a:ea typeface="Times New Roman" panose="02020603050405020304" pitchFamily="18" charset="0"/>
                <a:cs typeface="Times New Roman" panose="02020603050405020304" pitchFamily="18" charset="0"/>
              </a:rPr>
              <a:t> Complete a preliminary draft of the report and circulate to key stakeholders for initial review and feedback. This version should include all major sections, including the identified challenges, R&amp;D plans, and time estimates, allowing for early input from leadership and collaborating labs.</a:t>
            </a:r>
            <a:endParaRPr lang="en-US" sz="2000" kern="100" dirty="0">
              <a:solidFill>
                <a:srgbClr val="000000"/>
              </a:solidFill>
              <a:effectLst/>
              <a:ea typeface="Calibri" panose="020F0502020204030204" pitchFamily="34"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1420A2BF-4BF7-CA2F-2830-6318353FB3D1}"/>
              </a:ext>
            </a:extLst>
          </p:cNvPr>
          <p:cNvPicPr>
            <a:picLocks noChangeAspect="1"/>
          </p:cNvPicPr>
          <p:nvPr/>
        </p:nvPicPr>
        <p:blipFill>
          <a:blip r:embed="rId2"/>
          <a:stretch>
            <a:fillRect/>
          </a:stretch>
        </p:blipFill>
        <p:spPr>
          <a:xfrm>
            <a:off x="0" y="-12431"/>
            <a:ext cx="1726869" cy="1726869"/>
          </a:xfrm>
          <a:prstGeom prst="rect">
            <a:avLst/>
          </a:prstGeom>
        </p:spPr>
      </p:pic>
      <p:sp>
        <p:nvSpPr>
          <p:cNvPr id="7" name="Title 1">
            <a:extLst>
              <a:ext uri="{FF2B5EF4-FFF2-40B4-BE49-F238E27FC236}">
                <a16:creationId xmlns:a16="http://schemas.microsoft.com/office/drawing/2014/main" id="{F8E2B390-C3BD-3666-B140-77D2043DA2F5}"/>
              </a:ext>
            </a:extLst>
          </p:cNvPr>
          <p:cNvSpPr>
            <a:spLocks noGrp="1"/>
          </p:cNvSpPr>
          <p:nvPr>
            <p:ph type="title"/>
          </p:nvPr>
        </p:nvSpPr>
        <p:spPr>
          <a:xfrm>
            <a:off x="1920173" y="0"/>
            <a:ext cx="7857067" cy="1325563"/>
          </a:xfrm>
        </p:spPr>
        <p:txBody>
          <a:bodyPr>
            <a:normAutofit/>
          </a:bodyPr>
          <a:lstStyle/>
          <a:p>
            <a:pPr marL="0" marR="0">
              <a:buNone/>
            </a:pPr>
            <a:r>
              <a:rPr lang="en-US" sz="3600" b="1" kern="0" dirty="0">
                <a:solidFill>
                  <a:srgbClr val="000000"/>
                </a:solidFill>
                <a:latin typeface="+mn-lt"/>
                <a:ea typeface="Calibri" panose="020F0502020204030204" pitchFamily="34" charset="0"/>
                <a:cs typeface="Times New Roman" panose="02020603050405020304" pitchFamily="18" charset="0"/>
              </a:rPr>
              <a:t>Approach</a:t>
            </a:r>
            <a:endParaRPr lang="en-US" sz="3600" kern="100" dirty="0">
              <a:effectLst/>
              <a:latin typeface="+mn-lt"/>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38502B38-AF98-890B-F414-1684F2EBE2D1}"/>
              </a:ext>
            </a:extLst>
          </p:cNvPr>
          <p:cNvSpPr txBox="1"/>
          <p:nvPr/>
        </p:nvSpPr>
        <p:spPr>
          <a:xfrm>
            <a:off x="2057400" y="1033827"/>
            <a:ext cx="5235344" cy="584775"/>
          </a:xfrm>
          <a:prstGeom prst="rect">
            <a:avLst/>
          </a:prstGeom>
          <a:noFill/>
        </p:spPr>
        <p:txBody>
          <a:bodyPr wrap="none" rtlCol="0">
            <a:spAutoFit/>
          </a:bodyPr>
          <a:lstStyle/>
          <a:p>
            <a:r>
              <a:rPr lang="en-US" sz="3200" dirty="0">
                <a:solidFill>
                  <a:srgbClr val="002060"/>
                </a:solidFill>
              </a:rPr>
              <a:t>Consolidation and Reporting</a:t>
            </a:r>
          </a:p>
        </p:txBody>
      </p:sp>
    </p:spTree>
    <p:extLst>
      <p:ext uri="{BB962C8B-B14F-4D97-AF65-F5344CB8AC3E}">
        <p14:creationId xmlns:p14="http://schemas.microsoft.com/office/powerpoint/2010/main" val="1371270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3DB797-27DF-7462-DF5F-7E0A704A21BF}"/>
              </a:ext>
            </a:extLst>
          </p:cNvPr>
          <p:cNvSpPr>
            <a:spLocks noGrp="1"/>
          </p:cNvSpPr>
          <p:nvPr>
            <p:ph idx="1"/>
          </p:nvPr>
        </p:nvSpPr>
        <p:spPr/>
        <p:txBody>
          <a:bodyPr/>
          <a:lstStyle/>
          <a:p>
            <a:pPr marL="0" marR="0">
              <a:buNone/>
            </a:pPr>
            <a:r>
              <a:rPr lang="en-US" sz="2000" kern="0" dirty="0">
                <a:solidFill>
                  <a:srgbClr val="000000"/>
                </a:solidFill>
                <a:effectLst/>
                <a:ea typeface="Times New Roman" panose="02020603050405020304" pitchFamily="18" charset="0"/>
                <a:cs typeface="Times New Roman" panose="02020603050405020304" pitchFamily="18" charset="0"/>
              </a:rPr>
              <a:t>The final period is dedicated to incorporating feedback, finalizing the report, and preparing for its submission.</a:t>
            </a:r>
            <a:endParaRPr lang="en-US" sz="2000" kern="100" dirty="0">
              <a:effectLst/>
              <a:ea typeface="Calibri" panose="020F0502020204030204" pitchFamily="34" charset="0"/>
              <a:cs typeface="Times New Roman" panose="02020603050405020304" pitchFamily="18" charset="0"/>
            </a:endParaRPr>
          </a:p>
          <a:p>
            <a:pPr marL="342900" marR="0" lvl="0" indent="-342900">
              <a:buSzPts val="1000"/>
              <a:buFont typeface="Symbol" pitchFamily="2" charset="2"/>
              <a:buChar char=""/>
              <a:tabLst>
                <a:tab pos="457200" algn="l"/>
              </a:tabLst>
            </a:pPr>
            <a:r>
              <a:rPr lang="en-US" sz="2000" b="1" kern="0" dirty="0">
                <a:solidFill>
                  <a:srgbClr val="000000"/>
                </a:solidFill>
                <a:effectLst/>
                <a:ea typeface="Times New Roman" panose="02020603050405020304" pitchFamily="18" charset="0"/>
                <a:cs typeface="Times New Roman" panose="02020603050405020304" pitchFamily="18" charset="0"/>
              </a:rPr>
              <a:t>Milestones:</a:t>
            </a: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Final Edits:</a:t>
            </a:r>
            <a:r>
              <a:rPr lang="en-US" sz="2000" kern="0" dirty="0">
                <a:solidFill>
                  <a:srgbClr val="000000"/>
                </a:solidFill>
                <a:effectLst/>
                <a:ea typeface="Times New Roman" panose="02020603050405020304" pitchFamily="18" charset="0"/>
                <a:cs typeface="Times New Roman" panose="02020603050405020304" pitchFamily="18" charset="0"/>
              </a:rPr>
              <a:t> Integrate feedback from the interim report review and makes final revisions to the document.</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Final Report Submission:</a:t>
            </a:r>
            <a:r>
              <a:rPr lang="en-US" sz="2000" kern="0" dirty="0">
                <a:solidFill>
                  <a:srgbClr val="000000"/>
                </a:solidFill>
                <a:effectLst/>
                <a:ea typeface="Times New Roman" panose="02020603050405020304" pitchFamily="18" charset="0"/>
                <a:cs typeface="Times New Roman" panose="02020603050405020304" pitchFamily="18" charset="0"/>
              </a:rPr>
              <a:t> Deliver the official written report by the mandated deadline.</a:t>
            </a:r>
          </a:p>
          <a:p>
            <a:pPr marL="742950" marR="0" lvl="1" indent="-285750">
              <a:buSzPts val="1000"/>
              <a:buFont typeface="Courier New" panose="02070309020205020404" pitchFamily="49" charset="0"/>
              <a:buChar char="o"/>
              <a:tabLst>
                <a:tab pos="914400" algn="l"/>
              </a:tabLst>
            </a:pPr>
            <a:endParaRPr lang="en-US" sz="2000" kern="100" dirty="0">
              <a:solidFill>
                <a:srgbClr val="000000"/>
              </a:solidFill>
              <a:effectLst/>
              <a:ea typeface="Calibri" panose="020F0502020204030204" pitchFamily="34" charset="0"/>
              <a:cs typeface="Times New Roman" panose="02020603050405020304" pitchFamily="18" charset="0"/>
            </a:endParaRPr>
          </a:p>
          <a:p>
            <a:pPr marL="742950" marR="0" lvl="1" indent="-285750">
              <a:buSzPts val="1000"/>
              <a:buFont typeface="Courier New" panose="02070309020205020404" pitchFamily="49" charset="0"/>
              <a:buChar char="o"/>
              <a:tabLst>
                <a:tab pos="914400" algn="l"/>
              </a:tabLst>
            </a:pPr>
            <a:r>
              <a:rPr lang="en-US" sz="2000" b="1" kern="0" dirty="0">
                <a:solidFill>
                  <a:srgbClr val="000000"/>
                </a:solidFill>
                <a:effectLst/>
                <a:ea typeface="Times New Roman" panose="02020603050405020304" pitchFamily="18" charset="0"/>
                <a:cs typeface="Times New Roman" panose="02020603050405020304" pitchFamily="18" charset="0"/>
              </a:rPr>
              <a:t>Presentations of Findings:</a:t>
            </a:r>
            <a:r>
              <a:rPr lang="en-US" sz="2000" kern="0" dirty="0">
                <a:solidFill>
                  <a:srgbClr val="000000"/>
                </a:solidFill>
                <a:effectLst/>
                <a:ea typeface="Times New Roman" panose="02020603050405020304" pitchFamily="18" charset="0"/>
                <a:cs typeface="Times New Roman" panose="02020603050405020304" pitchFamily="18" charset="0"/>
              </a:rPr>
              <a:t> Prepare and present findings to relevant scientific committees and program managers to support a coordinated R&amp;D timeline for muon collider development.</a:t>
            </a:r>
            <a:endParaRPr lang="en-US" sz="2000" kern="100" dirty="0">
              <a:solidFill>
                <a:srgbClr val="000000"/>
              </a:solidFill>
              <a:effectLst/>
              <a:ea typeface="Calibri" panose="020F0502020204030204" pitchFamily="34"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38C11E4B-5AA5-4BD5-E932-4E0B3CAB3C1A}"/>
              </a:ext>
            </a:extLst>
          </p:cNvPr>
          <p:cNvPicPr>
            <a:picLocks noChangeAspect="1"/>
          </p:cNvPicPr>
          <p:nvPr/>
        </p:nvPicPr>
        <p:blipFill>
          <a:blip r:embed="rId2"/>
          <a:stretch>
            <a:fillRect/>
          </a:stretch>
        </p:blipFill>
        <p:spPr>
          <a:xfrm>
            <a:off x="0" y="-12431"/>
            <a:ext cx="1726869" cy="1726869"/>
          </a:xfrm>
          <a:prstGeom prst="rect">
            <a:avLst/>
          </a:prstGeom>
        </p:spPr>
      </p:pic>
      <p:sp>
        <p:nvSpPr>
          <p:cNvPr id="7" name="Title 1">
            <a:extLst>
              <a:ext uri="{FF2B5EF4-FFF2-40B4-BE49-F238E27FC236}">
                <a16:creationId xmlns:a16="http://schemas.microsoft.com/office/drawing/2014/main" id="{1373E0BB-F681-D4C9-2D01-22A3B82E6FE9}"/>
              </a:ext>
            </a:extLst>
          </p:cNvPr>
          <p:cNvSpPr>
            <a:spLocks noGrp="1"/>
          </p:cNvSpPr>
          <p:nvPr>
            <p:ph type="title"/>
          </p:nvPr>
        </p:nvSpPr>
        <p:spPr>
          <a:xfrm>
            <a:off x="1920173" y="0"/>
            <a:ext cx="7857067" cy="1325563"/>
          </a:xfrm>
        </p:spPr>
        <p:txBody>
          <a:bodyPr>
            <a:normAutofit/>
          </a:bodyPr>
          <a:lstStyle/>
          <a:p>
            <a:pPr marL="0" marR="0">
              <a:buNone/>
            </a:pPr>
            <a:r>
              <a:rPr lang="en-US" sz="3600" b="1" kern="0" dirty="0">
                <a:solidFill>
                  <a:srgbClr val="000000"/>
                </a:solidFill>
                <a:latin typeface="+mn-lt"/>
                <a:ea typeface="Calibri" panose="020F0502020204030204" pitchFamily="34" charset="0"/>
                <a:cs typeface="Times New Roman" panose="02020603050405020304" pitchFamily="18" charset="0"/>
              </a:rPr>
              <a:t>Approach</a:t>
            </a:r>
            <a:endParaRPr lang="en-US" sz="3600" kern="100" dirty="0">
              <a:effectLst/>
              <a:latin typeface="+mn-lt"/>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5C8EAD2D-E640-096A-DD47-16F4FCBC46C8}"/>
              </a:ext>
            </a:extLst>
          </p:cNvPr>
          <p:cNvSpPr txBox="1"/>
          <p:nvPr/>
        </p:nvSpPr>
        <p:spPr>
          <a:xfrm>
            <a:off x="2057400" y="1033827"/>
            <a:ext cx="5764720" cy="584775"/>
          </a:xfrm>
          <a:prstGeom prst="rect">
            <a:avLst/>
          </a:prstGeom>
          <a:noFill/>
        </p:spPr>
        <p:txBody>
          <a:bodyPr wrap="none" rtlCol="0">
            <a:spAutoFit/>
          </a:bodyPr>
          <a:lstStyle/>
          <a:p>
            <a:r>
              <a:rPr lang="en-US" sz="3200" dirty="0">
                <a:solidFill>
                  <a:srgbClr val="002060"/>
                </a:solidFill>
              </a:rPr>
              <a:t>Report Finalization and Delivery</a:t>
            </a:r>
          </a:p>
        </p:txBody>
      </p:sp>
    </p:spTree>
    <p:extLst>
      <p:ext uri="{BB962C8B-B14F-4D97-AF65-F5344CB8AC3E}">
        <p14:creationId xmlns:p14="http://schemas.microsoft.com/office/powerpoint/2010/main" val="2886740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F6568-1E04-146E-A331-A500702AD675}"/>
              </a:ext>
            </a:extLst>
          </p:cNvPr>
          <p:cNvSpPr>
            <a:spLocks noGrp="1"/>
          </p:cNvSpPr>
          <p:nvPr>
            <p:ph type="title"/>
          </p:nvPr>
        </p:nvSpPr>
        <p:spPr>
          <a:xfrm>
            <a:off x="1779105" y="365125"/>
            <a:ext cx="10200860" cy="1325563"/>
          </a:xfrm>
        </p:spPr>
        <p:txBody>
          <a:bodyPr>
            <a:normAutofit/>
          </a:bodyPr>
          <a:lstStyle/>
          <a:p>
            <a:r>
              <a:rPr lang="en-US" sz="3600" b="1" dirty="0">
                <a:latin typeface="+mn-lt"/>
                <a:cs typeface="Arial" panose="020B0604020202020204" pitchFamily="34" charset="0"/>
              </a:rPr>
              <a:t>Community Seminar Series</a:t>
            </a:r>
          </a:p>
        </p:txBody>
      </p:sp>
      <p:sp>
        <p:nvSpPr>
          <p:cNvPr id="3" name="Content Placeholder 2">
            <a:extLst>
              <a:ext uri="{FF2B5EF4-FFF2-40B4-BE49-F238E27FC236}">
                <a16:creationId xmlns:a16="http://schemas.microsoft.com/office/drawing/2014/main" id="{5E767C59-2D36-DB54-8F86-86A4E767BD61}"/>
              </a:ext>
            </a:extLst>
          </p:cNvPr>
          <p:cNvSpPr>
            <a:spLocks noGrp="1"/>
          </p:cNvSpPr>
          <p:nvPr>
            <p:ph idx="1"/>
          </p:nvPr>
        </p:nvSpPr>
        <p:spPr>
          <a:xfrm>
            <a:off x="439387" y="1825625"/>
            <a:ext cx="3904013" cy="4351338"/>
          </a:xfrm>
        </p:spPr>
        <p:txBody>
          <a:bodyPr>
            <a:normAutofit/>
          </a:bodyPr>
          <a:lstStyle/>
          <a:p>
            <a:r>
              <a:rPr lang="en-US" sz="2000" dirty="0">
                <a:cs typeface="Arial" panose="020B0604020202020204" pitchFamily="34" charset="0"/>
              </a:rPr>
              <a:t>Monday’s at 11:00 Central time</a:t>
            </a:r>
          </a:p>
          <a:p>
            <a:endParaRPr lang="en-US" sz="700" dirty="0">
              <a:cs typeface="Arial" panose="020B0604020202020204" pitchFamily="34" charset="0"/>
            </a:endParaRPr>
          </a:p>
          <a:p>
            <a:r>
              <a:rPr lang="en-US" sz="2000" dirty="0">
                <a:cs typeface="Arial" panose="020B0604020202020204" pitchFamily="34" charset="0"/>
              </a:rPr>
              <a:t>Jointly organized with USMCC</a:t>
            </a:r>
          </a:p>
          <a:p>
            <a:endParaRPr lang="en-US" sz="700" dirty="0">
              <a:cs typeface="Arial" panose="020B0604020202020204" pitchFamily="34" charset="0"/>
            </a:endParaRPr>
          </a:p>
          <a:p>
            <a:r>
              <a:rPr lang="en-US" sz="2000" dirty="0">
                <a:cs typeface="Arial" panose="020B0604020202020204" pitchFamily="34" charset="0"/>
              </a:rPr>
              <a:t>Talks will be recorded unless otherwise requested</a:t>
            </a:r>
          </a:p>
          <a:p>
            <a:endParaRPr lang="en-US" sz="700" dirty="0">
              <a:cs typeface="Arial" panose="020B0604020202020204" pitchFamily="34" charset="0"/>
            </a:endParaRPr>
          </a:p>
          <a:p>
            <a:r>
              <a:rPr lang="en-US" sz="2000" dirty="0">
                <a:cs typeface="Arial" panose="020B0604020202020204" pitchFamily="34" charset="0"/>
              </a:rPr>
              <a:t>AI Summary</a:t>
            </a:r>
          </a:p>
          <a:p>
            <a:endParaRPr lang="en-US" sz="700" dirty="0">
              <a:cs typeface="Arial" panose="020B0604020202020204" pitchFamily="34" charset="0"/>
            </a:endParaRPr>
          </a:p>
          <a:p>
            <a:r>
              <a:rPr lang="en-US" sz="2000" dirty="0">
                <a:cs typeface="Arial" panose="020B0604020202020204" pitchFamily="34" charset="0"/>
              </a:rPr>
              <a:t>Posted on Indico</a:t>
            </a:r>
          </a:p>
          <a:p>
            <a:endParaRPr lang="en-US" sz="800" dirty="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0CC697B8-28BC-FC5D-B59E-44760B439749}"/>
              </a:ext>
            </a:extLst>
          </p:cNvPr>
          <p:cNvPicPr>
            <a:picLocks noChangeAspect="1"/>
          </p:cNvPicPr>
          <p:nvPr/>
        </p:nvPicPr>
        <p:blipFill>
          <a:blip r:embed="rId2"/>
          <a:stretch>
            <a:fillRect/>
          </a:stretch>
        </p:blipFill>
        <p:spPr>
          <a:xfrm>
            <a:off x="0" y="0"/>
            <a:ext cx="1726869" cy="1726869"/>
          </a:xfrm>
          <a:prstGeom prst="rect">
            <a:avLst/>
          </a:prstGeom>
        </p:spPr>
      </p:pic>
      <p:sp>
        <p:nvSpPr>
          <p:cNvPr id="6" name="TextBox 5">
            <a:extLst>
              <a:ext uri="{FF2B5EF4-FFF2-40B4-BE49-F238E27FC236}">
                <a16:creationId xmlns:a16="http://schemas.microsoft.com/office/drawing/2014/main" id="{9817DDB6-3E4E-5C29-686A-BF7E6FB7F71F}"/>
              </a:ext>
            </a:extLst>
          </p:cNvPr>
          <p:cNvSpPr txBox="1"/>
          <p:nvPr/>
        </p:nvSpPr>
        <p:spPr>
          <a:xfrm>
            <a:off x="6476636" y="1363960"/>
            <a:ext cx="3501280" cy="461665"/>
          </a:xfrm>
          <a:prstGeom prst="rect">
            <a:avLst/>
          </a:prstGeom>
          <a:noFill/>
        </p:spPr>
        <p:txBody>
          <a:bodyPr wrap="none" rtlCol="0">
            <a:spAutoFit/>
          </a:bodyPr>
          <a:lstStyle/>
          <a:p>
            <a:r>
              <a:rPr lang="en-US" sz="2400" b="1" dirty="0">
                <a:solidFill>
                  <a:srgbClr val="002060"/>
                </a:solidFill>
                <a:latin typeface="Arial" panose="020B0604020202020204" pitchFamily="34" charset="0"/>
                <a:cs typeface="Arial" panose="020B0604020202020204" pitchFamily="34" charset="0"/>
              </a:rPr>
              <a:t>Presentation Schedule</a:t>
            </a:r>
          </a:p>
        </p:txBody>
      </p:sp>
      <p:pic>
        <p:nvPicPr>
          <p:cNvPr id="14" name="Picture 13">
            <a:extLst>
              <a:ext uri="{FF2B5EF4-FFF2-40B4-BE49-F238E27FC236}">
                <a16:creationId xmlns:a16="http://schemas.microsoft.com/office/drawing/2014/main" id="{C5BED96A-D29D-C90E-9037-AC5491983231}"/>
              </a:ext>
            </a:extLst>
          </p:cNvPr>
          <p:cNvPicPr>
            <a:picLocks noChangeAspect="1"/>
          </p:cNvPicPr>
          <p:nvPr/>
        </p:nvPicPr>
        <p:blipFill>
          <a:blip r:embed="rId3"/>
          <a:stretch>
            <a:fillRect/>
          </a:stretch>
        </p:blipFill>
        <p:spPr>
          <a:xfrm>
            <a:off x="4474588" y="1951850"/>
            <a:ext cx="7505377" cy="4798080"/>
          </a:xfrm>
          <a:prstGeom prst="rect">
            <a:avLst/>
          </a:prstGeom>
        </p:spPr>
      </p:pic>
    </p:spTree>
    <p:extLst>
      <p:ext uri="{BB962C8B-B14F-4D97-AF65-F5344CB8AC3E}">
        <p14:creationId xmlns:p14="http://schemas.microsoft.com/office/powerpoint/2010/main" val="2970387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E9C24-10B2-EF92-AB9F-E7EB863DC2C2}"/>
              </a:ext>
            </a:extLst>
          </p:cNvPr>
          <p:cNvSpPr>
            <a:spLocks noGrp="1"/>
          </p:cNvSpPr>
          <p:nvPr>
            <p:ph type="title"/>
          </p:nvPr>
        </p:nvSpPr>
        <p:spPr>
          <a:xfrm>
            <a:off x="1726869" y="215071"/>
            <a:ext cx="10515600" cy="1325563"/>
          </a:xfrm>
        </p:spPr>
        <p:txBody>
          <a:bodyPr/>
          <a:lstStyle/>
          <a:p>
            <a:r>
              <a:rPr lang="en-US" dirty="0"/>
              <a:t>Access to information</a:t>
            </a:r>
          </a:p>
        </p:txBody>
      </p:sp>
      <p:sp>
        <p:nvSpPr>
          <p:cNvPr id="3" name="Content Placeholder 2">
            <a:extLst>
              <a:ext uri="{FF2B5EF4-FFF2-40B4-BE49-F238E27FC236}">
                <a16:creationId xmlns:a16="http://schemas.microsoft.com/office/drawing/2014/main" id="{61D1FF4B-DB43-CE8C-CC1B-367BDBCC72C5}"/>
              </a:ext>
            </a:extLst>
          </p:cNvPr>
          <p:cNvSpPr>
            <a:spLocks noGrp="1"/>
          </p:cNvSpPr>
          <p:nvPr>
            <p:ph idx="1"/>
          </p:nvPr>
        </p:nvSpPr>
        <p:spPr>
          <a:xfrm>
            <a:off x="863434" y="1629457"/>
            <a:ext cx="10515600" cy="1282986"/>
          </a:xfrm>
        </p:spPr>
        <p:txBody>
          <a:bodyPr/>
          <a:lstStyle/>
          <a:p>
            <a:pPr marL="0" indent="0">
              <a:buNone/>
            </a:pPr>
            <a:r>
              <a:rPr lang="en-US" dirty="0">
                <a:solidFill>
                  <a:schemeClr val="tx1">
                    <a:lumMod val="95000"/>
                    <a:lumOff val="5000"/>
                  </a:schemeClr>
                </a:solidFill>
                <a:latin typeface="+mj-lt"/>
                <a:hlinkClick r:id="rId2">
                  <a:extLst>
                    <a:ext uri="{A12FA001-AC4F-418D-AE19-62706E023703}">
                      <ahyp:hlinkClr xmlns:ahyp="http://schemas.microsoft.com/office/drawing/2018/hyperlinkcolor" val="tx"/>
                    </a:ext>
                  </a:extLst>
                </a:hlinkClick>
              </a:rPr>
              <a:t>Seminar Series</a:t>
            </a:r>
          </a:p>
          <a:p>
            <a:pPr marL="0" indent="0">
              <a:buNone/>
            </a:pPr>
            <a:r>
              <a:rPr lang="en-US" dirty="0">
                <a:solidFill>
                  <a:srgbClr val="467886"/>
                </a:solidFill>
                <a:hlinkClick r:id="rId2">
                  <a:extLst>
                    <a:ext uri="{A12FA001-AC4F-418D-AE19-62706E023703}">
                      <ahyp:hlinkClr xmlns:ahyp="http://schemas.microsoft.com/office/drawing/2018/hyperlinkcolor" val="tx"/>
                    </a:ext>
                  </a:extLst>
                </a:hlinkClick>
              </a:rPr>
              <a:t>https://indico.muoncollider.us/event/7/</a:t>
            </a:r>
            <a:endParaRPr lang="en-US" dirty="0"/>
          </a:p>
        </p:txBody>
      </p:sp>
      <p:grpSp>
        <p:nvGrpSpPr>
          <p:cNvPr id="11" name="Group 10">
            <a:extLst>
              <a:ext uri="{FF2B5EF4-FFF2-40B4-BE49-F238E27FC236}">
                <a16:creationId xmlns:a16="http://schemas.microsoft.com/office/drawing/2014/main" id="{5744F9C2-9391-6A1D-D63B-71F10D98202A}"/>
              </a:ext>
            </a:extLst>
          </p:cNvPr>
          <p:cNvGrpSpPr/>
          <p:nvPr/>
        </p:nvGrpSpPr>
        <p:grpSpPr>
          <a:xfrm>
            <a:off x="6545177" y="2580163"/>
            <a:ext cx="3429798" cy="882769"/>
            <a:chOff x="6761746" y="2225842"/>
            <a:chExt cx="3429798" cy="882769"/>
          </a:xfrm>
        </p:grpSpPr>
        <p:sp>
          <p:nvSpPr>
            <p:cNvPr id="4" name="Bent-Up Arrow 3">
              <a:extLst>
                <a:ext uri="{FF2B5EF4-FFF2-40B4-BE49-F238E27FC236}">
                  <a16:creationId xmlns:a16="http://schemas.microsoft.com/office/drawing/2014/main" id="{F8AF0105-E77C-50FF-EEDA-59A9F8BFE4DE}"/>
                </a:ext>
              </a:extLst>
            </p:cNvPr>
            <p:cNvSpPr/>
            <p:nvPr/>
          </p:nvSpPr>
          <p:spPr>
            <a:xfrm flipH="1">
              <a:off x="6761746" y="2225842"/>
              <a:ext cx="721895" cy="745958"/>
            </a:xfrm>
            <a:prstGeom prst="bentUpArrow">
              <a:avLst>
                <a:gd name="adj1" fmla="val 21666"/>
                <a:gd name="adj2" fmla="val 2500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CD9C88F-F1AD-4143-01D9-A428A99D3217}"/>
                </a:ext>
              </a:extLst>
            </p:cNvPr>
            <p:cNvSpPr txBox="1"/>
            <p:nvPr/>
          </p:nvSpPr>
          <p:spPr>
            <a:xfrm>
              <a:off x="7628022" y="2646946"/>
              <a:ext cx="2563522" cy="461665"/>
            </a:xfrm>
            <a:prstGeom prst="rect">
              <a:avLst/>
            </a:prstGeom>
            <a:noFill/>
          </p:spPr>
          <p:txBody>
            <a:bodyPr wrap="none" rtlCol="0">
              <a:spAutoFit/>
            </a:bodyPr>
            <a:lstStyle/>
            <a:p>
              <a:r>
                <a:rPr lang="en-US" sz="2400" b="1" dirty="0"/>
                <a:t>Seminar Number</a:t>
              </a:r>
            </a:p>
          </p:txBody>
        </p:sp>
      </p:grpSp>
      <p:sp>
        <p:nvSpPr>
          <p:cNvPr id="8" name="Rectangle 2">
            <a:extLst>
              <a:ext uri="{FF2B5EF4-FFF2-40B4-BE49-F238E27FC236}">
                <a16:creationId xmlns:a16="http://schemas.microsoft.com/office/drawing/2014/main" id="{34660AE8-FA04-24DA-9EC1-91584A8FE34C}"/>
              </a:ext>
            </a:extLst>
          </p:cNvPr>
          <p:cNvSpPr>
            <a:spLocks noChangeArrowheads="1"/>
          </p:cNvSpPr>
          <p:nvPr/>
        </p:nvSpPr>
        <p:spPr bwMode="auto">
          <a:xfrm>
            <a:off x="290917" y="3778683"/>
            <a:ext cx="11610166"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mn-lt"/>
              </a:rPr>
              <a:t>Subscribe to the USMCC mailing list: </a:t>
            </a:r>
            <a:r>
              <a:rPr kumimoji="0" lang="en-US" altLang="en-US" sz="2000" b="0" i="0" u="none" strike="noStrike" cap="none" normalizeH="0" baseline="0" dirty="0">
                <a:ln>
                  <a:noFill/>
                </a:ln>
                <a:solidFill>
                  <a:srgbClr val="0078D7"/>
                </a:solidFill>
                <a:effectLst/>
                <a:latin typeface="+mn-lt"/>
                <a:hlinkClick r:id="rId3" tooltip="https://listserv.fnal.gov/scripts/wa.exe?SUBED1=usmcc-info&amp;A=1"/>
              </a:rPr>
              <a:t>https://listserv.fnal.gov/scripts/wa.exe?SUBED1=usmcc-info&amp;A=1</a:t>
            </a:r>
            <a:r>
              <a:rPr kumimoji="0" lang="en-US" altLang="en-US" sz="2000" b="0" i="0" u="none" strike="noStrike" cap="none" normalizeH="0" baseline="0" dirty="0">
                <a:ln>
                  <a:noFill/>
                </a:ln>
                <a:solidFill>
                  <a:srgbClr val="0078D7"/>
                </a:solidFill>
                <a:effectLst/>
                <a:latin typeface="+mn-l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lumMod val="95000"/>
                    <a:lumOff val="5000"/>
                  </a:schemeClr>
                </a:solidFill>
                <a:effectLst/>
                <a:latin typeface="+mn-lt"/>
              </a:rPr>
              <a:t>to receive announcements and news.</a:t>
            </a:r>
            <a:endParaRPr kumimoji="0" lang="en-US" altLang="en-US" sz="1100" b="0" i="0" u="none" strike="noStrike" cap="none" normalizeH="0" baseline="0" dirty="0">
              <a:ln>
                <a:noFill/>
              </a:ln>
              <a:solidFill>
                <a:schemeClr val="tx1">
                  <a:lumMod val="95000"/>
                  <a:lumOff val="5000"/>
                </a:schemeClr>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000" b="0" i="0" u="none" strike="noStrike" cap="none" normalizeH="0" baseline="0" dirty="0">
                <a:ln>
                  <a:noFill/>
                </a:ln>
                <a:solidFill>
                  <a:srgbClr val="000000"/>
                </a:solidFill>
                <a:effectLst/>
                <a:latin typeface="+mn-lt"/>
              </a:rPr>
            </a:b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mn-lt"/>
              </a:rPr>
              <a:t>Or subscribe to the Slack Channel: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78D7"/>
                </a:solidFill>
                <a:effectLst/>
                <a:latin typeface="+mn-lt"/>
                <a:hlinkClick r:id="rId4" tooltip="https://join.slack.com/t/usmcc-slack/shared_invite/zt-3iulj4mlc-3d834bCdVXcCv21jSuSLUA"/>
              </a:rPr>
              <a:t>https://join.slack.com/t/usmcc-slack/shared_invite/zt-3iulj4mlc-3d834bCdVXcCv21jSuSLUA</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000" b="0" i="0" u="none" strike="noStrike" cap="none" normalizeH="0" baseline="0" dirty="0">
                <a:ln>
                  <a:noFill/>
                </a:ln>
                <a:solidFill>
                  <a:srgbClr val="000000"/>
                </a:solidFill>
                <a:effectLst/>
                <a:latin typeface="+mn-lt"/>
              </a:rPr>
            </a:b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mn-lt"/>
              </a:rPr>
              <a:t>If you wish to join the US Muon Collider collaboration, contact </a:t>
            </a:r>
            <a:r>
              <a:rPr lang="en-US" altLang="en-US" sz="2000" dirty="0">
                <a:solidFill>
                  <a:srgbClr val="000000"/>
                </a:solidFill>
                <a:latin typeface="+mn-lt"/>
              </a:rPr>
              <a:t>Sergo </a:t>
            </a:r>
            <a:r>
              <a:rPr lang="en-US" altLang="en-US" sz="2000" dirty="0" err="1">
                <a:solidFill>
                  <a:srgbClr val="000000"/>
                </a:solidFill>
                <a:latin typeface="+mn-lt"/>
              </a:rPr>
              <a:t>Jindariani</a:t>
            </a:r>
            <a:r>
              <a:rPr lang="en-US" altLang="en-US" sz="2000" dirty="0">
                <a:solidFill>
                  <a:srgbClr val="000000"/>
                </a:solidFill>
                <a:latin typeface="+mn-lt"/>
              </a:rPr>
              <a:t> directly:</a:t>
            </a:r>
            <a:r>
              <a:rPr kumimoji="0" lang="en-US" altLang="en-US" sz="2000" b="0" i="0" u="none" strike="noStrike" cap="none" normalizeH="0" baseline="0" dirty="0">
                <a:ln>
                  <a:noFill/>
                </a:ln>
                <a:solidFill>
                  <a:srgbClr val="000000"/>
                </a:solidFill>
                <a:effectLst/>
                <a:latin typeface="+mn-lt"/>
              </a:rPr>
              <a:t>  </a:t>
            </a:r>
            <a:r>
              <a:rPr kumimoji="0" lang="en-US" altLang="en-US" sz="2000" b="0" i="0" u="none" strike="noStrike" cap="none" normalizeH="0" baseline="0" dirty="0" err="1">
                <a:ln>
                  <a:noFill/>
                </a:ln>
                <a:solidFill>
                  <a:srgbClr val="000000"/>
                </a:solidFill>
                <a:effectLst/>
                <a:latin typeface="+mn-lt"/>
              </a:rPr>
              <a:t>sergo@fnal.gov</a:t>
            </a:r>
            <a:endParaRPr kumimoji="0" lang="en-US" altLang="en-US" sz="1100" b="0" i="0" u="none" strike="noStrike" cap="none" normalizeH="0" baseline="0" dirty="0">
              <a:ln>
                <a:noFill/>
              </a:ln>
              <a:solidFill>
                <a:schemeClr val="tx1"/>
              </a:solidFill>
              <a:effectLst/>
              <a:latin typeface="+mn-lt"/>
            </a:endParaRPr>
          </a:p>
        </p:txBody>
      </p:sp>
      <p:pic>
        <p:nvPicPr>
          <p:cNvPr id="12" name="Picture 11">
            <a:extLst>
              <a:ext uri="{FF2B5EF4-FFF2-40B4-BE49-F238E27FC236}">
                <a16:creationId xmlns:a16="http://schemas.microsoft.com/office/drawing/2014/main" id="{384C8F76-5B04-9D26-1100-D33A908A9286}"/>
              </a:ext>
            </a:extLst>
          </p:cNvPr>
          <p:cNvPicPr>
            <a:picLocks noChangeAspect="1"/>
          </p:cNvPicPr>
          <p:nvPr/>
        </p:nvPicPr>
        <p:blipFill>
          <a:blip r:embed="rId5"/>
          <a:stretch>
            <a:fillRect/>
          </a:stretch>
        </p:blipFill>
        <p:spPr>
          <a:xfrm>
            <a:off x="0" y="-12431"/>
            <a:ext cx="1726869" cy="1726869"/>
          </a:xfrm>
          <a:prstGeom prst="rect">
            <a:avLst/>
          </a:prstGeom>
        </p:spPr>
      </p:pic>
    </p:spTree>
    <p:extLst>
      <p:ext uri="{BB962C8B-B14F-4D97-AF65-F5344CB8AC3E}">
        <p14:creationId xmlns:p14="http://schemas.microsoft.com/office/powerpoint/2010/main" val="1285929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4318</TotalTime>
  <Words>1300</Words>
  <Application>Microsoft Macintosh PowerPoint</Application>
  <PresentationFormat>Widescreen</PresentationFormat>
  <Paragraphs>139</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Aptos</vt:lpstr>
      <vt:lpstr>Aptos Display</vt:lpstr>
      <vt:lpstr>Arial</vt:lpstr>
      <vt:lpstr>Calibri</vt:lpstr>
      <vt:lpstr>Courier New</vt:lpstr>
      <vt:lpstr>Symbol</vt:lpstr>
      <vt:lpstr>Times New Roman</vt:lpstr>
      <vt:lpstr>Office Theme</vt:lpstr>
      <vt:lpstr>National Lab Accelerator Study Group for a Muon Collider</vt:lpstr>
      <vt:lpstr>Charge to the National Lab Accelerator Study Group for a Muon Collider</vt:lpstr>
      <vt:lpstr>Charge to the National Lab Accelerator Study Group for a Muon Collider</vt:lpstr>
      <vt:lpstr>Approach</vt:lpstr>
      <vt:lpstr>Approach</vt:lpstr>
      <vt:lpstr>Approach</vt:lpstr>
      <vt:lpstr>Approach</vt:lpstr>
      <vt:lpstr>Community Seminar Series</vt:lpstr>
      <vt:lpstr>Access to information</vt:lpstr>
      <vt:lpstr>Topics for discussion</vt:lpstr>
      <vt:lpstr>PowerPoint Presentation</vt:lpstr>
      <vt:lpstr>Background material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Stephen Gourlay</dc:creator>
  <cp:lastModifiedBy>Stephen Gourlay</cp:lastModifiedBy>
  <cp:revision>46</cp:revision>
  <cp:lastPrinted>2025-12-17T15:57:22Z</cp:lastPrinted>
  <dcterms:created xsi:type="dcterms:W3CDTF">2025-09-22T00:57:29Z</dcterms:created>
  <dcterms:modified xsi:type="dcterms:W3CDTF">2025-12-17T22:29:22Z</dcterms:modified>
</cp:coreProperties>
</file>