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029" r:id="rId3"/>
    <p:sldId id="2065" r:id="rId4"/>
    <p:sldId id="1406" r:id="rId5"/>
    <p:sldId id="2023" r:id="rId6"/>
    <p:sldId id="272" r:id="rId7"/>
    <p:sldId id="1344" r:id="rId8"/>
    <p:sldId id="2031" r:id="rId9"/>
    <p:sldId id="2055" r:id="rId10"/>
    <p:sldId id="2043" r:id="rId11"/>
    <p:sldId id="2046" r:id="rId12"/>
    <p:sldId id="2024" r:id="rId13"/>
    <p:sldId id="2045" r:id="rId14"/>
    <p:sldId id="727" r:id="rId15"/>
    <p:sldId id="747" r:id="rId16"/>
    <p:sldId id="2056" r:id="rId17"/>
    <p:sldId id="911" r:id="rId18"/>
    <p:sldId id="2066" r:id="rId19"/>
    <p:sldId id="2050" r:id="rId20"/>
    <p:sldId id="1346" r:id="rId21"/>
    <p:sldId id="2067" r:id="rId22"/>
    <p:sldId id="863" r:id="rId23"/>
    <p:sldId id="2019" r:id="rId24"/>
    <p:sldId id="2022" r:id="rId25"/>
    <p:sldId id="2048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E5DCE240-4DBF-E94F-8E7D-2507A74D9429}">
          <p14:sldIdLst>
            <p14:sldId id="256"/>
            <p14:sldId id="2029"/>
          </p14:sldIdLst>
        </p14:section>
        <p14:section name="Magnet needs of future colliders" id="{1E63F4DB-20B1-2846-8B4A-D41FB2171384}">
          <p14:sldIdLst>
            <p14:sldId id="2065"/>
            <p14:sldId id="1406"/>
            <p14:sldId id="2023"/>
            <p14:sldId id="272"/>
          </p14:sldIdLst>
        </p14:section>
        <p14:section name="Synergies and collaborations" id="{EA37993B-8245-7645-BF57-7D11F1223C11}">
          <p14:sldIdLst>
            <p14:sldId id="1344"/>
          </p14:sldIdLst>
        </p14:section>
        <p14:section name="Example of enabling magnet tech – HiLumi" id="{6DC44A53-B376-E040-BCD9-4D744DBFB912}">
          <p14:sldIdLst>
            <p14:sldId id="2031"/>
          </p14:sldIdLst>
        </p14:section>
        <p14:section name="The US Magnet Development Program" id="{CD18ADB5-314D-9F46-B858-14600DC884E8}">
          <p14:sldIdLst>
            <p14:sldId id="2055"/>
            <p14:sldId id="2043"/>
          </p14:sldIdLst>
        </p14:section>
        <p14:section name="Recent major accomplishments" id="{FE24801D-D8A3-2D4B-8985-44C9ED1B720B}">
          <p14:sldIdLst>
            <p14:sldId id="2046"/>
            <p14:sldId id="2024"/>
            <p14:sldId id="2045"/>
            <p14:sldId id="727"/>
            <p14:sldId id="747"/>
            <p14:sldId id="2056"/>
            <p14:sldId id="911"/>
            <p14:sldId id="2066"/>
          </p14:sldIdLst>
        </p14:section>
        <p14:section name="Synergies and Collaborations" id="{3DE3545F-43A8-5B4C-9DCB-C00D54C2B72C}">
          <p14:sldIdLst>
            <p14:sldId id="2050"/>
            <p14:sldId id="1346"/>
          </p14:sldIdLst>
        </p14:section>
        <p14:section name="Summary" id="{22DEB452-A258-0C4F-8AAB-7773F4E626B5}">
          <p14:sldIdLst>
            <p14:sldId id="2067"/>
            <p14:sldId id="863"/>
          </p14:sldIdLst>
        </p14:section>
        <p14:section name="Backup" id="{4ED7AE90-8841-7B4A-BB0A-2E341D9E2243}">
          <p14:sldIdLst>
            <p14:sldId id="2019"/>
            <p14:sldId id="2022"/>
            <p14:sldId id="204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8"/>
    <p:restoredTop sz="94401"/>
  </p:normalViewPr>
  <p:slideViewPr>
    <p:cSldViewPr snapToGrid="0" snapToObjects="1">
      <p:cViewPr>
        <p:scale>
          <a:sx n="84" d="100"/>
          <a:sy n="84" d="100"/>
        </p:scale>
        <p:origin x="7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4A44D-F9FB-F341-B4CB-D8DF2408A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E71D3-F16E-C74A-B850-2EBECCB97E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8E4D7-26F9-5244-A705-35723188DE87}" type="datetimeFigureOut">
              <a:rPr lang="en-US" smtClean="0"/>
              <a:t>12/15/25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42848-1C1B-3C47-B06A-D6323FB4D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5902C-9A6D-9449-A842-0E9EEAB4E0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A1B12-0D4C-8748-A5BF-F4746E4F2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2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Shape 100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9" name="Shape 10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1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9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3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291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2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120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1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12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177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08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"/>
          <p:cNvGrpSpPr/>
          <p:nvPr/>
        </p:nvGrpSpPr>
        <p:grpSpPr>
          <a:xfrm>
            <a:off x="2730559" y="-285258"/>
            <a:ext cx="18896263" cy="14275987"/>
            <a:chOff x="0" y="0"/>
            <a:chExt cx="18896262" cy="14275986"/>
          </a:xfrm>
        </p:grpSpPr>
        <p:grpSp>
          <p:nvGrpSpPr>
            <p:cNvPr id="67" name="Group"/>
            <p:cNvGrpSpPr/>
            <p:nvPr/>
          </p:nvGrpSpPr>
          <p:grpSpPr>
            <a:xfrm>
              <a:off x="1253052" y="14031754"/>
              <a:ext cx="16435735" cy="244233"/>
              <a:chOff x="0" y="0"/>
              <a:chExt cx="16435735" cy="244231"/>
            </a:xfrm>
          </p:grpSpPr>
          <p:sp>
            <p:nvSpPr>
              <p:cNvPr id="59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63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61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6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64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6" name="Group"/>
            <p:cNvGrpSpPr/>
            <p:nvPr/>
          </p:nvGrpSpPr>
          <p:grpSpPr>
            <a:xfrm>
              <a:off x="1253052" y="0"/>
              <a:ext cx="16435735" cy="244233"/>
              <a:chOff x="0" y="0"/>
              <a:chExt cx="16435735" cy="244231"/>
            </a:xfrm>
          </p:grpSpPr>
          <p:sp>
            <p:nvSpPr>
              <p:cNvPr id="68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72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70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5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73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83" name="Group"/>
            <p:cNvGrpSpPr/>
            <p:nvPr/>
          </p:nvGrpSpPr>
          <p:grpSpPr>
            <a:xfrm>
              <a:off x="0" y="2570118"/>
              <a:ext cx="245504" cy="10058272"/>
              <a:chOff x="0" y="-1"/>
              <a:chExt cx="245503" cy="10058271"/>
            </a:xfrm>
          </p:grpSpPr>
          <p:sp>
            <p:nvSpPr>
              <p:cNvPr id="77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0" name="Group"/>
            <p:cNvGrpSpPr/>
            <p:nvPr/>
          </p:nvGrpSpPr>
          <p:grpSpPr>
            <a:xfrm>
              <a:off x="18650759" y="2570118"/>
              <a:ext cx="245504" cy="10058272"/>
              <a:chOff x="0" y="-1"/>
              <a:chExt cx="245503" cy="10058271"/>
            </a:xfrm>
          </p:grpSpPr>
          <p:sp>
            <p:nvSpPr>
              <p:cNvPr id="84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2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20160714_001-2-Edit_blueppt.jpg" descr="20160714_001-2-Edit_blue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8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99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592A2-ECC3-0E4A-B463-89504456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90166" y="12798154"/>
            <a:ext cx="2976746" cy="730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48729-6195-DD44-A2D3-291CAFCD7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2" y="12798154"/>
            <a:ext cx="10832918" cy="730250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52858-B553-9448-B8BF-6E8AE784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75720-C092-C23F-7F76-B9EC0267F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AD6F5-0A18-0043-E532-8089E87462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3E0A8-4E1D-E1D6-2274-301F7EEB1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849E5-E9ED-EFEE-AD48-BEB66D6AD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7715A-2F5D-7FAC-986C-F0092FF8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63106" y="13044483"/>
            <a:ext cx="444348" cy="492438"/>
          </a:xfrm>
        </p:spPr>
        <p:txBody>
          <a:bodyPr/>
          <a:lstStyle/>
          <a:p>
            <a:fld id="{6432DB1D-86A4-264A-A05B-B4E3D4DA2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5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17647919" y="12834690"/>
            <a:ext cx="320786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370320" y="12804210"/>
            <a:ext cx="10119359" cy="881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2764733" y="13015149"/>
            <a:ext cx="418704" cy="369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56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5" name="image3.png" descr="image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437" y="4513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703555" y="2612015"/>
            <a:ext cx="22270530" cy="9051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B474A73-0449-0095-D147-0F55450412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12/18/2025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DF06CE-6FF2-5A52-DDD9-9B7FE616F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Magnet development for future colliders - Prestemon -  DPF Community Meeting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-10360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26" Type="http://schemas.openxmlformats.org/officeDocument/2006/relationships/image" Target="../media/image77.png"/><Relationship Id="rId21" Type="http://schemas.openxmlformats.org/officeDocument/2006/relationships/image" Target="../media/image72.png"/><Relationship Id="rId34" Type="http://schemas.openxmlformats.org/officeDocument/2006/relationships/image" Target="../media/image85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jpeg"/><Relationship Id="rId25" Type="http://schemas.openxmlformats.org/officeDocument/2006/relationships/image" Target="../media/image76.png"/><Relationship Id="rId33" Type="http://schemas.openxmlformats.org/officeDocument/2006/relationships/image" Target="../media/image84.png"/><Relationship Id="rId2" Type="http://schemas.openxmlformats.org/officeDocument/2006/relationships/image" Target="../media/image17.png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29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tiff"/><Relationship Id="rId24" Type="http://schemas.openxmlformats.org/officeDocument/2006/relationships/image" Target="../media/image75.png"/><Relationship Id="rId32" Type="http://schemas.openxmlformats.org/officeDocument/2006/relationships/image" Target="../media/image83.png"/><Relationship Id="rId37" Type="http://schemas.openxmlformats.org/officeDocument/2006/relationships/image" Target="../media/image88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png"/><Relationship Id="rId36" Type="http://schemas.openxmlformats.org/officeDocument/2006/relationships/image" Target="../media/image87.png"/><Relationship Id="rId10" Type="http://schemas.openxmlformats.org/officeDocument/2006/relationships/image" Target="../media/image61.tiff"/><Relationship Id="rId19" Type="http://schemas.openxmlformats.org/officeDocument/2006/relationships/image" Target="../media/image70.png"/><Relationship Id="rId31" Type="http://schemas.openxmlformats.org/officeDocument/2006/relationships/image" Target="../media/image82.png"/><Relationship Id="rId4" Type="http://schemas.openxmlformats.org/officeDocument/2006/relationships/image" Target="../media/image55.jpeg"/><Relationship Id="rId9" Type="http://schemas.openxmlformats.org/officeDocument/2006/relationships/image" Target="../media/image60.jpeg"/><Relationship Id="rId14" Type="http://schemas.openxmlformats.org/officeDocument/2006/relationships/image" Target="../media/image65.png"/><Relationship Id="rId22" Type="http://schemas.openxmlformats.org/officeDocument/2006/relationships/image" Target="../media/image73.png"/><Relationship Id="rId27" Type="http://schemas.openxmlformats.org/officeDocument/2006/relationships/image" Target="../media/image78.png"/><Relationship Id="rId30" Type="http://schemas.openxmlformats.org/officeDocument/2006/relationships/image" Target="../media/image81.png"/><Relationship Id="rId35" Type="http://schemas.openxmlformats.org/officeDocument/2006/relationships/image" Target="../media/image86.png"/><Relationship Id="rId8" Type="http://schemas.openxmlformats.org/officeDocument/2006/relationships/image" Target="../media/image59.png"/><Relationship Id="rId3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90.png"/><Relationship Id="rId7" Type="http://schemas.openxmlformats.org/officeDocument/2006/relationships/image" Target="../media/image9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microsoft.com/office/2007/relationships/hdphoto" Target="../media/hdphoto1.wdp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2400" y="10546080"/>
            <a:ext cx="16456025" cy="36271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Soren Prestemon</a:t>
            </a:r>
            <a:r>
              <a:rPr lang="en-US" sz="4000" dirty="0"/>
              <a:t> 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US Magnet Development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sz="4000" dirty="0"/>
              <a:t>Lawrence Berkeley National Laboratory</a:t>
            </a: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lang="en-US" sz="4000" dirty="0"/>
              <a:t>On behalf of the US MDP Collaboration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sz="4000" dirty="0"/>
          </a:p>
        </p:txBody>
      </p:sp>
      <p:sp>
        <p:nvSpPr>
          <p:cNvPr id="1012" name="High Field Magnet Technology…"/>
          <p:cNvSpPr txBox="1"/>
          <p:nvPr/>
        </p:nvSpPr>
        <p:spPr>
          <a:xfrm>
            <a:off x="0" y="5886275"/>
            <a:ext cx="24384000" cy="1415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91438" tIns="91438" rIns="91438" bIns="91438">
            <a:spAutoFit/>
          </a:bodyPr>
          <a:lstStyle>
            <a:lvl1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sz="8000" b="1" dirty="0"/>
              <a:t>Magnet development for future colliders</a:t>
            </a:r>
            <a:endParaRPr lang="en-US" sz="96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436AB-7706-BFB1-A9F6-78FC5BDC6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935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Magnet development for future colliders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20m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>
                <a:ln>
                  <a:noFill/>
                </a:ln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AE9ED9-53E4-ED7A-115A-C364A9F39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935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Magnet development for future colliders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999999"/>
                </a:solidFill>
                <a:effectLst/>
                <a:latin typeface="Roboto" panose="02000000000000000000" pitchFamily="2" charset="0"/>
              </a:rPr>
              <a:t>20m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>
                <a:ln>
                  <a:noFill/>
                </a:ln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5">
            <a:extLst>
              <a:ext uri="{FF2B5EF4-FFF2-40B4-BE49-F238E27FC236}">
                <a16:creationId xmlns:a16="http://schemas.microsoft.com/office/drawing/2014/main" id="{C0A94568-504D-90C5-3B1C-A5DCBC3914BE}"/>
              </a:ext>
            </a:extLst>
          </p:cNvPr>
          <p:cNvSpPr/>
          <p:nvPr/>
        </p:nvSpPr>
        <p:spPr>
          <a:xfrm>
            <a:off x="106229" y="10683283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0425E47-CF22-7A81-A785-DCE6F879762B}"/>
              </a:ext>
            </a:extLst>
          </p:cNvPr>
          <p:cNvSpPr/>
          <p:nvPr/>
        </p:nvSpPr>
        <p:spPr>
          <a:xfrm>
            <a:off x="106229" y="8535127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0CB3C1E-3BD2-BFA6-A33D-C862461CE9AB}"/>
              </a:ext>
            </a:extLst>
          </p:cNvPr>
          <p:cNvSpPr/>
          <p:nvPr/>
        </p:nvSpPr>
        <p:spPr>
          <a:xfrm>
            <a:off x="82167" y="6777475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A394CDA-40D2-A1C9-8BF4-720D41BEF25E}"/>
              </a:ext>
            </a:extLst>
          </p:cNvPr>
          <p:cNvSpPr/>
          <p:nvPr/>
        </p:nvSpPr>
        <p:spPr>
          <a:xfrm>
            <a:off x="58104" y="2274753"/>
            <a:ext cx="15438570" cy="4391160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7FFCF-C632-C972-67CB-2F290EF24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themes of MDP magnet R&amp;D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8EA84-F0A4-0025-0D66-F43ADBFB0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792304"/>
            <a:ext cx="15231978" cy="9852701"/>
          </a:xfrm>
        </p:spPr>
        <p:txBody>
          <a:bodyPr>
            <a:normAutofit/>
          </a:bodyPr>
          <a:lstStyle/>
          <a:p>
            <a:r>
              <a:rPr lang="en-US" sz="4000" dirty="0"/>
              <a:t> Understanding the disturbance spectrum and its control</a:t>
            </a:r>
          </a:p>
          <a:p>
            <a:pPr lvl="1"/>
            <a:r>
              <a:rPr lang="en-US" sz="4000" dirty="0"/>
              <a:t>Study training, operating margin, and means to mitigate/reduce</a:t>
            </a:r>
          </a:p>
          <a:p>
            <a:pPr lvl="1"/>
            <a:endParaRPr lang="en-US" sz="4000" dirty="0"/>
          </a:p>
          <a:p>
            <a:r>
              <a:rPr lang="en-US" sz="4000" dirty="0"/>
              <a:t> Develop stress-management concepts to enable high-field accelerator magnets with strain-sensitive materials (Nb3Sn, HTS)</a:t>
            </a:r>
          </a:p>
          <a:p>
            <a:endParaRPr lang="en-US" sz="4000" dirty="0"/>
          </a:p>
          <a:p>
            <a:r>
              <a:rPr lang="en-US" sz="4000" dirty="0"/>
              <a:t>Develop and demonstrate REBCO and Bi2212 magnet technologies</a:t>
            </a:r>
          </a:p>
          <a:p>
            <a:endParaRPr lang="en-US" sz="4000" dirty="0"/>
          </a:p>
          <a:p>
            <a:r>
              <a:rPr lang="en-US" sz="4000" dirty="0"/>
              <a:t> Explore the viability of hybrid HTS/LTS magnets for efficient high-field accelerator magnets</a:t>
            </a:r>
          </a:p>
          <a:p>
            <a:endParaRPr lang="en-US" sz="4000" dirty="0"/>
          </a:p>
          <a:p>
            <a:r>
              <a:rPr lang="en-US" sz="4000" dirty="0"/>
              <a:t> Work with industry to advance superconductors  tailored to HEP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88FD9-8578-6E1D-A335-1D63AAE4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B48A7-40CC-418F-8593-EFBE34C6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62BC3-9237-450E-4846-263F720C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8B30B3-E2DC-A33F-5374-ED969F4783C5}"/>
              </a:ext>
            </a:extLst>
          </p:cNvPr>
          <p:cNvSpPr/>
          <p:nvPr/>
        </p:nvSpPr>
        <p:spPr>
          <a:xfrm>
            <a:off x="15785433" y="2396630"/>
            <a:ext cx="8598567" cy="3881909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Use fast turn-around platforms (subscale magnets, mirror magnets, 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etc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 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Develop and apply advanced diagnostics, modeling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i="1" dirty="0"/>
              <a:t>Explore “Quench Current-boosting”, high-Cp concepts, etc.</a:t>
            </a:r>
            <a:endParaRPr kumimoji="0" lang="en-US" sz="36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FA1B50-94CC-82F8-F8B9-3397CF0C0F44}"/>
              </a:ext>
            </a:extLst>
          </p:cNvPr>
          <p:cNvSpPr/>
          <p:nvPr/>
        </p:nvSpPr>
        <p:spPr>
          <a:xfrm>
            <a:off x="15785432" y="6344456"/>
            <a:ext cx="8598567" cy="2043108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Focus on developing conductor / cable / coil / magnet processes, identifying key issues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E4A6A9-591D-B395-4516-5B547870DC89}"/>
              </a:ext>
            </a:extLst>
          </p:cNvPr>
          <p:cNvSpPr/>
          <p:nvPr/>
        </p:nvSpPr>
        <p:spPr>
          <a:xfrm>
            <a:off x="15785431" y="8453986"/>
            <a:ext cx="8598567" cy="1430174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Leverage elements above to design optimized high-field configurations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AF8523-727C-3610-6333-59DF114FC3A9}"/>
              </a:ext>
            </a:extLst>
          </p:cNvPr>
          <p:cNvSpPr/>
          <p:nvPr/>
        </p:nvSpPr>
        <p:spPr>
          <a:xfrm>
            <a:off x="15785431" y="9923701"/>
            <a:ext cx="8598568" cy="268060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Longstanding nexus between Labs, Universities, and industry in the US 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kumimoji="0" lang="en-US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Example: Annual Low Temperature  Superconductor  Workshop &gt; 40+ years!</a:t>
            </a:r>
          </a:p>
        </p:txBody>
      </p:sp>
    </p:spTree>
    <p:extLst>
      <p:ext uri="{BB962C8B-B14F-4D97-AF65-F5344CB8AC3E}">
        <p14:creationId xmlns:p14="http://schemas.microsoft.com/office/powerpoint/2010/main" val="4180243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486115" y="345034"/>
            <a:ext cx="18628618" cy="163706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5400" dirty="0"/>
              <a:t>A key early MDP result was the 14.5T “MDPCT1” dipole</a:t>
            </a:r>
            <a:endParaRPr sz="5400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ADB3B8-3B25-5B48-8CDC-DC2F2048F5DB}"/>
              </a:ext>
            </a:extLst>
          </p:cNvPr>
          <p:cNvSpPr/>
          <p:nvPr/>
        </p:nvSpPr>
        <p:spPr>
          <a:xfrm>
            <a:off x="7611486" y="2394110"/>
            <a:ext cx="16448050" cy="4981164"/>
          </a:xfrm>
          <a:prstGeom prst="roundRect">
            <a:avLst>
              <a:gd name="adj" fmla="val 745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30" name="Picture 5" descr="C:\Users\sasha\Desktop\IMG_7779.JPG">
            <a:extLst>
              <a:ext uri="{FF2B5EF4-FFF2-40B4-BE49-F238E27FC236}">
                <a16:creationId xmlns:a16="http://schemas.microsoft.com/office/drawing/2014/main" id="{4F3CF746-8CB6-354D-A0B3-A676CDDE5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507" y="2527990"/>
            <a:ext cx="6797244" cy="490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D08B8E8-9DE0-FC46-B9EB-CE38339F9092}"/>
              </a:ext>
            </a:extLst>
          </p:cNvPr>
          <p:cNvSpPr txBox="1"/>
          <p:nvPr/>
        </p:nvSpPr>
        <p:spPr>
          <a:xfrm rot="21265144">
            <a:off x="18193" y="2442650"/>
            <a:ext cx="4778593" cy="738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rPr>
              <a:t>FNAL 14.5T “MDPCT1”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75309-E208-D0A7-DEEC-8BBF6A4B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B2292A-6E50-F4CA-3B55-89F798EC4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957" y="2607954"/>
            <a:ext cx="8162963" cy="46319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C7C16-F712-AD85-5684-00E5A8B1E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3851" y="2572950"/>
            <a:ext cx="5911283" cy="4623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F8FFD7-093C-2B24-5B23-5FF16422CEC0}"/>
              </a:ext>
            </a:extLst>
          </p:cNvPr>
          <p:cNvSpPr txBox="1"/>
          <p:nvPr/>
        </p:nvSpPr>
        <p:spPr>
          <a:xfrm>
            <a:off x="10404087" y="7375274"/>
            <a:ext cx="12467064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A. Zlobin et al, </a:t>
            </a: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doi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: 10.1109/TASC.2020.2967686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Bottura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Prestemon, Rossi, &amp; Zlobin, Front. Phys., 12 October 2022</a:t>
            </a:r>
            <a:endParaRPr kumimoji="0" lang="en-US" sz="32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22231F2-3FC6-E26A-EB1B-CAD02F94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EAC66-EFDB-1BF1-C090-FCC52A6B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988F29-0797-A1B9-0C79-E17E4F428805}"/>
              </a:ext>
            </a:extLst>
          </p:cNvPr>
          <p:cNvGrpSpPr/>
          <p:nvPr/>
        </p:nvGrpSpPr>
        <p:grpSpPr>
          <a:xfrm>
            <a:off x="55653" y="7375274"/>
            <a:ext cx="7787303" cy="5272273"/>
            <a:chOff x="12796415" y="2765502"/>
            <a:chExt cx="11074629" cy="7241143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103A1D9-DAEE-80BC-3EB6-120A9F844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6415" y="2765502"/>
              <a:ext cx="11074629" cy="7241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D146B7F-94BA-295F-9D7D-64F7EB649458}"/>
                </a:ext>
              </a:extLst>
            </p:cNvPr>
            <p:cNvSpPr/>
            <p:nvPr/>
          </p:nvSpPr>
          <p:spPr>
            <a:xfrm>
              <a:off x="21221626" y="3158148"/>
              <a:ext cx="2243922" cy="552383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75C99EB-E162-C52A-E3E4-53CC19524EDE}"/>
                </a:ext>
              </a:extLst>
            </p:cNvPr>
            <p:cNvSpPr/>
            <p:nvPr/>
          </p:nvSpPr>
          <p:spPr>
            <a:xfrm>
              <a:off x="14987241" y="3158148"/>
              <a:ext cx="6046817" cy="5523835"/>
            </a:xfrm>
            <a:prstGeom prst="roundRect">
              <a:avLst>
                <a:gd name="adj" fmla="val 11574"/>
              </a:avLst>
            </a:prstGeom>
            <a:solidFill>
              <a:schemeClr val="accent4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BFD74E2-0DCE-757A-6EAD-B272BF99E151}"/>
                </a:ext>
              </a:extLst>
            </p:cNvPr>
            <p:cNvSpPr/>
            <p:nvPr/>
          </p:nvSpPr>
          <p:spPr>
            <a:xfrm>
              <a:off x="14347735" y="3158148"/>
              <a:ext cx="639506" cy="552383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E449A0-E8F9-C225-E33D-D5932FB85BE2}"/>
                </a:ext>
              </a:extLst>
            </p:cNvPr>
            <p:cNvSpPr txBox="1"/>
            <p:nvPr/>
          </p:nvSpPr>
          <p:spPr>
            <a:xfrm>
              <a:off x="21634646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B4FA54-8059-25CC-3690-A1786497AB83}"/>
                </a:ext>
              </a:extLst>
            </p:cNvPr>
            <p:cNvSpPr txBox="1"/>
            <p:nvPr/>
          </p:nvSpPr>
          <p:spPr>
            <a:xfrm>
              <a:off x="1440704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FF2E1B-E61F-201D-D667-4CBA1E29299C}"/>
                </a:ext>
              </a:extLst>
            </p:cNvPr>
            <p:cNvSpPr txBox="1"/>
            <p:nvPr/>
          </p:nvSpPr>
          <p:spPr>
            <a:xfrm>
              <a:off x="1730688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III</a:t>
              </a: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5D082D6-D773-679A-E2E1-DF2A94A292CF}"/>
              </a:ext>
            </a:extLst>
          </p:cNvPr>
          <p:cNvSpPr/>
          <p:nvPr/>
        </p:nvSpPr>
        <p:spPr>
          <a:xfrm>
            <a:off x="7933854" y="9031965"/>
            <a:ext cx="16394493" cy="29284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indent="0">
              <a:buNone/>
            </a:pPr>
            <a:r>
              <a:rPr lang="en-US" sz="4000" b="1" dirty="0"/>
              <a:t> MDP Perspective:</a:t>
            </a:r>
          </a:p>
          <a:p>
            <a:pPr indent="0">
              <a:buNone/>
            </a:pPr>
            <a:r>
              <a:rPr lang="en-US" sz="4000" dirty="0"/>
              <a:t>[I]: Highest priority issue: </a:t>
            </a:r>
            <a:r>
              <a:rPr lang="en-US" sz="4000" b="1" i="1" dirty="0"/>
              <a:t>degradation </a:t>
            </a:r>
            <a:r>
              <a:rPr lang="en-US" sz="4000" dirty="0"/>
              <a:t>mechanisms; design mitigation</a:t>
            </a:r>
          </a:p>
          <a:p>
            <a:pPr indent="0">
              <a:buNone/>
            </a:pPr>
            <a:r>
              <a:rPr lang="en-US" sz="4000" dirty="0"/>
              <a:t>[II]: Second priority: Initial quench current and </a:t>
            </a:r>
            <a:r>
              <a:rPr lang="en-US" sz="4000" b="1" i="1" dirty="0"/>
              <a:t>memory after thermal cycle</a:t>
            </a:r>
            <a:endParaRPr lang="en-US" sz="4000" dirty="0"/>
          </a:p>
          <a:p>
            <a:pPr indent="0">
              <a:buNone/>
            </a:pPr>
            <a:r>
              <a:rPr lang="en-US" sz="4000" dirty="0"/>
              <a:t>[III]: Third priority: </a:t>
            </a:r>
            <a:r>
              <a:rPr lang="en-US" sz="4000" b="1" i="1" dirty="0"/>
              <a:t>Training rate</a:t>
            </a:r>
          </a:p>
        </p:txBody>
      </p:sp>
    </p:spTree>
    <p:extLst>
      <p:ext uri="{BB962C8B-B14F-4D97-AF65-F5344CB8AC3E}">
        <p14:creationId xmlns:p14="http://schemas.microsoft.com/office/powerpoint/2010/main" val="37041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A3FEBF-AB87-062B-85C4-C29558EBDA90}"/>
              </a:ext>
            </a:extLst>
          </p:cNvPr>
          <p:cNvSpPr/>
          <p:nvPr/>
        </p:nvSpPr>
        <p:spPr>
          <a:xfrm>
            <a:off x="16489952" y="3688080"/>
            <a:ext cx="7747462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8BE2B6-BB5E-4A0F-F721-29C2CE34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959" y="3836661"/>
            <a:ext cx="4673362" cy="4308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2D3A74-BE8E-982C-A48F-5AAD8D9A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1887" y="-25400"/>
            <a:ext cx="20216046" cy="2213071"/>
          </a:xfrm>
        </p:spPr>
        <p:txBody>
          <a:bodyPr/>
          <a:lstStyle/>
          <a:p>
            <a:r>
              <a:rPr lang="en-US" dirty="0"/>
              <a:t>To address the issue of degradation, we incorporate stress-management with goal of &gt;12T with a large bore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4C529-D07C-ABCF-C0B2-4AF7EDDDC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2833222"/>
            <a:ext cx="10226577" cy="71873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Canted Cosine theta (CCT):</a:t>
            </a:r>
          </a:p>
          <a:p>
            <a:pPr lvl="1"/>
            <a:r>
              <a:rPr lang="en-US" dirty="0"/>
              <a:t>4 layers</a:t>
            </a:r>
          </a:p>
          <a:p>
            <a:pPr lvl="2"/>
            <a:r>
              <a:rPr lang="en-US" dirty="0"/>
              <a:t>Bore field of ~12 T / 13 T for standalone operation </a:t>
            </a:r>
          </a:p>
          <a:p>
            <a:pPr lvl="2"/>
            <a:r>
              <a:rPr lang="en-US" dirty="0"/>
              <a:t>Bore diameter: 120 mm</a:t>
            </a:r>
          </a:p>
          <a:p>
            <a:pPr lvl="2"/>
            <a:endParaRPr lang="en-US" dirty="0"/>
          </a:p>
          <a:p>
            <a:r>
              <a:rPr lang="en-US" dirty="0"/>
              <a:t>Stress-managed Cosine Theta (SMCT):</a:t>
            </a:r>
          </a:p>
          <a:p>
            <a:pPr lvl="1"/>
            <a:r>
              <a:rPr lang="en-US" dirty="0"/>
              <a:t>2 layers</a:t>
            </a:r>
          </a:p>
          <a:p>
            <a:pPr lvl="2"/>
            <a:r>
              <a:rPr lang="en-US" dirty="0"/>
              <a:t>Bore field of ~12 T</a:t>
            </a:r>
          </a:p>
          <a:p>
            <a:pPr lvl="2"/>
            <a:r>
              <a:rPr lang="en-US" dirty="0"/>
              <a:t>Bore diameter: 120mm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165E5-BD0E-A6CD-C61C-1317E962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84357-C71C-B745-35EF-A33622D7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A781E-DD24-47E4-D834-39A4B6A5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13D751-5CBF-9305-6BFA-80331271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9951" y="4114800"/>
            <a:ext cx="7747462" cy="84787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34E049-E6DE-2392-4017-70353A6FDB80}"/>
              </a:ext>
            </a:extLst>
          </p:cNvPr>
          <p:cNvSpPr txBox="1"/>
          <p:nvPr/>
        </p:nvSpPr>
        <p:spPr>
          <a:xfrm>
            <a:off x="16848109" y="3728287"/>
            <a:ext cx="6859345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200" i="1" dirty="0"/>
              <a:t>30+ % current margin at target fields of 12 T, 4.2 K and 13 T, 1.9 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2A53-FAA1-3DA1-DC3B-B8486E808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7890" y="8216680"/>
            <a:ext cx="4549500" cy="440732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E42AF0-887A-4158-2504-4F2A4ECAC169}"/>
              </a:ext>
            </a:extLst>
          </p:cNvPr>
          <p:cNvSpPr/>
          <p:nvPr/>
        </p:nvSpPr>
        <p:spPr>
          <a:xfrm>
            <a:off x="10698480" y="3727483"/>
            <a:ext cx="5466156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A4A83-65B0-534D-E131-BC4481D182F8}"/>
              </a:ext>
            </a:extLst>
          </p:cNvPr>
          <p:cNvSpPr txBox="1"/>
          <p:nvPr/>
        </p:nvSpPr>
        <p:spPr>
          <a:xfrm>
            <a:off x="11826240" y="2906379"/>
            <a:ext cx="1521566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SMCT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F53CF-4827-7C1D-4195-411D4B8F0F18}"/>
              </a:ext>
            </a:extLst>
          </p:cNvPr>
          <p:cNvSpPr txBox="1"/>
          <p:nvPr/>
        </p:nvSpPr>
        <p:spPr>
          <a:xfrm>
            <a:off x="19816793" y="2906379"/>
            <a:ext cx="1063108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92103A-F24A-0F17-B3D3-99D040C4342F}"/>
              </a:ext>
            </a:extLst>
          </p:cNvPr>
          <p:cNvSpPr txBox="1"/>
          <p:nvPr/>
        </p:nvSpPr>
        <p:spPr>
          <a:xfrm>
            <a:off x="396240" y="10393680"/>
            <a:ext cx="9914995" cy="203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These are two variants on stress-management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CCT is a “limiting case” of maximal SM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SMCT is a more efficient design</a:t>
            </a:r>
          </a:p>
        </p:txBody>
      </p:sp>
    </p:spTree>
    <p:extLst>
      <p:ext uri="{BB962C8B-B14F-4D97-AF65-F5344CB8AC3E}">
        <p14:creationId xmlns:p14="http://schemas.microsoft.com/office/powerpoint/2010/main" val="160497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8A8DA-1E07-6B83-2951-F5E34932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Subscale magnets are used to evaluate impregnation materials – the return of Paraffin Wax!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3DAE5-A8BA-839D-315F-93D902FA5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9DD9C-BA0A-9CD6-CEE4-DCAC1D7F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E4F98-D5A3-499F-9676-145C73E2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pic>
        <p:nvPicPr>
          <p:cNvPr id="1026" name="Picture 2" descr="A graph with numbers and colored squares&#10;&#10;Description automatically generated">
            <a:extLst>
              <a:ext uri="{FF2B5EF4-FFF2-40B4-BE49-F238E27FC236}">
                <a16:creationId xmlns:a16="http://schemas.microsoft.com/office/drawing/2014/main" id="{EF2501E4-FC93-EDC4-1837-339C20A78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62" y="4816398"/>
            <a:ext cx="17497788" cy="78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CB4FB2-1446-16B1-A8EB-9F7420005190}"/>
              </a:ext>
            </a:extLst>
          </p:cNvPr>
          <p:cNvSpPr txBox="1"/>
          <p:nvPr/>
        </p:nvSpPr>
        <p:spPr>
          <a:xfrm>
            <a:off x="12253025" y="2516676"/>
            <a:ext cx="12532348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en-US" i="1" dirty="0"/>
              <a:t>Daly et al 2022 ,SUST 35 055014</a:t>
            </a:r>
          </a:p>
          <a:p>
            <a:pPr marL="914400" lvl="2" indent="0">
              <a:buNone/>
            </a:pPr>
            <a:r>
              <a:rPr lang="en-US" i="1" dirty="0"/>
              <a:t>D. Arbelaez, IEEE TAS, Vol. 32, No. 6, Sep. 2022, 4003207.</a:t>
            </a:r>
          </a:p>
          <a:p>
            <a:pPr marL="914400" lvl="2" indent="0">
              <a:buNone/>
            </a:pPr>
            <a:r>
              <a:rPr lang="en-US" i="1" dirty="0"/>
              <a:t>D Arbelaez et al., SUST, 37 065015, 2024</a:t>
            </a:r>
          </a:p>
          <a:p>
            <a:pPr marL="914400" lvl="2" indent="0">
              <a:buNone/>
            </a:pPr>
            <a:r>
              <a:rPr lang="en-US" i="1" dirty="0"/>
              <a:t>E. </a:t>
            </a:r>
            <a:r>
              <a:rPr lang="en-US" i="1" dirty="0" err="1"/>
              <a:t>Barzi</a:t>
            </a:r>
            <a:r>
              <a:rPr lang="en-US" i="1" dirty="0"/>
              <a:t> et al 2024 SUST. 37 045008</a:t>
            </a:r>
          </a:p>
          <a:p>
            <a:pPr marL="914400" lvl="2" indent="0">
              <a:buNone/>
            </a:pPr>
            <a:endParaRPr lang="en-US" i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21914A7-0E20-1E46-B4CB-39D26CCC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83" y="5682850"/>
            <a:ext cx="4237898" cy="379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9D3762-838C-D58D-912F-FADB8DCE5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883644"/>
            <a:ext cx="8354458" cy="268632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CC98A29-090A-43A3-14BF-2EF884C32E7E}"/>
              </a:ext>
            </a:extLst>
          </p:cNvPr>
          <p:cNvSpPr/>
          <p:nvPr/>
        </p:nvSpPr>
        <p:spPr>
          <a:xfrm>
            <a:off x="9723120" y="5378050"/>
            <a:ext cx="5029200" cy="2241951"/>
          </a:xfrm>
          <a:prstGeom prst="ellipse">
            <a:avLst/>
          </a:prstGeom>
          <a:noFill/>
          <a:ln w="3175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9DA31A-7C44-BFD5-9B1B-CB13EF26A1FA}"/>
              </a:ext>
            </a:extLst>
          </p:cNvPr>
          <p:cNvSpPr txBox="1"/>
          <p:nvPr/>
        </p:nvSpPr>
        <p:spPr>
          <a:xfrm>
            <a:off x="14935200" y="5699760"/>
            <a:ext cx="890016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rgbClr val="FF0000"/>
                </a:solidFill>
              </a:rPr>
              <a:t>Very promising – is it a lasting breakthrough?</a:t>
            </a:r>
            <a:endParaRPr kumimoji="0" lang="en-US" sz="36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33A19-F33B-18A8-2920-A2DBACFF6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805" y="2589193"/>
            <a:ext cx="12745895" cy="5203422"/>
          </a:xfrm>
        </p:spPr>
        <p:txBody>
          <a:bodyPr>
            <a:normAutofit/>
          </a:bodyPr>
          <a:lstStyle/>
          <a:p>
            <a:r>
              <a:rPr lang="en-US" sz="4000" dirty="0"/>
              <a:t> Subscale CCT’s built with Paraffin wax (sub-6), then filled-wax (sub-7)</a:t>
            </a:r>
          </a:p>
          <a:p>
            <a:r>
              <a:rPr lang="en-US" sz="4000" dirty="0"/>
              <a:t> Subscale with </a:t>
            </a:r>
            <a:r>
              <a:rPr lang="en-US" sz="4000" dirty="0" err="1"/>
              <a:t>Telene</a:t>
            </a:r>
            <a:r>
              <a:rPr lang="en-US" sz="4000" dirty="0"/>
              <a:t> is being fabricated</a:t>
            </a:r>
          </a:p>
        </p:txBody>
      </p:sp>
    </p:spTree>
    <p:extLst>
      <p:ext uri="{BB962C8B-B14F-4D97-AF65-F5344CB8AC3E}">
        <p14:creationId xmlns:p14="http://schemas.microsoft.com/office/powerpoint/2010/main" val="303785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Filled Wax Impregnation Beyond Subscale Models (CCT5W)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16" y="2393577"/>
            <a:ext cx="13493284" cy="4776873"/>
          </a:xfrm>
        </p:spPr>
        <p:txBody>
          <a:bodyPr>
            <a:noAutofit/>
          </a:bodyPr>
          <a:lstStyle/>
          <a:p>
            <a:r>
              <a:rPr lang="en-US" sz="3467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006621" y="12921370"/>
            <a:ext cx="700833" cy="738664"/>
          </a:xfrm>
          <a:prstGeom prst="rect">
            <a:avLst/>
          </a:prstGeom>
        </p:spPr>
        <p:txBody>
          <a:bodyPr vert="horz" wrap="none" lIns="243840" tIns="121920" rIns="243840" bIns="121920" rtlCol="0" anchor="ctr">
            <a:spAutoFit/>
          </a:bodyPr>
          <a:lstStyle>
            <a:defPPr>
              <a:defRPr lang="en-US"/>
            </a:defPPr>
            <a:lvl1pPr marL="0" algn="r" defTabSz="2438430" rtl="0" eaLnBrk="1" latinLnBrk="0" hangingPunct="1">
              <a:defRPr sz="3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219215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430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646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6861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076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291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507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3722" algn="l" defTabSz="2438430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910A57-C4C2-471D-B852-7E80F10F5A4C}" type="slidenum">
              <a:rPr lang="en-GB" smtClean="0"/>
              <a:pPr/>
              <a:t>14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FD77AD-5C73-B70A-A323-9340825B8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9580" y="7823412"/>
            <a:ext cx="5217623" cy="4677594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A pair of white rolls&#10;&#10;AI-generated content may be incorrect.">
            <a:extLst>
              <a:ext uri="{FF2B5EF4-FFF2-40B4-BE49-F238E27FC236}">
                <a16:creationId xmlns:a16="http://schemas.microsoft.com/office/drawing/2014/main" id="{03114353-E754-045E-81E2-C5095FF4EDC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4" r="2127"/>
          <a:stretch>
            <a:fillRect/>
          </a:stretch>
        </p:blipFill>
        <p:spPr>
          <a:xfrm>
            <a:off x="0" y="2569749"/>
            <a:ext cx="10271620" cy="4527213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6" name="Picture 15" descr="A close-up of a machine&#10;&#10;AI-generated content may be incorrect.">
            <a:extLst>
              <a:ext uri="{FF2B5EF4-FFF2-40B4-BE49-F238E27FC236}">
                <a16:creationId xmlns:a16="http://schemas.microsoft.com/office/drawing/2014/main" id="{3EE69015-2CA7-C512-20C9-D5B6B3401A8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63366" y="2443216"/>
            <a:ext cx="4307561" cy="46775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8" name="Picture 17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B76F3DE2-290D-0020-9914-A9E84D324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920" y="2443216"/>
            <a:ext cx="7449660" cy="5587245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E03965D-FA20-8FD7-1E43-9F78D423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7B5A968-346C-ACD5-85DB-D19FBE05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E95C6A-7BD6-356E-C26B-C2A83C1790E6}"/>
              </a:ext>
            </a:extLst>
          </p:cNvPr>
          <p:cNvGrpSpPr>
            <a:grpSpLocks noChangeAspect="1"/>
          </p:cNvGrpSpPr>
          <p:nvPr/>
        </p:nvGrpSpPr>
        <p:grpSpPr>
          <a:xfrm>
            <a:off x="11693411" y="9216196"/>
            <a:ext cx="6153926" cy="2721947"/>
            <a:chOff x="5264150" y="3803999"/>
            <a:chExt cx="3806836" cy="168380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EF3C154-E276-9F70-386E-D72A9CCEE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4150" y="3803999"/>
              <a:ext cx="2578100" cy="1683803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4D8B09C-6387-85FC-CA88-0525FB459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2250" y="3803999"/>
              <a:ext cx="1228736" cy="1683803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81B0F1FB-2A46-1F06-2155-A4831FC0BA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418" y="9263921"/>
            <a:ext cx="11597717" cy="30958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1790372-EFCE-4DCC-3C6C-6C92AD7A93A1}"/>
              </a:ext>
            </a:extLst>
          </p:cNvPr>
          <p:cNvSpPr txBox="1"/>
          <p:nvPr/>
        </p:nvSpPr>
        <p:spPr>
          <a:xfrm>
            <a:off x="12696669" y="8529403"/>
            <a:ext cx="521762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CCT5w cable parameters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80E833-D3AF-B2BF-2203-CE269D6E661F}"/>
              </a:ext>
            </a:extLst>
          </p:cNvPr>
          <p:cNvSpPr txBox="1"/>
          <p:nvPr/>
        </p:nvSpPr>
        <p:spPr>
          <a:xfrm>
            <a:off x="3737061" y="9634408"/>
            <a:ext cx="90690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5EEA819-798D-C786-DAD1-9A7096F4AB59}"/>
              </a:ext>
            </a:extLst>
          </p:cNvPr>
          <p:cNvSpPr txBox="1"/>
          <p:nvPr/>
        </p:nvSpPr>
        <p:spPr>
          <a:xfrm>
            <a:off x="3737061" y="11762346"/>
            <a:ext cx="90690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4CC1CF-6502-37FC-9133-2181A55CEB7E}"/>
              </a:ext>
            </a:extLst>
          </p:cNvPr>
          <p:cNvSpPr txBox="1"/>
          <p:nvPr/>
        </p:nvSpPr>
        <p:spPr>
          <a:xfrm>
            <a:off x="6901421" y="10073200"/>
            <a:ext cx="90690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</p:spTree>
    <p:extLst>
      <p:ext uri="{BB962C8B-B14F-4D97-AF65-F5344CB8AC3E}">
        <p14:creationId xmlns:p14="http://schemas.microsoft.com/office/powerpoint/2010/main" val="70380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CC617-E927-A18C-A7C3-F6218801D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Results: Comparison between CCT5 and CCT5-W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58146F-1621-EA94-AFB5-EC876F13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0916" y="2507083"/>
            <a:ext cx="22270530" cy="9051929"/>
          </a:xfrm>
        </p:spPr>
        <p:txBody>
          <a:bodyPr/>
          <a:lstStyle/>
          <a:p>
            <a:r>
              <a:rPr lang="en-US" dirty="0"/>
              <a:t> Dramatic reduction in training, good memory 		 </a:t>
            </a:r>
            <a:r>
              <a:rPr lang="en-US" b="1" i="1" dirty="0"/>
              <a:t>Impacts collider magnet cost</a:t>
            </a:r>
          </a:p>
          <a:p>
            <a:r>
              <a:rPr lang="en-US" dirty="0"/>
              <a:t> No degradation observed 		Ready to scale to the 14-16T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3FE053-72B0-F5B7-1B3A-0C4CCEE3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0C767-7F77-75D3-363E-D10F0318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83795-73A0-AFA4-AE7D-693C6CC88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C76C28-7ACE-2BBB-035D-3313CC839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4053" y="4665629"/>
            <a:ext cx="10970686" cy="79763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45FABB-D652-CA06-0FCE-878321121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2351"/>
            <a:ext cx="11188809" cy="8134953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5ACAE740-D73D-999D-C0E1-8BA2A1307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8" t="18443" r="34734" b="12502"/>
          <a:stretch>
            <a:fillRect/>
          </a:stretch>
        </p:blipFill>
        <p:spPr bwMode="auto">
          <a:xfrm>
            <a:off x="9918635" y="4877154"/>
            <a:ext cx="3375418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910276-5CEB-4DE7-5ACD-676FA14BEA3C}"/>
              </a:ext>
            </a:extLst>
          </p:cNvPr>
          <p:cNvSpPr txBox="1"/>
          <p:nvPr/>
        </p:nvSpPr>
        <p:spPr>
          <a:xfrm>
            <a:off x="1843790" y="5936105"/>
            <a:ext cx="2278505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9.9T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038728-A9C8-34D9-4E06-2DACB2EB3637}"/>
              </a:ext>
            </a:extLst>
          </p:cNvPr>
          <p:cNvSpPr txBox="1"/>
          <p:nvPr/>
        </p:nvSpPr>
        <p:spPr>
          <a:xfrm>
            <a:off x="8651823" y="4637314"/>
            <a:ext cx="2278505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11.1T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CBDC55-2DB8-CD70-4805-494DB8FBA0C5}"/>
              </a:ext>
            </a:extLst>
          </p:cNvPr>
          <p:cNvSpPr txBox="1"/>
          <p:nvPr/>
        </p:nvSpPr>
        <p:spPr>
          <a:xfrm>
            <a:off x="3810346" y="4459502"/>
            <a:ext cx="35221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/>
              <a:t>Quench Current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6E4751-A60F-3F74-5CA1-CF738F9BDA05}"/>
              </a:ext>
            </a:extLst>
          </p:cNvPr>
          <p:cNvSpPr txBox="1"/>
          <p:nvPr/>
        </p:nvSpPr>
        <p:spPr>
          <a:xfrm>
            <a:off x="15632309" y="4606532"/>
            <a:ext cx="6035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/>
              <a:t>Normalized Quench Current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AB2E1FA9-3EF7-FF2A-F8D9-B6A66CC6B968}"/>
              </a:ext>
            </a:extLst>
          </p:cNvPr>
          <p:cNvSpPr/>
          <p:nvPr/>
        </p:nvSpPr>
        <p:spPr>
          <a:xfrm>
            <a:off x="12349672" y="2827163"/>
            <a:ext cx="944381" cy="330140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4A6BC7A-F07A-9672-9C7C-EC2B704BB2A5}"/>
              </a:ext>
            </a:extLst>
          </p:cNvPr>
          <p:cNvSpPr/>
          <p:nvPr/>
        </p:nvSpPr>
        <p:spPr>
          <a:xfrm>
            <a:off x="7707442" y="3569022"/>
            <a:ext cx="944381" cy="330140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771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5948D-EA26-B6CE-B318-5BEC96F02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Major new result with REBCO High Temperature Superconductor</a:t>
            </a:r>
            <a:br>
              <a:rPr lang="en-US" dirty="0"/>
            </a:br>
            <a:r>
              <a:rPr lang="en-US" dirty="0"/>
              <a:t>- C3 is a 6-layer CCT magnet using CORC conductor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83B54-FBEB-373F-362D-6D2A0959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6A6C1-E1A8-F9FF-FE2E-9A8CD474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433FB-1312-3FC3-972D-88B2D0E8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B7E218-72FC-F92D-4EB8-35664BCC1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" y="6901589"/>
            <a:ext cx="12205767" cy="52922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3B193F-A3D2-0E0D-1377-7A19F74BB4B2}"/>
              </a:ext>
            </a:extLst>
          </p:cNvPr>
          <p:cNvSpPr txBox="1"/>
          <p:nvPr/>
        </p:nvSpPr>
        <p:spPr>
          <a:xfrm>
            <a:off x="161677" y="2557831"/>
            <a:ext cx="13996977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145 m of CORC® wires in six pieces, maximum piece length 35 m</a:t>
            </a:r>
            <a:endParaRPr lang="en-US" dirty="0">
              <a:solidFill>
                <a:srgbClr val="19376A"/>
              </a:solidFill>
              <a:latin typeface="Courier New" panose="02070309020205020404" pitchFamily="49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Specified the minimum tape </a:t>
            </a:r>
            <a:r>
              <a:rPr lang="en-US" i="1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I</a:t>
            </a:r>
            <a:r>
              <a:rPr lang="en-US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c</a:t>
            </a: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 for HM tapes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177AD9-B5BC-860D-601C-4C7877DBF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2164" y="6531429"/>
            <a:ext cx="12205767" cy="60325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213B58-36ED-5E28-8D6E-B80448BAA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4212" y="2421822"/>
            <a:ext cx="4845954" cy="36720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928FCE-42D6-2F0D-2374-5638E1E93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1771" y="2421822"/>
            <a:ext cx="5150552" cy="3746794"/>
          </a:xfrm>
          <a:prstGeom prst="rect">
            <a:avLst/>
          </a:prstGeom>
        </p:spPr>
      </p:pic>
      <p:pic>
        <p:nvPicPr>
          <p:cNvPr id="2050" name="Picture 2" descr="CORC® Cables &amp; Wires – Advanced Conductor Technologies LLC">
            <a:extLst>
              <a:ext uri="{FF2B5EF4-FFF2-40B4-BE49-F238E27FC236}">
                <a16:creationId xmlns:a16="http://schemas.microsoft.com/office/drawing/2014/main" id="{342436DB-C71B-3C28-1903-BAD3CE4E0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01" y="3894169"/>
            <a:ext cx="4510607" cy="28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6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25C54-FB77-F9A3-29D7-10BD59019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7247" y="179079"/>
            <a:ext cx="20130746" cy="2008592"/>
          </a:xfrm>
        </p:spPr>
        <p:txBody>
          <a:bodyPr>
            <a:normAutofit/>
          </a:bodyPr>
          <a:lstStyle/>
          <a:p>
            <a:r>
              <a:rPr lang="en-US" sz="6133" dirty="0"/>
              <a:t>The dipole field reached 5.99 T at 6.75 kA, in a 60mm bore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E1A2B-1A12-573A-0335-BFC24E91C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D260E43B-7F43-FA45-AAB7-E054FD6CC4E3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DACFB9-F1C4-4F02-2FCC-99EC19A51FA0}"/>
              </a:ext>
            </a:extLst>
          </p:cNvPr>
          <p:cNvSpPr txBox="1"/>
          <p:nvPr/>
        </p:nvSpPr>
        <p:spPr>
          <a:xfrm>
            <a:off x="14987975" y="10046683"/>
            <a:ext cx="8273419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67" dirty="0">
                <a:solidFill>
                  <a:srgbClr val="1F497D"/>
                </a:solidFill>
              </a:rPr>
              <a:t>Calculation by L. Brouwer and Y. Yan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1366C6-E54C-1A13-E955-CB9781A5353E}"/>
              </a:ext>
            </a:extLst>
          </p:cNvPr>
          <p:cNvSpPr txBox="1"/>
          <p:nvPr/>
        </p:nvSpPr>
        <p:spPr>
          <a:xfrm>
            <a:off x="474605" y="10862262"/>
            <a:ext cx="16838035" cy="1787669"/>
          </a:xfrm>
          <a:prstGeom prst="rect">
            <a:avLst/>
          </a:prstGeom>
        </p:spPr>
        <p:txBody>
          <a:bodyPr vert="horz" wrap="square" lIns="243840" tIns="121920" rIns="243840" bIns="121920" rtlCol="0">
            <a:spAutoFit/>
          </a:bodyPr>
          <a:lstStyle>
            <a:defPPr>
              <a:defRPr lang="en-US"/>
            </a:defPPr>
            <a:lvl1pPr marL="257175" indent="-257175" defTabSz="342900"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2"/>
                </a:solidFill>
                <a:latin typeface="+mj-lt"/>
              </a:defRPr>
            </a:lvl1pPr>
            <a:lvl2pPr marL="557213" indent="-214313" defTabSz="342900">
              <a:spcBef>
                <a:spcPct val="20000"/>
              </a:spcBef>
              <a:buFont typeface="Courier New"/>
              <a:buChar char="o"/>
              <a:defRPr sz="1500">
                <a:solidFill>
                  <a:srgbClr val="1F497D"/>
                </a:solidFill>
                <a:latin typeface="+mj-lt"/>
              </a:defRPr>
            </a:lvl2pPr>
            <a:lvl3pPr marL="857250" indent="-171450" defTabSz="342900">
              <a:spcBef>
                <a:spcPct val="20000"/>
              </a:spcBef>
              <a:buFont typeface="Arial"/>
              <a:buChar char="•"/>
              <a:defRPr sz="1500">
                <a:solidFill>
                  <a:srgbClr val="1F497D"/>
                </a:solidFill>
                <a:latin typeface="+mj-lt"/>
              </a:defRPr>
            </a:lvl3pPr>
            <a:lvl4pPr marL="1200150" indent="-171450" defTabSz="342900">
              <a:spcBef>
                <a:spcPct val="20000"/>
              </a:spcBef>
              <a:buFont typeface="Arial"/>
              <a:buChar char="–"/>
              <a:defRPr sz="1500">
                <a:solidFill>
                  <a:srgbClr val="1F497D"/>
                </a:solidFill>
                <a:latin typeface="+mj-lt"/>
              </a:defRPr>
            </a:lvl4pPr>
            <a:lvl5pPr marL="1543050" indent="-171450" defTabSz="342900">
              <a:spcBef>
                <a:spcPct val="20000"/>
              </a:spcBef>
              <a:buFont typeface="Arial"/>
              <a:buChar char="»"/>
              <a:defRPr sz="1500">
                <a:solidFill>
                  <a:srgbClr val="1F497D"/>
                </a:solidFill>
                <a:latin typeface="+mj-lt"/>
              </a:defRPr>
            </a:lvl5pPr>
            <a:lvl6pPr marL="1885950" indent="-171450" defTabSz="342900">
              <a:spcBef>
                <a:spcPct val="20000"/>
              </a:spcBef>
              <a:buFont typeface="Arial"/>
              <a:buChar char="•"/>
              <a:defRPr sz="1500"/>
            </a:lvl6pPr>
            <a:lvl7pPr marL="2228850" indent="-171450" defTabSz="342900">
              <a:spcBef>
                <a:spcPct val="20000"/>
              </a:spcBef>
              <a:buFont typeface="Arial"/>
              <a:buChar char="•"/>
              <a:defRPr sz="1500"/>
            </a:lvl7pPr>
            <a:lvl8pPr marL="2571750" indent="-171450" defTabSz="342900">
              <a:spcBef>
                <a:spcPct val="20000"/>
              </a:spcBef>
              <a:buFont typeface="Arial"/>
              <a:buChar char="•"/>
              <a:defRPr sz="1500"/>
            </a:lvl8pPr>
            <a:lvl9pPr marL="2914650" indent="-171450" defTabSz="342900">
              <a:spcBef>
                <a:spcPct val="20000"/>
              </a:spcBef>
              <a:buFont typeface="Arial"/>
              <a:buChar char="•"/>
              <a:defRPr sz="1500"/>
            </a:lvl9pPr>
          </a:lstStyle>
          <a:p>
            <a:pPr>
              <a:spcBef>
                <a:spcPts val="533"/>
              </a:spcBef>
            </a:pPr>
            <a:r>
              <a:rPr lang="en-US" sz="4800" dirty="0">
                <a:solidFill>
                  <a:schemeClr val="tx1"/>
                </a:solidFill>
                <a:latin typeface="+mn-lt"/>
              </a:rPr>
              <a:t>Peak I x B force on the conductor ~ 42 </a:t>
            </a:r>
            <a:r>
              <a:rPr lang="en-US" sz="4800" dirty="0" err="1">
                <a:solidFill>
                  <a:schemeClr val="tx1"/>
                </a:solidFill>
                <a:latin typeface="+mn-lt"/>
              </a:rPr>
              <a:t>kN</a:t>
            </a:r>
            <a:r>
              <a:rPr lang="en-US" sz="4800" dirty="0">
                <a:solidFill>
                  <a:schemeClr val="tx1"/>
                </a:solidFill>
                <a:latin typeface="+mn-lt"/>
              </a:rPr>
              <a:t>/m </a:t>
            </a:r>
          </a:p>
          <a:p>
            <a:pPr>
              <a:spcBef>
                <a:spcPts val="533"/>
              </a:spcBef>
            </a:pPr>
            <a:r>
              <a:rPr lang="en-US" sz="4800" dirty="0">
                <a:solidFill>
                  <a:schemeClr val="tx1"/>
                </a:solidFill>
                <a:latin typeface="+mn-lt"/>
              </a:rPr>
              <a:t>Iron contribution ~ 1.1 T, 19% of the total field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95B1C6-BC6E-ABD4-43F5-D1E24C1CDA9A}"/>
              </a:ext>
            </a:extLst>
          </p:cNvPr>
          <p:cNvGrpSpPr/>
          <p:nvPr/>
        </p:nvGrpSpPr>
        <p:grpSpPr>
          <a:xfrm>
            <a:off x="1122606" y="2773344"/>
            <a:ext cx="21720879" cy="7940695"/>
            <a:chOff x="733986" y="1681132"/>
            <a:chExt cx="7840416" cy="269037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6249D08-CFE0-422C-8011-8C7134509B8C}"/>
                </a:ext>
              </a:extLst>
            </p:cNvPr>
            <p:cNvGrpSpPr/>
            <p:nvPr/>
          </p:nvGrpSpPr>
          <p:grpSpPr>
            <a:xfrm>
              <a:off x="733986" y="1681132"/>
              <a:ext cx="7840416" cy="2690371"/>
              <a:chOff x="604876" y="1572826"/>
              <a:chExt cx="7720808" cy="264932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3274ED4-DBC0-4BCE-B45E-BA79C0C9B4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604876" y="1572826"/>
                <a:ext cx="7720808" cy="2649328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8B5B673A-C1EB-8041-C980-6EF1CA8C0872}"/>
                  </a:ext>
                </a:extLst>
              </p:cNvPr>
              <p:cNvCxnSpPr/>
              <p:nvPr/>
            </p:nvCxnSpPr>
            <p:spPr>
              <a:xfrm flipV="1">
                <a:off x="2188541" y="3025726"/>
                <a:ext cx="327660" cy="213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F0ADC3-22DE-DF6F-271E-198A8F5C19F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41034" y="2266143"/>
                <a:ext cx="327660" cy="213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6BACD7-7C83-02AF-D8DD-9B358B86D2BD}"/>
                  </a:ext>
                </a:extLst>
              </p:cNvPr>
              <p:cNvSpPr txBox="1"/>
              <p:nvPr/>
            </p:nvSpPr>
            <p:spPr>
              <a:xfrm>
                <a:off x="2741053" y="1725901"/>
                <a:ext cx="745407" cy="3388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6000" dirty="0">
                    <a:solidFill>
                      <a:schemeClr val="accent2"/>
                    </a:solidFill>
                  </a:rPr>
                  <a:t>5.99 T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CAC2681-D646-4549-0A8D-F84258B92A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2668" y="1910567"/>
                <a:ext cx="357327" cy="89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59E9FE-841C-4255-AA01-6EEBE8AC3E4F}"/>
                  </a:ext>
                </a:extLst>
              </p:cNvPr>
              <p:cNvSpPr txBox="1"/>
              <p:nvPr/>
            </p:nvSpPr>
            <p:spPr>
              <a:xfrm>
                <a:off x="7579876" y="3378208"/>
                <a:ext cx="560794" cy="308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400" dirty="0">
                    <a:solidFill>
                      <a:srgbClr val="1F497D"/>
                    </a:solidFill>
                  </a:rPr>
                  <a:t>4.2 K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DA45DD4A-712E-5F02-B978-80711E28B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14166" y="2991527"/>
                <a:ext cx="42614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0619D0E2-90EA-CC27-5842-EDFCD29A96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604304" y="2164081"/>
                <a:ext cx="334701" cy="2605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9AF36C3-CDE2-1EB8-0B80-9CB4BC5D77B3}"/>
                </a:ext>
              </a:extLst>
            </p:cNvPr>
            <p:cNvSpPr txBox="1"/>
            <p:nvPr/>
          </p:nvSpPr>
          <p:spPr>
            <a:xfrm>
              <a:off x="3567035" y="3544502"/>
              <a:ext cx="569481" cy="312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1F497D"/>
                  </a:solidFill>
                </a:rPr>
                <a:t>4.2 K</a:t>
              </a:r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4F707B3-6BDC-10EE-1BE8-757E9202E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7D6EE71-26E8-0562-D9E9-35A650A1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1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9AE03-560F-9B6C-2270-2F24701B0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37DE3-101D-EF7E-B622-0256131E2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361" y="237071"/>
            <a:ext cx="19632572" cy="1950600"/>
          </a:xfrm>
        </p:spPr>
        <p:txBody>
          <a:bodyPr>
            <a:normAutofit/>
          </a:bodyPr>
          <a:lstStyle/>
          <a:p>
            <a:r>
              <a:rPr lang="en-US" dirty="0"/>
              <a:t>The MDP Roadmap is aligned with DOE-OHEP Strategy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A6140-D05D-165B-DF7B-3FB83521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5A1D2-E7DA-1276-7B57-93AD6450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28094-93DD-8B9C-4419-A4B542008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F05FBD6-B443-A929-F04A-4A5B5F029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68" y="2511650"/>
            <a:ext cx="16357839" cy="90876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D58FBC5-2F22-A2E8-719B-475BEBDB4E9B}"/>
              </a:ext>
            </a:extLst>
          </p:cNvPr>
          <p:cNvSpPr txBox="1"/>
          <p:nvPr/>
        </p:nvSpPr>
        <p:spPr>
          <a:xfrm>
            <a:off x="0" y="2511650"/>
            <a:ext cx="7255239" cy="1846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The magnet research supports </a:t>
            </a: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hadron and muon colliders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, also </a:t>
            </a: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axion-searches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9397F1-2F7E-460A-41C0-1FB184A28869}"/>
              </a:ext>
            </a:extLst>
          </p:cNvPr>
          <p:cNvSpPr txBox="1"/>
          <p:nvPr/>
        </p:nvSpPr>
        <p:spPr>
          <a:xfrm>
            <a:off x="193164" y="5365036"/>
            <a:ext cx="7255239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 major focus of MDP is on the </a:t>
            </a: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science of magnets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, i.e. modeling, diagnostics &amp; instrumentation, and materials </a:t>
            </a:r>
            <a:endParaRPr kumimoji="0" lang="en-US" sz="36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BA6B58-2E84-71F7-0CEA-170DF5C319F3}"/>
              </a:ext>
            </a:extLst>
          </p:cNvPr>
          <p:cNvSpPr txBox="1"/>
          <p:nvPr/>
        </p:nvSpPr>
        <p:spPr>
          <a:xfrm>
            <a:off x="193164" y="8803697"/>
            <a:ext cx="7255239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The new roadmap enforces </a:t>
            </a: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strong interfacing with collider designs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1CA6EC-585E-DB37-1ED6-B0B9A560A669}"/>
              </a:ext>
            </a:extLst>
          </p:cNvPr>
          <p:cNvSpPr txBox="1"/>
          <p:nvPr/>
        </p:nvSpPr>
        <p:spPr>
          <a:xfrm>
            <a:off x="1489023" y="11923317"/>
            <a:ext cx="21405954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Next major milestones are getting HTS (REBCO and Bi2212) magnets into high field via “hybrid magnet” testing</a:t>
            </a:r>
          </a:p>
        </p:txBody>
      </p:sp>
    </p:spTree>
    <p:extLst>
      <p:ext uri="{BB962C8B-B14F-4D97-AF65-F5344CB8AC3E}">
        <p14:creationId xmlns:p14="http://schemas.microsoft.com/office/powerpoint/2010/main" val="1926409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01;p1">
            <a:extLst>
              <a:ext uri="{FF2B5EF4-FFF2-40B4-BE49-F238E27FC236}">
                <a16:creationId xmlns:a16="http://schemas.microsoft.com/office/drawing/2014/main" id="{FE076DBB-7269-06F9-746A-5EB915C4E04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42714" y="7239763"/>
            <a:ext cx="6218412" cy="52867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4A114D-9228-422E-9E74-DF24035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synergies with Fusion REBCO research are leveraged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57FDF-A868-5516-912B-60845689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BC078-A23D-DA31-77A7-26E827E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F37ED-C333-7B61-41EE-2093F5B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pic>
        <p:nvPicPr>
          <p:cNvPr id="7" name="Google Shape;96;p1">
            <a:extLst>
              <a:ext uri="{FF2B5EF4-FFF2-40B4-BE49-F238E27FC236}">
                <a16:creationId xmlns:a16="http://schemas.microsoft.com/office/drawing/2014/main" id="{F0695C4B-8B67-13EC-3E80-D4C3F94BFD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551" y="2568649"/>
            <a:ext cx="3913990" cy="30091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;p1">
            <a:extLst>
              <a:ext uri="{FF2B5EF4-FFF2-40B4-BE49-F238E27FC236}">
                <a16:creationId xmlns:a16="http://schemas.microsoft.com/office/drawing/2014/main" id="{AC65AB56-B802-6B55-C7C0-290743CC8ECE}"/>
              </a:ext>
            </a:extLst>
          </p:cNvPr>
          <p:cNvSpPr txBox="1"/>
          <p:nvPr/>
        </p:nvSpPr>
        <p:spPr>
          <a:xfrm>
            <a:off x="-28941" y="6063262"/>
            <a:ext cx="10994898" cy="57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two layer Cable Model Coil to test for cyclic degradation</a:t>
            </a:r>
            <a:endParaRPr sz="2800" dirty="0"/>
          </a:p>
        </p:txBody>
      </p:sp>
      <p:pic>
        <p:nvPicPr>
          <p:cNvPr id="10" name="Google Shape;103;p1">
            <a:extLst>
              <a:ext uri="{FF2B5EF4-FFF2-40B4-BE49-F238E27FC236}">
                <a16:creationId xmlns:a16="http://schemas.microsoft.com/office/drawing/2014/main" id="{E76FE326-5490-A41D-9D1A-3EE32570CF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476" y="9239272"/>
            <a:ext cx="2217420" cy="1901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00;p1">
            <a:extLst>
              <a:ext uri="{FF2B5EF4-FFF2-40B4-BE49-F238E27FC236}">
                <a16:creationId xmlns:a16="http://schemas.microsoft.com/office/drawing/2014/main" id="{EDD253E4-4A4D-7F8A-7170-33907A8F1AD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4273" y="7108629"/>
            <a:ext cx="4814491" cy="55490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85584A-D474-E907-C2FB-C43F9165F1F2}"/>
              </a:ext>
            </a:extLst>
          </p:cNvPr>
          <p:cNvSpPr txBox="1"/>
          <p:nvPr/>
        </p:nvSpPr>
        <p:spPr>
          <a:xfrm>
            <a:off x="4418260" y="2310467"/>
            <a:ext cx="6002104" cy="3139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 sign of degradation seen in high field &amp; low-cycle fatigue testing - IC&gt;80% sum of tapes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Demonstrate feasibility of direct dry wound (non-VPI) coil design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E0792E-138B-B308-03F3-2450FAA66B1D}"/>
              </a:ext>
            </a:extLst>
          </p:cNvPr>
          <p:cNvCxnSpPr/>
          <p:nvPr/>
        </p:nvCxnSpPr>
        <p:spPr>
          <a:xfrm>
            <a:off x="10693161" y="3259581"/>
            <a:ext cx="0" cy="864108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Google Shape;882;p13" descr="Diagram&#10;&#10;Description automatically generated with low confidence">
            <a:extLst>
              <a:ext uri="{FF2B5EF4-FFF2-40B4-BE49-F238E27FC236}">
                <a16:creationId xmlns:a16="http://schemas.microsoft.com/office/drawing/2014/main" id="{3C576435-190C-5014-1CA9-DBFD18C1D58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627879" y="4000576"/>
            <a:ext cx="5455145" cy="8641080"/>
          </a:xfrm>
          <a:prstGeom prst="rect">
            <a:avLst/>
          </a:prstGeom>
          <a:solidFill>
            <a:srgbClr val="DDEBEE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" name="Google Shape;890;p13">
            <a:extLst>
              <a:ext uri="{FF2B5EF4-FFF2-40B4-BE49-F238E27FC236}">
                <a16:creationId xmlns:a16="http://schemas.microsoft.com/office/drawing/2014/main" id="{11EE6C5A-F978-774A-0D72-078134103C0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87438" y="4523021"/>
            <a:ext cx="6150173" cy="3782554"/>
          </a:xfrm>
          <a:prstGeom prst="rect">
            <a:avLst/>
          </a:prstGeom>
          <a:noFill/>
          <a:ln w="9525" cap="flat" cmpd="sng">
            <a:solidFill>
              <a:srgbClr val="1F2B4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" name="Google Shape;891;p13">
            <a:extLst>
              <a:ext uri="{FF2B5EF4-FFF2-40B4-BE49-F238E27FC236}">
                <a16:creationId xmlns:a16="http://schemas.microsoft.com/office/drawing/2014/main" id="{C66BAF5E-6B37-03CC-64F3-3BC1FEA1BAC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192001" y="8350179"/>
            <a:ext cx="5088686" cy="418664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C2969B-B100-6122-1F68-CB9B47072BEE}"/>
              </a:ext>
            </a:extLst>
          </p:cNvPr>
          <p:cNvSpPr txBox="1"/>
          <p:nvPr/>
        </p:nvSpPr>
        <p:spPr>
          <a:xfrm>
            <a:off x="10965959" y="2310467"/>
            <a:ext cx="13011492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 Offices of HEP &amp; FES jointly funding a large-bore cable test facility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Will provide 15T dipole field over 750mm good-field, 1.9-50K on-sample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Cryostat will enable testing of high-field hybrid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Being located at FNAL</a:t>
            </a:r>
          </a:p>
        </p:txBody>
      </p:sp>
    </p:spTree>
    <p:extLst>
      <p:ext uri="{BB962C8B-B14F-4D97-AF65-F5344CB8AC3E}">
        <p14:creationId xmlns:p14="http://schemas.microsoft.com/office/powerpoint/2010/main" val="156111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EF5AA-59C9-1092-A627-9C213161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47FFB-92D0-7441-0861-0B34D2806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2612015"/>
            <a:ext cx="23163313" cy="988478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Magnet needs of future colliders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Example of enabling magnet technology – </a:t>
            </a:r>
            <a:r>
              <a:rPr lang="en-US" dirty="0" err="1">
                <a:latin typeface="Helvetica Neue" panose="02000503000000020004" pitchFamily="2" charset="0"/>
              </a:rPr>
              <a:t>HiLumi</a:t>
            </a: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HEP Strategy for large-scale technology development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</a:t>
            </a:r>
            <a:r>
              <a:rPr lang="en-US" dirty="0">
                <a:latin typeface="Helvetica Neue" panose="02000503000000020004" pitchFamily="2" charset="0"/>
              </a:rPr>
              <a:t>he US Magnet Development Program – recently revised roadmap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Recent major accomplishments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Synergies and collaborations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6FCB-35B7-5C8D-453B-40554B8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72A6F-3744-6D5E-A213-12B2F8BF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61495-CCF2-2829-ACAC-7BF50DAD9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04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4" y="12647548"/>
            <a:ext cx="18376156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977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227349" y="-25400"/>
            <a:ext cx="20190584" cy="221307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5200" dirty="0"/>
              <a:t>Magnet and Conductor Plans &amp; Roadmaps are well-advanced globally</a:t>
            </a:r>
            <a:endParaRPr sz="5200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5436F263-9977-9D48-BB38-A54B88708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333" y="2311130"/>
            <a:ext cx="23833814" cy="9495530"/>
          </a:xfrm>
        </p:spPr>
        <p:txBody>
          <a:bodyPr>
            <a:normAutofit/>
          </a:bodyPr>
          <a:lstStyle/>
          <a:p>
            <a:r>
              <a:rPr lang="en-US" sz="3200" dirty="0"/>
              <a:t>US MDP – </a:t>
            </a:r>
            <a:r>
              <a:rPr lang="en-US" sz="3200" b="1" i="1" dirty="0"/>
              <a:t>well established</a:t>
            </a:r>
          </a:p>
          <a:p>
            <a:r>
              <a:rPr lang="en-US" sz="3200" dirty="0"/>
              <a:t>European HFM – </a:t>
            </a:r>
            <a:r>
              <a:rPr lang="en-US" sz="3200" b="1" i="1" dirty="0"/>
              <a:t>established, rapid development</a:t>
            </a:r>
          </a:p>
          <a:p>
            <a:r>
              <a:rPr lang="en-US" sz="3200" dirty="0"/>
              <a:t>Japan efforts at KEK - coordinated with CERN and MDP</a:t>
            </a:r>
          </a:p>
          <a:p>
            <a:r>
              <a:rPr lang="en-US" sz="3200" dirty="0"/>
              <a:t>China efforts led by IHEP – </a:t>
            </a:r>
            <a:r>
              <a:rPr lang="en-US" sz="3200" b="1" i="1" dirty="0"/>
              <a:t>progressing well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8286D-6142-AF43-B7F1-20EC430AA3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794621" y="12781737"/>
            <a:ext cx="9651700" cy="730250"/>
          </a:xfrm>
        </p:spPr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grpSp>
        <p:nvGrpSpPr>
          <p:cNvPr id="10" name="组合 18">
            <a:extLst>
              <a:ext uri="{FF2B5EF4-FFF2-40B4-BE49-F238E27FC236}">
                <a16:creationId xmlns:a16="http://schemas.microsoft.com/office/drawing/2014/main" id="{4062B756-2AFF-974F-9026-76078758E67C}"/>
              </a:ext>
            </a:extLst>
          </p:cNvPr>
          <p:cNvGrpSpPr/>
          <p:nvPr/>
        </p:nvGrpSpPr>
        <p:grpSpPr>
          <a:xfrm>
            <a:off x="19521459" y="10408078"/>
            <a:ext cx="2890102" cy="1962332"/>
            <a:chOff x="9726858" y="-110410"/>
            <a:chExt cx="2465143" cy="1963988"/>
          </a:xfrm>
        </p:grpSpPr>
        <p:sp>
          <p:nvSpPr>
            <p:cNvPr id="11" name="矩形 22">
              <a:extLst>
                <a:ext uri="{FF2B5EF4-FFF2-40B4-BE49-F238E27FC236}">
                  <a16:creationId xmlns:a16="http://schemas.microsoft.com/office/drawing/2014/main" id="{6B8CA688-BDE3-DF47-9F1C-919A752AE5EF}"/>
                </a:ext>
              </a:extLst>
            </p:cNvPr>
            <p:cNvSpPr/>
            <p:nvPr/>
          </p:nvSpPr>
          <p:spPr>
            <a:xfrm>
              <a:off x="9726858" y="872931"/>
              <a:ext cx="2465143" cy="980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中国科学院高能物理研究所</a:t>
              </a:r>
              <a:endParaRPr lang="en-US" altLang="zh-CN" sz="1650" dirty="0">
                <a:solidFill>
                  <a:srgbClr val="2D2E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 </a:t>
              </a:r>
              <a:r>
                <a:rPr lang="en-US" altLang="zh-CN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Institute of High Energy Physics, CAS</a:t>
              </a:r>
            </a:p>
          </p:txBody>
        </p:sp>
        <p:pic>
          <p:nvPicPr>
            <p:cNvPr id="12" name="图片 23">
              <a:extLst>
                <a:ext uri="{FF2B5EF4-FFF2-40B4-BE49-F238E27FC236}">
                  <a16:creationId xmlns:a16="http://schemas.microsoft.com/office/drawing/2014/main" id="{3DA836CF-0F4D-5A48-A10D-9328292B5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1192" y="-110410"/>
              <a:ext cx="1341954" cy="903077"/>
            </a:xfrm>
            <a:prstGeom prst="rect">
              <a:avLst/>
            </a:prstGeom>
          </p:spPr>
        </p:pic>
      </p:grpSp>
      <p:grpSp>
        <p:nvGrpSpPr>
          <p:cNvPr id="13" name="组合 3">
            <a:extLst>
              <a:ext uri="{FF2B5EF4-FFF2-40B4-BE49-F238E27FC236}">
                <a16:creationId xmlns:a16="http://schemas.microsoft.com/office/drawing/2014/main" id="{A8E027E8-56A7-4D40-AE2B-9685E3F46690}"/>
              </a:ext>
            </a:extLst>
          </p:cNvPr>
          <p:cNvGrpSpPr/>
          <p:nvPr/>
        </p:nvGrpSpPr>
        <p:grpSpPr>
          <a:xfrm>
            <a:off x="15927911" y="10488701"/>
            <a:ext cx="2890102" cy="2055236"/>
            <a:chOff x="86981" y="5498572"/>
            <a:chExt cx="1926735" cy="1370157"/>
          </a:xfrm>
        </p:grpSpPr>
        <p:pic>
          <p:nvPicPr>
            <p:cNvPr id="14" name="Picture 10" descr="https://gss1.bdstatic.com/-vo3dSag_xI4khGkpoWK1HF6hhy/baike/w%3D268%3Bg%3D0/sign=9baf3e864ded2e73fce9812abf3ac6b6/f11f3a292df5e0fe34f058035b6034a85fdf72cc.jpg">
              <a:extLst>
                <a:ext uri="{FF2B5EF4-FFF2-40B4-BE49-F238E27FC236}">
                  <a16:creationId xmlns:a16="http://schemas.microsoft.com/office/drawing/2014/main" id="{DB173CCD-E8AA-5141-8C37-B120FBF6546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251"/>
            <a:stretch/>
          </p:blipFill>
          <p:spPr bwMode="auto">
            <a:xfrm>
              <a:off x="641516" y="5498572"/>
              <a:ext cx="848344" cy="716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27">
              <a:extLst>
                <a:ext uri="{FF2B5EF4-FFF2-40B4-BE49-F238E27FC236}">
                  <a16:creationId xmlns:a16="http://schemas.microsoft.com/office/drawing/2014/main" id="{E02BB2B9-ED03-D643-A217-E365AB53C9B6}"/>
                </a:ext>
              </a:extLst>
            </p:cNvPr>
            <p:cNvSpPr/>
            <p:nvPr/>
          </p:nvSpPr>
          <p:spPr>
            <a:xfrm>
              <a:off x="86981" y="6215516"/>
              <a:ext cx="1926735" cy="653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中国科学院电工研究所</a:t>
              </a:r>
            </a:p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 </a:t>
              </a:r>
              <a:r>
                <a:rPr lang="en-US" altLang="zh-CN" sz="1650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Institute of Electrical Engineering, CAS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3D39A24-56A4-C044-A02C-6FC4ADF09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5443" y="8074791"/>
            <a:ext cx="1703454" cy="16117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14415C-69A7-344B-8148-D66AFCAB5B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2416" y="8103843"/>
            <a:ext cx="1703456" cy="16577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41ACE5-5225-DD4E-B59C-094E229A10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57329" y="7945111"/>
            <a:ext cx="4098478" cy="18164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0CC13D-A3F4-0A41-96A1-8044C7FA6C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572226" y="9804668"/>
            <a:ext cx="4546096" cy="7965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359878F-6114-A04D-BBCC-7C70CA419A3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9296" y="2566639"/>
            <a:ext cx="1399596" cy="13995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5E7EC87-4992-DD40-AAE0-49AC171F93E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536" y="3281346"/>
            <a:ext cx="2405340" cy="9563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CA3ACD2-732E-144E-8BFA-A8029A1891C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15231" y="2678337"/>
            <a:ext cx="2365226" cy="532840"/>
          </a:xfrm>
          <a:prstGeom prst="rect">
            <a:avLst/>
          </a:prstGeom>
        </p:spPr>
      </p:pic>
      <p:pic>
        <p:nvPicPr>
          <p:cNvPr id="27" name="Picture 3" descr="page1image846823312">
            <a:extLst>
              <a:ext uri="{FF2B5EF4-FFF2-40B4-BE49-F238E27FC236}">
                <a16:creationId xmlns:a16="http://schemas.microsoft.com/office/drawing/2014/main" id="{032F0C36-982C-4F4A-A24B-419096C94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18839" y="3269897"/>
            <a:ext cx="1144870" cy="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2" descr="sciences70">
            <a:extLst>
              <a:ext uri="{FF2B5EF4-FFF2-40B4-BE49-F238E27FC236}">
                <a16:creationId xmlns:a16="http://schemas.microsoft.com/office/drawing/2014/main" id="{74C36742-8DD3-9E4D-AB32-5C216035A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8368" y="5022087"/>
            <a:ext cx="2405340" cy="94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0157DED-6ACC-CB42-BAA6-44C814888DD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22239" y="3820415"/>
            <a:ext cx="1400266" cy="859892"/>
          </a:xfrm>
          <a:prstGeom prst="rect">
            <a:avLst/>
          </a:prstGeom>
        </p:spPr>
      </p:pic>
      <p:pic>
        <p:nvPicPr>
          <p:cNvPr id="30" name="Screen Shot 2021-05-19 at 07.33.32.png" descr="Screen Shot 2021-05-19 at 07.33.32.png">
            <a:extLst>
              <a:ext uri="{FF2B5EF4-FFF2-40B4-BE49-F238E27FC236}">
                <a16:creationId xmlns:a16="http://schemas.microsoft.com/office/drawing/2014/main" id="{259ABD91-68E5-064F-A748-D82226AAF2A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592100" y="5545208"/>
            <a:ext cx="4098480" cy="849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Screen Shot 2021-05-19 at 07.34.04.png" descr="Screen Shot 2021-05-19 at 07.34.04.png">
            <a:extLst>
              <a:ext uri="{FF2B5EF4-FFF2-40B4-BE49-F238E27FC236}">
                <a16:creationId xmlns:a16="http://schemas.microsoft.com/office/drawing/2014/main" id="{5EE55400-4D44-F64F-A15E-7452CD54016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156852" y="6276041"/>
            <a:ext cx="3174072" cy="11443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Image 6">
            <a:extLst>
              <a:ext uri="{FF2B5EF4-FFF2-40B4-BE49-F238E27FC236}">
                <a16:creationId xmlns:a16="http://schemas.microsoft.com/office/drawing/2014/main" id="{9070A940-C891-674B-9305-3472DCEC2032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0471" y="2660233"/>
            <a:ext cx="1472838" cy="1469716"/>
          </a:xfrm>
          <a:prstGeom prst="rect">
            <a:avLst/>
          </a:prstGeom>
        </p:spPr>
      </p:pic>
      <p:pic>
        <p:nvPicPr>
          <p:cNvPr id="36" name="Image 1">
            <a:extLst>
              <a:ext uri="{FF2B5EF4-FFF2-40B4-BE49-F238E27FC236}">
                <a16:creationId xmlns:a16="http://schemas.microsoft.com/office/drawing/2014/main" id="{8090E420-2A53-4A4A-8FF4-30B23955CD43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5601" y="4107514"/>
            <a:ext cx="1719222" cy="12193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7" name="Image 6" descr="CNRS-inter-Quadri.gif">
            <a:extLst>
              <a:ext uri="{FF2B5EF4-FFF2-40B4-BE49-F238E27FC236}">
                <a16:creationId xmlns:a16="http://schemas.microsoft.com/office/drawing/2014/main" id="{A44DCB0B-07F1-7847-A5E9-E7BB95424A2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2037" y="6032151"/>
            <a:ext cx="1986866" cy="195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8">
            <a:extLst>
              <a:ext uri="{FF2B5EF4-FFF2-40B4-BE49-F238E27FC236}">
                <a16:creationId xmlns:a16="http://schemas.microsoft.com/office/drawing/2014/main" id="{F6A64BD4-6A3C-6D41-A5BE-03532B54C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2332" y="4162525"/>
            <a:ext cx="2286000" cy="118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39" name="Picture 29">
            <a:extLst>
              <a:ext uri="{FF2B5EF4-FFF2-40B4-BE49-F238E27FC236}">
                <a16:creationId xmlns:a16="http://schemas.microsoft.com/office/drawing/2014/main" id="{6D4F3195-67AC-1746-BAEE-66E491C08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8587" y="3936893"/>
            <a:ext cx="2238374" cy="1538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40" name="Image 2">
            <a:extLst>
              <a:ext uri="{FF2B5EF4-FFF2-40B4-BE49-F238E27FC236}">
                <a16:creationId xmlns:a16="http://schemas.microsoft.com/office/drawing/2014/main" id="{C06F324F-D537-E048-8589-3D7C57D32AA3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887" y="6371322"/>
            <a:ext cx="2333626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2">
            <a:extLst>
              <a:ext uri="{FF2B5EF4-FFF2-40B4-BE49-F238E27FC236}">
                <a16:creationId xmlns:a16="http://schemas.microsoft.com/office/drawing/2014/main" id="{F300C975-5566-B341-8266-562E49FA7277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7863" y="5501828"/>
            <a:ext cx="1796090" cy="1796090"/>
          </a:xfrm>
          <a:prstGeom prst="rect">
            <a:avLst/>
          </a:prstGeom>
        </p:spPr>
      </p:pic>
      <p:pic>
        <p:nvPicPr>
          <p:cNvPr id="42" name="Image 13">
            <a:extLst>
              <a:ext uri="{FF2B5EF4-FFF2-40B4-BE49-F238E27FC236}">
                <a16:creationId xmlns:a16="http://schemas.microsoft.com/office/drawing/2014/main" id="{7FF937EA-6238-4448-B6C4-28E9E3C2A76E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4993" y="2509168"/>
            <a:ext cx="2436938" cy="1495162"/>
          </a:xfrm>
          <a:prstGeom prst="rect">
            <a:avLst/>
          </a:prstGeom>
        </p:spPr>
      </p:pic>
      <p:pic>
        <p:nvPicPr>
          <p:cNvPr id="43" name="Image 14">
            <a:extLst>
              <a:ext uri="{FF2B5EF4-FFF2-40B4-BE49-F238E27FC236}">
                <a16:creationId xmlns:a16="http://schemas.microsoft.com/office/drawing/2014/main" id="{A57B5DDD-DD09-E440-B560-71C408C65E84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5956" y="6331050"/>
            <a:ext cx="1474592" cy="157289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38AAF52-431E-874C-B058-3E83EEF62F5E}"/>
              </a:ext>
            </a:extLst>
          </p:cNvPr>
          <p:cNvSpPr txBox="1"/>
          <p:nvPr/>
        </p:nvSpPr>
        <p:spPr>
          <a:xfrm>
            <a:off x="-35245" y="11912093"/>
            <a:ext cx="15128553" cy="677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Updated US MDP Roadmaps have been published https://</a:t>
            </a:r>
            <a:r>
              <a:rPr lang="en-US" sz="3200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arxiv.org</a:t>
            </a:r>
            <a:r>
              <a:rPr lang="en-US" sz="32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/abs/2508.19220</a:t>
            </a:r>
            <a:endParaRPr lang="en-US" sz="3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E89D27-1D31-6447-BA13-3539C461FF7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607169" y="4981703"/>
            <a:ext cx="2632136" cy="6937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A7F7E6-C0A4-D744-8953-D92FEC45864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344574" y="5712659"/>
            <a:ext cx="3064306" cy="8755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09A6460-4A54-8447-90FD-2BC136E7E288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836380" y="6867135"/>
            <a:ext cx="2493394" cy="8571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6B54EF8-426C-CF40-9130-57FF9407FC3A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39510" y="6671308"/>
            <a:ext cx="2481622" cy="132063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EA7B37A-95BA-614B-8A77-765DFA3AB8A1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10144" y="5025021"/>
            <a:ext cx="1841154" cy="134861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E3FD503-846D-E44B-B835-C9401FF3DC70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47728" y="7979450"/>
            <a:ext cx="4869734" cy="180875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1C72688-8B05-A048-95EC-2A7F8ADD305A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28354" y="9652358"/>
            <a:ext cx="4344154" cy="89673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2B774B9-2392-7846-AEE7-973918680E40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07088" y="10800185"/>
            <a:ext cx="2093742" cy="67610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02D7F43-7396-8E4E-BCB2-BD2195316EF5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870823" y="10832394"/>
            <a:ext cx="2276632" cy="61865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88F4AB2-ACA4-514A-9AB7-62CB9ED9BB36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227348" y="7825603"/>
            <a:ext cx="1325742" cy="10283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B351005B-EB9D-0648-A4FB-B96C13E867B9}"/>
              </a:ext>
            </a:extLst>
          </p:cNvPr>
          <p:cNvSpPr txBox="1"/>
          <p:nvPr/>
        </p:nvSpPr>
        <p:spPr>
          <a:xfrm>
            <a:off x="11140524" y="8278979"/>
            <a:ext cx="4817070" cy="29546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algn="ctr"/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This is </a:t>
            </a:r>
            <a:r>
              <a:rPr lang="en-US" b="1" i="1" u="sng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not</a:t>
            </a:r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a comprehensive list of collaborators… our community is broad and diverse!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7F98A3-62A8-BF26-BEB8-172A66D6B8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395475" y="12773722"/>
            <a:ext cx="3017690" cy="730250"/>
          </a:xfrm>
        </p:spPr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5269FA-325F-3580-BB6A-3B8E8431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8B3B67-59F4-A9D6-2B45-6D12F359D5CF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0362177" y="2570479"/>
            <a:ext cx="2873517" cy="8796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061F92-6B7A-0B87-4D20-256F6A52F1D8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699766" y="4902498"/>
            <a:ext cx="5331097" cy="682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4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053EB-2EAC-9C10-E83B-3026982A6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431F3-AA01-45B0-FF19-E186528631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Future colliders depend critically on magnet technology </a:t>
            </a:r>
          </a:p>
          <a:p>
            <a:r>
              <a:rPr lang="en-US" dirty="0"/>
              <a:t> HEP invests in magnet technology through the US Magnet Development Program</a:t>
            </a:r>
          </a:p>
          <a:p>
            <a:r>
              <a:rPr lang="en-US" dirty="0"/>
              <a:t> US-MDP has an updated roadmap aligned with P5 and HEP strategic vision</a:t>
            </a:r>
          </a:p>
          <a:p>
            <a:r>
              <a:rPr lang="en-US" dirty="0"/>
              <a:t> Recent progress has potential impact on collider performance and cost</a:t>
            </a:r>
          </a:p>
          <a:p>
            <a:r>
              <a:rPr lang="en-US" dirty="0"/>
              <a:t> US-MDP is increasingly focusing on advancing HTS accelerator magnet technology</a:t>
            </a:r>
          </a:p>
          <a:p>
            <a:r>
              <a:rPr lang="en-US" dirty="0"/>
              <a:t> Strong collaborations exist on the international front</a:t>
            </a:r>
          </a:p>
          <a:p>
            <a:pPr lvl="1"/>
            <a:r>
              <a:rPr lang="en-US" dirty="0"/>
              <a:t>and strong synergies are leveraged with fusion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E77C7-766C-E362-D9E7-F9A6A24D5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B35C5-98C0-132D-0988-91DDBFA7E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88E4E-2BF9-FBB8-BB8F-F7C2B493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7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3DCBEC4-AD35-B1A1-6206-9C87858AE6C7}"/>
              </a:ext>
            </a:extLst>
          </p:cNvPr>
          <p:cNvSpPr/>
          <p:nvPr/>
        </p:nvSpPr>
        <p:spPr>
          <a:xfrm>
            <a:off x="146140" y="10617450"/>
            <a:ext cx="24126350" cy="18013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415F6-9D23-7446-A9BC-4E27BA11C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20B4C-7369-594E-A7DF-E515E974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350" y="10871200"/>
            <a:ext cx="23527679" cy="1547608"/>
          </a:xfrm>
          <a:effectLst>
            <a:softEdge rad="0"/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at a critical period, where innovation and progress in magnet technology is essential to enable the next generation of colliders – the opportunity and challenge is shared with Fusion and other applications!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63049-45BA-4B4C-881D-DDA2A0F28B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68248" y="12773722"/>
            <a:ext cx="8578301" cy="730250"/>
          </a:xfrm>
        </p:spPr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B29F1B-547B-161D-A666-3F2340F2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B4ACC-D835-7825-DAD4-7374CEE9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3B0CD-EAF7-B2C1-7ED0-8937E7E67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132" y="2216225"/>
            <a:ext cx="24415132" cy="8654974"/>
          </a:xfrm>
          <a:prstGeom prst="rect">
            <a:avLst/>
          </a:prstGeom>
          <a:effectLst>
            <a:softEdge rad="259234"/>
          </a:effectLst>
        </p:spPr>
      </p:pic>
    </p:spTree>
    <p:extLst>
      <p:ext uri="{BB962C8B-B14F-4D97-AF65-F5344CB8AC3E}">
        <p14:creationId xmlns:p14="http://schemas.microsoft.com/office/powerpoint/2010/main" val="54773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A4EAF2B-D18A-084A-7F4A-83696F9E356D}"/>
              </a:ext>
            </a:extLst>
          </p:cNvPr>
          <p:cNvGrpSpPr/>
          <p:nvPr/>
        </p:nvGrpSpPr>
        <p:grpSpPr>
          <a:xfrm>
            <a:off x="127256" y="7590027"/>
            <a:ext cx="19901479" cy="5055106"/>
            <a:chOff x="3808040" y="8050596"/>
            <a:chExt cx="18244414" cy="44029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2D8657-1842-C5B3-2B4B-FF555182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4758" y="8269562"/>
              <a:ext cx="5679187" cy="41839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15ED57-6FCF-EF89-0530-BDEA2AC5B4D5}"/>
                </a:ext>
              </a:extLst>
            </p:cNvPr>
            <p:cNvSpPr txBox="1"/>
            <p:nvPr/>
          </p:nvSpPr>
          <p:spPr>
            <a:xfrm>
              <a:off x="17991846" y="11492340"/>
              <a:ext cx="2549426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HTS insert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694549-32A1-BF73-929D-17D51227FD37}"/>
                </a:ext>
              </a:extLst>
            </p:cNvPr>
            <p:cNvSpPr txBox="1"/>
            <p:nvPr/>
          </p:nvSpPr>
          <p:spPr>
            <a:xfrm>
              <a:off x="19030091" y="9986027"/>
              <a:ext cx="3022363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Nb</a:t>
              </a:r>
              <a:r>
                <a:rPr kumimoji="0" lang="en-US" sz="3600" b="0" i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3</a:t>
              </a: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Sn </a:t>
              </a:r>
              <a:r>
                <a:rPr lang="en-US" dirty="0" err="1"/>
                <a:t>out</a:t>
              </a:r>
              <a:r>
                <a:rPr kumimoji="0" lang="en-US" sz="36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sert</a:t>
              </a: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CF32753-F632-EB04-C2FF-2D71D084245F}"/>
                </a:ext>
              </a:extLst>
            </p:cNvPr>
            <p:cNvSpPr/>
            <p:nvPr/>
          </p:nvSpPr>
          <p:spPr>
            <a:xfrm flipH="1">
              <a:off x="17628346" y="9894980"/>
              <a:ext cx="1223481" cy="458130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4D89BEF-76BE-F2B6-706F-692A1E0FA25E}"/>
                </a:ext>
              </a:extLst>
            </p:cNvPr>
            <p:cNvSpPr/>
            <p:nvPr/>
          </p:nvSpPr>
          <p:spPr>
            <a:xfrm flipH="1">
              <a:off x="16504322" y="10814357"/>
              <a:ext cx="2347506" cy="686131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0422AD-F863-7BB2-A502-902CB20A8758}"/>
                </a:ext>
              </a:extLst>
            </p:cNvPr>
            <p:cNvSpPr txBox="1"/>
            <p:nvPr/>
          </p:nvSpPr>
          <p:spPr>
            <a:xfrm>
              <a:off x="3808040" y="8050596"/>
              <a:ext cx="12256384" cy="1769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MDP stress-managed hybrid magnets are under development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Critical for strain sensitive Nb</a:t>
              </a:r>
              <a:r>
                <a:rPr lang="en-US" sz="4000" baseline="-25000" dirty="0"/>
                <a:t>3</a:t>
              </a:r>
              <a:r>
                <a:rPr lang="en-US" sz="4000" dirty="0"/>
                <a:t>Sn &amp; HTS conductors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Characterized by significant interfaces</a:t>
              </a:r>
            </a:p>
          </p:txBody>
        </p: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D693518-3351-BB33-730E-390493E7DF33}"/>
              </a:ext>
            </a:extLst>
          </p:cNvPr>
          <p:cNvSpPr/>
          <p:nvPr/>
        </p:nvSpPr>
        <p:spPr>
          <a:xfrm>
            <a:off x="12192000" y="2449742"/>
            <a:ext cx="12022585" cy="4803708"/>
          </a:xfrm>
          <a:prstGeom prst="roundRect">
            <a:avLst>
              <a:gd name="adj" fmla="val 8176"/>
            </a:avLst>
          </a:prstGeom>
          <a:solidFill>
            <a:schemeClr val="accent5">
              <a:lumMod val="20000"/>
              <a:lumOff val="80000"/>
            </a:schemeClr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5B62401-9349-24EA-8E4D-C8B315547355}"/>
              </a:ext>
            </a:extLst>
          </p:cNvPr>
          <p:cNvSpPr/>
          <p:nvPr/>
        </p:nvSpPr>
        <p:spPr>
          <a:xfrm>
            <a:off x="127256" y="2395765"/>
            <a:ext cx="11255710" cy="4857685"/>
          </a:xfrm>
          <a:prstGeom prst="roundRect">
            <a:avLst>
              <a:gd name="adj" fmla="val 8176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A54249-AB3E-A8EB-FC7E-DD2FBA74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mechanical stresses is key to higher fields – exploring stress-managed structures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11127-87BC-136F-1B12-2EF9B27D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E1C35F-D5E2-517A-3A54-6F99D068B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7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4782" y="2751843"/>
            <a:ext cx="4500769" cy="43186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9EB621B-0893-43E3-5938-9D2FEA723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7496" y="2751843"/>
            <a:ext cx="4413029" cy="42672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389A92A-96D6-70EC-0697-8FDE43AAE558}"/>
              </a:ext>
            </a:extLst>
          </p:cNvPr>
          <p:cNvSpPr txBox="1"/>
          <p:nvPr/>
        </p:nvSpPr>
        <p:spPr>
          <a:xfrm>
            <a:off x="450691" y="4018929"/>
            <a:ext cx="5880287" cy="27699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“Traditional”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Midplane stress due to azimuthal force accumulation</a:t>
            </a:r>
            <a:endParaRPr lang="en-US" sz="4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7E1B6A-9C14-B946-47D1-DFF97534B198}"/>
              </a:ext>
            </a:extLst>
          </p:cNvPr>
          <p:cNvSpPr txBox="1"/>
          <p:nvPr/>
        </p:nvSpPr>
        <p:spPr>
          <a:xfrm>
            <a:off x="12483436" y="4198369"/>
            <a:ext cx="6406730" cy="28315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“Stress-managed”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Groups of turns, azimuthal forces intercepted by support</a:t>
            </a:r>
            <a:endParaRPr lang="en-US" sz="4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1EB4AD-534A-91CB-E28D-28A1FF0C9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16" y="3416247"/>
            <a:ext cx="5938291" cy="4489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82346E7-33CD-B3EA-8C0B-1DAF83A47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48819" y="3291563"/>
            <a:ext cx="5442928" cy="654649"/>
          </a:xfrm>
          <a:prstGeom prst="rect">
            <a:avLst/>
          </a:prstGeom>
        </p:spPr>
      </p:pic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212FE60F-8C11-A121-D81C-F887FE54B4C7}"/>
              </a:ext>
            </a:extLst>
          </p:cNvPr>
          <p:cNvCxnSpPr>
            <a:cxnSpLocks/>
          </p:cNvCxnSpPr>
          <p:nvPr/>
        </p:nvCxnSpPr>
        <p:spPr>
          <a:xfrm>
            <a:off x="17590024" y="10641428"/>
            <a:ext cx="1588739" cy="1383062"/>
          </a:xfrm>
          <a:prstGeom prst="curvedConnector3">
            <a:avLst>
              <a:gd name="adj1" fmla="val 50000"/>
            </a:avLst>
          </a:prstGeom>
          <a:noFill/>
          <a:ln w="317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0B3A17-AB1A-F867-B5FE-681837259D2B}"/>
              </a:ext>
            </a:extLst>
          </p:cNvPr>
          <p:cNvSpPr txBox="1"/>
          <p:nvPr/>
        </p:nvSpPr>
        <p:spPr>
          <a:xfrm>
            <a:off x="19341470" y="11324316"/>
            <a:ext cx="5042530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Serves as good candidate for muon collider ring dipole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64EC1532-B489-D5D7-350D-4FFD65A5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7C69F-09BC-C740-0A0D-BDF963791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2D588-6967-9A59-4019-5A46116D6CA0}"/>
              </a:ext>
            </a:extLst>
          </p:cNvPr>
          <p:cNvSpPr txBox="1"/>
          <p:nvPr/>
        </p:nvSpPr>
        <p:spPr>
          <a:xfrm>
            <a:off x="169414" y="10462542"/>
            <a:ext cx="10931111" cy="20313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i="1" dirty="0"/>
              <a:t>These “stress-managed” structures may enable combined function high-field accelerator magnets, which are subject to complex force distributions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535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39B70-39C2-3137-3C52-71E329A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New paradigms: quench-free HTS magnet designs?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9E4BF-E3B4-AF48-71DE-B66C58710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48BFCB-3913-8127-E0DB-20DCB4B7BF30}"/>
              </a:ext>
            </a:extLst>
          </p:cNvPr>
          <p:cNvGrpSpPr/>
          <p:nvPr/>
        </p:nvGrpSpPr>
        <p:grpSpPr>
          <a:xfrm>
            <a:off x="178420" y="2553128"/>
            <a:ext cx="11340610" cy="4767039"/>
            <a:chOff x="178420" y="2553128"/>
            <a:chExt cx="11340610" cy="4767039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1CA8BF5-EF0F-4903-ED31-4CD2790CD27B}"/>
                </a:ext>
              </a:extLst>
            </p:cNvPr>
            <p:cNvSpPr/>
            <p:nvPr/>
          </p:nvSpPr>
          <p:spPr>
            <a:xfrm>
              <a:off x="178420" y="2553128"/>
              <a:ext cx="11122789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99FC83-4599-201C-F3CE-1DA78A019B5A}"/>
                </a:ext>
              </a:extLst>
            </p:cNvPr>
            <p:cNvSpPr txBox="1"/>
            <p:nvPr/>
          </p:nvSpPr>
          <p:spPr>
            <a:xfrm>
              <a:off x="396241" y="2553128"/>
              <a:ext cx="11122789" cy="44012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Traditional superconducting magnet design ensures magnet can survive quenches</a:t>
              </a:r>
            </a:p>
            <a:p>
              <a:pPr lvl="1"/>
              <a:r>
                <a:rPr lang="en-US" sz="4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Motivation: 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spontaneous quenches =&gt; lack of reliable precursor, not controllable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Training =&gt; potential for improved performance after quenching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692A8E-CC12-6C4E-9740-B842D761FF46}"/>
              </a:ext>
            </a:extLst>
          </p:cNvPr>
          <p:cNvGrpSpPr/>
          <p:nvPr/>
        </p:nvGrpSpPr>
        <p:grpSpPr>
          <a:xfrm>
            <a:off x="11794271" y="2499077"/>
            <a:ext cx="11913183" cy="4767039"/>
            <a:chOff x="11794271" y="2499077"/>
            <a:chExt cx="11913183" cy="4767039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EA76624-A8E3-9909-BCB9-35AD721C4806}"/>
                </a:ext>
              </a:extLst>
            </p:cNvPr>
            <p:cNvSpPr/>
            <p:nvPr/>
          </p:nvSpPr>
          <p:spPr>
            <a:xfrm>
              <a:off x="11794271" y="2499077"/>
              <a:ext cx="11913183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79C235-547E-C296-AA5F-A1B3A8E21CE1}"/>
                </a:ext>
              </a:extLst>
            </p:cNvPr>
            <p:cNvSpPr txBox="1"/>
            <p:nvPr/>
          </p:nvSpPr>
          <p:spPr>
            <a:xfrm>
              <a:off x="12782797" y="6359789"/>
              <a:ext cx="9660890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Design to eliminate run-away quenching !? 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5A6F2-32E8-462E-E601-DA3553E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05784" y="2553128"/>
            <a:ext cx="11801670" cy="3858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we contemplate a new paradigm for HTS?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Higher MQE =&gt; not (?) susceptible to spontaneous quenches =&gt; no “random” behavior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far no indication that HTS magnets exhibit training =&gt; no performance enhancement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477991-C4C0-6D1A-1BCC-A2442262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1297" y="7981117"/>
            <a:ext cx="6012348" cy="45675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374BE6-997E-9C8E-97CF-F7210130F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8163" y="7973068"/>
            <a:ext cx="5062233" cy="45319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AFE423-1A33-9BF2-8594-97D08B4C21FF}"/>
              </a:ext>
            </a:extLst>
          </p:cNvPr>
          <p:cNvSpPr txBox="1"/>
          <p:nvPr/>
        </p:nvSpPr>
        <p:spPr>
          <a:xfrm>
            <a:off x="14258925" y="7252931"/>
            <a:ext cx="10270317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T. Shen et al., PHYS. REV. ACCEL. BEAMS 25, 122401 (2022) 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FDB7448-F473-879C-D6F2-43C125AE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AE1582-27E2-A56C-F84B-03D8EAA98127}"/>
              </a:ext>
            </a:extLst>
          </p:cNvPr>
          <p:cNvSpPr txBox="1"/>
          <p:nvPr/>
        </p:nvSpPr>
        <p:spPr>
          <a:xfrm>
            <a:off x="220537" y="7435409"/>
            <a:ext cx="8328003" cy="64633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“Typical” Nb</a:t>
            </a:r>
            <a:r>
              <a:rPr kumimoji="0" lang="en-US" sz="360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3</a:t>
            </a: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Sn CCT </a:t>
            </a:r>
            <a:r>
              <a:rPr lang="en-US" dirty="0"/>
              <a:t>magnet training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4666E-E19D-E5C4-9B36-ABB0D351E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E9908-B6E2-AF69-C36C-0D265248DCC9}"/>
              </a:ext>
            </a:extLst>
          </p:cNvPr>
          <p:cNvGrpSpPr>
            <a:grpSpLocks noChangeAspect="1"/>
          </p:cNvGrpSpPr>
          <p:nvPr/>
        </p:nvGrpSpPr>
        <p:grpSpPr>
          <a:xfrm>
            <a:off x="288063" y="8000674"/>
            <a:ext cx="6191659" cy="4643745"/>
            <a:chOff x="1190225" y="1721577"/>
            <a:chExt cx="3645545" cy="27341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734C27B-704E-BCF3-0E6B-B60E26A79753}"/>
                </a:ext>
              </a:extLst>
            </p:cNvPr>
            <p:cNvGrpSpPr/>
            <p:nvPr/>
          </p:nvGrpSpPr>
          <p:grpSpPr>
            <a:xfrm>
              <a:off x="1190225" y="1721577"/>
              <a:ext cx="3645545" cy="2734159"/>
              <a:chOff x="1190225" y="1721577"/>
              <a:chExt cx="3645545" cy="273415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71E7748-E7C6-9EDE-EA97-24CF7898A5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0225" y="1721577"/>
                <a:ext cx="3645545" cy="2734159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31C275F-6B63-39AF-239B-026499471ABA}"/>
                  </a:ext>
                </a:extLst>
              </p:cNvPr>
              <p:cNvCxnSpPr/>
              <p:nvPr/>
            </p:nvCxnSpPr>
            <p:spPr>
              <a:xfrm flipH="1">
                <a:off x="2790093" y="1922586"/>
                <a:ext cx="0" cy="143021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380CB1-0567-11AE-3DE8-6A1535CA484C}"/>
                </a:ext>
              </a:extLst>
            </p:cNvPr>
            <p:cNvSpPr txBox="1"/>
            <p:nvPr/>
          </p:nvSpPr>
          <p:spPr>
            <a:xfrm>
              <a:off x="1694326" y="3566450"/>
              <a:ext cx="2035242" cy="335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Sub 2/3 thermal cycle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476CAC-7B4C-EB52-F422-362610F42224}"/>
                </a:ext>
              </a:extLst>
            </p:cNvPr>
            <p:cNvCxnSpPr/>
            <p:nvPr/>
          </p:nvCxnSpPr>
          <p:spPr>
            <a:xfrm flipV="1">
              <a:off x="2605054" y="3333067"/>
              <a:ext cx="178461" cy="3113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4331C9-D40A-49E1-06EC-73E64F63CDE8}"/>
              </a:ext>
            </a:extLst>
          </p:cNvPr>
          <p:cNvSpPr txBox="1"/>
          <p:nvPr/>
        </p:nvSpPr>
        <p:spPr>
          <a:xfrm>
            <a:off x="5974083" y="8671391"/>
            <a:ext cx="5931701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“Rapid” training to ~75% short-sample, then rate changes</a:t>
            </a:r>
          </a:p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“Fair” memory after thermal cycle</a:t>
            </a:r>
            <a:endParaRPr kumimoji="0" lang="en-US" sz="32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37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0"/>
      <p:bldP spid="32" grpId="0" animBg="1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F9D1-A63A-BD38-B0BB-4F0D5192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paradigms: Liquid hydrogen cooled collider?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14FBA-5DFE-5BD6-4E74-E65FBD532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2612015"/>
            <a:ext cx="23561039" cy="711110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Hydrogen has critical advantages:</a:t>
            </a:r>
          </a:p>
          <a:p>
            <a:pPr lvl="1"/>
            <a:r>
              <a:rPr lang="en-US" dirty="0"/>
              <a:t>Plentiful =&gt; not supply limited</a:t>
            </a:r>
          </a:p>
          <a:p>
            <a:pPr lvl="1"/>
            <a:r>
              <a:rPr lang="en-US" dirty="0"/>
              <a:t>Carnot + liquefaction efficiency =&gt; dramatic improvement in ”wall-plug efficiency”</a:t>
            </a:r>
          </a:p>
          <a:p>
            <a:pPr lvl="1"/>
            <a:r>
              <a:rPr lang="en-US" dirty="0"/>
              <a:t>Strong investments from other societal uses =&gt; cost, storage/shipping evolving rapidly</a:t>
            </a:r>
          </a:p>
          <a:p>
            <a:r>
              <a:rPr lang="en-US" b="1" dirty="0"/>
              <a:t> But there are concerns/issues:</a:t>
            </a:r>
          </a:p>
          <a:p>
            <a:pPr lvl="1"/>
            <a:r>
              <a:rPr lang="en-US" dirty="0"/>
              <a:t>Safety =&gt; highly combustible in presence of oxygen</a:t>
            </a:r>
          </a:p>
          <a:p>
            <a:pPr lvl="1"/>
            <a:r>
              <a:rPr lang="en-US" dirty="0"/>
              <a:t>Materials compatibility =&gt; some restrictions due to embrittlement/corrosion </a:t>
            </a:r>
          </a:p>
          <a:p>
            <a:pPr lvl="1"/>
            <a:r>
              <a:rPr lang="en-US" dirty="0"/>
              <a:t>Limits superconductor option =&gt; only REBCO maintains significant transport current at 20K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D34B1-062F-3BA2-7753-C775BB09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35DAC-8A1E-2307-F9E7-53C7777C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5836-4218-6284-DA97-D25D9382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25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8DDCB72-AFCB-145E-F58E-23FC08BF5B81}"/>
              </a:ext>
            </a:extLst>
          </p:cNvPr>
          <p:cNvSpPr/>
          <p:nvPr/>
        </p:nvSpPr>
        <p:spPr>
          <a:xfrm>
            <a:off x="2975077" y="9723120"/>
            <a:ext cx="18403364" cy="26560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1" i="1" dirty="0"/>
              <a:t>Sustainability will be a driving consideration in any future international physics experiment - our community needs to make a strong, dedicated effort to explore liquid hydrogen for future colliders</a:t>
            </a:r>
            <a:endParaRPr kumimoji="0" lang="en-US" sz="48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0849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2B1D033-D8E6-459C-73B7-2162E5B64F3A}"/>
              </a:ext>
            </a:extLst>
          </p:cNvPr>
          <p:cNvSpPr/>
          <p:nvPr/>
        </p:nvSpPr>
        <p:spPr>
          <a:xfrm>
            <a:off x="329784" y="8368155"/>
            <a:ext cx="11392524" cy="3897443"/>
          </a:xfrm>
          <a:prstGeom prst="roundRect">
            <a:avLst>
              <a:gd name="adj" fmla="val 8975"/>
            </a:avLst>
          </a:prstGeom>
          <a:solidFill>
            <a:schemeClr val="bg1">
              <a:lumMod val="95000"/>
            </a:schemeClr>
          </a:solidFill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298639B-08FD-091C-C19B-09CB9385C092}"/>
              </a:ext>
            </a:extLst>
          </p:cNvPr>
          <p:cNvSpPr/>
          <p:nvPr/>
        </p:nvSpPr>
        <p:spPr>
          <a:xfrm>
            <a:off x="14615410" y="7127510"/>
            <a:ext cx="8814216" cy="5343675"/>
          </a:xfrm>
          <a:prstGeom prst="roundRect">
            <a:avLst>
              <a:gd name="adj" fmla="val 8975"/>
            </a:avLst>
          </a:prstGeom>
          <a:solidFill>
            <a:schemeClr val="bg1">
              <a:lumMod val="95000"/>
            </a:schemeClr>
          </a:solidFill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4532E4-57FC-A0FB-AF60-C0FCD3D4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182" y="104469"/>
            <a:ext cx="19742023" cy="1947588"/>
          </a:xfrm>
        </p:spPr>
        <p:txBody>
          <a:bodyPr/>
          <a:lstStyle/>
          <a:p>
            <a:r>
              <a:rPr lang="en-US" dirty="0"/>
              <a:t>Hadron and muon colliders are primary energy frontier options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AFE875-F9F5-A73D-7B5C-AFE7E0379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28" y="2336408"/>
            <a:ext cx="6797794" cy="441968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DF622-2FF7-4926-08F9-E873855E2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D728-E964-4D2A-971F-4CD1C416C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21DE2-BE14-EDB2-1E80-1AE40E3E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p4.tiff">
            <a:extLst>
              <a:ext uri="{FF2B5EF4-FFF2-40B4-BE49-F238E27FC236}">
                <a16:creationId xmlns:a16="http://schemas.microsoft.com/office/drawing/2014/main" id="{557BA156-9DB2-1E65-7BC4-C0D0403266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83" b="50107"/>
          <a:stretch/>
        </p:blipFill>
        <p:spPr>
          <a:xfrm>
            <a:off x="615880" y="8804366"/>
            <a:ext cx="9235153" cy="3025022"/>
          </a:xfrm>
          <a:prstGeom prst="rect">
            <a:avLst/>
          </a:prstGeom>
        </p:spPr>
      </p:pic>
      <p:pic>
        <p:nvPicPr>
          <p:cNvPr id="8" name="Picture 7" descr="Diagram, radar chart&#10;&#10;Description automatically generated">
            <a:extLst>
              <a:ext uri="{FF2B5EF4-FFF2-40B4-BE49-F238E27FC236}">
                <a16:creationId xmlns:a16="http://schemas.microsoft.com/office/drawing/2014/main" id="{93A67856-A01B-8354-EBA4-32B013F1C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1206" y="7310824"/>
            <a:ext cx="6160072" cy="49946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AFFEA7-F394-398F-D159-6DB311FA83DE}"/>
              </a:ext>
            </a:extLst>
          </p:cNvPr>
          <p:cNvSpPr txBox="1"/>
          <p:nvPr/>
        </p:nvSpPr>
        <p:spPr>
          <a:xfrm>
            <a:off x="8397422" y="6736772"/>
            <a:ext cx="6546273" cy="615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i="1" dirty="0"/>
              <a:t>https://</a:t>
            </a:r>
            <a:r>
              <a:rPr lang="en-US" sz="2800" i="1" dirty="0" err="1"/>
              <a:t>arxiv.org</a:t>
            </a:r>
            <a:r>
              <a:rPr lang="en-US" sz="2800" i="1" dirty="0"/>
              <a:t>/pdf/2203.07256</a:t>
            </a:r>
            <a:endParaRPr kumimoji="0" lang="en-US" sz="28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33AE2D-A6CE-341E-0704-189CD0BDF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83" y="2316136"/>
            <a:ext cx="5916565" cy="47125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958DF9-16A2-98A8-5AF6-6A15214D7C7D}"/>
              </a:ext>
            </a:extLst>
          </p:cNvPr>
          <p:cNvSpPr txBox="1"/>
          <p:nvPr/>
        </p:nvSpPr>
        <p:spPr>
          <a:xfrm>
            <a:off x="153083" y="7003050"/>
            <a:ext cx="8332217" cy="615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i="1" dirty="0"/>
              <a:t>https://</a:t>
            </a:r>
            <a:r>
              <a:rPr lang="en-US" sz="2800" i="1" dirty="0" err="1"/>
              <a:t>doi.org</a:t>
            </a:r>
            <a:r>
              <a:rPr lang="en-US" sz="2800" i="1" dirty="0"/>
              <a:t>/10.1038/s41567-020-01130-x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C6264E-E8A2-C5A3-EEFC-F08328BFB7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37924" y="3066989"/>
            <a:ext cx="7283354" cy="36153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540439-97B7-F918-DBD5-DFB84BADFC08}"/>
              </a:ext>
            </a:extLst>
          </p:cNvPr>
          <p:cNvSpPr txBox="1"/>
          <p:nvPr/>
        </p:nvSpPr>
        <p:spPr>
          <a:xfrm>
            <a:off x="14930203" y="2482214"/>
            <a:ext cx="9300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Magnets are 70% of Collider &amp; Injector, ~50% project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54E056-61A5-95B0-6D97-546831A8749C}"/>
              </a:ext>
            </a:extLst>
          </p:cNvPr>
          <p:cNvSpPr txBox="1"/>
          <p:nvPr/>
        </p:nvSpPr>
        <p:spPr>
          <a:xfrm>
            <a:off x="9983449" y="9563725"/>
            <a:ext cx="1738859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Muon collider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63E254-922E-9A65-3FF2-7A06337AAF4A}"/>
              </a:ext>
            </a:extLst>
          </p:cNvPr>
          <p:cNvSpPr txBox="1"/>
          <p:nvPr/>
        </p:nvSpPr>
        <p:spPr>
          <a:xfrm>
            <a:off x="14835548" y="9610085"/>
            <a:ext cx="1738859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FCC-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hh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collider</a:t>
            </a:r>
          </a:p>
        </p:txBody>
      </p:sp>
    </p:spTree>
    <p:extLst>
      <p:ext uri="{BB962C8B-B14F-4D97-AF65-F5344CB8AC3E}">
        <p14:creationId xmlns:p14="http://schemas.microsoft.com/office/powerpoint/2010/main" val="40294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6ADD7-EA75-1C72-EC54-EE0A97B21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1C7705-688E-B41C-519A-3F915CBFA1DD}"/>
              </a:ext>
            </a:extLst>
          </p:cNvPr>
          <p:cNvSpPr txBox="1">
            <a:spLocks/>
          </p:cNvSpPr>
          <p:nvPr/>
        </p:nvSpPr>
        <p:spPr>
          <a:xfrm>
            <a:off x="210218" y="2716365"/>
            <a:ext cx="12863097" cy="4406162"/>
          </a:xfrm>
          <a:prstGeom prst="rect">
            <a:avLst/>
          </a:prstGeom>
        </p:spPr>
        <p:txBody>
          <a:bodyPr vert="horz" lIns="137160" tIns="68580" rIns="137160" bIns="6858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~100 </a:t>
            </a:r>
            <a:r>
              <a:rPr lang="en-US" sz="3200" dirty="0" err="1">
                <a:solidFill>
                  <a:srgbClr val="3366FF"/>
                </a:solidFill>
                <a:latin typeface="Arial" charset="0"/>
                <a:sym typeface="Arial"/>
              </a:rPr>
              <a:t>TeV</a:t>
            </a: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 CM collision energy (~10 </a:t>
            </a:r>
            <a:r>
              <a:rPr lang="en-US" sz="3200" dirty="0" err="1">
                <a:solidFill>
                  <a:srgbClr val="3366FF"/>
                </a:solidFill>
                <a:latin typeface="Arial" charset="0"/>
                <a:sym typeface="Arial"/>
              </a:rPr>
              <a:t>TeV</a:t>
            </a: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 </a:t>
            </a:r>
            <a:r>
              <a:rPr lang="en-US" sz="3200" dirty="0" err="1">
                <a:solidFill>
                  <a:srgbClr val="3366FF"/>
                </a:solidFill>
                <a:latin typeface="Arial" charset="0"/>
                <a:sym typeface="Arial"/>
              </a:rPr>
              <a:t>pCM</a:t>
            </a: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)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ym typeface="Arial"/>
              </a:rPr>
              <a:t>20 ab</a:t>
            </a:r>
            <a:r>
              <a:rPr lang="en-US" sz="2800" baseline="30000" dirty="0">
                <a:sym typeface="Arial"/>
              </a:rPr>
              <a:t>-1</a:t>
            </a:r>
            <a:r>
              <a:rPr lang="en-US" sz="2800" dirty="0">
                <a:sym typeface="Arial"/>
              </a:rPr>
              <a:t> per experiment over 25 years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ym typeface="Arial"/>
              </a:rPr>
              <a:t>Order of magnitude increase luminosity vs LHC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ym typeface="Arial"/>
              </a:rPr>
              <a:t>Luminosity per IP: ~30 E34/cm</a:t>
            </a:r>
            <a:r>
              <a:rPr lang="en-US" sz="2800" baseline="30000" dirty="0">
                <a:sym typeface="Arial"/>
              </a:rPr>
              <a:t>2</a:t>
            </a:r>
            <a:r>
              <a:rPr lang="en-US" sz="2800" dirty="0">
                <a:sym typeface="Arial"/>
              </a:rPr>
              <a:t>/s 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ym typeface="Arial"/>
              </a:rPr>
              <a:t>Site Power ~560 MW</a:t>
            </a:r>
          </a:p>
          <a:p>
            <a:pPr marL="0" indent="0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en-US" sz="3200" dirty="0">
              <a:solidFill>
                <a:srgbClr val="3366FF"/>
              </a:solidFill>
              <a:latin typeface="Arial" charset="0"/>
              <a:sym typeface="Arial"/>
            </a:endParaRPr>
          </a:p>
          <a:p>
            <a:pPr marL="0" indent="0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Uses FCC-</a:t>
            </a:r>
            <a:r>
              <a:rPr lang="en-US" sz="3200" dirty="0" err="1">
                <a:solidFill>
                  <a:srgbClr val="3366FF"/>
                </a:solidFill>
                <a:latin typeface="Arial" charset="0"/>
                <a:sym typeface="Arial"/>
              </a:rPr>
              <a:t>ee</a:t>
            </a:r>
            <a:r>
              <a:rPr lang="en-US" sz="3200" dirty="0">
                <a:solidFill>
                  <a:srgbClr val="3366FF"/>
                </a:solidFill>
                <a:latin typeface="Arial" charset="0"/>
                <a:sym typeface="Arial"/>
              </a:rPr>
              <a:t> tunnel 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olidFill>
                  <a:prstClr val="black"/>
                </a:solidFill>
                <a:sym typeface="Arial"/>
              </a:rPr>
              <a:t>With very high field magnets</a:t>
            </a:r>
          </a:p>
          <a:p>
            <a:pPr marL="1114426" lvl="1" indent="-428626" defTabSz="685800" fontAlgn="base">
              <a:spcBef>
                <a:spcPts val="49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stem Font Regular"/>
              <a:buChar char="⎻"/>
              <a:defRPr/>
            </a:pPr>
            <a:r>
              <a:rPr lang="en-US" sz="2800" dirty="0">
                <a:solidFill>
                  <a:prstClr val="black"/>
                </a:solidFill>
                <a:sym typeface="Arial"/>
              </a:rPr>
              <a:t>Develop: 14-20 T</a:t>
            </a:r>
          </a:p>
        </p:txBody>
      </p:sp>
      <p:pic>
        <p:nvPicPr>
          <p:cNvPr id="2" name="Picture 1" descr="Timeline&#10;&#10;Description automatically generated">
            <a:extLst>
              <a:ext uri="{FF2B5EF4-FFF2-40B4-BE49-F238E27FC236}">
                <a16:creationId xmlns:a16="http://schemas.microsoft.com/office/drawing/2014/main" id="{EB6CC536-373E-04D5-06AF-AEAA396E969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2" y="7787472"/>
            <a:ext cx="11244472" cy="4272900"/>
          </a:xfrm>
          <a:prstGeom prst="rect">
            <a:avLst/>
          </a:prstGeom>
          <a:ln>
            <a:solidFill>
              <a:srgbClr val="2F2F2F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A5CC2BE-FFDB-9862-E04E-315967975F47}"/>
              </a:ext>
            </a:extLst>
          </p:cNvPr>
          <p:cNvGrpSpPr/>
          <p:nvPr/>
        </p:nvGrpSpPr>
        <p:grpSpPr>
          <a:xfrm>
            <a:off x="16154400" y="2745185"/>
            <a:ext cx="7738648" cy="4112816"/>
            <a:chOff x="361120" y="1052736"/>
            <a:chExt cx="5934147" cy="314649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1B94748-5CEC-F9F9-B328-3970772BB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20" y="1052736"/>
              <a:ext cx="5934147" cy="3146493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164B3E1-A420-5FE9-183D-0C4E14900061}"/>
                </a:ext>
              </a:extLst>
            </p:cNvPr>
            <p:cNvCxnSpPr/>
            <p:nvPr/>
          </p:nvCxnSpPr>
          <p:spPr>
            <a:xfrm flipV="1">
              <a:off x="3604509" y="2080671"/>
              <a:ext cx="576064" cy="39329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5E6C961-A8E2-1894-7307-2765AA008CB2}"/>
                </a:ext>
              </a:extLst>
            </p:cNvPr>
            <p:cNvCxnSpPr/>
            <p:nvPr/>
          </p:nvCxnSpPr>
          <p:spPr>
            <a:xfrm flipV="1">
              <a:off x="4410012" y="1524482"/>
              <a:ext cx="576064" cy="39329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D2B9453-59D1-C068-31AC-ACB4DBFF7D9A}"/>
              </a:ext>
            </a:extLst>
          </p:cNvPr>
          <p:cNvSpPr txBox="1"/>
          <p:nvPr/>
        </p:nvSpPr>
        <p:spPr>
          <a:xfrm>
            <a:off x="950147" y="12060372"/>
            <a:ext cx="949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Material Credit: F. Zimmerman, V. </a:t>
            </a:r>
            <a:r>
              <a:rPr lang="en-US" sz="2800" i="1" dirty="0" err="1"/>
              <a:t>Shiltsev</a:t>
            </a:r>
            <a:r>
              <a:rPr lang="en-US" sz="2800" i="1" dirty="0"/>
              <a:t>, P5 town hall at SLAC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7E53EE4-F973-564C-5AA2-452A7C782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ysClr val="window" lastClr="FFFFFF"/>
                </a:solidFill>
              </a:rPr>
              <a:t>Possible future hadron collider – FCC-</a:t>
            </a:r>
            <a:r>
              <a:rPr lang="en-US" dirty="0" err="1">
                <a:solidFill>
                  <a:sysClr val="window" lastClr="FFFFFF"/>
                </a:solidFill>
              </a:rPr>
              <a:t>hh</a:t>
            </a:r>
            <a:r>
              <a:rPr lang="en-US" dirty="0">
                <a:solidFill>
                  <a:sysClr val="window" lastClr="FFFFFF"/>
                </a:solidFill>
              </a:rPr>
              <a:t> at CERN</a:t>
            </a:r>
            <a:endParaRPr lang="en-US" dirty="0"/>
          </a:p>
        </p:txBody>
      </p:sp>
      <p:sp>
        <p:nvSpPr>
          <p:cNvPr id="3" name="Google Shape;356;g2bd2f917aa5_0_4">
            <a:extLst>
              <a:ext uri="{FF2B5EF4-FFF2-40B4-BE49-F238E27FC236}">
                <a16:creationId xmlns:a16="http://schemas.microsoft.com/office/drawing/2014/main" id="{C91EB756-D557-6B18-9BCF-6FB97455CFB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182850" tIns="91400" rIns="182850" bIns="91400" anchor="ctr" anchorCtr="0">
            <a:noAutofit/>
          </a:bodyPr>
          <a:lstStyle/>
          <a:p>
            <a:pPr defTabSz="1828800" hangingPunct="1">
              <a:buClr>
                <a:srgbClr val="000000"/>
              </a:buClr>
              <a:buSzPts val="1000"/>
              <a:defRPr/>
            </a:pPr>
            <a:fld id="{00000000-1234-1234-1234-123412341234}" type="slidenum">
              <a:rPr lang="en-US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828800" hangingPunct="1">
                <a:buClr>
                  <a:srgbClr val="000000"/>
                </a:buClr>
                <a:buSzPts val="1000"/>
                <a:defRPr/>
              </a:pPr>
              <a:t>4</a:t>
            </a:fld>
            <a:endParaRPr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4" name="Picture 13" descr="Picture 6">
            <a:extLst>
              <a:ext uri="{FF2B5EF4-FFF2-40B4-BE49-F238E27FC236}">
                <a16:creationId xmlns:a16="http://schemas.microsoft.com/office/drawing/2014/main" id="{5A492050-C613-4AE7-CAC5-E8B378281B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348"/>
          <a:stretch>
            <a:fillRect/>
          </a:stretch>
        </p:blipFill>
        <p:spPr>
          <a:xfrm>
            <a:off x="16423126" y="8127824"/>
            <a:ext cx="7901242" cy="4455768"/>
          </a:xfrm>
          <a:prstGeom prst="rect">
            <a:avLst/>
          </a:prstGeom>
          <a:ln w="3175">
            <a:solidFill>
              <a:schemeClr val="tx1"/>
            </a:solidFill>
            <a:miter lim="400000"/>
          </a:ln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3B39AAEE-354A-B0E5-3605-33AEC1062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BCFE66E-69BB-99C2-894D-E1C8D7E93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B80ACB-8B09-1912-8B18-94A6FCBE6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4092" y="7849490"/>
            <a:ext cx="4618001" cy="44005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0BC559-FC40-07CC-9275-AA5D8B76F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3501" y="2716365"/>
            <a:ext cx="6551938" cy="45995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65BCF4B-9C20-D38F-AB21-54CC2E8A16BF}"/>
              </a:ext>
            </a:extLst>
          </p:cNvPr>
          <p:cNvSpPr txBox="1"/>
          <p:nvPr/>
        </p:nvSpPr>
        <p:spPr>
          <a:xfrm>
            <a:off x="6641766" y="6777678"/>
            <a:ext cx="12660709" cy="9233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“Low temperature” superconductors: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NbTi</a:t>
            </a:r>
            <a:r>
              <a:rPr lang="en-US" sz="2400" dirty="0"/>
              <a:t>, Nb</a:t>
            </a:r>
            <a:r>
              <a:rPr lang="en-US" sz="2400" baseline="-25000" dirty="0"/>
              <a:t>3</a:t>
            </a:r>
            <a:r>
              <a:rPr lang="en-US" sz="2400" dirty="0"/>
              <a:t>Sn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“High temperature</a:t>
            </a:r>
            <a:r>
              <a:rPr lang="en-US" sz="2400" dirty="0"/>
              <a:t>” superconductors: REBCO (e.g. YBa</a:t>
            </a:r>
            <a:r>
              <a:rPr lang="en-US" sz="2400" baseline="-25000" dirty="0"/>
              <a:t>2</a:t>
            </a:r>
            <a:r>
              <a:rPr lang="en-US" sz="2400" dirty="0"/>
              <a:t>Cu</a:t>
            </a:r>
            <a:r>
              <a:rPr lang="en-US" sz="2400" baseline="-25000" dirty="0"/>
              <a:t>3</a:t>
            </a:r>
            <a:r>
              <a:rPr lang="en-US" sz="2400" dirty="0"/>
              <a:t>O</a:t>
            </a:r>
            <a:r>
              <a:rPr lang="en-US" sz="2400" baseline="-25000" dirty="0"/>
              <a:t>7−x</a:t>
            </a:r>
            <a:r>
              <a:rPr lang="en-US" sz="2400" dirty="0"/>
              <a:t>), Bi2212 (e.g. Bi</a:t>
            </a:r>
            <a:r>
              <a:rPr lang="en-US" sz="2400" baseline="-25000" dirty="0"/>
              <a:t>2</a:t>
            </a:r>
            <a:r>
              <a:rPr lang="en-US" sz="2400" dirty="0"/>
              <a:t>Sr</a:t>
            </a:r>
            <a:r>
              <a:rPr lang="en-US" sz="2400" baseline="-25000" dirty="0"/>
              <a:t>2</a:t>
            </a:r>
            <a:r>
              <a:rPr lang="en-US" sz="2400" dirty="0"/>
              <a:t>Ca</a:t>
            </a:r>
            <a:r>
              <a:rPr lang="en-US" sz="2400" baseline="-25000" dirty="0"/>
              <a:t>n−1</a:t>
            </a:r>
            <a:r>
              <a:rPr lang="en-US" sz="2400" dirty="0"/>
              <a:t>Cu</a:t>
            </a:r>
            <a:r>
              <a:rPr lang="en-US" sz="2400" baseline="-25000" dirty="0"/>
              <a:t>n</a:t>
            </a:r>
            <a:r>
              <a:rPr lang="en-US" sz="2400" dirty="0"/>
              <a:t>O</a:t>
            </a:r>
            <a:r>
              <a:rPr lang="en-US" sz="2400" baseline="-25000" dirty="0"/>
              <a:t>2n+4+x</a:t>
            </a:r>
            <a:r>
              <a:rPr lang="en-US" sz="2400" dirty="0"/>
              <a:t>)</a:t>
            </a:r>
            <a:endParaRPr kumimoji="0" lang="en-US" sz="24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9738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E4BD-46AB-4757-32E7-6AC3B316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>
            <a:normAutofit/>
          </a:bodyPr>
          <a:lstStyle/>
          <a:p>
            <a:r>
              <a:rPr lang="en-US" dirty="0"/>
              <a:t>An overview of magnet needs for FCC-ee and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59574-879D-3ED8-90FE-686702E2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F2BC9-C680-5886-F12C-F910D68B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A7E11-BD2F-46E7-1179-0880ABEE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6C9ED-4A81-3167-69EE-377B8197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57" y="2313002"/>
            <a:ext cx="21423086" cy="1035982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61475D-4250-C9A4-940D-6395F9EE0928}"/>
              </a:ext>
            </a:extLst>
          </p:cNvPr>
          <p:cNvCxnSpPr/>
          <p:nvPr/>
        </p:nvCxnSpPr>
        <p:spPr>
          <a:xfrm>
            <a:off x="15545217" y="7019977"/>
            <a:ext cx="73660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C4D89A-EDC7-88E7-95A7-F2CE7D5D9E12}"/>
              </a:ext>
            </a:extLst>
          </p:cNvPr>
          <p:cNvSpPr txBox="1"/>
          <p:nvPr/>
        </p:nvSpPr>
        <p:spPr>
          <a:xfrm>
            <a:off x="15414677" y="6218651"/>
            <a:ext cx="11176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x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 T</a:t>
            </a:r>
          </a:p>
        </p:txBody>
      </p:sp>
    </p:spTree>
    <p:extLst>
      <p:ext uri="{BB962C8B-B14F-4D97-AF65-F5344CB8AC3E}">
        <p14:creationId xmlns:p14="http://schemas.microsoft.com/office/powerpoint/2010/main" val="233034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838966-E66D-6042-B87F-DE67CF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CF9FE3-E9D8-B74F-A6DA-DB62D7DFC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collider will require critical advances in magnet technology – ripe for synergies with other applications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8FBD0C-7EC3-C64D-9A8E-DA8D1614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7A249-3372-D087-BBD7-ACAF5087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0665B-06D0-5CE9-9F90-969CFDC4B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7882" y="2518623"/>
            <a:ext cx="11256499" cy="9383884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17CC5FA-D8E6-6383-FC50-6B4380FA8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481943"/>
            <a:ext cx="12124659" cy="999019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Radiation is a major consideration:</a:t>
            </a:r>
          </a:p>
          <a:p>
            <a:pPr lvl="1"/>
            <a:r>
              <a:rPr lang="en-US" dirty="0"/>
              <a:t>Study tradeoff in aperture/</a:t>
            </a:r>
            <a:r>
              <a:rPr lang="en-US" dirty="0" err="1"/>
              <a:t>bore+shielding</a:t>
            </a:r>
            <a:r>
              <a:rPr lang="en-US" dirty="0"/>
              <a:t> vs magnet radiation hardness</a:t>
            </a:r>
          </a:p>
          <a:p>
            <a:pPr lvl="1"/>
            <a:r>
              <a:rPr lang="en-US" dirty="0"/>
              <a:t>Further advance understanding of radiation hardness of superconductors and magnet materials</a:t>
            </a:r>
          </a:p>
          <a:p>
            <a:pPr lvl="1"/>
            <a:endParaRPr lang="en-US" dirty="0"/>
          </a:p>
          <a:p>
            <a:r>
              <a:rPr lang="en-US" b="1" dirty="0"/>
              <a:t> Rapid acceleration is critical:</a:t>
            </a:r>
          </a:p>
          <a:p>
            <a:pPr lvl="1"/>
            <a:r>
              <a:rPr lang="en-US" dirty="0"/>
              <a:t>Study fixed-field booster options where applicable</a:t>
            </a:r>
          </a:p>
          <a:p>
            <a:pPr lvl="1"/>
            <a:r>
              <a:rPr lang="en-US" dirty="0"/>
              <a:t>Further investigate high dB/dt magnet concepts</a:t>
            </a:r>
          </a:p>
          <a:p>
            <a:pPr lvl="1"/>
            <a:r>
              <a:rPr lang="en-US" dirty="0"/>
              <a:t>Evaluate acceleration (particularly low-energy) schemes in an integrated approach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Large thermal loads </a:t>
            </a:r>
            <a:r>
              <a:rPr lang="en-US" dirty="0"/>
              <a:t>suggest higher-temperature operation </a:t>
            </a:r>
          </a:p>
          <a:p>
            <a:pPr lvl="1"/>
            <a:r>
              <a:rPr lang="en-US" dirty="0"/>
              <a:t>Explore all-HTS option</a:t>
            </a:r>
          </a:p>
          <a:p>
            <a:pPr lvl="1"/>
            <a:r>
              <a:rPr lang="en-US" dirty="0"/>
              <a:t>Explore facility and operational cost models</a:t>
            </a:r>
          </a:p>
          <a:p>
            <a:pPr lvl="1"/>
            <a:endParaRPr lang="en-US" dirty="0"/>
          </a:p>
          <a:p>
            <a:r>
              <a:rPr lang="en-US" b="1" dirty="0"/>
              <a:t>Leverage strong synergies with fusion and High-Field magnets </a:t>
            </a:r>
            <a:r>
              <a:rPr lang="en-US" dirty="0"/>
              <a:t>(e.g. condensed matter):</a:t>
            </a:r>
          </a:p>
          <a:p>
            <a:pPr lvl="1"/>
            <a:r>
              <a:rPr lang="en-US" dirty="0"/>
              <a:t>Fastest development path for very challenging target and cooling magnets</a:t>
            </a:r>
          </a:p>
        </p:txBody>
      </p:sp>
      <p:pic>
        <p:nvPicPr>
          <p:cNvPr id="6" name="Picture 5" descr="A map with a spiral&#10;&#10;Description automatically generated with medium confidence">
            <a:extLst>
              <a:ext uri="{FF2B5EF4-FFF2-40B4-BE49-F238E27FC236}">
                <a16:creationId xmlns:a16="http://schemas.microsoft.com/office/drawing/2014/main" id="{68314D55-9C24-7BF2-D875-6DB065E61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1161" y="9233548"/>
            <a:ext cx="3153220" cy="340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167963" y="-25400"/>
            <a:ext cx="20249969" cy="221307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4800" dirty="0"/>
              <a:t>DOE-OHEP has an excellent record of developing advanced technology – Strategic investment in critical general R&amp;D</a:t>
            </a:r>
            <a:endParaRPr sz="4800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5436F263-9977-9D48-BB38-A54B88708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54" y="2551055"/>
            <a:ext cx="23680445" cy="9051929"/>
          </a:xfrm>
        </p:spPr>
        <p:txBody>
          <a:bodyPr>
            <a:normAutofit/>
          </a:bodyPr>
          <a:lstStyle/>
          <a:p>
            <a:r>
              <a:rPr lang="en-US" dirty="0"/>
              <a:t> Long term investments in general accelerator R&amp;D set the stage for dedicated readiness programs, which in turn enable successful delivery of advanced technology for colliders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The programs strive to coordinate efforts to more rapidly advance technology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8286D-6142-AF43-B7F1-20EC430AA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0E0331-2947-D744-B85B-5FC2C4D68714}"/>
              </a:ext>
            </a:extLst>
          </p:cNvPr>
          <p:cNvSpPr txBox="1"/>
          <p:nvPr/>
        </p:nvSpPr>
        <p:spPr>
          <a:xfrm>
            <a:off x="4360983" y="11840623"/>
            <a:ext cx="16960010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b="1" i="1" dirty="0"/>
              <a:t>The US DOE approach balances long-range R&amp;D and project preparation</a:t>
            </a:r>
            <a:endParaRPr lang="en-US" sz="4000" b="1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CD6A326-E90D-A346-9619-B4CB39EA9E07}"/>
              </a:ext>
            </a:extLst>
          </p:cNvPr>
          <p:cNvSpPr/>
          <p:nvPr/>
        </p:nvSpPr>
        <p:spPr>
          <a:xfrm>
            <a:off x="1599523" y="6729390"/>
            <a:ext cx="21091378" cy="73866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  <a:gs pos="51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  <a:softEdge rad="3665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6" name="(ex: US MDP)">
            <a:extLst>
              <a:ext uri="{FF2B5EF4-FFF2-40B4-BE49-F238E27FC236}">
                <a16:creationId xmlns:a16="http://schemas.microsoft.com/office/drawing/2014/main" id="{8D9A6C3A-6C05-F145-9034-C9F2B6C1431B}"/>
              </a:ext>
            </a:extLst>
          </p:cNvPr>
          <p:cNvSpPr txBox="1"/>
          <p:nvPr/>
        </p:nvSpPr>
        <p:spPr>
          <a:xfrm>
            <a:off x="10360613" y="6712929"/>
            <a:ext cx="29976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US MDP)</a:t>
            </a:r>
          </a:p>
        </p:txBody>
      </p:sp>
      <p:sp>
        <p:nvSpPr>
          <p:cNvPr id="77" name="(ex: LARP)">
            <a:extLst>
              <a:ext uri="{FF2B5EF4-FFF2-40B4-BE49-F238E27FC236}">
                <a16:creationId xmlns:a16="http://schemas.microsoft.com/office/drawing/2014/main" id="{4E700C23-70E2-164B-8702-AF9667D88BB5}"/>
              </a:ext>
            </a:extLst>
          </p:cNvPr>
          <p:cNvSpPr txBox="1"/>
          <p:nvPr/>
        </p:nvSpPr>
        <p:spPr>
          <a:xfrm>
            <a:off x="9925637" y="8507214"/>
            <a:ext cx="17988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LARP)</a:t>
            </a:r>
          </a:p>
        </p:txBody>
      </p:sp>
      <p:sp>
        <p:nvSpPr>
          <p:cNvPr id="78" name="(ex: HL-LHC AUP)">
            <a:extLst>
              <a:ext uri="{FF2B5EF4-FFF2-40B4-BE49-F238E27FC236}">
                <a16:creationId xmlns:a16="http://schemas.microsoft.com/office/drawing/2014/main" id="{D6A359BE-56DE-214A-9E97-F820A89818C3}"/>
              </a:ext>
            </a:extLst>
          </p:cNvPr>
          <p:cNvSpPr txBox="1"/>
          <p:nvPr/>
        </p:nvSpPr>
        <p:spPr>
          <a:xfrm>
            <a:off x="13216679" y="10648706"/>
            <a:ext cx="288251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HL-LHC AUP)</a:t>
            </a:r>
          </a:p>
        </p:txBody>
      </p:sp>
      <p:sp>
        <p:nvSpPr>
          <p:cNvPr id="79" name="Rounded Rectangle">
            <a:extLst>
              <a:ext uri="{FF2B5EF4-FFF2-40B4-BE49-F238E27FC236}">
                <a16:creationId xmlns:a16="http://schemas.microsoft.com/office/drawing/2014/main" id="{02FDB9D6-15A0-394D-8AA4-B1CCDBEF2761}"/>
              </a:ext>
            </a:extLst>
          </p:cNvPr>
          <p:cNvSpPr/>
          <p:nvPr/>
        </p:nvSpPr>
        <p:spPr>
          <a:xfrm>
            <a:off x="851040" y="6062310"/>
            <a:ext cx="22483984" cy="5706368"/>
          </a:xfrm>
          <a:prstGeom prst="roundRect">
            <a:avLst>
              <a:gd name="adj" fmla="val 15000"/>
            </a:avLst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wrap="square" lIns="91438" tIns="91438" rIns="91438" bIns="91438" numCol="1" anchor="ctr">
            <a:noAutofit/>
          </a:bodyPr>
          <a:lstStyle/>
          <a:p>
            <a:endParaRPr sz="18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E320E7C-0676-7F45-A529-1540340E8B20}"/>
              </a:ext>
            </a:extLst>
          </p:cNvPr>
          <p:cNvSpPr txBox="1"/>
          <p:nvPr/>
        </p:nvSpPr>
        <p:spPr>
          <a:xfrm>
            <a:off x="4617916" y="6671773"/>
            <a:ext cx="674098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General R&amp;D - programmatic 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C52369F9-1126-8947-9015-136F78B67192}"/>
              </a:ext>
            </a:extLst>
          </p:cNvPr>
          <p:cNvCxnSpPr/>
          <p:nvPr/>
        </p:nvCxnSpPr>
        <p:spPr>
          <a:xfrm>
            <a:off x="3648087" y="7513886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56DFD1DC-BF65-2F49-9A31-336A63F9C09C}"/>
              </a:ext>
            </a:extLst>
          </p:cNvPr>
          <p:cNvSpPr/>
          <p:nvPr/>
        </p:nvSpPr>
        <p:spPr>
          <a:xfrm>
            <a:off x="5278576" y="8310394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36949D5-2BB9-D646-A7F6-FA5A5A94CDA3}"/>
              </a:ext>
            </a:extLst>
          </p:cNvPr>
          <p:cNvSpPr/>
          <p:nvPr/>
        </p:nvSpPr>
        <p:spPr>
          <a:xfrm>
            <a:off x="10020893" y="10051540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4" name="Curved Connector 83">
            <a:extLst>
              <a:ext uri="{FF2B5EF4-FFF2-40B4-BE49-F238E27FC236}">
                <a16:creationId xmlns:a16="http://schemas.microsoft.com/office/drawing/2014/main" id="{813D6792-11D6-0F4D-929D-ED51B987BFC5}"/>
              </a:ext>
            </a:extLst>
          </p:cNvPr>
          <p:cNvCxnSpPr>
            <a:cxnSpLocks/>
          </p:cNvCxnSpPr>
          <p:nvPr/>
        </p:nvCxnSpPr>
        <p:spPr>
          <a:xfrm>
            <a:off x="8741327" y="9765958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5" name="Curved Connector 84">
            <a:extLst>
              <a:ext uri="{FF2B5EF4-FFF2-40B4-BE49-F238E27FC236}">
                <a16:creationId xmlns:a16="http://schemas.microsoft.com/office/drawing/2014/main" id="{277D8217-4C1A-6144-A5EE-0F4D29980329}"/>
              </a:ext>
            </a:extLst>
          </p:cNvPr>
          <p:cNvCxnSpPr/>
          <p:nvPr/>
        </p:nvCxnSpPr>
        <p:spPr>
          <a:xfrm>
            <a:off x="13288769" y="7481984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ADE03D97-A1C2-F14F-80D7-B84CD885D988}"/>
              </a:ext>
            </a:extLst>
          </p:cNvPr>
          <p:cNvSpPr/>
          <p:nvPr/>
        </p:nvSpPr>
        <p:spPr>
          <a:xfrm>
            <a:off x="14919258" y="8248512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75B9D35C-6147-F648-967E-3E0F45CFF898}"/>
              </a:ext>
            </a:extLst>
          </p:cNvPr>
          <p:cNvSpPr/>
          <p:nvPr/>
        </p:nvSpPr>
        <p:spPr>
          <a:xfrm>
            <a:off x="19661575" y="9989658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8" name="Curved Connector 87">
            <a:extLst>
              <a:ext uri="{FF2B5EF4-FFF2-40B4-BE49-F238E27FC236}">
                <a16:creationId xmlns:a16="http://schemas.microsoft.com/office/drawing/2014/main" id="{E6DE7CB5-5721-4445-9C33-02969D51ADBD}"/>
              </a:ext>
            </a:extLst>
          </p:cNvPr>
          <p:cNvCxnSpPr>
            <a:cxnSpLocks/>
          </p:cNvCxnSpPr>
          <p:nvPr/>
        </p:nvCxnSpPr>
        <p:spPr>
          <a:xfrm>
            <a:off x="18382009" y="9704076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EAEB36C-9AFA-9B49-90FC-07CB202FD854}"/>
              </a:ext>
            </a:extLst>
          </p:cNvPr>
          <p:cNvCxnSpPr>
            <a:cxnSpLocks/>
          </p:cNvCxnSpPr>
          <p:nvPr/>
        </p:nvCxnSpPr>
        <p:spPr>
          <a:xfrm>
            <a:off x="379474" y="5710120"/>
            <a:ext cx="23447564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glow rad="67580">
              <a:schemeClr val="accent1">
                <a:alpha val="40000"/>
              </a:schemeClr>
            </a:glow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BC60D-DE51-5F90-7062-83E0263438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07DFC5-D13D-F294-5AAF-4977E6558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0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185778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sz="4800" dirty="0"/>
              <a:t>Nb</a:t>
            </a:r>
            <a:r>
              <a:rPr sz="4800" baseline="-5998" dirty="0"/>
              <a:t>3</a:t>
            </a:r>
            <a:r>
              <a:rPr sz="4800" dirty="0"/>
              <a:t>Sn accelerator magnet technology is </a:t>
            </a:r>
            <a:r>
              <a:rPr lang="en-US" sz="4800" dirty="0"/>
              <a:t>- </a:t>
            </a:r>
            <a:r>
              <a:rPr lang="en-US" sz="4800" b="1" i="1" dirty="0"/>
              <a:t>for the 1</a:t>
            </a:r>
            <a:r>
              <a:rPr lang="en-US" sz="4800" b="1" i="1" baseline="30000" dirty="0"/>
              <a:t>st</a:t>
            </a:r>
            <a:r>
              <a:rPr lang="en-US" sz="4800" b="1" i="1" dirty="0"/>
              <a:t> time</a:t>
            </a:r>
            <a:r>
              <a:rPr sz="4800" b="1" i="1" dirty="0"/>
              <a:t> </a:t>
            </a:r>
            <a:r>
              <a:rPr lang="en-US" sz="4800" dirty="0"/>
              <a:t>- </a:t>
            </a:r>
            <a:r>
              <a:rPr sz="4800" dirty="0"/>
              <a:t>being installed in a collider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F3FC8-E2E5-A64A-9647-E75BE7B5E1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137452" y="12781737"/>
            <a:ext cx="9180293" cy="730250"/>
          </a:xfrm>
        </p:spPr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722" name="Footer Placeholder 5"/>
          <p:cNvSpPr txBox="1"/>
          <p:nvPr/>
        </p:nvSpPr>
        <p:spPr>
          <a:xfrm>
            <a:off x="1929861" y="6511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723" name="Footer Placeholder 5"/>
          <p:cNvSpPr txBox="1"/>
          <p:nvPr/>
        </p:nvSpPr>
        <p:spPr>
          <a:xfrm>
            <a:off x="2056861" y="6638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6B99B5-4A15-2A4F-8794-784EDF780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159" y="2352009"/>
            <a:ext cx="14431602" cy="6272826"/>
          </a:xfrm>
          <a:prstGeom prst="rect">
            <a:avLst/>
          </a:prstGeom>
        </p:spPr>
      </p:pic>
      <p:pic>
        <p:nvPicPr>
          <p:cNvPr id="64" name="Image" descr="Image">
            <a:extLst>
              <a:ext uri="{FF2B5EF4-FFF2-40B4-BE49-F238E27FC236}">
                <a16:creationId xmlns:a16="http://schemas.microsoft.com/office/drawing/2014/main" id="{FF9812ED-CA18-5841-B804-AAB9318A1F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5" y="2221307"/>
            <a:ext cx="9263290" cy="5452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" descr="Image">
            <a:extLst>
              <a:ext uri="{FF2B5EF4-FFF2-40B4-BE49-F238E27FC236}">
                <a16:creationId xmlns:a16="http://schemas.microsoft.com/office/drawing/2014/main" id="{41EC611D-04C2-A248-AA69-E881D0A53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032" y="8081521"/>
            <a:ext cx="7377259" cy="447246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EDDDD7-F74B-5942-A8A5-868A6E583CC8}"/>
              </a:ext>
            </a:extLst>
          </p:cNvPr>
          <p:cNvSpPr txBox="1"/>
          <p:nvPr/>
        </p:nvSpPr>
        <p:spPr>
          <a:xfrm>
            <a:off x="8974238" y="8718399"/>
            <a:ext cx="15402046" cy="3631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b="1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HiLumi</a:t>
            </a: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magnet production is arguably “boutique production”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First implementation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superconductor in a collider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are the risks and benefits of full-scale industrial production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magnets?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elements of the design are “robust”, and what elements generate risk/performance limitations?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pPr marL="571500" indent="-571500">
              <a:buFont typeface="Symbol" pitchFamily="2" charset="2"/>
              <a:buChar char="Þ"/>
            </a:pP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There is significant value-engineering that can be performed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DE5D60-8C4F-8A11-3092-FDEDF3FC2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C5DD73-6630-A36E-2668-0DBE5C65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8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CC16-1A7C-A9CF-6A60-A7D44EBF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361" y="237071"/>
            <a:ext cx="19632572" cy="1950600"/>
          </a:xfrm>
        </p:spPr>
        <p:txBody>
          <a:bodyPr>
            <a:normAutofit/>
          </a:bodyPr>
          <a:lstStyle/>
          <a:p>
            <a:r>
              <a:rPr lang="en-US" dirty="0"/>
              <a:t>HEP GARD investment in magnets: US MDP</a:t>
            </a:r>
            <a:br>
              <a:rPr lang="en-US" dirty="0"/>
            </a:br>
            <a:r>
              <a:rPr lang="en-US" dirty="0"/>
              <a:t>Reviewed and revised to align with P5 recommendations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C4DF6-7E89-2AEA-4BC2-A1878119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12/18/2025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67057-CAC5-9DA1-9FC9-7605D84C9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Magnet development for future colliders - Prestemon -  DPF Community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A582A-6E3B-8414-9F16-FC4477F5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B21AF8-E00E-1A05-3ACF-DC55A4E68C36}"/>
              </a:ext>
            </a:extLst>
          </p:cNvPr>
          <p:cNvSpPr txBox="1"/>
          <p:nvPr/>
        </p:nvSpPr>
        <p:spPr>
          <a:xfrm>
            <a:off x="354112" y="4023951"/>
            <a:ext cx="7317937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Improve integration for hybrid magnets</a:t>
            </a:r>
          </a:p>
          <a:p>
            <a:pPr defTabSz="342900"/>
            <a:r>
              <a:rPr lang="en-US" sz="2800" dirty="0"/>
              <a:t>Investigate HEP-motivated solenoid designs</a:t>
            </a:r>
            <a:endParaRPr lang="en-US" sz="2800" dirty="0"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D5C2F9-5E1E-F872-6E89-6B472B920BAC}"/>
              </a:ext>
            </a:extLst>
          </p:cNvPr>
          <p:cNvSpPr txBox="1"/>
          <p:nvPr/>
        </p:nvSpPr>
        <p:spPr>
          <a:xfrm>
            <a:off x="354111" y="7566172"/>
            <a:ext cx="6648860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Strengthen linkage between technologies and magnets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3F9D09-24CC-0ECC-EBB3-E06EDF675F4A}"/>
              </a:ext>
            </a:extLst>
          </p:cNvPr>
          <p:cNvSpPr txBox="1"/>
          <p:nvPr/>
        </p:nvSpPr>
        <p:spPr>
          <a:xfrm>
            <a:off x="354112" y="10989575"/>
            <a:ext cx="731793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Align with, and support, collider design efforts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C71A1-329F-BE2C-2D49-62E41DF88849}"/>
              </a:ext>
            </a:extLst>
          </p:cNvPr>
          <p:cNvSpPr txBox="1"/>
          <p:nvPr/>
        </p:nvSpPr>
        <p:spPr>
          <a:xfrm>
            <a:off x="354112" y="2883100"/>
            <a:ext cx="6470434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Central focus: develop and test high field magnets for HEP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3D8CE-EE4C-0F2C-4FA3-2924AC36D146}"/>
              </a:ext>
            </a:extLst>
          </p:cNvPr>
          <p:cNvSpPr txBox="1"/>
          <p:nvPr/>
        </p:nvSpPr>
        <p:spPr>
          <a:xfrm>
            <a:off x="354111" y="5990774"/>
            <a:ext cx="6047109" cy="1361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Support magnets with critical materials, expertise &amp; dev. of new enabling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7FDDCC-3A1C-7374-DF61-BDE1BF2D6BAD}"/>
              </a:ext>
            </a:extLst>
          </p:cNvPr>
          <p:cNvSpPr txBox="1"/>
          <p:nvPr/>
        </p:nvSpPr>
        <p:spPr>
          <a:xfrm>
            <a:off x="354112" y="9485829"/>
            <a:ext cx="6961042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Forward looking – what is enabled by our advances, and what is achievable for colliders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7859AB-E661-1052-612F-B9F6290C2B82}"/>
              </a:ext>
            </a:extLst>
          </p:cNvPr>
          <p:cNvCxnSpPr>
            <a:cxnSpLocks/>
          </p:cNvCxnSpPr>
          <p:nvPr/>
        </p:nvCxnSpPr>
        <p:spPr>
          <a:xfrm>
            <a:off x="354111" y="888463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D474C0-768F-9590-CF27-187A31C6795C}"/>
              </a:ext>
            </a:extLst>
          </p:cNvPr>
          <p:cNvCxnSpPr>
            <a:cxnSpLocks/>
          </p:cNvCxnSpPr>
          <p:nvPr/>
        </p:nvCxnSpPr>
        <p:spPr>
          <a:xfrm>
            <a:off x="354111" y="529159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A6B19B-BC9B-1CE1-0BB3-1304BEAA8C22}"/>
              </a:ext>
            </a:extLst>
          </p:cNvPr>
          <p:cNvSpPr txBox="1"/>
          <p:nvPr/>
        </p:nvSpPr>
        <p:spPr>
          <a:xfrm>
            <a:off x="0" y="11911733"/>
            <a:ext cx="24417932" cy="800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2000">
                <a:schemeClr val="accent1">
                  <a:lumMod val="50000"/>
                </a:schemeClr>
              </a:gs>
              <a:gs pos="79000">
                <a:srgbClr val="002060"/>
              </a:gs>
              <a:gs pos="100000">
                <a:schemeClr val="bg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glow rad="409505">
              <a:schemeClr val="accent1"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Further build collaborations, leverage synergies with fusion and with the NHMFL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9602A0-C1A7-864A-E7C2-01DAE89A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68" y="2511650"/>
            <a:ext cx="16357839" cy="90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143043</TotalTime>
  <Words>2304</Words>
  <Application>Microsoft Macintosh PowerPoint</Application>
  <PresentationFormat>Custom</PresentationFormat>
  <Paragraphs>315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Arial</vt:lpstr>
      <vt:lpstr>Calibri</vt:lpstr>
      <vt:lpstr>Century Gothic</vt:lpstr>
      <vt:lpstr>Courier New</vt:lpstr>
      <vt:lpstr>Franklin Gothic Book</vt:lpstr>
      <vt:lpstr>Franklin Gothic Medium</vt:lpstr>
      <vt:lpstr>Helvetica Neue</vt:lpstr>
      <vt:lpstr>MuseoSans</vt:lpstr>
      <vt:lpstr>Roboto</vt:lpstr>
      <vt:lpstr>Symbol</vt:lpstr>
      <vt:lpstr>System Font Regular</vt:lpstr>
      <vt:lpstr>Times New Roman</vt:lpstr>
      <vt:lpstr>ATAP No Footer</vt:lpstr>
      <vt:lpstr>PowerPoint Presentation</vt:lpstr>
      <vt:lpstr>Outline</vt:lpstr>
      <vt:lpstr>Hadron and muon colliders are primary energy frontier options</vt:lpstr>
      <vt:lpstr>Possible future hadron collider – FCC-hh at CERN</vt:lpstr>
      <vt:lpstr>An overview of magnet needs for FCC-ee and FCC-hh</vt:lpstr>
      <vt:lpstr>A muon collider will require critical advances in magnet technology – ripe for synergies with other applications</vt:lpstr>
      <vt:lpstr>DOE-OHEP has an excellent record of developing advanced technology – Strategic investment in critical general R&amp;D</vt:lpstr>
      <vt:lpstr>Nb3Sn accelerator magnet technology is - for the 1st time - being installed in a collider</vt:lpstr>
      <vt:lpstr>HEP GARD investment in magnets: US MDP Reviewed and revised to align with P5 recommendations</vt:lpstr>
      <vt:lpstr>Central themes of MDP magnet R&amp;D</vt:lpstr>
      <vt:lpstr>A key early MDP result was the 14.5T “MDPCT1” dipole</vt:lpstr>
      <vt:lpstr>To address the issue of degradation, we incorporate stress-management with goal of &gt;12T with a large bore</vt:lpstr>
      <vt:lpstr>Subscale magnets are used to evaluate impregnation materials – the return of Paraffin Wax!</vt:lpstr>
      <vt:lpstr>Filled Wax Impregnation Beyond Subscale Models (CCT5W)</vt:lpstr>
      <vt:lpstr>Training Results: Comparison between CCT5 and CCT5-W</vt:lpstr>
      <vt:lpstr>Major new result with REBCO High Temperature Superconductor - C3 is a 6-layer CCT magnet using CORC conductor</vt:lpstr>
      <vt:lpstr>The dipole field reached 5.99 T at 6.75 kA, in a 60mm bore</vt:lpstr>
      <vt:lpstr>The MDP Roadmap is aligned with DOE-OHEP Strategy</vt:lpstr>
      <vt:lpstr>Strong synergies with Fusion REBCO research are leveraged</vt:lpstr>
      <vt:lpstr>Magnet and Conductor Plans &amp; Roadmaps are well-advanced globally</vt:lpstr>
      <vt:lpstr>Summary</vt:lpstr>
      <vt:lpstr>Thank you!</vt:lpstr>
      <vt:lpstr>Managing mechanical stresses is key to higher fields – exploring stress-managed structures </vt:lpstr>
      <vt:lpstr>New paradigms: quench-free HTS magnet designs?</vt:lpstr>
      <vt:lpstr>New paradigms: Liquid hydrogen cooled collider?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soprestemon</cp:lastModifiedBy>
  <cp:revision>642</cp:revision>
  <cp:lastPrinted>2023-04-29T12:33:36Z</cp:lastPrinted>
  <dcterms:modified xsi:type="dcterms:W3CDTF">2025-12-18T16:52:40Z</dcterms:modified>
</cp:coreProperties>
</file>