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801" r:id="rId1"/>
  </p:sldMasterIdLst>
  <p:notesMasterIdLst>
    <p:notesMasterId r:id="rId15"/>
  </p:notesMasterIdLst>
  <p:sldIdLst>
    <p:sldId id="256" r:id="rId2"/>
    <p:sldId id="257" r:id="rId3"/>
    <p:sldId id="262" r:id="rId4"/>
    <p:sldId id="265" r:id="rId5"/>
    <p:sldId id="272" r:id="rId6"/>
    <p:sldId id="273" r:id="rId7"/>
    <p:sldId id="274" r:id="rId8"/>
    <p:sldId id="271" r:id="rId9"/>
    <p:sldId id="266" r:id="rId10"/>
    <p:sldId id="267" r:id="rId11"/>
    <p:sldId id="268" r:id="rId12"/>
    <p:sldId id="270" r:id="rId13"/>
    <p:sldId id="269"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52"/>
    <p:restoredTop sz="94645"/>
  </p:normalViewPr>
  <p:slideViewPr>
    <p:cSldViewPr snapToGrid="0">
      <p:cViewPr varScale="1">
        <p:scale>
          <a:sx n="138" d="100"/>
          <a:sy n="138" d="100"/>
        </p:scale>
        <p:origin x="520" y="184"/>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15B81E-5760-5E41-BCEB-820E8E22F0CB}" type="datetimeFigureOut">
              <a:rPr lang="en-US" smtClean="0"/>
              <a:t>12/12/25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655C4F-B775-0A49-810E-120A11093C70}" type="slidenum">
              <a:rPr lang="en-US" smtClean="0"/>
              <a:t>‹#›</a:t>
            </a:fld>
            <a:endParaRPr lang="en-US"/>
          </a:p>
        </p:txBody>
      </p:sp>
    </p:spTree>
    <p:extLst>
      <p:ext uri="{BB962C8B-B14F-4D97-AF65-F5344CB8AC3E}">
        <p14:creationId xmlns:p14="http://schemas.microsoft.com/office/powerpoint/2010/main" val="40783806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802298"/>
            <a:ext cx="8561747"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93106" y="3531204"/>
            <a:ext cx="8561746"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C786861-FDC7-B14F-9563-F9A29EB92891}" type="datetime1">
              <a:rPr lang="en-US" smtClean="0"/>
              <a:t>12/12/25</a:t>
            </a:fld>
            <a:endParaRPr lang="en-US"/>
          </a:p>
        </p:txBody>
      </p:sp>
      <p:sp>
        <p:nvSpPr>
          <p:cNvPr id="5" name="Footer Placeholder 4"/>
          <p:cNvSpPr>
            <a:spLocks noGrp="1"/>
          </p:cNvSpPr>
          <p:nvPr>
            <p:ph type="ftr" sz="quarter" idx="11"/>
          </p:nvPr>
        </p:nvSpPr>
        <p:spPr>
          <a:xfrm>
            <a:off x="2493105" y="329307"/>
            <a:ext cx="4897310"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21EADF87-CE2E-8246-8FE0-5EE6A2CAE310}" type="slidenum">
              <a:rPr lang="en-US" smtClean="0"/>
              <a:t>‹#›</a:t>
            </a:fld>
            <a:endParaRPr lang="en-US"/>
          </a:p>
        </p:txBody>
      </p:sp>
      <p:cxnSp>
        <p:nvCxnSpPr>
          <p:cNvPr id="8" name="Straight Connector 7"/>
          <p:cNvCxnSpPr/>
          <p:nvPr/>
        </p:nvCxnSpPr>
        <p:spPr>
          <a:xfrm>
            <a:off x="2334637" y="798973"/>
            <a:ext cx="0" cy="2544756"/>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69279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931F27-DABE-794C-B6DF-C8093B9E4E82}" type="datetime1">
              <a:rPr lang="en-US" smtClean="0"/>
              <a:t>12/12/25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EADF87-CE2E-8246-8FE0-5EE6A2CAE310}" type="slidenum">
              <a:rPr lang="en-US" smtClean="0"/>
              <a:t>‹#›</a:t>
            </a:fld>
            <a:endParaRPr lang="en-US"/>
          </a:p>
        </p:txBody>
      </p:sp>
      <p:cxnSp>
        <p:nvCxnSpPr>
          <p:cNvPr id="8" name="Straight Connector 7"/>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566180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883863"/>
            <a:ext cx="1615742" cy="457499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534694" y="883863"/>
            <a:ext cx="7738807" cy="45749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E34D137-6C8A-2448-9661-84B916C3BA0A}" type="datetime1">
              <a:rPr lang="en-US" smtClean="0"/>
              <a:t>12/12/25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EADF87-CE2E-8246-8FE0-5EE6A2CAE310}" type="slidenum">
              <a:rPr lang="en-US" smtClean="0"/>
              <a:t>‹#›</a:t>
            </a:fld>
            <a:endParaRPr lang="en-US"/>
          </a:p>
        </p:txBody>
      </p:sp>
      <p:cxnSp>
        <p:nvCxnSpPr>
          <p:cNvPr id="8" name="Straight Connector 7"/>
          <p:cNvCxnSpPr/>
          <p:nvPr/>
        </p:nvCxnSpPr>
        <p:spPr>
          <a:xfrm flipH="1">
            <a:off x="9439111" y="719272"/>
            <a:ext cx="1615742" cy="0"/>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56422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3844" y="135531"/>
            <a:ext cx="11815532" cy="500248"/>
          </a:xfrm>
        </p:spPr>
        <p:txBody>
          <a:bodyPr/>
          <a:lstStyle>
            <a:lvl1pPr>
              <a:defRPr sz="2600" baseline="0"/>
            </a:lvl1pPr>
          </a:lstStyle>
          <a:p>
            <a:r>
              <a:rPr lang="en-US" dirty="0"/>
              <a:t>Click to edit Master title style</a:t>
            </a:r>
          </a:p>
        </p:txBody>
      </p:sp>
      <p:sp>
        <p:nvSpPr>
          <p:cNvPr id="3" name="Content Placeholder 2"/>
          <p:cNvSpPr>
            <a:spLocks noGrp="1"/>
          </p:cNvSpPr>
          <p:nvPr>
            <p:ph idx="1"/>
          </p:nvPr>
        </p:nvSpPr>
        <p:spPr>
          <a:xfrm>
            <a:off x="132615" y="705394"/>
            <a:ext cx="11926763" cy="5277395"/>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03668" y="6413266"/>
            <a:ext cx="3500715" cy="309201"/>
          </a:xfrm>
        </p:spPr>
        <p:txBody>
          <a:bodyPr/>
          <a:lstStyle/>
          <a:p>
            <a:fld id="{74C8E13A-6E0A-E146-A8E1-BFF7DC1614F4}" type="datetime1">
              <a:rPr lang="en-US" smtClean="0"/>
              <a:t>12/12/25</a:t>
            </a:fld>
            <a:endParaRPr lang="en-US" dirty="0"/>
          </a:p>
        </p:txBody>
      </p:sp>
      <p:sp>
        <p:nvSpPr>
          <p:cNvPr id="5" name="Footer Placeholder 4"/>
          <p:cNvSpPr>
            <a:spLocks noGrp="1"/>
          </p:cNvSpPr>
          <p:nvPr>
            <p:ph type="ftr" sz="quarter" idx="11"/>
          </p:nvPr>
        </p:nvSpPr>
        <p:spPr>
          <a:xfrm>
            <a:off x="132615" y="6416599"/>
            <a:ext cx="5855719" cy="309201"/>
          </a:xfrm>
        </p:spPr>
        <p:txBody>
          <a:bodyPr/>
          <a:lstStyle/>
          <a:p>
            <a:endParaRPr lang="en-US"/>
          </a:p>
        </p:txBody>
      </p:sp>
      <p:cxnSp>
        <p:nvCxnSpPr>
          <p:cNvPr id="8" name="Straight Connector 7"/>
          <p:cNvCxnSpPr>
            <a:cxnSpLocks/>
          </p:cNvCxnSpPr>
          <p:nvPr/>
        </p:nvCxnSpPr>
        <p:spPr>
          <a:xfrm>
            <a:off x="132615" y="102194"/>
            <a:ext cx="0" cy="603200"/>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
        <p:nvSpPr>
          <p:cNvPr id="9" name="Slide Number Placeholder 5">
            <a:extLst>
              <a:ext uri="{FF2B5EF4-FFF2-40B4-BE49-F238E27FC236}">
                <a16:creationId xmlns:a16="http://schemas.microsoft.com/office/drawing/2014/main" id="{679DB2D6-BF75-55C1-C8E1-29D6D15E92EB}"/>
              </a:ext>
            </a:extLst>
          </p:cNvPr>
          <p:cNvSpPr>
            <a:spLocks noGrp="1"/>
          </p:cNvSpPr>
          <p:nvPr>
            <p:ph type="sldNum" sz="quarter" idx="12"/>
          </p:nvPr>
        </p:nvSpPr>
        <p:spPr>
          <a:xfrm>
            <a:off x="11430488" y="6413266"/>
            <a:ext cx="628888" cy="309201"/>
          </a:xfrm>
        </p:spPr>
        <p:txBody>
          <a:bodyPr anchor="ctr"/>
          <a:lstStyle>
            <a:lvl1pPr>
              <a:defRPr sz="1200" b="1" baseline="0"/>
            </a:lvl1pPr>
          </a:lstStyle>
          <a:p>
            <a:fld id="{21EADF87-CE2E-8246-8FE0-5EE6A2CAE310}" type="slidenum">
              <a:rPr lang="en-US" smtClean="0"/>
              <a:pPr/>
              <a:t>‹#›</a:t>
            </a:fld>
            <a:endParaRPr lang="en-US" b="1" dirty="0"/>
          </a:p>
        </p:txBody>
      </p:sp>
    </p:spTree>
    <p:extLst>
      <p:ext uri="{BB962C8B-B14F-4D97-AF65-F5344CB8AC3E}">
        <p14:creationId xmlns:p14="http://schemas.microsoft.com/office/powerpoint/2010/main" val="143073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34813" y="1756130"/>
            <a:ext cx="8562580"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534695" y="3806195"/>
            <a:ext cx="8549990"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EFE8DF0-7610-F143-AB63-8587BB1FF24E}" type="datetime1">
              <a:rPr lang="en-US" smtClean="0"/>
              <a:t>12/12/25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EADF87-CE2E-8246-8FE0-5EE6A2CAE310}" type="slidenum">
              <a:rPr lang="en-US" smtClean="0"/>
              <a:t>‹#›</a:t>
            </a:fld>
            <a:endParaRPr lang="en-US"/>
          </a:p>
        </p:txBody>
      </p:sp>
      <p:cxnSp>
        <p:nvCxnSpPr>
          <p:cNvPr id="8" name="Straight Connector 7"/>
          <p:cNvCxnSpPr/>
          <p:nvPr/>
        </p:nvCxnSpPr>
        <p:spPr>
          <a:xfrm>
            <a:off x="1371687" y="798973"/>
            <a:ext cx="0" cy="284510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40631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34695" y="804889"/>
            <a:ext cx="9520157"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534695" y="2010878"/>
            <a:ext cx="4608576" cy="34381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54793" y="2017343"/>
            <a:ext cx="4604130"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0BB6E42-751B-A643-95BA-A675F85A6D33}" type="datetime1">
              <a:rPr lang="en-US" smtClean="0"/>
              <a:t>12/12/25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EADF87-CE2E-8246-8FE0-5EE6A2CAE310}" type="slidenum">
              <a:rPr lang="en-US" smtClean="0"/>
              <a:t>‹#›</a:t>
            </a:fld>
            <a:endParaRPr lang="en-US"/>
          </a:p>
        </p:txBody>
      </p:sp>
      <p:cxnSp>
        <p:nvCxnSpPr>
          <p:cNvPr id="9" name="Straight Connector 8"/>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092049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34695" y="804163"/>
            <a:ext cx="9520157"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534695" y="2019549"/>
            <a:ext cx="4608576"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34695" y="2824269"/>
            <a:ext cx="4608576"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54791" y="2023003"/>
            <a:ext cx="4608576"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54792" y="2821491"/>
            <a:ext cx="4608576"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ABD7E0C-F89E-B243-8B91-A345C28B1C11}" type="datetime1">
              <a:rPr lang="en-US" smtClean="0"/>
              <a:t>12/12/25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EADF87-CE2E-8246-8FE0-5EE6A2CAE310}" type="slidenum">
              <a:rPr lang="en-US" smtClean="0"/>
              <a:t>‹#›</a:t>
            </a:fld>
            <a:endParaRPr lang="en-US"/>
          </a:p>
        </p:txBody>
      </p:sp>
      <p:cxnSp>
        <p:nvCxnSpPr>
          <p:cNvPr id="11" name="Straight Connector 10"/>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829318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5407CC0-F6FB-6546-95CF-2AD5C8C0E438}" type="datetime1">
              <a:rPr lang="en-US" smtClean="0"/>
              <a:t>12/12/25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EADF87-CE2E-8246-8FE0-5EE6A2CAE310}" type="slidenum">
              <a:rPr lang="en-US" smtClean="0"/>
              <a:t>‹#›</a:t>
            </a:fld>
            <a:endParaRPr lang="en-US"/>
          </a:p>
        </p:txBody>
      </p:sp>
      <p:cxnSp>
        <p:nvCxnSpPr>
          <p:cNvPr id="7" name="Straight Connector 6"/>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2043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D63460-E371-A441-8275-3CFE938D1C39}" type="datetime1">
              <a:rPr lang="en-US" smtClean="0"/>
              <a:t>12/12/25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EADF87-CE2E-8246-8FE0-5EE6A2CAE310}" type="slidenum">
              <a:rPr lang="en-US" smtClean="0"/>
              <a:t>‹#›</a:t>
            </a:fld>
            <a:endParaRPr lang="en-US"/>
          </a:p>
        </p:txBody>
      </p:sp>
    </p:spTree>
    <p:extLst>
      <p:ext uri="{BB962C8B-B14F-4D97-AF65-F5344CB8AC3E}">
        <p14:creationId xmlns:p14="http://schemas.microsoft.com/office/powerpoint/2010/main" val="35610749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34642" y="798973"/>
            <a:ext cx="3183128"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534695" y="3205491"/>
            <a:ext cx="3184989"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0042921-DB2A-994D-9590-BE2C4B392A5E}" type="datetime1">
              <a:rPr lang="en-US" smtClean="0"/>
              <a:t>12/12/25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EADF87-CE2E-8246-8FE0-5EE6A2CAE310}" type="slidenum">
              <a:rPr lang="en-US" smtClean="0"/>
              <a:t>‹#›</a:t>
            </a:fld>
            <a:endParaRPr lang="en-US"/>
          </a:p>
        </p:txBody>
      </p:sp>
      <p:cxnSp>
        <p:nvCxnSpPr>
          <p:cNvPr id="9" name="Straight Connector 8"/>
          <p:cNvCxnSpPr/>
          <p:nvPr/>
        </p:nvCxnSpPr>
        <p:spPr>
          <a:xfrm>
            <a:off x="1371687" y="798973"/>
            <a:ext cx="0" cy="224711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86074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gradFill>
              <a:gsLst>
                <a:gs pos="0">
                  <a:schemeClr val="bg2">
                    <a:lumMod val="10000"/>
                  </a:schemeClr>
                </a:gs>
                <a:gs pos="100000">
                  <a:schemeClr val="bg2">
                    <a:lumMod val="10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prstMaterial="matte">
              <a:bevelT w="133350" h="50800" prst="divot"/>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535694" y="1129513"/>
            <a:ext cx="5447840"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534695" y="3145992"/>
            <a:ext cx="5440037"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534695" y="5469856"/>
            <a:ext cx="5440038" cy="320123"/>
          </a:xfrm>
        </p:spPr>
        <p:txBody>
          <a:bodyPr/>
          <a:lstStyle>
            <a:lvl1pPr algn="l">
              <a:defRPr/>
            </a:lvl1pPr>
          </a:lstStyle>
          <a:p>
            <a:fld id="{F21E4EE6-5F16-5541-846D-081697A2ED39}" type="datetime1">
              <a:rPr lang="en-US" smtClean="0"/>
              <a:t>12/12/25</a:t>
            </a:fld>
            <a:endParaRPr lang="en-US"/>
          </a:p>
        </p:txBody>
      </p:sp>
      <p:sp>
        <p:nvSpPr>
          <p:cNvPr id="6" name="Footer Placeholder 5"/>
          <p:cNvSpPr>
            <a:spLocks noGrp="1"/>
          </p:cNvSpPr>
          <p:nvPr>
            <p:ph type="ftr" sz="quarter" idx="11"/>
          </p:nvPr>
        </p:nvSpPr>
        <p:spPr>
          <a:xfrm>
            <a:off x="1534910" y="318640"/>
            <a:ext cx="5453475" cy="320931"/>
          </a:xfrm>
        </p:spPr>
        <p:txBody>
          <a:bodyPr/>
          <a:lstStyle/>
          <a:p>
            <a:endParaRPr lang="en-US"/>
          </a:p>
        </p:txBody>
      </p:sp>
      <p:sp>
        <p:nvSpPr>
          <p:cNvPr id="7" name="Slide Number Placeholder 6"/>
          <p:cNvSpPr>
            <a:spLocks noGrp="1"/>
          </p:cNvSpPr>
          <p:nvPr>
            <p:ph type="sldNum" sz="quarter" idx="12"/>
          </p:nvPr>
        </p:nvSpPr>
        <p:spPr/>
        <p:txBody>
          <a:bodyPr/>
          <a:lstStyle/>
          <a:p>
            <a:fld id="{21EADF87-CE2E-8246-8FE0-5EE6A2CAE310}" type="slidenum">
              <a:rPr lang="en-US" smtClean="0"/>
              <a:t>‹#›</a:t>
            </a:fld>
            <a:endParaRPr lang="en-US"/>
          </a:p>
        </p:txBody>
      </p:sp>
      <p:cxnSp>
        <p:nvCxnSpPr>
          <p:cNvPr id="14" name="Straight Connector 13"/>
          <p:cNvCxnSpPr/>
          <p:nvPr/>
        </p:nvCxnSpPr>
        <p:spPr>
          <a:xfrm>
            <a:off x="1371687" y="798973"/>
            <a:ext cx="0" cy="2161124"/>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46148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Rectangle 8"/>
          <p:cNvSpPr/>
          <p:nvPr/>
        </p:nvSpPr>
        <p:spPr>
          <a:xfrm>
            <a:off x="0" y="2015732"/>
            <a:ext cx="12192000" cy="4118829"/>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srcRect t="2769" b="-2769"/>
          <a:stretch/>
        </p:blipFill>
        <p:spPr>
          <a:xfrm>
            <a:off x="0" y="6135624"/>
            <a:ext cx="12192000" cy="742950"/>
          </a:xfrm>
          <a:prstGeom prst="rect">
            <a:avLst/>
          </a:prstGeom>
        </p:spPr>
      </p:pic>
      <p:sp>
        <p:nvSpPr>
          <p:cNvPr id="2" name="Title Placeholder 1"/>
          <p:cNvSpPr>
            <a:spLocks noGrp="1"/>
          </p:cNvSpPr>
          <p:nvPr>
            <p:ph type="title"/>
          </p:nvPr>
        </p:nvSpPr>
        <p:spPr>
          <a:xfrm>
            <a:off x="1534696" y="804519"/>
            <a:ext cx="9520158" cy="1049235"/>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534696" y="2015732"/>
            <a:ext cx="9520158"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0EBDF631-963C-1B46-8AD6-4EA78BBCD0DF}" type="datetime1">
              <a:rPr lang="en-US" smtClean="0"/>
              <a:t>12/12/25</a:t>
            </a:fld>
            <a:endParaRPr lang="en-US"/>
          </a:p>
        </p:txBody>
      </p:sp>
      <p:sp>
        <p:nvSpPr>
          <p:cNvPr id="5" name="Footer Placeholder 4"/>
          <p:cNvSpPr>
            <a:spLocks noGrp="1"/>
          </p:cNvSpPr>
          <p:nvPr>
            <p:ph type="ftr" sz="quarter" idx="3"/>
          </p:nvPr>
        </p:nvSpPr>
        <p:spPr>
          <a:xfrm>
            <a:off x="1534695" y="329307"/>
            <a:ext cx="5855719"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21EADF87-CE2E-8246-8FE0-5EE6A2CAE310}" type="slidenum">
              <a:rPr lang="en-US" smtClean="0"/>
              <a:t>‹#›</a:t>
            </a:fld>
            <a:endParaRPr lang="en-US"/>
          </a:p>
        </p:txBody>
      </p:sp>
      <p:cxnSp>
        <p:nvCxnSpPr>
          <p:cNvPr id="12" name="Straight Connector 11"/>
          <p:cNvCxnSpPr/>
          <p:nvPr/>
        </p:nvCxnSpPr>
        <p:spPr>
          <a:xfrm>
            <a:off x="0" y="6141705"/>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7323179"/>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Lst>
  <p:hf hdr="0" ftr="0" dt="0"/>
  <p:txStyles>
    <p:titleStyle>
      <a:lvl1pPr algn="l" defTabSz="9144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F7AFC-6E7A-839C-7283-BE0D0D5D13FE}"/>
              </a:ext>
            </a:extLst>
          </p:cNvPr>
          <p:cNvSpPr>
            <a:spLocks noGrp="1"/>
          </p:cNvSpPr>
          <p:nvPr>
            <p:ph type="ctrTitle"/>
          </p:nvPr>
        </p:nvSpPr>
        <p:spPr/>
        <p:txBody>
          <a:bodyPr/>
          <a:lstStyle/>
          <a:p>
            <a:r>
              <a:rPr lang="en-US" dirty="0"/>
              <a:t>RHIC Modeling &amp;</a:t>
            </a:r>
            <a:br>
              <a:rPr lang="en-US" dirty="0"/>
            </a:br>
            <a:r>
              <a:rPr lang="en-US" dirty="0"/>
              <a:t>Operation Experience</a:t>
            </a:r>
          </a:p>
        </p:txBody>
      </p:sp>
      <p:sp>
        <p:nvSpPr>
          <p:cNvPr id="3" name="Subtitle 2">
            <a:extLst>
              <a:ext uri="{FF2B5EF4-FFF2-40B4-BE49-F238E27FC236}">
                <a16:creationId xmlns:a16="http://schemas.microsoft.com/office/drawing/2014/main" id="{F06CF3FE-A7C5-CB75-56B5-D15C64705B37}"/>
              </a:ext>
            </a:extLst>
          </p:cNvPr>
          <p:cNvSpPr>
            <a:spLocks noGrp="1"/>
          </p:cNvSpPr>
          <p:nvPr>
            <p:ph type="subTitle" idx="1"/>
          </p:nvPr>
        </p:nvSpPr>
        <p:spPr/>
        <p:txBody>
          <a:bodyPr>
            <a:normAutofit/>
          </a:bodyPr>
          <a:lstStyle/>
          <a:p>
            <a:pPr algn="r"/>
            <a:r>
              <a:rPr lang="en-US" sz="1400" i="1" u="sng" dirty="0"/>
              <a:t>G. Robert-Demolaize</a:t>
            </a:r>
            <a:r>
              <a:rPr lang="en-US" sz="1400" i="1" dirty="0"/>
              <a:t>, A. Drees, K. Hock, B. Lepore, S. Peggs</a:t>
            </a:r>
          </a:p>
        </p:txBody>
      </p:sp>
    </p:spTree>
    <p:extLst>
      <p:ext uri="{BB962C8B-B14F-4D97-AF65-F5344CB8AC3E}">
        <p14:creationId xmlns:p14="http://schemas.microsoft.com/office/powerpoint/2010/main" val="3533868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37C860-2913-EDAB-4306-3AECF254C3D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E83F2D1-E2D4-522B-3FC5-5026B8EE364D}"/>
              </a:ext>
            </a:extLst>
          </p:cNvPr>
          <p:cNvSpPr>
            <a:spLocks noGrp="1"/>
          </p:cNvSpPr>
          <p:nvPr>
            <p:ph type="title"/>
          </p:nvPr>
        </p:nvSpPr>
        <p:spPr/>
        <p:txBody>
          <a:bodyPr>
            <a:normAutofit/>
          </a:bodyPr>
          <a:lstStyle/>
          <a:p>
            <a:r>
              <a:rPr lang="en-US" sz="2200" dirty="0">
                <a:solidFill>
                  <a:schemeClr val="bg1">
                    <a:lumMod val="75000"/>
                  </a:schemeClr>
                </a:solidFill>
              </a:rPr>
              <a:t>1- The RHIC model   </a:t>
            </a:r>
            <a:r>
              <a:rPr lang="en-US" sz="2200" dirty="0"/>
              <a:t>2 – Lessons Learned</a:t>
            </a:r>
            <a:r>
              <a:rPr lang="en-US" sz="2200" dirty="0">
                <a:solidFill>
                  <a:schemeClr val="bg1">
                    <a:lumMod val="75000"/>
                  </a:schemeClr>
                </a:solidFill>
              </a:rPr>
              <a:t>   3 – Looking ahead</a:t>
            </a:r>
          </a:p>
        </p:txBody>
      </p:sp>
      <p:sp>
        <p:nvSpPr>
          <p:cNvPr id="3" name="Content Placeholder 2">
            <a:extLst>
              <a:ext uri="{FF2B5EF4-FFF2-40B4-BE49-F238E27FC236}">
                <a16:creationId xmlns:a16="http://schemas.microsoft.com/office/drawing/2014/main" id="{3EF3CC35-A102-2717-C987-EF0B8012BCE6}"/>
              </a:ext>
            </a:extLst>
          </p:cNvPr>
          <p:cNvSpPr>
            <a:spLocks noGrp="1"/>
          </p:cNvSpPr>
          <p:nvPr>
            <p:ph idx="1"/>
          </p:nvPr>
        </p:nvSpPr>
        <p:spPr/>
        <p:txBody>
          <a:bodyPr>
            <a:noAutofit/>
          </a:bodyPr>
          <a:lstStyle/>
          <a:p>
            <a:pPr algn="just"/>
            <a:r>
              <a:rPr lang="en-US" sz="1600" dirty="0"/>
              <a:t>From RHIC early days:</a:t>
            </a:r>
          </a:p>
          <a:p>
            <a:pPr lvl="1" algn="just"/>
            <a:r>
              <a:rPr lang="en-US" sz="1600" dirty="0"/>
              <a:t>APs were a strong resource that MUST be used during commissioning;</a:t>
            </a:r>
          </a:p>
          <a:p>
            <a:pPr lvl="1" algn="just"/>
            <a:r>
              <a:rPr lang="en-US" sz="1600" dirty="0"/>
              <a:t>at that stage, every AP was assigned to:</a:t>
            </a:r>
          </a:p>
          <a:p>
            <a:pPr lvl="2" algn="just"/>
            <a:r>
              <a:rPr lang="en-US" dirty="0"/>
              <a:t>commissioning shifts</a:t>
            </a:r>
          </a:p>
          <a:p>
            <a:pPr lvl="2" algn="just"/>
            <a:r>
              <a:rPr lang="en-US" dirty="0"/>
              <a:t>a key system e.g. injection setup, orbit correction, background control…</a:t>
            </a:r>
          </a:p>
          <a:p>
            <a:pPr lvl="2" algn="just"/>
            <a:r>
              <a:rPr lang="en-US" dirty="0"/>
              <a:t>develop dedicated controls application</a:t>
            </a:r>
          </a:p>
          <a:p>
            <a:pPr lvl="1" algn="just"/>
            <a:r>
              <a:rPr lang="en-US" sz="1600" dirty="0"/>
              <a:t>gradual evolution to “routine” operations: collider was handed to Ops and Machine Specialists (MPs).</a:t>
            </a:r>
          </a:p>
          <a:p>
            <a:pPr algn="just"/>
            <a:endParaRPr lang="en-US" sz="1600" dirty="0"/>
          </a:p>
          <a:p>
            <a:pPr algn="just"/>
            <a:r>
              <a:rPr lang="en-US" sz="1600" dirty="0"/>
              <a:t>Maintaining open lines of communication between groups is paramount: nothing should be done in a vacuum i.e. APs should coordinate with Controls and MPs to ensure the Applications for the Accelerator Complex:</a:t>
            </a:r>
          </a:p>
          <a:p>
            <a:pPr lvl="1" algn="just"/>
            <a:r>
              <a:rPr lang="en-US" sz="1600" dirty="0"/>
              <a:t>are functional</a:t>
            </a:r>
          </a:p>
          <a:p>
            <a:pPr lvl="1" algn="just"/>
            <a:r>
              <a:rPr lang="en-US" sz="1600" dirty="0"/>
              <a:t>are thoughtfully designed</a:t>
            </a:r>
          </a:p>
          <a:p>
            <a:pPr lvl="1" algn="just"/>
            <a:r>
              <a:rPr lang="en-US" sz="1600" dirty="0"/>
              <a:t>have a long shelf life</a:t>
            </a:r>
          </a:p>
          <a:p>
            <a:pPr lvl="1" algn="just"/>
            <a:r>
              <a:rPr lang="en-US" sz="1600" dirty="0"/>
              <a:t>have documentation available</a:t>
            </a:r>
          </a:p>
        </p:txBody>
      </p:sp>
      <p:sp>
        <p:nvSpPr>
          <p:cNvPr id="4" name="Slide Number Placeholder 3">
            <a:extLst>
              <a:ext uri="{FF2B5EF4-FFF2-40B4-BE49-F238E27FC236}">
                <a16:creationId xmlns:a16="http://schemas.microsoft.com/office/drawing/2014/main" id="{CB523ADD-711B-428E-40F6-D9D92B3BAE19}"/>
              </a:ext>
            </a:extLst>
          </p:cNvPr>
          <p:cNvSpPr>
            <a:spLocks noGrp="1"/>
          </p:cNvSpPr>
          <p:nvPr>
            <p:ph type="sldNum" sz="quarter" idx="12"/>
          </p:nvPr>
        </p:nvSpPr>
        <p:spPr/>
        <p:txBody>
          <a:bodyPr/>
          <a:lstStyle/>
          <a:p>
            <a:fld id="{21EADF87-CE2E-8246-8FE0-5EE6A2CAE310}" type="slidenum">
              <a:rPr lang="en-US" smtClean="0"/>
              <a:pPr/>
              <a:t>10</a:t>
            </a:fld>
            <a:endParaRPr lang="en-US" sz="1200" dirty="0"/>
          </a:p>
        </p:txBody>
      </p:sp>
    </p:spTree>
    <p:extLst>
      <p:ext uri="{BB962C8B-B14F-4D97-AF65-F5344CB8AC3E}">
        <p14:creationId xmlns:p14="http://schemas.microsoft.com/office/powerpoint/2010/main" val="3658098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AD7031-8EF3-B8F0-7883-BEA9ED739DE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6DEF2F7-1AF4-0F1A-2615-36F0011FF6D6}"/>
              </a:ext>
            </a:extLst>
          </p:cNvPr>
          <p:cNvSpPr>
            <a:spLocks noGrp="1"/>
          </p:cNvSpPr>
          <p:nvPr>
            <p:ph type="title"/>
          </p:nvPr>
        </p:nvSpPr>
        <p:spPr/>
        <p:txBody>
          <a:bodyPr>
            <a:normAutofit/>
          </a:bodyPr>
          <a:lstStyle/>
          <a:p>
            <a:r>
              <a:rPr lang="en-US" sz="2200" dirty="0">
                <a:solidFill>
                  <a:schemeClr val="bg1">
                    <a:lumMod val="75000"/>
                  </a:schemeClr>
                </a:solidFill>
              </a:rPr>
              <a:t>1- The RHIC model   </a:t>
            </a:r>
            <a:r>
              <a:rPr lang="en-US" sz="2200" dirty="0"/>
              <a:t>2 – Lessons Learned</a:t>
            </a:r>
            <a:r>
              <a:rPr lang="en-US" sz="2200" dirty="0">
                <a:solidFill>
                  <a:schemeClr val="bg1">
                    <a:lumMod val="75000"/>
                  </a:schemeClr>
                </a:solidFill>
              </a:rPr>
              <a:t>   3 – Looking ahead</a:t>
            </a:r>
          </a:p>
        </p:txBody>
      </p:sp>
      <p:sp>
        <p:nvSpPr>
          <p:cNvPr id="3" name="Content Placeholder 2">
            <a:extLst>
              <a:ext uri="{FF2B5EF4-FFF2-40B4-BE49-F238E27FC236}">
                <a16:creationId xmlns:a16="http://schemas.microsoft.com/office/drawing/2014/main" id="{CA8119B8-C473-6337-E13A-7C3545272CE1}"/>
              </a:ext>
            </a:extLst>
          </p:cNvPr>
          <p:cNvSpPr>
            <a:spLocks noGrp="1"/>
          </p:cNvSpPr>
          <p:nvPr>
            <p:ph idx="1"/>
          </p:nvPr>
        </p:nvSpPr>
        <p:spPr/>
        <p:txBody>
          <a:bodyPr>
            <a:noAutofit/>
          </a:bodyPr>
          <a:lstStyle/>
          <a:p>
            <a:pPr algn="just"/>
            <a:r>
              <a:rPr lang="en-US" sz="1600" dirty="0"/>
              <a:t>Starting in 2015, the offline model was expanded to:</a:t>
            </a:r>
          </a:p>
          <a:p>
            <a:pPr lvl="1" algn="just"/>
            <a:r>
              <a:rPr lang="en-US" sz="1600" dirty="0"/>
              <a:t>use the measured transfer functions of all RHIC quadrupoles;</a:t>
            </a:r>
          </a:p>
          <a:p>
            <a:pPr lvl="1" algn="just"/>
            <a:r>
              <a:rPr lang="en-US" sz="1600" dirty="0"/>
              <a:t>the proper quadrupole wiring scheme inside of each straight section;</a:t>
            </a:r>
          </a:p>
          <a:p>
            <a:pPr lvl="1" algn="just"/>
            <a:r>
              <a:rPr lang="en-US" sz="1600" dirty="0" err="1"/>
              <a:t>sextupole</a:t>
            </a:r>
            <a:r>
              <a:rPr lang="en-US" sz="1600" dirty="0"/>
              <a:t> harmonics (b2) of all RHIC dipoles to take into account feed-down effects and better chromaticity values at lower energies</a:t>
            </a:r>
          </a:p>
          <a:p>
            <a:pPr algn="just"/>
            <a:endParaRPr lang="en-US" sz="1600" dirty="0"/>
          </a:p>
          <a:p>
            <a:pPr algn="just"/>
            <a:r>
              <a:rPr lang="en-US" sz="1600" dirty="0"/>
              <a:t>What was gained:</a:t>
            </a:r>
          </a:p>
          <a:p>
            <a:pPr lvl="1" algn="just"/>
            <a:r>
              <a:rPr lang="en-US" sz="1600" dirty="0"/>
              <a:t>markedly improved linear optics (less beta-beat and dispersion-beat);</a:t>
            </a:r>
          </a:p>
          <a:p>
            <a:pPr lvl="1" algn="just"/>
            <a:r>
              <a:rPr lang="en-US" sz="1600" dirty="0"/>
              <a:t>better modeling led to a lessened workload for the feedback system…</a:t>
            </a:r>
          </a:p>
          <a:p>
            <a:pPr lvl="1" algn="just"/>
            <a:r>
              <a:rPr lang="en-US" sz="1600" dirty="0"/>
              <a:t>…as well as easier ramp development at the start of each physics run, significantly decreasing commissioning time.</a:t>
            </a:r>
          </a:p>
          <a:p>
            <a:pPr algn="just"/>
            <a:endParaRPr lang="en-US" sz="1600" dirty="0"/>
          </a:p>
          <a:p>
            <a:pPr algn="just"/>
            <a:r>
              <a:rPr lang="en-US" sz="1600" dirty="0"/>
              <a:t>The pool of RHIC documentation about the online model and Applications for Ops was initially well maintained and even consolidated into web pages. As feedback systems became more reliable and physics running became more routine, things deteriorated quickly – up to and including some items turning out obsolete without being labeled as such.</a:t>
            </a:r>
          </a:p>
        </p:txBody>
      </p:sp>
      <p:sp>
        <p:nvSpPr>
          <p:cNvPr id="4" name="Slide Number Placeholder 3">
            <a:extLst>
              <a:ext uri="{FF2B5EF4-FFF2-40B4-BE49-F238E27FC236}">
                <a16:creationId xmlns:a16="http://schemas.microsoft.com/office/drawing/2014/main" id="{F7363A84-1E92-0711-F67F-2F61F9334F05}"/>
              </a:ext>
            </a:extLst>
          </p:cNvPr>
          <p:cNvSpPr>
            <a:spLocks noGrp="1"/>
          </p:cNvSpPr>
          <p:nvPr>
            <p:ph type="sldNum" sz="quarter" idx="12"/>
          </p:nvPr>
        </p:nvSpPr>
        <p:spPr/>
        <p:txBody>
          <a:bodyPr/>
          <a:lstStyle/>
          <a:p>
            <a:fld id="{21EADF87-CE2E-8246-8FE0-5EE6A2CAE310}" type="slidenum">
              <a:rPr lang="en-US" smtClean="0"/>
              <a:pPr/>
              <a:t>11</a:t>
            </a:fld>
            <a:endParaRPr lang="en-US" sz="1200" dirty="0"/>
          </a:p>
        </p:txBody>
      </p:sp>
    </p:spTree>
    <p:extLst>
      <p:ext uri="{BB962C8B-B14F-4D97-AF65-F5344CB8AC3E}">
        <p14:creationId xmlns:p14="http://schemas.microsoft.com/office/powerpoint/2010/main" val="1940248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9C7673-904E-6B52-07B3-A88086AE8E6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2CDE18-401F-70EB-0CEB-657698DE1736}"/>
              </a:ext>
            </a:extLst>
          </p:cNvPr>
          <p:cNvSpPr>
            <a:spLocks noGrp="1"/>
          </p:cNvSpPr>
          <p:nvPr>
            <p:ph type="title"/>
          </p:nvPr>
        </p:nvSpPr>
        <p:spPr/>
        <p:txBody>
          <a:bodyPr>
            <a:normAutofit/>
          </a:bodyPr>
          <a:lstStyle/>
          <a:p>
            <a:r>
              <a:rPr lang="en-US" sz="2200" dirty="0">
                <a:solidFill>
                  <a:schemeClr val="bg1">
                    <a:lumMod val="75000"/>
                  </a:schemeClr>
                </a:solidFill>
              </a:rPr>
              <a:t>1- The RHIC model   2 – Lessons Learned   </a:t>
            </a:r>
            <a:r>
              <a:rPr lang="en-US" sz="2200" dirty="0"/>
              <a:t>3 – Looking ahead</a:t>
            </a:r>
          </a:p>
        </p:txBody>
      </p:sp>
      <p:sp>
        <p:nvSpPr>
          <p:cNvPr id="3" name="Content Placeholder 2">
            <a:extLst>
              <a:ext uri="{FF2B5EF4-FFF2-40B4-BE49-F238E27FC236}">
                <a16:creationId xmlns:a16="http://schemas.microsoft.com/office/drawing/2014/main" id="{AA1AF295-3F6A-65C2-023C-D9EB821FE61A}"/>
              </a:ext>
            </a:extLst>
          </p:cNvPr>
          <p:cNvSpPr>
            <a:spLocks noGrp="1"/>
          </p:cNvSpPr>
          <p:nvPr>
            <p:ph idx="1"/>
          </p:nvPr>
        </p:nvSpPr>
        <p:spPr/>
        <p:txBody>
          <a:bodyPr>
            <a:noAutofit/>
          </a:bodyPr>
          <a:lstStyle/>
          <a:p>
            <a:r>
              <a:rPr lang="en-US" sz="1600" dirty="0"/>
              <a:t>Many different simulation/tracking codes exist in the offline modeling world:</a:t>
            </a:r>
          </a:p>
          <a:p>
            <a:pPr lvl="1"/>
            <a:r>
              <a:rPr lang="en-US" sz="1600" dirty="0"/>
              <a:t>MAD-X/Xsuite</a:t>
            </a:r>
          </a:p>
          <a:p>
            <a:pPr lvl="1"/>
            <a:r>
              <a:rPr lang="en-US" sz="1600" dirty="0"/>
              <a:t>BMAD</a:t>
            </a:r>
          </a:p>
          <a:p>
            <a:endParaRPr lang="en-US" sz="1600" dirty="0"/>
          </a:p>
          <a:p>
            <a:r>
              <a:rPr lang="en-US" sz="1600" dirty="0"/>
              <a:t>These codes are used to evaluate HSR lattices to help make engineering decisions e.g. tolerances on PS ripples, warm dipole harmonics, transition crossing with different jump schemes, </a:t>
            </a:r>
            <a:r>
              <a:rPr lang="en-US" sz="1600" dirty="0" err="1"/>
              <a:t>etc</a:t>
            </a:r>
            <a:r>
              <a:rPr lang="en-US" sz="1600" dirty="0"/>
              <a:t>…</a:t>
            </a:r>
          </a:p>
          <a:p>
            <a:pPr marL="457200" lvl="1" indent="0">
              <a:buNone/>
            </a:pPr>
            <a:r>
              <a:rPr lang="en-US" sz="1600" dirty="0"/>
              <a:t>=&gt; need access to lattice + DB information in a “version control” environment!</a:t>
            </a:r>
          </a:p>
          <a:p>
            <a:endParaRPr lang="en-US" sz="1600" dirty="0"/>
          </a:p>
          <a:p>
            <a:r>
              <a:rPr lang="en-US" sz="1600" dirty="0"/>
              <a:t>Much has changed in terms of hardware, FEC management and networking resources – all 3 parties AP/Controls/Ops need to get on with the times: some of our tools have been deprecated since late 90s…</a:t>
            </a:r>
          </a:p>
          <a:p>
            <a:endParaRPr lang="en-US" sz="1600" dirty="0"/>
          </a:p>
          <a:p>
            <a:r>
              <a:rPr lang="en-US" sz="1600" dirty="0"/>
              <a:t>About documentation for modeling tools and apps for Ops: there should be a central repository, and manuals should follow a templated form  – as it was done in the early days of RHIC.</a:t>
            </a:r>
          </a:p>
          <a:p>
            <a:endParaRPr lang="en-US" sz="1600" dirty="0"/>
          </a:p>
        </p:txBody>
      </p:sp>
      <p:sp>
        <p:nvSpPr>
          <p:cNvPr id="5" name="Content Placeholder 2">
            <a:extLst>
              <a:ext uri="{FF2B5EF4-FFF2-40B4-BE49-F238E27FC236}">
                <a16:creationId xmlns:a16="http://schemas.microsoft.com/office/drawing/2014/main" id="{61CC4454-41CD-E612-34C2-531565806064}"/>
              </a:ext>
            </a:extLst>
          </p:cNvPr>
          <p:cNvSpPr txBox="1">
            <a:spLocks/>
          </p:cNvSpPr>
          <p:nvPr/>
        </p:nvSpPr>
        <p:spPr>
          <a:xfrm>
            <a:off x="132613" y="705394"/>
            <a:ext cx="11926763" cy="5277395"/>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r>
              <a:rPr lang="en-US" sz="1600" dirty="0"/>
              <a:t>Many different simulation/tracking codes exist in the offline modeling world:</a:t>
            </a:r>
          </a:p>
          <a:p>
            <a:pPr marL="2751138" lvl="6" indent="-220663"/>
            <a:r>
              <a:rPr lang="en-US" sz="1600" dirty="0" err="1"/>
              <a:t>Zgoubi</a:t>
            </a:r>
            <a:endParaRPr lang="en-US" sz="1600" dirty="0"/>
          </a:p>
          <a:p>
            <a:pPr marL="2751138" lvl="6" indent="-220663"/>
            <a:r>
              <a:rPr lang="en-US" sz="1600" dirty="0"/>
              <a:t>Elegant</a:t>
            </a:r>
          </a:p>
        </p:txBody>
      </p:sp>
      <p:sp>
        <p:nvSpPr>
          <p:cNvPr id="6" name="Content Placeholder 2">
            <a:extLst>
              <a:ext uri="{FF2B5EF4-FFF2-40B4-BE49-F238E27FC236}">
                <a16:creationId xmlns:a16="http://schemas.microsoft.com/office/drawing/2014/main" id="{89FA9C10-B724-33DA-CB7B-1586F9CA6344}"/>
              </a:ext>
            </a:extLst>
          </p:cNvPr>
          <p:cNvSpPr txBox="1">
            <a:spLocks/>
          </p:cNvSpPr>
          <p:nvPr/>
        </p:nvSpPr>
        <p:spPr>
          <a:xfrm>
            <a:off x="132613" y="705394"/>
            <a:ext cx="11926763" cy="5277395"/>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r>
              <a:rPr lang="en-US" sz="1600" dirty="0"/>
              <a:t>Many different simulation/tracking codes exist in the offline modeling world:</a:t>
            </a:r>
          </a:p>
          <a:p>
            <a:pPr marL="4176713" lvl="8" indent="-230188"/>
            <a:r>
              <a:rPr lang="en-US" sz="1600" dirty="0" err="1"/>
              <a:t>Simtrack</a:t>
            </a:r>
            <a:endParaRPr lang="en-US" sz="1600" dirty="0"/>
          </a:p>
          <a:p>
            <a:pPr marL="4176713" lvl="8" indent="-230188"/>
            <a:r>
              <a:rPr lang="en-US" sz="1600" dirty="0"/>
              <a:t>Sparks</a:t>
            </a:r>
          </a:p>
        </p:txBody>
      </p:sp>
      <p:sp>
        <p:nvSpPr>
          <p:cNvPr id="7" name="Slide Number Placeholder 6">
            <a:extLst>
              <a:ext uri="{FF2B5EF4-FFF2-40B4-BE49-F238E27FC236}">
                <a16:creationId xmlns:a16="http://schemas.microsoft.com/office/drawing/2014/main" id="{81DB45C9-AD9F-F1C0-BF88-5C289C8FE9E8}"/>
              </a:ext>
            </a:extLst>
          </p:cNvPr>
          <p:cNvSpPr>
            <a:spLocks noGrp="1"/>
          </p:cNvSpPr>
          <p:nvPr>
            <p:ph type="sldNum" sz="quarter" idx="12"/>
          </p:nvPr>
        </p:nvSpPr>
        <p:spPr/>
        <p:txBody>
          <a:bodyPr/>
          <a:lstStyle/>
          <a:p>
            <a:fld id="{21EADF87-CE2E-8246-8FE0-5EE6A2CAE310}" type="slidenum">
              <a:rPr lang="en-US" smtClean="0"/>
              <a:pPr/>
              <a:t>12</a:t>
            </a:fld>
            <a:endParaRPr lang="en-US" sz="1200" dirty="0"/>
          </a:p>
        </p:txBody>
      </p:sp>
    </p:spTree>
    <p:extLst>
      <p:ext uri="{BB962C8B-B14F-4D97-AF65-F5344CB8AC3E}">
        <p14:creationId xmlns:p14="http://schemas.microsoft.com/office/powerpoint/2010/main" val="39920851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5667D2-F2D5-435A-E2B3-32A7900A07E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BB69721-9EF9-03B7-4C72-ABD70BC0C704}"/>
              </a:ext>
            </a:extLst>
          </p:cNvPr>
          <p:cNvSpPr>
            <a:spLocks noGrp="1"/>
          </p:cNvSpPr>
          <p:nvPr>
            <p:ph type="title"/>
          </p:nvPr>
        </p:nvSpPr>
        <p:spPr/>
        <p:txBody>
          <a:bodyPr>
            <a:normAutofit/>
          </a:bodyPr>
          <a:lstStyle/>
          <a:p>
            <a:r>
              <a:rPr lang="en-US" sz="2200" dirty="0">
                <a:solidFill>
                  <a:schemeClr val="bg1">
                    <a:lumMod val="75000"/>
                  </a:schemeClr>
                </a:solidFill>
              </a:rPr>
              <a:t>1- The RHIC model   2 – Lessons Learned   </a:t>
            </a:r>
            <a:r>
              <a:rPr lang="en-US" sz="2200" dirty="0"/>
              <a:t>3 – Looking ahead</a:t>
            </a:r>
          </a:p>
        </p:txBody>
      </p:sp>
      <p:sp>
        <p:nvSpPr>
          <p:cNvPr id="3" name="Content Placeholder 2">
            <a:extLst>
              <a:ext uri="{FF2B5EF4-FFF2-40B4-BE49-F238E27FC236}">
                <a16:creationId xmlns:a16="http://schemas.microsoft.com/office/drawing/2014/main" id="{4B378689-FAC3-7AFA-8A04-4A1F2B450734}"/>
              </a:ext>
            </a:extLst>
          </p:cNvPr>
          <p:cNvSpPr>
            <a:spLocks noGrp="1"/>
          </p:cNvSpPr>
          <p:nvPr>
            <p:ph idx="1"/>
          </p:nvPr>
        </p:nvSpPr>
        <p:spPr/>
        <p:txBody>
          <a:bodyPr>
            <a:noAutofit/>
          </a:bodyPr>
          <a:lstStyle/>
          <a:p>
            <a:r>
              <a:rPr lang="en-US" sz="1600" dirty="0">
                <a:solidFill>
                  <a:srgbClr val="FF0000"/>
                </a:solidFill>
              </a:rPr>
              <a:t>It is paramount that a DB structure featuring </a:t>
            </a:r>
            <a:r>
              <a:rPr lang="en-US" sz="1600" dirty="0" err="1">
                <a:solidFill>
                  <a:srgbClr val="FF0000"/>
                </a:solidFill>
              </a:rPr>
              <a:t>magbase</a:t>
            </a:r>
            <a:r>
              <a:rPr lang="en-US" sz="1600" dirty="0">
                <a:solidFill>
                  <a:srgbClr val="FF0000"/>
                </a:solidFill>
              </a:rPr>
              <a:t> and </a:t>
            </a:r>
            <a:r>
              <a:rPr lang="en-US" sz="1600" dirty="0" err="1">
                <a:solidFill>
                  <a:srgbClr val="FF0000"/>
                </a:solidFill>
              </a:rPr>
              <a:t>RHICgddb</a:t>
            </a:r>
            <a:r>
              <a:rPr lang="en-US" sz="1600" dirty="0">
                <a:solidFill>
                  <a:srgbClr val="FF0000"/>
                </a:solidFill>
              </a:rPr>
              <a:t> be maintained</a:t>
            </a:r>
            <a:r>
              <a:rPr lang="en-US" sz="1600" dirty="0"/>
              <a:t>.</a:t>
            </a:r>
          </a:p>
          <a:p>
            <a:pPr marL="0" indent="0">
              <a:buNone/>
            </a:pPr>
            <a:r>
              <a:rPr lang="en-US" sz="1600" dirty="0"/>
              <a:t>	=&gt; losing/wasting away knowledge is not an option.</a:t>
            </a:r>
          </a:p>
          <a:p>
            <a:endParaRPr lang="en-US" sz="1600" dirty="0"/>
          </a:p>
          <a:p>
            <a:r>
              <a:rPr lang="en-US" sz="1600" dirty="0"/>
              <a:t>Lattice evaluations in support of magnet design studies (e.g. DW0) are being performed by </a:t>
            </a:r>
            <a:r>
              <a:rPr lang="en-US" sz="1600" b="1" dirty="0">
                <a:solidFill>
                  <a:schemeClr val="accent1">
                    <a:lumMod val="75000"/>
                  </a:schemeClr>
                </a:solidFill>
              </a:rPr>
              <a:t>appending</a:t>
            </a:r>
            <a:r>
              <a:rPr lang="en-US" sz="1600" dirty="0"/>
              <a:t> information to sandbox clones of </a:t>
            </a:r>
            <a:r>
              <a:rPr lang="en-US" sz="1600" dirty="0" err="1"/>
              <a:t>magbase</a:t>
            </a:r>
            <a:r>
              <a:rPr lang="en-US" sz="1600" dirty="0"/>
              <a:t> and </a:t>
            </a:r>
            <a:r>
              <a:rPr lang="en-US" sz="1600" dirty="0" err="1"/>
              <a:t>RHICgddb</a:t>
            </a:r>
            <a:r>
              <a:rPr lang="en-US" sz="1600" dirty="0"/>
              <a:t> (</a:t>
            </a:r>
            <a:r>
              <a:rPr lang="en-US" sz="1600" dirty="0" err="1"/>
              <a:t>HSRgddb</a:t>
            </a:r>
            <a:r>
              <a:rPr lang="en-US" sz="1600" dirty="0"/>
              <a:t>?).</a:t>
            </a:r>
          </a:p>
          <a:p>
            <a:endParaRPr lang="en-US" sz="1600" dirty="0"/>
          </a:p>
          <a:p>
            <a:r>
              <a:rPr lang="en-US" sz="1600" dirty="0"/>
              <a:t>Much has changed in terms of software/hardware, FEC management and networking resources – all 3 parties AP/Controls/Ops need to get on with the times: some of our tools (</a:t>
            </a:r>
            <a:r>
              <a:rPr lang="en-US" sz="1600" dirty="0" err="1"/>
              <a:t>cdev</a:t>
            </a:r>
            <a:r>
              <a:rPr lang="en-US" sz="1600" dirty="0"/>
              <a:t>, Sybase) have been deprecated since late 90s…</a:t>
            </a:r>
          </a:p>
          <a:p>
            <a:endParaRPr lang="en-US" sz="1600" dirty="0"/>
          </a:p>
          <a:p>
            <a:r>
              <a:rPr lang="en-US" sz="1600" dirty="0"/>
              <a:t>Coordination with Controls and Ops is going to be more important than ever:</a:t>
            </a:r>
          </a:p>
          <a:p>
            <a:pPr lvl="1"/>
            <a:r>
              <a:rPr lang="en-US" sz="1600" dirty="0"/>
              <a:t>APs: “this is what the accelerator must be able to do”</a:t>
            </a:r>
          </a:p>
          <a:p>
            <a:pPr lvl="1"/>
            <a:r>
              <a:rPr lang="en-US" sz="1600" dirty="0"/>
              <a:t>Controls: “this is what you have access to”</a:t>
            </a:r>
          </a:p>
          <a:p>
            <a:pPr lvl="1"/>
            <a:r>
              <a:rPr lang="en-US" sz="1600" dirty="0"/>
              <a:t>Ops: “this is the procedure to do it”</a:t>
            </a:r>
          </a:p>
        </p:txBody>
      </p:sp>
      <p:sp>
        <p:nvSpPr>
          <p:cNvPr id="4" name="Slide Number Placeholder 3">
            <a:extLst>
              <a:ext uri="{FF2B5EF4-FFF2-40B4-BE49-F238E27FC236}">
                <a16:creationId xmlns:a16="http://schemas.microsoft.com/office/drawing/2014/main" id="{68C17784-F75D-D1C5-974C-08A66A877F1D}"/>
              </a:ext>
            </a:extLst>
          </p:cNvPr>
          <p:cNvSpPr>
            <a:spLocks noGrp="1"/>
          </p:cNvSpPr>
          <p:nvPr>
            <p:ph type="sldNum" sz="quarter" idx="12"/>
          </p:nvPr>
        </p:nvSpPr>
        <p:spPr/>
        <p:txBody>
          <a:bodyPr/>
          <a:lstStyle/>
          <a:p>
            <a:fld id="{21EADF87-CE2E-8246-8FE0-5EE6A2CAE310}" type="slidenum">
              <a:rPr lang="en-US" smtClean="0"/>
              <a:pPr/>
              <a:t>13</a:t>
            </a:fld>
            <a:endParaRPr lang="en-US" sz="1200" dirty="0"/>
          </a:p>
        </p:txBody>
      </p:sp>
    </p:spTree>
    <p:extLst>
      <p:ext uri="{BB962C8B-B14F-4D97-AF65-F5344CB8AC3E}">
        <p14:creationId xmlns:p14="http://schemas.microsoft.com/office/powerpoint/2010/main" val="246502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9B577-EEFC-7BF9-D6CB-B89054A169A1}"/>
              </a:ext>
            </a:extLst>
          </p:cNvPr>
          <p:cNvSpPr>
            <a:spLocks noGrp="1"/>
          </p:cNvSpPr>
          <p:nvPr>
            <p:ph type="title"/>
          </p:nvPr>
        </p:nvSpPr>
        <p:spPr/>
        <p:txBody>
          <a:bodyPr anchor="ctr">
            <a:normAutofit/>
          </a:bodyPr>
          <a:lstStyle/>
          <a:p>
            <a:pPr algn="just"/>
            <a:r>
              <a:rPr lang="en-US" dirty="0"/>
              <a:t>OUTLINE</a:t>
            </a:r>
          </a:p>
        </p:txBody>
      </p:sp>
      <p:sp>
        <p:nvSpPr>
          <p:cNvPr id="3" name="Content Placeholder 2">
            <a:extLst>
              <a:ext uri="{FF2B5EF4-FFF2-40B4-BE49-F238E27FC236}">
                <a16:creationId xmlns:a16="http://schemas.microsoft.com/office/drawing/2014/main" id="{C8ABA85C-2C0C-F736-FC80-64B8494CA9ED}"/>
              </a:ext>
            </a:extLst>
          </p:cNvPr>
          <p:cNvSpPr>
            <a:spLocks noGrp="1"/>
          </p:cNvSpPr>
          <p:nvPr>
            <p:ph idx="1"/>
          </p:nvPr>
        </p:nvSpPr>
        <p:spPr/>
        <p:txBody>
          <a:bodyPr>
            <a:normAutofit/>
          </a:bodyPr>
          <a:lstStyle/>
          <a:p>
            <a:endParaRPr lang="en-US" dirty="0"/>
          </a:p>
          <a:p>
            <a:r>
              <a:rPr lang="en-US" dirty="0"/>
              <a:t>The RHIC model: structure, workflow and the interfacing between AP – Controls – Ops crews.</a:t>
            </a:r>
          </a:p>
          <a:p>
            <a:endParaRPr lang="en-US" dirty="0"/>
          </a:p>
          <a:p>
            <a:endParaRPr lang="en-US" dirty="0"/>
          </a:p>
          <a:p>
            <a:r>
              <a:rPr lang="en-US" dirty="0"/>
              <a:t>Lessons learned from 25 years of operations</a:t>
            </a:r>
          </a:p>
          <a:p>
            <a:endParaRPr lang="en-US" dirty="0"/>
          </a:p>
          <a:p>
            <a:endParaRPr lang="en-US" dirty="0"/>
          </a:p>
          <a:p>
            <a:r>
              <a:rPr lang="en-US" dirty="0"/>
              <a:t>Looking ahead: online/offline modeling for the HSR</a:t>
            </a:r>
          </a:p>
        </p:txBody>
      </p:sp>
      <p:sp>
        <p:nvSpPr>
          <p:cNvPr id="4" name="Slide Number Placeholder 3">
            <a:extLst>
              <a:ext uri="{FF2B5EF4-FFF2-40B4-BE49-F238E27FC236}">
                <a16:creationId xmlns:a16="http://schemas.microsoft.com/office/drawing/2014/main" id="{031E5B8A-8981-41F7-2E40-E3A13579A84D}"/>
              </a:ext>
            </a:extLst>
          </p:cNvPr>
          <p:cNvSpPr>
            <a:spLocks noGrp="1"/>
          </p:cNvSpPr>
          <p:nvPr>
            <p:ph type="sldNum" sz="quarter" idx="12"/>
          </p:nvPr>
        </p:nvSpPr>
        <p:spPr/>
        <p:txBody>
          <a:bodyPr/>
          <a:lstStyle/>
          <a:p>
            <a:fld id="{21EADF87-CE2E-8246-8FE0-5EE6A2CAE310}" type="slidenum">
              <a:rPr lang="en-US" smtClean="0"/>
              <a:pPr/>
              <a:t>2</a:t>
            </a:fld>
            <a:endParaRPr lang="en-US" sz="1200" dirty="0"/>
          </a:p>
        </p:txBody>
      </p:sp>
    </p:spTree>
    <p:extLst>
      <p:ext uri="{BB962C8B-B14F-4D97-AF65-F5344CB8AC3E}">
        <p14:creationId xmlns:p14="http://schemas.microsoft.com/office/powerpoint/2010/main" val="13717776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8CF52-25BC-02D5-E70A-3E30AC9B8394}"/>
              </a:ext>
            </a:extLst>
          </p:cNvPr>
          <p:cNvSpPr>
            <a:spLocks noGrp="1"/>
          </p:cNvSpPr>
          <p:nvPr>
            <p:ph type="title"/>
          </p:nvPr>
        </p:nvSpPr>
        <p:spPr/>
        <p:txBody>
          <a:bodyPr>
            <a:noAutofit/>
          </a:bodyPr>
          <a:lstStyle/>
          <a:p>
            <a:r>
              <a:rPr lang="en-US" sz="2200" dirty="0"/>
              <a:t>1- The RHIC model</a:t>
            </a:r>
            <a:r>
              <a:rPr lang="en-US" sz="2200" dirty="0">
                <a:solidFill>
                  <a:schemeClr val="bg1">
                    <a:lumMod val="75000"/>
                  </a:schemeClr>
                </a:solidFill>
              </a:rPr>
              <a:t>   2 – Lessons Learned   3 – Looking ahead</a:t>
            </a:r>
            <a:endParaRPr lang="en-US" sz="2200" dirty="0"/>
          </a:p>
        </p:txBody>
      </p:sp>
      <p:sp>
        <p:nvSpPr>
          <p:cNvPr id="3" name="Content Placeholder 2">
            <a:extLst>
              <a:ext uri="{FF2B5EF4-FFF2-40B4-BE49-F238E27FC236}">
                <a16:creationId xmlns:a16="http://schemas.microsoft.com/office/drawing/2014/main" id="{25BE7F87-55D2-DDDD-497A-E9964C5546CA}"/>
              </a:ext>
            </a:extLst>
          </p:cNvPr>
          <p:cNvSpPr>
            <a:spLocks noGrp="1"/>
          </p:cNvSpPr>
          <p:nvPr>
            <p:ph idx="1"/>
          </p:nvPr>
        </p:nvSpPr>
        <p:spPr/>
        <p:txBody>
          <a:bodyPr>
            <a:normAutofit/>
          </a:bodyPr>
          <a:lstStyle/>
          <a:p>
            <a:pPr algn="just"/>
            <a:r>
              <a:rPr lang="en-US" sz="1600" dirty="0"/>
              <a:t>A little bit of semantics to begin with:</a:t>
            </a:r>
          </a:p>
          <a:p>
            <a:pPr lvl="1" algn="just"/>
            <a:r>
              <a:rPr lang="en-US" sz="1600" dirty="0"/>
              <a:t>the </a:t>
            </a:r>
            <a:r>
              <a:rPr lang="en-US" sz="1600" b="1" dirty="0">
                <a:solidFill>
                  <a:schemeClr val="accent6">
                    <a:lumMod val="75000"/>
                  </a:schemeClr>
                </a:solidFill>
              </a:rPr>
              <a:t>online model</a:t>
            </a:r>
            <a:r>
              <a:rPr lang="en-US" sz="1600" dirty="0"/>
              <a:t> combines the information contained in multiple databases (DBs) with </a:t>
            </a:r>
            <a:r>
              <a:rPr lang="en-US" sz="1600" b="1" dirty="0">
                <a:solidFill>
                  <a:schemeClr val="accent6">
                    <a:lumMod val="75000"/>
                  </a:schemeClr>
                </a:solidFill>
              </a:rPr>
              <a:t>real time magnet settings</a:t>
            </a:r>
            <a:r>
              <a:rPr lang="en-US" sz="1600" dirty="0"/>
              <a:t> of each collider ring to deliver the closest digital representation of the machine as possible;</a:t>
            </a:r>
          </a:p>
          <a:p>
            <a:pPr lvl="1" algn="just"/>
            <a:r>
              <a:rPr lang="en-US" sz="1600" dirty="0"/>
              <a:t>the </a:t>
            </a:r>
            <a:r>
              <a:rPr lang="en-US" sz="1600" b="1" dirty="0">
                <a:solidFill>
                  <a:schemeClr val="accent4">
                    <a:lumMod val="60000"/>
                    <a:lumOff val="40000"/>
                  </a:schemeClr>
                </a:solidFill>
              </a:rPr>
              <a:t>offline model</a:t>
            </a:r>
            <a:r>
              <a:rPr lang="en-US" sz="1600" dirty="0"/>
              <a:t> uses the same pool of DB information but is a </a:t>
            </a:r>
            <a:r>
              <a:rPr lang="en-US" sz="1600" b="1" dirty="0">
                <a:solidFill>
                  <a:schemeClr val="accent4">
                    <a:lumMod val="60000"/>
                    <a:lumOff val="40000"/>
                  </a:schemeClr>
                </a:solidFill>
              </a:rPr>
              <a:t>snapshot in time</a:t>
            </a:r>
            <a:r>
              <a:rPr lang="en-US" sz="1600" dirty="0"/>
              <a:t> of a given set of machine settings.</a:t>
            </a:r>
          </a:p>
          <a:p>
            <a:pPr lvl="1" algn="just"/>
            <a:endParaRPr lang="en-US" sz="1600" dirty="0"/>
          </a:p>
          <a:p>
            <a:pPr algn="just"/>
            <a:r>
              <a:rPr lang="en-US" sz="1600" u="sng" dirty="0"/>
              <a:t>Main difference</a:t>
            </a:r>
            <a:r>
              <a:rPr lang="en-US" sz="1600" dirty="0"/>
              <a:t>: the online model has a constant, direct line of communication with the machine via the </a:t>
            </a:r>
            <a:r>
              <a:rPr lang="en-US" sz="1600" b="1" dirty="0">
                <a:solidFill>
                  <a:schemeClr val="accent1">
                    <a:lumMod val="75000"/>
                  </a:schemeClr>
                </a:solidFill>
              </a:rPr>
              <a:t>Controls System</a:t>
            </a:r>
            <a:r>
              <a:rPr lang="en-US" sz="1600" dirty="0"/>
              <a:t> and various </a:t>
            </a:r>
            <a:r>
              <a:rPr lang="en-US" sz="1600" b="1" dirty="0">
                <a:solidFill>
                  <a:schemeClr val="accent3">
                    <a:lumMod val="60000"/>
                    <a:lumOff val="40000"/>
                  </a:schemeClr>
                </a:solidFill>
              </a:rPr>
              <a:t>Operations Applications</a:t>
            </a:r>
            <a:r>
              <a:rPr lang="en-US" sz="1600" dirty="0"/>
              <a:t>.</a:t>
            </a:r>
          </a:p>
          <a:p>
            <a:pPr algn="just"/>
            <a:endParaRPr lang="en-US" sz="1600" dirty="0"/>
          </a:p>
          <a:p>
            <a:r>
              <a:rPr lang="en-US" sz="1600" dirty="0"/>
              <a:t>3 main databases: </a:t>
            </a:r>
            <a:r>
              <a:rPr lang="en-US" sz="1600" dirty="0" err="1"/>
              <a:t>magbase</a:t>
            </a:r>
            <a:r>
              <a:rPr lang="en-US" sz="1600" dirty="0"/>
              <a:t>, </a:t>
            </a:r>
            <a:r>
              <a:rPr lang="en-US" sz="1600" dirty="0" err="1"/>
              <a:t>RHICgddb</a:t>
            </a:r>
            <a:r>
              <a:rPr lang="en-US" sz="1600" dirty="0"/>
              <a:t>, rhic99</a:t>
            </a:r>
          </a:p>
          <a:p>
            <a:pPr lvl="1"/>
            <a:r>
              <a:rPr lang="en-US" sz="1600" u="sng" dirty="0" err="1"/>
              <a:t>magbase</a:t>
            </a:r>
            <a:r>
              <a:rPr lang="en-US" sz="1600" dirty="0"/>
              <a:t>: contains every magnetic measurement made during construction/commissioning of RHIC;</a:t>
            </a:r>
          </a:p>
          <a:p>
            <a:pPr lvl="1"/>
            <a:r>
              <a:rPr lang="en-US" sz="1600" u="sng" dirty="0" err="1"/>
              <a:t>RHICgddb</a:t>
            </a:r>
            <a:r>
              <a:rPr lang="en-US" sz="1600" dirty="0"/>
              <a:t>: features engineering information about the RHIC lattices: cold masses, windings, lengths, locations, sequence, survey, </a:t>
            </a:r>
            <a:r>
              <a:rPr lang="en-US" sz="1600" dirty="0" err="1"/>
              <a:t>etc</a:t>
            </a:r>
            <a:r>
              <a:rPr lang="en-US" sz="1600" dirty="0"/>
              <a:t>…</a:t>
            </a:r>
          </a:p>
          <a:p>
            <a:pPr lvl="1"/>
            <a:r>
              <a:rPr lang="en-US" sz="1600" u="sng" dirty="0"/>
              <a:t>rhic99</a:t>
            </a:r>
            <a:r>
              <a:rPr lang="en-US" sz="1600" dirty="0"/>
              <a:t>: a repository of magnet settings for specific linear optics – deprecated and not used since early 2010s</a:t>
            </a:r>
          </a:p>
          <a:p>
            <a:pPr algn="just"/>
            <a:endParaRPr lang="en-US" sz="1600" dirty="0"/>
          </a:p>
        </p:txBody>
      </p:sp>
      <p:sp>
        <p:nvSpPr>
          <p:cNvPr id="4" name="Slide Number Placeholder 3">
            <a:extLst>
              <a:ext uri="{FF2B5EF4-FFF2-40B4-BE49-F238E27FC236}">
                <a16:creationId xmlns:a16="http://schemas.microsoft.com/office/drawing/2014/main" id="{E3100858-37C4-7453-7FC3-9A2578C2CA62}"/>
              </a:ext>
            </a:extLst>
          </p:cNvPr>
          <p:cNvSpPr>
            <a:spLocks noGrp="1"/>
          </p:cNvSpPr>
          <p:nvPr>
            <p:ph type="sldNum" sz="quarter" idx="12"/>
          </p:nvPr>
        </p:nvSpPr>
        <p:spPr/>
        <p:txBody>
          <a:bodyPr/>
          <a:lstStyle/>
          <a:p>
            <a:fld id="{21EADF87-CE2E-8246-8FE0-5EE6A2CAE310}" type="slidenum">
              <a:rPr lang="en-US" smtClean="0"/>
              <a:pPr/>
              <a:t>3</a:t>
            </a:fld>
            <a:endParaRPr lang="en-US" sz="1200" dirty="0"/>
          </a:p>
        </p:txBody>
      </p:sp>
    </p:spTree>
    <p:extLst>
      <p:ext uri="{BB962C8B-B14F-4D97-AF65-F5344CB8AC3E}">
        <p14:creationId xmlns:p14="http://schemas.microsoft.com/office/powerpoint/2010/main" val="33884506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0FD928-8F11-4F6D-5526-4F3C7EBFBC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3FCAEB-9CEE-DC35-569E-F8C0814ABE50}"/>
              </a:ext>
            </a:extLst>
          </p:cNvPr>
          <p:cNvSpPr>
            <a:spLocks noGrp="1"/>
          </p:cNvSpPr>
          <p:nvPr>
            <p:ph type="title"/>
          </p:nvPr>
        </p:nvSpPr>
        <p:spPr/>
        <p:txBody>
          <a:bodyPr>
            <a:normAutofit/>
          </a:bodyPr>
          <a:lstStyle/>
          <a:p>
            <a:r>
              <a:rPr lang="en-US" sz="2200" dirty="0"/>
              <a:t>1- The RHIC model</a:t>
            </a:r>
            <a:r>
              <a:rPr lang="en-US" sz="2200" dirty="0">
                <a:solidFill>
                  <a:schemeClr val="bg1">
                    <a:lumMod val="75000"/>
                  </a:schemeClr>
                </a:solidFill>
              </a:rPr>
              <a:t>   2 – Lessons Learned   3 – Looking ahead</a:t>
            </a:r>
            <a:endParaRPr lang="en-US" sz="2200" dirty="0"/>
          </a:p>
        </p:txBody>
      </p:sp>
      <p:sp>
        <p:nvSpPr>
          <p:cNvPr id="3" name="Content Placeholder 2">
            <a:extLst>
              <a:ext uri="{FF2B5EF4-FFF2-40B4-BE49-F238E27FC236}">
                <a16:creationId xmlns:a16="http://schemas.microsoft.com/office/drawing/2014/main" id="{4A9ACD8A-E20F-73A0-1A4C-6029991BD7B5}"/>
              </a:ext>
            </a:extLst>
          </p:cNvPr>
          <p:cNvSpPr>
            <a:spLocks noGrp="1"/>
          </p:cNvSpPr>
          <p:nvPr>
            <p:ph idx="1"/>
          </p:nvPr>
        </p:nvSpPr>
        <p:spPr/>
        <p:txBody>
          <a:bodyPr>
            <a:normAutofit/>
          </a:bodyPr>
          <a:lstStyle/>
          <a:p>
            <a:pPr algn="just"/>
            <a:r>
              <a:rPr lang="en-US" sz="1600" dirty="0"/>
              <a:t>What the online model allows:</a:t>
            </a:r>
          </a:p>
        </p:txBody>
      </p:sp>
      <p:pic>
        <p:nvPicPr>
          <p:cNvPr id="6" name="Picture 5">
            <a:extLst>
              <a:ext uri="{FF2B5EF4-FFF2-40B4-BE49-F238E27FC236}">
                <a16:creationId xmlns:a16="http://schemas.microsoft.com/office/drawing/2014/main" id="{BBE4F281-47B3-A66C-0D18-84BF62676CC7}"/>
              </a:ext>
            </a:extLst>
          </p:cNvPr>
          <p:cNvPicPr>
            <a:picLocks noChangeAspect="1"/>
          </p:cNvPicPr>
          <p:nvPr/>
        </p:nvPicPr>
        <p:blipFill>
          <a:blip r:embed="rId2"/>
          <a:stretch>
            <a:fillRect/>
          </a:stretch>
        </p:blipFill>
        <p:spPr>
          <a:xfrm>
            <a:off x="243844" y="1033874"/>
            <a:ext cx="7850536" cy="5549209"/>
          </a:xfrm>
          <a:prstGeom prst="rect">
            <a:avLst/>
          </a:prstGeom>
        </p:spPr>
      </p:pic>
      <p:sp>
        <p:nvSpPr>
          <p:cNvPr id="8" name="TextBox 7">
            <a:extLst>
              <a:ext uri="{FF2B5EF4-FFF2-40B4-BE49-F238E27FC236}">
                <a16:creationId xmlns:a16="http://schemas.microsoft.com/office/drawing/2014/main" id="{DD9CC3C3-ED01-539A-DA1D-90A03ED454DA}"/>
              </a:ext>
            </a:extLst>
          </p:cNvPr>
          <p:cNvSpPr txBox="1"/>
          <p:nvPr/>
        </p:nvSpPr>
        <p:spPr>
          <a:xfrm>
            <a:off x="8159429" y="1992596"/>
            <a:ext cx="3853767" cy="2308324"/>
          </a:xfrm>
          <a:prstGeom prst="rect">
            <a:avLst/>
          </a:prstGeom>
          <a:noFill/>
        </p:spPr>
        <p:txBody>
          <a:bodyPr wrap="square" rtlCol="0">
            <a:spAutoFit/>
          </a:bodyPr>
          <a:lstStyle/>
          <a:p>
            <a:pPr algn="just"/>
            <a:r>
              <a:rPr lang="en-US" sz="1600" b="1" dirty="0" err="1">
                <a:solidFill>
                  <a:schemeClr val="accent1">
                    <a:lumMod val="75000"/>
                  </a:schemeClr>
                </a:solidFill>
              </a:rPr>
              <a:t>RampDesigner</a:t>
            </a:r>
            <a:endParaRPr lang="en-US" sz="1600" b="1" dirty="0">
              <a:solidFill>
                <a:schemeClr val="accent1">
                  <a:lumMod val="75000"/>
                </a:schemeClr>
              </a:solidFill>
            </a:endParaRPr>
          </a:p>
          <a:p>
            <a:pPr algn="just"/>
            <a:endParaRPr lang="en-US" sz="1600" dirty="0"/>
          </a:p>
          <a:p>
            <a:pPr marL="285750" indent="-285750" algn="just">
              <a:buFont typeface="Arial" panose="020B0604020202020204" pitchFamily="34" charset="0"/>
              <a:buChar char="•"/>
            </a:pPr>
            <a:r>
              <a:rPr lang="en-US" sz="1600" dirty="0"/>
              <a:t>GUI to fine-tune ramp dynamics based on PS limits</a:t>
            </a:r>
          </a:p>
          <a:p>
            <a:pPr marL="285750" indent="-285750" algn="just">
              <a:buFont typeface="Arial" panose="020B0604020202020204" pitchFamily="34" charset="0"/>
              <a:buChar char="•"/>
            </a:pPr>
            <a:endParaRPr lang="en-US" sz="1600" dirty="0"/>
          </a:p>
          <a:p>
            <a:pPr marL="285750" indent="-285750" algn="just">
              <a:buFont typeface="Arial" panose="020B0604020202020204" pitchFamily="34" charset="0"/>
              <a:buChar char="•"/>
            </a:pPr>
            <a:r>
              <a:rPr lang="en-US" sz="1600" dirty="0"/>
              <a:t>shows interpolated settings between “stepstones”</a:t>
            </a:r>
          </a:p>
          <a:p>
            <a:pPr marL="285750" indent="-285750" algn="just">
              <a:buFont typeface="Arial" panose="020B0604020202020204" pitchFamily="34" charset="0"/>
              <a:buChar char="•"/>
            </a:pPr>
            <a:endParaRPr lang="en-US" sz="1600" dirty="0"/>
          </a:p>
          <a:p>
            <a:pPr marL="285750" indent="-285750" algn="just">
              <a:buFont typeface="Arial" panose="020B0604020202020204" pitchFamily="34" charset="0"/>
              <a:buChar char="•"/>
            </a:pPr>
            <a:r>
              <a:rPr lang="en-US" sz="1600" dirty="0"/>
              <a:t>accelerator physicist (AP) tool</a:t>
            </a:r>
          </a:p>
        </p:txBody>
      </p:sp>
      <p:sp>
        <p:nvSpPr>
          <p:cNvPr id="14" name="Slide Number Placeholder 13">
            <a:extLst>
              <a:ext uri="{FF2B5EF4-FFF2-40B4-BE49-F238E27FC236}">
                <a16:creationId xmlns:a16="http://schemas.microsoft.com/office/drawing/2014/main" id="{982FD19C-0BB6-9A9F-DC9D-DBD56BB6F4B6}"/>
              </a:ext>
            </a:extLst>
          </p:cNvPr>
          <p:cNvSpPr>
            <a:spLocks noGrp="1"/>
          </p:cNvSpPr>
          <p:nvPr>
            <p:ph type="sldNum" sz="quarter" idx="12"/>
          </p:nvPr>
        </p:nvSpPr>
        <p:spPr/>
        <p:txBody>
          <a:bodyPr/>
          <a:lstStyle/>
          <a:p>
            <a:fld id="{21EADF87-CE2E-8246-8FE0-5EE6A2CAE310}" type="slidenum">
              <a:rPr lang="en-US" smtClean="0"/>
              <a:pPr/>
              <a:t>4</a:t>
            </a:fld>
            <a:endParaRPr lang="en-US" sz="1200" dirty="0"/>
          </a:p>
        </p:txBody>
      </p:sp>
    </p:spTree>
    <p:extLst>
      <p:ext uri="{BB962C8B-B14F-4D97-AF65-F5344CB8AC3E}">
        <p14:creationId xmlns:p14="http://schemas.microsoft.com/office/powerpoint/2010/main" val="4285122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001D85-91F3-3A0D-3C4F-631D07B0BD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EC0E7D8-E943-1A9C-DE66-71BA6AE02EA9}"/>
              </a:ext>
            </a:extLst>
          </p:cNvPr>
          <p:cNvSpPr>
            <a:spLocks noGrp="1"/>
          </p:cNvSpPr>
          <p:nvPr>
            <p:ph type="title"/>
          </p:nvPr>
        </p:nvSpPr>
        <p:spPr/>
        <p:txBody>
          <a:bodyPr>
            <a:normAutofit/>
          </a:bodyPr>
          <a:lstStyle/>
          <a:p>
            <a:r>
              <a:rPr lang="en-US" sz="2200" dirty="0"/>
              <a:t>1- The RHIC model</a:t>
            </a:r>
            <a:r>
              <a:rPr lang="en-US" sz="2200" dirty="0">
                <a:solidFill>
                  <a:schemeClr val="bg1">
                    <a:lumMod val="75000"/>
                  </a:schemeClr>
                </a:solidFill>
              </a:rPr>
              <a:t>   2 – Lessons Learned   3 – Looking ahead</a:t>
            </a:r>
            <a:endParaRPr lang="en-US" sz="2200" dirty="0"/>
          </a:p>
        </p:txBody>
      </p:sp>
      <p:sp>
        <p:nvSpPr>
          <p:cNvPr id="3" name="Content Placeholder 2">
            <a:extLst>
              <a:ext uri="{FF2B5EF4-FFF2-40B4-BE49-F238E27FC236}">
                <a16:creationId xmlns:a16="http://schemas.microsoft.com/office/drawing/2014/main" id="{25953183-9855-5A39-84DD-4F301EBBB0B4}"/>
              </a:ext>
            </a:extLst>
          </p:cNvPr>
          <p:cNvSpPr>
            <a:spLocks noGrp="1"/>
          </p:cNvSpPr>
          <p:nvPr>
            <p:ph idx="1"/>
          </p:nvPr>
        </p:nvSpPr>
        <p:spPr/>
        <p:txBody>
          <a:bodyPr>
            <a:normAutofit/>
          </a:bodyPr>
          <a:lstStyle/>
          <a:p>
            <a:pPr algn="just"/>
            <a:r>
              <a:rPr lang="en-US" sz="1600" dirty="0"/>
              <a:t>What the online model allows:</a:t>
            </a:r>
          </a:p>
        </p:txBody>
      </p:sp>
      <p:sp>
        <p:nvSpPr>
          <p:cNvPr id="8" name="TextBox 7">
            <a:extLst>
              <a:ext uri="{FF2B5EF4-FFF2-40B4-BE49-F238E27FC236}">
                <a16:creationId xmlns:a16="http://schemas.microsoft.com/office/drawing/2014/main" id="{6276EBEF-AFE7-925C-7752-38729B111460}"/>
              </a:ext>
            </a:extLst>
          </p:cNvPr>
          <p:cNvSpPr txBox="1"/>
          <p:nvPr/>
        </p:nvSpPr>
        <p:spPr>
          <a:xfrm>
            <a:off x="8159429" y="1992596"/>
            <a:ext cx="3853767" cy="830997"/>
          </a:xfrm>
          <a:prstGeom prst="rect">
            <a:avLst/>
          </a:prstGeom>
          <a:noFill/>
        </p:spPr>
        <p:txBody>
          <a:bodyPr wrap="square" rtlCol="0">
            <a:spAutoFit/>
          </a:bodyPr>
          <a:lstStyle/>
          <a:p>
            <a:pPr algn="just"/>
            <a:r>
              <a:rPr lang="en-US" sz="1600" b="1" dirty="0" err="1">
                <a:solidFill>
                  <a:schemeClr val="accent1">
                    <a:lumMod val="75000"/>
                  </a:schemeClr>
                </a:solidFill>
              </a:rPr>
              <a:t>RampEditor</a:t>
            </a:r>
            <a:endParaRPr lang="en-US" sz="1600" b="1" dirty="0">
              <a:solidFill>
                <a:schemeClr val="accent1">
                  <a:lumMod val="75000"/>
                </a:schemeClr>
              </a:solidFill>
            </a:endParaRPr>
          </a:p>
          <a:p>
            <a:pPr algn="just"/>
            <a:endParaRPr lang="en-US" sz="1600" dirty="0"/>
          </a:p>
          <a:p>
            <a:pPr marL="285750" indent="-285750" algn="just">
              <a:buFont typeface="Arial" panose="020B0604020202020204" pitchFamily="34" charset="0"/>
              <a:buChar char="•"/>
            </a:pPr>
            <a:r>
              <a:rPr lang="en-US" sz="1600" dirty="0"/>
              <a:t>GUI for tunes/</a:t>
            </a:r>
            <a:r>
              <a:rPr lang="en-US" sz="1600" dirty="0" err="1"/>
              <a:t>chromaticities</a:t>
            </a:r>
            <a:r>
              <a:rPr lang="en-US" sz="1600" dirty="0"/>
              <a:t> control</a:t>
            </a:r>
          </a:p>
        </p:txBody>
      </p:sp>
      <p:sp>
        <p:nvSpPr>
          <p:cNvPr id="14" name="Slide Number Placeholder 13">
            <a:extLst>
              <a:ext uri="{FF2B5EF4-FFF2-40B4-BE49-F238E27FC236}">
                <a16:creationId xmlns:a16="http://schemas.microsoft.com/office/drawing/2014/main" id="{95727598-4B86-5B7C-7D8C-473937DE2B53}"/>
              </a:ext>
            </a:extLst>
          </p:cNvPr>
          <p:cNvSpPr>
            <a:spLocks noGrp="1"/>
          </p:cNvSpPr>
          <p:nvPr>
            <p:ph type="sldNum" sz="quarter" idx="12"/>
          </p:nvPr>
        </p:nvSpPr>
        <p:spPr/>
        <p:txBody>
          <a:bodyPr/>
          <a:lstStyle/>
          <a:p>
            <a:fld id="{21EADF87-CE2E-8246-8FE0-5EE6A2CAE310}" type="slidenum">
              <a:rPr lang="en-US" smtClean="0"/>
              <a:pPr/>
              <a:t>5</a:t>
            </a:fld>
            <a:endParaRPr lang="en-US" sz="1200" dirty="0"/>
          </a:p>
        </p:txBody>
      </p:sp>
      <p:pic>
        <p:nvPicPr>
          <p:cNvPr id="4" name="Picture 3">
            <a:extLst>
              <a:ext uri="{FF2B5EF4-FFF2-40B4-BE49-F238E27FC236}">
                <a16:creationId xmlns:a16="http://schemas.microsoft.com/office/drawing/2014/main" id="{7A6032AD-2AA7-9477-5C90-5666D4FB7BAF}"/>
              </a:ext>
            </a:extLst>
          </p:cNvPr>
          <p:cNvPicPr>
            <a:picLocks noChangeAspect="1"/>
          </p:cNvPicPr>
          <p:nvPr/>
        </p:nvPicPr>
        <p:blipFill>
          <a:blip r:embed="rId2"/>
          <a:stretch>
            <a:fillRect/>
          </a:stretch>
        </p:blipFill>
        <p:spPr>
          <a:xfrm>
            <a:off x="456276" y="1033874"/>
            <a:ext cx="7588594" cy="5553340"/>
          </a:xfrm>
          <a:prstGeom prst="rect">
            <a:avLst/>
          </a:prstGeom>
        </p:spPr>
      </p:pic>
    </p:spTree>
    <p:extLst>
      <p:ext uri="{BB962C8B-B14F-4D97-AF65-F5344CB8AC3E}">
        <p14:creationId xmlns:p14="http://schemas.microsoft.com/office/powerpoint/2010/main" val="34232567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064ADD-7A76-429E-4D3F-7E5FB1F8D44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7AD0D3-7F1A-540C-9B23-A43942513BA7}"/>
              </a:ext>
            </a:extLst>
          </p:cNvPr>
          <p:cNvSpPr>
            <a:spLocks noGrp="1"/>
          </p:cNvSpPr>
          <p:nvPr>
            <p:ph type="title"/>
          </p:nvPr>
        </p:nvSpPr>
        <p:spPr/>
        <p:txBody>
          <a:bodyPr>
            <a:normAutofit/>
          </a:bodyPr>
          <a:lstStyle/>
          <a:p>
            <a:r>
              <a:rPr lang="en-US" sz="2200" dirty="0"/>
              <a:t>1- The RHIC model</a:t>
            </a:r>
            <a:r>
              <a:rPr lang="en-US" sz="2200" dirty="0">
                <a:solidFill>
                  <a:schemeClr val="bg1">
                    <a:lumMod val="75000"/>
                  </a:schemeClr>
                </a:solidFill>
              </a:rPr>
              <a:t>   2 – Lessons Learned   3 – Looking ahead</a:t>
            </a:r>
            <a:endParaRPr lang="en-US" sz="2200" dirty="0"/>
          </a:p>
        </p:txBody>
      </p:sp>
      <p:sp>
        <p:nvSpPr>
          <p:cNvPr id="3" name="Content Placeholder 2">
            <a:extLst>
              <a:ext uri="{FF2B5EF4-FFF2-40B4-BE49-F238E27FC236}">
                <a16:creationId xmlns:a16="http://schemas.microsoft.com/office/drawing/2014/main" id="{34FAB4D3-3B31-86C4-9F57-F1A9C0854824}"/>
              </a:ext>
            </a:extLst>
          </p:cNvPr>
          <p:cNvSpPr>
            <a:spLocks noGrp="1"/>
          </p:cNvSpPr>
          <p:nvPr>
            <p:ph idx="1"/>
          </p:nvPr>
        </p:nvSpPr>
        <p:spPr/>
        <p:txBody>
          <a:bodyPr>
            <a:normAutofit/>
          </a:bodyPr>
          <a:lstStyle/>
          <a:p>
            <a:pPr algn="just"/>
            <a:r>
              <a:rPr lang="en-US" sz="1600" dirty="0"/>
              <a:t>What the online model allows:</a:t>
            </a:r>
          </a:p>
        </p:txBody>
      </p:sp>
      <p:sp>
        <p:nvSpPr>
          <p:cNvPr id="8" name="TextBox 7">
            <a:extLst>
              <a:ext uri="{FF2B5EF4-FFF2-40B4-BE49-F238E27FC236}">
                <a16:creationId xmlns:a16="http://schemas.microsoft.com/office/drawing/2014/main" id="{7FA128C3-D9CE-8BFB-6A29-AE3049F0AFCD}"/>
              </a:ext>
            </a:extLst>
          </p:cNvPr>
          <p:cNvSpPr txBox="1"/>
          <p:nvPr/>
        </p:nvSpPr>
        <p:spPr>
          <a:xfrm>
            <a:off x="8159429" y="1992596"/>
            <a:ext cx="3853767" cy="2062103"/>
          </a:xfrm>
          <a:prstGeom prst="rect">
            <a:avLst/>
          </a:prstGeom>
          <a:noFill/>
        </p:spPr>
        <p:txBody>
          <a:bodyPr wrap="square" rtlCol="0">
            <a:spAutoFit/>
          </a:bodyPr>
          <a:lstStyle/>
          <a:p>
            <a:pPr algn="just"/>
            <a:r>
              <a:rPr lang="en-US" sz="1600" b="1" dirty="0" err="1">
                <a:solidFill>
                  <a:schemeClr val="accent1">
                    <a:lumMod val="75000"/>
                  </a:schemeClr>
                </a:solidFill>
              </a:rPr>
              <a:t>RampEditor</a:t>
            </a:r>
            <a:endParaRPr lang="en-US" sz="1600" b="1" dirty="0">
              <a:solidFill>
                <a:schemeClr val="accent1">
                  <a:lumMod val="75000"/>
                </a:schemeClr>
              </a:solidFill>
            </a:endParaRPr>
          </a:p>
          <a:p>
            <a:pPr algn="just"/>
            <a:endParaRPr lang="en-US" sz="1600" dirty="0"/>
          </a:p>
          <a:p>
            <a:pPr marL="285750" indent="-285750" algn="just">
              <a:buFont typeface="Arial" panose="020B0604020202020204" pitchFamily="34" charset="0"/>
              <a:buChar char="•"/>
            </a:pPr>
            <a:r>
              <a:rPr lang="en-US" sz="1600" dirty="0"/>
              <a:t>GUI for tunes/</a:t>
            </a:r>
            <a:r>
              <a:rPr lang="en-US" sz="1600" dirty="0" err="1"/>
              <a:t>chromaticities</a:t>
            </a:r>
            <a:r>
              <a:rPr lang="en-US" sz="1600" dirty="0"/>
              <a:t> control</a:t>
            </a:r>
          </a:p>
          <a:p>
            <a:pPr marL="285750" indent="-285750" algn="just">
              <a:buFont typeface="Arial" panose="020B0604020202020204" pitchFamily="34" charset="0"/>
              <a:buChar char="•"/>
            </a:pPr>
            <a:endParaRPr lang="en-US" sz="1600" dirty="0"/>
          </a:p>
          <a:p>
            <a:pPr marL="285750" indent="-285750" algn="just">
              <a:buFont typeface="Arial" panose="020B0604020202020204" pitchFamily="34" charset="0"/>
              <a:buChar char="•"/>
            </a:pPr>
            <a:r>
              <a:rPr lang="en-US" sz="1600" dirty="0"/>
              <a:t>can manipulate magnet strengths via individual PS and/or full families.</a:t>
            </a:r>
          </a:p>
          <a:p>
            <a:pPr marL="285750" indent="-285750" algn="just">
              <a:buFont typeface="Arial" panose="020B0604020202020204" pitchFamily="34" charset="0"/>
              <a:buChar char="•"/>
            </a:pPr>
            <a:endParaRPr lang="en-US" sz="1600" dirty="0"/>
          </a:p>
          <a:p>
            <a:pPr marL="285750" indent="-285750" algn="just">
              <a:buFont typeface="Arial" panose="020B0604020202020204" pitchFamily="34" charset="0"/>
              <a:buChar char="•"/>
            </a:pPr>
            <a:r>
              <a:rPr lang="en-US" sz="1600" dirty="0"/>
              <a:t>Operations tool</a:t>
            </a:r>
          </a:p>
        </p:txBody>
      </p:sp>
      <p:sp>
        <p:nvSpPr>
          <p:cNvPr id="14" name="Slide Number Placeholder 13">
            <a:extLst>
              <a:ext uri="{FF2B5EF4-FFF2-40B4-BE49-F238E27FC236}">
                <a16:creationId xmlns:a16="http://schemas.microsoft.com/office/drawing/2014/main" id="{8B6A2123-BC72-3834-D3B8-2F478BF027D5}"/>
              </a:ext>
            </a:extLst>
          </p:cNvPr>
          <p:cNvSpPr>
            <a:spLocks noGrp="1"/>
          </p:cNvSpPr>
          <p:nvPr>
            <p:ph type="sldNum" sz="quarter" idx="12"/>
          </p:nvPr>
        </p:nvSpPr>
        <p:spPr/>
        <p:txBody>
          <a:bodyPr/>
          <a:lstStyle/>
          <a:p>
            <a:fld id="{21EADF87-CE2E-8246-8FE0-5EE6A2CAE310}" type="slidenum">
              <a:rPr lang="en-US" smtClean="0"/>
              <a:pPr/>
              <a:t>6</a:t>
            </a:fld>
            <a:endParaRPr lang="en-US" sz="1200" dirty="0"/>
          </a:p>
        </p:txBody>
      </p:sp>
      <p:pic>
        <p:nvPicPr>
          <p:cNvPr id="5" name="Picture 4">
            <a:extLst>
              <a:ext uri="{FF2B5EF4-FFF2-40B4-BE49-F238E27FC236}">
                <a16:creationId xmlns:a16="http://schemas.microsoft.com/office/drawing/2014/main" id="{0179316B-DB23-F127-0311-A315D986C1BA}"/>
              </a:ext>
            </a:extLst>
          </p:cNvPr>
          <p:cNvPicPr>
            <a:picLocks noChangeAspect="1"/>
          </p:cNvPicPr>
          <p:nvPr/>
        </p:nvPicPr>
        <p:blipFill>
          <a:blip r:embed="rId2"/>
          <a:stretch>
            <a:fillRect/>
          </a:stretch>
        </p:blipFill>
        <p:spPr>
          <a:xfrm>
            <a:off x="466717" y="1038064"/>
            <a:ext cx="7588594" cy="5549975"/>
          </a:xfrm>
          <a:prstGeom prst="rect">
            <a:avLst/>
          </a:prstGeom>
        </p:spPr>
      </p:pic>
    </p:spTree>
    <p:extLst>
      <p:ext uri="{BB962C8B-B14F-4D97-AF65-F5344CB8AC3E}">
        <p14:creationId xmlns:p14="http://schemas.microsoft.com/office/powerpoint/2010/main" val="25160734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B71F75-E369-B38E-EC61-F22F0556C59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71D3EEA-14FA-6B42-A2F3-4C2B3B4AF0F8}"/>
              </a:ext>
            </a:extLst>
          </p:cNvPr>
          <p:cNvSpPr>
            <a:spLocks noGrp="1"/>
          </p:cNvSpPr>
          <p:nvPr>
            <p:ph type="title"/>
          </p:nvPr>
        </p:nvSpPr>
        <p:spPr/>
        <p:txBody>
          <a:bodyPr>
            <a:normAutofit/>
          </a:bodyPr>
          <a:lstStyle/>
          <a:p>
            <a:r>
              <a:rPr lang="en-US" sz="2200" dirty="0"/>
              <a:t>1- The RHIC model</a:t>
            </a:r>
            <a:r>
              <a:rPr lang="en-US" sz="2200" dirty="0">
                <a:solidFill>
                  <a:schemeClr val="bg1">
                    <a:lumMod val="75000"/>
                  </a:schemeClr>
                </a:solidFill>
              </a:rPr>
              <a:t>   2 – Lessons Learned   3 – Looking ahead</a:t>
            </a:r>
            <a:endParaRPr lang="en-US" sz="2200" dirty="0"/>
          </a:p>
        </p:txBody>
      </p:sp>
      <p:sp>
        <p:nvSpPr>
          <p:cNvPr id="3" name="Content Placeholder 2">
            <a:extLst>
              <a:ext uri="{FF2B5EF4-FFF2-40B4-BE49-F238E27FC236}">
                <a16:creationId xmlns:a16="http://schemas.microsoft.com/office/drawing/2014/main" id="{73F91F39-927A-82E2-C6F5-26E8BE9B73B7}"/>
              </a:ext>
            </a:extLst>
          </p:cNvPr>
          <p:cNvSpPr>
            <a:spLocks noGrp="1"/>
          </p:cNvSpPr>
          <p:nvPr>
            <p:ph idx="1"/>
          </p:nvPr>
        </p:nvSpPr>
        <p:spPr/>
        <p:txBody>
          <a:bodyPr>
            <a:normAutofit/>
          </a:bodyPr>
          <a:lstStyle/>
          <a:p>
            <a:pPr algn="just"/>
            <a:r>
              <a:rPr lang="en-US" sz="1600" dirty="0"/>
              <a:t>What the online model allows:</a:t>
            </a:r>
          </a:p>
        </p:txBody>
      </p:sp>
      <p:sp>
        <p:nvSpPr>
          <p:cNvPr id="8" name="TextBox 7">
            <a:extLst>
              <a:ext uri="{FF2B5EF4-FFF2-40B4-BE49-F238E27FC236}">
                <a16:creationId xmlns:a16="http://schemas.microsoft.com/office/drawing/2014/main" id="{AEC0C259-6A84-DA12-72D9-5F2FCF97FF31}"/>
              </a:ext>
            </a:extLst>
          </p:cNvPr>
          <p:cNvSpPr txBox="1"/>
          <p:nvPr/>
        </p:nvSpPr>
        <p:spPr>
          <a:xfrm>
            <a:off x="8159429" y="1992596"/>
            <a:ext cx="3986391" cy="2062103"/>
          </a:xfrm>
          <a:prstGeom prst="rect">
            <a:avLst/>
          </a:prstGeom>
          <a:noFill/>
        </p:spPr>
        <p:txBody>
          <a:bodyPr wrap="square" rtlCol="0">
            <a:spAutoFit/>
          </a:bodyPr>
          <a:lstStyle/>
          <a:p>
            <a:pPr algn="just"/>
            <a:r>
              <a:rPr lang="en-US" sz="1600" b="1" dirty="0" err="1">
                <a:solidFill>
                  <a:schemeClr val="accent1">
                    <a:lumMod val="75000"/>
                  </a:schemeClr>
                </a:solidFill>
              </a:rPr>
              <a:t>RampTuner</a:t>
            </a:r>
            <a:endParaRPr lang="en-US" sz="1600" b="1" dirty="0">
              <a:solidFill>
                <a:schemeClr val="accent1">
                  <a:lumMod val="75000"/>
                </a:schemeClr>
              </a:solidFill>
            </a:endParaRPr>
          </a:p>
          <a:p>
            <a:pPr algn="just"/>
            <a:endParaRPr lang="en-US" sz="1600" dirty="0"/>
          </a:p>
          <a:p>
            <a:pPr marL="285750" indent="-285750" algn="just">
              <a:buFont typeface="Arial" panose="020B0604020202020204" pitchFamily="34" charset="0"/>
              <a:buChar char="•"/>
            </a:pPr>
            <a:r>
              <a:rPr lang="en-US" sz="1600" dirty="0"/>
              <a:t>GUI to handle tune/coupling/orbit feedback system behavior </a:t>
            </a:r>
          </a:p>
          <a:p>
            <a:pPr marL="285750" indent="-285750" algn="just">
              <a:buFont typeface="Arial" panose="020B0604020202020204" pitchFamily="34" charset="0"/>
              <a:buChar char="•"/>
            </a:pPr>
            <a:endParaRPr lang="en-US" sz="1600" dirty="0"/>
          </a:p>
          <a:p>
            <a:pPr marL="285750" indent="-285750" algn="just">
              <a:buFont typeface="Arial" panose="020B0604020202020204" pitchFamily="34" charset="0"/>
              <a:buChar char="•"/>
            </a:pPr>
            <a:r>
              <a:rPr lang="en-US" sz="1600" dirty="0"/>
              <a:t>enables feed-forwarding of corrections</a:t>
            </a:r>
          </a:p>
          <a:p>
            <a:pPr marL="285750" indent="-285750" algn="just">
              <a:buFont typeface="Arial" panose="020B0604020202020204" pitchFamily="34" charset="0"/>
              <a:buChar char="•"/>
            </a:pPr>
            <a:endParaRPr lang="en-US" sz="1600" dirty="0"/>
          </a:p>
          <a:p>
            <a:pPr marL="285750" indent="-285750" algn="just">
              <a:buFont typeface="Arial" panose="020B0604020202020204" pitchFamily="34" charset="0"/>
              <a:buChar char="•"/>
            </a:pPr>
            <a:r>
              <a:rPr lang="en-US" sz="1600" dirty="0"/>
              <a:t>Machine Specialist tool</a:t>
            </a:r>
          </a:p>
        </p:txBody>
      </p:sp>
      <p:sp>
        <p:nvSpPr>
          <p:cNvPr id="14" name="Slide Number Placeholder 13">
            <a:extLst>
              <a:ext uri="{FF2B5EF4-FFF2-40B4-BE49-F238E27FC236}">
                <a16:creationId xmlns:a16="http://schemas.microsoft.com/office/drawing/2014/main" id="{DB0598AB-502F-0D23-98E9-A5B001DA4914}"/>
              </a:ext>
            </a:extLst>
          </p:cNvPr>
          <p:cNvSpPr>
            <a:spLocks noGrp="1"/>
          </p:cNvSpPr>
          <p:nvPr>
            <p:ph type="sldNum" sz="quarter" idx="12"/>
          </p:nvPr>
        </p:nvSpPr>
        <p:spPr/>
        <p:txBody>
          <a:bodyPr/>
          <a:lstStyle/>
          <a:p>
            <a:fld id="{21EADF87-CE2E-8246-8FE0-5EE6A2CAE310}" type="slidenum">
              <a:rPr lang="en-US" smtClean="0"/>
              <a:pPr/>
              <a:t>7</a:t>
            </a:fld>
            <a:endParaRPr lang="en-US" sz="1200" dirty="0"/>
          </a:p>
        </p:txBody>
      </p:sp>
      <p:pic>
        <p:nvPicPr>
          <p:cNvPr id="4" name="Picture 3">
            <a:extLst>
              <a:ext uri="{FF2B5EF4-FFF2-40B4-BE49-F238E27FC236}">
                <a16:creationId xmlns:a16="http://schemas.microsoft.com/office/drawing/2014/main" id="{77D14D73-B507-20D0-0C2B-BE21D54BFD06}"/>
              </a:ext>
            </a:extLst>
          </p:cNvPr>
          <p:cNvPicPr>
            <a:picLocks noChangeAspect="1"/>
          </p:cNvPicPr>
          <p:nvPr/>
        </p:nvPicPr>
        <p:blipFill>
          <a:blip r:embed="rId2"/>
          <a:stretch>
            <a:fillRect/>
          </a:stretch>
        </p:blipFill>
        <p:spPr>
          <a:xfrm>
            <a:off x="703616" y="1028828"/>
            <a:ext cx="7175002" cy="5532816"/>
          </a:xfrm>
          <a:prstGeom prst="rect">
            <a:avLst/>
          </a:prstGeom>
        </p:spPr>
      </p:pic>
    </p:spTree>
    <p:extLst>
      <p:ext uri="{BB962C8B-B14F-4D97-AF65-F5344CB8AC3E}">
        <p14:creationId xmlns:p14="http://schemas.microsoft.com/office/powerpoint/2010/main" val="2677054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5C28A1-5A7B-209F-F971-00103FBF565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881D15A-2733-3A61-79EE-35BEAC62E12C}"/>
              </a:ext>
            </a:extLst>
          </p:cNvPr>
          <p:cNvSpPr>
            <a:spLocks noGrp="1"/>
          </p:cNvSpPr>
          <p:nvPr>
            <p:ph type="title"/>
          </p:nvPr>
        </p:nvSpPr>
        <p:spPr/>
        <p:txBody>
          <a:bodyPr>
            <a:normAutofit/>
          </a:bodyPr>
          <a:lstStyle/>
          <a:p>
            <a:r>
              <a:rPr lang="en-US" sz="2200" dirty="0"/>
              <a:t>1- The RHIC model</a:t>
            </a:r>
            <a:r>
              <a:rPr lang="en-US" sz="2200" dirty="0">
                <a:solidFill>
                  <a:schemeClr val="bg1">
                    <a:lumMod val="75000"/>
                  </a:schemeClr>
                </a:solidFill>
              </a:rPr>
              <a:t>   2 – Lessons Learned   3 – Looking ahead</a:t>
            </a:r>
            <a:endParaRPr lang="en-US" sz="2200" dirty="0"/>
          </a:p>
        </p:txBody>
      </p:sp>
      <p:sp>
        <p:nvSpPr>
          <p:cNvPr id="3" name="Content Placeholder 2">
            <a:extLst>
              <a:ext uri="{FF2B5EF4-FFF2-40B4-BE49-F238E27FC236}">
                <a16:creationId xmlns:a16="http://schemas.microsoft.com/office/drawing/2014/main" id="{61EF907A-14D8-155A-FD89-3848ED9C8139}"/>
              </a:ext>
            </a:extLst>
          </p:cNvPr>
          <p:cNvSpPr>
            <a:spLocks noGrp="1"/>
          </p:cNvSpPr>
          <p:nvPr>
            <p:ph idx="1"/>
          </p:nvPr>
        </p:nvSpPr>
        <p:spPr/>
        <p:txBody>
          <a:bodyPr>
            <a:normAutofit/>
          </a:bodyPr>
          <a:lstStyle/>
          <a:p>
            <a:pPr algn="just"/>
            <a:r>
              <a:rPr lang="en-US" sz="1600" dirty="0"/>
              <a:t>What the online model allows:</a:t>
            </a:r>
          </a:p>
          <a:p>
            <a:pPr algn="just"/>
            <a:endParaRPr lang="en-US" sz="1600" dirty="0"/>
          </a:p>
          <a:p>
            <a:pPr algn="just"/>
            <a:endParaRPr lang="en-US" sz="1600" dirty="0"/>
          </a:p>
          <a:p>
            <a:pPr algn="just"/>
            <a:endParaRPr lang="en-US" sz="1600" dirty="0"/>
          </a:p>
          <a:p>
            <a:pPr algn="just"/>
            <a:endParaRPr lang="en-US" sz="1600" dirty="0"/>
          </a:p>
          <a:p>
            <a:pPr algn="just"/>
            <a:endParaRPr lang="en-US" sz="1600" dirty="0"/>
          </a:p>
          <a:p>
            <a:pPr algn="just"/>
            <a:endParaRPr lang="en-US" sz="1600" dirty="0"/>
          </a:p>
          <a:p>
            <a:pPr algn="just"/>
            <a:endParaRPr lang="en-US" sz="1600" dirty="0"/>
          </a:p>
          <a:p>
            <a:pPr algn="just"/>
            <a:endParaRPr lang="en-US" sz="1600" dirty="0"/>
          </a:p>
          <a:p>
            <a:pPr algn="just"/>
            <a:r>
              <a:rPr lang="en-US" sz="1600" dirty="0"/>
              <a:t>The offline model is generally used for anything that does not require real time settings – e.g. lattice/orbit design (fixed rigidity), tracking studies, post-processing of APEX data.</a:t>
            </a:r>
          </a:p>
          <a:p>
            <a:pPr algn="just"/>
            <a:r>
              <a:rPr lang="en-US" sz="1600" dirty="0"/>
              <a:t>Ramp design uses the online model to take Controls limits into account: PS rates, number of splines, “smooth” path between critical points in time of the energy ramp.</a:t>
            </a:r>
          </a:p>
        </p:txBody>
      </p:sp>
      <p:pic>
        <p:nvPicPr>
          <p:cNvPr id="4" name="Picture 3">
            <a:extLst>
              <a:ext uri="{FF2B5EF4-FFF2-40B4-BE49-F238E27FC236}">
                <a16:creationId xmlns:a16="http://schemas.microsoft.com/office/drawing/2014/main" id="{72A4C8F7-3139-A634-DF0E-C99722AA1C4B}"/>
              </a:ext>
            </a:extLst>
          </p:cNvPr>
          <p:cNvPicPr>
            <a:picLocks noChangeAspect="1"/>
          </p:cNvPicPr>
          <p:nvPr/>
        </p:nvPicPr>
        <p:blipFill>
          <a:blip r:embed="rId2"/>
          <a:stretch>
            <a:fillRect/>
          </a:stretch>
        </p:blipFill>
        <p:spPr>
          <a:xfrm>
            <a:off x="4323567" y="1013141"/>
            <a:ext cx="3884811" cy="2842908"/>
          </a:xfrm>
          <a:prstGeom prst="rect">
            <a:avLst/>
          </a:prstGeom>
        </p:spPr>
      </p:pic>
      <p:pic>
        <p:nvPicPr>
          <p:cNvPr id="6" name="Picture 5">
            <a:extLst>
              <a:ext uri="{FF2B5EF4-FFF2-40B4-BE49-F238E27FC236}">
                <a16:creationId xmlns:a16="http://schemas.microsoft.com/office/drawing/2014/main" id="{F98152C9-1F00-C188-A807-DEA950F1D12D}"/>
              </a:ext>
            </a:extLst>
          </p:cNvPr>
          <p:cNvPicPr>
            <a:picLocks noChangeAspect="1"/>
          </p:cNvPicPr>
          <p:nvPr/>
        </p:nvPicPr>
        <p:blipFill>
          <a:blip r:embed="rId3"/>
          <a:stretch>
            <a:fillRect/>
          </a:stretch>
        </p:blipFill>
        <p:spPr>
          <a:xfrm>
            <a:off x="132615" y="1013141"/>
            <a:ext cx="4026661" cy="2846275"/>
          </a:xfrm>
          <a:prstGeom prst="rect">
            <a:avLst/>
          </a:prstGeom>
        </p:spPr>
      </p:pic>
      <p:pic>
        <p:nvPicPr>
          <p:cNvPr id="7" name="Picture 6">
            <a:extLst>
              <a:ext uri="{FF2B5EF4-FFF2-40B4-BE49-F238E27FC236}">
                <a16:creationId xmlns:a16="http://schemas.microsoft.com/office/drawing/2014/main" id="{2134DDB1-E379-29EC-BBE2-2541E5D5462F}"/>
              </a:ext>
            </a:extLst>
          </p:cNvPr>
          <p:cNvPicPr>
            <a:picLocks noChangeAspect="1"/>
          </p:cNvPicPr>
          <p:nvPr/>
        </p:nvPicPr>
        <p:blipFill>
          <a:blip r:embed="rId4"/>
          <a:stretch>
            <a:fillRect/>
          </a:stretch>
        </p:blipFill>
        <p:spPr>
          <a:xfrm>
            <a:off x="8372669" y="1013141"/>
            <a:ext cx="3686707" cy="2842908"/>
          </a:xfrm>
          <a:prstGeom prst="rect">
            <a:avLst/>
          </a:prstGeom>
        </p:spPr>
      </p:pic>
      <p:sp>
        <p:nvSpPr>
          <p:cNvPr id="8" name="TextBox 7">
            <a:extLst>
              <a:ext uri="{FF2B5EF4-FFF2-40B4-BE49-F238E27FC236}">
                <a16:creationId xmlns:a16="http://schemas.microsoft.com/office/drawing/2014/main" id="{922F6870-B167-B58C-A5F6-B08F79548A6F}"/>
              </a:ext>
            </a:extLst>
          </p:cNvPr>
          <p:cNvSpPr txBox="1"/>
          <p:nvPr/>
        </p:nvSpPr>
        <p:spPr>
          <a:xfrm>
            <a:off x="1554276" y="3929031"/>
            <a:ext cx="1183336" cy="307777"/>
          </a:xfrm>
          <a:prstGeom prst="rect">
            <a:avLst/>
          </a:prstGeom>
          <a:noFill/>
        </p:spPr>
        <p:txBody>
          <a:bodyPr wrap="none" rtlCol="0">
            <a:spAutoFit/>
          </a:bodyPr>
          <a:lstStyle/>
          <a:p>
            <a:pPr algn="ctr"/>
            <a:r>
              <a:rPr lang="en-US" sz="1400" dirty="0"/>
              <a:t>ramp design</a:t>
            </a:r>
          </a:p>
        </p:txBody>
      </p:sp>
      <p:sp>
        <p:nvSpPr>
          <p:cNvPr id="9" name="TextBox 8">
            <a:extLst>
              <a:ext uri="{FF2B5EF4-FFF2-40B4-BE49-F238E27FC236}">
                <a16:creationId xmlns:a16="http://schemas.microsoft.com/office/drawing/2014/main" id="{5A45CC43-7697-EC7C-4A7F-72F384FFED46}"/>
              </a:ext>
            </a:extLst>
          </p:cNvPr>
          <p:cNvSpPr txBox="1"/>
          <p:nvPr/>
        </p:nvSpPr>
        <p:spPr>
          <a:xfrm>
            <a:off x="5289835" y="3925664"/>
            <a:ext cx="1723549" cy="307777"/>
          </a:xfrm>
          <a:prstGeom prst="rect">
            <a:avLst/>
          </a:prstGeom>
          <a:noFill/>
        </p:spPr>
        <p:txBody>
          <a:bodyPr wrap="none" rtlCol="0">
            <a:spAutoFit/>
          </a:bodyPr>
          <a:lstStyle/>
          <a:p>
            <a:pPr algn="ctr"/>
            <a:r>
              <a:rPr lang="en-US" sz="1400" dirty="0"/>
              <a:t>ramp/lattice tuning</a:t>
            </a:r>
          </a:p>
        </p:txBody>
      </p:sp>
      <p:sp>
        <p:nvSpPr>
          <p:cNvPr id="10" name="TextBox 9">
            <a:extLst>
              <a:ext uri="{FF2B5EF4-FFF2-40B4-BE49-F238E27FC236}">
                <a16:creationId xmlns:a16="http://schemas.microsoft.com/office/drawing/2014/main" id="{DC06170F-9642-E4AB-B902-91A66E6478FA}"/>
              </a:ext>
            </a:extLst>
          </p:cNvPr>
          <p:cNvSpPr txBox="1"/>
          <p:nvPr/>
        </p:nvSpPr>
        <p:spPr>
          <a:xfrm>
            <a:off x="9218799" y="3925664"/>
            <a:ext cx="1994456" cy="523220"/>
          </a:xfrm>
          <a:prstGeom prst="rect">
            <a:avLst/>
          </a:prstGeom>
          <a:noFill/>
        </p:spPr>
        <p:txBody>
          <a:bodyPr wrap="none" rtlCol="0">
            <a:spAutoFit/>
          </a:bodyPr>
          <a:lstStyle/>
          <a:p>
            <a:pPr algn="ctr"/>
            <a:r>
              <a:rPr lang="en-US" sz="1400" dirty="0"/>
              <a:t>feedback/feed-forward</a:t>
            </a:r>
          </a:p>
          <a:p>
            <a:pPr algn="ctr"/>
            <a:r>
              <a:rPr lang="en-US" sz="1400" dirty="0"/>
              <a:t>(tune, coupling, orbit)</a:t>
            </a:r>
          </a:p>
        </p:txBody>
      </p:sp>
      <p:sp>
        <p:nvSpPr>
          <p:cNvPr id="11" name="TextBox 10">
            <a:extLst>
              <a:ext uri="{FF2B5EF4-FFF2-40B4-BE49-F238E27FC236}">
                <a16:creationId xmlns:a16="http://schemas.microsoft.com/office/drawing/2014/main" id="{6F12C5B2-FEBD-93EE-0996-EE651B7C88F9}"/>
              </a:ext>
            </a:extLst>
          </p:cNvPr>
          <p:cNvSpPr txBox="1"/>
          <p:nvPr/>
        </p:nvSpPr>
        <p:spPr>
          <a:xfrm>
            <a:off x="5771285" y="705934"/>
            <a:ext cx="989373" cy="338554"/>
          </a:xfrm>
          <a:prstGeom prst="rect">
            <a:avLst/>
          </a:prstGeom>
          <a:noFill/>
        </p:spPr>
        <p:txBody>
          <a:bodyPr wrap="none" rtlCol="0">
            <a:spAutoFit/>
          </a:bodyPr>
          <a:lstStyle/>
          <a:p>
            <a:r>
              <a:rPr lang="en-US" sz="1600" b="1" i="1" dirty="0">
                <a:solidFill>
                  <a:schemeClr val="accent4">
                    <a:lumMod val="75000"/>
                  </a:schemeClr>
                </a:solidFill>
              </a:rPr>
              <a:t>Ops tool</a:t>
            </a:r>
          </a:p>
        </p:txBody>
      </p:sp>
      <p:sp>
        <p:nvSpPr>
          <p:cNvPr id="12" name="TextBox 11">
            <a:extLst>
              <a:ext uri="{FF2B5EF4-FFF2-40B4-BE49-F238E27FC236}">
                <a16:creationId xmlns:a16="http://schemas.microsoft.com/office/drawing/2014/main" id="{4F6C4C72-EF8F-E0E2-F2FE-0CB4730096E4}"/>
              </a:ext>
            </a:extLst>
          </p:cNvPr>
          <p:cNvSpPr txBox="1"/>
          <p:nvPr/>
        </p:nvSpPr>
        <p:spPr>
          <a:xfrm>
            <a:off x="9039257" y="674587"/>
            <a:ext cx="2353529" cy="338554"/>
          </a:xfrm>
          <a:prstGeom prst="rect">
            <a:avLst/>
          </a:prstGeom>
          <a:noFill/>
        </p:spPr>
        <p:txBody>
          <a:bodyPr wrap="none" rtlCol="0">
            <a:spAutoFit/>
          </a:bodyPr>
          <a:lstStyle/>
          <a:p>
            <a:r>
              <a:rPr lang="en-US" sz="1600" b="1" i="1" dirty="0">
                <a:solidFill>
                  <a:schemeClr val="accent4">
                    <a:lumMod val="75000"/>
                  </a:schemeClr>
                </a:solidFill>
              </a:rPr>
              <a:t>Machine Specialist tool</a:t>
            </a:r>
          </a:p>
        </p:txBody>
      </p:sp>
      <p:sp>
        <p:nvSpPr>
          <p:cNvPr id="14" name="Slide Number Placeholder 13">
            <a:extLst>
              <a:ext uri="{FF2B5EF4-FFF2-40B4-BE49-F238E27FC236}">
                <a16:creationId xmlns:a16="http://schemas.microsoft.com/office/drawing/2014/main" id="{2889D85D-59FD-D457-6274-6985197B02B5}"/>
              </a:ext>
            </a:extLst>
          </p:cNvPr>
          <p:cNvSpPr>
            <a:spLocks noGrp="1"/>
          </p:cNvSpPr>
          <p:nvPr>
            <p:ph type="sldNum" sz="quarter" idx="12"/>
          </p:nvPr>
        </p:nvSpPr>
        <p:spPr/>
        <p:txBody>
          <a:bodyPr/>
          <a:lstStyle/>
          <a:p>
            <a:fld id="{21EADF87-CE2E-8246-8FE0-5EE6A2CAE310}" type="slidenum">
              <a:rPr lang="en-US" smtClean="0"/>
              <a:pPr/>
              <a:t>8</a:t>
            </a:fld>
            <a:endParaRPr lang="en-US" sz="1200" dirty="0"/>
          </a:p>
        </p:txBody>
      </p:sp>
    </p:spTree>
    <p:extLst>
      <p:ext uri="{BB962C8B-B14F-4D97-AF65-F5344CB8AC3E}">
        <p14:creationId xmlns:p14="http://schemas.microsoft.com/office/powerpoint/2010/main" val="347515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E5138F-8EE6-F146-09DC-4B78BF1CD71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107E55A-CD98-AD05-5637-E8CE9F15C0FF}"/>
              </a:ext>
            </a:extLst>
          </p:cNvPr>
          <p:cNvSpPr>
            <a:spLocks noGrp="1"/>
          </p:cNvSpPr>
          <p:nvPr>
            <p:ph type="title"/>
          </p:nvPr>
        </p:nvSpPr>
        <p:spPr/>
        <p:txBody>
          <a:bodyPr>
            <a:normAutofit/>
          </a:bodyPr>
          <a:lstStyle/>
          <a:p>
            <a:r>
              <a:rPr lang="en-US" sz="2200" dirty="0"/>
              <a:t>1- The RHIC model</a:t>
            </a:r>
            <a:r>
              <a:rPr lang="en-US" sz="2200" dirty="0">
                <a:solidFill>
                  <a:schemeClr val="bg1">
                    <a:lumMod val="75000"/>
                  </a:schemeClr>
                </a:solidFill>
              </a:rPr>
              <a:t>   2 – Lessons Learned   3 – Looking ahead</a:t>
            </a:r>
            <a:endParaRPr lang="en-US" sz="2200" dirty="0"/>
          </a:p>
        </p:txBody>
      </p:sp>
      <p:sp>
        <p:nvSpPr>
          <p:cNvPr id="3" name="Content Placeholder 2">
            <a:extLst>
              <a:ext uri="{FF2B5EF4-FFF2-40B4-BE49-F238E27FC236}">
                <a16:creationId xmlns:a16="http://schemas.microsoft.com/office/drawing/2014/main" id="{01BD1B98-7D82-32AA-FD2B-5AD734C2B87B}"/>
              </a:ext>
            </a:extLst>
          </p:cNvPr>
          <p:cNvSpPr>
            <a:spLocks noGrp="1"/>
          </p:cNvSpPr>
          <p:nvPr>
            <p:ph idx="1"/>
          </p:nvPr>
        </p:nvSpPr>
        <p:spPr/>
        <p:txBody>
          <a:bodyPr>
            <a:normAutofit/>
          </a:bodyPr>
          <a:lstStyle/>
          <a:p>
            <a:pPr algn="just"/>
            <a:r>
              <a:rPr lang="en-US" sz="1600" dirty="0" err="1"/>
              <a:t>wfgman</a:t>
            </a:r>
            <a:r>
              <a:rPr lang="en-US" sz="1600" dirty="0"/>
              <a:t> – waveform generator, the key Controls cog that communicates with the online model:</a:t>
            </a:r>
          </a:p>
          <a:p>
            <a:pPr lvl="1" algn="just"/>
            <a:endParaRPr lang="en-US" sz="1600" dirty="0"/>
          </a:p>
          <a:p>
            <a:pPr lvl="1" algn="just"/>
            <a:r>
              <a:rPr lang="en-US" sz="1600" dirty="0"/>
              <a:t>manages all aspects of RHIC ramps</a:t>
            </a:r>
          </a:p>
          <a:p>
            <a:pPr lvl="1" algn="just"/>
            <a:endParaRPr lang="en-US" sz="1600" dirty="0"/>
          </a:p>
          <a:p>
            <a:pPr lvl="1" algn="just"/>
            <a:r>
              <a:rPr lang="en-US" sz="1600" dirty="0"/>
              <a:t>ensures synchronicity of mechanics on the ramp</a:t>
            </a:r>
          </a:p>
          <a:p>
            <a:pPr marL="800100" lvl="2" indent="0">
              <a:buNone/>
            </a:pPr>
            <a:r>
              <a:rPr lang="en-US" dirty="0"/>
              <a:t>=&gt; uses external 720 Hz clock to synchronize and </a:t>
            </a:r>
            <a:br>
              <a:rPr lang="en-US" dirty="0"/>
            </a:br>
            <a:r>
              <a:rPr lang="en-US" dirty="0"/>
              <a:t>make corrections</a:t>
            </a:r>
          </a:p>
          <a:p>
            <a:pPr lvl="1" algn="just"/>
            <a:endParaRPr lang="en-US" sz="1600" dirty="0"/>
          </a:p>
          <a:p>
            <a:pPr lvl="1" algn="just"/>
            <a:r>
              <a:rPr lang="en-US" sz="1600" dirty="0"/>
              <a:t>link between </a:t>
            </a:r>
            <a:r>
              <a:rPr lang="en-US" sz="1600" dirty="0" err="1"/>
              <a:t>RampManager</a:t>
            </a:r>
            <a:r>
              <a:rPr lang="en-US" sz="1600" dirty="0"/>
              <a:t> and PS FECs</a:t>
            </a:r>
          </a:p>
          <a:p>
            <a:pPr lvl="1" algn="just"/>
            <a:endParaRPr lang="en-US" sz="1600" dirty="0"/>
          </a:p>
          <a:p>
            <a:pPr lvl="1" algn="just"/>
            <a:r>
              <a:rPr lang="en-US" sz="1600" dirty="0"/>
              <a:t>interprets error messages from hardware for Ops</a:t>
            </a:r>
          </a:p>
        </p:txBody>
      </p:sp>
      <p:pic>
        <p:nvPicPr>
          <p:cNvPr id="5" name="Picture 4">
            <a:extLst>
              <a:ext uri="{FF2B5EF4-FFF2-40B4-BE49-F238E27FC236}">
                <a16:creationId xmlns:a16="http://schemas.microsoft.com/office/drawing/2014/main" id="{A75233A3-2E01-3622-52B5-D556DFE761E5}"/>
              </a:ext>
            </a:extLst>
          </p:cNvPr>
          <p:cNvPicPr>
            <a:picLocks noChangeAspect="1"/>
          </p:cNvPicPr>
          <p:nvPr/>
        </p:nvPicPr>
        <p:blipFill>
          <a:blip r:embed="rId2"/>
          <a:stretch>
            <a:fillRect/>
          </a:stretch>
        </p:blipFill>
        <p:spPr>
          <a:xfrm>
            <a:off x="6317676" y="1103941"/>
            <a:ext cx="5427666" cy="5618528"/>
          </a:xfrm>
          <a:prstGeom prst="rect">
            <a:avLst/>
          </a:prstGeom>
        </p:spPr>
      </p:pic>
      <p:sp>
        <p:nvSpPr>
          <p:cNvPr id="13" name="Slide Number Placeholder 12">
            <a:extLst>
              <a:ext uri="{FF2B5EF4-FFF2-40B4-BE49-F238E27FC236}">
                <a16:creationId xmlns:a16="http://schemas.microsoft.com/office/drawing/2014/main" id="{EF92A2C3-5DDC-E4DE-6753-31C262CCCED6}"/>
              </a:ext>
            </a:extLst>
          </p:cNvPr>
          <p:cNvSpPr>
            <a:spLocks noGrp="1"/>
          </p:cNvSpPr>
          <p:nvPr>
            <p:ph type="sldNum" sz="quarter" idx="12"/>
          </p:nvPr>
        </p:nvSpPr>
        <p:spPr/>
        <p:txBody>
          <a:bodyPr/>
          <a:lstStyle/>
          <a:p>
            <a:fld id="{21EADF87-CE2E-8246-8FE0-5EE6A2CAE310}" type="slidenum">
              <a:rPr lang="en-US" smtClean="0"/>
              <a:pPr/>
              <a:t>9</a:t>
            </a:fld>
            <a:endParaRPr lang="en-US" sz="1200" dirty="0"/>
          </a:p>
        </p:txBody>
      </p:sp>
    </p:spTree>
    <p:extLst>
      <p:ext uri="{BB962C8B-B14F-4D97-AF65-F5344CB8AC3E}">
        <p14:creationId xmlns:p14="http://schemas.microsoft.com/office/powerpoint/2010/main" val="4086459533"/>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EDEBE7"/>
      </a:lt2>
      <a:accent1>
        <a:srgbClr val="5FA534"/>
      </a:accent1>
      <a:accent2>
        <a:srgbClr val="DCAB34"/>
      </a:accent2>
      <a:accent3>
        <a:srgbClr val="D26D23"/>
      </a:accent3>
      <a:accent4>
        <a:srgbClr val="972323"/>
      </a:accent4>
      <a:accent5>
        <a:srgbClr val="236797"/>
      </a:accent5>
      <a:accent6>
        <a:srgbClr val="2FB6C6"/>
      </a:accent6>
      <a:hlink>
        <a:srgbClr val="8FC639"/>
      </a:hlink>
      <a:folHlink>
        <a:srgbClr val="E7C272"/>
      </a:folHlink>
    </a:clrScheme>
    <a:fontScheme name="Gallery">
      <a:majorFont>
        <a:latin typeface="Palatino Linotype" panose="020405020505050303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panose="020405020505050303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AC464412-510E-4F2B-8947-A0DDBD02899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Gallery</Template>
  <TotalTime>5241</TotalTime>
  <Words>1215</Words>
  <Application>Microsoft Macintosh PowerPoint</Application>
  <PresentationFormat>Widescreen</PresentationFormat>
  <Paragraphs>150</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Aptos</vt:lpstr>
      <vt:lpstr>Arial</vt:lpstr>
      <vt:lpstr>Palatino Linotype</vt:lpstr>
      <vt:lpstr>Gallery</vt:lpstr>
      <vt:lpstr>RHIC Modeling &amp; Operation Experience</vt:lpstr>
      <vt:lpstr>OUTLINE</vt:lpstr>
      <vt:lpstr>1- The RHIC model   2 – Lessons Learned   3 – Looking ahead</vt:lpstr>
      <vt:lpstr>1- The RHIC model   2 – Lessons Learned   3 – Looking ahead</vt:lpstr>
      <vt:lpstr>1- The RHIC model   2 – Lessons Learned   3 – Looking ahead</vt:lpstr>
      <vt:lpstr>1- The RHIC model   2 – Lessons Learned   3 – Looking ahead</vt:lpstr>
      <vt:lpstr>1- The RHIC model   2 – Lessons Learned   3 – Looking ahead</vt:lpstr>
      <vt:lpstr>1- The RHIC model   2 – Lessons Learned   3 – Looking ahead</vt:lpstr>
      <vt:lpstr>1- The RHIC model   2 – Lessons Learned   3 – Looking ahead</vt:lpstr>
      <vt:lpstr>1- The RHIC model   2 – Lessons Learned   3 – Looking ahead</vt:lpstr>
      <vt:lpstr>1- The RHIC model   2 – Lessons Learned   3 – Looking ahead</vt:lpstr>
      <vt:lpstr>1- The RHIC model   2 – Lessons Learned   3 – Looking ahead</vt:lpstr>
      <vt:lpstr>1- The RHIC model   2 – Lessons Learned   3 – Looking ahead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Robert-Demolaize, Guillaume</dc:creator>
  <cp:lastModifiedBy>Robert-Demolaize, Guillaume</cp:lastModifiedBy>
  <cp:revision>25</cp:revision>
  <dcterms:created xsi:type="dcterms:W3CDTF">2025-12-11T17:38:40Z</dcterms:created>
  <dcterms:modified xsi:type="dcterms:W3CDTF">2025-12-15T09:00:27Z</dcterms:modified>
</cp:coreProperties>
</file>