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3429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6858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10287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13716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7145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20574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24003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2743200" algn="ctr" defTabSz="13573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200" u="none" kumimoji="0" normalizeH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9" name="Shape 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65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965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965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965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965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965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965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965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965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bg>
      <p:bgPr>
        <a:solidFill>
          <a:srgbClr val="5C2A7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379018" y="4560061"/>
            <a:ext cx="23625965" cy="1"/>
          </a:xfrm>
          <a:prstGeom prst="line">
            <a:avLst/>
          </a:prstGeom>
          <a:ln w="50800" cap="rnd">
            <a:solidFill>
              <a:srgbClr val="FFFFFF"/>
            </a:solidFill>
            <a:custDash>
              <a:ds d="100000" sp="200000"/>
            </a:custDash>
          </a:ln>
          <a:effectLst>
            <a:outerShdw sx="100000" sy="100000" kx="0" ky="0" algn="b" rotWithShape="0" blurRad="101600" dist="88900" dir="2700000">
              <a:srgbClr val="000000">
                <a:alpha val="75000"/>
              </a:srgbClr>
            </a:outerShdw>
          </a:effectLst>
        </p:spPr>
        <p:txBody>
          <a:bodyPr lIns="0" tIns="0" rIns="0" bIns="0"/>
          <a:lstStyle/>
          <a:p>
            <a:pPr algn="l" defTabSz="642937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3619500" y="2297841"/>
            <a:ext cx="17145000" cy="1643064"/>
          </a:xfrm>
          <a:prstGeom prst="rect">
            <a:avLst/>
          </a:prstGeom>
        </p:spPr>
        <p:txBody>
          <a:bodyPr/>
          <a:lstStyle>
            <a:lvl1pPr>
              <a:defRPr sz="56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idx="1"/>
          </p:nvPr>
        </p:nvSpPr>
        <p:spPr>
          <a:xfrm>
            <a:off x="3762375" y="5179218"/>
            <a:ext cx="17145000" cy="8342143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4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buSzTx/>
              <a:buNone/>
              <a:defRPr sz="4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buSzTx/>
              <a:buNone/>
              <a:defRPr sz="4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buSzTx/>
              <a:buNone/>
              <a:defRPr sz="4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buSzTx/>
              <a:buNone/>
              <a:defRPr sz="4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TAB_allwhite.pdf" descr="TAB_allwhite.pd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867" y="405913"/>
            <a:ext cx="2919845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bg>
      <p:bgPr>
        <a:solidFill>
          <a:srgbClr val="5C2A7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Text"/>
          <p:cNvSpPr txBox="1"/>
          <p:nvPr>
            <p:ph type="title"/>
          </p:nvPr>
        </p:nvSpPr>
        <p:spPr>
          <a:xfrm>
            <a:off x="3825231" y="2035968"/>
            <a:ext cx="16796394" cy="1357314"/>
          </a:xfrm>
          <a:prstGeom prst="rect">
            <a:avLst/>
          </a:prstGeom>
        </p:spPr>
        <p:txBody>
          <a:bodyPr/>
          <a:lstStyle>
            <a:lvl1pPr algn="l">
              <a:defRPr sz="56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idx="1"/>
          </p:nvPr>
        </p:nvSpPr>
        <p:spPr>
          <a:xfrm>
            <a:off x="3788257" y="3411140"/>
            <a:ext cx="17297712" cy="9376173"/>
          </a:xfrm>
          <a:prstGeom prst="rect">
            <a:avLst/>
          </a:prstGeom>
        </p:spPr>
        <p:txBody>
          <a:bodyPr/>
          <a:lstStyle>
            <a:lvl1pPr marL="738841" indent="-738841">
              <a:buSzPct val="100000"/>
              <a:buChar char="•"/>
              <a:defRPr sz="4600">
                <a:solidFill>
                  <a:srgbClr val="FFFFFF"/>
                </a:solidFill>
              </a:defRPr>
            </a:lvl1pPr>
            <a:lvl2pPr marL="1056341" indent="-738841">
              <a:defRPr sz="4600">
                <a:solidFill>
                  <a:srgbClr val="FFFFFF"/>
                </a:solidFill>
              </a:defRPr>
            </a:lvl2pPr>
            <a:lvl3pPr marL="1373841" indent="-738841">
              <a:defRPr sz="4600">
                <a:solidFill>
                  <a:srgbClr val="FFFFFF"/>
                </a:solidFill>
              </a:defRPr>
            </a:lvl3pPr>
            <a:lvl4pPr marL="1691341" indent="-738841">
              <a:defRPr sz="4600">
                <a:solidFill>
                  <a:srgbClr val="FFFFFF"/>
                </a:solidFill>
              </a:defRPr>
            </a:lvl4pPr>
            <a:lvl5pPr marL="2008841" indent="-738841">
              <a:defRPr sz="46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6" name="TAB_allwhite.pdf" descr="TAB_allwhite.pd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20010" y="534895"/>
            <a:ext cx="2919845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5C2A7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TAB_allwhite.pdf" descr="TAB_allwhite.pd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20010" y="534895"/>
            <a:ext cx="2919845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"/>
          <p:cNvSpPr/>
          <p:nvPr/>
        </p:nvSpPr>
        <p:spPr>
          <a:xfrm flipV="1">
            <a:off x="3655161" y="4664521"/>
            <a:ext cx="17335373" cy="24523"/>
          </a:xfrm>
          <a:prstGeom prst="line">
            <a:avLst/>
          </a:prstGeom>
          <a:ln w="50800" cap="rnd">
            <a:solidFill>
              <a:srgbClr val="5C2A7A"/>
            </a:solidFill>
            <a:custDash>
              <a:ds d="100000" sp="200000"/>
            </a:custDash>
          </a:ln>
          <a:effectLst>
            <a:outerShdw sx="100000" sy="100000" kx="0" ky="0" algn="b" rotWithShape="0" blurRad="88900" dist="25400" dir="5400000">
              <a:srgbClr val="929292">
                <a:alpha val="37998"/>
              </a:srgbClr>
            </a:outerShdw>
          </a:effectLst>
        </p:spPr>
        <p:txBody>
          <a:bodyPr lIns="0" tIns="0" rIns="0" bIns="0"/>
          <a:lstStyle/>
          <a:p>
            <a:pPr algn="l" defTabSz="642937">
              <a:defRPr sz="16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43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40025" y="530257"/>
            <a:ext cx="2907972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itle Text"/>
          <p:cNvSpPr txBox="1"/>
          <p:nvPr>
            <p:ph type="title"/>
          </p:nvPr>
        </p:nvSpPr>
        <p:spPr>
          <a:xfrm>
            <a:off x="3815953" y="2227674"/>
            <a:ext cx="17323594" cy="1643063"/>
          </a:xfrm>
          <a:prstGeom prst="rect">
            <a:avLst/>
          </a:prstGeom>
        </p:spPr>
        <p:txBody>
          <a:bodyPr/>
          <a:lstStyle>
            <a:lvl1pPr algn="l">
              <a:defRPr sz="5600">
                <a:solidFill>
                  <a:srgbClr val="424242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" name="Body Level One…"/>
          <p:cNvSpPr txBox="1"/>
          <p:nvPr>
            <p:ph type="body" sz="half" idx="1"/>
          </p:nvPr>
        </p:nvSpPr>
        <p:spPr>
          <a:xfrm>
            <a:off x="3777136" y="5482828"/>
            <a:ext cx="17091423" cy="7090172"/>
          </a:xfrm>
          <a:prstGeom prst="rect">
            <a:avLst/>
          </a:prstGeom>
        </p:spPr>
        <p:txBody>
          <a:bodyPr lIns="71437" tIns="71437" rIns="71437" bIns="71437"/>
          <a:lstStyle>
            <a:lvl1pPr>
              <a:defRPr sz="4600"/>
            </a:lvl1pPr>
            <a:lvl2pPr marL="0" indent="0">
              <a:buSzTx/>
              <a:buNone/>
              <a:defRPr sz="4600"/>
            </a:lvl2pPr>
            <a:lvl3pPr marL="0" indent="0">
              <a:buSzTx/>
              <a:buNone/>
              <a:defRPr sz="4600"/>
            </a:lvl3pPr>
            <a:lvl4pPr marL="0" indent="0">
              <a:buSzTx/>
              <a:buNone/>
              <a:defRPr sz="4600"/>
            </a:lvl4pPr>
            <a:lvl5pPr marL="0" indent="0">
              <a:buSzTx/>
              <a:buNone/>
              <a:defRPr sz="4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40025" y="530257"/>
            <a:ext cx="2907972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/>
          <p:nvPr>
            <p:ph type="sldNum" sz="quarter" idx="2"/>
          </p:nvPr>
        </p:nvSpPr>
        <p:spPr>
          <a:xfrm>
            <a:off x="20470991" y="-111127"/>
            <a:ext cx="865010" cy="837229"/>
          </a:xfrm>
          <a:prstGeom prst="rect">
            <a:avLst/>
          </a:prstGeom>
        </p:spPr>
        <p:txBody>
          <a:bodyPr lIns="91439" tIns="91439" rIns="91439" bIns="91439">
            <a:spAutoFit/>
          </a:bodyPr>
          <a:lstStyle>
            <a:lvl1pPr algn="r" defTabSz="914400">
              <a:defRPr b="1" sz="5200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1" name="Title Text"/>
          <p:cNvSpPr txBox="1"/>
          <p:nvPr>
            <p:ph type="title"/>
          </p:nvPr>
        </p:nvSpPr>
        <p:spPr>
          <a:xfrm>
            <a:off x="3962399" y="549275"/>
            <a:ext cx="16459201" cy="2286001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914400">
              <a:defRPr b="0" sz="86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" name="Body Level One…"/>
          <p:cNvSpPr txBox="1"/>
          <p:nvPr>
            <p:ph type="body" idx="1"/>
          </p:nvPr>
        </p:nvSpPr>
        <p:spPr>
          <a:xfrm>
            <a:off x="3962399" y="3200400"/>
            <a:ext cx="16459201" cy="9051926"/>
          </a:xfrm>
          <a:prstGeom prst="rect">
            <a:avLst/>
          </a:prstGeom>
        </p:spPr>
        <p:txBody>
          <a:bodyPr lIns="91439" tIns="91439" rIns="91439" bIns="91439"/>
          <a:lstStyle>
            <a:lvl1pPr marL="642937" indent="-642937" defTabSz="914400">
              <a:spcBef>
                <a:spcPts val="1500"/>
              </a:spcBef>
              <a:buSzPct val="100000"/>
              <a:buFont typeface="Arial"/>
              <a:buChar char="•"/>
              <a:defRPr sz="60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1pPr>
            <a:lvl2pPr marL="1069521" indent="-612321" defTabSz="914400">
              <a:spcBef>
                <a:spcPts val="1500"/>
              </a:spcBef>
              <a:buSzPct val="100000"/>
              <a:buFont typeface="Arial"/>
              <a:buChar char="–"/>
              <a:defRPr sz="60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2pPr>
            <a:lvl3pPr marL="1485900" indent="-571500" defTabSz="914400">
              <a:spcBef>
                <a:spcPts val="1500"/>
              </a:spcBef>
              <a:buSzPct val="100000"/>
              <a:buFont typeface="Arial"/>
              <a:defRPr sz="60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3pPr>
            <a:lvl4pPr marL="2057400" indent="-685800" defTabSz="914400">
              <a:spcBef>
                <a:spcPts val="1500"/>
              </a:spcBef>
              <a:buSzPct val="100000"/>
              <a:buFont typeface="Arial"/>
              <a:buChar char="–"/>
              <a:defRPr sz="60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4pPr>
            <a:lvl5pPr marL="2514600" indent="-685800" defTabSz="914400">
              <a:spcBef>
                <a:spcPts val="1500"/>
              </a:spcBef>
              <a:buSzPct val="100000"/>
              <a:buFont typeface="Arial"/>
              <a:buChar char="»"/>
              <a:defRPr sz="6000">
                <a:solidFill>
                  <a:srgbClr val="000000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_allwhite.pdf" descr="TAB_allwhite.pd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3526" y="267004"/>
            <a:ext cx="3839766" cy="1643064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2106329" y="235159"/>
            <a:ext cx="20171342" cy="139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044010" y="2409156"/>
            <a:ext cx="22295980" cy="10896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2pPr marL="1330854" indent="-568854">
              <a:buSzPct val="100000"/>
              <a:buChar char="•"/>
              <a:defRPr sz="5000"/>
            </a:lvl2pPr>
            <a:lvl3pPr marL="1661583" indent="-455083">
              <a:buSzPct val="100000"/>
              <a:buChar char="•"/>
              <a:defRPr sz="4000"/>
            </a:lvl3pPr>
            <a:lvl4pPr marL="2106083" indent="-455083">
              <a:buSzPct val="100000"/>
              <a:buChar char="•"/>
              <a:defRPr sz="4000"/>
            </a:lvl4pPr>
            <a:lvl5pPr marL="2550583" indent="-455083">
              <a:buSzPct val="100000"/>
              <a:buChar char="•"/>
              <a:defRPr sz="4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158" y="310123"/>
            <a:ext cx="2907972" cy="124310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7695068" y="21449109"/>
            <a:ext cx="638176" cy="7016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normAutofit fontScale="100000" lnSpcReduction="0"/>
          </a:bodyPr>
          <a:lstStyle>
            <a:lvl1pPr>
              <a:defRPr sz="3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</p:sldLayoutIdLst>
  <p:transition xmlns:p14="http://schemas.microsoft.com/office/powerpoint/2010/main" spd="med" advClick="1"/>
  <p:txStyles>
    <p:titleStyle>
      <a:lvl1pPr marL="0" marR="0" indent="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1pPr>
      <a:lvl2pPr marL="0" marR="0" indent="2286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2pPr>
      <a:lvl3pPr marL="0" marR="0" indent="4572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3pPr>
      <a:lvl4pPr marL="0" marR="0" indent="6858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4pPr>
      <a:lvl5pPr marL="0" marR="0" indent="9144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5pPr>
      <a:lvl6pPr marL="0" marR="0" indent="11430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6pPr>
      <a:lvl7pPr marL="0" marR="0" indent="13716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7pPr>
      <a:lvl8pPr marL="0" marR="0" indent="16002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8pPr>
      <a:lvl9pPr marL="0" marR="0" indent="18288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200" u="none">
          <a:solidFill>
            <a:srgbClr val="562D75"/>
          </a:solidFill>
          <a:uFillTx/>
          <a:latin typeface="Helvetica"/>
          <a:ea typeface="Helvetica"/>
          <a:cs typeface="Helvetica"/>
          <a:sym typeface="Helvetica"/>
        </a:defRPr>
      </a:lvl9pPr>
    </p:titleStyle>
    <p:bodyStyle>
      <a:lvl1pPr marL="0" marR="0" indent="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1pPr>
      <a:lvl2pPr marL="0" marR="0" indent="2286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2pPr>
      <a:lvl3pPr marL="0" marR="0" indent="4572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3pPr>
      <a:lvl4pPr marL="0" marR="0" indent="6858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4pPr>
      <a:lvl5pPr marL="0" marR="0" indent="9144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5pPr>
      <a:lvl6pPr marL="0" marR="0" indent="11430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6pPr>
      <a:lvl7pPr marL="0" marR="0" indent="13716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7pPr>
      <a:lvl8pPr marL="0" marR="0" indent="16002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8pPr>
      <a:lvl9pPr marL="0" marR="0" indent="1828800" algn="l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200" u="none">
          <a:solidFill>
            <a:srgbClr val="424242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13573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category/12688/" TargetMode="External"/><Relationship Id="rId3" Type="http://schemas.openxmlformats.org/officeDocument/2006/relationships/hyperlink" Target="https://www.staffnet.manchester.ac.uk/fse/faculty-support-services/research-business-services/researcher-development/research-students/postgraduate-researchers-development-programme/" TargetMode="External"/><Relationship Id="rId4" Type="http://schemas.openxmlformats.org/officeDocument/2006/relationships/image" Target="../media/image2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documents.manchester.ac.uk/DocuInfo.aspx?DocID=30037" TargetMode="External"/><Relationship Id="rId3" Type="http://schemas.openxmlformats.org/officeDocument/2006/relationships/hyperlink" Target="https://gta.manchester.ac.uk/application/" TargetMode="Externa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1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" descr="Image"/>
          <p:cNvPicPr>
            <a:picLocks noChangeAspect="1"/>
          </p:cNvPicPr>
          <p:nvPr/>
        </p:nvPicPr>
        <p:blipFill>
          <a:blip r:embed="rId2">
            <a:alphaModFix amt="9817"/>
            <a:extLst/>
          </a:blip>
          <a:srcRect l="19845" t="24718" r="3115" b="23139"/>
          <a:stretch>
            <a:fillRect/>
          </a:stretch>
        </p:blipFill>
        <p:spPr>
          <a:xfrm>
            <a:off x="-78493" y="16729"/>
            <a:ext cx="24678571" cy="13907760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Welcome to the Machester Particle Physics Group!"/>
          <p:cNvSpPr txBox="1"/>
          <p:nvPr>
            <p:ph type="ctrTitle"/>
          </p:nvPr>
        </p:nvSpPr>
        <p:spPr>
          <a:xfrm>
            <a:off x="892613" y="2574603"/>
            <a:ext cx="22736271" cy="1643064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Welcome to the Machester Particle Physics Group!</a:t>
            </a:r>
          </a:p>
        </p:txBody>
      </p:sp>
      <p:sp>
        <p:nvSpPr>
          <p:cNvPr id="83" name="Elena Gramellini, Michaela Queitsch-Maitland (Experiment)…"/>
          <p:cNvSpPr txBox="1"/>
          <p:nvPr>
            <p:ph type="subTitle" sz="half" idx="1"/>
          </p:nvPr>
        </p:nvSpPr>
        <p:spPr>
          <a:xfrm>
            <a:off x="1182734" y="5581974"/>
            <a:ext cx="22156029" cy="3440718"/>
          </a:xfrm>
          <a:prstGeom prst="rect">
            <a:avLst/>
          </a:prstGeom>
        </p:spPr>
        <p:txBody>
          <a:bodyPr/>
          <a:lstStyle/>
          <a:p>
            <a:pPr>
              <a:defRPr sz="5600"/>
            </a:pPr>
            <a:r>
              <a:t>Elena Gramellini, Michaela Queitsch-Maitland (Experiment)</a:t>
            </a:r>
          </a:p>
          <a:p>
            <a:pPr>
              <a:defRPr sz="5600"/>
            </a:pPr>
            <a:r>
              <a:t>Christopher Englert (Theory) </a:t>
            </a:r>
          </a:p>
          <a:p>
            <a:pPr/>
          </a:p>
          <a:p>
            <a:pPr/>
            <a:r>
              <a:t>25th September 2025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rave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Travel</a:t>
            </a:r>
          </a:p>
        </p:txBody>
      </p:sp>
      <p:sp>
        <p:nvSpPr>
          <p:cNvPr id="124" name="PhD students have access to modest travel funds within the group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ctr"/>
          <a:lstStyle/>
          <a:p>
            <a:pPr/>
            <a:r>
              <a:t>PhD students have access to </a:t>
            </a:r>
            <a:r>
              <a:rPr i="1"/>
              <a:t>modest</a:t>
            </a:r>
            <a:r>
              <a:t> travel funds within the group.</a:t>
            </a:r>
          </a:p>
          <a:p>
            <a:pPr lvl="1"/>
          </a:p>
          <a:p>
            <a:pPr/>
            <a:r>
              <a:t>As a rough guide, this can approximately cover:</a:t>
            </a:r>
          </a:p>
          <a:p>
            <a:pPr lvl="1"/>
            <a:r>
              <a:t>a national conference, </a:t>
            </a:r>
          </a:p>
          <a:p>
            <a:pPr lvl="1"/>
            <a:r>
              <a:t>an international conference, and </a:t>
            </a:r>
          </a:p>
          <a:p>
            <a:pPr lvl="1"/>
            <a:r>
              <a:t>occasional visits to international labs during your PhD.</a:t>
            </a:r>
          </a:p>
          <a:p>
            <a:pPr lvl="1"/>
          </a:p>
          <a:p>
            <a:pPr/>
            <a:r>
              <a:t>Discuss first with your supervisor.</a:t>
            </a:r>
          </a:p>
          <a:p>
            <a:pPr/>
          </a:p>
          <a:p>
            <a:pPr/>
            <a:r>
              <a:t>Book </a:t>
            </a:r>
            <a:r>
              <a:rPr b="1"/>
              <a:t>well in advance</a:t>
            </a:r>
            <a:r>
              <a:t>, do price comparisons, apply for external funding where possible.</a:t>
            </a:r>
          </a:p>
        </p:txBody>
      </p:sp>
      <p:pic>
        <p:nvPicPr>
          <p:cNvPr id="12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591" t="3104" r="44383" b="3104"/>
          <a:stretch>
            <a:fillRect/>
          </a:stretch>
        </p:blipFill>
        <p:spPr>
          <a:xfrm>
            <a:off x="18412675" y="4376525"/>
            <a:ext cx="5810644" cy="5892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rave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Travel</a:t>
            </a:r>
          </a:p>
        </p:txBody>
      </p:sp>
      <p:sp>
        <p:nvSpPr>
          <p:cNvPr id="128" name="All travel/accommodation has to be booked via Phys-Op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All travel/accommodation has to be booked via </a:t>
            </a:r>
            <a:r>
              <a:rPr b="1"/>
              <a:t>Phys-Ops</a:t>
            </a:r>
            <a:endParaRPr b="1"/>
          </a:p>
          <a:p>
            <a:pPr lvl="1"/>
            <a:r>
              <a:t>Must be pre-authorised, ask ASAP</a:t>
            </a:r>
          </a:p>
          <a:p>
            <a:pPr lvl="1">
              <a:defRPr i="1"/>
            </a:pPr>
            <a:r>
              <a:t>Check with Phys-ops/supervisor if unsure what documents are needed</a:t>
            </a:r>
          </a:p>
          <a:p>
            <a:pPr/>
          </a:p>
          <a:p>
            <a:pPr/>
            <a:r>
              <a:rPr b="1"/>
              <a:t>Keep receipts</a:t>
            </a:r>
            <a:r>
              <a:t> for all eligible expenses to claim back after travel</a:t>
            </a:r>
          </a:p>
          <a:p>
            <a:pPr lvl="1"/>
            <a:r>
              <a:rPr i="1"/>
              <a:t>Typically covers: transport, subsistence (food/drink — not alcohol!), accommodation, registration fees. </a:t>
            </a:r>
          </a:p>
        </p:txBody>
      </p:sp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8569" t="17604" r="28569" b="0"/>
          <a:stretch>
            <a:fillRect/>
          </a:stretch>
        </p:blipFill>
        <p:spPr>
          <a:xfrm>
            <a:off x="10382250" y="9587627"/>
            <a:ext cx="3619526" cy="39139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ong Term Attachments (LT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Long Term Attachments (LTA)</a:t>
            </a:r>
          </a:p>
        </p:txBody>
      </p:sp>
      <p:sp>
        <p:nvSpPr>
          <p:cNvPr id="132" name="Long Term Attachments (~1 yr placement) on site is possible, but needs to be applied for separately…"/>
          <p:cNvSpPr txBox="1"/>
          <p:nvPr>
            <p:ph type="body" idx="1"/>
          </p:nvPr>
        </p:nvSpPr>
        <p:spPr>
          <a:xfrm>
            <a:off x="1044010" y="3449074"/>
            <a:ext cx="22295980" cy="9856161"/>
          </a:xfrm>
          <a:prstGeom prst="rect">
            <a:avLst/>
          </a:prstGeom>
        </p:spPr>
        <p:txBody>
          <a:bodyPr/>
          <a:lstStyle/>
          <a:p>
            <a:pPr/>
            <a:r>
              <a:t>Long Term Attachments (~1 yr placement) on site is possible, but needs to be applied for separately </a:t>
            </a:r>
          </a:p>
          <a:p>
            <a:pPr lvl="1" marL="1467379" indent="-705379">
              <a:defRPr i="1"/>
            </a:pPr>
            <a:r>
              <a:t>Done via us/STFC (Q1 of 2026)</a:t>
            </a:r>
          </a:p>
          <a:p>
            <a:pPr/>
          </a:p>
          <a:p>
            <a:pPr/>
            <a:r>
              <a:t>Typically this is to visit experimental site (CERN/Fermilab/etc.) to undertake detector upgrades or operations (e.g. shifts). </a:t>
            </a:r>
          </a:p>
          <a:p>
            <a:pPr lvl="1"/>
            <a:r>
              <a:t>Expectation is that you fully engage in the on-site activities while you are there.</a:t>
            </a:r>
          </a:p>
          <a:p>
            <a:pPr/>
          </a:p>
          <a:p>
            <a:pPr/>
            <a:r>
              <a:t>LTA is </a:t>
            </a:r>
            <a:r>
              <a:rPr i="1"/>
              <a:t>not guaranteed</a:t>
            </a:r>
            <a:r>
              <a:t> and should be well justified</a:t>
            </a:r>
          </a:p>
          <a:p>
            <a:pPr lvl="1" marL="1467379" indent="-705379"/>
            <a:r>
              <a:t>Discuss with your supervisor in the first instance.</a:t>
            </a:r>
          </a:p>
        </p:txBody>
      </p:sp>
      <p:pic>
        <p:nvPicPr>
          <p:cNvPr id="1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55456" y="121279"/>
            <a:ext cx="3839767" cy="3250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37794" r="0" b="37794"/>
          <a:stretch>
            <a:fillRect/>
          </a:stretch>
        </p:blipFill>
        <p:spPr>
          <a:xfrm>
            <a:off x="13091334" y="1470223"/>
            <a:ext cx="7620001" cy="18601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hristmas mee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Christmas meeting</a:t>
            </a:r>
          </a:p>
        </p:txBody>
      </p:sp>
      <p:sp>
        <p:nvSpPr>
          <p:cNvPr id="137" name="Content Placeholder 2"/>
          <p:cNvSpPr txBox="1"/>
          <p:nvPr>
            <p:ph type="body" idx="1"/>
          </p:nvPr>
        </p:nvSpPr>
        <p:spPr>
          <a:xfrm>
            <a:off x="1044010" y="2409156"/>
            <a:ext cx="22295980" cy="10453144"/>
          </a:xfrm>
          <a:prstGeom prst="rect">
            <a:avLst/>
          </a:prstGeom>
        </p:spPr>
        <p:txBody>
          <a:bodyPr/>
          <a:lstStyle/>
          <a:p>
            <a:pPr/>
            <a:r>
              <a:rPr b="1"/>
              <a:t>Annual full group meeting</a:t>
            </a:r>
            <a:r>
              <a:t> will be in late December with a dinner planned for one evening </a:t>
            </a:r>
            <a:r>
              <a:rPr i="1" sz="5000"/>
              <a:t>(email will be sent closer to the time)</a:t>
            </a:r>
          </a:p>
          <a:p>
            <a:pPr lvl="1"/>
            <a:r>
              <a:rPr b="1"/>
              <a:t>Dates TBC</a:t>
            </a:r>
            <a:r>
              <a:t>, but expected to be Mon/Tue after teaching finished (22nd/23rd Dec 2025)</a:t>
            </a:r>
          </a:p>
          <a:p>
            <a:pPr lvl="1"/>
            <a:r>
              <a:t>Format TBC, last year there are </a:t>
            </a:r>
            <a:r>
              <a:rPr b="1"/>
              <a:t>overview talks</a:t>
            </a:r>
            <a:r>
              <a:t> on all areas of the group.</a:t>
            </a:r>
          </a:p>
          <a:p>
            <a:pPr lvl="1"/>
            <a:r>
              <a:t>Likely all </a:t>
            </a:r>
            <a:r>
              <a:rPr b="1"/>
              <a:t>new students</a:t>
            </a:r>
            <a:r>
              <a:t> will be asked to introduce themselves and their PhD project, plans for the future (~5 min).</a:t>
            </a:r>
          </a:p>
          <a:p>
            <a:pPr lvl="1"/>
            <a:r>
              <a:t>Opportunity to meet more members of the group, learn about different areas, ask questions, get experience presenting.</a:t>
            </a:r>
          </a:p>
        </p:txBody>
      </p:sp>
      <p:pic>
        <p:nvPicPr>
          <p:cNvPr id="13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28392" y="4949"/>
            <a:ext cx="1727989" cy="1853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45999" y="4949"/>
            <a:ext cx="1727989" cy="1853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Additional train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Additional training</a:t>
            </a:r>
          </a:p>
        </p:txBody>
      </p:sp>
      <p:sp>
        <p:nvSpPr>
          <p:cNvPr id="142" name="Content Placeholder 2"/>
          <p:cNvSpPr txBox="1"/>
          <p:nvPr>
            <p:ph type="body" idx="1"/>
          </p:nvPr>
        </p:nvSpPr>
        <p:spPr>
          <a:xfrm>
            <a:off x="1044010" y="2409156"/>
            <a:ext cx="22295980" cy="10655886"/>
          </a:xfrm>
          <a:prstGeom prst="rect">
            <a:avLst/>
          </a:prstGeom>
        </p:spPr>
        <p:txBody>
          <a:bodyPr/>
          <a:lstStyle/>
          <a:p>
            <a:pPr marL="709121" indent="-445596" defTabSz="1126569">
              <a:buSzPct val="171000"/>
              <a:buChar char="•"/>
              <a:defRPr b="1" sz="5146"/>
            </a:pPr>
            <a:r>
              <a:t>Niels Bohr seminars Fridays 13:00 in term-time</a:t>
            </a:r>
          </a:p>
          <a:p>
            <a:pPr lvl="1" marL="1104608" indent="-472148" defTabSz="1126569">
              <a:defRPr sz="4150"/>
            </a:pPr>
            <a:r>
              <a:rPr u="sng">
                <a:hlinkClick r:id="rId2" invalidUrl="" action="" tgtFrame="" tooltip="" history="1" highlightClick="0" endSnd="0"/>
              </a:rPr>
              <a:t>https://indico.cern.ch/category/12688/</a:t>
            </a:r>
            <a:r>
              <a:t> </a:t>
            </a:r>
            <a:r>
              <a:rPr i="1"/>
              <a:t>Starts 3rd Oct </a:t>
            </a:r>
            <a:endParaRPr i="1"/>
          </a:p>
          <a:p>
            <a:pPr lvl="1" marL="1104608" indent="-472148" defTabSz="1126569">
              <a:defRPr sz="4150"/>
            </a:pPr>
            <a:r>
              <a:t>Part of your broader education – everyone should attend</a:t>
            </a:r>
          </a:p>
          <a:p>
            <a:pPr lvl="1" marL="1104608" indent="-472148" defTabSz="1126569">
              <a:defRPr sz="4150"/>
            </a:pPr>
            <a:r>
              <a:t>Students are encouraged to ask questions!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rPr b="1"/>
              <a:t>Physics Colloquia: should also definitely attend!</a:t>
            </a:r>
            <a:endParaRPr b="1"/>
          </a:p>
          <a:p>
            <a:pPr lvl="1" marL="1104608" indent="-472148" defTabSz="1126569">
              <a:defRPr sz="4150"/>
            </a:pPr>
            <a:r>
              <a:t>More infrequent, few a term, on Wednesdays (look out for emails)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rPr b="1"/>
              <a:t>HEP journal clubs (experiment/theory)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t>Can attend </a:t>
            </a:r>
            <a:r>
              <a:rPr b="1"/>
              <a:t>lectures</a:t>
            </a:r>
            <a:r>
              <a:t> (FPP1, QFT, Gravitation, FPP2, Gauge Theories, Early Universe, Adv. QM…) </a:t>
            </a:r>
            <a:r>
              <a:rPr i="1"/>
              <a:t>check with your supervisor!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rPr b="1"/>
              <a:t>Graduate training: </a:t>
            </a:r>
            <a:r>
              <a:rPr u="sng">
                <a:hlinkClick r:id="rId3" invalidUrl="" action="" tgtFrame="" tooltip="" history="1" highlightClick="0" endSnd="0"/>
              </a:rPr>
              <a:t>postgraduate-researchers-development-programme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t>Experiment-specific training (workshops, meetings)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t>Discussing with people from the group and the labs (CERN, Fermilab etc.)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t>STFC Summer School / BUSSTEPP at the end of your first year</a:t>
            </a:r>
          </a:p>
          <a:p>
            <a:pPr marL="709121" indent="-445596" defTabSz="1126569">
              <a:buSzPct val="171000"/>
              <a:buChar char="•"/>
              <a:defRPr sz="5146"/>
            </a:pPr>
            <a:r>
              <a:t>Public engagement (can take many forms) / policy internships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27460" y="592109"/>
            <a:ext cx="6836479" cy="43460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raduate Teaching Assistant (GT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Graduate Teaching Assistant (GTA)</a:t>
            </a:r>
          </a:p>
        </p:txBody>
      </p:sp>
      <p:sp>
        <p:nvSpPr>
          <p:cNvPr id="146" name="Help support of the teaching and learning in Physics &amp; Astronomy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Help support of the teaching and learning in Physics &amp; Astronomy. </a:t>
            </a:r>
          </a:p>
          <a:p>
            <a:pPr lvl="1"/>
            <a:r>
              <a:t>Covers laboratory, computing classes, making examinations.</a:t>
            </a:r>
          </a:p>
          <a:p>
            <a:pPr lvl="1"/>
            <a:r>
              <a:t>Paid hourly (</a:t>
            </a:r>
            <a:r>
              <a:rPr u="sng">
                <a:hlinkClick r:id="rId2" invalidUrl="" action="" tgtFrame="" tooltip="" history="1" highlightClick="0" endSnd="0"/>
              </a:rPr>
              <a:t>https://documents.manchester.ac.uk/DocuInfo.aspx?DocID=30037</a:t>
            </a:r>
            <a:r>
              <a:t>)</a:t>
            </a:r>
          </a:p>
          <a:p>
            <a:pPr/>
          </a:p>
          <a:p>
            <a:pPr/>
            <a:r>
              <a:t>Opportunity to gain teaching experience and broaden the scope of your CV.</a:t>
            </a:r>
          </a:p>
          <a:p>
            <a:pPr/>
          </a:p>
          <a:p>
            <a:pPr/>
            <a:r>
              <a:rPr>
                <a:solidFill>
                  <a:srgbClr val="000000"/>
                </a:solidFill>
              </a:rPr>
              <a:t>Applications can be made at </a:t>
            </a:r>
            <a:r>
              <a:rPr u="sng">
                <a:hlinkClick r:id="rId3" invalidUrl="" action="" tgtFrame="" tooltip="" history="1" highlightClick="0" endSnd="0"/>
              </a:rPr>
              <a:t>https://gta.manchester.ac.uk/application/</a:t>
            </a:r>
          </a:p>
          <a:p>
            <a:pPr lvl="1"/>
            <a:r>
              <a:t>Always consult with your supervisor before applying!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hD first year stru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PhD first year structure</a:t>
            </a:r>
          </a:p>
        </p:txBody>
      </p:sp>
      <p:sp>
        <p:nvSpPr>
          <p:cNvPr id="149" name="No taught requirements for the PhD programme at Manchester — get stuck into training/research straight away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1126569">
              <a:defRPr sz="5146"/>
            </a:pPr>
            <a:r>
              <a:t>No taught requirements for the PhD programme at Manchester — get stuck into training/research straight away!</a:t>
            </a:r>
          </a:p>
          <a:p>
            <a:pPr defTabSz="1126569">
              <a:defRPr sz="5146"/>
            </a:pPr>
          </a:p>
          <a:p>
            <a:pPr defTabSz="1126569">
              <a:defRPr sz="5146"/>
            </a:pPr>
            <a:r>
              <a:rPr b="1"/>
              <a:t>December:</a:t>
            </a:r>
            <a:r>
              <a:t> Introduction and presentation to the group (~5 mins)</a:t>
            </a:r>
          </a:p>
          <a:p>
            <a:pPr defTabSz="1126569">
              <a:defRPr sz="5146"/>
            </a:pPr>
          </a:p>
          <a:p>
            <a:pPr defTabSz="1126569">
              <a:defRPr sz="5146"/>
            </a:pPr>
            <a:r>
              <a:rPr b="1"/>
              <a:t>~February:</a:t>
            </a:r>
            <a:r>
              <a:t> application for Long Term Attachment (will be submitted by your supervisor, but discuss expectations with them)</a:t>
            </a:r>
          </a:p>
          <a:p>
            <a:pPr defTabSz="1126569">
              <a:defRPr sz="5146"/>
            </a:pPr>
          </a:p>
          <a:p>
            <a:pPr defTabSz="1126569">
              <a:defRPr sz="5146"/>
            </a:pPr>
            <a:r>
              <a:rPr b="1"/>
              <a:t>~June:</a:t>
            </a:r>
            <a:r>
              <a:t> First year transfer report: 20 page write-up and “mini-viva”</a:t>
            </a:r>
          </a:p>
          <a:p>
            <a:pPr defTabSz="1126569">
              <a:defRPr sz="5146"/>
            </a:pPr>
          </a:p>
          <a:p>
            <a:pPr defTabSz="1126569">
              <a:defRPr sz="5146"/>
            </a:pPr>
            <a:r>
              <a:rPr b="1"/>
              <a:t>~Aug/Sept*:</a:t>
            </a:r>
            <a:r>
              <a:t> STFC Particle Physics Summer School (2 weeks) / BUSSTEPP</a:t>
            </a:r>
            <a:br/>
            <a:r>
              <a:t>*Dates may be modified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Issues/questions? 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Issues/questions? I</a:t>
            </a:r>
          </a:p>
        </p:txBody>
      </p:sp>
      <p:sp>
        <p:nvSpPr>
          <p:cNvPr id="152" name="General route to escalate problems:…"/>
          <p:cNvSpPr txBox="1"/>
          <p:nvPr>
            <p:ph type="body" idx="1"/>
          </p:nvPr>
        </p:nvSpPr>
        <p:spPr>
          <a:xfrm>
            <a:off x="1044010" y="5832153"/>
            <a:ext cx="22295980" cy="7473082"/>
          </a:xfrm>
          <a:prstGeom prst="rect">
            <a:avLst/>
          </a:prstGeom>
        </p:spPr>
        <p:txBody>
          <a:bodyPr/>
          <a:lstStyle/>
          <a:p>
            <a:pPr/>
            <a:r>
              <a:t>General route to escalate problems: </a:t>
            </a:r>
          </a:p>
          <a:p>
            <a:pPr lvl="1"/>
            <a:r>
              <a:t>Talk with Supervisor(s)→Advisor→Anyone else! (inside or outside group)</a:t>
            </a:r>
          </a:p>
          <a:p>
            <a:pPr lvl="1"/>
            <a:r>
              <a:rPr i="1"/>
              <a:t>Communication is critical, tackle them early and don’t let them snowball</a:t>
            </a:r>
          </a:p>
          <a:p>
            <a:pPr/>
          </a:p>
          <a:p>
            <a:pPr/>
            <a:r>
              <a:t>Student support team in School and at University-level</a:t>
            </a:r>
          </a:p>
          <a:p>
            <a:pPr/>
          </a:p>
          <a:p>
            <a:pPr/>
            <a:r>
              <a:t>Bullying / harassment: reporting mechanisms available / student support</a:t>
            </a:r>
          </a:p>
        </p:txBody>
      </p:sp>
      <p:pic>
        <p:nvPicPr>
          <p:cNvPr id="15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59130" y="1471347"/>
            <a:ext cx="8898116" cy="50051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Issues/questions? I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Issues/questions? II</a:t>
            </a:r>
          </a:p>
        </p:txBody>
      </p:sp>
      <p:sp>
        <p:nvSpPr>
          <p:cNvPr id="156" name="Administrative questions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1140142">
              <a:defRPr b="1" sz="5208"/>
            </a:pPr>
            <a:r>
              <a:t>Administrative questions: </a:t>
            </a:r>
          </a:p>
          <a:p>
            <a:pPr lvl="1" marL="1232598" indent="-592518" defTabSz="1140142">
              <a:defRPr sz="5208"/>
            </a:pPr>
            <a:r>
              <a:t>Physics-Operations: PHYS-OPS@manchester.ac.uk </a:t>
            </a:r>
            <a:br/>
            <a:r>
              <a:t>Can help you with travel bookings, documents you might need etc.</a:t>
            </a:r>
          </a:p>
          <a:p>
            <a:pPr defTabSz="1140142">
              <a:defRPr sz="5208"/>
            </a:pPr>
          </a:p>
          <a:p>
            <a:pPr defTabSz="1140142">
              <a:defRPr b="1" sz="5208"/>
            </a:pPr>
            <a:r>
              <a:t>Computing questions </a:t>
            </a:r>
          </a:p>
          <a:p>
            <a:pPr lvl="1" marL="1117917" indent="-477837" defTabSz="1140142">
              <a:defRPr sz="4200"/>
            </a:pPr>
            <a:r>
              <a:t>Related to local computing or for Tier-2 computing/GPU cluster send mails to: 		 blackett-support@listserv.manchester.ac.uk</a:t>
            </a:r>
            <a:br/>
          </a:p>
          <a:p>
            <a:pPr defTabSz="1140142">
              <a:defRPr sz="5208"/>
            </a:pPr>
            <a:r>
              <a:rPr b="1"/>
              <a:t>Postgraduate Handbooks</a:t>
            </a:r>
            <a:br/>
            <a:r>
              <a:t>On Blackboard and eProg (through MyManchester http://my.manchester.ac.uk/ )</a:t>
            </a:r>
          </a:p>
          <a:p>
            <a:pPr defTabSz="1140142">
              <a:defRPr sz="5208"/>
            </a:pPr>
          </a:p>
          <a:p>
            <a:pPr defTabSz="1140142">
              <a:defRPr sz="5208"/>
            </a:pPr>
            <a:r>
              <a:t>If in doubt about who to speak to, raise with your supervisor in first instance, or don’t hesitate to ask us!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Any other questions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Any other questions?</a:t>
            </a: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75606" y="3448850"/>
            <a:ext cx="8832788" cy="88327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Welcome to the Particle Physics Group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Welcome to the Particle Physics Group!</a:t>
            </a:r>
          </a:p>
        </p:txBody>
      </p:sp>
      <p:pic>
        <p:nvPicPr>
          <p:cNvPr id="86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8912" y="1887936"/>
            <a:ext cx="12258437" cy="11433749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Content Placeholder 2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/>
            <a:r>
              <a:t>The group in 1968…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Welcome to the Particle Physics Group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Welcome to the Particle Physics Group!</a:t>
            </a:r>
          </a:p>
        </p:txBody>
      </p:sp>
      <p:sp>
        <p:nvSpPr>
          <p:cNvPr id="90" name="Rectangle 6"/>
          <p:cNvSpPr/>
          <p:nvPr/>
        </p:nvSpPr>
        <p:spPr>
          <a:xfrm>
            <a:off x="5146675" y="7975600"/>
            <a:ext cx="1254125" cy="523877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>
              <a:defRPr sz="9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1" name="Rectangle 9"/>
          <p:cNvSpPr/>
          <p:nvPr/>
        </p:nvSpPr>
        <p:spPr>
          <a:xfrm>
            <a:off x="13665200" y="7975600"/>
            <a:ext cx="1254127" cy="523877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>
              <a:defRPr sz="9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92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9415" y="3844999"/>
            <a:ext cx="22825170" cy="7608391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Content Placeholder 2"/>
          <p:cNvSpPr txBox="1"/>
          <p:nvPr>
            <p:ph type="body" sz="quarter" idx="1"/>
          </p:nvPr>
        </p:nvSpPr>
        <p:spPr>
          <a:xfrm>
            <a:off x="1044010" y="2409156"/>
            <a:ext cx="22295980" cy="1243103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/>
            <a:r>
              <a:t>… the group today(ish)</a:t>
            </a:r>
          </a:p>
        </p:txBody>
      </p:sp>
      <p:sp>
        <p:nvSpPr>
          <p:cNvPr id="94" name="Content Placeholder 2"/>
          <p:cNvSpPr txBox="1"/>
          <p:nvPr/>
        </p:nvSpPr>
        <p:spPr>
          <a:xfrm>
            <a:off x="6596379" y="11492449"/>
            <a:ext cx="11191242" cy="1916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>
              <a:defRPr i="1"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Christmas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Welcome to the Particle Physics Group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Welcome to the Particle Physics Group!</a:t>
            </a:r>
          </a:p>
        </p:txBody>
      </p:sp>
      <p:pic>
        <p:nvPicPr>
          <p:cNvPr id="9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88174" y="1397287"/>
            <a:ext cx="14876509" cy="4958837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Content Placeholder 2"/>
          <p:cNvSpPr txBox="1"/>
          <p:nvPr/>
        </p:nvSpPr>
        <p:spPr>
          <a:xfrm>
            <a:off x="856668" y="6536504"/>
            <a:ext cx="22339476" cy="693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algn="l">
              <a:defRPr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Big and social group: over 140 researchers, technicians, engineers</a:t>
            </a:r>
          </a:p>
          <a:p>
            <a:pPr algn="l">
              <a:defRPr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Joint theory + experimental research group</a:t>
            </a:r>
            <a:br/>
            <a:r>
              <a:t>Experiments span LHCb (CERN), ATLAS (CERN), FASER (CERN), DUNE/ short-baseline neutrino experiments (Fermilab/USA), NEXT (Spain), Mu2e/g-2 (Fermilab/USA), SuperNEMO (France/Italy), BES-III (China), Darkside-50/20k (Italy), and detector development</a:t>
            </a:r>
          </a:p>
          <a:p>
            <a:pPr algn="l">
              <a:defRPr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>
              <a:defRPr sz="5000">
                <a:solidFill>
                  <a:srgbClr val="42424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Close links with accelerator physics, astrophysics, and nuclear groups.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offee and Cak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Coffee and Cake</a:t>
            </a:r>
          </a:p>
        </p:txBody>
      </p:sp>
      <p:sp>
        <p:nvSpPr>
          <p:cNvPr id="101" name="Content Placeholder 2"/>
          <p:cNvSpPr txBox="1"/>
          <p:nvPr>
            <p:ph type="body" idx="1"/>
          </p:nvPr>
        </p:nvSpPr>
        <p:spPr>
          <a:xfrm>
            <a:off x="1044010" y="2409156"/>
            <a:ext cx="17351736" cy="10896079"/>
          </a:xfrm>
          <a:prstGeom prst="rect">
            <a:avLst/>
          </a:prstGeom>
        </p:spPr>
        <p:txBody>
          <a:bodyPr/>
          <a:lstStyle/>
          <a:p>
            <a:pPr/>
            <a:r>
              <a:t>Good place to speak to other students and staff about your and their work — share ideas!</a:t>
            </a:r>
          </a:p>
          <a:p>
            <a:pPr/>
          </a:p>
          <a:p>
            <a:pPr>
              <a:defRPr b="1"/>
            </a:pPr>
            <a:r>
              <a:t>6th floor coffee area</a:t>
            </a:r>
            <a:br/>
          </a:p>
          <a:p>
            <a:pPr lvl="1">
              <a:defRPr b="1"/>
            </a:pPr>
            <a:r>
              <a:t>Coffee/tea club </a:t>
            </a:r>
          </a:p>
          <a:p>
            <a:pPr lvl="2">
              <a:defRPr i="1"/>
            </a:pPr>
            <a:r>
              <a:t>Modest payment per semester/year — get in touch with Ben Wilson [post doc] </a:t>
            </a:r>
            <a:br/>
          </a:p>
          <a:p>
            <a:pPr lvl="1"/>
            <a:r>
              <a:rPr b="1"/>
              <a:t>Cake / international treats!</a:t>
            </a:r>
            <a:br/>
            <a:r>
              <a:rPr sz="4700"/>
              <a:t>Tradition to bring back something from travels,</a:t>
            </a:r>
            <a:br>
              <a:rPr sz="4700"/>
            </a:br>
            <a:r>
              <a:rPr sz="4700"/>
              <a:t>or for birthdays, including bake-off events</a:t>
            </a:r>
            <a:endParaRPr sz="4700"/>
          </a:p>
          <a:p>
            <a:pPr lvl="2" marL="1741222" indent="-534722">
              <a:defRPr i="1" sz="4700"/>
            </a:pPr>
            <a:r>
              <a:t>Coffee time typically 15:30 – but send an email!</a:t>
            </a:r>
          </a:p>
        </p:txBody>
      </p:sp>
      <p:pic>
        <p:nvPicPr>
          <p:cNvPr id="102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46880" y="8201617"/>
            <a:ext cx="4723141" cy="4723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94891" y="2291398"/>
            <a:ext cx="5827120" cy="32777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upervisory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Supervisory team</a:t>
            </a:r>
          </a:p>
        </p:txBody>
      </p:sp>
      <p:sp>
        <p:nvSpPr>
          <p:cNvPr id="106" name="Content Placeholder 2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1343739">
              <a:defRPr sz="6138"/>
            </a:pPr>
            <a:r>
              <a:t>You will have a “supervisory team”</a:t>
            </a:r>
          </a:p>
          <a:p>
            <a:pPr lvl="1" marL="1317545" indent="-563165" defTabSz="1343739">
              <a:defRPr sz="4950"/>
            </a:pPr>
            <a:r>
              <a:rPr b="1">
                <a:solidFill>
                  <a:schemeClr val="accent1"/>
                </a:solidFill>
              </a:rPr>
              <a:t>Supervisor(s)</a:t>
            </a:r>
            <a:r>
              <a:t> / </a:t>
            </a:r>
            <a:r>
              <a:rPr b="1">
                <a:solidFill>
                  <a:schemeClr val="accent2"/>
                </a:solidFill>
              </a:rPr>
              <a:t>Co-supervisor</a:t>
            </a:r>
            <a:endParaRPr b="1">
              <a:solidFill>
                <a:schemeClr val="accent2"/>
              </a:solidFill>
            </a:endParaRPr>
          </a:p>
          <a:p>
            <a:pPr lvl="1" marL="1317545" indent="-563165" defTabSz="1343739">
              <a:defRPr b="1" sz="4950">
                <a:solidFill>
                  <a:schemeClr val="accent3">
                    <a:hueOff val="-333990"/>
                    <a:satOff val="3917"/>
                    <a:lumOff val="-6666"/>
                  </a:schemeClr>
                </a:solidFill>
              </a:defRPr>
            </a:pPr>
            <a:r>
              <a:t>Advisor</a:t>
            </a:r>
          </a:p>
          <a:p>
            <a:pPr defTabSz="1343739">
              <a:defRPr sz="6138"/>
            </a:pPr>
          </a:p>
          <a:p>
            <a:pPr defTabSz="1343739">
              <a:defRPr sz="6138"/>
            </a:pPr>
            <a:r>
              <a:rPr b="1">
                <a:solidFill>
                  <a:schemeClr val="accent1"/>
                </a:solidFill>
              </a:rPr>
              <a:t>Main supervisors</a:t>
            </a:r>
            <a:r>
              <a:t> linked directly to your project and are the primary people guiding your PhD research. </a:t>
            </a:r>
          </a:p>
          <a:p>
            <a:pPr defTabSz="1343739">
              <a:defRPr sz="6138"/>
            </a:pPr>
            <a:br/>
            <a:r>
              <a:rPr b="1">
                <a:solidFill>
                  <a:schemeClr val="accent2"/>
                </a:solidFill>
              </a:rPr>
              <a:t>Co-supervisor</a:t>
            </a:r>
            <a:r>
              <a:t> may or may not be involved in your research area (depends on project) and acts as a second point of contact. </a:t>
            </a:r>
          </a:p>
          <a:p>
            <a:pPr defTabSz="1343739">
              <a:defRPr sz="6138"/>
            </a:pPr>
            <a:br/>
            <a:r>
              <a:rPr b="1">
                <a:solidFill>
                  <a:schemeClr val="accent3">
                    <a:hueOff val="-333990"/>
                    <a:satOff val="3917"/>
                    <a:lumOff val="-6666"/>
                  </a:schemeClr>
                </a:solidFill>
              </a:rPr>
              <a:t>Advisor</a:t>
            </a:r>
            <a:r>
              <a:t> is generally from another research area.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dmi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Admin</a:t>
            </a:r>
          </a:p>
        </p:txBody>
      </p:sp>
      <p:sp>
        <p:nvSpPr>
          <p:cNvPr id="109" name="Content Placeholder 2"/>
          <p:cNvSpPr txBox="1"/>
          <p:nvPr>
            <p:ph type="body" idx="1"/>
          </p:nvPr>
        </p:nvSpPr>
        <p:spPr>
          <a:xfrm>
            <a:off x="1044010" y="2409156"/>
            <a:ext cx="17754804" cy="10896079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Laptop/computing:</a:t>
            </a:r>
          </a:p>
          <a:p>
            <a:pPr lvl="1"/>
            <a:r>
              <a:t>You will be provided with a laptop / desktop computer for your use during your PhD/MScR programme (keep in contact with your supervisor about this)</a:t>
            </a:r>
          </a:p>
          <a:p>
            <a:pPr/>
          </a:p>
          <a:p>
            <a:pPr>
              <a:defRPr b="1"/>
            </a:pPr>
            <a:r>
              <a:t>Office/desk:</a:t>
            </a:r>
          </a:p>
          <a:p>
            <a:pPr lvl="1"/>
            <a:r>
              <a:t>PhD students will be placed in an office on the 1st/6th floor</a:t>
            </a:r>
            <a:br/>
            <a:r>
              <a:t>(speak to your supervisor about where)</a:t>
            </a:r>
          </a:p>
          <a:p>
            <a:pPr lvl="1"/>
            <a:r>
              <a:t>MScR students have allocated desks in the 3rd floor Annexe</a:t>
            </a:r>
            <a:br/>
            <a:r>
              <a:t>(unless there is space in a PhD office)</a:t>
            </a:r>
          </a:p>
        </p:txBody>
      </p:sp>
      <p:pic>
        <p:nvPicPr>
          <p:cNvPr id="110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35068" y="10075023"/>
            <a:ext cx="6409833" cy="34303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10713" r="0" b="10713"/>
          <a:stretch>
            <a:fillRect/>
          </a:stretch>
        </p:blipFill>
        <p:spPr>
          <a:xfrm>
            <a:off x="18378716" y="689967"/>
            <a:ext cx="5801941" cy="3420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Expectations 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Expectations I</a:t>
            </a:r>
          </a:p>
        </p:txBody>
      </p:sp>
      <p:sp>
        <p:nvSpPr>
          <p:cNvPr id="114" name="Treat your PhD as you would a job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Treat your PhD as you would a job.</a:t>
            </a:r>
          </a:p>
          <a:p>
            <a:pPr/>
          </a:p>
          <a:p>
            <a:pPr>
              <a:defRPr b="1"/>
            </a:pPr>
            <a:r>
              <a:t>Be available during normal working hours</a:t>
            </a:r>
          </a:p>
          <a:p>
            <a:pPr lvl="1"/>
            <a:r>
              <a:t>Working from home sometimes fine but discuss with your supervisor.</a:t>
            </a:r>
          </a:p>
          <a:p>
            <a:pPr/>
          </a:p>
          <a:p>
            <a:pPr>
              <a:defRPr b="1"/>
            </a:pPr>
            <a:r>
              <a:t>Keep in regular contact with your supervisor/team</a:t>
            </a:r>
          </a:p>
          <a:p>
            <a:pPr lvl="1"/>
            <a:r>
              <a:t>Most projects rely on teamwork, joining meetings, contributing to discussions, interactions with colleagues…</a:t>
            </a:r>
          </a:p>
        </p:txBody>
      </p:sp>
      <p:pic>
        <p:nvPicPr>
          <p:cNvPr id="115" name="Person_Working_In_Office_On_Desk_Vector_Icon_Ppt_PowerPoint_Presentation_Slides_Images_PDF_Slide_1.jpg" descr="Person_Working_In_Office_On_Desk_Vector_Icon_Ppt_PowerPoint_Presentation_Slides_Images_PDF_Slide_1.jpg"/>
          <p:cNvPicPr>
            <a:picLocks noChangeAspect="1"/>
          </p:cNvPicPr>
          <p:nvPr/>
        </p:nvPicPr>
        <p:blipFill>
          <a:blip r:embed="rId2">
            <a:extLst/>
          </a:blip>
          <a:srcRect l="55265" t="16394" r="0" b="0"/>
          <a:stretch>
            <a:fillRect/>
          </a:stretch>
        </p:blipFill>
        <p:spPr>
          <a:xfrm>
            <a:off x="18902269" y="829125"/>
            <a:ext cx="4008914" cy="4214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3197" t="5990" r="13197" b="8682"/>
          <a:stretch>
            <a:fillRect/>
          </a:stretch>
        </p:blipFill>
        <p:spPr>
          <a:xfrm>
            <a:off x="19573008" y="8873617"/>
            <a:ext cx="4009004" cy="46474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Expectations II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Expectations II</a:t>
            </a:r>
          </a:p>
        </p:txBody>
      </p:sp>
      <p:sp>
        <p:nvSpPr>
          <p:cNvPr id="119" name="Be respectful of others…"/>
          <p:cNvSpPr txBox="1"/>
          <p:nvPr>
            <p:ph type="body" idx="1"/>
          </p:nvPr>
        </p:nvSpPr>
        <p:spPr>
          <a:xfrm>
            <a:off x="1069807" y="2409156"/>
            <a:ext cx="23086598" cy="10896079"/>
          </a:xfrm>
          <a:prstGeom prst="rect">
            <a:avLst/>
          </a:prstGeom>
        </p:spPr>
        <p:txBody>
          <a:bodyPr anchor="ctr"/>
          <a:lstStyle/>
          <a:p>
            <a:pPr>
              <a:defRPr b="1"/>
            </a:pPr>
            <a:r>
              <a:t>Be respectful of others</a:t>
            </a:r>
          </a:p>
          <a:p>
            <a:pPr lvl="1"/>
            <a:r>
              <a:t>Follow the University code of conduct.</a:t>
            </a:r>
          </a:p>
          <a:p>
            <a:pPr lvl="1"/>
            <a:r>
              <a:t>We are a friendly group, but a professional environment should be maintained.</a:t>
            </a:r>
          </a:p>
          <a:p>
            <a:pPr lvl="1" marL="1467379" indent="-705379">
              <a:defRPr sz="6200"/>
            </a:pPr>
          </a:p>
          <a:p>
            <a:pPr>
              <a:defRPr b="1"/>
            </a:pPr>
            <a:r>
              <a:t>Holidays</a:t>
            </a:r>
          </a:p>
          <a:p>
            <a:pPr lvl="1"/>
            <a:r>
              <a:t>You are entitled to them, please take them! </a:t>
            </a:r>
          </a:p>
          <a:p>
            <a:pPr lvl="1"/>
            <a:r>
              <a:t>Discuss early with your supervisor, give plenty of notice.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89235" y="8010806"/>
            <a:ext cx="3627428" cy="54411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8702"/>
          <a:stretch>
            <a:fillRect/>
          </a:stretch>
        </p:blipFill>
        <p:spPr>
          <a:xfrm>
            <a:off x="17851680" y="2422970"/>
            <a:ext cx="5448301" cy="32465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5C2A7A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Verdana"/>
        <a:ea typeface="Verdana"/>
        <a:cs typeface="Verdana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13573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13573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Verdana"/>
        <a:ea typeface="Verdana"/>
        <a:cs typeface="Verdana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13573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13573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