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42803750" cx="302752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3482">
          <p15:clr>
            <a:srgbClr val="747775"/>
          </p15:clr>
        </p15:guide>
        <p15:guide id="2" pos="953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3482" orient="horz"/>
        <p:guide pos="953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6627" y="685800"/>
            <a:ext cx="2425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edc3cc682a_2_184:notes"/>
          <p:cNvSpPr/>
          <p:nvPr>
            <p:ph idx="2" type="sldImg"/>
          </p:nvPr>
        </p:nvSpPr>
        <p:spPr>
          <a:xfrm>
            <a:off x="2216627" y="685800"/>
            <a:ext cx="2425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edc3cc682a_2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032074" y="6196323"/>
            <a:ext cx="28212000" cy="1708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5425" lIns="455425" spcFirstLastPara="1" rIns="455425" wrap="square" tIns="455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032046" y="23585474"/>
            <a:ext cx="28212000" cy="6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032046" y="9205128"/>
            <a:ext cx="28212000" cy="16340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5425" lIns="455425" spcFirstLastPara="1" rIns="455425" wrap="square" tIns="455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032046" y="26232690"/>
            <a:ext cx="28212000" cy="108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indent="-8001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0"/>
              <a:buChar char="●"/>
              <a:defRPr/>
            </a:lvl1pPr>
            <a:lvl2pPr indent="-6731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○"/>
              <a:defRPr/>
            </a:lvl2pPr>
            <a:lvl3pPr indent="-6731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■"/>
              <a:defRPr/>
            </a:lvl3pPr>
            <a:lvl4pPr indent="-6731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●"/>
              <a:defRPr/>
            </a:lvl4pPr>
            <a:lvl5pPr indent="-6731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○"/>
              <a:defRPr/>
            </a:lvl5pPr>
            <a:lvl6pPr indent="-6731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■"/>
              <a:defRPr/>
            </a:lvl6pPr>
            <a:lvl7pPr indent="-6731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●"/>
              <a:defRPr/>
            </a:lvl7pPr>
            <a:lvl8pPr indent="-6731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○"/>
              <a:defRPr/>
            </a:lvl8pPr>
            <a:lvl9pPr indent="-6731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032046" y="17899287"/>
            <a:ext cx="28212000" cy="70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032046" y="3703480"/>
            <a:ext cx="28212000" cy="47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032046" y="9590851"/>
            <a:ext cx="28212000" cy="284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indent="-800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0"/>
              <a:buChar char="●"/>
              <a:defRPr/>
            </a:lvl1pPr>
            <a:lvl2pPr indent="-673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○"/>
              <a:defRPr/>
            </a:lvl2pPr>
            <a:lvl3pPr indent="-673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■"/>
              <a:defRPr/>
            </a:lvl3pPr>
            <a:lvl4pPr indent="-673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●"/>
              <a:defRPr/>
            </a:lvl4pPr>
            <a:lvl5pPr indent="-673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○"/>
              <a:defRPr/>
            </a:lvl5pPr>
            <a:lvl6pPr indent="-673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■"/>
              <a:defRPr/>
            </a:lvl6pPr>
            <a:lvl7pPr indent="-673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●"/>
              <a:defRPr/>
            </a:lvl7pPr>
            <a:lvl8pPr indent="-673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○"/>
              <a:defRPr/>
            </a:lvl8pPr>
            <a:lvl9pPr indent="-673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032046" y="3703480"/>
            <a:ext cx="28212000" cy="47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032046" y="9590851"/>
            <a:ext cx="13243800" cy="284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indent="-673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●"/>
              <a:defRPr sz="7000"/>
            </a:lvl1pPr>
            <a:lvl2pPr indent="-609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2pPr>
            <a:lvl3pPr indent="-609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3pPr>
            <a:lvl4pPr indent="-609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4pPr>
            <a:lvl5pPr indent="-609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5pPr>
            <a:lvl6pPr indent="-609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6pPr>
            <a:lvl7pPr indent="-609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7pPr>
            <a:lvl8pPr indent="-609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8pPr>
            <a:lvl9pPr indent="-609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16000191" y="9590851"/>
            <a:ext cx="13243800" cy="284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indent="-673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●"/>
              <a:defRPr sz="7000"/>
            </a:lvl1pPr>
            <a:lvl2pPr indent="-609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2pPr>
            <a:lvl3pPr indent="-609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3pPr>
            <a:lvl4pPr indent="-609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4pPr>
            <a:lvl5pPr indent="-609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5pPr>
            <a:lvl6pPr indent="-609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6pPr>
            <a:lvl7pPr indent="-609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7pPr>
            <a:lvl8pPr indent="-609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8pPr>
            <a:lvl9pPr indent="-609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032046" y="3703480"/>
            <a:ext cx="28212000" cy="47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032046" y="4623681"/>
            <a:ext cx="9297300" cy="6288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5425" lIns="455425" spcFirstLastPara="1" rIns="455425" wrap="square" tIns="455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032046" y="11564195"/>
            <a:ext cx="9297300" cy="264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indent="-609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1pPr>
            <a:lvl2pPr indent="-609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2pPr>
            <a:lvl3pPr indent="-609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3pPr>
            <a:lvl4pPr indent="-609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4pPr>
            <a:lvl5pPr indent="-609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5pPr>
            <a:lvl6pPr indent="-609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6pPr>
            <a:lvl7pPr indent="-609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7pPr>
            <a:lvl8pPr indent="-609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8pPr>
            <a:lvl9pPr indent="-609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1623229" y="3746130"/>
            <a:ext cx="21084000" cy="3404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5138000" y="-1040"/>
            <a:ext cx="15138000" cy="4280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5425" lIns="455425" spcFirstLastPara="1" rIns="455425" wrap="square" tIns="455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879077" y="10262433"/>
            <a:ext cx="13393800" cy="123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5425" lIns="455425" spcFirstLastPara="1" rIns="455425" wrap="square" tIns="455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879077" y="23327077"/>
            <a:ext cx="13393800" cy="102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16354801" y="6025723"/>
            <a:ext cx="12704400" cy="3075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-800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0"/>
              <a:buChar char="●"/>
              <a:defRPr/>
            </a:lvl1pPr>
            <a:lvl2pPr indent="-673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○"/>
              <a:defRPr/>
            </a:lvl2pPr>
            <a:lvl3pPr indent="-673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■"/>
              <a:defRPr/>
            </a:lvl3pPr>
            <a:lvl4pPr indent="-673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●"/>
              <a:defRPr/>
            </a:lvl4pPr>
            <a:lvl5pPr indent="-673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○"/>
              <a:defRPr/>
            </a:lvl5pPr>
            <a:lvl6pPr indent="-673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■"/>
              <a:defRPr/>
            </a:lvl6pPr>
            <a:lvl7pPr indent="-673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●"/>
              <a:defRPr/>
            </a:lvl7pPr>
            <a:lvl8pPr indent="-673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○"/>
              <a:defRPr/>
            </a:lvl8pPr>
            <a:lvl9pPr indent="-673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032046" y="35206675"/>
            <a:ext cx="19862100" cy="50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032046" y="3703480"/>
            <a:ext cx="28212000" cy="47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Arial"/>
              <a:buNone/>
              <a:defRPr b="0" i="0" sz="1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Arial"/>
              <a:buNone/>
              <a:defRPr b="0" i="0" sz="1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Arial"/>
              <a:buNone/>
              <a:defRPr b="0" i="0" sz="1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Arial"/>
              <a:buNone/>
              <a:defRPr b="0" i="0" sz="1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Arial"/>
              <a:buNone/>
              <a:defRPr b="0" i="0" sz="1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Arial"/>
              <a:buNone/>
              <a:defRPr b="0" i="0" sz="1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Arial"/>
              <a:buNone/>
              <a:defRPr b="0" i="0" sz="1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Arial"/>
              <a:buNone/>
              <a:defRPr b="0" i="0" sz="1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Arial"/>
              <a:buNone/>
              <a:defRPr b="0" i="0" sz="1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032046" y="9590851"/>
            <a:ext cx="28212000" cy="284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425" lIns="455425" spcFirstLastPara="1" rIns="455425" wrap="square" tIns="455425">
            <a:normAutofit/>
          </a:bodyPr>
          <a:lstStyle>
            <a:lvl1pPr indent="-800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0"/>
              <a:buFont typeface="Arial"/>
              <a:buChar char="●"/>
              <a:defRPr b="0" i="0" sz="9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6731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0"/>
              <a:buFont typeface="Arial"/>
              <a:buChar char="○"/>
              <a:defRPr b="0" i="0" sz="7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6731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0"/>
              <a:buFont typeface="Arial"/>
              <a:buChar char="■"/>
              <a:defRPr b="0" i="0" sz="7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6731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0"/>
              <a:buFont typeface="Arial"/>
              <a:buChar char="●"/>
              <a:defRPr b="0" i="0" sz="7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6731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0"/>
              <a:buFont typeface="Arial"/>
              <a:buChar char="○"/>
              <a:defRPr b="0" i="0" sz="7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6731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0"/>
              <a:buFont typeface="Arial"/>
              <a:buChar char="■"/>
              <a:defRPr b="0" i="0" sz="7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6731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0"/>
              <a:buFont typeface="Arial"/>
              <a:buChar char="●"/>
              <a:defRPr b="0" i="0" sz="7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6731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0"/>
              <a:buFont typeface="Arial"/>
              <a:buChar char="○"/>
              <a:defRPr b="0" i="0" sz="7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6731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0"/>
              <a:buFont typeface="Arial"/>
              <a:buChar char="■"/>
              <a:defRPr b="0" i="0" sz="7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28052508" y="38807103"/>
            <a:ext cx="1816800" cy="3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425" lIns="455425" spcFirstLastPara="1" rIns="455425" wrap="square" tIns="455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40" Type="http://schemas.openxmlformats.org/officeDocument/2006/relationships/image" Target="../media/image33.png"/><Relationship Id="rId42" Type="http://schemas.openxmlformats.org/officeDocument/2006/relationships/image" Target="../media/image30.jpg"/><Relationship Id="rId41" Type="http://schemas.openxmlformats.org/officeDocument/2006/relationships/image" Target="../media/image29.png"/><Relationship Id="rId44" Type="http://schemas.openxmlformats.org/officeDocument/2006/relationships/image" Target="../media/image41.png"/><Relationship Id="rId43" Type="http://schemas.openxmlformats.org/officeDocument/2006/relationships/image" Target="../media/image35.gif"/><Relationship Id="rId46" Type="http://schemas.openxmlformats.org/officeDocument/2006/relationships/image" Target="../media/image32.jpg"/><Relationship Id="rId45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png"/><Relationship Id="rId4" Type="http://schemas.openxmlformats.org/officeDocument/2006/relationships/image" Target="../media/image61.png"/><Relationship Id="rId9" Type="http://schemas.openxmlformats.org/officeDocument/2006/relationships/image" Target="../media/image7.png"/><Relationship Id="rId48" Type="http://schemas.openxmlformats.org/officeDocument/2006/relationships/image" Target="../media/image39.png"/><Relationship Id="rId47" Type="http://schemas.openxmlformats.org/officeDocument/2006/relationships/image" Target="../media/image42.png"/><Relationship Id="rId49" Type="http://schemas.openxmlformats.org/officeDocument/2006/relationships/image" Target="../media/image40.jpg"/><Relationship Id="rId5" Type="http://schemas.openxmlformats.org/officeDocument/2006/relationships/image" Target="../media/image36.png"/><Relationship Id="rId6" Type="http://schemas.openxmlformats.org/officeDocument/2006/relationships/image" Target="../media/image5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31" Type="http://schemas.openxmlformats.org/officeDocument/2006/relationships/image" Target="../media/image54.jpg"/><Relationship Id="rId30" Type="http://schemas.openxmlformats.org/officeDocument/2006/relationships/image" Target="../media/image19.png"/><Relationship Id="rId33" Type="http://schemas.openxmlformats.org/officeDocument/2006/relationships/image" Target="../media/image28.png"/><Relationship Id="rId32" Type="http://schemas.openxmlformats.org/officeDocument/2006/relationships/image" Target="../media/image38.png"/><Relationship Id="rId35" Type="http://schemas.openxmlformats.org/officeDocument/2006/relationships/image" Target="../media/image23.png"/><Relationship Id="rId34" Type="http://schemas.openxmlformats.org/officeDocument/2006/relationships/image" Target="../media/image17.png"/><Relationship Id="rId37" Type="http://schemas.openxmlformats.org/officeDocument/2006/relationships/image" Target="../media/image27.png"/><Relationship Id="rId36" Type="http://schemas.openxmlformats.org/officeDocument/2006/relationships/image" Target="../media/image50.png"/><Relationship Id="rId39" Type="http://schemas.openxmlformats.org/officeDocument/2006/relationships/image" Target="../media/image34.png"/><Relationship Id="rId38" Type="http://schemas.openxmlformats.org/officeDocument/2006/relationships/image" Target="../media/image43.png"/><Relationship Id="rId62" Type="http://schemas.openxmlformats.org/officeDocument/2006/relationships/image" Target="../media/image59.png"/><Relationship Id="rId61" Type="http://schemas.openxmlformats.org/officeDocument/2006/relationships/image" Target="../media/image48.png"/><Relationship Id="rId20" Type="http://schemas.openxmlformats.org/officeDocument/2006/relationships/image" Target="../media/image3.png"/><Relationship Id="rId63" Type="http://schemas.openxmlformats.org/officeDocument/2006/relationships/image" Target="../media/image57.png"/><Relationship Id="rId22" Type="http://schemas.openxmlformats.org/officeDocument/2006/relationships/image" Target="../media/image13.png"/><Relationship Id="rId21" Type="http://schemas.openxmlformats.org/officeDocument/2006/relationships/image" Target="../media/image14.png"/><Relationship Id="rId24" Type="http://schemas.openxmlformats.org/officeDocument/2006/relationships/image" Target="../media/image22.jpg"/><Relationship Id="rId23" Type="http://schemas.openxmlformats.org/officeDocument/2006/relationships/image" Target="../media/image18.jpg"/><Relationship Id="rId60" Type="http://schemas.openxmlformats.org/officeDocument/2006/relationships/image" Target="../media/image60.png"/><Relationship Id="rId26" Type="http://schemas.openxmlformats.org/officeDocument/2006/relationships/image" Target="../media/image24.jpg"/><Relationship Id="rId25" Type="http://schemas.openxmlformats.org/officeDocument/2006/relationships/image" Target="../media/image20.jpg"/><Relationship Id="rId28" Type="http://schemas.openxmlformats.org/officeDocument/2006/relationships/image" Target="../media/image26.png"/><Relationship Id="rId27" Type="http://schemas.openxmlformats.org/officeDocument/2006/relationships/image" Target="../media/image10.png"/><Relationship Id="rId29" Type="http://schemas.openxmlformats.org/officeDocument/2006/relationships/image" Target="../media/image31.png"/><Relationship Id="rId51" Type="http://schemas.openxmlformats.org/officeDocument/2006/relationships/image" Target="../media/image51.jpg"/><Relationship Id="rId50" Type="http://schemas.openxmlformats.org/officeDocument/2006/relationships/image" Target="../media/image45.png"/><Relationship Id="rId53" Type="http://schemas.openxmlformats.org/officeDocument/2006/relationships/image" Target="../media/image49.png"/><Relationship Id="rId52" Type="http://schemas.openxmlformats.org/officeDocument/2006/relationships/image" Target="../media/image44.png"/><Relationship Id="rId11" Type="http://schemas.openxmlformats.org/officeDocument/2006/relationships/image" Target="../media/image6.png"/><Relationship Id="rId55" Type="http://schemas.openxmlformats.org/officeDocument/2006/relationships/image" Target="../media/image56.png"/><Relationship Id="rId10" Type="http://schemas.openxmlformats.org/officeDocument/2006/relationships/image" Target="../media/image9.png"/><Relationship Id="rId54" Type="http://schemas.openxmlformats.org/officeDocument/2006/relationships/image" Target="../media/image47.png"/><Relationship Id="rId13" Type="http://schemas.openxmlformats.org/officeDocument/2006/relationships/image" Target="../media/image16.png"/><Relationship Id="rId57" Type="http://schemas.openxmlformats.org/officeDocument/2006/relationships/image" Target="../media/image58.png"/><Relationship Id="rId12" Type="http://schemas.openxmlformats.org/officeDocument/2006/relationships/image" Target="../media/image15.png"/><Relationship Id="rId56" Type="http://schemas.openxmlformats.org/officeDocument/2006/relationships/image" Target="../media/image52.png"/><Relationship Id="rId15" Type="http://schemas.openxmlformats.org/officeDocument/2006/relationships/image" Target="../media/image1.png"/><Relationship Id="rId59" Type="http://schemas.openxmlformats.org/officeDocument/2006/relationships/image" Target="../media/image53.gif"/><Relationship Id="rId14" Type="http://schemas.openxmlformats.org/officeDocument/2006/relationships/image" Target="../media/image4.png"/><Relationship Id="rId58" Type="http://schemas.openxmlformats.org/officeDocument/2006/relationships/image" Target="../media/image55.png"/><Relationship Id="rId17" Type="http://schemas.openxmlformats.org/officeDocument/2006/relationships/image" Target="../media/image46.png"/><Relationship Id="rId16" Type="http://schemas.openxmlformats.org/officeDocument/2006/relationships/image" Target="../media/image25.png"/><Relationship Id="rId19" Type="http://schemas.openxmlformats.org/officeDocument/2006/relationships/image" Target="../media/image8.png"/><Relationship Id="rId18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graph with a line graph&#10;&#10;AI-generated content may be incorrect."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4398"/>
          <a:stretch/>
        </p:blipFill>
        <p:spPr>
          <a:xfrm>
            <a:off x="506450" y="35629006"/>
            <a:ext cx="4759200" cy="342511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226375" y="30939238"/>
            <a:ext cx="10074300" cy="8147100"/>
          </a:xfrm>
          <a:prstGeom prst="roundRect">
            <a:avLst>
              <a:gd fmla="val 4556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Future CCA Magnetometry Flow Chart</a:t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349675" y="12247725"/>
            <a:ext cx="9213900" cy="7590000"/>
          </a:xfrm>
          <a:prstGeom prst="roundRect">
            <a:avLst>
              <a:gd fmla="val 7314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4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mechanical arm with a long metal rod&#10;&#10;Description automatically generated with medium confidence" id="57" name="Google Shape;5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335189" y="28885682"/>
            <a:ext cx="20135860" cy="13421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681720" y="31158334"/>
            <a:ext cx="8768955" cy="1716768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/>
          <p:nvPr/>
        </p:nvSpPr>
        <p:spPr>
          <a:xfrm flipH="1" rot="10800000">
            <a:off x="5238683" y="6987602"/>
            <a:ext cx="1118700" cy="22101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rgbClr val="D6D6D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2331238">
            <a:off x="3502619" y="6635676"/>
            <a:ext cx="909569" cy="1010011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/>
          <p:nvPr/>
        </p:nvSpPr>
        <p:spPr>
          <a:xfrm>
            <a:off x="-15933900" y="23210950"/>
            <a:ext cx="9644400" cy="3108300"/>
          </a:xfrm>
          <a:prstGeom prst="roundRect">
            <a:avLst>
              <a:gd fmla="val 4556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MEOP and Magnetometry:</a:t>
            </a:r>
            <a:endParaRPr sz="4100">
              <a:latin typeface="Calibri"/>
              <a:ea typeface="Calibri"/>
              <a:cs typeface="Calibri"/>
              <a:sym typeface="Calibri"/>
            </a:endParaRPr>
          </a:p>
          <a:p>
            <a:pPr indent="-412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Font typeface="Calibri"/>
              <a:buChar char="●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.1 ppm magnetometry in-situ in a cryogenic volume that can simultaneously do CRES and NMR. </a:t>
            </a:r>
            <a:endParaRPr sz="2900">
              <a:latin typeface="Calibri"/>
              <a:ea typeface="Calibri"/>
              <a:cs typeface="Calibri"/>
              <a:sym typeface="Calibri"/>
            </a:endParaRPr>
          </a:p>
          <a:p>
            <a:pPr indent="-412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Font typeface="Calibri"/>
              <a:buChar char="●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“Birdcage” cavity design: we place windows/cuts in a way the system becomes a resonator for both the RF NMR and microwave CRES mode. </a:t>
            </a:r>
            <a:endParaRPr sz="29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-1917819">
            <a:off x="533192" y="1632170"/>
            <a:ext cx="5926221" cy="1047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-14136184" y="8227783"/>
            <a:ext cx="13470725" cy="922822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 txBox="1"/>
          <p:nvPr/>
        </p:nvSpPr>
        <p:spPr>
          <a:xfrm>
            <a:off x="6082850" y="240675"/>
            <a:ext cx="235368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1" i="0" lang="en-US" sz="72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 Resonant Cavity-Based CRES Demonstrator on the Path to</a:t>
            </a:r>
            <a:br>
              <a:rPr b="1" i="0" lang="en-US" sz="72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72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 More Precise Neutrino Mass Measurement with Project 8</a:t>
            </a:r>
            <a:endParaRPr b="1" i="0" sz="7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291428" y="2715661"/>
            <a:ext cx="29328000" cy="20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1" lang="en-US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Paul Kolbeck</a:t>
            </a:r>
            <a:r>
              <a:rPr b="1" baseline="30000" i="0" lang="en-US" sz="4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1" i="0" lang="en-US" sz="4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en-US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Stephen Kuenstner</a:t>
            </a:r>
            <a:r>
              <a:rPr b="1" baseline="30000" lang="en-US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1" i="0" lang="en-US" sz="4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en-US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Ali Kurmus</a:t>
            </a:r>
            <a:r>
              <a:rPr b="1" baseline="30000" lang="en-US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1" i="0" lang="en-US" sz="4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en-US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Elise Novitski</a:t>
            </a:r>
            <a:r>
              <a:rPr b="1" baseline="30000" lang="en-US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1" i="0" lang="en-US" sz="4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, </a:t>
            </a:r>
            <a:r>
              <a:rPr b="1" lang="en-US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Yao Yin</a:t>
            </a:r>
            <a:r>
              <a:rPr b="1" baseline="30000" lang="en-US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1" lang="en-US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4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for the Project 8 collaboration</a:t>
            </a:r>
            <a:endParaRPr b="1" i="0" sz="4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baseline="30000" i="0" lang="en-US" sz="36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1" i="0" lang="en-US" sz="36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University of Washington, Seattle, WA, USA </a:t>
            </a:r>
            <a:endParaRPr b="1" i="0" sz="36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6" name="Google Shape;66;p13"/>
          <p:cNvCxnSpPr/>
          <p:nvPr/>
        </p:nvCxnSpPr>
        <p:spPr>
          <a:xfrm rot="10800000">
            <a:off x="21450300" y="35407600"/>
            <a:ext cx="952500" cy="685800"/>
          </a:xfrm>
          <a:prstGeom prst="straightConnector1">
            <a:avLst/>
          </a:prstGeom>
          <a:noFill/>
          <a:ln cap="flat" cmpd="sng" w="25375">
            <a:solidFill>
              <a:srgbClr val="33016F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67" name="Google Shape;67;p13"/>
          <p:cNvCxnSpPr/>
          <p:nvPr/>
        </p:nvCxnSpPr>
        <p:spPr>
          <a:xfrm rot="10800000">
            <a:off x="16007663" y="37008004"/>
            <a:ext cx="676500" cy="1281900"/>
          </a:xfrm>
          <a:prstGeom prst="straightConnector1">
            <a:avLst/>
          </a:prstGeom>
          <a:noFill/>
          <a:ln cap="flat" cmpd="sng" w="25375">
            <a:solidFill>
              <a:srgbClr val="33016F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68" name="Google Shape;68;p13"/>
          <p:cNvSpPr txBox="1"/>
          <p:nvPr/>
        </p:nvSpPr>
        <p:spPr>
          <a:xfrm>
            <a:off x="21162697" y="36373600"/>
            <a:ext cx="2534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25" lIns="60875" spcFirstLastPara="1" rIns="60875" wrap="square" tIns="30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4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radioactive gas </a:t>
            </a:r>
            <a:endParaRPr b="1" sz="28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4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delivery line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3"/>
          <p:cNvSpPr txBox="1"/>
          <p:nvPr/>
        </p:nvSpPr>
        <p:spPr>
          <a:xfrm flipH="1">
            <a:off x="22051326" y="35797076"/>
            <a:ext cx="29583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25" lIns="60875" spcFirstLastPara="1" rIns="60875" wrap="square" tIns="30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4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RF waveguide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3"/>
          <p:cNvSpPr txBox="1"/>
          <p:nvPr/>
        </p:nvSpPr>
        <p:spPr>
          <a:xfrm>
            <a:off x="16690226" y="38443288"/>
            <a:ext cx="25344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25" lIns="60875" spcFirstLastPara="1" rIns="60875" wrap="square" tIns="30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4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electron gun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17656000" y="37816425"/>
            <a:ext cx="35067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25" lIns="60875" spcFirstLastPara="1" rIns="60875" wrap="square" tIns="30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4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electron trapping coils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2" name="Google Shape;72;p13"/>
          <p:cNvCxnSpPr/>
          <p:nvPr/>
        </p:nvCxnSpPr>
        <p:spPr>
          <a:xfrm rot="10800000">
            <a:off x="17103983" y="36645649"/>
            <a:ext cx="915600" cy="1224000"/>
          </a:xfrm>
          <a:prstGeom prst="straightConnector1">
            <a:avLst/>
          </a:prstGeom>
          <a:noFill/>
          <a:ln cap="flat" cmpd="sng" w="25375">
            <a:solidFill>
              <a:srgbClr val="33016F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73" name="Google Shape;73;p13"/>
          <p:cNvCxnSpPr/>
          <p:nvPr/>
        </p:nvCxnSpPr>
        <p:spPr>
          <a:xfrm flipH="1" rot="10800000">
            <a:off x="18675823" y="37228413"/>
            <a:ext cx="6194100" cy="1991400"/>
          </a:xfrm>
          <a:prstGeom prst="straightConnector1">
            <a:avLst/>
          </a:prstGeom>
          <a:noFill/>
          <a:ln cap="flat" cmpd="sng" w="21150">
            <a:solidFill>
              <a:srgbClr val="33016F"/>
            </a:solidFill>
            <a:prstDash val="solid"/>
            <a:miter lim="800000"/>
            <a:headEnd len="lg" w="lg" type="stealth"/>
            <a:tailEnd len="lg" w="lg" type="stealth"/>
          </a:ln>
        </p:spPr>
      </p:cxnSp>
      <p:cxnSp>
        <p:nvCxnSpPr>
          <p:cNvPr id="74" name="Google Shape;74;p13"/>
          <p:cNvCxnSpPr>
            <a:stCxn id="68" idx="1"/>
          </p:cNvCxnSpPr>
          <p:nvPr/>
        </p:nvCxnSpPr>
        <p:spPr>
          <a:xfrm rot="10800000">
            <a:off x="19291297" y="36461800"/>
            <a:ext cx="1871400" cy="373500"/>
          </a:xfrm>
          <a:prstGeom prst="straightConnector1">
            <a:avLst/>
          </a:prstGeom>
          <a:noFill/>
          <a:ln cap="flat" cmpd="sng" w="25375">
            <a:solidFill>
              <a:srgbClr val="33016F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75" name="Google Shape;75;p13"/>
          <p:cNvSpPr txBox="1"/>
          <p:nvPr/>
        </p:nvSpPr>
        <p:spPr>
          <a:xfrm rot="-1097077">
            <a:off x="21555210" y="38078310"/>
            <a:ext cx="1952587" cy="492464"/>
          </a:xfrm>
          <a:prstGeom prst="rect">
            <a:avLst/>
          </a:prstGeom>
          <a:noFill/>
          <a:ln>
            <a:noFill/>
          </a:ln>
        </p:spPr>
        <p:txBody>
          <a:bodyPr anchorCtr="0" anchor="t" bIns="30425" lIns="60875" spcFirstLastPara="1" rIns="60875" wrap="square" tIns="30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4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scale: 1 m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10638182" y="30760949"/>
            <a:ext cx="8769000" cy="3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25" lIns="60875" spcFirstLastPara="1" rIns="60875" wrap="square" tIns="30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4"/>
              <a:buFont typeface="Arial"/>
              <a:buNone/>
            </a:pPr>
            <a:r>
              <a:rPr b="0" i="0" lang="en-US" sz="186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Electron’s cyclotron radiation couples to TE</a:t>
            </a:r>
            <a:r>
              <a:rPr b="0" baseline="-25000" i="0" lang="en-US" sz="186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011</a:t>
            </a:r>
            <a:r>
              <a:rPr b="0" i="0" lang="en-US" sz="186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resonant mode of cavity for increased SNR</a:t>
            </a:r>
            <a:endParaRPr b="0" i="0" sz="1864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3"/>
          <p:cNvSpPr/>
          <p:nvPr/>
        </p:nvSpPr>
        <p:spPr>
          <a:xfrm>
            <a:off x="321475" y="4636765"/>
            <a:ext cx="29655000" cy="7303800"/>
          </a:xfrm>
          <a:prstGeom prst="roundRect">
            <a:avLst>
              <a:gd fmla="val 8133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0" i="0" lang="en-US" sz="4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Project 8: measuring neutrino mass by observing </a:t>
            </a:r>
            <a:r>
              <a:rPr b="0" i="0" lang="en-US" sz="4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tritium β</a:t>
            </a:r>
            <a:r>
              <a:rPr b="0" baseline="30000" i="0" lang="en-US" sz="4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b="0" i="0" lang="en-US" sz="4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decay</a:t>
            </a:r>
            <a:r>
              <a:rPr b="0" i="0" lang="en-US" sz="4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with Cyclotron Radiation Emission Spectroscopy (CRES)</a:t>
            </a:r>
            <a:endParaRPr b="0" i="0" sz="4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13"/>
          <p:cNvSpPr txBox="1"/>
          <p:nvPr/>
        </p:nvSpPr>
        <p:spPr>
          <a:xfrm>
            <a:off x="24761125" y="38735800"/>
            <a:ext cx="5461200" cy="13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work is supported by the US DOE Office of Nuclear Physics, the US NSF, the European Research Council (ERC), the PRISMA+ Cluster of Excellence at the University of Mainz, and internal investments at all collaborating institutions.</a:t>
            </a:r>
            <a:endParaRPr b="0" i="0" sz="16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Google Shape;79;p1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88641" y="174550"/>
            <a:ext cx="2069101" cy="205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4365549" y="10815169"/>
            <a:ext cx="3943350" cy="952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81" name="Google Shape;81;p13"/>
          <p:cNvCxnSpPr/>
          <p:nvPr/>
        </p:nvCxnSpPr>
        <p:spPr>
          <a:xfrm rot="10800000">
            <a:off x="17655859" y="34264057"/>
            <a:ext cx="310200" cy="1990800"/>
          </a:xfrm>
          <a:prstGeom prst="straightConnector1">
            <a:avLst/>
          </a:prstGeom>
          <a:noFill/>
          <a:ln cap="flat" cmpd="sng" w="25375">
            <a:solidFill>
              <a:srgbClr val="3F3F3F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82" name="Google Shape;82;p13"/>
          <p:cNvCxnSpPr/>
          <p:nvPr/>
        </p:nvCxnSpPr>
        <p:spPr>
          <a:xfrm rot="10800000">
            <a:off x="12377157" y="34384323"/>
            <a:ext cx="4209000" cy="1971600"/>
          </a:xfrm>
          <a:prstGeom prst="straightConnector1">
            <a:avLst/>
          </a:prstGeom>
          <a:noFill/>
          <a:ln cap="flat" cmpd="sng" w="25375">
            <a:solidFill>
              <a:srgbClr val="3F3F3F"/>
            </a:solidFill>
            <a:prstDash val="dash"/>
            <a:miter lim="800000"/>
            <a:headEnd len="sm" w="sm" type="none"/>
            <a:tailEnd len="sm" w="sm" type="none"/>
          </a:ln>
        </p:spPr>
      </p:cxnSp>
      <p:pic>
        <p:nvPicPr>
          <p:cNvPr id="83" name="Google Shape;83;p1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2203755" y="33170703"/>
            <a:ext cx="5727773" cy="170247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" name="Google Shape;84;p13"/>
          <p:cNvCxnSpPr/>
          <p:nvPr/>
        </p:nvCxnSpPr>
        <p:spPr>
          <a:xfrm rot="10800000">
            <a:off x="17319786" y="36634849"/>
            <a:ext cx="798900" cy="1234800"/>
          </a:xfrm>
          <a:prstGeom prst="straightConnector1">
            <a:avLst/>
          </a:prstGeom>
          <a:noFill/>
          <a:ln cap="flat" cmpd="sng" w="25375">
            <a:solidFill>
              <a:srgbClr val="33016F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85" name="Google Shape;85;p13"/>
          <p:cNvCxnSpPr/>
          <p:nvPr/>
        </p:nvCxnSpPr>
        <p:spPr>
          <a:xfrm rot="10800000">
            <a:off x="17679621" y="36565849"/>
            <a:ext cx="555600" cy="1303800"/>
          </a:xfrm>
          <a:prstGeom prst="straightConnector1">
            <a:avLst/>
          </a:prstGeom>
          <a:noFill/>
          <a:ln cap="flat" cmpd="sng" w="25375">
            <a:solidFill>
              <a:srgbClr val="33016F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86" name="Google Shape;86;p13"/>
          <p:cNvCxnSpPr/>
          <p:nvPr/>
        </p:nvCxnSpPr>
        <p:spPr>
          <a:xfrm rot="10800000">
            <a:off x="17911924" y="36452397"/>
            <a:ext cx="422400" cy="1428000"/>
          </a:xfrm>
          <a:prstGeom prst="straightConnector1">
            <a:avLst/>
          </a:prstGeom>
          <a:noFill/>
          <a:ln cap="flat" cmpd="sng" w="25375">
            <a:solidFill>
              <a:srgbClr val="33016F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87" name="Google Shape;87;p13"/>
          <p:cNvSpPr txBox="1"/>
          <p:nvPr/>
        </p:nvSpPr>
        <p:spPr>
          <a:xfrm>
            <a:off x="11199199" y="34721957"/>
            <a:ext cx="2972400" cy="12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25" lIns="60875" spcFirstLastPara="1" rIns="60875" wrap="square" tIns="30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4"/>
              <a:buFont typeface="Arial"/>
              <a:buNone/>
            </a:pPr>
            <a:r>
              <a:rPr b="0" i="0" lang="en-US" sz="186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Opening to inject </a:t>
            </a:r>
            <a:br>
              <a:rPr b="0" i="0" lang="en-US" sz="186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86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electrons from electron gun</a:t>
            </a:r>
            <a:br>
              <a:rPr b="0" i="0" lang="en-US" sz="186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86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(can also be closed for use with radioactive gas source)</a:t>
            </a:r>
            <a:endParaRPr sz="932"/>
          </a:p>
        </p:txBody>
      </p:sp>
      <p:cxnSp>
        <p:nvCxnSpPr>
          <p:cNvPr id="88" name="Google Shape;88;p13"/>
          <p:cNvCxnSpPr/>
          <p:nvPr/>
        </p:nvCxnSpPr>
        <p:spPr>
          <a:xfrm flipH="1" rot="10800000">
            <a:off x="17410263" y="32887794"/>
            <a:ext cx="2029500" cy="1406700"/>
          </a:xfrm>
          <a:prstGeom prst="straightConnector1">
            <a:avLst/>
          </a:prstGeom>
          <a:noFill/>
          <a:ln cap="flat" cmpd="sng" w="25375">
            <a:solidFill>
              <a:srgbClr val="7F7F7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89" name="Google Shape;89;p13"/>
          <p:cNvCxnSpPr/>
          <p:nvPr/>
        </p:nvCxnSpPr>
        <p:spPr>
          <a:xfrm rot="10800000">
            <a:off x="10708236" y="32875220"/>
            <a:ext cx="1536900" cy="1409400"/>
          </a:xfrm>
          <a:prstGeom prst="straightConnector1">
            <a:avLst/>
          </a:prstGeom>
          <a:noFill/>
          <a:ln cap="flat" cmpd="sng" w="25375">
            <a:solidFill>
              <a:srgbClr val="7F7F7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90" name="Google Shape;90;p13"/>
          <p:cNvSpPr/>
          <p:nvPr/>
        </p:nvSpPr>
        <p:spPr>
          <a:xfrm>
            <a:off x="-35067921" y="13364275"/>
            <a:ext cx="19177500" cy="7729800"/>
          </a:xfrm>
          <a:prstGeom prst="roundRect">
            <a:avLst>
              <a:gd fmla="val 7314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0" i="0" lang="en-US" sz="4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New cavity-based apparatus will demonstrate many technologies needed to reach sensitiv</a:t>
            </a:r>
            <a:r>
              <a:rPr lang="en-US" sz="4100">
                <a:latin typeface="Calibri"/>
                <a:ea typeface="Calibri"/>
                <a:cs typeface="Calibri"/>
                <a:sym typeface="Calibri"/>
              </a:rPr>
              <a:t>ity to effective electron-weighted neutrino mass m</a:t>
            </a:r>
            <a:r>
              <a:rPr baseline="-25000" lang="en-US" sz="4100">
                <a:latin typeface="Calibri"/>
                <a:ea typeface="Calibri"/>
                <a:cs typeface="Calibri"/>
                <a:sym typeface="Calibri"/>
              </a:rPr>
              <a:t>β</a:t>
            </a:r>
            <a:r>
              <a:rPr lang="en-US" sz="4100">
                <a:latin typeface="Calibri"/>
                <a:ea typeface="Calibri"/>
                <a:cs typeface="Calibri"/>
                <a:sym typeface="Calibri"/>
              </a:rPr>
              <a:t> of </a:t>
            </a:r>
            <a:r>
              <a:rPr b="0" i="0" lang="en-US" sz="4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40 meV</a:t>
            </a:r>
            <a:endParaRPr b="0" i="0" sz="4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Cavity-based geometry is compatible with orders-of-magnitude </a:t>
            </a:r>
            <a:r>
              <a:rPr b="1" i="0" lang="en-US" sz="2800" u="none" cap="none" strike="noStrike">
                <a:solidFill>
                  <a:srgbClr val="CC7CAA"/>
                </a:solidFill>
                <a:latin typeface="Calibri"/>
                <a:ea typeface="Calibri"/>
                <a:cs typeface="Calibri"/>
                <a:sym typeface="Calibri"/>
              </a:rPr>
              <a:t>increased detector volume</a:t>
            </a: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1" i="0" sz="2800" u="none" cap="none" strike="noStrike">
              <a:solidFill>
                <a:srgbClr val="E85C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Improved signal-to-noise ratio from cavity-enhanced cyclotron emission will enable </a:t>
            </a:r>
            <a:r>
              <a:rPr b="1" i="0" lang="en-US" sz="2800" u="none" cap="none" strike="noStrike">
                <a:solidFill>
                  <a:srgbClr val="CC7CAA"/>
                </a:solidFill>
                <a:latin typeface="Calibri"/>
                <a:ea typeface="Calibri"/>
                <a:cs typeface="Calibri"/>
                <a:sym typeface="Calibri"/>
              </a:rPr>
              <a:t>higher detection efficiency</a:t>
            </a: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&lt;0.3-eV-wide electron gun calibration source will enable </a:t>
            </a:r>
            <a:r>
              <a:rPr b="1" i="0" lang="en-US" sz="2800" u="none" cap="none" strike="noStrike">
                <a:solidFill>
                  <a:srgbClr val="2A9F78"/>
                </a:solidFill>
                <a:latin typeface="Calibri"/>
                <a:ea typeface="Calibri"/>
                <a:cs typeface="Calibri"/>
                <a:sym typeface="Calibri"/>
              </a:rPr>
              <a:t>improved detector response characterization</a:t>
            </a:r>
            <a:r>
              <a:rPr b="0" i="0" lang="en-US" sz="2800" u="none" cap="none" strike="noStrike">
                <a:solidFill>
                  <a:srgbClr val="2A9F7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b="1" i="0" lang="en-US" sz="2800" u="none" cap="none" strike="noStrike">
                <a:solidFill>
                  <a:srgbClr val="5AB7E8"/>
                </a:solidFill>
                <a:latin typeface="Calibri"/>
                <a:ea typeface="Calibri"/>
                <a:cs typeface="Calibri"/>
                <a:sym typeface="Calibri"/>
              </a:rPr>
              <a:t>absolute</a:t>
            </a:r>
            <a:r>
              <a:rPr b="1" i="0" lang="en-US" sz="2800" u="none" cap="none" strike="noStrike">
                <a:solidFill>
                  <a:srgbClr val="0078B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800" u="none" cap="none" strike="noStrike">
                <a:solidFill>
                  <a:srgbClr val="5AB7E8"/>
                </a:solidFill>
                <a:latin typeface="Calibri"/>
                <a:ea typeface="Calibri"/>
                <a:cs typeface="Calibri"/>
                <a:sym typeface="Calibri"/>
              </a:rPr>
              <a:t>magnetic field calibration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(See also poster 594.)</a:t>
            </a:r>
            <a:endParaRPr/>
          </a:p>
          <a:p>
            <a:pPr indent="-457200" lvl="1" marL="6858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Well-understood signal morphology </a:t>
            </a:r>
            <a:r>
              <a:rPr b="1" i="0" lang="en-US" sz="2800" u="none" cap="none" strike="noStrike">
                <a:solidFill>
                  <a:srgbClr val="5AB7E8"/>
                </a:solidFill>
                <a:latin typeface="Calibri"/>
                <a:ea typeface="Calibri"/>
                <a:cs typeface="Calibri"/>
                <a:sym typeface="Calibri"/>
              </a:rPr>
              <a:t>embeds magnetic field calibration information in the CRES data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 BOX WAS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8 Phase II set limit of ~152 eV on mb with zero background and demonstrated instrumental resolution of 1.66 eV (See other poster lol)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achieve sensitivity to 40 meV need orders of magnitude higher statistics and factor of ~5 narrower detector response. This detector response must be characterized to 1%. See other poster.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cold atomic tritium source is also needed. See other other other poster.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1" marL="9525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rgbClr val="0078B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4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12741695" y="34079250"/>
            <a:ext cx="3140700" cy="5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25" lIns="60875" spcFirstLastPara="1" rIns="60875" wrap="square" tIns="30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96"/>
              <a:buFont typeface="Arial"/>
              <a:buNone/>
            </a:pPr>
            <a:r>
              <a:rPr b="1" i="0" lang="en-US" sz="319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CRES cavity</a:t>
            </a:r>
            <a:endParaRPr b="1" i="0" sz="3196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3"/>
          <p:cNvSpPr txBox="1"/>
          <p:nvPr/>
        </p:nvSpPr>
        <p:spPr>
          <a:xfrm flipH="1">
            <a:off x="15472233" y="34481097"/>
            <a:ext cx="2958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25" lIns="60875" spcFirstLastPara="1" rIns="60875" wrap="square" tIns="30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4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RF waveguide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3"/>
          <p:cNvSpPr/>
          <p:nvPr/>
        </p:nvSpPr>
        <p:spPr>
          <a:xfrm rot="-1042713">
            <a:off x="20187837" y="33883725"/>
            <a:ext cx="3637965" cy="1315858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5EB6EA"/>
          </a:solidFill>
          <a:ln>
            <a:noFill/>
          </a:ln>
        </p:spPr>
        <p:txBody>
          <a:bodyPr anchorCtr="0" anchor="ctr" bIns="30425" lIns="60875" spcFirstLastPara="1" rIns="60875" wrap="square" tIns="30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64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cyclotron radiation travels along RF waveguide toward amplifier</a:t>
            </a:r>
            <a:endParaRPr sz="932"/>
          </a:p>
        </p:txBody>
      </p:sp>
      <p:sp>
        <p:nvSpPr>
          <p:cNvPr id="94" name="Google Shape;94;p13"/>
          <p:cNvSpPr txBox="1"/>
          <p:nvPr/>
        </p:nvSpPr>
        <p:spPr>
          <a:xfrm>
            <a:off x="19913099" y="31006050"/>
            <a:ext cx="47592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25" lIns="60875" spcFirstLastPara="1" rIns="60875" wrap="square" tIns="30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New apparatus is located at the University of Washington, Seattle, within a repurposed medical MRI magnet. Construction </a:t>
            </a:r>
            <a:b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 ongoing, with </a:t>
            </a:r>
            <a:b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running planned </a:t>
            </a:r>
            <a:b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for late 202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000"/>
          </a:p>
        </p:txBody>
      </p:sp>
      <p:sp>
        <p:nvSpPr>
          <p:cNvPr id="95" name="Google Shape;95;p13"/>
          <p:cNvSpPr/>
          <p:nvPr/>
        </p:nvSpPr>
        <p:spPr>
          <a:xfrm>
            <a:off x="291425" y="20273113"/>
            <a:ext cx="17118900" cy="10413600"/>
          </a:xfrm>
          <a:prstGeom prst="roundRect">
            <a:avLst>
              <a:gd fmla="val 4556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6" name="Google Shape;96;p13"/>
          <p:cNvGrpSpPr/>
          <p:nvPr/>
        </p:nvGrpSpPr>
        <p:grpSpPr>
          <a:xfrm>
            <a:off x="6415591" y="5657768"/>
            <a:ext cx="7884328" cy="6139589"/>
            <a:chOff x="2429127" y="1365147"/>
            <a:chExt cx="4396057" cy="3546845"/>
          </a:xfrm>
        </p:grpSpPr>
        <p:pic>
          <p:nvPicPr>
            <p:cNvPr id="97" name="Google Shape;97;p13"/>
            <p:cNvPicPr preferRelativeResize="0"/>
            <p:nvPr/>
          </p:nvPicPr>
          <p:blipFill rotWithShape="1">
            <a:blip r:embed="rId12">
              <a:alphaModFix/>
            </a:blip>
            <a:srcRect b="1844" l="10391" r="10288" t="7338"/>
            <a:stretch/>
          </p:blipFill>
          <p:spPr>
            <a:xfrm>
              <a:off x="2429127" y="1515611"/>
              <a:ext cx="4396057" cy="33963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8" name="Google Shape;98;p13"/>
            <p:cNvSpPr/>
            <p:nvPr/>
          </p:nvSpPr>
          <p:spPr>
            <a:xfrm>
              <a:off x="3762738" y="1365147"/>
              <a:ext cx="1555800" cy="237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9" name="Google Shape;99;p13"/>
          <p:cNvSpPr txBox="1"/>
          <p:nvPr/>
        </p:nvSpPr>
        <p:spPr>
          <a:xfrm>
            <a:off x="4468225" y="8251326"/>
            <a:ext cx="20976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Fourier-</a:t>
            </a:r>
            <a:b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transform</a:t>
            </a:r>
            <a:endParaRPr/>
          </a:p>
        </p:txBody>
      </p:sp>
      <p:sp>
        <p:nvSpPr>
          <p:cNvPr id="100" name="Google Shape;100;p13"/>
          <p:cNvSpPr txBox="1"/>
          <p:nvPr/>
        </p:nvSpPr>
        <p:spPr>
          <a:xfrm>
            <a:off x="616815" y="7227565"/>
            <a:ext cx="25986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Electron undergoes cyclotron motion in magnetic field and emits cyclotron radiation</a:t>
            </a:r>
            <a:endParaRPr/>
          </a:p>
        </p:txBody>
      </p:sp>
      <p:sp>
        <p:nvSpPr>
          <p:cNvPr id="101" name="Google Shape;101;p13"/>
          <p:cNvSpPr txBox="1"/>
          <p:nvPr/>
        </p:nvSpPr>
        <p:spPr>
          <a:xfrm>
            <a:off x="1169175" y="5889243"/>
            <a:ext cx="52488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Cyclotron radiation (1 fW) collected, digitized</a:t>
            </a:r>
            <a:endParaRPr/>
          </a:p>
        </p:txBody>
      </p:sp>
      <p:sp>
        <p:nvSpPr>
          <p:cNvPr id="102" name="Google Shape;102;p13"/>
          <p:cNvSpPr txBox="1"/>
          <p:nvPr/>
        </p:nvSpPr>
        <p:spPr>
          <a:xfrm>
            <a:off x="625704" y="10101944"/>
            <a:ext cx="1975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Electron produced in beta</a:t>
            </a:r>
            <a:b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decay</a:t>
            </a:r>
            <a:endParaRPr/>
          </a:p>
        </p:txBody>
      </p:sp>
      <p:pic>
        <p:nvPicPr>
          <p:cNvPr id="103" name="Google Shape;103;p13"/>
          <p:cNvPicPr preferRelativeResize="0"/>
          <p:nvPr/>
        </p:nvPicPr>
        <p:blipFill rotWithShape="1">
          <a:blip r:embed="rId13">
            <a:alphaModFix/>
          </a:blip>
          <a:srcRect b="0" l="-9700" r="9700" t="0"/>
          <a:stretch/>
        </p:blipFill>
        <p:spPr>
          <a:xfrm flipH="1" rot="-5400000">
            <a:off x="2192938" y="8540173"/>
            <a:ext cx="3441620" cy="57178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3"/>
          <p:cNvSpPr/>
          <p:nvPr/>
        </p:nvSpPr>
        <p:spPr>
          <a:xfrm>
            <a:off x="8373052" y="10397564"/>
            <a:ext cx="273300" cy="281100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3"/>
          <p:cNvSpPr txBox="1"/>
          <p:nvPr/>
        </p:nvSpPr>
        <p:spPr>
          <a:xfrm>
            <a:off x="10894033" y="9562257"/>
            <a:ext cx="1691100" cy="1385400"/>
          </a:xfrm>
          <a:prstGeom prst="rect">
            <a:avLst/>
          </a:prstGeom>
          <a:solidFill>
            <a:srgbClr val="FFFFFF">
              <a:alpha val="6941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Cyclotron frequency extracted</a:t>
            </a:r>
            <a:endParaRPr/>
          </a:p>
        </p:txBody>
      </p:sp>
      <p:cxnSp>
        <p:nvCxnSpPr>
          <p:cNvPr id="106" name="Google Shape;106;p13"/>
          <p:cNvCxnSpPr/>
          <p:nvPr/>
        </p:nvCxnSpPr>
        <p:spPr>
          <a:xfrm>
            <a:off x="8807450" y="10657406"/>
            <a:ext cx="5361300" cy="652500"/>
          </a:xfrm>
          <a:prstGeom prst="curvedConnector3">
            <a:avLst>
              <a:gd fmla="val 20762" name="adj1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lg" w="lg" type="triangle"/>
          </a:ln>
        </p:spPr>
      </p:cxnSp>
      <p:sp>
        <p:nvSpPr>
          <p:cNvPr id="107" name="Google Shape;107;p13"/>
          <p:cNvSpPr/>
          <p:nvPr/>
        </p:nvSpPr>
        <p:spPr>
          <a:xfrm>
            <a:off x="14329905" y="10988323"/>
            <a:ext cx="419400" cy="632400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8" name="Google Shape;108;p13"/>
          <p:cNvGrpSpPr/>
          <p:nvPr/>
        </p:nvGrpSpPr>
        <p:grpSpPr>
          <a:xfrm>
            <a:off x="14603429" y="5772089"/>
            <a:ext cx="5461200" cy="4535364"/>
            <a:chOff x="149544" y="1589993"/>
            <a:chExt cx="5461200" cy="4535364"/>
          </a:xfrm>
        </p:grpSpPr>
        <p:grpSp>
          <p:nvGrpSpPr>
            <p:cNvPr id="109" name="Google Shape;109;p13"/>
            <p:cNvGrpSpPr/>
            <p:nvPr/>
          </p:nvGrpSpPr>
          <p:grpSpPr>
            <a:xfrm>
              <a:off x="424132" y="2473637"/>
              <a:ext cx="4572449" cy="3651720"/>
              <a:chOff x="6904125" y="1956782"/>
              <a:chExt cx="4682008" cy="3512620"/>
            </a:xfrm>
          </p:grpSpPr>
          <p:pic>
            <p:nvPicPr>
              <p:cNvPr descr="A close up of a map&#10;&#10;Description automatically generated" id="110" name="Google Shape;110;p13"/>
              <p:cNvPicPr preferRelativeResize="0"/>
              <p:nvPr/>
            </p:nvPicPr>
            <p:blipFill rotWithShape="1">
              <a:blip r:embed="rId14">
                <a:alphaModFix/>
              </a:blip>
              <a:srcRect b="0" l="43861" r="0" t="0"/>
              <a:stretch/>
            </p:blipFill>
            <p:spPr>
              <a:xfrm>
                <a:off x="6904125" y="1956782"/>
                <a:ext cx="4682008" cy="351262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1" name="Google Shape;111;p13"/>
              <p:cNvSpPr txBox="1"/>
              <p:nvPr/>
            </p:nvSpPr>
            <p:spPr>
              <a:xfrm>
                <a:off x="7748504" y="4401996"/>
                <a:ext cx="356700" cy="322200"/>
              </a:xfrm>
              <a:prstGeom prst="rect">
                <a:avLst/>
              </a:prstGeom>
              <a:blipFill rotWithShape="1">
                <a:blip r:embed="rId15">
                  <a:alphaModFix/>
                </a:blip>
                <a:stretch>
                  <a:fillRect b="-21430" l="-17860" r="-21430" t="0"/>
                </a:stretch>
              </a:blip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-US" sz="1400" u="none" cap="none" strike="noStrike"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:endParaRPr/>
              </a:p>
            </p:txBody>
          </p:sp>
          <p:sp>
            <p:nvSpPr>
              <p:cNvPr id="112" name="Google Shape;112;p13"/>
              <p:cNvSpPr txBox="1"/>
              <p:nvPr/>
            </p:nvSpPr>
            <p:spPr>
              <a:xfrm>
                <a:off x="9385264" y="3356176"/>
                <a:ext cx="356700" cy="322200"/>
              </a:xfrm>
              <a:prstGeom prst="rect">
                <a:avLst/>
              </a:prstGeom>
              <a:blipFill rotWithShape="1">
                <a:blip r:embed="rId16">
                  <a:alphaModFix/>
                </a:blip>
                <a:stretch>
                  <a:fillRect b="-25930" l="-17860" r="-21430" t="0"/>
                </a:stretch>
              </a:blip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-US" sz="1400" u="none" cap="none" strike="noStrike"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:endParaRPr/>
              </a:p>
            </p:txBody>
          </p:sp>
        </p:grpSp>
        <p:sp>
          <p:nvSpPr>
            <p:cNvPr id="113" name="Google Shape;113;p13"/>
            <p:cNvSpPr txBox="1"/>
            <p:nvPr/>
          </p:nvSpPr>
          <p:spPr>
            <a:xfrm rot="-5400000">
              <a:off x="-68929" y="3874213"/>
              <a:ext cx="9444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count rate</a:t>
              </a: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218594" y="5363737"/>
              <a:ext cx="369300" cy="301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13"/>
            <p:cNvSpPr txBox="1"/>
            <p:nvPr/>
          </p:nvSpPr>
          <p:spPr>
            <a:xfrm>
              <a:off x="149544" y="1589993"/>
              <a:ext cx="5461200" cy="95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Energy spectrum of electrons emitted from tritium β</a:t>
              </a:r>
              <a:r>
                <a:rPr b="0" baseline="30000" i="0" lang="en-US" sz="2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-</a:t>
              </a:r>
              <a:r>
                <a:rPr b="0" i="0" lang="en-US" sz="2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decay</a:t>
              </a:r>
              <a:endParaRPr/>
            </a:p>
          </p:txBody>
        </p:sp>
      </p:grpSp>
      <p:sp>
        <p:nvSpPr>
          <p:cNvPr id="116" name="Google Shape;116;p13"/>
          <p:cNvSpPr/>
          <p:nvPr/>
        </p:nvSpPr>
        <p:spPr>
          <a:xfrm>
            <a:off x="17203733" y="11275613"/>
            <a:ext cx="708900" cy="528000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3"/>
          <p:cNvSpPr txBox="1"/>
          <p:nvPr/>
        </p:nvSpPr>
        <p:spPr>
          <a:xfrm>
            <a:off x="18505700" y="10830500"/>
            <a:ext cx="28098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Electron kinetic energy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assessed</a:t>
            </a:r>
            <a:endParaRPr/>
          </a:p>
        </p:txBody>
      </p:sp>
      <p:cxnSp>
        <p:nvCxnSpPr>
          <p:cNvPr id="118" name="Google Shape;118;p13"/>
          <p:cNvCxnSpPr/>
          <p:nvPr/>
        </p:nvCxnSpPr>
        <p:spPr>
          <a:xfrm flipH="1" rot="10800000">
            <a:off x="17710484" y="10465110"/>
            <a:ext cx="202200" cy="7728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lg" w="lg" type="triangle"/>
          </a:ln>
        </p:spPr>
      </p:cxnSp>
      <p:sp>
        <p:nvSpPr>
          <p:cNvPr id="119" name="Google Shape;119;p13"/>
          <p:cNvSpPr txBox="1"/>
          <p:nvPr/>
        </p:nvSpPr>
        <p:spPr>
          <a:xfrm>
            <a:off x="19681878" y="6939596"/>
            <a:ext cx="28998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arenR" startAt="8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Neutrino mass info extracted from spectrum</a:t>
            </a:r>
            <a:endParaRPr/>
          </a:p>
        </p:txBody>
      </p:sp>
      <p:grpSp>
        <p:nvGrpSpPr>
          <p:cNvPr id="120" name="Google Shape;120;p13"/>
          <p:cNvGrpSpPr/>
          <p:nvPr/>
        </p:nvGrpSpPr>
        <p:grpSpPr>
          <a:xfrm>
            <a:off x="22446718" y="5688570"/>
            <a:ext cx="6676276" cy="4737024"/>
            <a:chOff x="22693718" y="5936718"/>
            <a:chExt cx="7056628" cy="4894632"/>
          </a:xfrm>
        </p:grpSpPr>
        <p:pic>
          <p:nvPicPr>
            <p:cNvPr descr="A graph with red and blue lines&#10;&#10;Description automatically generated" id="121" name="Google Shape;121;p13"/>
            <p:cNvPicPr preferRelativeResize="0"/>
            <p:nvPr/>
          </p:nvPicPr>
          <p:blipFill rotWithShape="1">
            <a:blip r:embed="rId17">
              <a:alphaModFix/>
            </a:blip>
            <a:srcRect b="6635" l="3641" r="6000" t="9373"/>
            <a:stretch/>
          </p:blipFill>
          <p:spPr>
            <a:xfrm>
              <a:off x="22693718" y="5936718"/>
              <a:ext cx="7023109" cy="4894632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22" name="Google Shape;122;p13"/>
            <p:cNvGrpSpPr/>
            <p:nvPr/>
          </p:nvGrpSpPr>
          <p:grpSpPr>
            <a:xfrm>
              <a:off x="23333582" y="8933147"/>
              <a:ext cx="6416764" cy="477089"/>
              <a:chOff x="813334" y="4424281"/>
              <a:chExt cx="5535511" cy="413100"/>
            </a:xfrm>
          </p:grpSpPr>
          <p:sp>
            <p:nvSpPr>
              <p:cNvPr id="123" name="Google Shape;123;p13"/>
              <p:cNvSpPr txBox="1"/>
              <p:nvPr/>
            </p:nvSpPr>
            <p:spPr>
              <a:xfrm>
                <a:off x="2936945" y="4424281"/>
                <a:ext cx="3411900" cy="41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-US" sz="2400" u="none" cap="none" strike="noStrike">
                    <a:solidFill>
                      <a:srgbClr val="008F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Project 8 sensitivity goal</a:t>
                </a:r>
                <a:endParaRPr/>
              </a:p>
            </p:txBody>
          </p:sp>
          <p:cxnSp>
            <p:nvCxnSpPr>
              <p:cNvPr id="124" name="Google Shape;124;p13"/>
              <p:cNvCxnSpPr/>
              <p:nvPr/>
            </p:nvCxnSpPr>
            <p:spPr>
              <a:xfrm>
                <a:off x="813334" y="4458116"/>
                <a:ext cx="5376000" cy="111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339933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40000" rotWithShape="0" dir="5400000" dist="20000">
                  <a:srgbClr val="000000">
                    <a:alpha val="38040"/>
                  </a:srgbClr>
                </a:outerShdw>
              </a:effectLst>
            </p:spPr>
          </p:cxnSp>
        </p:grpSp>
        <p:sp>
          <p:nvSpPr>
            <p:cNvPr id="125" name="Google Shape;125;p13"/>
            <p:cNvSpPr/>
            <p:nvPr/>
          </p:nvSpPr>
          <p:spPr>
            <a:xfrm>
              <a:off x="23347730" y="6096944"/>
              <a:ext cx="6217800" cy="2880300"/>
            </a:xfrm>
            <a:prstGeom prst="rect">
              <a:avLst/>
            </a:prstGeom>
            <a:solidFill>
              <a:srgbClr val="008F00">
                <a:alpha val="2391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6" name="Google Shape;126;p13"/>
          <p:cNvSpPr txBox="1"/>
          <p:nvPr/>
        </p:nvSpPr>
        <p:spPr>
          <a:xfrm>
            <a:off x="19913100" y="9435250"/>
            <a:ext cx="20691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Repeated for many decays</a:t>
            </a:r>
            <a:endParaRPr/>
          </a:p>
        </p:txBody>
      </p:sp>
      <p:sp>
        <p:nvSpPr>
          <p:cNvPr id="127" name="Google Shape;127;p13"/>
          <p:cNvSpPr txBox="1"/>
          <p:nvPr/>
        </p:nvSpPr>
        <p:spPr>
          <a:xfrm>
            <a:off x="22378830" y="10486238"/>
            <a:ext cx="75930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Goal: sensitivity to 40 meV, measuring the mass or excluding the inverted ordering. Simultaneous sensitivity to active and sterile neutrinos.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8" name="Google Shape;128;p13"/>
          <p:cNvCxnSpPr/>
          <p:nvPr/>
        </p:nvCxnSpPr>
        <p:spPr>
          <a:xfrm flipH="1" rot="10800000">
            <a:off x="24552007" y="13768871"/>
            <a:ext cx="982500" cy="366300"/>
          </a:xfrm>
          <a:prstGeom prst="straightConnector1">
            <a:avLst/>
          </a:prstGeom>
          <a:noFill/>
          <a:ln cap="flat" cmpd="sng" w="25400">
            <a:solidFill>
              <a:srgbClr val="7F7F7F"/>
            </a:solidFill>
            <a:prstDash val="dot"/>
            <a:round/>
            <a:headEnd len="sm" w="sm" type="none"/>
            <a:tailEnd len="sm" w="sm" type="none"/>
          </a:ln>
        </p:spPr>
      </p:cxnSp>
      <p:grpSp>
        <p:nvGrpSpPr>
          <p:cNvPr id="129" name="Google Shape;129;p13"/>
          <p:cNvGrpSpPr/>
          <p:nvPr/>
        </p:nvGrpSpPr>
        <p:grpSpPr>
          <a:xfrm>
            <a:off x="20302050" y="12225750"/>
            <a:ext cx="9644400" cy="7832100"/>
            <a:chOff x="20302050" y="12225750"/>
            <a:chExt cx="9644400" cy="7832100"/>
          </a:xfrm>
        </p:grpSpPr>
        <p:sp>
          <p:nvSpPr>
            <p:cNvPr id="130" name="Google Shape;130;p13"/>
            <p:cNvSpPr/>
            <p:nvPr/>
          </p:nvSpPr>
          <p:spPr>
            <a:xfrm>
              <a:off x="20302050" y="12225750"/>
              <a:ext cx="9644400" cy="7832100"/>
            </a:xfrm>
            <a:prstGeom prst="roundRect">
              <a:avLst>
                <a:gd fmla="val 8133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t/>
              </a:r>
              <a:endPara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1" name="Google Shape;131;p13"/>
            <p:cNvGrpSpPr/>
            <p:nvPr/>
          </p:nvGrpSpPr>
          <p:grpSpPr>
            <a:xfrm>
              <a:off x="21377981" y="13444870"/>
              <a:ext cx="4991931" cy="3403995"/>
              <a:chOff x="24223357" y="13103020"/>
              <a:chExt cx="5360751" cy="3711290"/>
            </a:xfrm>
          </p:grpSpPr>
          <p:pic>
            <p:nvPicPr>
              <p:cNvPr id="132" name="Google Shape;132;p13"/>
              <p:cNvPicPr preferRelativeResize="0"/>
              <p:nvPr/>
            </p:nvPicPr>
            <p:blipFill rotWithShape="1">
              <a:blip r:embed="rId18">
                <a:alphaModFix/>
              </a:blip>
              <a:srcRect b="0" l="0" r="0" t="0"/>
              <a:stretch/>
            </p:blipFill>
            <p:spPr>
              <a:xfrm>
                <a:off x="24223357" y="13103020"/>
                <a:ext cx="5360751" cy="371129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3" name="Google Shape;133;p13"/>
              <p:cNvSpPr/>
              <p:nvPr/>
            </p:nvSpPr>
            <p:spPr>
              <a:xfrm>
                <a:off x="27630467" y="13240821"/>
                <a:ext cx="648300" cy="2874600"/>
              </a:xfrm>
              <a:prstGeom prst="rect">
                <a:avLst/>
              </a:prstGeom>
              <a:noFill/>
              <a:ln cap="flat" cmpd="sng" w="25400">
                <a:solidFill>
                  <a:srgbClr val="7F7F7F"/>
                </a:solidFill>
                <a:prstDash val="dot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34" name="Google Shape;134;p13"/>
            <p:cNvCxnSpPr/>
            <p:nvPr/>
          </p:nvCxnSpPr>
          <p:spPr>
            <a:xfrm flipH="1" rot="10800000">
              <a:off x="25193126" y="15667590"/>
              <a:ext cx="3924900" cy="551700"/>
            </a:xfrm>
            <a:prstGeom prst="straightConnector1">
              <a:avLst/>
            </a:prstGeom>
            <a:noFill/>
            <a:ln cap="flat" cmpd="sng" w="25400">
              <a:solidFill>
                <a:srgbClr val="7F7F7F"/>
              </a:solidFill>
              <a:prstDash val="dot"/>
              <a:round/>
              <a:headEnd len="sm" w="sm" type="none"/>
              <a:tailEnd len="sm" w="sm" type="none"/>
            </a:ln>
          </p:spPr>
        </p:cxnSp>
        <p:pic>
          <p:nvPicPr>
            <p:cNvPr id="135" name="Google Shape;135;p13"/>
            <p:cNvPicPr preferRelativeResize="0"/>
            <p:nvPr/>
          </p:nvPicPr>
          <p:blipFill rotWithShape="1">
            <a:blip r:embed="rId19">
              <a:alphaModFix/>
            </a:blip>
            <a:srcRect b="0" l="0" r="0" t="0"/>
            <a:stretch/>
          </p:blipFill>
          <p:spPr>
            <a:xfrm>
              <a:off x="25517460" y="13354776"/>
              <a:ext cx="3535723" cy="2447808"/>
            </a:xfrm>
            <a:prstGeom prst="rect">
              <a:avLst/>
            </a:prstGeom>
            <a:noFill/>
            <a:ln cap="flat" cmpd="sng" w="25400">
              <a:solidFill>
                <a:srgbClr val="7F7F7F"/>
              </a:solidFill>
              <a:prstDash val="dot"/>
              <a:round/>
              <a:headEnd len="sm" w="sm" type="none"/>
              <a:tailEnd len="sm" w="sm" type="none"/>
            </a:ln>
          </p:spPr>
        </p:pic>
        <p:sp>
          <p:nvSpPr>
            <p:cNvPr id="136" name="Google Shape;136;p13"/>
            <p:cNvSpPr txBox="1"/>
            <p:nvPr/>
          </p:nvSpPr>
          <p:spPr>
            <a:xfrm>
              <a:off x="21321726" y="13063860"/>
              <a:ext cx="76050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baseline="30000" i="0" lang="en-US" sz="2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83m</a:t>
              </a:r>
              <a:r>
                <a:rPr b="0" i="0" lang="en-US" sz="2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Kr N-line spectra</a:t>
              </a:r>
              <a:endParaRPr/>
            </a:p>
          </p:txBody>
        </p:sp>
        <p:sp>
          <p:nvSpPr>
            <p:cNvPr id="137" name="Google Shape;137;p13"/>
            <p:cNvSpPr txBox="1"/>
            <p:nvPr/>
          </p:nvSpPr>
          <p:spPr>
            <a:xfrm>
              <a:off x="21908338" y="13638563"/>
              <a:ext cx="2809800" cy="224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000" u="none" cap="none" strike="noStrike">
                  <a:solidFill>
                    <a:srgbClr val="083C92"/>
                  </a:solidFill>
                  <a:latin typeface="Calibri"/>
                  <a:ea typeface="Calibri"/>
                  <a:cs typeface="Calibri"/>
                  <a:sym typeface="Calibri"/>
                </a:rPr>
                <a:t>With best </a:t>
              </a:r>
              <a:r>
                <a:rPr lang="en-US" sz="2000">
                  <a:solidFill>
                    <a:srgbClr val="083C92"/>
                  </a:solidFill>
                  <a:latin typeface="Calibri"/>
                  <a:ea typeface="Calibri"/>
                  <a:cs typeface="Calibri"/>
                  <a:sym typeface="Calibri"/>
                </a:rPr>
                <a:t>previous CRES </a:t>
              </a:r>
              <a:r>
                <a:rPr b="0" i="0" lang="en-US" sz="2000" u="none" cap="none" strike="noStrike">
                  <a:solidFill>
                    <a:srgbClr val="083C92"/>
                  </a:solidFill>
                  <a:latin typeface="Calibri"/>
                  <a:ea typeface="Calibri"/>
                  <a:cs typeface="Calibri"/>
                  <a:sym typeface="Calibri"/>
                </a:rPr>
                <a:t>resolution of </a:t>
              </a:r>
              <a:br>
                <a:rPr b="0" i="0" lang="en-US" sz="2000" u="none" cap="none" strike="noStrike">
                  <a:solidFill>
                    <a:srgbClr val="083C92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000" u="none" cap="none" strike="noStrike">
                  <a:solidFill>
                    <a:srgbClr val="083C92"/>
                  </a:solidFill>
                  <a:latin typeface="Calibri"/>
                  <a:ea typeface="Calibri"/>
                  <a:cs typeface="Calibri"/>
                  <a:sym typeface="Calibri"/>
                </a:rPr>
                <a:t>1.66 eV FWHM</a:t>
              </a:r>
              <a:br>
                <a:rPr b="0" i="0" lang="en-US" sz="20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2000">
                  <a:solidFill>
                    <a:srgbClr val="EF8600"/>
                  </a:solidFill>
                  <a:latin typeface="Calibri"/>
                  <a:ea typeface="Calibri"/>
                  <a:cs typeface="Calibri"/>
                  <a:sym typeface="Calibri"/>
                </a:rPr>
                <a:t>Predicted w</a:t>
              </a:r>
              <a:r>
                <a:rPr b="0" i="0" lang="en-US" sz="2000" u="none" cap="none" strike="noStrike">
                  <a:solidFill>
                    <a:srgbClr val="EF8600"/>
                  </a:solidFill>
                  <a:latin typeface="Calibri"/>
                  <a:ea typeface="Calibri"/>
                  <a:cs typeface="Calibri"/>
                  <a:sym typeface="Calibri"/>
                </a:rPr>
                <a:t>ith new cavity-based apparatus, with resolution of </a:t>
              </a:r>
              <a:br>
                <a:rPr b="0" i="0" lang="en-US" sz="2000" u="none" cap="none" strike="noStrike">
                  <a:solidFill>
                    <a:srgbClr val="EF86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2000" u="none" cap="none" strike="noStrike">
                  <a:solidFill>
                    <a:srgbClr val="EF8600"/>
                  </a:solidFill>
                  <a:latin typeface="Calibri"/>
                  <a:ea typeface="Calibri"/>
                  <a:cs typeface="Calibri"/>
                  <a:sym typeface="Calibri"/>
                </a:rPr>
                <a:t>0.3 eV FWHM</a:t>
              </a:r>
              <a:endParaRPr/>
            </a:p>
          </p:txBody>
        </p:sp>
        <p:sp>
          <p:nvSpPr>
            <p:cNvPr id="138" name="Google Shape;138;p13"/>
            <p:cNvSpPr txBox="1"/>
            <p:nvPr/>
          </p:nvSpPr>
          <p:spPr>
            <a:xfrm>
              <a:off x="28068503" y="14320376"/>
              <a:ext cx="1750200" cy="954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N2-32 and N3-32 lines, separated by only ~0.67 eV, will be distinguishable</a:t>
              </a:r>
              <a:endParaRPr/>
            </a:p>
          </p:txBody>
        </p:sp>
        <p:sp>
          <p:nvSpPr>
            <p:cNvPr id="139" name="Google Shape;139;p13"/>
            <p:cNvSpPr txBox="1"/>
            <p:nvPr/>
          </p:nvSpPr>
          <p:spPr>
            <a:xfrm>
              <a:off x="20363350" y="15216000"/>
              <a:ext cx="1536900" cy="95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Most precise characterization of shakeup &amp; shakeoff expected</a:t>
              </a:r>
              <a:endParaRPr/>
            </a:p>
          </p:txBody>
        </p:sp>
      </p:grpSp>
      <p:cxnSp>
        <p:nvCxnSpPr>
          <p:cNvPr id="140" name="Google Shape;140;p13"/>
          <p:cNvCxnSpPr/>
          <p:nvPr/>
        </p:nvCxnSpPr>
        <p:spPr>
          <a:xfrm>
            <a:off x="21890688" y="15848663"/>
            <a:ext cx="2150400" cy="311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41" name="Google Shape;141;p13"/>
          <p:cNvCxnSpPr/>
          <p:nvPr/>
        </p:nvCxnSpPr>
        <p:spPr>
          <a:xfrm flipH="1" rot="10800000">
            <a:off x="11679625" y="34011200"/>
            <a:ext cx="597900" cy="679500"/>
          </a:xfrm>
          <a:prstGeom prst="straightConnector1">
            <a:avLst/>
          </a:prstGeom>
          <a:noFill/>
          <a:ln cap="flat" cmpd="sng" w="25375">
            <a:solidFill>
              <a:srgbClr val="33016F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42" name="Google Shape;142;p13"/>
          <p:cNvCxnSpPr/>
          <p:nvPr/>
        </p:nvCxnSpPr>
        <p:spPr>
          <a:xfrm>
            <a:off x="23863525" y="14644675"/>
            <a:ext cx="897600" cy="135600"/>
          </a:xfrm>
          <a:prstGeom prst="straightConnector1">
            <a:avLst/>
          </a:prstGeom>
          <a:noFill/>
          <a:ln cap="flat" cmpd="sng" w="12700">
            <a:solidFill>
              <a:srgbClr val="083C9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43" name="Google Shape;143;p13"/>
          <p:cNvCxnSpPr/>
          <p:nvPr/>
        </p:nvCxnSpPr>
        <p:spPr>
          <a:xfrm>
            <a:off x="23999600" y="15937375"/>
            <a:ext cx="761700" cy="284400"/>
          </a:xfrm>
          <a:prstGeom prst="straightConnector1">
            <a:avLst/>
          </a:prstGeom>
          <a:noFill/>
          <a:ln cap="flat" cmpd="sng" w="12700">
            <a:solidFill>
              <a:srgbClr val="EF86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44" name="Google Shape;144;p13"/>
          <p:cNvSpPr txBox="1"/>
          <p:nvPr/>
        </p:nvSpPr>
        <p:spPr>
          <a:xfrm>
            <a:off x="11215328" y="32924182"/>
            <a:ext cx="14124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25" lIns="60875" spcFirstLastPara="1" rIns="60875" wrap="square" tIns="30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Cavity dimensions</a:t>
            </a:r>
            <a:endParaRPr sz="932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Diameter: 15 mm</a:t>
            </a:r>
            <a:endParaRPr sz="932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Length: 130 mm</a:t>
            </a:r>
            <a:endParaRPr sz="932"/>
          </a:p>
        </p:txBody>
      </p:sp>
      <p:sp>
        <p:nvSpPr>
          <p:cNvPr id="145" name="Google Shape;145;p13"/>
          <p:cNvSpPr/>
          <p:nvPr/>
        </p:nvSpPr>
        <p:spPr>
          <a:xfrm>
            <a:off x="684787" y="10124350"/>
            <a:ext cx="401400" cy="3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46" name="Google Shape;146;p13"/>
          <p:cNvSpPr/>
          <p:nvPr/>
        </p:nvSpPr>
        <p:spPr>
          <a:xfrm>
            <a:off x="702369" y="7237207"/>
            <a:ext cx="401400" cy="3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147" name="Google Shape;147;p13"/>
          <p:cNvSpPr/>
          <p:nvPr/>
        </p:nvSpPr>
        <p:spPr>
          <a:xfrm>
            <a:off x="1323322" y="5917781"/>
            <a:ext cx="401400" cy="3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148" name="Google Shape;148;p13"/>
          <p:cNvSpPr/>
          <p:nvPr/>
        </p:nvSpPr>
        <p:spPr>
          <a:xfrm>
            <a:off x="4442274" y="8303612"/>
            <a:ext cx="401400" cy="3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149" name="Google Shape;149;p13"/>
          <p:cNvSpPr/>
          <p:nvPr/>
        </p:nvSpPr>
        <p:spPr>
          <a:xfrm>
            <a:off x="10426972" y="9619220"/>
            <a:ext cx="401400" cy="3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150" name="Google Shape;150;p13"/>
          <p:cNvSpPr/>
          <p:nvPr/>
        </p:nvSpPr>
        <p:spPr>
          <a:xfrm>
            <a:off x="18363368" y="10962287"/>
            <a:ext cx="401400" cy="3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/>
          </a:p>
        </p:txBody>
      </p:sp>
      <p:sp>
        <p:nvSpPr>
          <p:cNvPr id="151" name="Google Shape;151;p13"/>
          <p:cNvSpPr/>
          <p:nvPr/>
        </p:nvSpPr>
        <p:spPr>
          <a:xfrm>
            <a:off x="19611739" y="9540775"/>
            <a:ext cx="401400" cy="3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/>
          </a:p>
        </p:txBody>
      </p:sp>
      <p:sp>
        <p:nvSpPr>
          <p:cNvPr id="152" name="Google Shape;152;p13"/>
          <p:cNvSpPr/>
          <p:nvPr/>
        </p:nvSpPr>
        <p:spPr>
          <a:xfrm>
            <a:off x="19611753" y="6948452"/>
            <a:ext cx="401400" cy="3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/>
          </a:p>
        </p:txBody>
      </p:sp>
      <p:sp>
        <p:nvSpPr>
          <p:cNvPr id="153" name="Google Shape;153;p13"/>
          <p:cNvSpPr txBox="1"/>
          <p:nvPr/>
        </p:nvSpPr>
        <p:spPr>
          <a:xfrm>
            <a:off x="14329898" y="39070156"/>
            <a:ext cx="3506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field-shifting solenoid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4" name="Google Shape;154;p13"/>
          <p:cNvCxnSpPr>
            <a:stCxn id="153" idx="0"/>
          </p:cNvCxnSpPr>
          <p:nvPr/>
        </p:nvCxnSpPr>
        <p:spPr>
          <a:xfrm rot="10800000">
            <a:off x="15519548" y="38379256"/>
            <a:ext cx="563700" cy="690900"/>
          </a:xfrm>
          <a:prstGeom prst="straightConnector1">
            <a:avLst/>
          </a:prstGeom>
          <a:noFill/>
          <a:ln cap="flat" cmpd="sng" w="25375">
            <a:solidFill>
              <a:srgbClr val="33016F"/>
            </a:solidFill>
            <a:prstDash val="solid"/>
            <a:miter lim="800000"/>
            <a:headEnd len="sm" w="sm" type="none"/>
            <a:tailEnd len="med" w="med" type="triangle"/>
          </a:ln>
        </p:spPr>
      </p:cxnSp>
      <p:grpSp>
        <p:nvGrpSpPr>
          <p:cNvPr id="155" name="Google Shape;155;p13"/>
          <p:cNvGrpSpPr/>
          <p:nvPr/>
        </p:nvGrpSpPr>
        <p:grpSpPr>
          <a:xfrm>
            <a:off x="1979880" y="9948737"/>
            <a:ext cx="2431765" cy="1972069"/>
            <a:chOff x="1979880" y="10119698"/>
            <a:chExt cx="2431765" cy="1972069"/>
          </a:xfrm>
        </p:grpSpPr>
        <p:sp>
          <p:nvSpPr>
            <p:cNvPr id="156" name="Google Shape;156;p13"/>
            <p:cNvSpPr/>
            <p:nvPr/>
          </p:nvSpPr>
          <p:spPr>
            <a:xfrm>
              <a:off x="2351822" y="10234389"/>
              <a:ext cx="2001600" cy="123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7" name="Google Shape;157;p13"/>
            <p:cNvGrpSpPr/>
            <p:nvPr/>
          </p:nvGrpSpPr>
          <p:grpSpPr>
            <a:xfrm>
              <a:off x="1979880" y="10641127"/>
              <a:ext cx="2246331" cy="1319014"/>
              <a:chOff x="342315" y="5426514"/>
              <a:chExt cx="2139770" cy="1357150"/>
            </a:xfrm>
          </p:grpSpPr>
          <p:pic>
            <p:nvPicPr>
              <p:cNvPr id="158" name="Google Shape;158;p13"/>
              <p:cNvPicPr preferRelativeResize="0"/>
              <p:nvPr/>
            </p:nvPicPr>
            <p:blipFill rotWithShape="1">
              <a:blip r:embed="rId20">
                <a:alphaModFix/>
              </a:blip>
              <a:srcRect b="0" l="0" r="0" t="0"/>
              <a:stretch/>
            </p:blipFill>
            <p:spPr>
              <a:xfrm>
                <a:off x="342315" y="5426514"/>
                <a:ext cx="2091655" cy="13571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9" name="Google Shape;159;p13"/>
              <p:cNvSpPr txBox="1"/>
              <p:nvPr/>
            </p:nvSpPr>
            <p:spPr>
              <a:xfrm>
                <a:off x="524530" y="6466207"/>
                <a:ext cx="165000" cy="2217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baseline="30000" i="0" lang="en-US" sz="14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3</a:t>
                </a:r>
                <a:r>
                  <a:rPr b="0" i="0" lang="en-US" sz="14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H</a:t>
                </a:r>
                <a:endParaRPr/>
              </a:p>
            </p:txBody>
          </p:sp>
          <p:sp>
            <p:nvSpPr>
              <p:cNvPr id="160" name="Google Shape;160;p13"/>
              <p:cNvSpPr txBox="1"/>
              <p:nvPr/>
            </p:nvSpPr>
            <p:spPr>
              <a:xfrm>
                <a:off x="1480535" y="6442493"/>
                <a:ext cx="326700" cy="2217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baseline="30000" i="0" lang="en-US" sz="14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3</a:t>
                </a:r>
                <a:r>
                  <a:rPr b="0" i="0" lang="en-US" sz="14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He  </a:t>
                </a:r>
                <a:endParaRPr/>
              </a:p>
            </p:txBody>
          </p:sp>
          <p:sp>
            <p:nvSpPr>
              <p:cNvPr id="161" name="Google Shape;161;p13"/>
              <p:cNvSpPr txBox="1"/>
              <p:nvPr/>
            </p:nvSpPr>
            <p:spPr>
              <a:xfrm>
                <a:off x="2285885" y="6332505"/>
                <a:ext cx="196200" cy="221700"/>
              </a:xfrm>
              <a:prstGeom prst="rect">
                <a:avLst/>
              </a:prstGeom>
              <a:blipFill rotWithShape="1">
                <a:blip r:embed="rId21">
                  <a:alphaModFix/>
                </a:blip>
                <a:stretch>
                  <a:fillRect b="-5560" l="-11760" r="-5890" t="0"/>
                </a:stretch>
              </a:blip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-US" sz="1400" u="none" cap="none" strike="noStrike"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:endParaRPr/>
              </a:p>
            </p:txBody>
          </p:sp>
          <p:sp>
            <p:nvSpPr>
              <p:cNvPr id="162" name="Google Shape;162;p13"/>
              <p:cNvSpPr/>
              <p:nvPr/>
            </p:nvSpPr>
            <p:spPr>
              <a:xfrm>
                <a:off x="2064264" y="6613789"/>
                <a:ext cx="145200" cy="1485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" name="Google Shape;163;p13"/>
              <p:cNvSpPr/>
              <p:nvPr/>
            </p:nvSpPr>
            <p:spPr>
              <a:xfrm>
                <a:off x="2034447" y="5509658"/>
                <a:ext cx="145200" cy="1485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" name="Google Shape;164;p13"/>
              <p:cNvSpPr/>
              <p:nvPr/>
            </p:nvSpPr>
            <p:spPr>
              <a:xfrm>
                <a:off x="2011473" y="5558728"/>
                <a:ext cx="145200" cy="1485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5" name="Google Shape;165;p13"/>
            <p:cNvGrpSpPr/>
            <p:nvPr/>
          </p:nvGrpSpPr>
          <p:grpSpPr>
            <a:xfrm>
              <a:off x="2539786" y="10119698"/>
              <a:ext cx="1871858" cy="984231"/>
              <a:chOff x="7199135" y="3288524"/>
              <a:chExt cx="2336318" cy="1267848"/>
            </a:xfrm>
          </p:grpSpPr>
          <p:grpSp>
            <p:nvGrpSpPr>
              <p:cNvPr id="166" name="Google Shape;166;p13"/>
              <p:cNvGrpSpPr/>
              <p:nvPr/>
            </p:nvGrpSpPr>
            <p:grpSpPr>
              <a:xfrm>
                <a:off x="7199135" y="3288524"/>
                <a:ext cx="1936423" cy="1267848"/>
                <a:chOff x="7199135" y="3288524"/>
                <a:chExt cx="1936423" cy="1267848"/>
              </a:xfrm>
            </p:grpSpPr>
            <p:pic>
              <p:nvPicPr>
                <p:cNvPr id="167" name="Google Shape;167;p13"/>
                <p:cNvPicPr preferRelativeResize="0"/>
                <p:nvPr/>
              </p:nvPicPr>
              <p:blipFill rotWithShape="1">
                <a:blip r:embed="rId22">
                  <a:alphaModFix/>
                </a:blip>
                <a:srcRect b="0" l="53759" r="0" t="0"/>
                <a:stretch/>
              </p:blipFill>
              <p:spPr>
                <a:xfrm>
                  <a:off x="7213474" y="3316654"/>
                  <a:ext cx="1922084" cy="1239718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68" name="Google Shape;168;p13"/>
                <p:cNvSpPr/>
                <p:nvPr/>
              </p:nvSpPr>
              <p:spPr>
                <a:xfrm>
                  <a:off x="7199135" y="3288524"/>
                  <a:ext cx="339600" cy="3144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69" name="Google Shape;169;p13"/>
              <p:cNvSpPr txBox="1"/>
              <p:nvPr/>
            </p:nvSpPr>
            <p:spPr>
              <a:xfrm>
                <a:off x="8934853" y="3957130"/>
                <a:ext cx="600600" cy="535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1" lang="en-US" sz="21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</a:t>
                </a:r>
                <a:r>
                  <a:rPr b="1" baseline="30000" i="1" lang="en-US" sz="21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-</a:t>
                </a:r>
                <a:endParaRPr b="1" i="1" sz="2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13"/>
            <p:cNvSpPr/>
            <p:nvPr/>
          </p:nvSpPr>
          <p:spPr>
            <a:xfrm>
              <a:off x="2344304" y="11651401"/>
              <a:ext cx="90900" cy="19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2496704" y="11889303"/>
              <a:ext cx="90900" cy="105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3481361" y="11665837"/>
              <a:ext cx="173100" cy="19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13"/>
            <p:cNvSpPr/>
            <p:nvPr/>
          </p:nvSpPr>
          <p:spPr>
            <a:xfrm rot="2061181">
              <a:off x="3768105" y="10951059"/>
              <a:ext cx="136632" cy="105761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4" name="Google Shape;174;p13"/>
            <p:cNvGrpSpPr/>
            <p:nvPr/>
          </p:nvGrpSpPr>
          <p:grpSpPr>
            <a:xfrm>
              <a:off x="3685813" y="10922027"/>
              <a:ext cx="406599" cy="1169741"/>
              <a:chOff x="1822153" y="5558728"/>
              <a:chExt cx="387311" cy="1203561"/>
            </a:xfrm>
          </p:grpSpPr>
          <p:pic>
            <p:nvPicPr>
              <p:cNvPr id="175" name="Google Shape;175;p13"/>
              <p:cNvPicPr preferRelativeResize="0"/>
              <p:nvPr/>
            </p:nvPicPr>
            <p:blipFill rotWithShape="1">
              <a:blip r:embed="rId20">
                <a:alphaModFix/>
              </a:blip>
              <a:srcRect b="53094" l="73952" r="17679" t="31294"/>
              <a:stretch/>
            </p:blipFill>
            <p:spPr>
              <a:xfrm>
                <a:off x="1822153" y="5589339"/>
                <a:ext cx="175063" cy="21187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76" name="Google Shape;176;p13"/>
              <p:cNvSpPr/>
              <p:nvPr/>
            </p:nvSpPr>
            <p:spPr>
              <a:xfrm>
                <a:off x="2064264" y="6613789"/>
                <a:ext cx="145200" cy="1485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7" name="Google Shape;177;p13"/>
              <p:cNvSpPr/>
              <p:nvPr/>
            </p:nvSpPr>
            <p:spPr>
              <a:xfrm>
                <a:off x="2011473" y="5558728"/>
                <a:ext cx="145200" cy="1485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8" name="Google Shape;178;p13"/>
            <p:cNvSpPr/>
            <p:nvPr/>
          </p:nvSpPr>
          <p:spPr>
            <a:xfrm>
              <a:off x="3950114" y="10622814"/>
              <a:ext cx="133500" cy="129600"/>
            </a:xfrm>
            <a:prstGeom prst="ellipse">
              <a:avLst/>
            </a:prstGeom>
            <a:solidFill>
              <a:srgbClr val="00B050"/>
            </a:solidFill>
            <a:ln cap="flat" cmpd="sng" w="9525">
              <a:solidFill>
                <a:srgbClr val="1B386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9" name="Google Shape;179;p13"/>
          <p:cNvGrpSpPr/>
          <p:nvPr/>
        </p:nvGrpSpPr>
        <p:grpSpPr>
          <a:xfrm>
            <a:off x="-17900559" y="38646203"/>
            <a:ext cx="9869036" cy="3863295"/>
            <a:chOff x="2031264" y="308610"/>
            <a:chExt cx="4705815" cy="1842121"/>
          </a:xfrm>
        </p:grpSpPr>
        <p:pic>
          <p:nvPicPr>
            <p:cNvPr descr="A close-up of a machine&#10;&#10;AI-generated content may be incorrect." id="180" name="Google Shape;180;p13"/>
            <p:cNvPicPr preferRelativeResize="0"/>
            <p:nvPr/>
          </p:nvPicPr>
          <p:blipFill rotWithShape="1">
            <a:blip r:embed="rId23">
              <a:alphaModFix/>
            </a:blip>
            <a:srcRect b="0" l="0" r="0" t="16178"/>
            <a:stretch/>
          </p:blipFill>
          <p:spPr>
            <a:xfrm>
              <a:off x="2031264" y="308610"/>
              <a:ext cx="4705815" cy="18421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1" name="Google Shape;181;p13"/>
            <p:cNvSpPr txBox="1"/>
            <p:nvPr/>
          </p:nvSpPr>
          <p:spPr>
            <a:xfrm>
              <a:off x="5239390" y="805502"/>
              <a:ext cx="833400" cy="2406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69372" rotWithShape="0" algn="tl" dir="2700000" dist="52029">
                <a:srgbClr val="000000">
                  <a:alpha val="40000"/>
                </a:srgbClr>
              </a:outerShdw>
            </a:effectLst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39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RF waveguide and amplifier</a:t>
              </a:r>
              <a:endParaRPr sz="2003"/>
            </a:p>
          </p:txBody>
        </p:sp>
        <p:sp>
          <p:nvSpPr>
            <p:cNvPr id="182" name="Google Shape;182;p13"/>
            <p:cNvSpPr txBox="1"/>
            <p:nvPr/>
          </p:nvSpPr>
          <p:spPr>
            <a:xfrm>
              <a:off x="3631359" y="1459285"/>
              <a:ext cx="544500" cy="1203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69372" rotWithShape="0" algn="tl" dir="2700000" dist="52029">
                <a:srgbClr val="000000">
                  <a:alpha val="40000"/>
                </a:srgbClr>
              </a:outerShdw>
            </a:effectLst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39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Trap coils</a:t>
              </a:r>
              <a:endParaRPr sz="2003"/>
            </a:p>
          </p:txBody>
        </p:sp>
        <p:sp>
          <p:nvSpPr>
            <p:cNvPr id="183" name="Google Shape;183;p13"/>
            <p:cNvSpPr txBox="1"/>
            <p:nvPr/>
          </p:nvSpPr>
          <p:spPr>
            <a:xfrm>
              <a:off x="4492404" y="1982026"/>
              <a:ext cx="458100" cy="1203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69372" rotWithShape="0" algn="tl" dir="2700000" dist="52029">
                <a:srgbClr val="000000">
                  <a:alpha val="40000"/>
                </a:srgbClr>
              </a:outerShdw>
            </a:effectLst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39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Gas line</a:t>
              </a:r>
              <a:endParaRPr sz="2003"/>
            </a:p>
          </p:txBody>
        </p:sp>
        <p:sp>
          <p:nvSpPr>
            <p:cNvPr id="184" name="Google Shape;184;p13"/>
            <p:cNvSpPr txBox="1"/>
            <p:nvPr/>
          </p:nvSpPr>
          <p:spPr>
            <a:xfrm>
              <a:off x="2765005" y="1463484"/>
              <a:ext cx="487800" cy="2406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69372" rotWithShape="0" algn="tl" dir="2700000" dist="52029">
                <a:srgbClr val="000000">
                  <a:alpha val="40000"/>
                </a:srgbClr>
              </a:outerShdw>
            </a:effectLst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39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Thermal shield</a:t>
              </a:r>
              <a:endParaRPr sz="2003"/>
            </a:p>
          </p:txBody>
        </p:sp>
        <p:pic>
          <p:nvPicPr>
            <p:cNvPr descr="A close-up of a device&#10;&#10;AI-generated content may be incorrect." id="185" name="Google Shape;185;p13"/>
            <p:cNvPicPr preferRelativeResize="0"/>
            <p:nvPr/>
          </p:nvPicPr>
          <p:blipFill rotWithShape="1">
            <a:blip r:embed="rId24">
              <a:alphaModFix/>
            </a:blip>
            <a:srcRect b="31964" l="26327" r="27265" t="7533"/>
            <a:stretch/>
          </p:blipFill>
          <p:spPr>
            <a:xfrm>
              <a:off x="2127771" y="402881"/>
              <a:ext cx="1411153" cy="8591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6" name="Google Shape;186;p13"/>
            <p:cNvSpPr txBox="1"/>
            <p:nvPr/>
          </p:nvSpPr>
          <p:spPr>
            <a:xfrm>
              <a:off x="3134675" y="458781"/>
              <a:ext cx="496800" cy="2406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69372" rotWithShape="0" algn="tl" dir="2700000" dist="52029">
                <a:srgbClr val="000000">
                  <a:alpha val="40000"/>
                </a:srgbClr>
              </a:outerShdw>
            </a:effectLst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39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Thermal anchors</a:t>
              </a:r>
              <a:endParaRPr sz="2003"/>
            </a:p>
          </p:txBody>
        </p:sp>
        <p:cxnSp>
          <p:nvCxnSpPr>
            <p:cNvPr id="187" name="Google Shape;187;p13"/>
            <p:cNvCxnSpPr>
              <a:stCxn id="186" idx="3"/>
            </p:cNvCxnSpPr>
            <p:nvPr/>
          </p:nvCxnSpPr>
          <p:spPr>
            <a:xfrm>
              <a:off x="3631475" y="579081"/>
              <a:ext cx="1095300" cy="33600"/>
            </a:xfrm>
            <a:prstGeom prst="straightConnector1">
              <a:avLst/>
            </a:prstGeom>
            <a:noFill/>
            <a:ln cap="flat" cmpd="sng" w="26025">
              <a:solidFill>
                <a:srgbClr val="FFFFFF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88" name="Google Shape;188;p13"/>
            <p:cNvCxnSpPr/>
            <p:nvPr/>
          </p:nvCxnSpPr>
          <p:spPr>
            <a:xfrm flipH="1" rot="10800000">
              <a:off x="3995057" y="1755516"/>
              <a:ext cx="287400" cy="350100"/>
            </a:xfrm>
            <a:prstGeom prst="straightConnector1">
              <a:avLst/>
            </a:prstGeom>
            <a:noFill/>
            <a:ln cap="flat" cmpd="sng" w="26025">
              <a:solidFill>
                <a:srgbClr val="FFFFFF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</p:grpSp>
      <p:grpSp>
        <p:nvGrpSpPr>
          <p:cNvPr id="189" name="Google Shape;189;p13"/>
          <p:cNvGrpSpPr/>
          <p:nvPr/>
        </p:nvGrpSpPr>
        <p:grpSpPr>
          <a:xfrm>
            <a:off x="-6336712" y="34196399"/>
            <a:ext cx="4641910" cy="3108211"/>
            <a:chOff x="331832" y="3467776"/>
            <a:chExt cx="4396165" cy="2943661"/>
          </a:xfrm>
        </p:grpSpPr>
        <p:pic>
          <p:nvPicPr>
            <p:cNvPr descr="A machine in a factory&#10;&#10;AI-generated content may be incorrect." id="190" name="Google Shape;190;p13"/>
            <p:cNvPicPr preferRelativeResize="0"/>
            <p:nvPr/>
          </p:nvPicPr>
          <p:blipFill rotWithShape="1">
            <a:blip r:embed="rId25">
              <a:alphaModFix/>
            </a:blip>
            <a:srcRect b="9379" l="39830" r="1145" t="0"/>
            <a:stretch/>
          </p:blipFill>
          <p:spPr>
            <a:xfrm>
              <a:off x="622253" y="3467776"/>
              <a:ext cx="4105743" cy="29436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1" name="Google Shape;191;p13"/>
            <p:cNvSpPr txBox="1"/>
            <p:nvPr/>
          </p:nvSpPr>
          <p:spPr>
            <a:xfrm>
              <a:off x="2514458" y="4179951"/>
              <a:ext cx="1300500" cy="7695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3641" rotWithShape="0" algn="tl" dir="2700000" dist="40231">
                <a:srgbClr val="000000">
                  <a:alpha val="40000"/>
                </a:srgbClr>
              </a:outerShdw>
            </a:effectLst>
          </p:spPr>
          <p:txBody>
            <a:bodyPr anchorCtr="0" anchor="t" bIns="48275" lIns="96550" spcFirstLastPara="1" rIns="96550" wrap="square" tIns="48275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549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CCA apparatus in MRI magnet</a:t>
              </a:r>
              <a:endParaRPr sz="1549"/>
            </a:p>
          </p:txBody>
        </p:sp>
        <p:sp>
          <p:nvSpPr>
            <p:cNvPr id="192" name="Google Shape;192;p13"/>
            <p:cNvSpPr txBox="1"/>
            <p:nvPr/>
          </p:nvSpPr>
          <p:spPr>
            <a:xfrm>
              <a:off x="1037280" y="5342178"/>
              <a:ext cx="839400" cy="4311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3641" rotWithShape="0" algn="tl" dir="2700000" dist="40231">
                <a:srgbClr val="000000">
                  <a:alpha val="40000"/>
                </a:srgbClr>
              </a:outerShdw>
            </a:effectLst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986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Electrical and vacuum </a:t>
              </a:r>
              <a:r>
                <a:rPr lang="en-US" sz="986"/>
                <a:t>feedthroughs</a:t>
              </a:r>
              <a:endParaRPr sz="1549"/>
            </a:p>
          </p:txBody>
        </p:sp>
        <p:sp>
          <p:nvSpPr>
            <p:cNvPr id="193" name="Google Shape;193;p13"/>
            <p:cNvSpPr txBox="1"/>
            <p:nvPr/>
          </p:nvSpPr>
          <p:spPr>
            <a:xfrm>
              <a:off x="331832" y="5272946"/>
              <a:ext cx="634200" cy="1437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3641" rotWithShape="0" algn="tl" dir="2700000" dist="40231">
                <a:srgbClr val="000000">
                  <a:alpha val="40000"/>
                </a:srgbClr>
              </a:outerShdw>
            </a:effectLst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986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Cryocooler</a:t>
              </a:r>
              <a:endParaRPr sz="1549"/>
            </a:p>
          </p:txBody>
        </p:sp>
        <p:sp>
          <p:nvSpPr>
            <p:cNvPr id="194" name="Google Shape;194;p13"/>
            <p:cNvSpPr txBox="1"/>
            <p:nvPr/>
          </p:nvSpPr>
          <p:spPr>
            <a:xfrm>
              <a:off x="467809" y="4645739"/>
              <a:ext cx="504600" cy="4311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3641" rotWithShape="0" algn="tl" dir="2700000" dist="40231">
                <a:srgbClr val="000000">
                  <a:alpha val="40000"/>
                </a:srgbClr>
              </a:outerShdw>
            </a:effectLst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986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Gas handling manifold</a:t>
              </a:r>
              <a:endParaRPr sz="1549"/>
            </a:p>
          </p:txBody>
        </p:sp>
      </p:grpSp>
      <p:grpSp>
        <p:nvGrpSpPr>
          <p:cNvPr id="195" name="Google Shape;195;p13"/>
          <p:cNvGrpSpPr/>
          <p:nvPr/>
        </p:nvGrpSpPr>
        <p:grpSpPr>
          <a:xfrm>
            <a:off x="14278882" y="20682332"/>
            <a:ext cx="2899789" cy="6181924"/>
            <a:chOff x="5445572" y="2287913"/>
            <a:chExt cx="2018648" cy="4303463"/>
          </a:xfrm>
        </p:grpSpPr>
        <p:pic>
          <p:nvPicPr>
            <p:cNvPr descr="A close-up of a machine&#10;&#10;AI-generated content may be incorrect." id="196" name="Google Shape;196;p13"/>
            <p:cNvPicPr preferRelativeResize="0"/>
            <p:nvPr/>
          </p:nvPicPr>
          <p:blipFill rotWithShape="1">
            <a:blip r:embed="rId26">
              <a:alphaModFix/>
            </a:blip>
            <a:srcRect b="0" l="0" r="0" t="0"/>
            <a:stretch/>
          </p:blipFill>
          <p:spPr>
            <a:xfrm rot="5400000">
              <a:off x="4307631" y="3434787"/>
              <a:ext cx="4303463" cy="20097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7" name="Google Shape;197;p13"/>
            <p:cNvSpPr txBox="1"/>
            <p:nvPr/>
          </p:nvSpPr>
          <p:spPr>
            <a:xfrm>
              <a:off x="5471639" y="6013490"/>
              <a:ext cx="1412400" cy="4629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636" rotWithShape="0" algn="tl" dir="2700000" dist="37977">
                <a:srgbClr val="000000">
                  <a:alpha val="40000"/>
                </a:srgbClr>
              </a:outerShdw>
            </a:effectLst>
          </p:spPr>
          <p:txBody>
            <a:bodyPr anchorCtr="0" anchor="t" bIns="45550" lIns="91125" spcFirstLastPara="1" rIns="91125" wrap="square" tIns="4555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86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CCA apparatus in MRI magnet</a:t>
              </a:r>
              <a:endParaRPr sz="1462"/>
            </a:p>
          </p:txBody>
        </p:sp>
        <p:sp>
          <p:nvSpPr>
            <p:cNvPr id="198" name="Google Shape;198;p13"/>
            <p:cNvSpPr txBox="1"/>
            <p:nvPr/>
          </p:nvSpPr>
          <p:spPr>
            <a:xfrm>
              <a:off x="5445572" y="4035050"/>
              <a:ext cx="924900" cy="5241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636" rotWithShape="0" algn="tl" dir="2700000" dist="37977">
                <a:srgbClr val="000000">
                  <a:alpha val="40000"/>
                </a:srgbClr>
              </a:outerShdw>
            </a:effectLst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3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Electron gun positioning system</a:t>
              </a:r>
              <a:endParaRPr sz="1630"/>
            </a:p>
          </p:txBody>
        </p:sp>
      </p:grpSp>
      <p:sp>
        <p:nvSpPr>
          <p:cNvPr id="199" name="Google Shape;199;p13"/>
          <p:cNvSpPr/>
          <p:nvPr/>
        </p:nvSpPr>
        <p:spPr>
          <a:xfrm>
            <a:off x="-32617550" y="28969450"/>
            <a:ext cx="9869100" cy="13562100"/>
          </a:xfrm>
          <a:prstGeom prst="roundRect">
            <a:avLst>
              <a:gd fmla="val 4556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>
                <a:latin typeface="Calibri"/>
                <a:ea typeface="Calibri"/>
                <a:cs typeface="Calibri"/>
                <a:sym typeface="Calibri"/>
              </a:rPr>
              <a:t>Pretty hardware pictures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Google Shape;200;p13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-10841400" y="33235375"/>
            <a:ext cx="2809875" cy="404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3"/>
          <p:cNvPicPr preferRelativeResize="0"/>
          <p:nvPr/>
        </p:nvPicPr>
        <p:blipFill>
          <a:blip r:embed="rId28">
            <a:alphaModFix/>
          </a:blip>
          <a:stretch>
            <a:fillRect/>
          </a:stretch>
        </p:blipFill>
        <p:spPr>
          <a:xfrm>
            <a:off x="-3878187" y="25872838"/>
            <a:ext cx="146685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13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-4874450" y="20860913"/>
            <a:ext cx="4209000" cy="3513598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3"/>
          <p:cNvSpPr/>
          <p:nvPr/>
        </p:nvSpPr>
        <p:spPr>
          <a:xfrm>
            <a:off x="33121300" y="36657600"/>
            <a:ext cx="5727900" cy="3333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/>
              <a:t>BIRDCAGE CAVITY</a:t>
            </a:r>
            <a:endParaRPr b="1" sz="2900"/>
          </a:p>
        </p:txBody>
      </p:sp>
      <p:sp>
        <p:nvSpPr>
          <p:cNvPr id="204" name="Google Shape;204;p13"/>
          <p:cNvSpPr/>
          <p:nvPr/>
        </p:nvSpPr>
        <p:spPr>
          <a:xfrm>
            <a:off x="34401275" y="39693550"/>
            <a:ext cx="5727900" cy="3333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/>
              <a:t>OPTICAL CELL</a:t>
            </a:r>
            <a:endParaRPr b="1" sz="2900"/>
          </a:p>
        </p:txBody>
      </p:sp>
      <p:sp>
        <p:nvSpPr>
          <p:cNvPr id="205" name="Google Shape;205;p13"/>
          <p:cNvSpPr/>
          <p:nvPr/>
        </p:nvSpPr>
        <p:spPr>
          <a:xfrm>
            <a:off x="-13352075" y="26384138"/>
            <a:ext cx="5727900" cy="3333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/>
              <a:t>A plot of Bird cage cavity TE011 mode amplitude. </a:t>
            </a:r>
            <a:endParaRPr b="1" sz="2900"/>
          </a:p>
        </p:txBody>
      </p:sp>
      <p:pic>
        <p:nvPicPr>
          <p:cNvPr descr="A close-up of a pipe&#10;&#10;AI-generated content may be incorrect." id="206" name="Google Shape;206;p13"/>
          <p:cNvPicPr preferRelativeResize="0"/>
          <p:nvPr/>
        </p:nvPicPr>
        <p:blipFill rotWithShape="1">
          <a:blip r:embed="rId30">
            <a:alphaModFix/>
          </a:blip>
          <a:srcRect b="0" l="0" r="0" t="0"/>
          <a:stretch/>
        </p:blipFill>
        <p:spPr>
          <a:xfrm>
            <a:off x="34814896" y="33730238"/>
            <a:ext cx="2340709" cy="21857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ruler next to a copper tube&#10;&#10;AI-generated content may be incorrect." id="207" name="Google Shape;207;p13"/>
          <p:cNvPicPr preferRelativeResize="0"/>
          <p:nvPr/>
        </p:nvPicPr>
        <p:blipFill rotWithShape="1">
          <a:blip r:embed="rId31">
            <a:alphaModFix/>
          </a:blip>
          <a:srcRect b="12635" l="15524" r="40083" t="17288"/>
          <a:stretch/>
        </p:blipFill>
        <p:spPr>
          <a:xfrm rot="-5400000">
            <a:off x="-11704987" y="32901623"/>
            <a:ext cx="1825921" cy="3842977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3"/>
          <p:cNvSpPr txBox="1"/>
          <p:nvPr/>
        </p:nvSpPr>
        <p:spPr>
          <a:xfrm>
            <a:off x="21321726" y="12358848"/>
            <a:ext cx="76050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r>
              <a:rPr lang="en-US" sz="4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Science with this detector</a:t>
            </a:r>
            <a:endParaRPr/>
          </a:p>
        </p:txBody>
      </p:sp>
      <p:sp>
        <p:nvSpPr>
          <p:cNvPr id="209" name="Google Shape;209;p13"/>
          <p:cNvSpPr txBox="1"/>
          <p:nvPr/>
        </p:nvSpPr>
        <p:spPr>
          <a:xfrm>
            <a:off x="20665975" y="16895375"/>
            <a:ext cx="8769000" cy="29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5080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K-, L-, M-, N- conversion electrons from </a:t>
            </a:r>
            <a:r>
              <a:rPr baseline="30000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83m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 will be probed with highest resolution yet.</a:t>
            </a:r>
            <a:endParaRPr>
              <a:solidFill>
                <a:schemeClr val="dk1"/>
              </a:solidFill>
            </a:endParaRPr>
          </a:p>
          <a:p>
            <a:pPr indent="-457200" lvl="0" marL="5080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Combined with absolute magnetic field measurements from electron gun and other magnetometry, this will enable an important systematic check for KATRIN’s neutrino mass measurement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0">
              <a:solidFill>
                <a:schemeClr val="dk2"/>
              </a:solidFill>
            </a:endParaRPr>
          </a:p>
        </p:txBody>
      </p:sp>
      <p:sp>
        <p:nvSpPr>
          <p:cNvPr id="210" name="Google Shape;210;p13"/>
          <p:cNvSpPr/>
          <p:nvPr/>
        </p:nvSpPr>
        <p:spPr>
          <a:xfrm>
            <a:off x="9765475" y="12249100"/>
            <a:ext cx="10334700" cy="7590000"/>
          </a:xfrm>
          <a:prstGeom prst="roundRect">
            <a:avLst>
              <a:gd fmla="val 7314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0" i="0" lang="en-US" sz="4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New cavity-based apparatus will demonstrate many technologies needed to reach 40 meV</a:t>
            </a:r>
            <a:endParaRPr b="0" i="0" sz="4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Cavity-based geometry is compatible with orders-of-magnitude </a:t>
            </a:r>
            <a:r>
              <a:rPr b="1" i="0" lang="en-US" sz="2800" u="none" cap="none" strike="noStrike">
                <a:solidFill>
                  <a:srgbClr val="CC7CAA"/>
                </a:solidFill>
                <a:latin typeface="Calibri"/>
                <a:ea typeface="Calibri"/>
                <a:cs typeface="Calibri"/>
                <a:sym typeface="Calibri"/>
              </a:rPr>
              <a:t>increased detector volume</a:t>
            </a: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1" i="0" sz="2800" u="none" cap="none" strike="noStrike">
              <a:solidFill>
                <a:srgbClr val="E85C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Improved signal-to-noise ratio from cavity-enhanced cyclotron emission will enable </a:t>
            </a:r>
            <a:r>
              <a:rPr b="1" i="0" lang="en-US" sz="2800" u="none" cap="none" strike="noStrike">
                <a:solidFill>
                  <a:srgbClr val="CC7CAA"/>
                </a:solidFill>
                <a:latin typeface="Calibri"/>
                <a:ea typeface="Calibri"/>
                <a:cs typeface="Calibri"/>
                <a:sym typeface="Calibri"/>
              </a:rPr>
              <a:t>higher detection efficiency</a:t>
            </a: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&lt;0.3-eV-wide electron gun calibration source will enable </a:t>
            </a:r>
            <a:r>
              <a:rPr b="1" i="0" lang="en-US" sz="2800" u="none" cap="none" strike="noStrike">
                <a:solidFill>
                  <a:srgbClr val="2A9F78"/>
                </a:solidFill>
                <a:latin typeface="Calibri"/>
                <a:ea typeface="Calibri"/>
                <a:cs typeface="Calibri"/>
                <a:sym typeface="Calibri"/>
              </a:rPr>
              <a:t>improved detector response characterization</a:t>
            </a:r>
            <a:r>
              <a:rPr b="0" i="0" lang="en-US" sz="2800" u="none" cap="none" strike="noStrike">
                <a:solidFill>
                  <a:srgbClr val="2A9F7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b="1" i="0" lang="en-US" sz="2800" u="none" cap="none" strike="noStrike">
                <a:solidFill>
                  <a:srgbClr val="5AB7E8"/>
                </a:solidFill>
                <a:latin typeface="Calibri"/>
                <a:ea typeface="Calibri"/>
                <a:cs typeface="Calibri"/>
                <a:sym typeface="Calibri"/>
              </a:rPr>
              <a:t>absolute</a:t>
            </a:r>
            <a:r>
              <a:rPr b="1" i="0" lang="en-US" sz="2800" u="none" cap="none" strike="noStrike">
                <a:solidFill>
                  <a:srgbClr val="0078B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800" u="none" cap="none" strike="noStrike">
                <a:solidFill>
                  <a:srgbClr val="5AB7E8"/>
                </a:solidFill>
                <a:latin typeface="Calibri"/>
                <a:ea typeface="Calibri"/>
                <a:cs typeface="Calibri"/>
                <a:sym typeface="Calibri"/>
              </a:rPr>
              <a:t>magnetic field calibration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  <a:p>
            <a:pPr indent="-457200" lvl="1" marL="6858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Well-understood signa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morphology </a:t>
            </a:r>
            <a:r>
              <a:rPr b="1" i="0" lang="en-US" sz="2800" u="none" cap="none" strike="noStrike">
                <a:solidFill>
                  <a:srgbClr val="5AB7E8"/>
                </a:solidFill>
                <a:latin typeface="Calibri"/>
                <a:ea typeface="Calibri"/>
                <a:cs typeface="Calibri"/>
                <a:sym typeface="Calibri"/>
              </a:rPr>
              <a:t>embeds magnetic field calibration information in the CRES data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indent="-279400" lvl="1" marL="9525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rgbClr val="0078B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4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13"/>
          <p:cNvSpPr/>
          <p:nvPr/>
        </p:nvSpPr>
        <p:spPr>
          <a:xfrm>
            <a:off x="17656000" y="20454900"/>
            <a:ext cx="12205200" cy="10231800"/>
          </a:xfrm>
          <a:prstGeom prst="roundRect">
            <a:avLst>
              <a:gd fmla="val 4556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0" i="0" lang="en-US" sz="4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Precise electron-by-electron energy reconstruction</a:t>
            </a:r>
            <a:endParaRPr b="0" i="0" sz="4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2" name="Google Shape;212;p13"/>
          <p:cNvGrpSpPr/>
          <p:nvPr/>
        </p:nvGrpSpPr>
        <p:grpSpPr>
          <a:xfrm>
            <a:off x="18108058" y="21440542"/>
            <a:ext cx="5601630" cy="6118085"/>
            <a:chOff x="18575088" y="21856557"/>
            <a:chExt cx="5601630" cy="6118085"/>
          </a:xfrm>
        </p:grpSpPr>
        <p:pic>
          <p:nvPicPr>
            <p:cNvPr descr="A graph of a graph of a number of lines&#10;&#10;Description automatically generated with medium confidence" id="213" name="Google Shape;213;p13"/>
            <p:cNvPicPr preferRelativeResize="0"/>
            <p:nvPr/>
          </p:nvPicPr>
          <p:blipFill rotWithShape="1">
            <a:blip r:embed="rId32">
              <a:alphaModFix/>
            </a:blip>
            <a:srcRect b="0" l="0" r="0" t="0"/>
            <a:stretch/>
          </p:blipFill>
          <p:spPr>
            <a:xfrm>
              <a:off x="18575088" y="23559439"/>
              <a:ext cx="5601630" cy="4201223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14" name="Google Shape;214;p13"/>
            <p:cNvCxnSpPr/>
            <p:nvPr/>
          </p:nvCxnSpPr>
          <p:spPr>
            <a:xfrm rot="10800000">
              <a:off x="20399739" y="24210075"/>
              <a:ext cx="68400" cy="496800"/>
            </a:xfrm>
            <a:prstGeom prst="straightConnector1">
              <a:avLst/>
            </a:prstGeom>
            <a:noFill/>
            <a:ln cap="flat" cmpd="sng" w="25400">
              <a:solidFill>
                <a:srgbClr val="3B7FF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15" name="Google Shape;215;p13"/>
            <p:cNvCxnSpPr/>
            <p:nvPr/>
          </p:nvCxnSpPr>
          <p:spPr>
            <a:xfrm flipH="1" rot="10800000">
              <a:off x="21411503" y="24306822"/>
              <a:ext cx="369300" cy="1989000"/>
            </a:xfrm>
            <a:prstGeom prst="straightConnector1">
              <a:avLst/>
            </a:prstGeom>
            <a:noFill/>
            <a:ln cap="flat" cmpd="sng" w="25400">
              <a:solidFill>
                <a:srgbClr val="3B7FF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16" name="Google Shape;216;p13"/>
            <p:cNvCxnSpPr/>
            <p:nvPr/>
          </p:nvCxnSpPr>
          <p:spPr>
            <a:xfrm flipH="1" rot="10800000">
              <a:off x="20950800" y="24270826"/>
              <a:ext cx="68400" cy="1211100"/>
            </a:xfrm>
            <a:prstGeom prst="straightConnector1">
              <a:avLst/>
            </a:prstGeom>
            <a:noFill/>
            <a:ln cap="flat" cmpd="sng" w="25400">
              <a:solidFill>
                <a:srgbClr val="FF0000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217" name="Google Shape;217;p13"/>
            <p:cNvSpPr/>
            <p:nvPr/>
          </p:nvSpPr>
          <p:spPr>
            <a:xfrm>
              <a:off x="18970521" y="27358157"/>
              <a:ext cx="3973800" cy="382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13"/>
            <p:cNvSpPr txBox="1"/>
            <p:nvPr/>
          </p:nvSpPr>
          <p:spPr>
            <a:xfrm>
              <a:off x="18819867" y="27313979"/>
              <a:ext cx="36807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0.0       0.4       0.8      1.2      1.6       2.0</a:t>
              </a:r>
              <a:endParaRPr/>
            </a:p>
          </p:txBody>
        </p:sp>
        <p:sp>
          <p:nvSpPr>
            <p:cNvPr id="219" name="Google Shape;219;p13"/>
            <p:cNvSpPr txBox="1"/>
            <p:nvPr/>
          </p:nvSpPr>
          <p:spPr>
            <a:xfrm>
              <a:off x="20376657" y="27605342"/>
              <a:ext cx="11175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Time (ms)</a:t>
              </a:r>
              <a:endParaRPr/>
            </a:p>
          </p:txBody>
        </p:sp>
        <p:sp>
          <p:nvSpPr>
            <p:cNvPr id="220" name="Google Shape;220;p13"/>
            <p:cNvSpPr/>
            <p:nvPr/>
          </p:nvSpPr>
          <p:spPr>
            <a:xfrm rot="-5400000">
              <a:off x="21550757" y="25502465"/>
              <a:ext cx="3853500" cy="683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13"/>
            <p:cNvSpPr txBox="1"/>
            <p:nvPr/>
          </p:nvSpPr>
          <p:spPr>
            <a:xfrm rot="-5400000">
              <a:off x="22369094" y="25455926"/>
              <a:ext cx="17619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Log(Power) (arb)</a:t>
              </a:r>
              <a:endParaRPr/>
            </a:p>
          </p:txBody>
        </p:sp>
        <p:sp>
          <p:nvSpPr>
            <p:cNvPr id="222" name="Google Shape;222;p13"/>
            <p:cNvSpPr/>
            <p:nvPr/>
          </p:nvSpPr>
          <p:spPr>
            <a:xfrm rot="5400000">
              <a:off x="17007791" y="25459099"/>
              <a:ext cx="3962700" cy="508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Google Shape;223;p13"/>
            <p:cNvSpPr txBox="1"/>
            <p:nvPr/>
          </p:nvSpPr>
          <p:spPr>
            <a:xfrm rot="-5400000">
              <a:off x="18436732" y="25225848"/>
              <a:ext cx="11688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Frequency</a:t>
              </a:r>
              <a:endParaRPr/>
            </a:p>
          </p:txBody>
        </p:sp>
        <p:sp>
          <p:nvSpPr>
            <p:cNvPr id="224" name="Google Shape;224;p13"/>
            <p:cNvSpPr/>
            <p:nvPr/>
          </p:nvSpPr>
          <p:spPr>
            <a:xfrm>
              <a:off x="19109469" y="23774920"/>
              <a:ext cx="489900" cy="255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A graph of a function&#10;&#10;Description automatically generated" id="225" name="Google Shape;225;p13"/>
            <p:cNvPicPr preferRelativeResize="0"/>
            <p:nvPr/>
          </p:nvPicPr>
          <p:blipFill rotWithShape="1">
            <a:blip r:embed="rId33">
              <a:alphaModFix/>
            </a:blip>
            <a:srcRect b="0" l="60538" r="0" t="0"/>
            <a:stretch/>
          </p:blipFill>
          <p:spPr>
            <a:xfrm>
              <a:off x="19761514" y="21856557"/>
              <a:ext cx="3472521" cy="23419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6" name="Google Shape;226;p13"/>
          <p:cNvSpPr txBox="1"/>
          <p:nvPr/>
        </p:nvSpPr>
        <p:spPr>
          <a:xfrm>
            <a:off x="23919650" y="23095000"/>
            <a:ext cx="57279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spAutoFit/>
          </a:bodyPr>
          <a:lstStyle/>
          <a:p>
            <a:pPr indent="-457200" lvl="0" marL="495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Electrons that explore different regions of the magnetic trap experience slightly different average magnetic fields</a:t>
            </a:r>
            <a:endParaRPr b="0" i="0" sz="2800" u="none" cap="none" strike="noStrike">
              <a:solidFill>
                <a:srgbClr val="58585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953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Electron trajectory information is encoded in spacing and power in RF sidebands of CRES signal</a:t>
            </a:r>
            <a:endParaRPr/>
          </a:p>
        </p:txBody>
      </p:sp>
      <p:grpSp>
        <p:nvGrpSpPr>
          <p:cNvPr id="227" name="Google Shape;227;p13"/>
          <p:cNvGrpSpPr/>
          <p:nvPr/>
        </p:nvGrpSpPr>
        <p:grpSpPr>
          <a:xfrm>
            <a:off x="23999599" y="21520171"/>
            <a:ext cx="5244008" cy="1597200"/>
            <a:chOff x="14083550" y="21351072"/>
            <a:chExt cx="5244008" cy="1597200"/>
          </a:xfrm>
        </p:grpSpPr>
        <p:pic>
          <p:nvPicPr>
            <p:cNvPr descr="A graph of a function&#10;&#10;Description automatically generated" id="228" name="Google Shape;228;p13"/>
            <p:cNvPicPr preferRelativeResize="0"/>
            <p:nvPr/>
          </p:nvPicPr>
          <p:blipFill rotWithShape="1">
            <a:blip r:embed="rId33">
              <a:alphaModFix/>
            </a:blip>
            <a:srcRect b="19761" l="0" r="41589" t="22321"/>
            <a:stretch/>
          </p:blipFill>
          <p:spPr>
            <a:xfrm>
              <a:off x="14420422" y="21366278"/>
              <a:ext cx="4907136" cy="12113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9" name="Google Shape;229;p13"/>
            <p:cNvSpPr/>
            <p:nvPr/>
          </p:nvSpPr>
          <p:spPr>
            <a:xfrm rot="5400000">
              <a:off x="14269659" y="21815293"/>
              <a:ext cx="549000" cy="247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13"/>
            <p:cNvSpPr txBox="1"/>
            <p:nvPr/>
          </p:nvSpPr>
          <p:spPr>
            <a:xfrm rot="-5400000">
              <a:off x="13546550" y="21888072"/>
              <a:ext cx="15972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Electron magnetic trapping field</a:t>
              </a:r>
              <a:endParaRPr/>
            </a:p>
          </p:txBody>
        </p:sp>
      </p:grpSp>
      <p:pic>
        <p:nvPicPr>
          <p:cNvPr id="231" name="Google Shape;231;p13"/>
          <p:cNvPicPr preferRelativeResize="0"/>
          <p:nvPr/>
        </p:nvPicPr>
        <p:blipFill>
          <a:blip r:embed="rId34">
            <a:alphaModFix/>
          </a:blip>
          <a:stretch>
            <a:fillRect/>
          </a:stretch>
        </p:blipFill>
        <p:spPr>
          <a:xfrm>
            <a:off x="-20375462" y="23916700"/>
            <a:ext cx="9238317" cy="78320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2" name="Google Shape;232;p13"/>
          <p:cNvGrpSpPr/>
          <p:nvPr/>
        </p:nvGrpSpPr>
        <p:grpSpPr>
          <a:xfrm>
            <a:off x="23863533" y="26301662"/>
            <a:ext cx="5840119" cy="4342104"/>
            <a:chOff x="23806237" y="23652915"/>
            <a:chExt cx="5840119" cy="4342104"/>
          </a:xfrm>
        </p:grpSpPr>
        <p:pic>
          <p:nvPicPr>
            <p:cNvPr descr="A screenshot of a graph&#10;&#10;Description automatically generated" id="233" name="Google Shape;233;p13"/>
            <p:cNvPicPr preferRelativeResize="0"/>
            <p:nvPr/>
          </p:nvPicPr>
          <p:blipFill rotWithShape="1">
            <a:blip r:embed="rId35">
              <a:alphaModFix/>
            </a:blip>
            <a:srcRect b="10619" l="0" r="2865" t="0"/>
            <a:stretch/>
          </p:blipFill>
          <p:spPr>
            <a:xfrm>
              <a:off x="23806237" y="23715660"/>
              <a:ext cx="5840117" cy="39611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4" name="Google Shape;234;p13"/>
            <p:cNvSpPr/>
            <p:nvPr/>
          </p:nvSpPr>
          <p:spPr>
            <a:xfrm>
              <a:off x="24524592" y="27411697"/>
              <a:ext cx="4315500" cy="369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Google Shape;235;p13"/>
            <p:cNvSpPr txBox="1"/>
            <p:nvPr/>
          </p:nvSpPr>
          <p:spPr>
            <a:xfrm>
              <a:off x="24573323" y="27341573"/>
              <a:ext cx="42963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0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2               3               4               5               6</a:t>
              </a:r>
              <a:endParaRPr/>
            </a:p>
          </p:txBody>
        </p:sp>
        <p:sp>
          <p:nvSpPr>
            <p:cNvPr id="236" name="Google Shape;236;p13"/>
            <p:cNvSpPr txBox="1"/>
            <p:nvPr/>
          </p:nvSpPr>
          <p:spPr>
            <a:xfrm>
              <a:off x="25751392" y="27625719"/>
              <a:ext cx="21339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Radial position (mm)</a:t>
              </a: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 rot="5400000">
              <a:off x="22266855" y="25298912"/>
              <a:ext cx="3962700" cy="742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Google Shape;238;p13"/>
            <p:cNvSpPr txBox="1"/>
            <p:nvPr/>
          </p:nvSpPr>
          <p:spPr>
            <a:xfrm>
              <a:off x="24129794" y="23652915"/>
              <a:ext cx="567900" cy="389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0.2</a:t>
              </a: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0.1</a:t>
              </a: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0</a:t>
              </a: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-0.1</a:t>
              </a: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b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-0.2</a:t>
              </a: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 rot="5400000">
              <a:off x="27399356" y="25456518"/>
              <a:ext cx="3962700" cy="531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Google Shape;240;p13"/>
            <p:cNvSpPr txBox="1"/>
            <p:nvPr/>
          </p:nvSpPr>
          <p:spPr>
            <a:xfrm rot="-5400000">
              <a:off x="28413930" y="25396728"/>
              <a:ext cx="17718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Calibri"/>
                  <a:ea typeface="Calibri"/>
                  <a:cs typeface="Calibri"/>
                  <a:sym typeface="Calibri"/>
                </a:rPr>
                <a:t>Δ</a:t>
              </a:r>
              <a:r>
                <a:rPr b="0" i="0" lang="en-US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Log(Likelihood)</a:t>
              </a:r>
              <a:endParaRPr/>
            </a:p>
          </p:txBody>
        </p:sp>
      </p:grpSp>
      <p:sp>
        <p:nvSpPr>
          <p:cNvPr id="241" name="Google Shape;241;p13"/>
          <p:cNvSpPr txBox="1"/>
          <p:nvPr/>
        </p:nvSpPr>
        <p:spPr>
          <a:xfrm rot="-5400000">
            <a:off x="22835725" y="28486313"/>
            <a:ext cx="2424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ΔEnergy (eV)</a:t>
            </a:r>
            <a:endParaRPr/>
          </a:p>
        </p:txBody>
      </p:sp>
      <p:sp>
        <p:nvSpPr>
          <p:cNvPr id="242" name="Google Shape;242;p13"/>
          <p:cNvSpPr txBox="1"/>
          <p:nvPr/>
        </p:nvSpPr>
        <p:spPr>
          <a:xfrm>
            <a:off x="18019575" y="27534850"/>
            <a:ext cx="5727900" cy="25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spAutoFit/>
          </a:bodyPr>
          <a:lstStyle/>
          <a:p>
            <a:pPr indent="-457200" lvl="0" marL="495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Matched filtering and deep learning algorithms under development can extract this information to reconstruct electron energy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3"/>
          <p:cNvSpPr txBox="1"/>
          <p:nvPr/>
        </p:nvSpPr>
        <p:spPr>
          <a:xfrm>
            <a:off x="22793800" y="26399913"/>
            <a:ext cx="1536900" cy="1323600"/>
          </a:xfrm>
          <a:prstGeom prst="rect">
            <a:avLst/>
          </a:prstGeom>
          <a:solidFill>
            <a:srgbClr val="FFFFFF">
              <a:alpha val="67449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Simulated data from cavity-based apparatus</a:t>
            </a:r>
            <a:endParaRPr/>
          </a:p>
        </p:txBody>
      </p:sp>
      <p:sp>
        <p:nvSpPr>
          <p:cNvPr id="244" name="Google Shape;244;p13"/>
          <p:cNvSpPr txBox="1"/>
          <p:nvPr/>
        </p:nvSpPr>
        <p:spPr>
          <a:xfrm>
            <a:off x="-14897100" y="17867800"/>
            <a:ext cx="9869100" cy="53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0">
                <a:solidFill>
                  <a:schemeClr val="dk2"/>
                </a:solidFill>
              </a:rPr>
              <a:t>Note by Ali</a:t>
            </a:r>
            <a:endParaRPr sz="9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dk2"/>
                </a:solidFill>
              </a:rPr>
              <a:t>I realized bluish green was used for genreal detector response, sky blue for magnetic field related, reddish purple regarding to post processsing (spectrum analysis and PT&amp;ER), and orange was for new things in this iteration. I tried to keep using such color coding.</a:t>
            </a:r>
            <a:endParaRPr sz="3400">
              <a:solidFill>
                <a:schemeClr val="dk2"/>
              </a:solidFill>
            </a:endParaRPr>
          </a:p>
        </p:txBody>
      </p:sp>
      <p:sp>
        <p:nvSpPr>
          <p:cNvPr id="245" name="Google Shape;245;p13"/>
          <p:cNvSpPr/>
          <p:nvPr/>
        </p:nvSpPr>
        <p:spPr>
          <a:xfrm>
            <a:off x="-9825574" y="27723525"/>
            <a:ext cx="9644400" cy="7777500"/>
          </a:xfrm>
          <a:prstGeom prst="roundRect">
            <a:avLst>
              <a:gd fmla="val 4556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MEOP and Magnetometry:</a:t>
            </a:r>
            <a:endParaRPr sz="4100">
              <a:latin typeface="Calibri"/>
              <a:ea typeface="Calibri"/>
              <a:cs typeface="Calibri"/>
              <a:sym typeface="Calibri"/>
            </a:endParaRPr>
          </a:p>
          <a:p>
            <a:pPr indent="-412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Font typeface="Calibri"/>
              <a:buChar char="●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.</a:t>
            </a:r>
            <a:endParaRPr sz="2900">
              <a:latin typeface="Calibri"/>
              <a:ea typeface="Calibri"/>
              <a:cs typeface="Calibri"/>
              <a:sym typeface="Calibri"/>
            </a:endParaRPr>
          </a:p>
          <a:p>
            <a:pPr indent="-412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Font typeface="Calibri"/>
              <a:buChar char="●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“Birdcage” cavity design, where we place windows/cuts in a way the system becomes a resonator for both the RF NMR and microwave CRES mode. </a:t>
            </a:r>
            <a:endParaRPr sz="2900">
              <a:latin typeface="Calibri"/>
              <a:ea typeface="Calibri"/>
              <a:cs typeface="Calibri"/>
              <a:sym typeface="Calibri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SzPts val="2900"/>
              <a:buFont typeface="Calibri"/>
              <a:buChar char="●"/>
            </a:pPr>
            <a:r>
              <a:rPr lang="en-US" sz="2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NMR with optically polarized Helium-3 in a modified cavity, captures field perturbations from magnetic materials. </a:t>
            </a:r>
            <a:endParaRPr sz="2900">
              <a:latin typeface="Calibri"/>
              <a:ea typeface="Calibri"/>
              <a:cs typeface="Calibri"/>
              <a:sym typeface="Calibri"/>
            </a:endParaRPr>
          </a:p>
          <a:p>
            <a:pPr indent="-412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Font typeface="Calibri"/>
              <a:buChar char="●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Kr conversion electrons can be measured with the same conditions as the NMR. </a:t>
            </a:r>
            <a:endParaRPr sz="2900">
              <a:latin typeface="Calibri"/>
              <a:ea typeface="Calibri"/>
              <a:cs typeface="Calibri"/>
              <a:sym typeface="Calibri"/>
            </a:endParaRPr>
          </a:p>
          <a:p>
            <a:pPr indent="-412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Font typeface="Calibri"/>
              <a:buChar char="●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Background magnetic field measurements done via custom NMR probes outside of CCA. </a:t>
            </a:r>
            <a:endParaRPr sz="2900">
              <a:latin typeface="Calibri"/>
              <a:ea typeface="Calibri"/>
              <a:cs typeface="Calibri"/>
              <a:sym typeface="Calibri"/>
            </a:endParaRPr>
          </a:p>
          <a:p>
            <a:pPr indent="-412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Font typeface="Calibri"/>
              <a:buChar char="●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Standard NMR probes will track field stability of field shifting solenoid (FSS). </a:t>
            </a:r>
            <a:endParaRPr sz="29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close-up of a machine&#10;&#10;AI-generated content may be incorrect." id="246" name="Google Shape;246;p13"/>
          <p:cNvPicPr preferRelativeResize="0"/>
          <p:nvPr/>
        </p:nvPicPr>
        <p:blipFill rotWithShape="1">
          <a:blip r:embed="rId23">
            <a:alphaModFix/>
          </a:blip>
          <a:srcRect b="0" l="43238" r="31081" t="38782"/>
          <a:stretch/>
        </p:blipFill>
        <p:spPr>
          <a:xfrm>
            <a:off x="-5028012" y="40437875"/>
            <a:ext cx="2534400" cy="282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13"/>
          <p:cNvPicPr preferRelativeResize="0"/>
          <p:nvPr/>
        </p:nvPicPr>
        <p:blipFill>
          <a:blip r:embed="rId36">
            <a:alphaModFix/>
          </a:blip>
          <a:stretch>
            <a:fillRect/>
          </a:stretch>
        </p:blipFill>
        <p:spPr>
          <a:xfrm>
            <a:off x="14476087" y="27050425"/>
            <a:ext cx="2598700" cy="1649083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3"/>
          <p:cNvSpPr txBox="1"/>
          <p:nvPr/>
        </p:nvSpPr>
        <p:spPr>
          <a:xfrm>
            <a:off x="11867288" y="27316986"/>
            <a:ext cx="2431200" cy="111690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90000">
                <a:srgbClr val="FFFFFF">
                  <a:alpha val="83921"/>
                </a:srgbClr>
              </a:gs>
              <a:gs pos="100000">
                <a:srgbClr val="EFF7FC">
                  <a:alpha val="27058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53500" lIns="107025" spcFirstLastPara="1" rIns="107025" wrap="square" tIns="535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85"/>
              <a:t>Half of the birdcage cavity with visible cuts</a:t>
            </a:r>
            <a:endParaRPr sz="1717"/>
          </a:p>
        </p:txBody>
      </p:sp>
      <p:sp>
        <p:nvSpPr>
          <p:cNvPr id="249" name="Google Shape;249;p13"/>
          <p:cNvSpPr txBox="1"/>
          <p:nvPr/>
        </p:nvSpPr>
        <p:spPr>
          <a:xfrm>
            <a:off x="12068150" y="28886597"/>
            <a:ext cx="2029500" cy="145320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90000">
                <a:srgbClr val="FFFFFF">
                  <a:alpha val="83921"/>
                </a:srgbClr>
              </a:gs>
              <a:gs pos="100000">
                <a:srgbClr val="EFF7FC">
                  <a:alpha val="27058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53500" lIns="107025" spcFirstLastPara="1" rIns="107025" wrap="square" tIns="535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85"/>
              <a:t>Two halves connected to make a full cavity</a:t>
            </a:r>
            <a:endParaRPr sz="1717"/>
          </a:p>
        </p:txBody>
      </p:sp>
      <p:cxnSp>
        <p:nvCxnSpPr>
          <p:cNvPr id="250" name="Google Shape;250;p13"/>
          <p:cNvCxnSpPr>
            <a:endCxn id="248" idx="1"/>
          </p:cNvCxnSpPr>
          <p:nvPr/>
        </p:nvCxnSpPr>
        <p:spPr>
          <a:xfrm flipH="1" rot="10800000">
            <a:off x="11296388" y="27875436"/>
            <a:ext cx="570900" cy="2718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1" name="Google Shape;251;p13"/>
          <p:cNvCxnSpPr>
            <a:endCxn id="207" idx="2"/>
          </p:cNvCxnSpPr>
          <p:nvPr/>
        </p:nvCxnSpPr>
        <p:spPr>
          <a:xfrm rot="10800000">
            <a:off x="-8870537" y="34823112"/>
            <a:ext cx="300300" cy="254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A ruler next to a copper tube&#10;&#10;AI-generated content may be incorrect." id="252" name="Google Shape;252;p13"/>
          <p:cNvPicPr preferRelativeResize="0"/>
          <p:nvPr/>
        </p:nvPicPr>
        <p:blipFill rotWithShape="1">
          <a:blip r:embed="rId31">
            <a:alphaModFix/>
          </a:blip>
          <a:srcRect b="15403" l="11162" r="49934" t="20683"/>
          <a:stretch/>
        </p:blipFill>
        <p:spPr>
          <a:xfrm rot="-5400000">
            <a:off x="15090160" y="28100813"/>
            <a:ext cx="1370549" cy="3002173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13"/>
          <p:cNvSpPr/>
          <p:nvPr/>
        </p:nvSpPr>
        <p:spPr>
          <a:xfrm>
            <a:off x="-17986100" y="34571425"/>
            <a:ext cx="10040100" cy="2943600"/>
          </a:xfrm>
          <a:prstGeom prst="roundRect">
            <a:avLst>
              <a:gd fmla="val 4556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Magnetometry: MEOP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Thermal spin polarization is not sufficient for NMR with the birdcage.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use Metastability Exchange Optical Pumping (MEOP) to polarize spins to get a strong enough NMR signal with the “Birdcage”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13"/>
          <p:cNvSpPr txBox="1"/>
          <p:nvPr/>
        </p:nvSpPr>
        <p:spPr>
          <a:xfrm>
            <a:off x="-3045428" y="36364285"/>
            <a:ext cx="1373100" cy="81270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90000">
                <a:srgbClr val="FFFFFF">
                  <a:alpha val="83921"/>
                </a:srgbClr>
              </a:gs>
              <a:gs pos="100000">
                <a:srgbClr val="EFF7FC">
                  <a:alpha val="27058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  <a:effectLst>
            <a:outerShdw blurRad="53641" rotWithShape="0" algn="tl" dir="2700000" dist="40231">
              <a:srgbClr val="000000">
                <a:alpha val="40000"/>
              </a:srgbClr>
            </a:outerShdw>
          </a:effectLst>
        </p:spPr>
        <p:txBody>
          <a:bodyPr anchorCtr="0" anchor="t" bIns="48275" lIns="96550" spcFirstLastPara="1" rIns="96550" wrap="square" tIns="48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4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CCA apparatus in MRI magnet</a:t>
            </a:r>
            <a:endParaRPr sz="1549"/>
          </a:p>
        </p:txBody>
      </p:sp>
      <p:sp>
        <p:nvSpPr>
          <p:cNvPr id="255" name="Google Shape;255;p13"/>
          <p:cNvSpPr txBox="1"/>
          <p:nvPr/>
        </p:nvSpPr>
        <p:spPr>
          <a:xfrm>
            <a:off x="-4605175" y="37450476"/>
            <a:ext cx="1341900" cy="30330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90000">
                <a:srgbClr val="FFFFFF">
                  <a:alpha val="83921"/>
                </a:srgbClr>
              </a:gs>
              <a:gs pos="100000">
                <a:srgbClr val="EFF7FC">
                  <a:alpha val="27058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  <a:effectLst>
            <a:outerShdw blurRad="53641" rotWithShape="0" algn="tl" dir="2700000" dist="40231">
              <a:srgbClr val="000000">
                <a:alpha val="40000"/>
              </a:srgbClr>
            </a:outerShdw>
          </a:effectLst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8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Electrical and vacuum </a:t>
            </a:r>
            <a:r>
              <a:rPr lang="en-US" sz="986"/>
              <a:t>feedthroughs</a:t>
            </a:r>
            <a:endParaRPr sz="1549"/>
          </a:p>
        </p:txBody>
      </p:sp>
      <p:sp>
        <p:nvSpPr>
          <p:cNvPr id="256" name="Google Shape;256;p13"/>
          <p:cNvSpPr txBox="1"/>
          <p:nvPr/>
        </p:nvSpPr>
        <p:spPr>
          <a:xfrm>
            <a:off x="-5350062" y="37518378"/>
            <a:ext cx="669600" cy="15180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90000">
                <a:srgbClr val="FFFFFF">
                  <a:alpha val="83921"/>
                </a:srgbClr>
              </a:gs>
              <a:gs pos="100000">
                <a:srgbClr val="EFF7FC">
                  <a:alpha val="27058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  <a:effectLst>
            <a:outerShdw blurRad="53641" rotWithShape="0" algn="tl" dir="2700000" dist="40231">
              <a:srgbClr val="000000">
                <a:alpha val="40000"/>
              </a:srgbClr>
            </a:outerShdw>
          </a:effectLst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8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Cryocooler</a:t>
            </a:r>
            <a:endParaRPr sz="1549"/>
          </a:p>
        </p:txBody>
      </p:sp>
      <p:sp>
        <p:nvSpPr>
          <p:cNvPr id="257" name="Google Shape;257;p13"/>
          <p:cNvSpPr txBox="1"/>
          <p:nvPr/>
        </p:nvSpPr>
        <p:spPr>
          <a:xfrm>
            <a:off x="5441603" y="12408958"/>
            <a:ext cx="3843000" cy="2424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</a:rPr>
              <a:t>Project 8’s path to 40-meV neutrino mass sensitivity</a:t>
            </a:r>
            <a:endParaRPr sz="4000">
              <a:solidFill>
                <a:schemeClr val="dk1"/>
              </a:solidFill>
            </a:endParaRPr>
          </a:p>
        </p:txBody>
      </p:sp>
      <p:sp>
        <p:nvSpPr>
          <p:cNvPr id="258" name="Google Shape;258;p13"/>
          <p:cNvSpPr txBox="1"/>
          <p:nvPr/>
        </p:nvSpPr>
        <p:spPr>
          <a:xfrm>
            <a:off x="702112" y="31763363"/>
            <a:ext cx="2382600" cy="168270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90000">
                <a:srgbClr val="FFFFFF">
                  <a:alpha val="83921"/>
                </a:srgbClr>
              </a:gs>
              <a:gs pos="100000">
                <a:srgbClr val="EFF7FC">
                  <a:alpha val="27058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50300" lIns="100625" spcFirstLastPara="1" rIns="100625" wrap="square" tIns="503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54"/>
              <a:t>He3 is transferred from storage to MEOP cell where it gets polarized with a laser</a:t>
            </a:r>
            <a:endParaRPr sz="1614"/>
          </a:p>
        </p:txBody>
      </p:sp>
      <p:sp>
        <p:nvSpPr>
          <p:cNvPr id="259" name="Google Shape;259;p13"/>
          <p:cNvSpPr txBox="1"/>
          <p:nvPr/>
        </p:nvSpPr>
        <p:spPr>
          <a:xfrm>
            <a:off x="7216213" y="32079575"/>
            <a:ext cx="2809800" cy="105030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90000">
                <a:srgbClr val="FFFFFF">
                  <a:alpha val="83921"/>
                </a:srgbClr>
              </a:gs>
              <a:gs pos="100000">
                <a:srgbClr val="EFF7FC">
                  <a:alpha val="27058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50300" lIns="100625" spcFirstLastPara="1" rIns="100625" wrap="square" tIns="503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54"/>
              <a:t>Nuclear spin polarized He-3 is transferred to the birdcage cavity.</a:t>
            </a:r>
            <a:endParaRPr sz="1614"/>
          </a:p>
        </p:txBody>
      </p:sp>
      <p:pic>
        <p:nvPicPr>
          <p:cNvPr descr="A machine in a factory&#10;&#10;AI-generated content may be incorrect." id="260" name="Google Shape;260;p13"/>
          <p:cNvPicPr preferRelativeResize="0"/>
          <p:nvPr/>
        </p:nvPicPr>
        <p:blipFill rotWithShape="1">
          <a:blip r:embed="rId25">
            <a:alphaModFix/>
          </a:blip>
          <a:srcRect b="9378" l="39828" r="12428" t="15236"/>
          <a:stretch/>
        </p:blipFill>
        <p:spPr>
          <a:xfrm>
            <a:off x="5887738" y="33782765"/>
            <a:ext cx="4208999" cy="3103516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13"/>
          <p:cNvSpPr txBox="1"/>
          <p:nvPr/>
        </p:nvSpPr>
        <p:spPr>
          <a:xfrm flipH="1">
            <a:off x="8229625" y="35936364"/>
            <a:ext cx="1796400" cy="57420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90000">
                <a:srgbClr val="FFFFFF">
                  <a:alpha val="83921"/>
                </a:srgbClr>
              </a:gs>
              <a:gs pos="100000">
                <a:srgbClr val="EFF7FC">
                  <a:alpha val="27058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  <a:effectLst>
            <a:outerShdw blurRad="53641" rotWithShape="0" algn="tl" dir="2700000" dist="40231">
              <a:srgbClr val="000000">
                <a:alpha val="40000"/>
              </a:srgbClr>
            </a:outerShdw>
          </a:effectLst>
        </p:spPr>
        <p:txBody>
          <a:bodyPr anchorCtr="0" anchor="t" bIns="48275" lIns="96550" spcFirstLastPara="1" rIns="96550" wrap="square" tIns="48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4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CCA apparatus in MRI magnet</a:t>
            </a:r>
            <a:endParaRPr sz="1549"/>
          </a:p>
        </p:txBody>
      </p:sp>
      <p:sp>
        <p:nvSpPr>
          <p:cNvPr id="262" name="Google Shape;262;p13"/>
          <p:cNvSpPr txBox="1"/>
          <p:nvPr/>
        </p:nvSpPr>
        <p:spPr>
          <a:xfrm>
            <a:off x="633588" y="33858400"/>
            <a:ext cx="4439400" cy="136650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90000">
                <a:srgbClr val="FFFFFF">
                  <a:alpha val="83921"/>
                </a:srgbClr>
              </a:gs>
              <a:gs pos="100000">
                <a:srgbClr val="EFF7FC">
                  <a:alpha val="27058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50300" lIns="100625" spcFirstLastPara="1" rIns="100625" wrap="square" tIns="503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54"/>
              <a:t>An RF pulse is sent to the birdcage cavity. The RF pulse tips the spins, which precess to produce the NMR signal.</a:t>
            </a:r>
            <a:endParaRPr sz="1614"/>
          </a:p>
        </p:txBody>
      </p:sp>
      <p:sp>
        <p:nvSpPr>
          <p:cNvPr id="263" name="Google Shape;263;p13"/>
          <p:cNvSpPr txBox="1"/>
          <p:nvPr/>
        </p:nvSpPr>
        <p:spPr>
          <a:xfrm>
            <a:off x="2623275" y="37492275"/>
            <a:ext cx="2340600" cy="79440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90000">
                <a:srgbClr val="FFFFFF">
                  <a:alpha val="83921"/>
                </a:srgbClr>
              </a:gs>
              <a:gs pos="100000">
                <a:srgbClr val="EFF7FC">
                  <a:alpha val="27058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  <a:effectLst>
            <a:outerShdw blurRad="55911" rotWithShape="0" algn="tl" dir="2700000" dist="41933">
              <a:srgbClr val="000000">
                <a:alpha val="40000"/>
              </a:srgbClr>
            </a:outerShdw>
          </a:effectLst>
        </p:spPr>
        <p:txBody>
          <a:bodyPr anchorCtr="0" anchor="t" bIns="50300" lIns="100625" spcFirstLastPara="1" rIns="100625" wrap="square" tIns="503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FID signal from petroleum jelly sample from initial testing.</a:t>
            </a:r>
            <a:endParaRPr sz="1500"/>
          </a:p>
        </p:txBody>
      </p:sp>
      <p:sp>
        <p:nvSpPr>
          <p:cNvPr id="264" name="Google Shape;264;p13"/>
          <p:cNvSpPr txBox="1"/>
          <p:nvPr/>
        </p:nvSpPr>
        <p:spPr>
          <a:xfrm>
            <a:off x="6417975" y="37360375"/>
            <a:ext cx="3326400" cy="1050300"/>
          </a:xfrm>
          <a:prstGeom prst="rect">
            <a:avLst/>
          </a:prstGeom>
          <a:gradFill>
            <a:gsLst>
              <a:gs pos="0">
                <a:srgbClr val="FFFFFF">
                  <a:alpha val="83921"/>
                </a:srgbClr>
              </a:gs>
              <a:gs pos="90000">
                <a:srgbClr val="FFFFFF">
                  <a:alpha val="83921"/>
                </a:srgbClr>
              </a:gs>
              <a:gs pos="100000">
                <a:srgbClr val="EFF7FC">
                  <a:alpha val="27058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50300" lIns="100625" spcFirstLastPara="1" rIns="100625" wrap="square" tIns="503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54"/>
              <a:t>We infer the background magnetic field strength and homogeneity.</a:t>
            </a:r>
            <a:endParaRPr sz="1614"/>
          </a:p>
        </p:txBody>
      </p:sp>
      <p:cxnSp>
        <p:nvCxnSpPr>
          <p:cNvPr id="265" name="Google Shape;265;p13"/>
          <p:cNvCxnSpPr/>
          <p:nvPr/>
        </p:nvCxnSpPr>
        <p:spPr>
          <a:xfrm flipH="1" rot="10800000">
            <a:off x="19073145" y="8373685"/>
            <a:ext cx="3671400" cy="1398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lg" w="lg" type="triangle"/>
          </a:ln>
        </p:spPr>
      </p:cxnSp>
      <p:pic>
        <p:nvPicPr>
          <p:cNvPr id="266" name="Google Shape;266;p13"/>
          <p:cNvPicPr preferRelativeResize="0"/>
          <p:nvPr/>
        </p:nvPicPr>
        <p:blipFill>
          <a:blip r:embed="rId37">
            <a:alphaModFix/>
          </a:blip>
          <a:stretch>
            <a:fillRect/>
          </a:stretch>
        </p:blipFill>
        <p:spPr>
          <a:xfrm>
            <a:off x="226350" y="12159600"/>
            <a:ext cx="9213900" cy="7811399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3"/>
          <p:cNvSpPr txBox="1"/>
          <p:nvPr/>
        </p:nvSpPr>
        <p:spPr>
          <a:xfrm>
            <a:off x="442550" y="20527363"/>
            <a:ext cx="13359000" cy="5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 calibration techniques to reach the sensitivity goal: electron gun and  precision magnetometry</a:t>
            </a:r>
            <a:endParaRPr sz="4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Electron gun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 controlled source of </a:t>
            </a:r>
            <a:r>
              <a:rPr b="1" lang="en-US" sz="2800">
                <a:solidFill>
                  <a:srgbClr val="2A9F78"/>
                </a:solidFill>
                <a:latin typeface="Calibri"/>
                <a:ea typeface="Calibri"/>
                <a:cs typeface="Calibri"/>
                <a:sym typeface="Calibri"/>
              </a:rPr>
              <a:t>monoenergetic electrons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calibration.</a:t>
            </a:r>
            <a:endParaRPr b="1" sz="2800">
              <a:solidFill>
                <a:srgbClr val="E85C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Capable of </a:t>
            </a:r>
            <a:r>
              <a:rPr b="1" lang="en-US" sz="2800">
                <a:solidFill>
                  <a:srgbClr val="2A9F78"/>
                </a:solidFill>
                <a:latin typeface="Calibri"/>
                <a:ea typeface="Calibri"/>
                <a:cs typeface="Calibri"/>
                <a:sym typeface="Calibri"/>
              </a:rPr>
              <a:t>creating electrons with continuously variable energy</a:t>
            </a: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move electrons into cyclotron resonance. </a:t>
            </a: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not possible with any other calibration method.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Capable of </a:t>
            </a:r>
            <a:r>
              <a:rPr b="1" lang="en-US" sz="2800">
                <a:solidFill>
                  <a:srgbClr val="5AB7E8"/>
                </a:solidFill>
                <a:latin typeface="Calibri"/>
                <a:ea typeface="Calibri"/>
                <a:cs typeface="Calibri"/>
                <a:sym typeface="Calibri"/>
              </a:rPr>
              <a:t>injecting electrons in different radii to get a full magnetic field map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Additionally enables tests of: </a:t>
            </a:r>
            <a:r>
              <a:rPr b="1" lang="en-US" sz="2800">
                <a:solidFill>
                  <a:srgbClr val="CC7CAA"/>
                </a:solidFill>
                <a:latin typeface="Calibri"/>
                <a:ea typeface="Calibri"/>
                <a:cs typeface="Calibri"/>
                <a:sym typeface="Calibri"/>
              </a:rPr>
              <a:t>(1) magnetic field uniformity;  (2) frequency response and reconstruction pipeline; (3) energy-frequency conversion accuracy.</a:t>
            </a:r>
            <a:endParaRPr b="1" sz="2800">
              <a:solidFill>
                <a:srgbClr val="CC7CA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1" marL="6858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</a:t>
            </a:r>
            <a:r>
              <a:rPr b="1" lang="en-US" sz="2800">
                <a:solidFill>
                  <a:srgbClr val="EF8600"/>
                </a:solidFill>
                <a:latin typeface="Calibri"/>
                <a:ea typeface="Calibri"/>
                <a:cs typeface="Calibri"/>
                <a:sym typeface="Calibri"/>
              </a:rPr>
              <a:t>electron source in which the beam is guided primarily by magnetic fields rather than electrostatic optics</a:t>
            </a:r>
            <a:r>
              <a:rPr lang="en-US" sz="2800">
                <a:solidFill>
                  <a:srgbClr val="EF86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 distinctive feature of the Project 8 electron gun effort.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0">
              <a:solidFill>
                <a:schemeClr val="dk2"/>
              </a:solidFill>
            </a:endParaRPr>
          </a:p>
        </p:txBody>
      </p:sp>
      <p:sp>
        <p:nvSpPr>
          <p:cNvPr id="268" name="Google Shape;268;p13"/>
          <p:cNvSpPr/>
          <p:nvPr/>
        </p:nvSpPr>
        <p:spPr>
          <a:xfrm rot="5400000">
            <a:off x="3218800" y="32483525"/>
            <a:ext cx="310200" cy="394200"/>
          </a:xfrm>
          <a:prstGeom prst="triangle">
            <a:avLst>
              <a:gd fmla="val 50000" name="adj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3"/>
          <p:cNvSpPr/>
          <p:nvPr/>
        </p:nvSpPr>
        <p:spPr>
          <a:xfrm rot="5400000">
            <a:off x="6798000" y="32483525"/>
            <a:ext cx="310200" cy="394200"/>
          </a:xfrm>
          <a:prstGeom prst="triangle">
            <a:avLst>
              <a:gd fmla="val 50000" name="adj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0" name="Google Shape;270;p13"/>
          <p:cNvGrpSpPr/>
          <p:nvPr/>
        </p:nvGrpSpPr>
        <p:grpSpPr>
          <a:xfrm>
            <a:off x="3758563" y="31688438"/>
            <a:ext cx="2809876" cy="1832552"/>
            <a:chOff x="3672075" y="31688438"/>
            <a:chExt cx="2809876" cy="1832552"/>
          </a:xfrm>
        </p:grpSpPr>
        <p:pic>
          <p:nvPicPr>
            <p:cNvPr id="271" name="Google Shape;271;p13"/>
            <p:cNvPicPr preferRelativeResize="0"/>
            <p:nvPr/>
          </p:nvPicPr>
          <p:blipFill rotWithShape="1">
            <a:blip r:embed="rId38">
              <a:alphaModFix/>
            </a:blip>
            <a:srcRect b="0" l="0" r="12242" t="23687"/>
            <a:stretch/>
          </p:blipFill>
          <p:spPr>
            <a:xfrm>
              <a:off x="3672075" y="31688438"/>
              <a:ext cx="2809876" cy="18325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2" name="Google Shape;272;p13"/>
            <p:cNvSpPr txBox="1"/>
            <p:nvPr/>
          </p:nvSpPr>
          <p:spPr>
            <a:xfrm flipH="1">
              <a:off x="4618875" y="33019439"/>
              <a:ext cx="1796400" cy="336000"/>
            </a:xfrm>
            <a:prstGeom prst="rect">
              <a:avLst/>
            </a:prstGeom>
            <a:gradFill>
              <a:gsLst>
                <a:gs pos="0">
                  <a:srgbClr val="FFFFFF">
                    <a:alpha val="83921"/>
                  </a:srgbClr>
                </a:gs>
                <a:gs pos="90000">
                  <a:srgbClr val="FFFFFF">
                    <a:alpha val="83921"/>
                  </a:srgbClr>
                </a:gs>
                <a:gs pos="100000">
                  <a:srgbClr val="EFF7FC">
                    <a:alpha val="27058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3641" rotWithShape="0" algn="tl" dir="2700000" dist="40231">
                <a:srgbClr val="000000">
                  <a:alpha val="40000"/>
                </a:srgbClr>
              </a:outerShdw>
            </a:effectLst>
          </p:spPr>
          <p:txBody>
            <a:bodyPr anchorCtr="0" anchor="t" bIns="48275" lIns="96550" spcFirstLastPara="1" rIns="96550" wrap="square" tIns="48275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49"/>
                <a:t>MEOP cell</a:t>
              </a:r>
              <a:endParaRPr sz="1549"/>
            </a:p>
          </p:txBody>
        </p:sp>
      </p:grpSp>
      <p:sp>
        <p:nvSpPr>
          <p:cNvPr id="273" name="Google Shape;273;p13"/>
          <p:cNvSpPr/>
          <p:nvPr/>
        </p:nvSpPr>
        <p:spPr>
          <a:xfrm rot="10800000">
            <a:off x="8354600" y="33259225"/>
            <a:ext cx="310200" cy="394200"/>
          </a:xfrm>
          <a:prstGeom prst="triangle">
            <a:avLst>
              <a:gd fmla="val 50000" name="adj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4" name="Google Shape;274;p13"/>
          <p:cNvCxnSpPr>
            <a:stCxn id="273" idx="0"/>
          </p:cNvCxnSpPr>
          <p:nvPr/>
        </p:nvCxnSpPr>
        <p:spPr>
          <a:xfrm rot="5400000">
            <a:off x="7104350" y="32988175"/>
            <a:ext cx="740100" cy="2070600"/>
          </a:xfrm>
          <a:prstGeom prst="curvedConnector2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oval"/>
            <a:tailEnd len="med" w="med" type="none"/>
          </a:ln>
        </p:spPr>
      </p:cxnSp>
      <p:cxnSp>
        <p:nvCxnSpPr>
          <p:cNvPr id="275" name="Google Shape;275;p13"/>
          <p:cNvCxnSpPr/>
          <p:nvPr/>
        </p:nvCxnSpPr>
        <p:spPr>
          <a:xfrm>
            <a:off x="6461750" y="34404300"/>
            <a:ext cx="1009800" cy="4383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6" name="Google Shape;276;p13"/>
          <p:cNvCxnSpPr/>
          <p:nvPr/>
        </p:nvCxnSpPr>
        <p:spPr>
          <a:xfrm flipH="1" rot="10800000">
            <a:off x="7490450" y="34747350"/>
            <a:ext cx="1028700" cy="95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7" name="Google Shape;277;p13"/>
          <p:cNvSpPr/>
          <p:nvPr/>
        </p:nvSpPr>
        <p:spPr>
          <a:xfrm rot="-5400000">
            <a:off x="5186063" y="34181550"/>
            <a:ext cx="310200" cy="394200"/>
          </a:xfrm>
          <a:prstGeom prst="triangle">
            <a:avLst>
              <a:gd fmla="val 50000" name="adj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3"/>
          <p:cNvSpPr/>
          <p:nvPr/>
        </p:nvSpPr>
        <p:spPr>
          <a:xfrm rot="10800000">
            <a:off x="2698188" y="35272063"/>
            <a:ext cx="310200" cy="394200"/>
          </a:xfrm>
          <a:prstGeom prst="triangle">
            <a:avLst>
              <a:gd fmla="val 50000" name="adj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3"/>
          <p:cNvSpPr/>
          <p:nvPr/>
        </p:nvSpPr>
        <p:spPr>
          <a:xfrm rot="5400000">
            <a:off x="5807400" y="37692375"/>
            <a:ext cx="310200" cy="394200"/>
          </a:xfrm>
          <a:prstGeom prst="triangle">
            <a:avLst>
              <a:gd fmla="val 50000" name="adj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3"/>
          <p:cNvSpPr txBox="1"/>
          <p:nvPr/>
        </p:nvSpPr>
        <p:spPr>
          <a:xfrm>
            <a:off x="442550" y="26435200"/>
            <a:ext cx="11448900" cy="37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Magnetometry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ultra-precise Nuclear Magnetic Resonance (NMR)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1" marL="630936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0.1 ppm </a:t>
            </a:r>
            <a:r>
              <a:rPr b="1" lang="en-US" sz="2800">
                <a:solidFill>
                  <a:srgbClr val="5AB7E8"/>
                </a:solidFill>
                <a:latin typeface="Calibri"/>
                <a:ea typeface="Calibri"/>
                <a:cs typeface="Calibri"/>
                <a:sym typeface="Calibri"/>
              </a:rPr>
              <a:t>NMR magnetometry in-situ in the cryogenic CRES volume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2800">
              <a:solidFill>
                <a:srgbClr val="E85C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1" marL="630936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“Birdcage” cavity design: we </a:t>
            </a:r>
            <a:r>
              <a:rPr b="1" lang="en-US" sz="2800">
                <a:solidFill>
                  <a:srgbClr val="EF8600"/>
                </a:solidFill>
                <a:latin typeface="Calibri"/>
                <a:ea typeface="Calibri"/>
                <a:cs typeface="Calibri"/>
                <a:sym typeface="Calibri"/>
              </a:rPr>
              <a:t>place windows/cuts in a way the cavity becomes a resonator for both the RF NMR mode and the microwave CRES </a:t>
            </a:r>
            <a:r>
              <a:rPr b="1" lang="en-US" sz="1864">
                <a:solidFill>
                  <a:srgbClr val="EF86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US" sz="2800">
                <a:solidFill>
                  <a:srgbClr val="EF8600"/>
                </a:solidFill>
                <a:latin typeface="Calibri"/>
                <a:ea typeface="Calibri"/>
                <a:cs typeface="Calibri"/>
                <a:sym typeface="Calibri"/>
              </a:rPr>
              <a:t>TE</a:t>
            </a:r>
            <a:r>
              <a:rPr b="1" baseline="-25000" lang="en-US" sz="2800">
                <a:solidFill>
                  <a:srgbClr val="EF8600"/>
                </a:solidFill>
                <a:latin typeface="Calibri"/>
                <a:ea typeface="Calibri"/>
                <a:cs typeface="Calibri"/>
                <a:sym typeface="Calibri"/>
              </a:rPr>
              <a:t>011</a:t>
            </a:r>
            <a:r>
              <a:rPr b="1" lang="en-US" sz="2800">
                <a:solidFill>
                  <a:srgbClr val="EF8600"/>
                </a:solidFill>
                <a:latin typeface="Calibri"/>
                <a:ea typeface="Calibri"/>
                <a:cs typeface="Calibri"/>
                <a:sym typeface="Calibri"/>
              </a:rPr>
              <a:t>mode.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1" marL="630936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will use </a:t>
            </a:r>
            <a:r>
              <a:rPr b="1" lang="en-US" sz="2800">
                <a:solidFill>
                  <a:srgbClr val="2A9F78"/>
                </a:solidFill>
                <a:latin typeface="Calibri"/>
                <a:ea typeface="Calibri"/>
                <a:cs typeface="Calibri"/>
                <a:sym typeface="Calibri"/>
              </a:rPr>
              <a:t>Metastability Exchange Optical Pumping (MEOP) 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polarize spins to get a strong enough NMR signal.</a:t>
            </a:r>
            <a:endParaRPr sz="9000">
              <a:solidFill>
                <a:schemeClr val="dk2"/>
              </a:solidFill>
            </a:endParaRPr>
          </a:p>
        </p:txBody>
      </p:sp>
      <p:pic>
        <p:nvPicPr>
          <p:cNvPr descr="A close-up of a machine&#10;&#10;AI-generated content may be incorrect." id="281" name="Google Shape;281;p13"/>
          <p:cNvPicPr preferRelativeResize="0"/>
          <p:nvPr/>
        </p:nvPicPr>
        <p:blipFill rotWithShape="1">
          <a:blip r:embed="rId26">
            <a:alphaModFix/>
          </a:blip>
          <a:srcRect b="0" l="0" r="0" t="0"/>
          <a:stretch/>
        </p:blipFill>
        <p:spPr>
          <a:xfrm rot="5400000">
            <a:off x="-7106721" y="19958405"/>
            <a:ext cx="6181926" cy="28869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13"/>
          <p:cNvPicPr preferRelativeResize="0"/>
          <p:nvPr/>
        </p:nvPicPr>
        <p:blipFill rotWithShape="1">
          <a:blip r:embed="rId39">
            <a:alphaModFix/>
          </a:blip>
          <a:srcRect b="0" l="0" r="0" t="0"/>
          <a:stretch/>
        </p:blipFill>
        <p:spPr>
          <a:xfrm>
            <a:off x="24536525" y="40149469"/>
            <a:ext cx="5601650" cy="956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13"/>
          <p:cNvPicPr preferRelativeResize="0"/>
          <p:nvPr/>
        </p:nvPicPr>
        <p:blipFill rotWithShape="1">
          <a:blip r:embed="rId40">
            <a:alphaModFix/>
          </a:blip>
          <a:srcRect b="0" l="0" r="0" t="0"/>
          <a:stretch/>
        </p:blipFill>
        <p:spPr>
          <a:xfrm>
            <a:off x="24593781" y="41248513"/>
            <a:ext cx="1447436" cy="15203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4" name="Google Shape;284;p13"/>
          <p:cNvGrpSpPr/>
          <p:nvPr/>
        </p:nvGrpSpPr>
        <p:grpSpPr>
          <a:xfrm>
            <a:off x="7439" y="39888830"/>
            <a:ext cx="24443069" cy="2943441"/>
            <a:chOff x="1055800" y="40792588"/>
            <a:chExt cx="25670100" cy="3091200"/>
          </a:xfrm>
        </p:grpSpPr>
        <p:sp>
          <p:nvSpPr>
            <p:cNvPr id="285" name="Google Shape;285;p13"/>
            <p:cNvSpPr/>
            <p:nvPr/>
          </p:nvSpPr>
          <p:spPr>
            <a:xfrm>
              <a:off x="1055800" y="40792588"/>
              <a:ext cx="25670100" cy="3091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87000" lIns="87000" spcFirstLastPara="1" rIns="87000" wrap="square" tIns="870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33"/>
            </a:p>
          </p:txBody>
        </p:sp>
        <p:grpSp>
          <p:nvGrpSpPr>
            <p:cNvPr id="286" name="Google Shape;286;p13"/>
            <p:cNvGrpSpPr/>
            <p:nvPr/>
          </p:nvGrpSpPr>
          <p:grpSpPr>
            <a:xfrm>
              <a:off x="1259603" y="40803537"/>
              <a:ext cx="25240394" cy="3051388"/>
              <a:chOff x="203753" y="41246338"/>
              <a:chExt cx="25240394" cy="3051388"/>
            </a:xfrm>
          </p:grpSpPr>
          <p:pic>
            <p:nvPicPr>
              <p:cNvPr id="287" name="Google Shape;287;p13"/>
              <p:cNvPicPr preferRelativeResize="0"/>
              <p:nvPr/>
            </p:nvPicPr>
            <p:blipFill rotWithShape="1">
              <a:blip r:embed="rId41">
                <a:alphaModFix/>
              </a:blip>
              <a:srcRect b="0" l="0" r="0" t="0"/>
              <a:stretch/>
            </p:blipFill>
            <p:spPr>
              <a:xfrm>
                <a:off x="10244304" y="41357891"/>
                <a:ext cx="2989073" cy="134500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8" name="Google Shape;288;p13"/>
              <p:cNvPicPr preferRelativeResize="0"/>
              <p:nvPr/>
            </p:nvPicPr>
            <p:blipFill rotWithShape="1">
              <a:blip r:embed="rId42">
                <a:alphaModFix/>
              </a:blip>
              <a:srcRect b="0" l="0" r="0" t="0"/>
              <a:stretch/>
            </p:blipFill>
            <p:spPr>
              <a:xfrm>
                <a:off x="14047716" y="41385709"/>
                <a:ext cx="1310031" cy="12894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9" name="Google Shape;289;p13"/>
              <p:cNvPicPr preferRelativeResize="0"/>
              <p:nvPr/>
            </p:nvPicPr>
            <p:blipFill rotWithShape="1">
              <a:blip r:embed="rId43">
                <a:alphaModFix/>
              </a:blip>
              <a:srcRect b="0" l="0" r="0" t="0"/>
              <a:stretch/>
            </p:blipFill>
            <p:spPr>
              <a:xfrm>
                <a:off x="16424007" y="41311568"/>
                <a:ext cx="2647493" cy="14376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0" name="Google Shape;290;p13"/>
              <p:cNvPicPr preferRelativeResize="0"/>
              <p:nvPr/>
            </p:nvPicPr>
            <p:blipFill rotWithShape="1">
              <a:blip r:embed="rId44">
                <a:alphaModFix/>
              </a:blip>
              <a:srcRect b="0" l="0" r="0" t="0"/>
              <a:stretch/>
            </p:blipFill>
            <p:spPr>
              <a:xfrm>
                <a:off x="16292435" y="42895275"/>
                <a:ext cx="1249949" cy="1345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1" name="Google Shape;291;p13"/>
              <p:cNvPicPr preferRelativeResize="0"/>
              <p:nvPr/>
            </p:nvPicPr>
            <p:blipFill rotWithShape="1">
              <a:blip r:embed="rId45">
                <a:alphaModFix/>
              </a:blip>
              <a:srcRect b="23749" l="-10436" r="0" t="16819"/>
              <a:stretch/>
            </p:blipFill>
            <p:spPr>
              <a:xfrm>
                <a:off x="23426172" y="42972186"/>
                <a:ext cx="2017975" cy="10689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2" name="Google Shape;292;p13"/>
              <p:cNvPicPr preferRelativeResize="0"/>
              <p:nvPr/>
            </p:nvPicPr>
            <p:blipFill rotWithShape="1">
              <a:blip r:embed="rId46">
                <a:alphaModFix/>
              </a:blip>
              <a:srcRect b="0" l="0" r="0" t="0"/>
              <a:stretch/>
            </p:blipFill>
            <p:spPr>
              <a:xfrm>
                <a:off x="8449475" y="41365412"/>
                <a:ext cx="1393317" cy="13713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3" name="Google Shape;293;p13"/>
              <p:cNvPicPr preferRelativeResize="0"/>
              <p:nvPr/>
            </p:nvPicPr>
            <p:blipFill rotWithShape="1">
              <a:blip r:embed="rId47">
                <a:alphaModFix/>
              </a:blip>
              <a:srcRect b="7333" l="8718" r="8883" t="7401"/>
              <a:stretch/>
            </p:blipFill>
            <p:spPr>
              <a:xfrm>
                <a:off x="9326358" y="42863501"/>
                <a:ext cx="1082249" cy="137137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4" name="Google Shape;294;p13"/>
              <p:cNvPicPr preferRelativeResize="0"/>
              <p:nvPr/>
            </p:nvPicPr>
            <p:blipFill rotWithShape="1">
              <a:blip r:embed="rId48">
                <a:alphaModFix/>
              </a:blip>
              <a:srcRect b="0" l="0" r="0" t="0"/>
              <a:stretch/>
            </p:blipFill>
            <p:spPr>
              <a:xfrm>
                <a:off x="21738704" y="41344716"/>
                <a:ext cx="1249959" cy="139716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5" name="Google Shape;295;p13"/>
              <p:cNvPicPr preferRelativeResize="0"/>
              <p:nvPr/>
            </p:nvPicPr>
            <p:blipFill rotWithShape="1">
              <a:blip r:embed="rId49">
                <a:alphaModFix/>
              </a:blip>
              <a:srcRect b="0" l="0" r="15175" t="0"/>
              <a:stretch/>
            </p:blipFill>
            <p:spPr>
              <a:xfrm>
                <a:off x="5469789" y="41378912"/>
                <a:ext cx="2656256" cy="147142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6" name="Google Shape;296;p13"/>
              <p:cNvPicPr preferRelativeResize="0"/>
              <p:nvPr/>
            </p:nvPicPr>
            <p:blipFill rotWithShape="1">
              <a:blip r:embed="rId50">
                <a:alphaModFix/>
              </a:blip>
              <a:srcRect b="-18821" l="-3690" r="-14570" t="0"/>
              <a:stretch/>
            </p:blipFill>
            <p:spPr>
              <a:xfrm>
                <a:off x="203753" y="42996094"/>
                <a:ext cx="2661627" cy="127000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7" name="Google Shape;297;p13"/>
              <p:cNvPicPr preferRelativeResize="0"/>
              <p:nvPr/>
            </p:nvPicPr>
            <p:blipFill rotWithShape="1">
              <a:blip r:embed="rId51">
                <a:alphaModFix/>
              </a:blip>
              <a:srcRect b="0" l="0" r="0" t="0"/>
              <a:stretch/>
            </p:blipFill>
            <p:spPr>
              <a:xfrm>
                <a:off x="7161948" y="42857580"/>
                <a:ext cx="1393317" cy="13713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8" name="Google Shape;298;p13"/>
              <p:cNvPicPr preferRelativeResize="0"/>
              <p:nvPr/>
            </p:nvPicPr>
            <p:blipFill rotWithShape="1">
              <a:blip r:embed="rId52">
                <a:alphaModFix/>
              </a:blip>
              <a:srcRect b="0" l="0" r="0" t="0"/>
              <a:stretch/>
            </p:blipFill>
            <p:spPr>
              <a:xfrm>
                <a:off x="19469125" y="41246338"/>
                <a:ext cx="1393326" cy="134166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9" name="Google Shape;299;p13"/>
              <p:cNvPicPr preferRelativeResize="0"/>
              <p:nvPr/>
            </p:nvPicPr>
            <p:blipFill rotWithShape="1">
              <a:blip r:embed="rId53">
                <a:alphaModFix/>
              </a:blip>
              <a:srcRect b="0" l="0" r="0" t="0"/>
              <a:stretch/>
            </p:blipFill>
            <p:spPr>
              <a:xfrm>
                <a:off x="5027597" y="42820942"/>
                <a:ext cx="1827300" cy="137137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0" name="Google Shape;300;p13" title="cmu-logo.png"/>
              <p:cNvPicPr preferRelativeResize="0"/>
              <p:nvPr/>
            </p:nvPicPr>
            <p:blipFill>
              <a:blip r:embed="rId54">
                <a:alphaModFix/>
              </a:blip>
              <a:stretch>
                <a:fillRect/>
              </a:stretch>
            </p:blipFill>
            <p:spPr>
              <a:xfrm>
                <a:off x="286638" y="41580175"/>
                <a:ext cx="1677501" cy="10688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1" name="Google Shape;301;p13" title="logo_UGent_NL.png"/>
              <p:cNvPicPr preferRelativeResize="0"/>
              <p:nvPr/>
            </p:nvPicPr>
            <p:blipFill rotWithShape="1">
              <a:blip r:embed="rId55">
                <a:alphaModFix/>
              </a:blip>
              <a:srcRect b="11173" l="19228" r="20000" t="17204"/>
              <a:stretch/>
            </p:blipFill>
            <p:spPr>
              <a:xfrm>
                <a:off x="3275729" y="42715525"/>
                <a:ext cx="1677507" cy="15822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2" name="Google Shape;302;p13" title="Screenshot 2026-03-02 at 23.00.01.png"/>
              <p:cNvPicPr preferRelativeResize="0"/>
              <p:nvPr/>
            </p:nvPicPr>
            <p:blipFill>
              <a:blip r:embed="rId56">
                <a:alphaModFix/>
              </a:blip>
              <a:stretch>
                <a:fillRect/>
              </a:stretch>
            </p:blipFill>
            <p:spPr>
              <a:xfrm>
                <a:off x="18059493" y="43067528"/>
                <a:ext cx="2422495" cy="95146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3" name="Google Shape;303;p13"/>
              <p:cNvPicPr preferRelativeResize="0"/>
              <p:nvPr/>
            </p:nvPicPr>
            <p:blipFill rotWithShape="1">
              <a:blip r:embed="rId57">
                <a:alphaModFix/>
              </a:blip>
              <a:srcRect b="0" l="0" r="0" t="0"/>
              <a:stretch/>
            </p:blipFill>
            <p:spPr>
              <a:xfrm>
                <a:off x="23625075" y="41279928"/>
                <a:ext cx="1677501" cy="167747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4" name="Google Shape;304;p13" title="Mines-side-CO.png"/>
              <p:cNvPicPr preferRelativeResize="0"/>
              <p:nvPr/>
            </p:nvPicPr>
            <p:blipFill>
              <a:blip r:embed="rId58">
                <a:alphaModFix/>
              </a:blip>
              <a:stretch>
                <a:fillRect/>
              </a:stretch>
            </p:blipFill>
            <p:spPr>
              <a:xfrm>
                <a:off x="2201000" y="41580175"/>
                <a:ext cx="3339555" cy="9380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5" name="Google Shape;305;p13" title="umanchester.gif"/>
              <p:cNvPicPr preferRelativeResize="0"/>
              <p:nvPr/>
            </p:nvPicPr>
            <p:blipFill rotWithShape="1">
              <a:blip r:embed="rId59">
                <a:alphaModFix/>
              </a:blip>
              <a:srcRect b="19371" l="17342" r="17975" t="12061"/>
              <a:stretch/>
            </p:blipFill>
            <p:spPr>
              <a:xfrm>
                <a:off x="11120447" y="43004021"/>
                <a:ext cx="2250775" cy="107848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6" name="Google Shape;306;p13" title="MSU-Combomark-Vert_Green.png"/>
              <p:cNvPicPr preferRelativeResize="0"/>
              <p:nvPr/>
            </p:nvPicPr>
            <p:blipFill>
              <a:blip r:embed="rId60">
                <a:alphaModFix/>
              </a:blip>
              <a:stretch>
                <a:fillRect/>
              </a:stretch>
            </p:blipFill>
            <p:spPr>
              <a:xfrm>
                <a:off x="13564169" y="42641546"/>
                <a:ext cx="2529026" cy="161858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307" name="Google Shape;307;p13" title="image (118).png"/>
          <p:cNvPicPr preferRelativeResize="0"/>
          <p:nvPr/>
        </p:nvPicPr>
        <p:blipFill>
          <a:blip r:embed="rId61">
            <a:alphaModFix/>
          </a:blip>
          <a:stretch>
            <a:fillRect/>
          </a:stretch>
        </p:blipFill>
        <p:spPr>
          <a:xfrm>
            <a:off x="28765075" y="41334949"/>
            <a:ext cx="1373100" cy="1381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13" title="SRNL-logo_acronym_horiz_blue.png"/>
          <p:cNvPicPr preferRelativeResize="0"/>
          <p:nvPr/>
        </p:nvPicPr>
        <p:blipFill>
          <a:blip r:embed="rId62">
            <a:alphaModFix/>
          </a:blip>
          <a:stretch>
            <a:fillRect/>
          </a:stretch>
        </p:blipFill>
        <p:spPr>
          <a:xfrm>
            <a:off x="20013150" y="41768248"/>
            <a:ext cx="2150400" cy="722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13" title="grafik.png"/>
          <p:cNvPicPr preferRelativeResize="0"/>
          <p:nvPr/>
        </p:nvPicPr>
        <p:blipFill>
          <a:blip r:embed="rId63">
            <a:alphaModFix/>
          </a:blip>
          <a:stretch>
            <a:fillRect/>
          </a:stretch>
        </p:blipFill>
        <p:spPr>
          <a:xfrm>
            <a:off x="26249812" y="41622959"/>
            <a:ext cx="2306698" cy="8053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