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f11e80a7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f11e80a7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f11e80a79c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f11e80a79c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f27903f062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f27903f062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f280f043b6_5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f280f043b6_5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f280f043b6_5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f280f043b6_5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f280f043b6_5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f280f043b6_5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f280f043b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f280f043b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f280f043b6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f280f043b6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f280f043b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f280f043b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f280f043b6_5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f280f043b6_5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f27903f06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f27903f06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f27903f062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f27903f062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f27903f06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f27903f06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f27903f06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f27903f06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f27903f06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f27903f06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f27903f06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f27903f06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f27903f06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f27903f06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jpg"/><Relationship Id="rId10" Type="http://schemas.openxmlformats.org/officeDocument/2006/relationships/image" Target="../media/image29.jpg"/><Relationship Id="rId13" Type="http://schemas.openxmlformats.org/officeDocument/2006/relationships/image" Target="../media/image33.jpg"/><Relationship Id="rId1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g"/><Relationship Id="rId4" Type="http://schemas.openxmlformats.org/officeDocument/2006/relationships/image" Target="../media/image28.jpg"/><Relationship Id="rId9" Type="http://schemas.openxmlformats.org/officeDocument/2006/relationships/image" Target="../media/image27.jpg"/><Relationship Id="rId15" Type="http://schemas.openxmlformats.org/officeDocument/2006/relationships/image" Target="../media/image34.jpg"/><Relationship Id="rId14" Type="http://schemas.openxmlformats.org/officeDocument/2006/relationships/image" Target="../media/image32.jpg"/><Relationship Id="rId17" Type="http://schemas.openxmlformats.org/officeDocument/2006/relationships/image" Target="../media/image38.jpg"/><Relationship Id="rId16" Type="http://schemas.openxmlformats.org/officeDocument/2006/relationships/image" Target="../media/image37.jpg"/><Relationship Id="rId5" Type="http://schemas.openxmlformats.org/officeDocument/2006/relationships/image" Target="../media/image21.jpg"/><Relationship Id="rId6" Type="http://schemas.openxmlformats.org/officeDocument/2006/relationships/image" Target="../media/image25.jpg"/><Relationship Id="rId7" Type="http://schemas.openxmlformats.org/officeDocument/2006/relationships/image" Target="../media/image22.jpg"/><Relationship Id="rId8" Type="http://schemas.openxmlformats.org/officeDocument/2006/relationships/image" Target="../media/image3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Relationship Id="rId4" Type="http://schemas.openxmlformats.org/officeDocument/2006/relationships/image" Target="../media/image1.jpg"/><Relationship Id="rId5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hyperlink" Target="https://research.uci.edu/center/artificial-intelligence-in-science-institute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jp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hyperlink" Target="https://indico.slac.stanford.edu/event/10387/timetable/#49-efficient-calibration-of-sc" TargetMode="External"/><Relationship Id="rId10" Type="http://schemas.openxmlformats.org/officeDocument/2006/relationships/hyperlink" Target="https://indico.slac.stanford.edu/event/10387/timetable/#20-machine-learning-to-constra" TargetMode="External"/><Relationship Id="rId13" Type="http://schemas.openxmlformats.org/officeDocument/2006/relationships/image" Target="../media/image17.png"/><Relationship Id="rId12" Type="http://schemas.openxmlformats.org/officeDocument/2006/relationships/hyperlink" Target="https://indico.slac.stanford.edu/event/10387/timetable/#17-improving-detector-systemat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ndico.slac.stanford.edu/event/10387/timetable/#39-aiml-in-dune" TargetMode="External"/><Relationship Id="rId4" Type="http://schemas.openxmlformats.org/officeDocument/2006/relationships/hyperlink" Target="https://indico.slac.stanford.edu/event/10387/timetable/#13-ongoing-work-on-nutau-class" TargetMode="External"/><Relationship Id="rId9" Type="http://schemas.openxmlformats.org/officeDocument/2006/relationships/hyperlink" Target="https://indico.slac.stanford.edu/event/10387/timetable/#26-xenon-signal-denoising-via" TargetMode="External"/><Relationship Id="rId15" Type="http://schemas.openxmlformats.org/officeDocument/2006/relationships/hyperlink" Target="https://indico.slac.stanford.edu/event/10387/contributions/15101/attachments/6568/16458/Gaemers_pinn_flow.pdf" TargetMode="External"/><Relationship Id="rId14" Type="http://schemas.openxmlformats.org/officeDocument/2006/relationships/image" Target="../media/image6.png"/><Relationship Id="rId16" Type="http://schemas.openxmlformats.org/officeDocument/2006/relationships/hyperlink" Target="https://indico.slac.stanford.edu/event/10387/contributions/15058/attachments/6570/16444/NPML_Cufino_13_jun_2026.pdf" TargetMode="External"/><Relationship Id="rId5" Type="http://schemas.openxmlformats.org/officeDocument/2006/relationships/hyperlink" Target="https://indico.slac.stanford.edu/event/10387/timetable/#b-2995-applications-particle-e" TargetMode="External"/><Relationship Id="rId6" Type="http://schemas.openxmlformats.org/officeDocument/2006/relationships/hyperlink" Target="https://indico.slac.stanford.edu/event/10387/timetable/#46-integration-of-nugraph2-in" TargetMode="External"/><Relationship Id="rId7" Type="http://schemas.openxmlformats.org/officeDocument/2006/relationships/hyperlink" Target="https://indico.slac.stanford.edu/event/10387/timetable/#54-successes-and-pitfalls-of-a" TargetMode="External"/><Relationship Id="rId8" Type="http://schemas.openxmlformats.org/officeDocument/2006/relationships/hyperlink" Target="https://indico.slac.stanford.edu/event/10387/timetable/#40-physics-informed-continuous" TargetMode="External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14.png"/><Relationship Id="rId10" Type="http://schemas.openxmlformats.org/officeDocument/2006/relationships/hyperlink" Target="https://indico.slac.stanford.edu/event/10387/timetable/#56-application-of-the-drsai-ag" TargetMode="External"/><Relationship Id="rId13" Type="http://schemas.openxmlformats.org/officeDocument/2006/relationships/hyperlink" Target="https://indico.slac.stanford.edu/event/10387/contributions/15092/attachments/6644/16710/npml-2026-ceqc.pdf" TargetMode="External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ndico.slac.stanford.edu/event/10387/timetable/#28-machine-learning-approaches" TargetMode="External"/><Relationship Id="rId4" Type="http://schemas.openxmlformats.org/officeDocument/2006/relationships/hyperlink" Target="https://indico.slac.stanford.edu/event/10387/timetable/#50-new-methods-for-directional" TargetMode="External"/><Relationship Id="rId9" Type="http://schemas.openxmlformats.org/officeDocument/2006/relationships/hyperlink" Target="https://indico.slac.stanford.edu/event/10387/timetable/#30-an-agentic-workflow-for-qua" TargetMode="External"/><Relationship Id="rId14" Type="http://schemas.openxmlformats.org/officeDocument/2006/relationships/hyperlink" Target="https://indico.slac.stanford.edu/event/10387/contributions/15116/attachments/6643/16695/2026.06.19%20%5BProfessor%5D%5BNPML%5D%20Application%20of%20the%20Dr.Sai%20Agentic%20Scientific%20Workflow%20in%20JUNO.pdf" TargetMode="External"/><Relationship Id="rId5" Type="http://schemas.openxmlformats.org/officeDocument/2006/relationships/hyperlink" Target="https://indico.slac.stanford.edu/event/10387/timetable/#48-searching-for-cp-violation" TargetMode="External"/><Relationship Id="rId6" Type="http://schemas.openxmlformats.org/officeDocument/2006/relationships/hyperlink" Target="https://indico.slac.stanford.edu/event/10387/timetable/#22-regression-convolutional-ne" TargetMode="External"/><Relationship Id="rId7" Type="http://schemas.openxmlformats.org/officeDocument/2006/relationships/hyperlink" Target="https://indico.slac.stanford.edu/event/10387/timetable/#15-machine-learning-for-atmosp" TargetMode="External"/><Relationship Id="rId8" Type="http://schemas.openxmlformats.org/officeDocument/2006/relationships/hyperlink" Target="https://indico.slac.stanford.edu/event/10387/timetable/#55-neutron-aware-reconstructio" TargetMode="Externa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hyperlink" Target="https://indico.slac.stanford.edu/event/10387/timetable/#12-exploring-generative-advers" TargetMode="External"/><Relationship Id="rId10" Type="http://schemas.openxmlformats.org/officeDocument/2006/relationships/hyperlink" Target="https://indico.slac.stanford.edu/event/10387/timetable/#7-machine-learning-track-infer" TargetMode="External"/><Relationship Id="rId13" Type="http://schemas.openxmlformats.org/officeDocument/2006/relationships/hyperlink" Target="https://indico.slac.stanford.edu/event/10387/timetable/#58-towards-self-supervised-opt" TargetMode="External"/><Relationship Id="rId12" Type="http://schemas.openxmlformats.org/officeDocument/2006/relationships/hyperlink" Target="https://indico.slac.stanford.edu/event/10387/timetable/#57-toward-a-point-cloud-founda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indico.slac.stanford.edu/event/10387/timetable/#25-deep-learning-for-plenoptic" TargetMode="External"/><Relationship Id="rId4" Type="http://schemas.openxmlformats.org/officeDocument/2006/relationships/hyperlink" Target="https://indico.slac.stanford.edu/event/10387/timetable/#19-dual-temporal-attention-for" TargetMode="External"/><Relationship Id="rId9" Type="http://schemas.openxmlformats.org/officeDocument/2006/relationships/hyperlink" Target="https://indico.slac.stanford.edu/event/10387/timetable/#45-data-driven-generation-and" TargetMode="External"/><Relationship Id="rId15" Type="http://schemas.openxmlformats.org/officeDocument/2006/relationships/image" Target="../media/image15.png"/><Relationship Id="rId14" Type="http://schemas.openxmlformats.org/officeDocument/2006/relationships/hyperlink" Target="https://indico.slac.stanford.edu/event/10387/timetable/#10-adapting-vision-language-mo" TargetMode="External"/><Relationship Id="rId17" Type="http://schemas.openxmlformats.org/officeDocument/2006/relationships/image" Target="../media/image20.png"/><Relationship Id="rId16" Type="http://schemas.openxmlformats.org/officeDocument/2006/relationships/image" Target="../media/image8.png"/><Relationship Id="rId5" Type="http://schemas.openxmlformats.org/officeDocument/2006/relationships/hyperlink" Target="https://indico.slac.stanford.edu/event/10387/timetable/#38-rte-cnsf-a-hybrid-physics-m" TargetMode="External"/><Relationship Id="rId6" Type="http://schemas.openxmlformats.org/officeDocument/2006/relationships/hyperlink" Target="https://indico.slac.stanford.edu/event/10387/timetable/#36-a-two-stage-deep-learning-f" TargetMode="External"/><Relationship Id="rId18" Type="http://schemas.openxmlformats.org/officeDocument/2006/relationships/image" Target="../media/image19.png"/><Relationship Id="rId7" Type="http://schemas.openxmlformats.org/officeDocument/2006/relationships/hyperlink" Target="https://indico.slac.stanford.edu/event/10387/timetable/#47-spine-iterative-learning-ap" TargetMode="External"/><Relationship Id="rId8" Type="http://schemas.openxmlformats.org/officeDocument/2006/relationships/hyperlink" Target="https://indico.slac.stanford.edu/event/10387/timetable/#53-nugraph3-hierarchical-gnn-f" TargetMode="External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hyperlink" Target="https://indico.slac.stanford.edu/event/10387/timetable/#51-transformer-based-reweighti" TargetMode="External"/><Relationship Id="rId10" Type="http://schemas.openxmlformats.org/officeDocument/2006/relationships/hyperlink" Target="https://indico.slac.stanford.edu/event/10387/timetable/#14-model-parameter-estimation" TargetMode="External"/><Relationship Id="rId13" Type="http://schemas.openxmlformats.org/officeDocument/2006/relationships/hyperlink" Target="https://indico.slac.stanford.edu/event/10387/timetable/#18-track-matching-during-recon" TargetMode="External"/><Relationship Id="rId12" Type="http://schemas.openxmlformats.org/officeDocument/2006/relationships/hyperlink" Target="https://indico.slac.stanford.edu/event/10387/timetable/#60-cross-domain-transfer-wit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ndico.slac.stanford.edu/event/10387/timetable/#62-jaxtpc-a-fast-differentiabl" TargetMode="External"/><Relationship Id="rId4" Type="http://schemas.openxmlformats.org/officeDocument/2006/relationships/hyperlink" Target="https://indico.slac.stanford.edu/event/10387/timetable/#5-sparse-neutrino-detector-sim" TargetMode="External"/><Relationship Id="rId9" Type="http://schemas.openxmlformats.org/officeDocument/2006/relationships/hyperlink" Target="https://indico.slac.stanford.edu/event/10387/timetable/#4-improving-mupi-separation-in" TargetMode="External"/><Relationship Id="rId15" Type="http://schemas.openxmlformats.org/officeDocument/2006/relationships/image" Target="../media/image11.png"/><Relationship Id="rId14" Type="http://schemas.openxmlformats.org/officeDocument/2006/relationships/image" Target="../media/image13.gif"/><Relationship Id="rId5" Type="http://schemas.openxmlformats.org/officeDocument/2006/relationships/hyperlink" Target="https://indico.slac.stanford.edu/event/10387/timetable/#16-simphony-gpu-accelerated-op" TargetMode="External"/><Relationship Id="rId6" Type="http://schemas.openxmlformats.org/officeDocument/2006/relationships/hyperlink" Target="https://indico.slac.stanford.edu/event/10387/timetable/#31-detector-calibration-contro" TargetMode="External"/><Relationship Id="rId7" Type="http://schemas.openxmlformats.org/officeDocument/2006/relationships/hyperlink" Target="https://indico.slac.stanford.edu/event/10387/timetable/#29-development-of-a-self-super" TargetMode="External"/><Relationship Id="rId8" Type="http://schemas.openxmlformats.org/officeDocument/2006/relationships/hyperlink" Target="https://indico.slac.stanford.edu/event/10387/timetable/#52-performance-of-lora-fine-tu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indico.slac.stanford.edu/event/10387/timetable/#44-microboone-open-datasets" TargetMode="External"/><Relationship Id="rId4" Type="http://schemas.openxmlformats.org/officeDocument/2006/relationships/hyperlink" Target="https://indico.slac.stanford.edu/event/10387/timetable/#34-introducing-wand-a-water-ch" TargetMode="External"/><Relationship Id="rId5" Type="http://schemas.openxmlformats.org/officeDocument/2006/relationships/hyperlink" Target="https://indico.slac.stanford.edu/event/10387/timetable/#37-the-ghost-hunter-open-data" TargetMode="External"/><Relationship Id="rId6" Type="http://schemas.openxmlformats.org/officeDocument/2006/relationships/hyperlink" Target="https://indico.slac.stanford.edu/event/10387/timetable/#61-doraemon-building-neutrino" TargetMode="External"/><Relationship Id="rId7" Type="http://schemas.openxmlformats.org/officeDocument/2006/relationships/image" Target="../media/image24.png"/><Relationship Id="rId8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212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62650" y="-9866"/>
            <a:ext cx="86187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Neutrino Physics and Machine Learning</a:t>
            </a:r>
            <a:endParaRPr b="1" sz="3200">
              <a:solidFill>
                <a:srgbClr val="FFE599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9FC5E8"/>
                </a:solidFill>
                <a:latin typeface="Georgia"/>
                <a:ea typeface="Georgia"/>
                <a:cs typeface="Georgia"/>
                <a:sym typeface="Georgia"/>
              </a:rPr>
              <a:t>NPML Summary</a:t>
            </a:r>
            <a:r>
              <a:rPr b="1" lang="en" sz="32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1" lang="en" sz="3200">
                <a:solidFill>
                  <a:srgbClr val="F4CCCC"/>
                </a:solidFill>
                <a:latin typeface="Georgia"/>
                <a:ea typeface="Georgia"/>
                <a:cs typeface="Georgia"/>
                <a:sym typeface="Georgia"/>
              </a:rPr>
              <a:t>@</a:t>
            </a:r>
            <a:r>
              <a:rPr b="1" lang="en" sz="32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b="1" lang="en" sz="3200">
                <a:solidFill>
                  <a:srgbClr val="CFE2F3"/>
                </a:solidFill>
                <a:latin typeface="Georgia"/>
                <a:ea typeface="Georgia"/>
                <a:cs typeface="Georgia"/>
                <a:sym typeface="Georgia"/>
              </a:rPr>
              <a:t>UC Irvine</a:t>
            </a:r>
            <a:endParaRPr b="1" sz="3200">
              <a:solidFill>
                <a:srgbClr val="CFE2F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" name="Google Shape;56;p13" title="Screenshot from 2026-05-21 05-08-24.png"/>
          <p:cNvPicPr preferRelativeResize="0"/>
          <p:nvPr/>
        </p:nvPicPr>
        <p:blipFill rotWithShape="1">
          <a:blip r:embed="rId3">
            <a:alphaModFix/>
          </a:blip>
          <a:srcRect b="9170" l="2649" r="2049" t="4325"/>
          <a:stretch/>
        </p:blipFill>
        <p:spPr>
          <a:xfrm>
            <a:off x="687012" y="1337125"/>
            <a:ext cx="7769976" cy="37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30675" y="4645750"/>
            <a:ext cx="31110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FEFEF"/>
                </a:solidFill>
              </a:rPr>
              <a:t>Kazuhiro Terao (SLAC)</a:t>
            </a:r>
            <a:endParaRPr sz="1800"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Posters @ NPML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0" name="Google Shape;140;p22" title="PXL_20260619_00172376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838" y="3882576"/>
            <a:ext cx="2240256" cy="1257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2" title="PXL_20260619_00173363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4801" y="2624925"/>
            <a:ext cx="2240276" cy="126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 title="PXL_20260619_001742079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4175" y="136950"/>
            <a:ext cx="1400429" cy="2489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 title="PXL_20260619_001802875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23700" y="1388985"/>
            <a:ext cx="2227630" cy="125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 title="PXL_20260619_001816935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7825" y="2624915"/>
            <a:ext cx="2240282" cy="125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 title="PXL_20260619_001825373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54800" y="136950"/>
            <a:ext cx="2227625" cy="1253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2" title="PXL_20260619_001832559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36352" y="136950"/>
            <a:ext cx="2227630" cy="1252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2" title="PXL_20260619_001852941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366877" y="2645029"/>
            <a:ext cx="2227630" cy="125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2" title="PXL_20260619_001913766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17825" y="1367237"/>
            <a:ext cx="2240282" cy="125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2" title="PXL_20260619_001918530.jp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798550" y="2628480"/>
            <a:ext cx="2227625" cy="1253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2" title="PXL_20260619_001923168.jp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17825" y="136945"/>
            <a:ext cx="2240282" cy="1257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2" title="PXL_20260619_001927971.jp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366887" y="3901053"/>
            <a:ext cx="2179128" cy="122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2" title="PXL_20260619_001935148.jp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554800" y="1404625"/>
            <a:ext cx="2235909" cy="125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2" title="PXL_20260619_001938423.jpg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4546025" y="3881337"/>
            <a:ext cx="2240276" cy="1260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2" title="PXL_20260619_001945768.jpg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779972" y="3883369"/>
            <a:ext cx="2240276" cy="1260132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/>
          <p:nvPr/>
        </p:nvSpPr>
        <p:spPr>
          <a:xfrm>
            <a:off x="3104375" y="123400"/>
            <a:ext cx="3073800" cy="414000"/>
          </a:xfrm>
          <a:prstGeom prst="rect">
            <a:avLst/>
          </a:prstGeom>
          <a:solidFill>
            <a:srgbClr val="EFEFEF">
              <a:alpha val="6999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 @ NPML 2026</a:t>
            </a:r>
            <a:endParaRPr b="1" sz="20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 Awards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Google Shape;161;p23"/>
          <p:cNvSpPr txBox="1"/>
          <p:nvPr/>
        </p:nvSpPr>
        <p:spPr>
          <a:xfrm>
            <a:off x="312350" y="518050"/>
            <a:ext cx="8831700" cy="45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Presentation/Vis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u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al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“</a:t>
            </a:r>
            <a:r>
              <a:rPr b="1" lang="en" sz="2000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AI Insights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“</a:t>
            </a:r>
            <a:r>
              <a:rPr b="1" lang="en" sz="200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Science Impact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and “</a:t>
            </a:r>
            <a:r>
              <a:rPr b="1" lang="en" sz="2000">
                <a:solidFill>
                  <a:srgbClr val="B45F06"/>
                </a:solidFill>
                <a:latin typeface="Lato"/>
                <a:ea typeface="Lato"/>
                <a:cs typeface="Lato"/>
                <a:sym typeface="Lato"/>
              </a:rPr>
              <a:t>Overall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 votes/person (2 votes per category), 280 votes casted, 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 winners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!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Sanya Arora (Berkeley)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ML to constrain optical parameters at liquid scintillator detectors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Geting Qin (Duke) / Hilary Utaegbulam (Rochester)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supernova pointing for DUNE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t/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3739000" y="1335800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3" name="Google Shape;163;p23"/>
          <p:cNvSpPr/>
          <p:nvPr/>
        </p:nvSpPr>
        <p:spPr>
          <a:xfrm>
            <a:off x="6541725" y="19110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 Awards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312350" y="518050"/>
            <a:ext cx="8831700" cy="45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Presentation/Visual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“</a:t>
            </a:r>
            <a:r>
              <a:rPr b="1" lang="en" sz="2000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AI Insights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“</a:t>
            </a:r>
            <a:r>
              <a:rPr b="1" lang="en" sz="200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Science Impact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and “</a:t>
            </a:r>
            <a:r>
              <a:rPr b="1" lang="en" sz="2000">
                <a:solidFill>
                  <a:srgbClr val="B45F06"/>
                </a:solidFill>
                <a:latin typeface="Lato"/>
                <a:ea typeface="Lato"/>
                <a:cs typeface="Lato"/>
                <a:sym typeface="Lato"/>
              </a:rPr>
              <a:t>Overall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 votes/person (2 votes per category), 280 votes casted, 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 winners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!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Sanya Arora (Berkeley)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ML to constrain optical parameters at liquid scintillator detectors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Geting Qin (Duke) / Hilary Utaegbulam (Rochester)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supernova pointing for DUNE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Veronika Shalamova (UC Riverside)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Real-time supernova neutrino triggers for DarkSide-20K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Xiangyu Qin (Alberta)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Dual-temporal attention for direction reconstruction in liquid scintillator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0" name="Google Shape;170;p24"/>
          <p:cNvSpPr/>
          <p:nvPr/>
        </p:nvSpPr>
        <p:spPr>
          <a:xfrm>
            <a:off x="3739000" y="1335800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1" name="Google Shape;171;p24"/>
          <p:cNvSpPr/>
          <p:nvPr/>
        </p:nvSpPr>
        <p:spPr>
          <a:xfrm>
            <a:off x="4971150" y="2503063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2" name="Google Shape;172;p24"/>
          <p:cNvSpPr/>
          <p:nvPr/>
        </p:nvSpPr>
        <p:spPr>
          <a:xfrm>
            <a:off x="3598250" y="3086700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3" name="Google Shape;173;p24"/>
          <p:cNvSpPr/>
          <p:nvPr/>
        </p:nvSpPr>
        <p:spPr>
          <a:xfrm>
            <a:off x="6541725" y="19110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 Awards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25"/>
          <p:cNvSpPr txBox="1"/>
          <p:nvPr/>
        </p:nvSpPr>
        <p:spPr>
          <a:xfrm>
            <a:off x="312350" y="518050"/>
            <a:ext cx="8831700" cy="45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Presentation/Visual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“</a:t>
            </a:r>
            <a:r>
              <a:rPr b="1" lang="en" sz="2000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AI Insights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“</a:t>
            </a:r>
            <a:r>
              <a:rPr b="1" lang="en" sz="200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Science Impact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and “</a:t>
            </a:r>
            <a:r>
              <a:rPr b="1" lang="en" sz="2000">
                <a:solidFill>
                  <a:srgbClr val="B45F06"/>
                </a:solidFill>
                <a:latin typeface="Lato"/>
                <a:ea typeface="Lato"/>
                <a:cs typeface="Lato"/>
                <a:sym typeface="Lato"/>
              </a:rPr>
              <a:t>Overall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 votes/person (2 votes per category), 280 votes casted, 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 winners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!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Sanya Arora (Berkeley)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ML to constrain optical parameters at liquid scintillator detectors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Geting Qin (Duke) / Hilary Utaegbulam (Rochester)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supernova pointing for DUNE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Veronika Shalamova (UC Riverside)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Real-time supernova neutrino triggers for DarkSide-20K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Xiangyu Qin (Alberta)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Dual-temporal attention for direction reconstruction in liquid scintillator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Samuel Young (Stanford)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Panda: self-distillation of reusable sensor-level representations for HEP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Omar Alterkait (Tufts)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JAXTPC: fast differentiable simulation of time projection chambers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0" name="Google Shape;180;p25"/>
          <p:cNvSpPr/>
          <p:nvPr/>
        </p:nvSpPr>
        <p:spPr>
          <a:xfrm>
            <a:off x="3739000" y="1335800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1" name="Google Shape;181;p25"/>
          <p:cNvSpPr/>
          <p:nvPr/>
        </p:nvSpPr>
        <p:spPr>
          <a:xfrm>
            <a:off x="4971150" y="2503063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2" name="Google Shape;182;p25"/>
          <p:cNvSpPr/>
          <p:nvPr/>
        </p:nvSpPr>
        <p:spPr>
          <a:xfrm>
            <a:off x="3598250" y="3086700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3" name="Google Shape;183;p25"/>
          <p:cNvSpPr/>
          <p:nvPr/>
        </p:nvSpPr>
        <p:spPr>
          <a:xfrm>
            <a:off x="3897575" y="3670325"/>
            <a:ext cx="1469700" cy="266700"/>
          </a:xfrm>
          <a:prstGeom prst="ellipse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AI insights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4" name="Google Shape;184;p25"/>
          <p:cNvSpPr/>
          <p:nvPr/>
        </p:nvSpPr>
        <p:spPr>
          <a:xfrm>
            <a:off x="3649775" y="4268252"/>
            <a:ext cx="1469700" cy="266700"/>
          </a:xfrm>
          <a:prstGeom prst="ellipse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AI insights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5" name="Google Shape;185;p25"/>
          <p:cNvSpPr/>
          <p:nvPr/>
        </p:nvSpPr>
        <p:spPr>
          <a:xfrm>
            <a:off x="5446825" y="36703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6" name="Google Shape;186;p25"/>
          <p:cNvSpPr/>
          <p:nvPr/>
        </p:nvSpPr>
        <p:spPr>
          <a:xfrm>
            <a:off x="5119475" y="4268252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7" name="Google Shape;187;p25"/>
          <p:cNvSpPr/>
          <p:nvPr/>
        </p:nvSpPr>
        <p:spPr>
          <a:xfrm>
            <a:off x="6541725" y="19110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6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Poster Awards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26"/>
          <p:cNvSpPr txBox="1"/>
          <p:nvPr/>
        </p:nvSpPr>
        <p:spPr>
          <a:xfrm>
            <a:off x="312350" y="518050"/>
            <a:ext cx="8831700" cy="45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r>
              <a:rPr b="1" lang="en" sz="20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Presentation/Visual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“</a:t>
            </a:r>
            <a:r>
              <a:rPr b="1" lang="en" sz="2000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AI Insights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“</a:t>
            </a:r>
            <a:r>
              <a:rPr b="1" lang="en" sz="2000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Science Impact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”, and “</a:t>
            </a:r>
            <a:r>
              <a:rPr b="1" lang="en" sz="2000">
                <a:solidFill>
                  <a:srgbClr val="B45F06"/>
                </a:solidFill>
                <a:latin typeface="Lato"/>
                <a:ea typeface="Lato"/>
                <a:cs typeface="Lato"/>
                <a:sym typeface="Lato"/>
              </a:rPr>
              <a:t>Overall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 votes/person (2 votes per category), 280 votes casted, </a:t>
            </a: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 winners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!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Sanya Arora (Berkeley)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ML to constrain optical parameters at liquid scintillator detectors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Geting Qin (Duke) / Hilary Utaegbulam (Rochester)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Improved supernova pointing for DUNE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Veronika Shalamova</a:t>
            </a: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(UC Riverside)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Real-time supernova neutrino triggers for DarkSide-20K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Xiangyu Qin (Alberta)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Dual-temporal attention for direction reconstruction in liquid scintillator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Samuel Young (Stanford)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Panda: self-distillation of reusable sensor-level representations for HEP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Omar Alterkait (Tufts)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■"/>
            </a:pPr>
            <a:r>
              <a:rPr i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JAXTPC: fast differentiable simulation of time projection chambers</a:t>
            </a:r>
            <a:endParaRPr i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26"/>
          <p:cNvSpPr/>
          <p:nvPr/>
        </p:nvSpPr>
        <p:spPr>
          <a:xfrm>
            <a:off x="3739000" y="1335800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5" name="Google Shape;195;p26"/>
          <p:cNvSpPr/>
          <p:nvPr/>
        </p:nvSpPr>
        <p:spPr>
          <a:xfrm>
            <a:off x="4971150" y="2503063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6497775" y="2481775"/>
            <a:ext cx="1469700" cy="3093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212121"/>
                </a:solidFill>
              </a:rPr>
              <a:t>Overall</a:t>
            </a:r>
            <a:endParaRPr b="1">
              <a:solidFill>
                <a:srgbClr val="212121"/>
              </a:solidFill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3598250" y="3086700"/>
            <a:ext cx="1469700" cy="2667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Presentation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8" name="Google Shape;198;p26"/>
          <p:cNvSpPr/>
          <p:nvPr/>
        </p:nvSpPr>
        <p:spPr>
          <a:xfrm>
            <a:off x="3897575" y="3670325"/>
            <a:ext cx="1469700" cy="266700"/>
          </a:xfrm>
          <a:prstGeom prst="ellipse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AI insights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9" name="Google Shape;199;p26"/>
          <p:cNvSpPr/>
          <p:nvPr/>
        </p:nvSpPr>
        <p:spPr>
          <a:xfrm>
            <a:off x="3649775" y="4268252"/>
            <a:ext cx="1469700" cy="266700"/>
          </a:xfrm>
          <a:prstGeom prst="ellipse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AI insights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0" name="Google Shape;200;p26"/>
          <p:cNvSpPr/>
          <p:nvPr/>
        </p:nvSpPr>
        <p:spPr>
          <a:xfrm>
            <a:off x="5446825" y="36703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1" name="Google Shape;201;p26"/>
          <p:cNvSpPr/>
          <p:nvPr/>
        </p:nvSpPr>
        <p:spPr>
          <a:xfrm>
            <a:off x="5119475" y="4268252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2" name="Google Shape;202;p26"/>
          <p:cNvSpPr/>
          <p:nvPr/>
        </p:nvSpPr>
        <p:spPr>
          <a:xfrm>
            <a:off x="6541725" y="1911025"/>
            <a:ext cx="1469700" cy="266700"/>
          </a:xfrm>
          <a:prstGeom prst="ellipse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Sci. impact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3" name="Google Shape;203;p26"/>
          <p:cNvSpPr/>
          <p:nvPr/>
        </p:nvSpPr>
        <p:spPr>
          <a:xfrm>
            <a:off x="6665275" y="4246950"/>
            <a:ext cx="1469700" cy="3093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212121"/>
                </a:solidFill>
              </a:rPr>
              <a:t>Overall</a:t>
            </a:r>
            <a:endParaRPr b="1">
              <a:solidFill>
                <a:srgbClr val="21212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7"/>
          <p:cNvSpPr txBox="1"/>
          <p:nvPr/>
        </p:nvSpPr>
        <p:spPr>
          <a:xfrm>
            <a:off x="496800" y="32350"/>
            <a:ext cx="8150400" cy="65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NPML 2026: Successful Completion</a:t>
            </a:r>
            <a:endParaRPr b="1" sz="3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27"/>
          <p:cNvSpPr txBox="1"/>
          <p:nvPr/>
        </p:nvSpPr>
        <p:spPr>
          <a:xfrm>
            <a:off x="165450" y="691450"/>
            <a:ext cx="8813100" cy="42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AI/ML exploitation is accelerating in neutrino physiscs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Self-supervision and foundation models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Simulation-based inference applications 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Scalable, fast, and differentiable physics modeling softwares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HUGE thanks to the UC Irvine local team!</a:t>
            </a:r>
            <a:endParaRPr b="1"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Jianming Bian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(host/lead)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Department Staff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Jan Strudwick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b="1"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Postdocs and Students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Jiaxi Liu, Natalie Ma,  Dikshant Sagar, Zhengyang Chen, Kaiwen Yu, Larry Zhao, Tianqi Wang, Lawson McCoy, Zhongyi Wu, Boyan Pan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8"/>
          <p:cNvSpPr txBox="1"/>
          <p:nvPr/>
        </p:nvSpPr>
        <p:spPr>
          <a:xfrm>
            <a:off x="165450" y="991050"/>
            <a:ext cx="8813100" cy="3624600"/>
          </a:xfrm>
          <a:prstGeom prst="rect">
            <a:avLst/>
          </a:prstGeom>
          <a:solidFill>
            <a:srgbClr val="EFEFEF">
              <a:alpha val="64999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NPML 2027</a:t>
            </a:r>
            <a:endParaRPr b="1"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Location</a:t>
            </a: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IFIC (Valencia, Spain)</a:t>
            </a: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hosted by </a:t>
            </a: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Pau Novella</a:t>
            </a:r>
            <a:endParaRPr b="1"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When</a:t>
            </a: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early summer (~about the same time)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Lato"/>
              <a:buChar char="●"/>
            </a:pP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How</a:t>
            </a: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30min talks: 2-3 pages write-up and review (like ML conference)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10min flash talks: same title/abstract submissions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○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Satellite events: schools, data challenge reviews (e.g., Doraemon)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/>
        </p:nvSpPr>
        <p:spPr>
          <a:xfrm>
            <a:off x="2770200" y="1637400"/>
            <a:ext cx="3603600" cy="186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dk2"/>
                </a:solidFill>
              </a:rPr>
              <a:t>done!</a:t>
            </a:r>
            <a:endParaRPr sz="4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91325" y="66975"/>
            <a:ext cx="4723200" cy="4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NPML Conference Series</a:t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16388" l="0" r="5518" t="22187"/>
          <a:stretch/>
        </p:blipFill>
        <p:spPr>
          <a:xfrm>
            <a:off x="26038" y="2929225"/>
            <a:ext cx="5194916" cy="22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 amt="96000"/>
          </a:blip>
          <a:srcRect b="0" l="0" r="0" t="25290"/>
          <a:stretch/>
        </p:blipFill>
        <p:spPr>
          <a:xfrm>
            <a:off x="5220963" y="2940325"/>
            <a:ext cx="3897001" cy="219206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5" name="Google Shape;65;p14"/>
          <p:cNvSpPr txBox="1"/>
          <p:nvPr/>
        </p:nvSpPr>
        <p:spPr>
          <a:xfrm>
            <a:off x="64575" y="556875"/>
            <a:ext cx="5259600" cy="23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Goal</a:t>
            </a:r>
            <a:r>
              <a:rPr lang="en" sz="1800">
                <a:solidFill>
                  <a:schemeClr val="dk2"/>
                </a:solidFill>
              </a:rPr>
              <a:t>: a venue for technical (AI-focused) research progress, specialized in neutrino physics and data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Started as a virtual satellite event in 2020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2023 @ Tufts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2024 @ ETH (satellite of Neutrino 2024)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2025 @ U-Tokyo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2026 @ UC Irvine (satellite of Neutrino 2026)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6" name="Google Shape;66;p14" title="Screenshot From 2026-06-26 14-28-26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4175" y="283974"/>
            <a:ext cx="3734325" cy="2544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4872675" y="0"/>
            <a:ext cx="4271400" cy="2491500"/>
          </a:xfrm>
          <a:prstGeom prst="rect">
            <a:avLst/>
          </a:prstGeom>
          <a:solidFill>
            <a:srgbClr val="D9D9D9">
              <a:alpha val="8000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NPML 2026</a:t>
            </a:r>
            <a:endParaRPr b="1"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b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June 15-19 @ UC Irvine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b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90 registered for in-person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○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 virtual, 10 withdrawn (visa)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b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60 talks, 40 posters 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○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 presented both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" name="Google Shape;72;p15" title="Screenshot From 2026-06-26 08-43-34-modifi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6375" y="127850"/>
            <a:ext cx="1327025" cy="132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title="get_image-modifie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375" y="127850"/>
            <a:ext cx="1327025" cy="132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 title="PierreBaldi-modifie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42350" y="127850"/>
            <a:ext cx="1327025" cy="13270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01588" y="1592950"/>
            <a:ext cx="1464600" cy="934500"/>
          </a:xfrm>
          <a:prstGeom prst="rect">
            <a:avLst/>
          </a:prstGeom>
          <a:solidFill>
            <a:srgbClr val="EFEFEF">
              <a:alpha val="6000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Jianming Bian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(Host)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87588" y="1592950"/>
            <a:ext cx="1464600" cy="1275900"/>
          </a:xfrm>
          <a:prstGeom prst="rect">
            <a:avLst/>
          </a:prstGeom>
          <a:solidFill>
            <a:srgbClr val="EFEFEF">
              <a:alpha val="6000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Aaron Higuera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(Fin. Support, DUNE-TECH)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3273588" y="1592950"/>
            <a:ext cx="1464600" cy="934500"/>
          </a:xfrm>
          <a:prstGeom prst="rect">
            <a:avLst/>
          </a:prstGeom>
          <a:solidFill>
            <a:srgbClr val="EFEFEF">
              <a:alpha val="6000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Pierre Baldi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(Fin. Support, </a:t>
            </a:r>
            <a:r>
              <a:rPr lang="en" sz="16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AISI</a:t>
            </a: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 title="PXL_20260616_224714598.jpg"/>
          <p:cNvPicPr preferRelativeResize="0"/>
          <p:nvPr/>
        </p:nvPicPr>
        <p:blipFill rotWithShape="1">
          <a:blip r:embed="rId3">
            <a:alphaModFix/>
          </a:blip>
          <a:srcRect b="0" l="7707" r="0" t="0"/>
          <a:stretch/>
        </p:blipFill>
        <p:spPr>
          <a:xfrm>
            <a:off x="0" y="0"/>
            <a:ext cx="843929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 title="PXL_20260616_224714598.jpg"/>
          <p:cNvPicPr preferRelativeResize="0"/>
          <p:nvPr/>
        </p:nvPicPr>
        <p:blipFill rotWithShape="1">
          <a:blip r:embed="rId3">
            <a:alphaModFix/>
          </a:blip>
          <a:srcRect b="0" l="64656" r="0" t="0"/>
          <a:stretch/>
        </p:blipFill>
        <p:spPr>
          <a:xfrm>
            <a:off x="5207401" y="0"/>
            <a:ext cx="39365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3927600" y="0"/>
            <a:ext cx="5216400" cy="5143500"/>
          </a:xfrm>
          <a:prstGeom prst="rect">
            <a:avLst/>
          </a:prstGeom>
          <a:solidFill>
            <a:srgbClr val="D9D9D9">
              <a:alpha val="8000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Topics Covered</a:t>
            </a:r>
            <a:endParaRPr b="1"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64160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000"/>
              <a:buFont typeface="Calibri"/>
              <a:buChar char="●"/>
            </a:pPr>
            <a:r>
              <a:rPr b="1" lang="en" sz="2000">
                <a:solidFill>
                  <a:srgbClr val="CC4125"/>
                </a:solidFill>
                <a:latin typeface="Calibri"/>
                <a:ea typeface="Calibri"/>
                <a:cs typeface="Calibri"/>
                <a:sym typeface="Calibri"/>
              </a:rPr>
              <a:t>A: AI Applications in Neutrino Experiments</a:t>
            </a:r>
            <a:endParaRPr b="1" sz="2000">
              <a:solidFill>
                <a:srgbClr val="CC412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A1: Particle &amp; Event Classification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A2: Energy, Direction &amp; Kinematic Reconstruction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A3: Detector Calibrations &amp; Systematic Uncertainties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A4: Signal Processing and Physics Inference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A5: AI/ML Ecosystem and Scientific Automation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4160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2000"/>
              <a:buFont typeface="Calibri"/>
              <a:buChar char="●"/>
            </a:pPr>
            <a:r>
              <a:rPr b="1" lang="en" sz="20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B: Fundamental AI Methods R&amp;D </a:t>
            </a:r>
            <a:endParaRPr b="1" sz="20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B1: Novel Architectures for Detector Geometries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B2: Self-supervised Learning &amp; Foundation Models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B3: Generative &amp; Advanced Reconstruction Methods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4160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Font typeface="Calibri"/>
              <a:buChar char="●"/>
            </a:pPr>
            <a:r>
              <a:rPr b="1" lang="en" sz="200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C: Sharable AI Tools Across Experiments</a:t>
            </a:r>
            <a:endParaRPr b="1" sz="200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C1: Cross-Experiment Reconstruction Tools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C2: Generator &amp; Cross-Detector Methods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4160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2000"/>
              <a:buFont typeface="Calibri"/>
              <a:buChar char="●"/>
            </a:pPr>
            <a:r>
              <a:rPr b="1" lang="en" sz="200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D: Novel Computational Methods</a:t>
            </a:r>
            <a:endParaRPr b="1" sz="200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47320" lvl="1" marL="54864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D1: Advanced Sim &amp; Reco Infrastructure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4160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b="1"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E: Public Datasets and Open Data Challenge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 Applications for Experiments</a:t>
            </a:r>
            <a:endParaRPr sz="2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0" y="504575"/>
            <a:ext cx="9144000" cy="4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Applications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Reco in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DUNE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IceCube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FASERCal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MicroBooNE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T2K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Clustering, particle ID, etc. Many improvements, some solves what was impossible.  Common benchmarks would help to understand the impact.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Calibration: LXeTPC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E-field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and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denoising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photons in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0"/>
              </a:rPr>
              <a:t>Eos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/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1"/>
              </a:rPr>
              <a:t>SNO+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2"/>
              </a:rPr>
              <a:t>ICARUS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Surrogates (flows, implicit neural reps.), simulation-based inference to learn E-field, detector physics parameters, and estimating systematics  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1" name="Google Shape;91;p17" title="Screenshot From 2026-06-26 10-56-32.pn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75227" y="2883000"/>
            <a:ext cx="4225099" cy="213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 title="Screenshot From 2026-06-26 10-58-50.pn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733873" y="2883000"/>
            <a:ext cx="4234878" cy="21349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8325325" y="4864575"/>
            <a:ext cx="8187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5"/>
              </a:rPr>
              <a:t>Talk link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0" y="4864575"/>
            <a:ext cx="8187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6"/>
              </a:rPr>
              <a:t>Talk link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 Applications for Experiments</a:t>
            </a:r>
            <a:endParaRPr sz="2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0" y="504575"/>
            <a:ext cx="9144000" cy="4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Applications</a:t>
            </a:r>
            <a:endParaRPr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Analysis: SNe (</a:t>
            </a:r>
            <a:r>
              <a:rPr lang="en" sz="20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detection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and </a:t>
            </a:r>
            <a:r>
              <a:rPr lang="en" sz="20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direction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), 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CP violation search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Hyper-K, event-level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energy in NOvA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atm. Nus in JUNO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neutron detection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 LArTPC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Scientific Automation: quality control in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DUNE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analysis automation in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0"/>
              </a:rPr>
              <a:t>JUNO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Factors speed-up through automation. Analysis/Experts validation steps.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Comparison of a home-brewed solution (RAG/MCP) vs. Claude agentic workflow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1" name="Google Shape;101;p18" title="Screenshot From 2026-06-26 12-03-59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62650" y="2718350"/>
            <a:ext cx="3282324" cy="239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 title="Screenshot From 2026-06-26 12-09-33.pn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564600" y="3001812"/>
            <a:ext cx="5326925" cy="182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8325325" y="4864575"/>
            <a:ext cx="8187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3"/>
              </a:rPr>
              <a:t>Talk link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272050" y="2784600"/>
            <a:ext cx="8187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4"/>
              </a:rPr>
              <a:t>Talk link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 Methods R&amp;D</a:t>
            </a:r>
            <a:endParaRPr sz="2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0" y="504575"/>
            <a:ext cx="9144000" cy="4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Optical Physics Modeling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Optical detectors: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inverse imaging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photon direction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timing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and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waveform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Advanced Reconstruction / Generative Models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SPINE++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NuGraph3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latent diffusion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0"/>
              </a:rPr>
              <a:t>filling module gaps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1"/>
              </a:rPr>
              <a:t>nu-N modeling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Foundation Models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Cross-modalities (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2"/>
              </a:rPr>
              <a:t>detectors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3"/>
              </a:rPr>
              <a:t>sensors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4"/>
              </a:rPr>
              <a:t>input data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 and 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reusable</a:t>
            </a: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models 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11" name="Google Shape;111;p19"/>
          <p:cNvGrpSpPr/>
          <p:nvPr/>
        </p:nvGrpSpPr>
        <p:grpSpPr>
          <a:xfrm>
            <a:off x="58150" y="3077650"/>
            <a:ext cx="3794700" cy="1814450"/>
            <a:chOff x="1477925" y="2980850"/>
            <a:chExt cx="3794700" cy="1814450"/>
          </a:xfrm>
        </p:grpSpPr>
        <p:pic>
          <p:nvPicPr>
            <p:cNvPr id="112" name="Google Shape;112;p19" title="Screenshot From 2026-06-26 12-20-21.png"/>
            <p:cNvPicPr preferRelativeResize="0"/>
            <p:nvPr/>
          </p:nvPicPr>
          <p:blipFill rotWithShape="1">
            <a:blip r:embed="rId15">
              <a:alphaModFix/>
            </a:blip>
            <a:srcRect b="0" l="29423" r="0" t="0"/>
            <a:stretch/>
          </p:blipFill>
          <p:spPr>
            <a:xfrm>
              <a:off x="1581175" y="2980850"/>
              <a:ext cx="3691450" cy="1814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" name="Google Shape;113;p19"/>
            <p:cNvSpPr/>
            <p:nvPr/>
          </p:nvSpPr>
          <p:spPr>
            <a:xfrm>
              <a:off x="1477925" y="3306000"/>
              <a:ext cx="206400" cy="1219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9"/>
            <p:cNvSpPr/>
            <p:nvPr/>
          </p:nvSpPr>
          <p:spPr>
            <a:xfrm>
              <a:off x="4902300" y="4525800"/>
              <a:ext cx="206400" cy="269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15" name="Google Shape;115;p19" title="Screenshot From 2026-06-26 12-39-42.png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4514008" y="2677670"/>
            <a:ext cx="1710425" cy="9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 title="Screenshot From 2026-06-26 12-39-18.png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207575" y="3639775"/>
            <a:ext cx="2323300" cy="1440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 title="Screenshot From 2026-06-26 12-43-09.png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6885600" y="2749061"/>
            <a:ext cx="2056024" cy="2330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Novel Computational / Sharable Techniques</a:t>
            </a:r>
            <a:endParaRPr sz="2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20"/>
          <p:cNvSpPr txBox="1"/>
          <p:nvPr/>
        </p:nvSpPr>
        <p:spPr>
          <a:xfrm>
            <a:off x="0" y="504575"/>
            <a:ext cx="9144000" cy="4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GPU-enabled, Scalable Simulation Tools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TPC simulator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JAXTPC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/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Tred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optical tracking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Symphony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differentiable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LADS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Sharable tools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DINO for Wire-Cell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LoRA for FMs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optimal transport for PID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0"/>
              </a:rPr>
              <a:t>SBI for generators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1"/>
              </a:rPr>
              <a:t>Xformer event-reweighting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2"/>
              </a:rPr>
              <a:t>ATLAS-MINERvA shared FM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3"/>
              </a:rPr>
              <a:t>x-detector track matching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4" name="Google Shape;124;p20" title="event_display_2d_v2_west.gif"/>
          <p:cNvPicPr preferRelativeResize="0"/>
          <p:nvPr/>
        </p:nvPicPr>
        <p:blipFill rotWithShape="1">
          <a:blip r:embed="rId14">
            <a:alphaModFix/>
          </a:blip>
          <a:srcRect b="5900" l="0" r="0" t="0"/>
          <a:stretch/>
        </p:blipFill>
        <p:spPr>
          <a:xfrm>
            <a:off x="4664325" y="2264625"/>
            <a:ext cx="3782025" cy="273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 title="forward_truth_gpu_compare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74675" y="2329150"/>
            <a:ext cx="3782037" cy="27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 title="event_display_2d_v2_west.gif"/>
          <p:cNvPicPr preferRelativeResize="0"/>
          <p:nvPr/>
        </p:nvPicPr>
        <p:blipFill rotWithShape="1">
          <a:blip r:embed="rId14">
            <a:alphaModFix/>
          </a:blip>
          <a:srcRect b="67584" l="7373" r="4545" t="3046"/>
          <a:stretch/>
        </p:blipFill>
        <p:spPr>
          <a:xfrm>
            <a:off x="1821660" y="4087950"/>
            <a:ext cx="2347391" cy="60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/>
        </p:nvSpPr>
        <p:spPr>
          <a:xfrm>
            <a:off x="780600" y="0"/>
            <a:ext cx="75828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Datasets and Data Challenges </a:t>
            </a:r>
            <a:endParaRPr sz="2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0" y="394864"/>
            <a:ext cx="9144000" cy="4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Open datasets 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MicroBooNE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is expanding (waveforms, 3D point clouds, detector variations, nus). </a:t>
            </a: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WAND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simulated water Cherenkov data for AI R&amp;D (e.g. Foundation Models)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Ecosystem with open datasets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ato"/>
              <a:buChar char="●"/>
            </a:pPr>
            <a:r>
              <a:rPr lang="en" sz="18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GhostHunter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open data challenge since 2019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ato"/>
              <a:buChar char="●"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Doraemon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an anticipated new US-Japan project to build an ecosystem with public dataset + data challenge + “ML review” (ala PDG) + education/training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Work with/within Genesis Mission, AI R&amp;D  ecosystem building for neutrino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3" name="Google Shape;133;p21" title="Screenshot From 2026-06-26 13-25-58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5700" y="3002675"/>
            <a:ext cx="5083675" cy="21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 title="Screenshot From 2026-06-26 13-26-17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18499" y="3002675"/>
            <a:ext cx="2974677" cy="2140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