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64"/>
  </p:notesMasterIdLst>
  <p:sldIdLst>
    <p:sldId id="256" r:id="rId2"/>
    <p:sldId id="763" r:id="rId3"/>
    <p:sldId id="10772" r:id="rId4"/>
    <p:sldId id="10970" r:id="rId5"/>
    <p:sldId id="10827" r:id="rId6"/>
    <p:sldId id="10589" r:id="rId7"/>
    <p:sldId id="10895" r:id="rId8"/>
    <p:sldId id="10959" r:id="rId9"/>
    <p:sldId id="10897" r:id="rId10"/>
    <p:sldId id="10971" r:id="rId11"/>
    <p:sldId id="10969" r:id="rId12"/>
    <p:sldId id="10973" r:id="rId13"/>
    <p:sldId id="10974" r:id="rId14"/>
    <p:sldId id="10977" r:id="rId15"/>
    <p:sldId id="10898" r:id="rId16"/>
    <p:sldId id="10866" r:id="rId17"/>
    <p:sldId id="10783" r:id="rId18"/>
    <p:sldId id="10976" r:id="rId19"/>
    <p:sldId id="10843" r:id="rId20"/>
    <p:sldId id="775" r:id="rId21"/>
    <p:sldId id="10825" r:id="rId22"/>
    <p:sldId id="10870" r:id="rId23"/>
    <p:sldId id="10903" r:id="rId24"/>
    <p:sldId id="10904" r:id="rId25"/>
    <p:sldId id="10842" r:id="rId26"/>
    <p:sldId id="10902" r:id="rId27"/>
    <p:sldId id="10965" r:id="rId28"/>
    <p:sldId id="10914" r:id="rId29"/>
    <p:sldId id="10920" r:id="rId30"/>
    <p:sldId id="10921" r:id="rId31"/>
    <p:sldId id="659" r:id="rId32"/>
    <p:sldId id="10949" r:id="rId33"/>
    <p:sldId id="10855" r:id="rId34"/>
    <p:sldId id="10908" r:id="rId35"/>
    <p:sldId id="10924" r:id="rId36"/>
    <p:sldId id="10912" r:id="rId37"/>
    <p:sldId id="10859" r:id="rId38"/>
    <p:sldId id="10930" r:id="rId39"/>
    <p:sldId id="10873" r:id="rId40"/>
    <p:sldId id="10836" r:id="rId41"/>
    <p:sldId id="10846" r:id="rId42"/>
    <p:sldId id="10875" r:id="rId43"/>
    <p:sldId id="10885" r:id="rId44"/>
    <p:sldId id="10872" r:id="rId45"/>
    <p:sldId id="10893" r:id="rId46"/>
    <p:sldId id="10886" r:id="rId47"/>
    <p:sldId id="10936" r:id="rId48"/>
    <p:sldId id="10880" r:id="rId49"/>
    <p:sldId id="10528" r:id="rId50"/>
    <p:sldId id="10932" r:id="rId51"/>
    <p:sldId id="10933" r:id="rId52"/>
    <p:sldId id="10934" r:id="rId53"/>
    <p:sldId id="10943" r:id="rId54"/>
    <p:sldId id="10877" r:id="rId55"/>
    <p:sldId id="10939" r:id="rId56"/>
    <p:sldId id="10944" r:id="rId57"/>
    <p:sldId id="10742" r:id="rId58"/>
    <p:sldId id="800" r:id="rId59"/>
    <p:sldId id="10549" r:id="rId60"/>
    <p:sldId id="807" r:id="rId61"/>
    <p:sldId id="10550" r:id="rId62"/>
    <p:sldId id="908" r:id="rId6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Iwan Blake" initials="IB" lastIdx="1" clrIdx="0">
    <p:extLst>
      <p:ext uri="{19B8F6BF-5375-455C-9EA6-DF929625EA0E}">
        <p15:presenceInfo xmlns:p15="http://schemas.microsoft.com/office/powerpoint/2012/main" userId="06fd99025afc250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FFCCFF"/>
    <a:srgbClr val="889BAC"/>
    <a:srgbClr val="FFC9C9"/>
    <a:srgbClr val="CCECFF"/>
    <a:srgbClr val="CCFFCC"/>
    <a:srgbClr val="FF00FF"/>
    <a:srgbClr val="C14A61"/>
    <a:srgbClr val="EEF3F6"/>
    <a:srgbClr val="38CF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90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51" y="1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3D2D3B-C436-47FC-9A56-933DB71C4988}" type="datetimeFigureOut">
              <a:rPr lang="en-IE" smtClean="0"/>
              <a:t>25/06/2026</a:t>
            </a:fld>
            <a:endParaRPr lang="en-I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9DB410-94DC-4795-B964-775FC248004C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358286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095182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31067" y="6356350"/>
            <a:ext cx="4957761" cy="365125"/>
          </a:xfrm>
        </p:spPr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762960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550038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4280878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114647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863923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626069" y="6356350"/>
            <a:ext cx="4929351" cy="365125"/>
          </a:xfrm>
        </p:spPr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997611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95821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642173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592513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7714860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IE" sz="3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>
          <a:xfrm>
            <a:off x="3603172" y="6356350"/>
            <a:ext cx="4976813" cy="365125"/>
          </a:xfrm>
        </p:spPr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/>
          </a:p>
        </p:txBody>
      </p:sp>
      <p:sp>
        <p:nvSpPr>
          <p:cNvPr id="2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DAC3A67-C85D-4624-BA12-355E4E4E4DB3}" type="slidenum">
              <a:t>‹#›</a:t>
            </a:fld>
            <a:endParaRPr/>
          </a:p>
        </p:txBody>
      </p:sp>
      <p:sp>
        <p:nvSpPr>
          <p:cNvPr id="3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0846734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lnSpc>
                <a:spcPct val="90000"/>
              </a:lnSpc>
              <a:spcBef>
                <a:spcPts val="1417"/>
              </a:spcBef>
              <a:buNone/>
            </a:pPr>
            <a:endParaRPr lang="en-US" sz="2800" b="0" strike="noStrike" spc="-1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>
          <a:xfrm>
            <a:off x="3652838" y="6356350"/>
            <a:ext cx="4957762" cy="365125"/>
          </a:xfrm>
        </p:spPr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5B2FD4-D084-4AFB-899F-407C082DF9BA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117439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AC0ED2-1D94-4D6D-B687-7BE91EABB148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8890105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8.png"/><Relationship Id="rId3" Type="http://schemas.openxmlformats.org/officeDocument/2006/relationships/image" Target="../media/image13.jpeg"/><Relationship Id="rId21" Type="http://schemas.openxmlformats.org/officeDocument/2006/relationships/image" Target="../media/image196.png"/><Relationship Id="rId25" Type="http://schemas.openxmlformats.org/officeDocument/2006/relationships/image" Target="../media/image9.png"/><Relationship Id="rId17" Type="http://schemas.openxmlformats.org/officeDocument/2006/relationships/image" Target="../media/image15.png"/><Relationship Id="rId2" Type="http://schemas.openxmlformats.org/officeDocument/2006/relationships/image" Target="../media/image12.jpeg"/><Relationship Id="rId20" Type="http://schemas.openxmlformats.org/officeDocument/2006/relationships/image" Target="../media/image180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7.jpeg"/><Relationship Id="rId24" Type="http://schemas.openxmlformats.org/officeDocument/2006/relationships/image" Target="../media/image17.jpeg"/><Relationship Id="rId23" Type="http://schemas.openxmlformats.org/officeDocument/2006/relationships/image" Target="../media/image16.jpeg"/><Relationship Id="rId10" Type="http://schemas.openxmlformats.org/officeDocument/2006/relationships/image" Target="../media/image14.jpeg"/><Relationship Id="rId4" Type="http://schemas.openxmlformats.org/officeDocument/2006/relationships/image" Target="../media/image12.png"/><Relationship Id="rId9" Type="http://schemas.openxmlformats.org/officeDocument/2006/relationships/image" Target="../media/image28.png"/><Relationship Id="rId22" Type="http://schemas.openxmlformats.org/officeDocument/2006/relationships/image" Target="../media/image15.jpeg"/><Relationship Id="rId27" Type="http://schemas.openxmlformats.org/officeDocument/2006/relationships/image" Target="../media/image1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image" Target="../media/image9.png"/><Relationship Id="rId3" Type="http://schemas.openxmlformats.org/officeDocument/2006/relationships/image" Target="../media/image19.jpeg"/><Relationship Id="rId7" Type="http://schemas.openxmlformats.org/officeDocument/2006/relationships/image" Target="../media/image196.png"/><Relationship Id="rId12" Type="http://schemas.openxmlformats.org/officeDocument/2006/relationships/image" Target="../media/image17.jpeg"/><Relationship Id="rId2" Type="http://schemas.openxmlformats.org/officeDocument/2006/relationships/image" Target="../media/image180.png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19.png"/><Relationship Id="rId5" Type="http://schemas.openxmlformats.org/officeDocument/2006/relationships/image" Target="../media/image7.jpeg"/><Relationship Id="rId15" Type="http://schemas.openxmlformats.org/officeDocument/2006/relationships/image" Target="../media/image20.png"/><Relationship Id="rId10" Type="http://schemas.openxmlformats.org/officeDocument/2006/relationships/image" Target="../media/image13.jpeg"/><Relationship Id="rId4" Type="http://schemas.openxmlformats.org/officeDocument/2006/relationships/image" Target="../media/image14.jpeg"/><Relationship Id="rId9" Type="http://schemas.openxmlformats.org/officeDocument/2006/relationships/image" Target="../media/image12.jpe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4.jpeg"/><Relationship Id="rId3" Type="http://schemas.openxmlformats.org/officeDocument/2006/relationships/image" Target="../media/image21.png"/><Relationship Id="rId7" Type="http://schemas.openxmlformats.org/officeDocument/2006/relationships/image" Target="../media/image8.jpeg"/><Relationship Id="rId12" Type="http://schemas.openxmlformats.org/officeDocument/2006/relationships/image" Target="../media/image2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22.png"/><Relationship Id="rId5" Type="http://schemas.openxmlformats.org/officeDocument/2006/relationships/image" Target="../media/image6.png"/><Relationship Id="rId10" Type="http://schemas.openxmlformats.org/officeDocument/2006/relationships/image" Target="../media/image11.jpeg"/><Relationship Id="rId4" Type="http://schemas.microsoft.com/office/2007/relationships/hdphoto" Target="../media/hdphoto1.wdp"/><Relationship Id="rId9" Type="http://schemas.openxmlformats.org/officeDocument/2006/relationships/image" Target="../media/image10.jpeg"/><Relationship Id="rId1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15" Type="http://schemas.openxmlformats.org/officeDocument/2006/relationships/image" Target="../media/image237.png"/><Relationship Id="rId14" Type="http://schemas.openxmlformats.org/officeDocument/2006/relationships/image" Target="../media/image215.png"/></Relationships>
</file>

<file path=ppt/slides/_rels/slide9.xml.rels><?xml version="1.0" encoding="UTF-8" standalone="yes"?>
<Relationships xmlns="http://schemas.openxmlformats.org/package/2006/relationships"><Relationship Id="rId25" Type="http://schemas.openxmlformats.org/officeDocument/2006/relationships/image" Target="../media/image237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24" Type="http://schemas.openxmlformats.org/officeDocument/2006/relationships/image" Target="../media/image221.png"/><Relationship Id="rId23" Type="http://schemas.openxmlformats.org/officeDocument/2006/relationships/image" Target="../media/image220.png"/><Relationship Id="rId22" Type="http://schemas.openxmlformats.org/officeDocument/2006/relationships/image" Target="../media/image2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png"/><Relationship Id="rId2" Type="http://schemas.openxmlformats.org/officeDocument/2006/relationships/image" Target="../media/image2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21.png"/><Relationship Id="rId4" Type="http://schemas.openxmlformats.org/officeDocument/2006/relationships/image" Target="../media/image2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7.png"/><Relationship Id="rId3" Type="http://schemas.microsoft.com/office/2007/relationships/hdphoto" Target="../media/hdphoto2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12" Type="http://schemas.openxmlformats.org/officeDocument/2006/relationships/image" Target="../media/image263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0.jpeg"/><Relationship Id="rId3" Type="http://schemas.openxmlformats.org/officeDocument/2006/relationships/image" Target="../media/image21.png"/><Relationship Id="rId7" Type="http://schemas.openxmlformats.org/officeDocument/2006/relationships/image" Target="../media/image8.jpeg"/><Relationship Id="rId12" Type="http://schemas.openxmlformats.org/officeDocument/2006/relationships/image" Target="../media/image3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38.png"/><Relationship Id="rId5" Type="http://schemas.openxmlformats.org/officeDocument/2006/relationships/image" Target="../media/image6.png"/><Relationship Id="rId10" Type="http://schemas.openxmlformats.org/officeDocument/2006/relationships/image" Target="../media/image11.jpeg"/><Relationship Id="rId4" Type="http://schemas.microsoft.com/office/2007/relationships/hdphoto" Target="../media/hdphoto1.wdp"/><Relationship Id="rId9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10" Type="http://schemas.openxmlformats.org/officeDocument/2006/relationships/image" Target="../media/image260.png"/><Relationship Id="rId4" Type="http://schemas.openxmlformats.org/officeDocument/2006/relationships/image" Target="../media/image4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3" Type="http://schemas.openxmlformats.org/officeDocument/2006/relationships/image" Target="../media/image48.jpeg"/><Relationship Id="rId7" Type="http://schemas.openxmlformats.org/officeDocument/2006/relationships/image" Target="../media/image52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Relationship Id="rId9" Type="http://schemas.openxmlformats.org/officeDocument/2006/relationships/image" Target="../media/image54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1700.png"/><Relationship Id="rId7" Type="http://schemas.openxmlformats.org/officeDocument/2006/relationships/image" Target="../media/image59.png"/><Relationship Id="rId12" Type="http://schemas.openxmlformats.org/officeDocument/2006/relationships/image" Target="../media/image1020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8.png"/><Relationship Id="rId11" Type="http://schemas.openxmlformats.org/officeDocument/2006/relationships/image" Target="../media/image10100.png"/><Relationship Id="rId5" Type="http://schemas.openxmlformats.org/officeDocument/2006/relationships/image" Target="../media/image57.png"/><Relationship Id="rId10" Type="http://schemas.openxmlformats.org/officeDocument/2006/relationships/image" Target="../media/image10000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/Relationships>
</file>

<file path=ppt/slides/_rels/slide22.xml.rels><?xml version="1.0" encoding="UTF-8" standalone="yes"?>
<Relationships xmlns="http://schemas.openxmlformats.org/package/2006/relationships"><Relationship Id="rId1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62.png"/><Relationship Id="rId15" Type="http://schemas.openxmlformats.org/officeDocument/2006/relationships/image" Target="../media/image228.png"/><Relationship Id="rId10" Type="http://schemas.openxmlformats.org/officeDocument/2006/relationships/image" Target="../media/image266.png"/></Relationships>
</file>

<file path=ppt/slides/_rels/slide23.xml.rels><?xml version="1.0" encoding="UTF-8" standalone="yes"?>
<Relationships xmlns="http://schemas.openxmlformats.org/package/2006/relationships"><Relationship Id="rId18" Type="http://schemas.openxmlformats.org/officeDocument/2006/relationships/image" Target="../media/image65.png"/><Relationship Id="rId12" Type="http://schemas.openxmlformats.org/officeDocument/2006/relationships/image" Target="../media/image64.png"/><Relationship Id="rId17" Type="http://schemas.openxmlformats.org/officeDocument/2006/relationships/image" Target="../media/image262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267.png"/><Relationship Id="rId19" Type="http://schemas.openxmlformats.org/officeDocument/2006/relationships/image" Target="../media/image6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gif"/><Relationship Id="rId4" Type="http://schemas.openxmlformats.org/officeDocument/2006/relationships/image" Target="../media/image26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tiff"/><Relationship Id="rId3" Type="http://schemas.openxmlformats.org/officeDocument/2006/relationships/image" Target="../media/image37.jpeg"/><Relationship Id="rId7" Type="http://schemas.openxmlformats.org/officeDocument/2006/relationships/image" Target="../media/image72.emf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5" Type="http://schemas.openxmlformats.org/officeDocument/2006/relationships/image" Target="../media/image70.tiff"/><Relationship Id="rId4" Type="http://schemas.openxmlformats.org/officeDocument/2006/relationships/image" Target="../media/image69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wmf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icecube.wisc.edu/news/press-releases/2026/02/the-icecube-neutrino-observatory-gets-a-major-upgrade-beneath-the-ice/" TargetMode="External"/><Relationship Id="rId3" Type="http://schemas.openxmlformats.org/officeDocument/2006/relationships/image" Target="../media/image77.png"/><Relationship Id="rId7" Type="http://schemas.openxmlformats.org/officeDocument/2006/relationships/image" Target="../media/image81.jpe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4" Type="http://schemas.openxmlformats.org/officeDocument/2006/relationships/image" Target="../media/image78.png"/><Relationship Id="rId9" Type="http://schemas.openxmlformats.org/officeDocument/2006/relationships/hyperlink" Target="https://icecube-gen2.wisc.edu/facility/detectors/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image" Target="../media/image87.gif"/><Relationship Id="rId12" Type="http://schemas.openxmlformats.org/officeDocument/2006/relationships/image" Target="../media/image247.png"/><Relationship Id="rId2" Type="http://schemas.openxmlformats.org/officeDocument/2006/relationships/image" Target="../media/image86.gif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246.png"/><Relationship Id="rId5" Type="http://schemas.openxmlformats.org/officeDocument/2006/relationships/image" Target="../media/image98.png"/><Relationship Id="rId9" Type="http://schemas.openxmlformats.org/officeDocument/2006/relationships/image" Target="../media/image23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emf"/><Relationship Id="rId13" Type="http://schemas.openxmlformats.org/officeDocument/2006/relationships/image" Target="../media/image97.png"/><Relationship Id="rId3" Type="http://schemas.openxmlformats.org/officeDocument/2006/relationships/image" Target="../media/image91.jpg"/><Relationship Id="rId7" Type="http://schemas.openxmlformats.org/officeDocument/2006/relationships/image" Target="../media/image95.png"/><Relationship Id="rId12" Type="http://schemas.openxmlformats.org/officeDocument/2006/relationships/image" Target="../media/image248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4.emf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4.png"/><Relationship Id="rId4" Type="http://schemas.openxmlformats.org/officeDocument/2006/relationships/image" Target="../media/image10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gif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openxmlformats.org/officeDocument/2006/relationships/image" Target="../media/image104.gif"/></Relationships>
</file>

<file path=ppt/slides/_rels/slide38.xml.rels><?xml version="1.0" encoding="UTF-8" standalone="yes"?>
<Relationships xmlns="http://schemas.openxmlformats.org/package/2006/relationships"><Relationship Id="rId7" Type="http://schemas.openxmlformats.org/officeDocument/2006/relationships/image" Target="../media/image108.jpeg"/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tiff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2.png"/><Relationship Id="rId4" Type="http://schemas.openxmlformats.org/officeDocument/2006/relationships/image" Target="../media/image11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5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7" Type="http://schemas.openxmlformats.org/officeDocument/2006/relationships/image" Target="../media/image121.emf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0.emf"/><Relationship Id="rId5" Type="http://schemas.openxmlformats.org/officeDocument/2006/relationships/image" Target="../media/image119.emf"/><Relationship Id="rId4" Type="http://schemas.openxmlformats.org/officeDocument/2006/relationships/image" Target="../media/image11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6.png"/><Relationship Id="rId4" Type="http://schemas.microsoft.com/office/2007/relationships/hdphoto" Target="../media/hdphoto3.wdp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0.png"/><Relationship Id="rId4" Type="http://schemas.openxmlformats.org/officeDocument/2006/relationships/image" Target="../media/image41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3.png"/><Relationship Id="rId4" Type="http://schemas.openxmlformats.org/officeDocument/2006/relationships/image" Target="../media/image13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8.png"/><Relationship Id="rId5" Type="http://schemas.openxmlformats.org/officeDocument/2006/relationships/image" Target="../media/image137.png"/><Relationship Id="rId4" Type="http://schemas.openxmlformats.org/officeDocument/2006/relationships/image" Target="../media/image136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2.png"/><Relationship Id="rId4" Type="http://schemas.openxmlformats.org/officeDocument/2006/relationships/image" Target="../media/image141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0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145.png"/><Relationship Id="rId10" Type="http://schemas.openxmlformats.org/officeDocument/2006/relationships/image" Target="../media/image144.png"/><Relationship Id="rId9" Type="http://schemas.openxmlformats.org/officeDocument/2006/relationships/image" Target="../media/image143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7" Type="http://schemas.openxmlformats.org/officeDocument/2006/relationships/image" Target="../media/image151.png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0.png"/><Relationship Id="rId5" Type="http://schemas.openxmlformats.org/officeDocument/2006/relationships/image" Target="../media/image149.png"/><Relationship Id="rId4" Type="http://schemas.openxmlformats.org/officeDocument/2006/relationships/image" Target="../media/image148.pn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hyperlink" Target="https://arxiv.org/abs/2507.10256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5.png"/><Relationship Id="rId5" Type="http://schemas.openxmlformats.org/officeDocument/2006/relationships/image" Target="../media/image154.png"/><Relationship Id="rId4" Type="http://schemas.openxmlformats.org/officeDocument/2006/relationships/image" Target="../media/image153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0.png"/><Relationship Id="rId7" Type="http://schemas.openxmlformats.org/officeDocument/2006/relationships/image" Target="../media/image158.png"/><Relationship Id="rId2" Type="http://schemas.openxmlformats.org/officeDocument/2006/relationships/image" Target="../media/image15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7.png"/><Relationship Id="rId5" Type="http://schemas.openxmlformats.org/officeDocument/2006/relationships/image" Target="../media/image1150.png"/><Relationship Id="rId4" Type="http://schemas.openxmlformats.org/officeDocument/2006/relationships/image" Target="../media/image1140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1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7.png"/><Relationship Id="rId5" Type="http://schemas.openxmlformats.org/officeDocument/2006/relationships/image" Target="../media/image166.png"/><Relationship Id="rId4" Type="http://schemas.openxmlformats.org/officeDocument/2006/relationships/image" Target="../media/image16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129B-6642-486C-A403-E6399D694A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9962" y="253839"/>
            <a:ext cx="11072075" cy="671989"/>
          </a:xfrm>
          <a:prstGeom prst="round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txBody>
          <a:bodyPr anchor="ctr">
            <a:noAutofit/>
          </a:bodyPr>
          <a:lstStyle/>
          <a:p>
            <a:r>
              <a:rPr lang="en-US" sz="44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Future Astrophysical Neutrino Experiments</a:t>
            </a:r>
            <a:endParaRPr lang="en-IE" sz="4400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7" name="Title 1">
            <a:extLst>
              <a:ext uri="{FF2B5EF4-FFF2-40B4-BE49-F238E27FC236}">
                <a16:creationId xmlns:a16="http://schemas.microsoft.com/office/drawing/2014/main" id="{1A4201BE-7B5B-40B5-9164-14172D9B3554}"/>
              </a:ext>
            </a:extLst>
          </p:cNvPr>
          <p:cNvSpPr txBox="1">
            <a:spLocks/>
          </p:cNvSpPr>
          <p:nvPr/>
        </p:nvSpPr>
        <p:spPr>
          <a:xfrm>
            <a:off x="3718655" y="5471383"/>
            <a:ext cx="4936554" cy="883095"/>
          </a:xfrm>
          <a:prstGeom prst="roundRect">
            <a:avLst/>
          </a:prstGeom>
          <a:solidFill>
            <a:schemeClr val="bg1">
              <a:alpha val="70000"/>
            </a:schemeClr>
          </a:solidFill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US" sz="2000" dirty="0">
                <a:latin typeface="+mn-lt"/>
              </a:rPr>
              <a:t>Iwan Morton-Blake, on behalf of </a:t>
            </a:r>
            <a:r>
              <a:rPr lang="en-US" sz="2000" dirty="0" err="1">
                <a:latin typeface="+mn-lt"/>
              </a:rPr>
              <a:t>Donglian</a:t>
            </a:r>
            <a:r>
              <a:rPr lang="en-US" sz="2000" dirty="0">
                <a:latin typeface="+mn-lt"/>
              </a:rPr>
              <a:t> Xu 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latin typeface="+mn-lt"/>
              </a:rPr>
              <a:t>Tsung-Dao Lee Institute / Shanghai Jiao Tong University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+mn-lt"/>
              </a:rPr>
              <a:t>26</a:t>
            </a:r>
            <a:r>
              <a:rPr lang="en-US" sz="1800" baseline="30000" dirty="0">
                <a:latin typeface="+mn-lt"/>
              </a:rPr>
              <a:t>th</a:t>
            </a:r>
            <a:r>
              <a:rPr lang="en-US" sz="1800" dirty="0">
                <a:latin typeface="+mn-lt"/>
              </a:rPr>
              <a:t> June 2026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7283032-4B8D-4B73-9A78-824282C867C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6324" y="5738380"/>
            <a:ext cx="3240647" cy="72222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15F68C-E425-4721-B7DE-E71B1854E5E9}"/>
              </a:ext>
            </a:extLst>
          </p:cNvPr>
          <p:cNvSpPr txBox="1"/>
          <p:nvPr/>
        </p:nvSpPr>
        <p:spPr>
          <a:xfrm>
            <a:off x="10017793" y="2982969"/>
            <a:ext cx="190862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/>
              <a:t>Illustration by </a:t>
            </a:r>
          </a:p>
          <a:p>
            <a:pPr algn="ctr"/>
            <a:r>
              <a:rPr lang="en-US" sz="1600" i="1" dirty="0"/>
              <a:t>Eloi </a:t>
            </a:r>
            <a:r>
              <a:rPr lang="en-US" sz="1600" i="1" dirty="0" err="1"/>
              <a:t>Cartraud</a:t>
            </a:r>
            <a:endParaRPr lang="en-US" sz="1600" i="1" dirty="0"/>
          </a:p>
          <a:p>
            <a:pPr algn="ctr"/>
            <a:r>
              <a:rPr lang="en-US" sz="1600" i="1" dirty="0"/>
              <a:t>@eloi.crtrd </a:t>
            </a:r>
            <a:endParaRPr lang="en-IE" sz="1600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601604-10A8-4F98-A0EC-18A8C71A4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5001" y="3792565"/>
            <a:ext cx="417316" cy="417316"/>
          </a:xfrm>
          <a:prstGeom prst="ellipse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78090A6-26D4-4F34-BEF3-2CB7B8CBB7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7824" y="994631"/>
            <a:ext cx="7836353" cy="4407949"/>
          </a:xfrm>
          <a:prstGeom prst="rect">
            <a:avLst/>
          </a:prstGeom>
          <a:ln w="38100">
            <a:solidFill>
              <a:srgbClr val="00FFFF"/>
            </a:solidFill>
          </a:ln>
        </p:spPr>
      </p:pic>
      <p:pic>
        <p:nvPicPr>
          <p:cNvPr id="13314" name="Picture 2" descr="Neutrino 2026: XXXII International Conference on Neutrino Physics and Astrophysics">
            <a:extLst>
              <a:ext uri="{FF2B5EF4-FFF2-40B4-BE49-F238E27FC236}">
                <a16:creationId xmlns:a16="http://schemas.microsoft.com/office/drawing/2014/main" id="{DB8A758B-88ED-4CBB-AEBE-8F4D2F505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9648" y="5537045"/>
            <a:ext cx="2045606" cy="982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688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black textile on white textile">
            <a:extLst>
              <a:ext uri="{FF2B5EF4-FFF2-40B4-BE49-F238E27FC236}">
                <a16:creationId xmlns:a16="http://schemas.microsoft.com/office/drawing/2014/main" id="{5FF5CDB9-FDE4-45E1-B463-18711D770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20"/>
          <a:stretch/>
        </p:blipFill>
        <p:spPr bwMode="auto">
          <a:xfrm>
            <a:off x="-758" y="13426"/>
            <a:ext cx="12192758" cy="684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0D18D-6FF2-433C-8282-8EE76E24F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8FAA45-2EB3-4337-B8A0-EF6B694EE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FCB6FA-0701-48BA-A2E4-599CCDBE1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47320-A876-4EC8-B33B-1E04D9997FA4}" type="slidenum">
              <a:rPr lang="en-IE" smtClean="0"/>
              <a:t>2</a:t>
            </a:fld>
            <a:endParaRPr lang="en-IE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942CF6E-CF70-422F-8775-172D78FE0969}"/>
              </a:ext>
            </a:extLst>
          </p:cNvPr>
          <p:cNvSpPr txBox="1"/>
          <p:nvPr/>
        </p:nvSpPr>
        <p:spPr>
          <a:xfrm>
            <a:off x="3855307" y="727610"/>
            <a:ext cx="34190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4"/>
                </a:solidFill>
                <a:latin typeface="Bradley Hand ITC" panose="03070402050302030203" pitchFamily="66" charset="0"/>
              </a:rPr>
              <a:t>Homestake (1970) </a:t>
            </a:r>
          </a:p>
          <a:p>
            <a:pPr algn="ctr"/>
            <a:r>
              <a:rPr lang="en-US" sz="2400" b="1" dirty="0">
                <a:solidFill>
                  <a:schemeClr val="accent4"/>
                </a:solidFill>
                <a:latin typeface="Bradley Hand ITC" panose="03070402050302030203" pitchFamily="66" charset="0"/>
                <a:sym typeface="Wingdings" panose="05000000000000000000" pitchFamily="2" charset="2"/>
              </a:rPr>
              <a:t>SNO (2002)</a:t>
            </a:r>
            <a:endParaRPr lang="en-US" sz="2400" b="1" dirty="0">
              <a:solidFill>
                <a:schemeClr val="accent4"/>
              </a:solidFill>
              <a:latin typeface="Bradley Hand ITC" panose="03070402050302030203" pitchFamily="66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8520FF2-5B38-444D-BEEC-9E51E57C3B24}"/>
              </a:ext>
            </a:extLst>
          </p:cNvPr>
          <p:cNvSpPr txBox="1"/>
          <p:nvPr/>
        </p:nvSpPr>
        <p:spPr>
          <a:xfrm>
            <a:off x="5649633" y="1748153"/>
            <a:ext cx="524051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Bradley Hand ITC" panose="03070402050302030203" pitchFamily="66" charset="0"/>
              </a:rPr>
              <a:t>Cowan and </a:t>
            </a:r>
            <a:r>
              <a:rPr lang="en-US" sz="2400" b="1" dirty="0" err="1">
                <a:solidFill>
                  <a:srgbClr val="00B0F0"/>
                </a:solidFill>
                <a:latin typeface="Bradley Hand ITC" panose="03070402050302030203" pitchFamily="66" charset="0"/>
              </a:rPr>
              <a:t>Reines</a:t>
            </a:r>
            <a:r>
              <a:rPr lang="en-US" sz="2400" b="1" dirty="0">
                <a:solidFill>
                  <a:srgbClr val="00B0F0"/>
                </a:solidFill>
                <a:latin typeface="Bradley Hand ITC" panose="03070402050302030203" pitchFamily="66" charset="0"/>
              </a:rPr>
              <a:t> (1956)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2AB35513-D8C4-4109-95FE-5141A0B168E9}"/>
              </a:ext>
            </a:extLst>
          </p:cNvPr>
          <p:cNvSpPr txBox="1"/>
          <p:nvPr/>
        </p:nvSpPr>
        <p:spPr>
          <a:xfrm>
            <a:off x="6990378" y="2621344"/>
            <a:ext cx="31904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 err="1">
                <a:solidFill>
                  <a:srgbClr val="ED7D31"/>
                </a:solidFill>
                <a:latin typeface="Bradley Hand ITC" panose="03070402050302030203" pitchFamily="66" charset="0"/>
              </a:rPr>
              <a:t>Kamiokande</a:t>
            </a:r>
            <a:r>
              <a:rPr lang="en-US" sz="2400" b="1" dirty="0">
                <a:solidFill>
                  <a:srgbClr val="ED7D31"/>
                </a:solidFill>
                <a:latin typeface="Bradley Hand ITC" panose="03070402050302030203" pitchFamily="66" charset="0"/>
              </a:rPr>
              <a:t> (1987)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00BBF7A-EF2E-4957-B338-9B7F20BCEA5F}"/>
              </a:ext>
            </a:extLst>
          </p:cNvPr>
          <p:cNvSpPr txBox="1"/>
          <p:nvPr/>
        </p:nvSpPr>
        <p:spPr>
          <a:xfrm>
            <a:off x="8403805" y="3524684"/>
            <a:ext cx="276386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DEEBF7"/>
                </a:solidFill>
                <a:latin typeface="Bradley Hand ITC" panose="03070402050302030203" pitchFamily="66" charset="0"/>
              </a:rPr>
              <a:t>Super-</a:t>
            </a:r>
            <a:r>
              <a:rPr lang="en-US" sz="2400" b="1" dirty="0" err="1">
                <a:solidFill>
                  <a:srgbClr val="DEEBF7"/>
                </a:solidFill>
                <a:latin typeface="Bradley Hand ITC" panose="03070402050302030203" pitchFamily="66" charset="0"/>
              </a:rPr>
              <a:t>Kamiokande</a:t>
            </a:r>
            <a:endParaRPr lang="en-US" sz="2400" b="1" dirty="0">
              <a:solidFill>
                <a:srgbClr val="DEEBF7"/>
              </a:solidFill>
              <a:latin typeface="Bradley Hand ITC" panose="03070402050302030203" pitchFamily="66" charset="0"/>
            </a:endParaRPr>
          </a:p>
          <a:p>
            <a:pPr algn="ctr"/>
            <a:r>
              <a:rPr lang="en-US" sz="2400" b="1" dirty="0">
                <a:solidFill>
                  <a:srgbClr val="DEEBF7"/>
                </a:solidFill>
                <a:latin typeface="Bradley Hand ITC" panose="03070402050302030203" pitchFamily="66" charset="0"/>
              </a:rPr>
              <a:t>(1998)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60D3B4-7C84-4C32-BCFE-43D9F269D28D}"/>
              </a:ext>
            </a:extLst>
          </p:cNvPr>
          <p:cNvSpPr txBox="1"/>
          <p:nvPr/>
        </p:nvSpPr>
        <p:spPr>
          <a:xfrm>
            <a:off x="8207899" y="575232"/>
            <a:ext cx="3419042" cy="851297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200" dirty="0"/>
              <a:t>~70 years experience in neutrino measurement!</a:t>
            </a:r>
            <a:endParaRPr lang="en-IE" sz="2200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F5630E3-49A4-46EE-A03E-8FB1230686C4}"/>
              </a:ext>
            </a:extLst>
          </p:cNvPr>
          <p:cNvSpPr txBox="1"/>
          <p:nvPr/>
        </p:nvSpPr>
        <p:spPr>
          <a:xfrm>
            <a:off x="1410044" y="1299920"/>
            <a:ext cx="1662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FFC000"/>
                </a:solidFill>
                <a:latin typeface="Bradley Hand ITC" panose="03070402050302030203" pitchFamily="66" charset="0"/>
              </a:rPr>
              <a:t>Solar</a:t>
            </a:r>
            <a:endParaRPr lang="en-IE" sz="2800" b="1" dirty="0">
              <a:solidFill>
                <a:srgbClr val="FFC00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811EDDF0-1555-4469-A375-DA4E4B7CBF8A}"/>
              </a:ext>
            </a:extLst>
          </p:cNvPr>
          <p:cNvSpPr txBox="1"/>
          <p:nvPr/>
        </p:nvSpPr>
        <p:spPr>
          <a:xfrm>
            <a:off x="4482475" y="4043500"/>
            <a:ext cx="2887775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Bradley Hand ITC" panose="03070402050302030203" pitchFamily="66" charset="0"/>
              </a:rPr>
              <a:t>Atmospheric</a:t>
            </a:r>
            <a:endParaRPr lang="en-IE" sz="2800" b="1" dirty="0">
              <a:solidFill>
                <a:schemeClr val="accent5">
                  <a:lumMod val="20000"/>
                  <a:lumOff val="80000"/>
                </a:schemeClr>
              </a:solidFill>
              <a:latin typeface="Bradley Hand ITC" panose="03070402050302030203" pitchFamily="66" charset="0"/>
            </a:endParaRP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49F475CD-9667-44CE-BB11-C8852DB2DE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lum/>
            <a:alphaModFix/>
          </a:blip>
          <a:srcRect l="26628" t="10231" r="27642" b="8387"/>
          <a:stretch/>
        </p:blipFill>
        <p:spPr>
          <a:xfrm>
            <a:off x="3132741" y="1037271"/>
            <a:ext cx="775602" cy="798268"/>
          </a:xfrm>
          <a:prstGeom prst="ellipse">
            <a:avLst/>
          </a:prstGeom>
          <a:noFill/>
          <a:ln w="19050">
            <a:solidFill>
              <a:schemeClr val="accent4"/>
            </a:solidFill>
          </a:ln>
        </p:spPr>
      </p:pic>
      <p:pic>
        <p:nvPicPr>
          <p:cNvPr id="65" name="Picture 8" descr="Vogtle 3 nuclear reactor is finally, seriously — for… | Canary Media">
            <a:extLst>
              <a:ext uri="{FF2B5EF4-FFF2-40B4-BE49-F238E27FC236}">
                <a16:creationId xmlns:a16="http://schemas.microsoft.com/office/drawing/2014/main" id="{E9A9CD7D-2803-4CE3-8A99-5DFB8E457A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731"/>
          <a:stretch/>
        </p:blipFill>
        <p:spPr bwMode="auto">
          <a:xfrm>
            <a:off x="5258928" y="2225347"/>
            <a:ext cx="793526" cy="905119"/>
          </a:xfrm>
          <a:prstGeom prst="roundRect">
            <a:avLst/>
          </a:prstGeom>
          <a:noFill/>
          <a:ln w="19050"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39B95DFC-F331-47E8-8ADE-561514BDCEE7}"/>
              </a:ext>
            </a:extLst>
          </p:cNvPr>
          <p:cNvSpPr txBox="1"/>
          <p:nvPr/>
        </p:nvSpPr>
        <p:spPr>
          <a:xfrm>
            <a:off x="2101866" y="1926146"/>
            <a:ext cx="27640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92D050"/>
                </a:solidFill>
                <a:latin typeface="Bradley Hand ITC" panose="03070402050302030203" pitchFamily="66" charset="0"/>
              </a:rPr>
              <a:t>Geoneutrinos</a:t>
            </a:r>
            <a:endParaRPr lang="en-IE" sz="2800" b="1" dirty="0">
              <a:solidFill>
                <a:srgbClr val="92D05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68" name="Picture 2" descr="Mantle">
            <a:extLst>
              <a:ext uri="{FF2B5EF4-FFF2-40B4-BE49-F238E27FC236}">
                <a16:creationId xmlns:a16="http://schemas.microsoft.com/office/drawing/2014/main" id="{4AC5E49B-C658-439C-96DF-FA0B37DABC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9488" r="18099" b="866"/>
          <a:stretch/>
        </p:blipFill>
        <p:spPr bwMode="auto">
          <a:xfrm>
            <a:off x="4235620" y="1519341"/>
            <a:ext cx="838146" cy="82527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4" descr="Core-Collapse Supernovae: From Neutrino-Driven 1D Explosions to Light  Curves and Spectra | Center for Cosmology and AstroParticle Physics (CCAPP)">
            <a:extLst>
              <a:ext uri="{FF2B5EF4-FFF2-40B4-BE49-F238E27FC236}">
                <a16:creationId xmlns:a16="http://schemas.microsoft.com/office/drawing/2014/main" id="{D2F38D6B-C01C-4007-8F01-1814ABC3F5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20" r="13629" b="2960"/>
          <a:stretch/>
        </p:blipFill>
        <p:spPr bwMode="auto">
          <a:xfrm>
            <a:off x="6225097" y="3059535"/>
            <a:ext cx="900578" cy="841914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6B4B9090-BAC1-42B2-8A8F-AF8C30854D82}"/>
              </a:ext>
            </a:extLst>
          </p:cNvPr>
          <p:cNvSpPr txBox="1"/>
          <p:nvPr/>
        </p:nvSpPr>
        <p:spPr>
          <a:xfrm>
            <a:off x="4122833" y="3263101"/>
            <a:ext cx="2354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Bradley Hand ITC" panose="03070402050302030203" pitchFamily="66" charset="0"/>
              </a:rPr>
              <a:t>Supernova</a:t>
            </a:r>
            <a:endParaRPr lang="en-IE" sz="2800" b="1" dirty="0">
              <a:solidFill>
                <a:schemeClr val="accent2"/>
              </a:solidFill>
              <a:latin typeface="Bradley Hand ITC" panose="03070402050302030203" pitchFamily="66" charset="0"/>
            </a:endParaRP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6B693967-968C-46CD-913C-C12A265581C1}"/>
              </a:ext>
            </a:extLst>
          </p:cNvPr>
          <p:cNvCxnSpPr>
            <a:cxnSpLocks/>
          </p:cNvCxnSpPr>
          <p:nvPr/>
        </p:nvCxnSpPr>
        <p:spPr>
          <a:xfrm flipH="1">
            <a:off x="1136301" y="2128652"/>
            <a:ext cx="15729" cy="3778509"/>
          </a:xfrm>
          <a:prstGeom prst="line">
            <a:avLst/>
          </a:prstGeom>
          <a:ln w="762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8B57F327-23D4-4D2B-8543-86145041C538}"/>
              </a:ext>
            </a:extLst>
          </p:cNvPr>
          <p:cNvCxnSpPr>
            <a:cxnSpLocks/>
          </p:cNvCxnSpPr>
          <p:nvPr/>
        </p:nvCxnSpPr>
        <p:spPr>
          <a:xfrm flipH="1">
            <a:off x="1136301" y="5895019"/>
            <a:ext cx="4918801" cy="7829"/>
          </a:xfrm>
          <a:prstGeom prst="line">
            <a:avLst/>
          </a:prstGeom>
          <a:ln w="762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Isosceles Triangle 72">
            <a:extLst>
              <a:ext uri="{FF2B5EF4-FFF2-40B4-BE49-F238E27FC236}">
                <a16:creationId xmlns:a16="http://schemas.microsoft.com/office/drawing/2014/main" id="{726C547B-1F6A-4870-94CF-05F7EA988903}"/>
              </a:ext>
            </a:extLst>
          </p:cNvPr>
          <p:cNvSpPr/>
          <p:nvPr/>
        </p:nvSpPr>
        <p:spPr>
          <a:xfrm>
            <a:off x="1051756" y="1932640"/>
            <a:ext cx="205759" cy="219569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>
              <a:solidFill>
                <a:schemeClr val="tx1"/>
              </a:solidFill>
            </a:endParaRPr>
          </a:p>
        </p:txBody>
      </p:sp>
      <p:sp>
        <p:nvSpPr>
          <p:cNvPr id="74" name="Isosceles Triangle 73">
            <a:extLst>
              <a:ext uri="{FF2B5EF4-FFF2-40B4-BE49-F238E27FC236}">
                <a16:creationId xmlns:a16="http://schemas.microsoft.com/office/drawing/2014/main" id="{CA75DE92-3593-4755-85AB-5B626ADB928A}"/>
              </a:ext>
            </a:extLst>
          </p:cNvPr>
          <p:cNvSpPr/>
          <p:nvPr/>
        </p:nvSpPr>
        <p:spPr>
          <a:xfrm rot="5400000">
            <a:off x="6055143" y="5788723"/>
            <a:ext cx="212511" cy="21259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>
              <a:solidFill>
                <a:schemeClr val="tx1"/>
              </a:solidFill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D18B3EEA-5D8B-44F0-A2A1-8AFCFB076262}"/>
              </a:ext>
            </a:extLst>
          </p:cNvPr>
          <p:cNvSpPr txBox="1"/>
          <p:nvPr/>
        </p:nvSpPr>
        <p:spPr>
          <a:xfrm>
            <a:off x="336865" y="4841234"/>
            <a:ext cx="89998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-20</a:t>
            </a:r>
            <a:endParaRPr lang="en-IE" sz="2000" dirty="0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E2F0F1DA-681F-4939-A446-E9507030CB42}"/>
              </a:ext>
            </a:extLst>
          </p:cNvPr>
          <p:cNvCxnSpPr/>
          <p:nvPr/>
        </p:nvCxnSpPr>
        <p:spPr>
          <a:xfrm flipH="1">
            <a:off x="1147957" y="5044409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Box 76">
            <a:extLst>
              <a:ext uri="{FF2B5EF4-FFF2-40B4-BE49-F238E27FC236}">
                <a16:creationId xmlns:a16="http://schemas.microsoft.com/office/drawing/2014/main" id="{6B6729E7-F874-4BCA-9C3D-C8E2702F230A}"/>
              </a:ext>
            </a:extLst>
          </p:cNvPr>
          <p:cNvSpPr txBox="1"/>
          <p:nvPr/>
        </p:nvSpPr>
        <p:spPr>
          <a:xfrm>
            <a:off x="348582" y="3985953"/>
            <a:ext cx="797064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-10</a:t>
            </a:r>
            <a:endParaRPr lang="en-IE" sz="2000" dirty="0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FC22AD79-7AFD-4D58-82EE-89C1624333D5}"/>
              </a:ext>
            </a:extLst>
          </p:cNvPr>
          <p:cNvSpPr txBox="1"/>
          <p:nvPr/>
        </p:nvSpPr>
        <p:spPr>
          <a:xfrm>
            <a:off x="330728" y="6001312"/>
            <a:ext cx="6306352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                          keV                  GeV                    </a:t>
            </a:r>
            <a:r>
              <a:rPr lang="en-US" sz="2000" dirty="0" err="1"/>
              <a:t>PeV</a:t>
            </a:r>
            <a:endParaRPr lang="en-US" sz="2000" dirty="0"/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CAD06E3B-6586-47BE-9CD3-B01ECA37AD4B}"/>
              </a:ext>
            </a:extLst>
          </p:cNvPr>
          <p:cNvCxnSpPr/>
          <p:nvPr/>
        </p:nvCxnSpPr>
        <p:spPr>
          <a:xfrm rot="16200000" flipH="1">
            <a:off x="2038585" y="5844560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387B2952-AD42-4ED7-A6DA-E167E10547A5}"/>
              </a:ext>
            </a:extLst>
          </p:cNvPr>
          <p:cNvCxnSpPr/>
          <p:nvPr/>
        </p:nvCxnSpPr>
        <p:spPr>
          <a:xfrm rot="16200000" flipH="1">
            <a:off x="4991014" y="5843123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C952FBC5-9693-4587-9FF3-469B37821761}"/>
              </a:ext>
            </a:extLst>
          </p:cNvPr>
          <p:cNvCxnSpPr/>
          <p:nvPr/>
        </p:nvCxnSpPr>
        <p:spPr>
          <a:xfrm rot="16200000" flipH="1">
            <a:off x="3511706" y="5838918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D3ACEAD1-CF12-48C6-88AD-907F4B2E1A3D}"/>
              </a:ext>
            </a:extLst>
          </p:cNvPr>
          <p:cNvCxnSpPr/>
          <p:nvPr/>
        </p:nvCxnSpPr>
        <p:spPr>
          <a:xfrm flipH="1">
            <a:off x="1145172" y="4208187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Box 90">
            <a:extLst>
              <a:ext uri="{FF2B5EF4-FFF2-40B4-BE49-F238E27FC236}">
                <a16:creationId xmlns:a16="http://schemas.microsoft.com/office/drawing/2014/main" id="{76D73E45-32D9-4A91-8961-5A7A1EAC308E}"/>
              </a:ext>
            </a:extLst>
          </p:cNvPr>
          <p:cNvSpPr txBox="1"/>
          <p:nvPr/>
        </p:nvSpPr>
        <p:spPr>
          <a:xfrm rot="16200000">
            <a:off x="-1127649" y="3201814"/>
            <a:ext cx="27964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Flux [cm</a:t>
            </a:r>
            <a:r>
              <a:rPr lang="en-US" sz="2000" baseline="30000" dirty="0"/>
              <a:t>-2</a:t>
            </a:r>
            <a:r>
              <a:rPr lang="en-US" sz="2000" dirty="0"/>
              <a:t> s</a:t>
            </a:r>
            <a:r>
              <a:rPr lang="en-US" sz="2000" baseline="30000" dirty="0"/>
              <a:t>-1</a:t>
            </a:r>
            <a:r>
              <a:rPr lang="en-US" sz="2000" dirty="0"/>
              <a:t> sr</a:t>
            </a:r>
            <a:r>
              <a:rPr lang="en-US" sz="2000" baseline="30000" dirty="0"/>
              <a:t>-1</a:t>
            </a:r>
            <a:r>
              <a:rPr lang="en-US" sz="2000" dirty="0"/>
              <a:t> MeV</a:t>
            </a:r>
            <a:r>
              <a:rPr lang="en-US" sz="2000" baseline="30000" dirty="0"/>
              <a:t>-1</a:t>
            </a:r>
            <a:r>
              <a:rPr lang="en-US" sz="2000" dirty="0"/>
              <a:t>]</a:t>
            </a:r>
            <a:endParaRPr lang="en-IE" sz="2000" dirty="0"/>
          </a:p>
        </p:txBody>
      </p:sp>
      <p:pic>
        <p:nvPicPr>
          <p:cNvPr id="92" name="Picture 12" descr="IceCube sees neutrinos from 47 million light-years away - Big Think">
            <a:extLst>
              <a:ext uri="{FF2B5EF4-FFF2-40B4-BE49-F238E27FC236}">
                <a16:creationId xmlns:a16="http://schemas.microsoft.com/office/drawing/2014/main" id="{9D02A87B-485D-4438-8601-79F09FBF2D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00" b="7853"/>
          <a:stretch/>
        </p:blipFill>
        <p:spPr bwMode="auto">
          <a:xfrm>
            <a:off x="7370250" y="3570769"/>
            <a:ext cx="903596" cy="1134910"/>
          </a:xfrm>
          <a:prstGeom prst="roundRect">
            <a:avLst/>
          </a:prstGeom>
          <a:noFill/>
          <a:ln w="19050"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3" name="TextBox 92">
            <a:extLst>
              <a:ext uri="{FF2B5EF4-FFF2-40B4-BE49-F238E27FC236}">
                <a16:creationId xmlns:a16="http://schemas.microsoft.com/office/drawing/2014/main" id="{4794464F-6857-465A-978A-CCFBDE88EC6E}"/>
              </a:ext>
            </a:extLst>
          </p:cNvPr>
          <p:cNvSpPr txBox="1"/>
          <p:nvPr/>
        </p:nvSpPr>
        <p:spPr>
          <a:xfrm>
            <a:off x="5543164" y="4975639"/>
            <a:ext cx="386898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FFFF00"/>
                </a:solidFill>
                <a:latin typeface="Bradley Hand ITC" panose="03070402050302030203" pitchFamily="66" charset="0"/>
              </a:rPr>
              <a:t>Active galactic nucleus, cosmological sources</a:t>
            </a:r>
            <a:endParaRPr lang="en-IE" sz="2000" b="1" dirty="0">
              <a:solidFill>
                <a:srgbClr val="FFFF0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94" name="Picture 2" descr="What are Active Galactic Nuclei? - Universe Today">
            <a:extLst>
              <a:ext uri="{FF2B5EF4-FFF2-40B4-BE49-F238E27FC236}">
                <a16:creationId xmlns:a16="http://schemas.microsoft.com/office/drawing/2014/main" id="{F890E075-CE6E-471E-A91E-3B0D68BCBD96}"/>
              </a:ext>
            </a:extLst>
          </p:cNvPr>
          <p:cNvPicPr/>
          <p:nvPr/>
        </p:nvPicPr>
        <p:blipFill rotWithShape="1">
          <a:blip r:embed="rId8"/>
          <a:srcRect l="9843" r="11397"/>
          <a:stretch/>
        </p:blipFill>
        <p:spPr>
          <a:xfrm>
            <a:off x="8940371" y="4617603"/>
            <a:ext cx="1432711" cy="1068564"/>
          </a:xfrm>
          <a:prstGeom prst="roundRect">
            <a:avLst/>
          </a:prstGeom>
          <a:solidFill>
            <a:schemeClr val="bg1"/>
          </a:solidFill>
          <a:ln w="19050">
            <a:solidFill>
              <a:srgbClr val="FFFF00"/>
            </a:solidFill>
          </a:ln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id="{46F60C9E-CA18-4C0A-ABDF-7CF42FAF3DFE}"/>
              </a:ext>
            </a:extLst>
          </p:cNvPr>
          <p:cNvSpPr txBox="1"/>
          <p:nvPr/>
        </p:nvSpPr>
        <p:spPr>
          <a:xfrm>
            <a:off x="334301" y="2297832"/>
            <a:ext cx="76390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10</a:t>
            </a:r>
            <a:endParaRPr lang="en-IE" sz="2000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0952E527-42D9-4588-8F0E-BC636A7E2DB2}"/>
              </a:ext>
            </a:extLst>
          </p:cNvPr>
          <p:cNvSpPr txBox="1"/>
          <p:nvPr/>
        </p:nvSpPr>
        <p:spPr>
          <a:xfrm>
            <a:off x="348582" y="3139575"/>
            <a:ext cx="76390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</a:t>
            </a:r>
            <a:endParaRPr lang="en-IE" sz="2000" dirty="0"/>
          </a:p>
        </p:txBody>
      </p: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6389B88A-CFC2-4678-BBFB-6F85A2E5CB20}"/>
              </a:ext>
            </a:extLst>
          </p:cNvPr>
          <p:cNvCxnSpPr/>
          <p:nvPr/>
        </p:nvCxnSpPr>
        <p:spPr>
          <a:xfrm flipH="1">
            <a:off x="1152030" y="2493146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8AE0201E-ED86-4DB1-A9E1-272EA59CAD88}"/>
              </a:ext>
            </a:extLst>
          </p:cNvPr>
          <p:cNvSpPr/>
          <p:nvPr/>
        </p:nvSpPr>
        <p:spPr>
          <a:xfrm>
            <a:off x="1798324" y="2453679"/>
            <a:ext cx="941090" cy="968685"/>
          </a:xfrm>
          <a:custGeom>
            <a:avLst/>
            <a:gdLst>
              <a:gd name="connsiteX0" fmla="*/ 1059180 w 1059180"/>
              <a:gd name="connsiteY0" fmla="*/ 110490 h 887730"/>
              <a:gd name="connsiteX1" fmla="*/ 1040130 w 1059180"/>
              <a:gd name="connsiteY1" fmla="*/ 53340 h 887730"/>
              <a:gd name="connsiteX2" fmla="*/ 1032510 w 1059180"/>
              <a:gd name="connsiteY2" fmla="*/ 30480 h 887730"/>
              <a:gd name="connsiteX3" fmla="*/ 1002030 w 1059180"/>
              <a:gd name="connsiteY3" fmla="*/ 7620 h 887730"/>
              <a:gd name="connsiteX4" fmla="*/ 933450 w 1059180"/>
              <a:gd name="connsiteY4" fmla="*/ 0 h 887730"/>
              <a:gd name="connsiteX5" fmla="*/ 880110 w 1059180"/>
              <a:gd name="connsiteY5" fmla="*/ 3810 h 887730"/>
              <a:gd name="connsiteX6" fmla="*/ 842010 w 1059180"/>
              <a:gd name="connsiteY6" fmla="*/ 26670 h 887730"/>
              <a:gd name="connsiteX7" fmla="*/ 720090 w 1059180"/>
              <a:gd name="connsiteY7" fmla="*/ 144780 h 887730"/>
              <a:gd name="connsiteX8" fmla="*/ 685800 w 1059180"/>
              <a:gd name="connsiteY8" fmla="*/ 179070 h 887730"/>
              <a:gd name="connsiteX9" fmla="*/ 651510 w 1059180"/>
              <a:gd name="connsiteY9" fmla="*/ 213360 h 887730"/>
              <a:gd name="connsiteX10" fmla="*/ 575310 w 1059180"/>
              <a:gd name="connsiteY10" fmla="*/ 297180 h 887730"/>
              <a:gd name="connsiteX11" fmla="*/ 518160 w 1059180"/>
              <a:gd name="connsiteY11" fmla="*/ 354330 h 887730"/>
              <a:gd name="connsiteX12" fmla="*/ 483870 w 1059180"/>
              <a:gd name="connsiteY12" fmla="*/ 388620 h 887730"/>
              <a:gd name="connsiteX13" fmla="*/ 453390 w 1059180"/>
              <a:gd name="connsiteY13" fmla="*/ 415290 h 887730"/>
              <a:gd name="connsiteX14" fmla="*/ 388620 w 1059180"/>
              <a:gd name="connsiteY14" fmla="*/ 487680 h 887730"/>
              <a:gd name="connsiteX15" fmla="*/ 361950 w 1059180"/>
              <a:gd name="connsiteY15" fmla="*/ 525780 h 887730"/>
              <a:gd name="connsiteX16" fmla="*/ 327660 w 1059180"/>
              <a:gd name="connsiteY16" fmla="*/ 556260 h 887730"/>
              <a:gd name="connsiteX17" fmla="*/ 297180 w 1059180"/>
              <a:gd name="connsiteY17" fmla="*/ 590550 h 887730"/>
              <a:gd name="connsiteX18" fmla="*/ 217170 w 1059180"/>
              <a:gd name="connsiteY18" fmla="*/ 670560 h 887730"/>
              <a:gd name="connsiteX19" fmla="*/ 72390 w 1059180"/>
              <a:gd name="connsiteY19" fmla="*/ 811530 h 887730"/>
              <a:gd name="connsiteX20" fmla="*/ 45720 w 1059180"/>
              <a:gd name="connsiteY20" fmla="*/ 845820 h 887730"/>
              <a:gd name="connsiteX21" fmla="*/ 11430 w 1059180"/>
              <a:gd name="connsiteY21" fmla="*/ 880110 h 887730"/>
              <a:gd name="connsiteX22" fmla="*/ 0 w 1059180"/>
              <a:gd name="connsiteY22" fmla="*/ 887730 h 887730"/>
              <a:gd name="connsiteX0" fmla="*/ 1048024 w 1048024"/>
              <a:gd name="connsiteY0" fmla="*/ 110490 h 1057437"/>
              <a:gd name="connsiteX1" fmla="*/ 1028974 w 1048024"/>
              <a:gd name="connsiteY1" fmla="*/ 53340 h 1057437"/>
              <a:gd name="connsiteX2" fmla="*/ 1021354 w 1048024"/>
              <a:gd name="connsiteY2" fmla="*/ 30480 h 1057437"/>
              <a:gd name="connsiteX3" fmla="*/ 990874 w 1048024"/>
              <a:gd name="connsiteY3" fmla="*/ 7620 h 1057437"/>
              <a:gd name="connsiteX4" fmla="*/ 922294 w 1048024"/>
              <a:gd name="connsiteY4" fmla="*/ 0 h 1057437"/>
              <a:gd name="connsiteX5" fmla="*/ 868954 w 1048024"/>
              <a:gd name="connsiteY5" fmla="*/ 3810 h 1057437"/>
              <a:gd name="connsiteX6" fmla="*/ 830854 w 1048024"/>
              <a:gd name="connsiteY6" fmla="*/ 26670 h 1057437"/>
              <a:gd name="connsiteX7" fmla="*/ 708934 w 1048024"/>
              <a:gd name="connsiteY7" fmla="*/ 144780 h 1057437"/>
              <a:gd name="connsiteX8" fmla="*/ 674644 w 1048024"/>
              <a:gd name="connsiteY8" fmla="*/ 179070 h 1057437"/>
              <a:gd name="connsiteX9" fmla="*/ 640354 w 1048024"/>
              <a:gd name="connsiteY9" fmla="*/ 213360 h 1057437"/>
              <a:gd name="connsiteX10" fmla="*/ 564154 w 1048024"/>
              <a:gd name="connsiteY10" fmla="*/ 297180 h 1057437"/>
              <a:gd name="connsiteX11" fmla="*/ 507004 w 1048024"/>
              <a:gd name="connsiteY11" fmla="*/ 354330 h 1057437"/>
              <a:gd name="connsiteX12" fmla="*/ 472714 w 1048024"/>
              <a:gd name="connsiteY12" fmla="*/ 388620 h 1057437"/>
              <a:gd name="connsiteX13" fmla="*/ 442234 w 1048024"/>
              <a:gd name="connsiteY13" fmla="*/ 415290 h 1057437"/>
              <a:gd name="connsiteX14" fmla="*/ 377464 w 1048024"/>
              <a:gd name="connsiteY14" fmla="*/ 487680 h 1057437"/>
              <a:gd name="connsiteX15" fmla="*/ 350794 w 1048024"/>
              <a:gd name="connsiteY15" fmla="*/ 525780 h 1057437"/>
              <a:gd name="connsiteX16" fmla="*/ 316504 w 1048024"/>
              <a:gd name="connsiteY16" fmla="*/ 556260 h 1057437"/>
              <a:gd name="connsiteX17" fmla="*/ 286024 w 1048024"/>
              <a:gd name="connsiteY17" fmla="*/ 590550 h 1057437"/>
              <a:gd name="connsiteX18" fmla="*/ 206014 w 1048024"/>
              <a:gd name="connsiteY18" fmla="*/ 670560 h 1057437"/>
              <a:gd name="connsiteX19" fmla="*/ 61234 w 1048024"/>
              <a:gd name="connsiteY19" fmla="*/ 811530 h 1057437"/>
              <a:gd name="connsiteX20" fmla="*/ 34564 w 1048024"/>
              <a:gd name="connsiteY20" fmla="*/ 845820 h 1057437"/>
              <a:gd name="connsiteX21" fmla="*/ 274 w 1048024"/>
              <a:gd name="connsiteY21" fmla="*/ 880110 h 1057437"/>
              <a:gd name="connsiteX22" fmla="*/ 25923 w 1048024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35311 w 1022101"/>
              <a:gd name="connsiteY19" fmla="*/ 811530 h 1057437"/>
              <a:gd name="connsiteX20" fmla="*/ 8641 w 1022101"/>
              <a:gd name="connsiteY20" fmla="*/ 845820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35311 w 1022101"/>
              <a:gd name="connsiteY19" fmla="*/ 81153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4413 w 1022101"/>
              <a:gd name="connsiteY18" fmla="*/ 721472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6594 w 1022101"/>
              <a:gd name="connsiteY18" fmla="*/ 710865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752806 w 1022101"/>
              <a:gd name="connsiteY7" fmla="*/ 197813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2630 h 1059577"/>
              <a:gd name="connsiteX1" fmla="*/ 1003051 w 1022101"/>
              <a:gd name="connsiteY1" fmla="*/ 55480 h 1059577"/>
              <a:gd name="connsiteX2" fmla="*/ 995431 w 1022101"/>
              <a:gd name="connsiteY2" fmla="*/ 32620 h 1059577"/>
              <a:gd name="connsiteX3" fmla="*/ 964951 w 1022101"/>
              <a:gd name="connsiteY3" fmla="*/ 9760 h 1059577"/>
              <a:gd name="connsiteX4" fmla="*/ 896371 w 1022101"/>
              <a:gd name="connsiteY4" fmla="*/ 2140 h 1059577"/>
              <a:gd name="connsiteX5" fmla="*/ 843031 w 1022101"/>
              <a:gd name="connsiteY5" fmla="*/ 5950 h 1059577"/>
              <a:gd name="connsiteX6" fmla="*/ 850734 w 1022101"/>
              <a:gd name="connsiteY6" fmla="*/ 71237 h 1059577"/>
              <a:gd name="connsiteX7" fmla="*/ 752806 w 1022101"/>
              <a:gd name="connsiteY7" fmla="*/ 199953 h 1059577"/>
              <a:gd name="connsiteX8" fmla="*/ 718516 w 1022101"/>
              <a:gd name="connsiteY8" fmla="*/ 208787 h 1059577"/>
              <a:gd name="connsiteX9" fmla="*/ 690769 w 1022101"/>
              <a:gd name="connsiteY9" fmla="*/ 260048 h 1059577"/>
              <a:gd name="connsiteX10" fmla="*/ 640742 w 1022101"/>
              <a:gd name="connsiteY10" fmla="*/ 318413 h 1059577"/>
              <a:gd name="connsiteX11" fmla="*/ 601041 w 1022101"/>
              <a:gd name="connsiteY11" fmla="*/ 354349 h 1059577"/>
              <a:gd name="connsiteX12" fmla="*/ 571114 w 1022101"/>
              <a:gd name="connsiteY12" fmla="*/ 390760 h 1059577"/>
              <a:gd name="connsiteX13" fmla="*/ 534090 w 1022101"/>
              <a:gd name="connsiteY13" fmla="*/ 430159 h 1059577"/>
              <a:gd name="connsiteX14" fmla="*/ 493312 w 1022101"/>
              <a:gd name="connsiteY14" fmla="*/ 481334 h 1059577"/>
              <a:gd name="connsiteX15" fmla="*/ 464461 w 1022101"/>
              <a:gd name="connsiteY15" fmla="*/ 530041 h 1059577"/>
              <a:gd name="connsiteX16" fmla="*/ 419266 w 1022101"/>
              <a:gd name="connsiteY16" fmla="*/ 581735 h 1059577"/>
              <a:gd name="connsiteX17" fmla="*/ 364794 w 1022101"/>
              <a:gd name="connsiteY17" fmla="*/ 639360 h 1059577"/>
              <a:gd name="connsiteX18" fmla="*/ 306594 w 1022101"/>
              <a:gd name="connsiteY18" fmla="*/ 713005 h 1059577"/>
              <a:gd name="connsiteX19" fmla="*/ 231609 w 1022101"/>
              <a:gd name="connsiteY19" fmla="*/ 826399 h 1059577"/>
              <a:gd name="connsiteX20" fmla="*/ 156956 w 1022101"/>
              <a:gd name="connsiteY20" fmla="*/ 900993 h 1059577"/>
              <a:gd name="connsiteX21" fmla="*/ 94311 w 1022101"/>
              <a:gd name="connsiteY21" fmla="*/ 964982 h 1059577"/>
              <a:gd name="connsiteX22" fmla="*/ 0 w 1022101"/>
              <a:gd name="connsiteY22" fmla="*/ 1059577 h 105957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95377 w 1022101"/>
              <a:gd name="connsiteY5" fmla="*/ 31387 h 1057437"/>
              <a:gd name="connsiteX6" fmla="*/ 850734 w 1022101"/>
              <a:gd name="connsiteY6" fmla="*/ 69097 h 1057437"/>
              <a:gd name="connsiteX7" fmla="*/ 752806 w 1022101"/>
              <a:gd name="connsiteY7" fmla="*/ 197813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03052 h 1049999"/>
              <a:gd name="connsiteX1" fmla="*/ 1003051 w 1022101"/>
              <a:gd name="connsiteY1" fmla="*/ 45902 h 1049999"/>
              <a:gd name="connsiteX2" fmla="*/ 995431 w 1022101"/>
              <a:gd name="connsiteY2" fmla="*/ 23042 h 1049999"/>
              <a:gd name="connsiteX3" fmla="*/ 964951 w 1022101"/>
              <a:gd name="connsiteY3" fmla="*/ 182 h 1049999"/>
              <a:gd name="connsiteX4" fmla="*/ 909458 w 1022101"/>
              <a:gd name="connsiteY4" fmla="*/ 11654 h 1049999"/>
              <a:gd name="connsiteX5" fmla="*/ 895377 w 1022101"/>
              <a:gd name="connsiteY5" fmla="*/ 23949 h 1049999"/>
              <a:gd name="connsiteX6" fmla="*/ 850734 w 1022101"/>
              <a:gd name="connsiteY6" fmla="*/ 61659 h 1049999"/>
              <a:gd name="connsiteX7" fmla="*/ 752806 w 1022101"/>
              <a:gd name="connsiteY7" fmla="*/ 190375 h 1049999"/>
              <a:gd name="connsiteX8" fmla="*/ 718516 w 1022101"/>
              <a:gd name="connsiteY8" fmla="*/ 199209 h 1049999"/>
              <a:gd name="connsiteX9" fmla="*/ 690769 w 1022101"/>
              <a:gd name="connsiteY9" fmla="*/ 250470 h 1049999"/>
              <a:gd name="connsiteX10" fmla="*/ 640742 w 1022101"/>
              <a:gd name="connsiteY10" fmla="*/ 308835 h 1049999"/>
              <a:gd name="connsiteX11" fmla="*/ 601041 w 1022101"/>
              <a:gd name="connsiteY11" fmla="*/ 344771 h 1049999"/>
              <a:gd name="connsiteX12" fmla="*/ 571114 w 1022101"/>
              <a:gd name="connsiteY12" fmla="*/ 381182 h 1049999"/>
              <a:gd name="connsiteX13" fmla="*/ 534090 w 1022101"/>
              <a:gd name="connsiteY13" fmla="*/ 420581 h 1049999"/>
              <a:gd name="connsiteX14" fmla="*/ 493312 w 1022101"/>
              <a:gd name="connsiteY14" fmla="*/ 471756 h 1049999"/>
              <a:gd name="connsiteX15" fmla="*/ 464461 w 1022101"/>
              <a:gd name="connsiteY15" fmla="*/ 520463 h 1049999"/>
              <a:gd name="connsiteX16" fmla="*/ 419266 w 1022101"/>
              <a:gd name="connsiteY16" fmla="*/ 572157 h 1049999"/>
              <a:gd name="connsiteX17" fmla="*/ 364794 w 1022101"/>
              <a:gd name="connsiteY17" fmla="*/ 629782 h 1049999"/>
              <a:gd name="connsiteX18" fmla="*/ 306594 w 1022101"/>
              <a:gd name="connsiteY18" fmla="*/ 703427 h 1049999"/>
              <a:gd name="connsiteX19" fmla="*/ 231609 w 1022101"/>
              <a:gd name="connsiteY19" fmla="*/ 816821 h 1049999"/>
              <a:gd name="connsiteX20" fmla="*/ 156956 w 1022101"/>
              <a:gd name="connsiteY20" fmla="*/ 891415 h 1049999"/>
              <a:gd name="connsiteX21" fmla="*/ 94311 w 1022101"/>
              <a:gd name="connsiteY21" fmla="*/ 955404 h 1049999"/>
              <a:gd name="connsiteX22" fmla="*/ 0 w 1022101"/>
              <a:gd name="connsiteY22" fmla="*/ 1049999 h 1049999"/>
              <a:gd name="connsiteX0" fmla="*/ 1015557 w 1015557"/>
              <a:gd name="connsiteY0" fmla="*/ 330034 h 1049999"/>
              <a:gd name="connsiteX1" fmla="*/ 1003051 w 1015557"/>
              <a:gd name="connsiteY1" fmla="*/ 45902 h 1049999"/>
              <a:gd name="connsiteX2" fmla="*/ 995431 w 1015557"/>
              <a:gd name="connsiteY2" fmla="*/ 23042 h 1049999"/>
              <a:gd name="connsiteX3" fmla="*/ 964951 w 1015557"/>
              <a:gd name="connsiteY3" fmla="*/ 182 h 1049999"/>
              <a:gd name="connsiteX4" fmla="*/ 909458 w 1015557"/>
              <a:gd name="connsiteY4" fmla="*/ 11654 h 1049999"/>
              <a:gd name="connsiteX5" fmla="*/ 895377 w 1015557"/>
              <a:gd name="connsiteY5" fmla="*/ 23949 h 1049999"/>
              <a:gd name="connsiteX6" fmla="*/ 850734 w 1015557"/>
              <a:gd name="connsiteY6" fmla="*/ 61659 h 1049999"/>
              <a:gd name="connsiteX7" fmla="*/ 752806 w 1015557"/>
              <a:gd name="connsiteY7" fmla="*/ 190375 h 1049999"/>
              <a:gd name="connsiteX8" fmla="*/ 718516 w 1015557"/>
              <a:gd name="connsiteY8" fmla="*/ 199209 h 1049999"/>
              <a:gd name="connsiteX9" fmla="*/ 690769 w 1015557"/>
              <a:gd name="connsiteY9" fmla="*/ 250470 h 1049999"/>
              <a:gd name="connsiteX10" fmla="*/ 640742 w 1015557"/>
              <a:gd name="connsiteY10" fmla="*/ 308835 h 1049999"/>
              <a:gd name="connsiteX11" fmla="*/ 601041 w 1015557"/>
              <a:gd name="connsiteY11" fmla="*/ 344771 h 1049999"/>
              <a:gd name="connsiteX12" fmla="*/ 571114 w 1015557"/>
              <a:gd name="connsiteY12" fmla="*/ 381182 h 1049999"/>
              <a:gd name="connsiteX13" fmla="*/ 534090 w 1015557"/>
              <a:gd name="connsiteY13" fmla="*/ 420581 h 1049999"/>
              <a:gd name="connsiteX14" fmla="*/ 493312 w 1015557"/>
              <a:gd name="connsiteY14" fmla="*/ 471756 h 1049999"/>
              <a:gd name="connsiteX15" fmla="*/ 464461 w 1015557"/>
              <a:gd name="connsiteY15" fmla="*/ 520463 h 1049999"/>
              <a:gd name="connsiteX16" fmla="*/ 419266 w 1015557"/>
              <a:gd name="connsiteY16" fmla="*/ 572157 h 1049999"/>
              <a:gd name="connsiteX17" fmla="*/ 364794 w 1015557"/>
              <a:gd name="connsiteY17" fmla="*/ 629782 h 1049999"/>
              <a:gd name="connsiteX18" fmla="*/ 306594 w 1015557"/>
              <a:gd name="connsiteY18" fmla="*/ 703427 h 1049999"/>
              <a:gd name="connsiteX19" fmla="*/ 231609 w 1015557"/>
              <a:gd name="connsiteY19" fmla="*/ 816821 h 1049999"/>
              <a:gd name="connsiteX20" fmla="*/ 156956 w 1015557"/>
              <a:gd name="connsiteY20" fmla="*/ 891415 h 1049999"/>
              <a:gd name="connsiteX21" fmla="*/ 94311 w 1015557"/>
              <a:gd name="connsiteY21" fmla="*/ 955404 h 1049999"/>
              <a:gd name="connsiteX22" fmla="*/ 0 w 1015557"/>
              <a:gd name="connsiteY22" fmla="*/ 1049999 h 1049999"/>
              <a:gd name="connsiteX0" fmla="*/ 1015557 w 1044698"/>
              <a:gd name="connsiteY0" fmla="*/ 330034 h 1049999"/>
              <a:gd name="connsiteX1" fmla="*/ 1044492 w 1044698"/>
              <a:gd name="connsiteY1" fmla="*/ 168939 h 1049999"/>
              <a:gd name="connsiteX2" fmla="*/ 995431 w 1044698"/>
              <a:gd name="connsiteY2" fmla="*/ 23042 h 1049999"/>
              <a:gd name="connsiteX3" fmla="*/ 964951 w 1044698"/>
              <a:gd name="connsiteY3" fmla="*/ 182 h 1049999"/>
              <a:gd name="connsiteX4" fmla="*/ 909458 w 1044698"/>
              <a:gd name="connsiteY4" fmla="*/ 11654 h 1049999"/>
              <a:gd name="connsiteX5" fmla="*/ 895377 w 1044698"/>
              <a:gd name="connsiteY5" fmla="*/ 23949 h 1049999"/>
              <a:gd name="connsiteX6" fmla="*/ 850734 w 1044698"/>
              <a:gd name="connsiteY6" fmla="*/ 61659 h 1049999"/>
              <a:gd name="connsiteX7" fmla="*/ 752806 w 1044698"/>
              <a:gd name="connsiteY7" fmla="*/ 190375 h 1049999"/>
              <a:gd name="connsiteX8" fmla="*/ 718516 w 1044698"/>
              <a:gd name="connsiteY8" fmla="*/ 199209 h 1049999"/>
              <a:gd name="connsiteX9" fmla="*/ 690769 w 1044698"/>
              <a:gd name="connsiteY9" fmla="*/ 250470 h 1049999"/>
              <a:gd name="connsiteX10" fmla="*/ 640742 w 1044698"/>
              <a:gd name="connsiteY10" fmla="*/ 308835 h 1049999"/>
              <a:gd name="connsiteX11" fmla="*/ 601041 w 1044698"/>
              <a:gd name="connsiteY11" fmla="*/ 344771 h 1049999"/>
              <a:gd name="connsiteX12" fmla="*/ 571114 w 1044698"/>
              <a:gd name="connsiteY12" fmla="*/ 381182 h 1049999"/>
              <a:gd name="connsiteX13" fmla="*/ 534090 w 1044698"/>
              <a:gd name="connsiteY13" fmla="*/ 420581 h 1049999"/>
              <a:gd name="connsiteX14" fmla="*/ 493312 w 1044698"/>
              <a:gd name="connsiteY14" fmla="*/ 471756 h 1049999"/>
              <a:gd name="connsiteX15" fmla="*/ 464461 w 1044698"/>
              <a:gd name="connsiteY15" fmla="*/ 520463 h 1049999"/>
              <a:gd name="connsiteX16" fmla="*/ 419266 w 1044698"/>
              <a:gd name="connsiteY16" fmla="*/ 572157 h 1049999"/>
              <a:gd name="connsiteX17" fmla="*/ 364794 w 1044698"/>
              <a:gd name="connsiteY17" fmla="*/ 629782 h 1049999"/>
              <a:gd name="connsiteX18" fmla="*/ 306594 w 1044698"/>
              <a:gd name="connsiteY18" fmla="*/ 703427 h 1049999"/>
              <a:gd name="connsiteX19" fmla="*/ 231609 w 1044698"/>
              <a:gd name="connsiteY19" fmla="*/ 816821 h 1049999"/>
              <a:gd name="connsiteX20" fmla="*/ 156956 w 1044698"/>
              <a:gd name="connsiteY20" fmla="*/ 891415 h 1049999"/>
              <a:gd name="connsiteX21" fmla="*/ 94311 w 1044698"/>
              <a:gd name="connsiteY21" fmla="*/ 955404 h 1049999"/>
              <a:gd name="connsiteX22" fmla="*/ 0 w 1044698"/>
              <a:gd name="connsiteY22" fmla="*/ 1049999 h 1049999"/>
              <a:gd name="connsiteX0" fmla="*/ 1043911 w 1046927"/>
              <a:gd name="connsiteY0" fmla="*/ 315184 h 1049999"/>
              <a:gd name="connsiteX1" fmla="*/ 1044492 w 1046927"/>
              <a:gd name="connsiteY1" fmla="*/ 168939 h 1049999"/>
              <a:gd name="connsiteX2" fmla="*/ 995431 w 1046927"/>
              <a:gd name="connsiteY2" fmla="*/ 23042 h 1049999"/>
              <a:gd name="connsiteX3" fmla="*/ 964951 w 1046927"/>
              <a:gd name="connsiteY3" fmla="*/ 182 h 1049999"/>
              <a:gd name="connsiteX4" fmla="*/ 909458 w 1046927"/>
              <a:gd name="connsiteY4" fmla="*/ 11654 h 1049999"/>
              <a:gd name="connsiteX5" fmla="*/ 895377 w 1046927"/>
              <a:gd name="connsiteY5" fmla="*/ 23949 h 1049999"/>
              <a:gd name="connsiteX6" fmla="*/ 850734 w 1046927"/>
              <a:gd name="connsiteY6" fmla="*/ 61659 h 1049999"/>
              <a:gd name="connsiteX7" fmla="*/ 752806 w 1046927"/>
              <a:gd name="connsiteY7" fmla="*/ 190375 h 1049999"/>
              <a:gd name="connsiteX8" fmla="*/ 718516 w 1046927"/>
              <a:gd name="connsiteY8" fmla="*/ 199209 h 1049999"/>
              <a:gd name="connsiteX9" fmla="*/ 690769 w 1046927"/>
              <a:gd name="connsiteY9" fmla="*/ 250470 h 1049999"/>
              <a:gd name="connsiteX10" fmla="*/ 640742 w 1046927"/>
              <a:gd name="connsiteY10" fmla="*/ 308835 h 1049999"/>
              <a:gd name="connsiteX11" fmla="*/ 601041 w 1046927"/>
              <a:gd name="connsiteY11" fmla="*/ 344771 h 1049999"/>
              <a:gd name="connsiteX12" fmla="*/ 571114 w 1046927"/>
              <a:gd name="connsiteY12" fmla="*/ 381182 h 1049999"/>
              <a:gd name="connsiteX13" fmla="*/ 534090 w 1046927"/>
              <a:gd name="connsiteY13" fmla="*/ 420581 h 1049999"/>
              <a:gd name="connsiteX14" fmla="*/ 493312 w 1046927"/>
              <a:gd name="connsiteY14" fmla="*/ 471756 h 1049999"/>
              <a:gd name="connsiteX15" fmla="*/ 464461 w 1046927"/>
              <a:gd name="connsiteY15" fmla="*/ 520463 h 1049999"/>
              <a:gd name="connsiteX16" fmla="*/ 419266 w 1046927"/>
              <a:gd name="connsiteY16" fmla="*/ 572157 h 1049999"/>
              <a:gd name="connsiteX17" fmla="*/ 364794 w 1046927"/>
              <a:gd name="connsiteY17" fmla="*/ 629782 h 1049999"/>
              <a:gd name="connsiteX18" fmla="*/ 306594 w 1046927"/>
              <a:gd name="connsiteY18" fmla="*/ 703427 h 1049999"/>
              <a:gd name="connsiteX19" fmla="*/ 231609 w 1046927"/>
              <a:gd name="connsiteY19" fmla="*/ 816821 h 1049999"/>
              <a:gd name="connsiteX20" fmla="*/ 156956 w 1046927"/>
              <a:gd name="connsiteY20" fmla="*/ 891415 h 1049999"/>
              <a:gd name="connsiteX21" fmla="*/ 94311 w 1046927"/>
              <a:gd name="connsiteY21" fmla="*/ 955404 h 1049999"/>
              <a:gd name="connsiteX22" fmla="*/ 0 w 1046927"/>
              <a:gd name="connsiteY22" fmla="*/ 1049999 h 1049999"/>
              <a:gd name="connsiteX0" fmla="*/ 1043911 w 1045541"/>
              <a:gd name="connsiteY0" fmla="*/ 315319 h 1050134"/>
              <a:gd name="connsiteX1" fmla="*/ 1044492 w 1045541"/>
              <a:gd name="connsiteY1" fmla="*/ 169074 h 1050134"/>
              <a:gd name="connsiteX2" fmla="*/ 1017242 w 1045541"/>
              <a:gd name="connsiteY2" fmla="*/ 27419 h 1050134"/>
              <a:gd name="connsiteX3" fmla="*/ 964951 w 1045541"/>
              <a:gd name="connsiteY3" fmla="*/ 317 h 1050134"/>
              <a:gd name="connsiteX4" fmla="*/ 909458 w 1045541"/>
              <a:gd name="connsiteY4" fmla="*/ 11789 h 1050134"/>
              <a:gd name="connsiteX5" fmla="*/ 895377 w 1045541"/>
              <a:gd name="connsiteY5" fmla="*/ 24084 h 1050134"/>
              <a:gd name="connsiteX6" fmla="*/ 850734 w 1045541"/>
              <a:gd name="connsiteY6" fmla="*/ 61794 h 1050134"/>
              <a:gd name="connsiteX7" fmla="*/ 752806 w 1045541"/>
              <a:gd name="connsiteY7" fmla="*/ 190510 h 1050134"/>
              <a:gd name="connsiteX8" fmla="*/ 718516 w 1045541"/>
              <a:gd name="connsiteY8" fmla="*/ 199344 h 1050134"/>
              <a:gd name="connsiteX9" fmla="*/ 690769 w 1045541"/>
              <a:gd name="connsiteY9" fmla="*/ 250605 h 1050134"/>
              <a:gd name="connsiteX10" fmla="*/ 640742 w 1045541"/>
              <a:gd name="connsiteY10" fmla="*/ 308970 h 1050134"/>
              <a:gd name="connsiteX11" fmla="*/ 601041 w 1045541"/>
              <a:gd name="connsiteY11" fmla="*/ 344906 h 1050134"/>
              <a:gd name="connsiteX12" fmla="*/ 571114 w 1045541"/>
              <a:gd name="connsiteY12" fmla="*/ 381317 h 1050134"/>
              <a:gd name="connsiteX13" fmla="*/ 534090 w 1045541"/>
              <a:gd name="connsiteY13" fmla="*/ 420716 h 1050134"/>
              <a:gd name="connsiteX14" fmla="*/ 493312 w 1045541"/>
              <a:gd name="connsiteY14" fmla="*/ 471891 h 1050134"/>
              <a:gd name="connsiteX15" fmla="*/ 464461 w 1045541"/>
              <a:gd name="connsiteY15" fmla="*/ 520598 h 1050134"/>
              <a:gd name="connsiteX16" fmla="*/ 419266 w 1045541"/>
              <a:gd name="connsiteY16" fmla="*/ 572292 h 1050134"/>
              <a:gd name="connsiteX17" fmla="*/ 364794 w 1045541"/>
              <a:gd name="connsiteY17" fmla="*/ 629917 h 1050134"/>
              <a:gd name="connsiteX18" fmla="*/ 306594 w 1045541"/>
              <a:gd name="connsiteY18" fmla="*/ 703562 h 1050134"/>
              <a:gd name="connsiteX19" fmla="*/ 231609 w 1045541"/>
              <a:gd name="connsiteY19" fmla="*/ 816956 h 1050134"/>
              <a:gd name="connsiteX20" fmla="*/ 156956 w 1045541"/>
              <a:gd name="connsiteY20" fmla="*/ 891550 h 1050134"/>
              <a:gd name="connsiteX21" fmla="*/ 94311 w 1045541"/>
              <a:gd name="connsiteY21" fmla="*/ 955539 h 1050134"/>
              <a:gd name="connsiteX22" fmla="*/ 0 w 1045541"/>
              <a:gd name="connsiteY22" fmla="*/ 1050134 h 1050134"/>
              <a:gd name="connsiteX0" fmla="*/ 1043911 w 1045541"/>
              <a:gd name="connsiteY0" fmla="*/ 307190 h 1042005"/>
              <a:gd name="connsiteX1" fmla="*/ 1044492 w 1045541"/>
              <a:gd name="connsiteY1" fmla="*/ 160945 h 1042005"/>
              <a:gd name="connsiteX2" fmla="*/ 1017242 w 1045541"/>
              <a:gd name="connsiteY2" fmla="*/ 19290 h 1042005"/>
              <a:gd name="connsiteX3" fmla="*/ 975857 w 1045541"/>
              <a:gd name="connsiteY3" fmla="*/ 673 h 1042005"/>
              <a:gd name="connsiteX4" fmla="*/ 909458 w 1045541"/>
              <a:gd name="connsiteY4" fmla="*/ 3660 h 1042005"/>
              <a:gd name="connsiteX5" fmla="*/ 895377 w 1045541"/>
              <a:gd name="connsiteY5" fmla="*/ 15955 h 1042005"/>
              <a:gd name="connsiteX6" fmla="*/ 850734 w 1045541"/>
              <a:gd name="connsiteY6" fmla="*/ 53665 h 1042005"/>
              <a:gd name="connsiteX7" fmla="*/ 752806 w 1045541"/>
              <a:gd name="connsiteY7" fmla="*/ 182381 h 1042005"/>
              <a:gd name="connsiteX8" fmla="*/ 718516 w 1045541"/>
              <a:gd name="connsiteY8" fmla="*/ 191215 h 1042005"/>
              <a:gd name="connsiteX9" fmla="*/ 690769 w 1045541"/>
              <a:gd name="connsiteY9" fmla="*/ 242476 h 1042005"/>
              <a:gd name="connsiteX10" fmla="*/ 640742 w 1045541"/>
              <a:gd name="connsiteY10" fmla="*/ 300841 h 1042005"/>
              <a:gd name="connsiteX11" fmla="*/ 601041 w 1045541"/>
              <a:gd name="connsiteY11" fmla="*/ 336777 h 1042005"/>
              <a:gd name="connsiteX12" fmla="*/ 571114 w 1045541"/>
              <a:gd name="connsiteY12" fmla="*/ 373188 h 1042005"/>
              <a:gd name="connsiteX13" fmla="*/ 534090 w 1045541"/>
              <a:gd name="connsiteY13" fmla="*/ 412587 h 1042005"/>
              <a:gd name="connsiteX14" fmla="*/ 493312 w 1045541"/>
              <a:gd name="connsiteY14" fmla="*/ 463762 h 1042005"/>
              <a:gd name="connsiteX15" fmla="*/ 464461 w 1045541"/>
              <a:gd name="connsiteY15" fmla="*/ 512469 h 1042005"/>
              <a:gd name="connsiteX16" fmla="*/ 419266 w 1045541"/>
              <a:gd name="connsiteY16" fmla="*/ 564163 h 1042005"/>
              <a:gd name="connsiteX17" fmla="*/ 364794 w 1045541"/>
              <a:gd name="connsiteY17" fmla="*/ 621788 h 1042005"/>
              <a:gd name="connsiteX18" fmla="*/ 306594 w 1045541"/>
              <a:gd name="connsiteY18" fmla="*/ 695433 h 1042005"/>
              <a:gd name="connsiteX19" fmla="*/ 231609 w 1045541"/>
              <a:gd name="connsiteY19" fmla="*/ 808827 h 1042005"/>
              <a:gd name="connsiteX20" fmla="*/ 156956 w 1045541"/>
              <a:gd name="connsiteY20" fmla="*/ 883421 h 1042005"/>
              <a:gd name="connsiteX21" fmla="*/ 94311 w 1045541"/>
              <a:gd name="connsiteY21" fmla="*/ 947410 h 1042005"/>
              <a:gd name="connsiteX22" fmla="*/ 0 w 1045541"/>
              <a:gd name="connsiteY22" fmla="*/ 1042005 h 1042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045541" h="1042005">
                <a:moveTo>
                  <a:pt x="1043911" y="307190"/>
                </a:moveTo>
                <a:cubicBezTo>
                  <a:pt x="1037407" y="261663"/>
                  <a:pt x="1048937" y="208928"/>
                  <a:pt x="1044492" y="160945"/>
                </a:cubicBezTo>
                <a:cubicBezTo>
                  <a:pt x="1040047" y="112962"/>
                  <a:pt x="1028681" y="46002"/>
                  <a:pt x="1017242" y="19290"/>
                </a:cubicBezTo>
                <a:cubicBezTo>
                  <a:pt x="1005803" y="-7422"/>
                  <a:pt x="993821" y="3278"/>
                  <a:pt x="975857" y="673"/>
                </a:cubicBezTo>
                <a:cubicBezTo>
                  <a:pt x="957893" y="-1932"/>
                  <a:pt x="912647" y="3888"/>
                  <a:pt x="909458" y="3660"/>
                </a:cubicBezTo>
                <a:cubicBezTo>
                  <a:pt x="891678" y="4930"/>
                  <a:pt x="905164" y="7621"/>
                  <a:pt x="895377" y="15955"/>
                </a:cubicBezTo>
                <a:cubicBezTo>
                  <a:pt x="885590" y="24289"/>
                  <a:pt x="874496" y="25927"/>
                  <a:pt x="850734" y="53665"/>
                </a:cubicBezTo>
                <a:cubicBezTo>
                  <a:pt x="826972" y="81403"/>
                  <a:pt x="774842" y="159456"/>
                  <a:pt x="752806" y="182381"/>
                </a:cubicBezTo>
                <a:cubicBezTo>
                  <a:pt x="730770" y="205306"/>
                  <a:pt x="728856" y="181199"/>
                  <a:pt x="718516" y="191215"/>
                </a:cubicBezTo>
                <a:cubicBezTo>
                  <a:pt x="708177" y="201231"/>
                  <a:pt x="703731" y="224205"/>
                  <a:pt x="690769" y="242476"/>
                </a:cubicBezTo>
                <a:cubicBezTo>
                  <a:pt x="677807" y="260747"/>
                  <a:pt x="655697" y="285124"/>
                  <a:pt x="640742" y="300841"/>
                </a:cubicBezTo>
                <a:cubicBezTo>
                  <a:pt x="625787" y="316558"/>
                  <a:pt x="612646" y="324719"/>
                  <a:pt x="601041" y="336777"/>
                </a:cubicBezTo>
                <a:cubicBezTo>
                  <a:pt x="589436" y="348835"/>
                  <a:pt x="582272" y="360553"/>
                  <a:pt x="571114" y="373188"/>
                </a:cubicBezTo>
                <a:cubicBezTo>
                  <a:pt x="559956" y="385823"/>
                  <a:pt x="547057" y="397491"/>
                  <a:pt x="534090" y="412587"/>
                </a:cubicBezTo>
                <a:cubicBezTo>
                  <a:pt x="521123" y="427683"/>
                  <a:pt x="504917" y="447115"/>
                  <a:pt x="493312" y="463762"/>
                </a:cubicBezTo>
                <a:cubicBezTo>
                  <a:pt x="481707" y="480409"/>
                  <a:pt x="476802" y="495736"/>
                  <a:pt x="464461" y="512469"/>
                </a:cubicBezTo>
                <a:cubicBezTo>
                  <a:pt x="452120" y="529203"/>
                  <a:pt x="435877" y="545943"/>
                  <a:pt x="419266" y="564163"/>
                </a:cubicBezTo>
                <a:cubicBezTo>
                  <a:pt x="402655" y="582383"/>
                  <a:pt x="383573" y="599910"/>
                  <a:pt x="364794" y="621788"/>
                </a:cubicBezTo>
                <a:cubicBezTo>
                  <a:pt x="346015" y="643666"/>
                  <a:pt x="328792" y="664260"/>
                  <a:pt x="306594" y="695433"/>
                </a:cubicBezTo>
                <a:cubicBezTo>
                  <a:pt x="284397" y="726606"/>
                  <a:pt x="256549" y="777496"/>
                  <a:pt x="231609" y="808827"/>
                </a:cubicBezTo>
                <a:cubicBezTo>
                  <a:pt x="206669" y="840158"/>
                  <a:pt x="179839" y="860324"/>
                  <a:pt x="156956" y="883421"/>
                </a:cubicBezTo>
                <a:cubicBezTo>
                  <a:pt x="134073" y="906518"/>
                  <a:pt x="106227" y="936487"/>
                  <a:pt x="94311" y="947410"/>
                </a:cubicBezTo>
                <a:cubicBezTo>
                  <a:pt x="90936" y="950504"/>
                  <a:pt x="0" y="1042005"/>
                  <a:pt x="0" y="1042005"/>
                </a:cubicBezTo>
              </a:path>
            </a:pathLst>
          </a:custGeom>
          <a:noFill/>
          <a:ln w="76200">
            <a:solidFill>
              <a:schemeClr val="accent4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b="1">
              <a:latin typeface="Bradley Hand ITC" panose="03070402050302030203" pitchFamily="66" charset="0"/>
            </a:endParaRPr>
          </a:p>
        </p:txBody>
      </p:sp>
      <p:sp>
        <p:nvSpPr>
          <p:cNvPr id="102" name="Freeform: Shape 101">
            <a:extLst>
              <a:ext uri="{FF2B5EF4-FFF2-40B4-BE49-F238E27FC236}">
                <a16:creationId xmlns:a16="http://schemas.microsoft.com/office/drawing/2014/main" id="{28A68D3D-4278-4075-87B5-CE44B7D3CA61}"/>
              </a:ext>
            </a:extLst>
          </p:cNvPr>
          <p:cNvSpPr/>
          <p:nvPr/>
        </p:nvSpPr>
        <p:spPr>
          <a:xfrm rot="510444">
            <a:off x="2778356" y="2891092"/>
            <a:ext cx="312074" cy="417945"/>
          </a:xfrm>
          <a:custGeom>
            <a:avLst/>
            <a:gdLst>
              <a:gd name="connsiteX0" fmla="*/ 0 w 346710"/>
              <a:gd name="connsiteY0" fmla="*/ 0 h 449580"/>
              <a:gd name="connsiteX1" fmla="*/ 72390 w 346710"/>
              <a:gd name="connsiteY1" fmla="*/ 34290 h 449580"/>
              <a:gd name="connsiteX2" fmla="*/ 133350 w 346710"/>
              <a:gd name="connsiteY2" fmla="*/ 72390 h 449580"/>
              <a:gd name="connsiteX3" fmla="*/ 160020 w 346710"/>
              <a:gd name="connsiteY3" fmla="*/ 87630 h 449580"/>
              <a:gd name="connsiteX4" fmla="*/ 232410 w 346710"/>
              <a:gd name="connsiteY4" fmla="*/ 194310 h 449580"/>
              <a:gd name="connsiteX5" fmla="*/ 297180 w 346710"/>
              <a:gd name="connsiteY5" fmla="*/ 312420 h 449580"/>
              <a:gd name="connsiteX6" fmla="*/ 335280 w 346710"/>
              <a:gd name="connsiteY6" fmla="*/ 422910 h 449580"/>
              <a:gd name="connsiteX7" fmla="*/ 346710 w 346710"/>
              <a:gd name="connsiteY7" fmla="*/ 449580 h 449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6710" h="449580">
                <a:moveTo>
                  <a:pt x="0" y="0"/>
                </a:moveTo>
                <a:cubicBezTo>
                  <a:pt x="48218" y="32145"/>
                  <a:pt x="-6238" y="-1748"/>
                  <a:pt x="72390" y="34290"/>
                </a:cubicBezTo>
                <a:cubicBezTo>
                  <a:pt x="140348" y="65437"/>
                  <a:pt x="92211" y="44964"/>
                  <a:pt x="133350" y="72390"/>
                </a:cubicBezTo>
                <a:cubicBezTo>
                  <a:pt x="141869" y="78070"/>
                  <a:pt x="151130" y="82550"/>
                  <a:pt x="160020" y="87630"/>
                </a:cubicBezTo>
                <a:cubicBezTo>
                  <a:pt x="223582" y="162749"/>
                  <a:pt x="184059" y="108985"/>
                  <a:pt x="232410" y="194310"/>
                </a:cubicBezTo>
                <a:cubicBezTo>
                  <a:pt x="266373" y="254245"/>
                  <a:pt x="269052" y="248663"/>
                  <a:pt x="297180" y="312420"/>
                </a:cubicBezTo>
                <a:cubicBezTo>
                  <a:pt x="343372" y="417123"/>
                  <a:pt x="308969" y="343978"/>
                  <a:pt x="335280" y="422910"/>
                </a:cubicBezTo>
                <a:cubicBezTo>
                  <a:pt x="338339" y="432086"/>
                  <a:pt x="346710" y="449580"/>
                  <a:pt x="346710" y="449580"/>
                </a:cubicBezTo>
              </a:path>
            </a:pathLst>
          </a:custGeom>
          <a:noFill/>
          <a:ln w="76200">
            <a:solidFill>
              <a:srgbClr val="00B0F0"/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b="1">
              <a:latin typeface="Bradley Hand ITC" panose="03070402050302030203" pitchFamily="66" charset="0"/>
            </a:endParaRPr>
          </a:p>
        </p:txBody>
      </p:sp>
      <p:sp>
        <p:nvSpPr>
          <p:cNvPr id="103" name="Freeform: Shape 102">
            <a:extLst>
              <a:ext uri="{FF2B5EF4-FFF2-40B4-BE49-F238E27FC236}">
                <a16:creationId xmlns:a16="http://schemas.microsoft.com/office/drawing/2014/main" id="{DA4492BB-9F1A-4C89-A942-88658E9C0AEE}"/>
              </a:ext>
            </a:extLst>
          </p:cNvPr>
          <p:cNvSpPr/>
          <p:nvPr/>
        </p:nvSpPr>
        <p:spPr>
          <a:xfrm>
            <a:off x="2711296" y="2590199"/>
            <a:ext cx="544836" cy="236351"/>
          </a:xfrm>
          <a:custGeom>
            <a:avLst/>
            <a:gdLst>
              <a:gd name="connsiteX0" fmla="*/ 0 w 605307"/>
              <a:gd name="connsiteY0" fmla="*/ 207018 h 254240"/>
              <a:gd name="connsiteX1" fmla="*/ 141668 w 605307"/>
              <a:gd name="connsiteY1" fmla="*/ 82522 h 254240"/>
              <a:gd name="connsiteX2" fmla="*/ 309093 w 605307"/>
              <a:gd name="connsiteY2" fmla="*/ 5249 h 254240"/>
              <a:gd name="connsiteX3" fmla="*/ 455054 w 605307"/>
              <a:gd name="connsiteY3" fmla="*/ 13835 h 254240"/>
              <a:gd name="connsiteX4" fmla="*/ 549499 w 605307"/>
              <a:gd name="connsiteY4" fmla="*/ 69643 h 254240"/>
              <a:gd name="connsiteX5" fmla="*/ 579550 w 605307"/>
              <a:gd name="connsiteY5" fmla="*/ 121159 h 254240"/>
              <a:gd name="connsiteX6" fmla="*/ 592428 w 605307"/>
              <a:gd name="connsiteY6" fmla="*/ 194139 h 254240"/>
              <a:gd name="connsiteX7" fmla="*/ 605307 w 605307"/>
              <a:gd name="connsiteY7" fmla="*/ 254240 h 254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5307" h="254240">
                <a:moveTo>
                  <a:pt x="0" y="207018"/>
                </a:moveTo>
                <a:cubicBezTo>
                  <a:pt x="45076" y="161584"/>
                  <a:pt x="90153" y="116150"/>
                  <a:pt x="141668" y="82522"/>
                </a:cubicBezTo>
                <a:cubicBezTo>
                  <a:pt x="193183" y="48894"/>
                  <a:pt x="256862" y="16697"/>
                  <a:pt x="309093" y="5249"/>
                </a:cubicBezTo>
                <a:cubicBezTo>
                  <a:pt x="361324" y="-6199"/>
                  <a:pt x="414986" y="3103"/>
                  <a:pt x="455054" y="13835"/>
                </a:cubicBezTo>
                <a:cubicBezTo>
                  <a:pt x="495122" y="24567"/>
                  <a:pt x="528750" y="51756"/>
                  <a:pt x="549499" y="69643"/>
                </a:cubicBezTo>
                <a:cubicBezTo>
                  <a:pt x="570248" y="87530"/>
                  <a:pt x="572395" y="100410"/>
                  <a:pt x="579550" y="121159"/>
                </a:cubicBezTo>
                <a:cubicBezTo>
                  <a:pt x="586705" y="141908"/>
                  <a:pt x="588135" y="171959"/>
                  <a:pt x="592428" y="194139"/>
                </a:cubicBezTo>
                <a:cubicBezTo>
                  <a:pt x="596721" y="216319"/>
                  <a:pt x="601014" y="235279"/>
                  <a:pt x="605307" y="254240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sp>
        <p:nvSpPr>
          <p:cNvPr id="104" name="Freeform: Shape 103">
            <a:extLst>
              <a:ext uri="{FF2B5EF4-FFF2-40B4-BE49-F238E27FC236}">
                <a16:creationId xmlns:a16="http://schemas.microsoft.com/office/drawing/2014/main" id="{1D2D5D66-CE5C-4A03-948E-7710F333C48A}"/>
              </a:ext>
            </a:extLst>
          </p:cNvPr>
          <p:cNvSpPr/>
          <p:nvPr/>
        </p:nvSpPr>
        <p:spPr>
          <a:xfrm>
            <a:off x="2631613" y="2797510"/>
            <a:ext cx="259347" cy="113137"/>
          </a:xfrm>
          <a:custGeom>
            <a:avLst/>
            <a:gdLst>
              <a:gd name="connsiteX0" fmla="*/ 0 w 273844"/>
              <a:gd name="connsiteY0" fmla="*/ 19227 h 121641"/>
              <a:gd name="connsiteX1" fmla="*/ 113109 w 273844"/>
              <a:gd name="connsiteY1" fmla="*/ 7320 h 121641"/>
              <a:gd name="connsiteX2" fmla="*/ 180975 w 273844"/>
              <a:gd name="connsiteY2" fmla="*/ 177 h 121641"/>
              <a:gd name="connsiteX3" fmla="*/ 233363 w 273844"/>
              <a:gd name="connsiteY3" fmla="*/ 4939 h 121641"/>
              <a:gd name="connsiteX4" fmla="*/ 248841 w 273844"/>
              <a:gd name="connsiteY4" fmla="*/ 32323 h 121641"/>
              <a:gd name="connsiteX5" fmla="*/ 260747 w 273844"/>
              <a:gd name="connsiteY5" fmla="*/ 70423 h 121641"/>
              <a:gd name="connsiteX6" fmla="*/ 267891 w 273844"/>
              <a:gd name="connsiteY6" fmla="*/ 113286 h 121641"/>
              <a:gd name="connsiteX7" fmla="*/ 273844 w 273844"/>
              <a:gd name="connsiteY7" fmla="*/ 121620 h 121641"/>
              <a:gd name="connsiteX0" fmla="*/ 0 w 298847"/>
              <a:gd name="connsiteY0" fmla="*/ 19227 h 138288"/>
              <a:gd name="connsiteX1" fmla="*/ 113109 w 298847"/>
              <a:gd name="connsiteY1" fmla="*/ 7320 h 138288"/>
              <a:gd name="connsiteX2" fmla="*/ 180975 w 298847"/>
              <a:gd name="connsiteY2" fmla="*/ 177 h 138288"/>
              <a:gd name="connsiteX3" fmla="*/ 233363 w 298847"/>
              <a:gd name="connsiteY3" fmla="*/ 4939 h 138288"/>
              <a:gd name="connsiteX4" fmla="*/ 248841 w 298847"/>
              <a:gd name="connsiteY4" fmla="*/ 32323 h 138288"/>
              <a:gd name="connsiteX5" fmla="*/ 260747 w 298847"/>
              <a:gd name="connsiteY5" fmla="*/ 70423 h 138288"/>
              <a:gd name="connsiteX6" fmla="*/ 267891 w 298847"/>
              <a:gd name="connsiteY6" fmla="*/ 113286 h 138288"/>
              <a:gd name="connsiteX7" fmla="*/ 298847 w 298847"/>
              <a:gd name="connsiteY7" fmla="*/ 138288 h 138288"/>
              <a:gd name="connsiteX0" fmla="*/ 0 w 284560"/>
              <a:gd name="connsiteY0" fmla="*/ 19227 h 129954"/>
              <a:gd name="connsiteX1" fmla="*/ 113109 w 284560"/>
              <a:gd name="connsiteY1" fmla="*/ 7320 h 129954"/>
              <a:gd name="connsiteX2" fmla="*/ 180975 w 284560"/>
              <a:gd name="connsiteY2" fmla="*/ 177 h 129954"/>
              <a:gd name="connsiteX3" fmla="*/ 233363 w 284560"/>
              <a:gd name="connsiteY3" fmla="*/ 4939 h 129954"/>
              <a:gd name="connsiteX4" fmla="*/ 248841 w 284560"/>
              <a:gd name="connsiteY4" fmla="*/ 32323 h 129954"/>
              <a:gd name="connsiteX5" fmla="*/ 260747 w 284560"/>
              <a:gd name="connsiteY5" fmla="*/ 70423 h 129954"/>
              <a:gd name="connsiteX6" fmla="*/ 267891 w 284560"/>
              <a:gd name="connsiteY6" fmla="*/ 113286 h 129954"/>
              <a:gd name="connsiteX7" fmla="*/ 284560 w 284560"/>
              <a:gd name="connsiteY7" fmla="*/ 129954 h 129954"/>
              <a:gd name="connsiteX0" fmla="*/ 0 w 284560"/>
              <a:gd name="connsiteY0" fmla="*/ 19227 h 132280"/>
              <a:gd name="connsiteX1" fmla="*/ 113109 w 284560"/>
              <a:gd name="connsiteY1" fmla="*/ 7320 h 132280"/>
              <a:gd name="connsiteX2" fmla="*/ 180975 w 284560"/>
              <a:gd name="connsiteY2" fmla="*/ 177 h 132280"/>
              <a:gd name="connsiteX3" fmla="*/ 233363 w 284560"/>
              <a:gd name="connsiteY3" fmla="*/ 4939 h 132280"/>
              <a:gd name="connsiteX4" fmla="*/ 248841 w 284560"/>
              <a:gd name="connsiteY4" fmla="*/ 32323 h 132280"/>
              <a:gd name="connsiteX5" fmla="*/ 260747 w 284560"/>
              <a:gd name="connsiteY5" fmla="*/ 70423 h 132280"/>
              <a:gd name="connsiteX6" fmla="*/ 267891 w 284560"/>
              <a:gd name="connsiteY6" fmla="*/ 113286 h 132280"/>
              <a:gd name="connsiteX7" fmla="*/ 284560 w 284560"/>
              <a:gd name="connsiteY7" fmla="*/ 129954 h 132280"/>
              <a:gd name="connsiteX0" fmla="*/ 0 w 288132"/>
              <a:gd name="connsiteY0" fmla="*/ 19227 h 121700"/>
              <a:gd name="connsiteX1" fmla="*/ 113109 w 288132"/>
              <a:gd name="connsiteY1" fmla="*/ 7320 h 121700"/>
              <a:gd name="connsiteX2" fmla="*/ 180975 w 288132"/>
              <a:gd name="connsiteY2" fmla="*/ 177 h 121700"/>
              <a:gd name="connsiteX3" fmla="*/ 233363 w 288132"/>
              <a:gd name="connsiteY3" fmla="*/ 4939 h 121700"/>
              <a:gd name="connsiteX4" fmla="*/ 248841 w 288132"/>
              <a:gd name="connsiteY4" fmla="*/ 32323 h 121700"/>
              <a:gd name="connsiteX5" fmla="*/ 260747 w 288132"/>
              <a:gd name="connsiteY5" fmla="*/ 70423 h 121700"/>
              <a:gd name="connsiteX6" fmla="*/ 267891 w 288132"/>
              <a:gd name="connsiteY6" fmla="*/ 113286 h 121700"/>
              <a:gd name="connsiteX7" fmla="*/ 288132 w 288132"/>
              <a:gd name="connsiteY7" fmla="*/ 116857 h 12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8132" h="121700">
                <a:moveTo>
                  <a:pt x="0" y="19227"/>
                </a:moveTo>
                <a:lnTo>
                  <a:pt x="113109" y="7320"/>
                </a:lnTo>
                <a:cubicBezTo>
                  <a:pt x="143272" y="4145"/>
                  <a:pt x="160933" y="574"/>
                  <a:pt x="180975" y="177"/>
                </a:cubicBezTo>
                <a:cubicBezTo>
                  <a:pt x="201017" y="-220"/>
                  <a:pt x="222052" y="-419"/>
                  <a:pt x="233363" y="4939"/>
                </a:cubicBezTo>
                <a:cubicBezTo>
                  <a:pt x="244674" y="10297"/>
                  <a:pt x="244277" y="21409"/>
                  <a:pt x="248841" y="32323"/>
                </a:cubicBezTo>
                <a:cubicBezTo>
                  <a:pt x="253405" y="43237"/>
                  <a:pt x="257572" y="56929"/>
                  <a:pt x="260747" y="70423"/>
                </a:cubicBezTo>
                <a:cubicBezTo>
                  <a:pt x="263922" y="83917"/>
                  <a:pt x="265708" y="104753"/>
                  <a:pt x="267891" y="113286"/>
                </a:cubicBezTo>
                <a:cubicBezTo>
                  <a:pt x="270074" y="121819"/>
                  <a:pt x="276722" y="125290"/>
                  <a:pt x="288132" y="116857"/>
                </a:cubicBezTo>
              </a:path>
            </a:pathLst>
          </a:custGeom>
          <a:noFill/>
          <a:ln w="76200">
            <a:solidFill>
              <a:srgbClr val="92D050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/>
          </a:p>
        </p:txBody>
      </p:sp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66A2BF33-E2F0-48BA-9643-0CF9930C4EC2}"/>
              </a:ext>
            </a:extLst>
          </p:cNvPr>
          <p:cNvSpPr/>
          <p:nvPr/>
        </p:nvSpPr>
        <p:spPr>
          <a:xfrm>
            <a:off x="2653963" y="3314406"/>
            <a:ext cx="558345" cy="174924"/>
          </a:xfrm>
          <a:custGeom>
            <a:avLst/>
            <a:gdLst>
              <a:gd name="connsiteX0" fmla="*/ 0 w 620315"/>
              <a:gd name="connsiteY0" fmla="*/ 110774 h 188164"/>
              <a:gd name="connsiteX1" fmla="*/ 150019 w 620315"/>
              <a:gd name="connsiteY1" fmla="*/ 40527 h 188164"/>
              <a:gd name="connsiteX2" fmla="*/ 233362 w 620315"/>
              <a:gd name="connsiteY2" fmla="*/ 13142 h 188164"/>
              <a:gd name="connsiteX3" fmla="*/ 339328 w 620315"/>
              <a:gd name="connsiteY3" fmla="*/ 45 h 188164"/>
              <a:gd name="connsiteX4" fmla="*/ 429815 w 620315"/>
              <a:gd name="connsiteY4" fmla="*/ 9570 h 188164"/>
              <a:gd name="connsiteX5" fmla="*/ 484584 w 620315"/>
              <a:gd name="connsiteY5" fmla="*/ 28620 h 188164"/>
              <a:gd name="connsiteX6" fmla="*/ 538162 w 620315"/>
              <a:gd name="connsiteY6" fmla="*/ 73864 h 188164"/>
              <a:gd name="connsiteX7" fmla="*/ 576262 w 620315"/>
              <a:gd name="connsiteY7" fmla="*/ 119108 h 188164"/>
              <a:gd name="connsiteX8" fmla="*/ 603647 w 620315"/>
              <a:gd name="connsiteY8" fmla="*/ 157208 h 188164"/>
              <a:gd name="connsiteX9" fmla="*/ 620315 w 620315"/>
              <a:gd name="connsiteY9" fmla="*/ 188164 h 188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20315" h="188164">
                <a:moveTo>
                  <a:pt x="0" y="110774"/>
                </a:moveTo>
                <a:cubicBezTo>
                  <a:pt x="55562" y="83786"/>
                  <a:pt x="111125" y="56799"/>
                  <a:pt x="150019" y="40527"/>
                </a:cubicBezTo>
                <a:cubicBezTo>
                  <a:pt x="188913" y="24255"/>
                  <a:pt x="201811" y="19889"/>
                  <a:pt x="233362" y="13142"/>
                </a:cubicBezTo>
                <a:cubicBezTo>
                  <a:pt x="264913" y="6395"/>
                  <a:pt x="306586" y="640"/>
                  <a:pt x="339328" y="45"/>
                </a:cubicBezTo>
                <a:cubicBezTo>
                  <a:pt x="372070" y="-550"/>
                  <a:pt x="405606" y="4808"/>
                  <a:pt x="429815" y="9570"/>
                </a:cubicBezTo>
                <a:cubicBezTo>
                  <a:pt x="454024" y="14332"/>
                  <a:pt x="466526" y="17904"/>
                  <a:pt x="484584" y="28620"/>
                </a:cubicBezTo>
                <a:cubicBezTo>
                  <a:pt x="502642" y="39336"/>
                  <a:pt x="522882" y="58783"/>
                  <a:pt x="538162" y="73864"/>
                </a:cubicBezTo>
                <a:cubicBezTo>
                  <a:pt x="553442" y="88945"/>
                  <a:pt x="565348" y="105217"/>
                  <a:pt x="576262" y="119108"/>
                </a:cubicBezTo>
                <a:cubicBezTo>
                  <a:pt x="587176" y="132999"/>
                  <a:pt x="596305" y="145699"/>
                  <a:pt x="603647" y="157208"/>
                </a:cubicBezTo>
                <a:cubicBezTo>
                  <a:pt x="610989" y="168717"/>
                  <a:pt x="615652" y="178440"/>
                  <a:pt x="620315" y="188164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7C344A70-B61B-4E1F-AF7C-95E046E82D51}"/>
              </a:ext>
            </a:extLst>
          </p:cNvPr>
          <p:cNvCxnSpPr/>
          <p:nvPr/>
        </p:nvCxnSpPr>
        <p:spPr>
          <a:xfrm flipH="1">
            <a:off x="1147957" y="3371148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Freeform: Shape 106">
            <a:extLst>
              <a:ext uri="{FF2B5EF4-FFF2-40B4-BE49-F238E27FC236}">
                <a16:creationId xmlns:a16="http://schemas.microsoft.com/office/drawing/2014/main" id="{999B42EB-7CDA-40DA-89FE-E0FCB746E9D5}"/>
              </a:ext>
            </a:extLst>
          </p:cNvPr>
          <p:cNvSpPr/>
          <p:nvPr/>
        </p:nvSpPr>
        <p:spPr>
          <a:xfrm rot="21415979">
            <a:off x="3100073" y="3457902"/>
            <a:ext cx="1772989" cy="2110980"/>
          </a:xfrm>
          <a:custGeom>
            <a:avLst/>
            <a:gdLst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430530 w 1969770"/>
              <a:gd name="connsiteY5" fmla="*/ 171450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69770" h="2270760">
                <a:moveTo>
                  <a:pt x="0" y="0"/>
                </a:moveTo>
                <a:lnTo>
                  <a:pt x="209550" y="3810"/>
                </a:lnTo>
                <a:cubicBezTo>
                  <a:pt x="214783" y="3987"/>
                  <a:pt x="219792" y="6058"/>
                  <a:pt x="224790" y="7620"/>
                </a:cubicBezTo>
                <a:cubicBezTo>
                  <a:pt x="240123" y="12412"/>
                  <a:pt x="255516" y="17093"/>
                  <a:pt x="270510" y="22860"/>
                </a:cubicBezTo>
                <a:cubicBezTo>
                  <a:pt x="288565" y="29804"/>
                  <a:pt x="306070" y="38100"/>
                  <a:pt x="323850" y="45720"/>
                </a:cubicBezTo>
                <a:cubicBezTo>
                  <a:pt x="362305" y="87671"/>
                  <a:pt x="396970" y="123609"/>
                  <a:pt x="430530" y="171450"/>
                </a:cubicBezTo>
                <a:cubicBezTo>
                  <a:pt x="470584" y="228548"/>
                  <a:pt x="509885" y="286350"/>
                  <a:pt x="544830" y="346710"/>
                </a:cubicBezTo>
                <a:cubicBezTo>
                  <a:pt x="572770" y="394970"/>
                  <a:pt x="595504" y="446646"/>
                  <a:pt x="628650" y="491490"/>
                </a:cubicBezTo>
                <a:cubicBezTo>
                  <a:pt x="739278" y="641163"/>
                  <a:pt x="789501" y="698754"/>
                  <a:pt x="880110" y="864870"/>
                </a:cubicBezTo>
                <a:cubicBezTo>
                  <a:pt x="965119" y="1020720"/>
                  <a:pt x="898212" y="902977"/>
                  <a:pt x="1043940" y="1131570"/>
                </a:cubicBezTo>
                <a:cubicBezTo>
                  <a:pt x="1069702" y="1171981"/>
                  <a:pt x="1091456" y="1215097"/>
                  <a:pt x="1120140" y="1253490"/>
                </a:cubicBezTo>
                <a:cubicBezTo>
                  <a:pt x="1202690" y="1363980"/>
                  <a:pt x="1283820" y="1475545"/>
                  <a:pt x="1367790" y="1584960"/>
                </a:cubicBezTo>
                <a:cubicBezTo>
                  <a:pt x="1409571" y="1639402"/>
                  <a:pt x="1454300" y="1691519"/>
                  <a:pt x="1497330" y="1744980"/>
                </a:cubicBezTo>
                <a:cubicBezTo>
                  <a:pt x="1538121" y="1795659"/>
                  <a:pt x="1574077" y="1850565"/>
                  <a:pt x="1619250" y="1897380"/>
                </a:cubicBezTo>
                <a:lnTo>
                  <a:pt x="1828800" y="2114550"/>
                </a:lnTo>
                <a:cubicBezTo>
                  <a:pt x="1846830" y="2133364"/>
                  <a:pt x="1864862" y="2152193"/>
                  <a:pt x="1882140" y="2171700"/>
                </a:cubicBezTo>
                <a:cubicBezTo>
                  <a:pt x="1904243" y="2196655"/>
                  <a:pt x="1923338" y="2224328"/>
                  <a:pt x="1946910" y="2247900"/>
                </a:cubicBezTo>
                <a:lnTo>
                  <a:pt x="1969770" y="2270760"/>
                </a:lnTo>
              </a:path>
            </a:pathLst>
          </a:custGeom>
          <a:noFill/>
          <a:ln w="76200">
            <a:solidFill>
              <a:schemeClr val="accent5">
                <a:lumMod val="20000"/>
                <a:lumOff val="80000"/>
              </a:schemeClr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6CC26D8D-858C-4F5E-9F27-749A9E3A5771}"/>
              </a:ext>
            </a:extLst>
          </p:cNvPr>
          <p:cNvSpPr txBox="1"/>
          <p:nvPr/>
        </p:nvSpPr>
        <p:spPr>
          <a:xfrm>
            <a:off x="3442531" y="2644657"/>
            <a:ext cx="1662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Bradley Hand ITC" panose="03070402050302030203" pitchFamily="66" charset="0"/>
              </a:rPr>
              <a:t>Reactor</a:t>
            </a:r>
            <a:endParaRPr lang="en-IE" sz="2800" b="1" dirty="0">
              <a:solidFill>
                <a:srgbClr val="00B0F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111" name="Freeform: Shape 110">
            <a:extLst>
              <a:ext uri="{FF2B5EF4-FFF2-40B4-BE49-F238E27FC236}">
                <a16:creationId xmlns:a16="http://schemas.microsoft.com/office/drawing/2014/main" id="{4BBDDF75-C5BB-49DF-AB80-02D1DAA3B414}"/>
              </a:ext>
            </a:extLst>
          </p:cNvPr>
          <p:cNvSpPr/>
          <p:nvPr/>
        </p:nvSpPr>
        <p:spPr>
          <a:xfrm rot="19810117">
            <a:off x="4073664" y="4182213"/>
            <a:ext cx="1724574" cy="2217594"/>
          </a:xfrm>
          <a:custGeom>
            <a:avLst/>
            <a:gdLst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430530 w 1969770"/>
              <a:gd name="connsiteY5" fmla="*/ 171450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98575 w 1969770"/>
              <a:gd name="connsiteY7" fmla="*/ 523952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37669 w 1969770"/>
              <a:gd name="connsiteY10" fmla="*/ 1279677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37669 w 1969770"/>
              <a:gd name="connsiteY10" fmla="*/ 1279677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535006 w 1969770"/>
              <a:gd name="connsiteY12" fmla="*/ 1785556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535006 w 1969770"/>
              <a:gd name="connsiteY12" fmla="*/ 1785556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35006 w 1969770"/>
              <a:gd name="connsiteY12" fmla="*/ 1785556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54824 w 1969770"/>
              <a:gd name="connsiteY13" fmla="*/ 189887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54824 w 1969770"/>
              <a:gd name="connsiteY13" fmla="*/ 189887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791594 w 1969770"/>
              <a:gd name="connsiteY14" fmla="*/ 2149227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791594 w 1969770"/>
              <a:gd name="connsiteY14" fmla="*/ 2149227 h 2270760"/>
              <a:gd name="connsiteX15" fmla="*/ 1858522 w 1969770"/>
              <a:gd name="connsiteY15" fmla="*/ 2224553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83367"/>
              <a:gd name="connsiteX1" fmla="*/ 209550 w 1969770"/>
              <a:gd name="connsiteY1" fmla="*/ 3810 h 2283367"/>
              <a:gd name="connsiteX2" fmla="*/ 224790 w 1969770"/>
              <a:gd name="connsiteY2" fmla="*/ 7620 h 2283367"/>
              <a:gd name="connsiteX3" fmla="*/ 270510 w 1969770"/>
              <a:gd name="connsiteY3" fmla="*/ 22860 h 2283367"/>
              <a:gd name="connsiteX4" fmla="*/ 323850 w 1969770"/>
              <a:gd name="connsiteY4" fmla="*/ 45720 h 2283367"/>
              <a:gd name="connsiteX5" fmla="*/ 516966 w 1969770"/>
              <a:gd name="connsiteY5" fmla="*/ 191543 h 2283367"/>
              <a:gd name="connsiteX6" fmla="*/ 723907 w 1969770"/>
              <a:gd name="connsiteY6" fmla="*/ 395979 h 2283367"/>
              <a:gd name="connsiteX7" fmla="*/ 882266 w 1969770"/>
              <a:gd name="connsiteY7" fmla="*/ 610445 h 2283367"/>
              <a:gd name="connsiteX8" fmla="*/ 1054898 w 1969770"/>
              <a:gd name="connsiteY8" fmla="*/ 872387 h 2283367"/>
              <a:gd name="connsiteX9" fmla="*/ 1175220 w 1969770"/>
              <a:gd name="connsiteY9" fmla="*/ 1114822 h 2283367"/>
              <a:gd name="connsiteX10" fmla="*/ 1264854 w 1969770"/>
              <a:gd name="connsiteY10" fmla="*/ 1282611 h 2283367"/>
              <a:gd name="connsiteX11" fmla="*/ 1437434 w 1969770"/>
              <a:gd name="connsiteY11" fmla="*/ 1596901 h 2283367"/>
              <a:gd name="connsiteX12" fmla="*/ 1564638 w 1969770"/>
              <a:gd name="connsiteY12" fmla="*/ 1780074 h 2283367"/>
              <a:gd name="connsiteX13" fmla="*/ 1637129 w 1969770"/>
              <a:gd name="connsiteY13" fmla="*/ 1911834 h 2283367"/>
              <a:gd name="connsiteX14" fmla="*/ 1791594 w 1969770"/>
              <a:gd name="connsiteY14" fmla="*/ 2149227 h 2283367"/>
              <a:gd name="connsiteX15" fmla="*/ 1858522 w 1969770"/>
              <a:gd name="connsiteY15" fmla="*/ 2224553 h 2283367"/>
              <a:gd name="connsiteX16" fmla="*/ 1909657 w 1969770"/>
              <a:gd name="connsiteY16" fmla="*/ 2283367 h 2283367"/>
              <a:gd name="connsiteX17" fmla="*/ 1969770 w 1969770"/>
              <a:gd name="connsiteY17" fmla="*/ 2270760 h 2283367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64638 w 1949255"/>
              <a:gd name="connsiteY12" fmla="*/ 1780074 h 2329010"/>
              <a:gd name="connsiteX13" fmla="*/ 1637129 w 1949255"/>
              <a:gd name="connsiteY13" fmla="*/ 1911834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37129 w 1949255"/>
              <a:gd name="connsiteY13" fmla="*/ 1911834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58727 w 1949255"/>
              <a:gd name="connsiteY14" fmla="*/ 2176543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58727 w 1949255"/>
              <a:gd name="connsiteY14" fmla="*/ 2176543 h 2329010"/>
              <a:gd name="connsiteX15" fmla="*/ 1812301 w 1949255"/>
              <a:gd name="connsiteY15" fmla="*/ 2257464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30313"/>
              <a:gd name="connsiteX1" fmla="*/ 209550 w 1949255"/>
              <a:gd name="connsiteY1" fmla="*/ 3810 h 2330313"/>
              <a:gd name="connsiteX2" fmla="*/ 224790 w 1949255"/>
              <a:gd name="connsiteY2" fmla="*/ 7620 h 2330313"/>
              <a:gd name="connsiteX3" fmla="*/ 270510 w 1949255"/>
              <a:gd name="connsiteY3" fmla="*/ 22860 h 2330313"/>
              <a:gd name="connsiteX4" fmla="*/ 323850 w 1949255"/>
              <a:gd name="connsiteY4" fmla="*/ 45720 h 2330313"/>
              <a:gd name="connsiteX5" fmla="*/ 516966 w 1949255"/>
              <a:gd name="connsiteY5" fmla="*/ 191543 h 2330313"/>
              <a:gd name="connsiteX6" fmla="*/ 723907 w 1949255"/>
              <a:gd name="connsiteY6" fmla="*/ 395979 h 2330313"/>
              <a:gd name="connsiteX7" fmla="*/ 882266 w 1949255"/>
              <a:gd name="connsiteY7" fmla="*/ 610445 h 2330313"/>
              <a:gd name="connsiteX8" fmla="*/ 1054898 w 1949255"/>
              <a:gd name="connsiteY8" fmla="*/ 872387 h 2330313"/>
              <a:gd name="connsiteX9" fmla="*/ 1175220 w 1949255"/>
              <a:gd name="connsiteY9" fmla="*/ 1114822 h 2330313"/>
              <a:gd name="connsiteX10" fmla="*/ 1264854 w 1949255"/>
              <a:gd name="connsiteY10" fmla="*/ 1282611 h 2330313"/>
              <a:gd name="connsiteX11" fmla="*/ 1437434 w 1949255"/>
              <a:gd name="connsiteY11" fmla="*/ 1596901 h 2330313"/>
              <a:gd name="connsiteX12" fmla="*/ 1529248 w 1949255"/>
              <a:gd name="connsiteY12" fmla="*/ 1805983 h 2330313"/>
              <a:gd name="connsiteX13" fmla="*/ 1615799 w 1949255"/>
              <a:gd name="connsiteY13" fmla="*/ 1942326 h 2330313"/>
              <a:gd name="connsiteX14" fmla="*/ 1758727 w 1949255"/>
              <a:gd name="connsiteY14" fmla="*/ 2176543 h 2330313"/>
              <a:gd name="connsiteX15" fmla="*/ 1812301 w 1949255"/>
              <a:gd name="connsiteY15" fmla="*/ 2257464 h 2330313"/>
              <a:gd name="connsiteX16" fmla="*/ 1865216 w 1949255"/>
              <a:gd name="connsiteY16" fmla="*/ 2330313 h 2330313"/>
              <a:gd name="connsiteX17" fmla="*/ 1949255 w 1949255"/>
              <a:gd name="connsiteY17" fmla="*/ 2329010 h 2330313"/>
              <a:gd name="connsiteX0" fmla="*/ 0 w 1915982"/>
              <a:gd name="connsiteY0" fmla="*/ 0 h 2385443"/>
              <a:gd name="connsiteX1" fmla="*/ 209550 w 1915982"/>
              <a:gd name="connsiteY1" fmla="*/ 3810 h 2385443"/>
              <a:gd name="connsiteX2" fmla="*/ 224790 w 1915982"/>
              <a:gd name="connsiteY2" fmla="*/ 7620 h 2385443"/>
              <a:gd name="connsiteX3" fmla="*/ 270510 w 1915982"/>
              <a:gd name="connsiteY3" fmla="*/ 22860 h 2385443"/>
              <a:gd name="connsiteX4" fmla="*/ 323850 w 1915982"/>
              <a:gd name="connsiteY4" fmla="*/ 45720 h 2385443"/>
              <a:gd name="connsiteX5" fmla="*/ 516966 w 1915982"/>
              <a:gd name="connsiteY5" fmla="*/ 191543 h 2385443"/>
              <a:gd name="connsiteX6" fmla="*/ 723907 w 1915982"/>
              <a:gd name="connsiteY6" fmla="*/ 395979 h 2385443"/>
              <a:gd name="connsiteX7" fmla="*/ 882266 w 1915982"/>
              <a:gd name="connsiteY7" fmla="*/ 610445 h 2385443"/>
              <a:gd name="connsiteX8" fmla="*/ 1054898 w 1915982"/>
              <a:gd name="connsiteY8" fmla="*/ 872387 h 2385443"/>
              <a:gd name="connsiteX9" fmla="*/ 1175220 w 1915982"/>
              <a:gd name="connsiteY9" fmla="*/ 1114822 h 2385443"/>
              <a:gd name="connsiteX10" fmla="*/ 1264854 w 1915982"/>
              <a:gd name="connsiteY10" fmla="*/ 1282611 h 2385443"/>
              <a:gd name="connsiteX11" fmla="*/ 1437434 w 1915982"/>
              <a:gd name="connsiteY11" fmla="*/ 1596901 h 2385443"/>
              <a:gd name="connsiteX12" fmla="*/ 1529248 w 1915982"/>
              <a:gd name="connsiteY12" fmla="*/ 1805983 h 2385443"/>
              <a:gd name="connsiteX13" fmla="*/ 1615799 w 1915982"/>
              <a:gd name="connsiteY13" fmla="*/ 1942326 h 2385443"/>
              <a:gd name="connsiteX14" fmla="*/ 1758727 w 1915982"/>
              <a:gd name="connsiteY14" fmla="*/ 2176543 h 2385443"/>
              <a:gd name="connsiteX15" fmla="*/ 1812301 w 1915982"/>
              <a:gd name="connsiteY15" fmla="*/ 2257464 h 2385443"/>
              <a:gd name="connsiteX16" fmla="*/ 1865216 w 1915982"/>
              <a:gd name="connsiteY16" fmla="*/ 2330313 h 2385443"/>
              <a:gd name="connsiteX17" fmla="*/ 1915982 w 1915982"/>
              <a:gd name="connsiteY17" fmla="*/ 2385443 h 2385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15982" h="2385443">
                <a:moveTo>
                  <a:pt x="0" y="0"/>
                </a:moveTo>
                <a:lnTo>
                  <a:pt x="209550" y="3810"/>
                </a:lnTo>
                <a:cubicBezTo>
                  <a:pt x="214783" y="3987"/>
                  <a:pt x="219792" y="6058"/>
                  <a:pt x="224790" y="7620"/>
                </a:cubicBezTo>
                <a:cubicBezTo>
                  <a:pt x="240123" y="12412"/>
                  <a:pt x="255516" y="17093"/>
                  <a:pt x="270510" y="22860"/>
                </a:cubicBezTo>
                <a:cubicBezTo>
                  <a:pt x="288565" y="29804"/>
                  <a:pt x="306070" y="38100"/>
                  <a:pt x="323850" y="45720"/>
                </a:cubicBezTo>
                <a:cubicBezTo>
                  <a:pt x="362305" y="87671"/>
                  <a:pt x="450290" y="133166"/>
                  <a:pt x="516966" y="191543"/>
                </a:cubicBezTo>
                <a:cubicBezTo>
                  <a:pt x="583642" y="249920"/>
                  <a:pt x="663024" y="326162"/>
                  <a:pt x="723907" y="395979"/>
                </a:cubicBezTo>
                <a:cubicBezTo>
                  <a:pt x="784790" y="465796"/>
                  <a:pt x="827101" y="531044"/>
                  <a:pt x="882266" y="610445"/>
                </a:cubicBezTo>
                <a:cubicBezTo>
                  <a:pt x="937431" y="689846"/>
                  <a:pt x="1006072" y="788324"/>
                  <a:pt x="1054898" y="872387"/>
                </a:cubicBezTo>
                <a:cubicBezTo>
                  <a:pt x="1103724" y="956450"/>
                  <a:pt x="1140227" y="1046451"/>
                  <a:pt x="1175220" y="1114822"/>
                </a:cubicBezTo>
                <a:cubicBezTo>
                  <a:pt x="1210213" y="1183193"/>
                  <a:pt x="1221152" y="1202265"/>
                  <a:pt x="1264854" y="1282611"/>
                </a:cubicBezTo>
                <a:cubicBezTo>
                  <a:pt x="1308556" y="1362957"/>
                  <a:pt x="1393368" y="1509672"/>
                  <a:pt x="1437434" y="1596901"/>
                </a:cubicBezTo>
                <a:cubicBezTo>
                  <a:pt x="1481500" y="1684130"/>
                  <a:pt x="1499521" y="1748412"/>
                  <a:pt x="1529248" y="1805983"/>
                </a:cubicBezTo>
                <a:cubicBezTo>
                  <a:pt x="1558975" y="1863554"/>
                  <a:pt x="1570626" y="1895511"/>
                  <a:pt x="1615799" y="1942326"/>
                </a:cubicBezTo>
                <a:cubicBezTo>
                  <a:pt x="1666893" y="2042974"/>
                  <a:pt x="1700735" y="2104653"/>
                  <a:pt x="1758727" y="2176543"/>
                </a:cubicBezTo>
                <a:cubicBezTo>
                  <a:pt x="1776757" y="2195357"/>
                  <a:pt x="1794553" y="2231836"/>
                  <a:pt x="1812301" y="2257464"/>
                </a:cubicBezTo>
                <a:cubicBezTo>
                  <a:pt x="1830049" y="2283092"/>
                  <a:pt x="1841644" y="2306741"/>
                  <a:pt x="1865216" y="2330313"/>
                </a:cubicBezTo>
                <a:lnTo>
                  <a:pt x="1915982" y="2385443"/>
                </a:lnTo>
              </a:path>
            </a:pathLst>
          </a:custGeom>
          <a:noFill/>
          <a:ln w="76200">
            <a:solidFill>
              <a:srgbClr val="FFFF00"/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/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5FA254B4-1CFB-4DC4-9F05-05B0836CC1EA}"/>
              </a:ext>
            </a:extLst>
          </p:cNvPr>
          <p:cNvSpPr txBox="1"/>
          <p:nvPr/>
        </p:nvSpPr>
        <p:spPr>
          <a:xfrm>
            <a:off x="396548" y="153210"/>
            <a:ext cx="85438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latin typeface="+mj-lt"/>
              </a:rPr>
              <a:t>Neutrino Sources</a:t>
            </a:r>
            <a:endParaRPr lang="en-IE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01658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23A88-303D-429E-9EF6-EC3461732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1F7AE-DBD1-4DCA-8D8C-00ED467B6273}" type="slidenum">
              <a:rPr lang="en-IE" smtClean="0"/>
              <a:t>3</a:t>
            </a:fld>
            <a:endParaRPr lang="en-IE" dirty="0"/>
          </a:p>
        </p:txBody>
      </p:sp>
      <p:pic>
        <p:nvPicPr>
          <p:cNvPr id="32" name="Picture 2" descr="Homestake-Experiment – Wikipedia">
            <a:extLst>
              <a:ext uri="{FF2B5EF4-FFF2-40B4-BE49-F238E27FC236}">
                <a16:creationId xmlns:a16="http://schemas.microsoft.com/office/drawing/2014/main" id="{624CBD04-4045-43CD-80A8-9A2847DA13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678" r="10584"/>
          <a:stretch/>
        </p:blipFill>
        <p:spPr bwMode="auto">
          <a:xfrm>
            <a:off x="2560067" y="3795000"/>
            <a:ext cx="2102949" cy="209435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59DCE57D-0A1B-4DA7-BB81-2D88A3C85B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lum/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25790" y="324230"/>
            <a:ext cx="803422" cy="826901"/>
          </a:xfrm>
          <a:prstGeom prst="ellipse">
            <a:avLst/>
          </a:prstGeom>
          <a:noFill/>
          <a:ln w="19050">
            <a:noFill/>
          </a:ln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3575B2C-739E-4E69-8816-B752A59C568A}"/>
              </a:ext>
            </a:extLst>
          </p:cNvPr>
          <p:cNvSpPr txBox="1"/>
          <p:nvPr/>
        </p:nvSpPr>
        <p:spPr>
          <a:xfrm>
            <a:off x="2493028" y="5971296"/>
            <a:ext cx="2021403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>
                <a:solidFill>
                  <a:schemeClr val="accent4"/>
                </a:solidFill>
              </a:rPr>
              <a:t>R. Davis Jr., D. S. Harmer, and K. C. Hoffman, </a:t>
            </a:r>
            <a:r>
              <a:rPr lang="en-US" sz="900" i="1" dirty="0">
                <a:solidFill>
                  <a:schemeClr val="accent4"/>
                </a:solidFill>
              </a:rPr>
              <a:t>Search for neutrinos from the sun</a:t>
            </a:r>
            <a:r>
              <a:rPr lang="en-US" sz="900" dirty="0">
                <a:solidFill>
                  <a:schemeClr val="accent4"/>
                </a:solidFill>
              </a:rPr>
              <a:t>, Phys. Rev. Lett. </a:t>
            </a:r>
            <a:r>
              <a:rPr lang="en-US" sz="900" b="1" dirty="0">
                <a:solidFill>
                  <a:schemeClr val="accent4"/>
                </a:solidFill>
              </a:rPr>
              <a:t>20</a:t>
            </a:r>
            <a:r>
              <a:rPr lang="en-US" sz="900" dirty="0">
                <a:solidFill>
                  <a:schemeClr val="accent4"/>
                </a:solidFill>
              </a:rPr>
              <a:t>, 1205 (1968).</a:t>
            </a:r>
            <a:endParaRPr lang="en-IE" sz="900" dirty="0">
              <a:solidFill>
                <a:schemeClr val="accent4"/>
              </a:solidFill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9D76D53-1F82-466D-85C8-B995FDCCE11E}"/>
              </a:ext>
            </a:extLst>
          </p:cNvPr>
          <p:cNvSpPr txBox="1"/>
          <p:nvPr/>
        </p:nvSpPr>
        <p:spPr>
          <a:xfrm>
            <a:off x="7159356" y="5963154"/>
            <a:ext cx="2169021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900" dirty="0">
                <a:solidFill>
                  <a:schemeClr val="accent4"/>
                </a:solidFill>
              </a:rPr>
              <a:t>Super-</a:t>
            </a:r>
            <a:r>
              <a:rPr lang="en-IE" sz="900" dirty="0" err="1">
                <a:solidFill>
                  <a:schemeClr val="accent4"/>
                </a:solidFill>
              </a:rPr>
              <a:t>Kamiokande</a:t>
            </a:r>
            <a:r>
              <a:rPr lang="en-IE" sz="900" dirty="0">
                <a:solidFill>
                  <a:schemeClr val="accent4"/>
                </a:solidFill>
              </a:rPr>
              <a:t> Collaboration, </a:t>
            </a:r>
            <a:r>
              <a:rPr lang="en-IE" sz="900" i="1" dirty="0">
                <a:solidFill>
                  <a:schemeClr val="accent4"/>
                </a:solidFill>
              </a:rPr>
              <a:t>Evidence for oscillation of atmospheric neutrinos</a:t>
            </a:r>
            <a:r>
              <a:rPr lang="en-IE" sz="900" dirty="0">
                <a:solidFill>
                  <a:schemeClr val="accent4"/>
                </a:solidFill>
              </a:rPr>
              <a:t>, Phys. Rev. Lett. 81 (1998) 1562.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765F4BA1-4726-4188-87AE-FE8DE27082FF}"/>
              </a:ext>
            </a:extLst>
          </p:cNvPr>
          <p:cNvCxnSpPr>
            <a:cxnSpLocks/>
          </p:cNvCxnSpPr>
          <p:nvPr/>
        </p:nvCxnSpPr>
        <p:spPr>
          <a:xfrm>
            <a:off x="2892658" y="793577"/>
            <a:ext cx="2972946" cy="0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D25A455B-7F22-4FD6-942A-DAEDEA0EC182}"/>
              </a:ext>
            </a:extLst>
          </p:cNvPr>
          <p:cNvCxnSpPr>
            <a:cxnSpLocks/>
          </p:cNvCxnSpPr>
          <p:nvPr/>
        </p:nvCxnSpPr>
        <p:spPr>
          <a:xfrm>
            <a:off x="2892658" y="800410"/>
            <a:ext cx="4620837" cy="0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02789283-AE36-41C6-B784-253B4D2A915B}"/>
              </a:ext>
            </a:extLst>
          </p:cNvPr>
          <p:cNvCxnSpPr>
            <a:cxnSpLocks/>
          </p:cNvCxnSpPr>
          <p:nvPr/>
        </p:nvCxnSpPr>
        <p:spPr>
          <a:xfrm flipV="1">
            <a:off x="2892658" y="795207"/>
            <a:ext cx="6289605" cy="5203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AD295D9-30C1-4405-8DD4-BC16639E74DA}"/>
              </a:ext>
            </a:extLst>
          </p:cNvPr>
          <p:cNvGrpSpPr/>
          <p:nvPr/>
        </p:nvGrpSpPr>
        <p:grpSpPr>
          <a:xfrm>
            <a:off x="4545155" y="454204"/>
            <a:ext cx="843302" cy="670969"/>
            <a:chOff x="1328167" y="639654"/>
            <a:chExt cx="920303" cy="72389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6D312CD-E7FF-4FA7-9CCC-D81FA722DC30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CB211D8-CD8F-4D0E-8F28-B5B9AB05B446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1968</a:t>
              </a:r>
              <a:endParaRPr lang="en-IE" dirty="0"/>
            </a:p>
          </p:txBody>
        </p:sp>
      </p:grp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C6F99F3C-C977-42A9-82D0-6C914FD8426C}"/>
              </a:ext>
            </a:extLst>
          </p:cNvPr>
          <p:cNvCxnSpPr>
            <a:cxnSpLocks/>
          </p:cNvCxnSpPr>
          <p:nvPr/>
        </p:nvCxnSpPr>
        <p:spPr>
          <a:xfrm flipV="1">
            <a:off x="2892658" y="793578"/>
            <a:ext cx="1426834" cy="1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F032AD-C544-4185-8916-CE5634497BDC}"/>
              </a:ext>
            </a:extLst>
          </p:cNvPr>
          <p:cNvGrpSpPr/>
          <p:nvPr/>
        </p:nvGrpSpPr>
        <p:grpSpPr>
          <a:xfrm>
            <a:off x="3032829" y="458092"/>
            <a:ext cx="843302" cy="670969"/>
            <a:chOff x="1328167" y="639654"/>
            <a:chExt cx="920303" cy="72389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9E9FD693-F9AB-4406-A4A6-1D4106583CC2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8827FA9-0A42-4E1C-A1D1-D198B05C9DC0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1956</a:t>
              </a:r>
              <a:endParaRPr lang="en-IE" dirty="0"/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1E470878-3EC3-4C32-891C-FFF8DEEB2EC4}"/>
              </a:ext>
            </a:extLst>
          </p:cNvPr>
          <p:cNvGrpSpPr/>
          <p:nvPr/>
        </p:nvGrpSpPr>
        <p:grpSpPr>
          <a:xfrm>
            <a:off x="6112977" y="454204"/>
            <a:ext cx="843302" cy="670969"/>
            <a:chOff x="-498385" y="639654"/>
            <a:chExt cx="920303" cy="723891"/>
          </a:xfrm>
        </p:grpSpPr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00CBA856-2D7E-4180-A227-71DD61481965}"/>
                </a:ext>
              </a:extLst>
            </p:cNvPr>
            <p:cNvSpPr/>
            <p:nvPr/>
          </p:nvSpPr>
          <p:spPr>
            <a:xfrm>
              <a:off x="-421614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CC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0A9CACA6-CBC4-4678-95E9-31C4EB3845DD}"/>
                </a:ext>
              </a:extLst>
            </p:cNvPr>
            <p:cNvSpPr txBox="1"/>
            <p:nvPr/>
          </p:nvSpPr>
          <p:spPr>
            <a:xfrm>
              <a:off x="-498385" y="816933"/>
              <a:ext cx="920303" cy="398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1987</a:t>
              </a:r>
              <a:endParaRPr lang="en-IE" dirty="0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A7C66525-C3D3-43D2-8C61-5E6FAD000D42}"/>
              </a:ext>
            </a:extLst>
          </p:cNvPr>
          <p:cNvGrpSpPr/>
          <p:nvPr/>
        </p:nvGrpSpPr>
        <p:grpSpPr>
          <a:xfrm>
            <a:off x="7747485" y="453639"/>
            <a:ext cx="843302" cy="670969"/>
            <a:chOff x="-522490" y="654326"/>
            <a:chExt cx="920303" cy="723891"/>
          </a:xfrm>
        </p:grpSpPr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474DCA20-B3F7-427A-8E66-BFE3B1EC8A8B}"/>
                </a:ext>
              </a:extLst>
            </p:cNvPr>
            <p:cNvSpPr/>
            <p:nvPr/>
          </p:nvSpPr>
          <p:spPr>
            <a:xfrm>
              <a:off x="-445719" y="654326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5662A3D5-8455-4870-BA38-D27CDC0E4117}"/>
                </a:ext>
              </a:extLst>
            </p:cNvPr>
            <p:cNvSpPr txBox="1"/>
            <p:nvPr/>
          </p:nvSpPr>
          <p:spPr>
            <a:xfrm>
              <a:off x="-522490" y="831604"/>
              <a:ext cx="9203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2002</a:t>
              </a:r>
              <a:endParaRPr lang="en-IE" dirty="0"/>
            </a:p>
          </p:txBody>
        </p:sp>
      </p:grpSp>
      <p:pic>
        <p:nvPicPr>
          <p:cNvPr id="61" name="Picture 60">
            <a:extLst>
              <a:ext uri="{FF2B5EF4-FFF2-40B4-BE49-F238E27FC236}">
                <a16:creationId xmlns:a16="http://schemas.microsoft.com/office/drawing/2014/main" id="{D566247C-F42B-4DE7-B391-801147190C4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lum/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43040" y="2847693"/>
            <a:ext cx="803422" cy="826901"/>
          </a:xfrm>
          <a:prstGeom prst="ellipse">
            <a:avLst/>
          </a:prstGeom>
          <a:noFill/>
          <a:ln w="19050"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FF5F179D-C1CA-4BF8-907A-0BF2C61BE5AD}"/>
                  </a:ext>
                </a:extLst>
              </p:cNvPr>
              <p:cNvSpPr txBox="1"/>
              <p:nvPr/>
            </p:nvSpPr>
            <p:spPr>
              <a:xfrm>
                <a:off x="3702914" y="3000728"/>
                <a:ext cx="617455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0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𝜈</m:t>
                          </m:r>
                        </m:e>
                        <m:sub>
                          <m:r>
                            <a:rPr lang="en-US" sz="2800" b="0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sub>
                      </m:sSub>
                    </m:oMath>
                  </m:oMathPara>
                </a14:m>
                <a:endParaRPr lang="en-IE" sz="28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FF5F179D-C1CA-4BF8-907A-0BF2C61BE5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2914" y="3000728"/>
                <a:ext cx="617455" cy="5232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4FE11558-B6F2-488F-9D8D-CFA3FBB1EE9E}"/>
                  </a:ext>
                </a:extLst>
              </p:cNvPr>
              <p:cNvSpPr txBox="1"/>
              <p:nvPr/>
            </p:nvSpPr>
            <p:spPr>
              <a:xfrm>
                <a:off x="10394978" y="220175"/>
                <a:ext cx="1526080" cy="10274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E" sz="2800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IE" sz="28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ν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8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e</m:t>
                          </m:r>
                        </m:sub>
                      </m:sSub>
                      <m:r>
                        <a:rPr lang="en-US" sz="2800" b="0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𝜈</m:t>
                          </m:r>
                        </m:e>
                        <m:sub>
                          <m: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𝜇</m:t>
                          </m:r>
                        </m:sub>
                      </m:sSub>
                    </m:oMath>
                  </m:oMathPara>
                </a14:m>
                <a:endParaRPr lang="en-US" sz="2800" b="0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E" sz="2800" i="1" dirty="0" smtClean="0">
                              <a:solidFill>
                                <a:srgbClr val="00FF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IE" sz="2800" dirty="0">
                              <a:solidFill>
                                <a:srgbClr val="00FF00"/>
                              </a:solidFill>
                              <a:latin typeface="Cambria Math" panose="02040503050406030204" pitchFamily="18" charset="0"/>
                            </a:rPr>
                            <m:t>ν</m:t>
                          </m:r>
                        </m:e>
                        <m:sub>
                          <m:r>
                            <a:rPr lang="en-US" sz="2800" b="0" i="1" dirty="0" smtClean="0">
                              <a:solidFill>
                                <a:srgbClr val="00FF00"/>
                              </a:solidFill>
                              <a:latin typeface="Cambria Math" panose="02040503050406030204" pitchFamily="18" charset="0"/>
                            </a:rPr>
                            <m:t>𝜏</m:t>
                          </m:r>
                        </m:sub>
                      </m:sSub>
                    </m:oMath>
                  </m:oMathPara>
                </a14:m>
                <a:endParaRPr lang="en-IE" sz="2800" dirty="0"/>
              </a:p>
            </p:txBody>
          </p:sp>
        </mc:Choice>
        <mc:Fallback xmlns=""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4FE11558-B6F2-488F-9D8D-CFA3FBB1EE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4978" y="220175"/>
                <a:ext cx="1526080" cy="1027461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5" name="Group 14">
            <a:extLst>
              <a:ext uri="{FF2B5EF4-FFF2-40B4-BE49-F238E27FC236}">
                <a16:creationId xmlns:a16="http://schemas.microsoft.com/office/drawing/2014/main" id="{A3B28E62-1123-4D0C-9DC3-13E0AFE99936}"/>
              </a:ext>
            </a:extLst>
          </p:cNvPr>
          <p:cNvGrpSpPr/>
          <p:nvPr/>
        </p:nvGrpSpPr>
        <p:grpSpPr>
          <a:xfrm>
            <a:off x="309166" y="1200046"/>
            <a:ext cx="1865125" cy="4637646"/>
            <a:chOff x="644229" y="980918"/>
            <a:chExt cx="1865125" cy="4637646"/>
          </a:xfrm>
        </p:grpSpPr>
        <p:pic>
          <p:nvPicPr>
            <p:cNvPr id="58" name="Picture 2">
              <a:extLst>
                <a:ext uri="{FF2B5EF4-FFF2-40B4-BE49-F238E27FC236}">
                  <a16:creationId xmlns:a16="http://schemas.microsoft.com/office/drawing/2014/main" id="{C2A38BF5-4F8D-4052-9196-87732C4FC97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743262" y="980918"/>
              <a:ext cx="1682311" cy="2223749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8" descr="Vogtle 3 nuclear reactor is finally, seriously — for… | Canary Media">
              <a:extLst>
                <a:ext uri="{FF2B5EF4-FFF2-40B4-BE49-F238E27FC236}">
                  <a16:creationId xmlns:a16="http://schemas.microsoft.com/office/drawing/2014/main" id="{E679E6E6-B2C9-4698-905E-B0B35ED7DE9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7731"/>
            <a:stretch/>
          </p:blipFill>
          <p:spPr bwMode="auto">
            <a:xfrm>
              <a:off x="869660" y="4713445"/>
              <a:ext cx="793526" cy="905119"/>
            </a:xfrm>
            <a:prstGeom prst="roundRect">
              <a:avLst/>
            </a:prstGeom>
            <a:noFill/>
            <a:ln w="127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3" name="TextBox 62">
                  <a:extLst>
                    <a:ext uri="{FF2B5EF4-FFF2-40B4-BE49-F238E27FC236}">
                      <a16:creationId xmlns:a16="http://schemas.microsoft.com/office/drawing/2014/main" id="{0B7DE35B-16CD-4D52-998C-3DA0B0F2630E}"/>
                    </a:ext>
                  </a:extLst>
                </p:cNvPr>
                <p:cNvSpPr txBox="1"/>
                <p:nvPr/>
              </p:nvSpPr>
              <p:spPr>
                <a:xfrm>
                  <a:off x="1733187" y="4852619"/>
                  <a:ext cx="776167" cy="52322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IE" sz="2800" i="1" dirty="0" smtClean="0">
                                <a:solidFill>
                                  <a:srgbClr val="00FF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IE" sz="2800" i="1" smtClean="0">
                                    <a:solidFill>
                                      <a:srgbClr val="00FFFF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m:rPr>
                                    <m:sty m:val="p"/>
                                  </m:rPr>
                                  <a:rPr lang="en-IE" sz="2800" b="0" i="0" smtClean="0">
                                    <a:solidFill>
                                      <a:srgbClr val="00FFFF"/>
                                    </a:solidFill>
                                    <a:latin typeface="Cambria Math" panose="02040503050406030204" pitchFamily="18" charset="0"/>
                                  </a:rPr>
                                  <m:t>ν</m:t>
                                </m:r>
                              </m:e>
                            </m:acc>
                          </m:e>
                          <m:sub>
                            <m:r>
                              <a:rPr lang="en-US" sz="2800" b="0" i="1" smtClean="0">
                                <a:solidFill>
                                  <a:srgbClr val="00FFFF"/>
                                </a:solidFill>
                                <a:latin typeface="Cambria Math" panose="02040503050406030204" pitchFamily="18" charset="0"/>
                              </a:rPr>
                              <m:t>𝑒</m:t>
                            </m:r>
                          </m:sub>
                        </m:sSub>
                      </m:oMath>
                    </m:oMathPara>
                  </a14:m>
                  <a:endParaRPr lang="en-IE" sz="2800" dirty="0"/>
                </a:p>
              </p:txBody>
            </p:sp>
          </mc:Choice>
          <mc:Fallback xmlns="">
            <p:sp>
              <p:nvSpPr>
                <p:cNvPr id="63" name="TextBox 62">
                  <a:extLst>
                    <a:ext uri="{FF2B5EF4-FFF2-40B4-BE49-F238E27FC236}">
                      <a16:creationId xmlns:a16="http://schemas.microsoft.com/office/drawing/2014/main" id="{0B7DE35B-16CD-4D52-998C-3DA0B0F2630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733187" y="4852619"/>
                  <a:ext cx="776167" cy="523220"/>
                </a:xfrm>
                <a:prstGeom prst="rect">
                  <a:avLst/>
                </a:prstGeom>
                <a:blipFill>
                  <a:blip r:embed="rId2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IE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5170D89-1B05-49E7-8159-63F03AFCA943}"/>
                </a:ext>
              </a:extLst>
            </p:cNvPr>
            <p:cNvSpPr txBox="1"/>
            <p:nvPr/>
          </p:nvSpPr>
          <p:spPr>
            <a:xfrm>
              <a:off x="1105894" y="3415662"/>
              <a:ext cx="133876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dirty="0"/>
                <a:t>Neutrino experimental discovery</a:t>
              </a:r>
              <a:endParaRPr lang="en-IE" sz="1600" dirty="0"/>
            </a:p>
          </p:txBody>
        </p:sp>
        <p:pic>
          <p:nvPicPr>
            <p:cNvPr id="69" name="Picture 2" descr="NIH grantees win 2019 Nobel Prize in Physiology or Medicine | National  Institutes of Health (NIH)">
              <a:extLst>
                <a:ext uri="{FF2B5EF4-FFF2-40B4-BE49-F238E27FC236}">
                  <a16:creationId xmlns:a16="http://schemas.microsoft.com/office/drawing/2014/main" id="{37CDE755-30F2-4D02-8BB9-995DB6BFF6E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229" y="3603133"/>
              <a:ext cx="461665" cy="461665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0" name="TextBox 69">
            <a:extLst>
              <a:ext uri="{FF2B5EF4-FFF2-40B4-BE49-F238E27FC236}">
                <a16:creationId xmlns:a16="http://schemas.microsoft.com/office/drawing/2014/main" id="{5A03B693-F26E-45F1-8D79-964A66F573CD}"/>
              </a:ext>
            </a:extLst>
          </p:cNvPr>
          <p:cNvSpPr txBox="1"/>
          <p:nvPr/>
        </p:nvSpPr>
        <p:spPr>
          <a:xfrm>
            <a:off x="5056407" y="3986934"/>
            <a:ext cx="21029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First and only CCSN neutrino measurement</a:t>
            </a:r>
            <a:endParaRPr lang="en-IE" sz="1600" dirty="0"/>
          </a:p>
        </p:txBody>
      </p:sp>
      <p:pic>
        <p:nvPicPr>
          <p:cNvPr id="71" name="Picture 2" descr="NIH grantees win 2019 Nobel Prize in Physiology or Medicine | National  Institutes of Health (NIH)">
            <a:extLst>
              <a:ext uri="{FF2B5EF4-FFF2-40B4-BE49-F238E27FC236}">
                <a16:creationId xmlns:a16="http://schemas.microsoft.com/office/drawing/2014/main" id="{5637766C-DBD5-45E8-9DBB-710D8CCB86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3958" y="2129978"/>
            <a:ext cx="461665" cy="46166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NIH grantees win 2019 Nobel Prize in Physiology or Medicine | National  Institutes of Health (NIH)">
            <a:extLst>
              <a:ext uri="{FF2B5EF4-FFF2-40B4-BE49-F238E27FC236}">
                <a16:creationId xmlns:a16="http://schemas.microsoft.com/office/drawing/2014/main" id="{4110B28E-D30C-476C-929B-1CB417135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5604" y="4577039"/>
            <a:ext cx="461665" cy="46166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7FC6BB9C-259D-4E1A-B04E-AC59E3912EC7}"/>
              </a:ext>
            </a:extLst>
          </p:cNvPr>
          <p:cNvSpPr txBox="1"/>
          <p:nvPr/>
        </p:nvSpPr>
        <p:spPr>
          <a:xfrm>
            <a:off x="109404" y="5964684"/>
            <a:ext cx="200891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>
                <a:solidFill>
                  <a:schemeClr val="accent4"/>
                </a:solidFill>
              </a:rPr>
              <a:t>F. </a:t>
            </a:r>
            <a:r>
              <a:rPr lang="en-US" sz="900" dirty="0" err="1">
                <a:solidFill>
                  <a:schemeClr val="accent4"/>
                </a:solidFill>
              </a:rPr>
              <a:t>Reines</a:t>
            </a:r>
            <a:r>
              <a:rPr lang="en-US" sz="900" dirty="0">
                <a:solidFill>
                  <a:schemeClr val="accent4"/>
                </a:solidFill>
              </a:rPr>
              <a:t> and C. L. Cowan Jr. et al., </a:t>
            </a:r>
            <a:r>
              <a:rPr lang="en-US" sz="900" i="1" dirty="0">
                <a:solidFill>
                  <a:schemeClr val="accent4"/>
                </a:solidFill>
              </a:rPr>
              <a:t>Detection of the free neutrino: A confirmation</a:t>
            </a:r>
            <a:r>
              <a:rPr lang="en-US" sz="900" dirty="0">
                <a:solidFill>
                  <a:schemeClr val="accent4"/>
                </a:solidFill>
              </a:rPr>
              <a:t>, Science 124 (1956) 103.</a:t>
            </a:r>
            <a:endParaRPr lang="en-IE" sz="900" dirty="0">
              <a:solidFill>
                <a:schemeClr val="accent4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E10C242-8622-48D9-B3CB-F5461B2B0F19}"/>
              </a:ext>
            </a:extLst>
          </p:cNvPr>
          <p:cNvSpPr/>
          <p:nvPr/>
        </p:nvSpPr>
        <p:spPr>
          <a:xfrm>
            <a:off x="185261" y="3643207"/>
            <a:ext cx="1905249" cy="827367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ABD4E065-FA35-48C2-9936-27E28EB7191B}"/>
              </a:ext>
            </a:extLst>
          </p:cNvPr>
          <p:cNvSpPr/>
          <p:nvPr/>
        </p:nvSpPr>
        <p:spPr>
          <a:xfrm>
            <a:off x="2360236" y="1489927"/>
            <a:ext cx="2394816" cy="1195205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2DD40E68-94FE-4F6E-8F10-6C174A46F059}"/>
              </a:ext>
            </a:extLst>
          </p:cNvPr>
          <p:cNvSpPr/>
          <p:nvPr/>
        </p:nvSpPr>
        <p:spPr>
          <a:xfrm>
            <a:off x="5019311" y="3987038"/>
            <a:ext cx="2140045" cy="1131533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/>
          </a:p>
        </p:txBody>
      </p:sp>
      <p:pic>
        <p:nvPicPr>
          <p:cNvPr id="43" name="Picture 6" descr="SNO | SNOLAB">
            <a:extLst>
              <a:ext uri="{FF2B5EF4-FFF2-40B4-BE49-F238E27FC236}">
                <a16:creationId xmlns:a16="http://schemas.microsoft.com/office/drawing/2014/main" id="{8203E385-3D26-4803-AD91-8E6CEBD5EE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837858" y="1328064"/>
            <a:ext cx="1738908" cy="244658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9F831209-A114-4513-A3E6-05EDAD2CF263}"/>
              </a:ext>
            </a:extLst>
          </p:cNvPr>
          <p:cNvSpPr txBox="1"/>
          <p:nvPr/>
        </p:nvSpPr>
        <p:spPr>
          <a:xfrm>
            <a:off x="9290499" y="6033934"/>
            <a:ext cx="28329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>
                <a:solidFill>
                  <a:schemeClr val="accent4"/>
                </a:solidFill>
              </a:rPr>
              <a:t>SNO Collaboration, </a:t>
            </a:r>
            <a:r>
              <a:rPr lang="en-US" sz="900" i="1" dirty="0">
                <a:solidFill>
                  <a:schemeClr val="accent4"/>
                </a:solidFill>
              </a:rPr>
              <a:t>Measurement of the rate of νₑ + d → p + p + e⁻ interactions</a:t>
            </a:r>
            <a:r>
              <a:rPr lang="en-US" sz="900" dirty="0">
                <a:solidFill>
                  <a:schemeClr val="accent4"/>
                </a:solidFill>
              </a:rPr>
              <a:t>, Phys. Rev. Lett. 87 (2001) 071301.</a:t>
            </a:r>
            <a:endParaRPr lang="en-IE" sz="900" dirty="0">
              <a:solidFill>
                <a:schemeClr val="accent4"/>
              </a:solidFill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6ACB742-94AD-4D51-AB31-A34AB2111986}"/>
              </a:ext>
            </a:extLst>
          </p:cNvPr>
          <p:cNvSpPr txBox="1"/>
          <p:nvPr/>
        </p:nvSpPr>
        <p:spPr>
          <a:xfrm>
            <a:off x="7513495" y="1330943"/>
            <a:ext cx="197013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Measurement of neutrino oscillations</a:t>
            </a:r>
          </a:p>
          <a:p>
            <a:pPr algn="ctr"/>
            <a:endParaRPr lang="en-US" sz="1000" dirty="0"/>
          </a:p>
          <a:p>
            <a:pPr algn="ctr"/>
            <a:r>
              <a:rPr lang="en-US" sz="1600" dirty="0"/>
              <a:t>Neutrinos have (very small) mass!</a:t>
            </a:r>
            <a:endParaRPr lang="en-IE" sz="1600" dirty="0"/>
          </a:p>
        </p:txBody>
      </p:sp>
      <p:pic>
        <p:nvPicPr>
          <p:cNvPr id="65" name="Picture 2" descr="NIH grantees win 2019 Nobel Prize in Physiology or Medicine | National  Institutes of Health (NIH)">
            <a:extLst>
              <a:ext uri="{FF2B5EF4-FFF2-40B4-BE49-F238E27FC236}">
                <a16:creationId xmlns:a16="http://schemas.microsoft.com/office/drawing/2014/main" id="{4EA03AD5-3A5D-4074-B379-541F3ADA8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8923" y="2568882"/>
            <a:ext cx="461665" cy="46166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Rectangle: Rounded Corners 73">
            <a:extLst>
              <a:ext uri="{FF2B5EF4-FFF2-40B4-BE49-F238E27FC236}">
                <a16:creationId xmlns:a16="http://schemas.microsoft.com/office/drawing/2014/main" id="{E977A813-C48C-4FF8-81AA-5FC5177F1B02}"/>
              </a:ext>
            </a:extLst>
          </p:cNvPr>
          <p:cNvSpPr/>
          <p:nvPr/>
        </p:nvSpPr>
        <p:spPr>
          <a:xfrm>
            <a:off x="7513495" y="1260376"/>
            <a:ext cx="1970133" cy="1852959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pic>
        <p:nvPicPr>
          <p:cNvPr id="2050" name="Picture 2" descr="Kamioka Observatory - Wikipedia">
            <a:extLst>
              <a:ext uri="{FF2B5EF4-FFF2-40B4-BE49-F238E27FC236}">
                <a16:creationId xmlns:a16="http://schemas.microsoft.com/office/drawing/2014/main" id="{4EE2F8BB-0378-4838-9BD4-45FFFD3F6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201" y="1346837"/>
            <a:ext cx="1885966" cy="251210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4" descr="Core-Collapse Supernovae: From Neutrino-Driven 1D Explosions to Light  Curves and Spectra | Center for Cosmology and AstroParticle Physics (CCAPP)">
            <a:extLst>
              <a:ext uri="{FF2B5EF4-FFF2-40B4-BE49-F238E27FC236}">
                <a16:creationId xmlns:a16="http://schemas.microsoft.com/office/drawing/2014/main" id="{1C3BE0C8-7150-4E61-8C19-02594B4D70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20" r="13629" b="2960"/>
          <a:stretch/>
        </p:blipFill>
        <p:spPr bwMode="auto">
          <a:xfrm>
            <a:off x="5587171" y="5174010"/>
            <a:ext cx="900578" cy="841914"/>
          </a:xfrm>
          <a:prstGeom prst="ellipse">
            <a:avLst/>
          </a:prstGeom>
          <a:noFill/>
          <a:ln w="190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968E1214-4D49-48A7-9476-57C4622C75EE}"/>
                  </a:ext>
                </a:extLst>
              </p:cNvPr>
              <p:cNvSpPr txBox="1"/>
              <p:nvPr/>
            </p:nvSpPr>
            <p:spPr>
              <a:xfrm>
                <a:off x="6383189" y="5287768"/>
                <a:ext cx="776167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E" sz="2800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IE" sz="28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sty m:val="p"/>
                                </m:rPr>
                                <a:rPr lang="en-IE" sz="2800" b="0" i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ν</m:t>
                              </m:r>
                            </m:e>
                          </m:acc>
                        </m:e>
                        <m:sub>
                          <m:r>
                            <a:rPr lang="en-US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sub>
                      </m:sSub>
                    </m:oMath>
                  </m:oMathPara>
                </a14:m>
                <a:endParaRPr lang="en-IE" sz="2800" dirty="0"/>
              </a:p>
            </p:txBody>
          </p:sp>
        </mc:Choice>
        <mc:Fallback xmlns=""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968E1214-4D49-48A7-9476-57C4622C75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3189" y="5287768"/>
                <a:ext cx="776167" cy="523220"/>
              </a:xfrm>
              <a:prstGeom prst="rect">
                <a:avLst/>
              </a:prstGeom>
              <a:blipFill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6" name="Picture 75">
            <a:extLst>
              <a:ext uri="{FF2B5EF4-FFF2-40B4-BE49-F238E27FC236}">
                <a16:creationId xmlns:a16="http://schemas.microsoft.com/office/drawing/2014/main" id="{2C561640-F35C-4C7D-8AFC-565F489C5F92}"/>
              </a:ext>
            </a:extLst>
          </p:cNvPr>
          <p:cNvPicPr>
            <a:picLocks noChangeAspect="1"/>
          </p:cNvPicPr>
          <p:nvPr/>
        </p:nvPicPr>
        <p:blipFill>
          <a:blip r:embed="rId2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53979" y="3795000"/>
            <a:ext cx="1804918" cy="2092495"/>
          </a:xfrm>
          <a:prstGeom prst="roundRect">
            <a:avLst/>
          </a:prstGeom>
        </p:spPr>
      </p:pic>
      <p:pic>
        <p:nvPicPr>
          <p:cNvPr id="77" name="Picture 4" descr="Définition | Superkamiokande : qu'est-ce que c'est ? | Futura sciences">
            <a:extLst>
              <a:ext uri="{FF2B5EF4-FFF2-40B4-BE49-F238E27FC236}">
                <a16:creationId xmlns:a16="http://schemas.microsoft.com/office/drawing/2014/main" id="{2F6753E1-2009-4621-B7BB-DEE14EB604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38"/>
          <a:stretch/>
        </p:blipFill>
        <p:spPr bwMode="auto">
          <a:xfrm>
            <a:off x="9380849" y="3996157"/>
            <a:ext cx="2504019" cy="180579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Box 77">
                <a:extLst>
                  <a:ext uri="{FF2B5EF4-FFF2-40B4-BE49-F238E27FC236}">
                    <a16:creationId xmlns:a16="http://schemas.microsoft.com/office/drawing/2014/main" id="{5D8FE793-FBC4-43E0-9F80-AEC2A9B8805F}"/>
                  </a:ext>
                </a:extLst>
              </p:cNvPr>
              <p:cNvSpPr txBox="1"/>
              <p:nvPr/>
            </p:nvSpPr>
            <p:spPr>
              <a:xfrm>
                <a:off x="7488231" y="3204999"/>
                <a:ext cx="1526080" cy="56188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E" sz="2800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IE" sz="28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ν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8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e</m:t>
                          </m:r>
                        </m:sub>
                      </m:sSub>
                      <m:r>
                        <a:rPr lang="en-US" sz="2800" b="0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𝜈</m:t>
                          </m:r>
                        </m:e>
                        <m:sub>
                          <m: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𝜇</m:t>
                          </m:r>
                        </m:sub>
                      </m:sSub>
                    </m:oMath>
                  </m:oMathPara>
                </a14:m>
                <a:endParaRPr lang="en-IE" sz="2800" dirty="0"/>
              </a:p>
            </p:txBody>
          </p:sp>
        </mc:Choice>
        <mc:Fallback xmlns="">
          <p:sp>
            <p:nvSpPr>
              <p:cNvPr id="78" name="TextBox 77">
                <a:extLst>
                  <a:ext uri="{FF2B5EF4-FFF2-40B4-BE49-F238E27FC236}">
                    <a16:creationId xmlns:a16="http://schemas.microsoft.com/office/drawing/2014/main" id="{5D8FE793-FBC4-43E0-9F80-AEC2A9B8805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8231" y="3204999"/>
                <a:ext cx="1526080" cy="561885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0" name="TextBox 79">
            <a:extLst>
              <a:ext uri="{FF2B5EF4-FFF2-40B4-BE49-F238E27FC236}">
                <a16:creationId xmlns:a16="http://schemas.microsoft.com/office/drawing/2014/main" id="{F96EEBE7-19E5-466D-921C-2141C629316C}"/>
              </a:ext>
            </a:extLst>
          </p:cNvPr>
          <p:cNvSpPr txBox="1"/>
          <p:nvPr/>
        </p:nvSpPr>
        <p:spPr>
          <a:xfrm>
            <a:off x="4889137" y="5967710"/>
            <a:ext cx="2193815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 err="1">
                <a:solidFill>
                  <a:schemeClr val="accent4"/>
                </a:solidFill>
              </a:rPr>
              <a:t>Kamiokande</a:t>
            </a:r>
            <a:r>
              <a:rPr lang="en-US" sz="900" dirty="0">
                <a:solidFill>
                  <a:schemeClr val="accent4"/>
                </a:solidFill>
              </a:rPr>
              <a:t>-II Collaboration ,</a:t>
            </a:r>
            <a:r>
              <a:rPr lang="en-US" sz="900" i="1" dirty="0">
                <a:solidFill>
                  <a:schemeClr val="accent4"/>
                </a:solidFill>
              </a:rPr>
              <a:t> Observation of a neutrino burst from the supernova SN1987A</a:t>
            </a:r>
            <a:r>
              <a:rPr lang="en-US" sz="900" dirty="0">
                <a:solidFill>
                  <a:schemeClr val="accent4"/>
                </a:solidFill>
              </a:rPr>
              <a:t>, </a:t>
            </a:r>
            <a:r>
              <a:rPr lang="en-IE" sz="900" dirty="0">
                <a:solidFill>
                  <a:schemeClr val="accent4"/>
                </a:solidFill>
              </a:rPr>
              <a:t>Phys. Rev. Lett. 58, 1490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165327CB-2A66-4A88-AE56-817636097079}"/>
              </a:ext>
            </a:extLst>
          </p:cNvPr>
          <p:cNvSpPr txBox="1"/>
          <p:nvPr/>
        </p:nvSpPr>
        <p:spPr>
          <a:xfrm>
            <a:off x="2356659" y="1559497"/>
            <a:ext cx="2444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Solar neutrinos measured deficit in the expected rate</a:t>
            </a:r>
          </a:p>
        </p:txBody>
      </p:sp>
    </p:spTree>
    <p:extLst>
      <p:ext uri="{BB962C8B-B14F-4D97-AF65-F5344CB8AC3E}">
        <p14:creationId xmlns:p14="http://schemas.microsoft.com/office/powerpoint/2010/main" val="4169240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Box 77">
                <a:extLst>
                  <a:ext uri="{FF2B5EF4-FFF2-40B4-BE49-F238E27FC236}">
                    <a16:creationId xmlns:a16="http://schemas.microsoft.com/office/drawing/2014/main" id="{5D8FE793-FBC4-43E0-9F80-AEC2A9B8805F}"/>
                  </a:ext>
                </a:extLst>
              </p:cNvPr>
              <p:cNvSpPr txBox="1"/>
              <p:nvPr/>
            </p:nvSpPr>
            <p:spPr>
              <a:xfrm>
                <a:off x="7488231" y="3204999"/>
                <a:ext cx="1526080" cy="56188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E" sz="2800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IE" sz="28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ν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8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e</m:t>
                          </m:r>
                        </m:sub>
                      </m:sSub>
                      <m:r>
                        <a:rPr lang="en-US" sz="2800" b="0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𝜈</m:t>
                          </m:r>
                        </m:e>
                        <m:sub>
                          <m: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𝜇</m:t>
                          </m:r>
                        </m:sub>
                      </m:sSub>
                    </m:oMath>
                  </m:oMathPara>
                </a14:m>
                <a:endParaRPr lang="en-IE" sz="2800" dirty="0"/>
              </a:p>
            </p:txBody>
          </p:sp>
        </mc:Choice>
        <mc:Fallback xmlns="">
          <p:sp>
            <p:nvSpPr>
              <p:cNvPr id="78" name="TextBox 77">
                <a:extLst>
                  <a:ext uri="{FF2B5EF4-FFF2-40B4-BE49-F238E27FC236}">
                    <a16:creationId xmlns:a16="http://schemas.microsoft.com/office/drawing/2014/main" id="{5D8FE793-FBC4-43E0-9F80-AEC2A9B8805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8231" y="3204999"/>
                <a:ext cx="1526080" cy="561885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7" name="Picture 4" descr="Définition | Superkamiokande : qu'est-ce que c'est ? | Futura sciences">
            <a:extLst>
              <a:ext uri="{FF2B5EF4-FFF2-40B4-BE49-F238E27FC236}">
                <a16:creationId xmlns:a16="http://schemas.microsoft.com/office/drawing/2014/main" id="{2F6753E1-2009-4621-B7BB-DEE14EB604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38"/>
          <a:stretch/>
        </p:blipFill>
        <p:spPr bwMode="auto">
          <a:xfrm>
            <a:off x="9380849" y="3996157"/>
            <a:ext cx="2504019" cy="180579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2C561640-F35C-4C7D-8AFC-565F489C5F9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53979" y="3795000"/>
            <a:ext cx="1804918" cy="2092495"/>
          </a:xfrm>
          <a:prstGeom prst="roundRect">
            <a:avLst/>
          </a:prstGeom>
        </p:spPr>
      </p:pic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C6F99F3C-C977-42A9-82D0-6C914FD8426C}"/>
              </a:ext>
            </a:extLst>
          </p:cNvPr>
          <p:cNvCxnSpPr>
            <a:cxnSpLocks/>
          </p:cNvCxnSpPr>
          <p:nvPr/>
        </p:nvCxnSpPr>
        <p:spPr>
          <a:xfrm flipV="1">
            <a:off x="2892658" y="793578"/>
            <a:ext cx="1426834" cy="1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23A88-303D-429E-9EF6-EC3461732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1F7AE-DBD1-4DCA-8D8C-00ED467B6273}" type="slidenum">
              <a:rPr lang="en-IE" smtClean="0"/>
              <a:t>4</a:t>
            </a:fld>
            <a:endParaRPr lang="en-IE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3575B2C-739E-4E69-8816-B752A59C568A}"/>
              </a:ext>
            </a:extLst>
          </p:cNvPr>
          <p:cNvSpPr txBox="1"/>
          <p:nvPr/>
        </p:nvSpPr>
        <p:spPr>
          <a:xfrm>
            <a:off x="2493028" y="5971296"/>
            <a:ext cx="2021403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>
                <a:solidFill>
                  <a:schemeClr val="accent4"/>
                </a:solidFill>
              </a:rPr>
              <a:t>R. Davis Jr., D. S. Harmer, and K. C. Hoffman, </a:t>
            </a:r>
            <a:r>
              <a:rPr lang="en-US" sz="900" i="1" dirty="0">
                <a:solidFill>
                  <a:schemeClr val="accent4"/>
                </a:solidFill>
              </a:rPr>
              <a:t>Search for neutrinos from the sun</a:t>
            </a:r>
            <a:r>
              <a:rPr lang="en-US" sz="900" dirty="0">
                <a:solidFill>
                  <a:schemeClr val="accent4"/>
                </a:solidFill>
              </a:rPr>
              <a:t>, Phys. Rev. Lett. </a:t>
            </a:r>
            <a:r>
              <a:rPr lang="en-US" sz="900" b="1" dirty="0">
                <a:solidFill>
                  <a:schemeClr val="accent4"/>
                </a:solidFill>
              </a:rPr>
              <a:t>20</a:t>
            </a:r>
            <a:r>
              <a:rPr lang="en-US" sz="900" dirty="0">
                <a:solidFill>
                  <a:schemeClr val="accent4"/>
                </a:solidFill>
              </a:rPr>
              <a:t>, 1205 (1968).</a:t>
            </a:r>
            <a:endParaRPr lang="en-IE" sz="900" dirty="0">
              <a:solidFill>
                <a:schemeClr val="accent4"/>
              </a:solidFill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9D76D53-1F82-466D-85C8-B995FDCCE11E}"/>
              </a:ext>
            </a:extLst>
          </p:cNvPr>
          <p:cNvSpPr txBox="1"/>
          <p:nvPr/>
        </p:nvSpPr>
        <p:spPr>
          <a:xfrm>
            <a:off x="7159356" y="5963154"/>
            <a:ext cx="2169021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900" dirty="0">
                <a:solidFill>
                  <a:schemeClr val="accent4"/>
                </a:solidFill>
              </a:rPr>
              <a:t>Super-</a:t>
            </a:r>
            <a:r>
              <a:rPr lang="en-IE" sz="900" dirty="0" err="1">
                <a:solidFill>
                  <a:schemeClr val="accent4"/>
                </a:solidFill>
              </a:rPr>
              <a:t>Kamiokande</a:t>
            </a:r>
            <a:r>
              <a:rPr lang="en-IE" sz="900" dirty="0">
                <a:solidFill>
                  <a:schemeClr val="accent4"/>
                </a:solidFill>
              </a:rPr>
              <a:t> Collaboration, </a:t>
            </a:r>
            <a:r>
              <a:rPr lang="en-IE" sz="900" i="1" dirty="0">
                <a:solidFill>
                  <a:schemeClr val="accent4"/>
                </a:solidFill>
              </a:rPr>
              <a:t>Evidence for oscillation of atmospheric neutrinos</a:t>
            </a:r>
            <a:r>
              <a:rPr lang="en-IE" sz="900" dirty="0">
                <a:solidFill>
                  <a:schemeClr val="accent4"/>
                </a:solidFill>
              </a:rPr>
              <a:t>, Phys. Rev. Lett. 81 (1998) 1562.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765F4BA1-4726-4188-87AE-FE8DE27082FF}"/>
              </a:ext>
            </a:extLst>
          </p:cNvPr>
          <p:cNvCxnSpPr>
            <a:cxnSpLocks/>
          </p:cNvCxnSpPr>
          <p:nvPr/>
        </p:nvCxnSpPr>
        <p:spPr>
          <a:xfrm>
            <a:off x="2892658" y="793577"/>
            <a:ext cx="2972946" cy="0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D25A455B-7F22-4FD6-942A-DAEDEA0EC182}"/>
              </a:ext>
            </a:extLst>
          </p:cNvPr>
          <p:cNvCxnSpPr>
            <a:cxnSpLocks/>
          </p:cNvCxnSpPr>
          <p:nvPr/>
        </p:nvCxnSpPr>
        <p:spPr>
          <a:xfrm>
            <a:off x="2892658" y="800410"/>
            <a:ext cx="4620837" cy="0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02789283-AE36-41C6-B784-253B4D2A915B}"/>
              </a:ext>
            </a:extLst>
          </p:cNvPr>
          <p:cNvCxnSpPr>
            <a:cxnSpLocks/>
          </p:cNvCxnSpPr>
          <p:nvPr/>
        </p:nvCxnSpPr>
        <p:spPr>
          <a:xfrm flipV="1">
            <a:off x="2892658" y="795207"/>
            <a:ext cx="6289605" cy="5203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AD295D9-30C1-4405-8DD4-BC16639E74DA}"/>
              </a:ext>
            </a:extLst>
          </p:cNvPr>
          <p:cNvGrpSpPr/>
          <p:nvPr/>
        </p:nvGrpSpPr>
        <p:grpSpPr>
          <a:xfrm>
            <a:off x="4545155" y="454204"/>
            <a:ext cx="843302" cy="670969"/>
            <a:chOff x="1328167" y="639654"/>
            <a:chExt cx="920303" cy="72389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6D312CD-E7FF-4FA7-9CCC-D81FA722DC30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CB211D8-CD8F-4D0E-8F28-B5B9AB05B446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1968</a:t>
              </a:r>
              <a:endParaRPr lang="en-IE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F032AD-C544-4185-8916-CE5634497BDC}"/>
              </a:ext>
            </a:extLst>
          </p:cNvPr>
          <p:cNvGrpSpPr/>
          <p:nvPr/>
        </p:nvGrpSpPr>
        <p:grpSpPr>
          <a:xfrm>
            <a:off x="3032829" y="458092"/>
            <a:ext cx="843302" cy="670969"/>
            <a:chOff x="1328167" y="639654"/>
            <a:chExt cx="920303" cy="72389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9E9FD693-F9AB-4406-A4A6-1D4106583CC2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8827FA9-0A42-4E1C-A1D1-D198B05C9DC0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1956</a:t>
              </a:r>
              <a:endParaRPr lang="en-IE" dirty="0"/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1E470878-3EC3-4C32-891C-FFF8DEEB2EC4}"/>
              </a:ext>
            </a:extLst>
          </p:cNvPr>
          <p:cNvGrpSpPr/>
          <p:nvPr/>
        </p:nvGrpSpPr>
        <p:grpSpPr>
          <a:xfrm>
            <a:off x="6112977" y="454204"/>
            <a:ext cx="843302" cy="670969"/>
            <a:chOff x="-498385" y="639654"/>
            <a:chExt cx="920303" cy="723891"/>
          </a:xfrm>
        </p:grpSpPr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00CBA856-2D7E-4180-A227-71DD61481965}"/>
                </a:ext>
              </a:extLst>
            </p:cNvPr>
            <p:cNvSpPr/>
            <p:nvPr/>
          </p:nvSpPr>
          <p:spPr>
            <a:xfrm>
              <a:off x="-421614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CC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0A9CACA6-CBC4-4678-95E9-31C4EB3845DD}"/>
                </a:ext>
              </a:extLst>
            </p:cNvPr>
            <p:cNvSpPr txBox="1"/>
            <p:nvPr/>
          </p:nvSpPr>
          <p:spPr>
            <a:xfrm>
              <a:off x="-498385" y="816933"/>
              <a:ext cx="920303" cy="3984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1987</a:t>
              </a:r>
              <a:endParaRPr lang="en-IE" dirty="0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A7C66525-C3D3-43D2-8C61-5E6FAD000D42}"/>
              </a:ext>
            </a:extLst>
          </p:cNvPr>
          <p:cNvGrpSpPr/>
          <p:nvPr/>
        </p:nvGrpSpPr>
        <p:grpSpPr>
          <a:xfrm>
            <a:off x="7747485" y="453639"/>
            <a:ext cx="843302" cy="670969"/>
            <a:chOff x="-522490" y="654326"/>
            <a:chExt cx="920303" cy="723891"/>
          </a:xfrm>
        </p:grpSpPr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474DCA20-B3F7-427A-8E66-BFE3B1EC8A8B}"/>
                </a:ext>
              </a:extLst>
            </p:cNvPr>
            <p:cNvSpPr/>
            <p:nvPr/>
          </p:nvSpPr>
          <p:spPr>
            <a:xfrm>
              <a:off x="-445719" y="654326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5662A3D5-8455-4870-BA38-D27CDC0E4117}"/>
                </a:ext>
              </a:extLst>
            </p:cNvPr>
            <p:cNvSpPr txBox="1"/>
            <p:nvPr/>
          </p:nvSpPr>
          <p:spPr>
            <a:xfrm>
              <a:off x="-522490" y="831604"/>
              <a:ext cx="9203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2002</a:t>
              </a:r>
              <a:endParaRPr lang="en-IE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3B28E62-1123-4D0C-9DC3-13E0AFE99936}"/>
              </a:ext>
            </a:extLst>
          </p:cNvPr>
          <p:cNvGrpSpPr/>
          <p:nvPr/>
        </p:nvGrpSpPr>
        <p:grpSpPr>
          <a:xfrm>
            <a:off x="309166" y="1200046"/>
            <a:ext cx="1865125" cy="4637646"/>
            <a:chOff x="644229" y="980918"/>
            <a:chExt cx="1865125" cy="4637646"/>
          </a:xfrm>
        </p:grpSpPr>
        <p:pic>
          <p:nvPicPr>
            <p:cNvPr id="58" name="Picture 2">
              <a:extLst>
                <a:ext uri="{FF2B5EF4-FFF2-40B4-BE49-F238E27FC236}">
                  <a16:creationId xmlns:a16="http://schemas.microsoft.com/office/drawing/2014/main" id="{C2A38BF5-4F8D-4052-9196-87732C4FC97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743262" y="980918"/>
              <a:ext cx="1682311" cy="2223749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8" descr="Vogtle 3 nuclear reactor is finally, seriously — for… | Canary Media">
              <a:extLst>
                <a:ext uri="{FF2B5EF4-FFF2-40B4-BE49-F238E27FC236}">
                  <a16:creationId xmlns:a16="http://schemas.microsoft.com/office/drawing/2014/main" id="{E679E6E6-B2C9-4698-905E-B0B35ED7DE9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7731"/>
            <a:stretch/>
          </p:blipFill>
          <p:spPr bwMode="auto">
            <a:xfrm>
              <a:off x="869660" y="4713445"/>
              <a:ext cx="793526" cy="905119"/>
            </a:xfrm>
            <a:prstGeom prst="roundRect">
              <a:avLst/>
            </a:prstGeom>
            <a:noFill/>
            <a:ln w="127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3" name="TextBox 62">
                  <a:extLst>
                    <a:ext uri="{FF2B5EF4-FFF2-40B4-BE49-F238E27FC236}">
                      <a16:creationId xmlns:a16="http://schemas.microsoft.com/office/drawing/2014/main" id="{0B7DE35B-16CD-4D52-998C-3DA0B0F2630E}"/>
                    </a:ext>
                  </a:extLst>
                </p:cNvPr>
                <p:cNvSpPr txBox="1"/>
                <p:nvPr/>
              </p:nvSpPr>
              <p:spPr>
                <a:xfrm>
                  <a:off x="1733187" y="4852619"/>
                  <a:ext cx="776167" cy="52322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IE" sz="2800" i="1" dirty="0" smtClean="0">
                                <a:solidFill>
                                  <a:srgbClr val="00FF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IE" sz="2800" i="1" smtClean="0">
                                    <a:solidFill>
                                      <a:srgbClr val="00FFFF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m:rPr>
                                    <m:sty m:val="p"/>
                                  </m:rPr>
                                  <a:rPr lang="en-IE" sz="2800" b="0" i="0" smtClean="0">
                                    <a:solidFill>
                                      <a:srgbClr val="00FFFF"/>
                                    </a:solidFill>
                                    <a:latin typeface="Cambria Math" panose="02040503050406030204" pitchFamily="18" charset="0"/>
                                  </a:rPr>
                                  <m:t>ν</m:t>
                                </m:r>
                              </m:e>
                            </m:acc>
                          </m:e>
                          <m:sub>
                            <m:r>
                              <a:rPr lang="en-US" sz="2800" b="0" i="1" smtClean="0">
                                <a:solidFill>
                                  <a:srgbClr val="00FFFF"/>
                                </a:solidFill>
                                <a:latin typeface="Cambria Math" panose="02040503050406030204" pitchFamily="18" charset="0"/>
                              </a:rPr>
                              <m:t>𝑒</m:t>
                            </m:r>
                          </m:sub>
                        </m:sSub>
                      </m:oMath>
                    </m:oMathPara>
                  </a14:m>
                  <a:endParaRPr lang="en-IE" sz="2800" dirty="0"/>
                </a:p>
              </p:txBody>
            </p:sp>
          </mc:Choice>
          <mc:Fallback xmlns="">
            <p:sp>
              <p:nvSpPr>
                <p:cNvPr id="63" name="TextBox 62">
                  <a:extLst>
                    <a:ext uri="{FF2B5EF4-FFF2-40B4-BE49-F238E27FC236}">
                      <a16:creationId xmlns:a16="http://schemas.microsoft.com/office/drawing/2014/main" id="{0B7DE35B-16CD-4D52-998C-3DA0B0F2630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733187" y="4852619"/>
                  <a:ext cx="776167" cy="523220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IE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5170D89-1B05-49E7-8159-63F03AFCA943}"/>
                </a:ext>
              </a:extLst>
            </p:cNvPr>
            <p:cNvSpPr txBox="1"/>
            <p:nvPr/>
          </p:nvSpPr>
          <p:spPr>
            <a:xfrm>
              <a:off x="1105894" y="3415662"/>
              <a:ext cx="133876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dirty="0"/>
                <a:t>Neutrino experimental discovery</a:t>
              </a:r>
              <a:endParaRPr lang="en-IE" sz="1600" dirty="0"/>
            </a:p>
          </p:txBody>
        </p:sp>
        <p:pic>
          <p:nvPicPr>
            <p:cNvPr id="69" name="Picture 2" descr="NIH grantees win 2019 Nobel Prize in Physiology or Medicine | National  Institutes of Health (NIH)">
              <a:extLst>
                <a:ext uri="{FF2B5EF4-FFF2-40B4-BE49-F238E27FC236}">
                  <a16:creationId xmlns:a16="http://schemas.microsoft.com/office/drawing/2014/main" id="{37CDE755-30F2-4D02-8BB9-995DB6BFF6E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229" y="3603133"/>
              <a:ext cx="461665" cy="461665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3" name="TextBox 72">
            <a:extLst>
              <a:ext uri="{FF2B5EF4-FFF2-40B4-BE49-F238E27FC236}">
                <a16:creationId xmlns:a16="http://schemas.microsoft.com/office/drawing/2014/main" id="{7FC6BB9C-259D-4E1A-B04E-AC59E3912EC7}"/>
              </a:ext>
            </a:extLst>
          </p:cNvPr>
          <p:cNvSpPr txBox="1"/>
          <p:nvPr/>
        </p:nvSpPr>
        <p:spPr>
          <a:xfrm>
            <a:off x="109404" y="5964684"/>
            <a:ext cx="200891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>
                <a:solidFill>
                  <a:schemeClr val="accent4"/>
                </a:solidFill>
              </a:rPr>
              <a:t>F. </a:t>
            </a:r>
            <a:r>
              <a:rPr lang="en-US" sz="900" dirty="0" err="1">
                <a:solidFill>
                  <a:schemeClr val="accent4"/>
                </a:solidFill>
              </a:rPr>
              <a:t>Reines</a:t>
            </a:r>
            <a:r>
              <a:rPr lang="en-US" sz="900" dirty="0">
                <a:solidFill>
                  <a:schemeClr val="accent4"/>
                </a:solidFill>
              </a:rPr>
              <a:t> and C. L. Cowan Jr. et al., </a:t>
            </a:r>
            <a:r>
              <a:rPr lang="en-US" sz="900" i="1" dirty="0">
                <a:solidFill>
                  <a:schemeClr val="accent4"/>
                </a:solidFill>
              </a:rPr>
              <a:t>Detection of the free neutrino: A confirmation</a:t>
            </a:r>
            <a:r>
              <a:rPr lang="en-US" sz="900" dirty="0">
                <a:solidFill>
                  <a:schemeClr val="accent4"/>
                </a:solidFill>
              </a:rPr>
              <a:t>, Science 124 (1956) 103.</a:t>
            </a:r>
            <a:endParaRPr lang="en-IE" sz="900" dirty="0">
              <a:solidFill>
                <a:schemeClr val="accent4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E10C242-8622-48D9-B3CB-F5461B2B0F19}"/>
              </a:ext>
            </a:extLst>
          </p:cNvPr>
          <p:cNvSpPr/>
          <p:nvPr/>
        </p:nvSpPr>
        <p:spPr>
          <a:xfrm>
            <a:off x="185261" y="3643207"/>
            <a:ext cx="1905249" cy="827367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F831209-A114-4513-A3E6-05EDAD2CF263}"/>
              </a:ext>
            </a:extLst>
          </p:cNvPr>
          <p:cNvSpPr txBox="1"/>
          <p:nvPr/>
        </p:nvSpPr>
        <p:spPr>
          <a:xfrm>
            <a:off x="9290499" y="6033934"/>
            <a:ext cx="28329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>
                <a:solidFill>
                  <a:schemeClr val="accent4"/>
                </a:solidFill>
              </a:rPr>
              <a:t>SNO Collaboration, </a:t>
            </a:r>
            <a:r>
              <a:rPr lang="en-US" sz="900" i="1" dirty="0">
                <a:solidFill>
                  <a:schemeClr val="accent4"/>
                </a:solidFill>
              </a:rPr>
              <a:t>Measurement of the rate of νₑ + d → p + p + e⁻ interactions</a:t>
            </a:r>
            <a:r>
              <a:rPr lang="en-US" sz="900" dirty="0">
                <a:solidFill>
                  <a:schemeClr val="accent4"/>
                </a:solidFill>
              </a:rPr>
              <a:t>, Phys. Rev. Lett. 87 (2001) 071301.</a:t>
            </a:r>
            <a:endParaRPr lang="en-IE" sz="900" dirty="0">
              <a:solidFill>
                <a:schemeClr val="accent4"/>
              </a:solidFill>
            </a:endParaRP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F96EEBE7-19E5-466D-921C-2141C629316C}"/>
              </a:ext>
            </a:extLst>
          </p:cNvPr>
          <p:cNvSpPr txBox="1"/>
          <p:nvPr/>
        </p:nvSpPr>
        <p:spPr>
          <a:xfrm>
            <a:off x="4889137" y="5967710"/>
            <a:ext cx="2193815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 err="1">
                <a:solidFill>
                  <a:schemeClr val="accent4"/>
                </a:solidFill>
              </a:rPr>
              <a:t>Kamiokande</a:t>
            </a:r>
            <a:r>
              <a:rPr lang="en-US" sz="900" dirty="0">
                <a:solidFill>
                  <a:schemeClr val="accent4"/>
                </a:solidFill>
              </a:rPr>
              <a:t>-II Collaboration ,</a:t>
            </a:r>
            <a:r>
              <a:rPr lang="en-US" sz="900" i="1" dirty="0">
                <a:solidFill>
                  <a:schemeClr val="accent4"/>
                </a:solidFill>
              </a:rPr>
              <a:t> Observation of a neutrino burst from the supernova SN1987A</a:t>
            </a:r>
            <a:r>
              <a:rPr lang="en-US" sz="900" dirty="0">
                <a:solidFill>
                  <a:schemeClr val="accent4"/>
                </a:solidFill>
              </a:rPr>
              <a:t>, </a:t>
            </a:r>
            <a:r>
              <a:rPr lang="en-IE" sz="900" dirty="0">
                <a:solidFill>
                  <a:schemeClr val="accent4"/>
                </a:solidFill>
              </a:rPr>
              <a:t>Phys. Rev. Lett. 58, 1490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FDA7301-31D3-45B5-8E77-29BD9822611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F807040E-AC36-4F2C-B5EB-DE722E465BD5}"/>
              </a:ext>
            </a:extLst>
          </p:cNvPr>
          <p:cNvSpPr txBox="1"/>
          <p:nvPr/>
        </p:nvSpPr>
        <p:spPr>
          <a:xfrm>
            <a:off x="3103177" y="467118"/>
            <a:ext cx="5665870" cy="646986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Astro sources heavily feature!</a:t>
            </a:r>
            <a:endParaRPr lang="en-IE" sz="3200" dirty="0"/>
          </a:p>
        </p:txBody>
      </p:sp>
      <p:pic>
        <p:nvPicPr>
          <p:cNvPr id="32" name="Picture 2" descr="Homestake-Experiment – Wikipedia">
            <a:extLst>
              <a:ext uri="{FF2B5EF4-FFF2-40B4-BE49-F238E27FC236}">
                <a16:creationId xmlns:a16="http://schemas.microsoft.com/office/drawing/2014/main" id="{624CBD04-4045-43CD-80A8-9A2847DA13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678" r="10584"/>
          <a:stretch/>
        </p:blipFill>
        <p:spPr bwMode="auto">
          <a:xfrm>
            <a:off x="2560067" y="3795000"/>
            <a:ext cx="2102949" cy="209435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D566247C-F42B-4DE7-B391-801147190C49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email">
            <a:lum/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43040" y="2847693"/>
            <a:ext cx="803422" cy="826901"/>
          </a:xfrm>
          <a:prstGeom prst="ellipse">
            <a:avLst/>
          </a:prstGeom>
          <a:noFill/>
          <a:ln w="19050"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FF5F179D-C1CA-4BF8-907A-0BF2C61BE5AD}"/>
                  </a:ext>
                </a:extLst>
              </p:cNvPr>
              <p:cNvSpPr txBox="1"/>
              <p:nvPr/>
            </p:nvSpPr>
            <p:spPr>
              <a:xfrm>
                <a:off x="3702914" y="3000728"/>
                <a:ext cx="617455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0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𝜈</m:t>
                          </m:r>
                        </m:e>
                        <m:sub>
                          <m:r>
                            <a:rPr lang="en-US" sz="2800" b="0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sub>
                      </m:sSub>
                    </m:oMath>
                  </m:oMathPara>
                </a14:m>
                <a:endParaRPr lang="en-IE" sz="28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FF5F179D-C1CA-4BF8-907A-0BF2C61BE5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2914" y="3000728"/>
                <a:ext cx="617455" cy="523220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" name="TextBox 67">
            <a:extLst>
              <a:ext uri="{FF2B5EF4-FFF2-40B4-BE49-F238E27FC236}">
                <a16:creationId xmlns:a16="http://schemas.microsoft.com/office/drawing/2014/main" id="{0CDCAE47-1EAE-4129-A08B-1F12CEB57129}"/>
              </a:ext>
            </a:extLst>
          </p:cNvPr>
          <p:cNvSpPr txBox="1"/>
          <p:nvPr/>
        </p:nvSpPr>
        <p:spPr>
          <a:xfrm>
            <a:off x="2356659" y="1554054"/>
            <a:ext cx="2444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Solar neutrinos measured deficit in the expected rate</a:t>
            </a:r>
          </a:p>
        </p:txBody>
      </p:sp>
      <p:pic>
        <p:nvPicPr>
          <p:cNvPr id="71" name="Picture 2" descr="NIH grantees win 2019 Nobel Prize in Physiology or Medicine | National  Institutes of Health (NIH)">
            <a:extLst>
              <a:ext uri="{FF2B5EF4-FFF2-40B4-BE49-F238E27FC236}">
                <a16:creationId xmlns:a16="http://schemas.microsoft.com/office/drawing/2014/main" id="{5637766C-DBD5-45E8-9DBB-710D8CCB86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3958" y="2129978"/>
            <a:ext cx="461665" cy="46166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ABD4E065-FA35-48C2-9936-27E28EB7191B}"/>
              </a:ext>
            </a:extLst>
          </p:cNvPr>
          <p:cNvSpPr/>
          <p:nvPr/>
        </p:nvSpPr>
        <p:spPr>
          <a:xfrm>
            <a:off x="2360236" y="1489927"/>
            <a:ext cx="2394816" cy="1195205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5A03B693-F26E-45F1-8D79-964A66F573CD}"/>
              </a:ext>
            </a:extLst>
          </p:cNvPr>
          <p:cNvSpPr txBox="1"/>
          <p:nvPr/>
        </p:nvSpPr>
        <p:spPr>
          <a:xfrm>
            <a:off x="5056407" y="3986934"/>
            <a:ext cx="21029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First and only CCSN neutrino measurement</a:t>
            </a:r>
            <a:endParaRPr lang="en-IE" sz="1600" dirty="0"/>
          </a:p>
        </p:txBody>
      </p:sp>
      <p:pic>
        <p:nvPicPr>
          <p:cNvPr id="72" name="Picture 2" descr="NIH grantees win 2019 Nobel Prize in Physiology or Medicine | National  Institutes of Health (NIH)">
            <a:extLst>
              <a:ext uri="{FF2B5EF4-FFF2-40B4-BE49-F238E27FC236}">
                <a16:creationId xmlns:a16="http://schemas.microsoft.com/office/drawing/2014/main" id="{4110B28E-D30C-476C-929B-1CB417135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5604" y="4577039"/>
            <a:ext cx="461665" cy="46166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2DD40E68-94FE-4F6E-8F10-6C174A46F059}"/>
              </a:ext>
            </a:extLst>
          </p:cNvPr>
          <p:cNvSpPr/>
          <p:nvPr/>
        </p:nvSpPr>
        <p:spPr>
          <a:xfrm>
            <a:off x="5019311" y="3987038"/>
            <a:ext cx="2140045" cy="1131533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/>
          </a:p>
        </p:txBody>
      </p:sp>
      <p:pic>
        <p:nvPicPr>
          <p:cNvPr id="2050" name="Picture 2" descr="Kamioka Observatory - Wikipedia">
            <a:extLst>
              <a:ext uri="{FF2B5EF4-FFF2-40B4-BE49-F238E27FC236}">
                <a16:creationId xmlns:a16="http://schemas.microsoft.com/office/drawing/2014/main" id="{4EE2F8BB-0378-4838-9BD4-45FFFD3F6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201" y="1346837"/>
            <a:ext cx="1885966" cy="251210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4" descr="Core-Collapse Supernovae: From Neutrino-Driven 1D Explosions to Light  Curves and Spectra | Center for Cosmology and AstroParticle Physics (CCAPP)">
            <a:extLst>
              <a:ext uri="{FF2B5EF4-FFF2-40B4-BE49-F238E27FC236}">
                <a16:creationId xmlns:a16="http://schemas.microsoft.com/office/drawing/2014/main" id="{1C3BE0C8-7150-4E61-8C19-02594B4D70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20" r="13629" b="2960"/>
          <a:stretch/>
        </p:blipFill>
        <p:spPr bwMode="auto">
          <a:xfrm>
            <a:off x="5587171" y="5174010"/>
            <a:ext cx="900578" cy="841914"/>
          </a:xfrm>
          <a:prstGeom prst="ellipse">
            <a:avLst/>
          </a:prstGeom>
          <a:noFill/>
          <a:ln w="190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968E1214-4D49-48A7-9476-57C4622C75EE}"/>
                  </a:ext>
                </a:extLst>
              </p:cNvPr>
              <p:cNvSpPr txBox="1"/>
              <p:nvPr/>
            </p:nvSpPr>
            <p:spPr>
              <a:xfrm>
                <a:off x="6383189" y="5287768"/>
                <a:ext cx="776167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E" sz="2800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IE" sz="28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m:rPr>
                                  <m:sty m:val="p"/>
                                </m:rPr>
                                <a:rPr lang="en-IE" sz="2800" b="0" i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ν</m:t>
                              </m:r>
                            </m:e>
                          </m:acc>
                        </m:e>
                        <m:sub>
                          <m:r>
                            <a:rPr lang="en-US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sub>
                      </m:sSub>
                    </m:oMath>
                  </m:oMathPara>
                </a14:m>
                <a:endParaRPr lang="en-IE" sz="2800" dirty="0"/>
              </a:p>
            </p:txBody>
          </p:sp>
        </mc:Choice>
        <mc:Fallback xmlns=""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968E1214-4D49-48A7-9476-57C4622C75E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3189" y="5287768"/>
                <a:ext cx="776167" cy="523220"/>
              </a:xfrm>
              <a:prstGeom prst="rect">
                <a:avLst/>
              </a:prstGeom>
              <a:blipFill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8" name="Picture 37">
            <a:extLst>
              <a:ext uri="{FF2B5EF4-FFF2-40B4-BE49-F238E27FC236}">
                <a16:creationId xmlns:a16="http://schemas.microsoft.com/office/drawing/2014/main" id="{59DCE57D-0A1B-4DA7-BB81-2D88A3C85B24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email">
            <a:lum/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25790" y="324230"/>
            <a:ext cx="803422" cy="826901"/>
          </a:xfrm>
          <a:prstGeom prst="ellipse">
            <a:avLst/>
          </a:prstGeom>
          <a:noFill/>
          <a:ln w="19050"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4FE11558-B6F2-488F-9D8D-CFA3FBB1EE9E}"/>
                  </a:ext>
                </a:extLst>
              </p:cNvPr>
              <p:cNvSpPr txBox="1"/>
              <p:nvPr/>
            </p:nvSpPr>
            <p:spPr>
              <a:xfrm>
                <a:off x="10394978" y="220175"/>
                <a:ext cx="1526080" cy="10274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E" sz="2800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IE" sz="28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ν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8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e</m:t>
                          </m:r>
                        </m:sub>
                      </m:sSub>
                      <m:r>
                        <a:rPr lang="en-US" sz="2800" b="0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𝜈</m:t>
                          </m:r>
                        </m:e>
                        <m:sub>
                          <m:r>
                            <a:rPr lang="en-US" sz="2800" b="0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𝜇</m:t>
                          </m:r>
                        </m:sub>
                      </m:sSub>
                    </m:oMath>
                  </m:oMathPara>
                </a14:m>
                <a:endParaRPr lang="en-US" sz="2800" b="0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E" sz="2800" i="1" dirty="0" smtClean="0">
                              <a:solidFill>
                                <a:srgbClr val="00FF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IE" sz="2800" dirty="0">
                              <a:solidFill>
                                <a:srgbClr val="00FF00"/>
                              </a:solidFill>
                              <a:latin typeface="Cambria Math" panose="02040503050406030204" pitchFamily="18" charset="0"/>
                            </a:rPr>
                            <m:t>ν</m:t>
                          </m:r>
                        </m:e>
                        <m:sub>
                          <m:r>
                            <a:rPr lang="en-US" sz="2800" b="0" i="1" dirty="0" smtClean="0">
                              <a:solidFill>
                                <a:srgbClr val="00FF00"/>
                              </a:solidFill>
                              <a:latin typeface="Cambria Math" panose="02040503050406030204" pitchFamily="18" charset="0"/>
                            </a:rPr>
                            <m:t>𝜏</m:t>
                          </m:r>
                        </m:sub>
                      </m:sSub>
                    </m:oMath>
                  </m:oMathPara>
                </a14:m>
                <a:endParaRPr lang="en-IE" sz="2800" dirty="0"/>
              </a:p>
            </p:txBody>
          </p:sp>
        </mc:Choice>
        <mc:Fallback xmlns=""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4FE11558-B6F2-488F-9D8D-CFA3FBB1EE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4978" y="220175"/>
                <a:ext cx="1526080" cy="1027461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3" name="Picture 6" descr="SNO | SNOLAB">
            <a:extLst>
              <a:ext uri="{FF2B5EF4-FFF2-40B4-BE49-F238E27FC236}">
                <a16:creationId xmlns:a16="http://schemas.microsoft.com/office/drawing/2014/main" id="{8203E385-3D26-4803-AD91-8E6CEBD5EE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837858" y="1328064"/>
            <a:ext cx="1738908" cy="244658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D6ACB742-94AD-4D51-AB31-A34AB2111986}"/>
              </a:ext>
            </a:extLst>
          </p:cNvPr>
          <p:cNvSpPr txBox="1"/>
          <p:nvPr/>
        </p:nvSpPr>
        <p:spPr>
          <a:xfrm>
            <a:off x="7513495" y="1330943"/>
            <a:ext cx="197013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Measurement of neutrino oscillations</a:t>
            </a:r>
          </a:p>
          <a:p>
            <a:pPr algn="ctr"/>
            <a:endParaRPr lang="en-US" sz="1000" dirty="0"/>
          </a:p>
          <a:p>
            <a:pPr algn="ctr"/>
            <a:r>
              <a:rPr lang="en-US" sz="1600" dirty="0"/>
              <a:t>Neutrinos have (very small) mass!</a:t>
            </a:r>
            <a:endParaRPr lang="en-IE" sz="1600" dirty="0"/>
          </a:p>
        </p:txBody>
      </p:sp>
      <p:pic>
        <p:nvPicPr>
          <p:cNvPr id="65" name="Picture 2" descr="NIH grantees win 2019 Nobel Prize in Physiology or Medicine | National  Institutes of Health (NIH)">
            <a:extLst>
              <a:ext uri="{FF2B5EF4-FFF2-40B4-BE49-F238E27FC236}">
                <a16:creationId xmlns:a16="http://schemas.microsoft.com/office/drawing/2014/main" id="{4EA03AD5-3A5D-4074-B379-541F3ADA8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8923" y="2568882"/>
            <a:ext cx="461665" cy="46166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Rectangle: Rounded Corners 73">
            <a:extLst>
              <a:ext uri="{FF2B5EF4-FFF2-40B4-BE49-F238E27FC236}">
                <a16:creationId xmlns:a16="http://schemas.microsoft.com/office/drawing/2014/main" id="{E977A813-C48C-4FF8-81AA-5FC5177F1B02}"/>
              </a:ext>
            </a:extLst>
          </p:cNvPr>
          <p:cNvSpPr/>
          <p:nvPr/>
        </p:nvSpPr>
        <p:spPr>
          <a:xfrm>
            <a:off x="7513495" y="1260376"/>
            <a:ext cx="1970133" cy="1852959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70947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black textile on white textile">
            <a:extLst>
              <a:ext uri="{FF2B5EF4-FFF2-40B4-BE49-F238E27FC236}">
                <a16:creationId xmlns:a16="http://schemas.microsoft.com/office/drawing/2014/main" id="{5FF5CDB9-FDE4-45E1-B463-18711D770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20"/>
          <a:stretch/>
        </p:blipFill>
        <p:spPr bwMode="auto">
          <a:xfrm>
            <a:off x="-758" y="13426"/>
            <a:ext cx="12192758" cy="684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9" descr="Surface Classroom Blackboard Completely Shaded Chalk Stock Photo 110048711  | Shutterstock">
            <a:extLst>
              <a:ext uri="{FF2B5EF4-FFF2-40B4-BE49-F238E27FC236}">
                <a16:creationId xmlns:a16="http://schemas.microsoft.com/office/drawing/2014/main" id="{F5BB02CE-0007-42A6-9534-3FAD627CC2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alphaModFix amt="49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7639"/>
          <a:stretch/>
        </p:blipFill>
        <p:spPr bwMode="auto">
          <a:xfrm rot="16200000">
            <a:off x="1318280" y="3384211"/>
            <a:ext cx="3556738" cy="1591927"/>
          </a:xfrm>
          <a:prstGeom prst="rect">
            <a:avLst/>
          </a:prstGeom>
          <a:noFill/>
          <a:effectLst>
            <a:softEdge rad="1016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AA7E67-B123-45EA-9C4C-D46ADC31C04F}"/>
              </a:ext>
            </a:extLst>
          </p:cNvPr>
          <p:cNvSpPr txBox="1"/>
          <p:nvPr/>
        </p:nvSpPr>
        <p:spPr>
          <a:xfrm>
            <a:off x="396548" y="153210"/>
            <a:ext cx="11742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latin typeface="+mj-lt"/>
              </a:rPr>
              <a:t>The </a:t>
            </a:r>
            <a:r>
              <a:rPr lang="en-US" sz="4800" u="sng" dirty="0">
                <a:latin typeface="+mj-lt"/>
              </a:rPr>
              <a:t>Precision</a:t>
            </a:r>
            <a:r>
              <a:rPr lang="en-US" sz="4800" dirty="0">
                <a:latin typeface="+mj-lt"/>
              </a:rPr>
              <a:t> Era</a:t>
            </a:r>
            <a:endParaRPr lang="en-IE" sz="4800" dirty="0">
              <a:latin typeface="+mj-lt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11994EB-5175-4A01-939A-CAA6A1058ED5}"/>
              </a:ext>
            </a:extLst>
          </p:cNvPr>
          <p:cNvSpPr txBox="1"/>
          <p:nvPr/>
        </p:nvSpPr>
        <p:spPr>
          <a:xfrm>
            <a:off x="1410044" y="1299920"/>
            <a:ext cx="1662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FFC000"/>
                </a:solidFill>
                <a:latin typeface="Bradley Hand ITC" panose="03070402050302030203" pitchFamily="66" charset="0"/>
              </a:rPr>
              <a:t>Solar</a:t>
            </a:r>
            <a:endParaRPr lang="en-IE" sz="2800" b="1" dirty="0">
              <a:solidFill>
                <a:srgbClr val="FFC00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06AC7B4-7A89-4D25-9268-848E7653F6F5}"/>
              </a:ext>
            </a:extLst>
          </p:cNvPr>
          <p:cNvSpPr txBox="1"/>
          <p:nvPr/>
        </p:nvSpPr>
        <p:spPr>
          <a:xfrm>
            <a:off x="4482475" y="4043500"/>
            <a:ext cx="2887775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Bradley Hand ITC" panose="03070402050302030203" pitchFamily="66" charset="0"/>
              </a:rPr>
              <a:t>Atmospheric</a:t>
            </a:r>
            <a:endParaRPr lang="en-IE" sz="2800" b="1" dirty="0">
              <a:solidFill>
                <a:schemeClr val="accent5">
                  <a:lumMod val="20000"/>
                  <a:lumOff val="80000"/>
                </a:schemeClr>
              </a:solidFill>
              <a:latin typeface="Bradley Hand ITC" panose="03070402050302030203" pitchFamily="66" charset="0"/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9690817A-2E6F-4F84-91FD-5CB75B94F83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lum/>
            <a:alphaModFix/>
          </a:blip>
          <a:srcRect l="26628" t="10231" r="27642" b="8387"/>
          <a:stretch/>
        </p:blipFill>
        <p:spPr>
          <a:xfrm>
            <a:off x="3132741" y="1037271"/>
            <a:ext cx="775602" cy="798268"/>
          </a:xfrm>
          <a:prstGeom prst="ellipse">
            <a:avLst/>
          </a:prstGeom>
          <a:noFill/>
          <a:ln w="19050">
            <a:solidFill>
              <a:schemeClr val="accent4"/>
            </a:solidFill>
          </a:ln>
        </p:spPr>
      </p:pic>
      <p:pic>
        <p:nvPicPr>
          <p:cNvPr id="2056" name="Picture 8" descr="Vogtle 3 nuclear reactor is finally, seriously — for… | Canary Media">
            <a:extLst>
              <a:ext uri="{FF2B5EF4-FFF2-40B4-BE49-F238E27FC236}">
                <a16:creationId xmlns:a16="http://schemas.microsoft.com/office/drawing/2014/main" id="{1334C522-BA11-4E7E-AFE6-A64EBB36FE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731"/>
          <a:stretch/>
        </p:blipFill>
        <p:spPr bwMode="auto">
          <a:xfrm>
            <a:off x="5258928" y="2225347"/>
            <a:ext cx="793526" cy="905119"/>
          </a:xfrm>
          <a:prstGeom prst="roundRect">
            <a:avLst/>
          </a:prstGeom>
          <a:noFill/>
          <a:ln w="19050"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9373FC17-276F-43F6-836C-B77A1AA7C1FD}"/>
              </a:ext>
            </a:extLst>
          </p:cNvPr>
          <p:cNvSpPr txBox="1"/>
          <p:nvPr/>
        </p:nvSpPr>
        <p:spPr>
          <a:xfrm>
            <a:off x="2101866" y="1926146"/>
            <a:ext cx="27640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92D050"/>
                </a:solidFill>
                <a:latin typeface="Bradley Hand ITC" panose="03070402050302030203" pitchFamily="66" charset="0"/>
              </a:rPr>
              <a:t>Geoneutrinos</a:t>
            </a:r>
            <a:endParaRPr lang="en-IE" sz="2800" b="1" dirty="0">
              <a:solidFill>
                <a:srgbClr val="92D05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2050" name="Picture 2" descr="Mantle">
            <a:extLst>
              <a:ext uri="{FF2B5EF4-FFF2-40B4-BE49-F238E27FC236}">
                <a16:creationId xmlns:a16="http://schemas.microsoft.com/office/drawing/2014/main" id="{889A7598-2F8A-4A00-9343-FE068F2D76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9488" r="18099" b="866"/>
          <a:stretch/>
        </p:blipFill>
        <p:spPr bwMode="auto">
          <a:xfrm>
            <a:off x="4235620" y="1519341"/>
            <a:ext cx="838146" cy="82527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Core-Collapse Supernovae: From Neutrino-Driven 1D Explosions to Light  Curves and Spectra | Center for Cosmology and AstroParticle Physics (CCAPP)">
            <a:extLst>
              <a:ext uri="{FF2B5EF4-FFF2-40B4-BE49-F238E27FC236}">
                <a16:creationId xmlns:a16="http://schemas.microsoft.com/office/drawing/2014/main" id="{7AEC9949-F2F0-425E-97F9-F9191A9BF8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20" r="13629" b="2960"/>
          <a:stretch/>
        </p:blipFill>
        <p:spPr bwMode="auto">
          <a:xfrm>
            <a:off x="6225097" y="3059535"/>
            <a:ext cx="900578" cy="841914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66DB65F5-2C2B-4268-B9BE-7E53E0E816BD}"/>
              </a:ext>
            </a:extLst>
          </p:cNvPr>
          <p:cNvSpPr txBox="1"/>
          <p:nvPr/>
        </p:nvSpPr>
        <p:spPr>
          <a:xfrm>
            <a:off x="4122833" y="3263101"/>
            <a:ext cx="2354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Bradley Hand ITC" panose="03070402050302030203" pitchFamily="66" charset="0"/>
              </a:rPr>
              <a:t>Supernova</a:t>
            </a:r>
            <a:endParaRPr lang="en-IE" sz="2800" b="1" dirty="0">
              <a:solidFill>
                <a:schemeClr val="accent2"/>
              </a:solidFill>
              <a:latin typeface="Bradley Hand ITC" panose="03070402050302030203" pitchFamily="66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98670E4-BDAE-4672-83DB-5583A175F68F}"/>
              </a:ext>
            </a:extLst>
          </p:cNvPr>
          <p:cNvCxnSpPr>
            <a:cxnSpLocks/>
          </p:cNvCxnSpPr>
          <p:nvPr/>
        </p:nvCxnSpPr>
        <p:spPr>
          <a:xfrm flipH="1">
            <a:off x="1136301" y="2128652"/>
            <a:ext cx="15729" cy="3778509"/>
          </a:xfrm>
          <a:prstGeom prst="line">
            <a:avLst/>
          </a:prstGeom>
          <a:ln w="762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DF7E755-0E07-4DB8-8116-329963F353FA}"/>
              </a:ext>
            </a:extLst>
          </p:cNvPr>
          <p:cNvCxnSpPr>
            <a:cxnSpLocks/>
          </p:cNvCxnSpPr>
          <p:nvPr/>
        </p:nvCxnSpPr>
        <p:spPr>
          <a:xfrm flipH="1">
            <a:off x="1136301" y="5895019"/>
            <a:ext cx="4918801" cy="7829"/>
          </a:xfrm>
          <a:prstGeom prst="line">
            <a:avLst/>
          </a:prstGeom>
          <a:ln w="762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4C1145F6-665D-452F-ACA9-D055CB3B2317}"/>
              </a:ext>
            </a:extLst>
          </p:cNvPr>
          <p:cNvSpPr/>
          <p:nvPr/>
        </p:nvSpPr>
        <p:spPr>
          <a:xfrm>
            <a:off x="1051756" y="1932640"/>
            <a:ext cx="205759" cy="219569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>
              <a:solidFill>
                <a:schemeClr val="tx1"/>
              </a:solidFill>
            </a:endParaRPr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59D24070-7D2D-432A-9BB0-50AACAFEDE63}"/>
              </a:ext>
            </a:extLst>
          </p:cNvPr>
          <p:cNvSpPr/>
          <p:nvPr/>
        </p:nvSpPr>
        <p:spPr>
          <a:xfrm rot="5400000">
            <a:off x="6055143" y="5788723"/>
            <a:ext cx="212511" cy="21259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7FC0E8-7CA5-4A21-AE1F-46371A62E984}"/>
              </a:ext>
            </a:extLst>
          </p:cNvPr>
          <p:cNvSpPr txBox="1"/>
          <p:nvPr/>
        </p:nvSpPr>
        <p:spPr>
          <a:xfrm>
            <a:off x="336865" y="4841234"/>
            <a:ext cx="89998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-20</a:t>
            </a:r>
            <a:endParaRPr lang="en-IE" sz="20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4A9AA2B-340C-4837-8E7D-E7C87246BECC}"/>
              </a:ext>
            </a:extLst>
          </p:cNvPr>
          <p:cNvCxnSpPr/>
          <p:nvPr/>
        </p:nvCxnSpPr>
        <p:spPr>
          <a:xfrm flipH="1">
            <a:off x="1147957" y="5044409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3417E16-1F1D-44E6-A568-2C8F9CB3AB6A}"/>
              </a:ext>
            </a:extLst>
          </p:cNvPr>
          <p:cNvSpPr txBox="1"/>
          <p:nvPr/>
        </p:nvSpPr>
        <p:spPr>
          <a:xfrm>
            <a:off x="348582" y="3985953"/>
            <a:ext cx="797064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-10</a:t>
            </a:r>
            <a:endParaRPr lang="en-IE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7C6E68-369D-419D-BFA0-282A56DD0AA1}"/>
              </a:ext>
            </a:extLst>
          </p:cNvPr>
          <p:cNvSpPr txBox="1"/>
          <p:nvPr/>
        </p:nvSpPr>
        <p:spPr>
          <a:xfrm>
            <a:off x="330728" y="6001312"/>
            <a:ext cx="6306352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                          keV                  GeV                    </a:t>
            </a:r>
            <a:r>
              <a:rPr lang="en-US" sz="2000" dirty="0" err="1"/>
              <a:t>PeV</a:t>
            </a:r>
            <a:endParaRPr lang="en-US" sz="2000" dirty="0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3B54518-7F32-4605-AE8C-44AA077061EE}"/>
              </a:ext>
            </a:extLst>
          </p:cNvPr>
          <p:cNvCxnSpPr/>
          <p:nvPr/>
        </p:nvCxnSpPr>
        <p:spPr>
          <a:xfrm rot="16200000" flipH="1">
            <a:off x="2038585" y="5844560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773D98D-F8D2-421E-9E7A-9E4794CD9B48}"/>
              </a:ext>
            </a:extLst>
          </p:cNvPr>
          <p:cNvCxnSpPr/>
          <p:nvPr/>
        </p:nvCxnSpPr>
        <p:spPr>
          <a:xfrm rot="16200000" flipH="1">
            <a:off x="4991014" y="5843123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080003EF-9698-497F-A6B7-E41DBAABF431}"/>
              </a:ext>
            </a:extLst>
          </p:cNvPr>
          <p:cNvCxnSpPr/>
          <p:nvPr/>
        </p:nvCxnSpPr>
        <p:spPr>
          <a:xfrm rot="16200000" flipH="1">
            <a:off x="3511706" y="5838918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1A740333-90CD-499C-A504-805798C57768}"/>
              </a:ext>
            </a:extLst>
          </p:cNvPr>
          <p:cNvCxnSpPr/>
          <p:nvPr/>
        </p:nvCxnSpPr>
        <p:spPr>
          <a:xfrm flipH="1">
            <a:off x="1145172" y="4208187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737DC02-6A15-43F0-9317-C5E3033FDD0E}"/>
              </a:ext>
            </a:extLst>
          </p:cNvPr>
          <p:cNvSpPr txBox="1"/>
          <p:nvPr/>
        </p:nvSpPr>
        <p:spPr>
          <a:xfrm rot="16200000">
            <a:off x="-1127649" y="3201814"/>
            <a:ext cx="27964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Flux [cm</a:t>
            </a:r>
            <a:r>
              <a:rPr lang="en-US" sz="2000" baseline="30000" dirty="0"/>
              <a:t>-2</a:t>
            </a:r>
            <a:r>
              <a:rPr lang="en-US" sz="2000" dirty="0"/>
              <a:t> s</a:t>
            </a:r>
            <a:r>
              <a:rPr lang="en-US" sz="2000" baseline="30000" dirty="0"/>
              <a:t>-1</a:t>
            </a:r>
            <a:r>
              <a:rPr lang="en-US" sz="2000" dirty="0"/>
              <a:t> sr</a:t>
            </a:r>
            <a:r>
              <a:rPr lang="en-US" sz="2000" baseline="30000" dirty="0"/>
              <a:t>-1</a:t>
            </a:r>
            <a:r>
              <a:rPr lang="en-US" sz="2000" dirty="0"/>
              <a:t> MeV</a:t>
            </a:r>
            <a:r>
              <a:rPr lang="en-US" sz="2000" baseline="30000" dirty="0"/>
              <a:t>-1</a:t>
            </a:r>
            <a:r>
              <a:rPr lang="en-US" sz="2000" dirty="0"/>
              <a:t>]</a:t>
            </a:r>
            <a:endParaRPr lang="en-IE" sz="2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0D18D-6FF2-433C-8282-8EE76E24F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Future astrophysical neutrino experiments | Iwan Morton-Blake/Donglian Xu</a:t>
            </a:r>
            <a:endParaRPr lang="en-IE"/>
          </a:p>
        </p:txBody>
      </p:sp>
      <p:pic>
        <p:nvPicPr>
          <p:cNvPr id="44" name="Picture 12" descr="IceCube sees neutrinos from 47 million light-years away - Big Think">
            <a:extLst>
              <a:ext uri="{FF2B5EF4-FFF2-40B4-BE49-F238E27FC236}">
                <a16:creationId xmlns:a16="http://schemas.microsoft.com/office/drawing/2014/main" id="{94165D3A-6781-4C59-8B30-245CFC2008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00" b="7853"/>
          <a:stretch/>
        </p:blipFill>
        <p:spPr bwMode="auto">
          <a:xfrm>
            <a:off x="7377690" y="3680050"/>
            <a:ext cx="903596" cy="1134910"/>
          </a:xfrm>
          <a:prstGeom prst="roundRect">
            <a:avLst/>
          </a:prstGeom>
          <a:noFill/>
          <a:ln w="19050"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" name="TextBox 95">
            <a:extLst>
              <a:ext uri="{FF2B5EF4-FFF2-40B4-BE49-F238E27FC236}">
                <a16:creationId xmlns:a16="http://schemas.microsoft.com/office/drawing/2014/main" id="{526C8A7F-ACC2-4454-8E1D-22009C749C2C}"/>
              </a:ext>
            </a:extLst>
          </p:cNvPr>
          <p:cNvSpPr txBox="1"/>
          <p:nvPr/>
        </p:nvSpPr>
        <p:spPr>
          <a:xfrm>
            <a:off x="5241446" y="4992479"/>
            <a:ext cx="386898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FFFF00"/>
                </a:solidFill>
                <a:latin typeface="Bradley Hand ITC" panose="03070402050302030203" pitchFamily="66" charset="0"/>
              </a:rPr>
              <a:t>Active galactic nucleus, cosmological sources</a:t>
            </a:r>
            <a:endParaRPr lang="en-IE" sz="2000" b="1" dirty="0">
              <a:solidFill>
                <a:srgbClr val="FFFF0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97" name="Picture 2" descr="What are Active Galactic Nuclei? - Universe Today">
            <a:extLst>
              <a:ext uri="{FF2B5EF4-FFF2-40B4-BE49-F238E27FC236}">
                <a16:creationId xmlns:a16="http://schemas.microsoft.com/office/drawing/2014/main" id="{E1723295-B230-4C72-9373-178D76D4B8DF}"/>
              </a:ext>
            </a:extLst>
          </p:cNvPr>
          <p:cNvPicPr/>
          <p:nvPr/>
        </p:nvPicPr>
        <p:blipFill rotWithShape="1">
          <a:blip r:embed="rId10"/>
          <a:srcRect l="9843" r="11397"/>
          <a:stretch/>
        </p:blipFill>
        <p:spPr>
          <a:xfrm>
            <a:off x="8582001" y="4885967"/>
            <a:ext cx="1257156" cy="955796"/>
          </a:xfrm>
          <a:prstGeom prst="roundRect">
            <a:avLst/>
          </a:prstGeom>
          <a:solidFill>
            <a:schemeClr val="bg1"/>
          </a:solidFill>
          <a:ln w="19050">
            <a:solidFill>
              <a:srgbClr val="FFFF00"/>
            </a:solidFill>
          </a:ln>
        </p:spPr>
      </p:pic>
      <p:grpSp>
        <p:nvGrpSpPr>
          <p:cNvPr id="69" name="Group 68">
            <a:extLst>
              <a:ext uri="{FF2B5EF4-FFF2-40B4-BE49-F238E27FC236}">
                <a16:creationId xmlns:a16="http://schemas.microsoft.com/office/drawing/2014/main" id="{5653C6AE-4667-44C9-97D9-1982D92D8048}"/>
              </a:ext>
            </a:extLst>
          </p:cNvPr>
          <p:cNvGrpSpPr/>
          <p:nvPr/>
        </p:nvGrpSpPr>
        <p:grpSpPr>
          <a:xfrm>
            <a:off x="8373101" y="101233"/>
            <a:ext cx="1375155" cy="1641191"/>
            <a:chOff x="6412140" y="229399"/>
            <a:chExt cx="2109513" cy="2376640"/>
          </a:xfrm>
        </p:grpSpPr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2204568B-0F62-4211-95B1-D8ADC5ABD29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/>
            <a:srcRect l="9702" t="17485" r="11206" b="7311"/>
            <a:stretch/>
          </p:blipFill>
          <p:spPr>
            <a:xfrm>
              <a:off x="6412140" y="461552"/>
              <a:ext cx="2109513" cy="214448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57150" cap="sq">
              <a:solidFill>
                <a:srgbClr val="FFFFFF"/>
              </a:solidFill>
              <a:miter lim="800000"/>
            </a:ln>
            <a:effectLst>
              <a:outerShdw blurRad="65000" dist="50800" dir="12900000" kx="195000" ky="145000" algn="tl" rotWithShape="0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360000"/>
              </a:camera>
              <a:lightRig rig="twoPt" dir="t">
                <a:rot lat="0" lon="0" rev="7200000"/>
              </a:lightRig>
            </a:scene3d>
            <a:sp3d contourW="12700">
              <a:bevelT w="25400" h="19050"/>
              <a:contourClr>
                <a:srgbClr val="969696"/>
              </a:contourClr>
            </a:sp3d>
          </p:spPr>
        </p:pic>
        <p:pic>
          <p:nvPicPr>
            <p:cNvPr id="71" name="Picture 70">
              <a:extLst>
                <a:ext uri="{FF2B5EF4-FFF2-40B4-BE49-F238E27FC236}">
                  <a16:creationId xmlns:a16="http://schemas.microsoft.com/office/drawing/2014/main" id="{DF9AAB38-F33F-4FB1-9FA5-FE12D558E7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782" t="51631" r="53145" b="22427"/>
            <a:stretch/>
          </p:blipFill>
          <p:spPr>
            <a:xfrm>
              <a:off x="7395558" y="229399"/>
              <a:ext cx="479888" cy="514754"/>
            </a:xfrm>
            <a:prstGeom prst="rect">
              <a:avLst/>
            </a:prstGeom>
          </p:spPr>
        </p:pic>
      </p:grpSp>
      <p:sp>
        <p:nvSpPr>
          <p:cNvPr id="72" name="TextBox 71">
            <a:extLst>
              <a:ext uri="{FF2B5EF4-FFF2-40B4-BE49-F238E27FC236}">
                <a16:creationId xmlns:a16="http://schemas.microsoft.com/office/drawing/2014/main" id="{9429AEA3-7305-4B17-A476-DFCD752C775B}"/>
              </a:ext>
            </a:extLst>
          </p:cNvPr>
          <p:cNvSpPr txBox="1"/>
          <p:nvPr/>
        </p:nvSpPr>
        <p:spPr>
          <a:xfrm>
            <a:off x="4036484" y="692733"/>
            <a:ext cx="46532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2000" u="sng" dirty="0">
                <a:solidFill>
                  <a:srgbClr val="92D050"/>
                </a:solidFill>
                <a:ea typeface="Amiri" panose="00000500000000000000" pitchFamily="2" charset="-78"/>
                <a:cs typeface="Amiri" panose="00000500000000000000" pitchFamily="2" charset="-78"/>
              </a:rPr>
              <a:t>JUNO (2025-) </a:t>
            </a:r>
          </a:p>
          <a:p>
            <a:pPr algn="ctr"/>
            <a:r>
              <a:rPr lang="en-IE" sz="2000" dirty="0">
                <a:solidFill>
                  <a:srgbClr val="92D050"/>
                </a:solidFill>
                <a:ea typeface="Amiri" panose="00000500000000000000" pitchFamily="2" charset="-78"/>
                <a:cs typeface="Amiri" panose="00000500000000000000" pitchFamily="2" charset="-78"/>
              </a:rPr>
              <a:t>~20,000 tons Liquid scintillator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2311E6-450C-44FB-B42C-293AAA49D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A66E92A-8C56-4FC4-9A77-AA4ED8BFD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47320-A876-4EC8-B33B-1E04D9997FA4}" type="slidenum">
              <a:rPr lang="en-IE" smtClean="0"/>
              <a:t>5</a:t>
            </a:fld>
            <a:endParaRPr lang="en-IE"/>
          </a:p>
        </p:txBody>
      </p:sp>
      <p:pic>
        <p:nvPicPr>
          <p:cNvPr id="52" name="Picture 9" descr="Surface Classroom Blackboard Completely Shaded Chalk Stock Photo 110048711  | Shutterstock">
            <a:extLst>
              <a:ext uri="{FF2B5EF4-FFF2-40B4-BE49-F238E27FC236}">
                <a16:creationId xmlns:a16="http://schemas.microsoft.com/office/drawing/2014/main" id="{379447A4-C7BE-47AF-92C0-7FB2CA6F34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alphaModFix amt="49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7639"/>
          <a:stretch/>
        </p:blipFill>
        <p:spPr bwMode="auto">
          <a:xfrm rot="16200000">
            <a:off x="1985930" y="3962728"/>
            <a:ext cx="2829173" cy="1149531"/>
          </a:xfrm>
          <a:prstGeom prst="rect">
            <a:avLst/>
          </a:prstGeom>
          <a:solidFill>
            <a:schemeClr val="accent5">
              <a:lumMod val="75000"/>
              <a:alpha val="81000"/>
            </a:schemeClr>
          </a:solidFill>
          <a:effectLst>
            <a:softEdge rad="1016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3FE8C49-8DCD-4932-9803-96DE834813E0}"/>
              </a:ext>
            </a:extLst>
          </p:cNvPr>
          <p:cNvSpPr txBox="1"/>
          <p:nvPr/>
        </p:nvSpPr>
        <p:spPr>
          <a:xfrm>
            <a:off x="334301" y="2297832"/>
            <a:ext cx="76390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10</a:t>
            </a:r>
            <a:endParaRPr lang="en-IE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A30131-D32C-4B0E-A317-B104A1088E1F}"/>
              </a:ext>
            </a:extLst>
          </p:cNvPr>
          <p:cNvSpPr txBox="1"/>
          <p:nvPr/>
        </p:nvSpPr>
        <p:spPr>
          <a:xfrm>
            <a:off x="348582" y="3139575"/>
            <a:ext cx="76390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</a:t>
            </a:r>
            <a:endParaRPr lang="en-IE" sz="20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20D99AC-F3C4-46A1-B76E-AAEDE3778D7F}"/>
              </a:ext>
            </a:extLst>
          </p:cNvPr>
          <p:cNvCxnSpPr/>
          <p:nvPr/>
        </p:nvCxnSpPr>
        <p:spPr>
          <a:xfrm flipH="1">
            <a:off x="1152030" y="2493146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9B47FD3C-5DF8-44B3-88B5-52A7F44A6178}"/>
              </a:ext>
            </a:extLst>
          </p:cNvPr>
          <p:cNvSpPr/>
          <p:nvPr/>
        </p:nvSpPr>
        <p:spPr>
          <a:xfrm>
            <a:off x="1798324" y="2453679"/>
            <a:ext cx="941090" cy="968685"/>
          </a:xfrm>
          <a:custGeom>
            <a:avLst/>
            <a:gdLst>
              <a:gd name="connsiteX0" fmla="*/ 1059180 w 1059180"/>
              <a:gd name="connsiteY0" fmla="*/ 110490 h 887730"/>
              <a:gd name="connsiteX1" fmla="*/ 1040130 w 1059180"/>
              <a:gd name="connsiteY1" fmla="*/ 53340 h 887730"/>
              <a:gd name="connsiteX2" fmla="*/ 1032510 w 1059180"/>
              <a:gd name="connsiteY2" fmla="*/ 30480 h 887730"/>
              <a:gd name="connsiteX3" fmla="*/ 1002030 w 1059180"/>
              <a:gd name="connsiteY3" fmla="*/ 7620 h 887730"/>
              <a:gd name="connsiteX4" fmla="*/ 933450 w 1059180"/>
              <a:gd name="connsiteY4" fmla="*/ 0 h 887730"/>
              <a:gd name="connsiteX5" fmla="*/ 880110 w 1059180"/>
              <a:gd name="connsiteY5" fmla="*/ 3810 h 887730"/>
              <a:gd name="connsiteX6" fmla="*/ 842010 w 1059180"/>
              <a:gd name="connsiteY6" fmla="*/ 26670 h 887730"/>
              <a:gd name="connsiteX7" fmla="*/ 720090 w 1059180"/>
              <a:gd name="connsiteY7" fmla="*/ 144780 h 887730"/>
              <a:gd name="connsiteX8" fmla="*/ 685800 w 1059180"/>
              <a:gd name="connsiteY8" fmla="*/ 179070 h 887730"/>
              <a:gd name="connsiteX9" fmla="*/ 651510 w 1059180"/>
              <a:gd name="connsiteY9" fmla="*/ 213360 h 887730"/>
              <a:gd name="connsiteX10" fmla="*/ 575310 w 1059180"/>
              <a:gd name="connsiteY10" fmla="*/ 297180 h 887730"/>
              <a:gd name="connsiteX11" fmla="*/ 518160 w 1059180"/>
              <a:gd name="connsiteY11" fmla="*/ 354330 h 887730"/>
              <a:gd name="connsiteX12" fmla="*/ 483870 w 1059180"/>
              <a:gd name="connsiteY12" fmla="*/ 388620 h 887730"/>
              <a:gd name="connsiteX13" fmla="*/ 453390 w 1059180"/>
              <a:gd name="connsiteY13" fmla="*/ 415290 h 887730"/>
              <a:gd name="connsiteX14" fmla="*/ 388620 w 1059180"/>
              <a:gd name="connsiteY14" fmla="*/ 487680 h 887730"/>
              <a:gd name="connsiteX15" fmla="*/ 361950 w 1059180"/>
              <a:gd name="connsiteY15" fmla="*/ 525780 h 887730"/>
              <a:gd name="connsiteX16" fmla="*/ 327660 w 1059180"/>
              <a:gd name="connsiteY16" fmla="*/ 556260 h 887730"/>
              <a:gd name="connsiteX17" fmla="*/ 297180 w 1059180"/>
              <a:gd name="connsiteY17" fmla="*/ 590550 h 887730"/>
              <a:gd name="connsiteX18" fmla="*/ 217170 w 1059180"/>
              <a:gd name="connsiteY18" fmla="*/ 670560 h 887730"/>
              <a:gd name="connsiteX19" fmla="*/ 72390 w 1059180"/>
              <a:gd name="connsiteY19" fmla="*/ 811530 h 887730"/>
              <a:gd name="connsiteX20" fmla="*/ 45720 w 1059180"/>
              <a:gd name="connsiteY20" fmla="*/ 845820 h 887730"/>
              <a:gd name="connsiteX21" fmla="*/ 11430 w 1059180"/>
              <a:gd name="connsiteY21" fmla="*/ 880110 h 887730"/>
              <a:gd name="connsiteX22" fmla="*/ 0 w 1059180"/>
              <a:gd name="connsiteY22" fmla="*/ 887730 h 887730"/>
              <a:gd name="connsiteX0" fmla="*/ 1048024 w 1048024"/>
              <a:gd name="connsiteY0" fmla="*/ 110490 h 1057437"/>
              <a:gd name="connsiteX1" fmla="*/ 1028974 w 1048024"/>
              <a:gd name="connsiteY1" fmla="*/ 53340 h 1057437"/>
              <a:gd name="connsiteX2" fmla="*/ 1021354 w 1048024"/>
              <a:gd name="connsiteY2" fmla="*/ 30480 h 1057437"/>
              <a:gd name="connsiteX3" fmla="*/ 990874 w 1048024"/>
              <a:gd name="connsiteY3" fmla="*/ 7620 h 1057437"/>
              <a:gd name="connsiteX4" fmla="*/ 922294 w 1048024"/>
              <a:gd name="connsiteY4" fmla="*/ 0 h 1057437"/>
              <a:gd name="connsiteX5" fmla="*/ 868954 w 1048024"/>
              <a:gd name="connsiteY5" fmla="*/ 3810 h 1057437"/>
              <a:gd name="connsiteX6" fmla="*/ 830854 w 1048024"/>
              <a:gd name="connsiteY6" fmla="*/ 26670 h 1057437"/>
              <a:gd name="connsiteX7" fmla="*/ 708934 w 1048024"/>
              <a:gd name="connsiteY7" fmla="*/ 144780 h 1057437"/>
              <a:gd name="connsiteX8" fmla="*/ 674644 w 1048024"/>
              <a:gd name="connsiteY8" fmla="*/ 179070 h 1057437"/>
              <a:gd name="connsiteX9" fmla="*/ 640354 w 1048024"/>
              <a:gd name="connsiteY9" fmla="*/ 213360 h 1057437"/>
              <a:gd name="connsiteX10" fmla="*/ 564154 w 1048024"/>
              <a:gd name="connsiteY10" fmla="*/ 297180 h 1057437"/>
              <a:gd name="connsiteX11" fmla="*/ 507004 w 1048024"/>
              <a:gd name="connsiteY11" fmla="*/ 354330 h 1057437"/>
              <a:gd name="connsiteX12" fmla="*/ 472714 w 1048024"/>
              <a:gd name="connsiteY12" fmla="*/ 388620 h 1057437"/>
              <a:gd name="connsiteX13" fmla="*/ 442234 w 1048024"/>
              <a:gd name="connsiteY13" fmla="*/ 415290 h 1057437"/>
              <a:gd name="connsiteX14" fmla="*/ 377464 w 1048024"/>
              <a:gd name="connsiteY14" fmla="*/ 487680 h 1057437"/>
              <a:gd name="connsiteX15" fmla="*/ 350794 w 1048024"/>
              <a:gd name="connsiteY15" fmla="*/ 525780 h 1057437"/>
              <a:gd name="connsiteX16" fmla="*/ 316504 w 1048024"/>
              <a:gd name="connsiteY16" fmla="*/ 556260 h 1057437"/>
              <a:gd name="connsiteX17" fmla="*/ 286024 w 1048024"/>
              <a:gd name="connsiteY17" fmla="*/ 590550 h 1057437"/>
              <a:gd name="connsiteX18" fmla="*/ 206014 w 1048024"/>
              <a:gd name="connsiteY18" fmla="*/ 670560 h 1057437"/>
              <a:gd name="connsiteX19" fmla="*/ 61234 w 1048024"/>
              <a:gd name="connsiteY19" fmla="*/ 811530 h 1057437"/>
              <a:gd name="connsiteX20" fmla="*/ 34564 w 1048024"/>
              <a:gd name="connsiteY20" fmla="*/ 845820 h 1057437"/>
              <a:gd name="connsiteX21" fmla="*/ 274 w 1048024"/>
              <a:gd name="connsiteY21" fmla="*/ 880110 h 1057437"/>
              <a:gd name="connsiteX22" fmla="*/ 25923 w 1048024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35311 w 1022101"/>
              <a:gd name="connsiteY19" fmla="*/ 811530 h 1057437"/>
              <a:gd name="connsiteX20" fmla="*/ 8641 w 1022101"/>
              <a:gd name="connsiteY20" fmla="*/ 845820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35311 w 1022101"/>
              <a:gd name="connsiteY19" fmla="*/ 81153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4413 w 1022101"/>
              <a:gd name="connsiteY18" fmla="*/ 721472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6594 w 1022101"/>
              <a:gd name="connsiteY18" fmla="*/ 710865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752806 w 1022101"/>
              <a:gd name="connsiteY7" fmla="*/ 197813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2630 h 1059577"/>
              <a:gd name="connsiteX1" fmla="*/ 1003051 w 1022101"/>
              <a:gd name="connsiteY1" fmla="*/ 55480 h 1059577"/>
              <a:gd name="connsiteX2" fmla="*/ 995431 w 1022101"/>
              <a:gd name="connsiteY2" fmla="*/ 32620 h 1059577"/>
              <a:gd name="connsiteX3" fmla="*/ 964951 w 1022101"/>
              <a:gd name="connsiteY3" fmla="*/ 9760 h 1059577"/>
              <a:gd name="connsiteX4" fmla="*/ 896371 w 1022101"/>
              <a:gd name="connsiteY4" fmla="*/ 2140 h 1059577"/>
              <a:gd name="connsiteX5" fmla="*/ 843031 w 1022101"/>
              <a:gd name="connsiteY5" fmla="*/ 5950 h 1059577"/>
              <a:gd name="connsiteX6" fmla="*/ 850734 w 1022101"/>
              <a:gd name="connsiteY6" fmla="*/ 71237 h 1059577"/>
              <a:gd name="connsiteX7" fmla="*/ 752806 w 1022101"/>
              <a:gd name="connsiteY7" fmla="*/ 199953 h 1059577"/>
              <a:gd name="connsiteX8" fmla="*/ 718516 w 1022101"/>
              <a:gd name="connsiteY8" fmla="*/ 208787 h 1059577"/>
              <a:gd name="connsiteX9" fmla="*/ 690769 w 1022101"/>
              <a:gd name="connsiteY9" fmla="*/ 260048 h 1059577"/>
              <a:gd name="connsiteX10" fmla="*/ 640742 w 1022101"/>
              <a:gd name="connsiteY10" fmla="*/ 318413 h 1059577"/>
              <a:gd name="connsiteX11" fmla="*/ 601041 w 1022101"/>
              <a:gd name="connsiteY11" fmla="*/ 354349 h 1059577"/>
              <a:gd name="connsiteX12" fmla="*/ 571114 w 1022101"/>
              <a:gd name="connsiteY12" fmla="*/ 390760 h 1059577"/>
              <a:gd name="connsiteX13" fmla="*/ 534090 w 1022101"/>
              <a:gd name="connsiteY13" fmla="*/ 430159 h 1059577"/>
              <a:gd name="connsiteX14" fmla="*/ 493312 w 1022101"/>
              <a:gd name="connsiteY14" fmla="*/ 481334 h 1059577"/>
              <a:gd name="connsiteX15" fmla="*/ 464461 w 1022101"/>
              <a:gd name="connsiteY15" fmla="*/ 530041 h 1059577"/>
              <a:gd name="connsiteX16" fmla="*/ 419266 w 1022101"/>
              <a:gd name="connsiteY16" fmla="*/ 581735 h 1059577"/>
              <a:gd name="connsiteX17" fmla="*/ 364794 w 1022101"/>
              <a:gd name="connsiteY17" fmla="*/ 639360 h 1059577"/>
              <a:gd name="connsiteX18" fmla="*/ 306594 w 1022101"/>
              <a:gd name="connsiteY18" fmla="*/ 713005 h 1059577"/>
              <a:gd name="connsiteX19" fmla="*/ 231609 w 1022101"/>
              <a:gd name="connsiteY19" fmla="*/ 826399 h 1059577"/>
              <a:gd name="connsiteX20" fmla="*/ 156956 w 1022101"/>
              <a:gd name="connsiteY20" fmla="*/ 900993 h 1059577"/>
              <a:gd name="connsiteX21" fmla="*/ 94311 w 1022101"/>
              <a:gd name="connsiteY21" fmla="*/ 964982 h 1059577"/>
              <a:gd name="connsiteX22" fmla="*/ 0 w 1022101"/>
              <a:gd name="connsiteY22" fmla="*/ 1059577 h 105957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95377 w 1022101"/>
              <a:gd name="connsiteY5" fmla="*/ 31387 h 1057437"/>
              <a:gd name="connsiteX6" fmla="*/ 850734 w 1022101"/>
              <a:gd name="connsiteY6" fmla="*/ 69097 h 1057437"/>
              <a:gd name="connsiteX7" fmla="*/ 752806 w 1022101"/>
              <a:gd name="connsiteY7" fmla="*/ 197813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03052 h 1049999"/>
              <a:gd name="connsiteX1" fmla="*/ 1003051 w 1022101"/>
              <a:gd name="connsiteY1" fmla="*/ 45902 h 1049999"/>
              <a:gd name="connsiteX2" fmla="*/ 995431 w 1022101"/>
              <a:gd name="connsiteY2" fmla="*/ 23042 h 1049999"/>
              <a:gd name="connsiteX3" fmla="*/ 964951 w 1022101"/>
              <a:gd name="connsiteY3" fmla="*/ 182 h 1049999"/>
              <a:gd name="connsiteX4" fmla="*/ 909458 w 1022101"/>
              <a:gd name="connsiteY4" fmla="*/ 11654 h 1049999"/>
              <a:gd name="connsiteX5" fmla="*/ 895377 w 1022101"/>
              <a:gd name="connsiteY5" fmla="*/ 23949 h 1049999"/>
              <a:gd name="connsiteX6" fmla="*/ 850734 w 1022101"/>
              <a:gd name="connsiteY6" fmla="*/ 61659 h 1049999"/>
              <a:gd name="connsiteX7" fmla="*/ 752806 w 1022101"/>
              <a:gd name="connsiteY7" fmla="*/ 190375 h 1049999"/>
              <a:gd name="connsiteX8" fmla="*/ 718516 w 1022101"/>
              <a:gd name="connsiteY8" fmla="*/ 199209 h 1049999"/>
              <a:gd name="connsiteX9" fmla="*/ 690769 w 1022101"/>
              <a:gd name="connsiteY9" fmla="*/ 250470 h 1049999"/>
              <a:gd name="connsiteX10" fmla="*/ 640742 w 1022101"/>
              <a:gd name="connsiteY10" fmla="*/ 308835 h 1049999"/>
              <a:gd name="connsiteX11" fmla="*/ 601041 w 1022101"/>
              <a:gd name="connsiteY11" fmla="*/ 344771 h 1049999"/>
              <a:gd name="connsiteX12" fmla="*/ 571114 w 1022101"/>
              <a:gd name="connsiteY12" fmla="*/ 381182 h 1049999"/>
              <a:gd name="connsiteX13" fmla="*/ 534090 w 1022101"/>
              <a:gd name="connsiteY13" fmla="*/ 420581 h 1049999"/>
              <a:gd name="connsiteX14" fmla="*/ 493312 w 1022101"/>
              <a:gd name="connsiteY14" fmla="*/ 471756 h 1049999"/>
              <a:gd name="connsiteX15" fmla="*/ 464461 w 1022101"/>
              <a:gd name="connsiteY15" fmla="*/ 520463 h 1049999"/>
              <a:gd name="connsiteX16" fmla="*/ 419266 w 1022101"/>
              <a:gd name="connsiteY16" fmla="*/ 572157 h 1049999"/>
              <a:gd name="connsiteX17" fmla="*/ 364794 w 1022101"/>
              <a:gd name="connsiteY17" fmla="*/ 629782 h 1049999"/>
              <a:gd name="connsiteX18" fmla="*/ 306594 w 1022101"/>
              <a:gd name="connsiteY18" fmla="*/ 703427 h 1049999"/>
              <a:gd name="connsiteX19" fmla="*/ 231609 w 1022101"/>
              <a:gd name="connsiteY19" fmla="*/ 816821 h 1049999"/>
              <a:gd name="connsiteX20" fmla="*/ 156956 w 1022101"/>
              <a:gd name="connsiteY20" fmla="*/ 891415 h 1049999"/>
              <a:gd name="connsiteX21" fmla="*/ 94311 w 1022101"/>
              <a:gd name="connsiteY21" fmla="*/ 955404 h 1049999"/>
              <a:gd name="connsiteX22" fmla="*/ 0 w 1022101"/>
              <a:gd name="connsiteY22" fmla="*/ 1049999 h 1049999"/>
              <a:gd name="connsiteX0" fmla="*/ 1015557 w 1015557"/>
              <a:gd name="connsiteY0" fmla="*/ 330034 h 1049999"/>
              <a:gd name="connsiteX1" fmla="*/ 1003051 w 1015557"/>
              <a:gd name="connsiteY1" fmla="*/ 45902 h 1049999"/>
              <a:gd name="connsiteX2" fmla="*/ 995431 w 1015557"/>
              <a:gd name="connsiteY2" fmla="*/ 23042 h 1049999"/>
              <a:gd name="connsiteX3" fmla="*/ 964951 w 1015557"/>
              <a:gd name="connsiteY3" fmla="*/ 182 h 1049999"/>
              <a:gd name="connsiteX4" fmla="*/ 909458 w 1015557"/>
              <a:gd name="connsiteY4" fmla="*/ 11654 h 1049999"/>
              <a:gd name="connsiteX5" fmla="*/ 895377 w 1015557"/>
              <a:gd name="connsiteY5" fmla="*/ 23949 h 1049999"/>
              <a:gd name="connsiteX6" fmla="*/ 850734 w 1015557"/>
              <a:gd name="connsiteY6" fmla="*/ 61659 h 1049999"/>
              <a:gd name="connsiteX7" fmla="*/ 752806 w 1015557"/>
              <a:gd name="connsiteY7" fmla="*/ 190375 h 1049999"/>
              <a:gd name="connsiteX8" fmla="*/ 718516 w 1015557"/>
              <a:gd name="connsiteY8" fmla="*/ 199209 h 1049999"/>
              <a:gd name="connsiteX9" fmla="*/ 690769 w 1015557"/>
              <a:gd name="connsiteY9" fmla="*/ 250470 h 1049999"/>
              <a:gd name="connsiteX10" fmla="*/ 640742 w 1015557"/>
              <a:gd name="connsiteY10" fmla="*/ 308835 h 1049999"/>
              <a:gd name="connsiteX11" fmla="*/ 601041 w 1015557"/>
              <a:gd name="connsiteY11" fmla="*/ 344771 h 1049999"/>
              <a:gd name="connsiteX12" fmla="*/ 571114 w 1015557"/>
              <a:gd name="connsiteY12" fmla="*/ 381182 h 1049999"/>
              <a:gd name="connsiteX13" fmla="*/ 534090 w 1015557"/>
              <a:gd name="connsiteY13" fmla="*/ 420581 h 1049999"/>
              <a:gd name="connsiteX14" fmla="*/ 493312 w 1015557"/>
              <a:gd name="connsiteY14" fmla="*/ 471756 h 1049999"/>
              <a:gd name="connsiteX15" fmla="*/ 464461 w 1015557"/>
              <a:gd name="connsiteY15" fmla="*/ 520463 h 1049999"/>
              <a:gd name="connsiteX16" fmla="*/ 419266 w 1015557"/>
              <a:gd name="connsiteY16" fmla="*/ 572157 h 1049999"/>
              <a:gd name="connsiteX17" fmla="*/ 364794 w 1015557"/>
              <a:gd name="connsiteY17" fmla="*/ 629782 h 1049999"/>
              <a:gd name="connsiteX18" fmla="*/ 306594 w 1015557"/>
              <a:gd name="connsiteY18" fmla="*/ 703427 h 1049999"/>
              <a:gd name="connsiteX19" fmla="*/ 231609 w 1015557"/>
              <a:gd name="connsiteY19" fmla="*/ 816821 h 1049999"/>
              <a:gd name="connsiteX20" fmla="*/ 156956 w 1015557"/>
              <a:gd name="connsiteY20" fmla="*/ 891415 h 1049999"/>
              <a:gd name="connsiteX21" fmla="*/ 94311 w 1015557"/>
              <a:gd name="connsiteY21" fmla="*/ 955404 h 1049999"/>
              <a:gd name="connsiteX22" fmla="*/ 0 w 1015557"/>
              <a:gd name="connsiteY22" fmla="*/ 1049999 h 1049999"/>
              <a:gd name="connsiteX0" fmla="*/ 1015557 w 1044698"/>
              <a:gd name="connsiteY0" fmla="*/ 330034 h 1049999"/>
              <a:gd name="connsiteX1" fmla="*/ 1044492 w 1044698"/>
              <a:gd name="connsiteY1" fmla="*/ 168939 h 1049999"/>
              <a:gd name="connsiteX2" fmla="*/ 995431 w 1044698"/>
              <a:gd name="connsiteY2" fmla="*/ 23042 h 1049999"/>
              <a:gd name="connsiteX3" fmla="*/ 964951 w 1044698"/>
              <a:gd name="connsiteY3" fmla="*/ 182 h 1049999"/>
              <a:gd name="connsiteX4" fmla="*/ 909458 w 1044698"/>
              <a:gd name="connsiteY4" fmla="*/ 11654 h 1049999"/>
              <a:gd name="connsiteX5" fmla="*/ 895377 w 1044698"/>
              <a:gd name="connsiteY5" fmla="*/ 23949 h 1049999"/>
              <a:gd name="connsiteX6" fmla="*/ 850734 w 1044698"/>
              <a:gd name="connsiteY6" fmla="*/ 61659 h 1049999"/>
              <a:gd name="connsiteX7" fmla="*/ 752806 w 1044698"/>
              <a:gd name="connsiteY7" fmla="*/ 190375 h 1049999"/>
              <a:gd name="connsiteX8" fmla="*/ 718516 w 1044698"/>
              <a:gd name="connsiteY8" fmla="*/ 199209 h 1049999"/>
              <a:gd name="connsiteX9" fmla="*/ 690769 w 1044698"/>
              <a:gd name="connsiteY9" fmla="*/ 250470 h 1049999"/>
              <a:gd name="connsiteX10" fmla="*/ 640742 w 1044698"/>
              <a:gd name="connsiteY10" fmla="*/ 308835 h 1049999"/>
              <a:gd name="connsiteX11" fmla="*/ 601041 w 1044698"/>
              <a:gd name="connsiteY11" fmla="*/ 344771 h 1049999"/>
              <a:gd name="connsiteX12" fmla="*/ 571114 w 1044698"/>
              <a:gd name="connsiteY12" fmla="*/ 381182 h 1049999"/>
              <a:gd name="connsiteX13" fmla="*/ 534090 w 1044698"/>
              <a:gd name="connsiteY13" fmla="*/ 420581 h 1049999"/>
              <a:gd name="connsiteX14" fmla="*/ 493312 w 1044698"/>
              <a:gd name="connsiteY14" fmla="*/ 471756 h 1049999"/>
              <a:gd name="connsiteX15" fmla="*/ 464461 w 1044698"/>
              <a:gd name="connsiteY15" fmla="*/ 520463 h 1049999"/>
              <a:gd name="connsiteX16" fmla="*/ 419266 w 1044698"/>
              <a:gd name="connsiteY16" fmla="*/ 572157 h 1049999"/>
              <a:gd name="connsiteX17" fmla="*/ 364794 w 1044698"/>
              <a:gd name="connsiteY17" fmla="*/ 629782 h 1049999"/>
              <a:gd name="connsiteX18" fmla="*/ 306594 w 1044698"/>
              <a:gd name="connsiteY18" fmla="*/ 703427 h 1049999"/>
              <a:gd name="connsiteX19" fmla="*/ 231609 w 1044698"/>
              <a:gd name="connsiteY19" fmla="*/ 816821 h 1049999"/>
              <a:gd name="connsiteX20" fmla="*/ 156956 w 1044698"/>
              <a:gd name="connsiteY20" fmla="*/ 891415 h 1049999"/>
              <a:gd name="connsiteX21" fmla="*/ 94311 w 1044698"/>
              <a:gd name="connsiteY21" fmla="*/ 955404 h 1049999"/>
              <a:gd name="connsiteX22" fmla="*/ 0 w 1044698"/>
              <a:gd name="connsiteY22" fmla="*/ 1049999 h 1049999"/>
              <a:gd name="connsiteX0" fmla="*/ 1043911 w 1046927"/>
              <a:gd name="connsiteY0" fmla="*/ 315184 h 1049999"/>
              <a:gd name="connsiteX1" fmla="*/ 1044492 w 1046927"/>
              <a:gd name="connsiteY1" fmla="*/ 168939 h 1049999"/>
              <a:gd name="connsiteX2" fmla="*/ 995431 w 1046927"/>
              <a:gd name="connsiteY2" fmla="*/ 23042 h 1049999"/>
              <a:gd name="connsiteX3" fmla="*/ 964951 w 1046927"/>
              <a:gd name="connsiteY3" fmla="*/ 182 h 1049999"/>
              <a:gd name="connsiteX4" fmla="*/ 909458 w 1046927"/>
              <a:gd name="connsiteY4" fmla="*/ 11654 h 1049999"/>
              <a:gd name="connsiteX5" fmla="*/ 895377 w 1046927"/>
              <a:gd name="connsiteY5" fmla="*/ 23949 h 1049999"/>
              <a:gd name="connsiteX6" fmla="*/ 850734 w 1046927"/>
              <a:gd name="connsiteY6" fmla="*/ 61659 h 1049999"/>
              <a:gd name="connsiteX7" fmla="*/ 752806 w 1046927"/>
              <a:gd name="connsiteY7" fmla="*/ 190375 h 1049999"/>
              <a:gd name="connsiteX8" fmla="*/ 718516 w 1046927"/>
              <a:gd name="connsiteY8" fmla="*/ 199209 h 1049999"/>
              <a:gd name="connsiteX9" fmla="*/ 690769 w 1046927"/>
              <a:gd name="connsiteY9" fmla="*/ 250470 h 1049999"/>
              <a:gd name="connsiteX10" fmla="*/ 640742 w 1046927"/>
              <a:gd name="connsiteY10" fmla="*/ 308835 h 1049999"/>
              <a:gd name="connsiteX11" fmla="*/ 601041 w 1046927"/>
              <a:gd name="connsiteY11" fmla="*/ 344771 h 1049999"/>
              <a:gd name="connsiteX12" fmla="*/ 571114 w 1046927"/>
              <a:gd name="connsiteY12" fmla="*/ 381182 h 1049999"/>
              <a:gd name="connsiteX13" fmla="*/ 534090 w 1046927"/>
              <a:gd name="connsiteY13" fmla="*/ 420581 h 1049999"/>
              <a:gd name="connsiteX14" fmla="*/ 493312 w 1046927"/>
              <a:gd name="connsiteY14" fmla="*/ 471756 h 1049999"/>
              <a:gd name="connsiteX15" fmla="*/ 464461 w 1046927"/>
              <a:gd name="connsiteY15" fmla="*/ 520463 h 1049999"/>
              <a:gd name="connsiteX16" fmla="*/ 419266 w 1046927"/>
              <a:gd name="connsiteY16" fmla="*/ 572157 h 1049999"/>
              <a:gd name="connsiteX17" fmla="*/ 364794 w 1046927"/>
              <a:gd name="connsiteY17" fmla="*/ 629782 h 1049999"/>
              <a:gd name="connsiteX18" fmla="*/ 306594 w 1046927"/>
              <a:gd name="connsiteY18" fmla="*/ 703427 h 1049999"/>
              <a:gd name="connsiteX19" fmla="*/ 231609 w 1046927"/>
              <a:gd name="connsiteY19" fmla="*/ 816821 h 1049999"/>
              <a:gd name="connsiteX20" fmla="*/ 156956 w 1046927"/>
              <a:gd name="connsiteY20" fmla="*/ 891415 h 1049999"/>
              <a:gd name="connsiteX21" fmla="*/ 94311 w 1046927"/>
              <a:gd name="connsiteY21" fmla="*/ 955404 h 1049999"/>
              <a:gd name="connsiteX22" fmla="*/ 0 w 1046927"/>
              <a:gd name="connsiteY22" fmla="*/ 1049999 h 1049999"/>
              <a:gd name="connsiteX0" fmla="*/ 1043911 w 1045541"/>
              <a:gd name="connsiteY0" fmla="*/ 315319 h 1050134"/>
              <a:gd name="connsiteX1" fmla="*/ 1044492 w 1045541"/>
              <a:gd name="connsiteY1" fmla="*/ 169074 h 1050134"/>
              <a:gd name="connsiteX2" fmla="*/ 1017242 w 1045541"/>
              <a:gd name="connsiteY2" fmla="*/ 27419 h 1050134"/>
              <a:gd name="connsiteX3" fmla="*/ 964951 w 1045541"/>
              <a:gd name="connsiteY3" fmla="*/ 317 h 1050134"/>
              <a:gd name="connsiteX4" fmla="*/ 909458 w 1045541"/>
              <a:gd name="connsiteY4" fmla="*/ 11789 h 1050134"/>
              <a:gd name="connsiteX5" fmla="*/ 895377 w 1045541"/>
              <a:gd name="connsiteY5" fmla="*/ 24084 h 1050134"/>
              <a:gd name="connsiteX6" fmla="*/ 850734 w 1045541"/>
              <a:gd name="connsiteY6" fmla="*/ 61794 h 1050134"/>
              <a:gd name="connsiteX7" fmla="*/ 752806 w 1045541"/>
              <a:gd name="connsiteY7" fmla="*/ 190510 h 1050134"/>
              <a:gd name="connsiteX8" fmla="*/ 718516 w 1045541"/>
              <a:gd name="connsiteY8" fmla="*/ 199344 h 1050134"/>
              <a:gd name="connsiteX9" fmla="*/ 690769 w 1045541"/>
              <a:gd name="connsiteY9" fmla="*/ 250605 h 1050134"/>
              <a:gd name="connsiteX10" fmla="*/ 640742 w 1045541"/>
              <a:gd name="connsiteY10" fmla="*/ 308970 h 1050134"/>
              <a:gd name="connsiteX11" fmla="*/ 601041 w 1045541"/>
              <a:gd name="connsiteY11" fmla="*/ 344906 h 1050134"/>
              <a:gd name="connsiteX12" fmla="*/ 571114 w 1045541"/>
              <a:gd name="connsiteY12" fmla="*/ 381317 h 1050134"/>
              <a:gd name="connsiteX13" fmla="*/ 534090 w 1045541"/>
              <a:gd name="connsiteY13" fmla="*/ 420716 h 1050134"/>
              <a:gd name="connsiteX14" fmla="*/ 493312 w 1045541"/>
              <a:gd name="connsiteY14" fmla="*/ 471891 h 1050134"/>
              <a:gd name="connsiteX15" fmla="*/ 464461 w 1045541"/>
              <a:gd name="connsiteY15" fmla="*/ 520598 h 1050134"/>
              <a:gd name="connsiteX16" fmla="*/ 419266 w 1045541"/>
              <a:gd name="connsiteY16" fmla="*/ 572292 h 1050134"/>
              <a:gd name="connsiteX17" fmla="*/ 364794 w 1045541"/>
              <a:gd name="connsiteY17" fmla="*/ 629917 h 1050134"/>
              <a:gd name="connsiteX18" fmla="*/ 306594 w 1045541"/>
              <a:gd name="connsiteY18" fmla="*/ 703562 h 1050134"/>
              <a:gd name="connsiteX19" fmla="*/ 231609 w 1045541"/>
              <a:gd name="connsiteY19" fmla="*/ 816956 h 1050134"/>
              <a:gd name="connsiteX20" fmla="*/ 156956 w 1045541"/>
              <a:gd name="connsiteY20" fmla="*/ 891550 h 1050134"/>
              <a:gd name="connsiteX21" fmla="*/ 94311 w 1045541"/>
              <a:gd name="connsiteY21" fmla="*/ 955539 h 1050134"/>
              <a:gd name="connsiteX22" fmla="*/ 0 w 1045541"/>
              <a:gd name="connsiteY22" fmla="*/ 1050134 h 1050134"/>
              <a:gd name="connsiteX0" fmla="*/ 1043911 w 1045541"/>
              <a:gd name="connsiteY0" fmla="*/ 307190 h 1042005"/>
              <a:gd name="connsiteX1" fmla="*/ 1044492 w 1045541"/>
              <a:gd name="connsiteY1" fmla="*/ 160945 h 1042005"/>
              <a:gd name="connsiteX2" fmla="*/ 1017242 w 1045541"/>
              <a:gd name="connsiteY2" fmla="*/ 19290 h 1042005"/>
              <a:gd name="connsiteX3" fmla="*/ 975857 w 1045541"/>
              <a:gd name="connsiteY3" fmla="*/ 673 h 1042005"/>
              <a:gd name="connsiteX4" fmla="*/ 909458 w 1045541"/>
              <a:gd name="connsiteY4" fmla="*/ 3660 h 1042005"/>
              <a:gd name="connsiteX5" fmla="*/ 895377 w 1045541"/>
              <a:gd name="connsiteY5" fmla="*/ 15955 h 1042005"/>
              <a:gd name="connsiteX6" fmla="*/ 850734 w 1045541"/>
              <a:gd name="connsiteY6" fmla="*/ 53665 h 1042005"/>
              <a:gd name="connsiteX7" fmla="*/ 752806 w 1045541"/>
              <a:gd name="connsiteY7" fmla="*/ 182381 h 1042005"/>
              <a:gd name="connsiteX8" fmla="*/ 718516 w 1045541"/>
              <a:gd name="connsiteY8" fmla="*/ 191215 h 1042005"/>
              <a:gd name="connsiteX9" fmla="*/ 690769 w 1045541"/>
              <a:gd name="connsiteY9" fmla="*/ 242476 h 1042005"/>
              <a:gd name="connsiteX10" fmla="*/ 640742 w 1045541"/>
              <a:gd name="connsiteY10" fmla="*/ 300841 h 1042005"/>
              <a:gd name="connsiteX11" fmla="*/ 601041 w 1045541"/>
              <a:gd name="connsiteY11" fmla="*/ 336777 h 1042005"/>
              <a:gd name="connsiteX12" fmla="*/ 571114 w 1045541"/>
              <a:gd name="connsiteY12" fmla="*/ 373188 h 1042005"/>
              <a:gd name="connsiteX13" fmla="*/ 534090 w 1045541"/>
              <a:gd name="connsiteY13" fmla="*/ 412587 h 1042005"/>
              <a:gd name="connsiteX14" fmla="*/ 493312 w 1045541"/>
              <a:gd name="connsiteY14" fmla="*/ 463762 h 1042005"/>
              <a:gd name="connsiteX15" fmla="*/ 464461 w 1045541"/>
              <a:gd name="connsiteY15" fmla="*/ 512469 h 1042005"/>
              <a:gd name="connsiteX16" fmla="*/ 419266 w 1045541"/>
              <a:gd name="connsiteY16" fmla="*/ 564163 h 1042005"/>
              <a:gd name="connsiteX17" fmla="*/ 364794 w 1045541"/>
              <a:gd name="connsiteY17" fmla="*/ 621788 h 1042005"/>
              <a:gd name="connsiteX18" fmla="*/ 306594 w 1045541"/>
              <a:gd name="connsiteY18" fmla="*/ 695433 h 1042005"/>
              <a:gd name="connsiteX19" fmla="*/ 231609 w 1045541"/>
              <a:gd name="connsiteY19" fmla="*/ 808827 h 1042005"/>
              <a:gd name="connsiteX20" fmla="*/ 156956 w 1045541"/>
              <a:gd name="connsiteY20" fmla="*/ 883421 h 1042005"/>
              <a:gd name="connsiteX21" fmla="*/ 94311 w 1045541"/>
              <a:gd name="connsiteY21" fmla="*/ 947410 h 1042005"/>
              <a:gd name="connsiteX22" fmla="*/ 0 w 1045541"/>
              <a:gd name="connsiteY22" fmla="*/ 1042005 h 1042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045541" h="1042005">
                <a:moveTo>
                  <a:pt x="1043911" y="307190"/>
                </a:moveTo>
                <a:cubicBezTo>
                  <a:pt x="1037407" y="261663"/>
                  <a:pt x="1048937" y="208928"/>
                  <a:pt x="1044492" y="160945"/>
                </a:cubicBezTo>
                <a:cubicBezTo>
                  <a:pt x="1040047" y="112962"/>
                  <a:pt x="1028681" y="46002"/>
                  <a:pt x="1017242" y="19290"/>
                </a:cubicBezTo>
                <a:cubicBezTo>
                  <a:pt x="1005803" y="-7422"/>
                  <a:pt x="993821" y="3278"/>
                  <a:pt x="975857" y="673"/>
                </a:cubicBezTo>
                <a:cubicBezTo>
                  <a:pt x="957893" y="-1932"/>
                  <a:pt x="912647" y="3888"/>
                  <a:pt x="909458" y="3660"/>
                </a:cubicBezTo>
                <a:cubicBezTo>
                  <a:pt x="891678" y="4930"/>
                  <a:pt x="905164" y="7621"/>
                  <a:pt x="895377" y="15955"/>
                </a:cubicBezTo>
                <a:cubicBezTo>
                  <a:pt x="885590" y="24289"/>
                  <a:pt x="874496" y="25927"/>
                  <a:pt x="850734" y="53665"/>
                </a:cubicBezTo>
                <a:cubicBezTo>
                  <a:pt x="826972" y="81403"/>
                  <a:pt x="774842" y="159456"/>
                  <a:pt x="752806" y="182381"/>
                </a:cubicBezTo>
                <a:cubicBezTo>
                  <a:pt x="730770" y="205306"/>
                  <a:pt x="728856" y="181199"/>
                  <a:pt x="718516" y="191215"/>
                </a:cubicBezTo>
                <a:cubicBezTo>
                  <a:pt x="708177" y="201231"/>
                  <a:pt x="703731" y="224205"/>
                  <a:pt x="690769" y="242476"/>
                </a:cubicBezTo>
                <a:cubicBezTo>
                  <a:pt x="677807" y="260747"/>
                  <a:pt x="655697" y="285124"/>
                  <a:pt x="640742" y="300841"/>
                </a:cubicBezTo>
                <a:cubicBezTo>
                  <a:pt x="625787" y="316558"/>
                  <a:pt x="612646" y="324719"/>
                  <a:pt x="601041" y="336777"/>
                </a:cubicBezTo>
                <a:cubicBezTo>
                  <a:pt x="589436" y="348835"/>
                  <a:pt x="582272" y="360553"/>
                  <a:pt x="571114" y="373188"/>
                </a:cubicBezTo>
                <a:cubicBezTo>
                  <a:pt x="559956" y="385823"/>
                  <a:pt x="547057" y="397491"/>
                  <a:pt x="534090" y="412587"/>
                </a:cubicBezTo>
                <a:cubicBezTo>
                  <a:pt x="521123" y="427683"/>
                  <a:pt x="504917" y="447115"/>
                  <a:pt x="493312" y="463762"/>
                </a:cubicBezTo>
                <a:cubicBezTo>
                  <a:pt x="481707" y="480409"/>
                  <a:pt x="476802" y="495736"/>
                  <a:pt x="464461" y="512469"/>
                </a:cubicBezTo>
                <a:cubicBezTo>
                  <a:pt x="452120" y="529203"/>
                  <a:pt x="435877" y="545943"/>
                  <a:pt x="419266" y="564163"/>
                </a:cubicBezTo>
                <a:cubicBezTo>
                  <a:pt x="402655" y="582383"/>
                  <a:pt x="383573" y="599910"/>
                  <a:pt x="364794" y="621788"/>
                </a:cubicBezTo>
                <a:cubicBezTo>
                  <a:pt x="346015" y="643666"/>
                  <a:pt x="328792" y="664260"/>
                  <a:pt x="306594" y="695433"/>
                </a:cubicBezTo>
                <a:cubicBezTo>
                  <a:pt x="284397" y="726606"/>
                  <a:pt x="256549" y="777496"/>
                  <a:pt x="231609" y="808827"/>
                </a:cubicBezTo>
                <a:cubicBezTo>
                  <a:pt x="206669" y="840158"/>
                  <a:pt x="179839" y="860324"/>
                  <a:pt x="156956" y="883421"/>
                </a:cubicBezTo>
                <a:cubicBezTo>
                  <a:pt x="134073" y="906518"/>
                  <a:pt x="106227" y="936487"/>
                  <a:pt x="94311" y="947410"/>
                </a:cubicBezTo>
                <a:cubicBezTo>
                  <a:pt x="90936" y="950504"/>
                  <a:pt x="0" y="1042005"/>
                  <a:pt x="0" y="1042005"/>
                </a:cubicBezTo>
              </a:path>
            </a:pathLst>
          </a:custGeom>
          <a:noFill/>
          <a:ln w="76200">
            <a:solidFill>
              <a:schemeClr val="accent4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b="1">
              <a:latin typeface="Bradley Hand ITC" panose="03070402050302030203" pitchFamily="66" charset="0"/>
            </a:endParaRP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66ADF3E1-E2FD-4346-A094-3CEE7AC966F5}"/>
              </a:ext>
            </a:extLst>
          </p:cNvPr>
          <p:cNvSpPr/>
          <p:nvPr/>
        </p:nvSpPr>
        <p:spPr>
          <a:xfrm rot="510444">
            <a:off x="2778356" y="2891092"/>
            <a:ext cx="312074" cy="417945"/>
          </a:xfrm>
          <a:custGeom>
            <a:avLst/>
            <a:gdLst>
              <a:gd name="connsiteX0" fmla="*/ 0 w 346710"/>
              <a:gd name="connsiteY0" fmla="*/ 0 h 449580"/>
              <a:gd name="connsiteX1" fmla="*/ 72390 w 346710"/>
              <a:gd name="connsiteY1" fmla="*/ 34290 h 449580"/>
              <a:gd name="connsiteX2" fmla="*/ 133350 w 346710"/>
              <a:gd name="connsiteY2" fmla="*/ 72390 h 449580"/>
              <a:gd name="connsiteX3" fmla="*/ 160020 w 346710"/>
              <a:gd name="connsiteY3" fmla="*/ 87630 h 449580"/>
              <a:gd name="connsiteX4" fmla="*/ 232410 w 346710"/>
              <a:gd name="connsiteY4" fmla="*/ 194310 h 449580"/>
              <a:gd name="connsiteX5" fmla="*/ 297180 w 346710"/>
              <a:gd name="connsiteY5" fmla="*/ 312420 h 449580"/>
              <a:gd name="connsiteX6" fmla="*/ 335280 w 346710"/>
              <a:gd name="connsiteY6" fmla="*/ 422910 h 449580"/>
              <a:gd name="connsiteX7" fmla="*/ 346710 w 346710"/>
              <a:gd name="connsiteY7" fmla="*/ 449580 h 449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6710" h="449580">
                <a:moveTo>
                  <a:pt x="0" y="0"/>
                </a:moveTo>
                <a:cubicBezTo>
                  <a:pt x="48218" y="32145"/>
                  <a:pt x="-6238" y="-1748"/>
                  <a:pt x="72390" y="34290"/>
                </a:cubicBezTo>
                <a:cubicBezTo>
                  <a:pt x="140348" y="65437"/>
                  <a:pt x="92211" y="44964"/>
                  <a:pt x="133350" y="72390"/>
                </a:cubicBezTo>
                <a:cubicBezTo>
                  <a:pt x="141869" y="78070"/>
                  <a:pt x="151130" y="82550"/>
                  <a:pt x="160020" y="87630"/>
                </a:cubicBezTo>
                <a:cubicBezTo>
                  <a:pt x="223582" y="162749"/>
                  <a:pt x="184059" y="108985"/>
                  <a:pt x="232410" y="194310"/>
                </a:cubicBezTo>
                <a:cubicBezTo>
                  <a:pt x="266373" y="254245"/>
                  <a:pt x="269052" y="248663"/>
                  <a:pt x="297180" y="312420"/>
                </a:cubicBezTo>
                <a:cubicBezTo>
                  <a:pt x="343372" y="417123"/>
                  <a:pt x="308969" y="343978"/>
                  <a:pt x="335280" y="422910"/>
                </a:cubicBezTo>
                <a:cubicBezTo>
                  <a:pt x="338339" y="432086"/>
                  <a:pt x="346710" y="449580"/>
                  <a:pt x="346710" y="449580"/>
                </a:cubicBezTo>
              </a:path>
            </a:pathLst>
          </a:custGeom>
          <a:noFill/>
          <a:ln w="76200">
            <a:solidFill>
              <a:srgbClr val="00B0F0"/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b="1">
              <a:latin typeface="Bradley Hand ITC" panose="03070402050302030203" pitchFamily="66" charset="0"/>
            </a:endParaRPr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DC6F13A5-3990-4030-938B-1D904246F43E}"/>
              </a:ext>
            </a:extLst>
          </p:cNvPr>
          <p:cNvSpPr/>
          <p:nvPr/>
        </p:nvSpPr>
        <p:spPr>
          <a:xfrm>
            <a:off x="2711296" y="2590199"/>
            <a:ext cx="544836" cy="236351"/>
          </a:xfrm>
          <a:custGeom>
            <a:avLst/>
            <a:gdLst>
              <a:gd name="connsiteX0" fmla="*/ 0 w 605307"/>
              <a:gd name="connsiteY0" fmla="*/ 207018 h 254240"/>
              <a:gd name="connsiteX1" fmla="*/ 141668 w 605307"/>
              <a:gd name="connsiteY1" fmla="*/ 82522 h 254240"/>
              <a:gd name="connsiteX2" fmla="*/ 309093 w 605307"/>
              <a:gd name="connsiteY2" fmla="*/ 5249 h 254240"/>
              <a:gd name="connsiteX3" fmla="*/ 455054 w 605307"/>
              <a:gd name="connsiteY3" fmla="*/ 13835 h 254240"/>
              <a:gd name="connsiteX4" fmla="*/ 549499 w 605307"/>
              <a:gd name="connsiteY4" fmla="*/ 69643 h 254240"/>
              <a:gd name="connsiteX5" fmla="*/ 579550 w 605307"/>
              <a:gd name="connsiteY5" fmla="*/ 121159 h 254240"/>
              <a:gd name="connsiteX6" fmla="*/ 592428 w 605307"/>
              <a:gd name="connsiteY6" fmla="*/ 194139 h 254240"/>
              <a:gd name="connsiteX7" fmla="*/ 605307 w 605307"/>
              <a:gd name="connsiteY7" fmla="*/ 254240 h 254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5307" h="254240">
                <a:moveTo>
                  <a:pt x="0" y="207018"/>
                </a:moveTo>
                <a:cubicBezTo>
                  <a:pt x="45076" y="161584"/>
                  <a:pt x="90153" y="116150"/>
                  <a:pt x="141668" y="82522"/>
                </a:cubicBezTo>
                <a:cubicBezTo>
                  <a:pt x="193183" y="48894"/>
                  <a:pt x="256862" y="16697"/>
                  <a:pt x="309093" y="5249"/>
                </a:cubicBezTo>
                <a:cubicBezTo>
                  <a:pt x="361324" y="-6199"/>
                  <a:pt x="414986" y="3103"/>
                  <a:pt x="455054" y="13835"/>
                </a:cubicBezTo>
                <a:cubicBezTo>
                  <a:pt x="495122" y="24567"/>
                  <a:pt x="528750" y="51756"/>
                  <a:pt x="549499" y="69643"/>
                </a:cubicBezTo>
                <a:cubicBezTo>
                  <a:pt x="570248" y="87530"/>
                  <a:pt x="572395" y="100410"/>
                  <a:pt x="579550" y="121159"/>
                </a:cubicBezTo>
                <a:cubicBezTo>
                  <a:pt x="586705" y="141908"/>
                  <a:pt x="588135" y="171959"/>
                  <a:pt x="592428" y="194139"/>
                </a:cubicBezTo>
                <a:cubicBezTo>
                  <a:pt x="596721" y="216319"/>
                  <a:pt x="601014" y="235279"/>
                  <a:pt x="605307" y="254240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A0848C37-8168-47B7-85C9-CEBBBF879623}"/>
              </a:ext>
            </a:extLst>
          </p:cNvPr>
          <p:cNvSpPr/>
          <p:nvPr/>
        </p:nvSpPr>
        <p:spPr>
          <a:xfrm>
            <a:off x="2631613" y="2797510"/>
            <a:ext cx="259347" cy="113137"/>
          </a:xfrm>
          <a:custGeom>
            <a:avLst/>
            <a:gdLst>
              <a:gd name="connsiteX0" fmla="*/ 0 w 273844"/>
              <a:gd name="connsiteY0" fmla="*/ 19227 h 121641"/>
              <a:gd name="connsiteX1" fmla="*/ 113109 w 273844"/>
              <a:gd name="connsiteY1" fmla="*/ 7320 h 121641"/>
              <a:gd name="connsiteX2" fmla="*/ 180975 w 273844"/>
              <a:gd name="connsiteY2" fmla="*/ 177 h 121641"/>
              <a:gd name="connsiteX3" fmla="*/ 233363 w 273844"/>
              <a:gd name="connsiteY3" fmla="*/ 4939 h 121641"/>
              <a:gd name="connsiteX4" fmla="*/ 248841 w 273844"/>
              <a:gd name="connsiteY4" fmla="*/ 32323 h 121641"/>
              <a:gd name="connsiteX5" fmla="*/ 260747 w 273844"/>
              <a:gd name="connsiteY5" fmla="*/ 70423 h 121641"/>
              <a:gd name="connsiteX6" fmla="*/ 267891 w 273844"/>
              <a:gd name="connsiteY6" fmla="*/ 113286 h 121641"/>
              <a:gd name="connsiteX7" fmla="*/ 273844 w 273844"/>
              <a:gd name="connsiteY7" fmla="*/ 121620 h 121641"/>
              <a:gd name="connsiteX0" fmla="*/ 0 w 298847"/>
              <a:gd name="connsiteY0" fmla="*/ 19227 h 138288"/>
              <a:gd name="connsiteX1" fmla="*/ 113109 w 298847"/>
              <a:gd name="connsiteY1" fmla="*/ 7320 h 138288"/>
              <a:gd name="connsiteX2" fmla="*/ 180975 w 298847"/>
              <a:gd name="connsiteY2" fmla="*/ 177 h 138288"/>
              <a:gd name="connsiteX3" fmla="*/ 233363 w 298847"/>
              <a:gd name="connsiteY3" fmla="*/ 4939 h 138288"/>
              <a:gd name="connsiteX4" fmla="*/ 248841 w 298847"/>
              <a:gd name="connsiteY4" fmla="*/ 32323 h 138288"/>
              <a:gd name="connsiteX5" fmla="*/ 260747 w 298847"/>
              <a:gd name="connsiteY5" fmla="*/ 70423 h 138288"/>
              <a:gd name="connsiteX6" fmla="*/ 267891 w 298847"/>
              <a:gd name="connsiteY6" fmla="*/ 113286 h 138288"/>
              <a:gd name="connsiteX7" fmla="*/ 298847 w 298847"/>
              <a:gd name="connsiteY7" fmla="*/ 138288 h 138288"/>
              <a:gd name="connsiteX0" fmla="*/ 0 w 284560"/>
              <a:gd name="connsiteY0" fmla="*/ 19227 h 129954"/>
              <a:gd name="connsiteX1" fmla="*/ 113109 w 284560"/>
              <a:gd name="connsiteY1" fmla="*/ 7320 h 129954"/>
              <a:gd name="connsiteX2" fmla="*/ 180975 w 284560"/>
              <a:gd name="connsiteY2" fmla="*/ 177 h 129954"/>
              <a:gd name="connsiteX3" fmla="*/ 233363 w 284560"/>
              <a:gd name="connsiteY3" fmla="*/ 4939 h 129954"/>
              <a:gd name="connsiteX4" fmla="*/ 248841 w 284560"/>
              <a:gd name="connsiteY4" fmla="*/ 32323 h 129954"/>
              <a:gd name="connsiteX5" fmla="*/ 260747 w 284560"/>
              <a:gd name="connsiteY5" fmla="*/ 70423 h 129954"/>
              <a:gd name="connsiteX6" fmla="*/ 267891 w 284560"/>
              <a:gd name="connsiteY6" fmla="*/ 113286 h 129954"/>
              <a:gd name="connsiteX7" fmla="*/ 284560 w 284560"/>
              <a:gd name="connsiteY7" fmla="*/ 129954 h 129954"/>
              <a:gd name="connsiteX0" fmla="*/ 0 w 284560"/>
              <a:gd name="connsiteY0" fmla="*/ 19227 h 132280"/>
              <a:gd name="connsiteX1" fmla="*/ 113109 w 284560"/>
              <a:gd name="connsiteY1" fmla="*/ 7320 h 132280"/>
              <a:gd name="connsiteX2" fmla="*/ 180975 w 284560"/>
              <a:gd name="connsiteY2" fmla="*/ 177 h 132280"/>
              <a:gd name="connsiteX3" fmla="*/ 233363 w 284560"/>
              <a:gd name="connsiteY3" fmla="*/ 4939 h 132280"/>
              <a:gd name="connsiteX4" fmla="*/ 248841 w 284560"/>
              <a:gd name="connsiteY4" fmla="*/ 32323 h 132280"/>
              <a:gd name="connsiteX5" fmla="*/ 260747 w 284560"/>
              <a:gd name="connsiteY5" fmla="*/ 70423 h 132280"/>
              <a:gd name="connsiteX6" fmla="*/ 267891 w 284560"/>
              <a:gd name="connsiteY6" fmla="*/ 113286 h 132280"/>
              <a:gd name="connsiteX7" fmla="*/ 284560 w 284560"/>
              <a:gd name="connsiteY7" fmla="*/ 129954 h 132280"/>
              <a:gd name="connsiteX0" fmla="*/ 0 w 288132"/>
              <a:gd name="connsiteY0" fmla="*/ 19227 h 121700"/>
              <a:gd name="connsiteX1" fmla="*/ 113109 w 288132"/>
              <a:gd name="connsiteY1" fmla="*/ 7320 h 121700"/>
              <a:gd name="connsiteX2" fmla="*/ 180975 w 288132"/>
              <a:gd name="connsiteY2" fmla="*/ 177 h 121700"/>
              <a:gd name="connsiteX3" fmla="*/ 233363 w 288132"/>
              <a:gd name="connsiteY3" fmla="*/ 4939 h 121700"/>
              <a:gd name="connsiteX4" fmla="*/ 248841 w 288132"/>
              <a:gd name="connsiteY4" fmla="*/ 32323 h 121700"/>
              <a:gd name="connsiteX5" fmla="*/ 260747 w 288132"/>
              <a:gd name="connsiteY5" fmla="*/ 70423 h 121700"/>
              <a:gd name="connsiteX6" fmla="*/ 267891 w 288132"/>
              <a:gd name="connsiteY6" fmla="*/ 113286 h 121700"/>
              <a:gd name="connsiteX7" fmla="*/ 288132 w 288132"/>
              <a:gd name="connsiteY7" fmla="*/ 116857 h 12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8132" h="121700">
                <a:moveTo>
                  <a:pt x="0" y="19227"/>
                </a:moveTo>
                <a:lnTo>
                  <a:pt x="113109" y="7320"/>
                </a:lnTo>
                <a:cubicBezTo>
                  <a:pt x="143272" y="4145"/>
                  <a:pt x="160933" y="574"/>
                  <a:pt x="180975" y="177"/>
                </a:cubicBezTo>
                <a:cubicBezTo>
                  <a:pt x="201017" y="-220"/>
                  <a:pt x="222052" y="-419"/>
                  <a:pt x="233363" y="4939"/>
                </a:cubicBezTo>
                <a:cubicBezTo>
                  <a:pt x="244674" y="10297"/>
                  <a:pt x="244277" y="21409"/>
                  <a:pt x="248841" y="32323"/>
                </a:cubicBezTo>
                <a:cubicBezTo>
                  <a:pt x="253405" y="43237"/>
                  <a:pt x="257572" y="56929"/>
                  <a:pt x="260747" y="70423"/>
                </a:cubicBezTo>
                <a:cubicBezTo>
                  <a:pt x="263922" y="83917"/>
                  <a:pt x="265708" y="104753"/>
                  <a:pt x="267891" y="113286"/>
                </a:cubicBezTo>
                <a:cubicBezTo>
                  <a:pt x="270074" y="121819"/>
                  <a:pt x="276722" y="125290"/>
                  <a:pt x="288132" y="116857"/>
                </a:cubicBezTo>
              </a:path>
            </a:pathLst>
          </a:custGeom>
          <a:noFill/>
          <a:ln w="76200">
            <a:solidFill>
              <a:srgbClr val="92D050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F9EB174C-63FC-4E6A-A96A-DFF74234452B}"/>
              </a:ext>
            </a:extLst>
          </p:cNvPr>
          <p:cNvSpPr/>
          <p:nvPr/>
        </p:nvSpPr>
        <p:spPr>
          <a:xfrm>
            <a:off x="2653963" y="3314406"/>
            <a:ext cx="558345" cy="174924"/>
          </a:xfrm>
          <a:custGeom>
            <a:avLst/>
            <a:gdLst>
              <a:gd name="connsiteX0" fmla="*/ 0 w 620315"/>
              <a:gd name="connsiteY0" fmla="*/ 110774 h 188164"/>
              <a:gd name="connsiteX1" fmla="*/ 150019 w 620315"/>
              <a:gd name="connsiteY1" fmla="*/ 40527 h 188164"/>
              <a:gd name="connsiteX2" fmla="*/ 233362 w 620315"/>
              <a:gd name="connsiteY2" fmla="*/ 13142 h 188164"/>
              <a:gd name="connsiteX3" fmla="*/ 339328 w 620315"/>
              <a:gd name="connsiteY3" fmla="*/ 45 h 188164"/>
              <a:gd name="connsiteX4" fmla="*/ 429815 w 620315"/>
              <a:gd name="connsiteY4" fmla="*/ 9570 h 188164"/>
              <a:gd name="connsiteX5" fmla="*/ 484584 w 620315"/>
              <a:gd name="connsiteY5" fmla="*/ 28620 h 188164"/>
              <a:gd name="connsiteX6" fmla="*/ 538162 w 620315"/>
              <a:gd name="connsiteY6" fmla="*/ 73864 h 188164"/>
              <a:gd name="connsiteX7" fmla="*/ 576262 w 620315"/>
              <a:gd name="connsiteY7" fmla="*/ 119108 h 188164"/>
              <a:gd name="connsiteX8" fmla="*/ 603647 w 620315"/>
              <a:gd name="connsiteY8" fmla="*/ 157208 h 188164"/>
              <a:gd name="connsiteX9" fmla="*/ 620315 w 620315"/>
              <a:gd name="connsiteY9" fmla="*/ 188164 h 188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20315" h="188164">
                <a:moveTo>
                  <a:pt x="0" y="110774"/>
                </a:moveTo>
                <a:cubicBezTo>
                  <a:pt x="55562" y="83786"/>
                  <a:pt x="111125" y="56799"/>
                  <a:pt x="150019" y="40527"/>
                </a:cubicBezTo>
                <a:cubicBezTo>
                  <a:pt x="188913" y="24255"/>
                  <a:pt x="201811" y="19889"/>
                  <a:pt x="233362" y="13142"/>
                </a:cubicBezTo>
                <a:cubicBezTo>
                  <a:pt x="264913" y="6395"/>
                  <a:pt x="306586" y="640"/>
                  <a:pt x="339328" y="45"/>
                </a:cubicBezTo>
                <a:cubicBezTo>
                  <a:pt x="372070" y="-550"/>
                  <a:pt x="405606" y="4808"/>
                  <a:pt x="429815" y="9570"/>
                </a:cubicBezTo>
                <a:cubicBezTo>
                  <a:pt x="454024" y="14332"/>
                  <a:pt x="466526" y="17904"/>
                  <a:pt x="484584" y="28620"/>
                </a:cubicBezTo>
                <a:cubicBezTo>
                  <a:pt x="502642" y="39336"/>
                  <a:pt x="522882" y="58783"/>
                  <a:pt x="538162" y="73864"/>
                </a:cubicBezTo>
                <a:cubicBezTo>
                  <a:pt x="553442" y="88945"/>
                  <a:pt x="565348" y="105217"/>
                  <a:pt x="576262" y="119108"/>
                </a:cubicBezTo>
                <a:cubicBezTo>
                  <a:pt x="587176" y="132999"/>
                  <a:pt x="596305" y="145699"/>
                  <a:pt x="603647" y="157208"/>
                </a:cubicBezTo>
                <a:cubicBezTo>
                  <a:pt x="610989" y="168717"/>
                  <a:pt x="615652" y="178440"/>
                  <a:pt x="620315" y="188164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0FD78958-105F-4D4D-B676-9E1502426BFF}"/>
              </a:ext>
            </a:extLst>
          </p:cNvPr>
          <p:cNvCxnSpPr/>
          <p:nvPr/>
        </p:nvCxnSpPr>
        <p:spPr>
          <a:xfrm flipH="1">
            <a:off x="1147957" y="3371148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42CECD5C-F268-443E-961F-60F28AB4B7DE}"/>
              </a:ext>
            </a:extLst>
          </p:cNvPr>
          <p:cNvSpPr/>
          <p:nvPr/>
        </p:nvSpPr>
        <p:spPr>
          <a:xfrm rot="21415979">
            <a:off x="3100073" y="3457902"/>
            <a:ext cx="1772989" cy="2110980"/>
          </a:xfrm>
          <a:custGeom>
            <a:avLst/>
            <a:gdLst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430530 w 1969770"/>
              <a:gd name="connsiteY5" fmla="*/ 171450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69770" h="2270760">
                <a:moveTo>
                  <a:pt x="0" y="0"/>
                </a:moveTo>
                <a:lnTo>
                  <a:pt x="209550" y="3810"/>
                </a:lnTo>
                <a:cubicBezTo>
                  <a:pt x="214783" y="3987"/>
                  <a:pt x="219792" y="6058"/>
                  <a:pt x="224790" y="7620"/>
                </a:cubicBezTo>
                <a:cubicBezTo>
                  <a:pt x="240123" y="12412"/>
                  <a:pt x="255516" y="17093"/>
                  <a:pt x="270510" y="22860"/>
                </a:cubicBezTo>
                <a:cubicBezTo>
                  <a:pt x="288565" y="29804"/>
                  <a:pt x="306070" y="38100"/>
                  <a:pt x="323850" y="45720"/>
                </a:cubicBezTo>
                <a:cubicBezTo>
                  <a:pt x="362305" y="87671"/>
                  <a:pt x="396970" y="123609"/>
                  <a:pt x="430530" y="171450"/>
                </a:cubicBezTo>
                <a:cubicBezTo>
                  <a:pt x="470584" y="228548"/>
                  <a:pt x="509885" y="286350"/>
                  <a:pt x="544830" y="346710"/>
                </a:cubicBezTo>
                <a:cubicBezTo>
                  <a:pt x="572770" y="394970"/>
                  <a:pt x="595504" y="446646"/>
                  <a:pt x="628650" y="491490"/>
                </a:cubicBezTo>
                <a:cubicBezTo>
                  <a:pt x="739278" y="641163"/>
                  <a:pt x="789501" y="698754"/>
                  <a:pt x="880110" y="864870"/>
                </a:cubicBezTo>
                <a:cubicBezTo>
                  <a:pt x="965119" y="1020720"/>
                  <a:pt x="898212" y="902977"/>
                  <a:pt x="1043940" y="1131570"/>
                </a:cubicBezTo>
                <a:cubicBezTo>
                  <a:pt x="1069702" y="1171981"/>
                  <a:pt x="1091456" y="1215097"/>
                  <a:pt x="1120140" y="1253490"/>
                </a:cubicBezTo>
                <a:cubicBezTo>
                  <a:pt x="1202690" y="1363980"/>
                  <a:pt x="1283820" y="1475545"/>
                  <a:pt x="1367790" y="1584960"/>
                </a:cubicBezTo>
                <a:cubicBezTo>
                  <a:pt x="1409571" y="1639402"/>
                  <a:pt x="1454300" y="1691519"/>
                  <a:pt x="1497330" y="1744980"/>
                </a:cubicBezTo>
                <a:cubicBezTo>
                  <a:pt x="1538121" y="1795659"/>
                  <a:pt x="1574077" y="1850565"/>
                  <a:pt x="1619250" y="1897380"/>
                </a:cubicBezTo>
                <a:lnTo>
                  <a:pt x="1828800" y="2114550"/>
                </a:lnTo>
                <a:cubicBezTo>
                  <a:pt x="1846830" y="2133364"/>
                  <a:pt x="1864862" y="2152193"/>
                  <a:pt x="1882140" y="2171700"/>
                </a:cubicBezTo>
                <a:cubicBezTo>
                  <a:pt x="1904243" y="2196655"/>
                  <a:pt x="1923338" y="2224328"/>
                  <a:pt x="1946910" y="2247900"/>
                </a:cubicBezTo>
                <a:lnTo>
                  <a:pt x="1969770" y="2270760"/>
                </a:lnTo>
              </a:path>
            </a:pathLst>
          </a:custGeom>
          <a:noFill/>
          <a:ln w="76200">
            <a:solidFill>
              <a:schemeClr val="accent5">
                <a:lumMod val="20000"/>
                <a:lumOff val="80000"/>
              </a:schemeClr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2AB96BE5-06FD-43F4-9028-D97E68B7D15F}"/>
              </a:ext>
            </a:extLst>
          </p:cNvPr>
          <p:cNvSpPr txBox="1"/>
          <p:nvPr/>
        </p:nvSpPr>
        <p:spPr>
          <a:xfrm>
            <a:off x="1705759" y="5135437"/>
            <a:ext cx="13631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92D050"/>
                </a:solidFill>
                <a:latin typeface="Castellar" panose="020A0402060406010301" pitchFamily="18" charset="0"/>
              </a:rPr>
              <a:t>JUNO</a:t>
            </a: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CBFAB841-F4E5-499A-82AA-671BC07BA6E3}"/>
              </a:ext>
            </a:extLst>
          </p:cNvPr>
          <p:cNvSpPr/>
          <p:nvPr/>
        </p:nvSpPr>
        <p:spPr>
          <a:xfrm rot="19810117">
            <a:off x="4073664" y="4182213"/>
            <a:ext cx="1724574" cy="2217594"/>
          </a:xfrm>
          <a:custGeom>
            <a:avLst/>
            <a:gdLst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430530 w 1969770"/>
              <a:gd name="connsiteY5" fmla="*/ 171450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98575 w 1969770"/>
              <a:gd name="connsiteY7" fmla="*/ 523952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37669 w 1969770"/>
              <a:gd name="connsiteY10" fmla="*/ 1279677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37669 w 1969770"/>
              <a:gd name="connsiteY10" fmla="*/ 1279677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535006 w 1969770"/>
              <a:gd name="connsiteY12" fmla="*/ 1785556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535006 w 1969770"/>
              <a:gd name="connsiteY12" fmla="*/ 1785556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35006 w 1969770"/>
              <a:gd name="connsiteY12" fmla="*/ 1785556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54824 w 1969770"/>
              <a:gd name="connsiteY13" fmla="*/ 189887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54824 w 1969770"/>
              <a:gd name="connsiteY13" fmla="*/ 189887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791594 w 1969770"/>
              <a:gd name="connsiteY14" fmla="*/ 2149227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791594 w 1969770"/>
              <a:gd name="connsiteY14" fmla="*/ 2149227 h 2270760"/>
              <a:gd name="connsiteX15" fmla="*/ 1858522 w 1969770"/>
              <a:gd name="connsiteY15" fmla="*/ 2224553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83367"/>
              <a:gd name="connsiteX1" fmla="*/ 209550 w 1969770"/>
              <a:gd name="connsiteY1" fmla="*/ 3810 h 2283367"/>
              <a:gd name="connsiteX2" fmla="*/ 224790 w 1969770"/>
              <a:gd name="connsiteY2" fmla="*/ 7620 h 2283367"/>
              <a:gd name="connsiteX3" fmla="*/ 270510 w 1969770"/>
              <a:gd name="connsiteY3" fmla="*/ 22860 h 2283367"/>
              <a:gd name="connsiteX4" fmla="*/ 323850 w 1969770"/>
              <a:gd name="connsiteY4" fmla="*/ 45720 h 2283367"/>
              <a:gd name="connsiteX5" fmla="*/ 516966 w 1969770"/>
              <a:gd name="connsiteY5" fmla="*/ 191543 h 2283367"/>
              <a:gd name="connsiteX6" fmla="*/ 723907 w 1969770"/>
              <a:gd name="connsiteY6" fmla="*/ 395979 h 2283367"/>
              <a:gd name="connsiteX7" fmla="*/ 882266 w 1969770"/>
              <a:gd name="connsiteY7" fmla="*/ 610445 h 2283367"/>
              <a:gd name="connsiteX8" fmla="*/ 1054898 w 1969770"/>
              <a:gd name="connsiteY8" fmla="*/ 872387 h 2283367"/>
              <a:gd name="connsiteX9" fmla="*/ 1175220 w 1969770"/>
              <a:gd name="connsiteY9" fmla="*/ 1114822 h 2283367"/>
              <a:gd name="connsiteX10" fmla="*/ 1264854 w 1969770"/>
              <a:gd name="connsiteY10" fmla="*/ 1282611 h 2283367"/>
              <a:gd name="connsiteX11" fmla="*/ 1437434 w 1969770"/>
              <a:gd name="connsiteY11" fmla="*/ 1596901 h 2283367"/>
              <a:gd name="connsiteX12" fmla="*/ 1564638 w 1969770"/>
              <a:gd name="connsiteY12" fmla="*/ 1780074 h 2283367"/>
              <a:gd name="connsiteX13" fmla="*/ 1637129 w 1969770"/>
              <a:gd name="connsiteY13" fmla="*/ 1911834 h 2283367"/>
              <a:gd name="connsiteX14" fmla="*/ 1791594 w 1969770"/>
              <a:gd name="connsiteY14" fmla="*/ 2149227 h 2283367"/>
              <a:gd name="connsiteX15" fmla="*/ 1858522 w 1969770"/>
              <a:gd name="connsiteY15" fmla="*/ 2224553 h 2283367"/>
              <a:gd name="connsiteX16" fmla="*/ 1909657 w 1969770"/>
              <a:gd name="connsiteY16" fmla="*/ 2283367 h 2283367"/>
              <a:gd name="connsiteX17" fmla="*/ 1969770 w 1969770"/>
              <a:gd name="connsiteY17" fmla="*/ 2270760 h 2283367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64638 w 1949255"/>
              <a:gd name="connsiteY12" fmla="*/ 1780074 h 2329010"/>
              <a:gd name="connsiteX13" fmla="*/ 1637129 w 1949255"/>
              <a:gd name="connsiteY13" fmla="*/ 1911834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37129 w 1949255"/>
              <a:gd name="connsiteY13" fmla="*/ 1911834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58727 w 1949255"/>
              <a:gd name="connsiteY14" fmla="*/ 2176543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58727 w 1949255"/>
              <a:gd name="connsiteY14" fmla="*/ 2176543 h 2329010"/>
              <a:gd name="connsiteX15" fmla="*/ 1812301 w 1949255"/>
              <a:gd name="connsiteY15" fmla="*/ 2257464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30313"/>
              <a:gd name="connsiteX1" fmla="*/ 209550 w 1949255"/>
              <a:gd name="connsiteY1" fmla="*/ 3810 h 2330313"/>
              <a:gd name="connsiteX2" fmla="*/ 224790 w 1949255"/>
              <a:gd name="connsiteY2" fmla="*/ 7620 h 2330313"/>
              <a:gd name="connsiteX3" fmla="*/ 270510 w 1949255"/>
              <a:gd name="connsiteY3" fmla="*/ 22860 h 2330313"/>
              <a:gd name="connsiteX4" fmla="*/ 323850 w 1949255"/>
              <a:gd name="connsiteY4" fmla="*/ 45720 h 2330313"/>
              <a:gd name="connsiteX5" fmla="*/ 516966 w 1949255"/>
              <a:gd name="connsiteY5" fmla="*/ 191543 h 2330313"/>
              <a:gd name="connsiteX6" fmla="*/ 723907 w 1949255"/>
              <a:gd name="connsiteY6" fmla="*/ 395979 h 2330313"/>
              <a:gd name="connsiteX7" fmla="*/ 882266 w 1949255"/>
              <a:gd name="connsiteY7" fmla="*/ 610445 h 2330313"/>
              <a:gd name="connsiteX8" fmla="*/ 1054898 w 1949255"/>
              <a:gd name="connsiteY8" fmla="*/ 872387 h 2330313"/>
              <a:gd name="connsiteX9" fmla="*/ 1175220 w 1949255"/>
              <a:gd name="connsiteY9" fmla="*/ 1114822 h 2330313"/>
              <a:gd name="connsiteX10" fmla="*/ 1264854 w 1949255"/>
              <a:gd name="connsiteY10" fmla="*/ 1282611 h 2330313"/>
              <a:gd name="connsiteX11" fmla="*/ 1437434 w 1949255"/>
              <a:gd name="connsiteY11" fmla="*/ 1596901 h 2330313"/>
              <a:gd name="connsiteX12" fmla="*/ 1529248 w 1949255"/>
              <a:gd name="connsiteY12" fmla="*/ 1805983 h 2330313"/>
              <a:gd name="connsiteX13" fmla="*/ 1615799 w 1949255"/>
              <a:gd name="connsiteY13" fmla="*/ 1942326 h 2330313"/>
              <a:gd name="connsiteX14" fmla="*/ 1758727 w 1949255"/>
              <a:gd name="connsiteY14" fmla="*/ 2176543 h 2330313"/>
              <a:gd name="connsiteX15" fmla="*/ 1812301 w 1949255"/>
              <a:gd name="connsiteY15" fmla="*/ 2257464 h 2330313"/>
              <a:gd name="connsiteX16" fmla="*/ 1865216 w 1949255"/>
              <a:gd name="connsiteY16" fmla="*/ 2330313 h 2330313"/>
              <a:gd name="connsiteX17" fmla="*/ 1949255 w 1949255"/>
              <a:gd name="connsiteY17" fmla="*/ 2329010 h 2330313"/>
              <a:gd name="connsiteX0" fmla="*/ 0 w 1915982"/>
              <a:gd name="connsiteY0" fmla="*/ 0 h 2385443"/>
              <a:gd name="connsiteX1" fmla="*/ 209550 w 1915982"/>
              <a:gd name="connsiteY1" fmla="*/ 3810 h 2385443"/>
              <a:gd name="connsiteX2" fmla="*/ 224790 w 1915982"/>
              <a:gd name="connsiteY2" fmla="*/ 7620 h 2385443"/>
              <a:gd name="connsiteX3" fmla="*/ 270510 w 1915982"/>
              <a:gd name="connsiteY3" fmla="*/ 22860 h 2385443"/>
              <a:gd name="connsiteX4" fmla="*/ 323850 w 1915982"/>
              <a:gd name="connsiteY4" fmla="*/ 45720 h 2385443"/>
              <a:gd name="connsiteX5" fmla="*/ 516966 w 1915982"/>
              <a:gd name="connsiteY5" fmla="*/ 191543 h 2385443"/>
              <a:gd name="connsiteX6" fmla="*/ 723907 w 1915982"/>
              <a:gd name="connsiteY6" fmla="*/ 395979 h 2385443"/>
              <a:gd name="connsiteX7" fmla="*/ 882266 w 1915982"/>
              <a:gd name="connsiteY7" fmla="*/ 610445 h 2385443"/>
              <a:gd name="connsiteX8" fmla="*/ 1054898 w 1915982"/>
              <a:gd name="connsiteY8" fmla="*/ 872387 h 2385443"/>
              <a:gd name="connsiteX9" fmla="*/ 1175220 w 1915982"/>
              <a:gd name="connsiteY9" fmla="*/ 1114822 h 2385443"/>
              <a:gd name="connsiteX10" fmla="*/ 1264854 w 1915982"/>
              <a:gd name="connsiteY10" fmla="*/ 1282611 h 2385443"/>
              <a:gd name="connsiteX11" fmla="*/ 1437434 w 1915982"/>
              <a:gd name="connsiteY11" fmla="*/ 1596901 h 2385443"/>
              <a:gd name="connsiteX12" fmla="*/ 1529248 w 1915982"/>
              <a:gd name="connsiteY12" fmla="*/ 1805983 h 2385443"/>
              <a:gd name="connsiteX13" fmla="*/ 1615799 w 1915982"/>
              <a:gd name="connsiteY13" fmla="*/ 1942326 h 2385443"/>
              <a:gd name="connsiteX14" fmla="*/ 1758727 w 1915982"/>
              <a:gd name="connsiteY14" fmla="*/ 2176543 h 2385443"/>
              <a:gd name="connsiteX15" fmla="*/ 1812301 w 1915982"/>
              <a:gd name="connsiteY15" fmla="*/ 2257464 h 2385443"/>
              <a:gd name="connsiteX16" fmla="*/ 1865216 w 1915982"/>
              <a:gd name="connsiteY16" fmla="*/ 2330313 h 2385443"/>
              <a:gd name="connsiteX17" fmla="*/ 1915982 w 1915982"/>
              <a:gd name="connsiteY17" fmla="*/ 2385443 h 2385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15982" h="2385443">
                <a:moveTo>
                  <a:pt x="0" y="0"/>
                </a:moveTo>
                <a:lnTo>
                  <a:pt x="209550" y="3810"/>
                </a:lnTo>
                <a:cubicBezTo>
                  <a:pt x="214783" y="3987"/>
                  <a:pt x="219792" y="6058"/>
                  <a:pt x="224790" y="7620"/>
                </a:cubicBezTo>
                <a:cubicBezTo>
                  <a:pt x="240123" y="12412"/>
                  <a:pt x="255516" y="17093"/>
                  <a:pt x="270510" y="22860"/>
                </a:cubicBezTo>
                <a:cubicBezTo>
                  <a:pt x="288565" y="29804"/>
                  <a:pt x="306070" y="38100"/>
                  <a:pt x="323850" y="45720"/>
                </a:cubicBezTo>
                <a:cubicBezTo>
                  <a:pt x="362305" y="87671"/>
                  <a:pt x="450290" y="133166"/>
                  <a:pt x="516966" y="191543"/>
                </a:cubicBezTo>
                <a:cubicBezTo>
                  <a:pt x="583642" y="249920"/>
                  <a:pt x="663024" y="326162"/>
                  <a:pt x="723907" y="395979"/>
                </a:cubicBezTo>
                <a:cubicBezTo>
                  <a:pt x="784790" y="465796"/>
                  <a:pt x="827101" y="531044"/>
                  <a:pt x="882266" y="610445"/>
                </a:cubicBezTo>
                <a:cubicBezTo>
                  <a:pt x="937431" y="689846"/>
                  <a:pt x="1006072" y="788324"/>
                  <a:pt x="1054898" y="872387"/>
                </a:cubicBezTo>
                <a:cubicBezTo>
                  <a:pt x="1103724" y="956450"/>
                  <a:pt x="1140227" y="1046451"/>
                  <a:pt x="1175220" y="1114822"/>
                </a:cubicBezTo>
                <a:cubicBezTo>
                  <a:pt x="1210213" y="1183193"/>
                  <a:pt x="1221152" y="1202265"/>
                  <a:pt x="1264854" y="1282611"/>
                </a:cubicBezTo>
                <a:cubicBezTo>
                  <a:pt x="1308556" y="1362957"/>
                  <a:pt x="1393368" y="1509672"/>
                  <a:pt x="1437434" y="1596901"/>
                </a:cubicBezTo>
                <a:cubicBezTo>
                  <a:pt x="1481500" y="1684130"/>
                  <a:pt x="1499521" y="1748412"/>
                  <a:pt x="1529248" y="1805983"/>
                </a:cubicBezTo>
                <a:cubicBezTo>
                  <a:pt x="1558975" y="1863554"/>
                  <a:pt x="1570626" y="1895511"/>
                  <a:pt x="1615799" y="1942326"/>
                </a:cubicBezTo>
                <a:cubicBezTo>
                  <a:pt x="1666893" y="2042974"/>
                  <a:pt x="1700735" y="2104653"/>
                  <a:pt x="1758727" y="2176543"/>
                </a:cubicBezTo>
                <a:cubicBezTo>
                  <a:pt x="1776757" y="2195357"/>
                  <a:pt x="1794553" y="2231836"/>
                  <a:pt x="1812301" y="2257464"/>
                </a:cubicBezTo>
                <a:cubicBezTo>
                  <a:pt x="1830049" y="2283092"/>
                  <a:pt x="1841644" y="2306741"/>
                  <a:pt x="1865216" y="2330313"/>
                </a:cubicBezTo>
                <a:lnTo>
                  <a:pt x="1915982" y="2385443"/>
                </a:lnTo>
              </a:path>
            </a:pathLst>
          </a:custGeom>
          <a:noFill/>
          <a:ln w="76200">
            <a:solidFill>
              <a:srgbClr val="FFFF00"/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E3492F2E-EF4A-4427-AD3E-88799943B0E2}"/>
              </a:ext>
            </a:extLst>
          </p:cNvPr>
          <p:cNvSpPr txBox="1"/>
          <p:nvPr/>
        </p:nvSpPr>
        <p:spPr>
          <a:xfrm>
            <a:off x="8422506" y="3308929"/>
            <a:ext cx="25394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2000" u="sng" dirty="0">
                <a:solidFill>
                  <a:schemeClr val="accent5">
                    <a:lumMod val="40000"/>
                    <a:lumOff val="60000"/>
                  </a:schemeClr>
                </a:solidFill>
                <a:ea typeface="Amiri" panose="00000500000000000000" pitchFamily="2" charset="-78"/>
                <a:cs typeface="Amiri" panose="00000500000000000000" pitchFamily="2" charset="-78"/>
              </a:rPr>
              <a:t>DUNE (</a:t>
            </a:r>
            <a:r>
              <a:rPr lang="en-IE" sz="2000" i="1" u="sng" dirty="0">
                <a:solidFill>
                  <a:schemeClr val="accent5">
                    <a:lumMod val="40000"/>
                    <a:lumOff val="60000"/>
                  </a:schemeClr>
                </a:solidFill>
                <a:ea typeface="Amiri" panose="00000500000000000000" pitchFamily="2" charset="-78"/>
                <a:cs typeface="Amiri" panose="00000500000000000000" pitchFamily="2" charset="-78"/>
              </a:rPr>
              <a:t>2030</a:t>
            </a:r>
            <a:r>
              <a:rPr lang="en-IE" sz="2000" u="sng" dirty="0">
                <a:solidFill>
                  <a:schemeClr val="accent5">
                    <a:lumMod val="40000"/>
                    <a:lumOff val="60000"/>
                  </a:schemeClr>
                </a:solidFill>
                <a:ea typeface="Amiri" panose="00000500000000000000" pitchFamily="2" charset="-78"/>
                <a:cs typeface="Amiri" panose="00000500000000000000" pitchFamily="2" charset="-78"/>
              </a:rPr>
              <a:t>-) </a:t>
            </a:r>
          </a:p>
          <a:p>
            <a:pPr algn="ctr"/>
            <a:r>
              <a:rPr lang="en-IE" sz="2000" dirty="0">
                <a:solidFill>
                  <a:schemeClr val="accent5">
                    <a:lumMod val="40000"/>
                    <a:lumOff val="60000"/>
                  </a:schemeClr>
                </a:solidFill>
                <a:ea typeface="Amiri" panose="00000500000000000000" pitchFamily="2" charset="-78"/>
                <a:cs typeface="Amiri" panose="00000500000000000000" pitchFamily="2" charset="-78"/>
              </a:rPr>
              <a:t>~4x17 kt Liquid Argon 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3415DC3-7462-4860-B1BB-B7678F558620}"/>
              </a:ext>
            </a:extLst>
          </p:cNvPr>
          <p:cNvSpPr txBox="1"/>
          <p:nvPr/>
        </p:nvSpPr>
        <p:spPr>
          <a:xfrm>
            <a:off x="6172427" y="1992072"/>
            <a:ext cx="362291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2000" u="sng" dirty="0">
                <a:solidFill>
                  <a:schemeClr val="accent5">
                    <a:lumMod val="40000"/>
                    <a:lumOff val="60000"/>
                  </a:schemeClr>
                </a:solidFill>
                <a:ea typeface="Amiri" panose="00000500000000000000" pitchFamily="2" charset="-78"/>
                <a:cs typeface="Amiri" panose="00000500000000000000" pitchFamily="2" charset="-78"/>
              </a:rPr>
              <a:t>Hyper-</a:t>
            </a:r>
            <a:r>
              <a:rPr lang="en-IE" sz="2000" u="sng" dirty="0" err="1">
                <a:solidFill>
                  <a:schemeClr val="accent5">
                    <a:lumMod val="40000"/>
                    <a:lumOff val="60000"/>
                  </a:schemeClr>
                </a:solidFill>
                <a:ea typeface="Amiri" panose="00000500000000000000" pitchFamily="2" charset="-78"/>
                <a:cs typeface="Amiri" panose="00000500000000000000" pitchFamily="2" charset="-78"/>
              </a:rPr>
              <a:t>Kamiokande</a:t>
            </a:r>
            <a:r>
              <a:rPr lang="en-IE" sz="2000" u="sng" dirty="0">
                <a:solidFill>
                  <a:schemeClr val="accent5">
                    <a:lumMod val="40000"/>
                    <a:lumOff val="60000"/>
                  </a:schemeClr>
                </a:solidFill>
                <a:ea typeface="Amiri" panose="00000500000000000000" pitchFamily="2" charset="-78"/>
                <a:cs typeface="Amiri" panose="00000500000000000000" pitchFamily="2" charset="-78"/>
              </a:rPr>
              <a:t> (</a:t>
            </a:r>
            <a:r>
              <a:rPr lang="en-IE" sz="2000" i="1" u="sng" dirty="0">
                <a:solidFill>
                  <a:schemeClr val="accent5">
                    <a:lumMod val="40000"/>
                    <a:lumOff val="60000"/>
                  </a:schemeClr>
                </a:solidFill>
                <a:ea typeface="Amiri" panose="00000500000000000000" pitchFamily="2" charset="-78"/>
                <a:cs typeface="Amiri" panose="00000500000000000000" pitchFamily="2" charset="-78"/>
              </a:rPr>
              <a:t>2028</a:t>
            </a:r>
            <a:r>
              <a:rPr lang="en-IE" sz="2000" u="sng" dirty="0">
                <a:solidFill>
                  <a:schemeClr val="accent5">
                    <a:lumMod val="40000"/>
                    <a:lumOff val="60000"/>
                  </a:schemeClr>
                </a:solidFill>
                <a:ea typeface="Amiri" panose="00000500000000000000" pitchFamily="2" charset="-78"/>
                <a:cs typeface="Amiri" panose="00000500000000000000" pitchFamily="2" charset="-78"/>
              </a:rPr>
              <a:t>-) </a:t>
            </a:r>
          </a:p>
          <a:p>
            <a:pPr algn="ctr"/>
            <a:r>
              <a:rPr lang="en-IE" sz="2000" dirty="0">
                <a:solidFill>
                  <a:schemeClr val="accent5">
                    <a:lumMod val="40000"/>
                    <a:lumOff val="60000"/>
                  </a:schemeClr>
                </a:solidFill>
                <a:ea typeface="Amiri" panose="00000500000000000000" pitchFamily="2" charset="-78"/>
                <a:cs typeface="Amiri" panose="00000500000000000000" pitchFamily="2" charset="-78"/>
              </a:rPr>
              <a:t>~260,000 t Water fiducial vol.</a:t>
            </a:r>
          </a:p>
        </p:txBody>
      </p:sp>
      <p:pic>
        <p:nvPicPr>
          <p:cNvPr id="56" name="Picture 10" descr="Hyper-Kamiokande construction to start in 2020 – CERN Courier">
            <a:extLst>
              <a:ext uri="{FF2B5EF4-FFF2-40B4-BE49-F238E27FC236}">
                <a16:creationId xmlns:a16="http://schemas.microsoft.com/office/drawing/2014/main" id="{E599C84F-0AE7-4FD0-9842-4E012B982D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0" t="7865" r="16485" b="17736"/>
          <a:stretch/>
        </p:blipFill>
        <p:spPr bwMode="auto">
          <a:xfrm rot="459676">
            <a:off x="10276022" y="1737771"/>
            <a:ext cx="1452164" cy="1326103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013D1BC5-74DC-48B3-B2E2-2767A846FAA3}"/>
              </a:ext>
            </a:extLst>
          </p:cNvPr>
          <p:cNvSpPr txBox="1"/>
          <p:nvPr/>
        </p:nvSpPr>
        <p:spPr>
          <a:xfrm>
            <a:off x="3442531" y="2644657"/>
            <a:ext cx="1662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Bradley Hand ITC" panose="03070402050302030203" pitchFamily="66" charset="0"/>
              </a:rPr>
              <a:t>Reactor</a:t>
            </a:r>
            <a:endParaRPr lang="en-IE" sz="2800" b="1" dirty="0">
              <a:solidFill>
                <a:srgbClr val="00B0F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6293BB1-175D-4E6F-BCD8-B559AF83B2B4}"/>
              </a:ext>
            </a:extLst>
          </p:cNvPr>
          <p:cNvSpPr txBox="1"/>
          <p:nvPr/>
        </p:nvSpPr>
        <p:spPr>
          <a:xfrm>
            <a:off x="2811672" y="4999945"/>
            <a:ext cx="19068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Castellar" panose="020A0402060406010301" pitchFamily="18" charset="0"/>
              </a:rPr>
              <a:t>Hyper-K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A21339C-5827-402E-A136-6808C3B2088E}"/>
              </a:ext>
            </a:extLst>
          </p:cNvPr>
          <p:cNvSpPr txBox="1"/>
          <p:nvPr/>
        </p:nvSpPr>
        <p:spPr>
          <a:xfrm>
            <a:off x="5517167" y="1427619"/>
            <a:ext cx="1810015" cy="30777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400" dirty="0"/>
              <a:t>“JUNO”, </a:t>
            </a:r>
            <a:r>
              <a:rPr lang="en-IE" sz="1400" dirty="0" err="1"/>
              <a:t>Yifang</a:t>
            </a:r>
            <a:r>
              <a:rPr lang="en-IE" sz="1400" dirty="0"/>
              <a:t> Wang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E32A9BFA-3329-4BFF-9F7D-CADA595345CF}"/>
              </a:ext>
            </a:extLst>
          </p:cNvPr>
          <p:cNvSpPr txBox="1"/>
          <p:nvPr/>
        </p:nvSpPr>
        <p:spPr>
          <a:xfrm>
            <a:off x="7183926" y="2711983"/>
            <a:ext cx="1803719" cy="52322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400" dirty="0"/>
              <a:t>“Hyper-</a:t>
            </a:r>
            <a:r>
              <a:rPr lang="en-IE" sz="1400" dirty="0" err="1"/>
              <a:t>Kamiokande</a:t>
            </a:r>
            <a:r>
              <a:rPr lang="en-IE" sz="1400" dirty="0"/>
              <a:t>”, Ryosuke </a:t>
            </a:r>
            <a:r>
              <a:rPr lang="en-IE" sz="1400" dirty="0" err="1"/>
              <a:t>Akutsu</a:t>
            </a:r>
            <a:endParaRPr lang="en-IE" sz="1400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3096E114-6DBE-47B4-8A5C-B0118960A0C3}"/>
              </a:ext>
            </a:extLst>
          </p:cNvPr>
          <p:cNvSpPr txBox="1"/>
          <p:nvPr/>
        </p:nvSpPr>
        <p:spPr>
          <a:xfrm>
            <a:off x="8434182" y="4074884"/>
            <a:ext cx="1559186" cy="52322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400" dirty="0"/>
              <a:t>“DUNE”, </a:t>
            </a:r>
            <a:r>
              <a:rPr lang="en-IE" sz="1400" dirty="0" err="1"/>
              <a:t>Sowjanya</a:t>
            </a:r>
            <a:r>
              <a:rPr lang="en-IE" sz="1400" dirty="0"/>
              <a:t> </a:t>
            </a:r>
            <a:r>
              <a:rPr lang="en-IE" sz="1400" dirty="0" err="1"/>
              <a:t>Gollapinni</a:t>
            </a:r>
            <a:endParaRPr lang="en-IE" sz="1400" dirty="0"/>
          </a:p>
        </p:txBody>
      </p:sp>
      <p:pic>
        <p:nvPicPr>
          <p:cNvPr id="68" name="Picture 67">
            <a:extLst>
              <a:ext uri="{FF2B5EF4-FFF2-40B4-BE49-F238E27FC236}">
                <a16:creationId xmlns:a16="http://schemas.microsoft.com/office/drawing/2014/main" id="{02AE332A-603F-4151-9D77-C9B692D5EC55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82" t="51631" r="53145" b="22427"/>
          <a:stretch/>
        </p:blipFill>
        <p:spPr>
          <a:xfrm>
            <a:off x="11065914" y="1469159"/>
            <a:ext cx="312831" cy="355464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3D379458-D150-45F3-A23B-AF20FE08147B}"/>
              </a:ext>
            </a:extLst>
          </p:cNvPr>
          <p:cNvGrpSpPr/>
          <p:nvPr/>
        </p:nvGrpSpPr>
        <p:grpSpPr>
          <a:xfrm>
            <a:off x="10103004" y="3917658"/>
            <a:ext cx="1974821" cy="1318829"/>
            <a:chOff x="10078089" y="3738601"/>
            <a:chExt cx="1974821" cy="1318829"/>
          </a:xfrm>
        </p:grpSpPr>
        <p:pic>
          <p:nvPicPr>
            <p:cNvPr id="57" name="Picture 2" descr="DUNE | Neutrino Group">
              <a:extLst>
                <a:ext uri="{FF2B5EF4-FFF2-40B4-BE49-F238E27FC236}">
                  <a16:creationId xmlns:a16="http://schemas.microsoft.com/office/drawing/2014/main" id="{7B40FE9C-FA21-4E42-A007-63A4D68D070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7601"/>
            <a:stretch/>
          </p:blipFill>
          <p:spPr bwMode="auto">
            <a:xfrm rot="465433">
              <a:off x="10078089" y="4023354"/>
              <a:ext cx="1974821" cy="10340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CF25C151-FCFF-4431-9D14-E1D09C3D9B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782" t="51631" r="53145" b="22427"/>
            <a:stretch/>
          </p:blipFill>
          <p:spPr>
            <a:xfrm>
              <a:off x="10887233" y="3738601"/>
              <a:ext cx="312831" cy="355464"/>
            </a:xfrm>
            <a:prstGeom prst="rect">
              <a:avLst/>
            </a:prstGeom>
          </p:spPr>
        </p:pic>
      </p:grpSp>
      <p:sp>
        <p:nvSpPr>
          <p:cNvPr id="74" name="TextBox 73">
            <a:extLst>
              <a:ext uri="{FF2B5EF4-FFF2-40B4-BE49-F238E27FC236}">
                <a16:creationId xmlns:a16="http://schemas.microsoft.com/office/drawing/2014/main" id="{7EAC0E56-3D29-40E5-8B60-70087865D69B}"/>
              </a:ext>
            </a:extLst>
          </p:cNvPr>
          <p:cNvSpPr txBox="1"/>
          <p:nvPr/>
        </p:nvSpPr>
        <p:spPr>
          <a:xfrm>
            <a:off x="2813519" y="5339740"/>
            <a:ext cx="19068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Castellar" panose="020A0402060406010301" pitchFamily="18" charset="0"/>
              </a:rPr>
              <a:t>DUNE</a:t>
            </a:r>
          </a:p>
        </p:txBody>
      </p:sp>
    </p:spTree>
    <p:extLst>
      <p:ext uri="{BB962C8B-B14F-4D97-AF65-F5344CB8AC3E}">
        <p14:creationId xmlns:p14="http://schemas.microsoft.com/office/powerpoint/2010/main" val="46401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  <p:bldP spid="53" grpId="0"/>
      <p:bldP spid="55" grpId="0"/>
      <p:bldP spid="64" grpId="0"/>
      <p:bldP spid="24" grpId="0" animBg="1"/>
      <p:bldP spid="66" grpId="0" animBg="1"/>
      <p:bldP spid="67" grpId="0" animBg="1"/>
      <p:bldP spid="7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8" descr="China's JUNO neutrino detector will help us watch stars explode | Popular  Science">
            <a:extLst>
              <a:ext uri="{FF2B5EF4-FFF2-40B4-BE49-F238E27FC236}">
                <a16:creationId xmlns:a16="http://schemas.microsoft.com/office/drawing/2014/main" id="{187014D6-6963-454F-B724-63B4B1F2AC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21" r="42387"/>
          <a:stretch/>
        </p:blipFill>
        <p:spPr bwMode="auto">
          <a:xfrm>
            <a:off x="128988" y="369015"/>
            <a:ext cx="3881120" cy="585840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6A3126B-0771-4EF6-AAF3-605DD0A1AA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46" r="27129"/>
          <a:stretch/>
        </p:blipFill>
        <p:spPr>
          <a:xfrm>
            <a:off x="4165505" y="369015"/>
            <a:ext cx="3881120" cy="5858406"/>
          </a:xfrm>
          <a:prstGeom prst="roundRect">
            <a:avLst/>
          </a:prstGeom>
        </p:spPr>
      </p:pic>
      <p:pic>
        <p:nvPicPr>
          <p:cNvPr id="1026" name="Picture 2" descr="Hyper-Kamiokande cavern">
            <a:extLst>
              <a:ext uri="{FF2B5EF4-FFF2-40B4-BE49-F238E27FC236}">
                <a16:creationId xmlns:a16="http://schemas.microsoft.com/office/drawing/2014/main" id="{E95007F3-5F1C-458D-9E78-A3F706C2C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2022" y="369016"/>
            <a:ext cx="3881120" cy="585840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67FA4C3-0F7C-4B20-B05F-5A4B3DCC4AE3}"/>
              </a:ext>
            </a:extLst>
          </p:cNvPr>
          <p:cNvSpPr txBox="1"/>
          <p:nvPr/>
        </p:nvSpPr>
        <p:spPr>
          <a:xfrm>
            <a:off x="5250851" y="6307559"/>
            <a:ext cx="19281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dirty="0"/>
              <a:t>Fermilab / SURF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B9DECD0-461E-4F4E-9B08-D99008E151FB}"/>
              </a:ext>
            </a:extLst>
          </p:cNvPr>
          <p:cNvSpPr txBox="1"/>
          <p:nvPr/>
        </p:nvSpPr>
        <p:spPr>
          <a:xfrm>
            <a:off x="8460824" y="6307559"/>
            <a:ext cx="36629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dirty="0"/>
              <a:t>Hyper-</a:t>
            </a:r>
            <a:r>
              <a:rPr lang="en-IE" dirty="0" err="1"/>
              <a:t>Kamiokande</a:t>
            </a:r>
            <a:r>
              <a:rPr lang="en-IE" dirty="0"/>
              <a:t> Collaboration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DF06BE5-7C17-4439-BB02-87B68F698BA5}"/>
              </a:ext>
            </a:extLst>
          </p:cNvPr>
          <p:cNvSpPr txBox="1"/>
          <p:nvPr/>
        </p:nvSpPr>
        <p:spPr>
          <a:xfrm>
            <a:off x="1133333" y="6307559"/>
            <a:ext cx="21653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E" dirty="0"/>
              <a:t>JUNO Collaboration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2F99D23-56F6-40FF-8D69-99FFB91D502E}"/>
              </a:ext>
            </a:extLst>
          </p:cNvPr>
          <p:cNvSpPr txBox="1"/>
          <p:nvPr/>
        </p:nvSpPr>
        <p:spPr>
          <a:xfrm>
            <a:off x="3613466" y="944381"/>
            <a:ext cx="4985197" cy="1055608"/>
          </a:xfrm>
          <a:prstGeom prst="roundRect">
            <a:avLst/>
          </a:prstGeom>
          <a:solidFill>
            <a:schemeClr val="tx2">
              <a:lumMod val="10000"/>
            </a:schemeClr>
          </a:solidFill>
          <a:ln w="28575">
            <a:solidFill>
              <a:schemeClr val="accent4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What astrophysical questions can these detectors address?</a:t>
            </a:r>
            <a:endParaRPr lang="en-IE" sz="28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887FE2C-7E6D-4625-B3C4-01DE90DA0CAD}"/>
              </a:ext>
            </a:extLst>
          </p:cNvPr>
          <p:cNvSpPr txBox="1"/>
          <p:nvPr/>
        </p:nvSpPr>
        <p:spPr>
          <a:xfrm>
            <a:off x="2720719" y="4858012"/>
            <a:ext cx="6750561" cy="578882"/>
          </a:xfrm>
          <a:prstGeom prst="roundRect">
            <a:avLst/>
          </a:prstGeom>
          <a:solidFill>
            <a:schemeClr val="bg1"/>
          </a:solidFill>
          <a:ln w="28575">
            <a:solidFill>
              <a:schemeClr val="accent4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u="sng" dirty="0"/>
              <a:t>Complementary</a:t>
            </a:r>
            <a:r>
              <a:rPr lang="en-US" sz="2800" dirty="0"/>
              <a:t> views of the same Universe</a:t>
            </a:r>
            <a:endParaRPr lang="en-IE" sz="2800" dirty="0"/>
          </a:p>
        </p:txBody>
      </p:sp>
    </p:spTree>
    <p:extLst>
      <p:ext uri="{BB962C8B-B14F-4D97-AF65-F5344CB8AC3E}">
        <p14:creationId xmlns:p14="http://schemas.microsoft.com/office/powerpoint/2010/main" val="2295371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94851-BF93-4B14-A8BF-F91A818DD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All-rounder precision detectors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38010-CB10-46A0-8F5F-AFBFE1C71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9D400-411C-4F3F-84BB-540F8581D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09AEB-AE2F-4544-A350-BE61A31C3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7</a:t>
            </a:fld>
            <a:endParaRPr lang="en-IE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1B7041-8D80-47BF-910A-C7E7DE283C49}"/>
              </a:ext>
            </a:extLst>
          </p:cNvPr>
          <p:cNvSpPr txBox="1"/>
          <p:nvPr/>
        </p:nvSpPr>
        <p:spPr>
          <a:xfrm>
            <a:off x="264084" y="1428254"/>
            <a:ext cx="39779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u="sng" dirty="0">
                <a:solidFill>
                  <a:srgbClr val="DE861F"/>
                </a:solidFill>
              </a:rPr>
              <a:t>Solar neutrinos</a:t>
            </a:r>
            <a:br>
              <a:rPr lang="en-US" sz="2400" dirty="0"/>
            </a:br>
            <a:r>
              <a:rPr lang="en-US" sz="2400" u="sng" dirty="0"/>
              <a:t>Precision</a:t>
            </a:r>
            <a:r>
              <a:rPr lang="en-US" sz="2400" dirty="0"/>
              <a:t> tests of stellar fusion and neutrino </a:t>
            </a:r>
            <a:r>
              <a:rPr lang="en-US" sz="2400" dirty="0" err="1"/>
              <a:t>flavour</a:t>
            </a:r>
            <a:r>
              <a:rPr lang="en-US" sz="2400" dirty="0"/>
              <a:t> evolution</a:t>
            </a:r>
            <a:endParaRPr lang="en-IE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8BCD406-39EC-408D-8D98-305204773EE1}"/>
              </a:ext>
            </a:extLst>
          </p:cNvPr>
          <p:cNvSpPr txBox="1"/>
          <p:nvPr/>
        </p:nvSpPr>
        <p:spPr>
          <a:xfrm>
            <a:off x="3949416" y="2613230"/>
            <a:ext cx="377606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u="sng" dirty="0">
                <a:solidFill>
                  <a:srgbClr val="4E9786"/>
                </a:solidFill>
              </a:rPr>
              <a:t>Core-collapse supernovae</a:t>
            </a:r>
            <a:br>
              <a:rPr lang="en-US" sz="2400" dirty="0"/>
            </a:br>
            <a:r>
              <a:rPr lang="en-US" sz="2400" dirty="0"/>
              <a:t>Time- and </a:t>
            </a:r>
            <a:r>
              <a:rPr lang="en-US" sz="2400" dirty="0" err="1"/>
              <a:t>flavour</a:t>
            </a:r>
            <a:r>
              <a:rPr lang="en-US" sz="2400" dirty="0"/>
              <a:t>-resolved tracking of stellar explosions</a:t>
            </a:r>
            <a:endParaRPr lang="en-IE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D43059-D8C8-4C95-8F58-5B414B2E3E51}"/>
              </a:ext>
            </a:extLst>
          </p:cNvPr>
          <p:cNvSpPr txBox="1"/>
          <p:nvPr/>
        </p:nvSpPr>
        <p:spPr>
          <a:xfrm>
            <a:off x="7347856" y="3374874"/>
            <a:ext cx="484414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u="sng" dirty="0">
                <a:solidFill>
                  <a:srgbClr val="C14A61"/>
                </a:solidFill>
              </a:rPr>
              <a:t>Diffuse Supernova </a:t>
            </a:r>
          </a:p>
          <a:p>
            <a:pPr algn="ctr"/>
            <a:r>
              <a:rPr lang="en-US" sz="2400" u="sng" dirty="0">
                <a:solidFill>
                  <a:srgbClr val="C14A61"/>
                </a:solidFill>
              </a:rPr>
              <a:t>Neutrino Background</a:t>
            </a:r>
          </a:p>
          <a:p>
            <a:pPr algn="ctr"/>
            <a:r>
              <a:rPr lang="en-US" sz="2400" dirty="0"/>
              <a:t>First detection, a census of all stellar collapses across cosmic history</a:t>
            </a:r>
            <a:endParaRPr lang="en-IE" sz="2400" dirty="0"/>
          </a:p>
        </p:txBody>
      </p:sp>
      <p:pic>
        <p:nvPicPr>
          <p:cNvPr id="12" name="Picture 2" descr="How the Sun Works | HowStuffWorks">
            <a:extLst>
              <a:ext uri="{FF2B5EF4-FFF2-40B4-BE49-F238E27FC236}">
                <a16:creationId xmlns:a16="http://schemas.microsoft.com/office/drawing/2014/main" id="{269F5AE5-584E-45C8-95E5-5C60EFA0FB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183" y="2656866"/>
            <a:ext cx="2559122" cy="1544267"/>
          </a:xfrm>
          <a:prstGeom prst="roundRect">
            <a:avLst>
              <a:gd name="adj" fmla="val 50000"/>
            </a:avLst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How a nearby supernova could reveal dark matter - Big Think">
            <a:extLst>
              <a:ext uri="{FF2B5EF4-FFF2-40B4-BE49-F238E27FC236}">
                <a16:creationId xmlns:a16="http://schemas.microsoft.com/office/drawing/2014/main" id="{6A8BD285-C93C-4C63-BAFE-E343A43C1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6731" y="3851041"/>
            <a:ext cx="2741432" cy="1544267"/>
          </a:xfrm>
          <a:prstGeom prst="roundRect">
            <a:avLst>
              <a:gd name="adj" fmla="val 50000"/>
            </a:avLst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Thousands of small galaxies are scattered on a black background. Some are noticeably spirals, either face-on or edge-on, while others are blobby ellipticals. Many are too small to discern any structure. A few spirals are bluish, but most of the galaxies appear yellow or red. A handful of stars display eight-point diffraction spikes.">
            <a:extLst>
              <a:ext uri="{FF2B5EF4-FFF2-40B4-BE49-F238E27FC236}">
                <a16:creationId xmlns:a16="http://schemas.microsoft.com/office/drawing/2014/main" id="{942A8771-0F42-4B20-B870-9F7DF55148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43000"/>
                    </a14:imgEffect>
                    <a14:imgEffect>
                      <a14:brightnessContrast bright="4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0600" y="4993522"/>
            <a:ext cx="2203800" cy="1544268"/>
          </a:xfrm>
          <a:prstGeom prst="roundRect">
            <a:avLst>
              <a:gd name="adj" fmla="val 50000"/>
            </a:avLst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D507A7-EE84-4666-946A-50F0FB0B1901}"/>
              </a:ext>
            </a:extLst>
          </p:cNvPr>
          <p:cNvSpPr txBox="1"/>
          <p:nvPr/>
        </p:nvSpPr>
        <p:spPr>
          <a:xfrm>
            <a:off x="1019784" y="4998537"/>
            <a:ext cx="2466521" cy="91940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(Ranging from </a:t>
            </a:r>
          </a:p>
          <a:p>
            <a:pPr algn="ctr"/>
            <a:r>
              <a:rPr lang="en-US" sz="2400" dirty="0"/>
              <a:t>0 – O(10 MeV)</a:t>
            </a:r>
            <a:endParaRPr lang="en-IE" sz="2400" dirty="0"/>
          </a:p>
        </p:txBody>
      </p:sp>
    </p:spTree>
    <p:extLst>
      <p:ext uri="{BB962C8B-B14F-4D97-AF65-F5344CB8AC3E}">
        <p14:creationId xmlns:p14="http://schemas.microsoft.com/office/powerpoint/2010/main" val="270916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How the Sun Works | HowStuffWorks">
            <a:extLst>
              <a:ext uri="{FF2B5EF4-FFF2-40B4-BE49-F238E27FC236}">
                <a16:creationId xmlns:a16="http://schemas.microsoft.com/office/drawing/2014/main" id="{E4C0CECE-E0AD-4BEE-87E1-73F9990586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017" y="216761"/>
            <a:ext cx="2559122" cy="1544267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/>
            </a:solidFill>
          </a:ln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38010-CB10-46A0-8F5F-AFBFE1C71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26/6/2026</a:t>
            </a:r>
            <a:endParaRPr lang="en-IE" dirty="0">
              <a:solidFill>
                <a:schemeClr val="tx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9D400-411C-4F3F-84BB-540F8581D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09AEB-AE2F-4544-A350-BE61A31C3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8</a:t>
            </a:fld>
            <a:endParaRPr lang="en-IE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0B07635-0F9D-434D-A826-B7BEDC37CFC4}"/>
              </a:ext>
            </a:extLst>
          </p:cNvPr>
          <p:cNvSpPr txBox="1"/>
          <p:nvPr/>
        </p:nvSpPr>
        <p:spPr>
          <a:xfrm>
            <a:off x="175931" y="3639744"/>
            <a:ext cx="4331200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CCFFCC"/>
                </a:solidFill>
              </a:rPr>
              <a:t>Low energy spectroscopy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CCFFCC"/>
                </a:solidFill>
              </a:rPr>
              <a:t>Solar metallicity via CNO neutrinos (backgrounds permitting)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CCFFCC"/>
                </a:solidFill>
              </a:rPr>
              <a:t>Probe the vacuum-to-matter oscillations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BF9FEEBE-CF95-42CE-B1B7-282B40C356D3}"/>
                  </a:ext>
                </a:extLst>
              </p:cNvPr>
              <p:cNvSpPr txBox="1"/>
              <p:nvPr/>
            </p:nvSpPr>
            <p:spPr>
              <a:xfrm>
                <a:off x="4409239" y="3636962"/>
                <a:ext cx="4038600" cy="13542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FFCCFF"/>
                    </a:solidFill>
                  </a:rPr>
                  <a:t>Direct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solidFill>
                              <a:srgbClr val="FFCC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rgbClr val="FFCCFF"/>
                            </a:solidFill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b="0" i="1" smtClean="0">
                            <a:solidFill>
                              <a:srgbClr val="FFCCFF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IE" dirty="0">
                    <a:solidFill>
                      <a:srgbClr val="FFCCFF"/>
                    </a:solidFill>
                  </a:rPr>
                  <a:t> measurement</a:t>
                </a:r>
                <a:endParaRPr lang="en-US" dirty="0">
                  <a:solidFill>
                    <a:srgbClr val="FFCCFF"/>
                  </a:solidFill>
                </a:endParaRP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FFCCFF"/>
                    </a:solidFill>
                  </a:rPr>
                  <a:t>Precise </a:t>
                </a:r>
                <a:r>
                  <a:rPr lang="en-US" baseline="30000" dirty="0">
                    <a:solidFill>
                      <a:srgbClr val="FFCCFF"/>
                    </a:solidFill>
                  </a:rPr>
                  <a:t>8</a:t>
                </a:r>
                <a:r>
                  <a:rPr lang="en-US" dirty="0">
                    <a:solidFill>
                      <a:srgbClr val="FFCCFF"/>
                    </a:solidFill>
                  </a:rPr>
                  <a:t>B flux and hep flux sensitivity</a:t>
                </a: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FFCCFF"/>
                    </a:solidFill>
                  </a:rPr>
                  <a:t>Precision solar oscillation parameter measurement, day-night asymmetry </a:t>
                </a: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BF9FEEBE-CF95-42CE-B1B7-282B40C356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9239" y="3636962"/>
                <a:ext cx="4038600" cy="1354217"/>
              </a:xfrm>
              <a:prstGeom prst="rect">
                <a:avLst/>
              </a:prstGeom>
              <a:blipFill>
                <a:blip r:embed="rId14"/>
                <a:stretch>
                  <a:fillRect l="-905" t="-2703" b="-6306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Box 22">
            <a:extLst>
              <a:ext uri="{FF2B5EF4-FFF2-40B4-BE49-F238E27FC236}">
                <a16:creationId xmlns:a16="http://schemas.microsoft.com/office/drawing/2014/main" id="{F4C04C82-6E48-4F1A-9362-804E1A868B65}"/>
              </a:ext>
            </a:extLst>
          </p:cNvPr>
          <p:cNvSpPr txBox="1"/>
          <p:nvPr/>
        </p:nvSpPr>
        <p:spPr>
          <a:xfrm>
            <a:off x="8436922" y="3665182"/>
            <a:ext cx="3736779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CCECFF"/>
                </a:solidFill>
              </a:rPr>
              <a:t>Largest </a:t>
            </a:r>
            <a:r>
              <a:rPr lang="en-US" baseline="30000" dirty="0">
                <a:solidFill>
                  <a:srgbClr val="CCECFF"/>
                </a:solidFill>
              </a:rPr>
              <a:t>8</a:t>
            </a:r>
            <a:r>
              <a:rPr lang="en-US" dirty="0">
                <a:solidFill>
                  <a:srgbClr val="CCECFF"/>
                </a:solidFill>
              </a:rPr>
              <a:t>B sample, directional measurements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CCECFF"/>
                </a:solidFill>
              </a:rPr>
              <a:t>Precision measurements of matter-enhanced oscillations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6571088-C54D-4D88-B32E-FC8D25BAC5D7}"/>
              </a:ext>
            </a:extLst>
          </p:cNvPr>
          <p:cNvSpPr txBox="1"/>
          <p:nvPr/>
        </p:nvSpPr>
        <p:spPr>
          <a:xfrm>
            <a:off x="163175" y="1920855"/>
            <a:ext cx="419323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u="sng" dirty="0"/>
              <a:t>JUNO</a:t>
            </a:r>
            <a:br>
              <a:rPr lang="en-US" sz="2200" dirty="0"/>
            </a:br>
            <a:r>
              <a:rPr lang="en-US" sz="2200" dirty="0"/>
              <a:t>20 </a:t>
            </a:r>
            <a:r>
              <a:rPr lang="en-US" sz="2200" dirty="0" err="1"/>
              <a:t>kT</a:t>
            </a:r>
            <a:r>
              <a:rPr lang="en-US" sz="2200" dirty="0"/>
              <a:t> </a:t>
            </a:r>
            <a:r>
              <a:rPr lang="en-US" sz="2200" dirty="0">
                <a:solidFill>
                  <a:srgbClr val="00B050"/>
                </a:solidFill>
              </a:rPr>
              <a:t>liquid scintillator </a:t>
            </a:r>
            <a:r>
              <a:rPr lang="en-US" sz="2200" dirty="0"/>
              <a:t>detector</a:t>
            </a:r>
          </a:p>
          <a:p>
            <a:pPr marL="342900" indent="-342900">
              <a:buFont typeface="Wingdings" panose="05000000000000000000" pitchFamily="2" charset="2"/>
              <a:buChar char="à"/>
            </a:pPr>
            <a:r>
              <a:rPr lang="en-IE" sz="2200" dirty="0"/>
              <a:t>Low energy threshold O(10 keV)</a:t>
            </a:r>
          </a:p>
          <a:p>
            <a:pPr marL="342900" indent="-342900">
              <a:buFont typeface="Wingdings" panose="05000000000000000000" pitchFamily="2" charset="2"/>
              <a:buChar char="à"/>
            </a:pPr>
            <a:r>
              <a:rPr lang="en-IE" sz="2200" dirty="0"/>
              <a:t>Excellent energy resolution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8A50ADCA-9C54-4057-867B-B43D7AFA6C1E}"/>
              </a:ext>
            </a:extLst>
          </p:cNvPr>
          <p:cNvSpPr txBox="1"/>
          <p:nvPr/>
        </p:nvSpPr>
        <p:spPr>
          <a:xfrm>
            <a:off x="8271072" y="1915156"/>
            <a:ext cx="3550799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u="sng" dirty="0" err="1"/>
              <a:t>HyperK</a:t>
            </a:r>
            <a:br>
              <a:rPr lang="en-US" sz="2200" dirty="0"/>
            </a:br>
            <a:r>
              <a:rPr lang="en-US" sz="2200" dirty="0"/>
              <a:t>260 </a:t>
            </a:r>
            <a:r>
              <a:rPr lang="en-US" sz="2200" dirty="0" err="1"/>
              <a:t>kT</a:t>
            </a:r>
            <a:r>
              <a:rPr lang="en-US" sz="2200" dirty="0"/>
              <a:t>, </a:t>
            </a:r>
            <a:r>
              <a:rPr lang="en-US" sz="2200" dirty="0">
                <a:solidFill>
                  <a:srgbClr val="00FFFF"/>
                </a:solidFill>
              </a:rPr>
              <a:t>water Cherenkov</a:t>
            </a:r>
            <a:endParaRPr lang="en-US" sz="2200" dirty="0"/>
          </a:p>
          <a:p>
            <a:pPr marL="342900" indent="-342900" algn="ctr">
              <a:buFont typeface="Wingdings" panose="05000000000000000000" pitchFamily="2" charset="2"/>
              <a:buChar char="à"/>
            </a:pPr>
            <a:r>
              <a:rPr lang="en-IE" sz="2200" dirty="0"/>
              <a:t>Largest target mass</a:t>
            </a:r>
          </a:p>
          <a:p>
            <a:pPr marL="342900" indent="-342900" algn="ctr">
              <a:buFont typeface="Wingdings" panose="05000000000000000000" pitchFamily="2" charset="2"/>
              <a:buChar char="à"/>
            </a:pPr>
            <a:r>
              <a:rPr lang="en-IE" sz="2200" dirty="0"/>
              <a:t>Directional reconstruction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3B912946-499D-4EF7-8072-AC01FCB8C9E0}"/>
                  </a:ext>
                </a:extLst>
              </p:cNvPr>
              <p:cNvSpPr txBox="1"/>
              <p:nvPr/>
            </p:nvSpPr>
            <p:spPr>
              <a:xfrm>
                <a:off x="4526777" y="1907217"/>
                <a:ext cx="3621888" cy="14465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2200" u="sng" dirty="0"/>
                  <a:t>DUNE</a:t>
                </a:r>
                <a:br>
                  <a:rPr lang="en-US" sz="2200" dirty="0"/>
                </a:br>
                <a:r>
                  <a:rPr lang="en-US" sz="2200" dirty="0"/>
                  <a:t>4x17 </a:t>
                </a:r>
                <a:r>
                  <a:rPr lang="en-US" sz="2200" dirty="0" err="1"/>
                  <a:t>kT</a:t>
                </a:r>
                <a:r>
                  <a:rPr lang="en-US" sz="2200" dirty="0"/>
                  <a:t> </a:t>
                </a:r>
                <a:r>
                  <a:rPr lang="en-US" sz="2200" dirty="0">
                    <a:solidFill>
                      <a:srgbClr val="FF00FF"/>
                    </a:solidFill>
                  </a:rPr>
                  <a:t>Liquid Argon </a:t>
                </a:r>
                <a:r>
                  <a:rPr lang="en-US" sz="2200" dirty="0"/>
                  <a:t>Trackers</a:t>
                </a:r>
              </a:p>
              <a:p>
                <a:pPr algn="ctr"/>
                <a:r>
                  <a:rPr lang="en-US" sz="2200" dirty="0">
                    <a:sym typeface="Wingdings" panose="05000000000000000000" pitchFamily="2" charset="2"/>
                  </a:rPr>
                  <a:t> </a:t>
                </a:r>
                <a:r>
                  <a:rPr lang="en-IE" sz="2200" dirty="0"/>
                  <a:t>Large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200" b="0" i="1" smtClean="0"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sz="22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IE" sz="2200" dirty="0"/>
                  <a:t> cross section, clean sample</a:t>
                </a:r>
              </a:p>
            </p:txBody>
          </p:sp>
        </mc:Choice>
        <mc:Fallback xmlns=""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3B912946-499D-4EF7-8072-AC01FCB8C9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6777" y="1907217"/>
                <a:ext cx="3621888" cy="1446550"/>
              </a:xfrm>
              <a:prstGeom prst="rect">
                <a:avLst/>
              </a:prstGeom>
              <a:blipFill>
                <a:blip r:embed="rId15"/>
                <a:stretch>
                  <a:fillRect l="-842" t="-2954" r="-842" b="-7595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E3897CA9-5C98-48D2-9D69-9B57D6AD6F72}"/>
              </a:ext>
            </a:extLst>
          </p:cNvPr>
          <p:cNvSpPr/>
          <p:nvPr/>
        </p:nvSpPr>
        <p:spPr>
          <a:xfrm>
            <a:off x="175931" y="1897718"/>
            <a:ext cx="4265438" cy="1552849"/>
          </a:xfrm>
          <a:prstGeom prst="round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29DDD729-5AD4-4004-A3EC-2AA7547006D3}"/>
              </a:ext>
            </a:extLst>
          </p:cNvPr>
          <p:cNvSpPr/>
          <p:nvPr/>
        </p:nvSpPr>
        <p:spPr>
          <a:xfrm>
            <a:off x="4547918" y="1902392"/>
            <a:ext cx="3550799" cy="1552849"/>
          </a:xfrm>
          <a:prstGeom prst="roundRect">
            <a:avLst/>
          </a:prstGeom>
          <a:noFill/>
          <a:ln w="28575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63A1E5C9-034D-4B60-82E9-B03DFA52CB40}"/>
              </a:ext>
            </a:extLst>
          </p:cNvPr>
          <p:cNvSpPr/>
          <p:nvPr/>
        </p:nvSpPr>
        <p:spPr>
          <a:xfrm>
            <a:off x="8197742" y="1907234"/>
            <a:ext cx="3736779" cy="1552849"/>
          </a:xfrm>
          <a:prstGeom prst="roundRect">
            <a:avLst/>
          </a:prstGeom>
          <a:noFill/>
          <a:ln w="28575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7FBA8C0-BB1C-4EA1-AC75-F108AF56F13F}"/>
              </a:ext>
            </a:extLst>
          </p:cNvPr>
          <p:cNvSpPr txBox="1"/>
          <p:nvPr/>
        </p:nvSpPr>
        <p:spPr>
          <a:xfrm>
            <a:off x="709100" y="4986406"/>
            <a:ext cx="34360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0" i="0" strike="noStrike" baseline="0" dirty="0">
                <a:solidFill>
                  <a:srgbClr val="FFC000"/>
                </a:solidFill>
                <a:latin typeface="NimbusSanL-Regu"/>
              </a:rPr>
              <a:t>“Model Independent Approach of the JUNO </a:t>
            </a:r>
            <a:r>
              <a:rPr lang="en-US" sz="1200" b="0" i="0" strike="noStrike" baseline="30000" dirty="0">
                <a:solidFill>
                  <a:srgbClr val="FFC000"/>
                </a:solidFill>
                <a:latin typeface="NimbusSanL-Regu"/>
              </a:rPr>
              <a:t>8</a:t>
            </a:r>
            <a:r>
              <a:rPr lang="en-US" sz="1200" b="0" i="0" strike="noStrike" baseline="0" dirty="0">
                <a:solidFill>
                  <a:srgbClr val="FFC000"/>
                </a:solidFill>
                <a:latin typeface="NimbusSanL-Regu"/>
              </a:rPr>
              <a:t>B Solar Neutrino Program,” APJ (2024)</a:t>
            </a:r>
            <a:endParaRPr lang="en-IE" sz="1200" dirty="0">
              <a:solidFill>
                <a:srgbClr val="FFC000"/>
              </a:solidFill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B69DCB2-FCC6-43E0-9C7D-FA87F3F99767}"/>
              </a:ext>
            </a:extLst>
          </p:cNvPr>
          <p:cNvSpPr txBox="1"/>
          <p:nvPr/>
        </p:nvSpPr>
        <p:spPr>
          <a:xfrm>
            <a:off x="224722" y="5448071"/>
            <a:ext cx="44311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0" i="0" strike="noStrike" baseline="0" dirty="0">
                <a:solidFill>
                  <a:srgbClr val="FFC000"/>
                </a:solidFill>
                <a:latin typeface="NimbusSanL-Regu"/>
              </a:rPr>
              <a:t>“JUNO sensitivity to </a:t>
            </a:r>
            <a:r>
              <a:rPr lang="en-US" sz="1200" b="0" i="0" strike="noStrike" baseline="30000" dirty="0">
                <a:solidFill>
                  <a:srgbClr val="FFC000"/>
                </a:solidFill>
                <a:latin typeface="NimbusSanL-Regu"/>
              </a:rPr>
              <a:t>7</a:t>
            </a:r>
            <a:r>
              <a:rPr lang="en-US" sz="1200" b="0" i="0" strike="noStrike" baseline="0" dirty="0">
                <a:solidFill>
                  <a:srgbClr val="FFC000"/>
                </a:solidFill>
                <a:latin typeface="NimbusSanL-Regu"/>
              </a:rPr>
              <a:t>Be, </a:t>
            </a:r>
            <a:r>
              <a:rPr lang="en-US" sz="1200" b="0" i="0" strike="noStrike" baseline="0" dirty="0">
                <a:solidFill>
                  <a:srgbClr val="FFC000"/>
                </a:solidFill>
                <a:latin typeface="NimbusSanL-ReguItal"/>
              </a:rPr>
              <a:t>pep</a:t>
            </a:r>
            <a:r>
              <a:rPr lang="en-US" sz="1200" b="0" i="0" strike="noStrike" baseline="0" dirty="0">
                <a:solidFill>
                  <a:srgbClr val="FFC000"/>
                </a:solidFill>
                <a:latin typeface="NimbusSanL-Regu"/>
              </a:rPr>
              <a:t>, and CNO solar neutrinos” JCAP (2023)</a:t>
            </a:r>
            <a:endParaRPr lang="en-IE" sz="1200" dirty="0">
              <a:solidFill>
                <a:srgbClr val="FFC000"/>
              </a:solidFill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028C09D-1A52-4495-8E85-EFB8F41E97C4}"/>
              </a:ext>
            </a:extLst>
          </p:cNvPr>
          <p:cNvSpPr txBox="1"/>
          <p:nvPr/>
        </p:nvSpPr>
        <p:spPr>
          <a:xfrm>
            <a:off x="4962539" y="5065431"/>
            <a:ext cx="29319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FFC000"/>
                </a:solidFill>
              </a:rPr>
              <a:t>DUNE as the Next-Generation Solar Neutrino Experiment, PRL (2019)</a:t>
            </a:r>
            <a:endParaRPr lang="en-IE" sz="1400" dirty="0">
              <a:solidFill>
                <a:srgbClr val="FFC000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7271DCE-C2F4-423A-B0BB-1BA79244F78C}"/>
              </a:ext>
            </a:extLst>
          </p:cNvPr>
          <p:cNvSpPr txBox="1"/>
          <p:nvPr/>
        </p:nvSpPr>
        <p:spPr>
          <a:xfrm>
            <a:off x="7665500" y="5894820"/>
            <a:ext cx="2017343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600" dirty="0"/>
              <a:t>“LZ”, </a:t>
            </a:r>
            <a:r>
              <a:rPr lang="en-IE" sz="1600" dirty="0" err="1"/>
              <a:t>Dongqing</a:t>
            </a:r>
            <a:r>
              <a:rPr lang="en-IE" sz="1600" dirty="0"/>
              <a:t> Huang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88E0353-DFD0-46C1-81B0-8839EB3726D4}"/>
              </a:ext>
            </a:extLst>
          </p:cNvPr>
          <p:cNvSpPr txBox="1"/>
          <p:nvPr/>
        </p:nvSpPr>
        <p:spPr>
          <a:xfrm>
            <a:off x="5765262" y="5894820"/>
            <a:ext cx="1665735" cy="3461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600" dirty="0"/>
              <a:t>“</a:t>
            </a:r>
            <a:r>
              <a:rPr lang="en-IE" sz="1600" dirty="0" err="1"/>
              <a:t>PandaX</a:t>
            </a:r>
            <a:r>
              <a:rPr lang="en-IE" sz="1600" dirty="0"/>
              <a:t>”, </a:t>
            </a:r>
            <a:r>
              <a:rPr lang="en-IE" sz="1600" dirty="0" err="1"/>
              <a:t>Ke</a:t>
            </a:r>
            <a:r>
              <a:rPr lang="en-IE" sz="1600" dirty="0"/>
              <a:t> Han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18009BC-7D0E-43BD-8267-9F2133987EFF}"/>
              </a:ext>
            </a:extLst>
          </p:cNvPr>
          <p:cNvSpPr txBox="1"/>
          <p:nvPr/>
        </p:nvSpPr>
        <p:spPr>
          <a:xfrm>
            <a:off x="2971636" y="5894820"/>
            <a:ext cx="255912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600" dirty="0"/>
              <a:t>“SNO+”, Tanner </a:t>
            </a:r>
            <a:r>
              <a:rPr lang="en-IE" sz="1600" dirty="0" err="1"/>
              <a:t>Kaptanoglu</a:t>
            </a:r>
            <a:endParaRPr lang="en-IE" sz="1600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C540B28-3991-4933-AD4C-936FA519D481}"/>
              </a:ext>
            </a:extLst>
          </p:cNvPr>
          <p:cNvSpPr txBox="1"/>
          <p:nvPr/>
        </p:nvSpPr>
        <p:spPr>
          <a:xfrm>
            <a:off x="9898255" y="5894820"/>
            <a:ext cx="2077847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600" dirty="0"/>
              <a:t>“Super-K”, </a:t>
            </a:r>
            <a:r>
              <a:rPr lang="en-IE" sz="1600" dirty="0" err="1"/>
              <a:t>Zhoujun</a:t>
            </a:r>
            <a:r>
              <a:rPr lang="en-IE" sz="1600" dirty="0"/>
              <a:t> Hu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761164E0-4E61-432E-8B73-C52FE0E311D3}"/>
              </a:ext>
            </a:extLst>
          </p:cNvPr>
          <p:cNvSpPr txBox="1"/>
          <p:nvPr/>
        </p:nvSpPr>
        <p:spPr>
          <a:xfrm>
            <a:off x="8663993" y="5065431"/>
            <a:ext cx="28189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400" dirty="0">
                <a:solidFill>
                  <a:srgbClr val="FFC000"/>
                </a:solidFill>
              </a:rPr>
              <a:t>Hyper-</a:t>
            </a:r>
            <a:r>
              <a:rPr lang="en-IE" sz="1400" dirty="0" err="1">
                <a:solidFill>
                  <a:srgbClr val="FFC000"/>
                </a:solidFill>
              </a:rPr>
              <a:t>Kamiokande</a:t>
            </a:r>
            <a:r>
              <a:rPr lang="en-IE" sz="1400" dirty="0">
                <a:solidFill>
                  <a:srgbClr val="FFC000"/>
                </a:solidFill>
              </a:rPr>
              <a:t> Design Report, arXiv:1805.04163 (2018)</a:t>
            </a: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79861072-9BB1-48D4-A318-17E623396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400316" cy="1325563"/>
          </a:xfrm>
        </p:spPr>
        <p:txBody>
          <a:bodyPr/>
          <a:lstStyle/>
          <a:p>
            <a:r>
              <a:rPr lang="en-US" dirty="0"/>
              <a:t>Solar Neutrinos</a:t>
            </a:r>
            <a:endParaRPr lang="en-IE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9B1BC3-3561-4C49-9C24-B20E2B037126}"/>
              </a:ext>
            </a:extLst>
          </p:cNvPr>
          <p:cNvSpPr txBox="1"/>
          <p:nvPr/>
        </p:nvSpPr>
        <p:spPr>
          <a:xfrm>
            <a:off x="101601" y="5755335"/>
            <a:ext cx="281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Great complementarity shown at this conference!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1152950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42" grpId="0"/>
      <p:bldP spid="43" grpId="0"/>
      <p:bldP spid="44" grpId="0"/>
      <p:bldP spid="45" grpId="0" animBg="1"/>
      <p:bldP spid="46" grpId="0" animBg="1"/>
      <p:bldP spid="47" grpId="0" animBg="1"/>
      <p:bldP spid="48" grpId="0"/>
      <p:bldP spid="49" grpId="0"/>
      <p:bldP spid="51" grpId="0"/>
      <p:bldP spid="52" grpId="0" animBg="1"/>
      <p:bldP spid="53" grpId="0" animBg="1"/>
      <p:bldP spid="54" grpId="0" animBg="1"/>
      <p:bldP spid="55" grpId="0" animBg="1"/>
      <p:bldP spid="57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 descr="How a nearby supernova could reveal dark matter - Big Think">
            <a:extLst>
              <a:ext uri="{FF2B5EF4-FFF2-40B4-BE49-F238E27FC236}">
                <a16:creationId xmlns:a16="http://schemas.microsoft.com/office/drawing/2014/main" id="{277444E2-A2E4-4D36-9717-54325BDF60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130" y="255772"/>
            <a:ext cx="2741432" cy="1544267"/>
          </a:xfrm>
          <a:prstGeom prst="roundRect">
            <a:avLst>
              <a:gd name="adj" fmla="val 50000"/>
            </a:avLst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38010-CB10-46A0-8F5F-AFBFE1C71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9D400-411C-4F3F-84BB-540F8581D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09AEB-AE2F-4544-A350-BE61A31C3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9</a:t>
            </a:fld>
            <a:endParaRPr lang="en-IE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43A882A8-9883-4AB0-B8D4-545B7B7B5288}"/>
                  </a:ext>
                </a:extLst>
              </p:cNvPr>
              <p:cNvSpPr txBox="1"/>
              <p:nvPr/>
            </p:nvSpPr>
            <p:spPr>
              <a:xfrm>
                <a:off x="8238516" y="4024184"/>
                <a:ext cx="3885984" cy="7232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CCECFF"/>
                    </a:solidFill>
                  </a:rPr>
                  <a:t>Largest CCSN sample through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US" b="0" i="1" smtClean="0">
                                <a:solidFill>
                                  <a:srgbClr val="CCEC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b="0" i="1" smtClean="0">
                                <a:solidFill>
                                  <a:srgbClr val="CCECFF"/>
                                </a:solidFill>
                                <a:latin typeface="Cambria Math" panose="02040503050406030204" pitchFamily="18" charset="0"/>
                              </a:rPr>
                              <m:t>𝜈</m:t>
                            </m:r>
                          </m:e>
                        </m:acc>
                      </m:e>
                      <m:sub>
                        <m: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US" b="0" i="1" dirty="0" smtClean="0">
                        <a:solidFill>
                          <a:srgbClr val="CCECFF"/>
                        </a:solidFill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endParaRPr lang="en-US" dirty="0">
                  <a:solidFill>
                    <a:srgbClr val="CCECFF"/>
                  </a:solidFill>
                </a:endParaRP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CCECFF"/>
                    </a:solidFill>
                  </a:rPr>
                  <a:t>Supernova pointing with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CCECFF"/>
                    </a:solidFill>
                  </a:rPr>
                  <a:t> ~1°</a:t>
                </a:r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43A882A8-9883-4AB0-B8D4-545B7B7B52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516" y="4024184"/>
                <a:ext cx="3885984" cy="723275"/>
              </a:xfrm>
              <a:prstGeom prst="rect">
                <a:avLst/>
              </a:prstGeom>
              <a:blipFill>
                <a:blip r:embed="rId22"/>
                <a:stretch>
                  <a:fillRect l="-940" t="-4202" b="-12605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B2D489A0-6C07-46DF-803F-5416BDA088E1}"/>
                  </a:ext>
                </a:extLst>
              </p:cNvPr>
              <p:cNvSpPr txBox="1"/>
              <p:nvPr/>
            </p:nvSpPr>
            <p:spPr>
              <a:xfrm>
                <a:off x="4547918" y="3886492"/>
                <a:ext cx="3885984" cy="10002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u="sng" dirty="0">
                    <a:solidFill>
                      <a:srgbClr val="FFCCFF"/>
                    </a:solidFill>
                  </a:rPr>
                  <a:t>Direct</a:t>
                </a:r>
                <a:r>
                  <a:rPr lang="en-US" dirty="0">
                    <a:solidFill>
                      <a:srgbClr val="FFCCFF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dirty="0" smtClean="0">
                            <a:solidFill>
                              <a:srgbClr val="FFCC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dirty="0" smtClean="0">
                            <a:solidFill>
                              <a:srgbClr val="FFCCFF"/>
                            </a:solidFill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b="0" i="1" dirty="0" smtClean="0">
                            <a:solidFill>
                              <a:srgbClr val="FFCCFF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FFCCFF"/>
                    </a:solidFill>
                  </a:rPr>
                  <a:t> sensitivity, strong CCSN neutronization burst sensitivity</a:t>
                </a: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FFCCFF"/>
                    </a:solidFill>
                  </a:rPr>
                  <a:t>Supernova pointing ~5°</a:t>
                </a:r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B2D489A0-6C07-46DF-803F-5416BDA088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7918" y="3886492"/>
                <a:ext cx="3885984" cy="1000274"/>
              </a:xfrm>
              <a:prstGeom prst="rect">
                <a:avLst/>
              </a:prstGeom>
              <a:blipFill>
                <a:blip r:embed="rId23"/>
                <a:stretch>
                  <a:fillRect l="-940" t="-3659" b="-9146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Box 30">
            <a:extLst>
              <a:ext uri="{FF2B5EF4-FFF2-40B4-BE49-F238E27FC236}">
                <a16:creationId xmlns:a16="http://schemas.microsoft.com/office/drawing/2014/main" id="{324B1D2D-0920-44F3-8B14-1451AACDB770}"/>
              </a:ext>
            </a:extLst>
          </p:cNvPr>
          <p:cNvSpPr txBox="1"/>
          <p:nvPr/>
        </p:nvSpPr>
        <p:spPr>
          <a:xfrm>
            <a:off x="4896633" y="5351042"/>
            <a:ext cx="25819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FFC000"/>
                </a:solidFill>
              </a:rPr>
              <a:t>Supernova pointing capabilities of DUNE, </a:t>
            </a:r>
            <a:r>
              <a:rPr lang="en-IE" sz="1400" dirty="0">
                <a:solidFill>
                  <a:srgbClr val="FFC000"/>
                </a:solidFill>
              </a:rPr>
              <a:t>PRD (2025)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8E7446D-29A3-47C8-AF48-9573B91224B0}"/>
              </a:ext>
            </a:extLst>
          </p:cNvPr>
          <p:cNvSpPr txBox="1"/>
          <p:nvPr/>
        </p:nvSpPr>
        <p:spPr>
          <a:xfrm>
            <a:off x="636962" y="5351042"/>
            <a:ext cx="33010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FFC000"/>
                </a:solidFill>
              </a:rPr>
              <a:t>Real-time monitoring for the next core-collapse supernova in JUNO </a:t>
            </a:r>
            <a:r>
              <a:rPr lang="en-IE" sz="1400" dirty="0">
                <a:solidFill>
                  <a:srgbClr val="FFC000"/>
                </a:solidFill>
              </a:rPr>
              <a:t>JCAP (2024)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312102DF-4ECE-4A76-8D6E-2D57CC0F37C2}"/>
              </a:ext>
            </a:extLst>
          </p:cNvPr>
          <p:cNvGrpSpPr/>
          <p:nvPr/>
        </p:nvGrpSpPr>
        <p:grpSpPr>
          <a:xfrm>
            <a:off x="282480" y="3600953"/>
            <a:ext cx="4265438" cy="1730474"/>
            <a:chOff x="249362" y="3210858"/>
            <a:chExt cx="4265438" cy="173047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46DA4BE2-EDD0-4BEA-A0FC-6C93DB07ADFA}"/>
                    </a:ext>
                  </a:extLst>
                </p:cNvPr>
                <p:cNvSpPr txBox="1"/>
                <p:nvPr/>
              </p:nvSpPr>
              <p:spPr>
                <a:xfrm>
                  <a:off x="249362" y="3210858"/>
                  <a:ext cx="4265438" cy="1730474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285750" indent="-285750">
                    <a:spcAft>
                      <a:spcPts val="600"/>
                    </a:spcAft>
                    <a:buFont typeface="Wingdings" panose="05000000000000000000" pitchFamily="2" charset="2"/>
                    <a:buChar char="Ø"/>
                  </a:pPr>
                  <a:r>
                    <a:rPr lang="en-US" dirty="0">
                      <a:solidFill>
                        <a:srgbClr val="CCFFCC"/>
                      </a:solidFill>
                    </a:rPr>
                    <a:t>Ideal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  <m:t>𝜈</m:t>
                              </m:r>
                            </m:e>
                          </m:acc>
                        </m:e>
                        <m:sub>
                          <m: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sub>
                      </m:sSub>
                    </m:oMath>
                  </a14:m>
                  <a:r>
                    <a:rPr lang="en-US" dirty="0">
                      <a:solidFill>
                        <a:srgbClr val="CCFFCC"/>
                      </a:solidFill>
                    </a:rPr>
                    <a:t> detector</a:t>
                  </a:r>
                </a:p>
                <a:p>
                  <a:pPr marL="285750" indent="-285750">
                    <a:spcAft>
                      <a:spcPts val="600"/>
                    </a:spcAft>
                    <a:buFont typeface="Wingdings" panose="05000000000000000000" pitchFamily="2" charset="2"/>
                    <a:buChar char="Ø"/>
                  </a:pPr>
                  <a:r>
                    <a:rPr lang="en-US" dirty="0">
                      <a:solidFill>
                        <a:srgbClr val="CCFFCC"/>
                      </a:solidFill>
                    </a:rPr>
                    <a:t>Low energy threshold: Efficient all-</a:t>
                  </a:r>
                  <a:r>
                    <a:rPr lang="en-US" dirty="0" err="1">
                      <a:solidFill>
                        <a:srgbClr val="CCFFCC"/>
                      </a:solidFill>
                    </a:rPr>
                    <a:t>flavour</a:t>
                  </a:r>
                  <a:r>
                    <a:rPr lang="en-US" dirty="0">
                      <a:solidFill>
                        <a:srgbClr val="CCFFCC"/>
                      </a:solidFill>
                    </a:rPr>
                    <a:t>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  <m:t>𝜈</m:t>
                              </m:r>
                            </m:e>
                          </m:acc>
                        </m:e>
                        <m:sub>
                          <m: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  <m: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  <m:t>𝜇𝜏</m:t>
                          </m:r>
                        </m:sub>
                      </m:sSub>
                      <m:r>
                        <a:rPr lang="en-US" b="0" i="1" dirty="0" smtClean="0">
                          <a:solidFill>
                            <a:srgbClr val="CCFFCC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</m:oMath>
                  </a14:m>
                  <a:r>
                    <a:rPr lang="en-US" dirty="0">
                      <a:solidFill>
                        <a:srgbClr val="CCFFCC"/>
                      </a:solidFill>
                    </a:rPr>
                    <a:t>uniquely w/ proton recoil </a:t>
                  </a:r>
                </a:p>
                <a:p>
                  <a:pPr marL="285750" indent="-285750">
                    <a:spcAft>
                      <a:spcPts val="600"/>
                    </a:spcAft>
                    <a:buFont typeface="Wingdings" panose="05000000000000000000" pitchFamily="2" charset="2"/>
                    <a:buChar char="Ø"/>
                  </a:pPr>
                  <a:r>
                    <a:rPr lang="en-IE" dirty="0">
                      <a:solidFill>
                        <a:srgbClr val="CCFFCC"/>
                      </a:solidFill>
                    </a:rPr>
                    <a:t>Precision energy spectroscopy</a:t>
                  </a:r>
                </a:p>
                <a:p>
                  <a:pPr marL="285750" indent="-285750">
                    <a:spcAft>
                      <a:spcPts val="600"/>
                    </a:spcAft>
                    <a:buFont typeface="Wingdings" panose="05000000000000000000" pitchFamily="2" charset="2"/>
                    <a:buChar char="Ø"/>
                  </a:pPr>
                  <a:r>
                    <a:rPr lang="en-IE" dirty="0">
                      <a:solidFill>
                        <a:srgbClr val="CCFFCC"/>
                      </a:solidFill>
                    </a:rPr>
                    <a:t>Approx. pointing w/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  <m:t>𝜈</m:t>
                              </m:r>
                            </m:e>
                          </m:acc>
                        </m:e>
                        <m:sub>
                          <m: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sub>
                      </m:sSub>
                    </m:oMath>
                  </a14:m>
                  <a:r>
                    <a:rPr lang="en-US" dirty="0">
                      <a:solidFill>
                        <a:srgbClr val="CCFFCC"/>
                      </a:solidFill>
                    </a:rPr>
                    <a:t> ~25° </a:t>
                  </a:r>
                  <a:r>
                    <a:rPr lang="en-US" sz="1400" dirty="0">
                      <a:solidFill>
                        <a:srgbClr val="CCFFCC"/>
                      </a:solidFill>
                    </a:rPr>
                    <a:t>(summed IBDs)</a:t>
                  </a:r>
                  <a:endParaRPr lang="en-US" dirty="0">
                    <a:solidFill>
                      <a:srgbClr val="CCFFCC"/>
                    </a:solidFill>
                  </a:endParaRPr>
                </a:p>
              </p:txBody>
            </p:sp>
          </mc:Choice>
          <mc:Fallback xmlns=""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46DA4BE2-EDD0-4BEA-A0FC-6C93DB07ADF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9362" y="3210858"/>
                  <a:ext cx="4265438" cy="1730474"/>
                </a:xfrm>
                <a:prstGeom prst="rect">
                  <a:avLst/>
                </a:prstGeom>
                <a:blipFill>
                  <a:blip r:embed="rId24"/>
                  <a:stretch>
                    <a:fillRect l="-857" t="-2113" b="-4577"/>
                  </a:stretch>
                </a:blipFill>
              </p:spPr>
              <p:txBody>
                <a:bodyPr/>
                <a:lstStyle/>
                <a:p>
                  <a:r>
                    <a:rPr lang="en-IE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5F0AA7D-19E3-4F77-BE8A-1881193F5A8A}"/>
                </a:ext>
              </a:extLst>
            </p:cNvPr>
            <p:cNvSpPr/>
            <p:nvPr/>
          </p:nvSpPr>
          <p:spPr>
            <a:xfrm>
              <a:off x="1334648" y="3917596"/>
              <a:ext cx="20624" cy="57292"/>
            </a:xfrm>
            <a:custGeom>
              <a:avLst/>
              <a:gdLst>
                <a:gd name="connsiteX0" fmla="*/ 20624 w 20624"/>
                <a:gd name="connsiteY0" fmla="*/ 0 h 57292"/>
                <a:gd name="connsiteX1" fmla="*/ 13820 w 20624"/>
                <a:gd name="connsiteY1" fmla="*/ 4082 h 57292"/>
                <a:gd name="connsiteX2" fmla="*/ 8377 w 20624"/>
                <a:gd name="connsiteY2" fmla="*/ 12247 h 57292"/>
                <a:gd name="connsiteX3" fmla="*/ 2935 w 20624"/>
                <a:gd name="connsiteY3" fmla="*/ 17690 h 57292"/>
                <a:gd name="connsiteX4" fmla="*/ 2935 w 20624"/>
                <a:gd name="connsiteY4" fmla="*/ 48986 h 57292"/>
                <a:gd name="connsiteX5" fmla="*/ 7017 w 20624"/>
                <a:gd name="connsiteY5" fmla="*/ 57150 h 57292"/>
                <a:gd name="connsiteX6" fmla="*/ 8377 w 20624"/>
                <a:gd name="connsiteY6" fmla="*/ 57150 h 5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624" h="57292">
                  <a:moveTo>
                    <a:pt x="20624" y="0"/>
                  </a:moveTo>
                  <a:cubicBezTo>
                    <a:pt x="18356" y="1361"/>
                    <a:pt x="15690" y="2212"/>
                    <a:pt x="13820" y="4082"/>
                  </a:cubicBezTo>
                  <a:cubicBezTo>
                    <a:pt x="11507" y="6395"/>
                    <a:pt x="10690" y="9934"/>
                    <a:pt x="8377" y="12247"/>
                  </a:cubicBezTo>
                  <a:lnTo>
                    <a:pt x="2935" y="17690"/>
                  </a:lnTo>
                  <a:cubicBezTo>
                    <a:pt x="-1190" y="34184"/>
                    <a:pt x="-763" y="26795"/>
                    <a:pt x="2935" y="48986"/>
                  </a:cubicBezTo>
                  <a:cubicBezTo>
                    <a:pt x="3378" y="51644"/>
                    <a:pt x="5134" y="55267"/>
                    <a:pt x="7017" y="57150"/>
                  </a:cubicBezTo>
                  <a:cubicBezTo>
                    <a:pt x="7338" y="57471"/>
                    <a:pt x="7924" y="57150"/>
                    <a:pt x="8377" y="57150"/>
                  </a:cubicBezTo>
                </a:path>
              </a:pathLst>
            </a:custGeom>
            <a:noFill/>
            <a:ln>
              <a:solidFill>
                <a:srgbClr val="CCFF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DA0690E-B581-41A5-96D3-23FF8465E30B}"/>
                </a:ext>
              </a:extLst>
            </p:cNvPr>
            <p:cNvSpPr/>
            <p:nvPr/>
          </p:nvSpPr>
          <p:spPr>
            <a:xfrm rot="9804462">
              <a:off x="1471543" y="3918758"/>
              <a:ext cx="20624" cy="57292"/>
            </a:xfrm>
            <a:custGeom>
              <a:avLst/>
              <a:gdLst>
                <a:gd name="connsiteX0" fmla="*/ 20624 w 20624"/>
                <a:gd name="connsiteY0" fmla="*/ 0 h 57292"/>
                <a:gd name="connsiteX1" fmla="*/ 13820 w 20624"/>
                <a:gd name="connsiteY1" fmla="*/ 4082 h 57292"/>
                <a:gd name="connsiteX2" fmla="*/ 8377 w 20624"/>
                <a:gd name="connsiteY2" fmla="*/ 12247 h 57292"/>
                <a:gd name="connsiteX3" fmla="*/ 2935 w 20624"/>
                <a:gd name="connsiteY3" fmla="*/ 17690 h 57292"/>
                <a:gd name="connsiteX4" fmla="*/ 2935 w 20624"/>
                <a:gd name="connsiteY4" fmla="*/ 48986 h 57292"/>
                <a:gd name="connsiteX5" fmla="*/ 7017 w 20624"/>
                <a:gd name="connsiteY5" fmla="*/ 57150 h 57292"/>
                <a:gd name="connsiteX6" fmla="*/ 8377 w 20624"/>
                <a:gd name="connsiteY6" fmla="*/ 57150 h 5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624" h="57292">
                  <a:moveTo>
                    <a:pt x="20624" y="0"/>
                  </a:moveTo>
                  <a:cubicBezTo>
                    <a:pt x="18356" y="1361"/>
                    <a:pt x="15690" y="2212"/>
                    <a:pt x="13820" y="4082"/>
                  </a:cubicBezTo>
                  <a:cubicBezTo>
                    <a:pt x="11507" y="6395"/>
                    <a:pt x="10690" y="9934"/>
                    <a:pt x="8377" y="12247"/>
                  </a:cubicBezTo>
                  <a:lnTo>
                    <a:pt x="2935" y="17690"/>
                  </a:lnTo>
                  <a:cubicBezTo>
                    <a:pt x="-1190" y="34184"/>
                    <a:pt x="-763" y="26795"/>
                    <a:pt x="2935" y="48986"/>
                  </a:cubicBezTo>
                  <a:cubicBezTo>
                    <a:pt x="3378" y="51644"/>
                    <a:pt x="5134" y="55267"/>
                    <a:pt x="7017" y="57150"/>
                  </a:cubicBezTo>
                  <a:cubicBezTo>
                    <a:pt x="7338" y="57471"/>
                    <a:pt x="7924" y="57150"/>
                    <a:pt x="8377" y="57150"/>
                  </a:cubicBezTo>
                </a:path>
              </a:pathLst>
            </a:custGeom>
            <a:noFill/>
            <a:ln>
              <a:solidFill>
                <a:srgbClr val="CCFF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51" name="Title 11">
            <a:extLst>
              <a:ext uri="{FF2B5EF4-FFF2-40B4-BE49-F238E27FC236}">
                <a16:creationId xmlns:a16="http://schemas.microsoft.com/office/drawing/2014/main" id="{12403C6A-AFDB-4017-B2F4-D74FBC25B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400316" cy="1325563"/>
          </a:xfrm>
        </p:spPr>
        <p:txBody>
          <a:bodyPr/>
          <a:lstStyle/>
          <a:p>
            <a:r>
              <a:rPr lang="en-US" dirty="0"/>
              <a:t>Core-collapse Supernova</a:t>
            </a:r>
            <a:endParaRPr lang="en-IE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602E7CC-DA6A-4722-9763-9D90A9D301A0}"/>
              </a:ext>
            </a:extLst>
          </p:cNvPr>
          <p:cNvSpPr txBox="1"/>
          <p:nvPr/>
        </p:nvSpPr>
        <p:spPr>
          <a:xfrm>
            <a:off x="163175" y="1920855"/>
            <a:ext cx="419323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u="sng" dirty="0"/>
              <a:t>JUNO</a:t>
            </a:r>
            <a:br>
              <a:rPr lang="en-US" sz="2200" dirty="0"/>
            </a:br>
            <a:r>
              <a:rPr lang="en-US" sz="2200" dirty="0"/>
              <a:t>20 </a:t>
            </a:r>
            <a:r>
              <a:rPr lang="en-US" sz="2200" dirty="0" err="1"/>
              <a:t>kT</a:t>
            </a:r>
            <a:r>
              <a:rPr lang="en-US" sz="2200" dirty="0"/>
              <a:t> </a:t>
            </a:r>
            <a:r>
              <a:rPr lang="en-US" sz="2200" dirty="0">
                <a:solidFill>
                  <a:srgbClr val="00B050"/>
                </a:solidFill>
              </a:rPr>
              <a:t>liquid scintillator </a:t>
            </a:r>
            <a:r>
              <a:rPr lang="en-US" sz="2200" dirty="0"/>
              <a:t>detector</a:t>
            </a:r>
          </a:p>
          <a:p>
            <a:pPr marL="342900" indent="-342900">
              <a:buFont typeface="Wingdings" panose="05000000000000000000" pitchFamily="2" charset="2"/>
              <a:buChar char="à"/>
            </a:pPr>
            <a:r>
              <a:rPr lang="en-IE" sz="2200" dirty="0"/>
              <a:t>Low energy threshold O(10 keV)</a:t>
            </a:r>
          </a:p>
          <a:p>
            <a:pPr marL="342900" indent="-342900">
              <a:buFont typeface="Wingdings" panose="05000000000000000000" pitchFamily="2" charset="2"/>
              <a:buChar char="à"/>
            </a:pPr>
            <a:r>
              <a:rPr lang="en-IE" sz="2200" dirty="0"/>
              <a:t>Excellent energy resolution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757D37F-4D75-4777-B68D-9429F1D8AD45}"/>
              </a:ext>
            </a:extLst>
          </p:cNvPr>
          <p:cNvSpPr txBox="1"/>
          <p:nvPr/>
        </p:nvSpPr>
        <p:spPr>
          <a:xfrm>
            <a:off x="8271072" y="1915156"/>
            <a:ext cx="3550799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u="sng" dirty="0" err="1"/>
              <a:t>HyperK</a:t>
            </a:r>
            <a:br>
              <a:rPr lang="en-US" sz="2200" dirty="0"/>
            </a:br>
            <a:r>
              <a:rPr lang="en-US" sz="2200" dirty="0"/>
              <a:t>260 </a:t>
            </a:r>
            <a:r>
              <a:rPr lang="en-US" sz="2200" dirty="0" err="1"/>
              <a:t>kT</a:t>
            </a:r>
            <a:r>
              <a:rPr lang="en-US" sz="2200" dirty="0"/>
              <a:t>, </a:t>
            </a:r>
            <a:r>
              <a:rPr lang="en-US" sz="2200" dirty="0">
                <a:solidFill>
                  <a:srgbClr val="00FFFF"/>
                </a:solidFill>
              </a:rPr>
              <a:t>water Cherenkov</a:t>
            </a:r>
            <a:endParaRPr lang="en-US" sz="2200" dirty="0"/>
          </a:p>
          <a:p>
            <a:pPr marL="342900" indent="-342900" algn="ctr">
              <a:buFont typeface="Wingdings" panose="05000000000000000000" pitchFamily="2" charset="2"/>
              <a:buChar char="à"/>
            </a:pPr>
            <a:r>
              <a:rPr lang="en-IE" sz="2200" dirty="0"/>
              <a:t>Largest target mass</a:t>
            </a:r>
          </a:p>
          <a:p>
            <a:pPr marL="342900" indent="-342900" algn="ctr">
              <a:buFont typeface="Wingdings" panose="05000000000000000000" pitchFamily="2" charset="2"/>
              <a:buChar char="à"/>
            </a:pPr>
            <a:r>
              <a:rPr lang="en-IE" sz="2200" dirty="0"/>
              <a:t>Directional reconstruction</a:t>
            </a:r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D25DCF3A-3D41-4B35-9D9F-8CE4DEB74206}"/>
              </a:ext>
            </a:extLst>
          </p:cNvPr>
          <p:cNvSpPr/>
          <p:nvPr/>
        </p:nvSpPr>
        <p:spPr>
          <a:xfrm>
            <a:off x="175931" y="1897718"/>
            <a:ext cx="4265438" cy="1552849"/>
          </a:xfrm>
          <a:prstGeom prst="round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EB0B986A-9BB7-4D64-8CE7-43F6B99D20DC}"/>
              </a:ext>
            </a:extLst>
          </p:cNvPr>
          <p:cNvSpPr/>
          <p:nvPr/>
        </p:nvSpPr>
        <p:spPr>
          <a:xfrm>
            <a:off x="4547918" y="1902392"/>
            <a:ext cx="3550799" cy="1552849"/>
          </a:xfrm>
          <a:prstGeom prst="roundRect">
            <a:avLst/>
          </a:prstGeom>
          <a:noFill/>
          <a:ln w="28575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30A0B811-A865-4383-87AE-550818A8BEC7}"/>
              </a:ext>
            </a:extLst>
          </p:cNvPr>
          <p:cNvSpPr/>
          <p:nvPr/>
        </p:nvSpPr>
        <p:spPr>
          <a:xfrm>
            <a:off x="8197742" y="1907234"/>
            <a:ext cx="3736779" cy="1552849"/>
          </a:xfrm>
          <a:prstGeom prst="roundRect">
            <a:avLst/>
          </a:prstGeom>
          <a:noFill/>
          <a:ln w="28575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68046617-236C-46F2-AB84-1A043815FE1B}"/>
              </a:ext>
            </a:extLst>
          </p:cNvPr>
          <p:cNvSpPr txBox="1"/>
          <p:nvPr/>
        </p:nvSpPr>
        <p:spPr>
          <a:xfrm>
            <a:off x="8480396" y="5351042"/>
            <a:ext cx="32694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400" dirty="0">
                <a:solidFill>
                  <a:srgbClr val="FFC000"/>
                </a:solidFill>
              </a:rPr>
              <a:t>Supernova Model Discrimination with Hyper-</a:t>
            </a:r>
            <a:r>
              <a:rPr lang="en-IE" sz="1400" dirty="0" err="1">
                <a:solidFill>
                  <a:srgbClr val="FFC000"/>
                </a:solidFill>
              </a:rPr>
              <a:t>Kamiokande</a:t>
            </a:r>
            <a:r>
              <a:rPr lang="en-IE" sz="1400" dirty="0">
                <a:solidFill>
                  <a:srgbClr val="FFC000"/>
                </a:solidFill>
              </a:rPr>
              <a:t>, APJ (2021)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25CF8620-899C-414E-9494-FCA2463B0D45}"/>
                  </a:ext>
                </a:extLst>
              </p:cNvPr>
              <p:cNvSpPr txBox="1"/>
              <p:nvPr/>
            </p:nvSpPr>
            <p:spPr>
              <a:xfrm>
                <a:off x="4526777" y="1907217"/>
                <a:ext cx="3621888" cy="14465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2200" u="sng" dirty="0"/>
                  <a:t>DUNE</a:t>
                </a:r>
                <a:br>
                  <a:rPr lang="en-US" sz="2200" dirty="0"/>
                </a:br>
                <a:r>
                  <a:rPr lang="en-US" sz="2200" dirty="0"/>
                  <a:t>4x17 </a:t>
                </a:r>
                <a:r>
                  <a:rPr lang="en-US" sz="2200" dirty="0" err="1"/>
                  <a:t>kT</a:t>
                </a:r>
                <a:r>
                  <a:rPr lang="en-US" sz="2200" dirty="0"/>
                  <a:t> </a:t>
                </a:r>
                <a:r>
                  <a:rPr lang="en-US" sz="2200" dirty="0">
                    <a:solidFill>
                      <a:srgbClr val="FF00FF"/>
                    </a:solidFill>
                  </a:rPr>
                  <a:t>Liquid Argon </a:t>
                </a:r>
                <a:r>
                  <a:rPr lang="en-US" sz="2200" dirty="0"/>
                  <a:t>Trackers</a:t>
                </a:r>
              </a:p>
              <a:p>
                <a:pPr algn="ctr"/>
                <a:r>
                  <a:rPr lang="en-US" sz="2200" dirty="0">
                    <a:sym typeface="Wingdings" panose="05000000000000000000" pitchFamily="2" charset="2"/>
                  </a:rPr>
                  <a:t> </a:t>
                </a:r>
                <a:r>
                  <a:rPr lang="en-IE" sz="2200" dirty="0"/>
                  <a:t>Large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200" b="0" i="1" smtClean="0"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sz="22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IE" sz="2200" dirty="0"/>
                  <a:t> cross section, clean sample</a:t>
                </a:r>
              </a:p>
            </p:txBody>
          </p:sp>
        </mc:Choice>
        <mc:Fallback xmlns=""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25CF8620-899C-414E-9494-FCA2463B0D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6777" y="1907217"/>
                <a:ext cx="3621888" cy="1446550"/>
              </a:xfrm>
              <a:prstGeom prst="rect">
                <a:avLst/>
              </a:prstGeom>
              <a:blipFill>
                <a:blip r:embed="rId25"/>
                <a:stretch>
                  <a:fillRect l="-842" t="-2954" r="-842" b="-7595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" name="TextBox 66">
            <a:extLst>
              <a:ext uri="{FF2B5EF4-FFF2-40B4-BE49-F238E27FC236}">
                <a16:creationId xmlns:a16="http://schemas.microsoft.com/office/drawing/2014/main" id="{47930CCF-416A-4328-B18E-CB387DD71495}"/>
              </a:ext>
            </a:extLst>
          </p:cNvPr>
          <p:cNvSpPr txBox="1"/>
          <p:nvPr/>
        </p:nvSpPr>
        <p:spPr>
          <a:xfrm>
            <a:off x="4158512" y="6010345"/>
            <a:ext cx="4058145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600" dirty="0"/>
              <a:t>“Supernova Neutrinos (Theory)”, John </a:t>
            </a:r>
            <a:r>
              <a:rPr lang="en-IE" sz="1600" dirty="0" err="1"/>
              <a:t>Beacom</a:t>
            </a:r>
            <a:endParaRPr lang="en-IE" sz="1600" dirty="0"/>
          </a:p>
        </p:txBody>
      </p:sp>
    </p:spTree>
    <p:extLst>
      <p:ext uri="{BB962C8B-B14F-4D97-AF65-F5344CB8AC3E}">
        <p14:creationId xmlns:p14="http://schemas.microsoft.com/office/powerpoint/2010/main" val="3726433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5" grpId="0"/>
      <p:bldP spid="61" grpId="0"/>
      <p:bldP spid="6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:a16="http://schemas.microsoft.com/office/drawing/2014/main" id="{94B41E28-97AE-43C2-BA87-1E1381DFF160}"/>
              </a:ext>
            </a:extLst>
          </p:cNvPr>
          <p:cNvSpPr txBox="1"/>
          <p:nvPr/>
        </p:nvSpPr>
        <p:spPr>
          <a:xfrm>
            <a:off x="4158512" y="6010345"/>
            <a:ext cx="4058145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600" dirty="0"/>
              <a:t>“Supernova Neutrinos (Theory)”, John </a:t>
            </a:r>
            <a:r>
              <a:rPr lang="en-IE" sz="1600" dirty="0" err="1"/>
              <a:t>Beacom</a:t>
            </a:r>
            <a:endParaRPr lang="en-IE" sz="16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91B91D7-B1C4-4C84-8A09-224D2ABB6B19}"/>
              </a:ext>
            </a:extLst>
          </p:cNvPr>
          <p:cNvSpPr txBox="1"/>
          <p:nvPr/>
        </p:nvSpPr>
        <p:spPr>
          <a:xfrm>
            <a:off x="4896633" y="5351042"/>
            <a:ext cx="25819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FFC000"/>
                </a:solidFill>
              </a:rPr>
              <a:t>Supernova pointing capabilities of DUNE, </a:t>
            </a:r>
            <a:r>
              <a:rPr lang="en-IE" sz="1400" dirty="0">
                <a:solidFill>
                  <a:srgbClr val="FFC000"/>
                </a:solidFill>
              </a:rPr>
              <a:t>PRD (2025)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0A961AF-E5C6-430C-8F4E-406046CAB89F}"/>
              </a:ext>
            </a:extLst>
          </p:cNvPr>
          <p:cNvSpPr txBox="1"/>
          <p:nvPr/>
        </p:nvSpPr>
        <p:spPr>
          <a:xfrm>
            <a:off x="8480396" y="5351042"/>
            <a:ext cx="32694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400" dirty="0">
                <a:solidFill>
                  <a:srgbClr val="FFC000"/>
                </a:solidFill>
              </a:rPr>
              <a:t>Supernova Model Discrimination with Hyper-</a:t>
            </a:r>
            <a:r>
              <a:rPr lang="en-IE" sz="1400" dirty="0" err="1">
                <a:solidFill>
                  <a:srgbClr val="FFC000"/>
                </a:solidFill>
              </a:rPr>
              <a:t>Kamiokande</a:t>
            </a:r>
            <a:r>
              <a:rPr lang="en-IE" sz="1400" dirty="0">
                <a:solidFill>
                  <a:srgbClr val="FFC000"/>
                </a:solidFill>
              </a:rPr>
              <a:t>, APJ (2021)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38010-CB10-46A0-8F5F-AFBFE1C71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9D400-411C-4F3F-84BB-540F8581D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09AEB-AE2F-4544-A350-BE61A31C3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10</a:t>
            </a:fld>
            <a:endParaRPr lang="en-IE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43A882A8-9883-4AB0-B8D4-545B7B7B5288}"/>
                  </a:ext>
                </a:extLst>
              </p:cNvPr>
              <p:cNvSpPr txBox="1"/>
              <p:nvPr/>
            </p:nvSpPr>
            <p:spPr>
              <a:xfrm>
                <a:off x="8238516" y="4024184"/>
                <a:ext cx="3885984" cy="7232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CCECFF"/>
                    </a:solidFill>
                  </a:rPr>
                  <a:t>Largest CCSN sample through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US" b="0" i="1" smtClean="0">
                                <a:solidFill>
                                  <a:srgbClr val="CCECFF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b="0" i="1" smtClean="0">
                                <a:solidFill>
                                  <a:srgbClr val="CCECFF"/>
                                </a:solidFill>
                                <a:latin typeface="Cambria Math" panose="02040503050406030204" pitchFamily="18" charset="0"/>
                              </a:rPr>
                              <m:t>𝜈</m:t>
                            </m:r>
                          </m:e>
                        </m:acc>
                      </m:e>
                      <m:sub>
                        <m: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US" b="0" i="1" dirty="0" smtClean="0">
                        <a:solidFill>
                          <a:srgbClr val="CCECFF"/>
                        </a:solidFill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endParaRPr lang="en-US" dirty="0">
                  <a:solidFill>
                    <a:srgbClr val="CCECFF"/>
                  </a:solidFill>
                </a:endParaRP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CCECFF"/>
                    </a:solidFill>
                  </a:rPr>
                  <a:t>Supernova pointing with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b="0" i="1" dirty="0" smtClean="0">
                            <a:solidFill>
                              <a:srgbClr val="CCECFF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CCECFF"/>
                    </a:solidFill>
                  </a:rPr>
                  <a:t> ~1°</a:t>
                </a:r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43A882A8-9883-4AB0-B8D4-545B7B7B52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516" y="4024184"/>
                <a:ext cx="3885984" cy="723275"/>
              </a:xfrm>
              <a:prstGeom prst="rect">
                <a:avLst/>
              </a:prstGeom>
              <a:blipFill>
                <a:blip r:embed="rId2"/>
                <a:stretch>
                  <a:fillRect l="-940" t="-4202" b="-12605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B2D489A0-6C07-46DF-803F-5416BDA088E1}"/>
                  </a:ext>
                </a:extLst>
              </p:cNvPr>
              <p:cNvSpPr txBox="1"/>
              <p:nvPr/>
            </p:nvSpPr>
            <p:spPr>
              <a:xfrm>
                <a:off x="4547918" y="3886492"/>
                <a:ext cx="3885984" cy="10002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u="sng" dirty="0">
                    <a:solidFill>
                      <a:srgbClr val="FFCCFF"/>
                    </a:solidFill>
                  </a:rPr>
                  <a:t>Direct</a:t>
                </a:r>
                <a:r>
                  <a:rPr lang="en-US" dirty="0">
                    <a:solidFill>
                      <a:srgbClr val="FFCCFF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dirty="0" smtClean="0">
                            <a:solidFill>
                              <a:srgbClr val="FFCCFF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dirty="0" smtClean="0">
                            <a:solidFill>
                              <a:srgbClr val="FFCCFF"/>
                            </a:solidFill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b="0" i="1" dirty="0" smtClean="0">
                            <a:solidFill>
                              <a:srgbClr val="FFCCFF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FFCCFF"/>
                    </a:solidFill>
                  </a:rPr>
                  <a:t> sensitivity, strong CCSN neutronization burst sensitivity</a:t>
                </a: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FFCCFF"/>
                    </a:solidFill>
                  </a:rPr>
                  <a:t>Supernova pointing ~5°</a:t>
                </a:r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B2D489A0-6C07-46DF-803F-5416BDA088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7918" y="3886492"/>
                <a:ext cx="3885984" cy="1000274"/>
              </a:xfrm>
              <a:prstGeom prst="rect">
                <a:avLst/>
              </a:prstGeom>
              <a:blipFill>
                <a:blip r:embed="rId3"/>
                <a:stretch>
                  <a:fillRect l="-940" t="-3659" b="-9146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TextBox 52">
            <a:extLst>
              <a:ext uri="{FF2B5EF4-FFF2-40B4-BE49-F238E27FC236}">
                <a16:creationId xmlns:a16="http://schemas.microsoft.com/office/drawing/2014/main" id="{1757D37F-4D75-4777-B68D-9429F1D8AD45}"/>
              </a:ext>
            </a:extLst>
          </p:cNvPr>
          <p:cNvSpPr txBox="1"/>
          <p:nvPr/>
        </p:nvSpPr>
        <p:spPr>
          <a:xfrm>
            <a:off x="8271072" y="1915156"/>
            <a:ext cx="3550799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u="sng" dirty="0" err="1"/>
              <a:t>HyperK</a:t>
            </a:r>
            <a:br>
              <a:rPr lang="en-US" sz="2200" dirty="0"/>
            </a:br>
            <a:r>
              <a:rPr lang="en-US" sz="2200" dirty="0"/>
              <a:t>190 </a:t>
            </a:r>
            <a:r>
              <a:rPr lang="en-US" sz="2200" dirty="0" err="1"/>
              <a:t>kT</a:t>
            </a:r>
            <a:r>
              <a:rPr lang="en-US" sz="2200" dirty="0"/>
              <a:t>, </a:t>
            </a:r>
            <a:r>
              <a:rPr lang="en-US" sz="2200" dirty="0">
                <a:solidFill>
                  <a:srgbClr val="00FFFF"/>
                </a:solidFill>
              </a:rPr>
              <a:t>water Cherenkov</a:t>
            </a:r>
            <a:endParaRPr lang="en-US" sz="2200" dirty="0"/>
          </a:p>
          <a:p>
            <a:pPr marL="342900" indent="-342900" algn="ctr">
              <a:buFont typeface="Wingdings" panose="05000000000000000000" pitchFamily="2" charset="2"/>
              <a:buChar char="à"/>
            </a:pPr>
            <a:r>
              <a:rPr lang="en-IE" sz="2200" dirty="0"/>
              <a:t>Largest target mass</a:t>
            </a:r>
          </a:p>
          <a:p>
            <a:pPr marL="342900" indent="-342900" algn="ctr">
              <a:buFont typeface="Wingdings" panose="05000000000000000000" pitchFamily="2" charset="2"/>
              <a:buChar char="à"/>
            </a:pPr>
            <a:r>
              <a:rPr lang="en-IE" sz="2200" dirty="0"/>
              <a:t>Directional reconstruction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329554C1-AF08-447F-9CD9-2E7265F3D3CE}"/>
                  </a:ext>
                </a:extLst>
              </p:cNvPr>
              <p:cNvSpPr txBox="1"/>
              <p:nvPr/>
            </p:nvSpPr>
            <p:spPr>
              <a:xfrm>
                <a:off x="4542635" y="1907217"/>
                <a:ext cx="3621888" cy="14465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2200" u="sng" dirty="0"/>
                  <a:t>DUNE</a:t>
                </a:r>
                <a:br>
                  <a:rPr lang="en-US" sz="2200" dirty="0"/>
                </a:br>
                <a:r>
                  <a:rPr lang="en-US" sz="2200" dirty="0"/>
                  <a:t>40 </a:t>
                </a:r>
                <a:r>
                  <a:rPr lang="en-US" sz="2200" dirty="0" err="1"/>
                  <a:t>kT</a:t>
                </a:r>
                <a:r>
                  <a:rPr lang="en-US" sz="2200" dirty="0"/>
                  <a:t> </a:t>
                </a:r>
                <a:r>
                  <a:rPr lang="en-US" sz="2200" dirty="0">
                    <a:solidFill>
                      <a:srgbClr val="FF00FF"/>
                    </a:solidFill>
                  </a:rPr>
                  <a:t>Liquid Argon </a:t>
                </a:r>
                <a:r>
                  <a:rPr lang="en-US" sz="2200" dirty="0"/>
                  <a:t>Trackers</a:t>
                </a:r>
              </a:p>
              <a:p>
                <a:pPr algn="ctr"/>
                <a:r>
                  <a:rPr lang="en-US" sz="2200" dirty="0">
                    <a:sym typeface="Wingdings" panose="05000000000000000000" pitchFamily="2" charset="2"/>
                  </a:rPr>
                  <a:t> </a:t>
                </a:r>
                <a:r>
                  <a:rPr lang="en-IE" sz="2200" dirty="0"/>
                  <a:t>Large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200" b="0" i="1" smtClean="0"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sz="22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IE" sz="2200" dirty="0"/>
                  <a:t> cross section, clean sample</a:t>
                </a:r>
              </a:p>
            </p:txBody>
          </p:sp>
        </mc:Choice>
        <mc:Fallback xmlns="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329554C1-AF08-447F-9CD9-2E7265F3D3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2635" y="1907217"/>
                <a:ext cx="3621888" cy="1446550"/>
              </a:xfrm>
              <a:prstGeom prst="rect">
                <a:avLst/>
              </a:prstGeom>
              <a:blipFill>
                <a:blip r:embed="rId4"/>
                <a:stretch>
                  <a:fillRect t="-2954" b="-7595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EB0B986A-9BB7-4D64-8CE7-43F6B99D20DC}"/>
              </a:ext>
            </a:extLst>
          </p:cNvPr>
          <p:cNvSpPr/>
          <p:nvPr/>
        </p:nvSpPr>
        <p:spPr>
          <a:xfrm>
            <a:off x="4547918" y="1902392"/>
            <a:ext cx="3550799" cy="1552849"/>
          </a:xfrm>
          <a:prstGeom prst="roundRect">
            <a:avLst/>
          </a:prstGeom>
          <a:noFill/>
          <a:ln w="28575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30A0B811-A865-4383-87AE-550818A8BEC7}"/>
              </a:ext>
            </a:extLst>
          </p:cNvPr>
          <p:cNvSpPr/>
          <p:nvPr/>
        </p:nvSpPr>
        <p:spPr>
          <a:xfrm>
            <a:off x="8197742" y="1907234"/>
            <a:ext cx="3736779" cy="1552849"/>
          </a:xfrm>
          <a:prstGeom prst="roundRect">
            <a:avLst/>
          </a:prstGeom>
          <a:noFill/>
          <a:ln w="28575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D854622-20EB-47A1-A702-82C3320C05B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312102DF-4ECE-4A76-8D6E-2D57CC0F37C2}"/>
              </a:ext>
            </a:extLst>
          </p:cNvPr>
          <p:cNvGrpSpPr/>
          <p:nvPr/>
        </p:nvGrpSpPr>
        <p:grpSpPr>
          <a:xfrm>
            <a:off x="282480" y="3600953"/>
            <a:ext cx="4265438" cy="1730474"/>
            <a:chOff x="249362" y="3210858"/>
            <a:chExt cx="4265438" cy="173047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46DA4BE2-EDD0-4BEA-A0FC-6C93DB07ADFA}"/>
                    </a:ext>
                  </a:extLst>
                </p:cNvPr>
                <p:cNvSpPr txBox="1"/>
                <p:nvPr/>
              </p:nvSpPr>
              <p:spPr>
                <a:xfrm>
                  <a:off x="249362" y="3210858"/>
                  <a:ext cx="4265438" cy="1730474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285750" indent="-285750">
                    <a:spcAft>
                      <a:spcPts val="600"/>
                    </a:spcAft>
                    <a:buFont typeface="Wingdings" panose="05000000000000000000" pitchFamily="2" charset="2"/>
                    <a:buChar char="Ø"/>
                  </a:pPr>
                  <a:r>
                    <a:rPr lang="en-US" dirty="0">
                      <a:solidFill>
                        <a:srgbClr val="CCFFCC"/>
                      </a:solidFill>
                    </a:rPr>
                    <a:t>Ideal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  <m:t>𝜈</m:t>
                              </m:r>
                            </m:e>
                          </m:acc>
                        </m:e>
                        <m:sub>
                          <m: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sub>
                      </m:sSub>
                    </m:oMath>
                  </a14:m>
                  <a:r>
                    <a:rPr lang="en-US" dirty="0">
                      <a:solidFill>
                        <a:srgbClr val="CCFFCC"/>
                      </a:solidFill>
                    </a:rPr>
                    <a:t> detector</a:t>
                  </a:r>
                </a:p>
                <a:p>
                  <a:pPr marL="285750" indent="-285750">
                    <a:spcAft>
                      <a:spcPts val="600"/>
                    </a:spcAft>
                    <a:buFont typeface="Wingdings" panose="05000000000000000000" pitchFamily="2" charset="2"/>
                    <a:buChar char="Ø"/>
                  </a:pPr>
                  <a:r>
                    <a:rPr lang="en-US" dirty="0">
                      <a:solidFill>
                        <a:srgbClr val="CCFFCC"/>
                      </a:solidFill>
                    </a:rPr>
                    <a:t>Low energy threshold: Efficient all-</a:t>
                  </a:r>
                  <a:r>
                    <a:rPr lang="en-US" dirty="0" err="1">
                      <a:solidFill>
                        <a:srgbClr val="CCFFCC"/>
                      </a:solidFill>
                    </a:rPr>
                    <a:t>flavour</a:t>
                  </a:r>
                  <a:r>
                    <a:rPr lang="en-US" dirty="0">
                      <a:solidFill>
                        <a:srgbClr val="CCFFCC"/>
                      </a:solidFill>
                    </a:rPr>
                    <a:t>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  <m:t>𝜈</m:t>
                              </m:r>
                            </m:e>
                          </m:acc>
                        </m:e>
                        <m:sub>
                          <m: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  <m: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  <m:t>𝜇𝜏</m:t>
                          </m:r>
                        </m:sub>
                      </m:sSub>
                      <m:r>
                        <a:rPr lang="en-US" b="0" i="1" dirty="0" smtClean="0">
                          <a:solidFill>
                            <a:srgbClr val="CCFFCC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</m:oMath>
                  </a14:m>
                  <a:r>
                    <a:rPr lang="en-US" dirty="0">
                      <a:solidFill>
                        <a:srgbClr val="CCFFCC"/>
                      </a:solidFill>
                    </a:rPr>
                    <a:t>uniquely w/ proton recoil </a:t>
                  </a:r>
                </a:p>
                <a:p>
                  <a:pPr marL="285750" indent="-285750">
                    <a:spcAft>
                      <a:spcPts val="600"/>
                    </a:spcAft>
                    <a:buFont typeface="Wingdings" panose="05000000000000000000" pitchFamily="2" charset="2"/>
                    <a:buChar char="Ø"/>
                  </a:pPr>
                  <a:r>
                    <a:rPr lang="en-IE" dirty="0">
                      <a:solidFill>
                        <a:srgbClr val="CCFFCC"/>
                      </a:solidFill>
                    </a:rPr>
                    <a:t>Precision energy spectroscopy</a:t>
                  </a:r>
                </a:p>
                <a:p>
                  <a:pPr marL="285750" indent="-285750">
                    <a:spcAft>
                      <a:spcPts val="600"/>
                    </a:spcAft>
                    <a:buFont typeface="Wingdings" panose="05000000000000000000" pitchFamily="2" charset="2"/>
                    <a:buChar char="Ø"/>
                  </a:pPr>
                  <a:r>
                    <a:rPr lang="en-IE" dirty="0">
                      <a:solidFill>
                        <a:srgbClr val="CCFFCC"/>
                      </a:solidFill>
                    </a:rPr>
                    <a:t>Approx. pointing w/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b="0" i="1" smtClean="0">
                                  <a:solidFill>
                                    <a:srgbClr val="CCFFCC"/>
                                  </a:solidFill>
                                  <a:latin typeface="Cambria Math" panose="02040503050406030204" pitchFamily="18" charset="0"/>
                                </a:rPr>
                                <m:t>𝜈</m:t>
                              </m:r>
                            </m:e>
                          </m:acc>
                        </m:e>
                        <m:sub>
                          <m:r>
                            <a:rPr lang="en-US" b="0" i="1" dirty="0" smtClean="0">
                              <a:solidFill>
                                <a:srgbClr val="CCFFCC"/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sub>
                      </m:sSub>
                    </m:oMath>
                  </a14:m>
                  <a:r>
                    <a:rPr lang="en-US" dirty="0">
                      <a:solidFill>
                        <a:srgbClr val="CCFFCC"/>
                      </a:solidFill>
                    </a:rPr>
                    <a:t> ~25° </a:t>
                  </a:r>
                  <a:r>
                    <a:rPr lang="en-US" sz="1400" dirty="0">
                      <a:solidFill>
                        <a:srgbClr val="CCFFCC"/>
                      </a:solidFill>
                    </a:rPr>
                    <a:t>(summed IBDs)</a:t>
                  </a:r>
                  <a:endParaRPr lang="en-US" dirty="0">
                    <a:solidFill>
                      <a:srgbClr val="CCFFCC"/>
                    </a:solidFill>
                  </a:endParaRPr>
                </a:p>
              </p:txBody>
            </p:sp>
          </mc:Choice>
          <mc:Fallback xmlns=""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46DA4BE2-EDD0-4BEA-A0FC-6C93DB07ADF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9362" y="3210858"/>
                  <a:ext cx="4265438" cy="1730474"/>
                </a:xfrm>
                <a:prstGeom prst="rect">
                  <a:avLst/>
                </a:prstGeom>
                <a:blipFill>
                  <a:blip r:embed="rId5"/>
                  <a:stretch>
                    <a:fillRect l="-857" t="-2113" b="-4577"/>
                  </a:stretch>
                </a:blipFill>
              </p:spPr>
              <p:txBody>
                <a:bodyPr/>
                <a:lstStyle/>
                <a:p>
                  <a:r>
                    <a:rPr lang="en-IE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5F0AA7D-19E3-4F77-BE8A-1881193F5A8A}"/>
                </a:ext>
              </a:extLst>
            </p:cNvPr>
            <p:cNvSpPr/>
            <p:nvPr/>
          </p:nvSpPr>
          <p:spPr>
            <a:xfrm>
              <a:off x="1334648" y="3917596"/>
              <a:ext cx="20624" cy="57292"/>
            </a:xfrm>
            <a:custGeom>
              <a:avLst/>
              <a:gdLst>
                <a:gd name="connsiteX0" fmla="*/ 20624 w 20624"/>
                <a:gd name="connsiteY0" fmla="*/ 0 h 57292"/>
                <a:gd name="connsiteX1" fmla="*/ 13820 w 20624"/>
                <a:gd name="connsiteY1" fmla="*/ 4082 h 57292"/>
                <a:gd name="connsiteX2" fmla="*/ 8377 w 20624"/>
                <a:gd name="connsiteY2" fmla="*/ 12247 h 57292"/>
                <a:gd name="connsiteX3" fmla="*/ 2935 w 20624"/>
                <a:gd name="connsiteY3" fmla="*/ 17690 h 57292"/>
                <a:gd name="connsiteX4" fmla="*/ 2935 w 20624"/>
                <a:gd name="connsiteY4" fmla="*/ 48986 h 57292"/>
                <a:gd name="connsiteX5" fmla="*/ 7017 w 20624"/>
                <a:gd name="connsiteY5" fmla="*/ 57150 h 57292"/>
                <a:gd name="connsiteX6" fmla="*/ 8377 w 20624"/>
                <a:gd name="connsiteY6" fmla="*/ 57150 h 5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624" h="57292">
                  <a:moveTo>
                    <a:pt x="20624" y="0"/>
                  </a:moveTo>
                  <a:cubicBezTo>
                    <a:pt x="18356" y="1361"/>
                    <a:pt x="15690" y="2212"/>
                    <a:pt x="13820" y="4082"/>
                  </a:cubicBezTo>
                  <a:cubicBezTo>
                    <a:pt x="11507" y="6395"/>
                    <a:pt x="10690" y="9934"/>
                    <a:pt x="8377" y="12247"/>
                  </a:cubicBezTo>
                  <a:lnTo>
                    <a:pt x="2935" y="17690"/>
                  </a:lnTo>
                  <a:cubicBezTo>
                    <a:pt x="-1190" y="34184"/>
                    <a:pt x="-763" y="26795"/>
                    <a:pt x="2935" y="48986"/>
                  </a:cubicBezTo>
                  <a:cubicBezTo>
                    <a:pt x="3378" y="51644"/>
                    <a:pt x="5134" y="55267"/>
                    <a:pt x="7017" y="57150"/>
                  </a:cubicBezTo>
                  <a:cubicBezTo>
                    <a:pt x="7338" y="57471"/>
                    <a:pt x="7924" y="57150"/>
                    <a:pt x="8377" y="57150"/>
                  </a:cubicBezTo>
                </a:path>
              </a:pathLst>
            </a:custGeom>
            <a:noFill/>
            <a:ln>
              <a:solidFill>
                <a:srgbClr val="CCFF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DA0690E-B581-41A5-96D3-23FF8465E30B}"/>
                </a:ext>
              </a:extLst>
            </p:cNvPr>
            <p:cNvSpPr/>
            <p:nvPr/>
          </p:nvSpPr>
          <p:spPr>
            <a:xfrm rot="9804462">
              <a:off x="1471543" y="3918758"/>
              <a:ext cx="20624" cy="57292"/>
            </a:xfrm>
            <a:custGeom>
              <a:avLst/>
              <a:gdLst>
                <a:gd name="connsiteX0" fmla="*/ 20624 w 20624"/>
                <a:gd name="connsiteY0" fmla="*/ 0 h 57292"/>
                <a:gd name="connsiteX1" fmla="*/ 13820 w 20624"/>
                <a:gd name="connsiteY1" fmla="*/ 4082 h 57292"/>
                <a:gd name="connsiteX2" fmla="*/ 8377 w 20624"/>
                <a:gd name="connsiteY2" fmla="*/ 12247 h 57292"/>
                <a:gd name="connsiteX3" fmla="*/ 2935 w 20624"/>
                <a:gd name="connsiteY3" fmla="*/ 17690 h 57292"/>
                <a:gd name="connsiteX4" fmla="*/ 2935 w 20624"/>
                <a:gd name="connsiteY4" fmla="*/ 48986 h 57292"/>
                <a:gd name="connsiteX5" fmla="*/ 7017 w 20624"/>
                <a:gd name="connsiteY5" fmla="*/ 57150 h 57292"/>
                <a:gd name="connsiteX6" fmla="*/ 8377 w 20624"/>
                <a:gd name="connsiteY6" fmla="*/ 57150 h 5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624" h="57292">
                  <a:moveTo>
                    <a:pt x="20624" y="0"/>
                  </a:moveTo>
                  <a:cubicBezTo>
                    <a:pt x="18356" y="1361"/>
                    <a:pt x="15690" y="2212"/>
                    <a:pt x="13820" y="4082"/>
                  </a:cubicBezTo>
                  <a:cubicBezTo>
                    <a:pt x="11507" y="6395"/>
                    <a:pt x="10690" y="9934"/>
                    <a:pt x="8377" y="12247"/>
                  </a:cubicBezTo>
                  <a:lnTo>
                    <a:pt x="2935" y="17690"/>
                  </a:lnTo>
                  <a:cubicBezTo>
                    <a:pt x="-1190" y="34184"/>
                    <a:pt x="-763" y="26795"/>
                    <a:pt x="2935" y="48986"/>
                  </a:cubicBezTo>
                  <a:cubicBezTo>
                    <a:pt x="3378" y="51644"/>
                    <a:pt x="5134" y="55267"/>
                    <a:pt x="7017" y="57150"/>
                  </a:cubicBezTo>
                  <a:cubicBezTo>
                    <a:pt x="7338" y="57471"/>
                    <a:pt x="7924" y="57150"/>
                    <a:pt x="8377" y="57150"/>
                  </a:cubicBezTo>
                </a:path>
              </a:pathLst>
            </a:custGeom>
            <a:noFill/>
            <a:ln>
              <a:solidFill>
                <a:srgbClr val="CCFF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5602E7CC-DA6A-4722-9763-9D90A9D301A0}"/>
              </a:ext>
            </a:extLst>
          </p:cNvPr>
          <p:cNvSpPr txBox="1"/>
          <p:nvPr/>
        </p:nvSpPr>
        <p:spPr>
          <a:xfrm>
            <a:off x="163175" y="1920855"/>
            <a:ext cx="419323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u="sng" dirty="0"/>
              <a:t>JUNO</a:t>
            </a:r>
            <a:br>
              <a:rPr lang="en-US" sz="2200" dirty="0"/>
            </a:br>
            <a:r>
              <a:rPr lang="en-US" sz="2200" dirty="0"/>
              <a:t>20 </a:t>
            </a:r>
            <a:r>
              <a:rPr lang="en-US" sz="2200" dirty="0" err="1"/>
              <a:t>kT</a:t>
            </a:r>
            <a:r>
              <a:rPr lang="en-US" sz="2200" dirty="0"/>
              <a:t> </a:t>
            </a:r>
            <a:r>
              <a:rPr lang="en-US" sz="2200" dirty="0">
                <a:solidFill>
                  <a:srgbClr val="00B050"/>
                </a:solidFill>
              </a:rPr>
              <a:t>liquid scintillator </a:t>
            </a:r>
            <a:r>
              <a:rPr lang="en-US" sz="2200" dirty="0"/>
              <a:t>detector</a:t>
            </a:r>
          </a:p>
          <a:p>
            <a:pPr marL="342900" indent="-342900">
              <a:buFont typeface="Wingdings" panose="05000000000000000000" pitchFamily="2" charset="2"/>
              <a:buChar char="à"/>
            </a:pPr>
            <a:r>
              <a:rPr lang="en-IE" sz="2200" dirty="0"/>
              <a:t>Low energy threshold O(10 keV)</a:t>
            </a:r>
          </a:p>
          <a:p>
            <a:pPr marL="342900" indent="-342900">
              <a:buFont typeface="Wingdings" panose="05000000000000000000" pitchFamily="2" charset="2"/>
              <a:buChar char="à"/>
            </a:pPr>
            <a:r>
              <a:rPr lang="en-IE" sz="2200" dirty="0"/>
              <a:t>Excellent energy resolution</a:t>
            </a:r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D25DCF3A-3D41-4B35-9D9F-8CE4DEB74206}"/>
              </a:ext>
            </a:extLst>
          </p:cNvPr>
          <p:cNvSpPr/>
          <p:nvPr/>
        </p:nvSpPr>
        <p:spPr>
          <a:xfrm>
            <a:off x="175931" y="1897718"/>
            <a:ext cx="4265438" cy="1552849"/>
          </a:xfrm>
          <a:prstGeom prst="round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pic>
        <p:nvPicPr>
          <p:cNvPr id="20" name="Picture 4" descr="How a nearby supernova could reveal dark matter - Big Think">
            <a:extLst>
              <a:ext uri="{FF2B5EF4-FFF2-40B4-BE49-F238E27FC236}">
                <a16:creationId xmlns:a16="http://schemas.microsoft.com/office/drawing/2014/main" id="{277444E2-A2E4-4D36-9717-54325BDF60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130" y="255772"/>
            <a:ext cx="2741432" cy="1544267"/>
          </a:xfrm>
          <a:prstGeom prst="roundRect">
            <a:avLst>
              <a:gd name="adj" fmla="val 50000"/>
            </a:avLst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Title 11">
            <a:extLst>
              <a:ext uri="{FF2B5EF4-FFF2-40B4-BE49-F238E27FC236}">
                <a16:creationId xmlns:a16="http://schemas.microsoft.com/office/drawing/2014/main" id="{12403C6A-AFDB-4017-B2F4-D74FBC25B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400316" cy="1325563"/>
          </a:xfrm>
        </p:spPr>
        <p:txBody>
          <a:bodyPr/>
          <a:lstStyle/>
          <a:p>
            <a:r>
              <a:rPr lang="en-US" dirty="0"/>
              <a:t>Core-collapse Supernova</a:t>
            </a:r>
            <a:endParaRPr lang="en-IE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011F725-0992-41E4-BAF9-4180AAAF45D8}"/>
              </a:ext>
            </a:extLst>
          </p:cNvPr>
          <p:cNvSpPr txBox="1"/>
          <p:nvPr/>
        </p:nvSpPr>
        <p:spPr>
          <a:xfrm>
            <a:off x="4597862" y="1316847"/>
            <a:ext cx="7451343" cy="4304824"/>
          </a:xfrm>
          <a:prstGeom prst="roundRect">
            <a:avLst>
              <a:gd name="adj" fmla="val 11608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JUNO, now running!</a:t>
            </a:r>
          </a:p>
          <a:p>
            <a:pPr algn="ctr"/>
            <a:endParaRPr lang="en-US" sz="2400" dirty="0"/>
          </a:p>
          <a:p>
            <a:pPr algn="ctr"/>
            <a:r>
              <a:rPr lang="en-IE" sz="2400" dirty="0"/>
              <a:t>Multiple CCSN alert systems running </a:t>
            </a:r>
          </a:p>
          <a:p>
            <a:pPr algn="ctr"/>
            <a:r>
              <a:rPr lang="en-IE" sz="2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Distinct </a:t>
            </a:r>
            <a:r>
              <a:rPr lang="en-IE" sz="20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E</a:t>
            </a:r>
            <a:r>
              <a:rPr lang="en-IE" sz="2000" baseline="-250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min</a:t>
            </a:r>
            <a:r>
              <a:rPr lang="en-IE" sz="2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(~100keV – 5MeV), backgrounds, alert times</a:t>
            </a:r>
          </a:p>
          <a:p>
            <a:pPr algn="ctr"/>
            <a:endParaRPr lang="en-IE" sz="2400" dirty="0"/>
          </a:p>
          <a:p>
            <a:pPr algn="ctr"/>
            <a:r>
              <a:rPr lang="en-US" sz="2400" dirty="0"/>
              <a:t>Now joined SNEWS 2.0: global neutrino-detector </a:t>
            </a:r>
          </a:p>
          <a:p>
            <a:pPr algn="ctr"/>
            <a:r>
              <a:rPr lang="en-US" sz="2400" dirty="0"/>
              <a:t>early warning network for </a:t>
            </a:r>
            <a:r>
              <a:rPr lang="en-US" sz="2400" dirty="0" err="1"/>
              <a:t>CCSNe</a:t>
            </a:r>
            <a:endParaRPr lang="en-US" sz="2400" dirty="0"/>
          </a:p>
          <a:p>
            <a:pPr algn="ctr"/>
            <a:r>
              <a:rPr lang="en-IE" sz="20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CCSNe</a:t>
            </a:r>
            <a:r>
              <a:rPr lang="en-IE" sz="2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detectable out to ~300 kpc</a:t>
            </a:r>
          </a:p>
          <a:p>
            <a:pPr algn="ctr"/>
            <a:endParaRPr lang="en-IE" sz="2400" dirty="0"/>
          </a:p>
          <a:p>
            <a:pPr algn="ctr"/>
            <a:r>
              <a:rPr lang="en-IE" sz="2400" dirty="0"/>
              <a:t>Alerts received also from gravitational wave, X-ray experiments through a Multi-Messenger trigger system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CACFE9B-F19E-4772-B038-23FFE73C2F50}"/>
              </a:ext>
            </a:extLst>
          </p:cNvPr>
          <p:cNvSpPr txBox="1"/>
          <p:nvPr/>
        </p:nvSpPr>
        <p:spPr>
          <a:xfrm>
            <a:off x="5910675" y="5678220"/>
            <a:ext cx="461196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IE" sz="1400" dirty="0">
                <a:solidFill>
                  <a:srgbClr val="FFC000"/>
                </a:solidFill>
              </a:rPr>
              <a:t>SNEWS 2.0: A Next-Generation </a:t>
            </a:r>
            <a:r>
              <a:rPr lang="en-IE" sz="1400" dirty="0" err="1">
                <a:solidFill>
                  <a:srgbClr val="FFC000"/>
                </a:solidFill>
              </a:rPr>
              <a:t>SuperNova</a:t>
            </a:r>
            <a:r>
              <a:rPr lang="en-IE" sz="1400" dirty="0">
                <a:solidFill>
                  <a:srgbClr val="FFC000"/>
                </a:solidFill>
              </a:rPr>
              <a:t> Early Warning System for Multi-messenger Astronomy, New J. Phys. (2021)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B7AE85D-7D2C-4958-A2C7-E3BF94AA1367}"/>
              </a:ext>
            </a:extLst>
          </p:cNvPr>
          <p:cNvSpPr txBox="1"/>
          <p:nvPr/>
        </p:nvSpPr>
        <p:spPr>
          <a:xfrm>
            <a:off x="636962" y="5351042"/>
            <a:ext cx="33010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FFC000"/>
                </a:solidFill>
              </a:rPr>
              <a:t>Real-time monitoring for the next core-collapse supernova in JUNO </a:t>
            </a:r>
            <a:r>
              <a:rPr lang="en-IE" sz="1400" dirty="0">
                <a:solidFill>
                  <a:srgbClr val="FFC000"/>
                </a:solidFill>
              </a:rPr>
              <a:t>JCAP (2024)</a:t>
            </a:r>
          </a:p>
        </p:txBody>
      </p:sp>
    </p:spTree>
    <p:extLst>
      <p:ext uri="{BB962C8B-B14F-4D97-AF65-F5344CB8AC3E}">
        <p14:creationId xmlns:p14="http://schemas.microsoft.com/office/powerpoint/2010/main" val="620829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26" grpId="0"/>
      <p:bldP spid="28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38010-CB10-46A0-8F5F-AFBFE1C71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9D400-411C-4F3F-84BB-540F8581D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09AEB-AE2F-4544-A350-BE61A31C3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11</a:t>
            </a:fld>
            <a:endParaRPr lang="en-IE"/>
          </a:p>
        </p:txBody>
      </p:sp>
      <p:pic>
        <p:nvPicPr>
          <p:cNvPr id="22" name="Picture 6" descr="Thousands of small galaxies are scattered on a black background. Some are noticeably spirals, either face-on or edge-on, while others are blobby ellipticals. Many are too small to discern any structure. A few spirals are bluish, but most of the galaxies appear yellow or red. A handful of stars display eight-point diffraction spikes.">
            <a:extLst>
              <a:ext uri="{FF2B5EF4-FFF2-40B4-BE49-F238E27FC236}">
                <a16:creationId xmlns:a16="http://schemas.microsoft.com/office/drawing/2014/main" id="{4E0E1646-2228-4D62-BB07-E927DDE6F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3000"/>
                    </a14:imgEffect>
                    <a14:imgEffect>
                      <a14:brightnessContrast bright="4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0986" y="255772"/>
            <a:ext cx="2203800" cy="1544268"/>
          </a:xfrm>
          <a:prstGeom prst="roundRect">
            <a:avLst>
              <a:gd name="adj" fmla="val 50000"/>
            </a:avLst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1E392BB-2516-46A0-A5E2-FB11723A2CE7}"/>
                  </a:ext>
                </a:extLst>
              </p:cNvPr>
              <p:cNvSpPr txBox="1"/>
              <p:nvPr/>
            </p:nvSpPr>
            <p:spPr>
              <a:xfrm>
                <a:off x="326561" y="3779456"/>
                <a:ext cx="3885985" cy="13542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CCFFCC"/>
                    </a:solidFill>
                  </a:rPr>
                  <a:t>100% efficient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dirty="0" smtClean="0">
                            <a:solidFill>
                              <a:srgbClr val="CCFFCC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US" b="0" i="1" smtClean="0">
                                <a:solidFill>
                                  <a:srgbClr val="CCFFCC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b="0" i="1" smtClean="0">
                                <a:solidFill>
                                  <a:srgbClr val="CCFFCC"/>
                                </a:solidFill>
                                <a:latin typeface="Cambria Math" panose="02040503050406030204" pitchFamily="18" charset="0"/>
                              </a:rPr>
                              <m:t>𝜈</m:t>
                            </m:r>
                          </m:e>
                        </m:acc>
                      </m:e>
                      <m:sub>
                        <m:r>
                          <a:rPr lang="en-US" b="0" i="1" dirty="0" smtClean="0">
                            <a:solidFill>
                              <a:srgbClr val="CCFFCC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rgbClr val="CCFFCC"/>
                    </a:solidFill>
                  </a:rPr>
                  <a:t> detection</a:t>
                </a: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CCFFCC"/>
                    </a:solidFill>
                  </a:rPr>
                  <a:t>Precision spectral measurement</a:t>
                </a:r>
              </a:p>
              <a:p>
                <a:pPr marL="285750" indent="-28575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dirty="0">
                    <a:solidFill>
                      <a:srgbClr val="CCFFCC"/>
                    </a:solidFill>
                  </a:rPr>
                  <a:t>Low atmospheric backgrounds, potentially lower w/ PSD</a:t>
                </a: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1E392BB-2516-46A0-A5E2-FB11723A2C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561" y="3779456"/>
                <a:ext cx="3885985" cy="1354217"/>
              </a:xfrm>
              <a:prstGeom prst="rect">
                <a:avLst/>
              </a:prstGeom>
              <a:blipFill>
                <a:blip r:embed="rId6"/>
                <a:stretch>
                  <a:fillRect l="-1099" t="-2703" b="-6306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E7DB8781-928D-4DCB-9D52-9242103BC033}"/>
              </a:ext>
            </a:extLst>
          </p:cNvPr>
          <p:cNvSpPr txBox="1"/>
          <p:nvPr/>
        </p:nvSpPr>
        <p:spPr>
          <a:xfrm>
            <a:off x="8271072" y="3779456"/>
            <a:ext cx="3736779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CCECFF"/>
                </a:solidFill>
              </a:rPr>
              <a:t>Largest DSNB signal sample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CCECFF"/>
                </a:solidFill>
              </a:rPr>
              <a:t>Spectral measurement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CCECFF"/>
                </a:solidFill>
              </a:rPr>
              <a:t>Efficiency can be boosted through Gd-loading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90D2550-5B26-4855-A45F-9AB2DD3D97A7}"/>
              </a:ext>
            </a:extLst>
          </p:cNvPr>
          <p:cNvSpPr txBox="1"/>
          <p:nvPr/>
        </p:nvSpPr>
        <p:spPr>
          <a:xfrm>
            <a:off x="4166955" y="4095103"/>
            <a:ext cx="38859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CCFF"/>
                </a:solidFill>
              </a:rPr>
              <a:t>Complementary sensitivity to neutrinos (instead of antineutrinos)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B89FABE-6968-4837-A8EF-A30230199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Diffuse Supernova Neutrino Background</a:t>
            </a:r>
            <a:endParaRPr lang="en-IE" sz="36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EC815D2-DC4B-4C63-A07A-0051BDC10AB9}"/>
              </a:ext>
            </a:extLst>
          </p:cNvPr>
          <p:cNvSpPr txBox="1"/>
          <p:nvPr/>
        </p:nvSpPr>
        <p:spPr>
          <a:xfrm>
            <a:off x="163175" y="1920855"/>
            <a:ext cx="419323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u="sng" dirty="0"/>
              <a:t>JUNO</a:t>
            </a:r>
            <a:br>
              <a:rPr lang="en-US" sz="2200" dirty="0"/>
            </a:br>
            <a:r>
              <a:rPr lang="en-US" sz="2200" dirty="0"/>
              <a:t>20 </a:t>
            </a:r>
            <a:r>
              <a:rPr lang="en-US" sz="2200" dirty="0" err="1"/>
              <a:t>kT</a:t>
            </a:r>
            <a:r>
              <a:rPr lang="en-US" sz="2200" dirty="0"/>
              <a:t> </a:t>
            </a:r>
            <a:r>
              <a:rPr lang="en-US" sz="2200" dirty="0">
                <a:solidFill>
                  <a:srgbClr val="00B050"/>
                </a:solidFill>
              </a:rPr>
              <a:t>liquid scintillator </a:t>
            </a:r>
            <a:r>
              <a:rPr lang="en-US" sz="2200" dirty="0"/>
              <a:t>detector</a:t>
            </a:r>
          </a:p>
          <a:p>
            <a:pPr marL="342900" indent="-342900">
              <a:buFont typeface="Wingdings" panose="05000000000000000000" pitchFamily="2" charset="2"/>
              <a:buChar char="à"/>
            </a:pPr>
            <a:r>
              <a:rPr lang="en-IE" sz="2200" dirty="0"/>
              <a:t>Low energy threshold O(10 keV)</a:t>
            </a:r>
          </a:p>
          <a:p>
            <a:pPr marL="342900" indent="-342900">
              <a:buFont typeface="Wingdings" panose="05000000000000000000" pitchFamily="2" charset="2"/>
              <a:buChar char="à"/>
            </a:pPr>
            <a:r>
              <a:rPr lang="en-IE" sz="2200" dirty="0"/>
              <a:t>Excellent energy resolution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453D00F-D9AB-4FC0-BE1D-93F0B228257A}"/>
              </a:ext>
            </a:extLst>
          </p:cNvPr>
          <p:cNvSpPr txBox="1"/>
          <p:nvPr/>
        </p:nvSpPr>
        <p:spPr>
          <a:xfrm>
            <a:off x="8271072" y="1915156"/>
            <a:ext cx="3550799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u="sng" dirty="0" err="1"/>
              <a:t>HyperK</a:t>
            </a:r>
            <a:br>
              <a:rPr lang="en-US" sz="2200" dirty="0"/>
            </a:br>
            <a:r>
              <a:rPr lang="en-US" sz="2200" dirty="0"/>
              <a:t>260 </a:t>
            </a:r>
            <a:r>
              <a:rPr lang="en-US" sz="2200" dirty="0" err="1"/>
              <a:t>kT</a:t>
            </a:r>
            <a:r>
              <a:rPr lang="en-US" sz="2200" dirty="0"/>
              <a:t>, </a:t>
            </a:r>
            <a:r>
              <a:rPr lang="en-US" sz="2200" dirty="0">
                <a:solidFill>
                  <a:srgbClr val="00FFFF"/>
                </a:solidFill>
              </a:rPr>
              <a:t>water Cherenkov</a:t>
            </a:r>
            <a:endParaRPr lang="en-US" sz="2200" dirty="0"/>
          </a:p>
          <a:p>
            <a:pPr marL="342900" indent="-342900" algn="ctr">
              <a:buFont typeface="Wingdings" panose="05000000000000000000" pitchFamily="2" charset="2"/>
              <a:buChar char="à"/>
            </a:pPr>
            <a:r>
              <a:rPr lang="en-IE" sz="2200" dirty="0"/>
              <a:t>Largest target mass</a:t>
            </a:r>
          </a:p>
          <a:p>
            <a:pPr marL="342900" indent="-342900" algn="ctr">
              <a:buFont typeface="Wingdings" panose="05000000000000000000" pitchFamily="2" charset="2"/>
              <a:buChar char="à"/>
            </a:pPr>
            <a:r>
              <a:rPr lang="en-IE" sz="2200" dirty="0"/>
              <a:t>Directional reconstruction</a:t>
            </a:r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CBBD4A11-5890-420D-B9DC-CFDE9117EA9F}"/>
              </a:ext>
            </a:extLst>
          </p:cNvPr>
          <p:cNvSpPr/>
          <p:nvPr/>
        </p:nvSpPr>
        <p:spPr>
          <a:xfrm>
            <a:off x="175931" y="1897718"/>
            <a:ext cx="4265438" cy="1552849"/>
          </a:xfrm>
          <a:prstGeom prst="round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FF9D1041-7288-491B-9ABC-A53E8817680C}"/>
              </a:ext>
            </a:extLst>
          </p:cNvPr>
          <p:cNvSpPr/>
          <p:nvPr/>
        </p:nvSpPr>
        <p:spPr>
          <a:xfrm>
            <a:off x="4547918" y="1902392"/>
            <a:ext cx="3550799" cy="1552849"/>
          </a:xfrm>
          <a:prstGeom prst="roundRect">
            <a:avLst/>
          </a:prstGeom>
          <a:noFill/>
          <a:ln w="28575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4A052A55-FE5A-46F9-8F71-DC6810457FDE}"/>
              </a:ext>
            </a:extLst>
          </p:cNvPr>
          <p:cNvSpPr/>
          <p:nvPr/>
        </p:nvSpPr>
        <p:spPr>
          <a:xfrm>
            <a:off x="8197742" y="1907234"/>
            <a:ext cx="3736779" cy="1552849"/>
          </a:xfrm>
          <a:prstGeom prst="roundRect">
            <a:avLst/>
          </a:prstGeom>
          <a:noFill/>
          <a:ln w="28575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B34B07E-295D-44A1-ACB0-A151E13F11A6}"/>
              </a:ext>
            </a:extLst>
          </p:cNvPr>
          <p:cNvSpPr txBox="1"/>
          <p:nvPr/>
        </p:nvSpPr>
        <p:spPr>
          <a:xfrm>
            <a:off x="233988" y="5384848"/>
            <a:ext cx="36171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FFC000"/>
                </a:solidFill>
                <a:latin typeface="NimbusSanL-Regu"/>
              </a:rPr>
              <a:t>“Prospects for Detecting the Diffuse Supernova Neutrino Background with JUNO,” JCAP</a:t>
            </a:r>
            <a:r>
              <a:rPr lang="en-US" sz="1400" b="1" dirty="0">
                <a:solidFill>
                  <a:srgbClr val="FFC000"/>
                </a:solidFill>
                <a:latin typeface="NimbusSanL-Bold"/>
              </a:rPr>
              <a:t> </a:t>
            </a:r>
            <a:r>
              <a:rPr lang="en-US" sz="1400" dirty="0">
                <a:solidFill>
                  <a:srgbClr val="FFC000"/>
                </a:solidFill>
                <a:latin typeface="NimbusSanL-Regu"/>
              </a:rPr>
              <a:t>(2022) </a:t>
            </a:r>
            <a:endParaRPr lang="en-IE" sz="1400" dirty="0">
              <a:solidFill>
                <a:srgbClr val="FFC000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6DD28C78-DB8F-4842-9496-C1BA87709B48}"/>
              </a:ext>
            </a:extLst>
          </p:cNvPr>
          <p:cNvSpPr txBox="1"/>
          <p:nvPr/>
        </p:nvSpPr>
        <p:spPr>
          <a:xfrm>
            <a:off x="8629934" y="5354071"/>
            <a:ext cx="2954849" cy="58477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600" dirty="0"/>
              <a:t>“Supernova Neutrinos in Super-</a:t>
            </a:r>
            <a:r>
              <a:rPr lang="en-IE" sz="1600" dirty="0" err="1"/>
              <a:t>Kamiokande</a:t>
            </a:r>
            <a:r>
              <a:rPr lang="en-IE" sz="1600" dirty="0"/>
              <a:t>”, Hiroyuki Sekiya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CF244B84-88FE-4EB3-A719-757BBBFB051D}"/>
                  </a:ext>
                </a:extLst>
              </p:cNvPr>
              <p:cNvSpPr txBox="1"/>
              <p:nvPr/>
            </p:nvSpPr>
            <p:spPr>
              <a:xfrm>
                <a:off x="4526777" y="1907217"/>
                <a:ext cx="3621888" cy="14465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2200" u="sng" dirty="0"/>
                  <a:t>DUNE</a:t>
                </a:r>
                <a:br>
                  <a:rPr lang="en-US" sz="2200" dirty="0"/>
                </a:br>
                <a:r>
                  <a:rPr lang="en-US" sz="2200" dirty="0"/>
                  <a:t>4x17 </a:t>
                </a:r>
                <a:r>
                  <a:rPr lang="en-US" sz="2200" dirty="0" err="1"/>
                  <a:t>kT</a:t>
                </a:r>
                <a:r>
                  <a:rPr lang="en-US" sz="2200" dirty="0"/>
                  <a:t> </a:t>
                </a:r>
                <a:r>
                  <a:rPr lang="en-US" sz="2200" dirty="0">
                    <a:solidFill>
                      <a:srgbClr val="FF00FF"/>
                    </a:solidFill>
                  </a:rPr>
                  <a:t>Liquid Argon </a:t>
                </a:r>
                <a:r>
                  <a:rPr lang="en-US" sz="2200" dirty="0"/>
                  <a:t>Trackers</a:t>
                </a:r>
              </a:p>
              <a:p>
                <a:pPr algn="ctr"/>
                <a:r>
                  <a:rPr lang="en-US" sz="2200" dirty="0">
                    <a:sym typeface="Wingdings" panose="05000000000000000000" pitchFamily="2" charset="2"/>
                  </a:rPr>
                  <a:t> </a:t>
                </a:r>
                <a:r>
                  <a:rPr lang="en-IE" sz="2200" dirty="0"/>
                  <a:t>Large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200" b="0" i="1" smtClean="0"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sz="22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IE" sz="2200" dirty="0"/>
                  <a:t> cross section, clean sample</a:t>
                </a:r>
              </a:p>
            </p:txBody>
          </p:sp>
        </mc:Choice>
        <mc:Fallback xmlns=""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CF244B84-88FE-4EB3-A719-757BBBFB05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6777" y="1907217"/>
                <a:ext cx="3621888" cy="1446550"/>
              </a:xfrm>
              <a:prstGeom prst="rect">
                <a:avLst/>
              </a:prstGeom>
              <a:blipFill>
                <a:blip r:embed="rId8"/>
                <a:stretch>
                  <a:fillRect l="-842" t="-2954" r="-842" b="-7595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150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49" grpId="0"/>
      <p:bldP spid="5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142FF-542C-468E-A05D-69B5D206B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Hybrid Detectors – Theia 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E9ADC-2329-4D47-9F43-0F357745F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127" y="1672344"/>
            <a:ext cx="8254999" cy="229643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/>
              <a:t>Implement a hybrid Cherenkov/Scintillation medium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/>
              <a:t>PMTs, LAPPDs, Dichroicons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>
                <a:sym typeface="Wingdings" pitchFamily="2" charset="2"/>
              </a:rPr>
              <a:t>Eos technology demonstrator </a:t>
            </a:r>
            <a:endParaRPr lang="de-DE" sz="2200" dirty="0">
              <a:solidFill>
                <a:srgbClr val="FF0000"/>
              </a:solidFill>
              <a:sym typeface="Wingdings" pitchFamily="2" charset="2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1F1A8-EFB8-49E4-A4B5-4BAB6422C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C4475-D1E2-40D3-B67D-0374C37A6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8A319-7BCF-45E1-9BC8-D192A7AD1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12</a:t>
            </a:fld>
            <a:endParaRPr lang="en-IE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AC08824-4C6A-49F0-80CD-2AC1654F0605}"/>
              </a:ext>
            </a:extLst>
          </p:cNvPr>
          <p:cNvGrpSpPr/>
          <p:nvPr/>
        </p:nvGrpSpPr>
        <p:grpSpPr>
          <a:xfrm>
            <a:off x="8915400" y="528953"/>
            <a:ext cx="2995955" cy="3080048"/>
            <a:chOff x="354885" y="1197932"/>
            <a:chExt cx="2385697" cy="2719799"/>
          </a:xfrm>
        </p:grpSpPr>
        <p:pic>
          <p:nvPicPr>
            <p:cNvPr id="8" name="Grafik 3" descr="Ein Bild, das dunkel, Monitor, Computer, sitzend enthält.&#10;&#10;Automatisch generierte Beschreibung">
              <a:extLst>
                <a:ext uri="{FF2B5EF4-FFF2-40B4-BE49-F238E27FC236}">
                  <a16:creationId xmlns:a16="http://schemas.microsoft.com/office/drawing/2014/main" id="{BFA27658-2373-4F6F-8A4A-E697676E58B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54885" y="1197932"/>
              <a:ext cx="2385697" cy="2719799"/>
            </a:xfrm>
            <a:prstGeom prst="rect">
              <a:avLst/>
            </a:prstGeom>
          </p:spPr>
        </p:pic>
        <p:sp>
          <p:nvSpPr>
            <p:cNvPr id="9" name="Textfeld 6">
              <a:extLst>
                <a:ext uri="{FF2B5EF4-FFF2-40B4-BE49-F238E27FC236}">
                  <a16:creationId xmlns:a16="http://schemas.microsoft.com/office/drawing/2014/main" id="{30FFA224-130C-4FF1-8F9A-FE2B832EC7BC}"/>
                </a:ext>
              </a:extLst>
            </p:cNvPr>
            <p:cNvSpPr txBox="1"/>
            <p:nvPr/>
          </p:nvSpPr>
          <p:spPr>
            <a:xfrm>
              <a:off x="890410" y="1440879"/>
              <a:ext cx="117147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600" b="1" i="0" u="none" strike="noStrike" kern="1200" cap="none" spc="0" normalizeH="0" baseline="0" noProof="0" dirty="0" err="1">
                  <a:ln>
                    <a:noFill/>
                  </a:ln>
                  <a:effectLst/>
                  <a:uLnTx/>
                  <a:uFillTx/>
                  <a:latin typeface="Calibri"/>
                  <a:ea typeface="+mn-ea"/>
                  <a:cs typeface="+mn-cs"/>
                </a:rPr>
                <a:t>scintillation</a:t>
              </a:r>
              <a:endParaRPr kumimoji="0" lang="de-DE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Textfeld 11">
              <a:extLst>
                <a:ext uri="{FF2B5EF4-FFF2-40B4-BE49-F238E27FC236}">
                  <a16:creationId xmlns:a16="http://schemas.microsoft.com/office/drawing/2014/main" id="{4194F427-81BA-4AE3-B33C-F9D5373C1299}"/>
                </a:ext>
              </a:extLst>
            </p:cNvPr>
            <p:cNvSpPr txBox="1"/>
            <p:nvPr/>
          </p:nvSpPr>
          <p:spPr>
            <a:xfrm rot="18867596">
              <a:off x="1386495" y="2046561"/>
              <a:ext cx="109126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6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/>
                  <a:ea typeface="+mn-ea"/>
                  <a:cs typeface="+mn-cs"/>
                </a:rPr>
                <a:t>Cherenkov</a:t>
              </a: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CD793F0F-65EE-40A4-AE03-E4F04BE76A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7545" y="2180053"/>
            <a:ext cx="2851125" cy="2121383"/>
          </a:xfrm>
          <a:prstGeom prst="round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4FAF6BF-866D-48B0-8978-7B6E3CFC46B5}"/>
              </a:ext>
            </a:extLst>
          </p:cNvPr>
          <p:cNvSpPr txBox="1"/>
          <p:nvPr/>
        </p:nvSpPr>
        <p:spPr>
          <a:xfrm>
            <a:off x="764127" y="4385437"/>
            <a:ext cx="8441871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200" u="sng" dirty="0"/>
              <a:t>Solar neutrinos</a:t>
            </a:r>
            <a:r>
              <a:rPr lang="en-US" sz="2200" dirty="0"/>
              <a:t>: Precision measurement of CNO v‘s at 5% level</a:t>
            </a:r>
          </a:p>
          <a:p>
            <a:pPr>
              <a:spcAft>
                <a:spcPts val="600"/>
              </a:spcAft>
            </a:pPr>
            <a:r>
              <a:rPr lang="en-US" sz="2200" u="sng" dirty="0"/>
              <a:t>CCSN</a:t>
            </a:r>
            <a:r>
              <a:rPr lang="en-US" sz="2200" dirty="0"/>
              <a:t>: </a:t>
            </a:r>
            <a:r>
              <a:rPr lang="en-US" sz="2200" dirty="0" err="1"/>
              <a:t>Flavour</a:t>
            </a:r>
            <a:r>
              <a:rPr lang="en-US" sz="2200" dirty="0"/>
              <a:t> resolving (</a:t>
            </a:r>
            <a:r>
              <a:rPr lang="en-US" sz="2200" dirty="0" err="1"/>
              <a:t>Scint</a:t>
            </a:r>
            <a:r>
              <a:rPr lang="en-US" sz="2200" dirty="0"/>
              <a:t>) with strong pointing (Cherenkov)</a:t>
            </a:r>
          </a:p>
          <a:p>
            <a:pPr>
              <a:spcAft>
                <a:spcPts val="600"/>
              </a:spcAft>
            </a:pPr>
            <a:r>
              <a:rPr lang="en-US" sz="2200" u="sng" dirty="0"/>
              <a:t>DSNB</a:t>
            </a:r>
            <a:r>
              <a:rPr lang="en-US" sz="2200" dirty="0"/>
              <a:t>: Discrimination of atmospheric NC background with Cherenkov/</a:t>
            </a:r>
            <a:r>
              <a:rPr lang="en-US" sz="2200" dirty="0" err="1"/>
              <a:t>Scint</a:t>
            </a:r>
            <a:r>
              <a:rPr lang="en-US" sz="2200" dirty="0"/>
              <a:t> ratio with spectroscopy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612C31-C3E1-4D7A-9280-E0B8D836CFF6}"/>
              </a:ext>
            </a:extLst>
          </p:cNvPr>
          <p:cNvSpPr txBox="1"/>
          <p:nvPr/>
        </p:nvSpPr>
        <p:spPr>
          <a:xfrm>
            <a:off x="764127" y="2997177"/>
            <a:ext cx="52578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de-DE" sz="2200" dirty="0">
                <a:sym typeface="Wingdings" pitchFamily="2" charset="2"/>
              </a:rPr>
              <a:t>Completed first performance tests, direction, energy and PID</a:t>
            </a:r>
            <a:endParaRPr lang="en-IE" sz="2200" dirty="0">
              <a:sym typeface="Wingdings" pitchFamily="2" charset="2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CD86E80-B03C-47C0-859F-D4302063D111}"/>
              </a:ext>
            </a:extLst>
          </p:cNvPr>
          <p:cNvSpPr txBox="1"/>
          <p:nvPr/>
        </p:nvSpPr>
        <p:spPr>
          <a:xfrm>
            <a:off x="1551526" y="3778216"/>
            <a:ext cx="36830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400" dirty="0">
                <a:solidFill>
                  <a:schemeClr val="accent4"/>
                </a:solidFill>
              </a:rPr>
              <a:t>Performance of the Eos detector with water, arXiv:2606.10234 (2026)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81F9F84-FAD2-45C7-9C25-C91FCEC8914B}"/>
              </a:ext>
            </a:extLst>
          </p:cNvPr>
          <p:cNvSpPr txBox="1"/>
          <p:nvPr/>
        </p:nvSpPr>
        <p:spPr>
          <a:xfrm>
            <a:off x="8268581" y="5813819"/>
            <a:ext cx="38472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chemeClr val="accent4"/>
                </a:solidFill>
              </a:rPr>
              <a:t>Spectral photon sorting for large-scale Cherenkov and scintillation detectors, PRD (2020)</a:t>
            </a:r>
            <a:endParaRPr lang="en-IE" sz="1400" dirty="0">
              <a:solidFill>
                <a:schemeClr val="accent4"/>
              </a:solidFill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7DB79A6-FE30-452D-82C1-3F31BF6DDE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55" t="2536" r="2641" b="2696"/>
          <a:stretch/>
        </p:blipFill>
        <p:spPr>
          <a:xfrm>
            <a:off x="9280071" y="3738379"/>
            <a:ext cx="2015162" cy="2056130"/>
          </a:xfrm>
          <a:prstGeom prst="ellipse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A6F21DDA-1C64-4A43-A50D-568DA16E1F42}"/>
              </a:ext>
            </a:extLst>
          </p:cNvPr>
          <p:cNvSpPr txBox="1"/>
          <p:nvPr/>
        </p:nvSpPr>
        <p:spPr>
          <a:xfrm>
            <a:off x="5731517" y="5725428"/>
            <a:ext cx="2537064" cy="677108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400" dirty="0"/>
              <a:t>“Theia”, Josh Klein</a:t>
            </a:r>
          </a:p>
          <a:p>
            <a:pPr algn="ctr"/>
            <a:r>
              <a:rPr lang="en-IE" sz="1200" dirty="0"/>
              <a:t>“</a:t>
            </a:r>
            <a:r>
              <a:rPr lang="en-US" sz="1200" dirty="0"/>
              <a:t>The Future of </a:t>
            </a:r>
            <a:r>
              <a:rPr lang="en-US" sz="1200" dirty="0" err="1"/>
              <a:t>Neutrinoless</a:t>
            </a:r>
            <a:r>
              <a:rPr lang="en-US" sz="1200" dirty="0"/>
              <a:t> Double Beta Decay”, Gabriel </a:t>
            </a:r>
            <a:r>
              <a:rPr lang="en-IE" sz="1200" dirty="0" err="1"/>
              <a:t>Orebi</a:t>
            </a:r>
            <a:r>
              <a:rPr lang="en-IE" sz="1200" dirty="0"/>
              <a:t> Gann</a:t>
            </a:r>
          </a:p>
        </p:txBody>
      </p:sp>
    </p:spTree>
    <p:extLst>
      <p:ext uri="{BB962C8B-B14F-4D97-AF65-F5344CB8AC3E}">
        <p14:creationId xmlns:p14="http://schemas.microsoft.com/office/powerpoint/2010/main" val="635857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CED0F0CE-4D07-4369-BB1F-A55B93DD38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5019" y="3781684"/>
            <a:ext cx="3564207" cy="23721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4A99C3C-A10D-4BB3-A5EC-27971CED81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8729" y="358979"/>
            <a:ext cx="3107787" cy="32644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F142FF-542C-468E-A05D-69B5D206B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Hybrid Detectors – JNE</a:t>
            </a:r>
            <a:endParaRPr lang="en-IE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BEE9ADC-2329-4D47-9F43-0F357745F9F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448982"/>
                <a:ext cx="7864929" cy="4530725"/>
              </a:xfrm>
            </p:spPr>
            <p:txBody>
              <a:bodyPr>
                <a:norm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200" dirty="0">
                    <a:solidFill>
                      <a:schemeClr val="tx1"/>
                    </a:solidFill>
                  </a:rPr>
                  <a:t>Proposed solar neutrino experiment </a:t>
                </a:r>
                <a:r>
                  <a:rPr lang="en-US" sz="2200" i="1" dirty="0">
                    <a:solidFill>
                      <a:schemeClr val="tx1"/>
                    </a:solidFill>
                  </a:rPr>
                  <a:t>Jinping Neutrino Experiment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200" dirty="0">
                    <a:solidFill>
                      <a:schemeClr val="tx1"/>
                    </a:solidFill>
                  </a:rPr>
                  <a:t>2.4km rock overburden in CJPL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200" dirty="0">
                    <a:solidFill>
                      <a:schemeClr val="tx1"/>
                    </a:solidFill>
                  </a:rPr>
                  <a:t>Water/Slow-scintillator or LiCl solution (high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sz="2200" dirty="0">
                    <a:solidFill>
                      <a:schemeClr val="tx1"/>
                    </a:solidFill>
                  </a:rPr>
                  <a:t> cross-section)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200" dirty="0">
                    <a:solidFill>
                      <a:schemeClr val="tx1"/>
                    </a:solidFill>
                  </a:rPr>
                  <a:t>JNE-1t prototype demonstrated reconstruction with slow scint</a:t>
                </a:r>
                <a:r>
                  <a:rPr lang="en-US" sz="2200" dirty="0"/>
                  <a:t>illator and fast PMTs</a:t>
                </a:r>
                <a:endParaRPr lang="en-US" sz="2200" dirty="0">
                  <a:solidFill>
                    <a:schemeClr val="tx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IE" sz="2200" dirty="0">
                    <a:solidFill>
                      <a:schemeClr val="tx1"/>
                    </a:solidFill>
                  </a:rPr>
                  <a:t>Multi-hundred ton detector expected first data in </a:t>
                </a:r>
                <a:r>
                  <a:rPr lang="en-IE" sz="2200" u="sng" dirty="0">
                    <a:solidFill>
                      <a:schemeClr val="tx1"/>
                    </a:solidFill>
                  </a:rPr>
                  <a:t>2027</a:t>
                </a:r>
              </a:p>
              <a:p>
                <a:pPr marL="0" indent="0">
                  <a:buNone/>
                </a:pPr>
                <a:endParaRPr lang="en-IE" sz="6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200" u="sng" dirty="0">
                    <a:solidFill>
                      <a:schemeClr val="tx1"/>
                    </a:solidFill>
                  </a:rPr>
                  <a:t>Solar</a:t>
                </a:r>
                <a:r>
                  <a:rPr lang="en-US" sz="2200" dirty="0">
                    <a:solidFill>
                      <a:schemeClr val="tx1"/>
                    </a:solidFill>
                  </a:rPr>
                  <a:t>: Charged current on Li-7 has an advantage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sz="2200" dirty="0">
                    <a:solidFill>
                      <a:schemeClr val="tx1"/>
                    </a:solidFill>
                  </a:rPr>
                  <a:t> ES in measuring solar neutrino upturn effect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200" u="sng" dirty="0"/>
                  <a:t>DSNB</a:t>
                </a:r>
                <a:r>
                  <a:rPr lang="en-US" sz="2200" dirty="0"/>
                  <a:t>: C</a:t>
                </a:r>
                <a:r>
                  <a:rPr lang="en-US" sz="2200" dirty="0">
                    <a:solidFill>
                      <a:schemeClr val="tx1"/>
                    </a:solidFill>
                  </a:rPr>
                  <a:t>apability for PID to suppress atmospheric neutrino neutral current background</a:t>
                </a:r>
                <a:endParaRPr lang="en-IE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BEE9ADC-2329-4D47-9F43-0F357745F9F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448982"/>
                <a:ext cx="7864929" cy="4530725"/>
              </a:xfrm>
              <a:blipFill>
                <a:blip r:embed="rId12"/>
                <a:stretch>
                  <a:fillRect l="-930" t="-1750" r="-620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1F1A8-EFB8-49E4-A4B5-4BAB6422C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C4475-D1E2-40D3-B67D-0374C37A6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8A319-7BCF-45E1-9BC8-D192A7AD1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13</a:t>
            </a:fld>
            <a:endParaRPr lang="en-IE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A1E6537-E822-45A5-B16D-3B0F5EDC8675}"/>
              </a:ext>
            </a:extLst>
          </p:cNvPr>
          <p:cNvSpPr txBox="1"/>
          <p:nvPr/>
        </p:nvSpPr>
        <p:spPr>
          <a:xfrm>
            <a:off x="4120226" y="5756184"/>
            <a:ext cx="30280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accent4"/>
                </a:solidFill>
              </a:rPr>
              <a:t>Study of neutron production for 360 GeV cosmic muons, arXiv:2409.04169 (2024)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A2CBC2F-E407-4344-81BE-D636C3FF34FB}"/>
              </a:ext>
            </a:extLst>
          </p:cNvPr>
          <p:cNvSpPr txBox="1"/>
          <p:nvPr/>
        </p:nvSpPr>
        <p:spPr>
          <a:xfrm>
            <a:off x="838200" y="5663852"/>
            <a:ext cx="34346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accent4"/>
                </a:solidFill>
              </a:rPr>
              <a:t>Optical property measurements of lithium chloride aqueous solution for a novel solar neutrino experiment, </a:t>
            </a:r>
            <a:r>
              <a:rPr lang="en-IE" sz="1200" dirty="0">
                <a:solidFill>
                  <a:schemeClr val="accent4"/>
                </a:solidFill>
              </a:rPr>
              <a:t>arXiv2211.05023 (2023)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D246E07-E5B5-450E-93CE-F311EB69CE92}"/>
              </a:ext>
            </a:extLst>
          </p:cNvPr>
          <p:cNvSpPr txBox="1"/>
          <p:nvPr/>
        </p:nvSpPr>
        <p:spPr>
          <a:xfrm>
            <a:off x="9903390" y="6153815"/>
            <a:ext cx="1408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JNE-1t</a:t>
            </a:r>
            <a:endParaRPr lang="en-IE" u="sng" dirty="0"/>
          </a:p>
        </p:txBody>
      </p:sp>
    </p:spTree>
    <p:extLst>
      <p:ext uri="{BB962C8B-B14F-4D97-AF65-F5344CB8AC3E}">
        <p14:creationId xmlns:p14="http://schemas.microsoft.com/office/powerpoint/2010/main" val="2872917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ACE50-7A90-46BD-821D-010F6F9A6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Complementary Worldwide Network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268086-2109-49FC-A26F-B1BF5E10F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63851C-D69D-4158-B8E7-E366E7E66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5486C1-1FFE-4B3E-B088-484EA03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14</a:t>
            </a:fld>
            <a:endParaRPr lang="en-IE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F07690D-2B0B-4867-8B9F-F368231E8ABE}"/>
              </a:ext>
            </a:extLst>
          </p:cNvPr>
          <p:cNvGrpSpPr/>
          <p:nvPr/>
        </p:nvGrpSpPr>
        <p:grpSpPr>
          <a:xfrm>
            <a:off x="4350787" y="1549372"/>
            <a:ext cx="7649362" cy="4718892"/>
            <a:chOff x="137885" y="-195942"/>
            <a:chExt cx="11916229" cy="7155542"/>
          </a:xfrm>
        </p:grpSpPr>
        <p:pic>
          <p:nvPicPr>
            <p:cNvPr id="8" name="Picture 2">
              <a:extLst>
                <a:ext uri="{FF2B5EF4-FFF2-40B4-BE49-F238E27FC236}">
                  <a16:creationId xmlns:a16="http://schemas.microsoft.com/office/drawing/2014/main" id="{3E8D0D48-D503-4ECF-810F-7B9153B9768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35" t="-7197" r="1026" b="-6918"/>
            <a:stretch/>
          </p:blipFill>
          <p:spPr bwMode="auto">
            <a:xfrm>
              <a:off x="137885" y="-195942"/>
              <a:ext cx="11916229" cy="7155542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6FB1DE5-86B1-497A-95AD-728DFADB317B}"/>
                </a:ext>
              </a:extLst>
            </p:cNvPr>
            <p:cNvSpPr/>
            <p:nvPr/>
          </p:nvSpPr>
          <p:spPr>
            <a:xfrm>
              <a:off x="2686049" y="136525"/>
              <a:ext cx="7150100" cy="25917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572F469-7299-405F-8778-CAE8FEBA7E3A}"/>
                </a:ext>
              </a:extLst>
            </p:cNvPr>
            <p:cNvSpPr/>
            <p:nvPr/>
          </p:nvSpPr>
          <p:spPr>
            <a:xfrm>
              <a:off x="2381250" y="6419849"/>
              <a:ext cx="7150100" cy="2254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11" name="Oval 10">
            <a:extLst>
              <a:ext uri="{FF2B5EF4-FFF2-40B4-BE49-F238E27FC236}">
                <a16:creationId xmlns:a16="http://schemas.microsoft.com/office/drawing/2014/main" id="{4EA36453-FE60-4D11-B26D-A583D336B8ED}"/>
              </a:ext>
            </a:extLst>
          </p:cNvPr>
          <p:cNvSpPr/>
          <p:nvPr/>
        </p:nvSpPr>
        <p:spPr>
          <a:xfrm>
            <a:off x="8216136" y="5758252"/>
            <a:ext cx="130628" cy="1292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72917D-9796-4682-90BC-71C5153DDF32}"/>
              </a:ext>
            </a:extLst>
          </p:cNvPr>
          <p:cNvSpPr/>
          <p:nvPr/>
        </p:nvSpPr>
        <p:spPr>
          <a:xfrm>
            <a:off x="10628549" y="2971887"/>
            <a:ext cx="130628" cy="1292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6ED19CE-A1D7-4A59-A3C3-CA81B489963E}"/>
              </a:ext>
            </a:extLst>
          </p:cNvPr>
          <p:cNvSpPr/>
          <p:nvPr/>
        </p:nvSpPr>
        <p:spPr>
          <a:xfrm>
            <a:off x="8097467" y="2867906"/>
            <a:ext cx="130628" cy="1292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4A72762-0132-4D7E-B661-01CACC7D01BD}"/>
              </a:ext>
            </a:extLst>
          </p:cNvPr>
          <p:cNvSpPr/>
          <p:nvPr/>
        </p:nvSpPr>
        <p:spPr>
          <a:xfrm>
            <a:off x="10799212" y="2971887"/>
            <a:ext cx="130628" cy="129268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0813D55-568E-47F3-9758-183162C3C8BD}"/>
              </a:ext>
            </a:extLst>
          </p:cNvPr>
          <p:cNvSpPr/>
          <p:nvPr/>
        </p:nvSpPr>
        <p:spPr>
          <a:xfrm>
            <a:off x="10250088" y="3341854"/>
            <a:ext cx="130628" cy="129268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5291AD5-FBF8-420E-BC23-F61B07174AD1}"/>
              </a:ext>
            </a:extLst>
          </p:cNvPr>
          <p:cNvSpPr/>
          <p:nvPr/>
        </p:nvSpPr>
        <p:spPr>
          <a:xfrm>
            <a:off x="6511244" y="2614649"/>
            <a:ext cx="130628" cy="129268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8642BAF-DA94-42F9-90F6-9D7A06562D08}"/>
              </a:ext>
            </a:extLst>
          </p:cNvPr>
          <p:cNvSpPr/>
          <p:nvPr/>
        </p:nvSpPr>
        <p:spPr>
          <a:xfrm>
            <a:off x="6086985" y="2738638"/>
            <a:ext cx="130628" cy="129268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F7B04D8-2502-44AF-9CB7-6AAA13A852F4}"/>
              </a:ext>
            </a:extLst>
          </p:cNvPr>
          <p:cNvSpPr/>
          <p:nvPr/>
        </p:nvSpPr>
        <p:spPr>
          <a:xfrm>
            <a:off x="6372635" y="2609370"/>
            <a:ext cx="130628" cy="12926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B796822-5B4D-4DDA-AC09-436B7B1991A7}"/>
              </a:ext>
            </a:extLst>
          </p:cNvPr>
          <p:cNvSpPr/>
          <p:nvPr/>
        </p:nvSpPr>
        <p:spPr>
          <a:xfrm>
            <a:off x="8194078" y="2731723"/>
            <a:ext cx="130628" cy="12926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FCF82C3-8087-46DE-8091-555D24526322}"/>
              </a:ext>
            </a:extLst>
          </p:cNvPr>
          <p:cNvSpPr txBox="1"/>
          <p:nvPr/>
        </p:nvSpPr>
        <p:spPr>
          <a:xfrm>
            <a:off x="375325" y="2256127"/>
            <a:ext cx="398932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SNEWS: The Global Supernova Early Warning System </a:t>
            </a:r>
          </a:p>
          <a:p>
            <a:pPr algn="ctr"/>
            <a:r>
              <a:rPr lang="en-US" sz="2400" dirty="0"/>
              <a:t>(</a:t>
            </a:r>
            <a:r>
              <a:rPr lang="en-US" sz="2400" dirty="0">
                <a:sym typeface="Wingdings" panose="05000000000000000000" pitchFamily="2" charset="2"/>
              </a:rPr>
              <a:t> </a:t>
            </a:r>
            <a:r>
              <a:rPr lang="en-US" sz="2400" dirty="0"/>
              <a:t>SNEWS 2.0 this year)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The next Galactic supernova will be observed by a </a:t>
            </a:r>
            <a:r>
              <a:rPr lang="en-US" sz="2400" u="sng" dirty="0"/>
              <a:t>worldwide network of complementary</a:t>
            </a:r>
            <a:r>
              <a:rPr lang="en-US" sz="2400" dirty="0"/>
              <a:t> detectors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76F6DFD-9218-42EB-861B-27A4C726FC8C}"/>
              </a:ext>
            </a:extLst>
          </p:cNvPr>
          <p:cNvSpPr txBox="1"/>
          <p:nvPr/>
        </p:nvSpPr>
        <p:spPr>
          <a:xfrm>
            <a:off x="6586575" y="2473287"/>
            <a:ext cx="12790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3"/>
                </a:solidFill>
              </a:rPr>
              <a:t>Halo</a:t>
            </a:r>
            <a:r>
              <a:rPr lang="en-US" sz="1400" dirty="0"/>
              <a:t>, </a:t>
            </a:r>
            <a:r>
              <a:rPr lang="en-US" sz="1400" dirty="0">
                <a:solidFill>
                  <a:schemeClr val="accent6"/>
                </a:solidFill>
              </a:rPr>
              <a:t>SNO+</a:t>
            </a:r>
            <a:endParaRPr lang="en-IE" sz="1400" dirty="0">
              <a:solidFill>
                <a:schemeClr val="accent6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CBF2402-2EB5-4D00-9109-11E024555867}"/>
              </a:ext>
            </a:extLst>
          </p:cNvPr>
          <p:cNvSpPr txBox="1"/>
          <p:nvPr/>
        </p:nvSpPr>
        <p:spPr>
          <a:xfrm>
            <a:off x="6135762" y="2714017"/>
            <a:ext cx="7509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6"/>
                </a:solidFill>
              </a:rPr>
              <a:t>Nova</a:t>
            </a:r>
            <a:endParaRPr lang="en-IE" sz="1400" dirty="0">
              <a:solidFill>
                <a:schemeClr val="accent6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E948019-1C70-4262-9454-12B6DC1C6A11}"/>
              </a:ext>
            </a:extLst>
          </p:cNvPr>
          <p:cNvSpPr txBox="1"/>
          <p:nvPr/>
        </p:nvSpPr>
        <p:spPr>
          <a:xfrm>
            <a:off x="7624504" y="2418637"/>
            <a:ext cx="14445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>
                <a:solidFill>
                  <a:schemeClr val="accent4"/>
                </a:solidFill>
              </a:rPr>
              <a:t>XENONnT</a:t>
            </a:r>
            <a:r>
              <a:rPr lang="en-US" sz="1400" dirty="0"/>
              <a:t>, </a:t>
            </a:r>
            <a:r>
              <a:rPr lang="en-US" sz="1400" dirty="0">
                <a:solidFill>
                  <a:schemeClr val="accent6"/>
                </a:solidFill>
              </a:rPr>
              <a:t>LVD</a:t>
            </a:r>
            <a:endParaRPr lang="en-IE" sz="1400" dirty="0">
              <a:solidFill>
                <a:schemeClr val="accent6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DA2149F-B7D9-403C-B12A-A384F3F4335B}"/>
              </a:ext>
            </a:extLst>
          </p:cNvPr>
          <p:cNvSpPr txBox="1"/>
          <p:nvPr/>
        </p:nvSpPr>
        <p:spPr>
          <a:xfrm>
            <a:off x="7152599" y="2763263"/>
            <a:ext cx="11067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KM3NeT</a:t>
            </a:r>
            <a:endParaRPr lang="en-IE" sz="14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97B6249C-3F41-4267-BB57-726F3DF4590D}"/>
              </a:ext>
            </a:extLst>
          </p:cNvPr>
          <p:cNvSpPr/>
          <p:nvPr/>
        </p:nvSpPr>
        <p:spPr>
          <a:xfrm>
            <a:off x="8348228" y="2731723"/>
            <a:ext cx="130628" cy="129268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44AF7A8-D587-4F0B-B9AC-C39C21C436F7}"/>
              </a:ext>
            </a:extLst>
          </p:cNvPr>
          <p:cNvSpPr txBox="1"/>
          <p:nvPr/>
        </p:nvSpPr>
        <p:spPr>
          <a:xfrm>
            <a:off x="7728053" y="5303115"/>
            <a:ext cx="11067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IceCube</a:t>
            </a:r>
            <a:endParaRPr lang="en-IE" sz="14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F6A6788-F918-453C-9A60-87A681C557C5}"/>
              </a:ext>
            </a:extLst>
          </p:cNvPr>
          <p:cNvSpPr txBox="1"/>
          <p:nvPr/>
        </p:nvSpPr>
        <p:spPr>
          <a:xfrm>
            <a:off x="10405983" y="3090446"/>
            <a:ext cx="11067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Super-K</a:t>
            </a:r>
            <a:r>
              <a:rPr lang="en-US" sz="1400" dirty="0"/>
              <a:t>, </a:t>
            </a:r>
            <a:r>
              <a:rPr lang="en-US" sz="1400" dirty="0" err="1">
                <a:solidFill>
                  <a:schemeClr val="accent6"/>
                </a:solidFill>
              </a:rPr>
              <a:t>KamLAND</a:t>
            </a:r>
            <a:endParaRPr lang="en-IE" sz="1400" dirty="0">
              <a:solidFill>
                <a:schemeClr val="accent6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626E1AD-D16D-4CDB-BF7B-EDBE890A3298}"/>
              </a:ext>
            </a:extLst>
          </p:cNvPr>
          <p:cNvSpPr txBox="1"/>
          <p:nvPr/>
        </p:nvSpPr>
        <p:spPr>
          <a:xfrm>
            <a:off x="9328913" y="3311340"/>
            <a:ext cx="11067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6"/>
                </a:solidFill>
              </a:rPr>
              <a:t>JUNO</a:t>
            </a:r>
            <a:endParaRPr lang="en-IE" sz="1400" dirty="0">
              <a:solidFill>
                <a:schemeClr val="accent6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FA1630E-C906-4280-8031-6347C45A1420}"/>
              </a:ext>
            </a:extLst>
          </p:cNvPr>
          <p:cNvSpPr txBox="1"/>
          <p:nvPr/>
        </p:nvSpPr>
        <p:spPr>
          <a:xfrm>
            <a:off x="4708471" y="3882203"/>
            <a:ext cx="13378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5"/>
                </a:solidFill>
              </a:rPr>
              <a:t>Cherenkov</a:t>
            </a:r>
          </a:p>
          <a:p>
            <a:pPr algn="ctr"/>
            <a:r>
              <a:rPr lang="en-US" sz="1400" dirty="0">
                <a:solidFill>
                  <a:schemeClr val="accent6"/>
                </a:solidFill>
              </a:rPr>
              <a:t>Scintillator</a:t>
            </a:r>
          </a:p>
          <a:p>
            <a:pPr algn="ctr"/>
            <a:r>
              <a:rPr lang="en-US" sz="1400" dirty="0">
                <a:solidFill>
                  <a:schemeClr val="accent4"/>
                </a:solidFill>
              </a:rPr>
              <a:t>Xenon</a:t>
            </a:r>
          </a:p>
          <a:p>
            <a:pPr algn="ctr"/>
            <a:r>
              <a:rPr lang="en-US" sz="1400" dirty="0">
                <a:solidFill>
                  <a:schemeClr val="accent3"/>
                </a:solidFill>
              </a:rPr>
              <a:t>Lead</a:t>
            </a:r>
          </a:p>
        </p:txBody>
      </p:sp>
    </p:spTree>
    <p:extLst>
      <p:ext uri="{BB962C8B-B14F-4D97-AF65-F5344CB8AC3E}">
        <p14:creationId xmlns:p14="http://schemas.microsoft.com/office/powerpoint/2010/main" val="19582034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242B3-19B4-4BB1-ABD0-D8381A699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Ramping up in energy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B5F9A-161B-44B7-AFB7-C9ABFD7B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3D52B-D7E9-4D07-B1E0-398FF8913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6C7C5-41FF-4EBD-A1C3-DE6D1F5E4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15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8976191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black textile on white textile">
            <a:extLst>
              <a:ext uri="{FF2B5EF4-FFF2-40B4-BE49-F238E27FC236}">
                <a16:creationId xmlns:a16="http://schemas.microsoft.com/office/drawing/2014/main" id="{5FF5CDB9-FDE4-45E1-B463-18711D770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20"/>
          <a:stretch/>
        </p:blipFill>
        <p:spPr bwMode="auto">
          <a:xfrm>
            <a:off x="-758" y="13426"/>
            <a:ext cx="12192758" cy="684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9" descr="Surface Classroom Blackboard Completely Shaded Chalk Stock Photo 110048711  | Shutterstock">
            <a:extLst>
              <a:ext uri="{FF2B5EF4-FFF2-40B4-BE49-F238E27FC236}">
                <a16:creationId xmlns:a16="http://schemas.microsoft.com/office/drawing/2014/main" id="{A1F0C7FA-DA43-467A-A83C-43E0BEC362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alphaModFix amt="64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7639"/>
          <a:stretch/>
        </p:blipFill>
        <p:spPr bwMode="auto">
          <a:xfrm rot="16200000">
            <a:off x="3681824" y="3548243"/>
            <a:ext cx="2465768" cy="2347941"/>
          </a:xfrm>
          <a:prstGeom prst="rect">
            <a:avLst/>
          </a:prstGeom>
          <a:noFill/>
          <a:effectLst>
            <a:softEdge rad="1016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AA7E67-B123-45EA-9C4C-D46ADC31C04F}"/>
              </a:ext>
            </a:extLst>
          </p:cNvPr>
          <p:cNvSpPr txBox="1"/>
          <p:nvPr/>
        </p:nvSpPr>
        <p:spPr>
          <a:xfrm>
            <a:off x="396548" y="153210"/>
            <a:ext cx="11742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latin typeface="+mj-lt"/>
              </a:rPr>
              <a:t>Higher Energies</a:t>
            </a:r>
            <a:endParaRPr lang="en-IE" sz="4800" b="1" dirty="0">
              <a:latin typeface="+mj-lt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11994EB-5175-4A01-939A-CAA6A1058ED5}"/>
              </a:ext>
            </a:extLst>
          </p:cNvPr>
          <p:cNvSpPr txBox="1"/>
          <p:nvPr/>
        </p:nvSpPr>
        <p:spPr>
          <a:xfrm>
            <a:off x="1410044" y="1299920"/>
            <a:ext cx="1662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FFC000"/>
                </a:solidFill>
                <a:latin typeface="Bradley Hand ITC" panose="03070402050302030203" pitchFamily="66" charset="0"/>
              </a:rPr>
              <a:t>Solar</a:t>
            </a:r>
            <a:endParaRPr lang="en-IE" sz="2800" b="1" dirty="0">
              <a:solidFill>
                <a:srgbClr val="FFC00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06AC7B4-7A89-4D25-9268-848E7653F6F5}"/>
              </a:ext>
            </a:extLst>
          </p:cNvPr>
          <p:cNvSpPr txBox="1"/>
          <p:nvPr/>
        </p:nvSpPr>
        <p:spPr>
          <a:xfrm>
            <a:off x="4482475" y="4043500"/>
            <a:ext cx="2887775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Bradley Hand ITC" panose="03070402050302030203" pitchFamily="66" charset="0"/>
              </a:rPr>
              <a:t>Atmospheric</a:t>
            </a:r>
            <a:endParaRPr lang="en-IE" sz="2800" b="1" dirty="0">
              <a:solidFill>
                <a:schemeClr val="accent5">
                  <a:lumMod val="20000"/>
                  <a:lumOff val="80000"/>
                </a:schemeClr>
              </a:solidFill>
              <a:latin typeface="Bradley Hand ITC" panose="03070402050302030203" pitchFamily="66" charset="0"/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9690817A-2E6F-4F84-91FD-5CB75B94F83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lum/>
            <a:alphaModFix/>
          </a:blip>
          <a:srcRect l="26628" t="10231" r="27642" b="8387"/>
          <a:stretch/>
        </p:blipFill>
        <p:spPr>
          <a:xfrm>
            <a:off x="3132741" y="1037271"/>
            <a:ext cx="775602" cy="798268"/>
          </a:xfrm>
          <a:prstGeom prst="ellipse">
            <a:avLst/>
          </a:prstGeom>
          <a:noFill/>
          <a:ln w="19050">
            <a:solidFill>
              <a:schemeClr val="accent4"/>
            </a:solidFill>
          </a:ln>
        </p:spPr>
      </p:pic>
      <p:pic>
        <p:nvPicPr>
          <p:cNvPr id="2056" name="Picture 8" descr="Vogtle 3 nuclear reactor is finally, seriously — for… | Canary Media">
            <a:extLst>
              <a:ext uri="{FF2B5EF4-FFF2-40B4-BE49-F238E27FC236}">
                <a16:creationId xmlns:a16="http://schemas.microsoft.com/office/drawing/2014/main" id="{1334C522-BA11-4E7E-AFE6-A64EBB36FE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731"/>
          <a:stretch/>
        </p:blipFill>
        <p:spPr bwMode="auto">
          <a:xfrm>
            <a:off x="5258928" y="2225347"/>
            <a:ext cx="793526" cy="905119"/>
          </a:xfrm>
          <a:prstGeom prst="roundRect">
            <a:avLst/>
          </a:prstGeom>
          <a:noFill/>
          <a:ln w="19050"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9373FC17-276F-43F6-836C-B77A1AA7C1FD}"/>
              </a:ext>
            </a:extLst>
          </p:cNvPr>
          <p:cNvSpPr txBox="1"/>
          <p:nvPr/>
        </p:nvSpPr>
        <p:spPr>
          <a:xfrm>
            <a:off x="2101866" y="1926146"/>
            <a:ext cx="27640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92D050"/>
                </a:solidFill>
                <a:latin typeface="Bradley Hand ITC" panose="03070402050302030203" pitchFamily="66" charset="0"/>
              </a:rPr>
              <a:t>Geoneutrinos</a:t>
            </a:r>
            <a:endParaRPr lang="en-IE" sz="2800" b="1" dirty="0">
              <a:solidFill>
                <a:srgbClr val="92D05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2050" name="Picture 2" descr="Mantle">
            <a:extLst>
              <a:ext uri="{FF2B5EF4-FFF2-40B4-BE49-F238E27FC236}">
                <a16:creationId xmlns:a16="http://schemas.microsoft.com/office/drawing/2014/main" id="{889A7598-2F8A-4A00-9343-FE068F2D76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9" t="9488" r="18099" b="866"/>
          <a:stretch/>
        </p:blipFill>
        <p:spPr bwMode="auto">
          <a:xfrm>
            <a:off x="4235620" y="1519341"/>
            <a:ext cx="838146" cy="82527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Core-Collapse Supernovae: From Neutrino-Driven 1D Explosions to Light  Curves and Spectra | Center for Cosmology and AstroParticle Physics (CCAPP)">
            <a:extLst>
              <a:ext uri="{FF2B5EF4-FFF2-40B4-BE49-F238E27FC236}">
                <a16:creationId xmlns:a16="http://schemas.microsoft.com/office/drawing/2014/main" id="{7AEC9949-F2F0-425E-97F9-F9191A9BF8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20" r="13629" b="2960"/>
          <a:stretch/>
        </p:blipFill>
        <p:spPr bwMode="auto">
          <a:xfrm>
            <a:off x="6225097" y="3059535"/>
            <a:ext cx="900578" cy="841914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66DB65F5-2C2B-4268-B9BE-7E53E0E816BD}"/>
              </a:ext>
            </a:extLst>
          </p:cNvPr>
          <p:cNvSpPr txBox="1"/>
          <p:nvPr/>
        </p:nvSpPr>
        <p:spPr>
          <a:xfrm>
            <a:off x="4122833" y="3263101"/>
            <a:ext cx="2354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Bradley Hand ITC" panose="03070402050302030203" pitchFamily="66" charset="0"/>
              </a:rPr>
              <a:t>Supernova</a:t>
            </a:r>
            <a:endParaRPr lang="en-IE" sz="2800" b="1" dirty="0">
              <a:solidFill>
                <a:schemeClr val="accent2"/>
              </a:solidFill>
              <a:latin typeface="Bradley Hand ITC" panose="03070402050302030203" pitchFamily="66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98670E4-BDAE-4672-83DB-5583A175F68F}"/>
              </a:ext>
            </a:extLst>
          </p:cNvPr>
          <p:cNvCxnSpPr>
            <a:cxnSpLocks/>
          </p:cNvCxnSpPr>
          <p:nvPr/>
        </p:nvCxnSpPr>
        <p:spPr>
          <a:xfrm flipH="1">
            <a:off x="1136301" y="2128652"/>
            <a:ext cx="15729" cy="3778509"/>
          </a:xfrm>
          <a:prstGeom prst="line">
            <a:avLst/>
          </a:prstGeom>
          <a:ln w="762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DF7E755-0E07-4DB8-8116-329963F353FA}"/>
              </a:ext>
            </a:extLst>
          </p:cNvPr>
          <p:cNvCxnSpPr>
            <a:cxnSpLocks/>
          </p:cNvCxnSpPr>
          <p:nvPr/>
        </p:nvCxnSpPr>
        <p:spPr>
          <a:xfrm flipH="1">
            <a:off x="1136301" y="5895019"/>
            <a:ext cx="4918801" cy="7829"/>
          </a:xfrm>
          <a:prstGeom prst="line">
            <a:avLst/>
          </a:prstGeom>
          <a:ln w="762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4C1145F6-665D-452F-ACA9-D055CB3B2317}"/>
              </a:ext>
            </a:extLst>
          </p:cNvPr>
          <p:cNvSpPr/>
          <p:nvPr/>
        </p:nvSpPr>
        <p:spPr>
          <a:xfrm>
            <a:off x="1051756" y="1932640"/>
            <a:ext cx="205759" cy="219569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>
              <a:solidFill>
                <a:schemeClr val="tx1"/>
              </a:solidFill>
            </a:endParaRPr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59D24070-7D2D-432A-9BB0-50AACAFEDE63}"/>
              </a:ext>
            </a:extLst>
          </p:cNvPr>
          <p:cNvSpPr/>
          <p:nvPr/>
        </p:nvSpPr>
        <p:spPr>
          <a:xfrm rot="5400000">
            <a:off x="6055143" y="5788723"/>
            <a:ext cx="212511" cy="21259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7FC0E8-7CA5-4A21-AE1F-46371A62E984}"/>
              </a:ext>
            </a:extLst>
          </p:cNvPr>
          <p:cNvSpPr txBox="1"/>
          <p:nvPr/>
        </p:nvSpPr>
        <p:spPr>
          <a:xfrm>
            <a:off x="336865" y="4841234"/>
            <a:ext cx="89998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-20</a:t>
            </a:r>
            <a:endParaRPr lang="en-IE" sz="20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4A9AA2B-340C-4837-8E7D-E7C87246BECC}"/>
              </a:ext>
            </a:extLst>
          </p:cNvPr>
          <p:cNvCxnSpPr/>
          <p:nvPr/>
        </p:nvCxnSpPr>
        <p:spPr>
          <a:xfrm flipH="1">
            <a:off x="1147957" y="5044409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3417E16-1F1D-44E6-A568-2C8F9CB3AB6A}"/>
              </a:ext>
            </a:extLst>
          </p:cNvPr>
          <p:cNvSpPr txBox="1"/>
          <p:nvPr/>
        </p:nvSpPr>
        <p:spPr>
          <a:xfrm>
            <a:off x="348582" y="3985953"/>
            <a:ext cx="797064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-10</a:t>
            </a:r>
            <a:endParaRPr lang="en-IE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7C6E68-369D-419D-BFA0-282A56DD0AA1}"/>
              </a:ext>
            </a:extLst>
          </p:cNvPr>
          <p:cNvSpPr txBox="1"/>
          <p:nvPr/>
        </p:nvSpPr>
        <p:spPr>
          <a:xfrm>
            <a:off x="330728" y="6001312"/>
            <a:ext cx="6306352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                          keV                  GeV                    </a:t>
            </a:r>
            <a:r>
              <a:rPr lang="en-US" sz="2000" dirty="0" err="1"/>
              <a:t>PeV</a:t>
            </a:r>
            <a:endParaRPr lang="en-US" sz="2000" dirty="0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3B54518-7F32-4605-AE8C-44AA077061EE}"/>
              </a:ext>
            </a:extLst>
          </p:cNvPr>
          <p:cNvCxnSpPr/>
          <p:nvPr/>
        </p:nvCxnSpPr>
        <p:spPr>
          <a:xfrm rot="16200000" flipH="1">
            <a:off x="2038585" y="5844560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773D98D-F8D2-421E-9E7A-9E4794CD9B48}"/>
              </a:ext>
            </a:extLst>
          </p:cNvPr>
          <p:cNvCxnSpPr/>
          <p:nvPr/>
        </p:nvCxnSpPr>
        <p:spPr>
          <a:xfrm rot="16200000" flipH="1">
            <a:off x="4991014" y="5843123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080003EF-9698-497F-A6B7-E41DBAABF431}"/>
              </a:ext>
            </a:extLst>
          </p:cNvPr>
          <p:cNvCxnSpPr/>
          <p:nvPr/>
        </p:nvCxnSpPr>
        <p:spPr>
          <a:xfrm rot="16200000" flipH="1">
            <a:off x="3511706" y="5838918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1A740333-90CD-499C-A504-805798C57768}"/>
              </a:ext>
            </a:extLst>
          </p:cNvPr>
          <p:cNvCxnSpPr/>
          <p:nvPr/>
        </p:nvCxnSpPr>
        <p:spPr>
          <a:xfrm flipH="1">
            <a:off x="1145172" y="4208187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737DC02-6A15-43F0-9317-C5E3033FDD0E}"/>
              </a:ext>
            </a:extLst>
          </p:cNvPr>
          <p:cNvSpPr txBox="1"/>
          <p:nvPr/>
        </p:nvSpPr>
        <p:spPr>
          <a:xfrm rot="16200000">
            <a:off x="-1127649" y="3201814"/>
            <a:ext cx="27964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Flux [cm</a:t>
            </a:r>
            <a:r>
              <a:rPr lang="en-US" sz="2000" baseline="30000" dirty="0"/>
              <a:t>-2</a:t>
            </a:r>
            <a:r>
              <a:rPr lang="en-US" sz="2000" dirty="0"/>
              <a:t> s</a:t>
            </a:r>
            <a:r>
              <a:rPr lang="en-US" sz="2000" baseline="30000" dirty="0"/>
              <a:t>-1</a:t>
            </a:r>
            <a:r>
              <a:rPr lang="en-US" sz="2000" dirty="0"/>
              <a:t> sr</a:t>
            </a:r>
            <a:r>
              <a:rPr lang="en-US" sz="2000" baseline="30000" dirty="0"/>
              <a:t>-1</a:t>
            </a:r>
            <a:r>
              <a:rPr lang="en-US" sz="2000" dirty="0"/>
              <a:t> MeV</a:t>
            </a:r>
            <a:r>
              <a:rPr lang="en-US" sz="2000" baseline="30000" dirty="0"/>
              <a:t>-1</a:t>
            </a:r>
            <a:r>
              <a:rPr lang="en-US" sz="2000" dirty="0"/>
              <a:t>]</a:t>
            </a:r>
            <a:endParaRPr lang="en-IE" sz="2000" dirty="0"/>
          </a:p>
        </p:txBody>
      </p:sp>
      <p:pic>
        <p:nvPicPr>
          <p:cNvPr id="44" name="Picture 12" descr="IceCube sees neutrinos from 47 million light-years away - Big Think">
            <a:extLst>
              <a:ext uri="{FF2B5EF4-FFF2-40B4-BE49-F238E27FC236}">
                <a16:creationId xmlns:a16="http://schemas.microsoft.com/office/drawing/2014/main" id="{94165D3A-6781-4C59-8B30-245CFC2008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00" b="7853"/>
          <a:stretch/>
        </p:blipFill>
        <p:spPr bwMode="auto">
          <a:xfrm>
            <a:off x="7290206" y="3542497"/>
            <a:ext cx="903596" cy="1134910"/>
          </a:xfrm>
          <a:prstGeom prst="roundRect">
            <a:avLst/>
          </a:prstGeom>
          <a:noFill/>
          <a:ln w="19050"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" name="TextBox 95">
            <a:extLst>
              <a:ext uri="{FF2B5EF4-FFF2-40B4-BE49-F238E27FC236}">
                <a16:creationId xmlns:a16="http://schemas.microsoft.com/office/drawing/2014/main" id="{526C8A7F-ACC2-4454-8E1D-22009C749C2C}"/>
              </a:ext>
            </a:extLst>
          </p:cNvPr>
          <p:cNvSpPr txBox="1"/>
          <p:nvPr/>
        </p:nvSpPr>
        <p:spPr>
          <a:xfrm>
            <a:off x="5519749" y="4988678"/>
            <a:ext cx="386898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FFFF00"/>
                </a:solidFill>
                <a:latin typeface="Bradley Hand ITC" panose="03070402050302030203" pitchFamily="66" charset="0"/>
              </a:rPr>
              <a:t>Active galactic nucleus, cosmological sources</a:t>
            </a:r>
            <a:endParaRPr lang="en-IE" sz="2000" b="1" dirty="0">
              <a:solidFill>
                <a:srgbClr val="FFFF0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97" name="Picture 2" descr="What are Active Galactic Nuclei? - Universe Today">
            <a:extLst>
              <a:ext uri="{FF2B5EF4-FFF2-40B4-BE49-F238E27FC236}">
                <a16:creationId xmlns:a16="http://schemas.microsoft.com/office/drawing/2014/main" id="{E1723295-B230-4C72-9373-178D76D4B8DF}"/>
              </a:ext>
            </a:extLst>
          </p:cNvPr>
          <p:cNvPicPr/>
          <p:nvPr/>
        </p:nvPicPr>
        <p:blipFill rotWithShape="1">
          <a:blip r:embed="rId10"/>
          <a:srcRect l="9843" r="11397"/>
          <a:stretch/>
        </p:blipFill>
        <p:spPr>
          <a:xfrm>
            <a:off x="8857074" y="5037316"/>
            <a:ext cx="1432711" cy="1068564"/>
          </a:xfrm>
          <a:prstGeom prst="roundRect">
            <a:avLst/>
          </a:prstGeom>
          <a:solidFill>
            <a:schemeClr val="bg1"/>
          </a:solidFill>
          <a:ln w="19050">
            <a:solidFill>
              <a:srgbClr val="FFFF00"/>
            </a:solidFill>
          </a:ln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9429AEA3-7305-4B17-A476-DFCD752C775B}"/>
              </a:ext>
            </a:extLst>
          </p:cNvPr>
          <p:cNvSpPr txBox="1"/>
          <p:nvPr/>
        </p:nvSpPr>
        <p:spPr>
          <a:xfrm>
            <a:off x="8239579" y="3795313"/>
            <a:ext cx="15065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2000" u="sng" dirty="0">
                <a:solidFill>
                  <a:srgbClr val="92D050"/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IceCube</a:t>
            </a:r>
          </a:p>
          <a:p>
            <a:pPr algn="ctr"/>
            <a:r>
              <a:rPr lang="en-IE" sz="2000" dirty="0">
                <a:solidFill>
                  <a:srgbClr val="92D050"/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~1km</a:t>
            </a:r>
            <a:r>
              <a:rPr lang="en-IE" sz="2000" baseline="30000" dirty="0">
                <a:solidFill>
                  <a:srgbClr val="92D050"/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3</a:t>
            </a:r>
            <a:r>
              <a:rPr lang="en-IE" sz="2000" dirty="0">
                <a:solidFill>
                  <a:srgbClr val="92D050"/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 Ice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A66E92A-8C56-4FC4-9A77-AA4ED8BFD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47320-A876-4EC8-B33B-1E04D9997FA4}" type="slidenum">
              <a:rPr lang="en-IE" smtClean="0"/>
              <a:t>16</a:t>
            </a:fld>
            <a:endParaRPr lang="en-IE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FE8C49-8DCD-4932-9803-96DE834813E0}"/>
              </a:ext>
            </a:extLst>
          </p:cNvPr>
          <p:cNvSpPr txBox="1"/>
          <p:nvPr/>
        </p:nvSpPr>
        <p:spPr>
          <a:xfrm>
            <a:off x="334301" y="2297832"/>
            <a:ext cx="76390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10</a:t>
            </a:r>
            <a:endParaRPr lang="en-IE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A30131-D32C-4B0E-A317-B104A1088E1F}"/>
              </a:ext>
            </a:extLst>
          </p:cNvPr>
          <p:cNvSpPr txBox="1"/>
          <p:nvPr/>
        </p:nvSpPr>
        <p:spPr>
          <a:xfrm>
            <a:off x="348582" y="3139575"/>
            <a:ext cx="76390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</a:t>
            </a:r>
            <a:endParaRPr lang="en-IE" sz="20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20D99AC-F3C4-46A1-B76E-AAEDE3778D7F}"/>
              </a:ext>
            </a:extLst>
          </p:cNvPr>
          <p:cNvCxnSpPr/>
          <p:nvPr/>
        </p:nvCxnSpPr>
        <p:spPr>
          <a:xfrm flipH="1">
            <a:off x="1152030" y="2493146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9B47FD3C-5DF8-44B3-88B5-52A7F44A6178}"/>
              </a:ext>
            </a:extLst>
          </p:cNvPr>
          <p:cNvSpPr/>
          <p:nvPr/>
        </p:nvSpPr>
        <p:spPr>
          <a:xfrm>
            <a:off x="1798324" y="2453679"/>
            <a:ext cx="941090" cy="968685"/>
          </a:xfrm>
          <a:custGeom>
            <a:avLst/>
            <a:gdLst>
              <a:gd name="connsiteX0" fmla="*/ 1059180 w 1059180"/>
              <a:gd name="connsiteY0" fmla="*/ 110490 h 887730"/>
              <a:gd name="connsiteX1" fmla="*/ 1040130 w 1059180"/>
              <a:gd name="connsiteY1" fmla="*/ 53340 h 887730"/>
              <a:gd name="connsiteX2" fmla="*/ 1032510 w 1059180"/>
              <a:gd name="connsiteY2" fmla="*/ 30480 h 887730"/>
              <a:gd name="connsiteX3" fmla="*/ 1002030 w 1059180"/>
              <a:gd name="connsiteY3" fmla="*/ 7620 h 887730"/>
              <a:gd name="connsiteX4" fmla="*/ 933450 w 1059180"/>
              <a:gd name="connsiteY4" fmla="*/ 0 h 887730"/>
              <a:gd name="connsiteX5" fmla="*/ 880110 w 1059180"/>
              <a:gd name="connsiteY5" fmla="*/ 3810 h 887730"/>
              <a:gd name="connsiteX6" fmla="*/ 842010 w 1059180"/>
              <a:gd name="connsiteY6" fmla="*/ 26670 h 887730"/>
              <a:gd name="connsiteX7" fmla="*/ 720090 w 1059180"/>
              <a:gd name="connsiteY7" fmla="*/ 144780 h 887730"/>
              <a:gd name="connsiteX8" fmla="*/ 685800 w 1059180"/>
              <a:gd name="connsiteY8" fmla="*/ 179070 h 887730"/>
              <a:gd name="connsiteX9" fmla="*/ 651510 w 1059180"/>
              <a:gd name="connsiteY9" fmla="*/ 213360 h 887730"/>
              <a:gd name="connsiteX10" fmla="*/ 575310 w 1059180"/>
              <a:gd name="connsiteY10" fmla="*/ 297180 h 887730"/>
              <a:gd name="connsiteX11" fmla="*/ 518160 w 1059180"/>
              <a:gd name="connsiteY11" fmla="*/ 354330 h 887730"/>
              <a:gd name="connsiteX12" fmla="*/ 483870 w 1059180"/>
              <a:gd name="connsiteY12" fmla="*/ 388620 h 887730"/>
              <a:gd name="connsiteX13" fmla="*/ 453390 w 1059180"/>
              <a:gd name="connsiteY13" fmla="*/ 415290 h 887730"/>
              <a:gd name="connsiteX14" fmla="*/ 388620 w 1059180"/>
              <a:gd name="connsiteY14" fmla="*/ 487680 h 887730"/>
              <a:gd name="connsiteX15" fmla="*/ 361950 w 1059180"/>
              <a:gd name="connsiteY15" fmla="*/ 525780 h 887730"/>
              <a:gd name="connsiteX16" fmla="*/ 327660 w 1059180"/>
              <a:gd name="connsiteY16" fmla="*/ 556260 h 887730"/>
              <a:gd name="connsiteX17" fmla="*/ 297180 w 1059180"/>
              <a:gd name="connsiteY17" fmla="*/ 590550 h 887730"/>
              <a:gd name="connsiteX18" fmla="*/ 217170 w 1059180"/>
              <a:gd name="connsiteY18" fmla="*/ 670560 h 887730"/>
              <a:gd name="connsiteX19" fmla="*/ 72390 w 1059180"/>
              <a:gd name="connsiteY19" fmla="*/ 811530 h 887730"/>
              <a:gd name="connsiteX20" fmla="*/ 45720 w 1059180"/>
              <a:gd name="connsiteY20" fmla="*/ 845820 h 887730"/>
              <a:gd name="connsiteX21" fmla="*/ 11430 w 1059180"/>
              <a:gd name="connsiteY21" fmla="*/ 880110 h 887730"/>
              <a:gd name="connsiteX22" fmla="*/ 0 w 1059180"/>
              <a:gd name="connsiteY22" fmla="*/ 887730 h 887730"/>
              <a:gd name="connsiteX0" fmla="*/ 1048024 w 1048024"/>
              <a:gd name="connsiteY0" fmla="*/ 110490 h 1057437"/>
              <a:gd name="connsiteX1" fmla="*/ 1028974 w 1048024"/>
              <a:gd name="connsiteY1" fmla="*/ 53340 h 1057437"/>
              <a:gd name="connsiteX2" fmla="*/ 1021354 w 1048024"/>
              <a:gd name="connsiteY2" fmla="*/ 30480 h 1057437"/>
              <a:gd name="connsiteX3" fmla="*/ 990874 w 1048024"/>
              <a:gd name="connsiteY3" fmla="*/ 7620 h 1057437"/>
              <a:gd name="connsiteX4" fmla="*/ 922294 w 1048024"/>
              <a:gd name="connsiteY4" fmla="*/ 0 h 1057437"/>
              <a:gd name="connsiteX5" fmla="*/ 868954 w 1048024"/>
              <a:gd name="connsiteY5" fmla="*/ 3810 h 1057437"/>
              <a:gd name="connsiteX6" fmla="*/ 830854 w 1048024"/>
              <a:gd name="connsiteY6" fmla="*/ 26670 h 1057437"/>
              <a:gd name="connsiteX7" fmla="*/ 708934 w 1048024"/>
              <a:gd name="connsiteY7" fmla="*/ 144780 h 1057437"/>
              <a:gd name="connsiteX8" fmla="*/ 674644 w 1048024"/>
              <a:gd name="connsiteY8" fmla="*/ 179070 h 1057437"/>
              <a:gd name="connsiteX9" fmla="*/ 640354 w 1048024"/>
              <a:gd name="connsiteY9" fmla="*/ 213360 h 1057437"/>
              <a:gd name="connsiteX10" fmla="*/ 564154 w 1048024"/>
              <a:gd name="connsiteY10" fmla="*/ 297180 h 1057437"/>
              <a:gd name="connsiteX11" fmla="*/ 507004 w 1048024"/>
              <a:gd name="connsiteY11" fmla="*/ 354330 h 1057437"/>
              <a:gd name="connsiteX12" fmla="*/ 472714 w 1048024"/>
              <a:gd name="connsiteY12" fmla="*/ 388620 h 1057437"/>
              <a:gd name="connsiteX13" fmla="*/ 442234 w 1048024"/>
              <a:gd name="connsiteY13" fmla="*/ 415290 h 1057437"/>
              <a:gd name="connsiteX14" fmla="*/ 377464 w 1048024"/>
              <a:gd name="connsiteY14" fmla="*/ 487680 h 1057437"/>
              <a:gd name="connsiteX15" fmla="*/ 350794 w 1048024"/>
              <a:gd name="connsiteY15" fmla="*/ 525780 h 1057437"/>
              <a:gd name="connsiteX16" fmla="*/ 316504 w 1048024"/>
              <a:gd name="connsiteY16" fmla="*/ 556260 h 1057437"/>
              <a:gd name="connsiteX17" fmla="*/ 286024 w 1048024"/>
              <a:gd name="connsiteY17" fmla="*/ 590550 h 1057437"/>
              <a:gd name="connsiteX18" fmla="*/ 206014 w 1048024"/>
              <a:gd name="connsiteY18" fmla="*/ 670560 h 1057437"/>
              <a:gd name="connsiteX19" fmla="*/ 61234 w 1048024"/>
              <a:gd name="connsiteY19" fmla="*/ 811530 h 1057437"/>
              <a:gd name="connsiteX20" fmla="*/ 34564 w 1048024"/>
              <a:gd name="connsiteY20" fmla="*/ 845820 h 1057437"/>
              <a:gd name="connsiteX21" fmla="*/ 274 w 1048024"/>
              <a:gd name="connsiteY21" fmla="*/ 880110 h 1057437"/>
              <a:gd name="connsiteX22" fmla="*/ 25923 w 1048024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35311 w 1022101"/>
              <a:gd name="connsiteY19" fmla="*/ 811530 h 1057437"/>
              <a:gd name="connsiteX20" fmla="*/ 8641 w 1022101"/>
              <a:gd name="connsiteY20" fmla="*/ 845820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35311 w 1022101"/>
              <a:gd name="connsiteY19" fmla="*/ 81153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4413 w 1022101"/>
              <a:gd name="connsiteY18" fmla="*/ 721472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6594 w 1022101"/>
              <a:gd name="connsiteY18" fmla="*/ 710865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752806 w 1022101"/>
              <a:gd name="connsiteY7" fmla="*/ 197813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2630 h 1059577"/>
              <a:gd name="connsiteX1" fmla="*/ 1003051 w 1022101"/>
              <a:gd name="connsiteY1" fmla="*/ 55480 h 1059577"/>
              <a:gd name="connsiteX2" fmla="*/ 995431 w 1022101"/>
              <a:gd name="connsiteY2" fmla="*/ 32620 h 1059577"/>
              <a:gd name="connsiteX3" fmla="*/ 964951 w 1022101"/>
              <a:gd name="connsiteY3" fmla="*/ 9760 h 1059577"/>
              <a:gd name="connsiteX4" fmla="*/ 896371 w 1022101"/>
              <a:gd name="connsiteY4" fmla="*/ 2140 h 1059577"/>
              <a:gd name="connsiteX5" fmla="*/ 843031 w 1022101"/>
              <a:gd name="connsiteY5" fmla="*/ 5950 h 1059577"/>
              <a:gd name="connsiteX6" fmla="*/ 850734 w 1022101"/>
              <a:gd name="connsiteY6" fmla="*/ 71237 h 1059577"/>
              <a:gd name="connsiteX7" fmla="*/ 752806 w 1022101"/>
              <a:gd name="connsiteY7" fmla="*/ 199953 h 1059577"/>
              <a:gd name="connsiteX8" fmla="*/ 718516 w 1022101"/>
              <a:gd name="connsiteY8" fmla="*/ 208787 h 1059577"/>
              <a:gd name="connsiteX9" fmla="*/ 690769 w 1022101"/>
              <a:gd name="connsiteY9" fmla="*/ 260048 h 1059577"/>
              <a:gd name="connsiteX10" fmla="*/ 640742 w 1022101"/>
              <a:gd name="connsiteY10" fmla="*/ 318413 h 1059577"/>
              <a:gd name="connsiteX11" fmla="*/ 601041 w 1022101"/>
              <a:gd name="connsiteY11" fmla="*/ 354349 h 1059577"/>
              <a:gd name="connsiteX12" fmla="*/ 571114 w 1022101"/>
              <a:gd name="connsiteY12" fmla="*/ 390760 h 1059577"/>
              <a:gd name="connsiteX13" fmla="*/ 534090 w 1022101"/>
              <a:gd name="connsiteY13" fmla="*/ 430159 h 1059577"/>
              <a:gd name="connsiteX14" fmla="*/ 493312 w 1022101"/>
              <a:gd name="connsiteY14" fmla="*/ 481334 h 1059577"/>
              <a:gd name="connsiteX15" fmla="*/ 464461 w 1022101"/>
              <a:gd name="connsiteY15" fmla="*/ 530041 h 1059577"/>
              <a:gd name="connsiteX16" fmla="*/ 419266 w 1022101"/>
              <a:gd name="connsiteY16" fmla="*/ 581735 h 1059577"/>
              <a:gd name="connsiteX17" fmla="*/ 364794 w 1022101"/>
              <a:gd name="connsiteY17" fmla="*/ 639360 h 1059577"/>
              <a:gd name="connsiteX18" fmla="*/ 306594 w 1022101"/>
              <a:gd name="connsiteY18" fmla="*/ 713005 h 1059577"/>
              <a:gd name="connsiteX19" fmla="*/ 231609 w 1022101"/>
              <a:gd name="connsiteY19" fmla="*/ 826399 h 1059577"/>
              <a:gd name="connsiteX20" fmla="*/ 156956 w 1022101"/>
              <a:gd name="connsiteY20" fmla="*/ 900993 h 1059577"/>
              <a:gd name="connsiteX21" fmla="*/ 94311 w 1022101"/>
              <a:gd name="connsiteY21" fmla="*/ 964982 h 1059577"/>
              <a:gd name="connsiteX22" fmla="*/ 0 w 1022101"/>
              <a:gd name="connsiteY22" fmla="*/ 1059577 h 105957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95377 w 1022101"/>
              <a:gd name="connsiteY5" fmla="*/ 31387 h 1057437"/>
              <a:gd name="connsiteX6" fmla="*/ 850734 w 1022101"/>
              <a:gd name="connsiteY6" fmla="*/ 69097 h 1057437"/>
              <a:gd name="connsiteX7" fmla="*/ 752806 w 1022101"/>
              <a:gd name="connsiteY7" fmla="*/ 197813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03052 h 1049999"/>
              <a:gd name="connsiteX1" fmla="*/ 1003051 w 1022101"/>
              <a:gd name="connsiteY1" fmla="*/ 45902 h 1049999"/>
              <a:gd name="connsiteX2" fmla="*/ 995431 w 1022101"/>
              <a:gd name="connsiteY2" fmla="*/ 23042 h 1049999"/>
              <a:gd name="connsiteX3" fmla="*/ 964951 w 1022101"/>
              <a:gd name="connsiteY3" fmla="*/ 182 h 1049999"/>
              <a:gd name="connsiteX4" fmla="*/ 909458 w 1022101"/>
              <a:gd name="connsiteY4" fmla="*/ 11654 h 1049999"/>
              <a:gd name="connsiteX5" fmla="*/ 895377 w 1022101"/>
              <a:gd name="connsiteY5" fmla="*/ 23949 h 1049999"/>
              <a:gd name="connsiteX6" fmla="*/ 850734 w 1022101"/>
              <a:gd name="connsiteY6" fmla="*/ 61659 h 1049999"/>
              <a:gd name="connsiteX7" fmla="*/ 752806 w 1022101"/>
              <a:gd name="connsiteY7" fmla="*/ 190375 h 1049999"/>
              <a:gd name="connsiteX8" fmla="*/ 718516 w 1022101"/>
              <a:gd name="connsiteY8" fmla="*/ 199209 h 1049999"/>
              <a:gd name="connsiteX9" fmla="*/ 690769 w 1022101"/>
              <a:gd name="connsiteY9" fmla="*/ 250470 h 1049999"/>
              <a:gd name="connsiteX10" fmla="*/ 640742 w 1022101"/>
              <a:gd name="connsiteY10" fmla="*/ 308835 h 1049999"/>
              <a:gd name="connsiteX11" fmla="*/ 601041 w 1022101"/>
              <a:gd name="connsiteY11" fmla="*/ 344771 h 1049999"/>
              <a:gd name="connsiteX12" fmla="*/ 571114 w 1022101"/>
              <a:gd name="connsiteY12" fmla="*/ 381182 h 1049999"/>
              <a:gd name="connsiteX13" fmla="*/ 534090 w 1022101"/>
              <a:gd name="connsiteY13" fmla="*/ 420581 h 1049999"/>
              <a:gd name="connsiteX14" fmla="*/ 493312 w 1022101"/>
              <a:gd name="connsiteY14" fmla="*/ 471756 h 1049999"/>
              <a:gd name="connsiteX15" fmla="*/ 464461 w 1022101"/>
              <a:gd name="connsiteY15" fmla="*/ 520463 h 1049999"/>
              <a:gd name="connsiteX16" fmla="*/ 419266 w 1022101"/>
              <a:gd name="connsiteY16" fmla="*/ 572157 h 1049999"/>
              <a:gd name="connsiteX17" fmla="*/ 364794 w 1022101"/>
              <a:gd name="connsiteY17" fmla="*/ 629782 h 1049999"/>
              <a:gd name="connsiteX18" fmla="*/ 306594 w 1022101"/>
              <a:gd name="connsiteY18" fmla="*/ 703427 h 1049999"/>
              <a:gd name="connsiteX19" fmla="*/ 231609 w 1022101"/>
              <a:gd name="connsiteY19" fmla="*/ 816821 h 1049999"/>
              <a:gd name="connsiteX20" fmla="*/ 156956 w 1022101"/>
              <a:gd name="connsiteY20" fmla="*/ 891415 h 1049999"/>
              <a:gd name="connsiteX21" fmla="*/ 94311 w 1022101"/>
              <a:gd name="connsiteY21" fmla="*/ 955404 h 1049999"/>
              <a:gd name="connsiteX22" fmla="*/ 0 w 1022101"/>
              <a:gd name="connsiteY22" fmla="*/ 1049999 h 1049999"/>
              <a:gd name="connsiteX0" fmla="*/ 1015557 w 1015557"/>
              <a:gd name="connsiteY0" fmla="*/ 330034 h 1049999"/>
              <a:gd name="connsiteX1" fmla="*/ 1003051 w 1015557"/>
              <a:gd name="connsiteY1" fmla="*/ 45902 h 1049999"/>
              <a:gd name="connsiteX2" fmla="*/ 995431 w 1015557"/>
              <a:gd name="connsiteY2" fmla="*/ 23042 h 1049999"/>
              <a:gd name="connsiteX3" fmla="*/ 964951 w 1015557"/>
              <a:gd name="connsiteY3" fmla="*/ 182 h 1049999"/>
              <a:gd name="connsiteX4" fmla="*/ 909458 w 1015557"/>
              <a:gd name="connsiteY4" fmla="*/ 11654 h 1049999"/>
              <a:gd name="connsiteX5" fmla="*/ 895377 w 1015557"/>
              <a:gd name="connsiteY5" fmla="*/ 23949 h 1049999"/>
              <a:gd name="connsiteX6" fmla="*/ 850734 w 1015557"/>
              <a:gd name="connsiteY6" fmla="*/ 61659 h 1049999"/>
              <a:gd name="connsiteX7" fmla="*/ 752806 w 1015557"/>
              <a:gd name="connsiteY7" fmla="*/ 190375 h 1049999"/>
              <a:gd name="connsiteX8" fmla="*/ 718516 w 1015557"/>
              <a:gd name="connsiteY8" fmla="*/ 199209 h 1049999"/>
              <a:gd name="connsiteX9" fmla="*/ 690769 w 1015557"/>
              <a:gd name="connsiteY9" fmla="*/ 250470 h 1049999"/>
              <a:gd name="connsiteX10" fmla="*/ 640742 w 1015557"/>
              <a:gd name="connsiteY10" fmla="*/ 308835 h 1049999"/>
              <a:gd name="connsiteX11" fmla="*/ 601041 w 1015557"/>
              <a:gd name="connsiteY11" fmla="*/ 344771 h 1049999"/>
              <a:gd name="connsiteX12" fmla="*/ 571114 w 1015557"/>
              <a:gd name="connsiteY12" fmla="*/ 381182 h 1049999"/>
              <a:gd name="connsiteX13" fmla="*/ 534090 w 1015557"/>
              <a:gd name="connsiteY13" fmla="*/ 420581 h 1049999"/>
              <a:gd name="connsiteX14" fmla="*/ 493312 w 1015557"/>
              <a:gd name="connsiteY14" fmla="*/ 471756 h 1049999"/>
              <a:gd name="connsiteX15" fmla="*/ 464461 w 1015557"/>
              <a:gd name="connsiteY15" fmla="*/ 520463 h 1049999"/>
              <a:gd name="connsiteX16" fmla="*/ 419266 w 1015557"/>
              <a:gd name="connsiteY16" fmla="*/ 572157 h 1049999"/>
              <a:gd name="connsiteX17" fmla="*/ 364794 w 1015557"/>
              <a:gd name="connsiteY17" fmla="*/ 629782 h 1049999"/>
              <a:gd name="connsiteX18" fmla="*/ 306594 w 1015557"/>
              <a:gd name="connsiteY18" fmla="*/ 703427 h 1049999"/>
              <a:gd name="connsiteX19" fmla="*/ 231609 w 1015557"/>
              <a:gd name="connsiteY19" fmla="*/ 816821 h 1049999"/>
              <a:gd name="connsiteX20" fmla="*/ 156956 w 1015557"/>
              <a:gd name="connsiteY20" fmla="*/ 891415 h 1049999"/>
              <a:gd name="connsiteX21" fmla="*/ 94311 w 1015557"/>
              <a:gd name="connsiteY21" fmla="*/ 955404 h 1049999"/>
              <a:gd name="connsiteX22" fmla="*/ 0 w 1015557"/>
              <a:gd name="connsiteY22" fmla="*/ 1049999 h 1049999"/>
              <a:gd name="connsiteX0" fmla="*/ 1015557 w 1044698"/>
              <a:gd name="connsiteY0" fmla="*/ 330034 h 1049999"/>
              <a:gd name="connsiteX1" fmla="*/ 1044492 w 1044698"/>
              <a:gd name="connsiteY1" fmla="*/ 168939 h 1049999"/>
              <a:gd name="connsiteX2" fmla="*/ 995431 w 1044698"/>
              <a:gd name="connsiteY2" fmla="*/ 23042 h 1049999"/>
              <a:gd name="connsiteX3" fmla="*/ 964951 w 1044698"/>
              <a:gd name="connsiteY3" fmla="*/ 182 h 1049999"/>
              <a:gd name="connsiteX4" fmla="*/ 909458 w 1044698"/>
              <a:gd name="connsiteY4" fmla="*/ 11654 h 1049999"/>
              <a:gd name="connsiteX5" fmla="*/ 895377 w 1044698"/>
              <a:gd name="connsiteY5" fmla="*/ 23949 h 1049999"/>
              <a:gd name="connsiteX6" fmla="*/ 850734 w 1044698"/>
              <a:gd name="connsiteY6" fmla="*/ 61659 h 1049999"/>
              <a:gd name="connsiteX7" fmla="*/ 752806 w 1044698"/>
              <a:gd name="connsiteY7" fmla="*/ 190375 h 1049999"/>
              <a:gd name="connsiteX8" fmla="*/ 718516 w 1044698"/>
              <a:gd name="connsiteY8" fmla="*/ 199209 h 1049999"/>
              <a:gd name="connsiteX9" fmla="*/ 690769 w 1044698"/>
              <a:gd name="connsiteY9" fmla="*/ 250470 h 1049999"/>
              <a:gd name="connsiteX10" fmla="*/ 640742 w 1044698"/>
              <a:gd name="connsiteY10" fmla="*/ 308835 h 1049999"/>
              <a:gd name="connsiteX11" fmla="*/ 601041 w 1044698"/>
              <a:gd name="connsiteY11" fmla="*/ 344771 h 1049999"/>
              <a:gd name="connsiteX12" fmla="*/ 571114 w 1044698"/>
              <a:gd name="connsiteY12" fmla="*/ 381182 h 1049999"/>
              <a:gd name="connsiteX13" fmla="*/ 534090 w 1044698"/>
              <a:gd name="connsiteY13" fmla="*/ 420581 h 1049999"/>
              <a:gd name="connsiteX14" fmla="*/ 493312 w 1044698"/>
              <a:gd name="connsiteY14" fmla="*/ 471756 h 1049999"/>
              <a:gd name="connsiteX15" fmla="*/ 464461 w 1044698"/>
              <a:gd name="connsiteY15" fmla="*/ 520463 h 1049999"/>
              <a:gd name="connsiteX16" fmla="*/ 419266 w 1044698"/>
              <a:gd name="connsiteY16" fmla="*/ 572157 h 1049999"/>
              <a:gd name="connsiteX17" fmla="*/ 364794 w 1044698"/>
              <a:gd name="connsiteY17" fmla="*/ 629782 h 1049999"/>
              <a:gd name="connsiteX18" fmla="*/ 306594 w 1044698"/>
              <a:gd name="connsiteY18" fmla="*/ 703427 h 1049999"/>
              <a:gd name="connsiteX19" fmla="*/ 231609 w 1044698"/>
              <a:gd name="connsiteY19" fmla="*/ 816821 h 1049999"/>
              <a:gd name="connsiteX20" fmla="*/ 156956 w 1044698"/>
              <a:gd name="connsiteY20" fmla="*/ 891415 h 1049999"/>
              <a:gd name="connsiteX21" fmla="*/ 94311 w 1044698"/>
              <a:gd name="connsiteY21" fmla="*/ 955404 h 1049999"/>
              <a:gd name="connsiteX22" fmla="*/ 0 w 1044698"/>
              <a:gd name="connsiteY22" fmla="*/ 1049999 h 1049999"/>
              <a:gd name="connsiteX0" fmla="*/ 1043911 w 1046927"/>
              <a:gd name="connsiteY0" fmla="*/ 315184 h 1049999"/>
              <a:gd name="connsiteX1" fmla="*/ 1044492 w 1046927"/>
              <a:gd name="connsiteY1" fmla="*/ 168939 h 1049999"/>
              <a:gd name="connsiteX2" fmla="*/ 995431 w 1046927"/>
              <a:gd name="connsiteY2" fmla="*/ 23042 h 1049999"/>
              <a:gd name="connsiteX3" fmla="*/ 964951 w 1046927"/>
              <a:gd name="connsiteY3" fmla="*/ 182 h 1049999"/>
              <a:gd name="connsiteX4" fmla="*/ 909458 w 1046927"/>
              <a:gd name="connsiteY4" fmla="*/ 11654 h 1049999"/>
              <a:gd name="connsiteX5" fmla="*/ 895377 w 1046927"/>
              <a:gd name="connsiteY5" fmla="*/ 23949 h 1049999"/>
              <a:gd name="connsiteX6" fmla="*/ 850734 w 1046927"/>
              <a:gd name="connsiteY6" fmla="*/ 61659 h 1049999"/>
              <a:gd name="connsiteX7" fmla="*/ 752806 w 1046927"/>
              <a:gd name="connsiteY7" fmla="*/ 190375 h 1049999"/>
              <a:gd name="connsiteX8" fmla="*/ 718516 w 1046927"/>
              <a:gd name="connsiteY8" fmla="*/ 199209 h 1049999"/>
              <a:gd name="connsiteX9" fmla="*/ 690769 w 1046927"/>
              <a:gd name="connsiteY9" fmla="*/ 250470 h 1049999"/>
              <a:gd name="connsiteX10" fmla="*/ 640742 w 1046927"/>
              <a:gd name="connsiteY10" fmla="*/ 308835 h 1049999"/>
              <a:gd name="connsiteX11" fmla="*/ 601041 w 1046927"/>
              <a:gd name="connsiteY11" fmla="*/ 344771 h 1049999"/>
              <a:gd name="connsiteX12" fmla="*/ 571114 w 1046927"/>
              <a:gd name="connsiteY12" fmla="*/ 381182 h 1049999"/>
              <a:gd name="connsiteX13" fmla="*/ 534090 w 1046927"/>
              <a:gd name="connsiteY13" fmla="*/ 420581 h 1049999"/>
              <a:gd name="connsiteX14" fmla="*/ 493312 w 1046927"/>
              <a:gd name="connsiteY14" fmla="*/ 471756 h 1049999"/>
              <a:gd name="connsiteX15" fmla="*/ 464461 w 1046927"/>
              <a:gd name="connsiteY15" fmla="*/ 520463 h 1049999"/>
              <a:gd name="connsiteX16" fmla="*/ 419266 w 1046927"/>
              <a:gd name="connsiteY16" fmla="*/ 572157 h 1049999"/>
              <a:gd name="connsiteX17" fmla="*/ 364794 w 1046927"/>
              <a:gd name="connsiteY17" fmla="*/ 629782 h 1049999"/>
              <a:gd name="connsiteX18" fmla="*/ 306594 w 1046927"/>
              <a:gd name="connsiteY18" fmla="*/ 703427 h 1049999"/>
              <a:gd name="connsiteX19" fmla="*/ 231609 w 1046927"/>
              <a:gd name="connsiteY19" fmla="*/ 816821 h 1049999"/>
              <a:gd name="connsiteX20" fmla="*/ 156956 w 1046927"/>
              <a:gd name="connsiteY20" fmla="*/ 891415 h 1049999"/>
              <a:gd name="connsiteX21" fmla="*/ 94311 w 1046927"/>
              <a:gd name="connsiteY21" fmla="*/ 955404 h 1049999"/>
              <a:gd name="connsiteX22" fmla="*/ 0 w 1046927"/>
              <a:gd name="connsiteY22" fmla="*/ 1049999 h 1049999"/>
              <a:gd name="connsiteX0" fmla="*/ 1043911 w 1045541"/>
              <a:gd name="connsiteY0" fmla="*/ 315319 h 1050134"/>
              <a:gd name="connsiteX1" fmla="*/ 1044492 w 1045541"/>
              <a:gd name="connsiteY1" fmla="*/ 169074 h 1050134"/>
              <a:gd name="connsiteX2" fmla="*/ 1017242 w 1045541"/>
              <a:gd name="connsiteY2" fmla="*/ 27419 h 1050134"/>
              <a:gd name="connsiteX3" fmla="*/ 964951 w 1045541"/>
              <a:gd name="connsiteY3" fmla="*/ 317 h 1050134"/>
              <a:gd name="connsiteX4" fmla="*/ 909458 w 1045541"/>
              <a:gd name="connsiteY4" fmla="*/ 11789 h 1050134"/>
              <a:gd name="connsiteX5" fmla="*/ 895377 w 1045541"/>
              <a:gd name="connsiteY5" fmla="*/ 24084 h 1050134"/>
              <a:gd name="connsiteX6" fmla="*/ 850734 w 1045541"/>
              <a:gd name="connsiteY6" fmla="*/ 61794 h 1050134"/>
              <a:gd name="connsiteX7" fmla="*/ 752806 w 1045541"/>
              <a:gd name="connsiteY7" fmla="*/ 190510 h 1050134"/>
              <a:gd name="connsiteX8" fmla="*/ 718516 w 1045541"/>
              <a:gd name="connsiteY8" fmla="*/ 199344 h 1050134"/>
              <a:gd name="connsiteX9" fmla="*/ 690769 w 1045541"/>
              <a:gd name="connsiteY9" fmla="*/ 250605 h 1050134"/>
              <a:gd name="connsiteX10" fmla="*/ 640742 w 1045541"/>
              <a:gd name="connsiteY10" fmla="*/ 308970 h 1050134"/>
              <a:gd name="connsiteX11" fmla="*/ 601041 w 1045541"/>
              <a:gd name="connsiteY11" fmla="*/ 344906 h 1050134"/>
              <a:gd name="connsiteX12" fmla="*/ 571114 w 1045541"/>
              <a:gd name="connsiteY12" fmla="*/ 381317 h 1050134"/>
              <a:gd name="connsiteX13" fmla="*/ 534090 w 1045541"/>
              <a:gd name="connsiteY13" fmla="*/ 420716 h 1050134"/>
              <a:gd name="connsiteX14" fmla="*/ 493312 w 1045541"/>
              <a:gd name="connsiteY14" fmla="*/ 471891 h 1050134"/>
              <a:gd name="connsiteX15" fmla="*/ 464461 w 1045541"/>
              <a:gd name="connsiteY15" fmla="*/ 520598 h 1050134"/>
              <a:gd name="connsiteX16" fmla="*/ 419266 w 1045541"/>
              <a:gd name="connsiteY16" fmla="*/ 572292 h 1050134"/>
              <a:gd name="connsiteX17" fmla="*/ 364794 w 1045541"/>
              <a:gd name="connsiteY17" fmla="*/ 629917 h 1050134"/>
              <a:gd name="connsiteX18" fmla="*/ 306594 w 1045541"/>
              <a:gd name="connsiteY18" fmla="*/ 703562 h 1050134"/>
              <a:gd name="connsiteX19" fmla="*/ 231609 w 1045541"/>
              <a:gd name="connsiteY19" fmla="*/ 816956 h 1050134"/>
              <a:gd name="connsiteX20" fmla="*/ 156956 w 1045541"/>
              <a:gd name="connsiteY20" fmla="*/ 891550 h 1050134"/>
              <a:gd name="connsiteX21" fmla="*/ 94311 w 1045541"/>
              <a:gd name="connsiteY21" fmla="*/ 955539 h 1050134"/>
              <a:gd name="connsiteX22" fmla="*/ 0 w 1045541"/>
              <a:gd name="connsiteY22" fmla="*/ 1050134 h 1050134"/>
              <a:gd name="connsiteX0" fmla="*/ 1043911 w 1045541"/>
              <a:gd name="connsiteY0" fmla="*/ 307190 h 1042005"/>
              <a:gd name="connsiteX1" fmla="*/ 1044492 w 1045541"/>
              <a:gd name="connsiteY1" fmla="*/ 160945 h 1042005"/>
              <a:gd name="connsiteX2" fmla="*/ 1017242 w 1045541"/>
              <a:gd name="connsiteY2" fmla="*/ 19290 h 1042005"/>
              <a:gd name="connsiteX3" fmla="*/ 975857 w 1045541"/>
              <a:gd name="connsiteY3" fmla="*/ 673 h 1042005"/>
              <a:gd name="connsiteX4" fmla="*/ 909458 w 1045541"/>
              <a:gd name="connsiteY4" fmla="*/ 3660 h 1042005"/>
              <a:gd name="connsiteX5" fmla="*/ 895377 w 1045541"/>
              <a:gd name="connsiteY5" fmla="*/ 15955 h 1042005"/>
              <a:gd name="connsiteX6" fmla="*/ 850734 w 1045541"/>
              <a:gd name="connsiteY6" fmla="*/ 53665 h 1042005"/>
              <a:gd name="connsiteX7" fmla="*/ 752806 w 1045541"/>
              <a:gd name="connsiteY7" fmla="*/ 182381 h 1042005"/>
              <a:gd name="connsiteX8" fmla="*/ 718516 w 1045541"/>
              <a:gd name="connsiteY8" fmla="*/ 191215 h 1042005"/>
              <a:gd name="connsiteX9" fmla="*/ 690769 w 1045541"/>
              <a:gd name="connsiteY9" fmla="*/ 242476 h 1042005"/>
              <a:gd name="connsiteX10" fmla="*/ 640742 w 1045541"/>
              <a:gd name="connsiteY10" fmla="*/ 300841 h 1042005"/>
              <a:gd name="connsiteX11" fmla="*/ 601041 w 1045541"/>
              <a:gd name="connsiteY11" fmla="*/ 336777 h 1042005"/>
              <a:gd name="connsiteX12" fmla="*/ 571114 w 1045541"/>
              <a:gd name="connsiteY12" fmla="*/ 373188 h 1042005"/>
              <a:gd name="connsiteX13" fmla="*/ 534090 w 1045541"/>
              <a:gd name="connsiteY13" fmla="*/ 412587 h 1042005"/>
              <a:gd name="connsiteX14" fmla="*/ 493312 w 1045541"/>
              <a:gd name="connsiteY14" fmla="*/ 463762 h 1042005"/>
              <a:gd name="connsiteX15" fmla="*/ 464461 w 1045541"/>
              <a:gd name="connsiteY15" fmla="*/ 512469 h 1042005"/>
              <a:gd name="connsiteX16" fmla="*/ 419266 w 1045541"/>
              <a:gd name="connsiteY16" fmla="*/ 564163 h 1042005"/>
              <a:gd name="connsiteX17" fmla="*/ 364794 w 1045541"/>
              <a:gd name="connsiteY17" fmla="*/ 621788 h 1042005"/>
              <a:gd name="connsiteX18" fmla="*/ 306594 w 1045541"/>
              <a:gd name="connsiteY18" fmla="*/ 695433 h 1042005"/>
              <a:gd name="connsiteX19" fmla="*/ 231609 w 1045541"/>
              <a:gd name="connsiteY19" fmla="*/ 808827 h 1042005"/>
              <a:gd name="connsiteX20" fmla="*/ 156956 w 1045541"/>
              <a:gd name="connsiteY20" fmla="*/ 883421 h 1042005"/>
              <a:gd name="connsiteX21" fmla="*/ 94311 w 1045541"/>
              <a:gd name="connsiteY21" fmla="*/ 947410 h 1042005"/>
              <a:gd name="connsiteX22" fmla="*/ 0 w 1045541"/>
              <a:gd name="connsiteY22" fmla="*/ 1042005 h 1042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045541" h="1042005">
                <a:moveTo>
                  <a:pt x="1043911" y="307190"/>
                </a:moveTo>
                <a:cubicBezTo>
                  <a:pt x="1037407" y="261663"/>
                  <a:pt x="1048937" y="208928"/>
                  <a:pt x="1044492" y="160945"/>
                </a:cubicBezTo>
                <a:cubicBezTo>
                  <a:pt x="1040047" y="112962"/>
                  <a:pt x="1028681" y="46002"/>
                  <a:pt x="1017242" y="19290"/>
                </a:cubicBezTo>
                <a:cubicBezTo>
                  <a:pt x="1005803" y="-7422"/>
                  <a:pt x="993821" y="3278"/>
                  <a:pt x="975857" y="673"/>
                </a:cubicBezTo>
                <a:cubicBezTo>
                  <a:pt x="957893" y="-1932"/>
                  <a:pt x="912647" y="3888"/>
                  <a:pt x="909458" y="3660"/>
                </a:cubicBezTo>
                <a:cubicBezTo>
                  <a:pt x="891678" y="4930"/>
                  <a:pt x="905164" y="7621"/>
                  <a:pt x="895377" y="15955"/>
                </a:cubicBezTo>
                <a:cubicBezTo>
                  <a:pt x="885590" y="24289"/>
                  <a:pt x="874496" y="25927"/>
                  <a:pt x="850734" y="53665"/>
                </a:cubicBezTo>
                <a:cubicBezTo>
                  <a:pt x="826972" y="81403"/>
                  <a:pt x="774842" y="159456"/>
                  <a:pt x="752806" y="182381"/>
                </a:cubicBezTo>
                <a:cubicBezTo>
                  <a:pt x="730770" y="205306"/>
                  <a:pt x="728856" y="181199"/>
                  <a:pt x="718516" y="191215"/>
                </a:cubicBezTo>
                <a:cubicBezTo>
                  <a:pt x="708177" y="201231"/>
                  <a:pt x="703731" y="224205"/>
                  <a:pt x="690769" y="242476"/>
                </a:cubicBezTo>
                <a:cubicBezTo>
                  <a:pt x="677807" y="260747"/>
                  <a:pt x="655697" y="285124"/>
                  <a:pt x="640742" y="300841"/>
                </a:cubicBezTo>
                <a:cubicBezTo>
                  <a:pt x="625787" y="316558"/>
                  <a:pt x="612646" y="324719"/>
                  <a:pt x="601041" y="336777"/>
                </a:cubicBezTo>
                <a:cubicBezTo>
                  <a:pt x="589436" y="348835"/>
                  <a:pt x="582272" y="360553"/>
                  <a:pt x="571114" y="373188"/>
                </a:cubicBezTo>
                <a:cubicBezTo>
                  <a:pt x="559956" y="385823"/>
                  <a:pt x="547057" y="397491"/>
                  <a:pt x="534090" y="412587"/>
                </a:cubicBezTo>
                <a:cubicBezTo>
                  <a:pt x="521123" y="427683"/>
                  <a:pt x="504917" y="447115"/>
                  <a:pt x="493312" y="463762"/>
                </a:cubicBezTo>
                <a:cubicBezTo>
                  <a:pt x="481707" y="480409"/>
                  <a:pt x="476802" y="495736"/>
                  <a:pt x="464461" y="512469"/>
                </a:cubicBezTo>
                <a:cubicBezTo>
                  <a:pt x="452120" y="529203"/>
                  <a:pt x="435877" y="545943"/>
                  <a:pt x="419266" y="564163"/>
                </a:cubicBezTo>
                <a:cubicBezTo>
                  <a:pt x="402655" y="582383"/>
                  <a:pt x="383573" y="599910"/>
                  <a:pt x="364794" y="621788"/>
                </a:cubicBezTo>
                <a:cubicBezTo>
                  <a:pt x="346015" y="643666"/>
                  <a:pt x="328792" y="664260"/>
                  <a:pt x="306594" y="695433"/>
                </a:cubicBezTo>
                <a:cubicBezTo>
                  <a:pt x="284397" y="726606"/>
                  <a:pt x="256549" y="777496"/>
                  <a:pt x="231609" y="808827"/>
                </a:cubicBezTo>
                <a:cubicBezTo>
                  <a:pt x="206669" y="840158"/>
                  <a:pt x="179839" y="860324"/>
                  <a:pt x="156956" y="883421"/>
                </a:cubicBezTo>
                <a:cubicBezTo>
                  <a:pt x="134073" y="906518"/>
                  <a:pt x="106227" y="936487"/>
                  <a:pt x="94311" y="947410"/>
                </a:cubicBezTo>
                <a:cubicBezTo>
                  <a:pt x="90936" y="950504"/>
                  <a:pt x="0" y="1042005"/>
                  <a:pt x="0" y="1042005"/>
                </a:cubicBezTo>
              </a:path>
            </a:pathLst>
          </a:custGeom>
          <a:noFill/>
          <a:ln w="76200">
            <a:solidFill>
              <a:schemeClr val="accent4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b="1">
              <a:latin typeface="Bradley Hand ITC" panose="03070402050302030203" pitchFamily="66" charset="0"/>
            </a:endParaRP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66ADF3E1-E2FD-4346-A094-3CEE7AC966F5}"/>
              </a:ext>
            </a:extLst>
          </p:cNvPr>
          <p:cNvSpPr/>
          <p:nvPr/>
        </p:nvSpPr>
        <p:spPr>
          <a:xfrm rot="510444">
            <a:off x="2778356" y="2891092"/>
            <a:ext cx="312074" cy="417945"/>
          </a:xfrm>
          <a:custGeom>
            <a:avLst/>
            <a:gdLst>
              <a:gd name="connsiteX0" fmla="*/ 0 w 346710"/>
              <a:gd name="connsiteY0" fmla="*/ 0 h 449580"/>
              <a:gd name="connsiteX1" fmla="*/ 72390 w 346710"/>
              <a:gd name="connsiteY1" fmla="*/ 34290 h 449580"/>
              <a:gd name="connsiteX2" fmla="*/ 133350 w 346710"/>
              <a:gd name="connsiteY2" fmla="*/ 72390 h 449580"/>
              <a:gd name="connsiteX3" fmla="*/ 160020 w 346710"/>
              <a:gd name="connsiteY3" fmla="*/ 87630 h 449580"/>
              <a:gd name="connsiteX4" fmla="*/ 232410 w 346710"/>
              <a:gd name="connsiteY4" fmla="*/ 194310 h 449580"/>
              <a:gd name="connsiteX5" fmla="*/ 297180 w 346710"/>
              <a:gd name="connsiteY5" fmla="*/ 312420 h 449580"/>
              <a:gd name="connsiteX6" fmla="*/ 335280 w 346710"/>
              <a:gd name="connsiteY6" fmla="*/ 422910 h 449580"/>
              <a:gd name="connsiteX7" fmla="*/ 346710 w 346710"/>
              <a:gd name="connsiteY7" fmla="*/ 449580 h 449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6710" h="449580">
                <a:moveTo>
                  <a:pt x="0" y="0"/>
                </a:moveTo>
                <a:cubicBezTo>
                  <a:pt x="48218" y="32145"/>
                  <a:pt x="-6238" y="-1748"/>
                  <a:pt x="72390" y="34290"/>
                </a:cubicBezTo>
                <a:cubicBezTo>
                  <a:pt x="140348" y="65437"/>
                  <a:pt x="92211" y="44964"/>
                  <a:pt x="133350" y="72390"/>
                </a:cubicBezTo>
                <a:cubicBezTo>
                  <a:pt x="141869" y="78070"/>
                  <a:pt x="151130" y="82550"/>
                  <a:pt x="160020" y="87630"/>
                </a:cubicBezTo>
                <a:cubicBezTo>
                  <a:pt x="223582" y="162749"/>
                  <a:pt x="184059" y="108985"/>
                  <a:pt x="232410" y="194310"/>
                </a:cubicBezTo>
                <a:cubicBezTo>
                  <a:pt x="266373" y="254245"/>
                  <a:pt x="269052" y="248663"/>
                  <a:pt x="297180" y="312420"/>
                </a:cubicBezTo>
                <a:cubicBezTo>
                  <a:pt x="343372" y="417123"/>
                  <a:pt x="308969" y="343978"/>
                  <a:pt x="335280" y="422910"/>
                </a:cubicBezTo>
                <a:cubicBezTo>
                  <a:pt x="338339" y="432086"/>
                  <a:pt x="346710" y="449580"/>
                  <a:pt x="346710" y="449580"/>
                </a:cubicBezTo>
              </a:path>
            </a:pathLst>
          </a:custGeom>
          <a:noFill/>
          <a:ln w="76200">
            <a:solidFill>
              <a:srgbClr val="00B0F0"/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b="1">
              <a:latin typeface="Bradley Hand ITC" panose="03070402050302030203" pitchFamily="66" charset="0"/>
            </a:endParaRPr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DC6F13A5-3990-4030-938B-1D904246F43E}"/>
              </a:ext>
            </a:extLst>
          </p:cNvPr>
          <p:cNvSpPr/>
          <p:nvPr/>
        </p:nvSpPr>
        <p:spPr>
          <a:xfrm>
            <a:off x="2711296" y="2590199"/>
            <a:ext cx="544836" cy="236351"/>
          </a:xfrm>
          <a:custGeom>
            <a:avLst/>
            <a:gdLst>
              <a:gd name="connsiteX0" fmla="*/ 0 w 605307"/>
              <a:gd name="connsiteY0" fmla="*/ 207018 h 254240"/>
              <a:gd name="connsiteX1" fmla="*/ 141668 w 605307"/>
              <a:gd name="connsiteY1" fmla="*/ 82522 h 254240"/>
              <a:gd name="connsiteX2" fmla="*/ 309093 w 605307"/>
              <a:gd name="connsiteY2" fmla="*/ 5249 h 254240"/>
              <a:gd name="connsiteX3" fmla="*/ 455054 w 605307"/>
              <a:gd name="connsiteY3" fmla="*/ 13835 h 254240"/>
              <a:gd name="connsiteX4" fmla="*/ 549499 w 605307"/>
              <a:gd name="connsiteY4" fmla="*/ 69643 h 254240"/>
              <a:gd name="connsiteX5" fmla="*/ 579550 w 605307"/>
              <a:gd name="connsiteY5" fmla="*/ 121159 h 254240"/>
              <a:gd name="connsiteX6" fmla="*/ 592428 w 605307"/>
              <a:gd name="connsiteY6" fmla="*/ 194139 h 254240"/>
              <a:gd name="connsiteX7" fmla="*/ 605307 w 605307"/>
              <a:gd name="connsiteY7" fmla="*/ 254240 h 254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5307" h="254240">
                <a:moveTo>
                  <a:pt x="0" y="207018"/>
                </a:moveTo>
                <a:cubicBezTo>
                  <a:pt x="45076" y="161584"/>
                  <a:pt x="90153" y="116150"/>
                  <a:pt x="141668" y="82522"/>
                </a:cubicBezTo>
                <a:cubicBezTo>
                  <a:pt x="193183" y="48894"/>
                  <a:pt x="256862" y="16697"/>
                  <a:pt x="309093" y="5249"/>
                </a:cubicBezTo>
                <a:cubicBezTo>
                  <a:pt x="361324" y="-6199"/>
                  <a:pt x="414986" y="3103"/>
                  <a:pt x="455054" y="13835"/>
                </a:cubicBezTo>
                <a:cubicBezTo>
                  <a:pt x="495122" y="24567"/>
                  <a:pt x="528750" y="51756"/>
                  <a:pt x="549499" y="69643"/>
                </a:cubicBezTo>
                <a:cubicBezTo>
                  <a:pt x="570248" y="87530"/>
                  <a:pt x="572395" y="100410"/>
                  <a:pt x="579550" y="121159"/>
                </a:cubicBezTo>
                <a:cubicBezTo>
                  <a:pt x="586705" y="141908"/>
                  <a:pt x="588135" y="171959"/>
                  <a:pt x="592428" y="194139"/>
                </a:cubicBezTo>
                <a:cubicBezTo>
                  <a:pt x="596721" y="216319"/>
                  <a:pt x="601014" y="235279"/>
                  <a:pt x="605307" y="254240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A0848C37-8168-47B7-85C9-CEBBBF879623}"/>
              </a:ext>
            </a:extLst>
          </p:cNvPr>
          <p:cNvSpPr/>
          <p:nvPr/>
        </p:nvSpPr>
        <p:spPr>
          <a:xfrm>
            <a:off x="2631613" y="2797510"/>
            <a:ext cx="259347" cy="113137"/>
          </a:xfrm>
          <a:custGeom>
            <a:avLst/>
            <a:gdLst>
              <a:gd name="connsiteX0" fmla="*/ 0 w 273844"/>
              <a:gd name="connsiteY0" fmla="*/ 19227 h 121641"/>
              <a:gd name="connsiteX1" fmla="*/ 113109 w 273844"/>
              <a:gd name="connsiteY1" fmla="*/ 7320 h 121641"/>
              <a:gd name="connsiteX2" fmla="*/ 180975 w 273844"/>
              <a:gd name="connsiteY2" fmla="*/ 177 h 121641"/>
              <a:gd name="connsiteX3" fmla="*/ 233363 w 273844"/>
              <a:gd name="connsiteY3" fmla="*/ 4939 h 121641"/>
              <a:gd name="connsiteX4" fmla="*/ 248841 w 273844"/>
              <a:gd name="connsiteY4" fmla="*/ 32323 h 121641"/>
              <a:gd name="connsiteX5" fmla="*/ 260747 w 273844"/>
              <a:gd name="connsiteY5" fmla="*/ 70423 h 121641"/>
              <a:gd name="connsiteX6" fmla="*/ 267891 w 273844"/>
              <a:gd name="connsiteY6" fmla="*/ 113286 h 121641"/>
              <a:gd name="connsiteX7" fmla="*/ 273844 w 273844"/>
              <a:gd name="connsiteY7" fmla="*/ 121620 h 121641"/>
              <a:gd name="connsiteX0" fmla="*/ 0 w 298847"/>
              <a:gd name="connsiteY0" fmla="*/ 19227 h 138288"/>
              <a:gd name="connsiteX1" fmla="*/ 113109 w 298847"/>
              <a:gd name="connsiteY1" fmla="*/ 7320 h 138288"/>
              <a:gd name="connsiteX2" fmla="*/ 180975 w 298847"/>
              <a:gd name="connsiteY2" fmla="*/ 177 h 138288"/>
              <a:gd name="connsiteX3" fmla="*/ 233363 w 298847"/>
              <a:gd name="connsiteY3" fmla="*/ 4939 h 138288"/>
              <a:gd name="connsiteX4" fmla="*/ 248841 w 298847"/>
              <a:gd name="connsiteY4" fmla="*/ 32323 h 138288"/>
              <a:gd name="connsiteX5" fmla="*/ 260747 w 298847"/>
              <a:gd name="connsiteY5" fmla="*/ 70423 h 138288"/>
              <a:gd name="connsiteX6" fmla="*/ 267891 w 298847"/>
              <a:gd name="connsiteY6" fmla="*/ 113286 h 138288"/>
              <a:gd name="connsiteX7" fmla="*/ 298847 w 298847"/>
              <a:gd name="connsiteY7" fmla="*/ 138288 h 138288"/>
              <a:gd name="connsiteX0" fmla="*/ 0 w 284560"/>
              <a:gd name="connsiteY0" fmla="*/ 19227 h 129954"/>
              <a:gd name="connsiteX1" fmla="*/ 113109 w 284560"/>
              <a:gd name="connsiteY1" fmla="*/ 7320 h 129954"/>
              <a:gd name="connsiteX2" fmla="*/ 180975 w 284560"/>
              <a:gd name="connsiteY2" fmla="*/ 177 h 129954"/>
              <a:gd name="connsiteX3" fmla="*/ 233363 w 284560"/>
              <a:gd name="connsiteY3" fmla="*/ 4939 h 129954"/>
              <a:gd name="connsiteX4" fmla="*/ 248841 w 284560"/>
              <a:gd name="connsiteY4" fmla="*/ 32323 h 129954"/>
              <a:gd name="connsiteX5" fmla="*/ 260747 w 284560"/>
              <a:gd name="connsiteY5" fmla="*/ 70423 h 129954"/>
              <a:gd name="connsiteX6" fmla="*/ 267891 w 284560"/>
              <a:gd name="connsiteY6" fmla="*/ 113286 h 129954"/>
              <a:gd name="connsiteX7" fmla="*/ 284560 w 284560"/>
              <a:gd name="connsiteY7" fmla="*/ 129954 h 129954"/>
              <a:gd name="connsiteX0" fmla="*/ 0 w 284560"/>
              <a:gd name="connsiteY0" fmla="*/ 19227 h 132280"/>
              <a:gd name="connsiteX1" fmla="*/ 113109 w 284560"/>
              <a:gd name="connsiteY1" fmla="*/ 7320 h 132280"/>
              <a:gd name="connsiteX2" fmla="*/ 180975 w 284560"/>
              <a:gd name="connsiteY2" fmla="*/ 177 h 132280"/>
              <a:gd name="connsiteX3" fmla="*/ 233363 w 284560"/>
              <a:gd name="connsiteY3" fmla="*/ 4939 h 132280"/>
              <a:gd name="connsiteX4" fmla="*/ 248841 w 284560"/>
              <a:gd name="connsiteY4" fmla="*/ 32323 h 132280"/>
              <a:gd name="connsiteX5" fmla="*/ 260747 w 284560"/>
              <a:gd name="connsiteY5" fmla="*/ 70423 h 132280"/>
              <a:gd name="connsiteX6" fmla="*/ 267891 w 284560"/>
              <a:gd name="connsiteY6" fmla="*/ 113286 h 132280"/>
              <a:gd name="connsiteX7" fmla="*/ 284560 w 284560"/>
              <a:gd name="connsiteY7" fmla="*/ 129954 h 132280"/>
              <a:gd name="connsiteX0" fmla="*/ 0 w 288132"/>
              <a:gd name="connsiteY0" fmla="*/ 19227 h 121700"/>
              <a:gd name="connsiteX1" fmla="*/ 113109 w 288132"/>
              <a:gd name="connsiteY1" fmla="*/ 7320 h 121700"/>
              <a:gd name="connsiteX2" fmla="*/ 180975 w 288132"/>
              <a:gd name="connsiteY2" fmla="*/ 177 h 121700"/>
              <a:gd name="connsiteX3" fmla="*/ 233363 w 288132"/>
              <a:gd name="connsiteY3" fmla="*/ 4939 h 121700"/>
              <a:gd name="connsiteX4" fmla="*/ 248841 w 288132"/>
              <a:gd name="connsiteY4" fmla="*/ 32323 h 121700"/>
              <a:gd name="connsiteX5" fmla="*/ 260747 w 288132"/>
              <a:gd name="connsiteY5" fmla="*/ 70423 h 121700"/>
              <a:gd name="connsiteX6" fmla="*/ 267891 w 288132"/>
              <a:gd name="connsiteY6" fmla="*/ 113286 h 121700"/>
              <a:gd name="connsiteX7" fmla="*/ 288132 w 288132"/>
              <a:gd name="connsiteY7" fmla="*/ 116857 h 12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8132" h="121700">
                <a:moveTo>
                  <a:pt x="0" y="19227"/>
                </a:moveTo>
                <a:lnTo>
                  <a:pt x="113109" y="7320"/>
                </a:lnTo>
                <a:cubicBezTo>
                  <a:pt x="143272" y="4145"/>
                  <a:pt x="160933" y="574"/>
                  <a:pt x="180975" y="177"/>
                </a:cubicBezTo>
                <a:cubicBezTo>
                  <a:pt x="201017" y="-220"/>
                  <a:pt x="222052" y="-419"/>
                  <a:pt x="233363" y="4939"/>
                </a:cubicBezTo>
                <a:cubicBezTo>
                  <a:pt x="244674" y="10297"/>
                  <a:pt x="244277" y="21409"/>
                  <a:pt x="248841" y="32323"/>
                </a:cubicBezTo>
                <a:cubicBezTo>
                  <a:pt x="253405" y="43237"/>
                  <a:pt x="257572" y="56929"/>
                  <a:pt x="260747" y="70423"/>
                </a:cubicBezTo>
                <a:cubicBezTo>
                  <a:pt x="263922" y="83917"/>
                  <a:pt x="265708" y="104753"/>
                  <a:pt x="267891" y="113286"/>
                </a:cubicBezTo>
                <a:cubicBezTo>
                  <a:pt x="270074" y="121819"/>
                  <a:pt x="276722" y="125290"/>
                  <a:pt x="288132" y="116857"/>
                </a:cubicBezTo>
              </a:path>
            </a:pathLst>
          </a:custGeom>
          <a:noFill/>
          <a:ln w="76200">
            <a:solidFill>
              <a:srgbClr val="92D050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F9EB174C-63FC-4E6A-A96A-DFF74234452B}"/>
              </a:ext>
            </a:extLst>
          </p:cNvPr>
          <p:cNvSpPr/>
          <p:nvPr/>
        </p:nvSpPr>
        <p:spPr>
          <a:xfrm>
            <a:off x="2653963" y="3314406"/>
            <a:ext cx="558345" cy="174924"/>
          </a:xfrm>
          <a:custGeom>
            <a:avLst/>
            <a:gdLst>
              <a:gd name="connsiteX0" fmla="*/ 0 w 620315"/>
              <a:gd name="connsiteY0" fmla="*/ 110774 h 188164"/>
              <a:gd name="connsiteX1" fmla="*/ 150019 w 620315"/>
              <a:gd name="connsiteY1" fmla="*/ 40527 h 188164"/>
              <a:gd name="connsiteX2" fmla="*/ 233362 w 620315"/>
              <a:gd name="connsiteY2" fmla="*/ 13142 h 188164"/>
              <a:gd name="connsiteX3" fmla="*/ 339328 w 620315"/>
              <a:gd name="connsiteY3" fmla="*/ 45 h 188164"/>
              <a:gd name="connsiteX4" fmla="*/ 429815 w 620315"/>
              <a:gd name="connsiteY4" fmla="*/ 9570 h 188164"/>
              <a:gd name="connsiteX5" fmla="*/ 484584 w 620315"/>
              <a:gd name="connsiteY5" fmla="*/ 28620 h 188164"/>
              <a:gd name="connsiteX6" fmla="*/ 538162 w 620315"/>
              <a:gd name="connsiteY6" fmla="*/ 73864 h 188164"/>
              <a:gd name="connsiteX7" fmla="*/ 576262 w 620315"/>
              <a:gd name="connsiteY7" fmla="*/ 119108 h 188164"/>
              <a:gd name="connsiteX8" fmla="*/ 603647 w 620315"/>
              <a:gd name="connsiteY8" fmla="*/ 157208 h 188164"/>
              <a:gd name="connsiteX9" fmla="*/ 620315 w 620315"/>
              <a:gd name="connsiteY9" fmla="*/ 188164 h 188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20315" h="188164">
                <a:moveTo>
                  <a:pt x="0" y="110774"/>
                </a:moveTo>
                <a:cubicBezTo>
                  <a:pt x="55562" y="83786"/>
                  <a:pt x="111125" y="56799"/>
                  <a:pt x="150019" y="40527"/>
                </a:cubicBezTo>
                <a:cubicBezTo>
                  <a:pt x="188913" y="24255"/>
                  <a:pt x="201811" y="19889"/>
                  <a:pt x="233362" y="13142"/>
                </a:cubicBezTo>
                <a:cubicBezTo>
                  <a:pt x="264913" y="6395"/>
                  <a:pt x="306586" y="640"/>
                  <a:pt x="339328" y="45"/>
                </a:cubicBezTo>
                <a:cubicBezTo>
                  <a:pt x="372070" y="-550"/>
                  <a:pt x="405606" y="4808"/>
                  <a:pt x="429815" y="9570"/>
                </a:cubicBezTo>
                <a:cubicBezTo>
                  <a:pt x="454024" y="14332"/>
                  <a:pt x="466526" y="17904"/>
                  <a:pt x="484584" y="28620"/>
                </a:cubicBezTo>
                <a:cubicBezTo>
                  <a:pt x="502642" y="39336"/>
                  <a:pt x="522882" y="58783"/>
                  <a:pt x="538162" y="73864"/>
                </a:cubicBezTo>
                <a:cubicBezTo>
                  <a:pt x="553442" y="88945"/>
                  <a:pt x="565348" y="105217"/>
                  <a:pt x="576262" y="119108"/>
                </a:cubicBezTo>
                <a:cubicBezTo>
                  <a:pt x="587176" y="132999"/>
                  <a:pt x="596305" y="145699"/>
                  <a:pt x="603647" y="157208"/>
                </a:cubicBezTo>
                <a:cubicBezTo>
                  <a:pt x="610989" y="168717"/>
                  <a:pt x="615652" y="178440"/>
                  <a:pt x="620315" y="188164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0FD78958-105F-4D4D-B676-9E1502426BFF}"/>
              </a:ext>
            </a:extLst>
          </p:cNvPr>
          <p:cNvCxnSpPr/>
          <p:nvPr/>
        </p:nvCxnSpPr>
        <p:spPr>
          <a:xfrm flipH="1">
            <a:off x="1147957" y="3371148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42CECD5C-F268-443E-961F-60F28AB4B7DE}"/>
              </a:ext>
            </a:extLst>
          </p:cNvPr>
          <p:cNvSpPr/>
          <p:nvPr/>
        </p:nvSpPr>
        <p:spPr>
          <a:xfrm rot="21415979">
            <a:off x="3100073" y="3457902"/>
            <a:ext cx="1772989" cy="2110980"/>
          </a:xfrm>
          <a:custGeom>
            <a:avLst/>
            <a:gdLst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430530 w 1969770"/>
              <a:gd name="connsiteY5" fmla="*/ 171450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69770" h="2270760">
                <a:moveTo>
                  <a:pt x="0" y="0"/>
                </a:moveTo>
                <a:lnTo>
                  <a:pt x="209550" y="3810"/>
                </a:lnTo>
                <a:cubicBezTo>
                  <a:pt x="214783" y="3987"/>
                  <a:pt x="219792" y="6058"/>
                  <a:pt x="224790" y="7620"/>
                </a:cubicBezTo>
                <a:cubicBezTo>
                  <a:pt x="240123" y="12412"/>
                  <a:pt x="255516" y="17093"/>
                  <a:pt x="270510" y="22860"/>
                </a:cubicBezTo>
                <a:cubicBezTo>
                  <a:pt x="288565" y="29804"/>
                  <a:pt x="306070" y="38100"/>
                  <a:pt x="323850" y="45720"/>
                </a:cubicBezTo>
                <a:cubicBezTo>
                  <a:pt x="362305" y="87671"/>
                  <a:pt x="396970" y="123609"/>
                  <a:pt x="430530" y="171450"/>
                </a:cubicBezTo>
                <a:cubicBezTo>
                  <a:pt x="470584" y="228548"/>
                  <a:pt x="509885" y="286350"/>
                  <a:pt x="544830" y="346710"/>
                </a:cubicBezTo>
                <a:cubicBezTo>
                  <a:pt x="572770" y="394970"/>
                  <a:pt x="595504" y="446646"/>
                  <a:pt x="628650" y="491490"/>
                </a:cubicBezTo>
                <a:cubicBezTo>
                  <a:pt x="739278" y="641163"/>
                  <a:pt x="789501" y="698754"/>
                  <a:pt x="880110" y="864870"/>
                </a:cubicBezTo>
                <a:cubicBezTo>
                  <a:pt x="965119" y="1020720"/>
                  <a:pt x="898212" y="902977"/>
                  <a:pt x="1043940" y="1131570"/>
                </a:cubicBezTo>
                <a:cubicBezTo>
                  <a:pt x="1069702" y="1171981"/>
                  <a:pt x="1091456" y="1215097"/>
                  <a:pt x="1120140" y="1253490"/>
                </a:cubicBezTo>
                <a:cubicBezTo>
                  <a:pt x="1202690" y="1363980"/>
                  <a:pt x="1283820" y="1475545"/>
                  <a:pt x="1367790" y="1584960"/>
                </a:cubicBezTo>
                <a:cubicBezTo>
                  <a:pt x="1409571" y="1639402"/>
                  <a:pt x="1454300" y="1691519"/>
                  <a:pt x="1497330" y="1744980"/>
                </a:cubicBezTo>
                <a:cubicBezTo>
                  <a:pt x="1538121" y="1795659"/>
                  <a:pt x="1574077" y="1850565"/>
                  <a:pt x="1619250" y="1897380"/>
                </a:cubicBezTo>
                <a:lnTo>
                  <a:pt x="1828800" y="2114550"/>
                </a:lnTo>
                <a:cubicBezTo>
                  <a:pt x="1846830" y="2133364"/>
                  <a:pt x="1864862" y="2152193"/>
                  <a:pt x="1882140" y="2171700"/>
                </a:cubicBezTo>
                <a:cubicBezTo>
                  <a:pt x="1904243" y="2196655"/>
                  <a:pt x="1923338" y="2224328"/>
                  <a:pt x="1946910" y="2247900"/>
                </a:cubicBezTo>
                <a:lnTo>
                  <a:pt x="1969770" y="2270760"/>
                </a:lnTo>
              </a:path>
            </a:pathLst>
          </a:custGeom>
          <a:noFill/>
          <a:ln w="76200">
            <a:solidFill>
              <a:schemeClr val="accent5">
                <a:lumMod val="20000"/>
                <a:lumOff val="80000"/>
              </a:schemeClr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CBFAB841-F4E5-499A-82AA-671BC07BA6E3}"/>
              </a:ext>
            </a:extLst>
          </p:cNvPr>
          <p:cNvSpPr/>
          <p:nvPr/>
        </p:nvSpPr>
        <p:spPr>
          <a:xfrm rot="19810117">
            <a:off x="4073664" y="4182213"/>
            <a:ext cx="1724574" cy="2217594"/>
          </a:xfrm>
          <a:custGeom>
            <a:avLst/>
            <a:gdLst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430530 w 1969770"/>
              <a:gd name="connsiteY5" fmla="*/ 171450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98575 w 1969770"/>
              <a:gd name="connsiteY7" fmla="*/ 523952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37669 w 1969770"/>
              <a:gd name="connsiteY10" fmla="*/ 1279677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37669 w 1969770"/>
              <a:gd name="connsiteY10" fmla="*/ 1279677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535006 w 1969770"/>
              <a:gd name="connsiteY12" fmla="*/ 1785556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535006 w 1969770"/>
              <a:gd name="connsiteY12" fmla="*/ 1785556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35006 w 1969770"/>
              <a:gd name="connsiteY12" fmla="*/ 1785556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54824 w 1969770"/>
              <a:gd name="connsiteY13" fmla="*/ 189887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54824 w 1969770"/>
              <a:gd name="connsiteY13" fmla="*/ 189887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791594 w 1969770"/>
              <a:gd name="connsiteY14" fmla="*/ 2149227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791594 w 1969770"/>
              <a:gd name="connsiteY14" fmla="*/ 2149227 h 2270760"/>
              <a:gd name="connsiteX15" fmla="*/ 1858522 w 1969770"/>
              <a:gd name="connsiteY15" fmla="*/ 2224553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83367"/>
              <a:gd name="connsiteX1" fmla="*/ 209550 w 1969770"/>
              <a:gd name="connsiteY1" fmla="*/ 3810 h 2283367"/>
              <a:gd name="connsiteX2" fmla="*/ 224790 w 1969770"/>
              <a:gd name="connsiteY2" fmla="*/ 7620 h 2283367"/>
              <a:gd name="connsiteX3" fmla="*/ 270510 w 1969770"/>
              <a:gd name="connsiteY3" fmla="*/ 22860 h 2283367"/>
              <a:gd name="connsiteX4" fmla="*/ 323850 w 1969770"/>
              <a:gd name="connsiteY4" fmla="*/ 45720 h 2283367"/>
              <a:gd name="connsiteX5" fmla="*/ 516966 w 1969770"/>
              <a:gd name="connsiteY5" fmla="*/ 191543 h 2283367"/>
              <a:gd name="connsiteX6" fmla="*/ 723907 w 1969770"/>
              <a:gd name="connsiteY6" fmla="*/ 395979 h 2283367"/>
              <a:gd name="connsiteX7" fmla="*/ 882266 w 1969770"/>
              <a:gd name="connsiteY7" fmla="*/ 610445 h 2283367"/>
              <a:gd name="connsiteX8" fmla="*/ 1054898 w 1969770"/>
              <a:gd name="connsiteY8" fmla="*/ 872387 h 2283367"/>
              <a:gd name="connsiteX9" fmla="*/ 1175220 w 1969770"/>
              <a:gd name="connsiteY9" fmla="*/ 1114822 h 2283367"/>
              <a:gd name="connsiteX10" fmla="*/ 1264854 w 1969770"/>
              <a:gd name="connsiteY10" fmla="*/ 1282611 h 2283367"/>
              <a:gd name="connsiteX11" fmla="*/ 1437434 w 1969770"/>
              <a:gd name="connsiteY11" fmla="*/ 1596901 h 2283367"/>
              <a:gd name="connsiteX12" fmla="*/ 1564638 w 1969770"/>
              <a:gd name="connsiteY12" fmla="*/ 1780074 h 2283367"/>
              <a:gd name="connsiteX13" fmla="*/ 1637129 w 1969770"/>
              <a:gd name="connsiteY13" fmla="*/ 1911834 h 2283367"/>
              <a:gd name="connsiteX14" fmla="*/ 1791594 w 1969770"/>
              <a:gd name="connsiteY14" fmla="*/ 2149227 h 2283367"/>
              <a:gd name="connsiteX15" fmla="*/ 1858522 w 1969770"/>
              <a:gd name="connsiteY15" fmla="*/ 2224553 h 2283367"/>
              <a:gd name="connsiteX16" fmla="*/ 1909657 w 1969770"/>
              <a:gd name="connsiteY16" fmla="*/ 2283367 h 2283367"/>
              <a:gd name="connsiteX17" fmla="*/ 1969770 w 1969770"/>
              <a:gd name="connsiteY17" fmla="*/ 2270760 h 2283367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64638 w 1949255"/>
              <a:gd name="connsiteY12" fmla="*/ 1780074 h 2329010"/>
              <a:gd name="connsiteX13" fmla="*/ 1637129 w 1949255"/>
              <a:gd name="connsiteY13" fmla="*/ 1911834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37129 w 1949255"/>
              <a:gd name="connsiteY13" fmla="*/ 1911834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58727 w 1949255"/>
              <a:gd name="connsiteY14" fmla="*/ 2176543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58727 w 1949255"/>
              <a:gd name="connsiteY14" fmla="*/ 2176543 h 2329010"/>
              <a:gd name="connsiteX15" fmla="*/ 1812301 w 1949255"/>
              <a:gd name="connsiteY15" fmla="*/ 2257464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30313"/>
              <a:gd name="connsiteX1" fmla="*/ 209550 w 1949255"/>
              <a:gd name="connsiteY1" fmla="*/ 3810 h 2330313"/>
              <a:gd name="connsiteX2" fmla="*/ 224790 w 1949255"/>
              <a:gd name="connsiteY2" fmla="*/ 7620 h 2330313"/>
              <a:gd name="connsiteX3" fmla="*/ 270510 w 1949255"/>
              <a:gd name="connsiteY3" fmla="*/ 22860 h 2330313"/>
              <a:gd name="connsiteX4" fmla="*/ 323850 w 1949255"/>
              <a:gd name="connsiteY4" fmla="*/ 45720 h 2330313"/>
              <a:gd name="connsiteX5" fmla="*/ 516966 w 1949255"/>
              <a:gd name="connsiteY5" fmla="*/ 191543 h 2330313"/>
              <a:gd name="connsiteX6" fmla="*/ 723907 w 1949255"/>
              <a:gd name="connsiteY6" fmla="*/ 395979 h 2330313"/>
              <a:gd name="connsiteX7" fmla="*/ 882266 w 1949255"/>
              <a:gd name="connsiteY7" fmla="*/ 610445 h 2330313"/>
              <a:gd name="connsiteX8" fmla="*/ 1054898 w 1949255"/>
              <a:gd name="connsiteY8" fmla="*/ 872387 h 2330313"/>
              <a:gd name="connsiteX9" fmla="*/ 1175220 w 1949255"/>
              <a:gd name="connsiteY9" fmla="*/ 1114822 h 2330313"/>
              <a:gd name="connsiteX10" fmla="*/ 1264854 w 1949255"/>
              <a:gd name="connsiteY10" fmla="*/ 1282611 h 2330313"/>
              <a:gd name="connsiteX11" fmla="*/ 1437434 w 1949255"/>
              <a:gd name="connsiteY11" fmla="*/ 1596901 h 2330313"/>
              <a:gd name="connsiteX12" fmla="*/ 1529248 w 1949255"/>
              <a:gd name="connsiteY12" fmla="*/ 1805983 h 2330313"/>
              <a:gd name="connsiteX13" fmla="*/ 1615799 w 1949255"/>
              <a:gd name="connsiteY13" fmla="*/ 1942326 h 2330313"/>
              <a:gd name="connsiteX14" fmla="*/ 1758727 w 1949255"/>
              <a:gd name="connsiteY14" fmla="*/ 2176543 h 2330313"/>
              <a:gd name="connsiteX15" fmla="*/ 1812301 w 1949255"/>
              <a:gd name="connsiteY15" fmla="*/ 2257464 h 2330313"/>
              <a:gd name="connsiteX16" fmla="*/ 1865216 w 1949255"/>
              <a:gd name="connsiteY16" fmla="*/ 2330313 h 2330313"/>
              <a:gd name="connsiteX17" fmla="*/ 1949255 w 1949255"/>
              <a:gd name="connsiteY17" fmla="*/ 2329010 h 2330313"/>
              <a:gd name="connsiteX0" fmla="*/ 0 w 1915982"/>
              <a:gd name="connsiteY0" fmla="*/ 0 h 2385443"/>
              <a:gd name="connsiteX1" fmla="*/ 209550 w 1915982"/>
              <a:gd name="connsiteY1" fmla="*/ 3810 h 2385443"/>
              <a:gd name="connsiteX2" fmla="*/ 224790 w 1915982"/>
              <a:gd name="connsiteY2" fmla="*/ 7620 h 2385443"/>
              <a:gd name="connsiteX3" fmla="*/ 270510 w 1915982"/>
              <a:gd name="connsiteY3" fmla="*/ 22860 h 2385443"/>
              <a:gd name="connsiteX4" fmla="*/ 323850 w 1915982"/>
              <a:gd name="connsiteY4" fmla="*/ 45720 h 2385443"/>
              <a:gd name="connsiteX5" fmla="*/ 516966 w 1915982"/>
              <a:gd name="connsiteY5" fmla="*/ 191543 h 2385443"/>
              <a:gd name="connsiteX6" fmla="*/ 723907 w 1915982"/>
              <a:gd name="connsiteY6" fmla="*/ 395979 h 2385443"/>
              <a:gd name="connsiteX7" fmla="*/ 882266 w 1915982"/>
              <a:gd name="connsiteY7" fmla="*/ 610445 h 2385443"/>
              <a:gd name="connsiteX8" fmla="*/ 1054898 w 1915982"/>
              <a:gd name="connsiteY8" fmla="*/ 872387 h 2385443"/>
              <a:gd name="connsiteX9" fmla="*/ 1175220 w 1915982"/>
              <a:gd name="connsiteY9" fmla="*/ 1114822 h 2385443"/>
              <a:gd name="connsiteX10" fmla="*/ 1264854 w 1915982"/>
              <a:gd name="connsiteY10" fmla="*/ 1282611 h 2385443"/>
              <a:gd name="connsiteX11" fmla="*/ 1437434 w 1915982"/>
              <a:gd name="connsiteY11" fmla="*/ 1596901 h 2385443"/>
              <a:gd name="connsiteX12" fmla="*/ 1529248 w 1915982"/>
              <a:gd name="connsiteY12" fmla="*/ 1805983 h 2385443"/>
              <a:gd name="connsiteX13" fmla="*/ 1615799 w 1915982"/>
              <a:gd name="connsiteY13" fmla="*/ 1942326 h 2385443"/>
              <a:gd name="connsiteX14" fmla="*/ 1758727 w 1915982"/>
              <a:gd name="connsiteY14" fmla="*/ 2176543 h 2385443"/>
              <a:gd name="connsiteX15" fmla="*/ 1812301 w 1915982"/>
              <a:gd name="connsiteY15" fmla="*/ 2257464 h 2385443"/>
              <a:gd name="connsiteX16" fmla="*/ 1865216 w 1915982"/>
              <a:gd name="connsiteY16" fmla="*/ 2330313 h 2385443"/>
              <a:gd name="connsiteX17" fmla="*/ 1915982 w 1915982"/>
              <a:gd name="connsiteY17" fmla="*/ 2385443 h 2385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15982" h="2385443">
                <a:moveTo>
                  <a:pt x="0" y="0"/>
                </a:moveTo>
                <a:lnTo>
                  <a:pt x="209550" y="3810"/>
                </a:lnTo>
                <a:cubicBezTo>
                  <a:pt x="214783" y="3987"/>
                  <a:pt x="219792" y="6058"/>
                  <a:pt x="224790" y="7620"/>
                </a:cubicBezTo>
                <a:cubicBezTo>
                  <a:pt x="240123" y="12412"/>
                  <a:pt x="255516" y="17093"/>
                  <a:pt x="270510" y="22860"/>
                </a:cubicBezTo>
                <a:cubicBezTo>
                  <a:pt x="288565" y="29804"/>
                  <a:pt x="306070" y="38100"/>
                  <a:pt x="323850" y="45720"/>
                </a:cubicBezTo>
                <a:cubicBezTo>
                  <a:pt x="362305" y="87671"/>
                  <a:pt x="450290" y="133166"/>
                  <a:pt x="516966" y="191543"/>
                </a:cubicBezTo>
                <a:cubicBezTo>
                  <a:pt x="583642" y="249920"/>
                  <a:pt x="663024" y="326162"/>
                  <a:pt x="723907" y="395979"/>
                </a:cubicBezTo>
                <a:cubicBezTo>
                  <a:pt x="784790" y="465796"/>
                  <a:pt x="827101" y="531044"/>
                  <a:pt x="882266" y="610445"/>
                </a:cubicBezTo>
                <a:cubicBezTo>
                  <a:pt x="937431" y="689846"/>
                  <a:pt x="1006072" y="788324"/>
                  <a:pt x="1054898" y="872387"/>
                </a:cubicBezTo>
                <a:cubicBezTo>
                  <a:pt x="1103724" y="956450"/>
                  <a:pt x="1140227" y="1046451"/>
                  <a:pt x="1175220" y="1114822"/>
                </a:cubicBezTo>
                <a:cubicBezTo>
                  <a:pt x="1210213" y="1183193"/>
                  <a:pt x="1221152" y="1202265"/>
                  <a:pt x="1264854" y="1282611"/>
                </a:cubicBezTo>
                <a:cubicBezTo>
                  <a:pt x="1308556" y="1362957"/>
                  <a:pt x="1393368" y="1509672"/>
                  <a:pt x="1437434" y="1596901"/>
                </a:cubicBezTo>
                <a:cubicBezTo>
                  <a:pt x="1481500" y="1684130"/>
                  <a:pt x="1499521" y="1748412"/>
                  <a:pt x="1529248" y="1805983"/>
                </a:cubicBezTo>
                <a:cubicBezTo>
                  <a:pt x="1558975" y="1863554"/>
                  <a:pt x="1570626" y="1895511"/>
                  <a:pt x="1615799" y="1942326"/>
                </a:cubicBezTo>
                <a:cubicBezTo>
                  <a:pt x="1666893" y="2042974"/>
                  <a:pt x="1700735" y="2104653"/>
                  <a:pt x="1758727" y="2176543"/>
                </a:cubicBezTo>
                <a:cubicBezTo>
                  <a:pt x="1776757" y="2195357"/>
                  <a:pt x="1794553" y="2231836"/>
                  <a:pt x="1812301" y="2257464"/>
                </a:cubicBezTo>
                <a:cubicBezTo>
                  <a:pt x="1830049" y="2283092"/>
                  <a:pt x="1841644" y="2306741"/>
                  <a:pt x="1865216" y="2330313"/>
                </a:cubicBezTo>
                <a:lnTo>
                  <a:pt x="1915982" y="2385443"/>
                </a:lnTo>
              </a:path>
            </a:pathLst>
          </a:custGeom>
          <a:noFill/>
          <a:ln w="76200">
            <a:solidFill>
              <a:srgbClr val="FFFF00"/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E3492F2E-EF4A-4427-AD3E-88799943B0E2}"/>
              </a:ext>
            </a:extLst>
          </p:cNvPr>
          <p:cNvSpPr txBox="1"/>
          <p:nvPr/>
        </p:nvSpPr>
        <p:spPr>
          <a:xfrm>
            <a:off x="9192046" y="2320655"/>
            <a:ext cx="240326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2000" u="sng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Baikal GVD</a:t>
            </a:r>
          </a:p>
          <a:p>
            <a:pPr algn="ctr"/>
            <a:r>
              <a:rPr lang="en-IE" sz="1400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(running, expanding)</a:t>
            </a:r>
            <a:endParaRPr lang="en-IE" sz="1400" dirty="0">
              <a:solidFill>
                <a:srgbClr val="FF0000"/>
              </a:solidFill>
              <a:latin typeface="Amiri" panose="00000500000000000000" pitchFamily="2" charset="-78"/>
              <a:ea typeface="Amiri" panose="00000500000000000000" pitchFamily="2" charset="-78"/>
              <a:cs typeface="Amiri" panose="00000500000000000000" pitchFamily="2" charset="-78"/>
            </a:endParaRPr>
          </a:p>
          <a:p>
            <a:pPr algn="ctr"/>
            <a:r>
              <a:rPr lang="en-IE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  <a:sym typeface="Wingdings" panose="05000000000000000000" pitchFamily="2" charset="2"/>
              </a:rPr>
              <a:t> 1km</a:t>
            </a:r>
            <a:r>
              <a:rPr lang="en-IE" sz="2000" baseline="30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  <a:sym typeface="Wingdings" panose="05000000000000000000" pitchFamily="2" charset="2"/>
              </a:rPr>
              <a:t>3</a:t>
            </a:r>
            <a:r>
              <a:rPr lang="en-IE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  <a:sym typeface="Wingdings" panose="05000000000000000000" pitchFamily="2" charset="2"/>
              </a:rPr>
              <a:t> lake water</a:t>
            </a:r>
            <a:endParaRPr lang="en-IE" sz="2000" dirty="0">
              <a:solidFill>
                <a:schemeClr val="accent5">
                  <a:lumMod val="40000"/>
                  <a:lumOff val="60000"/>
                </a:schemeClr>
              </a:solidFill>
              <a:latin typeface="Amiri" panose="00000500000000000000" pitchFamily="2" charset="-78"/>
              <a:ea typeface="Amiri" panose="00000500000000000000" pitchFamily="2" charset="-78"/>
              <a:cs typeface="Amiri" panose="00000500000000000000" pitchFamily="2" charset="-78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3415DC3-7462-4860-B1BB-B7678F558620}"/>
              </a:ext>
            </a:extLst>
          </p:cNvPr>
          <p:cNvSpPr txBox="1"/>
          <p:nvPr/>
        </p:nvSpPr>
        <p:spPr>
          <a:xfrm>
            <a:off x="6982290" y="2267284"/>
            <a:ext cx="1906849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2000" u="sng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KM3NeT </a:t>
            </a:r>
          </a:p>
          <a:p>
            <a:pPr algn="ctr"/>
            <a:r>
              <a:rPr lang="en-IE" sz="1400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ARCA/ORCA </a:t>
            </a:r>
          </a:p>
          <a:p>
            <a:pPr algn="ctr"/>
            <a:r>
              <a:rPr lang="en-IE" sz="1400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(running, expanding)</a:t>
            </a:r>
            <a:endParaRPr lang="en-IE" sz="1400" dirty="0">
              <a:solidFill>
                <a:srgbClr val="FF0000"/>
              </a:solidFill>
              <a:latin typeface="Amiri" panose="00000500000000000000" pitchFamily="2" charset="-78"/>
              <a:ea typeface="Amiri" panose="00000500000000000000" pitchFamily="2" charset="-78"/>
              <a:cs typeface="Amiri" panose="00000500000000000000" pitchFamily="2" charset="-78"/>
            </a:endParaRPr>
          </a:p>
          <a:p>
            <a:pPr algn="ctr"/>
            <a:r>
              <a:rPr lang="en-IE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  <a:sym typeface="Wingdings" panose="05000000000000000000" pitchFamily="2" charset="2"/>
              </a:rPr>
              <a:t>1km</a:t>
            </a:r>
            <a:r>
              <a:rPr lang="en-IE" sz="2000" baseline="30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  <a:sym typeface="Wingdings" panose="05000000000000000000" pitchFamily="2" charset="2"/>
              </a:rPr>
              <a:t>3 </a:t>
            </a:r>
            <a:r>
              <a:rPr lang="en-IE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  <a:sym typeface="Wingdings" panose="05000000000000000000" pitchFamily="2" charset="2"/>
              </a:rPr>
              <a:t>seawater</a:t>
            </a:r>
            <a:endParaRPr lang="en-IE" sz="2000" baseline="30000" dirty="0">
              <a:solidFill>
                <a:schemeClr val="accent5">
                  <a:lumMod val="40000"/>
                  <a:lumOff val="60000"/>
                </a:schemeClr>
              </a:solidFill>
              <a:latin typeface="Amiri" panose="00000500000000000000" pitchFamily="2" charset="-78"/>
              <a:ea typeface="Amiri" panose="00000500000000000000" pitchFamily="2" charset="-78"/>
              <a:cs typeface="Amiri" panose="00000500000000000000" pitchFamily="2" charset="-78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13D1BC5-74DC-48B3-B2E2-2767A846FAA3}"/>
              </a:ext>
            </a:extLst>
          </p:cNvPr>
          <p:cNvSpPr txBox="1"/>
          <p:nvPr/>
        </p:nvSpPr>
        <p:spPr>
          <a:xfrm>
            <a:off x="3442531" y="2644657"/>
            <a:ext cx="1662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Bradley Hand ITC" panose="03070402050302030203" pitchFamily="66" charset="0"/>
              </a:rPr>
              <a:t>Reactor</a:t>
            </a:r>
            <a:endParaRPr lang="en-IE" sz="2800" b="1" dirty="0">
              <a:solidFill>
                <a:srgbClr val="00B0F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6293BB1-175D-4E6F-BCD8-B559AF83B2B4}"/>
              </a:ext>
            </a:extLst>
          </p:cNvPr>
          <p:cNvSpPr txBox="1"/>
          <p:nvPr/>
        </p:nvSpPr>
        <p:spPr>
          <a:xfrm>
            <a:off x="1344928" y="4205788"/>
            <a:ext cx="2383673" cy="1123712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Can now measure neutrino sources beyond our Galaxy!</a:t>
            </a: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99187AD0-6FE5-4277-B96C-4A6C2E2A28F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93916" y="815167"/>
            <a:ext cx="1906849" cy="1469550"/>
          </a:xfrm>
          <a:prstGeom prst="roundRect">
            <a:avLst/>
          </a:prstGeom>
        </p:spPr>
      </p:pic>
      <p:pic>
        <p:nvPicPr>
          <p:cNvPr id="67" name="Picture 2" descr="Illustration of a building-block of KM3NeT, each of which comprises 115 detections strings">
            <a:extLst>
              <a:ext uri="{FF2B5EF4-FFF2-40B4-BE49-F238E27FC236}">
                <a16:creationId xmlns:a16="http://schemas.microsoft.com/office/drawing/2014/main" id="{5EA6D284-C0DE-4DED-85C7-CBB9838D6B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74" y="883595"/>
            <a:ext cx="2229565" cy="1334228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4" descr="IceCube neutrino detector in Antarctica spots first high-energy neutrinos  emitted in our own Milky Way galaxy">
            <a:extLst>
              <a:ext uri="{FF2B5EF4-FFF2-40B4-BE49-F238E27FC236}">
                <a16:creationId xmlns:a16="http://schemas.microsoft.com/office/drawing/2014/main" id="{5E0168D8-849D-4AD4-AC94-B5927004DB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2682" y="3268304"/>
            <a:ext cx="2327170" cy="163600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37E2EB29-3F1D-40D0-ACD3-F509EAB1F0D4}"/>
              </a:ext>
            </a:extLst>
          </p:cNvPr>
          <p:cNvSpPr txBox="1"/>
          <p:nvPr/>
        </p:nvSpPr>
        <p:spPr>
          <a:xfrm>
            <a:off x="8401779" y="181793"/>
            <a:ext cx="3485421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1200" dirty="0"/>
              <a:t>“Astrophysical Neutrinos at KM3Net”, Silvia Celli</a:t>
            </a:r>
          </a:p>
          <a:p>
            <a:pPr algn="ctr"/>
            <a:r>
              <a:rPr lang="en-IE" sz="1200" dirty="0"/>
              <a:t>“Atmospheric Neutrinos at KM3Net”, Paul De Jong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78950D59-916D-4B44-AD02-A1EC8807FB1A}"/>
              </a:ext>
            </a:extLst>
          </p:cNvPr>
          <p:cNvSpPr txBox="1"/>
          <p:nvPr/>
        </p:nvSpPr>
        <p:spPr>
          <a:xfrm>
            <a:off x="4751708" y="181793"/>
            <a:ext cx="3562988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IE" sz="1200" dirty="0"/>
              <a:t>“Atmospheric Neutrinos at IceCube”, Spencer </a:t>
            </a:r>
            <a:r>
              <a:rPr lang="en-IE" sz="1200" dirty="0" err="1"/>
              <a:t>Axani</a:t>
            </a:r>
            <a:endParaRPr lang="en-IE" sz="1200" dirty="0"/>
          </a:p>
          <a:p>
            <a:pPr algn="ctr"/>
            <a:r>
              <a:rPr lang="en-IE" sz="1200" dirty="0"/>
              <a:t>“Astrophysical Neutrinos at IceCube”, Ali </a:t>
            </a:r>
            <a:r>
              <a:rPr lang="en-IE" sz="1200" dirty="0" err="1"/>
              <a:t>Kheirandish</a:t>
            </a:r>
            <a:endParaRPr lang="en-IE" sz="1200" dirty="0"/>
          </a:p>
        </p:txBody>
      </p:sp>
      <p:sp>
        <p:nvSpPr>
          <p:cNvPr id="58" name="Date Placeholder 1">
            <a:extLst>
              <a:ext uri="{FF2B5EF4-FFF2-40B4-BE49-F238E27FC236}">
                <a16:creationId xmlns:a16="http://schemas.microsoft.com/office/drawing/2014/main" id="{97E65987-3436-4282-B956-EF76F1BC60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2" y="6323740"/>
            <a:ext cx="2743200" cy="365125"/>
          </a:xfrm>
        </p:spPr>
        <p:txBody>
          <a:bodyPr/>
          <a:lstStyle/>
          <a:p>
            <a:r>
              <a:rPr lang="en-US" dirty="0"/>
              <a:t>26/6/2026</a:t>
            </a:r>
            <a:endParaRPr lang="en-IE" dirty="0"/>
          </a:p>
        </p:txBody>
      </p:sp>
      <p:sp>
        <p:nvSpPr>
          <p:cNvPr id="59" name="Footer Placeholder 2">
            <a:extLst>
              <a:ext uri="{FF2B5EF4-FFF2-40B4-BE49-F238E27FC236}">
                <a16:creationId xmlns:a16="http://schemas.microsoft.com/office/drawing/2014/main" id="{91B399F9-B587-4F81-930D-68E5C4F18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31067" y="6356350"/>
            <a:ext cx="4957761" cy="365125"/>
          </a:xfrm>
        </p:spPr>
        <p:txBody>
          <a:bodyPr/>
          <a:lstStyle/>
          <a:p>
            <a:r>
              <a:rPr lang="en-US" dirty="0"/>
              <a:t>Future astrophysical neutrino experiments | Iwan Morton-Blake/</a:t>
            </a:r>
            <a:r>
              <a:rPr lang="en-US" dirty="0" err="1"/>
              <a:t>Donglian</a:t>
            </a:r>
            <a:r>
              <a:rPr lang="en-US" dirty="0"/>
              <a:t> Xu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338073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  <p:bldP spid="7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23A88-303D-429E-9EF6-EC3461732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1F7AE-DBD1-4DCA-8D8C-00ED467B6273}" type="slidenum">
              <a:rPr lang="en-IE" smtClean="0"/>
              <a:t>17</a:t>
            </a:fld>
            <a:endParaRPr lang="en-IE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52AD1F-3E15-40B6-AEFA-6FF281621F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2" y="6323740"/>
            <a:ext cx="2743200" cy="365125"/>
          </a:xfrm>
        </p:spPr>
        <p:txBody>
          <a:bodyPr/>
          <a:lstStyle/>
          <a:p>
            <a:r>
              <a:rPr lang="en-US" dirty="0"/>
              <a:t>26/6/2026</a:t>
            </a:r>
            <a:endParaRPr lang="en-IE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94D627-B956-4FE3-864C-5EEDFF377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Future astrophysical neutrino experiments | Iwan Morton-Blake/</a:t>
            </a:r>
            <a:r>
              <a:rPr lang="en-US" dirty="0" err="1"/>
              <a:t>Donglian</a:t>
            </a:r>
            <a:r>
              <a:rPr lang="en-US" dirty="0"/>
              <a:t> Xu</a:t>
            </a:r>
            <a:endParaRPr lang="en-IE" dirty="0"/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AAC092DF-16E5-4E73-81F7-22E31504A53F}"/>
              </a:ext>
            </a:extLst>
          </p:cNvPr>
          <p:cNvCxnSpPr>
            <a:cxnSpLocks/>
          </p:cNvCxnSpPr>
          <p:nvPr/>
        </p:nvCxnSpPr>
        <p:spPr>
          <a:xfrm>
            <a:off x="2851597" y="653067"/>
            <a:ext cx="3244403" cy="0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CBBD4E82-5D0B-46DF-BB19-09CFB4D67294}"/>
              </a:ext>
            </a:extLst>
          </p:cNvPr>
          <p:cNvCxnSpPr>
            <a:cxnSpLocks/>
          </p:cNvCxnSpPr>
          <p:nvPr/>
        </p:nvCxnSpPr>
        <p:spPr>
          <a:xfrm>
            <a:off x="2851597" y="660439"/>
            <a:ext cx="5042761" cy="0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C2B0C2C9-4229-4106-908F-B2F7101EDC89}"/>
              </a:ext>
            </a:extLst>
          </p:cNvPr>
          <p:cNvCxnSpPr>
            <a:cxnSpLocks/>
          </p:cNvCxnSpPr>
          <p:nvPr/>
        </p:nvCxnSpPr>
        <p:spPr>
          <a:xfrm flipV="1">
            <a:off x="2851597" y="654826"/>
            <a:ext cx="6863903" cy="5613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6" name="Group 55">
            <a:extLst>
              <a:ext uri="{FF2B5EF4-FFF2-40B4-BE49-F238E27FC236}">
                <a16:creationId xmlns:a16="http://schemas.microsoft.com/office/drawing/2014/main" id="{3F67C7BF-3011-460A-BA35-72141A788C20}"/>
              </a:ext>
            </a:extLst>
          </p:cNvPr>
          <p:cNvGrpSpPr/>
          <p:nvPr/>
        </p:nvGrpSpPr>
        <p:grpSpPr>
          <a:xfrm>
            <a:off x="4654982" y="286927"/>
            <a:ext cx="920303" cy="723891"/>
            <a:chOff x="1328167" y="639654"/>
            <a:chExt cx="920303" cy="723891"/>
          </a:xfrm>
        </p:grpSpPr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49A7A392-D3B9-41CC-8078-55FDF66CCE85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F95CA7A3-37D7-4A75-8D2B-4A1661DFE7B0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2018</a:t>
              </a:r>
              <a:endParaRPr lang="en-IE" dirty="0"/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63AAD01D-2C29-4FE0-9FD5-5C0CC1CE9B0C}"/>
              </a:ext>
            </a:extLst>
          </p:cNvPr>
          <p:cNvGrpSpPr/>
          <p:nvPr/>
        </p:nvGrpSpPr>
        <p:grpSpPr>
          <a:xfrm>
            <a:off x="6462132" y="286927"/>
            <a:ext cx="920303" cy="723891"/>
            <a:chOff x="1328167" y="639654"/>
            <a:chExt cx="920303" cy="723891"/>
          </a:xfrm>
        </p:grpSpPr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375C2F79-5B04-437A-96FF-1B021DA14C21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0EDD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AAEC4C91-BF3A-476F-8D24-9896CFA5A84C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2022</a:t>
              </a:r>
              <a:endParaRPr lang="en-IE" dirty="0"/>
            </a:p>
          </p:txBody>
        </p:sp>
      </p:grp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3CF2D5D3-8FEF-4A74-8794-5E4306985E54}"/>
              </a:ext>
            </a:extLst>
          </p:cNvPr>
          <p:cNvCxnSpPr>
            <a:cxnSpLocks/>
          </p:cNvCxnSpPr>
          <p:nvPr/>
        </p:nvCxnSpPr>
        <p:spPr>
          <a:xfrm flipV="1">
            <a:off x="2851597" y="653068"/>
            <a:ext cx="1557117" cy="1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31C37F5-0333-448C-9993-7FC081929311}"/>
              </a:ext>
            </a:extLst>
          </p:cNvPr>
          <p:cNvGrpSpPr/>
          <p:nvPr/>
        </p:nvGrpSpPr>
        <p:grpSpPr>
          <a:xfrm>
            <a:off x="3004567" y="291121"/>
            <a:ext cx="920303" cy="723891"/>
            <a:chOff x="1328167" y="639654"/>
            <a:chExt cx="920303" cy="723891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0A0B0432-BDBA-4371-9B0D-A1BB0EE6C27F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EB07C138-DAC8-4483-9168-16966EE6AD46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2013</a:t>
              </a:r>
              <a:endParaRPr lang="en-IE" dirty="0"/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25BA1022-B367-4E59-B984-24AA0E461F4D}"/>
              </a:ext>
            </a:extLst>
          </p:cNvPr>
          <p:cNvGrpSpPr/>
          <p:nvPr/>
        </p:nvGrpSpPr>
        <p:grpSpPr>
          <a:xfrm>
            <a:off x="8192512" y="286927"/>
            <a:ext cx="920303" cy="723891"/>
            <a:chOff x="1328167" y="639654"/>
            <a:chExt cx="920303" cy="723891"/>
          </a:xfrm>
        </p:grpSpPr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4121C988-0718-47A4-B2C9-CC7CC2CADD78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CC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C189BCAA-BA2E-46E9-B342-7EC4C07C2F18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2025</a:t>
              </a:r>
              <a:endParaRPr lang="en-IE" dirty="0"/>
            </a:p>
          </p:txBody>
        </p:sp>
      </p:grpSp>
      <p:pic>
        <p:nvPicPr>
          <p:cNvPr id="69" name="Picture 6" descr="IceCube Experiment – Niels Bohr Institute - University of Copenhagen">
            <a:extLst>
              <a:ext uri="{FF2B5EF4-FFF2-40B4-BE49-F238E27FC236}">
                <a16:creationId xmlns:a16="http://schemas.microsoft.com/office/drawing/2014/main" id="{D1CC6F25-E492-4036-A482-DD31C5995C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50" y="1223335"/>
            <a:ext cx="3159899" cy="179539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4627526D-F1FD-4640-B56E-6E3E9CB109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8778" y="1228635"/>
            <a:ext cx="2271061" cy="2702079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1CDD7362-7052-4281-B795-B53F2B2DA0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1483" y="3018732"/>
            <a:ext cx="3050063" cy="1436373"/>
          </a:xfrm>
          <a:prstGeom prst="rect">
            <a:avLst/>
          </a:prstGeom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7FA0A014-2C9E-4C38-93E4-3317E3B0E2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2047" y="3871887"/>
            <a:ext cx="2246090" cy="2304825"/>
          </a:xfrm>
          <a:prstGeom prst="rect">
            <a:avLst/>
          </a:pr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05045C67-CBF1-453D-ABD0-EBEFF03D8D60}"/>
              </a:ext>
            </a:extLst>
          </p:cNvPr>
          <p:cNvSpPr txBox="1"/>
          <p:nvPr/>
        </p:nvSpPr>
        <p:spPr>
          <a:xfrm>
            <a:off x="516909" y="3182058"/>
            <a:ext cx="315989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accent4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Detection of</a:t>
            </a:r>
            <a:r>
              <a:rPr lang="en-US" sz="2000" dirty="0">
                <a:solidFill>
                  <a:schemeClr val="accent4">
                    <a:lumMod val="40000"/>
                    <a:lumOff val="60000"/>
                  </a:schemeClr>
                </a:solidFill>
                <a:latin typeface="+mn-lt"/>
                <a:sym typeface="Wingdings" panose="05000000000000000000" pitchFamily="2" charset="2"/>
              </a:rPr>
              <a:t> high-energy d</a:t>
            </a:r>
            <a:r>
              <a:rPr lang="en-US" sz="2000" dirty="0">
                <a:solidFill>
                  <a:schemeClr val="accent4">
                    <a:lumMod val="40000"/>
                    <a:lumOff val="60000"/>
                  </a:schemeClr>
                </a:solidFill>
                <a:latin typeface="+mn-lt"/>
              </a:rPr>
              <a:t>iffuse astrophysical neutrino flux 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0EB492BE-A980-4CB9-97F0-904765321179}"/>
              </a:ext>
            </a:extLst>
          </p:cNvPr>
          <p:cNvSpPr txBox="1"/>
          <p:nvPr/>
        </p:nvSpPr>
        <p:spPr>
          <a:xfrm>
            <a:off x="4156484" y="4570105"/>
            <a:ext cx="250027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sym typeface="Wingdings" panose="05000000000000000000" pitchFamily="2" charset="2"/>
              </a:rPr>
              <a:t>Evidence for neutrino emission from a flaring blazar</a:t>
            </a:r>
            <a:endParaRPr lang="en-IE" sz="2000" dirty="0"/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7C14C36B-00D6-48A5-9FFF-0E9EC6AC9CDF}"/>
              </a:ext>
            </a:extLst>
          </p:cNvPr>
          <p:cNvSpPr txBox="1"/>
          <p:nvPr/>
        </p:nvSpPr>
        <p:spPr>
          <a:xfrm>
            <a:off x="6984203" y="2166395"/>
            <a:ext cx="241661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n-lt"/>
                <a:sym typeface="Wingdings" panose="05000000000000000000" pitchFamily="2" charset="2"/>
              </a:rPr>
              <a:t>N</a:t>
            </a:r>
            <a:r>
              <a:rPr lang="en-US" sz="20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n-lt"/>
              </a:rPr>
              <a:t>eutrino emission from active galaxy NGC 1068 reaches 4σ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C2E0FA44-99BF-439C-88C2-B3CF832CE1C3}"/>
              </a:ext>
            </a:extLst>
          </p:cNvPr>
          <p:cNvSpPr txBox="1"/>
          <p:nvPr/>
        </p:nvSpPr>
        <p:spPr>
          <a:xfrm>
            <a:off x="9506851" y="4286418"/>
            <a:ext cx="250592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rgbClr val="FFCCFF"/>
                </a:solidFill>
                <a:latin typeface="+mn-lt"/>
              </a:rPr>
              <a:t>Ultra-high-energy cosmic neutrino measured </a:t>
            </a:r>
            <a:r>
              <a:rPr lang="en-US" sz="2000" dirty="0">
                <a:solidFill>
                  <a:srgbClr val="FFCCFF"/>
                </a:solidFill>
              </a:rPr>
              <a:t>by KM3NeT</a:t>
            </a:r>
            <a:endParaRPr lang="en-US" sz="2000" dirty="0">
              <a:solidFill>
                <a:srgbClr val="FFCCFF"/>
              </a:solidFill>
              <a:latin typeface="+mn-lt"/>
            </a:endParaRPr>
          </a:p>
        </p:txBody>
      </p:sp>
      <p:pic>
        <p:nvPicPr>
          <p:cNvPr id="84" name="Picture 2" descr="An artist's impression of neutrino emission from the Galactic plane, and IceCube Lab at the South Pole. (IceCube/NSF. Original photo by Martin Wolf)">
            <a:extLst>
              <a:ext uri="{FF2B5EF4-FFF2-40B4-BE49-F238E27FC236}">
                <a16:creationId xmlns:a16="http://schemas.microsoft.com/office/drawing/2014/main" id="{50A6B000-9005-4E66-8451-95663378CE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05" y="4559591"/>
            <a:ext cx="3476004" cy="1955252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D19DF584-6157-4070-856E-7A98CD665B80}"/>
              </a:ext>
            </a:extLst>
          </p:cNvPr>
          <p:cNvSpPr txBox="1"/>
          <p:nvPr/>
        </p:nvSpPr>
        <p:spPr>
          <a:xfrm>
            <a:off x="776249" y="4174311"/>
            <a:ext cx="2641217" cy="3336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1400" i="1" dirty="0">
                <a:solidFill>
                  <a:schemeClr val="accent4"/>
                </a:solidFill>
              </a:rPr>
              <a:t>Science. 342 6161</a:t>
            </a:r>
            <a:endParaRPr lang="en-US" sz="1400" i="1" dirty="0">
              <a:solidFill>
                <a:schemeClr val="accent4"/>
              </a:solidFill>
              <a:sym typeface="Wingdings" panose="05000000000000000000" pitchFamily="2" charset="2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9775F1C3-5D84-4C47-BC72-09B110B3B150}"/>
              </a:ext>
            </a:extLst>
          </p:cNvPr>
          <p:cNvSpPr txBox="1"/>
          <p:nvPr/>
        </p:nvSpPr>
        <p:spPr>
          <a:xfrm>
            <a:off x="4284672" y="5574360"/>
            <a:ext cx="2167933" cy="38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400" i="1" dirty="0">
                <a:solidFill>
                  <a:schemeClr val="accent4"/>
                </a:solidFill>
                <a:sym typeface="Wingdings" panose="05000000000000000000" pitchFamily="2" charset="2"/>
              </a:rPr>
              <a:t>Science. 361 6398 (2018)</a:t>
            </a:r>
            <a:endParaRPr lang="en-US" sz="1600" i="1" dirty="0">
              <a:solidFill>
                <a:schemeClr val="accent4"/>
              </a:solidFill>
            </a:endParaRPr>
          </a:p>
        </p:txBody>
      </p:sp>
      <p:pic>
        <p:nvPicPr>
          <p:cNvPr id="87" name="Picture 4" descr="Picture 4">
            <a:extLst>
              <a:ext uri="{FF2B5EF4-FFF2-40B4-BE49-F238E27FC236}">
                <a16:creationId xmlns:a16="http://schemas.microsoft.com/office/drawing/2014/main" id="{8891E2E3-AB9C-416C-A498-BF0B699740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32725" y="1265709"/>
            <a:ext cx="1600714" cy="1575730"/>
          </a:xfrm>
          <a:prstGeom prst="round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sp>
        <p:nvSpPr>
          <p:cNvPr id="88" name="TextBox 87">
            <a:extLst>
              <a:ext uri="{FF2B5EF4-FFF2-40B4-BE49-F238E27FC236}">
                <a16:creationId xmlns:a16="http://schemas.microsoft.com/office/drawing/2014/main" id="{87FE92E4-4D6C-4EB0-9139-E3F74A1FA5D4}"/>
              </a:ext>
            </a:extLst>
          </p:cNvPr>
          <p:cNvSpPr txBox="1"/>
          <p:nvPr/>
        </p:nvSpPr>
        <p:spPr>
          <a:xfrm>
            <a:off x="6846496" y="3114755"/>
            <a:ext cx="2845574" cy="38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IE" sz="1400" i="1" dirty="0">
                <a:solidFill>
                  <a:schemeClr val="accent4"/>
                </a:solidFill>
              </a:rPr>
              <a:t>Science 378 538-543 (2022)</a:t>
            </a:r>
            <a:endParaRPr lang="en-US" sz="1600" i="1" dirty="0">
              <a:solidFill>
                <a:schemeClr val="accent4"/>
              </a:solidFill>
            </a:endParaRP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D346363E-139A-41F4-9F15-F92925C703B5}"/>
              </a:ext>
            </a:extLst>
          </p:cNvPr>
          <p:cNvSpPr txBox="1"/>
          <p:nvPr/>
        </p:nvSpPr>
        <p:spPr>
          <a:xfrm>
            <a:off x="9571263" y="5383328"/>
            <a:ext cx="22460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1400" i="1" dirty="0">
                <a:solidFill>
                  <a:schemeClr val="accent4"/>
                </a:solidFill>
              </a:rPr>
              <a:t>Nature 638 376–382 (2025)</a:t>
            </a:r>
            <a:endParaRPr lang="en-IE" sz="1400" i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757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" grpId="0"/>
      <p:bldP spid="82" grpId="0"/>
      <p:bldP spid="83" grpId="0"/>
      <p:bldP spid="86" grpId="0"/>
      <p:bldP spid="88" grpId="0"/>
      <p:bldP spid="8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23A88-303D-429E-9EF6-EC3461732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1F7AE-DBD1-4DCA-8D8C-00ED467B6273}" type="slidenum">
              <a:rPr lang="en-IE" smtClean="0"/>
              <a:t>18</a:t>
            </a:fld>
            <a:endParaRPr lang="en-IE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52AD1F-3E15-40B6-AEFA-6FF281621F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2" y="6323740"/>
            <a:ext cx="2743200" cy="365125"/>
          </a:xfrm>
        </p:spPr>
        <p:txBody>
          <a:bodyPr/>
          <a:lstStyle/>
          <a:p>
            <a:r>
              <a:rPr lang="en-US" dirty="0"/>
              <a:t>26/6/2026</a:t>
            </a:r>
            <a:endParaRPr lang="en-IE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94D627-B956-4FE3-864C-5EEDFF377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Future astrophysical neutrino experiments | Iwan Morton-Blake/</a:t>
            </a:r>
            <a:r>
              <a:rPr lang="en-US" dirty="0" err="1"/>
              <a:t>Donglian</a:t>
            </a:r>
            <a:r>
              <a:rPr lang="en-US" dirty="0"/>
              <a:t> Xu</a:t>
            </a:r>
            <a:endParaRPr lang="en-IE" dirty="0"/>
          </a:p>
        </p:txBody>
      </p:sp>
      <p:pic>
        <p:nvPicPr>
          <p:cNvPr id="69" name="Picture 6" descr="IceCube Experiment – Niels Bohr Institute - University of Copenhagen">
            <a:extLst>
              <a:ext uri="{FF2B5EF4-FFF2-40B4-BE49-F238E27FC236}">
                <a16:creationId xmlns:a16="http://schemas.microsoft.com/office/drawing/2014/main" id="{D1CC6F25-E492-4036-A482-DD31C5995C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50" y="1223335"/>
            <a:ext cx="3159899" cy="179539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4627526D-F1FD-4640-B56E-6E3E9CB109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8778" y="1228635"/>
            <a:ext cx="2271061" cy="2702079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1CDD7362-7052-4281-B795-B53F2B2DA0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1483" y="3018732"/>
            <a:ext cx="3050063" cy="1436373"/>
          </a:xfrm>
          <a:prstGeom prst="rect">
            <a:avLst/>
          </a:prstGeom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7FA0A014-2C9E-4C38-93E4-3317E3B0E2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2047" y="3871887"/>
            <a:ext cx="2246090" cy="2304825"/>
          </a:xfrm>
          <a:prstGeom prst="rect">
            <a:avLst/>
          </a:pr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05045C67-CBF1-453D-ABD0-EBEFF03D8D60}"/>
              </a:ext>
            </a:extLst>
          </p:cNvPr>
          <p:cNvSpPr txBox="1"/>
          <p:nvPr/>
        </p:nvSpPr>
        <p:spPr>
          <a:xfrm>
            <a:off x="516909" y="3182058"/>
            <a:ext cx="315989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accent4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Detection of</a:t>
            </a:r>
            <a:r>
              <a:rPr lang="en-US" sz="2000" dirty="0">
                <a:solidFill>
                  <a:schemeClr val="accent4">
                    <a:lumMod val="40000"/>
                    <a:lumOff val="60000"/>
                  </a:schemeClr>
                </a:solidFill>
                <a:latin typeface="+mn-lt"/>
                <a:sym typeface="Wingdings" panose="05000000000000000000" pitchFamily="2" charset="2"/>
              </a:rPr>
              <a:t> high-energy d</a:t>
            </a:r>
            <a:r>
              <a:rPr lang="en-US" sz="2000" dirty="0">
                <a:solidFill>
                  <a:schemeClr val="accent4">
                    <a:lumMod val="40000"/>
                    <a:lumOff val="60000"/>
                  </a:schemeClr>
                </a:solidFill>
                <a:latin typeface="+mn-lt"/>
              </a:rPr>
              <a:t>iffuse astrophysical neutrino flux 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0EB492BE-A980-4CB9-97F0-904765321179}"/>
              </a:ext>
            </a:extLst>
          </p:cNvPr>
          <p:cNvSpPr txBox="1"/>
          <p:nvPr/>
        </p:nvSpPr>
        <p:spPr>
          <a:xfrm>
            <a:off x="4156484" y="4570105"/>
            <a:ext cx="250027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sym typeface="Wingdings" panose="05000000000000000000" pitchFamily="2" charset="2"/>
              </a:rPr>
              <a:t>Evidence for neutrino emission from a flaring blazar</a:t>
            </a:r>
            <a:endParaRPr lang="en-IE" sz="2000" dirty="0"/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7C14C36B-00D6-48A5-9FFF-0E9EC6AC9CDF}"/>
              </a:ext>
            </a:extLst>
          </p:cNvPr>
          <p:cNvSpPr txBox="1"/>
          <p:nvPr/>
        </p:nvSpPr>
        <p:spPr>
          <a:xfrm>
            <a:off x="6984203" y="2166395"/>
            <a:ext cx="241661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n-lt"/>
                <a:sym typeface="Wingdings" panose="05000000000000000000" pitchFamily="2" charset="2"/>
              </a:rPr>
              <a:t>N</a:t>
            </a:r>
            <a:r>
              <a:rPr lang="en-US" sz="20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n-lt"/>
              </a:rPr>
              <a:t>eutrino emission from active galaxy NGC 1068 reaches 4σ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C2E0FA44-99BF-439C-88C2-B3CF832CE1C3}"/>
              </a:ext>
            </a:extLst>
          </p:cNvPr>
          <p:cNvSpPr txBox="1"/>
          <p:nvPr/>
        </p:nvSpPr>
        <p:spPr>
          <a:xfrm>
            <a:off x="9506851" y="4286418"/>
            <a:ext cx="250592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rgbClr val="FFCCFF"/>
                </a:solidFill>
                <a:latin typeface="+mn-lt"/>
              </a:rPr>
              <a:t>Ultra-high-energy cosmic neutrino measured </a:t>
            </a:r>
            <a:r>
              <a:rPr lang="en-US" sz="2000" dirty="0">
                <a:solidFill>
                  <a:srgbClr val="FFCCFF"/>
                </a:solidFill>
              </a:rPr>
              <a:t>by KM3NeT</a:t>
            </a:r>
            <a:endParaRPr lang="en-US" sz="2000" dirty="0">
              <a:solidFill>
                <a:srgbClr val="FFCCFF"/>
              </a:solidFill>
              <a:latin typeface="+mn-lt"/>
            </a:endParaRPr>
          </a:p>
        </p:txBody>
      </p:sp>
      <p:pic>
        <p:nvPicPr>
          <p:cNvPr id="84" name="Picture 2" descr="An artist's impression of neutrino emission from the Galactic plane, and IceCube Lab at the South Pole. (IceCube/NSF. Original photo by Martin Wolf)">
            <a:extLst>
              <a:ext uri="{FF2B5EF4-FFF2-40B4-BE49-F238E27FC236}">
                <a16:creationId xmlns:a16="http://schemas.microsoft.com/office/drawing/2014/main" id="{50A6B000-9005-4E66-8451-95663378CE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05" y="4559591"/>
            <a:ext cx="3476004" cy="1955252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D19DF584-6157-4070-856E-7A98CD665B80}"/>
              </a:ext>
            </a:extLst>
          </p:cNvPr>
          <p:cNvSpPr txBox="1"/>
          <p:nvPr/>
        </p:nvSpPr>
        <p:spPr>
          <a:xfrm>
            <a:off x="776249" y="4174311"/>
            <a:ext cx="2641217" cy="3336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1400" i="1" dirty="0"/>
              <a:t>Science. 342 6161</a:t>
            </a:r>
            <a:endParaRPr lang="en-US" sz="1400" i="1" dirty="0">
              <a:sym typeface="Wingdings" panose="05000000000000000000" pitchFamily="2" charset="2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9775F1C3-5D84-4C47-BC72-09B110B3B150}"/>
              </a:ext>
            </a:extLst>
          </p:cNvPr>
          <p:cNvSpPr txBox="1"/>
          <p:nvPr/>
        </p:nvSpPr>
        <p:spPr>
          <a:xfrm>
            <a:off x="4284672" y="5574360"/>
            <a:ext cx="2167933" cy="38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400" i="1" dirty="0">
                <a:sym typeface="Wingdings" panose="05000000000000000000" pitchFamily="2" charset="2"/>
              </a:rPr>
              <a:t>Science. 361 6398 (2018)</a:t>
            </a:r>
            <a:endParaRPr lang="en-US" sz="1600" i="1" dirty="0"/>
          </a:p>
        </p:txBody>
      </p:sp>
      <p:pic>
        <p:nvPicPr>
          <p:cNvPr id="87" name="Picture 4" descr="Picture 4">
            <a:extLst>
              <a:ext uri="{FF2B5EF4-FFF2-40B4-BE49-F238E27FC236}">
                <a16:creationId xmlns:a16="http://schemas.microsoft.com/office/drawing/2014/main" id="{8891E2E3-AB9C-416C-A498-BF0B699740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32725" y="1265709"/>
            <a:ext cx="1600714" cy="1575730"/>
          </a:xfrm>
          <a:prstGeom prst="round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sp>
        <p:nvSpPr>
          <p:cNvPr id="88" name="TextBox 87">
            <a:extLst>
              <a:ext uri="{FF2B5EF4-FFF2-40B4-BE49-F238E27FC236}">
                <a16:creationId xmlns:a16="http://schemas.microsoft.com/office/drawing/2014/main" id="{87FE92E4-4D6C-4EB0-9139-E3F74A1FA5D4}"/>
              </a:ext>
            </a:extLst>
          </p:cNvPr>
          <p:cNvSpPr txBox="1"/>
          <p:nvPr/>
        </p:nvSpPr>
        <p:spPr>
          <a:xfrm>
            <a:off x="6846496" y="3114755"/>
            <a:ext cx="2845574" cy="38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IE" sz="1400" i="1" dirty="0"/>
              <a:t>Science 378 538-543 (2022)</a:t>
            </a:r>
            <a:endParaRPr lang="en-US" sz="1600" i="1" dirty="0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D346363E-139A-41F4-9F15-F92925C703B5}"/>
              </a:ext>
            </a:extLst>
          </p:cNvPr>
          <p:cNvSpPr txBox="1"/>
          <p:nvPr/>
        </p:nvSpPr>
        <p:spPr>
          <a:xfrm>
            <a:off x="9571263" y="5383328"/>
            <a:ext cx="22460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1400" i="1" dirty="0">
                <a:solidFill>
                  <a:schemeClr val="accent4"/>
                </a:solidFill>
              </a:rPr>
              <a:t>Nature 638 376–382 (2025)</a:t>
            </a:r>
            <a:endParaRPr lang="en-IE" sz="1400" i="1" dirty="0">
              <a:solidFill>
                <a:schemeClr val="accent4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1438791-7453-4096-8CE6-34CC165D6B63}"/>
              </a:ext>
            </a:extLst>
          </p:cNvPr>
          <p:cNvSpPr/>
          <p:nvPr/>
        </p:nvSpPr>
        <p:spPr>
          <a:xfrm>
            <a:off x="148730" y="812800"/>
            <a:ext cx="11970527" cy="5397500"/>
          </a:xfrm>
          <a:prstGeom prst="rect">
            <a:avLst/>
          </a:prstGeom>
          <a:solidFill>
            <a:schemeClr val="bg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6FE3802-A326-4CB4-A301-3CBC01A3B8F1}"/>
              </a:ext>
            </a:extLst>
          </p:cNvPr>
          <p:cNvSpPr txBox="1"/>
          <p:nvPr/>
        </p:nvSpPr>
        <p:spPr>
          <a:xfrm>
            <a:off x="7964280" y="3418234"/>
            <a:ext cx="3771496" cy="919401"/>
          </a:xfrm>
          <a:prstGeom prst="round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2400" dirty="0"/>
              <a:t>More and better neutrino telescopes are on the way!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8458C619-1BAF-47B4-9DB7-0D4849FD15E6}"/>
                  </a:ext>
                </a:extLst>
              </p:cNvPr>
              <p:cNvSpPr txBox="1"/>
              <p:nvPr/>
            </p:nvSpPr>
            <p:spPr>
              <a:xfrm>
                <a:off x="1016444" y="1460619"/>
                <a:ext cx="6729912" cy="4357505"/>
              </a:xfrm>
              <a:prstGeom prst="round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dirty="0"/>
                  <a:t>A transition point for Neutrino Astronomy?</a:t>
                </a:r>
              </a:p>
              <a:p>
                <a:pPr algn="ctr"/>
                <a:endParaRPr lang="en-US" sz="2400" dirty="0"/>
              </a:p>
              <a:p>
                <a:pPr algn="ctr"/>
                <a:r>
                  <a:rPr lang="en-US" sz="2400" dirty="0"/>
                  <a:t>High-energy </a:t>
                </a:r>
                <a:r>
                  <a:rPr lang="en-US" sz="2400" dirty="0" err="1"/>
                  <a:t>astro</a:t>
                </a:r>
                <a:r>
                  <a:rPr lang="en-US" sz="2400" dirty="0"/>
                  <a:t>. neutrinos are now established</a:t>
                </a:r>
              </a:p>
              <a:p>
                <a:pPr algn="ctr"/>
                <a:endParaRPr lang="en-US" sz="2400" dirty="0"/>
              </a:p>
              <a:p>
                <a:pPr algn="ctr"/>
                <a:r>
                  <a:rPr lang="en-US" sz="2400" dirty="0"/>
                  <a:t>The next-generation aims to move:</a:t>
                </a:r>
              </a:p>
              <a:p>
                <a:pPr algn="ctr"/>
                <a:r>
                  <a:rPr lang="en-US" sz="2800" b="1" dirty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rPr>
                  <a:t>Discovery </a:t>
                </a:r>
                <a:r>
                  <a:rPr lang="en-US" sz="2800" b="1" dirty="0">
                    <a:solidFill>
                      <a:schemeClr val="accent4">
                        <a:lumMod val="20000"/>
                        <a:lumOff val="80000"/>
                      </a:schemeClr>
                    </a:solidFill>
                    <a:sym typeface="Wingdings" panose="05000000000000000000" pitchFamily="2" charset="2"/>
                  </a:rPr>
                  <a:t> Precision</a:t>
                </a:r>
                <a:endParaRPr lang="en-US" sz="2800" b="1" dirty="0"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  <a:p>
                <a:pPr algn="ctr"/>
                <a:endParaRPr lang="en-US" sz="2400" dirty="0"/>
              </a:p>
              <a:p>
                <a:pPr algn="ctr"/>
                <a:r>
                  <a:rPr lang="en-US" sz="2400" dirty="0"/>
                  <a:t>Resolve the neutrino sky</a:t>
                </a:r>
              </a:p>
              <a:p>
                <a:pPr algn="ctr"/>
                <a:r>
                  <a:rPr lang="en-US" sz="2400" dirty="0"/>
                  <a:t>Measure </a:t>
                </a:r>
                <a:r>
                  <a:rPr lang="en-US" sz="2400" dirty="0" err="1"/>
                  <a:t>flavour</a:t>
                </a:r>
                <a:r>
                  <a:rPr lang="en-US" sz="2400" dirty="0"/>
                  <a:t> compositions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𝜇</m:t>
                        </m:r>
                      </m:sub>
                    </m:sSub>
                    <m:r>
                      <a:rPr lang="en-US" sz="24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,</m:t>
                    </m:r>
                    <m:sSub>
                      <m:sSubPr>
                        <m:ctrlPr>
                          <a:rPr lang="en-US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sz="2400" dirty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𝜏</m:t>
                        </m:r>
                      </m:sub>
                    </m:sSub>
                  </m:oMath>
                </a14:m>
                <a:r>
                  <a:rPr lang="en-US" sz="2400" dirty="0"/>
                  <a:t>)</a:t>
                </a:r>
              </a:p>
              <a:p>
                <a:pPr algn="ctr"/>
                <a:r>
                  <a:rPr lang="en-US" sz="2400" dirty="0"/>
                  <a:t>Understand source physics/mechanisms</a:t>
                </a:r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8458C619-1BAF-47B4-9DB7-0D4849FD15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6444" y="1460619"/>
                <a:ext cx="6729912" cy="4357505"/>
              </a:xfrm>
              <a:prstGeom prst="roundRect">
                <a:avLst/>
              </a:prstGeom>
              <a:blipFill>
                <a:blip r:embed="rId10"/>
                <a:stretch>
                  <a:fillRect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AAC092DF-16E5-4E73-81F7-22E31504A53F}"/>
              </a:ext>
            </a:extLst>
          </p:cNvPr>
          <p:cNvCxnSpPr>
            <a:cxnSpLocks/>
          </p:cNvCxnSpPr>
          <p:nvPr/>
        </p:nvCxnSpPr>
        <p:spPr>
          <a:xfrm>
            <a:off x="2851597" y="653067"/>
            <a:ext cx="3244403" cy="0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CBBD4E82-5D0B-46DF-BB19-09CFB4D67294}"/>
              </a:ext>
            </a:extLst>
          </p:cNvPr>
          <p:cNvCxnSpPr>
            <a:cxnSpLocks/>
          </p:cNvCxnSpPr>
          <p:nvPr/>
        </p:nvCxnSpPr>
        <p:spPr>
          <a:xfrm>
            <a:off x="2851597" y="660439"/>
            <a:ext cx="5042761" cy="0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C2B0C2C9-4229-4106-908F-B2F7101EDC89}"/>
              </a:ext>
            </a:extLst>
          </p:cNvPr>
          <p:cNvCxnSpPr>
            <a:cxnSpLocks/>
          </p:cNvCxnSpPr>
          <p:nvPr/>
        </p:nvCxnSpPr>
        <p:spPr>
          <a:xfrm flipV="1">
            <a:off x="2851597" y="654826"/>
            <a:ext cx="6863903" cy="5613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6" name="Group 55">
            <a:extLst>
              <a:ext uri="{FF2B5EF4-FFF2-40B4-BE49-F238E27FC236}">
                <a16:creationId xmlns:a16="http://schemas.microsoft.com/office/drawing/2014/main" id="{3F67C7BF-3011-460A-BA35-72141A788C20}"/>
              </a:ext>
            </a:extLst>
          </p:cNvPr>
          <p:cNvGrpSpPr/>
          <p:nvPr/>
        </p:nvGrpSpPr>
        <p:grpSpPr>
          <a:xfrm>
            <a:off x="4654982" y="286927"/>
            <a:ext cx="920303" cy="723891"/>
            <a:chOff x="1328167" y="639654"/>
            <a:chExt cx="920303" cy="723891"/>
          </a:xfrm>
        </p:grpSpPr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49A7A392-D3B9-41CC-8078-55FDF66CCE85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F95CA7A3-37D7-4A75-8D2B-4A1661DFE7B0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2018</a:t>
              </a:r>
              <a:endParaRPr lang="en-IE" dirty="0"/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63AAD01D-2C29-4FE0-9FD5-5C0CC1CE9B0C}"/>
              </a:ext>
            </a:extLst>
          </p:cNvPr>
          <p:cNvGrpSpPr/>
          <p:nvPr/>
        </p:nvGrpSpPr>
        <p:grpSpPr>
          <a:xfrm>
            <a:off x="6462132" y="286927"/>
            <a:ext cx="920303" cy="723891"/>
            <a:chOff x="1328167" y="639654"/>
            <a:chExt cx="920303" cy="723891"/>
          </a:xfrm>
        </p:grpSpPr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375C2F79-5B04-437A-96FF-1B021DA14C21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0EDD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AAEC4C91-BF3A-476F-8D24-9896CFA5A84C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2022</a:t>
              </a:r>
              <a:endParaRPr lang="en-IE" dirty="0"/>
            </a:p>
          </p:txBody>
        </p:sp>
      </p:grp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3CF2D5D3-8FEF-4A74-8794-5E4306985E54}"/>
              </a:ext>
            </a:extLst>
          </p:cNvPr>
          <p:cNvCxnSpPr>
            <a:cxnSpLocks/>
          </p:cNvCxnSpPr>
          <p:nvPr/>
        </p:nvCxnSpPr>
        <p:spPr>
          <a:xfrm flipV="1">
            <a:off x="2851597" y="653068"/>
            <a:ext cx="1557117" cy="1"/>
          </a:xfrm>
          <a:prstGeom prst="straightConnector1">
            <a:avLst/>
          </a:prstGeom>
          <a:ln w="76200" cap="rnd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31C37F5-0333-448C-9993-7FC081929311}"/>
              </a:ext>
            </a:extLst>
          </p:cNvPr>
          <p:cNvGrpSpPr/>
          <p:nvPr/>
        </p:nvGrpSpPr>
        <p:grpSpPr>
          <a:xfrm>
            <a:off x="3004567" y="291121"/>
            <a:ext cx="920303" cy="723891"/>
            <a:chOff x="1328167" y="639654"/>
            <a:chExt cx="920303" cy="723891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0A0B0432-BDBA-4371-9B0D-A1BB0EE6C27F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EB07C138-DAC8-4483-9168-16966EE6AD46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2013</a:t>
              </a:r>
              <a:endParaRPr lang="en-IE" dirty="0"/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25BA1022-B367-4E59-B984-24AA0E461F4D}"/>
              </a:ext>
            </a:extLst>
          </p:cNvPr>
          <p:cNvGrpSpPr/>
          <p:nvPr/>
        </p:nvGrpSpPr>
        <p:grpSpPr>
          <a:xfrm>
            <a:off x="8192512" y="286927"/>
            <a:ext cx="920303" cy="723891"/>
            <a:chOff x="1328167" y="639654"/>
            <a:chExt cx="920303" cy="723891"/>
          </a:xfrm>
        </p:grpSpPr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4121C988-0718-47A4-B2C9-CC7CC2CADD78}"/>
                </a:ext>
              </a:extLst>
            </p:cNvPr>
            <p:cNvSpPr/>
            <p:nvPr/>
          </p:nvSpPr>
          <p:spPr>
            <a:xfrm>
              <a:off x="1404938" y="639654"/>
              <a:ext cx="766762" cy="72389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FCC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1200" dirty="0"/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C189BCAA-BA2E-46E9-B342-7EC4C07C2F18}"/>
                </a:ext>
              </a:extLst>
            </p:cNvPr>
            <p:cNvSpPr txBox="1"/>
            <p:nvPr/>
          </p:nvSpPr>
          <p:spPr>
            <a:xfrm>
              <a:off x="1328167" y="816933"/>
              <a:ext cx="9203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2025</a:t>
              </a:r>
              <a:endParaRPr lang="en-IE" dirty="0"/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9CDEDAC3-DE14-429F-A6BE-4F1DFA1FED39}"/>
              </a:ext>
            </a:extLst>
          </p:cNvPr>
          <p:cNvSpPr txBox="1"/>
          <p:nvPr/>
        </p:nvSpPr>
        <p:spPr>
          <a:xfrm>
            <a:off x="8169128" y="2592447"/>
            <a:ext cx="3361799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dirty="0"/>
              <a:t>“High-Energy Cosmic Neutrinos”, </a:t>
            </a:r>
            <a:r>
              <a:rPr lang="en-IE" dirty="0" err="1"/>
              <a:t>Kohta</a:t>
            </a:r>
            <a:r>
              <a:rPr lang="en-IE" dirty="0"/>
              <a:t> </a:t>
            </a:r>
            <a:r>
              <a:rPr lang="en-IE" dirty="0" err="1"/>
              <a:t>Murase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2311961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878DD-B8B3-45D9-9479-0B87E3BA8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What do we need?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F370EF-2BD9-47C1-9A43-62BF8BC76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49B5FE-43DA-4E98-A050-A9AFBE039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D4E32-780A-4760-91A4-EAC3C5A5E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19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42783727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6A30A-817E-44B0-B062-94A71056A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pic>
        <p:nvPicPr>
          <p:cNvPr id="3074" name="Picture 2" descr="A diver attached to a cable moves through the IMB’s tank.">
            <a:extLst>
              <a:ext uri="{FF2B5EF4-FFF2-40B4-BE49-F238E27FC236}">
                <a16:creationId xmlns:a16="http://schemas.microsoft.com/office/drawing/2014/main" id="{76519C11-94FF-4E6F-8CAA-51ECB9B54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6221" y="2171920"/>
            <a:ext cx="2344724" cy="1273352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9A22DB83-3B81-4BD4-9F80-480D197576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845" y="3544660"/>
            <a:ext cx="516534" cy="76235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SNO | SNOLAB">
            <a:extLst>
              <a:ext uri="{FF2B5EF4-FFF2-40B4-BE49-F238E27FC236}">
                <a16:creationId xmlns:a16="http://schemas.microsoft.com/office/drawing/2014/main" id="{137A855B-3355-4E34-8A18-32468A6075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16200000">
            <a:off x="823527" y="3350113"/>
            <a:ext cx="956077" cy="134517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ANTARES – Astroparticle Physics">
            <a:extLst>
              <a:ext uri="{FF2B5EF4-FFF2-40B4-BE49-F238E27FC236}">
                <a16:creationId xmlns:a16="http://schemas.microsoft.com/office/drawing/2014/main" id="{6956E37C-520F-4DED-8714-B8DE0AD0A5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603384" y="3543764"/>
            <a:ext cx="2498546" cy="212246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uge neutrino detector sees first hints of particles from exploding stars">
            <a:extLst>
              <a:ext uri="{FF2B5EF4-FFF2-40B4-BE49-F238E27FC236}">
                <a16:creationId xmlns:a16="http://schemas.microsoft.com/office/drawing/2014/main" id="{44347254-C99C-4DEB-BECA-6A30321B24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69924" y="1322806"/>
            <a:ext cx="3311931" cy="212246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>
            <a:extLst>
              <a:ext uri="{FF2B5EF4-FFF2-40B4-BE49-F238E27FC236}">
                <a16:creationId xmlns:a16="http://schemas.microsoft.com/office/drawing/2014/main" id="{5DDE80FF-67A9-433A-BE33-CED869F552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096000" y="111087"/>
            <a:ext cx="4253442" cy="333239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ceCube neutrino detector in Antarctica spots first high-energy neutrinos  emitted in our own Milky Way galaxy">
            <a:extLst>
              <a:ext uri="{FF2B5EF4-FFF2-40B4-BE49-F238E27FC236}">
                <a16:creationId xmlns:a16="http://schemas.microsoft.com/office/drawing/2014/main" id="{059E11D4-53C2-4AE4-B9B5-8A5304F1D2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179006" y="3543764"/>
            <a:ext cx="4747024" cy="281258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159E175B-7343-4C2F-8313-6FDA9C70AB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90005" y="3544659"/>
            <a:ext cx="2543366" cy="157900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FBB03F86-4C30-4B38-945D-409491AE7259}"/>
              </a:ext>
            </a:extLst>
          </p:cNvPr>
          <p:cNvSpPr txBox="1"/>
          <p:nvPr/>
        </p:nvSpPr>
        <p:spPr>
          <a:xfrm>
            <a:off x="29348" y="4334162"/>
            <a:ext cx="6075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200</a:t>
            </a:r>
          </a:p>
          <a:p>
            <a:pPr algn="ctr"/>
            <a:r>
              <a:rPr lang="en-US" dirty="0"/>
              <a:t>kgs</a:t>
            </a:r>
            <a:endParaRPr lang="en-IE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7E36CB75-2EF9-4E92-A269-8E26C5D5F18B}"/>
              </a:ext>
            </a:extLst>
          </p:cNvPr>
          <p:cNvSpPr txBox="1"/>
          <p:nvPr/>
        </p:nvSpPr>
        <p:spPr>
          <a:xfrm>
            <a:off x="3480461" y="844202"/>
            <a:ext cx="16908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23 kilotons</a:t>
            </a:r>
            <a:endParaRPr lang="en-IE" sz="2400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99C73C7E-0448-4846-B93B-8208F67B563A}"/>
              </a:ext>
            </a:extLst>
          </p:cNvPr>
          <p:cNvSpPr txBox="1"/>
          <p:nvPr/>
        </p:nvSpPr>
        <p:spPr>
          <a:xfrm>
            <a:off x="2415118" y="5116219"/>
            <a:ext cx="16908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1 kiloton</a:t>
            </a:r>
            <a:endParaRPr lang="en-IE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0359314E-758B-42C4-B556-5482648A73B8}"/>
              </a:ext>
            </a:extLst>
          </p:cNvPr>
          <p:cNvSpPr txBox="1"/>
          <p:nvPr/>
        </p:nvSpPr>
        <p:spPr>
          <a:xfrm>
            <a:off x="10394902" y="1237530"/>
            <a:ext cx="169085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dirty="0"/>
              <a:t>190</a:t>
            </a:r>
          </a:p>
          <a:p>
            <a:pPr algn="ctr"/>
            <a:r>
              <a:rPr lang="en-US" sz="3200" dirty="0"/>
              <a:t>kilotons</a:t>
            </a:r>
            <a:endParaRPr lang="en-IE" sz="3200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4D2129CD-5E27-485C-9796-AD790DB70CBC}"/>
              </a:ext>
            </a:extLst>
          </p:cNvPr>
          <p:cNvSpPr txBox="1"/>
          <p:nvPr/>
        </p:nvSpPr>
        <p:spPr>
          <a:xfrm>
            <a:off x="4947810" y="5766513"/>
            <a:ext cx="16908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0.1 km</a:t>
            </a:r>
            <a:r>
              <a:rPr lang="en-US" sz="2400" baseline="30000" dirty="0"/>
              <a:t>3</a:t>
            </a:r>
            <a:endParaRPr lang="en-IE" sz="2400" baseline="30000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6020B6E2-B4B8-4AD5-BB17-8945CEBD7351}"/>
              </a:ext>
            </a:extLst>
          </p:cNvPr>
          <p:cNvSpPr txBox="1"/>
          <p:nvPr/>
        </p:nvSpPr>
        <p:spPr>
          <a:xfrm>
            <a:off x="8947982" y="6063962"/>
            <a:ext cx="16908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dirty="0"/>
              <a:t>1 km</a:t>
            </a:r>
            <a:r>
              <a:rPr lang="en-US" sz="3200" baseline="30000" dirty="0"/>
              <a:t>3</a:t>
            </a:r>
            <a:endParaRPr lang="en-IE" sz="3200" baseline="30000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3BBE9555-5816-459D-B583-ADFDF2CF0F23}"/>
              </a:ext>
            </a:extLst>
          </p:cNvPr>
          <p:cNvSpPr txBox="1"/>
          <p:nvPr/>
        </p:nvSpPr>
        <p:spPr>
          <a:xfrm>
            <a:off x="594913" y="1814948"/>
            <a:ext cx="16908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3 kilotons</a:t>
            </a:r>
            <a:endParaRPr lang="en-IE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DEDF4002-4C68-4D72-84DB-6FD61A7BC99D}"/>
              </a:ext>
            </a:extLst>
          </p:cNvPr>
          <p:cNvSpPr txBox="1"/>
          <p:nvPr/>
        </p:nvSpPr>
        <p:spPr>
          <a:xfrm>
            <a:off x="455479" y="4493291"/>
            <a:ext cx="16908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1 kiloton</a:t>
            </a:r>
            <a:endParaRPr lang="en-IE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E716A33F-5527-4AF4-900B-0F126201870B}"/>
              </a:ext>
            </a:extLst>
          </p:cNvPr>
          <p:cNvSpPr txBox="1"/>
          <p:nvPr/>
        </p:nvSpPr>
        <p:spPr>
          <a:xfrm rot="20532219">
            <a:off x="61401" y="813423"/>
            <a:ext cx="43176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They grow up so fast </a:t>
            </a:r>
            <a:r>
              <a:rPr lang="en-IE" sz="2800" b="0" i="0" dirty="0">
                <a:solidFill>
                  <a:srgbClr val="BFBFBF"/>
                </a:solidFill>
                <a:effectLst/>
                <a:latin typeface="Google Sans"/>
              </a:rPr>
              <a:t>🥲</a:t>
            </a:r>
            <a:endParaRPr lang="en-IE" sz="2800" dirty="0"/>
          </a:p>
        </p:txBody>
      </p:sp>
      <p:sp>
        <p:nvSpPr>
          <p:cNvPr id="48" name="Footer Placeholder 47">
            <a:extLst>
              <a:ext uri="{FF2B5EF4-FFF2-40B4-BE49-F238E27FC236}">
                <a16:creationId xmlns:a16="http://schemas.microsoft.com/office/drawing/2014/main" id="{96D52EA9-DD4D-4388-BA86-80401FB3C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49" name="Slide Number Placeholder 48">
            <a:extLst>
              <a:ext uri="{FF2B5EF4-FFF2-40B4-BE49-F238E27FC236}">
                <a16:creationId xmlns:a16="http://schemas.microsoft.com/office/drawing/2014/main" id="{E6A5D115-F769-4641-B005-DAB01C924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20</a:t>
            </a:fld>
            <a:endParaRPr lang="en-IE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E7BE1A84-3AB8-431D-A114-617959FEB256}"/>
              </a:ext>
            </a:extLst>
          </p:cNvPr>
          <p:cNvSpPr/>
          <p:nvPr/>
        </p:nvSpPr>
        <p:spPr>
          <a:xfrm>
            <a:off x="11034197" y="2605591"/>
            <a:ext cx="1051560" cy="1026160"/>
          </a:xfrm>
          <a:prstGeom prst="right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  <a:endParaRPr lang="en-IE" sz="48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4812128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6303F091-F929-4CDF-BE32-EC57937CA191}"/>
              </a:ext>
            </a:extLst>
          </p:cNvPr>
          <p:cNvGrpSpPr/>
          <p:nvPr/>
        </p:nvGrpSpPr>
        <p:grpSpPr>
          <a:xfrm>
            <a:off x="2794942" y="1806597"/>
            <a:ext cx="6090409" cy="1475667"/>
            <a:chOff x="2845384" y="2127738"/>
            <a:chExt cx="6090409" cy="1475667"/>
          </a:xfrm>
        </p:grpSpPr>
        <p:pic>
          <p:nvPicPr>
            <p:cNvPr id="4" name="图片 24" descr="upload_post_object_v2_452906666">
              <a:extLst>
                <a:ext uri="{FF2B5EF4-FFF2-40B4-BE49-F238E27FC236}">
                  <a16:creationId xmlns:a16="http://schemas.microsoft.com/office/drawing/2014/main" id="{1AEF6B87-F640-405B-97A2-559B02F9848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288558" y="2138341"/>
              <a:ext cx="1132943" cy="1465064"/>
            </a:xfrm>
            <a:prstGeom prst="rect">
              <a:avLst/>
            </a:prstGeom>
            <a:ln w="38100">
              <a:solidFill>
                <a:srgbClr val="FF0000"/>
              </a:solidFill>
            </a:ln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0C350DB-F3B7-4808-BD1C-7D11E5F8CC4E}"/>
                </a:ext>
              </a:extLst>
            </p:cNvPr>
            <p:cNvSpPr/>
            <p:nvPr/>
          </p:nvSpPr>
          <p:spPr>
            <a:xfrm>
              <a:off x="6743355" y="2227904"/>
              <a:ext cx="676988" cy="272464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sz="200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Box 5">
                  <a:extLst>
                    <a:ext uri="{FF2B5EF4-FFF2-40B4-BE49-F238E27FC236}">
                      <a16:creationId xmlns:a16="http://schemas.microsoft.com/office/drawing/2014/main" id="{C48065B3-8024-4C8F-BACB-F1B5AD028A03}"/>
                    </a:ext>
                  </a:extLst>
                </p:cNvPr>
                <p:cNvSpPr txBox="1"/>
                <p:nvPr/>
              </p:nvSpPr>
              <p:spPr>
                <a:xfrm>
                  <a:off x="6779683" y="2226660"/>
                  <a:ext cx="837713" cy="2616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en-US" sz="1100" b="0" i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𝜏</m:t>
                      </m:r>
                    </m:oMath>
                  </a14:m>
                  <a:r>
                    <a:rPr lang="en-IE" sz="1100" dirty="0">
                      <a:solidFill>
                        <a:schemeClr val="accent5">
                          <a:lumMod val="50000"/>
                        </a:schemeClr>
                      </a:solidFill>
                      <a:latin typeface="Times" panose="02020603050405020304" pitchFamily="18" charset="0"/>
                      <a:cs typeface="Times" panose="02020603050405020304" pitchFamily="18" charset="0"/>
                    </a:rPr>
                    <a:t> decay</a:t>
                  </a:r>
                </a:p>
              </p:txBody>
            </p:sp>
          </mc:Choice>
          <mc:Fallback xmlns="">
            <p:sp>
              <p:nvSpPr>
                <p:cNvPr id="6" name="TextBox 5">
                  <a:extLst>
                    <a:ext uri="{FF2B5EF4-FFF2-40B4-BE49-F238E27FC236}">
                      <a16:creationId xmlns:a16="http://schemas.microsoft.com/office/drawing/2014/main" id="{C48065B3-8024-4C8F-BACB-F1B5AD028A0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779683" y="2226660"/>
                  <a:ext cx="837713" cy="261610"/>
                </a:xfrm>
                <a:prstGeom prst="rect">
                  <a:avLst/>
                </a:prstGeom>
                <a:blipFill>
                  <a:blip r:embed="rId3"/>
                  <a:stretch>
                    <a:fillRect b="-16279"/>
                  </a:stretch>
                </a:blipFill>
              </p:spPr>
              <p:txBody>
                <a:bodyPr/>
                <a:lstStyle/>
                <a:p>
                  <a:r>
                    <a:rPr lang="en-IE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7" name="图片 24" descr="upload_post_object_v2_452906666">
              <a:extLst>
                <a:ext uri="{FF2B5EF4-FFF2-40B4-BE49-F238E27FC236}">
                  <a16:creationId xmlns:a16="http://schemas.microsoft.com/office/drawing/2014/main" id="{8B7B95F5-E0CD-4BB6-ABBF-211760E42B1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732971" y="2127738"/>
              <a:ext cx="1202822" cy="1465064"/>
            </a:xfrm>
            <a:prstGeom prst="rect">
              <a:avLst/>
            </a:prstGeom>
            <a:ln w="38100">
              <a:solidFill>
                <a:srgbClr val="FF0000"/>
              </a:solidFill>
            </a:ln>
          </p:spPr>
        </p:pic>
        <p:pic>
          <p:nvPicPr>
            <p:cNvPr id="9" name="图片 24" descr="upload_post_object_v2_452906666">
              <a:extLst>
                <a:ext uri="{FF2B5EF4-FFF2-40B4-BE49-F238E27FC236}">
                  <a16:creationId xmlns:a16="http://schemas.microsoft.com/office/drawing/2014/main" id="{C353F8C3-166F-4D8B-945B-2C564FDAF06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774442" y="2132940"/>
              <a:ext cx="1318221" cy="1465064"/>
            </a:xfrm>
            <a:prstGeom prst="rect">
              <a:avLst/>
            </a:prstGeom>
            <a:ln w="38100">
              <a:solidFill>
                <a:srgbClr val="FF0000"/>
              </a:solidFill>
            </a:ln>
          </p:spPr>
        </p:pic>
        <p:pic>
          <p:nvPicPr>
            <p:cNvPr id="10" name="图片 24" descr="upload_post_object_v2_452906666">
              <a:extLst>
                <a:ext uri="{FF2B5EF4-FFF2-40B4-BE49-F238E27FC236}">
                  <a16:creationId xmlns:a16="http://schemas.microsoft.com/office/drawing/2014/main" id="{F4B776A3-52F1-4B0A-A8BF-D5A442E9F37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845384" y="2138341"/>
              <a:ext cx="1234124" cy="1465064"/>
            </a:xfrm>
            <a:prstGeom prst="rect">
              <a:avLst/>
            </a:prstGeom>
            <a:ln w="38100">
              <a:solidFill>
                <a:srgbClr val="FF0000"/>
              </a:solidFill>
            </a:ln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EA65E0B3-C41C-47DA-B636-D156E12C430A}"/>
              </a:ext>
            </a:extLst>
          </p:cNvPr>
          <p:cNvSpPr txBox="1"/>
          <p:nvPr/>
        </p:nvSpPr>
        <p:spPr>
          <a:xfrm>
            <a:off x="7269077" y="3579495"/>
            <a:ext cx="27126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(τ decay can also produce muons)</a:t>
            </a:r>
            <a:endParaRPr lang="en-IE" sz="1200" dirty="0"/>
          </a:p>
        </p:txBody>
      </p:sp>
      <p:sp>
        <p:nvSpPr>
          <p:cNvPr id="12" name="Left Brace 11">
            <a:extLst>
              <a:ext uri="{FF2B5EF4-FFF2-40B4-BE49-F238E27FC236}">
                <a16:creationId xmlns:a16="http://schemas.microsoft.com/office/drawing/2014/main" id="{B53C5342-0C0E-470F-90E9-C4F7120CB87C}"/>
              </a:ext>
            </a:extLst>
          </p:cNvPr>
          <p:cNvSpPr/>
          <p:nvPr/>
        </p:nvSpPr>
        <p:spPr>
          <a:xfrm rot="5400000">
            <a:off x="8237175" y="1032200"/>
            <a:ext cx="93530" cy="1215268"/>
          </a:xfrm>
          <a:prstGeom prst="leftBrace">
            <a:avLst>
              <a:gd name="adj1" fmla="val 127869"/>
              <a:gd name="adj2" fmla="val 49204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E" sz="2000"/>
          </a:p>
        </p:txBody>
      </p:sp>
      <p:sp>
        <p:nvSpPr>
          <p:cNvPr id="14" name="Left Brace 13">
            <a:extLst>
              <a:ext uri="{FF2B5EF4-FFF2-40B4-BE49-F238E27FC236}">
                <a16:creationId xmlns:a16="http://schemas.microsoft.com/office/drawing/2014/main" id="{A3649BB4-4C29-4A63-80E0-7FC8099F2F94}"/>
              </a:ext>
            </a:extLst>
          </p:cNvPr>
          <p:cNvSpPr/>
          <p:nvPr/>
        </p:nvSpPr>
        <p:spPr>
          <a:xfrm rot="5400000">
            <a:off x="5033359" y="-647646"/>
            <a:ext cx="98127" cy="4574960"/>
          </a:xfrm>
          <a:prstGeom prst="leftBrace">
            <a:avLst>
              <a:gd name="adj1" fmla="val 127869"/>
              <a:gd name="adj2" fmla="val 49204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E" sz="2000"/>
          </a:p>
        </p:txBody>
      </p:sp>
      <p:sp>
        <p:nvSpPr>
          <p:cNvPr id="16" name="Left Brace 15">
            <a:extLst>
              <a:ext uri="{FF2B5EF4-FFF2-40B4-BE49-F238E27FC236}">
                <a16:creationId xmlns:a16="http://schemas.microsoft.com/office/drawing/2014/main" id="{E73B388F-58B4-4A11-9901-F46E0D0E6B24}"/>
              </a:ext>
            </a:extLst>
          </p:cNvPr>
          <p:cNvSpPr/>
          <p:nvPr/>
        </p:nvSpPr>
        <p:spPr>
          <a:xfrm rot="16200000">
            <a:off x="3411034" y="2861319"/>
            <a:ext cx="48346" cy="1191926"/>
          </a:xfrm>
          <a:prstGeom prst="leftBrace">
            <a:avLst>
              <a:gd name="adj1" fmla="val 127869"/>
              <a:gd name="adj2" fmla="val 49204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E" sz="20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D4BEC1E-E306-42A5-96B2-8F527F4A0411}"/>
              </a:ext>
            </a:extLst>
          </p:cNvPr>
          <p:cNvSpPr txBox="1"/>
          <p:nvPr/>
        </p:nvSpPr>
        <p:spPr>
          <a:xfrm>
            <a:off x="7148097" y="1128483"/>
            <a:ext cx="237143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Neutral-Current</a:t>
            </a:r>
            <a:endParaRPr lang="en-IE" sz="2000" dirty="0"/>
          </a:p>
        </p:txBody>
      </p:sp>
      <p:sp>
        <p:nvSpPr>
          <p:cNvPr id="27" name="Left Brace 26">
            <a:extLst>
              <a:ext uri="{FF2B5EF4-FFF2-40B4-BE49-F238E27FC236}">
                <a16:creationId xmlns:a16="http://schemas.microsoft.com/office/drawing/2014/main" id="{EF0DDD5E-A012-4572-8E9A-0B9259FF9DDD}"/>
              </a:ext>
            </a:extLst>
          </p:cNvPr>
          <p:cNvSpPr/>
          <p:nvPr/>
        </p:nvSpPr>
        <p:spPr>
          <a:xfrm rot="16200000">
            <a:off x="6757652" y="1366002"/>
            <a:ext cx="87325" cy="4168074"/>
          </a:xfrm>
          <a:prstGeom prst="leftBrace">
            <a:avLst>
              <a:gd name="adj1" fmla="val 127869"/>
              <a:gd name="adj2" fmla="val 49204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E" sz="200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82F0D0C-A124-4BA2-8125-83E9B123B2E9}"/>
              </a:ext>
            </a:extLst>
          </p:cNvPr>
          <p:cNvSpPr txBox="1"/>
          <p:nvPr/>
        </p:nvSpPr>
        <p:spPr>
          <a:xfrm>
            <a:off x="4029066" y="1121520"/>
            <a:ext cx="237143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Charged-Current</a:t>
            </a:r>
            <a:endParaRPr lang="en-IE" sz="2000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5C2AA3C-5146-448B-9887-FA9CEACCBAE4}"/>
              </a:ext>
            </a:extLst>
          </p:cNvPr>
          <p:cNvGrpSpPr/>
          <p:nvPr/>
        </p:nvGrpSpPr>
        <p:grpSpPr>
          <a:xfrm>
            <a:off x="1384900" y="4023780"/>
            <a:ext cx="9993753" cy="2050064"/>
            <a:chOff x="1944678" y="4327624"/>
            <a:chExt cx="8279270" cy="1700358"/>
          </a:xfrm>
        </p:grpSpPr>
        <p:pic>
          <p:nvPicPr>
            <p:cNvPr id="18" name="Picture 2" descr="https://fontmeme.com/temporary/userlmn_f35993723eba797630699e2397a378ef.png">
              <a:extLst>
                <a:ext uri="{FF2B5EF4-FFF2-40B4-BE49-F238E27FC236}">
                  <a16:creationId xmlns:a16="http://schemas.microsoft.com/office/drawing/2014/main" id="{D31B4B12-76EA-4985-B28C-0E83FECA06E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823" y="4334032"/>
              <a:ext cx="2025897" cy="167913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50800" cap="sq">
              <a:solidFill>
                <a:srgbClr val="33CCCC"/>
              </a:solidFill>
              <a:miter lim="800000"/>
              <a:headEnd/>
              <a:tailEnd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pic>
          <p:nvPicPr>
            <p:cNvPr id="19" name="Picture 2" descr="https://fontmeme.com/temporary/userlmn_81d4eacc73b2dabf375171ed0b0e8a85.png">
              <a:extLst>
                <a:ext uri="{FF2B5EF4-FFF2-40B4-BE49-F238E27FC236}">
                  <a16:creationId xmlns:a16="http://schemas.microsoft.com/office/drawing/2014/main" id="{6974B7A2-C15A-4D13-837D-F17B1E55250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4678" y="4334229"/>
              <a:ext cx="3170466" cy="1693753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50800" cap="sq">
              <a:solidFill>
                <a:srgbClr val="FF9B9B"/>
              </a:solidFill>
              <a:miter lim="800000"/>
              <a:headEnd/>
              <a:tailEnd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pic>
          <p:nvPicPr>
            <p:cNvPr id="20" name="Picture 4" descr="https://fontmeme.com/temporary/userlmn_4dc5e0abfbca49798f62c22a5b35db48.png">
              <a:extLst>
                <a:ext uri="{FF2B5EF4-FFF2-40B4-BE49-F238E27FC236}">
                  <a16:creationId xmlns:a16="http://schemas.microsoft.com/office/drawing/2014/main" id="{B716693E-7C5F-4B4B-9BDA-E938D5A712C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98098" y="4327624"/>
              <a:ext cx="2525850" cy="168105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50800" cap="sq">
              <a:solidFill>
                <a:srgbClr val="33CCCC"/>
              </a:solidFill>
              <a:miter lim="800000"/>
              <a:headEnd/>
              <a:tailEnd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6" name="TextBox 25">
                  <a:extLst>
                    <a:ext uri="{FF2B5EF4-FFF2-40B4-BE49-F238E27FC236}">
                      <a16:creationId xmlns:a16="http://schemas.microsoft.com/office/drawing/2014/main" id="{B975FEAB-807E-4311-A008-039C23D09E46}"/>
                    </a:ext>
                  </a:extLst>
                </p:cNvPr>
                <p:cNvSpPr txBox="1"/>
                <p:nvPr/>
              </p:nvSpPr>
              <p:spPr>
                <a:xfrm>
                  <a:off x="4446746" y="4461898"/>
                  <a:ext cx="365998" cy="399084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rgbClr val="FF0000"/>
                  </a:solidFill>
                </a:ln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𝜈</m:t>
                            </m:r>
                          </m:e>
                          <m:sub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𝜇</m:t>
                            </m:r>
                          </m:sub>
                        </m:sSub>
                      </m:oMath>
                    </m:oMathPara>
                  </a14:m>
                  <a:endParaRPr lang="en-IE" sz="2400" dirty="0"/>
                </a:p>
              </p:txBody>
            </p:sp>
          </mc:Choice>
          <mc:Fallback xmlns="">
            <p:sp>
              <p:nvSpPr>
                <p:cNvPr id="26" name="TextBox 25">
                  <a:extLst>
                    <a:ext uri="{FF2B5EF4-FFF2-40B4-BE49-F238E27FC236}">
                      <a16:creationId xmlns:a16="http://schemas.microsoft.com/office/drawing/2014/main" id="{B975FEAB-807E-4311-A008-039C23D09E4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446746" y="4461898"/>
                  <a:ext cx="365998" cy="399084"/>
                </a:xfrm>
                <a:prstGeom prst="rect">
                  <a:avLst/>
                </a:prstGeom>
                <a:blipFill>
                  <a:blip r:embed="rId10"/>
                  <a:stretch>
                    <a:fillRect/>
                  </a:stretch>
                </a:blipFill>
                <a:ln w="19050">
                  <a:solidFill>
                    <a:srgbClr val="FF0000"/>
                  </a:solidFill>
                </a:ln>
              </p:spPr>
              <p:txBody>
                <a:bodyPr/>
                <a:lstStyle/>
                <a:p>
                  <a:r>
                    <a:rPr lang="en-IE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" name="TextBox 28">
                  <a:extLst>
                    <a:ext uri="{FF2B5EF4-FFF2-40B4-BE49-F238E27FC236}">
                      <a16:creationId xmlns:a16="http://schemas.microsoft.com/office/drawing/2014/main" id="{E359DFEF-171A-46D1-A37A-F5E55959DCA0}"/>
                    </a:ext>
                  </a:extLst>
                </p:cNvPr>
                <p:cNvSpPr txBox="1"/>
                <p:nvPr/>
              </p:nvSpPr>
              <p:spPr>
                <a:xfrm>
                  <a:off x="6935126" y="4460727"/>
                  <a:ext cx="354777" cy="369332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rgbClr val="FF0000"/>
                  </a:solidFill>
                </a:ln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𝜈</m:t>
                            </m:r>
                          </m:e>
                          <m:sub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sub>
                        </m:sSub>
                      </m:oMath>
                    </m:oMathPara>
                  </a14:m>
                  <a:endParaRPr lang="en-IE" sz="2400" dirty="0"/>
                </a:p>
              </p:txBody>
            </p:sp>
          </mc:Choice>
          <mc:Fallback xmlns="">
            <p:sp>
              <p:nvSpPr>
                <p:cNvPr id="29" name="TextBox 28">
                  <a:extLst>
                    <a:ext uri="{FF2B5EF4-FFF2-40B4-BE49-F238E27FC236}">
                      <a16:creationId xmlns:a16="http://schemas.microsoft.com/office/drawing/2014/main" id="{E359DFEF-171A-46D1-A37A-F5E55959DCA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935126" y="4460727"/>
                  <a:ext cx="354777" cy="369332"/>
                </a:xfrm>
                <a:prstGeom prst="rect">
                  <a:avLst/>
                </a:prstGeom>
                <a:blipFill>
                  <a:blip r:embed="rId11"/>
                  <a:stretch>
                    <a:fillRect/>
                  </a:stretch>
                </a:blipFill>
                <a:ln w="19050">
                  <a:solidFill>
                    <a:srgbClr val="FF0000"/>
                  </a:solidFill>
                </a:ln>
              </p:spPr>
              <p:txBody>
                <a:bodyPr/>
                <a:lstStyle/>
                <a:p>
                  <a:r>
                    <a:rPr lang="en-IE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0" name="TextBox 29">
                  <a:extLst>
                    <a:ext uri="{FF2B5EF4-FFF2-40B4-BE49-F238E27FC236}">
                      <a16:creationId xmlns:a16="http://schemas.microsoft.com/office/drawing/2014/main" id="{14F154D1-94F0-4A5A-91CA-E83B9FB4964D}"/>
                    </a:ext>
                  </a:extLst>
                </p:cNvPr>
                <p:cNvSpPr txBox="1"/>
                <p:nvPr/>
              </p:nvSpPr>
              <p:spPr>
                <a:xfrm>
                  <a:off x="9693541" y="4455712"/>
                  <a:ext cx="344773" cy="369332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rgbClr val="FF0000"/>
                  </a:solidFill>
                </a:ln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𝜈</m:t>
                            </m:r>
                          </m:e>
                          <m:sub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𝜏</m:t>
                            </m:r>
                          </m:sub>
                        </m:sSub>
                      </m:oMath>
                    </m:oMathPara>
                  </a14:m>
                  <a:endParaRPr lang="en-IE" sz="2400" dirty="0"/>
                </a:p>
              </p:txBody>
            </p:sp>
          </mc:Choice>
          <mc:Fallback xmlns="">
            <p:sp>
              <p:nvSpPr>
                <p:cNvPr id="30" name="TextBox 29">
                  <a:extLst>
                    <a:ext uri="{FF2B5EF4-FFF2-40B4-BE49-F238E27FC236}">
                      <a16:creationId xmlns:a16="http://schemas.microsoft.com/office/drawing/2014/main" id="{14F154D1-94F0-4A5A-91CA-E83B9FB4964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93541" y="4455712"/>
                  <a:ext cx="344773" cy="369332"/>
                </a:xfrm>
                <a:prstGeom prst="rect">
                  <a:avLst/>
                </a:prstGeom>
                <a:blipFill>
                  <a:blip r:embed="rId12"/>
                  <a:stretch>
                    <a:fillRect/>
                  </a:stretch>
                </a:blipFill>
                <a:ln w="19050">
                  <a:solidFill>
                    <a:srgbClr val="FF0000"/>
                  </a:solidFill>
                </a:ln>
              </p:spPr>
              <p:txBody>
                <a:bodyPr/>
                <a:lstStyle/>
                <a:p>
                  <a:r>
                    <a:rPr lang="en-IE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CC53B804-51F6-4997-AA04-29FD191A76A3}"/>
              </a:ext>
            </a:extLst>
          </p:cNvPr>
          <p:cNvSpPr txBox="1"/>
          <p:nvPr/>
        </p:nvSpPr>
        <p:spPr>
          <a:xfrm>
            <a:off x="2574234" y="3531546"/>
            <a:ext cx="177519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u="sng" dirty="0">
                <a:solidFill>
                  <a:srgbClr val="FF9B9B"/>
                </a:solidFill>
              </a:rPr>
              <a:t>Muon tracks</a:t>
            </a:r>
            <a:endParaRPr lang="en-IE" sz="2000" u="sng" dirty="0">
              <a:solidFill>
                <a:srgbClr val="FF9B9B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80E059E-20E9-45A1-8D2D-4E167EDF7A18}"/>
              </a:ext>
            </a:extLst>
          </p:cNvPr>
          <p:cNvSpPr txBox="1"/>
          <p:nvPr/>
        </p:nvSpPr>
        <p:spPr>
          <a:xfrm>
            <a:off x="6085384" y="3526264"/>
            <a:ext cx="141296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u="sng" dirty="0">
                <a:solidFill>
                  <a:srgbClr val="38CFCF"/>
                </a:solidFill>
              </a:rPr>
              <a:t>Cascad</a:t>
            </a:r>
            <a:r>
              <a:rPr lang="en-US" sz="2000" u="sng" dirty="0">
                <a:solidFill>
                  <a:srgbClr val="33CCCC"/>
                </a:solidFill>
              </a:rPr>
              <a:t>es</a:t>
            </a:r>
            <a:endParaRPr lang="en-IE" sz="2000" u="sng" dirty="0">
              <a:solidFill>
                <a:srgbClr val="33CCCC"/>
              </a:solidFill>
            </a:endParaRPr>
          </a:p>
        </p:txBody>
      </p:sp>
      <p:sp>
        <p:nvSpPr>
          <p:cNvPr id="35" name="Footer Placeholder 34">
            <a:extLst>
              <a:ext uri="{FF2B5EF4-FFF2-40B4-BE49-F238E27FC236}">
                <a16:creationId xmlns:a16="http://schemas.microsoft.com/office/drawing/2014/main" id="{4375098C-3664-445F-B43A-442B44564546}"/>
              </a:ext>
            </a:extLst>
          </p:cNvPr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rPr lang="en-US" dirty="0"/>
              <a:t>Future astrophysical neutrino experiments | Iwan Morton-Blake/</a:t>
            </a:r>
            <a:r>
              <a:rPr lang="en-US" dirty="0" err="1"/>
              <a:t>Donglian</a:t>
            </a:r>
            <a:r>
              <a:rPr lang="en-US" dirty="0"/>
              <a:t> Xu</a:t>
            </a:r>
            <a:endParaRPr lang="en-IE" dirty="0"/>
          </a:p>
        </p:txBody>
      </p:sp>
      <p:sp>
        <p:nvSpPr>
          <p:cNvPr id="37" name="Date Placeholder 36">
            <a:extLst>
              <a:ext uri="{FF2B5EF4-FFF2-40B4-BE49-F238E27FC236}">
                <a16:creationId xmlns:a16="http://schemas.microsoft.com/office/drawing/2014/main" id="{979CAB9A-5ABE-47AE-8B07-D9AB17405ADC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228E9C-1687-40C0-9EC6-4CF1E8488224}"/>
              </a:ext>
            </a:extLst>
          </p:cNvPr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DAC3A67-C85D-4624-BA12-355E4E4E4DB3}" type="slidenum">
              <a:rPr lang="en-IE" smtClean="0"/>
              <a:t>21</a:t>
            </a:fld>
            <a:endParaRPr lang="en-IE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1FFD32-374D-4C18-A9E7-F430D8142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080" y="263440"/>
            <a:ext cx="10515240" cy="1325160"/>
          </a:xfrm>
        </p:spPr>
        <p:txBody>
          <a:bodyPr/>
          <a:lstStyle/>
          <a:p>
            <a:r>
              <a:rPr lang="en-US" dirty="0"/>
              <a:t>Event interaction types</a:t>
            </a:r>
            <a:endParaRPr lang="en-IE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6F3D3A-2145-4A3C-9270-C229A7507C11}"/>
              </a:ext>
            </a:extLst>
          </p:cNvPr>
          <p:cNvSpPr txBox="1"/>
          <p:nvPr/>
        </p:nvSpPr>
        <p:spPr>
          <a:xfrm>
            <a:off x="8677547" y="6210098"/>
            <a:ext cx="2140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TRIDENT simulation</a:t>
            </a:r>
            <a:endParaRPr lang="en-IE" i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30651B3-E618-458C-B901-890D349A44C7}"/>
              </a:ext>
            </a:extLst>
          </p:cNvPr>
          <p:cNvSpPr txBox="1"/>
          <p:nvPr/>
        </p:nvSpPr>
        <p:spPr>
          <a:xfrm>
            <a:off x="194389" y="2370978"/>
            <a:ext cx="26440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FF9F9F"/>
                </a:solidFill>
              </a:rPr>
              <a:t>Golden channel for pointing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F227946-9B23-420F-BFFF-4822B0DE7AA3}"/>
              </a:ext>
            </a:extLst>
          </p:cNvPr>
          <p:cNvSpPr txBox="1"/>
          <p:nvPr/>
        </p:nvSpPr>
        <p:spPr>
          <a:xfrm>
            <a:off x="9068139" y="1920058"/>
            <a:ext cx="312386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38CFCF"/>
                </a:solidFill>
              </a:rPr>
              <a:t>Moderate pointing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38CFCF"/>
                </a:solidFill>
              </a:rPr>
              <a:t>Better energy resolution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38CFCF"/>
                </a:solidFill>
              </a:rPr>
              <a:t>Lower backgrounds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38CFCF"/>
                </a:solidFill>
              </a:rPr>
              <a:t>Neutrino </a:t>
            </a:r>
            <a:r>
              <a:rPr lang="en-US" sz="2000" dirty="0" err="1">
                <a:solidFill>
                  <a:srgbClr val="38CFCF"/>
                </a:solidFill>
              </a:rPr>
              <a:t>flavour</a:t>
            </a:r>
            <a:r>
              <a:rPr lang="en-US" sz="2000" dirty="0">
                <a:solidFill>
                  <a:srgbClr val="38CFCF"/>
                </a:solidFill>
              </a:rPr>
              <a:t> separation</a:t>
            </a:r>
            <a:endParaRPr lang="en-IE" sz="2000" dirty="0">
              <a:solidFill>
                <a:srgbClr val="38CFCF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14D91E6-8FA7-427C-BFBA-82493BFED816}"/>
              </a:ext>
            </a:extLst>
          </p:cNvPr>
          <p:cNvSpPr txBox="1"/>
          <p:nvPr/>
        </p:nvSpPr>
        <p:spPr>
          <a:xfrm>
            <a:off x="7700334" y="4804561"/>
            <a:ext cx="1239621" cy="646331"/>
          </a:xfrm>
          <a:prstGeom prst="rect">
            <a:avLst/>
          </a:prstGeom>
          <a:solidFill>
            <a:schemeClr val="bg1">
              <a:alpha val="47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m-scale</a:t>
            </a:r>
          </a:p>
          <a:p>
            <a:pPr algn="ctr"/>
            <a:r>
              <a:rPr lang="en-US" dirty="0"/>
              <a:t>deposition</a:t>
            </a:r>
            <a:endParaRPr lang="en-IE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94C8502-6EC4-48ED-B70D-BBE2B01D7A02}"/>
              </a:ext>
            </a:extLst>
          </p:cNvPr>
          <p:cNvSpPr txBox="1"/>
          <p:nvPr/>
        </p:nvSpPr>
        <p:spPr>
          <a:xfrm>
            <a:off x="1426391" y="5127235"/>
            <a:ext cx="1189334" cy="923330"/>
          </a:xfrm>
          <a:prstGeom prst="rect">
            <a:avLst/>
          </a:prstGeom>
          <a:solidFill>
            <a:schemeClr val="bg1">
              <a:alpha val="47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km-scale</a:t>
            </a:r>
          </a:p>
          <a:p>
            <a:pPr algn="ctr"/>
            <a:r>
              <a:rPr lang="en-US" dirty="0"/>
              <a:t>energy deposition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94446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8" grpId="0"/>
      <p:bldP spid="33" grpId="0" animBg="1"/>
      <p:bldP spid="3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4F48C-2007-4A2E-8B29-2D4C83AA3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0362"/>
            <a:ext cx="10515600" cy="1325563"/>
          </a:xfrm>
        </p:spPr>
        <p:txBody>
          <a:bodyPr/>
          <a:lstStyle/>
          <a:p>
            <a:r>
              <a:rPr lang="en-US" dirty="0"/>
              <a:t>Upcoming Detector Needs</a:t>
            </a:r>
            <a:endParaRPr lang="en-IE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AE584A-99AA-4278-968B-7005EB18247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956075" y="1370998"/>
                <a:ext cx="6049014" cy="4713288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250000"/>
                  </a:lnSpc>
                  <a:buNone/>
                </a:pPr>
                <a:r>
                  <a:rPr lang="en-US" dirty="0">
                    <a:solidFill>
                      <a:srgbClr val="FFC9C9"/>
                    </a:solidFill>
                  </a:rPr>
                  <a:t>1) More Events </a:t>
                </a:r>
                <a:endParaRPr lang="en-US" dirty="0">
                  <a:sym typeface="Wingdings" panose="05000000000000000000" pitchFamily="2" charset="2"/>
                </a:endParaRPr>
              </a:p>
              <a:p>
                <a:pPr marL="0" indent="0">
                  <a:lnSpc>
                    <a:spcPct val="250000"/>
                  </a:lnSpc>
                  <a:buNone/>
                </a:pPr>
                <a:r>
                  <a:rPr lang="en-US" dirty="0">
                    <a:solidFill>
                      <a:schemeClr val="accent6">
                        <a:lumMod val="40000"/>
                        <a:lumOff val="60000"/>
                      </a:schemeClr>
                    </a:solidFill>
                    <a:sym typeface="Wingdings" panose="05000000000000000000" pitchFamily="2" charset="2"/>
                  </a:rPr>
                  <a:t>2) Better Pointing</a:t>
                </a:r>
                <a:endParaRPr lang="en-US" dirty="0">
                  <a:sym typeface="Wingdings" panose="05000000000000000000" pitchFamily="2" charset="2"/>
                </a:endParaRPr>
              </a:p>
              <a:p>
                <a:pPr marL="0" indent="0">
                  <a:lnSpc>
                    <a:spcPct val="250000"/>
                  </a:lnSpc>
                  <a:buNone/>
                </a:pPr>
                <a:r>
                  <a:rPr lang="en-US" dirty="0">
                    <a:solidFill>
                      <a:schemeClr val="bg1"/>
                    </a:solidFill>
                    <a:sym typeface="Wingdings" panose="05000000000000000000" pitchFamily="2" charset="2"/>
                  </a:rPr>
                  <a:t>3)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𝜇</m:t>
                        </m:r>
                      </m:sub>
                    </m:sSub>
                    <m:r>
                      <a:rPr lang="en-US" b="0" i="1" smtClean="0">
                        <a:solidFill>
                          <a:schemeClr val="bg1"/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,</m:t>
                    </m:r>
                    <m:sSub>
                      <m:sSubPr>
                        <m:ctrlPr>
                          <a:rPr lang="en-US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chemeClr val="bg1"/>
                    </a:solidFill>
                    <a:sym typeface="Wingdings" panose="05000000000000000000" pitchFamily="2" charset="2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𝜏</m:t>
                        </m:r>
                      </m:sub>
                    </m:sSub>
                    <m:r>
                      <a:rPr lang="en-US" i="1">
                        <a:solidFill>
                          <a:schemeClr val="bg1"/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bg1"/>
                    </a:solidFill>
                    <a:sym typeface="Wingdings" panose="05000000000000000000" pitchFamily="2" charset="2"/>
                  </a:rPr>
                  <a:t>detection/separation </a:t>
                </a:r>
              </a:p>
              <a:p>
                <a:pPr marL="0" indent="0">
                  <a:lnSpc>
                    <a:spcPct val="250000"/>
                  </a:lnSpc>
                  <a:buNone/>
                </a:pPr>
                <a:r>
                  <a:rPr lang="en-US" dirty="0">
                    <a:solidFill>
                      <a:schemeClr val="bg1"/>
                    </a:solidFill>
                    <a:sym typeface="Wingdings" panose="05000000000000000000" pitchFamily="2" charset="2"/>
                  </a:rPr>
                  <a:t>4) Combined full-sky coverage</a:t>
                </a:r>
              </a:p>
              <a:p>
                <a:pPr marL="457200" lvl="1" indent="0">
                  <a:lnSpc>
                    <a:spcPct val="250000"/>
                  </a:lnSpc>
                  <a:buNone/>
                </a:pPr>
                <a:endParaRPr lang="en-US" dirty="0">
                  <a:sym typeface="Wingdings" panose="05000000000000000000" pitchFamily="2" charset="2"/>
                </a:endParaRPr>
              </a:p>
              <a:p>
                <a:pPr marL="457200" lvl="1" indent="0">
                  <a:lnSpc>
                    <a:spcPct val="250000"/>
                  </a:lnSpc>
                  <a:buNone/>
                </a:pPr>
                <a:endParaRPr lang="en-US" dirty="0">
                  <a:sym typeface="Wingdings" panose="05000000000000000000" pitchFamily="2" charset="2"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AE584A-99AA-4278-968B-7005EB18247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56075" y="1370998"/>
                <a:ext cx="6049014" cy="4713288"/>
              </a:xfrm>
              <a:blipFill>
                <a:blip r:embed="rId10"/>
                <a:stretch>
                  <a:fillRect l="-2117" b="-2458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E0BCE-CB2F-45DC-BCF2-C87F81CD7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199AC3-A3A0-47DB-BF2A-6E98D1862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B4B17-C332-48D9-BC27-2518AA448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22</a:t>
            </a:fld>
            <a:endParaRPr lang="en-IE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3524A61-7615-41D4-85C1-A1D0A285AF84}"/>
              </a:ext>
            </a:extLst>
          </p:cNvPr>
          <p:cNvSpPr txBox="1"/>
          <p:nvPr/>
        </p:nvSpPr>
        <p:spPr>
          <a:xfrm>
            <a:off x="4752347" y="1546005"/>
            <a:ext cx="35563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i="1" dirty="0">
                <a:solidFill>
                  <a:srgbClr val="FFC9C9"/>
                </a:solidFill>
              </a:rPr>
              <a:t>E.g. NGC1068 source candidate ~4</a:t>
            </a:r>
            <a:r>
              <a:rPr lang="el-GR" sz="2000" i="1" dirty="0">
                <a:solidFill>
                  <a:srgbClr val="FFC9C9"/>
                </a:solidFill>
              </a:rPr>
              <a:t>σ</a:t>
            </a:r>
            <a:r>
              <a:rPr lang="en-US" sz="2000" i="1" dirty="0">
                <a:solidFill>
                  <a:srgbClr val="FFC9C9"/>
                </a:solidFill>
              </a:rPr>
              <a:t> after a decade by IceCube</a:t>
            </a:r>
            <a:endParaRPr lang="en-IE" sz="2000" i="1" dirty="0">
              <a:solidFill>
                <a:srgbClr val="FFC9C9"/>
              </a:solidFill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3AD727C-7771-469D-89D8-74D1DB45626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588828" y="235037"/>
            <a:ext cx="3356428" cy="310081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076A4172-4483-4235-90BD-A9522EBAA7F5}"/>
              </a:ext>
            </a:extLst>
          </p:cNvPr>
          <p:cNvSpPr txBox="1"/>
          <p:nvPr/>
        </p:nvSpPr>
        <p:spPr>
          <a:xfrm>
            <a:off x="8188979" y="3925658"/>
            <a:ext cx="27050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Backgrounds scale roughly with </a:t>
            </a:r>
          </a:p>
          <a:p>
            <a:pPr algn="ctr"/>
            <a:r>
              <a:rPr lang="en-US" sz="20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(angular resolution)</a:t>
            </a:r>
            <a:r>
              <a:rPr lang="en-US" sz="2000" i="1" baseline="300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2</a:t>
            </a:r>
            <a:endParaRPr lang="en-IE" sz="2000" i="1" baseline="300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9E53043B-1ACD-4DC4-B02C-BC1B5BBCF89A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3835" r="12738"/>
          <a:stretch/>
        </p:blipFill>
        <p:spPr>
          <a:xfrm>
            <a:off x="5100127" y="4995910"/>
            <a:ext cx="559113" cy="769063"/>
          </a:xfrm>
          <a:prstGeom prst="round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09BBAE6-993D-4D16-8AA1-CBED15776849}"/>
              </a:ext>
            </a:extLst>
          </p:cNvPr>
          <p:cNvSpPr txBox="1"/>
          <p:nvPr/>
        </p:nvSpPr>
        <p:spPr>
          <a:xfrm>
            <a:off x="4641079" y="2977879"/>
            <a:ext cx="39004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sym typeface="Wingdings" panose="05000000000000000000" pitchFamily="2" charset="2"/>
              </a:rPr>
              <a:t>More and larger detectors</a:t>
            </a:r>
            <a:endParaRPr lang="en-IE" sz="2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F5F8FC3-36B2-4F89-944A-B9D90E389AE2}"/>
              </a:ext>
            </a:extLst>
          </p:cNvPr>
          <p:cNvSpPr txBox="1"/>
          <p:nvPr/>
        </p:nvSpPr>
        <p:spPr>
          <a:xfrm>
            <a:off x="6014965" y="5193438"/>
            <a:ext cx="4944964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0100" lvl="1" indent="-34290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ym typeface="Wingdings" panose="05000000000000000000" pitchFamily="2" charset="2"/>
              </a:rPr>
              <a:t>Detection medium </a:t>
            </a:r>
            <a:r>
              <a:rPr lang="en-US" sz="2400" dirty="0">
                <a:solidFill>
                  <a:schemeClr val="accent1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water</a:t>
            </a:r>
            <a:r>
              <a:rPr lang="en-US" sz="2400" dirty="0">
                <a:sym typeface="Wingdings" panose="05000000000000000000" pitchFamily="2" charset="2"/>
              </a:rPr>
              <a:t> vs </a:t>
            </a:r>
            <a:r>
              <a:rPr lang="en-US" sz="2400" dirty="0">
                <a:solidFill>
                  <a:srgbClr val="00FFFF"/>
                </a:solidFill>
                <a:sym typeface="Wingdings" panose="05000000000000000000" pitchFamily="2" charset="2"/>
              </a:rPr>
              <a:t>ice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</a:p>
          <a:p>
            <a:pPr marL="800100" lvl="1" indent="-34290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ym typeface="Wingdings" panose="05000000000000000000" pitchFamily="2" charset="2"/>
              </a:rPr>
              <a:t>Photodetection technology</a:t>
            </a:r>
            <a:endParaRPr lang="en-IE" sz="24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9C7AD5B-CA01-44CD-8C4A-B6C701565DAA}"/>
              </a:ext>
            </a:extLst>
          </p:cNvPr>
          <p:cNvGrpSpPr/>
          <p:nvPr/>
        </p:nvGrpSpPr>
        <p:grpSpPr>
          <a:xfrm>
            <a:off x="5600624" y="3619647"/>
            <a:ext cx="2409313" cy="1491030"/>
            <a:chOff x="5970287" y="3963706"/>
            <a:chExt cx="2409313" cy="1491030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FF72E29-C4B8-4C8A-8E93-8388668CCEEE}"/>
                </a:ext>
              </a:extLst>
            </p:cNvPr>
            <p:cNvGrpSpPr/>
            <p:nvPr/>
          </p:nvGrpSpPr>
          <p:grpSpPr>
            <a:xfrm>
              <a:off x="6987730" y="3963706"/>
              <a:ext cx="1391870" cy="1351330"/>
              <a:chOff x="6987730" y="3963706"/>
              <a:chExt cx="1391870" cy="1351330"/>
            </a:xfrm>
          </p:grpSpPr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F9A60FA7-6E5B-4E36-83B1-658E12E08D91}"/>
                  </a:ext>
                </a:extLst>
              </p:cNvPr>
              <p:cNvSpPr/>
              <p:nvPr/>
            </p:nvSpPr>
            <p:spPr>
              <a:xfrm>
                <a:off x="6987730" y="3963706"/>
                <a:ext cx="1391870" cy="1351330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E"/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8E35D6B9-F438-4D8B-96D6-B138627CAF18}"/>
                  </a:ext>
                </a:extLst>
              </p:cNvPr>
              <p:cNvSpPr/>
              <p:nvPr/>
            </p:nvSpPr>
            <p:spPr>
              <a:xfrm>
                <a:off x="7370607" y="4360097"/>
                <a:ext cx="614480" cy="558174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E"/>
              </a:p>
            </p:txBody>
          </p:sp>
          <p:cxnSp>
            <p:nvCxnSpPr>
              <p:cNvPr id="43" name="Straight Connector 42">
                <a:extLst>
                  <a:ext uri="{FF2B5EF4-FFF2-40B4-BE49-F238E27FC236}">
                    <a16:creationId xmlns:a16="http://schemas.microsoft.com/office/drawing/2014/main" id="{4F534FA3-2729-46B4-ADE5-3A179CA366E7}"/>
                  </a:ext>
                </a:extLst>
              </p:cNvPr>
              <p:cNvCxnSpPr>
                <a:cxnSpLocks/>
                <a:stCxn id="41" idx="2"/>
                <a:endCxn id="41" idx="6"/>
              </p:cNvCxnSpPr>
              <p:nvPr/>
            </p:nvCxnSpPr>
            <p:spPr>
              <a:xfrm>
                <a:off x="6987730" y="4639371"/>
                <a:ext cx="1391870" cy="0"/>
              </a:xfrm>
              <a:prstGeom prst="line">
                <a:avLst/>
              </a:prstGeom>
              <a:ln w="19050">
                <a:solidFill>
                  <a:schemeClr val="bg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>
                <a:extLst>
                  <a:ext uri="{FF2B5EF4-FFF2-40B4-BE49-F238E27FC236}">
                    <a16:creationId xmlns:a16="http://schemas.microsoft.com/office/drawing/2014/main" id="{4A309F2A-036B-4A1B-B3C9-199D077E7A4A}"/>
                  </a:ext>
                </a:extLst>
              </p:cNvPr>
              <p:cNvCxnSpPr>
                <a:cxnSpLocks/>
                <a:stCxn id="41" idx="4"/>
                <a:endCxn id="41" idx="0"/>
              </p:cNvCxnSpPr>
              <p:nvPr/>
            </p:nvCxnSpPr>
            <p:spPr>
              <a:xfrm flipV="1">
                <a:off x="7683665" y="3963706"/>
                <a:ext cx="0" cy="1351330"/>
              </a:xfrm>
              <a:prstGeom prst="line">
                <a:avLst/>
              </a:prstGeom>
              <a:ln w="19050">
                <a:solidFill>
                  <a:schemeClr val="bg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>
                <a:extLst>
                  <a:ext uri="{FF2B5EF4-FFF2-40B4-BE49-F238E27FC236}">
                    <a16:creationId xmlns:a16="http://schemas.microsoft.com/office/drawing/2014/main" id="{A0DAED16-E0B8-4897-9D10-78A90F666D8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627482" y="4600028"/>
                <a:ext cx="114300" cy="80962"/>
              </a:xfrm>
              <a:prstGeom prst="line">
                <a:avLst/>
              </a:prstGeom>
              <a:ln w="127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FC1B4F3C-8BA4-43B1-AD10-68339518C4A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7639639" y="4597754"/>
                <a:ext cx="90237" cy="89189"/>
              </a:xfrm>
              <a:prstGeom prst="line">
                <a:avLst/>
              </a:prstGeom>
              <a:ln w="127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6C2DD375-3B36-4CD4-8C78-EECA13E35004}"/>
                </a:ext>
              </a:extLst>
            </p:cNvPr>
            <p:cNvCxnSpPr>
              <a:cxnSpLocks/>
              <a:endCxn id="42" idx="1"/>
            </p:cNvCxnSpPr>
            <p:nvPr/>
          </p:nvCxnSpPr>
          <p:spPr>
            <a:xfrm flipV="1">
              <a:off x="6004574" y="4441840"/>
              <a:ext cx="1456022" cy="951654"/>
            </a:xfrm>
            <a:prstGeom prst="line">
              <a:avLst/>
            </a:prstGeom>
            <a:ln w="12700">
              <a:solidFill>
                <a:schemeClr val="accent6">
                  <a:lumMod val="20000"/>
                  <a:lumOff val="8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3698D100-6934-4AEF-98F8-D0D9C6A65148}"/>
                </a:ext>
              </a:extLst>
            </p:cNvPr>
            <p:cNvCxnSpPr>
              <a:cxnSpLocks/>
              <a:endCxn id="42" idx="4"/>
            </p:cNvCxnSpPr>
            <p:nvPr/>
          </p:nvCxnSpPr>
          <p:spPr>
            <a:xfrm flipV="1">
              <a:off x="6004574" y="4918271"/>
              <a:ext cx="1673273" cy="500156"/>
            </a:xfrm>
            <a:prstGeom prst="line">
              <a:avLst/>
            </a:prstGeom>
            <a:ln w="12700">
              <a:solidFill>
                <a:schemeClr val="accent6">
                  <a:lumMod val="20000"/>
                  <a:lumOff val="8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0A49F75C-0DA1-4098-988B-C29C8FE1FE92}"/>
                </a:ext>
              </a:extLst>
            </p:cNvPr>
            <p:cNvCxnSpPr>
              <a:cxnSpLocks/>
              <a:endCxn id="41" idx="1"/>
            </p:cNvCxnSpPr>
            <p:nvPr/>
          </p:nvCxnSpPr>
          <p:spPr>
            <a:xfrm flipV="1">
              <a:off x="5970287" y="4161604"/>
              <a:ext cx="1221278" cy="1231890"/>
            </a:xfrm>
            <a:prstGeom prst="line">
              <a:avLst/>
            </a:prstGeom>
            <a:ln w="12700">
              <a:solidFill>
                <a:schemeClr val="accent6">
                  <a:lumMod val="60000"/>
                  <a:lumOff val="4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E0BBC64-BCA1-4530-9EBD-68BF24416ABF}"/>
                </a:ext>
              </a:extLst>
            </p:cNvPr>
            <p:cNvCxnSpPr>
              <a:cxnSpLocks/>
              <a:endCxn id="41" idx="4"/>
            </p:cNvCxnSpPr>
            <p:nvPr/>
          </p:nvCxnSpPr>
          <p:spPr>
            <a:xfrm flipV="1">
              <a:off x="6028903" y="5315036"/>
              <a:ext cx="1654762" cy="139700"/>
            </a:xfrm>
            <a:prstGeom prst="line">
              <a:avLst/>
            </a:prstGeom>
            <a:ln w="12700">
              <a:solidFill>
                <a:schemeClr val="accent6">
                  <a:lumMod val="60000"/>
                  <a:lumOff val="4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7243090D-6EB4-4342-A769-4869FBA7BEAA}"/>
                  </a:ext>
                </a:extLst>
              </p:cNvPr>
              <p:cNvSpPr txBox="1"/>
              <p:nvPr/>
            </p:nvSpPr>
            <p:spPr>
              <a:xfrm>
                <a:off x="5386114" y="2242533"/>
                <a:ext cx="2556830" cy="73693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2000" dirty="0">
                    <a:solidFill>
                      <a:srgbClr val="FFC9C9"/>
                    </a:solidFill>
                    <a:sym typeface="Wingdings" panose="05000000000000000000" pitchFamily="2" charset="2"/>
                  </a:rPr>
                  <a:t>Sig.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solidFill>
                          <a:srgbClr val="FFC9C9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sym typeface="Wingdings" panose="05000000000000000000" pitchFamily="2" charset="2"/>
                      </a:rPr>
                      <m:t>∝</m:t>
                    </m:r>
                    <m:rad>
                      <m:radPr>
                        <m:degHide m:val="on"/>
                        <m:ctrlPr>
                          <a:rPr lang="en-US" sz="2000" b="0" i="1" smtClean="0">
                            <a:solidFill>
                              <a:srgbClr val="FFC9C9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radPr>
                      <m:deg/>
                      <m:e>
                        <m:r>
                          <a:rPr lang="en-US" sz="2000" b="0" i="1" smtClean="0">
                            <a:solidFill>
                              <a:srgbClr val="FFC9C9"/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𝑁</m:t>
                        </m:r>
                      </m:e>
                    </m:rad>
                  </m:oMath>
                </a14:m>
                <a:endParaRPr lang="en-IE" sz="2000" dirty="0"/>
              </a:p>
              <a:p>
                <a:pPr algn="ctr"/>
                <a:r>
                  <a:rPr lang="en-IE" sz="2000" dirty="0">
                    <a:solidFill>
                      <a:srgbClr val="FFC9C9"/>
                    </a:solidFill>
                  </a:rPr>
                  <a:t>(but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solidFill>
                          <a:srgbClr val="FFC9C9"/>
                        </a:solidFill>
                        <a:latin typeface="Cambria Math" panose="02040503050406030204" pitchFamily="18" charset="0"/>
                      </a:rPr>
                      <m:t>𝑁</m:t>
                    </m:r>
                    <m:r>
                      <m:rPr>
                        <m:nor/>
                      </m:rPr>
                      <a:rPr lang="en-US" sz="2000" b="0" i="0" smtClean="0">
                        <a:solidFill>
                          <a:srgbClr val="FFC9C9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IE" sz="2000" smtClean="0">
                        <a:solidFill>
                          <a:srgbClr val="FFC9C9"/>
                        </a:solidFill>
                      </a:rPr>
                      <m:t>∝̸</m:t>
                    </m:r>
                    <m:r>
                      <a:rPr lang="en-US" sz="2000" b="0" i="0" smtClean="0">
                        <a:solidFill>
                          <a:srgbClr val="FFC9C9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US" sz="2000" b="0" i="0" smtClean="0">
                        <a:solidFill>
                          <a:srgbClr val="FFC9C9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sym typeface="Wingdings" panose="05000000000000000000" pitchFamily="2" charset="2"/>
                      </a:rPr>
                      <m:t>Volume</m:t>
                    </m:r>
                  </m:oMath>
                </a14:m>
                <a:r>
                  <a:rPr lang="en-IE" sz="2000" dirty="0">
                    <a:solidFill>
                      <a:srgbClr val="FFC9C9"/>
                    </a:solidFill>
                  </a:rPr>
                  <a:t>?)</a:t>
                </a:r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7243090D-6EB4-4342-A769-4869FBA7BEA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114" y="2242533"/>
                <a:ext cx="2556830" cy="736933"/>
              </a:xfrm>
              <a:prstGeom prst="rect">
                <a:avLst/>
              </a:prstGeom>
              <a:blipFill>
                <a:blip r:embed="rId15"/>
                <a:stretch>
                  <a:fillRect t="-826" b="-14050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4644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39" grpId="0"/>
      <p:bldP spid="24" grpId="0"/>
      <p:bldP spid="27" grpId="0"/>
      <p:bldP spid="3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4F48C-2007-4A2E-8B29-2D4C83AA3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0362"/>
            <a:ext cx="10515600" cy="1325563"/>
          </a:xfrm>
        </p:spPr>
        <p:txBody>
          <a:bodyPr/>
          <a:lstStyle/>
          <a:p>
            <a:r>
              <a:rPr lang="en-US" dirty="0"/>
              <a:t>Upcoming Detector Needs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E0BCE-CB2F-45DC-BCF2-C87F81CD7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199AC3-A3A0-47DB-BF2A-6E98D1862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B4B17-C332-48D9-BC27-2518AA448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23</a:t>
            </a:fld>
            <a:endParaRPr lang="en-IE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Content Placeholder 2">
                <a:extLst>
                  <a:ext uri="{FF2B5EF4-FFF2-40B4-BE49-F238E27FC236}">
                    <a16:creationId xmlns:a16="http://schemas.microsoft.com/office/drawing/2014/main" id="{17600D97-A101-4ED3-BD36-485EE403815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56075" y="1370998"/>
                <a:ext cx="6049014" cy="471328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250000"/>
                  </a:lnSpc>
                  <a:buFont typeface="Arial" panose="020B0604020202020204" pitchFamily="34" charset="0"/>
                  <a:buNone/>
                </a:pPr>
                <a:r>
                  <a:rPr lang="en-US" dirty="0">
                    <a:solidFill>
                      <a:srgbClr val="FFC9C9"/>
                    </a:solidFill>
                  </a:rPr>
                  <a:t>1) More Events </a:t>
                </a:r>
                <a:endParaRPr lang="en-US" dirty="0">
                  <a:sym typeface="Wingdings" panose="05000000000000000000" pitchFamily="2" charset="2"/>
                </a:endParaRPr>
              </a:p>
              <a:p>
                <a:pPr marL="0" indent="0">
                  <a:lnSpc>
                    <a:spcPct val="250000"/>
                  </a:lnSpc>
                  <a:buFont typeface="Arial" panose="020B0604020202020204" pitchFamily="34" charset="0"/>
                  <a:buNone/>
                </a:pPr>
                <a:r>
                  <a:rPr lang="en-US" dirty="0">
                    <a:solidFill>
                      <a:schemeClr val="accent6">
                        <a:lumMod val="40000"/>
                        <a:lumOff val="60000"/>
                      </a:schemeClr>
                    </a:solidFill>
                    <a:sym typeface="Wingdings" panose="05000000000000000000" pitchFamily="2" charset="2"/>
                  </a:rPr>
                  <a:t>2) Better Pointing</a:t>
                </a:r>
                <a:endParaRPr lang="en-US" dirty="0">
                  <a:sym typeface="Wingdings" panose="05000000000000000000" pitchFamily="2" charset="2"/>
                </a:endParaRPr>
              </a:p>
              <a:p>
                <a:pPr marL="0" indent="0">
                  <a:lnSpc>
                    <a:spcPct val="250000"/>
                  </a:lnSpc>
                  <a:buFont typeface="Arial" panose="020B0604020202020204" pitchFamily="34" charset="0"/>
                  <a:buNone/>
                </a:pPr>
                <a:r>
                  <a:rPr lang="en-US" dirty="0">
                    <a:solidFill>
                      <a:schemeClr val="accent4">
                        <a:lumMod val="40000"/>
                        <a:lumOff val="60000"/>
                      </a:schemeClr>
                    </a:solidFill>
                    <a:sym typeface="Wingdings" panose="05000000000000000000" pitchFamily="2" charset="2"/>
                  </a:rPr>
                  <a:t>3)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i="1" smtClean="0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i="1" smtClean="0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𝜇</m:t>
                        </m:r>
                      </m:sub>
                    </m:sSub>
                    <m:r>
                      <a:rPr lang="en-US" i="1" smtClean="0">
                        <a:solidFill>
                          <a:schemeClr val="accent4">
                            <a:lumMod val="40000"/>
                            <a:lumOff val="60000"/>
                          </a:schemeClr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,</m:t>
                    </m:r>
                    <m:sSub>
                      <m:sSubPr>
                        <m:ctrlP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i="1" smtClean="0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chemeClr val="accent4">
                        <a:lumMod val="40000"/>
                        <a:lumOff val="60000"/>
                      </a:schemeClr>
                    </a:solidFill>
                    <a:sym typeface="Wingdings" panose="05000000000000000000" pitchFamily="2" charset="2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i="1" smtClean="0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𝜏</m:t>
                        </m:r>
                      </m:sub>
                    </m:sSub>
                    <m:r>
                      <a:rPr lang="en-US" i="1">
                        <a:solidFill>
                          <a:schemeClr val="accent4">
                            <a:lumMod val="40000"/>
                            <a:lumOff val="60000"/>
                          </a:schemeClr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accent4">
                        <a:lumMod val="40000"/>
                        <a:lumOff val="60000"/>
                      </a:schemeClr>
                    </a:solidFill>
                    <a:sym typeface="Wingdings" panose="05000000000000000000" pitchFamily="2" charset="2"/>
                  </a:rPr>
                  <a:t>detection/separation </a:t>
                </a:r>
                <a:endParaRPr lang="en-US" dirty="0">
                  <a:sym typeface="Wingdings" panose="05000000000000000000" pitchFamily="2" charset="2"/>
                </a:endParaRPr>
              </a:p>
              <a:p>
                <a:pPr marL="0" indent="0">
                  <a:lnSpc>
                    <a:spcPct val="250000"/>
                  </a:lnSpc>
                  <a:buFont typeface="Arial" panose="020B0604020202020204" pitchFamily="34" charset="0"/>
                  <a:buNone/>
                </a:pPr>
                <a:r>
                  <a:rPr lang="en-US" dirty="0">
                    <a:solidFill>
                      <a:schemeClr val="bg1"/>
                    </a:solidFill>
                    <a:sym typeface="Wingdings" panose="05000000000000000000" pitchFamily="2" charset="2"/>
                  </a:rPr>
                  <a:t>4) Combined full-sky coverage</a:t>
                </a:r>
              </a:p>
              <a:p>
                <a:pPr marL="457200" lvl="1" indent="0">
                  <a:lnSpc>
                    <a:spcPct val="250000"/>
                  </a:lnSpc>
                  <a:buFont typeface="Arial" panose="020B0604020202020204" pitchFamily="34" charset="0"/>
                  <a:buNone/>
                </a:pPr>
                <a:endParaRPr lang="en-US" dirty="0">
                  <a:sym typeface="Wingdings" panose="05000000000000000000" pitchFamily="2" charset="2"/>
                </a:endParaRPr>
              </a:p>
              <a:p>
                <a:pPr marL="457200" lvl="1" indent="0">
                  <a:lnSpc>
                    <a:spcPct val="250000"/>
                  </a:lnSpc>
                  <a:buFont typeface="Arial" panose="020B0604020202020204" pitchFamily="34" charset="0"/>
                  <a:buNone/>
                </a:pPr>
                <a:endParaRPr lang="en-US" dirty="0">
                  <a:sym typeface="Wingdings" panose="05000000000000000000" pitchFamily="2" charset="2"/>
                </a:endParaRPr>
              </a:p>
            </p:txBody>
          </p:sp>
        </mc:Choice>
        <mc:Fallback xmlns="">
          <p:sp>
            <p:nvSpPr>
              <p:cNvPr id="28" name="Content Placeholder 2">
                <a:extLst>
                  <a:ext uri="{FF2B5EF4-FFF2-40B4-BE49-F238E27FC236}">
                    <a16:creationId xmlns:a16="http://schemas.microsoft.com/office/drawing/2014/main" id="{17600D97-A101-4ED3-BD36-485EE40381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6075" y="1370998"/>
                <a:ext cx="6049014" cy="4713288"/>
              </a:xfrm>
              <a:prstGeom prst="rect">
                <a:avLst/>
              </a:prstGeom>
              <a:blipFill>
                <a:blip r:embed="rId11"/>
                <a:stretch>
                  <a:fillRect l="-2117" b="-2458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TextBox 28">
            <a:extLst>
              <a:ext uri="{FF2B5EF4-FFF2-40B4-BE49-F238E27FC236}">
                <a16:creationId xmlns:a16="http://schemas.microsoft.com/office/drawing/2014/main" id="{5CC05C33-4019-4084-B077-B91B8F10E37A}"/>
              </a:ext>
            </a:extLst>
          </p:cNvPr>
          <p:cNvSpPr txBox="1"/>
          <p:nvPr/>
        </p:nvSpPr>
        <p:spPr>
          <a:xfrm>
            <a:off x="5741563" y="5623777"/>
            <a:ext cx="31439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Flavour</a:t>
            </a:r>
            <a:r>
              <a:rPr lang="en-US" sz="20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ratio 1</a:t>
            </a:r>
            <a:r>
              <a:rPr lang="el-GR" sz="20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σ</a:t>
            </a:r>
            <a:r>
              <a:rPr lang="en-US" sz="20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contours </a:t>
            </a:r>
          </a:p>
          <a:p>
            <a:pPr algn="ctr"/>
            <a:r>
              <a:rPr lang="en-US" sz="20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now fully contained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A98DB00-3156-4648-AC65-3B5D5F952105}"/>
              </a:ext>
            </a:extLst>
          </p:cNvPr>
          <p:cNvSpPr txBox="1"/>
          <p:nvPr/>
        </p:nvSpPr>
        <p:spPr>
          <a:xfrm>
            <a:off x="4066529" y="3312143"/>
            <a:ext cx="21074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Characterization of the Three-Flavor Composition of Cosmic Neutrinos with IceCube, arXiv:2510.24957 (2025)</a:t>
            </a:r>
            <a:endParaRPr lang="en-IE" sz="1200" dirty="0">
              <a:solidFill>
                <a:srgbClr val="FFC00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31E9C23-DE2A-4734-A63A-239BA8F38B3D}"/>
              </a:ext>
            </a:extLst>
          </p:cNvPr>
          <p:cNvSpPr txBox="1"/>
          <p:nvPr/>
        </p:nvSpPr>
        <p:spPr>
          <a:xfrm>
            <a:off x="3631067" y="1604046"/>
            <a:ext cx="35474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Galactic plane neutrinos at 5</a:t>
            </a:r>
            <a:r>
              <a:rPr lang="el-GR" sz="20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σ</a:t>
            </a:r>
            <a:endParaRPr lang="en-US" sz="2000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US" sz="2000" i="1" dirty="0">
                <a:solidFill>
                  <a:srgbClr val="38CFCF"/>
                </a:solidFill>
              </a:rPr>
              <a:t> </a:t>
            </a:r>
            <a:r>
              <a:rPr lang="en-US" sz="2000" i="1" dirty="0">
                <a:solidFill>
                  <a:srgbClr val="38CFCF"/>
                </a:solidFill>
                <a:sym typeface="Wingdings" panose="05000000000000000000" pitchFamily="2" charset="2"/>
              </a:rPr>
              <a:t>cascade </a:t>
            </a:r>
            <a:r>
              <a:rPr lang="en-US" sz="2000" i="1" dirty="0">
                <a:solidFill>
                  <a:schemeClr val="accent4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events prove essential!</a:t>
            </a:r>
            <a:endParaRPr lang="en-IE" sz="2000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9BDC2E05-D5D7-4980-9B0D-EB61F602B25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261869" y="314258"/>
            <a:ext cx="4743973" cy="2293938"/>
          </a:xfrm>
          <a:prstGeom prst="rect">
            <a:avLst/>
          </a:prstGeom>
          <a:ln w="38100">
            <a:noFill/>
          </a:ln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C85256A1-246A-4D01-BF1B-682D9C4B0668}"/>
              </a:ext>
            </a:extLst>
          </p:cNvPr>
          <p:cNvSpPr txBox="1"/>
          <p:nvPr/>
        </p:nvSpPr>
        <p:spPr>
          <a:xfrm>
            <a:off x="915038" y="5097723"/>
            <a:ext cx="4886324" cy="589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0100" lvl="1" indent="-34290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ym typeface="Wingdings" panose="05000000000000000000" pitchFamily="2" charset="2"/>
              </a:rPr>
              <a:t>Detector hardware and size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6E10BD39-E36D-4883-9AF4-8B48C665C712}"/>
                  </a:ext>
                </a:extLst>
              </p:cNvPr>
              <p:cNvSpPr txBox="1"/>
              <p:nvPr/>
            </p:nvSpPr>
            <p:spPr>
              <a:xfrm>
                <a:off x="9301720" y="5305539"/>
                <a:ext cx="2171700" cy="73257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2000" i="1" dirty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rPr>
                  <a:t>&gt;1000s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b="0" i="1" smtClean="0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sz="2000" b="0" i="1" smtClean="0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sz="2000" b="0" i="1" smtClean="0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𝜇</m:t>
                        </m:r>
                      </m:sub>
                    </m:sSub>
                    <m:r>
                      <a:rPr lang="en-US" sz="2000" b="0" i="1" smtClean="0">
                        <a:solidFill>
                          <a:schemeClr val="accent4">
                            <a:lumMod val="40000"/>
                            <a:lumOff val="60000"/>
                          </a:schemeClr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,</m:t>
                    </m:r>
                    <m:sSub>
                      <m:sSubPr>
                        <m:ctrlPr>
                          <a:rPr lang="en-US" sz="2000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sz="2000" b="0" i="1" smtClean="0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IE" sz="2000" i="1" dirty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rPr>
                  <a:t>, </a:t>
                </a:r>
              </a:p>
              <a:p>
                <a:pPr algn="ctr"/>
                <a:r>
                  <a:rPr lang="en-IE" sz="2000" i="1" dirty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rPr>
                  <a:t>~10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000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sz="2000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sz="2000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𝜏</m:t>
                        </m:r>
                      </m:sub>
                    </m:sSub>
                    <m:r>
                      <a:rPr lang="en-US" sz="2000" i="1">
                        <a:solidFill>
                          <a:schemeClr val="accent4">
                            <a:lumMod val="40000"/>
                            <a:lumOff val="60000"/>
                          </a:schemeClr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 </m:t>
                    </m:r>
                  </m:oMath>
                </a14:m>
                <a:r>
                  <a:rPr lang="en-IE" sz="2000" i="1" dirty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rPr>
                  <a:t>candidates</a:t>
                </a:r>
              </a:p>
            </p:txBody>
          </p:sp>
        </mc:Choice>
        <mc:Fallback xmlns=""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6E10BD39-E36D-4883-9AF4-8B48C665C7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01720" y="5305539"/>
                <a:ext cx="2171700" cy="732573"/>
              </a:xfrm>
              <a:prstGeom prst="rect">
                <a:avLst/>
              </a:prstGeom>
              <a:blipFill>
                <a:blip r:embed="rId17"/>
                <a:stretch>
                  <a:fillRect t="-3306" b="-13223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3" name="Picture 62">
            <a:extLst>
              <a:ext uri="{FF2B5EF4-FFF2-40B4-BE49-F238E27FC236}">
                <a16:creationId xmlns:a16="http://schemas.microsoft.com/office/drawing/2014/main" id="{EFD6CFA9-4B7A-4B8C-836B-59C200A6405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217557" y="3199957"/>
            <a:ext cx="2420938" cy="238104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61155FB-2381-48F9-9BB0-23D6D490713C}"/>
              </a:ext>
            </a:extLst>
          </p:cNvPr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27" t="14133" r="1489" b="28497"/>
          <a:stretch/>
        </p:blipFill>
        <p:spPr>
          <a:xfrm>
            <a:off x="8832348" y="3216476"/>
            <a:ext cx="3048595" cy="2089063"/>
          </a:xfrm>
          <a:prstGeom prst="rect">
            <a:avLst/>
          </a:prstGeom>
          <a:ln w="38100">
            <a:noFill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331AFF4-300B-4D8E-A232-8062CB1BAB5C}"/>
              </a:ext>
            </a:extLst>
          </p:cNvPr>
          <p:cNvSpPr txBox="1"/>
          <p:nvPr/>
        </p:nvSpPr>
        <p:spPr>
          <a:xfrm>
            <a:off x="8085362" y="2611185"/>
            <a:ext cx="30969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Observation of high-energy neutrinos from the Galactic plane</a:t>
            </a:r>
            <a:r>
              <a:rPr lang="fr-FR" sz="1200" dirty="0">
                <a:solidFill>
                  <a:srgbClr val="FFC000"/>
                </a:solidFill>
              </a:rPr>
              <a:t>, Science (2023)</a:t>
            </a:r>
            <a:endParaRPr lang="en-IE" sz="1200" dirty="0">
              <a:solidFill>
                <a:srgbClr val="FFC000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2BBECB8-A60E-44C3-96D0-B28489541C79}"/>
              </a:ext>
            </a:extLst>
          </p:cNvPr>
          <p:cNvSpPr txBox="1"/>
          <p:nvPr/>
        </p:nvSpPr>
        <p:spPr>
          <a:xfrm>
            <a:off x="8815589" y="5977720"/>
            <a:ext cx="31439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Observation of Seven Astrophysical Tau Neutrino Candidates with IceCube PRL (2024)</a:t>
            </a:r>
            <a:endParaRPr lang="en-IE" sz="1200" dirty="0">
              <a:solidFill>
                <a:srgbClr val="FFC00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CCC76BD-94F9-4265-843D-1E9E67C12876}"/>
              </a:ext>
            </a:extLst>
          </p:cNvPr>
          <p:cNvSpPr txBox="1"/>
          <p:nvPr/>
        </p:nvSpPr>
        <p:spPr>
          <a:xfrm>
            <a:off x="8758478" y="5042047"/>
            <a:ext cx="21385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 err="1">
                <a:solidFill>
                  <a:schemeClr val="bg1"/>
                </a:solidFill>
              </a:rPr>
              <a:t>TRIDENTSim</a:t>
            </a:r>
            <a:r>
              <a:rPr lang="en-US" sz="1100" dirty="0">
                <a:solidFill>
                  <a:schemeClr val="bg1"/>
                </a:solidFill>
              </a:rPr>
              <a:t> W. Tian ICRC 2025</a:t>
            </a:r>
            <a:endParaRPr lang="en-IE" sz="1100" dirty="0">
              <a:solidFill>
                <a:schemeClr val="bg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7869090-E601-48B6-9DF1-45329E806D2D}"/>
              </a:ext>
            </a:extLst>
          </p:cNvPr>
          <p:cNvSpPr txBox="1"/>
          <p:nvPr/>
        </p:nvSpPr>
        <p:spPr>
          <a:xfrm>
            <a:off x="4399517" y="2439039"/>
            <a:ext cx="2097139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IE" sz="1200" dirty="0"/>
              <a:t>“Astrophysical Neutrinos at IceCube”, Ali </a:t>
            </a:r>
            <a:r>
              <a:rPr lang="en-IE" sz="1200" dirty="0" err="1"/>
              <a:t>Kheirandish</a:t>
            </a:r>
            <a:endParaRPr lang="en-IE" sz="1200" dirty="0"/>
          </a:p>
        </p:txBody>
      </p:sp>
    </p:spTree>
    <p:extLst>
      <p:ext uri="{BB962C8B-B14F-4D97-AF65-F5344CB8AC3E}">
        <p14:creationId xmlns:p14="http://schemas.microsoft.com/office/powerpoint/2010/main" val="17138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61" grpId="0"/>
      <p:bldP spid="62" grpId="0"/>
      <p:bldP spid="19" grpId="0"/>
      <p:bldP spid="33" grpId="0"/>
      <p:bldP spid="3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4F48C-2007-4A2E-8B29-2D4C83AA3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0362"/>
            <a:ext cx="10515600" cy="1325563"/>
          </a:xfrm>
        </p:spPr>
        <p:txBody>
          <a:bodyPr/>
          <a:lstStyle/>
          <a:p>
            <a:r>
              <a:rPr lang="en-US" dirty="0"/>
              <a:t>Upcoming Detector Needs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E0BCE-CB2F-45DC-BCF2-C87F81CD7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199AC3-A3A0-47DB-BF2A-6E98D1862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B4B17-C332-48D9-BC27-2518AA448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24</a:t>
            </a:fld>
            <a:endParaRPr lang="en-IE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Content Placeholder 2">
                <a:extLst>
                  <a:ext uri="{FF2B5EF4-FFF2-40B4-BE49-F238E27FC236}">
                    <a16:creationId xmlns:a16="http://schemas.microsoft.com/office/drawing/2014/main" id="{17600D97-A101-4ED3-BD36-485EE403815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56075" y="1370998"/>
                <a:ext cx="6049014" cy="471328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250000"/>
                  </a:lnSpc>
                  <a:buNone/>
                </a:pPr>
                <a:r>
                  <a:rPr lang="en-US" dirty="0">
                    <a:solidFill>
                      <a:srgbClr val="FFC9C9"/>
                    </a:solidFill>
                  </a:rPr>
                  <a:t>1) More Events </a:t>
                </a:r>
                <a:endParaRPr lang="en-US" dirty="0">
                  <a:sym typeface="Wingdings" panose="05000000000000000000" pitchFamily="2" charset="2"/>
                </a:endParaRPr>
              </a:p>
              <a:p>
                <a:pPr marL="0" indent="0">
                  <a:lnSpc>
                    <a:spcPct val="250000"/>
                  </a:lnSpc>
                  <a:buNone/>
                </a:pPr>
                <a:r>
                  <a:rPr lang="en-US" dirty="0">
                    <a:solidFill>
                      <a:schemeClr val="accent6">
                        <a:lumMod val="40000"/>
                        <a:lumOff val="60000"/>
                      </a:schemeClr>
                    </a:solidFill>
                    <a:sym typeface="Wingdings" panose="05000000000000000000" pitchFamily="2" charset="2"/>
                  </a:rPr>
                  <a:t>2) Better Pointing</a:t>
                </a:r>
                <a:endParaRPr lang="en-US" dirty="0">
                  <a:sym typeface="Wingdings" panose="05000000000000000000" pitchFamily="2" charset="2"/>
                </a:endParaRPr>
              </a:p>
              <a:p>
                <a:pPr marL="0" indent="0">
                  <a:lnSpc>
                    <a:spcPct val="250000"/>
                  </a:lnSpc>
                  <a:buNone/>
                </a:pPr>
                <a:r>
                  <a:rPr lang="en-US" dirty="0">
                    <a:solidFill>
                      <a:schemeClr val="accent4">
                        <a:lumMod val="40000"/>
                        <a:lumOff val="60000"/>
                      </a:schemeClr>
                    </a:solidFill>
                    <a:sym typeface="Wingdings" panose="05000000000000000000" pitchFamily="2" charset="2"/>
                  </a:rPr>
                  <a:t>3)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𝜇</m:t>
                        </m:r>
                      </m:sub>
                    </m:sSub>
                    <m:r>
                      <a:rPr lang="en-US" i="1">
                        <a:solidFill>
                          <a:schemeClr val="accent4">
                            <a:lumMod val="40000"/>
                            <a:lumOff val="60000"/>
                          </a:schemeClr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,</m:t>
                    </m:r>
                    <m:sSub>
                      <m:sSubPr>
                        <m:ctrlP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schemeClr val="accent4">
                        <a:lumMod val="40000"/>
                        <a:lumOff val="60000"/>
                      </a:schemeClr>
                    </a:solidFill>
                    <a:sym typeface="Wingdings" panose="05000000000000000000" pitchFamily="2" charset="2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𝜈</m:t>
                        </m:r>
                      </m:e>
                      <m:sub>
                        <m:r>
                          <a:rPr lang="en-US" i="1">
                            <a:solidFill>
                              <a:schemeClr val="accent4">
                                <a:lumMod val="40000"/>
                                <a:lumOff val="60000"/>
                              </a:schemeClr>
                            </a:solidFill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𝜏</m:t>
                        </m:r>
                      </m:sub>
                    </m:sSub>
                    <m:r>
                      <a:rPr lang="en-US" i="1">
                        <a:solidFill>
                          <a:schemeClr val="accent4">
                            <a:lumMod val="40000"/>
                            <a:lumOff val="60000"/>
                          </a:schemeClr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accent4">
                        <a:lumMod val="40000"/>
                        <a:lumOff val="60000"/>
                      </a:schemeClr>
                    </a:solidFill>
                    <a:sym typeface="Wingdings" panose="05000000000000000000" pitchFamily="2" charset="2"/>
                  </a:rPr>
                  <a:t>detection/separation </a:t>
                </a:r>
                <a:endParaRPr lang="en-US" dirty="0">
                  <a:sym typeface="Wingdings" panose="05000000000000000000" pitchFamily="2" charset="2"/>
                </a:endParaRPr>
              </a:p>
              <a:p>
                <a:pPr marL="0" indent="0">
                  <a:lnSpc>
                    <a:spcPct val="250000"/>
                  </a:lnSpc>
                  <a:buFont typeface="Arial" panose="020B0604020202020204" pitchFamily="34" charset="0"/>
                  <a:buNone/>
                </a:pPr>
                <a:r>
                  <a:rPr lang="en-US" dirty="0">
                    <a:solidFill>
                      <a:schemeClr val="accent5">
                        <a:lumMod val="40000"/>
                        <a:lumOff val="60000"/>
                      </a:schemeClr>
                    </a:solidFill>
                    <a:sym typeface="Wingdings" panose="05000000000000000000" pitchFamily="2" charset="2"/>
                  </a:rPr>
                  <a:t>4) Combined full-sky coverage</a:t>
                </a:r>
              </a:p>
              <a:p>
                <a:pPr marL="457200" lvl="1" indent="0">
                  <a:lnSpc>
                    <a:spcPct val="250000"/>
                  </a:lnSpc>
                  <a:buFont typeface="Arial" panose="020B0604020202020204" pitchFamily="34" charset="0"/>
                  <a:buNone/>
                </a:pPr>
                <a:endParaRPr lang="en-US" dirty="0">
                  <a:sym typeface="Wingdings" panose="05000000000000000000" pitchFamily="2" charset="2"/>
                </a:endParaRPr>
              </a:p>
              <a:p>
                <a:pPr marL="457200" lvl="1" indent="0">
                  <a:lnSpc>
                    <a:spcPct val="250000"/>
                  </a:lnSpc>
                  <a:buFont typeface="Arial" panose="020B0604020202020204" pitchFamily="34" charset="0"/>
                  <a:buNone/>
                </a:pPr>
                <a:endParaRPr lang="en-US" dirty="0">
                  <a:sym typeface="Wingdings" panose="05000000000000000000" pitchFamily="2" charset="2"/>
                </a:endParaRPr>
              </a:p>
            </p:txBody>
          </p:sp>
        </mc:Choice>
        <mc:Fallback xmlns="">
          <p:sp>
            <p:nvSpPr>
              <p:cNvPr id="28" name="Content Placeholder 2">
                <a:extLst>
                  <a:ext uri="{FF2B5EF4-FFF2-40B4-BE49-F238E27FC236}">
                    <a16:creationId xmlns:a16="http://schemas.microsoft.com/office/drawing/2014/main" id="{17600D97-A101-4ED3-BD36-485EE40381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6075" y="1370998"/>
                <a:ext cx="6049014" cy="4713288"/>
              </a:xfrm>
              <a:prstGeom prst="rect">
                <a:avLst/>
              </a:prstGeom>
              <a:blipFill>
                <a:blip r:embed="rId4"/>
                <a:stretch>
                  <a:fillRect l="-2117" b="-2458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B5BD19BA-8C9A-43F8-B937-EE77BC652F01}"/>
              </a:ext>
            </a:extLst>
          </p:cNvPr>
          <p:cNvSpPr txBox="1"/>
          <p:nvPr/>
        </p:nvSpPr>
        <p:spPr>
          <a:xfrm>
            <a:off x="6811900" y="4412672"/>
            <a:ext cx="52034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Optimal viewing angle of telescopes world wide covers the whole sky</a:t>
            </a:r>
            <a:endParaRPr lang="en-IE" sz="2400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C857702-6EBD-4C57-B76F-131727AD7260}"/>
              </a:ext>
            </a:extLst>
          </p:cNvPr>
          <p:cNvPicPr/>
          <p:nvPr/>
        </p:nvPicPr>
        <p:blipFill>
          <a:blip r:embed="rId5"/>
          <a:stretch/>
        </p:blipFill>
        <p:spPr>
          <a:xfrm>
            <a:off x="8035769" y="985935"/>
            <a:ext cx="2890674" cy="2910574"/>
          </a:xfrm>
          <a:prstGeom prst="rect">
            <a:avLst/>
          </a:prstGeom>
          <a:ln w="0">
            <a:noFill/>
          </a:ln>
        </p:spPr>
      </p:pic>
      <p:sp>
        <p:nvSpPr>
          <p:cNvPr id="20" name="Arrow: Right 20">
            <a:extLst>
              <a:ext uri="{FF2B5EF4-FFF2-40B4-BE49-F238E27FC236}">
                <a16:creationId xmlns:a16="http://schemas.microsoft.com/office/drawing/2014/main" id="{75D770B4-2C32-435C-ADAD-0005363E7259}"/>
              </a:ext>
            </a:extLst>
          </p:cNvPr>
          <p:cNvSpPr/>
          <p:nvPr/>
        </p:nvSpPr>
        <p:spPr>
          <a:xfrm rot="16200000">
            <a:off x="9248570" y="3980711"/>
            <a:ext cx="330087" cy="357488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FFFF"/>
          </a:solidFill>
          <a:ln>
            <a:solidFill>
              <a:srgbClr val="32549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IE" sz="1800" b="0" strike="noStrike" spc="-1" dirty="0">
              <a:solidFill>
                <a:schemeClr val="lt1"/>
              </a:solidFill>
              <a:latin typeface="Calibri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B258091-8F8E-4DEE-8A62-6D86901C90E5}"/>
              </a:ext>
            </a:extLst>
          </p:cNvPr>
          <p:cNvGrpSpPr/>
          <p:nvPr/>
        </p:nvGrpSpPr>
        <p:grpSpPr>
          <a:xfrm rot="15511336">
            <a:off x="9007167" y="2361356"/>
            <a:ext cx="847398" cy="2513330"/>
            <a:chOff x="9562219" y="3875709"/>
            <a:chExt cx="559335" cy="1640714"/>
          </a:xfrm>
          <a:solidFill>
            <a:srgbClr val="00B0F0"/>
          </a:solidFill>
        </p:grpSpPr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50526DB1-67F3-4A3C-8069-7797BBC965DE}"/>
                </a:ext>
              </a:extLst>
            </p:cNvPr>
            <p:cNvSpPr/>
            <p:nvPr/>
          </p:nvSpPr>
          <p:spPr>
            <a:xfrm rot="20563455">
              <a:off x="9562219" y="4641854"/>
              <a:ext cx="423384" cy="874569"/>
            </a:xfrm>
            <a:prstGeom prst="triangle">
              <a:avLst/>
            </a:prstGeom>
            <a:solidFill>
              <a:srgbClr val="00FFFF">
                <a:alpha val="3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1280885F-EFA1-4A1F-93B8-772956F5D647}"/>
                </a:ext>
              </a:extLst>
            </p:cNvPr>
            <p:cNvSpPr/>
            <p:nvPr/>
          </p:nvSpPr>
          <p:spPr>
            <a:xfrm rot="13062661">
              <a:off x="9698170" y="3875709"/>
              <a:ext cx="423384" cy="874569"/>
            </a:xfrm>
            <a:prstGeom prst="triangle">
              <a:avLst/>
            </a:prstGeom>
            <a:solidFill>
              <a:srgbClr val="00FFFF">
                <a:alpha val="3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33" name="Arrow: Right 20">
            <a:extLst>
              <a:ext uri="{FF2B5EF4-FFF2-40B4-BE49-F238E27FC236}">
                <a16:creationId xmlns:a16="http://schemas.microsoft.com/office/drawing/2014/main" id="{C5B835FB-2A79-4A11-A50A-8722D6F86607}"/>
              </a:ext>
            </a:extLst>
          </p:cNvPr>
          <p:cNvSpPr/>
          <p:nvPr/>
        </p:nvSpPr>
        <p:spPr>
          <a:xfrm rot="8148378">
            <a:off x="10406748" y="1067281"/>
            <a:ext cx="323336" cy="353558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6"/>
          </a:solidFill>
          <a:ln>
            <a:solidFill>
              <a:srgbClr val="32549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IE" sz="1800" b="0" strike="noStrike" spc="-1" dirty="0">
              <a:solidFill>
                <a:schemeClr val="lt1"/>
              </a:solidFill>
              <a:latin typeface="Calibri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95CCE6F-89C7-4BD4-8AA7-85DB361A4AAB}"/>
              </a:ext>
            </a:extLst>
          </p:cNvPr>
          <p:cNvGrpSpPr/>
          <p:nvPr/>
        </p:nvGrpSpPr>
        <p:grpSpPr>
          <a:xfrm rot="19130298">
            <a:off x="9874985" y="338385"/>
            <a:ext cx="779594" cy="2496929"/>
            <a:chOff x="10493066" y="1466437"/>
            <a:chExt cx="779594" cy="2496929"/>
          </a:xfrm>
        </p:grpSpPr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D3E4E81C-61FB-4AE3-BA5B-FD411F6257E0}"/>
                </a:ext>
              </a:extLst>
            </p:cNvPr>
            <p:cNvSpPr/>
            <p:nvPr/>
          </p:nvSpPr>
          <p:spPr>
            <a:xfrm rot="8770368">
              <a:off x="10493066" y="1466437"/>
              <a:ext cx="648561" cy="1324980"/>
            </a:xfrm>
            <a:prstGeom prst="triangle">
              <a:avLst/>
            </a:prstGeom>
            <a:solidFill>
              <a:schemeClr val="accent6">
                <a:alpha val="5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C3FDDB32-8BCD-419F-A0A4-92746DDE1B93}"/>
                </a:ext>
              </a:extLst>
            </p:cNvPr>
            <p:cNvSpPr/>
            <p:nvPr/>
          </p:nvSpPr>
          <p:spPr>
            <a:xfrm rot="1269574">
              <a:off x="10624099" y="2638386"/>
              <a:ext cx="648561" cy="1324980"/>
            </a:xfrm>
            <a:prstGeom prst="triangle">
              <a:avLst/>
            </a:prstGeom>
            <a:solidFill>
              <a:schemeClr val="accent6">
                <a:alpha val="5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15E7568E-08D3-4DBF-B9E5-97A68CE48903}"/>
              </a:ext>
            </a:extLst>
          </p:cNvPr>
          <p:cNvSpPr txBox="1"/>
          <p:nvPr/>
        </p:nvSpPr>
        <p:spPr>
          <a:xfrm>
            <a:off x="7065424" y="5373186"/>
            <a:ext cx="3810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US" sz="2400" dirty="0"/>
              <a:t>Detectors world-wide</a:t>
            </a: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US" sz="2400" dirty="0"/>
              <a:t>Track and Cascade events</a:t>
            </a:r>
          </a:p>
        </p:txBody>
      </p:sp>
      <p:sp>
        <p:nvSpPr>
          <p:cNvPr id="17" name="Arrow: Right 20">
            <a:extLst>
              <a:ext uri="{FF2B5EF4-FFF2-40B4-BE49-F238E27FC236}">
                <a16:creationId xmlns:a16="http://schemas.microsoft.com/office/drawing/2014/main" id="{0AA84D86-873D-4967-AE9E-DE1AEEC1C148}"/>
              </a:ext>
            </a:extLst>
          </p:cNvPr>
          <p:cNvSpPr/>
          <p:nvPr/>
        </p:nvSpPr>
        <p:spPr>
          <a:xfrm rot="10226400">
            <a:off x="10891644" y="2017070"/>
            <a:ext cx="323336" cy="353558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rgbClr val="32549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IE" sz="1800" b="0" strike="noStrike" spc="-1" dirty="0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E263D552-E08E-47FC-9CAB-8EA1A859E1EB}"/>
              </a:ext>
            </a:extLst>
          </p:cNvPr>
          <p:cNvSpPr/>
          <p:nvPr/>
        </p:nvSpPr>
        <p:spPr>
          <a:xfrm rot="989042">
            <a:off x="7655662" y="1885994"/>
            <a:ext cx="355844" cy="353558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rgbClr val="32549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IE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05F6BC7D-9764-4950-8AA3-5DC63136F332}"/>
              </a:ext>
            </a:extLst>
          </p:cNvPr>
          <p:cNvSpPr/>
          <p:nvPr/>
        </p:nvSpPr>
        <p:spPr>
          <a:xfrm rot="20563455">
            <a:off x="7886314" y="2153545"/>
            <a:ext cx="648561" cy="1324980"/>
          </a:xfrm>
          <a:prstGeom prst="triangle">
            <a:avLst/>
          </a:prstGeom>
          <a:solidFill>
            <a:srgbClr val="FF5050">
              <a:alpha val="5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5D91970A-EB38-4435-9D5F-4F8098D4D875}"/>
              </a:ext>
            </a:extLst>
          </p:cNvPr>
          <p:cNvSpPr/>
          <p:nvPr/>
        </p:nvSpPr>
        <p:spPr>
          <a:xfrm rot="13062661">
            <a:off x="8094571" y="992828"/>
            <a:ext cx="648561" cy="1324980"/>
          </a:xfrm>
          <a:prstGeom prst="triangle">
            <a:avLst/>
          </a:prstGeom>
          <a:solidFill>
            <a:srgbClr val="FF5050">
              <a:alpha val="5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A8EEA27-4465-4147-AD33-737B35CC45E8}"/>
              </a:ext>
            </a:extLst>
          </p:cNvPr>
          <p:cNvGrpSpPr/>
          <p:nvPr/>
        </p:nvGrpSpPr>
        <p:grpSpPr>
          <a:xfrm rot="9806913">
            <a:off x="10131483" y="1004247"/>
            <a:ext cx="856818" cy="2485697"/>
            <a:chOff x="9562219" y="3875709"/>
            <a:chExt cx="559335" cy="1640714"/>
          </a:xfrm>
        </p:grpSpPr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ECD3A901-5293-4801-BB29-D4A6A91E8E8D}"/>
                </a:ext>
              </a:extLst>
            </p:cNvPr>
            <p:cNvSpPr/>
            <p:nvPr/>
          </p:nvSpPr>
          <p:spPr>
            <a:xfrm rot="20563455">
              <a:off x="9562219" y="4641854"/>
              <a:ext cx="423384" cy="874569"/>
            </a:xfrm>
            <a:prstGeom prst="triangle">
              <a:avLst/>
            </a:prstGeom>
            <a:solidFill>
              <a:srgbClr val="FF5050">
                <a:alpha val="5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F96BDF29-94D1-4557-9735-A5FB72F0F7D0}"/>
                </a:ext>
              </a:extLst>
            </p:cNvPr>
            <p:cNvSpPr/>
            <p:nvPr/>
          </p:nvSpPr>
          <p:spPr>
            <a:xfrm rot="13062661">
              <a:off x="9698170" y="3875709"/>
              <a:ext cx="423384" cy="874569"/>
            </a:xfrm>
            <a:prstGeom prst="triangle">
              <a:avLst/>
            </a:prstGeom>
            <a:solidFill>
              <a:srgbClr val="FF5050">
                <a:alpha val="5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34" name="Arrow: Right 20">
            <a:extLst>
              <a:ext uri="{FF2B5EF4-FFF2-40B4-BE49-F238E27FC236}">
                <a16:creationId xmlns:a16="http://schemas.microsoft.com/office/drawing/2014/main" id="{F4DB0056-8374-467D-A48B-225F879E86FD}"/>
              </a:ext>
            </a:extLst>
          </p:cNvPr>
          <p:cNvSpPr/>
          <p:nvPr/>
        </p:nvSpPr>
        <p:spPr>
          <a:xfrm rot="2660040">
            <a:off x="8234688" y="1067280"/>
            <a:ext cx="323336" cy="353558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6"/>
          </a:solidFill>
          <a:ln>
            <a:solidFill>
              <a:srgbClr val="32549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IE" sz="1800" b="0" strike="noStrike" spc="-1" dirty="0">
              <a:solidFill>
                <a:schemeClr val="lt1"/>
              </a:solidFill>
              <a:latin typeface="Calibri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EE1DA14D-5167-4922-B639-3188C9DC7814}"/>
              </a:ext>
            </a:extLst>
          </p:cNvPr>
          <p:cNvGrpSpPr/>
          <p:nvPr/>
        </p:nvGrpSpPr>
        <p:grpSpPr>
          <a:xfrm rot="14167789">
            <a:off x="8284482" y="355208"/>
            <a:ext cx="779594" cy="2496929"/>
            <a:chOff x="10493066" y="1466437"/>
            <a:chExt cx="779594" cy="2496929"/>
          </a:xfrm>
        </p:grpSpPr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0A1EADEA-793B-46F2-8B02-E0E15F965C0D}"/>
                </a:ext>
              </a:extLst>
            </p:cNvPr>
            <p:cNvSpPr/>
            <p:nvPr/>
          </p:nvSpPr>
          <p:spPr>
            <a:xfrm rot="8770368">
              <a:off x="10493066" y="1466437"/>
              <a:ext cx="648561" cy="1324980"/>
            </a:xfrm>
            <a:prstGeom prst="triangle">
              <a:avLst/>
            </a:prstGeom>
            <a:solidFill>
              <a:schemeClr val="accent6">
                <a:alpha val="5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292A1367-B9E6-4605-8CDE-18454CDBB2E2}"/>
                </a:ext>
              </a:extLst>
            </p:cNvPr>
            <p:cNvSpPr/>
            <p:nvPr/>
          </p:nvSpPr>
          <p:spPr>
            <a:xfrm rot="1269574">
              <a:off x="10624099" y="2638386"/>
              <a:ext cx="648561" cy="1324980"/>
            </a:xfrm>
            <a:prstGeom prst="triangle">
              <a:avLst/>
            </a:prstGeom>
            <a:solidFill>
              <a:schemeClr val="accent6">
                <a:alpha val="5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0B5C53F-8ADB-4550-AEEA-96C95C93121F}"/>
              </a:ext>
            </a:extLst>
          </p:cNvPr>
          <p:cNvSpPr txBox="1"/>
          <p:nvPr/>
        </p:nvSpPr>
        <p:spPr>
          <a:xfrm>
            <a:off x="4659372" y="1982450"/>
            <a:ext cx="27294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Global follow ups e.g.</a:t>
            </a:r>
          </a:p>
          <a:p>
            <a:pPr algn="ctr"/>
            <a:endParaRPr lang="en-US" sz="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US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Transient sources, Rare UHE events</a:t>
            </a:r>
          </a:p>
          <a:p>
            <a:pPr algn="ctr"/>
            <a:r>
              <a:rPr lang="en-US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e.g. KM3NeT</a:t>
            </a:r>
            <a:endParaRPr lang="en-IE" sz="20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2231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8" grpId="0"/>
      <p:bldP spid="17" grpId="0" animBg="1"/>
      <p:bldP spid="18" grpId="0" animBg="1"/>
      <p:bldP spid="19" grpId="0" animBg="1"/>
      <p:bldP spid="21" grpId="0" animBg="1"/>
      <p:bldP spid="3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878DD-B8B3-45D9-9479-0B87E3BA8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What’s on the way?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F370EF-2BD9-47C1-9A43-62BF8BC76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49B5FE-43DA-4E98-A050-A9AFBE039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D4E32-780A-4760-91A4-EAC3C5A5E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25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3096799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图片 4">
            <a:extLst>
              <a:ext uri="{FF2B5EF4-FFF2-40B4-BE49-F238E27FC236}">
                <a16:creationId xmlns:a16="http://schemas.microsoft.com/office/drawing/2014/main" id="{5FE9453A-B707-47CC-9609-26A10E86D7F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9706720" y="668253"/>
            <a:ext cx="2069057" cy="1636379"/>
          </a:xfrm>
          <a:prstGeom prst="round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6EB939E2-5791-425A-BC39-391C1992F33B}"/>
              </a:ext>
            </a:extLst>
          </p:cNvPr>
          <p:cNvSpPr txBox="1"/>
          <p:nvPr/>
        </p:nvSpPr>
        <p:spPr>
          <a:xfrm>
            <a:off x="9793748" y="2304632"/>
            <a:ext cx="1113973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IE" sz="2400" strike="noStrike" spc="-1" dirty="0">
                <a:solidFill>
                  <a:schemeClr val="accent2">
                    <a:lumMod val="75000"/>
                  </a:schemeClr>
                </a:solidFill>
                <a:latin typeface="Calibri"/>
              </a:rPr>
              <a:t>HUNT</a:t>
            </a:r>
            <a:endParaRPr lang="en-IE" sz="2400" strike="noStrike" spc="-1" dirty="0">
              <a:solidFill>
                <a:schemeClr val="accent2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E38A1-78C6-44CE-B7B1-4397E45DE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BB6A99-FA24-4718-B94E-E3AC9C5D4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99F4C-4C13-4F09-9170-F10376DD4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26</a:t>
            </a:fld>
            <a:endParaRPr lang="en-IE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14A89E-0AEA-4853-8210-D4EA7BA5732F}"/>
              </a:ext>
            </a:extLst>
          </p:cNvPr>
          <p:cNvGrpSpPr/>
          <p:nvPr/>
        </p:nvGrpSpPr>
        <p:grpSpPr>
          <a:xfrm>
            <a:off x="2459930" y="1689824"/>
            <a:ext cx="7272139" cy="4578588"/>
            <a:chOff x="137885" y="-195942"/>
            <a:chExt cx="11916229" cy="7155542"/>
          </a:xfrm>
        </p:grpSpPr>
        <p:pic>
          <p:nvPicPr>
            <p:cNvPr id="8" name="Picture 2">
              <a:extLst>
                <a:ext uri="{FF2B5EF4-FFF2-40B4-BE49-F238E27FC236}">
                  <a16:creationId xmlns:a16="http://schemas.microsoft.com/office/drawing/2014/main" id="{6D26D307-BCB7-4843-BD0A-A62A73E3EE0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35" t="-7197" r="1026" b="-6918"/>
            <a:stretch/>
          </p:blipFill>
          <p:spPr bwMode="auto">
            <a:xfrm>
              <a:off x="137885" y="-195942"/>
              <a:ext cx="11916229" cy="7155542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C39EDCA-CF0D-42F0-8B84-59CAFF23D84B}"/>
                </a:ext>
              </a:extLst>
            </p:cNvPr>
            <p:cNvSpPr/>
            <p:nvPr/>
          </p:nvSpPr>
          <p:spPr>
            <a:xfrm>
              <a:off x="2686049" y="136525"/>
              <a:ext cx="7150100" cy="25917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60F7EF0-489B-4A6C-8146-7B75721BAC42}"/>
                </a:ext>
              </a:extLst>
            </p:cNvPr>
            <p:cNvSpPr/>
            <p:nvPr/>
          </p:nvSpPr>
          <p:spPr>
            <a:xfrm>
              <a:off x="2381250" y="6419849"/>
              <a:ext cx="7150100" cy="2254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11" name="TextBox 2">
            <a:extLst>
              <a:ext uri="{FF2B5EF4-FFF2-40B4-BE49-F238E27FC236}">
                <a16:creationId xmlns:a16="http://schemas.microsoft.com/office/drawing/2014/main" id="{2CB8FE77-E390-40F5-A71F-65D324686EE4}"/>
              </a:ext>
            </a:extLst>
          </p:cNvPr>
          <p:cNvSpPr/>
          <p:nvPr/>
        </p:nvSpPr>
        <p:spPr>
          <a:xfrm>
            <a:off x="1485689" y="2454636"/>
            <a:ext cx="1101463" cy="460211"/>
          </a:xfrm>
          <a:prstGeom prst="rect">
            <a:avLst/>
          </a:prstGeom>
          <a:solidFill>
            <a:schemeClr val="bg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IE" sz="2400" b="0" strike="noStrike" spc="-1" dirty="0">
                <a:solidFill>
                  <a:schemeClr val="accent4"/>
                </a:solidFill>
                <a:latin typeface="Calibri"/>
              </a:rPr>
              <a:t>P-ONE</a:t>
            </a:r>
            <a:endParaRPr lang="en-IE" sz="2400" b="0" strike="noStrike" spc="-1" dirty="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2" name="TextBox 22">
            <a:extLst>
              <a:ext uri="{FF2B5EF4-FFF2-40B4-BE49-F238E27FC236}">
                <a16:creationId xmlns:a16="http://schemas.microsoft.com/office/drawing/2014/main" id="{4E84661D-5130-40AB-8289-592D27B6DCEB}"/>
              </a:ext>
            </a:extLst>
          </p:cNvPr>
          <p:cNvSpPr/>
          <p:nvPr/>
        </p:nvSpPr>
        <p:spPr>
          <a:xfrm>
            <a:off x="2733891" y="4374698"/>
            <a:ext cx="1956307" cy="460211"/>
          </a:xfrm>
          <a:prstGeom prst="rect">
            <a:avLst/>
          </a:prstGeom>
          <a:solidFill>
            <a:schemeClr val="bg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IE" sz="2400" b="0" strike="noStrike" spc="-1" dirty="0">
                <a:solidFill>
                  <a:srgbClr val="00B0F0"/>
                </a:solidFill>
                <a:latin typeface="Calibri"/>
              </a:rPr>
              <a:t>IceCube Gen2</a:t>
            </a:r>
            <a:endParaRPr lang="en-IE" sz="2400" b="0" strike="noStrike" spc="-1" dirty="0">
              <a:solidFill>
                <a:srgbClr val="00B0F0"/>
              </a:solidFill>
              <a:latin typeface="Arial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A9244AE-99D9-4C1F-A105-B61C9BA4C203}"/>
              </a:ext>
            </a:extLst>
          </p:cNvPr>
          <p:cNvCxnSpPr>
            <a:cxnSpLocks/>
          </p:cNvCxnSpPr>
          <p:nvPr/>
        </p:nvCxnSpPr>
        <p:spPr>
          <a:xfrm>
            <a:off x="3097332" y="2370936"/>
            <a:ext cx="486817" cy="441074"/>
          </a:xfrm>
          <a:prstGeom prst="straightConnector1">
            <a:avLst/>
          </a:prstGeom>
          <a:solidFill>
            <a:schemeClr val="bg1"/>
          </a:solidFill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05BE89A-E59C-4B94-81FC-BF495E3326DD}"/>
              </a:ext>
            </a:extLst>
          </p:cNvPr>
          <p:cNvCxnSpPr>
            <a:cxnSpLocks/>
          </p:cNvCxnSpPr>
          <p:nvPr/>
        </p:nvCxnSpPr>
        <p:spPr>
          <a:xfrm>
            <a:off x="4869547" y="5638114"/>
            <a:ext cx="1327208" cy="284930"/>
          </a:xfrm>
          <a:prstGeom prst="straightConnector1">
            <a:avLst/>
          </a:prstGeom>
          <a:solidFill>
            <a:schemeClr val="bg1"/>
          </a:solidFill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21">
            <a:extLst>
              <a:ext uri="{FF2B5EF4-FFF2-40B4-BE49-F238E27FC236}">
                <a16:creationId xmlns:a16="http://schemas.microsoft.com/office/drawing/2014/main" id="{5F698078-AC07-4397-A0B7-B212BD8D1EB0}"/>
              </a:ext>
            </a:extLst>
          </p:cNvPr>
          <p:cNvSpPr/>
          <p:nvPr/>
        </p:nvSpPr>
        <p:spPr>
          <a:xfrm>
            <a:off x="3743815" y="221348"/>
            <a:ext cx="2022709" cy="829543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ctr"/>
            <a:r>
              <a:rPr lang="en-US" sz="2400" b="1" strike="noStrike" spc="-1" dirty="0">
                <a:solidFill>
                  <a:srgbClr val="CD03B5"/>
                </a:solidFill>
                <a:latin typeface="+mj-lt"/>
                <a:cs typeface="Calibri" panose="020F0502020204030204" pitchFamily="34" charset="0"/>
              </a:rPr>
              <a:t>KM3NeT (ARCA + ORCA)</a:t>
            </a:r>
            <a:endParaRPr lang="en-IE" sz="2400" b="0" strike="noStrike" spc="-1" dirty="0">
              <a:solidFill>
                <a:srgbClr val="CD03B5"/>
              </a:solidFill>
              <a:latin typeface="+mj-lt"/>
              <a:cs typeface="Calibri" panose="020F0502020204030204" pitchFamily="34" charset="0"/>
            </a:endParaRPr>
          </a:p>
        </p:txBody>
      </p:sp>
      <p:sp>
        <p:nvSpPr>
          <p:cNvPr id="16" name="TextBox 21">
            <a:extLst>
              <a:ext uri="{FF2B5EF4-FFF2-40B4-BE49-F238E27FC236}">
                <a16:creationId xmlns:a16="http://schemas.microsoft.com/office/drawing/2014/main" id="{FB7558C0-0689-4A04-BF82-8F0ABA4F5B2D}"/>
              </a:ext>
            </a:extLst>
          </p:cNvPr>
          <p:cNvSpPr/>
          <p:nvPr/>
        </p:nvSpPr>
        <p:spPr>
          <a:xfrm>
            <a:off x="7890809" y="722137"/>
            <a:ext cx="1776049" cy="50451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2400" b="1" strike="noStrike" spc="-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Baikal-GVD</a:t>
            </a:r>
            <a:endParaRPr lang="en-IE" sz="2400" b="0" strike="noStrike" spc="-1" dirty="0">
              <a:solidFill>
                <a:schemeClr val="accent6"/>
              </a:solidFill>
              <a:latin typeface="+mj-lt"/>
              <a:cs typeface="Calibri" panose="020F0502020204030204" pitchFamily="34" charset="0"/>
            </a:endParaRPr>
          </a:p>
        </p:txBody>
      </p:sp>
      <p:pic>
        <p:nvPicPr>
          <p:cNvPr id="17" name="Picture 31">
            <a:extLst>
              <a:ext uri="{FF2B5EF4-FFF2-40B4-BE49-F238E27FC236}">
                <a16:creationId xmlns:a16="http://schemas.microsoft.com/office/drawing/2014/main" id="{AE20D5FB-8321-457A-BBB8-D9303C846E9A}"/>
              </a:ext>
            </a:extLst>
          </p:cNvPr>
          <p:cNvPicPr/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2554544" y="4812773"/>
            <a:ext cx="2315003" cy="1617402"/>
          </a:xfrm>
          <a:prstGeom prst="roundRect">
            <a:avLst/>
          </a:prstGeom>
          <a:ln w="0">
            <a:noFill/>
          </a:ln>
        </p:spPr>
      </p:pic>
      <p:pic>
        <p:nvPicPr>
          <p:cNvPr id="18" name="Picture 32">
            <a:extLst>
              <a:ext uri="{FF2B5EF4-FFF2-40B4-BE49-F238E27FC236}">
                <a16:creationId xmlns:a16="http://schemas.microsoft.com/office/drawing/2014/main" id="{A19C8055-2208-4E01-B959-B6F96B55F36F}"/>
              </a:ext>
            </a:extLst>
          </p:cNvPr>
          <p:cNvPicPr/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883623" y="778544"/>
            <a:ext cx="2353844" cy="1617402"/>
          </a:xfrm>
          <a:prstGeom prst="roundRect">
            <a:avLst/>
          </a:prstGeom>
          <a:ln w="0">
            <a:noFill/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DBF9964-73FF-4173-87A0-C8E554C3AA43}"/>
              </a:ext>
            </a:extLst>
          </p:cNvPr>
          <p:cNvCxnSpPr>
            <a:cxnSpLocks/>
            <a:stCxn id="26" idx="0"/>
          </p:cNvCxnSpPr>
          <p:nvPr/>
        </p:nvCxnSpPr>
        <p:spPr>
          <a:xfrm flipH="1" flipV="1">
            <a:off x="8126186" y="3567265"/>
            <a:ext cx="838712" cy="93114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30DE59D4-1DA4-43B2-82C2-080B7E71493D}"/>
              </a:ext>
            </a:extLst>
          </p:cNvPr>
          <p:cNvSpPr txBox="1"/>
          <p:nvPr/>
        </p:nvSpPr>
        <p:spPr>
          <a:xfrm>
            <a:off x="7827856" y="4498409"/>
            <a:ext cx="227408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IE" sz="2400" strike="noStrike" spc="-1" dirty="0">
                <a:solidFill>
                  <a:schemeClr val="accent2">
                    <a:lumMod val="75000"/>
                  </a:schemeClr>
                </a:solidFill>
                <a:latin typeface="Calibri"/>
              </a:rPr>
              <a:t>TRIDENT, NEON</a:t>
            </a:r>
            <a:endParaRPr lang="en-IE" sz="2400" strike="noStrike" spc="-1" dirty="0">
              <a:solidFill>
                <a:schemeClr val="accent2">
                  <a:lumMod val="75000"/>
                </a:schemeClr>
              </a:solidFill>
              <a:latin typeface="Arial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1AB583CF-6CF3-436D-AEB7-59AC89FB7E68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16098" y="4925494"/>
            <a:ext cx="3107188" cy="1432734"/>
          </a:xfrm>
          <a:prstGeom prst="roundRect">
            <a:avLst/>
          </a:prstGeom>
          <a:ln w="38100">
            <a:noFill/>
          </a:ln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1C5F8E6B-9501-46A5-8102-BED9418768D7}"/>
              </a:ext>
            </a:extLst>
          </p:cNvPr>
          <p:cNvSpPr txBox="1"/>
          <p:nvPr/>
        </p:nvSpPr>
        <p:spPr>
          <a:xfrm>
            <a:off x="3784530" y="925964"/>
            <a:ext cx="189905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Operating and Expanding</a:t>
            </a:r>
          </a:p>
          <a:p>
            <a:pPr algn="ctr"/>
            <a:r>
              <a:rPr lang="en-US" sz="1400" dirty="0"/>
              <a:t>(dedicated talks</a:t>
            </a:r>
          </a:p>
          <a:p>
            <a:pPr algn="ctr"/>
            <a:r>
              <a:rPr lang="en-US" sz="1400" dirty="0"/>
              <a:t> </a:t>
            </a:r>
            <a:r>
              <a:rPr lang="en-US" sz="1400"/>
              <a:t>by Silvia, Paul!)</a:t>
            </a:r>
            <a:endParaRPr lang="en-IE" sz="1400" dirty="0"/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66246E78-F6E9-4BAF-80FD-38C5133F1D0F}"/>
              </a:ext>
            </a:extLst>
          </p:cNvPr>
          <p:cNvCxnSpPr>
            <a:cxnSpLocks/>
          </p:cNvCxnSpPr>
          <p:nvPr/>
        </p:nvCxnSpPr>
        <p:spPr>
          <a:xfrm flipH="1">
            <a:off x="6174921" y="2370936"/>
            <a:ext cx="608069" cy="719429"/>
          </a:xfrm>
          <a:prstGeom prst="straightConnector1">
            <a:avLst/>
          </a:prstGeom>
          <a:solidFill>
            <a:schemeClr val="bg1"/>
          </a:solidFill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277F5971-19B4-4892-9F37-B9EC12BA97FB}"/>
              </a:ext>
            </a:extLst>
          </p:cNvPr>
          <p:cNvSpPr txBox="1"/>
          <p:nvPr/>
        </p:nvSpPr>
        <p:spPr>
          <a:xfrm>
            <a:off x="8081262" y="1179673"/>
            <a:ext cx="1520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Operating and Expanding</a:t>
            </a:r>
            <a:endParaRPr lang="en-IE" dirty="0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22C99944-DB6C-4DE1-A1BE-6F12B6463E8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9700" r="31909"/>
          <a:stretch/>
        </p:blipFill>
        <p:spPr>
          <a:xfrm>
            <a:off x="8915174" y="2708654"/>
            <a:ext cx="3053092" cy="1488881"/>
          </a:xfrm>
          <a:prstGeom prst="roundRect">
            <a:avLst/>
          </a:prstGeom>
        </p:spPr>
      </p:pic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CFC96A9-9CFF-4FC7-8032-7370B4E2463D}"/>
              </a:ext>
            </a:extLst>
          </p:cNvPr>
          <p:cNvCxnSpPr>
            <a:cxnSpLocks/>
          </p:cNvCxnSpPr>
          <p:nvPr/>
        </p:nvCxnSpPr>
        <p:spPr>
          <a:xfrm flipH="1">
            <a:off x="7771040" y="2169111"/>
            <a:ext cx="1961029" cy="539543"/>
          </a:xfrm>
          <a:prstGeom prst="straightConnector1">
            <a:avLst/>
          </a:prstGeom>
          <a:solidFill>
            <a:schemeClr val="bg1"/>
          </a:solidFill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5ECC7013-C1FA-47BC-9493-3DC01B3FA69D}"/>
              </a:ext>
            </a:extLst>
          </p:cNvPr>
          <p:cNvCxnSpPr>
            <a:cxnSpLocks/>
          </p:cNvCxnSpPr>
          <p:nvPr/>
        </p:nvCxnSpPr>
        <p:spPr>
          <a:xfrm flipH="1">
            <a:off x="5984421" y="2372521"/>
            <a:ext cx="795437" cy="587866"/>
          </a:xfrm>
          <a:prstGeom prst="straightConnector1">
            <a:avLst/>
          </a:prstGeom>
          <a:solidFill>
            <a:schemeClr val="bg1"/>
          </a:solidFill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33">
            <a:extLst>
              <a:ext uri="{FF2B5EF4-FFF2-40B4-BE49-F238E27FC236}">
                <a16:creationId xmlns:a16="http://schemas.microsoft.com/office/drawing/2014/main" id="{28D0ED77-9B24-4E78-9327-02AC30C3E550}"/>
              </a:ext>
            </a:extLst>
          </p:cNvPr>
          <p:cNvPicPr/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5828239" y="774519"/>
            <a:ext cx="2022709" cy="1617402"/>
          </a:xfrm>
          <a:prstGeom prst="round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24630739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510F1-E5B7-4B48-B70A-F69611E54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49C640-8559-4F23-8102-9E79D469F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D1256-39C3-4B95-87B0-0E0440A05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27</a:t>
            </a:fld>
            <a:endParaRPr lang="en-IE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84A4C2A-8577-467A-84D1-6393B1980B05}"/>
              </a:ext>
            </a:extLst>
          </p:cNvPr>
          <p:cNvGrpSpPr/>
          <p:nvPr/>
        </p:nvGrpSpPr>
        <p:grpSpPr>
          <a:xfrm>
            <a:off x="2803419" y="2590962"/>
            <a:ext cx="6648351" cy="4029075"/>
            <a:chOff x="137885" y="-195942"/>
            <a:chExt cx="11916229" cy="7155542"/>
          </a:xfrm>
        </p:grpSpPr>
        <p:pic>
          <p:nvPicPr>
            <p:cNvPr id="8" name="Picture 2">
              <a:extLst>
                <a:ext uri="{FF2B5EF4-FFF2-40B4-BE49-F238E27FC236}">
                  <a16:creationId xmlns:a16="http://schemas.microsoft.com/office/drawing/2014/main" id="{57B96CAB-F9A2-41BA-B0D5-0CC47995819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35" t="-7197" r="1026" b="-6918"/>
            <a:stretch/>
          </p:blipFill>
          <p:spPr bwMode="auto">
            <a:xfrm>
              <a:off x="137885" y="-195942"/>
              <a:ext cx="11916229" cy="7155542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88C5A4E-BB96-40B6-81F7-4731DEE8D6E0}"/>
                </a:ext>
              </a:extLst>
            </p:cNvPr>
            <p:cNvSpPr/>
            <p:nvPr/>
          </p:nvSpPr>
          <p:spPr>
            <a:xfrm>
              <a:off x="2686049" y="136525"/>
              <a:ext cx="7150100" cy="25917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2D461EB-07B4-4E91-89F2-611C302F1D53}"/>
                </a:ext>
              </a:extLst>
            </p:cNvPr>
            <p:cNvSpPr/>
            <p:nvPr/>
          </p:nvSpPr>
          <p:spPr>
            <a:xfrm>
              <a:off x="2381250" y="6419849"/>
              <a:ext cx="7150100" cy="2254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303846F9-0A0F-4BE6-BA82-F0653F720C76}"/>
              </a:ext>
            </a:extLst>
          </p:cNvPr>
          <p:cNvSpPr txBox="1"/>
          <p:nvPr/>
        </p:nvSpPr>
        <p:spPr>
          <a:xfrm>
            <a:off x="6507337" y="1155834"/>
            <a:ext cx="2675409" cy="1328023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2400" b="1" u="sng" dirty="0"/>
              <a:t>Depth</a:t>
            </a:r>
            <a:r>
              <a:rPr lang="en-IE" sz="2400" dirty="0"/>
              <a:t>:      2.5km</a:t>
            </a:r>
          </a:p>
          <a:p>
            <a:pPr algn="ctr"/>
            <a:r>
              <a:rPr lang="en-IE" sz="2400" b="1" u="sng" dirty="0"/>
              <a:t>Volume</a:t>
            </a:r>
            <a:r>
              <a:rPr lang="en-IE" sz="2400" dirty="0"/>
              <a:t>:  ~8 km</a:t>
            </a:r>
            <a:r>
              <a:rPr lang="en-IE" sz="2400" baseline="30000" dirty="0"/>
              <a:t>3</a:t>
            </a:r>
          </a:p>
          <a:p>
            <a:pPr algn="ctr"/>
            <a:r>
              <a:rPr lang="en-IE" sz="2400" b="1" u="sng" dirty="0"/>
              <a:t># strings</a:t>
            </a:r>
            <a:r>
              <a:rPr lang="en-IE" sz="2400" dirty="0"/>
              <a:t>: 86 + 120 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38617B4F-F46D-4A57-A3A2-E2B5E4B0A02D}"/>
              </a:ext>
            </a:extLst>
          </p:cNvPr>
          <p:cNvSpPr/>
          <p:nvPr/>
        </p:nvSpPr>
        <p:spPr>
          <a:xfrm>
            <a:off x="5905254" y="5674931"/>
            <a:ext cx="444680" cy="53975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3" name="TextBox 22">
            <a:extLst>
              <a:ext uri="{FF2B5EF4-FFF2-40B4-BE49-F238E27FC236}">
                <a16:creationId xmlns:a16="http://schemas.microsoft.com/office/drawing/2014/main" id="{980D78A9-8947-4F9D-8A02-01BA6C069401}"/>
              </a:ext>
            </a:extLst>
          </p:cNvPr>
          <p:cNvSpPr/>
          <p:nvPr/>
        </p:nvSpPr>
        <p:spPr>
          <a:xfrm>
            <a:off x="6639484" y="634068"/>
            <a:ext cx="2411116" cy="521766"/>
          </a:xfrm>
          <a:prstGeom prst="rect">
            <a:avLst/>
          </a:prstGeom>
          <a:solidFill>
            <a:schemeClr val="bg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IE" sz="2800" b="0" strike="noStrike" spc="-1" dirty="0">
                <a:solidFill>
                  <a:srgbClr val="00B0F0"/>
                </a:solidFill>
                <a:latin typeface="Calibri"/>
              </a:rPr>
              <a:t>IceCube Gen2</a:t>
            </a:r>
            <a:endParaRPr lang="en-IE" sz="2800" b="0" strike="noStrike" spc="-1" dirty="0">
              <a:solidFill>
                <a:srgbClr val="00B0F0"/>
              </a:solidFill>
              <a:latin typeface="Arial"/>
            </a:endParaRPr>
          </a:p>
        </p:txBody>
      </p:sp>
      <p:pic>
        <p:nvPicPr>
          <p:cNvPr id="14" name="Picture 31">
            <a:extLst>
              <a:ext uri="{FF2B5EF4-FFF2-40B4-BE49-F238E27FC236}">
                <a16:creationId xmlns:a16="http://schemas.microsoft.com/office/drawing/2014/main" id="{42109BF3-D77B-465A-971E-BF88E8E245C6}"/>
              </a:ext>
            </a:extLst>
          </p:cNvPr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3020453" y="643319"/>
            <a:ext cx="3243308" cy="2027302"/>
          </a:xfrm>
          <a:prstGeom prst="round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6964873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446D96E0-EDBE-408F-9143-B7EB056FA117}"/>
              </a:ext>
            </a:extLst>
          </p:cNvPr>
          <p:cNvSpPr txBox="1"/>
          <p:nvPr/>
        </p:nvSpPr>
        <p:spPr>
          <a:xfrm>
            <a:off x="703560" y="1787877"/>
            <a:ext cx="6358143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400" dirty="0"/>
              <a:t>The successor to IceCube 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dirty="0"/>
              <a:t>Expanding optical modules to </a:t>
            </a:r>
            <a:r>
              <a:rPr lang="en-US" sz="2400" dirty="0">
                <a:solidFill>
                  <a:srgbClr val="FFC9C9"/>
                </a:solidFill>
              </a:rPr>
              <a:t>8km</a:t>
            </a:r>
            <a:r>
              <a:rPr lang="en-US" sz="2400" baseline="30000" dirty="0">
                <a:solidFill>
                  <a:srgbClr val="FFC9C9"/>
                </a:solidFill>
              </a:rPr>
              <a:t>3</a:t>
            </a:r>
            <a:r>
              <a:rPr lang="en-US" sz="2400" baseline="30000" dirty="0"/>
              <a:t>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2400" dirty="0"/>
              <a:t>(+ expanded surface and radio arrays!)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6B87A-1275-455A-821E-864056088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IceCube Gen2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8BA94-414A-4B14-A43D-D51AF9E82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96D15-A142-434B-8B9F-627467AD1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CE39E-F045-457B-9233-F91733459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28</a:t>
            </a:fld>
            <a:endParaRPr lang="en-IE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66CEA23-5051-4757-BE18-B545833F1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6173" y="212943"/>
            <a:ext cx="4869180" cy="3596891"/>
          </a:xfrm>
          <a:prstGeom prst="roundRect">
            <a:avLst>
              <a:gd name="adj" fmla="val 9601"/>
            </a:avLst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1323E4B-78EC-42B1-9D25-DA6CCC54BF75}"/>
              </a:ext>
            </a:extLst>
          </p:cNvPr>
          <p:cNvSpPr txBox="1"/>
          <p:nvPr/>
        </p:nvSpPr>
        <p:spPr>
          <a:xfrm>
            <a:off x="703560" y="3696203"/>
            <a:ext cx="477755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200" u="sng" dirty="0"/>
              <a:t>Detector design</a:t>
            </a:r>
            <a:r>
              <a:rPr lang="en-US" sz="2200" dirty="0"/>
              <a:t>: +120 strings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200" dirty="0"/>
              <a:t>Sparse sunflower geometry: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2200" dirty="0" err="1"/>
              <a:t>Optimised</a:t>
            </a:r>
            <a:r>
              <a:rPr lang="en-US" sz="2200" dirty="0"/>
              <a:t> for uniform coverage and maximal point-source sensitivity with tracks</a:t>
            </a:r>
          </a:p>
        </p:txBody>
      </p:sp>
      <p:pic>
        <p:nvPicPr>
          <p:cNvPr id="8194" name="Picture 2" descr="Gen2topview">
            <a:extLst>
              <a:ext uri="{FF2B5EF4-FFF2-40B4-BE49-F238E27FC236}">
                <a16:creationId xmlns:a16="http://schemas.microsoft.com/office/drawing/2014/main" id="{4DCF7AE5-1BC6-470C-AEF3-6E59A2440A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8" t="5813" r="1810" b="6794"/>
          <a:stretch/>
        </p:blipFill>
        <p:spPr bwMode="auto">
          <a:xfrm>
            <a:off x="5415643" y="4278133"/>
            <a:ext cx="6558642" cy="1933711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3C09F7F2-4619-4DF0-9C26-80D92AB9F817}"/>
              </a:ext>
            </a:extLst>
          </p:cNvPr>
          <p:cNvSpPr txBox="1"/>
          <p:nvPr/>
        </p:nvSpPr>
        <p:spPr>
          <a:xfrm>
            <a:off x="7308537" y="3860467"/>
            <a:ext cx="35759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400" dirty="0">
                <a:solidFill>
                  <a:srgbClr val="FFC000"/>
                </a:solidFill>
              </a:rPr>
              <a:t>IceCube-Gen2 Technical Design Report, 2024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C1BD476-07C9-46B7-B8F5-2B69306A4CE6}"/>
              </a:ext>
            </a:extLst>
          </p:cNvPr>
          <p:cNvSpPr txBox="1"/>
          <p:nvPr/>
        </p:nvSpPr>
        <p:spPr>
          <a:xfrm>
            <a:off x="1123619" y="5635195"/>
            <a:ext cx="34272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accent4"/>
                </a:solidFill>
              </a:rPr>
              <a:t>Optimization of the optical array geometry for IceCube-Gen2,PoS (ICRC2021)</a:t>
            </a:r>
            <a:endParaRPr lang="en-IE" sz="12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69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446D96E0-EDBE-408F-9143-B7EB056FA117}"/>
              </a:ext>
            </a:extLst>
          </p:cNvPr>
          <p:cNvSpPr txBox="1"/>
          <p:nvPr/>
        </p:nvSpPr>
        <p:spPr>
          <a:xfrm>
            <a:off x="157081" y="1520302"/>
            <a:ext cx="5919793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 dirty="0"/>
              <a:t>  </a:t>
            </a:r>
            <a:r>
              <a:rPr lang="en-US" sz="2400" u="sng" dirty="0"/>
              <a:t>Optical modules</a:t>
            </a:r>
            <a:r>
              <a:rPr lang="en-US" sz="2400" dirty="0"/>
              <a:t>: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Single 10” PMT </a:t>
            </a:r>
            <a:r>
              <a:rPr lang="en-US" sz="2400" dirty="0">
                <a:sym typeface="Wingdings" panose="05000000000000000000" pitchFamily="2" charset="2"/>
              </a:rPr>
              <a:t> M</a:t>
            </a:r>
            <a:r>
              <a:rPr lang="en-US" sz="2400" dirty="0"/>
              <a:t>ultiple small PMTs</a:t>
            </a:r>
          </a:p>
          <a:p>
            <a:pPr lvl="1">
              <a:spcAft>
                <a:spcPts val="600"/>
              </a:spcAft>
            </a:pPr>
            <a:r>
              <a:rPr lang="en-US" sz="2200" dirty="0"/>
              <a:t>- Gen2 tested designs feature x16/18 4” PMTs</a:t>
            </a:r>
          </a:p>
          <a:p>
            <a:pPr lvl="1">
              <a:spcAft>
                <a:spcPts val="600"/>
              </a:spcAft>
            </a:pPr>
            <a:r>
              <a:rPr lang="en-US" sz="2200" dirty="0"/>
              <a:t>- KM3NeT established benefits of increased </a:t>
            </a:r>
            <a:r>
              <a:rPr lang="en-US" sz="2200" dirty="0" err="1"/>
              <a:t>photocoverage</a:t>
            </a:r>
            <a:r>
              <a:rPr lang="en-US" sz="2200" dirty="0"/>
              <a:t>, directional info, background rejection and large dynamic range</a:t>
            </a:r>
          </a:p>
          <a:p>
            <a:pPr lvl="1">
              <a:spcAft>
                <a:spcPts val="600"/>
              </a:spcAft>
            </a:pPr>
            <a:endParaRPr lang="en-US" sz="5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6B87A-1275-455A-821E-864056088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IceCube Gen2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8BA94-414A-4B14-A43D-D51AF9E82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96D15-A142-434B-8B9F-627467AD1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CE39E-F045-457B-9233-F91733459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29</a:t>
            </a:fld>
            <a:endParaRPr lang="en-IE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B09A0F0-EAC8-4069-BA76-BD4313EA2047}"/>
              </a:ext>
            </a:extLst>
          </p:cNvPr>
          <p:cNvSpPr txBox="1"/>
          <p:nvPr/>
        </p:nvSpPr>
        <p:spPr>
          <a:xfrm>
            <a:off x="190154" y="4148814"/>
            <a:ext cx="6157957" cy="16466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IE" sz="2400" dirty="0"/>
              <a:t>  </a:t>
            </a:r>
            <a:r>
              <a:rPr lang="en-IE" sz="2400" u="sng" dirty="0"/>
              <a:t>Calibration</a:t>
            </a:r>
            <a:r>
              <a:rPr lang="en-US" sz="2400" dirty="0"/>
              <a:t>: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Lasers, isotropic light sources, cameras expect important improvements in ice modelling and reconstruction</a:t>
            </a:r>
            <a:endParaRPr lang="en-US" sz="2400" dirty="0">
              <a:solidFill>
                <a:srgbClr val="FF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3A8E19D-C325-4B2C-B1F4-66DFDF0043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4279" y="3597295"/>
            <a:ext cx="1706432" cy="244025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BEE1E6A-F377-4215-BD85-466FBFE798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0" t="1991" r="1560" b="918"/>
          <a:stretch/>
        </p:blipFill>
        <p:spPr>
          <a:xfrm>
            <a:off x="6407439" y="3518298"/>
            <a:ext cx="1672446" cy="2591062"/>
          </a:xfrm>
          <a:prstGeom prst="round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7618D7-D8D8-4D90-B13F-7EB4BB161B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4930" y="3625290"/>
            <a:ext cx="2094304" cy="2377079"/>
          </a:xfrm>
          <a:prstGeom prst="round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592FAA8E-6F22-4E91-81C9-1464C6DCB82C}"/>
              </a:ext>
            </a:extLst>
          </p:cNvPr>
          <p:cNvGrpSpPr/>
          <p:nvPr/>
        </p:nvGrpSpPr>
        <p:grpSpPr>
          <a:xfrm>
            <a:off x="5976734" y="642147"/>
            <a:ext cx="6058185" cy="2591062"/>
            <a:chOff x="5841989" y="600187"/>
            <a:chExt cx="6230746" cy="270604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78557D76-C7A1-4AB9-B8C3-FFD9B4576A46}"/>
                </a:ext>
              </a:extLst>
            </p:cNvPr>
            <p:cNvGrpSpPr/>
            <p:nvPr/>
          </p:nvGrpSpPr>
          <p:grpSpPr>
            <a:xfrm>
              <a:off x="5841989" y="600187"/>
              <a:ext cx="6230746" cy="2706040"/>
              <a:chOff x="5834744" y="529699"/>
              <a:chExt cx="6230746" cy="2706040"/>
            </a:xfrm>
          </p:grpSpPr>
          <p:grpSp>
            <p:nvGrpSpPr>
              <p:cNvPr id="26" name="Group 25">
                <a:extLst>
                  <a:ext uri="{FF2B5EF4-FFF2-40B4-BE49-F238E27FC236}">
                    <a16:creationId xmlns:a16="http://schemas.microsoft.com/office/drawing/2014/main" id="{1EE5B287-9642-4BE0-91AF-0CB9E8CD0CBB}"/>
                  </a:ext>
                </a:extLst>
              </p:cNvPr>
              <p:cNvGrpSpPr/>
              <p:nvPr/>
            </p:nvGrpSpPr>
            <p:grpSpPr>
              <a:xfrm>
                <a:off x="5834744" y="1059309"/>
                <a:ext cx="6230746" cy="2176430"/>
                <a:chOff x="6672943" y="4287776"/>
                <a:chExt cx="5015618" cy="1772074"/>
              </a:xfrm>
            </p:grpSpPr>
            <p:pic>
              <p:nvPicPr>
                <p:cNvPr id="12" name="Picture 11">
                  <a:extLst>
                    <a:ext uri="{FF2B5EF4-FFF2-40B4-BE49-F238E27FC236}">
                      <a16:creationId xmlns:a16="http://schemas.microsoft.com/office/drawing/2014/main" id="{EB7AA802-C4C3-452E-A5B3-23A9DC1556C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6672943" y="4287776"/>
                  <a:ext cx="4977184" cy="1772074"/>
                </a:xfrm>
                <a:prstGeom prst="rect">
                  <a:avLst/>
                </a:prstGeom>
              </p:spPr>
            </p:pic>
            <p:pic>
              <p:nvPicPr>
                <p:cNvPr id="18" name="Picture 17">
                  <a:extLst>
                    <a:ext uri="{FF2B5EF4-FFF2-40B4-BE49-F238E27FC236}">
                      <a16:creationId xmlns:a16="http://schemas.microsoft.com/office/drawing/2014/main" id="{AB645501-DA18-4557-BAF0-DD0B0DEBF3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421814" y="4287776"/>
                  <a:ext cx="1266747" cy="1772074"/>
                </a:xfrm>
                <a:prstGeom prst="rect">
                  <a:avLst/>
                </a:prstGeom>
              </p:spPr>
            </p:pic>
          </p:grp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6DB58F91-40CB-4091-930C-F52351338802}"/>
                  </a:ext>
                </a:extLst>
              </p:cNvPr>
              <p:cNvSpPr txBox="1"/>
              <p:nvPr/>
            </p:nvSpPr>
            <p:spPr>
              <a:xfrm>
                <a:off x="6007305" y="539528"/>
                <a:ext cx="12192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dirty="0"/>
                  <a:t>Gen1</a:t>
                </a:r>
                <a:endParaRPr lang="en-IE" sz="2400" dirty="0"/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B48A6ED-99C4-4D18-AE73-D123AD420407}"/>
                  </a:ext>
                </a:extLst>
              </p:cNvPr>
              <p:cNvSpPr txBox="1"/>
              <p:nvPr/>
            </p:nvSpPr>
            <p:spPr>
              <a:xfrm>
                <a:off x="8244914" y="529699"/>
                <a:ext cx="151977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dirty="0"/>
                  <a:t>Upgrade</a:t>
                </a:r>
                <a:endParaRPr lang="en-IE" sz="2400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BCB6E542-7186-4F90-BE2C-061FB548E5E3}"/>
                  </a:ext>
                </a:extLst>
              </p:cNvPr>
              <p:cNvSpPr txBox="1"/>
              <p:nvPr/>
            </p:nvSpPr>
            <p:spPr>
              <a:xfrm>
                <a:off x="10518781" y="540887"/>
                <a:ext cx="151977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dirty="0"/>
                  <a:t>Gen2</a:t>
                </a:r>
                <a:endParaRPr lang="en-IE" sz="2400" dirty="0"/>
              </a:p>
            </p:txBody>
          </p:sp>
        </p:grpSp>
        <p:pic>
          <p:nvPicPr>
            <p:cNvPr id="33" name="图片 11" descr="View from above of a module as it is lowered into a hole.">
              <a:extLst>
                <a:ext uri="{FF2B5EF4-FFF2-40B4-BE49-F238E27FC236}">
                  <a16:creationId xmlns:a16="http://schemas.microsoft.com/office/drawing/2014/main" id="{7CDB341F-49B3-429F-9634-A22E7687E56B}"/>
                </a:ext>
              </a:extLst>
            </p:cNvPr>
            <p:cNvPicPr/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037" r="35529"/>
            <a:stretch/>
          </p:blipFill>
          <p:spPr bwMode="auto">
            <a:xfrm>
              <a:off x="7456714" y="1190986"/>
              <a:ext cx="1509121" cy="2043148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752B6962-1C55-44C2-B4DF-E864B1EFABBE}"/>
              </a:ext>
            </a:extLst>
          </p:cNvPr>
          <p:cNvSpPr txBox="1"/>
          <p:nvPr/>
        </p:nvSpPr>
        <p:spPr>
          <a:xfrm>
            <a:off x="6407439" y="258932"/>
            <a:ext cx="521325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400" dirty="0">
                <a:solidFill>
                  <a:srgbClr val="FFC000"/>
                </a:solidFill>
              </a:rPr>
              <a:t>Adapted from </a:t>
            </a:r>
            <a:r>
              <a:rPr lang="en-IE" sz="1400" dirty="0">
                <a:solidFill>
                  <a:srgbClr val="FFC000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IceCube website</a:t>
            </a:r>
            <a:r>
              <a:rPr lang="en-IE" sz="1400" dirty="0">
                <a:solidFill>
                  <a:srgbClr val="FFC000"/>
                </a:solidFill>
              </a:rPr>
              <a:t>, </a:t>
            </a:r>
            <a:r>
              <a:rPr lang="en-IE" sz="1400" dirty="0">
                <a:solidFill>
                  <a:srgbClr val="FFC000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Gen2 website</a:t>
            </a:r>
            <a:r>
              <a:rPr lang="en-IE" sz="1400" dirty="0">
                <a:solidFill>
                  <a:srgbClr val="FFC000"/>
                </a:solidFill>
              </a:rPr>
              <a:t>, and </a:t>
            </a:r>
            <a:r>
              <a:rPr lang="en-IE" sz="1400" dirty="0" err="1">
                <a:solidFill>
                  <a:srgbClr val="FFC000"/>
                </a:solidFill>
              </a:rPr>
              <a:t>arxiv</a:t>
            </a:r>
            <a:r>
              <a:rPr lang="en-IE" sz="1400" dirty="0">
                <a:solidFill>
                  <a:srgbClr val="FFC000"/>
                </a:solidFill>
              </a:rPr>
              <a:t>. 2604.08785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4E9982A-FE2D-4288-B9EF-3344E7FF6EC7}"/>
              </a:ext>
            </a:extLst>
          </p:cNvPr>
          <p:cNvSpPr txBox="1"/>
          <p:nvPr/>
        </p:nvSpPr>
        <p:spPr>
          <a:xfrm>
            <a:off x="300627" y="5780708"/>
            <a:ext cx="366681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rgbClr val="FFC000"/>
                </a:solidFill>
              </a:rPr>
              <a:t>The LED calibration systems for the </a:t>
            </a:r>
            <a:r>
              <a:rPr lang="en-US" sz="1100" dirty="0" err="1">
                <a:solidFill>
                  <a:srgbClr val="FFC000"/>
                </a:solidFill>
              </a:rPr>
              <a:t>mDOM</a:t>
            </a:r>
            <a:r>
              <a:rPr lang="en-US" sz="1100" dirty="0">
                <a:solidFill>
                  <a:srgbClr val="FFC000"/>
                </a:solidFill>
              </a:rPr>
              <a:t> and D-Egg</a:t>
            </a:r>
          </a:p>
          <a:p>
            <a:pPr algn="ctr"/>
            <a:r>
              <a:rPr lang="en-US" sz="1100" dirty="0">
                <a:solidFill>
                  <a:srgbClr val="FFC000"/>
                </a:solidFill>
              </a:rPr>
              <a:t>sensor modules of the IceCube Upgrade JINST (2025)</a:t>
            </a:r>
            <a:endParaRPr lang="en-IE" sz="1100" dirty="0">
              <a:solidFill>
                <a:srgbClr val="FFC000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6866333-2690-4ED4-9C75-A5AA1E23D34E}"/>
              </a:ext>
            </a:extLst>
          </p:cNvPr>
          <p:cNvSpPr txBox="1"/>
          <p:nvPr/>
        </p:nvSpPr>
        <p:spPr>
          <a:xfrm>
            <a:off x="1567238" y="3874793"/>
            <a:ext cx="35215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E" sz="1200" dirty="0">
                <a:solidFill>
                  <a:srgbClr val="FFC000"/>
                </a:solidFill>
              </a:rPr>
              <a:t>The KM3NeT multi-PMT optical module, JINST (2022) 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5C86EAE-EE93-4DD2-A238-EDE152CA9818}"/>
              </a:ext>
            </a:extLst>
          </p:cNvPr>
          <p:cNvSpPr txBox="1"/>
          <p:nvPr/>
        </p:nvSpPr>
        <p:spPr>
          <a:xfrm>
            <a:off x="3647090" y="5775555"/>
            <a:ext cx="251869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i="0" u="none" strike="noStrike" baseline="0" dirty="0">
                <a:solidFill>
                  <a:srgbClr val="FFC000"/>
                </a:solidFill>
              </a:rPr>
              <a:t>Camera Calibration for the IceCube Upgrade and Gen2, </a:t>
            </a:r>
            <a:r>
              <a:rPr lang="en-IE" sz="1100" dirty="0">
                <a:solidFill>
                  <a:srgbClr val="FFC000"/>
                </a:solidFill>
              </a:rPr>
              <a:t>Eng. Proc. (2023).</a:t>
            </a:r>
          </a:p>
        </p:txBody>
      </p:sp>
    </p:spTree>
    <p:extLst>
      <p:ext uri="{BB962C8B-B14F-4D97-AF65-F5344CB8AC3E}">
        <p14:creationId xmlns:p14="http://schemas.microsoft.com/office/powerpoint/2010/main" val="194250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7" grpId="0"/>
      <p:bldP spid="4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6478AFC-3425-41D0-9D2B-757E3C90D1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061" y="1974010"/>
            <a:ext cx="4070014" cy="356935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46D96E0-EDBE-408F-9143-B7EB056FA117}"/>
              </a:ext>
            </a:extLst>
          </p:cNvPr>
          <p:cNvSpPr txBox="1"/>
          <p:nvPr/>
        </p:nvSpPr>
        <p:spPr>
          <a:xfrm>
            <a:off x="-115877" y="1443245"/>
            <a:ext cx="63581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2400" u="sng" dirty="0"/>
              <a:t>Resolving the </a:t>
            </a:r>
            <a:r>
              <a:rPr lang="en-US" sz="2400" u="sng" dirty="0" err="1"/>
              <a:t>TeV-EeV</a:t>
            </a:r>
            <a:r>
              <a:rPr lang="en-US" sz="2400" u="sng" dirty="0"/>
              <a:t> neutrino sky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6B87A-1275-455A-821E-864056088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IceCube Gen2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8BA94-414A-4B14-A43D-D51AF9E82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96D15-A142-434B-8B9F-627467AD1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CE39E-F045-457B-9233-F91733459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30</a:t>
            </a:fld>
            <a:endParaRPr lang="en-IE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A3C9B91-7410-4C35-9CBB-4C5B32C3D5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0773" y="1942437"/>
            <a:ext cx="3628532" cy="360092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ABAB683-4E78-447E-A78D-BBBA73760E36}"/>
              </a:ext>
            </a:extLst>
          </p:cNvPr>
          <p:cNvSpPr txBox="1"/>
          <p:nvPr/>
        </p:nvSpPr>
        <p:spPr>
          <a:xfrm>
            <a:off x="944433" y="5604922"/>
            <a:ext cx="44139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20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Expects ~5x improvement in point source discovery compared to IceCube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CFE2A4E-95C7-4702-91F7-F81AD883AE93}"/>
              </a:ext>
            </a:extLst>
          </p:cNvPr>
          <p:cNvSpPr txBox="1"/>
          <p:nvPr/>
        </p:nvSpPr>
        <p:spPr>
          <a:xfrm>
            <a:off x="6624364" y="5604922"/>
            <a:ext cx="45507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20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Strong constraints on the </a:t>
            </a:r>
            <a:r>
              <a:rPr lang="en-US" sz="2000" i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flavour</a:t>
            </a:r>
            <a:r>
              <a:rPr lang="en-US" sz="20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 ratio expected in 10 years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241798-E3F2-480E-9375-B98A14DA8A99}"/>
              </a:ext>
            </a:extLst>
          </p:cNvPr>
          <p:cNvSpPr txBox="1"/>
          <p:nvPr/>
        </p:nvSpPr>
        <p:spPr>
          <a:xfrm>
            <a:off x="6462857" y="1443244"/>
            <a:ext cx="50043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2400" u="sng" dirty="0" err="1"/>
              <a:t>Flavour</a:t>
            </a:r>
            <a:r>
              <a:rPr lang="en-US" sz="2400" u="sng" dirty="0"/>
              <a:t> physics over cosmological L, 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4E623BE-769C-4750-ABAE-78EAE98A4CFB}"/>
              </a:ext>
            </a:extLst>
          </p:cNvPr>
          <p:cNvGrpSpPr/>
          <p:nvPr/>
        </p:nvGrpSpPr>
        <p:grpSpPr>
          <a:xfrm>
            <a:off x="5929113" y="183016"/>
            <a:ext cx="5580715" cy="1278610"/>
            <a:chOff x="6212142" y="90497"/>
            <a:chExt cx="5580715" cy="1278610"/>
          </a:xfrm>
        </p:grpSpPr>
        <p:sp>
          <p:nvSpPr>
            <p:cNvPr id="13" name="Content Placeholder 2">
              <a:extLst>
                <a:ext uri="{FF2B5EF4-FFF2-40B4-BE49-F238E27FC236}">
                  <a16:creationId xmlns:a16="http://schemas.microsoft.com/office/drawing/2014/main" id="{4E3061EE-4ACE-4728-9954-52672A26F224}"/>
                </a:ext>
              </a:extLst>
            </p:cNvPr>
            <p:cNvSpPr txBox="1">
              <a:spLocks/>
            </p:cNvSpPr>
            <p:nvPr/>
          </p:nvSpPr>
          <p:spPr>
            <a:xfrm>
              <a:off x="6212142" y="90497"/>
              <a:ext cx="5580715" cy="127861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lnSpc>
                  <a:spcPct val="250000"/>
                </a:lnSpc>
                <a:buNone/>
              </a:pPr>
              <a:r>
                <a:rPr lang="en-US" sz="2000" dirty="0">
                  <a:solidFill>
                    <a:srgbClr val="FFC9C9"/>
                  </a:solidFill>
                </a:rPr>
                <a:t>More Events     </a:t>
              </a:r>
              <a:r>
                <a:rPr lang="en-US" sz="2000" dirty="0">
                  <a:solidFill>
                    <a:schemeClr val="accent6">
                      <a:lumMod val="40000"/>
                      <a:lumOff val="60000"/>
                    </a:schemeClr>
                  </a:solidFill>
                  <a:sym typeface="Wingdings" panose="05000000000000000000" pitchFamily="2" charset="2"/>
                </a:rPr>
                <a:t>Better Pointing</a:t>
              </a:r>
              <a:r>
                <a:rPr lang="en-US" sz="2000" dirty="0">
                  <a:solidFill>
                    <a:schemeClr val="accent4">
                      <a:lumMod val="40000"/>
                      <a:lumOff val="60000"/>
                    </a:schemeClr>
                  </a:solidFill>
                  <a:sym typeface="Wingdings" panose="05000000000000000000" pitchFamily="2" charset="2"/>
                </a:rPr>
                <a:t>     </a:t>
              </a:r>
              <a:r>
                <a:rPr lang="en-US" sz="2000" dirty="0" err="1">
                  <a:solidFill>
                    <a:schemeClr val="accent4">
                      <a:lumMod val="40000"/>
                      <a:lumOff val="60000"/>
                    </a:schemeClr>
                  </a:solidFill>
                  <a:sym typeface="Wingdings" panose="05000000000000000000" pitchFamily="2" charset="2"/>
                </a:rPr>
                <a:t>Flavour</a:t>
              </a:r>
              <a:r>
                <a:rPr lang="en-US" sz="2000" dirty="0">
                  <a:solidFill>
                    <a:schemeClr val="accent4">
                      <a:lumMod val="40000"/>
                      <a:lumOff val="60000"/>
                    </a:schemeClr>
                  </a:solidFill>
                  <a:sym typeface="Wingdings" panose="05000000000000000000" pitchFamily="2" charset="2"/>
                </a:rPr>
                <a:t> separation</a:t>
              </a:r>
              <a:endParaRPr lang="en-US" sz="2000" dirty="0">
                <a:sym typeface="Wingdings" panose="05000000000000000000" pitchFamily="2" charset="2"/>
              </a:endParaRPr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065DF5B-2B9E-4927-99ED-0FDE71F455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75146" y="753417"/>
              <a:ext cx="415015" cy="41276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6F75DDC-639E-4FEE-99FC-176B5F2E470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781328" y="756585"/>
              <a:ext cx="415015" cy="41276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30C587A-E9D8-4654-9FDD-87C62F2E69E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173952" y="753417"/>
              <a:ext cx="415015" cy="412765"/>
            </a:xfrm>
            <a:prstGeom prst="rect">
              <a:avLst/>
            </a:prstGeom>
          </p:spPr>
        </p:pic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F29A046C-26E0-4394-8DEF-99821756F219}"/>
              </a:ext>
            </a:extLst>
          </p:cNvPr>
          <p:cNvSpPr txBox="1"/>
          <p:nvPr/>
        </p:nvSpPr>
        <p:spPr>
          <a:xfrm>
            <a:off x="5101742" y="3493304"/>
            <a:ext cx="199150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400" dirty="0">
                <a:solidFill>
                  <a:srgbClr val="FFC000"/>
                </a:solidFill>
              </a:rPr>
              <a:t>IceCube-Gen2 Technical Design Report (2024)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344EB5C-4BCF-4E53-9529-2A60870E0A3B}"/>
              </a:ext>
            </a:extLst>
          </p:cNvPr>
          <p:cNvSpPr txBox="1"/>
          <p:nvPr/>
        </p:nvSpPr>
        <p:spPr>
          <a:xfrm>
            <a:off x="10771160" y="3458796"/>
            <a:ext cx="14861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200" dirty="0">
                <a:solidFill>
                  <a:srgbClr val="FFC000"/>
                </a:solidFill>
              </a:rPr>
              <a:t> Plot from “IceCube-Gen2”, Marek Kowalski ICRC25</a:t>
            </a:r>
          </a:p>
        </p:txBody>
      </p:sp>
    </p:spTree>
    <p:extLst>
      <p:ext uri="{BB962C8B-B14F-4D97-AF65-F5344CB8AC3E}">
        <p14:creationId xmlns:p14="http://schemas.microsoft.com/office/powerpoint/2010/main" val="2551571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Why You Should Stop Defrosting Food in the Microwave (Food Scientist Guide)  - Can You Microwave This?">
            <a:extLst>
              <a:ext uri="{FF2B5EF4-FFF2-40B4-BE49-F238E27FC236}">
                <a16:creationId xmlns:a16="http://schemas.microsoft.com/office/drawing/2014/main" id="{3665007C-72F4-4574-9379-124A995D7F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37" t="11589"/>
          <a:stretch/>
        </p:blipFill>
        <p:spPr bwMode="auto">
          <a:xfrm>
            <a:off x="620487" y="2908993"/>
            <a:ext cx="4230644" cy="276761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532E960-5034-4F9B-80ED-4315E3FAF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Future astrophysical neutrino experiments | Iwan Morton-Blake/Donglian Xu</a:t>
            </a:r>
            <a:endParaRPr lang="en-IE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CB2D308-48F7-4D27-A2E6-9739D07AF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46F2-C7C3-43B9-9C99-F3A4E41BF9A6}" type="slidenum">
              <a:rPr lang="en-IE" smtClean="0"/>
              <a:t>31</a:t>
            </a:fld>
            <a:endParaRPr lang="en-I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F74E7E-9FE2-48C4-BA22-9C3374FBA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6435ECC-371A-418B-BDE0-66ED4D3E54AA}"/>
              </a:ext>
            </a:extLst>
          </p:cNvPr>
          <p:cNvGrpSpPr/>
          <p:nvPr/>
        </p:nvGrpSpPr>
        <p:grpSpPr>
          <a:xfrm>
            <a:off x="5093706" y="1647534"/>
            <a:ext cx="6648351" cy="4029075"/>
            <a:chOff x="137885" y="-195942"/>
            <a:chExt cx="11916229" cy="7155542"/>
          </a:xfrm>
        </p:grpSpPr>
        <p:pic>
          <p:nvPicPr>
            <p:cNvPr id="7" name="Picture 2">
              <a:extLst>
                <a:ext uri="{FF2B5EF4-FFF2-40B4-BE49-F238E27FC236}">
                  <a16:creationId xmlns:a16="http://schemas.microsoft.com/office/drawing/2014/main" id="{F94B6F6B-31C4-4736-A707-03DF82CCAD0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35" t="-7197" r="1026" b="-6918"/>
            <a:stretch/>
          </p:blipFill>
          <p:spPr bwMode="auto">
            <a:xfrm>
              <a:off x="137885" y="-195942"/>
              <a:ext cx="11916229" cy="7155542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6399EAD-93F1-40C2-B23A-3450E3AA1B4C}"/>
                </a:ext>
              </a:extLst>
            </p:cNvPr>
            <p:cNvSpPr/>
            <p:nvPr/>
          </p:nvSpPr>
          <p:spPr>
            <a:xfrm>
              <a:off x="2686049" y="136525"/>
              <a:ext cx="7150100" cy="25917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8EDD97F-7523-4BF5-8225-7D369D806E6C}"/>
                </a:ext>
              </a:extLst>
            </p:cNvPr>
            <p:cNvSpPr/>
            <p:nvPr/>
          </p:nvSpPr>
          <p:spPr>
            <a:xfrm>
              <a:off x="2381250" y="6419849"/>
              <a:ext cx="7150100" cy="2254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DEF0275-67B8-4737-BA19-44E5A55F958E}"/>
              </a:ext>
            </a:extLst>
          </p:cNvPr>
          <p:cNvCxnSpPr>
            <a:cxnSpLocks/>
          </p:cNvCxnSpPr>
          <p:nvPr/>
        </p:nvCxnSpPr>
        <p:spPr>
          <a:xfrm>
            <a:off x="5871687" y="4920341"/>
            <a:ext cx="5257800" cy="0"/>
          </a:xfrm>
          <a:prstGeom prst="line">
            <a:avLst/>
          </a:prstGeom>
          <a:ln w="38100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3F6E9C16-FB28-4A10-93D9-BEE3335F91E8}"/>
              </a:ext>
            </a:extLst>
          </p:cNvPr>
          <p:cNvSpPr/>
          <p:nvPr/>
        </p:nvSpPr>
        <p:spPr>
          <a:xfrm rot="16200000">
            <a:off x="8387678" y="4540320"/>
            <a:ext cx="335483" cy="406065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E92B99-156C-4220-AEFA-ECDEBE537693}"/>
              </a:ext>
            </a:extLst>
          </p:cNvPr>
          <p:cNvSpPr txBox="1"/>
          <p:nvPr/>
        </p:nvSpPr>
        <p:spPr>
          <a:xfrm>
            <a:off x="803463" y="1733136"/>
            <a:ext cx="38680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Ice </a:t>
            </a:r>
            <a:r>
              <a:rPr lang="en-US" sz="3200" dirty="0">
                <a:sym typeface="Wingdings" panose="05000000000000000000" pitchFamily="2" charset="2"/>
              </a:rPr>
              <a:t> Water-based telescopes</a:t>
            </a:r>
            <a:r>
              <a:rPr lang="en-US" sz="3200" dirty="0"/>
              <a:t> </a:t>
            </a:r>
            <a:endParaRPr lang="en-IE" sz="3200" dirty="0"/>
          </a:p>
        </p:txBody>
      </p:sp>
    </p:spTree>
    <p:extLst>
      <p:ext uri="{BB962C8B-B14F-4D97-AF65-F5344CB8AC3E}">
        <p14:creationId xmlns:p14="http://schemas.microsoft.com/office/powerpoint/2010/main" val="11358633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44">
            <a:extLst>
              <a:ext uri="{FF2B5EF4-FFF2-40B4-BE49-F238E27FC236}">
                <a16:creationId xmlns:a16="http://schemas.microsoft.com/office/drawing/2014/main" id="{C58E3A50-8443-4233-A497-87E1C3D87E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1" t="18274" r="5238" b="47941"/>
          <a:stretch/>
        </p:blipFill>
        <p:spPr>
          <a:xfrm>
            <a:off x="521881" y="2657764"/>
            <a:ext cx="6795980" cy="1828580"/>
          </a:xfrm>
          <a:prstGeom prst="rect">
            <a:avLst/>
          </a:prstGeom>
          <a:ln>
            <a:noFill/>
          </a:ln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353C8F71-5F61-4F67-B62B-4B4375EC30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1" t="61025" r="5238" b="10219"/>
          <a:stretch/>
        </p:blipFill>
        <p:spPr>
          <a:xfrm>
            <a:off x="521881" y="4731667"/>
            <a:ext cx="6760846" cy="1548372"/>
          </a:xfrm>
          <a:prstGeom prst="rect">
            <a:avLst/>
          </a:prstGeom>
          <a:ln>
            <a:noFill/>
          </a:ln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936135A-D639-4007-B95A-D472A7A187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29" t="62135" r="36858" b="11700"/>
          <a:stretch/>
        </p:blipFill>
        <p:spPr>
          <a:xfrm>
            <a:off x="7493212" y="4635325"/>
            <a:ext cx="2416459" cy="2222675"/>
          </a:xfrm>
          <a:prstGeom prst="rect">
            <a:avLst/>
          </a:prstGeom>
          <a:ln>
            <a:noFill/>
          </a:ln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BDA5AAD1-622E-4114-9233-7701EDF709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13" t="15140" r="29948" b="45693"/>
          <a:stretch/>
        </p:blipFill>
        <p:spPr>
          <a:xfrm>
            <a:off x="7493212" y="2457205"/>
            <a:ext cx="2416459" cy="2423335"/>
          </a:xfrm>
          <a:prstGeom prst="rect">
            <a:avLst/>
          </a:prstGeom>
          <a:ln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DE8BC357-E0B1-4BCA-ACE3-58D3556EEC2D}"/>
                  </a:ext>
                </a:extLst>
              </p:cNvPr>
              <p:cNvSpPr txBox="1"/>
              <p:nvPr/>
            </p:nvSpPr>
            <p:spPr>
              <a:xfrm>
                <a:off x="2022050" y="4363303"/>
                <a:ext cx="3333403" cy="4249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b="1" i="1" smtClean="0">
                            <a:latin typeface="Cambria Math" panose="02040503050406030204" pitchFamily="18" charset="0"/>
                          </a:rPr>
                          <m:t>𝝂</m:t>
                        </m:r>
                      </m:e>
                      <m:sub>
                        <m:r>
                          <a:rPr lang="en-US" sz="2000" b="1" i="1" smtClean="0">
                            <a:latin typeface="Cambria Math" panose="02040503050406030204" pitchFamily="18" charset="0"/>
                          </a:rPr>
                          <m:t>𝝁</m:t>
                        </m:r>
                      </m:sub>
                    </m:sSub>
                  </m:oMath>
                </a14:m>
                <a:r>
                  <a:rPr lang="en-IE" sz="2000" b="1" i="1" dirty="0"/>
                  <a:t> track</a:t>
                </a:r>
                <a:r>
                  <a:rPr lang="en-IE" sz="2000" i="1" dirty="0"/>
                  <a:t> in </a:t>
                </a:r>
                <a:r>
                  <a:rPr lang="en-IE" sz="2000" i="1" dirty="0">
                    <a:solidFill>
                      <a:srgbClr val="00FFFF"/>
                    </a:solidFill>
                  </a:rPr>
                  <a:t>ice</a:t>
                </a:r>
              </a:p>
            </p:txBody>
          </p:sp>
        </mc:Choice>
        <mc:Fallback xmlns=""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DE8BC357-E0B1-4BCA-ACE3-58D3556EEC2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2050" y="4363303"/>
                <a:ext cx="3333403" cy="424988"/>
              </a:xfrm>
              <a:prstGeom prst="rect">
                <a:avLst/>
              </a:prstGeom>
              <a:blipFill>
                <a:blip r:embed="rId11"/>
                <a:stretch>
                  <a:fillRect t="-7246" b="-21739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D700DEB3-824D-42CE-A548-1B4A6AE6A936}"/>
                  </a:ext>
                </a:extLst>
              </p:cNvPr>
              <p:cNvSpPr txBox="1"/>
              <p:nvPr/>
            </p:nvSpPr>
            <p:spPr>
              <a:xfrm>
                <a:off x="2118833" y="6300556"/>
                <a:ext cx="3333403" cy="4249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</a:rPr>
                          <m:t>𝝂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</a:rPr>
                          <m:t>𝝁</m:t>
                        </m:r>
                      </m:sub>
                    </m:sSub>
                  </m:oMath>
                </a14:m>
                <a:r>
                  <a:rPr lang="en-IE" sz="2000" b="1" i="1" dirty="0"/>
                  <a:t> track</a:t>
                </a:r>
                <a:r>
                  <a:rPr lang="en-IE" sz="2000" i="1" dirty="0"/>
                  <a:t> in </a:t>
                </a:r>
                <a:r>
                  <a:rPr lang="en-IE" sz="2000" i="1" dirty="0">
                    <a:solidFill>
                      <a:srgbClr val="00B0F0"/>
                    </a:solidFill>
                  </a:rPr>
                  <a:t>water</a:t>
                </a:r>
              </a:p>
            </p:txBody>
          </p:sp>
        </mc:Choice>
        <mc:Fallback xmlns=""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D700DEB3-824D-42CE-A548-1B4A6AE6A9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8833" y="6300556"/>
                <a:ext cx="3333403" cy="424988"/>
              </a:xfrm>
              <a:prstGeom prst="rect">
                <a:avLst/>
              </a:prstGeom>
              <a:blipFill>
                <a:blip r:embed="rId5"/>
                <a:stretch>
                  <a:fillRect t="-7246" b="-21739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B739F6E4-A0E1-4A2F-92B9-239293A97189}"/>
                  </a:ext>
                </a:extLst>
              </p:cNvPr>
              <p:cNvSpPr txBox="1"/>
              <p:nvPr/>
            </p:nvSpPr>
            <p:spPr>
              <a:xfrm>
                <a:off x="6690590" y="4344150"/>
                <a:ext cx="388782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</a:rPr>
                          <m:t>𝝂</m:t>
                        </m:r>
                      </m:e>
                      <m:sub>
                        <m:r>
                          <a:rPr lang="en-US" sz="2000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sub>
                    </m:sSub>
                  </m:oMath>
                </a14:m>
                <a:r>
                  <a:rPr lang="en-IE" sz="2000" i="1" dirty="0"/>
                  <a:t> </a:t>
                </a:r>
                <a:r>
                  <a:rPr lang="en-IE" sz="2000" b="1" i="1" dirty="0"/>
                  <a:t>cascade</a:t>
                </a:r>
                <a:r>
                  <a:rPr lang="en-IE" sz="2000" i="1" dirty="0"/>
                  <a:t> in </a:t>
                </a:r>
                <a:r>
                  <a:rPr lang="en-IE" sz="2000" i="1" dirty="0">
                    <a:solidFill>
                      <a:srgbClr val="00FFFF"/>
                    </a:solidFill>
                  </a:rPr>
                  <a:t>ice</a:t>
                </a:r>
              </a:p>
            </p:txBody>
          </p:sp>
        </mc:Choice>
        <mc:Fallback xmlns=""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B739F6E4-A0E1-4A2F-92B9-239293A971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0590" y="4344150"/>
                <a:ext cx="3887822" cy="400110"/>
              </a:xfrm>
              <a:prstGeom prst="rect">
                <a:avLst/>
              </a:prstGeom>
              <a:blipFill>
                <a:blip r:embed="rId9"/>
                <a:stretch>
                  <a:fillRect t="-9231" b="-27692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Box 41">
            <a:extLst>
              <a:ext uri="{FF2B5EF4-FFF2-40B4-BE49-F238E27FC236}">
                <a16:creationId xmlns:a16="http://schemas.microsoft.com/office/drawing/2014/main" id="{0C169F7E-04BF-4D78-BD90-BF649C31E5F6}"/>
              </a:ext>
            </a:extLst>
          </p:cNvPr>
          <p:cNvSpPr txBox="1"/>
          <p:nvPr/>
        </p:nvSpPr>
        <p:spPr>
          <a:xfrm>
            <a:off x="94776" y="4496765"/>
            <a:ext cx="13432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TRIDENT Simulation</a:t>
            </a:r>
            <a:endParaRPr lang="en-IE" sz="1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A0C3E37E-9121-4448-A23E-DE498C31E9C4}"/>
                  </a:ext>
                </a:extLst>
              </p:cNvPr>
              <p:cNvSpPr txBox="1"/>
              <p:nvPr/>
            </p:nvSpPr>
            <p:spPr>
              <a:xfrm>
                <a:off x="6780023" y="6295652"/>
                <a:ext cx="40582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US" sz="20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000" b="1" i="1">
                            <a:latin typeface="Cambria Math" panose="02040503050406030204" pitchFamily="18" charset="0"/>
                          </a:rPr>
                          <m:t>𝝂</m:t>
                        </m:r>
                      </m:e>
                      <m:sub>
                        <m:r>
                          <a:rPr lang="en-US" sz="2000" b="1" i="1">
                            <a:latin typeface="Cambria Math" panose="02040503050406030204" pitchFamily="18" charset="0"/>
                          </a:rPr>
                          <m:t>𝒆</m:t>
                        </m:r>
                      </m:sub>
                    </m:sSub>
                  </m:oMath>
                </a14:m>
                <a:r>
                  <a:rPr lang="en-IE" sz="2000" i="1" dirty="0"/>
                  <a:t> </a:t>
                </a:r>
                <a:r>
                  <a:rPr lang="en-IE" sz="2000" b="1" i="1" dirty="0"/>
                  <a:t>cascade</a:t>
                </a:r>
                <a:r>
                  <a:rPr lang="en-IE" sz="2000" i="1" dirty="0"/>
                  <a:t> in </a:t>
                </a:r>
                <a:r>
                  <a:rPr lang="en-IE" sz="2000" i="1" dirty="0">
                    <a:solidFill>
                      <a:srgbClr val="00B0F0"/>
                    </a:solidFill>
                  </a:rPr>
                  <a:t>water</a:t>
                </a:r>
              </a:p>
            </p:txBody>
          </p:sp>
        </mc:Choice>
        <mc:Fallback xmlns="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A0C3E37E-9121-4448-A23E-DE498C31E9C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0023" y="6295652"/>
                <a:ext cx="4058233" cy="400110"/>
              </a:xfrm>
              <a:prstGeom prst="rect">
                <a:avLst/>
              </a:prstGeom>
              <a:blipFill>
                <a:blip r:embed="rId12"/>
                <a:stretch>
                  <a:fillRect t="-9231" b="-27692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Box 43">
            <a:extLst>
              <a:ext uri="{FF2B5EF4-FFF2-40B4-BE49-F238E27FC236}">
                <a16:creationId xmlns:a16="http://schemas.microsoft.com/office/drawing/2014/main" id="{CA4EF4C5-C2CF-49C3-B799-E686D4CC4204}"/>
              </a:ext>
            </a:extLst>
          </p:cNvPr>
          <p:cNvSpPr txBox="1"/>
          <p:nvPr/>
        </p:nvSpPr>
        <p:spPr>
          <a:xfrm>
            <a:off x="9911442" y="4481792"/>
            <a:ext cx="202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(x4 videos of simulated events)</a:t>
            </a:r>
            <a:endParaRPr lang="en-I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4CD8F2-7129-42DC-B574-8B043EB81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32</a:t>
            </a:fld>
            <a:endParaRPr lang="en-IE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2110B60-939D-469C-9216-CB562A05F047}"/>
                  </a:ext>
                </a:extLst>
              </p:cNvPr>
              <p:cNvSpPr txBox="1"/>
              <p:nvPr/>
            </p:nvSpPr>
            <p:spPr>
              <a:xfrm>
                <a:off x="101362" y="961659"/>
                <a:ext cx="6588562" cy="1696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ct val="150000"/>
                  </a:lnSpc>
                </a:pPr>
                <a:r>
                  <a:rPr lang="en-US" sz="2400" dirty="0"/>
                  <a:t>Optical photon scattering and absorption </a:t>
                </a:r>
              </a:p>
              <a:p>
                <a:pPr algn="ctr">
                  <a:lnSpc>
                    <a:spcPct val="150000"/>
                  </a:lnSpc>
                </a:pPr>
                <a:r>
                  <a:rPr lang="en-US" sz="2400" dirty="0"/>
                  <a:t>      Ice: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𝜆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𝑎𝑏𝑠</m:t>
                        </m:r>
                      </m:sub>
                    </m:sSub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US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𝜆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𝑠𝑐𝑎𝑡</m:t>
                        </m:r>
                      </m:sub>
                    </m:sSub>
                  </m:oMath>
                </a14:m>
                <a:endParaRPr lang="en-US" sz="2400" dirty="0">
                  <a:sym typeface="Wingdings" panose="05000000000000000000" pitchFamily="2" charset="2"/>
                </a:endParaRPr>
              </a:p>
              <a:p>
                <a:pPr algn="ctr">
                  <a:lnSpc>
                    <a:spcPct val="150000"/>
                  </a:lnSpc>
                </a:pPr>
                <a:r>
                  <a:rPr lang="en-US" sz="2400" dirty="0"/>
                  <a:t>Water: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𝜆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𝑎𝑏𝑠</m:t>
                        </m:r>
                      </m:sub>
                    </m:sSub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US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𝜆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𝑠𝑐𝑎𝑡</m:t>
                        </m:r>
                      </m:sub>
                    </m:sSub>
                  </m:oMath>
                </a14:m>
                <a:endParaRPr lang="en-US" sz="24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2110B60-939D-469C-9216-CB562A05F04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362" y="961659"/>
                <a:ext cx="6588562" cy="1696105"/>
              </a:xfrm>
              <a:prstGeom prst="rect">
                <a:avLst/>
              </a:prstGeom>
              <a:blipFill>
                <a:blip r:embed="rId8"/>
                <a:stretch>
                  <a:fillRect b="-7554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Box 32">
            <a:extLst>
              <a:ext uri="{FF2B5EF4-FFF2-40B4-BE49-F238E27FC236}">
                <a16:creationId xmlns:a16="http://schemas.microsoft.com/office/drawing/2014/main" id="{78CCD810-ACDF-4436-9160-35510AA6BEE4}"/>
              </a:ext>
            </a:extLst>
          </p:cNvPr>
          <p:cNvSpPr txBox="1"/>
          <p:nvPr/>
        </p:nvSpPr>
        <p:spPr>
          <a:xfrm>
            <a:off x="6270140" y="1079299"/>
            <a:ext cx="5158507" cy="16466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400" dirty="0"/>
              <a:t>With efficient and precise photon collection in water: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2400" dirty="0">
                <a:sym typeface="Wingdings" panose="05000000000000000000" pitchFamily="2" charset="2"/>
              </a:rPr>
              <a:t> Expect strong resolution of direction and topology of interactions!</a:t>
            </a:r>
            <a:endParaRPr lang="en-US" sz="2400" dirty="0"/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85C2FB3C-C567-40E1-ADF2-7B7BFDC08BE2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Ice and Water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3968793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3" grpId="0"/>
      <p:bldP spid="44" grpId="0"/>
      <p:bldP spid="3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6AEC633-5E40-4157-B59F-BD89EF0DBF21}"/>
              </a:ext>
            </a:extLst>
          </p:cNvPr>
          <p:cNvGrpSpPr/>
          <p:nvPr/>
        </p:nvGrpSpPr>
        <p:grpSpPr>
          <a:xfrm>
            <a:off x="2803419" y="2590962"/>
            <a:ext cx="6648351" cy="4029075"/>
            <a:chOff x="137885" y="-195942"/>
            <a:chExt cx="11916229" cy="7155542"/>
          </a:xfrm>
        </p:grpSpPr>
        <p:pic>
          <p:nvPicPr>
            <p:cNvPr id="12" name="Picture 2">
              <a:extLst>
                <a:ext uri="{FF2B5EF4-FFF2-40B4-BE49-F238E27FC236}">
                  <a16:creationId xmlns:a16="http://schemas.microsoft.com/office/drawing/2014/main" id="{7EF9C898-CAAE-4D5F-8BE7-8EA348CE8F5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35" t="-7197" r="1026" b="-6918"/>
            <a:stretch/>
          </p:blipFill>
          <p:spPr bwMode="auto">
            <a:xfrm>
              <a:off x="137885" y="-195942"/>
              <a:ext cx="11916229" cy="7155542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5B42768-2E8D-4405-8CAE-16822BB51C4B}"/>
                </a:ext>
              </a:extLst>
            </p:cNvPr>
            <p:cNvSpPr/>
            <p:nvPr/>
          </p:nvSpPr>
          <p:spPr>
            <a:xfrm>
              <a:off x="2686049" y="136525"/>
              <a:ext cx="7150100" cy="25917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6AE1DB5-BF6F-471B-861C-8910111C3C85}"/>
                </a:ext>
              </a:extLst>
            </p:cNvPr>
            <p:cNvSpPr/>
            <p:nvPr/>
          </p:nvSpPr>
          <p:spPr>
            <a:xfrm>
              <a:off x="2381250" y="6419849"/>
              <a:ext cx="7150100" cy="2254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73BF7B91-46C2-780E-7291-F4D7BA20FB88}"/>
              </a:ext>
            </a:extLst>
          </p:cNvPr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r>
              <a:rPr lang="en-IE" dirty="0"/>
              <a:t>33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8C0872B3-852D-4860-AF0E-D758E370BD28}"/>
              </a:ext>
            </a:extLst>
          </p:cNvPr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292DEEC6-375F-4A15-9076-0A792F76885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D0D28FB-4E04-4161-81C5-92E8B5854F8F}"/>
              </a:ext>
            </a:extLst>
          </p:cNvPr>
          <p:cNvSpPr txBox="1"/>
          <p:nvPr/>
        </p:nvSpPr>
        <p:spPr>
          <a:xfrm>
            <a:off x="2571431" y="407336"/>
            <a:ext cx="27313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2800" b="1" strike="noStrike" spc="-1" dirty="0">
                <a:solidFill>
                  <a:srgbClr val="FF5050"/>
                </a:solidFill>
                <a:latin typeface="Calibri"/>
              </a:rPr>
              <a:t>TRIDENT</a:t>
            </a:r>
            <a:endParaRPr lang="en-IE" sz="2800" b="0" strike="noStrike" spc="-1" dirty="0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C6E12DAC-26E6-4D26-9B93-8C839DE9501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49274" y="295185"/>
            <a:ext cx="5293305" cy="2440759"/>
          </a:xfrm>
          <a:prstGeom prst="roundRect">
            <a:avLst/>
          </a:prstGeom>
          <a:ln w="38100">
            <a:noFill/>
          </a:ln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78AB65D6-8443-40FF-955F-E26EBBFEF965}"/>
              </a:ext>
            </a:extLst>
          </p:cNvPr>
          <p:cNvSpPr txBox="1"/>
          <p:nvPr/>
        </p:nvSpPr>
        <p:spPr>
          <a:xfrm>
            <a:off x="2463241" y="968352"/>
            <a:ext cx="2947687" cy="1532334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FF5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2800" dirty="0"/>
              <a:t>3.5km deep</a:t>
            </a:r>
          </a:p>
          <a:p>
            <a:pPr algn="ctr"/>
            <a:r>
              <a:rPr lang="en-IE" sz="2800" dirty="0"/>
              <a:t>~8 km</a:t>
            </a:r>
            <a:r>
              <a:rPr lang="en-IE" sz="2800" baseline="30000" dirty="0"/>
              <a:t>3</a:t>
            </a:r>
          </a:p>
          <a:p>
            <a:pPr algn="ctr"/>
            <a:r>
              <a:rPr lang="en-IE" sz="2800" dirty="0"/>
              <a:t>~1000 strings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462A2E65-8FEE-4738-B968-1E9ECA266466}"/>
              </a:ext>
            </a:extLst>
          </p:cNvPr>
          <p:cNvSpPr/>
          <p:nvPr/>
        </p:nvSpPr>
        <p:spPr>
          <a:xfrm>
            <a:off x="7769634" y="3711917"/>
            <a:ext cx="444680" cy="53975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5235860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94E81-7FC9-488B-8C95-8FEC256E4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TRIDENT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FD386-8B5B-4F56-AAAA-E5E30F31D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7E958C-1815-4B0F-B050-25B423401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319C0-4967-4246-AF75-14AB0C947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34</a:t>
            </a:fld>
            <a:endParaRPr lang="en-IE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6D795B6-553A-4829-B3B4-6AA09595C51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41942" y="3673153"/>
            <a:ext cx="2865759" cy="2865759"/>
          </a:xfrm>
          <a:prstGeom prst="rect">
            <a:avLst/>
          </a:prstGeom>
          <a:ln w="28575">
            <a:noFill/>
          </a:ln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A1545CE-FC25-4392-996F-CA9B07B64C07}"/>
              </a:ext>
            </a:extLst>
          </p:cNvPr>
          <p:cNvSpPr txBox="1"/>
          <p:nvPr/>
        </p:nvSpPr>
        <p:spPr>
          <a:xfrm>
            <a:off x="576350" y="1491171"/>
            <a:ext cx="86532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/>
              <a:t>What is it?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~8km</a:t>
            </a:r>
            <a:r>
              <a:rPr lang="en-US" sz="2400" baseline="30000" dirty="0"/>
              <a:t>3</a:t>
            </a:r>
            <a:r>
              <a:rPr lang="en-US" sz="2400" dirty="0"/>
              <a:t>, ~1000 string</a:t>
            </a:r>
            <a:r>
              <a:rPr lang="en-US" sz="2400" baseline="-25000" dirty="0"/>
              <a:t> </a:t>
            </a:r>
            <a:r>
              <a:rPr lang="en-US" sz="2400" dirty="0"/>
              <a:t>telescope in the South China Sea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25" name="TextBox 13">
            <a:extLst>
              <a:ext uri="{FF2B5EF4-FFF2-40B4-BE49-F238E27FC236}">
                <a16:creationId xmlns:a16="http://schemas.microsoft.com/office/drawing/2014/main" id="{2FB46D8F-1552-458D-AEDE-620C37708897}"/>
              </a:ext>
            </a:extLst>
          </p:cNvPr>
          <p:cNvSpPr/>
          <p:nvPr/>
        </p:nvSpPr>
        <p:spPr>
          <a:xfrm>
            <a:off x="1774920" y="2498340"/>
            <a:ext cx="4917977" cy="1326414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ctr"/>
            <a:r>
              <a:rPr lang="en-US" sz="2400" dirty="0"/>
              <a:t>Primary experimental goals:</a:t>
            </a:r>
            <a:endParaRPr lang="en-US" sz="2400" b="0" strike="noStrike" spc="-1" dirty="0"/>
          </a:p>
          <a:p>
            <a:pPr algn="ctr">
              <a:lnSpc>
                <a:spcPct val="100000"/>
              </a:lnSpc>
            </a:pPr>
            <a:r>
              <a:rPr lang="en-US" sz="2400" b="1" strike="noStrike" spc="-1" dirty="0">
                <a:solidFill>
                  <a:srgbClr val="FF9B9B"/>
                </a:solidFill>
              </a:rPr>
              <a:t>1) Rapidly discover neutrino sources </a:t>
            </a:r>
          </a:p>
          <a:p>
            <a:pPr algn="ctr">
              <a:lnSpc>
                <a:spcPct val="100000"/>
              </a:lnSpc>
            </a:pPr>
            <a:r>
              <a:rPr lang="en-US" sz="2400" b="0" strike="noStrike" spc="-1" dirty="0">
                <a:solidFill>
                  <a:srgbClr val="33CCCC"/>
                </a:solidFill>
              </a:rPr>
              <a:t>2) Sensitivity to all flavors</a:t>
            </a:r>
            <a:endParaRPr lang="en-IE" sz="2400" b="0" strike="noStrike" spc="-1" dirty="0">
              <a:solidFill>
                <a:srgbClr val="33CCCC"/>
              </a:solidFill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624CE2BA-E052-4A81-9146-3B8F3F33D25C}"/>
              </a:ext>
            </a:extLst>
          </p:cNvPr>
          <p:cNvGrpSpPr/>
          <p:nvPr/>
        </p:nvGrpSpPr>
        <p:grpSpPr>
          <a:xfrm>
            <a:off x="8843904" y="178950"/>
            <a:ext cx="3146351" cy="3368582"/>
            <a:chOff x="8569419" y="303243"/>
            <a:chExt cx="2841559" cy="2842728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D9D81A2D-91BC-405B-A39E-D034777B65A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636000" y="303243"/>
              <a:ext cx="2679841" cy="2842728"/>
            </a:xfrm>
            <a:prstGeom prst="roundRect">
              <a:avLst>
                <a:gd name="adj" fmla="val 10108"/>
              </a:avLst>
            </a:prstGeom>
          </p:spPr>
        </p:pic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864C1ED1-9C27-432F-BBE4-45563C966B0B}"/>
                </a:ext>
              </a:extLst>
            </p:cNvPr>
            <p:cNvGrpSpPr/>
            <p:nvPr/>
          </p:nvGrpSpPr>
          <p:grpSpPr>
            <a:xfrm>
              <a:off x="8569419" y="757456"/>
              <a:ext cx="2841559" cy="2355691"/>
              <a:chOff x="4608685" y="682133"/>
              <a:chExt cx="2564469" cy="2184548"/>
            </a:xfrm>
          </p:grpSpPr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EFC30564-4EFA-4C6F-98DB-2D3998574397}"/>
                  </a:ext>
                </a:extLst>
              </p:cNvPr>
              <p:cNvGrpSpPr/>
              <p:nvPr/>
            </p:nvGrpSpPr>
            <p:grpSpPr>
              <a:xfrm>
                <a:off x="4608685" y="682133"/>
                <a:ext cx="2564469" cy="2184548"/>
                <a:chOff x="1246459" y="2213957"/>
                <a:chExt cx="4112337" cy="3300367"/>
              </a:xfrm>
            </p:grpSpPr>
            <p:cxnSp>
              <p:nvCxnSpPr>
                <p:cNvPr id="39" name="Straight Arrow Connector 38">
                  <a:extLst>
                    <a:ext uri="{FF2B5EF4-FFF2-40B4-BE49-F238E27FC236}">
                      <a16:creationId xmlns:a16="http://schemas.microsoft.com/office/drawing/2014/main" id="{9F0160E7-98C1-48F0-9ECC-9F42EC17EDAB}"/>
                    </a:ext>
                  </a:extLst>
                </p:cNvPr>
                <p:cNvCxnSpPr/>
                <p:nvPr/>
              </p:nvCxnSpPr>
              <p:spPr>
                <a:xfrm flipH="1" flipV="1">
                  <a:off x="2051050" y="4254500"/>
                  <a:ext cx="2012950" cy="374650"/>
                </a:xfrm>
                <a:prstGeom prst="straightConnector1">
                  <a:avLst/>
                </a:prstGeom>
                <a:ln w="38100">
                  <a:solidFill>
                    <a:srgbClr val="FF0000"/>
                  </a:solidFill>
                  <a:headEnd type="triangle"/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Straight Arrow Connector 39">
                  <a:extLst>
                    <a:ext uri="{FF2B5EF4-FFF2-40B4-BE49-F238E27FC236}">
                      <a16:creationId xmlns:a16="http://schemas.microsoft.com/office/drawing/2014/main" id="{C464D3A9-7BC2-49EB-86BE-D9B969436EA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108450" y="2393950"/>
                  <a:ext cx="76200" cy="2228850"/>
                </a:xfrm>
                <a:prstGeom prst="straightConnector1">
                  <a:avLst/>
                </a:prstGeom>
                <a:ln w="38100">
                  <a:solidFill>
                    <a:srgbClr val="FF0000"/>
                  </a:solidFill>
                  <a:headEnd type="triangle"/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Straight Arrow Connector 40">
                  <a:extLst>
                    <a:ext uri="{FF2B5EF4-FFF2-40B4-BE49-F238E27FC236}">
                      <a16:creationId xmlns:a16="http://schemas.microsoft.com/office/drawing/2014/main" id="{9A28BB5D-AB21-4395-8209-0F7926B5BAE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3307000" y="4648200"/>
                  <a:ext cx="757000" cy="247650"/>
                </a:xfrm>
                <a:prstGeom prst="straightConnector1">
                  <a:avLst/>
                </a:prstGeom>
                <a:ln w="38100">
                  <a:solidFill>
                    <a:srgbClr val="FF0000"/>
                  </a:solidFill>
                  <a:headEnd type="triangle"/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id="{CEAAD7D1-1DC1-4F10-AD0F-5D08B5474C45}"/>
                    </a:ext>
                  </a:extLst>
                </p:cNvPr>
                <p:cNvSpPr txBox="1"/>
                <p:nvPr/>
              </p:nvSpPr>
              <p:spPr>
                <a:xfrm rot="19856808">
                  <a:off x="4022312" y="4190206"/>
                  <a:ext cx="1336484" cy="45511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IE" sz="1100" b="1" dirty="0">
                      <a:solidFill>
                        <a:srgbClr val="C00000"/>
                      </a:solidFill>
                    </a:rPr>
                    <a:t>TRIDENT</a:t>
                  </a:r>
                </a:p>
              </p:txBody>
            </p:sp>
            <p:sp>
              <p:nvSpPr>
                <p:cNvPr id="43" name="TextBox 42">
                  <a:extLst>
                    <a:ext uri="{FF2B5EF4-FFF2-40B4-BE49-F238E27FC236}">
                      <a16:creationId xmlns:a16="http://schemas.microsoft.com/office/drawing/2014/main" id="{BDCB8DA8-3441-42A9-A14B-EC3F74B140E2}"/>
                    </a:ext>
                  </a:extLst>
                </p:cNvPr>
                <p:cNvSpPr txBox="1"/>
                <p:nvPr/>
              </p:nvSpPr>
              <p:spPr>
                <a:xfrm>
                  <a:off x="2459509" y="4871803"/>
                  <a:ext cx="1238250" cy="6425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IE" sz="900" b="1" dirty="0">
                      <a:solidFill>
                        <a:schemeClr val="bg1"/>
                      </a:solidFill>
                    </a:rPr>
                    <a:t>YongXing Island</a:t>
                  </a:r>
                </a:p>
              </p:txBody>
            </p:sp>
            <p:sp>
              <p:nvSpPr>
                <p:cNvPr id="44" name="TextBox 43">
                  <a:extLst>
                    <a:ext uri="{FF2B5EF4-FFF2-40B4-BE49-F238E27FC236}">
                      <a16:creationId xmlns:a16="http://schemas.microsoft.com/office/drawing/2014/main" id="{D8B7D0AB-F162-4D2E-8106-AFB900D624C2}"/>
                    </a:ext>
                  </a:extLst>
                </p:cNvPr>
                <p:cNvSpPr txBox="1"/>
                <p:nvPr/>
              </p:nvSpPr>
              <p:spPr>
                <a:xfrm rot="20403848">
                  <a:off x="3105691" y="4475581"/>
                  <a:ext cx="1238251" cy="4015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IE" sz="900" b="1" dirty="0">
                      <a:solidFill>
                        <a:schemeClr val="bg1"/>
                      </a:solidFill>
                    </a:rPr>
                    <a:t>180km</a:t>
                  </a:r>
                </a:p>
              </p:txBody>
            </p:sp>
            <p:sp>
              <p:nvSpPr>
                <p:cNvPr id="45" name="TextBox 44">
                  <a:extLst>
                    <a:ext uri="{FF2B5EF4-FFF2-40B4-BE49-F238E27FC236}">
                      <a16:creationId xmlns:a16="http://schemas.microsoft.com/office/drawing/2014/main" id="{43E5D77A-C317-4123-B5A3-2A4ADBF4CFCD}"/>
                    </a:ext>
                  </a:extLst>
                </p:cNvPr>
                <p:cNvSpPr txBox="1"/>
                <p:nvPr/>
              </p:nvSpPr>
              <p:spPr>
                <a:xfrm rot="490792">
                  <a:off x="2598442" y="4191440"/>
                  <a:ext cx="1238251" cy="4015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IE" sz="900" b="1" dirty="0">
                      <a:solidFill>
                        <a:schemeClr val="bg1"/>
                      </a:solidFill>
                    </a:rPr>
                    <a:t>480km</a:t>
                  </a:r>
                </a:p>
              </p:txBody>
            </p:sp>
            <p:sp>
              <p:nvSpPr>
                <p:cNvPr id="46" name="TextBox 45">
                  <a:extLst>
                    <a:ext uri="{FF2B5EF4-FFF2-40B4-BE49-F238E27FC236}">
                      <a16:creationId xmlns:a16="http://schemas.microsoft.com/office/drawing/2014/main" id="{4639D915-BEA4-421C-90A1-A0B3820C53AD}"/>
                    </a:ext>
                  </a:extLst>
                </p:cNvPr>
                <p:cNvSpPr txBox="1"/>
                <p:nvPr/>
              </p:nvSpPr>
              <p:spPr>
                <a:xfrm rot="16381003">
                  <a:off x="3576785" y="3322398"/>
                  <a:ext cx="889492" cy="43436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IE" sz="900" b="1" dirty="0">
                      <a:solidFill>
                        <a:schemeClr val="bg1"/>
                      </a:solidFill>
                    </a:rPr>
                    <a:t>540km</a:t>
                  </a:r>
                </a:p>
              </p:txBody>
            </p:sp>
            <p:sp>
              <p:nvSpPr>
                <p:cNvPr id="47" name="TextBox 46">
                  <a:extLst>
                    <a:ext uri="{FF2B5EF4-FFF2-40B4-BE49-F238E27FC236}">
                      <a16:creationId xmlns:a16="http://schemas.microsoft.com/office/drawing/2014/main" id="{083EFE56-0AFF-4443-9A02-38B6F8B36033}"/>
                    </a:ext>
                  </a:extLst>
                </p:cNvPr>
                <p:cNvSpPr txBox="1"/>
                <p:nvPr/>
              </p:nvSpPr>
              <p:spPr>
                <a:xfrm rot="580835">
                  <a:off x="1246459" y="4168185"/>
                  <a:ext cx="1238250" cy="4015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IE" sz="900" b="1" dirty="0" err="1">
                      <a:solidFill>
                        <a:schemeClr val="bg1"/>
                      </a:solidFill>
                    </a:rPr>
                    <a:t>Sanya</a:t>
                  </a:r>
                  <a:endParaRPr lang="en-IE" sz="900" b="1" dirty="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8" name="TextBox 47">
                  <a:extLst>
                    <a:ext uri="{FF2B5EF4-FFF2-40B4-BE49-F238E27FC236}">
                      <a16:creationId xmlns:a16="http://schemas.microsoft.com/office/drawing/2014/main" id="{5FFDD293-C1B3-4A01-A9DD-DAFADA1BA336}"/>
                    </a:ext>
                  </a:extLst>
                </p:cNvPr>
                <p:cNvSpPr txBox="1"/>
                <p:nvPr/>
              </p:nvSpPr>
              <p:spPr>
                <a:xfrm>
                  <a:off x="4071427" y="2213957"/>
                  <a:ext cx="1238250" cy="74960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IE" sz="1050" b="1" dirty="0">
                      <a:solidFill>
                        <a:schemeClr val="bg1"/>
                      </a:solidFill>
                    </a:rPr>
                    <a:t>Hong Kong</a:t>
                  </a:r>
                </a:p>
              </p:txBody>
            </p:sp>
          </p:grpSp>
          <p:sp>
            <p:nvSpPr>
              <p:cNvPr id="38" name="Star: 5 Points 37">
                <a:extLst>
                  <a:ext uri="{FF2B5EF4-FFF2-40B4-BE49-F238E27FC236}">
                    <a16:creationId xmlns:a16="http://schemas.microsoft.com/office/drawing/2014/main" id="{4AB9147D-AEE0-4879-B691-21339F9415FE}"/>
                  </a:ext>
                </a:extLst>
              </p:cNvPr>
              <p:cNvSpPr/>
              <p:nvPr/>
            </p:nvSpPr>
            <p:spPr>
              <a:xfrm>
                <a:off x="6332035" y="2256530"/>
                <a:ext cx="144982" cy="115149"/>
              </a:xfrm>
              <a:prstGeom prst="star5">
                <a:avLst/>
              </a:prstGeom>
              <a:solidFill>
                <a:srgbClr val="FFFF66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E"/>
              </a:p>
            </p:txBody>
          </p:sp>
        </p:grp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955D65AD-5DA5-4299-81ED-AD3A79300482}"/>
              </a:ext>
            </a:extLst>
          </p:cNvPr>
          <p:cNvSpPr txBox="1"/>
          <p:nvPr/>
        </p:nvSpPr>
        <p:spPr>
          <a:xfrm>
            <a:off x="576350" y="4021119"/>
            <a:ext cx="8210186" cy="20159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200" u="sng" dirty="0"/>
              <a:t>Detector design</a:t>
            </a:r>
            <a:r>
              <a:rPr lang="en-US" sz="2200" dirty="0"/>
              <a:t>: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Penrose tiling – Irregular 70-110m spacing. 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 err="1"/>
              <a:t>Optimised</a:t>
            </a:r>
            <a:r>
              <a:rPr lang="en-US" sz="2200" dirty="0"/>
              <a:t> for source discovery, with both tracks </a:t>
            </a:r>
            <a:r>
              <a:rPr lang="en-US" sz="2200" u="sng" dirty="0"/>
              <a:t>and</a:t>
            </a:r>
            <a:r>
              <a:rPr lang="en-US" sz="2200" dirty="0"/>
              <a:t> cascades 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Curved wider pathways for inner string access, to reduce muon corridor events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87C2EB9-BCB0-45AA-94AE-3E252BE9F17F}"/>
              </a:ext>
            </a:extLst>
          </p:cNvPr>
          <p:cNvSpPr txBox="1"/>
          <p:nvPr/>
        </p:nvSpPr>
        <p:spPr>
          <a:xfrm>
            <a:off x="6928788" y="2330479"/>
            <a:ext cx="1941071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3.5km deep, flat plane site chosen</a:t>
            </a:r>
          </a:p>
          <a:p>
            <a:pPr algn="ctr"/>
            <a:endParaRPr lang="en-US" sz="500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US" sz="18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Data/power cable to nearest island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7353391-8608-4069-B7C1-A30700DD3FEC}"/>
              </a:ext>
            </a:extLst>
          </p:cNvPr>
          <p:cNvSpPr txBox="1"/>
          <p:nvPr/>
        </p:nvSpPr>
        <p:spPr>
          <a:xfrm>
            <a:off x="4681443" y="5946231"/>
            <a:ext cx="36792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  <a:cs typeface="Times New Roman" panose="02020603050405020304" pitchFamily="18" charset="0"/>
              </a:rPr>
              <a:t>“A multi-cubic-</a:t>
            </a:r>
            <a:r>
              <a:rPr lang="en-US" sz="1200" dirty="0" err="1">
                <a:solidFill>
                  <a:srgbClr val="FFC000"/>
                </a:solidFill>
                <a:cs typeface="Times New Roman" panose="02020603050405020304" pitchFamily="18" charset="0"/>
              </a:rPr>
              <a:t>kilometre</a:t>
            </a:r>
            <a:r>
              <a:rPr lang="en-US" sz="1200" dirty="0">
                <a:solidFill>
                  <a:srgbClr val="FFC000"/>
                </a:solidFill>
                <a:cs typeface="Times New Roman" panose="02020603050405020304" pitchFamily="18" charset="0"/>
              </a:rPr>
              <a:t> neutrino telescope in the western Pacific Ocean”, Nature Astronomy, </a:t>
            </a:r>
            <a:r>
              <a:rPr lang="en-US" altLang="zh-CN" sz="1200" dirty="0">
                <a:solidFill>
                  <a:srgbClr val="FFC000"/>
                </a:solidFill>
                <a:cs typeface="Times New Roman" panose="02020603050405020304" pitchFamily="18" charset="0"/>
              </a:rPr>
              <a:t>(2023)</a:t>
            </a:r>
            <a:endParaRPr lang="en-US" sz="1200" dirty="0">
              <a:solidFill>
                <a:srgbClr val="FFC000"/>
              </a:solidFill>
              <a:cs typeface="Times New Roman" panose="02020603050405020304" pitchFamily="18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F9E5DFD-7C46-42EC-A5F1-D8AAEAB27DB1}"/>
              </a:ext>
            </a:extLst>
          </p:cNvPr>
          <p:cNvSpPr txBox="1"/>
          <p:nvPr/>
        </p:nvSpPr>
        <p:spPr>
          <a:xfrm>
            <a:off x="1446019" y="5946232"/>
            <a:ext cx="31558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Optimizing underwater neutrino telescopes for all-flavor point source sensitivity, PRD (2026)</a:t>
            </a:r>
            <a:endParaRPr lang="en-IE" sz="1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488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49" grpId="0"/>
      <p:bldP spid="51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50">
            <a:extLst>
              <a:ext uri="{FF2B5EF4-FFF2-40B4-BE49-F238E27FC236}">
                <a16:creationId xmlns:a16="http://schemas.microsoft.com/office/drawing/2014/main" id="{83BF4D75-9860-4ED0-BF79-864D0AEE41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209" t="55571" r="3285" b="2663"/>
          <a:stretch/>
        </p:blipFill>
        <p:spPr>
          <a:xfrm>
            <a:off x="2690126" y="4680498"/>
            <a:ext cx="1639074" cy="15862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A94E81-7FC9-488B-8C95-8FEC256E4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TRIDENT</a:t>
            </a:r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319C0-4967-4246-AF75-14AB0C947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35</a:t>
            </a:fld>
            <a:endParaRPr lang="en-IE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9D666EE-B8FF-4A27-81A6-D277BCE6FE2A}"/>
              </a:ext>
            </a:extLst>
          </p:cNvPr>
          <p:cNvGrpSpPr/>
          <p:nvPr/>
        </p:nvGrpSpPr>
        <p:grpSpPr>
          <a:xfrm>
            <a:off x="6872395" y="373073"/>
            <a:ext cx="5143903" cy="2424264"/>
            <a:chOff x="8509705" y="3932086"/>
            <a:chExt cx="5143903" cy="2424264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B6E6365-F04A-4F02-8257-C86D6CE1F6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08" t="17730" r="40234" b="16859"/>
            <a:stretch/>
          </p:blipFill>
          <p:spPr>
            <a:xfrm>
              <a:off x="8509705" y="3932086"/>
              <a:ext cx="2464884" cy="2424264"/>
            </a:xfrm>
            <a:prstGeom prst="ellipse">
              <a:avLst/>
            </a:prstGeom>
            <a:ln w="38100">
              <a:noFill/>
            </a:ln>
          </p:spPr>
        </p:pic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6763E72-4D9D-4424-93F5-92CA0F4F46E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13332" y="4984825"/>
              <a:ext cx="939573" cy="1143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AFCC922-B1B7-45E8-9DBB-EC8C35ECB1D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221483" y="4173840"/>
              <a:ext cx="1031422" cy="57966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3A5D9D97-CA8E-4794-9B6D-BDAED1EBF1D9}"/>
                </a:ext>
              </a:extLst>
            </p:cNvPr>
            <p:cNvSpPr txBox="1"/>
            <p:nvPr/>
          </p:nvSpPr>
          <p:spPr>
            <a:xfrm>
              <a:off x="11947216" y="5528251"/>
              <a:ext cx="1706392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1800" i="1" u="sng" dirty="0" err="1">
                  <a:solidFill>
                    <a:schemeClr val="accent5">
                      <a:lumMod val="20000"/>
                      <a:lumOff val="80000"/>
                    </a:schemeClr>
                  </a:solidFill>
                </a:rPr>
                <a:t>SiPMs</a:t>
              </a:r>
              <a:r>
                <a:rPr lang="en-US" sz="1800" i="1" dirty="0">
                  <a:solidFill>
                    <a:schemeClr val="accent5">
                      <a:lumMod val="20000"/>
                      <a:lumOff val="80000"/>
                    </a:schemeClr>
                  </a:solidFill>
                </a:rPr>
                <a:t>:</a:t>
              </a:r>
            </a:p>
            <a:p>
              <a:pPr algn="ctr"/>
              <a:r>
                <a:rPr lang="en-US" i="1" dirty="0">
                  <a:solidFill>
                    <a:schemeClr val="accent5">
                      <a:lumMod val="20000"/>
                      <a:lumOff val="80000"/>
                    </a:schemeClr>
                  </a:solidFill>
                </a:rPr>
                <a:t>&lt; 0.3 ns jitter</a:t>
              </a:r>
              <a:r>
                <a:rPr lang="en-US" sz="1800" i="1" dirty="0">
                  <a:solidFill>
                    <a:schemeClr val="accent5">
                      <a:lumMod val="20000"/>
                      <a:lumOff val="80000"/>
                    </a:schemeClr>
                  </a:solidFill>
                </a:rPr>
                <a:t> </a:t>
              </a:r>
              <a:endParaRPr lang="en-IE" i="1" dirty="0">
                <a:solidFill>
                  <a:schemeClr val="accent5">
                    <a:lumMod val="20000"/>
                    <a:lumOff val="80000"/>
                  </a:schemeClr>
                </a:solidFill>
              </a:endParaRP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B934BC8-0CB9-454B-A4EE-9CF248149ECD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221483" y="5357664"/>
              <a:ext cx="862867" cy="80175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0F5BA0F-8663-4790-9987-2C5BB91C31F2}"/>
                </a:ext>
              </a:extLst>
            </p:cNvPr>
            <p:cNvGrpSpPr/>
            <p:nvPr/>
          </p:nvGrpSpPr>
          <p:grpSpPr>
            <a:xfrm>
              <a:off x="11194184" y="4131402"/>
              <a:ext cx="2359728" cy="930447"/>
              <a:chOff x="13042295" y="778632"/>
              <a:chExt cx="2359728" cy="930447"/>
            </a:xfrm>
          </p:grpSpPr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4E4E0951-B64F-4EE9-831D-43691DA7331A}"/>
                  </a:ext>
                </a:extLst>
              </p:cNvPr>
              <p:cNvSpPr txBox="1"/>
              <p:nvPr/>
            </p:nvSpPr>
            <p:spPr>
              <a:xfrm>
                <a:off x="13906870" y="785749"/>
                <a:ext cx="1495153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1800" i="1" u="sng" dirty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rPr>
                  <a:t>PMTs</a:t>
                </a:r>
                <a:r>
                  <a:rPr lang="en-US" sz="1800" i="1" dirty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rPr>
                  <a:t>:</a:t>
                </a:r>
              </a:p>
              <a:p>
                <a:pPr algn="ctr"/>
                <a:r>
                  <a:rPr lang="en-US" i="1" dirty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rPr>
                  <a:t>&lt; 2ns TTS</a:t>
                </a:r>
              </a:p>
              <a:p>
                <a:pPr algn="ctr"/>
                <a:r>
                  <a:rPr lang="en-US" i="1" dirty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rPr>
                  <a:t>~30% QE </a:t>
                </a:r>
                <a:endParaRPr lang="en-IE" i="1" dirty="0">
                  <a:solidFill>
                    <a:schemeClr val="accent5">
                      <a:lumMod val="20000"/>
                      <a:lumOff val="80000"/>
                    </a:schemeClr>
                  </a:solidFill>
                </a:endParaRPr>
              </a:p>
            </p:txBody>
          </p:sp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5242CF9D-8F52-4948-9D94-F79E4625AAD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rot="5400000" flipV="1">
                <a:off x="13042295" y="778632"/>
                <a:ext cx="882334" cy="882333"/>
              </a:xfrm>
              <a:prstGeom prst="roundRect">
                <a:avLst/>
              </a:prstGeom>
            </p:spPr>
          </p:pic>
        </p:grp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6BD0188-06B0-4FF0-BB16-B392F9DDB22F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384769" y="5205263"/>
              <a:ext cx="768533" cy="22617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6A1545CE-FC25-4392-996F-CA9B07B64C07}"/>
              </a:ext>
            </a:extLst>
          </p:cNvPr>
          <p:cNvSpPr txBox="1"/>
          <p:nvPr/>
        </p:nvSpPr>
        <p:spPr>
          <a:xfrm>
            <a:off x="654683" y="1441144"/>
            <a:ext cx="6480808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400" u="sng" dirty="0"/>
              <a:t>Optical modules</a:t>
            </a:r>
            <a:r>
              <a:rPr lang="en-US" sz="2400" dirty="0"/>
              <a:t>: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Hybrid DOMS combining PMTs and </a:t>
            </a:r>
            <a:r>
              <a:rPr lang="en-US" sz="2400" dirty="0" err="1"/>
              <a:t>SiPMs</a:t>
            </a:r>
            <a:endParaRPr lang="en-US" sz="2400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Record PMT waveforms: aim to boost precision in event topology and energy reconstruction</a:t>
            </a:r>
          </a:p>
          <a:p>
            <a:pPr>
              <a:spcAft>
                <a:spcPts val="600"/>
              </a:spcAft>
            </a:pPr>
            <a:endParaRPr lang="en-IE" sz="600" dirty="0"/>
          </a:p>
          <a:p>
            <a:pPr>
              <a:spcAft>
                <a:spcPts val="600"/>
              </a:spcAft>
            </a:pPr>
            <a:r>
              <a:rPr lang="en-IE" sz="2400" u="sng" dirty="0"/>
              <a:t>Calibration</a:t>
            </a:r>
            <a:r>
              <a:rPr lang="en-IE" sz="2400" dirty="0"/>
              <a:t>: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E" sz="2400" dirty="0"/>
              <a:t>LEDs, cameras, spectrometer, plastic scintillator slabs, acoustic sensors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BE42A16-B83E-479D-AE9C-A10F9FACAB9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7087" t="-2217" b="-1144"/>
          <a:stretch/>
        </p:blipFill>
        <p:spPr>
          <a:xfrm>
            <a:off x="6934215" y="3572909"/>
            <a:ext cx="1920614" cy="2542141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64859C76-CC37-492D-9569-29B5B90EDF4A}"/>
              </a:ext>
            </a:extLst>
          </p:cNvPr>
          <p:cNvGrpSpPr/>
          <p:nvPr/>
        </p:nvGrpSpPr>
        <p:grpSpPr>
          <a:xfrm>
            <a:off x="8939588" y="3620572"/>
            <a:ext cx="3145876" cy="2463461"/>
            <a:chOff x="3862924" y="3250911"/>
            <a:chExt cx="3612336" cy="2714829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A18AF6EC-1F1C-451F-A40A-169E097D40F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8958"/>
            <a:stretch/>
          </p:blipFill>
          <p:spPr>
            <a:xfrm>
              <a:off x="3862924" y="3251142"/>
              <a:ext cx="3612336" cy="2714598"/>
            </a:xfrm>
            <a:prstGeom prst="rect">
              <a:avLst/>
            </a:prstGeom>
          </p:spPr>
        </p:pic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7ACFE6A1-3717-42AD-8816-70D60161B1DB}"/>
                </a:ext>
              </a:extLst>
            </p:cNvPr>
            <p:cNvSpPr/>
            <p:nvPr/>
          </p:nvSpPr>
          <p:spPr>
            <a:xfrm>
              <a:off x="4480023" y="3250911"/>
              <a:ext cx="2311400" cy="5375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dirty="0"/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2B5BFFFA-9418-490E-969B-BBF18B51736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05368" y="3413205"/>
              <a:ext cx="257434" cy="362840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2E203D3A-7576-499A-8979-133FDCF8F494}"/>
                </a:ext>
              </a:extLst>
            </p:cNvPr>
            <p:cNvSpPr/>
            <p:nvPr/>
          </p:nvSpPr>
          <p:spPr>
            <a:xfrm>
              <a:off x="5990530" y="3342153"/>
              <a:ext cx="1328738" cy="40798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DD334982-705D-44E6-90FC-1B94D14997EF}"/>
                </a:ext>
              </a:extLst>
            </p:cNvPr>
            <p:cNvSpPr txBox="1"/>
            <p:nvPr/>
          </p:nvSpPr>
          <p:spPr>
            <a:xfrm>
              <a:off x="5935074" y="3333771"/>
              <a:ext cx="1404966" cy="5694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900" dirty="0">
                  <a:solidFill>
                    <a:schemeClr val="bg1"/>
                  </a:solidFill>
                </a:rPr>
                <a:t>Measured Waveform</a:t>
              </a:r>
            </a:p>
            <a:p>
              <a:r>
                <a:rPr lang="en-US" sz="900" dirty="0">
                  <a:solidFill>
                    <a:schemeClr val="bg1"/>
                  </a:solidFill>
                </a:rPr>
                <a:t>DIS contribution</a:t>
              </a:r>
            </a:p>
            <a:p>
              <a:r>
                <a:rPr lang="en-US" sz="900" dirty="0">
                  <a:solidFill>
                    <a:schemeClr val="bg1"/>
                  </a:solidFill>
                </a:rPr>
                <a:t>τ-decay contribution</a:t>
              </a:r>
              <a:endParaRPr lang="en-IE" sz="9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BBBBCA2C-26E8-45ED-9681-36E4BF1793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3606" y="4705658"/>
            <a:ext cx="1606897" cy="1535937"/>
          </a:xfrm>
          <a:prstGeom prst="round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A40B8333-6271-4376-9A2A-835DB11E8738}"/>
                  </a:ext>
                </a:extLst>
              </p:cNvPr>
              <p:cNvSpPr txBox="1"/>
              <p:nvPr/>
            </p:nvSpPr>
            <p:spPr>
              <a:xfrm>
                <a:off x="7046817" y="3220384"/>
                <a:ext cx="496948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i="1" dirty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rPr>
                  <a:t>Waveform-based search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solidFill>
                              <a:schemeClr val="accent5">
                                <a:lumMod val="20000"/>
                                <a:lumOff val="80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chemeClr val="accent5">
                                <a:lumMod val="20000"/>
                                <a:lumOff val="8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b="0" i="1" smtClean="0">
                            <a:solidFill>
                              <a:schemeClr val="accent5">
                                <a:lumMod val="20000"/>
                                <a:lumOff val="8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𝜏</m:t>
                        </m:r>
                      </m:sub>
                    </m:sSub>
                  </m:oMath>
                </a14:m>
                <a:r>
                  <a:rPr lang="en-IE" i="1" dirty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rPr>
                  <a:t> double-pulse events</a:t>
                </a:r>
              </a:p>
            </p:txBody>
          </p:sp>
        </mc:Choice>
        <mc:Fallback xmlns="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A40B8333-6271-4376-9A2A-835DB11E873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46817" y="3220384"/>
                <a:ext cx="4969481" cy="369332"/>
              </a:xfrm>
              <a:prstGeom prst="rect">
                <a:avLst/>
              </a:prstGeom>
              <a:blipFill>
                <a:blip r:embed="rId12"/>
                <a:stretch>
                  <a:fillRect l="-1104" t="-8197" b="-24590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2" name="Picture 51">
            <a:extLst>
              <a:ext uri="{FF2B5EF4-FFF2-40B4-BE49-F238E27FC236}">
                <a16:creationId xmlns:a16="http://schemas.microsoft.com/office/drawing/2014/main" id="{6D1D8D5A-B606-4B06-B0C3-47EF15B8B6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70" t="2801" r="4329" b="53010"/>
          <a:stretch/>
        </p:blipFill>
        <p:spPr>
          <a:xfrm>
            <a:off x="4610286" y="4577715"/>
            <a:ext cx="1568310" cy="1678281"/>
          </a:xfrm>
          <a:prstGeom prst="round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ACDDB59F-8341-43F7-B9EC-1E02F2E019BA}"/>
              </a:ext>
            </a:extLst>
          </p:cNvPr>
          <p:cNvSpPr txBox="1"/>
          <p:nvPr/>
        </p:nvSpPr>
        <p:spPr>
          <a:xfrm>
            <a:off x="7362501" y="2878566"/>
            <a:ext cx="43069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Preliminary Mechanical Design of the </a:t>
            </a:r>
            <a:r>
              <a:rPr lang="en-US" sz="1200" dirty="0" err="1">
                <a:solidFill>
                  <a:srgbClr val="FFC000"/>
                </a:solidFill>
              </a:rPr>
              <a:t>hDOM</a:t>
            </a:r>
            <a:r>
              <a:rPr lang="en-US" sz="1200" dirty="0">
                <a:solidFill>
                  <a:srgbClr val="FFC000"/>
                </a:solidFill>
              </a:rPr>
              <a:t>, </a:t>
            </a:r>
            <a:r>
              <a:rPr lang="en-US" sz="1200" dirty="0" err="1">
                <a:solidFill>
                  <a:srgbClr val="FFC000"/>
                </a:solidFill>
              </a:rPr>
              <a:t>PoS</a:t>
            </a:r>
            <a:r>
              <a:rPr lang="en-US" sz="1200" dirty="0">
                <a:solidFill>
                  <a:srgbClr val="FFC000"/>
                </a:solidFill>
              </a:rPr>
              <a:t> (ICRC2023)</a:t>
            </a:r>
            <a:endParaRPr lang="en-IE" sz="1200" dirty="0">
              <a:solidFill>
                <a:srgbClr val="FFC000"/>
              </a:solidFill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C6018DB-8BB5-49C9-AE9C-AA6A57C6F5AE}"/>
              </a:ext>
            </a:extLst>
          </p:cNvPr>
          <p:cNvSpPr txBox="1"/>
          <p:nvPr/>
        </p:nvSpPr>
        <p:spPr>
          <a:xfrm>
            <a:off x="8042656" y="6084033"/>
            <a:ext cx="31458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Searching for astrophysical τ neutrinos with </a:t>
            </a:r>
            <a:r>
              <a:rPr lang="en-US" sz="1200" dirty="0" err="1">
                <a:solidFill>
                  <a:srgbClr val="FFC000"/>
                </a:solidFill>
              </a:rPr>
              <a:t>hDOM</a:t>
            </a:r>
            <a:r>
              <a:rPr lang="en-US" sz="1200" dirty="0">
                <a:solidFill>
                  <a:srgbClr val="FFC000"/>
                </a:solidFill>
              </a:rPr>
              <a:t> waveforms in TRIDENT, </a:t>
            </a:r>
            <a:r>
              <a:rPr lang="en-US" sz="1200" dirty="0" err="1">
                <a:solidFill>
                  <a:srgbClr val="FFC000"/>
                </a:solidFill>
              </a:rPr>
              <a:t>PoS</a:t>
            </a:r>
            <a:r>
              <a:rPr lang="en-US" sz="1200" dirty="0">
                <a:solidFill>
                  <a:srgbClr val="FFC000"/>
                </a:solidFill>
              </a:rPr>
              <a:t> (ICRC2023)</a:t>
            </a:r>
            <a:endParaRPr lang="en-IE" sz="1200" dirty="0">
              <a:solidFill>
                <a:srgbClr val="FFC000"/>
              </a:solidFill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AF06A598-4F91-49D0-BAF8-F5B8D3178EE9}"/>
              </a:ext>
            </a:extLst>
          </p:cNvPr>
          <p:cNvSpPr txBox="1"/>
          <p:nvPr/>
        </p:nvSpPr>
        <p:spPr>
          <a:xfrm>
            <a:off x="103414" y="6266754"/>
            <a:ext cx="35215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 err="1">
                <a:solidFill>
                  <a:srgbClr val="FFC000"/>
                </a:solidFill>
              </a:rPr>
              <a:t>MuonSLab</a:t>
            </a:r>
            <a:r>
              <a:rPr lang="en-US" sz="1200" dirty="0">
                <a:solidFill>
                  <a:srgbClr val="FFC000"/>
                </a:solidFill>
              </a:rPr>
              <a:t>: A plastic scintillator based detector for muon measurement in the deep ocean, JINST (2025)</a:t>
            </a:r>
            <a:endParaRPr lang="en-IE" sz="1200" dirty="0">
              <a:solidFill>
                <a:srgbClr val="FFC000"/>
              </a:solidFill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D738CD75-2130-4467-978F-A1C5E4D496B4}"/>
              </a:ext>
            </a:extLst>
          </p:cNvPr>
          <p:cNvSpPr txBox="1"/>
          <p:nvPr/>
        </p:nvSpPr>
        <p:spPr>
          <a:xfrm>
            <a:off x="3785316" y="6266754"/>
            <a:ext cx="31305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An Updated Camera System for Real-Time Optical Calibration in TRIDENT, </a:t>
            </a:r>
            <a:r>
              <a:rPr lang="en-US" sz="1200" dirty="0" err="1">
                <a:solidFill>
                  <a:srgbClr val="FFC000"/>
                </a:solidFill>
              </a:rPr>
              <a:t>PoS</a:t>
            </a:r>
            <a:r>
              <a:rPr lang="en-US" sz="1200" dirty="0">
                <a:solidFill>
                  <a:srgbClr val="FFC000"/>
                </a:solidFill>
              </a:rPr>
              <a:t> (ICRC2025)</a:t>
            </a:r>
            <a:endParaRPr lang="en-IE" sz="1200" dirty="0">
              <a:solidFill>
                <a:srgbClr val="FFC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42B658-F411-44EC-A187-9559F2CDEB18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03" t="6670" r="15487" b="10658"/>
          <a:stretch/>
        </p:blipFill>
        <p:spPr>
          <a:xfrm>
            <a:off x="9429285" y="1875298"/>
            <a:ext cx="1114833" cy="808850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418383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9" grpId="0"/>
      <p:bldP spid="57" grpId="0"/>
      <p:bldP spid="61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94E81-7FC9-488B-8C95-8FEC256E4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TRIDENT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FD386-8B5B-4F56-AAAA-E5E30F31D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7E958C-1815-4B0F-B050-25B423401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319C0-4967-4246-AF75-14AB0C947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36</a:t>
            </a:fld>
            <a:endParaRPr lang="en-IE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F68ED9D-DC59-4851-8845-32200946231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60457" y="2116277"/>
            <a:ext cx="3513157" cy="3460541"/>
          </a:xfrm>
          <a:prstGeom prst="rect">
            <a:avLst/>
          </a:prstGeom>
          <a:ln w="38100">
            <a:solidFill>
              <a:srgbClr val="FF9B9B"/>
            </a:solidFill>
          </a:ln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2525782D-FEAD-4D12-9DAD-CD68B3CBD411}"/>
              </a:ext>
            </a:extLst>
          </p:cNvPr>
          <p:cNvSpPr txBox="1"/>
          <p:nvPr/>
        </p:nvSpPr>
        <p:spPr>
          <a:xfrm>
            <a:off x="634626" y="1600598"/>
            <a:ext cx="527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u="sng" dirty="0"/>
              <a:t>Sensitivity/Discovery Potential vs declination</a:t>
            </a:r>
            <a:endParaRPr lang="en-IE" sz="2000" u="sng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446BE43-EBD3-4E18-8322-389DA3350FB4}"/>
              </a:ext>
            </a:extLst>
          </p:cNvPr>
          <p:cNvGrpSpPr/>
          <p:nvPr/>
        </p:nvGrpSpPr>
        <p:grpSpPr>
          <a:xfrm>
            <a:off x="97556" y="2763572"/>
            <a:ext cx="1641772" cy="1404362"/>
            <a:chOff x="161459" y="2448000"/>
            <a:chExt cx="4205997" cy="3568618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ECC29F32-2C33-4497-8E63-016153E3B2B4}"/>
                </a:ext>
              </a:extLst>
            </p:cNvPr>
            <p:cNvPicPr/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>
            <a:xfrm>
              <a:off x="504360" y="2448000"/>
              <a:ext cx="3468600" cy="342000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30" name="Arrow: Right 20">
              <a:extLst>
                <a:ext uri="{FF2B5EF4-FFF2-40B4-BE49-F238E27FC236}">
                  <a16:creationId xmlns:a16="http://schemas.microsoft.com/office/drawing/2014/main" id="{53CE6F4A-E1A8-4439-9360-36F7CF1416D8}"/>
                </a:ext>
              </a:extLst>
            </p:cNvPr>
            <p:cNvSpPr/>
            <p:nvPr/>
          </p:nvSpPr>
          <p:spPr>
            <a:xfrm rot="10226400">
              <a:off x="4047343" y="3605175"/>
              <a:ext cx="320113" cy="415440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FF0000"/>
            </a:solidFill>
            <a:ln>
              <a:solidFill>
                <a:srgbClr val="32549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>
                <a:lnSpc>
                  <a:spcPct val="100000"/>
                </a:lnSpc>
              </a:pPr>
              <a:endParaRPr lang="en-IE" sz="1800" b="0" strike="noStrike" spc="-1" dirty="0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31" name="Arrow: Right 20">
              <a:extLst>
                <a:ext uri="{FF2B5EF4-FFF2-40B4-BE49-F238E27FC236}">
                  <a16:creationId xmlns:a16="http://schemas.microsoft.com/office/drawing/2014/main" id="{DC263172-12A1-44BC-BF96-2DB22765798D}"/>
                </a:ext>
              </a:extLst>
            </p:cNvPr>
            <p:cNvSpPr/>
            <p:nvPr/>
          </p:nvSpPr>
          <p:spPr>
            <a:xfrm rot="989042">
              <a:off x="161459" y="3615979"/>
              <a:ext cx="262778" cy="415440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FF0000"/>
            </a:solidFill>
            <a:ln>
              <a:solidFill>
                <a:srgbClr val="32549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>
                <a:lnSpc>
                  <a:spcPct val="100000"/>
                </a:lnSpc>
              </a:pPr>
              <a:endParaRPr lang="en-IE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0CCDBE3A-2887-498D-80EC-076F286587E4}"/>
                </a:ext>
              </a:extLst>
            </p:cNvPr>
            <p:cNvSpPr/>
            <p:nvPr/>
          </p:nvSpPr>
          <p:spPr>
            <a:xfrm rot="20097175">
              <a:off x="270409" y="3826924"/>
              <a:ext cx="1357879" cy="2164145"/>
            </a:xfrm>
            <a:prstGeom prst="triangle">
              <a:avLst/>
            </a:prstGeom>
            <a:solidFill>
              <a:schemeClr val="accent6">
                <a:alpha val="3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BBB2DBF2-695F-49AB-A288-FCE5C9468386}"/>
                </a:ext>
              </a:extLst>
            </p:cNvPr>
            <p:cNvSpPr/>
            <p:nvPr/>
          </p:nvSpPr>
          <p:spPr>
            <a:xfrm rot="13847818">
              <a:off x="672123" y="2129473"/>
              <a:ext cx="1357879" cy="2164145"/>
            </a:xfrm>
            <a:prstGeom prst="triangle">
              <a:avLst/>
            </a:prstGeom>
            <a:solidFill>
              <a:schemeClr val="accent6">
                <a:alpha val="3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dirty="0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271E1BB6-3119-45B8-8BED-031577F2FE5C}"/>
                </a:ext>
              </a:extLst>
            </p:cNvPr>
            <p:cNvSpPr/>
            <p:nvPr/>
          </p:nvSpPr>
          <p:spPr>
            <a:xfrm rot="7753466">
              <a:off x="2417078" y="2129297"/>
              <a:ext cx="1357879" cy="2164145"/>
            </a:xfrm>
            <a:prstGeom prst="triangle">
              <a:avLst/>
            </a:prstGeom>
            <a:solidFill>
              <a:schemeClr val="accent6">
                <a:alpha val="3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dirty="0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13338016-1F69-42E8-87C6-3356657CF170}"/>
                </a:ext>
              </a:extLst>
            </p:cNvPr>
            <p:cNvSpPr/>
            <p:nvPr/>
          </p:nvSpPr>
          <p:spPr>
            <a:xfrm rot="1531689">
              <a:off x="2825207" y="3852473"/>
              <a:ext cx="1357879" cy="2164145"/>
            </a:xfrm>
            <a:prstGeom prst="triangle">
              <a:avLst/>
            </a:prstGeom>
            <a:solidFill>
              <a:schemeClr val="accent6">
                <a:alpha val="3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pic>
        <p:nvPicPr>
          <p:cNvPr id="36" name="Picture 35">
            <a:extLst>
              <a:ext uri="{FF2B5EF4-FFF2-40B4-BE49-F238E27FC236}">
                <a16:creationId xmlns:a16="http://schemas.microsoft.com/office/drawing/2014/main" id="{AA7FCF96-C8D4-4370-9127-002E7C8AC1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0217" y="2116277"/>
            <a:ext cx="3783735" cy="3460541"/>
          </a:xfrm>
          <a:prstGeom prst="rect">
            <a:avLst/>
          </a:prstGeom>
          <a:ln w="57150">
            <a:solidFill>
              <a:srgbClr val="33CCCC"/>
            </a:solidFill>
          </a:ln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A3A5986D-17A7-4415-8372-BF79C0A59A45}"/>
              </a:ext>
            </a:extLst>
          </p:cNvPr>
          <p:cNvSpPr txBox="1"/>
          <p:nvPr/>
        </p:nvSpPr>
        <p:spPr>
          <a:xfrm>
            <a:off x="651327" y="5644314"/>
            <a:ext cx="615042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20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Rapid discovery expected:</a:t>
            </a:r>
          </a:p>
          <a:p>
            <a:pPr algn="ctr"/>
            <a:r>
              <a:rPr lang="en-US" sz="20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IceCube NGC1068 candidate 5</a:t>
            </a:r>
            <a:r>
              <a:rPr lang="el-GR" sz="20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σ</a:t>
            </a:r>
            <a:r>
              <a:rPr lang="en-US" sz="20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 expected in &lt;1 </a:t>
            </a:r>
            <a:r>
              <a:rPr lang="en-US" sz="2000" i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yr</a:t>
            </a:r>
            <a:endParaRPr lang="en-US" sz="2000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0DB4E92E-F61F-4DE4-892F-BBC98659FD17}"/>
              </a:ext>
            </a:extLst>
          </p:cNvPr>
          <p:cNvSpPr txBox="1"/>
          <p:nvPr/>
        </p:nvSpPr>
        <p:spPr>
          <a:xfrm>
            <a:off x="6510908" y="5640164"/>
            <a:ext cx="378373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20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Strong flavor ratio sensitivity expected in 10 years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FEBBDAB-C7A4-4D61-A1E1-8958DBC56C0F}"/>
              </a:ext>
            </a:extLst>
          </p:cNvPr>
          <p:cNvSpPr txBox="1"/>
          <p:nvPr/>
        </p:nvSpPr>
        <p:spPr>
          <a:xfrm>
            <a:off x="5907394" y="1598614"/>
            <a:ext cx="58057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u="sng" dirty="0"/>
              <a:t>Diffuse astrophysical neutrino </a:t>
            </a:r>
            <a:r>
              <a:rPr lang="en-US" sz="2000" u="sng" dirty="0" err="1"/>
              <a:t>flavour</a:t>
            </a:r>
            <a:r>
              <a:rPr lang="en-US" sz="2000" u="sng" dirty="0"/>
              <a:t> ratio sensitivity</a:t>
            </a:r>
            <a:endParaRPr lang="en-IE" sz="2000" u="sng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593F9EA-F0A9-412A-9DE9-92F1B31D117E}"/>
              </a:ext>
            </a:extLst>
          </p:cNvPr>
          <p:cNvGrpSpPr/>
          <p:nvPr/>
        </p:nvGrpSpPr>
        <p:grpSpPr>
          <a:xfrm>
            <a:off x="6019886" y="217043"/>
            <a:ext cx="5580715" cy="1278610"/>
            <a:chOff x="6212142" y="90497"/>
            <a:chExt cx="5580715" cy="1278610"/>
          </a:xfrm>
        </p:grpSpPr>
        <p:sp>
          <p:nvSpPr>
            <p:cNvPr id="22" name="Content Placeholder 2">
              <a:extLst>
                <a:ext uri="{FF2B5EF4-FFF2-40B4-BE49-F238E27FC236}">
                  <a16:creationId xmlns:a16="http://schemas.microsoft.com/office/drawing/2014/main" id="{4C055064-76F3-48BB-A80F-232949CCDBA0}"/>
                </a:ext>
              </a:extLst>
            </p:cNvPr>
            <p:cNvSpPr txBox="1">
              <a:spLocks/>
            </p:cNvSpPr>
            <p:nvPr/>
          </p:nvSpPr>
          <p:spPr>
            <a:xfrm>
              <a:off x="6212142" y="90497"/>
              <a:ext cx="5580715" cy="127861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lnSpc>
                  <a:spcPct val="250000"/>
                </a:lnSpc>
                <a:buNone/>
              </a:pPr>
              <a:r>
                <a:rPr lang="en-US" sz="2000" dirty="0">
                  <a:solidFill>
                    <a:srgbClr val="FFC9C9"/>
                  </a:solidFill>
                </a:rPr>
                <a:t>More Events     </a:t>
              </a:r>
              <a:r>
                <a:rPr lang="en-US" sz="2000" dirty="0">
                  <a:solidFill>
                    <a:schemeClr val="accent6">
                      <a:lumMod val="40000"/>
                      <a:lumOff val="60000"/>
                    </a:schemeClr>
                  </a:solidFill>
                  <a:sym typeface="Wingdings" panose="05000000000000000000" pitchFamily="2" charset="2"/>
                </a:rPr>
                <a:t>Better Pointing</a:t>
              </a:r>
              <a:r>
                <a:rPr lang="en-US" sz="2000" dirty="0">
                  <a:solidFill>
                    <a:schemeClr val="accent4">
                      <a:lumMod val="40000"/>
                      <a:lumOff val="60000"/>
                    </a:schemeClr>
                  </a:solidFill>
                  <a:sym typeface="Wingdings" panose="05000000000000000000" pitchFamily="2" charset="2"/>
                </a:rPr>
                <a:t>     </a:t>
              </a:r>
              <a:r>
                <a:rPr lang="en-US" sz="2000" dirty="0" err="1">
                  <a:solidFill>
                    <a:schemeClr val="accent4">
                      <a:lumMod val="40000"/>
                      <a:lumOff val="60000"/>
                    </a:schemeClr>
                  </a:solidFill>
                  <a:sym typeface="Wingdings" panose="05000000000000000000" pitchFamily="2" charset="2"/>
                </a:rPr>
                <a:t>Flavour</a:t>
              </a:r>
              <a:r>
                <a:rPr lang="en-US" sz="2000" dirty="0">
                  <a:solidFill>
                    <a:schemeClr val="accent4">
                      <a:lumMod val="40000"/>
                      <a:lumOff val="60000"/>
                    </a:schemeClr>
                  </a:solidFill>
                  <a:sym typeface="Wingdings" panose="05000000000000000000" pitchFamily="2" charset="2"/>
                </a:rPr>
                <a:t> separation</a:t>
              </a:r>
              <a:endParaRPr lang="en-US" sz="2000" dirty="0">
                <a:sym typeface="Wingdings" panose="05000000000000000000" pitchFamily="2" charset="2"/>
              </a:endParaRPr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919F094B-5D3C-4731-A505-2AB70607729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475146" y="753417"/>
              <a:ext cx="415015" cy="41276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14C30C94-ED67-4A05-9CA4-7728F50788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781328" y="756585"/>
              <a:ext cx="415015" cy="412765"/>
            </a:xfrm>
            <a:prstGeom prst="rect">
              <a:avLst/>
            </a:prstGeom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CE2580C9-5AA7-4556-A551-6D8A01AA4D8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173952" y="753417"/>
              <a:ext cx="415015" cy="412765"/>
            </a:xfrm>
            <a:prstGeom prst="rect">
              <a:avLst/>
            </a:prstGeom>
          </p:spPr>
        </p:pic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id="{F5471D6B-C3CE-435B-9CCC-5935A4628D01}"/>
              </a:ext>
            </a:extLst>
          </p:cNvPr>
          <p:cNvSpPr txBox="1"/>
          <p:nvPr/>
        </p:nvSpPr>
        <p:spPr>
          <a:xfrm>
            <a:off x="-15274" y="4478804"/>
            <a:ext cx="19768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  <a:cs typeface="Times New Roman" panose="02020603050405020304" pitchFamily="18" charset="0"/>
              </a:rPr>
              <a:t>A multi-cubic-</a:t>
            </a:r>
            <a:r>
              <a:rPr lang="en-US" sz="1200" dirty="0" err="1">
                <a:solidFill>
                  <a:srgbClr val="FFC000"/>
                </a:solidFill>
                <a:cs typeface="Times New Roman" panose="02020603050405020304" pitchFamily="18" charset="0"/>
              </a:rPr>
              <a:t>kilometre</a:t>
            </a:r>
            <a:r>
              <a:rPr lang="en-US" sz="1200" dirty="0">
                <a:solidFill>
                  <a:srgbClr val="FFC000"/>
                </a:solidFill>
                <a:cs typeface="Times New Roman" panose="02020603050405020304" pitchFamily="18" charset="0"/>
              </a:rPr>
              <a:t> neutrino telescope in the western Pacific Ocean, Nature Astronomy, </a:t>
            </a:r>
            <a:r>
              <a:rPr lang="en-US" altLang="zh-CN" sz="1200" dirty="0">
                <a:solidFill>
                  <a:srgbClr val="FFC000"/>
                </a:solidFill>
                <a:cs typeface="Times New Roman" panose="02020603050405020304" pitchFamily="18" charset="0"/>
              </a:rPr>
              <a:t>(2023)</a:t>
            </a:r>
            <a:endParaRPr lang="en-US" sz="1200" dirty="0">
              <a:solidFill>
                <a:srgbClr val="FFC000"/>
              </a:solidFill>
              <a:cs typeface="Times New Roman" panose="02020603050405020304" pitchFamily="18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919B368-3B39-4017-BC84-EFB55762FAF6}"/>
              </a:ext>
            </a:extLst>
          </p:cNvPr>
          <p:cNvSpPr txBox="1"/>
          <p:nvPr/>
        </p:nvSpPr>
        <p:spPr>
          <a:xfrm>
            <a:off x="10272872" y="4418579"/>
            <a:ext cx="179066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0" i="0" u="none" strike="noStrike" baseline="0" dirty="0">
                <a:solidFill>
                  <a:srgbClr val="FFC000"/>
                </a:solidFill>
                <a:latin typeface="SFRM1440"/>
              </a:rPr>
              <a:t>Detection Sensitivity of Astrophysical Tau Neutrino and </a:t>
            </a:r>
            <a:r>
              <a:rPr lang="en-IE" sz="1200" b="0" i="0" u="none" strike="noStrike" baseline="0" dirty="0">
                <a:solidFill>
                  <a:srgbClr val="FFC000"/>
                </a:solidFill>
                <a:latin typeface="SFRM1440"/>
              </a:rPr>
              <a:t>Flavour Ratio in TRIDENT </a:t>
            </a:r>
            <a:r>
              <a:rPr lang="en-IE" sz="1200" i="1" dirty="0">
                <a:solidFill>
                  <a:srgbClr val="FFC000"/>
                </a:solidFill>
                <a:latin typeface="SFRM1440"/>
              </a:rPr>
              <a:t>P</a:t>
            </a:r>
            <a:r>
              <a:rPr lang="en-IE" sz="1200" b="0" i="1" u="none" strike="noStrike" baseline="0" dirty="0">
                <a:solidFill>
                  <a:srgbClr val="FFC000"/>
                </a:solidFill>
                <a:latin typeface="SFRM1440"/>
              </a:rPr>
              <a:t>ublication in prep.</a:t>
            </a:r>
            <a:endParaRPr lang="en-IE" sz="12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795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4118492-D547-4808-957C-E614AEA74F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4559" y="99789"/>
            <a:ext cx="3202310" cy="19579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E8E179-50C1-4CA4-AE04-F7CCBF2FF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TRIDENT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69902-9915-41F0-B012-B94179F997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0234" y="1410324"/>
            <a:ext cx="79730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u="sng" dirty="0"/>
              <a:t>Status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 dirty="0"/>
              <a:t>Pathfinder missions to site in 2021, 2024 and 2025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 dirty="0"/>
              <a:t>Measured good water quality, low sea current speeds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 dirty="0"/>
              <a:t>Developed and tested new string deployment methods/devices</a:t>
            </a:r>
            <a:endParaRPr lang="en-IE" sz="22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IE" sz="2200" dirty="0"/>
              <a:t>Prototype optical + calibration strings to be deployed this year</a:t>
            </a:r>
            <a:endParaRPr lang="en-US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77A4C-A984-41EA-B122-0CE771EC4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E906C-94EA-4368-80F8-F2F42C186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37</a:t>
            </a:fld>
            <a:endParaRPr lang="en-IE"/>
          </a:p>
        </p:txBody>
      </p:sp>
      <p:pic>
        <p:nvPicPr>
          <p:cNvPr id="37" name="图片 13" descr="水上的船上&#10;&#10;AI 生成的内容可能不正确。">
            <a:extLst>
              <a:ext uri="{FF2B5EF4-FFF2-40B4-BE49-F238E27FC236}">
                <a16:creationId xmlns:a16="http://schemas.microsoft.com/office/drawing/2014/main" id="{8D7C0692-17B7-4FC9-9D15-EDD790C393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15" r="8867"/>
          <a:stretch>
            <a:fillRect/>
          </a:stretch>
        </p:blipFill>
        <p:spPr>
          <a:xfrm>
            <a:off x="4508411" y="4075780"/>
            <a:ext cx="3311375" cy="2268274"/>
          </a:xfrm>
          <a:prstGeom prst="roundRect">
            <a:avLst/>
          </a:prstGeom>
        </p:spPr>
      </p:pic>
      <p:pic>
        <p:nvPicPr>
          <p:cNvPr id="38" name="图片 14">
            <a:extLst>
              <a:ext uri="{FF2B5EF4-FFF2-40B4-BE49-F238E27FC236}">
                <a16:creationId xmlns:a16="http://schemas.microsoft.com/office/drawing/2014/main" id="{2FCBF87E-BFA2-44B8-A7B3-B8FC9066F3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126" y="4125578"/>
            <a:ext cx="3667665" cy="2063062"/>
          </a:xfrm>
          <a:prstGeom prst="roundRect">
            <a:avLst/>
          </a:prstGeom>
        </p:spPr>
      </p:pic>
      <p:pic>
        <p:nvPicPr>
          <p:cNvPr id="39" name="图片 30">
            <a:extLst>
              <a:ext uri="{FF2B5EF4-FFF2-40B4-BE49-F238E27FC236}">
                <a16:creationId xmlns:a16="http://schemas.microsoft.com/office/drawing/2014/main" id="{9A779686-DAA5-4A07-A0FE-071F39BC6E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0" r="3777"/>
          <a:stretch>
            <a:fillRect/>
          </a:stretch>
        </p:blipFill>
        <p:spPr>
          <a:xfrm>
            <a:off x="8139557" y="4171785"/>
            <a:ext cx="2736290" cy="2258449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C9C9F9BF-4E9B-44E2-9179-9FBBF00252D1}"/>
              </a:ext>
            </a:extLst>
          </p:cNvPr>
          <p:cNvSpPr txBox="1"/>
          <p:nvPr/>
        </p:nvSpPr>
        <p:spPr>
          <a:xfrm>
            <a:off x="2680966" y="6358930"/>
            <a:ext cx="36548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E" sz="1200" dirty="0">
                <a:solidFill>
                  <a:srgbClr val="FFC000"/>
                </a:solidFill>
              </a:rPr>
              <a:t>Design and lake trial of a deep-sea neutrino detection mooring deployment system, Ocean Engineering, 2025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6B9E64-4ACC-48BA-B2DF-7EA356A4EF80}"/>
              </a:ext>
            </a:extLst>
          </p:cNvPr>
          <p:cNvSpPr txBox="1"/>
          <p:nvPr/>
        </p:nvSpPr>
        <p:spPr>
          <a:xfrm>
            <a:off x="6706688" y="497273"/>
            <a:ext cx="19678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Camera-measured</a:t>
            </a:r>
          </a:p>
          <a:p>
            <a:pPr algn="ctr"/>
            <a:r>
              <a:rPr lang="en-US" sz="1600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effective attenuation length </a:t>
            </a:r>
            <a:r>
              <a:rPr lang="en-US" sz="1600" i="1" dirty="0">
                <a:solidFill>
                  <a:schemeClr val="accent5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</a:t>
            </a:r>
            <a:endParaRPr lang="en-IE" sz="1600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B220471-6148-4751-987C-1B3E97F72B6E}"/>
              </a:ext>
            </a:extLst>
          </p:cNvPr>
          <p:cNvSpPr txBox="1"/>
          <p:nvPr/>
        </p:nvSpPr>
        <p:spPr>
          <a:xfrm>
            <a:off x="8458186" y="2043062"/>
            <a:ext cx="3666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Sea current speeds over 3.5 months</a:t>
            </a:r>
            <a:endParaRPr lang="en-IE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1B4FEC4-A432-45CD-8BC9-2A63F38ACCFE}"/>
              </a:ext>
            </a:extLst>
          </p:cNvPr>
          <p:cNvSpPr txBox="1"/>
          <p:nvPr/>
        </p:nvSpPr>
        <p:spPr>
          <a:xfrm>
            <a:off x="817948" y="3684543"/>
            <a:ext cx="2910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First pathfinder mission</a:t>
            </a:r>
            <a:endParaRPr lang="en-IE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AC26BC7-DF0C-4548-88F9-3DBF3AA7716E}"/>
              </a:ext>
            </a:extLst>
          </p:cNvPr>
          <p:cNvSpPr txBox="1"/>
          <p:nvPr/>
        </p:nvSpPr>
        <p:spPr>
          <a:xfrm>
            <a:off x="4446115" y="3684543"/>
            <a:ext cx="3393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Testing string deployment system </a:t>
            </a:r>
            <a:endParaRPr lang="en-IE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4B099FB-7080-4588-A557-F0CC30F14B6C}"/>
              </a:ext>
            </a:extLst>
          </p:cNvPr>
          <p:cNvSpPr txBox="1"/>
          <p:nvPr/>
        </p:nvSpPr>
        <p:spPr>
          <a:xfrm>
            <a:off x="10819361" y="4834432"/>
            <a:ext cx="13726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Prototype string testing</a:t>
            </a:r>
            <a:endParaRPr lang="en-IE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95C3394-3E93-4546-B152-D77957855714}"/>
              </a:ext>
            </a:extLst>
          </p:cNvPr>
          <p:cNvGrpSpPr/>
          <p:nvPr/>
        </p:nvGrpSpPr>
        <p:grpSpPr>
          <a:xfrm>
            <a:off x="8674550" y="2351057"/>
            <a:ext cx="3319318" cy="1763438"/>
            <a:chOff x="8637551" y="2357047"/>
            <a:chExt cx="3319318" cy="1763438"/>
          </a:xfrm>
        </p:grpSpPr>
        <p:pic>
          <p:nvPicPr>
            <p:cNvPr id="45" name="图片 15">
              <a:extLst>
                <a:ext uri="{FF2B5EF4-FFF2-40B4-BE49-F238E27FC236}">
                  <a16:creationId xmlns:a16="http://schemas.microsoft.com/office/drawing/2014/main" id="{626E317F-0255-4B3A-A4F5-37FF174B5F7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93322" y="2418384"/>
              <a:ext cx="3263547" cy="1650800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9CF0242-1EAF-4217-842C-5C5BF4A38A97}"/>
                </a:ext>
              </a:extLst>
            </p:cNvPr>
            <p:cNvSpPr/>
            <p:nvPr/>
          </p:nvSpPr>
          <p:spPr>
            <a:xfrm>
              <a:off x="10181771" y="3926114"/>
              <a:ext cx="466272" cy="10885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B1F762E-D7B1-46E6-BA1F-280F6DF2926E}"/>
                </a:ext>
              </a:extLst>
            </p:cNvPr>
            <p:cNvSpPr/>
            <p:nvPr/>
          </p:nvSpPr>
          <p:spPr>
            <a:xfrm rot="16200000">
              <a:off x="8369837" y="3209755"/>
              <a:ext cx="783522" cy="9533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AB9091F-E28F-45C6-B9B5-E8A5DA26A336}"/>
                </a:ext>
              </a:extLst>
            </p:cNvPr>
            <p:cNvSpPr txBox="1"/>
            <p:nvPr/>
          </p:nvSpPr>
          <p:spPr>
            <a:xfrm>
              <a:off x="9812423" y="3858875"/>
              <a:ext cx="1146629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>
                  <a:solidFill>
                    <a:schemeClr val="bg1"/>
                  </a:solidFill>
                </a:rPr>
                <a:t>Date</a:t>
              </a:r>
              <a:endParaRPr lang="en-IE" sz="1100" dirty="0">
                <a:solidFill>
                  <a:schemeClr val="bg1"/>
                </a:solidFill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BAE353D-2AEE-4B1D-B560-8C7C90B0587C}"/>
                </a:ext>
              </a:extLst>
            </p:cNvPr>
            <p:cNvSpPr txBox="1"/>
            <p:nvPr/>
          </p:nvSpPr>
          <p:spPr>
            <a:xfrm rot="16200000">
              <a:off x="7986773" y="3007825"/>
              <a:ext cx="1563166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0" dirty="0">
                  <a:solidFill>
                    <a:schemeClr val="bg1"/>
                  </a:solidFill>
                </a:rPr>
                <a:t>Current speed (cm/s)</a:t>
              </a:r>
              <a:endParaRPr lang="en-IE" sz="1050" dirty="0">
                <a:solidFill>
                  <a:schemeClr val="bg1"/>
                </a:solidFill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9EFB5DB-9FFC-4924-B55E-8F7E438B0C9A}"/>
              </a:ext>
            </a:extLst>
          </p:cNvPr>
          <p:cNvSpPr txBox="1"/>
          <p:nvPr/>
        </p:nvSpPr>
        <p:spPr>
          <a:xfrm>
            <a:off x="451008" y="6172423"/>
            <a:ext cx="8317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(video)</a:t>
            </a:r>
            <a:endParaRPr lang="en-IE" sz="11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96E8FD6-D281-4F15-B9ED-0E2B90A2ACEE}"/>
              </a:ext>
            </a:extLst>
          </p:cNvPr>
          <p:cNvSpPr txBox="1"/>
          <p:nvPr/>
        </p:nvSpPr>
        <p:spPr>
          <a:xfrm>
            <a:off x="7008331" y="6332057"/>
            <a:ext cx="8317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(video)</a:t>
            </a:r>
            <a:endParaRPr lang="en-IE" sz="1100" dirty="0"/>
          </a:p>
        </p:txBody>
      </p:sp>
    </p:spTree>
    <p:extLst>
      <p:ext uri="{BB962C8B-B14F-4D97-AF65-F5344CB8AC3E}">
        <p14:creationId xmlns:p14="http://schemas.microsoft.com/office/powerpoint/2010/main" val="129974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725ABF41-C0AB-4E20-B6EE-5792CCD261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0" t="563" r="19599"/>
          <a:stretch/>
        </p:blipFill>
        <p:spPr>
          <a:xfrm>
            <a:off x="106066" y="2527447"/>
            <a:ext cx="3801844" cy="3425877"/>
          </a:xfrm>
          <a:prstGeom prst="round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E8E179-50C1-4CA4-AE04-F7CCBF2FF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TRIDENT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69902-9915-41F0-B012-B94179F997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2086" y="1380228"/>
            <a:ext cx="993578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u="sng" dirty="0"/>
              <a:t>Next</a:t>
            </a:r>
            <a:r>
              <a:rPr lang="en-US" sz="2400" dirty="0"/>
              <a:t>:</a:t>
            </a:r>
          </a:p>
          <a:p>
            <a:r>
              <a:rPr lang="en-US" sz="2400" dirty="0"/>
              <a:t>Phase-1 : deployment of first 10 optical strings + 1 calibration string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77A4C-A984-41EA-B122-0CE771EC4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15C73A-9176-4CFF-8DC4-C0E07180C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E906C-94EA-4368-80F8-F2F42C186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38</a:t>
            </a:fld>
            <a:endParaRPr lang="en-IE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18870952-03E0-4BE2-A74F-84824CF00C7E}"/>
                  </a:ext>
                </a:extLst>
              </p:cNvPr>
              <p:cNvSpPr txBox="1"/>
              <p:nvPr/>
            </p:nvSpPr>
            <p:spPr>
              <a:xfrm>
                <a:off x="3970650" y="2124422"/>
                <a:ext cx="5207209" cy="42319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endParaRPr lang="en-CN" sz="700" b="1" dirty="0">
                  <a:cs typeface="Times New Roman" panose="02020603050405020304" pitchFamily="18" charset="0"/>
                </a:endParaRPr>
              </a:p>
              <a:p>
                <a:pPr algn="ctr"/>
                <a:endParaRPr lang="en-CN" sz="700" b="1" dirty="0">
                  <a:cs typeface="Times New Roman" panose="02020603050405020304" pitchFamily="18" charset="0"/>
                </a:endParaRPr>
              </a:p>
              <a:p>
                <a:r>
                  <a:rPr lang="en-US" sz="2000" b="1" dirty="0">
                    <a:cs typeface="Times New Roman" panose="02020603050405020304" pitchFamily="18" charset="0"/>
                  </a:rPr>
                  <a:t>Primary physics</a:t>
                </a:r>
                <a:r>
                  <a:rPr lang="en-US" sz="2000" dirty="0">
                    <a:cs typeface="Times New Roman" panose="02020603050405020304" pitchFamily="18" charset="0"/>
                  </a:rPr>
                  <a:t>:</a:t>
                </a:r>
              </a:p>
              <a:p>
                <a:pPr marL="342900" indent="-34290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sz="2000" dirty="0" err="1">
                    <a:cs typeface="Times New Roman" panose="02020603050405020304" pitchFamily="18" charset="0"/>
                  </a:rPr>
                  <a:t>TeV</a:t>
                </a:r>
                <a:r>
                  <a:rPr lang="en-US" sz="2000" dirty="0">
                    <a:cs typeface="Times New Roman" panose="02020603050405020304" pitchFamily="18" charset="0"/>
                  </a:rPr>
                  <a:t> all-</a:t>
                </a:r>
                <a:r>
                  <a:rPr lang="en-US" sz="2000" dirty="0" err="1">
                    <a:cs typeface="Times New Roman" panose="02020603050405020304" pitchFamily="18" charset="0"/>
                  </a:rPr>
                  <a:t>flavour</a:t>
                </a:r>
                <a:r>
                  <a:rPr lang="en-US" sz="2000" dirty="0">
                    <a:cs typeface="Times New Roman" panose="02020603050405020304" pitchFamily="18" charset="0"/>
                  </a:rPr>
                  <a:t> atmos.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𝜈</m:t>
                    </m:r>
                  </m:oMath>
                </a14:m>
                <a:r>
                  <a:rPr lang="en-US" sz="2000" dirty="0">
                    <a:cs typeface="Times New Roman" panose="02020603050405020304" pitchFamily="18" charset="0"/>
                  </a:rPr>
                  <a:t> in the Hai-ling Basin</a:t>
                </a:r>
              </a:p>
              <a:p>
                <a:pPr marL="342900" indent="-34290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sz="2000" dirty="0">
                    <a:cs typeface="Times New Roman" panose="02020603050405020304" pitchFamily="18" charset="0"/>
                  </a:rPr>
                  <a:t>Join Astro. neutrino source search campaign (CCSN monitoring , southern sky sources)</a:t>
                </a:r>
              </a:p>
              <a:p>
                <a:pPr>
                  <a:spcAft>
                    <a:spcPts val="600"/>
                  </a:spcAft>
                </a:pPr>
                <a:endParaRPr lang="en-US" sz="1200" b="1" dirty="0">
                  <a:cs typeface="Times New Roman" panose="02020603050405020304" pitchFamily="18" charset="0"/>
                </a:endParaRPr>
              </a:p>
              <a:p>
                <a:r>
                  <a:rPr lang="en-US" sz="2000" b="1" dirty="0">
                    <a:cs typeface="Times New Roman" panose="02020603050405020304" pitchFamily="18" charset="0"/>
                  </a:rPr>
                  <a:t>Key technology demonstration</a:t>
                </a:r>
                <a:r>
                  <a:rPr lang="en-US" sz="2000" dirty="0">
                    <a:cs typeface="Times New Roman" panose="02020603050405020304" pitchFamily="18" charset="0"/>
                  </a:rPr>
                  <a:t>:</a:t>
                </a:r>
              </a:p>
              <a:p>
                <a:pPr marL="342900" indent="-34290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sz="2000" dirty="0">
                    <a:cs typeface="Times New Roman" panose="02020603050405020304" pitchFamily="18" charset="0"/>
                  </a:rPr>
                  <a:t>Precise Cherenkov light detection w/ </a:t>
                </a:r>
                <a:r>
                  <a:rPr lang="en-US" sz="2000" dirty="0" err="1">
                    <a:cs typeface="Times New Roman" panose="02020603050405020304" pitchFamily="18" charset="0"/>
                  </a:rPr>
                  <a:t>hDOMs</a:t>
                </a:r>
                <a:endParaRPr lang="en-US" sz="2000" dirty="0">
                  <a:cs typeface="Times New Roman" panose="02020603050405020304" pitchFamily="18" charset="0"/>
                </a:endParaRPr>
              </a:p>
              <a:p>
                <a:pPr marL="342900" indent="-34290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sz="2000" dirty="0">
                    <a:cs typeface="Times New Roman" panose="02020603050405020304" pitchFamily="18" charset="0"/>
                  </a:rPr>
                  <a:t>Long-distance power and data transmission</a:t>
                </a:r>
              </a:p>
              <a:p>
                <a:pPr marL="342900" indent="-34290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sz="2000" dirty="0">
                    <a:cs typeface="Times New Roman" panose="02020603050405020304" pitchFamily="18" charset="0"/>
                  </a:rPr>
                  <a:t>Dynamic calibration strategies </a:t>
                </a:r>
              </a:p>
              <a:p>
                <a:pPr marL="342900" indent="-34290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sz="2000" dirty="0">
                    <a:cs typeface="Times New Roman" panose="02020603050405020304" pitchFamily="18" charset="0"/>
                  </a:rPr>
                  <a:t>Data acquisition </a:t>
                </a:r>
              </a:p>
              <a:p>
                <a:pPr marL="342900" indent="-342900">
                  <a:spcAft>
                    <a:spcPts val="600"/>
                  </a:spcAft>
                  <a:buFont typeface="Wingdings" panose="05000000000000000000" pitchFamily="2" charset="2"/>
                  <a:buChar char="Ø"/>
                </a:pPr>
                <a:r>
                  <a:rPr lang="en-US" sz="2000" dirty="0">
                    <a:cs typeface="Times New Roman" panose="02020603050405020304" pitchFamily="18" charset="0"/>
                  </a:rPr>
                  <a:t>Deployment and maintenance strategies</a:t>
                </a: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18870952-03E0-4BE2-A74F-84824CF00C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0650" y="2124422"/>
                <a:ext cx="5207209" cy="4231928"/>
              </a:xfrm>
              <a:prstGeom prst="rect">
                <a:avLst/>
              </a:prstGeom>
              <a:blipFill>
                <a:blip r:embed="rId6"/>
                <a:stretch>
                  <a:fillRect l="-1170" r="-468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7D30B6F9-15E6-485A-BFB2-B70A1AE059C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5" t="24652" r="25793" b="3175"/>
          <a:stretch/>
        </p:blipFill>
        <p:spPr>
          <a:xfrm>
            <a:off x="9136775" y="2881245"/>
            <a:ext cx="2949159" cy="2172159"/>
          </a:xfrm>
          <a:prstGeom prst="round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5A67F08-1192-41AC-80B9-7A9F69CA6DAB}"/>
              </a:ext>
            </a:extLst>
          </p:cNvPr>
          <p:cNvSpPr txBox="1"/>
          <p:nvPr/>
        </p:nvSpPr>
        <p:spPr>
          <a:xfrm>
            <a:off x="8975307" y="5084367"/>
            <a:ext cx="32083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Dedicated assembly lab in </a:t>
            </a:r>
            <a:r>
              <a:rPr lang="en-US" i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Sanya</a:t>
            </a:r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, starting mass production of detection modules</a:t>
            </a:r>
            <a:endParaRPr lang="en-IE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15714E5-4084-45B4-B5CF-184493DD5932}"/>
              </a:ext>
            </a:extLst>
          </p:cNvPr>
          <p:cNvSpPr txBox="1"/>
          <p:nvPr/>
        </p:nvSpPr>
        <p:spPr>
          <a:xfrm>
            <a:off x="9603781" y="1587582"/>
            <a:ext cx="248215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FFFF00"/>
                </a:solidFill>
                <a:cs typeface="Times New Roman" panose="02020603050405020304" pitchFamily="18" charset="0"/>
              </a:rPr>
              <a:t>Deployment planned for 2027</a:t>
            </a:r>
            <a:endParaRPr lang="en-IE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76068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E5242B2D-8D11-4B67-9C5B-B8F492B62DF1}"/>
              </a:ext>
            </a:extLst>
          </p:cNvPr>
          <p:cNvGrpSpPr/>
          <p:nvPr/>
        </p:nvGrpSpPr>
        <p:grpSpPr>
          <a:xfrm>
            <a:off x="2803419" y="2590962"/>
            <a:ext cx="6648351" cy="4029075"/>
            <a:chOff x="137885" y="-195942"/>
            <a:chExt cx="11916229" cy="7155542"/>
          </a:xfrm>
        </p:grpSpPr>
        <p:pic>
          <p:nvPicPr>
            <p:cNvPr id="14" name="Picture 2">
              <a:extLst>
                <a:ext uri="{FF2B5EF4-FFF2-40B4-BE49-F238E27FC236}">
                  <a16:creationId xmlns:a16="http://schemas.microsoft.com/office/drawing/2014/main" id="{43F5E652-4D98-4507-9AB8-BB48C354926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35" t="-7197" r="1026" b="-6918"/>
            <a:stretch/>
          </p:blipFill>
          <p:spPr bwMode="auto">
            <a:xfrm>
              <a:off x="137885" y="-195942"/>
              <a:ext cx="11916229" cy="7155542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5F87C85-A62A-4B1F-8C6A-96D12B355ADE}"/>
                </a:ext>
              </a:extLst>
            </p:cNvPr>
            <p:cNvSpPr/>
            <p:nvPr/>
          </p:nvSpPr>
          <p:spPr>
            <a:xfrm>
              <a:off x="2686049" y="136525"/>
              <a:ext cx="7150100" cy="25917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6E7FD87-0772-4193-96E8-F67B69110F99}"/>
                </a:ext>
              </a:extLst>
            </p:cNvPr>
            <p:cNvSpPr/>
            <p:nvPr/>
          </p:nvSpPr>
          <p:spPr>
            <a:xfrm>
              <a:off x="2381250" y="6419849"/>
              <a:ext cx="7150100" cy="2254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73BF7B91-46C2-780E-7291-F4D7BA20FB88}"/>
              </a:ext>
            </a:extLst>
          </p:cNvPr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r>
              <a:rPr lang="en-IE" dirty="0"/>
              <a:t>41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8C0872B3-852D-4860-AF0E-D758E370BD28}"/>
              </a:ext>
            </a:extLst>
          </p:cNvPr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292DEEC6-375F-4A15-9076-0A792F76885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10" name="TextBox 2">
            <a:extLst>
              <a:ext uri="{FF2B5EF4-FFF2-40B4-BE49-F238E27FC236}">
                <a16:creationId xmlns:a16="http://schemas.microsoft.com/office/drawing/2014/main" id="{0405A98D-F152-41C0-8CF9-35DB2F3FF7B1}"/>
              </a:ext>
            </a:extLst>
          </p:cNvPr>
          <p:cNvSpPr/>
          <p:nvPr/>
        </p:nvSpPr>
        <p:spPr>
          <a:xfrm>
            <a:off x="7013129" y="331399"/>
            <a:ext cx="1456633" cy="521766"/>
          </a:xfrm>
          <a:prstGeom prst="rect">
            <a:avLst/>
          </a:prstGeom>
          <a:solidFill>
            <a:schemeClr val="bg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IE" sz="2800" b="0" strike="noStrike" spc="-1" dirty="0">
                <a:solidFill>
                  <a:schemeClr val="accent4"/>
                </a:solidFill>
                <a:latin typeface="Calibri"/>
              </a:rPr>
              <a:t>P-ONE</a:t>
            </a:r>
            <a:endParaRPr lang="en-IE" sz="2800" b="0" strike="noStrike" spc="-1" dirty="0">
              <a:solidFill>
                <a:schemeClr val="accent4"/>
              </a:solidFill>
              <a:latin typeface="Arial"/>
            </a:endParaRPr>
          </a:p>
        </p:txBody>
      </p:sp>
      <p:pic>
        <p:nvPicPr>
          <p:cNvPr id="12" name="Picture 32">
            <a:extLst>
              <a:ext uri="{FF2B5EF4-FFF2-40B4-BE49-F238E27FC236}">
                <a16:creationId xmlns:a16="http://schemas.microsoft.com/office/drawing/2014/main" id="{D4EE99C0-A67E-4349-B099-1C3C5C663C6A}"/>
              </a:ext>
            </a:extLst>
          </p:cNvPr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2853097" y="281480"/>
            <a:ext cx="3542418" cy="2496684"/>
          </a:xfrm>
          <a:prstGeom prst="roundRect">
            <a:avLst/>
          </a:prstGeom>
          <a:ln w="0">
            <a:noFill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CFC2D03-44F3-42F3-82E4-722924479639}"/>
              </a:ext>
            </a:extLst>
          </p:cNvPr>
          <p:cNvSpPr txBox="1"/>
          <p:nvPr/>
        </p:nvSpPr>
        <p:spPr>
          <a:xfrm>
            <a:off x="6818444" y="939015"/>
            <a:ext cx="1987867" cy="1328023"/>
          </a:xfrm>
          <a:prstGeom prst="roundRect">
            <a:avLst/>
          </a:prstGeom>
          <a:noFill/>
          <a:ln w="381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2400" dirty="0"/>
              <a:t>2.6km deep</a:t>
            </a:r>
          </a:p>
          <a:p>
            <a:pPr algn="ctr"/>
            <a:r>
              <a:rPr lang="en-IE" sz="2400" dirty="0"/>
              <a:t>~1 km</a:t>
            </a:r>
            <a:r>
              <a:rPr lang="en-IE" sz="2400" baseline="30000" dirty="0"/>
              <a:t>3</a:t>
            </a:r>
            <a:r>
              <a:rPr lang="en-IE" sz="2400" dirty="0"/>
              <a:t> </a:t>
            </a:r>
          </a:p>
          <a:p>
            <a:pPr algn="ctr"/>
            <a:r>
              <a:rPr lang="en-IE" sz="2400" dirty="0"/>
              <a:t>70 strings</a:t>
            </a:r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F373D8C5-C91B-47EB-90EE-B16DA32375AD}"/>
              </a:ext>
            </a:extLst>
          </p:cNvPr>
          <p:cNvSpPr/>
          <p:nvPr/>
        </p:nvSpPr>
        <p:spPr>
          <a:xfrm>
            <a:off x="3513162" y="2991633"/>
            <a:ext cx="444680" cy="53975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40455255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9B321-38A8-4CE7-9A44-D7D3978D1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P-ONE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BF833-3306-4210-819E-9B55EA187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8514"/>
            <a:ext cx="5944673" cy="4638449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IE" sz="2200" u="sng" dirty="0"/>
              <a:t>Detector</a:t>
            </a:r>
            <a:r>
              <a:rPr lang="en-IE" sz="2200" dirty="0"/>
              <a:t>: The Pacific Ocean Neutrino Experiment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IE" sz="2200" dirty="0"/>
              <a:t>~1km</a:t>
            </a:r>
            <a:r>
              <a:rPr lang="en-IE" sz="2200" baseline="30000" dirty="0"/>
              <a:t>3</a:t>
            </a:r>
            <a:r>
              <a:rPr lang="en-IE" sz="2200" dirty="0"/>
              <a:t> instrumented volume, 70 strings</a:t>
            </a:r>
            <a:endParaRPr lang="en-IE" sz="2200" baseline="300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IE" sz="2200" dirty="0"/>
              <a:t>2.6km deep site at existing undersea infrastructure Ocean Networks Canada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IE" sz="500" dirty="0">
              <a:solidFill>
                <a:srgbClr val="FF0000"/>
              </a:solidFill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IE" sz="2200" u="sng" dirty="0"/>
              <a:t>Optical Modules</a:t>
            </a:r>
            <a:r>
              <a:rPr lang="en-IE" sz="2200" dirty="0"/>
              <a:t>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IE" sz="2200" dirty="0"/>
              <a:t>Multi-3” PMT optical module + dedicated calibration modules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IE" sz="500" dirty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IE" sz="2200" u="sng" dirty="0"/>
              <a:t>Performance</a:t>
            </a:r>
            <a:r>
              <a:rPr lang="en-IE" sz="2200" dirty="0"/>
              <a:t>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IE" sz="2200" dirty="0"/>
              <a:t>Expect precise reconstruction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IE" sz="2200" dirty="0"/>
              <a:t>&lt;0.1° @ 100TeV, &lt;2° for cascades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IE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2920-6D52-4A1D-B680-953C44541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5CF8E8-AF6B-4CDA-8829-838A01881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82ECF-19B1-48C3-BE25-80EFD9CF9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40</a:t>
            </a:fld>
            <a:endParaRPr lang="en-IE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D206CC2-A6E4-4868-A75A-994305087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2915" y="135434"/>
            <a:ext cx="3689130" cy="2383232"/>
          </a:xfrm>
          <a:prstGeom prst="roundRect">
            <a:avLst>
              <a:gd name="adj" fmla="val 9587"/>
            </a:avLst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DC2D7C8E-0539-473B-B0C7-90E0B3B08197}"/>
              </a:ext>
            </a:extLst>
          </p:cNvPr>
          <p:cNvGrpSpPr/>
          <p:nvPr/>
        </p:nvGrpSpPr>
        <p:grpSpPr>
          <a:xfrm>
            <a:off x="6157665" y="4254478"/>
            <a:ext cx="5735994" cy="2134466"/>
            <a:chOff x="6164942" y="4312479"/>
            <a:chExt cx="5823857" cy="2126368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6363D4A8-4E8A-4FB4-B36D-1427C2693AA5}"/>
                </a:ext>
              </a:extLst>
            </p:cNvPr>
            <p:cNvGrpSpPr/>
            <p:nvPr/>
          </p:nvGrpSpPr>
          <p:grpSpPr>
            <a:xfrm>
              <a:off x="6164942" y="4312479"/>
              <a:ext cx="5823857" cy="2126368"/>
              <a:chOff x="6164942" y="4312479"/>
              <a:chExt cx="5823857" cy="2126368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D103868F-9DDB-447E-8BF2-BEE371CF2050}"/>
                  </a:ext>
                </a:extLst>
              </p:cNvPr>
              <p:cNvGrpSpPr/>
              <p:nvPr/>
            </p:nvGrpSpPr>
            <p:grpSpPr>
              <a:xfrm>
                <a:off x="6164942" y="4312479"/>
                <a:ext cx="5823857" cy="2126368"/>
                <a:chOff x="6154057" y="4513918"/>
                <a:chExt cx="5823857" cy="2126368"/>
              </a:xfrm>
            </p:grpSpPr>
            <p:sp>
              <p:nvSpPr>
                <p:cNvPr id="20" name="Rectangle 19">
                  <a:extLst>
                    <a:ext uri="{FF2B5EF4-FFF2-40B4-BE49-F238E27FC236}">
                      <a16:creationId xmlns:a16="http://schemas.microsoft.com/office/drawing/2014/main" id="{674A5426-0DF2-416E-8C6F-F471A9DAD852}"/>
                    </a:ext>
                  </a:extLst>
                </p:cNvPr>
                <p:cNvSpPr/>
                <p:nvPr/>
              </p:nvSpPr>
              <p:spPr>
                <a:xfrm>
                  <a:off x="6154057" y="4513918"/>
                  <a:ext cx="5823857" cy="212636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E" dirty="0"/>
                </a:p>
              </p:txBody>
            </p:sp>
            <p:pic>
              <p:nvPicPr>
                <p:cNvPr id="10" name="Picture 9">
                  <a:extLst>
                    <a:ext uri="{FF2B5EF4-FFF2-40B4-BE49-F238E27FC236}">
                      <a16:creationId xmlns:a16="http://schemas.microsoft.com/office/drawing/2014/main" id="{DEC7260C-13EC-4996-A34C-07CFDE9D706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7917" t="2197" r="-18" b="51762"/>
                <a:stretch/>
              </p:blipFill>
              <p:spPr>
                <a:xfrm>
                  <a:off x="6507844" y="4513918"/>
                  <a:ext cx="2683328" cy="1959000"/>
                </a:xfrm>
                <a:prstGeom prst="rect">
                  <a:avLst/>
                </a:prstGeom>
              </p:spPr>
            </p:pic>
            <p:pic>
              <p:nvPicPr>
                <p:cNvPr id="13" name="Picture 12">
                  <a:extLst>
                    <a:ext uri="{FF2B5EF4-FFF2-40B4-BE49-F238E27FC236}">
                      <a16:creationId xmlns:a16="http://schemas.microsoft.com/office/drawing/2014/main" id="{CC069F6D-BA9A-4632-BF0D-366579690A5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9442" t="53086" b="2316"/>
                <a:stretch/>
              </p:blipFill>
              <p:spPr>
                <a:xfrm>
                  <a:off x="9339943" y="4520475"/>
                  <a:ext cx="2615698" cy="1945885"/>
                </a:xfrm>
                <a:prstGeom prst="rect">
                  <a:avLst/>
                </a:prstGeom>
              </p:spPr>
            </p:pic>
          </p:grp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CB389A61-20A6-4CAE-A086-8F6A13007D0B}"/>
                  </a:ext>
                </a:extLst>
              </p:cNvPr>
              <p:cNvSpPr/>
              <p:nvPr/>
            </p:nvSpPr>
            <p:spPr>
              <a:xfrm>
                <a:off x="9982199" y="6159422"/>
                <a:ext cx="961571" cy="128308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E"/>
              </a:p>
            </p:txBody>
          </p:sp>
        </p:grp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A93AAF1-2668-4243-9FE9-A451E71BFE11}"/>
                </a:ext>
              </a:extLst>
            </p:cNvPr>
            <p:cNvSpPr txBox="1"/>
            <p:nvPr/>
          </p:nvSpPr>
          <p:spPr>
            <a:xfrm rot="16200000">
              <a:off x="5575607" y="5098621"/>
              <a:ext cx="1688592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IE" sz="1100" b="0" u="none" strike="noStrike" baseline="0" dirty="0">
                  <a:solidFill>
                    <a:schemeClr val="bg1"/>
                  </a:solidFill>
                  <a:latin typeface="AAAAAS+Avenir-BookOblique"/>
                </a:rPr>
                <a:t>Median Angular Res. (</a:t>
              </a:r>
              <a:r>
                <a:rPr lang="en-IE" sz="1100" b="0" u="none" strike="noStrike" baseline="0" dirty="0" err="1">
                  <a:solidFill>
                    <a:schemeClr val="bg1"/>
                  </a:solidFill>
                  <a:latin typeface="AAAAAS+Avenir-BookOblique"/>
                </a:rPr>
                <a:t>deg</a:t>
              </a:r>
              <a:r>
                <a:rPr lang="en-IE" sz="1100" b="0" u="none" strike="noStrike" baseline="0" dirty="0">
                  <a:solidFill>
                    <a:schemeClr val="bg1"/>
                  </a:solidFill>
                  <a:latin typeface="AAAAAS+Avenir-BookOblique"/>
                </a:rPr>
                <a:t>) </a:t>
              </a:r>
              <a:endParaRPr lang="en-IE" sz="1100" dirty="0">
                <a:solidFill>
                  <a:schemeClr val="bg1"/>
                </a:solidFill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95BAAFA-C6C9-4191-8210-21DDD13649E1}"/>
                </a:ext>
              </a:extLst>
            </p:cNvPr>
            <p:cNvSpPr txBox="1"/>
            <p:nvPr/>
          </p:nvSpPr>
          <p:spPr>
            <a:xfrm rot="16200000">
              <a:off x="8440540" y="5098620"/>
              <a:ext cx="1688592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IE" sz="1100" b="0" u="none" strike="noStrike" baseline="0" dirty="0">
                  <a:solidFill>
                    <a:schemeClr val="bg1"/>
                  </a:solidFill>
                  <a:latin typeface="AAAAAS+Avenir-BookOblique"/>
                </a:rPr>
                <a:t>Median Angular Res. (</a:t>
              </a:r>
              <a:r>
                <a:rPr lang="en-IE" sz="1100" b="0" u="none" strike="noStrike" baseline="0" dirty="0" err="1">
                  <a:solidFill>
                    <a:schemeClr val="bg1"/>
                  </a:solidFill>
                  <a:latin typeface="AAAAAS+Avenir-BookOblique"/>
                </a:rPr>
                <a:t>deg</a:t>
              </a:r>
              <a:r>
                <a:rPr lang="en-IE" sz="1100" b="0" u="none" strike="noStrike" baseline="0" dirty="0">
                  <a:solidFill>
                    <a:schemeClr val="bg1"/>
                  </a:solidFill>
                  <a:latin typeface="AAAAAS+Avenir-BookOblique"/>
                </a:rPr>
                <a:t>) </a:t>
              </a:r>
              <a:endParaRPr lang="en-IE" sz="1100" dirty="0">
                <a:solidFill>
                  <a:schemeClr val="bg1"/>
                </a:solidFill>
              </a:endParaRP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35EDF1F-35DE-4636-84A2-E0CD20DCBC2E}"/>
                </a:ext>
              </a:extLst>
            </p:cNvPr>
            <p:cNvSpPr txBox="1"/>
            <p:nvPr/>
          </p:nvSpPr>
          <p:spPr>
            <a:xfrm>
              <a:off x="7215924" y="6176963"/>
              <a:ext cx="1358958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IE" sz="1100" b="0" u="none" strike="noStrike" baseline="0" dirty="0">
                  <a:solidFill>
                    <a:schemeClr val="bg1"/>
                  </a:solidFill>
                  <a:latin typeface="AAAAAS+Avenir-BookOblique"/>
                </a:rPr>
                <a:t>Muon Energy (</a:t>
              </a:r>
              <a:r>
                <a:rPr lang="en-IE" sz="1100" b="0" u="none" strike="noStrike" baseline="0" dirty="0" err="1">
                  <a:solidFill>
                    <a:schemeClr val="bg1"/>
                  </a:solidFill>
                  <a:latin typeface="AAAAAS+Avenir-BookOblique"/>
                </a:rPr>
                <a:t>TeV</a:t>
              </a:r>
              <a:r>
                <a:rPr lang="en-IE" sz="1100" b="0" u="none" strike="noStrike" baseline="0" dirty="0">
                  <a:solidFill>
                    <a:schemeClr val="bg1"/>
                  </a:solidFill>
                  <a:latin typeface="AAAAAS+Avenir-BookOblique"/>
                </a:rPr>
                <a:t>)</a:t>
              </a:r>
              <a:endParaRPr lang="en-IE" sz="1100" dirty="0">
                <a:solidFill>
                  <a:schemeClr val="bg1"/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21D93686-3B6E-4C16-B00A-DA1ADD334A4F}"/>
                </a:ext>
              </a:extLst>
            </p:cNvPr>
            <p:cNvSpPr txBox="1"/>
            <p:nvPr/>
          </p:nvSpPr>
          <p:spPr>
            <a:xfrm>
              <a:off x="10024748" y="6173645"/>
              <a:ext cx="1358958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IE" sz="1100" b="0" u="none" strike="noStrike" baseline="0" dirty="0">
                  <a:solidFill>
                    <a:schemeClr val="bg1"/>
                  </a:solidFill>
                  <a:latin typeface="AAAAAS+Avenir-BookOblique"/>
                </a:rPr>
                <a:t>Energy (</a:t>
              </a:r>
              <a:r>
                <a:rPr lang="en-IE" sz="1100" b="0" u="none" strike="noStrike" baseline="0" dirty="0" err="1">
                  <a:solidFill>
                    <a:schemeClr val="bg1"/>
                  </a:solidFill>
                  <a:latin typeface="AAAAAS+Avenir-BookOblique"/>
                </a:rPr>
                <a:t>TeV</a:t>
              </a:r>
              <a:r>
                <a:rPr lang="en-IE" sz="1100" b="0" u="none" strike="noStrike" baseline="0" dirty="0">
                  <a:solidFill>
                    <a:schemeClr val="bg1"/>
                  </a:solidFill>
                  <a:latin typeface="AAAAAS+Avenir-BookOblique"/>
                </a:rPr>
                <a:t>)</a:t>
              </a:r>
              <a:endParaRPr lang="en-IE" sz="1100" dirty="0">
                <a:solidFill>
                  <a:schemeClr val="bg1"/>
                </a:solidFill>
              </a:endParaRPr>
            </a:p>
          </p:txBody>
        </p: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E8FEB327-244E-432B-AC6C-EB30A230AD41}"/>
              </a:ext>
            </a:extLst>
          </p:cNvPr>
          <p:cNvSpPr txBox="1"/>
          <p:nvPr/>
        </p:nvSpPr>
        <p:spPr>
          <a:xfrm>
            <a:off x="6545964" y="2915688"/>
            <a:ext cx="967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Optical Module</a:t>
            </a:r>
            <a:endParaRPr lang="en-IE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60A0B49-9A04-4628-984F-71BB3752CA02}"/>
              </a:ext>
            </a:extLst>
          </p:cNvPr>
          <p:cNvSpPr txBox="1"/>
          <p:nvPr/>
        </p:nvSpPr>
        <p:spPr>
          <a:xfrm>
            <a:off x="10836446" y="2915688"/>
            <a:ext cx="12118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Calibration Module</a:t>
            </a:r>
            <a:endParaRPr lang="en-IE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39" name="图片 12">
            <a:extLst>
              <a:ext uri="{FF2B5EF4-FFF2-40B4-BE49-F238E27FC236}">
                <a16:creationId xmlns:a16="http://schemas.microsoft.com/office/drawing/2014/main" id="{BBD1DF4C-8309-42DA-9441-FA64AFBEA494}"/>
              </a:ext>
            </a:extLst>
          </p:cNvPr>
          <p:cNvPicPr/>
          <p:nvPr/>
        </p:nvPicPr>
        <p:blipFill rotWithShape="1">
          <a:blip r:embed="rId4"/>
          <a:srcRect l="6843" t="2743" r="10101" b="6198"/>
          <a:stretch/>
        </p:blipFill>
        <p:spPr>
          <a:xfrm>
            <a:off x="7588878" y="2648986"/>
            <a:ext cx="1539075" cy="1510126"/>
          </a:xfrm>
          <a:prstGeom prst="roundRect">
            <a:avLst/>
          </a:prstGeom>
        </p:spPr>
      </p:pic>
      <p:pic>
        <p:nvPicPr>
          <p:cNvPr id="40" name="图片 13">
            <a:extLst>
              <a:ext uri="{FF2B5EF4-FFF2-40B4-BE49-F238E27FC236}">
                <a16:creationId xmlns:a16="http://schemas.microsoft.com/office/drawing/2014/main" id="{9ACEC67A-995E-475D-A337-B05B8C4D94B2}"/>
              </a:ext>
            </a:extLst>
          </p:cNvPr>
          <p:cNvPicPr/>
          <p:nvPr/>
        </p:nvPicPr>
        <p:blipFill rotWithShape="1">
          <a:blip r:embed="rId5"/>
          <a:srcRect l="11183" t="2397" r="10108" b="1817"/>
          <a:stretch/>
        </p:blipFill>
        <p:spPr>
          <a:xfrm>
            <a:off x="9212662" y="2648986"/>
            <a:ext cx="1539075" cy="1510126"/>
          </a:xfrm>
          <a:prstGeom prst="round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0BA28BA0-ECFB-4115-85E2-6E4DC8906885}"/>
              </a:ext>
            </a:extLst>
          </p:cNvPr>
          <p:cNvSpPr txBox="1"/>
          <p:nvPr/>
        </p:nvSpPr>
        <p:spPr>
          <a:xfrm>
            <a:off x="3475148" y="4211968"/>
            <a:ext cx="2620852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rgbClr val="FFC000"/>
                </a:solidFill>
              </a:rPr>
              <a:t>First instrumented line of the Pacific Ocean Neutrino Experiment: status, development and outlook, </a:t>
            </a:r>
            <a:r>
              <a:rPr lang="en-US" sz="1100" dirty="0" err="1">
                <a:solidFill>
                  <a:srgbClr val="FFC000"/>
                </a:solidFill>
              </a:rPr>
              <a:t>PoS</a:t>
            </a:r>
            <a:r>
              <a:rPr lang="en-US" sz="1100" dirty="0">
                <a:solidFill>
                  <a:srgbClr val="FFC000"/>
                </a:solidFill>
              </a:rPr>
              <a:t> (ICRC2025)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42E9E8A-A014-497C-B579-D329C60DD760}"/>
              </a:ext>
            </a:extLst>
          </p:cNvPr>
          <p:cNvSpPr txBox="1"/>
          <p:nvPr/>
        </p:nvSpPr>
        <p:spPr>
          <a:xfrm>
            <a:off x="5983440" y="556682"/>
            <a:ext cx="216573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FFC000"/>
                </a:solidFill>
              </a:rPr>
              <a:t>The Pacific Ocean Neutrino Experiment, Nature Astronomy (2020)</a:t>
            </a:r>
            <a:endParaRPr lang="en-IE" sz="1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7173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9B321-38A8-4CE7-9A44-D7D3978D1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P-ONE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BF833-3306-4210-819E-9B55EA187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0712" y="1761956"/>
            <a:ext cx="7152146" cy="4460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E" sz="2200" u="sng" dirty="0"/>
              <a:t>Status</a:t>
            </a:r>
            <a:r>
              <a:rPr lang="en-IE" sz="2200" dirty="0"/>
              <a:t>:</a:t>
            </a:r>
          </a:p>
          <a:p>
            <a:pPr marL="0" indent="0">
              <a:buNone/>
            </a:pPr>
            <a:r>
              <a:rPr lang="en-IE" sz="2200" dirty="0"/>
              <a:t>Measurements at site:</a:t>
            </a:r>
          </a:p>
          <a:p>
            <a:r>
              <a:rPr lang="en-IE" sz="2200" dirty="0"/>
              <a:t>2 pathfinders deployed in 2018 and 2020 Straw a/b</a:t>
            </a:r>
          </a:p>
          <a:p>
            <a:r>
              <a:rPr lang="en-IE" sz="2200" dirty="0"/>
              <a:t>~27m max. effective attenuation length measured</a:t>
            </a:r>
          </a:p>
          <a:p>
            <a:r>
              <a:rPr lang="en-IE" sz="2200" dirty="0"/>
              <a:t>Highlighted challenges faced by underwater detectors</a:t>
            </a:r>
          </a:p>
          <a:p>
            <a:pPr lvl="1"/>
            <a:r>
              <a:rPr lang="en-IE" sz="2200" dirty="0"/>
              <a:t>Bioluminescence</a:t>
            </a:r>
          </a:p>
          <a:p>
            <a:pPr lvl="1"/>
            <a:r>
              <a:rPr lang="en-IE" sz="2200" dirty="0"/>
              <a:t>Sedimentation/biofouling </a:t>
            </a:r>
          </a:p>
          <a:p>
            <a:pPr marL="0" indent="0">
              <a:buNone/>
            </a:pPr>
            <a:r>
              <a:rPr lang="en-IE" sz="2200" u="sng" dirty="0"/>
              <a:t>Entering deployment phase</a:t>
            </a:r>
            <a:r>
              <a:rPr lang="en-IE" sz="2200" dirty="0"/>
              <a:t>:</a:t>
            </a:r>
          </a:p>
          <a:p>
            <a:r>
              <a:rPr lang="en-IE" sz="2200" dirty="0"/>
              <a:t>P-ONE-1 string deployment planned for August this year</a:t>
            </a:r>
          </a:p>
          <a:p>
            <a:r>
              <a:rPr lang="en-IE" sz="2200" dirty="0"/>
              <a:t>Now in demonstrator phase, deployment of first 4(+) strings underway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2920-6D52-4A1D-B680-953C44541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5CF8E8-AF6B-4CDA-8829-838A01881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82ECF-19B1-48C3-BE25-80EFD9CF9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41</a:t>
            </a:fld>
            <a:endParaRPr lang="en-IE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5CD988B-E5E1-4B5F-BDE0-895EF67DC7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7404" y="365125"/>
            <a:ext cx="3715359" cy="21107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BD72456-57C1-454A-AC40-C6DBEFA94C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7943"/>
          <a:stretch/>
        </p:blipFill>
        <p:spPr>
          <a:xfrm>
            <a:off x="9442922" y="854830"/>
            <a:ext cx="2311196" cy="2941432"/>
          </a:xfrm>
          <a:prstGeom prst="rect">
            <a:avLst/>
          </a:prstGeom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47D9A37-108D-48EB-BE10-1BD6C671AE2C}"/>
              </a:ext>
            </a:extLst>
          </p:cNvPr>
          <p:cNvSpPr txBox="1"/>
          <p:nvPr/>
        </p:nvSpPr>
        <p:spPr>
          <a:xfrm>
            <a:off x="2788801" y="1091957"/>
            <a:ext cx="27386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4-year monitoring of photodetection efficiency</a:t>
            </a:r>
            <a:endParaRPr lang="en-IE" i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361528D-E636-4D8B-B043-2151110B3970}"/>
              </a:ext>
            </a:extLst>
          </p:cNvPr>
          <p:cNvSpPr txBox="1"/>
          <p:nvPr/>
        </p:nvSpPr>
        <p:spPr>
          <a:xfrm>
            <a:off x="9387354" y="155192"/>
            <a:ext cx="25975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Visual biofouling of up-facing PMT over 4 years</a:t>
            </a:r>
            <a:endParaRPr lang="en-IE" i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5865BB7-D555-4328-83EA-125EC4F9059B}"/>
              </a:ext>
            </a:extLst>
          </p:cNvPr>
          <p:cNvSpPr txBox="1"/>
          <p:nvPr/>
        </p:nvSpPr>
        <p:spPr>
          <a:xfrm>
            <a:off x="5053108" y="3850723"/>
            <a:ext cx="30713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Long term study of sedimentation and biofouling at </a:t>
            </a:r>
            <a:r>
              <a:rPr lang="en-US" sz="1200" dirty="0" err="1">
                <a:solidFill>
                  <a:srgbClr val="FFC000"/>
                </a:solidFill>
              </a:rPr>
              <a:t>cascadia</a:t>
            </a:r>
            <a:r>
              <a:rPr lang="en-US" sz="1200" dirty="0">
                <a:solidFill>
                  <a:srgbClr val="FFC000"/>
                </a:solidFill>
              </a:rPr>
              <a:t> basin, the site of the pacific ocean neutrino experiment, EPJC(2026)</a:t>
            </a:r>
            <a:endParaRPr lang="en-IE" sz="1200" dirty="0">
              <a:solidFill>
                <a:srgbClr val="FFC000"/>
              </a:solidFill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F62B18C-C9C6-43C1-9100-CEA8495EBE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7320" y="4088350"/>
            <a:ext cx="2966809" cy="222510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13F73A5-2106-4B91-94BE-30521E474733}"/>
              </a:ext>
            </a:extLst>
          </p:cNvPr>
          <p:cNvSpPr txBox="1"/>
          <p:nvPr/>
        </p:nvSpPr>
        <p:spPr>
          <a:xfrm>
            <a:off x="6763022" y="5786360"/>
            <a:ext cx="234579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Recent successful submersion tests</a:t>
            </a:r>
          </a:p>
        </p:txBody>
      </p:sp>
    </p:spTree>
    <p:extLst>
      <p:ext uri="{BB962C8B-B14F-4D97-AF65-F5344CB8AC3E}">
        <p14:creationId xmlns:p14="http://schemas.microsoft.com/office/powerpoint/2010/main" val="3651421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6C3A6373-3835-4BC7-9BA4-690573F6074B}"/>
              </a:ext>
            </a:extLst>
          </p:cNvPr>
          <p:cNvGrpSpPr/>
          <p:nvPr/>
        </p:nvGrpSpPr>
        <p:grpSpPr>
          <a:xfrm>
            <a:off x="2803419" y="2590962"/>
            <a:ext cx="6648351" cy="4029075"/>
            <a:chOff x="137885" y="-195942"/>
            <a:chExt cx="11916229" cy="7155542"/>
          </a:xfrm>
        </p:grpSpPr>
        <p:pic>
          <p:nvPicPr>
            <p:cNvPr id="14" name="Picture 2">
              <a:extLst>
                <a:ext uri="{FF2B5EF4-FFF2-40B4-BE49-F238E27FC236}">
                  <a16:creationId xmlns:a16="http://schemas.microsoft.com/office/drawing/2014/main" id="{DCB72138-8788-4F91-9261-D212FF0EDC0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35" t="-7197" r="1026" b="-6918"/>
            <a:stretch/>
          </p:blipFill>
          <p:spPr bwMode="auto">
            <a:xfrm>
              <a:off x="137885" y="-195942"/>
              <a:ext cx="11916229" cy="7155542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981064E-8CDA-4FA0-93CF-6E26746ED1C9}"/>
                </a:ext>
              </a:extLst>
            </p:cNvPr>
            <p:cNvSpPr/>
            <p:nvPr/>
          </p:nvSpPr>
          <p:spPr>
            <a:xfrm>
              <a:off x="2686049" y="136525"/>
              <a:ext cx="7150100" cy="25917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AEC065B-DB4D-4F79-A91D-738BB72BB62C}"/>
                </a:ext>
              </a:extLst>
            </p:cNvPr>
            <p:cNvSpPr/>
            <p:nvPr/>
          </p:nvSpPr>
          <p:spPr>
            <a:xfrm>
              <a:off x="2381250" y="6419849"/>
              <a:ext cx="7150100" cy="2254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6598F0CC-6BC1-4A3F-A84D-81AE2D6D77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5340" y="801958"/>
            <a:ext cx="3902518" cy="2160247"/>
          </a:xfrm>
          <a:prstGeom prst="roundRect">
            <a:avLst/>
          </a:prstGeom>
        </p:spPr>
      </p:pic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73BF7B91-46C2-780E-7291-F4D7BA20FB88}"/>
              </a:ext>
            </a:extLst>
          </p:cNvPr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r>
              <a:rPr lang="en-IE" dirty="0"/>
              <a:t>41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8C0872B3-852D-4860-AF0E-D758E370BD28}"/>
              </a:ext>
            </a:extLst>
          </p:cNvPr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292DEEC6-375F-4A15-9076-0A792F76885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D0D28FB-4E04-4161-81C5-92E8B5854F8F}"/>
              </a:ext>
            </a:extLst>
          </p:cNvPr>
          <p:cNvSpPr txBox="1"/>
          <p:nvPr/>
        </p:nvSpPr>
        <p:spPr>
          <a:xfrm>
            <a:off x="2689393" y="749009"/>
            <a:ext cx="27313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2800" b="1" strike="noStrike" spc="-1" dirty="0">
                <a:solidFill>
                  <a:srgbClr val="FF5050"/>
                </a:solidFill>
                <a:latin typeface="Calibri"/>
              </a:rPr>
              <a:t>Baikal-HUNT</a:t>
            </a:r>
            <a:endParaRPr lang="en-IE" sz="2800" b="0" strike="noStrike" spc="-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8AB65D6-8443-40FF-955F-E26EBBFEF965}"/>
              </a:ext>
            </a:extLst>
          </p:cNvPr>
          <p:cNvSpPr txBox="1"/>
          <p:nvPr/>
        </p:nvSpPr>
        <p:spPr>
          <a:xfrm>
            <a:off x="2879454" y="1314186"/>
            <a:ext cx="2481341" cy="1532334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FF5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2800" dirty="0"/>
              <a:t>1.4/3 km deep</a:t>
            </a:r>
          </a:p>
          <a:p>
            <a:pPr algn="ctr"/>
            <a:r>
              <a:rPr lang="en-IE" sz="2800" dirty="0"/>
              <a:t>~30 km</a:t>
            </a:r>
            <a:r>
              <a:rPr lang="en-IE" sz="2800" baseline="30000" dirty="0"/>
              <a:t>3</a:t>
            </a:r>
          </a:p>
          <a:p>
            <a:pPr algn="ctr"/>
            <a:r>
              <a:rPr lang="en-IE" sz="2800" dirty="0"/>
              <a:t>~1200 strings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BA579A30-0FE5-4B91-B617-B2D3F05422FF}"/>
              </a:ext>
            </a:extLst>
          </p:cNvPr>
          <p:cNvSpPr/>
          <p:nvPr/>
        </p:nvSpPr>
        <p:spPr>
          <a:xfrm>
            <a:off x="7429893" y="3015594"/>
            <a:ext cx="444680" cy="53975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7988427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80C19-3D85-4704-AD61-A6EF21A00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Baikal-HUNT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6F0F7-042A-4B0A-AF43-8BBFF1FB9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409" y="1599655"/>
            <a:ext cx="6639191" cy="48932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200" u="sng" dirty="0"/>
              <a:t>Detector</a:t>
            </a:r>
            <a:r>
              <a:rPr lang="en-US" sz="2200" dirty="0"/>
              <a:t>: </a:t>
            </a:r>
            <a:r>
              <a:rPr lang="en-US" sz="1800" dirty="0"/>
              <a:t>High Energy Underwater Neutrino Telescope</a:t>
            </a:r>
            <a:endParaRPr lang="en-US" sz="2200" dirty="0"/>
          </a:p>
          <a:p>
            <a:r>
              <a:rPr lang="en-US" sz="2200" b="1" dirty="0"/>
              <a:t>~30km</a:t>
            </a:r>
            <a:r>
              <a:rPr lang="en-US" sz="2200" b="1" baseline="30000" dirty="0"/>
              <a:t>3</a:t>
            </a:r>
            <a:r>
              <a:rPr lang="en-US" sz="2200" dirty="0"/>
              <a:t>, ~1200/2200 strings in 9 clusters</a:t>
            </a:r>
          </a:p>
          <a:p>
            <a:r>
              <a:rPr lang="en-US" sz="2200" u="sng" dirty="0">
                <a:solidFill>
                  <a:srgbClr val="FFFF00"/>
                </a:solidFill>
              </a:rPr>
              <a:t>Higher</a:t>
            </a:r>
            <a:r>
              <a:rPr lang="en-US" sz="2200" dirty="0"/>
              <a:t> energy focus: 100 </a:t>
            </a:r>
            <a:r>
              <a:rPr lang="en-US" sz="2200" dirty="0" err="1"/>
              <a:t>TeV</a:t>
            </a:r>
            <a:r>
              <a:rPr lang="en-US" sz="2200" dirty="0"/>
              <a:t> – 100 </a:t>
            </a:r>
            <a:r>
              <a:rPr lang="en-US" sz="2200" dirty="0" err="1"/>
              <a:t>PeV</a:t>
            </a:r>
            <a:endParaRPr lang="en-US" sz="500" dirty="0"/>
          </a:p>
          <a:p>
            <a:pPr marL="0" indent="0">
              <a:buNone/>
            </a:pPr>
            <a:r>
              <a:rPr lang="en-US" sz="2200" u="sng" dirty="0"/>
              <a:t>Optical Modules</a:t>
            </a:r>
            <a:r>
              <a:rPr lang="en-US" sz="2200" dirty="0"/>
              <a:t>:</a:t>
            </a:r>
          </a:p>
          <a:p>
            <a:r>
              <a:rPr lang="en-US" sz="2200" dirty="0"/>
              <a:t>Single downward 20” PMT</a:t>
            </a:r>
          </a:p>
          <a:p>
            <a:endParaRPr lang="en-US" sz="500" dirty="0"/>
          </a:p>
          <a:p>
            <a:pPr marL="0" indent="0">
              <a:buNone/>
            </a:pPr>
            <a:r>
              <a:rPr lang="en-US" sz="2200" u="sng" dirty="0"/>
              <a:t>Status</a:t>
            </a:r>
            <a:r>
              <a:rPr lang="en-US" sz="2200" dirty="0"/>
              <a:t>:</a:t>
            </a:r>
          </a:p>
          <a:p>
            <a:r>
              <a:rPr lang="en-US" sz="2200" dirty="0"/>
              <a:t>Two deployments with Baikal-GVD in 2024/25</a:t>
            </a:r>
          </a:p>
          <a:p>
            <a:r>
              <a:rPr lang="en-US" sz="2200" dirty="0"/>
              <a:t>2025 string deployment in South China Sea </a:t>
            </a:r>
            <a:endParaRPr lang="en-US" sz="2200" dirty="0">
              <a:solidFill>
                <a:srgbClr val="FF0000"/>
              </a:solidFill>
            </a:endParaRPr>
          </a:p>
          <a:p>
            <a:r>
              <a:rPr lang="en-IE" sz="2200" dirty="0"/>
              <a:t>7 densely arrange strings for oscillation measurements, planned this year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DD5E1-6131-4EE2-9D20-88744E6F5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78D0A-254E-4F54-BC75-8BE269AC4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CA0003-59CA-44C2-AE9F-CF3C9C7AC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43</a:t>
            </a:fld>
            <a:endParaRPr lang="en-IE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B2123C-81AF-48DB-94D5-504CE62DAC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205"/>
          <a:stretch/>
        </p:blipFill>
        <p:spPr>
          <a:xfrm>
            <a:off x="7902954" y="159686"/>
            <a:ext cx="4075103" cy="2283310"/>
          </a:xfrm>
          <a:prstGeom prst="round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AE252F1-7CE0-4747-9718-7B0F2FA2D8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83"/>
          <a:stretch/>
        </p:blipFill>
        <p:spPr>
          <a:xfrm>
            <a:off x="6096000" y="2944067"/>
            <a:ext cx="3381260" cy="10489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44CFFE2-B012-4862-AD5B-C9382D096F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6716" y="2558378"/>
            <a:ext cx="2311341" cy="1741244"/>
          </a:xfrm>
          <a:prstGeom prst="roundRect">
            <a:avLst>
              <a:gd name="adj" fmla="val 9831"/>
            </a:avLst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F084D86-C622-4CE0-81E2-55A248DF3A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3040" y="4441816"/>
            <a:ext cx="2159640" cy="193567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D7265AE-21ED-4B2E-B61A-505A9C8EE4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22680" y="4435361"/>
            <a:ext cx="2955377" cy="194858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B5FBF9E4-31ED-4452-8117-524288D4A1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1674" y="355623"/>
            <a:ext cx="1370506" cy="1891435"/>
          </a:xfrm>
          <a:prstGeom prst="round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E0C9141C-4D51-4552-87F0-57286A5CA23A}"/>
              </a:ext>
            </a:extLst>
          </p:cNvPr>
          <p:cNvSpPr txBox="1"/>
          <p:nvPr/>
        </p:nvSpPr>
        <p:spPr>
          <a:xfrm>
            <a:off x="3818055" y="789485"/>
            <a:ext cx="27920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200" dirty="0">
                <a:solidFill>
                  <a:srgbClr val="FFC000"/>
                </a:solidFill>
              </a:rPr>
              <a:t>HUNT: An ultra-large-scale neutrino astronomy telescope, NIM-A (2026)</a:t>
            </a:r>
            <a:endParaRPr lang="en-IE" sz="1200" dirty="0">
              <a:solidFill>
                <a:srgbClr val="FFC000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8C7CA59-8966-4426-B0E2-A194E3B2766A}"/>
              </a:ext>
            </a:extLst>
          </p:cNvPr>
          <p:cNvSpPr txBox="1"/>
          <p:nvPr/>
        </p:nvSpPr>
        <p:spPr>
          <a:xfrm>
            <a:off x="3935956" y="5938659"/>
            <a:ext cx="28494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“The Recent Status of HUNT Prototypes: 2025”, T.Q. Huang, ICRC 2025</a:t>
            </a:r>
            <a:endParaRPr lang="en-IE" sz="1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59764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80C19-3D85-4704-AD61-A6EF21A00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Baikal-GVD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6F0F7-042A-4B0A-AF43-8BBFF1FB9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8796"/>
            <a:ext cx="8496300" cy="47375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u="sng" dirty="0"/>
              <a:t>Detector</a:t>
            </a:r>
            <a:r>
              <a:rPr lang="en-US" sz="2200" dirty="0"/>
              <a:t>:</a:t>
            </a:r>
          </a:p>
          <a:p>
            <a:r>
              <a:rPr lang="en-US" sz="2200" dirty="0"/>
              <a:t>~1km</a:t>
            </a:r>
            <a:r>
              <a:rPr lang="en-US" sz="2200" baseline="30000" dirty="0"/>
              <a:t>3</a:t>
            </a:r>
            <a:r>
              <a:rPr lang="en-US" sz="2200" dirty="0"/>
              <a:t> Cherenkov detector in Lake Baikal</a:t>
            </a:r>
          </a:p>
          <a:p>
            <a:pPr lvl="1"/>
            <a:r>
              <a:rPr lang="en-US" sz="2200" dirty="0"/>
              <a:t>Absorption length: 21 - 23 m, Scattering length: 30 - 50 m</a:t>
            </a:r>
          </a:p>
          <a:p>
            <a:r>
              <a:rPr lang="en-US" sz="2200" dirty="0"/>
              <a:t>Independent clusters of strings, 60m in radius</a:t>
            </a:r>
          </a:p>
          <a:p>
            <a:pPr marL="0" indent="0">
              <a:buNone/>
            </a:pPr>
            <a:r>
              <a:rPr lang="en-US" sz="2200" u="sng" dirty="0"/>
              <a:t>Optical Modules</a:t>
            </a:r>
            <a:r>
              <a:rPr lang="en-US" sz="2200" dirty="0"/>
              <a:t>:</a:t>
            </a:r>
          </a:p>
          <a:p>
            <a:r>
              <a:rPr lang="en-US" sz="2200" dirty="0"/>
              <a:t>Single downward 10” PMTs</a:t>
            </a:r>
            <a:endParaRPr lang="en-US" sz="2200" u="sng" dirty="0"/>
          </a:p>
          <a:p>
            <a:pPr marL="0" indent="0">
              <a:buNone/>
            </a:pPr>
            <a:r>
              <a:rPr lang="en-US" sz="2200" u="sng" dirty="0"/>
              <a:t>Status</a:t>
            </a:r>
            <a:r>
              <a:rPr lang="en-US" sz="2200" dirty="0"/>
              <a:t>:</a:t>
            </a:r>
          </a:p>
          <a:p>
            <a:r>
              <a:rPr lang="en-US" sz="2200" dirty="0"/>
              <a:t>Currently expanding detector ~0.7km</a:t>
            </a:r>
            <a:r>
              <a:rPr lang="en-US" sz="2200" baseline="30000" dirty="0"/>
              <a:t>3</a:t>
            </a:r>
            <a:r>
              <a:rPr lang="en-US" sz="2200" dirty="0"/>
              <a:t> in volume</a:t>
            </a:r>
          </a:p>
          <a:p>
            <a:r>
              <a:rPr lang="en-US" sz="2200" dirty="0"/>
              <a:t>~4200/6000 optical modules, expected to reach 1km</a:t>
            </a:r>
            <a:r>
              <a:rPr lang="en-US" sz="2200" baseline="30000" dirty="0"/>
              <a:t>3</a:t>
            </a:r>
            <a:r>
              <a:rPr lang="en-US" sz="2200" dirty="0"/>
              <a:t> in 2028</a:t>
            </a:r>
          </a:p>
          <a:p>
            <a:r>
              <a:rPr lang="en-US" sz="2200" dirty="0"/>
              <a:t>High energy cascade event analysis confirms the diffuse flux observation at the level above 5σ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DD5E1-6131-4EE2-9D20-88744E6F5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78D0A-254E-4F54-BC75-8BE269AC4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CA0003-59CA-44C2-AE9F-CF3C9C7AC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44</a:t>
            </a:fld>
            <a:endParaRPr lang="en-IE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0AC564-BD93-4313-89D1-AB70FC1858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170" y="365125"/>
            <a:ext cx="3502780" cy="272438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1A275FF-C969-49AC-ADE6-0DA8D69FFB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4583" y="3339146"/>
            <a:ext cx="2995367" cy="289149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DC84D16-677D-4790-A278-1FC13FDA992C}"/>
              </a:ext>
            </a:extLst>
          </p:cNvPr>
          <p:cNvSpPr txBox="1"/>
          <p:nvPr/>
        </p:nvSpPr>
        <p:spPr>
          <a:xfrm>
            <a:off x="5208414" y="5833130"/>
            <a:ext cx="342382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FFC000"/>
                </a:solidFill>
              </a:rPr>
              <a:t>“Baikal-GVD neutrino telescope status and results”, Rastislav </a:t>
            </a:r>
            <a:r>
              <a:rPr lang="en-US" sz="1400" dirty="0" err="1">
                <a:solidFill>
                  <a:srgbClr val="FFC000"/>
                </a:solidFill>
              </a:rPr>
              <a:t>Dvornický</a:t>
            </a:r>
            <a:r>
              <a:rPr lang="en-US" sz="1400" dirty="0">
                <a:solidFill>
                  <a:srgbClr val="FFC000"/>
                </a:solidFill>
              </a:rPr>
              <a:t>, </a:t>
            </a:r>
            <a:r>
              <a:rPr lang="en-US" sz="1400" dirty="0" err="1">
                <a:solidFill>
                  <a:srgbClr val="FFC000"/>
                </a:solidFill>
              </a:rPr>
              <a:t>Moriond</a:t>
            </a:r>
            <a:r>
              <a:rPr lang="en-US" sz="1400" dirty="0">
                <a:solidFill>
                  <a:srgbClr val="FFC000"/>
                </a:solidFill>
              </a:rPr>
              <a:t> 2026</a:t>
            </a:r>
            <a:endParaRPr lang="en-IE" sz="1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05604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A0E0547-A214-4AE5-A0F0-851AB212F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3207" y="334962"/>
            <a:ext cx="4934072" cy="2869380"/>
          </a:xfrm>
          <a:prstGeom prst="roundRect">
            <a:avLst>
              <a:gd name="adj" fmla="val 10597"/>
            </a:avLst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BC800A-C747-48AE-B06B-AEC07E768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NEON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79935-F0D2-4E2C-B6B2-DC0BB118D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8635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300" u="sng" dirty="0"/>
              <a:t>Detector</a:t>
            </a:r>
            <a:r>
              <a:rPr lang="en-US" sz="2300" dirty="0"/>
              <a:t>: </a:t>
            </a:r>
            <a:r>
              <a:rPr lang="en-US" sz="2000" dirty="0"/>
              <a:t>Neutrino Observatory in the </a:t>
            </a:r>
            <a:r>
              <a:rPr lang="en-US" sz="2000" dirty="0" err="1"/>
              <a:t>Nanhai</a:t>
            </a:r>
            <a:endParaRPr lang="en-US" sz="2300" dirty="0"/>
          </a:p>
          <a:p>
            <a:r>
              <a:rPr lang="en-US" sz="2300" dirty="0"/>
              <a:t>~10km</a:t>
            </a:r>
            <a:r>
              <a:rPr lang="en-US" sz="2300" baseline="30000" dirty="0"/>
              <a:t>3 </a:t>
            </a:r>
            <a:r>
              <a:rPr lang="en-US" sz="2300" dirty="0"/>
              <a:t>volume, ~1200 strings </a:t>
            </a:r>
          </a:p>
          <a:p>
            <a:r>
              <a:rPr lang="en-US" sz="2300" dirty="0"/>
              <a:t>1.7 km or 3.5 km deep</a:t>
            </a:r>
            <a:endParaRPr lang="en-US" sz="2300" baseline="30000" dirty="0"/>
          </a:p>
          <a:p>
            <a:r>
              <a:rPr lang="en-IE" sz="2300" dirty="0"/>
              <a:t>Multi x31 3” PMT DOM</a:t>
            </a:r>
          </a:p>
          <a:p>
            <a:r>
              <a:rPr lang="en-IE" sz="2300" dirty="0" err="1"/>
              <a:t>Fibonnaci</a:t>
            </a:r>
            <a:r>
              <a:rPr lang="en-IE" sz="2300" dirty="0"/>
              <a:t> layout pattern, ~</a:t>
            </a:r>
            <a:r>
              <a:rPr lang="en-IE" sz="2300" dirty="0" err="1"/>
              <a:t>TeV-EeV</a:t>
            </a:r>
            <a:r>
              <a:rPr lang="en-IE" sz="2300" dirty="0"/>
              <a:t> range</a:t>
            </a:r>
          </a:p>
          <a:p>
            <a:endParaRPr lang="en-IE" sz="2300" u="sng" dirty="0"/>
          </a:p>
          <a:p>
            <a:pPr marL="0" indent="0">
              <a:buNone/>
            </a:pPr>
            <a:r>
              <a:rPr lang="en-IE" sz="2300" u="sng" dirty="0"/>
              <a:t>Status</a:t>
            </a:r>
            <a:r>
              <a:rPr lang="en-IE" sz="2300" dirty="0"/>
              <a:t>:</a:t>
            </a:r>
          </a:p>
          <a:p>
            <a:r>
              <a:rPr lang="en-IE" sz="2300" dirty="0"/>
              <a:t>Lake trials of optical modules, long-term hardware stability verified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F342D-4704-4932-8BA7-ADD7E047F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491066-8D38-4F4C-B64D-4DAA81C1B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F6FBA4-FDA0-4F3E-931D-1FCDE0594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45</a:t>
            </a:fld>
            <a:endParaRPr lang="en-IE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33C3D8-2410-4B27-B3FC-7C25EB61C48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1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64000"/>
                    </a14:imgEffect>
                    <a14:imgEffect>
                      <a14:brightnessContrast bright="7000" contrast="28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168572" y="3364919"/>
            <a:ext cx="2087940" cy="2787186"/>
          </a:xfrm>
          <a:prstGeom prst="roundRect">
            <a:avLst/>
          </a:prstGeom>
          <a:effectLst>
            <a:glow rad="964812">
              <a:schemeClr val="accent4">
                <a:satMod val="175000"/>
                <a:alpha val="0"/>
              </a:schemeClr>
            </a:glow>
            <a:outerShdw dist="50800" sx="1000" sy="1000" algn="ctr" rotWithShape="0">
              <a:srgbClr val="000000">
                <a:alpha val="33000"/>
              </a:srgbClr>
            </a:outerShdw>
          </a:effectLst>
          <a:scene3d>
            <a:camera prst="orthographicFront">
              <a:rot lat="0" lon="1200000" rev="0"/>
            </a:camera>
            <a:lightRig rig="threePt" dir="t"/>
          </a:scene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252B50F-AE09-4633-8404-0B580E8A218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5347" t="4757" r="-1" b="7798"/>
          <a:stretch/>
        </p:blipFill>
        <p:spPr>
          <a:xfrm>
            <a:off x="8320711" y="3364919"/>
            <a:ext cx="3699883" cy="280662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71975385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23739-51AA-42ED-B417-16448C134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Interesting Ideas - POLARIS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08AE8-1C1A-4630-9621-AF9C98AB5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1830274"/>
            <a:ext cx="642801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u="sng" dirty="0"/>
              <a:t>Detector</a:t>
            </a:r>
            <a:r>
              <a:rPr lang="en-US" sz="2400" dirty="0"/>
              <a:t>: Pacific Ocean Large Area Radial Instrumented Sparse array</a:t>
            </a:r>
          </a:p>
          <a:p>
            <a:r>
              <a:rPr lang="en-US" sz="2400" dirty="0"/>
              <a:t>Focuses on horizontal track events in the multi-</a:t>
            </a:r>
            <a:r>
              <a:rPr lang="en-US" sz="2400" dirty="0" err="1"/>
              <a:t>TeV</a:t>
            </a:r>
            <a:r>
              <a:rPr lang="en-US" sz="2400" dirty="0"/>
              <a:t> to </a:t>
            </a:r>
            <a:r>
              <a:rPr lang="en-US" sz="2400" dirty="0" err="1"/>
              <a:t>PeV</a:t>
            </a:r>
            <a:r>
              <a:rPr lang="en-US" sz="2400" dirty="0"/>
              <a:t> regime</a:t>
            </a:r>
          </a:p>
          <a:p>
            <a:r>
              <a:rPr lang="en-US" sz="2400" dirty="0"/>
              <a:t>5 “arms” made up of gates: pairs of strings</a:t>
            </a:r>
          </a:p>
          <a:p>
            <a:r>
              <a:rPr lang="en-US" sz="2400" dirty="0"/>
              <a:t>Detector runs with fewer DOMS, 1100 in total</a:t>
            </a:r>
          </a:p>
          <a:p>
            <a:endParaRPr lang="en-US" sz="2400" dirty="0"/>
          </a:p>
          <a:p>
            <a:r>
              <a:rPr lang="en-US" sz="2400" dirty="0"/>
              <a:t>POLARIS expects to surpass KM3NeT-ARCA in point source sensitivity at </a:t>
            </a:r>
            <a:r>
              <a:rPr lang="en-US" sz="2400" dirty="0" err="1"/>
              <a:t>PeV</a:t>
            </a:r>
            <a:r>
              <a:rPr lang="en-US" sz="2400" dirty="0"/>
              <a:t> energies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B874A-9584-4376-AC07-B807AE320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F886F0-3EB6-4A00-B816-1A7B852EC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5D7F2-9408-4F83-AF3F-05F905AB7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46</a:t>
            </a:fld>
            <a:endParaRPr lang="en-IE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8BEDFF-78B0-41F3-BC25-C5358E3AE9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2443" y="1538095"/>
            <a:ext cx="4953269" cy="20922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8BB6ED5-2494-4798-A7A6-D35EE41E46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9754" y="3749089"/>
            <a:ext cx="4985958" cy="239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29538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9" descr="Surface Classroom Blackboard Completely Shaded Chalk Stock Photo 110048711  | Shutterstock">
            <a:extLst>
              <a:ext uri="{FF2B5EF4-FFF2-40B4-BE49-F238E27FC236}">
                <a16:creationId xmlns:a16="http://schemas.microsoft.com/office/drawing/2014/main" id="{A1F0C7FA-DA43-467A-A83C-43E0BEC362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4000"/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7639"/>
          <a:stretch/>
        </p:blipFill>
        <p:spPr bwMode="auto">
          <a:xfrm rot="16200000">
            <a:off x="4075901" y="3181413"/>
            <a:ext cx="3364900" cy="2347941"/>
          </a:xfrm>
          <a:prstGeom prst="rect">
            <a:avLst/>
          </a:prstGeom>
          <a:noFill/>
          <a:effectLst>
            <a:softEdge rad="101600"/>
          </a:effec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506AC7B4-7A89-4D25-9268-848E7653F6F5}"/>
              </a:ext>
            </a:extLst>
          </p:cNvPr>
          <p:cNvSpPr txBox="1"/>
          <p:nvPr/>
        </p:nvSpPr>
        <p:spPr>
          <a:xfrm>
            <a:off x="4830209" y="3675828"/>
            <a:ext cx="2887775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Bradley Hand ITC" panose="03070402050302030203" pitchFamily="66" charset="0"/>
              </a:rPr>
              <a:t>Atmospheric</a:t>
            </a:r>
            <a:endParaRPr lang="en-IE" sz="2800" b="1" dirty="0">
              <a:solidFill>
                <a:schemeClr val="accent5">
                  <a:lumMod val="20000"/>
                  <a:lumOff val="80000"/>
                </a:schemeClr>
              </a:solidFill>
              <a:latin typeface="Bradley Hand ITC" panose="03070402050302030203" pitchFamily="66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98670E4-BDAE-4672-83DB-5583A175F68F}"/>
              </a:ext>
            </a:extLst>
          </p:cNvPr>
          <p:cNvCxnSpPr>
            <a:cxnSpLocks/>
          </p:cNvCxnSpPr>
          <p:nvPr/>
        </p:nvCxnSpPr>
        <p:spPr>
          <a:xfrm flipH="1">
            <a:off x="1979943" y="2211388"/>
            <a:ext cx="15729" cy="3778509"/>
          </a:xfrm>
          <a:prstGeom prst="line">
            <a:avLst/>
          </a:prstGeom>
          <a:ln w="762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DF7E755-0E07-4DB8-8116-329963F353FA}"/>
              </a:ext>
            </a:extLst>
          </p:cNvPr>
          <p:cNvCxnSpPr>
            <a:cxnSpLocks/>
          </p:cNvCxnSpPr>
          <p:nvPr/>
        </p:nvCxnSpPr>
        <p:spPr>
          <a:xfrm flipH="1">
            <a:off x="1979943" y="5977755"/>
            <a:ext cx="4918801" cy="7829"/>
          </a:xfrm>
          <a:prstGeom prst="line">
            <a:avLst/>
          </a:prstGeom>
          <a:ln w="762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59D24070-7D2D-432A-9BB0-50AACAFEDE63}"/>
              </a:ext>
            </a:extLst>
          </p:cNvPr>
          <p:cNvSpPr/>
          <p:nvPr/>
        </p:nvSpPr>
        <p:spPr>
          <a:xfrm rot="5400000">
            <a:off x="6898785" y="5871459"/>
            <a:ext cx="212511" cy="21259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7FC0E8-7CA5-4A21-AE1F-46371A62E984}"/>
              </a:ext>
            </a:extLst>
          </p:cNvPr>
          <p:cNvSpPr txBox="1"/>
          <p:nvPr/>
        </p:nvSpPr>
        <p:spPr>
          <a:xfrm>
            <a:off x="1180507" y="4923970"/>
            <a:ext cx="89998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-20</a:t>
            </a:r>
            <a:endParaRPr lang="en-IE" sz="20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4A9AA2B-340C-4837-8E7D-E7C87246BECC}"/>
              </a:ext>
            </a:extLst>
          </p:cNvPr>
          <p:cNvCxnSpPr/>
          <p:nvPr/>
        </p:nvCxnSpPr>
        <p:spPr>
          <a:xfrm flipH="1">
            <a:off x="1991599" y="5127145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3417E16-1F1D-44E6-A568-2C8F9CB3AB6A}"/>
              </a:ext>
            </a:extLst>
          </p:cNvPr>
          <p:cNvSpPr txBox="1"/>
          <p:nvPr/>
        </p:nvSpPr>
        <p:spPr>
          <a:xfrm>
            <a:off x="1192224" y="4068689"/>
            <a:ext cx="797064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-10</a:t>
            </a:r>
            <a:endParaRPr lang="en-IE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7C6E68-369D-419D-BFA0-282A56DD0AA1}"/>
              </a:ext>
            </a:extLst>
          </p:cNvPr>
          <p:cNvSpPr txBox="1"/>
          <p:nvPr/>
        </p:nvSpPr>
        <p:spPr>
          <a:xfrm>
            <a:off x="1174370" y="6084048"/>
            <a:ext cx="6306352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                          keV                  GeV                    </a:t>
            </a:r>
            <a:r>
              <a:rPr lang="en-US" sz="2000" dirty="0" err="1"/>
              <a:t>PeV</a:t>
            </a:r>
            <a:endParaRPr lang="en-US" sz="2000" dirty="0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3B54518-7F32-4605-AE8C-44AA077061EE}"/>
              </a:ext>
            </a:extLst>
          </p:cNvPr>
          <p:cNvCxnSpPr/>
          <p:nvPr/>
        </p:nvCxnSpPr>
        <p:spPr>
          <a:xfrm rot="16200000" flipH="1">
            <a:off x="2882227" y="5927296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773D98D-F8D2-421E-9E7A-9E4794CD9B48}"/>
              </a:ext>
            </a:extLst>
          </p:cNvPr>
          <p:cNvCxnSpPr/>
          <p:nvPr/>
        </p:nvCxnSpPr>
        <p:spPr>
          <a:xfrm rot="16200000" flipH="1">
            <a:off x="5834656" y="5925859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080003EF-9698-497F-A6B7-E41DBAABF431}"/>
              </a:ext>
            </a:extLst>
          </p:cNvPr>
          <p:cNvCxnSpPr/>
          <p:nvPr/>
        </p:nvCxnSpPr>
        <p:spPr>
          <a:xfrm rot="16200000" flipH="1">
            <a:off x="4355348" y="5921654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1A740333-90CD-499C-A504-805798C57768}"/>
              </a:ext>
            </a:extLst>
          </p:cNvPr>
          <p:cNvCxnSpPr/>
          <p:nvPr/>
        </p:nvCxnSpPr>
        <p:spPr>
          <a:xfrm flipH="1">
            <a:off x="1988814" y="4290923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737DC02-6A15-43F0-9317-C5E3033FDD0E}"/>
              </a:ext>
            </a:extLst>
          </p:cNvPr>
          <p:cNvSpPr txBox="1"/>
          <p:nvPr/>
        </p:nvSpPr>
        <p:spPr>
          <a:xfrm rot="16200000">
            <a:off x="-284007" y="3284550"/>
            <a:ext cx="27964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Flux [cm</a:t>
            </a:r>
            <a:r>
              <a:rPr lang="en-US" sz="2000" baseline="30000" dirty="0"/>
              <a:t>-2</a:t>
            </a:r>
            <a:r>
              <a:rPr lang="en-US" sz="2000" dirty="0"/>
              <a:t> s</a:t>
            </a:r>
            <a:r>
              <a:rPr lang="en-US" sz="2000" baseline="30000" dirty="0"/>
              <a:t>-1</a:t>
            </a:r>
            <a:r>
              <a:rPr lang="en-US" sz="2000" dirty="0"/>
              <a:t> sr</a:t>
            </a:r>
            <a:r>
              <a:rPr lang="en-US" sz="2000" baseline="30000" dirty="0"/>
              <a:t>-1</a:t>
            </a:r>
            <a:r>
              <a:rPr lang="en-US" sz="2000" dirty="0"/>
              <a:t> MeV</a:t>
            </a:r>
            <a:r>
              <a:rPr lang="en-US" sz="2000" baseline="30000" dirty="0"/>
              <a:t>-1</a:t>
            </a:r>
            <a:r>
              <a:rPr lang="en-US" sz="2000" dirty="0"/>
              <a:t>]</a:t>
            </a:r>
            <a:endParaRPr lang="en-IE" sz="2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0D18D-6FF2-433C-8282-8EE76E24F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Future astrophysical neutrino experiments | Iwan Morton-Blake/Donglian Xu</a:t>
            </a:r>
            <a:endParaRPr lang="en-IE"/>
          </a:p>
        </p:txBody>
      </p:sp>
      <p:pic>
        <p:nvPicPr>
          <p:cNvPr id="44" name="Picture 12" descr="IceCube sees neutrinos from 47 million light-years away - Big Think">
            <a:extLst>
              <a:ext uri="{FF2B5EF4-FFF2-40B4-BE49-F238E27FC236}">
                <a16:creationId xmlns:a16="http://schemas.microsoft.com/office/drawing/2014/main" id="{94165D3A-6781-4C59-8B30-245CFC2008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00" b="7853"/>
          <a:stretch/>
        </p:blipFill>
        <p:spPr bwMode="auto">
          <a:xfrm>
            <a:off x="7452263" y="3397142"/>
            <a:ext cx="903596" cy="1134910"/>
          </a:xfrm>
          <a:prstGeom prst="roundRect">
            <a:avLst/>
          </a:prstGeom>
          <a:noFill/>
          <a:ln w="19050"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" name="TextBox 95">
            <a:extLst>
              <a:ext uri="{FF2B5EF4-FFF2-40B4-BE49-F238E27FC236}">
                <a16:creationId xmlns:a16="http://schemas.microsoft.com/office/drawing/2014/main" id="{526C8A7F-ACC2-4454-8E1D-22009C749C2C}"/>
              </a:ext>
            </a:extLst>
          </p:cNvPr>
          <p:cNvSpPr txBox="1"/>
          <p:nvPr/>
        </p:nvSpPr>
        <p:spPr>
          <a:xfrm>
            <a:off x="5673128" y="4923756"/>
            <a:ext cx="386898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FFFF00"/>
                </a:solidFill>
                <a:latin typeface="Bradley Hand ITC" panose="03070402050302030203" pitchFamily="66" charset="0"/>
              </a:rPr>
              <a:t>Active galactic nucleus, cosmological sources</a:t>
            </a:r>
            <a:endParaRPr lang="en-IE" sz="2000" b="1" dirty="0">
              <a:solidFill>
                <a:srgbClr val="FFFF0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97" name="Picture 2" descr="What are Active Galactic Nuclei? - Universe Today">
            <a:extLst>
              <a:ext uri="{FF2B5EF4-FFF2-40B4-BE49-F238E27FC236}">
                <a16:creationId xmlns:a16="http://schemas.microsoft.com/office/drawing/2014/main" id="{E1723295-B230-4C72-9373-178D76D4B8DF}"/>
              </a:ext>
            </a:extLst>
          </p:cNvPr>
          <p:cNvPicPr/>
          <p:nvPr/>
        </p:nvPicPr>
        <p:blipFill rotWithShape="1">
          <a:blip r:embed="rId5"/>
          <a:srcRect l="9843" r="11397"/>
          <a:stretch/>
        </p:blipFill>
        <p:spPr>
          <a:xfrm>
            <a:off x="9265844" y="4706976"/>
            <a:ext cx="1432711" cy="1068564"/>
          </a:xfrm>
          <a:prstGeom prst="roundRect">
            <a:avLst/>
          </a:prstGeom>
          <a:solidFill>
            <a:schemeClr val="bg1"/>
          </a:solidFill>
          <a:ln w="19050">
            <a:solidFill>
              <a:srgbClr val="FFFF00"/>
            </a:solidFill>
          </a:ln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2311E6-450C-44FB-B42C-293AAA49D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A66E92A-8C56-4FC4-9A77-AA4ED8BFD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47320-A876-4EC8-B33B-1E04D9997FA4}" type="slidenum">
              <a:rPr lang="en-IE" smtClean="0"/>
              <a:t>47</a:t>
            </a:fld>
            <a:endParaRPr lang="en-IE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FE8C49-8DCD-4932-9803-96DE834813E0}"/>
              </a:ext>
            </a:extLst>
          </p:cNvPr>
          <p:cNvSpPr txBox="1"/>
          <p:nvPr/>
        </p:nvSpPr>
        <p:spPr>
          <a:xfrm>
            <a:off x="1177943" y="2380568"/>
            <a:ext cx="76390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10</a:t>
            </a:r>
            <a:endParaRPr lang="en-IE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A30131-D32C-4B0E-A317-B104A1088E1F}"/>
              </a:ext>
            </a:extLst>
          </p:cNvPr>
          <p:cNvSpPr txBox="1"/>
          <p:nvPr/>
        </p:nvSpPr>
        <p:spPr>
          <a:xfrm>
            <a:off x="1192224" y="3222311"/>
            <a:ext cx="76390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</a:t>
            </a:r>
            <a:endParaRPr lang="en-IE" sz="2000" dirty="0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9B47FD3C-5DF8-44B3-88B5-52A7F44A6178}"/>
              </a:ext>
            </a:extLst>
          </p:cNvPr>
          <p:cNvSpPr/>
          <p:nvPr/>
        </p:nvSpPr>
        <p:spPr>
          <a:xfrm>
            <a:off x="2641966" y="2536415"/>
            <a:ext cx="941090" cy="968685"/>
          </a:xfrm>
          <a:custGeom>
            <a:avLst/>
            <a:gdLst>
              <a:gd name="connsiteX0" fmla="*/ 1059180 w 1059180"/>
              <a:gd name="connsiteY0" fmla="*/ 110490 h 887730"/>
              <a:gd name="connsiteX1" fmla="*/ 1040130 w 1059180"/>
              <a:gd name="connsiteY1" fmla="*/ 53340 h 887730"/>
              <a:gd name="connsiteX2" fmla="*/ 1032510 w 1059180"/>
              <a:gd name="connsiteY2" fmla="*/ 30480 h 887730"/>
              <a:gd name="connsiteX3" fmla="*/ 1002030 w 1059180"/>
              <a:gd name="connsiteY3" fmla="*/ 7620 h 887730"/>
              <a:gd name="connsiteX4" fmla="*/ 933450 w 1059180"/>
              <a:gd name="connsiteY4" fmla="*/ 0 h 887730"/>
              <a:gd name="connsiteX5" fmla="*/ 880110 w 1059180"/>
              <a:gd name="connsiteY5" fmla="*/ 3810 h 887730"/>
              <a:gd name="connsiteX6" fmla="*/ 842010 w 1059180"/>
              <a:gd name="connsiteY6" fmla="*/ 26670 h 887730"/>
              <a:gd name="connsiteX7" fmla="*/ 720090 w 1059180"/>
              <a:gd name="connsiteY7" fmla="*/ 144780 h 887730"/>
              <a:gd name="connsiteX8" fmla="*/ 685800 w 1059180"/>
              <a:gd name="connsiteY8" fmla="*/ 179070 h 887730"/>
              <a:gd name="connsiteX9" fmla="*/ 651510 w 1059180"/>
              <a:gd name="connsiteY9" fmla="*/ 213360 h 887730"/>
              <a:gd name="connsiteX10" fmla="*/ 575310 w 1059180"/>
              <a:gd name="connsiteY10" fmla="*/ 297180 h 887730"/>
              <a:gd name="connsiteX11" fmla="*/ 518160 w 1059180"/>
              <a:gd name="connsiteY11" fmla="*/ 354330 h 887730"/>
              <a:gd name="connsiteX12" fmla="*/ 483870 w 1059180"/>
              <a:gd name="connsiteY12" fmla="*/ 388620 h 887730"/>
              <a:gd name="connsiteX13" fmla="*/ 453390 w 1059180"/>
              <a:gd name="connsiteY13" fmla="*/ 415290 h 887730"/>
              <a:gd name="connsiteX14" fmla="*/ 388620 w 1059180"/>
              <a:gd name="connsiteY14" fmla="*/ 487680 h 887730"/>
              <a:gd name="connsiteX15" fmla="*/ 361950 w 1059180"/>
              <a:gd name="connsiteY15" fmla="*/ 525780 h 887730"/>
              <a:gd name="connsiteX16" fmla="*/ 327660 w 1059180"/>
              <a:gd name="connsiteY16" fmla="*/ 556260 h 887730"/>
              <a:gd name="connsiteX17" fmla="*/ 297180 w 1059180"/>
              <a:gd name="connsiteY17" fmla="*/ 590550 h 887730"/>
              <a:gd name="connsiteX18" fmla="*/ 217170 w 1059180"/>
              <a:gd name="connsiteY18" fmla="*/ 670560 h 887730"/>
              <a:gd name="connsiteX19" fmla="*/ 72390 w 1059180"/>
              <a:gd name="connsiteY19" fmla="*/ 811530 h 887730"/>
              <a:gd name="connsiteX20" fmla="*/ 45720 w 1059180"/>
              <a:gd name="connsiteY20" fmla="*/ 845820 h 887730"/>
              <a:gd name="connsiteX21" fmla="*/ 11430 w 1059180"/>
              <a:gd name="connsiteY21" fmla="*/ 880110 h 887730"/>
              <a:gd name="connsiteX22" fmla="*/ 0 w 1059180"/>
              <a:gd name="connsiteY22" fmla="*/ 887730 h 887730"/>
              <a:gd name="connsiteX0" fmla="*/ 1048024 w 1048024"/>
              <a:gd name="connsiteY0" fmla="*/ 110490 h 1057437"/>
              <a:gd name="connsiteX1" fmla="*/ 1028974 w 1048024"/>
              <a:gd name="connsiteY1" fmla="*/ 53340 h 1057437"/>
              <a:gd name="connsiteX2" fmla="*/ 1021354 w 1048024"/>
              <a:gd name="connsiteY2" fmla="*/ 30480 h 1057437"/>
              <a:gd name="connsiteX3" fmla="*/ 990874 w 1048024"/>
              <a:gd name="connsiteY3" fmla="*/ 7620 h 1057437"/>
              <a:gd name="connsiteX4" fmla="*/ 922294 w 1048024"/>
              <a:gd name="connsiteY4" fmla="*/ 0 h 1057437"/>
              <a:gd name="connsiteX5" fmla="*/ 868954 w 1048024"/>
              <a:gd name="connsiteY5" fmla="*/ 3810 h 1057437"/>
              <a:gd name="connsiteX6" fmla="*/ 830854 w 1048024"/>
              <a:gd name="connsiteY6" fmla="*/ 26670 h 1057437"/>
              <a:gd name="connsiteX7" fmla="*/ 708934 w 1048024"/>
              <a:gd name="connsiteY7" fmla="*/ 144780 h 1057437"/>
              <a:gd name="connsiteX8" fmla="*/ 674644 w 1048024"/>
              <a:gd name="connsiteY8" fmla="*/ 179070 h 1057437"/>
              <a:gd name="connsiteX9" fmla="*/ 640354 w 1048024"/>
              <a:gd name="connsiteY9" fmla="*/ 213360 h 1057437"/>
              <a:gd name="connsiteX10" fmla="*/ 564154 w 1048024"/>
              <a:gd name="connsiteY10" fmla="*/ 297180 h 1057437"/>
              <a:gd name="connsiteX11" fmla="*/ 507004 w 1048024"/>
              <a:gd name="connsiteY11" fmla="*/ 354330 h 1057437"/>
              <a:gd name="connsiteX12" fmla="*/ 472714 w 1048024"/>
              <a:gd name="connsiteY12" fmla="*/ 388620 h 1057437"/>
              <a:gd name="connsiteX13" fmla="*/ 442234 w 1048024"/>
              <a:gd name="connsiteY13" fmla="*/ 415290 h 1057437"/>
              <a:gd name="connsiteX14" fmla="*/ 377464 w 1048024"/>
              <a:gd name="connsiteY14" fmla="*/ 487680 h 1057437"/>
              <a:gd name="connsiteX15" fmla="*/ 350794 w 1048024"/>
              <a:gd name="connsiteY15" fmla="*/ 525780 h 1057437"/>
              <a:gd name="connsiteX16" fmla="*/ 316504 w 1048024"/>
              <a:gd name="connsiteY16" fmla="*/ 556260 h 1057437"/>
              <a:gd name="connsiteX17" fmla="*/ 286024 w 1048024"/>
              <a:gd name="connsiteY17" fmla="*/ 590550 h 1057437"/>
              <a:gd name="connsiteX18" fmla="*/ 206014 w 1048024"/>
              <a:gd name="connsiteY18" fmla="*/ 670560 h 1057437"/>
              <a:gd name="connsiteX19" fmla="*/ 61234 w 1048024"/>
              <a:gd name="connsiteY19" fmla="*/ 811530 h 1057437"/>
              <a:gd name="connsiteX20" fmla="*/ 34564 w 1048024"/>
              <a:gd name="connsiteY20" fmla="*/ 845820 h 1057437"/>
              <a:gd name="connsiteX21" fmla="*/ 274 w 1048024"/>
              <a:gd name="connsiteY21" fmla="*/ 880110 h 1057437"/>
              <a:gd name="connsiteX22" fmla="*/ 25923 w 1048024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35311 w 1022101"/>
              <a:gd name="connsiteY19" fmla="*/ 811530 h 1057437"/>
              <a:gd name="connsiteX20" fmla="*/ 8641 w 1022101"/>
              <a:gd name="connsiteY20" fmla="*/ 845820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35311 w 1022101"/>
              <a:gd name="connsiteY19" fmla="*/ 81153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4413 w 1022101"/>
              <a:gd name="connsiteY18" fmla="*/ 721472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6594 w 1022101"/>
              <a:gd name="connsiteY18" fmla="*/ 710865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752806 w 1022101"/>
              <a:gd name="connsiteY7" fmla="*/ 197813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2630 h 1059577"/>
              <a:gd name="connsiteX1" fmla="*/ 1003051 w 1022101"/>
              <a:gd name="connsiteY1" fmla="*/ 55480 h 1059577"/>
              <a:gd name="connsiteX2" fmla="*/ 995431 w 1022101"/>
              <a:gd name="connsiteY2" fmla="*/ 32620 h 1059577"/>
              <a:gd name="connsiteX3" fmla="*/ 964951 w 1022101"/>
              <a:gd name="connsiteY3" fmla="*/ 9760 h 1059577"/>
              <a:gd name="connsiteX4" fmla="*/ 896371 w 1022101"/>
              <a:gd name="connsiteY4" fmla="*/ 2140 h 1059577"/>
              <a:gd name="connsiteX5" fmla="*/ 843031 w 1022101"/>
              <a:gd name="connsiteY5" fmla="*/ 5950 h 1059577"/>
              <a:gd name="connsiteX6" fmla="*/ 850734 w 1022101"/>
              <a:gd name="connsiteY6" fmla="*/ 71237 h 1059577"/>
              <a:gd name="connsiteX7" fmla="*/ 752806 w 1022101"/>
              <a:gd name="connsiteY7" fmla="*/ 199953 h 1059577"/>
              <a:gd name="connsiteX8" fmla="*/ 718516 w 1022101"/>
              <a:gd name="connsiteY8" fmla="*/ 208787 h 1059577"/>
              <a:gd name="connsiteX9" fmla="*/ 690769 w 1022101"/>
              <a:gd name="connsiteY9" fmla="*/ 260048 h 1059577"/>
              <a:gd name="connsiteX10" fmla="*/ 640742 w 1022101"/>
              <a:gd name="connsiteY10" fmla="*/ 318413 h 1059577"/>
              <a:gd name="connsiteX11" fmla="*/ 601041 w 1022101"/>
              <a:gd name="connsiteY11" fmla="*/ 354349 h 1059577"/>
              <a:gd name="connsiteX12" fmla="*/ 571114 w 1022101"/>
              <a:gd name="connsiteY12" fmla="*/ 390760 h 1059577"/>
              <a:gd name="connsiteX13" fmla="*/ 534090 w 1022101"/>
              <a:gd name="connsiteY13" fmla="*/ 430159 h 1059577"/>
              <a:gd name="connsiteX14" fmla="*/ 493312 w 1022101"/>
              <a:gd name="connsiteY14" fmla="*/ 481334 h 1059577"/>
              <a:gd name="connsiteX15" fmla="*/ 464461 w 1022101"/>
              <a:gd name="connsiteY15" fmla="*/ 530041 h 1059577"/>
              <a:gd name="connsiteX16" fmla="*/ 419266 w 1022101"/>
              <a:gd name="connsiteY16" fmla="*/ 581735 h 1059577"/>
              <a:gd name="connsiteX17" fmla="*/ 364794 w 1022101"/>
              <a:gd name="connsiteY17" fmla="*/ 639360 h 1059577"/>
              <a:gd name="connsiteX18" fmla="*/ 306594 w 1022101"/>
              <a:gd name="connsiteY18" fmla="*/ 713005 h 1059577"/>
              <a:gd name="connsiteX19" fmla="*/ 231609 w 1022101"/>
              <a:gd name="connsiteY19" fmla="*/ 826399 h 1059577"/>
              <a:gd name="connsiteX20" fmla="*/ 156956 w 1022101"/>
              <a:gd name="connsiteY20" fmla="*/ 900993 h 1059577"/>
              <a:gd name="connsiteX21" fmla="*/ 94311 w 1022101"/>
              <a:gd name="connsiteY21" fmla="*/ 964982 h 1059577"/>
              <a:gd name="connsiteX22" fmla="*/ 0 w 1022101"/>
              <a:gd name="connsiteY22" fmla="*/ 1059577 h 105957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95377 w 1022101"/>
              <a:gd name="connsiteY5" fmla="*/ 31387 h 1057437"/>
              <a:gd name="connsiteX6" fmla="*/ 850734 w 1022101"/>
              <a:gd name="connsiteY6" fmla="*/ 69097 h 1057437"/>
              <a:gd name="connsiteX7" fmla="*/ 752806 w 1022101"/>
              <a:gd name="connsiteY7" fmla="*/ 197813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03052 h 1049999"/>
              <a:gd name="connsiteX1" fmla="*/ 1003051 w 1022101"/>
              <a:gd name="connsiteY1" fmla="*/ 45902 h 1049999"/>
              <a:gd name="connsiteX2" fmla="*/ 995431 w 1022101"/>
              <a:gd name="connsiteY2" fmla="*/ 23042 h 1049999"/>
              <a:gd name="connsiteX3" fmla="*/ 964951 w 1022101"/>
              <a:gd name="connsiteY3" fmla="*/ 182 h 1049999"/>
              <a:gd name="connsiteX4" fmla="*/ 909458 w 1022101"/>
              <a:gd name="connsiteY4" fmla="*/ 11654 h 1049999"/>
              <a:gd name="connsiteX5" fmla="*/ 895377 w 1022101"/>
              <a:gd name="connsiteY5" fmla="*/ 23949 h 1049999"/>
              <a:gd name="connsiteX6" fmla="*/ 850734 w 1022101"/>
              <a:gd name="connsiteY6" fmla="*/ 61659 h 1049999"/>
              <a:gd name="connsiteX7" fmla="*/ 752806 w 1022101"/>
              <a:gd name="connsiteY7" fmla="*/ 190375 h 1049999"/>
              <a:gd name="connsiteX8" fmla="*/ 718516 w 1022101"/>
              <a:gd name="connsiteY8" fmla="*/ 199209 h 1049999"/>
              <a:gd name="connsiteX9" fmla="*/ 690769 w 1022101"/>
              <a:gd name="connsiteY9" fmla="*/ 250470 h 1049999"/>
              <a:gd name="connsiteX10" fmla="*/ 640742 w 1022101"/>
              <a:gd name="connsiteY10" fmla="*/ 308835 h 1049999"/>
              <a:gd name="connsiteX11" fmla="*/ 601041 w 1022101"/>
              <a:gd name="connsiteY11" fmla="*/ 344771 h 1049999"/>
              <a:gd name="connsiteX12" fmla="*/ 571114 w 1022101"/>
              <a:gd name="connsiteY12" fmla="*/ 381182 h 1049999"/>
              <a:gd name="connsiteX13" fmla="*/ 534090 w 1022101"/>
              <a:gd name="connsiteY13" fmla="*/ 420581 h 1049999"/>
              <a:gd name="connsiteX14" fmla="*/ 493312 w 1022101"/>
              <a:gd name="connsiteY14" fmla="*/ 471756 h 1049999"/>
              <a:gd name="connsiteX15" fmla="*/ 464461 w 1022101"/>
              <a:gd name="connsiteY15" fmla="*/ 520463 h 1049999"/>
              <a:gd name="connsiteX16" fmla="*/ 419266 w 1022101"/>
              <a:gd name="connsiteY16" fmla="*/ 572157 h 1049999"/>
              <a:gd name="connsiteX17" fmla="*/ 364794 w 1022101"/>
              <a:gd name="connsiteY17" fmla="*/ 629782 h 1049999"/>
              <a:gd name="connsiteX18" fmla="*/ 306594 w 1022101"/>
              <a:gd name="connsiteY18" fmla="*/ 703427 h 1049999"/>
              <a:gd name="connsiteX19" fmla="*/ 231609 w 1022101"/>
              <a:gd name="connsiteY19" fmla="*/ 816821 h 1049999"/>
              <a:gd name="connsiteX20" fmla="*/ 156956 w 1022101"/>
              <a:gd name="connsiteY20" fmla="*/ 891415 h 1049999"/>
              <a:gd name="connsiteX21" fmla="*/ 94311 w 1022101"/>
              <a:gd name="connsiteY21" fmla="*/ 955404 h 1049999"/>
              <a:gd name="connsiteX22" fmla="*/ 0 w 1022101"/>
              <a:gd name="connsiteY22" fmla="*/ 1049999 h 1049999"/>
              <a:gd name="connsiteX0" fmla="*/ 1015557 w 1015557"/>
              <a:gd name="connsiteY0" fmla="*/ 330034 h 1049999"/>
              <a:gd name="connsiteX1" fmla="*/ 1003051 w 1015557"/>
              <a:gd name="connsiteY1" fmla="*/ 45902 h 1049999"/>
              <a:gd name="connsiteX2" fmla="*/ 995431 w 1015557"/>
              <a:gd name="connsiteY2" fmla="*/ 23042 h 1049999"/>
              <a:gd name="connsiteX3" fmla="*/ 964951 w 1015557"/>
              <a:gd name="connsiteY3" fmla="*/ 182 h 1049999"/>
              <a:gd name="connsiteX4" fmla="*/ 909458 w 1015557"/>
              <a:gd name="connsiteY4" fmla="*/ 11654 h 1049999"/>
              <a:gd name="connsiteX5" fmla="*/ 895377 w 1015557"/>
              <a:gd name="connsiteY5" fmla="*/ 23949 h 1049999"/>
              <a:gd name="connsiteX6" fmla="*/ 850734 w 1015557"/>
              <a:gd name="connsiteY6" fmla="*/ 61659 h 1049999"/>
              <a:gd name="connsiteX7" fmla="*/ 752806 w 1015557"/>
              <a:gd name="connsiteY7" fmla="*/ 190375 h 1049999"/>
              <a:gd name="connsiteX8" fmla="*/ 718516 w 1015557"/>
              <a:gd name="connsiteY8" fmla="*/ 199209 h 1049999"/>
              <a:gd name="connsiteX9" fmla="*/ 690769 w 1015557"/>
              <a:gd name="connsiteY9" fmla="*/ 250470 h 1049999"/>
              <a:gd name="connsiteX10" fmla="*/ 640742 w 1015557"/>
              <a:gd name="connsiteY10" fmla="*/ 308835 h 1049999"/>
              <a:gd name="connsiteX11" fmla="*/ 601041 w 1015557"/>
              <a:gd name="connsiteY11" fmla="*/ 344771 h 1049999"/>
              <a:gd name="connsiteX12" fmla="*/ 571114 w 1015557"/>
              <a:gd name="connsiteY12" fmla="*/ 381182 h 1049999"/>
              <a:gd name="connsiteX13" fmla="*/ 534090 w 1015557"/>
              <a:gd name="connsiteY13" fmla="*/ 420581 h 1049999"/>
              <a:gd name="connsiteX14" fmla="*/ 493312 w 1015557"/>
              <a:gd name="connsiteY14" fmla="*/ 471756 h 1049999"/>
              <a:gd name="connsiteX15" fmla="*/ 464461 w 1015557"/>
              <a:gd name="connsiteY15" fmla="*/ 520463 h 1049999"/>
              <a:gd name="connsiteX16" fmla="*/ 419266 w 1015557"/>
              <a:gd name="connsiteY16" fmla="*/ 572157 h 1049999"/>
              <a:gd name="connsiteX17" fmla="*/ 364794 w 1015557"/>
              <a:gd name="connsiteY17" fmla="*/ 629782 h 1049999"/>
              <a:gd name="connsiteX18" fmla="*/ 306594 w 1015557"/>
              <a:gd name="connsiteY18" fmla="*/ 703427 h 1049999"/>
              <a:gd name="connsiteX19" fmla="*/ 231609 w 1015557"/>
              <a:gd name="connsiteY19" fmla="*/ 816821 h 1049999"/>
              <a:gd name="connsiteX20" fmla="*/ 156956 w 1015557"/>
              <a:gd name="connsiteY20" fmla="*/ 891415 h 1049999"/>
              <a:gd name="connsiteX21" fmla="*/ 94311 w 1015557"/>
              <a:gd name="connsiteY21" fmla="*/ 955404 h 1049999"/>
              <a:gd name="connsiteX22" fmla="*/ 0 w 1015557"/>
              <a:gd name="connsiteY22" fmla="*/ 1049999 h 1049999"/>
              <a:gd name="connsiteX0" fmla="*/ 1015557 w 1044698"/>
              <a:gd name="connsiteY0" fmla="*/ 330034 h 1049999"/>
              <a:gd name="connsiteX1" fmla="*/ 1044492 w 1044698"/>
              <a:gd name="connsiteY1" fmla="*/ 168939 h 1049999"/>
              <a:gd name="connsiteX2" fmla="*/ 995431 w 1044698"/>
              <a:gd name="connsiteY2" fmla="*/ 23042 h 1049999"/>
              <a:gd name="connsiteX3" fmla="*/ 964951 w 1044698"/>
              <a:gd name="connsiteY3" fmla="*/ 182 h 1049999"/>
              <a:gd name="connsiteX4" fmla="*/ 909458 w 1044698"/>
              <a:gd name="connsiteY4" fmla="*/ 11654 h 1049999"/>
              <a:gd name="connsiteX5" fmla="*/ 895377 w 1044698"/>
              <a:gd name="connsiteY5" fmla="*/ 23949 h 1049999"/>
              <a:gd name="connsiteX6" fmla="*/ 850734 w 1044698"/>
              <a:gd name="connsiteY6" fmla="*/ 61659 h 1049999"/>
              <a:gd name="connsiteX7" fmla="*/ 752806 w 1044698"/>
              <a:gd name="connsiteY7" fmla="*/ 190375 h 1049999"/>
              <a:gd name="connsiteX8" fmla="*/ 718516 w 1044698"/>
              <a:gd name="connsiteY8" fmla="*/ 199209 h 1049999"/>
              <a:gd name="connsiteX9" fmla="*/ 690769 w 1044698"/>
              <a:gd name="connsiteY9" fmla="*/ 250470 h 1049999"/>
              <a:gd name="connsiteX10" fmla="*/ 640742 w 1044698"/>
              <a:gd name="connsiteY10" fmla="*/ 308835 h 1049999"/>
              <a:gd name="connsiteX11" fmla="*/ 601041 w 1044698"/>
              <a:gd name="connsiteY11" fmla="*/ 344771 h 1049999"/>
              <a:gd name="connsiteX12" fmla="*/ 571114 w 1044698"/>
              <a:gd name="connsiteY12" fmla="*/ 381182 h 1049999"/>
              <a:gd name="connsiteX13" fmla="*/ 534090 w 1044698"/>
              <a:gd name="connsiteY13" fmla="*/ 420581 h 1049999"/>
              <a:gd name="connsiteX14" fmla="*/ 493312 w 1044698"/>
              <a:gd name="connsiteY14" fmla="*/ 471756 h 1049999"/>
              <a:gd name="connsiteX15" fmla="*/ 464461 w 1044698"/>
              <a:gd name="connsiteY15" fmla="*/ 520463 h 1049999"/>
              <a:gd name="connsiteX16" fmla="*/ 419266 w 1044698"/>
              <a:gd name="connsiteY16" fmla="*/ 572157 h 1049999"/>
              <a:gd name="connsiteX17" fmla="*/ 364794 w 1044698"/>
              <a:gd name="connsiteY17" fmla="*/ 629782 h 1049999"/>
              <a:gd name="connsiteX18" fmla="*/ 306594 w 1044698"/>
              <a:gd name="connsiteY18" fmla="*/ 703427 h 1049999"/>
              <a:gd name="connsiteX19" fmla="*/ 231609 w 1044698"/>
              <a:gd name="connsiteY19" fmla="*/ 816821 h 1049999"/>
              <a:gd name="connsiteX20" fmla="*/ 156956 w 1044698"/>
              <a:gd name="connsiteY20" fmla="*/ 891415 h 1049999"/>
              <a:gd name="connsiteX21" fmla="*/ 94311 w 1044698"/>
              <a:gd name="connsiteY21" fmla="*/ 955404 h 1049999"/>
              <a:gd name="connsiteX22" fmla="*/ 0 w 1044698"/>
              <a:gd name="connsiteY22" fmla="*/ 1049999 h 1049999"/>
              <a:gd name="connsiteX0" fmla="*/ 1043911 w 1046927"/>
              <a:gd name="connsiteY0" fmla="*/ 315184 h 1049999"/>
              <a:gd name="connsiteX1" fmla="*/ 1044492 w 1046927"/>
              <a:gd name="connsiteY1" fmla="*/ 168939 h 1049999"/>
              <a:gd name="connsiteX2" fmla="*/ 995431 w 1046927"/>
              <a:gd name="connsiteY2" fmla="*/ 23042 h 1049999"/>
              <a:gd name="connsiteX3" fmla="*/ 964951 w 1046927"/>
              <a:gd name="connsiteY3" fmla="*/ 182 h 1049999"/>
              <a:gd name="connsiteX4" fmla="*/ 909458 w 1046927"/>
              <a:gd name="connsiteY4" fmla="*/ 11654 h 1049999"/>
              <a:gd name="connsiteX5" fmla="*/ 895377 w 1046927"/>
              <a:gd name="connsiteY5" fmla="*/ 23949 h 1049999"/>
              <a:gd name="connsiteX6" fmla="*/ 850734 w 1046927"/>
              <a:gd name="connsiteY6" fmla="*/ 61659 h 1049999"/>
              <a:gd name="connsiteX7" fmla="*/ 752806 w 1046927"/>
              <a:gd name="connsiteY7" fmla="*/ 190375 h 1049999"/>
              <a:gd name="connsiteX8" fmla="*/ 718516 w 1046927"/>
              <a:gd name="connsiteY8" fmla="*/ 199209 h 1049999"/>
              <a:gd name="connsiteX9" fmla="*/ 690769 w 1046927"/>
              <a:gd name="connsiteY9" fmla="*/ 250470 h 1049999"/>
              <a:gd name="connsiteX10" fmla="*/ 640742 w 1046927"/>
              <a:gd name="connsiteY10" fmla="*/ 308835 h 1049999"/>
              <a:gd name="connsiteX11" fmla="*/ 601041 w 1046927"/>
              <a:gd name="connsiteY11" fmla="*/ 344771 h 1049999"/>
              <a:gd name="connsiteX12" fmla="*/ 571114 w 1046927"/>
              <a:gd name="connsiteY12" fmla="*/ 381182 h 1049999"/>
              <a:gd name="connsiteX13" fmla="*/ 534090 w 1046927"/>
              <a:gd name="connsiteY13" fmla="*/ 420581 h 1049999"/>
              <a:gd name="connsiteX14" fmla="*/ 493312 w 1046927"/>
              <a:gd name="connsiteY14" fmla="*/ 471756 h 1049999"/>
              <a:gd name="connsiteX15" fmla="*/ 464461 w 1046927"/>
              <a:gd name="connsiteY15" fmla="*/ 520463 h 1049999"/>
              <a:gd name="connsiteX16" fmla="*/ 419266 w 1046927"/>
              <a:gd name="connsiteY16" fmla="*/ 572157 h 1049999"/>
              <a:gd name="connsiteX17" fmla="*/ 364794 w 1046927"/>
              <a:gd name="connsiteY17" fmla="*/ 629782 h 1049999"/>
              <a:gd name="connsiteX18" fmla="*/ 306594 w 1046927"/>
              <a:gd name="connsiteY18" fmla="*/ 703427 h 1049999"/>
              <a:gd name="connsiteX19" fmla="*/ 231609 w 1046927"/>
              <a:gd name="connsiteY19" fmla="*/ 816821 h 1049999"/>
              <a:gd name="connsiteX20" fmla="*/ 156956 w 1046927"/>
              <a:gd name="connsiteY20" fmla="*/ 891415 h 1049999"/>
              <a:gd name="connsiteX21" fmla="*/ 94311 w 1046927"/>
              <a:gd name="connsiteY21" fmla="*/ 955404 h 1049999"/>
              <a:gd name="connsiteX22" fmla="*/ 0 w 1046927"/>
              <a:gd name="connsiteY22" fmla="*/ 1049999 h 1049999"/>
              <a:gd name="connsiteX0" fmla="*/ 1043911 w 1045541"/>
              <a:gd name="connsiteY0" fmla="*/ 315319 h 1050134"/>
              <a:gd name="connsiteX1" fmla="*/ 1044492 w 1045541"/>
              <a:gd name="connsiteY1" fmla="*/ 169074 h 1050134"/>
              <a:gd name="connsiteX2" fmla="*/ 1017242 w 1045541"/>
              <a:gd name="connsiteY2" fmla="*/ 27419 h 1050134"/>
              <a:gd name="connsiteX3" fmla="*/ 964951 w 1045541"/>
              <a:gd name="connsiteY3" fmla="*/ 317 h 1050134"/>
              <a:gd name="connsiteX4" fmla="*/ 909458 w 1045541"/>
              <a:gd name="connsiteY4" fmla="*/ 11789 h 1050134"/>
              <a:gd name="connsiteX5" fmla="*/ 895377 w 1045541"/>
              <a:gd name="connsiteY5" fmla="*/ 24084 h 1050134"/>
              <a:gd name="connsiteX6" fmla="*/ 850734 w 1045541"/>
              <a:gd name="connsiteY6" fmla="*/ 61794 h 1050134"/>
              <a:gd name="connsiteX7" fmla="*/ 752806 w 1045541"/>
              <a:gd name="connsiteY7" fmla="*/ 190510 h 1050134"/>
              <a:gd name="connsiteX8" fmla="*/ 718516 w 1045541"/>
              <a:gd name="connsiteY8" fmla="*/ 199344 h 1050134"/>
              <a:gd name="connsiteX9" fmla="*/ 690769 w 1045541"/>
              <a:gd name="connsiteY9" fmla="*/ 250605 h 1050134"/>
              <a:gd name="connsiteX10" fmla="*/ 640742 w 1045541"/>
              <a:gd name="connsiteY10" fmla="*/ 308970 h 1050134"/>
              <a:gd name="connsiteX11" fmla="*/ 601041 w 1045541"/>
              <a:gd name="connsiteY11" fmla="*/ 344906 h 1050134"/>
              <a:gd name="connsiteX12" fmla="*/ 571114 w 1045541"/>
              <a:gd name="connsiteY12" fmla="*/ 381317 h 1050134"/>
              <a:gd name="connsiteX13" fmla="*/ 534090 w 1045541"/>
              <a:gd name="connsiteY13" fmla="*/ 420716 h 1050134"/>
              <a:gd name="connsiteX14" fmla="*/ 493312 w 1045541"/>
              <a:gd name="connsiteY14" fmla="*/ 471891 h 1050134"/>
              <a:gd name="connsiteX15" fmla="*/ 464461 w 1045541"/>
              <a:gd name="connsiteY15" fmla="*/ 520598 h 1050134"/>
              <a:gd name="connsiteX16" fmla="*/ 419266 w 1045541"/>
              <a:gd name="connsiteY16" fmla="*/ 572292 h 1050134"/>
              <a:gd name="connsiteX17" fmla="*/ 364794 w 1045541"/>
              <a:gd name="connsiteY17" fmla="*/ 629917 h 1050134"/>
              <a:gd name="connsiteX18" fmla="*/ 306594 w 1045541"/>
              <a:gd name="connsiteY18" fmla="*/ 703562 h 1050134"/>
              <a:gd name="connsiteX19" fmla="*/ 231609 w 1045541"/>
              <a:gd name="connsiteY19" fmla="*/ 816956 h 1050134"/>
              <a:gd name="connsiteX20" fmla="*/ 156956 w 1045541"/>
              <a:gd name="connsiteY20" fmla="*/ 891550 h 1050134"/>
              <a:gd name="connsiteX21" fmla="*/ 94311 w 1045541"/>
              <a:gd name="connsiteY21" fmla="*/ 955539 h 1050134"/>
              <a:gd name="connsiteX22" fmla="*/ 0 w 1045541"/>
              <a:gd name="connsiteY22" fmla="*/ 1050134 h 1050134"/>
              <a:gd name="connsiteX0" fmla="*/ 1043911 w 1045541"/>
              <a:gd name="connsiteY0" fmla="*/ 307190 h 1042005"/>
              <a:gd name="connsiteX1" fmla="*/ 1044492 w 1045541"/>
              <a:gd name="connsiteY1" fmla="*/ 160945 h 1042005"/>
              <a:gd name="connsiteX2" fmla="*/ 1017242 w 1045541"/>
              <a:gd name="connsiteY2" fmla="*/ 19290 h 1042005"/>
              <a:gd name="connsiteX3" fmla="*/ 975857 w 1045541"/>
              <a:gd name="connsiteY3" fmla="*/ 673 h 1042005"/>
              <a:gd name="connsiteX4" fmla="*/ 909458 w 1045541"/>
              <a:gd name="connsiteY4" fmla="*/ 3660 h 1042005"/>
              <a:gd name="connsiteX5" fmla="*/ 895377 w 1045541"/>
              <a:gd name="connsiteY5" fmla="*/ 15955 h 1042005"/>
              <a:gd name="connsiteX6" fmla="*/ 850734 w 1045541"/>
              <a:gd name="connsiteY6" fmla="*/ 53665 h 1042005"/>
              <a:gd name="connsiteX7" fmla="*/ 752806 w 1045541"/>
              <a:gd name="connsiteY7" fmla="*/ 182381 h 1042005"/>
              <a:gd name="connsiteX8" fmla="*/ 718516 w 1045541"/>
              <a:gd name="connsiteY8" fmla="*/ 191215 h 1042005"/>
              <a:gd name="connsiteX9" fmla="*/ 690769 w 1045541"/>
              <a:gd name="connsiteY9" fmla="*/ 242476 h 1042005"/>
              <a:gd name="connsiteX10" fmla="*/ 640742 w 1045541"/>
              <a:gd name="connsiteY10" fmla="*/ 300841 h 1042005"/>
              <a:gd name="connsiteX11" fmla="*/ 601041 w 1045541"/>
              <a:gd name="connsiteY11" fmla="*/ 336777 h 1042005"/>
              <a:gd name="connsiteX12" fmla="*/ 571114 w 1045541"/>
              <a:gd name="connsiteY12" fmla="*/ 373188 h 1042005"/>
              <a:gd name="connsiteX13" fmla="*/ 534090 w 1045541"/>
              <a:gd name="connsiteY13" fmla="*/ 412587 h 1042005"/>
              <a:gd name="connsiteX14" fmla="*/ 493312 w 1045541"/>
              <a:gd name="connsiteY14" fmla="*/ 463762 h 1042005"/>
              <a:gd name="connsiteX15" fmla="*/ 464461 w 1045541"/>
              <a:gd name="connsiteY15" fmla="*/ 512469 h 1042005"/>
              <a:gd name="connsiteX16" fmla="*/ 419266 w 1045541"/>
              <a:gd name="connsiteY16" fmla="*/ 564163 h 1042005"/>
              <a:gd name="connsiteX17" fmla="*/ 364794 w 1045541"/>
              <a:gd name="connsiteY17" fmla="*/ 621788 h 1042005"/>
              <a:gd name="connsiteX18" fmla="*/ 306594 w 1045541"/>
              <a:gd name="connsiteY18" fmla="*/ 695433 h 1042005"/>
              <a:gd name="connsiteX19" fmla="*/ 231609 w 1045541"/>
              <a:gd name="connsiteY19" fmla="*/ 808827 h 1042005"/>
              <a:gd name="connsiteX20" fmla="*/ 156956 w 1045541"/>
              <a:gd name="connsiteY20" fmla="*/ 883421 h 1042005"/>
              <a:gd name="connsiteX21" fmla="*/ 94311 w 1045541"/>
              <a:gd name="connsiteY21" fmla="*/ 947410 h 1042005"/>
              <a:gd name="connsiteX22" fmla="*/ 0 w 1045541"/>
              <a:gd name="connsiteY22" fmla="*/ 1042005 h 1042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045541" h="1042005">
                <a:moveTo>
                  <a:pt x="1043911" y="307190"/>
                </a:moveTo>
                <a:cubicBezTo>
                  <a:pt x="1037407" y="261663"/>
                  <a:pt x="1048937" y="208928"/>
                  <a:pt x="1044492" y="160945"/>
                </a:cubicBezTo>
                <a:cubicBezTo>
                  <a:pt x="1040047" y="112962"/>
                  <a:pt x="1028681" y="46002"/>
                  <a:pt x="1017242" y="19290"/>
                </a:cubicBezTo>
                <a:cubicBezTo>
                  <a:pt x="1005803" y="-7422"/>
                  <a:pt x="993821" y="3278"/>
                  <a:pt x="975857" y="673"/>
                </a:cubicBezTo>
                <a:cubicBezTo>
                  <a:pt x="957893" y="-1932"/>
                  <a:pt x="912647" y="3888"/>
                  <a:pt x="909458" y="3660"/>
                </a:cubicBezTo>
                <a:cubicBezTo>
                  <a:pt x="891678" y="4930"/>
                  <a:pt x="905164" y="7621"/>
                  <a:pt x="895377" y="15955"/>
                </a:cubicBezTo>
                <a:cubicBezTo>
                  <a:pt x="885590" y="24289"/>
                  <a:pt x="874496" y="25927"/>
                  <a:pt x="850734" y="53665"/>
                </a:cubicBezTo>
                <a:cubicBezTo>
                  <a:pt x="826972" y="81403"/>
                  <a:pt x="774842" y="159456"/>
                  <a:pt x="752806" y="182381"/>
                </a:cubicBezTo>
                <a:cubicBezTo>
                  <a:pt x="730770" y="205306"/>
                  <a:pt x="728856" y="181199"/>
                  <a:pt x="718516" y="191215"/>
                </a:cubicBezTo>
                <a:cubicBezTo>
                  <a:pt x="708177" y="201231"/>
                  <a:pt x="703731" y="224205"/>
                  <a:pt x="690769" y="242476"/>
                </a:cubicBezTo>
                <a:cubicBezTo>
                  <a:pt x="677807" y="260747"/>
                  <a:pt x="655697" y="285124"/>
                  <a:pt x="640742" y="300841"/>
                </a:cubicBezTo>
                <a:cubicBezTo>
                  <a:pt x="625787" y="316558"/>
                  <a:pt x="612646" y="324719"/>
                  <a:pt x="601041" y="336777"/>
                </a:cubicBezTo>
                <a:cubicBezTo>
                  <a:pt x="589436" y="348835"/>
                  <a:pt x="582272" y="360553"/>
                  <a:pt x="571114" y="373188"/>
                </a:cubicBezTo>
                <a:cubicBezTo>
                  <a:pt x="559956" y="385823"/>
                  <a:pt x="547057" y="397491"/>
                  <a:pt x="534090" y="412587"/>
                </a:cubicBezTo>
                <a:cubicBezTo>
                  <a:pt x="521123" y="427683"/>
                  <a:pt x="504917" y="447115"/>
                  <a:pt x="493312" y="463762"/>
                </a:cubicBezTo>
                <a:cubicBezTo>
                  <a:pt x="481707" y="480409"/>
                  <a:pt x="476802" y="495736"/>
                  <a:pt x="464461" y="512469"/>
                </a:cubicBezTo>
                <a:cubicBezTo>
                  <a:pt x="452120" y="529203"/>
                  <a:pt x="435877" y="545943"/>
                  <a:pt x="419266" y="564163"/>
                </a:cubicBezTo>
                <a:cubicBezTo>
                  <a:pt x="402655" y="582383"/>
                  <a:pt x="383573" y="599910"/>
                  <a:pt x="364794" y="621788"/>
                </a:cubicBezTo>
                <a:cubicBezTo>
                  <a:pt x="346015" y="643666"/>
                  <a:pt x="328792" y="664260"/>
                  <a:pt x="306594" y="695433"/>
                </a:cubicBezTo>
                <a:cubicBezTo>
                  <a:pt x="284397" y="726606"/>
                  <a:pt x="256549" y="777496"/>
                  <a:pt x="231609" y="808827"/>
                </a:cubicBezTo>
                <a:cubicBezTo>
                  <a:pt x="206669" y="840158"/>
                  <a:pt x="179839" y="860324"/>
                  <a:pt x="156956" y="883421"/>
                </a:cubicBezTo>
                <a:cubicBezTo>
                  <a:pt x="134073" y="906518"/>
                  <a:pt x="106227" y="936487"/>
                  <a:pt x="94311" y="947410"/>
                </a:cubicBezTo>
                <a:cubicBezTo>
                  <a:pt x="90936" y="950504"/>
                  <a:pt x="0" y="1042005"/>
                  <a:pt x="0" y="1042005"/>
                </a:cubicBezTo>
              </a:path>
            </a:pathLst>
          </a:custGeom>
          <a:noFill/>
          <a:ln w="76200">
            <a:solidFill>
              <a:schemeClr val="accent4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b="1">
              <a:latin typeface="Bradley Hand ITC" panose="03070402050302030203" pitchFamily="66" charset="0"/>
            </a:endParaRPr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DC6F13A5-3990-4030-938B-1D904246F43E}"/>
              </a:ext>
            </a:extLst>
          </p:cNvPr>
          <p:cNvSpPr/>
          <p:nvPr/>
        </p:nvSpPr>
        <p:spPr>
          <a:xfrm>
            <a:off x="3554938" y="2672935"/>
            <a:ext cx="544836" cy="236351"/>
          </a:xfrm>
          <a:custGeom>
            <a:avLst/>
            <a:gdLst>
              <a:gd name="connsiteX0" fmla="*/ 0 w 605307"/>
              <a:gd name="connsiteY0" fmla="*/ 207018 h 254240"/>
              <a:gd name="connsiteX1" fmla="*/ 141668 w 605307"/>
              <a:gd name="connsiteY1" fmla="*/ 82522 h 254240"/>
              <a:gd name="connsiteX2" fmla="*/ 309093 w 605307"/>
              <a:gd name="connsiteY2" fmla="*/ 5249 h 254240"/>
              <a:gd name="connsiteX3" fmla="*/ 455054 w 605307"/>
              <a:gd name="connsiteY3" fmla="*/ 13835 h 254240"/>
              <a:gd name="connsiteX4" fmla="*/ 549499 w 605307"/>
              <a:gd name="connsiteY4" fmla="*/ 69643 h 254240"/>
              <a:gd name="connsiteX5" fmla="*/ 579550 w 605307"/>
              <a:gd name="connsiteY5" fmla="*/ 121159 h 254240"/>
              <a:gd name="connsiteX6" fmla="*/ 592428 w 605307"/>
              <a:gd name="connsiteY6" fmla="*/ 194139 h 254240"/>
              <a:gd name="connsiteX7" fmla="*/ 605307 w 605307"/>
              <a:gd name="connsiteY7" fmla="*/ 254240 h 254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5307" h="254240">
                <a:moveTo>
                  <a:pt x="0" y="207018"/>
                </a:moveTo>
                <a:cubicBezTo>
                  <a:pt x="45076" y="161584"/>
                  <a:pt x="90153" y="116150"/>
                  <a:pt x="141668" y="82522"/>
                </a:cubicBezTo>
                <a:cubicBezTo>
                  <a:pt x="193183" y="48894"/>
                  <a:pt x="256862" y="16697"/>
                  <a:pt x="309093" y="5249"/>
                </a:cubicBezTo>
                <a:cubicBezTo>
                  <a:pt x="361324" y="-6199"/>
                  <a:pt x="414986" y="3103"/>
                  <a:pt x="455054" y="13835"/>
                </a:cubicBezTo>
                <a:cubicBezTo>
                  <a:pt x="495122" y="24567"/>
                  <a:pt x="528750" y="51756"/>
                  <a:pt x="549499" y="69643"/>
                </a:cubicBezTo>
                <a:cubicBezTo>
                  <a:pt x="570248" y="87530"/>
                  <a:pt x="572395" y="100410"/>
                  <a:pt x="579550" y="121159"/>
                </a:cubicBezTo>
                <a:cubicBezTo>
                  <a:pt x="586705" y="141908"/>
                  <a:pt x="588135" y="171959"/>
                  <a:pt x="592428" y="194139"/>
                </a:cubicBezTo>
                <a:cubicBezTo>
                  <a:pt x="596721" y="216319"/>
                  <a:pt x="601014" y="235279"/>
                  <a:pt x="605307" y="254240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F9EB174C-63FC-4E6A-A96A-DFF74234452B}"/>
              </a:ext>
            </a:extLst>
          </p:cNvPr>
          <p:cNvSpPr/>
          <p:nvPr/>
        </p:nvSpPr>
        <p:spPr>
          <a:xfrm>
            <a:off x="3497605" y="3397142"/>
            <a:ext cx="558345" cy="174924"/>
          </a:xfrm>
          <a:custGeom>
            <a:avLst/>
            <a:gdLst>
              <a:gd name="connsiteX0" fmla="*/ 0 w 620315"/>
              <a:gd name="connsiteY0" fmla="*/ 110774 h 188164"/>
              <a:gd name="connsiteX1" fmla="*/ 150019 w 620315"/>
              <a:gd name="connsiteY1" fmla="*/ 40527 h 188164"/>
              <a:gd name="connsiteX2" fmla="*/ 233362 w 620315"/>
              <a:gd name="connsiteY2" fmla="*/ 13142 h 188164"/>
              <a:gd name="connsiteX3" fmla="*/ 339328 w 620315"/>
              <a:gd name="connsiteY3" fmla="*/ 45 h 188164"/>
              <a:gd name="connsiteX4" fmla="*/ 429815 w 620315"/>
              <a:gd name="connsiteY4" fmla="*/ 9570 h 188164"/>
              <a:gd name="connsiteX5" fmla="*/ 484584 w 620315"/>
              <a:gd name="connsiteY5" fmla="*/ 28620 h 188164"/>
              <a:gd name="connsiteX6" fmla="*/ 538162 w 620315"/>
              <a:gd name="connsiteY6" fmla="*/ 73864 h 188164"/>
              <a:gd name="connsiteX7" fmla="*/ 576262 w 620315"/>
              <a:gd name="connsiteY7" fmla="*/ 119108 h 188164"/>
              <a:gd name="connsiteX8" fmla="*/ 603647 w 620315"/>
              <a:gd name="connsiteY8" fmla="*/ 157208 h 188164"/>
              <a:gd name="connsiteX9" fmla="*/ 620315 w 620315"/>
              <a:gd name="connsiteY9" fmla="*/ 188164 h 188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20315" h="188164">
                <a:moveTo>
                  <a:pt x="0" y="110774"/>
                </a:moveTo>
                <a:cubicBezTo>
                  <a:pt x="55562" y="83786"/>
                  <a:pt x="111125" y="56799"/>
                  <a:pt x="150019" y="40527"/>
                </a:cubicBezTo>
                <a:cubicBezTo>
                  <a:pt x="188913" y="24255"/>
                  <a:pt x="201811" y="19889"/>
                  <a:pt x="233362" y="13142"/>
                </a:cubicBezTo>
                <a:cubicBezTo>
                  <a:pt x="264913" y="6395"/>
                  <a:pt x="306586" y="640"/>
                  <a:pt x="339328" y="45"/>
                </a:cubicBezTo>
                <a:cubicBezTo>
                  <a:pt x="372070" y="-550"/>
                  <a:pt x="405606" y="4808"/>
                  <a:pt x="429815" y="9570"/>
                </a:cubicBezTo>
                <a:cubicBezTo>
                  <a:pt x="454024" y="14332"/>
                  <a:pt x="466526" y="17904"/>
                  <a:pt x="484584" y="28620"/>
                </a:cubicBezTo>
                <a:cubicBezTo>
                  <a:pt x="502642" y="39336"/>
                  <a:pt x="522882" y="58783"/>
                  <a:pt x="538162" y="73864"/>
                </a:cubicBezTo>
                <a:cubicBezTo>
                  <a:pt x="553442" y="88945"/>
                  <a:pt x="565348" y="105217"/>
                  <a:pt x="576262" y="119108"/>
                </a:cubicBezTo>
                <a:cubicBezTo>
                  <a:pt x="587176" y="132999"/>
                  <a:pt x="596305" y="145699"/>
                  <a:pt x="603647" y="157208"/>
                </a:cubicBezTo>
                <a:cubicBezTo>
                  <a:pt x="610989" y="168717"/>
                  <a:pt x="615652" y="178440"/>
                  <a:pt x="620315" y="188164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0FD78958-105F-4D4D-B676-9E1502426BFF}"/>
              </a:ext>
            </a:extLst>
          </p:cNvPr>
          <p:cNvCxnSpPr/>
          <p:nvPr/>
        </p:nvCxnSpPr>
        <p:spPr>
          <a:xfrm flipH="1">
            <a:off x="1991599" y="3453884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42CECD5C-F268-443E-961F-60F28AB4B7DE}"/>
              </a:ext>
            </a:extLst>
          </p:cNvPr>
          <p:cNvSpPr/>
          <p:nvPr/>
        </p:nvSpPr>
        <p:spPr>
          <a:xfrm rot="21415979">
            <a:off x="3943715" y="3540638"/>
            <a:ext cx="1772989" cy="2110980"/>
          </a:xfrm>
          <a:custGeom>
            <a:avLst/>
            <a:gdLst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430530 w 1969770"/>
              <a:gd name="connsiteY5" fmla="*/ 171450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69770" h="2270760">
                <a:moveTo>
                  <a:pt x="0" y="0"/>
                </a:moveTo>
                <a:lnTo>
                  <a:pt x="209550" y="3810"/>
                </a:lnTo>
                <a:cubicBezTo>
                  <a:pt x="214783" y="3987"/>
                  <a:pt x="219792" y="6058"/>
                  <a:pt x="224790" y="7620"/>
                </a:cubicBezTo>
                <a:cubicBezTo>
                  <a:pt x="240123" y="12412"/>
                  <a:pt x="255516" y="17093"/>
                  <a:pt x="270510" y="22860"/>
                </a:cubicBezTo>
                <a:cubicBezTo>
                  <a:pt x="288565" y="29804"/>
                  <a:pt x="306070" y="38100"/>
                  <a:pt x="323850" y="45720"/>
                </a:cubicBezTo>
                <a:cubicBezTo>
                  <a:pt x="362305" y="87671"/>
                  <a:pt x="396970" y="123609"/>
                  <a:pt x="430530" y="171450"/>
                </a:cubicBezTo>
                <a:cubicBezTo>
                  <a:pt x="470584" y="228548"/>
                  <a:pt x="509885" y="286350"/>
                  <a:pt x="544830" y="346710"/>
                </a:cubicBezTo>
                <a:cubicBezTo>
                  <a:pt x="572770" y="394970"/>
                  <a:pt x="595504" y="446646"/>
                  <a:pt x="628650" y="491490"/>
                </a:cubicBezTo>
                <a:cubicBezTo>
                  <a:pt x="739278" y="641163"/>
                  <a:pt x="789501" y="698754"/>
                  <a:pt x="880110" y="864870"/>
                </a:cubicBezTo>
                <a:cubicBezTo>
                  <a:pt x="965119" y="1020720"/>
                  <a:pt x="898212" y="902977"/>
                  <a:pt x="1043940" y="1131570"/>
                </a:cubicBezTo>
                <a:cubicBezTo>
                  <a:pt x="1069702" y="1171981"/>
                  <a:pt x="1091456" y="1215097"/>
                  <a:pt x="1120140" y="1253490"/>
                </a:cubicBezTo>
                <a:cubicBezTo>
                  <a:pt x="1202690" y="1363980"/>
                  <a:pt x="1283820" y="1475545"/>
                  <a:pt x="1367790" y="1584960"/>
                </a:cubicBezTo>
                <a:cubicBezTo>
                  <a:pt x="1409571" y="1639402"/>
                  <a:pt x="1454300" y="1691519"/>
                  <a:pt x="1497330" y="1744980"/>
                </a:cubicBezTo>
                <a:cubicBezTo>
                  <a:pt x="1538121" y="1795659"/>
                  <a:pt x="1574077" y="1850565"/>
                  <a:pt x="1619250" y="1897380"/>
                </a:cubicBezTo>
                <a:lnTo>
                  <a:pt x="1828800" y="2114550"/>
                </a:lnTo>
                <a:cubicBezTo>
                  <a:pt x="1846830" y="2133364"/>
                  <a:pt x="1864862" y="2152193"/>
                  <a:pt x="1882140" y="2171700"/>
                </a:cubicBezTo>
                <a:cubicBezTo>
                  <a:pt x="1904243" y="2196655"/>
                  <a:pt x="1923338" y="2224328"/>
                  <a:pt x="1946910" y="2247900"/>
                </a:cubicBezTo>
                <a:lnTo>
                  <a:pt x="1969770" y="2270760"/>
                </a:lnTo>
              </a:path>
            </a:pathLst>
          </a:custGeom>
          <a:noFill/>
          <a:ln w="76200">
            <a:solidFill>
              <a:schemeClr val="accent5">
                <a:lumMod val="20000"/>
                <a:lumOff val="80000"/>
              </a:schemeClr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CBFAB841-F4E5-499A-82AA-671BC07BA6E3}"/>
              </a:ext>
            </a:extLst>
          </p:cNvPr>
          <p:cNvSpPr/>
          <p:nvPr/>
        </p:nvSpPr>
        <p:spPr>
          <a:xfrm rot="19810117">
            <a:off x="4917306" y="4264949"/>
            <a:ext cx="1724574" cy="2217594"/>
          </a:xfrm>
          <a:custGeom>
            <a:avLst/>
            <a:gdLst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430530 w 1969770"/>
              <a:gd name="connsiteY5" fmla="*/ 171450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98575 w 1969770"/>
              <a:gd name="connsiteY7" fmla="*/ 523952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37669 w 1969770"/>
              <a:gd name="connsiteY10" fmla="*/ 1279677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37669 w 1969770"/>
              <a:gd name="connsiteY10" fmla="*/ 1279677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535006 w 1969770"/>
              <a:gd name="connsiteY12" fmla="*/ 1785556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535006 w 1969770"/>
              <a:gd name="connsiteY12" fmla="*/ 1785556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35006 w 1969770"/>
              <a:gd name="connsiteY12" fmla="*/ 1785556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54824 w 1969770"/>
              <a:gd name="connsiteY13" fmla="*/ 189887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54824 w 1969770"/>
              <a:gd name="connsiteY13" fmla="*/ 189887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791594 w 1969770"/>
              <a:gd name="connsiteY14" fmla="*/ 2149227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791594 w 1969770"/>
              <a:gd name="connsiteY14" fmla="*/ 2149227 h 2270760"/>
              <a:gd name="connsiteX15" fmla="*/ 1858522 w 1969770"/>
              <a:gd name="connsiteY15" fmla="*/ 2224553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83367"/>
              <a:gd name="connsiteX1" fmla="*/ 209550 w 1969770"/>
              <a:gd name="connsiteY1" fmla="*/ 3810 h 2283367"/>
              <a:gd name="connsiteX2" fmla="*/ 224790 w 1969770"/>
              <a:gd name="connsiteY2" fmla="*/ 7620 h 2283367"/>
              <a:gd name="connsiteX3" fmla="*/ 270510 w 1969770"/>
              <a:gd name="connsiteY3" fmla="*/ 22860 h 2283367"/>
              <a:gd name="connsiteX4" fmla="*/ 323850 w 1969770"/>
              <a:gd name="connsiteY4" fmla="*/ 45720 h 2283367"/>
              <a:gd name="connsiteX5" fmla="*/ 516966 w 1969770"/>
              <a:gd name="connsiteY5" fmla="*/ 191543 h 2283367"/>
              <a:gd name="connsiteX6" fmla="*/ 723907 w 1969770"/>
              <a:gd name="connsiteY6" fmla="*/ 395979 h 2283367"/>
              <a:gd name="connsiteX7" fmla="*/ 882266 w 1969770"/>
              <a:gd name="connsiteY7" fmla="*/ 610445 h 2283367"/>
              <a:gd name="connsiteX8" fmla="*/ 1054898 w 1969770"/>
              <a:gd name="connsiteY8" fmla="*/ 872387 h 2283367"/>
              <a:gd name="connsiteX9" fmla="*/ 1175220 w 1969770"/>
              <a:gd name="connsiteY9" fmla="*/ 1114822 h 2283367"/>
              <a:gd name="connsiteX10" fmla="*/ 1264854 w 1969770"/>
              <a:gd name="connsiteY10" fmla="*/ 1282611 h 2283367"/>
              <a:gd name="connsiteX11" fmla="*/ 1437434 w 1969770"/>
              <a:gd name="connsiteY11" fmla="*/ 1596901 h 2283367"/>
              <a:gd name="connsiteX12" fmla="*/ 1564638 w 1969770"/>
              <a:gd name="connsiteY12" fmla="*/ 1780074 h 2283367"/>
              <a:gd name="connsiteX13" fmla="*/ 1637129 w 1969770"/>
              <a:gd name="connsiteY13" fmla="*/ 1911834 h 2283367"/>
              <a:gd name="connsiteX14" fmla="*/ 1791594 w 1969770"/>
              <a:gd name="connsiteY14" fmla="*/ 2149227 h 2283367"/>
              <a:gd name="connsiteX15" fmla="*/ 1858522 w 1969770"/>
              <a:gd name="connsiteY15" fmla="*/ 2224553 h 2283367"/>
              <a:gd name="connsiteX16" fmla="*/ 1909657 w 1969770"/>
              <a:gd name="connsiteY16" fmla="*/ 2283367 h 2283367"/>
              <a:gd name="connsiteX17" fmla="*/ 1969770 w 1969770"/>
              <a:gd name="connsiteY17" fmla="*/ 2270760 h 2283367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64638 w 1949255"/>
              <a:gd name="connsiteY12" fmla="*/ 1780074 h 2329010"/>
              <a:gd name="connsiteX13" fmla="*/ 1637129 w 1949255"/>
              <a:gd name="connsiteY13" fmla="*/ 1911834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37129 w 1949255"/>
              <a:gd name="connsiteY13" fmla="*/ 1911834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58727 w 1949255"/>
              <a:gd name="connsiteY14" fmla="*/ 2176543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58727 w 1949255"/>
              <a:gd name="connsiteY14" fmla="*/ 2176543 h 2329010"/>
              <a:gd name="connsiteX15" fmla="*/ 1812301 w 1949255"/>
              <a:gd name="connsiteY15" fmla="*/ 2257464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30313"/>
              <a:gd name="connsiteX1" fmla="*/ 209550 w 1949255"/>
              <a:gd name="connsiteY1" fmla="*/ 3810 h 2330313"/>
              <a:gd name="connsiteX2" fmla="*/ 224790 w 1949255"/>
              <a:gd name="connsiteY2" fmla="*/ 7620 h 2330313"/>
              <a:gd name="connsiteX3" fmla="*/ 270510 w 1949255"/>
              <a:gd name="connsiteY3" fmla="*/ 22860 h 2330313"/>
              <a:gd name="connsiteX4" fmla="*/ 323850 w 1949255"/>
              <a:gd name="connsiteY4" fmla="*/ 45720 h 2330313"/>
              <a:gd name="connsiteX5" fmla="*/ 516966 w 1949255"/>
              <a:gd name="connsiteY5" fmla="*/ 191543 h 2330313"/>
              <a:gd name="connsiteX6" fmla="*/ 723907 w 1949255"/>
              <a:gd name="connsiteY6" fmla="*/ 395979 h 2330313"/>
              <a:gd name="connsiteX7" fmla="*/ 882266 w 1949255"/>
              <a:gd name="connsiteY7" fmla="*/ 610445 h 2330313"/>
              <a:gd name="connsiteX8" fmla="*/ 1054898 w 1949255"/>
              <a:gd name="connsiteY8" fmla="*/ 872387 h 2330313"/>
              <a:gd name="connsiteX9" fmla="*/ 1175220 w 1949255"/>
              <a:gd name="connsiteY9" fmla="*/ 1114822 h 2330313"/>
              <a:gd name="connsiteX10" fmla="*/ 1264854 w 1949255"/>
              <a:gd name="connsiteY10" fmla="*/ 1282611 h 2330313"/>
              <a:gd name="connsiteX11" fmla="*/ 1437434 w 1949255"/>
              <a:gd name="connsiteY11" fmla="*/ 1596901 h 2330313"/>
              <a:gd name="connsiteX12" fmla="*/ 1529248 w 1949255"/>
              <a:gd name="connsiteY12" fmla="*/ 1805983 h 2330313"/>
              <a:gd name="connsiteX13" fmla="*/ 1615799 w 1949255"/>
              <a:gd name="connsiteY13" fmla="*/ 1942326 h 2330313"/>
              <a:gd name="connsiteX14" fmla="*/ 1758727 w 1949255"/>
              <a:gd name="connsiteY14" fmla="*/ 2176543 h 2330313"/>
              <a:gd name="connsiteX15" fmla="*/ 1812301 w 1949255"/>
              <a:gd name="connsiteY15" fmla="*/ 2257464 h 2330313"/>
              <a:gd name="connsiteX16" fmla="*/ 1865216 w 1949255"/>
              <a:gd name="connsiteY16" fmla="*/ 2330313 h 2330313"/>
              <a:gd name="connsiteX17" fmla="*/ 1949255 w 1949255"/>
              <a:gd name="connsiteY17" fmla="*/ 2329010 h 2330313"/>
              <a:gd name="connsiteX0" fmla="*/ 0 w 1915982"/>
              <a:gd name="connsiteY0" fmla="*/ 0 h 2385443"/>
              <a:gd name="connsiteX1" fmla="*/ 209550 w 1915982"/>
              <a:gd name="connsiteY1" fmla="*/ 3810 h 2385443"/>
              <a:gd name="connsiteX2" fmla="*/ 224790 w 1915982"/>
              <a:gd name="connsiteY2" fmla="*/ 7620 h 2385443"/>
              <a:gd name="connsiteX3" fmla="*/ 270510 w 1915982"/>
              <a:gd name="connsiteY3" fmla="*/ 22860 h 2385443"/>
              <a:gd name="connsiteX4" fmla="*/ 323850 w 1915982"/>
              <a:gd name="connsiteY4" fmla="*/ 45720 h 2385443"/>
              <a:gd name="connsiteX5" fmla="*/ 516966 w 1915982"/>
              <a:gd name="connsiteY5" fmla="*/ 191543 h 2385443"/>
              <a:gd name="connsiteX6" fmla="*/ 723907 w 1915982"/>
              <a:gd name="connsiteY6" fmla="*/ 395979 h 2385443"/>
              <a:gd name="connsiteX7" fmla="*/ 882266 w 1915982"/>
              <a:gd name="connsiteY7" fmla="*/ 610445 h 2385443"/>
              <a:gd name="connsiteX8" fmla="*/ 1054898 w 1915982"/>
              <a:gd name="connsiteY8" fmla="*/ 872387 h 2385443"/>
              <a:gd name="connsiteX9" fmla="*/ 1175220 w 1915982"/>
              <a:gd name="connsiteY9" fmla="*/ 1114822 h 2385443"/>
              <a:gd name="connsiteX10" fmla="*/ 1264854 w 1915982"/>
              <a:gd name="connsiteY10" fmla="*/ 1282611 h 2385443"/>
              <a:gd name="connsiteX11" fmla="*/ 1437434 w 1915982"/>
              <a:gd name="connsiteY11" fmla="*/ 1596901 h 2385443"/>
              <a:gd name="connsiteX12" fmla="*/ 1529248 w 1915982"/>
              <a:gd name="connsiteY12" fmla="*/ 1805983 h 2385443"/>
              <a:gd name="connsiteX13" fmla="*/ 1615799 w 1915982"/>
              <a:gd name="connsiteY13" fmla="*/ 1942326 h 2385443"/>
              <a:gd name="connsiteX14" fmla="*/ 1758727 w 1915982"/>
              <a:gd name="connsiteY14" fmla="*/ 2176543 h 2385443"/>
              <a:gd name="connsiteX15" fmla="*/ 1812301 w 1915982"/>
              <a:gd name="connsiteY15" fmla="*/ 2257464 h 2385443"/>
              <a:gd name="connsiteX16" fmla="*/ 1865216 w 1915982"/>
              <a:gd name="connsiteY16" fmla="*/ 2330313 h 2385443"/>
              <a:gd name="connsiteX17" fmla="*/ 1915982 w 1915982"/>
              <a:gd name="connsiteY17" fmla="*/ 2385443 h 2385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15982" h="2385443">
                <a:moveTo>
                  <a:pt x="0" y="0"/>
                </a:moveTo>
                <a:lnTo>
                  <a:pt x="209550" y="3810"/>
                </a:lnTo>
                <a:cubicBezTo>
                  <a:pt x="214783" y="3987"/>
                  <a:pt x="219792" y="6058"/>
                  <a:pt x="224790" y="7620"/>
                </a:cubicBezTo>
                <a:cubicBezTo>
                  <a:pt x="240123" y="12412"/>
                  <a:pt x="255516" y="17093"/>
                  <a:pt x="270510" y="22860"/>
                </a:cubicBezTo>
                <a:cubicBezTo>
                  <a:pt x="288565" y="29804"/>
                  <a:pt x="306070" y="38100"/>
                  <a:pt x="323850" y="45720"/>
                </a:cubicBezTo>
                <a:cubicBezTo>
                  <a:pt x="362305" y="87671"/>
                  <a:pt x="450290" y="133166"/>
                  <a:pt x="516966" y="191543"/>
                </a:cubicBezTo>
                <a:cubicBezTo>
                  <a:pt x="583642" y="249920"/>
                  <a:pt x="663024" y="326162"/>
                  <a:pt x="723907" y="395979"/>
                </a:cubicBezTo>
                <a:cubicBezTo>
                  <a:pt x="784790" y="465796"/>
                  <a:pt x="827101" y="531044"/>
                  <a:pt x="882266" y="610445"/>
                </a:cubicBezTo>
                <a:cubicBezTo>
                  <a:pt x="937431" y="689846"/>
                  <a:pt x="1006072" y="788324"/>
                  <a:pt x="1054898" y="872387"/>
                </a:cubicBezTo>
                <a:cubicBezTo>
                  <a:pt x="1103724" y="956450"/>
                  <a:pt x="1140227" y="1046451"/>
                  <a:pt x="1175220" y="1114822"/>
                </a:cubicBezTo>
                <a:cubicBezTo>
                  <a:pt x="1210213" y="1183193"/>
                  <a:pt x="1221152" y="1202265"/>
                  <a:pt x="1264854" y="1282611"/>
                </a:cubicBezTo>
                <a:cubicBezTo>
                  <a:pt x="1308556" y="1362957"/>
                  <a:pt x="1393368" y="1509672"/>
                  <a:pt x="1437434" y="1596901"/>
                </a:cubicBezTo>
                <a:cubicBezTo>
                  <a:pt x="1481500" y="1684130"/>
                  <a:pt x="1499521" y="1748412"/>
                  <a:pt x="1529248" y="1805983"/>
                </a:cubicBezTo>
                <a:cubicBezTo>
                  <a:pt x="1558975" y="1863554"/>
                  <a:pt x="1570626" y="1895511"/>
                  <a:pt x="1615799" y="1942326"/>
                </a:cubicBezTo>
                <a:cubicBezTo>
                  <a:pt x="1666893" y="2042974"/>
                  <a:pt x="1700735" y="2104653"/>
                  <a:pt x="1758727" y="2176543"/>
                </a:cubicBezTo>
                <a:cubicBezTo>
                  <a:pt x="1776757" y="2195357"/>
                  <a:pt x="1794553" y="2231836"/>
                  <a:pt x="1812301" y="2257464"/>
                </a:cubicBezTo>
                <a:cubicBezTo>
                  <a:pt x="1830049" y="2283092"/>
                  <a:pt x="1841644" y="2306741"/>
                  <a:pt x="1865216" y="2330313"/>
                </a:cubicBezTo>
                <a:lnTo>
                  <a:pt x="1915982" y="2385443"/>
                </a:lnTo>
              </a:path>
            </a:pathLst>
          </a:custGeom>
          <a:noFill/>
          <a:ln w="76200">
            <a:solidFill>
              <a:srgbClr val="FFFF00"/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/>
          </a:p>
        </p:txBody>
      </p:sp>
      <p:pic>
        <p:nvPicPr>
          <p:cNvPr id="56" name="Picture 4" descr="Core-Collapse Supernovae: From Neutrino-Driven 1D Explosions to Light  Curves and Spectra | Center for Cosmology and AstroParticle Physics (CCAPP)">
            <a:extLst>
              <a:ext uri="{FF2B5EF4-FFF2-40B4-BE49-F238E27FC236}">
                <a16:creationId xmlns:a16="http://schemas.microsoft.com/office/drawing/2014/main" id="{019565E3-DD26-421D-9138-2ADA219346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20" r="13629" b="2960"/>
          <a:stretch/>
        </p:blipFill>
        <p:spPr bwMode="auto">
          <a:xfrm>
            <a:off x="6087851" y="2359721"/>
            <a:ext cx="900578" cy="841914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073CC1B7-3245-4059-8CA1-82F4C0A37790}"/>
              </a:ext>
            </a:extLst>
          </p:cNvPr>
          <p:cNvSpPr txBox="1"/>
          <p:nvPr/>
        </p:nvSpPr>
        <p:spPr>
          <a:xfrm>
            <a:off x="4207500" y="2451346"/>
            <a:ext cx="2354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Bradley Hand ITC" panose="03070402050302030203" pitchFamily="66" charset="0"/>
              </a:rPr>
              <a:t>Supernova</a:t>
            </a:r>
            <a:endParaRPr lang="en-IE" sz="2800" b="1" dirty="0">
              <a:solidFill>
                <a:schemeClr val="accent2"/>
              </a:solidFill>
              <a:latin typeface="Bradley Hand ITC" panose="03070402050302030203" pitchFamily="66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132F6B68-81EF-4462-BECD-DCFE6342ED36}"/>
              </a:ext>
            </a:extLst>
          </p:cNvPr>
          <p:cNvSpPr txBox="1"/>
          <p:nvPr/>
        </p:nvSpPr>
        <p:spPr>
          <a:xfrm>
            <a:off x="2420134" y="1799316"/>
            <a:ext cx="1662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FFC000"/>
                </a:solidFill>
                <a:latin typeface="Bradley Hand ITC" panose="03070402050302030203" pitchFamily="66" charset="0"/>
              </a:rPr>
              <a:t>Solar</a:t>
            </a:r>
            <a:endParaRPr lang="en-IE" sz="2800" b="1" dirty="0">
              <a:solidFill>
                <a:srgbClr val="FFC00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03B278C7-38A1-4434-AD8A-933965D2734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lum/>
            <a:alphaModFix/>
          </a:blip>
          <a:srcRect l="26628" t="10231" r="27642" b="8387"/>
          <a:stretch/>
        </p:blipFill>
        <p:spPr>
          <a:xfrm>
            <a:off x="4142831" y="1536667"/>
            <a:ext cx="775602" cy="798268"/>
          </a:xfrm>
          <a:prstGeom prst="ellipse">
            <a:avLst/>
          </a:prstGeom>
          <a:noFill/>
          <a:ln w="19050">
            <a:solidFill>
              <a:schemeClr val="accent4"/>
            </a:solidFill>
          </a:ln>
        </p:spPr>
      </p:pic>
      <p:sp>
        <p:nvSpPr>
          <p:cNvPr id="61" name="Title 1">
            <a:extLst>
              <a:ext uri="{FF2B5EF4-FFF2-40B4-BE49-F238E27FC236}">
                <a16:creationId xmlns:a16="http://schemas.microsoft.com/office/drawing/2014/main" id="{896C6EA9-B7FE-42C7-8026-8007B4065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Beyond the </a:t>
            </a:r>
            <a:r>
              <a:rPr lang="en-US" dirty="0" err="1"/>
              <a:t>TeV</a:t>
            </a:r>
            <a:r>
              <a:rPr lang="en-US" dirty="0"/>
              <a:t> to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EeV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sky?</a:t>
            </a:r>
            <a:endParaRPr lang="en-IE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D1B01B3-F51F-447F-902B-15E9E27D2017}"/>
              </a:ext>
            </a:extLst>
          </p:cNvPr>
          <p:cNvSpPr txBox="1"/>
          <p:nvPr/>
        </p:nvSpPr>
        <p:spPr>
          <a:xfrm>
            <a:off x="6773954" y="1324982"/>
            <a:ext cx="5198353" cy="1060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/>
              <a:t>Even higher energies?</a:t>
            </a:r>
          </a:p>
          <a:p>
            <a:pPr algn="ctr">
              <a:lnSpc>
                <a:spcPct val="150000"/>
              </a:lnSpc>
            </a:pPr>
            <a:r>
              <a:rPr lang="en-US" sz="2000" dirty="0" err="1"/>
              <a:t>Radiodetection</a:t>
            </a:r>
            <a:r>
              <a:rPr lang="en-US" sz="2000" dirty="0"/>
              <a:t> covered by Abigail!</a:t>
            </a:r>
          </a:p>
        </p:txBody>
      </p:sp>
      <p:sp>
        <p:nvSpPr>
          <p:cNvPr id="23" name="Arrow: Left 22">
            <a:extLst>
              <a:ext uri="{FF2B5EF4-FFF2-40B4-BE49-F238E27FC236}">
                <a16:creationId xmlns:a16="http://schemas.microsoft.com/office/drawing/2014/main" id="{21011C09-7460-4A05-B629-651A3616F47C}"/>
              </a:ext>
            </a:extLst>
          </p:cNvPr>
          <p:cNvSpPr/>
          <p:nvPr/>
        </p:nvSpPr>
        <p:spPr>
          <a:xfrm flipH="1">
            <a:off x="6811845" y="3961603"/>
            <a:ext cx="732612" cy="706616"/>
          </a:xfrm>
          <a:prstGeom prst="lef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?</a:t>
            </a:r>
            <a:endParaRPr lang="en-IE" sz="2800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510C16D-D49D-4999-BEB8-9A2A53E75A6A}"/>
              </a:ext>
            </a:extLst>
          </p:cNvPr>
          <p:cNvSpPr txBox="1"/>
          <p:nvPr/>
        </p:nvSpPr>
        <p:spPr>
          <a:xfrm>
            <a:off x="7888685" y="2493166"/>
            <a:ext cx="3183366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E" dirty="0"/>
              <a:t>“Overview Radio-wave neutrino astrophysics”, Abigail </a:t>
            </a:r>
            <a:r>
              <a:rPr lang="en-IE" dirty="0" err="1"/>
              <a:t>Vieregg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212529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9" descr="Surface Classroom Blackboard Completely Shaded Chalk Stock Photo 110048711  | Shutterstock">
            <a:extLst>
              <a:ext uri="{FF2B5EF4-FFF2-40B4-BE49-F238E27FC236}">
                <a16:creationId xmlns:a16="http://schemas.microsoft.com/office/drawing/2014/main" id="{A1F0C7FA-DA43-467A-A83C-43E0BEC362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4000"/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7639"/>
          <a:stretch/>
        </p:blipFill>
        <p:spPr bwMode="auto">
          <a:xfrm rot="16200000">
            <a:off x="4075901" y="3181413"/>
            <a:ext cx="3364900" cy="2347941"/>
          </a:xfrm>
          <a:prstGeom prst="rect">
            <a:avLst/>
          </a:prstGeom>
          <a:noFill/>
          <a:effectLst>
            <a:softEdge rad="101600"/>
          </a:effec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506AC7B4-7A89-4D25-9268-848E7653F6F5}"/>
              </a:ext>
            </a:extLst>
          </p:cNvPr>
          <p:cNvSpPr txBox="1"/>
          <p:nvPr/>
        </p:nvSpPr>
        <p:spPr>
          <a:xfrm>
            <a:off x="4830209" y="3675828"/>
            <a:ext cx="2887775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Bradley Hand ITC" panose="03070402050302030203" pitchFamily="66" charset="0"/>
              </a:rPr>
              <a:t>Atmospheric</a:t>
            </a:r>
            <a:endParaRPr lang="en-IE" sz="2800" b="1" dirty="0">
              <a:solidFill>
                <a:schemeClr val="accent5">
                  <a:lumMod val="20000"/>
                  <a:lumOff val="80000"/>
                </a:schemeClr>
              </a:solidFill>
              <a:latin typeface="Bradley Hand ITC" panose="03070402050302030203" pitchFamily="66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98670E4-BDAE-4672-83DB-5583A175F68F}"/>
              </a:ext>
            </a:extLst>
          </p:cNvPr>
          <p:cNvCxnSpPr>
            <a:cxnSpLocks/>
          </p:cNvCxnSpPr>
          <p:nvPr/>
        </p:nvCxnSpPr>
        <p:spPr>
          <a:xfrm flipH="1">
            <a:off x="1979943" y="2211388"/>
            <a:ext cx="15729" cy="3778509"/>
          </a:xfrm>
          <a:prstGeom prst="line">
            <a:avLst/>
          </a:prstGeom>
          <a:ln w="762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DF7E755-0E07-4DB8-8116-329963F353FA}"/>
              </a:ext>
            </a:extLst>
          </p:cNvPr>
          <p:cNvCxnSpPr>
            <a:cxnSpLocks/>
          </p:cNvCxnSpPr>
          <p:nvPr/>
        </p:nvCxnSpPr>
        <p:spPr>
          <a:xfrm flipH="1">
            <a:off x="1979943" y="5977755"/>
            <a:ext cx="4918801" cy="7829"/>
          </a:xfrm>
          <a:prstGeom prst="line">
            <a:avLst/>
          </a:prstGeom>
          <a:ln w="762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59D24070-7D2D-432A-9BB0-50AACAFEDE63}"/>
              </a:ext>
            </a:extLst>
          </p:cNvPr>
          <p:cNvSpPr/>
          <p:nvPr/>
        </p:nvSpPr>
        <p:spPr>
          <a:xfrm rot="5400000">
            <a:off x="6898785" y="5871459"/>
            <a:ext cx="212511" cy="21259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7FC0E8-7CA5-4A21-AE1F-46371A62E984}"/>
              </a:ext>
            </a:extLst>
          </p:cNvPr>
          <p:cNvSpPr txBox="1"/>
          <p:nvPr/>
        </p:nvSpPr>
        <p:spPr>
          <a:xfrm>
            <a:off x="1180507" y="4923970"/>
            <a:ext cx="89998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-20</a:t>
            </a:r>
            <a:endParaRPr lang="en-IE" sz="20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4A9AA2B-340C-4837-8E7D-E7C87246BECC}"/>
              </a:ext>
            </a:extLst>
          </p:cNvPr>
          <p:cNvCxnSpPr/>
          <p:nvPr/>
        </p:nvCxnSpPr>
        <p:spPr>
          <a:xfrm flipH="1">
            <a:off x="1991599" y="5127145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3417E16-1F1D-44E6-A568-2C8F9CB3AB6A}"/>
              </a:ext>
            </a:extLst>
          </p:cNvPr>
          <p:cNvSpPr txBox="1"/>
          <p:nvPr/>
        </p:nvSpPr>
        <p:spPr>
          <a:xfrm>
            <a:off x="1192224" y="4068689"/>
            <a:ext cx="797064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-10</a:t>
            </a:r>
            <a:endParaRPr lang="en-IE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7C6E68-369D-419D-BFA0-282A56DD0AA1}"/>
              </a:ext>
            </a:extLst>
          </p:cNvPr>
          <p:cNvSpPr txBox="1"/>
          <p:nvPr/>
        </p:nvSpPr>
        <p:spPr>
          <a:xfrm>
            <a:off x="1174370" y="6084048"/>
            <a:ext cx="6306352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                          keV                  GeV                    </a:t>
            </a:r>
            <a:r>
              <a:rPr lang="en-US" sz="2000" dirty="0" err="1"/>
              <a:t>PeV</a:t>
            </a:r>
            <a:endParaRPr lang="en-US" sz="2000" dirty="0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3B54518-7F32-4605-AE8C-44AA077061EE}"/>
              </a:ext>
            </a:extLst>
          </p:cNvPr>
          <p:cNvCxnSpPr/>
          <p:nvPr/>
        </p:nvCxnSpPr>
        <p:spPr>
          <a:xfrm rot="16200000" flipH="1">
            <a:off x="2882227" y="5927296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773D98D-F8D2-421E-9E7A-9E4794CD9B48}"/>
              </a:ext>
            </a:extLst>
          </p:cNvPr>
          <p:cNvCxnSpPr/>
          <p:nvPr/>
        </p:nvCxnSpPr>
        <p:spPr>
          <a:xfrm rot="16200000" flipH="1">
            <a:off x="5834656" y="5925859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080003EF-9698-497F-A6B7-E41DBAABF431}"/>
              </a:ext>
            </a:extLst>
          </p:cNvPr>
          <p:cNvCxnSpPr/>
          <p:nvPr/>
        </p:nvCxnSpPr>
        <p:spPr>
          <a:xfrm rot="16200000" flipH="1">
            <a:off x="4355348" y="5921654"/>
            <a:ext cx="1194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1A740333-90CD-499C-A504-805798C57768}"/>
              </a:ext>
            </a:extLst>
          </p:cNvPr>
          <p:cNvCxnSpPr/>
          <p:nvPr/>
        </p:nvCxnSpPr>
        <p:spPr>
          <a:xfrm flipH="1">
            <a:off x="1988814" y="4290923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737DC02-6A15-43F0-9317-C5E3033FDD0E}"/>
              </a:ext>
            </a:extLst>
          </p:cNvPr>
          <p:cNvSpPr txBox="1"/>
          <p:nvPr/>
        </p:nvSpPr>
        <p:spPr>
          <a:xfrm rot="16200000">
            <a:off x="-284007" y="3284550"/>
            <a:ext cx="27964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Flux [cm</a:t>
            </a:r>
            <a:r>
              <a:rPr lang="en-US" sz="2000" baseline="30000" dirty="0"/>
              <a:t>-2</a:t>
            </a:r>
            <a:r>
              <a:rPr lang="en-US" sz="2000" dirty="0"/>
              <a:t> s</a:t>
            </a:r>
            <a:r>
              <a:rPr lang="en-US" sz="2000" baseline="30000" dirty="0"/>
              <a:t>-1</a:t>
            </a:r>
            <a:r>
              <a:rPr lang="en-US" sz="2000" dirty="0"/>
              <a:t> sr</a:t>
            </a:r>
            <a:r>
              <a:rPr lang="en-US" sz="2000" baseline="30000" dirty="0"/>
              <a:t>-1</a:t>
            </a:r>
            <a:r>
              <a:rPr lang="en-US" sz="2000" dirty="0"/>
              <a:t> MeV</a:t>
            </a:r>
            <a:r>
              <a:rPr lang="en-US" sz="2000" baseline="30000" dirty="0"/>
              <a:t>-1</a:t>
            </a:r>
            <a:r>
              <a:rPr lang="en-US" sz="2000" dirty="0"/>
              <a:t>]</a:t>
            </a:r>
            <a:endParaRPr lang="en-IE" sz="2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0D18D-6FF2-433C-8282-8EE76E24F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Future astrophysical neutrino experiments | Iwan Morton-Blake/Donglian Xu</a:t>
            </a:r>
            <a:endParaRPr lang="en-IE"/>
          </a:p>
        </p:txBody>
      </p:sp>
      <p:pic>
        <p:nvPicPr>
          <p:cNvPr id="44" name="Picture 12" descr="IceCube sees neutrinos from 47 million light-years away - Big Think">
            <a:extLst>
              <a:ext uri="{FF2B5EF4-FFF2-40B4-BE49-F238E27FC236}">
                <a16:creationId xmlns:a16="http://schemas.microsoft.com/office/drawing/2014/main" id="{94165D3A-6781-4C59-8B30-245CFC2008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00" b="7853"/>
          <a:stretch/>
        </p:blipFill>
        <p:spPr bwMode="auto">
          <a:xfrm>
            <a:off x="7452263" y="3397142"/>
            <a:ext cx="903596" cy="1134910"/>
          </a:xfrm>
          <a:prstGeom prst="roundRect">
            <a:avLst/>
          </a:prstGeom>
          <a:noFill/>
          <a:ln w="19050"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" name="TextBox 95">
            <a:extLst>
              <a:ext uri="{FF2B5EF4-FFF2-40B4-BE49-F238E27FC236}">
                <a16:creationId xmlns:a16="http://schemas.microsoft.com/office/drawing/2014/main" id="{526C8A7F-ACC2-4454-8E1D-22009C749C2C}"/>
              </a:ext>
            </a:extLst>
          </p:cNvPr>
          <p:cNvSpPr txBox="1"/>
          <p:nvPr/>
        </p:nvSpPr>
        <p:spPr>
          <a:xfrm>
            <a:off x="5673128" y="4923756"/>
            <a:ext cx="386898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FFFF00"/>
                </a:solidFill>
                <a:latin typeface="Bradley Hand ITC" panose="03070402050302030203" pitchFamily="66" charset="0"/>
              </a:rPr>
              <a:t>Active galactic nucleus, cosmological sources</a:t>
            </a:r>
            <a:endParaRPr lang="en-IE" sz="2000" b="1" dirty="0">
              <a:solidFill>
                <a:srgbClr val="FFFF0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97" name="Picture 2" descr="What are Active Galactic Nuclei? - Universe Today">
            <a:extLst>
              <a:ext uri="{FF2B5EF4-FFF2-40B4-BE49-F238E27FC236}">
                <a16:creationId xmlns:a16="http://schemas.microsoft.com/office/drawing/2014/main" id="{E1723295-B230-4C72-9373-178D76D4B8DF}"/>
              </a:ext>
            </a:extLst>
          </p:cNvPr>
          <p:cNvPicPr/>
          <p:nvPr/>
        </p:nvPicPr>
        <p:blipFill rotWithShape="1">
          <a:blip r:embed="rId5"/>
          <a:srcRect l="9843" r="11397"/>
          <a:stretch/>
        </p:blipFill>
        <p:spPr>
          <a:xfrm>
            <a:off x="9265844" y="4706976"/>
            <a:ext cx="1432711" cy="1068564"/>
          </a:xfrm>
          <a:prstGeom prst="roundRect">
            <a:avLst/>
          </a:prstGeom>
          <a:solidFill>
            <a:schemeClr val="bg1"/>
          </a:solidFill>
          <a:ln w="19050">
            <a:solidFill>
              <a:srgbClr val="FFFF00"/>
            </a:solidFill>
          </a:ln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2311E6-450C-44FB-B42C-293AAA49D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A66E92A-8C56-4FC4-9A77-AA4ED8BFD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47320-A876-4EC8-B33B-1E04D9997FA4}" type="slidenum">
              <a:rPr lang="en-IE" smtClean="0"/>
              <a:t>48</a:t>
            </a:fld>
            <a:endParaRPr lang="en-IE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FE8C49-8DCD-4932-9803-96DE834813E0}"/>
              </a:ext>
            </a:extLst>
          </p:cNvPr>
          <p:cNvSpPr txBox="1"/>
          <p:nvPr/>
        </p:nvSpPr>
        <p:spPr>
          <a:xfrm>
            <a:off x="1177943" y="2380568"/>
            <a:ext cx="76390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10</a:t>
            </a:r>
            <a:r>
              <a:rPr lang="en-US" sz="2000" baseline="30000" dirty="0"/>
              <a:t>10</a:t>
            </a:r>
            <a:endParaRPr lang="en-IE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A30131-D32C-4B0E-A317-B104A1088E1F}"/>
              </a:ext>
            </a:extLst>
          </p:cNvPr>
          <p:cNvSpPr txBox="1"/>
          <p:nvPr/>
        </p:nvSpPr>
        <p:spPr>
          <a:xfrm>
            <a:off x="1192224" y="3222311"/>
            <a:ext cx="76390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1</a:t>
            </a:r>
            <a:endParaRPr lang="en-IE" sz="2000" dirty="0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9B47FD3C-5DF8-44B3-88B5-52A7F44A6178}"/>
              </a:ext>
            </a:extLst>
          </p:cNvPr>
          <p:cNvSpPr/>
          <p:nvPr/>
        </p:nvSpPr>
        <p:spPr>
          <a:xfrm>
            <a:off x="2641966" y="2536415"/>
            <a:ext cx="941090" cy="968685"/>
          </a:xfrm>
          <a:custGeom>
            <a:avLst/>
            <a:gdLst>
              <a:gd name="connsiteX0" fmla="*/ 1059180 w 1059180"/>
              <a:gd name="connsiteY0" fmla="*/ 110490 h 887730"/>
              <a:gd name="connsiteX1" fmla="*/ 1040130 w 1059180"/>
              <a:gd name="connsiteY1" fmla="*/ 53340 h 887730"/>
              <a:gd name="connsiteX2" fmla="*/ 1032510 w 1059180"/>
              <a:gd name="connsiteY2" fmla="*/ 30480 h 887730"/>
              <a:gd name="connsiteX3" fmla="*/ 1002030 w 1059180"/>
              <a:gd name="connsiteY3" fmla="*/ 7620 h 887730"/>
              <a:gd name="connsiteX4" fmla="*/ 933450 w 1059180"/>
              <a:gd name="connsiteY4" fmla="*/ 0 h 887730"/>
              <a:gd name="connsiteX5" fmla="*/ 880110 w 1059180"/>
              <a:gd name="connsiteY5" fmla="*/ 3810 h 887730"/>
              <a:gd name="connsiteX6" fmla="*/ 842010 w 1059180"/>
              <a:gd name="connsiteY6" fmla="*/ 26670 h 887730"/>
              <a:gd name="connsiteX7" fmla="*/ 720090 w 1059180"/>
              <a:gd name="connsiteY7" fmla="*/ 144780 h 887730"/>
              <a:gd name="connsiteX8" fmla="*/ 685800 w 1059180"/>
              <a:gd name="connsiteY8" fmla="*/ 179070 h 887730"/>
              <a:gd name="connsiteX9" fmla="*/ 651510 w 1059180"/>
              <a:gd name="connsiteY9" fmla="*/ 213360 h 887730"/>
              <a:gd name="connsiteX10" fmla="*/ 575310 w 1059180"/>
              <a:gd name="connsiteY10" fmla="*/ 297180 h 887730"/>
              <a:gd name="connsiteX11" fmla="*/ 518160 w 1059180"/>
              <a:gd name="connsiteY11" fmla="*/ 354330 h 887730"/>
              <a:gd name="connsiteX12" fmla="*/ 483870 w 1059180"/>
              <a:gd name="connsiteY12" fmla="*/ 388620 h 887730"/>
              <a:gd name="connsiteX13" fmla="*/ 453390 w 1059180"/>
              <a:gd name="connsiteY13" fmla="*/ 415290 h 887730"/>
              <a:gd name="connsiteX14" fmla="*/ 388620 w 1059180"/>
              <a:gd name="connsiteY14" fmla="*/ 487680 h 887730"/>
              <a:gd name="connsiteX15" fmla="*/ 361950 w 1059180"/>
              <a:gd name="connsiteY15" fmla="*/ 525780 h 887730"/>
              <a:gd name="connsiteX16" fmla="*/ 327660 w 1059180"/>
              <a:gd name="connsiteY16" fmla="*/ 556260 h 887730"/>
              <a:gd name="connsiteX17" fmla="*/ 297180 w 1059180"/>
              <a:gd name="connsiteY17" fmla="*/ 590550 h 887730"/>
              <a:gd name="connsiteX18" fmla="*/ 217170 w 1059180"/>
              <a:gd name="connsiteY18" fmla="*/ 670560 h 887730"/>
              <a:gd name="connsiteX19" fmla="*/ 72390 w 1059180"/>
              <a:gd name="connsiteY19" fmla="*/ 811530 h 887730"/>
              <a:gd name="connsiteX20" fmla="*/ 45720 w 1059180"/>
              <a:gd name="connsiteY20" fmla="*/ 845820 h 887730"/>
              <a:gd name="connsiteX21" fmla="*/ 11430 w 1059180"/>
              <a:gd name="connsiteY21" fmla="*/ 880110 h 887730"/>
              <a:gd name="connsiteX22" fmla="*/ 0 w 1059180"/>
              <a:gd name="connsiteY22" fmla="*/ 887730 h 887730"/>
              <a:gd name="connsiteX0" fmla="*/ 1048024 w 1048024"/>
              <a:gd name="connsiteY0" fmla="*/ 110490 h 1057437"/>
              <a:gd name="connsiteX1" fmla="*/ 1028974 w 1048024"/>
              <a:gd name="connsiteY1" fmla="*/ 53340 h 1057437"/>
              <a:gd name="connsiteX2" fmla="*/ 1021354 w 1048024"/>
              <a:gd name="connsiteY2" fmla="*/ 30480 h 1057437"/>
              <a:gd name="connsiteX3" fmla="*/ 990874 w 1048024"/>
              <a:gd name="connsiteY3" fmla="*/ 7620 h 1057437"/>
              <a:gd name="connsiteX4" fmla="*/ 922294 w 1048024"/>
              <a:gd name="connsiteY4" fmla="*/ 0 h 1057437"/>
              <a:gd name="connsiteX5" fmla="*/ 868954 w 1048024"/>
              <a:gd name="connsiteY5" fmla="*/ 3810 h 1057437"/>
              <a:gd name="connsiteX6" fmla="*/ 830854 w 1048024"/>
              <a:gd name="connsiteY6" fmla="*/ 26670 h 1057437"/>
              <a:gd name="connsiteX7" fmla="*/ 708934 w 1048024"/>
              <a:gd name="connsiteY7" fmla="*/ 144780 h 1057437"/>
              <a:gd name="connsiteX8" fmla="*/ 674644 w 1048024"/>
              <a:gd name="connsiteY8" fmla="*/ 179070 h 1057437"/>
              <a:gd name="connsiteX9" fmla="*/ 640354 w 1048024"/>
              <a:gd name="connsiteY9" fmla="*/ 213360 h 1057437"/>
              <a:gd name="connsiteX10" fmla="*/ 564154 w 1048024"/>
              <a:gd name="connsiteY10" fmla="*/ 297180 h 1057437"/>
              <a:gd name="connsiteX11" fmla="*/ 507004 w 1048024"/>
              <a:gd name="connsiteY11" fmla="*/ 354330 h 1057437"/>
              <a:gd name="connsiteX12" fmla="*/ 472714 w 1048024"/>
              <a:gd name="connsiteY12" fmla="*/ 388620 h 1057437"/>
              <a:gd name="connsiteX13" fmla="*/ 442234 w 1048024"/>
              <a:gd name="connsiteY13" fmla="*/ 415290 h 1057437"/>
              <a:gd name="connsiteX14" fmla="*/ 377464 w 1048024"/>
              <a:gd name="connsiteY14" fmla="*/ 487680 h 1057437"/>
              <a:gd name="connsiteX15" fmla="*/ 350794 w 1048024"/>
              <a:gd name="connsiteY15" fmla="*/ 525780 h 1057437"/>
              <a:gd name="connsiteX16" fmla="*/ 316504 w 1048024"/>
              <a:gd name="connsiteY16" fmla="*/ 556260 h 1057437"/>
              <a:gd name="connsiteX17" fmla="*/ 286024 w 1048024"/>
              <a:gd name="connsiteY17" fmla="*/ 590550 h 1057437"/>
              <a:gd name="connsiteX18" fmla="*/ 206014 w 1048024"/>
              <a:gd name="connsiteY18" fmla="*/ 670560 h 1057437"/>
              <a:gd name="connsiteX19" fmla="*/ 61234 w 1048024"/>
              <a:gd name="connsiteY19" fmla="*/ 811530 h 1057437"/>
              <a:gd name="connsiteX20" fmla="*/ 34564 w 1048024"/>
              <a:gd name="connsiteY20" fmla="*/ 845820 h 1057437"/>
              <a:gd name="connsiteX21" fmla="*/ 274 w 1048024"/>
              <a:gd name="connsiteY21" fmla="*/ 880110 h 1057437"/>
              <a:gd name="connsiteX22" fmla="*/ 25923 w 1048024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35311 w 1022101"/>
              <a:gd name="connsiteY19" fmla="*/ 811530 h 1057437"/>
              <a:gd name="connsiteX20" fmla="*/ 8641 w 1022101"/>
              <a:gd name="connsiteY20" fmla="*/ 845820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35311 w 1022101"/>
              <a:gd name="connsiteY19" fmla="*/ 81153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180091 w 1022101"/>
              <a:gd name="connsiteY18" fmla="*/ 670560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4413 w 1022101"/>
              <a:gd name="connsiteY18" fmla="*/ 721472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6594 w 1022101"/>
              <a:gd name="connsiteY18" fmla="*/ 710865 h 1057437"/>
              <a:gd name="connsiteX19" fmla="*/ 198893 w 1022101"/>
              <a:gd name="connsiteY19" fmla="*/ 826380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260101 w 1022101"/>
              <a:gd name="connsiteY17" fmla="*/ 59055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290581 w 1022101"/>
              <a:gd name="connsiteY16" fmla="*/ 556260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324871 w 1022101"/>
              <a:gd name="connsiteY15" fmla="*/ 525780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351541 w 1022101"/>
              <a:gd name="connsiteY14" fmla="*/ 487680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416311 w 1022101"/>
              <a:gd name="connsiteY13" fmla="*/ 415290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446791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481081 w 1022101"/>
              <a:gd name="connsiteY11" fmla="*/ 354330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538231 w 1022101"/>
              <a:gd name="connsiteY10" fmla="*/ 297180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14431 w 1022101"/>
              <a:gd name="connsiteY9" fmla="*/ 213360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648721 w 1022101"/>
              <a:gd name="connsiteY8" fmla="*/ 179070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683011 w 1022101"/>
              <a:gd name="connsiteY7" fmla="*/ 144780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43031 w 1022101"/>
              <a:gd name="connsiteY5" fmla="*/ 3810 h 1057437"/>
              <a:gd name="connsiteX6" fmla="*/ 804931 w 1022101"/>
              <a:gd name="connsiteY6" fmla="*/ 26670 h 1057437"/>
              <a:gd name="connsiteX7" fmla="*/ 752806 w 1022101"/>
              <a:gd name="connsiteY7" fmla="*/ 197813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12630 h 1059577"/>
              <a:gd name="connsiteX1" fmla="*/ 1003051 w 1022101"/>
              <a:gd name="connsiteY1" fmla="*/ 55480 h 1059577"/>
              <a:gd name="connsiteX2" fmla="*/ 995431 w 1022101"/>
              <a:gd name="connsiteY2" fmla="*/ 32620 h 1059577"/>
              <a:gd name="connsiteX3" fmla="*/ 964951 w 1022101"/>
              <a:gd name="connsiteY3" fmla="*/ 9760 h 1059577"/>
              <a:gd name="connsiteX4" fmla="*/ 896371 w 1022101"/>
              <a:gd name="connsiteY4" fmla="*/ 2140 h 1059577"/>
              <a:gd name="connsiteX5" fmla="*/ 843031 w 1022101"/>
              <a:gd name="connsiteY5" fmla="*/ 5950 h 1059577"/>
              <a:gd name="connsiteX6" fmla="*/ 850734 w 1022101"/>
              <a:gd name="connsiteY6" fmla="*/ 71237 h 1059577"/>
              <a:gd name="connsiteX7" fmla="*/ 752806 w 1022101"/>
              <a:gd name="connsiteY7" fmla="*/ 199953 h 1059577"/>
              <a:gd name="connsiteX8" fmla="*/ 718516 w 1022101"/>
              <a:gd name="connsiteY8" fmla="*/ 208787 h 1059577"/>
              <a:gd name="connsiteX9" fmla="*/ 690769 w 1022101"/>
              <a:gd name="connsiteY9" fmla="*/ 260048 h 1059577"/>
              <a:gd name="connsiteX10" fmla="*/ 640742 w 1022101"/>
              <a:gd name="connsiteY10" fmla="*/ 318413 h 1059577"/>
              <a:gd name="connsiteX11" fmla="*/ 601041 w 1022101"/>
              <a:gd name="connsiteY11" fmla="*/ 354349 h 1059577"/>
              <a:gd name="connsiteX12" fmla="*/ 571114 w 1022101"/>
              <a:gd name="connsiteY12" fmla="*/ 390760 h 1059577"/>
              <a:gd name="connsiteX13" fmla="*/ 534090 w 1022101"/>
              <a:gd name="connsiteY13" fmla="*/ 430159 h 1059577"/>
              <a:gd name="connsiteX14" fmla="*/ 493312 w 1022101"/>
              <a:gd name="connsiteY14" fmla="*/ 481334 h 1059577"/>
              <a:gd name="connsiteX15" fmla="*/ 464461 w 1022101"/>
              <a:gd name="connsiteY15" fmla="*/ 530041 h 1059577"/>
              <a:gd name="connsiteX16" fmla="*/ 419266 w 1022101"/>
              <a:gd name="connsiteY16" fmla="*/ 581735 h 1059577"/>
              <a:gd name="connsiteX17" fmla="*/ 364794 w 1022101"/>
              <a:gd name="connsiteY17" fmla="*/ 639360 h 1059577"/>
              <a:gd name="connsiteX18" fmla="*/ 306594 w 1022101"/>
              <a:gd name="connsiteY18" fmla="*/ 713005 h 1059577"/>
              <a:gd name="connsiteX19" fmla="*/ 231609 w 1022101"/>
              <a:gd name="connsiteY19" fmla="*/ 826399 h 1059577"/>
              <a:gd name="connsiteX20" fmla="*/ 156956 w 1022101"/>
              <a:gd name="connsiteY20" fmla="*/ 900993 h 1059577"/>
              <a:gd name="connsiteX21" fmla="*/ 94311 w 1022101"/>
              <a:gd name="connsiteY21" fmla="*/ 964982 h 1059577"/>
              <a:gd name="connsiteX22" fmla="*/ 0 w 1022101"/>
              <a:gd name="connsiteY22" fmla="*/ 1059577 h 1059577"/>
              <a:gd name="connsiteX0" fmla="*/ 1022101 w 1022101"/>
              <a:gd name="connsiteY0" fmla="*/ 110490 h 1057437"/>
              <a:gd name="connsiteX1" fmla="*/ 1003051 w 1022101"/>
              <a:gd name="connsiteY1" fmla="*/ 53340 h 1057437"/>
              <a:gd name="connsiteX2" fmla="*/ 995431 w 1022101"/>
              <a:gd name="connsiteY2" fmla="*/ 30480 h 1057437"/>
              <a:gd name="connsiteX3" fmla="*/ 964951 w 1022101"/>
              <a:gd name="connsiteY3" fmla="*/ 7620 h 1057437"/>
              <a:gd name="connsiteX4" fmla="*/ 896371 w 1022101"/>
              <a:gd name="connsiteY4" fmla="*/ 0 h 1057437"/>
              <a:gd name="connsiteX5" fmla="*/ 895377 w 1022101"/>
              <a:gd name="connsiteY5" fmla="*/ 31387 h 1057437"/>
              <a:gd name="connsiteX6" fmla="*/ 850734 w 1022101"/>
              <a:gd name="connsiteY6" fmla="*/ 69097 h 1057437"/>
              <a:gd name="connsiteX7" fmla="*/ 752806 w 1022101"/>
              <a:gd name="connsiteY7" fmla="*/ 197813 h 1057437"/>
              <a:gd name="connsiteX8" fmla="*/ 718516 w 1022101"/>
              <a:gd name="connsiteY8" fmla="*/ 206647 h 1057437"/>
              <a:gd name="connsiteX9" fmla="*/ 690769 w 1022101"/>
              <a:gd name="connsiteY9" fmla="*/ 257908 h 1057437"/>
              <a:gd name="connsiteX10" fmla="*/ 640742 w 1022101"/>
              <a:gd name="connsiteY10" fmla="*/ 316273 h 1057437"/>
              <a:gd name="connsiteX11" fmla="*/ 601041 w 1022101"/>
              <a:gd name="connsiteY11" fmla="*/ 352209 h 1057437"/>
              <a:gd name="connsiteX12" fmla="*/ 571114 w 1022101"/>
              <a:gd name="connsiteY12" fmla="*/ 388620 h 1057437"/>
              <a:gd name="connsiteX13" fmla="*/ 534090 w 1022101"/>
              <a:gd name="connsiteY13" fmla="*/ 428019 h 1057437"/>
              <a:gd name="connsiteX14" fmla="*/ 493312 w 1022101"/>
              <a:gd name="connsiteY14" fmla="*/ 479194 h 1057437"/>
              <a:gd name="connsiteX15" fmla="*/ 464461 w 1022101"/>
              <a:gd name="connsiteY15" fmla="*/ 527901 h 1057437"/>
              <a:gd name="connsiteX16" fmla="*/ 419266 w 1022101"/>
              <a:gd name="connsiteY16" fmla="*/ 579595 h 1057437"/>
              <a:gd name="connsiteX17" fmla="*/ 364794 w 1022101"/>
              <a:gd name="connsiteY17" fmla="*/ 637220 h 1057437"/>
              <a:gd name="connsiteX18" fmla="*/ 306594 w 1022101"/>
              <a:gd name="connsiteY18" fmla="*/ 710865 h 1057437"/>
              <a:gd name="connsiteX19" fmla="*/ 231609 w 1022101"/>
              <a:gd name="connsiteY19" fmla="*/ 824259 h 1057437"/>
              <a:gd name="connsiteX20" fmla="*/ 156956 w 1022101"/>
              <a:gd name="connsiteY20" fmla="*/ 898853 h 1057437"/>
              <a:gd name="connsiteX21" fmla="*/ 94311 w 1022101"/>
              <a:gd name="connsiteY21" fmla="*/ 962842 h 1057437"/>
              <a:gd name="connsiteX22" fmla="*/ 0 w 1022101"/>
              <a:gd name="connsiteY22" fmla="*/ 1057437 h 1057437"/>
              <a:gd name="connsiteX0" fmla="*/ 1022101 w 1022101"/>
              <a:gd name="connsiteY0" fmla="*/ 103052 h 1049999"/>
              <a:gd name="connsiteX1" fmla="*/ 1003051 w 1022101"/>
              <a:gd name="connsiteY1" fmla="*/ 45902 h 1049999"/>
              <a:gd name="connsiteX2" fmla="*/ 995431 w 1022101"/>
              <a:gd name="connsiteY2" fmla="*/ 23042 h 1049999"/>
              <a:gd name="connsiteX3" fmla="*/ 964951 w 1022101"/>
              <a:gd name="connsiteY3" fmla="*/ 182 h 1049999"/>
              <a:gd name="connsiteX4" fmla="*/ 909458 w 1022101"/>
              <a:gd name="connsiteY4" fmla="*/ 11654 h 1049999"/>
              <a:gd name="connsiteX5" fmla="*/ 895377 w 1022101"/>
              <a:gd name="connsiteY5" fmla="*/ 23949 h 1049999"/>
              <a:gd name="connsiteX6" fmla="*/ 850734 w 1022101"/>
              <a:gd name="connsiteY6" fmla="*/ 61659 h 1049999"/>
              <a:gd name="connsiteX7" fmla="*/ 752806 w 1022101"/>
              <a:gd name="connsiteY7" fmla="*/ 190375 h 1049999"/>
              <a:gd name="connsiteX8" fmla="*/ 718516 w 1022101"/>
              <a:gd name="connsiteY8" fmla="*/ 199209 h 1049999"/>
              <a:gd name="connsiteX9" fmla="*/ 690769 w 1022101"/>
              <a:gd name="connsiteY9" fmla="*/ 250470 h 1049999"/>
              <a:gd name="connsiteX10" fmla="*/ 640742 w 1022101"/>
              <a:gd name="connsiteY10" fmla="*/ 308835 h 1049999"/>
              <a:gd name="connsiteX11" fmla="*/ 601041 w 1022101"/>
              <a:gd name="connsiteY11" fmla="*/ 344771 h 1049999"/>
              <a:gd name="connsiteX12" fmla="*/ 571114 w 1022101"/>
              <a:gd name="connsiteY12" fmla="*/ 381182 h 1049999"/>
              <a:gd name="connsiteX13" fmla="*/ 534090 w 1022101"/>
              <a:gd name="connsiteY13" fmla="*/ 420581 h 1049999"/>
              <a:gd name="connsiteX14" fmla="*/ 493312 w 1022101"/>
              <a:gd name="connsiteY14" fmla="*/ 471756 h 1049999"/>
              <a:gd name="connsiteX15" fmla="*/ 464461 w 1022101"/>
              <a:gd name="connsiteY15" fmla="*/ 520463 h 1049999"/>
              <a:gd name="connsiteX16" fmla="*/ 419266 w 1022101"/>
              <a:gd name="connsiteY16" fmla="*/ 572157 h 1049999"/>
              <a:gd name="connsiteX17" fmla="*/ 364794 w 1022101"/>
              <a:gd name="connsiteY17" fmla="*/ 629782 h 1049999"/>
              <a:gd name="connsiteX18" fmla="*/ 306594 w 1022101"/>
              <a:gd name="connsiteY18" fmla="*/ 703427 h 1049999"/>
              <a:gd name="connsiteX19" fmla="*/ 231609 w 1022101"/>
              <a:gd name="connsiteY19" fmla="*/ 816821 h 1049999"/>
              <a:gd name="connsiteX20" fmla="*/ 156956 w 1022101"/>
              <a:gd name="connsiteY20" fmla="*/ 891415 h 1049999"/>
              <a:gd name="connsiteX21" fmla="*/ 94311 w 1022101"/>
              <a:gd name="connsiteY21" fmla="*/ 955404 h 1049999"/>
              <a:gd name="connsiteX22" fmla="*/ 0 w 1022101"/>
              <a:gd name="connsiteY22" fmla="*/ 1049999 h 1049999"/>
              <a:gd name="connsiteX0" fmla="*/ 1015557 w 1015557"/>
              <a:gd name="connsiteY0" fmla="*/ 330034 h 1049999"/>
              <a:gd name="connsiteX1" fmla="*/ 1003051 w 1015557"/>
              <a:gd name="connsiteY1" fmla="*/ 45902 h 1049999"/>
              <a:gd name="connsiteX2" fmla="*/ 995431 w 1015557"/>
              <a:gd name="connsiteY2" fmla="*/ 23042 h 1049999"/>
              <a:gd name="connsiteX3" fmla="*/ 964951 w 1015557"/>
              <a:gd name="connsiteY3" fmla="*/ 182 h 1049999"/>
              <a:gd name="connsiteX4" fmla="*/ 909458 w 1015557"/>
              <a:gd name="connsiteY4" fmla="*/ 11654 h 1049999"/>
              <a:gd name="connsiteX5" fmla="*/ 895377 w 1015557"/>
              <a:gd name="connsiteY5" fmla="*/ 23949 h 1049999"/>
              <a:gd name="connsiteX6" fmla="*/ 850734 w 1015557"/>
              <a:gd name="connsiteY6" fmla="*/ 61659 h 1049999"/>
              <a:gd name="connsiteX7" fmla="*/ 752806 w 1015557"/>
              <a:gd name="connsiteY7" fmla="*/ 190375 h 1049999"/>
              <a:gd name="connsiteX8" fmla="*/ 718516 w 1015557"/>
              <a:gd name="connsiteY8" fmla="*/ 199209 h 1049999"/>
              <a:gd name="connsiteX9" fmla="*/ 690769 w 1015557"/>
              <a:gd name="connsiteY9" fmla="*/ 250470 h 1049999"/>
              <a:gd name="connsiteX10" fmla="*/ 640742 w 1015557"/>
              <a:gd name="connsiteY10" fmla="*/ 308835 h 1049999"/>
              <a:gd name="connsiteX11" fmla="*/ 601041 w 1015557"/>
              <a:gd name="connsiteY11" fmla="*/ 344771 h 1049999"/>
              <a:gd name="connsiteX12" fmla="*/ 571114 w 1015557"/>
              <a:gd name="connsiteY12" fmla="*/ 381182 h 1049999"/>
              <a:gd name="connsiteX13" fmla="*/ 534090 w 1015557"/>
              <a:gd name="connsiteY13" fmla="*/ 420581 h 1049999"/>
              <a:gd name="connsiteX14" fmla="*/ 493312 w 1015557"/>
              <a:gd name="connsiteY14" fmla="*/ 471756 h 1049999"/>
              <a:gd name="connsiteX15" fmla="*/ 464461 w 1015557"/>
              <a:gd name="connsiteY15" fmla="*/ 520463 h 1049999"/>
              <a:gd name="connsiteX16" fmla="*/ 419266 w 1015557"/>
              <a:gd name="connsiteY16" fmla="*/ 572157 h 1049999"/>
              <a:gd name="connsiteX17" fmla="*/ 364794 w 1015557"/>
              <a:gd name="connsiteY17" fmla="*/ 629782 h 1049999"/>
              <a:gd name="connsiteX18" fmla="*/ 306594 w 1015557"/>
              <a:gd name="connsiteY18" fmla="*/ 703427 h 1049999"/>
              <a:gd name="connsiteX19" fmla="*/ 231609 w 1015557"/>
              <a:gd name="connsiteY19" fmla="*/ 816821 h 1049999"/>
              <a:gd name="connsiteX20" fmla="*/ 156956 w 1015557"/>
              <a:gd name="connsiteY20" fmla="*/ 891415 h 1049999"/>
              <a:gd name="connsiteX21" fmla="*/ 94311 w 1015557"/>
              <a:gd name="connsiteY21" fmla="*/ 955404 h 1049999"/>
              <a:gd name="connsiteX22" fmla="*/ 0 w 1015557"/>
              <a:gd name="connsiteY22" fmla="*/ 1049999 h 1049999"/>
              <a:gd name="connsiteX0" fmla="*/ 1015557 w 1044698"/>
              <a:gd name="connsiteY0" fmla="*/ 330034 h 1049999"/>
              <a:gd name="connsiteX1" fmla="*/ 1044492 w 1044698"/>
              <a:gd name="connsiteY1" fmla="*/ 168939 h 1049999"/>
              <a:gd name="connsiteX2" fmla="*/ 995431 w 1044698"/>
              <a:gd name="connsiteY2" fmla="*/ 23042 h 1049999"/>
              <a:gd name="connsiteX3" fmla="*/ 964951 w 1044698"/>
              <a:gd name="connsiteY3" fmla="*/ 182 h 1049999"/>
              <a:gd name="connsiteX4" fmla="*/ 909458 w 1044698"/>
              <a:gd name="connsiteY4" fmla="*/ 11654 h 1049999"/>
              <a:gd name="connsiteX5" fmla="*/ 895377 w 1044698"/>
              <a:gd name="connsiteY5" fmla="*/ 23949 h 1049999"/>
              <a:gd name="connsiteX6" fmla="*/ 850734 w 1044698"/>
              <a:gd name="connsiteY6" fmla="*/ 61659 h 1049999"/>
              <a:gd name="connsiteX7" fmla="*/ 752806 w 1044698"/>
              <a:gd name="connsiteY7" fmla="*/ 190375 h 1049999"/>
              <a:gd name="connsiteX8" fmla="*/ 718516 w 1044698"/>
              <a:gd name="connsiteY8" fmla="*/ 199209 h 1049999"/>
              <a:gd name="connsiteX9" fmla="*/ 690769 w 1044698"/>
              <a:gd name="connsiteY9" fmla="*/ 250470 h 1049999"/>
              <a:gd name="connsiteX10" fmla="*/ 640742 w 1044698"/>
              <a:gd name="connsiteY10" fmla="*/ 308835 h 1049999"/>
              <a:gd name="connsiteX11" fmla="*/ 601041 w 1044698"/>
              <a:gd name="connsiteY11" fmla="*/ 344771 h 1049999"/>
              <a:gd name="connsiteX12" fmla="*/ 571114 w 1044698"/>
              <a:gd name="connsiteY12" fmla="*/ 381182 h 1049999"/>
              <a:gd name="connsiteX13" fmla="*/ 534090 w 1044698"/>
              <a:gd name="connsiteY13" fmla="*/ 420581 h 1049999"/>
              <a:gd name="connsiteX14" fmla="*/ 493312 w 1044698"/>
              <a:gd name="connsiteY14" fmla="*/ 471756 h 1049999"/>
              <a:gd name="connsiteX15" fmla="*/ 464461 w 1044698"/>
              <a:gd name="connsiteY15" fmla="*/ 520463 h 1049999"/>
              <a:gd name="connsiteX16" fmla="*/ 419266 w 1044698"/>
              <a:gd name="connsiteY16" fmla="*/ 572157 h 1049999"/>
              <a:gd name="connsiteX17" fmla="*/ 364794 w 1044698"/>
              <a:gd name="connsiteY17" fmla="*/ 629782 h 1049999"/>
              <a:gd name="connsiteX18" fmla="*/ 306594 w 1044698"/>
              <a:gd name="connsiteY18" fmla="*/ 703427 h 1049999"/>
              <a:gd name="connsiteX19" fmla="*/ 231609 w 1044698"/>
              <a:gd name="connsiteY19" fmla="*/ 816821 h 1049999"/>
              <a:gd name="connsiteX20" fmla="*/ 156956 w 1044698"/>
              <a:gd name="connsiteY20" fmla="*/ 891415 h 1049999"/>
              <a:gd name="connsiteX21" fmla="*/ 94311 w 1044698"/>
              <a:gd name="connsiteY21" fmla="*/ 955404 h 1049999"/>
              <a:gd name="connsiteX22" fmla="*/ 0 w 1044698"/>
              <a:gd name="connsiteY22" fmla="*/ 1049999 h 1049999"/>
              <a:gd name="connsiteX0" fmla="*/ 1043911 w 1046927"/>
              <a:gd name="connsiteY0" fmla="*/ 315184 h 1049999"/>
              <a:gd name="connsiteX1" fmla="*/ 1044492 w 1046927"/>
              <a:gd name="connsiteY1" fmla="*/ 168939 h 1049999"/>
              <a:gd name="connsiteX2" fmla="*/ 995431 w 1046927"/>
              <a:gd name="connsiteY2" fmla="*/ 23042 h 1049999"/>
              <a:gd name="connsiteX3" fmla="*/ 964951 w 1046927"/>
              <a:gd name="connsiteY3" fmla="*/ 182 h 1049999"/>
              <a:gd name="connsiteX4" fmla="*/ 909458 w 1046927"/>
              <a:gd name="connsiteY4" fmla="*/ 11654 h 1049999"/>
              <a:gd name="connsiteX5" fmla="*/ 895377 w 1046927"/>
              <a:gd name="connsiteY5" fmla="*/ 23949 h 1049999"/>
              <a:gd name="connsiteX6" fmla="*/ 850734 w 1046927"/>
              <a:gd name="connsiteY6" fmla="*/ 61659 h 1049999"/>
              <a:gd name="connsiteX7" fmla="*/ 752806 w 1046927"/>
              <a:gd name="connsiteY7" fmla="*/ 190375 h 1049999"/>
              <a:gd name="connsiteX8" fmla="*/ 718516 w 1046927"/>
              <a:gd name="connsiteY8" fmla="*/ 199209 h 1049999"/>
              <a:gd name="connsiteX9" fmla="*/ 690769 w 1046927"/>
              <a:gd name="connsiteY9" fmla="*/ 250470 h 1049999"/>
              <a:gd name="connsiteX10" fmla="*/ 640742 w 1046927"/>
              <a:gd name="connsiteY10" fmla="*/ 308835 h 1049999"/>
              <a:gd name="connsiteX11" fmla="*/ 601041 w 1046927"/>
              <a:gd name="connsiteY11" fmla="*/ 344771 h 1049999"/>
              <a:gd name="connsiteX12" fmla="*/ 571114 w 1046927"/>
              <a:gd name="connsiteY12" fmla="*/ 381182 h 1049999"/>
              <a:gd name="connsiteX13" fmla="*/ 534090 w 1046927"/>
              <a:gd name="connsiteY13" fmla="*/ 420581 h 1049999"/>
              <a:gd name="connsiteX14" fmla="*/ 493312 w 1046927"/>
              <a:gd name="connsiteY14" fmla="*/ 471756 h 1049999"/>
              <a:gd name="connsiteX15" fmla="*/ 464461 w 1046927"/>
              <a:gd name="connsiteY15" fmla="*/ 520463 h 1049999"/>
              <a:gd name="connsiteX16" fmla="*/ 419266 w 1046927"/>
              <a:gd name="connsiteY16" fmla="*/ 572157 h 1049999"/>
              <a:gd name="connsiteX17" fmla="*/ 364794 w 1046927"/>
              <a:gd name="connsiteY17" fmla="*/ 629782 h 1049999"/>
              <a:gd name="connsiteX18" fmla="*/ 306594 w 1046927"/>
              <a:gd name="connsiteY18" fmla="*/ 703427 h 1049999"/>
              <a:gd name="connsiteX19" fmla="*/ 231609 w 1046927"/>
              <a:gd name="connsiteY19" fmla="*/ 816821 h 1049999"/>
              <a:gd name="connsiteX20" fmla="*/ 156956 w 1046927"/>
              <a:gd name="connsiteY20" fmla="*/ 891415 h 1049999"/>
              <a:gd name="connsiteX21" fmla="*/ 94311 w 1046927"/>
              <a:gd name="connsiteY21" fmla="*/ 955404 h 1049999"/>
              <a:gd name="connsiteX22" fmla="*/ 0 w 1046927"/>
              <a:gd name="connsiteY22" fmla="*/ 1049999 h 1049999"/>
              <a:gd name="connsiteX0" fmla="*/ 1043911 w 1045541"/>
              <a:gd name="connsiteY0" fmla="*/ 315319 h 1050134"/>
              <a:gd name="connsiteX1" fmla="*/ 1044492 w 1045541"/>
              <a:gd name="connsiteY1" fmla="*/ 169074 h 1050134"/>
              <a:gd name="connsiteX2" fmla="*/ 1017242 w 1045541"/>
              <a:gd name="connsiteY2" fmla="*/ 27419 h 1050134"/>
              <a:gd name="connsiteX3" fmla="*/ 964951 w 1045541"/>
              <a:gd name="connsiteY3" fmla="*/ 317 h 1050134"/>
              <a:gd name="connsiteX4" fmla="*/ 909458 w 1045541"/>
              <a:gd name="connsiteY4" fmla="*/ 11789 h 1050134"/>
              <a:gd name="connsiteX5" fmla="*/ 895377 w 1045541"/>
              <a:gd name="connsiteY5" fmla="*/ 24084 h 1050134"/>
              <a:gd name="connsiteX6" fmla="*/ 850734 w 1045541"/>
              <a:gd name="connsiteY6" fmla="*/ 61794 h 1050134"/>
              <a:gd name="connsiteX7" fmla="*/ 752806 w 1045541"/>
              <a:gd name="connsiteY7" fmla="*/ 190510 h 1050134"/>
              <a:gd name="connsiteX8" fmla="*/ 718516 w 1045541"/>
              <a:gd name="connsiteY8" fmla="*/ 199344 h 1050134"/>
              <a:gd name="connsiteX9" fmla="*/ 690769 w 1045541"/>
              <a:gd name="connsiteY9" fmla="*/ 250605 h 1050134"/>
              <a:gd name="connsiteX10" fmla="*/ 640742 w 1045541"/>
              <a:gd name="connsiteY10" fmla="*/ 308970 h 1050134"/>
              <a:gd name="connsiteX11" fmla="*/ 601041 w 1045541"/>
              <a:gd name="connsiteY11" fmla="*/ 344906 h 1050134"/>
              <a:gd name="connsiteX12" fmla="*/ 571114 w 1045541"/>
              <a:gd name="connsiteY12" fmla="*/ 381317 h 1050134"/>
              <a:gd name="connsiteX13" fmla="*/ 534090 w 1045541"/>
              <a:gd name="connsiteY13" fmla="*/ 420716 h 1050134"/>
              <a:gd name="connsiteX14" fmla="*/ 493312 w 1045541"/>
              <a:gd name="connsiteY14" fmla="*/ 471891 h 1050134"/>
              <a:gd name="connsiteX15" fmla="*/ 464461 w 1045541"/>
              <a:gd name="connsiteY15" fmla="*/ 520598 h 1050134"/>
              <a:gd name="connsiteX16" fmla="*/ 419266 w 1045541"/>
              <a:gd name="connsiteY16" fmla="*/ 572292 h 1050134"/>
              <a:gd name="connsiteX17" fmla="*/ 364794 w 1045541"/>
              <a:gd name="connsiteY17" fmla="*/ 629917 h 1050134"/>
              <a:gd name="connsiteX18" fmla="*/ 306594 w 1045541"/>
              <a:gd name="connsiteY18" fmla="*/ 703562 h 1050134"/>
              <a:gd name="connsiteX19" fmla="*/ 231609 w 1045541"/>
              <a:gd name="connsiteY19" fmla="*/ 816956 h 1050134"/>
              <a:gd name="connsiteX20" fmla="*/ 156956 w 1045541"/>
              <a:gd name="connsiteY20" fmla="*/ 891550 h 1050134"/>
              <a:gd name="connsiteX21" fmla="*/ 94311 w 1045541"/>
              <a:gd name="connsiteY21" fmla="*/ 955539 h 1050134"/>
              <a:gd name="connsiteX22" fmla="*/ 0 w 1045541"/>
              <a:gd name="connsiteY22" fmla="*/ 1050134 h 1050134"/>
              <a:gd name="connsiteX0" fmla="*/ 1043911 w 1045541"/>
              <a:gd name="connsiteY0" fmla="*/ 307190 h 1042005"/>
              <a:gd name="connsiteX1" fmla="*/ 1044492 w 1045541"/>
              <a:gd name="connsiteY1" fmla="*/ 160945 h 1042005"/>
              <a:gd name="connsiteX2" fmla="*/ 1017242 w 1045541"/>
              <a:gd name="connsiteY2" fmla="*/ 19290 h 1042005"/>
              <a:gd name="connsiteX3" fmla="*/ 975857 w 1045541"/>
              <a:gd name="connsiteY3" fmla="*/ 673 h 1042005"/>
              <a:gd name="connsiteX4" fmla="*/ 909458 w 1045541"/>
              <a:gd name="connsiteY4" fmla="*/ 3660 h 1042005"/>
              <a:gd name="connsiteX5" fmla="*/ 895377 w 1045541"/>
              <a:gd name="connsiteY5" fmla="*/ 15955 h 1042005"/>
              <a:gd name="connsiteX6" fmla="*/ 850734 w 1045541"/>
              <a:gd name="connsiteY6" fmla="*/ 53665 h 1042005"/>
              <a:gd name="connsiteX7" fmla="*/ 752806 w 1045541"/>
              <a:gd name="connsiteY7" fmla="*/ 182381 h 1042005"/>
              <a:gd name="connsiteX8" fmla="*/ 718516 w 1045541"/>
              <a:gd name="connsiteY8" fmla="*/ 191215 h 1042005"/>
              <a:gd name="connsiteX9" fmla="*/ 690769 w 1045541"/>
              <a:gd name="connsiteY9" fmla="*/ 242476 h 1042005"/>
              <a:gd name="connsiteX10" fmla="*/ 640742 w 1045541"/>
              <a:gd name="connsiteY10" fmla="*/ 300841 h 1042005"/>
              <a:gd name="connsiteX11" fmla="*/ 601041 w 1045541"/>
              <a:gd name="connsiteY11" fmla="*/ 336777 h 1042005"/>
              <a:gd name="connsiteX12" fmla="*/ 571114 w 1045541"/>
              <a:gd name="connsiteY12" fmla="*/ 373188 h 1042005"/>
              <a:gd name="connsiteX13" fmla="*/ 534090 w 1045541"/>
              <a:gd name="connsiteY13" fmla="*/ 412587 h 1042005"/>
              <a:gd name="connsiteX14" fmla="*/ 493312 w 1045541"/>
              <a:gd name="connsiteY14" fmla="*/ 463762 h 1042005"/>
              <a:gd name="connsiteX15" fmla="*/ 464461 w 1045541"/>
              <a:gd name="connsiteY15" fmla="*/ 512469 h 1042005"/>
              <a:gd name="connsiteX16" fmla="*/ 419266 w 1045541"/>
              <a:gd name="connsiteY16" fmla="*/ 564163 h 1042005"/>
              <a:gd name="connsiteX17" fmla="*/ 364794 w 1045541"/>
              <a:gd name="connsiteY17" fmla="*/ 621788 h 1042005"/>
              <a:gd name="connsiteX18" fmla="*/ 306594 w 1045541"/>
              <a:gd name="connsiteY18" fmla="*/ 695433 h 1042005"/>
              <a:gd name="connsiteX19" fmla="*/ 231609 w 1045541"/>
              <a:gd name="connsiteY19" fmla="*/ 808827 h 1042005"/>
              <a:gd name="connsiteX20" fmla="*/ 156956 w 1045541"/>
              <a:gd name="connsiteY20" fmla="*/ 883421 h 1042005"/>
              <a:gd name="connsiteX21" fmla="*/ 94311 w 1045541"/>
              <a:gd name="connsiteY21" fmla="*/ 947410 h 1042005"/>
              <a:gd name="connsiteX22" fmla="*/ 0 w 1045541"/>
              <a:gd name="connsiteY22" fmla="*/ 1042005 h 1042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045541" h="1042005">
                <a:moveTo>
                  <a:pt x="1043911" y="307190"/>
                </a:moveTo>
                <a:cubicBezTo>
                  <a:pt x="1037407" y="261663"/>
                  <a:pt x="1048937" y="208928"/>
                  <a:pt x="1044492" y="160945"/>
                </a:cubicBezTo>
                <a:cubicBezTo>
                  <a:pt x="1040047" y="112962"/>
                  <a:pt x="1028681" y="46002"/>
                  <a:pt x="1017242" y="19290"/>
                </a:cubicBezTo>
                <a:cubicBezTo>
                  <a:pt x="1005803" y="-7422"/>
                  <a:pt x="993821" y="3278"/>
                  <a:pt x="975857" y="673"/>
                </a:cubicBezTo>
                <a:cubicBezTo>
                  <a:pt x="957893" y="-1932"/>
                  <a:pt x="912647" y="3888"/>
                  <a:pt x="909458" y="3660"/>
                </a:cubicBezTo>
                <a:cubicBezTo>
                  <a:pt x="891678" y="4930"/>
                  <a:pt x="905164" y="7621"/>
                  <a:pt x="895377" y="15955"/>
                </a:cubicBezTo>
                <a:cubicBezTo>
                  <a:pt x="885590" y="24289"/>
                  <a:pt x="874496" y="25927"/>
                  <a:pt x="850734" y="53665"/>
                </a:cubicBezTo>
                <a:cubicBezTo>
                  <a:pt x="826972" y="81403"/>
                  <a:pt x="774842" y="159456"/>
                  <a:pt x="752806" y="182381"/>
                </a:cubicBezTo>
                <a:cubicBezTo>
                  <a:pt x="730770" y="205306"/>
                  <a:pt x="728856" y="181199"/>
                  <a:pt x="718516" y="191215"/>
                </a:cubicBezTo>
                <a:cubicBezTo>
                  <a:pt x="708177" y="201231"/>
                  <a:pt x="703731" y="224205"/>
                  <a:pt x="690769" y="242476"/>
                </a:cubicBezTo>
                <a:cubicBezTo>
                  <a:pt x="677807" y="260747"/>
                  <a:pt x="655697" y="285124"/>
                  <a:pt x="640742" y="300841"/>
                </a:cubicBezTo>
                <a:cubicBezTo>
                  <a:pt x="625787" y="316558"/>
                  <a:pt x="612646" y="324719"/>
                  <a:pt x="601041" y="336777"/>
                </a:cubicBezTo>
                <a:cubicBezTo>
                  <a:pt x="589436" y="348835"/>
                  <a:pt x="582272" y="360553"/>
                  <a:pt x="571114" y="373188"/>
                </a:cubicBezTo>
                <a:cubicBezTo>
                  <a:pt x="559956" y="385823"/>
                  <a:pt x="547057" y="397491"/>
                  <a:pt x="534090" y="412587"/>
                </a:cubicBezTo>
                <a:cubicBezTo>
                  <a:pt x="521123" y="427683"/>
                  <a:pt x="504917" y="447115"/>
                  <a:pt x="493312" y="463762"/>
                </a:cubicBezTo>
                <a:cubicBezTo>
                  <a:pt x="481707" y="480409"/>
                  <a:pt x="476802" y="495736"/>
                  <a:pt x="464461" y="512469"/>
                </a:cubicBezTo>
                <a:cubicBezTo>
                  <a:pt x="452120" y="529203"/>
                  <a:pt x="435877" y="545943"/>
                  <a:pt x="419266" y="564163"/>
                </a:cubicBezTo>
                <a:cubicBezTo>
                  <a:pt x="402655" y="582383"/>
                  <a:pt x="383573" y="599910"/>
                  <a:pt x="364794" y="621788"/>
                </a:cubicBezTo>
                <a:cubicBezTo>
                  <a:pt x="346015" y="643666"/>
                  <a:pt x="328792" y="664260"/>
                  <a:pt x="306594" y="695433"/>
                </a:cubicBezTo>
                <a:cubicBezTo>
                  <a:pt x="284397" y="726606"/>
                  <a:pt x="256549" y="777496"/>
                  <a:pt x="231609" y="808827"/>
                </a:cubicBezTo>
                <a:cubicBezTo>
                  <a:pt x="206669" y="840158"/>
                  <a:pt x="179839" y="860324"/>
                  <a:pt x="156956" y="883421"/>
                </a:cubicBezTo>
                <a:cubicBezTo>
                  <a:pt x="134073" y="906518"/>
                  <a:pt x="106227" y="936487"/>
                  <a:pt x="94311" y="947410"/>
                </a:cubicBezTo>
                <a:cubicBezTo>
                  <a:pt x="90936" y="950504"/>
                  <a:pt x="0" y="1042005"/>
                  <a:pt x="0" y="1042005"/>
                </a:cubicBezTo>
              </a:path>
            </a:pathLst>
          </a:custGeom>
          <a:noFill/>
          <a:ln w="76200">
            <a:solidFill>
              <a:schemeClr val="accent4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b="1">
              <a:latin typeface="Bradley Hand ITC" panose="03070402050302030203" pitchFamily="66" charset="0"/>
            </a:endParaRPr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DC6F13A5-3990-4030-938B-1D904246F43E}"/>
              </a:ext>
            </a:extLst>
          </p:cNvPr>
          <p:cNvSpPr/>
          <p:nvPr/>
        </p:nvSpPr>
        <p:spPr>
          <a:xfrm>
            <a:off x="3554938" y="2672935"/>
            <a:ext cx="544836" cy="236351"/>
          </a:xfrm>
          <a:custGeom>
            <a:avLst/>
            <a:gdLst>
              <a:gd name="connsiteX0" fmla="*/ 0 w 605307"/>
              <a:gd name="connsiteY0" fmla="*/ 207018 h 254240"/>
              <a:gd name="connsiteX1" fmla="*/ 141668 w 605307"/>
              <a:gd name="connsiteY1" fmla="*/ 82522 h 254240"/>
              <a:gd name="connsiteX2" fmla="*/ 309093 w 605307"/>
              <a:gd name="connsiteY2" fmla="*/ 5249 h 254240"/>
              <a:gd name="connsiteX3" fmla="*/ 455054 w 605307"/>
              <a:gd name="connsiteY3" fmla="*/ 13835 h 254240"/>
              <a:gd name="connsiteX4" fmla="*/ 549499 w 605307"/>
              <a:gd name="connsiteY4" fmla="*/ 69643 h 254240"/>
              <a:gd name="connsiteX5" fmla="*/ 579550 w 605307"/>
              <a:gd name="connsiteY5" fmla="*/ 121159 h 254240"/>
              <a:gd name="connsiteX6" fmla="*/ 592428 w 605307"/>
              <a:gd name="connsiteY6" fmla="*/ 194139 h 254240"/>
              <a:gd name="connsiteX7" fmla="*/ 605307 w 605307"/>
              <a:gd name="connsiteY7" fmla="*/ 254240 h 254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5307" h="254240">
                <a:moveTo>
                  <a:pt x="0" y="207018"/>
                </a:moveTo>
                <a:cubicBezTo>
                  <a:pt x="45076" y="161584"/>
                  <a:pt x="90153" y="116150"/>
                  <a:pt x="141668" y="82522"/>
                </a:cubicBezTo>
                <a:cubicBezTo>
                  <a:pt x="193183" y="48894"/>
                  <a:pt x="256862" y="16697"/>
                  <a:pt x="309093" y="5249"/>
                </a:cubicBezTo>
                <a:cubicBezTo>
                  <a:pt x="361324" y="-6199"/>
                  <a:pt x="414986" y="3103"/>
                  <a:pt x="455054" y="13835"/>
                </a:cubicBezTo>
                <a:cubicBezTo>
                  <a:pt x="495122" y="24567"/>
                  <a:pt x="528750" y="51756"/>
                  <a:pt x="549499" y="69643"/>
                </a:cubicBezTo>
                <a:cubicBezTo>
                  <a:pt x="570248" y="87530"/>
                  <a:pt x="572395" y="100410"/>
                  <a:pt x="579550" y="121159"/>
                </a:cubicBezTo>
                <a:cubicBezTo>
                  <a:pt x="586705" y="141908"/>
                  <a:pt x="588135" y="171959"/>
                  <a:pt x="592428" y="194139"/>
                </a:cubicBezTo>
                <a:cubicBezTo>
                  <a:pt x="596721" y="216319"/>
                  <a:pt x="601014" y="235279"/>
                  <a:pt x="605307" y="254240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F9EB174C-63FC-4E6A-A96A-DFF74234452B}"/>
              </a:ext>
            </a:extLst>
          </p:cNvPr>
          <p:cNvSpPr/>
          <p:nvPr/>
        </p:nvSpPr>
        <p:spPr>
          <a:xfrm>
            <a:off x="3497605" y="3397142"/>
            <a:ext cx="558345" cy="174924"/>
          </a:xfrm>
          <a:custGeom>
            <a:avLst/>
            <a:gdLst>
              <a:gd name="connsiteX0" fmla="*/ 0 w 620315"/>
              <a:gd name="connsiteY0" fmla="*/ 110774 h 188164"/>
              <a:gd name="connsiteX1" fmla="*/ 150019 w 620315"/>
              <a:gd name="connsiteY1" fmla="*/ 40527 h 188164"/>
              <a:gd name="connsiteX2" fmla="*/ 233362 w 620315"/>
              <a:gd name="connsiteY2" fmla="*/ 13142 h 188164"/>
              <a:gd name="connsiteX3" fmla="*/ 339328 w 620315"/>
              <a:gd name="connsiteY3" fmla="*/ 45 h 188164"/>
              <a:gd name="connsiteX4" fmla="*/ 429815 w 620315"/>
              <a:gd name="connsiteY4" fmla="*/ 9570 h 188164"/>
              <a:gd name="connsiteX5" fmla="*/ 484584 w 620315"/>
              <a:gd name="connsiteY5" fmla="*/ 28620 h 188164"/>
              <a:gd name="connsiteX6" fmla="*/ 538162 w 620315"/>
              <a:gd name="connsiteY6" fmla="*/ 73864 h 188164"/>
              <a:gd name="connsiteX7" fmla="*/ 576262 w 620315"/>
              <a:gd name="connsiteY7" fmla="*/ 119108 h 188164"/>
              <a:gd name="connsiteX8" fmla="*/ 603647 w 620315"/>
              <a:gd name="connsiteY8" fmla="*/ 157208 h 188164"/>
              <a:gd name="connsiteX9" fmla="*/ 620315 w 620315"/>
              <a:gd name="connsiteY9" fmla="*/ 188164 h 188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20315" h="188164">
                <a:moveTo>
                  <a:pt x="0" y="110774"/>
                </a:moveTo>
                <a:cubicBezTo>
                  <a:pt x="55562" y="83786"/>
                  <a:pt x="111125" y="56799"/>
                  <a:pt x="150019" y="40527"/>
                </a:cubicBezTo>
                <a:cubicBezTo>
                  <a:pt x="188913" y="24255"/>
                  <a:pt x="201811" y="19889"/>
                  <a:pt x="233362" y="13142"/>
                </a:cubicBezTo>
                <a:cubicBezTo>
                  <a:pt x="264913" y="6395"/>
                  <a:pt x="306586" y="640"/>
                  <a:pt x="339328" y="45"/>
                </a:cubicBezTo>
                <a:cubicBezTo>
                  <a:pt x="372070" y="-550"/>
                  <a:pt x="405606" y="4808"/>
                  <a:pt x="429815" y="9570"/>
                </a:cubicBezTo>
                <a:cubicBezTo>
                  <a:pt x="454024" y="14332"/>
                  <a:pt x="466526" y="17904"/>
                  <a:pt x="484584" y="28620"/>
                </a:cubicBezTo>
                <a:cubicBezTo>
                  <a:pt x="502642" y="39336"/>
                  <a:pt x="522882" y="58783"/>
                  <a:pt x="538162" y="73864"/>
                </a:cubicBezTo>
                <a:cubicBezTo>
                  <a:pt x="553442" y="88945"/>
                  <a:pt x="565348" y="105217"/>
                  <a:pt x="576262" y="119108"/>
                </a:cubicBezTo>
                <a:cubicBezTo>
                  <a:pt x="587176" y="132999"/>
                  <a:pt x="596305" y="145699"/>
                  <a:pt x="603647" y="157208"/>
                </a:cubicBezTo>
                <a:cubicBezTo>
                  <a:pt x="610989" y="168717"/>
                  <a:pt x="615652" y="178440"/>
                  <a:pt x="620315" y="188164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  <a:effectLst>
            <a:outerShdw blurRad="101600" dist="38100" dir="5400000" sx="110000" sy="11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0FD78958-105F-4D4D-B676-9E1502426BFF}"/>
              </a:ext>
            </a:extLst>
          </p:cNvPr>
          <p:cNvCxnSpPr/>
          <p:nvPr/>
        </p:nvCxnSpPr>
        <p:spPr>
          <a:xfrm flipH="1">
            <a:off x="1991599" y="3453884"/>
            <a:ext cx="11565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42CECD5C-F268-443E-961F-60F28AB4B7DE}"/>
              </a:ext>
            </a:extLst>
          </p:cNvPr>
          <p:cNvSpPr/>
          <p:nvPr/>
        </p:nvSpPr>
        <p:spPr>
          <a:xfrm rot="21415979">
            <a:off x="3943715" y="3540638"/>
            <a:ext cx="1772989" cy="2110980"/>
          </a:xfrm>
          <a:custGeom>
            <a:avLst/>
            <a:gdLst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430530 w 1969770"/>
              <a:gd name="connsiteY5" fmla="*/ 171450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69770" h="2270760">
                <a:moveTo>
                  <a:pt x="0" y="0"/>
                </a:moveTo>
                <a:lnTo>
                  <a:pt x="209550" y="3810"/>
                </a:lnTo>
                <a:cubicBezTo>
                  <a:pt x="214783" y="3987"/>
                  <a:pt x="219792" y="6058"/>
                  <a:pt x="224790" y="7620"/>
                </a:cubicBezTo>
                <a:cubicBezTo>
                  <a:pt x="240123" y="12412"/>
                  <a:pt x="255516" y="17093"/>
                  <a:pt x="270510" y="22860"/>
                </a:cubicBezTo>
                <a:cubicBezTo>
                  <a:pt x="288565" y="29804"/>
                  <a:pt x="306070" y="38100"/>
                  <a:pt x="323850" y="45720"/>
                </a:cubicBezTo>
                <a:cubicBezTo>
                  <a:pt x="362305" y="87671"/>
                  <a:pt x="396970" y="123609"/>
                  <a:pt x="430530" y="171450"/>
                </a:cubicBezTo>
                <a:cubicBezTo>
                  <a:pt x="470584" y="228548"/>
                  <a:pt x="509885" y="286350"/>
                  <a:pt x="544830" y="346710"/>
                </a:cubicBezTo>
                <a:cubicBezTo>
                  <a:pt x="572770" y="394970"/>
                  <a:pt x="595504" y="446646"/>
                  <a:pt x="628650" y="491490"/>
                </a:cubicBezTo>
                <a:cubicBezTo>
                  <a:pt x="739278" y="641163"/>
                  <a:pt x="789501" y="698754"/>
                  <a:pt x="880110" y="864870"/>
                </a:cubicBezTo>
                <a:cubicBezTo>
                  <a:pt x="965119" y="1020720"/>
                  <a:pt x="898212" y="902977"/>
                  <a:pt x="1043940" y="1131570"/>
                </a:cubicBezTo>
                <a:cubicBezTo>
                  <a:pt x="1069702" y="1171981"/>
                  <a:pt x="1091456" y="1215097"/>
                  <a:pt x="1120140" y="1253490"/>
                </a:cubicBezTo>
                <a:cubicBezTo>
                  <a:pt x="1202690" y="1363980"/>
                  <a:pt x="1283820" y="1475545"/>
                  <a:pt x="1367790" y="1584960"/>
                </a:cubicBezTo>
                <a:cubicBezTo>
                  <a:pt x="1409571" y="1639402"/>
                  <a:pt x="1454300" y="1691519"/>
                  <a:pt x="1497330" y="1744980"/>
                </a:cubicBezTo>
                <a:cubicBezTo>
                  <a:pt x="1538121" y="1795659"/>
                  <a:pt x="1574077" y="1850565"/>
                  <a:pt x="1619250" y="1897380"/>
                </a:cubicBezTo>
                <a:lnTo>
                  <a:pt x="1828800" y="2114550"/>
                </a:lnTo>
                <a:cubicBezTo>
                  <a:pt x="1846830" y="2133364"/>
                  <a:pt x="1864862" y="2152193"/>
                  <a:pt x="1882140" y="2171700"/>
                </a:cubicBezTo>
                <a:cubicBezTo>
                  <a:pt x="1904243" y="2196655"/>
                  <a:pt x="1923338" y="2224328"/>
                  <a:pt x="1946910" y="2247900"/>
                </a:cubicBezTo>
                <a:lnTo>
                  <a:pt x="1969770" y="2270760"/>
                </a:lnTo>
              </a:path>
            </a:pathLst>
          </a:custGeom>
          <a:noFill/>
          <a:ln w="76200">
            <a:solidFill>
              <a:schemeClr val="accent5">
                <a:lumMod val="20000"/>
                <a:lumOff val="80000"/>
              </a:schemeClr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CBFAB841-F4E5-499A-82AA-671BC07BA6E3}"/>
              </a:ext>
            </a:extLst>
          </p:cNvPr>
          <p:cNvSpPr/>
          <p:nvPr/>
        </p:nvSpPr>
        <p:spPr>
          <a:xfrm rot="19810117">
            <a:off x="4917306" y="4264949"/>
            <a:ext cx="1724574" cy="2217594"/>
          </a:xfrm>
          <a:custGeom>
            <a:avLst/>
            <a:gdLst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430530 w 1969770"/>
              <a:gd name="connsiteY5" fmla="*/ 171450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544830 w 1969770"/>
              <a:gd name="connsiteY6" fmla="*/ 346710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628650 w 1969770"/>
              <a:gd name="connsiteY7" fmla="*/ 491490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98575 w 1969770"/>
              <a:gd name="connsiteY7" fmla="*/ 523952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880110 w 1969770"/>
              <a:gd name="connsiteY8" fmla="*/ 864870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043940 w 1969770"/>
              <a:gd name="connsiteY9" fmla="*/ 1131570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120140 w 1969770"/>
              <a:gd name="connsiteY10" fmla="*/ 1253490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37669 w 1969770"/>
              <a:gd name="connsiteY10" fmla="*/ 1279677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37669 w 1969770"/>
              <a:gd name="connsiteY10" fmla="*/ 1279677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367790 w 1969770"/>
              <a:gd name="connsiteY11" fmla="*/ 1584960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497330 w 1969770"/>
              <a:gd name="connsiteY12" fmla="*/ 1744980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535006 w 1969770"/>
              <a:gd name="connsiteY12" fmla="*/ 1785556 h 2270760"/>
              <a:gd name="connsiteX13" fmla="*/ 1619250 w 1969770"/>
              <a:gd name="connsiteY13" fmla="*/ 1897380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12407 w 1969770"/>
              <a:gd name="connsiteY11" fmla="*/ 1598838 h 2270760"/>
              <a:gd name="connsiteX12" fmla="*/ 1535006 w 1969770"/>
              <a:gd name="connsiteY12" fmla="*/ 1785556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35006 w 1969770"/>
              <a:gd name="connsiteY12" fmla="*/ 1785556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27375 w 1969770"/>
              <a:gd name="connsiteY13" fmla="*/ 189212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54824 w 1969770"/>
              <a:gd name="connsiteY13" fmla="*/ 189887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54824 w 1969770"/>
              <a:gd name="connsiteY13" fmla="*/ 1898879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828800 w 1969770"/>
              <a:gd name="connsiteY14" fmla="*/ 2114550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791594 w 1969770"/>
              <a:gd name="connsiteY14" fmla="*/ 2149227 h 2270760"/>
              <a:gd name="connsiteX15" fmla="*/ 1882140 w 1969770"/>
              <a:gd name="connsiteY15" fmla="*/ 2171700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70760"/>
              <a:gd name="connsiteX1" fmla="*/ 209550 w 1969770"/>
              <a:gd name="connsiteY1" fmla="*/ 3810 h 2270760"/>
              <a:gd name="connsiteX2" fmla="*/ 224790 w 1969770"/>
              <a:gd name="connsiteY2" fmla="*/ 7620 h 2270760"/>
              <a:gd name="connsiteX3" fmla="*/ 270510 w 1969770"/>
              <a:gd name="connsiteY3" fmla="*/ 22860 h 2270760"/>
              <a:gd name="connsiteX4" fmla="*/ 323850 w 1969770"/>
              <a:gd name="connsiteY4" fmla="*/ 45720 h 2270760"/>
              <a:gd name="connsiteX5" fmla="*/ 516966 w 1969770"/>
              <a:gd name="connsiteY5" fmla="*/ 191543 h 2270760"/>
              <a:gd name="connsiteX6" fmla="*/ 723907 w 1969770"/>
              <a:gd name="connsiteY6" fmla="*/ 395979 h 2270760"/>
              <a:gd name="connsiteX7" fmla="*/ 882266 w 1969770"/>
              <a:gd name="connsiteY7" fmla="*/ 610445 h 2270760"/>
              <a:gd name="connsiteX8" fmla="*/ 1054898 w 1969770"/>
              <a:gd name="connsiteY8" fmla="*/ 872387 h 2270760"/>
              <a:gd name="connsiteX9" fmla="*/ 1175220 w 1969770"/>
              <a:gd name="connsiteY9" fmla="*/ 1114822 h 2270760"/>
              <a:gd name="connsiteX10" fmla="*/ 1264854 w 1969770"/>
              <a:gd name="connsiteY10" fmla="*/ 1282611 h 2270760"/>
              <a:gd name="connsiteX11" fmla="*/ 1437434 w 1969770"/>
              <a:gd name="connsiteY11" fmla="*/ 1596901 h 2270760"/>
              <a:gd name="connsiteX12" fmla="*/ 1564638 w 1969770"/>
              <a:gd name="connsiteY12" fmla="*/ 1780074 h 2270760"/>
              <a:gd name="connsiteX13" fmla="*/ 1637129 w 1969770"/>
              <a:gd name="connsiteY13" fmla="*/ 1911834 h 2270760"/>
              <a:gd name="connsiteX14" fmla="*/ 1791594 w 1969770"/>
              <a:gd name="connsiteY14" fmla="*/ 2149227 h 2270760"/>
              <a:gd name="connsiteX15" fmla="*/ 1858522 w 1969770"/>
              <a:gd name="connsiteY15" fmla="*/ 2224553 h 2270760"/>
              <a:gd name="connsiteX16" fmla="*/ 1946910 w 1969770"/>
              <a:gd name="connsiteY16" fmla="*/ 2247900 h 2270760"/>
              <a:gd name="connsiteX17" fmla="*/ 1969770 w 1969770"/>
              <a:gd name="connsiteY17" fmla="*/ 2270760 h 2270760"/>
              <a:gd name="connsiteX0" fmla="*/ 0 w 1969770"/>
              <a:gd name="connsiteY0" fmla="*/ 0 h 2283367"/>
              <a:gd name="connsiteX1" fmla="*/ 209550 w 1969770"/>
              <a:gd name="connsiteY1" fmla="*/ 3810 h 2283367"/>
              <a:gd name="connsiteX2" fmla="*/ 224790 w 1969770"/>
              <a:gd name="connsiteY2" fmla="*/ 7620 h 2283367"/>
              <a:gd name="connsiteX3" fmla="*/ 270510 w 1969770"/>
              <a:gd name="connsiteY3" fmla="*/ 22860 h 2283367"/>
              <a:gd name="connsiteX4" fmla="*/ 323850 w 1969770"/>
              <a:gd name="connsiteY4" fmla="*/ 45720 h 2283367"/>
              <a:gd name="connsiteX5" fmla="*/ 516966 w 1969770"/>
              <a:gd name="connsiteY5" fmla="*/ 191543 h 2283367"/>
              <a:gd name="connsiteX6" fmla="*/ 723907 w 1969770"/>
              <a:gd name="connsiteY6" fmla="*/ 395979 h 2283367"/>
              <a:gd name="connsiteX7" fmla="*/ 882266 w 1969770"/>
              <a:gd name="connsiteY7" fmla="*/ 610445 h 2283367"/>
              <a:gd name="connsiteX8" fmla="*/ 1054898 w 1969770"/>
              <a:gd name="connsiteY8" fmla="*/ 872387 h 2283367"/>
              <a:gd name="connsiteX9" fmla="*/ 1175220 w 1969770"/>
              <a:gd name="connsiteY9" fmla="*/ 1114822 h 2283367"/>
              <a:gd name="connsiteX10" fmla="*/ 1264854 w 1969770"/>
              <a:gd name="connsiteY10" fmla="*/ 1282611 h 2283367"/>
              <a:gd name="connsiteX11" fmla="*/ 1437434 w 1969770"/>
              <a:gd name="connsiteY11" fmla="*/ 1596901 h 2283367"/>
              <a:gd name="connsiteX12" fmla="*/ 1564638 w 1969770"/>
              <a:gd name="connsiteY12" fmla="*/ 1780074 h 2283367"/>
              <a:gd name="connsiteX13" fmla="*/ 1637129 w 1969770"/>
              <a:gd name="connsiteY13" fmla="*/ 1911834 h 2283367"/>
              <a:gd name="connsiteX14" fmla="*/ 1791594 w 1969770"/>
              <a:gd name="connsiteY14" fmla="*/ 2149227 h 2283367"/>
              <a:gd name="connsiteX15" fmla="*/ 1858522 w 1969770"/>
              <a:gd name="connsiteY15" fmla="*/ 2224553 h 2283367"/>
              <a:gd name="connsiteX16" fmla="*/ 1909657 w 1969770"/>
              <a:gd name="connsiteY16" fmla="*/ 2283367 h 2283367"/>
              <a:gd name="connsiteX17" fmla="*/ 1969770 w 1969770"/>
              <a:gd name="connsiteY17" fmla="*/ 2270760 h 2283367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64638 w 1949255"/>
              <a:gd name="connsiteY12" fmla="*/ 1780074 h 2329010"/>
              <a:gd name="connsiteX13" fmla="*/ 1637129 w 1949255"/>
              <a:gd name="connsiteY13" fmla="*/ 1911834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37129 w 1949255"/>
              <a:gd name="connsiteY13" fmla="*/ 1911834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91594 w 1949255"/>
              <a:gd name="connsiteY14" fmla="*/ 2149227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58727 w 1949255"/>
              <a:gd name="connsiteY14" fmla="*/ 2176543 h 2329010"/>
              <a:gd name="connsiteX15" fmla="*/ 1858522 w 1949255"/>
              <a:gd name="connsiteY15" fmla="*/ 2224553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29010"/>
              <a:gd name="connsiteX1" fmla="*/ 209550 w 1949255"/>
              <a:gd name="connsiteY1" fmla="*/ 3810 h 2329010"/>
              <a:gd name="connsiteX2" fmla="*/ 224790 w 1949255"/>
              <a:gd name="connsiteY2" fmla="*/ 7620 h 2329010"/>
              <a:gd name="connsiteX3" fmla="*/ 270510 w 1949255"/>
              <a:gd name="connsiteY3" fmla="*/ 22860 h 2329010"/>
              <a:gd name="connsiteX4" fmla="*/ 323850 w 1949255"/>
              <a:gd name="connsiteY4" fmla="*/ 45720 h 2329010"/>
              <a:gd name="connsiteX5" fmla="*/ 516966 w 1949255"/>
              <a:gd name="connsiteY5" fmla="*/ 191543 h 2329010"/>
              <a:gd name="connsiteX6" fmla="*/ 723907 w 1949255"/>
              <a:gd name="connsiteY6" fmla="*/ 395979 h 2329010"/>
              <a:gd name="connsiteX7" fmla="*/ 882266 w 1949255"/>
              <a:gd name="connsiteY7" fmla="*/ 610445 h 2329010"/>
              <a:gd name="connsiteX8" fmla="*/ 1054898 w 1949255"/>
              <a:gd name="connsiteY8" fmla="*/ 872387 h 2329010"/>
              <a:gd name="connsiteX9" fmla="*/ 1175220 w 1949255"/>
              <a:gd name="connsiteY9" fmla="*/ 1114822 h 2329010"/>
              <a:gd name="connsiteX10" fmla="*/ 1264854 w 1949255"/>
              <a:gd name="connsiteY10" fmla="*/ 1282611 h 2329010"/>
              <a:gd name="connsiteX11" fmla="*/ 1437434 w 1949255"/>
              <a:gd name="connsiteY11" fmla="*/ 1596901 h 2329010"/>
              <a:gd name="connsiteX12" fmla="*/ 1529248 w 1949255"/>
              <a:gd name="connsiteY12" fmla="*/ 1805983 h 2329010"/>
              <a:gd name="connsiteX13" fmla="*/ 1615799 w 1949255"/>
              <a:gd name="connsiteY13" fmla="*/ 1942326 h 2329010"/>
              <a:gd name="connsiteX14" fmla="*/ 1758727 w 1949255"/>
              <a:gd name="connsiteY14" fmla="*/ 2176543 h 2329010"/>
              <a:gd name="connsiteX15" fmla="*/ 1812301 w 1949255"/>
              <a:gd name="connsiteY15" fmla="*/ 2257464 h 2329010"/>
              <a:gd name="connsiteX16" fmla="*/ 1909657 w 1949255"/>
              <a:gd name="connsiteY16" fmla="*/ 2283367 h 2329010"/>
              <a:gd name="connsiteX17" fmla="*/ 1949255 w 1949255"/>
              <a:gd name="connsiteY17" fmla="*/ 2329010 h 2329010"/>
              <a:gd name="connsiteX0" fmla="*/ 0 w 1949255"/>
              <a:gd name="connsiteY0" fmla="*/ 0 h 2330313"/>
              <a:gd name="connsiteX1" fmla="*/ 209550 w 1949255"/>
              <a:gd name="connsiteY1" fmla="*/ 3810 h 2330313"/>
              <a:gd name="connsiteX2" fmla="*/ 224790 w 1949255"/>
              <a:gd name="connsiteY2" fmla="*/ 7620 h 2330313"/>
              <a:gd name="connsiteX3" fmla="*/ 270510 w 1949255"/>
              <a:gd name="connsiteY3" fmla="*/ 22860 h 2330313"/>
              <a:gd name="connsiteX4" fmla="*/ 323850 w 1949255"/>
              <a:gd name="connsiteY4" fmla="*/ 45720 h 2330313"/>
              <a:gd name="connsiteX5" fmla="*/ 516966 w 1949255"/>
              <a:gd name="connsiteY5" fmla="*/ 191543 h 2330313"/>
              <a:gd name="connsiteX6" fmla="*/ 723907 w 1949255"/>
              <a:gd name="connsiteY6" fmla="*/ 395979 h 2330313"/>
              <a:gd name="connsiteX7" fmla="*/ 882266 w 1949255"/>
              <a:gd name="connsiteY7" fmla="*/ 610445 h 2330313"/>
              <a:gd name="connsiteX8" fmla="*/ 1054898 w 1949255"/>
              <a:gd name="connsiteY8" fmla="*/ 872387 h 2330313"/>
              <a:gd name="connsiteX9" fmla="*/ 1175220 w 1949255"/>
              <a:gd name="connsiteY9" fmla="*/ 1114822 h 2330313"/>
              <a:gd name="connsiteX10" fmla="*/ 1264854 w 1949255"/>
              <a:gd name="connsiteY10" fmla="*/ 1282611 h 2330313"/>
              <a:gd name="connsiteX11" fmla="*/ 1437434 w 1949255"/>
              <a:gd name="connsiteY11" fmla="*/ 1596901 h 2330313"/>
              <a:gd name="connsiteX12" fmla="*/ 1529248 w 1949255"/>
              <a:gd name="connsiteY12" fmla="*/ 1805983 h 2330313"/>
              <a:gd name="connsiteX13" fmla="*/ 1615799 w 1949255"/>
              <a:gd name="connsiteY13" fmla="*/ 1942326 h 2330313"/>
              <a:gd name="connsiteX14" fmla="*/ 1758727 w 1949255"/>
              <a:gd name="connsiteY14" fmla="*/ 2176543 h 2330313"/>
              <a:gd name="connsiteX15" fmla="*/ 1812301 w 1949255"/>
              <a:gd name="connsiteY15" fmla="*/ 2257464 h 2330313"/>
              <a:gd name="connsiteX16" fmla="*/ 1865216 w 1949255"/>
              <a:gd name="connsiteY16" fmla="*/ 2330313 h 2330313"/>
              <a:gd name="connsiteX17" fmla="*/ 1949255 w 1949255"/>
              <a:gd name="connsiteY17" fmla="*/ 2329010 h 2330313"/>
              <a:gd name="connsiteX0" fmla="*/ 0 w 1915982"/>
              <a:gd name="connsiteY0" fmla="*/ 0 h 2385443"/>
              <a:gd name="connsiteX1" fmla="*/ 209550 w 1915982"/>
              <a:gd name="connsiteY1" fmla="*/ 3810 h 2385443"/>
              <a:gd name="connsiteX2" fmla="*/ 224790 w 1915982"/>
              <a:gd name="connsiteY2" fmla="*/ 7620 h 2385443"/>
              <a:gd name="connsiteX3" fmla="*/ 270510 w 1915982"/>
              <a:gd name="connsiteY3" fmla="*/ 22860 h 2385443"/>
              <a:gd name="connsiteX4" fmla="*/ 323850 w 1915982"/>
              <a:gd name="connsiteY4" fmla="*/ 45720 h 2385443"/>
              <a:gd name="connsiteX5" fmla="*/ 516966 w 1915982"/>
              <a:gd name="connsiteY5" fmla="*/ 191543 h 2385443"/>
              <a:gd name="connsiteX6" fmla="*/ 723907 w 1915982"/>
              <a:gd name="connsiteY6" fmla="*/ 395979 h 2385443"/>
              <a:gd name="connsiteX7" fmla="*/ 882266 w 1915982"/>
              <a:gd name="connsiteY7" fmla="*/ 610445 h 2385443"/>
              <a:gd name="connsiteX8" fmla="*/ 1054898 w 1915982"/>
              <a:gd name="connsiteY8" fmla="*/ 872387 h 2385443"/>
              <a:gd name="connsiteX9" fmla="*/ 1175220 w 1915982"/>
              <a:gd name="connsiteY9" fmla="*/ 1114822 h 2385443"/>
              <a:gd name="connsiteX10" fmla="*/ 1264854 w 1915982"/>
              <a:gd name="connsiteY10" fmla="*/ 1282611 h 2385443"/>
              <a:gd name="connsiteX11" fmla="*/ 1437434 w 1915982"/>
              <a:gd name="connsiteY11" fmla="*/ 1596901 h 2385443"/>
              <a:gd name="connsiteX12" fmla="*/ 1529248 w 1915982"/>
              <a:gd name="connsiteY12" fmla="*/ 1805983 h 2385443"/>
              <a:gd name="connsiteX13" fmla="*/ 1615799 w 1915982"/>
              <a:gd name="connsiteY13" fmla="*/ 1942326 h 2385443"/>
              <a:gd name="connsiteX14" fmla="*/ 1758727 w 1915982"/>
              <a:gd name="connsiteY14" fmla="*/ 2176543 h 2385443"/>
              <a:gd name="connsiteX15" fmla="*/ 1812301 w 1915982"/>
              <a:gd name="connsiteY15" fmla="*/ 2257464 h 2385443"/>
              <a:gd name="connsiteX16" fmla="*/ 1865216 w 1915982"/>
              <a:gd name="connsiteY16" fmla="*/ 2330313 h 2385443"/>
              <a:gd name="connsiteX17" fmla="*/ 1915982 w 1915982"/>
              <a:gd name="connsiteY17" fmla="*/ 2385443 h 2385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15982" h="2385443">
                <a:moveTo>
                  <a:pt x="0" y="0"/>
                </a:moveTo>
                <a:lnTo>
                  <a:pt x="209550" y="3810"/>
                </a:lnTo>
                <a:cubicBezTo>
                  <a:pt x="214783" y="3987"/>
                  <a:pt x="219792" y="6058"/>
                  <a:pt x="224790" y="7620"/>
                </a:cubicBezTo>
                <a:cubicBezTo>
                  <a:pt x="240123" y="12412"/>
                  <a:pt x="255516" y="17093"/>
                  <a:pt x="270510" y="22860"/>
                </a:cubicBezTo>
                <a:cubicBezTo>
                  <a:pt x="288565" y="29804"/>
                  <a:pt x="306070" y="38100"/>
                  <a:pt x="323850" y="45720"/>
                </a:cubicBezTo>
                <a:cubicBezTo>
                  <a:pt x="362305" y="87671"/>
                  <a:pt x="450290" y="133166"/>
                  <a:pt x="516966" y="191543"/>
                </a:cubicBezTo>
                <a:cubicBezTo>
                  <a:pt x="583642" y="249920"/>
                  <a:pt x="663024" y="326162"/>
                  <a:pt x="723907" y="395979"/>
                </a:cubicBezTo>
                <a:cubicBezTo>
                  <a:pt x="784790" y="465796"/>
                  <a:pt x="827101" y="531044"/>
                  <a:pt x="882266" y="610445"/>
                </a:cubicBezTo>
                <a:cubicBezTo>
                  <a:pt x="937431" y="689846"/>
                  <a:pt x="1006072" y="788324"/>
                  <a:pt x="1054898" y="872387"/>
                </a:cubicBezTo>
                <a:cubicBezTo>
                  <a:pt x="1103724" y="956450"/>
                  <a:pt x="1140227" y="1046451"/>
                  <a:pt x="1175220" y="1114822"/>
                </a:cubicBezTo>
                <a:cubicBezTo>
                  <a:pt x="1210213" y="1183193"/>
                  <a:pt x="1221152" y="1202265"/>
                  <a:pt x="1264854" y="1282611"/>
                </a:cubicBezTo>
                <a:cubicBezTo>
                  <a:pt x="1308556" y="1362957"/>
                  <a:pt x="1393368" y="1509672"/>
                  <a:pt x="1437434" y="1596901"/>
                </a:cubicBezTo>
                <a:cubicBezTo>
                  <a:pt x="1481500" y="1684130"/>
                  <a:pt x="1499521" y="1748412"/>
                  <a:pt x="1529248" y="1805983"/>
                </a:cubicBezTo>
                <a:cubicBezTo>
                  <a:pt x="1558975" y="1863554"/>
                  <a:pt x="1570626" y="1895511"/>
                  <a:pt x="1615799" y="1942326"/>
                </a:cubicBezTo>
                <a:cubicBezTo>
                  <a:pt x="1666893" y="2042974"/>
                  <a:pt x="1700735" y="2104653"/>
                  <a:pt x="1758727" y="2176543"/>
                </a:cubicBezTo>
                <a:cubicBezTo>
                  <a:pt x="1776757" y="2195357"/>
                  <a:pt x="1794553" y="2231836"/>
                  <a:pt x="1812301" y="2257464"/>
                </a:cubicBezTo>
                <a:cubicBezTo>
                  <a:pt x="1830049" y="2283092"/>
                  <a:pt x="1841644" y="2306741"/>
                  <a:pt x="1865216" y="2330313"/>
                </a:cubicBezTo>
                <a:lnTo>
                  <a:pt x="1915982" y="2385443"/>
                </a:lnTo>
              </a:path>
            </a:pathLst>
          </a:custGeom>
          <a:noFill/>
          <a:ln w="76200">
            <a:solidFill>
              <a:srgbClr val="FFFF00"/>
            </a:solidFill>
          </a:ln>
          <a:effectLst>
            <a:outerShdw blurRad="101600" dist="38100" dir="5400000" sx="110000" sy="110000" algn="t" rotWithShape="0">
              <a:prstClr val="black">
                <a:alpha val="4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400" dirty="0"/>
          </a:p>
        </p:txBody>
      </p:sp>
      <p:pic>
        <p:nvPicPr>
          <p:cNvPr id="56" name="Picture 4" descr="Core-Collapse Supernovae: From Neutrino-Driven 1D Explosions to Light  Curves and Spectra | Center for Cosmology and AstroParticle Physics (CCAPP)">
            <a:extLst>
              <a:ext uri="{FF2B5EF4-FFF2-40B4-BE49-F238E27FC236}">
                <a16:creationId xmlns:a16="http://schemas.microsoft.com/office/drawing/2014/main" id="{019565E3-DD26-421D-9138-2ADA219346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20" r="13629" b="2960"/>
          <a:stretch/>
        </p:blipFill>
        <p:spPr bwMode="auto">
          <a:xfrm>
            <a:off x="6087851" y="2359721"/>
            <a:ext cx="900578" cy="841914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073CC1B7-3245-4059-8CA1-82F4C0A37790}"/>
              </a:ext>
            </a:extLst>
          </p:cNvPr>
          <p:cNvSpPr txBox="1"/>
          <p:nvPr/>
        </p:nvSpPr>
        <p:spPr>
          <a:xfrm>
            <a:off x="4207500" y="2451346"/>
            <a:ext cx="2354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Bradley Hand ITC" panose="03070402050302030203" pitchFamily="66" charset="0"/>
              </a:rPr>
              <a:t>Supernova</a:t>
            </a:r>
            <a:endParaRPr lang="en-IE" sz="2800" b="1" dirty="0">
              <a:solidFill>
                <a:schemeClr val="accent2"/>
              </a:solidFill>
              <a:latin typeface="Bradley Hand ITC" panose="03070402050302030203" pitchFamily="66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132F6B68-81EF-4462-BECD-DCFE6342ED36}"/>
              </a:ext>
            </a:extLst>
          </p:cNvPr>
          <p:cNvSpPr txBox="1"/>
          <p:nvPr/>
        </p:nvSpPr>
        <p:spPr>
          <a:xfrm>
            <a:off x="2420134" y="1799316"/>
            <a:ext cx="1662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FFC000"/>
                </a:solidFill>
                <a:latin typeface="Bradley Hand ITC" panose="03070402050302030203" pitchFamily="66" charset="0"/>
              </a:rPr>
              <a:t>Solar</a:t>
            </a:r>
            <a:endParaRPr lang="en-IE" sz="2800" b="1" dirty="0">
              <a:solidFill>
                <a:srgbClr val="FFC00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03B278C7-38A1-4434-AD8A-933965D2734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lum/>
            <a:alphaModFix/>
          </a:blip>
          <a:srcRect l="26628" t="10231" r="27642" b="8387"/>
          <a:stretch/>
        </p:blipFill>
        <p:spPr>
          <a:xfrm>
            <a:off x="4142831" y="1536667"/>
            <a:ext cx="775602" cy="798268"/>
          </a:xfrm>
          <a:prstGeom prst="ellipse">
            <a:avLst/>
          </a:prstGeom>
          <a:noFill/>
          <a:ln w="19050">
            <a:solidFill>
              <a:schemeClr val="accent4"/>
            </a:solidFill>
          </a:ln>
        </p:spPr>
      </p:pic>
      <p:sp>
        <p:nvSpPr>
          <p:cNvPr id="61" name="Title 1">
            <a:extLst>
              <a:ext uri="{FF2B5EF4-FFF2-40B4-BE49-F238E27FC236}">
                <a16:creationId xmlns:a16="http://schemas.microsoft.com/office/drawing/2014/main" id="{896C6EA9-B7FE-42C7-8026-8007B4065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Beyond the </a:t>
            </a:r>
            <a:r>
              <a:rPr lang="en-US" dirty="0" err="1"/>
              <a:t>TeV</a:t>
            </a:r>
            <a:r>
              <a:rPr lang="en-US" dirty="0"/>
              <a:t> to </a:t>
            </a:r>
            <a:r>
              <a:rPr lang="en-US" dirty="0" err="1"/>
              <a:t>EeV</a:t>
            </a:r>
            <a:r>
              <a:rPr lang="en-US" dirty="0"/>
              <a:t> sky?</a:t>
            </a:r>
            <a:endParaRPr lang="en-IE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D1B01B3-F51F-447F-902B-15E9E27D2017}"/>
              </a:ext>
            </a:extLst>
          </p:cNvPr>
          <p:cNvSpPr txBox="1"/>
          <p:nvPr/>
        </p:nvSpPr>
        <p:spPr>
          <a:xfrm>
            <a:off x="6311602" y="1338131"/>
            <a:ext cx="5735566" cy="16970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/>
              <a:t>Is transient </a:t>
            </a:r>
            <a:r>
              <a:rPr lang="en-US" sz="2400" u="sng" dirty="0"/>
              <a:t>MeV-scale</a:t>
            </a:r>
            <a:r>
              <a:rPr lang="en-US" sz="2400" dirty="0"/>
              <a:t> neutrino astronomy also possible in giant telescopes?</a:t>
            </a:r>
          </a:p>
          <a:p>
            <a:pPr algn="ctr">
              <a:lnSpc>
                <a:spcPct val="150000"/>
              </a:lnSpc>
            </a:pPr>
            <a:r>
              <a:rPr lang="en-US" sz="2400" dirty="0"/>
              <a:t>e.g. CCSN detection</a:t>
            </a:r>
          </a:p>
        </p:txBody>
      </p:sp>
      <p:pic>
        <p:nvPicPr>
          <p:cNvPr id="63" name="Picture 9" descr="Surface Classroom Blackboard Completely Shaded Chalk Stock Photo 110048711  | Shutterstock">
            <a:extLst>
              <a:ext uri="{FF2B5EF4-FFF2-40B4-BE49-F238E27FC236}">
                <a16:creationId xmlns:a16="http://schemas.microsoft.com/office/drawing/2014/main" id="{68E64131-4959-4525-A188-FC5F810ED6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7639"/>
          <a:stretch/>
        </p:blipFill>
        <p:spPr bwMode="auto">
          <a:xfrm rot="16200000">
            <a:off x="2424477" y="3660450"/>
            <a:ext cx="3392174" cy="1312073"/>
          </a:xfrm>
          <a:prstGeom prst="rect">
            <a:avLst/>
          </a:prstGeom>
          <a:noFill/>
          <a:effectLst>
            <a:softEdge rad="101600"/>
          </a:effectLst>
        </p:spPr>
      </p:pic>
      <p:sp>
        <p:nvSpPr>
          <p:cNvPr id="23" name="Arrow: Left 22">
            <a:extLst>
              <a:ext uri="{FF2B5EF4-FFF2-40B4-BE49-F238E27FC236}">
                <a16:creationId xmlns:a16="http://schemas.microsoft.com/office/drawing/2014/main" id="{21011C09-7460-4A05-B629-651A3616F47C}"/>
              </a:ext>
            </a:extLst>
          </p:cNvPr>
          <p:cNvSpPr/>
          <p:nvPr/>
        </p:nvSpPr>
        <p:spPr>
          <a:xfrm>
            <a:off x="3918443" y="4115491"/>
            <a:ext cx="744070" cy="706616"/>
          </a:xfrm>
          <a:prstGeom prst="lef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?</a:t>
            </a:r>
            <a:endParaRPr lang="en-IE" sz="2800" dirty="0"/>
          </a:p>
        </p:txBody>
      </p:sp>
    </p:spTree>
    <p:extLst>
      <p:ext uri="{BB962C8B-B14F-4D97-AF65-F5344CB8AC3E}">
        <p14:creationId xmlns:p14="http://schemas.microsoft.com/office/powerpoint/2010/main" val="351058697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F218C-2DC0-4C45-BF13-9DCF8ABDD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Low-Energy supernova detection 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38EA81-BC06-414D-9A2C-844CF5C91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D6AE8-B203-422F-A519-5E0F020FF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782FFC-5A22-40C5-8534-1B800D70D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49</a:t>
            </a:fld>
            <a:endParaRPr lang="en-IE"/>
          </a:p>
        </p:txBody>
      </p:sp>
      <p:pic>
        <p:nvPicPr>
          <p:cNvPr id="37" name="Picture 4" descr="Core-Collapse Supernovae: From Neutrino-Driven 1D Explosions to Light  Curves and Spectra | Center for Cosmology and AstroParticle Physics (CCAPP)">
            <a:extLst>
              <a:ext uri="{FF2B5EF4-FFF2-40B4-BE49-F238E27FC236}">
                <a16:creationId xmlns:a16="http://schemas.microsoft.com/office/drawing/2014/main" id="{34C16BE9-2F59-4EFC-BD20-154D18C601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66735" y="3478751"/>
            <a:ext cx="1184668" cy="1107498"/>
          </a:xfrm>
          <a:prstGeom prst="ellipse">
            <a:avLst/>
          </a:prstGeom>
          <a:noFill/>
          <a:ln w="190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3049202-3D32-4F5F-9BDB-EF489ADFF030}"/>
              </a:ext>
            </a:extLst>
          </p:cNvPr>
          <p:cNvSpPr txBox="1"/>
          <p:nvPr/>
        </p:nvSpPr>
        <p:spPr>
          <a:xfrm>
            <a:off x="832757" y="1516626"/>
            <a:ext cx="10324949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200" dirty="0"/>
              <a:t>Example: IceCube, individual MeV events are not reconstructed. </a:t>
            </a:r>
          </a:p>
          <a:p>
            <a:pPr>
              <a:spcAft>
                <a:spcPts val="600"/>
              </a:spcAft>
            </a:pPr>
            <a:r>
              <a:rPr lang="en-US" sz="2200" dirty="0"/>
              <a:t>CCSN </a:t>
            </a:r>
            <a:r>
              <a:rPr lang="en-US" sz="2200" dirty="0">
                <a:sym typeface="Wingdings" panose="05000000000000000000" pitchFamily="2" charset="2"/>
              </a:rPr>
              <a:t> </a:t>
            </a:r>
            <a:r>
              <a:rPr lang="en-US" sz="2200" dirty="0"/>
              <a:t>correlated increase in hit rates across thousands of optical modules.</a:t>
            </a:r>
          </a:p>
          <a:p>
            <a:pPr>
              <a:spcAft>
                <a:spcPts val="600"/>
              </a:spcAft>
            </a:pPr>
            <a:r>
              <a:rPr lang="en-IE" sz="2200" dirty="0"/>
              <a:t>Gigaton-scale statistics: </a:t>
            </a:r>
            <a:r>
              <a:rPr lang="en-US" sz="2200" dirty="0"/>
              <a:t>strong sensitivity of </a:t>
            </a:r>
            <a:r>
              <a:rPr lang="en-US" sz="2200" u="sng" dirty="0"/>
              <a:t>fast time evolution</a:t>
            </a:r>
            <a:r>
              <a:rPr lang="en-US" sz="2200" dirty="0"/>
              <a:t> of nearby </a:t>
            </a:r>
            <a:r>
              <a:rPr lang="en-US" sz="2200" dirty="0" err="1"/>
              <a:t>CCSNe</a:t>
            </a:r>
            <a:endParaRPr lang="en-US" sz="22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B5C4246-7D65-43ED-AE40-C6E7B190A1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3418" y="2983339"/>
            <a:ext cx="5114486" cy="2152087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D9582EB-D34E-4AFC-B6FC-5FB97A09F9DD}"/>
              </a:ext>
            </a:extLst>
          </p:cNvPr>
          <p:cNvSpPr txBox="1"/>
          <p:nvPr/>
        </p:nvSpPr>
        <p:spPr>
          <a:xfrm>
            <a:off x="6713762" y="5135426"/>
            <a:ext cx="45737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/>
              <a:t>Increase in noise globally across all DOMs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A2CCD7B-75BF-4AF4-B4E2-065016DEC992}"/>
              </a:ext>
            </a:extLst>
          </p:cNvPr>
          <p:cNvGrpSpPr/>
          <p:nvPr/>
        </p:nvGrpSpPr>
        <p:grpSpPr>
          <a:xfrm>
            <a:off x="1931705" y="2963310"/>
            <a:ext cx="4111515" cy="2291443"/>
            <a:chOff x="1507670" y="2566683"/>
            <a:chExt cx="3804557" cy="2164108"/>
          </a:xfrm>
        </p:grpSpPr>
        <p:pic>
          <p:nvPicPr>
            <p:cNvPr id="32" name="Picture 6" descr="IceCube Experiment – Niels Bohr Institute - University of Copenhagen">
              <a:extLst>
                <a:ext uri="{FF2B5EF4-FFF2-40B4-BE49-F238E27FC236}">
                  <a16:creationId xmlns:a16="http://schemas.microsoft.com/office/drawing/2014/main" id="{AE950787-F1C8-4F94-AE65-A02332E47BC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07670" y="2569111"/>
              <a:ext cx="3804557" cy="2161680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F763BEDF-1F00-4975-BEB9-90CEE909B0B6}"/>
                </a:ext>
              </a:extLst>
            </p:cNvPr>
            <p:cNvCxnSpPr/>
            <p:nvPr/>
          </p:nvCxnSpPr>
          <p:spPr>
            <a:xfrm>
              <a:off x="1556657" y="2719668"/>
              <a:ext cx="419100" cy="321129"/>
            </a:xfrm>
            <a:prstGeom prst="straightConnector1">
              <a:avLst/>
            </a:prstGeom>
            <a:ln w="38100">
              <a:solidFill>
                <a:srgbClr val="FF0000">
                  <a:alpha val="45000"/>
                </a:srgb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20BCCA32-A980-4C57-8310-82B31D98DD53}"/>
                </a:ext>
              </a:extLst>
            </p:cNvPr>
            <p:cNvCxnSpPr>
              <a:cxnSpLocks/>
            </p:cNvCxnSpPr>
            <p:nvPr/>
          </p:nvCxnSpPr>
          <p:spPr>
            <a:xfrm>
              <a:off x="2020943" y="2576022"/>
              <a:ext cx="662386" cy="852978"/>
            </a:xfrm>
            <a:prstGeom prst="straightConnector1">
              <a:avLst/>
            </a:prstGeom>
            <a:ln w="38100">
              <a:solidFill>
                <a:srgbClr val="FF0000">
                  <a:alpha val="45000"/>
                </a:srgb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01A88C66-98C6-41E2-9B7F-A9AC5AD55C3E}"/>
                </a:ext>
              </a:extLst>
            </p:cNvPr>
            <p:cNvCxnSpPr>
              <a:cxnSpLocks/>
            </p:cNvCxnSpPr>
            <p:nvPr/>
          </p:nvCxnSpPr>
          <p:spPr>
            <a:xfrm>
              <a:off x="2747562" y="2566683"/>
              <a:ext cx="1133195" cy="671817"/>
            </a:xfrm>
            <a:prstGeom prst="straightConnector1">
              <a:avLst/>
            </a:prstGeom>
            <a:ln w="38100">
              <a:solidFill>
                <a:srgbClr val="FF0000">
                  <a:alpha val="45000"/>
                </a:srgb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34BEA67D-8929-4F55-A365-9403A14006EF}"/>
                </a:ext>
              </a:extLst>
            </p:cNvPr>
            <p:cNvCxnSpPr>
              <a:cxnSpLocks/>
            </p:cNvCxnSpPr>
            <p:nvPr/>
          </p:nvCxnSpPr>
          <p:spPr>
            <a:xfrm>
              <a:off x="1507670" y="3191354"/>
              <a:ext cx="1175659" cy="864568"/>
            </a:xfrm>
            <a:prstGeom prst="straightConnector1">
              <a:avLst/>
            </a:prstGeom>
            <a:ln w="38100">
              <a:solidFill>
                <a:srgbClr val="FF0000">
                  <a:alpha val="45000"/>
                </a:srgb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EBCA4F12-D5A0-4A2D-AC66-EB1E538717E5}"/>
                </a:ext>
              </a:extLst>
            </p:cNvPr>
            <p:cNvCxnSpPr>
              <a:cxnSpLocks/>
            </p:cNvCxnSpPr>
            <p:nvPr/>
          </p:nvCxnSpPr>
          <p:spPr>
            <a:xfrm>
              <a:off x="2405485" y="2576022"/>
              <a:ext cx="1539505" cy="1707521"/>
            </a:xfrm>
            <a:prstGeom prst="straightConnector1">
              <a:avLst/>
            </a:prstGeom>
            <a:ln w="38100">
              <a:solidFill>
                <a:srgbClr val="FF0000">
                  <a:alpha val="45000"/>
                </a:srgb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EF7323CD-48F2-4B08-9873-AF715D81FA82}"/>
                </a:ext>
              </a:extLst>
            </p:cNvPr>
            <p:cNvCxnSpPr>
              <a:cxnSpLocks/>
            </p:cNvCxnSpPr>
            <p:nvPr/>
          </p:nvCxnSpPr>
          <p:spPr>
            <a:xfrm>
              <a:off x="1507670" y="3406366"/>
              <a:ext cx="702130" cy="751977"/>
            </a:xfrm>
            <a:prstGeom prst="straightConnector1">
              <a:avLst/>
            </a:prstGeom>
            <a:ln w="38100">
              <a:solidFill>
                <a:srgbClr val="FF0000">
                  <a:alpha val="45000"/>
                </a:srgb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xplosion: 14 Points 12">
              <a:extLst>
                <a:ext uri="{FF2B5EF4-FFF2-40B4-BE49-F238E27FC236}">
                  <a16:creationId xmlns:a16="http://schemas.microsoft.com/office/drawing/2014/main" id="{BE2071C3-2DCE-42D8-BBF2-B8573B71BC78}"/>
                </a:ext>
              </a:extLst>
            </p:cNvPr>
            <p:cNvSpPr/>
            <p:nvPr/>
          </p:nvSpPr>
          <p:spPr>
            <a:xfrm>
              <a:off x="2133600" y="4110470"/>
              <a:ext cx="176893" cy="176234"/>
            </a:xfrm>
            <a:prstGeom prst="irregularSeal2">
              <a:avLst/>
            </a:prstGeom>
            <a:solidFill>
              <a:srgbClr val="FFFF00">
                <a:alpha val="51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30" name="Explosion: 14 Points 29">
              <a:extLst>
                <a:ext uri="{FF2B5EF4-FFF2-40B4-BE49-F238E27FC236}">
                  <a16:creationId xmlns:a16="http://schemas.microsoft.com/office/drawing/2014/main" id="{F9F73460-163E-4144-A716-8BA184510BF0}"/>
                </a:ext>
              </a:extLst>
            </p:cNvPr>
            <p:cNvSpPr/>
            <p:nvPr/>
          </p:nvSpPr>
          <p:spPr>
            <a:xfrm rot="19626547">
              <a:off x="2643200" y="3968277"/>
              <a:ext cx="176893" cy="176234"/>
            </a:xfrm>
            <a:prstGeom prst="irregularSeal2">
              <a:avLst/>
            </a:prstGeom>
            <a:solidFill>
              <a:srgbClr val="FFFF00">
                <a:alpha val="51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31" name="Explosion: 14 Points 30">
              <a:extLst>
                <a:ext uri="{FF2B5EF4-FFF2-40B4-BE49-F238E27FC236}">
                  <a16:creationId xmlns:a16="http://schemas.microsoft.com/office/drawing/2014/main" id="{870E2C15-AFF9-4704-9DF6-6848FD477DA4}"/>
                </a:ext>
              </a:extLst>
            </p:cNvPr>
            <p:cNvSpPr/>
            <p:nvPr/>
          </p:nvSpPr>
          <p:spPr>
            <a:xfrm rot="3891953">
              <a:off x="3891385" y="4198587"/>
              <a:ext cx="176893" cy="176234"/>
            </a:xfrm>
            <a:prstGeom prst="irregularSeal2">
              <a:avLst/>
            </a:prstGeom>
            <a:solidFill>
              <a:srgbClr val="FFFF00">
                <a:alpha val="51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33" name="Explosion: 14 Points 32">
              <a:extLst>
                <a:ext uri="{FF2B5EF4-FFF2-40B4-BE49-F238E27FC236}">
                  <a16:creationId xmlns:a16="http://schemas.microsoft.com/office/drawing/2014/main" id="{8361D07B-316F-4357-82D2-C93E4749ED51}"/>
                </a:ext>
              </a:extLst>
            </p:cNvPr>
            <p:cNvSpPr/>
            <p:nvPr/>
          </p:nvSpPr>
          <p:spPr>
            <a:xfrm rot="3391246">
              <a:off x="3832755" y="3195868"/>
              <a:ext cx="176893" cy="176234"/>
            </a:xfrm>
            <a:prstGeom prst="irregularSeal2">
              <a:avLst/>
            </a:prstGeom>
            <a:solidFill>
              <a:srgbClr val="FFFF00">
                <a:alpha val="51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34" name="Explosion: 14 Points 33">
              <a:extLst>
                <a:ext uri="{FF2B5EF4-FFF2-40B4-BE49-F238E27FC236}">
                  <a16:creationId xmlns:a16="http://schemas.microsoft.com/office/drawing/2014/main" id="{8BE28CBE-C7C6-4BC0-B1BF-DC92DCE78188}"/>
                </a:ext>
              </a:extLst>
            </p:cNvPr>
            <p:cNvSpPr/>
            <p:nvPr/>
          </p:nvSpPr>
          <p:spPr>
            <a:xfrm rot="770478">
              <a:off x="2584055" y="3381712"/>
              <a:ext cx="176893" cy="176234"/>
            </a:xfrm>
            <a:prstGeom prst="irregularSeal2">
              <a:avLst/>
            </a:prstGeom>
            <a:solidFill>
              <a:srgbClr val="FFFF00">
                <a:alpha val="51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35" name="Explosion: 14 Points 34">
              <a:extLst>
                <a:ext uri="{FF2B5EF4-FFF2-40B4-BE49-F238E27FC236}">
                  <a16:creationId xmlns:a16="http://schemas.microsoft.com/office/drawing/2014/main" id="{03A570A3-88F6-4946-BECE-EAEA4473D15B}"/>
                </a:ext>
              </a:extLst>
            </p:cNvPr>
            <p:cNvSpPr/>
            <p:nvPr/>
          </p:nvSpPr>
          <p:spPr>
            <a:xfrm rot="8011385">
              <a:off x="1887310" y="2959590"/>
              <a:ext cx="176893" cy="176234"/>
            </a:xfrm>
            <a:prstGeom prst="irregularSeal2">
              <a:avLst/>
            </a:prstGeom>
            <a:solidFill>
              <a:srgbClr val="FFFF00">
                <a:alpha val="51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EE99797C-9ADC-47F0-8DCA-078108F83A5E}"/>
              </a:ext>
            </a:extLst>
          </p:cNvPr>
          <p:cNvSpPr txBox="1"/>
          <p:nvPr/>
        </p:nvSpPr>
        <p:spPr>
          <a:xfrm>
            <a:off x="6223522" y="2721729"/>
            <a:ext cx="567424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rgbClr val="FFC000"/>
                </a:solidFill>
              </a:rPr>
              <a:t>R. Abbasi et al., "IceCube Supernova Fire Drills and Follow-up", ICRC 2023, </a:t>
            </a:r>
            <a:r>
              <a:rPr lang="en-US" sz="1100" dirty="0" err="1">
                <a:solidFill>
                  <a:srgbClr val="FFC000"/>
                </a:solidFill>
              </a:rPr>
              <a:t>PoS</a:t>
            </a:r>
            <a:r>
              <a:rPr lang="en-US" sz="1100" dirty="0">
                <a:solidFill>
                  <a:srgbClr val="FFC000"/>
                </a:solidFill>
              </a:rPr>
              <a:t>(ICRC2023)1111.</a:t>
            </a:r>
            <a:endParaRPr lang="en-IE" sz="1100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50308E11-F8B1-47DC-83FD-5C5C54987960}"/>
                  </a:ext>
                </a:extLst>
              </p:cNvPr>
              <p:cNvSpPr txBox="1"/>
              <p:nvPr/>
            </p:nvSpPr>
            <p:spPr>
              <a:xfrm>
                <a:off x="4981015" y="3747857"/>
                <a:ext cx="1128545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b="1" dirty="0"/>
                  <a:t>Primarily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600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US" sz="1600" b="1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1600" b="1" i="1" smtClean="0">
                                <a:latin typeface="Cambria Math" panose="02040503050406030204" pitchFamily="18" charset="0"/>
                              </a:rPr>
                              <m:t>𝝂</m:t>
                            </m:r>
                          </m:e>
                        </m:acc>
                      </m:e>
                      <m:sub>
                        <m:r>
                          <a:rPr lang="en-US" sz="1600" b="1" i="1" dirty="0" smtClean="0">
                            <a:latin typeface="Cambria Math" panose="02040503050406030204" pitchFamily="18" charset="0"/>
                          </a:rPr>
                          <m:t>𝒆</m:t>
                        </m:r>
                      </m:sub>
                    </m:sSub>
                  </m:oMath>
                </a14:m>
                <a:r>
                  <a:rPr lang="en-IE" sz="1600" b="1" dirty="0"/>
                  <a:t> IBDs O(10MeV)</a:t>
                </a:r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50308E11-F8B1-47DC-83FD-5C5C5498796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1015" y="3747857"/>
                <a:ext cx="1128545" cy="830997"/>
              </a:xfrm>
              <a:prstGeom prst="rect">
                <a:avLst/>
              </a:prstGeom>
              <a:blipFill>
                <a:blip r:embed="rId6"/>
                <a:stretch>
                  <a:fillRect t="-2206" b="-8824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Box 43">
            <a:extLst>
              <a:ext uri="{FF2B5EF4-FFF2-40B4-BE49-F238E27FC236}">
                <a16:creationId xmlns:a16="http://schemas.microsoft.com/office/drawing/2014/main" id="{3DB3D7ED-2ABC-4652-9150-13AC37988C0D}"/>
              </a:ext>
            </a:extLst>
          </p:cNvPr>
          <p:cNvSpPr txBox="1"/>
          <p:nvPr/>
        </p:nvSpPr>
        <p:spPr>
          <a:xfrm>
            <a:off x="8834831" y="968326"/>
            <a:ext cx="316774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400" dirty="0" err="1">
                <a:solidFill>
                  <a:srgbClr val="FFC000"/>
                </a:solidFill>
              </a:rPr>
              <a:t>Ultratransparent</a:t>
            </a:r>
            <a:r>
              <a:rPr lang="en-IE" sz="1400" dirty="0">
                <a:solidFill>
                  <a:srgbClr val="FFC000"/>
                </a:solidFill>
              </a:rPr>
              <a:t> Antarctic ice as a supernova detector F. </a:t>
            </a:r>
            <a:r>
              <a:rPr lang="en-IE" sz="1400" dirty="0" err="1">
                <a:solidFill>
                  <a:srgbClr val="FFC000"/>
                </a:solidFill>
              </a:rPr>
              <a:t>Halzen</a:t>
            </a:r>
            <a:r>
              <a:rPr lang="en-IE" sz="1400" dirty="0">
                <a:solidFill>
                  <a:srgbClr val="FFC000"/>
                </a:solidFill>
              </a:rPr>
              <a:t> and J. E. Jacobsen, PRD 53(12) (1996)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FCF0E35-5F63-44C3-8956-9F39963EBDE6}"/>
              </a:ext>
            </a:extLst>
          </p:cNvPr>
          <p:cNvSpPr txBox="1"/>
          <p:nvPr/>
        </p:nvSpPr>
        <p:spPr>
          <a:xfrm>
            <a:off x="1037062" y="5244859"/>
            <a:ext cx="10316738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/>
              <a:t>IceCube Gen2: </a:t>
            </a:r>
          </a:p>
          <a:p>
            <a:r>
              <a:rPr lang="en-US" sz="2200" dirty="0"/>
              <a:t>Noise rejection with multi-PMT DOM design + more DOMs + improved photon collection </a:t>
            </a:r>
            <a:r>
              <a:rPr lang="en-US" sz="2200" dirty="0">
                <a:sym typeface="Wingdings" panose="05000000000000000000" pitchFamily="2" charset="2"/>
              </a:rPr>
              <a:t> Strong CCSN distance improvement expected </a:t>
            </a:r>
            <a:endParaRPr lang="en-US" sz="2200" dirty="0">
              <a:solidFill>
                <a:srgbClr val="FF0000"/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E2CEC7B-712B-4239-A524-165B2C63CBEA}"/>
              </a:ext>
            </a:extLst>
          </p:cNvPr>
          <p:cNvSpPr txBox="1"/>
          <p:nvPr/>
        </p:nvSpPr>
        <p:spPr>
          <a:xfrm>
            <a:off x="7153764" y="5932535"/>
            <a:ext cx="43988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Prospects for detecting generic fast-time features in the neutrino </a:t>
            </a:r>
            <a:r>
              <a:rPr lang="en-US" sz="1200" dirty="0" err="1">
                <a:solidFill>
                  <a:srgbClr val="FFC000"/>
                </a:solidFill>
              </a:rPr>
              <a:t>lightcurve</a:t>
            </a:r>
            <a:r>
              <a:rPr lang="en-US" sz="1200" dirty="0">
                <a:solidFill>
                  <a:srgbClr val="FFC000"/>
                </a:solidFill>
              </a:rPr>
              <a:t> of nearby supernovae in neutrino telescopes, PRD (2025)</a:t>
            </a:r>
            <a:endParaRPr lang="en-IE" sz="1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28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50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D9A1AE25-7CAA-4B8C-BE59-8F7D601370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7721" y="2991620"/>
            <a:ext cx="4130258" cy="30764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CF218C-2DC0-4C45-BF13-9DCF8ABDD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Low-Energy supernova detection </a:t>
            </a:r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782FFC-5A22-40C5-8534-1B800D70D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50</a:t>
            </a:fld>
            <a:endParaRPr lang="en-IE"/>
          </a:p>
        </p:txBody>
      </p:sp>
      <p:pic>
        <p:nvPicPr>
          <p:cNvPr id="37" name="Picture 4" descr="Core-Collapse Supernovae: From Neutrino-Driven 1D Explosions to Light  Curves and Spectra | Center for Cosmology and AstroParticle Physics (CCAPP)">
            <a:extLst>
              <a:ext uri="{FF2B5EF4-FFF2-40B4-BE49-F238E27FC236}">
                <a16:creationId xmlns:a16="http://schemas.microsoft.com/office/drawing/2014/main" id="{34C16BE9-2F59-4EFC-BD20-154D18C601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263993" y="474157"/>
            <a:ext cx="1184668" cy="1107498"/>
          </a:xfrm>
          <a:prstGeom prst="ellipse">
            <a:avLst/>
          </a:prstGeom>
          <a:noFill/>
          <a:ln w="190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3049202-3D32-4F5F-9BDB-EF489ADFF030}"/>
              </a:ext>
            </a:extLst>
          </p:cNvPr>
          <p:cNvSpPr txBox="1"/>
          <p:nvPr/>
        </p:nvSpPr>
        <p:spPr>
          <a:xfrm>
            <a:off x="838200" y="1583064"/>
            <a:ext cx="7290975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200" dirty="0"/>
              <a:t>Similarly underwater detectors, e.g. KM3NeT also have strong capabilities to detect global event bursts</a:t>
            </a:r>
          </a:p>
          <a:p>
            <a:pPr>
              <a:spcAft>
                <a:spcPts val="600"/>
              </a:spcAft>
            </a:pPr>
            <a:r>
              <a:rPr lang="en-US" sz="2200" dirty="0"/>
              <a:t>However, for </a:t>
            </a:r>
            <a:r>
              <a:rPr lang="en-US" sz="2200" u="sng" dirty="0">
                <a:solidFill>
                  <a:srgbClr val="00B0F0"/>
                </a:solidFill>
              </a:rPr>
              <a:t>seawater</a:t>
            </a:r>
            <a:r>
              <a:rPr lang="en-US" sz="2200" dirty="0"/>
              <a:t> detectors, extra background </a:t>
            </a:r>
          </a:p>
          <a:p>
            <a:pPr>
              <a:spcAft>
                <a:spcPts val="600"/>
              </a:spcAft>
            </a:pPr>
            <a:r>
              <a:rPr lang="en-US" sz="2200" dirty="0">
                <a:sym typeface="Wingdings" panose="05000000000000000000" pitchFamily="2" charset="2"/>
              </a:rPr>
              <a:t></a:t>
            </a:r>
            <a:r>
              <a:rPr lang="en-US" sz="2200" dirty="0"/>
              <a:t> </a:t>
            </a:r>
            <a:r>
              <a:rPr lang="en-US" sz="2200" baseline="30000" dirty="0"/>
              <a:t>40</a:t>
            </a:r>
            <a:r>
              <a:rPr lang="en-US" sz="2200" dirty="0"/>
              <a:t>K radioactive decays</a:t>
            </a:r>
          </a:p>
          <a:p>
            <a:pPr>
              <a:spcAft>
                <a:spcPts val="600"/>
              </a:spcAft>
            </a:pPr>
            <a:r>
              <a:rPr lang="en-US" sz="2200" dirty="0"/>
              <a:t>Multi-PMT DOM: individual </a:t>
            </a:r>
            <a:r>
              <a:rPr lang="el-GR" sz="2200" dirty="0">
                <a:ea typeface="Calibri Light" panose="020F0302020204030204" pitchFamily="34" charset="0"/>
                <a:cs typeface="Calibri Light" panose="020F0302020204030204" pitchFamily="34" charset="0"/>
              </a:rPr>
              <a:t>ν</a:t>
            </a:r>
            <a:r>
              <a:rPr lang="en-US" sz="2200" b="1" dirty="0"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sz="2200" dirty="0">
                <a:ea typeface="Calibri Light" panose="020F0302020204030204" pitchFamily="34" charset="0"/>
                <a:cs typeface="Calibri Light" panose="020F0302020204030204" pitchFamily="34" charset="0"/>
              </a:rPr>
              <a:t>detectors </a:t>
            </a:r>
            <a:r>
              <a:rPr lang="en-US" sz="2200" b="1" u="sng" dirty="0" err="1">
                <a:ea typeface="Calibri Light" panose="020F0302020204030204" pitchFamily="34" charset="0"/>
                <a:cs typeface="Calibri Light" panose="020F0302020204030204" pitchFamily="34" charset="0"/>
              </a:rPr>
              <a:t>xN</a:t>
            </a:r>
            <a:r>
              <a:rPr lang="en-US" sz="2200" dirty="0"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  <a:r>
              <a:rPr lang="en-US" sz="2200" dirty="0"/>
              <a:t> Design allows for extra handles using hit multiplicity, hit spatial/time patterns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792DEF-9602-42E1-A8A9-8AF64EE225F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1514" t="24963"/>
          <a:stretch/>
        </p:blipFill>
        <p:spPr>
          <a:xfrm>
            <a:off x="1116524" y="4086696"/>
            <a:ext cx="2647488" cy="2181302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0FF9BA6-09A5-46A6-9CDD-6FA7401253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4707" y="4076954"/>
            <a:ext cx="3315506" cy="2181488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EBE31A8-9711-4FE1-8750-58DBCB62355D}"/>
              </a:ext>
            </a:extLst>
          </p:cNvPr>
          <p:cNvSpPr txBox="1"/>
          <p:nvPr/>
        </p:nvSpPr>
        <p:spPr>
          <a:xfrm>
            <a:off x="504110" y="6338986"/>
            <a:ext cx="751935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FFC000"/>
                </a:solidFill>
              </a:rPr>
              <a:t>Taken from “KM3NeT’s sensitivity to the next core-collapse supernova”, Sonia El </a:t>
            </a:r>
            <a:r>
              <a:rPr lang="en-US" sz="1400" dirty="0" err="1">
                <a:solidFill>
                  <a:srgbClr val="FFC000"/>
                </a:solidFill>
              </a:rPr>
              <a:t>Hedri</a:t>
            </a:r>
            <a:r>
              <a:rPr lang="en-US" sz="1400" dirty="0">
                <a:solidFill>
                  <a:srgbClr val="FFC000"/>
                </a:solidFill>
              </a:rPr>
              <a:t>, ICRC 2025</a:t>
            </a:r>
            <a:endParaRPr lang="en-IE" sz="1400" dirty="0">
              <a:solidFill>
                <a:srgbClr val="FFC00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E021286-A5FF-4159-8346-B4229E2E5F5B}"/>
              </a:ext>
            </a:extLst>
          </p:cNvPr>
          <p:cNvSpPr txBox="1"/>
          <p:nvPr/>
        </p:nvSpPr>
        <p:spPr>
          <a:xfrm>
            <a:off x="8044604" y="6108153"/>
            <a:ext cx="34673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Optimizing the potential of KM3NeT in detecting core-collapse supernovae, JCAP (2026)</a:t>
            </a:r>
            <a:endParaRPr lang="en-IE" sz="1200" dirty="0">
              <a:solidFill>
                <a:srgbClr val="FFC000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AB87B68-5763-4AA5-97B2-F46BC6AED615}"/>
              </a:ext>
            </a:extLst>
          </p:cNvPr>
          <p:cNvSpPr txBox="1"/>
          <p:nvPr/>
        </p:nvSpPr>
        <p:spPr>
          <a:xfrm>
            <a:off x="7695301" y="2571278"/>
            <a:ext cx="45737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/>
              <a:t>Detection significance vs CCSN distance</a:t>
            </a:r>
          </a:p>
        </p:txBody>
      </p:sp>
    </p:spTree>
    <p:extLst>
      <p:ext uri="{BB962C8B-B14F-4D97-AF65-F5344CB8AC3E}">
        <p14:creationId xmlns:p14="http://schemas.microsoft.com/office/powerpoint/2010/main" val="196863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3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BE424-0BF8-4896-9F63-9AEAB1595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864" y="1664896"/>
            <a:ext cx="7434885" cy="435133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200" dirty="0"/>
              <a:t>While saltwater </a:t>
            </a:r>
            <a:r>
              <a:rPr lang="en-US" sz="2200" baseline="30000" dirty="0"/>
              <a:t>40</a:t>
            </a:r>
            <a:r>
              <a:rPr lang="en-US" sz="2200" dirty="0"/>
              <a:t>K generally a negative, presence of Chlorine (2% in mass) could help</a:t>
            </a:r>
            <a:endParaRPr lang="en-US" sz="500" dirty="0"/>
          </a:p>
          <a:p>
            <a:r>
              <a:rPr lang="en-US" sz="2200" dirty="0"/>
              <a:t>Search for IBD </a:t>
            </a:r>
            <a:r>
              <a:rPr lang="en-US" sz="2200" u="sng" dirty="0"/>
              <a:t>coincidence</a:t>
            </a:r>
            <a:r>
              <a:rPr lang="en-US" sz="2200" dirty="0"/>
              <a:t> e</a:t>
            </a:r>
            <a:r>
              <a:rPr lang="en-US" sz="2200" baseline="30000" dirty="0"/>
              <a:t>+</a:t>
            </a:r>
            <a:r>
              <a:rPr lang="en-US" sz="2200" dirty="0"/>
              <a:t> (~10MeV)  and neutron capture, emission of ~8MeV </a:t>
            </a:r>
            <a:r>
              <a:rPr lang="el-GR" sz="2200" dirty="0"/>
              <a:t>γ</a:t>
            </a:r>
            <a:r>
              <a:rPr lang="en-US" sz="2200" dirty="0"/>
              <a:t> from </a:t>
            </a:r>
            <a:r>
              <a:rPr lang="en-US" sz="2200" baseline="30000" dirty="0"/>
              <a:t>35</a:t>
            </a:r>
            <a:r>
              <a:rPr lang="en-US" sz="2200" dirty="0"/>
              <a:t>Cl</a:t>
            </a:r>
            <a:endParaRPr lang="en-IE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D701A-BF28-4C3F-A566-94CB68590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26/6/2026</a:t>
            </a:r>
            <a:endParaRPr lang="en-IE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EF377-1CF1-419C-92BF-6057957B1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73828A-3E4F-434B-8772-136CCDC73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51</a:t>
            </a:fld>
            <a:endParaRPr lang="en-IE"/>
          </a:p>
        </p:txBody>
      </p:sp>
      <p:pic>
        <p:nvPicPr>
          <p:cNvPr id="8" name="Picture 2" descr="Deep-Sea Mining and the Race to the Bottom of the Ocean - The Atlantic">
            <a:extLst>
              <a:ext uri="{FF2B5EF4-FFF2-40B4-BE49-F238E27FC236}">
                <a16:creationId xmlns:a16="http://schemas.microsoft.com/office/drawing/2014/main" id="{2A0FA579-0E29-4584-A3F8-5D314B6DE7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86" t="38175" r="44978"/>
          <a:stretch/>
        </p:blipFill>
        <p:spPr bwMode="auto">
          <a:xfrm>
            <a:off x="8087887" y="480717"/>
            <a:ext cx="3894138" cy="3234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6">
            <a:extLst>
              <a:ext uri="{FF2B5EF4-FFF2-40B4-BE49-F238E27FC236}">
                <a16:creationId xmlns:a16="http://schemas.microsoft.com/office/drawing/2014/main" id="{B8AD4DC7-1154-41C7-85EE-C9D0A1DAC50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536991" y="694148"/>
            <a:ext cx="1669691" cy="1671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 sz="1600"/>
          </a:p>
        </p:txBody>
      </p:sp>
      <p:pic>
        <p:nvPicPr>
          <p:cNvPr id="11" name="图片 88">
            <a:extLst>
              <a:ext uri="{FF2B5EF4-FFF2-40B4-BE49-F238E27FC236}">
                <a16:creationId xmlns:a16="http://schemas.microsoft.com/office/drawing/2014/main" id="{BB984C8E-5A35-4D19-BB96-00A3CB8E0A2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99" t="3721" r="7552" b="9630"/>
          <a:stretch/>
        </p:blipFill>
        <p:spPr>
          <a:xfrm rot="21435486">
            <a:off x="9686812" y="1264476"/>
            <a:ext cx="1940878" cy="19314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C0CDC2C-B335-4BC5-A636-D4E586030033}"/>
              </a:ext>
            </a:extLst>
          </p:cNvPr>
          <p:cNvCxnSpPr>
            <a:cxnSpLocks/>
          </p:cNvCxnSpPr>
          <p:nvPr/>
        </p:nvCxnSpPr>
        <p:spPr>
          <a:xfrm>
            <a:off x="9323240" y="1926995"/>
            <a:ext cx="310279" cy="61463"/>
          </a:xfrm>
          <a:prstGeom prst="straightConnector1">
            <a:avLst/>
          </a:prstGeom>
          <a:ln w="38100">
            <a:solidFill>
              <a:srgbClr val="00B05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B1DB8960-77EE-479B-9CB3-C22139E90045}"/>
              </a:ext>
            </a:extLst>
          </p:cNvPr>
          <p:cNvSpPr txBox="1"/>
          <p:nvPr/>
        </p:nvSpPr>
        <p:spPr>
          <a:xfrm>
            <a:off x="9416132" y="1417385"/>
            <a:ext cx="332669" cy="422575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IE" sz="36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</a:t>
            </a:r>
            <a:r>
              <a:rPr lang="en-IE" sz="3600" baseline="300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+</a:t>
            </a:r>
            <a:endParaRPr lang="en-IE" sz="3600" baseline="30000" dirty="0">
              <a:solidFill>
                <a:srgbClr val="FFC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C7C70E3-D946-4A97-A043-64C60A5DADE2}"/>
              </a:ext>
            </a:extLst>
          </p:cNvPr>
          <p:cNvSpPr txBox="1"/>
          <p:nvPr/>
        </p:nvSpPr>
        <p:spPr>
          <a:xfrm>
            <a:off x="8846206" y="1807633"/>
            <a:ext cx="199366" cy="422575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IE" sz="3600" dirty="0">
                <a:solidFill>
                  <a:srgbClr val="3F69D3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</a:t>
            </a:r>
            <a:endParaRPr lang="en-IE" sz="3600" dirty="0">
              <a:solidFill>
                <a:srgbClr val="FFC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0699F6-A220-40AC-B5D0-6E6623DEBF7E}"/>
              </a:ext>
            </a:extLst>
          </p:cNvPr>
          <p:cNvSpPr txBox="1"/>
          <p:nvPr/>
        </p:nvSpPr>
        <p:spPr>
          <a:xfrm>
            <a:off x="9669680" y="2922278"/>
            <a:ext cx="152179" cy="422575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l-GR" sz="3600" dirty="0">
                <a:solidFill>
                  <a:srgbClr val="FFC000"/>
                </a:solidFill>
                <a:cs typeface="Aharoni" panose="02010803020104030203" pitchFamily="2" charset="-79"/>
              </a:rPr>
              <a:t>γ</a:t>
            </a:r>
            <a:endParaRPr lang="en-IE" sz="3600" dirty="0">
              <a:solidFill>
                <a:srgbClr val="FFC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A3682F4-E520-4572-9974-E17CD66ED0D3}"/>
              </a:ext>
            </a:extLst>
          </p:cNvPr>
          <p:cNvSpPr/>
          <p:nvPr/>
        </p:nvSpPr>
        <p:spPr>
          <a:xfrm rot="591820">
            <a:off x="9330578" y="1644415"/>
            <a:ext cx="993336" cy="726953"/>
          </a:xfrm>
          <a:custGeom>
            <a:avLst/>
            <a:gdLst>
              <a:gd name="connsiteX0" fmla="*/ 1441243 w 1962656"/>
              <a:gd name="connsiteY0" fmla="*/ 428359 h 1434967"/>
              <a:gd name="connsiteX1" fmla="*/ 1326659 w 1962656"/>
              <a:gd name="connsiteY1" fmla="*/ 718346 h 1434967"/>
              <a:gd name="connsiteX2" fmla="*/ 1441243 w 1962656"/>
              <a:gd name="connsiteY2" fmla="*/ 1008333 h 1434967"/>
              <a:gd name="connsiteX3" fmla="*/ 1555827 w 1962656"/>
              <a:gd name="connsiteY3" fmla="*/ 718346 h 1434967"/>
              <a:gd name="connsiteX4" fmla="*/ 1441243 w 1962656"/>
              <a:gd name="connsiteY4" fmla="*/ 428359 h 1434967"/>
              <a:gd name="connsiteX5" fmla="*/ 1334791 w 1962656"/>
              <a:gd name="connsiteY5" fmla="*/ 0 h 1434967"/>
              <a:gd name="connsiteX6" fmla="*/ 1334842 w 1962656"/>
              <a:gd name="connsiteY6" fmla="*/ 4073 h 1434967"/>
              <a:gd name="connsiteX7" fmla="*/ 1460573 w 1962656"/>
              <a:gd name="connsiteY7" fmla="*/ 22228 h 1434967"/>
              <a:gd name="connsiteX8" fmla="*/ 1962614 w 1962656"/>
              <a:gd name="connsiteY8" fmla="*/ 710247 h 1434967"/>
              <a:gd name="connsiteX9" fmla="*/ 1477778 w 1962656"/>
              <a:gd name="connsiteY9" fmla="*/ 1410050 h 1434967"/>
              <a:gd name="connsiteX10" fmla="*/ 1352588 w 1962656"/>
              <a:gd name="connsiteY10" fmla="*/ 1432064 h 1434967"/>
              <a:gd name="connsiteX11" fmla="*/ 1352623 w 1962656"/>
              <a:gd name="connsiteY11" fmla="*/ 1434967 h 1434967"/>
              <a:gd name="connsiteX12" fmla="*/ 0 w 1962656"/>
              <a:gd name="connsiteY12" fmla="*/ 734182 h 143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962656" h="1434967">
                <a:moveTo>
                  <a:pt x="1441243" y="428359"/>
                </a:moveTo>
                <a:cubicBezTo>
                  <a:pt x="1377960" y="428359"/>
                  <a:pt x="1326659" y="558191"/>
                  <a:pt x="1326659" y="718346"/>
                </a:cubicBezTo>
                <a:cubicBezTo>
                  <a:pt x="1326659" y="878501"/>
                  <a:pt x="1377960" y="1008333"/>
                  <a:pt x="1441243" y="1008333"/>
                </a:cubicBezTo>
                <a:cubicBezTo>
                  <a:pt x="1504526" y="1008333"/>
                  <a:pt x="1555827" y="878501"/>
                  <a:pt x="1555827" y="718346"/>
                </a:cubicBezTo>
                <a:cubicBezTo>
                  <a:pt x="1555827" y="558191"/>
                  <a:pt x="1504526" y="428359"/>
                  <a:pt x="1441243" y="428359"/>
                </a:cubicBezTo>
                <a:close/>
                <a:moveTo>
                  <a:pt x="1334791" y="0"/>
                </a:moveTo>
                <a:lnTo>
                  <a:pt x="1334842" y="4073"/>
                </a:lnTo>
                <a:lnTo>
                  <a:pt x="1460573" y="22228"/>
                </a:lnTo>
                <a:cubicBezTo>
                  <a:pt x="1746605" y="95496"/>
                  <a:pt x="1959149" y="375612"/>
                  <a:pt x="1962614" y="710247"/>
                </a:cubicBezTo>
                <a:cubicBezTo>
                  <a:pt x="1966064" y="1043622"/>
                  <a:pt x="1760891" y="1328395"/>
                  <a:pt x="1477778" y="1410050"/>
                </a:cubicBezTo>
                <a:lnTo>
                  <a:pt x="1352588" y="1432064"/>
                </a:lnTo>
                <a:lnTo>
                  <a:pt x="1352623" y="1434967"/>
                </a:lnTo>
                <a:lnTo>
                  <a:pt x="0" y="734182"/>
                </a:lnTo>
                <a:close/>
              </a:path>
            </a:pathLst>
          </a:custGeom>
          <a:solidFill>
            <a:srgbClr val="00B0F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E" sz="160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A4E1782-E5AC-46CB-AA82-CAB67093F93C}"/>
              </a:ext>
            </a:extLst>
          </p:cNvPr>
          <p:cNvSpPr/>
          <p:nvPr/>
        </p:nvSpPr>
        <p:spPr>
          <a:xfrm rot="568795">
            <a:off x="9996971" y="1901403"/>
            <a:ext cx="119491" cy="293219"/>
          </a:xfrm>
          <a:prstGeom prst="ellipse">
            <a:avLst/>
          </a:prstGeom>
          <a:solidFill>
            <a:srgbClr val="00B0F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60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D09C3A98-DC3C-4BBA-A7AE-4431F65A04B9}"/>
              </a:ext>
            </a:extLst>
          </p:cNvPr>
          <p:cNvSpPr/>
          <p:nvPr/>
        </p:nvSpPr>
        <p:spPr>
          <a:xfrm rot="20807678">
            <a:off x="10363124" y="2589887"/>
            <a:ext cx="131442" cy="251548"/>
          </a:xfrm>
          <a:prstGeom prst="ellipse">
            <a:avLst/>
          </a:prstGeom>
          <a:solidFill>
            <a:srgbClr val="00B0F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60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2115FE4-8EE3-4463-B2BC-2D76B06AD33E}"/>
              </a:ext>
            </a:extLst>
          </p:cNvPr>
          <p:cNvCxnSpPr>
            <a:cxnSpLocks/>
          </p:cNvCxnSpPr>
          <p:nvPr/>
        </p:nvCxnSpPr>
        <p:spPr>
          <a:xfrm flipH="1">
            <a:off x="9203700" y="1951727"/>
            <a:ext cx="102783" cy="348244"/>
          </a:xfrm>
          <a:prstGeom prst="straightConnector1">
            <a:avLst/>
          </a:prstGeom>
          <a:ln w="38100">
            <a:solidFill>
              <a:srgbClr val="3F69D3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Explosion: 8 Points 20">
            <a:extLst>
              <a:ext uri="{FF2B5EF4-FFF2-40B4-BE49-F238E27FC236}">
                <a16:creationId xmlns:a16="http://schemas.microsoft.com/office/drawing/2014/main" id="{DFC7ECAA-A221-4B9A-9D6B-BCB8F128C68C}"/>
              </a:ext>
            </a:extLst>
          </p:cNvPr>
          <p:cNvSpPr/>
          <p:nvPr/>
        </p:nvSpPr>
        <p:spPr>
          <a:xfrm>
            <a:off x="9288901" y="1899603"/>
            <a:ext cx="52843" cy="61463"/>
          </a:xfrm>
          <a:prstGeom prst="irregularSeal1">
            <a:avLst/>
          </a:prstGeom>
          <a:solidFill>
            <a:schemeClr val="accent2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60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EA6710D-CEE1-4E75-9F2B-9CEDD05D244C}"/>
              </a:ext>
            </a:extLst>
          </p:cNvPr>
          <p:cNvGrpSpPr/>
          <p:nvPr/>
        </p:nvGrpSpPr>
        <p:grpSpPr>
          <a:xfrm>
            <a:off x="8974477" y="1074683"/>
            <a:ext cx="278404" cy="422574"/>
            <a:chOff x="3665086" y="1011642"/>
            <a:chExt cx="550077" cy="834139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14A99D27-D5E1-44FE-AE59-C097FCF2DD62}"/>
                </a:ext>
              </a:extLst>
            </p:cNvPr>
            <p:cNvSpPr txBox="1"/>
            <p:nvPr/>
          </p:nvSpPr>
          <p:spPr>
            <a:xfrm>
              <a:off x="3665086" y="1011642"/>
              <a:ext cx="550077" cy="834139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r>
                <a:rPr lang="el-GR" sz="3600" dirty="0">
                  <a:solidFill>
                    <a:srgbClr val="FF0000"/>
                  </a:solidFill>
                  <a:latin typeface="Calibri Light" panose="020F0302020204030204" pitchFamily="34" charset="0"/>
                  <a:ea typeface="Calibri Light" panose="020F0302020204030204" pitchFamily="34" charset="0"/>
                  <a:cs typeface="Aharoni" panose="02010803020104030203" pitchFamily="2" charset="-79"/>
                </a:rPr>
                <a:t>ν</a:t>
              </a:r>
              <a:r>
                <a:rPr lang="en-IE" sz="3600" baseline="-25000" dirty="0">
                  <a:solidFill>
                    <a:srgbClr val="FF0000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e</a:t>
              </a:r>
              <a:endParaRPr lang="en-IE" sz="3600" baseline="-25000" dirty="0">
                <a:solidFill>
                  <a:srgbClr val="FFC000"/>
                </a:solidFill>
                <a:latin typeface="Aharoni" panose="02010803020104030203" pitchFamily="2" charset="-79"/>
                <a:cs typeface="Aharoni" panose="02010803020104030203" pitchFamily="2" charset="-79"/>
              </a:endParaRP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8E285519-29E6-4E74-BD9C-B60A87440D6E}"/>
                </a:ext>
              </a:extLst>
            </p:cNvPr>
            <p:cNvCxnSpPr/>
            <p:nvPr/>
          </p:nvCxnSpPr>
          <p:spPr>
            <a:xfrm>
              <a:off x="3699892" y="1235404"/>
              <a:ext cx="224313" cy="0"/>
            </a:xfrm>
            <a:prstGeom prst="line">
              <a:avLst/>
            </a:prstGeom>
            <a:ln w="38100" cap="rnd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9EA8E05D-7E07-41F7-9981-15E65CEE60F7}"/>
              </a:ext>
            </a:extLst>
          </p:cNvPr>
          <p:cNvGrpSpPr/>
          <p:nvPr/>
        </p:nvGrpSpPr>
        <p:grpSpPr>
          <a:xfrm>
            <a:off x="8827875" y="2621716"/>
            <a:ext cx="847420" cy="630154"/>
            <a:chOff x="4475190" y="5680229"/>
            <a:chExt cx="735857" cy="574610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CA6EA2BF-5DB3-4E9E-B676-DBFDFE0BF7C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36437" y="5680229"/>
              <a:ext cx="574610" cy="574610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7596DA6A-37C8-4F5A-B914-26F64E1CD48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25" t="15005" r="63745" b="55380"/>
            <a:stretch/>
          </p:blipFill>
          <p:spPr>
            <a:xfrm rot="19867308">
              <a:off x="4475190" y="5928122"/>
              <a:ext cx="189265" cy="187273"/>
            </a:xfrm>
            <a:prstGeom prst="ellipse">
              <a:avLst/>
            </a:prstGeom>
          </p:spPr>
        </p:pic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91DEE94-337A-4725-844C-250B28906A5A}"/>
              </a:ext>
            </a:extLst>
          </p:cNvPr>
          <p:cNvSpPr/>
          <p:nvPr/>
        </p:nvSpPr>
        <p:spPr>
          <a:xfrm rot="2163255">
            <a:off x="8509688" y="2117642"/>
            <a:ext cx="570122" cy="976425"/>
          </a:xfrm>
          <a:custGeom>
            <a:avLst/>
            <a:gdLst>
              <a:gd name="connsiteX0" fmla="*/ 695729 w 910114"/>
              <a:gd name="connsiteY0" fmla="*/ 0 h 1448014"/>
              <a:gd name="connsiteX1" fmla="*/ 633817 w 910114"/>
              <a:gd name="connsiteY1" fmla="*/ 71438 h 1448014"/>
              <a:gd name="connsiteX2" fmla="*/ 600479 w 910114"/>
              <a:gd name="connsiteY2" fmla="*/ 95250 h 1448014"/>
              <a:gd name="connsiteX3" fmla="*/ 576667 w 910114"/>
              <a:gd name="connsiteY3" fmla="*/ 123825 h 1448014"/>
              <a:gd name="connsiteX4" fmla="*/ 490942 w 910114"/>
              <a:gd name="connsiteY4" fmla="*/ 161925 h 1448014"/>
              <a:gd name="connsiteX5" fmla="*/ 471892 w 910114"/>
              <a:gd name="connsiteY5" fmla="*/ 195263 h 1448014"/>
              <a:gd name="connsiteX6" fmla="*/ 462367 w 910114"/>
              <a:gd name="connsiteY6" fmla="*/ 214313 h 1448014"/>
              <a:gd name="connsiteX7" fmla="*/ 486179 w 910114"/>
              <a:gd name="connsiteY7" fmla="*/ 266700 h 1448014"/>
              <a:gd name="connsiteX8" fmla="*/ 533804 w 910114"/>
              <a:gd name="connsiteY8" fmla="*/ 285750 h 1448014"/>
              <a:gd name="connsiteX9" fmla="*/ 619529 w 910114"/>
              <a:gd name="connsiteY9" fmla="*/ 300038 h 1448014"/>
              <a:gd name="connsiteX10" fmla="*/ 633817 w 910114"/>
              <a:gd name="connsiteY10" fmla="*/ 304800 h 1448014"/>
              <a:gd name="connsiteX11" fmla="*/ 662392 w 910114"/>
              <a:gd name="connsiteY11" fmla="*/ 309563 h 1448014"/>
              <a:gd name="connsiteX12" fmla="*/ 700492 w 910114"/>
              <a:gd name="connsiteY12" fmla="*/ 328613 h 1448014"/>
              <a:gd name="connsiteX13" fmla="*/ 714779 w 910114"/>
              <a:gd name="connsiteY13" fmla="*/ 376238 h 1448014"/>
              <a:gd name="connsiteX14" fmla="*/ 724304 w 910114"/>
              <a:gd name="connsiteY14" fmla="*/ 395288 h 1448014"/>
              <a:gd name="connsiteX15" fmla="*/ 719542 w 910114"/>
              <a:gd name="connsiteY15" fmla="*/ 514350 h 1448014"/>
              <a:gd name="connsiteX16" fmla="*/ 686204 w 910114"/>
              <a:gd name="connsiteY16" fmla="*/ 657225 h 1448014"/>
              <a:gd name="connsiteX17" fmla="*/ 667154 w 910114"/>
              <a:gd name="connsiteY17" fmla="*/ 671513 h 1448014"/>
              <a:gd name="connsiteX18" fmla="*/ 490942 w 910114"/>
              <a:gd name="connsiteY18" fmla="*/ 661988 h 1448014"/>
              <a:gd name="connsiteX19" fmla="*/ 329017 w 910114"/>
              <a:gd name="connsiteY19" fmla="*/ 685800 h 1448014"/>
              <a:gd name="connsiteX20" fmla="*/ 233767 w 910114"/>
              <a:gd name="connsiteY20" fmla="*/ 681038 h 1448014"/>
              <a:gd name="connsiteX21" fmla="*/ 76604 w 910114"/>
              <a:gd name="connsiteY21" fmla="*/ 700088 h 1448014"/>
              <a:gd name="connsiteX22" fmla="*/ 19454 w 910114"/>
              <a:gd name="connsiteY22" fmla="*/ 704850 h 1448014"/>
              <a:gd name="connsiteX23" fmla="*/ 404 w 910114"/>
              <a:gd name="connsiteY23" fmla="*/ 638175 h 1448014"/>
              <a:gd name="connsiteX24" fmla="*/ 57554 w 910114"/>
              <a:gd name="connsiteY24" fmla="*/ 504825 h 1448014"/>
              <a:gd name="connsiteX25" fmla="*/ 76604 w 910114"/>
              <a:gd name="connsiteY25" fmla="*/ 500063 h 1448014"/>
              <a:gd name="connsiteX26" fmla="*/ 114704 w 910114"/>
              <a:gd name="connsiteY26" fmla="*/ 504825 h 1448014"/>
              <a:gd name="connsiteX27" fmla="*/ 190904 w 910114"/>
              <a:gd name="connsiteY27" fmla="*/ 576263 h 1448014"/>
              <a:gd name="connsiteX28" fmla="*/ 219479 w 910114"/>
              <a:gd name="connsiteY28" fmla="*/ 619125 h 1448014"/>
              <a:gd name="connsiteX29" fmla="*/ 271867 w 910114"/>
              <a:gd name="connsiteY29" fmla="*/ 661988 h 1448014"/>
              <a:gd name="connsiteX30" fmla="*/ 295679 w 910114"/>
              <a:gd name="connsiteY30" fmla="*/ 685800 h 1448014"/>
              <a:gd name="connsiteX31" fmla="*/ 367117 w 910114"/>
              <a:gd name="connsiteY31" fmla="*/ 842963 h 1448014"/>
              <a:gd name="connsiteX32" fmla="*/ 371879 w 910114"/>
              <a:gd name="connsiteY32" fmla="*/ 881063 h 1448014"/>
              <a:gd name="connsiteX33" fmla="*/ 386167 w 910114"/>
              <a:gd name="connsiteY33" fmla="*/ 928688 h 1448014"/>
              <a:gd name="connsiteX34" fmla="*/ 424267 w 910114"/>
              <a:gd name="connsiteY34" fmla="*/ 971550 h 1448014"/>
              <a:gd name="connsiteX35" fmla="*/ 438554 w 910114"/>
              <a:gd name="connsiteY35" fmla="*/ 995363 h 1448014"/>
              <a:gd name="connsiteX36" fmla="*/ 533804 w 910114"/>
              <a:gd name="connsiteY36" fmla="*/ 1219200 h 1448014"/>
              <a:gd name="connsiteX37" fmla="*/ 552854 w 910114"/>
              <a:gd name="connsiteY37" fmla="*/ 1228725 h 1448014"/>
              <a:gd name="connsiteX38" fmla="*/ 581429 w 910114"/>
              <a:gd name="connsiteY38" fmla="*/ 1285875 h 1448014"/>
              <a:gd name="connsiteX39" fmla="*/ 686204 w 910114"/>
              <a:gd name="connsiteY39" fmla="*/ 1328738 h 1448014"/>
              <a:gd name="connsiteX40" fmla="*/ 729067 w 910114"/>
              <a:gd name="connsiteY40" fmla="*/ 1357313 h 1448014"/>
              <a:gd name="connsiteX41" fmla="*/ 738592 w 910114"/>
              <a:gd name="connsiteY41" fmla="*/ 1376363 h 1448014"/>
              <a:gd name="connsiteX42" fmla="*/ 729067 w 910114"/>
              <a:gd name="connsiteY42" fmla="*/ 1447800 h 1448014"/>
              <a:gd name="connsiteX43" fmla="*/ 771929 w 910114"/>
              <a:gd name="connsiteY43" fmla="*/ 1381125 h 1448014"/>
              <a:gd name="connsiteX44" fmla="*/ 810029 w 910114"/>
              <a:gd name="connsiteY44" fmla="*/ 1300163 h 1448014"/>
              <a:gd name="connsiteX45" fmla="*/ 819554 w 910114"/>
              <a:gd name="connsiteY45" fmla="*/ 1281113 h 1448014"/>
              <a:gd name="connsiteX46" fmla="*/ 833842 w 910114"/>
              <a:gd name="connsiteY46" fmla="*/ 1262063 h 1448014"/>
              <a:gd name="connsiteX47" fmla="*/ 895754 w 910114"/>
              <a:gd name="connsiteY47" fmla="*/ 1252538 h 1448014"/>
              <a:gd name="connsiteX48" fmla="*/ 900517 w 910114"/>
              <a:gd name="connsiteY48" fmla="*/ 1262063 h 1448014"/>
              <a:gd name="connsiteX0" fmla="*/ 695729 w 910114"/>
              <a:gd name="connsiteY0" fmla="*/ 0 h 1579379"/>
              <a:gd name="connsiteX1" fmla="*/ 633817 w 910114"/>
              <a:gd name="connsiteY1" fmla="*/ 71438 h 1579379"/>
              <a:gd name="connsiteX2" fmla="*/ 600479 w 910114"/>
              <a:gd name="connsiteY2" fmla="*/ 95250 h 1579379"/>
              <a:gd name="connsiteX3" fmla="*/ 576667 w 910114"/>
              <a:gd name="connsiteY3" fmla="*/ 123825 h 1579379"/>
              <a:gd name="connsiteX4" fmla="*/ 490942 w 910114"/>
              <a:gd name="connsiteY4" fmla="*/ 161925 h 1579379"/>
              <a:gd name="connsiteX5" fmla="*/ 471892 w 910114"/>
              <a:gd name="connsiteY5" fmla="*/ 195263 h 1579379"/>
              <a:gd name="connsiteX6" fmla="*/ 462367 w 910114"/>
              <a:gd name="connsiteY6" fmla="*/ 214313 h 1579379"/>
              <a:gd name="connsiteX7" fmla="*/ 486179 w 910114"/>
              <a:gd name="connsiteY7" fmla="*/ 266700 h 1579379"/>
              <a:gd name="connsiteX8" fmla="*/ 533804 w 910114"/>
              <a:gd name="connsiteY8" fmla="*/ 285750 h 1579379"/>
              <a:gd name="connsiteX9" fmla="*/ 619529 w 910114"/>
              <a:gd name="connsiteY9" fmla="*/ 300038 h 1579379"/>
              <a:gd name="connsiteX10" fmla="*/ 633817 w 910114"/>
              <a:gd name="connsiteY10" fmla="*/ 304800 h 1579379"/>
              <a:gd name="connsiteX11" fmla="*/ 662392 w 910114"/>
              <a:gd name="connsiteY11" fmla="*/ 309563 h 1579379"/>
              <a:gd name="connsiteX12" fmla="*/ 700492 w 910114"/>
              <a:gd name="connsiteY12" fmla="*/ 328613 h 1579379"/>
              <a:gd name="connsiteX13" fmla="*/ 714779 w 910114"/>
              <a:gd name="connsiteY13" fmla="*/ 376238 h 1579379"/>
              <a:gd name="connsiteX14" fmla="*/ 724304 w 910114"/>
              <a:gd name="connsiteY14" fmla="*/ 395288 h 1579379"/>
              <a:gd name="connsiteX15" fmla="*/ 719542 w 910114"/>
              <a:gd name="connsiteY15" fmla="*/ 514350 h 1579379"/>
              <a:gd name="connsiteX16" fmla="*/ 686204 w 910114"/>
              <a:gd name="connsiteY16" fmla="*/ 657225 h 1579379"/>
              <a:gd name="connsiteX17" fmla="*/ 667154 w 910114"/>
              <a:gd name="connsiteY17" fmla="*/ 671513 h 1579379"/>
              <a:gd name="connsiteX18" fmla="*/ 490942 w 910114"/>
              <a:gd name="connsiteY18" fmla="*/ 661988 h 1579379"/>
              <a:gd name="connsiteX19" fmla="*/ 329017 w 910114"/>
              <a:gd name="connsiteY19" fmla="*/ 685800 h 1579379"/>
              <a:gd name="connsiteX20" fmla="*/ 233767 w 910114"/>
              <a:gd name="connsiteY20" fmla="*/ 681038 h 1579379"/>
              <a:gd name="connsiteX21" fmla="*/ 76604 w 910114"/>
              <a:gd name="connsiteY21" fmla="*/ 700088 h 1579379"/>
              <a:gd name="connsiteX22" fmla="*/ 19454 w 910114"/>
              <a:gd name="connsiteY22" fmla="*/ 704850 h 1579379"/>
              <a:gd name="connsiteX23" fmla="*/ 404 w 910114"/>
              <a:gd name="connsiteY23" fmla="*/ 638175 h 1579379"/>
              <a:gd name="connsiteX24" fmla="*/ 57554 w 910114"/>
              <a:gd name="connsiteY24" fmla="*/ 504825 h 1579379"/>
              <a:gd name="connsiteX25" fmla="*/ 76604 w 910114"/>
              <a:gd name="connsiteY25" fmla="*/ 500063 h 1579379"/>
              <a:gd name="connsiteX26" fmla="*/ 114704 w 910114"/>
              <a:gd name="connsiteY26" fmla="*/ 504825 h 1579379"/>
              <a:gd name="connsiteX27" fmla="*/ 190904 w 910114"/>
              <a:gd name="connsiteY27" fmla="*/ 576263 h 1579379"/>
              <a:gd name="connsiteX28" fmla="*/ 219479 w 910114"/>
              <a:gd name="connsiteY28" fmla="*/ 619125 h 1579379"/>
              <a:gd name="connsiteX29" fmla="*/ 271867 w 910114"/>
              <a:gd name="connsiteY29" fmla="*/ 661988 h 1579379"/>
              <a:gd name="connsiteX30" fmla="*/ 295679 w 910114"/>
              <a:gd name="connsiteY30" fmla="*/ 685800 h 1579379"/>
              <a:gd name="connsiteX31" fmla="*/ 367117 w 910114"/>
              <a:gd name="connsiteY31" fmla="*/ 842963 h 1579379"/>
              <a:gd name="connsiteX32" fmla="*/ 371879 w 910114"/>
              <a:gd name="connsiteY32" fmla="*/ 881063 h 1579379"/>
              <a:gd name="connsiteX33" fmla="*/ 386167 w 910114"/>
              <a:gd name="connsiteY33" fmla="*/ 928688 h 1579379"/>
              <a:gd name="connsiteX34" fmla="*/ 424267 w 910114"/>
              <a:gd name="connsiteY34" fmla="*/ 971550 h 1579379"/>
              <a:gd name="connsiteX35" fmla="*/ 438554 w 910114"/>
              <a:gd name="connsiteY35" fmla="*/ 995363 h 1579379"/>
              <a:gd name="connsiteX36" fmla="*/ 533804 w 910114"/>
              <a:gd name="connsiteY36" fmla="*/ 1219200 h 1579379"/>
              <a:gd name="connsiteX37" fmla="*/ 552854 w 910114"/>
              <a:gd name="connsiteY37" fmla="*/ 1228725 h 1579379"/>
              <a:gd name="connsiteX38" fmla="*/ 581429 w 910114"/>
              <a:gd name="connsiteY38" fmla="*/ 1285875 h 1579379"/>
              <a:gd name="connsiteX39" fmla="*/ 686204 w 910114"/>
              <a:gd name="connsiteY39" fmla="*/ 1328738 h 1579379"/>
              <a:gd name="connsiteX40" fmla="*/ 729067 w 910114"/>
              <a:gd name="connsiteY40" fmla="*/ 1357313 h 1579379"/>
              <a:gd name="connsiteX41" fmla="*/ 738592 w 910114"/>
              <a:gd name="connsiteY41" fmla="*/ 1376363 h 1579379"/>
              <a:gd name="connsiteX42" fmla="*/ 686623 w 910114"/>
              <a:gd name="connsiteY42" fmla="*/ 1579313 h 1579379"/>
              <a:gd name="connsiteX43" fmla="*/ 771929 w 910114"/>
              <a:gd name="connsiteY43" fmla="*/ 1381125 h 1579379"/>
              <a:gd name="connsiteX44" fmla="*/ 810029 w 910114"/>
              <a:gd name="connsiteY44" fmla="*/ 1300163 h 1579379"/>
              <a:gd name="connsiteX45" fmla="*/ 819554 w 910114"/>
              <a:gd name="connsiteY45" fmla="*/ 1281113 h 1579379"/>
              <a:gd name="connsiteX46" fmla="*/ 833842 w 910114"/>
              <a:gd name="connsiteY46" fmla="*/ 1262063 h 1579379"/>
              <a:gd name="connsiteX47" fmla="*/ 895754 w 910114"/>
              <a:gd name="connsiteY47" fmla="*/ 1252538 h 1579379"/>
              <a:gd name="connsiteX48" fmla="*/ 900517 w 910114"/>
              <a:gd name="connsiteY48" fmla="*/ 1262063 h 1579379"/>
              <a:gd name="connsiteX0" fmla="*/ 695729 w 910114"/>
              <a:gd name="connsiteY0" fmla="*/ 0 h 1579519"/>
              <a:gd name="connsiteX1" fmla="*/ 633817 w 910114"/>
              <a:gd name="connsiteY1" fmla="*/ 71438 h 1579519"/>
              <a:gd name="connsiteX2" fmla="*/ 600479 w 910114"/>
              <a:gd name="connsiteY2" fmla="*/ 95250 h 1579519"/>
              <a:gd name="connsiteX3" fmla="*/ 576667 w 910114"/>
              <a:gd name="connsiteY3" fmla="*/ 123825 h 1579519"/>
              <a:gd name="connsiteX4" fmla="*/ 490942 w 910114"/>
              <a:gd name="connsiteY4" fmla="*/ 161925 h 1579519"/>
              <a:gd name="connsiteX5" fmla="*/ 471892 w 910114"/>
              <a:gd name="connsiteY5" fmla="*/ 195263 h 1579519"/>
              <a:gd name="connsiteX6" fmla="*/ 462367 w 910114"/>
              <a:gd name="connsiteY6" fmla="*/ 214313 h 1579519"/>
              <a:gd name="connsiteX7" fmla="*/ 486179 w 910114"/>
              <a:gd name="connsiteY7" fmla="*/ 266700 h 1579519"/>
              <a:gd name="connsiteX8" fmla="*/ 533804 w 910114"/>
              <a:gd name="connsiteY8" fmla="*/ 285750 h 1579519"/>
              <a:gd name="connsiteX9" fmla="*/ 619529 w 910114"/>
              <a:gd name="connsiteY9" fmla="*/ 300038 h 1579519"/>
              <a:gd name="connsiteX10" fmla="*/ 633817 w 910114"/>
              <a:gd name="connsiteY10" fmla="*/ 304800 h 1579519"/>
              <a:gd name="connsiteX11" fmla="*/ 662392 w 910114"/>
              <a:gd name="connsiteY11" fmla="*/ 309563 h 1579519"/>
              <a:gd name="connsiteX12" fmla="*/ 700492 w 910114"/>
              <a:gd name="connsiteY12" fmla="*/ 328613 h 1579519"/>
              <a:gd name="connsiteX13" fmla="*/ 714779 w 910114"/>
              <a:gd name="connsiteY13" fmla="*/ 376238 h 1579519"/>
              <a:gd name="connsiteX14" fmla="*/ 724304 w 910114"/>
              <a:gd name="connsiteY14" fmla="*/ 395288 h 1579519"/>
              <a:gd name="connsiteX15" fmla="*/ 719542 w 910114"/>
              <a:gd name="connsiteY15" fmla="*/ 514350 h 1579519"/>
              <a:gd name="connsiteX16" fmla="*/ 686204 w 910114"/>
              <a:gd name="connsiteY16" fmla="*/ 657225 h 1579519"/>
              <a:gd name="connsiteX17" fmla="*/ 667154 w 910114"/>
              <a:gd name="connsiteY17" fmla="*/ 671513 h 1579519"/>
              <a:gd name="connsiteX18" fmla="*/ 490942 w 910114"/>
              <a:gd name="connsiteY18" fmla="*/ 661988 h 1579519"/>
              <a:gd name="connsiteX19" fmla="*/ 329017 w 910114"/>
              <a:gd name="connsiteY19" fmla="*/ 685800 h 1579519"/>
              <a:gd name="connsiteX20" fmla="*/ 233767 w 910114"/>
              <a:gd name="connsiteY20" fmla="*/ 681038 h 1579519"/>
              <a:gd name="connsiteX21" fmla="*/ 76604 w 910114"/>
              <a:gd name="connsiteY21" fmla="*/ 700088 h 1579519"/>
              <a:gd name="connsiteX22" fmla="*/ 19454 w 910114"/>
              <a:gd name="connsiteY22" fmla="*/ 704850 h 1579519"/>
              <a:gd name="connsiteX23" fmla="*/ 404 w 910114"/>
              <a:gd name="connsiteY23" fmla="*/ 638175 h 1579519"/>
              <a:gd name="connsiteX24" fmla="*/ 57554 w 910114"/>
              <a:gd name="connsiteY24" fmla="*/ 504825 h 1579519"/>
              <a:gd name="connsiteX25" fmla="*/ 76604 w 910114"/>
              <a:gd name="connsiteY25" fmla="*/ 500063 h 1579519"/>
              <a:gd name="connsiteX26" fmla="*/ 114704 w 910114"/>
              <a:gd name="connsiteY26" fmla="*/ 504825 h 1579519"/>
              <a:gd name="connsiteX27" fmla="*/ 190904 w 910114"/>
              <a:gd name="connsiteY27" fmla="*/ 576263 h 1579519"/>
              <a:gd name="connsiteX28" fmla="*/ 219479 w 910114"/>
              <a:gd name="connsiteY28" fmla="*/ 619125 h 1579519"/>
              <a:gd name="connsiteX29" fmla="*/ 271867 w 910114"/>
              <a:gd name="connsiteY29" fmla="*/ 661988 h 1579519"/>
              <a:gd name="connsiteX30" fmla="*/ 295679 w 910114"/>
              <a:gd name="connsiteY30" fmla="*/ 685800 h 1579519"/>
              <a:gd name="connsiteX31" fmla="*/ 367117 w 910114"/>
              <a:gd name="connsiteY31" fmla="*/ 842963 h 1579519"/>
              <a:gd name="connsiteX32" fmla="*/ 371879 w 910114"/>
              <a:gd name="connsiteY32" fmla="*/ 881063 h 1579519"/>
              <a:gd name="connsiteX33" fmla="*/ 386167 w 910114"/>
              <a:gd name="connsiteY33" fmla="*/ 928688 h 1579519"/>
              <a:gd name="connsiteX34" fmla="*/ 424267 w 910114"/>
              <a:gd name="connsiteY34" fmla="*/ 971550 h 1579519"/>
              <a:gd name="connsiteX35" fmla="*/ 438554 w 910114"/>
              <a:gd name="connsiteY35" fmla="*/ 995363 h 1579519"/>
              <a:gd name="connsiteX36" fmla="*/ 533804 w 910114"/>
              <a:gd name="connsiteY36" fmla="*/ 1219200 h 1579519"/>
              <a:gd name="connsiteX37" fmla="*/ 552854 w 910114"/>
              <a:gd name="connsiteY37" fmla="*/ 1228725 h 1579519"/>
              <a:gd name="connsiteX38" fmla="*/ 581429 w 910114"/>
              <a:gd name="connsiteY38" fmla="*/ 1285875 h 1579519"/>
              <a:gd name="connsiteX39" fmla="*/ 686204 w 910114"/>
              <a:gd name="connsiteY39" fmla="*/ 1328738 h 1579519"/>
              <a:gd name="connsiteX40" fmla="*/ 729067 w 910114"/>
              <a:gd name="connsiteY40" fmla="*/ 1357313 h 1579519"/>
              <a:gd name="connsiteX41" fmla="*/ 738592 w 910114"/>
              <a:gd name="connsiteY41" fmla="*/ 1376363 h 1579519"/>
              <a:gd name="connsiteX42" fmla="*/ 686623 w 910114"/>
              <a:gd name="connsiteY42" fmla="*/ 1579313 h 1579519"/>
              <a:gd name="connsiteX43" fmla="*/ 827676 w 910114"/>
              <a:gd name="connsiteY43" fmla="*/ 1412375 h 1579519"/>
              <a:gd name="connsiteX44" fmla="*/ 810029 w 910114"/>
              <a:gd name="connsiteY44" fmla="*/ 1300163 h 1579519"/>
              <a:gd name="connsiteX45" fmla="*/ 819554 w 910114"/>
              <a:gd name="connsiteY45" fmla="*/ 1281113 h 1579519"/>
              <a:gd name="connsiteX46" fmla="*/ 833842 w 910114"/>
              <a:gd name="connsiteY46" fmla="*/ 1262063 h 1579519"/>
              <a:gd name="connsiteX47" fmla="*/ 895754 w 910114"/>
              <a:gd name="connsiteY47" fmla="*/ 1252538 h 1579519"/>
              <a:gd name="connsiteX48" fmla="*/ 900517 w 910114"/>
              <a:gd name="connsiteY48" fmla="*/ 1262063 h 1579519"/>
              <a:gd name="connsiteX0" fmla="*/ 695729 w 910114"/>
              <a:gd name="connsiteY0" fmla="*/ 0 h 1579519"/>
              <a:gd name="connsiteX1" fmla="*/ 633817 w 910114"/>
              <a:gd name="connsiteY1" fmla="*/ 71438 h 1579519"/>
              <a:gd name="connsiteX2" fmla="*/ 600479 w 910114"/>
              <a:gd name="connsiteY2" fmla="*/ 95250 h 1579519"/>
              <a:gd name="connsiteX3" fmla="*/ 576667 w 910114"/>
              <a:gd name="connsiteY3" fmla="*/ 123825 h 1579519"/>
              <a:gd name="connsiteX4" fmla="*/ 490942 w 910114"/>
              <a:gd name="connsiteY4" fmla="*/ 161925 h 1579519"/>
              <a:gd name="connsiteX5" fmla="*/ 471892 w 910114"/>
              <a:gd name="connsiteY5" fmla="*/ 195263 h 1579519"/>
              <a:gd name="connsiteX6" fmla="*/ 462367 w 910114"/>
              <a:gd name="connsiteY6" fmla="*/ 214313 h 1579519"/>
              <a:gd name="connsiteX7" fmla="*/ 486179 w 910114"/>
              <a:gd name="connsiteY7" fmla="*/ 266700 h 1579519"/>
              <a:gd name="connsiteX8" fmla="*/ 533804 w 910114"/>
              <a:gd name="connsiteY8" fmla="*/ 285750 h 1579519"/>
              <a:gd name="connsiteX9" fmla="*/ 619529 w 910114"/>
              <a:gd name="connsiteY9" fmla="*/ 300038 h 1579519"/>
              <a:gd name="connsiteX10" fmla="*/ 633817 w 910114"/>
              <a:gd name="connsiteY10" fmla="*/ 304800 h 1579519"/>
              <a:gd name="connsiteX11" fmla="*/ 662392 w 910114"/>
              <a:gd name="connsiteY11" fmla="*/ 309563 h 1579519"/>
              <a:gd name="connsiteX12" fmla="*/ 700492 w 910114"/>
              <a:gd name="connsiteY12" fmla="*/ 328613 h 1579519"/>
              <a:gd name="connsiteX13" fmla="*/ 714779 w 910114"/>
              <a:gd name="connsiteY13" fmla="*/ 376238 h 1579519"/>
              <a:gd name="connsiteX14" fmla="*/ 724304 w 910114"/>
              <a:gd name="connsiteY14" fmla="*/ 395288 h 1579519"/>
              <a:gd name="connsiteX15" fmla="*/ 719542 w 910114"/>
              <a:gd name="connsiteY15" fmla="*/ 514350 h 1579519"/>
              <a:gd name="connsiteX16" fmla="*/ 686204 w 910114"/>
              <a:gd name="connsiteY16" fmla="*/ 657225 h 1579519"/>
              <a:gd name="connsiteX17" fmla="*/ 667154 w 910114"/>
              <a:gd name="connsiteY17" fmla="*/ 671513 h 1579519"/>
              <a:gd name="connsiteX18" fmla="*/ 490942 w 910114"/>
              <a:gd name="connsiteY18" fmla="*/ 661988 h 1579519"/>
              <a:gd name="connsiteX19" fmla="*/ 329017 w 910114"/>
              <a:gd name="connsiteY19" fmla="*/ 685800 h 1579519"/>
              <a:gd name="connsiteX20" fmla="*/ 233767 w 910114"/>
              <a:gd name="connsiteY20" fmla="*/ 681038 h 1579519"/>
              <a:gd name="connsiteX21" fmla="*/ 76604 w 910114"/>
              <a:gd name="connsiteY21" fmla="*/ 700088 h 1579519"/>
              <a:gd name="connsiteX22" fmla="*/ 19454 w 910114"/>
              <a:gd name="connsiteY22" fmla="*/ 704850 h 1579519"/>
              <a:gd name="connsiteX23" fmla="*/ 404 w 910114"/>
              <a:gd name="connsiteY23" fmla="*/ 638175 h 1579519"/>
              <a:gd name="connsiteX24" fmla="*/ 57554 w 910114"/>
              <a:gd name="connsiteY24" fmla="*/ 504825 h 1579519"/>
              <a:gd name="connsiteX25" fmla="*/ 76604 w 910114"/>
              <a:gd name="connsiteY25" fmla="*/ 500063 h 1579519"/>
              <a:gd name="connsiteX26" fmla="*/ 114704 w 910114"/>
              <a:gd name="connsiteY26" fmla="*/ 504825 h 1579519"/>
              <a:gd name="connsiteX27" fmla="*/ 190904 w 910114"/>
              <a:gd name="connsiteY27" fmla="*/ 576263 h 1579519"/>
              <a:gd name="connsiteX28" fmla="*/ 219479 w 910114"/>
              <a:gd name="connsiteY28" fmla="*/ 619125 h 1579519"/>
              <a:gd name="connsiteX29" fmla="*/ 271867 w 910114"/>
              <a:gd name="connsiteY29" fmla="*/ 661988 h 1579519"/>
              <a:gd name="connsiteX30" fmla="*/ 295679 w 910114"/>
              <a:gd name="connsiteY30" fmla="*/ 685800 h 1579519"/>
              <a:gd name="connsiteX31" fmla="*/ 367117 w 910114"/>
              <a:gd name="connsiteY31" fmla="*/ 842963 h 1579519"/>
              <a:gd name="connsiteX32" fmla="*/ 371879 w 910114"/>
              <a:gd name="connsiteY32" fmla="*/ 881063 h 1579519"/>
              <a:gd name="connsiteX33" fmla="*/ 386167 w 910114"/>
              <a:gd name="connsiteY33" fmla="*/ 928688 h 1579519"/>
              <a:gd name="connsiteX34" fmla="*/ 424267 w 910114"/>
              <a:gd name="connsiteY34" fmla="*/ 971550 h 1579519"/>
              <a:gd name="connsiteX35" fmla="*/ 438554 w 910114"/>
              <a:gd name="connsiteY35" fmla="*/ 995363 h 1579519"/>
              <a:gd name="connsiteX36" fmla="*/ 533804 w 910114"/>
              <a:gd name="connsiteY36" fmla="*/ 1219200 h 1579519"/>
              <a:gd name="connsiteX37" fmla="*/ 552854 w 910114"/>
              <a:gd name="connsiteY37" fmla="*/ 1228725 h 1579519"/>
              <a:gd name="connsiteX38" fmla="*/ 581429 w 910114"/>
              <a:gd name="connsiteY38" fmla="*/ 1285875 h 1579519"/>
              <a:gd name="connsiteX39" fmla="*/ 686204 w 910114"/>
              <a:gd name="connsiteY39" fmla="*/ 1328738 h 1579519"/>
              <a:gd name="connsiteX40" fmla="*/ 729067 w 910114"/>
              <a:gd name="connsiteY40" fmla="*/ 1357313 h 1579519"/>
              <a:gd name="connsiteX41" fmla="*/ 738592 w 910114"/>
              <a:gd name="connsiteY41" fmla="*/ 1376363 h 1579519"/>
              <a:gd name="connsiteX42" fmla="*/ 686623 w 910114"/>
              <a:gd name="connsiteY42" fmla="*/ 1579313 h 1579519"/>
              <a:gd name="connsiteX43" fmla="*/ 827676 w 910114"/>
              <a:gd name="connsiteY43" fmla="*/ 1412375 h 1579519"/>
              <a:gd name="connsiteX44" fmla="*/ 810029 w 910114"/>
              <a:gd name="connsiteY44" fmla="*/ 1300163 h 1579519"/>
              <a:gd name="connsiteX45" fmla="*/ 789914 w 910114"/>
              <a:gd name="connsiteY45" fmla="*/ 1267999 h 1579519"/>
              <a:gd name="connsiteX46" fmla="*/ 833842 w 910114"/>
              <a:gd name="connsiteY46" fmla="*/ 1262063 h 1579519"/>
              <a:gd name="connsiteX47" fmla="*/ 895754 w 910114"/>
              <a:gd name="connsiteY47" fmla="*/ 1252538 h 1579519"/>
              <a:gd name="connsiteX48" fmla="*/ 900517 w 910114"/>
              <a:gd name="connsiteY48" fmla="*/ 1262063 h 1579519"/>
              <a:gd name="connsiteX0" fmla="*/ 695729 w 910114"/>
              <a:gd name="connsiteY0" fmla="*/ 0 h 1579519"/>
              <a:gd name="connsiteX1" fmla="*/ 633817 w 910114"/>
              <a:gd name="connsiteY1" fmla="*/ 71438 h 1579519"/>
              <a:gd name="connsiteX2" fmla="*/ 600479 w 910114"/>
              <a:gd name="connsiteY2" fmla="*/ 95250 h 1579519"/>
              <a:gd name="connsiteX3" fmla="*/ 576667 w 910114"/>
              <a:gd name="connsiteY3" fmla="*/ 123825 h 1579519"/>
              <a:gd name="connsiteX4" fmla="*/ 490942 w 910114"/>
              <a:gd name="connsiteY4" fmla="*/ 161925 h 1579519"/>
              <a:gd name="connsiteX5" fmla="*/ 471892 w 910114"/>
              <a:gd name="connsiteY5" fmla="*/ 195263 h 1579519"/>
              <a:gd name="connsiteX6" fmla="*/ 462367 w 910114"/>
              <a:gd name="connsiteY6" fmla="*/ 214313 h 1579519"/>
              <a:gd name="connsiteX7" fmla="*/ 486179 w 910114"/>
              <a:gd name="connsiteY7" fmla="*/ 266700 h 1579519"/>
              <a:gd name="connsiteX8" fmla="*/ 533804 w 910114"/>
              <a:gd name="connsiteY8" fmla="*/ 285750 h 1579519"/>
              <a:gd name="connsiteX9" fmla="*/ 619529 w 910114"/>
              <a:gd name="connsiteY9" fmla="*/ 300038 h 1579519"/>
              <a:gd name="connsiteX10" fmla="*/ 633817 w 910114"/>
              <a:gd name="connsiteY10" fmla="*/ 304800 h 1579519"/>
              <a:gd name="connsiteX11" fmla="*/ 662392 w 910114"/>
              <a:gd name="connsiteY11" fmla="*/ 309563 h 1579519"/>
              <a:gd name="connsiteX12" fmla="*/ 700492 w 910114"/>
              <a:gd name="connsiteY12" fmla="*/ 328613 h 1579519"/>
              <a:gd name="connsiteX13" fmla="*/ 714779 w 910114"/>
              <a:gd name="connsiteY13" fmla="*/ 376238 h 1579519"/>
              <a:gd name="connsiteX14" fmla="*/ 724304 w 910114"/>
              <a:gd name="connsiteY14" fmla="*/ 395288 h 1579519"/>
              <a:gd name="connsiteX15" fmla="*/ 719542 w 910114"/>
              <a:gd name="connsiteY15" fmla="*/ 514350 h 1579519"/>
              <a:gd name="connsiteX16" fmla="*/ 686204 w 910114"/>
              <a:gd name="connsiteY16" fmla="*/ 657225 h 1579519"/>
              <a:gd name="connsiteX17" fmla="*/ 667154 w 910114"/>
              <a:gd name="connsiteY17" fmla="*/ 671513 h 1579519"/>
              <a:gd name="connsiteX18" fmla="*/ 490942 w 910114"/>
              <a:gd name="connsiteY18" fmla="*/ 661988 h 1579519"/>
              <a:gd name="connsiteX19" fmla="*/ 329017 w 910114"/>
              <a:gd name="connsiteY19" fmla="*/ 685800 h 1579519"/>
              <a:gd name="connsiteX20" fmla="*/ 233767 w 910114"/>
              <a:gd name="connsiteY20" fmla="*/ 681038 h 1579519"/>
              <a:gd name="connsiteX21" fmla="*/ 76604 w 910114"/>
              <a:gd name="connsiteY21" fmla="*/ 700088 h 1579519"/>
              <a:gd name="connsiteX22" fmla="*/ 19454 w 910114"/>
              <a:gd name="connsiteY22" fmla="*/ 704850 h 1579519"/>
              <a:gd name="connsiteX23" fmla="*/ 404 w 910114"/>
              <a:gd name="connsiteY23" fmla="*/ 638175 h 1579519"/>
              <a:gd name="connsiteX24" fmla="*/ 57554 w 910114"/>
              <a:gd name="connsiteY24" fmla="*/ 504825 h 1579519"/>
              <a:gd name="connsiteX25" fmla="*/ 76604 w 910114"/>
              <a:gd name="connsiteY25" fmla="*/ 500063 h 1579519"/>
              <a:gd name="connsiteX26" fmla="*/ 114704 w 910114"/>
              <a:gd name="connsiteY26" fmla="*/ 504825 h 1579519"/>
              <a:gd name="connsiteX27" fmla="*/ 190904 w 910114"/>
              <a:gd name="connsiteY27" fmla="*/ 576263 h 1579519"/>
              <a:gd name="connsiteX28" fmla="*/ 219479 w 910114"/>
              <a:gd name="connsiteY28" fmla="*/ 619125 h 1579519"/>
              <a:gd name="connsiteX29" fmla="*/ 271867 w 910114"/>
              <a:gd name="connsiteY29" fmla="*/ 661988 h 1579519"/>
              <a:gd name="connsiteX30" fmla="*/ 295679 w 910114"/>
              <a:gd name="connsiteY30" fmla="*/ 685800 h 1579519"/>
              <a:gd name="connsiteX31" fmla="*/ 367117 w 910114"/>
              <a:gd name="connsiteY31" fmla="*/ 842963 h 1579519"/>
              <a:gd name="connsiteX32" fmla="*/ 371879 w 910114"/>
              <a:gd name="connsiteY32" fmla="*/ 881063 h 1579519"/>
              <a:gd name="connsiteX33" fmla="*/ 386167 w 910114"/>
              <a:gd name="connsiteY33" fmla="*/ 928688 h 1579519"/>
              <a:gd name="connsiteX34" fmla="*/ 424267 w 910114"/>
              <a:gd name="connsiteY34" fmla="*/ 971550 h 1579519"/>
              <a:gd name="connsiteX35" fmla="*/ 438554 w 910114"/>
              <a:gd name="connsiteY35" fmla="*/ 995363 h 1579519"/>
              <a:gd name="connsiteX36" fmla="*/ 533804 w 910114"/>
              <a:gd name="connsiteY36" fmla="*/ 1219200 h 1579519"/>
              <a:gd name="connsiteX37" fmla="*/ 552854 w 910114"/>
              <a:gd name="connsiteY37" fmla="*/ 1228725 h 1579519"/>
              <a:gd name="connsiteX38" fmla="*/ 581429 w 910114"/>
              <a:gd name="connsiteY38" fmla="*/ 1285875 h 1579519"/>
              <a:gd name="connsiteX39" fmla="*/ 686204 w 910114"/>
              <a:gd name="connsiteY39" fmla="*/ 1328738 h 1579519"/>
              <a:gd name="connsiteX40" fmla="*/ 729067 w 910114"/>
              <a:gd name="connsiteY40" fmla="*/ 1357313 h 1579519"/>
              <a:gd name="connsiteX41" fmla="*/ 738592 w 910114"/>
              <a:gd name="connsiteY41" fmla="*/ 1376363 h 1579519"/>
              <a:gd name="connsiteX42" fmla="*/ 686623 w 910114"/>
              <a:gd name="connsiteY42" fmla="*/ 1579313 h 1579519"/>
              <a:gd name="connsiteX43" fmla="*/ 827676 w 910114"/>
              <a:gd name="connsiteY43" fmla="*/ 1412375 h 1579519"/>
              <a:gd name="connsiteX44" fmla="*/ 810029 w 910114"/>
              <a:gd name="connsiteY44" fmla="*/ 1300163 h 1579519"/>
              <a:gd name="connsiteX45" fmla="*/ 789914 w 910114"/>
              <a:gd name="connsiteY45" fmla="*/ 1267999 h 1579519"/>
              <a:gd name="connsiteX46" fmla="*/ 841196 w 910114"/>
              <a:gd name="connsiteY46" fmla="*/ 1259048 h 1579519"/>
              <a:gd name="connsiteX47" fmla="*/ 895754 w 910114"/>
              <a:gd name="connsiteY47" fmla="*/ 1252538 h 1579519"/>
              <a:gd name="connsiteX48" fmla="*/ 900517 w 910114"/>
              <a:gd name="connsiteY48" fmla="*/ 1262063 h 1579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910114" h="1579519">
                <a:moveTo>
                  <a:pt x="695729" y="0"/>
                </a:moveTo>
                <a:cubicBezTo>
                  <a:pt x="678287" y="21802"/>
                  <a:pt x="656725" y="52348"/>
                  <a:pt x="633817" y="71438"/>
                </a:cubicBezTo>
                <a:cubicBezTo>
                  <a:pt x="623326" y="80181"/>
                  <a:pt x="610546" y="86022"/>
                  <a:pt x="600479" y="95250"/>
                </a:cubicBezTo>
                <a:cubicBezTo>
                  <a:pt x="591339" y="103628"/>
                  <a:pt x="586416" y="116165"/>
                  <a:pt x="576667" y="123825"/>
                </a:cubicBezTo>
                <a:cubicBezTo>
                  <a:pt x="549144" y="145451"/>
                  <a:pt x="523045" y="151224"/>
                  <a:pt x="490942" y="161925"/>
                </a:cubicBezTo>
                <a:cubicBezTo>
                  <a:pt x="462159" y="219491"/>
                  <a:pt x="498818" y="148142"/>
                  <a:pt x="471892" y="195263"/>
                </a:cubicBezTo>
                <a:cubicBezTo>
                  <a:pt x="468370" y="201427"/>
                  <a:pt x="465542" y="207963"/>
                  <a:pt x="462367" y="214313"/>
                </a:cubicBezTo>
                <a:cubicBezTo>
                  <a:pt x="470304" y="231775"/>
                  <a:pt x="472616" y="253137"/>
                  <a:pt x="486179" y="266700"/>
                </a:cubicBezTo>
                <a:cubicBezTo>
                  <a:pt x="498269" y="278790"/>
                  <a:pt x="517217" y="281603"/>
                  <a:pt x="533804" y="285750"/>
                </a:cubicBezTo>
                <a:cubicBezTo>
                  <a:pt x="561908" y="292776"/>
                  <a:pt x="591071" y="294618"/>
                  <a:pt x="619529" y="300038"/>
                </a:cubicBezTo>
                <a:cubicBezTo>
                  <a:pt x="624461" y="300977"/>
                  <a:pt x="628916" y="303711"/>
                  <a:pt x="633817" y="304800"/>
                </a:cubicBezTo>
                <a:cubicBezTo>
                  <a:pt x="643243" y="306895"/>
                  <a:pt x="652867" y="307975"/>
                  <a:pt x="662392" y="309563"/>
                </a:cubicBezTo>
                <a:cubicBezTo>
                  <a:pt x="675092" y="315913"/>
                  <a:pt x="691720" y="317448"/>
                  <a:pt x="700492" y="328613"/>
                </a:cubicBezTo>
                <a:cubicBezTo>
                  <a:pt x="710732" y="341645"/>
                  <a:pt x="709205" y="360630"/>
                  <a:pt x="714779" y="376238"/>
                </a:cubicBezTo>
                <a:cubicBezTo>
                  <a:pt x="717167" y="382924"/>
                  <a:pt x="721129" y="388938"/>
                  <a:pt x="724304" y="395288"/>
                </a:cubicBezTo>
                <a:cubicBezTo>
                  <a:pt x="735204" y="449779"/>
                  <a:pt x="730353" y="413449"/>
                  <a:pt x="719542" y="514350"/>
                </a:cubicBezTo>
                <a:cubicBezTo>
                  <a:pt x="714023" y="565859"/>
                  <a:pt x="707584" y="603776"/>
                  <a:pt x="686204" y="657225"/>
                </a:cubicBezTo>
                <a:cubicBezTo>
                  <a:pt x="683256" y="664595"/>
                  <a:pt x="673504" y="666750"/>
                  <a:pt x="667154" y="671513"/>
                </a:cubicBezTo>
                <a:cubicBezTo>
                  <a:pt x="608417" y="668338"/>
                  <a:pt x="549758" y="661069"/>
                  <a:pt x="490942" y="661988"/>
                </a:cubicBezTo>
                <a:cubicBezTo>
                  <a:pt x="400386" y="663403"/>
                  <a:pt x="390551" y="668219"/>
                  <a:pt x="329017" y="685800"/>
                </a:cubicBezTo>
                <a:cubicBezTo>
                  <a:pt x="297267" y="684213"/>
                  <a:pt x="265506" y="679241"/>
                  <a:pt x="233767" y="681038"/>
                </a:cubicBezTo>
                <a:cubicBezTo>
                  <a:pt x="181080" y="684020"/>
                  <a:pt x="129052" y="694261"/>
                  <a:pt x="76604" y="700088"/>
                </a:cubicBezTo>
                <a:cubicBezTo>
                  <a:pt x="57605" y="702199"/>
                  <a:pt x="38504" y="703263"/>
                  <a:pt x="19454" y="704850"/>
                </a:cubicBezTo>
                <a:cubicBezTo>
                  <a:pt x="13104" y="682625"/>
                  <a:pt x="2112" y="661226"/>
                  <a:pt x="404" y="638175"/>
                </a:cubicBezTo>
                <a:cubicBezTo>
                  <a:pt x="-3619" y="583862"/>
                  <a:pt x="22881" y="544451"/>
                  <a:pt x="57554" y="504825"/>
                </a:cubicBezTo>
                <a:cubicBezTo>
                  <a:pt x="61864" y="499899"/>
                  <a:pt x="70254" y="501650"/>
                  <a:pt x="76604" y="500063"/>
                </a:cubicBezTo>
                <a:cubicBezTo>
                  <a:pt x="89304" y="501650"/>
                  <a:pt x="103592" y="498475"/>
                  <a:pt x="114704" y="504825"/>
                </a:cubicBezTo>
                <a:cubicBezTo>
                  <a:pt x="148067" y="523889"/>
                  <a:pt x="170558" y="546874"/>
                  <a:pt x="190904" y="576263"/>
                </a:cubicBezTo>
                <a:cubicBezTo>
                  <a:pt x="200678" y="590381"/>
                  <a:pt x="207689" y="606641"/>
                  <a:pt x="219479" y="619125"/>
                </a:cubicBezTo>
                <a:cubicBezTo>
                  <a:pt x="234971" y="635528"/>
                  <a:pt x="255913" y="646034"/>
                  <a:pt x="271867" y="661988"/>
                </a:cubicBezTo>
                <a:lnTo>
                  <a:pt x="295679" y="685800"/>
                </a:lnTo>
                <a:cubicBezTo>
                  <a:pt x="324426" y="839113"/>
                  <a:pt x="284363" y="683820"/>
                  <a:pt x="367117" y="842963"/>
                </a:cubicBezTo>
                <a:cubicBezTo>
                  <a:pt x="373022" y="854318"/>
                  <a:pt x="369103" y="868569"/>
                  <a:pt x="371879" y="881063"/>
                </a:cubicBezTo>
                <a:cubicBezTo>
                  <a:pt x="375474" y="897242"/>
                  <a:pt x="377863" y="914344"/>
                  <a:pt x="386167" y="928688"/>
                </a:cubicBezTo>
                <a:cubicBezTo>
                  <a:pt x="395745" y="945231"/>
                  <a:pt x="412457" y="956519"/>
                  <a:pt x="424267" y="971550"/>
                </a:cubicBezTo>
                <a:cubicBezTo>
                  <a:pt x="429986" y="978829"/>
                  <a:pt x="433792" y="987425"/>
                  <a:pt x="438554" y="995363"/>
                </a:cubicBezTo>
                <a:cubicBezTo>
                  <a:pt x="468778" y="1104167"/>
                  <a:pt x="461782" y="1101691"/>
                  <a:pt x="533804" y="1219200"/>
                </a:cubicBezTo>
                <a:cubicBezTo>
                  <a:pt x="537514" y="1225253"/>
                  <a:pt x="546504" y="1225550"/>
                  <a:pt x="552854" y="1228725"/>
                </a:cubicBezTo>
                <a:cubicBezTo>
                  <a:pt x="554072" y="1231566"/>
                  <a:pt x="573720" y="1281558"/>
                  <a:pt x="581429" y="1285875"/>
                </a:cubicBezTo>
                <a:cubicBezTo>
                  <a:pt x="614353" y="1304312"/>
                  <a:pt x="652237" y="1312302"/>
                  <a:pt x="686204" y="1328738"/>
                </a:cubicBezTo>
                <a:cubicBezTo>
                  <a:pt x="701661" y="1336217"/>
                  <a:pt x="714779" y="1347788"/>
                  <a:pt x="729067" y="1357313"/>
                </a:cubicBezTo>
                <a:cubicBezTo>
                  <a:pt x="732242" y="1363663"/>
                  <a:pt x="745666" y="1339363"/>
                  <a:pt x="738592" y="1376363"/>
                </a:cubicBezTo>
                <a:cubicBezTo>
                  <a:pt x="731518" y="1413363"/>
                  <a:pt x="671776" y="1573311"/>
                  <a:pt x="686623" y="1579313"/>
                </a:cubicBezTo>
                <a:cubicBezTo>
                  <a:pt x="701470" y="1585315"/>
                  <a:pt x="807108" y="1458900"/>
                  <a:pt x="827676" y="1412375"/>
                </a:cubicBezTo>
                <a:cubicBezTo>
                  <a:pt x="848244" y="1365850"/>
                  <a:pt x="816323" y="1324226"/>
                  <a:pt x="810029" y="1300163"/>
                </a:cubicBezTo>
                <a:cubicBezTo>
                  <a:pt x="803735" y="1276100"/>
                  <a:pt x="784720" y="1274851"/>
                  <a:pt x="789914" y="1267999"/>
                </a:cubicBezTo>
                <a:cubicBezTo>
                  <a:pt x="795108" y="1261147"/>
                  <a:pt x="823556" y="1261625"/>
                  <a:pt x="841196" y="1259048"/>
                </a:cubicBezTo>
                <a:lnTo>
                  <a:pt x="895754" y="1252538"/>
                </a:lnTo>
                <a:cubicBezTo>
                  <a:pt x="913410" y="1258422"/>
                  <a:pt x="914532" y="1255055"/>
                  <a:pt x="900517" y="1262063"/>
                </a:cubicBezTo>
              </a:path>
            </a:pathLst>
          </a:custGeom>
          <a:noFill/>
          <a:ln w="57150">
            <a:solidFill>
              <a:srgbClr val="3F69D3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60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52B767B-2C65-4CF4-9D56-10FF4C239602}"/>
              </a:ext>
            </a:extLst>
          </p:cNvPr>
          <p:cNvCxnSpPr>
            <a:cxnSpLocks/>
          </p:cNvCxnSpPr>
          <p:nvPr/>
        </p:nvCxnSpPr>
        <p:spPr>
          <a:xfrm>
            <a:off x="9865302" y="2778338"/>
            <a:ext cx="73232" cy="45428"/>
          </a:xfrm>
          <a:prstGeom prst="line">
            <a:avLst/>
          </a:prstGeom>
          <a:ln w="57150" cap="rnd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B35D1B5-FE56-44F5-B4A5-9EE0044B1C72}"/>
              </a:ext>
            </a:extLst>
          </p:cNvPr>
          <p:cNvCxnSpPr>
            <a:cxnSpLocks/>
          </p:cNvCxnSpPr>
          <p:nvPr/>
        </p:nvCxnSpPr>
        <p:spPr>
          <a:xfrm flipH="1">
            <a:off x="9885715" y="2829486"/>
            <a:ext cx="56737" cy="89556"/>
          </a:xfrm>
          <a:prstGeom prst="line">
            <a:avLst/>
          </a:prstGeom>
          <a:ln w="57150" cap="rnd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96033AF-949C-4025-98C5-EF61DB0722F2}"/>
              </a:ext>
            </a:extLst>
          </p:cNvPr>
          <p:cNvSpPr/>
          <p:nvPr/>
        </p:nvSpPr>
        <p:spPr>
          <a:xfrm>
            <a:off x="9597739" y="2838477"/>
            <a:ext cx="283843" cy="91078"/>
          </a:xfrm>
          <a:custGeom>
            <a:avLst/>
            <a:gdLst>
              <a:gd name="connsiteX0" fmla="*/ 0 w 560824"/>
              <a:gd name="connsiteY0" fmla="*/ 179784 h 179784"/>
              <a:gd name="connsiteX1" fmla="*/ 5954 w 560824"/>
              <a:gd name="connsiteY1" fmla="*/ 178594 h 179784"/>
              <a:gd name="connsiteX2" fmla="*/ 17860 w 560824"/>
              <a:gd name="connsiteY2" fmla="*/ 170259 h 179784"/>
              <a:gd name="connsiteX3" fmla="*/ 22622 w 560824"/>
              <a:gd name="connsiteY3" fmla="*/ 161925 h 179784"/>
              <a:gd name="connsiteX4" fmla="*/ 28575 w 560824"/>
              <a:gd name="connsiteY4" fmla="*/ 146447 h 179784"/>
              <a:gd name="connsiteX5" fmla="*/ 32147 w 560824"/>
              <a:gd name="connsiteY5" fmla="*/ 130969 h 179784"/>
              <a:gd name="connsiteX6" fmla="*/ 33338 w 560824"/>
              <a:gd name="connsiteY6" fmla="*/ 123825 h 179784"/>
              <a:gd name="connsiteX7" fmla="*/ 36910 w 560824"/>
              <a:gd name="connsiteY7" fmla="*/ 117872 h 179784"/>
              <a:gd name="connsiteX8" fmla="*/ 44054 w 560824"/>
              <a:gd name="connsiteY8" fmla="*/ 98822 h 179784"/>
              <a:gd name="connsiteX9" fmla="*/ 50007 w 560824"/>
              <a:gd name="connsiteY9" fmla="*/ 84534 h 179784"/>
              <a:gd name="connsiteX10" fmla="*/ 57150 w 560824"/>
              <a:gd name="connsiteY10" fmla="*/ 77391 h 179784"/>
              <a:gd name="connsiteX11" fmla="*/ 58341 w 560824"/>
              <a:gd name="connsiteY11" fmla="*/ 73819 h 179784"/>
              <a:gd name="connsiteX12" fmla="*/ 61913 w 560824"/>
              <a:gd name="connsiteY12" fmla="*/ 71438 h 179784"/>
              <a:gd name="connsiteX13" fmla="*/ 71438 w 560824"/>
              <a:gd name="connsiteY13" fmla="*/ 67866 h 179784"/>
              <a:gd name="connsiteX14" fmla="*/ 80963 w 560824"/>
              <a:gd name="connsiteY14" fmla="*/ 69056 h 179784"/>
              <a:gd name="connsiteX15" fmla="*/ 84535 w 560824"/>
              <a:gd name="connsiteY15" fmla="*/ 72628 h 179784"/>
              <a:gd name="connsiteX16" fmla="*/ 89297 w 560824"/>
              <a:gd name="connsiteY16" fmla="*/ 76200 h 179784"/>
              <a:gd name="connsiteX17" fmla="*/ 92869 w 560824"/>
              <a:gd name="connsiteY17" fmla="*/ 78581 h 179784"/>
              <a:gd name="connsiteX18" fmla="*/ 101204 w 560824"/>
              <a:gd name="connsiteY18" fmla="*/ 84534 h 179784"/>
              <a:gd name="connsiteX19" fmla="*/ 108347 w 560824"/>
              <a:gd name="connsiteY19" fmla="*/ 90488 h 179784"/>
              <a:gd name="connsiteX20" fmla="*/ 109538 w 560824"/>
              <a:gd name="connsiteY20" fmla="*/ 94059 h 179784"/>
              <a:gd name="connsiteX21" fmla="*/ 117872 w 560824"/>
              <a:gd name="connsiteY21" fmla="*/ 103584 h 179784"/>
              <a:gd name="connsiteX22" fmla="*/ 120254 w 560824"/>
              <a:gd name="connsiteY22" fmla="*/ 108347 h 179784"/>
              <a:gd name="connsiteX23" fmla="*/ 123825 w 560824"/>
              <a:gd name="connsiteY23" fmla="*/ 111919 h 179784"/>
              <a:gd name="connsiteX24" fmla="*/ 129779 w 560824"/>
              <a:gd name="connsiteY24" fmla="*/ 119063 h 179784"/>
              <a:gd name="connsiteX25" fmla="*/ 133350 w 560824"/>
              <a:gd name="connsiteY25" fmla="*/ 120253 h 179784"/>
              <a:gd name="connsiteX26" fmla="*/ 138113 w 560824"/>
              <a:gd name="connsiteY26" fmla="*/ 123825 h 179784"/>
              <a:gd name="connsiteX27" fmla="*/ 140494 w 560824"/>
              <a:gd name="connsiteY27" fmla="*/ 128588 h 179784"/>
              <a:gd name="connsiteX28" fmla="*/ 146447 w 560824"/>
              <a:gd name="connsiteY28" fmla="*/ 132159 h 179784"/>
              <a:gd name="connsiteX29" fmla="*/ 154782 w 560824"/>
              <a:gd name="connsiteY29" fmla="*/ 140494 h 179784"/>
              <a:gd name="connsiteX30" fmla="*/ 159544 w 560824"/>
              <a:gd name="connsiteY30" fmla="*/ 141684 h 179784"/>
              <a:gd name="connsiteX31" fmla="*/ 161925 w 560824"/>
              <a:gd name="connsiteY31" fmla="*/ 145256 h 179784"/>
              <a:gd name="connsiteX32" fmla="*/ 166688 w 560824"/>
              <a:gd name="connsiteY32" fmla="*/ 146447 h 179784"/>
              <a:gd name="connsiteX33" fmla="*/ 175022 w 560824"/>
              <a:gd name="connsiteY33" fmla="*/ 148828 h 179784"/>
              <a:gd name="connsiteX34" fmla="*/ 184547 w 560824"/>
              <a:gd name="connsiteY34" fmla="*/ 146447 h 179784"/>
              <a:gd name="connsiteX35" fmla="*/ 186929 w 560824"/>
              <a:gd name="connsiteY35" fmla="*/ 141684 h 179784"/>
              <a:gd name="connsiteX36" fmla="*/ 195263 w 560824"/>
              <a:gd name="connsiteY36" fmla="*/ 129778 h 179784"/>
              <a:gd name="connsiteX37" fmla="*/ 200025 w 560824"/>
              <a:gd name="connsiteY37" fmla="*/ 120253 h 179784"/>
              <a:gd name="connsiteX38" fmla="*/ 205979 w 560824"/>
              <a:gd name="connsiteY38" fmla="*/ 111919 h 179784"/>
              <a:gd name="connsiteX39" fmla="*/ 213122 w 560824"/>
              <a:gd name="connsiteY39" fmla="*/ 95250 h 179784"/>
              <a:gd name="connsiteX40" fmla="*/ 214313 w 560824"/>
              <a:gd name="connsiteY40" fmla="*/ 90488 h 179784"/>
              <a:gd name="connsiteX41" fmla="*/ 216694 w 560824"/>
              <a:gd name="connsiteY41" fmla="*/ 85725 h 179784"/>
              <a:gd name="connsiteX42" fmla="*/ 217885 w 560824"/>
              <a:gd name="connsiteY42" fmla="*/ 78581 h 179784"/>
              <a:gd name="connsiteX43" fmla="*/ 222647 w 560824"/>
              <a:gd name="connsiteY43" fmla="*/ 72628 h 179784"/>
              <a:gd name="connsiteX44" fmla="*/ 227410 w 560824"/>
              <a:gd name="connsiteY44" fmla="*/ 58341 h 179784"/>
              <a:gd name="connsiteX45" fmla="*/ 229791 w 560824"/>
              <a:gd name="connsiteY45" fmla="*/ 53578 h 179784"/>
              <a:gd name="connsiteX46" fmla="*/ 230982 w 560824"/>
              <a:gd name="connsiteY46" fmla="*/ 47625 h 179784"/>
              <a:gd name="connsiteX47" fmla="*/ 236935 w 560824"/>
              <a:gd name="connsiteY47" fmla="*/ 41672 h 179784"/>
              <a:gd name="connsiteX48" fmla="*/ 250032 w 560824"/>
              <a:gd name="connsiteY48" fmla="*/ 34528 h 179784"/>
              <a:gd name="connsiteX49" fmla="*/ 273844 w 560824"/>
              <a:gd name="connsiteY49" fmla="*/ 45244 h 179784"/>
              <a:gd name="connsiteX50" fmla="*/ 278607 w 560824"/>
              <a:gd name="connsiteY50" fmla="*/ 51197 h 179784"/>
              <a:gd name="connsiteX51" fmla="*/ 284560 w 560824"/>
              <a:gd name="connsiteY51" fmla="*/ 55959 h 179784"/>
              <a:gd name="connsiteX52" fmla="*/ 292894 w 560824"/>
              <a:gd name="connsiteY52" fmla="*/ 63103 h 179784"/>
              <a:gd name="connsiteX53" fmla="*/ 297657 w 560824"/>
              <a:gd name="connsiteY53" fmla="*/ 70247 h 179784"/>
              <a:gd name="connsiteX54" fmla="*/ 307182 w 560824"/>
              <a:gd name="connsiteY54" fmla="*/ 77391 h 179784"/>
              <a:gd name="connsiteX55" fmla="*/ 317897 w 560824"/>
              <a:gd name="connsiteY55" fmla="*/ 90488 h 179784"/>
              <a:gd name="connsiteX56" fmla="*/ 325041 w 560824"/>
              <a:gd name="connsiteY56" fmla="*/ 95250 h 179784"/>
              <a:gd name="connsiteX57" fmla="*/ 332185 w 560824"/>
              <a:gd name="connsiteY57" fmla="*/ 101203 h 179784"/>
              <a:gd name="connsiteX58" fmla="*/ 335757 w 560824"/>
              <a:gd name="connsiteY58" fmla="*/ 104775 h 179784"/>
              <a:gd name="connsiteX59" fmla="*/ 339329 w 560824"/>
              <a:gd name="connsiteY59" fmla="*/ 107156 h 179784"/>
              <a:gd name="connsiteX60" fmla="*/ 344091 w 560824"/>
              <a:gd name="connsiteY60" fmla="*/ 110728 h 179784"/>
              <a:gd name="connsiteX61" fmla="*/ 351235 w 560824"/>
              <a:gd name="connsiteY61" fmla="*/ 113109 h 179784"/>
              <a:gd name="connsiteX62" fmla="*/ 354807 w 560824"/>
              <a:gd name="connsiteY62" fmla="*/ 114300 h 179784"/>
              <a:gd name="connsiteX63" fmla="*/ 363141 w 560824"/>
              <a:gd name="connsiteY63" fmla="*/ 111919 h 179784"/>
              <a:gd name="connsiteX64" fmla="*/ 370285 w 560824"/>
              <a:gd name="connsiteY64" fmla="*/ 101203 h 179784"/>
              <a:gd name="connsiteX65" fmla="*/ 371475 w 560824"/>
              <a:gd name="connsiteY65" fmla="*/ 94059 h 179784"/>
              <a:gd name="connsiteX66" fmla="*/ 373857 w 560824"/>
              <a:gd name="connsiteY66" fmla="*/ 88106 h 179784"/>
              <a:gd name="connsiteX67" fmla="*/ 378619 w 560824"/>
              <a:gd name="connsiteY67" fmla="*/ 75009 h 179784"/>
              <a:gd name="connsiteX68" fmla="*/ 382191 w 560824"/>
              <a:gd name="connsiteY68" fmla="*/ 64294 h 179784"/>
              <a:gd name="connsiteX69" fmla="*/ 385763 w 560824"/>
              <a:gd name="connsiteY69" fmla="*/ 52388 h 179784"/>
              <a:gd name="connsiteX70" fmla="*/ 390525 w 560824"/>
              <a:gd name="connsiteY70" fmla="*/ 45244 h 179784"/>
              <a:gd name="connsiteX71" fmla="*/ 395288 w 560824"/>
              <a:gd name="connsiteY71" fmla="*/ 33338 h 179784"/>
              <a:gd name="connsiteX72" fmla="*/ 397669 w 560824"/>
              <a:gd name="connsiteY72" fmla="*/ 27384 h 179784"/>
              <a:gd name="connsiteX73" fmla="*/ 400050 w 560824"/>
              <a:gd name="connsiteY73" fmla="*/ 22622 h 179784"/>
              <a:gd name="connsiteX74" fmla="*/ 401241 w 560824"/>
              <a:gd name="connsiteY74" fmla="*/ 17859 h 179784"/>
              <a:gd name="connsiteX75" fmla="*/ 408385 w 560824"/>
              <a:gd name="connsiteY75" fmla="*/ 9525 h 179784"/>
              <a:gd name="connsiteX76" fmla="*/ 413147 w 560824"/>
              <a:gd name="connsiteY76" fmla="*/ 4763 h 179784"/>
              <a:gd name="connsiteX77" fmla="*/ 419100 w 560824"/>
              <a:gd name="connsiteY77" fmla="*/ 0 h 179784"/>
              <a:gd name="connsiteX78" fmla="*/ 433388 w 560824"/>
              <a:gd name="connsiteY78" fmla="*/ 2381 h 179784"/>
              <a:gd name="connsiteX79" fmla="*/ 440532 w 560824"/>
              <a:gd name="connsiteY79" fmla="*/ 8334 h 179784"/>
              <a:gd name="connsiteX80" fmla="*/ 450057 w 560824"/>
              <a:gd name="connsiteY80" fmla="*/ 16669 h 179784"/>
              <a:gd name="connsiteX81" fmla="*/ 458391 w 560824"/>
              <a:gd name="connsiteY81" fmla="*/ 26194 h 179784"/>
              <a:gd name="connsiteX82" fmla="*/ 467916 w 560824"/>
              <a:gd name="connsiteY82" fmla="*/ 35719 h 179784"/>
              <a:gd name="connsiteX83" fmla="*/ 478632 w 560824"/>
              <a:gd name="connsiteY83" fmla="*/ 48816 h 179784"/>
              <a:gd name="connsiteX84" fmla="*/ 489347 w 560824"/>
              <a:gd name="connsiteY84" fmla="*/ 61913 h 179784"/>
              <a:gd name="connsiteX85" fmla="*/ 492919 w 560824"/>
              <a:gd name="connsiteY85" fmla="*/ 65484 h 179784"/>
              <a:gd name="connsiteX86" fmla="*/ 497682 w 560824"/>
              <a:gd name="connsiteY86" fmla="*/ 66675 h 179784"/>
              <a:gd name="connsiteX87" fmla="*/ 501254 w 560824"/>
              <a:gd name="connsiteY87" fmla="*/ 71438 h 179784"/>
              <a:gd name="connsiteX88" fmla="*/ 507207 w 560824"/>
              <a:gd name="connsiteY88" fmla="*/ 72628 h 179784"/>
              <a:gd name="connsiteX89" fmla="*/ 513160 w 560824"/>
              <a:gd name="connsiteY89" fmla="*/ 75009 h 179784"/>
              <a:gd name="connsiteX90" fmla="*/ 517922 w 560824"/>
              <a:gd name="connsiteY90" fmla="*/ 76200 h 179784"/>
              <a:gd name="connsiteX91" fmla="*/ 529829 w 560824"/>
              <a:gd name="connsiteY91" fmla="*/ 73819 h 179784"/>
              <a:gd name="connsiteX92" fmla="*/ 533400 w 560824"/>
              <a:gd name="connsiteY92" fmla="*/ 69056 h 179784"/>
              <a:gd name="connsiteX93" fmla="*/ 538163 w 560824"/>
              <a:gd name="connsiteY93" fmla="*/ 65484 h 179784"/>
              <a:gd name="connsiteX94" fmla="*/ 541735 w 560824"/>
              <a:gd name="connsiteY94" fmla="*/ 59531 h 179784"/>
              <a:gd name="connsiteX95" fmla="*/ 547688 w 560824"/>
              <a:gd name="connsiteY95" fmla="*/ 52388 h 179784"/>
              <a:gd name="connsiteX96" fmla="*/ 550069 w 560824"/>
              <a:gd name="connsiteY96" fmla="*/ 44053 h 179784"/>
              <a:gd name="connsiteX97" fmla="*/ 552450 w 560824"/>
              <a:gd name="connsiteY97" fmla="*/ 38100 h 179784"/>
              <a:gd name="connsiteX98" fmla="*/ 556022 w 560824"/>
              <a:gd name="connsiteY98" fmla="*/ 26194 h 179784"/>
              <a:gd name="connsiteX99" fmla="*/ 557213 w 560824"/>
              <a:gd name="connsiteY99" fmla="*/ 22622 h 179784"/>
              <a:gd name="connsiteX100" fmla="*/ 559594 w 560824"/>
              <a:gd name="connsiteY100" fmla="*/ 8334 h 179784"/>
              <a:gd name="connsiteX101" fmla="*/ 560785 w 560824"/>
              <a:gd name="connsiteY101" fmla="*/ 1191 h 179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560824" h="179784">
                <a:moveTo>
                  <a:pt x="0" y="179784"/>
                </a:moveTo>
                <a:cubicBezTo>
                  <a:pt x="1985" y="179387"/>
                  <a:pt x="4034" y="179234"/>
                  <a:pt x="5954" y="178594"/>
                </a:cubicBezTo>
                <a:cubicBezTo>
                  <a:pt x="10977" y="176920"/>
                  <a:pt x="13741" y="173692"/>
                  <a:pt x="17860" y="170259"/>
                </a:cubicBezTo>
                <a:cubicBezTo>
                  <a:pt x="19447" y="167481"/>
                  <a:pt x="21260" y="164820"/>
                  <a:pt x="22622" y="161925"/>
                </a:cubicBezTo>
                <a:cubicBezTo>
                  <a:pt x="22847" y="161446"/>
                  <a:pt x="27503" y="150377"/>
                  <a:pt x="28575" y="146447"/>
                </a:cubicBezTo>
                <a:cubicBezTo>
                  <a:pt x="30123" y="140771"/>
                  <a:pt x="31135" y="136538"/>
                  <a:pt x="32147" y="130969"/>
                </a:cubicBezTo>
                <a:cubicBezTo>
                  <a:pt x="32579" y="128594"/>
                  <a:pt x="32513" y="126094"/>
                  <a:pt x="33338" y="123825"/>
                </a:cubicBezTo>
                <a:cubicBezTo>
                  <a:pt x="34129" y="121650"/>
                  <a:pt x="35719" y="119856"/>
                  <a:pt x="36910" y="117872"/>
                </a:cubicBezTo>
                <a:cubicBezTo>
                  <a:pt x="40870" y="102031"/>
                  <a:pt x="37049" y="114390"/>
                  <a:pt x="44054" y="98822"/>
                </a:cubicBezTo>
                <a:cubicBezTo>
                  <a:pt x="46171" y="94117"/>
                  <a:pt x="46359" y="88182"/>
                  <a:pt x="50007" y="84534"/>
                </a:cubicBezTo>
                <a:lnTo>
                  <a:pt x="57150" y="77391"/>
                </a:lnTo>
                <a:cubicBezTo>
                  <a:pt x="57547" y="76200"/>
                  <a:pt x="57557" y="74799"/>
                  <a:pt x="58341" y="73819"/>
                </a:cubicBezTo>
                <a:cubicBezTo>
                  <a:pt x="59235" y="72702"/>
                  <a:pt x="60633" y="72078"/>
                  <a:pt x="61913" y="71438"/>
                </a:cubicBezTo>
                <a:cubicBezTo>
                  <a:pt x="64770" y="70009"/>
                  <a:pt x="68340" y="68898"/>
                  <a:pt x="71438" y="67866"/>
                </a:cubicBezTo>
                <a:cubicBezTo>
                  <a:pt x="74613" y="68263"/>
                  <a:pt x="77956" y="67963"/>
                  <a:pt x="80963" y="69056"/>
                </a:cubicBezTo>
                <a:cubicBezTo>
                  <a:pt x="82545" y="69631"/>
                  <a:pt x="83257" y="71532"/>
                  <a:pt x="84535" y="72628"/>
                </a:cubicBezTo>
                <a:cubicBezTo>
                  <a:pt x="86042" y="73919"/>
                  <a:pt x="87682" y="75047"/>
                  <a:pt x="89297" y="76200"/>
                </a:cubicBezTo>
                <a:cubicBezTo>
                  <a:pt x="90461" y="77032"/>
                  <a:pt x="91770" y="77665"/>
                  <a:pt x="92869" y="78581"/>
                </a:cubicBezTo>
                <a:cubicBezTo>
                  <a:pt x="100110" y="84615"/>
                  <a:pt x="92390" y="80128"/>
                  <a:pt x="101204" y="84534"/>
                </a:cubicBezTo>
                <a:cubicBezTo>
                  <a:pt x="109436" y="96884"/>
                  <a:pt x="96269" y="78410"/>
                  <a:pt x="108347" y="90488"/>
                </a:cubicBezTo>
                <a:cubicBezTo>
                  <a:pt x="109234" y="91375"/>
                  <a:pt x="108915" y="92970"/>
                  <a:pt x="109538" y="94059"/>
                </a:cubicBezTo>
                <a:cubicBezTo>
                  <a:pt x="113902" y="101694"/>
                  <a:pt x="112335" y="96201"/>
                  <a:pt x="117872" y="103584"/>
                </a:cubicBezTo>
                <a:cubicBezTo>
                  <a:pt x="118937" y="105004"/>
                  <a:pt x="119222" y="106902"/>
                  <a:pt x="120254" y="108347"/>
                </a:cubicBezTo>
                <a:cubicBezTo>
                  <a:pt x="121233" y="109717"/>
                  <a:pt x="122729" y="110641"/>
                  <a:pt x="123825" y="111919"/>
                </a:cubicBezTo>
                <a:cubicBezTo>
                  <a:pt x="124597" y="112820"/>
                  <a:pt x="127960" y="117971"/>
                  <a:pt x="129779" y="119063"/>
                </a:cubicBezTo>
                <a:cubicBezTo>
                  <a:pt x="130855" y="119709"/>
                  <a:pt x="132160" y="119856"/>
                  <a:pt x="133350" y="120253"/>
                </a:cubicBezTo>
                <a:cubicBezTo>
                  <a:pt x="134938" y="121444"/>
                  <a:pt x="136822" y="122318"/>
                  <a:pt x="138113" y="123825"/>
                </a:cubicBezTo>
                <a:cubicBezTo>
                  <a:pt x="139268" y="125173"/>
                  <a:pt x="139239" y="127333"/>
                  <a:pt x="140494" y="128588"/>
                </a:cubicBezTo>
                <a:cubicBezTo>
                  <a:pt x="142130" y="130224"/>
                  <a:pt x="144463" y="130969"/>
                  <a:pt x="146447" y="132159"/>
                </a:cubicBezTo>
                <a:cubicBezTo>
                  <a:pt x="149177" y="135571"/>
                  <a:pt x="150743" y="138763"/>
                  <a:pt x="154782" y="140494"/>
                </a:cubicBezTo>
                <a:cubicBezTo>
                  <a:pt x="156286" y="141138"/>
                  <a:pt x="157957" y="141287"/>
                  <a:pt x="159544" y="141684"/>
                </a:cubicBezTo>
                <a:cubicBezTo>
                  <a:pt x="160338" y="142875"/>
                  <a:pt x="160734" y="144462"/>
                  <a:pt x="161925" y="145256"/>
                </a:cubicBezTo>
                <a:cubicBezTo>
                  <a:pt x="163287" y="146164"/>
                  <a:pt x="165114" y="145997"/>
                  <a:pt x="166688" y="146447"/>
                </a:cubicBezTo>
                <a:cubicBezTo>
                  <a:pt x="178615" y="149855"/>
                  <a:pt x="160174" y="145118"/>
                  <a:pt x="175022" y="148828"/>
                </a:cubicBezTo>
                <a:cubicBezTo>
                  <a:pt x="178197" y="148034"/>
                  <a:pt x="181741" y="148131"/>
                  <a:pt x="184547" y="146447"/>
                </a:cubicBezTo>
                <a:cubicBezTo>
                  <a:pt x="186069" y="145534"/>
                  <a:pt x="186079" y="143242"/>
                  <a:pt x="186929" y="141684"/>
                </a:cubicBezTo>
                <a:cubicBezTo>
                  <a:pt x="191968" y="132447"/>
                  <a:pt x="189723" y="135318"/>
                  <a:pt x="195263" y="129778"/>
                </a:cubicBezTo>
                <a:cubicBezTo>
                  <a:pt x="198187" y="118085"/>
                  <a:pt x="193954" y="132396"/>
                  <a:pt x="200025" y="120253"/>
                </a:cubicBezTo>
                <a:cubicBezTo>
                  <a:pt x="204370" y="111561"/>
                  <a:pt x="196665" y="118904"/>
                  <a:pt x="205979" y="111919"/>
                </a:cubicBezTo>
                <a:cubicBezTo>
                  <a:pt x="210282" y="99008"/>
                  <a:pt x="207613" y="104432"/>
                  <a:pt x="213122" y="95250"/>
                </a:cubicBezTo>
                <a:cubicBezTo>
                  <a:pt x="213519" y="93663"/>
                  <a:pt x="213738" y="92020"/>
                  <a:pt x="214313" y="90488"/>
                </a:cubicBezTo>
                <a:cubicBezTo>
                  <a:pt x="214936" y="88826"/>
                  <a:pt x="216184" y="87425"/>
                  <a:pt x="216694" y="85725"/>
                </a:cubicBezTo>
                <a:cubicBezTo>
                  <a:pt x="217388" y="83413"/>
                  <a:pt x="216886" y="80779"/>
                  <a:pt x="217885" y="78581"/>
                </a:cubicBezTo>
                <a:cubicBezTo>
                  <a:pt x="218936" y="76268"/>
                  <a:pt x="221340" y="74807"/>
                  <a:pt x="222647" y="72628"/>
                </a:cubicBezTo>
                <a:cubicBezTo>
                  <a:pt x="224967" y="68761"/>
                  <a:pt x="225976" y="62284"/>
                  <a:pt x="227410" y="58341"/>
                </a:cubicBezTo>
                <a:cubicBezTo>
                  <a:pt x="228017" y="56673"/>
                  <a:pt x="228997" y="55166"/>
                  <a:pt x="229791" y="53578"/>
                </a:cubicBezTo>
                <a:cubicBezTo>
                  <a:pt x="230188" y="51594"/>
                  <a:pt x="229941" y="49360"/>
                  <a:pt x="230982" y="47625"/>
                </a:cubicBezTo>
                <a:cubicBezTo>
                  <a:pt x="232426" y="45219"/>
                  <a:pt x="234763" y="43449"/>
                  <a:pt x="236935" y="41672"/>
                </a:cubicBezTo>
                <a:cubicBezTo>
                  <a:pt x="242625" y="37016"/>
                  <a:pt x="243835" y="37007"/>
                  <a:pt x="250032" y="34528"/>
                </a:cubicBezTo>
                <a:cubicBezTo>
                  <a:pt x="258719" y="37631"/>
                  <a:pt x="266971" y="39058"/>
                  <a:pt x="273844" y="45244"/>
                </a:cubicBezTo>
                <a:cubicBezTo>
                  <a:pt x="275733" y="46944"/>
                  <a:pt x="276810" y="49400"/>
                  <a:pt x="278607" y="51197"/>
                </a:cubicBezTo>
                <a:cubicBezTo>
                  <a:pt x="280404" y="52994"/>
                  <a:pt x="282763" y="54162"/>
                  <a:pt x="284560" y="55959"/>
                </a:cubicBezTo>
                <a:cubicBezTo>
                  <a:pt x="292289" y="63688"/>
                  <a:pt x="283592" y="58452"/>
                  <a:pt x="292894" y="63103"/>
                </a:cubicBezTo>
                <a:cubicBezTo>
                  <a:pt x="294482" y="65484"/>
                  <a:pt x="295633" y="68223"/>
                  <a:pt x="297657" y="70247"/>
                </a:cubicBezTo>
                <a:cubicBezTo>
                  <a:pt x="300463" y="73053"/>
                  <a:pt x="304669" y="74319"/>
                  <a:pt x="307182" y="77391"/>
                </a:cubicBezTo>
                <a:cubicBezTo>
                  <a:pt x="310754" y="81757"/>
                  <a:pt x="313204" y="87359"/>
                  <a:pt x="317897" y="90488"/>
                </a:cubicBezTo>
                <a:lnTo>
                  <a:pt x="325041" y="95250"/>
                </a:lnTo>
                <a:cubicBezTo>
                  <a:pt x="329736" y="104642"/>
                  <a:pt x="324241" y="96664"/>
                  <a:pt x="332185" y="101203"/>
                </a:cubicBezTo>
                <a:cubicBezTo>
                  <a:pt x="333647" y="102038"/>
                  <a:pt x="334463" y="103697"/>
                  <a:pt x="335757" y="104775"/>
                </a:cubicBezTo>
                <a:cubicBezTo>
                  <a:pt x="336856" y="105691"/>
                  <a:pt x="338165" y="106324"/>
                  <a:pt x="339329" y="107156"/>
                </a:cubicBezTo>
                <a:cubicBezTo>
                  <a:pt x="340944" y="108309"/>
                  <a:pt x="342316" y="109841"/>
                  <a:pt x="344091" y="110728"/>
                </a:cubicBezTo>
                <a:cubicBezTo>
                  <a:pt x="346336" y="111851"/>
                  <a:pt x="348854" y="112315"/>
                  <a:pt x="351235" y="113109"/>
                </a:cubicBezTo>
                <a:lnTo>
                  <a:pt x="354807" y="114300"/>
                </a:lnTo>
                <a:cubicBezTo>
                  <a:pt x="357585" y="113506"/>
                  <a:pt x="360664" y="113406"/>
                  <a:pt x="363141" y="111919"/>
                </a:cubicBezTo>
                <a:cubicBezTo>
                  <a:pt x="364690" y="110989"/>
                  <a:pt x="369669" y="102229"/>
                  <a:pt x="370285" y="101203"/>
                </a:cubicBezTo>
                <a:cubicBezTo>
                  <a:pt x="370682" y="98822"/>
                  <a:pt x="370840" y="96388"/>
                  <a:pt x="371475" y="94059"/>
                </a:cubicBezTo>
                <a:cubicBezTo>
                  <a:pt x="372037" y="91997"/>
                  <a:pt x="373339" y="90179"/>
                  <a:pt x="373857" y="88106"/>
                </a:cubicBezTo>
                <a:cubicBezTo>
                  <a:pt x="376984" y="75598"/>
                  <a:pt x="372192" y="83579"/>
                  <a:pt x="378619" y="75009"/>
                </a:cubicBezTo>
                <a:cubicBezTo>
                  <a:pt x="382243" y="53276"/>
                  <a:pt x="377169" y="77687"/>
                  <a:pt x="382191" y="64294"/>
                </a:cubicBezTo>
                <a:cubicBezTo>
                  <a:pt x="385935" y="54311"/>
                  <a:pt x="380377" y="62263"/>
                  <a:pt x="385763" y="52388"/>
                </a:cubicBezTo>
                <a:cubicBezTo>
                  <a:pt x="387133" y="49875"/>
                  <a:pt x="389245" y="47804"/>
                  <a:pt x="390525" y="45244"/>
                </a:cubicBezTo>
                <a:cubicBezTo>
                  <a:pt x="392437" y="41421"/>
                  <a:pt x="393701" y="37307"/>
                  <a:pt x="395288" y="33338"/>
                </a:cubicBezTo>
                <a:cubicBezTo>
                  <a:pt x="396082" y="31353"/>
                  <a:pt x="396713" y="29296"/>
                  <a:pt x="397669" y="27384"/>
                </a:cubicBezTo>
                <a:cubicBezTo>
                  <a:pt x="398463" y="25797"/>
                  <a:pt x="399427" y="24284"/>
                  <a:pt x="400050" y="22622"/>
                </a:cubicBezTo>
                <a:cubicBezTo>
                  <a:pt x="400625" y="21090"/>
                  <a:pt x="400596" y="19363"/>
                  <a:pt x="401241" y="17859"/>
                </a:cubicBezTo>
                <a:cubicBezTo>
                  <a:pt x="402601" y="14687"/>
                  <a:pt x="406168" y="11742"/>
                  <a:pt x="408385" y="9525"/>
                </a:cubicBezTo>
                <a:cubicBezTo>
                  <a:pt x="410981" y="1733"/>
                  <a:pt x="407375" y="9379"/>
                  <a:pt x="413147" y="4763"/>
                </a:cubicBezTo>
                <a:cubicBezTo>
                  <a:pt x="420845" y="-1394"/>
                  <a:pt x="410121" y="2995"/>
                  <a:pt x="419100" y="0"/>
                </a:cubicBezTo>
                <a:cubicBezTo>
                  <a:pt x="423863" y="794"/>
                  <a:pt x="428888" y="631"/>
                  <a:pt x="433388" y="2381"/>
                </a:cubicBezTo>
                <a:cubicBezTo>
                  <a:pt x="436277" y="3504"/>
                  <a:pt x="438228" y="6260"/>
                  <a:pt x="440532" y="8334"/>
                </a:cubicBezTo>
                <a:cubicBezTo>
                  <a:pt x="450811" y="17586"/>
                  <a:pt x="439861" y="9023"/>
                  <a:pt x="450057" y="16669"/>
                </a:cubicBezTo>
                <a:cubicBezTo>
                  <a:pt x="459990" y="33223"/>
                  <a:pt x="447199" y="13603"/>
                  <a:pt x="458391" y="26194"/>
                </a:cubicBezTo>
                <a:cubicBezTo>
                  <a:pt x="467585" y="36538"/>
                  <a:pt x="458457" y="30989"/>
                  <a:pt x="467916" y="35719"/>
                </a:cubicBezTo>
                <a:cubicBezTo>
                  <a:pt x="474921" y="46927"/>
                  <a:pt x="470874" y="42998"/>
                  <a:pt x="478632" y="48816"/>
                </a:cubicBezTo>
                <a:cubicBezTo>
                  <a:pt x="487744" y="63396"/>
                  <a:pt x="480473" y="54307"/>
                  <a:pt x="489347" y="61913"/>
                </a:cubicBezTo>
                <a:cubicBezTo>
                  <a:pt x="490625" y="63009"/>
                  <a:pt x="491457" y="64649"/>
                  <a:pt x="492919" y="65484"/>
                </a:cubicBezTo>
                <a:cubicBezTo>
                  <a:pt x="494340" y="66296"/>
                  <a:pt x="496094" y="66278"/>
                  <a:pt x="497682" y="66675"/>
                </a:cubicBezTo>
                <a:cubicBezTo>
                  <a:pt x="498873" y="68263"/>
                  <a:pt x="499571" y="70386"/>
                  <a:pt x="501254" y="71438"/>
                </a:cubicBezTo>
                <a:cubicBezTo>
                  <a:pt x="502970" y="72510"/>
                  <a:pt x="505269" y="72047"/>
                  <a:pt x="507207" y="72628"/>
                </a:cubicBezTo>
                <a:cubicBezTo>
                  <a:pt x="509254" y="73242"/>
                  <a:pt x="511133" y="74333"/>
                  <a:pt x="513160" y="75009"/>
                </a:cubicBezTo>
                <a:cubicBezTo>
                  <a:pt x="514712" y="75526"/>
                  <a:pt x="516335" y="75803"/>
                  <a:pt x="517922" y="76200"/>
                </a:cubicBezTo>
                <a:cubicBezTo>
                  <a:pt x="521891" y="75406"/>
                  <a:pt x="526154" y="75515"/>
                  <a:pt x="529829" y="73819"/>
                </a:cubicBezTo>
                <a:cubicBezTo>
                  <a:pt x="531631" y="72987"/>
                  <a:pt x="531997" y="70459"/>
                  <a:pt x="533400" y="69056"/>
                </a:cubicBezTo>
                <a:cubicBezTo>
                  <a:pt x="534803" y="67653"/>
                  <a:pt x="536575" y="66675"/>
                  <a:pt x="538163" y="65484"/>
                </a:cubicBezTo>
                <a:cubicBezTo>
                  <a:pt x="539354" y="63500"/>
                  <a:pt x="540346" y="61382"/>
                  <a:pt x="541735" y="59531"/>
                </a:cubicBezTo>
                <a:cubicBezTo>
                  <a:pt x="545684" y="54266"/>
                  <a:pt x="544912" y="57939"/>
                  <a:pt x="547688" y="52388"/>
                </a:cubicBezTo>
                <a:cubicBezTo>
                  <a:pt x="548838" y="50089"/>
                  <a:pt x="549304" y="46349"/>
                  <a:pt x="550069" y="44053"/>
                </a:cubicBezTo>
                <a:cubicBezTo>
                  <a:pt x="550745" y="42025"/>
                  <a:pt x="551700" y="40101"/>
                  <a:pt x="552450" y="38100"/>
                </a:cubicBezTo>
                <a:cubicBezTo>
                  <a:pt x="553801" y="34496"/>
                  <a:pt x="555031" y="29499"/>
                  <a:pt x="556022" y="26194"/>
                </a:cubicBezTo>
                <a:cubicBezTo>
                  <a:pt x="556383" y="24992"/>
                  <a:pt x="556909" y="23840"/>
                  <a:pt x="557213" y="22622"/>
                </a:cubicBezTo>
                <a:cubicBezTo>
                  <a:pt x="559346" y="14094"/>
                  <a:pt x="557576" y="18427"/>
                  <a:pt x="559594" y="8334"/>
                </a:cubicBezTo>
                <a:cubicBezTo>
                  <a:pt x="561162" y="495"/>
                  <a:pt x="560785" y="8996"/>
                  <a:pt x="560785" y="1191"/>
                </a:cubicBezTo>
              </a:path>
            </a:pathLst>
          </a:custGeom>
          <a:noFill/>
          <a:ln w="57150" cap="rnd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sz="160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0D6AB81-7FF7-4170-8DAF-1BBF7F048EB8}"/>
              </a:ext>
            </a:extLst>
          </p:cNvPr>
          <p:cNvSpPr/>
          <p:nvPr/>
        </p:nvSpPr>
        <p:spPr>
          <a:xfrm rot="20746564">
            <a:off x="9515152" y="2361242"/>
            <a:ext cx="1250282" cy="825362"/>
          </a:xfrm>
          <a:custGeom>
            <a:avLst/>
            <a:gdLst>
              <a:gd name="connsiteX0" fmla="*/ 1841547 w 2470335"/>
              <a:gd name="connsiteY0" fmla="*/ 601318 h 1629220"/>
              <a:gd name="connsiteX1" fmla="*/ 1815469 w 2470335"/>
              <a:gd name="connsiteY1" fmla="*/ 596314 h 1629220"/>
              <a:gd name="connsiteX2" fmla="*/ 1686074 w 2470335"/>
              <a:gd name="connsiteY2" fmla="*/ 842644 h 1629220"/>
              <a:gd name="connsiteX3" fmla="*/ 1815469 w 2470335"/>
              <a:gd name="connsiteY3" fmla="*/ 1088974 h 1629220"/>
              <a:gd name="connsiteX4" fmla="*/ 1944864 w 2470335"/>
              <a:gd name="connsiteY4" fmla="*/ 842644 h 1629220"/>
              <a:gd name="connsiteX5" fmla="*/ 1841547 w 2470335"/>
              <a:gd name="connsiteY5" fmla="*/ 601318 h 1629220"/>
              <a:gd name="connsiteX6" fmla="*/ 1843813 w 2470335"/>
              <a:gd name="connsiteY6" fmla="*/ 26354 h 1629220"/>
              <a:gd name="connsiteX7" fmla="*/ 2470327 w 2470335"/>
              <a:gd name="connsiteY7" fmla="*/ 811904 h 1629220"/>
              <a:gd name="connsiteX8" fmla="*/ 1854669 w 2470335"/>
              <a:gd name="connsiteY8" fmla="*/ 1602046 h 1629220"/>
              <a:gd name="connsiteX9" fmla="*/ 1696933 w 2470335"/>
              <a:gd name="connsiteY9" fmla="*/ 1625925 h 1629220"/>
              <a:gd name="connsiteX10" fmla="*/ 1696956 w 2470335"/>
              <a:gd name="connsiteY10" fmla="*/ 1629220 h 1629220"/>
              <a:gd name="connsiteX11" fmla="*/ 0 w 2470335"/>
              <a:gd name="connsiteY11" fmla="*/ 821608 h 1629220"/>
              <a:gd name="connsiteX12" fmla="*/ 1685678 w 2470335"/>
              <a:gd name="connsiteY12" fmla="*/ 0 h 1629220"/>
              <a:gd name="connsiteX13" fmla="*/ 1685710 w 2470335"/>
              <a:gd name="connsiteY13" fmla="*/ 4625 h 1629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470335" h="1629220">
                <a:moveTo>
                  <a:pt x="1841547" y="601318"/>
                </a:moveTo>
                <a:cubicBezTo>
                  <a:pt x="1833124" y="598037"/>
                  <a:pt x="1824402" y="596314"/>
                  <a:pt x="1815469" y="596314"/>
                </a:cubicBezTo>
                <a:cubicBezTo>
                  <a:pt x="1744006" y="596314"/>
                  <a:pt x="1686074" y="706600"/>
                  <a:pt x="1686074" y="842644"/>
                </a:cubicBezTo>
                <a:cubicBezTo>
                  <a:pt x="1686074" y="978688"/>
                  <a:pt x="1744006" y="1088974"/>
                  <a:pt x="1815469" y="1088974"/>
                </a:cubicBezTo>
                <a:cubicBezTo>
                  <a:pt x="1886932" y="1088974"/>
                  <a:pt x="1944864" y="978688"/>
                  <a:pt x="1944864" y="842644"/>
                </a:cubicBezTo>
                <a:cubicBezTo>
                  <a:pt x="1944864" y="723605"/>
                  <a:pt x="1900510" y="624288"/>
                  <a:pt x="1841547" y="601318"/>
                </a:cubicBezTo>
                <a:close/>
                <a:moveTo>
                  <a:pt x="1843813" y="26354"/>
                </a:moveTo>
                <a:cubicBezTo>
                  <a:pt x="2203242" y="112079"/>
                  <a:pt x="2468571" y="431975"/>
                  <a:pt x="2470327" y="811904"/>
                </a:cubicBezTo>
                <a:cubicBezTo>
                  <a:pt x="2472075" y="1190402"/>
                  <a:pt x="2211630" y="1511867"/>
                  <a:pt x="1854669" y="1602046"/>
                </a:cubicBezTo>
                <a:lnTo>
                  <a:pt x="1696933" y="1625925"/>
                </a:lnTo>
                <a:lnTo>
                  <a:pt x="1696956" y="1629220"/>
                </a:lnTo>
                <a:lnTo>
                  <a:pt x="0" y="821608"/>
                </a:lnTo>
                <a:lnTo>
                  <a:pt x="1685678" y="0"/>
                </a:lnTo>
                <a:lnTo>
                  <a:pt x="1685710" y="4625"/>
                </a:lnTo>
                <a:close/>
              </a:path>
            </a:pathLst>
          </a:custGeom>
          <a:solidFill>
            <a:srgbClr val="00B0F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E" sz="1600"/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D2B8223-B27E-4B66-B662-C3D1DC38121F}"/>
              </a:ext>
            </a:extLst>
          </p:cNvPr>
          <p:cNvCxnSpPr>
            <a:cxnSpLocks/>
          </p:cNvCxnSpPr>
          <p:nvPr/>
        </p:nvCxnSpPr>
        <p:spPr>
          <a:xfrm>
            <a:off x="8312958" y="1129581"/>
            <a:ext cx="982573" cy="775452"/>
          </a:xfrm>
          <a:prstGeom prst="straightConnector1">
            <a:avLst/>
          </a:prstGeom>
          <a:ln w="38100">
            <a:solidFill>
              <a:srgbClr val="FF0000">
                <a:alpha val="60000"/>
              </a:srgbClr>
            </a:solidFill>
            <a:prstDash val="das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15C2AE8-D748-45E9-8E77-DDDEDE7DBB30}"/>
              </a:ext>
            </a:extLst>
          </p:cNvPr>
          <p:cNvSpPr txBox="1"/>
          <p:nvPr/>
        </p:nvSpPr>
        <p:spPr>
          <a:xfrm>
            <a:off x="8536991" y="3284427"/>
            <a:ext cx="12865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Chlorine</a:t>
            </a:r>
            <a:endParaRPr lang="en-IE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7" name="图片 2">
            <a:extLst>
              <a:ext uri="{FF2B5EF4-FFF2-40B4-BE49-F238E27FC236}">
                <a16:creationId xmlns:a16="http://schemas.microsoft.com/office/drawing/2014/main" id="{6D1B6F80-7738-4550-88CB-64F094C0A7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7397" y="4214601"/>
            <a:ext cx="4796410" cy="2188993"/>
          </a:xfrm>
          <a:prstGeom prst="rect">
            <a:avLst/>
          </a:prstGeom>
        </p:spPr>
      </p:pic>
      <p:sp>
        <p:nvSpPr>
          <p:cNvPr id="38" name="矩形: 圆角 16">
            <a:extLst>
              <a:ext uri="{FF2B5EF4-FFF2-40B4-BE49-F238E27FC236}">
                <a16:creationId xmlns:a16="http://schemas.microsoft.com/office/drawing/2014/main" id="{C01BC83C-59A4-4C51-8752-FC8A3F275BBC}"/>
              </a:ext>
            </a:extLst>
          </p:cNvPr>
          <p:cNvSpPr/>
          <p:nvPr/>
        </p:nvSpPr>
        <p:spPr>
          <a:xfrm>
            <a:off x="6500405" y="5437548"/>
            <a:ext cx="4540155" cy="350515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0" name="图片 2">
            <a:extLst>
              <a:ext uri="{FF2B5EF4-FFF2-40B4-BE49-F238E27FC236}">
                <a16:creationId xmlns:a16="http://schemas.microsoft.com/office/drawing/2014/main" id="{BBA8FAF8-C5EC-4320-9178-80A74B3F67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36354" y="4021901"/>
            <a:ext cx="3005929" cy="2397878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B446AF8D-297D-4468-BB71-43E12378D071}"/>
              </a:ext>
            </a:extLst>
          </p:cNvPr>
          <p:cNvSpPr txBox="1"/>
          <p:nvPr/>
        </p:nvSpPr>
        <p:spPr>
          <a:xfrm>
            <a:off x="463776" y="4021279"/>
            <a:ext cx="16600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Time difference between e+ and n-capture</a:t>
            </a:r>
          </a:p>
          <a:p>
            <a:pPr algn="ctr"/>
            <a:endParaRPr lang="en-US" sz="1000" i="1" dirty="0"/>
          </a:p>
          <a:p>
            <a:pPr algn="ctr"/>
            <a:r>
              <a:rPr lang="en-US" i="1" dirty="0"/>
              <a:t>Primarily n-H and n-CL</a:t>
            </a:r>
            <a:endParaRPr lang="en-IE" i="1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E6FFE04-78CD-4ADB-B82B-853A4E6715A5}"/>
              </a:ext>
            </a:extLst>
          </p:cNvPr>
          <p:cNvSpPr txBox="1"/>
          <p:nvPr/>
        </p:nvSpPr>
        <p:spPr>
          <a:xfrm>
            <a:off x="7077580" y="3879870"/>
            <a:ext cx="3793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Large </a:t>
            </a:r>
            <a:r>
              <a:rPr lang="en-US" i="1" baseline="30000" dirty="0"/>
              <a:t>35</a:t>
            </a:r>
            <a:r>
              <a:rPr lang="en-US" i="1" dirty="0"/>
              <a:t>Cl capture cross section</a:t>
            </a:r>
            <a:endParaRPr lang="en-IE" i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88FB3D0-2F60-46B4-9F3C-11FDF3203750}"/>
              </a:ext>
            </a:extLst>
          </p:cNvPr>
          <p:cNvSpPr txBox="1"/>
          <p:nvPr/>
        </p:nvSpPr>
        <p:spPr>
          <a:xfrm>
            <a:off x="765207" y="3228343"/>
            <a:ext cx="73598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“New” IBD pair selection in telescopes</a:t>
            </a:r>
          </a:p>
          <a:p>
            <a:pPr algn="ctr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 Cowan-</a:t>
            </a:r>
            <a:r>
              <a:rPr lang="en-US" dirty="0" err="1">
                <a:solidFill>
                  <a:schemeClr val="accent4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Reines</a:t>
            </a:r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   SNO NaCl in D</a:t>
            </a:r>
            <a:r>
              <a:rPr lang="en-US" baseline="-25000" dirty="0">
                <a:solidFill>
                  <a:schemeClr val="accent4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2</a:t>
            </a:r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O  Neutron tagging in Super-K</a:t>
            </a:r>
            <a:endParaRPr lang="en-IE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5" name="文本框 51">
            <a:extLst>
              <a:ext uri="{FF2B5EF4-FFF2-40B4-BE49-F238E27FC236}">
                <a16:creationId xmlns:a16="http://schemas.microsoft.com/office/drawing/2014/main" id="{8D7DB338-29EC-4B3B-974D-7190DF3BA9F2}"/>
              </a:ext>
            </a:extLst>
          </p:cNvPr>
          <p:cNvSpPr txBox="1"/>
          <p:nvPr/>
        </p:nvSpPr>
        <p:spPr>
          <a:xfrm>
            <a:off x="183011" y="5696642"/>
            <a:ext cx="22473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200" dirty="0">
                <a:solidFill>
                  <a:srgbClr val="FFC000"/>
                </a:solidFill>
                <a:cs typeface="Times" panose="02020603050405020304" pitchFamily="18" charset="0"/>
              </a:rPr>
              <a:t>Detecting the Next Galactic Core-Collapse Supernova with TRIDENT, </a:t>
            </a:r>
            <a:r>
              <a:rPr lang="zh-CN" altLang="en-US" sz="1200" dirty="0">
                <a:solidFill>
                  <a:srgbClr val="FFC000"/>
                </a:solidFill>
                <a:cs typeface="Times" panose="02020603050405020304" pitchFamily="18" charset="0"/>
              </a:rPr>
              <a:t>PoS</a:t>
            </a:r>
            <a:r>
              <a:rPr lang="en-US" altLang="zh-CN" sz="1200" dirty="0">
                <a:solidFill>
                  <a:srgbClr val="FFC000"/>
                </a:solidFill>
                <a:cs typeface="Times" panose="02020603050405020304" pitchFamily="18" charset="0"/>
              </a:rPr>
              <a:t> </a:t>
            </a:r>
            <a:r>
              <a:rPr lang="zh-CN" altLang="en-US" sz="1200" dirty="0">
                <a:solidFill>
                  <a:srgbClr val="FFC000"/>
                </a:solidFill>
                <a:cs typeface="Times" panose="02020603050405020304" pitchFamily="18" charset="0"/>
              </a:rPr>
              <a:t>(ICRC2025)</a:t>
            </a:r>
            <a:r>
              <a:rPr lang="en-US" altLang="zh-CN" sz="1200" dirty="0">
                <a:solidFill>
                  <a:srgbClr val="FFC000"/>
                </a:solidFill>
                <a:cs typeface="Times" panose="02020603050405020304" pitchFamily="18" charset="0"/>
              </a:rPr>
              <a:t> </a:t>
            </a:r>
            <a:r>
              <a:rPr lang="zh-CN" altLang="en-US" sz="1200" dirty="0">
                <a:solidFill>
                  <a:srgbClr val="FFC000"/>
                </a:solidFill>
                <a:cs typeface="Times" panose="02020603050405020304" pitchFamily="18" charset="0"/>
              </a:rPr>
              <a:t>1</a:t>
            </a:r>
            <a:r>
              <a:rPr lang="en-US" altLang="zh-CN" sz="1200" dirty="0">
                <a:solidFill>
                  <a:srgbClr val="FFC000"/>
                </a:solidFill>
                <a:cs typeface="Times" panose="02020603050405020304" pitchFamily="18" charset="0"/>
              </a:rPr>
              <a:t>004    </a:t>
            </a:r>
          </a:p>
        </p:txBody>
      </p:sp>
      <p:sp>
        <p:nvSpPr>
          <p:cNvPr id="44" name="Title 1">
            <a:extLst>
              <a:ext uri="{FF2B5EF4-FFF2-40B4-BE49-F238E27FC236}">
                <a16:creationId xmlns:a16="http://schemas.microsoft.com/office/drawing/2014/main" id="{FE747040-BFFC-48FF-849E-580B4DA30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079" y="365125"/>
            <a:ext cx="9336482" cy="1325563"/>
          </a:xfrm>
        </p:spPr>
        <p:txBody>
          <a:bodyPr>
            <a:normAutofit/>
          </a:bodyPr>
          <a:lstStyle/>
          <a:p>
            <a:r>
              <a:rPr lang="en-US" sz="4000" dirty="0"/>
              <a:t>Further improving seawater telescopes</a:t>
            </a:r>
            <a:endParaRPr lang="en-IE" sz="4000" dirty="0"/>
          </a:p>
        </p:txBody>
      </p:sp>
    </p:spTree>
    <p:extLst>
      <p:ext uri="{BB962C8B-B14F-4D97-AF65-F5344CB8AC3E}">
        <p14:creationId xmlns:p14="http://schemas.microsoft.com/office/powerpoint/2010/main" val="4221030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9" grpId="0" animBg="1"/>
      <p:bldP spid="21" grpId="0" animBg="1"/>
      <p:bldP spid="24" grpId="0" animBg="1"/>
      <p:bldP spid="27" grpId="0" animBg="1"/>
      <p:bldP spid="28" grpId="0" animBg="1"/>
      <p:bldP spid="16" grpId="0"/>
      <p:bldP spid="43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3">
            <a:extLst>
              <a:ext uri="{FF2B5EF4-FFF2-40B4-BE49-F238E27FC236}">
                <a16:creationId xmlns:a16="http://schemas.microsoft.com/office/drawing/2014/main" id="{601B70CA-594F-4E28-9870-18DFB5D2E9B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777695" y="4421263"/>
            <a:ext cx="3032382" cy="2079861"/>
          </a:xfrm>
          <a:prstGeom prst="rect">
            <a:avLst/>
          </a:prstGeom>
        </p:spPr>
      </p:pic>
      <p:pic>
        <p:nvPicPr>
          <p:cNvPr id="21" name="图片 1">
            <a:extLst>
              <a:ext uri="{FF2B5EF4-FFF2-40B4-BE49-F238E27FC236}">
                <a16:creationId xmlns:a16="http://schemas.microsoft.com/office/drawing/2014/main" id="{1CA298FE-1CD3-4BB8-AB7A-16FE7DDCA10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811123" y="4421263"/>
            <a:ext cx="2856443" cy="20798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AB6A6E-7FBE-4C2D-B372-5E79B9470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079" y="365125"/>
            <a:ext cx="9336482" cy="1325563"/>
          </a:xfrm>
        </p:spPr>
        <p:txBody>
          <a:bodyPr>
            <a:normAutofit/>
          </a:bodyPr>
          <a:lstStyle/>
          <a:p>
            <a:r>
              <a:rPr lang="en-US" sz="4000" dirty="0"/>
              <a:t>Further improving seawater telescopes</a:t>
            </a:r>
            <a:endParaRPr lang="en-IE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BE424-0BF8-4896-9F63-9AEAB1595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569" y="1653689"/>
            <a:ext cx="7573571" cy="4351338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US" sz="2000" dirty="0"/>
              <a:t>TRIDENT as a case study – singles vs coincidence event bursts: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US" sz="2000" dirty="0"/>
              <a:t>Simulations indicate </a:t>
            </a:r>
            <a:r>
              <a:rPr lang="en-US" sz="2000" u="sng" dirty="0"/>
              <a:t>doubling</a:t>
            </a:r>
            <a:r>
              <a:rPr lang="en-US" sz="2000" dirty="0"/>
              <a:t> in supernova detection distance </a:t>
            </a:r>
          </a:p>
          <a:p>
            <a:pPr marL="0" indent="0">
              <a:buNone/>
            </a:pPr>
            <a:r>
              <a:rPr lang="en-US" sz="2000" u="sng" dirty="0"/>
              <a:t>Experimental demonstration</a:t>
            </a:r>
            <a:r>
              <a:rPr lang="en-US" sz="2000" dirty="0"/>
              <a:t>:</a:t>
            </a:r>
          </a:p>
          <a:p>
            <a:r>
              <a:rPr lang="en-US" sz="2000" dirty="0"/>
              <a:t>Placed </a:t>
            </a:r>
            <a:r>
              <a:rPr lang="en-US" sz="2000" dirty="0" err="1"/>
              <a:t>hDOM</a:t>
            </a:r>
            <a:r>
              <a:rPr lang="en-US" sz="2000" dirty="0"/>
              <a:t> 2.4km deep in Jinping lab (thanks to </a:t>
            </a:r>
            <a:r>
              <a:rPr lang="en-US" sz="2000" dirty="0" err="1"/>
              <a:t>PandaX</a:t>
            </a:r>
            <a:r>
              <a:rPr lang="en-US" sz="2000" dirty="0"/>
              <a:t>!)</a:t>
            </a:r>
          </a:p>
          <a:p>
            <a:r>
              <a:rPr lang="en-US" sz="2000" dirty="0"/>
              <a:t>Placed neutron source in </a:t>
            </a:r>
            <a:r>
              <a:rPr lang="en-US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pure water</a:t>
            </a:r>
            <a:r>
              <a:rPr lang="en-US" sz="2000" dirty="0"/>
              <a:t>, </a:t>
            </a:r>
            <a:r>
              <a:rPr lang="en-US" sz="2000" dirty="0">
                <a:solidFill>
                  <a:schemeClr val="accent4"/>
                </a:solidFill>
              </a:rPr>
              <a:t>NaCl</a:t>
            </a:r>
            <a:r>
              <a:rPr lang="en-US" sz="2000" dirty="0"/>
              <a:t> and </a:t>
            </a:r>
            <a:r>
              <a:rPr lang="en-US" sz="2000" dirty="0" err="1">
                <a:solidFill>
                  <a:srgbClr val="FFC9C9"/>
                </a:solidFill>
              </a:rPr>
              <a:t>KCl</a:t>
            </a:r>
            <a:r>
              <a:rPr lang="en-US" sz="2000" dirty="0"/>
              <a:t> solutions, excess of pairs for solutions with Cl present</a:t>
            </a:r>
          </a:p>
          <a:p>
            <a:r>
              <a:rPr lang="en-US" sz="2000" dirty="0"/>
              <a:t>Other undersea detectors with multi-PMTs should test for CCSN!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D701A-BF28-4C3F-A566-94CB68590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73828A-3E4F-434B-8772-136CCDC73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866" y="6356350"/>
            <a:ext cx="2743200" cy="365125"/>
          </a:xfrm>
        </p:spPr>
        <p:txBody>
          <a:bodyPr/>
          <a:lstStyle/>
          <a:p>
            <a:fld id="{A7AC0ED2-1D94-4D6D-B687-7BE91EABB148}" type="slidenum">
              <a:rPr lang="en-IE" smtClean="0"/>
              <a:t>52</a:t>
            </a:fld>
            <a:endParaRPr lang="en-IE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5AB423B7-D62F-4A06-AB6D-05AAE1FB4F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8572" y="435944"/>
            <a:ext cx="3200400" cy="2699524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2CA9844B-AC80-4C25-9F95-C4B874797222}"/>
              </a:ext>
            </a:extLst>
          </p:cNvPr>
          <p:cNvGrpSpPr/>
          <p:nvPr/>
        </p:nvGrpSpPr>
        <p:grpSpPr>
          <a:xfrm>
            <a:off x="8930630" y="3329662"/>
            <a:ext cx="2784104" cy="3330447"/>
            <a:chOff x="8588829" y="2987853"/>
            <a:chExt cx="3095171" cy="3514547"/>
          </a:xfrm>
        </p:grpSpPr>
        <p:sp>
          <p:nvSpPr>
            <p:cNvPr id="50" name="Rectangle: Rounded Corners 49">
              <a:extLst>
                <a:ext uri="{FF2B5EF4-FFF2-40B4-BE49-F238E27FC236}">
                  <a16:creationId xmlns:a16="http://schemas.microsoft.com/office/drawing/2014/main" id="{4F893D1D-B4BC-4472-8774-E898994F0E1A}"/>
                </a:ext>
              </a:extLst>
            </p:cNvPr>
            <p:cNvSpPr/>
            <p:nvPr/>
          </p:nvSpPr>
          <p:spPr>
            <a:xfrm>
              <a:off x="8588829" y="2987853"/>
              <a:ext cx="3095171" cy="3514547"/>
            </a:xfrm>
            <a:prstGeom prst="roundRect">
              <a:avLst>
                <a:gd name="adj" fmla="val 1057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dirty="0"/>
            </a:p>
          </p:txBody>
        </p:sp>
        <p:pic>
          <p:nvPicPr>
            <p:cNvPr id="44" name="图片 6">
              <a:extLst>
                <a:ext uri="{FF2B5EF4-FFF2-40B4-BE49-F238E27FC236}">
                  <a16:creationId xmlns:a16="http://schemas.microsoft.com/office/drawing/2014/main" id="{0B5C9325-9BDF-42F7-B7BE-A6E567C109F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700045" y="3113910"/>
              <a:ext cx="2878636" cy="32207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</p:pic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748287AE-687F-4407-ABF7-5D1F9CC95944}"/>
              </a:ext>
            </a:extLst>
          </p:cNvPr>
          <p:cNvSpPr txBox="1"/>
          <p:nvPr/>
        </p:nvSpPr>
        <p:spPr>
          <a:xfrm>
            <a:off x="244324" y="4642662"/>
            <a:ext cx="24386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u="sng" dirty="0"/>
              <a:t>Prompt-delayed time difference</a:t>
            </a:r>
            <a:r>
              <a:rPr lang="en-US" i="1" dirty="0"/>
              <a:t>:</a:t>
            </a:r>
          </a:p>
        </p:txBody>
      </p:sp>
      <p:sp>
        <p:nvSpPr>
          <p:cNvPr id="49" name="文本框 51">
            <a:extLst>
              <a:ext uri="{FF2B5EF4-FFF2-40B4-BE49-F238E27FC236}">
                <a16:creationId xmlns:a16="http://schemas.microsoft.com/office/drawing/2014/main" id="{DB3E9951-84F4-477D-BA57-17D0339B34EE}"/>
              </a:ext>
            </a:extLst>
          </p:cNvPr>
          <p:cNvSpPr txBox="1"/>
          <p:nvPr/>
        </p:nvSpPr>
        <p:spPr>
          <a:xfrm>
            <a:off x="244324" y="5334111"/>
            <a:ext cx="2390157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300" dirty="0">
                <a:solidFill>
                  <a:srgbClr val="FFC000"/>
                </a:solidFill>
                <a:cs typeface="Times" panose="02020603050405020304" pitchFamily="18" charset="0"/>
              </a:rPr>
              <a:t>“Enhancing electron antineutrino detection with Chlorine in deep-sea detectors” </a:t>
            </a:r>
            <a:r>
              <a:rPr lang="en-US" altLang="zh-CN" sz="1300" dirty="0">
                <a:solidFill>
                  <a:srgbClr val="FFC000"/>
                </a:solidFill>
                <a:cs typeface="Times" panose="02020603050405020304" pitchFamily="18" charset="0"/>
                <a:sym typeface="Wingdings" panose="05000000000000000000" pitchFamily="2" charset="2"/>
              </a:rPr>
              <a:t> </a:t>
            </a:r>
            <a:r>
              <a:rPr lang="en-US" altLang="zh-CN" sz="1300" dirty="0">
                <a:solidFill>
                  <a:srgbClr val="FFC000"/>
                </a:solidFill>
                <a:cs typeface="Times" panose="02020603050405020304" pitchFamily="18" charset="0"/>
              </a:rPr>
              <a:t>Publication in prep.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392FA7-0FC1-40C1-B9F3-96590922C319}"/>
              </a:ext>
            </a:extLst>
          </p:cNvPr>
          <p:cNvSpPr txBox="1"/>
          <p:nvPr/>
        </p:nvSpPr>
        <p:spPr>
          <a:xfrm>
            <a:off x="3329894" y="5120183"/>
            <a:ext cx="27590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TRIDENT Preliminary</a:t>
            </a:r>
            <a:endParaRPr lang="en-IE" sz="1600" dirty="0">
              <a:solidFill>
                <a:schemeClr val="accent2">
                  <a:lumMod val="60000"/>
                  <a:lumOff val="40000"/>
                </a:scheme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57A1BAB-C363-41B2-A35F-AB7F6E6D43B7}"/>
              </a:ext>
            </a:extLst>
          </p:cNvPr>
          <p:cNvSpPr txBox="1"/>
          <p:nvPr/>
        </p:nvSpPr>
        <p:spPr>
          <a:xfrm>
            <a:off x="6263328" y="5095354"/>
            <a:ext cx="27590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TRIDENT Preliminary</a:t>
            </a:r>
            <a:endParaRPr lang="en-IE" sz="1600" dirty="0">
              <a:solidFill>
                <a:schemeClr val="accent2">
                  <a:lumMod val="60000"/>
                  <a:lumOff val="40000"/>
                </a:scheme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22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49" grpId="0"/>
      <p:bldP spid="8" grpId="0"/>
      <p:bldP spid="23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F7B1E-72B0-4468-8D7C-CA523CF1D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Climbing out of the Water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E77F4-901D-4B8B-8B2A-E32500E9B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D0F85-B36A-4EAD-A03C-229EFBEB4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C9BA7-BE13-4F9E-997F-730609D16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53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00248949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C787E-46DE-4BFF-8785-F7C333B45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TAMBO</a:t>
            </a:r>
            <a:endParaRPr lang="en-IE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53E0DD4-4F5B-4845-A6BE-29580326390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456597"/>
                <a:ext cx="6672880" cy="435133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2100" dirty="0"/>
                  <a:t>Tau-focused neutrino detector for ~1 </a:t>
                </a:r>
                <a:r>
                  <a:rPr lang="en-US" sz="2100" dirty="0" err="1"/>
                  <a:t>PeV</a:t>
                </a:r>
                <a:r>
                  <a:rPr lang="en-US" sz="2100" dirty="0"/>
                  <a:t> to 100 </a:t>
                </a:r>
                <a:r>
                  <a:rPr lang="en-US" sz="2100" dirty="0" err="1"/>
                  <a:t>PeV</a:t>
                </a:r>
                <a:r>
                  <a:rPr lang="en-US" sz="2100" dirty="0"/>
                  <a:t> </a:t>
                </a:r>
              </a:p>
              <a:p>
                <a:r>
                  <a:rPr lang="en-US" sz="2100" dirty="0"/>
                  <a:t>Searching for skimming earth neutrinos</a:t>
                </a:r>
              </a:p>
              <a:p>
                <a:r>
                  <a:rPr lang="en-US" sz="2100" dirty="0"/>
                  <a:t>Array of ~5000 particle detectors on the side of a valley</a:t>
                </a:r>
              </a:p>
              <a:p>
                <a:pPr>
                  <a:spcAft>
                    <a:spcPts val="600"/>
                  </a:spcAft>
                </a:pPr>
                <a:r>
                  <a:rPr lang="en-US" sz="2100" dirty="0"/>
                  <a:t>Expect O(1)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1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100" b="0" i="1" smtClean="0">
                            <a:latin typeface="Cambria Math" panose="02040503050406030204" pitchFamily="18" charset="0"/>
                          </a:rPr>
                          <m:t>𝜈</m:t>
                        </m:r>
                      </m:e>
                      <m:sub>
                        <m:r>
                          <a:rPr lang="en-US" sz="2100" b="0" i="1" smtClean="0">
                            <a:latin typeface="Cambria Math" panose="02040503050406030204" pitchFamily="18" charset="0"/>
                          </a:rPr>
                          <m:t>𝜏</m:t>
                        </m:r>
                      </m:sub>
                    </m:sSub>
                  </m:oMath>
                </a14:m>
                <a:r>
                  <a:rPr lang="en-US" sz="2100" dirty="0"/>
                  <a:t> neutrinos per year</a:t>
                </a:r>
              </a:p>
              <a:p>
                <a:pPr marL="0" indent="0">
                  <a:buNone/>
                </a:pPr>
                <a:r>
                  <a:rPr lang="en-US" sz="2100" u="sng" dirty="0"/>
                  <a:t>Status</a:t>
                </a:r>
                <a:r>
                  <a:rPr lang="en-US" sz="2100" dirty="0"/>
                  <a:t>:</a:t>
                </a:r>
              </a:p>
              <a:p>
                <a:r>
                  <a:rPr lang="en-US" sz="2100" dirty="0"/>
                  <a:t>TAMBO-100 “TAMBITO” pilot array is                    </a:t>
                </a:r>
                <a:r>
                  <a:rPr lang="en-US" sz="2100" u="sng" dirty="0"/>
                  <a:t>funded</a:t>
                </a:r>
                <a:r>
                  <a:rPr lang="en-US" sz="2100" dirty="0"/>
                  <a:t>, planned for 2025-2028 </a:t>
                </a:r>
              </a:p>
              <a:p>
                <a:r>
                  <a:rPr lang="en-US" sz="2100" dirty="0"/>
                  <a:t>TAMBO-5k expected from 2028 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53E0DD4-4F5B-4845-A6BE-29580326390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456597"/>
                <a:ext cx="6672880" cy="4351338"/>
              </a:xfrm>
              <a:blipFill>
                <a:blip r:embed="rId8"/>
                <a:stretch>
                  <a:fillRect l="-1097" t="-1541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07D4A-2A95-4C01-BEA0-DE28F8428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3DB23D-5B20-49C4-B8DE-1D0F334FC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A94E6F-DA19-464C-98C5-2ACFE450D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54</a:t>
            </a:fld>
            <a:endParaRPr lang="en-IE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1C661E-9C6A-460D-8B95-84685CA1EBB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41383" y="3130723"/>
            <a:ext cx="5878194" cy="3025063"/>
          </a:xfrm>
          <a:prstGeom prst="roundRect">
            <a:avLst>
              <a:gd name="adj" fmla="val 11511"/>
            </a:avLst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93BEFB-C49A-4E12-8307-F53603C7C77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37714" y="311244"/>
            <a:ext cx="4081863" cy="26641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4F5154A-4506-49E6-94CB-6749E8786273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2014" t="10915" r="14493" b="18543"/>
          <a:stretch/>
        </p:blipFill>
        <p:spPr>
          <a:xfrm>
            <a:off x="1513264" y="4735536"/>
            <a:ext cx="3555633" cy="1600151"/>
          </a:xfrm>
          <a:prstGeom prst="round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1F95529-03A7-4794-9E46-360D0FB6DC66}"/>
              </a:ext>
            </a:extLst>
          </p:cNvPr>
          <p:cNvSpPr txBox="1"/>
          <p:nvPr/>
        </p:nvSpPr>
        <p:spPr>
          <a:xfrm>
            <a:off x="6556395" y="6176474"/>
            <a:ext cx="484817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2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TAMBO: A Deep-Valley Neutrino Observatory, arXiv:2507.08070 (2025)</a:t>
            </a:r>
          </a:p>
        </p:txBody>
      </p:sp>
    </p:spTree>
    <p:extLst>
      <p:ext uri="{BB962C8B-B14F-4D97-AF65-F5344CB8AC3E}">
        <p14:creationId xmlns:p14="http://schemas.microsoft.com/office/powerpoint/2010/main" val="37892954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D7132-12E8-4C8F-A557-F18418F27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Trinity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1C2034-6190-4CD5-AEF2-8F2EAD494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A32650-25D3-4FF5-8973-6AD7338D0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DD5F6-D2B3-48FD-B92C-F6D4AEFB2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55</a:t>
            </a:fld>
            <a:endParaRPr lang="en-IE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739CED-4732-4133-B4C8-6762DCA38B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9930"/>
          <a:stretch/>
        </p:blipFill>
        <p:spPr>
          <a:xfrm>
            <a:off x="7047904" y="414958"/>
            <a:ext cx="4757124" cy="2186658"/>
          </a:xfrm>
          <a:prstGeom prst="round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958E4C6-ECC1-4DEA-97FD-69182527F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504" y="1400914"/>
            <a:ext cx="63754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Tau neutrino detector in the ~</a:t>
            </a:r>
            <a:r>
              <a:rPr lang="en-US" sz="2000" dirty="0" err="1"/>
              <a:t>PeV</a:t>
            </a:r>
            <a:r>
              <a:rPr lang="en-US" sz="2000" dirty="0"/>
              <a:t> to </a:t>
            </a:r>
            <a:r>
              <a:rPr lang="en-US" sz="2000" dirty="0" err="1"/>
              <a:t>EeV</a:t>
            </a:r>
            <a:r>
              <a:rPr lang="en-US" sz="2000" dirty="0"/>
              <a:t> </a:t>
            </a:r>
          </a:p>
          <a:p>
            <a:r>
              <a:rPr lang="en-US" sz="2000" dirty="0"/>
              <a:t>Air-shower imaging of Earth-skimming tau neutrinos</a:t>
            </a:r>
          </a:p>
          <a:p>
            <a:r>
              <a:rPr lang="en-US" sz="2000" dirty="0"/>
              <a:t>Using atmospheric Cherenkov telescope, mirrors reflect light into </a:t>
            </a:r>
            <a:r>
              <a:rPr lang="en-US" sz="2000" dirty="0" err="1"/>
              <a:t>SiPMs</a:t>
            </a:r>
            <a:endParaRPr lang="en-US" sz="2000" dirty="0"/>
          </a:p>
          <a:p>
            <a:r>
              <a:rPr lang="en-US" sz="2000" dirty="0"/>
              <a:t>Demonstrator successfully  took data over 2024-25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7F3759E-DE1B-40D8-B896-87C95FC529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003" y="3367459"/>
            <a:ext cx="4265287" cy="295928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6C4ADB6-6B0C-4C00-B246-5047307691C7}"/>
              </a:ext>
            </a:extLst>
          </p:cNvPr>
          <p:cNvSpPr txBox="1"/>
          <p:nvPr/>
        </p:nvSpPr>
        <p:spPr>
          <a:xfrm>
            <a:off x="6831757" y="2772495"/>
            <a:ext cx="50564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E" sz="1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“</a:t>
            </a:r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Status of the Trinity </a:t>
            </a:r>
            <a:r>
              <a:rPr lang="en-US" sz="14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PeV</a:t>
            </a:r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Neutrino Observatory”, ICRC 2025, </a:t>
            </a:r>
            <a:r>
              <a:rPr lang="en-IE" sz="1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Sofia </a:t>
            </a:r>
            <a:r>
              <a:rPr lang="en-IE" sz="14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Stepanoff</a:t>
            </a:r>
            <a:r>
              <a:rPr lang="en-IE" sz="1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, arXiv:2509.18236v1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BC4FDA9-2CEE-410D-9184-B2AE1F449B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4765" y="3770192"/>
            <a:ext cx="1605390" cy="175699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3213DC7-D37B-46ED-BFAB-BCC6A88BF6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7075" y="3785392"/>
            <a:ext cx="2298230" cy="174179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DD99D25A-260B-4B91-B629-17A0F03155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02225" y="3792293"/>
            <a:ext cx="1480024" cy="1719327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570C3751-4810-4F58-9B30-7E6C05C201EA}"/>
              </a:ext>
            </a:extLst>
          </p:cNvPr>
          <p:cNvSpPr txBox="1"/>
          <p:nvPr/>
        </p:nvSpPr>
        <p:spPr>
          <a:xfrm>
            <a:off x="5521649" y="3347141"/>
            <a:ext cx="2171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Trinity demonstrator</a:t>
            </a:r>
            <a:endParaRPr lang="en-IE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11D1AE3-6030-4CF7-959A-F48080E0D8BC}"/>
              </a:ext>
            </a:extLst>
          </p:cNvPr>
          <p:cNvSpPr txBox="1"/>
          <p:nvPr/>
        </p:nvSpPr>
        <p:spPr>
          <a:xfrm>
            <a:off x="7720379" y="3347141"/>
            <a:ext cx="2171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Trinity One</a:t>
            </a:r>
            <a:endParaRPr lang="en-IE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F81C5F8-F7DB-47FA-ABBB-EE2161B79B83}"/>
              </a:ext>
            </a:extLst>
          </p:cNvPr>
          <p:cNvSpPr txBox="1"/>
          <p:nvPr/>
        </p:nvSpPr>
        <p:spPr>
          <a:xfrm>
            <a:off x="9892001" y="3347141"/>
            <a:ext cx="2171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Trinity Observatory</a:t>
            </a:r>
            <a:endParaRPr lang="en-IE" dirty="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8823E251-0A06-4F35-AFF9-3305EE0D26B3}"/>
              </a:ext>
            </a:extLst>
          </p:cNvPr>
          <p:cNvGrpSpPr/>
          <p:nvPr/>
        </p:nvGrpSpPr>
        <p:grpSpPr>
          <a:xfrm>
            <a:off x="6267874" y="5617042"/>
            <a:ext cx="5056415" cy="663648"/>
            <a:chOff x="5943600" y="5338135"/>
            <a:chExt cx="5927271" cy="848774"/>
          </a:xfrm>
        </p:grpSpPr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ADA5568D-24EB-4C79-9D8A-6B04056B852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943600" y="5338135"/>
              <a:ext cx="5927271" cy="848774"/>
            </a:xfrm>
            <a:prstGeom prst="rect">
              <a:avLst/>
            </a:prstGeom>
          </p:spPr>
        </p:pic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AD84B1E-3C23-46D5-ADBD-6A66B2E8D401}"/>
                </a:ext>
              </a:extLst>
            </p:cNvPr>
            <p:cNvSpPr/>
            <p:nvPr/>
          </p:nvSpPr>
          <p:spPr>
            <a:xfrm>
              <a:off x="9824357" y="5338135"/>
              <a:ext cx="1969898" cy="219022"/>
            </a:xfrm>
            <a:prstGeom prst="rect">
              <a:avLst/>
            </a:prstGeom>
            <a:solidFill>
              <a:srgbClr val="EEF3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</p:spTree>
    <p:extLst>
      <p:ext uri="{BB962C8B-B14F-4D97-AF65-F5344CB8AC3E}">
        <p14:creationId xmlns:p14="http://schemas.microsoft.com/office/powerpoint/2010/main" val="421607896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E9811-6DF4-42D8-9365-E10A0BDE7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IE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2C8786-7063-478F-9E2C-6985654BD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F5DA6-D5BA-41E1-898D-6ABC144C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6F2A9-8C05-4A45-BB03-E61BE139F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C0ED2-1D94-4D6D-B687-7BE91EABB148}" type="slidenum">
              <a:rPr lang="en-IE" smtClean="0"/>
              <a:t>56</a:t>
            </a:fld>
            <a:endParaRPr lang="en-IE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078E24-8D85-46FE-8CBC-D54AEB1234DE}"/>
              </a:ext>
            </a:extLst>
          </p:cNvPr>
          <p:cNvSpPr txBox="1"/>
          <p:nvPr/>
        </p:nvSpPr>
        <p:spPr>
          <a:xfrm>
            <a:off x="8066311" y="5954137"/>
            <a:ext cx="337457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600" i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Apologies for any experiments/studies that weren’t included!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9ADF38-1E04-4D2F-94AC-2AEE53108EBE}"/>
              </a:ext>
            </a:extLst>
          </p:cNvPr>
          <p:cNvSpPr txBox="1"/>
          <p:nvPr/>
        </p:nvSpPr>
        <p:spPr>
          <a:xfrm>
            <a:off x="838199" y="1630466"/>
            <a:ext cx="10684330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2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The future is bright  </a:t>
            </a:r>
            <a:r>
              <a:rPr lang="en-US" sz="2200" dirty="0"/>
              <a:t>(in neutrinos)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Energy:</a:t>
            </a:r>
            <a:r>
              <a:rPr lang="en-US" sz="2000" dirty="0"/>
              <a:t> MeV to &gt;</a:t>
            </a:r>
            <a:r>
              <a:rPr lang="en-US" sz="2000" dirty="0" err="1"/>
              <a:t>EeV</a:t>
            </a:r>
            <a:r>
              <a:rPr lang="en-US" sz="2000" dirty="0"/>
              <a:t> energies 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Medium:</a:t>
            </a:r>
            <a:r>
              <a:rPr lang="en-US" sz="2000" dirty="0"/>
              <a:t> Liquid scintillator to argon, water, ice and air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Location:</a:t>
            </a:r>
            <a:r>
              <a:rPr lang="en-US" sz="2000" dirty="0"/>
              <a:t> Underground laboratories, oceans, lakes, polar ice, mountains and valleys</a:t>
            </a:r>
            <a:endParaRPr lang="en-US" sz="22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2000" dirty="0"/>
              <a:t>A global network of complementary detectors is emerging.</a:t>
            </a:r>
          </a:p>
          <a:p>
            <a:pPr marL="0" indent="0">
              <a:spcAft>
                <a:spcPts val="600"/>
              </a:spcAft>
              <a:buNone/>
            </a:pPr>
            <a:endParaRPr lang="en-US" sz="5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2000" dirty="0"/>
              <a:t>High-E telescopes in water show promise. KM3NeT, Baikal-GVD continue to expand,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2000" b="1" dirty="0"/>
              <a:t>First lights of a number of telescopes are 1-2 years away. </a:t>
            </a:r>
            <a:r>
              <a:rPr lang="en-US" sz="2000" dirty="0"/>
              <a:t>E.g. Hyper-K, TRIDENT, P-ONE</a:t>
            </a:r>
          </a:p>
          <a:p>
            <a:pPr>
              <a:spcAft>
                <a:spcPts val="600"/>
              </a:spcAft>
            </a:pPr>
            <a:r>
              <a:rPr lang="en-US" sz="22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Small steps towards filling the oceans with neutrino detectors</a:t>
            </a:r>
          </a:p>
          <a:p>
            <a:pPr marL="0" indent="0">
              <a:spcAft>
                <a:spcPts val="600"/>
              </a:spcAft>
              <a:buNone/>
            </a:pPr>
            <a:endParaRPr lang="en-US" sz="5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2200" dirty="0"/>
              <a:t>Expect neutrino astronomy to move from </a:t>
            </a:r>
            <a:r>
              <a:rPr lang="en-US" sz="2200" b="1" dirty="0"/>
              <a:t>discovery to precision</a:t>
            </a:r>
            <a:r>
              <a:rPr lang="en-US" sz="2200" dirty="0"/>
              <a:t> over the next decade — enabling detailed studies of source populations, </a:t>
            </a:r>
            <a:r>
              <a:rPr lang="en-US" sz="2200" dirty="0" err="1"/>
              <a:t>flavour</a:t>
            </a:r>
            <a:r>
              <a:rPr lang="en-US" sz="2200" dirty="0"/>
              <a:t> composition, and particle physics under the most extreme conditions in the Universe</a:t>
            </a:r>
          </a:p>
        </p:txBody>
      </p:sp>
    </p:spTree>
    <p:extLst>
      <p:ext uri="{BB962C8B-B14F-4D97-AF65-F5344CB8AC3E}">
        <p14:creationId xmlns:p14="http://schemas.microsoft.com/office/powerpoint/2010/main" val="182322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0C226-23E0-4BB6-B74F-16B5E7B62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560" y="2766420"/>
            <a:ext cx="10515240" cy="1325160"/>
          </a:xfrm>
        </p:spPr>
        <p:txBody>
          <a:bodyPr/>
          <a:lstStyle/>
          <a:p>
            <a:r>
              <a:rPr lang="en-US" dirty="0"/>
              <a:t>Backup</a:t>
            </a:r>
            <a:endParaRPr lang="en-I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328751-8C4B-4D38-B51D-C18FB96B7200}"/>
              </a:ext>
            </a:extLst>
          </p:cNvPr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45BDB8-7EF7-4864-B249-C55F6A7B7225}"/>
              </a:ext>
            </a:extLst>
          </p:cNvPr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5B2FD4-D084-4AFB-899F-407C082DF9BA}" type="slidenum">
              <a:rPr lang="en-IE" smtClean="0"/>
              <a:t>57</a:t>
            </a:fld>
            <a:endParaRPr lang="en-IE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A40F192-482F-4ED8-9CD0-1CE60380CED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</a:p>
        </p:txBody>
      </p:sp>
    </p:spTree>
    <p:extLst>
      <p:ext uri="{BB962C8B-B14F-4D97-AF65-F5344CB8AC3E}">
        <p14:creationId xmlns:p14="http://schemas.microsoft.com/office/powerpoint/2010/main" val="187089177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EF2D2E-169F-4251-9708-A66309F77C9E}"/>
              </a:ext>
            </a:extLst>
          </p:cNvPr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  <a:endParaRPr lang="en-IE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8271714-1AF5-4688-AC30-1AC90227E250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  <a:endParaRPr lang="en-IE"/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06F1C56-F1D3-406E-A122-A3ECF1100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257982" cy="1325563"/>
          </a:xfrm>
        </p:spPr>
        <p:txBody>
          <a:bodyPr/>
          <a:lstStyle/>
          <a:p>
            <a:r>
              <a:rPr lang="en-US" dirty="0"/>
              <a:t>Detector Design – </a:t>
            </a:r>
            <a:r>
              <a:rPr lang="en-US" dirty="0" err="1"/>
              <a:t>hDOMs</a:t>
            </a:r>
            <a:endParaRPr lang="en-IE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E7C7760-03E1-4D46-AC3E-566C4E28A445}"/>
              </a:ext>
            </a:extLst>
          </p:cNvPr>
          <p:cNvSpPr txBox="1"/>
          <p:nvPr/>
        </p:nvSpPr>
        <p:spPr>
          <a:xfrm>
            <a:off x="7326275" y="735518"/>
            <a:ext cx="364893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srgbClr val="00B0F0"/>
                </a:solidFill>
                <a:latin typeface="Times" panose="02020603050405020304" pitchFamily="18" charset="0"/>
                <a:cs typeface="Times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“A Cost Effective Optimization of the hybrid-DOM Design for TRIDENT”</a:t>
            </a:r>
            <a:endParaRPr lang="en-IE" sz="1600" dirty="0">
              <a:solidFill>
                <a:srgbClr val="00B0F0"/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C98A92-84A2-4B31-83D1-2D766AD3C0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19727" y="1624982"/>
            <a:ext cx="2044418" cy="2120225"/>
          </a:xfrm>
          <a:prstGeom prst="ellipse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B911FF4-485C-4303-8DCE-4C6A0F1FD03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19727" y="3957813"/>
            <a:ext cx="2044418" cy="2120225"/>
          </a:xfrm>
          <a:prstGeom prst="ellipse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EA25005-3B40-4E19-AD45-C6C7CAA323A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2685" y="2704233"/>
            <a:ext cx="3213030" cy="274558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4D8BFE9-D352-4F16-9DDE-F9A902500DB8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34400" y="2704232"/>
            <a:ext cx="3131600" cy="27455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D17DAAE-665F-4E02-8B23-A56719723A23}"/>
              </a:ext>
            </a:extLst>
          </p:cNvPr>
          <p:cNvSpPr txBox="1"/>
          <p:nvPr/>
        </p:nvSpPr>
        <p:spPr>
          <a:xfrm>
            <a:off x="655402" y="1933782"/>
            <a:ext cx="17200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3-inch PMT </a:t>
            </a:r>
            <a:r>
              <a:rPr lang="en-US" dirty="0" err="1"/>
              <a:t>hDOM</a:t>
            </a:r>
            <a:r>
              <a:rPr lang="en-US" dirty="0"/>
              <a:t> design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31 3” PMTs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24 </a:t>
            </a:r>
            <a:r>
              <a:rPr lang="en-US" dirty="0" err="1"/>
              <a:t>SiPMs</a:t>
            </a:r>
            <a:r>
              <a:rPr lang="en-US" dirty="0"/>
              <a:t> </a:t>
            </a:r>
          </a:p>
          <a:p>
            <a:pPr algn="ctr"/>
            <a:r>
              <a:rPr lang="en-US" dirty="0"/>
              <a:t>(4x8 array)</a:t>
            </a:r>
            <a:endParaRPr lang="en-IE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A75070A-C40B-4503-AA41-FA5829498044}"/>
              </a:ext>
            </a:extLst>
          </p:cNvPr>
          <p:cNvSpPr txBox="1"/>
          <p:nvPr/>
        </p:nvSpPr>
        <p:spPr>
          <a:xfrm>
            <a:off x="749945" y="4288931"/>
            <a:ext cx="16255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4-inch PMT </a:t>
            </a:r>
            <a:r>
              <a:rPr lang="en-US" dirty="0" err="1"/>
              <a:t>hDOM</a:t>
            </a:r>
            <a:r>
              <a:rPr lang="en-US" dirty="0"/>
              <a:t> design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19 4” PMTs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5 </a:t>
            </a:r>
            <a:r>
              <a:rPr lang="en-US" dirty="0" err="1"/>
              <a:t>SiPMs</a:t>
            </a:r>
            <a:r>
              <a:rPr lang="en-US" dirty="0"/>
              <a:t> </a:t>
            </a:r>
          </a:p>
          <a:p>
            <a:pPr algn="ctr"/>
            <a:r>
              <a:rPr lang="en-US" dirty="0"/>
              <a:t>(8x8 array)</a:t>
            </a:r>
            <a:endParaRPr lang="en-IE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51FC99-F5C7-45BE-A0D7-1ABCC214E5CF}"/>
              </a:ext>
            </a:extLst>
          </p:cNvPr>
          <p:cNvSpPr txBox="1"/>
          <p:nvPr/>
        </p:nvSpPr>
        <p:spPr>
          <a:xfrm>
            <a:off x="5327608" y="1763333"/>
            <a:ext cx="60832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Check / compare performances for various designs:</a:t>
            </a:r>
          </a:p>
          <a:p>
            <a:pPr algn="ctr"/>
            <a:r>
              <a:rPr lang="en-IE" sz="2000" dirty="0"/>
              <a:t>e.g. </a:t>
            </a:r>
            <a:r>
              <a:rPr lang="en-IE" sz="2000" u="sng" dirty="0"/>
              <a:t>neutrino detection efficiency </a:t>
            </a:r>
            <a:r>
              <a:rPr lang="en-IE" sz="2000" dirty="0"/>
              <a:t>+ </a:t>
            </a:r>
            <a:r>
              <a:rPr lang="en-IE" sz="2000" u="sng" dirty="0"/>
              <a:t>angular resolution</a:t>
            </a:r>
            <a:endParaRPr lang="en-US" sz="2000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5FAD18AB-B6A9-4E59-8D12-6DFCB08F3B08}"/>
              </a:ext>
            </a:extLst>
          </p:cNvPr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5B2FD4-D084-4AFB-899F-407C082DF9BA}" type="slidenum">
              <a:rPr lang="en-IE" smtClean="0"/>
              <a:t>58</a:t>
            </a:fld>
            <a:endParaRPr lang="en-IE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E534311-E200-434A-9767-ED3972E17173}"/>
              </a:ext>
            </a:extLst>
          </p:cNvPr>
          <p:cNvSpPr txBox="1"/>
          <p:nvPr/>
        </p:nvSpPr>
        <p:spPr>
          <a:xfrm>
            <a:off x="6093619" y="3952119"/>
            <a:ext cx="22418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FF0000">
                    <a:alpha val="50000"/>
                  </a:srgb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TRIDENT Simulation</a:t>
            </a:r>
            <a:endParaRPr lang="en-IE" sz="1400" dirty="0">
              <a:solidFill>
                <a:srgbClr val="FF0000">
                  <a:alpha val="50000"/>
                </a:srgb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05A408A-31CD-40B5-8159-2D58B4403DBF}"/>
              </a:ext>
            </a:extLst>
          </p:cNvPr>
          <p:cNvSpPr txBox="1"/>
          <p:nvPr/>
        </p:nvSpPr>
        <p:spPr>
          <a:xfrm>
            <a:off x="8733321" y="3068229"/>
            <a:ext cx="22418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FF0000">
                    <a:alpha val="50000"/>
                  </a:srgb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TRIDENT Simulation</a:t>
            </a:r>
            <a:endParaRPr lang="en-IE" sz="1400" dirty="0">
              <a:solidFill>
                <a:srgbClr val="FF0000">
                  <a:alpha val="50000"/>
                </a:srgb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714021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B552F-F7F3-4FEA-9F4B-D9E6BF5BA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 Discovery Potential</a:t>
            </a:r>
            <a:endParaRPr lang="en-I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40BF03-68AE-4387-A590-2C63EE91F1F8}"/>
              </a:ext>
            </a:extLst>
          </p:cNvPr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13EE8D9-0BAB-403A-B209-0D255D5B6DBF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EF056DE-B32F-4CBF-926D-68392592A01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8105" y="1687204"/>
            <a:ext cx="4706130" cy="466914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66409B3-B967-4AF3-B24B-54EAAE917B2D}"/>
              </a:ext>
            </a:extLst>
          </p:cNvPr>
          <p:cNvSpPr txBox="1"/>
          <p:nvPr/>
        </p:nvSpPr>
        <p:spPr>
          <a:xfrm>
            <a:off x="471911" y="1641372"/>
            <a:ext cx="543669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Assuming the “standard” geometry takes </a:t>
            </a:r>
            <a:r>
              <a:rPr lang="en-US" sz="2400" u="sng" dirty="0"/>
              <a:t>5 years</a:t>
            </a:r>
            <a:r>
              <a:rPr lang="en-US" sz="2400" dirty="0"/>
              <a:t> to discover a given source</a:t>
            </a:r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How much slower/faster can each geometry discover </a:t>
            </a:r>
            <a:r>
              <a:rPr lang="en-US" sz="2400" u="sng" dirty="0"/>
              <a:t>same</a:t>
            </a:r>
            <a:r>
              <a:rPr lang="en-US" sz="2400" dirty="0"/>
              <a:t> source?</a:t>
            </a:r>
            <a:endParaRPr lang="en-IE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757CC3-6056-4607-B6BB-7F853AE0F217}"/>
              </a:ext>
            </a:extLst>
          </p:cNvPr>
          <p:cNvSpPr txBox="1"/>
          <p:nvPr/>
        </p:nvSpPr>
        <p:spPr>
          <a:xfrm>
            <a:off x="249549" y="4401634"/>
            <a:ext cx="6001932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400" b="1" dirty="0"/>
              <a:t>Bigger</a:t>
            </a:r>
            <a:r>
              <a:rPr lang="en-US" sz="2400" dirty="0"/>
              <a:t> detector is </a:t>
            </a:r>
            <a:r>
              <a:rPr lang="en-US" sz="2400" b="1" dirty="0">
                <a:solidFill>
                  <a:srgbClr val="FF5050"/>
                </a:solidFill>
              </a:rPr>
              <a:t>not</a:t>
            </a:r>
            <a:r>
              <a:rPr lang="en-US" sz="2400" b="1" dirty="0"/>
              <a:t> necessarily better</a:t>
            </a: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IE" sz="2400" dirty="0"/>
              <a:t>Worse at </a:t>
            </a:r>
            <a:r>
              <a:rPr lang="en-IE" sz="2400" dirty="0">
                <a:solidFill>
                  <a:srgbClr val="2078B5"/>
                </a:solidFill>
              </a:rPr>
              <a:t>low energies </a:t>
            </a:r>
            <a:r>
              <a:rPr lang="en-IE" sz="2400" dirty="0"/>
              <a:t>tracks </a:t>
            </a:r>
            <a:r>
              <a:rPr lang="en-IE" sz="2400" u="sng" dirty="0"/>
              <a:t>and</a:t>
            </a:r>
            <a:r>
              <a:rPr lang="en-IE" sz="2400" dirty="0"/>
              <a:t> cascades:</a:t>
            </a: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IE" sz="2400" dirty="0"/>
              <a:t>Worse at </a:t>
            </a:r>
            <a:r>
              <a:rPr lang="en-IE" sz="2400" dirty="0">
                <a:solidFill>
                  <a:schemeClr val="accent2"/>
                </a:solidFill>
              </a:rPr>
              <a:t>high energies </a:t>
            </a:r>
            <a:r>
              <a:rPr lang="en-IE" sz="2400" dirty="0"/>
              <a:t>tracks </a:t>
            </a:r>
            <a:r>
              <a:rPr lang="en-IE" sz="2400" u="sng" dirty="0"/>
              <a:t>and</a:t>
            </a:r>
            <a:r>
              <a:rPr lang="en-IE" sz="2400" dirty="0"/>
              <a:t> cascades:</a:t>
            </a:r>
          </a:p>
          <a:p>
            <a:pPr algn="ctr"/>
            <a:r>
              <a:rPr lang="en-IE" sz="2400" u="sng" dirty="0"/>
              <a:t>Dense</a:t>
            </a:r>
            <a:r>
              <a:rPr lang="en-IE" sz="2400" dirty="0"/>
              <a:t> detector favours low energy events</a:t>
            </a:r>
            <a:endParaRPr lang="en-US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FE0EED4-CC16-4749-B5FE-D1CB466465CA}"/>
              </a:ext>
            </a:extLst>
          </p:cNvPr>
          <p:cNvSpPr txBox="1"/>
          <p:nvPr/>
        </p:nvSpPr>
        <p:spPr>
          <a:xfrm>
            <a:off x="8301239" y="5224937"/>
            <a:ext cx="22418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FF0000">
                    <a:alpha val="50000"/>
                  </a:srgb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TRIDENT Simulation</a:t>
            </a:r>
            <a:endParaRPr lang="en-IE" sz="1600" dirty="0">
              <a:solidFill>
                <a:srgbClr val="FF0000">
                  <a:alpha val="50000"/>
                </a:srgb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DE5E28FF-39E6-436A-BF66-49A135B40FF4}"/>
              </a:ext>
            </a:extLst>
          </p:cNvPr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5B2FD4-D084-4AFB-899F-407C082DF9BA}" type="slidenum">
              <a:rPr lang="en-IE" smtClean="0"/>
              <a:t>59</a:t>
            </a:fld>
            <a:endParaRPr lang="en-IE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8E3783DC-35C4-4E64-BF1F-01ACB046B0F3}"/>
                  </a:ext>
                </a:extLst>
              </p:cNvPr>
              <p:cNvSpPr txBox="1"/>
              <p:nvPr/>
            </p:nvSpPr>
            <p:spPr>
              <a:xfrm>
                <a:off x="2318711" y="2517000"/>
                <a:ext cx="2503714" cy="4754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2400" b="0" i="1" smtClean="0">
                              <a:solidFill>
                                <a:srgbClr val="FF801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400" b="0" i="1" smtClean="0">
                              <a:solidFill>
                                <a:srgbClr val="FF801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e>
                        <m:sup>
                          <m:r>
                            <a:rPr lang="en-US" sz="2400" b="0" i="1" smtClean="0">
                              <a:solidFill>
                                <a:srgbClr val="FF801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400" b="0" i="1" smtClean="0">
                              <a:solidFill>
                                <a:srgbClr val="FF801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IE" sz="2400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8E3783DC-35C4-4E64-BF1F-01ACB046B0F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8711" y="2517000"/>
                <a:ext cx="2503714" cy="47545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FC859B1-7537-4D28-B7F6-CCF384DAB8FF}"/>
                  </a:ext>
                </a:extLst>
              </p:cNvPr>
              <p:cNvSpPr txBox="1"/>
              <p:nvPr/>
            </p:nvSpPr>
            <p:spPr>
              <a:xfrm>
                <a:off x="2318711" y="2917096"/>
                <a:ext cx="2503714" cy="4754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2400" b="0" i="1" smtClean="0">
                              <a:solidFill>
                                <a:srgbClr val="2C7FB8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400" b="0" i="1" smtClean="0">
                              <a:solidFill>
                                <a:srgbClr val="2C7FB8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e>
                        <m:sup>
                          <m:r>
                            <a:rPr lang="en-US" sz="2400" b="0" i="1" smtClean="0">
                              <a:solidFill>
                                <a:srgbClr val="2C7FB8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400" b="0" i="1" smtClean="0">
                              <a:solidFill>
                                <a:srgbClr val="2C7FB8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en-IE" sz="2400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FC859B1-7537-4D28-B7F6-CCF384DAB8F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8711" y="2917096"/>
                <a:ext cx="2503714" cy="47545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B2AA9394-9A8C-4DFD-B3B9-064CE6030AE6}"/>
                  </a:ext>
                </a:extLst>
              </p:cNvPr>
              <p:cNvSpPr txBox="1"/>
              <p:nvPr/>
            </p:nvSpPr>
            <p:spPr>
              <a:xfrm>
                <a:off x="1408630" y="2730834"/>
                <a:ext cx="2503714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𝜙</m:t>
                      </m:r>
                      <m:d>
                        <m:d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𝜈</m:t>
                              </m:r>
                            </m:sub>
                          </m:sSub>
                        </m:e>
                      </m:d>
                      <m:r>
                        <a:rPr lang="en-US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</m:oMath>
                  </m:oMathPara>
                </a14:m>
                <a:endParaRPr lang="en-US" sz="2400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B2AA9394-9A8C-4DFD-B3B9-064CE6030A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8630" y="2730834"/>
                <a:ext cx="2503714" cy="461665"/>
              </a:xfrm>
              <a:prstGeom prst="rect">
                <a:avLst/>
              </a:prstGeom>
              <a:blipFill>
                <a:blip r:embed="rId5"/>
                <a:stretch>
                  <a:fillRect b="-15789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535EC2AD-FCAD-47D1-B6E9-F8EEFBCA09C0}"/>
              </a:ext>
            </a:extLst>
          </p:cNvPr>
          <p:cNvSpPr txBox="1"/>
          <p:nvPr/>
        </p:nvSpPr>
        <p:spPr>
          <a:xfrm>
            <a:off x="4103966" y="2517000"/>
            <a:ext cx="2351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8013"/>
                </a:solidFill>
              </a:rPr>
              <a:t>“hard” source</a:t>
            </a:r>
            <a:endParaRPr lang="en-IE" dirty="0">
              <a:solidFill>
                <a:srgbClr val="FF8013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1562EE9-3B5E-410A-8B55-57A8BFEAAB70}"/>
              </a:ext>
            </a:extLst>
          </p:cNvPr>
          <p:cNvSpPr txBox="1"/>
          <p:nvPr/>
        </p:nvSpPr>
        <p:spPr>
          <a:xfrm>
            <a:off x="4100381" y="2965460"/>
            <a:ext cx="2351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2C7FB8"/>
                </a:solidFill>
              </a:rPr>
              <a:t>“soft” source</a:t>
            </a:r>
            <a:endParaRPr lang="en-IE" dirty="0">
              <a:solidFill>
                <a:srgbClr val="2C7FB8"/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7473050-BEF9-492C-93C4-74063EB6D0CB}"/>
              </a:ext>
            </a:extLst>
          </p:cNvPr>
          <p:cNvGrpSpPr/>
          <p:nvPr/>
        </p:nvGrpSpPr>
        <p:grpSpPr>
          <a:xfrm>
            <a:off x="7506814" y="238993"/>
            <a:ext cx="3036310" cy="1325160"/>
            <a:chOff x="7257165" y="238992"/>
            <a:chExt cx="3523641" cy="1604005"/>
          </a:xfrm>
        </p:grpSpPr>
        <p:pic>
          <p:nvPicPr>
            <p:cNvPr id="19" name="Picture 2">
              <a:extLst>
                <a:ext uri="{FF2B5EF4-FFF2-40B4-BE49-F238E27FC236}">
                  <a16:creationId xmlns:a16="http://schemas.microsoft.com/office/drawing/2014/main" id="{F2EB9B7B-3C61-45D2-BD2B-29A0EEC1C6F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7165" y="238992"/>
              <a:ext cx="1604005" cy="1604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6">
              <a:extLst>
                <a:ext uri="{FF2B5EF4-FFF2-40B4-BE49-F238E27FC236}">
                  <a16:creationId xmlns:a16="http://schemas.microsoft.com/office/drawing/2014/main" id="{62B731B0-9CC7-4649-9216-4D3F0266B01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76801" y="238992"/>
              <a:ext cx="1604005" cy="1604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CCBA63E9-9F9A-4DF0-B819-07BECFEF301F}"/>
                </a:ext>
              </a:extLst>
            </p:cNvPr>
            <p:cNvCxnSpPr>
              <a:cxnSpLocks/>
            </p:cNvCxnSpPr>
            <p:nvPr/>
          </p:nvCxnSpPr>
          <p:spPr>
            <a:xfrm>
              <a:off x="8577446" y="1022387"/>
              <a:ext cx="897580" cy="0"/>
            </a:xfrm>
            <a:prstGeom prst="straightConnector1">
              <a:avLst/>
            </a:prstGeom>
            <a:ln w="76200">
              <a:solidFill>
                <a:srgbClr val="FF0000"/>
              </a:solidFill>
              <a:prstDash val="sysDot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6663519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FAA6BE98-2885-4E89-84D9-CA204A8C4BD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92196" y="1815377"/>
            <a:ext cx="5147638" cy="45409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0B552F-F7F3-4FEA-9F4B-D9E6BF5BA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 Discovery Potential – String Clustering</a:t>
            </a:r>
            <a:endParaRPr lang="en-I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40BF03-68AE-4387-A590-2C63EE91F1F8}"/>
              </a:ext>
            </a:extLst>
          </p:cNvPr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13EE8D9-0BAB-403A-B209-0D255D5B6DBF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757CC3-6056-4607-B6BB-7F853AE0F217}"/>
              </a:ext>
            </a:extLst>
          </p:cNvPr>
          <p:cNvSpPr txBox="1"/>
          <p:nvPr/>
        </p:nvSpPr>
        <p:spPr>
          <a:xfrm>
            <a:off x="358310" y="3921135"/>
            <a:ext cx="58430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u="sng" dirty="0"/>
              <a:t>String clusters</a:t>
            </a:r>
            <a:r>
              <a:rPr lang="en-US" sz="2400" dirty="0"/>
              <a:t> show poorer performance for all channels, except for low energy cascades.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However, physics must be weighed against deployment &amp; maintenance cost, safety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FE0EED4-CC16-4749-B5FE-D1CB466465CA}"/>
              </a:ext>
            </a:extLst>
          </p:cNvPr>
          <p:cNvSpPr txBox="1"/>
          <p:nvPr/>
        </p:nvSpPr>
        <p:spPr>
          <a:xfrm>
            <a:off x="8490358" y="5213797"/>
            <a:ext cx="22418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FF0000">
                    <a:alpha val="50000"/>
                  </a:srgb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TRIDENT Simulation</a:t>
            </a:r>
            <a:endParaRPr lang="en-IE" sz="1600" dirty="0">
              <a:solidFill>
                <a:srgbClr val="FF0000">
                  <a:alpha val="50000"/>
                </a:srgb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DE5E28FF-39E6-436A-BF66-49A135B40FF4}"/>
              </a:ext>
            </a:extLst>
          </p:cNvPr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5B2FD4-D084-4AFB-899F-407C082DF9BA}" type="slidenum">
              <a:rPr lang="en-IE" smtClean="0"/>
              <a:t>60</a:t>
            </a:fld>
            <a:endParaRPr lang="en-IE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B2895CE-DD77-4D4B-B3D5-5E6E9FC85390}"/>
              </a:ext>
            </a:extLst>
          </p:cNvPr>
          <p:cNvGrpSpPr/>
          <p:nvPr/>
        </p:nvGrpSpPr>
        <p:grpSpPr>
          <a:xfrm>
            <a:off x="1369483" y="1815377"/>
            <a:ext cx="3820724" cy="1724436"/>
            <a:chOff x="1456126" y="1437864"/>
            <a:chExt cx="3037555" cy="1338299"/>
          </a:xfrm>
        </p:grpSpPr>
        <p:pic>
          <p:nvPicPr>
            <p:cNvPr id="9" name="Picture 14">
              <a:extLst>
                <a:ext uri="{FF2B5EF4-FFF2-40B4-BE49-F238E27FC236}">
                  <a16:creationId xmlns:a16="http://schemas.microsoft.com/office/drawing/2014/main" id="{B654CF20-B051-4B1F-8CE5-A2795E0BD76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6126" y="1438166"/>
              <a:ext cx="1337696" cy="13376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18">
              <a:extLst>
                <a:ext uri="{FF2B5EF4-FFF2-40B4-BE49-F238E27FC236}">
                  <a16:creationId xmlns:a16="http://schemas.microsoft.com/office/drawing/2014/main" id="{BD900501-9607-4B1E-994F-18E72483982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55382" y="1437864"/>
              <a:ext cx="1338299" cy="13382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6883BF9C-9838-4648-A444-1465A70E0D12}"/>
                </a:ext>
              </a:extLst>
            </p:cNvPr>
            <p:cNvCxnSpPr>
              <a:cxnSpLocks/>
            </p:cNvCxnSpPr>
            <p:nvPr/>
          </p:nvCxnSpPr>
          <p:spPr>
            <a:xfrm>
              <a:off x="2611996" y="2084503"/>
              <a:ext cx="773442" cy="0"/>
            </a:xfrm>
            <a:prstGeom prst="straightConnector1">
              <a:avLst/>
            </a:prstGeom>
            <a:ln w="76200">
              <a:solidFill>
                <a:srgbClr val="FF0000"/>
              </a:solidFill>
              <a:prstDash val="sysDot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1292437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0100262-A864-4050-9F17-363A433CCD4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6429" y="1626821"/>
            <a:ext cx="5179973" cy="45953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0B552F-F7F3-4FEA-9F4B-D9E6BF5BA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 Discovery Potential – Optical properties </a:t>
            </a:r>
            <a:endParaRPr lang="en-I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40BF03-68AE-4387-A590-2C63EE91F1F8}"/>
              </a:ext>
            </a:extLst>
          </p:cNvPr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13EE8D9-0BAB-403A-B209-0D255D5B6DBF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6409B3-B967-4AF3-B24B-54EAAE917B2D}"/>
              </a:ext>
            </a:extLst>
          </p:cNvPr>
          <p:cNvSpPr txBox="1"/>
          <p:nvPr/>
        </p:nvSpPr>
        <p:spPr>
          <a:xfrm>
            <a:off x="178653" y="1574715"/>
            <a:ext cx="591496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While geometry choice is significant, </a:t>
            </a:r>
          </a:p>
          <a:p>
            <a:pPr algn="ctr"/>
            <a:r>
              <a:rPr lang="en-US" sz="2400" u="sng" dirty="0"/>
              <a:t>water optical properties</a:t>
            </a:r>
            <a:r>
              <a:rPr lang="en-US" sz="2400" dirty="0"/>
              <a:t> are essential!</a:t>
            </a:r>
          </a:p>
          <a:p>
            <a:pPr algn="ctr"/>
            <a:endParaRPr lang="en-US" sz="600" dirty="0">
              <a:sym typeface="Wingdings" panose="05000000000000000000" pitchFamily="2" charset="2"/>
            </a:endParaRPr>
          </a:p>
          <a:p>
            <a:pPr algn="ctr"/>
            <a:r>
              <a:rPr lang="en-US" sz="2400" dirty="0">
                <a:sym typeface="Wingdings" panose="05000000000000000000" pitchFamily="2" charset="2"/>
              </a:rPr>
              <a:t> Attenuation length </a:t>
            </a:r>
            <a:r>
              <a:rPr lang="en-IE" sz="2400" dirty="0"/>
              <a:t>can have </a:t>
            </a:r>
            <a:r>
              <a:rPr lang="en-IE" sz="2400" u="sng" dirty="0"/>
              <a:t>larger</a:t>
            </a:r>
            <a:r>
              <a:rPr lang="en-IE" sz="2400" dirty="0"/>
              <a:t> impact than geometry choices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7AC53E-8450-425C-8BF4-98A59A4DEDDD}"/>
              </a:ext>
            </a:extLst>
          </p:cNvPr>
          <p:cNvSpPr txBox="1"/>
          <p:nvPr/>
        </p:nvSpPr>
        <p:spPr>
          <a:xfrm>
            <a:off x="6867742" y="4783217"/>
            <a:ext cx="22418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FF0000">
                    <a:alpha val="50000"/>
                  </a:srgb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TRIDENT Simulation</a:t>
            </a:r>
            <a:endParaRPr lang="en-IE" sz="1600" dirty="0">
              <a:solidFill>
                <a:srgbClr val="FF0000">
                  <a:alpha val="50000"/>
                </a:srgb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E596EA-E273-42DF-BE69-C46BDC1A1B3B}"/>
              </a:ext>
            </a:extLst>
          </p:cNvPr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5B2FD4-D084-4AFB-899F-407C082DF9BA}" type="slidenum">
              <a:rPr lang="en-IE" smtClean="0"/>
              <a:t>61</a:t>
            </a:fld>
            <a:endParaRPr lang="en-IE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F6CB11-D303-40F1-A8BC-7D5A63ECC07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7745" y="3353104"/>
            <a:ext cx="3799981" cy="2860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53018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DCC34269-834D-4066-9B2F-568D4262C5D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6429" y="1626821"/>
            <a:ext cx="5179973" cy="45953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0B552F-F7F3-4FEA-9F4B-D9E6BF5BA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 Discovery Potential – Optical properties </a:t>
            </a:r>
            <a:endParaRPr lang="en-IE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40BF03-68AE-4387-A590-2C63EE91F1F8}"/>
              </a:ext>
            </a:extLst>
          </p:cNvPr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rPr lang="en-US"/>
              <a:t>Future astrophysical neutrino experiments | Iwan Morton-Blake/Donglian Xu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13EE8D9-0BAB-403A-B209-0D255D5B6DBF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r>
              <a:rPr lang="en-US"/>
              <a:t>26/6/2026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6409B3-B967-4AF3-B24B-54EAAE917B2D}"/>
              </a:ext>
            </a:extLst>
          </p:cNvPr>
          <p:cNvSpPr txBox="1"/>
          <p:nvPr/>
        </p:nvSpPr>
        <p:spPr>
          <a:xfrm>
            <a:off x="211962" y="1659840"/>
            <a:ext cx="591496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Photon detection efficiency should therefore </a:t>
            </a:r>
            <a:r>
              <a:rPr lang="en-US" sz="2400" u="sng" dirty="0"/>
              <a:t>lead</a:t>
            </a:r>
            <a:r>
              <a:rPr lang="en-US" sz="2400" dirty="0"/>
              <a:t> the design of a detector.</a:t>
            </a:r>
          </a:p>
          <a:p>
            <a:pPr algn="ctr"/>
            <a:endParaRPr lang="en-US" sz="1000" dirty="0"/>
          </a:p>
          <a:p>
            <a:pPr algn="ctr"/>
            <a:r>
              <a:rPr lang="en-US" sz="2400" dirty="0"/>
              <a:t>Ongoing/future measurements at site and in TRIDENT Phase-1 will influence the final design choice</a:t>
            </a:r>
          </a:p>
          <a:p>
            <a:pPr algn="ctr"/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7AC53E-8450-425C-8BF4-98A59A4DEDDD}"/>
              </a:ext>
            </a:extLst>
          </p:cNvPr>
          <p:cNvSpPr txBox="1"/>
          <p:nvPr/>
        </p:nvSpPr>
        <p:spPr>
          <a:xfrm>
            <a:off x="6867742" y="4783217"/>
            <a:ext cx="22418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FF0000">
                    <a:alpha val="50000"/>
                  </a:srgb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TRIDENT Simulation</a:t>
            </a:r>
            <a:endParaRPr lang="en-IE" sz="1600" dirty="0">
              <a:solidFill>
                <a:srgbClr val="FF0000">
                  <a:alpha val="50000"/>
                </a:srgb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E596EA-E273-42DF-BE69-C46BDC1A1B3B}"/>
              </a:ext>
            </a:extLst>
          </p:cNvPr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5B2FD4-D084-4AFB-899F-407C082DF9BA}" type="slidenum">
              <a:rPr lang="en-IE" smtClean="0"/>
              <a:t>62</a:t>
            </a:fld>
            <a:endParaRPr lang="en-IE"/>
          </a:p>
        </p:txBody>
      </p:sp>
      <p:pic>
        <p:nvPicPr>
          <p:cNvPr id="11" name="图片 392">
            <a:extLst>
              <a:ext uri="{FF2B5EF4-FFF2-40B4-BE49-F238E27FC236}">
                <a16:creationId xmlns:a16="http://schemas.microsoft.com/office/drawing/2014/main" id="{6B1CC65A-33FB-46CD-B00D-107FFE97020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55406" y="4267686"/>
            <a:ext cx="1234200" cy="1609078"/>
          </a:xfrm>
          <a:prstGeom prst="round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1C36C1A3-F0C9-4A36-956D-4CC6FD101516}"/>
              </a:ext>
            </a:extLst>
          </p:cNvPr>
          <p:cNvGrpSpPr/>
          <p:nvPr/>
        </p:nvGrpSpPr>
        <p:grpSpPr>
          <a:xfrm>
            <a:off x="4433300" y="3604899"/>
            <a:ext cx="1392850" cy="2690488"/>
            <a:chOff x="2933470" y="2330681"/>
            <a:chExt cx="2006548" cy="4184798"/>
          </a:xfrm>
        </p:grpSpPr>
        <p:pic>
          <p:nvPicPr>
            <p:cNvPr id="17" name="Picture 4">
              <a:extLst>
                <a:ext uri="{FF2B5EF4-FFF2-40B4-BE49-F238E27FC236}">
                  <a16:creationId xmlns:a16="http://schemas.microsoft.com/office/drawing/2014/main" id="{FF8EDA24-FD31-46FF-B09F-086F12E09E5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2933470" y="2330681"/>
              <a:ext cx="2006548" cy="2002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6">
              <a:extLst>
                <a:ext uri="{FF2B5EF4-FFF2-40B4-BE49-F238E27FC236}">
                  <a16:creationId xmlns:a16="http://schemas.microsoft.com/office/drawing/2014/main" id="{B0202578-04B2-4D46-9A99-93B926B4728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2933470" y="4491252"/>
              <a:ext cx="2006548" cy="20242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9" name="图片 26">
            <a:extLst>
              <a:ext uri="{FF2B5EF4-FFF2-40B4-BE49-F238E27FC236}">
                <a16:creationId xmlns:a16="http://schemas.microsoft.com/office/drawing/2014/main" id="{EDF40B80-AB63-4AEA-AF9F-12E62F4E8EF4}"/>
              </a:ext>
            </a:extLst>
          </p:cNvPr>
          <p:cNvPicPr/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180"/>
          <a:stretch/>
        </p:blipFill>
        <p:spPr>
          <a:xfrm>
            <a:off x="396896" y="4541519"/>
            <a:ext cx="1641440" cy="1061411"/>
          </a:xfrm>
          <a:prstGeom prst="roundRect">
            <a:avLst/>
          </a:prstGeom>
          <a:ln w="0">
            <a:noFill/>
          </a:ln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90774559-5480-45B7-925A-A911DFB23FE8}"/>
              </a:ext>
            </a:extLst>
          </p:cNvPr>
          <p:cNvSpPr/>
          <p:nvPr/>
        </p:nvSpPr>
        <p:spPr>
          <a:xfrm>
            <a:off x="2117900" y="4824208"/>
            <a:ext cx="343484" cy="404846"/>
          </a:xfrm>
          <a:prstGeom prst="rightArrow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E5065516-6A8B-4AC8-9787-F441C12C9BBD}"/>
              </a:ext>
            </a:extLst>
          </p:cNvPr>
          <p:cNvSpPr/>
          <p:nvPr/>
        </p:nvSpPr>
        <p:spPr>
          <a:xfrm rot="19922513">
            <a:off x="3920410" y="4419362"/>
            <a:ext cx="343484" cy="404846"/>
          </a:xfrm>
          <a:prstGeom prst="rightArrow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6DDA6E39-6832-425F-9DD3-2C7219BF4EEF}"/>
              </a:ext>
            </a:extLst>
          </p:cNvPr>
          <p:cNvSpPr/>
          <p:nvPr/>
        </p:nvSpPr>
        <p:spPr>
          <a:xfrm rot="1735826">
            <a:off x="3920410" y="5088495"/>
            <a:ext cx="343484" cy="404846"/>
          </a:xfrm>
          <a:prstGeom prst="rightArrow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2763960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100761</TotalTime>
  <Words>5187</Words>
  <Application>Microsoft Office PowerPoint</Application>
  <PresentationFormat>Widescreen</PresentationFormat>
  <Paragraphs>941</Paragraphs>
  <Slides>62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79" baseType="lpstr">
      <vt:lpstr>AAAAAS+Avenir-BookOblique</vt:lpstr>
      <vt:lpstr>Google Sans</vt:lpstr>
      <vt:lpstr>NimbusSanL-Bold</vt:lpstr>
      <vt:lpstr>NimbusSanL-Regu</vt:lpstr>
      <vt:lpstr>NimbusSanL-ReguItal</vt:lpstr>
      <vt:lpstr>SFRM1440</vt:lpstr>
      <vt:lpstr>Aharoni</vt:lpstr>
      <vt:lpstr>Amiri</vt:lpstr>
      <vt:lpstr>Arial</vt:lpstr>
      <vt:lpstr>Bradley Hand ITC</vt:lpstr>
      <vt:lpstr>Calibri</vt:lpstr>
      <vt:lpstr>Calibri Light</vt:lpstr>
      <vt:lpstr>Cambria Math</vt:lpstr>
      <vt:lpstr>Castellar</vt:lpstr>
      <vt:lpstr>Times</vt:lpstr>
      <vt:lpstr>Wingdings</vt:lpstr>
      <vt:lpstr>Office Theme</vt:lpstr>
      <vt:lpstr>Future Astrophysical Neutrino Experiments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All-rounder precision detectors</vt:lpstr>
      <vt:lpstr>Solar Neutrinos</vt:lpstr>
      <vt:lpstr>Core-collapse Supernova</vt:lpstr>
      <vt:lpstr>Core-collapse Supernova</vt:lpstr>
      <vt:lpstr>Diffuse Supernova Neutrino Background</vt:lpstr>
      <vt:lpstr>Hybrid Detectors – Theia </vt:lpstr>
      <vt:lpstr>Hybrid Detectors – JNE</vt:lpstr>
      <vt:lpstr>A Complementary Worldwide Network</vt:lpstr>
      <vt:lpstr>Ramping up in energy</vt:lpstr>
      <vt:lpstr>PowerPoint Presentation</vt:lpstr>
      <vt:lpstr>PowerPoint Presentation</vt:lpstr>
      <vt:lpstr>PowerPoint Presentation</vt:lpstr>
      <vt:lpstr>What do we need?</vt:lpstr>
      <vt:lpstr>PowerPoint Presentation</vt:lpstr>
      <vt:lpstr>Event interaction types</vt:lpstr>
      <vt:lpstr>Upcoming Detector Needs</vt:lpstr>
      <vt:lpstr>Upcoming Detector Needs</vt:lpstr>
      <vt:lpstr>Upcoming Detector Needs</vt:lpstr>
      <vt:lpstr>What’s on the way?</vt:lpstr>
      <vt:lpstr>PowerPoint Presentation</vt:lpstr>
      <vt:lpstr>PowerPoint Presentation</vt:lpstr>
      <vt:lpstr>IceCube Gen2</vt:lpstr>
      <vt:lpstr>IceCube Gen2</vt:lpstr>
      <vt:lpstr>IceCube Gen2</vt:lpstr>
      <vt:lpstr>PowerPoint Presentation</vt:lpstr>
      <vt:lpstr>PowerPoint Presentation</vt:lpstr>
      <vt:lpstr>PowerPoint Presentation</vt:lpstr>
      <vt:lpstr>TRIDENT</vt:lpstr>
      <vt:lpstr>TRIDENT</vt:lpstr>
      <vt:lpstr>TRIDENT</vt:lpstr>
      <vt:lpstr>TRIDENT</vt:lpstr>
      <vt:lpstr>TRIDENT</vt:lpstr>
      <vt:lpstr>PowerPoint Presentation</vt:lpstr>
      <vt:lpstr>P-ONE</vt:lpstr>
      <vt:lpstr>P-ONE</vt:lpstr>
      <vt:lpstr>PowerPoint Presentation</vt:lpstr>
      <vt:lpstr>Baikal-HUNT</vt:lpstr>
      <vt:lpstr>Baikal-GVD</vt:lpstr>
      <vt:lpstr>NEON</vt:lpstr>
      <vt:lpstr>Other Interesting Ideas - POLARIS</vt:lpstr>
      <vt:lpstr>Beyond the TeV to EeV sky?</vt:lpstr>
      <vt:lpstr>Beyond the TeV to EeV sky?</vt:lpstr>
      <vt:lpstr>Low-Energy supernova detection </vt:lpstr>
      <vt:lpstr>Low-Energy supernova detection </vt:lpstr>
      <vt:lpstr>Further improving seawater telescopes</vt:lpstr>
      <vt:lpstr>Further improving seawater telescopes</vt:lpstr>
      <vt:lpstr>Climbing out of the Water</vt:lpstr>
      <vt:lpstr>TAMBO</vt:lpstr>
      <vt:lpstr>Trinity</vt:lpstr>
      <vt:lpstr>Conclusion</vt:lpstr>
      <vt:lpstr>Backup</vt:lpstr>
      <vt:lpstr>Detector Design – hDOMs</vt:lpstr>
      <vt:lpstr>Source Discovery Potential</vt:lpstr>
      <vt:lpstr>Source Discovery Potential – String Clustering</vt:lpstr>
      <vt:lpstr>Source Discovery Potential – Optical properties </vt:lpstr>
      <vt:lpstr>Source Discovery Potential – Optical properties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Iwan Morton-Blake</dc:creator>
  <cp:lastModifiedBy>Iwan Blake</cp:lastModifiedBy>
  <cp:revision>1006</cp:revision>
  <dcterms:created xsi:type="dcterms:W3CDTF">2024-11-05T02:28:08Z</dcterms:created>
  <dcterms:modified xsi:type="dcterms:W3CDTF">2026-06-26T15:38:52Z</dcterms:modified>
</cp:coreProperties>
</file>