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75" r:id="rId2"/>
    <p:sldMasterId id="2147483687" r:id="rId3"/>
    <p:sldMasterId id="2147483663" r:id="rId4"/>
    <p:sldMasterId id="2147483701" r:id="rId5"/>
    <p:sldMasterId id="2147483715" r:id="rId6"/>
  </p:sldMasterIdLst>
  <p:notesMasterIdLst>
    <p:notesMasterId r:id="rId47"/>
  </p:notesMasterIdLst>
  <p:sldIdLst>
    <p:sldId id="1680" r:id="rId7"/>
    <p:sldId id="1692" r:id="rId8"/>
    <p:sldId id="1691" r:id="rId9"/>
    <p:sldId id="1693" r:id="rId10"/>
    <p:sldId id="1684" r:id="rId11"/>
    <p:sldId id="1697" r:id="rId12"/>
    <p:sldId id="1698" r:id="rId13"/>
    <p:sldId id="1686" r:id="rId14"/>
    <p:sldId id="1702" r:id="rId15"/>
    <p:sldId id="1685" r:id="rId16"/>
    <p:sldId id="1700" r:id="rId17"/>
    <p:sldId id="1705" r:id="rId18"/>
    <p:sldId id="1707" r:id="rId19"/>
    <p:sldId id="1706" r:id="rId20"/>
    <p:sldId id="1701" r:id="rId21"/>
    <p:sldId id="1708" r:id="rId22"/>
    <p:sldId id="1712" r:id="rId23"/>
    <p:sldId id="1688" r:id="rId24"/>
    <p:sldId id="1687" r:id="rId25"/>
    <p:sldId id="1711" r:id="rId26"/>
    <p:sldId id="1689" r:id="rId27"/>
    <p:sldId id="1710" r:id="rId28"/>
    <p:sldId id="274" r:id="rId29"/>
    <p:sldId id="1690" r:id="rId30"/>
    <p:sldId id="838" r:id="rId31"/>
    <p:sldId id="699" r:id="rId32"/>
    <p:sldId id="1663" r:id="rId33"/>
    <p:sldId id="714" r:id="rId34"/>
    <p:sldId id="1664" r:id="rId35"/>
    <p:sldId id="1665" r:id="rId36"/>
    <p:sldId id="261" r:id="rId37"/>
    <p:sldId id="1667" r:id="rId38"/>
    <p:sldId id="269" r:id="rId39"/>
    <p:sldId id="1671" r:id="rId40"/>
    <p:sldId id="996" r:id="rId41"/>
    <p:sldId id="268" r:id="rId42"/>
    <p:sldId id="1679" r:id="rId43"/>
    <p:sldId id="276" r:id="rId44"/>
    <p:sldId id="1677" r:id="rId45"/>
    <p:sldId id="310" r:id="rId4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9pPr>
  </p:defaultTextStyle>
  <p:extLst>
    <p:ext uri="{EFAFB233-063F-42B5-8137-9DF3F51BA10A}">
      <p15:sldGuideLst xmlns:p15="http://schemas.microsoft.com/office/powerpoint/2012/main">
        <p15:guide id="1" orient="horz" pos="3095" userDrawn="1">
          <p15:clr>
            <a:srgbClr val="A4A3A4"/>
          </p15:clr>
        </p15:guide>
        <p15:guide id="2" pos="409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2B85E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Ref idx="minor">
          <a:srgbClr val="000000"/>
        </a:fontRef>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Ref idx="minor">
          <a:srgbClr val="5A5F5E"/>
        </a:fontRef>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satOff val="1848"/>
              <a:lumOff val="-15262"/>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firstRow>
  </a:tblStyle>
  <a:tblStyle styleId="{CF821DB8-F4EB-4A41-A1BA-3FCAFE7338EE}" styleName="">
    <a:tblBg/>
    <a:wholeTbl>
      <a:tcTxStyle b="off" i="off">
        <a:fontRef idx="minor">
          <a:srgbClr val="5A5F5E"/>
        </a:fontRef>
        <a:srgbClr val="5A5F5E"/>
      </a:tcTxStyle>
      <a:tcStyle>
        <a:tcBdr>
          <a:left>
            <a:ln w="50800" cap="flat">
              <a:noFill/>
              <a:miter lim="400000"/>
            </a:ln>
          </a:left>
          <a:right>
            <a:ln w="50800" cap="flat">
              <a:noFill/>
              <a:miter lim="400000"/>
            </a:ln>
          </a:right>
          <a:top>
            <a:ln w="50800" cap="flat">
              <a:noFill/>
              <a:miter lim="400000"/>
            </a:ln>
          </a:top>
          <a:bottom>
            <a:ln w="50800" cap="flat">
              <a:noFill/>
              <a:miter lim="400000"/>
            </a:ln>
          </a:bottom>
          <a:insideH>
            <a:ln w="50800" cap="flat">
              <a:noFill/>
              <a:miter lim="400000"/>
            </a:ln>
          </a:insideH>
          <a:insideV>
            <a:ln w="50800" cap="flat">
              <a:noFill/>
              <a:miter lim="400000"/>
            </a:ln>
          </a:insideV>
        </a:tcBdr>
        <a:fill>
          <a:noFill/>
        </a:fill>
      </a:tcStyle>
    </a:wholeTbl>
    <a:band2H>
      <a:tcTxStyle/>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EBEBEB"/>
          </a:solidFill>
        </a:fill>
      </a:tcStyle>
    </a:band2H>
    <a:firstCo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a:tcStyle>
        <a:tcBdr/>
        <a:fill>
          <a:solidFill>
            <a:srgbClr val="000000">
              <a:alpha val="5000"/>
            </a:srgbClr>
          </a:solidFill>
        </a:fill>
      </a:tcStyle>
    </a:band2H>
    <a:firstCol>
      <a:tcTxStyle b="off" i="off">
        <a:fontRef idx="minor">
          <a:srgbClr val="000000"/>
        </a:fontRef>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7"/>
    <p:restoredTop sz="91638"/>
  </p:normalViewPr>
  <p:slideViewPr>
    <p:cSldViewPr snapToGrid="0" showGuides="1">
      <p:cViewPr varScale="1">
        <p:scale>
          <a:sx n="98" d="100"/>
          <a:sy n="98" d="100"/>
        </p:scale>
        <p:origin x="1256" y="216"/>
      </p:cViewPr>
      <p:guideLst>
        <p:guide orient="horz" pos="3095"/>
        <p:guide pos="4096"/>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08" d="100"/>
          <a:sy n="108" d="100"/>
        </p:scale>
        <p:origin x="24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 name="Shape 138"/>
          <p:cNvSpPr>
            <a:spLocks noGrp="1" noRot="1" noChangeAspect="1"/>
          </p:cNvSpPr>
          <p:nvPr>
            <p:ph type="sldImg"/>
          </p:nvPr>
        </p:nvSpPr>
        <p:spPr>
          <a:xfrm>
            <a:off x="1143000" y="685800"/>
            <a:ext cx="4572000" cy="3429000"/>
          </a:xfrm>
          <a:prstGeom prst="rect">
            <a:avLst/>
          </a:prstGeom>
        </p:spPr>
        <p:txBody>
          <a:bodyPr/>
          <a:lstStyle/>
          <a:p>
            <a:endParaRPr/>
          </a:p>
        </p:txBody>
      </p:sp>
      <p:sp>
        <p:nvSpPr>
          <p:cNvPr id="139" name="Shape 13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rtl="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533734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known that some neutrino masses are non-zero from the theory developed by Bruno </a:t>
            </a:r>
            <a:r>
              <a:rPr lang="en-US" dirty="0" err="1"/>
              <a:t>Pontecorvo</a:t>
            </a:r>
            <a:r>
              <a:rPr lang="en-US" dirty="0"/>
              <a:t> who applied quantum mechanics to the production of neutrinos from processes that are so short in time that the energy uncertainty of the process spans the range of neutrinos masses.  In those conditions, nature does not force the choice of one specific neutrino mass eigenstate, but necessarily allows all possible states to propagate coherently over long distances until only one gets projected out at the time of measurement.  These states oscillate between each other.</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A60DED5-2478-0146-BF30-57697A483256}" type="slidenum">
              <a:rPr kumimoji="0" lang="en-US" sz="1200" b="0" i="0" u="none" strike="noStrike" kern="1200" cap="none" spc="0" normalizeH="0" baseline="0" noProof="0" smtClean="0">
                <a:ln>
                  <a:noFill/>
                </a:ln>
                <a:solidFill>
                  <a:srgbClr val="000000"/>
                </a:solidFill>
                <a:effectLst/>
                <a:uLnTx/>
                <a:uFillTx/>
                <a:latin typeface="Arial" pitchFamily="-107"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sz="1200" b="0" i="0" u="none" strike="noStrike" kern="1200" cap="none" spc="0" normalizeH="0" baseline="0" noProof="0">
              <a:ln>
                <a:noFill/>
              </a:ln>
              <a:solidFill>
                <a:srgbClr val="000000"/>
              </a:solidFill>
              <a:effectLst/>
              <a:uLnTx/>
              <a:uFillTx/>
              <a:latin typeface="Arial" pitchFamily="-107" charset="0"/>
              <a:ea typeface="+mn-ea"/>
              <a:cs typeface="+mn-cs"/>
            </a:endParaRPr>
          </a:p>
        </p:txBody>
      </p:sp>
    </p:spTree>
    <p:extLst>
      <p:ext uri="{BB962C8B-B14F-4D97-AF65-F5344CB8AC3E}">
        <p14:creationId xmlns:p14="http://schemas.microsoft.com/office/powerpoint/2010/main" val="2745750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known that some neutrino masses are non-zero from the theory developed by Bruno </a:t>
            </a:r>
            <a:r>
              <a:rPr lang="en-US" dirty="0" err="1"/>
              <a:t>Pontecorvo</a:t>
            </a:r>
            <a:r>
              <a:rPr lang="en-US" dirty="0"/>
              <a:t> who applied quantum mechanics to the production of neutrinos from processes that are so short in time that the energy uncertainty of the process spans the range of neutrinos masses.  In those conditions, nature does not force the choice of one specific neutrino mass eigenstate, but necessarily allows all possible states to propagate coherently over long distances until only one gets projected out at the time of measurement.  These states oscillate between each other.</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A60DED5-2478-0146-BF30-57697A483256}" type="slidenum">
              <a:rPr kumimoji="0" lang="en-US" sz="1200" b="0" i="0" u="none" strike="noStrike" kern="1200" cap="none" spc="0" normalizeH="0" baseline="0" noProof="0" smtClean="0">
                <a:ln>
                  <a:noFill/>
                </a:ln>
                <a:solidFill>
                  <a:srgbClr val="000000"/>
                </a:solidFill>
                <a:effectLst/>
                <a:uLnTx/>
                <a:uFillTx/>
                <a:latin typeface="Arial" pitchFamily="-107"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srgbClr val="000000"/>
              </a:solidFill>
              <a:effectLst/>
              <a:uLnTx/>
              <a:uFillTx/>
              <a:latin typeface="Arial" pitchFamily="-107" charset="0"/>
              <a:ea typeface="+mn-ea"/>
              <a:cs typeface="+mn-cs"/>
            </a:endParaRPr>
          </a:p>
        </p:txBody>
      </p:sp>
    </p:spTree>
    <p:extLst>
      <p:ext uri="{BB962C8B-B14F-4D97-AF65-F5344CB8AC3E}">
        <p14:creationId xmlns:p14="http://schemas.microsoft.com/office/powerpoint/2010/main" val="1049294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the Universe look like from the point of view of a massive neutrino?  Neutrinos start out traveling at nearly the speed of light, but as the Universe expands, they slow down.  They see the Universe aging as they travel, but at distances an order of magnitude closer to us than the photons.  That means that we can see optically a much older version of the Universe than what the neutrinos experienced.  If we spot a supermassive black hole in the path in the way of the neutrino from the Big Bang, then those neutrinos may have been captured or deflected by those black holes.</a:t>
            </a:r>
          </a:p>
        </p:txBody>
      </p:sp>
    </p:spTree>
    <p:extLst>
      <p:ext uri="{BB962C8B-B14F-4D97-AF65-F5344CB8AC3E}">
        <p14:creationId xmlns:p14="http://schemas.microsoft.com/office/powerpoint/2010/main" val="2491199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we detect neutrinos?  We do so through a nuclear transformation where we can convert a light element, in this case, tritium, into a helium-3 atom by the capture of a neutrino from the Big Bang.  The mass of the neutrino, for which we don’t know it’s absolute value, would separate the relic neutrino capture signal to be a narrow peak of high kinetic energy electrons.  Similarly, tritium, which is unstable to beta-decay, would produce a lower energy spectrum of electrons whose spectrum drops off near its endpoint because of the neutrino mass stealing away what would otherwise be available kinetic energy.  Enrico Fermi predicted this effect.  This, in turn, predicts a gap with a spacing of twice the neutrino mass between relic neutrino capture and maximal energy beta-decay electrons.  I’ve included the world’s highest energy neutrino event from KM3.</a:t>
            </a:r>
          </a:p>
        </p:txBody>
      </p:sp>
    </p:spTree>
    <p:extLst>
      <p:ext uri="{BB962C8B-B14F-4D97-AF65-F5344CB8AC3E}">
        <p14:creationId xmlns:p14="http://schemas.microsoft.com/office/powerpoint/2010/main" val="98020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effect on the beta spectrum predicted by Enrico </a:t>
            </a:r>
            <a:r>
              <a:rPr lang="en-US"/>
              <a:t>Fermi 91 </a:t>
            </a:r>
            <a:r>
              <a:rPr lang="en-US" dirty="0"/>
              <a:t>years ago gives a tell-tale signature for finite neutrino mass.  Here you can see the shape for heavy, light and massless neutrinos.  However, in Fermi’s time, there was no mass scale known for the neutrino – there is a reason why there are no units on this plot.  In practice, the neutrino mess is limited by lab experiments to less than 0.45 eV and oscillations tell us that at least one is heavier than 0.05 eV.  Those scales are smaller than atomic binding energies, so when we hold tritium with chemical bonds, the neutrino mass effect from Fermi appears subdominant to atomic effects and as we will see, the threshold effects appear multiple times.</a:t>
            </a:r>
          </a:p>
        </p:txBody>
      </p:sp>
    </p:spTree>
    <p:extLst>
      <p:ext uri="{BB962C8B-B14F-4D97-AF65-F5344CB8AC3E}">
        <p14:creationId xmlns:p14="http://schemas.microsoft.com/office/powerpoint/2010/main" val="3125561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PTOLEMY experiment studies Graphene, a novel 2D material made only from Carbon atoms, as way of holding tritium against vacuum.  This allows emitted electrons to pass directly into vacuum to avoid scattering effects.  This material will capture the final state helium-3 element in some cases and these atoms fall into a spectrum of excited states that appear like steps in the energy spectrum of the endpoint electrons.  And in some cases, the helium-3 clears the Graphene surface as a kind of “atomic”  work function.</a:t>
            </a:r>
          </a:p>
        </p:txBody>
      </p:sp>
    </p:spTree>
    <p:extLst>
      <p:ext uri="{BB962C8B-B14F-4D97-AF65-F5344CB8AC3E}">
        <p14:creationId xmlns:p14="http://schemas.microsoft.com/office/powerpoint/2010/main" val="491428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effect of Fermi appears every time there is a new energy threshold and as excited states grow in numbers with each step, the Fermi effect is a percentage effect on each step and in the much larger  atomic work function threshold.  This discovery allows us to measure neutrino mass effects across the spectrum and requires much less tritium than having  to go to the extreme upper tip and collect events there.  The atomic work function and steps introduce an endpoint shape that has more structure than Fermi predicted from neutrino mass alone.  One wonders whether previous neutrino mass experiments that measure unphysical negative mass squared preferred values are in fact not accounting for atomic steps in their data, and it could be that our measurements will help with the re-analysis of that data.  An important take-away from this talk is that the neutrino mass measurement for these systems for these tiny masses is equally a condensed matter experiment.   PTOLEMY will have an energy resolution high enough to measure these steps directly.</a:t>
            </a:r>
          </a:p>
        </p:txBody>
      </p:sp>
    </p:spTree>
    <p:extLst>
      <p:ext uri="{BB962C8B-B14F-4D97-AF65-F5344CB8AC3E}">
        <p14:creationId xmlns:p14="http://schemas.microsoft.com/office/powerpoint/2010/main" val="3113794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6D6F38A7-0194-A428-8F05-EB26140C6BF1}"/>
            </a:ext>
          </a:extLst>
        </p:cNvPr>
        <p:cNvGrpSpPr/>
        <p:nvPr/>
      </p:nvGrpSpPr>
      <p:grpSpPr>
        <a:xfrm>
          <a:off x="0" y="0"/>
          <a:ext cx="0" cy="0"/>
          <a:chOff x="0" y="0"/>
          <a:chExt cx="0" cy="0"/>
        </a:xfrm>
      </p:grpSpPr>
      <p:sp>
        <p:nvSpPr>
          <p:cNvPr id="16386" name="Rectangle 21">
            <a:extLst>
              <a:ext uri="{FF2B5EF4-FFF2-40B4-BE49-F238E27FC236}">
                <a16:creationId xmlns:a16="http://schemas.microsoft.com/office/drawing/2014/main" id="{B38D3736-BD4D-CC0E-ED04-58E4D0F4CAB9}"/>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marL="215900" indent="-215900">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marL="215900" marR="0" lvl="0" indent="-215900" algn="r" defTabSz="457200" rtl="0" eaLnBrk="1" fontAlgn="auto" latinLnBrk="0" hangingPunct="1">
              <a:lnSpc>
                <a:spcPct val="100000"/>
              </a:lnSpc>
              <a:spcBef>
                <a:spcPct val="0"/>
              </a:spcBef>
              <a:spcAft>
                <a:spcPts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9F892585-3CEB-4107-8004-A4496B2468A5}" type="slidenum">
              <a:rPr kumimoji="0" lang="it-IT" altLang="it-IT"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pPr marL="215900" marR="0" lvl="0" indent="-215900" algn="r" defTabSz="457200" rtl="0" eaLnBrk="1" fontAlgn="auto" latinLnBrk="0" hangingPunct="1">
                <a:lnSpc>
                  <a:spcPct val="100000"/>
                </a:lnSpc>
                <a:spcBef>
                  <a:spcPct val="0"/>
                </a:spcBef>
                <a:spcAft>
                  <a:spcPts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35</a:t>
            </a:fld>
            <a:endParaRPr kumimoji="0" lang="it-IT" altLang="it-IT"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6387" name="Text Box 1">
            <a:extLst>
              <a:ext uri="{FF2B5EF4-FFF2-40B4-BE49-F238E27FC236}">
                <a16:creationId xmlns:a16="http://schemas.microsoft.com/office/drawing/2014/main" id="{E4D31223-738A-F241-9AF2-D3698EBA62E2}"/>
              </a:ext>
            </a:extLst>
          </p:cNvPr>
          <p:cNvSpPr txBox="1">
            <a:spLocks noChangeArrowheads="1"/>
          </p:cNvSpPr>
          <p:nvPr/>
        </p:nvSpPr>
        <p:spPr bwMode="auto">
          <a:xfrm>
            <a:off x="3886200" y="8837613"/>
            <a:ext cx="2949575" cy="43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marL="0" marR="0" lvl="0" indent="0" algn="r" defTabSz="457200" rtl="0" eaLnBrk="1" fontAlgn="auto" latinLnBrk="0" hangingPunct="1">
              <a:lnSpc>
                <a:spcPct val="100000"/>
              </a:lnSpc>
              <a:spcBef>
                <a:spcPct val="0"/>
              </a:spcBef>
              <a:spcAft>
                <a:spcPts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4ACFBD6C-3A64-4CC4-8499-ADE34FEF26DA}" type="slidenum">
              <a:rPr kumimoji="0" lang="it-IT" altLang="it-IT"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Unicode MS" charset="0"/>
              </a:rPr>
              <a:pPr marL="0" marR="0" lvl="0" indent="0" algn="r" defTabSz="457200" rtl="0" eaLnBrk="1" fontAlgn="auto" latinLnBrk="0" hangingPunct="1">
                <a:lnSpc>
                  <a:spcPct val="100000"/>
                </a:lnSpc>
                <a:spcBef>
                  <a:spcPct val="0"/>
                </a:spcBef>
                <a:spcAft>
                  <a:spcPts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35</a:t>
            </a:fld>
            <a:endParaRPr kumimoji="0" lang="it-IT" altLang="it-IT"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Unicode MS" charset="0"/>
            </a:endParaRPr>
          </a:p>
        </p:txBody>
      </p:sp>
      <p:sp>
        <p:nvSpPr>
          <p:cNvPr id="16388" name="Rectangle 2">
            <a:extLst>
              <a:ext uri="{FF2B5EF4-FFF2-40B4-BE49-F238E27FC236}">
                <a16:creationId xmlns:a16="http://schemas.microsoft.com/office/drawing/2014/main" id="{94E5089E-B16C-98D3-2EC9-111453EDA893}"/>
              </a:ext>
            </a:extLst>
          </p:cNvPr>
          <p:cNvSpPr>
            <a:spLocks noGrp="1" noRot="1" noChangeAspect="1" noChangeArrowheads="1" noTextEdit="1"/>
          </p:cNvSpPr>
          <p:nvPr>
            <p:ph type="sldImg"/>
          </p:nvPr>
        </p:nvSpPr>
        <p:spPr>
          <a:xfrm>
            <a:off x="3340100" y="533400"/>
            <a:ext cx="3454400" cy="2590800"/>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9" name="Rectangle 3">
            <a:extLst>
              <a:ext uri="{FF2B5EF4-FFF2-40B4-BE49-F238E27FC236}">
                <a16:creationId xmlns:a16="http://schemas.microsoft.com/office/drawing/2014/main" id="{5B9E5A2F-171B-91FC-66B6-A8D9797CB052}"/>
              </a:ext>
            </a:extLst>
          </p:cNvPr>
          <p:cNvSpPr>
            <a:spLocks noGrp="1" noChangeArrowheads="1"/>
          </p:cNvSpPr>
          <p:nvPr>
            <p:ph type="body" idx="1"/>
          </p:nvPr>
        </p:nvSpPr>
        <p:spPr>
          <a:xfrm>
            <a:off x="1371600" y="3276600"/>
            <a:ext cx="7389813" cy="319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457200" eaLnBrk="1" fontAlgn="auto" latinLnBrk="0" hangingPunct="1">
              <a:lnSpc>
                <a:spcPct val="117999"/>
              </a:lnSpc>
              <a:spcBef>
                <a:spcPts val="0"/>
              </a:spcBef>
              <a:spcAft>
                <a:spcPts val="0"/>
              </a:spcAft>
              <a:buClrTx/>
              <a:buSzTx/>
              <a:buFontTx/>
              <a:buNone/>
              <a:tabLst/>
              <a:defRPr/>
            </a:pPr>
            <a:r>
              <a:rPr lang="en-US" dirty="0"/>
              <a:t>Hydrogen and deuterium loading of </a:t>
            </a:r>
            <a:r>
              <a:rPr lang="en-US" dirty="0" err="1"/>
              <a:t>nano</a:t>
            </a:r>
            <a:r>
              <a:rPr lang="en-US" dirty="0"/>
              <a:t>-porous graphene has been achieved by the Roma and </a:t>
            </a:r>
            <a:r>
              <a:rPr lang="en-US" dirty="0" err="1"/>
              <a:t>RomaTre</a:t>
            </a:r>
            <a:r>
              <a:rPr lang="en-US" dirty="0"/>
              <a:t>  groups using a special capillary cracker and loading setup, custom built in Italy.  This is the world record for hydrogen loading on Graphene with more than 9 of every 10 carbon atoms attached to hydrogen.  We are working on developing this chamber for use in a tritium facility.</a:t>
            </a:r>
          </a:p>
        </p:txBody>
      </p:sp>
    </p:spTree>
    <p:extLst>
      <p:ext uri="{BB962C8B-B14F-4D97-AF65-F5344CB8AC3E}">
        <p14:creationId xmlns:p14="http://schemas.microsoft.com/office/powerpoint/2010/main" val="32516532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remaining kinetic energy/momentum of the electrons referenced to a precise voltage difference between target and detector are then measured to resolutions comparable to the neutrino mass.  A special feature of the PTOLEMY magnetic geometry is that not only are we able to leverage zero-field TES, an electrostatic spectrometer is also possible for the precision energy measurement.</a:t>
            </a:r>
          </a:p>
        </p:txBody>
      </p:sp>
    </p:spTree>
    <p:extLst>
      <p:ext uri="{BB962C8B-B14F-4D97-AF65-F5344CB8AC3E}">
        <p14:creationId xmlns:p14="http://schemas.microsoft.com/office/powerpoint/2010/main" val="32383238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great synergy between particle physics and condensed matter physics is in the possibility of using a spherical electrostatic spectrometer for the final electron momentum measurement, as one would use to probe the band structure in condensed matter physics using ARPES-like methods.  We are able to time-multiplex the anode to achieve position sensitive detection with an MCP, expanding the phase space of the device.  This phase space is very much like photoelectrons coming off a 3 inch photocathode – a familiar problem for KM3.</a:t>
            </a:r>
          </a:p>
        </p:txBody>
      </p:sp>
    </p:spTree>
    <p:extLst>
      <p:ext uri="{BB962C8B-B14F-4D97-AF65-F5344CB8AC3E}">
        <p14:creationId xmlns:p14="http://schemas.microsoft.com/office/powerpoint/2010/main" val="900295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38307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full end-to-end simulation of this process.  We see the target location and electron path into the high field magnet, the RF measurement region and then the electrodes guiding the electrons to the </a:t>
            </a:r>
            <a:r>
              <a:rPr lang="en-US" dirty="0" err="1"/>
              <a:t>microcalorimeter</a:t>
            </a:r>
            <a:r>
              <a:rPr lang="en-US" dirty="0"/>
              <a:t>.  At the current stage of the project where we will be commissioning the filter transport, a novel new approach is being developed for electron analysis with Fermilab.  A pixelated CCD/Skipper readout system with a GEM-like pre-accelerator on the surface will provide a momentum spectrometer with a silicon-based Faraday cup micro-array with a noise level that is a small fraction of one elementary charge.</a:t>
            </a:r>
          </a:p>
        </p:txBody>
      </p:sp>
    </p:spTree>
    <p:extLst>
      <p:ext uri="{BB962C8B-B14F-4D97-AF65-F5344CB8AC3E}">
        <p14:creationId xmlns:p14="http://schemas.microsoft.com/office/powerpoint/2010/main" val="6512262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important part of  the experiment is being fabricated currently in Genova.  This is a new generation of superconducting magnet using MgB2 coils that are conduction cooled.  It’s highly energy efficient and produces through iron pole face shaping all the regions we need for the target, RF and a zero field region where we can shield and place the micro-calorimeter/</a:t>
            </a:r>
            <a:r>
              <a:rPr lang="en-US"/>
              <a:t>electrostatic spectrometer </a:t>
            </a:r>
            <a:r>
              <a:rPr lang="en-US" dirty="0"/>
              <a:t>-  </a:t>
            </a:r>
            <a:r>
              <a:rPr lang="en-US"/>
              <a:t>which need </a:t>
            </a:r>
            <a:r>
              <a:rPr lang="en-US" dirty="0"/>
              <a:t>zero magnetic field to operate.  Here we also show the vacuum system under development at LNGS.</a:t>
            </a:r>
          </a:p>
        </p:txBody>
      </p:sp>
    </p:spTree>
    <p:extLst>
      <p:ext uri="{BB962C8B-B14F-4D97-AF65-F5344CB8AC3E}">
        <p14:creationId xmlns:p14="http://schemas.microsoft.com/office/powerpoint/2010/main" val="35856482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PTOLEMY is a collaboration of people from all over with a common dream of measuring  the youngest Universe.</a:t>
            </a:r>
          </a:p>
        </p:txBody>
      </p:sp>
      <p:sp>
        <p:nvSpPr>
          <p:cNvPr id="4" name="Slide Number Placeholder 3"/>
          <p:cNvSpPr>
            <a:spLocks noGrp="1"/>
          </p:cNvSpPr>
          <p:nvPr>
            <p:ph type="sldNum" sz="quarter" idx="10"/>
          </p:nvPr>
        </p:nvSpPr>
        <p:spPr/>
        <p:txBody>
          <a:bodyPr/>
          <a:lstStyle/>
          <a:p>
            <a:fld id="{CF23E83C-66B4-7446-AA52-3E21F7647497}" type="slidenum">
              <a:rPr lang="en-US" smtClean="0"/>
              <a:t>40</a:t>
            </a:fld>
            <a:endParaRPr lang="en-US"/>
          </a:p>
        </p:txBody>
      </p:sp>
    </p:spTree>
    <p:extLst>
      <p:ext uri="{BB962C8B-B14F-4D97-AF65-F5344CB8AC3E}">
        <p14:creationId xmlns:p14="http://schemas.microsoft.com/office/powerpoint/2010/main" val="149104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need to suppress background led us to consider the semi-relativistic cyclotron motion of an electron in magnetic field.  A new, non-destructive technique for tagging electrons, developed by the Project 8 collaboration, could be used to tag the electron between the graphene and the micro-calorimeter to reduce backgrounds.  Here we show the bouncing motion of an endpoint electron in magnetic field as it drifts between the target and micro-calorimeter.  These electrons will emit microwave radiation – like in your microwave, but much lower power.</a:t>
            </a:r>
          </a:p>
        </p:txBody>
      </p:sp>
    </p:spTree>
    <p:extLst>
      <p:ext uri="{BB962C8B-B14F-4D97-AF65-F5344CB8AC3E}">
        <p14:creationId xmlns:p14="http://schemas.microsoft.com/office/powerpoint/2010/main" val="1996456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28DFD-FC40-2055-BBDC-E45D90D83B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C75E06-9CAB-40DF-CBEF-3EE789820F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909428-19A9-9773-F924-D92C30319277}"/>
              </a:ext>
            </a:extLst>
          </p:cNvPr>
          <p:cNvSpPr>
            <a:spLocks noGrp="1"/>
          </p:cNvSpPr>
          <p:nvPr>
            <p:ph type="body" idx="1"/>
          </p:nvPr>
        </p:nvSpPr>
        <p:spPr/>
        <p:txBody>
          <a:bodyPr/>
          <a:lstStyle/>
          <a:p>
            <a:r>
              <a:rPr lang="en-US" dirty="0"/>
              <a:t>The need to suppress background led us to consider the semi-relativistic cyclotron motion of an electron in magnetic field.  A new, non-destructive technique for tagging electrons, developed by the Project 8 collaboration, could be used to tag the electron between the graphene and the micro-calorimeter to reduce backgrounds.  Here we show the bouncing motion of an endpoint electron in magnetic field as it drifts between the target and micro-calorimeter.  These electrons will emit microwave radiation – like in your microwave, but much lower power.</a:t>
            </a:r>
          </a:p>
        </p:txBody>
      </p:sp>
    </p:spTree>
    <p:extLst>
      <p:ext uri="{BB962C8B-B14F-4D97-AF65-F5344CB8AC3E}">
        <p14:creationId xmlns:p14="http://schemas.microsoft.com/office/powerpoint/2010/main" val="4268716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Project 8 collaboration uses the relativistic shift of the cyclotron motion to derive the energy values of electrons measured this way and have measured  the tritium endpoint spectrum.  The background suppression is amazing.  They saw the equivalent of less than 1 event per eV in 100 years at the endpoint.  This is what we want, but for a drifting geometry.</a:t>
            </a:r>
          </a:p>
        </p:txBody>
      </p:sp>
    </p:spTree>
    <p:extLst>
      <p:ext uri="{BB962C8B-B14F-4D97-AF65-F5344CB8AC3E}">
        <p14:creationId xmlns:p14="http://schemas.microsoft.com/office/powerpoint/2010/main" val="2553541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conclusion, …read.</a:t>
            </a:r>
          </a:p>
        </p:txBody>
      </p:sp>
    </p:spTree>
    <p:extLst>
      <p:ext uri="{BB962C8B-B14F-4D97-AF65-F5344CB8AC3E}">
        <p14:creationId xmlns:p14="http://schemas.microsoft.com/office/powerpoint/2010/main" val="1576156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look back as far as we can see with photons using the Webb telescope (JWST), then the farther we look, the more uniform we see the matter distribution of the universe.  Gravitational instability is nominally a late universe effect and driven by free fall timescale over large distances.  Stellar black holes are formed when stars run out of fuel to burn and collapse under gravitational pressure.  That makes it strange for JWST to observe so many galaxies with supermassive black hole core at a time when we only expect to see the first stars.  This is a great mystery and grows with every new observation.</a:t>
            </a:r>
          </a:p>
        </p:txBody>
      </p:sp>
    </p:spTree>
    <p:extLst>
      <p:ext uri="{BB962C8B-B14F-4D97-AF65-F5344CB8AC3E}">
        <p14:creationId xmlns:p14="http://schemas.microsoft.com/office/powerpoint/2010/main" val="2819063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an immensely successful thermal model of the early Universe, here shown from a paper published in 1965 that predicted that the sphere shown in the previous slide could one day be observed, not in the optical when it was formed at roughly 3000K, but over a thousand times lower, now measured to be 2.7K due to the expansion of the Universe predicted by Einstein’s equations.  This theory predicted the acoustical waves that give rise to the large scale structure we see in the late Universe and that there was a time when the Universe was so hot and dense that the not only photons, but the light, neutral particles known as neutrinos dominate the total energy density of the Universe.  At one second after the Big Bang when the neutrinos are nearly half the total energy density of the Universe, the Universe becomes transparent to neutrinos and they begin traveling in straight lines like photons travel through transparent material.  From detecting the CMB, we know many properties of the relic neutrinos.  Their presence is immensely important as it sets the scale for the cooling of the Universe which enabled the light elements to be fabricated in just enough time, within the first 3 minutes, to give us the neutrons as the fundamental nuclear ingredient to the rich range of atomic elements we have today.</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A60DED5-2478-0146-BF30-57697A483256}" type="slidenum">
              <a:rPr kumimoji="0" lang="en-US" sz="1200" b="0" i="0" u="none" strike="noStrike" kern="1200" cap="none" spc="0" normalizeH="0" baseline="0" noProof="0" smtClean="0">
                <a:ln>
                  <a:noFill/>
                </a:ln>
                <a:solidFill>
                  <a:srgbClr val="000000"/>
                </a:solidFill>
                <a:effectLst/>
                <a:uLnTx/>
                <a:uFillTx/>
                <a:latin typeface="Arial" pitchFamily="-107"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Arial" pitchFamily="-107" charset="0"/>
              <a:ea typeface="+mn-ea"/>
              <a:cs typeface="+mn-cs"/>
            </a:endParaRPr>
          </a:p>
        </p:txBody>
      </p:sp>
    </p:spTree>
    <p:extLst>
      <p:ext uri="{BB962C8B-B14F-4D97-AF65-F5344CB8AC3E}">
        <p14:creationId xmlns:p14="http://schemas.microsoft.com/office/powerpoint/2010/main" val="1636083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look up a the night sky, we see a wave of coincident photons, the CMB photons emitted 13.8 billion years ago and now stretched in the microwave, but as they travel to us, they see the Universe aging and are joined by emissions along the way, for instance, of stars born 4 billion years ago, and star clusters and nebula 200 million light years away and the Andromeda galaxy 2 million light years away.  That is what we see in the night’s sky -  a mélange of many different time periods all at once.  </a:t>
            </a:r>
          </a:p>
          <a:p>
            <a:r>
              <a:rPr lang="en-US" dirty="0"/>
              <a:t>What would the neutrinos see along their way to Earth over their journey starting one second after the Big Bang?  You’d think they would see even farther away, but that would only be true if they were massless, we know that at least two of the three neutrinos have mass.  When I was a student in the late 80’s, one of the first measurements we made at the LEP collider was to count the number of light neutrinos in Z boson decay.  This created great certainty for what to expect in cosmology.  I see the neutrino mass in the same way.  The more we constrain with lab experiments, the more we can learn from cosmological observables.</a:t>
            </a:r>
          </a:p>
        </p:txBody>
      </p:sp>
    </p:spTree>
    <p:extLst>
      <p:ext uri="{BB962C8B-B14F-4D97-AF65-F5344CB8AC3E}">
        <p14:creationId xmlns:p14="http://schemas.microsoft.com/office/powerpoint/2010/main" val="4177676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Foto - Orizzontale">
    <p:spTree>
      <p:nvGrpSpPr>
        <p:cNvPr id="1" name=""/>
        <p:cNvGrpSpPr/>
        <p:nvPr/>
      </p:nvGrpSpPr>
      <p:grpSpPr>
        <a:xfrm>
          <a:off x="0" y="0"/>
          <a:ext cx="0" cy="0"/>
          <a:chOff x="0" y="0"/>
          <a:chExt cx="0" cy="0"/>
        </a:xfrm>
      </p:grpSpPr>
      <p:sp>
        <p:nvSpPr>
          <p:cNvPr id="20" name="Image"/>
          <p:cNvSpPr>
            <a:spLocks noGrp="1"/>
          </p:cNvSpPr>
          <p:nvPr>
            <p:ph type="pic" idx="21"/>
          </p:nvPr>
        </p:nvSpPr>
        <p:spPr>
          <a:xfrm>
            <a:off x="1258743" y="-673100"/>
            <a:ext cx="10390144" cy="777732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908800"/>
            <a:ext cx="10464800" cy="1282700"/>
          </a:xfrm>
          <a:prstGeom prst="rect">
            <a:avLst/>
          </a:prstGeom>
        </p:spPr>
        <p:txBody>
          <a:bodyPr/>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lvl1pPr>
            <a:lvl2pPr marL="0" indent="228600" algn="ctr">
              <a:spcBef>
                <a:spcPts val="0"/>
              </a:spcBef>
              <a:buSzTx/>
              <a:buNone/>
            </a:lvl2pPr>
            <a:lvl3pPr marL="0" indent="457200" algn="ctr">
              <a:spcBef>
                <a:spcPts val="0"/>
              </a:spcBef>
              <a:buSzTx/>
              <a:buNone/>
            </a:lvl3pPr>
            <a:lvl4pPr marL="0" indent="685800" algn="ctr">
              <a:spcBef>
                <a:spcPts val="0"/>
              </a:spcBef>
              <a:buSzTx/>
              <a:buNone/>
            </a:lvl4pPr>
            <a:lvl5pPr marL="0" indent="914400" algn="ctr">
              <a:spcBef>
                <a:spcPts val="0"/>
              </a:spcBef>
              <a:buSzTx/>
              <a:buNone/>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Image"/>
          <p:cNvSpPr>
            <a:spLocks noGrp="1"/>
          </p:cNvSpPr>
          <p:nvPr>
            <p:ph type="pic" idx="21"/>
          </p:nvPr>
        </p:nvSpPr>
        <p:spPr>
          <a:xfrm>
            <a:off x="-2552700" y="0"/>
            <a:ext cx="17339734" cy="9753601"/>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uoto">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extLst>
    <p:ext uri="{DCECCB84-F9BA-43D5-87BE-67443E8EF086}">
      <p15:sldGuideLst xmlns:p15="http://schemas.microsoft.com/office/powerpoint/2012/main">
        <p15:guide id="1" orient="horz" pos="3072" userDrawn="1">
          <p15:clr>
            <a:srgbClr val="FBAE40"/>
          </p15:clr>
        </p15:guide>
        <p15:guide id="2" pos="4096"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DFEC9-58FA-D377-DD08-428D9800B58E}"/>
              </a:ext>
            </a:extLst>
          </p:cNvPr>
          <p:cNvSpPr>
            <a:spLocks noGrp="1"/>
          </p:cNvSpPr>
          <p:nvPr>
            <p:ph type="ctrTitle"/>
          </p:nvPr>
        </p:nvSpPr>
        <p:spPr>
          <a:xfrm>
            <a:off x="1625600" y="1596249"/>
            <a:ext cx="9753600" cy="3395698"/>
          </a:xfrm>
        </p:spPr>
        <p:txBody>
          <a:bodyPr anchor="b"/>
          <a:lstStyle>
            <a:lvl1pPr algn="ctr">
              <a:defRPr sz="6400"/>
            </a:lvl1pPr>
          </a:lstStyle>
          <a:p>
            <a:r>
              <a:rPr lang="en-GB"/>
              <a:t>Click to edit Master title style</a:t>
            </a:r>
            <a:endParaRPr lang="it-IT"/>
          </a:p>
        </p:txBody>
      </p:sp>
      <p:sp>
        <p:nvSpPr>
          <p:cNvPr id="3" name="Subtitle 2">
            <a:extLst>
              <a:ext uri="{FF2B5EF4-FFF2-40B4-BE49-F238E27FC236}">
                <a16:creationId xmlns:a16="http://schemas.microsoft.com/office/drawing/2014/main" id="{D3598EA5-FF4B-1A5B-5980-1A171DB0DB6F}"/>
              </a:ext>
            </a:extLst>
          </p:cNvPr>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en-GB"/>
              <a:t>Click to edit Master subtitle style</a:t>
            </a:r>
            <a:endParaRPr lang="it-IT"/>
          </a:p>
        </p:txBody>
      </p:sp>
      <p:sp>
        <p:nvSpPr>
          <p:cNvPr id="4" name="Date Placeholder 3">
            <a:extLst>
              <a:ext uri="{FF2B5EF4-FFF2-40B4-BE49-F238E27FC236}">
                <a16:creationId xmlns:a16="http://schemas.microsoft.com/office/drawing/2014/main" id="{13AD49B3-E692-672A-2BAE-CBFEDB97D175}"/>
              </a:ext>
            </a:extLst>
          </p:cNvPr>
          <p:cNvSpPr>
            <a:spLocks noGrp="1"/>
          </p:cNvSpPr>
          <p:nvPr>
            <p:ph type="dt" sz="half" idx="10"/>
          </p:nvPr>
        </p:nvSpPr>
        <p:spPr/>
        <p:txBody>
          <a:bodyPr/>
          <a:lstStyle/>
          <a:p>
            <a:endParaRPr lang="it-IT"/>
          </a:p>
        </p:txBody>
      </p:sp>
      <p:sp>
        <p:nvSpPr>
          <p:cNvPr id="5" name="Footer Placeholder 4">
            <a:extLst>
              <a:ext uri="{FF2B5EF4-FFF2-40B4-BE49-F238E27FC236}">
                <a16:creationId xmlns:a16="http://schemas.microsoft.com/office/drawing/2014/main" id="{21EDA150-D4DC-C893-FF28-D914E7074EFA}"/>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EF7A43B0-1E2F-136D-7AED-7A74F5EA211F}"/>
              </a:ext>
            </a:extLst>
          </p:cNvPr>
          <p:cNvSpPr>
            <a:spLocks noGrp="1"/>
          </p:cNvSpPr>
          <p:nvPr>
            <p:ph type="sldNum" sz="quarter" idx="12"/>
          </p:nvPr>
        </p:nvSpPr>
        <p:spPr>
          <a:xfrm>
            <a:off x="6304491" y="9271000"/>
            <a:ext cx="383118" cy="379591"/>
          </a:xfrm>
        </p:spPr>
        <p:txBody>
          <a:bodyPr/>
          <a:lstStyle/>
          <a:p>
            <a:fld id="{912ED2F1-27A9-4647-B88A-FE67DEDCE6CD}" type="slidenum">
              <a:rPr lang="it-IT" smtClean="0"/>
              <a:t>‹#›</a:t>
            </a:fld>
            <a:endParaRPr lang="it-IT"/>
          </a:p>
        </p:txBody>
      </p:sp>
    </p:spTree>
    <p:extLst>
      <p:ext uri="{BB962C8B-B14F-4D97-AF65-F5344CB8AC3E}">
        <p14:creationId xmlns:p14="http://schemas.microsoft.com/office/powerpoint/2010/main" val="3995892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7C27A-6851-83CC-761F-FB1AA14C5B8C}"/>
              </a:ext>
            </a:extLst>
          </p:cNvPr>
          <p:cNvSpPr>
            <a:spLocks noGrp="1"/>
          </p:cNvSpPr>
          <p:nvPr>
            <p:ph type="title"/>
          </p:nvPr>
        </p:nvSpPr>
        <p:spPr/>
        <p:txBody>
          <a:bodyPr/>
          <a:lstStyle/>
          <a:p>
            <a:r>
              <a:rPr lang="en-GB"/>
              <a:t>Click to edit Master title style</a:t>
            </a:r>
            <a:endParaRPr lang="it-IT"/>
          </a:p>
        </p:txBody>
      </p:sp>
      <p:sp>
        <p:nvSpPr>
          <p:cNvPr id="3" name="Content Placeholder 2">
            <a:extLst>
              <a:ext uri="{FF2B5EF4-FFF2-40B4-BE49-F238E27FC236}">
                <a16:creationId xmlns:a16="http://schemas.microsoft.com/office/drawing/2014/main" id="{B23DB38F-6A11-B626-F990-3D78B80A8D1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Date Placeholder 3">
            <a:extLst>
              <a:ext uri="{FF2B5EF4-FFF2-40B4-BE49-F238E27FC236}">
                <a16:creationId xmlns:a16="http://schemas.microsoft.com/office/drawing/2014/main" id="{99104FAE-2871-C17E-A3C9-B0F376D36409}"/>
              </a:ext>
            </a:extLst>
          </p:cNvPr>
          <p:cNvSpPr>
            <a:spLocks noGrp="1"/>
          </p:cNvSpPr>
          <p:nvPr>
            <p:ph type="dt" sz="half" idx="10"/>
          </p:nvPr>
        </p:nvSpPr>
        <p:spPr/>
        <p:txBody>
          <a:bodyPr/>
          <a:lstStyle/>
          <a:p>
            <a:endParaRPr lang="it-IT"/>
          </a:p>
        </p:txBody>
      </p:sp>
      <p:sp>
        <p:nvSpPr>
          <p:cNvPr id="5" name="Footer Placeholder 4">
            <a:extLst>
              <a:ext uri="{FF2B5EF4-FFF2-40B4-BE49-F238E27FC236}">
                <a16:creationId xmlns:a16="http://schemas.microsoft.com/office/drawing/2014/main" id="{09867D37-6C1F-7B22-D4CE-2052527D4A0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0456B43D-C036-06F8-BD4A-6742D761E1A8}"/>
              </a:ext>
            </a:extLst>
          </p:cNvPr>
          <p:cNvSpPr>
            <a:spLocks noGrp="1"/>
          </p:cNvSpPr>
          <p:nvPr>
            <p:ph type="sldNum" sz="quarter" idx="12"/>
          </p:nvPr>
        </p:nvSpPr>
        <p:spPr>
          <a:xfrm>
            <a:off x="6304491" y="9271000"/>
            <a:ext cx="383118" cy="379591"/>
          </a:xfrm>
        </p:spPr>
        <p:txBody>
          <a:bodyPr/>
          <a:lstStyle/>
          <a:p>
            <a:fld id="{912ED2F1-27A9-4647-B88A-FE67DEDCE6CD}" type="slidenum">
              <a:rPr lang="it-IT" smtClean="0"/>
              <a:t>‹#›</a:t>
            </a:fld>
            <a:endParaRPr lang="it-IT"/>
          </a:p>
        </p:txBody>
      </p:sp>
    </p:spTree>
    <p:extLst>
      <p:ext uri="{BB962C8B-B14F-4D97-AF65-F5344CB8AC3E}">
        <p14:creationId xmlns:p14="http://schemas.microsoft.com/office/powerpoint/2010/main" val="2388925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olo e punti elenco">
    <p:spTree>
      <p:nvGrpSpPr>
        <p:cNvPr id="1" name=""/>
        <p:cNvGrpSpPr/>
        <p:nvPr/>
      </p:nvGrpSpPr>
      <p:grpSpPr>
        <a:xfrm>
          <a:off x="0" y="0"/>
          <a:ext cx="0" cy="0"/>
          <a:chOff x="0" y="0"/>
          <a:chExt cx="0" cy="0"/>
        </a:xfrm>
      </p:grpSpPr>
      <p:sp>
        <p:nvSpPr>
          <p:cNvPr id="130"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
        <p:nvSpPr>
          <p:cNvPr id="131" name="Angelo Esposito — The Goldstone’s Theorem"/>
          <p:cNvSpPr txBox="1"/>
          <p:nvPr/>
        </p:nvSpPr>
        <p:spPr>
          <a:xfrm>
            <a:off x="347507" y="9271000"/>
            <a:ext cx="2643352"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1600"/>
            </a:lvl1pPr>
          </a:lstStyle>
          <a:p>
            <a:r>
              <a:rPr lang="en-US"/>
              <a:t>Marcello Messina</a:t>
            </a:r>
            <a:r>
              <a:t> </a:t>
            </a:r>
            <a:r>
              <a:rPr lang="en-US"/>
              <a:t>, INFN-LNGS</a:t>
            </a:r>
            <a:endParaRPr/>
          </a:p>
        </p:txBody>
      </p:sp>
      <p:sp>
        <p:nvSpPr>
          <p:cNvPr id="132" name="Grad Students Talk — Feb. 3rd 2017"/>
          <p:cNvSpPr txBox="1"/>
          <p:nvPr/>
        </p:nvSpPr>
        <p:spPr>
          <a:xfrm>
            <a:off x="9754378" y="9271000"/>
            <a:ext cx="2890215"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r">
              <a:defRPr sz="1600"/>
            </a:lvl1pPr>
          </a:lstStyle>
          <a:p>
            <a:r>
              <a:rPr lang="en-US"/>
              <a:t>LHC Days 2024, Hvar 10/04/2024</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20EAF-8BC5-F592-FCF5-68B3A6183880}"/>
              </a:ext>
            </a:extLst>
          </p:cNvPr>
          <p:cNvSpPr>
            <a:spLocks noGrp="1"/>
          </p:cNvSpPr>
          <p:nvPr>
            <p:ph type="ctrTitle"/>
          </p:nvPr>
        </p:nvSpPr>
        <p:spPr>
          <a:xfrm>
            <a:off x="1625600" y="1597025"/>
            <a:ext cx="9753600" cy="3395663"/>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0A0B150-21B5-E96E-8BFA-09D2D252E33E}"/>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3DE0797-CD6A-C75B-D23C-2685BE14391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30DD930-B3BB-5963-2E3F-BE70667365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EB7076-64C0-E5CD-DD32-38784D1913AC}"/>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1699250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68DE7-4B44-6C09-1072-882ACC558803}"/>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82C5D1B-94BB-36BB-7AA5-DA4609D5583B}"/>
              </a:ext>
            </a:extLst>
          </p:cNvPr>
          <p:cNvSpPr>
            <a:spLocks noGrp="1"/>
          </p:cNvSpPr>
          <p:nvPr>
            <p:ph idx="1"/>
          </p:nvPr>
        </p:nvSpPr>
        <p:spPr>
          <a:xfrm>
            <a:off x="893763" y="2597150"/>
            <a:ext cx="11217275" cy="61880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4E1690D-00B6-9B7F-4C6B-51501E18A9C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B66859E-3AD8-BAF6-476D-2967484212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EAAC94-DB08-B187-8C81-3935F03D1F93}"/>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847961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11DF-5B78-8EAE-1A16-4E9A26EB9C57}"/>
              </a:ext>
            </a:extLst>
          </p:cNvPr>
          <p:cNvSpPr>
            <a:spLocks noGrp="1"/>
          </p:cNvSpPr>
          <p:nvPr>
            <p:ph type="title"/>
          </p:nvPr>
        </p:nvSpPr>
        <p:spPr>
          <a:xfrm>
            <a:off x="887413" y="2432050"/>
            <a:ext cx="11217275" cy="4056063"/>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D38900C-91A5-B7F6-E0BE-718E55A23A6E}"/>
              </a:ext>
            </a:extLst>
          </p:cNvPr>
          <p:cNvSpPr>
            <a:spLocks noGrp="1"/>
          </p:cNvSpPr>
          <p:nvPr>
            <p:ph type="body" idx="1"/>
          </p:nvPr>
        </p:nvSpPr>
        <p:spPr>
          <a:xfrm>
            <a:off x="887413" y="6527800"/>
            <a:ext cx="11217275" cy="2133600"/>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D8C7FFD-8598-440B-3A73-3A3629C7166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F2623C-6758-546C-A2C2-2BDBFDAA51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39918B-893D-9475-CBAE-E82777B53C1A}"/>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646317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BA5C5-8E09-3BBA-1FF1-4B1B61C45B9A}"/>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A5BC37F-245A-2637-27B9-F56470CDF92E}"/>
              </a:ext>
            </a:extLst>
          </p:cNvPr>
          <p:cNvSpPr>
            <a:spLocks noGrp="1"/>
          </p:cNvSpPr>
          <p:nvPr>
            <p:ph sz="half" idx="1"/>
          </p:nvPr>
        </p:nvSpPr>
        <p:spPr>
          <a:xfrm>
            <a:off x="893763" y="2597150"/>
            <a:ext cx="5532437" cy="61880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9A164F7-8AB2-746D-B083-587BD31DC2D9}"/>
              </a:ext>
            </a:extLst>
          </p:cNvPr>
          <p:cNvSpPr>
            <a:spLocks noGrp="1"/>
          </p:cNvSpPr>
          <p:nvPr>
            <p:ph sz="half" idx="2"/>
          </p:nvPr>
        </p:nvSpPr>
        <p:spPr>
          <a:xfrm>
            <a:off x="6578600" y="2597150"/>
            <a:ext cx="5532438" cy="61880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82CB7D8-E74F-BB99-7219-EFEC9725448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5402A12-D569-A38E-529F-85A21176DC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595D4D-8A86-7800-60B1-303E635D6706}"/>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1110188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CB87E-3444-7B06-A4C9-B0A7FEDA402C}"/>
              </a:ext>
            </a:extLst>
          </p:cNvPr>
          <p:cNvSpPr>
            <a:spLocks noGrp="1"/>
          </p:cNvSpPr>
          <p:nvPr>
            <p:ph type="title"/>
          </p:nvPr>
        </p:nvSpPr>
        <p:spPr>
          <a:xfrm>
            <a:off x="895350" y="519113"/>
            <a:ext cx="11217275" cy="1885950"/>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62056A1-5874-F179-13BE-E50AC1C39BB7}"/>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34C3669-71A7-DE10-3E3F-E872927519E3}"/>
              </a:ext>
            </a:extLst>
          </p:cNvPr>
          <p:cNvSpPr>
            <a:spLocks noGrp="1"/>
          </p:cNvSpPr>
          <p:nvPr>
            <p:ph sz="half" idx="2"/>
          </p:nvPr>
        </p:nvSpPr>
        <p:spPr>
          <a:xfrm>
            <a:off x="895350" y="3562350"/>
            <a:ext cx="5502275" cy="5240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4F8E109-4D39-6779-BBBC-AB4BAD23DB75}"/>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66A9BD9-66D6-6961-4DCF-DD640D3EB25C}"/>
              </a:ext>
            </a:extLst>
          </p:cNvPr>
          <p:cNvSpPr>
            <a:spLocks noGrp="1"/>
          </p:cNvSpPr>
          <p:nvPr>
            <p:ph sz="quarter" idx="4"/>
          </p:nvPr>
        </p:nvSpPr>
        <p:spPr>
          <a:xfrm>
            <a:off x="6583363" y="3562350"/>
            <a:ext cx="5529262" cy="5240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805000E-AC36-21FD-C9DC-F49CAF838C20}"/>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50BB2891-42C6-863A-9AE5-1BC6DA9FBE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100AE9B-B671-89DC-348C-1551C614933B}"/>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2438325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olo - Centrato">
    <p:spTree>
      <p:nvGrpSpPr>
        <p:cNvPr id="1" name=""/>
        <p:cNvGrpSpPr/>
        <p:nvPr/>
      </p:nvGrpSpPr>
      <p:grpSpPr>
        <a:xfrm>
          <a:off x="0" y="0"/>
          <a:ext cx="0" cy="0"/>
          <a:chOff x="0" y="0"/>
          <a:chExt cx="0" cy="0"/>
        </a:xfrm>
      </p:grpSpPr>
      <p:sp>
        <p:nvSpPr>
          <p:cNvPr id="30" name="Title Text"/>
          <p:cNvSpPr txBox="1">
            <a:spLocks noGrp="1"/>
          </p:cNvSpPr>
          <p:nvPr>
            <p:ph type="title"/>
          </p:nvPr>
        </p:nvSpPr>
        <p:spPr>
          <a:xfrm>
            <a:off x="355600" y="3251200"/>
            <a:ext cx="12293600" cy="3238500"/>
          </a:xfrm>
          <a:prstGeom prst="rect">
            <a:avLst/>
          </a:prstGeom>
        </p:spPr>
        <p:txBody>
          <a:bodyPr/>
          <a:lstStyle/>
          <a:p>
            <a:r>
              <a:t>Title Text</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CCD4A-A8E1-9BAA-F032-929739B58736}"/>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4C5950E-849C-0860-E91D-B7BE524CF25E}"/>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FA42A43B-93E4-2337-6317-FDA51983B5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B8A35F7-421E-6C70-35DF-0E27E50FB26F}"/>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18375695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E4670E-8F52-388A-6347-8C4D74D5135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4BC0C8E0-45A3-6F39-0B6B-9D69D6D0D6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FCEC9D6-5D2D-D390-9F59-4DC604BA18C1}"/>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3712876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45789-5A36-4AA0-57F6-CF24F4A3CFF2}"/>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BE72F24-B226-B390-53B0-B6033BFBD5D7}"/>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2CB0ED2-E502-7134-A133-ECD848823653}"/>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AE15ABA-9735-2D6D-5626-D969D0FC021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F305FF1-DDAE-D198-76C4-B6DF738C48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067D0D-3B25-E42D-3E64-7C48BF337C88}"/>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28053156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2E1C5-2CC2-FC08-92BF-F013192076BA}"/>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3F2033D-A5F2-0C74-F4EC-FE2A6A2A0009}"/>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73EB37-A1FA-C4AF-539F-D2248BD929E7}"/>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D4C7CA5-396C-7F13-D172-233BEEE3F60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194AD8D-F0B4-2549-11FC-13BEEAD961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0C4095-97D0-B44D-8DDA-0CED04E55398}"/>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36584254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2B5B4-EC73-8D2D-3F6A-9EDEC7750D9D}"/>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529CD85-986B-3C1E-378D-5E4D8066EC1D}"/>
              </a:ext>
            </a:extLst>
          </p:cNvPr>
          <p:cNvSpPr>
            <a:spLocks noGrp="1"/>
          </p:cNvSpPr>
          <p:nvPr>
            <p:ph type="body" orient="vert" idx="1"/>
          </p:nvPr>
        </p:nvSpPr>
        <p:spPr>
          <a:xfrm>
            <a:off x="893763" y="2597150"/>
            <a:ext cx="11217275" cy="618807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3E196CD-ED47-7389-B21B-FC8CDA79739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5CF65A0-ED1D-0455-45F8-E63968EBDF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F76E50-B706-9058-88EE-346A72E41276}"/>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2424188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3ED21F-5F89-327A-D1CA-3638488B2198}"/>
              </a:ext>
            </a:extLst>
          </p:cNvPr>
          <p:cNvSpPr>
            <a:spLocks noGrp="1"/>
          </p:cNvSpPr>
          <p:nvPr>
            <p:ph type="title" orient="vert"/>
          </p:nvPr>
        </p:nvSpPr>
        <p:spPr>
          <a:xfrm>
            <a:off x="9307513" y="519113"/>
            <a:ext cx="2803525" cy="8266112"/>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06109CF-856E-A61E-6F4F-BB347D2F2CE9}"/>
              </a:ext>
            </a:extLst>
          </p:cNvPr>
          <p:cNvSpPr>
            <a:spLocks noGrp="1"/>
          </p:cNvSpPr>
          <p:nvPr>
            <p:ph type="body" orient="vert" idx="1"/>
          </p:nvPr>
        </p:nvSpPr>
        <p:spPr>
          <a:xfrm>
            <a:off x="893763" y="519113"/>
            <a:ext cx="8261350" cy="8266112"/>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F0C94C9-D9B1-D553-8A4A-E1FB63E917A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7768BEA-E516-AB6F-6863-5CC639CF76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BFDB23-415D-736D-C44B-4DAF90FA480B}"/>
              </a:ext>
            </a:extLst>
          </p:cNvPr>
          <p:cNvSpPr>
            <a:spLocks noGrp="1"/>
          </p:cNvSpPr>
          <p:nvPr>
            <p:ph type="sldNum" sz="quarter" idx="12"/>
          </p:nvPr>
        </p:nvSpPr>
        <p:spPr/>
        <p:txBody>
          <a:bodyPr/>
          <a:lstStyle/>
          <a:p>
            <a:fld id="{29173DA4-4626-3E41-A20B-E0EA90AE6700}" type="slidenum">
              <a:rPr lang="en-US" smtClean="0"/>
              <a:t>‹#›</a:t>
            </a:fld>
            <a:endParaRPr lang="en-US"/>
          </a:p>
        </p:txBody>
      </p:sp>
    </p:spTree>
    <p:extLst>
      <p:ext uri="{BB962C8B-B14F-4D97-AF65-F5344CB8AC3E}">
        <p14:creationId xmlns:p14="http://schemas.microsoft.com/office/powerpoint/2010/main" val="21735284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D552D-38C6-4A8E-B954-AB992B94519B}"/>
              </a:ext>
            </a:extLst>
          </p:cNvPr>
          <p:cNvSpPr>
            <a:spLocks noGrp="1"/>
          </p:cNvSpPr>
          <p:nvPr>
            <p:ph type="ctrTitle"/>
          </p:nvPr>
        </p:nvSpPr>
        <p:spPr>
          <a:xfrm>
            <a:off x="1625600" y="1597025"/>
            <a:ext cx="9753600" cy="3395663"/>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E282381-260E-6E9B-6C60-CA7E8ACDA7D1}"/>
              </a:ext>
            </a:extLst>
          </p:cNvPr>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7BCA5D2-EAFB-3C74-A735-7740AA801F8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EDD5985-7B71-A4F1-69F5-70A48706D7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B6E8-315E-0B7D-2DEB-FB6DF02CE2B4}"/>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30291298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2742D-D1AF-EE60-46B9-0D99892B278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FE8EA8-BA7E-05E6-9EDE-D962B2E2854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2775CFA-60D1-279E-F79C-142FC1F53C1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07E5C90-14BD-461A-5001-7A3B40911C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6FA94B-BB65-F9E8-D171-ACB906C07C31}"/>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39599434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2BC31-99A6-7ECF-7604-685A7F3E181F}"/>
              </a:ext>
            </a:extLst>
          </p:cNvPr>
          <p:cNvSpPr>
            <a:spLocks noGrp="1"/>
          </p:cNvSpPr>
          <p:nvPr>
            <p:ph type="title"/>
          </p:nvPr>
        </p:nvSpPr>
        <p:spPr>
          <a:xfrm>
            <a:off x="887413" y="2432050"/>
            <a:ext cx="11217275" cy="4056063"/>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3A53E90-50A1-1F95-D87A-756DEDD8A711}"/>
              </a:ext>
            </a:extLst>
          </p:cNvPr>
          <p:cNvSpPr>
            <a:spLocks noGrp="1"/>
          </p:cNvSpPr>
          <p:nvPr>
            <p:ph type="body" idx="1"/>
          </p:nvPr>
        </p:nvSpPr>
        <p:spPr>
          <a:xfrm>
            <a:off x="887413" y="6527800"/>
            <a:ext cx="11217275" cy="2133600"/>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B9A56FB-7104-DB4C-04CC-727652800A7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7F06F36-13A3-2979-D30B-7CC5BEDD4B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32F167-F9C5-E2D5-F7DD-EEAADB700E8F}"/>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3740563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A08B5-4FBE-F16E-EB24-6B5AEA23AE2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90C0870-CA39-5EE9-22EE-5F2F32B483A1}"/>
              </a:ext>
            </a:extLst>
          </p:cNvPr>
          <p:cNvSpPr>
            <a:spLocks noGrp="1"/>
          </p:cNvSpPr>
          <p:nvPr>
            <p:ph sz="half" idx="1"/>
          </p:nvPr>
        </p:nvSpPr>
        <p:spPr>
          <a:xfrm>
            <a:off x="893763" y="2597150"/>
            <a:ext cx="5532437" cy="61880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394A28A-661E-BCD0-3AF4-69CB642E03C8}"/>
              </a:ext>
            </a:extLst>
          </p:cNvPr>
          <p:cNvSpPr>
            <a:spLocks noGrp="1"/>
          </p:cNvSpPr>
          <p:nvPr>
            <p:ph sz="half" idx="2"/>
          </p:nvPr>
        </p:nvSpPr>
        <p:spPr>
          <a:xfrm>
            <a:off x="6578600" y="2597150"/>
            <a:ext cx="5532438" cy="61880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027DA3F-9844-6BEC-B6D4-2F4E4610EA2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5CF46DD-F21A-4A05-E55B-5F0E5039E1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A21FD6-5486-1F48-D8AC-3ABEA9E50694}"/>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3955508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Foto - Verticale">
    <p:spTree>
      <p:nvGrpSpPr>
        <p:cNvPr id="1" name=""/>
        <p:cNvGrpSpPr/>
        <p:nvPr/>
      </p:nvGrpSpPr>
      <p:grpSpPr>
        <a:xfrm>
          <a:off x="0" y="0"/>
          <a:ext cx="0" cy="0"/>
          <a:chOff x="0" y="0"/>
          <a:chExt cx="0" cy="0"/>
        </a:xfrm>
      </p:grpSpPr>
      <p:sp>
        <p:nvSpPr>
          <p:cNvPr id="38" name="Image"/>
          <p:cNvSpPr>
            <a:spLocks noGrp="1"/>
          </p:cNvSpPr>
          <p:nvPr>
            <p:ph type="pic" idx="21"/>
          </p:nvPr>
        </p:nvSpPr>
        <p:spPr>
          <a:xfrm>
            <a:off x="5351574" y="1384300"/>
            <a:ext cx="7872413" cy="69977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355600" y="1016000"/>
            <a:ext cx="5892800" cy="3886200"/>
          </a:xfrm>
          <a:prstGeom prst="rect">
            <a:avLst/>
          </a:prstGeom>
        </p:spPr>
        <p:txBody>
          <a:bodyPr anchor="b"/>
          <a:lstStyle/>
          <a:p>
            <a:r>
              <a:t>Title Text</a:t>
            </a:r>
          </a:p>
        </p:txBody>
      </p:sp>
      <p:sp>
        <p:nvSpPr>
          <p:cNvPr id="40" name="Body Level One…"/>
          <p:cNvSpPr txBox="1">
            <a:spLocks noGrp="1"/>
          </p:cNvSpPr>
          <p:nvPr>
            <p:ph type="body" sz="quarter" idx="1"/>
          </p:nvPr>
        </p:nvSpPr>
        <p:spPr>
          <a:xfrm>
            <a:off x="355600" y="4889500"/>
            <a:ext cx="5892800" cy="3886200"/>
          </a:xfrm>
          <a:prstGeom prst="rect">
            <a:avLst/>
          </a:prstGeom>
        </p:spPr>
        <p:txBody>
          <a:bodyPr anchor="t"/>
          <a:lstStyle>
            <a:lvl1pPr marL="0" indent="0" algn="ctr">
              <a:spcBef>
                <a:spcPts val="0"/>
              </a:spcBef>
              <a:buSzTx/>
              <a:buNone/>
            </a:lvl1pPr>
            <a:lvl2pPr marL="0" indent="228600" algn="ctr">
              <a:spcBef>
                <a:spcPts val="0"/>
              </a:spcBef>
              <a:buSzTx/>
              <a:buNone/>
            </a:lvl2pPr>
            <a:lvl3pPr marL="0" indent="457200" algn="ctr">
              <a:spcBef>
                <a:spcPts val="0"/>
              </a:spcBef>
              <a:buSzTx/>
              <a:buNone/>
            </a:lvl3pPr>
            <a:lvl4pPr marL="0" indent="685800" algn="ctr">
              <a:spcBef>
                <a:spcPts val="0"/>
              </a:spcBef>
              <a:buSzTx/>
              <a:buNone/>
            </a:lvl4pPr>
            <a:lvl5pPr marL="0" indent="914400" algn="ctr">
              <a:spcBef>
                <a:spcPts val="0"/>
              </a:spcBef>
              <a:buSzTx/>
              <a:buNone/>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8EC3B-63F5-C7B4-5892-6A514073DE57}"/>
              </a:ext>
            </a:extLst>
          </p:cNvPr>
          <p:cNvSpPr>
            <a:spLocks noGrp="1"/>
          </p:cNvSpPr>
          <p:nvPr>
            <p:ph type="title"/>
          </p:nvPr>
        </p:nvSpPr>
        <p:spPr>
          <a:xfrm>
            <a:off x="895350" y="519113"/>
            <a:ext cx="11217275" cy="1885950"/>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00DF239-FA4B-C313-30E5-C68CA945C40F}"/>
              </a:ext>
            </a:extLst>
          </p:cNvPr>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CD8BD5-27A6-CCC3-D0CB-256EBA87AEB0}"/>
              </a:ext>
            </a:extLst>
          </p:cNvPr>
          <p:cNvSpPr>
            <a:spLocks noGrp="1"/>
          </p:cNvSpPr>
          <p:nvPr>
            <p:ph sz="half" idx="2"/>
          </p:nvPr>
        </p:nvSpPr>
        <p:spPr>
          <a:xfrm>
            <a:off x="895350" y="3562350"/>
            <a:ext cx="5502275" cy="5240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188D8C5-2103-AFD9-6F59-6E9E78AC1457}"/>
              </a:ext>
            </a:extLst>
          </p:cNvPr>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696C605-2B24-A7D3-C693-9C66F3AB889B}"/>
              </a:ext>
            </a:extLst>
          </p:cNvPr>
          <p:cNvSpPr>
            <a:spLocks noGrp="1"/>
          </p:cNvSpPr>
          <p:nvPr>
            <p:ph sz="quarter" idx="4"/>
          </p:nvPr>
        </p:nvSpPr>
        <p:spPr>
          <a:xfrm>
            <a:off x="6583363" y="3562350"/>
            <a:ext cx="5529262" cy="5240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56DDC18-7C18-25F6-980C-F0BA85FCAA7F}"/>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A0BE77C1-11A1-2163-BB27-E74CAE219E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EA761F7-AFD2-26D4-01E1-997F0F89B9B8}"/>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42163986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7393D-9931-C0B7-102F-2FE26BC5233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9D2E905-7BB0-36D0-E034-7D5D5981DCE7}"/>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29ADD3CA-30F2-CFA3-6497-45DBD1A2202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CE3BB6-922A-586A-D6FD-24ADC75C380B}"/>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9209754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5D23E4-EA9E-067F-7023-20E60EE9B0A6}"/>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E427541F-A87F-E738-1931-BBA72641DA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BD8E98-FA62-9385-1F04-F80A842A57C2}"/>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22490557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55D3-376A-BB53-A501-65B77CAF2750}"/>
              </a:ext>
            </a:extLst>
          </p:cNvPr>
          <p:cNvSpPr>
            <a:spLocks noGrp="1"/>
          </p:cNvSpPr>
          <p:nvPr>
            <p:ph type="title"/>
          </p:nvPr>
        </p:nvSpPr>
        <p:spPr>
          <a:xfrm>
            <a:off x="895350" y="650875"/>
            <a:ext cx="4194175" cy="2274888"/>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66A6694-102C-E2BC-603E-9F9A8AEA007D}"/>
              </a:ext>
            </a:extLst>
          </p:cNvPr>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A52D1DD-C0AA-96DB-65AA-30240DB68D09}"/>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280FB82-6EA8-4F5F-6F9E-F47F550DE78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7162BF5-C970-0FA5-57FE-B1BA2AEED5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D4B770-2A8D-AA52-47EB-7705EFFD3951}"/>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30543574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4C3D3-D516-A25B-AACA-6A4395C9A1F3}"/>
              </a:ext>
            </a:extLst>
          </p:cNvPr>
          <p:cNvSpPr>
            <a:spLocks noGrp="1"/>
          </p:cNvSpPr>
          <p:nvPr>
            <p:ph type="title"/>
          </p:nvPr>
        </p:nvSpPr>
        <p:spPr>
          <a:xfrm>
            <a:off x="895350" y="650875"/>
            <a:ext cx="4194175" cy="2274888"/>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4FB319F-4129-A7E6-4C25-48EC44086F6B}"/>
              </a:ext>
            </a:extLst>
          </p:cNvPr>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DD91E8-B7EF-A61C-CA47-474F64B74C63}"/>
              </a:ext>
            </a:extLst>
          </p:cNvPr>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8FE42DA-945F-7AB9-1377-996D52183AE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595A84E-EDB4-0B1D-58A6-8F3EA1F39B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58B459-73C0-24A6-12D4-C4EF8BC7D036}"/>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41376373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1F120-1382-4BE0-4C70-0FE6A16A7E5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56206C9-56F0-6D5F-E84C-778D008DB1B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EC6B35-D63D-7651-0F43-71351DD6702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6B23788-F34F-D41C-016B-27BB47A048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3A5EB8-C763-21D6-02AF-DFE4686D938D}"/>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10946818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A60E25-CE14-7223-E986-7A04A77B65DF}"/>
              </a:ext>
            </a:extLst>
          </p:cNvPr>
          <p:cNvSpPr>
            <a:spLocks noGrp="1"/>
          </p:cNvSpPr>
          <p:nvPr>
            <p:ph type="title" orient="vert"/>
          </p:nvPr>
        </p:nvSpPr>
        <p:spPr>
          <a:xfrm>
            <a:off x="9307513" y="519113"/>
            <a:ext cx="2803525" cy="8266112"/>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DA2E0F8-BF15-DA18-DC16-576238F1237A}"/>
              </a:ext>
            </a:extLst>
          </p:cNvPr>
          <p:cNvSpPr>
            <a:spLocks noGrp="1"/>
          </p:cNvSpPr>
          <p:nvPr>
            <p:ph type="body" orient="vert" idx="1"/>
          </p:nvPr>
        </p:nvSpPr>
        <p:spPr>
          <a:xfrm>
            <a:off x="893763" y="519113"/>
            <a:ext cx="8261350" cy="8266112"/>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FDC1B1-FEA6-BDA7-B9D4-88EED7D5944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42CCE38-A384-01C4-FEA3-C834CEA600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69AF58-D2F2-0BE1-EB5A-9DBE16B35F66}"/>
              </a:ext>
            </a:extLst>
          </p:cNvPr>
          <p:cNvSpPr>
            <a:spLocks noGrp="1"/>
          </p:cNvSpPr>
          <p:nvPr>
            <p:ph type="sldNum" sz="quarter" idx="12"/>
          </p:nvPr>
        </p:nvSpPr>
        <p:spPr/>
        <p:txBody>
          <a:bodyPr/>
          <a:lstStyle/>
          <a:p>
            <a:fld id="{907F3BEB-EB0C-7A4F-B265-61E7F73203C8}" type="slidenum">
              <a:rPr lang="en-US" smtClean="0"/>
              <a:t>‹#›</a:t>
            </a:fld>
            <a:endParaRPr lang="en-US"/>
          </a:p>
        </p:txBody>
      </p:sp>
    </p:spTree>
    <p:extLst>
      <p:ext uri="{BB962C8B-B14F-4D97-AF65-F5344CB8AC3E}">
        <p14:creationId xmlns:p14="http://schemas.microsoft.com/office/powerpoint/2010/main" val="12815023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A3C2A-CD71-6331-67E3-107E72B51CF0}"/>
              </a:ext>
            </a:extLst>
          </p:cNvPr>
          <p:cNvSpPr>
            <a:spLocks noGrp="1"/>
          </p:cNvSpPr>
          <p:nvPr>
            <p:ph type="ctrTitle"/>
          </p:nvPr>
        </p:nvSpPr>
        <p:spPr>
          <a:xfrm>
            <a:off x="1625600" y="1597025"/>
            <a:ext cx="9753600" cy="3395663"/>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64F3150-790A-B4D9-18EA-712793BE15C3}"/>
              </a:ext>
            </a:extLst>
          </p:cNvPr>
          <p:cNvSpPr>
            <a:spLocks noGrp="1"/>
          </p:cNvSpPr>
          <p:nvPr>
            <p:ph type="subTitle" idx="1"/>
          </p:nvPr>
        </p:nvSpPr>
        <p:spPr>
          <a:xfrm>
            <a:off x="1625600" y="5122863"/>
            <a:ext cx="9753600" cy="23542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FAC3FA1-4700-27C1-3B49-D8285C3C011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729DEE6-DA8E-4E5F-0688-980E35D8B0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46D621-B7BD-7AE8-60B0-551E8F6DCC97}"/>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33177593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14EE7-8D38-8FFC-E430-758A504B3840}"/>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A3E9256-A491-23AF-CFEE-2C7DBB42C3E6}"/>
              </a:ext>
            </a:extLst>
          </p:cNvPr>
          <p:cNvSpPr>
            <a:spLocks noGrp="1"/>
          </p:cNvSpPr>
          <p:nvPr>
            <p:ph idx="1"/>
          </p:nvPr>
        </p:nvSpPr>
        <p:spPr>
          <a:xfrm>
            <a:off x="893763" y="2597150"/>
            <a:ext cx="11217275" cy="61880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A91B1CD-B5F0-5CD9-88BC-9754129A1C5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7D79402-38C0-CCA8-9272-10F992E752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3E8F3B-2F48-12E3-3665-BE5FC1D33215}"/>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21471147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F01FB-2FAE-D001-3885-C6B4874AFDF8}"/>
              </a:ext>
            </a:extLst>
          </p:cNvPr>
          <p:cNvSpPr>
            <a:spLocks noGrp="1"/>
          </p:cNvSpPr>
          <p:nvPr>
            <p:ph type="title"/>
          </p:nvPr>
        </p:nvSpPr>
        <p:spPr>
          <a:xfrm>
            <a:off x="887413" y="2432050"/>
            <a:ext cx="11217275" cy="4056063"/>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50F3983-3241-DA36-1243-1A304B536E77}"/>
              </a:ext>
            </a:extLst>
          </p:cNvPr>
          <p:cNvSpPr>
            <a:spLocks noGrp="1"/>
          </p:cNvSpPr>
          <p:nvPr>
            <p:ph type="body" idx="1"/>
          </p:nvPr>
        </p:nvSpPr>
        <p:spPr>
          <a:xfrm>
            <a:off x="887413" y="6527800"/>
            <a:ext cx="11217275" cy="2133600"/>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75EA678-E424-34D3-B7FC-FEA65B22E7C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D9E63A3-8B54-733C-CF35-56067E3618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B610C5-94F1-CA5E-9F9B-5D3AB67224DD}"/>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2789537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olo - In alto">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xfrm>
            <a:off x="12306299" y="9271000"/>
            <a:ext cx="342901" cy="355600"/>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8111C-BB29-42E5-B470-7EEA3667893B}"/>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786A382-1952-0035-BE78-3BA2357B397E}"/>
              </a:ext>
            </a:extLst>
          </p:cNvPr>
          <p:cNvSpPr>
            <a:spLocks noGrp="1"/>
          </p:cNvSpPr>
          <p:nvPr>
            <p:ph sz="half" idx="1"/>
          </p:nvPr>
        </p:nvSpPr>
        <p:spPr>
          <a:xfrm>
            <a:off x="893763" y="2597150"/>
            <a:ext cx="5532437" cy="61880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9D0A21D-86C8-5B60-0CA9-25B7DBC1AB9D}"/>
              </a:ext>
            </a:extLst>
          </p:cNvPr>
          <p:cNvSpPr>
            <a:spLocks noGrp="1"/>
          </p:cNvSpPr>
          <p:nvPr>
            <p:ph sz="half" idx="2"/>
          </p:nvPr>
        </p:nvSpPr>
        <p:spPr>
          <a:xfrm>
            <a:off x="6578600" y="2597150"/>
            <a:ext cx="5532438" cy="61880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E0CF9D4-5983-0816-3B6B-FAC5606DE5E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537B0BB-1DF8-8D38-A783-8CC307CF03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A7572-1AF6-65F0-4B18-C72975B04BC8}"/>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9054502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6848B-FCBD-A51E-A0B6-B7F34921F3A7}"/>
              </a:ext>
            </a:extLst>
          </p:cNvPr>
          <p:cNvSpPr>
            <a:spLocks noGrp="1"/>
          </p:cNvSpPr>
          <p:nvPr>
            <p:ph type="title"/>
          </p:nvPr>
        </p:nvSpPr>
        <p:spPr>
          <a:xfrm>
            <a:off x="895350" y="519113"/>
            <a:ext cx="11217275" cy="1885950"/>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B036664-25A0-39FD-C4D9-0D903F4F08C8}"/>
              </a:ext>
            </a:extLst>
          </p:cNvPr>
          <p:cNvSpPr>
            <a:spLocks noGrp="1"/>
          </p:cNvSpPr>
          <p:nvPr>
            <p:ph type="body" idx="1"/>
          </p:nvPr>
        </p:nvSpPr>
        <p:spPr>
          <a:xfrm>
            <a:off x="895350" y="2390775"/>
            <a:ext cx="5502275"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FEE0D29-11BD-0433-6EF9-87E95A00E272}"/>
              </a:ext>
            </a:extLst>
          </p:cNvPr>
          <p:cNvSpPr>
            <a:spLocks noGrp="1"/>
          </p:cNvSpPr>
          <p:nvPr>
            <p:ph sz="half" idx="2"/>
          </p:nvPr>
        </p:nvSpPr>
        <p:spPr>
          <a:xfrm>
            <a:off x="895350" y="3562350"/>
            <a:ext cx="5502275" cy="5240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62E97A7-68CF-C2F3-8D94-BD6A7AA7E92F}"/>
              </a:ext>
            </a:extLst>
          </p:cNvPr>
          <p:cNvSpPr>
            <a:spLocks noGrp="1"/>
          </p:cNvSpPr>
          <p:nvPr>
            <p:ph type="body" sz="quarter" idx="3"/>
          </p:nvPr>
        </p:nvSpPr>
        <p:spPr>
          <a:xfrm>
            <a:off x="6583363" y="2390775"/>
            <a:ext cx="5529262" cy="11715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800A006-61DA-4078-C7E7-6236F4949630}"/>
              </a:ext>
            </a:extLst>
          </p:cNvPr>
          <p:cNvSpPr>
            <a:spLocks noGrp="1"/>
          </p:cNvSpPr>
          <p:nvPr>
            <p:ph sz="quarter" idx="4"/>
          </p:nvPr>
        </p:nvSpPr>
        <p:spPr>
          <a:xfrm>
            <a:off x="6583363" y="3562350"/>
            <a:ext cx="5529262" cy="5240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102F5F9-EB3F-E643-F82F-8801989D98D5}"/>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469C4E7A-9375-3CA6-2532-A7D0521B7CA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0ABB9C1-8184-4215-C65F-C7A9A3F02BF7}"/>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15085009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7BF60-291D-B5BE-7534-7A0BE9DEE89A}"/>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71A91B6-6990-84AD-C1FD-1F6CF0B55405}"/>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7B2A42-165D-B333-6BEF-B69F8745BCF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C1F5DF-C415-A6D9-F68F-5E35A34835D1}"/>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22019539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023492-D21C-7F92-16A0-F953C00CAEF0}"/>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A3A0E531-3A88-F21B-FE04-6CA635645A6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D2EBE7-5F61-9D15-C77C-774D1F44978A}"/>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32159504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F6C52-82A3-878B-4010-8175766B43D0}"/>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97238A2-DF90-D5B3-406F-FBE70006BC4C}"/>
              </a:ext>
            </a:extLst>
          </p:cNvPr>
          <p:cNvSpPr>
            <a:spLocks noGrp="1"/>
          </p:cNvSpPr>
          <p:nvPr>
            <p:ph idx="1"/>
          </p:nvPr>
        </p:nvSpPr>
        <p:spPr>
          <a:xfrm>
            <a:off x="5529263" y="1404938"/>
            <a:ext cx="6583362" cy="6931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9746B76-26F8-43A9-23E5-5C03A884B753}"/>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7CAECB0-7FCA-8359-EB6D-CCEDD55438B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25DF107-B6E1-A920-FC64-6334F5B15C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B6A42B-5A6E-A1B4-D09A-6DE5730E737D}"/>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32298113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806A6-7F61-482D-0712-7FD3FECF47BC}"/>
              </a:ext>
            </a:extLst>
          </p:cNvPr>
          <p:cNvSpPr>
            <a:spLocks noGrp="1"/>
          </p:cNvSpPr>
          <p:nvPr>
            <p:ph type="title"/>
          </p:nvPr>
        </p:nvSpPr>
        <p:spPr>
          <a:xfrm>
            <a:off x="895350" y="650875"/>
            <a:ext cx="4194175" cy="2274888"/>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97F6854-B676-C37B-B662-8CC976CC339C}"/>
              </a:ext>
            </a:extLst>
          </p:cNvPr>
          <p:cNvSpPr>
            <a:spLocks noGrp="1"/>
          </p:cNvSpPr>
          <p:nvPr>
            <p:ph type="pic" idx="1"/>
          </p:nvPr>
        </p:nvSpPr>
        <p:spPr>
          <a:xfrm>
            <a:off x="5529263" y="1404938"/>
            <a:ext cx="6583362" cy="6931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166929-C072-A897-34F0-6B2D3AF94D34}"/>
              </a:ext>
            </a:extLst>
          </p:cNvPr>
          <p:cNvSpPr>
            <a:spLocks noGrp="1"/>
          </p:cNvSpPr>
          <p:nvPr>
            <p:ph type="body" sz="half" idx="2"/>
          </p:nvPr>
        </p:nvSpPr>
        <p:spPr>
          <a:xfrm>
            <a:off x="895350" y="2925763"/>
            <a:ext cx="4194175" cy="542131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9E62DE8-C0B2-4C2E-DB57-5A92895255C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89AADB6E-7116-9893-BB54-524214E385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EBCE2C-5BA3-3F67-12DA-E00403C0AC2E}"/>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32821190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DD5AD-D2F3-100C-23E3-ACF657FB0C4F}"/>
              </a:ext>
            </a:extLst>
          </p:cNvPr>
          <p:cNvSpPr>
            <a:spLocks noGrp="1"/>
          </p:cNvSpPr>
          <p:nvPr>
            <p:ph type="title"/>
          </p:nvPr>
        </p:nvSpPr>
        <p:spPr>
          <a:xfrm>
            <a:off x="893763" y="519113"/>
            <a:ext cx="11217275" cy="1885950"/>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9DE9EF7-2A3D-DD96-E530-AF45004D6A57}"/>
              </a:ext>
            </a:extLst>
          </p:cNvPr>
          <p:cNvSpPr>
            <a:spLocks noGrp="1"/>
          </p:cNvSpPr>
          <p:nvPr>
            <p:ph type="body" orient="vert" idx="1"/>
          </p:nvPr>
        </p:nvSpPr>
        <p:spPr>
          <a:xfrm>
            <a:off x="893763" y="2597150"/>
            <a:ext cx="11217275" cy="618807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573F241-C824-F81F-BED4-A7A45BADBE2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C6AA80D-47A6-4248-E1E5-3F4BAB0770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9522E0-780F-452A-610B-75977390DAF9}"/>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37264346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B67DC7-8B59-23FD-589A-4C923BEC1058}"/>
              </a:ext>
            </a:extLst>
          </p:cNvPr>
          <p:cNvSpPr>
            <a:spLocks noGrp="1"/>
          </p:cNvSpPr>
          <p:nvPr>
            <p:ph type="title" orient="vert"/>
          </p:nvPr>
        </p:nvSpPr>
        <p:spPr>
          <a:xfrm>
            <a:off x="9307513" y="519113"/>
            <a:ext cx="2803525" cy="8266112"/>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5056F7A-9DC3-CABA-0CD8-313703E85587}"/>
              </a:ext>
            </a:extLst>
          </p:cNvPr>
          <p:cNvSpPr>
            <a:spLocks noGrp="1"/>
          </p:cNvSpPr>
          <p:nvPr>
            <p:ph type="body" orient="vert" idx="1"/>
          </p:nvPr>
        </p:nvSpPr>
        <p:spPr>
          <a:xfrm>
            <a:off x="893763" y="519113"/>
            <a:ext cx="8261350" cy="8266112"/>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A38D81C-83E1-A171-362C-A8CA085CB10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6719ED9-4F7F-D98D-8517-B0DDDB3CA0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DC1409-0BE4-AF8E-0EE7-24E738A5A53B}"/>
              </a:ext>
            </a:extLst>
          </p:cNvPr>
          <p:cNvSpPr>
            <a:spLocks noGrp="1"/>
          </p:cNvSpPr>
          <p:nvPr>
            <p:ph type="sldNum" sz="quarter" idx="12"/>
          </p:nvPr>
        </p:nvSpPr>
        <p:spPr/>
        <p:txBody>
          <a:bodyPr/>
          <a:lstStyle/>
          <a:p>
            <a:fld id="{E326B3C7-378F-954B-8B57-A196EE4A081B}" type="slidenum">
              <a:rPr lang="en-US" smtClean="0"/>
              <a:t>‹#›</a:t>
            </a:fld>
            <a:endParaRPr lang="en-US"/>
          </a:p>
        </p:txBody>
      </p:sp>
    </p:spTree>
    <p:extLst>
      <p:ext uri="{BB962C8B-B14F-4D97-AF65-F5344CB8AC3E}">
        <p14:creationId xmlns:p14="http://schemas.microsoft.com/office/powerpoint/2010/main" val="17859241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3"/>
          <p:cNvSpPr>
            <a:spLocks noChangeArrowheads="1"/>
          </p:cNvSpPr>
          <p:nvPr userDrawn="1"/>
        </p:nvSpPr>
        <p:spPr bwMode="auto">
          <a:xfrm>
            <a:off x="0" y="0"/>
            <a:ext cx="13004800" cy="9753600"/>
          </a:xfrm>
          <a:prstGeom prst="rect">
            <a:avLst/>
          </a:prstGeom>
          <a:gradFill rotWithShape="1">
            <a:gsLst>
              <a:gs pos="0">
                <a:srgbClr val="000090"/>
              </a:gs>
              <a:gs pos="100000">
                <a:schemeClr val="accent4"/>
              </a:gs>
            </a:gsLst>
            <a:lin ang="5400000" scaled="1"/>
          </a:gradFill>
          <a:ln w="9525">
            <a:solidFill>
              <a:schemeClr val="tx1"/>
            </a:solidFill>
            <a:miter lim="800000"/>
            <a:headEnd/>
            <a:tailEnd/>
          </a:ln>
          <a:effectLst/>
        </p:spPr>
        <p:txBody>
          <a:bodyPr wrap="none" lIns="127837" tIns="63918" rIns="127837" bIns="63918" anchor="ctr">
            <a:prstTxWarp prst="textNoShape">
              <a:avLst/>
            </a:prstTxWarp>
          </a:bodyPr>
          <a:lstStyle/>
          <a:p>
            <a:pPr algn="ctr">
              <a:defRPr/>
            </a:pPr>
            <a:endParaRPr lang="en-US" sz="4518"/>
          </a:p>
        </p:txBody>
      </p:sp>
      <p:sp>
        <p:nvSpPr>
          <p:cNvPr id="5123" name="Rectangle 3"/>
          <p:cNvSpPr>
            <a:spLocks noGrp="1" noChangeArrowheads="1"/>
          </p:cNvSpPr>
          <p:nvPr>
            <p:ph type="ctrTitle"/>
          </p:nvPr>
        </p:nvSpPr>
        <p:spPr>
          <a:xfrm>
            <a:off x="975360" y="3029938"/>
            <a:ext cx="11054080" cy="2090702"/>
          </a:xfrm>
        </p:spPr>
        <p:txBody>
          <a:bodyPr/>
          <a:lstStyle>
            <a:lvl1pPr>
              <a:defRPr sz="7529" b="1">
                <a:solidFill>
                  <a:srgbClr val="FFFF99"/>
                </a:solidFill>
              </a:defRPr>
            </a:lvl1pPr>
          </a:lstStyle>
          <a:p>
            <a:r>
              <a:rPr lang="en-US" dirty="0"/>
              <a:t>Click to edit Master title style</a:t>
            </a:r>
          </a:p>
        </p:txBody>
      </p:sp>
      <p:sp>
        <p:nvSpPr>
          <p:cNvPr id="5124" name="Rectangle 4"/>
          <p:cNvSpPr>
            <a:spLocks noGrp="1" noChangeArrowheads="1"/>
          </p:cNvSpPr>
          <p:nvPr>
            <p:ph type="subTitle" idx="1"/>
          </p:nvPr>
        </p:nvSpPr>
        <p:spPr>
          <a:xfrm>
            <a:off x="1950720" y="5527040"/>
            <a:ext cx="9103360" cy="2492587"/>
          </a:xfrm>
        </p:spPr>
        <p:txBody>
          <a:bodyPr/>
          <a:lstStyle>
            <a:lvl1pPr marL="0" indent="0" algn="ctr">
              <a:buFontTx/>
              <a:buNone/>
              <a:defRPr/>
            </a:lvl1pPr>
          </a:lstStyle>
          <a:p>
            <a:r>
              <a:rPr lang="en-US"/>
              <a:t>Click to edit Master subtitle style</a:t>
            </a:r>
          </a:p>
        </p:txBody>
      </p:sp>
      <p:sp>
        <p:nvSpPr>
          <p:cNvPr id="8" name="Rectangle 5"/>
          <p:cNvSpPr>
            <a:spLocks noGrp="1" noChangeArrowheads="1"/>
          </p:cNvSpPr>
          <p:nvPr>
            <p:ph type="dt" sz="half" idx="10"/>
          </p:nvPr>
        </p:nvSpPr>
        <p:spPr/>
        <p:txBody>
          <a:bodyPr/>
          <a:lstStyle>
            <a:lvl1pPr>
              <a:defRPr/>
            </a:lvl1pPr>
          </a:lstStyle>
          <a:p>
            <a:pPr>
              <a:defRPr/>
            </a:pPr>
            <a:endParaRPr lang="en-US"/>
          </a:p>
        </p:txBody>
      </p:sp>
      <p:sp>
        <p:nvSpPr>
          <p:cNvPr id="9" name="Rectangle 6"/>
          <p:cNvSpPr>
            <a:spLocks noGrp="1" noChangeArrowheads="1"/>
          </p:cNvSpPr>
          <p:nvPr>
            <p:ph type="ftr" sz="quarter" idx="11"/>
          </p:nvPr>
        </p:nvSpPr>
        <p:spPr/>
        <p:txBody>
          <a:bodyPr/>
          <a:lstStyle>
            <a:lvl1pPr>
              <a:defRPr/>
            </a:lvl1pPr>
          </a:lstStyle>
          <a:p>
            <a:pPr>
              <a:defRPr/>
            </a:pPr>
            <a:endParaRPr lang="en-US"/>
          </a:p>
        </p:txBody>
      </p:sp>
      <p:sp>
        <p:nvSpPr>
          <p:cNvPr id="10" name="Rectangle 7"/>
          <p:cNvSpPr>
            <a:spLocks noGrp="1" noChangeArrowheads="1"/>
          </p:cNvSpPr>
          <p:nvPr>
            <p:ph type="sldNum" sz="quarter" idx="12"/>
          </p:nvPr>
        </p:nvSpPr>
        <p:spPr/>
        <p:txBody>
          <a:bodyPr/>
          <a:lstStyle>
            <a:lvl1pPr>
              <a:defRPr/>
            </a:lvl1pPr>
          </a:lstStyle>
          <a:p>
            <a:pPr>
              <a:defRPr/>
            </a:pPr>
            <a:fld id="{09DC4341-D054-0D4E-9662-9C3BDE6A7F9E}" type="slidenum">
              <a:rPr lang="en-US"/>
              <a:pPr>
                <a:defRPr/>
              </a:pPr>
              <a:t>‹#›</a:t>
            </a:fld>
            <a:endParaRPr lang="en-US"/>
          </a:p>
        </p:txBody>
      </p:sp>
    </p:spTree>
    <p:extLst>
      <p:ext uri="{BB962C8B-B14F-4D97-AF65-F5344CB8AC3E}">
        <p14:creationId xmlns:p14="http://schemas.microsoft.com/office/powerpoint/2010/main" val="31487044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07B666-0005-D843-B37B-9851DF6282A0}" type="slidenum">
              <a:rPr lang="en-US"/>
              <a:pPr>
                <a:defRPr/>
              </a:pPr>
              <a:t>‹#›</a:t>
            </a:fld>
            <a:endParaRPr lang="en-US"/>
          </a:p>
        </p:txBody>
      </p:sp>
    </p:spTree>
    <p:extLst>
      <p:ext uri="{BB962C8B-B14F-4D97-AF65-F5344CB8AC3E}">
        <p14:creationId xmlns:p14="http://schemas.microsoft.com/office/powerpoint/2010/main" val="2127575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olo e punti elenco">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marL="520700" indent="-520700">
              <a:lnSpc>
                <a:spcPct val="120000"/>
              </a:lnSpc>
              <a:spcBef>
                <a:spcPts val="4600"/>
              </a:spcBef>
              <a:defRPr sz="4600"/>
            </a:lvl1pPr>
            <a:lvl2pPr marL="1041400" indent="-520700">
              <a:lnSpc>
                <a:spcPct val="120000"/>
              </a:lnSpc>
              <a:spcBef>
                <a:spcPts val="4600"/>
              </a:spcBef>
              <a:defRPr sz="4600"/>
            </a:lvl2pPr>
            <a:lvl3pPr marL="1562100" indent="-520700">
              <a:lnSpc>
                <a:spcPct val="120000"/>
              </a:lnSpc>
              <a:spcBef>
                <a:spcPts val="4600"/>
              </a:spcBef>
              <a:defRPr sz="4600"/>
            </a:lvl3pPr>
            <a:lvl4pPr marL="2082800" indent="-520700">
              <a:lnSpc>
                <a:spcPct val="120000"/>
              </a:lnSpc>
              <a:spcBef>
                <a:spcPts val="4600"/>
              </a:spcBef>
              <a:defRPr sz="4600"/>
            </a:lvl4pPr>
            <a:lvl5pPr marL="2603500" indent="-520700">
              <a:lnSpc>
                <a:spcPct val="120000"/>
              </a:lnSpc>
              <a:spcBef>
                <a:spcPts val="4600"/>
              </a:spcBef>
              <a:defRPr sz="46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xfrm>
            <a:off x="12309763" y="9257146"/>
            <a:ext cx="342901" cy="355600"/>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289" y="6267594"/>
            <a:ext cx="11054080" cy="1937173"/>
          </a:xfrm>
        </p:spPr>
        <p:txBody>
          <a:bodyPr anchor="t"/>
          <a:lstStyle>
            <a:lvl1pPr algn="l">
              <a:defRPr sz="5647" b="1" cap="all"/>
            </a:lvl1pPr>
          </a:lstStyle>
          <a:p>
            <a:r>
              <a:rPr lang="en-US"/>
              <a:t>Click to edit Master title style</a:t>
            </a:r>
          </a:p>
        </p:txBody>
      </p:sp>
      <p:sp>
        <p:nvSpPr>
          <p:cNvPr id="3" name="Text Placeholder 2"/>
          <p:cNvSpPr>
            <a:spLocks noGrp="1"/>
          </p:cNvSpPr>
          <p:nvPr>
            <p:ph type="body" idx="1"/>
          </p:nvPr>
        </p:nvSpPr>
        <p:spPr>
          <a:xfrm>
            <a:off x="1027289" y="4133992"/>
            <a:ext cx="11054080" cy="2133599"/>
          </a:xfrm>
        </p:spPr>
        <p:txBody>
          <a:bodyPr anchor="b"/>
          <a:lstStyle>
            <a:lvl1pPr marL="0" indent="0">
              <a:buNone/>
              <a:defRPr sz="2761"/>
            </a:lvl1pPr>
            <a:lvl2pPr marL="639186" indent="0">
              <a:buNone/>
              <a:defRPr sz="2510"/>
            </a:lvl2pPr>
            <a:lvl3pPr marL="1278373" indent="0">
              <a:buNone/>
              <a:defRPr sz="2259"/>
            </a:lvl3pPr>
            <a:lvl4pPr marL="1917560" indent="0">
              <a:buNone/>
              <a:defRPr sz="2008"/>
            </a:lvl4pPr>
            <a:lvl5pPr marL="2556747" indent="0">
              <a:buNone/>
              <a:defRPr sz="2008"/>
            </a:lvl5pPr>
            <a:lvl6pPr marL="3195934" indent="0">
              <a:buNone/>
              <a:defRPr sz="2008"/>
            </a:lvl6pPr>
            <a:lvl7pPr marL="3835120" indent="0">
              <a:buNone/>
              <a:defRPr sz="2008"/>
            </a:lvl7pPr>
            <a:lvl8pPr marL="4474307" indent="0">
              <a:buNone/>
              <a:defRPr sz="2008"/>
            </a:lvl8pPr>
            <a:lvl9pPr marL="5113493" indent="0">
              <a:buNone/>
              <a:defRPr sz="2008"/>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C4B66AC-475E-4443-BD66-38B2299B3213}" type="slidenum">
              <a:rPr lang="en-US"/>
              <a:pPr>
                <a:defRPr/>
              </a:pPr>
              <a:t>‹#›</a:t>
            </a:fld>
            <a:endParaRPr lang="en-US"/>
          </a:p>
        </p:txBody>
      </p:sp>
    </p:spTree>
    <p:extLst>
      <p:ext uri="{BB962C8B-B14F-4D97-AF65-F5344CB8AC3E}">
        <p14:creationId xmlns:p14="http://schemas.microsoft.com/office/powerpoint/2010/main" val="15384140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240" y="2926080"/>
            <a:ext cx="5743787" cy="5093547"/>
          </a:xfrm>
        </p:spPr>
        <p:txBody>
          <a:bodyPr/>
          <a:lstStyle>
            <a:lvl1pPr>
              <a:defRPr sz="3890"/>
            </a:lvl1pPr>
            <a:lvl2pPr>
              <a:defRPr sz="3388"/>
            </a:lvl2pPr>
            <a:lvl3pPr>
              <a:defRPr sz="2761"/>
            </a:lvl3pPr>
            <a:lvl4pPr>
              <a:defRPr sz="2510"/>
            </a:lvl4pPr>
            <a:lvl5pPr>
              <a:defRPr sz="2510"/>
            </a:lvl5pPr>
            <a:lvl6pPr>
              <a:defRPr sz="2510"/>
            </a:lvl6pPr>
            <a:lvl7pPr>
              <a:defRPr sz="2510"/>
            </a:lvl7pPr>
            <a:lvl8pPr>
              <a:defRPr sz="2510"/>
            </a:lvl8pPr>
            <a:lvl9pPr>
              <a:defRPr sz="251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10773" y="2926080"/>
            <a:ext cx="5743787" cy="5093547"/>
          </a:xfrm>
        </p:spPr>
        <p:txBody>
          <a:bodyPr/>
          <a:lstStyle>
            <a:lvl1pPr>
              <a:defRPr sz="3890"/>
            </a:lvl1pPr>
            <a:lvl2pPr>
              <a:defRPr sz="3388"/>
            </a:lvl2pPr>
            <a:lvl3pPr>
              <a:defRPr sz="2761"/>
            </a:lvl3pPr>
            <a:lvl4pPr>
              <a:defRPr sz="2510"/>
            </a:lvl4pPr>
            <a:lvl5pPr>
              <a:defRPr sz="2510"/>
            </a:lvl5pPr>
            <a:lvl6pPr>
              <a:defRPr sz="2510"/>
            </a:lvl6pPr>
            <a:lvl7pPr>
              <a:defRPr sz="2510"/>
            </a:lvl7pPr>
            <a:lvl8pPr>
              <a:defRPr sz="2510"/>
            </a:lvl8pPr>
            <a:lvl9pPr>
              <a:defRPr sz="251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39F32AB-6032-4B4F-8302-C5BB8DCABBEF}" type="slidenum">
              <a:rPr lang="en-US"/>
              <a:pPr>
                <a:defRPr/>
              </a:pPr>
              <a:t>‹#›</a:t>
            </a:fld>
            <a:endParaRPr lang="en-US"/>
          </a:p>
        </p:txBody>
      </p:sp>
    </p:spTree>
    <p:extLst>
      <p:ext uri="{BB962C8B-B14F-4D97-AF65-F5344CB8AC3E}">
        <p14:creationId xmlns:p14="http://schemas.microsoft.com/office/powerpoint/2010/main" val="21212623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240" y="390596"/>
            <a:ext cx="11704320"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242" y="2183272"/>
            <a:ext cx="5746045" cy="909884"/>
          </a:xfrm>
        </p:spPr>
        <p:txBody>
          <a:bodyPr anchor="b"/>
          <a:lstStyle>
            <a:lvl1pPr marL="0" indent="0">
              <a:buNone/>
              <a:defRPr sz="3388" b="1"/>
            </a:lvl1pPr>
            <a:lvl2pPr marL="639186" indent="0">
              <a:buNone/>
              <a:defRPr sz="2761" b="1"/>
            </a:lvl2pPr>
            <a:lvl3pPr marL="1278373" indent="0">
              <a:buNone/>
              <a:defRPr sz="2510" b="1"/>
            </a:lvl3pPr>
            <a:lvl4pPr marL="1917560" indent="0">
              <a:buNone/>
              <a:defRPr sz="2259" b="1"/>
            </a:lvl4pPr>
            <a:lvl5pPr marL="2556747" indent="0">
              <a:buNone/>
              <a:defRPr sz="2259" b="1"/>
            </a:lvl5pPr>
            <a:lvl6pPr marL="3195934" indent="0">
              <a:buNone/>
              <a:defRPr sz="2259" b="1"/>
            </a:lvl6pPr>
            <a:lvl7pPr marL="3835120" indent="0">
              <a:buNone/>
              <a:defRPr sz="2259" b="1"/>
            </a:lvl7pPr>
            <a:lvl8pPr marL="4474307" indent="0">
              <a:buNone/>
              <a:defRPr sz="2259" b="1"/>
            </a:lvl8pPr>
            <a:lvl9pPr marL="5113493" indent="0">
              <a:buNone/>
              <a:defRPr sz="2259" b="1"/>
            </a:lvl9pPr>
          </a:lstStyle>
          <a:p>
            <a:pPr lvl="0"/>
            <a:r>
              <a:rPr lang="en-US"/>
              <a:t>Click to edit Master text styles</a:t>
            </a:r>
          </a:p>
        </p:txBody>
      </p:sp>
      <p:sp>
        <p:nvSpPr>
          <p:cNvPr id="4" name="Content Placeholder 3"/>
          <p:cNvSpPr>
            <a:spLocks noGrp="1"/>
          </p:cNvSpPr>
          <p:nvPr>
            <p:ph sz="half" idx="2"/>
          </p:nvPr>
        </p:nvSpPr>
        <p:spPr>
          <a:xfrm>
            <a:off x="650242" y="3093156"/>
            <a:ext cx="5746045" cy="5619609"/>
          </a:xfrm>
        </p:spPr>
        <p:txBody>
          <a:bodyPr/>
          <a:lstStyle>
            <a:lvl1pPr>
              <a:defRPr sz="3388"/>
            </a:lvl1pPr>
            <a:lvl2pPr>
              <a:defRPr sz="2761"/>
            </a:lvl2pPr>
            <a:lvl3pPr>
              <a:defRPr sz="2510"/>
            </a:lvl3pPr>
            <a:lvl4pPr>
              <a:defRPr sz="2259"/>
            </a:lvl4pPr>
            <a:lvl5pPr>
              <a:defRPr sz="2259"/>
            </a:lvl5pPr>
            <a:lvl6pPr>
              <a:defRPr sz="2259"/>
            </a:lvl6pPr>
            <a:lvl7pPr>
              <a:defRPr sz="2259"/>
            </a:lvl7pPr>
            <a:lvl8pPr>
              <a:defRPr sz="2259"/>
            </a:lvl8pPr>
            <a:lvl9pPr>
              <a:defRPr sz="225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6260" y="2183272"/>
            <a:ext cx="5748303" cy="909884"/>
          </a:xfrm>
        </p:spPr>
        <p:txBody>
          <a:bodyPr anchor="b"/>
          <a:lstStyle>
            <a:lvl1pPr marL="0" indent="0">
              <a:buNone/>
              <a:defRPr sz="3388" b="1"/>
            </a:lvl1pPr>
            <a:lvl2pPr marL="639186" indent="0">
              <a:buNone/>
              <a:defRPr sz="2761" b="1"/>
            </a:lvl2pPr>
            <a:lvl3pPr marL="1278373" indent="0">
              <a:buNone/>
              <a:defRPr sz="2510" b="1"/>
            </a:lvl3pPr>
            <a:lvl4pPr marL="1917560" indent="0">
              <a:buNone/>
              <a:defRPr sz="2259" b="1"/>
            </a:lvl4pPr>
            <a:lvl5pPr marL="2556747" indent="0">
              <a:buNone/>
              <a:defRPr sz="2259" b="1"/>
            </a:lvl5pPr>
            <a:lvl6pPr marL="3195934" indent="0">
              <a:buNone/>
              <a:defRPr sz="2259" b="1"/>
            </a:lvl6pPr>
            <a:lvl7pPr marL="3835120" indent="0">
              <a:buNone/>
              <a:defRPr sz="2259" b="1"/>
            </a:lvl7pPr>
            <a:lvl8pPr marL="4474307" indent="0">
              <a:buNone/>
              <a:defRPr sz="2259" b="1"/>
            </a:lvl8pPr>
            <a:lvl9pPr marL="5113493" indent="0">
              <a:buNone/>
              <a:defRPr sz="2259" b="1"/>
            </a:lvl9pPr>
          </a:lstStyle>
          <a:p>
            <a:pPr lvl="0"/>
            <a:r>
              <a:rPr lang="en-US"/>
              <a:t>Click to edit Master text styles</a:t>
            </a:r>
          </a:p>
        </p:txBody>
      </p:sp>
      <p:sp>
        <p:nvSpPr>
          <p:cNvPr id="6" name="Content Placeholder 5"/>
          <p:cNvSpPr>
            <a:spLocks noGrp="1"/>
          </p:cNvSpPr>
          <p:nvPr>
            <p:ph sz="quarter" idx="4"/>
          </p:nvPr>
        </p:nvSpPr>
        <p:spPr>
          <a:xfrm>
            <a:off x="6606260" y="3093156"/>
            <a:ext cx="5748303" cy="5619609"/>
          </a:xfrm>
        </p:spPr>
        <p:txBody>
          <a:bodyPr/>
          <a:lstStyle>
            <a:lvl1pPr>
              <a:defRPr sz="3388"/>
            </a:lvl1pPr>
            <a:lvl2pPr>
              <a:defRPr sz="2761"/>
            </a:lvl2pPr>
            <a:lvl3pPr>
              <a:defRPr sz="2510"/>
            </a:lvl3pPr>
            <a:lvl4pPr>
              <a:defRPr sz="2259"/>
            </a:lvl4pPr>
            <a:lvl5pPr>
              <a:defRPr sz="2259"/>
            </a:lvl5pPr>
            <a:lvl6pPr>
              <a:defRPr sz="2259"/>
            </a:lvl6pPr>
            <a:lvl7pPr>
              <a:defRPr sz="2259"/>
            </a:lvl7pPr>
            <a:lvl8pPr>
              <a:defRPr sz="2259"/>
            </a:lvl8pPr>
            <a:lvl9pPr>
              <a:defRPr sz="225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4AC32B0-05E4-0248-A56F-1400334409A8}" type="slidenum">
              <a:rPr lang="en-US"/>
              <a:pPr>
                <a:defRPr/>
              </a:pPr>
              <a:t>‹#›</a:t>
            </a:fld>
            <a:endParaRPr lang="en-US"/>
          </a:p>
        </p:txBody>
      </p:sp>
    </p:spTree>
    <p:extLst>
      <p:ext uri="{BB962C8B-B14F-4D97-AF65-F5344CB8AC3E}">
        <p14:creationId xmlns:p14="http://schemas.microsoft.com/office/powerpoint/2010/main" val="38456211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3477F0A-A1B2-2948-BC9A-C0FC771D6B5C}" type="slidenum">
              <a:rPr lang="en-US"/>
              <a:pPr>
                <a:defRPr/>
              </a:pPr>
              <a:t>‹#›</a:t>
            </a:fld>
            <a:endParaRPr lang="en-US"/>
          </a:p>
        </p:txBody>
      </p:sp>
    </p:spTree>
    <p:extLst>
      <p:ext uri="{BB962C8B-B14F-4D97-AF65-F5344CB8AC3E}">
        <p14:creationId xmlns:p14="http://schemas.microsoft.com/office/powerpoint/2010/main" val="42438654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645E436-246D-8842-9BC7-0A5A3C4B65E0}" type="slidenum">
              <a:rPr lang="en-US"/>
              <a:pPr>
                <a:defRPr/>
              </a:pPr>
              <a:t>‹#›</a:t>
            </a:fld>
            <a:endParaRPr lang="en-US"/>
          </a:p>
        </p:txBody>
      </p:sp>
    </p:spTree>
    <p:extLst>
      <p:ext uri="{BB962C8B-B14F-4D97-AF65-F5344CB8AC3E}">
        <p14:creationId xmlns:p14="http://schemas.microsoft.com/office/powerpoint/2010/main" val="17488856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243" y="388338"/>
            <a:ext cx="4278489" cy="1652693"/>
          </a:xfrm>
        </p:spPr>
        <p:txBody>
          <a:bodyPr anchor="b"/>
          <a:lstStyle>
            <a:lvl1pPr algn="l">
              <a:defRPr sz="2761" b="1"/>
            </a:lvl1pPr>
          </a:lstStyle>
          <a:p>
            <a:r>
              <a:rPr lang="en-US"/>
              <a:t>Click to edit Master title style</a:t>
            </a:r>
          </a:p>
        </p:txBody>
      </p:sp>
      <p:sp>
        <p:nvSpPr>
          <p:cNvPr id="3" name="Content Placeholder 2"/>
          <p:cNvSpPr>
            <a:spLocks noGrp="1"/>
          </p:cNvSpPr>
          <p:nvPr>
            <p:ph idx="1"/>
          </p:nvPr>
        </p:nvSpPr>
        <p:spPr>
          <a:xfrm>
            <a:off x="5084516" y="388338"/>
            <a:ext cx="7270044" cy="8324427"/>
          </a:xfrm>
        </p:spPr>
        <p:txBody>
          <a:bodyPr/>
          <a:lstStyle>
            <a:lvl1pPr>
              <a:defRPr sz="4518"/>
            </a:lvl1pPr>
            <a:lvl2pPr>
              <a:defRPr sz="3890"/>
            </a:lvl2pPr>
            <a:lvl3pPr>
              <a:defRPr sz="3388"/>
            </a:lvl3pPr>
            <a:lvl4pPr>
              <a:defRPr sz="2761"/>
            </a:lvl4pPr>
            <a:lvl5pPr>
              <a:defRPr sz="2761"/>
            </a:lvl5pPr>
            <a:lvl6pPr>
              <a:defRPr sz="2761"/>
            </a:lvl6pPr>
            <a:lvl7pPr>
              <a:defRPr sz="2761"/>
            </a:lvl7pPr>
            <a:lvl8pPr>
              <a:defRPr sz="2761"/>
            </a:lvl8pPr>
            <a:lvl9pPr>
              <a:defRPr sz="27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243" y="2041032"/>
            <a:ext cx="4278489" cy="6671734"/>
          </a:xfrm>
        </p:spPr>
        <p:txBody>
          <a:bodyPr/>
          <a:lstStyle>
            <a:lvl1pPr marL="0" indent="0">
              <a:buNone/>
              <a:defRPr sz="2008"/>
            </a:lvl1pPr>
            <a:lvl2pPr marL="639186" indent="0">
              <a:buNone/>
              <a:defRPr sz="1631"/>
            </a:lvl2pPr>
            <a:lvl3pPr marL="1278373" indent="0">
              <a:buNone/>
              <a:defRPr sz="1380"/>
            </a:lvl3pPr>
            <a:lvl4pPr marL="1917560" indent="0">
              <a:buNone/>
              <a:defRPr sz="1255"/>
            </a:lvl4pPr>
            <a:lvl5pPr marL="2556747" indent="0">
              <a:buNone/>
              <a:defRPr sz="1255"/>
            </a:lvl5pPr>
            <a:lvl6pPr marL="3195934" indent="0">
              <a:buNone/>
              <a:defRPr sz="1255"/>
            </a:lvl6pPr>
            <a:lvl7pPr marL="3835120" indent="0">
              <a:buNone/>
              <a:defRPr sz="1255"/>
            </a:lvl7pPr>
            <a:lvl8pPr marL="4474307" indent="0">
              <a:buNone/>
              <a:defRPr sz="1255"/>
            </a:lvl8pPr>
            <a:lvl9pPr marL="5113493" indent="0">
              <a:buNone/>
              <a:defRPr sz="125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F836763-7854-CC42-A2B1-78F1D6E1D726}" type="slidenum">
              <a:rPr lang="en-US"/>
              <a:pPr>
                <a:defRPr/>
              </a:pPr>
              <a:t>‹#›</a:t>
            </a:fld>
            <a:endParaRPr lang="en-US"/>
          </a:p>
        </p:txBody>
      </p:sp>
    </p:spTree>
    <p:extLst>
      <p:ext uri="{BB962C8B-B14F-4D97-AF65-F5344CB8AC3E}">
        <p14:creationId xmlns:p14="http://schemas.microsoft.com/office/powerpoint/2010/main" val="36499660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032" y="6827521"/>
            <a:ext cx="7802880" cy="806027"/>
          </a:xfrm>
        </p:spPr>
        <p:txBody>
          <a:bodyPr anchor="b"/>
          <a:lstStyle>
            <a:lvl1pPr algn="l">
              <a:defRPr sz="2761" b="1"/>
            </a:lvl1pPr>
          </a:lstStyle>
          <a:p>
            <a:r>
              <a:rPr lang="en-US"/>
              <a:t>Click to edit Master title style</a:t>
            </a:r>
          </a:p>
        </p:txBody>
      </p:sp>
      <p:sp>
        <p:nvSpPr>
          <p:cNvPr id="3" name="Picture Placeholder 2"/>
          <p:cNvSpPr>
            <a:spLocks noGrp="1"/>
          </p:cNvSpPr>
          <p:nvPr>
            <p:ph type="pic" idx="1"/>
          </p:nvPr>
        </p:nvSpPr>
        <p:spPr>
          <a:xfrm>
            <a:off x="2549032" y="871502"/>
            <a:ext cx="7802880" cy="5852160"/>
          </a:xfrm>
        </p:spPr>
        <p:txBody>
          <a:bodyPr/>
          <a:lstStyle>
            <a:lvl1pPr marL="0" indent="0">
              <a:buNone/>
              <a:defRPr sz="4518"/>
            </a:lvl1pPr>
            <a:lvl2pPr marL="639186" indent="0">
              <a:buNone/>
              <a:defRPr sz="3890"/>
            </a:lvl2pPr>
            <a:lvl3pPr marL="1278373" indent="0">
              <a:buNone/>
              <a:defRPr sz="3388"/>
            </a:lvl3pPr>
            <a:lvl4pPr marL="1917560" indent="0">
              <a:buNone/>
              <a:defRPr sz="2761"/>
            </a:lvl4pPr>
            <a:lvl5pPr marL="2556747" indent="0">
              <a:buNone/>
              <a:defRPr sz="2761"/>
            </a:lvl5pPr>
            <a:lvl6pPr marL="3195934" indent="0">
              <a:buNone/>
              <a:defRPr sz="2761"/>
            </a:lvl6pPr>
            <a:lvl7pPr marL="3835120" indent="0">
              <a:buNone/>
              <a:defRPr sz="2761"/>
            </a:lvl7pPr>
            <a:lvl8pPr marL="4474307" indent="0">
              <a:buNone/>
              <a:defRPr sz="2761"/>
            </a:lvl8pPr>
            <a:lvl9pPr marL="5113493" indent="0">
              <a:buNone/>
              <a:defRPr sz="2761"/>
            </a:lvl9pPr>
          </a:lstStyle>
          <a:p>
            <a:pPr lvl="0"/>
            <a:endParaRPr lang="en-US" noProof="0"/>
          </a:p>
        </p:txBody>
      </p:sp>
      <p:sp>
        <p:nvSpPr>
          <p:cNvPr id="4" name="Text Placeholder 3"/>
          <p:cNvSpPr>
            <a:spLocks noGrp="1"/>
          </p:cNvSpPr>
          <p:nvPr>
            <p:ph type="body" sz="half" idx="2"/>
          </p:nvPr>
        </p:nvSpPr>
        <p:spPr>
          <a:xfrm>
            <a:off x="2549032" y="7633548"/>
            <a:ext cx="7802880" cy="1144693"/>
          </a:xfrm>
        </p:spPr>
        <p:txBody>
          <a:bodyPr/>
          <a:lstStyle>
            <a:lvl1pPr marL="0" indent="0">
              <a:buNone/>
              <a:defRPr sz="2008"/>
            </a:lvl1pPr>
            <a:lvl2pPr marL="639186" indent="0">
              <a:buNone/>
              <a:defRPr sz="1631"/>
            </a:lvl2pPr>
            <a:lvl3pPr marL="1278373" indent="0">
              <a:buNone/>
              <a:defRPr sz="1380"/>
            </a:lvl3pPr>
            <a:lvl4pPr marL="1917560" indent="0">
              <a:buNone/>
              <a:defRPr sz="1255"/>
            </a:lvl4pPr>
            <a:lvl5pPr marL="2556747" indent="0">
              <a:buNone/>
              <a:defRPr sz="1255"/>
            </a:lvl5pPr>
            <a:lvl6pPr marL="3195934" indent="0">
              <a:buNone/>
              <a:defRPr sz="1255"/>
            </a:lvl6pPr>
            <a:lvl7pPr marL="3835120" indent="0">
              <a:buNone/>
              <a:defRPr sz="1255"/>
            </a:lvl7pPr>
            <a:lvl8pPr marL="4474307" indent="0">
              <a:buNone/>
              <a:defRPr sz="1255"/>
            </a:lvl8pPr>
            <a:lvl9pPr marL="5113493" indent="0">
              <a:buNone/>
              <a:defRPr sz="125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5CBC81-0F5E-044F-ABC2-10B67632854C}" type="slidenum">
              <a:rPr lang="en-US"/>
              <a:pPr>
                <a:defRPr/>
              </a:pPr>
              <a:t>‹#›</a:t>
            </a:fld>
            <a:endParaRPr lang="en-US"/>
          </a:p>
        </p:txBody>
      </p:sp>
    </p:spTree>
    <p:extLst>
      <p:ext uri="{BB962C8B-B14F-4D97-AF65-F5344CB8AC3E}">
        <p14:creationId xmlns:p14="http://schemas.microsoft.com/office/powerpoint/2010/main" val="317432372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68143E-FBE0-C94B-930B-0313FB47FE8F}" type="slidenum">
              <a:rPr lang="en-US"/>
              <a:pPr>
                <a:defRPr/>
              </a:pPr>
              <a:t>‹#›</a:t>
            </a:fld>
            <a:endParaRPr lang="en-US"/>
          </a:p>
        </p:txBody>
      </p:sp>
    </p:spTree>
    <p:extLst>
      <p:ext uri="{BB962C8B-B14F-4D97-AF65-F5344CB8AC3E}">
        <p14:creationId xmlns:p14="http://schemas.microsoft.com/office/powerpoint/2010/main" val="15473214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480" y="1300480"/>
            <a:ext cx="2926080" cy="67191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240" y="1300480"/>
            <a:ext cx="8561493" cy="67191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1E61D7-1955-3D4A-AFE4-D87886757931}" type="slidenum">
              <a:rPr lang="en-US"/>
              <a:pPr>
                <a:defRPr/>
              </a:pPr>
              <a:t>‹#›</a:t>
            </a:fld>
            <a:endParaRPr lang="en-US"/>
          </a:p>
        </p:txBody>
      </p:sp>
    </p:spTree>
    <p:extLst>
      <p:ext uri="{BB962C8B-B14F-4D97-AF65-F5344CB8AC3E}">
        <p14:creationId xmlns:p14="http://schemas.microsoft.com/office/powerpoint/2010/main" val="42573939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0240" y="1300480"/>
            <a:ext cx="11704320" cy="1300480"/>
          </a:xfrm>
        </p:spPr>
        <p:txBody>
          <a:bodyPr/>
          <a:lstStyle/>
          <a:p>
            <a:r>
              <a:rPr lang="en-US"/>
              <a:t>Click to edit Master title style</a:t>
            </a:r>
          </a:p>
        </p:txBody>
      </p:sp>
      <p:sp>
        <p:nvSpPr>
          <p:cNvPr id="3" name="Table Placeholder 2"/>
          <p:cNvSpPr>
            <a:spLocks noGrp="1"/>
          </p:cNvSpPr>
          <p:nvPr>
            <p:ph type="tbl" idx="1"/>
          </p:nvPr>
        </p:nvSpPr>
        <p:spPr>
          <a:xfrm>
            <a:off x="650240" y="2926080"/>
            <a:ext cx="11704320" cy="5093547"/>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6E79C7-4314-464A-8B5A-B6B3DD2A68B1}" type="slidenum">
              <a:rPr lang="en-US"/>
              <a:pPr>
                <a:defRPr/>
              </a:pPr>
              <a:t>‹#›</a:t>
            </a:fld>
            <a:endParaRPr lang="en-US"/>
          </a:p>
        </p:txBody>
      </p:sp>
    </p:spTree>
    <p:extLst>
      <p:ext uri="{BB962C8B-B14F-4D97-AF65-F5344CB8AC3E}">
        <p14:creationId xmlns:p14="http://schemas.microsoft.com/office/powerpoint/2010/main" val="2119973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olo, punti elenco e foto">
    <p:spTree>
      <p:nvGrpSpPr>
        <p:cNvPr id="1" name=""/>
        <p:cNvGrpSpPr/>
        <p:nvPr/>
      </p:nvGrpSpPr>
      <p:grpSpPr>
        <a:xfrm>
          <a:off x="0" y="0"/>
          <a:ext cx="0" cy="0"/>
          <a:chOff x="0" y="0"/>
          <a:chExt cx="0" cy="0"/>
        </a:xfrm>
      </p:grpSpPr>
      <p:sp>
        <p:nvSpPr>
          <p:cNvPr id="65" name="Image"/>
          <p:cNvSpPr>
            <a:spLocks noGrp="1"/>
          </p:cNvSpPr>
          <p:nvPr>
            <p:ph type="pic" idx="21"/>
          </p:nvPr>
        </p:nvSpPr>
        <p:spPr>
          <a:xfrm>
            <a:off x="5493159" y="2743200"/>
            <a:ext cx="7889605" cy="7012983"/>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355600" y="2730500"/>
            <a:ext cx="5892800" cy="62992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olo - In alto">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xfrm>
            <a:off x="12306299" y="9271000"/>
            <a:ext cx="342901" cy="355600"/>
          </a:xfrm>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3698693500"/>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25600" y="1596249"/>
            <a:ext cx="9753600" cy="3395698"/>
          </a:xfrm>
        </p:spPr>
        <p:txBody>
          <a:bodyPr anchor="b"/>
          <a:lstStyle>
            <a:lvl1pPr algn="ctr">
              <a:defRPr sz="6400"/>
            </a:lvl1pPr>
          </a:lstStyle>
          <a:p>
            <a:r>
              <a:rPr lang="en-GB"/>
              <a:t>Click to edit Master title style</a:t>
            </a:r>
            <a:endParaRPr lang="en-US" dirty="0"/>
          </a:p>
        </p:txBody>
      </p:sp>
      <p:sp>
        <p:nvSpPr>
          <p:cNvPr id="3" name="Subtitle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7AA9D43-3519-BB4B-B807-04A764298E40}" type="datetime1">
              <a:rPr lang="it-IT" smtClean="0"/>
              <a:t>22/06/26</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35423152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8BB6FAD-E725-F644-9217-9D2BC23CCD40}" type="datetime1">
              <a:rPr lang="it-IT" smtClean="0"/>
              <a:t>22/06/26</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367853061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87307" y="2431628"/>
            <a:ext cx="11216640" cy="4057226"/>
          </a:xfrm>
        </p:spPr>
        <p:txBody>
          <a:bodyPr anchor="b"/>
          <a:lstStyle>
            <a:lvl1pPr>
              <a:defRPr sz="6400"/>
            </a:lvl1pPr>
          </a:lstStyle>
          <a:p>
            <a:r>
              <a:rPr lang="en-GB"/>
              <a:t>Click to edit Master title style</a:t>
            </a:r>
            <a:endParaRPr lang="en-US" dirty="0"/>
          </a:p>
        </p:txBody>
      </p:sp>
      <p:sp>
        <p:nvSpPr>
          <p:cNvPr id="3" name="Text Placeholder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65FCA40-3817-3340-86A6-F1263A2696B5}" type="datetime1">
              <a:rPr lang="it-IT" smtClean="0"/>
              <a:t>22/06/26</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14248775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94080" y="2596444"/>
            <a:ext cx="5527040" cy="618857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583680" y="2596444"/>
            <a:ext cx="5527040" cy="618857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021E1AFE-D9CF-B74F-A73E-19F9142865A8}" type="datetime1">
              <a:rPr lang="it-IT" smtClean="0"/>
              <a:t>22/06/26</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143700304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0"/>
            <a:ext cx="11216640" cy="1885245"/>
          </a:xfrm>
        </p:spPr>
        <p:txBody>
          <a:bodyPr/>
          <a:lstStyle/>
          <a:p>
            <a:r>
              <a:rPr lang="en-GB"/>
              <a:t>Click to edit Master title style</a:t>
            </a:r>
            <a:endParaRPr lang="en-US" dirty="0"/>
          </a:p>
        </p:txBody>
      </p:sp>
      <p:sp>
        <p:nvSpPr>
          <p:cNvPr id="3" name="Text Placeholder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GB"/>
              <a:t>Click to edit Master text styles</a:t>
            </a:r>
          </a:p>
        </p:txBody>
      </p:sp>
      <p:sp>
        <p:nvSpPr>
          <p:cNvPr id="4" name="Content Placeholder 3"/>
          <p:cNvSpPr>
            <a:spLocks noGrp="1"/>
          </p:cNvSpPr>
          <p:nvPr>
            <p:ph sz="half" idx="2"/>
          </p:nvPr>
        </p:nvSpPr>
        <p:spPr>
          <a:xfrm>
            <a:off x="895775" y="3562773"/>
            <a:ext cx="5501639" cy="524030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GB"/>
              <a:t>Click to edit Master text styles</a:t>
            </a:r>
          </a:p>
        </p:txBody>
      </p:sp>
      <p:sp>
        <p:nvSpPr>
          <p:cNvPr id="6" name="Content Placeholder 5"/>
          <p:cNvSpPr>
            <a:spLocks noGrp="1"/>
          </p:cNvSpPr>
          <p:nvPr>
            <p:ph sz="quarter" idx="4"/>
          </p:nvPr>
        </p:nvSpPr>
        <p:spPr>
          <a:xfrm>
            <a:off x="6583680" y="3562773"/>
            <a:ext cx="5528734" cy="524030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A9783F9-DFB8-DE49-A21A-B6C4361DE9DF}" type="datetime1">
              <a:rPr lang="it-IT" smtClean="0"/>
              <a:t>22/06/26</a:t>
            </a:fld>
            <a:endParaRPr lang="en-IT"/>
          </a:p>
        </p:txBody>
      </p:sp>
      <p:sp>
        <p:nvSpPr>
          <p:cNvPr id="8" name="Footer Placeholder 7"/>
          <p:cNvSpPr>
            <a:spLocks noGrp="1"/>
          </p:cNvSpPr>
          <p:nvPr>
            <p:ph type="ftr" sz="quarter" idx="11"/>
          </p:nvPr>
        </p:nvSpPr>
        <p:spPr/>
        <p:txBody>
          <a:bodyPr/>
          <a:lstStyle/>
          <a:p>
            <a:endParaRPr lang="en-IT"/>
          </a:p>
        </p:txBody>
      </p:sp>
      <p:sp>
        <p:nvSpPr>
          <p:cNvPr id="9" name="Slide Number Placeholder 8"/>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36698339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C7A8686-04E8-8249-A4B7-C7F2F4348015}" type="datetime1">
              <a:rPr lang="it-IT" smtClean="0"/>
              <a:t>22/06/26</a:t>
            </a:fld>
            <a:endParaRPr lang="en-IT"/>
          </a:p>
        </p:txBody>
      </p:sp>
      <p:sp>
        <p:nvSpPr>
          <p:cNvPr id="4" name="Footer Placeholder 3"/>
          <p:cNvSpPr>
            <a:spLocks noGrp="1"/>
          </p:cNvSpPr>
          <p:nvPr>
            <p:ph type="ftr" sz="quarter" idx="11"/>
          </p:nvPr>
        </p:nvSpPr>
        <p:spPr/>
        <p:txBody>
          <a:bodyPr/>
          <a:lstStyle/>
          <a:p>
            <a:endParaRPr lang="en-IT"/>
          </a:p>
        </p:txBody>
      </p:sp>
      <p:sp>
        <p:nvSpPr>
          <p:cNvPr id="5" name="Slide Number Placeholder 4"/>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306068561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64AB5-DD69-794E-9B39-C5DFF0275179}" type="datetime1">
              <a:rPr lang="it-IT" smtClean="0"/>
              <a:t>22/06/26</a:t>
            </a:fld>
            <a:endParaRPr lang="en-IT"/>
          </a:p>
        </p:txBody>
      </p:sp>
      <p:sp>
        <p:nvSpPr>
          <p:cNvPr id="3" name="Footer Placeholder 2"/>
          <p:cNvSpPr>
            <a:spLocks noGrp="1"/>
          </p:cNvSpPr>
          <p:nvPr>
            <p:ph type="ftr" sz="quarter" idx="11"/>
          </p:nvPr>
        </p:nvSpPr>
        <p:spPr/>
        <p:txBody>
          <a:bodyPr/>
          <a:lstStyle/>
          <a:p>
            <a:endParaRPr lang="en-IT"/>
          </a:p>
        </p:txBody>
      </p:sp>
      <p:sp>
        <p:nvSpPr>
          <p:cNvPr id="4" name="Slide Number Placeholder 3"/>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39871983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p:spPr>
        <p:txBody>
          <a:bodyPr anchor="b"/>
          <a:lstStyle>
            <a:lvl1pPr>
              <a:defRPr sz="3413"/>
            </a:lvl1pPr>
          </a:lstStyle>
          <a:p>
            <a:r>
              <a:rPr lang="en-GB"/>
              <a:t>Click to edit Master title style</a:t>
            </a:r>
            <a:endParaRPr lang="en-US" dirty="0"/>
          </a:p>
        </p:txBody>
      </p:sp>
      <p:sp>
        <p:nvSpPr>
          <p:cNvPr id="3" name="Content Placeholder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GB"/>
              <a:t>Click to edit Master text styles</a:t>
            </a:r>
          </a:p>
        </p:txBody>
      </p:sp>
      <p:sp>
        <p:nvSpPr>
          <p:cNvPr id="5" name="Date Placeholder 4"/>
          <p:cNvSpPr>
            <a:spLocks noGrp="1"/>
          </p:cNvSpPr>
          <p:nvPr>
            <p:ph type="dt" sz="half" idx="10"/>
          </p:nvPr>
        </p:nvSpPr>
        <p:spPr/>
        <p:txBody>
          <a:bodyPr/>
          <a:lstStyle/>
          <a:p>
            <a:fld id="{0A6F64FE-5947-D640-A379-A64DCB9E0EE3}" type="datetime1">
              <a:rPr lang="it-IT" smtClean="0"/>
              <a:t>22/06/26</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2075102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p:spPr>
        <p:txBody>
          <a:bodyPr anchor="b"/>
          <a:lstStyle>
            <a:lvl1pPr>
              <a:defRPr sz="3413"/>
            </a:lvl1pPr>
          </a:lstStyle>
          <a:p>
            <a:r>
              <a:rPr lang="en-GB"/>
              <a:t>Click to edit Master title style</a:t>
            </a:r>
            <a:endParaRPr lang="en-US" dirty="0"/>
          </a:p>
        </p:txBody>
      </p:sp>
      <p:sp>
        <p:nvSpPr>
          <p:cNvPr id="3" name="Picture Placeholder 2"/>
          <p:cNvSpPr>
            <a:spLocks noGrp="1" noChangeAspect="1"/>
          </p:cNvSpPr>
          <p:nvPr>
            <p:ph type="pic" idx="1"/>
          </p:nvPr>
        </p:nvSpPr>
        <p:spPr>
          <a:xfrm>
            <a:off x="5528734" y="1404338"/>
            <a:ext cx="6583680" cy="6931378"/>
          </a:xfrm>
        </p:spPr>
        <p:txBody>
          <a:bodyPr anchor="t"/>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r>
              <a:rPr lang="en-GB"/>
              <a:t>Click icon to add picture</a:t>
            </a:r>
            <a:endParaRPr lang="en-US"/>
          </a:p>
        </p:txBody>
      </p:sp>
      <p:sp>
        <p:nvSpPr>
          <p:cNvPr id="4" name="Text Placeholder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GB"/>
              <a:t>Click to edit Master text styles</a:t>
            </a:r>
          </a:p>
        </p:txBody>
      </p:sp>
      <p:sp>
        <p:nvSpPr>
          <p:cNvPr id="5" name="Date Placeholder 4"/>
          <p:cNvSpPr>
            <a:spLocks noGrp="1"/>
          </p:cNvSpPr>
          <p:nvPr>
            <p:ph type="dt" sz="half" idx="10"/>
          </p:nvPr>
        </p:nvSpPr>
        <p:spPr/>
        <p:txBody>
          <a:bodyPr/>
          <a:lstStyle/>
          <a:p>
            <a:fld id="{E76D88D8-7723-5349-90A3-1A9108A7E7DF}" type="datetime1">
              <a:rPr lang="it-IT" smtClean="0"/>
              <a:t>22/06/26</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2184575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unti elenco">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762000" y="762000"/>
            <a:ext cx="11468100" cy="8216900"/>
          </a:xfrm>
          <a:prstGeom prst="rect">
            <a:avLst/>
          </a:prstGeom>
        </p:spPr>
        <p:txBody>
          <a:bodyPr/>
          <a:lstStyle>
            <a:lvl1pPr marL="520700" indent="-520700">
              <a:lnSpc>
                <a:spcPct val="120000"/>
              </a:lnSpc>
              <a:spcBef>
                <a:spcPts val="4600"/>
              </a:spcBef>
              <a:defRPr sz="4600"/>
            </a:lvl1pPr>
            <a:lvl2pPr marL="1041400" indent="-520700">
              <a:lnSpc>
                <a:spcPct val="120000"/>
              </a:lnSpc>
              <a:spcBef>
                <a:spcPts val="4600"/>
              </a:spcBef>
              <a:defRPr sz="4600"/>
            </a:lvl2pPr>
            <a:lvl3pPr marL="1562100" indent="-520700">
              <a:lnSpc>
                <a:spcPct val="120000"/>
              </a:lnSpc>
              <a:spcBef>
                <a:spcPts val="4600"/>
              </a:spcBef>
              <a:defRPr sz="4600"/>
            </a:lvl3pPr>
            <a:lvl4pPr marL="2082800" indent="-520700">
              <a:lnSpc>
                <a:spcPct val="120000"/>
              </a:lnSpc>
              <a:spcBef>
                <a:spcPts val="4600"/>
              </a:spcBef>
              <a:defRPr sz="4600"/>
            </a:lvl4pPr>
            <a:lvl5pPr marL="2603500" indent="-520700">
              <a:lnSpc>
                <a:spcPct val="120000"/>
              </a:lnSpc>
              <a:spcBef>
                <a:spcPts val="4600"/>
              </a:spcBef>
              <a:defRPr sz="4600"/>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E7B4CAC-51DC-1A44-8AF6-4F32AC0D12CF}" type="datetime1">
              <a:rPr lang="it-IT" smtClean="0"/>
              <a:t>22/06/26</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11212684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0" y="519289"/>
            <a:ext cx="2804160" cy="8265725"/>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94080" y="519289"/>
            <a:ext cx="8249920" cy="82657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93517B-A4F3-F245-B419-FEA4926E426B}" type="datetime1">
              <a:rPr lang="it-IT" smtClean="0"/>
              <a:t>22/06/26</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23C7CB26-C4AD-E24C-99F4-9278FBEB9685}" type="slidenum">
              <a:rPr lang="en-IT" smtClean="0"/>
              <a:t>‹#›</a:t>
            </a:fld>
            <a:endParaRPr lang="en-IT"/>
          </a:p>
        </p:txBody>
      </p:sp>
    </p:spTree>
    <p:extLst>
      <p:ext uri="{BB962C8B-B14F-4D97-AF65-F5344CB8AC3E}">
        <p14:creationId xmlns:p14="http://schemas.microsoft.com/office/powerpoint/2010/main" val="35159013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49525" y="370572"/>
            <a:ext cx="11664773" cy="1605127"/>
          </a:xfrm>
        </p:spPr>
        <p:txBody>
          <a:bodyPr/>
          <a:lstStyle/>
          <a:p>
            <a:r>
              <a:rPr lang="it-IT"/>
              <a:t>Fare clic per modificare lo stile del titolo dello schema</a:t>
            </a:r>
          </a:p>
        </p:txBody>
      </p:sp>
      <p:sp>
        <p:nvSpPr>
          <p:cNvPr id="3" name="Rectangle 3">
            <a:extLst>
              <a:ext uri="{FF2B5EF4-FFF2-40B4-BE49-F238E27FC236}">
                <a16:creationId xmlns:a16="http://schemas.microsoft.com/office/drawing/2014/main" id="{FA5799A3-70A0-4AEE-A469-A1EDC98BE9BA}"/>
              </a:ext>
            </a:extLst>
          </p:cNvPr>
          <p:cNvSpPr>
            <a:spLocks noGrp="1" noChangeArrowheads="1"/>
          </p:cNvSpPr>
          <p:nvPr>
            <p:ph type="dt" idx="10"/>
          </p:nvPr>
        </p:nvSpPr>
        <p:spPr>
          <a:ln/>
        </p:spPr>
        <p:txBody>
          <a:bodyPr/>
          <a:lstStyle>
            <a:lvl1pPr>
              <a:defRPr/>
            </a:lvl1pPr>
          </a:lstStyle>
          <a:p>
            <a:pPr>
              <a:defRPr/>
            </a:pPr>
            <a:fld id="{0D25C108-C14F-E541-89FF-8B1239269023}" type="datetime1">
              <a:rPr lang="it-IT" altLang="it-IT" smtClean="0"/>
              <a:t>22/06/26</a:t>
            </a:fld>
            <a:endParaRPr lang="it-IT" altLang="it-IT"/>
          </a:p>
        </p:txBody>
      </p:sp>
      <p:sp>
        <p:nvSpPr>
          <p:cNvPr id="4" name="Rectangle 4">
            <a:extLst>
              <a:ext uri="{FF2B5EF4-FFF2-40B4-BE49-F238E27FC236}">
                <a16:creationId xmlns:a16="http://schemas.microsoft.com/office/drawing/2014/main" id="{505A7521-2131-48F5-9B80-3298F91ECBA3}"/>
              </a:ext>
            </a:extLst>
          </p:cNvPr>
          <p:cNvSpPr>
            <a:spLocks noGrp="1" noChangeArrowheads="1"/>
          </p:cNvSpPr>
          <p:nvPr>
            <p:ph type="ftr" idx="11"/>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166C845-C38F-43A6-9D7E-C66D99B61015}"/>
              </a:ext>
            </a:extLst>
          </p:cNvPr>
          <p:cNvSpPr>
            <a:spLocks noGrp="1" noChangeArrowheads="1"/>
          </p:cNvSpPr>
          <p:nvPr>
            <p:ph type="sldNum" idx="12"/>
          </p:nvPr>
        </p:nvSpPr>
        <p:spPr>
          <a:ln/>
        </p:spPr>
        <p:txBody>
          <a:bodyPr/>
          <a:lstStyle>
            <a:lvl1pPr>
              <a:defRPr/>
            </a:lvl1pPr>
          </a:lstStyle>
          <a:p>
            <a:pPr>
              <a:defRPr/>
            </a:pPr>
            <a:fld id="{16B8843F-4AB0-41C6-A1B5-66132F8E45FB}" type="slidenum">
              <a:rPr lang="it-IT" altLang="it-IT"/>
              <a:pPr>
                <a:defRPr/>
              </a:pPr>
              <a:t>‹#›</a:t>
            </a:fld>
            <a:endParaRPr lang="it-IT" altLang="it-IT"/>
          </a:p>
        </p:txBody>
      </p:sp>
    </p:spTree>
    <p:extLst>
      <p:ext uri="{BB962C8B-B14F-4D97-AF65-F5344CB8AC3E}">
        <p14:creationId xmlns:p14="http://schemas.microsoft.com/office/powerpoint/2010/main" val="39260785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Vuoto">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1292214009"/>
      </p:ext>
    </p:extLst>
  </p:cSld>
  <p:clrMapOvr>
    <a:masterClrMapping/>
  </p:clrMapOvr>
  <p:transition spd="med"/>
  <p:extLst>
    <p:ext uri="{DCECCB84-F9BA-43D5-87BE-67443E8EF086}">
      <p15:sldGuideLst xmlns:p15="http://schemas.microsoft.com/office/powerpoint/2012/main">
        <p15:guide id="1" orient="horz" pos="3072">
          <p15:clr>
            <a:srgbClr val="FBAE40"/>
          </p15:clr>
        </p15:guide>
        <p15:guide id="2" pos="4096">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Titolo e punti elenco">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marL="390523" indent="-390523">
              <a:lnSpc>
                <a:spcPct val="120000"/>
              </a:lnSpc>
              <a:spcBef>
                <a:spcPts val="3450"/>
              </a:spcBef>
              <a:defRPr sz="3450"/>
            </a:lvl1pPr>
            <a:lvl2pPr marL="781046" indent="-390523">
              <a:lnSpc>
                <a:spcPct val="120000"/>
              </a:lnSpc>
              <a:spcBef>
                <a:spcPts val="3450"/>
              </a:spcBef>
              <a:defRPr sz="3450"/>
            </a:lvl2pPr>
            <a:lvl3pPr marL="1171570" indent="-390523">
              <a:lnSpc>
                <a:spcPct val="120000"/>
              </a:lnSpc>
              <a:spcBef>
                <a:spcPts val="3450"/>
              </a:spcBef>
              <a:defRPr sz="3450"/>
            </a:lvl3pPr>
            <a:lvl4pPr marL="1562094" indent="-390523">
              <a:lnSpc>
                <a:spcPct val="120000"/>
              </a:lnSpc>
              <a:spcBef>
                <a:spcPts val="3450"/>
              </a:spcBef>
              <a:defRPr sz="3450"/>
            </a:lvl4pPr>
            <a:lvl5pPr marL="1952617" indent="-390523">
              <a:lnSpc>
                <a:spcPct val="120000"/>
              </a:lnSpc>
              <a:spcBef>
                <a:spcPts val="3450"/>
              </a:spcBef>
              <a:defRPr sz="345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09649484"/>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50199" y="388867"/>
            <a:ext cx="11703130" cy="1627920"/>
          </a:xfrm>
          <a:prstGeom prst="rect">
            <a:avLst/>
          </a:prstGeom>
          <a:noFill/>
          <a:ln w="0">
            <a:noFill/>
          </a:ln>
        </p:spPr>
        <p:txBody>
          <a:bodyPr lIns="0" tIns="0" rIns="0" bIns="0" anchor="ctr">
            <a:noAutofit/>
          </a:bodyPr>
          <a:lstStyle/>
          <a:p>
            <a:pPr algn="ctr">
              <a:buNone/>
            </a:pPr>
            <a:endParaRPr lang="en-US" sz="5676" b="0" strike="noStrike" spc="-1">
              <a:latin typeface="Arial"/>
            </a:endParaRPr>
          </a:p>
        </p:txBody>
      </p:sp>
      <p:sp>
        <p:nvSpPr>
          <p:cNvPr id="6" name="PlaceHolder 2"/>
          <p:cNvSpPr>
            <a:spLocks noGrp="1"/>
          </p:cNvSpPr>
          <p:nvPr>
            <p:ph type="subTitle"/>
          </p:nvPr>
        </p:nvSpPr>
        <p:spPr>
          <a:xfrm>
            <a:off x="650199" y="2281813"/>
            <a:ext cx="11703130" cy="5655920"/>
          </a:xfrm>
          <a:prstGeom prst="rect">
            <a:avLst/>
          </a:prstGeom>
          <a:noFill/>
          <a:ln w="0">
            <a:noFill/>
          </a:ln>
        </p:spPr>
        <p:txBody>
          <a:bodyPr lIns="0" tIns="0" rIns="0" bIns="0" anchor="ctr">
            <a:noAutofit/>
          </a:bodyPr>
          <a:lstStyle/>
          <a:p>
            <a:pPr algn="ctr">
              <a:buNone/>
            </a:pPr>
            <a:endParaRPr lang="en-US" sz="4128" b="0" strike="noStrike" spc="-1">
              <a:latin typeface="Arial"/>
            </a:endParaRPr>
          </a:p>
        </p:txBody>
      </p:sp>
      <p:sp>
        <p:nvSpPr>
          <p:cNvPr id="4" name="PlaceHolder 3"/>
          <p:cNvSpPr>
            <a:spLocks noGrp="1"/>
          </p:cNvSpPr>
          <p:nvPr>
            <p:ph type="ftr" idx="2"/>
          </p:nvPr>
        </p:nvSpPr>
        <p:spPr/>
        <p:txBody>
          <a:bodyPr/>
          <a:lstStyle/>
          <a:p>
            <a:endParaRPr/>
          </a:p>
        </p:txBody>
      </p:sp>
      <p:sp>
        <p:nvSpPr>
          <p:cNvPr id="2" name="PlaceHolder 4"/>
          <p:cNvSpPr>
            <a:spLocks noGrp="1"/>
          </p:cNvSpPr>
          <p:nvPr>
            <p:ph type="sldNum" idx="3"/>
          </p:nvPr>
        </p:nvSpPr>
        <p:spPr/>
        <p:txBody>
          <a:bodyPr/>
          <a:lstStyle/>
          <a:p>
            <a:fld id="{5A1984C1-70AB-4A5E-A9F1-AE32D409111F}" type="slidenum">
              <a:rPr/>
              <a:t>‹#›</a:t>
            </a:fld>
            <a:endParaRPr/>
          </a:p>
        </p:txBody>
      </p:sp>
      <p:sp>
        <p:nvSpPr>
          <p:cNvPr id="3" name="PlaceHolder 5"/>
          <p:cNvSpPr>
            <a:spLocks noGrp="1"/>
          </p:cNvSpPr>
          <p:nvPr>
            <p:ph type="dt" idx="1"/>
          </p:nvPr>
        </p:nvSpPr>
        <p:spPr/>
        <p:txBody>
          <a:bodyPr/>
          <a:lstStyle/>
          <a:p>
            <a:fld id="{8B1ACC4F-4628-7D47-A573-EAA4371AC2BC}" type="datetime1">
              <a:rPr lang="it-IT" smtClean="0"/>
              <a:t>22/06/26</a:t>
            </a:fld>
            <a:endParaRPr/>
          </a:p>
        </p:txBody>
      </p:sp>
    </p:spTree>
    <p:extLst>
      <p:ext uri="{BB962C8B-B14F-4D97-AF65-F5344CB8AC3E}">
        <p14:creationId xmlns:p14="http://schemas.microsoft.com/office/powerpoint/2010/main" val="4174674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Foto - 3 per pagina">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6654800" y="4965700"/>
            <a:ext cx="5803900" cy="4346239"/>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6667500" y="444500"/>
            <a:ext cx="5803900" cy="4346239"/>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939561" y="482600"/>
            <a:ext cx="7995295" cy="10681635"/>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itazione">
    <p:spTree>
      <p:nvGrpSpPr>
        <p:cNvPr id="1" name=""/>
        <p:cNvGrpSpPr/>
        <p:nvPr/>
      </p:nvGrpSpPr>
      <p:grpSpPr>
        <a:xfrm>
          <a:off x="0" y="0"/>
          <a:ext cx="0" cy="0"/>
          <a:chOff x="0" y="0"/>
          <a:chExt cx="0" cy="0"/>
        </a:xfrm>
      </p:grpSpPr>
      <p:sp>
        <p:nvSpPr>
          <p:cNvPr id="93" name="–Giovanni Mela"/>
          <p:cNvSpPr>
            <a:spLocks noGrp="1"/>
          </p:cNvSpPr>
          <p:nvPr>
            <p:ph type="body" sz="quarter" idx="21"/>
          </p:nvPr>
        </p:nvSpPr>
        <p:spPr>
          <a:xfrm>
            <a:off x="1270000" y="5689600"/>
            <a:ext cx="10464800" cy="508000"/>
          </a:xfrm>
          <a:prstGeom prst="rect">
            <a:avLst/>
          </a:prstGeom>
        </p:spPr>
        <p:txBody>
          <a:bodyPr anchor="t">
            <a:spAutoFit/>
          </a:bodyPr>
          <a:lstStyle>
            <a:lvl1pPr marL="0" indent="0" algn="ctr">
              <a:spcBef>
                <a:spcPts val="0"/>
              </a:spcBef>
              <a:buSzTx/>
              <a:buNone/>
              <a:defRPr sz="2800"/>
            </a:lvl1pPr>
          </a:lstStyle>
          <a:p>
            <a:r>
              <a:t>–Giovanni Mela</a:t>
            </a:r>
          </a:p>
        </p:txBody>
      </p:sp>
      <p:sp>
        <p:nvSpPr>
          <p:cNvPr id="94" name="“Inserisci qui una citazione”."/>
          <p:cNvSpPr>
            <a:spLocks noGrp="1"/>
          </p:cNvSpPr>
          <p:nvPr>
            <p:ph type="body" sz="quarter" idx="22"/>
          </p:nvPr>
        </p:nvSpPr>
        <p:spPr>
          <a:xfrm>
            <a:off x="1270000" y="4152900"/>
            <a:ext cx="10464800" cy="647700"/>
          </a:xfrm>
          <a:prstGeom prst="rect">
            <a:avLst/>
          </a:prstGeom>
        </p:spPr>
        <p:txBody>
          <a:bodyPr>
            <a:spAutoFit/>
          </a:bodyPr>
          <a:lstStyle>
            <a:lvl1pPr marL="0" indent="0" algn="ctr">
              <a:spcBef>
                <a:spcPts val="0"/>
              </a:spcBef>
              <a:buSzTx/>
              <a:buNone/>
            </a:lvl1pPr>
          </a:lstStyle>
          <a:p>
            <a:r>
              <a:t>“Inserisci qui una citazione”.</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6" Type="http://schemas.openxmlformats.org/officeDocument/2006/relationships/theme" Target="../theme/theme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55600" y="254000"/>
            <a:ext cx="12293600" cy="2438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Slide Number"/>
          <p:cNvSpPr txBox="1">
            <a:spLocks noGrp="1"/>
          </p:cNvSpPr>
          <p:nvPr>
            <p:ph type="sldNum" sz="quarter" idx="2"/>
          </p:nvPr>
        </p:nvSpPr>
        <p:spPr>
          <a:xfrm>
            <a:off x="6324599" y="9271000"/>
            <a:ext cx="342901" cy="3556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a:p>
        </p:txBody>
      </p:sp>
      <p:sp>
        <p:nvSpPr>
          <p:cNvPr id="4" name="Body Level One…"/>
          <p:cNvSpPr txBox="1">
            <a:spLocks noGrp="1"/>
          </p:cNvSpPr>
          <p:nvPr>
            <p:ph type="body" idx="1"/>
          </p:nvPr>
        </p:nvSpPr>
        <p:spPr>
          <a:xfrm>
            <a:off x="355600" y="2730500"/>
            <a:ext cx="12293600" cy="6299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99" r:id="rId12"/>
    <p:sldLayoutId id="2147483700" r:id="rId13"/>
  </p:sldLayoutIdLst>
  <p:transition spd="med"/>
  <p:hf hdr="0" ftr="0" dt="0"/>
  <p:txStyles>
    <p:titleStyle>
      <a:lvl1pPr marL="0" marR="0" indent="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1pPr>
      <a:lvl2pPr marL="0" marR="0" indent="2286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2pPr>
      <a:lvl3pPr marL="0" marR="0" indent="4572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3pPr>
      <a:lvl4pPr marL="0" marR="0" indent="6858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4pPr>
      <a:lvl5pPr marL="0" marR="0" indent="9144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5pPr>
      <a:lvl6pPr marL="0" marR="0" indent="11430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6pPr>
      <a:lvl7pPr marL="0" marR="0" indent="13716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7pPr>
      <a:lvl8pPr marL="0" marR="0" indent="16002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8pPr>
      <a:lvl9pPr marL="0" marR="0" indent="1828800" algn="ctr" defTabSz="584200" rtl="0" latinLnBrk="0">
        <a:lnSpc>
          <a:spcPct val="100000"/>
        </a:lnSpc>
        <a:spcBef>
          <a:spcPts val="0"/>
        </a:spcBef>
        <a:spcAft>
          <a:spcPts val="0"/>
        </a:spcAft>
        <a:buClrTx/>
        <a:buSzTx/>
        <a:buFontTx/>
        <a:buNone/>
        <a:tabLst/>
        <a:defRPr sz="7200" b="0" i="0" u="none" strike="noStrike" cap="all" spc="0" baseline="0">
          <a:solidFill>
            <a:srgbClr val="535353"/>
          </a:solidFill>
          <a:uFillTx/>
          <a:latin typeface="+mn-lt"/>
          <a:ea typeface="+mn-ea"/>
          <a:cs typeface="+mn-cs"/>
          <a:sym typeface="Gill Sans Light"/>
        </a:defRPr>
      </a:lvl9pPr>
    </p:titleStyle>
    <p:bodyStyle>
      <a:lvl1pPr marL="4318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1pPr>
      <a:lvl2pPr marL="8636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2pPr>
      <a:lvl3pPr marL="12954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3pPr>
      <a:lvl4pPr marL="17272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4pPr>
      <a:lvl5pPr marL="21590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5pPr>
      <a:lvl6pPr marL="25908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6pPr>
      <a:lvl7pPr marL="30226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7pPr>
      <a:lvl8pPr marL="34544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8pPr>
      <a:lvl9pPr marL="3886200" marR="0" indent="-431800" algn="l" defTabSz="584200" rtl="0" latinLnBrk="0">
        <a:lnSpc>
          <a:spcPct val="100000"/>
        </a:lnSpc>
        <a:spcBef>
          <a:spcPts val="3800"/>
        </a:spcBef>
        <a:spcAft>
          <a:spcPts val="0"/>
        </a:spcAft>
        <a:buClrTx/>
        <a:buSzPct val="82000"/>
        <a:buFontTx/>
        <a:buChar char="•"/>
        <a:tabLst/>
        <a:defRPr sz="3800" b="0" i="0" u="none" strike="noStrike" cap="none" spc="0" baseline="0">
          <a:solidFill>
            <a:srgbClr val="535353"/>
          </a:solidFill>
          <a:uFillTx/>
          <a:latin typeface="+mn-lt"/>
          <a:ea typeface="+mn-ea"/>
          <a:cs typeface="+mn-cs"/>
          <a:sym typeface="Gill Sans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FFD9124-A57F-6D85-6311-9ABDC0983171}"/>
              </a:ext>
            </a:extLst>
          </p:cNvPr>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5" name="Footer Placeholder 4">
            <a:extLst>
              <a:ext uri="{FF2B5EF4-FFF2-40B4-BE49-F238E27FC236}">
                <a16:creationId xmlns:a16="http://schemas.microsoft.com/office/drawing/2014/main" id="{A3B989A5-FCA4-27C7-017F-556D73305AAD}"/>
              </a:ext>
            </a:extLst>
          </p:cNvPr>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0D40062-8672-9F44-2916-1A1224E68E3E}"/>
              </a:ext>
            </a:extLst>
          </p:cNvPr>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82000"/>
                  </a:schemeClr>
                </a:solidFill>
              </a:defRPr>
            </a:lvl1pPr>
          </a:lstStyle>
          <a:p>
            <a:fld id="{29173DA4-4626-3E41-A20B-E0EA90AE6700}" type="slidenum">
              <a:rPr lang="en-US" smtClean="0"/>
              <a:t>‹#›</a:t>
            </a:fld>
            <a:endParaRPr lang="en-US"/>
          </a:p>
        </p:txBody>
      </p:sp>
    </p:spTree>
    <p:extLst>
      <p:ext uri="{BB962C8B-B14F-4D97-AF65-F5344CB8AC3E}">
        <p14:creationId xmlns:p14="http://schemas.microsoft.com/office/powerpoint/2010/main" val="3149779340"/>
      </p:ext>
    </p:extLst>
  </p:cSld>
  <p:clrMap bg1="lt1" tx1="dk1" bg2="lt2" tx2="dk2" accent1="accent1" accent2="accent2" accent3="accent3" accent4="accent4" accent5="accent5" accent6="accent6" hlink="hlink" folHlink="folHlink"/>
  <p:sldLayoutIdLst>
    <p:sldLayoutId id="2147483662"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72" userDrawn="1">
          <p15:clr>
            <a:srgbClr val="F26B43"/>
          </p15:clr>
        </p15:guide>
        <p15:guide id="2" pos="409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A51BC5-ED02-1E08-6F64-75246988CDC7}"/>
              </a:ext>
            </a:extLst>
          </p:cNvPr>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FB593-77D3-6D94-0C45-4006716BA3ED}"/>
              </a:ext>
            </a:extLst>
          </p:cNvPr>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85AE359D-2D8F-D6FC-1FB5-C39A32887C7A}"/>
              </a:ext>
            </a:extLst>
          </p:cNvPr>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5" name="Footer Placeholder 4">
            <a:extLst>
              <a:ext uri="{FF2B5EF4-FFF2-40B4-BE49-F238E27FC236}">
                <a16:creationId xmlns:a16="http://schemas.microsoft.com/office/drawing/2014/main" id="{0AF85471-EFA6-B05A-5197-4D07011C1BE9}"/>
              </a:ext>
            </a:extLst>
          </p:cNvPr>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81CFA07-950B-8EA9-8774-5458CFCAF7F3}"/>
              </a:ext>
            </a:extLst>
          </p:cNvPr>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82000"/>
                  </a:schemeClr>
                </a:solidFill>
              </a:defRPr>
            </a:lvl1pPr>
          </a:lstStyle>
          <a:p>
            <a:fld id="{907F3BEB-EB0C-7A4F-B265-61E7F73203C8}" type="slidenum">
              <a:rPr lang="en-US" smtClean="0"/>
              <a:t>‹#›</a:t>
            </a:fld>
            <a:endParaRPr lang="en-US"/>
          </a:p>
        </p:txBody>
      </p:sp>
    </p:spTree>
    <p:extLst>
      <p:ext uri="{BB962C8B-B14F-4D97-AF65-F5344CB8AC3E}">
        <p14:creationId xmlns:p14="http://schemas.microsoft.com/office/powerpoint/2010/main" val="321876697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35E477A-1D7E-130B-2BAE-E431750D7874}"/>
              </a:ext>
            </a:extLst>
          </p:cNvPr>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5" name="Footer Placeholder 4">
            <a:extLst>
              <a:ext uri="{FF2B5EF4-FFF2-40B4-BE49-F238E27FC236}">
                <a16:creationId xmlns:a16="http://schemas.microsoft.com/office/drawing/2014/main" id="{CA2A578B-8EA7-AE07-A214-71579387EA55}"/>
              </a:ext>
            </a:extLst>
          </p:cNvPr>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B4B609C-19B8-D83D-CC55-B53E63138339}"/>
              </a:ext>
            </a:extLst>
          </p:cNvPr>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82000"/>
                  </a:schemeClr>
                </a:solidFill>
              </a:defRPr>
            </a:lvl1pPr>
          </a:lstStyle>
          <a:p>
            <a:r>
              <a:rPr lang="en-US"/>
              <a:t>Hvar, 10/04/2024</a:t>
            </a:r>
            <a:fld id="{E326B3C7-378F-954B-8B57-A196EE4A081B}" type="slidenum">
              <a:rPr lang="en-US" smtClean="0"/>
              <a:t>‹#›</a:t>
            </a:fld>
            <a:endParaRPr lang="en-US"/>
          </a:p>
        </p:txBody>
      </p:sp>
    </p:spTree>
    <p:extLst>
      <p:ext uri="{BB962C8B-B14F-4D97-AF65-F5344CB8AC3E}">
        <p14:creationId xmlns:p14="http://schemas.microsoft.com/office/powerpoint/2010/main" val="17762668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72" userDrawn="1">
          <p15:clr>
            <a:srgbClr val="F26B43"/>
          </p15:clr>
        </p15:guide>
        <p15:guide id="2" pos="4096"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7" name="Rectangle 13"/>
          <p:cNvSpPr>
            <a:spLocks noChangeArrowheads="1"/>
          </p:cNvSpPr>
          <p:nvPr userDrawn="1"/>
        </p:nvSpPr>
        <p:spPr bwMode="auto">
          <a:xfrm>
            <a:off x="0" y="0"/>
            <a:ext cx="13004800" cy="9753600"/>
          </a:xfrm>
          <a:prstGeom prst="rect">
            <a:avLst/>
          </a:prstGeom>
          <a:gradFill rotWithShape="1">
            <a:gsLst>
              <a:gs pos="0">
                <a:srgbClr val="000090"/>
              </a:gs>
              <a:gs pos="100000">
                <a:schemeClr val="accent4"/>
              </a:gs>
            </a:gsLst>
            <a:lin ang="5400000" scaled="1"/>
          </a:gradFill>
          <a:ln w="9525">
            <a:solidFill>
              <a:schemeClr val="tx1"/>
            </a:solidFill>
            <a:miter lim="800000"/>
            <a:headEnd/>
            <a:tailEnd/>
          </a:ln>
          <a:effectLst/>
        </p:spPr>
        <p:txBody>
          <a:bodyPr wrap="none" lIns="127837" tIns="63918" rIns="127837" bIns="63918" anchor="ctr">
            <a:prstTxWarp prst="textNoShape">
              <a:avLst/>
            </a:prstTxWarp>
          </a:bodyPr>
          <a:lstStyle/>
          <a:p>
            <a:pPr algn="ctr">
              <a:defRPr/>
            </a:pPr>
            <a:endParaRPr lang="en-US" sz="4518"/>
          </a:p>
        </p:txBody>
      </p:sp>
      <p:sp>
        <p:nvSpPr>
          <p:cNvPr id="1027" name="Rectangle 3"/>
          <p:cNvSpPr>
            <a:spLocks noGrp="1" noChangeArrowheads="1"/>
          </p:cNvSpPr>
          <p:nvPr>
            <p:ph type="body" idx="1"/>
          </p:nvPr>
        </p:nvSpPr>
        <p:spPr bwMode="auto">
          <a:xfrm>
            <a:off x="650240" y="1774617"/>
            <a:ext cx="11704320" cy="6245013"/>
          </a:xfrm>
          <a:prstGeom prst="rect">
            <a:avLst/>
          </a:prstGeom>
          <a:noFill/>
          <a:ln w="9525">
            <a:noFill/>
            <a:miter lim="800000"/>
            <a:headEnd/>
            <a:tailEnd/>
          </a:ln>
        </p:spPr>
        <p:txBody>
          <a:bodyPr vert="horz" wrap="square" lIns="101870" tIns="50935" rIns="101870" bIns="50935" numCol="1" anchor="t" anchorCtr="0" compatLnSpc="1">
            <a:prstTxWarp prst="textNoShape">
              <a:avLst/>
            </a:prstTxWarp>
          </a:bodyPr>
          <a:lstStyle/>
          <a:p>
            <a:pPr lvl="0"/>
            <a:r>
              <a:rPr lang="en-US"/>
              <a:t>Click to edit Master text styles</a:t>
            </a:r>
          </a:p>
          <a:p>
            <a:pPr lvl="1"/>
            <a:r>
              <a:rPr lang="en-US"/>
              <a:t>Second level</a:t>
            </a:r>
          </a:p>
        </p:txBody>
      </p:sp>
      <p:sp>
        <p:nvSpPr>
          <p:cNvPr id="2" name="Rectangle 4"/>
          <p:cNvSpPr>
            <a:spLocks noGrp="1" noChangeArrowheads="1"/>
          </p:cNvSpPr>
          <p:nvPr>
            <p:ph type="dt" sz="half" idx="2"/>
          </p:nvPr>
        </p:nvSpPr>
        <p:spPr bwMode="auto">
          <a:xfrm>
            <a:off x="650240" y="8882098"/>
            <a:ext cx="3034453" cy="677333"/>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lvl1pPr>
              <a:defRPr sz="2008">
                <a:solidFill>
                  <a:schemeClr val="bg1"/>
                </a:solidFill>
              </a:defRPr>
            </a:lvl1pPr>
          </a:lstStyle>
          <a:p>
            <a:pPr>
              <a:defRPr/>
            </a:pPr>
            <a:endParaRPr lang="en-US"/>
          </a:p>
        </p:txBody>
      </p:sp>
      <p:sp>
        <p:nvSpPr>
          <p:cNvPr id="1029" name="Rectangle 5"/>
          <p:cNvSpPr>
            <a:spLocks noGrp="1" noChangeArrowheads="1"/>
          </p:cNvSpPr>
          <p:nvPr>
            <p:ph type="ftr" sz="quarter" idx="3"/>
          </p:nvPr>
        </p:nvSpPr>
        <p:spPr bwMode="auto">
          <a:xfrm>
            <a:off x="4443307" y="8882098"/>
            <a:ext cx="4118187" cy="677333"/>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lvl1pPr algn="ctr">
              <a:defRPr sz="2008">
                <a:solidFill>
                  <a:schemeClr val="bg1"/>
                </a:solidFill>
              </a:defRPr>
            </a:lvl1pPr>
          </a:lstStyle>
          <a:p>
            <a:pPr>
              <a:defRPr/>
            </a:pPr>
            <a:endParaRPr lang="en-US"/>
          </a:p>
        </p:txBody>
      </p:sp>
      <p:sp>
        <p:nvSpPr>
          <p:cNvPr id="1030" name="Rectangle 6"/>
          <p:cNvSpPr>
            <a:spLocks noGrp="1" noChangeArrowheads="1"/>
          </p:cNvSpPr>
          <p:nvPr>
            <p:ph type="sldNum" sz="quarter" idx="4"/>
          </p:nvPr>
        </p:nvSpPr>
        <p:spPr bwMode="auto">
          <a:xfrm>
            <a:off x="9320107" y="8882098"/>
            <a:ext cx="3034453" cy="677333"/>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lvl1pPr algn="r">
              <a:defRPr sz="2008">
                <a:solidFill>
                  <a:schemeClr val="bg1"/>
                </a:solidFill>
              </a:defRPr>
            </a:lvl1pPr>
          </a:lstStyle>
          <a:p>
            <a:pPr>
              <a:defRPr/>
            </a:pPr>
            <a:fld id="{CB322E57-34EA-3A49-8309-D8EAD056A80E}" type="slidenum">
              <a:rPr lang="en-US" smtClean="0"/>
              <a:pPr>
                <a:defRPr/>
              </a:pPr>
              <a:t>‹#›</a:t>
            </a:fld>
            <a:endParaRPr lang="en-US"/>
          </a:p>
        </p:txBody>
      </p:sp>
      <p:sp>
        <p:nvSpPr>
          <p:cNvPr id="3" name="Title Placeholder 2"/>
          <p:cNvSpPr>
            <a:spLocks noGrp="1" noChangeArrowheads="1"/>
          </p:cNvSpPr>
          <p:nvPr>
            <p:ph type="title"/>
          </p:nvPr>
        </p:nvSpPr>
        <p:spPr bwMode="auto">
          <a:xfrm>
            <a:off x="652940" y="0"/>
            <a:ext cx="11704320" cy="1300480"/>
          </a:xfrm>
          <a:prstGeom prst="rect">
            <a:avLst/>
          </a:prstGeom>
          <a:noFill/>
          <a:ln w="9525">
            <a:noFill/>
            <a:miter lim="800000"/>
            <a:headEnd/>
            <a:tailEnd/>
          </a:ln>
        </p:spPr>
        <p:txBody>
          <a:bodyPr vert="horz" wrap="square" lIns="101870" tIns="50935" rIns="101870" bIns="50935" numCol="1" anchor="ctr" anchorCtr="0" compatLnSpc="1">
            <a:prstTxWarp prst="textNoShape">
              <a:avLst/>
            </a:prstTxWarp>
          </a:bodyPr>
          <a:lstStyle/>
          <a:p>
            <a:pPr lvl="0"/>
            <a:r>
              <a:rPr lang="en-US" dirty="0"/>
              <a:t>Click to edit Master title style</a:t>
            </a:r>
          </a:p>
        </p:txBody>
      </p:sp>
    </p:spTree>
    <p:extLst>
      <p:ext uri="{BB962C8B-B14F-4D97-AF65-F5344CB8AC3E}">
        <p14:creationId xmlns:p14="http://schemas.microsoft.com/office/powerpoint/2010/main" val="71450106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31" r:id="rId13"/>
  </p:sldLayoutIdLst>
  <p:hf hdr="0" ftr="0" dt="0"/>
  <p:txStyles>
    <p:titleStyle>
      <a:lvl1pPr algn="ctr" rtl="0" eaLnBrk="0" fontAlgn="base" hangingPunct="0">
        <a:spcBef>
          <a:spcPct val="0"/>
        </a:spcBef>
        <a:spcAft>
          <a:spcPct val="0"/>
        </a:spcAft>
        <a:defRPr sz="6149">
          <a:solidFill>
            <a:srgbClr val="FFFFFF"/>
          </a:solidFill>
          <a:effectLst>
            <a:outerShdw blurRad="50800" dist="38100" dir="2700000" algn="tl" rotWithShape="0">
              <a:srgbClr val="000000"/>
            </a:outerShdw>
            <a:reflection stA="50000" endPos="75000" dist="12700" dir="5400000" sy="-100000" algn="bl" rotWithShape="0"/>
          </a:effectLst>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2pPr>
      <a:lvl3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3pPr>
      <a:lvl4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4pPr>
      <a:lvl5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5pPr>
      <a:lvl6pPr marL="639186" algn="ctr" rtl="0" fontAlgn="base">
        <a:spcBef>
          <a:spcPct val="0"/>
        </a:spcBef>
        <a:spcAft>
          <a:spcPct val="0"/>
        </a:spcAft>
        <a:defRPr sz="6149">
          <a:solidFill>
            <a:srgbClr val="CCFFFF"/>
          </a:solidFill>
          <a:latin typeface="Arial" pitchFamily="-107" charset="0"/>
        </a:defRPr>
      </a:lvl6pPr>
      <a:lvl7pPr marL="1278373" algn="ctr" rtl="0" fontAlgn="base">
        <a:spcBef>
          <a:spcPct val="0"/>
        </a:spcBef>
        <a:spcAft>
          <a:spcPct val="0"/>
        </a:spcAft>
        <a:defRPr sz="6149">
          <a:solidFill>
            <a:srgbClr val="CCFFFF"/>
          </a:solidFill>
          <a:latin typeface="Arial" pitchFamily="-107" charset="0"/>
        </a:defRPr>
      </a:lvl7pPr>
      <a:lvl8pPr marL="1917560" algn="ctr" rtl="0" fontAlgn="base">
        <a:spcBef>
          <a:spcPct val="0"/>
        </a:spcBef>
        <a:spcAft>
          <a:spcPct val="0"/>
        </a:spcAft>
        <a:defRPr sz="6149">
          <a:solidFill>
            <a:srgbClr val="CCFFFF"/>
          </a:solidFill>
          <a:latin typeface="Arial" pitchFamily="-107" charset="0"/>
        </a:defRPr>
      </a:lvl8pPr>
      <a:lvl9pPr marL="2556747" algn="ctr" rtl="0" fontAlgn="base">
        <a:spcBef>
          <a:spcPct val="0"/>
        </a:spcBef>
        <a:spcAft>
          <a:spcPct val="0"/>
        </a:spcAft>
        <a:defRPr sz="6149">
          <a:solidFill>
            <a:srgbClr val="CCFFFF"/>
          </a:solidFill>
          <a:latin typeface="Arial" pitchFamily="-107" charset="0"/>
        </a:defRPr>
      </a:lvl9pPr>
    </p:titleStyle>
    <p:bodyStyle>
      <a:lvl1pPr marL="479391" indent="-479391" algn="l" rtl="0" eaLnBrk="0" fontAlgn="base" hangingPunct="0">
        <a:spcBef>
          <a:spcPct val="20000"/>
        </a:spcBef>
        <a:spcAft>
          <a:spcPct val="0"/>
        </a:spcAft>
        <a:buChar char="•"/>
        <a:defRPr sz="4518">
          <a:solidFill>
            <a:srgbClr val="FFFF99"/>
          </a:solidFill>
          <a:latin typeface="+mn-lt"/>
          <a:ea typeface="ＭＳ Ｐゴシック" pitchFamily="-107" charset="-128"/>
          <a:cs typeface="ＭＳ Ｐゴシック" pitchFamily="-107" charset="-128"/>
        </a:defRPr>
      </a:lvl1pPr>
      <a:lvl2pPr marL="1038678" indent="-399492" algn="l" rtl="0" eaLnBrk="0" fontAlgn="base" hangingPunct="0">
        <a:spcBef>
          <a:spcPct val="20000"/>
        </a:spcBef>
        <a:spcAft>
          <a:spcPct val="0"/>
        </a:spcAft>
        <a:buChar char="–"/>
        <a:defRPr sz="3890">
          <a:solidFill>
            <a:srgbClr val="FFFFFF"/>
          </a:solidFill>
          <a:latin typeface="+mn-lt"/>
          <a:ea typeface="ＭＳ Ｐゴシック" pitchFamily="-107" charset="-128"/>
        </a:defRPr>
      </a:lvl2pPr>
      <a:lvl3pPr marL="1597967" indent="-319593" algn="l" rtl="0" eaLnBrk="0" fontAlgn="base" hangingPunct="0">
        <a:spcBef>
          <a:spcPct val="20000"/>
        </a:spcBef>
        <a:spcAft>
          <a:spcPct val="0"/>
        </a:spcAft>
        <a:buChar char="•"/>
        <a:defRPr sz="3388">
          <a:solidFill>
            <a:schemeClr val="tx1"/>
          </a:solidFill>
          <a:latin typeface="+mn-lt"/>
          <a:ea typeface="ＭＳ Ｐゴシック" pitchFamily="-107" charset="-128"/>
        </a:defRPr>
      </a:lvl3pPr>
      <a:lvl4pPr marL="2237153"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4pPr>
      <a:lvl5pPr marL="2876340"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5pPr>
      <a:lvl6pPr marL="3515527" indent="-319593" algn="l" rtl="0" fontAlgn="base">
        <a:spcBef>
          <a:spcPct val="20000"/>
        </a:spcBef>
        <a:spcAft>
          <a:spcPct val="0"/>
        </a:spcAft>
        <a:buChar char="»"/>
        <a:defRPr sz="2761">
          <a:solidFill>
            <a:schemeClr val="tx1"/>
          </a:solidFill>
          <a:latin typeface="+mn-lt"/>
          <a:ea typeface="ＭＳ Ｐゴシック" pitchFamily="-107" charset="-128"/>
        </a:defRPr>
      </a:lvl6pPr>
      <a:lvl7pPr marL="4154714" indent="-319593" algn="l" rtl="0" fontAlgn="base">
        <a:spcBef>
          <a:spcPct val="20000"/>
        </a:spcBef>
        <a:spcAft>
          <a:spcPct val="0"/>
        </a:spcAft>
        <a:buChar char="»"/>
        <a:defRPr sz="2761">
          <a:solidFill>
            <a:schemeClr val="tx1"/>
          </a:solidFill>
          <a:latin typeface="+mn-lt"/>
          <a:ea typeface="ＭＳ Ｐゴシック" pitchFamily="-107" charset="-128"/>
        </a:defRPr>
      </a:lvl7pPr>
      <a:lvl8pPr marL="4793900" indent="-319593" algn="l" rtl="0" fontAlgn="base">
        <a:spcBef>
          <a:spcPct val="20000"/>
        </a:spcBef>
        <a:spcAft>
          <a:spcPct val="0"/>
        </a:spcAft>
        <a:buChar char="»"/>
        <a:defRPr sz="2761">
          <a:solidFill>
            <a:schemeClr val="tx1"/>
          </a:solidFill>
          <a:latin typeface="+mn-lt"/>
          <a:ea typeface="ＭＳ Ｐゴシック" pitchFamily="-107" charset="-128"/>
        </a:defRPr>
      </a:lvl8pPr>
      <a:lvl9pPr marL="5433087" indent="-319593" algn="l" rtl="0" fontAlgn="base">
        <a:spcBef>
          <a:spcPct val="20000"/>
        </a:spcBef>
        <a:spcAft>
          <a:spcPct val="0"/>
        </a:spcAft>
        <a:buChar char="»"/>
        <a:defRPr sz="2761">
          <a:solidFill>
            <a:schemeClr val="tx1"/>
          </a:solidFill>
          <a:latin typeface="+mn-lt"/>
          <a:ea typeface="ＭＳ Ｐゴシック" pitchFamily="-107" charset="-128"/>
        </a:defRPr>
      </a:lvl9pPr>
    </p:bodyStyle>
    <p:otherStyle>
      <a:defPPr>
        <a:defRPr lang="en-US"/>
      </a:defPPr>
      <a:lvl1pPr marL="0" algn="l" defTabSz="639186" rtl="0" eaLnBrk="1" latinLnBrk="0" hangingPunct="1">
        <a:defRPr sz="2510" kern="1200">
          <a:solidFill>
            <a:schemeClr val="tx1"/>
          </a:solidFill>
          <a:latin typeface="+mn-lt"/>
          <a:ea typeface="+mn-ea"/>
          <a:cs typeface="+mn-cs"/>
        </a:defRPr>
      </a:lvl1pPr>
      <a:lvl2pPr marL="639186" algn="l" defTabSz="639186" rtl="0" eaLnBrk="1" latinLnBrk="0" hangingPunct="1">
        <a:defRPr sz="2510" kern="1200">
          <a:solidFill>
            <a:schemeClr val="tx1"/>
          </a:solidFill>
          <a:latin typeface="+mn-lt"/>
          <a:ea typeface="+mn-ea"/>
          <a:cs typeface="+mn-cs"/>
        </a:defRPr>
      </a:lvl2pPr>
      <a:lvl3pPr marL="1278373" algn="l" defTabSz="639186" rtl="0" eaLnBrk="1" latinLnBrk="0" hangingPunct="1">
        <a:defRPr sz="2510" kern="1200">
          <a:solidFill>
            <a:schemeClr val="tx1"/>
          </a:solidFill>
          <a:latin typeface="+mn-lt"/>
          <a:ea typeface="+mn-ea"/>
          <a:cs typeface="+mn-cs"/>
        </a:defRPr>
      </a:lvl3pPr>
      <a:lvl4pPr marL="1917560" algn="l" defTabSz="639186" rtl="0" eaLnBrk="1" latinLnBrk="0" hangingPunct="1">
        <a:defRPr sz="2510" kern="1200">
          <a:solidFill>
            <a:schemeClr val="tx1"/>
          </a:solidFill>
          <a:latin typeface="+mn-lt"/>
          <a:ea typeface="+mn-ea"/>
          <a:cs typeface="+mn-cs"/>
        </a:defRPr>
      </a:lvl4pPr>
      <a:lvl5pPr marL="2556747" algn="l" defTabSz="639186" rtl="0" eaLnBrk="1" latinLnBrk="0" hangingPunct="1">
        <a:defRPr sz="2510" kern="1200">
          <a:solidFill>
            <a:schemeClr val="tx1"/>
          </a:solidFill>
          <a:latin typeface="+mn-lt"/>
          <a:ea typeface="+mn-ea"/>
          <a:cs typeface="+mn-cs"/>
        </a:defRPr>
      </a:lvl5pPr>
      <a:lvl6pPr marL="3195934" algn="l" defTabSz="639186" rtl="0" eaLnBrk="1" latinLnBrk="0" hangingPunct="1">
        <a:defRPr sz="2510" kern="1200">
          <a:solidFill>
            <a:schemeClr val="tx1"/>
          </a:solidFill>
          <a:latin typeface="+mn-lt"/>
          <a:ea typeface="+mn-ea"/>
          <a:cs typeface="+mn-cs"/>
        </a:defRPr>
      </a:lvl6pPr>
      <a:lvl7pPr marL="3835120" algn="l" defTabSz="639186" rtl="0" eaLnBrk="1" latinLnBrk="0" hangingPunct="1">
        <a:defRPr sz="2510" kern="1200">
          <a:solidFill>
            <a:schemeClr val="tx1"/>
          </a:solidFill>
          <a:latin typeface="+mn-lt"/>
          <a:ea typeface="+mn-ea"/>
          <a:cs typeface="+mn-cs"/>
        </a:defRPr>
      </a:lvl7pPr>
      <a:lvl8pPr marL="4474307" algn="l" defTabSz="639186" rtl="0" eaLnBrk="1" latinLnBrk="0" hangingPunct="1">
        <a:defRPr sz="2510" kern="1200">
          <a:solidFill>
            <a:schemeClr val="tx1"/>
          </a:solidFill>
          <a:latin typeface="+mn-lt"/>
          <a:ea typeface="+mn-ea"/>
          <a:cs typeface="+mn-cs"/>
        </a:defRPr>
      </a:lvl8pPr>
      <a:lvl9pPr marL="5113493" algn="l" defTabSz="639186" rtl="0" eaLnBrk="1" latinLnBrk="0" hangingPunct="1">
        <a:defRPr sz="251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fld id="{D337C405-84CD-5440-8D73-F3F2BAFA2CBA}" type="datetime1">
              <a:rPr lang="it-IT" smtClean="0"/>
              <a:t>22/06/26</a:t>
            </a:fld>
            <a:endParaRPr lang="en-IT"/>
          </a:p>
        </p:txBody>
      </p:sp>
      <p:sp>
        <p:nvSpPr>
          <p:cNvPr id="5" name="Footer Placeholder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en-IT"/>
          </a:p>
        </p:txBody>
      </p:sp>
      <p:sp>
        <p:nvSpPr>
          <p:cNvPr id="6" name="Slide Number Placeholder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fld id="{23C7CB26-C4AD-E24C-99F4-9278FBEB9685}" type="slidenum">
              <a:rPr lang="en-IT" smtClean="0"/>
              <a:t>‹#›</a:t>
            </a:fld>
            <a:endParaRPr lang="en-IT"/>
          </a:p>
        </p:txBody>
      </p:sp>
    </p:spTree>
    <p:extLst>
      <p:ext uri="{BB962C8B-B14F-4D97-AF65-F5344CB8AC3E}">
        <p14:creationId xmlns:p14="http://schemas.microsoft.com/office/powerpoint/2010/main" val="84993036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Lst>
  <p:hf hdr="0" ftr="0" dt="0"/>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9.xm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60.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0.xml"/><Relationship Id="rId5" Type="http://schemas.openxmlformats.org/officeDocument/2006/relationships/image" Target="../media/image20.jp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hyperlink" Target="https://arxiv.org/abs/2203.07349" TargetMode="External"/><Relationship Id="rId2" Type="http://schemas.openxmlformats.org/officeDocument/2006/relationships/notesSlide" Target="../notesSlides/notesSlide5.xml"/><Relationship Id="rId1" Type="http://schemas.openxmlformats.org/officeDocument/2006/relationships/slideLayout" Target="../slideLayouts/slideLayout49.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9.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49.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3" Type="http://schemas.openxmlformats.org/officeDocument/2006/relationships/hyperlink" Target="https://journals.aps.org/prc/abstract/10.1103/gr8x-lf9f" TargetMode="External"/><Relationship Id="rId2" Type="http://schemas.openxmlformats.org/officeDocument/2006/relationships/image" Target="../media/image35.emf"/><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9.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9.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9.xml"/><Relationship Id="rId5" Type="http://schemas.openxmlformats.org/officeDocument/2006/relationships/image" Target="../media/image41.png"/><Relationship Id="rId4" Type="http://schemas.openxmlformats.org/officeDocument/2006/relationships/hyperlink" Target="https://arxiv.org/pdf/2511.03883"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49.xml"/><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49.xml"/><Relationship Id="rId6" Type="http://schemas.openxmlformats.org/officeDocument/2006/relationships/hyperlink" Target="https://press.princeton.edu/books/hardcover/9780691196022/cosmologys-century" TargetMode="External"/><Relationship Id="rId5" Type="http://schemas.openxmlformats.org/officeDocument/2006/relationships/image" Target="../media/image52.emf"/><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xml"/><Relationship Id="rId1" Type="http://schemas.openxmlformats.org/officeDocument/2006/relationships/slideLayout" Target="../slideLayouts/slideLayout49.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0.xml"/><Relationship Id="rId1" Type="http://schemas.openxmlformats.org/officeDocument/2006/relationships/slideLayout" Target="../slideLayouts/slideLayout49.xml"/><Relationship Id="rId4" Type="http://schemas.openxmlformats.org/officeDocument/2006/relationships/image" Target="../media/image56.gif"/></Relationships>
</file>

<file path=ppt/slides/_rels/slide2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1.xml"/><Relationship Id="rId1" Type="http://schemas.openxmlformats.org/officeDocument/2006/relationships/slideLayout" Target="../slideLayouts/slideLayout49.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hyperlink" Target="https://ptolemy.lngs.infn.it/" TargetMode="External"/><Relationship Id="rId2" Type="http://schemas.openxmlformats.org/officeDocument/2006/relationships/image" Target="../media/image4.jpg"/><Relationship Id="rId1" Type="http://schemas.openxmlformats.org/officeDocument/2006/relationships/slideLayout" Target="../slideLayouts/slideLayout49.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49.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hyperlink" Target="https://doi.org/10.1088/1475-7516/2007/06/015" TargetMode="External"/><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64.png"/><Relationship Id="rId5" Type="http://schemas.openxmlformats.org/officeDocument/2006/relationships/image" Target="../media/image63.jpg"/><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doi.org/10.1007/BF01351864" TargetMode="External"/><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7.png"/><Relationship Id="rId7" Type="http://schemas.openxmlformats.org/officeDocument/2006/relationships/image" Target="../media/image72.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70.emf"/><Relationship Id="rId5" Type="http://schemas.openxmlformats.org/officeDocument/2006/relationships/image" Target="../media/image69.png"/><Relationship Id="rId4" Type="http://schemas.openxmlformats.org/officeDocument/2006/relationships/image" Target="../media/image68.png"/></Relationships>
</file>

<file path=ppt/slides/_rels/slide34.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7.png"/><Relationship Id="rId7" Type="http://schemas.openxmlformats.org/officeDocument/2006/relationships/image" Target="../media/image72.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70.emf"/><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66.png"/></Relationships>
</file>

<file path=ppt/slides/_rels/slide35.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17.xml"/><Relationship Id="rId1" Type="http://schemas.openxmlformats.org/officeDocument/2006/relationships/slideLayout" Target="../slideLayouts/slideLayout67.xml"/><Relationship Id="rId6" Type="http://schemas.openxmlformats.org/officeDocument/2006/relationships/hyperlink" Target="https://pubs.acs.org/doi/10.1021/acs.nanolett.2c00162" TargetMode="External"/><Relationship Id="rId5" Type="http://schemas.openxmlformats.org/officeDocument/2006/relationships/image" Target="../media/image75.emf"/><Relationship Id="rId4" Type="http://schemas.openxmlformats.org/officeDocument/2006/relationships/image" Target="../media/image74.png"/></Relationships>
</file>

<file path=ppt/slides/_rels/slide36.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92.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78.png"/><Relationship Id="rId5" Type="http://schemas.openxmlformats.org/officeDocument/2006/relationships/image" Target="../media/image89.png"/><Relationship Id="rId4" Type="http://schemas.openxmlformats.org/officeDocument/2006/relationships/image" Target="../media/image77.png"/></Relationships>
</file>

<file path=ppt/slides/_rels/slide37.xml.rels><?xml version="1.0" encoding="UTF-8" standalone="yes"?>
<Relationships xmlns="http://schemas.openxmlformats.org/package/2006/relationships"><Relationship Id="rId8" Type="http://schemas.openxmlformats.org/officeDocument/2006/relationships/image" Target="../media/image95.png"/><Relationship Id="rId13" Type="http://schemas.openxmlformats.org/officeDocument/2006/relationships/image" Target="../media/image81.png"/><Relationship Id="rId3" Type="http://schemas.openxmlformats.org/officeDocument/2006/relationships/image" Target="../media/image79.emf"/><Relationship Id="rId7" Type="http://schemas.openxmlformats.org/officeDocument/2006/relationships/image" Target="../media/image940.png"/><Relationship Id="rId12" Type="http://schemas.openxmlformats.org/officeDocument/2006/relationships/image" Target="../media/image99.png"/><Relationship Id="rId17" Type="http://schemas.openxmlformats.org/officeDocument/2006/relationships/image" Target="../media/image84.png"/><Relationship Id="rId2" Type="http://schemas.openxmlformats.org/officeDocument/2006/relationships/notesSlide" Target="../notesSlides/notesSlide19.xml"/><Relationship Id="rId16" Type="http://schemas.openxmlformats.org/officeDocument/2006/relationships/image" Target="../media/image103.png"/><Relationship Id="rId1" Type="http://schemas.openxmlformats.org/officeDocument/2006/relationships/slideLayout" Target="../slideLayouts/slideLayout67.xml"/><Relationship Id="rId6" Type="http://schemas.openxmlformats.org/officeDocument/2006/relationships/image" Target="../media/image930.png"/><Relationship Id="rId11" Type="http://schemas.openxmlformats.org/officeDocument/2006/relationships/image" Target="../media/image98.png"/><Relationship Id="rId5" Type="http://schemas.openxmlformats.org/officeDocument/2006/relationships/image" Target="../media/image920.png"/><Relationship Id="rId15" Type="http://schemas.openxmlformats.org/officeDocument/2006/relationships/image" Target="../media/image83.png"/><Relationship Id="rId10" Type="http://schemas.openxmlformats.org/officeDocument/2006/relationships/image" Target="../media/image97.png"/><Relationship Id="rId4" Type="http://schemas.openxmlformats.org/officeDocument/2006/relationships/image" Target="../media/image80.png"/><Relationship Id="rId9" Type="http://schemas.openxmlformats.org/officeDocument/2006/relationships/image" Target="../media/image96.png"/><Relationship Id="rId14" Type="http://schemas.openxmlformats.org/officeDocument/2006/relationships/image" Target="../media/image82.png"/></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86.png"/></Relationships>
</file>

<file path=ppt/slides/_rels/slide3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1.xml"/><Relationship Id="rId1" Type="http://schemas.openxmlformats.org/officeDocument/2006/relationships/slideLayout" Target="../slideLayouts/slideLayout11.xml"/><Relationship Id="rId5" Type="http://schemas.openxmlformats.org/officeDocument/2006/relationships/image" Target="../media/image90.png"/><Relationship Id="rId4" Type="http://schemas.openxmlformats.org/officeDocument/2006/relationships/image" Target="../media/image88.png"/></Relationships>
</file>

<file path=ppt/slides/_rels/slide4.xml.rels><?xml version="1.0" encoding="UTF-8" standalone="yes"?>
<Relationships xmlns="http://schemas.openxmlformats.org/package/2006/relationships"><Relationship Id="rId3" Type="http://schemas.openxmlformats.org/officeDocument/2006/relationships/hyperlink" Target="https://physics.aps.org/articles/v19/67" TargetMode="External"/><Relationship Id="rId2" Type="http://schemas.openxmlformats.org/officeDocument/2006/relationships/image" Target="../media/image5.png"/><Relationship Id="rId1" Type="http://schemas.openxmlformats.org/officeDocument/2006/relationships/slideLayout" Target="../slideLayouts/slideLayout49.xml"/><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49.xml"/><Relationship Id="rId4" Type="http://schemas.openxmlformats.org/officeDocument/2006/relationships/hyperlink" Target="https://journals.aps.org/prc/abstract/10.1103/gr8x-lf9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Layout" Target="../slideLayouts/slideLayout49.xml"/><Relationship Id="rId4" Type="http://schemas.openxmlformats.org/officeDocument/2006/relationships/hyperlink" Target="https://journals.aps.org/prc/abstract/10.1103/gr8x-lf9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209186-E7AE-D440-B0DB-D66D77F9D807}"/>
              </a:ext>
            </a:extLst>
          </p:cNvPr>
          <p:cNvPicPr>
            <a:picLocks noChangeAspect="1"/>
          </p:cNvPicPr>
          <p:nvPr/>
        </p:nvPicPr>
        <p:blipFill rotWithShape="1">
          <a:blip r:embed="rId3">
            <a:extLst>
              <a:ext uri="{28A0092B-C50C-407E-A947-70E740481C1C}">
                <a14:useLocalDpi xmlns:a14="http://schemas.microsoft.com/office/drawing/2010/main" val="0"/>
              </a:ext>
            </a:extLst>
          </a:blip>
          <a:srcRect b="22995"/>
          <a:stretch/>
        </p:blipFill>
        <p:spPr>
          <a:xfrm>
            <a:off x="-1" y="0"/>
            <a:ext cx="13004800" cy="9753599"/>
          </a:xfrm>
          <a:prstGeom prst="rect">
            <a:avLst/>
          </a:prstGeom>
        </p:spPr>
      </p:pic>
      <p:pic>
        <p:nvPicPr>
          <p:cNvPr id="141" name="Image" descr="Image"/>
          <p:cNvPicPr>
            <a:picLocks noChangeAspect="1"/>
          </p:cNvPicPr>
          <p:nvPr/>
        </p:nvPicPr>
        <p:blipFill>
          <a:blip r:embed="rId4"/>
          <a:stretch>
            <a:fillRect/>
          </a:stretch>
        </p:blipFill>
        <p:spPr>
          <a:xfrm>
            <a:off x="179916" y="160866"/>
            <a:ext cx="1892301" cy="1727201"/>
          </a:xfrm>
          <a:prstGeom prst="rect">
            <a:avLst/>
          </a:prstGeom>
          <a:ln w="12700">
            <a:miter lim="400000"/>
          </a:ln>
        </p:spPr>
      </p:pic>
      <p:sp>
        <p:nvSpPr>
          <p:cNvPr id="144" name="The PTOLEMY NEW Results and Status…"/>
          <p:cNvSpPr txBox="1"/>
          <p:nvPr/>
        </p:nvSpPr>
        <p:spPr>
          <a:xfrm>
            <a:off x="282559" y="1317886"/>
            <a:ext cx="12439679" cy="75200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5200"/>
            </a:pPr>
            <a:r>
              <a:rPr lang="en-US" dirty="0">
                <a:solidFill>
                  <a:schemeClr val="bg2">
                    <a:lumMod val="20000"/>
                    <a:lumOff val="80000"/>
                  </a:schemeClr>
                </a:solidFill>
                <a:latin typeface="Gill Sans SemiBold"/>
                <a:ea typeface="Gill Sans SemiBold"/>
                <a:cs typeface="Gill Sans SemiBold"/>
                <a:sym typeface="Gill Sans SemiBold"/>
              </a:rPr>
              <a:t>Paving the way for </a:t>
            </a:r>
          </a:p>
          <a:p>
            <a:pPr>
              <a:defRPr sz="5200"/>
            </a:pPr>
            <a:r>
              <a:rPr lang="en-US" dirty="0">
                <a:solidFill>
                  <a:schemeClr val="bg2">
                    <a:lumMod val="20000"/>
                    <a:lumOff val="80000"/>
                  </a:schemeClr>
                </a:solidFill>
                <a:latin typeface="Gill Sans SemiBold"/>
                <a:ea typeface="Gill Sans SemiBold"/>
                <a:cs typeface="Gill Sans SemiBold"/>
                <a:sym typeface="Gill Sans SemiBold"/>
              </a:rPr>
              <a:t>thermal relic neutrino detection and the neutrino mass measurement with PTOLEMY</a:t>
            </a:r>
            <a:endParaRPr lang="en-US" dirty="0">
              <a:latin typeface="Gill Sans SemiBold"/>
              <a:ea typeface="Gill Sans SemiBold"/>
              <a:cs typeface="Gill Sans SemiBold"/>
              <a:sym typeface="Gill Sans SemiBold"/>
            </a:endParaRPr>
          </a:p>
          <a:p>
            <a:pPr>
              <a:defRPr sz="5200"/>
            </a:pPr>
            <a:endParaRPr lang="en-US" dirty="0">
              <a:latin typeface="Gill Sans SemiBold"/>
              <a:ea typeface="Gill Sans SemiBold"/>
              <a:cs typeface="Gill Sans SemiBold"/>
              <a:sym typeface="Gill Sans SemiBold"/>
            </a:endParaRPr>
          </a:p>
          <a:p>
            <a:pPr>
              <a:defRPr sz="5200"/>
            </a:pPr>
            <a:endParaRPr dirty="0">
              <a:latin typeface="Gill Sans SemiBold"/>
              <a:ea typeface="Gill Sans SemiBold"/>
              <a:cs typeface="Gill Sans SemiBold"/>
              <a:sym typeface="Gill Sans SemiBold"/>
            </a:endParaRPr>
          </a:p>
          <a:p>
            <a:pPr>
              <a:defRPr sz="5200"/>
            </a:pPr>
            <a:r>
              <a:rPr lang="en-US" sz="3200" dirty="0">
                <a:solidFill>
                  <a:schemeClr val="bg2">
                    <a:lumMod val="20000"/>
                    <a:lumOff val="80000"/>
                  </a:schemeClr>
                </a:solidFill>
                <a:latin typeface="Gill Sans SemiBold"/>
                <a:ea typeface="Gill Sans SemiBold"/>
                <a:cs typeface="Gill Sans SemiBold"/>
                <a:sym typeface="Gill Sans SemiBold"/>
              </a:rPr>
              <a:t>Chris Tully (Princeton University)</a:t>
            </a:r>
          </a:p>
          <a:p>
            <a:pPr>
              <a:defRPr sz="5200"/>
            </a:pPr>
            <a:r>
              <a:rPr lang="en-US" sz="3200" dirty="0">
                <a:solidFill>
                  <a:schemeClr val="bg2">
                    <a:lumMod val="20000"/>
                    <a:lumOff val="80000"/>
                  </a:schemeClr>
                </a:solidFill>
                <a:latin typeface="Gill Sans SemiBold"/>
                <a:ea typeface="Gill Sans SemiBold"/>
                <a:cs typeface="Gill Sans SemiBold"/>
                <a:sym typeface="Gill Sans SemiBold"/>
              </a:rPr>
              <a:t>On Behalf of the PTOLEMY Collaboration</a:t>
            </a:r>
          </a:p>
          <a:p>
            <a:pPr>
              <a:defRPr sz="5200"/>
            </a:pPr>
            <a:endParaRPr lang="en-US" sz="2200" dirty="0">
              <a:solidFill>
                <a:schemeClr val="bg2">
                  <a:lumMod val="20000"/>
                  <a:lumOff val="80000"/>
                </a:schemeClr>
              </a:solidFill>
              <a:latin typeface="Gill Sans SemiBold"/>
              <a:cs typeface="Gill Sans SemiBold"/>
              <a:sym typeface="Gill Sans SemiBold"/>
            </a:endParaRPr>
          </a:p>
          <a:p>
            <a:pPr>
              <a:defRPr sz="5200"/>
            </a:pPr>
            <a:r>
              <a:rPr lang="en-US" sz="2800" cap="small" dirty="0">
                <a:solidFill>
                  <a:schemeClr val="bg2">
                    <a:lumMod val="20000"/>
                    <a:lumOff val="80000"/>
                  </a:schemeClr>
                </a:solidFill>
                <a:latin typeface="Gill Sans SemiBold"/>
                <a:cs typeface="Gill Sans SemiBold"/>
                <a:sym typeface="Gill Sans SemiBold"/>
              </a:rPr>
              <a:t>June 25, 2026</a:t>
            </a:r>
          </a:p>
          <a:p>
            <a:pPr>
              <a:defRPr sz="5200"/>
            </a:pPr>
            <a:r>
              <a:rPr lang="en-US" sz="2800" cap="small" dirty="0">
                <a:solidFill>
                  <a:schemeClr val="bg2">
                    <a:lumMod val="20000"/>
                    <a:lumOff val="80000"/>
                  </a:schemeClr>
                </a:solidFill>
                <a:latin typeface="Gill Sans SemiBold"/>
                <a:cs typeface="Gill Sans SemiBold"/>
                <a:sym typeface="Gill Sans SemiBold"/>
              </a:rPr>
              <a:t>Neutrino 2026</a:t>
            </a:r>
          </a:p>
          <a:p>
            <a:pPr>
              <a:defRPr sz="5200"/>
            </a:pPr>
            <a:r>
              <a:rPr lang="en-US" sz="2800" cap="small" dirty="0">
                <a:solidFill>
                  <a:schemeClr val="bg2">
                    <a:lumMod val="20000"/>
                    <a:lumOff val="80000"/>
                  </a:schemeClr>
                </a:solidFill>
                <a:latin typeface="Gill Sans SemiBold"/>
                <a:cs typeface="Gill Sans SemiBold"/>
                <a:sym typeface="Gill Sans SemiBold"/>
              </a:rPr>
              <a:t>Irvine, California, USA</a:t>
            </a:r>
            <a:endParaRPr sz="2800" cap="small" dirty="0">
              <a:solidFill>
                <a:schemeClr val="bg2">
                  <a:lumMod val="20000"/>
                  <a:lumOff val="80000"/>
                </a:schemeClr>
              </a:solidFill>
            </a:endParaRPr>
          </a:p>
        </p:txBody>
      </p:sp>
      <p:sp>
        <p:nvSpPr>
          <p:cNvPr id="4" name="Slide Number Placeholder 3">
            <a:extLst>
              <a:ext uri="{FF2B5EF4-FFF2-40B4-BE49-F238E27FC236}">
                <a16:creationId xmlns:a16="http://schemas.microsoft.com/office/drawing/2014/main" id="{1D6E6FAA-F7A6-4B4F-ACE6-CB537395E1FF}"/>
              </a:ext>
            </a:extLst>
          </p:cNvPr>
          <p:cNvSpPr>
            <a:spLocks noGrp="1"/>
          </p:cNvSpPr>
          <p:nvPr>
            <p:ph type="sldNum" sz="quarter" idx="2"/>
          </p:nvPr>
        </p:nvSpPr>
        <p:spPr/>
        <p:txBody>
          <a:bodyPr/>
          <a:lstStyle/>
          <a:p>
            <a:fld id="{86CB4B4D-7CA3-9044-876B-883B54F8677D}" type="slidenum">
              <a:rPr lang="en-US" smtClean="0"/>
              <a:t>1</a:t>
            </a:fld>
            <a:endParaRPr lang="en-US"/>
          </a:p>
        </p:txBody>
      </p:sp>
    </p:spTree>
    <p:extLst>
      <p:ext uri="{BB962C8B-B14F-4D97-AF65-F5344CB8AC3E}">
        <p14:creationId xmlns:p14="http://schemas.microsoft.com/office/powerpoint/2010/main" val="56136740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ey machine with a large pipe&#10;&#10;AI-generated content may be incorrect.">
            <a:extLst>
              <a:ext uri="{FF2B5EF4-FFF2-40B4-BE49-F238E27FC236}">
                <a16:creationId xmlns:a16="http://schemas.microsoft.com/office/drawing/2014/main" id="{452ABBBB-A911-56C6-E20F-73FE6E6E79F5}"/>
              </a:ext>
            </a:extLst>
          </p:cNvPr>
          <p:cNvPicPr>
            <a:picLocks noChangeAspect="1"/>
          </p:cNvPicPr>
          <p:nvPr/>
        </p:nvPicPr>
        <p:blipFill>
          <a:blip r:embed="rId4">
            <a:extLst>
              <a:ext uri="{28A0092B-C50C-407E-A947-70E740481C1C}">
                <a14:useLocalDpi xmlns:a14="http://schemas.microsoft.com/office/drawing/2010/main" val="0"/>
              </a:ext>
            </a:extLst>
          </a:blip>
          <a:srcRect l="13941" t="7242" b="18181"/>
          <a:stretch>
            <a:fillRect/>
          </a:stretch>
        </p:blipFill>
        <p:spPr>
          <a:xfrm>
            <a:off x="0" y="1659381"/>
            <a:ext cx="13004800" cy="8094219"/>
          </a:xfrm>
          <a:prstGeom prst="rect">
            <a:avLst/>
          </a:prstGeom>
        </p:spPr>
      </p:pic>
      <p:sp>
        <p:nvSpPr>
          <p:cNvPr id="2" name="Title 1">
            <a:extLst>
              <a:ext uri="{FF2B5EF4-FFF2-40B4-BE49-F238E27FC236}">
                <a16:creationId xmlns:a16="http://schemas.microsoft.com/office/drawing/2014/main" id="{7BE8088D-4A76-FDFA-B47F-59AB8BFD8588}"/>
              </a:ext>
            </a:extLst>
          </p:cNvPr>
          <p:cNvSpPr>
            <a:spLocks noGrp="1"/>
          </p:cNvSpPr>
          <p:nvPr>
            <p:ph type="title"/>
          </p:nvPr>
        </p:nvSpPr>
        <p:spPr>
          <a:xfrm>
            <a:off x="440871" y="0"/>
            <a:ext cx="12132129" cy="1300480"/>
          </a:xfrm>
        </p:spPr>
        <p:txBody>
          <a:bodyPr/>
          <a:lstStyle/>
          <a:p>
            <a:r>
              <a:rPr lang="en-US" dirty="0"/>
              <a:t>Tritium Endpoint Electron Injection</a:t>
            </a:r>
          </a:p>
        </p:txBody>
      </p:sp>
      <p:pic>
        <p:nvPicPr>
          <p:cNvPr id="5" name="injection_video">
            <a:hlinkClick r:id="" action="ppaction://media"/>
            <a:extLst>
              <a:ext uri="{FF2B5EF4-FFF2-40B4-BE49-F238E27FC236}">
                <a16:creationId xmlns:a16="http://schemas.microsoft.com/office/drawing/2014/main" id="{CC0703FA-BBBF-EFCE-4F80-A8E22930595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065338" y="1774825"/>
            <a:ext cx="8874125" cy="6245225"/>
          </a:xfrm>
        </p:spPr>
      </p:pic>
      <p:sp>
        <p:nvSpPr>
          <p:cNvPr id="4" name="Slide Number Placeholder 3">
            <a:extLst>
              <a:ext uri="{FF2B5EF4-FFF2-40B4-BE49-F238E27FC236}">
                <a16:creationId xmlns:a16="http://schemas.microsoft.com/office/drawing/2014/main" id="{C83B396C-FF1F-1443-93A3-7A0EEF8E3D56}"/>
              </a:ext>
            </a:extLst>
          </p:cNvPr>
          <p:cNvSpPr>
            <a:spLocks noGrp="1"/>
          </p:cNvSpPr>
          <p:nvPr>
            <p:ph type="sldNum" sz="quarter" idx="12"/>
          </p:nvPr>
        </p:nvSpPr>
        <p:spPr/>
        <p:txBody>
          <a:bodyPr/>
          <a:lstStyle/>
          <a:p>
            <a:pPr>
              <a:defRPr/>
            </a:pPr>
            <a:fld id="{EB07B666-0005-D843-B37B-9851DF6282A0}" type="slidenum">
              <a:rPr lang="en-US" smtClean="0">
                <a:solidFill>
                  <a:schemeClr val="tx1"/>
                </a:solidFill>
              </a:rPr>
              <a:pPr>
                <a:defRPr/>
              </a:pPr>
              <a:t>10</a:t>
            </a:fld>
            <a:endParaRPr lang="en-US">
              <a:solidFill>
                <a:schemeClr val="tx1"/>
              </a:solidFill>
            </a:endParaRPr>
          </a:p>
        </p:txBody>
      </p:sp>
      <p:sp>
        <p:nvSpPr>
          <p:cNvPr id="3" name="TextBox 2">
            <a:extLst>
              <a:ext uri="{FF2B5EF4-FFF2-40B4-BE49-F238E27FC236}">
                <a16:creationId xmlns:a16="http://schemas.microsoft.com/office/drawing/2014/main" id="{617FF6F6-96A3-6931-8E2A-F6951B37ED7B}"/>
              </a:ext>
            </a:extLst>
          </p:cNvPr>
          <p:cNvSpPr txBox="1"/>
          <p:nvPr/>
        </p:nvSpPr>
        <p:spPr>
          <a:xfrm>
            <a:off x="8127971" y="8075325"/>
            <a:ext cx="3951723" cy="1569660"/>
          </a:xfrm>
          <a:prstGeom prst="rect">
            <a:avLst/>
          </a:prstGeom>
          <a:noFill/>
        </p:spPr>
        <p:txBody>
          <a:bodyPr wrap="none" rtlCol="0">
            <a:spAutoFit/>
          </a:bodyPr>
          <a:lstStyle/>
          <a:p>
            <a:pPr algn="l"/>
            <a:r>
              <a:rPr lang="en-US" sz="2400" dirty="0">
                <a:solidFill>
                  <a:schemeClr val="tx1"/>
                </a:solidFill>
              </a:rPr>
              <a:t>Mark Farino (Princeton)</a:t>
            </a:r>
          </a:p>
          <a:p>
            <a:pPr algn="l"/>
            <a:r>
              <a:rPr lang="en-US" sz="2400" dirty="0">
                <a:solidFill>
                  <a:schemeClr val="tx1"/>
                </a:solidFill>
              </a:rPr>
              <a:t>Martina Chirico (Sapienza)</a:t>
            </a:r>
          </a:p>
          <a:p>
            <a:pPr algn="l"/>
            <a:r>
              <a:rPr lang="en-US" sz="2400" dirty="0">
                <a:solidFill>
                  <a:schemeClr val="tx1"/>
                </a:solidFill>
              </a:rPr>
              <a:t>Francesca </a:t>
            </a:r>
            <a:r>
              <a:rPr lang="en-US" sz="2400" dirty="0" err="1">
                <a:solidFill>
                  <a:schemeClr val="tx1"/>
                </a:solidFill>
              </a:rPr>
              <a:t>Pofi</a:t>
            </a:r>
            <a:r>
              <a:rPr lang="en-US" sz="2400" dirty="0">
                <a:solidFill>
                  <a:schemeClr val="tx1"/>
                </a:solidFill>
              </a:rPr>
              <a:t> (GSSI)</a:t>
            </a:r>
          </a:p>
          <a:p>
            <a:pPr algn="l"/>
            <a:r>
              <a:rPr lang="en-US" sz="2400" dirty="0">
                <a:solidFill>
                  <a:schemeClr val="tx1"/>
                </a:solidFill>
              </a:rPr>
              <a:t>Mustafa Anaam (Radboud)</a:t>
            </a:r>
          </a:p>
        </p:txBody>
      </p:sp>
    </p:spTree>
    <p:extLst>
      <p:ext uri="{BB962C8B-B14F-4D97-AF65-F5344CB8AC3E}">
        <p14:creationId xmlns:p14="http://schemas.microsoft.com/office/powerpoint/2010/main" val="231013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62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70FD2-BFF7-BD1C-DA74-8C5366B35F4D}"/>
            </a:ext>
          </a:extLst>
        </p:cNvPr>
        <p:cNvGrpSpPr/>
        <p:nvPr/>
      </p:nvGrpSpPr>
      <p:grpSpPr>
        <a:xfrm>
          <a:off x="0" y="0"/>
          <a:ext cx="0" cy="0"/>
          <a:chOff x="0" y="0"/>
          <a:chExt cx="0" cy="0"/>
        </a:xfrm>
      </p:grpSpPr>
      <p:pic>
        <p:nvPicPr>
          <p:cNvPr id="8" name="Picture 7" descr="A screenshot of a computer&#10;&#10;AI-generated content may be incorrect.">
            <a:extLst>
              <a:ext uri="{FF2B5EF4-FFF2-40B4-BE49-F238E27FC236}">
                <a16:creationId xmlns:a16="http://schemas.microsoft.com/office/drawing/2014/main" id="{04CD0F9F-2C21-F9F1-0D12-4C75174026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8819" y="1457324"/>
            <a:ext cx="8907162" cy="6340475"/>
          </a:xfrm>
          <a:prstGeom prst="rect">
            <a:avLst/>
          </a:prstGeom>
        </p:spPr>
      </p:pic>
      <p:sp>
        <p:nvSpPr>
          <p:cNvPr id="2" name="Title 1">
            <a:extLst>
              <a:ext uri="{FF2B5EF4-FFF2-40B4-BE49-F238E27FC236}">
                <a16:creationId xmlns:a16="http://schemas.microsoft.com/office/drawing/2014/main" id="{D2AE32C5-9F22-AEF8-9447-7041C07BAFEE}"/>
              </a:ext>
            </a:extLst>
          </p:cNvPr>
          <p:cNvSpPr>
            <a:spLocks noGrp="1"/>
          </p:cNvSpPr>
          <p:nvPr>
            <p:ph type="title"/>
          </p:nvPr>
        </p:nvSpPr>
        <p:spPr>
          <a:xfrm>
            <a:off x="440871" y="0"/>
            <a:ext cx="12132129" cy="1300480"/>
          </a:xfrm>
        </p:spPr>
        <p:txBody>
          <a:bodyPr/>
          <a:lstStyle/>
          <a:p>
            <a:r>
              <a:rPr lang="en-US" dirty="0"/>
              <a:t>Pitch Angle Compression</a:t>
            </a:r>
          </a:p>
        </p:txBody>
      </p:sp>
      <p:sp>
        <p:nvSpPr>
          <p:cNvPr id="4" name="Slide Number Placeholder 3">
            <a:extLst>
              <a:ext uri="{FF2B5EF4-FFF2-40B4-BE49-F238E27FC236}">
                <a16:creationId xmlns:a16="http://schemas.microsoft.com/office/drawing/2014/main" id="{8A526EB0-845B-ECCE-2218-6A76E1EA00B2}"/>
              </a:ext>
            </a:extLst>
          </p:cNvPr>
          <p:cNvSpPr>
            <a:spLocks noGrp="1"/>
          </p:cNvSpPr>
          <p:nvPr>
            <p:ph type="sldNum" sz="quarter" idx="12"/>
          </p:nvPr>
        </p:nvSpPr>
        <p:spPr>
          <a:xfrm>
            <a:off x="9438754" y="9319129"/>
            <a:ext cx="3034453" cy="677333"/>
          </a:xfrm>
        </p:spPr>
        <p:txBody>
          <a:bodyPr/>
          <a:lstStyle/>
          <a:p>
            <a:pPr>
              <a:defRPr/>
            </a:pPr>
            <a:fld id="{EB07B666-0005-D843-B37B-9851DF6282A0}" type="slidenum">
              <a:rPr lang="en-US" smtClean="0"/>
              <a:pPr>
                <a:defRPr/>
              </a:pPr>
              <a:t>11</a:t>
            </a:fld>
            <a:endParaRPr lang="en-US" dirty="0"/>
          </a:p>
        </p:txBody>
      </p:sp>
      <p:pic>
        <p:nvPicPr>
          <p:cNvPr id="6" name="Picture 5" descr="A comparison of a graph&#10;&#10;AI-generated content may be incorrect.">
            <a:extLst>
              <a:ext uri="{FF2B5EF4-FFF2-40B4-BE49-F238E27FC236}">
                <a16:creationId xmlns:a16="http://schemas.microsoft.com/office/drawing/2014/main" id="{34656CEB-D1ED-4439-2BA7-E2B9890DCF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85" y="4792661"/>
            <a:ext cx="12316657" cy="4526468"/>
          </a:xfrm>
          <a:prstGeom prst="rect">
            <a:avLst/>
          </a:prstGeom>
        </p:spPr>
      </p:pic>
      <p:sp>
        <p:nvSpPr>
          <p:cNvPr id="11" name="TextBox 10">
            <a:extLst>
              <a:ext uri="{FF2B5EF4-FFF2-40B4-BE49-F238E27FC236}">
                <a16:creationId xmlns:a16="http://schemas.microsoft.com/office/drawing/2014/main" id="{523EA337-4F1A-E890-8F71-640767B17D82}"/>
              </a:ext>
            </a:extLst>
          </p:cNvPr>
          <p:cNvSpPr txBox="1"/>
          <p:nvPr/>
        </p:nvSpPr>
        <p:spPr>
          <a:xfrm>
            <a:off x="940551" y="4813300"/>
            <a:ext cx="5230919" cy="400110"/>
          </a:xfrm>
          <a:prstGeom prst="rect">
            <a:avLst/>
          </a:prstGeom>
          <a:solidFill>
            <a:schemeClr val="bg1"/>
          </a:solidFill>
        </p:spPr>
        <p:txBody>
          <a:bodyPr wrap="none" rtlCol="0">
            <a:spAutoFit/>
          </a:bodyPr>
          <a:lstStyle/>
          <a:p>
            <a:r>
              <a:rPr lang="en-US" sz="2000" dirty="0">
                <a:solidFill>
                  <a:schemeClr val="tx1"/>
                </a:solidFill>
              </a:rPr>
              <a:t>Parallel/Total Kinetic Energy ratio by bounce</a:t>
            </a:r>
          </a:p>
        </p:txBody>
      </p:sp>
      <p:sp>
        <p:nvSpPr>
          <p:cNvPr id="12" name="TextBox 11">
            <a:extLst>
              <a:ext uri="{FF2B5EF4-FFF2-40B4-BE49-F238E27FC236}">
                <a16:creationId xmlns:a16="http://schemas.microsoft.com/office/drawing/2014/main" id="{EC6CF2CB-9CC1-9CDA-7BB1-0E903BF8DC05}"/>
              </a:ext>
            </a:extLst>
          </p:cNvPr>
          <p:cNvSpPr txBox="1"/>
          <p:nvPr/>
        </p:nvSpPr>
        <p:spPr>
          <a:xfrm>
            <a:off x="8104512" y="4813300"/>
            <a:ext cx="3959737" cy="400110"/>
          </a:xfrm>
          <a:prstGeom prst="rect">
            <a:avLst/>
          </a:prstGeom>
          <a:solidFill>
            <a:schemeClr val="bg1"/>
          </a:solidFill>
        </p:spPr>
        <p:txBody>
          <a:bodyPr wrap="none" rtlCol="0">
            <a:spAutoFit/>
          </a:bodyPr>
          <a:lstStyle/>
          <a:p>
            <a:r>
              <a:rPr lang="en-US" sz="2000" dirty="0">
                <a:solidFill>
                  <a:schemeClr val="tx1"/>
                </a:solidFill>
              </a:rPr>
              <a:t>Pitch angle (degrees) by bounce</a:t>
            </a:r>
          </a:p>
        </p:txBody>
      </p:sp>
      <p:pic>
        <p:nvPicPr>
          <p:cNvPr id="15" name="Picture 14" descr="A diagram of a graph&#10;&#10;AI-generated content may be incorrect.">
            <a:extLst>
              <a:ext uri="{FF2B5EF4-FFF2-40B4-BE49-F238E27FC236}">
                <a16:creationId xmlns:a16="http://schemas.microsoft.com/office/drawing/2014/main" id="{F5C660CD-570F-0D5F-2BCB-0F827F20FB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0600" y="1706561"/>
            <a:ext cx="1640485" cy="1564770"/>
          </a:xfrm>
          <a:prstGeom prst="rect">
            <a:avLst/>
          </a:prstGeom>
        </p:spPr>
      </p:pic>
      <p:cxnSp>
        <p:nvCxnSpPr>
          <p:cNvPr id="17" name="Straight Arrow Connector 16">
            <a:extLst>
              <a:ext uri="{FF2B5EF4-FFF2-40B4-BE49-F238E27FC236}">
                <a16:creationId xmlns:a16="http://schemas.microsoft.com/office/drawing/2014/main" id="{0D467E5C-6BE5-EC10-C677-CA899A487C01}"/>
              </a:ext>
            </a:extLst>
          </p:cNvPr>
          <p:cNvCxnSpPr/>
          <p:nvPr/>
        </p:nvCxnSpPr>
        <p:spPr>
          <a:xfrm flipH="1">
            <a:off x="3080842" y="6731000"/>
            <a:ext cx="2443658" cy="0"/>
          </a:xfrm>
          <a:prstGeom prst="straightConnector1">
            <a:avLst/>
          </a:prstGeom>
          <a:ln w="50800">
            <a:solidFill>
              <a:srgbClr val="C00000"/>
            </a:solidFill>
            <a:headEnd w="lg" len="lg"/>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8C241877-D0DE-974C-ED2F-C922277CF049}"/>
              </a:ext>
            </a:extLst>
          </p:cNvPr>
          <p:cNvCxnSpPr>
            <a:cxnSpLocks/>
          </p:cNvCxnSpPr>
          <p:nvPr/>
        </p:nvCxnSpPr>
        <p:spPr>
          <a:xfrm>
            <a:off x="8517580" y="6604000"/>
            <a:ext cx="2438400" cy="0"/>
          </a:xfrm>
          <a:prstGeom prst="straightConnector1">
            <a:avLst/>
          </a:prstGeom>
          <a:ln w="50800">
            <a:solidFill>
              <a:srgbClr val="C00000"/>
            </a:solidFill>
            <a:headEnd w="lg" len="lg"/>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6460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728066-368E-DB4B-8319-96EDEE325B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49" y="4044949"/>
            <a:ext cx="12192000" cy="6858000"/>
          </a:xfrm>
          <a:prstGeom prst="rect">
            <a:avLst/>
          </a:prstGeom>
        </p:spPr>
      </p:pic>
      <p:sp>
        <p:nvSpPr>
          <p:cNvPr id="2" name="Title 1">
            <a:extLst>
              <a:ext uri="{FF2B5EF4-FFF2-40B4-BE49-F238E27FC236}">
                <a16:creationId xmlns:a16="http://schemas.microsoft.com/office/drawing/2014/main" id="{8968EF7F-1BE9-E04A-9FB8-7417A19C1CA6}"/>
              </a:ext>
            </a:extLst>
          </p:cNvPr>
          <p:cNvSpPr>
            <a:spLocks noGrp="1"/>
          </p:cNvSpPr>
          <p:nvPr>
            <p:ph type="title"/>
          </p:nvPr>
        </p:nvSpPr>
        <p:spPr>
          <a:xfrm>
            <a:off x="355600" y="259307"/>
            <a:ext cx="12293600" cy="1465618"/>
          </a:xfrm>
        </p:spPr>
        <p:txBody>
          <a:bodyPr>
            <a:normAutofit fontScale="90000"/>
          </a:bodyPr>
          <a:lstStyle/>
          <a:p>
            <a:r>
              <a:rPr lang="en-US" dirty="0"/>
              <a:t>RF Measurements</a:t>
            </a:r>
            <a:br>
              <a:rPr lang="en-US" dirty="0"/>
            </a:br>
            <a:r>
              <a:rPr lang="en-US" sz="6000" dirty="0"/>
              <a:t>Non-Destructive Electron Tag</a:t>
            </a:r>
            <a:endParaRPr lang="en-US" dirty="0"/>
          </a:p>
        </p:txBody>
      </p:sp>
      <p:sp>
        <p:nvSpPr>
          <p:cNvPr id="3" name="Slide Number Placeholder 2">
            <a:extLst>
              <a:ext uri="{FF2B5EF4-FFF2-40B4-BE49-F238E27FC236}">
                <a16:creationId xmlns:a16="http://schemas.microsoft.com/office/drawing/2014/main" id="{FD85C3FA-5571-CF48-862B-6AE7AB1ACAAE}"/>
              </a:ext>
            </a:extLst>
          </p:cNvPr>
          <p:cNvSpPr>
            <a:spLocks noGrp="1"/>
          </p:cNvSpPr>
          <p:nvPr>
            <p:ph type="sldNum" sz="quarter" idx="2"/>
          </p:nvPr>
        </p:nvSpPr>
        <p:spPr>
          <a:xfrm>
            <a:off x="12470075" y="9271000"/>
            <a:ext cx="342901" cy="355600"/>
          </a:xfrm>
        </p:spPr>
        <p:txBody>
          <a:bodyPr/>
          <a:lstStyle/>
          <a:p>
            <a:fld id="{86CB4B4D-7CA3-9044-876B-883B54F8677D}" type="slidenum">
              <a:rPr lang="en-US" smtClean="0"/>
              <a:t>12</a:t>
            </a:fld>
            <a:endParaRPr lang="en-US"/>
          </a:p>
        </p:txBody>
      </p:sp>
      <p:pic>
        <p:nvPicPr>
          <p:cNvPr id="5" name="Picture 4">
            <a:extLst>
              <a:ext uri="{FF2B5EF4-FFF2-40B4-BE49-F238E27FC236}">
                <a16:creationId xmlns:a16="http://schemas.microsoft.com/office/drawing/2014/main" id="{E8934BF7-5987-2D47-AA64-4E3FF19258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0549" y="2254624"/>
            <a:ext cx="7139433" cy="4629814"/>
          </a:xfrm>
          <a:prstGeom prst="rect">
            <a:avLst/>
          </a:prstGeom>
        </p:spPr>
      </p:pic>
      <p:sp>
        <p:nvSpPr>
          <p:cNvPr id="8" name="TextBox 7">
            <a:extLst>
              <a:ext uri="{FF2B5EF4-FFF2-40B4-BE49-F238E27FC236}">
                <a16:creationId xmlns:a16="http://schemas.microsoft.com/office/drawing/2014/main" id="{1A3E1EA5-334C-3949-95F4-36E0CADCF950}"/>
              </a:ext>
            </a:extLst>
          </p:cNvPr>
          <p:cNvSpPr txBox="1"/>
          <p:nvPr/>
        </p:nvSpPr>
        <p:spPr>
          <a:xfrm>
            <a:off x="-131968" y="2443769"/>
            <a:ext cx="635534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solidFill>
                <a:effectLst/>
                <a:uFillTx/>
                <a:latin typeface="+mn-lt"/>
                <a:ea typeface="+mn-ea"/>
                <a:cs typeface="+mn-cs"/>
                <a:sym typeface="Gill Sans Light"/>
              </a:rPr>
              <a:t>Tagging electrons in flight!</a:t>
            </a:r>
          </a:p>
          <a:p>
            <a:pPr marL="0" marR="0" indent="0" algn="ctr" defTabSz="584200" rtl="0" fontAlgn="auto" latinLnBrk="0" hangingPunct="0">
              <a:lnSpc>
                <a:spcPct val="100000"/>
              </a:lnSpc>
              <a:spcBef>
                <a:spcPts val="0"/>
              </a:spcBef>
              <a:spcAft>
                <a:spcPts val="0"/>
              </a:spcAft>
              <a:buClrTx/>
              <a:buSzTx/>
              <a:buFontTx/>
              <a:buNone/>
              <a:tabLst/>
            </a:pPr>
            <a:r>
              <a:rPr lang="en-US" dirty="0">
                <a:solidFill>
                  <a:schemeClr val="bg1"/>
                </a:solidFill>
              </a:rPr>
              <a:t>using Project 8 methods</a:t>
            </a:r>
            <a:endParaRPr kumimoji="0" lang="en-US" sz="3600" b="0" i="0" u="none" strike="noStrike" cap="none" spc="0" normalizeH="0" baseline="0" dirty="0">
              <a:ln>
                <a:noFill/>
              </a:ln>
              <a:solidFill>
                <a:schemeClr val="bg1"/>
              </a:solidFill>
              <a:effectLst/>
              <a:uFillTx/>
              <a:latin typeface="+mn-lt"/>
              <a:ea typeface="+mn-ea"/>
              <a:cs typeface="+mn-cs"/>
              <a:sym typeface="Gill Sans Light"/>
            </a:endParaRPr>
          </a:p>
        </p:txBody>
      </p:sp>
      <p:sp>
        <p:nvSpPr>
          <p:cNvPr id="4" name="TextBox 3">
            <a:extLst>
              <a:ext uri="{FF2B5EF4-FFF2-40B4-BE49-F238E27FC236}">
                <a16:creationId xmlns:a16="http://schemas.microsoft.com/office/drawing/2014/main" id="{4BF0693D-838F-026E-DD27-BBEC23BDE836}"/>
              </a:ext>
            </a:extLst>
          </p:cNvPr>
          <p:cNvSpPr txBox="1"/>
          <p:nvPr/>
        </p:nvSpPr>
        <p:spPr>
          <a:xfrm>
            <a:off x="8013065" y="1853514"/>
            <a:ext cx="4464684" cy="461665"/>
          </a:xfrm>
          <a:prstGeom prst="rect">
            <a:avLst/>
          </a:prstGeom>
          <a:noFill/>
        </p:spPr>
        <p:txBody>
          <a:bodyPr wrap="none" rtlCol="0">
            <a:spAutoFit/>
          </a:bodyPr>
          <a:lstStyle/>
          <a:p>
            <a:pPr algn="l"/>
            <a:r>
              <a:rPr lang="en-US" sz="2400" dirty="0">
                <a:solidFill>
                  <a:schemeClr val="bg1"/>
                </a:solidFill>
              </a:rPr>
              <a:t>Federico Virzi (L’Aquila/LNGS) </a:t>
            </a:r>
          </a:p>
        </p:txBody>
      </p:sp>
    </p:spTree>
    <p:extLst>
      <p:ext uri="{BB962C8B-B14F-4D97-AF65-F5344CB8AC3E}">
        <p14:creationId xmlns:p14="http://schemas.microsoft.com/office/powerpoint/2010/main" val="388959411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441C0-D1DC-3911-66BE-9B8F0E9EE15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379713D7-DDE3-488A-67EF-6739DC5370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49" y="4044949"/>
            <a:ext cx="12192000" cy="6858000"/>
          </a:xfrm>
          <a:prstGeom prst="rect">
            <a:avLst/>
          </a:prstGeom>
        </p:spPr>
      </p:pic>
      <p:sp>
        <p:nvSpPr>
          <p:cNvPr id="2" name="Title 1">
            <a:extLst>
              <a:ext uri="{FF2B5EF4-FFF2-40B4-BE49-F238E27FC236}">
                <a16:creationId xmlns:a16="http://schemas.microsoft.com/office/drawing/2014/main" id="{B029D21D-D75B-96AF-11C4-3F99C9F81D21}"/>
              </a:ext>
            </a:extLst>
          </p:cNvPr>
          <p:cNvSpPr>
            <a:spLocks noGrp="1"/>
          </p:cNvSpPr>
          <p:nvPr>
            <p:ph type="title"/>
          </p:nvPr>
        </p:nvSpPr>
        <p:spPr>
          <a:xfrm>
            <a:off x="355600" y="259307"/>
            <a:ext cx="12293600" cy="1465618"/>
          </a:xfrm>
        </p:spPr>
        <p:txBody>
          <a:bodyPr>
            <a:normAutofit fontScale="90000"/>
          </a:bodyPr>
          <a:lstStyle/>
          <a:p>
            <a:r>
              <a:rPr lang="en-US" dirty="0"/>
              <a:t>RF Measurements</a:t>
            </a:r>
            <a:br>
              <a:rPr lang="en-US" dirty="0"/>
            </a:br>
            <a:r>
              <a:rPr lang="en-US" sz="6000" dirty="0"/>
              <a:t>Non-Destructive Electron Tag</a:t>
            </a:r>
            <a:endParaRPr lang="en-US" dirty="0"/>
          </a:p>
        </p:txBody>
      </p:sp>
      <p:sp>
        <p:nvSpPr>
          <p:cNvPr id="3" name="Slide Number Placeholder 2">
            <a:extLst>
              <a:ext uri="{FF2B5EF4-FFF2-40B4-BE49-F238E27FC236}">
                <a16:creationId xmlns:a16="http://schemas.microsoft.com/office/drawing/2014/main" id="{F979A905-1854-8E97-BED6-EB50DD697E71}"/>
              </a:ext>
            </a:extLst>
          </p:cNvPr>
          <p:cNvSpPr>
            <a:spLocks noGrp="1"/>
          </p:cNvSpPr>
          <p:nvPr>
            <p:ph type="sldNum" sz="quarter" idx="2"/>
          </p:nvPr>
        </p:nvSpPr>
        <p:spPr>
          <a:xfrm>
            <a:off x="12470075" y="9271000"/>
            <a:ext cx="342901" cy="355600"/>
          </a:xfrm>
        </p:spPr>
        <p:txBody>
          <a:bodyPr/>
          <a:lstStyle/>
          <a:p>
            <a:fld id="{86CB4B4D-7CA3-9044-876B-883B54F8677D}" type="slidenum">
              <a:rPr lang="en-US" smtClean="0"/>
              <a:t>13</a:t>
            </a:fld>
            <a:endParaRPr lang="en-US"/>
          </a:p>
        </p:txBody>
      </p:sp>
      <p:pic>
        <p:nvPicPr>
          <p:cNvPr id="5" name="Picture 4">
            <a:extLst>
              <a:ext uri="{FF2B5EF4-FFF2-40B4-BE49-F238E27FC236}">
                <a16:creationId xmlns:a16="http://schemas.microsoft.com/office/drawing/2014/main" id="{464822B8-5C82-AF0F-DAFC-7E583972BB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0549" y="2254624"/>
            <a:ext cx="7139433" cy="4629814"/>
          </a:xfrm>
          <a:prstGeom prst="rect">
            <a:avLst/>
          </a:prstGeom>
        </p:spPr>
      </p:pic>
      <p:sp>
        <p:nvSpPr>
          <p:cNvPr id="8" name="TextBox 7">
            <a:extLst>
              <a:ext uri="{FF2B5EF4-FFF2-40B4-BE49-F238E27FC236}">
                <a16:creationId xmlns:a16="http://schemas.microsoft.com/office/drawing/2014/main" id="{0A77002C-6D45-1868-2FC0-066077B85EB6}"/>
              </a:ext>
            </a:extLst>
          </p:cNvPr>
          <p:cNvSpPr txBox="1"/>
          <p:nvPr/>
        </p:nvSpPr>
        <p:spPr>
          <a:xfrm>
            <a:off x="-131968" y="2443769"/>
            <a:ext cx="635534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solidFill>
                <a:effectLst/>
                <a:uFillTx/>
                <a:latin typeface="+mn-lt"/>
                <a:ea typeface="+mn-ea"/>
                <a:cs typeface="+mn-cs"/>
                <a:sym typeface="Gill Sans Light"/>
              </a:rPr>
              <a:t>Tagging electrons in flight!</a:t>
            </a:r>
          </a:p>
          <a:p>
            <a:pPr marL="0" marR="0" indent="0" algn="ctr" defTabSz="584200" rtl="0" fontAlgn="auto" latinLnBrk="0" hangingPunct="0">
              <a:lnSpc>
                <a:spcPct val="100000"/>
              </a:lnSpc>
              <a:spcBef>
                <a:spcPts val="0"/>
              </a:spcBef>
              <a:spcAft>
                <a:spcPts val="0"/>
              </a:spcAft>
              <a:buClrTx/>
              <a:buSzTx/>
              <a:buFontTx/>
              <a:buNone/>
              <a:tabLst/>
            </a:pPr>
            <a:r>
              <a:rPr lang="en-US" dirty="0">
                <a:solidFill>
                  <a:schemeClr val="bg1"/>
                </a:solidFill>
              </a:rPr>
              <a:t>using Project 8 methods</a:t>
            </a:r>
            <a:endParaRPr kumimoji="0" lang="en-US" sz="3600" b="0" i="0" u="none" strike="noStrike" cap="none" spc="0" normalizeH="0" baseline="0" dirty="0">
              <a:ln>
                <a:noFill/>
              </a:ln>
              <a:solidFill>
                <a:schemeClr val="bg1"/>
              </a:solidFill>
              <a:effectLst/>
              <a:uFillTx/>
              <a:latin typeface="+mn-lt"/>
              <a:ea typeface="+mn-ea"/>
              <a:cs typeface="+mn-cs"/>
              <a:sym typeface="Gill Sans Light"/>
            </a:endParaRPr>
          </a:p>
        </p:txBody>
      </p:sp>
      <p:pic>
        <p:nvPicPr>
          <p:cNvPr id="10" name="Picture 9" descr="A close-up of a text&#10;&#10;AI-generated content may be incorrect.">
            <a:extLst>
              <a:ext uri="{FF2B5EF4-FFF2-40B4-BE49-F238E27FC236}">
                <a16:creationId xmlns:a16="http://schemas.microsoft.com/office/drawing/2014/main" id="{A6FF242A-10B9-4E17-C51D-5FCEF05DB7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749" y="5967648"/>
            <a:ext cx="7772400" cy="3758083"/>
          </a:xfrm>
          <a:prstGeom prst="rect">
            <a:avLst/>
          </a:prstGeom>
        </p:spPr>
      </p:pic>
      <p:sp>
        <p:nvSpPr>
          <p:cNvPr id="4" name="TextBox 3">
            <a:extLst>
              <a:ext uri="{FF2B5EF4-FFF2-40B4-BE49-F238E27FC236}">
                <a16:creationId xmlns:a16="http://schemas.microsoft.com/office/drawing/2014/main" id="{1B3F3284-A507-5783-3B26-742F032D8569}"/>
              </a:ext>
            </a:extLst>
          </p:cNvPr>
          <p:cNvSpPr txBox="1"/>
          <p:nvPr/>
        </p:nvSpPr>
        <p:spPr>
          <a:xfrm>
            <a:off x="1102814" y="8896323"/>
            <a:ext cx="4464684" cy="461665"/>
          </a:xfrm>
          <a:prstGeom prst="rect">
            <a:avLst/>
          </a:prstGeom>
          <a:noFill/>
        </p:spPr>
        <p:txBody>
          <a:bodyPr wrap="none" rtlCol="0">
            <a:spAutoFit/>
          </a:bodyPr>
          <a:lstStyle/>
          <a:p>
            <a:pPr algn="l"/>
            <a:r>
              <a:rPr lang="en-US" sz="2400" dirty="0">
                <a:solidFill>
                  <a:schemeClr val="bg1"/>
                </a:solidFill>
              </a:rPr>
              <a:t>Federico Virzi (L’Aquila/LNGS) </a:t>
            </a:r>
          </a:p>
        </p:txBody>
      </p:sp>
    </p:spTree>
    <p:extLst>
      <p:ext uri="{BB962C8B-B14F-4D97-AF65-F5344CB8AC3E}">
        <p14:creationId xmlns:p14="http://schemas.microsoft.com/office/powerpoint/2010/main" val="31396364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D7132-2072-B541-B759-B79A65446323}"/>
              </a:ext>
            </a:extLst>
          </p:cNvPr>
          <p:cNvSpPr>
            <a:spLocks noGrp="1"/>
          </p:cNvSpPr>
          <p:nvPr>
            <p:ph type="title"/>
          </p:nvPr>
        </p:nvSpPr>
        <p:spPr>
          <a:xfrm>
            <a:off x="1059030" y="17251"/>
            <a:ext cx="10886739" cy="1739900"/>
          </a:xfrm>
        </p:spPr>
        <p:txBody>
          <a:bodyPr>
            <a:normAutofit/>
          </a:bodyPr>
          <a:lstStyle/>
          <a:p>
            <a:r>
              <a:rPr lang="en-US" sz="4000" dirty="0"/>
              <a:t>RF Measurement with 10eV Resolution on Total Energy </a:t>
            </a:r>
            <a:endParaRPr lang="en-US" dirty="0"/>
          </a:p>
        </p:txBody>
      </p:sp>
      <p:sp>
        <p:nvSpPr>
          <p:cNvPr id="6" name="TextBox 5">
            <a:extLst>
              <a:ext uri="{FF2B5EF4-FFF2-40B4-BE49-F238E27FC236}">
                <a16:creationId xmlns:a16="http://schemas.microsoft.com/office/drawing/2014/main" id="{1DA047DF-3FC2-5B4B-BEB9-E731A750D454}"/>
              </a:ext>
            </a:extLst>
          </p:cNvPr>
          <p:cNvSpPr txBox="1"/>
          <p:nvPr/>
        </p:nvSpPr>
        <p:spPr bwMode="auto">
          <a:xfrm>
            <a:off x="8248282" y="4238885"/>
            <a:ext cx="4604118" cy="5324214"/>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endParaRPr lang="en-US" sz="2485" dirty="0">
              <a:solidFill>
                <a:schemeClr val="bg1"/>
              </a:solidFill>
            </a:endParaRPr>
          </a:p>
          <a:p>
            <a:r>
              <a:rPr lang="en-US" sz="2485" dirty="0">
                <a:solidFill>
                  <a:schemeClr val="bg1"/>
                </a:solidFill>
              </a:rPr>
              <a:t>No events observed above endpoint,</a:t>
            </a:r>
          </a:p>
          <a:p>
            <a:r>
              <a:rPr lang="en-US" sz="2485" dirty="0">
                <a:solidFill>
                  <a:schemeClr val="bg1"/>
                </a:solidFill>
              </a:rPr>
              <a:t>Setting upper limit on background rate</a:t>
            </a:r>
          </a:p>
          <a:p>
            <a:endParaRPr lang="en-US" sz="2485" dirty="0">
              <a:solidFill>
                <a:schemeClr val="bg1"/>
              </a:solidFill>
            </a:endParaRPr>
          </a:p>
          <a:p>
            <a:r>
              <a:rPr lang="en-US" sz="2485" dirty="0">
                <a:solidFill>
                  <a:schemeClr val="bg1"/>
                </a:solidFill>
              </a:rPr>
              <a:t>&lt; 3x10</a:t>
            </a:r>
            <a:r>
              <a:rPr lang="en-US" sz="2485" baseline="30000" dirty="0">
                <a:solidFill>
                  <a:schemeClr val="bg1"/>
                </a:solidFill>
              </a:rPr>
              <a:t>-10</a:t>
            </a:r>
            <a:r>
              <a:rPr lang="en-US" sz="2485" dirty="0">
                <a:solidFill>
                  <a:schemeClr val="bg1"/>
                </a:solidFill>
              </a:rPr>
              <a:t> /eV/s (90% CL)</a:t>
            </a:r>
          </a:p>
          <a:p>
            <a:endParaRPr lang="en-US" sz="2485" dirty="0">
              <a:solidFill>
                <a:schemeClr val="bg1"/>
              </a:solidFill>
            </a:endParaRPr>
          </a:p>
          <a:p>
            <a:pPr marL="457200" indent="-457200">
              <a:buFont typeface="Wingdings" pitchFamily="2" charset="2"/>
              <a:buChar char="à"/>
            </a:pPr>
            <a:r>
              <a:rPr lang="en-US" sz="3200" b="1" dirty="0">
                <a:solidFill>
                  <a:schemeClr val="bg1"/>
                </a:solidFill>
                <a:sym typeface="Wingdings" pitchFamily="2" charset="2"/>
              </a:rPr>
              <a:t>Background Rate</a:t>
            </a:r>
          </a:p>
          <a:p>
            <a:r>
              <a:rPr lang="en-US" sz="3200" b="1" dirty="0">
                <a:solidFill>
                  <a:schemeClr val="bg1"/>
                </a:solidFill>
                <a:sym typeface="Wingdings" pitchFamily="2" charset="2"/>
              </a:rPr>
              <a:t>	&lt; 1 event per eV 		in 100 years!</a:t>
            </a:r>
            <a:endParaRPr lang="en-US" sz="3200" b="1" dirty="0">
              <a:solidFill>
                <a:schemeClr val="bg1"/>
              </a:solidFill>
            </a:endParaRPr>
          </a:p>
          <a:p>
            <a:endParaRPr lang="en-US" sz="4518" dirty="0"/>
          </a:p>
        </p:txBody>
      </p:sp>
      <p:sp>
        <p:nvSpPr>
          <p:cNvPr id="7" name="TextBox 6">
            <a:extLst>
              <a:ext uri="{FF2B5EF4-FFF2-40B4-BE49-F238E27FC236}">
                <a16:creationId xmlns:a16="http://schemas.microsoft.com/office/drawing/2014/main" id="{874EAE23-34CF-284F-96AF-1BCFD0BC4394}"/>
              </a:ext>
            </a:extLst>
          </p:cNvPr>
          <p:cNvSpPr txBox="1"/>
          <p:nvPr/>
        </p:nvSpPr>
        <p:spPr bwMode="auto">
          <a:xfrm>
            <a:off x="1242797" y="8770964"/>
            <a:ext cx="6035627" cy="584775"/>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none" rtlCol="0">
            <a:spAutoFit/>
          </a:bodyPr>
          <a:lstStyle/>
          <a:p>
            <a:r>
              <a:rPr lang="en-US" sz="3200" dirty="0">
                <a:hlinkClick r:id="rId3"/>
              </a:rPr>
              <a:t>https://arxiv.org/abs/2203.07349</a:t>
            </a:r>
            <a:endParaRPr lang="en-US" sz="3200" dirty="0"/>
          </a:p>
        </p:txBody>
      </p:sp>
      <p:pic>
        <p:nvPicPr>
          <p:cNvPr id="11" name="Picture 10">
            <a:extLst>
              <a:ext uri="{FF2B5EF4-FFF2-40B4-BE49-F238E27FC236}">
                <a16:creationId xmlns:a16="http://schemas.microsoft.com/office/drawing/2014/main" id="{52A5644F-49C9-1A40-BB68-023DA61C34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769" y="4238885"/>
            <a:ext cx="6255655" cy="4532079"/>
          </a:xfrm>
          <a:prstGeom prst="rect">
            <a:avLst/>
          </a:prstGeom>
        </p:spPr>
      </p:pic>
      <p:sp>
        <p:nvSpPr>
          <p:cNvPr id="8" name="Slide Number Placeholder 2">
            <a:extLst>
              <a:ext uri="{FF2B5EF4-FFF2-40B4-BE49-F238E27FC236}">
                <a16:creationId xmlns:a16="http://schemas.microsoft.com/office/drawing/2014/main" id="{99A0FAF9-8803-1847-B0C4-6F5C484F745F}"/>
              </a:ext>
            </a:extLst>
          </p:cNvPr>
          <p:cNvSpPr txBox="1">
            <a:spLocks/>
          </p:cNvSpPr>
          <p:nvPr/>
        </p:nvSpPr>
        <p:spPr>
          <a:xfrm>
            <a:off x="11203890" y="8996895"/>
            <a:ext cx="511576" cy="447356"/>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lvl9pPr>
          </a:lstStyle>
          <a:p>
            <a:fld id="{86CB4B4D-7CA3-9044-876B-883B54F8677D}" type="slidenum">
              <a:rPr lang="en-IT" sz="2000" smtClean="0">
                <a:solidFill>
                  <a:schemeClr val="bg1"/>
                </a:solidFill>
              </a:rPr>
              <a:pPr/>
              <a:t>14</a:t>
            </a:fld>
            <a:endParaRPr lang="en-IT">
              <a:solidFill>
                <a:schemeClr val="bg1"/>
              </a:solidFill>
            </a:endParaRPr>
          </a:p>
        </p:txBody>
      </p:sp>
      <p:sp>
        <p:nvSpPr>
          <p:cNvPr id="3" name="Title 1">
            <a:extLst>
              <a:ext uri="{FF2B5EF4-FFF2-40B4-BE49-F238E27FC236}">
                <a16:creationId xmlns:a16="http://schemas.microsoft.com/office/drawing/2014/main" id="{9D95E40B-B0D7-47BB-CD2F-EB85E0125769}"/>
              </a:ext>
            </a:extLst>
          </p:cNvPr>
          <p:cNvSpPr txBox="1">
            <a:spLocks/>
          </p:cNvSpPr>
          <p:nvPr/>
        </p:nvSpPr>
        <p:spPr bwMode="auto">
          <a:xfrm>
            <a:off x="323779" y="3083060"/>
            <a:ext cx="7907634" cy="1155825"/>
          </a:xfrm>
          <a:prstGeom prst="rect">
            <a:avLst/>
          </a:prstGeom>
          <a:noFill/>
          <a:ln w="9525">
            <a:noFill/>
            <a:miter lim="800000"/>
            <a:headEnd/>
            <a:tailEnd/>
          </a:ln>
        </p:spPr>
        <p:txBody>
          <a:bodyPr vert="horz" wrap="square" lIns="101870" tIns="50935" rIns="101870" bIns="50935" numCol="1" anchor="ctr" anchorCtr="0" compatLnSpc="1">
            <a:prstTxWarp prst="textNoShape">
              <a:avLst/>
            </a:prstTxWarp>
            <a:normAutofit fontScale="77500" lnSpcReduction="20000"/>
          </a:bodyPr>
          <a:lstStyle>
            <a:lvl1pPr algn="ctr" rtl="0" eaLnBrk="0" fontAlgn="base" hangingPunct="0">
              <a:spcBef>
                <a:spcPct val="0"/>
              </a:spcBef>
              <a:spcAft>
                <a:spcPct val="0"/>
              </a:spcAft>
              <a:defRPr sz="6149">
                <a:solidFill>
                  <a:srgbClr val="FFFFFF"/>
                </a:solidFill>
                <a:effectLst>
                  <a:outerShdw blurRad="50800" dist="38100" dir="2700000" algn="tl" rotWithShape="0">
                    <a:srgbClr val="000000"/>
                  </a:outerShdw>
                  <a:reflection stA="50000" endPos="75000" dist="12700" dir="5400000" sy="-100000" algn="bl" rotWithShape="0"/>
                </a:effectLst>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2pPr>
            <a:lvl3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3pPr>
            <a:lvl4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4pPr>
            <a:lvl5pPr algn="ctr" rtl="0" eaLnBrk="0" fontAlgn="base" hangingPunct="0">
              <a:spcBef>
                <a:spcPct val="0"/>
              </a:spcBef>
              <a:spcAft>
                <a:spcPct val="0"/>
              </a:spcAft>
              <a:defRPr sz="6149">
                <a:solidFill>
                  <a:srgbClr val="FFFFFF"/>
                </a:solidFill>
                <a:latin typeface="Arial" pitchFamily="-107" charset="0"/>
                <a:ea typeface="ＭＳ Ｐゴシック" pitchFamily="-107" charset="-128"/>
                <a:cs typeface="ＭＳ Ｐゴシック" pitchFamily="-107" charset="-128"/>
              </a:defRPr>
            </a:lvl5pPr>
            <a:lvl6pPr marL="639186" algn="ctr" rtl="0" fontAlgn="base">
              <a:spcBef>
                <a:spcPct val="0"/>
              </a:spcBef>
              <a:spcAft>
                <a:spcPct val="0"/>
              </a:spcAft>
              <a:defRPr sz="6149">
                <a:solidFill>
                  <a:srgbClr val="CCFFFF"/>
                </a:solidFill>
                <a:latin typeface="Arial" pitchFamily="-107" charset="0"/>
              </a:defRPr>
            </a:lvl6pPr>
            <a:lvl7pPr marL="1278373" algn="ctr" rtl="0" fontAlgn="base">
              <a:spcBef>
                <a:spcPct val="0"/>
              </a:spcBef>
              <a:spcAft>
                <a:spcPct val="0"/>
              </a:spcAft>
              <a:defRPr sz="6149">
                <a:solidFill>
                  <a:srgbClr val="CCFFFF"/>
                </a:solidFill>
                <a:latin typeface="Arial" pitchFamily="-107" charset="0"/>
              </a:defRPr>
            </a:lvl7pPr>
            <a:lvl8pPr marL="1917560" algn="ctr" rtl="0" fontAlgn="base">
              <a:spcBef>
                <a:spcPct val="0"/>
              </a:spcBef>
              <a:spcAft>
                <a:spcPct val="0"/>
              </a:spcAft>
              <a:defRPr sz="6149">
                <a:solidFill>
                  <a:srgbClr val="CCFFFF"/>
                </a:solidFill>
                <a:latin typeface="Arial" pitchFamily="-107" charset="0"/>
              </a:defRPr>
            </a:lvl8pPr>
            <a:lvl9pPr marL="2556747" algn="ctr" rtl="0" fontAlgn="base">
              <a:spcBef>
                <a:spcPct val="0"/>
              </a:spcBef>
              <a:spcAft>
                <a:spcPct val="0"/>
              </a:spcAft>
              <a:defRPr sz="6149">
                <a:solidFill>
                  <a:srgbClr val="CCFFFF"/>
                </a:solidFill>
                <a:latin typeface="Arial" pitchFamily="-107" charset="0"/>
              </a:defRPr>
            </a:lvl9pPr>
          </a:lstStyle>
          <a:p>
            <a:pPr defTabSz="914400"/>
            <a:br>
              <a:rPr lang="en-US" sz="5300" dirty="0"/>
            </a:br>
            <a:r>
              <a:rPr lang="en-US" sz="4900" dirty="0"/>
              <a:t>Project 8 Tritium RF Measurement</a:t>
            </a:r>
            <a:endParaRPr lang="en-US" dirty="0"/>
          </a:p>
        </p:txBody>
      </p:sp>
      <p:sp>
        <p:nvSpPr>
          <p:cNvPr id="4" name="TextBox 3">
            <a:extLst>
              <a:ext uri="{FF2B5EF4-FFF2-40B4-BE49-F238E27FC236}">
                <a16:creationId xmlns:a16="http://schemas.microsoft.com/office/drawing/2014/main" id="{0A068752-CD15-539B-0C66-B1B58B8686A7}"/>
              </a:ext>
            </a:extLst>
          </p:cNvPr>
          <p:cNvSpPr txBox="1"/>
          <p:nvPr/>
        </p:nvSpPr>
        <p:spPr>
          <a:xfrm>
            <a:off x="1149769" y="1666820"/>
            <a:ext cx="10403356" cy="1754326"/>
          </a:xfrm>
          <a:prstGeom prst="rect">
            <a:avLst/>
          </a:prstGeom>
          <a:noFill/>
        </p:spPr>
        <p:txBody>
          <a:bodyPr wrap="square" rtlCol="0">
            <a:spAutoFit/>
          </a:bodyPr>
          <a:lstStyle/>
          <a:p>
            <a:r>
              <a:rPr lang="en-US" dirty="0">
                <a:solidFill>
                  <a:srgbClr val="FFFF00"/>
                </a:solidFill>
              </a:rPr>
              <a:t>Highly suppresses backgrounds registered coincident on final measurement system</a:t>
            </a:r>
          </a:p>
          <a:p>
            <a:r>
              <a:rPr lang="en-US" dirty="0">
                <a:solidFill>
                  <a:schemeClr val="bg1"/>
                </a:solidFill>
                <a:sym typeface="Wingdings" pitchFamily="2" charset="2"/>
              </a:rPr>
              <a:t> Except non-tritium electrons from source</a:t>
            </a:r>
            <a:endParaRPr lang="en-US" dirty="0">
              <a:solidFill>
                <a:schemeClr val="bg1"/>
              </a:solidFill>
            </a:endParaRPr>
          </a:p>
        </p:txBody>
      </p:sp>
    </p:spTree>
    <p:extLst>
      <p:ext uri="{BB962C8B-B14F-4D97-AF65-F5344CB8AC3E}">
        <p14:creationId xmlns:p14="http://schemas.microsoft.com/office/powerpoint/2010/main" val="3293288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F1F49AF-1757-63B9-0A65-1D3FE4E2E7A3}"/>
              </a:ext>
            </a:extLst>
          </p:cNvPr>
          <p:cNvSpPr/>
          <p:nvPr/>
        </p:nvSpPr>
        <p:spPr>
          <a:xfrm>
            <a:off x="86593" y="1546654"/>
            <a:ext cx="12831614" cy="801277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Google Shape;172;p22">
            <a:extLst>
              <a:ext uri="{FF2B5EF4-FFF2-40B4-BE49-F238E27FC236}">
                <a16:creationId xmlns:a16="http://schemas.microsoft.com/office/drawing/2014/main" id="{EBA5F15C-AE5E-A6F0-0D08-53FF080A0A38}"/>
              </a:ext>
            </a:extLst>
          </p:cNvPr>
          <p:cNvPicPr preferRelativeResize="0"/>
          <p:nvPr/>
        </p:nvPicPr>
        <p:blipFill>
          <a:blip r:embed="rId2">
            <a:alphaModFix/>
          </a:blip>
          <a:stretch>
            <a:fillRect/>
          </a:stretch>
        </p:blipFill>
        <p:spPr>
          <a:xfrm>
            <a:off x="2435255" y="1546652"/>
            <a:ext cx="4820654" cy="3330144"/>
          </a:xfrm>
          <a:prstGeom prst="rect">
            <a:avLst/>
          </a:prstGeom>
          <a:noFill/>
          <a:ln>
            <a:noFill/>
          </a:ln>
        </p:spPr>
      </p:pic>
      <p:sp>
        <p:nvSpPr>
          <p:cNvPr id="2" name="Title 1">
            <a:extLst>
              <a:ext uri="{FF2B5EF4-FFF2-40B4-BE49-F238E27FC236}">
                <a16:creationId xmlns:a16="http://schemas.microsoft.com/office/drawing/2014/main" id="{DC321818-CB27-11A0-B0CA-0CECEF0A483D}"/>
              </a:ext>
            </a:extLst>
          </p:cNvPr>
          <p:cNvSpPr>
            <a:spLocks noGrp="1"/>
          </p:cNvSpPr>
          <p:nvPr>
            <p:ph type="title"/>
          </p:nvPr>
        </p:nvSpPr>
        <p:spPr>
          <a:xfrm>
            <a:off x="342900" y="0"/>
            <a:ext cx="12250454" cy="1300480"/>
          </a:xfrm>
        </p:spPr>
        <p:txBody>
          <a:bodyPr/>
          <a:lstStyle/>
          <a:p>
            <a:r>
              <a:rPr lang="en-US" dirty="0"/>
              <a:t>Final Kinetic Energy Measurement</a:t>
            </a:r>
          </a:p>
        </p:txBody>
      </p:sp>
      <p:sp>
        <p:nvSpPr>
          <p:cNvPr id="4" name="Slide Number Placeholder 3">
            <a:extLst>
              <a:ext uri="{FF2B5EF4-FFF2-40B4-BE49-F238E27FC236}">
                <a16:creationId xmlns:a16="http://schemas.microsoft.com/office/drawing/2014/main" id="{DB9EEC28-C338-E48B-D4C6-78570E49C824}"/>
              </a:ext>
            </a:extLst>
          </p:cNvPr>
          <p:cNvSpPr>
            <a:spLocks noGrp="1"/>
          </p:cNvSpPr>
          <p:nvPr>
            <p:ph type="sldNum" sz="quarter" idx="12"/>
          </p:nvPr>
        </p:nvSpPr>
        <p:spPr/>
        <p:txBody>
          <a:bodyPr/>
          <a:lstStyle/>
          <a:p>
            <a:pPr>
              <a:defRPr/>
            </a:pPr>
            <a:fld id="{EB07B666-0005-D843-B37B-9851DF6282A0}" type="slidenum">
              <a:rPr lang="en-US" smtClean="0">
                <a:solidFill>
                  <a:schemeClr val="tx1"/>
                </a:solidFill>
              </a:rPr>
              <a:pPr>
                <a:defRPr/>
              </a:pPr>
              <a:t>15</a:t>
            </a:fld>
            <a:endParaRPr lang="en-US">
              <a:solidFill>
                <a:schemeClr val="tx1"/>
              </a:solidFill>
            </a:endParaRPr>
          </a:p>
        </p:txBody>
      </p:sp>
      <p:pic>
        <p:nvPicPr>
          <p:cNvPr id="10" name="Content Placeholder 9" descr="A diagram of a device&#10;&#10;AI-generated content may be incorrect.">
            <a:extLst>
              <a:ext uri="{FF2B5EF4-FFF2-40B4-BE49-F238E27FC236}">
                <a16:creationId xmlns:a16="http://schemas.microsoft.com/office/drawing/2014/main" id="{FB9E5E3E-7534-8B5C-1C4D-CAD939D9403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bwMode="auto">
          <a:xfrm>
            <a:off x="111993" y="4346661"/>
            <a:ext cx="9765185" cy="5212769"/>
          </a:xfrm>
          <a:prstGeom prst="rect">
            <a:avLst/>
          </a:prstGeom>
          <a:noFill/>
          <a:ln w="9525">
            <a:noFill/>
            <a:miter lim="800000"/>
            <a:headEnd/>
            <a:tailEnd/>
          </a:ln>
        </p:spPr>
      </p:pic>
      <p:pic>
        <p:nvPicPr>
          <p:cNvPr id="11" name="Picture 10" descr="A close-up of a machine&#10;&#10;AI-generated content may be incorrect.">
            <a:extLst>
              <a:ext uri="{FF2B5EF4-FFF2-40B4-BE49-F238E27FC236}">
                <a16:creationId xmlns:a16="http://schemas.microsoft.com/office/drawing/2014/main" id="{003DAFCA-087B-7921-5A0E-ABD29275C5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0034930" y="4354866"/>
            <a:ext cx="2883278" cy="2396349"/>
          </a:xfrm>
          <a:prstGeom prst="rect">
            <a:avLst/>
          </a:prstGeom>
        </p:spPr>
      </p:pic>
      <p:sp>
        <p:nvSpPr>
          <p:cNvPr id="14" name="TextBox 13">
            <a:extLst>
              <a:ext uri="{FF2B5EF4-FFF2-40B4-BE49-F238E27FC236}">
                <a16:creationId xmlns:a16="http://schemas.microsoft.com/office/drawing/2014/main" id="{0085B593-5F91-FA14-61CA-6445F0620010}"/>
              </a:ext>
            </a:extLst>
          </p:cNvPr>
          <p:cNvSpPr txBox="1"/>
          <p:nvPr/>
        </p:nvSpPr>
        <p:spPr>
          <a:xfrm>
            <a:off x="10489" y="3040387"/>
            <a:ext cx="4416595" cy="646331"/>
          </a:xfrm>
          <a:prstGeom prst="rect">
            <a:avLst/>
          </a:prstGeom>
          <a:noFill/>
        </p:spPr>
        <p:txBody>
          <a:bodyPr wrap="none" rtlCol="0">
            <a:spAutoFit/>
          </a:bodyPr>
          <a:lstStyle/>
          <a:p>
            <a:r>
              <a:rPr lang="en-US" dirty="0">
                <a:solidFill>
                  <a:schemeClr val="tx1"/>
                </a:solidFill>
              </a:rPr>
              <a:t>Injection from Target</a:t>
            </a:r>
          </a:p>
        </p:txBody>
      </p:sp>
      <p:cxnSp>
        <p:nvCxnSpPr>
          <p:cNvPr id="17" name="Straight Arrow Connector 16">
            <a:extLst>
              <a:ext uri="{FF2B5EF4-FFF2-40B4-BE49-F238E27FC236}">
                <a16:creationId xmlns:a16="http://schemas.microsoft.com/office/drawing/2014/main" id="{DED77C9C-26BA-1EEC-83B4-6075EDE1D265}"/>
              </a:ext>
            </a:extLst>
          </p:cNvPr>
          <p:cNvCxnSpPr>
            <a:cxnSpLocks/>
          </p:cNvCxnSpPr>
          <p:nvPr/>
        </p:nvCxnSpPr>
        <p:spPr>
          <a:xfrm flipV="1">
            <a:off x="2562822" y="2600424"/>
            <a:ext cx="372982" cy="566279"/>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FB179B6B-5F57-42EC-7D92-A8B2A5DE7002}"/>
              </a:ext>
            </a:extLst>
          </p:cNvPr>
          <p:cNvSpPr txBox="1"/>
          <p:nvPr/>
        </p:nvSpPr>
        <p:spPr>
          <a:xfrm>
            <a:off x="3922554" y="1462589"/>
            <a:ext cx="2723823" cy="1200329"/>
          </a:xfrm>
          <a:prstGeom prst="rect">
            <a:avLst/>
          </a:prstGeom>
          <a:noFill/>
        </p:spPr>
        <p:txBody>
          <a:bodyPr wrap="none" rtlCol="0">
            <a:spAutoFit/>
          </a:bodyPr>
          <a:lstStyle/>
          <a:p>
            <a:r>
              <a:rPr lang="en-US" dirty="0">
                <a:solidFill>
                  <a:schemeClr val="tx1"/>
                </a:solidFill>
              </a:rPr>
              <a:t>High B-Field</a:t>
            </a:r>
          </a:p>
          <a:p>
            <a:r>
              <a:rPr lang="en-US" dirty="0">
                <a:solidFill>
                  <a:schemeClr val="tx1"/>
                </a:solidFill>
              </a:rPr>
              <a:t>RF Region</a:t>
            </a:r>
          </a:p>
        </p:txBody>
      </p:sp>
      <p:sp>
        <p:nvSpPr>
          <p:cNvPr id="20" name="TextBox 19">
            <a:extLst>
              <a:ext uri="{FF2B5EF4-FFF2-40B4-BE49-F238E27FC236}">
                <a16:creationId xmlns:a16="http://schemas.microsoft.com/office/drawing/2014/main" id="{CB4A36FF-9611-E5F2-6243-32531EE251ED}"/>
              </a:ext>
            </a:extLst>
          </p:cNvPr>
          <p:cNvSpPr txBox="1"/>
          <p:nvPr/>
        </p:nvSpPr>
        <p:spPr>
          <a:xfrm>
            <a:off x="4845582" y="3550949"/>
            <a:ext cx="1210589" cy="646331"/>
          </a:xfrm>
          <a:prstGeom prst="rect">
            <a:avLst/>
          </a:prstGeom>
          <a:noFill/>
        </p:spPr>
        <p:txBody>
          <a:bodyPr wrap="none" rtlCol="0">
            <a:spAutoFit/>
          </a:bodyPr>
          <a:lstStyle/>
          <a:p>
            <a:r>
              <a:rPr lang="en-US" dirty="0">
                <a:solidFill>
                  <a:schemeClr val="tx1"/>
                </a:solidFill>
              </a:rPr>
              <a:t>Filter</a:t>
            </a:r>
          </a:p>
        </p:txBody>
      </p:sp>
      <p:sp>
        <p:nvSpPr>
          <p:cNvPr id="21" name="TextBox 20">
            <a:extLst>
              <a:ext uri="{FF2B5EF4-FFF2-40B4-BE49-F238E27FC236}">
                <a16:creationId xmlns:a16="http://schemas.microsoft.com/office/drawing/2014/main" id="{06966E15-F45B-C16C-ABEC-A61523C2EA35}"/>
              </a:ext>
            </a:extLst>
          </p:cNvPr>
          <p:cNvSpPr txBox="1"/>
          <p:nvPr/>
        </p:nvSpPr>
        <p:spPr>
          <a:xfrm>
            <a:off x="9784900" y="3500409"/>
            <a:ext cx="3159840" cy="1200329"/>
          </a:xfrm>
          <a:prstGeom prst="rect">
            <a:avLst/>
          </a:prstGeom>
          <a:noFill/>
        </p:spPr>
        <p:txBody>
          <a:bodyPr wrap="none" rtlCol="0">
            <a:spAutoFit/>
          </a:bodyPr>
          <a:lstStyle/>
          <a:p>
            <a:r>
              <a:rPr lang="en-US" dirty="0">
                <a:solidFill>
                  <a:schemeClr val="tx1"/>
                </a:solidFill>
              </a:rPr>
              <a:t>Kinetic Energy</a:t>
            </a:r>
          </a:p>
          <a:p>
            <a:r>
              <a:rPr lang="en-US" dirty="0">
                <a:solidFill>
                  <a:schemeClr val="tx1"/>
                </a:solidFill>
              </a:rPr>
              <a:t>Measurement</a:t>
            </a:r>
          </a:p>
        </p:txBody>
      </p:sp>
      <p:sp>
        <p:nvSpPr>
          <p:cNvPr id="22" name="TextBox 21">
            <a:extLst>
              <a:ext uri="{FF2B5EF4-FFF2-40B4-BE49-F238E27FC236}">
                <a16:creationId xmlns:a16="http://schemas.microsoft.com/office/drawing/2014/main" id="{FA4AB1A0-DCDE-9BAA-25DC-0980E987E92F}"/>
              </a:ext>
            </a:extLst>
          </p:cNvPr>
          <p:cNvSpPr txBox="1"/>
          <p:nvPr/>
        </p:nvSpPr>
        <p:spPr>
          <a:xfrm>
            <a:off x="9500852" y="7236786"/>
            <a:ext cx="3570208" cy="1200329"/>
          </a:xfrm>
          <a:prstGeom prst="rect">
            <a:avLst/>
          </a:prstGeom>
          <a:noFill/>
        </p:spPr>
        <p:txBody>
          <a:bodyPr wrap="none" rtlCol="0">
            <a:spAutoFit/>
          </a:bodyPr>
          <a:lstStyle/>
          <a:p>
            <a:r>
              <a:rPr lang="en-US" dirty="0">
                <a:solidFill>
                  <a:schemeClr val="tx1"/>
                </a:solidFill>
              </a:rPr>
              <a:t>Also developing </a:t>
            </a:r>
          </a:p>
          <a:p>
            <a:r>
              <a:rPr lang="en-US" dirty="0">
                <a:solidFill>
                  <a:schemeClr val="tx1"/>
                </a:solidFill>
              </a:rPr>
              <a:t>TES </a:t>
            </a:r>
            <a:r>
              <a:rPr lang="en-US" dirty="0" err="1">
                <a:solidFill>
                  <a:schemeClr val="tx1"/>
                </a:solidFill>
              </a:rPr>
              <a:t>microcal</a:t>
            </a:r>
            <a:endParaRPr lang="en-US" dirty="0">
              <a:solidFill>
                <a:schemeClr val="tx1"/>
              </a:solidFill>
            </a:endParaRPr>
          </a:p>
        </p:txBody>
      </p:sp>
      <p:sp>
        <p:nvSpPr>
          <p:cNvPr id="23" name="TextBox 22">
            <a:extLst>
              <a:ext uri="{FF2B5EF4-FFF2-40B4-BE49-F238E27FC236}">
                <a16:creationId xmlns:a16="http://schemas.microsoft.com/office/drawing/2014/main" id="{AC85FEB7-E374-8746-EA69-7C2A7B243D7E}"/>
              </a:ext>
            </a:extLst>
          </p:cNvPr>
          <p:cNvSpPr txBox="1"/>
          <p:nvPr/>
        </p:nvSpPr>
        <p:spPr>
          <a:xfrm>
            <a:off x="7613127" y="1586462"/>
            <a:ext cx="5243743" cy="1754326"/>
          </a:xfrm>
          <a:prstGeom prst="rect">
            <a:avLst/>
          </a:prstGeom>
          <a:noFill/>
        </p:spPr>
        <p:txBody>
          <a:bodyPr wrap="none" rtlCol="0">
            <a:spAutoFit/>
          </a:bodyPr>
          <a:lstStyle/>
          <a:p>
            <a:r>
              <a:rPr lang="en-US" dirty="0">
                <a:solidFill>
                  <a:srgbClr val="0432FF"/>
                </a:solidFill>
              </a:rPr>
              <a:t>Goal for Electrostatic</a:t>
            </a:r>
          </a:p>
          <a:p>
            <a:r>
              <a:rPr lang="en-US" dirty="0">
                <a:solidFill>
                  <a:srgbClr val="0432FF"/>
                </a:solidFill>
              </a:rPr>
              <a:t>Hemispherical </a:t>
            </a:r>
          </a:p>
          <a:p>
            <a:r>
              <a:rPr lang="en-US" dirty="0">
                <a:solidFill>
                  <a:srgbClr val="0432FF"/>
                </a:solidFill>
              </a:rPr>
              <a:t>Analyzer: 10meV@10eV</a:t>
            </a:r>
          </a:p>
        </p:txBody>
      </p:sp>
      <p:sp>
        <p:nvSpPr>
          <p:cNvPr id="25" name="TextBox 24">
            <a:extLst>
              <a:ext uri="{FF2B5EF4-FFF2-40B4-BE49-F238E27FC236}">
                <a16:creationId xmlns:a16="http://schemas.microsoft.com/office/drawing/2014/main" id="{C50E17A8-E223-1FA4-6045-1F9386BD7D8C}"/>
              </a:ext>
            </a:extLst>
          </p:cNvPr>
          <p:cNvSpPr txBox="1"/>
          <p:nvPr/>
        </p:nvSpPr>
        <p:spPr>
          <a:xfrm>
            <a:off x="10507085" y="8317768"/>
            <a:ext cx="1954382" cy="646331"/>
          </a:xfrm>
          <a:prstGeom prst="rect">
            <a:avLst/>
          </a:prstGeom>
          <a:noFill/>
        </p:spPr>
        <p:txBody>
          <a:bodyPr wrap="none" rtlCol="0">
            <a:spAutoFit/>
          </a:bodyPr>
          <a:lstStyle/>
          <a:p>
            <a:r>
              <a:rPr lang="en-US" dirty="0">
                <a:solidFill>
                  <a:schemeClr val="tx1"/>
                </a:solidFill>
              </a:rPr>
              <a:t>(50meV)</a:t>
            </a:r>
          </a:p>
        </p:txBody>
      </p:sp>
      <p:sp>
        <p:nvSpPr>
          <p:cNvPr id="26" name="TextBox 25">
            <a:extLst>
              <a:ext uri="{FF2B5EF4-FFF2-40B4-BE49-F238E27FC236}">
                <a16:creationId xmlns:a16="http://schemas.microsoft.com/office/drawing/2014/main" id="{182C7BE5-8A6E-A8C1-B0FA-3E75D781D6CA}"/>
              </a:ext>
            </a:extLst>
          </p:cNvPr>
          <p:cNvSpPr txBox="1"/>
          <p:nvPr/>
        </p:nvSpPr>
        <p:spPr>
          <a:xfrm>
            <a:off x="7191503" y="3504012"/>
            <a:ext cx="2723823" cy="646331"/>
          </a:xfrm>
          <a:prstGeom prst="rect">
            <a:avLst/>
          </a:prstGeom>
          <a:noFill/>
        </p:spPr>
        <p:txBody>
          <a:bodyPr wrap="none" rtlCol="0">
            <a:spAutoFit/>
          </a:bodyPr>
          <a:lstStyle/>
          <a:p>
            <a:r>
              <a:rPr lang="en-US" dirty="0">
                <a:solidFill>
                  <a:schemeClr val="tx1"/>
                </a:solidFill>
              </a:rPr>
              <a:t>Zero B-Field</a:t>
            </a:r>
          </a:p>
        </p:txBody>
      </p:sp>
      <p:sp>
        <p:nvSpPr>
          <p:cNvPr id="3" name="TextBox 2">
            <a:extLst>
              <a:ext uri="{FF2B5EF4-FFF2-40B4-BE49-F238E27FC236}">
                <a16:creationId xmlns:a16="http://schemas.microsoft.com/office/drawing/2014/main" id="{11C02466-4128-0C60-F9BC-87F705515FE4}"/>
              </a:ext>
            </a:extLst>
          </p:cNvPr>
          <p:cNvSpPr txBox="1"/>
          <p:nvPr/>
        </p:nvSpPr>
        <p:spPr>
          <a:xfrm>
            <a:off x="3269222" y="4792600"/>
            <a:ext cx="3813865" cy="461665"/>
          </a:xfrm>
          <a:prstGeom prst="rect">
            <a:avLst/>
          </a:prstGeom>
          <a:noFill/>
        </p:spPr>
        <p:txBody>
          <a:bodyPr wrap="none" rtlCol="0">
            <a:spAutoFit/>
          </a:bodyPr>
          <a:lstStyle/>
          <a:p>
            <a:pPr algn="l"/>
            <a:r>
              <a:rPr lang="en-US" sz="2400" dirty="0">
                <a:solidFill>
                  <a:schemeClr val="tx1"/>
                </a:solidFill>
              </a:rPr>
              <a:t>Alice Apponi (INFN/Roma)</a:t>
            </a:r>
          </a:p>
        </p:txBody>
      </p:sp>
    </p:spTree>
    <p:extLst>
      <p:ext uri="{BB962C8B-B14F-4D97-AF65-F5344CB8AC3E}">
        <p14:creationId xmlns:p14="http://schemas.microsoft.com/office/powerpoint/2010/main" val="983577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7340E-0A00-7571-AC2E-638BD5D5EAB1}"/>
              </a:ext>
            </a:extLst>
          </p:cNvPr>
          <p:cNvSpPr>
            <a:spLocks noGrp="1"/>
          </p:cNvSpPr>
          <p:nvPr>
            <p:ph type="title"/>
          </p:nvPr>
        </p:nvSpPr>
        <p:spPr/>
        <p:txBody>
          <a:bodyPr/>
          <a:lstStyle/>
          <a:p>
            <a:r>
              <a:rPr lang="en-US" dirty="0"/>
              <a:t>Transition-Edge Sensor </a:t>
            </a:r>
            <a:r>
              <a:rPr lang="en-US" dirty="0" err="1">
                <a:latin typeface="Symbol" pitchFamily="2" charset="2"/>
              </a:rPr>
              <a:t>m</a:t>
            </a:r>
            <a:r>
              <a:rPr lang="en-US" dirty="0" err="1"/>
              <a:t>Cal</a:t>
            </a:r>
            <a:endParaRPr lang="en-US" dirty="0"/>
          </a:p>
        </p:txBody>
      </p:sp>
      <p:sp>
        <p:nvSpPr>
          <p:cNvPr id="4" name="Slide Number Placeholder 3">
            <a:extLst>
              <a:ext uri="{FF2B5EF4-FFF2-40B4-BE49-F238E27FC236}">
                <a16:creationId xmlns:a16="http://schemas.microsoft.com/office/drawing/2014/main" id="{3AAC32D7-5E85-AF70-4152-9F03336F6DD7}"/>
              </a:ext>
            </a:extLst>
          </p:cNvPr>
          <p:cNvSpPr>
            <a:spLocks noGrp="1"/>
          </p:cNvSpPr>
          <p:nvPr>
            <p:ph type="sldNum" sz="quarter" idx="12"/>
          </p:nvPr>
        </p:nvSpPr>
        <p:spPr>
          <a:xfrm>
            <a:off x="9773497" y="9159208"/>
            <a:ext cx="3034453" cy="400223"/>
          </a:xfrm>
        </p:spPr>
        <p:txBody>
          <a:bodyPr/>
          <a:lstStyle/>
          <a:p>
            <a:pPr>
              <a:defRPr/>
            </a:pPr>
            <a:fld id="{EB07B666-0005-D843-B37B-9851DF6282A0}" type="slidenum">
              <a:rPr lang="en-US" smtClean="0"/>
              <a:pPr>
                <a:defRPr/>
              </a:pPr>
              <a:t>16</a:t>
            </a:fld>
            <a:endParaRPr lang="en-US"/>
          </a:p>
        </p:txBody>
      </p:sp>
      <p:pic>
        <p:nvPicPr>
          <p:cNvPr id="8" name="Picture 7" descr="A close-up of a graphene&#10;&#10;AI-generated content may be incorrect.">
            <a:extLst>
              <a:ext uri="{FF2B5EF4-FFF2-40B4-BE49-F238E27FC236}">
                <a16:creationId xmlns:a16="http://schemas.microsoft.com/office/drawing/2014/main" id="{35EE49CF-B2F3-DC66-587D-7E72A1EFCD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850" y="5340756"/>
            <a:ext cx="5862792" cy="4364446"/>
          </a:xfrm>
          <a:prstGeom prst="rect">
            <a:avLst/>
          </a:prstGeom>
        </p:spPr>
      </p:pic>
      <p:pic>
        <p:nvPicPr>
          <p:cNvPr id="10" name="Picture 9" descr="A diagram of a graph&#10;&#10;AI-generated content may be incorrect.">
            <a:extLst>
              <a:ext uri="{FF2B5EF4-FFF2-40B4-BE49-F238E27FC236}">
                <a16:creationId xmlns:a16="http://schemas.microsoft.com/office/drawing/2014/main" id="{6ABBB03E-97F2-0D16-8823-AED30AF535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850" y="1451755"/>
            <a:ext cx="5862792" cy="3958160"/>
          </a:xfrm>
          <a:prstGeom prst="rect">
            <a:avLst/>
          </a:prstGeom>
        </p:spPr>
      </p:pic>
      <p:pic>
        <p:nvPicPr>
          <p:cNvPr id="12" name="Picture 11">
            <a:extLst>
              <a:ext uri="{FF2B5EF4-FFF2-40B4-BE49-F238E27FC236}">
                <a16:creationId xmlns:a16="http://schemas.microsoft.com/office/drawing/2014/main" id="{0EB4D9CA-E15E-122F-B52D-EF201152CD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8033" y="8076690"/>
            <a:ext cx="6574423" cy="474117"/>
          </a:xfrm>
          <a:prstGeom prst="rect">
            <a:avLst/>
          </a:prstGeom>
        </p:spPr>
      </p:pic>
      <p:pic>
        <p:nvPicPr>
          <p:cNvPr id="16" name="Picture 15" descr="A graph of an electrical component&#10;&#10;AI-generated content may be incorrect.">
            <a:extLst>
              <a:ext uri="{FF2B5EF4-FFF2-40B4-BE49-F238E27FC236}">
                <a16:creationId xmlns:a16="http://schemas.microsoft.com/office/drawing/2014/main" id="{C18C5F21-CAE2-4EC1-5263-5C0D305338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8035" y="1451754"/>
            <a:ext cx="6574422" cy="6480669"/>
          </a:xfrm>
          <a:prstGeom prst="rect">
            <a:avLst/>
          </a:prstGeom>
        </p:spPr>
      </p:pic>
      <p:sp>
        <p:nvSpPr>
          <p:cNvPr id="17" name="TextBox 16">
            <a:extLst>
              <a:ext uri="{FF2B5EF4-FFF2-40B4-BE49-F238E27FC236}">
                <a16:creationId xmlns:a16="http://schemas.microsoft.com/office/drawing/2014/main" id="{CAD328A5-D23B-1C89-A17C-28BE0E43FD50}"/>
              </a:ext>
            </a:extLst>
          </p:cNvPr>
          <p:cNvSpPr txBox="1"/>
          <p:nvPr/>
        </p:nvSpPr>
        <p:spPr>
          <a:xfrm>
            <a:off x="7073398" y="8574433"/>
            <a:ext cx="4884672" cy="584775"/>
          </a:xfrm>
          <a:prstGeom prst="rect">
            <a:avLst/>
          </a:prstGeom>
          <a:noFill/>
        </p:spPr>
        <p:txBody>
          <a:bodyPr wrap="none" rtlCol="0">
            <a:spAutoFit/>
          </a:bodyPr>
          <a:lstStyle/>
          <a:p>
            <a:r>
              <a:rPr lang="en-US" sz="3200" dirty="0">
                <a:solidFill>
                  <a:schemeClr val="bg1"/>
                </a:solidFill>
              </a:rPr>
              <a:t>Achieved:  0.5eV@100eV</a:t>
            </a:r>
          </a:p>
        </p:txBody>
      </p:sp>
      <p:sp>
        <p:nvSpPr>
          <p:cNvPr id="18" name="TextBox 17">
            <a:extLst>
              <a:ext uri="{FF2B5EF4-FFF2-40B4-BE49-F238E27FC236}">
                <a16:creationId xmlns:a16="http://schemas.microsoft.com/office/drawing/2014/main" id="{56A4A26C-CEAF-5488-379D-6996E0AE268A}"/>
              </a:ext>
            </a:extLst>
          </p:cNvPr>
          <p:cNvSpPr txBox="1"/>
          <p:nvPr/>
        </p:nvSpPr>
        <p:spPr>
          <a:xfrm>
            <a:off x="6945160" y="9066932"/>
            <a:ext cx="4998484" cy="584775"/>
          </a:xfrm>
          <a:prstGeom prst="rect">
            <a:avLst/>
          </a:prstGeom>
          <a:noFill/>
        </p:spPr>
        <p:txBody>
          <a:bodyPr wrap="none" rtlCol="0">
            <a:spAutoFit/>
          </a:bodyPr>
          <a:lstStyle/>
          <a:p>
            <a:r>
              <a:rPr lang="en-US" sz="3200" dirty="0">
                <a:solidFill>
                  <a:schemeClr val="bg1"/>
                </a:solidFill>
              </a:rPr>
              <a:t>Next Step:  0.05eV@10eV</a:t>
            </a:r>
          </a:p>
        </p:txBody>
      </p:sp>
      <p:pic>
        <p:nvPicPr>
          <p:cNvPr id="20" name="Picture 19" descr="A diagram of a graph&#10;&#10;AI-generated content may be incorrect.">
            <a:extLst>
              <a:ext uri="{FF2B5EF4-FFF2-40B4-BE49-F238E27FC236}">
                <a16:creationId xmlns:a16="http://schemas.microsoft.com/office/drawing/2014/main" id="{B664272B-E4A3-26C3-98AA-D0F9E1F7D3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4173" y="5409915"/>
            <a:ext cx="2088629" cy="1825866"/>
          </a:xfrm>
          <a:prstGeom prst="rect">
            <a:avLst/>
          </a:prstGeom>
        </p:spPr>
      </p:pic>
      <p:pic>
        <p:nvPicPr>
          <p:cNvPr id="22" name="Picture 21">
            <a:extLst>
              <a:ext uri="{FF2B5EF4-FFF2-40B4-BE49-F238E27FC236}">
                <a16:creationId xmlns:a16="http://schemas.microsoft.com/office/drawing/2014/main" id="{F0CEEFDD-E798-949E-0267-A8CA4293F8F7}"/>
              </a:ext>
            </a:extLst>
          </p:cNvPr>
          <p:cNvPicPr>
            <a:picLocks noChangeAspect="1"/>
          </p:cNvPicPr>
          <p:nvPr/>
        </p:nvPicPr>
        <p:blipFill>
          <a:blip r:embed="rId7">
            <a:extLst>
              <a:ext uri="{28A0092B-C50C-407E-A947-70E740481C1C}">
                <a14:useLocalDpi xmlns:a14="http://schemas.microsoft.com/office/drawing/2010/main" val="0"/>
              </a:ext>
            </a:extLst>
          </a:blip>
          <a:srcRect r="60864"/>
          <a:stretch>
            <a:fillRect/>
          </a:stretch>
        </p:blipFill>
        <p:spPr>
          <a:xfrm>
            <a:off x="10817888" y="5160325"/>
            <a:ext cx="2064568" cy="381000"/>
          </a:xfrm>
          <a:prstGeom prst="rect">
            <a:avLst/>
          </a:prstGeom>
        </p:spPr>
      </p:pic>
      <p:pic>
        <p:nvPicPr>
          <p:cNvPr id="24" name="Picture 23">
            <a:extLst>
              <a:ext uri="{FF2B5EF4-FFF2-40B4-BE49-F238E27FC236}">
                <a16:creationId xmlns:a16="http://schemas.microsoft.com/office/drawing/2014/main" id="{B3CFEEC1-56A7-FC1C-4F47-C1AFAE0D50D6}"/>
              </a:ext>
            </a:extLst>
          </p:cNvPr>
          <p:cNvPicPr>
            <a:picLocks noChangeAspect="1"/>
          </p:cNvPicPr>
          <p:nvPr/>
        </p:nvPicPr>
        <p:blipFill>
          <a:blip r:embed="rId7">
            <a:extLst>
              <a:ext uri="{28A0092B-C50C-407E-A947-70E740481C1C}">
                <a14:useLocalDpi xmlns:a14="http://schemas.microsoft.com/office/drawing/2010/main" val="0"/>
              </a:ext>
            </a:extLst>
          </a:blip>
          <a:srcRect l="51377" t="11187"/>
          <a:stretch>
            <a:fillRect/>
          </a:stretch>
        </p:blipFill>
        <p:spPr>
          <a:xfrm>
            <a:off x="1387727" y="8405246"/>
            <a:ext cx="2717032" cy="338374"/>
          </a:xfrm>
          <a:prstGeom prst="rect">
            <a:avLst/>
          </a:prstGeom>
        </p:spPr>
      </p:pic>
      <p:pic>
        <p:nvPicPr>
          <p:cNvPr id="26" name="Picture 25" descr="A drawing of a rectangular object with a black arrow pointing to the top&#10;&#10;AI-generated content may be incorrect.">
            <a:extLst>
              <a:ext uri="{FF2B5EF4-FFF2-40B4-BE49-F238E27FC236}">
                <a16:creationId xmlns:a16="http://schemas.microsoft.com/office/drawing/2014/main" id="{6045F41A-EBFB-25CB-D3F3-7FEF4F5F25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13939" y="2640854"/>
            <a:ext cx="1558810" cy="2203431"/>
          </a:xfrm>
          <a:prstGeom prst="rect">
            <a:avLst/>
          </a:prstGeom>
        </p:spPr>
      </p:pic>
      <p:pic>
        <p:nvPicPr>
          <p:cNvPr id="5" name="Picture 4" descr="A logo with text on it&#10;&#10;AI-generated content may be incorrect.">
            <a:extLst>
              <a:ext uri="{FF2B5EF4-FFF2-40B4-BE49-F238E27FC236}">
                <a16:creationId xmlns:a16="http://schemas.microsoft.com/office/drawing/2014/main" id="{18DEC98C-263F-9DAA-512C-562E846D298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01797" y="4042773"/>
            <a:ext cx="2171700" cy="787400"/>
          </a:xfrm>
          <a:prstGeom prst="rect">
            <a:avLst/>
          </a:prstGeom>
        </p:spPr>
      </p:pic>
      <p:pic>
        <p:nvPicPr>
          <p:cNvPr id="7" name="Picture 6" descr="A black square with black text&#10;&#10;AI-generated content may be incorrect.">
            <a:extLst>
              <a:ext uri="{FF2B5EF4-FFF2-40B4-BE49-F238E27FC236}">
                <a16:creationId xmlns:a16="http://schemas.microsoft.com/office/drawing/2014/main" id="{D135F0F5-C4DB-6DB6-D956-5CC44E75F741}"/>
              </a:ext>
            </a:extLst>
          </p:cNvPr>
          <p:cNvPicPr>
            <a:picLocks noChangeAspect="1"/>
          </p:cNvPicPr>
          <p:nvPr/>
        </p:nvPicPr>
        <p:blipFill>
          <a:blip r:embed="rId10">
            <a:extLst>
              <a:ext uri="{28A0092B-C50C-407E-A947-70E740481C1C}">
                <a14:useLocalDpi xmlns:a14="http://schemas.microsoft.com/office/drawing/2010/main" val="0"/>
              </a:ext>
            </a:extLst>
          </a:blip>
          <a:srcRect r="47694"/>
          <a:stretch>
            <a:fillRect/>
          </a:stretch>
        </p:blipFill>
        <p:spPr>
          <a:xfrm>
            <a:off x="7601797" y="3163097"/>
            <a:ext cx="1316916" cy="787400"/>
          </a:xfrm>
          <a:prstGeom prst="rect">
            <a:avLst/>
          </a:prstGeom>
        </p:spPr>
      </p:pic>
      <p:pic>
        <p:nvPicPr>
          <p:cNvPr id="9" name="Picture 8" descr="A black square with black text&#10;&#10;AI-generated content may be incorrect.">
            <a:extLst>
              <a:ext uri="{FF2B5EF4-FFF2-40B4-BE49-F238E27FC236}">
                <a16:creationId xmlns:a16="http://schemas.microsoft.com/office/drawing/2014/main" id="{B92B8BCB-76BA-F84E-5998-DED44EC1DCA4}"/>
              </a:ext>
            </a:extLst>
          </p:cNvPr>
          <p:cNvPicPr>
            <a:picLocks noChangeAspect="1"/>
          </p:cNvPicPr>
          <p:nvPr/>
        </p:nvPicPr>
        <p:blipFill>
          <a:blip r:embed="rId10">
            <a:extLst>
              <a:ext uri="{28A0092B-C50C-407E-A947-70E740481C1C}">
                <a14:useLocalDpi xmlns:a14="http://schemas.microsoft.com/office/drawing/2010/main" val="0"/>
              </a:ext>
            </a:extLst>
          </a:blip>
          <a:srcRect l="53664" t="50000"/>
          <a:stretch>
            <a:fillRect/>
          </a:stretch>
        </p:blipFill>
        <p:spPr>
          <a:xfrm>
            <a:off x="11054007" y="4680590"/>
            <a:ext cx="1472424" cy="496902"/>
          </a:xfrm>
          <a:prstGeom prst="rect">
            <a:avLst/>
          </a:prstGeom>
        </p:spPr>
      </p:pic>
      <p:sp>
        <p:nvSpPr>
          <p:cNvPr id="3" name="TextBox 2">
            <a:extLst>
              <a:ext uri="{FF2B5EF4-FFF2-40B4-BE49-F238E27FC236}">
                <a16:creationId xmlns:a16="http://schemas.microsoft.com/office/drawing/2014/main" id="{D54E3F8C-76D0-B0BF-2A40-5471CAE701B4}"/>
              </a:ext>
            </a:extLst>
          </p:cNvPr>
          <p:cNvSpPr txBox="1"/>
          <p:nvPr/>
        </p:nvSpPr>
        <p:spPr>
          <a:xfrm>
            <a:off x="7311833" y="1038926"/>
            <a:ext cx="4568879" cy="461665"/>
          </a:xfrm>
          <a:prstGeom prst="rect">
            <a:avLst/>
          </a:prstGeom>
          <a:noFill/>
        </p:spPr>
        <p:txBody>
          <a:bodyPr wrap="none" rtlCol="0">
            <a:spAutoFit/>
          </a:bodyPr>
          <a:lstStyle/>
          <a:p>
            <a:pPr algn="l"/>
            <a:r>
              <a:rPr lang="en-US" sz="2400" dirty="0">
                <a:solidFill>
                  <a:schemeClr val="bg1"/>
                </a:solidFill>
              </a:rPr>
              <a:t>Benedetta Corcione (Sapienza) </a:t>
            </a:r>
          </a:p>
        </p:txBody>
      </p:sp>
      <p:sp>
        <p:nvSpPr>
          <p:cNvPr id="6" name="TextBox 5">
            <a:extLst>
              <a:ext uri="{FF2B5EF4-FFF2-40B4-BE49-F238E27FC236}">
                <a16:creationId xmlns:a16="http://schemas.microsoft.com/office/drawing/2014/main" id="{9B1FC147-72DF-B195-1D59-4108D19F43DE}"/>
              </a:ext>
            </a:extLst>
          </p:cNvPr>
          <p:cNvSpPr txBox="1"/>
          <p:nvPr/>
        </p:nvSpPr>
        <p:spPr>
          <a:xfrm>
            <a:off x="96299" y="1028437"/>
            <a:ext cx="5918608" cy="461665"/>
          </a:xfrm>
          <a:prstGeom prst="rect">
            <a:avLst/>
          </a:prstGeom>
          <a:noFill/>
        </p:spPr>
        <p:txBody>
          <a:bodyPr wrap="none" rtlCol="0">
            <a:spAutoFit/>
          </a:bodyPr>
          <a:lstStyle/>
          <a:p>
            <a:pPr algn="l"/>
            <a:r>
              <a:rPr lang="en-US" sz="2400" dirty="0">
                <a:solidFill>
                  <a:schemeClr val="bg1"/>
                </a:solidFill>
              </a:rPr>
              <a:t>Carlo Pepe (</a:t>
            </a:r>
            <a:r>
              <a:rPr lang="en-US" sz="2400" dirty="0" err="1">
                <a:solidFill>
                  <a:schemeClr val="bg1"/>
                </a:solidFill>
              </a:rPr>
              <a:t>Barcelona,IMB</a:t>
            </a:r>
            <a:r>
              <a:rPr lang="en-US" sz="2400" dirty="0">
                <a:solidFill>
                  <a:schemeClr val="bg1"/>
                </a:solidFill>
              </a:rPr>
              <a:t>-CNM-CSIC) </a:t>
            </a:r>
          </a:p>
        </p:txBody>
      </p:sp>
      <p:sp>
        <p:nvSpPr>
          <p:cNvPr id="11" name="TextBox 10">
            <a:extLst>
              <a:ext uri="{FF2B5EF4-FFF2-40B4-BE49-F238E27FC236}">
                <a16:creationId xmlns:a16="http://schemas.microsoft.com/office/drawing/2014/main" id="{D2977D0F-3922-677B-B8E7-AA0B993BFC93}"/>
              </a:ext>
            </a:extLst>
          </p:cNvPr>
          <p:cNvSpPr txBox="1"/>
          <p:nvPr/>
        </p:nvSpPr>
        <p:spPr>
          <a:xfrm>
            <a:off x="781178" y="8694129"/>
            <a:ext cx="3975768" cy="400110"/>
          </a:xfrm>
          <a:prstGeom prst="rect">
            <a:avLst/>
          </a:prstGeom>
          <a:noFill/>
        </p:spPr>
        <p:txBody>
          <a:bodyPr wrap="none" rtlCol="0">
            <a:spAutoFit/>
          </a:bodyPr>
          <a:lstStyle/>
          <a:p>
            <a:pPr algn="l"/>
            <a:r>
              <a:rPr lang="en-US" sz="2000" dirty="0">
                <a:solidFill>
                  <a:schemeClr val="bg1"/>
                </a:solidFill>
              </a:rPr>
              <a:t>Francesco Pandolfi (INFN/Roma)</a:t>
            </a:r>
          </a:p>
        </p:txBody>
      </p:sp>
      <p:sp>
        <p:nvSpPr>
          <p:cNvPr id="13" name="TextBox 12">
            <a:extLst>
              <a:ext uri="{FF2B5EF4-FFF2-40B4-BE49-F238E27FC236}">
                <a16:creationId xmlns:a16="http://schemas.microsoft.com/office/drawing/2014/main" id="{3649172E-5F46-FEF1-16ED-FFDFE58635B1}"/>
              </a:ext>
            </a:extLst>
          </p:cNvPr>
          <p:cNvSpPr txBox="1"/>
          <p:nvPr/>
        </p:nvSpPr>
        <p:spPr>
          <a:xfrm>
            <a:off x="1549017" y="8943208"/>
            <a:ext cx="3207929" cy="400110"/>
          </a:xfrm>
          <a:prstGeom prst="rect">
            <a:avLst/>
          </a:prstGeom>
          <a:noFill/>
        </p:spPr>
        <p:txBody>
          <a:bodyPr wrap="none" rtlCol="0">
            <a:spAutoFit/>
          </a:bodyPr>
          <a:lstStyle/>
          <a:p>
            <a:pPr algn="l"/>
            <a:r>
              <a:rPr lang="en-US" sz="2000" dirty="0">
                <a:solidFill>
                  <a:schemeClr val="bg1"/>
                </a:solidFill>
              </a:rPr>
              <a:t>Alice Apponi (INFN/Roma)</a:t>
            </a:r>
          </a:p>
        </p:txBody>
      </p:sp>
    </p:spTree>
    <p:extLst>
      <p:ext uri="{BB962C8B-B14F-4D97-AF65-F5344CB8AC3E}">
        <p14:creationId xmlns:p14="http://schemas.microsoft.com/office/powerpoint/2010/main" val="3903597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56DA5-35C3-6E1D-1B97-5CB2E1662D5A}"/>
            </a:ext>
          </a:extLst>
        </p:cNvPr>
        <p:cNvGrpSpPr/>
        <p:nvPr/>
      </p:nvGrpSpPr>
      <p:grpSpPr>
        <a:xfrm>
          <a:off x="0" y="0"/>
          <a:ext cx="0" cy="0"/>
          <a:chOff x="0" y="0"/>
          <a:chExt cx="0" cy="0"/>
        </a:xfrm>
      </p:grpSpPr>
      <p:pic>
        <p:nvPicPr>
          <p:cNvPr id="22" name="Picture 21" descr="A screenshot of a computer&#10;&#10;AI-generated content may be incorrect.">
            <a:extLst>
              <a:ext uri="{FF2B5EF4-FFF2-40B4-BE49-F238E27FC236}">
                <a16:creationId xmlns:a16="http://schemas.microsoft.com/office/drawing/2014/main" id="{4941F227-6BC5-FD3F-C0FE-2EEE686348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743" y="1640651"/>
            <a:ext cx="12463312" cy="7010613"/>
          </a:xfrm>
          <a:prstGeom prst="rect">
            <a:avLst/>
          </a:prstGeom>
        </p:spPr>
      </p:pic>
      <p:sp>
        <p:nvSpPr>
          <p:cNvPr id="2" name="Title 1">
            <a:extLst>
              <a:ext uri="{FF2B5EF4-FFF2-40B4-BE49-F238E27FC236}">
                <a16:creationId xmlns:a16="http://schemas.microsoft.com/office/drawing/2014/main" id="{237A09A2-92A3-B116-763D-549289C3BE65}"/>
              </a:ext>
            </a:extLst>
          </p:cNvPr>
          <p:cNvSpPr>
            <a:spLocks noGrp="1"/>
          </p:cNvSpPr>
          <p:nvPr>
            <p:ph type="title"/>
          </p:nvPr>
        </p:nvSpPr>
        <p:spPr/>
        <p:txBody>
          <a:bodyPr/>
          <a:lstStyle/>
          <a:p>
            <a:r>
              <a:rPr lang="en-US" dirty="0"/>
              <a:t>Period of Rapid Progress</a:t>
            </a:r>
          </a:p>
        </p:txBody>
      </p:sp>
      <p:sp>
        <p:nvSpPr>
          <p:cNvPr id="4" name="Slide Number Placeholder 3">
            <a:extLst>
              <a:ext uri="{FF2B5EF4-FFF2-40B4-BE49-F238E27FC236}">
                <a16:creationId xmlns:a16="http://schemas.microsoft.com/office/drawing/2014/main" id="{DB25AC3B-1EDC-7990-D97C-9FE0CA78007F}"/>
              </a:ext>
            </a:extLst>
          </p:cNvPr>
          <p:cNvSpPr>
            <a:spLocks noGrp="1"/>
          </p:cNvSpPr>
          <p:nvPr>
            <p:ph type="sldNum" sz="quarter" idx="12"/>
          </p:nvPr>
        </p:nvSpPr>
        <p:spPr/>
        <p:txBody>
          <a:bodyPr/>
          <a:lstStyle/>
          <a:p>
            <a:pPr>
              <a:defRPr/>
            </a:pPr>
            <a:fld id="{EB07B666-0005-D843-B37B-9851DF6282A0}" type="slidenum">
              <a:rPr lang="en-US" smtClean="0"/>
              <a:pPr>
                <a:defRPr/>
              </a:pPr>
              <a:t>17</a:t>
            </a:fld>
            <a:endParaRPr lang="en-US"/>
          </a:p>
        </p:txBody>
      </p:sp>
      <p:sp>
        <p:nvSpPr>
          <p:cNvPr id="11" name="Content Placeholder 7">
            <a:extLst>
              <a:ext uri="{FF2B5EF4-FFF2-40B4-BE49-F238E27FC236}">
                <a16:creationId xmlns:a16="http://schemas.microsoft.com/office/drawing/2014/main" id="{9DD839D6-E833-DB5A-0362-FB1038937AAA}"/>
              </a:ext>
            </a:extLst>
          </p:cNvPr>
          <p:cNvSpPr>
            <a:spLocks noGrp="1"/>
          </p:cNvSpPr>
          <p:nvPr>
            <p:ph idx="1"/>
          </p:nvPr>
        </p:nvSpPr>
        <p:spPr>
          <a:xfrm>
            <a:off x="8559496" y="2739025"/>
            <a:ext cx="4362204" cy="2450156"/>
          </a:xfrm>
          <a:noFill/>
        </p:spPr>
        <p:txBody>
          <a:bodyPr/>
          <a:lstStyle/>
          <a:p>
            <a:r>
              <a:rPr lang="en-US" sz="4000" dirty="0">
                <a:solidFill>
                  <a:schemeClr val="tx1"/>
                </a:solidFill>
              </a:rPr>
              <a:t>Soon to come</a:t>
            </a:r>
          </a:p>
          <a:p>
            <a:pPr lvl="1"/>
            <a:r>
              <a:rPr lang="en-US" sz="3200" dirty="0">
                <a:solidFill>
                  <a:srgbClr val="0432FF"/>
                </a:solidFill>
              </a:rPr>
              <a:t>Mass Sensitivity</a:t>
            </a:r>
          </a:p>
          <a:p>
            <a:pPr lvl="1"/>
            <a:r>
              <a:rPr lang="en-US" sz="3200" dirty="0">
                <a:solidFill>
                  <a:srgbClr val="0432FF"/>
                </a:solidFill>
              </a:rPr>
              <a:t>Mini-Filter with Halbach Magnet</a:t>
            </a:r>
          </a:p>
        </p:txBody>
      </p:sp>
      <p:sp>
        <p:nvSpPr>
          <p:cNvPr id="3" name="TextBox 2">
            <a:extLst>
              <a:ext uri="{FF2B5EF4-FFF2-40B4-BE49-F238E27FC236}">
                <a16:creationId xmlns:a16="http://schemas.microsoft.com/office/drawing/2014/main" id="{92130A42-D3A0-04D7-305D-3C98D6B422E7}"/>
              </a:ext>
            </a:extLst>
          </p:cNvPr>
          <p:cNvSpPr txBox="1"/>
          <p:nvPr/>
        </p:nvSpPr>
        <p:spPr>
          <a:xfrm>
            <a:off x="4209143" y="3671949"/>
            <a:ext cx="3009157" cy="461665"/>
          </a:xfrm>
          <a:prstGeom prst="rect">
            <a:avLst/>
          </a:prstGeom>
          <a:noFill/>
        </p:spPr>
        <p:txBody>
          <a:bodyPr wrap="none" rtlCol="0">
            <a:spAutoFit/>
          </a:bodyPr>
          <a:lstStyle/>
          <a:p>
            <a:pPr algn="l"/>
            <a:r>
              <a:rPr lang="en-US" sz="2400" dirty="0">
                <a:solidFill>
                  <a:schemeClr val="tx1"/>
                </a:solidFill>
              </a:rPr>
              <a:t>Nicola Rossi (LNGS</a:t>
            </a:r>
            <a:r>
              <a:rPr lang="en-US" sz="2000" dirty="0">
                <a:solidFill>
                  <a:schemeClr val="tx1"/>
                </a:solidFill>
              </a:rPr>
              <a:t>)</a:t>
            </a:r>
          </a:p>
        </p:txBody>
      </p:sp>
      <p:sp>
        <p:nvSpPr>
          <p:cNvPr id="5" name="TextBox 4">
            <a:extLst>
              <a:ext uri="{FF2B5EF4-FFF2-40B4-BE49-F238E27FC236}">
                <a16:creationId xmlns:a16="http://schemas.microsoft.com/office/drawing/2014/main" id="{E83409A9-6712-2BFC-5CBC-A71D1034D53E}"/>
              </a:ext>
            </a:extLst>
          </p:cNvPr>
          <p:cNvSpPr txBox="1"/>
          <p:nvPr/>
        </p:nvSpPr>
        <p:spPr>
          <a:xfrm>
            <a:off x="4217960" y="2450532"/>
            <a:ext cx="4568879" cy="461665"/>
          </a:xfrm>
          <a:prstGeom prst="rect">
            <a:avLst/>
          </a:prstGeom>
          <a:noFill/>
        </p:spPr>
        <p:txBody>
          <a:bodyPr wrap="none" rtlCol="0">
            <a:spAutoFit/>
          </a:bodyPr>
          <a:lstStyle/>
          <a:p>
            <a:pPr algn="l"/>
            <a:r>
              <a:rPr lang="en-US" sz="2400" dirty="0">
                <a:solidFill>
                  <a:schemeClr val="tx1"/>
                </a:solidFill>
              </a:rPr>
              <a:t>Benedetta Corcione (Sapienza) </a:t>
            </a:r>
          </a:p>
        </p:txBody>
      </p:sp>
      <p:sp>
        <p:nvSpPr>
          <p:cNvPr id="6" name="TextBox 5">
            <a:extLst>
              <a:ext uri="{FF2B5EF4-FFF2-40B4-BE49-F238E27FC236}">
                <a16:creationId xmlns:a16="http://schemas.microsoft.com/office/drawing/2014/main" id="{94BF4173-7922-8B63-7ED7-6BECCA9A8BD7}"/>
              </a:ext>
            </a:extLst>
          </p:cNvPr>
          <p:cNvSpPr txBox="1"/>
          <p:nvPr/>
        </p:nvSpPr>
        <p:spPr>
          <a:xfrm>
            <a:off x="4200328" y="5837177"/>
            <a:ext cx="6550191" cy="461665"/>
          </a:xfrm>
          <a:prstGeom prst="rect">
            <a:avLst/>
          </a:prstGeom>
          <a:noFill/>
        </p:spPr>
        <p:txBody>
          <a:bodyPr wrap="none" rtlCol="0">
            <a:spAutoFit/>
          </a:bodyPr>
          <a:lstStyle/>
          <a:p>
            <a:pPr algn="l"/>
            <a:r>
              <a:rPr lang="en-US" sz="2400" dirty="0">
                <a:solidFill>
                  <a:schemeClr val="tx1"/>
                </a:solidFill>
              </a:rPr>
              <a:t>Mark Farino (Princeton), Andi Tan (Princeton)</a:t>
            </a:r>
            <a:endParaRPr lang="en-US" sz="2000" dirty="0">
              <a:solidFill>
                <a:schemeClr val="tx1"/>
              </a:solidFill>
            </a:endParaRPr>
          </a:p>
        </p:txBody>
      </p:sp>
      <p:sp>
        <p:nvSpPr>
          <p:cNvPr id="8" name="TextBox 7">
            <a:extLst>
              <a:ext uri="{FF2B5EF4-FFF2-40B4-BE49-F238E27FC236}">
                <a16:creationId xmlns:a16="http://schemas.microsoft.com/office/drawing/2014/main" id="{5B912C50-51A4-B9C6-6BB1-46D7F57A827E}"/>
              </a:ext>
            </a:extLst>
          </p:cNvPr>
          <p:cNvSpPr txBox="1"/>
          <p:nvPr/>
        </p:nvSpPr>
        <p:spPr>
          <a:xfrm>
            <a:off x="4217960" y="8106960"/>
            <a:ext cx="4054315" cy="461665"/>
          </a:xfrm>
          <a:prstGeom prst="rect">
            <a:avLst/>
          </a:prstGeom>
          <a:noFill/>
        </p:spPr>
        <p:txBody>
          <a:bodyPr wrap="none" rtlCol="0">
            <a:spAutoFit/>
          </a:bodyPr>
          <a:lstStyle/>
          <a:p>
            <a:pPr algn="l"/>
            <a:r>
              <a:rPr lang="en-US" sz="2400" dirty="0" err="1">
                <a:solidFill>
                  <a:schemeClr val="tx1"/>
                </a:solidFill>
              </a:rPr>
              <a:t>Wonyong</a:t>
            </a:r>
            <a:r>
              <a:rPr lang="en-US" sz="2400" dirty="0">
                <a:solidFill>
                  <a:schemeClr val="tx1"/>
                </a:solidFill>
              </a:rPr>
              <a:t> Chung (Princeton</a:t>
            </a:r>
            <a:r>
              <a:rPr lang="en-US" sz="2000" dirty="0">
                <a:solidFill>
                  <a:schemeClr val="tx1"/>
                </a:solidFill>
              </a:rPr>
              <a:t>)</a:t>
            </a:r>
          </a:p>
        </p:txBody>
      </p:sp>
      <p:sp>
        <p:nvSpPr>
          <p:cNvPr id="13" name="TextBox 12">
            <a:extLst>
              <a:ext uri="{FF2B5EF4-FFF2-40B4-BE49-F238E27FC236}">
                <a16:creationId xmlns:a16="http://schemas.microsoft.com/office/drawing/2014/main" id="{97B0D193-C8F4-73D2-C792-485473393C6D}"/>
              </a:ext>
            </a:extLst>
          </p:cNvPr>
          <p:cNvSpPr txBox="1"/>
          <p:nvPr/>
        </p:nvSpPr>
        <p:spPr>
          <a:xfrm>
            <a:off x="4217960" y="6844404"/>
            <a:ext cx="7959230" cy="830997"/>
          </a:xfrm>
          <a:prstGeom prst="rect">
            <a:avLst/>
          </a:prstGeom>
          <a:noFill/>
        </p:spPr>
        <p:txBody>
          <a:bodyPr wrap="none" rtlCol="0">
            <a:spAutoFit/>
          </a:bodyPr>
          <a:lstStyle/>
          <a:p>
            <a:pPr algn="l"/>
            <a:r>
              <a:rPr lang="en-US" sz="2400" dirty="0">
                <a:solidFill>
                  <a:schemeClr val="tx1"/>
                </a:solidFill>
              </a:rPr>
              <a:t>Andrea Casale (Columbia), Angelo Esposito (Sapienza) </a:t>
            </a:r>
          </a:p>
          <a:p>
            <a:pPr algn="l"/>
            <a:r>
              <a:rPr lang="en-US" sz="2400" dirty="0">
                <a:solidFill>
                  <a:schemeClr val="tx1"/>
                </a:solidFill>
              </a:rPr>
              <a:t>            Guido Menichetti (Pisa), Valentina </a:t>
            </a:r>
            <a:r>
              <a:rPr lang="en-US" sz="2400" dirty="0" err="1">
                <a:solidFill>
                  <a:schemeClr val="tx1"/>
                </a:solidFill>
              </a:rPr>
              <a:t>Tozzini</a:t>
            </a:r>
            <a:r>
              <a:rPr lang="en-US" sz="2400" dirty="0">
                <a:solidFill>
                  <a:schemeClr val="tx1"/>
                </a:solidFill>
              </a:rPr>
              <a:t> (Pisa)</a:t>
            </a:r>
            <a:endParaRPr lang="en-US" sz="2000" dirty="0">
              <a:solidFill>
                <a:schemeClr val="tx1"/>
              </a:solidFill>
            </a:endParaRPr>
          </a:p>
        </p:txBody>
      </p:sp>
      <p:sp>
        <p:nvSpPr>
          <p:cNvPr id="20" name="TextBox 19">
            <a:extLst>
              <a:ext uri="{FF2B5EF4-FFF2-40B4-BE49-F238E27FC236}">
                <a16:creationId xmlns:a16="http://schemas.microsoft.com/office/drawing/2014/main" id="{7A383AB8-9FBB-894D-F699-C4A7A5099564}"/>
              </a:ext>
            </a:extLst>
          </p:cNvPr>
          <p:cNvSpPr txBox="1"/>
          <p:nvPr/>
        </p:nvSpPr>
        <p:spPr>
          <a:xfrm>
            <a:off x="4200328" y="4684293"/>
            <a:ext cx="3796232" cy="461665"/>
          </a:xfrm>
          <a:prstGeom prst="rect">
            <a:avLst/>
          </a:prstGeom>
          <a:noFill/>
        </p:spPr>
        <p:txBody>
          <a:bodyPr wrap="none" rtlCol="0">
            <a:spAutoFit/>
          </a:bodyPr>
          <a:lstStyle/>
          <a:p>
            <a:pPr algn="l"/>
            <a:r>
              <a:rPr lang="en-US" sz="2400" dirty="0">
                <a:solidFill>
                  <a:schemeClr val="tx1"/>
                </a:solidFill>
              </a:rPr>
              <a:t>Alice Apponi (INFN/Roma</a:t>
            </a:r>
            <a:r>
              <a:rPr lang="en-US" sz="2000" dirty="0">
                <a:solidFill>
                  <a:schemeClr val="tx1"/>
                </a:solidFill>
              </a:rPr>
              <a:t>)</a:t>
            </a:r>
          </a:p>
        </p:txBody>
      </p:sp>
    </p:spTree>
    <p:extLst>
      <p:ext uri="{BB962C8B-B14F-4D97-AF65-F5344CB8AC3E}">
        <p14:creationId xmlns:p14="http://schemas.microsoft.com/office/powerpoint/2010/main" val="13968234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08157-B80D-0087-486C-A6F4BAF287EB}"/>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A215C4B2-37D1-97A4-2B83-A14027AA758F}"/>
              </a:ext>
            </a:extLst>
          </p:cNvPr>
          <p:cNvSpPr/>
          <p:nvPr/>
        </p:nvSpPr>
        <p:spPr>
          <a:xfrm>
            <a:off x="781286" y="1929610"/>
            <a:ext cx="11442228" cy="41146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92181F6-567A-2339-55DE-24C1D1127440}"/>
              </a:ext>
            </a:extLst>
          </p:cNvPr>
          <p:cNvPicPr>
            <a:picLocks noChangeAspect="1"/>
          </p:cNvPicPr>
          <p:nvPr/>
        </p:nvPicPr>
        <p:blipFill>
          <a:blip r:embed="rId2"/>
          <a:srcRect t="28753" b="10051"/>
          <a:stretch>
            <a:fillRect/>
          </a:stretch>
        </p:blipFill>
        <p:spPr>
          <a:xfrm>
            <a:off x="1730911" y="2786079"/>
            <a:ext cx="10167460" cy="3258220"/>
          </a:xfrm>
          <a:prstGeom prst="rect">
            <a:avLst/>
          </a:prstGeom>
          <a:solidFill>
            <a:schemeClr val="bg1"/>
          </a:solidFill>
        </p:spPr>
      </p:pic>
      <p:sp>
        <p:nvSpPr>
          <p:cNvPr id="2" name="Title 1">
            <a:extLst>
              <a:ext uri="{FF2B5EF4-FFF2-40B4-BE49-F238E27FC236}">
                <a16:creationId xmlns:a16="http://schemas.microsoft.com/office/drawing/2014/main" id="{0EE9051B-B648-DC43-B5FF-FB6E57863BA1}"/>
              </a:ext>
            </a:extLst>
          </p:cNvPr>
          <p:cNvSpPr>
            <a:spLocks noGrp="1"/>
          </p:cNvSpPr>
          <p:nvPr>
            <p:ph type="title"/>
          </p:nvPr>
        </p:nvSpPr>
        <p:spPr/>
        <p:txBody>
          <a:bodyPr/>
          <a:lstStyle/>
          <a:p>
            <a:r>
              <a:rPr lang="en-US" sz="5400" dirty="0"/>
              <a:t>Future of Tritium for Relics</a:t>
            </a:r>
          </a:p>
        </p:txBody>
      </p:sp>
      <p:sp>
        <p:nvSpPr>
          <p:cNvPr id="4" name="Slide Number Placeholder 3">
            <a:extLst>
              <a:ext uri="{FF2B5EF4-FFF2-40B4-BE49-F238E27FC236}">
                <a16:creationId xmlns:a16="http://schemas.microsoft.com/office/drawing/2014/main" id="{0D91475A-8B1D-5F05-7B81-B755DD705E9F}"/>
              </a:ext>
            </a:extLst>
          </p:cNvPr>
          <p:cNvSpPr>
            <a:spLocks noGrp="1"/>
          </p:cNvSpPr>
          <p:nvPr>
            <p:ph type="sldNum" sz="quarter" idx="12"/>
          </p:nvPr>
        </p:nvSpPr>
        <p:spPr/>
        <p:txBody>
          <a:bodyPr/>
          <a:lstStyle/>
          <a:p>
            <a:pPr>
              <a:defRPr/>
            </a:pPr>
            <a:fld id="{EB07B666-0005-D843-B37B-9851DF6282A0}" type="slidenum">
              <a:rPr lang="en-US" smtClean="0"/>
              <a:pPr>
                <a:defRPr/>
              </a:pPr>
              <a:t>18</a:t>
            </a:fld>
            <a:endParaRPr lang="en-US"/>
          </a:p>
        </p:txBody>
      </p:sp>
      <p:sp>
        <p:nvSpPr>
          <p:cNvPr id="5" name="TextBox 4">
            <a:extLst>
              <a:ext uri="{FF2B5EF4-FFF2-40B4-BE49-F238E27FC236}">
                <a16:creationId xmlns:a16="http://schemas.microsoft.com/office/drawing/2014/main" id="{83283B40-37FA-3622-B263-D06FACB85999}"/>
              </a:ext>
            </a:extLst>
          </p:cNvPr>
          <p:cNvSpPr txBox="1"/>
          <p:nvPr/>
        </p:nvSpPr>
        <p:spPr>
          <a:xfrm>
            <a:off x="699591" y="1211481"/>
            <a:ext cx="11780878" cy="646331"/>
          </a:xfrm>
          <a:prstGeom prst="rect">
            <a:avLst/>
          </a:prstGeom>
          <a:noFill/>
        </p:spPr>
        <p:txBody>
          <a:bodyPr wrap="square" rtlCol="0">
            <a:spAutoFit/>
          </a:bodyPr>
          <a:lstStyle/>
          <a:p>
            <a:pPr algn="l"/>
            <a:r>
              <a:rPr lang="en-US" dirty="0">
                <a:solidFill>
                  <a:schemeClr val="bg1"/>
                </a:solidFill>
              </a:rPr>
              <a:t>Depends on physics studies with tritiated graphene:</a:t>
            </a:r>
          </a:p>
        </p:txBody>
      </p:sp>
      <p:sp>
        <p:nvSpPr>
          <p:cNvPr id="3" name="TextBox 2">
            <a:extLst>
              <a:ext uri="{FF2B5EF4-FFF2-40B4-BE49-F238E27FC236}">
                <a16:creationId xmlns:a16="http://schemas.microsoft.com/office/drawing/2014/main" id="{81346EA3-3137-0E4B-4AEC-7E6DF2838548}"/>
              </a:ext>
            </a:extLst>
          </p:cNvPr>
          <p:cNvSpPr txBox="1"/>
          <p:nvPr/>
        </p:nvSpPr>
        <p:spPr>
          <a:xfrm>
            <a:off x="781286" y="6187894"/>
            <a:ext cx="12223514" cy="1754326"/>
          </a:xfrm>
          <a:prstGeom prst="rect">
            <a:avLst/>
          </a:prstGeom>
          <a:noFill/>
        </p:spPr>
        <p:txBody>
          <a:bodyPr wrap="square" rtlCol="0">
            <a:spAutoFit/>
          </a:bodyPr>
          <a:lstStyle/>
          <a:p>
            <a:pPr algn="l"/>
            <a:r>
              <a:rPr lang="en-US" dirty="0">
                <a:solidFill>
                  <a:schemeClr val="bg1"/>
                </a:solidFill>
              </a:rPr>
              <a:t>		Alternatively, if the binding of atomic T is weak, estimated to be 0.1meV on the surface of liquid Helium, then a shallow potential may be more favorable.</a:t>
            </a:r>
          </a:p>
        </p:txBody>
      </p:sp>
      <p:sp>
        <p:nvSpPr>
          <p:cNvPr id="7" name="TextBox 6">
            <a:extLst>
              <a:ext uri="{FF2B5EF4-FFF2-40B4-BE49-F238E27FC236}">
                <a16:creationId xmlns:a16="http://schemas.microsoft.com/office/drawing/2014/main" id="{167905F1-F6DF-22B4-5EB0-01EB511868E0}"/>
              </a:ext>
            </a:extLst>
          </p:cNvPr>
          <p:cNvSpPr txBox="1"/>
          <p:nvPr/>
        </p:nvSpPr>
        <p:spPr>
          <a:xfrm>
            <a:off x="204042" y="8073323"/>
            <a:ext cx="11238658" cy="1384995"/>
          </a:xfrm>
          <a:prstGeom prst="rect">
            <a:avLst/>
          </a:prstGeom>
          <a:noFill/>
        </p:spPr>
        <p:txBody>
          <a:bodyPr wrap="square" rtlCol="0">
            <a:spAutoFit/>
          </a:bodyPr>
          <a:lstStyle/>
          <a:p>
            <a:pPr algn="l"/>
            <a:r>
              <a:rPr lang="en-US" dirty="0">
                <a:solidFill>
                  <a:schemeClr val="bg1"/>
                </a:solidFill>
              </a:rPr>
              <a:t>	</a:t>
            </a:r>
            <a:r>
              <a:rPr lang="en-US" sz="2400" dirty="0">
                <a:solidFill>
                  <a:schemeClr val="bg1"/>
                </a:solidFill>
              </a:rPr>
              <a:t>	S. A. Lyon, Kyle Castoria, Ethan Kleinbaum, Zhihao Qin, Arun Persaud, Thomas Schenkel, and Kathryn M. Zurek. Single phonon detection for </a:t>
            </a:r>
            <a:r>
              <a:rPr lang="en-US" sz="2400" dirty="0">
                <a:solidFill>
                  <a:srgbClr val="FFFF00"/>
                </a:solidFill>
              </a:rPr>
              <a:t>dark matter </a:t>
            </a:r>
            <a:r>
              <a:rPr lang="en-US" sz="2400" dirty="0">
                <a:solidFill>
                  <a:schemeClr val="bg1"/>
                </a:solidFill>
              </a:rPr>
              <a:t>via quantum evaporation and sensing of </a:t>
            </a:r>
            <a:r>
              <a:rPr lang="en-US" sz="2400" baseline="30000" dirty="0">
                <a:solidFill>
                  <a:schemeClr val="bg1"/>
                </a:solidFill>
              </a:rPr>
              <a:t>3</a:t>
            </a:r>
            <a:r>
              <a:rPr lang="en-US" sz="2400" dirty="0">
                <a:solidFill>
                  <a:schemeClr val="bg1"/>
                </a:solidFill>
              </a:rPr>
              <a:t>He. Phys. Rev. D, 109:023010, 2024.</a:t>
            </a:r>
          </a:p>
        </p:txBody>
      </p:sp>
      <p:sp>
        <p:nvSpPr>
          <p:cNvPr id="12" name="TextBox 11">
            <a:extLst>
              <a:ext uri="{FF2B5EF4-FFF2-40B4-BE49-F238E27FC236}">
                <a16:creationId xmlns:a16="http://schemas.microsoft.com/office/drawing/2014/main" id="{525AE05C-08BE-D1F0-F487-1C76404CDFD0}"/>
              </a:ext>
            </a:extLst>
          </p:cNvPr>
          <p:cNvSpPr txBox="1"/>
          <p:nvPr/>
        </p:nvSpPr>
        <p:spPr>
          <a:xfrm>
            <a:off x="969922" y="1798507"/>
            <a:ext cx="11689438" cy="1508105"/>
          </a:xfrm>
          <a:prstGeom prst="rect">
            <a:avLst/>
          </a:prstGeom>
          <a:noFill/>
        </p:spPr>
        <p:txBody>
          <a:bodyPr wrap="square" rtlCol="0">
            <a:spAutoFit/>
          </a:bodyPr>
          <a:lstStyle/>
          <a:p>
            <a:pPr algn="l"/>
            <a:r>
              <a:rPr lang="en-US" dirty="0">
                <a:solidFill>
                  <a:schemeClr val="tx1"/>
                </a:solidFill>
              </a:rPr>
              <a:t>		</a:t>
            </a:r>
            <a:r>
              <a:rPr lang="en-US" sz="2800" dirty="0">
                <a:solidFill>
                  <a:schemeClr val="tx1"/>
                </a:solidFill>
              </a:rPr>
              <a:t>If the sudden approximation holds with a deep potential for the He daughter, there may be substrates where the transition into the ground state is significant.</a:t>
            </a:r>
            <a:endParaRPr lang="en-US" dirty="0">
              <a:solidFill>
                <a:schemeClr val="tx1"/>
              </a:solidFill>
            </a:endParaRPr>
          </a:p>
        </p:txBody>
      </p:sp>
      <p:sp>
        <p:nvSpPr>
          <p:cNvPr id="14" name="TextBox 13">
            <a:extLst>
              <a:ext uri="{FF2B5EF4-FFF2-40B4-BE49-F238E27FC236}">
                <a16:creationId xmlns:a16="http://schemas.microsoft.com/office/drawing/2014/main" id="{B34177E5-D23D-9533-395F-1FBFA0DBA7AC}"/>
              </a:ext>
            </a:extLst>
          </p:cNvPr>
          <p:cNvSpPr txBox="1"/>
          <p:nvPr/>
        </p:nvSpPr>
        <p:spPr>
          <a:xfrm>
            <a:off x="10837333" y="7334273"/>
            <a:ext cx="2495363" cy="1384995"/>
          </a:xfrm>
          <a:prstGeom prst="rect">
            <a:avLst/>
          </a:prstGeom>
          <a:noFill/>
        </p:spPr>
        <p:txBody>
          <a:bodyPr wrap="square" rtlCol="0">
            <a:spAutoFit/>
          </a:bodyPr>
          <a:lstStyle/>
          <a:p>
            <a:r>
              <a:rPr lang="en-US" sz="2800" dirty="0">
                <a:solidFill>
                  <a:srgbClr val="FFFF00"/>
                </a:solidFill>
              </a:rPr>
              <a:t>coherent neutrino scattering</a:t>
            </a:r>
          </a:p>
        </p:txBody>
      </p:sp>
      <p:cxnSp>
        <p:nvCxnSpPr>
          <p:cNvPr id="16" name="Straight Arrow Connector 15">
            <a:extLst>
              <a:ext uri="{FF2B5EF4-FFF2-40B4-BE49-F238E27FC236}">
                <a16:creationId xmlns:a16="http://schemas.microsoft.com/office/drawing/2014/main" id="{970A8645-7C77-FF39-C961-AB85F4726E3D}"/>
              </a:ext>
            </a:extLst>
          </p:cNvPr>
          <p:cNvCxnSpPr>
            <a:cxnSpLocks/>
          </p:cNvCxnSpPr>
          <p:nvPr/>
        </p:nvCxnSpPr>
        <p:spPr>
          <a:xfrm flipV="1">
            <a:off x="10472005" y="8073323"/>
            <a:ext cx="830995" cy="683345"/>
          </a:xfrm>
          <a:prstGeom prst="straightConnector1">
            <a:avLst/>
          </a:prstGeom>
          <a:ln w="60325">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5D30A6B3-6094-E3C8-F61A-CEBAF751306B}"/>
              </a:ext>
            </a:extLst>
          </p:cNvPr>
          <p:cNvSpPr txBox="1"/>
          <p:nvPr/>
        </p:nvSpPr>
        <p:spPr>
          <a:xfrm>
            <a:off x="-182878" y="5633189"/>
            <a:ext cx="6505302" cy="461665"/>
          </a:xfrm>
          <a:prstGeom prst="rect">
            <a:avLst/>
          </a:prstGeom>
          <a:noFill/>
        </p:spPr>
        <p:txBody>
          <a:bodyPr wrap="square">
            <a:spAutoFit/>
          </a:bodyPr>
          <a:lstStyle/>
          <a:p>
            <a:r>
              <a:rPr lang="en-US" sz="2400" b="1" i="0" u="none" strike="noStrike" dirty="0">
                <a:solidFill>
                  <a:srgbClr val="3A6EE8"/>
                </a:solidFill>
                <a:effectLst/>
                <a:latin typeface="Ubuntu" panose="020B0506030602030204" pitchFamily="34" charset="0"/>
                <a:hlinkClick r:id="rId3"/>
              </a:rPr>
              <a:t>Phys. Rev. C 113, 054607 (2026)</a:t>
            </a:r>
            <a:endParaRPr lang="en-US" sz="2400" dirty="0"/>
          </a:p>
        </p:txBody>
      </p:sp>
    </p:spTree>
    <p:extLst>
      <p:ext uri="{BB962C8B-B14F-4D97-AF65-F5344CB8AC3E}">
        <p14:creationId xmlns:p14="http://schemas.microsoft.com/office/powerpoint/2010/main" val="2935109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46913-1D0C-8BA5-D9C1-C05B5FDBF94B}"/>
              </a:ext>
            </a:extLst>
          </p:cNvPr>
          <p:cNvSpPr>
            <a:spLocks noGrp="1"/>
          </p:cNvSpPr>
          <p:nvPr>
            <p:ph type="title"/>
          </p:nvPr>
        </p:nvSpPr>
        <p:spPr/>
        <p:txBody>
          <a:bodyPr/>
          <a:lstStyle/>
          <a:p>
            <a:r>
              <a:rPr lang="en-US" sz="5400" dirty="0"/>
              <a:t>Heavy Targets for Neutrino Capture</a:t>
            </a:r>
          </a:p>
        </p:txBody>
      </p:sp>
      <p:sp>
        <p:nvSpPr>
          <p:cNvPr id="4" name="Slide Number Placeholder 3">
            <a:extLst>
              <a:ext uri="{FF2B5EF4-FFF2-40B4-BE49-F238E27FC236}">
                <a16:creationId xmlns:a16="http://schemas.microsoft.com/office/drawing/2014/main" id="{E25322E0-93F1-CE1D-6587-2F256BB93765}"/>
              </a:ext>
            </a:extLst>
          </p:cNvPr>
          <p:cNvSpPr>
            <a:spLocks noGrp="1"/>
          </p:cNvSpPr>
          <p:nvPr>
            <p:ph type="sldNum" sz="quarter" idx="12"/>
          </p:nvPr>
        </p:nvSpPr>
        <p:spPr/>
        <p:txBody>
          <a:bodyPr/>
          <a:lstStyle/>
          <a:p>
            <a:pPr>
              <a:defRPr/>
            </a:pPr>
            <a:fld id="{EB07B666-0005-D843-B37B-9851DF6282A0}" type="slidenum">
              <a:rPr lang="en-US" smtClean="0"/>
              <a:pPr>
                <a:defRPr/>
              </a:pPr>
              <a:t>19</a:t>
            </a:fld>
            <a:endParaRPr lang="en-US"/>
          </a:p>
        </p:txBody>
      </p:sp>
      <p:sp>
        <p:nvSpPr>
          <p:cNvPr id="5" name="TextBox 4">
            <a:extLst>
              <a:ext uri="{FF2B5EF4-FFF2-40B4-BE49-F238E27FC236}">
                <a16:creationId xmlns:a16="http://schemas.microsoft.com/office/drawing/2014/main" id="{8482D0FE-F5C2-E658-A471-4663F565B4B2}"/>
              </a:ext>
            </a:extLst>
          </p:cNvPr>
          <p:cNvSpPr txBox="1"/>
          <p:nvPr/>
        </p:nvSpPr>
        <p:spPr>
          <a:xfrm>
            <a:off x="197086" y="1398826"/>
            <a:ext cx="12947775" cy="1200329"/>
          </a:xfrm>
          <a:prstGeom prst="rect">
            <a:avLst/>
          </a:prstGeom>
          <a:noFill/>
        </p:spPr>
        <p:txBody>
          <a:bodyPr wrap="none" rtlCol="0">
            <a:spAutoFit/>
          </a:bodyPr>
          <a:lstStyle/>
          <a:p>
            <a:pPr algn="l"/>
            <a:r>
              <a:rPr lang="en-US" dirty="0">
                <a:solidFill>
                  <a:schemeClr val="bg1"/>
                </a:solidFill>
              </a:rPr>
              <a:t>Idea first promoted here: </a:t>
            </a:r>
          </a:p>
          <a:p>
            <a:pPr algn="l"/>
            <a:r>
              <a:rPr lang="en-US" dirty="0">
                <a:solidFill>
                  <a:schemeClr val="bg1"/>
                </a:solidFill>
              </a:rPr>
              <a:t>		(</a:t>
            </a:r>
            <a:r>
              <a:rPr lang="en-US" sz="2400" b="1" dirty="0" err="1">
                <a:solidFill>
                  <a:schemeClr val="bg1"/>
                </a:solidFill>
              </a:rPr>
              <a:t>Cheipesh</a:t>
            </a:r>
            <a:r>
              <a:rPr lang="en-US" sz="2400" b="1" dirty="0">
                <a:solidFill>
                  <a:schemeClr val="bg1"/>
                </a:solidFill>
              </a:rPr>
              <a:t> Yevheniia</a:t>
            </a:r>
            <a:r>
              <a:rPr lang="en-US" sz="2400" dirty="0">
                <a:solidFill>
                  <a:schemeClr val="bg1"/>
                </a:solidFill>
              </a:rPr>
              <a:t>, </a:t>
            </a:r>
            <a:r>
              <a:rPr lang="en-US" sz="2400" dirty="0" err="1">
                <a:solidFill>
                  <a:schemeClr val="bg1"/>
                </a:solidFill>
              </a:rPr>
              <a:t>Cheianov</a:t>
            </a:r>
            <a:r>
              <a:rPr lang="en-US" sz="2400" dirty="0">
                <a:solidFill>
                  <a:schemeClr val="bg1"/>
                </a:solidFill>
              </a:rPr>
              <a:t> V and Boyarsky A 2021 Phys. Rev. D 104 116004</a:t>
            </a:r>
            <a:r>
              <a:rPr lang="en-US" dirty="0">
                <a:solidFill>
                  <a:schemeClr val="bg1"/>
                </a:solidFill>
              </a:rPr>
              <a:t>)</a:t>
            </a:r>
          </a:p>
        </p:txBody>
      </p:sp>
      <p:sp>
        <p:nvSpPr>
          <p:cNvPr id="6" name="TextBox 5">
            <a:extLst>
              <a:ext uri="{FF2B5EF4-FFF2-40B4-BE49-F238E27FC236}">
                <a16:creationId xmlns:a16="http://schemas.microsoft.com/office/drawing/2014/main" id="{5F856B33-A01D-105C-B5EB-23357301DAF3}"/>
              </a:ext>
            </a:extLst>
          </p:cNvPr>
          <p:cNvSpPr txBox="1"/>
          <p:nvPr/>
        </p:nvSpPr>
        <p:spPr>
          <a:xfrm>
            <a:off x="781286" y="3897831"/>
            <a:ext cx="11867913" cy="5509200"/>
          </a:xfrm>
          <a:prstGeom prst="rect">
            <a:avLst/>
          </a:prstGeom>
          <a:noFill/>
        </p:spPr>
        <p:txBody>
          <a:bodyPr wrap="square" rtlCol="0">
            <a:spAutoFit/>
          </a:bodyPr>
          <a:lstStyle/>
          <a:p>
            <a:pPr algn="l"/>
            <a:r>
              <a:rPr lang="en-US" dirty="0">
                <a:solidFill>
                  <a:schemeClr val="bg1"/>
                </a:solidFill>
              </a:rPr>
              <a:t>Case for </a:t>
            </a:r>
            <a:r>
              <a:rPr lang="en-US" baseline="30000" dirty="0">
                <a:solidFill>
                  <a:schemeClr val="bg1"/>
                </a:solidFill>
              </a:rPr>
              <a:t>241</a:t>
            </a:r>
            <a:r>
              <a:rPr lang="en-US" dirty="0">
                <a:solidFill>
                  <a:schemeClr val="bg1"/>
                </a:solidFill>
              </a:rPr>
              <a:t>Pu (</a:t>
            </a:r>
            <a:r>
              <a:rPr lang="en-US" sz="2400" dirty="0">
                <a:solidFill>
                  <a:schemeClr val="bg1"/>
                </a:solidFill>
              </a:rPr>
              <a:t>N. De Groot, J. Phys. G: </a:t>
            </a:r>
            <a:r>
              <a:rPr lang="en-US" sz="2400" dirty="0" err="1">
                <a:solidFill>
                  <a:schemeClr val="bg1"/>
                </a:solidFill>
              </a:rPr>
              <a:t>Nucl</a:t>
            </a:r>
            <a:r>
              <a:rPr lang="en-US" sz="2400" dirty="0">
                <a:solidFill>
                  <a:schemeClr val="bg1"/>
                </a:solidFill>
              </a:rPr>
              <a:t>. Part. Phys. 50 (2023) 055106</a:t>
            </a:r>
            <a:r>
              <a:rPr lang="en-US" dirty="0">
                <a:solidFill>
                  <a:schemeClr val="bg1"/>
                </a:solidFill>
              </a:rPr>
              <a:t>)</a:t>
            </a:r>
          </a:p>
          <a:p>
            <a:pPr algn="l"/>
            <a:r>
              <a:rPr lang="en-US" dirty="0">
                <a:solidFill>
                  <a:schemeClr val="bg1"/>
                </a:solidFill>
              </a:rPr>
              <a:t>	 </a:t>
            </a:r>
          </a:p>
          <a:p>
            <a:pPr algn="l"/>
            <a:endParaRPr lang="en-US" dirty="0">
              <a:solidFill>
                <a:schemeClr val="bg1"/>
              </a:solidFill>
            </a:endParaRPr>
          </a:p>
          <a:p>
            <a:pPr algn="l"/>
            <a:endParaRPr lang="en-US" dirty="0">
              <a:solidFill>
                <a:schemeClr val="bg1"/>
              </a:solidFill>
            </a:endParaRPr>
          </a:p>
          <a:p>
            <a:pPr algn="l"/>
            <a:endParaRPr lang="en-US" dirty="0">
              <a:solidFill>
                <a:schemeClr val="bg1"/>
              </a:solidFill>
            </a:endParaRPr>
          </a:p>
          <a:p>
            <a:pPr algn="l"/>
            <a:endParaRPr lang="en-US" dirty="0">
              <a:solidFill>
                <a:schemeClr val="bg1"/>
              </a:solidFill>
            </a:endParaRPr>
          </a:p>
          <a:p>
            <a:pPr algn="l"/>
            <a:endParaRPr lang="en-US" dirty="0">
              <a:solidFill>
                <a:schemeClr val="bg1"/>
              </a:solidFill>
            </a:endParaRPr>
          </a:p>
          <a:p>
            <a:pPr algn="l"/>
            <a:r>
              <a:rPr lang="en-US" dirty="0">
                <a:solidFill>
                  <a:schemeClr val="bg1"/>
                </a:solidFill>
              </a:rPr>
              <a:t>	</a:t>
            </a:r>
            <a:r>
              <a:rPr lang="en-US" baseline="30000" dirty="0">
                <a:solidFill>
                  <a:schemeClr val="bg1"/>
                </a:solidFill>
              </a:rPr>
              <a:t>241</a:t>
            </a:r>
            <a:r>
              <a:rPr lang="en-US" dirty="0">
                <a:solidFill>
                  <a:schemeClr val="bg1"/>
                </a:solidFill>
              </a:rPr>
              <a:t>Pu </a:t>
            </a:r>
            <a:r>
              <a:rPr lang="en-US" sz="3200" dirty="0">
                <a:solidFill>
                  <a:schemeClr val="bg1"/>
                </a:solidFill>
              </a:rPr>
              <a:t>produced in large quantities for fission reactor fuel</a:t>
            </a:r>
          </a:p>
          <a:p>
            <a:pPr algn="l"/>
            <a:r>
              <a:rPr lang="en-US" sz="3200" dirty="0">
                <a:solidFill>
                  <a:schemeClr val="bg1"/>
                </a:solidFill>
              </a:rPr>
              <a:t>	Continuous flow chemical separation methods to remove daughter isotopes ( </a:t>
            </a:r>
            <a:r>
              <a:rPr lang="en-US" sz="3200" baseline="30000" dirty="0">
                <a:solidFill>
                  <a:schemeClr val="bg1"/>
                </a:solidFill>
              </a:rPr>
              <a:t>241</a:t>
            </a:r>
            <a:r>
              <a:rPr lang="en-US" sz="3200" dirty="0">
                <a:solidFill>
                  <a:schemeClr val="bg1"/>
                </a:solidFill>
              </a:rPr>
              <a:t>Am, </a:t>
            </a:r>
            <a:r>
              <a:rPr lang="en-US" sz="3200" baseline="30000" dirty="0">
                <a:solidFill>
                  <a:schemeClr val="bg1"/>
                </a:solidFill>
              </a:rPr>
              <a:t>237</a:t>
            </a:r>
            <a:r>
              <a:rPr lang="en-US" sz="3200" dirty="0">
                <a:solidFill>
                  <a:schemeClr val="bg1"/>
                </a:solidFill>
              </a:rPr>
              <a:t>U /PUREX + </a:t>
            </a:r>
            <a:r>
              <a:rPr lang="en-US" sz="3200" dirty="0">
                <a:solidFill>
                  <a:schemeClr val="bg1"/>
                </a:solidFill>
                <a:latin typeface="Symbol" pitchFamily="2" charset="2"/>
              </a:rPr>
              <a:t>g/a </a:t>
            </a:r>
            <a:r>
              <a:rPr lang="en-US" sz="3200" dirty="0">
                <a:solidFill>
                  <a:schemeClr val="bg1"/>
                </a:solidFill>
              </a:rPr>
              <a:t>veto)</a:t>
            </a:r>
          </a:p>
        </p:txBody>
      </p:sp>
      <p:pic>
        <p:nvPicPr>
          <p:cNvPr id="8" name="Picture 7" descr="A table with numbers and symbols&#10;&#10;AI-generated content may be incorrect.">
            <a:extLst>
              <a:ext uri="{FF2B5EF4-FFF2-40B4-BE49-F238E27FC236}">
                <a16:creationId xmlns:a16="http://schemas.microsoft.com/office/drawing/2014/main" id="{F5143335-D78B-DB31-A1C0-BDDC00B275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8250" y="4699000"/>
            <a:ext cx="7772400" cy="2995851"/>
          </a:xfrm>
          <a:prstGeom prst="rect">
            <a:avLst/>
          </a:prstGeom>
        </p:spPr>
      </p:pic>
      <p:sp>
        <p:nvSpPr>
          <p:cNvPr id="9" name="TextBox 8">
            <a:extLst>
              <a:ext uri="{FF2B5EF4-FFF2-40B4-BE49-F238E27FC236}">
                <a16:creationId xmlns:a16="http://schemas.microsoft.com/office/drawing/2014/main" id="{17CA6393-284E-5F9C-DFAD-43B0CAEC9DBB}"/>
              </a:ext>
            </a:extLst>
          </p:cNvPr>
          <p:cNvSpPr txBox="1"/>
          <p:nvPr/>
        </p:nvSpPr>
        <p:spPr>
          <a:xfrm>
            <a:off x="1138805" y="2876315"/>
            <a:ext cx="8409674" cy="646331"/>
          </a:xfrm>
          <a:prstGeom prst="rect">
            <a:avLst/>
          </a:prstGeom>
          <a:noFill/>
        </p:spPr>
        <p:txBody>
          <a:bodyPr wrap="none" rtlCol="0">
            <a:spAutoFit/>
          </a:bodyPr>
          <a:lstStyle/>
          <a:p>
            <a:r>
              <a:rPr lang="en-US" dirty="0">
                <a:solidFill>
                  <a:schemeClr val="bg1"/>
                </a:solidFill>
              </a:rPr>
              <a:t>“Goodness</a:t>
            </a:r>
            <a:r>
              <a:rPr lang="en-US" baseline="30000" dirty="0">
                <a:solidFill>
                  <a:schemeClr val="bg1"/>
                </a:solidFill>
              </a:rPr>
              <a:t>-1</a:t>
            </a:r>
            <a:r>
              <a:rPr lang="en-US" dirty="0">
                <a:solidFill>
                  <a:schemeClr val="bg1"/>
                </a:solidFill>
              </a:rPr>
              <a:t>” Dimensionless Parameter </a:t>
            </a:r>
          </a:p>
        </p:txBody>
      </p:sp>
      <p:pic>
        <p:nvPicPr>
          <p:cNvPr id="11" name="Picture 10" descr="A black text on a white background&#10;&#10;AI-generated content may be incorrect.">
            <a:extLst>
              <a:ext uri="{FF2B5EF4-FFF2-40B4-BE49-F238E27FC236}">
                <a16:creationId xmlns:a16="http://schemas.microsoft.com/office/drawing/2014/main" id="{F5BEAAE4-100B-4ABC-9E5F-1CFBC538F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0766" y="2596902"/>
            <a:ext cx="2912533" cy="1303182"/>
          </a:xfrm>
          <a:prstGeom prst="rect">
            <a:avLst/>
          </a:prstGeom>
        </p:spPr>
      </p:pic>
      <p:pic>
        <p:nvPicPr>
          <p:cNvPr id="13" name="Picture 12" descr="A white text on a brown background&#10;&#10;AI-generated content may be incorrect.">
            <a:extLst>
              <a:ext uri="{FF2B5EF4-FFF2-40B4-BE49-F238E27FC236}">
                <a16:creationId xmlns:a16="http://schemas.microsoft.com/office/drawing/2014/main" id="{DB3D9671-E956-80E9-42FB-2D5B53E07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00" y="1968967"/>
            <a:ext cx="1058020" cy="919536"/>
          </a:xfrm>
          <a:prstGeom prst="rect">
            <a:avLst/>
          </a:prstGeom>
        </p:spPr>
      </p:pic>
      <p:cxnSp>
        <p:nvCxnSpPr>
          <p:cNvPr id="15" name="Straight Arrow Connector 14">
            <a:extLst>
              <a:ext uri="{FF2B5EF4-FFF2-40B4-BE49-F238E27FC236}">
                <a16:creationId xmlns:a16="http://schemas.microsoft.com/office/drawing/2014/main" id="{CC945668-4133-8349-F866-4AD7C9AF05EA}"/>
              </a:ext>
            </a:extLst>
          </p:cNvPr>
          <p:cNvCxnSpPr/>
          <p:nvPr/>
        </p:nvCxnSpPr>
        <p:spPr>
          <a:xfrm flipH="1">
            <a:off x="10356850" y="7264400"/>
            <a:ext cx="311150" cy="0"/>
          </a:xfrm>
          <a:prstGeom prst="straightConnector1">
            <a:avLst/>
          </a:prstGeom>
          <a:ln w="50800">
            <a:solidFill>
              <a:srgbClr val="FFFF00"/>
            </a:solidFill>
            <a:headEnd w="lg" len="lg"/>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2D8470CC-8E76-8BDA-2AD6-2426024F9118}"/>
              </a:ext>
            </a:extLst>
          </p:cNvPr>
          <p:cNvSpPr txBox="1"/>
          <p:nvPr/>
        </p:nvSpPr>
        <p:spPr>
          <a:xfrm>
            <a:off x="10668426" y="6934838"/>
            <a:ext cx="2056973" cy="646331"/>
          </a:xfrm>
          <a:prstGeom prst="rect">
            <a:avLst/>
          </a:prstGeom>
          <a:noFill/>
        </p:spPr>
        <p:txBody>
          <a:bodyPr wrap="none" rtlCol="0">
            <a:spAutoFit/>
          </a:bodyPr>
          <a:lstStyle/>
          <a:p>
            <a:r>
              <a:rPr lang="en-US" dirty="0">
                <a:solidFill>
                  <a:srgbClr val="FFFF00"/>
                </a:solidFill>
              </a:rPr>
              <a:t>Excellent</a:t>
            </a:r>
          </a:p>
        </p:txBody>
      </p:sp>
    </p:spTree>
    <p:extLst>
      <p:ext uri="{BB962C8B-B14F-4D97-AF65-F5344CB8AC3E}">
        <p14:creationId xmlns:p14="http://schemas.microsoft.com/office/powerpoint/2010/main" val="1253853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A98D0-E6F8-8EDD-6721-9DAB6DA7E4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7C4040-82C2-8463-B691-A0011F37A1B9}"/>
              </a:ext>
            </a:extLst>
          </p:cNvPr>
          <p:cNvSpPr>
            <a:spLocks noGrp="1"/>
          </p:cNvSpPr>
          <p:nvPr>
            <p:ph type="title"/>
          </p:nvPr>
        </p:nvSpPr>
        <p:spPr/>
        <p:txBody>
          <a:bodyPr/>
          <a:lstStyle/>
          <a:p>
            <a:r>
              <a:rPr lang="en-US" dirty="0"/>
              <a:t>Thermal Production of Neutrinos</a:t>
            </a:r>
          </a:p>
        </p:txBody>
      </p:sp>
      <p:sp>
        <p:nvSpPr>
          <p:cNvPr id="4" name="Slide Number Placeholder 3">
            <a:extLst>
              <a:ext uri="{FF2B5EF4-FFF2-40B4-BE49-F238E27FC236}">
                <a16:creationId xmlns:a16="http://schemas.microsoft.com/office/drawing/2014/main" id="{D8FF70A2-73E1-AA5E-EB13-3E0C3E0647CE}"/>
              </a:ext>
            </a:extLst>
          </p:cNvPr>
          <p:cNvSpPr>
            <a:spLocks noGrp="1"/>
          </p:cNvSpPr>
          <p:nvPr>
            <p:ph type="sldNum" sz="quarter" idx="12"/>
          </p:nvPr>
        </p:nvSpPr>
        <p:spPr/>
        <p:txBody>
          <a:bodyPr/>
          <a:lstStyle/>
          <a:p>
            <a:pPr>
              <a:defRPr/>
            </a:pPr>
            <a:fld id="{EB07B666-0005-D843-B37B-9851DF6282A0}" type="slidenum">
              <a:rPr lang="en-US" smtClean="0"/>
              <a:pPr>
                <a:defRPr/>
              </a:pPr>
              <a:t>2</a:t>
            </a:fld>
            <a:endParaRPr lang="en-US"/>
          </a:p>
        </p:txBody>
      </p:sp>
      <p:sp>
        <p:nvSpPr>
          <p:cNvPr id="8" name="Content Placeholder 7">
            <a:extLst>
              <a:ext uri="{FF2B5EF4-FFF2-40B4-BE49-F238E27FC236}">
                <a16:creationId xmlns:a16="http://schemas.microsoft.com/office/drawing/2014/main" id="{8ABA8C7D-2B8C-12F3-D353-0A0E973B35EC}"/>
              </a:ext>
            </a:extLst>
          </p:cNvPr>
          <p:cNvSpPr>
            <a:spLocks noGrp="1"/>
          </p:cNvSpPr>
          <p:nvPr>
            <p:ph idx="1"/>
          </p:nvPr>
        </p:nvSpPr>
        <p:spPr>
          <a:xfrm>
            <a:off x="5775960" y="1638864"/>
            <a:ext cx="6327140" cy="2505283"/>
          </a:xfrm>
        </p:spPr>
        <p:txBody>
          <a:bodyPr/>
          <a:lstStyle/>
          <a:p>
            <a:r>
              <a:rPr lang="en-US" sz="4000" dirty="0"/>
              <a:t>Two areas of study seek these neutrinos</a:t>
            </a:r>
          </a:p>
          <a:p>
            <a:pPr lvl="1"/>
            <a:r>
              <a:rPr lang="en-US" sz="3200" dirty="0"/>
              <a:t>Core-Collapse Supernova</a:t>
            </a:r>
          </a:p>
          <a:p>
            <a:pPr lvl="1"/>
            <a:r>
              <a:rPr lang="en-US" sz="3200" dirty="0"/>
              <a:t>Big Bang Neutrinos, aka “relic” neutrinos </a:t>
            </a:r>
          </a:p>
        </p:txBody>
      </p:sp>
      <p:sp>
        <p:nvSpPr>
          <p:cNvPr id="6" name="Content Placeholder 7">
            <a:extLst>
              <a:ext uri="{FF2B5EF4-FFF2-40B4-BE49-F238E27FC236}">
                <a16:creationId xmlns:a16="http://schemas.microsoft.com/office/drawing/2014/main" id="{07117943-FB3B-E8D6-2A75-4B3C8C3DA503}"/>
              </a:ext>
            </a:extLst>
          </p:cNvPr>
          <p:cNvSpPr txBox="1">
            <a:spLocks/>
          </p:cNvSpPr>
          <p:nvPr/>
        </p:nvSpPr>
        <p:spPr bwMode="auto">
          <a:xfrm>
            <a:off x="5775960" y="4876800"/>
            <a:ext cx="6578600" cy="2505283"/>
          </a:xfrm>
          <a:prstGeom prst="rect">
            <a:avLst/>
          </a:prstGeom>
          <a:noFill/>
          <a:ln w="9525">
            <a:noFill/>
            <a:miter lim="800000"/>
            <a:headEnd/>
            <a:tailEnd/>
          </a:ln>
        </p:spPr>
        <p:txBody>
          <a:bodyPr vert="horz" wrap="square" lIns="101870" tIns="50935" rIns="101870" bIns="50935" numCol="1" anchor="t" anchorCtr="0" compatLnSpc="1">
            <a:prstTxWarp prst="textNoShape">
              <a:avLst/>
            </a:prstTxWarp>
          </a:bodyPr>
          <a:lstStyle>
            <a:lvl1pPr marL="479391" indent="-479391" algn="l" rtl="0" eaLnBrk="0" fontAlgn="base" hangingPunct="0">
              <a:spcBef>
                <a:spcPct val="20000"/>
              </a:spcBef>
              <a:spcAft>
                <a:spcPct val="0"/>
              </a:spcAft>
              <a:buChar char="•"/>
              <a:defRPr sz="4518">
                <a:solidFill>
                  <a:srgbClr val="FFFF99"/>
                </a:solidFill>
                <a:latin typeface="+mn-lt"/>
                <a:ea typeface="ＭＳ Ｐゴシック" pitchFamily="-107" charset="-128"/>
                <a:cs typeface="ＭＳ Ｐゴシック" pitchFamily="-107" charset="-128"/>
              </a:defRPr>
            </a:lvl1pPr>
            <a:lvl2pPr marL="1038678" indent="-399492" algn="l" rtl="0" eaLnBrk="0" fontAlgn="base" hangingPunct="0">
              <a:spcBef>
                <a:spcPct val="20000"/>
              </a:spcBef>
              <a:spcAft>
                <a:spcPct val="0"/>
              </a:spcAft>
              <a:buChar char="–"/>
              <a:defRPr sz="3890">
                <a:solidFill>
                  <a:srgbClr val="FFFFFF"/>
                </a:solidFill>
                <a:latin typeface="+mn-lt"/>
                <a:ea typeface="ＭＳ Ｐゴシック" pitchFamily="-107" charset="-128"/>
              </a:defRPr>
            </a:lvl2pPr>
            <a:lvl3pPr marL="1597967" indent="-319593" algn="l" rtl="0" eaLnBrk="0" fontAlgn="base" hangingPunct="0">
              <a:spcBef>
                <a:spcPct val="20000"/>
              </a:spcBef>
              <a:spcAft>
                <a:spcPct val="0"/>
              </a:spcAft>
              <a:buChar char="•"/>
              <a:defRPr sz="3388">
                <a:solidFill>
                  <a:schemeClr val="tx1"/>
                </a:solidFill>
                <a:latin typeface="+mn-lt"/>
                <a:ea typeface="ＭＳ Ｐゴシック" pitchFamily="-107" charset="-128"/>
              </a:defRPr>
            </a:lvl3pPr>
            <a:lvl4pPr marL="2237153"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4pPr>
            <a:lvl5pPr marL="2876340"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5pPr>
            <a:lvl6pPr marL="3515527" indent="-319593" algn="l" rtl="0" fontAlgn="base">
              <a:spcBef>
                <a:spcPct val="20000"/>
              </a:spcBef>
              <a:spcAft>
                <a:spcPct val="0"/>
              </a:spcAft>
              <a:buChar char="»"/>
              <a:defRPr sz="2761">
                <a:solidFill>
                  <a:schemeClr val="tx1"/>
                </a:solidFill>
                <a:latin typeface="+mn-lt"/>
                <a:ea typeface="ＭＳ Ｐゴシック" pitchFamily="-107" charset="-128"/>
              </a:defRPr>
            </a:lvl6pPr>
            <a:lvl7pPr marL="4154714" indent="-319593" algn="l" rtl="0" fontAlgn="base">
              <a:spcBef>
                <a:spcPct val="20000"/>
              </a:spcBef>
              <a:spcAft>
                <a:spcPct val="0"/>
              </a:spcAft>
              <a:buChar char="»"/>
              <a:defRPr sz="2761">
                <a:solidFill>
                  <a:schemeClr val="tx1"/>
                </a:solidFill>
                <a:latin typeface="+mn-lt"/>
                <a:ea typeface="ＭＳ Ｐゴシック" pitchFamily="-107" charset="-128"/>
              </a:defRPr>
            </a:lvl7pPr>
            <a:lvl8pPr marL="4793900" indent="-319593" algn="l" rtl="0" fontAlgn="base">
              <a:spcBef>
                <a:spcPct val="20000"/>
              </a:spcBef>
              <a:spcAft>
                <a:spcPct val="0"/>
              </a:spcAft>
              <a:buChar char="»"/>
              <a:defRPr sz="2761">
                <a:solidFill>
                  <a:schemeClr val="tx1"/>
                </a:solidFill>
                <a:latin typeface="+mn-lt"/>
                <a:ea typeface="ＭＳ Ｐゴシック" pitchFamily="-107" charset="-128"/>
              </a:defRPr>
            </a:lvl8pPr>
            <a:lvl9pPr marL="5433087" indent="-319593" algn="l" rtl="0" fontAlgn="base">
              <a:spcBef>
                <a:spcPct val="20000"/>
              </a:spcBef>
              <a:spcAft>
                <a:spcPct val="0"/>
              </a:spcAft>
              <a:buChar char="»"/>
              <a:defRPr sz="2761">
                <a:solidFill>
                  <a:schemeClr val="tx1"/>
                </a:solidFill>
                <a:latin typeface="+mn-lt"/>
                <a:ea typeface="ＭＳ Ｐゴシック" pitchFamily="-107" charset="-128"/>
              </a:defRPr>
            </a:lvl9pPr>
          </a:lstStyle>
          <a:p>
            <a:pPr defTabSz="914400"/>
            <a:r>
              <a:rPr lang="en-US" sz="4000" dirty="0"/>
              <a:t>Both depend on absolute neutrino mass(es)</a:t>
            </a:r>
          </a:p>
          <a:p>
            <a:pPr lvl="1" defTabSz="914400"/>
            <a:r>
              <a:rPr lang="en-US" sz="3200" dirty="0"/>
              <a:t>CCSN: Arrival time/reshaping of flavor composition</a:t>
            </a:r>
          </a:p>
          <a:p>
            <a:pPr lvl="1" defTabSz="914400"/>
            <a:r>
              <a:rPr lang="en-US" sz="3200" dirty="0"/>
              <a:t>Relics: Separation power in neutrino capture experiments (PTOLEMY)</a:t>
            </a:r>
          </a:p>
        </p:txBody>
      </p:sp>
      <p:pic>
        <p:nvPicPr>
          <p:cNvPr id="9" name="Picture 8" descr="A graph of a graph showing the size of a line&#10;&#10;AI-generated content may be incorrect.">
            <a:extLst>
              <a:ext uri="{FF2B5EF4-FFF2-40B4-BE49-F238E27FC236}">
                <a16:creationId xmlns:a16="http://schemas.microsoft.com/office/drawing/2014/main" id="{3A08BA63-C528-A1C9-7576-4787C052A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300" y="1473200"/>
            <a:ext cx="5283200" cy="7924800"/>
          </a:xfrm>
          <a:prstGeom prst="rect">
            <a:avLst/>
          </a:prstGeom>
        </p:spPr>
      </p:pic>
    </p:spTree>
    <p:extLst>
      <p:ext uri="{BB962C8B-B14F-4D97-AF65-F5344CB8AC3E}">
        <p14:creationId xmlns:p14="http://schemas.microsoft.com/office/powerpoint/2010/main" val="2752410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0EEF4-A510-067C-5AB8-8CB3EF699A7A}"/>
              </a:ext>
            </a:extLst>
          </p:cNvPr>
          <p:cNvSpPr>
            <a:spLocks noGrp="1"/>
          </p:cNvSpPr>
          <p:nvPr>
            <p:ph type="title"/>
          </p:nvPr>
        </p:nvSpPr>
        <p:spPr/>
        <p:txBody>
          <a:bodyPr/>
          <a:lstStyle/>
          <a:p>
            <a:r>
              <a:rPr lang="en-US" dirty="0"/>
              <a:t>Outlook: Mass Sensitivity</a:t>
            </a:r>
          </a:p>
        </p:txBody>
      </p:sp>
      <p:sp>
        <p:nvSpPr>
          <p:cNvPr id="4" name="Slide Number Placeholder 3">
            <a:extLst>
              <a:ext uri="{FF2B5EF4-FFF2-40B4-BE49-F238E27FC236}">
                <a16:creationId xmlns:a16="http://schemas.microsoft.com/office/drawing/2014/main" id="{ACF9F01F-6572-5B2C-5033-95A84BF1794B}"/>
              </a:ext>
            </a:extLst>
          </p:cNvPr>
          <p:cNvSpPr>
            <a:spLocks noGrp="1"/>
          </p:cNvSpPr>
          <p:nvPr>
            <p:ph type="sldNum" sz="quarter" idx="12"/>
          </p:nvPr>
        </p:nvSpPr>
        <p:spPr/>
        <p:txBody>
          <a:bodyPr/>
          <a:lstStyle/>
          <a:p>
            <a:pPr>
              <a:defRPr/>
            </a:pPr>
            <a:fld id="{EB07B666-0005-D843-B37B-9851DF6282A0}" type="slidenum">
              <a:rPr lang="en-US" smtClean="0"/>
              <a:pPr>
                <a:defRPr/>
              </a:pPr>
              <a:t>20</a:t>
            </a:fld>
            <a:endParaRPr lang="en-US"/>
          </a:p>
        </p:txBody>
      </p:sp>
      <p:pic>
        <p:nvPicPr>
          <p:cNvPr id="14" name="Content Placeholder 13" descr="A diagram of a solar system&#10;&#10;AI-generated content may be incorrect.">
            <a:extLst>
              <a:ext uri="{FF2B5EF4-FFF2-40B4-BE49-F238E27FC236}">
                <a16:creationId xmlns:a16="http://schemas.microsoft.com/office/drawing/2014/main" id="{B537548C-BD08-4EF7-C78C-825CC402572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179233" y="1631133"/>
            <a:ext cx="12646334" cy="7120981"/>
          </a:xfrm>
          <a:prstGeom prst="rect">
            <a:avLst/>
          </a:prstGeom>
          <a:noFill/>
          <a:ln w="9525">
            <a:noFill/>
            <a:miter lim="800000"/>
            <a:headEnd/>
            <a:tailEnd/>
          </a:ln>
        </p:spPr>
      </p:pic>
      <p:pic>
        <p:nvPicPr>
          <p:cNvPr id="16" name="Picture 15" descr="A graph of a graph&#10;&#10;AI-generated content may be incorrect.">
            <a:extLst>
              <a:ext uri="{FF2B5EF4-FFF2-40B4-BE49-F238E27FC236}">
                <a16:creationId xmlns:a16="http://schemas.microsoft.com/office/drawing/2014/main" id="{8ACDCF18-CAC6-1888-434C-F173A134D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009" y="3918857"/>
            <a:ext cx="4149675" cy="3606068"/>
          </a:xfrm>
          <a:prstGeom prst="rect">
            <a:avLst/>
          </a:prstGeom>
        </p:spPr>
      </p:pic>
      <p:sp>
        <p:nvSpPr>
          <p:cNvPr id="18" name="TextBox 17">
            <a:extLst>
              <a:ext uri="{FF2B5EF4-FFF2-40B4-BE49-F238E27FC236}">
                <a16:creationId xmlns:a16="http://schemas.microsoft.com/office/drawing/2014/main" id="{BB89482C-CD43-5AFD-893B-0342421EE51E}"/>
              </a:ext>
            </a:extLst>
          </p:cNvPr>
          <p:cNvSpPr txBox="1"/>
          <p:nvPr/>
        </p:nvSpPr>
        <p:spPr>
          <a:xfrm>
            <a:off x="5556794" y="8032276"/>
            <a:ext cx="6505302" cy="523220"/>
          </a:xfrm>
          <a:prstGeom prst="rect">
            <a:avLst/>
          </a:prstGeom>
          <a:noFill/>
        </p:spPr>
        <p:txBody>
          <a:bodyPr wrap="square">
            <a:spAutoFit/>
          </a:bodyPr>
          <a:lstStyle/>
          <a:p>
            <a:r>
              <a:rPr lang="en-US" sz="2800" dirty="0">
                <a:hlinkClick r:id="rId4"/>
              </a:rPr>
              <a:t>https://arxiv.org/pdf/2511.03883</a:t>
            </a:r>
            <a:endParaRPr lang="en-US" sz="2800" dirty="0"/>
          </a:p>
        </p:txBody>
      </p:sp>
      <p:pic>
        <p:nvPicPr>
          <p:cNvPr id="20" name="Picture 19" descr="A graph with numbers and text&#10;&#10;AI-generated content may be incorrect.">
            <a:extLst>
              <a:ext uri="{FF2B5EF4-FFF2-40B4-BE49-F238E27FC236}">
                <a16:creationId xmlns:a16="http://schemas.microsoft.com/office/drawing/2014/main" id="{7F308897-1683-B265-4F11-90F133455D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2400" y="3918857"/>
            <a:ext cx="4614091" cy="3636104"/>
          </a:xfrm>
          <a:prstGeom prst="rect">
            <a:avLst/>
          </a:prstGeom>
        </p:spPr>
      </p:pic>
    </p:spTree>
    <p:extLst>
      <p:ext uri="{BB962C8B-B14F-4D97-AF65-F5344CB8AC3E}">
        <p14:creationId xmlns:p14="http://schemas.microsoft.com/office/powerpoint/2010/main" val="2782218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high angle view of buildings and trees&#10;&#10;AI-generated content may be incorrect.">
            <a:extLst>
              <a:ext uri="{FF2B5EF4-FFF2-40B4-BE49-F238E27FC236}">
                <a16:creationId xmlns:a16="http://schemas.microsoft.com/office/drawing/2014/main" id="{B47CEBCE-4444-3326-33EF-D3BA9752E45D}"/>
              </a:ext>
            </a:extLst>
          </p:cNvPr>
          <p:cNvPicPr>
            <a:picLocks noChangeAspect="1"/>
          </p:cNvPicPr>
          <p:nvPr/>
        </p:nvPicPr>
        <p:blipFill>
          <a:blip r:embed="rId2">
            <a:extLst>
              <a:ext uri="{28A0092B-C50C-407E-A947-70E740481C1C}">
                <a14:useLocalDpi xmlns:a14="http://schemas.microsoft.com/office/drawing/2010/main" val="0"/>
              </a:ext>
            </a:extLst>
          </a:blip>
          <a:srcRect l="25660"/>
          <a:stretch>
            <a:fillRect/>
          </a:stretch>
        </p:blipFill>
        <p:spPr>
          <a:xfrm>
            <a:off x="-1" y="6466658"/>
            <a:ext cx="5203587" cy="3286942"/>
          </a:xfrm>
          <a:prstGeom prst="rect">
            <a:avLst/>
          </a:prstGeom>
        </p:spPr>
      </p:pic>
      <p:pic>
        <p:nvPicPr>
          <p:cNvPr id="12" name="Picture 11">
            <a:extLst>
              <a:ext uri="{FF2B5EF4-FFF2-40B4-BE49-F238E27FC236}">
                <a16:creationId xmlns:a16="http://schemas.microsoft.com/office/drawing/2014/main" id="{C8C94594-8F27-FC6C-798F-AF013259BA41}"/>
              </a:ext>
            </a:extLst>
          </p:cNvPr>
          <p:cNvPicPr>
            <a:picLocks noChangeAspect="1"/>
          </p:cNvPicPr>
          <p:nvPr/>
        </p:nvPicPr>
        <p:blipFill>
          <a:blip r:embed="rId3">
            <a:extLst>
              <a:ext uri="{28A0092B-C50C-407E-A947-70E740481C1C}">
                <a14:useLocalDpi xmlns:a14="http://schemas.microsoft.com/office/drawing/2010/main" val="0"/>
              </a:ext>
            </a:extLst>
          </a:blip>
          <a:srcRect r="9271" b="13136"/>
          <a:stretch>
            <a:fillRect/>
          </a:stretch>
        </p:blipFill>
        <p:spPr>
          <a:xfrm>
            <a:off x="3188737" y="2705100"/>
            <a:ext cx="9816063" cy="7048500"/>
          </a:xfrm>
          <a:prstGeom prst="rect">
            <a:avLst/>
          </a:prstGeom>
        </p:spPr>
      </p:pic>
      <p:pic>
        <p:nvPicPr>
          <p:cNvPr id="9" name="Picture 8" descr="A group of people posing for a photo in front of a large building&#10;&#10;AI-generated content may be incorrect.">
            <a:extLst>
              <a:ext uri="{FF2B5EF4-FFF2-40B4-BE49-F238E27FC236}">
                <a16:creationId xmlns:a16="http://schemas.microsoft.com/office/drawing/2014/main" id="{927F766D-E200-6D44-3F34-40872FCB4220}"/>
              </a:ext>
            </a:extLst>
          </p:cNvPr>
          <p:cNvPicPr>
            <a:picLocks noChangeAspect="1"/>
          </p:cNvPicPr>
          <p:nvPr/>
        </p:nvPicPr>
        <p:blipFill>
          <a:blip r:embed="rId4">
            <a:extLst>
              <a:ext uri="{28A0092B-C50C-407E-A947-70E740481C1C}">
                <a14:useLocalDpi xmlns:a14="http://schemas.microsoft.com/office/drawing/2010/main" val="0"/>
              </a:ext>
            </a:extLst>
          </a:blip>
          <a:srcRect l="10493" b="8518"/>
          <a:stretch>
            <a:fillRect/>
          </a:stretch>
        </p:blipFill>
        <p:spPr>
          <a:xfrm>
            <a:off x="-1" y="0"/>
            <a:ext cx="8521701" cy="6563441"/>
          </a:xfrm>
          <a:prstGeom prst="rect">
            <a:avLst/>
          </a:prstGeom>
        </p:spPr>
      </p:pic>
      <p:sp>
        <p:nvSpPr>
          <p:cNvPr id="2" name="Title 1">
            <a:extLst>
              <a:ext uri="{FF2B5EF4-FFF2-40B4-BE49-F238E27FC236}">
                <a16:creationId xmlns:a16="http://schemas.microsoft.com/office/drawing/2014/main" id="{A48CB74F-7E49-49A7-B21A-EFACFFC0383A}"/>
              </a:ext>
            </a:extLst>
          </p:cNvPr>
          <p:cNvSpPr>
            <a:spLocks noGrp="1"/>
          </p:cNvSpPr>
          <p:nvPr>
            <p:ph type="title"/>
          </p:nvPr>
        </p:nvSpPr>
        <p:spPr>
          <a:xfrm>
            <a:off x="-317500" y="0"/>
            <a:ext cx="6954360" cy="1300480"/>
          </a:xfrm>
        </p:spPr>
        <p:txBody>
          <a:bodyPr/>
          <a:lstStyle/>
          <a:p>
            <a:r>
              <a:rPr lang="en-US" dirty="0"/>
              <a:t>Work In Progress</a:t>
            </a:r>
          </a:p>
        </p:txBody>
      </p:sp>
      <p:pic>
        <p:nvPicPr>
          <p:cNvPr id="6" name="Content Placeholder 5" descr="A screenshot of a video call&#10;&#10;AI-generated content may be incorrect.">
            <a:extLst>
              <a:ext uri="{FF2B5EF4-FFF2-40B4-BE49-F238E27FC236}">
                <a16:creationId xmlns:a16="http://schemas.microsoft.com/office/drawing/2014/main" id="{865010B5-5D42-7D43-05A3-8FB151F946A7}"/>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b="20437"/>
          <a:stretch>
            <a:fillRect/>
          </a:stretch>
        </p:blipFill>
        <p:spPr bwMode="auto">
          <a:xfrm>
            <a:off x="6311900" y="0"/>
            <a:ext cx="6692900" cy="3120339"/>
          </a:xfrm>
          <a:prstGeom prst="rect">
            <a:avLst/>
          </a:prstGeom>
          <a:noFill/>
          <a:ln w="9525">
            <a:noFill/>
            <a:miter lim="800000"/>
            <a:headEnd/>
            <a:tailEnd/>
          </a:ln>
        </p:spPr>
      </p:pic>
      <p:sp>
        <p:nvSpPr>
          <p:cNvPr id="4" name="Slide Number Placeholder 3">
            <a:extLst>
              <a:ext uri="{FF2B5EF4-FFF2-40B4-BE49-F238E27FC236}">
                <a16:creationId xmlns:a16="http://schemas.microsoft.com/office/drawing/2014/main" id="{543BD0E3-61F9-C086-726A-0369359B0E63}"/>
              </a:ext>
            </a:extLst>
          </p:cNvPr>
          <p:cNvSpPr>
            <a:spLocks noGrp="1"/>
          </p:cNvSpPr>
          <p:nvPr>
            <p:ph type="sldNum" sz="quarter" idx="12"/>
          </p:nvPr>
        </p:nvSpPr>
        <p:spPr/>
        <p:txBody>
          <a:bodyPr/>
          <a:lstStyle/>
          <a:p>
            <a:pPr>
              <a:defRPr/>
            </a:pPr>
            <a:fld id="{EB07B666-0005-D843-B37B-9851DF6282A0}" type="slidenum">
              <a:rPr lang="en-US" smtClean="0"/>
              <a:pPr>
                <a:defRPr/>
              </a:pPr>
              <a:t>21</a:t>
            </a:fld>
            <a:endParaRPr lang="en-US"/>
          </a:p>
        </p:txBody>
      </p:sp>
      <p:sp>
        <p:nvSpPr>
          <p:cNvPr id="15" name="TextBox 14">
            <a:extLst>
              <a:ext uri="{FF2B5EF4-FFF2-40B4-BE49-F238E27FC236}">
                <a16:creationId xmlns:a16="http://schemas.microsoft.com/office/drawing/2014/main" id="{9592D4D8-C400-9FFF-0264-044BC095F95D}"/>
              </a:ext>
            </a:extLst>
          </p:cNvPr>
          <p:cNvSpPr txBox="1"/>
          <p:nvPr/>
        </p:nvSpPr>
        <p:spPr>
          <a:xfrm>
            <a:off x="226458" y="7681769"/>
            <a:ext cx="2544286" cy="1200329"/>
          </a:xfrm>
          <a:prstGeom prst="rect">
            <a:avLst/>
          </a:prstGeom>
          <a:noFill/>
        </p:spPr>
        <p:txBody>
          <a:bodyPr wrap="none" rtlCol="0">
            <a:spAutoFit/>
          </a:bodyPr>
          <a:lstStyle/>
          <a:p>
            <a:r>
              <a:rPr lang="en-US" dirty="0">
                <a:solidFill>
                  <a:schemeClr val="bg1"/>
                </a:solidFill>
              </a:rPr>
              <a:t>Next month</a:t>
            </a:r>
          </a:p>
          <a:p>
            <a:r>
              <a:rPr lang="en-US" dirty="0">
                <a:solidFill>
                  <a:schemeClr val="bg1"/>
                </a:solidFill>
              </a:rPr>
              <a:t>@</a:t>
            </a:r>
            <a:r>
              <a:rPr lang="en-US" dirty="0" err="1">
                <a:solidFill>
                  <a:schemeClr val="bg1"/>
                </a:solidFill>
              </a:rPr>
              <a:t>INRiM</a:t>
            </a:r>
            <a:endParaRPr lang="en-US" dirty="0">
              <a:solidFill>
                <a:schemeClr val="bg1"/>
              </a:solidFill>
            </a:endParaRPr>
          </a:p>
        </p:txBody>
      </p:sp>
    </p:spTree>
    <p:extLst>
      <p:ext uri="{BB962C8B-B14F-4D97-AF65-F5344CB8AC3E}">
        <p14:creationId xmlns:p14="http://schemas.microsoft.com/office/powerpoint/2010/main" val="3373575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3BFA7-80E0-7633-5288-42563BBFC97D}"/>
              </a:ext>
            </a:extLst>
          </p:cNvPr>
          <p:cNvSpPr>
            <a:spLocks noGrp="1"/>
          </p:cNvSpPr>
          <p:nvPr>
            <p:ph type="title"/>
          </p:nvPr>
        </p:nvSpPr>
        <p:spPr>
          <a:xfrm>
            <a:off x="650240" y="4051300"/>
            <a:ext cx="11704320" cy="1300480"/>
          </a:xfrm>
        </p:spPr>
        <p:txBody>
          <a:bodyPr/>
          <a:lstStyle/>
          <a:p>
            <a:r>
              <a:rPr lang="en-US" dirty="0"/>
              <a:t>Backup</a:t>
            </a:r>
          </a:p>
        </p:txBody>
      </p:sp>
      <p:sp>
        <p:nvSpPr>
          <p:cNvPr id="4" name="Slide Number Placeholder 3">
            <a:extLst>
              <a:ext uri="{FF2B5EF4-FFF2-40B4-BE49-F238E27FC236}">
                <a16:creationId xmlns:a16="http://schemas.microsoft.com/office/drawing/2014/main" id="{28D15B9F-1C7B-3BEE-B546-E84245582B57}"/>
              </a:ext>
            </a:extLst>
          </p:cNvPr>
          <p:cNvSpPr>
            <a:spLocks noGrp="1"/>
          </p:cNvSpPr>
          <p:nvPr>
            <p:ph type="sldNum" sz="quarter" idx="12"/>
          </p:nvPr>
        </p:nvSpPr>
        <p:spPr/>
        <p:txBody>
          <a:bodyPr/>
          <a:lstStyle/>
          <a:p>
            <a:pPr>
              <a:defRPr/>
            </a:pPr>
            <a:fld id="{EB07B666-0005-D843-B37B-9851DF6282A0}" type="slidenum">
              <a:rPr lang="en-US" smtClean="0"/>
              <a:pPr>
                <a:defRPr/>
              </a:pPr>
              <a:t>22</a:t>
            </a:fld>
            <a:endParaRPr lang="en-US"/>
          </a:p>
        </p:txBody>
      </p:sp>
    </p:spTree>
    <p:extLst>
      <p:ext uri="{BB962C8B-B14F-4D97-AF65-F5344CB8AC3E}">
        <p14:creationId xmlns:p14="http://schemas.microsoft.com/office/powerpoint/2010/main" val="40150973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TOLEMY aims at eventually detect  cosmic neutrino background on  a long term time scale…"/>
          <p:cNvSpPr txBox="1">
            <a:spLocks noGrp="1"/>
          </p:cNvSpPr>
          <p:nvPr>
            <p:ph type="body" idx="1"/>
          </p:nvPr>
        </p:nvSpPr>
        <p:spPr>
          <a:xfrm>
            <a:off x="355600" y="1529864"/>
            <a:ext cx="12293600" cy="5902657"/>
          </a:xfrm>
          <a:prstGeom prst="rect">
            <a:avLst/>
          </a:prstGeom>
        </p:spPr>
        <p:txBody>
          <a:bodyPr anchor="t">
            <a:normAutofit/>
          </a:bodyPr>
          <a:lstStyle/>
          <a:p>
            <a:pPr marL="407504" indent="-407504" defTabSz="525779">
              <a:spcBef>
                <a:spcPts val="1300"/>
              </a:spcBef>
              <a:buClr>
                <a:srgbClr val="000000"/>
              </a:buClr>
              <a:defRPr sz="3059"/>
            </a:pPr>
            <a:r>
              <a:rPr dirty="0">
                <a:solidFill>
                  <a:srgbClr val="000000"/>
                </a:solidFill>
              </a:rPr>
              <a:t>PTOLEMY</a:t>
            </a:r>
            <a:r>
              <a:rPr lang="en-US" dirty="0">
                <a:solidFill>
                  <a:srgbClr val="000000"/>
                </a:solidFill>
              </a:rPr>
              <a:t>’s</a:t>
            </a:r>
            <a:r>
              <a:rPr dirty="0">
                <a:solidFill>
                  <a:srgbClr val="000000"/>
                </a:solidFill>
              </a:rPr>
              <a:t> </a:t>
            </a:r>
            <a:r>
              <a:rPr lang="en-US" dirty="0">
                <a:solidFill>
                  <a:srgbClr val="000000"/>
                </a:solidFill>
              </a:rPr>
              <a:t>goal is to</a:t>
            </a:r>
            <a:r>
              <a:rPr dirty="0">
                <a:solidFill>
                  <a:srgbClr val="000000"/>
                </a:solidFill>
              </a:rPr>
              <a:t> eventually detect</a:t>
            </a:r>
            <a:r>
              <a:rPr lang="en-US" dirty="0">
                <a:solidFill>
                  <a:srgbClr val="000000"/>
                </a:solidFill>
              </a:rPr>
              <a:t> the</a:t>
            </a:r>
            <a:r>
              <a:rPr dirty="0"/>
              <a:t>  </a:t>
            </a:r>
            <a:r>
              <a:rPr dirty="0">
                <a:solidFill>
                  <a:srgbClr val="2B85DF"/>
                </a:solidFill>
              </a:rPr>
              <a:t>cosmic neutrino background</a:t>
            </a:r>
          </a:p>
          <a:p>
            <a:pPr marL="407504" indent="-407504" defTabSz="525779">
              <a:spcBef>
                <a:spcPts val="1300"/>
              </a:spcBef>
              <a:buClr>
                <a:srgbClr val="000000"/>
              </a:buClr>
              <a:defRPr sz="3059">
                <a:solidFill>
                  <a:srgbClr val="000000"/>
                </a:solidFill>
              </a:defRPr>
            </a:pPr>
            <a:r>
              <a:rPr dirty="0"/>
              <a:t>The detector prototype will be ready at </a:t>
            </a:r>
            <a:r>
              <a:rPr dirty="0">
                <a:solidFill>
                  <a:srgbClr val="2B85DF"/>
                </a:solidFill>
              </a:rPr>
              <a:t>LNGS</a:t>
            </a:r>
            <a:r>
              <a:rPr dirty="0"/>
              <a:t> by the </a:t>
            </a:r>
            <a:r>
              <a:rPr lang="en-US" dirty="0"/>
              <a:t>end of this</a:t>
            </a:r>
            <a:r>
              <a:rPr dirty="0"/>
              <a:t> year </a:t>
            </a:r>
          </a:p>
          <a:p>
            <a:pPr marL="407504" indent="-407504" defTabSz="525779">
              <a:spcBef>
                <a:spcPts val="1300"/>
              </a:spcBef>
              <a:buClr>
                <a:srgbClr val="000000"/>
              </a:buClr>
              <a:defRPr sz="3059">
                <a:solidFill>
                  <a:srgbClr val="000000"/>
                </a:solidFill>
              </a:defRPr>
            </a:pPr>
            <a:r>
              <a:rPr dirty="0">
                <a:solidFill>
                  <a:srgbClr val="2B85DF"/>
                </a:solidFill>
              </a:rPr>
              <a:t>Ultimate goals of </a:t>
            </a:r>
            <a:r>
              <a:rPr lang="en-US" dirty="0">
                <a:solidFill>
                  <a:srgbClr val="2B85DF"/>
                </a:solidFill>
              </a:rPr>
              <a:t>the Demonstrator</a:t>
            </a:r>
            <a:r>
              <a:rPr dirty="0"/>
              <a:t>: instrumented mass ~ </a:t>
            </a:r>
            <a:r>
              <a:rPr lang="en-US" dirty="0"/>
              <a:t>tens</a:t>
            </a:r>
            <a:r>
              <a:rPr dirty="0"/>
              <a:t> of 𝜇g, energy resolution </a:t>
            </a:r>
            <a:r>
              <a:rPr lang="en-US" dirty="0"/>
              <a:t>~ </a:t>
            </a:r>
            <a:r>
              <a:rPr dirty="0"/>
              <a:t>50 </a:t>
            </a:r>
            <a:r>
              <a:rPr dirty="0" err="1"/>
              <a:t>meV</a:t>
            </a:r>
            <a:endParaRPr lang="en-US" dirty="0"/>
          </a:p>
          <a:p>
            <a:pPr marL="407504" indent="-407504" defTabSz="525779">
              <a:spcBef>
                <a:spcPts val="1300"/>
              </a:spcBef>
              <a:buClr>
                <a:srgbClr val="000000"/>
              </a:buClr>
              <a:defRPr sz="3059">
                <a:solidFill>
                  <a:srgbClr val="000000"/>
                </a:solidFill>
              </a:defRPr>
            </a:pPr>
            <a:r>
              <a:rPr lang="en-IT">
                <a:solidFill>
                  <a:schemeClr val="tx1">
                    <a:lumMod val="50000"/>
                  </a:schemeClr>
                </a:solidFill>
              </a:rPr>
              <a:t>“</a:t>
            </a:r>
            <a:r>
              <a:rPr lang="en-IT" dirty="0">
                <a:solidFill>
                  <a:schemeClr val="tx1">
                    <a:lumMod val="50000"/>
                  </a:schemeClr>
                </a:solidFill>
              </a:rPr>
              <a:t>Intermediate” </a:t>
            </a:r>
            <a:r>
              <a:rPr lang="en-IT">
                <a:solidFill>
                  <a:schemeClr val="tx1">
                    <a:lumMod val="50000"/>
                  </a:schemeClr>
                </a:solidFill>
              </a:rPr>
              <a:t>physics </a:t>
            </a:r>
            <a:r>
              <a:rPr lang="en-US" dirty="0">
                <a:solidFill>
                  <a:schemeClr val="tx1">
                    <a:lumMod val="50000"/>
                  </a:schemeClr>
                </a:solidFill>
              </a:rPr>
              <a:t>program</a:t>
            </a:r>
            <a:r>
              <a:rPr lang="en-IT">
                <a:solidFill>
                  <a:schemeClr val="tx1">
                    <a:lumMod val="50000"/>
                  </a:schemeClr>
                </a:solidFill>
              </a:rPr>
              <a:t> o</a:t>
            </a:r>
            <a:r>
              <a:rPr lang="en-US" dirty="0">
                <a:solidFill>
                  <a:schemeClr val="tx1">
                    <a:lumMod val="50000"/>
                  </a:schemeClr>
                </a:solidFill>
              </a:rPr>
              <a:t>f</a:t>
            </a:r>
            <a:r>
              <a:rPr lang="en-IT">
                <a:solidFill>
                  <a:schemeClr val="tx1">
                    <a:lumMod val="50000"/>
                  </a:schemeClr>
                </a:solidFill>
              </a:rPr>
              <a:t> </a:t>
            </a:r>
            <a:r>
              <a:rPr lang="en-IT" dirty="0">
                <a:solidFill>
                  <a:schemeClr val="tx1">
                    <a:lumMod val="50000"/>
                  </a:schemeClr>
                </a:solidFill>
              </a:rPr>
              <a:t>Demonstrator: </a:t>
            </a:r>
            <a:r>
              <a:rPr lang="en-IT" dirty="0">
                <a:solidFill>
                  <a:srgbClr val="2B85E0"/>
                </a:solidFill>
              </a:rPr>
              <a:t>neutrino mass measurements </a:t>
            </a:r>
            <a:r>
              <a:rPr lang="en-IT" dirty="0">
                <a:solidFill>
                  <a:schemeClr val="tx1">
                    <a:lumMod val="50000"/>
                  </a:schemeClr>
                </a:solidFill>
              </a:rPr>
              <a:t>(</a:t>
            </a:r>
            <a:r>
              <a:rPr lang="en-IT">
                <a:solidFill>
                  <a:schemeClr val="tx1">
                    <a:lumMod val="50000"/>
                  </a:schemeClr>
                </a:solidFill>
              </a:rPr>
              <a:t>or limit</a:t>
            </a:r>
            <a:r>
              <a:rPr lang="en-US" dirty="0">
                <a:solidFill>
                  <a:schemeClr val="tx1">
                    <a:lumMod val="50000"/>
                  </a:schemeClr>
                </a:solidFill>
              </a:rPr>
              <a:t>s</a:t>
            </a:r>
            <a:r>
              <a:rPr lang="en-IT">
                <a:solidFill>
                  <a:schemeClr val="tx1">
                    <a:lumMod val="50000"/>
                  </a:schemeClr>
                </a:solidFill>
              </a:rPr>
              <a:t>) </a:t>
            </a:r>
            <a:r>
              <a:rPr lang="en-US" dirty="0">
                <a:solidFill>
                  <a:schemeClr val="tx1">
                    <a:lumMod val="50000"/>
                  </a:schemeClr>
                </a:solidFill>
              </a:rPr>
              <a:t>striving to go beyond what has been achieved by all previous experiments</a:t>
            </a:r>
            <a:r>
              <a:rPr lang="en-IT">
                <a:solidFill>
                  <a:schemeClr val="tx1">
                    <a:lumMod val="50000"/>
                  </a:schemeClr>
                </a:solidFill>
              </a:rPr>
              <a:t>.</a:t>
            </a:r>
            <a:endParaRPr lang="en-US" dirty="0">
              <a:solidFill>
                <a:schemeClr val="tx1">
                  <a:lumMod val="50000"/>
                </a:schemeClr>
              </a:solidFill>
            </a:endParaRPr>
          </a:p>
        </p:txBody>
      </p:sp>
      <p:sp>
        <p:nvSpPr>
          <p:cNvPr id="322" name="conclusion"/>
          <p:cNvSpPr txBox="1">
            <a:spLocks noGrp="1"/>
          </p:cNvSpPr>
          <p:nvPr>
            <p:ph type="title"/>
          </p:nvPr>
        </p:nvSpPr>
        <p:spPr>
          <a:xfrm>
            <a:off x="355600" y="-539976"/>
            <a:ext cx="12293600" cy="2438401"/>
          </a:xfrm>
          <a:prstGeom prst="rect">
            <a:avLst/>
          </a:prstGeom>
        </p:spPr>
        <p:txBody>
          <a:bodyPr/>
          <a:lstStyle>
            <a:lvl1pPr>
              <a:defRPr sz="5200">
                <a:solidFill>
                  <a:srgbClr val="000000"/>
                </a:solidFill>
                <a:latin typeface="Gill Sans SemiBold"/>
                <a:ea typeface="Gill Sans SemiBold"/>
                <a:cs typeface="Gill Sans SemiBold"/>
                <a:sym typeface="Gill Sans SemiBold"/>
              </a:defRPr>
            </a:lvl1pPr>
          </a:lstStyle>
          <a:p>
            <a:r>
              <a:rPr dirty="0"/>
              <a:t>conclusion</a:t>
            </a:r>
          </a:p>
        </p:txBody>
      </p:sp>
      <p:sp>
        <p:nvSpPr>
          <p:cNvPr id="2" name="Slide Number Placeholder 1">
            <a:extLst>
              <a:ext uri="{FF2B5EF4-FFF2-40B4-BE49-F238E27FC236}">
                <a16:creationId xmlns:a16="http://schemas.microsoft.com/office/drawing/2014/main" id="{7BC1E739-CE0B-46DF-3A20-17CEC8A4F141}"/>
              </a:ext>
            </a:extLst>
          </p:cNvPr>
          <p:cNvSpPr>
            <a:spLocks noGrp="1"/>
          </p:cNvSpPr>
          <p:nvPr>
            <p:ph type="sldNum" sz="quarter" idx="2"/>
          </p:nvPr>
        </p:nvSpPr>
        <p:spPr/>
        <p:txBody>
          <a:bodyPr/>
          <a:lstStyle/>
          <a:p>
            <a:fld id="{86CB4B4D-7CA3-9044-876B-883B54F8677D}" type="slidenum">
              <a:rPr lang="en-IT" smtClean="0"/>
              <a:t>23</a:t>
            </a:fld>
            <a:endParaRPr lang="en-IT"/>
          </a:p>
        </p:txBody>
      </p:sp>
      <p:pic>
        <p:nvPicPr>
          <p:cNvPr id="5" name="Picture 4">
            <a:extLst>
              <a:ext uri="{FF2B5EF4-FFF2-40B4-BE49-F238E27FC236}">
                <a16:creationId xmlns:a16="http://schemas.microsoft.com/office/drawing/2014/main" id="{47ABD9E5-A2CB-C54F-9868-BCA190BD2B99}"/>
              </a:ext>
            </a:extLst>
          </p:cNvPr>
          <p:cNvPicPr>
            <a:picLocks noChangeAspect="1"/>
          </p:cNvPicPr>
          <p:nvPr/>
        </p:nvPicPr>
        <p:blipFill>
          <a:blip r:embed="rId3">
            <a:extLst>
              <a:ext uri="{28A0092B-C50C-407E-A947-70E740481C1C}">
                <a14:useLocalDpi xmlns:a14="http://schemas.microsoft.com/office/drawing/2010/main" val="0"/>
              </a:ext>
            </a:extLst>
          </a:blip>
          <a:srcRect b="14005"/>
          <a:stretch>
            <a:fillRect/>
          </a:stretch>
        </p:blipFill>
        <p:spPr>
          <a:xfrm>
            <a:off x="1625548" y="6199152"/>
            <a:ext cx="10106995" cy="3048266"/>
          </a:xfrm>
          <a:prstGeom prst="rect">
            <a:avLst/>
          </a:prstGeom>
        </p:spPr>
      </p:pic>
      <p:pic>
        <p:nvPicPr>
          <p:cNvPr id="4" name="Picture 3" descr="A close up of a text&#10;&#10;AI-generated content may be incorrect.">
            <a:extLst>
              <a:ext uri="{FF2B5EF4-FFF2-40B4-BE49-F238E27FC236}">
                <a16:creationId xmlns:a16="http://schemas.microsoft.com/office/drawing/2014/main" id="{E679EA49-F94D-AFD8-7A20-1934812D9F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1239" y="6830206"/>
            <a:ext cx="10019172" cy="2417212"/>
          </a:xfrm>
          <a:prstGeom prst="rect">
            <a:avLst/>
          </a:prstGeom>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576A4-B7E4-8E61-608A-3605CE516BED}"/>
              </a:ext>
            </a:extLst>
          </p:cNvPr>
          <p:cNvSpPr>
            <a:spLocks noGrp="1"/>
          </p:cNvSpPr>
          <p:nvPr>
            <p:ph type="title"/>
          </p:nvPr>
        </p:nvSpPr>
        <p:spPr/>
        <p:txBody>
          <a:bodyPr/>
          <a:lstStyle/>
          <a:p>
            <a:r>
              <a:rPr lang="en-US" dirty="0"/>
              <a:t>Active Purification of </a:t>
            </a:r>
            <a:r>
              <a:rPr lang="en-US" baseline="30000" dirty="0"/>
              <a:t>241</a:t>
            </a:r>
            <a:r>
              <a:rPr lang="en-US" dirty="0"/>
              <a:t>Pu</a:t>
            </a:r>
          </a:p>
        </p:txBody>
      </p:sp>
      <p:pic>
        <p:nvPicPr>
          <p:cNvPr id="6" name="Content Placeholder 5" descr="A graph with lines and numbers&#10;&#10;AI-generated content may be incorrect.">
            <a:extLst>
              <a:ext uri="{FF2B5EF4-FFF2-40B4-BE49-F238E27FC236}">
                <a16:creationId xmlns:a16="http://schemas.microsoft.com/office/drawing/2014/main" id="{085E9C48-AAEE-8164-7121-904E8B46BE8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652940" y="1868864"/>
            <a:ext cx="8021160" cy="6015871"/>
          </a:xfrm>
          <a:prstGeom prst="rect">
            <a:avLst/>
          </a:prstGeom>
          <a:noFill/>
          <a:ln w="9525">
            <a:noFill/>
            <a:miter lim="800000"/>
            <a:headEnd/>
            <a:tailEnd/>
          </a:ln>
        </p:spPr>
      </p:pic>
      <p:sp>
        <p:nvSpPr>
          <p:cNvPr id="4" name="Slide Number Placeholder 3">
            <a:extLst>
              <a:ext uri="{FF2B5EF4-FFF2-40B4-BE49-F238E27FC236}">
                <a16:creationId xmlns:a16="http://schemas.microsoft.com/office/drawing/2014/main" id="{400F9593-2206-F75B-C059-6BF494756B84}"/>
              </a:ext>
            </a:extLst>
          </p:cNvPr>
          <p:cNvSpPr>
            <a:spLocks noGrp="1"/>
          </p:cNvSpPr>
          <p:nvPr>
            <p:ph type="sldNum" sz="quarter" idx="12"/>
          </p:nvPr>
        </p:nvSpPr>
        <p:spPr/>
        <p:txBody>
          <a:bodyPr/>
          <a:lstStyle/>
          <a:p>
            <a:pPr>
              <a:defRPr/>
            </a:pPr>
            <a:fld id="{EB07B666-0005-D843-B37B-9851DF6282A0}" type="slidenum">
              <a:rPr lang="en-US" smtClean="0"/>
              <a:pPr>
                <a:defRPr/>
              </a:pPr>
              <a:t>24</a:t>
            </a:fld>
            <a:endParaRPr lang="en-US"/>
          </a:p>
        </p:txBody>
      </p:sp>
      <p:sp>
        <p:nvSpPr>
          <p:cNvPr id="7" name="TextBox 6">
            <a:extLst>
              <a:ext uri="{FF2B5EF4-FFF2-40B4-BE49-F238E27FC236}">
                <a16:creationId xmlns:a16="http://schemas.microsoft.com/office/drawing/2014/main" id="{3DC0A23F-EBCC-F548-68C4-E6D19A64486C}"/>
              </a:ext>
            </a:extLst>
          </p:cNvPr>
          <p:cNvSpPr txBox="1"/>
          <p:nvPr/>
        </p:nvSpPr>
        <p:spPr>
          <a:xfrm>
            <a:off x="1547749" y="8235767"/>
            <a:ext cx="10213053" cy="646331"/>
          </a:xfrm>
          <a:prstGeom prst="rect">
            <a:avLst/>
          </a:prstGeom>
          <a:noFill/>
        </p:spPr>
        <p:txBody>
          <a:bodyPr wrap="none" rtlCol="0">
            <a:spAutoFit/>
          </a:bodyPr>
          <a:lstStyle/>
          <a:p>
            <a:r>
              <a:rPr lang="en-US" dirty="0">
                <a:solidFill>
                  <a:schemeClr val="bg1"/>
                </a:solidFill>
              </a:rPr>
              <a:t>”It may not be that hopeless.” [N. de Groot, 2026]</a:t>
            </a:r>
          </a:p>
        </p:txBody>
      </p:sp>
    </p:spTree>
    <p:extLst>
      <p:ext uri="{BB962C8B-B14F-4D97-AF65-F5344CB8AC3E}">
        <p14:creationId xmlns:p14="http://schemas.microsoft.com/office/powerpoint/2010/main" val="3352223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8E09D4F-5812-AA42-9EB2-C5B30D2BA0EA}"/>
              </a:ext>
            </a:extLst>
          </p:cNvPr>
          <p:cNvPicPr>
            <a:picLocks noGrp="1" noChangeAspect="1"/>
          </p:cNvPicPr>
          <p:nvPr>
            <p:ph idx="1"/>
          </p:nvPr>
        </p:nvPicPr>
        <p:blipFill>
          <a:blip r:embed="rId3"/>
          <a:stretch>
            <a:fillRect/>
          </a:stretch>
        </p:blipFill>
        <p:spPr>
          <a:xfrm>
            <a:off x="1063781" y="609568"/>
            <a:ext cx="10988954" cy="8661432"/>
          </a:xfrm>
        </p:spPr>
      </p:pic>
      <p:sp>
        <p:nvSpPr>
          <p:cNvPr id="4" name="Slide Number Placeholder 3">
            <a:extLst>
              <a:ext uri="{FF2B5EF4-FFF2-40B4-BE49-F238E27FC236}">
                <a16:creationId xmlns:a16="http://schemas.microsoft.com/office/drawing/2014/main" id="{FD611DDE-DD7F-DB48-8026-1D1B407EC8E4}"/>
              </a:ext>
            </a:extLst>
          </p:cNvPr>
          <p:cNvSpPr>
            <a:spLocks noGrp="1"/>
          </p:cNvSpPr>
          <p:nvPr>
            <p:ph type="sldNum" sz="quarter" idx="12"/>
          </p:nvPr>
        </p:nvSpPr>
        <p:spPr>
          <a:xfrm>
            <a:off x="11823814" y="9271000"/>
            <a:ext cx="333425" cy="379591"/>
          </a:xfrm>
        </p:spPr>
        <p:txBody>
          <a:bodyPr/>
          <a:lstStyle/>
          <a:p>
            <a:pPr>
              <a:defRPr/>
            </a:pPr>
            <a:fld id="{EB07B666-0005-D843-B37B-9851DF6282A0}" type="slidenum">
              <a:rPr lang="en-US" smtClean="0"/>
              <a:pPr>
                <a:defRPr/>
              </a:pPr>
              <a:t>25</a:t>
            </a:fld>
            <a:endParaRPr lang="en-US"/>
          </a:p>
        </p:txBody>
      </p:sp>
    </p:spTree>
    <p:extLst>
      <p:ext uri="{BB962C8B-B14F-4D97-AF65-F5344CB8AC3E}">
        <p14:creationId xmlns:p14="http://schemas.microsoft.com/office/powerpoint/2010/main" val="4209880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6551" y="7163093"/>
            <a:ext cx="4720655" cy="2583408"/>
          </a:xfrm>
          <a:prstGeom prst="rect">
            <a:avLst/>
          </a:prstGeom>
        </p:spPr>
      </p:pic>
      <p:sp>
        <p:nvSpPr>
          <p:cNvPr id="2" name="Title 1"/>
          <p:cNvSpPr>
            <a:spLocks noGrp="1"/>
          </p:cNvSpPr>
          <p:nvPr>
            <p:ph type="title"/>
          </p:nvPr>
        </p:nvSpPr>
        <p:spPr>
          <a:xfrm>
            <a:off x="811920" y="89750"/>
            <a:ext cx="11360075" cy="1300480"/>
          </a:xfrm>
        </p:spPr>
        <p:txBody>
          <a:bodyPr/>
          <a:lstStyle/>
          <a:p>
            <a:pPr>
              <a:defRPr/>
            </a:pPr>
            <a:r>
              <a:rPr lang="en-US" dirty="0"/>
              <a:t>Cosmic Neutrino Background</a:t>
            </a:r>
          </a:p>
        </p:txBody>
      </p:sp>
      <p:sp>
        <p:nvSpPr>
          <p:cNvPr id="18436" name="Slide Number Placeholder 3"/>
          <p:cNvSpPr>
            <a:spLocks noGrp="1"/>
          </p:cNvSpPr>
          <p:nvPr>
            <p:ph type="sldNum" sz="quarter" idx="12"/>
          </p:nvPr>
        </p:nvSpPr>
        <p:spPr>
          <a:xfrm>
            <a:off x="9868348" y="9256131"/>
            <a:ext cx="2945205" cy="497469"/>
          </a:xfrm>
          <a:noFill/>
        </p:spPr>
        <p:txBody>
          <a:bodyPr/>
          <a:lstStyle/>
          <a:p>
            <a:pPr defTabSz="1147481" fontAlgn="base" hangingPunct="1">
              <a:spcBef>
                <a:spcPct val="0"/>
              </a:spcBef>
              <a:spcAft>
                <a:spcPct val="0"/>
              </a:spcAft>
            </a:pPr>
            <a:fld id="{B3979995-AADD-1243-9BEA-2899D55DB8A0}" type="slidenum">
              <a:rPr lang="en-US" kern="1200">
                <a:solidFill>
                  <a:srgbClr val="FFFFFF"/>
                </a:solidFill>
                <a:latin typeface="Arial" pitchFamily="-107" charset="0"/>
              </a:rPr>
              <a:pPr defTabSz="1147481" fontAlgn="base" hangingPunct="1">
                <a:spcBef>
                  <a:spcPct val="0"/>
                </a:spcBef>
                <a:spcAft>
                  <a:spcPct val="0"/>
                </a:spcAft>
              </a:pPr>
              <a:t>26</a:t>
            </a:fld>
            <a:endParaRPr lang="en-US" kern="1200" dirty="0">
              <a:solidFill>
                <a:srgbClr val="FFFFFF"/>
              </a:solidFill>
              <a:latin typeface="Arial" pitchFamily="-107" charset="0"/>
            </a:endParaRPr>
          </a:p>
        </p:txBody>
      </p:sp>
      <p:pic>
        <p:nvPicPr>
          <p:cNvPr id="18437" name="Picture 3" descr="DickePeeblesRollWilkinson.jpg"/>
          <p:cNvPicPr>
            <a:picLocks noChangeAspect="1"/>
          </p:cNvPicPr>
          <p:nvPr/>
        </p:nvPicPr>
        <p:blipFill>
          <a:blip r:embed="rId4"/>
          <a:srcRect/>
          <a:stretch>
            <a:fillRect/>
          </a:stretch>
        </p:blipFill>
        <p:spPr bwMode="auto">
          <a:xfrm>
            <a:off x="472230" y="1725548"/>
            <a:ext cx="5375437" cy="6594969"/>
          </a:xfrm>
          <a:prstGeom prst="rect">
            <a:avLst/>
          </a:prstGeom>
          <a:noFill/>
          <a:ln w="9525">
            <a:noFill/>
            <a:miter lim="800000"/>
            <a:headEnd/>
            <a:tailEnd/>
          </a:ln>
        </p:spPr>
      </p:pic>
      <p:sp>
        <p:nvSpPr>
          <p:cNvPr id="18438" name="TextBox 5"/>
          <p:cNvSpPr txBox="1">
            <a:spLocks noChangeArrowheads="1"/>
          </p:cNvSpPr>
          <p:nvPr/>
        </p:nvSpPr>
        <p:spPr bwMode="auto">
          <a:xfrm>
            <a:off x="572747" y="8804409"/>
            <a:ext cx="5249922" cy="476744"/>
          </a:xfrm>
          <a:prstGeom prst="rect">
            <a:avLst/>
          </a:prstGeom>
          <a:noFill/>
          <a:ln w="9525">
            <a:noFill/>
            <a:miter lim="800000"/>
            <a:headEnd/>
            <a:tailEnd/>
          </a:ln>
        </p:spPr>
        <p:txBody>
          <a:bodyPr wrap="none" lIns="127837" tIns="63918" rIns="127837" bIns="63918">
            <a:prstTxWarp prst="textNoShape">
              <a:avLst/>
            </a:prstTxWarp>
            <a:spAutoFit/>
          </a:bodyPr>
          <a:lstStyle/>
          <a:p>
            <a:pPr algn="l" defTabSz="1147481" fontAlgn="base" hangingPunct="1">
              <a:spcBef>
                <a:spcPct val="0"/>
              </a:spcBef>
              <a:spcAft>
                <a:spcPct val="0"/>
              </a:spcAft>
            </a:pPr>
            <a:r>
              <a:rPr lang="en-US" sz="2259" kern="1200" dirty="0" err="1">
                <a:solidFill>
                  <a:srgbClr val="FFFFFF"/>
                </a:solidFill>
                <a:latin typeface="Arial" pitchFamily="-107" charset="0"/>
              </a:rPr>
              <a:t>Dicke</a:t>
            </a:r>
            <a:r>
              <a:rPr lang="en-US" sz="2259" kern="1200" dirty="0">
                <a:solidFill>
                  <a:srgbClr val="FFFFFF"/>
                </a:solidFill>
                <a:latin typeface="Arial" pitchFamily="-107" charset="0"/>
              </a:rPr>
              <a:t>, Peebles</a:t>
            </a:r>
            <a:r>
              <a:rPr lang="en-US" sz="2259" kern="1200" baseline="30000" dirty="0">
                <a:solidFill>
                  <a:srgbClr val="FFFFFF"/>
                </a:solidFill>
                <a:latin typeface="Arial" pitchFamily="-107" charset="0"/>
              </a:rPr>
              <a:t>*</a:t>
            </a:r>
            <a:r>
              <a:rPr lang="en-US" sz="2259" kern="1200" dirty="0">
                <a:solidFill>
                  <a:srgbClr val="FFFFFF"/>
                </a:solidFill>
                <a:latin typeface="Arial" pitchFamily="-107" charset="0"/>
              </a:rPr>
              <a:t>, Roll, Wilkinson (</a:t>
            </a:r>
            <a:r>
              <a:rPr lang="en-US" sz="2259" b="1" kern="1200" dirty="0">
                <a:solidFill>
                  <a:srgbClr val="FFFFFF"/>
                </a:solidFill>
                <a:latin typeface="Arial" pitchFamily="-107" charset="0"/>
              </a:rPr>
              <a:t>1965</a:t>
            </a:r>
            <a:r>
              <a:rPr lang="en-US" sz="2259" kern="1200" dirty="0">
                <a:solidFill>
                  <a:srgbClr val="FFFFFF"/>
                </a:solidFill>
                <a:latin typeface="Arial" pitchFamily="-107" charset="0"/>
              </a:rPr>
              <a:t>)</a:t>
            </a:r>
          </a:p>
        </p:txBody>
      </p:sp>
      <p:cxnSp>
        <p:nvCxnSpPr>
          <p:cNvPr id="8" name="Straight Connector 7"/>
          <p:cNvCxnSpPr/>
          <p:nvPr/>
        </p:nvCxnSpPr>
        <p:spPr>
          <a:xfrm rot="5400000">
            <a:off x="1721614" y="2908841"/>
            <a:ext cx="373153" cy="1093"/>
          </a:xfrm>
          <a:prstGeom prst="line">
            <a:avLst/>
          </a:prstGeom>
          <a:ln w="57150" cap="flat" cmpd="sng" algn="ctr">
            <a:solidFill>
              <a:srgbClr val="FFFF00"/>
            </a:solidFill>
            <a:prstDash val="solid"/>
            <a:round/>
            <a:headEnd type="none" w="med" len="med"/>
            <a:tailEnd type="triangle" w="med" len="med"/>
          </a:ln>
          <a:effectLst>
            <a:outerShdw blurRad="50800" dist="38100" dir="2700000" algn="tl" rotWithShape="0">
              <a:prstClr val="black"/>
            </a:outerShdw>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33860" y="2249766"/>
            <a:ext cx="985934" cy="476744"/>
          </a:xfrm>
          <a:prstGeom prst="rect">
            <a:avLst/>
          </a:prstGeom>
          <a:noFill/>
          <a:effectLst>
            <a:outerShdw blurRad="50800" dist="38100" dir="2700000" algn="tl" rotWithShape="0">
              <a:prstClr val="black">
                <a:alpha val="99000"/>
              </a:prstClr>
            </a:outerShdw>
          </a:effectLst>
        </p:spPr>
        <p:txBody>
          <a:bodyPr wrap="none" lIns="127837" tIns="63918" rIns="127837" bIns="63918" rtlCol="0">
            <a:spAutoFit/>
          </a:bodyPr>
          <a:lstStyle/>
          <a:p>
            <a:pPr algn="l" defTabSz="1147481" fontAlgn="base" hangingPunct="1">
              <a:spcBef>
                <a:spcPct val="0"/>
              </a:spcBef>
              <a:spcAft>
                <a:spcPct val="0"/>
              </a:spcAft>
            </a:pPr>
            <a:r>
              <a:rPr lang="en-US" sz="2259" b="1" kern="1200" dirty="0">
                <a:solidFill>
                  <a:srgbClr val="FFFF00"/>
                </a:solidFill>
                <a:latin typeface="Arial" pitchFamily="-107" charset="0"/>
              </a:rPr>
              <a:t>1 sec</a:t>
            </a:r>
          </a:p>
        </p:txBody>
      </p:sp>
      <p:grpSp>
        <p:nvGrpSpPr>
          <p:cNvPr id="13" name="Group 12"/>
          <p:cNvGrpSpPr/>
          <p:nvPr/>
        </p:nvGrpSpPr>
        <p:grpSpPr>
          <a:xfrm>
            <a:off x="6893183" y="1494409"/>
            <a:ext cx="4423749" cy="1332169"/>
            <a:chOff x="5340605" y="1411146"/>
            <a:chExt cx="3525175" cy="1210368"/>
          </a:xfrm>
        </p:grpSpPr>
        <p:sp>
          <p:nvSpPr>
            <p:cNvPr id="34" name="TextBox 33"/>
            <p:cNvSpPr txBox="1"/>
            <p:nvPr/>
          </p:nvSpPr>
          <p:spPr>
            <a:xfrm>
              <a:off x="6396306" y="1942745"/>
              <a:ext cx="2469474" cy="678769"/>
            </a:xfrm>
            <a:prstGeom prst="rect">
              <a:avLst/>
            </a:prstGeom>
            <a:noFill/>
          </p:spPr>
          <p:txBody>
            <a:bodyPr wrap="none" lIns="127837" tIns="63918" rIns="127837" bIns="63918" rtlCol="0">
              <a:spAutoFit/>
            </a:bodyPr>
            <a:lstStyle/>
            <a:p>
              <a:pPr algn="l" defTabSz="1147481" fontAlgn="base" hangingPunct="1">
                <a:spcBef>
                  <a:spcPct val="0"/>
                </a:spcBef>
                <a:spcAft>
                  <a:spcPct val="0"/>
                </a:spcAft>
              </a:pPr>
              <a:r>
                <a:rPr lang="en-US" sz="4016" kern="1200" dirty="0" err="1">
                  <a:solidFill>
                    <a:srgbClr val="99FF99"/>
                  </a:solidFill>
                  <a:latin typeface="Arial" pitchFamily="-107" charset="0"/>
                </a:rPr>
                <a:t>n</a:t>
              </a:r>
              <a:r>
                <a:rPr lang="en-US" sz="4016" kern="1200" baseline="-25000" dirty="0" err="1">
                  <a:solidFill>
                    <a:srgbClr val="99FF99"/>
                  </a:solidFill>
                  <a:latin typeface="Symbol" charset="2"/>
                  <a:cs typeface="Symbol" charset="2"/>
                </a:rPr>
                <a:t>n</a:t>
              </a:r>
              <a:r>
                <a:rPr lang="en-US" sz="4016" kern="1200" baseline="-25000" dirty="0">
                  <a:solidFill>
                    <a:srgbClr val="99FF99"/>
                  </a:solidFill>
                  <a:latin typeface="Symbol" charset="2"/>
                  <a:cs typeface="Symbol" charset="2"/>
                </a:rPr>
                <a:t> </a:t>
              </a:r>
              <a:r>
                <a:rPr lang="en-US" sz="4016" kern="1200" dirty="0">
                  <a:solidFill>
                    <a:srgbClr val="99FF99"/>
                  </a:solidFill>
                  <a:latin typeface="Arial" pitchFamily="-107" charset="0"/>
                </a:rPr>
                <a:t>= 112/cm</a:t>
              </a:r>
              <a:r>
                <a:rPr lang="en-US" sz="4016" kern="1200" baseline="30000" dirty="0">
                  <a:solidFill>
                    <a:srgbClr val="99FF99"/>
                  </a:solidFill>
                  <a:latin typeface="Arial" pitchFamily="-107" charset="0"/>
                </a:rPr>
                <a:t>3</a:t>
              </a:r>
              <a:endParaRPr lang="en-US" sz="4016" kern="1200" dirty="0">
                <a:solidFill>
                  <a:srgbClr val="99FF99"/>
                </a:solidFill>
                <a:latin typeface="Arial" pitchFamily="-107" charset="0"/>
              </a:endParaRPr>
            </a:p>
          </p:txBody>
        </p:sp>
        <p:sp>
          <p:nvSpPr>
            <p:cNvPr id="10" name="TextBox 9"/>
            <p:cNvSpPr txBox="1"/>
            <p:nvPr/>
          </p:nvSpPr>
          <p:spPr>
            <a:xfrm>
              <a:off x="5340605" y="1411146"/>
              <a:ext cx="2759424" cy="575235"/>
            </a:xfrm>
            <a:prstGeom prst="rect">
              <a:avLst/>
            </a:prstGeom>
            <a:noFill/>
          </p:spPr>
          <p:txBody>
            <a:bodyPr wrap="none" rtlCol="0">
              <a:spAutoFit/>
            </a:bodyPr>
            <a:lstStyle/>
            <a:p>
              <a:pPr algn="l" defTabSz="1147481" fontAlgn="base" hangingPunct="1">
                <a:spcBef>
                  <a:spcPct val="0"/>
                </a:spcBef>
                <a:spcAft>
                  <a:spcPct val="0"/>
                </a:spcAft>
              </a:pPr>
              <a:r>
                <a:rPr lang="en-US" sz="3514" kern="1200" dirty="0">
                  <a:solidFill>
                    <a:srgbClr val="FFFFFF"/>
                  </a:solidFill>
                  <a:latin typeface="Arial" pitchFamily="-107" charset="0"/>
                </a:rPr>
                <a:t>Number density:</a:t>
              </a:r>
            </a:p>
          </p:txBody>
        </p:sp>
      </p:grpSp>
      <p:grpSp>
        <p:nvGrpSpPr>
          <p:cNvPr id="14" name="Group 13"/>
          <p:cNvGrpSpPr/>
          <p:nvPr/>
        </p:nvGrpSpPr>
        <p:grpSpPr>
          <a:xfrm>
            <a:off x="6893184" y="2735289"/>
            <a:ext cx="4271886" cy="1263125"/>
            <a:chOff x="5337699" y="2537885"/>
            <a:chExt cx="3217484" cy="1175742"/>
          </a:xfrm>
        </p:grpSpPr>
        <p:sp>
          <p:nvSpPr>
            <p:cNvPr id="33" name="TextBox 32"/>
            <p:cNvSpPr txBox="1"/>
            <p:nvPr/>
          </p:nvSpPr>
          <p:spPr>
            <a:xfrm>
              <a:off x="6575072" y="3018236"/>
              <a:ext cx="1980111" cy="695391"/>
            </a:xfrm>
            <a:prstGeom prst="rect">
              <a:avLst/>
            </a:prstGeom>
            <a:noFill/>
          </p:spPr>
          <p:txBody>
            <a:bodyPr wrap="none" lIns="127837" tIns="63918" rIns="127837" bIns="63918" rtlCol="0">
              <a:spAutoFit/>
            </a:bodyPr>
            <a:lstStyle/>
            <a:p>
              <a:pPr algn="l" defTabSz="1147481" fontAlgn="base" hangingPunct="1">
                <a:spcBef>
                  <a:spcPct val="0"/>
                </a:spcBef>
                <a:spcAft>
                  <a:spcPct val="0"/>
                </a:spcAft>
              </a:pPr>
              <a:r>
                <a:rPr lang="en-US" sz="4016" kern="1200" dirty="0" err="1">
                  <a:solidFill>
                    <a:srgbClr val="99FF99"/>
                  </a:solidFill>
                  <a:latin typeface="Arial" pitchFamily="-107" charset="0"/>
                </a:rPr>
                <a:t>T</a:t>
              </a:r>
              <a:r>
                <a:rPr lang="en-US" sz="4016" kern="1200" baseline="-25000" dirty="0" err="1">
                  <a:solidFill>
                    <a:srgbClr val="99FF99"/>
                  </a:solidFill>
                  <a:latin typeface="Symbol" charset="2"/>
                  <a:cs typeface="Symbol" charset="2"/>
                </a:rPr>
                <a:t>n</a:t>
              </a:r>
              <a:r>
                <a:rPr lang="en-US" sz="4016" kern="1200" baseline="-25000" dirty="0">
                  <a:solidFill>
                    <a:srgbClr val="99FF99"/>
                  </a:solidFill>
                  <a:latin typeface="Symbol" charset="2"/>
                  <a:cs typeface="Symbol" charset="2"/>
                </a:rPr>
                <a:t> </a:t>
              </a:r>
              <a:r>
                <a:rPr lang="en-US" sz="4016" kern="1200" dirty="0">
                  <a:solidFill>
                    <a:srgbClr val="99FF99"/>
                  </a:solidFill>
                  <a:latin typeface="Arial" pitchFamily="-107" charset="0"/>
                </a:rPr>
                <a:t>~ 1.95K</a:t>
              </a:r>
            </a:p>
          </p:txBody>
        </p:sp>
        <p:sp>
          <p:nvSpPr>
            <p:cNvPr id="35" name="TextBox 34"/>
            <p:cNvSpPr txBox="1"/>
            <p:nvPr/>
          </p:nvSpPr>
          <p:spPr>
            <a:xfrm>
              <a:off x="5337699" y="2537885"/>
              <a:ext cx="2137048" cy="589323"/>
            </a:xfrm>
            <a:prstGeom prst="rect">
              <a:avLst/>
            </a:prstGeom>
            <a:noFill/>
          </p:spPr>
          <p:txBody>
            <a:bodyPr wrap="none" rtlCol="0">
              <a:spAutoFit/>
            </a:bodyPr>
            <a:lstStyle/>
            <a:p>
              <a:pPr algn="l" defTabSz="1147481" fontAlgn="base" hangingPunct="1">
                <a:spcBef>
                  <a:spcPct val="0"/>
                </a:spcBef>
                <a:spcAft>
                  <a:spcPct val="0"/>
                </a:spcAft>
              </a:pPr>
              <a:r>
                <a:rPr lang="en-US" sz="3514" kern="1200" dirty="0">
                  <a:solidFill>
                    <a:srgbClr val="FFFFFF"/>
                  </a:solidFill>
                  <a:latin typeface="Arial" pitchFamily="-107" charset="0"/>
                </a:rPr>
                <a:t>Temperature:</a:t>
              </a:r>
            </a:p>
          </p:txBody>
        </p:sp>
      </p:grpSp>
      <p:cxnSp>
        <p:nvCxnSpPr>
          <p:cNvPr id="4" name="Straight Connector 3"/>
          <p:cNvCxnSpPr/>
          <p:nvPr/>
        </p:nvCxnSpPr>
        <p:spPr>
          <a:xfrm>
            <a:off x="2164121" y="3442430"/>
            <a:ext cx="3300782" cy="26916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2631615" y="4009087"/>
            <a:ext cx="2833289" cy="1756641"/>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582946" y="3402022"/>
            <a:ext cx="2173993" cy="439992"/>
          </a:xfrm>
          <a:prstGeom prst="rect">
            <a:avLst/>
          </a:prstGeom>
          <a:noFill/>
        </p:spPr>
        <p:txBody>
          <a:bodyPr wrap="none" rtlCol="0">
            <a:spAutoFit/>
          </a:bodyPr>
          <a:lstStyle/>
          <a:p>
            <a:pPr algn="l" defTabSz="1147481" fontAlgn="base" hangingPunct="1">
              <a:spcBef>
                <a:spcPct val="0"/>
              </a:spcBef>
              <a:spcAft>
                <a:spcPct val="0"/>
              </a:spcAft>
            </a:pPr>
            <a:r>
              <a:rPr lang="en-US" sz="2259" kern="1200" dirty="0">
                <a:solidFill>
                  <a:srgbClr val="FF0000"/>
                </a:solidFill>
                <a:latin typeface="Arial" pitchFamily="-107" charset="0"/>
              </a:rPr>
              <a:t>Radiation ~1/a</a:t>
            </a:r>
            <a:r>
              <a:rPr lang="en-US" sz="2259" kern="1200" baseline="30000" dirty="0">
                <a:solidFill>
                  <a:srgbClr val="FF0000"/>
                </a:solidFill>
                <a:latin typeface="Arial" pitchFamily="-107" charset="0"/>
              </a:rPr>
              <a:t>4</a:t>
            </a:r>
            <a:endParaRPr lang="en-US" sz="2259" kern="1200" dirty="0">
              <a:solidFill>
                <a:srgbClr val="FF0000"/>
              </a:solidFill>
              <a:latin typeface="Arial" pitchFamily="-107" charset="0"/>
            </a:endParaRPr>
          </a:p>
        </p:txBody>
      </p:sp>
      <p:sp>
        <p:nvSpPr>
          <p:cNvPr id="42" name="TextBox 41"/>
          <p:cNvSpPr txBox="1"/>
          <p:nvPr/>
        </p:nvSpPr>
        <p:spPr>
          <a:xfrm>
            <a:off x="3837403" y="4188693"/>
            <a:ext cx="1087157" cy="787652"/>
          </a:xfrm>
          <a:prstGeom prst="rect">
            <a:avLst/>
          </a:prstGeom>
          <a:noFill/>
        </p:spPr>
        <p:txBody>
          <a:bodyPr wrap="none" rtlCol="0">
            <a:spAutoFit/>
          </a:bodyPr>
          <a:lstStyle/>
          <a:p>
            <a:pPr defTabSz="1147481" fontAlgn="base" hangingPunct="1">
              <a:spcBef>
                <a:spcPct val="0"/>
              </a:spcBef>
              <a:spcAft>
                <a:spcPct val="0"/>
              </a:spcAft>
            </a:pPr>
            <a:r>
              <a:rPr lang="en-US" sz="2259" kern="1200" dirty="0">
                <a:solidFill>
                  <a:srgbClr val="0000FF"/>
                </a:solidFill>
                <a:latin typeface="Arial" pitchFamily="-107" charset="0"/>
              </a:rPr>
              <a:t>Matter </a:t>
            </a:r>
          </a:p>
          <a:p>
            <a:pPr defTabSz="1147481" fontAlgn="base" hangingPunct="1">
              <a:spcBef>
                <a:spcPct val="0"/>
              </a:spcBef>
              <a:spcAft>
                <a:spcPct val="0"/>
              </a:spcAft>
            </a:pPr>
            <a:r>
              <a:rPr lang="en-US" sz="2259" kern="1200" dirty="0">
                <a:solidFill>
                  <a:srgbClr val="0000FF"/>
                </a:solidFill>
                <a:latin typeface="Arial" pitchFamily="-107" charset="0"/>
              </a:rPr>
              <a:t>~1/a</a:t>
            </a:r>
            <a:r>
              <a:rPr lang="en-US" sz="2259" kern="1200" baseline="30000" dirty="0">
                <a:solidFill>
                  <a:srgbClr val="0000FF"/>
                </a:solidFill>
                <a:latin typeface="Arial" pitchFamily="-107" charset="0"/>
              </a:rPr>
              <a:t>3</a:t>
            </a:r>
            <a:endParaRPr lang="en-US" sz="2259" kern="1200" dirty="0">
              <a:solidFill>
                <a:srgbClr val="0000FF"/>
              </a:solidFill>
              <a:latin typeface="Arial" pitchFamily="-107" charset="0"/>
            </a:endParaRPr>
          </a:p>
        </p:txBody>
      </p:sp>
      <p:pic>
        <p:nvPicPr>
          <p:cNvPr id="28" name="Pictur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1363" y="7494498"/>
            <a:ext cx="617188" cy="620100"/>
          </a:xfrm>
          <a:prstGeom prst="rect">
            <a:avLst/>
          </a:prstGeom>
        </p:spPr>
      </p:pic>
      <p:sp>
        <p:nvSpPr>
          <p:cNvPr id="3" name="TextBox 2"/>
          <p:cNvSpPr txBox="1"/>
          <p:nvPr/>
        </p:nvSpPr>
        <p:spPr>
          <a:xfrm>
            <a:off x="6758244" y="9109385"/>
            <a:ext cx="340158" cy="439992"/>
          </a:xfrm>
          <a:prstGeom prst="rect">
            <a:avLst/>
          </a:prstGeom>
          <a:noFill/>
        </p:spPr>
        <p:txBody>
          <a:bodyPr wrap="none" rtlCol="0">
            <a:spAutoFit/>
          </a:bodyPr>
          <a:lstStyle/>
          <a:p>
            <a:pPr algn="l" defTabSz="1147481" fontAlgn="base" hangingPunct="1">
              <a:spcBef>
                <a:spcPct val="0"/>
              </a:spcBef>
              <a:spcAft>
                <a:spcPct val="0"/>
              </a:spcAft>
            </a:pPr>
            <a:r>
              <a:rPr lang="en-US" sz="2259" kern="1200" baseline="30000">
                <a:solidFill>
                  <a:srgbClr val="FFFFFF"/>
                </a:solidFill>
                <a:latin typeface="Arial" pitchFamily="-107" charset="0"/>
              </a:rPr>
              <a:t>*</a:t>
            </a:r>
            <a:r>
              <a:rPr lang="en-US" sz="2259" kern="1200">
                <a:solidFill>
                  <a:srgbClr val="FFFFFF"/>
                </a:solidFill>
                <a:latin typeface="Arial" pitchFamily="-107" charset="0"/>
              </a:rPr>
              <a:t> </a:t>
            </a:r>
            <a:endParaRPr lang="en-US" sz="2259" kern="1200" dirty="0">
              <a:solidFill>
                <a:srgbClr val="FFFFFF"/>
              </a:solidFill>
              <a:latin typeface="Arial" pitchFamily="-107" charset="0"/>
            </a:endParaRPr>
          </a:p>
        </p:txBody>
      </p:sp>
      <p:sp>
        <p:nvSpPr>
          <p:cNvPr id="6" name="Rectangle 5"/>
          <p:cNvSpPr/>
          <p:nvPr/>
        </p:nvSpPr>
        <p:spPr>
          <a:xfrm>
            <a:off x="225633" y="9236180"/>
            <a:ext cx="4989053" cy="787652"/>
          </a:xfrm>
          <a:prstGeom prst="rect">
            <a:avLst/>
          </a:prstGeom>
        </p:spPr>
        <p:txBody>
          <a:bodyPr wrap="square">
            <a:spAutoFit/>
          </a:bodyPr>
          <a:lstStyle/>
          <a:p>
            <a:pPr algn="l" defTabSz="1147481" fontAlgn="base" hangingPunct="1">
              <a:spcBef>
                <a:spcPct val="0"/>
              </a:spcBef>
              <a:spcAft>
                <a:spcPct val="0"/>
              </a:spcAft>
            </a:pPr>
            <a:r>
              <a:rPr lang="en-US" sz="2259" kern="1200" dirty="0">
                <a:solidFill>
                  <a:srgbClr val="000000"/>
                </a:solidFill>
                <a:latin typeface="Arial" pitchFamily="-107" charset="0"/>
                <a:hlinkClick r:id="rId6"/>
              </a:rPr>
              <a:t>Cosmology's Century (2020)</a:t>
            </a:r>
            <a:endParaRPr lang="en-US" sz="2259" kern="1200" dirty="0">
              <a:solidFill>
                <a:srgbClr val="000000"/>
              </a:solidFill>
              <a:latin typeface="Arial" pitchFamily="-107" charset="0"/>
            </a:endParaRPr>
          </a:p>
          <a:p>
            <a:pPr algn="l" defTabSz="1147481" fontAlgn="base" hangingPunct="1">
              <a:spcBef>
                <a:spcPct val="0"/>
              </a:spcBef>
              <a:spcAft>
                <a:spcPct val="0"/>
              </a:spcAft>
            </a:pPr>
            <a:endParaRPr lang="en-US" sz="2259" kern="1200" dirty="0">
              <a:solidFill>
                <a:srgbClr val="000000"/>
              </a:solidFill>
              <a:latin typeface="Arial" pitchFamily="-107" charset="0"/>
            </a:endParaRPr>
          </a:p>
        </p:txBody>
      </p:sp>
      <p:sp>
        <p:nvSpPr>
          <p:cNvPr id="7" name="TextBox 6">
            <a:extLst>
              <a:ext uri="{FF2B5EF4-FFF2-40B4-BE49-F238E27FC236}">
                <a16:creationId xmlns:a16="http://schemas.microsoft.com/office/drawing/2014/main" id="{7276F2AC-8DF2-164A-8904-D2D8216D47C2}"/>
              </a:ext>
            </a:extLst>
          </p:cNvPr>
          <p:cNvSpPr txBox="1"/>
          <p:nvPr/>
        </p:nvSpPr>
        <p:spPr>
          <a:xfrm>
            <a:off x="4959282" y="5009118"/>
            <a:ext cx="8990808" cy="1173911"/>
          </a:xfrm>
          <a:prstGeom prst="rect">
            <a:avLst/>
          </a:prstGeom>
          <a:noFill/>
          <a:effectLst>
            <a:outerShdw blurRad="50800" dist="38100" dir="2700000" algn="tl" rotWithShape="0">
              <a:prstClr val="black"/>
            </a:outerShdw>
          </a:effectLst>
        </p:spPr>
        <p:txBody>
          <a:bodyPr wrap="square" rtlCol="0">
            <a:spAutoFit/>
          </a:bodyPr>
          <a:lstStyle/>
          <a:p>
            <a:pPr defTabSz="1147481" fontAlgn="base" hangingPunct="1">
              <a:spcBef>
                <a:spcPct val="0"/>
              </a:spcBef>
              <a:spcAft>
                <a:spcPct val="0"/>
              </a:spcAft>
            </a:pPr>
            <a:r>
              <a:rPr lang="en-US" sz="3514" kern="1200" dirty="0">
                <a:solidFill>
                  <a:srgbClr val="FFFF00"/>
                </a:solidFill>
                <a:latin typeface="Arial" pitchFamily="-107" charset="0"/>
              </a:rPr>
              <a:t>~50% of the Total Energy Density</a:t>
            </a:r>
          </a:p>
          <a:p>
            <a:pPr defTabSz="1147481" fontAlgn="base" hangingPunct="1">
              <a:spcBef>
                <a:spcPct val="0"/>
              </a:spcBef>
              <a:spcAft>
                <a:spcPct val="0"/>
              </a:spcAft>
            </a:pPr>
            <a:r>
              <a:rPr lang="en-US" sz="3514" kern="1200" dirty="0">
                <a:solidFill>
                  <a:srgbClr val="FFFF00"/>
                </a:solidFill>
                <a:latin typeface="Arial" pitchFamily="-107" charset="0"/>
              </a:rPr>
              <a:t> of the Universe @ 1 sec</a:t>
            </a:r>
          </a:p>
        </p:txBody>
      </p:sp>
      <p:sp>
        <p:nvSpPr>
          <p:cNvPr id="9" name="TextBox 8">
            <a:extLst>
              <a:ext uri="{FF2B5EF4-FFF2-40B4-BE49-F238E27FC236}">
                <a16:creationId xmlns:a16="http://schemas.microsoft.com/office/drawing/2014/main" id="{7ECDC02B-04B7-BC4E-9BF6-478264E26711}"/>
              </a:ext>
            </a:extLst>
          </p:cNvPr>
          <p:cNvSpPr txBox="1"/>
          <p:nvPr/>
        </p:nvSpPr>
        <p:spPr>
          <a:xfrm>
            <a:off x="14120408" y="8016439"/>
            <a:ext cx="184731" cy="439992"/>
          </a:xfrm>
          <a:prstGeom prst="rect">
            <a:avLst/>
          </a:prstGeom>
          <a:noFill/>
        </p:spPr>
        <p:txBody>
          <a:bodyPr wrap="none" rtlCol="0">
            <a:spAutoFit/>
          </a:bodyPr>
          <a:lstStyle/>
          <a:p>
            <a:pPr algn="l" defTabSz="1147481" fontAlgn="base" hangingPunct="1">
              <a:spcBef>
                <a:spcPct val="0"/>
              </a:spcBef>
              <a:spcAft>
                <a:spcPct val="0"/>
              </a:spcAft>
            </a:pPr>
            <a:endParaRPr lang="en-US" sz="2259" kern="1200" dirty="0">
              <a:solidFill>
                <a:srgbClr val="000000"/>
              </a:solidFill>
              <a:latin typeface="Arial" pitchFamily="-107" charset="0"/>
            </a:endParaRPr>
          </a:p>
        </p:txBody>
      </p:sp>
      <p:grpSp>
        <p:nvGrpSpPr>
          <p:cNvPr id="17" name="Group 16">
            <a:extLst>
              <a:ext uri="{FF2B5EF4-FFF2-40B4-BE49-F238E27FC236}">
                <a16:creationId xmlns:a16="http://schemas.microsoft.com/office/drawing/2014/main" id="{6CAC75A4-42F6-5D46-926B-DC97B9ECDCCA}"/>
              </a:ext>
            </a:extLst>
          </p:cNvPr>
          <p:cNvGrpSpPr/>
          <p:nvPr/>
        </p:nvGrpSpPr>
        <p:grpSpPr>
          <a:xfrm>
            <a:off x="5873959" y="3864337"/>
            <a:ext cx="7056014" cy="5823033"/>
            <a:chOff x="5873959" y="3864337"/>
            <a:chExt cx="7056014" cy="5823033"/>
          </a:xfrm>
        </p:grpSpPr>
        <p:grpSp>
          <p:nvGrpSpPr>
            <p:cNvPr id="29" name="Group 28"/>
            <p:cNvGrpSpPr/>
            <p:nvPr/>
          </p:nvGrpSpPr>
          <p:grpSpPr>
            <a:xfrm>
              <a:off x="5873959" y="3864337"/>
              <a:ext cx="7056014" cy="3983463"/>
              <a:chOff x="4592840" y="3678628"/>
              <a:chExt cx="5372100" cy="3510650"/>
            </a:xfrm>
          </p:grpSpPr>
          <p:sp>
            <p:nvSpPr>
              <p:cNvPr id="27" name="Rectangle 26"/>
              <p:cNvSpPr/>
              <p:nvPr/>
            </p:nvSpPr>
            <p:spPr>
              <a:xfrm>
                <a:off x="4592840" y="4724901"/>
                <a:ext cx="5372100" cy="2464377"/>
              </a:xfrm>
              <a:prstGeom prst="rect">
                <a:avLst/>
              </a:prstGeom>
            </p:spPr>
            <p:txBody>
              <a:bodyPr wrap="square">
                <a:spAutoFit/>
              </a:bodyPr>
              <a:lstStyle/>
              <a:p>
                <a:pPr marL="1278373" lvl="2" indent="0" algn="l" defTabSz="1147481" fontAlgn="base" hangingPunct="1">
                  <a:spcBef>
                    <a:spcPct val="0"/>
                  </a:spcBef>
                  <a:spcAft>
                    <a:spcPct val="0"/>
                  </a:spcAft>
                </a:pPr>
                <a:endParaRPr lang="en-US" sz="3514" kern="1200" dirty="0">
                  <a:solidFill>
                    <a:srgbClr val="CCFFCC"/>
                  </a:solidFill>
                  <a:latin typeface="Arial" pitchFamily="-107" charset="0"/>
                </a:endParaRPr>
              </a:p>
              <a:p>
                <a:pPr marL="1278373" lvl="2" indent="0" algn="l" defTabSz="1147481" fontAlgn="base" hangingPunct="1">
                  <a:spcBef>
                    <a:spcPct val="0"/>
                  </a:spcBef>
                  <a:spcAft>
                    <a:spcPct val="0"/>
                  </a:spcAft>
                </a:pPr>
                <a:endParaRPr lang="en-US" sz="3514" kern="1200" dirty="0">
                  <a:solidFill>
                    <a:srgbClr val="CCFFCC"/>
                  </a:solidFill>
                  <a:latin typeface="Arial" pitchFamily="-107" charset="0"/>
                </a:endParaRPr>
              </a:p>
              <a:p>
                <a:pPr marL="1278373" lvl="2" indent="0" algn="l" defTabSz="1147481" fontAlgn="base" hangingPunct="1">
                  <a:spcBef>
                    <a:spcPct val="0"/>
                  </a:spcBef>
                  <a:spcAft>
                    <a:spcPct val="0"/>
                  </a:spcAft>
                </a:pPr>
                <a:r>
                  <a:rPr lang="en-US" sz="3514" kern="1200" dirty="0">
                    <a:solidFill>
                      <a:srgbClr val="CCFFCC"/>
                    </a:solidFill>
                    <a:latin typeface="Arial" pitchFamily="-107" charset="0"/>
                  </a:rPr>
                  <a:t>neutron/proton ratio</a:t>
                </a:r>
              </a:p>
              <a:p>
                <a:pPr marL="1278373" lvl="2" indent="0" algn="l" defTabSz="1147481" fontAlgn="base" hangingPunct="1">
                  <a:spcBef>
                    <a:spcPct val="0"/>
                  </a:spcBef>
                  <a:spcAft>
                    <a:spcPct val="0"/>
                  </a:spcAft>
                </a:pPr>
                <a:r>
                  <a:rPr lang="en-US" sz="3514" kern="1200" dirty="0">
                    <a:solidFill>
                      <a:srgbClr val="CCFFCC"/>
                    </a:solidFill>
                    <a:latin typeface="Arial" pitchFamily="-107" charset="0"/>
                  </a:rPr>
                  <a:t>@start of nucleosynthesis</a:t>
                </a:r>
              </a:p>
              <a:p>
                <a:pPr marL="1278373" lvl="2" indent="0" algn="l" defTabSz="1147481" fontAlgn="base" hangingPunct="1">
                  <a:spcBef>
                    <a:spcPct val="0"/>
                  </a:spcBef>
                  <a:spcAft>
                    <a:spcPct val="0"/>
                  </a:spcAft>
                </a:pPr>
                <a:endParaRPr lang="en-US" sz="3514" kern="1200" dirty="0">
                  <a:solidFill>
                    <a:srgbClr val="CCFFCC"/>
                  </a:solidFill>
                  <a:latin typeface="Arial" pitchFamily="-107" charset="0"/>
                </a:endParaRPr>
              </a:p>
            </p:txBody>
          </p:sp>
          <p:sp>
            <p:nvSpPr>
              <p:cNvPr id="36" name="TextBox 35"/>
              <p:cNvSpPr txBox="1"/>
              <p:nvPr/>
            </p:nvSpPr>
            <p:spPr>
              <a:xfrm>
                <a:off x="5367891" y="3678628"/>
                <a:ext cx="3116729" cy="557974"/>
              </a:xfrm>
              <a:prstGeom prst="rect">
                <a:avLst/>
              </a:prstGeom>
              <a:noFill/>
            </p:spPr>
            <p:txBody>
              <a:bodyPr wrap="none" rtlCol="0">
                <a:spAutoFit/>
              </a:bodyPr>
              <a:lstStyle/>
              <a:p>
                <a:pPr algn="l" defTabSz="1147481" fontAlgn="base" hangingPunct="1">
                  <a:spcBef>
                    <a:spcPct val="0"/>
                  </a:spcBef>
                  <a:spcAft>
                    <a:spcPct val="0"/>
                  </a:spcAft>
                </a:pPr>
                <a:r>
                  <a:rPr lang="en-US" sz="3514" kern="1200" dirty="0">
                    <a:solidFill>
                      <a:srgbClr val="FFFFFF"/>
                    </a:solidFill>
                    <a:latin typeface="Arial" pitchFamily="-107" charset="0"/>
                  </a:rPr>
                  <a:t>Time of decoupling:</a:t>
                </a:r>
              </a:p>
            </p:txBody>
          </p:sp>
          <p:sp>
            <p:nvSpPr>
              <p:cNvPr id="37" name="TextBox 36"/>
              <p:cNvSpPr txBox="1"/>
              <p:nvPr/>
            </p:nvSpPr>
            <p:spPr>
              <a:xfrm>
                <a:off x="6577742" y="4145837"/>
                <a:ext cx="2439740" cy="658401"/>
              </a:xfrm>
              <a:prstGeom prst="rect">
                <a:avLst/>
              </a:prstGeom>
              <a:noFill/>
            </p:spPr>
            <p:txBody>
              <a:bodyPr wrap="none" lIns="127837" tIns="63918" rIns="127837" bIns="63918" rtlCol="0">
                <a:spAutoFit/>
              </a:bodyPr>
              <a:lstStyle/>
              <a:p>
                <a:pPr algn="l" defTabSz="1147481" fontAlgn="base" hangingPunct="1">
                  <a:spcBef>
                    <a:spcPct val="0"/>
                  </a:spcBef>
                  <a:spcAft>
                    <a:spcPct val="0"/>
                  </a:spcAft>
                </a:pPr>
                <a:r>
                  <a:rPr lang="en-US" sz="4016" kern="1200" dirty="0" err="1">
                    <a:solidFill>
                      <a:srgbClr val="99FF99"/>
                    </a:solidFill>
                    <a:latin typeface="Arial" pitchFamily="-107" charset="0"/>
                  </a:rPr>
                  <a:t>t</a:t>
                </a:r>
                <a:r>
                  <a:rPr lang="en-US" sz="4016" kern="1200" baseline="-25000" dirty="0" err="1">
                    <a:solidFill>
                      <a:srgbClr val="99FF99"/>
                    </a:solidFill>
                    <a:latin typeface="Symbol" charset="2"/>
                    <a:cs typeface="Symbol" charset="2"/>
                  </a:rPr>
                  <a:t>n</a:t>
                </a:r>
                <a:r>
                  <a:rPr lang="en-US" sz="4016" kern="1200" baseline="-25000" dirty="0">
                    <a:solidFill>
                      <a:srgbClr val="99FF99"/>
                    </a:solidFill>
                    <a:latin typeface="Symbol" charset="2"/>
                    <a:cs typeface="Symbol" charset="2"/>
                  </a:rPr>
                  <a:t> </a:t>
                </a:r>
                <a:r>
                  <a:rPr lang="en-US" sz="4016" kern="1200" dirty="0">
                    <a:solidFill>
                      <a:srgbClr val="99FF99"/>
                    </a:solidFill>
                    <a:latin typeface="Arial" pitchFamily="-107" charset="0"/>
                  </a:rPr>
                  <a:t>~ 1 second</a:t>
                </a:r>
              </a:p>
            </p:txBody>
          </p:sp>
        </p:grpSp>
        <p:sp>
          <p:nvSpPr>
            <p:cNvPr id="15" name="TextBox 14">
              <a:extLst>
                <a:ext uri="{FF2B5EF4-FFF2-40B4-BE49-F238E27FC236}">
                  <a16:creationId xmlns:a16="http://schemas.microsoft.com/office/drawing/2014/main" id="{ACE134F6-346C-7544-85C0-19578B761E0F}"/>
                </a:ext>
              </a:extLst>
            </p:cNvPr>
            <p:cNvSpPr txBox="1"/>
            <p:nvPr/>
          </p:nvSpPr>
          <p:spPr>
            <a:xfrm>
              <a:off x="9916702" y="7379046"/>
              <a:ext cx="1843774" cy="2308324"/>
            </a:xfrm>
            <a:prstGeom prst="rect">
              <a:avLst/>
            </a:prstGeom>
            <a:noFill/>
          </p:spPr>
          <p:txBody>
            <a:bodyPr wrap="none" rtlCol="0">
              <a:spAutoFit/>
            </a:bodyPr>
            <a:lstStyle/>
            <a:p>
              <a:pPr marL="571500" indent="-571500">
                <a:buFont typeface="Wingdings" pitchFamily="2" charset="2"/>
                <a:buChar char="à"/>
              </a:pPr>
              <a:r>
                <a:rPr lang="en-US" baseline="30000" dirty="0">
                  <a:solidFill>
                    <a:srgbClr val="FFFFFF"/>
                  </a:solidFill>
                  <a:sym typeface="Wingdings" pitchFamily="2" charset="2"/>
                </a:rPr>
                <a:t>4</a:t>
              </a:r>
              <a:r>
                <a:rPr lang="en-US" dirty="0">
                  <a:solidFill>
                    <a:srgbClr val="FFFFFF"/>
                  </a:solidFill>
                  <a:sym typeface="Wingdings" pitchFamily="2" charset="2"/>
                </a:rPr>
                <a:t>He</a:t>
              </a:r>
            </a:p>
            <a:p>
              <a:r>
                <a:rPr lang="en-US" baseline="30000" dirty="0">
                  <a:solidFill>
                    <a:srgbClr val="FFFFFF"/>
                  </a:solidFill>
                  <a:sym typeface="Wingdings" pitchFamily="2" charset="2"/>
                </a:rPr>
                <a:t>	2</a:t>
              </a:r>
              <a:r>
                <a:rPr lang="en-US" dirty="0">
                  <a:solidFill>
                    <a:srgbClr val="FFFFFF"/>
                  </a:solidFill>
                  <a:sym typeface="Wingdings" pitchFamily="2" charset="2"/>
                </a:rPr>
                <a:t>H</a:t>
              </a:r>
            </a:p>
            <a:p>
              <a:r>
                <a:rPr lang="en-US" dirty="0">
                  <a:solidFill>
                    <a:srgbClr val="FFFFFF"/>
                  </a:solidFill>
                  <a:sym typeface="Wingdings" pitchFamily="2" charset="2"/>
                </a:rPr>
                <a:t>		(</a:t>
              </a:r>
              <a:r>
                <a:rPr lang="en-US" baseline="30000" dirty="0">
                  <a:solidFill>
                    <a:srgbClr val="FFFFFF"/>
                  </a:solidFill>
                  <a:sym typeface="Wingdings" pitchFamily="2" charset="2"/>
                </a:rPr>
                <a:t>3</a:t>
              </a:r>
              <a:r>
                <a:rPr lang="en-US" dirty="0">
                  <a:solidFill>
                    <a:srgbClr val="FFFFFF"/>
                  </a:solidFill>
                  <a:sym typeface="Wingdings" pitchFamily="2" charset="2"/>
                </a:rPr>
                <a:t>He)</a:t>
              </a:r>
            </a:p>
            <a:p>
              <a:r>
                <a:rPr lang="en-US" baseline="30000" dirty="0">
                  <a:solidFill>
                    <a:srgbClr val="FFFFFF"/>
                  </a:solidFill>
                  <a:sym typeface="Wingdings" pitchFamily="2" charset="2"/>
                </a:rPr>
                <a:t>	7</a:t>
              </a:r>
              <a:r>
                <a:rPr lang="en-US" dirty="0">
                  <a:solidFill>
                    <a:srgbClr val="FFFFFF"/>
                  </a:solidFill>
                  <a:sym typeface="Wingdings" pitchFamily="2" charset="2"/>
                </a:rPr>
                <a:t>Li</a:t>
              </a:r>
              <a:endParaRPr lang="en-US" dirty="0">
                <a:solidFill>
                  <a:srgbClr val="FFFFFF"/>
                </a:solidFill>
              </a:endParaRPr>
            </a:p>
          </p:txBody>
        </p:sp>
      </p:grpSp>
    </p:spTree>
    <p:extLst>
      <p:ext uri="{BB962C8B-B14F-4D97-AF65-F5344CB8AC3E}">
        <p14:creationId xmlns:p14="http://schemas.microsoft.com/office/powerpoint/2010/main" val="349424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C08C49E5-FB74-4043-AB35-B7B593AC5A13}"/>
              </a:ext>
            </a:extLst>
          </p:cNvPr>
          <p:cNvPicPr>
            <a:picLocks noChangeAspect="1"/>
          </p:cNvPicPr>
          <p:nvPr/>
        </p:nvPicPr>
        <p:blipFill>
          <a:blip r:embed="rId3">
            <a:extLst>
              <a:ext uri="{28A0092B-C50C-407E-A947-70E740481C1C}">
                <a14:useLocalDpi xmlns:a14="http://schemas.microsoft.com/office/drawing/2010/main" val="0"/>
              </a:ext>
            </a:extLst>
          </a:blip>
          <a:srcRect r="27020"/>
          <a:stretch>
            <a:fillRect/>
          </a:stretch>
        </p:blipFill>
        <p:spPr>
          <a:xfrm>
            <a:off x="8422378" y="5580262"/>
            <a:ext cx="4582422" cy="4184979"/>
          </a:xfrm>
          <a:prstGeom prst="rect">
            <a:avLst/>
          </a:prstGeom>
        </p:spPr>
      </p:pic>
      <p:sp>
        <p:nvSpPr>
          <p:cNvPr id="24" name="Freeform 23">
            <a:extLst>
              <a:ext uri="{FF2B5EF4-FFF2-40B4-BE49-F238E27FC236}">
                <a16:creationId xmlns:a16="http://schemas.microsoft.com/office/drawing/2014/main" id="{DA05F3A2-BE83-1D4B-885B-3274947B31B7}"/>
              </a:ext>
            </a:extLst>
          </p:cNvPr>
          <p:cNvSpPr/>
          <p:nvPr/>
        </p:nvSpPr>
        <p:spPr>
          <a:xfrm rot="2546111">
            <a:off x="7340407" y="4266176"/>
            <a:ext cx="1974304" cy="186123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70C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Freeform 22">
            <a:extLst>
              <a:ext uri="{FF2B5EF4-FFF2-40B4-BE49-F238E27FC236}">
                <a16:creationId xmlns:a16="http://schemas.microsoft.com/office/drawing/2014/main" id="{09B7654C-DC76-714B-9E69-A9502812D658}"/>
              </a:ext>
            </a:extLst>
          </p:cNvPr>
          <p:cNvSpPr/>
          <p:nvPr/>
        </p:nvSpPr>
        <p:spPr>
          <a:xfrm rot="2546111">
            <a:off x="7284649" y="3437601"/>
            <a:ext cx="1974304" cy="186123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B05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Freeform 21">
            <a:extLst>
              <a:ext uri="{FF2B5EF4-FFF2-40B4-BE49-F238E27FC236}">
                <a16:creationId xmlns:a16="http://schemas.microsoft.com/office/drawing/2014/main" id="{89359ABC-60C5-D648-A93B-640DC7507412}"/>
              </a:ext>
            </a:extLst>
          </p:cNvPr>
          <p:cNvSpPr/>
          <p:nvPr/>
        </p:nvSpPr>
        <p:spPr>
          <a:xfrm rot="2546111">
            <a:off x="7202090" y="2595121"/>
            <a:ext cx="1974304" cy="186123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C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Freeform 20">
            <a:extLst>
              <a:ext uri="{FF2B5EF4-FFF2-40B4-BE49-F238E27FC236}">
                <a16:creationId xmlns:a16="http://schemas.microsoft.com/office/drawing/2014/main" id="{389AA6D4-9427-1949-A08A-259B4E5E19D5}"/>
              </a:ext>
            </a:extLst>
          </p:cNvPr>
          <p:cNvSpPr/>
          <p:nvPr/>
        </p:nvSpPr>
        <p:spPr>
          <a:xfrm rot="2546111">
            <a:off x="7193165" y="1893518"/>
            <a:ext cx="1974304" cy="186123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Content Placeholder 4"/>
          <p:cNvPicPr>
            <a:picLocks noGrp="1" noChangeAspect="1"/>
          </p:cNvPicPr>
          <p:nvPr>
            <p:ph idx="1"/>
          </p:nvPr>
        </p:nvPicPr>
        <p:blipFill rotWithShape="1">
          <a:blip r:embed="rId4">
            <a:extLst>
              <a:ext uri="{28A0092B-C50C-407E-A947-70E740481C1C}">
                <a14:useLocalDpi xmlns:a14="http://schemas.microsoft.com/office/drawing/2010/main" val="0"/>
              </a:ext>
            </a:extLst>
          </a:blip>
          <a:srcRect t="12830" r="51950" b="12464"/>
          <a:stretch/>
        </p:blipFill>
        <p:spPr>
          <a:xfrm>
            <a:off x="244280" y="1343891"/>
            <a:ext cx="8166829" cy="7633856"/>
          </a:xfrm>
        </p:spPr>
      </p:pic>
      <p:sp>
        <p:nvSpPr>
          <p:cNvPr id="6" name="Title 1"/>
          <p:cNvSpPr>
            <a:spLocks noGrp="1"/>
          </p:cNvSpPr>
          <p:nvPr>
            <p:ph type="title"/>
          </p:nvPr>
        </p:nvSpPr>
        <p:spPr>
          <a:xfrm>
            <a:off x="824983" y="39119"/>
            <a:ext cx="11360075" cy="969042"/>
          </a:xfrm>
        </p:spPr>
        <p:txBody>
          <a:bodyPr/>
          <a:lstStyle/>
          <a:p>
            <a:r>
              <a:rPr lang="en-US" sz="5020" dirty="0"/>
              <a:t>Looking Back in Time with Photons</a:t>
            </a:r>
          </a:p>
        </p:txBody>
      </p:sp>
      <p:sp>
        <p:nvSpPr>
          <p:cNvPr id="8" name="Freeform 7">
            <a:extLst>
              <a:ext uri="{FF2B5EF4-FFF2-40B4-BE49-F238E27FC236}">
                <a16:creationId xmlns:a16="http://schemas.microsoft.com/office/drawing/2014/main" id="{02E4F352-E6F2-4F48-B885-8DDA06BA1B21}"/>
              </a:ext>
            </a:extLst>
          </p:cNvPr>
          <p:cNvSpPr/>
          <p:nvPr/>
        </p:nvSpPr>
        <p:spPr>
          <a:xfrm>
            <a:off x="4939990" y="3222702"/>
            <a:ext cx="1712235" cy="159462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Freeform 11">
            <a:extLst>
              <a:ext uri="{FF2B5EF4-FFF2-40B4-BE49-F238E27FC236}">
                <a16:creationId xmlns:a16="http://schemas.microsoft.com/office/drawing/2014/main" id="{17715C90-1462-8B45-BFC7-6850D98326A4}"/>
              </a:ext>
            </a:extLst>
          </p:cNvPr>
          <p:cNvSpPr/>
          <p:nvPr/>
        </p:nvSpPr>
        <p:spPr>
          <a:xfrm flipV="1">
            <a:off x="5045927" y="5531004"/>
            <a:ext cx="1243362" cy="841917"/>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C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Freeform 12">
            <a:extLst>
              <a:ext uri="{FF2B5EF4-FFF2-40B4-BE49-F238E27FC236}">
                <a16:creationId xmlns:a16="http://schemas.microsoft.com/office/drawing/2014/main" id="{86F92207-461A-EF4A-A82A-9A2DC0F6016C}"/>
              </a:ext>
            </a:extLst>
          </p:cNvPr>
          <p:cNvSpPr/>
          <p:nvPr/>
        </p:nvSpPr>
        <p:spPr>
          <a:xfrm flipH="1" flipV="1">
            <a:off x="3936380" y="5480824"/>
            <a:ext cx="440474" cy="624468"/>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B05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Freeform 13">
            <a:extLst>
              <a:ext uri="{FF2B5EF4-FFF2-40B4-BE49-F238E27FC236}">
                <a16:creationId xmlns:a16="http://schemas.microsoft.com/office/drawing/2014/main" id="{3FE09033-3B6F-3F4E-AC71-A875EA2EFD5D}"/>
              </a:ext>
            </a:extLst>
          </p:cNvPr>
          <p:cNvSpPr/>
          <p:nvPr/>
        </p:nvSpPr>
        <p:spPr>
          <a:xfrm flipH="1">
            <a:off x="3840664" y="4712055"/>
            <a:ext cx="302013" cy="166604"/>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70C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a:extLst>
              <a:ext uri="{FF2B5EF4-FFF2-40B4-BE49-F238E27FC236}">
                <a16:creationId xmlns:a16="http://schemas.microsoft.com/office/drawing/2014/main" id="{92623E7A-C078-EA48-B9BE-66B66CDB125A}"/>
              </a:ext>
            </a:extLst>
          </p:cNvPr>
          <p:cNvSpPr/>
          <p:nvPr/>
        </p:nvSpPr>
        <p:spPr>
          <a:xfrm flipH="1">
            <a:off x="1806499" y="2926178"/>
            <a:ext cx="2391935" cy="1835393"/>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15">
            <a:extLst>
              <a:ext uri="{FF2B5EF4-FFF2-40B4-BE49-F238E27FC236}">
                <a16:creationId xmlns:a16="http://schemas.microsoft.com/office/drawing/2014/main" id="{4A71DBD6-8600-2248-ABD0-AF7FC94B9971}"/>
              </a:ext>
            </a:extLst>
          </p:cNvPr>
          <p:cNvSpPr/>
          <p:nvPr/>
        </p:nvSpPr>
        <p:spPr>
          <a:xfrm>
            <a:off x="4767146" y="4379377"/>
            <a:ext cx="127774" cy="332678"/>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70C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Freeform 16">
            <a:extLst>
              <a:ext uri="{FF2B5EF4-FFF2-40B4-BE49-F238E27FC236}">
                <a16:creationId xmlns:a16="http://schemas.microsoft.com/office/drawing/2014/main" id="{4F886496-EDFC-EF43-AFF7-0AA750531506}"/>
              </a:ext>
            </a:extLst>
          </p:cNvPr>
          <p:cNvSpPr/>
          <p:nvPr/>
        </p:nvSpPr>
        <p:spPr>
          <a:xfrm rot="19546694" flipV="1">
            <a:off x="5161272" y="5107634"/>
            <a:ext cx="476189" cy="323198"/>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B05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0FAE19A4-89ED-E843-A6A0-C57126BF8994}"/>
              </a:ext>
            </a:extLst>
          </p:cNvPr>
          <p:cNvSpPr/>
          <p:nvPr/>
        </p:nvSpPr>
        <p:spPr>
          <a:xfrm rot="17641783" flipH="1">
            <a:off x="3156785" y="4979835"/>
            <a:ext cx="850382" cy="970762"/>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C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Freeform 18">
            <a:extLst>
              <a:ext uri="{FF2B5EF4-FFF2-40B4-BE49-F238E27FC236}">
                <a16:creationId xmlns:a16="http://schemas.microsoft.com/office/drawing/2014/main" id="{780B4F51-3D54-8D4B-BB74-9F8CB7719943}"/>
              </a:ext>
            </a:extLst>
          </p:cNvPr>
          <p:cNvSpPr/>
          <p:nvPr/>
        </p:nvSpPr>
        <p:spPr>
          <a:xfrm rot="5400000">
            <a:off x="4833667" y="5782392"/>
            <a:ext cx="2221576" cy="2099071"/>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Freeform 19">
            <a:extLst>
              <a:ext uri="{FF2B5EF4-FFF2-40B4-BE49-F238E27FC236}">
                <a16:creationId xmlns:a16="http://schemas.microsoft.com/office/drawing/2014/main" id="{F32A0C8B-81FF-F842-B9BD-0D1BE1A491B6}"/>
              </a:ext>
            </a:extLst>
          </p:cNvPr>
          <p:cNvSpPr/>
          <p:nvPr/>
        </p:nvSpPr>
        <p:spPr>
          <a:xfrm rot="12855622" flipV="1">
            <a:off x="3374808" y="3751492"/>
            <a:ext cx="1245519" cy="56336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C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BB5225E1-33AF-1E46-9B16-9047A6AB7E77}"/>
              </a:ext>
            </a:extLst>
          </p:cNvPr>
          <p:cNvSpPr txBox="1"/>
          <p:nvPr/>
        </p:nvSpPr>
        <p:spPr>
          <a:xfrm>
            <a:off x="9289299" y="1795655"/>
            <a:ext cx="2872901" cy="584775"/>
          </a:xfrm>
          <a:prstGeom prst="rect">
            <a:avLst/>
          </a:prstGeom>
          <a:noFill/>
        </p:spPr>
        <p:txBody>
          <a:bodyPr wrap="none" rtlCol="0">
            <a:spAutoFit/>
          </a:bodyPr>
          <a:lstStyle/>
          <a:p>
            <a:r>
              <a:rPr lang="en-US" sz="3200" u="sng" dirty="0">
                <a:solidFill>
                  <a:srgbClr val="FFFFFF"/>
                </a:solidFill>
              </a:rPr>
              <a:t>Emission Time</a:t>
            </a:r>
          </a:p>
        </p:txBody>
      </p:sp>
      <p:sp>
        <p:nvSpPr>
          <p:cNvPr id="26" name="TextBox 25">
            <a:extLst>
              <a:ext uri="{FF2B5EF4-FFF2-40B4-BE49-F238E27FC236}">
                <a16:creationId xmlns:a16="http://schemas.microsoft.com/office/drawing/2014/main" id="{0AB52A9A-F355-C440-B159-FA6627511785}"/>
              </a:ext>
            </a:extLst>
          </p:cNvPr>
          <p:cNvSpPr txBox="1"/>
          <p:nvPr/>
        </p:nvSpPr>
        <p:spPr>
          <a:xfrm>
            <a:off x="9554666" y="2460089"/>
            <a:ext cx="3536546" cy="646331"/>
          </a:xfrm>
          <a:prstGeom prst="rect">
            <a:avLst/>
          </a:prstGeom>
          <a:noFill/>
        </p:spPr>
        <p:txBody>
          <a:bodyPr wrap="none" rtlCol="0">
            <a:spAutoFit/>
          </a:bodyPr>
          <a:lstStyle/>
          <a:p>
            <a:r>
              <a:rPr lang="en-US" dirty="0">
                <a:solidFill>
                  <a:srgbClr val="FFFFFF"/>
                </a:solidFill>
              </a:rPr>
              <a:t>-13.8x10</a:t>
            </a:r>
            <a:r>
              <a:rPr lang="en-US" baseline="30000" dirty="0">
                <a:solidFill>
                  <a:srgbClr val="FFFFFF"/>
                </a:solidFill>
              </a:rPr>
              <a:t>9</a:t>
            </a:r>
            <a:r>
              <a:rPr lang="en-US" dirty="0">
                <a:solidFill>
                  <a:srgbClr val="FFFFFF"/>
                </a:solidFill>
              </a:rPr>
              <a:t> years </a:t>
            </a:r>
          </a:p>
        </p:txBody>
      </p:sp>
      <p:sp>
        <p:nvSpPr>
          <p:cNvPr id="31" name="TextBox 30">
            <a:extLst>
              <a:ext uri="{FF2B5EF4-FFF2-40B4-BE49-F238E27FC236}">
                <a16:creationId xmlns:a16="http://schemas.microsoft.com/office/drawing/2014/main" id="{332CF0FC-DAE2-4B4B-934D-2F7711A5DD1B}"/>
              </a:ext>
            </a:extLst>
          </p:cNvPr>
          <p:cNvSpPr txBox="1"/>
          <p:nvPr/>
        </p:nvSpPr>
        <p:spPr>
          <a:xfrm>
            <a:off x="9912082" y="3169623"/>
            <a:ext cx="2895344" cy="646331"/>
          </a:xfrm>
          <a:prstGeom prst="rect">
            <a:avLst/>
          </a:prstGeom>
          <a:noFill/>
        </p:spPr>
        <p:txBody>
          <a:bodyPr wrap="none" rtlCol="0">
            <a:spAutoFit/>
          </a:bodyPr>
          <a:lstStyle/>
          <a:p>
            <a:r>
              <a:rPr lang="en-US" dirty="0">
                <a:solidFill>
                  <a:srgbClr val="FFFFFF"/>
                </a:solidFill>
              </a:rPr>
              <a:t>-4x10</a:t>
            </a:r>
            <a:r>
              <a:rPr lang="en-US" baseline="30000" dirty="0">
                <a:solidFill>
                  <a:srgbClr val="FFFFFF"/>
                </a:solidFill>
              </a:rPr>
              <a:t>9</a:t>
            </a:r>
            <a:r>
              <a:rPr lang="en-US" dirty="0">
                <a:solidFill>
                  <a:srgbClr val="FFFFFF"/>
                </a:solidFill>
              </a:rPr>
              <a:t> years </a:t>
            </a:r>
          </a:p>
        </p:txBody>
      </p:sp>
      <p:sp>
        <p:nvSpPr>
          <p:cNvPr id="32" name="TextBox 31">
            <a:extLst>
              <a:ext uri="{FF2B5EF4-FFF2-40B4-BE49-F238E27FC236}">
                <a16:creationId xmlns:a16="http://schemas.microsoft.com/office/drawing/2014/main" id="{35528DA5-F3F4-2E4F-B5E6-E879C2B783A7}"/>
              </a:ext>
            </a:extLst>
          </p:cNvPr>
          <p:cNvSpPr txBox="1"/>
          <p:nvPr/>
        </p:nvSpPr>
        <p:spPr>
          <a:xfrm>
            <a:off x="9663972" y="3965156"/>
            <a:ext cx="3408305" cy="646331"/>
          </a:xfrm>
          <a:prstGeom prst="rect">
            <a:avLst/>
          </a:prstGeom>
          <a:noFill/>
        </p:spPr>
        <p:txBody>
          <a:bodyPr wrap="none" rtlCol="0">
            <a:spAutoFit/>
          </a:bodyPr>
          <a:lstStyle/>
          <a:p>
            <a:r>
              <a:rPr lang="en-US" dirty="0">
                <a:solidFill>
                  <a:srgbClr val="FFFFFF"/>
                </a:solidFill>
              </a:rPr>
              <a:t>-200x10</a:t>
            </a:r>
            <a:r>
              <a:rPr lang="en-US" baseline="30000" dirty="0">
                <a:solidFill>
                  <a:srgbClr val="FFFFFF"/>
                </a:solidFill>
              </a:rPr>
              <a:t>6</a:t>
            </a:r>
            <a:r>
              <a:rPr lang="en-US" dirty="0">
                <a:solidFill>
                  <a:srgbClr val="FFFFFF"/>
                </a:solidFill>
              </a:rPr>
              <a:t> years </a:t>
            </a:r>
          </a:p>
        </p:txBody>
      </p:sp>
      <p:sp>
        <p:nvSpPr>
          <p:cNvPr id="33" name="TextBox 32">
            <a:extLst>
              <a:ext uri="{FF2B5EF4-FFF2-40B4-BE49-F238E27FC236}">
                <a16:creationId xmlns:a16="http://schemas.microsoft.com/office/drawing/2014/main" id="{114D1B72-D577-914B-882F-7C4F43653872}"/>
              </a:ext>
            </a:extLst>
          </p:cNvPr>
          <p:cNvSpPr txBox="1"/>
          <p:nvPr/>
        </p:nvSpPr>
        <p:spPr>
          <a:xfrm>
            <a:off x="9982740" y="4823892"/>
            <a:ext cx="2895343" cy="646331"/>
          </a:xfrm>
          <a:prstGeom prst="rect">
            <a:avLst/>
          </a:prstGeom>
          <a:noFill/>
        </p:spPr>
        <p:txBody>
          <a:bodyPr wrap="none" rtlCol="0">
            <a:spAutoFit/>
          </a:bodyPr>
          <a:lstStyle/>
          <a:p>
            <a:r>
              <a:rPr lang="en-US" dirty="0">
                <a:solidFill>
                  <a:srgbClr val="FFFFFF"/>
                </a:solidFill>
              </a:rPr>
              <a:t>-2x10</a:t>
            </a:r>
            <a:r>
              <a:rPr lang="en-US" baseline="30000" dirty="0">
                <a:solidFill>
                  <a:srgbClr val="FFFFFF"/>
                </a:solidFill>
              </a:rPr>
              <a:t>6</a:t>
            </a:r>
            <a:r>
              <a:rPr lang="en-US" dirty="0">
                <a:solidFill>
                  <a:srgbClr val="FFFFFF"/>
                </a:solidFill>
              </a:rPr>
              <a:t> years </a:t>
            </a:r>
          </a:p>
        </p:txBody>
      </p:sp>
      <p:sp>
        <p:nvSpPr>
          <p:cNvPr id="34" name="TextBox 33">
            <a:extLst>
              <a:ext uri="{FF2B5EF4-FFF2-40B4-BE49-F238E27FC236}">
                <a16:creationId xmlns:a16="http://schemas.microsoft.com/office/drawing/2014/main" id="{702FB507-EBBF-6E42-9E16-6E064FE81A93}"/>
              </a:ext>
            </a:extLst>
          </p:cNvPr>
          <p:cNvSpPr txBox="1"/>
          <p:nvPr/>
        </p:nvSpPr>
        <p:spPr>
          <a:xfrm>
            <a:off x="8560262" y="5655905"/>
            <a:ext cx="3995026" cy="1754326"/>
          </a:xfrm>
          <a:prstGeom prst="rect">
            <a:avLst/>
          </a:prstGeom>
          <a:noFill/>
        </p:spPr>
        <p:txBody>
          <a:bodyPr wrap="square" rtlCol="0">
            <a:spAutoFit/>
          </a:bodyPr>
          <a:lstStyle/>
          <a:p>
            <a:r>
              <a:rPr lang="en-US" dirty="0">
                <a:solidFill>
                  <a:srgbClr val="FFFF00"/>
                </a:solidFill>
              </a:rPr>
              <a:t>All of this light arrives at the same time (t=0)</a:t>
            </a:r>
          </a:p>
        </p:txBody>
      </p:sp>
      <p:sp>
        <p:nvSpPr>
          <p:cNvPr id="37" name="Freeform 36">
            <a:extLst>
              <a:ext uri="{FF2B5EF4-FFF2-40B4-BE49-F238E27FC236}">
                <a16:creationId xmlns:a16="http://schemas.microsoft.com/office/drawing/2014/main" id="{12B56005-EFFF-ED4E-A1BE-C82A8E1E257B}"/>
              </a:ext>
            </a:extLst>
          </p:cNvPr>
          <p:cNvSpPr/>
          <p:nvPr/>
        </p:nvSpPr>
        <p:spPr>
          <a:xfrm rot="8581644">
            <a:off x="4635584" y="5634177"/>
            <a:ext cx="113544" cy="222357"/>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0070C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734161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944" y="0"/>
            <a:ext cx="12545609" cy="1300480"/>
          </a:xfrm>
        </p:spPr>
        <p:txBody>
          <a:bodyPr/>
          <a:lstStyle/>
          <a:p>
            <a:r>
              <a:rPr lang="en-US" dirty="0"/>
              <a:t>Neutrino Masses from Oscillations</a:t>
            </a:r>
          </a:p>
        </p:txBody>
      </p:sp>
      <p:sp>
        <p:nvSpPr>
          <p:cNvPr id="4" name="Slide Number Placeholder 3"/>
          <p:cNvSpPr>
            <a:spLocks noGrp="1"/>
          </p:cNvSpPr>
          <p:nvPr>
            <p:ph type="sldNum" sz="quarter" idx="12"/>
          </p:nvPr>
        </p:nvSpPr>
        <p:spPr/>
        <p:txBody>
          <a:bodyPr/>
          <a:lstStyle/>
          <a:p>
            <a:pPr defTabSz="1147481" fontAlgn="base" hangingPunct="1">
              <a:spcBef>
                <a:spcPct val="0"/>
              </a:spcBef>
              <a:spcAft>
                <a:spcPct val="0"/>
              </a:spcAft>
              <a:defRPr/>
            </a:pPr>
            <a:fld id="{EB07B666-0005-D843-B37B-9851DF6282A0}" type="slidenum">
              <a:rPr lang="en-US" kern="1200">
                <a:solidFill>
                  <a:srgbClr val="FFFFFF"/>
                </a:solidFill>
                <a:latin typeface="Arial" pitchFamily="-107" charset="0"/>
              </a:rPr>
              <a:pPr defTabSz="1147481" fontAlgn="base" hangingPunct="1">
                <a:spcBef>
                  <a:spcPct val="0"/>
                </a:spcBef>
                <a:spcAft>
                  <a:spcPct val="0"/>
                </a:spcAft>
                <a:defRPr/>
              </a:pPr>
              <a:t>28</a:t>
            </a:fld>
            <a:endParaRPr lang="en-US" kern="1200">
              <a:solidFill>
                <a:srgbClr val="FFFFFF"/>
              </a:solidFill>
              <a:latin typeface="Arial" pitchFamily="-107" charset="0"/>
            </a:endParaRPr>
          </a:p>
        </p:txBody>
      </p:sp>
      <p:pic>
        <p:nvPicPr>
          <p:cNvPr id="6" name="Picture 5" descr="neutrinomassheir.pdf"/>
          <p:cNvPicPr>
            <a:picLocks noChangeAspect="1"/>
          </p:cNvPicPr>
          <p:nvPr/>
        </p:nvPicPr>
        <p:blipFill>
          <a:blip r:embed="rId3"/>
          <a:stretch>
            <a:fillRect/>
          </a:stretch>
        </p:blipFill>
        <p:spPr>
          <a:xfrm>
            <a:off x="191247" y="1908166"/>
            <a:ext cx="7363012" cy="7156164"/>
          </a:xfrm>
          <a:prstGeom prst="rect">
            <a:avLst/>
          </a:prstGeom>
        </p:spPr>
      </p:pic>
      <p:sp>
        <p:nvSpPr>
          <p:cNvPr id="9" name="TextBox 8"/>
          <p:cNvSpPr txBox="1"/>
          <p:nvPr/>
        </p:nvSpPr>
        <p:spPr>
          <a:xfrm>
            <a:off x="2964331" y="3572652"/>
            <a:ext cx="2629648" cy="1326335"/>
          </a:xfrm>
          <a:prstGeom prst="rect">
            <a:avLst/>
          </a:prstGeom>
          <a:solidFill>
            <a:srgbClr val="FFFFFF"/>
          </a:solidFill>
        </p:spPr>
        <p:txBody>
          <a:bodyPr wrap="square" lIns="127837" tIns="63918" rIns="127837" bIns="63918" rtlCol="0">
            <a:spAutoFit/>
          </a:bodyPr>
          <a:lstStyle/>
          <a:p>
            <a:pPr algn="l" defTabSz="1147481" fontAlgn="base" hangingPunct="1">
              <a:spcBef>
                <a:spcPct val="0"/>
              </a:spcBef>
              <a:spcAft>
                <a:spcPct val="0"/>
              </a:spcAft>
            </a:pPr>
            <a:r>
              <a:rPr lang="en-US" sz="3890" kern="1200" dirty="0">
                <a:solidFill>
                  <a:srgbClr val="000000"/>
                </a:solidFill>
                <a:latin typeface="Arial" pitchFamily="-107" charset="0"/>
              </a:rPr>
              <a:t>≈(0.05eV)</a:t>
            </a:r>
            <a:r>
              <a:rPr lang="en-US" sz="3890" kern="1200" baseline="30000" dirty="0">
                <a:solidFill>
                  <a:srgbClr val="000000"/>
                </a:solidFill>
                <a:latin typeface="Arial" pitchFamily="-107" charset="0"/>
              </a:rPr>
              <a:t>2</a:t>
            </a:r>
          </a:p>
          <a:p>
            <a:pPr algn="l" defTabSz="1147481" fontAlgn="base" hangingPunct="1">
              <a:spcBef>
                <a:spcPct val="0"/>
              </a:spcBef>
              <a:spcAft>
                <a:spcPct val="0"/>
              </a:spcAft>
            </a:pPr>
            <a:endParaRPr lang="en-US" sz="3890" kern="1200" dirty="0">
              <a:solidFill>
                <a:srgbClr val="000000"/>
              </a:solidFill>
              <a:latin typeface="Arial" pitchFamily="-107" charset="0"/>
            </a:endParaRPr>
          </a:p>
        </p:txBody>
      </p:sp>
      <p:cxnSp>
        <p:nvCxnSpPr>
          <p:cNvPr id="11" name="Straight Arrow Connector 10"/>
          <p:cNvCxnSpPr/>
          <p:nvPr/>
        </p:nvCxnSpPr>
        <p:spPr>
          <a:xfrm rot="16200000" flipH="1">
            <a:off x="3107817" y="7187594"/>
            <a:ext cx="1932658" cy="17531"/>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714758" y="8144626"/>
            <a:ext cx="736301" cy="1806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205626" y="6753834"/>
            <a:ext cx="812810" cy="727710"/>
          </a:xfrm>
          <a:prstGeom prst="rect">
            <a:avLst/>
          </a:prstGeom>
          <a:solidFill>
            <a:srgbClr val="FFFFFF"/>
          </a:solidFill>
        </p:spPr>
        <p:txBody>
          <a:bodyPr wrap="none" lIns="127837" tIns="63918" rIns="127837" bIns="63918" rtlCol="0">
            <a:spAutoFit/>
          </a:bodyPr>
          <a:lstStyle/>
          <a:p>
            <a:pPr algn="l" defTabSz="1147481" fontAlgn="base" hangingPunct="1">
              <a:spcBef>
                <a:spcPct val="0"/>
              </a:spcBef>
              <a:spcAft>
                <a:spcPct val="0"/>
              </a:spcAft>
            </a:pPr>
            <a:r>
              <a:rPr lang="en-US" sz="3890" kern="1200" dirty="0">
                <a:solidFill>
                  <a:srgbClr val="000000"/>
                </a:solidFill>
                <a:latin typeface="Arial" pitchFamily="-107" charset="0"/>
              </a:rPr>
              <a:t>??</a:t>
            </a:r>
          </a:p>
        </p:txBody>
      </p:sp>
      <p:sp>
        <p:nvSpPr>
          <p:cNvPr id="15" name="TextBox 14"/>
          <p:cNvSpPr txBox="1"/>
          <p:nvPr/>
        </p:nvSpPr>
        <p:spPr>
          <a:xfrm>
            <a:off x="4398468" y="7729194"/>
            <a:ext cx="535491" cy="727710"/>
          </a:xfrm>
          <a:prstGeom prst="rect">
            <a:avLst/>
          </a:prstGeom>
          <a:solidFill>
            <a:srgbClr val="FFFFFF"/>
          </a:solidFill>
        </p:spPr>
        <p:txBody>
          <a:bodyPr wrap="none" lIns="127837" tIns="63918" rIns="127837" bIns="63918" rtlCol="0">
            <a:spAutoFit/>
          </a:bodyPr>
          <a:lstStyle/>
          <a:p>
            <a:pPr algn="l" defTabSz="1147481" fontAlgn="base" hangingPunct="1">
              <a:spcBef>
                <a:spcPct val="0"/>
              </a:spcBef>
              <a:spcAft>
                <a:spcPct val="0"/>
              </a:spcAft>
            </a:pPr>
            <a:r>
              <a:rPr lang="en-US" sz="3890" kern="1200" dirty="0">
                <a:solidFill>
                  <a:srgbClr val="000000"/>
                </a:solidFill>
                <a:latin typeface="Arial" pitchFamily="-107" charset="0"/>
              </a:rPr>
              <a:t>0</a:t>
            </a:r>
          </a:p>
        </p:txBody>
      </p:sp>
      <p:pic>
        <p:nvPicPr>
          <p:cNvPr id="1026" name="Picture 2" descr="omposition anim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3788" y="3023403"/>
            <a:ext cx="10279529" cy="316752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8410210" y="6575243"/>
            <a:ext cx="3748142" cy="1946430"/>
          </a:xfrm>
          <a:prstGeom prst="rect">
            <a:avLst/>
          </a:prstGeom>
          <a:noFill/>
        </p:spPr>
        <p:txBody>
          <a:bodyPr wrap="none" rtlCol="0">
            <a:spAutoFit/>
          </a:bodyPr>
          <a:lstStyle/>
          <a:p>
            <a:pPr defTabSz="1147481" fontAlgn="base" hangingPunct="1">
              <a:spcBef>
                <a:spcPct val="0"/>
              </a:spcBef>
              <a:spcAft>
                <a:spcPct val="0"/>
              </a:spcAft>
            </a:pPr>
            <a:r>
              <a:rPr lang="en-US" sz="3012" kern="1200" dirty="0">
                <a:solidFill>
                  <a:srgbClr val="FFFFFF"/>
                </a:solidFill>
                <a:latin typeface="Arial" pitchFamily="-107" charset="0"/>
              </a:rPr>
              <a:t>3 mass eigenstates</a:t>
            </a:r>
          </a:p>
          <a:p>
            <a:pPr defTabSz="1147481" fontAlgn="base" hangingPunct="1">
              <a:spcBef>
                <a:spcPct val="0"/>
              </a:spcBef>
              <a:spcAft>
                <a:spcPct val="0"/>
              </a:spcAft>
            </a:pPr>
            <a:r>
              <a:rPr lang="en-US" sz="3012" kern="1200" dirty="0">
                <a:solidFill>
                  <a:srgbClr val="FFFFFF"/>
                </a:solidFill>
                <a:latin typeface="Arial" pitchFamily="-107" charset="0"/>
              </a:rPr>
              <a:t>X</a:t>
            </a:r>
          </a:p>
          <a:p>
            <a:pPr defTabSz="1147481" fontAlgn="base" hangingPunct="1">
              <a:spcBef>
                <a:spcPct val="0"/>
              </a:spcBef>
              <a:spcAft>
                <a:spcPct val="0"/>
              </a:spcAft>
            </a:pPr>
            <a:r>
              <a:rPr lang="en-US" sz="3012" kern="1200" dirty="0">
                <a:solidFill>
                  <a:srgbClr val="FFFFFF"/>
                </a:solidFill>
                <a:latin typeface="Arial" pitchFamily="-107" charset="0"/>
              </a:rPr>
              <a:t>3 flavors</a:t>
            </a:r>
          </a:p>
          <a:p>
            <a:pPr defTabSz="1147481" fontAlgn="base" hangingPunct="1">
              <a:spcBef>
                <a:spcPct val="0"/>
              </a:spcBef>
              <a:spcAft>
                <a:spcPct val="0"/>
              </a:spcAft>
            </a:pPr>
            <a:r>
              <a:rPr lang="en-US" sz="3012" kern="1200" dirty="0">
                <a:solidFill>
                  <a:srgbClr val="FFFFFF"/>
                </a:solidFill>
                <a:latin typeface="Arial" pitchFamily="-107" charset="0"/>
              </a:rPr>
              <a:t>(electron, muon, tau)</a:t>
            </a:r>
          </a:p>
        </p:txBody>
      </p:sp>
      <p:sp>
        <p:nvSpPr>
          <p:cNvPr id="3" name="TextBox 2">
            <a:extLst>
              <a:ext uri="{FF2B5EF4-FFF2-40B4-BE49-F238E27FC236}">
                <a16:creationId xmlns:a16="http://schemas.microsoft.com/office/drawing/2014/main" id="{DC149560-66D3-8546-AE56-6241A90D046A}"/>
              </a:ext>
            </a:extLst>
          </p:cNvPr>
          <p:cNvSpPr txBox="1"/>
          <p:nvPr/>
        </p:nvSpPr>
        <p:spPr>
          <a:xfrm>
            <a:off x="7973392" y="1684791"/>
            <a:ext cx="4621778" cy="1200329"/>
          </a:xfrm>
          <a:prstGeom prst="rect">
            <a:avLst/>
          </a:prstGeom>
          <a:noFill/>
        </p:spPr>
        <p:txBody>
          <a:bodyPr wrap="none" rtlCol="0">
            <a:spAutoFit/>
          </a:bodyPr>
          <a:lstStyle/>
          <a:p>
            <a:r>
              <a:rPr lang="en-US" dirty="0">
                <a:solidFill>
                  <a:schemeClr val="bg1"/>
                </a:solidFill>
              </a:rPr>
              <a:t>Theory developed by </a:t>
            </a:r>
          </a:p>
          <a:p>
            <a:r>
              <a:rPr lang="en-US" dirty="0">
                <a:solidFill>
                  <a:schemeClr val="bg1"/>
                </a:solidFill>
              </a:rPr>
              <a:t>Bruno </a:t>
            </a:r>
            <a:r>
              <a:rPr lang="en-US" dirty="0" err="1">
                <a:solidFill>
                  <a:schemeClr val="bg1"/>
                </a:solidFill>
              </a:rPr>
              <a:t>Pontecorvo</a:t>
            </a:r>
            <a:endParaRPr lang="en-US" dirty="0">
              <a:solidFill>
                <a:schemeClr val="bg1"/>
              </a:solidFill>
            </a:endParaRPr>
          </a:p>
        </p:txBody>
      </p:sp>
    </p:spTree>
    <p:extLst>
      <p:ext uri="{BB962C8B-B14F-4D97-AF65-F5344CB8AC3E}">
        <p14:creationId xmlns:p14="http://schemas.microsoft.com/office/powerpoint/2010/main" val="3175362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944" y="0"/>
            <a:ext cx="12545609" cy="1300480"/>
          </a:xfrm>
        </p:spPr>
        <p:txBody>
          <a:bodyPr/>
          <a:lstStyle/>
          <a:p>
            <a:r>
              <a:rPr lang="en-US" dirty="0"/>
              <a:t>Neutrino Masses from Oscillations</a:t>
            </a:r>
          </a:p>
        </p:txBody>
      </p:sp>
      <p:sp>
        <p:nvSpPr>
          <p:cNvPr id="4" name="Slide Number Placeholder 3"/>
          <p:cNvSpPr>
            <a:spLocks noGrp="1"/>
          </p:cNvSpPr>
          <p:nvPr>
            <p:ph type="sldNum" sz="quarter" idx="12"/>
          </p:nvPr>
        </p:nvSpPr>
        <p:spPr/>
        <p:txBody>
          <a:bodyPr/>
          <a:lstStyle/>
          <a:p>
            <a:pPr defTabSz="1147481" fontAlgn="base" hangingPunct="1">
              <a:spcBef>
                <a:spcPct val="0"/>
              </a:spcBef>
              <a:spcAft>
                <a:spcPct val="0"/>
              </a:spcAft>
              <a:defRPr/>
            </a:pPr>
            <a:fld id="{EB07B666-0005-D843-B37B-9851DF6282A0}" type="slidenum">
              <a:rPr lang="en-US" kern="1200">
                <a:solidFill>
                  <a:srgbClr val="FFFFFF"/>
                </a:solidFill>
                <a:latin typeface="Arial" pitchFamily="-107" charset="0"/>
              </a:rPr>
              <a:pPr defTabSz="1147481" fontAlgn="base" hangingPunct="1">
                <a:spcBef>
                  <a:spcPct val="0"/>
                </a:spcBef>
                <a:spcAft>
                  <a:spcPct val="0"/>
                </a:spcAft>
                <a:defRPr/>
              </a:pPr>
              <a:t>29</a:t>
            </a:fld>
            <a:endParaRPr lang="en-US" kern="1200">
              <a:solidFill>
                <a:srgbClr val="FFFFFF"/>
              </a:solidFill>
              <a:latin typeface="Arial" pitchFamily="-107" charset="0"/>
            </a:endParaRPr>
          </a:p>
        </p:txBody>
      </p:sp>
      <p:pic>
        <p:nvPicPr>
          <p:cNvPr id="6" name="Picture 5" descr="neutrinomassheir.pdf"/>
          <p:cNvPicPr>
            <a:picLocks noChangeAspect="1"/>
          </p:cNvPicPr>
          <p:nvPr/>
        </p:nvPicPr>
        <p:blipFill>
          <a:blip r:embed="rId3"/>
          <a:stretch>
            <a:fillRect/>
          </a:stretch>
        </p:blipFill>
        <p:spPr>
          <a:xfrm>
            <a:off x="191247" y="1908166"/>
            <a:ext cx="7363012" cy="7156164"/>
          </a:xfrm>
          <a:prstGeom prst="rect">
            <a:avLst/>
          </a:prstGeom>
        </p:spPr>
      </p:pic>
      <p:sp>
        <p:nvSpPr>
          <p:cNvPr id="9" name="TextBox 8"/>
          <p:cNvSpPr txBox="1"/>
          <p:nvPr/>
        </p:nvSpPr>
        <p:spPr>
          <a:xfrm>
            <a:off x="2964331" y="3572652"/>
            <a:ext cx="2629648" cy="1326335"/>
          </a:xfrm>
          <a:prstGeom prst="rect">
            <a:avLst/>
          </a:prstGeom>
          <a:solidFill>
            <a:srgbClr val="FFFFFF"/>
          </a:solidFill>
        </p:spPr>
        <p:txBody>
          <a:bodyPr wrap="square" lIns="127837" tIns="63918" rIns="127837" bIns="63918" rtlCol="0">
            <a:spAutoFit/>
          </a:bodyPr>
          <a:lstStyle/>
          <a:p>
            <a:pPr algn="l" defTabSz="1147481" fontAlgn="base" hangingPunct="1">
              <a:spcBef>
                <a:spcPct val="0"/>
              </a:spcBef>
              <a:spcAft>
                <a:spcPct val="0"/>
              </a:spcAft>
            </a:pPr>
            <a:r>
              <a:rPr lang="en-US" sz="3890" kern="1200" dirty="0">
                <a:solidFill>
                  <a:srgbClr val="000000"/>
                </a:solidFill>
                <a:latin typeface="Arial" pitchFamily="-107" charset="0"/>
              </a:rPr>
              <a:t>≈(0.05eV)</a:t>
            </a:r>
            <a:r>
              <a:rPr lang="en-US" sz="3890" kern="1200" baseline="30000" dirty="0">
                <a:solidFill>
                  <a:srgbClr val="000000"/>
                </a:solidFill>
                <a:latin typeface="Arial" pitchFamily="-107" charset="0"/>
              </a:rPr>
              <a:t>2</a:t>
            </a:r>
          </a:p>
          <a:p>
            <a:pPr algn="l" defTabSz="1147481" fontAlgn="base" hangingPunct="1">
              <a:spcBef>
                <a:spcPct val="0"/>
              </a:spcBef>
              <a:spcAft>
                <a:spcPct val="0"/>
              </a:spcAft>
            </a:pPr>
            <a:endParaRPr lang="en-US" sz="3890" kern="1200" dirty="0">
              <a:solidFill>
                <a:srgbClr val="000000"/>
              </a:solidFill>
              <a:latin typeface="Arial" pitchFamily="-107" charset="0"/>
            </a:endParaRPr>
          </a:p>
        </p:txBody>
      </p:sp>
      <p:cxnSp>
        <p:nvCxnSpPr>
          <p:cNvPr id="11" name="Straight Arrow Connector 10"/>
          <p:cNvCxnSpPr/>
          <p:nvPr/>
        </p:nvCxnSpPr>
        <p:spPr>
          <a:xfrm rot="16200000" flipH="1">
            <a:off x="3107817" y="7187594"/>
            <a:ext cx="1932658" cy="17531"/>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714758" y="8144626"/>
            <a:ext cx="736301" cy="1806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205626" y="6753834"/>
            <a:ext cx="812810" cy="727710"/>
          </a:xfrm>
          <a:prstGeom prst="rect">
            <a:avLst/>
          </a:prstGeom>
          <a:solidFill>
            <a:srgbClr val="FFFFFF"/>
          </a:solidFill>
        </p:spPr>
        <p:txBody>
          <a:bodyPr wrap="none" lIns="127837" tIns="63918" rIns="127837" bIns="63918" rtlCol="0">
            <a:spAutoFit/>
          </a:bodyPr>
          <a:lstStyle/>
          <a:p>
            <a:pPr algn="l" defTabSz="1147481" fontAlgn="base" hangingPunct="1">
              <a:spcBef>
                <a:spcPct val="0"/>
              </a:spcBef>
              <a:spcAft>
                <a:spcPct val="0"/>
              </a:spcAft>
            </a:pPr>
            <a:r>
              <a:rPr lang="en-US" sz="3890" kern="1200" dirty="0">
                <a:solidFill>
                  <a:srgbClr val="000000"/>
                </a:solidFill>
                <a:latin typeface="Arial" pitchFamily="-107" charset="0"/>
              </a:rPr>
              <a:t>??</a:t>
            </a:r>
          </a:p>
        </p:txBody>
      </p:sp>
      <p:sp>
        <p:nvSpPr>
          <p:cNvPr id="15" name="TextBox 14"/>
          <p:cNvSpPr txBox="1"/>
          <p:nvPr/>
        </p:nvSpPr>
        <p:spPr>
          <a:xfrm>
            <a:off x="4398468" y="7729194"/>
            <a:ext cx="535491" cy="727710"/>
          </a:xfrm>
          <a:prstGeom prst="rect">
            <a:avLst/>
          </a:prstGeom>
          <a:solidFill>
            <a:srgbClr val="FFFFFF"/>
          </a:solidFill>
        </p:spPr>
        <p:txBody>
          <a:bodyPr wrap="none" lIns="127837" tIns="63918" rIns="127837" bIns="63918" rtlCol="0">
            <a:spAutoFit/>
          </a:bodyPr>
          <a:lstStyle/>
          <a:p>
            <a:pPr algn="l" defTabSz="1147481" fontAlgn="base" hangingPunct="1">
              <a:spcBef>
                <a:spcPct val="0"/>
              </a:spcBef>
              <a:spcAft>
                <a:spcPct val="0"/>
              </a:spcAft>
            </a:pPr>
            <a:r>
              <a:rPr lang="en-US" sz="3890" kern="1200" dirty="0">
                <a:solidFill>
                  <a:srgbClr val="000000"/>
                </a:solidFill>
                <a:latin typeface="Arial" pitchFamily="-107" charset="0"/>
              </a:rPr>
              <a:t>0</a:t>
            </a:r>
          </a:p>
        </p:txBody>
      </p:sp>
      <p:sp>
        <p:nvSpPr>
          <p:cNvPr id="12" name="TextBox 11"/>
          <p:cNvSpPr txBox="1"/>
          <p:nvPr/>
        </p:nvSpPr>
        <p:spPr>
          <a:xfrm>
            <a:off x="8410210" y="6575243"/>
            <a:ext cx="3748142" cy="1946430"/>
          </a:xfrm>
          <a:prstGeom prst="rect">
            <a:avLst/>
          </a:prstGeom>
          <a:noFill/>
        </p:spPr>
        <p:txBody>
          <a:bodyPr wrap="none" rtlCol="0">
            <a:spAutoFit/>
          </a:bodyPr>
          <a:lstStyle/>
          <a:p>
            <a:pPr defTabSz="1147481" fontAlgn="base" hangingPunct="1">
              <a:spcBef>
                <a:spcPct val="0"/>
              </a:spcBef>
              <a:spcAft>
                <a:spcPct val="0"/>
              </a:spcAft>
            </a:pPr>
            <a:r>
              <a:rPr lang="en-US" sz="3012" kern="1200" dirty="0">
                <a:solidFill>
                  <a:srgbClr val="FFFFFF"/>
                </a:solidFill>
                <a:latin typeface="Arial" pitchFamily="-107" charset="0"/>
              </a:rPr>
              <a:t>3 mass eigenstates</a:t>
            </a:r>
          </a:p>
          <a:p>
            <a:pPr defTabSz="1147481" fontAlgn="base" hangingPunct="1">
              <a:spcBef>
                <a:spcPct val="0"/>
              </a:spcBef>
              <a:spcAft>
                <a:spcPct val="0"/>
              </a:spcAft>
            </a:pPr>
            <a:r>
              <a:rPr lang="en-US" sz="3012" kern="1200" dirty="0">
                <a:solidFill>
                  <a:srgbClr val="FFFFFF"/>
                </a:solidFill>
                <a:latin typeface="Arial" pitchFamily="-107" charset="0"/>
              </a:rPr>
              <a:t>X</a:t>
            </a:r>
          </a:p>
          <a:p>
            <a:pPr defTabSz="1147481" fontAlgn="base" hangingPunct="1">
              <a:spcBef>
                <a:spcPct val="0"/>
              </a:spcBef>
              <a:spcAft>
                <a:spcPct val="0"/>
              </a:spcAft>
            </a:pPr>
            <a:r>
              <a:rPr lang="en-US" sz="3012" kern="1200" dirty="0">
                <a:solidFill>
                  <a:srgbClr val="FFFFFF"/>
                </a:solidFill>
                <a:latin typeface="Arial" pitchFamily="-107" charset="0"/>
              </a:rPr>
              <a:t>3 flavors</a:t>
            </a:r>
          </a:p>
          <a:p>
            <a:pPr defTabSz="1147481" fontAlgn="base" hangingPunct="1">
              <a:spcBef>
                <a:spcPct val="0"/>
              </a:spcBef>
              <a:spcAft>
                <a:spcPct val="0"/>
              </a:spcAft>
            </a:pPr>
            <a:r>
              <a:rPr lang="en-US" sz="3012" kern="1200" dirty="0">
                <a:solidFill>
                  <a:srgbClr val="FFFFFF"/>
                </a:solidFill>
                <a:latin typeface="Arial" pitchFamily="-107" charset="0"/>
              </a:rPr>
              <a:t>(electron, muon, tau)</a:t>
            </a:r>
          </a:p>
        </p:txBody>
      </p:sp>
      <p:sp>
        <p:nvSpPr>
          <p:cNvPr id="3" name="TextBox 2">
            <a:extLst>
              <a:ext uri="{FF2B5EF4-FFF2-40B4-BE49-F238E27FC236}">
                <a16:creationId xmlns:a16="http://schemas.microsoft.com/office/drawing/2014/main" id="{DC149560-66D3-8546-AE56-6241A90D046A}"/>
              </a:ext>
            </a:extLst>
          </p:cNvPr>
          <p:cNvSpPr txBox="1"/>
          <p:nvPr/>
        </p:nvSpPr>
        <p:spPr>
          <a:xfrm>
            <a:off x="7973392" y="1684791"/>
            <a:ext cx="4621778" cy="1200329"/>
          </a:xfrm>
          <a:prstGeom prst="rect">
            <a:avLst/>
          </a:prstGeom>
          <a:noFill/>
        </p:spPr>
        <p:txBody>
          <a:bodyPr wrap="none" rtlCol="0">
            <a:spAutoFit/>
          </a:bodyPr>
          <a:lstStyle/>
          <a:p>
            <a:r>
              <a:rPr lang="en-US" dirty="0">
                <a:solidFill>
                  <a:schemeClr val="bg1"/>
                </a:solidFill>
              </a:rPr>
              <a:t>Theory developed by </a:t>
            </a:r>
          </a:p>
          <a:p>
            <a:r>
              <a:rPr lang="en-US" dirty="0">
                <a:solidFill>
                  <a:schemeClr val="bg1"/>
                </a:solidFill>
              </a:rPr>
              <a:t>Bruno </a:t>
            </a:r>
            <a:r>
              <a:rPr lang="en-US" dirty="0" err="1">
                <a:solidFill>
                  <a:schemeClr val="bg1"/>
                </a:solidFill>
              </a:rPr>
              <a:t>Pontecorvo</a:t>
            </a:r>
            <a:endParaRPr lang="en-US" dirty="0">
              <a:solidFill>
                <a:schemeClr val="bg1"/>
              </a:solidFill>
            </a:endParaRPr>
          </a:p>
        </p:txBody>
      </p:sp>
      <p:pic>
        <p:nvPicPr>
          <p:cNvPr id="7" name="Picture 6">
            <a:extLst>
              <a:ext uri="{FF2B5EF4-FFF2-40B4-BE49-F238E27FC236}">
                <a16:creationId xmlns:a16="http://schemas.microsoft.com/office/drawing/2014/main" id="{0248A246-9C59-474C-8FEA-C04379732F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0340" y="3009955"/>
            <a:ext cx="5355271" cy="3167529"/>
          </a:xfrm>
          <a:prstGeom prst="rect">
            <a:avLst/>
          </a:prstGeom>
        </p:spPr>
      </p:pic>
    </p:spTree>
    <p:extLst>
      <p:ext uri="{BB962C8B-B14F-4D97-AF65-F5344CB8AC3E}">
        <p14:creationId xmlns:p14="http://schemas.microsoft.com/office/powerpoint/2010/main" val="4099934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854D3-899D-8AF5-F7A6-D4230F15385D}"/>
              </a:ext>
            </a:extLst>
          </p:cNvPr>
          <p:cNvSpPr>
            <a:spLocks noGrp="1"/>
          </p:cNvSpPr>
          <p:nvPr>
            <p:ph type="title"/>
          </p:nvPr>
        </p:nvSpPr>
        <p:spPr/>
        <p:txBody>
          <a:bodyPr/>
          <a:lstStyle/>
          <a:p>
            <a:r>
              <a:rPr lang="en-US" dirty="0"/>
              <a:t>Neutrino Mass Observable</a:t>
            </a:r>
          </a:p>
        </p:txBody>
      </p:sp>
      <p:sp>
        <p:nvSpPr>
          <p:cNvPr id="3" name="Content Placeholder 2">
            <a:extLst>
              <a:ext uri="{FF2B5EF4-FFF2-40B4-BE49-F238E27FC236}">
                <a16:creationId xmlns:a16="http://schemas.microsoft.com/office/drawing/2014/main" id="{B690C6BE-80CB-FAF9-E0C3-050E9EBFA49D}"/>
              </a:ext>
            </a:extLst>
          </p:cNvPr>
          <p:cNvSpPr>
            <a:spLocks noGrp="1"/>
          </p:cNvSpPr>
          <p:nvPr>
            <p:ph idx="1"/>
          </p:nvPr>
        </p:nvSpPr>
        <p:spPr>
          <a:xfrm>
            <a:off x="5588000" y="1774617"/>
            <a:ext cx="7226300" cy="7107481"/>
          </a:xfrm>
        </p:spPr>
        <p:txBody>
          <a:bodyPr/>
          <a:lstStyle/>
          <a:p>
            <a:r>
              <a:rPr lang="en-US" sz="3200" dirty="0"/>
              <a:t>Hubble expansion cooling of the relic neutrino thermal momentum leaves very little kinetic energy</a:t>
            </a:r>
          </a:p>
          <a:p>
            <a:pPr lvl="1"/>
            <a:r>
              <a:rPr lang="en-US" sz="2572" dirty="0"/>
              <a:t>Relative to masses of 0.01eV and higher</a:t>
            </a:r>
          </a:p>
          <a:p>
            <a:pPr lvl="1"/>
            <a:endParaRPr lang="en-US" sz="2572" dirty="0"/>
          </a:p>
          <a:p>
            <a:r>
              <a:rPr lang="en-US" sz="3200" dirty="0"/>
              <a:t>As the absolute neutrino mass measurement pushes below 0.2eV</a:t>
            </a:r>
          </a:p>
          <a:p>
            <a:pPr lvl="1"/>
            <a:r>
              <a:rPr lang="en-US" sz="2572" dirty="0"/>
              <a:t>Atomic scales can dominate direct measurement techniques</a:t>
            </a:r>
          </a:p>
        </p:txBody>
      </p:sp>
      <p:sp>
        <p:nvSpPr>
          <p:cNvPr id="4" name="Slide Number Placeholder 3">
            <a:extLst>
              <a:ext uri="{FF2B5EF4-FFF2-40B4-BE49-F238E27FC236}">
                <a16:creationId xmlns:a16="http://schemas.microsoft.com/office/drawing/2014/main" id="{650EA76F-D48D-24D7-9DAB-BA982B7691B4}"/>
              </a:ext>
            </a:extLst>
          </p:cNvPr>
          <p:cNvSpPr>
            <a:spLocks noGrp="1"/>
          </p:cNvSpPr>
          <p:nvPr>
            <p:ph type="sldNum" sz="quarter" idx="12"/>
          </p:nvPr>
        </p:nvSpPr>
        <p:spPr/>
        <p:txBody>
          <a:bodyPr/>
          <a:lstStyle/>
          <a:p>
            <a:pPr>
              <a:defRPr/>
            </a:pPr>
            <a:fld id="{EB07B666-0005-D843-B37B-9851DF6282A0}" type="slidenum">
              <a:rPr lang="en-US" smtClean="0"/>
              <a:pPr>
                <a:defRPr/>
              </a:pPr>
              <a:t>3</a:t>
            </a:fld>
            <a:endParaRPr lang="en-US"/>
          </a:p>
        </p:txBody>
      </p:sp>
      <p:pic>
        <p:nvPicPr>
          <p:cNvPr id="8" name="Picture 7" descr="A graph of a mass of energy&#10;&#10;AI-generated content may be incorrect.">
            <a:extLst>
              <a:ext uri="{FF2B5EF4-FFF2-40B4-BE49-F238E27FC236}">
                <a16:creationId xmlns:a16="http://schemas.microsoft.com/office/drawing/2014/main" id="{E15EBEEA-B710-8922-A7A7-CF6F86815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400" y="1485900"/>
            <a:ext cx="5283200" cy="7924800"/>
          </a:xfrm>
          <a:prstGeom prst="rect">
            <a:avLst/>
          </a:prstGeom>
        </p:spPr>
      </p:pic>
      <p:sp>
        <p:nvSpPr>
          <p:cNvPr id="9" name="TextBox 8">
            <a:extLst>
              <a:ext uri="{FF2B5EF4-FFF2-40B4-BE49-F238E27FC236}">
                <a16:creationId xmlns:a16="http://schemas.microsoft.com/office/drawing/2014/main" id="{F5F80643-9FAB-E3B2-663E-72633CEB4CC5}"/>
              </a:ext>
            </a:extLst>
          </p:cNvPr>
          <p:cNvSpPr txBox="1"/>
          <p:nvPr/>
        </p:nvSpPr>
        <p:spPr>
          <a:xfrm>
            <a:off x="4852429" y="7035062"/>
            <a:ext cx="7961871" cy="1754326"/>
          </a:xfrm>
          <a:prstGeom prst="rect">
            <a:avLst/>
          </a:prstGeom>
          <a:noFill/>
        </p:spPr>
        <p:txBody>
          <a:bodyPr wrap="square" rtlCol="0">
            <a:spAutoFit/>
          </a:bodyPr>
          <a:lstStyle/>
          <a:p>
            <a:r>
              <a:rPr lang="en-US" dirty="0">
                <a:solidFill>
                  <a:schemeClr val="bg1"/>
                </a:solidFill>
              </a:rPr>
              <a:t>PTOLEMY proposes a new “window” for neutrino mass(es) in the range 0.02-0.2eV</a:t>
            </a:r>
          </a:p>
        </p:txBody>
      </p:sp>
      <p:sp>
        <p:nvSpPr>
          <p:cNvPr id="10" name="TextBox 9">
            <a:extLst>
              <a:ext uri="{FF2B5EF4-FFF2-40B4-BE49-F238E27FC236}">
                <a16:creationId xmlns:a16="http://schemas.microsoft.com/office/drawing/2014/main" id="{D6C4E985-A116-0B03-911C-1E9E76E34756}"/>
              </a:ext>
            </a:extLst>
          </p:cNvPr>
          <p:cNvSpPr txBox="1"/>
          <p:nvPr/>
        </p:nvSpPr>
        <p:spPr>
          <a:xfrm>
            <a:off x="6253170" y="8913100"/>
            <a:ext cx="5160387" cy="646331"/>
          </a:xfrm>
          <a:prstGeom prst="rect">
            <a:avLst/>
          </a:prstGeom>
          <a:noFill/>
        </p:spPr>
        <p:txBody>
          <a:bodyPr wrap="none" rtlCol="0">
            <a:spAutoFit/>
          </a:bodyPr>
          <a:lstStyle/>
          <a:p>
            <a:r>
              <a:rPr lang="en-US" dirty="0">
                <a:hlinkClick r:id="rId3"/>
              </a:rPr>
              <a:t>http://ptolemy.lngs.infn.it</a:t>
            </a:r>
            <a:endParaRPr lang="en-US" dirty="0"/>
          </a:p>
        </p:txBody>
      </p:sp>
    </p:spTree>
    <p:extLst>
      <p:ext uri="{BB962C8B-B14F-4D97-AF65-F5344CB8AC3E}">
        <p14:creationId xmlns:p14="http://schemas.microsoft.com/office/powerpoint/2010/main" val="41291727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a:extLst>
              <a:ext uri="{FF2B5EF4-FFF2-40B4-BE49-F238E27FC236}">
                <a16:creationId xmlns:a16="http://schemas.microsoft.com/office/drawing/2014/main" id="{B599F911-FB28-3B4B-B4A3-601EA379BF26}"/>
              </a:ext>
            </a:extLst>
          </p:cNvPr>
          <p:cNvSpPr/>
          <p:nvPr/>
        </p:nvSpPr>
        <p:spPr>
          <a:xfrm rot="2546111">
            <a:off x="7193165" y="1741115"/>
            <a:ext cx="1974304" cy="1861235"/>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CC07301-9732-3746-8185-21D7C11F9DE7}"/>
              </a:ext>
            </a:extLst>
          </p:cNvPr>
          <p:cNvSpPr>
            <a:spLocks noGrp="1"/>
          </p:cNvSpPr>
          <p:nvPr>
            <p:ph type="title"/>
          </p:nvPr>
        </p:nvSpPr>
        <p:spPr/>
        <p:txBody>
          <a:bodyPr/>
          <a:lstStyle/>
          <a:p>
            <a:r>
              <a:rPr lang="en-US" dirty="0"/>
              <a:t>Massive Neutrino Timeline</a:t>
            </a:r>
          </a:p>
        </p:txBody>
      </p:sp>
      <p:sp>
        <p:nvSpPr>
          <p:cNvPr id="4" name="Slide Number Placeholder 3">
            <a:extLst>
              <a:ext uri="{FF2B5EF4-FFF2-40B4-BE49-F238E27FC236}">
                <a16:creationId xmlns:a16="http://schemas.microsoft.com/office/drawing/2014/main" id="{41FB294E-3FD1-1342-91C9-746E2CCD5AFE}"/>
              </a:ext>
            </a:extLst>
          </p:cNvPr>
          <p:cNvSpPr>
            <a:spLocks noGrp="1"/>
          </p:cNvSpPr>
          <p:nvPr>
            <p:ph type="sldNum" sz="quarter" idx="12"/>
          </p:nvPr>
        </p:nvSpPr>
        <p:spPr>
          <a:xfrm>
            <a:off x="9562434" y="9076267"/>
            <a:ext cx="3034453" cy="677333"/>
          </a:xfrm>
        </p:spPr>
        <p:txBody>
          <a:bodyPr/>
          <a:lstStyle/>
          <a:p>
            <a:pPr>
              <a:defRPr/>
            </a:pPr>
            <a:fld id="{EB07B666-0005-D843-B37B-9851DF6282A0}" type="slidenum">
              <a:rPr lang="en-US" smtClean="0"/>
              <a:pPr>
                <a:defRPr/>
              </a:pPr>
              <a:t>30</a:t>
            </a:fld>
            <a:endParaRPr lang="en-US" dirty="0"/>
          </a:p>
        </p:txBody>
      </p:sp>
      <p:pic>
        <p:nvPicPr>
          <p:cNvPr id="5" name="Content Placeholder 4">
            <a:extLst>
              <a:ext uri="{FF2B5EF4-FFF2-40B4-BE49-F238E27FC236}">
                <a16:creationId xmlns:a16="http://schemas.microsoft.com/office/drawing/2014/main" id="{53DB5C2C-F06A-4244-92EE-2DF65BCED6E0}"/>
              </a:ext>
            </a:extLst>
          </p:cNvPr>
          <p:cNvPicPr>
            <a:picLocks noGrp="1" noChangeAspect="1"/>
          </p:cNvPicPr>
          <p:nvPr>
            <p:ph idx="1"/>
          </p:nvPr>
        </p:nvPicPr>
        <p:blipFill rotWithShape="1">
          <a:blip r:embed="rId3">
            <a:alphaModFix/>
            <a:extLst>
              <a:ext uri="{28A0092B-C50C-407E-A947-70E740481C1C}">
                <a14:useLocalDpi xmlns:a14="http://schemas.microsoft.com/office/drawing/2010/main" val="0"/>
              </a:ext>
            </a:extLst>
          </a:blip>
          <a:srcRect t="12830" r="51950" b="12464"/>
          <a:stretch/>
        </p:blipFill>
        <p:spPr>
          <a:xfrm>
            <a:off x="74970" y="1886510"/>
            <a:ext cx="8166829" cy="7633856"/>
          </a:xfrm>
        </p:spPr>
      </p:pic>
      <p:pic>
        <p:nvPicPr>
          <p:cNvPr id="11" name="Picture 10">
            <a:extLst>
              <a:ext uri="{FF2B5EF4-FFF2-40B4-BE49-F238E27FC236}">
                <a16:creationId xmlns:a16="http://schemas.microsoft.com/office/drawing/2014/main" id="{4E14DAE4-BC29-0D40-A351-AEA325A12DF3}"/>
              </a:ext>
            </a:extLst>
          </p:cNvPr>
          <p:cNvPicPr>
            <a:picLocks noChangeAspect="1"/>
          </p:cNvPicPr>
          <p:nvPr/>
        </p:nvPicPr>
        <p:blipFill>
          <a:blip r:embed="rId4">
            <a:extLst>
              <a:ext uri="{BEBA8EAE-BF5A-486C-A8C5-ECC9F3942E4B}">
                <a14:imgProps xmlns:a14="http://schemas.microsoft.com/office/drawing/2010/main">
                  <a14:imgLayer>
                    <a14:imgEffect>
                      <a14:colorTemperature colorTemp="115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3022871" y="4442266"/>
            <a:ext cx="2606741" cy="2440267"/>
          </a:xfrm>
          <a:prstGeom prst="rect">
            <a:avLst/>
          </a:prstGeom>
        </p:spPr>
      </p:pic>
      <p:pic>
        <p:nvPicPr>
          <p:cNvPr id="13" name="Picture 12">
            <a:extLst>
              <a:ext uri="{FF2B5EF4-FFF2-40B4-BE49-F238E27FC236}">
                <a16:creationId xmlns:a16="http://schemas.microsoft.com/office/drawing/2014/main" id="{57D95CD7-889E-3849-8DF3-6148E65A56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70" y="1846049"/>
            <a:ext cx="8153400" cy="7632700"/>
          </a:xfrm>
          <a:prstGeom prst="rect">
            <a:avLst/>
          </a:prstGeom>
        </p:spPr>
      </p:pic>
      <p:sp>
        <p:nvSpPr>
          <p:cNvPr id="14" name="Freeform 13">
            <a:extLst>
              <a:ext uri="{FF2B5EF4-FFF2-40B4-BE49-F238E27FC236}">
                <a16:creationId xmlns:a16="http://schemas.microsoft.com/office/drawing/2014/main" id="{94CCD805-C76C-9E4D-AABE-A6705EF467F3}"/>
              </a:ext>
            </a:extLst>
          </p:cNvPr>
          <p:cNvSpPr/>
          <p:nvPr/>
        </p:nvSpPr>
        <p:spPr>
          <a:xfrm>
            <a:off x="4678784" y="4961965"/>
            <a:ext cx="277469" cy="418089"/>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a:extLst>
              <a:ext uri="{FF2B5EF4-FFF2-40B4-BE49-F238E27FC236}">
                <a16:creationId xmlns:a16="http://schemas.microsoft.com/office/drawing/2014/main" id="{FA1A8A61-7318-5A41-8F59-65429CEE14FF}"/>
              </a:ext>
            </a:extLst>
          </p:cNvPr>
          <p:cNvSpPr/>
          <p:nvPr/>
        </p:nvSpPr>
        <p:spPr>
          <a:xfrm rot="5400000">
            <a:off x="4658353" y="6089458"/>
            <a:ext cx="493142" cy="452281"/>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15">
            <a:extLst>
              <a:ext uri="{FF2B5EF4-FFF2-40B4-BE49-F238E27FC236}">
                <a16:creationId xmlns:a16="http://schemas.microsoft.com/office/drawing/2014/main" id="{5D1A4280-5393-7D44-8B4B-361151BBEEBB}"/>
              </a:ext>
            </a:extLst>
          </p:cNvPr>
          <p:cNvSpPr/>
          <p:nvPr/>
        </p:nvSpPr>
        <p:spPr>
          <a:xfrm flipH="1">
            <a:off x="3483688" y="4975412"/>
            <a:ext cx="494843" cy="418089"/>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F4756030-CD51-DF45-A847-2A8C92A31590}"/>
              </a:ext>
            </a:extLst>
          </p:cNvPr>
          <p:cNvSpPr txBox="1"/>
          <p:nvPr/>
        </p:nvSpPr>
        <p:spPr>
          <a:xfrm>
            <a:off x="9289299" y="1657107"/>
            <a:ext cx="2872901" cy="584775"/>
          </a:xfrm>
          <a:prstGeom prst="rect">
            <a:avLst/>
          </a:prstGeom>
          <a:noFill/>
        </p:spPr>
        <p:txBody>
          <a:bodyPr wrap="none" rtlCol="0">
            <a:spAutoFit/>
          </a:bodyPr>
          <a:lstStyle/>
          <a:p>
            <a:r>
              <a:rPr lang="en-US" sz="3200" u="sng" dirty="0">
                <a:solidFill>
                  <a:srgbClr val="FFFFFF"/>
                </a:solidFill>
              </a:rPr>
              <a:t>Emission Time</a:t>
            </a:r>
          </a:p>
        </p:txBody>
      </p:sp>
      <p:sp>
        <p:nvSpPr>
          <p:cNvPr id="27" name="TextBox 26">
            <a:extLst>
              <a:ext uri="{FF2B5EF4-FFF2-40B4-BE49-F238E27FC236}">
                <a16:creationId xmlns:a16="http://schemas.microsoft.com/office/drawing/2014/main" id="{41F00C43-BA88-214D-B9E1-11852875483B}"/>
              </a:ext>
            </a:extLst>
          </p:cNvPr>
          <p:cNvSpPr txBox="1"/>
          <p:nvPr/>
        </p:nvSpPr>
        <p:spPr>
          <a:xfrm>
            <a:off x="9554666" y="2321541"/>
            <a:ext cx="3536546" cy="646331"/>
          </a:xfrm>
          <a:prstGeom prst="rect">
            <a:avLst/>
          </a:prstGeom>
          <a:noFill/>
        </p:spPr>
        <p:txBody>
          <a:bodyPr wrap="none" rtlCol="0">
            <a:spAutoFit/>
          </a:bodyPr>
          <a:lstStyle/>
          <a:p>
            <a:r>
              <a:rPr lang="en-US" dirty="0">
                <a:solidFill>
                  <a:srgbClr val="FFFFFF"/>
                </a:solidFill>
              </a:rPr>
              <a:t>-13.8x10</a:t>
            </a:r>
            <a:r>
              <a:rPr lang="en-US" baseline="30000" dirty="0">
                <a:solidFill>
                  <a:srgbClr val="FFFFFF"/>
                </a:solidFill>
              </a:rPr>
              <a:t>9</a:t>
            </a:r>
            <a:r>
              <a:rPr lang="en-US" dirty="0">
                <a:solidFill>
                  <a:srgbClr val="FFFFFF"/>
                </a:solidFill>
              </a:rPr>
              <a:t> years </a:t>
            </a:r>
          </a:p>
        </p:txBody>
      </p:sp>
      <p:pic>
        <p:nvPicPr>
          <p:cNvPr id="35" name="Picture 34">
            <a:extLst>
              <a:ext uri="{FF2B5EF4-FFF2-40B4-BE49-F238E27FC236}">
                <a16:creationId xmlns:a16="http://schemas.microsoft.com/office/drawing/2014/main" id="{01E92007-6A34-C24A-9450-E5F0D84D7ECB}"/>
              </a:ext>
            </a:extLst>
          </p:cNvPr>
          <p:cNvPicPr>
            <a:picLocks noChangeAspect="1"/>
          </p:cNvPicPr>
          <p:nvPr/>
        </p:nvPicPr>
        <p:blipFill>
          <a:blip r:embed="rId6"/>
          <a:stretch>
            <a:fillRect/>
          </a:stretch>
        </p:blipFill>
        <p:spPr>
          <a:xfrm>
            <a:off x="8467295" y="6923317"/>
            <a:ext cx="4018137" cy="2560643"/>
          </a:xfrm>
          <a:prstGeom prst="rect">
            <a:avLst/>
          </a:prstGeom>
        </p:spPr>
      </p:pic>
      <p:sp>
        <p:nvSpPr>
          <p:cNvPr id="36" name="TextBox 35">
            <a:extLst>
              <a:ext uri="{FF2B5EF4-FFF2-40B4-BE49-F238E27FC236}">
                <a16:creationId xmlns:a16="http://schemas.microsoft.com/office/drawing/2014/main" id="{28EABBAF-2B2A-9642-B1BC-3EAFB1B55C15}"/>
              </a:ext>
            </a:extLst>
          </p:cNvPr>
          <p:cNvSpPr txBox="1"/>
          <p:nvPr/>
        </p:nvSpPr>
        <p:spPr>
          <a:xfrm>
            <a:off x="9039914" y="6463361"/>
            <a:ext cx="2826415" cy="646331"/>
          </a:xfrm>
          <a:prstGeom prst="rect">
            <a:avLst/>
          </a:prstGeom>
          <a:noFill/>
        </p:spPr>
        <p:txBody>
          <a:bodyPr wrap="none" rtlCol="0">
            <a:spAutoFit/>
          </a:bodyPr>
          <a:lstStyle/>
          <a:p>
            <a:r>
              <a:rPr lang="en-US" dirty="0">
                <a:solidFill>
                  <a:schemeClr val="bg1"/>
                </a:solidFill>
              </a:rPr>
              <a:t>Neutrino Sky</a:t>
            </a:r>
          </a:p>
        </p:txBody>
      </p:sp>
      <p:sp>
        <p:nvSpPr>
          <p:cNvPr id="37" name="Freeform 36">
            <a:extLst>
              <a:ext uri="{FF2B5EF4-FFF2-40B4-BE49-F238E27FC236}">
                <a16:creationId xmlns:a16="http://schemas.microsoft.com/office/drawing/2014/main" id="{3544DCE7-E08F-204E-900E-0DDF422660ED}"/>
              </a:ext>
            </a:extLst>
          </p:cNvPr>
          <p:cNvSpPr/>
          <p:nvPr/>
        </p:nvSpPr>
        <p:spPr>
          <a:xfrm rot="4414417">
            <a:off x="4839436" y="5902802"/>
            <a:ext cx="426814" cy="390988"/>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Freeform 37">
            <a:extLst>
              <a:ext uri="{FF2B5EF4-FFF2-40B4-BE49-F238E27FC236}">
                <a16:creationId xmlns:a16="http://schemas.microsoft.com/office/drawing/2014/main" id="{486F0DBF-1D30-8647-9CAF-1D676366A133}"/>
              </a:ext>
            </a:extLst>
          </p:cNvPr>
          <p:cNvSpPr/>
          <p:nvPr/>
        </p:nvSpPr>
        <p:spPr>
          <a:xfrm rot="2148272">
            <a:off x="4944435" y="5461670"/>
            <a:ext cx="547702" cy="492886"/>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Freeform 38">
            <a:extLst>
              <a:ext uri="{FF2B5EF4-FFF2-40B4-BE49-F238E27FC236}">
                <a16:creationId xmlns:a16="http://schemas.microsoft.com/office/drawing/2014/main" id="{71E5AF6E-3786-7243-81A4-6D2616B864C4}"/>
              </a:ext>
            </a:extLst>
          </p:cNvPr>
          <p:cNvSpPr/>
          <p:nvPr/>
        </p:nvSpPr>
        <p:spPr>
          <a:xfrm rot="1863241" flipH="1">
            <a:off x="3894792" y="4801854"/>
            <a:ext cx="392289" cy="356524"/>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Freeform 39">
            <a:extLst>
              <a:ext uri="{FF2B5EF4-FFF2-40B4-BE49-F238E27FC236}">
                <a16:creationId xmlns:a16="http://schemas.microsoft.com/office/drawing/2014/main" id="{577D4143-123B-C544-AFA9-5709BE590F6E}"/>
              </a:ext>
            </a:extLst>
          </p:cNvPr>
          <p:cNvSpPr/>
          <p:nvPr/>
        </p:nvSpPr>
        <p:spPr>
          <a:xfrm rot="17383054" flipH="1">
            <a:off x="3541898" y="5784408"/>
            <a:ext cx="479836" cy="418369"/>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Freeform 40">
            <a:extLst>
              <a:ext uri="{FF2B5EF4-FFF2-40B4-BE49-F238E27FC236}">
                <a16:creationId xmlns:a16="http://schemas.microsoft.com/office/drawing/2014/main" id="{AA2E754E-731F-E64D-B801-1625C6216660}"/>
              </a:ext>
            </a:extLst>
          </p:cNvPr>
          <p:cNvSpPr/>
          <p:nvPr/>
        </p:nvSpPr>
        <p:spPr>
          <a:xfrm rot="14675065" flipH="1">
            <a:off x="4058126" y="6109886"/>
            <a:ext cx="332013" cy="301171"/>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2" name="Freeform 41">
            <a:extLst>
              <a:ext uri="{FF2B5EF4-FFF2-40B4-BE49-F238E27FC236}">
                <a16:creationId xmlns:a16="http://schemas.microsoft.com/office/drawing/2014/main" id="{D191E1D9-20C9-3046-A75D-D4915349BBED}"/>
              </a:ext>
            </a:extLst>
          </p:cNvPr>
          <p:cNvSpPr/>
          <p:nvPr/>
        </p:nvSpPr>
        <p:spPr>
          <a:xfrm rot="13064346">
            <a:off x="3308862" y="5402863"/>
            <a:ext cx="547702" cy="492886"/>
          </a:xfrm>
          <a:custGeom>
            <a:avLst/>
            <a:gdLst>
              <a:gd name="connsiteX0" fmla="*/ 1700561 w 1712235"/>
              <a:gd name="connsiteY0" fmla="*/ 0 h 1594625"/>
              <a:gd name="connsiteX1" fmla="*/ 1689410 w 1712235"/>
              <a:gd name="connsiteY1" fmla="*/ 189571 h 1594625"/>
              <a:gd name="connsiteX2" fmla="*/ 1494264 w 1712235"/>
              <a:gd name="connsiteY2" fmla="*/ 105937 h 1594625"/>
              <a:gd name="connsiteX3" fmla="*/ 1494264 w 1712235"/>
              <a:gd name="connsiteY3" fmla="*/ 351264 h 1594625"/>
              <a:gd name="connsiteX4" fmla="*/ 1282390 w 1712235"/>
              <a:gd name="connsiteY4" fmla="*/ 284357 h 1594625"/>
              <a:gd name="connsiteX5" fmla="*/ 1293542 w 1712235"/>
              <a:gd name="connsiteY5" fmla="*/ 507381 h 1594625"/>
              <a:gd name="connsiteX6" fmla="*/ 1098395 w 1712235"/>
              <a:gd name="connsiteY6" fmla="*/ 451625 h 1594625"/>
              <a:gd name="connsiteX7" fmla="*/ 1120698 w 1712235"/>
              <a:gd name="connsiteY7" fmla="*/ 669074 h 1594625"/>
              <a:gd name="connsiteX8" fmla="*/ 908825 w 1712235"/>
              <a:gd name="connsiteY8" fmla="*/ 607742 h 1594625"/>
              <a:gd name="connsiteX9" fmla="*/ 936703 w 1712235"/>
              <a:gd name="connsiteY9" fmla="*/ 836342 h 1594625"/>
              <a:gd name="connsiteX10" fmla="*/ 730405 w 1712235"/>
              <a:gd name="connsiteY10" fmla="*/ 763859 h 1594625"/>
              <a:gd name="connsiteX11" fmla="*/ 769434 w 1712235"/>
              <a:gd name="connsiteY11" fmla="*/ 964581 h 1594625"/>
              <a:gd name="connsiteX12" fmla="*/ 591015 w 1712235"/>
              <a:gd name="connsiteY12" fmla="*/ 897674 h 1594625"/>
              <a:gd name="connsiteX13" fmla="*/ 641195 w 1712235"/>
              <a:gd name="connsiteY13" fmla="*/ 1087244 h 1594625"/>
              <a:gd name="connsiteX14" fmla="*/ 451625 w 1712235"/>
              <a:gd name="connsiteY14" fmla="*/ 1009186 h 1594625"/>
              <a:gd name="connsiteX15" fmla="*/ 485078 w 1712235"/>
              <a:gd name="connsiteY15" fmla="*/ 1226635 h 1594625"/>
              <a:gd name="connsiteX16" fmla="*/ 295508 w 1712235"/>
              <a:gd name="connsiteY16" fmla="*/ 1165303 h 1594625"/>
              <a:gd name="connsiteX17" fmla="*/ 334537 w 1712235"/>
              <a:gd name="connsiteY17" fmla="*/ 1366025 h 1594625"/>
              <a:gd name="connsiteX18" fmla="*/ 167269 w 1712235"/>
              <a:gd name="connsiteY18" fmla="*/ 1304693 h 1594625"/>
              <a:gd name="connsiteX19" fmla="*/ 195147 w 1712235"/>
              <a:gd name="connsiteY19" fmla="*/ 1488688 h 1594625"/>
              <a:gd name="connsiteX20" fmla="*/ 33454 w 1712235"/>
              <a:gd name="connsiteY20" fmla="*/ 1421781 h 1594625"/>
              <a:gd name="connsiteX21" fmla="*/ 33454 w 1712235"/>
              <a:gd name="connsiteY21" fmla="*/ 1555596 h 1594625"/>
              <a:gd name="connsiteX22" fmla="*/ 0 w 1712235"/>
              <a:gd name="connsiteY22" fmla="*/ 1594625 h 159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2235" h="1594625">
                <a:moveTo>
                  <a:pt x="1700561" y="0"/>
                </a:moveTo>
                <a:cubicBezTo>
                  <a:pt x="1712177" y="85957"/>
                  <a:pt x="1723793" y="171915"/>
                  <a:pt x="1689410" y="189571"/>
                </a:cubicBezTo>
                <a:cubicBezTo>
                  <a:pt x="1655027" y="207227"/>
                  <a:pt x="1526788" y="78988"/>
                  <a:pt x="1494264" y="105937"/>
                </a:cubicBezTo>
                <a:cubicBezTo>
                  <a:pt x="1461740" y="132886"/>
                  <a:pt x="1529576" y="321527"/>
                  <a:pt x="1494264" y="351264"/>
                </a:cubicBezTo>
                <a:cubicBezTo>
                  <a:pt x="1458952" y="381001"/>
                  <a:pt x="1315844" y="258338"/>
                  <a:pt x="1282390" y="284357"/>
                </a:cubicBezTo>
                <a:cubicBezTo>
                  <a:pt x="1248936" y="310376"/>
                  <a:pt x="1324208" y="479503"/>
                  <a:pt x="1293542" y="507381"/>
                </a:cubicBezTo>
                <a:cubicBezTo>
                  <a:pt x="1262876" y="535259"/>
                  <a:pt x="1127202" y="424676"/>
                  <a:pt x="1098395" y="451625"/>
                </a:cubicBezTo>
                <a:cubicBezTo>
                  <a:pt x="1069588" y="478574"/>
                  <a:pt x="1152293" y="643055"/>
                  <a:pt x="1120698" y="669074"/>
                </a:cubicBezTo>
                <a:cubicBezTo>
                  <a:pt x="1089103" y="695093"/>
                  <a:pt x="939491" y="579864"/>
                  <a:pt x="908825" y="607742"/>
                </a:cubicBezTo>
                <a:cubicBezTo>
                  <a:pt x="878159" y="635620"/>
                  <a:pt x="966440" y="810323"/>
                  <a:pt x="936703" y="836342"/>
                </a:cubicBezTo>
                <a:cubicBezTo>
                  <a:pt x="906966" y="862361"/>
                  <a:pt x="758283" y="742486"/>
                  <a:pt x="730405" y="763859"/>
                </a:cubicBezTo>
                <a:cubicBezTo>
                  <a:pt x="702527" y="785232"/>
                  <a:pt x="792666" y="942279"/>
                  <a:pt x="769434" y="964581"/>
                </a:cubicBezTo>
                <a:cubicBezTo>
                  <a:pt x="746202" y="986883"/>
                  <a:pt x="612388" y="877230"/>
                  <a:pt x="591015" y="897674"/>
                </a:cubicBezTo>
                <a:cubicBezTo>
                  <a:pt x="569642" y="918118"/>
                  <a:pt x="664427" y="1068659"/>
                  <a:pt x="641195" y="1087244"/>
                </a:cubicBezTo>
                <a:cubicBezTo>
                  <a:pt x="617963" y="1105829"/>
                  <a:pt x="477644" y="985954"/>
                  <a:pt x="451625" y="1009186"/>
                </a:cubicBezTo>
                <a:cubicBezTo>
                  <a:pt x="425605" y="1032418"/>
                  <a:pt x="511097" y="1200616"/>
                  <a:pt x="485078" y="1226635"/>
                </a:cubicBezTo>
                <a:cubicBezTo>
                  <a:pt x="459059" y="1252654"/>
                  <a:pt x="320598" y="1142071"/>
                  <a:pt x="295508" y="1165303"/>
                </a:cubicBezTo>
                <a:cubicBezTo>
                  <a:pt x="270418" y="1188535"/>
                  <a:pt x="355910" y="1342793"/>
                  <a:pt x="334537" y="1366025"/>
                </a:cubicBezTo>
                <a:cubicBezTo>
                  <a:pt x="313164" y="1389257"/>
                  <a:pt x="190501" y="1284249"/>
                  <a:pt x="167269" y="1304693"/>
                </a:cubicBezTo>
                <a:cubicBezTo>
                  <a:pt x="144037" y="1325137"/>
                  <a:pt x="217449" y="1469173"/>
                  <a:pt x="195147" y="1488688"/>
                </a:cubicBezTo>
                <a:cubicBezTo>
                  <a:pt x="172844" y="1508203"/>
                  <a:pt x="60403" y="1410630"/>
                  <a:pt x="33454" y="1421781"/>
                </a:cubicBezTo>
                <a:cubicBezTo>
                  <a:pt x="6505" y="1432932"/>
                  <a:pt x="39030" y="1526789"/>
                  <a:pt x="33454" y="1555596"/>
                </a:cubicBezTo>
                <a:cubicBezTo>
                  <a:pt x="27878" y="1584403"/>
                  <a:pt x="13939" y="1589514"/>
                  <a:pt x="0" y="1594625"/>
                </a:cubicBezTo>
              </a:path>
            </a:pathLst>
          </a:custGeom>
          <a:noFill/>
          <a:ln w="2540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40653E4D-6E0C-8946-B78A-471DD67D3AFC}"/>
              </a:ext>
            </a:extLst>
          </p:cNvPr>
          <p:cNvSpPr txBox="1"/>
          <p:nvPr/>
        </p:nvSpPr>
        <p:spPr>
          <a:xfrm>
            <a:off x="7598026" y="2939777"/>
            <a:ext cx="5545108" cy="646331"/>
          </a:xfrm>
          <a:prstGeom prst="rect">
            <a:avLst/>
          </a:prstGeom>
          <a:noFill/>
        </p:spPr>
        <p:txBody>
          <a:bodyPr wrap="none" rtlCol="0">
            <a:spAutoFit/>
          </a:bodyPr>
          <a:lstStyle/>
          <a:p>
            <a:r>
              <a:rPr lang="en-US" dirty="0">
                <a:solidFill>
                  <a:schemeClr val="bg1"/>
                </a:solidFill>
              </a:rPr>
              <a:t>(1 second after Big Bang)</a:t>
            </a:r>
          </a:p>
        </p:txBody>
      </p:sp>
      <p:sp>
        <p:nvSpPr>
          <p:cNvPr id="44" name="TextBox 43">
            <a:extLst>
              <a:ext uri="{FF2B5EF4-FFF2-40B4-BE49-F238E27FC236}">
                <a16:creationId xmlns:a16="http://schemas.microsoft.com/office/drawing/2014/main" id="{3621FC72-9C7F-BC41-B313-19A08BD3DEBA}"/>
              </a:ext>
            </a:extLst>
          </p:cNvPr>
          <p:cNvSpPr txBox="1"/>
          <p:nvPr/>
        </p:nvSpPr>
        <p:spPr>
          <a:xfrm>
            <a:off x="7598026" y="3743194"/>
            <a:ext cx="5493186" cy="1200329"/>
          </a:xfrm>
          <a:prstGeom prst="rect">
            <a:avLst/>
          </a:prstGeom>
          <a:noFill/>
        </p:spPr>
        <p:txBody>
          <a:bodyPr wrap="square" rtlCol="0">
            <a:spAutoFit/>
          </a:bodyPr>
          <a:lstStyle/>
          <a:p>
            <a:r>
              <a:rPr lang="en-US" dirty="0">
                <a:solidFill>
                  <a:schemeClr val="bg1"/>
                </a:solidFill>
              </a:rPr>
              <a:t>No comparable flux from other sources</a:t>
            </a:r>
          </a:p>
        </p:txBody>
      </p:sp>
      <p:sp>
        <p:nvSpPr>
          <p:cNvPr id="45" name="TextBox 44">
            <a:extLst>
              <a:ext uri="{FF2B5EF4-FFF2-40B4-BE49-F238E27FC236}">
                <a16:creationId xmlns:a16="http://schemas.microsoft.com/office/drawing/2014/main" id="{D668A452-D689-FC4A-B452-7312D39E70D2}"/>
              </a:ext>
            </a:extLst>
          </p:cNvPr>
          <p:cNvSpPr txBox="1"/>
          <p:nvPr/>
        </p:nvSpPr>
        <p:spPr>
          <a:xfrm>
            <a:off x="7649948" y="5033054"/>
            <a:ext cx="5493186" cy="1200329"/>
          </a:xfrm>
          <a:prstGeom prst="rect">
            <a:avLst/>
          </a:prstGeom>
          <a:noFill/>
        </p:spPr>
        <p:txBody>
          <a:bodyPr wrap="square" rtlCol="0">
            <a:spAutoFit/>
          </a:bodyPr>
          <a:lstStyle/>
          <a:p>
            <a:r>
              <a:rPr lang="en-US" dirty="0">
                <a:solidFill>
                  <a:schemeClr val="bg1"/>
                </a:solidFill>
              </a:rPr>
              <a:t>Starting radius more spread out due to mass</a:t>
            </a:r>
          </a:p>
        </p:txBody>
      </p:sp>
    </p:spTree>
    <p:extLst>
      <p:ext uri="{BB962C8B-B14F-4D97-AF65-F5344CB8AC3E}">
        <p14:creationId xmlns:p14="http://schemas.microsoft.com/office/powerpoint/2010/main" val="2036723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Image" descr="Image"/>
          <p:cNvPicPr>
            <a:picLocks noChangeAspect="1"/>
          </p:cNvPicPr>
          <p:nvPr/>
        </p:nvPicPr>
        <p:blipFill>
          <a:blip r:embed="rId3"/>
          <a:stretch>
            <a:fillRect/>
          </a:stretch>
        </p:blipFill>
        <p:spPr>
          <a:xfrm>
            <a:off x="243106" y="1792814"/>
            <a:ext cx="3581401" cy="2641601"/>
          </a:xfrm>
          <a:prstGeom prst="rect">
            <a:avLst/>
          </a:prstGeom>
          <a:ln w="12700">
            <a:miter lim="400000"/>
          </a:ln>
        </p:spPr>
      </p:pic>
      <p:pic>
        <p:nvPicPr>
          <p:cNvPr id="178" name="Image" descr="Image"/>
          <p:cNvPicPr>
            <a:picLocks noChangeAspect="1"/>
          </p:cNvPicPr>
          <p:nvPr/>
        </p:nvPicPr>
        <p:blipFill>
          <a:blip r:embed="rId4"/>
          <a:stretch>
            <a:fillRect/>
          </a:stretch>
        </p:blipFill>
        <p:spPr>
          <a:xfrm>
            <a:off x="6580815" y="1860538"/>
            <a:ext cx="4597401" cy="2921001"/>
          </a:xfrm>
          <a:prstGeom prst="rect">
            <a:avLst/>
          </a:prstGeom>
          <a:ln w="12700">
            <a:miter lim="400000"/>
          </a:ln>
        </p:spPr>
      </p:pic>
      <p:sp>
        <p:nvSpPr>
          <p:cNvPr id="179" name="ptolemy - relic neutrino detection strategy"/>
          <p:cNvSpPr txBox="1">
            <a:spLocks noGrp="1"/>
          </p:cNvSpPr>
          <p:nvPr>
            <p:ph type="title" idx="4294967295"/>
          </p:nvPr>
        </p:nvSpPr>
        <p:spPr>
          <a:xfrm>
            <a:off x="1" y="-582645"/>
            <a:ext cx="13004799" cy="2438401"/>
          </a:xfrm>
          <a:prstGeom prst="rect">
            <a:avLst/>
          </a:prstGeom>
        </p:spPr>
        <p:txBody>
          <a:bodyPr>
            <a:normAutofit/>
          </a:bodyPr>
          <a:lstStyle>
            <a:lvl1pPr>
              <a:defRPr sz="5200">
                <a:solidFill>
                  <a:srgbClr val="000000"/>
                </a:solidFill>
                <a:latin typeface="Gill Sans SemiBold"/>
                <a:ea typeface="Gill Sans SemiBold"/>
                <a:cs typeface="Gill Sans SemiBold"/>
                <a:sym typeface="Gill Sans SemiBold"/>
              </a:defRPr>
            </a:lvl1pPr>
          </a:lstStyle>
          <a:p>
            <a:r>
              <a:rPr sz="4800" dirty="0" err="1"/>
              <a:t>ptolemy</a:t>
            </a:r>
            <a:r>
              <a:rPr sz="4800" dirty="0"/>
              <a:t> - relic neutrino detection</a:t>
            </a:r>
          </a:p>
        </p:txBody>
      </p:sp>
      <p:sp>
        <p:nvSpPr>
          <p:cNvPr id="180" name="Background"/>
          <p:cNvSpPr txBox="1"/>
          <p:nvPr/>
        </p:nvSpPr>
        <p:spPr>
          <a:xfrm>
            <a:off x="8709591" y="1799416"/>
            <a:ext cx="2468625"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rgbClr val="000000"/>
                </a:solidFill>
              </a:defRPr>
            </a:lvl1pPr>
          </a:lstStyle>
          <a:p>
            <a:r>
              <a:rPr lang="en-US" dirty="0"/>
              <a:t>Neutrino Capture</a:t>
            </a:r>
            <a:endParaRPr dirty="0"/>
          </a:p>
        </p:txBody>
      </p:sp>
      <p:sp>
        <p:nvSpPr>
          <p:cNvPr id="181" name="Signal"/>
          <p:cNvSpPr txBox="1"/>
          <p:nvPr/>
        </p:nvSpPr>
        <p:spPr>
          <a:xfrm>
            <a:off x="1281312" y="1726900"/>
            <a:ext cx="1615827"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rgbClr val="000000"/>
                </a:solidFill>
              </a:defRPr>
            </a:lvl1pPr>
          </a:lstStyle>
          <a:p>
            <a:r>
              <a:rPr lang="en-US" dirty="0"/>
              <a:t>Beta-Decay</a:t>
            </a:r>
            <a:endParaRPr dirty="0"/>
          </a:p>
        </p:txBody>
      </p:sp>
      <p:pic>
        <p:nvPicPr>
          <p:cNvPr id="3" name="Picture 2" descr="A diagram of a graph and a diagram of a graph&#10;&#10;Description automatically generated">
            <a:extLst>
              <a:ext uri="{FF2B5EF4-FFF2-40B4-BE49-F238E27FC236}">
                <a16:creationId xmlns:a16="http://schemas.microsoft.com/office/drawing/2014/main" id="{8FE0C7F8-D40D-190C-BD2E-37484FEE26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8680" y="5169812"/>
            <a:ext cx="5902209" cy="3319527"/>
          </a:xfrm>
          <a:prstGeom prst="rect">
            <a:avLst/>
          </a:prstGeom>
        </p:spPr>
      </p:pic>
      <p:sp>
        <p:nvSpPr>
          <p:cNvPr id="4" name="TextBox 3">
            <a:extLst>
              <a:ext uri="{FF2B5EF4-FFF2-40B4-BE49-F238E27FC236}">
                <a16:creationId xmlns:a16="http://schemas.microsoft.com/office/drawing/2014/main" id="{D47FC648-455A-A53B-0EF8-35D6C88F7E29}"/>
              </a:ext>
            </a:extLst>
          </p:cNvPr>
          <p:cNvSpPr txBox="1"/>
          <p:nvPr/>
        </p:nvSpPr>
        <p:spPr>
          <a:xfrm>
            <a:off x="8208452" y="5197375"/>
            <a:ext cx="316753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Signature of </a:t>
            </a:r>
            <a:r>
              <a:rPr kumimoji="0" lang="en-US" sz="3600" b="0" i="0" u="none" strike="noStrike" cap="none" spc="0" normalizeH="0" baseline="0" dirty="0" err="1">
                <a:ln>
                  <a:noFill/>
                </a:ln>
                <a:solidFill>
                  <a:srgbClr val="535353"/>
                </a:solidFill>
                <a:effectLst/>
                <a:uFillTx/>
                <a:latin typeface="+mn-lt"/>
                <a:ea typeface="+mn-ea"/>
                <a:cs typeface="+mn-cs"/>
                <a:sym typeface="Gill Sans Light"/>
              </a:rPr>
              <a:t>C</a:t>
            </a:r>
            <a:r>
              <a:rPr kumimoji="0" lang="en-US" sz="3600" b="0" i="0" u="none" strike="noStrike" cap="none" spc="0" normalizeH="0" baseline="0" dirty="0" err="1">
                <a:ln>
                  <a:noFill/>
                </a:ln>
                <a:solidFill>
                  <a:srgbClr val="535353"/>
                </a:solidFill>
                <a:effectLst/>
                <a:uFillTx/>
                <a:latin typeface="Symbol" pitchFamily="2" charset="2"/>
                <a:sym typeface="Gill Sans Light"/>
              </a:rPr>
              <a:t>n</a:t>
            </a:r>
            <a:r>
              <a:rPr kumimoji="0" lang="en-US" sz="3600" b="0" i="0" u="none" strike="noStrike" cap="none" spc="0" normalizeH="0" baseline="0" dirty="0" err="1">
                <a:ln>
                  <a:noFill/>
                </a:ln>
                <a:solidFill>
                  <a:srgbClr val="535353"/>
                </a:solidFill>
                <a:effectLst/>
                <a:uFillTx/>
                <a:latin typeface="+mn-lt"/>
                <a:ea typeface="+mn-ea"/>
                <a:cs typeface="+mn-cs"/>
                <a:sym typeface="Gill Sans Light"/>
              </a:rPr>
              <a:t>B</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2" name="Slide Number Placeholder 1">
            <a:extLst>
              <a:ext uri="{FF2B5EF4-FFF2-40B4-BE49-F238E27FC236}">
                <a16:creationId xmlns:a16="http://schemas.microsoft.com/office/drawing/2014/main" id="{D83DBC92-92B4-549A-B6D0-C0564FE4E37F}"/>
              </a:ext>
            </a:extLst>
          </p:cNvPr>
          <p:cNvSpPr>
            <a:spLocks noGrp="1"/>
          </p:cNvSpPr>
          <p:nvPr>
            <p:ph type="sldNum" sz="quarter" idx="2"/>
          </p:nvPr>
        </p:nvSpPr>
        <p:spPr>
          <a:xfrm>
            <a:off x="12327193" y="9271000"/>
            <a:ext cx="342901" cy="355600"/>
          </a:xfrm>
        </p:spPr>
        <p:txBody>
          <a:bodyPr/>
          <a:lstStyle/>
          <a:p>
            <a:fld id="{86CB4B4D-7CA3-9044-876B-883B54F8677D}" type="slidenum">
              <a:rPr lang="en-IT" smtClean="0"/>
              <a:t>31</a:t>
            </a:fld>
            <a:endParaRPr lang="en-IT"/>
          </a:p>
        </p:txBody>
      </p:sp>
      <p:pic>
        <p:nvPicPr>
          <p:cNvPr id="7" name="Picture 5" descr="A diagram of solar energy&#10;&#10;Description automatically generated">
            <a:extLst>
              <a:ext uri="{FF2B5EF4-FFF2-40B4-BE49-F238E27FC236}">
                <a16:creationId xmlns:a16="http://schemas.microsoft.com/office/drawing/2014/main" id="{FA236E6C-3A8F-0E5C-E263-D67C4EBF59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512" y="4751377"/>
            <a:ext cx="7046169" cy="4735231"/>
          </a:xfrm>
          <a:prstGeom prst="rect">
            <a:avLst/>
          </a:prstGeom>
        </p:spPr>
      </p:pic>
      <p:sp>
        <p:nvSpPr>
          <p:cNvPr id="9" name="CasellaDiTesto 7">
            <a:extLst>
              <a:ext uri="{FF2B5EF4-FFF2-40B4-BE49-F238E27FC236}">
                <a16:creationId xmlns:a16="http://schemas.microsoft.com/office/drawing/2014/main" id="{F28B04AD-47B9-6594-ABC6-7451C2CA5025}"/>
              </a:ext>
            </a:extLst>
          </p:cNvPr>
          <p:cNvSpPr txBox="1"/>
          <p:nvPr/>
        </p:nvSpPr>
        <p:spPr>
          <a:xfrm>
            <a:off x="1559540" y="4840071"/>
            <a:ext cx="4500601" cy="369332"/>
          </a:xfrm>
          <a:prstGeom prst="rect">
            <a:avLst/>
          </a:prstGeom>
          <a:noFill/>
        </p:spPr>
        <p:txBody>
          <a:bodyPr wrap="square">
            <a:spAutoFit/>
          </a:bodyPr>
          <a:lstStyle/>
          <a:p>
            <a:r>
              <a:rPr lang="da-DK" sz="1800" b="0" i="1">
                <a:solidFill>
                  <a:srgbClr val="000000"/>
                </a:solidFill>
                <a:effectLst/>
                <a:latin typeface="Lucida Grande"/>
              </a:rPr>
              <a:t>Rev. Mod. </a:t>
            </a:r>
            <a:r>
              <a:rPr lang="da-DK" sz="1800" b="0" i="1" err="1">
                <a:solidFill>
                  <a:srgbClr val="000000"/>
                </a:solidFill>
                <a:effectLst/>
                <a:latin typeface="Lucida Grande"/>
              </a:rPr>
              <a:t>Phys</a:t>
            </a:r>
            <a:r>
              <a:rPr lang="da-DK" sz="1800" b="0" i="1">
                <a:solidFill>
                  <a:srgbClr val="000000"/>
                </a:solidFill>
                <a:effectLst/>
                <a:latin typeface="Lucida Grande"/>
              </a:rPr>
              <a:t>. 92, 45006 (2020)</a:t>
            </a:r>
            <a:endParaRPr lang="it-IT" sz="1800" i="1"/>
          </a:p>
        </p:txBody>
      </p:sp>
      <p:sp>
        <p:nvSpPr>
          <p:cNvPr id="5" name="TextBox 4">
            <a:extLst>
              <a:ext uri="{FF2B5EF4-FFF2-40B4-BE49-F238E27FC236}">
                <a16:creationId xmlns:a16="http://schemas.microsoft.com/office/drawing/2014/main" id="{F352F697-F1A8-1041-BE49-C1D77B0E3B7E}"/>
              </a:ext>
            </a:extLst>
          </p:cNvPr>
          <p:cNvSpPr txBox="1"/>
          <p:nvPr/>
        </p:nvSpPr>
        <p:spPr>
          <a:xfrm>
            <a:off x="592880" y="1020873"/>
            <a:ext cx="1178848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err="1">
                <a:ln>
                  <a:noFill/>
                </a:ln>
                <a:solidFill>
                  <a:srgbClr val="535353"/>
                </a:solidFill>
                <a:effectLst/>
                <a:uFillTx/>
                <a:latin typeface="+mn-lt"/>
                <a:ea typeface="+mn-ea"/>
                <a:cs typeface="+mn-cs"/>
                <a:sym typeface="Gill Sans Light"/>
              </a:rPr>
              <a:t>PonTecorvo</a:t>
            </a:r>
            <a:r>
              <a:rPr kumimoji="0" lang="en-US" sz="3200" b="0" i="0" u="none" strike="noStrike" cap="none" spc="0" normalizeH="0" baseline="0" dirty="0">
                <a:ln>
                  <a:noFill/>
                </a:ln>
                <a:solidFill>
                  <a:srgbClr val="535353"/>
                </a:solidFill>
                <a:effectLst/>
                <a:uFillTx/>
                <a:latin typeface="+mn-lt"/>
                <a:ea typeface="+mn-ea"/>
                <a:cs typeface="+mn-cs"/>
                <a:sym typeface="Gill Sans Light"/>
              </a:rPr>
              <a:t> Observatory for Light Early-universe Massive-neutrino Yield</a:t>
            </a:r>
          </a:p>
        </p:txBody>
      </p:sp>
      <p:sp>
        <p:nvSpPr>
          <p:cNvPr id="6" name="TextBox 5">
            <a:extLst>
              <a:ext uri="{FF2B5EF4-FFF2-40B4-BE49-F238E27FC236}">
                <a16:creationId xmlns:a16="http://schemas.microsoft.com/office/drawing/2014/main" id="{FBF7FCE0-E32E-7247-91B0-31654284BE44}"/>
              </a:ext>
            </a:extLst>
          </p:cNvPr>
          <p:cNvSpPr txBox="1"/>
          <p:nvPr/>
        </p:nvSpPr>
        <p:spPr>
          <a:xfrm>
            <a:off x="6597594" y="8416012"/>
            <a:ext cx="6527800"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Neutrino Mass Effect on Endpoint</a:t>
            </a: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Predicted by Enrico Fermi</a:t>
            </a:r>
          </a:p>
        </p:txBody>
      </p:sp>
      <p:cxnSp>
        <p:nvCxnSpPr>
          <p:cNvPr id="10" name="Straight Arrow Connector 9">
            <a:extLst>
              <a:ext uri="{FF2B5EF4-FFF2-40B4-BE49-F238E27FC236}">
                <a16:creationId xmlns:a16="http://schemas.microsoft.com/office/drawing/2014/main" id="{2CAD9F64-276B-E045-AD3E-3FA9F16699F3}"/>
              </a:ext>
            </a:extLst>
          </p:cNvPr>
          <p:cNvCxnSpPr>
            <a:cxnSpLocks/>
            <a:stCxn id="3" idx="2"/>
          </p:cNvCxnSpPr>
          <p:nvPr/>
        </p:nvCxnSpPr>
        <p:spPr>
          <a:xfrm flipV="1">
            <a:off x="9949785" y="7742903"/>
            <a:ext cx="879998" cy="746436"/>
          </a:xfrm>
          <a:prstGeom prst="straightConnector1">
            <a:avLst/>
          </a:prstGeom>
          <a:noFill/>
          <a:ln w="50800" cap="flat">
            <a:solidFill>
              <a:schemeClr val="bg1">
                <a:lumMod val="50000"/>
                <a:lumOff val="50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Connector 10">
            <a:extLst>
              <a:ext uri="{FF2B5EF4-FFF2-40B4-BE49-F238E27FC236}">
                <a16:creationId xmlns:a16="http://schemas.microsoft.com/office/drawing/2014/main" id="{94A17C7D-8227-4C40-B08D-D2519CD846AB}"/>
              </a:ext>
            </a:extLst>
          </p:cNvPr>
          <p:cNvCxnSpPr/>
          <p:nvPr/>
        </p:nvCxnSpPr>
        <p:spPr>
          <a:xfrm>
            <a:off x="6270171" y="8489339"/>
            <a:ext cx="0" cy="219232"/>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cxnSp>
        <p:nvCxnSpPr>
          <p:cNvPr id="13" name="Straight Connector 12">
            <a:extLst>
              <a:ext uri="{FF2B5EF4-FFF2-40B4-BE49-F238E27FC236}">
                <a16:creationId xmlns:a16="http://schemas.microsoft.com/office/drawing/2014/main" id="{F8D6B406-166D-6E46-9084-CB17449A20A7}"/>
              </a:ext>
            </a:extLst>
          </p:cNvPr>
          <p:cNvCxnSpPr/>
          <p:nvPr/>
        </p:nvCxnSpPr>
        <p:spPr>
          <a:xfrm>
            <a:off x="6219372" y="8606971"/>
            <a:ext cx="116114" cy="0"/>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sp>
        <p:nvSpPr>
          <p:cNvPr id="14" name="TextBox 13">
            <a:extLst>
              <a:ext uri="{FF2B5EF4-FFF2-40B4-BE49-F238E27FC236}">
                <a16:creationId xmlns:a16="http://schemas.microsoft.com/office/drawing/2014/main" id="{1AD84634-6EEA-964B-87E6-66242B3DE85F}"/>
              </a:ext>
            </a:extLst>
          </p:cNvPr>
          <p:cNvSpPr txBox="1"/>
          <p:nvPr/>
        </p:nvSpPr>
        <p:spPr>
          <a:xfrm>
            <a:off x="5530857" y="8234884"/>
            <a:ext cx="1500621"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dirty="0">
                <a:ln>
                  <a:noFill/>
                </a:ln>
                <a:solidFill>
                  <a:srgbClr val="535353"/>
                </a:solidFill>
                <a:effectLst/>
                <a:uFillTx/>
                <a:latin typeface="+mn-lt"/>
                <a:ea typeface="+mn-ea"/>
                <a:cs typeface="+mn-cs"/>
                <a:sym typeface="Gill Sans Light"/>
              </a:rPr>
              <a:t>KM3</a:t>
            </a:r>
          </a:p>
        </p:txBody>
      </p:sp>
      <p:sp>
        <p:nvSpPr>
          <p:cNvPr id="8" name="Rectangle 7">
            <a:extLst>
              <a:ext uri="{FF2B5EF4-FFF2-40B4-BE49-F238E27FC236}">
                <a16:creationId xmlns:a16="http://schemas.microsoft.com/office/drawing/2014/main" id="{57434D96-C633-B34C-8964-43E2D158FE2E}"/>
              </a:ext>
            </a:extLst>
          </p:cNvPr>
          <p:cNvSpPr/>
          <p:nvPr/>
        </p:nvSpPr>
        <p:spPr>
          <a:xfrm>
            <a:off x="7048946" y="4723450"/>
            <a:ext cx="5845129" cy="523220"/>
          </a:xfrm>
          <a:prstGeom prst="rect">
            <a:avLst/>
          </a:prstGeom>
        </p:spPr>
        <p:txBody>
          <a:bodyPr wrap="square">
            <a:spAutoFit/>
          </a:bodyPr>
          <a:lstStyle/>
          <a:p>
            <a:r>
              <a:rPr lang="mr-IN" sz="2800" dirty="0">
                <a:solidFill>
                  <a:schemeClr val="bg1"/>
                </a:solidFill>
                <a:hlinkClick r:id="rId7"/>
              </a:rPr>
              <a:t>DOI: 10.1088/1475-7516/2007/06/015</a:t>
            </a:r>
            <a:endParaRPr lang="en-US" sz="2800"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25D2B-7384-F24B-9193-1BF7FD2DCDC3}"/>
              </a:ext>
            </a:extLst>
          </p:cNvPr>
          <p:cNvSpPr>
            <a:spLocks noGrp="1"/>
          </p:cNvSpPr>
          <p:nvPr>
            <p:ph type="title"/>
          </p:nvPr>
        </p:nvSpPr>
        <p:spPr>
          <a:xfrm>
            <a:off x="355600" y="254000"/>
            <a:ext cx="12293600" cy="1173018"/>
          </a:xfrm>
        </p:spPr>
        <p:txBody>
          <a:bodyPr>
            <a:normAutofit/>
          </a:bodyPr>
          <a:lstStyle/>
          <a:p>
            <a:r>
              <a:rPr lang="en-US" sz="6000" dirty="0"/>
              <a:t>Idea of Enrico </a:t>
            </a:r>
            <a:r>
              <a:rPr lang="en-US" sz="6000" dirty="0" err="1"/>
              <a:t>FErmi</a:t>
            </a:r>
            <a:endParaRPr lang="en-US" sz="6000" dirty="0"/>
          </a:p>
        </p:txBody>
      </p:sp>
      <p:sp>
        <p:nvSpPr>
          <p:cNvPr id="3" name="Slide Number Placeholder 2">
            <a:extLst>
              <a:ext uri="{FF2B5EF4-FFF2-40B4-BE49-F238E27FC236}">
                <a16:creationId xmlns:a16="http://schemas.microsoft.com/office/drawing/2014/main" id="{6C4D9DB6-928D-2343-B4E4-9D57796F14F6}"/>
              </a:ext>
            </a:extLst>
          </p:cNvPr>
          <p:cNvSpPr>
            <a:spLocks noGrp="1"/>
          </p:cNvSpPr>
          <p:nvPr>
            <p:ph type="sldNum" sz="quarter" idx="2"/>
          </p:nvPr>
        </p:nvSpPr>
        <p:spPr/>
        <p:txBody>
          <a:bodyPr/>
          <a:lstStyle/>
          <a:p>
            <a:fld id="{86CB4B4D-7CA3-9044-876B-883B54F8677D}" type="slidenum">
              <a:rPr lang="en-US" smtClean="0"/>
              <a:t>32</a:t>
            </a:fld>
            <a:endParaRPr lang="en-US"/>
          </a:p>
        </p:txBody>
      </p:sp>
      <p:pic>
        <p:nvPicPr>
          <p:cNvPr id="5" name="Picture 4">
            <a:extLst>
              <a:ext uri="{FF2B5EF4-FFF2-40B4-BE49-F238E27FC236}">
                <a16:creationId xmlns:a16="http://schemas.microsoft.com/office/drawing/2014/main" id="{7BCB63A6-8EAA-FE4D-9B7D-3B7B5EBC920F}"/>
              </a:ext>
            </a:extLst>
          </p:cNvPr>
          <p:cNvPicPr>
            <a:picLocks noChangeAspect="1"/>
          </p:cNvPicPr>
          <p:nvPr/>
        </p:nvPicPr>
        <p:blipFill rotWithShape="1">
          <a:blip r:embed="rId3">
            <a:extLst>
              <a:ext uri="{28A0092B-C50C-407E-A947-70E740481C1C}">
                <a14:useLocalDpi xmlns:a14="http://schemas.microsoft.com/office/drawing/2010/main" val="0"/>
              </a:ext>
            </a:extLst>
          </a:blip>
          <a:srcRect l="21879" r="21394"/>
          <a:stretch/>
        </p:blipFill>
        <p:spPr>
          <a:xfrm>
            <a:off x="1066801" y="1717962"/>
            <a:ext cx="2919447" cy="2971223"/>
          </a:xfrm>
          <a:prstGeom prst="rect">
            <a:avLst/>
          </a:prstGeom>
        </p:spPr>
      </p:pic>
      <p:pic>
        <p:nvPicPr>
          <p:cNvPr id="9" name="Picture 8">
            <a:extLst>
              <a:ext uri="{FF2B5EF4-FFF2-40B4-BE49-F238E27FC236}">
                <a16:creationId xmlns:a16="http://schemas.microsoft.com/office/drawing/2014/main" id="{983CC20F-F773-D944-A6B7-C651C8C712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8691" y="2724219"/>
            <a:ext cx="5938404" cy="4157628"/>
          </a:xfrm>
          <a:prstGeom prst="rect">
            <a:avLst/>
          </a:prstGeom>
        </p:spPr>
      </p:pic>
      <p:sp>
        <p:nvSpPr>
          <p:cNvPr id="10" name="TextBox 9">
            <a:extLst>
              <a:ext uri="{FF2B5EF4-FFF2-40B4-BE49-F238E27FC236}">
                <a16:creationId xmlns:a16="http://schemas.microsoft.com/office/drawing/2014/main" id="{2A523AA0-8BDD-FF4E-9D85-CDCF82BA2873}"/>
              </a:ext>
            </a:extLst>
          </p:cNvPr>
          <p:cNvSpPr txBox="1"/>
          <p:nvPr/>
        </p:nvSpPr>
        <p:spPr>
          <a:xfrm>
            <a:off x="4520372" y="1898161"/>
            <a:ext cx="8128828"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dirty="0"/>
              <a:t>Fermi, E. </a:t>
            </a:r>
            <a:r>
              <a:rPr lang="en-US" sz="2000" dirty="0" err="1"/>
              <a:t>Versuch</a:t>
            </a:r>
            <a:r>
              <a:rPr lang="en-US" sz="2000" dirty="0"/>
              <a:t> </a:t>
            </a:r>
            <a:r>
              <a:rPr lang="en-US" sz="2000" dirty="0" err="1"/>
              <a:t>einer</a:t>
            </a:r>
            <a:r>
              <a:rPr lang="en-US" sz="2000" dirty="0"/>
              <a:t> </a:t>
            </a:r>
            <a:r>
              <a:rPr lang="en-US" sz="2000" dirty="0" err="1"/>
              <a:t>Theorie</a:t>
            </a:r>
            <a:r>
              <a:rPr lang="en-US" sz="2000" dirty="0"/>
              <a:t> der </a:t>
            </a:r>
            <a:r>
              <a:rPr lang="el-GR" sz="2000" dirty="0"/>
              <a:t>β-</a:t>
            </a:r>
            <a:r>
              <a:rPr lang="en-US" sz="2000" dirty="0" err="1"/>
              <a:t>Strahlen</a:t>
            </a:r>
            <a:r>
              <a:rPr lang="en-US" sz="2000" dirty="0"/>
              <a:t>. I. </a:t>
            </a:r>
            <a:r>
              <a:rPr lang="en-US" sz="2000" i="1" dirty="0"/>
              <a:t>Z. </a:t>
            </a:r>
            <a:r>
              <a:rPr lang="en-US" sz="2000" i="1" dirty="0" err="1"/>
              <a:t>Physik</a:t>
            </a:r>
            <a:r>
              <a:rPr lang="en-US" sz="2000" dirty="0"/>
              <a:t> </a:t>
            </a:r>
            <a:r>
              <a:rPr lang="en-US" sz="2000" b="1" dirty="0"/>
              <a:t>88</a:t>
            </a:r>
            <a:r>
              <a:rPr lang="en-US" sz="2000" dirty="0"/>
              <a:t>, 161–177 (</a:t>
            </a:r>
            <a:r>
              <a:rPr lang="en-US" sz="2000" b="1" dirty="0"/>
              <a:t>1934</a:t>
            </a:r>
            <a:r>
              <a:rPr lang="en-US" sz="2000" dirty="0"/>
              <a:t>). </a:t>
            </a:r>
          </a:p>
          <a:p>
            <a:r>
              <a:rPr lang="en-US" sz="2000" dirty="0">
                <a:hlinkClick r:id="rId5"/>
              </a:rPr>
              <a:t>https://doi.org/10.1007/BF01351864</a:t>
            </a:r>
            <a:endParaRPr lang="en-US" sz="2000" dirty="0"/>
          </a:p>
        </p:txBody>
      </p:sp>
      <p:sp>
        <p:nvSpPr>
          <p:cNvPr id="11" name="TextBox 10">
            <a:extLst>
              <a:ext uri="{FF2B5EF4-FFF2-40B4-BE49-F238E27FC236}">
                <a16:creationId xmlns:a16="http://schemas.microsoft.com/office/drawing/2014/main" id="{3881CB3E-E6DA-D949-A766-C4C1CE7A05C9}"/>
              </a:ext>
            </a:extLst>
          </p:cNvPr>
          <p:cNvSpPr txBox="1"/>
          <p:nvPr/>
        </p:nvSpPr>
        <p:spPr>
          <a:xfrm>
            <a:off x="923625" y="7056113"/>
            <a:ext cx="1115754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The neutrino masses are so tiny, their effects are smaller than atomic transitions in normal materials.</a:t>
            </a:r>
          </a:p>
          <a:p>
            <a:pPr marL="0" marR="0" indent="0" algn="ctr" defTabSz="584200" rtl="0" fontAlgn="auto" latinLnBrk="0" hangingPunct="0">
              <a:lnSpc>
                <a:spcPct val="100000"/>
              </a:lnSpc>
              <a:spcBef>
                <a:spcPts val="0"/>
              </a:spcBef>
              <a:spcAft>
                <a:spcPts val="0"/>
              </a:spcAft>
              <a:buClrTx/>
              <a:buSzTx/>
              <a:buFontTx/>
              <a:buNone/>
              <a:tabLst/>
            </a:pPr>
            <a:r>
              <a:rPr lang="en-US" dirty="0"/>
              <a:t>(There is a reason that there are no units on this plot.)</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4" name="TextBox 3">
            <a:extLst>
              <a:ext uri="{FF2B5EF4-FFF2-40B4-BE49-F238E27FC236}">
                <a16:creationId xmlns:a16="http://schemas.microsoft.com/office/drawing/2014/main" id="{5B17CD4C-EA70-3F45-B479-9C3DBC997806}"/>
              </a:ext>
            </a:extLst>
          </p:cNvPr>
          <p:cNvSpPr txBox="1"/>
          <p:nvPr/>
        </p:nvSpPr>
        <p:spPr>
          <a:xfrm>
            <a:off x="9069794" y="1357920"/>
            <a:ext cx="3682098"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b="1" dirty="0"/>
              <a:t>91</a:t>
            </a:r>
            <a:r>
              <a:rPr kumimoji="0" lang="en-US" sz="3600" b="1" i="0" u="none" strike="noStrike" cap="none" spc="0" normalizeH="0" baseline="0" dirty="0">
                <a:ln>
                  <a:noFill/>
                </a:ln>
                <a:solidFill>
                  <a:srgbClr val="535353"/>
                </a:solidFill>
                <a:effectLst/>
                <a:uFillTx/>
                <a:latin typeface="+mn-lt"/>
                <a:ea typeface="+mn-ea"/>
                <a:cs typeface="+mn-cs"/>
                <a:sym typeface="Gill Sans Light"/>
              </a:rPr>
              <a:t> year anniversary!</a:t>
            </a:r>
          </a:p>
        </p:txBody>
      </p:sp>
    </p:spTree>
    <p:extLst>
      <p:ext uri="{BB962C8B-B14F-4D97-AF65-F5344CB8AC3E}">
        <p14:creationId xmlns:p14="http://schemas.microsoft.com/office/powerpoint/2010/main" val="1086305813"/>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 name="Rectangle Rectangle" descr="Rectangle Rectangle"/>
          <p:cNvPicPr>
            <a:picLocks/>
          </p:cNvPicPr>
          <p:nvPr/>
        </p:nvPicPr>
        <p:blipFill>
          <a:blip r:embed="rId3"/>
          <a:stretch>
            <a:fillRect/>
          </a:stretch>
        </p:blipFill>
        <p:spPr>
          <a:xfrm>
            <a:off x="-263235" y="457200"/>
            <a:ext cx="11734800" cy="9155546"/>
          </a:xfrm>
          <a:prstGeom prst="rect">
            <a:avLst/>
          </a:prstGeom>
        </p:spPr>
      </p:pic>
      <p:sp>
        <p:nvSpPr>
          <p:cNvPr id="272" name="ptolemy: Atomic T target"/>
          <p:cNvSpPr txBox="1">
            <a:spLocks noGrp="1"/>
          </p:cNvSpPr>
          <p:nvPr>
            <p:ph type="title"/>
          </p:nvPr>
        </p:nvSpPr>
        <p:spPr>
          <a:xfrm>
            <a:off x="355600" y="10938"/>
            <a:ext cx="12293600" cy="1380259"/>
          </a:xfrm>
          <a:prstGeom prst="rect">
            <a:avLst/>
          </a:prstGeom>
        </p:spPr>
        <p:txBody>
          <a:bodyPr/>
          <a:lstStyle>
            <a:lvl1pPr>
              <a:defRPr sz="5200">
                <a:solidFill>
                  <a:srgbClr val="000000"/>
                </a:solidFill>
                <a:latin typeface="Gill Sans SemiBold"/>
                <a:ea typeface="Gill Sans SemiBold"/>
                <a:cs typeface="Gill Sans SemiBold"/>
                <a:sym typeface="Gill Sans SemiBold"/>
              </a:defRPr>
            </a:lvl1pPr>
          </a:lstStyle>
          <a:p>
            <a:r>
              <a:rPr dirty="0" err="1"/>
              <a:t>ptolemy</a:t>
            </a:r>
            <a:r>
              <a:rPr dirty="0"/>
              <a:t>: </a:t>
            </a:r>
            <a:r>
              <a:rPr lang="en-US" dirty="0"/>
              <a:t>2D Material - </a:t>
            </a:r>
            <a:r>
              <a:rPr lang="en-US" dirty="0" err="1"/>
              <a:t>GrapheNE</a:t>
            </a:r>
            <a:endParaRPr dirty="0"/>
          </a:p>
        </p:txBody>
      </p:sp>
      <p:pic>
        <p:nvPicPr>
          <p:cNvPr id="273" name="Screen Shot 2022-05-17 at 4.13.56 PM.png" descr="Screen Shot 2022-05-17 at 4.13.56 PM.png"/>
          <p:cNvPicPr>
            <a:picLocks noChangeAspect="1"/>
          </p:cNvPicPr>
          <p:nvPr/>
        </p:nvPicPr>
        <p:blipFill>
          <a:blip r:embed="rId4"/>
          <a:stretch>
            <a:fillRect/>
          </a:stretch>
        </p:blipFill>
        <p:spPr>
          <a:xfrm>
            <a:off x="522423" y="1177636"/>
            <a:ext cx="10227418" cy="7555389"/>
          </a:xfrm>
          <a:prstGeom prst="rect">
            <a:avLst/>
          </a:prstGeom>
          <a:ln w="12700">
            <a:miter lim="400000"/>
          </a:ln>
        </p:spPr>
      </p:pic>
      <p:sp>
        <p:nvSpPr>
          <p:cNvPr id="2" name="TextBox 1">
            <a:extLst>
              <a:ext uri="{FF2B5EF4-FFF2-40B4-BE49-F238E27FC236}">
                <a16:creationId xmlns:a16="http://schemas.microsoft.com/office/drawing/2014/main" id="{1899997A-D31F-B7FA-07E7-7F759AAF64AD}"/>
              </a:ext>
            </a:extLst>
          </p:cNvPr>
          <p:cNvSpPr txBox="1"/>
          <p:nvPr/>
        </p:nvSpPr>
        <p:spPr>
          <a:xfrm>
            <a:off x="156398" y="9158565"/>
            <a:ext cx="71670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200" dirty="0"/>
              <a:t>Other graphene structures also under study</a:t>
            </a:r>
            <a:endParaRPr kumimoji="0" lang="en-US" sz="32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3" name="Slide Number Placeholder 2">
            <a:extLst>
              <a:ext uri="{FF2B5EF4-FFF2-40B4-BE49-F238E27FC236}">
                <a16:creationId xmlns:a16="http://schemas.microsoft.com/office/drawing/2014/main" id="{A8934ECE-A271-5BEE-0489-2FE6DD264C32}"/>
              </a:ext>
            </a:extLst>
          </p:cNvPr>
          <p:cNvSpPr>
            <a:spLocks noGrp="1"/>
          </p:cNvSpPr>
          <p:nvPr>
            <p:ph type="sldNum" sz="quarter" idx="2"/>
          </p:nvPr>
        </p:nvSpPr>
        <p:spPr>
          <a:xfrm>
            <a:off x="7535256" y="9368712"/>
            <a:ext cx="342901" cy="355600"/>
          </a:xfrm>
        </p:spPr>
        <p:txBody>
          <a:bodyPr/>
          <a:lstStyle/>
          <a:p>
            <a:fld id="{86CB4B4D-7CA3-9044-876B-883B54F8677D}" type="slidenum">
              <a:rPr lang="en-IT" smtClean="0"/>
              <a:t>33</a:t>
            </a:fld>
            <a:endParaRPr lang="en-IT"/>
          </a:p>
        </p:txBody>
      </p:sp>
      <p:pic>
        <p:nvPicPr>
          <p:cNvPr id="7" name="Picture 6">
            <a:extLst>
              <a:ext uri="{FF2B5EF4-FFF2-40B4-BE49-F238E27FC236}">
                <a16:creationId xmlns:a16="http://schemas.microsoft.com/office/drawing/2014/main" id="{A846995B-067D-B046-BDDA-A413DC8CBB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7705" y="3114315"/>
            <a:ext cx="7972136" cy="5841841"/>
          </a:xfrm>
          <a:prstGeom prst="rect">
            <a:avLst/>
          </a:prstGeom>
        </p:spPr>
      </p:pic>
      <p:sp>
        <p:nvSpPr>
          <p:cNvPr id="14" name="TextBox 13">
            <a:extLst>
              <a:ext uri="{FF2B5EF4-FFF2-40B4-BE49-F238E27FC236}">
                <a16:creationId xmlns:a16="http://schemas.microsoft.com/office/drawing/2014/main" id="{3F41C06D-A99C-BA41-9C1F-D52060691FAA}"/>
              </a:ext>
            </a:extLst>
          </p:cNvPr>
          <p:cNvSpPr txBox="1"/>
          <p:nvPr/>
        </p:nvSpPr>
        <p:spPr>
          <a:xfrm>
            <a:off x="1421598" y="1286033"/>
            <a:ext cx="381354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dirty="0">
                <a:solidFill>
                  <a:schemeClr val="bg2">
                    <a:lumMod val="20000"/>
                    <a:lumOff val="80000"/>
                  </a:schemeClr>
                </a:solidFill>
              </a:rPr>
              <a:t>Graphene w/Tritium</a:t>
            </a:r>
            <a:endParaRPr kumimoji="0" lang="en-US" sz="3600" b="0" i="0" u="none" strike="noStrike" cap="none" spc="0" normalizeH="0" baseline="0" dirty="0">
              <a:ln>
                <a:noFill/>
              </a:ln>
              <a:solidFill>
                <a:schemeClr val="bg2">
                  <a:lumMod val="20000"/>
                  <a:lumOff val="80000"/>
                </a:schemeClr>
              </a:solidFill>
              <a:effectLst/>
              <a:uFillTx/>
              <a:sym typeface="Gill Sans Light"/>
            </a:endParaRPr>
          </a:p>
        </p:txBody>
      </p:sp>
      <p:sp>
        <p:nvSpPr>
          <p:cNvPr id="15" name="Rectangle 14">
            <a:extLst>
              <a:ext uri="{FF2B5EF4-FFF2-40B4-BE49-F238E27FC236}">
                <a16:creationId xmlns:a16="http://schemas.microsoft.com/office/drawing/2014/main" id="{50FA840C-ACBE-D24B-8C2B-2C2620B170B0}"/>
              </a:ext>
            </a:extLst>
          </p:cNvPr>
          <p:cNvSpPr/>
          <p:nvPr/>
        </p:nvSpPr>
        <p:spPr>
          <a:xfrm>
            <a:off x="9324109" y="5902036"/>
            <a:ext cx="734291" cy="2327564"/>
          </a:xfrm>
          <a:prstGeom prst="rect">
            <a:avLst/>
          </a:prstGeom>
          <a:noFill/>
          <a:ln w="254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FFFFFF"/>
              </a:solidFill>
              <a:effectLst/>
              <a:uFillTx/>
              <a:latin typeface="+mn-lt"/>
              <a:ea typeface="+mn-ea"/>
              <a:cs typeface="+mn-cs"/>
              <a:sym typeface="Gill Sans Light"/>
            </a:endParaRPr>
          </a:p>
        </p:txBody>
      </p:sp>
      <p:pic>
        <p:nvPicPr>
          <p:cNvPr id="5" name="Picture 4">
            <a:extLst>
              <a:ext uri="{FF2B5EF4-FFF2-40B4-BE49-F238E27FC236}">
                <a16:creationId xmlns:a16="http://schemas.microsoft.com/office/drawing/2014/main" id="{40BE7DB4-07A1-E642-BFAD-710FAE39F6F4}"/>
              </a:ext>
            </a:extLst>
          </p:cNvPr>
          <p:cNvPicPr>
            <a:picLocks noChangeAspect="1"/>
          </p:cNvPicPr>
          <p:nvPr/>
        </p:nvPicPr>
        <p:blipFill rotWithShape="1">
          <a:blip r:embed="rId6">
            <a:extLst>
              <a:ext uri="{28A0092B-C50C-407E-A947-70E740481C1C}">
                <a14:useLocalDpi xmlns:a14="http://schemas.microsoft.com/office/drawing/2010/main" val="0"/>
              </a:ext>
            </a:extLst>
          </a:blip>
          <a:srcRect l="16279"/>
          <a:stretch/>
        </p:blipFill>
        <p:spPr>
          <a:xfrm>
            <a:off x="9950449" y="4040804"/>
            <a:ext cx="2530764" cy="2409284"/>
          </a:xfrm>
          <a:prstGeom prst="rect">
            <a:avLst/>
          </a:prstGeom>
          <a:ln w="41275">
            <a:solidFill>
              <a:schemeClr val="bg1"/>
            </a:solidFill>
          </a:ln>
        </p:spPr>
      </p:pic>
      <p:cxnSp>
        <p:nvCxnSpPr>
          <p:cNvPr id="17" name="Straight Connector 16">
            <a:extLst>
              <a:ext uri="{FF2B5EF4-FFF2-40B4-BE49-F238E27FC236}">
                <a16:creationId xmlns:a16="http://schemas.microsoft.com/office/drawing/2014/main" id="{6183D769-CBCD-1B47-859C-5E865074D55E}"/>
              </a:ext>
            </a:extLst>
          </p:cNvPr>
          <p:cNvCxnSpPr/>
          <p:nvPr/>
        </p:nvCxnSpPr>
        <p:spPr>
          <a:xfrm flipV="1">
            <a:off x="10058400" y="6450088"/>
            <a:ext cx="2422813" cy="1779512"/>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cxnSp>
        <p:nvCxnSpPr>
          <p:cNvPr id="19" name="Straight Connector 18">
            <a:extLst>
              <a:ext uri="{FF2B5EF4-FFF2-40B4-BE49-F238E27FC236}">
                <a16:creationId xmlns:a16="http://schemas.microsoft.com/office/drawing/2014/main" id="{272761A2-CF65-D44D-A831-0669C81E2C6E}"/>
              </a:ext>
            </a:extLst>
          </p:cNvPr>
          <p:cNvCxnSpPr/>
          <p:nvPr/>
        </p:nvCxnSpPr>
        <p:spPr>
          <a:xfrm flipV="1">
            <a:off x="9324109" y="4040804"/>
            <a:ext cx="617158" cy="1861232"/>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sp>
        <p:nvSpPr>
          <p:cNvPr id="20" name="TextBox 19">
            <a:extLst>
              <a:ext uri="{FF2B5EF4-FFF2-40B4-BE49-F238E27FC236}">
                <a16:creationId xmlns:a16="http://schemas.microsoft.com/office/drawing/2014/main" id="{3A92D4FB-D215-D94F-967E-5C21312F0F39}"/>
              </a:ext>
            </a:extLst>
          </p:cNvPr>
          <p:cNvSpPr txBox="1"/>
          <p:nvPr/>
        </p:nvSpPr>
        <p:spPr>
          <a:xfrm>
            <a:off x="9691659" y="3352291"/>
            <a:ext cx="295754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Quantum Steps</a:t>
            </a:r>
          </a:p>
        </p:txBody>
      </p:sp>
      <p:cxnSp>
        <p:nvCxnSpPr>
          <p:cNvPr id="6" name="Straight Arrow Connector 5">
            <a:extLst>
              <a:ext uri="{FF2B5EF4-FFF2-40B4-BE49-F238E27FC236}">
                <a16:creationId xmlns:a16="http://schemas.microsoft.com/office/drawing/2014/main" id="{7D001B02-B8EB-4B4E-BFFB-277088776C00}"/>
              </a:ext>
            </a:extLst>
          </p:cNvPr>
          <p:cNvCxnSpPr/>
          <p:nvPr/>
        </p:nvCxnSpPr>
        <p:spPr>
          <a:xfrm>
            <a:off x="8234594" y="6639339"/>
            <a:ext cx="1457065" cy="0"/>
          </a:xfrm>
          <a:prstGeom prst="straightConnector1">
            <a:avLst/>
          </a:prstGeom>
          <a:noFill/>
          <a:ln w="57150" cap="flat">
            <a:solidFill>
              <a:srgbClr val="5A5F5E"/>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8" name="TextBox 7">
            <a:extLst>
              <a:ext uri="{FF2B5EF4-FFF2-40B4-BE49-F238E27FC236}">
                <a16:creationId xmlns:a16="http://schemas.microsoft.com/office/drawing/2014/main" id="{5E3EE43F-9A2E-6849-AAC0-B8BE42122DC6}"/>
              </a:ext>
            </a:extLst>
          </p:cNvPr>
          <p:cNvSpPr txBox="1"/>
          <p:nvPr/>
        </p:nvSpPr>
        <p:spPr>
          <a:xfrm>
            <a:off x="11167710" y="7260270"/>
            <a:ext cx="14459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~0.2eV</a:t>
            </a:r>
          </a:p>
          <a:p>
            <a:pPr marL="0" marR="0" indent="0" algn="ctr" defTabSz="584200" rtl="0" fontAlgn="auto" latinLnBrk="0" hangingPunct="0">
              <a:lnSpc>
                <a:spcPct val="100000"/>
              </a:lnSpc>
              <a:spcBef>
                <a:spcPts val="0"/>
              </a:spcBef>
              <a:spcAft>
                <a:spcPts val="0"/>
              </a:spcAft>
              <a:buClrTx/>
              <a:buSzTx/>
              <a:buFontTx/>
              <a:buNone/>
              <a:tabLst/>
            </a:pPr>
            <a:r>
              <a:rPr lang="en-US" dirty="0"/>
              <a:t>steps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9D12E02-669B-6947-A171-D5280AC20BE1}"/>
                  </a:ext>
                </a:extLst>
              </p:cNvPr>
              <p:cNvSpPr txBox="1"/>
              <p:nvPr/>
            </p:nvSpPr>
            <p:spPr>
              <a:xfrm>
                <a:off x="8686769" y="6002122"/>
                <a:ext cx="453970"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3600" b="0" i="1" u="none" strike="noStrike" cap="none" spc="0" normalizeH="0" baseline="0" smtClean="0">
                          <a:ln>
                            <a:noFill/>
                          </a:ln>
                          <a:solidFill>
                            <a:srgbClr val="535353"/>
                          </a:solidFill>
                          <a:effectLst/>
                          <a:uFillTx/>
                          <a:latin typeface="Cambria Math" panose="02040503050406030204" pitchFamily="18" charset="0"/>
                          <a:ea typeface="Cambria Math" panose="02040503050406030204" pitchFamily="18" charset="0"/>
                          <a:sym typeface="Gill Sans Light"/>
                        </a:rPr>
                        <m:t>𝜙</m:t>
                      </m:r>
                    </m:oMath>
                  </m:oMathPara>
                </a14:m>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mc:Choice>
        <mc:Fallback xmlns="">
          <p:sp>
            <p:nvSpPr>
              <p:cNvPr id="10" name="TextBox 9">
                <a:extLst>
                  <a:ext uri="{FF2B5EF4-FFF2-40B4-BE49-F238E27FC236}">
                    <a16:creationId xmlns:a16="http://schemas.microsoft.com/office/drawing/2014/main" id="{A9D12E02-669B-6947-A171-D5280AC20BE1}"/>
                  </a:ext>
                </a:extLst>
              </p:cNvPr>
              <p:cNvSpPr txBox="1">
                <a:spLocks noRot="1" noChangeAspect="1" noMove="1" noResize="1" noEditPoints="1" noAdjustHandles="1" noChangeArrowheads="1" noChangeShapeType="1" noTextEdit="1"/>
              </p:cNvSpPr>
              <p:nvPr/>
            </p:nvSpPr>
            <p:spPr>
              <a:xfrm>
                <a:off x="8686769" y="6002122"/>
                <a:ext cx="453970" cy="553998"/>
              </a:xfrm>
              <a:prstGeom prst="rect">
                <a:avLst/>
              </a:prstGeom>
              <a:blipFill>
                <a:blip r:embed="rId7"/>
                <a:stretch>
                  <a:fillRect l="-47222" r="-13889" b="-34091"/>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835BA69-7290-2D40-A3A6-81AD006EA32F}"/>
                  </a:ext>
                </a:extLst>
              </p:cNvPr>
              <p:cNvSpPr txBox="1"/>
              <p:nvPr/>
            </p:nvSpPr>
            <p:spPr>
              <a:xfrm>
                <a:off x="8677310" y="9190731"/>
                <a:ext cx="926857"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3600" b="0" i="1" u="none" strike="noStrike" cap="none" spc="0" normalizeH="0" baseline="0" smtClean="0">
                          <a:ln>
                            <a:noFill/>
                          </a:ln>
                          <a:solidFill>
                            <a:srgbClr val="535353"/>
                          </a:solidFill>
                          <a:effectLst/>
                          <a:uFillTx/>
                          <a:latin typeface="Cambria Math" panose="02040503050406030204" pitchFamily="18" charset="0"/>
                          <a:ea typeface="Cambria Math" panose="02040503050406030204" pitchFamily="18" charset="0"/>
                          <a:sym typeface="Gill Sans Light"/>
                        </a:rPr>
                        <m:t>𝜙</m:t>
                      </m:r>
                      <m:r>
                        <a:rPr kumimoji="0" lang="en-US" sz="3600" b="0" i="1" u="none" strike="noStrike" cap="none" spc="0" normalizeH="0" baseline="0" smtClean="0">
                          <a:ln>
                            <a:noFill/>
                          </a:ln>
                          <a:solidFill>
                            <a:srgbClr val="535353"/>
                          </a:solidFill>
                          <a:effectLst/>
                          <a:uFillTx/>
                          <a:latin typeface="Cambria Math" panose="02040503050406030204" pitchFamily="18" charset="0"/>
                          <a:ea typeface="Cambria Math" panose="02040503050406030204" pitchFamily="18" charset="0"/>
                          <a:sym typeface="Gill Sans Light"/>
                        </a:rPr>
                        <m:t>≡</m:t>
                      </m:r>
                    </m:oMath>
                  </m:oMathPara>
                </a14:m>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mc:Choice>
        <mc:Fallback xmlns="">
          <p:sp>
            <p:nvSpPr>
              <p:cNvPr id="21" name="TextBox 20">
                <a:extLst>
                  <a:ext uri="{FF2B5EF4-FFF2-40B4-BE49-F238E27FC236}">
                    <a16:creationId xmlns:a16="http://schemas.microsoft.com/office/drawing/2014/main" id="{C835BA69-7290-2D40-A3A6-81AD006EA32F}"/>
                  </a:ext>
                </a:extLst>
              </p:cNvPr>
              <p:cNvSpPr txBox="1">
                <a:spLocks noRot="1" noChangeAspect="1" noMove="1" noResize="1" noEditPoints="1" noAdjustHandles="1" noChangeArrowheads="1" noChangeShapeType="1" noTextEdit="1"/>
              </p:cNvSpPr>
              <p:nvPr/>
            </p:nvSpPr>
            <p:spPr>
              <a:xfrm>
                <a:off x="8677310" y="9190731"/>
                <a:ext cx="926857" cy="553998"/>
              </a:xfrm>
              <a:prstGeom prst="rect">
                <a:avLst/>
              </a:prstGeom>
              <a:blipFill>
                <a:blip r:embed="rId8"/>
                <a:stretch>
                  <a:fillRect l="-21622" b="-34091"/>
                </a:stretch>
              </a:blipFill>
              <a:ln w="12700" cap="flat">
                <a:noFill/>
                <a:miter lim="400000"/>
              </a:ln>
              <a:effectLst/>
            </p:spPr>
            <p:txBody>
              <a:bodyPr/>
              <a:lstStyle/>
              <a:p>
                <a:r>
                  <a:rPr lang="en-US">
                    <a:noFill/>
                  </a:rPr>
                  <a:t> </a:t>
                </a:r>
              </a:p>
            </p:txBody>
          </p:sp>
        </mc:Fallback>
      </mc:AlternateContent>
      <p:sp>
        <p:nvSpPr>
          <p:cNvPr id="11" name="TextBox 10">
            <a:extLst>
              <a:ext uri="{FF2B5EF4-FFF2-40B4-BE49-F238E27FC236}">
                <a16:creationId xmlns:a16="http://schemas.microsoft.com/office/drawing/2014/main" id="{2AA09540-367F-1346-ABB6-E6BE0778E37E}"/>
              </a:ext>
            </a:extLst>
          </p:cNvPr>
          <p:cNvSpPr txBox="1"/>
          <p:nvPr/>
        </p:nvSpPr>
        <p:spPr>
          <a:xfrm>
            <a:off x="9427650" y="9220121"/>
            <a:ext cx="348012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535353"/>
                </a:solidFill>
                <a:effectLst/>
                <a:uFillTx/>
                <a:latin typeface="+mn-lt"/>
                <a:ea typeface="+mn-ea"/>
                <a:cs typeface="+mn-cs"/>
                <a:sym typeface="Gill Sans Light"/>
              </a:rPr>
              <a:t>“Atomic” work function</a:t>
            </a:r>
          </a:p>
        </p:txBody>
      </p:sp>
    </p:spTree>
  </p:cSld>
  <p:clrMapOvr>
    <a:masterClrMapping/>
  </p:clrMapOvr>
  <mc:AlternateContent xmlns:mc="http://schemas.openxmlformats.org/markup-compatibility/2006" xmlns:p14="http://schemas.microsoft.com/office/powerpoint/2010/main">
    <mc:Choice Requires="p14">
      <p:transition spd="med" p14:dur="699">
        <p:fade/>
      </p:transition>
    </mc:Choice>
    <mc:Fallback xmlns:a14="http://schemas.microsoft.com/office/drawing/2010/main" xmlns:m="http://schemas.openxmlformats.org/officeDocument/2006/math" xmlns="">
      <p:transition spd="fast">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 name="Rectangle Rectangle" descr="Rectangle Rectangle"/>
          <p:cNvPicPr>
            <a:picLocks/>
          </p:cNvPicPr>
          <p:nvPr/>
        </p:nvPicPr>
        <p:blipFill>
          <a:blip r:embed="rId3"/>
          <a:stretch>
            <a:fillRect/>
          </a:stretch>
        </p:blipFill>
        <p:spPr>
          <a:xfrm>
            <a:off x="-263235" y="457200"/>
            <a:ext cx="11734800" cy="9155546"/>
          </a:xfrm>
          <a:prstGeom prst="rect">
            <a:avLst/>
          </a:prstGeom>
        </p:spPr>
      </p:pic>
      <p:sp>
        <p:nvSpPr>
          <p:cNvPr id="272" name="ptolemy: Atomic T target"/>
          <p:cNvSpPr txBox="1">
            <a:spLocks noGrp="1"/>
          </p:cNvSpPr>
          <p:nvPr>
            <p:ph type="title"/>
          </p:nvPr>
        </p:nvSpPr>
        <p:spPr>
          <a:xfrm>
            <a:off x="355600" y="10938"/>
            <a:ext cx="12293600" cy="1380259"/>
          </a:xfrm>
          <a:prstGeom prst="rect">
            <a:avLst/>
          </a:prstGeom>
        </p:spPr>
        <p:txBody>
          <a:bodyPr/>
          <a:lstStyle>
            <a:lvl1pPr>
              <a:defRPr sz="5200">
                <a:solidFill>
                  <a:srgbClr val="000000"/>
                </a:solidFill>
                <a:latin typeface="Gill Sans SemiBold"/>
                <a:ea typeface="Gill Sans SemiBold"/>
                <a:cs typeface="Gill Sans SemiBold"/>
                <a:sym typeface="Gill Sans SemiBold"/>
              </a:defRPr>
            </a:lvl1pPr>
          </a:lstStyle>
          <a:p>
            <a:r>
              <a:rPr dirty="0" err="1"/>
              <a:t>ptolemy</a:t>
            </a:r>
            <a:r>
              <a:rPr dirty="0"/>
              <a:t>: </a:t>
            </a:r>
            <a:r>
              <a:rPr lang="en-US" dirty="0"/>
              <a:t>2D Material - </a:t>
            </a:r>
            <a:r>
              <a:rPr lang="en-US" dirty="0" err="1"/>
              <a:t>GrapheNE</a:t>
            </a:r>
            <a:endParaRPr dirty="0"/>
          </a:p>
        </p:txBody>
      </p:sp>
      <p:pic>
        <p:nvPicPr>
          <p:cNvPr id="273" name="Screen Shot 2022-05-17 at 4.13.56 PM.png" descr="Screen Shot 2022-05-17 at 4.13.56 PM.png"/>
          <p:cNvPicPr>
            <a:picLocks noChangeAspect="1"/>
          </p:cNvPicPr>
          <p:nvPr/>
        </p:nvPicPr>
        <p:blipFill>
          <a:blip r:embed="rId4"/>
          <a:stretch>
            <a:fillRect/>
          </a:stretch>
        </p:blipFill>
        <p:spPr>
          <a:xfrm>
            <a:off x="522423" y="1177636"/>
            <a:ext cx="10227418" cy="7555389"/>
          </a:xfrm>
          <a:prstGeom prst="rect">
            <a:avLst/>
          </a:prstGeom>
          <a:ln w="12700">
            <a:miter lim="400000"/>
          </a:ln>
        </p:spPr>
      </p:pic>
      <p:sp>
        <p:nvSpPr>
          <p:cNvPr id="2" name="TextBox 1">
            <a:extLst>
              <a:ext uri="{FF2B5EF4-FFF2-40B4-BE49-F238E27FC236}">
                <a16:creationId xmlns:a16="http://schemas.microsoft.com/office/drawing/2014/main" id="{1899997A-D31F-B7FA-07E7-7F759AAF64AD}"/>
              </a:ext>
            </a:extLst>
          </p:cNvPr>
          <p:cNvSpPr txBox="1"/>
          <p:nvPr/>
        </p:nvSpPr>
        <p:spPr>
          <a:xfrm>
            <a:off x="156398" y="9158565"/>
            <a:ext cx="71670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200" dirty="0"/>
              <a:t>Other graphene structures also under study</a:t>
            </a:r>
            <a:endParaRPr kumimoji="0" lang="en-US" sz="32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3" name="Slide Number Placeholder 2">
            <a:extLst>
              <a:ext uri="{FF2B5EF4-FFF2-40B4-BE49-F238E27FC236}">
                <a16:creationId xmlns:a16="http://schemas.microsoft.com/office/drawing/2014/main" id="{A8934ECE-A271-5BEE-0489-2FE6DD264C32}"/>
              </a:ext>
            </a:extLst>
          </p:cNvPr>
          <p:cNvSpPr>
            <a:spLocks noGrp="1"/>
          </p:cNvSpPr>
          <p:nvPr>
            <p:ph type="sldNum" sz="quarter" idx="2"/>
          </p:nvPr>
        </p:nvSpPr>
        <p:spPr>
          <a:xfrm>
            <a:off x="7535256" y="9368712"/>
            <a:ext cx="342901" cy="355600"/>
          </a:xfrm>
        </p:spPr>
        <p:txBody>
          <a:bodyPr/>
          <a:lstStyle/>
          <a:p>
            <a:fld id="{86CB4B4D-7CA3-9044-876B-883B54F8677D}" type="slidenum">
              <a:rPr lang="en-IT" smtClean="0"/>
              <a:t>34</a:t>
            </a:fld>
            <a:endParaRPr lang="en-IT"/>
          </a:p>
        </p:txBody>
      </p:sp>
      <p:pic>
        <p:nvPicPr>
          <p:cNvPr id="7" name="Picture 6">
            <a:extLst>
              <a:ext uri="{FF2B5EF4-FFF2-40B4-BE49-F238E27FC236}">
                <a16:creationId xmlns:a16="http://schemas.microsoft.com/office/drawing/2014/main" id="{A846995B-067D-B046-BDDA-A413DC8CBB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7705" y="3114315"/>
            <a:ext cx="7972136" cy="5841841"/>
          </a:xfrm>
          <a:prstGeom prst="rect">
            <a:avLst/>
          </a:prstGeom>
        </p:spPr>
      </p:pic>
      <p:sp>
        <p:nvSpPr>
          <p:cNvPr id="14" name="TextBox 13">
            <a:extLst>
              <a:ext uri="{FF2B5EF4-FFF2-40B4-BE49-F238E27FC236}">
                <a16:creationId xmlns:a16="http://schemas.microsoft.com/office/drawing/2014/main" id="{3F41C06D-A99C-BA41-9C1F-D52060691FAA}"/>
              </a:ext>
            </a:extLst>
          </p:cNvPr>
          <p:cNvSpPr txBox="1"/>
          <p:nvPr/>
        </p:nvSpPr>
        <p:spPr>
          <a:xfrm>
            <a:off x="1421598" y="1286033"/>
            <a:ext cx="381354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dirty="0">
                <a:solidFill>
                  <a:schemeClr val="bg2">
                    <a:lumMod val="20000"/>
                    <a:lumOff val="80000"/>
                  </a:schemeClr>
                </a:solidFill>
              </a:rPr>
              <a:t>Graphene w/Tritium</a:t>
            </a:r>
            <a:endParaRPr kumimoji="0" lang="en-US" sz="3600" b="0" i="0" u="none" strike="noStrike" cap="none" spc="0" normalizeH="0" baseline="0" dirty="0">
              <a:ln>
                <a:noFill/>
              </a:ln>
              <a:solidFill>
                <a:schemeClr val="bg2">
                  <a:lumMod val="20000"/>
                  <a:lumOff val="80000"/>
                </a:schemeClr>
              </a:solidFill>
              <a:effectLst/>
              <a:uFillTx/>
              <a:sym typeface="Gill Sans Light"/>
            </a:endParaRPr>
          </a:p>
        </p:txBody>
      </p:sp>
      <p:sp>
        <p:nvSpPr>
          <p:cNvPr id="15" name="Rectangle 14">
            <a:extLst>
              <a:ext uri="{FF2B5EF4-FFF2-40B4-BE49-F238E27FC236}">
                <a16:creationId xmlns:a16="http://schemas.microsoft.com/office/drawing/2014/main" id="{50FA840C-ACBE-D24B-8C2B-2C2620B170B0}"/>
              </a:ext>
            </a:extLst>
          </p:cNvPr>
          <p:cNvSpPr/>
          <p:nvPr/>
        </p:nvSpPr>
        <p:spPr>
          <a:xfrm>
            <a:off x="9324109" y="5902036"/>
            <a:ext cx="734291" cy="2327564"/>
          </a:xfrm>
          <a:prstGeom prst="rect">
            <a:avLst/>
          </a:prstGeom>
          <a:noFill/>
          <a:ln w="254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FFFFFF"/>
              </a:solidFill>
              <a:effectLst/>
              <a:uFillTx/>
              <a:latin typeface="+mn-lt"/>
              <a:ea typeface="+mn-ea"/>
              <a:cs typeface="+mn-cs"/>
              <a:sym typeface="Gill Sans Light"/>
            </a:endParaRPr>
          </a:p>
        </p:txBody>
      </p:sp>
      <p:pic>
        <p:nvPicPr>
          <p:cNvPr id="5" name="Picture 4">
            <a:extLst>
              <a:ext uri="{FF2B5EF4-FFF2-40B4-BE49-F238E27FC236}">
                <a16:creationId xmlns:a16="http://schemas.microsoft.com/office/drawing/2014/main" id="{40BE7DB4-07A1-E642-BFAD-710FAE39F6F4}"/>
              </a:ext>
            </a:extLst>
          </p:cNvPr>
          <p:cNvPicPr>
            <a:picLocks noChangeAspect="1"/>
          </p:cNvPicPr>
          <p:nvPr/>
        </p:nvPicPr>
        <p:blipFill rotWithShape="1">
          <a:blip r:embed="rId6">
            <a:extLst>
              <a:ext uri="{28A0092B-C50C-407E-A947-70E740481C1C}">
                <a14:useLocalDpi xmlns:a14="http://schemas.microsoft.com/office/drawing/2010/main" val="0"/>
              </a:ext>
            </a:extLst>
          </a:blip>
          <a:srcRect l="16279"/>
          <a:stretch/>
        </p:blipFill>
        <p:spPr>
          <a:xfrm>
            <a:off x="9950449" y="4040804"/>
            <a:ext cx="2530764" cy="2409284"/>
          </a:xfrm>
          <a:prstGeom prst="rect">
            <a:avLst/>
          </a:prstGeom>
          <a:ln w="41275">
            <a:solidFill>
              <a:schemeClr val="bg1"/>
            </a:solidFill>
          </a:ln>
        </p:spPr>
      </p:pic>
      <p:cxnSp>
        <p:nvCxnSpPr>
          <p:cNvPr id="17" name="Straight Connector 16">
            <a:extLst>
              <a:ext uri="{FF2B5EF4-FFF2-40B4-BE49-F238E27FC236}">
                <a16:creationId xmlns:a16="http://schemas.microsoft.com/office/drawing/2014/main" id="{6183D769-CBCD-1B47-859C-5E865074D55E}"/>
              </a:ext>
            </a:extLst>
          </p:cNvPr>
          <p:cNvCxnSpPr/>
          <p:nvPr/>
        </p:nvCxnSpPr>
        <p:spPr>
          <a:xfrm flipV="1">
            <a:off x="10058400" y="6450088"/>
            <a:ext cx="2422813" cy="1779512"/>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cxnSp>
        <p:nvCxnSpPr>
          <p:cNvPr id="19" name="Straight Connector 18">
            <a:extLst>
              <a:ext uri="{FF2B5EF4-FFF2-40B4-BE49-F238E27FC236}">
                <a16:creationId xmlns:a16="http://schemas.microsoft.com/office/drawing/2014/main" id="{272761A2-CF65-D44D-A831-0669C81E2C6E}"/>
              </a:ext>
            </a:extLst>
          </p:cNvPr>
          <p:cNvCxnSpPr/>
          <p:nvPr/>
        </p:nvCxnSpPr>
        <p:spPr>
          <a:xfrm flipV="1">
            <a:off x="9324109" y="4040804"/>
            <a:ext cx="617158" cy="1861232"/>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sp>
        <p:nvSpPr>
          <p:cNvPr id="20" name="TextBox 19">
            <a:extLst>
              <a:ext uri="{FF2B5EF4-FFF2-40B4-BE49-F238E27FC236}">
                <a16:creationId xmlns:a16="http://schemas.microsoft.com/office/drawing/2014/main" id="{3A92D4FB-D215-D94F-967E-5C21312F0F39}"/>
              </a:ext>
            </a:extLst>
          </p:cNvPr>
          <p:cNvSpPr txBox="1"/>
          <p:nvPr/>
        </p:nvSpPr>
        <p:spPr>
          <a:xfrm>
            <a:off x="9691659" y="3352291"/>
            <a:ext cx="295754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Quantum Steps</a:t>
            </a:r>
          </a:p>
        </p:txBody>
      </p:sp>
      <p:cxnSp>
        <p:nvCxnSpPr>
          <p:cNvPr id="6" name="Straight Arrow Connector 5">
            <a:extLst>
              <a:ext uri="{FF2B5EF4-FFF2-40B4-BE49-F238E27FC236}">
                <a16:creationId xmlns:a16="http://schemas.microsoft.com/office/drawing/2014/main" id="{7D001B02-B8EB-4B4E-BFFB-277088776C00}"/>
              </a:ext>
            </a:extLst>
          </p:cNvPr>
          <p:cNvCxnSpPr/>
          <p:nvPr/>
        </p:nvCxnSpPr>
        <p:spPr>
          <a:xfrm>
            <a:off x="8234594" y="6639339"/>
            <a:ext cx="1457065" cy="0"/>
          </a:xfrm>
          <a:prstGeom prst="straightConnector1">
            <a:avLst/>
          </a:prstGeom>
          <a:noFill/>
          <a:ln w="57150" cap="flat">
            <a:solidFill>
              <a:srgbClr val="5A5F5E"/>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8" name="TextBox 7">
            <a:extLst>
              <a:ext uri="{FF2B5EF4-FFF2-40B4-BE49-F238E27FC236}">
                <a16:creationId xmlns:a16="http://schemas.microsoft.com/office/drawing/2014/main" id="{5E3EE43F-9A2E-6849-AAC0-B8BE42122DC6}"/>
              </a:ext>
            </a:extLst>
          </p:cNvPr>
          <p:cNvSpPr txBox="1"/>
          <p:nvPr/>
        </p:nvSpPr>
        <p:spPr>
          <a:xfrm>
            <a:off x="11167710" y="7260270"/>
            <a:ext cx="14459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~0.2eV</a:t>
            </a:r>
          </a:p>
          <a:p>
            <a:pPr marL="0" marR="0" indent="0" algn="ctr" defTabSz="584200" rtl="0" fontAlgn="auto" latinLnBrk="0" hangingPunct="0">
              <a:lnSpc>
                <a:spcPct val="100000"/>
              </a:lnSpc>
              <a:spcBef>
                <a:spcPts val="0"/>
              </a:spcBef>
              <a:spcAft>
                <a:spcPts val="0"/>
              </a:spcAft>
              <a:buClrTx/>
              <a:buSzTx/>
              <a:buFontTx/>
              <a:buNone/>
              <a:tabLst/>
            </a:pPr>
            <a:r>
              <a:rPr lang="en-US" dirty="0"/>
              <a:t>steps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9D12E02-669B-6947-A171-D5280AC20BE1}"/>
                  </a:ext>
                </a:extLst>
              </p:cNvPr>
              <p:cNvSpPr txBox="1"/>
              <p:nvPr/>
            </p:nvSpPr>
            <p:spPr>
              <a:xfrm>
                <a:off x="8686769" y="6002122"/>
                <a:ext cx="453970"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3600" b="0" i="1" u="none" strike="noStrike" cap="none" spc="0" normalizeH="0" baseline="0" smtClean="0">
                          <a:ln>
                            <a:noFill/>
                          </a:ln>
                          <a:solidFill>
                            <a:srgbClr val="535353"/>
                          </a:solidFill>
                          <a:effectLst/>
                          <a:uFillTx/>
                          <a:latin typeface="Cambria Math" panose="02040503050406030204" pitchFamily="18" charset="0"/>
                          <a:ea typeface="Cambria Math" panose="02040503050406030204" pitchFamily="18" charset="0"/>
                          <a:sym typeface="Gill Sans Light"/>
                        </a:rPr>
                        <m:t>𝜙</m:t>
                      </m:r>
                    </m:oMath>
                  </m:oMathPara>
                </a14:m>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mc:Choice>
        <mc:Fallback xmlns="">
          <p:sp>
            <p:nvSpPr>
              <p:cNvPr id="10" name="TextBox 9">
                <a:extLst>
                  <a:ext uri="{FF2B5EF4-FFF2-40B4-BE49-F238E27FC236}">
                    <a16:creationId xmlns:a16="http://schemas.microsoft.com/office/drawing/2014/main" id="{A9D12E02-669B-6947-A171-D5280AC20BE1}"/>
                  </a:ext>
                </a:extLst>
              </p:cNvPr>
              <p:cNvSpPr txBox="1">
                <a:spLocks noRot="1" noChangeAspect="1" noMove="1" noResize="1" noEditPoints="1" noAdjustHandles="1" noChangeArrowheads="1" noChangeShapeType="1" noTextEdit="1"/>
              </p:cNvSpPr>
              <p:nvPr/>
            </p:nvSpPr>
            <p:spPr>
              <a:xfrm>
                <a:off x="8686769" y="6002122"/>
                <a:ext cx="453970" cy="553998"/>
              </a:xfrm>
              <a:prstGeom prst="rect">
                <a:avLst/>
              </a:prstGeom>
              <a:blipFill>
                <a:blip r:embed="rId7"/>
                <a:stretch>
                  <a:fillRect l="-47222" r="-13889" b="-34091"/>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835BA69-7290-2D40-A3A6-81AD006EA32F}"/>
                  </a:ext>
                </a:extLst>
              </p:cNvPr>
              <p:cNvSpPr txBox="1"/>
              <p:nvPr/>
            </p:nvSpPr>
            <p:spPr>
              <a:xfrm>
                <a:off x="8677310" y="9190731"/>
                <a:ext cx="926857"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3600" b="0" i="1" u="none" strike="noStrike" cap="none" spc="0" normalizeH="0" baseline="0" smtClean="0">
                          <a:ln>
                            <a:noFill/>
                          </a:ln>
                          <a:solidFill>
                            <a:srgbClr val="535353"/>
                          </a:solidFill>
                          <a:effectLst/>
                          <a:uFillTx/>
                          <a:latin typeface="Cambria Math" panose="02040503050406030204" pitchFamily="18" charset="0"/>
                          <a:ea typeface="Cambria Math" panose="02040503050406030204" pitchFamily="18" charset="0"/>
                          <a:sym typeface="Gill Sans Light"/>
                        </a:rPr>
                        <m:t>𝜙</m:t>
                      </m:r>
                      <m:r>
                        <a:rPr kumimoji="0" lang="en-US" sz="3600" b="0" i="1" u="none" strike="noStrike" cap="none" spc="0" normalizeH="0" baseline="0" smtClean="0">
                          <a:ln>
                            <a:noFill/>
                          </a:ln>
                          <a:solidFill>
                            <a:srgbClr val="535353"/>
                          </a:solidFill>
                          <a:effectLst/>
                          <a:uFillTx/>
                          <a:latin typeface="Cambria Math" panose="02040503050406030204" pitchFamily="18" charset="0"/>
                          <a:ea typeface="Cambria Math" panose="02040503050406030204" pitchFamily="18" charset="0"/>
                          <a:sym typeface="Gill Sans Light"/>
                        </a:rPr>
                        <m:t>≡</m:t>
                      </m:r>
                    </m:oMath>
                  </m:oMathPara>
                </a14:m>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mc:Choice>
        <mc:Fallback xmlns="">
          <p:sp>
            <p:nvSpPr>
              <p:cNvPr id="21" name="TextBox 20">
                <a:extLst>
                  <a:ext uri="{FF2B5EF4-FFF2-40B4-BE49-F238E27FC236}">
                    <a16:creationId xmlns:a16="http://schemas.microsoft.com/office/drawing/2014/main" id="{C835BA69-7290-2D40-A3A6-81AD006EA32F}"/>
                  </a:ext>
                </a:extLst>
              </p:cNvPr>
              <p:cNvSpPr txBox="1">
                <a:spLocks noRot="1" noChangeAspect="1" noMove="1" noResize="1" noEditPoints="1" noAdjustHandles="1" noChangeArrowheads="1" noChangeShapeType="1" noTextEdit="1"/>
              </p:cNvSpPr>
              <p:nvPr/>
            </p:nvSpPr>
            <p:spPr>
              <a:xfrm>
                <a:off x="8677310" y="9190731"/>
                <a:ext cx="926857" cy="553998"/>
              </a:xfrm>
              <a:prstGeom prst="rect">
                <a:avLst/>
              </a:prstGeom>
              <a:blipFill>
                <a:blip r:embed="rId8"/>
                <a:stretch>
                  <a:fillRect l="-21622" b="-34091"/>
                </a:stretch>
              </a:blipFill>
              <a:ln w="12700" cap="flat">
                <a:noFill/>
                <a:miter lim="400000"/>
              </a:ln>
              <a:effectLst/>
            </p:spPr>
            <p:txBody>
              <a:bodyPr/>
              <a:lstStyle/>
              <a:p>
                <a:r>
                  <a:rPr lang="en-US">
                    <a:noFill/>
                  </a:rPr>
                  <a:t> </a:t>
                </a:r>
              </a:p>
            </p:txBody>
          </p:sp>
        </mc:Fallback>
      </mc:AlternateContent>
      <p:sp>
        <p:nvSpPr>
          <p:cNvPr id="11" name="TextBox 10">
            <a:extLst>
              <a:ext uri="{FF2B5EF4-FFF2-40B4-BE49-F238E27FC236}">
                <a16:creationId xmlns:a16="http://schemas.microsoft.com/office/drawing/2014/main" id="{2AA09540-367F-1346-ABB6-E6BE0778E37E}"/>
              </a:ext>
            </a:extLst>
          </p:cNvPr>
          <p:cNvSpPr txBox="1"/>
          <p:nvPr/>
        </p:nvSpPr>
        <p:spPr>
          <a:xfrm>
            <a:off x="9427650" y="9220121"/>
            <a:ext cx="348012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535353"/>
                </a:solidFill>
                <a:effectLst/>
                <a:uFillTx/>
                <a:latin typeface="+mn-lt"/>
                <a:ea typeface="+mn-ea"/>
                <a:cs typeface="+mn-cs"/>
                <a:sym typeface="Gill Sans Light"/>
              </a:rPr>
              <a:t>“Atomic” work function</a:t>
            </a:r>
          </a:p>
        </p:txBody>
      </p:sp>
      <p:pic>
        <p:nvPicPr>
          <p:cNvPr id="22" name="Picture 21">
            <a:extLst>
              <a:ext uri="{FF2B5EF4-FFF2-40B4-BE49-F238E27FC236}">
                <a16:creationId xmlns:a16="http://schemas.microsoft.com/office/drawing/2014/main" id="{010A21B8-3277-3F4D-8F49-1B1EE74A21E8}"/>
              </a:ext>
            </a:extLst>
          </p:cNvPr>
          <p:cNvPicPr>
            <a:picLocks noChangeAspect="1"/>
          </p:cNvPicPr>
          <p:nvPr/>
        </p:nvPicPr>
        <p:blipFill rotWithShape="1">
          <a:blip r:embed="rId9">
            <a:extLst>
              <a:ext uri="{28A0092B-C50C-407E-A947-70E740481C1C}">
                <a14:useLocalDpi xmlns:a14="http://schemas.microsoft.com/office/drawing/2010/main" val="0"/>
              </a:ext>
            </a:extLst>
          </a:blip>
          <a:srcRect l="34442" t="9921" r="14308" b="25740"/>
          <a:stretch/>
        </p:blipFill>
        <p:spPr>
          <a:xfrm>
            <a:off x="12241547" y="5505660"/>
            <a:ext cx="707168" cy="621547"/>
          </a:xfrm>
          <a:prstGeom prst="rect">
            <a:avLst/>
          </a:prstGeom>
        </p:spPr>
      </p:pic>
      <p:pic>
        <p:nvPicPr>
          <p:cNvPr id="23" name="Picture 22">
            <a:extLst>
              <a:ext uri="{FF2B5EF4-FFF2-40B4-BE49-F238E27FC236}">
                <a16:creationId xmlns:a16="http://schemas.microsoft.com/office/drawing/2014/main" id="{40B71847-88B7-5B4C-B2C1-588C441368CC}"/>
              </a:ext>
            </a:extLst>
          </p:cNvPr>
          <p:cNvPicPr>
            <a:picLocks noChangeAspect="1"/>
          </p:cNvPicPr>
          <p:nvPr/>
        </p:nvPicPr>
        <p:blipFill rotWithShape="1">
          <a:blip r:embed="rId9">
            <a:extLst>
              <a:ext uri="{28A0092B-C50C-407E-A947-70E740481C1C}">
                <a14:useLocalDpi xmlns:a14="http://schemas.microsoft.com/office/drawing/2010/main" val="0"/>
              </a:ext>
            </a:extLst>
          </a:blip>
          <a:srcRect l="34442" t="9921" r="14308" b="25740"/>
          <a:stretch/>
        </p:blipFill>
        <p:spPr>
          <a:xfrm>
            <a:off x="11745624" y="4903601"/>
            <a:ext cx="704562" cy="619256"/>
          </a:xfrm>
          <a:prstGeom prst="rect">
            <a:avLst/>
          </a:prstGeom>
        </p:spPr>
      </p:pic>
      <p:pic>
        <p:nvPicPr>
          <p:cNvPr id="24" name="Picture 23">
            <a:extLst>
              <a:ext uri="{FF2B5EF4-FFF2-40B4-BE49-F238E27FC236}">
                <a16:creationId xmlns:a16="http://schemas.microsoft.com/office/drawing/2014/main" id="{F658B7D7-627C-474E-812E-209B43E36A38}"/>
              </a:ext>
            </a:extLst>
          </p:cNvPr>
          <p:cNvPicPr>
            <a:picLocks noChangeAspect="1"/>
          </p:cNvPicPr>
          <p:nvPr/>
        </p:nvPicPr>
        <p:blipFill rotWithShape="1">
          <a:blip r:embed="rId9">
            <a:extLst>
              <a:ext uri="{28A0092B-C50C-407E-A947-70E740481C1C}">
                <a14:useLocalDpi xmlns:a14="http://schemas.microsoft.com/office/drawing/2010/main" val="0"/>
              </a:ext>
            </a:extLst>
          </a:blip>
          <a:srcRect l="34442" t="9921" r="14308" b="25740"/>
          <a:stretch/>
        </p:blipFill>
        <p:spPr>
          <a:xfrm>
            <a:off x="7603946" y="5073206"/>
            <a:ext cx="826033" cy="726020"/>
          </a:xfrm>
          <a:prstGeom prst="rect">
            <a:avLst/>
          </a:prstGeom>
        </p:spPr>
      </p:pic>
      <p:pic>
        <p:nvPicPr>
          <p:cNvPr id="25" name="Picture 24">
            <a:extLst>
              <a:ext uri="{FF2B5EF4-FFF2-40B4-BE49-F238E27FC236}">
                <a16:creationId xmlns:a16="http://schemas.microsoft.com/office/drawing/2014/main" id="{80F91314-AF12-E746-A0DF-BEB410BA5B15}"/>
              </a:ext>
            </a:extLst>
          </p:cNvPr>
          <p:cNvPicPr>
            <a:picLocks noChangeAspect="1"/>
          </p:cNvPicPr>
          <p:nvPr/>
        </p:nvPicPr>
        <p:blipFill rotWithShape="1">
          <a:blip r:embed="rId9">
            <a:extLst>
              <a:ext uri="{28A0092B-C50C-407E-A947-70E740481C1C}">
                <a14:useLocalDpi xmlns:a14="http://schemas.microsoft.com/office/drawing/2010/main" val="0"/>
              </a:ext>
            </a:extLst>
          </a:blip>
          <a:srcRect l="34442" t="9921" r="14308" b="25740"/>
          <a:stretch/>
        </p:blipFill>
        <p:spPr>
          <a:xfrm>
            <a:off x="11208414" y="4399839"/>
            <a:ext cx="654170" cy="574966"/>
          </a:xfrm>
          <a:prstGeom prst="rect">
            <a:avLst/>
          </a:prstGeom>
        </p:spPr>
      </p:pic>
      <p:pic>
        <p:nvPicPr>
          <p:cNvPr id="26" name="Picture 25">
            <a:extLst>
              <a:ext uri="{FF2B5EF4-FFF2-40B4-BE49-F238E27FC236}">
                <a16:creationId xmlns:a16="http://schemas.microsoft.com/office/drawing/2014/main" id="{5F5B6255-374D-0846-AFC0-41A55E74B603}"/>
              </a:ext>
            </a:extLst>
          </p:cNvPr>
          <p:cNvPicPr>
            <a:picLocks noChangeAspect="1"/>
          </p:cNvPicPr>
          <p:nvPr/>
        </p:nvPicPr>
        <p:blipFill rotWithShape="1">
          <a:blip r:embed="rId9">
            <a:extLst>
              <a:ext uri="{28A0092B-C50C-407E-A947-70E740481C1C}">
                <a14:useLocalDpi xmlns:a14="http://schemas.microsoft.com/office/drawing/2010/main" val="0"/>
              </a:ext>
            </a:extLst>
          </a:blip>
          <a:srcRect l="34442" t="9921" r="14308" b="25740"/>
          <a:stretch/>
        </p:blipFill>
        <p:spPr>
          <a:xfrm>
            <a:off x="10681843" y="4058490"/>
            <a:ext cx="609857" cy="536018"/>
          </a:xfrm>
          <a:prstGeom prst="rect">
            <a:avLst/>
          </a:prstGeom>
        </p:spPr>
      </p:pic>
    </p:spTree>
    <p:extLst>
      <p:ext uri="{BB962C8B-B14F-4D97-AF65-F5344CB8AC3E}">
        <p14:creationId xmlns:p14="http://schemas.microsoft.com/office/powerpoint/2010/main" val="3738804754"/>
      </p:ext>
    </p:extLst>
  </p:cSld>
  <p:clrMapOvr>
    <a:masterClrMapping/>
  </p:clrMapOvr>
  <mc:AlternateContent xmlns:mc="http://schemas.openxmlformats.org/markup-compatibility/2006" xmlns:p14="http://schemas.microsoft.com/office/powerpoint/2010/main">
    <mc:Choice Requires="p14">
      <p:transition spd="med" p14:dur="699">
        <p:fade/>
      </p:transition>
    </mc:Choice>
    <mc:Fallback xmlns:a14="http://schemas.microsoft.com/office/drawing/2010/main" xmlns:m="http://schemas.openxmlformats.org/officeDocument/2006/math" xmlns="">
      <p:transition spd="fast">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D28AC-3698-4E6F-AA80-DF0DFDEBF21D}"/>
            </a:ext>
          </a:extLst>
        </p:cNvPr>
        <p:cNvGrpSpPr/>
        <p:nvPr/>
      </p:nvGrpSpPr>
      <p:grpSpPr>
        <a:xfrm>
          <a:off x="0" y="0"/>
          <a:ext cx="0" cy="0"/>
          <a:chOff x="0" y="0"/>
          <a:chExt cx="0" cy="0"/>
        </a:xfrm>
      </p:grpSpPr>
      <p:sp>
        <p:nvSpPr>
          <p:cNvPr id="15363" name="Text Box 2">
            <a:extLst>
              <a:ext uri="{FF2B5EF4-FFF2-40B4-BE49-F238E27FC236}">
                <a16:creationId xmlns:a16="http://schemas.microsoft.com/office/drawing/2014/main" id="{46B1345D-59EA-7A0C-2429-EF616E7DFD78}"/>
              </a:ext>
            </a:extLst>
          </p:cNvPr>
          <p:cNvSpPr txBox="1">
            <a:spLocks noChangeArrowheads="1"/>
          </p:cNvSpPr>
          <p:nvPr/>
        </p:nvSpPr>
        <p:spPr bwMode="auto">
          <a:xfrm>
            <a:off x="1490474" y="1860586"/>
            <a:ext cx="9745923" cy="68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924" tIns="47963" rIns="95924" bIns="47963"/>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9pPr>
          </a:lstStyle>
          <a:p>
            <a:pPr defTabSz="487695" hangingPunct="1">
              <a:spcBef>
                <a:spcPct val="0"/>
              </a:spcBef>
              <a:buClrTx/>
              <a:tabLst>
                <a:tab pos="0" algn="l"/>
                <a:tab pos="487695" algn="l"/>
                <a:tab pos="975390" algn="l"/>
                <a:tab pos="1463086" algn="l"/>
                <a:tab pos="1950781" algn="l"/>
                <a:tab pos="2438476" algn="l"/>
                <a:tab pos="2926171" algn="l"/>
                <a:tab pos="3413867" algn="l"/>
                <a:tab pos="3901562" algn="l"/>
                <a:tab pos="4389257" algn="l"/>
                <a:tab pos="4876952" algn="l"/>
                <a:tab pos="5364648" algn="l"/>
                <a:tab pos="5852343" algn="l"/>
                <a:tab pos="6340038" algn="l"/>
                <a:tab pos="6827733" algn="l"/>
                <a:tab pos="7315429" algn="l"/>
                <a:tab pos="7803124" algn="l"/>
                <a:tab pos="8290819" algn="l"/>
                <a:tab pos="8778514" algn="l"/>
                <a:tab pos="9266210" algn="l"/>
                <a:tab pos="9753905" algn="l"/>
              </a:tabLst>
            </a:pPr>
            <a:r>
              <a:rPr lang="en-US" altLang="it-IT" sz="2133" kern="1200" dirty="0">
                <a:solidFill>
                  <a:srgbClr val="0000A4"/>
                </a:solidFill>
                <a:latin typeface="Calibri" panose="020F0502020204030204"/>
              </a:rPr>
              <a:t>atomic H as a tool to ‘</a:t>
            </a:r>
            <a:r>
              <a:rPr lang="en-US" altLang="it-IT" sz="2133" i="1" kern="1200" dirty="0">
                <a:solidFill>
                  <a:srgbClr val="0000A4"/>
                </a:solidFill>
                <a:latin typeface="Calibri" panose="020F0502020204030204"/>
              </a:rPr>
              <a:t>pinch</a:t>
            </a:r>
            <a:r>
              <a:rPr lang="en-US" altLang="it-IT" sz="2133" kern="1200" dirty="0">
                <a:solidFill>
                  <a:srgbClr val="0000A4"/>
                </a:solidFill>
                <a:latin typeface="Calibri" panose="020F0502020204030204"/>
              </a:rPr>
              <a:t>’ the sp</a:t>
            </a:r>
            <a:r>
              <a:rPr lang="en-US" altLang="it-IT" sz="2133" kern="1200" baseline="30000" dirty="0">
                <a:solidFill>
                  <a:srgbClr val="0000A4"/>
                </a:solidFill>
                <a:latin typeface="Calibri" panose="020F0502020204030204"/>
              </a:rPr>
              <a:t>2</a:t>
            </a:r>
            <a:r>
              <a:rPr lang="en-US" altLang="it-IT" sz="2133" kern="1200" dirty="0">
                <a:solidFill>
                  <a:srgbClr val="0000A4"/>
                </a:solidFill>
                <a:latin typeface="Calibri" panose="020F0502020204030204"/>
              </a:rPr>
              <a:t> bonds towards a sp</a:t>
            </a:r>
            <a:r>
              <a:rPr lang="en-US" altLang="it-IT" sz="2133" kern="1200" baseline="30000" dirty="0">
                <a:solidFill>
                  <a:srgbClr val="0000A4"/>
                </a:solidFill>
                <a:latin typeface="Calibri" panose="020F0502020204030204"/>
              </a:rPr>
              <a:t>3</a:t>
            </a:r>
            <a:r>
              <a:rPr lang="en-US" altLang="it-IT" sz="2133" kern="1200" dirty="0">
                <a:solidFill>
                  <a:srgbClr val="0000A4"/>
                </a:solidFill>
                <a:latin typeface="Calibri" panose="020F0502020204030204"/>
              </a:rPr>
              <a:t> configuration </a:t>
            </a:r>
            <a:br>
              <a:rPr lang="en-US" altLang="it-IT" sz="2133" kern="1200" dirty="0">
                <a:solidFill>
                  <a:srgbClr val="0000A4"/>
                </a:solidFill>
                <a:latin typeface="Calibri" panose="020F0502020204030204"/>
              </a:rPr>
            </a:br>
            <a:r>
              <a:rPr lang="en-US" altLang="it-IT" sz="2133" kern="1200" dirty="0">
                <a:solidFill>
                  <a:srgbClr val="0000A4"/>
                </a:solidFill>
                <a:latin typeface="Calibri" panose="020F0502020204030204"/>
              </a:rPr>
              <a:t>while maintaining the planar nature of graphene</a:t>
            </a:r>
          </a:p>
        </p:txBody>
      </p:sp>
      <p:pic>
        <p:nvPicPr>
          <p:cNvPr id="15364" name="Picture 5">
            <a:extLst>
              <a:ext uri="{FF2B5EF4-FFF2-40B4-BE49-F238E27FC236}">
                <a16:creationId xmlns:a16="http://schemas.microsoft.com/office/drawing/2014/main" id="{A8C8D9C7-E6A1-8A20-9136-F6A449FDEB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405" y="2354653"/>
            <a:ext cx="2877282" cy="216115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7" name="Straight Arrow Connector 6">
            <a:extLst>
              <a:ext uri="{FF2B5EF4-FFF2-40B4-BE49-F238E27FC236}">
                <a16:creationId xmlns:a16="http://schemas.microsoft.com/office/drawing/2014/main" id="{87702105-F549-6A3D-0DC7-32479A42B521}"/>
              </a:ext>
            </a:extLst>
          </p:cNvPr>
          <p:cNvCxnSpPr>
            <a:stCxn id="9" idx="1"/>
          </p:cNvCxnSpPr>
          <p:nvPr/>
        </p:nvCxnSpPr>
        <p:spPr bwMode="auto">
          <a:xfrm flipH="1">
            <a:off x="2415179" y="3432122"/>
            <a:ext cx="1292628" cy="388038"/>
          </a:xfrm>
          <a:prstGeom prst="straightConnector1">
            <a:avLst/>
          </a:prstGeom>
          <a:solidFill>
            <a:srgbClr val="00B8FF"/>
          </a:solidFill>
          <a:ln w="317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a:extLst>
              <a:ext uri="{FF2B5EF4-FFF2-40B4-BE49-F238E27FC236}">
                <a16:creationId xmlns:a16="http://schemas.microsoft.com/office/drawing/2014/main" id="{23A65DFE-5707-1BF9-4ECA-CF98FBF6C45B}"/>
              </a:ext>
            </a:extLst>
          </p:cNvPr>
          <p:cNvSpPr txBox="1"/>
          <p:nvPr/>
        </p:nvSpPr>
        <p:spPr>
          <a:xfrm>
            <a:off x="3707807" y="3221840"/>
            <a:ext cx="3169306" cy="420564"/>
          </a:xfrm>
          <a:prstGeom prst="rect">
            <a:avLst/>
          </a:prstGeom>
          <a:noFill/>
        </p:spPr>
        <p:txBody>
          <a:bodyPr wrap="square">
            <a:spAutoFit/>
          </a:bodyPr>
          <a:lstStyle/>
          <a:p>
            <a:pPr algn="l" defTabSz="487695" hangingPunct="1"/>
            <a:r>
              <a:rPr lang="en-US" altLang="it-IT" sz="2133" b="1" i="1" kern="1200" dirty="0">
                <a:solidFill>
                  <a:srgbClr val="FF0000"/>
                </a:solidFill>
                <a:latin typeface="Calibri" panose="020F0502020204030204"/>
              </a:rPr>
              <a:t>sp</a:t>
            </a:r>
            <a:r>
              <a:rPr lang="en-US" altLang="it-IT" sz="2133" b="1" i="1" kern="1200" baseline="30000" dirty="0">
                <a:solidFill>
                  <a:srgbClr val="FF0000"/>
                </a:solidFill>
                <a:latin typeface="Calibri" panose="020F0502020204030204"/>
              </a:rPr>
              <a:t>3 </a:t>
            </a:r>
            <a:r>
              <a:rPr lang="en-US" altLang="it-IT" sz="2133" b="1" i="1" kern="1200" dirty="0">
                <a:solidFill>
                  <a:srgbClr val="FF0000"/>
                </a:solidFill>
                <a:latin typeface="Calibri" panose="020F0502020204030204"/>
              </a:rPr>
              <a:t>C-H bond</a:t>
            </a:r>
            <a:endParaRPr lang="en-US" sz="2133" i="1" kern="1200" dirty="0">
              <a:solidFill>
                <a:srgbClr val="FF0000"/>
              </a:solidFill>
              <a:latin typeface="Calibri" panose="020F0502020204030204"/>
            </a:endParaRPr>
          </a:p>
        </p:txBody>
      </p:sp>
      <p:sp>
        <p:nvSpPr>
          <p:cNvPr id="2" name="TextBox 1">
            <a:extLst>
              <a:ext uri="{FF2B5EF4-FFF2-40B4-BE49-F238E27FC236}">
                <a16:creationId xmlns:a16="http://schemas.microsoft.com/office/drawing/2014/main" id="{408F0425-BE8B-DB8A-7883-12C42CE7CD35}"/>
              </a:ext>
            </a:extLst>
          </p:cNvPr>
          <p:cNvSpPr txBox="1"/>
          <p:nvPr/>
        </p:nvSpPr>
        <p:spPr>
          <a:xfrm>
            <a:off x="538218" y="705940"/>
            <a:ext cx="11650433" cy="1077218"/>
          </a:xfrm>
          <a:prstGeom prst="rect">
            <a:avLst/>
          </a:prstGeom>
          <a:noFill/>
        </p:spPr>
        <p:txBody>
          <a:bodyPr wrap="none" rtlCol="0">
            <a:spAutoFit/>
          </a:bodyPr>
          <a:lstStyle/>
          <a:p>
            <a:pPr defTabSz="487695" hangingPunct="1"/>
            <a:r>
              <a:rPr lang="en-US" sz="3200" b="1" kern="1200" dirty="0">
                <a:solidFill>
                  <a:prstClr val="black"/>
                </a:solidFill>
                <a:latin typeface="Calibri Light" panose="020F0302020204030204"/>
              </a:rPr>
              <a:t>Fabrication of a Tritiated-Graphene Target/Source</a:t>
            </a:r>
          </a:p>
          <a:p>
            <a:pPr defTabSz="487695" hangingPunct="1"/>
            <a:r>
              <a:rPr lang="en-US" sz="3200" b="1" kern="1200" dirty="0">
                <a:solidFill>
                  <a:prstClr val="black"/>
                </a:solidFill>
                <a:latin typeface="Calibri Light" panose="020F0302020204030204"/>
              </a:rPr>
              <a:t>Hydrogen and Deuterium loading on graphene at Roma1 and Roma3  </a:t>
            </a:r>
          </a:p>
        </p:txBody>
      </p:sp>
      <p:pic>
        <p:nvPicPr>
          <p:cNvPr id="3" name="Picture 2" descr="A machine with text on it&#10;&#10;Description automatically generated">
            <a:extLst>
              <a:ext uri="{FF2B5EF4-FFF2-40B4-BE49-F238E27FC236}">
                <a16:creationId xmlns:a16="http://schemas.microsoft.com/office/drawing/2014/main" id="{3B848542-3A4A-3445-6899-F8D9B6EAB892}"/>
              </a:ext>
            </a:extLst>
          </p:cNvPr>
          <p:cNvPicPr>
            <a:picLocks noChangeAspect="1"/>
          </p:cNvPicPr>
          <p:nvPr/>
        </p:nvPicPr>
        <p:blipFill rotWithShape="1">
          <a:blip r:embed="rId4"/>
          <a:srcRect l="3266" t="13192" r="3092" b="3225"/>
          <a:stretch/>
        </p:blipFill>
        <p:spPr>
          <a:xfrm>
            <a:off x="198829" y="5016139"/>
            <a:ext cx="5701488" cy="3251200"/>
          </a:xfrm>
          <a:prstGeom prst="rect">
            <a:avLst/>
          </a:prstGeom>
        </p:spPr>
      </p:pic>
      <p:pic>
        <p:nvPicPr>
          <p:cNvPr id="5" name="Picture 4">
            <a:extLst>
              <a:ext uri="{FF2B5EF4-FFF2-40B4-BE49-F238E27FC236}">
                <a16:creationId xmlns:a16="http://schemas.microsoft.com/office/drawing/2014/main" id="{2AD67CC7-0664-55C8-C902-6011F53EF8CD}"/>
              </a:ext>
            </a:extLst>
          </p:cNvPr>
          <p:cNvPicPr>
            <a:picLocks noChangeAspect="1"/>
          </p:cNvPicPr>
          <p:nvPr/>
        </p:nvPicPr>
        <p:blipFill>
          <a:blip r:embed="rId5"/>
          <a:srcRect t="6732"/>
          <a:stretch/>
        </p:blipFill>
        <p:spPr>
          <a:xfrm>
            <a:off x="6427583" y="2980269"/>
            <a:ext cx="5877196" cy="3883835"/>
          </a:xfrm>
          <a:prstGeom prst="rect">
            <a:avLst/>
          </a:prstGeom>
        </p:spPr>
      </p:pic>
      <p:sp>
        <p:nvSpPr>
          <p:cNvPr id="8" name="Text Box 3">
            <a:extLst>
              <a:ext uri="{FF2B5EF4-FFF2-40B4-BE49-F238E27FC236}">
                <a16:creationId xmlns:a16="http://schemas.microsoft.com/office/drawing/2014/main" id="{279DF3ED-52CB-9378-3494-B98E4F008DDD}"/>
              </a:ext>
            </a:extLst>
          </p:cNvPr>
          <p:cNvSpPr txBox="1">
            <a:spLocks noChangeArrowheads="1"/>
          </p:cNvSpPr>
          <p:nvPr/>
        </p:nvSpPr>
        <p:spPr bwMode="auto">
          <a:xfrm rot="16200000">
            <a:off x="10869212" y="4601391"/>
            <a:ext cx="3437372" cy="4882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924" tIns="47963" rIns="95924" bIns="47963"/>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9pPr>
          </a:lstStyle>
          <a:p>
            <a:pPr algn="l" defTabSz="487695" hangingPunct="1">
              <a:spcBef>
                <a:spcPct val="0"/>
              </a:spcBef>
              <a:buClrTx/>
              <a:tabLst>
                <a:tab pos="0" algn="l"/>
                <a:tab pos="487695" algn="l"/>
                <a:tab pos="975390" algn="l"/>
                <a:tab pos="1463086" algn="l"/>
                <a:tab pos="1950781" algn="l"/>
                <a:tab pos="2438476" algn="l"/>
                <a:tab pos="2926171" algn="l"/>
                <a:tab pos="3413867" algn="l"/>
                <a:tab pos="3901562" algn="l"/>
                <a:tab pos="4389257" algn="l"/>
                <a:tab pos="4876952" algn="l"/>
                <a:tab pos="5364648" algn="l"/>
                <a:tab pos="5852343" algn="l"/>
                <a:tab pos="6340038" algn="l"/>
                <a:tab pos="6827733" algn="l"/>
                <a:tab pos="7315429" algn="l"/>
                <a:tab pos="7803124" algn="l"/>
                <a:tab pos="8290819" algn="l"/>
                <a:tab pos="8778514" algn="l"/>
                <a:tab pos="9266210" algn="l"/>
                <a:tab pos="9753905" algn="l"/>
              </a:tabLst>
            </a:pPr>
            <a:r>
              <a:rPr lang="en-US" altLang="it-IT" sz="1493" kern="1200" dirty="0">
                <a:latin typeface="Arial" panose="020B0604020202020204" pitchFamily="34" charset="0"/>
                <a:hlinkClick r:id="rId6"/>
              </a:rPr>
              <a:t>Betti et all, Nano Lett. </a:t>
            </a:r>
            <a:r>
              <a:rPr lang="en-US" altLang="it-IT" sz="1493" b="1" kern="1200" dirty="0">
                <a:latin typeface="Arial" panose="020B0604020202020204" pitchFamily="34" charset="0"/>
                <a:hlinkClick r:id="rId6"/>
              </a:rPr>
              <a:t>22</a:t>
            </a:r>
            <a:r>
              <a:rPr lang="en-US" altLang="it-IT" sz="1493" kern="1200" dirty="0">
                <a:latin typeface="Arial" panose="020B0604020202020204" pitchFamily="34" charset="0"/>
                <a:hlinkClick r:id="rId6"/>
              </a:rPr>
              <a:t>, 2971 (2022)</a:t>
            </a:r>
            <a:endParaRPr lang="en-US" altLang="it-IT" sz="1493" kern="1200" dirty="0">
              <a:latin typeface="Arial" panose="020B0604020202020204" pitchFamily="34" charset="0"/>
            </a:endParaRPr>
          </a:p>
        </p:txBody>
      </p:sp>
      <p:sp>
        <p:nvSpPr>
          <p:cNvPr id="10" name="TextBox 9">
            <a:extLst>
              <a:ext uri="{FF2B5EF4-FFF2-40B4-BE49-F238E27FC236}">
                <a16:creationId xmlns:a16="http://schemas.microsoft.com/office/drawing/2014/main" id="{4F93A5EF-D2D3-6290-1E20-88070D18B4A1}"/>
              </a:ext>
            </a:extLst>
          </p:cNvPr>
          <p:cNvSpPr txBox="1"/>
          <p:nvPr/>
        </p:nvSpPr>
        <p:spPr>
          <a:xfrm>
            <a:off x="6470797" y="7016767"/>
            <a:ext cx="5877196" cy="1569660"/>
          </a:xfrm>
          <a:prstGeom prst="rect">
            <a:avLst/>
          </a:prstGeom>
          <a:noFill/>
          <a:ln w="63500">
            <a:solidFill>
              <a:srgbClr val="ED2323"/>
            </a:solidFill>
          </a:ln>
        </p:spPr>
        <p:txBody>
          <a:bodyPr wrap="square" rtlCol="0">
            <a:spAutoFit/>
          </a:bodyPr>
          <a:lstStyle/>
          <a:p>
            <a:pPr marL="240396" indent="-240396" algn="l" defTabSz="868098" hangingPunct="1">
              <a:spcBef>
                <a:spcPts val="533"/>
              </a:spcBef>
              <a:defRPr sz="2136"/>
            </a:pPr>
            <a:r>
              <a:rPr lang="en-GB" sz="2400" kern="1200" dirty="0">
                <a:solidFill>
                  <a:prstClr val="black"/>
                </a:solidFill>
                <a:latin typeface="Calibri" panose="020F0502020204030204"/>
              </a:rPr>
              <a:t>    UKAEA’s Active Gas Handling System 		   (tritium for JET, EU Tokamak) for </a:t>
            </a:r>
            <a:r>
              <a:rPr lang="en-GB" sz="2400" b="1" kern="1200" dirty="0">
                <a:solidFill>
                  <a:prstClr val="black"/>
                </a:solidFill>
                <a:latin typeface="Calibri" panose="020F0502020204030204"/>
              </a:rPr>
              <a:t>feasibility study &amp;  design requirement </a:t>
            </a:r>
            <a:r>
              <a:rPr lang="en-GB" sz="2400" kern="1200" dirty="0">
                <a:solidFill>
                  <a:prstClr val="black"/>
                </a:solidFill>
                <a:latin typeface="Calibri" panose="020F0502020204030204"/>
              </a:rPr>
              <a:t>of a</a:t>
            </a:r>
            <a:r>
              <a:rPr lang="en-GB" sz="2400" b="1" kern="1200" dirty="0">
                <a:solidFill>
                  <a:prstClr val="black"/>
                </a:solidFill>
                <a:latin typeface="Calibri" panose="020F0502020204030204"/>
              </a:rPr>
              <a:t> new T loading chamber</a:t>
            </a:r>
            <a:endParaRPr lang="en-GB" sz="2800" b="1" kern="1200" dirty="0">
              <a:solidFill>
                <a:prstClr val="black"/>
              </a:solidFill>
              <a:latin typeface="Calibri" panose="020F0502020204030204"/>
            </a:endParaRPr>
          </a:p>
        </p:txBody>
      </p:sp>
      <p:sp>
        <p:nvSpPr>
          <p:cNvPr id="4" name="TextBox 3">
            <a:extLst>
              <a:ext uri="{FF2B5EF4-FFF2-40B4-BE49-F238E27FC236}">
                <a16:creationId xmlns:a16="http://schemas.microsoft.com/office/drawing/2014/main" id="{62F78AC3-7DBA-BD34-55D6-A7A9CBDB4AEA}"/>
              </a:ext>
            </a:extLst>
          </p:cNvPr>
          <p:cNvSpPr txBox="1"/>
          <p:nvPr/>
        </p:nvSpPr>
        <p:spPr>
          <a:xfrm>
            <a:off x="6344081" y="2619889"/>
            <a:ext cx="4107475" cy="387798"/>
          </a:xfrm>
          <a:prstGeom prst="rect">
            <a:avLst/>
          </a:prstGeom>
          <a:noFill/>
        </p:spPr>
        <p:txBody>
          <a:bodyPr wrap="square" rtlCol="0">
            <a:spAutoFit/>
          </a:bodyPr>
          <a:lstStyle/>
          <a:p>
            <a:pPr algn="l" defTabSz="487695" hangingPunct="1"/>
            <a:r>
              <a:rPr lang="en-GB" sz="1920" b="1" kern="1200" dirty="0">
                <a:solidFill>
                  <a:prstClr val="black"/>
                </a:solidFill>
                <a:latin typeface="Calibri" panose="020F0502020204030204"/>
              </a:rPr>
              <a:t>H on N</a:t>
            </a:r>
            <a:r>
              <a:rPr lang="en-IT" sz="1920" b="1" kern="1200">
                <a:solidFill>
                  <a:prstClr val="black"/>
                </a:solidFill>
                <a:latin typeface="Calibri" panose="020F0502020204030204"/>
              </a:rPr>
              <a:t>anoporous</a:t>
            </a:r>
            <a:r>
              <a:rPr lang="it-IT" sz="1920" b="1" kern="1200" dirty="0">
                <a:solidFill>
                  <a:prstClr val="black"/>
                </a:solidFill>
                <a:latin typeface="Calibri" panose="020F0502020204030204"/>
              </a:rPr>
              <a:t> G</a:t>
            </a:r>
            <a:r>
              <a:rPr lang="en-IT" sz="1920" b="1" kern="1200">
                <a:solidFill>
                  <a:prstClr val="black"/>
                </a:solidFill>
                <a:latin typeface="Calibri" panose="020F0502020204030204"/>
              </a:rPr>
              <a:t>raphene</a:t>
            </a:r>
            <a:r>
              <a:rPr lang="it-IT" sz="1920" b="1" kern="1200" dirty="0">
                <a:solidFill>
                  <a:prstClr val="black"/>
                </a:solidFill>
                <a:latin typeface="Calibri" panose="020F0502020204030204"/>
              </a:rPr>
              <a:t> (NPG):</a:t>
            </a:r>
            <a:endParaRPr lang="en-IT" sz="1920" b="1" kern="1200">
              <a:solidFill>
                <a:prstClr val="black"/>
              </a:solidFill>
              <a:latin typeface="Calibri" panose="020F0502020204030204"/>
            </a:endParaRPr>
          </a:p>
        </p:txBody>
      </p:sp>
      <p:sp>
        <p:nvSpPr>
          <p:cNvPr id="6" name="Text Box 2">
            <a:extLst>
              <a:ext uri="{FF2B5EF4-FFF2-40B4-BE49-F238E27FC236}">
                <a16:creationId xmlns:a16="http://schemas.microsoft.com/office/drawing/2014/main" id="{69A78725-9066-0EF3-BAD3-45CF62148B42}"/>
              </a:ext>
            </a:extLst>
          </p:cNvPr>
          <p:cNvSpPr txBox="1">
            <a:spLocks noChangeArrowheads="1"/>
          </p:cNvSpPr>
          <p:nvPr/>
        </p:nvSpPr>
        <p:spPr bwMode="auto">
          <a:xfrm>
            <a:off x="116251" y="4664823"/>
            <a:ext cx="3754233" cy="68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924" tIns="47963" rIns="95924" bIns="47963"/>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9pPr>
          </a:lstStyle>
          <a:p>
            <a:pPr algn="l" defTabSz="487695" hangingPunct="1">
              <a:spcBef>
                <a:spcPct val="0"/>
              </a:spcBef>
              <a:buClrTx/>
              <a:tabLst>
                <a:tab pos="0" algn="l"/>
                <a:tab pos="487695" algn="l"/>
                <a:tab pos="975390" algn="l"/>
                <a:tab pos="1463086" algn="l"/>
                <a:tab pos="1950781" algn="l"/>
                <a:tab pos="2438476" algn="l"/>
                <a:tab pos="2926171" algn="l"/>
                <a:tab pos="3413867" algn="l"/>
                <a:tab pos="3901562" algn="l"/>
                <a:tab pos="4389257" algn="l"/>
                <a:tab pos="4876952" algn="l"/>
                <a:tab pos="5364648" algn="l"/>
                <a:tab pos="5852343" algn="l"/>
                <a:tab pos="6340038" algn="l"/>
                <a:tab pos="6827733" algn="l"/>
                <a:tab pos="7315429" algn="l"/>
                <a:tab pos="7803124" algn="l"/>
                <a:tab pos="8290819" algn="l"/>
                <a:tab pos="8778514" algn="l"/>
                <a:tab pos="9266210" algn="l"/>
                <a:tab pos="9753905" algn="l"/>
              </a:tabLst>
            </a:pPr>
            <a:r>
              <a:rPr lang="en-US" altLang="it-IT" sz="1918" b="1" kern="1200" dirty="0">
                <a:solidFill>
                  <a:prstClr val="black"/>
                </a:solidFill>
                <a:latin typeface="Calibri" panose="020F0502020204030204"/>
              </a:rPr>
              <a:t>T-chamber in Rome side view:</a:t>
            </a:r>
          </a:p>
        </p:txBody>
      </p:sp>
      <p:sp>
        <p:nvSpPr>
          <p:cNvPr id="12" name="Segnaposto numero diapositiva 2">
            <a:extLst>
              <a:ext uri="{FF2B5EF4-FFF2-40B4-BE49-F238E27FC236}">
                <a16:creationId xmlns:a16="http://schemas.microsoft.com/office/drawing/2014/main" id="{7E0A11B8-43A9-818E-19E1-28125560A381}"/>
              </a:ext>
            </a:extLst>
          </p:cNvPr>
          <p:cNvSpPr>
            <a:spLocks noGrp="1"/>
          </p:cNvSpPr>
          <p:nvPr>
            <p:ph type="sldNum" sz="quarter" idx="12"/>
          </p:nvPr>
        </p:nvSpPr>
        <p:spPr>
          <a:xfrm>
            <a:off x="9651200" y="8064000"/>
            <a:ext cx="2926080" cy="389467"/>
          </a:xfrm>
        </p:spPr>
        <p:txBody>
          <a:bodyPr/>
          <a:lstStyle/>
          <a:p>
            <a:pPr defTabSz="487695" hangingPunct="1"/>
            <a:fld id="{23C7CB26-C4AD-E24C-99F4-9278FBEB9685}" type="slidenum">
              <a:rPr lang="en-IT" sz="1707" kern="1200">
                <a:solidFill>
                  <a:prstClr val="white"/>
                </a:solidFill>
                <a:latin typeface="Calibri" panose="020F0502020204030204"/>
              </a:rPr>
              <a:pPr defTabSz="487695" hangingPunct="1"/>
              <a:t>35</a:t>
            </a:fld>
            <a:endParaRPr lang="en-IT" sz="1707" kern="1200">
              <a:solidFill>
                <a:prstClr val="white"/>
              </a:solidFill>
              <a:latin typeface="Calibri" panose="020F0502020204030204"/>
            </a:endParaRPr>
          </a:p>
        </p:txBody>
      </p:sp>
    </p:spTree>
    <p:extLst>
      <p:ext uri="{BB962C8B-B14F-4D97-AF65-F5344CB8AC3E}">
        <p14:creationId xmlns:p14="http://schemas.microsoft.com/office/powerpoint/2010/main" val="2267961650"/>
      </p:ext>
    </p:extLst>
  </p:cSld>
  <p:clrMapOvr>
    <a:masterClrMapping/>
  </p:clrMapOvr>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 name="Rectangle Rectangle" descr="Rectangle Rectangle"/>
          <p:cNvPicPr>
            <a:picLocks/>
          </p:cNvPicPr>
          <p:nvPr/>
        </p:nvPicPr>
        <p:blipFill>
          <a:blip r:embed="rId3"/>
          <a:stretch>
            <a:fillRect/>
          </a:stretch>
        </p:blipFill>
        <p:spPr>
          <a:xfrm>
            <a:off x="2214051" y="3688370"/>
            <a:ext cx="8576698" cy="5877508"/>
          </a:xfrm>
          <a:prstGeom prst="rect">
            <a:avLst/>
          </a:prstGeom>
        </p:spPr>
      </p:pic>
      <p:pic>
        <p:nvPicPr>
          <p:cNvPr id="257" name="Screen Shot 2022-05-17 at 6.02.08 PM.png" descr="Screen Shot 2022-05-17 at 6.02.08 PM.png"/>
          <p:cNvPicPr>
            <a:picLocks noChangeAspect="1"/>
          </p:cNvPicPr>
          <p:nvPr/>
        </p:nvPicPr>
        <p:blipFill>
          <a:blip r:embed="rId4"/>
          <a:stretch>
            <a:fillRect/>
          </a:stretch>
        </p:blipFill>
        <p:spPr>
          <a:xfrm>
            <a:off x="2633752" y="4100834"/>
            <a:ext cx="7752227" cy="5027802"/>
          </a:xfrm>
          <a:prstGeom prst="rect">
            <a:avLst/>
          </a:prstGeom>
          <a:ln w="12700">
            <a:miter lim="400000"/>
          </a:ln>
        </p:spPr>
      </p:pic>
      <mc:AlternateContent xmlns:mc="http://schemas.openxmlformats.org/markup-compatibility/2006" xmlns:a14="http://schemas.microsoft.com/office/drawing/2010/main">
        <mc:Choice Requires="a14">
          <p:sp>
            <p:nvSpPr>
              <p:cNvPr id="259" name="first measurement of the energy via cyclotron RF emission ( )"/>
              <p:cNvSpPr txBox="1"/>
              <p:nvPr/>
            </p:nvSpPr>
            <p:spPr>
              <a:xfrm>
                <a:off x="307139" y="7772488"/>
                <a:ext cx="4100928" cy="126220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defRPr sz="2400">
                    <a:solidFill>
                      <a:srgbClr val="37A917"/>
                    </a:solidFill>
                  </a:defRPr>
                </a:pPr>
                <a:r>
                  <a:rPr dirty="0"/>
                  <a:t>first measurement of the energy via cyclotron RF emission </a:t>
                </a:r>
                <a:endParaRPr lang="en-US" dirty="0"/>
              </a:p>
              <a:p>
                <a:pPr>
                  <a:defRPr sz="2400">
                    <a:solidFill>
                      <a:srgbClr val="37A917"/>
                    </a:solidFill>
                  </a:defRPr>
                </a:pPr>
                <a:r>
                  <a:rPr dirty="0"/>
                  <a:t>(</a:t>
                </a:r>
                <a14:m>
                  <m:oMath xmlns:m="http://schemas.openxmlformats.org/officeDocument/2006/math">
                    <m:r>
                      <a:rPr sz="2800" i="1">
                        <a:solidFill>
                          <a:srgbClr val="36A817"/>
                        </a:solidFill>
                        <a:latin typeface="Cambria Math" panose="02040503050406030204" pitchFamily="18" charset="0"/>
                      </a:rPr>
                      <m:t>∼10</m:t>
                    </m:r>
                    <m:r>
                      <a:rPr sz="2800" i="1">
                        <a:solidFill>
                          <a:srgbClr val="36A817"/>
                        </a:solidFill>
                        <a:latin typeface="Cambria Math" panose="02040503050406030204" pitchFamily="18" charset="0"/>
                      </a:rPr>
                      <m:t>𝜇</m:t>
                    </m:r>
                    <m:r>
                      <m:rPr>
                        <m:nor/>
                      </m:rPr>
                      <a:rPr sz="2800" i="1">
                        <a:solidFill>
                          <a:srgbClr val="36A817"/>
                        </a:solidFill>
                        <a:latin typeface="Cambria Math" panose="02040503050406030204" pitchFamily="18" charset="0"/>
                      </a:rPr>
                      <m:t>s</m:t>
                    </m:r>
                  </m:oMath>
                </a14:m>
                <a:r>
                  <a:rPr dirty="0"/>
                  <a:t>)</a:t>
                </a:r>
              </a:p>
            </p:txBody>
          </p:sp>
        </mc:Choice>
        <mc:Fallback xmlns="">
          <p:sp>
            <p:nvSpPr>
              <p:cNvPr id="259" name="first measurement of the energy via cyclotron RF emission ( )"/>
              <p:cNvSpPr txBox="1">
                <a:spLocks noRot="1" noChangeAspect="1" noMove="1" noResize="1" noEditPoints="1" noAdjustHandles="1" noChangeArrowheads="1" noChangeShapeType="1" noTextEdit="1"/>
              </p:cNvSpPr>
              <p:nvPr/>
            </p:nvSpPr>
            <p:spPr>
              <a:xfrm>
                <a:off x="307139" y="7772488"/>
                <a:ext cx="4100928" cy="1262205"/>
              </a:xfrm>
              <a:prstGeom prst="rect">
                <a:avLst/>
              </a:prstGeom>
              <a:blipFill>
                <a:blip r:embed="rId5"/>
                <a:stretch>
                  <a:fillRect l="-1238" t="-3030" r="-3406" b="-10101"/>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pic>
        <p:nvPicPr>
          <p:cNvPr id="260" name="Line Shape" descr="Line Shape"/>
          <p:cNvPicPr>
            <a:picLocks/>
          </p:cNvPicPr>
          <p:nvPr/>
        </p:nvPicPr>
        <p:blipFill>
          <a:blip r:embed="rId6"/>
          <a:stretch>
            <a:fillRect/>
          </a:stretch>
        </p:blipFill>
        <p:spPr>
          <a:xfrm>
            <a:off x="3589663" y="6724654"/>
            <a:ext cx="1035602" cy="1047377"/>
          </a:xfrm>
          <a:prstGeom prst="rect">
            <a:avLst/>
          </a:prstGeom>
        </p:spPr>
      </p:pic>
      <p:sp>
        <p:nvSpPr>
          <p:cNvPr id="262" name="collimate and slow down"/>
          <p:cNvSpPr txBox="1"/>
          <p:nvPr/>
        </p:nvSpPr>
        <p:spPr>
          <a:xfrm>
            <a:off x="7813682" y="7006590"/>
            <a:ext cx="1738726" cy="81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400">
                <a:solidFill>
                  <a:srgbClr val="37A917"/>
                </a:solidFill>
              </a:defRPr>
            </a:lvl1pPr>
          </a:lstStyle>
          <a:p>
            <a:r>
              <a:t>collimate and slow down</a:t>
            </a:r>
          </a:p>
        </p:txBody>
      </p:sp>
      <mc:AlternateContent xmlns:mc="http://schemas.openxmlformats.org/markup-compatibility/2006" xmlns:a14="http://schemas.microsoft.com/office/drawing/2010/main">
        <mc:Choice Requires="a14">
          <p:sp>
            <p:nvSpPr>
              <p:cNvPr id="263" name="enter if within   from endpoint"/>
              <p:cNvSpPr txBox="1"/>
              <p:nvPr/>
            </p:nvSpPr>
            <p:spPr>
              <a:xfrm>
                <a:off x="6162683" y="7914923"/>
                <a:ext cx="1994397" cy="1247201"/>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defRPr sz="2400">
                    <a:solidFill>
                      <a:srgbClr val="37A917"/>
                    </a:solidFill>
                  </a:defRPr>
                </a:pPr>
                <a:r>
                  <a:rPr dirty="0"/>
                  <a:t>enter if within </a:t>
                </a:r>
                <a14:m>
                  <m:oMath xmlns:m="http://schemas.openxmlformats.org/officeDocument/2006/math">
                    <m:r>
                      <a:rPr sz="2700" i="1">
                        <a:solidFill>
                          <a:srgbClr val="36A817"/>
                        </a:solidFill>
                        <a:latin typeface="Cambria Math" panose="02040503050406030204" pitchFamily="18" charset="0"/>
                      </a:rPr>
                      <m:t>∼10</m:t>
                    </m:r>
                    <m:r>
                      <m:rPr>
                        <m:nor/>
                      </m:rPr>
                      <a:rPr sz="2700" i="1">
                        <a:solidFill>
                          <a:srgbClr val="36A817"/>
                        </a:solidFill>
                        <a:latin typeface="Cambria Math" panose="02040503050406030204" pitchFamily="18" charset="0"/>
                      </a:rPr>
                      <m:t>eV</m:t>
                    </m:r>
                  </m:oMath>
                </a14:m>
                <a:r>
                  <a:rPr dirty="0"/>
                  <a:t> </a:t>
                </a:r>
                <a:r>
                  <a:rPr lang="en-US" dirty="0"/>
                  <a:t> </a:t>
                </a:r>
                <a:r>
                  <a:rPr dirty="0"/>
                  <a:t>from endpoint</a:t>
                </a:r>
              </a:p>
            </p:txBody>
          </p:sp>
        </mc:Choice>
        <mc:Fallback xmlns="">
          <p:sp>
            <p:nvSpPr>
              <p:cNvPr id="263" name="enter if within   from endpoint"/>
              <p:cNvSpPr txBox="1">
                <a:spLocks noRot="1" noChangeAspect="1" noMove="1" noResize="1" noEditPoints="1" noAdjustHandles="1" noChangeArrowheads="1" noChangeShapeType="1" noTextEdit="1"/>
              </p:cNvSpPr>
              <p:nvPr/>
            </p:nvSpPr>
            <p:spPr>
              <a:xfrm>
                <a:off x="6162683" y="7914923"/>
                <a:ext cx="1994397" cy="1247201"/>
              </a:xfrm>
              <a:prstGeom prst="rect">
                <a:avLst/>
              </a:prstGeom>
              <a:blipFill>
                <a:blip r:embed="rId7"/>
                <a:stretch>
                  <a:fillRect l="-633" t="-2020" r="-9494" b="-10101"/>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sp>
        <p:nvSpPr>
          <p:cNvPr id="264" name="A new electromagnetic filter idea based on RF detection and dynamic E setting"/>
          <p:cNvSpPr txBox="1">
            <a:spLocks noGrp="1"/>
          </p:cNvSpPr>
          <p:nvPr>
            <p:ph type="body" idx="1"/>
          </p:nvPr>
        </p:nvSpPr>
        <p:spPr>
          <a:xfrm>
            <a:off x="680871" y="2256559"/>
            <a:ext cx="12293601" cy="6366935"/>
          </a:xfrm>
          <a:prstGeom prst="rect">
            <a:avLst/>
          </a:prstGeom>
        </p:spPr>
        <p:txBody>
          <a:bodyPr anchor="t"/>
          <a:lstStyle/>
          <a:p>
            <a:pPr marL="452782" indent="-452782">
              <a:spcBef>
                <a:spcPts val="1500"/>
              </a:spcBef>
              <a:buClr>
                <a:srgbClr val="535353"/>
              </a:buClr>
              <a:defRPr sz="3400"/>
            </a:pPr>
            <a:r>
              <a:t>A </a:t>
            </a:r>
            <a:r>
              <a:rPr>
                <a:solidFill>
                  <a:srgbClr val="B92423"/>
                </a:solidFill>
              </a:rPr>
              <a:t>new electromagnetic filter idea </a:t>
            </a:r>
            <a:r>
              <a:rPr>
                <a:solidFill>
                  <a:srgbClr val="000000"/>
                </a:solidFill>
              </a:rPr>
              <a:t>based on RF detection and dynamic E setting</a:t>
            </a:r>
          </a:p>
        </p:txBody>
      </p:sp>
      <p:sp>
        <p:nvSpPr>
          <p:cNvPr id="265" name="𝜟V known to 1 ppm precision"/>
          <p:cNvSpPr txBox="1"/>
          <p:nvPr/>
        </p:nvSpPr>
        <p:spPr>
          <a:xfrm>
            <a:off x="4003417" y="3361381"/>
            <a:ext cx="4041285" cy="596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rgbClr val="2190FF"/>
                </a:solidFill>
              </a:defRPr>
            </a:lvl1pPr>
          </a:lstStyle>
          <a:p>
            <a:r>
              <a:t>𝜟V known to 1 ppm precision</a:t>
            </a:r>
          </a:p>
        </p:txBody>
      </p:sp>
      <p:sp>
        <p:nvSpPr>
          <p:cNvPr id="266" name="By A. Esposito"/>
          <p:cNvSpPr txBox="1"/>
          <p:nvPr/>
        </p:nvSpPr>
        <p:spPr>
          <a:xfrm>
            <a:off x="9295138" y="8902700"/>
            <a:ext cx="950790"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lvl1pPr>
          </a:lstStyle>
          <a:p>
            <a:r>
              <a:t>By A. Esposito</a:t>
            </a:r>
          </a:p>
        </p:txBody>
      </p:sp>
      <p:sp>
        <p:nvSpPr>
          <p:cNvPr id="267" name="ptolemy: the idea…"/>
          <p:cNvSpPr txBox="1">
            <a:spLocks noGrp="1"/>
          </p:cNvSpPr>
          <p:nvPr>
            <p:ph type="title"/>
          </p:nvPr>
        </p:nvSpPr>
        <p:spPr>
          <a:xfrm>
            <a:off x="541866" y="-414867"/>
            <a:ext cx="12293601" cy="2438401"/>
          </a:xfrm>
          <a:prstGeom prst="rect">
            <a:avLst/>
          </a:prstGeom>
        </p:spPr>
        <p:txBody>
          <a:bodyPr/>
          <a:lstStyle/>
          <a:p>
            <a:pPr>
              <a:defRPr sz="5200">
                <a:solidFill>
                  <a:srgbClr val="000000"/>
                </a:solidFill>
                <a:latin typeface="Gill Sans SemiBold"/>
                <a:ea typeface="Gill Sans SemiBold"/>
                <a:cs typeface="Gill Sans SemiBold"/>
                <a:sym typeface="Gill Sans SemiBold"/>
              </a:defRPr>
            </a:pPr>
            <a:r>
              <a:t>ptolemy: the idea</a:t>
            </a:r>
          </a:p>
          <a:p>
            <a:pPr>
              <a:defRPr sz="1800" b="1" cap="none">
                <a:solidFill>
                  <a:srgbClr val="000000"/>
                </a:solidFill>
                <a:latin typeface="Courier New"/>
                <a:ea typeface="Courier New"/>
                <a:cs typeface="Courier New"/>
                <a:sym typeface="Courier New"/>
              </a:defRPr>
            </a:pPr>
            <a:r>
              <a:t>JINST 17 (2022) 05, P05021</a:t>
            </a:r>
          </a:p>
        </p:txBody>
      </p:sp>
      <p:sp>
        <p:nvSpPr>
          <p:cNvPr id="268" name="ETot=q(VTES-Vsource)+ETES"/>
          <p:cNvSpPr txBox="1"/>
          <p:nvPr/>
        </p:nvSpPr>
        <p:spPr>
          <a:xfrm>
            <a:off x="7903874" y="5561330"/>
            <a:ext cx="2514118"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a:solidFill>
                  <a:srgbClr val="000000"/>
                </a:solidFill>
                <a:latin typeface="Gill Sans SemiBold"/>
                <a:ea typeface="Gill Sans SemiBold"/>
                <a:cs typeface="Gill Sans SemiBold"/>
                <a:sym typeface="Gill Sans SemiBold"/>
              </a:defRPr>
            </a:pPr>
            <a:r>
              <a:t>E</a:t>
            </a:r>
            <a:r>
              <a:rPr baseline="-5999"/>
              <a:t>Tot</a:t>
            </a:r>
            <a:r>
              <a:t>=q(V</a:t>
            </a:r>
            <a:r>
              <a:rPr baseline="-5999"/>
              <a:t>TES</a:t>
            </a:r>
            <a:r>
              <a:t>-V</a:t>
            </a:r>
            <a:r>
              <a:rPr baseline="-5999"/>
              <a:t>source</a:t>
            </a:r>
            <a:r>
              <a:t>)+E</a:t>
            </a:r>
            <a:r>
              <a:rPr baseline="-5999"/>
              <a:t>TES</a:t>
            </a:r>
          </a:p>
        </p:txBody>
      </p:sp>
      <p:sp>
        <p:nvSpPr>
          <p:cNvPr id="2" name="Slide Number Placeholder 1">
            <a:extLst>
              <a:ext uri="{FF2B5EF4-FFF2-40B4-BE49-F238E27FC236}">
                <a16:creationId xmlns:a16="http://schemas.microsoft.com/office/drawing/2014/main" id="{78F67978-64FD-985C-62D0-4EB98C2CA81C}"/>
              </a:ext>
            </a:extLst>
          </p:cNvPr>
          <p:cNvSpPr>
            <a:spLocks noGrp="1"/>
          </p:cNvSpPr>
          <p:nvPr>
            <p:ph type="sldNum" sz="quarter" idx="2"/>
          </p:nvPr>
        </p:nvSpPr>
        <p:spPr/>
        <p:txBody>
          <a:bodyPr/>
          <a:lstStyle/>
          <a:p>
            <a:fld id="{86CB4B4D-7CA3-9044-876B-883B54F8677D}" type="slidenum">
              <a:rPr lang="en-IT" smtClean="0"/>
              <a:t>36</a:t>
            </a:fld>
            <a:endParaRPr lang="en-IT"/>
          </a:p>
        </p:txBody>
      </p:sp>
    </p:spTree>
  </p:cSld>
  <p:clrMapOvr>
    <a:masterClrMapping/>
  </p:clrMapOvr>
  <mc:AlternateContent xmlns:mc="http://schemas.openxmlformats.org/markup-compatibility/2006" xmlns:p14="http://schemas.microsoft.com/office/powerpoint/2010/main">
    <mc:Choice Requires="p14">
      <p:transition spd="med" p14:dur="699">
        <p:fade/>
      </p:transition>
    </mc:Choice>
    <mc:Fallback xmlns:a14="http://schemas.microsoft.com/office/drawing/2010/main" xmlns:m="http://schemas.openxmlformats.org/officeDocument/2006/math" xmlns="">
      <p:transition spd="fast">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EB861-A254-42A1-E245-21E788E01164}"/>
            </a:ext>
          </a:extLst>
        </p:cNvPr>
        <p:cNvGrpSpPr/>
        <p:nvPr/>
      </p:nvGrpSpPr>
      <p:grpSpPr>
        <a:xfrm>
          <a:off x="0" y="0"/>
          <a:ext cx="0" cy="0"/>
          <a:chOff x="0" y="0"/>
          <a:chExt cx="0" cy="0"/>
        </a:xfrm>
      </p:grpSpPr>
      <p:sp>
        <p:nvSpPr>
          <p:cNvPr id="141" name="Rettangolo 140">
            <a:extLst>
              <a:ext uri="{FF2B5EF4-FFF2-40B4-BE49-F238E27FC236}">
                <a16:creationId xmlns:a16="http://schemas.microsoft.com/office/drawing/2014/main" id="{342719CA-9AFE-402F-3AD3-45801F917ED1}"/>
              </a:ext>
            </a:extLst>
          </p:cNvPr>
          <p:cNvSpPr/>
          <p:nvPr/>
        </p:nvSpPr>
        <p:spPr>
          <a:xfrm>
            <a:off x="419434" y="5382716"/>
            <a:ext cx="4147733" cy="884485"/>
          </a:xfrm>
          <a:prstGeom prst="rect">
            <a:avLst/>
          </a:prstGeom>
          <a:solidFill>
            <a:schemeClr val="accent2">
              <a:lumMod val="20000"/>
              <a:lumOff val="80000"/>
            </a:schemeClr>
          </a:solidFill>
          <a:ln w="254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sp>
        <p:nvSpPr>
          <p:cNvPr id="138" name="Rettangolo 137">
            <a:extLst>
              <a:ext uri="{FF2B5EF4-FFF2-40B4-BE49-F238E27FC236}">
                <a16:creationId xmlns:a16="http://schemas.microsoft.com/office/drawing/2014/main" id="{EA3950D3-F36F-401D-B361-61852E58A131}"/>
              </a:ext>
            </a:extLst>
          </p:cNvPr>
          <p:cNvSpPr/>
          <p:nvPr/>
        </p:nvSpPr>
        <p:spPr>
          <a:xfrm>
            <a:off x="10037385" y="3465236"/>
            <a:ext cx="2857516" cy="4154693"/>
          </a:xfrm>
          <a:prstGeom prst="rect">
            <a:avLst/>
          </a:prstGeom>
          <a:solidFill>
            <a:schemeClr val="accent2">
              <a:lumMod val="20000"/>
              <a:lumOff val="80000"/>
            </a:schemeClr>
          </a:solidFill>
          <a:ln w="254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sp>
        <p:nvSpPr>
          <p:cNvPr id="2" name="CasellaDiTesto 1">
            <a:extLst>
              <a:ext uri="{FF2B5EF4-FFF2-40B4-BE49-F238E27FC236}">
                <a16:creationId xmlns:a16="http://schemas.microsoft.com/office/drawing/2014/main" id="{ACB36601-59DB-E906-2B37-06B73221C694}"/>
              </a:ext>
            </a:extLst>
          </p:cNvPr>
          <p:cNvSpPr txBox="1"/>
          <p:nvPr/>
        </p:nvSpPr>
        <p:spPr>
          <a:xfrm>
            <a:off x="3596752" y="496902"/>
            <a:ext cx="5690276" cy="1536703"/>
          </a:xfrm>
          <a:prstGeom prst="rect">
            <a:avLst/>
          </a:prstGeom>
          <a:noFill/>
        </p:spPr>
        <p:txBody>
          <a:bodyPr wrap="none" rtlCol="0">
            <a:spAutoFit/>
          </a:bodyPr>
          <a:lstStyle/>
          <a:p>
            <a:pPr defTabSz="487695" hangingPunct="1"/>
            <a:r>
              <a:rPr lang="it-IT" sz="3413" kern="1200" dirty="0">
                <a:solidFill>
                  <a:prstClr val="black"/>
                </a:solidFill>
                <a:latin typeface="Calibri" panose="020F0502020204030204"/>
              </a:rPr>
              <a:t>Precision </a:t>
            </a:r>
            <a:r>
              <a:rPr lang="it-IT" sz="3413" kern="1200" dirty="0" err="1">
                <a:solidFill>
                  <a:prstClr val="black"/>
                </a:solidFill>
                <a:latin typeface="Calibri" panose="020F0502020204030204"/>
              </a:rPr>
              <a:t>energy</a:t>
            </a:r>
            <a:r>
              <a:rPr lang="it-IT" sz="3413" kern="1200" dirty="0">
                <a:solidFill>
                  <a:prstClr val="black"/>
                </a:solidFill>
                <a:latin typeface="Calibri" panose="020F0502020204030204"/>
              </a:rPr>
              <a:t> </a:t>
            </a:r>
            <a:r>
              <a:rPr lang="it-IT" sz="3413" kern="1200" dirty="0" err="1">
                <a:solidFill>
                  <a:prstClr val="black"/>
                </a:solidFill>
                <a:latin typeface="Calibri" panose="020F0502020204030204"/>
              </a:rPr>
              <a:t>measurement</a:t>
            </a:r>
            <a:endParaRPr lang="it-IT" sz="3413" kern="1200" dirty="0">
              <a:solidFill>
                <a:prstClr val="black"/>
              </a:solidFill>
              <a:latin typeface="Calibri" panose="020F0502020204030204"/>
            </a:endParaRPr>
          </a:p>
          <a:p>
            <a:pPr defTabSz="487695" hangingPunct="1"/>
            <a:r>
              <a:rPr lang="it-IT" sz="3413" kern="1200" dirty="0">
                <a:solidFill>
                  <a:prstClr val="black"/>
                </a:solidFill>
                <a:latin typeface="Calibri" panose="020F0502020204030204"/>
              </a:rPr>
              <a:t>from </a:t>
            </a:r>
            <a:r>
              <a:rPr lang="it-IT" sz="3413" kern="1200" dirty="0" err="1">
                <a:solidFill>
                  <a:prstClr val="black"/>
                </a:solidFill>
                <a:latin typeface="Calibri" panose="020F0502020204030204"/>
              </a:rPr>
              <a:t>Condensed</a:t>
            </a:r>
            <a:r>
              <a:rPr lang="it-IT" sz="3413" kern="1200" dirty="0">
                <a:solidFill>
                  <a:prstClr val="black"/>
                </a:solidFill>
                <a:latin typeface="Calibri" panose="020F0502020204030204"/>
              </a:rPr>
              <a:t> </a:t>
            </a:r>
            <a:r>
              <a:rPr lang="it-IT" sz="3413" kern="1200" dirty="0" err="1">
                <a:solidFill>
                  <a:prstClr val="black"/>
                </a:solidFill>
                <a:latin typeface="Calibri" panose="020F0502020204030204"/>
              </a:rPr>
              <a:t>Matter</a:t>
            </a:r>
            <a:r>
              <a:rPr lang="it-IT" sz="3413" kern="1200" dirty="0">
                <a:solidFill>
                  <a:prstClr val="black"/>
                </a:solidFill>
                <a:latin typeface="Calibri" panose="020F0502020204030204"/>
              </a:rPr>
              <a:t>/ARPES</a:t>
            </a:r>
          </a:p>
          <a:p>
            <a:pPr defTabSz="487695" hangingPunct="1"/>
            <a:r>
              <a:rPr lang="it-IT" sz="2560" kern="1200" dirty="0" err="1">
                <a:solidFill>
                  <a:prstClr val="black"/>
                </a:solidFill>
                <a:latin typeface="Calibri" panose="020F0502020204030204"/>
              </a:rPr>
              <a:t>Electostatic</a:t>
            </a:r>
            <a:r>
              <a:rPr lang="it-IT" sz="2560" kern="1200" dirty="0">
                <a:solidFill>
                  <a:prstClr val="black"/>
                </a:solidFill>
                <a:latin typeface="Calibri" panose="020F0502020204030204"/>
              </a:rPr>
              <a:t> </a:t>
            </a:r>
            <a:r>
              <a:rPr lang="it-IT" sz="2560" kern="1200" dirty="0" err="1">
                <a:solidFill>
                  <a:prstClr val="black"/>
                </a:solidFill>
                <a:latin typeface="Calibri" panose="020F0502020204030204"/>
              </a:rPr>
              <a:t>analyser</a:t>
            </a:r>
            <a:r>
              <a:rPr lang="it-IT" sz="2560" kern="1200" dirty="0">
                <a:solidFill>
                  <a:prstClr val="black"/>
                </a:solidFill>
                <a:latin typeface="Calibri" panose="020F0502020204030204"/>
              </a:rPr>
              <a:t> </a:t>
            </a:r>
            <a:endParaRPr lang="it-IT" sz="2560" kern="1200" dirty="0">
              <a:solidFill>
                <a:srgbClr val="FF0000"/>
              </a:solidFill>
              <a:latin typeface="Calibri" panose="020F0502020204030204"/>
            </a:endParaRPr>
          </a:p>
        </p:txBody>
      </p:sp>
      <p:grpSp>
        <p:nvGrpSpPr>
          <p:cNvPr id="24" name="Gruppo 23">
            <a:extLst>
              <a:ext uri="{FF2B5EF4-FFF2-40B4-BE49-F238E27FC236}">
                <a16:creationId xmlns:a16="http://schemas.microsoft.com/office/drawing/2014/main" id="{30477DB9-149B-960F-9B57-81E060932CB2}"/>
              </a:ext>
            </a:extLst>
          </p:cNvPr>
          <p:cNvGrpSpPr/>
          <p:nvPr/>
        </p:nvGrpSpPr>
        <p:grpSpPr>
          <a:xfrm>
            <a:off x="132036" y="2612613"/>
            <a:ext cx="5608022" cy="1863201"/>
            <a:chOff x="411285" y="4338535"/>
            <a:chExt cx="6400801" cy="1999508"/>
          </a:xfrm>
        </p:grpSpPr>
        <p:pic>
          <p:nvPicPr>
            <p:cNvPr id="11" name="Immagine 10">
              <a:extLst>
                <a:ext uri="{FF2B5EF4-FFF2-40B4-BE49-F238E27FC236}">
                  <a16:creationId xmlns:a16="http://schemas.microsoft.com/office/drawing/2014/main" id="{80BA8C4D-D3B3-74CF-F74F-1916E0021190}"/>
                </a:ext>
              </a:extLst>
            </p:cNvPr>
            <p:cNvPicPr>
              <a:picLocks noChangeAspect="1"/>
            </p:cNvPicPr>
            <p:nvPr/>
          </p:nvPicPr>
          <p:blipFill>
            <a:blip r:embed="rId3"/>
            <a:stretch>
              <a:fillRect/>
            </a:stretch>
          </p:blipFill>
          <p:spPr>
            <a:xfrm>
              <a:off x="411285" y="4340460"/>
              <a:ext cx="6400801" cy="1997583"/>
            </a:xfrm>
            <a:prstGeom prst="rect">
              <a:avLst/>
            </a:prstGeom>
          </p:spPr>
        </p:pic>
        <p:sp>
          <p:nvSpPr>
            <p:cNvPr id="12" name="Rettangolo 11">
              <a:extLst>
                <a:ext uri="{FF2B5EF4-FFF2-40B4-BE49-F238E27FC236}">
                  <a16:creationId xmlns:a16="http://schemas.microsoft.com/office/drawing/2014/main" id="{88FEA1D1-0E39-04B5-5A20-1212A130E8C1}"/>
                </a:ext>
              </a:extLst>
            </p:cNvPr>
            <p:cNvSpPr/>
            <p:nvPr/>
          </p:nvSpPr>
          <p:spPr>
            <a:xfrm>
              <a:off x="4299625" y="4338535"/>
              <a:ext cx="2500008" cy="199417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23" name="Connettore diritto 22">
              <a:extLst>
                <a:ext uri="{FF2B5EF4-FFF2-40B4-BE49-F238E27FC236}">
                  <a16:creationId xmlns:a16="http://schemas.microsoft.com/office/drawing/2014/main" id="{7BEDA2D4-FA85-E006-93A3-9F70E613198D}"/>
                </a:ext>
              </a:extLst>
            </p:cNvPr>
            <p:cNvCxnSpPr/>
            <p:nvPr/>
          </p:nvCxnSpPr>
          <p:spPr>
            <a:xfrm>
              <a:off x="4270443" y="5019473"/>
              <a:ext cx="0" cy="612842"/>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5" name="CasellaDiTesto 24">
            <a:extLst>
              <a:ext uri="{FF2B5EF4-FFF2-40B4-BE49-F238E27FC236}">
                <a16:creationId xmlns:a16="http://schemas.microsoft.com/office/drawing/2014/main" id="{3E20F2CB-2F60-137C-3DED-3704BF3661A1}"/>
              </a:ext>
            </a:extLst>
          </p:cNvPr>
          <p:cNvSpPr txBox="1"/>
          <p:nvPr/>
        </p:nvSpPr>
        <p:spPr>
          <a:xfrm>
            <a:off x="452297" y="4561916"/>
            <a:ext cx="1881412" cy="355034"/>
          </a:xfrm>
          <a:prstGeom prst="rect">
            <a:avLst/>
          </a:prstGeom>
          <a:noFill/>
        </p:spPr>
        <p:txBody>
          <a:bodyPr wrap="none" rtlCol="0">
            <a:spAutoFit/>
          </a:bodyPr>
          <a:lstStyle/>
          <a:p>
            <a:pPr algn="l" defTabSz="487695" hangingPunct="1"/>
            <a:r>
              <a:rPr lang="it-IT" sz="1707" kern="1200" err="1">
                <a:solidFill>
                  <a:prstClr val="black"/>
                </a:solidFill>
                <a:latin typeface="Calibri" panose="020F0502020204030204"/>
              </a:rPr>
              <a:t>Ptolemy</a:t>
            </a:r>
            <a:r>
              <a:rPr lang="it-IT" sz="1707" kern="1200">
                <a:solidFill>
                  <a:prstClr val="black"/>
                </a:solidFill>
                <a:latin typeface="Calibri" panose="020F0502020204030204"/>
              </a:rPr>
              <a:t> e.m. filter </a:t>
            </a:r>
          </a:p>
        </p:txBody>
      </p:sp>
      <p:grpSp>
        <p:nvGrpSpPr>
          <p:cNvPr id="4" name="Gruppo 3">
            <a:extLst>
              <a:ext uri="{FF2B5EF4-FFF2-40B4-BE49-F238E27FC236}">
                <a16:creationId xmlns:a16="http://schemas.microsoft.com/office/drawing/2014/main" id="{C6E354E6-484A-7C03-A4CA-DA68FAA7D958}"/>
              </a:ext>
            </a:extLst>
          </p:cNvPr>
          <p:cNvGrpSpPr>
            <a:grpSpLocks noChangeAspect="1"/>
          </p:cNvGrpSpPr>
          <p:nvPr/>
        </p:nvGrpSpPr>
        <p:grpSpPr>
          <a:xfrm>
            <a:off x="3842839" y="2560234"/>
            <a:ext cx="3872516" cy="2219035"/>
            <a:chOff x="1163813" y="988902"/>
            <a:chExt cx="4088945" cy="2343053"/>
          </a:xfrm>
        </p:grpSpPr>
        <p:pic>
          <p:nvPicPr>
            <p:cNvPr id="5" name="Immagine 4">
              <a:extLst>
                <a:ext uri="{FF2B5EF4-FFF2-40B4-BE49-F238E27FC236}">
                  <a16:creationId xmlns:a16="http://schemas.microsoft.com/office/drawing/2014/main" id="{EFF233A1-EB17-B487-66A1-98E19BCAF19F}"/>
                </a:ext>
              </a:extLst>
            </p:cNvPr>
            <p:cNvPicPr>
              <a:picLocks noChangeAspect="1"/>
            </p:cNvPicPr>
            <p:nvPr/>
          </p:nvPicPr>
          <p:blipFill>
            <a:blip r:embed="rId4"/>
            <a:stretch>
              <a:fillRect/>
            </a:stretch>
          </p:blipFill>
          <p:spPr>
            <a:xfrm>
              <a:off x="3159207" y="988902"/>
              <a:ext cx="951679" cy="2040951"/>
            </a:xfrm>
            <a:prstGeom prst="rect">
              <a:avLst/>
            </a:prstGeom>
          </p:spPr>
        </p:pic>
        <p:grpSp>
          <p:nvGrpSpPr>
            <p:cNvPr id="8" name="Gruppo 7">
              <a:extLst>
                <a:ext uri="{FF2B5EF4-FFF2-40B4-BE49-F238E27FC236}">
                  <a16:creationId xmlns:a16="http://schemas.microsoft.com/office/drawing/2014/main" id="{9C9F1537-0E53-8BAC-05D8-B71A5ED843A1}"/>
                </a:ext>
              </a:extLst>
            </p:cNvPr>
            <p:cNvGrpSpPr/>
            <p:nvPr/>
          </p:nvGrpSpPr>
          <p:grpSpPr>
            <a:xfrm rot="5400000">
              <a:off x="1835166" y="911521"/>
              <a:ext cx="1167896" cy="2301568"/>
              <a:chOff x="6676697" y="4059621"/>
              <a:chExt cx="717331" cy="1413642"/>
            </a:xfrm>
          </p:grpSpPr>
          <p:cxnSp>
            <p:nvCxnSpPr>
              <p:cNvPr id="42" name="Connettore diritto 41">
                <a:extLst>
                  <a:ext uri="{FF2B5EF4-FFF2-40B4-BE49-F238E27FC236}">
                    <a16:creationId xmlns:a16="http://schemas.microsoft.com/office/drawing/2014/main" id="{97B6DCE7-8631-9344-54A5-8D8CC17F68C7}"/>
                  </a:ext>
                </a:extLst>
              </p:cNvPr>
              <p:cNvCxnSpPr>
                <a:cxnSpLocks/>
              </p:cNvCxnSpPr>
              <p:nvPr/>
            </p:nvCxnSpPr>
            <p:spPr>
              <a:xfrm>
                <a:off x="6676697" y="4083269"/>
                <a:ext cx="349469" cy="1389994"/>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nettore diritto 42">
                <a:extLst>
                  <a:ext uri="{FF2B5EF4-FFF2-40B4-BE49-F238E27FC236}">
                    <a16:creationId xmlns:a16="http://schemas.microsoft.com/office/drawing/2014/main" id="{33463E84-EBA3-5981-A99B-095CD93DE1C7}"/>
                  </a:ext>
                </a:extLst>
              </p:cNvPr>
              <p:cNvCxnSpPr>
                <a:cxnSpLocks/>
              </p:cNvCxnSpPr>
              <p:nvPr/>
            </p:nvCxnSpPr>
            <p:spPr>
              <a:xfrm flipV="1">
                <a:off x="7026166" y="4059621"/>
                <a:ext cx="367862" cy="141364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9" name="Connettore diritto 18">
              <a:extLst>
                <a:ext uri="{FF2B5EF4-FFF2-40B4-BE49-F238E27FC236}">
                  <a16:creationId xmlns:a16="http://schemas.microsoft.com/office/drawing/2014/main" id="{F2C92774-08D0-D98F-5723-F4E6661E9E89}"/>
                </a:ext>
              </a:extLst>
            </p:cNvPr>
            <p:cNvCxnSpPr>
              <a:cxnSpLocks/>
            </p:cNvCxnSpPr>
            <p:nvPr/>
          </p:nvCxnSpPr>
          <p:spPr>
            <a:xfrm flipH="1" flipV="1">
              <a:off x="3510004" y="1482635"/>
              <a:ext cx="1699305" cy="549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ttore diritto 19">
              <a:extLst>
                <a:ext uri="{FF2B5EF4-FFF2-40B4-BE49-F238E27FC236}">
                  <a16:creationId xmlns:a16="http://schemas.microsoft.com/office/drawing/2014/main" id="{D42DA997-E8AD-B646-98E3-03CE31FB4D30}"/>
                </a:ext>
              </a:extLst>
            </p:cNvPr>
            <p:cNvCxnSpPr>
              <a:cxnSpLocks/>
            </p:cNvCxnSpPr>
            <p:nvPr/>
          </p:nvCxnSpPr>
          <p:spPr>
            <a:xfrm flipV="1">
              <a:off x="3548505" y="2057238"/>
              <a:ext cx="1661726" cy="5547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diritto 25">
              <a:extLst>
                <a:ext uri="{FF2B5EF4-FFF2-40B4-BE49-F238E27FC236}">
                  <a16:creationId xmlns:a16="http://schemas.microsoft.com/office/drawing/2014/main" id="{09F512EF-014A-E1B5-895A-D3EE709AEC06}"/>
                </a:ext>
              </a:extLst>
            </p:cNvPr>
            <p:cNvCxnSpPr>
              <a:cxnSpLocks/>
            </p:cNvCxnSpPr>
            <p:nvPr/>
          </p:nvCxnSpPr>
          <p:spPr>
            <a:xfrm>
              <a:off x="1268329" y="2047331"/>
              <a:ext cx="3941903"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CasellaDiTesto 26">
                  <a:extLst>
                    <a:ext uri="{FF2B5EF4-FFF2-40B4-BE49-F238E27FC236}">
                      <a16:creationId xmlns:a16="http://schemas.microsoft.com/office/drawing/2014/main" id="{6B672B50-A4B2-47AF-A148-BCB6F0EB062B}"/>
                    </a:ext>
                  </a:extLst>
                </p:cNvPr>
                <p:cNvSpPr txBox="1"/>
                <p:nvPr/>
              </p:nvSpPr>
              <p:spPr>
                <a:xfrm>
                  <a:off x="3802240" y="1573481"/>
                  <a:ext cx="633639" cy="513465"/>
                </a:xfrm>
                <a:prstGeom prst="rect">
                  <a:avLst/>
                </a:prstGeom>
                <a:noFill/>
              </p:spPr>
              <p:txBody>
                <a:bodyPr wrap="none" rtlCol="0">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560" i="1" kern="1200">
                                <a:solidFill>
                                  <a:prstClr val="black"/>
                                </a:solidFill>
                                <a:latin typeface="Cambria Math" panose="02040503050406030204" pitchFamily="18" charset="0"/>
                              </a:rPr>
                            </m:ctrlPr>
                          </m:sSubPr>
                          <m:e>
                            <m:r>
                              <a:rPr lang="it-IT" sz="2560" i="1" kern="1200">
                                <a:solidFill>
                                  <a:prstClr val="black"/>
                                </a:solidFill>
                                <a:latin typeface="Cambria Math" panose="02040503050406030204" pitchFamily="18" charset="0"/>
                                <a:ea typeface="Cambria Math" panose="02040503050406030204" pitchFamily="18" charset="0"/>
                              </a:rPr>
                              <m:t>𝜗</m:t>
                            </m:r>
                          </m:e>
                          <m:sub>
                            <m:r>
                              <a:rPr lang="it-IT" sz="2560" i="1" kern="1200">
                                <a:solidFill>
                                  <a:prstClr val="black"/>
                                </a:solidFill>
                                <a:latin typeface="Cambria Math" panose="02040503050406030204" pitchFamily="18" charset="0"/>
                                <a:ea typeface="Cambria Math" panose="02040503050406030204" pitchFamily="18" charset="0"/>
                              </a:rPr>
                              <m:t>𝑎</m:t>
                            </m:r>
                          </m:sub>
                        </m:sSub>
                      </m:oMath>
                    </m:oMathPara>
                  </a14:m>
                  <a:endParaRPr lang="it-IT" sz="2560" kern="1200">
                    <a:solidFill>
                      <a:prstClr val="black"/>
                    </a:solidFill>
                    <a:latin typeface="Calibri" panose="020F0502020204030204"/>
                  </a:endParaRPr>
                </a:p>
              </p:txBody>
            </p:sp>
          </mc:Choice>
          <mc:Fallback xmlns="">
            <p:sp>
              <p:nvSpPr>
                <p:cNvPr id="27" name="CasellaDiTesto 26">
                  <a:extLst>
                    <a:ext uri="{FF2B5EF4-FFF2-40B4-BE49-F238E27FC236}">
                      <a16:creationId xmlns:a16="http://schemas.microsoft.com/office/drawing/2014/main" id="{6B672B50-A4B2-47AF-A148-BCB6F0EB062B}"/>
                    </a:ext>
                  </a:extLst>
                </p:cNvPr>
                <p:cNvSpPr txBox="1">
                  <a:spLocks noRot="1" noChangeAspect="1" noMove="1" noResize="1" noEditPoints="1" noAdjustHandles="1" noChangeArrowheads="1" noChangeShapeType="1" noTextEdit="1"/>
                </p:cNvSpPr>
                <p:nvPr/>
              </p:nvSpPr>
              <p:spPr>
                <a:xfrm>
                  <a:off x="3802240" y="1573481"/>
                  <a:ext cx="633639" cy="513465"/>
                </a:xfrm>
                <a:prstGeom prst="rect">
                  <a:avLst/>
                </a:prstGeom>
                <a:blipFill>
                  <a:blip r:embed="rId5"/>
                  <a:stretch>
                    <a:fillRect/>
                  </a:stretch>
                </a:blipFill>
              </p:spPr>
              <p:txBody>
                <a:bodyPr/>
                <a:lstStyle/>
                <a:p>
                  <a:r>
                    <a:rPr lang="en-US">
                      <a:noFill/>
                    </a:rPr>
                    <a:t> </a:t>
                  </a:r>
                </a:p>
              </p:txBody>
            </p:sp>
          </mc:Fallback>
        </mc:AlternateContent>
        <p:sp>
          <p:nvSpPr>
            <p:cNvPr id="28" name="Arco 27">
              <a:extLst>
                <a:ext uri="{FF2B5EF4-FFF2-40B4-BE49-F238E27FC236}">
                  <a16:creationId xmlns:a16="http://schemas.microsoft.com/office/drawing/2014/main" id="{4FDDED87-F6BA-AD74-9B18-974D5BC0856B}"/>
                </a:ext>
              </a:extLst>
            </p:cNvPr>
            <p:cNvSpPr/>
            <p:nvPr/>
          </p:nvSpPr>
          <p:spPr>
            <a:xfrm rot="3665687">
              <a:off x="2120213" y="1965459"/>
              <a:ext cx="468703" cy="39113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defTabSz="487695" hangingPunct="1"/>
              <a:endParaRPr lang="it-IT" sz="1920" kern="1200">
                <a:solidFill>
                  <a:prstClr val="black"/>
                </a:solidFill>
                <a:latin typeface="Calibri" panose="020F0502020204030204"/>
              </a:endParaRPr>
            </a:p>
          </p:txBody>
        </p:sp>
        <mc:AlternateContent xmlns:mc="http://schemas.openxmlformats.org/markup-compatibility/2006" xmlns:a14="http://schemas.microsoft.com/office/drawing/2010/main">
          <mc:Choice Requires="a14">
            <p:sp>
              <p:nvSpPr>
                <p:cNvPr id="29" name="CasellaDiTesto 28">
                  <a:extLst>
                    <a:ext uri="{FF2B5EF4-FFF2-40B4-BE49-F238E27FC236}">
                      <a16:creationId xmlns:a16="http://schemas.microsoft.com/office/drawing/2014/main" id="{90463124-6B31-553F-428C-71752B8A1A53}"/>
                    </a:ext>
                  </a:extLst>
                </p:cNvPr>
                <p:cNvSpPr txBox="1"/>
                <p:nvPr/>
              </p:nvSpPr>
              <p:spPr>
                <a:xfrm>
                  <a:off x="2532351" y="2005364"/>
                  <a:ext cx="596673" cy="513465"/>
                </a:xfrm>
                <a:prstGeom prst="rect">
                  <a:avLst/>
                </a:prstGeom>
                <a:noFill/>
              </p:spPr>
              <p:txBody>
                <a:bodyPr wrap="none" rtlCol="0">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560" i="1" kern="1200">
                                <a:solidFill>
                                  <a:prstClr val="black"/>
                                </a:solidFill>
                                <a:latin typeface="Cambria Math" panose="02040503050406030204" pitchFamily="18" charset="0"/>
                              </a:rPr>
                            </m:ctrlPr>
                          </m:sSubPr>
                          <m:e>
                            <m:r>
                              <a:rPr lang="it-IT" sz="2560" i="1" kern="1200">
                                <a:solidFill>
                                  <a:prstClr val="black"/>
                                </a:solidFill>
                                <a:latin typeface="Cambria Math" panose="02040503050406030204" pitchFamily="18" charset="0"/>
                                <a:ea typeface="Cambria Math" panose="02040503050406030204" pitchFamily="18" charset="0"/>
                              </a:rPr>
                              <m:t>𝜗</m:t>
                            </m:r>
                          </m:e>
                          <m:sub>
                            <m:r>
                              <a:rPr lang="it-IT" sz="2560" i="1" kern="1200">
                                <a:solidFill>
                                  <a:prstClr val="black"/>
                                </a:solidFill>
                                <a:latin typeface="Cambria Math" panose="02040503050406030204" pitchFamily="18" charset="0"/>
                              </a:rPr>
                              <m:t>𝑡</m:t>
                            </m:r>
                          </m:sub>
                        </m:sSub>
                      </m:oMath>
                    </m:oMathPara>
                  </a14:m>
                  <a:endParaRPr lang="it-IT" sz="2560" kern="1200">
                    <a:solidFill>
                      <a:prstClr val="black"/>
                    </a:solidFill>
                    <a:latin typeface="Calibri" panose="020F0502020204030204"/>
                  </a:endParaRPr>
                </a:p>
              </p:txBody>
            </p:sp>
          </mc:Choice>
          <mc:Fallback xmlns="">
            <p:sp>
              <p:nvSpPr>
                <p:cNvPr id="29" name="CasellaDiTesto 28">
                  <a:extLst>
                    <a:ext uri="{FF2B5EF4-FFF2-40B4-BE49-F238E27FC236}">
                      <a16:creationId xmlns:a16="http://schemas.microsoft.com/office/drawing/2014/main" id="{90463124-6B31-553F-428C-71752B8A1A53}"/>
                    </a:ext>
                  </a:extLst>
                </p:cNvPr>
                <p:cNvSpPr txBox="1">
                  <a:spLocks noRot="1" noChangeAspect="1" noMove="1" noResize="1" noEditPoints="1" noAdjustHandles="1" noChangeArrowheads="1" noChangeShapeType="1" noTextEdit="1"/>
                </p:cNvSpPr>
                <p:nvPr/>
              </p:nvSpPr>
              <p:spPr>
                <a:xfrm>
                  <a:off x="2532351" y="2005364"/>
                  <a:ext cx="596673" cy="513465"/>
                </a:xfrm>
                <a:prstGeom prst="rect">
                  <a:avLst/>
                </a:prstGeom>
                <a:blipFill>
                  <a:blip r:embed="rId6"/>
                  <a:stretch>
                    <a:fillRect/>
                  </a:stretch>
                </a:blipFill>
              </p:spPr>
              <p:txBody>
                <a:bodyPr/>
                <a:lstStyle/>
                <a:p>
                  <a:r>
                    <a:rPr lang="en-US">
                      <a:noFill/>
                    </a:rPr>
                    <a:t> </a:t>
                  </a:r>
                </a:p>
              </p:txBody>
            </p:sp>
          </mc:Fallback>
        </mc:AlternateContent>
        <p:sp>
          <p:nvSpPr>
            <p:cNvPr id="30" name="Arco 29">
              <a:extLst>
                <a:ext uri="{FF2B5EF4-FFF2-40B4-BE49-F238E27FC236}">
                  <a16:creationId xmlns:a16="http://schemas.microsoft.com/office/drawing/2014/main" id="{A6005F5C-33FF-6DCE-D0F3-8A49249E8BD2}"/>
                </a:ext>
              </a:extLst>
            </p:cNvPr>
            <p:cNvSpPr/>
            <p:nvPr/>
          </p:nvSpPr>
          <p:spPr>
            <a:xfrm rot="14886856">
              <a:off x="4203602" y="1790064"/>
              <a:ext cx="468703" cy="39113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defTabSz="487695" hangingPunct="1"/>
              <a:endParaRPr lang="it-IT" sz="1920" kern="1200">
                <a:solidFill>
                  <a:prstClr val="black"/>
                </a:solidFill>
                <a:latin typeface="Calibri" panose="020F0502020204030204"/>
              </a:endParaRPr>
            </a:p>
          </p:txBody>
        </p:sp>
        <mc:AlternateContent xmlns:mc="http://schemas.openxmlformats.org/markup-compatibility/2006" xmlns:a14="http://schemas.microsoft.com/office/drawing/2010/main">
          <mc:Choice Requires="a14">
            <p:sp>
              <p:nvSpPr>
                <p:cNvPr id="34" name="CasellaDiTesto 33">
                  <a:extLst>
                    <a:ext uri="{FF2B5EF4-FFF2-40B4-BE49-F238E27FC236}">
                      <a16:creationId xmlns:a16="http://schemas.microsoft.com/office/drawing/2014/main" id="{3029A239-15E5-3966-B5C8-F065C5E1DCE8}"/>
                    </a:ext>
                  </a:extLst>
                </p:cNvPr>
                <p:cNvSpPr txBox="1"/>
                <p:nvPr/>
              </p:nvSpPr>
              <p:spPr>
                <a:xfrm>
                  <a:off x="1163813" y="1445672"/>
                  <a:ext cx="619241" cy="513465"/>
                </a:xfrm>
                <a:prstGeom prst="rect">
                  <a:avLst/>
                </a:prstGeom>
                <a:noFill/>
              </p:spPr>
              <p:txBody>
                <a:bodyPr wrap="square">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560" i="1" kern="1200">
                                <a:solidFill>
                                  <a:prstClr val="black"/>
                                </a:solidFill>
                                <a:latin typeface="Cambria Math" panose="02040503050406030204" pitchFamily="18" charset="0"/>
                              </a:rPr>
                            </m:ctrlPr>
                          </m:sSubPr>
                          <m:e>
                            <m:r>
                              <a:rPr lang="it-IT" sz="2560" i="1" kern="1200">
                                <a:solidFill>
                                  <a:prstClr val="black"/>
                                </a:solidFill>
                                <a:latin typeface="Cambria Math" panose="02040503050406030204" pitchFamily="18" charset="0"/>
                              </a:rPr>
                              <m:t>𝑥</m:t>
                            </m:r>
                          </m:e>
                          <m:sub>
                            <m:r>
                              <a:rPr lang="it-IT" sz="2560" i="1" kern="1200">
                                <a:solidFill>
                                  <a:prstClr val="black"/>
                                </a:solidFill>
                                <a:latin typeface="Cambria Math" panose="02040503050406030204" pitchFamily="18" charset="0"/>
                              </a:rPr>
                              <m:t>𝑡</m:t>
                            </m:r>
                          </m:sub>
                        </m:sSub>
                      </m:oMath>
                    </m:oMathPara>
                  </a14:m>
                  <a:endParaRPr lang="en-US" sz="2560" kern="1200">
                    <a:solidFill>
                      <a:prstClr val="black"/>
                    </a:solidFill>
                    <a:latin typeface="Calibri" panose="020F0502020204030204"/>
                  </a:endParaRPr>
                </a:p>
              </p:txBody>
            </p:sp>
          </mc:Choice>
          <mc:Fallback xmlns="">
            <p:sp>
              <p:nvSpPr>
                <p:cNvPr id="34" name="CasellaDiTesto 33">
                  <a:extLst>
                    <a:ext uri="{FF2B5EF4-FFF2-40B4-BE49-F238E27FC236}">
                      <a16:creationId xmlns:a16="http://schemas.microsoft.com/office/drawing/2014/main" id="{3029A239-15E5-3966-B5C8-F065C5E1DCE8}"/>
                    </a:ext>
                  </a:extLst>
                </p:cNvPr>
                <p:cNvSpPr txBox="1">
                  <a:spLocks noRot="1" noChangeAspect="1" noMove="1" noResize="1" noEditPoints="1" noAdjustHandles="1" noChangeArrowheads="1" noChangeShapeType="1" noTextEdit="1"/>
                </p:cNvSpPr>
                <p:nvPr/>
              </p:nvSpPr>
              <p:spPr>
                <a:xfrm>
                  <a:off x="1163813" y="1445672"/>
                  <a:ext cx="619241" cy="51346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15F184C0-A20E-0CB9-2AC9-5901AC544A95}"/>
                    </a:ext>
                  </a:extLst>
                </p:cNvPr>
                <p:cNvSpPr txBox="1"/>
                <p:nvPr/>
              </p:nvSpPr>
              <p:spPr>
                <a:xfrm>
                  <a:off x="4633517" y="1410886"/>
                  <a:ext cx="619241" cy="513465"/>
                </a:xfrm>
                <a:prstGeom prst="rect">
                  <a:avLst/>
                </a:prstGeom>
                <a:noFill/>
              </p:spPr>
              <p:txBody>
                <a:bodyPr wrap="square">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560" i="1" kern="1200">
                                <a:solidFill>
                                  <a:prstClr val="black"/>
                                </a:solidFill>
                                <a:latin typeface="Cambria Math" panose="02040503050406030204" pitchFamily="18" charset="0"/>
                              </a:rPr>
                            </m:ctrlPr>
                          </m:sSubPr>
                          <m:e>
                            <m:r>
                              <a:rPr lang="it-IT" sz="2560" i="1" kern="1200">
                                <a:solidFill>
                                  <a:prstClr val="black"/>
                                </a:solidFill>
                                <a:latin typeface="Cambria Math" panose="02040503050406030204" pitchFamily="18" charset="0"/>
                              </a:rPr>
                              <m:t>𝑥</m:t>
                            </m:r>
                          </m:e>
                          <m:sub>
                            <m:r>
                              <a:rPr lang="it-IT" sz="2560" i="1" kern="1200">
                                <a:solidFill>
                                  <a:prstClr val="black"/>
                                </a:solidFill>
                                <a:latin typeface="Cambria Math" panose="02040503050406030204" pitchFamily="18" charset="0"/>
                              </a:rPr>
                              <m:t>𝑎</m:t>
                            </m:r>
                          </m:sub>
                        </m:sSub>
                      </m:oMath>
                    </m:oMathPara>
                  </a14:m>
                  <a:endParaRPr lang="en-US" sz="2560" kern="1200">
                    <a:solidFill>
                      <a:prstClr val="black"/>
                    </a:solidFill>
                    <a:latin typeface="Calibri" panose="020F0502020204030204"/>
                  </a:endParaRPr>
                </a:p>
              </p:txBody>
            </p:sp>
          </mc:Choice>
          <mc:Fallback xmlns="">
            <p:sp>
              <p:nvSpPr>
                <p:cNvPr id="35" name="CasellaDiTesto 34">
                  <a:extLst>
                    <a:ext uri="{FF2B5EF4-FFF2-40B4-BE49-F238E27FC236}">
                      <a16:creationId xmlns:a16="http://schemas.microsoft.com/office/drawing/2014/main" id="{15F184C0-A20E-0CB9-2AC9-5901AC544A95}"/>
                    </a:ext>
                  </a:extLst>
                </p:cNvPr>
                <p:cNvSpPr txBox="1">
                  <a:spLocks noRot="1" noChangeAspect="1" noMove="1" noResize="1" noEditPoints="1" noAdjustHandles="1" noChangeArrowheads="1" noChangeShapeType="1" noTextEdit="1"/>
                </p:cNvSpPr>
                <p:nvPr/>
              </p:nvSpPr>
              <p:spPr>
                <a:xfrm>
                  <a:off x="4633517" y="1410886"/>
                  <a:ext cx="619241" cy="513465"/>
                </a:xfrm>
                <a:prstGeom prst="rect">
                  <a:avLst/>
                </a:prstGeom>
                <a:blipFill>
                  <a:blip r:embed="rId8"/>
                  <a:stretch>
                    <a:fillRect/>
                  </a:stretch>
                </a:blipFill>
              </p:spPr>
              <p:txBody>
                <a:bodyPr/>
                <a:lstStyle/>
                <a:p>
                  <a:r>
                    <a:rPr lang="en-US">
                      <a:noFill/>
                    </a:rPr>
                    <a:t> </a:t>
                  </a:r>
                </a:p>
              </p:txBody>
            </p:sp>
          </mc:Fallback>
        </mc:AlternateContent>
        <p:cxnSp>
          <p:nvCxnSpPr>
            <p:cNvPr id="36" name="Connettore diritto 35">
              <a:extLst>
                <a:ext uri="{FF2B5EF4-FFF2-40B4-BE49-F238E27FC236}">
                  <a16:creationId xmlns:a16="http://schemas.microsoft.com/office/drawing/2014/main" id="{6203F525-D490-4F28-04DC-21A8FF70C7A0}"/>
                </a:ext>
              </a:extLst>
            </p:cNvPr>
            <p:cNvCxnSpPr>
              <a:cxnSpLocks/>
            </p:cNvCxnSpPr>
            <p:nvPr/>
          </p:nvCxnSpPr>
          <p:spPr>
            <a:xfrm rot="5400000">
              <a:off x="4905217" y="1664729"/>
              <a:ext cx="49624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diritto 36">
              <a:extLst>
                <a:ext uri="{FF2B5EF4-FFF2-40B4-BE49-F238E27FC236}">
                  <a16:creationId xmlns:a16="http://schemas.microsoft.com/office/drawing/2014/main" id="{4C3D6B39-43D5-CF60-1F1C-3EA4D53422A6}"/>
                </a:ext>
              </a:extLst>
            </p:cNvPr>
            <p:cNvCxnSpPr>
              <a:cxnSpLocks/>
            </p:cNvCxnSpPr>
            <p:nvPr/>
          </p:nvCxnSpPr>
          <p:spPr>
            <a:xfrm rot="5400000">
              <a:off x="4897698" y="2450790"/>
              <a:ext cx="49624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CasellaDiTesto 37">
                  <a:extLst>
                    <a:ext uri="{FF2B5EF4-FFF2-40B4-BE49-F238E27FC236}">
                      <a16:creationId xmlns:a16="http://schemas.microsoft.com/office/drawing/2014/main" id="{50CB3D51-81CC-B395-2A8C-F124FC75A443}"/>
                    </a:ext>
                  </a:extLst>
                </p:cNvPr>
                <p:cNvSpPr txBox="1"/>
                <p:nvPr/>
              </p:nvSpPr>
              <p:spPr>
                <a:xfrm>
                  <a:off x="2935133" y="2853086"/>
                  <a:ext cx="1273776" cy="478869"/>
                </a:xfrm>
                <a:prstGeom prst="rect">
                  <a:avLst/>
                </a:prstGeom>
                <a:noFill/>
              </p:spPr>
              <p:txBody>
                <a:bodyPr wrap="square">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347" i="1" kern="1200">
                                <a:solidFill>
                                  <a:prstClr val="black"/>
                                </a:solidFill>
                                <a:latin typeface="Cambria Math" panose="02040503050406030204" pitchFamily="18" charset="0"/>
                              </a:rPr>
                            </m:ctrlPr>
                          </m:sSubPr>
                          <m:e>
                            <m:r>
                              <a:rPr lang="it-IT" sz="2347" i="1" kern="1200">
                                <a:solidFill>
                                  <a:prstClr val="black"/>
                                </a:solidFill>
                                <a:latin typeface="Cambria Math" panose="02040503050406030204" pitchFamily="18" charset="0"/>
                              </a:rPr>
                              <m:t>𝑀</m:t>
                            </m:r>
                          </m:e>
                          <m:sub>
                            <m:r>
                              <a:rPr lang="it-IT" sz="2347" i="1" kern="1200">
                                <a:solidFill>
                                  <a:prstClr val="black"/>
                                </a:solidFill>
                                <a:latin typeface="Cambria Math" panose="02040503050406030204" pitchFamily="18" charset="0"/>
                                <a:ea typeface="Cambria Math" panose="02040503050406030204" pitchFamily="18" charset="0"/>
                              </a:rPr>
                              <m:t>𝜗</m:t>
                            </m:r>
                          </m:sub>
                        </m:sSub>
                        <m:sSub>
                          <m:sSubPr>
                            <m:ctrlPr>
                              <a:rPr lang="it-IT" sz="2347" i="1" kern="1200">
                                <a:solidFill>
                                  <a:prstClr val="black"/>
                                </a:solidFill>
                                <a:latin typeface="Cambria Math" panose="02040503050406030204" pitchFamily="18" charset="0"/>
                              </a:rPr>
                            </m:ctrlPr>
                          </m:sSubPr>
                          <m:e>
                            <m:r>
                              <a:rPr lang="it-IT" sz="2347" i="1" kern="1200">
                                <a:solidFill>
                                  <a:prstClr val="black"/>
                                </a:solidFill>
                                <a:latin typeface="Cambria Math" panose="02040503050406030204" pitchFamily="18" charset="0"/>
                              </a:rPr>
                              <m:t>𝑀</m:t>
                            </m:r>
                          </m:e>
                          <m:sub>
                            <m:r>
                              <a:rPr lang="it-IT" sz="2347" i="1" kern="1200">
                                <a:solidFill>
                                  <a:prstClr val="black"/>
                                </a:solidFill>
                                <a:latin typeface="Cambria Math" panose="02040503050406030204" pitchFamily="18" charset="0"/>
                              </a:rPr>
                              <m:t>𝑙</m:t>
                            </m:r>
                          </m:sub>
                        </m:sSub>
                      </m:oMath>
                    </m:oMathPara>
                  </a14:m>
                  <a:endParaRPr lang="en-US" sz="2347" kern="1200">
                    <a:solidFill>
                      <a:prstClr val="black"/>
                    </a:solidFill>
                    <a:latin typeface="Calibri" panose="020F0502020204030204"/>
                  </a:endParaRPr>
                </a:p>
              </p:txBody>
            </p:sp>
          </mc:Choice>
          <mc:Fallback xmlns="">
            <p:sp>
              <p:nvSpPr>
                <p:cNvPr id="38" name="CasellaDiTesto 37">
                  <a:extLst>
                    <a:ext uri="{FF2B5EF4-FFF2-40B4-BE49-F238E27FC236}">
                      <a16:creationId xmlns:a16="http://schemas.microsoft.com/office/drawing/2014/main" id="{50CB3D51-81CC-B395-2A8C-F124FC75A443}"/>
                    </a:ext>
                  </a:extLst>
                </p:cNvPr>
                <p:cNvSpPr txBox="1">
                  <a:spLocks noRot="1" noChangeAspect="1" noMove="1" noResize="1" noEditPoints="1" noAdjustHandles="1" noChangeArrowheads="1" noChangeShapeType="1" noTextEdit="1"/>
                </p:cNvSpPr>
                <p:nvPr/>
              </p:nvSpPr>
              <p:spPr>
                <a:xfrm>
                  <a:off x="2935133" y="2853086"/>
                  <a:ext cx="1273776" cy="478869"/>
                </a:xfrm>
                <a:prstGeom prst="rect">
                  <a:avLst/>
                </a:prstGeom>
                <a:blipFill>
                  <a:blip r:embed="rId9"/>
                  <a:stretch>
                    <a:fillRect b="-2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CasellaDiTesto 38">
                  <a:extLst>
                    <a:ext uri="{FF2B5EF4-FFF2-40B4-BE49-F238E27FC236}">
                      <a16:creationId xmlns:a16="http://schemas.microsoft.com/office/drawing/2014/main" id="{40DC52C1-06DF-8601-EA1F-099A1D4918A0}"/>
                    </a:ext>
                  </a:extLst>
                </p:cNvPr>
                <p:cNvSpPr txBox="1"/>
                <p:nvPr/>
              </p:nvSpPr>
              <p:spPr>
                <a:xfrm>
                  <a:off x="1337692" y="2247797"/>
                  <a:ext cx="350982" cy="513465"/>
                </a:xfrm>
                <a:prstGeom prst="rect">
                  <a:avLst/>
                </a:prstGeom>
                <a:noFill/>
              </p:spPr>
              <p:txBody>
                <a:bodyPr wrap="square">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560" i="1" kern="1200">
                                <a:solidFill>
                                  <a:prstClr val="black"/>
                                </a:solidFill>
                                <a:latin typeface="Cambria Math" panose="02040503050406030204" pitchFamily="18" charset="0"/>
                              </a:rPr>
                            </m:ctrlPr>
                          </m:sSubPr>
                          <m:e>
                            <m:r>
                              <a:rPr lang="it-IT" sz="2560" i="1" kern="1200">
                                <a:solidFill>
                                  <a:prstClr val="black"/>
                                </a:solidFill>
                                <a:latin typeface="Cambria Math" panose="02040503050406030204" pitchFamily="18" charset="0"/>
                              </a:rPr>
                              <m:t>𝐸</m:t>
                            </m:r>
                          </m:e>
                          <m:sub>
                            <m:r>
                              <a:rPr lang="it-IT" sz="2560" i="1" kern="1200">
                                <a:solidFill>
                                  <a:prstClr val="black"/>
                                </a:solidFill>
                                <a:latin typeface="Cambria Math" panose="02040503050406030204" pitchFamily="18" charset="0"/>
                              </a:rPr>
                              <m:t>𝑘</m:t>
                            </m:r>
                          </m:sub>
                        </m:sSub>
                      </m:oMath>
                    </m:oMathPara>
                  </a14:m>
                  <a:endParaRPr lang="en-US" sz="2560" kern="1200">
                    <a:solidFill>
                      <a:prstClr val="black"/>
                    </a:solidFill>
                    <a:latin typeface="Calibri" panose="020F0502020204030204"/>
                  </a:endParaRPr>
                </a:p>
              </p:txBody>
            </p:sp>
          </mc:Choice>
          <mc:Fallback xmlns="">
            <p:sp>
              <p:nvSpPr>
                <p:cNvPr id="39" name="CasellaDiTesto 38">
                  <a:extLst>
                    <a:ext uri="{FF2B5EF4-FFF2-40B4-BE49-F238E27FC236}">
                      <a16:creationId xmlns:a16="http://schemas.microsoft.com/office/drawing/2014/main" id="{40DC52C1-06DF-8601-EA1F-099A1D4918A0}"/>
                    </a:ext>
                  </a:extLst>
                </p:cNvPr>
                <p:cNvSpPr txBox="1">
                  <a:spLocks noRot="1" noChangeAspect="1" noMove="1" noResize="1" noEditPoints="1" noAdjustHandles="1" noChangeArrowheads="1" noChangeShapeType="1" noTextEdit="1"/>
                </p:cNvSpPr>
                <p:nvPr/>
              </p:nvSpPr>
              <p:spPr>
                <a:xfrm>
                  <a:off x="1337692" y="2247797"/>
                  <a:ext cx="350982" cy="513465"/>
                </a:xfrm>
                <a:prstGeom prst="rect">
                  <a:avLst/>
                </a:prstGeom>
                <a:blipFill>
                  <a:blip r:embed="rId10"/>
                  <a:stretch>
                    <a:fillRect l="-7407" r="-48148" b="-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CasellaDiTesto 39">
                  <a:extLst>
                    <a:ext uri="{FF2B5EF4-FFF2-40B4-BE49-F238E27FC236}">
                      <a16:creationId xmlns:a16="http://schemas.microsoft.com/office/drawing/2014/main" id="{F6B9D7BA-0200-B3B0-86E8-9B388A29D863}"/>
                    </a:ext>
                  </a:extLst>
                </p:cNvPr>
                <p:cNvSpPr txBox="1"/>
                <p:nvPr/>
              </p:nvSpPr>
              <p:spPr>
                <a:xfrm>
                  <a:off x="4542779" y="2395749"/>
                  <a:ext cx="480291" cy="545625"/>
                </a:xfrm>
                <a:prstGeom prst="rect">
                  <a:avLst/>
                </a:prstGeom>
                <a:noFill/>
              </p:spPr>
              <p:txBody>
                <a:bodyPr wrap="square">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560" i="1" kern="1200">
                                <a:solidFill>
                                  <a:prstClr val="black"/>
                                </a:solidFill>
                                <a:latin typeface="Cambria Math" panose="02040503050406030204" pitchFamily="18" charset="0"/>
                              </a:rPr>
                            </m:ctrlPr>
                          </m:sSubPr>
                          <m:e>
                            <m:r>
                              <a:rPr lang="it-IT" sz="2560" i="1" kern="1200">
                                <a:solidFill>
                                  <a:prstClr val="black"/>
                                </a:solidFill>
                                <a:latin typeface="Cambria Math" panose="02040503050406030204" pitchFamily="18" charset="0"/>
                              </a:rPr>
                              <m:t>𝐸</m:t>
                            </m:r>
                          </m:e>
                          <m:sub>
                            <m:r>
                              <a:rPr lang="it-IT" sz="2560" i="1" kern="1200">
                                <a:solidFill>
                                  <a:prstClr val="black"/>
                                </a:solidFill>
                                <a:latin typeface="Cambria Math" panose="02040503050406030204" pitchFamily="18" charset="0"/>
                              </a:rPr>
                              <m:t>𝑝</m:t>
                            </m:r>
                          </m:sub>
                        </m:sSub>
                      </m:oMath>
                    </m:oMathPara>
                  </a14:m>
                  <a:endParaRPr lang="en-US" sz="2560" kern="1200">
                    <a:solidFill>
                      <a:prstClr val="black"/>
                    </a:solidFill>
                    <a:latin typeface="Calibri" panose="020F0502020204030204"/>
                  </a:endParaRPr>
                </a:p>
              </p:txBody>
            </p:sp>
          </mc:Choice>
          <mc:Fallback xmlns="">
            <p:sp>
              <p:nvSpPr>
                <p:cNvPr id="40" name="CasellaDiTesto 39">
                  <a:extLst>
                    <a:ext uri="{FF2B5EF4-FFF2-40B4-BE49-F238E27FC236}">
                      <a16:creationId xmlns:a16="http://schemas.microsoft.com/office/drawing/2014/main" id="{F6B9D7BA-0200-B3B0-86E8-9B388A29D863}"/>
                    </a:ext>
                  </a:extLst>
                </p:cNvPr>
                <p:cNvSpPr txBox="1">
                  <a:spLocks noRot="1" noChangeAspect="1" noMove="1" noResize="1" noEditPoints="1" noAdjustHandles="1" noChangeArrowheads="1" noChangeShapeType="1" noTextEdit="1"/>
                </p:cNvSpPr>
                <p:nvPr/>
              </p:nvSpPr>
              <p:spPr>
                <a:xfrm>
                  <a:off x="4542779" y="2395749"/>
                  <a:ext cx="480291" cy="545625"/>
                </a:xfrm>
                <a:prstGeom prst="rect">
                  <a:avLst/>
                </a:prstGeom>
                <a:blipFill>
                  <a:blip r:embed="rId11"/>
                  <a:stretch>
                    <a:fillRect l="-5556" r="-11111" b="-2439"/>
                  </a:stretch>
                </a:blipFill>
              </p:spPr>
              <p:txBody>
                <a:bodyPr/>
                <a:lstStyle/>
                <a:p>
                  <a:r>
                    <a:rPr lang="en-US">
                      <a:noFill/>
                    </a:rPr>
                    <a:t> </a:t>
                  </a:r>
                </a:p>
              </p:txBody>
            </p:sp>
          </mc:Fallback>
        </mc:AlternateContent>
      </p:grpSp>
      <p:grpSp>
        <p:nvGrpSpPr>
          <p:cNvPr id="62" name="Gruppo 61">
            <a:extLst>
              <a:ext uri="{FF2B5EF4-FFF2-40B4-BE49-F238E27FC236}">
                <a16:creationId xmlns:a16="http://schemas.microsoft.com/office/drawing/2014/main" id="{2D53372B-FC54-8CEE-6CE3-5117AA2FD117}"/>
              </a:ext>
            </a:extLst>
          </p:cNvPr>
          <p:cNvGrpSpPr>
            <a:grpSpLocks noChangeAspect="1"/>
          </p:cNvGrpSpPr>
          <p:nvPr/>
        </p:nvGrpSpPr>
        <p:grpSpPr>
          <a:xfrm rot="5400000">
            <a:off x="5924411" y="2796682"/>
            <a:ext cx="4048302" cy="3947811"/>
            <a:chOff x="6687127" y="486844"/>
            <a:chExt cx="4212170" cy="4107610"/>
          </a:xfrm>
        </p:grpSpPr>
        <p:sp>
          <p:nvSpPr>
            <p:cNvPr id="71" name="Rettangolo 70">
              <a:extLst>
                <a:ext uri="{FF2B5EF4-FFF2-40B4-BE49-F238E27FC236}">
                  <a16:creationId xmlns:a16="http://schemas.microsoft.com/office/drawing/2014/main" id="{CA85423E-F73A-E5BA-4106-E104E086EE60}"/>
                </a:ext>
              </a:extLst>
            </p:cNvPr>
            <p:cNvSpPr/>
            <p:nvPr/>
          </p:nvSpPr>
          <p:spPr>
            <a:xfrm>
              <a:off x="6687127" y="886691"/>
              <a:ext cx="4211782" cy="1958108"/>
            </a:xfrm>
            <a:prstGeom prst="rect">
              <a:avLst/>
            </a:prstGeom>
            <a:solidFill>
              <a:schemeClr val="bg1">
                <a:lumMod val="8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sp>
          <p:nvSpPr>
            <p:cNvPr id="72" name="Cerchio parziale 71">
              <a:extLst>
                <a:ext uri="{FF2B5EF4-FFF2-40B4-BE49-F238E27FC236}">
                  <a16:creationId xmlns:a16="http://schemas.microsoft.com/office/drawing/2014/main" id="{C68017AB-7E6D-4C50-4D21-AE0B6655D689}"/>
                </a:ext>
              </a:extLst>
            </p:cNvPr>
            <p:cNvSpPr>
              <a:spLocks noChangeAspect="1"/>
            </p:cNvSpPr>
            <p:nvPr/>
          </p:nvSpPr>
          <p:spPr>
            <a:xfrm rot="10800000">
              <a:off x="7056582" y="1110673"/>
              <a:ext cx="3483781" cy="3483781"/>
            </a:xfrm>
            <a:prstGeom prst="pie">
              <a:avLst>
                <a:gd name="adj1" fmla="val 0"/>
                <a:gd name="adj2" fmla="val 10773754"/>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black"/>
                </a:solidFill>
                <a:latin typeface="Calibri" panose="020F0502020204030204"/>
              </a:endParaRPr>
            </a:p>
          </p:txBody>
        </p:sp>
        <p:sp>
          <p:nvSpPr>
            <p:cNvPr id="73" name="Cerchio parziale 72">
              <a:extLst>
                <a:ext uri="{FF2B5EF4-FFF2-40B4-BE49-F238E27FC236}">
                  <a16:creationId xmlns:a16="http://schemas.microsoft.com/office/drawing/2014/main" id="{A9F1C20E-F7C9-1AAF-534C-CEE3E1CAB790}"/>
                </a:ext>
              </a:extLst>
            </p:cNvPr>
            <p:cNvSpPr>
              <a:spLocks noChangeAspect="1"/>
            </p:cNvSpPr>
            <p:nvPr/>
          </p:nvSpPr>
          <p:spPr>
            <a:xfrm rot="10800000">
              <a:off x="7897091" y="1941950"/>
              <a:ext cx="1800000" cy="1800000"/>
            </a:xfrm>
            <a:prstGeom prst="pie">
              <a:avLst>
                <a:gd name="adj1" fmla="val 0"/>
                <a:gd name="adj2" fmla="val 10773754"/>
              </a:avLst>
            </a:prstGeom>
            <a:solidFill>
              <a:schemeClr val="bg1">
                <a:lumMod val="8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black"/>
                </a:solidFill>
                <a:latin typeface="Calibri" panose="020F0502020204030204"/>
              </a:endParaRPr>
            </a:p>
          </p:txBody>
        </p:sp>
        <p:sp>
          <p:nvSpPr>
            <p:cNvPr id="74" name="Arco 73">
              <a:extLst>
                <a:ext uri="{FF2B5EF4-FFF2-40B4-BE49-F238E27FC236}">
                  <a16:creationId xmlns:a16="http://schemas.microsoft.com/office/drawing/2014/main" id="{80DECB6F-AE13-14F6-A4CC-9B6DB90AABF7}"/>
                </a:ext>
              </a:extLst>
            </p:cNvPr>
            <p:cNvSpPr/>
            <p:nvPr/>
          </p:nvSpPr>
          <p:spPr>
            <a:xfrm>
              <a:off x="7490689" y="1523998"/>
              <a:ext cx="2635200" cy="2635200"/>
            </a:xfrm>
            <a:prstGeom prst="arc">
              <a:avLst>
                <a:gd name="adj1" fmla="val 10832740"/>
                <a:gd name="adj2" fmla="val 0"/>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487695" hangingPunct="1"/>
              <a:endParaRPr lang="it-IT" sz="1920" kern="1200">
                <a:solidFill>
                  <a:prstClr val="black"/>
                </a:solidFill>
                <a:latin typeface="Calibri" panose="020F0502020204030204"/>
              </a:endParaRPr>
            </a:p>
          </p:txBody>
        </p:sp>
        <p:sp>
          <p:nvSpPr>
            <p:cNvPr id="75" name="Arco 74">
              <a:extLst>
                <a:ext uri="{FF2B5EF4-FFF2-40B4-BE49-F238E27FC236}">
                  <a16:creationId xmlns:a16="http://schemas.microsoft.com/office/drawing/2014/main" id="{FF69BBF5-5776-6B3B-06DC-EFACF8DB18A7}"/>
                </a:ext>
              </a:extLst>
            </p:cNvPr>
            <p:cNvSpPr>
              <a:spLocks noChangeAspect="1"/>
            </p:cNvSpPr>
            <p:nvPr/>
          </p:nvSpPr>
          <p:spPr>
            <a:xfrm>
              <a:off x="7504544" y="1639452"/>
              <a:ext cx="2448000" cy="2448000"/>
            </a:xfrm>
            <a:prstGeom prst="arc">
              <a:avLst>
                <a:gd name="adj1" fmla="val 10832740"/>
                <a:gd name="adj2" fmla="val 0"/>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487695" hangingPunct="1"/>
              <a:endParaRPr lang="it-IT" sz="1920" kern="1200">
                <a:solidFill>
                  <a:prstClr val="black"/>
                </a:solidFill>
                <a:latin typeface="Calibri" panose="020F0502020204030204"/>
              </a:endParaRPr>
            </a:p>
          </p:txBody>
        </p:sp>
        <p:sp>
          <p:nvSpPr>
            <p:cNvPr id="76" name="Arco 75">
              <a:extLst>
                <a:ext uri="{FF2B5EF4-FFF2-40B4-BE49-F238E27FC236}">
                  <a16:creationId xmlns:a16="http://schemas.microsoft.com/office/drawing/2014/main" id="{D8784C3E-7BD0-3AA2-497E-9B3235807611}"/>
                </a:ext>
              </a:extLst>
            </p:cNvPr>
            <p:cNvSpPr>
              <a:spLocks noChangeAspect="1"/>
            </p:cNvSpPr>
            <p:nvPr/>
          </p:nvSpPr>
          <p:spPr>
            <a:xfrm>
              <a:off x="7486071" y="1343893"/>
              <a:ext cx="2815200" cy="3007495"/>
            </a:xfrm>
            <a:prstGeom prst="arc">
              <a:avLst>
                <a:gd name="adj1" fmla="val 10832740"/>
                <a:gd name="adj2" fmla="val 0"/>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487695" hangingPunct="1"/>
              <a:endParaRPr lang="it-IT" sz="1920" kern="1200">
                <a:solidFill>
                  <a:prstClr val="black"/>
                </a:solidFill>
                <a:latin typeface="Calibri" panose="020F0502020204030204"/>
              </a:endParaRPr>
            </a:p>
          </p:txBody>
        </p:sp>
        <p:cxnSp>
          <p:nvCxnSpPr>
            <p:cNvPr id="77" name="Connettore diritto 76">
              <a:extLst>
                <a:ext uri="{FF2B5EF4-FFF2-40B4-BE49-F238E27FC236}">
                  <a16:creationId xmlns:a16="http://schemas.microsoft.com/office/drawing/2014/main" id="{035567C0-17A8-183D-1D5D-F77C0F85C959}"/>
                </a:ext>
              </a:extLst>
            </p:cNvPr>
            <p:cNvCxnSpPr>
              <a:cxnSpLocks/>
            </p:cNvCxnSpPr>
            <p:nvPr/>
          </p:nvCxnSpPr>
          <p:spPr>
            <a:xfrm>
              <a:off x="7100138" y="2829473"/>
              <a:ext cx="30479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Connettore diritto 77">
              <a:extLst>
                <a:ext uri="{FF2B5EF4-FFF2-40B4-BE49-F238E27FC236}">
                  <a16:creationId xmlns:a16="http://schemas.microsoft.com/office/drawing/2014/main" id="{B60D02DD-3F1E-D576-E15E-A2C964BC2971}"/>
                </a:ext>
              </a:extLst>
            </p:cNvPr>
            <p:cNvCxnSpPr>
              <a:cxnSpLocks/>
            </p:cNvCxnSpPr>
            <p:nvPr/>
          </p:nvCxnSpPr>
          <p:spPr>
            <a:xfrm>
              <a:off x="7661801" y="2834091"/>
              <a:ext cx="30479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Connettore diritto 78">
              <a:extLst>
                <a:ext uri="{FF2B5EF4-FFF2-40B4-BE49-F238E27FC236}">
                  <a16:creationId xmlns:a16="http://schemas.microsoft.com/office/drawing/2014/main" id="{1C17358F-2192-FA06-83DC-6E30E11BAE96}"/>
                </a:ext>
              </a:extLst>
            </p:cNvPr>
            <p:cNvCxnSpPr>
              <a:cxnSpLocks/>
            </p:cNvCxnSpPr>
            <p:nvPr/>
          </p:nvCxnSpPr>
          <p:spPr>
            <a:xfrm>
              <a:off x="9699108" y="2830396"/>
              <a:ext cx="15147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Connettore diritto 79">
              <a:extLst>
                <a:ext uri="{FF2B5EF4-FFF2-40B4-BE49-F238E27FC236}">
                  <a16:creationId xmlns:a16="http://schemas.microsoft.com/office/drawing/2014/main" id="{E6A157A3-7295-F699-AB22-3FEC826413FB}"/>
                </a:ext>
              </a:extLst>
            </p:cNvPr>
            <p:cNvCxnSpPr>
              <a:cxnSpLocks/>
            </p:cNvCxnSpPr>
            <p:nvPr/>
          </p:nvCxnSpPr>
          <p:spPr>
            <a:xfrm>
              <a:off x="10399222" y="2835014"/>
              <a:ext cx="146859"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1" name="CasellaDiTesto 80">
              <a:extLst>
                <a:ext uri="{FF2B5EF4-FFF2-40B4-BE49-F238E27FC236}">
                  <a16:creationId xmlns:a16="http://schemas.microsoft.com/office/drawing/2014/main" id="{C0D1C482-9D53-6903-3E26-FC6A6CEB6FE9}"/>
                </a:ext>
              </a:extLst>
            </p:cNvPr>
            <p:cNvSpPr txBox="1"/>
            <p:nvPr/>
          </p:nvSpPr>
          <p:spPr>
            <a:xfrm rot="16200000">
              <a:off x="10337836" y="1440078"/>
              <a:ext cx="383949" cy="369405"/>
            </a:xfrm>
            <a:prstGeom prst="rect">
              <a:avLst/>
            </a:prstGeom>
            <a:noFill/>
          </p:spPr>
          <p:txBody>
            <a:bodyPr wrap="none" rtlCol="0">
              <a:spAutoFit/>
            </a:bodyPr>
            <a:lstStyle/>
            <a:p>
              <a:pPr algn="l" defTabSz="487695" hangingPunct="1"/>
              <a:r>
                <a:rPr lang="it-IT" sz="1707" kern="1200" err="1">
                  <a:solidFill>
                    <a:prstClr val="black"/>
                  </a:solidFill>
                  <a:latin typeface="Calibri" panose="020F0502020204030204"/>
                </a:rPr>
                <a:t>E</a:t>
              </a:r>
              <a:r>
                <a:rPr lang="it-IT" sz="1707" kern="1200" baseline="-25000" err="1">
                  <a:solidFill>
                    <a:prstClr val="black"/>
                  </a:solidFill>
                  <a:latin typeface="Calibri" panose="020F0502020204030204"/>
                </a:rPr>
                <a:t>p</a:t>
              </a:r>
              <a:endParaRPr lang="it-IT" sz="1707" kern="1200">
                <a:solidFill>
                  <a:prstClr val="black"/>
                </a:solidFill>
                <a:latin typeface="Calibri" panose="020F0502020204030204"/>
              </a:endParaRPr>
            </a:p>
          </p:txBody>
        </p:sp>
        <p:cxnSp>
          <p:nvCxnSpPr>
            <p:cNvPr id="82" name="Connettore curvo 81">
              <a:extLst>
                <a:ext uri="{FF2B5EF4-FFF2-40B4-BE49-F238E27FC236}">
                  <a16:creationId xmlns:a16="http://schemas.microsoft.com/office/drawing/2014/main" id="{0EA54C43-41B1-69CA-3FDC-E3F0B0D924D6}"/>
                </a:ext>
              </a:extLst>
            </p:cNvPr>
            <p:cNvCxnSpPr>
              <a:cxnSpLocks/>
            </p:cNvCxnSpPr>
            <p:nvPr/>
          </p:nvCxnSpPr>
          <p:spPr>
            <a:xfrm flipV="1">
              <a:off x="9818255" y="1690255"/>
              <a:ext cx="554182" cy="314036"/>
            </a:xfrm>
            <a:prstGeom prst="curved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3" name="CasellaDiTesto 82">
              <a:extLst>
                <a:ext uri="{FF2B5EF4-FFF2-40B4-BE49-F238E27FC236}">
                  <a16:creationId xmlns:a16="http://schemas.microsoft.com/office/drawing/2014/main" id="{15FB730D-E34D-8352-1A22-35DBC8F0C160}"/>
                </a:ext>
              </a:extLst>
            </p:cNvPr>
            <p:cNvSpPr txBox="1"/>
            <p:nvPr/>
          </p:nvSpPr>
          <p:spPr>
            <a:xfrm rot="16200000">
              <a:off x="10349994" y="2021725"/>
              <a:ext cx="729201" cy="369405"/>
            </a:xfrm>
            <a:prstGeom prst="rect">
              <a:avLst/>
            </a:prstGeom>
            <a:noFill/>
          </p:spPr>
          <p:txBody>
            <a:bodyPr wrap="none" rtlCol="0">
              <a:spAutoFit/>
            </a:bodyPr>
            <a:lstStyle/>
            <a:p>
              <a:pPr algn="l" defTabSz="487695" hangingPunct="1"/>
              <a:r>
                <a:rPr lang="it-IT" sz="1707" kern="1200" err="1">
                  <a:solidFill>
                    <a:prstClr val="black"/>
                  </a:solidFill>
                  <a:latin typeface="Calibri" panose="020F0502020204030204"/>
                </a:rPr>
                <a:t>E</a:t>
              </a:r>
              <a:r>
                <a:rPr lang="it-IT" sz="1707" kern="1200" baseline="-25000" err="1">
                  <a:solidFill>
                    <a:prstClr val="black"/>
                  </a:solidFill>
                  <a:latin typeface="Calibri" panose="020F0502020204030204"/>
                </a:rPr>
                <a:t>p</a:t>
              </a:r>
              <a:r>
                <a:rPr lang="it-IT" sz="1707" kern="1200">
                  <a:solidFill>
                    <a:prstClr val="black"/>
                  </a:solidFill>
                  <a:latin typeface="Calibri" panose="020F0502020204030204"/>
                </a:rPr>
                <a:t>- </a:t>
              </a:r>
              <a:r>
                <a:rPr lang="it-IT" sz="1707" kern="1200" err="1">
                  <a:solidFill>
                    <a:prstClr val="black"/>
                  </a:solidFill>
                  <a:latin typeface="Symbol" panose="05050102010706020507" pitchFamily="18" charset="2"/>
                </a:rPr>
                <a:t>d</a:t>
              </a:r>
              <a:r>
                <a:rPr lang="it-IT" sz="1707" kern="1200" err="1">
                  <a:solidFill>
                    <a:prstClr val="black"/>
                  </a:solidFill>
                  <a:latin typeface="Calibri" panose="020F0502020204030204"/>
                </a:rPr>
                <a:t>E</a:t>
              </a:r>
              <a:endParaRPr lang="it-IT" sz="1707" kern="1200">
                <a:solidFill>
                  <a:prstClr val="black"/>
                </a:solidFill>
                <a:latin typeface="MS Shell Dlg 2" panose="020B0604030504040204" pitchFamily="34" charset="0"/>
              </a:endParaRPr>
            </a:p>
          </p:txBody>
        </p:sp>
        <p:sp>
          <p:nvSpPr>
            <p:cNvPr id="84" name="CasellaDiTesto 83">
              <a:extLst>
                <a:ext uri="{FF2B5EF4-FFF2-40B4-BE49-F238E27FC236}">
                  <a16:creationId xmlns:a16="http://schemas.microsoft.com/office/drawing/2014/main" id="{CCBBC2C1-7612-EFE8-B9A8-9B61BE1731E5}"/>
                </a:ext>
              </a:extLst>
            </p:cNvPr>
            <p:cNvSpPr txBox="1"/>
            <p:nvPr/>
          </p:nvSpPr>
          <p:spPr>
            <a:xfrm rot="16200000">
              <a:off x="9721894" y="714277"/>
              <a:ext cx="824272" cy="369405"/>
            </a:xfrm>
            <a:prstGeom prst="rect">
              <a:avLst/>
            </a:prstGeom>
            <a:noFill/>
          </p:spPr>
          <p:txBody>
            <a:bodyPr wrap="none" rtlCol="0">
              <a:spAutoFit/>
            </a:bodyPr>
            <a:lstStyle/>
            <a:p>
              <a:pPr algn="l" defTabSz="487695" hangingPunct="1"/>
              <a:r>
                <a:rPr lang="it-IT" sz="1707" kern="1200" err="1">
                  <a:solidFill>
                    <a:prstClr val="black"/>
                  </a:solidFill>
                  <a:latin typeface="Calibri" panose="020F0502020204030204"/>
                </a:rPr>
                <a:t>E</a:t>
              </a:r>
              <a:r>
                <a:rPr lang="it-IT" sz="1707" kern="1200" baseline="-25000" err="1">
                  <a:solidFill>
                    <a:prstClr val="black"/>
                  </a:solidFill>
                  <a:latin typeface="Calibri" panose="020F0502020204030204"/>
                </a:rPr>
                <a:t>p</a:t>
              </a:r>
              <a:r>
                <a:rPr lang="it-IT" sz="1707" kern="1200">
                  <a:solidFill>
                    <a:prstClr val="black"/>
                  </a:solidFill>
                  <a:latin typeface="Calibri" panose="020F0502020204030204"/>
                </a:rPr>
                <a:t> + </a:t>
              </a:r>
              <a:r>
                <a:rPr lang="it-IT" sz="1707" kern="1200" err="1">
                  <a:solidFill>
                    <a:prstClr val="black"/>
                  </a:solidFill>
                  <a:latin typeface="Symbol" panose="05050102010706020507" pitchFamily="18" charset="2"/>
                </a:rPr>
                <a:t>d</a:t>
              </a:r>
              <a:r>
                <a:rPr lang="it-IT" sz="1707" kern="1200" err="1">
                  <a:solidFill>
                    <a:prstClr val="black"/>
                  </a:solidFill>
                  <a:latin typeface="Calibri" panose="020F0502020204030204"/>
                </a:rPr>
                <a:t>E</a:t>
              </a:r>
              <a:endParaRPr lang="it-IT" sz="1707" kern="1200">
                <a:solidFill>
                  <a:prstClr val="black"/>
                </a:solidFill>
                <a:latin typeface="MS Shell Dlg 2" panose="020B0604030504040204" pitchFamily="34" charset="0"/>
              </a:endParaRPr>
            </a:p>
          </p:txBody>
        </p:sp>
        <p:cxnSp>
          <p:nvCxnSpPr>
            <p:cNvPr id="85" name="Connettore curvo 84">
              <a:extLst>
                <a:ext uri="{FF2B5EF4-FFF2-40B4-BE49-F238E27FC236}">
                  <a16:creationId xmlns:a16="http://schemas.microsoft.com/office/drawing/2014/main" id="{A848554C-2067-D6ED-5C04-4D6837F3C216}"/>
                </a:ext>
              </a:extLst>
            </p:cNvPr>
            <p:cNvCxnSpPr>
              <a:cxnSpLocks/>
            </p:cNvCxnSpPr>
            <p:nvPr/>
          </p:nvCxnSpPr>
          <p:spPr>
            <a:xfrm flipV="1">
              <a:off x="9924472" y="2115127"/>
              <a:ext cx="632692" cy="346363"/>
            </a:xfrm>
            <a:prstGeom prst="curved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ttore curvo 85">
              <a:extLst>
                <a:ext uri="{FF2B5EF4-FFF2-40B4-BE49-F238E27FC236}">
                  <a16:creationId xmlns:a16="http://schemas.microsoft.com/office/drawing/2014/main" id="{1AEA97A6-172C-81E6-F921-8B9F5B013862}"/>
                </a:ext>
              </a:extLst>
            </p:cNvPr>
            <p:cNvCxnSpPr>
              <a:cxnSpLocks/>
            </p:cNvCxnSpPr>
            <p:nvPr/>
          </p:nvCxnSpPr>
          <p:spPr>
            <a:xfrm rot="10800000" flipH="1">
              <a:off x="9559636" y="1194599"/>
              <a:ext cx="416419" cy="357111"/>
            </a:xfrm>
            <a:prstGeom prst="curved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3" name="Gruppo 62">
            <a:extLst>
              <a:ext uri="{FF2B5EF4-FFF2-40B4-BE49-F238E27FC236}">
                <a16:creationId xmlns:a16="http://schemas.microsoft.com/office/drawing/2014/main" id="{D038C152-734F-1084-04F8-EFBC53EA29A9}"/>
              </a:ext>
            </a:extLst>
          </p:cNvPr>
          <p:cNvGrpSpPr>
            <a:grpSpLocks noChangeAspect="1"/>
          </p:cNvGrpSpPr>
          <p:nvPr/>
        </p:nvGrpSpPr>
        <p:grpSpPr>
          <a:xfrm>
            <a:off x="6425270" y="5436275"/>
            <a:ext cx="1189792" cy="1135180"/>
            <a:chOff x="7153791" y="2837568"/>
            <a:chExt cx="659848" cy="564787"/>
          </a:xfrm>
        </p:grpSpPr>
        <p:sp>
          <p:nvSpPr>
            <p:cNvPr id="67" name="Rettangolo 66">
              <a:extLst>
                <a:ext uri="{FF2B5EF4-FFF2-40B4-BE49-F238E27FC236}">
                  <a16:creationId xmlns:a16="http://schemas.microsoft.com/office/drawing/2014/main" id="{CAAF1A33-AB58-4712-D48E-952ED30DAD84}"/>
                </a:ext>
              </a:extLst>
            </p:cNvPr>
            <p:cNvSpPr/>
            <p:nvPr/>
          </p:nvSpPr>
          <p:spPr>
            <a:xfrm>
              <a:off x="7636643" y="2850723"/>
              <a:ext cx="176996" cy="541974"/>
            </a:xfrm>
            <a:prstGeom prst="rect">
              <a:avLst/>
            </a:prstGeom>
            <a:pattFill prst="ltUpDiag">
              <a:fgClr>
                <a:schemeClr val="accent1"/>
              </a:fgClr>
              <a:bgClr>
                <a:schemeClr val="bg1"/>
              </a:bgClr>
            </a:patt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87695" hangingPunct="1"/>
              <a:endParaRPr lang="it-IT" sz="1280" kern="1200">
                <a:solidFill>
                  <a:prstClr val="white"/>
                </a:solidFill>
                <a:latin typeface="Calibri" panose="020F0502020204030204"/>
              </a:endParaRPr>
            </a:p>
          </p:txBody>
        </p:sp>
        <p:sp>
          <p:nvSpPr>
            <p:cNvPr id="68" name="Rettangolo 67">
              <a:extLst>
                <a:ext uri="{FF2B5EF4-FFF2-40B4-BE49-F238E27FC236}">
                  <a16:creationId xmlns:a16="http://schemas.microsoft.com/office/drawing/2014/main" id="{0FDE0447-2270-287D-F162-F940464EE1F2}"/>
                </a:ext>
              </a:extLst>
            </p:cNvPr>
            <p:cNvSpPr/>
            <p:nvPr/>
          </p:nvSpPr>
          <p:spPr>
            <a:xfrm>
              <a:off x="7459647" y="2850723"/>
              <a:ext cx="176996" cy="541974"/>
            </a:xfrm>
            <a:prstGeom prst="rect">
              <a:avLst/>
            </a:prstGeom>
            <a:pattFill prst="ltDnDiag">
              <a:fgClr>
                <a:schemeClr val="accent1"/>
              </a:fgClr>
              <a:bgClr>
                <a:schemeClr val="bg1"/>
              </a:bgClr>
            </a:patt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87695" hangingPunct="1"/>
              <a:endParaRPr lang="it-IT" sz="1280" kern="1200">
                <a:solidFill>
                  <a:prstClr val="white"/>
                </a:solidFill>
                <a:latin typeface="Calibri" panose="020F0502020204030204"/>
              </a:endParaRPr>
            </a:p>
          </p:txBody>
        </p:sp>
        <p:sp>
          <p:nvSpPr>
            <p:cNvPr id="69" name="Rettangolo 68">
              <a:extLst>
                <a:ext uri="{FF2B5EF4-FFF2-40B4-BE49-F238E27FC236}">
                  <a16:creationId xmlns:a16="http://schemas.microsoft.com/office/drawing/2014/main" id="{EF27A85D-4020-B14F-F4B8-BC9B7694F5A1}"/>
                </a:ext>
              </a:extLst>
            </p:cNvPr>
            <p:cNvSpPr/>
            <p:nvPr/>
          </p:nvSpPr>
          <p:spPr>
            <a:xfrm>
              <a:off x="7153791" y="2848974"/>
              <a:ext cx="176996" cy="541974"/>
            </a:xfrm>
            <a:prstGeom prst="rect">
              <a:avLst/>
            </a:prstGeom>
            <a:pattFill prst="shingle">
              <a:fgClr>
                <a:schemeClr val="accent1"/>
              </a:fgClr>
              <a:bgClr>
                <a:schemeClr val="bg1"/>
              </a:bgClr>
            </a:patt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87695" hangingPunct="1"/>
              <a:endParaRPr lang="it-IT" sz="1280" kern="1200">
                <a:solidFill>
                  <a:prstClr val="white"/>
                </a:solidFill>
                <a:latin typeface="Calibri" panose="020F0502020204030204"/>
              </a:endParaRPr>
            </a:p>
          </p:txBody>
        </p:sp>
        <p:sp>
          <p:nvSpPr>
            <p:cNvPr id="70" name="Rettangolo 69">
              <a:extLst>
                <a:ext uri="{FF2B5EF4-FFF2-40B4-BE49-F238E27FC236}">
                  <a16:creationId xmlns:a16="http://schemas.microsoft.com/office/drawing/2014/main" id="{166BA3BA-8A94-E74B-DED2-74D23CB69B2C}"/>
                </a:ext>
              </a:extLst>
            </p:cNvPr>
            <p:cNvSpPr/>
            <p:nvPr/>
          </p:nvSpPr>
          <p:spPr>
            <a:xfrm>
              <a:off x="7388897" y="2837568"/>
              <a:ext cx="33913" cy="5647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87695" hangingPunct="1"/>
              <a:endParaRPr lang="it-IT" sz="1280" kern="1200">
                <a:solidFill>
                  <a:prstClr val="white"/>
                </a:solidFill>
                <a:latin typeface="Calibri" panose="020F0502020204030204"/>
              </a:endParaRPr>
            </a:p>
          </p:txBody>
        </p:sp>
      </p:grpSp>
      <p:sp>
        <p:nvSpPr>
          <p:cNvPr id="64" name="CasellaDiTesto 63">
            <a:extLst>
              <a:ext uri="{FF2B5EF4-FFF2-40B4-BE49-F238E27FC236}">
                <a16:creationId xmlns:a16="http://schemas.microsoft.com/office/drawing/2014/main" id="{C2632E4D-D59A-88AB-1D16-C747521EEA22}"/>
              </a:ext>
            </a:extLst>
          </p:cNvPr>
          <p:cNvSpPr txBox="1"/>
          <p:nvPr/>
        </p:nvSpPr>
        <p:spPr>
          <a:xfrm>
            <a:off x="7020167" y="5160415"/>
            <a:ext cx="550151" cy="322076"/>
          </a:xfrm>
          <a:prstGeom prst="rect">
            <a:avLst/>
          </a:prstGeom>
          <a:noFill/>
        </p:spPr>
        <p:txBody>
          <a:bodyPr wrap="none" rtlCol="0">
            <a:spAutoFit/>
          </a:bodyPr>
          <a:lstStyle/>
          <a:p>
            <a:pPr algn="l" defTabSz="487695" hangingPunct="1"/>
            <a:r>
              <a:rPr lang="it-IT" sz="1493" kern="1200">
                <a:solidFill>
                  <a:prstClr val="black"/>
                </a:solidFill>
                <a:latin typeface="Calibri" panose="020F0502020204030204"/>
              </a:rPr>
              <a:t>MCP</a:t>
            </a:r>
          </a:p>
        </p:txBody>
      </p:sp>
      <p:sp>
        <p:nvSpPr>
          <p:cNvPr id="65" name="CasellaDiTesto 64">
            <a:extLst>
              <a:ext uri="{FF2B5EF4-FFF2-40B4-BE49-F238E27FC236}">
                <a16:creationId xmlns:a16="http://schemas.microsoft.com/office/drawing/2014/main" id="{63C7A210-07B2-FD4B-3DAF-2FCFAEDE118E}"/>
              </a:ext>
            </a:extLst>
          </p:cNvPr>
          <p:cNvSpPr txBox="1"/>
          <p:nvPr/>
        </p:nvSpPr>
        <p:spPr>
          <a:xfrm>
            <a:off x="6311739" y="6485869"/>
            <a:ext cx="692818" cy="322076"/>
          </a:xfrm>
          <a:prstGeom prst="rect">
            <a:avLst/>
          </a:prstGeom>
          <a:noFill/>
        </p:spPr>
        <p:txBody>
          <a:bodyPr wrap="none" rtlCol="0">
            <a:spAutoFit/>
          </a:bodyPr>
          <a:lstStyle/>
          <a:p>
            <a:pPr algn="l" defTabSz="487695" hangingPunct="1"/>
            <a:r>
              <a:rPr lang="it-IT" sz="1493" kern="1200" err="1">
                <a:solidFill>
                  <a:prstClr val="black"/>
                </a:solidFill>
                <a:latin typeface="Calibri" panose="020F0502020204030204"/>
              </a:rPr>
              <a:t>Anode</a:t>
            </a:r>
            <a:endParaRPr lang="it-IT" sz="1493" kern="1200">
              <a:solidFill>
                <a:prstClr val="black"/>
              </a:solidFill>
              <a:latin typeface="Calibri" panose="020F0502020204030204"/>
            </a:endParaRPr>
          </a:p>
        </p:txBody>
      </p:sp>
      <p:sp>
        <p:nvSpPr>
          <p:cNvPr id="66" name="CasellaDiTesto 65">
            <a:extLst>
              <a:ext uri="{FF2B5EF4-FFF2-40B4-BE49-F238E27FC236}">
                <a16:creationId xmlns:a16="http://schemas.microsoft.com/office/drawing/2014/main" id="{FB74D71C-3E5C-E8DB-5D7C-A14F9B4FC71C}"/>
              </a:ext>
            </a:extLst>
          </p:cNvPr>
          <p:cNvSpPr txBox="1"/>
          <p:nvPr/>
        </p:nvSpPr>
        <p:spPr>
          <a:xfrm>
            <a:off x="5747549" y="5160414"/>
            <a:ext cx="976229" cy="322076"/>
          </a:xfrm>
          <a:prstGeom prst="rect">
            <a:avLst/>
          </a:prstGeom>
          <a:noFill/>
        </p:spPr>
        <p:txBody>
          <a:bodyPr wrap="none" rtlCol="0">
            <a:spAutoFit/>
          </a:bodyPr>
          <a:lstStyle/>
          <a:p>
            <a:pPr algn="l" defTabSz="487695" hangingPunct="1"/>
            <a:r>
              <a:rPr lang="it-IT" sz="1493" kern="1200">
                <a:solidFill>
                  <a:prstClr val="black"/>
                </a:solidFill>
                <a:latin typeface="Calibri" panose="020F0502020204030204"/>
              </a:rPr>
              <a:t>Delay Line</a:t>
            </a:r>
          </a:p>
        </p:txBody>
      </p:sp>
      <p:sp>
        <p:nvSpPr>
          <p:cNvPr id="90" name="Rettangolo 89">
            <a:extLst>
              <a:ext uri="{FF2B5EF4-FFF2-40B4-BE49-F238E27FC236}">
                <a16:creationId xmlns:a16="http://schemas.microsoft.com/office/drawing/2014/main" id="{8CE78327-D45F-DBCF-915C-C25D27E7B2A3}"/>
              </a:ext>
            </a:extLst>
          </p:cNvPr>
          <p:cNvSpPr/>
          <p:nvPr/>
        </p:nvSpPr>
        <p:spPr>
          <a:xfrm>
            <a:off x="9991691" y="1594407"/>
            <a:ext cx="2916571" cy="1613526"/>
          </a:xfrm>
          <a:prstGeom prst="rect">
            <a:avLst/>
          </a:prstGeom>
          <a:solidFill>
            <a:schemeClr val="accent2">
              <a:lumMod val="20000"/>
              <a:lumOff val="80000"/>
            </a:schemeClr>
          </a:solidFill>
          <a:ln w="254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sp>
        <p:nvSpPr>
          <p:cNvPr id="91" name="CasellaDiTesto 90">
            <a:extLst>
              <a:ext uri="{FF2B5EF4-FFF2-40B4-BE49-F238E27FC236}">
                <a16:creationId xmlns:a16="http://schemas.microsoft.com/office/drawing/2014/main" id="{94AD7B41-694F-B6A6-B847-1DD70A6CE7DD}"/>
              </a:ext>
            </a:extLst>
          </p:cNvPr>
          <p:cNvSpPr txBox="1"/>
          <p:nvPr/>
        </p:nvSpPr>
        <p:spPr>
          <a:xfrm>
            <a:off x="10170982" y="2224682"/>
            <a:ext cx="2462790" cy="355034"/>
          </a:xfrm>
          <a:prstGeom prst="rect">
            <a:avLst/>
          </a:prstGeom>
          <a:noFill/>
        </p:spPr>
        <p:txBody>
          <a:bodyPr wrap="none" rtlCol="0">
            <a:spAutoFit/>
          </a:bodyPr>
          <a:lstStyle/>
          <a:p>
            <a:pPr algn="l" defTabSz="487695" hangingPunct="1"/>
            <a:r>
              <a:rPr lang="it-IT" sz="1707" kern="1200" dirty="0">
                <a:solidFill>
                  <a:prstClr val="black"/>
                </a:solidFill>
                <a:latin typeface="Calibri" panose="020F0502020204030204"/>
              </a:rPr>
              <a:t>Helmholtz – Lagrange </a:t>
            </a:r>
            <a:r>
              <a:rPr lang="it-IT" sz="1707" kern="1200" dirty="0" err="1">
                <a:solidFill>
                  <a:prstClr val="black"/>
                </a:solidFill>
                <a:latin typeface="Calibri" panose="020F0502020204030204"/>
              </a:rPr>
              <a:t>law</a:t>
            </a:r>
            <a:endParaRPr lang="it-IT" sz="1707" kern="1200" dirty="0">
              <a:solidFill>
                <a:prstClr val="black"/>
              </a:solidFill>
              <a:latin typeface="Calibri" panose="020F0502020204030204"/>
            </a:endParaRPr>
          </a:p>
        </p:txBody>
      </p:sp>
      <mc:AlternateContent xmlns:mc="http://schemas.openxmlformats.org/markup-compatibility/2006" xmlns:a14="http://schemas.microsoft.com/office/drawing/2010/main">
        <mc:Choice Requires="a14">
          <p:sp>
            <p:nvSpPr>
              <p:cNvPr id="92" name="CasellaDiTesto 91">
                <a:extLst>
                  <a:ext uri="{FF2B5EF4-FFF2-40B4-BE49-F238E27FC236}">
                    <a16:creationId xmlns:a16="http://schemas.microsoft.com/office/drawing/2014/main" id="{1963A90F-864B-3CE6-5B79-762ABAB7B0F5}"/>
                  </a:ext>
                </a:extLst>
              </p:cNvPr>
              <p:cNvSpPr txBox="1"/>
              <p:nvPr/>
            </p:nvSpPr>
            <p:spPr>
              <a:xfrm>
                <a:off x="10243687" y="2578841"/>
                <a:ext cx="2487989" cy="401457"/>
              </a:xfrm>
              <a:prstGeom prst="rect">
                <a:avLst/>
              </a:prstGeom>
              <a:noFill/>
            </p:spPr>
            <p:txBody>
              <a:bodyPr wrap="none" lIns="0" tIns="0" rIns="0" bIns="0" rtlCol="0">
                <a:spAutoFit/>
              </a:bodyPr>
              <a:lstStyle/>
              <a:p>
                <a:pPr algn="l" defTabSz="487695" hangingPunct="1"/>
                <a14:m>
                  <m:oMathPara xmlns:m="http://schemas.openxmlformats.org/officeDocument/2006/math">
                    <m:oMathParaPr>
                      <m:jc m:val="centerGroup"/>
                    </m:oMathParaPr>
                    <m:oMath xmlns:m="http://schemas.openxmlformats.org/officeDocument/2006/math">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rPr>
                            <m:t>𝑥</m:t>
                          </m:r>
                        </m:e>
                        <m:sub>
                          <m:r>
                            <a:rPr lang="it-IT" sz="2133" i="1" kern="1200">
                              <a:solidFill>
                                <a:prstClr val="black"/>
                              </a:solidFill>
                              <a:latin typeface="Cambria Math" panose="02040503050406030204" pitchFamily="18" charset="0"/>
                            </a:rPr>
                            <m:t>𝑡</m:t>
                          </m:r>
                        </m:sub>
                      </m:sSub>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ea typeface="Cambria Math" panose="02040503050406030204" pitchFamily="18" charset="0"/>
                            </a:rPr>
                            <m:t>𝜗</m:t>
                          </m:r>
                        </m:e>
                        <m:sub>
                          <m:r>
                            <a:rPr lang="it-IT" sz="2133" i="1" kern="1200">
                              <a:solidFill>
                                <a:prstClr val="black"/>
                              </a:solidFill>
                              <a:latin typeface="Cambria Math" panose="02040503050406030204" pitchFamily="18" charset="0"/>
                            </a:rPr>
                            <m:t>𝑡</m:t>
                          </m:r>
                        </m:sub>
                      </m:sSub>
                      <m:rad>
                        <m:radPr>
                          <m:degHide m:val="on"/>
                          <m:ctrlPr>
                            <a:rPr lang="it-IT" sz="2133" i="1" kern="1200">
                              <a:solidFill>
                                <a:prstClr val="black"/>
                              </a:solidFill>
                              <a:latin typeface="Cambria Math" panose="02040503050406030204" pitchFamily="18" charset="0"/>
                            </a:rPr>
                          </m:ctrlPr>
                        </m:radPr>
                        <m:deg/>
                        <m:e>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rPr>
                                <m:t>𝐸</m:t>
                              </m:r>
                            </m:e>
                            <m:sub>
                              <m:r>
                                <a:rPr lang="it-IT" sz="2133" i="1" kern="1200">
                                  <a:solidFill>
                                    <a:prstClr val="black"/>
                                  </a:solidFill>
                                  <a:latin typeface="Cambria Math" panose="02040503050406030204" pitchFamily="18" charset="0"/>
                                </a:rPr>
                                <m:t>𝑘</m:t>
                              </m:r>
                            </m:sub>
                          </m:sSub>
                        </m:e>
                      </m:rad>
                      <m:r>
                        <a:rPr lang="it-IT" sz="2133" i="1" kern="1200">
                          <a:solidFill>
                            <a:prstClr val="black"/>
                          </a:solidFill>
                          <a:latin typeface="Cambria Math" panose="02040503050406030204" pitchFamily="18" charset="0"/>
                        </a:rPr>
                        <m:t>=</m:t>
                      </m:r>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rPr>
                            <m:t>𝑥</m:t>
                          </m:r>
                        </m:e>
                        <m:sub>
                          <m:r>
                            <a:rPr lang="it-IT" sz="2133" i="1" kern="1200">
                              <a:solidFill>
                                <a:prstClr val="black"/>
                              </a:solidFill>
                              <a:latin typeface="Cambria Math" panose="02040503050406030204" pitchFamily="18" charset="0"/>
                            </a:rPr>
                            <m:t>𝑎</m:t>
                          </m:r>
                        </m:sub>
                      </m:sSub>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ea typeface="Cambria Math" panose="02040503050406030204" pitchFamily="18" charset="0"/>
                            </a:rPr>
                            <m:t>𝜗</m:t>
                          </m:r>
                        </m:e>
                        <m:sub>
                          <m:r>
                            <a:rPr lang="it-IT" sz="2133" i="1" kern="1200">
                              <a:solidFill>
                                <a:prstClr val="black"/>
                              </a:solidFill>
                              <a:latin typeface="Cambria Math" panose="02040503050406030204" pitchFamily="18" charset="0"/>
                              <a:ea typeface="Cambria Math" panose="02040503050406030204" pitchFamily="18" charset="0"/>
                            </a:rPr>
                            <m:t>𝑎</m:t>
                          </m:r>
                        </m:sub>
                      </m:sSub>
                      <m:rad>
                        <m:radPr>
                          <m:degHide m:val="on"/>
                          <m:ctrlPr>
                            <a:rPr lang="it-IT" sz="2133" i="1" kern="1200">
                              <a:solidFill>
                                <a:prstClr val="black"/>
                              </a:solidFill>
                              <a:latin typeface="Cambria Math" panose="02040503050406030204" pitchFamily="18" charset="0"/>
                            </a:rPr>
                          </m:ctrlPr>
                        </m:radPr>
                        <m:deg/>
                        <m:e>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rPr>
                                <m:t>𝐸</m:t>
                              </m:r>
                            </m:e>
                            <m:sub>
                              <m:r>
                                <a:rPr lang="it-IT" sz="2133" i="1" kern="1200">
                                  <a:solidFill>
                                    <a:prstClr val="black"/>
                                  </a:solidFill>
                                  <a:latin typeface="Cambria Math" panose="02040503050406030204" pitchFamily="18" charset="0"/>
                                </a:rPr>
                                <m:t>𝑝</m:t>
                              </m:r>
                            </m:sub>
                          </m:sSub>
                        </m:e>
                      </m:rad>
                    </m:oMath>
                  </m:oMathPara>
                </a14:m>
                <a:endParaRPr lang="it-IT" sz="2133" kern="1200" dirty="0">
                  <a:solidFill>
                    <a:prstClr val="black"/>
                  </a:solidFill>
                  <a:latin typeface="Calibri" panose="020F0502020204030204"/>
                </a:endParaRPr>
              </a:p>
            </p:txBody>
          </p:sp>
        </mc:Choice>
        <mc:Fallback xmlns="">
          <p:sp>
            <p:nvSpPr>
              <p:cNvPr id="92" name="CasellaDiTesto 91">
                <a:extLst>
                  <a:ext uri="{FF2B5EF4-FFF2-40B4-BE49-F238E27FC236}">
                    <a16:creationId xmlns:a16="http://schemas.microsoft.com/office/drawing/2014/main" id="{1963A90F-864B-3CE6-5B79-762ABAB7B0F5}"/>
                  </a:ext>
                </a:extLst>
              </p:cNvPr>
              <p:cNvSpPr txBox="1">
                <a:spLocks noRot="1" noChangeAspect="1" noMove="1" noResize="1" noEditPoints="1" noAdjustHandles="1" noChangeArrowheads="1" noChangeShapeType="1" noTextEdit="1"/>
              </p:cNvSpPr>
              <p:nvPr/>
            </p:nvSpPr>
            <p:spPr>
              <a:xfrm>
                <a:off x="10243687" y="2578841"/>
                <a:ext cx="2487989" cy="401457"/>
              </a:xfrm>
              <a:prstGeom prst="rect">
                <a:avLst/>
              </a:prstGeom>
              <a:blipFill>
                <a:blip r:embed="rId12"/>
                <a:stretch>
                  <a:fillRect l="-1020" r="-510" b="-15152"/>
                </a:stretch>
              </a:blipFill>
            </p:spPr>
            <p:txBody>
              <a:bodyPr/>
              <a:lstStyle/>
              <a:p>
                <a:r>
                  <a:rPr lang="en-US">
                    <a:noFill/>
                  </a:rPr>
                  <a:t> </a:t>
                </a:r>
              </a:p>
            </p:txBody>
          </p:sp>
        </mc:Fallback>
      </mc:AlternateContent>
      <p:pic>
        <p:nvPicPr>
          <p:cNvPr id="93" name="Immagine 92">
            <a:extLst>
              <a:ext uri="{FF2B5EF4-FFF2-40B4-BE49-F238E27FC236}">
                <a16:creationId xmlns:a16="http://schemas.microsoft.com/office/drawing/2014/main" id="{34C52FBA-E534-0008-A303-AE0FCE0197D5}"/>
              </a:ext>
            </a:extLst>
          </p:cNvPr>
          <p:cNvPicPr>
            <a:picLocks noChangeAspect="1"/>
          </p:cNvPicPr>
          <p:nvPr/>
        </p:nvPicPr>
        <p:blipFill>
          <a:blip r:embed="rId13"/>
          <a:stretch>
            <a:fillRect/>
          </a:stretch>
        </p:blipFill>
        <p:spPr>
          <a:xfrm>
            <a:off x="48362" y="6565866"/>
            <a:ext cx="2808306" cy="1843456"/>
          </a:xfrm>
          <a:prstGeom prst="rect">
            <a:avLst/>
          </a:prstGeom>
        </p:spPr>
      </p:pic>
      <p:pic>
        <p:nvPicPr>
          <p:cNvPr id="94" name="Immagine 93" descr="Immagine che contiene quadrato&#10;&#10;Descrizione generata automaticamente">
            <a:extLst>
              <a:ext uri="{FF2B5EF4-FFF2-40B4-BE49-F238E27FC236}">
                <a16:creationId xmlns:a16="http://schemas.microsoft.com/office/drawing/2014/main" id="{3787C343-6EAD-0759-3BA2-DCFC971A06D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293152" y="6838098"/>
            <a:ext cx="1642596" cy="1642596"/>
          </a:xfrm>
          <a:prstGeom prst="rect">
            <a:avLst/>
          </a:prstGeom>
        </p:spPr>
      </p:pic>
      <p:grpSp>
        <p:nvGrpSpPr>
          <p:cNvPr id="95" name="Gruppo 94">
            <a:extLst>
              <a:ext uri="{FF2B5EF4-FFF2-40B4-BE49-F238E27FC236}">
                <a16:creationId xmlns:a16="http://schemas.microsoft.com/office/drawing/2014/main" id="{64ECF48C-5C11-93E1-232A-B245E7270354}"/>
              </a:ext>
            </a:extLst>
          </p:cNvPr>
          <p:cNvGrpSpPr>
            <a:grpSpLocks noChangeAspect="1"/>
          </p:cNvGrpSpPr>
          <p:nvPr/>
        </p:nvGrpSpPr>
        <p:grpSpPr>
          <a:xfrm>
            <a:off x="2520717" y="6377379"/>
            <a:ext cx="2917726" cy="1907068"/>
            <a:chOff x="5849008" y="4564117"/>
            <a:chExt cx="3318640" cy="2169111"/>
          </a:xfrm>
        </p:grpSpPr>
        <p:sp>
          <p:nvSpPr>
            <p:cNvPr id="96" name="Rettangolo 95">
              <a:extLst>
                <a:ext uri="{FF2B5EF4-FFF2-40B4-BE49-F238E27FC236}">
                  <a16:creationId xmlns:a16="http://schemas.microsoft.com/office/drawing/2014/main" id="{20FCC370-49D6-424A-D909-8B126ACBE075}"/>
                </a:ext>
              </a:extLst>
            </p:cNvPr>
            <p:cNvSpPr/>
            <p:nvPr/>
          </p:nvSpPr>
          <p:spPr>
            <a:xfrm>
              <a:off x="6337738" y="5022671"/>
              <a:ext cx="472966" cy="3074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sp>
          <p:nvSpPr>
            <p:cNvPr id="97" name="CasellaDiTesto 96">
              <a:extLst>
                <a:ext uri="{FF2B5EF4-FFF2-40B4-BE49-F238E27FC236}">
                  <a16:creationId xmlns:a16="http://schemas.microsoft.com/office/drawing/2014/main" id="{D59A0965-46C4-FBA4-466E-27BE60DBE9FE}"/>
                </a:ext>
              </a:extLst>
            </p:cNvPr>
            <p:cNvSpPr txBox="1"/>
            <p:nvPr/>
          </p:nvSpPr>
          <p:spPr>
            <a:xfrm>
              <a:off x="6251027" y="4564117"/>
              <a:ext cx="849350" cy="329063"/>
            </a:xfrm>
            <a:prstGeom prst="rect">
              <a:avLst/>
            </a:prstGeom>
            <a:noFill/>
          </p:spPr>
          <p:txBody>
            <a:bodyPr wrap="none" rtlCol="0">
              <a:spAutoFit/>
            </a:bodyPr>
            <a:lstStyle/>
            <a:p>
              <a:pPr algn="l" defTabSz="487695" hangingPunct="1"/>
              <a:r>
                <a:rPr lang="it-IT" sz="1280" kern="1200" err="1">
                  <a:solidFill>
                    <a:prstClr val="black"/>
                  </a:solidFill>
                  <a:latin typeface="Calibri" panose="020F0502020204030204"/>
                </a:rPr>
                <a:t>preamp</a:t>
              </a:r>
              <a:r>
                <a:rPr lang="it-IT" sz="1280" kern="1200">
                  <a:solidFill>
                    <a:prstClr val="black"/>
                  </a:solidFill>
                  <a:latin typeface="Calibri" panose="020F0502020204030204"/>
                </a:rPr>
                <a:t>.</a:t>
              </a:r>
            </a:p>
          </p:txBody>
        </p:sp>
        <p:sp>
          <p:nvSpPr>
            <p:cNvPr id="98" name="CasellaDiTesto 97">
              <a:extLst>
                <a:ext uri="{FF2B5EF4-FFF2-40B4-BE49-F238E27FC236}">
                  <a16:creationId xmlns:a16="http://schemas.microsoft.com/office/drawing/2014/main" id="{A82BA84D-54D1-ACFF-3E49-4D55B97423FA}"/>
                </a:ext>
              </a:extLst>
            </p:cNvPr>
            <p:cNvSpPr txBox="1"/>
            <p:nvPr/>
          </p:nvSpPr>
          <p:spPr>
            <a:xfrm>
              <a:off x="7252137" y="4572001"/>
              <a:ext cx="510880" cy="329063"/>
            </a:xfrm>
            <a:prstGeom prst="rect">
              <a:avLst/>
            </a:prstGeom>
            <a:noFill/>
          </p:spPr>
          <p:txBody>
            <a:bodyPr wrap="none" rtlCol="0">
              <a:spAutoFit/>
            </a:bodyPr>
            <a:lstStyle/>
            <a:p>
              <a:pPr algn="l" defTabSz="487695" hangingPunct="1"/>
              <a:r>
                <a:rPr lang="it-IT" sz="1280" kern="1200">
                  <a:solidFill>
                    <a:prstClr val="black"/>
                  </a:solidFill>
                  <a:latin typeface="Calibri" panose="020F0502020204030204"/>
                </a:rPr>
                <a:t>CFD</a:t>
              </a:r>
            </a:p>
          </p:txBody>
        </p:sp>
        <p:sp>
          <p:nvSpPr>
            <p:cNvPr id="99" name="CasellaDiTesto 98">
              <a:extLst>
                <a:ext uri="{FF2B5EF4-FFF2-40B4-BE49-F238E27FC236}">
                  <a16:creationId xmlns:a16="http://schemas.microsoft.com/office/drawing/2014/main" id="{AEC3F0CD-0A5B-1ECC-11F1-A10AEBCB9BFF}"/>
                </a:ext>
              </a:extLst>
            </p:cNvPr>
            <p:cNvSpPr txBox="1"/>
            <p:nvPr/>
          </p:nvSpPr>
          <p:spPr>
            <a:xfrm>
              <a:off x="8182303" y="4579881"/>
              <a:ext cx="516348" cy="329063"/>
            </a:xfrm>
            <a:prstGeom prst="rect">
              <a:avLst/>
            </a:prstGeom>
            <a:noFill/>
          </p:spPr>
          <p:txBody>
            <a:bodyPr wrap="none" rtlCol="0">
              <a:spAutoFit/>
            </a:bodyPr>
            <a:lstStyle/>
            <a:p>
              <a:pPr algn="l" defTabSz="487695" hangingPunct="1"/>
              <a:r>
                <a:rPr lang="it-IT" sz="1280" kern="1200">
                  <a:solidFill>
                    <a:prstClr val="black"/>
                  </a:solidFill>
                  <a:latin typeface="Calibri" panose="020F0502020204030204"/>
                </a:rPr>
                <a:t>TDC</a:t>
              </a:r>
            </a:p>
          </p:txBody>
        </p:sp>
        <p:cxnSp>
          <p:nvCxnSpPr>
            <p:cNvPr id="100" name="Connettore diritto 99">
              <a:extLst>
                <a:ext uri="{FF2B5EF4-FFF2-40B4-BE49-F238E27FC236}">
                  <a16:creationId xmlns:a16="http://schemas.microsoft.com/office/drawing/2014/main" id="{42E2501F-DC50-DE85-1756-4E1475D60A9B}"/>
                </a:ext>
              </a:extLst>
            </p:cNvPr>
            <p:cNvCxnSpPr>
              <a:cxnSpLocks/>
              <a:stCxn id="96" idx="1"/>
            </p:cNvCxnSpPr>
            <p:nvPr/>
          </p:nvCxnSpPr>
          <p:spPr>
            <a:xfrm flipH="1">
              <a:off x="5856890" y="5176385"/>
              <a:ext cx="480848"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1" name="Rettangolo 100">
              <a:extLst>
                <a:ext uri="{FF2B5EF4-FFF2-40B4-BE49-F238E27FC236}">
                  <a16:creationId xmlns:a16="http://schemas.microsoft.com/office/drawing/2014/main" id="{FB89136E-4410-242A-AD46-5B25A2D88A50}"/>
                </a:ext>
              </a:extLst>
            </p:cNvPr>
            <p:cNvSpPr/>
            <p:nvPr/>
          </p:nvSpPr>
          <p:spPr>
            <a:xfrm>
              <a:off x="6329856" y="5416809"/>
              <a:ext cx="472966" cy="3074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02" name="Connettore diritto 101">
              <a:extLst>
                <a:ext uri="{FF2B5EF4-FFF2-40B4-BE49-F238E27FC236}">
                  <a16:creationId xmlns:a16="http://schemas.microsoft.com/office/drawing/2014/main" id="{5B740F17-EA2B-EE0E-17AA-DF77D3D9BDC3}"/>
                </a:ext>
              </a:extLst>
            </p:cNvPr>
            <p:cNvCxnSpPr>
              <a:cxnSpLocks/>
              <a:stCxn id="101" idx="1"/>
            </p:cNvCxnSpPr>
            <p:nvPr/>
          </p:nvCxnSpPr>
          <p:spPr>
            <a:xfrm flipH="1">
              <a:off x="5849008" y="5570523"/>
              <a:ext cx="480848"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3" name="Rettangolo 102">
              <a:extLst>
                <a:ext uri="{FF2B5EF4-FFF2-40B4-BE49-F238E27FC236}">
                  <a16:creationId xmlns:a16="http://schemas.microsoft.com/office/drawing/2014/main" id="{5B468BC6-83B5-2DF5-DFD2-D289301BDA22}"/>
                </a:ext>
              </a:extLst>
            </p:cNvPr>
            <p:cNvSpPr/>
            <p:nvPr/>
          </p:nvSpPr>
          <p:spPr>
            <a:xfrm>
              <a:off x="6353504" y="6015898"/>
              <a:ext cx="472966" cy="307428"/>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04" name="Connettore diritto 103">
              <a:extLst>
                <a:ext uri="{FF2B5EF4-FFF2-40B4-BE49-F238E27FC236}">
                  <a16:creationId xmlns:a16="http://schemas.microsoft.com/office/drawing/2014/main" id="{F6A81154-A76F-B0EE-6DE4-4AE3098948D3}"/>
                </a:ext>
              </a:extLst>
            </p:cNvPr>
            <p:cNvCxnSpPr>
              <a:cxnSpLocks/>
              <a:stCxn id="103" idx="1"/>
            </p:cNvCxnSpPr>
            <p:nvPr/>
          </p:nvCxnSpPr>
          <p:spPr>
            <a:xfrm flipH="1">
              <a:off x="5872656" y="6169612"/>
              <a:ext cx="480848"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05" name="Rettangolo 104">
              <a:extLst>
                <a:ext uri="{FF2B5EF4-FFF2-40B4-BE49-F238E27FC236}">
                  <a16:creationId xmlns:a16="http://schemas.microsoft.com/office/drawing/2014/main" id="{5AF28F2E-5521-F217-FDA0-675959115622}"/>
                </a:ext>
              </a:extLst>
            </p:cNvPr>
            <p:cNvSpPr/>
            <p:nvPr/>
          </p:nvSpPr>
          <p:spPr>
            <a:xfrm>
              <a:off x="6353504" y="6417918"/>
              <a:ext cx="472966" cy="307428"/>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06" name="Connettore diritto 105">
              <a:extLst>
                <a:ext uri="{FF2B5EF4-FFF2-40B4-BE49-F238E27FC236}">
                  <a16:creationId xmlns:a16="http://schemas.microsoft.com/office/drawing/2014/main" id="{B582050E-FADD-7C47-9FFB-2E46B02D6FE8}"/>
                </a:ext>
              </a:extLst>
            </p:cNvPr>
            <p:cNvCxnSpPr>
              <a:cxnSpLocks/>
              <a:stCxn id="105" idx="1"/>
            </p:cNvCxnSpPr>
            <p:nvPr/>
          </p:nvCxnSpPr>
          <p:spPr>
            <a:xfrm flipH="1">
              <a:off x="5872656" y="6571632"/>
              <a:ext cx="480848"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ttangolo 106">
              <a:extLst>
                <a:ext uri="{FF2B5EF4-FFF2-40B4-BE49-F238E27FC236}">
                  <a16:creationId xmlns:a16="http://schemas.microsoft.com/office/drawing/2014/main" id="{A50EC9E2-C733-6BB0-E031-784135D795AF}"/>
                </a:ext>
              </a:extLst>
            </p:cNvPr>
            <p:cNvSpPr/>
            <p:nvPr/>
          </p:nvSpPr>
          <p:spPr>
            <a:xfrm>
              <a:off x="7275786" y="5030553"/>
              <a:ext cx="472966" cy="3074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08" name="Connettore diritto 107">
              <a:extLst>
                <a:ext uri="{FF2B5EF4-FFF2-40B4-BE49-F238E27FC236}">
                  <a16:creationId xmlns:a16="http://schemas.microsoft.com/office/drawing/2014/main" id="{C8C110E3-7D74-2164-0985-F264EEB712FD}"/>
                </a:ext>
              </a:extLst>
            </p:cNvPr>
            <p:cNvCxnSpPr>
              <a:cxnSpLocks/>
              <a:stCxn id="107" idx="1"/>
            </p:cNvCxnSpPr>
            <p:nvPr/>
          </p:nvCxnSpPr>
          <p:spPr>
            <a:xfrm flipH="1">
              <a:off x="6794938" y="5184267"/>
              <a:ext cx="480848"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Rettangolo 108">
              <a:extLst>
                <a:ext uri="{FF2B5EF4-FFF2-40B4-BE49-F238E27FC236}">
                  <a16:creationId xmlns:a16="http://schemas.microsoft.com/office/drawing/2014/main" id="{3C336846-BE72-99D4-9ECC-56AE38764809}"/>
                </a:ext>
              </a:extLst>
            </p:cNvPr>
            <p:cNvSpPr/>
            <p:nvPr/>
          </p:nvSpPr>
          <p:spPr>
            <a:xfrm>
              <a:off x="7267904" y="5424691"/>
              <a:ext cx="472966" cy="3074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10" name="Connettore diritto 109">
              <a:extLst>
                <a:ext uri="{FF2B5EF4-FFF2-40B4-BE49-F238E27FC236}">
                  <a16:creationId xmlns:a16="http://schemas.microsoft.com/office/drawing/2014/main" id="{42CC118A-44BD-4127-6041-C1AFFA863D86}"/>
                </a:ext>
              </a:extLst>
            </p:cNvPr>
            <p:cNvCxnSpPr>
              <a:cxnSpLocks/>
              <a:stCxn id="109" idx="1"/>
            </p:cNvCxnSpPr>
            <p:nvPr/>
          </p:nvCxnSpPr>
          <p:spPr>
            <a:xfrm flipH="1">
              <a:off x="6787056" y="5578405"/>
              <a:ext cx="480848"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1" name="Rettangolo 110">
              <a:extLst>
                <a:ext uri="{FF2B5EF4-FFF2-40B4-BE49-F238E27FC236}">
                  <a16:creationId xmlns:a16="http://schemas.microsoft.com/office/drawing/2014/main" id="{6137D8EC-B475-7189-5F7C-D491988C000F}"/>
                </a:ext>
              </a:extLst>
            </p:cNvPr>
            <p:cNvSpPr/>
            <p:nvPr/>
          </p:nvSpPr>
          <p:spPr>
            <a:xfrm>
              <a:off x="7291552" y="6023780"/>
              <a:ext cx="472966" cy="307428"/>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12" name="Connettore diritto 111">
              <a:extLst>
                <a:ext uri="{FF2B5EF4-FFF2-40B4-BE49-F238E27FC236}">
                  <a16:creationId xmlns:a16="http://schemas.microsoft.com/office/drawing/2014/main" id="{8AE8053F-1FDC-561A-9D9E-5DB7F91D8DF0}"/>
                </a:ext>
              </a:extLst>
            </p:cNvPr>
            <p:cNvCxnSpPr>
              <a:cxnSpLocks/>
              <a:stCxn id="111" idx="1"/>
            </p:cNvCxnSpPr>
            <p:nvPr/>
          </p:nvCxnSpPr>
          <p:spPr>
            <a:xfrm flipH="1">
              <a:off x="6810704" y="6177494"/>
              <a:ext cx="480848"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13" name="Rettangolo 112">
              <a:extLst>
                <a:ext uri="{FF2B5EF4-FFF2-40B4-BE49-F238E27FC236}">
                  <a16:creationId xmlns:a16="http://schemas.microsoft.com/office/drawing/2014/main" id="{C8D4CB3F-0321-D2E5-18F4-18B3C178ED1E}"/>
                </a:ext>
              </a:extLst>
            </p:cNvPr>
            <p:cNvSpPr/>
            <p:nvPr/>
          </p:nvSpPr>
          <p:spPr>
            <a:xfrm>
              <a:off x="7291552" y="6425800"/>
              <a:ext cx="472966" cy="307428"/>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14" name="Connettore diritto 113">
              <a:extLst>
                <a:ext uri="{FF2B5EF4-FFF2-40B4-BE49-F238E27FC236}">
                  <a16:creationId xmlns:a16="http://schemas.microsoft.com/office/drawing/2014/main" id="{26377D8A-B868-6D0C-948B-B51ADF4AB367}"/>
                </a:ext>
              </a:extLst>
            </p:cNvPr>
            <p:cNvCxnSpPr>
              <a:cxnSpLocks/>
              <a:stCxn id="113" idx="1"/>
            </p:cNvCxnSpPr>
            <p:nvPr/>
          </p:nvCxnSpPr>
          <p:spPr>
            <a:xfrm flipH="1">
              <a:off x="6810704" y="6579514"/>
              <a:ext cx="480848"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15" name="Rettangolo 114">
              <a:extLst>
                <a:ext uri="{FF2B5EF4-FFF2-40B4-BE49-F238E27FC236}">
                  <a16:creationId xmlns:a16="http://schemas.microsoft.com/office/drawing/2014/main" id="{96F1D5D0-9B1D-CF2F-B3EC-494B02288D84}"/>
                </a:ext>
              </a:extLst>
            </p:cNvPr>
            <p:cNvSpPr/>
            <p:nvPr/>
          </p:nvSpPr>
          <p:spPr>
            <a:xfrm>
              <a:off x="8221718" y="5022672"/>
              <a:ext cx="472966" cy="3074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16" name="Connettore diritto 115">
              <a:extLst>
                <a:ext uri="{FF2B5EF4-FFF2-40B4-BE49-F238E27FC236}">
                  <a16:creationId xmlns:a16="http://schemas.microsoft.com/office/drawing/2014/main" id="{7511D10D-F39C-A8AC-BC31-A760E384F809}"/>
                </a:ext>
              </a:extLst>
            </p:cNvPr>
            <p:cNvCxnSpPr>
              <a:cxnSpLocks/>
              <a:stCxn id="115" idx="1"/>
            </p:cNvCxnSpPr>
            <p:nvPr/>
          </p:nvCxnSpPr>
          <p:spPr>
            <a:xfrm flipH="1">
              <a:off x="7740870" y="5176386"/>
              <a:ext cx="480848"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7" name="Rettangolo 116">
              <a:extLst>
                <a:ext uri="{FF2B5EF4-FFF2-40B4-BE49-F238E27FC236}">
                  <a16:creationId xmlns:a16="http://schemas.microsoft.com/office/drawing/2014/main" id="{7B630DCF-C210-5AE0-463F-96CFD91DD6C3}"/>
                </a:ext>
              </a:extLst>
            </p:cNvPr>
            <p:cNvSpPr/>
            <p:nvPr/>
          </p:nvSpPr>
          <p:spPr>
            <a:xfrm>
              <a:off x="8213836" y="5416810"/>
              <a:ext cx="472966" cy="3074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18" name="Connettore diritto 117">
              <a:extLst>
                <a:ext uri="{FF2B5EF4-FFF2-40B4-BE49-F238E27FC236}">
                  <a16:creationId xmlns:a16="http://schemas.microsoft.com/office/drawing/2014/main" id="{0F6D365A-8649-499E-CBB1-C9B9C87A244E}"/>
                </a:ext>
              </a:extLst>
            </p:cNvPr>
            <p:cNvCxnSpPr>
              <a:cxnSpLocks/>
              <a:stCxn id="117" idx="1"/>
            </p:cNvCxnSpPr>
            <p:nvPr/>
          </p:nvCxnSpPr>
          <p:spPr>
            <a:xfrm flipH="1">
              <a:off x="7732988" y="5570524"/>
              <a:ext cx="480848"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Rettangolo 118">
              <a:extLst>
                <a:ext uri="{FF2B5EF4-FFF2-40B4-BE49-F238E27FC236}">
                  <a16:creationId xmlns:a16="http://schemas.microsoft.com/office/drawing/2014/main" id="{A431EBE2-E755-3F6F-3BAF-B2F19BE4D7FC}"/>
                </a:ext>
              </a:extLst>
            </p:cNvPr>
            <p:cNvSpPr/>
            <p:nvPr/>
          </p:nvSpPr>
          <p:spPr>
            <a:xfrm>
              <a:off x="8237484" y="6015899"/>
              <a:ext cx="472966" cy="307428"/>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20" name="Connettore diritto 119">
              <a:extLst>
                <a:ext uri="{FF2B5EF4-FFF2-40B4-BE49-F238E27FC236}">
                  <a16:creationId xmlns:a16="http://schemas.microsoft.com/office/drawing/2014/main" id="{93BED4A7-02CD-5916-26B3-9930DA9391C6}"/>
                </a:ext>
              </a:extLst>
            </p:cNvPr>
            <p:cNvCxnSpPr>
              <a:cxnSpLocks/>
              <a:stCxn id="119" idx="1"/>
            </p:cNvCxnSpPr>
            <p:nvPr/>
          </p:nvCxnSpPr>
          <p:spPr>
            <a:xfrm flipH="1">
              <a:off x="7756636" y="6169613"/>
              <a:ext cx="480848"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21" name="Rettangolo 120">
              <a:extLst>
                <a:ext uri="{FF2B5EF4-FFF2-40B4-BE49-F238E27FC236}">
                  <a16:creationId xmlns:a16="http://schemas.microsoft.com/office/drawing/2014/main" id="{BF5F2D94-5157-74F0-D8A0-B3515C63115E}"/>
                </a:ext>
              </a:extLst>
            </p:cNvPr>
            <p:cNvSpPr/>
            <p:nvPr/>
          </p:nvSpPr>
          <p:spPr>
            <a:xfrm>
              <a:off x="8237484" y="6417919"/>
              <a:ext cx="472966" cy="307428"/>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87695" hangingPunct="1"/>
              <a:endParaRPr lang="it-IT" sz="1920" kern="1200">
                <a:solidFill>
                  <a:prstClr val="white"/>
                </a:solidFill>
                <a:latin typeface="Calibri" panose="020F0502020204030204"/>
              </a:endParaRPr>
            </a:p>
          </p:txBody>
        </p:sp>
        <p:cxnSp>
          <p:nvCxnSpPr>
            <p:cNvPr id="122" name="Connettore diritto 121">
              <a:extLst>
                <a:ext uri="{FF2B5EF4-FFF2-40B4-BE49-F238E27FC236}">
                  <a16:creationId xmlns:a16="http://schemas.microsoft.com/office/drawing/2014/main" id="{FE576ECA-A1CE-F13B-4A38-DC21074851AF}"/>
                </a:ext>
              </a:extLst>
            </p:cNvPr>
            <p:cNvCxnSpPr>
              <a:cxnSpLocks/>
              <a:stCxn id="121" idx="1"/>
            </p:cNvCxnSpPr>
            <p:nvPr/>
          </p:nvCxnSpPr>
          <p:spPr>
            <a:xfrm flipH="1">
              <a:off x="7756636" y="6571633"/>
              <a:ext cx="480848"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Connettore a gomito 123">
              <a:extLst>
                <a:ext uri="{FF2B5EF4-FFF2-40B4-BE49-F238E27FC236}">
                  <a16:creationId xmlns:a16="http://schemas.microsoft.com/office/drawing/2014/main" id="{26E0BBA6-4746-F223-9C3C-E96C4482E05F}"/>
                </a:ext>
              </a:extLst>
            </p:cNvPr>
            <p:cNvCxnSpPr>
              <a:stCxn id="115" idx="3"/>
            </p:cNvCxnSpPr>
            <p:nvPr/>
          </p:nvCxnSpPr>
          <p:spPr>
            <a:xfrm>
              <a:off x="8694684" y="5176386"/>
              <a:ext cx="465082" cy="30348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25" name="Connettore a gomito 124">
              <a:extLst>
                <a:ext uri="{FF2B5EF4-FFF2-40B4-BE49-F238E27FC236}">
                  <a16:creationId xmlns:a16="http://schemas.microsoft.com/office/drawing/2014/main" id="{A3A1D9AF-6496-A950-68F8-224E3E837E65}"/>
                </a:ext>
              </a:extLst>
            </p:cNvPr>
            <p:cNvCxnSpPr>
              <a:stCxn id="117" idx="3"/>
            </p:cNvCxnSpPr>
            <p:nvPr/>
          </p:nvCxnSpPr>
          <p:spPr>
            <a:xfrm>
              <a:off x="8686802" y="5570524"/>
              <a:ext cx="465081" cy="14582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26" name="Connettore a gomito 125">
              <a:extLst>
                <a:ext uri="{FF2B5EF4-FFF2-40B4-BE49-F238E27FC236}">
                  <a16:creationId xmlns:a16="http://schemas.microsoft.com/office/drawing/2014/main" id="{004FF8D4-BEF6-4D91-E11F-497CB9AC0006}"/>
                </a:ext>
              </a:extLst>
            </p:cNvPr>
            <p:cNvCxnSpPr>
              <a:stCxn id="119" idx="3"/>
            </p:cNvCxnSpPr>
            <p:nvPr/>
          </p:nvCxnSpPr>
          <p:spPr>
            <a:xfrm flipV="1">
              <a:off x="8710450" y="6015898"/>
              <a:ext cx="457198" cy="153715"/>
            </a:xfrm>
            <a:prstGeom prst="bentConnector3">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Connettore a gomito 126">
              <a:extLst>
                <a:ext uri="{FF2B5EF4-FFF2-40B4-BE49-F238E27FC236}">
                  <a16:creationId xmlns:a16="http://schemas.microsoft.com/office/drawing/2014/main" id="{6E3B6811-6598-29DB-DA5E-A2F712857DB3}"/>
                </a:ext>
              </a:extLst>
            </p:cNvPr>
            <p:cNvCxnSpPr>
              <a:stCxn id="121" idx="3"/>
            </p:cNvCxnSpPr>
            <p:nvPr/>
          </p:nvCxnSpPr>
          <p:spPr>
            <a:xfrm flipV="1">
              <a:off x="8710450" y="6291795"/>
              <a:ext cx="449316" cy="279838"/>
            </a:xfrm>
            <a:prstGeom prst="bentConnector3">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29" name="Immagine 128">
            <a:extLst>
              <a:ext uri="{FF2B5EF4-FFF2-40B4-BE49-F238E27FC236}">
                <a16:creationId xmlns:a16="http://schemas.microsoft.com/office/drawing/2014/main" id="{6DE399DC-1FA1-65E6-42FE-661AF98CAD5F}"/>
              </a:ext>
            </a:extLst>
          </p:cNvPr>
          <p:cNvPicPr preferRelativeResize="0">
            <a:picLocks noChangeAspect="1"/>
          </p:cNvPicPr>
          <p:nvPr/>
        </p:nvPicPr>
        <p:blipFill>
          <a:blip r:embed="rId15"/>
          <a:stretch>
            <a:fillRect/>
          </a:stretch>
        </p:blipFill>
        <p:spPr>
          <a:xfrm>
            <a:off x="5412123" y="6998166"/>
            <a:ext cx="1367545" cy="874563"/>
          </a:xfrm>
          <a:prstGeom prst="rect">
            <a:avLst/>
          </a:prstGeom>
        </p:spPr>
      </p:pic>
      <p:sp>
        <p:nvSpPr>
          <p:cNvPr id="130" name="CasellaDiTesto 129">
            <a:extLst>
              <a:ext uri="{FF2B5EF4-FFF2-40B4-BE49-F238E27FC236}">
                <a16:creationId xmlns:a16="http://schemas.microsoft.com/office/drawing/2014/main" id="{8F403545-F27F-64B3-B4E7-FA524CB37B31}"/>
              </a:ext>
            </a:extLst>
          </p:cNvPr>
          <p:cNvSpPr txBox="1"/>
          <p:nvPr/>
        </p:nvSpPr>
        <p:spPr>
          <a:xfrm>
            <a:off x="452297" y="5479132"/>
            <a:ext cx="4137543" cy="617733"/>
          </a:xfrm>
          <a:prstGeom prst="rect">
            <a:avLst/>
          </a:prstGeom>
          <a:noFill/>
        </p:spPr>
        <p:txBody>
          <a:bodyPr wrap="none" rtlCol="0">
            <a:spAutoFit/>
          </a:bodyPr>
          <a:lstStyle/>
          <a:p>
            <a:pPr algn="l" defTabSz="487695" hangingPunct="1"/>
            <a:r>
              <a:rPr lang="it-IT" sz="1707" kern="1200">
                <a:solidFill>
                  <a:prstClr val="black"/>
                </a:solidFill>
                <a:latin typeface="Calibri" panose="020F0502020204030204"/>
              </a:rPr>
              <a:t>Position sensitive detector (</a:t>
            </a:r>
            <a:r>
              <a:rPr lang="it-IT" sz="1707" kern="1200" err="1">
                <a:solidFill>
                  <a:prstClr val="black"/>
                </a:solidFill>
                <a:latin typeface="Calibri" panose="020F0502020204030204"/>
              </a:rPr>
              <a:t>MCP+delay</a:t>
            </a:r>
            <a:r>
              <a:rPr lang="it-IT" sz="1707" kern="1200">
                <a:solidFill>
                  <a:prstClr val="black"/>
                </a:solidFill>
                <a:latin typeface="Calibri" panose="020F0502020204030204"/>
              </a:rPr>
              <a:t> line) </a:t>
            </a:r>
          </a:p>
          <a:p>
            <a:pPr algn="l" defTabSz="487695" hangingPunct="1"/>
            <a:r>
              <a:rPr lang="it-IT" sz="1707" kern="1200" err="1">
                <a:solidFill>
                  <a:prstClr val="black"/>
                </a:solidFill>
                <a:latin typeface="Calibri" panose="020F0502020204030204"/>
              </a:rPr>
              <a:t>allows</a:t>
            </a:r>
            <a:r>
              <a:rPr lang="it-IT" sz="1707" kern="1200">
                <a:solidFill>
                  <a:prstClr val="black"/>
                </a:solidFill>
                <a:latin typeface="Calibri" panose="020F0502020204030204"/>
              </a:rPr>
              <a:t> </a:t>
            </a:r>
            <a:r>
              <a:rPr lang="it-IT" sz="1707" kern="1200" err="1">
                <a:solidFill>
                  <a:prstClr val="black"/>
                </a:solidFill>
                <a:latin typeface="Calibri" panose="020F0502020204030204"/>
              </a:rPr>
              <a:t>parallel</a:t>
            </a:r>
            <a:r>
              <a:rPr lang="it-IT" sz="1707" kern="1200">
                <a:solidFill>
                  <a:prstClr val="black"/>
                </a:solidFill>
                <a:latin typeface="Calibri" panose="020F0502020204030204"/>
              </a:rPr>
              <a:t> </a:t>
            </a:r>
            <a:r>
              <a:rPr lang="it-IT" sz="1707" kern="1200" err="1">
                <a:solidFill>
                  <a:prstClr val="black"/>
                </a:solidFill>
                <a:latin typeface="Calibri" panose="020F0502020204030204"/>
              </a:rPr>
              <a:t>acquisition</a:t>
            </a:r>
            <a:endParaRPr lang="it-IT" sz="1707" kern="1200">
              <a:solidFill>
                <a:prstClr val="black"/>
              </a:solidFill>
              <a:latin typeface="Calibri" panose="020F0502020204030204"/>
            </a:endParaRPr>
          </a:p>
        </p:txBody>
      </p:sp>
      <p:sp>
        <p:nvSpPr>
          <p:cNvPr id="131" name="CasellaDiTesto 130">
            <a:extLst>
              <a:ext uri="{FF2B5EF4-FFF2-40B4-BE49-F238E27FC236}">
                <a16:creationId xmlns:a16="http://schemas.microsoft.com/office/drawing/2014/main" id="{937A706A-1D9C-D7FA-9139-6F5FA2372861}"/>
              </a:ext>
            </a:extLst>
          </p:cNvPr>
          <p:cNvSpPr txBox="1"/>
          <p:nvPr/>
        </p:nvSpPr>
        <p:spPr>
          <a:xfrm>
            <a:off x="4440129" y="2439693"/>
            <a:ext cx="1930850" cy="355034"/>
          </a:xfrm>
          <a:prstGeom prst="rect">
            <a:avLst/>
          </a:prstGeom>
          <a:noFill/>
        </p:spPr>
        <p:txBody>
          <a:bodyPr wrap="none" rtlCol="0">
            <a:spAutoFit/>
          </a:bodyPr>
          <a:lstStyle/>
          <a:p>
            <a:pPr algn="l" defTabSz="487695" hangingPunct="1"/>
            <a:r>
              <a:rPr lang="it-IT" sz="1707" kern="1200" err="1">
                <a:solidFill>
                  <a:prstClr val="black"/>
                </a:solidFill>
                <a:latin typeface="Calibri" panose="020F0502020204030204"/>
              </a:rPr>
              <a:t>Electrostatic</a:t>
            </a:r>
            <a:r>
              <a:rPr lang="it-IT" sz="1707" kern="1200">
                <a:solidFill>
                  <a:prstClr val="black"/>
                </a:solidFill>
                <a:latin typeface="Calibri" panose="020F0502020204030204"/>
              </a:rPr>
              <a:t> </a:t>
            </a:r>
            <a:r>
              <a:rPr lang="it-IT" sz="1707" kern="1200" err="1">
                <a:solidFill>
                  <a:prstClr val="black"/>
                </a:solidFill>
                <a:latin typeface="Calibri" panose="020F0502020204030204"/>
              </a:rPr>
              <a:t>lenses</a:t>
            </a:r>
            <a:r>
              <a:rPr lang="it-IT" sz="1707" kern="1200">
                <a:solidFill>
                  <a:prstClr val="black"/>
                </a:solidFill>
                <a:latin typeface="Calibri" panose="020F0502020204030204"/>
              </a:rPr>
              <a:t> </a:t>
            </a:r>
          </a:p>
        </p:txBody>
      </p:sp>
      <p:sp>
        <p:nvSpPr>
          <p:cNvPr id="132" name="CasellaDiTesto 131">
            <a:extLst>
              <a:ext uri="{FF2B5EF4-FFF2-40B4-BE49-F238E27FC236}">
                <a16:creationId xmlns:a16="http://schemas.microsoft.com/office/drawing/2014/main" id="{4ECD0C76-53C0-48D3-8276-C957A962489D}"/>
              </a:ext>
            </a:extLst>
          </p:cNvPr>
          <p:cNvSpPr txBox="1"/>
          <p:nvPr/>
        </p:nvSpPr>
        <p:spPr>
          <a:xfrm>
            <a:off x="10036000" y="1716085"/>
            <a:ext cx="2760564" cy="355034"/>
          </a:xfrm>
          <a:prstGeom prst="rect">
            <a:avLst/>
          </a:prstGeom>
          <a:noFill/>
        </p:spPr>
        <p:txBody>
          <a:bodyPr wrap="none" rtlCol="0">
            <a:spAutoFit/>
          </a:bodyPr>
          <a:lstStyle/>
          <a:p>
            <a:pPr algn="l" defTabSz="487695" hangingPunct="1"/>
            <a:r>
              <a:rPr lang="it-IT" sz="1707" kern="1200">
                <a:solidFill>
                  <a:prstClr val="black"/>
                </a:solidFill>
                <a:latin typeface="Calibri" panose="020F0502020204030204"/>
              </a:rPr>
              <a:t>Electron </a:t>
            </a:r>
            <a:r>
              <a:rPr lang="it-IT" sz="1707" kern="1200" err="1">
                <a:solidFill>
                  <a:prstClr val="black"/>
                </a:solidFill>
                <a:latin typeface="Calibri" panose="020F0502020204030204"/>
              </a:rPr>
              <a:t>optic</a:t>
            </a:r>
            <a:r>
              <a:rPr lang="it-IT" sz="1707" kern="1200">
                <a:solidFill>
                  <a:prstClr val="black"/>
                </a:solidFill>
                <a:latin typeface="Calibri" panose="020F0502020204030204"/>
              </a:rPr>
              <a:t> </a:t>
            </a:r>
            <a:r>
              <a:rPr lang="it-IT" sz="1707" kern="1200" err="1">
                <a:solidFill>
                  <a:prstClr val="black"/>
                </a:solidFill>
                <a:latin typeface="Calibri" panose="020F0502020204030204"/>
              </a:rPr>
              <a:t>basic</a:t>
            </a:r>
            <a:r>
              <a:rPr lang="it-IT" sz="1707" kern="1200">
                <a:solidFill>
                  <a:prstClr val="black"/>
                </a:solidFill>
                <a:latin typeface="Calibri" panose="020F0502020204030204"/>
              </a:rPr>
              <a:t> </a:t>
            </a:r>
            <a:r>
              <a:rPr lang="it-IT" sz="1707" kern="1200" err="1">
                <a:solidFill>
                  <a:prstClr val="black"/>
                </a:solidFill>
                <a:latin typeface="Calibri" panose="020F0502020204030204"/>
              </a:rPr>
              <a:t>equation</a:t>
            </a:r>
            <a:endParaRPr lang="it-IT" sz="1707" kern="1200">
              <a:solidFill>
                <a:prstClr val="black"/>
              </a:solidFill>
              <a:latin typeface="Calibri" panose="020F0502020204030204"/>
            </a:endParaRPr>
          </a:p>
        </p:txBody>
      </p:sp>
      <mc:AlternateContent xmlns:mc="http://schemas.openxmlformats.org/markup-compatibility/2006" xmlns:a14="http://schemas.microsoft.com/office/drawing/2010/main">
        <mc:Choice Requires="a14">
          <p:sp>
            <p:nvSpPr>
              <p:cNvPr id="135" name="CasellaDiTesto 134">
                <a:extLst>
                  <a:ext uri="{FF2B5EF4-FFF2-40B4-BE49-F238E27FC236}">
                    <a16:creationId xmlns:a16="http://schemas.microsoft.com/office/drawing/2014/main" id="{C0FDD5A5-D220-BED8-CC9B-8D71C8A40F75}"/>
                  </a:ext>
                </a:extLst>
              </p:cNvPr>
              <p:cNvSpPr txBox="1"/>
              <p:nvPr/>
            </p:nvSpPr>
            <p:spPr>
              <a:xfrm>
                <a:off x="10576816" y="5037788"/>
                <a:ext cx="1835118" cy="750718"/>
              </a:xfrm>
              <a:prstGeom prst="rect">
                <a:avLst/>
              </a:prstGeom>
              <a:noFill/>
            </p:spPr>
            <p:txBody>
              <a:bodyPr wrap="none" lIns="0" tIns="0" rIns="0" bIns="0" rtlCol="0">
                <a:spAutoFit/>
              </a:bodyPr>
              <a:lstStyle/>
              <a:p>
                <a:pPr algn="l" defTabSz="487695" hangingPunct="1"/>
                <a14:m>
                  <m:oMathPara xmlns:m="http://schemas.openxmlformats.org/officeDocument/2006/math">
                    <m:oMathParaPr>
                      <m:jc m:val="centerGroup"/>
                    </m:oMathParaPr>
                    <m:oMath xmlns:m="http://schemas.openxmlformats.org/officeDocument/2006/math">
                      <m:f>
                        <m:fPr>
                          <m:ctrlPr>
                            <a:rPr lang="it-IT" sz="2133" i="1" kern="1200">
                              <a:solidFill>
                                <a:prstClr val="black"/>
                              </a:solidFill>
                              <a:latin typeface="Cambria Math" panose="02040503050406030204" pitchFamily="18" charset="0"/>
                            </a:rPr>
                          </m:ctrlPr>
                        </m:fPr>
                        <m:num>
                          <m:r>
                            <a:rPr lang="it-IT" sz="2133" i="1" kern="1200">
                              <a:solidFill>
                                <a:prstClr val="black"/>
                              </a:solidFill>
                              <a:latin typeface="Cambria Math" panose="02040503050406030204" pitchFamily="18" charset="0"/>
                              <a:ea typeface="Cambria Math" panose="02040503050406030204" pitchFamily="18" charset="0"/>
                            </a:rPr>
                            <m:t>∆</m:t>
                          </m:r>
                          <m:r>
                            <a:rPr lang="it-IT" sz="2133" i="1" kern="1200">
                              <a:solidFill>
                                <a:prstClr val="black"/>
                              </a:solidFill>
                              <a:latin typeface="Cambria Math" panose="02040503050406030204" pitchFamily="18" charset="0"/>
                              <a:ea typeface="Cambria Math" panose="02040503050406030204" pitchFamily="18" charset="0"/>
                            </a:rPr>
                            <m:t>𝐸</m:t>
                          </m:r>
                        </m:num>
                        <m:den>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rPr>
                                <m:t>𝐸</m:t>
                              </m:r>
                            </m:e>
                            <m:sub>
                              <m:r>
                                <a:rPr lang="it-IT" sz="2133" i="1" kern="1200">
                                  <a:solidFill>
                                    <a:prstClr val="black"/>
                                  </a:solidFill>
                                  <a:latin typeface="Cambria Math" panose="02040503050406030204" pitchFamily="18" charset="0"/>
                                </a:rPr>
                                <m:t>𝑝</m:t>
                              </m:r>
                            </m:sub>
                          </m:sSub>
                        </m:den>
                      </m:f>
                      <m:r>
                        <a:rPr lang="it-IT" sz="2133" i="1" kern="1200">
                          <a:solidFill>
                            <a:prstClr val="black"/>
                          </a:solidFill>
                          <a:latin typeface="Cambria Math" panose="02040503050406030204" pitchFamily="18" charset="0"/>
                        </a:rPr>
                        <m:t>=</m:t>
                      </m:r>
                      <m:f>
                        <m:fPr>
                          <m:ctrlPr>
                            <a:rPr lang="it-IT" sz="2133" i="1" kern="1200">
                              <a:solidFill>
                                <a:prstClr val="black"/>
                              </a:solidFill>
                              <a:latin typeface="Cambria Math" panose="02040503050406030204" pitchFamily="18" charset="0"/>
                            </a:rPr>
                          </m:ctrlPr>
                        </m:fPr>
                        <m:num>
                          <m:r>
                            <a:rPr lang="it-IT" sz="2133" i="1" kern="1200">
                              <a:solidFill>
                                <a:prstClr val="black"/>
                              </a:solidFill>
                              <a:latin typeface="Cambria Math" panose="02040503050406030204" pitchFamily="18" charset="0"/>
                            </a:rPr>
                            <m:t>𝑥</m:t>
                          </m:r>
                        </m:num>
                        <m:den>
                          <m:r>
                            <a:rPr lang="it-IT" sz="2133" i="1" kern="1200">
                              <a:solidFill>
                                <a:prstClr val="black"/>
                              </a:solidFill>
                              <a:latin typeface="Cambria Math" panose="02040503050406030204" pitchFamily="18" charset="0"/>
                            </a:rPr>
                            <m:t>2</m:t>
                          </m:r>
                          <m:sSub>
                            <m:sSubPr>
                              <m:ctrlPr>
                                <a:rPr lang="it-IT" sz="2133" i="1" kern="1200">
                                  <a:solidFill>
                                    <a:prstClr val="black"/>
                                  </a:solidFill>
                                  <a:latin typeface="Cambria Math" panose="02040503050406030204" pitchFamily="18" charset="0"/>
                                </a:rPr>
                              </m:ctrlPr>
                            </m:sSubPr>
                            <m:e>
                              <m:r>
                                <a:rPr lang="it-IT" sz="2133" i="1" kern="1200">
                                  <a:solidFill>
                                    <a:prstClr val="black"/>
                                  </a:solidFill>
                                  <a:latin typeface="Cambria Math" panose="02040503050406030204" pitchFamily="18" charset="0"/>
                                </a:rPr>
                                <m:t>𝑅</m:t>
                              </m:r>
                            </m:e>
                            <m:sub>
                              <m:r>
                                <a:rPr lang="it-IT" sz="2133" i="1" kern="1200">
                                  <a:solidFill>
                                    <a:prstClr val="black"/>
                                  </a:solidFill>
                                  <a:latin typeface="Cambria Math" panose="02040503050406030204" pitchFamily="18" charset="0"/>
                                </a:rPr>
                                <m:t>0</m:t>
                              </m:r>
                            </m:sub>
                          </m:sSub>
                        </m:den>
                      </m:f>
                      <m:r>
                        <a:rPr lang="it-IT" sz="2133" i="1" kern="1200">
                          <a:solidFill>
                            <a:prstClr val="black"/>
                          </a:solidFill>
                          <a:latin typeface="Cambria Math" panose="02040503050406030204" pitchFamily="18" charset="0"/>
                        </a:rPr>
                        <m:t>+</m:t>
                      </m:r>
                      <m:f>
                        <m:fPr>
                          <m:ctrlPr>
                            <a:rPr lang="it-IT" sz="2133" i="1" kern="1200">
                              <a:solidFill>
                                <a:prstClr val="black"/>
                              </a:solidFill>
                              <a:latin typeface="Cambria Math" panose="02040503050406030204" pitchFamily="18" charset="0"/>
                            </a:rPr>
                          </m:ctrlPr>
                        </m:fPr>
                        <m:num>
                          <m:sSup>
                            <m:sSupPr>
                              <m:ctrlPr>
                                <a:rPr lang="it-IT" sz="2133" i="1" kern="1200">
                                  <a:solidFill>
                                    <a:prstClr val="black"/>
                                  </a:solidFill>
                                  <a:latin typeface="Cambria Math" panose="02040503050406030204" pitchFamily="18" charset="0"/>
                                </a:rPr>
                              </m:ctrlPr>
                            </m:sSupPr>
                            <m:e>
                              <m:r>
                                <a:rPr lang="it-IT" sz="2133" i="1" kern="1200">
                                  <a:solidFill>
                                    <a:prstClr val="black"/>
                                  </a:solidFill>
                                  <a:latin typeface="Cambria Math" panose="02040503050406030204" pitchFamily="18" charset="0"/>
                                  <a:ea typeface="Cambria Math" panose="02040503050406030204" pitchFamily="18" charset="0"/>
                                </a:rPr>
                                <m:t>𝜗</m:t>
                              </m:r>
                            </m:e>
                            <m:sup>
                              <m:r>
                                <a:rPr lang="it-IT" sz="2133" i="1" kern="1200">
                                  <a:solidFill>
                                    <a:prstClr val="black"/>
                                  </a:solidFill>
                                  <a:latin typeface="Cambria Math" panose="02040503050406030204" pitchFamily="18" charset="0"/>
                                </a:rPr>
                                <m:t>2</m:t>
                              </m:r>
                            </m:sup>
                          </m:sSup>
                        </m:num>
                        <m:den>
                          <m:r>
                            <a:rPr lang="it-IT" sz="2133" i="1" kern="1200">
                              <a:solidFill>
                                <a:prstClr val="black"/>
                              </a:solidFill>
                              <a:latin typeface="Cambria Math" panose="02040503050406030204" pitchFamily="18" charset="0"/>
                            </a:rPr>
                            <m:t>4</m:t>
                          </m:r>
                        </m:den>
                      </m:f>
                    </m:oMath>
                  </m:oMathPara>
                </a14:m>
                <a:endParaRPr lang="it-IT" sz="2133" kern="1200" dirty="0">
                  <a:solidFill>
                    <a:prstClr val="black"/>
                  </a:solidFill>
                  <a:latin typeface="Calibri" panose="020F0502020204030204"/>
                </a:endParaRPr>
              </a:p>
            </p:txBody>
          </p:sp>
        </mc:Choice>
        <mc:Fallback xmlns="">
          <p:sp>
            <p:nvSpPr>
              <p:cNvPr id="135" name="CasellaDiTesto 134">
                <a:extLst>
                  <a:ext uri="{FF2B5EF4-FFF2-40B4-BE49-F238E27FC236}">
                    <a16:creationId xmlns:a16="http://schemas.microsoft.com/office/drawing/2014/main" id="{C0FDD5A5-D220-BED8-CC9B-8D71C8A40F75}"/>
                  </a:ext>
                </a:extLst>
              </p:cNvPr>
              <p:cNvSpPr txBox="1">
                <a:spLocks noRot="1" noChangeAspect="1" noMove="1" noResize="1" noEditPoints="1" noAdjustHandles="1" noChangeArrowheads="1" noChangeShapeType="1" noTextEdit="1"/>
              </p:cNvSpPr>
              <p:nvPr/>
            </p:nvSpPr>
            <p:spPr>
              <a:xfrm>
                <a:off x="10576816" y="5037788"/>
                <a:ext cx="1835118" cy="750718"/>
              </a:xfrm>
              <a:prstGeom prst="rect">
                <a:avLst/>
              </a:prstGeom>
              <a:blipFill>
                <a:blip r:embed="rId16"/>
                <a:stretch>
                  <a:fillRect l="-2759" r="-690" b="-6667"/>
                </a:stretch>
              </a:blipFill>
            </p:spPr>
            <p:txBody>
              <a:bodyPr/>
              <a:lstStyle/>
              <a:p>
                <a:r>
                  <a:rPr lang="en-US">
                    <a:noFill/>
                  </a:rPr>
                  <a:t> </a:t>
                </a:r>
              </a:p>
            </p:txBody>
          </p:sp>
        </mc:Fallback>
      </mc:AlternateContent>
      <p:sp>
        <p:nvSpPr>
          <p:cNvPr id="136" name="CasellaDiTesto 135">
            <a:extLst>
              <a:ext uri="{FF2B5EF4-FFF2-40B4-BE49-F238E27FC236}">
                <a16:creationId xmlns:a16="http://schemas.microsoft.com/office/drawing/2014/main" id="{BCC355E0-9858-1ACB-1AA1-0EE573DD0174}"/>
              </a:ext>
            </a:extLst>
          </p:cNvPr>
          <p:cNvSpPr txBox="1"/>
          <p:nvPr/>
        </p:nvSpPr>
        <p:spPr>
          <a:xfrm>
            <a:off x="10208573" y="4270467"/>
            <a:ext cx="1843966" cy="617733"/>
          </a:xfrm>
          <a:prstGeom prst="rect">
            <a:avLst/>
          </a:prstGeom>
          <a:noFill/>
        </p:spPr>
        <p:txBody>
          <a:bodyPr wrap="none" rtlCol="0">
            <a:spAutoFit/>
          </a:bodyPr>
          <a:lstStyle/>
          <a:p>
            <a:pPr algn="l" defTabSz="487695" hangingPunct="1"/>
            <a:r>
              <a:rPr lang="it-IT" sz="1707" kern="1200" dirty="0">
                <a:solidFill>
                  <a:prstClr val="black"/>
                </a:solidFill>
                <a:latin typeface="Calibri" panose="020F0502020204030204"/>
              </a:rPr>
              <a:t>Energy </a:t>
            </a:r>
            <a:r>
              <a:rPr lang="it-IT" sz="1707" kern="1200" dirty="0" err="1">
                <a:solidFill>
                  <a:prstClr val="black"/>
                </a:solidFill>
                <a:latin typeface="Calibri" panose="020F0502020204030204"/>
              </a:rPr>
              <a:t>resolution</a:t>
            </a:r>
            <a:r>
              <a:rPr lang="it-IT" sz="1707" kern="1200" dirty="0">
                <a:solidFill>
                  <a:prstClr val="black"/>
                </a:solidFill>
                <a:latin typeface="Calibri" panose="020F0502020204030204"/>
              </a:rPr>
              <a:t> </a:t>
            </a:r>
          </a:p>
          <a:p>
            <a:pPr algn="l" defTabSz="487695" hangingPunct="1"/>
            <a:r>
              <a:rPr lang="it-IT" sz="1493" kern="1200" dirty="0">
                <a:solidFill>
                  <a:prstClr val="black"/>
                </a:solidFill>
                <a:latin typeface="Calibri" panose="020F0502020204030204"/>
              </a:rPr>
              <a:t>(</a:t>
            </a:r>
            <a:r>
              <a:rPr lang="it-IT" sz="1707" kern="1200" dirty="0" err="1">
                <a:solidFill>
                  <a:prstClr val="black"/>
                </a:solidFill>
                <a:latin typeface="Calibri" panose="020F0502020204030204"/>
              </a:rPr>
              <a:t>bandpass</a:t>
            </a:r>
            <a:r>
              <a:rPr lang="it-IT" sz="1493" kern="1200" dirty="0">
                <a:solidFill>
                  <a:prstClr val="black"/>
                </a:solidFill>
                <a:latin typeface="Calibri" panose="020F0502020204030204"/>
              </a:rPr>
              <a:t> </a:t>
            </a:r>
            <a:r>
              <a:rPr lang="it-IT" sz="1707" kern="1200" dirty="0">
                <a:solidFill>
                  <a:prstClr val="black"/>
                </a:solidFill>
                <a:latin typeface="Calibri" panose="020F0502020204030204"/>
              </a:rPr>
              <a:t>energy</a:t>
            </a:r>
            <a:r>
              <a:rPr lang="it-IT" sz="1493" kern="1200" dirty="0">
                <a:solidFill>
                  <a:prstClr val="black"/>
                </a:solidFill>
                <a:latin typeface="Calibri" panose="020F0502020204030204"/>
              </a:rPr>
              <a:t>):</a:t>
            </a:r>
          </a:p>
        </p:txBody>
      </p:sp>
      <p:sp>
        <p:nvSpPr>
          <p:cNvPr id="137" name="CasellaDiTesto 136">
            <a:extLst>
              <a:ext uri="{FF2B5EF4-FFF2-40B4-BE49-F238E27FC236}">
                <a16:creationId xmlns:a16="http://schemas.microsoft.com/office/drawing/2014/main" id="{3EA197F9-D72C-2658-1B3F-C8A5E574EA42}"/>
              </a:ext>
            </a:extLst>
          </p:cNvPr>
          <p:cNvSpPr txBox="1"/>
          <p:nvPr/>
        </p:nvSpPr>
        <p:spPr>
          <a:xfrm>
            <a:off x="10343611" y="5980712"/>
            <a:ext cx="2097562" cy="1405834"/>
          </a:xfrm>
          <a:prstGeom prst="rect">
            <a:avLst/>
          </a:prstGeom>
          <a:noFill/>
        </p:spPr>
        <p:txBody>
          <a:bodyPr wrap="none" rtlCol="0">
            <a:spAutoFit/>
          </a:bodyPr>
          <a:lstStyle/>
          <a:p>
            <a:pPr algn="l" defTabSz="487695" hangingPunct="1"/>
            <a:r>
              <a:rPr lang="it-IT" sz="1707" kern="1200" dirty="0">
                <a:solidFill>
                  <a:prstClr val="black"/>
                </a:solidFill>
                <a:latin typeface="Symbol" panose="05050102010706020507" pitchFamily="18" charset="2"/>
              </a:rPr>
              <a:t>D</a:t>
            </a:r>
            <a:r>
              <a:rPr lang="it-IT" sz="1707" kern="1200" dirty="0">
                <a:solidFill>
                  <a:prstClr val="black"/>
                </a:solidFill>
                <a:latin typeface="Calibri" panose="020F0502020204030204"/>
              </a:rPr>
              <a:t>E: energy </a:t>
            </a:r>
            <a:r>
              <a:rPr lang="it-IT" sz="1707" kern="1200" dirty="0" err="1">
                <a:solidFill>
                  <a:prstClr val="black"/>
                </a:solidFill>
                <a:latin typeface="Calibri" panose="020F0502020204030204"/>
              </a:rPr>
              <a:t>resolution</a:t>
            </a:r>
            <a:endParaRPr lang="it-IT" sz="1707" kern="1200" dirty="0">
              <a:solidFill>
                <a:prstClr val="black"/>
              </a:solidFill>
              <a:latin typeface="Calibri" panose="020F0502020204030204"/>
            </a:endParaRPr>
          </a:p>
          <a:p>
            <a:pPr algn="l" defTabSz="487695" hangingPunct="1"/>
            <a:r>
              <a:rPr lang="it-IT" sz="1707" kern="1200" dirty="0" err="1">
                <a:solidFill>
                  <a:prstClr val="black"/>
                </a:solidFill>
                <a:latin typeface="Calibri" panose="020F0502020204030204"/>
              </a:rPr>
              <a:t>E</a:t>
            </a:r>
            <a:r>
              <a:rPr lang="it-IT" sz="1707" kern="1200" baseline="-25000" dirty="0" err="1">
                <a:solidFill>
                  <a:prstClr val="black"/>
                </a:solidFill>
                <a:latin typeface="Calibri" panose="020F0502020204030204"/>
              </a:rPr>
              <a:t>p</a:t>
            </a:r>
            <a:r>
              <a:rPr lang="it-IT" sz="1707" kern="1200" dirty="0">
                <a:solidFill>
                  <a:prstClr val="black"/>
                </a:solidFill>
                <a:latin typeface="Calibri" panose="020F0502020204030204"/>
              </a:rPr>
              <a:t> : pass energy</a:t>
            </a:r>
          </a:p>
          <a:p>
            <a:pPr algn="l" defTabSz="487695" hangingPunct="1"/>
            <a:r>
              <a:rPr lang="it-IT" sz="1707" kern="1200" dirty="0">
                <a:solidFill>
                  <a:prstClr val="black"/>
                </a:solidFill>
                <a:latin typeface="Calibri" panose="020F0502020204030204"/>
              </a:rPr>
              <a:t>x: </a:t>
            </a:r>
            <a:r>
              <a:rPr lang="it-IT" sz="1707" kern="1200" dirty="0" err="1">
                <a:solidFill>
                  <a:prstClr val="black"/>
                </a:solidFill>
                <a:latin typeface="Calibri" panose="020F0502020204030204"/>
              </a:rPr>
              <a:t>slit</a:t>
            </a:r>
            <a:r>
              <a:rPr lang="it-IT" sz="1707" kern="1200" dirty="0">
                <a:solidFill>
                  <a:prstClr val="black"/>
                </a:solidFill>
                <a:latin typeface="Calibri" panose="020F0502020204030204"/>
              </a:rPr>
              <a:t> </a:t>
            </a:r>
            <a:r>
              <a:rPr lang="it-IT" sz="1707" kern="1200" dirty="0" err="1">
                <a:solidFill>
                  <a:prstClr val="black"/>
                </a:solidFill>
                <a:latin typeface="Calibri" panose="020F0502020204030204"/>
              </a:rPr>
              <a:t>width</a:t>
            </a:r>
            <a:r>
              <a:rPr lang="it-IT" sz="1707" kern="1200" dirty="0">
                <a:solidFill>
                  <a:prstClr val="black"/>
                </a:solidFill>
                <a:latin typeface="Calibri" panose="020F0502020204030204"/>
              </a:rPr>
              <a:t> </a:t>
            </a:r>
          </a:p>
          <a:p>
            <a:pPr algn="l" defTabSz="487695" hangingPunct="1"/>
            <a:r>
              <a:rPr lang="it-IT" sz="1707" kern="1200" dirty="0">
                <a:solidFill>
                  <a:prstClr val="black"/>
                </a:solidFill>
                <a:latin typeface="Calibri" panose="020F0502020204030204"/>
              </a:rPr>
              <a:t>R</a:t>
            </a:r>
            <a:r>
              <a:rPr lang="it-IT" sz="1707" kern="1200" baseline="-25000" dirty="0">
                <a:solidFill>
                  <a:prstClr val="black"/>
                </a:solidFill>
                <a:latin typeface="Calibri" panose="020F0502020204030204"/>
              </a:rPr>
              <a:t>0</a:t>
            </a:r>
            <a:r>
              <a:rPr lang="it-IT" sz="1707" kern="1200" dirty="0">
                <a:solidFill>
                  <a:prstClr val="black"/>
                </a:solidFill>
                <a:latin typeface="Calibri" panose="020F0502020204030204"/>
              </a:rPr>
              <a:t>: </a:t>
            </a:r>
            <a:r>
              <a:rPr lang="it-IT" sz="1707" kern="1200" dirty="0" err="1">
                <a:solidFill>
                  <a:prstClr val="black"/>
                </a:solidFill>
                <a:latin typeface="Calibri" panose="020F0502020204030204"/>
              </a:rPr>
              <a:t>mean</a:t>
            </a:r>
            <a:r>
              <a:rPr lang="it-IT" sz="1707" kern="1200" dirty="0">
                <a:solidFill>
                  <a:prstClr val="black"/>
                </a:solidFill>
                <a:latin typeface="Calibri" panose="020F0502020204030204"/>
              </a:rPr>
              <a:t> </a:t>
            </a:r>
            <a:r>
              <a:rPr lang="it-IT" sz="1707" kern="1200" dirty="0" err="1">
                <a:solidFill>
                  <a:prstClr val="black"/>
                </a:solidFill>
                <a:latin typeface="Calibri" panose="020F0502020204030204"/>
              </a:rPr>
              <a:t>radius</a:t>
            </a:r>
            <a:endParaRPr lang="it-IT" sz="1707" kern="1200" dirty="0">
              <a:solidFill>
                <a:prstClr val="black"/>
              </a:solidFill>
              <a:latin typeface="Calibri" panose="020F0502020204030204"/>
            </a:endParaRPr>
          </a:p>
          <a:p>
            <a:pPr algn="l" defTabSz="487695" hangingPunct="1"/>
            <a:r>
              <a:rPr lang="it-IT" sz="1707" kern="1200" dirty="0" err="1">
                <a:solidFill>
                  <a:prstClr val="black"/>
                </a:solidFill>
                <a:latin typeface="Symbol" panose="05050102010706020507" pitchFamily="18" charset="2"/>
              </a:rPr>
              <a:t>q</a:t>
            </a:r>
            <a:r>
              <a:rPr lang="it-IT" sz="1707" kern="1200" dirty="0">
                <a:solidFill>
                  <a:prstClr val="black"/>
                </a:solidFill>
                <a:latin typeface="Calibri" panose="020F0502020204030204"/>
              </a:rPr>
              <a:t>: </a:t>
            </a:r>
            <a:r>
              <a:rPr lang="it-IT" sz="1707" kern="1200" dirty="0" err="1">
                <a:solidFill>
                  <a:prstClr val="black"/>
                </a:solidFill>
                <a:latin typeface="Calibri" panose="020F0502020204030204"/>
              </a:rPr>
              <a:t>accepted</a:t>
            </a:r>
            <a:r>
              <a:rPr lang="it-IT" sz="1707" kern="1200" dirty="0">
                <a:solidFill>
                  <a:prstClr val="black"/>
                </a:solidFill>
                <a:latin typeface="Calibri" panose="020F0502020204030204"/>
              </a:rPr>
              <a:t> angle</a:t>
            </a:r>
          </a:p>
        </p:txBody>
      </p:sp>
      <p:sp>
        <p:nvSpPr>
          <p:cNvPr id="140" name="CasellaDiTesto 139">
            <a:extLst>
              <a:ext uri="{FF2B5EF4-FFF2-40B4-BE49-F238E27FC236}">
                <a16:creationId xmlns:a16="http://schemas.microsoft.com/office/drawing/2014/main" id="{975DAAFA-BC27-4FDF-D0A0-B6301231F71B}"/>
              </a:ext>
            </a:extLst>
          </p:cNvPr>
          <p:cNvSpPr txBox="1"/>
          <p:nvPr/>
        </p:nvSpPr>
        <p:spPr>
          <a:xfrm>
            <a:off x="10064108" y="3573219"/>
            <a:ext cx="2754148" cy="617733"/>
          </a:xfrm>
          <a:prstGeom prst="rect">
            <a:avLst/>
          </a:prstGeom>
          <a:noFill/>
        </p:spPr>
        <p:txBody>
          <a:bodyPr wrap="square">
            <a:spAutoFit/>
          </a:bodyPr>
          <a:lstStyle/>
          <a:p>
            <a:pPr algn="l" defTabSz="487695" hangingPunct="1"/>
            <a:r>
              <a:rPr lang="it-IT" sz="1707" kern="1200" dirty="0">
                <a:solidFill>
                  <a:prstClr val="black"/>
                </a:solidFill>
                <a:latin typeface="Calibri" panose="020F0502020204030204" pitchFamily="34" charset="0"/>
                <a:ea typeface="Calibri" panose="020F0502020204030204" pitchFamily="34" charset="0"/>
                <a:cs typeface="Calibri" panose="020F0502020204030204" pitchFamily="34" charset="0"/>
              </a:rPr>
              <a:t>Two </a:t>
            </a:r>
            <a:r>
              <a:rPr lang="it-IT" sz="1707" kern="1200" dirty="0" err="1">
                <a:solidFill>
                  <a:prstClr val="black"/>
                </a:solidFill>
                <a:latin typeface="Calibri" panose="020F0502020204030204" pitchFamily="34" charset="0"/>
                <a:ea typeface="Calibri" panose="020F0502020204030204" pitchFamily="34" charset="0"/>
                <a:cs typeface="Calibri" panose="020F0502020204030204" pitchFamily="34" charset="0"/>
              </a:rPr>
              <a:t>concentric</a:t>
            </a:r>
            <a:r>
              <a:rPr lang="it-IT" sz="1707" kern="1200" dirty="0">
                <a:solidFill>
                  <a:prstClr val="black"/>
                </a:solidFill>
                <a:latin typeface="Calibri" panose="020F0502020204030204" pitchFamily="34" charset="0"/>
                <a:ea typeface="Calibri" panose="020F0502020204030204" pitchFamily="34" charset="0"/>
                <a:cs typeface="Calibri" panose="020F0502020204030204" pitchFamily="34" charset="0"/>
              </a:rPr>
              <a:t> </a:t>
            </a:r>
            <a:r>
              <a:rPr lang="it-IT" sz="1707" kern="1200" dirty="0" err="1">
                <a:solidFill>
                  <a:prstClr val="black"/>
                </a:solidFill>
                <a:latin typeface="Calibri" panose="020F0502020204030204" pitchFamily="34" charset="0"/>
                <a:ea typeface="Calibri" panose="020F0502020204030204" pitchFamily="34" charset="0"/>
                <a:cs typeface="Calibri" panose="020F0502020204030204" pitchFamily="34" charset="0"/>
              </a:rPr>
              <a:t>hemispheres</a:t>
            </a:r>
            <a:r>
              <a:rPr lang="it-IT" sz="1707" kern="1200" dirty="0">
                <a:solidFill>
                  <a:prstClr val="black"/>
                </a:solidFill>
                <a:latin typeface="Calibri" panose="020F0502020204030204" pitchFamily="34" charset="0"/>
                <a:ea typeface="Calibri" panose="020F0502020204030204" pitchFamily="34" charset="0"/>
                <a:cs typeface="Calibri" panose="020F0502020204030204" pitchFamily="34" charset="0"/>
              </a:rPr>
              <a:t> </a:t>
            </a:r>
          </a:p>
          <a:p>
            <a:pPr algn="l" defTabSz="487695" hangingPunct="1"/>
            <a:r>
              <a:rPr lang="it-IT" sz="1707" kern="1200" dirty="0">
                <a:solidFill>
                  <a:prstClr val="black"/>
                </a:solidFill>
                <a:latin typeface="Calibri" panose="020F0502020204030204" pitchFamily="34" charset="0"/>
                <a:ea typeface="Calibri" panose="020F0502020204030204" pitchFamily="34" charset="0"/>
                <a:cs typeface="Calibri" panose="020F0502020204030204" pitchFamily="34" charset="0"/>
              </a:rPr>
              <a:t>for the energy </a:t>
            </a:r>
            <a:r>
              <a:rPr lang="it-IT" sz="1707" kern="1200" dirty="0" err="1">
                <a:solidFill>
                  <a:prstClr val="black"/>
                </a:solidFill>
                <a:latin typeface="Calibri" panose="020F0502020204030204" pitchFamily="34" charset="0"/>
                <a:ea typeface="Calibri" panose="020F0502020204030204" pitchFamily="34" charset="0"/>
                <a:cs typeface="Calibri" panose="020F0502020204030204" pitchFamily="34" charset="0"/>
              </a:rPr>
              <a:t>selection</a:t>
            </a:r>
            <a:endParaRPr lang="it-IT" sz="1707" kern="1200"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
        <p:nvSpPr>
          <p:cNvPr id="6" name="Segnaposto numero diapositiva 2">
            <a:extLst>
              <a:ext uri="{FF2B5EF4-FFF2-40B4-BE49-F238E27FC236}">
                <a16:creationId xmlns:a16="http://schemas.microsoft.com/office/drawing/2014/main" id="{DF4AED1C-4D09-F186-F2EB-20C25205F41B}"/>
              </a:ext>
            </a:extLst>
          </p:cNvPr>
          <p:cNvSpPr>
            <a:spLocks noGrp="1"/>
          </p:cNvSpPr>
          <p:nvPr>
            <p:ph type="sldNum" sz="quarter" idx="12"/>
          </p:nvPr>
        </p:nvSpPr>
        <p:spPr>
          <a:xfrm>
            <a:off x="9651200" y="8064000"/>
            <a:ext cx="2926080" cy="389467"/>
          </a:xfrm>
        </p:spPr>
        <p:txBody>
          <a:bodyPr/>
          <a:lstStyle/>
          <a:p>
            <a:pPr defTabSz="487695" hangingPunct="1"/>
            <a:fld id="{23C7CB26-C4AD-E24C-99F4-9278FBEB9685}" type="slidenum">
              <a:rPr lang="en-IT" sz="1707" kern="1200">
                <a:solidFill>
                  <a:prstClr val="white"/>
                </a:solidFill>
                <a:latin typeface="Calibri" panose="020F0502020204030204"/>
              </a:rPr>
              <a:pPr defTabSz="487695" hangingPunct="1"/>
              <a:t>37</a:t>
            </a:fld>
            <a:endParaRPr lang="en-IT" sz="1707" kern="1200">
              <a:solidFill>
                <a:prstClr val="white"/>
              </a:solidFill>
              <a:latin typeface="Calibri" panose="020F0502020204030204"/>
            </a:endParaRPr>
          </a:p>
        </p:txBody>
      </p:sp>
      <p:pic>
        <p:nvPicPr>
          <p:cNvPr id="3" name="Immagine 80">
            <a:extLst>
              <a:ext uri="{FF2B5EF4-FFF2-40B4-BE49-F238E27FC236}">
                <a16:creationId xmlns:a16="http://schemas.microsoft.com/office/drawing/2014/main" id="{558B4674-9B4A-972F-E37E-75360BFB200C}"/>
              </a:ext>
            </a:extLst>
          </p:cNvPr>
          <p:cNvPicPr>
            <a:picLocks noChangeAspect="1"/>
          </p:cNvPicPr>
          <p:nvPr/>
        </p:nvPicPr>
        <p:blipFill>
          <a:blip r:embed="rId17"/>
          <a:stretch>
            <a:fillRect/>
          </a:stretch>
        </p:blipFill>
        <p:spPr>
          <a:xfrm>
            <a:off x="7132052" y="6952035"/>
            <a:ext cx="1799183" cy="1501431"/>
          </a:xfrm>
          <a:prstGeom prst="rect">
            <a:avLst/>
          </a:prstGeom>
        </p:spPr>
      </p:pic>
      <p:sp>
        <p:nvSpPr>
          <p:cNvPr id="7" name="CasellaDiTesto 81">
            <a:extLst>
              <a:ext uri="{FF2B5EF4-FFF2-40B4-BE49-F238E27FC236}">
                <a16:creationId xmlns:a16="http://schemas.microsoft.com/office/drawing/2014/main" id="{1E6B12AF-BB63-E7EF-0ABD-3DEB932EF401}"/>
              </a:ext>
            </a:extLst>
          </p:cNvPr>
          <p:cNvSpPr txBox="1"/>
          <p:nvPr/>
        </p:nvSpPr>
        <p:spPr>
          <a:xfrm>
            <a:off x="7054719" y="6838098"/>
            <a:ext cx="2375260" cy="322076"/>
          </a:xfrm>
          <a:prstGeom prst="rect">
            <a:avLst/>
          </a:prstGeom>
          <a:noFill/>
        </p:spPr>
        <p:txBody>
          <a:bodyPr wrap="square">
            <a:spAutoFit/>
          </a:bodyPr>
          <a:lstStyle/>
          <a:p>
            <a:pPr algn="l" defTabSz="487695" hangingPunct="1"/>
            <a:r>
              <a:rPr lang="en-US" sz="1493" kern="1200" dirty="0">
                <a:solidFill>
                  <a:prstClr val="black"/>
                </a:solidFill>
                <a:latin typeface="Calibri" panose="020F0502020204030204"/>
              </a:rPr>
              <a:t>Specs Phoibos 225</a:t>
            </a:r>
          </a:p>
        </p:txBody>
      </p:sp>
      <p:sp>
        <p:nvSpPr>
          <p:cNvPr id="9" name="TextBox 8">
            <a:extLst>
              <a:ext uri="{FF2B5EF4-FFF2-40B4-BE49-F238E27FC236}">
                <a16:creationId xmlns:a16="http://schemas.microsoft.com/office/drawing/2014/main" id="{B1100519-6D3A-724F-BFCE-7B351CBEB75C}"/>
              </a:ext>
            </a:extLst>
          </p:cNvPr>
          <p:cNvSpPr txBox="1"/>
          <p:nvPr/>
        </p:nvSpPr>
        <p:spPr>
          <a:xfrm>
            <a:off x="6642374" y="8975188"/>
            <a:ext cx="5480988" cy="646331"/>
          </a:xfrm>
          <a:prstGeom prst="rect">
            <a:avLst/>
          </a:prstGeom>
          <a:noFill/>
        </p:spPr>
        <p:txBody>
          <a:bodyPr wrap="none" rtlCol="0">
            <a:spAutoFit/>
          </a:bodyPr>
          <a:lstStyle/>
          <a:p>
            <a:r>
              <a:rPr lang="en-US" dirty="0"/>
              <a:t>~few </a:t>
            </a:r>
            <a:r>
              <a:rPr lang="en-US" dirty="0" err="1"/>
              <a:t>meV</a:t>
            </a:r>
            <a:r>
              <a:rPr lang="en-US" dirty="0"/>
              <a:t> energy resolution</a:t>
            </a:r>
          </a:p>
        </p:txBody>
      </p:sp>
    </p:spTree>
    <p:extLst>
      <p:ext uri="{BB962C8B-B14F-4D97-AF65-F5344CB8AC3E}">
        <p14:creationId xmlns:p14="http://schemas.microsoft.com/office/powerpoint/2010/main" val="21600149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mputer screen shot of a machine&#10;&#10;Description automatically generated">
            <a:extLst>
              <a:ext uri="{FF2B5EF4-FFF2-40B4-BE49-F238E27FC236}">
                <a16:creationId xmlns:a16="http://schemas.microsoft.com/office/drawing/2014/main" id="{D4CDA754-47EA-2406-BD5A-FA82E99222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126" y="1844498"/>
            <a:ext cx="10464882" cy="2315135"/>
          </a:xfrm>
          <a:prstGeom prst="rect">
            <a:avLst/>
          </a:prstGeom>
        </p:spPr>
      </p:pic>
      <p:sp>
        <p:nvSpPr>
          <p:cNvPr id="8" name="TextBox 7">
            <a:extLst>
              <a:ext uri="{FF2B5EF4-FFF2-40B4-BE49-F238E27FC236}">
                <a16:creationId xmlns:a16="http://schemas.microsoft.com/office/drawing/2014/main" id="{4C333608-4096-1868-4BDD-8F32E16BB198}"/>
              </a:ext>
            </a:extLst>
          </p:cNvPr>
          <p:cNvSpPr txBox="1"/>
          <p:nvPr/>
        </p:nvSpPr>
        <p:spPr>
          <a:xfrm>
            <a:off x="1655590" y="60326"/>
            <a:ext cx="9504205"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a:ln>
                  <a:noFill/>
                </a:ln>
                <a:solidFill>
                  <a:srgbClr val="535353"/>
                </a:solidFill>
                <a:effectLst/>
                <a:uFillTx/>
                <a:latin typeface="+mn-lt"/>
                <a:ea typeface="+mn-ea"/>
                <a:cs typeface="+mn-cs"/>
                <a:sym typeface="Gill Sans Light"/>
              </a:rPr>
              <a:t>Detailed simulation of the PTOLEMY filter</a:t>
            </a:r>
          </a:p>
        </p:txBody>
      </p:sp>
      <p:sp>
        <p:nvSpPr>
          <p:cNvPr id="11" name="TextBox 10">
            <a:extLst>
              <a:ext uri="{FF2B5EF4-FFF2-40B4-BE49-F238E27FC236}">
                <a16:creationId xmlns:a16="http://schemas.microsoft.com/office/drawing/2014/main" id="{54745506-1547-111B-E5E0-0B7C8483DD15}"/>
              </a:ext>
            </a:extLst>
          </p:cNvPr>
          <p:cNvSpPr txBox="1"/>
          <p:nvPr/>
        </p:nvSpPr>
        <p:spPr>
          <a:xfrm>
            <a:off x="264565" y="4062358"/>
            <a:ext cx="4807616"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2800" dirty="0"/>
              <a:t>Geometry relying on modularity approach to increase instrumented </a:t>
            </a:r>
          </a:p>
          <a:p>
            <a:pPr marL="0" marR="0" indent="0" algn="l" defTabSz="584200" rtl="0" fontAlgn="auto" latinLnBrk="0" hangingPunct="0">
              <a:lnSpc>
                <a:spcPct val="100000"/>
              </a:lnSpc>
              <a:spcBef>
                <a:spcPts val="0"/>
              </a:spcBef>
              <a:spcAft>
                <a:spcPts val="0"/>
              </a:spcAft>
              <a:buClrTx/>
              <a:buSzTx/>
              <a:buFontTx/>
              <a:buNone/>
              <a:tabLst/>
            </a:pPr>
            <a:r>
              <a:rPr lang="en-US" sz="2800" dirty="0"/>
              <a:t>target mass </a:t>
            </a:r>
            <a:endParaRPr kumimoji="0" lang="en-US" sz="2800" b="0" i="0" u="none" strike="noStrike" cap="none" spc="0" normalizeH="0" baseline="0" dirty="0">
              <a:ln>
                <a:noFill/>
              </a:ln>
              <a:solidFill>
                <a:srgbClr val="535353"/>
              </a:solidFill>
              <a:effectLst/>
              <a:uFillTx/>
              <a:latin typeface="+mn-lt"/>
              <a:ea typeface="+mn-ea"/>
              <a:cs typeface="+mn-cs"/>
              <a:sym typeface="Gill Sans Light"/>
            </a:endParaRPr>
          </a:p>
        </p:txBody>
      </p:sp>
      <p:cxnSp>
        <p:nvCxnSpPr>
          <p:cNvPr id="13" name="Straight Arrow Connector 12">
            <a:extLst>
              <a:ext uri="{FF2B5EF4-FFF2-40B4-BE49-F238E27FC236}">
                <a16:creationId xmlns:a16="http://schemas.microsoft.com/office/drawing/2014/main" id="{449A4329-6D2C-EEC4-692D-842C4279C43D}"/>
              </a:ext>
            </a:extLst>
          </p:cNvPr>
          <p:cNvCxnSpPr>
            <a:cxnSpLocks/>
          </p:cNvCxnSpPr>
          <p:nvPr/>
        </p:nvCxnSpPr>
        <p:spPr>
          <a:xfrm flipV="1">
            <a:off x="4782358" y="3681484"/>
            <a:ext cx="1432224" cy="596388"/>
          </a:xfrm>
          <a:prstGeom prst="straightConnector1">
            <a:avLst/>
          </a:prstGeom>
          <a:noFill/>
          <a:ln w="25400" cap="flat">
            <a:solidFill>
              <a:srgbClr val="5A5F5E"/>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6" name="TextBox 15">
            <a:extLst>
              <a:ext uri="{FF2B5EF4-FFF2-40B4-BE49-F238E27FC236}">
                <a16:creationId xmlns:a16="http://schemas.microsoft.com/office/drawing/2014/main" id="{2F11B40A-9A56-53BB-500B-85A8271165FC}"/>
              </a:ext>
            </a:extLst>
          </p:cNvPr>
          <p:cNvSpPr txBox="1"/>
          <p:nvPr/>
        </p:nvSpPr>
        <p:spPr>
          <a:xfrm>
            <a:off x="5269946" y="896570"/>
            <a:ext cx="2406108"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535353"/>
                </a:solidFill>
                <a:effectLst/>
                <a:uFillTx/>
                <a:latin typeface="+mn-lt"/>
                <a:ea typeface="+mn-ea"/>
                <a:cs typeface="+mn-cs"/>
                <a:sym typeface="Gill Sans Light"/>
              </a:rPr>
              <a:t>Magnet 1 T field</a:t>
            </a:r>
          </a:p>
        </p:txBody>
      </p:sp>
      <p:cxnSp>
        <p:nvCxnSpPr>
          <p:cNvPr id="19" name="Straight Arrow Connector 18">
            <a:extLst>
              <a:ext uri="{FF2B5EF4-FFF2-40B4-BE49-F238E27FC236}">
                <a16:creationId xmlns:a16="http://schemas.microsoft.com/office/drawing/2014/main" id="{16239AD4-8454-2D27-54CF-3528AB3202B4}"/>
              </a:ext>
            </a:extLst>
          </p:cNvPr>
          <p:cNvCxnSpPr>
            <a:cxnSpLocks/>
          </p:cNvCxnSpPr>
          <p:nvPr/>
        </p:nvCxnSpPr>
        <p:spPr>
          <a:xfrm>
            <a:off x="8410901" y="1712034"/>
            <a:ext cx="2371107" cy="0"/>
          </a:xfrm>
          <a:prstGeom prst="straightConnector1">
            <a:avLst/>
          </a:prstGeom>
          <a:noFill/>
          <a:ln w="50800" cap="flat">
            <a:solidFill>
              <a:srgbClr val="5A5F5E"/>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sp>
        <p:nvSpPr>
          <p:cNvPr id="21" name="TextBox 20">
            <a:extLst>
              <a:ext uri="{FF2B5EF4-FFF2-40B4-BE49-F238E27FC236}">
                <a16:creationId xmlns:a16="http://schemas.microsoft.com/office/drawing/2014/main" id="{7410F6F8-5D0C-0DC9-AF5F-A2502F739BB3}"/>
              </a:ext>
            </a:extLst>
          </p:cNvPr>
          <p:cNvSpPr txBox="1"/>
          <p:nvPr/>
        </p:nvSpPr>
        <p:spPr>
          <a:xfrm>
            <a:off x="8568337" y="1138167"/>
            <a:ext cx="1777731"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535353"/>
                </a:solidFill>
                <a:effectLst/>
                <a:uFillTx/>
                <a:latin typeface="+mn-lt"/>
                <a:ea typeface="+mn-ea"/>
                <a:cs typeface="+mn-cs"/>
                <a:sym typeface="Gill Sans Light"/>
              </a:rPr>
              <a:t>Filter region</a:t>
            </a:r>
          </a:p>
        </p:txBody>
      </p:sp>
      <p:sp>
        <p:nvSpPr>
          <p:cNvPr id="22" name="TextBox 21">
            <a:extLst>
              <a:ext uri="{FF2B5EF4-FFF2-40B4-BE49-F238E27FC236}">
                <a16:creationId xmlns:a16="http://schemas.microsoft.com/office/drawing/2014/main" id="{52DF7306-1B70-0BCA-1550-48FAED280B49}"/>
              </a:ext>
            </a:extLst>
          </p:cNvPr>
          <p:cNvSpPr txBox="1"/>
          <p:nvPr/>
        </p:nvSpPr>
        <p:spPr>
          <a:xfrm>
            <a:off x="9854039" y="4277872"/>
            <a:ext cx="3130860"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535353"/>
                </a:solidFill>
                <a:effectLst/>
                <a:uFillTx/>
                <a:latin typeface="+mn-lt"/>
                <a:ea typeface="+mn-ea"/>
                <a:cs typeface="+mn-cs"/>
                <a:sym typeface="Gill Sans Light"/>
              </a:rPr>
              <a:t>Micro-calorimeter region</a:t>
            </a:r>
          </a:p>
          <a:p>
            <a:pPr marL="0" marR="0" indent="0" defTabSz="584200" rtl="0" fontAlgn="auto" latinLnBrk="0" hangingPunct="0">
              <a:lnSpc>
                <a:spcPct val="100000"/>
              </a:lnSpc>
              <a:spcBef>
                <a:spcPts val="0"/>
              </a:spcBef>
              <a:spcAft>
                <a:spcPts val="0"/>
              </a:spcAft>
              <a:buClrTx/>
              <a:buSzTx/>
              <a:buFontTx/>
              <a:buNone/>
              <a:tabLst/>
            </a:pPr>
            <a:r>
              <a:rPr lang="en-US" sz="2400" dirty="0"/>
              <a:t>with focusing system to match b</a:t>
            </a:r>
            <a:r>
              <a:rPr kumimoji="0" lang="en-US" sz="2400" b="0" i="0" u="none" strike="noStrike" cap="none" spc="0" normalizeH="0" baseline="0" dirty="0">
                <a:ln>
                  <a:noFill/>
                </a:ln>
                <a:solidFill>
                  <a:srgbClr val="535353"/>
                </a:solidFill>
                <a:effectLst/>
                <a:uFillTx/>
                <a:latin typeface="+mn-lt"/>
                <a:ea typeface="+mn-ea"/>
                <a:cs typeface="+mn-cs"/>
                <a:sym typeface="Gill Sans Light"/>
              </a:rPr>
              <a:t>eam and calorimeter array</a:t>
            </a:r>
          </a:p>
        </p:txBody>
      </p:sp>
      <p:cxnSp>
        <p:nvCxnSpPr>
          <p:cNvPr id="23" name="Straight Arrow Connector 22">
            <a:extLst>
              <a:ext uri="{FF2B5EF4-FFF2-40B4-BE49-F238E27FC236}">
                <a16:creationId xmlns:a16="http://schemas.microsoft.com/office/drawing/2014/main" id="{4652AF5F-9960-39DF-4339-63F4C3540820}"/>
              </a:ext>
            </a:extLst>
          </p:cNvPr>
          <p:cNvCxnSpPr>
            <a:cxnSpLocks/>
          </p:cNvCxnSpPr>
          <p:nvPr/>
        </p:nvCxnSpPr>
        <p:spPr>
          <a:xfrm>
            <a:off x="10923898" y="2150477"/>
            <a:ext cx="813377" cy="0"/>
          </a:xfrm>
          <a:prstGeom prst="straightConnector1">
            <a:avLst/>
          </a:prstGeom>
          <a:noFill/>
          <a:ln w="50800" cap="flat">
            <a:solidFill>
              <a:srgbClr val="5A5F5E"/>
            </a:solidFill>
            <a:prstDash val="solid"/>
            <a:miter lim="400000"/>
            <a:headEnd type="none"/>
            <a:tailEnd type="triangle"/>
          </a:ln>
          <a:effectLst/>
          <a:sp3d/>
        </p:spPr>
        <p:style>
          <a:lnRef idx="0">
            <a:scrgbClr r="0" g="0" b="0"/>
          </a:lnRef>
          <a:fillRef idx="0">
            <a:scrgbClr r="0" g="0" b="0"/>
          </a:fillRef>
          <a:effectRef idx="0">
            <a:scrgbClr r="0" g="0" b="0"/>
          </a:effectRef>
          <a:fontRef idx="none"/>
        </p:style>
      </p:cxnSp>
      <p:sp>
        <p:nvSpPr>
          <p:cNvPr id="28" name="TextBox 27">
            <a:extLst>
              <a:ext uri="{FF2B5EF4-FFF2-40B4-BE49-F238E27FC236}">
                <a16:creationId xmlns:a16="http://schemas.microsoft.com/office/drawing/2014/main" id="{7E054890-BA45-8C77-49D9-90A15722D3F1}"/>
              </a:ext>
            </a:extLst>
          </p:cNvPr>
          <p:cNvSpPr txBox="1"/>
          <p:nvPr/>
        </p:nvSpPr>
        <p:spPr>
          <a:xfrm>
            <a:off x="5663092" y="1321798"/>
            <a:ext cx="1447512"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535353"/>
                </a:solidFill>
                <a:effectLst/>
                <a:uFillTx/>
                <a:latin typeface="+mn-lt"/>
                <a:ea typeface="+mn-ea"/>
                <a:cs typeface="+mn-cs"/>
                <a:sym typeface="Gill Sans Light"/>
              </a:rPr>
              <a:t>RF region</a:t>
            </a:r>
          </a:p>
        </p:txBody>
      </p:sp>
      <p:sp>
        <p:nvSpPr>
          <p:cNvPr id="30" name="TextBox 29">
            <a:extLst>
              <a:ext uri="{FF2B5EF4-FFF2-40B4-BE49-F238E27FC236}">
                <a16:creationId xmlns:a16="http://schemas.microsoft.com/office/drawing/2014/main" id="{DC6A07E9-BA38-27AF-4126-947D529D43D8}"/>
              </a:ext>
            </a:extLst>
          </p:cNvPr>
          <p:cNvSpPr txBox="1"/>
          <p:nvPr/>
        </p:nvSpPr>
        <p:spPr>
          <a:xfrm>
            <a:off x="8210066" y="3737842"/>
            <a:ext cx="2143215"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err="1">
                <a:ln>
                  <a:noFill/>
                </a:ln>
                <a:solidFill>
                  <a:srgbClr val="535353"/>
                </a:solidFill>
                <a:effectLst/>
                <a:uFillTx/>
                <a:latin typeface="+mn-lt"/>
                <a:ea typeface="+mn-ea"/>
                <a:cs typeface="+mn-cs"/>
                <a:sym typeface="Gill Sans Light"/>
              </a:rPr>
              <a:t>Wonyong</a:t>
            </a:r>
            <a:r>
              <a:rPr kumimoji="0" lang="en-US" sz="1200" b="0" i="0" u="none" strike="noStrike" cap="none" spc="0" normalizeH="0" baseline="0">
                <a:ln>
                  <a:noFill/>
                </a:ln>
                <a:solidFill>
                  <a:srgbClr val="535353"/>
                </a:solidFill>
                <a:effectLst/>
                <a:uFillTx/>
                <a:latin typeface="+mn-lt"/>
                <a:ea typeface="+mn-ea"/>
                <a:cs typeface="+mn-cs"/>
                <a:sym typeface="Gill Sans Light"/>
              </a:rPr>
              <a:t> C. Princeton University</a:t>
            </a:r>
          </a:p>
        </p:txBody>
      </p:sp>
      <p:sp>
        <p:nvSpPr>
          <p:cNvPr id="3" name="Slide Number Placeholder 2">
            <a:extLst>
              <a:ext uri="{FF2B5EF4-FFF2-40B4-BE49-F238E27FC236}">
                <a16:creationId xmlns:a16="http://schemas.microsoft.com/office/drawing/2014/main" id="{AD62C51D-98E3-965B-3017-8F7E8F476E22}"/>
              </a:ext>
            </a:extLst>
          </p:cNvPr>
          <p:cNvSpPr>
            <a:spLocks noGrp="1"/>
          </p:cNvSpPr>
          <p:nvPr>
            <p:ph type="sldNum" sz="quarter" idx="2"/>
          </p:nvPr>
        </p:nvSpPr>
        <p:spPr/>
        <p:txBody>
          <a:bodyPr/>
          <a:lstStyle/>
          <a:p>
            <a:fld id="{86CB4B4D-7CA3-9044-876B-883B54F8677D}" type="slidenum">
              <a:rPr lang="en-IT" smtClean="0"/>
              <a:t>38</a:t>
            </a:fld>
            <a:endParaRPr lang="en-IT"/>
          </a:p>
        </p:txBody>
      </p:sp>
      <p:sp>
        <p:nvSpPr>
          <p:cNvPr id="15" name="TextBox 14">
            <a:extLst>
              <a:ext uri="{FF2B5EF4-FFF2-40B4-BE49-F238E27FC236}">
                <a16:creationId xmlns:a16="http://schemas.microsoft.com/office/drawing/2014/main" id="{396AED05-398C-195A-D743-4FCC6ED66E42}"/>
              </a:ext>
            </a:extLst>
          </p:cNvPr>
          <p:cNvSpPr txBox="1"/>
          <p:nvPr/>
        </p:nvSpPr>
        <p:spPr>
          <a:xfrm>
            <a:off x="9929575" y="6431424"/>
            <a:ext cx="305532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 u="none" strike="noStrike" cap="none" spc="0" normalizeH="0" baseline="0" dirty="0">
                <a:ln>
                  <a:noFill/>
                </a:ln>
                <a:solidFill>
                  <a:srgbClr val="535353"/>
                </a:solidFill>
                <a:effectLst/>
                <a:uFillTx/>
                <a:latin typeface="Gill Sans" panose="020B0502020104020203" pitchFamily="34" charset="-79"/>
                <a:cs typeface="Gill Sans" panose="020B0502020104020203" pitchFamily="34" charset="-79"/>
                <a:sym typeface="Gill Sans Light"/>
              </a:rPr>
              <a:t>Zero B Field FOCUSING</a:t>
            </a:r>
          </a:p>
          <a:p>
            <a:pPr marL="0" marR="0" indent="0" algn="ctr" defTabSz="584200" rtl="0" fontAlgn="auto" latinLnBrk="0" hangingPunct="0">
              <a:lnSpc>
                <a:spcPct val="100000"/>
              </a:lnSpc>
              <a:spcBef>
                <a:spcPts val="0"/>
              </a:spcBef>
              <a:spcAft>
                <a:spcPts val="0"/>
              </a:spcAft>
              <a:buClrTx/>
              <a:buSzTx/>
              <a:buFontTx/>
              <a:buNone/>
              <a:tabLst/>
            </a:pPr>
            <a:r>
              <a:rPr lang="en-US" sz="2000" dirty="0">
                <a:latin typeface="Gill Sans" panose="020B0502020104020203" pitchFamily="34" charset="-79"/>
                <a:cs typeface="Gill Sans" panose="020B0502020104020203" pitchFamily="34" charset="-79"/>
              </a:rPr>
              <a:t>with </a:t>
            </a:r>
            <a:r>
              <a:rPr lang="en-US" sz="2000" dirty="0" err="1">
                <a:latin typeface="Gill Sans" panose="020B0502020104020203" pitchFamily="34" charset="-79"/>
                <a:cs typeface="Gill Sans" panose="020B0502020104020203" pitchFamily="34" charset="-79"/>
              </a:rPr>
              <a:t>Einzel</a:t>
            </a:r>
            <a:r>
              <a:rPr lang="en-US" sz="2000" dirty="0">
                <a:latin typeface="Gill Sans" panose="020B0502020104020203" pitchFamily="34" charset="-79"/>
                <a:cs typeface="Gill Sans" panose="020B0502020104020203" pitchFamily="34" charset="-79"/>
              </a:rPr>
              <a:t> lens (90 </a:t>
            </a:r>
            <a:r>
              <a:rPr lang="en-US" sz="2000" dirty="0" err="1">
                <a:latin typeface="Gill Sans" panose="020B0502020104020203" pitchFamily="34" charset="-79"/>
                <a:cs typeface="Gill Sans" panose="020B0502020104020203" pitchFamily="34" charset="-79"/>
              </a:rPr>
              <a:t>degress</a:t>
            </a:r>
            <a:r>
              <a:rPr lang="en-US" sz="2000" dirty="0">
                <a:latin typeface="Gill Sans" panose="020B0502020104020203" pitchFamily="34" charset="-79"/>
                <a:cs typeface="Gill Sans" panose="020B0502020104020203" pitchFamily="34" charset="-79"/>
              </a:rPr>
              <a:t>)</a:t>
            </a:r>
            <a:endParaRPr kumimoji="0" lang="en-US" sz="2000" u="none" strike="noStrike" cap="none" spc="0" normalizeH="0" baseline="0" dirty="0">
              <a:ln>
                <a:noFill/>
              </a:ln>
              <a:solidFill>
                <a:srgbClr val="535353"/>
              </a:solidFill>
              <a:effectLst/>
              <a:uFillTx/>
              <a:latin typeface="Gill Sans" panose="020B0502020104020203" pitchFamily="34" charset="-79"/>
              <a:cs typeface="Gill Sans" panose="020B0502020104020203" pitchFamily="34" charset="-79"/>
              <a:sym typeface="Gill Sans Light"/>
            </a:endParaRPr>
          </a:p>
        </p:txBody>
      </p:sp>
      <p:sp>
        <p:nvSpPr>
          <p:cNvPr id="17" name="TextBox 16">
            <a:extLst>
              <a:ext uri="{FF2B5EF4-FFF2-40B4-BE49-F238E27FC236}">
                <a16:creationId xmlns:a16="http://schemas.microsoft.com/office/drawing/2014/main" id="{1694E6AA-1092-529B-B4C6-27FE989D7C50}"/>
              </a:ext>
            </a:extLst>
          </p:cNvPr>
          <p:cNvSpPr txBox="1"/>
          <p:nvPr/>
        </p:nvSpPr>
        <p:spPr>
          <a:xfrm>
            <a:off x="10205167" y="7902743"/>
            <a:ext cx="252152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535353"/>
                </a:solidFill>
                <a:effectLst/>
                <a:uFillTx/>
                <a:latin typeface="+mn-lt"/>
                <a:ea typeface="+mn-ea"/>
                <a:cs typeface="+mn-cs"/>
                <a:sym typeface="Gill Sans Light"/>
              </a:rPr>
              <a:t>Microcalorimeter</a:t>
            </a:r>
          </a:p>
        </p:txBody>
      </p:sp>
      <p:pic>
        <p:nvPicPr>
          <p:cNvPr id="20" name="Picture 19">
            <a:extLst>
              <a:ext uri="{FF2B5EF4-FFF2-40B4-BE49-F238E27FC236}">
                <a16:creationId xmlns:a16="http://schemas.microsoft.com/office/drawing/2014/main" id="{1C006C1B-2521-6F4F-A40D-07875364984A}"/>
              </a:ext>
            </a:extLst>
          </p:cNvPr>
          <p:cNvPicPr>
            <a:picLocks noChangeAspect="1"/>
          </p:cNvPicPr>
          <p:nvPr/>
        </p:nvPicPr>
        <p:blipFill rotWithShape="1">
          <a:blip r:embed="rId4">
            <a:extLst>
              <a:ext uri="{28A0092B-C50C-407E-A947-70E740481C1C}">
                <a14:useLocalDpi xmlns:a14="http://schemas.microsoft.com/office/drawing/2010/main" val="0"/>
              </a:ext>
            </a:extLst>
          </a:blip>
          <a:srcRect r="10167"/>
          <a:stretch/>
        </p:blipFill>
        <p:spPr>
          <a:xfrm>
            <a:off x="2927572" y="5182051"/>
            <a:ext cx="7019386" cy="4322445"/>
          </a:xfrm>
          <a:prstGeom prst="rect">
            <a:avLst/>
          </a:prstGeom>
        </p:spPr>
      </p:pic>
      <p:cxnSp>
        <p:nvCxnSpPr>
          <p:cNvPr id="4" name="Straight Arrow Connector 3">
            <a:extLst>
              <a:ext uri="{FF2B5EF4-FFF2-40B4-BE49-F238E27FC236}">
                <a16:creationId xmlns:a16="http://schemas.microsoft.com/office/drawing/2014/main" id="{8001093F-3008-C841-A428-39B3908CFBFE}"/>
              </a:ext>
            </a:extLst>
          </p:cNvPr>
          <p:cNvCxnSpPr>
            <a:cxnSpLocks/>
            <a:stCxn id="15" idx="2"/>
            <a:endCxn id="17" idx="0"/>
          </p:cNvCxnSpPr>
          <p:nvPr/>
        </p:nvCxnSpPr>
        <p:spPr>
          <a:xfrm>
            <a:off x="11457237" y="7149569"/>
            <a:ext cx="8692" cy="753174"/>
          </a:xfrm>
          <a:prstGeom prst="straightConnector1">
            <a:avLst/>
          </a:prstGeom>
          <a:noFill/>
          <a:ln w="60325" cap="flat">
            <a:solidFill>
              <a:srgbClr val="5A5F5E"/>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0F606509-2D08-A64A-9E40-C064CC806200}"/>
              </a:ext>
            </a:extLst>
          </p:cNvPr>
          <p:cNvSpPr/>
          <p:nvPr/>
        </p:nvSpPr>
        <p:spPr>
          <a:xfrm>
            <a:off x="8009230" y="3238248"/>
            <a:ext cx="401671" cy="300251"/>
          </a:xfrm>
          <a:prstGeom prst="rect">
            <a:avLst/>
          </a:prstGeom>
          <a:noFill/>
          <a:ln w="34925" cap="flat">
            <a:solidFill>
              <a:srgbClr val="5A5F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Gill Sans Light"/>
            </a:endParaRPr>
          </a:p>
        </p:txBody>
      </p:sp>
      <p:cxnSp>
        <p:nvCxnSpPr>
          <p:cNvPr id="10" name="Straight Connector 9">
            <a:extLst>
              <a:ext uri="{FF2B5EF4-FFF2-40B4-BE49-F238E27FC236}">
                <a16:creationId xmlns:a16="http://schemas.microsoft.com/office/drawing/2014/main" id="{4B30919C-5320-7A4D-A42E-3284A397EDE5}"/>
              </a:ext>
            </a:extLst>
          </p:cNvPr>
          <p:cNvCxnSpPr>
            <a:cxnSpLocks/>
          </p:cNvCxnSpPr>
          <p:nvPr/>
        </p:nvCxnSpPr>
        <p:spPr>
          <a:xfrm flipH="1">
            <a:off x="2927573" y="3238248"/>
            <a:ext cx="5067259" cy="1943803"/>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cxnSp>
        <p:nvCxnSpPr>
          <p:cNvPr id="29" name="Straight Connector 28">
            <a:extLst>
              <a:ext uri="{FF2B5EF4-FFF2-40B4-BE49-F238E27FC236}">
                <a16:creationId xmlns:a16="http://schemas.microsoft.com/office/drawing/2014/main" id="{D7F68AAF-574F-D042-9640-FF6D01D89991}"/>
              </a:ext>
            </a:extLst>
          </p:cNvPr>
          <p:cNvCxnSpPr>
            <a:cxnSpLocks/>
          </p:cNvCxnSpPr>
          <p:nvPr/>
        </p:nvCxnSpPr>
        <p:spPr>
          <a:xfrm>
            <a:off x="8410901" y="3238248"/>
            <a:ext cx="1518674" cy="1943803"/>
          </a:xfrm>
          <a:prstGeom prst="line">
            <a:avLst/>
          </a:prstGeom>
          <a:noFill/>
          <a:ln w="25400" cap="flat">
            <a:solidFill>
              <a:srgbClr val="5A5F5E"/>
            </a:solidFill>
            <a:prstDash val="solid"/>
            <a:miter lim="400000"/>
          </a:ln>
          <a:effectLst/>
          <a:sp3d/>
        </p:spPr>
        <p:style>
          <a:lnRef idx="0">
            <a:scrgbClr r="0" g="0" b="0"/>
          </a:lnRef>
          <a:fillRef idx="0">
            <a:scrgbClr r="0" g="0" b="0"/>
          </a:fillRef>
          <a:effectRef idx="0">
            <a:scrgbClr r="0" g="0" b="0"/>
          </a:effectRef>
          <a:fontRef idx="none"/>
        </p:style>
      </p:cxnSp>
      <p:sp>
        <p:nvSpPr>
          <p:cNvPr id="33" name="TextBox 32">
            <a:extLst>
              <a:ext uri="{FF2B5EF4-FFF2-40B4-BE49-F238E27FC236}">
                <a16:creationId xmlns:a16="http://schemas.microsoft.com/office/drawing/2014/main" id="{68FE99AE-DB99-5743-915F-0E9BD34B2987}"/>
              </a:ext>
            </a:extLst>
          </p:cNvPr>
          <p:cNvSpPr txBox="1"/>
          <p:nvPr/>
        </p:nvSpPr>
        <p:spPr>
          <a:xfrm>
            <a:off x="1911747" y="3465480"/>
            <a:ext cx="127599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latin typeface="+mn-lt"/>
                <a:ea typeface="+mn-ea"/>
                <a:cs typeface="+mn-cs"/>
                <a:sym typeface="Gill Sans Light"/>
              </a:rPr>
              <a:t>Target</a:t>
            </a:r>
          </a:p>
        </p:txBody>
      </p:sp>
      <p:sp>
        <p:nvSpPr>
          <p:cNvPr id="34" name="TextBox 33">
            <a:extLst>
              <a:ext uri="{FF2B5EF4-FFF2-40B4-BE49-F238E27FC236}">
                <a16:creationId xmlns:a16="http://schemas.microsoft.com/office/drawing/2014/main" id="{CE9A44F9-4DAD-E542-B60A-1F70DD09AC18}"/>
              </a:ext>
            </a:extLst>
          </p:cNvPr>
          <p:cNvSpPr txBox="1"/>
          <p:nvPr/>
        </p:nvSpPr>
        <p:spPr>
          <a:xfrm>
            <a:off x="4083945" y="2029852"/>
            <a:ext cx="408897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latin typeface="+mn-lt"/>
                <a:ea typeface="+mn-ea"/>
                <a:cs typeface="+mn-cs"/>
                <a:sym typeface="Gill Sans Light"/>
              </a:rPr>
              <a:t>RF Measurement</a:t>
            </a:r>
          </a:p>
        </p:txBody>
      </p:sp>
      <p:sp>
        <p:nvSpPr>
          <p:cNvPr id="37" name="TextBox 36">
            <a:extLst>
              <a:ext uri="{FF2B5EF4-FFF2-40B4-BE49-F238E27FC236}">
                <a16:creationId xmlns:a16="http://schemas.microsoft.com/office/drawing/2014/main" id="{37C7FBC3-1E39-B14D-8BE1-745365D2A9B2}"/>
              </a:ext>
            </a:extLst>
          </p:cNvPr>
          <p:cNvSpPr txBox="1"/>
          <p:nvPr/>
        </p:nvSpPr>
        <p:spPr>
          <a:xfrm>
            <a:off x="9848919" y="2206136"/>
            <a:ext cx="408897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latin typeface="+mn-lt"/>
                <a:ea typeface="+mn-ea"/>
                <a:cs typeface="+mn-cs"/>
                <a:sym typeface="Gill Sans Light"/>
              </a:rPr>
              <a:t>Micro-Cal</a:t>
            </a:r>
          </a:p>
        </p:txBody>
      </p:sp>
    </p:spTree>
    <p:extLst>
      <p:ext uri="{BB962C8B-B14F-4D97-AF65-F5344CB8AC3E}">
        <p14:creationId xmlns:p14="http://schemas.microsoft.com/office/powerpoint/2010/main" val="296597909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Image" descr="Image"/>
          <p:cNvPicPr>
            <a:picLocks noChangeAspect="1"/>
          </p:cNvPicPr>
          <p:nvPr/>
        </p:nvPicPr>
        <p:blipFill>
          <a:blip r:embed="rId3"/>
          <a:srcRect t="52417" r="49484"/>
          <a:stretch>
            <a:fillRect/>
          </a:stretch>
        </p:blipFill>
        <p:spPr>
          <a:xfrm>
            <a:off x="89396" y="5827059"/>
            <a:ext cx="4585293" cy="3080970"/>
          </a:xfrm>
          <a:prstGeom prst="rect">
            <a:avLst/>
          </a:prstGeom>
          <a:ln w="12700">
            <a:miter lim="400000"/>
          </a:ln>
        </p:spPr>
      </p:pic>
      <p:sp>
        <p:nvSpPr>
          <p:cNvPr id="291" name="demonstrator MagneT…"/>
          <p:cNvSpPr txBox="1">
            <a:spLocks noGrp="1"/>
          </p:cNvSpPr>
          <p:nvPr>
            <p:ph type="title" idx="4294967295"/>
          </p:nvPr>
        </p:nvSpPr>
        <p:spPr>
          <a:xfrm>
            <a:off x="32710" y="-485110"/>
            <a:ext cx="13004801" cy="2438401"/>
          </a:xfrm>
          <a:prstGeom prst="rect">
            <a:avLst/>
          </a:prstGeom>
        </p:spPr>
        <p:txBody>
          <a:bodyPr/>
          <a:lstStyle/>
          <a:p>
            <a:pPr>
              <a:defRPr sz="5200">
                <a:solidFill>
                  <a:srgbClr val="000000"/>
                </a:solidFill>
                <a:latin typeface="Gill Sans SemiBold"/>
                <a:ea typeface="Gill Sans SemiBold"/>
                <a:cs typeface="Gill Sans SemiBold"/>
                <a:sym typeface="Gill Sans SemiBold"/>
              </a:defRPr>
            </a:pPr>
            <a:r>
              <a:rPr dirty="0"/>
              <a:t>demonstrator </a:t>
            </a:r>
            <a:r>
              <a:rPr dirty="0" err="1"/>
              <a:t>MagneT</a:t>
            </a:r>
            <a:endParaRPr dirty="0"/>
          </a:p>
          <a:p>
            <a:pPr>
              <a:defRPr sz="2000">
                <a:solidFill>
                  <a:srgbClr val="000000"/>
                </a:solidFill>
                <a:latin typeface="Gill Sans"/>
                <a:ea typeface="Gill Sans"/>
                <a:cs typeface="Gill Sans"/>
                <a:sym typeface="Gill Sans"/>
              </a:defRPr>
            </a:pPr>
            <a:r>
              <a:rPr dirty="0"/>
              <a:t>Being built</a:t>
            </a:r>
            <a:r>
              <a:rPr lang="en-US" dirty="0"/>
              <a:t> and will be installed at the LNGS</a:t>
            </a:r>
            <a:br>
              <a:rPr lang="en-US" dirty="0"/>
            </a:br>
            <a:r>
              <a:rPr lang="en-US" dirty="0"/>
              <a:t>Key element to realize the PTOLEMY Experiment</a:t>
            </a:r>
            <a:endParaRPr dirty="0"/>
          </a:p>
        </p:txBody>
      </p:sp>
      <p:sp>
        <p:nvSpPr>
          <p:cNvPr id="293" name="Simulated B-map"/>
          <p:cNvSpPr txBox="1"/>
          <p:nvPr/>
        </p:nvSpPr>
        <p:spPr>
          <a:xfrm>
            <a:off x="498875" y="5306261"/>
            <a:ext cx="230606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lvl1pPr>
          </a:lstStyle>
          <a:p>
            <a:r>
              <a:t>Simulated B-map</a:t>
            </a:r>
          </a:p>
        </p:txBody>
      </p:sp>
      <p:pic>
        <p:nvPicPr>
          <p:cNvPr id="3" name="Picture 2" descr="A screenshot of a computer&#10;&#10;Description automatically generated">
            <a:extLst>
              <a:ext uri="{FF2B5EF4-FFF2-40B4-BE49-F238E27FC236}">
                <a16:creationId xmlns:a16="http://schemas.microsoft.com/office/drawing/2014/main" id="{D448BA15-B29A-6589-04F0-1EAF308A8663}"/>
              </a:ext>
            </a:extLst>
          </p:cNvPr>
          <p:cNvPicPr>
            <a:picLocks noChangeAspect="1"/>
          </p:cNvPicPr>
          <p:nvPr/>
        </p:nvPicPr>
        <p:blipFill rotWithShape="1">
          <a:blip r:embed="rId4">
            <a:extLst>
              <a:ext uri="{28A0092B-C50C-407E-A947-70E740481C1C}">
                <a14:useLocalDpi xmlns:a14="http://schemas.microsoft.com/office/drawing/2010/main" val="0"/>
              </a:ext>
            </a:extLst>
          </a:blip>
          <a:srcRect l="6216" t="15429" r="12371" b="7988"/>
          <a:stretch/>
        </p:blipFill>
        <p:spPr>
          <a:xfrm>
            <a:off x="3854948" y="2871138"/>
            <a:ext cx="7071914" cy="3543820"/>
          </a:xfrm>
          <a:prstGeom prst="rect">
            <a:avLst/>
          </a:prstGeom>
        </p:spPr>
      </p:pic>
      <p:sp>
        <p:nvSpPr>
          <p:cNvPr id="4" name="TextBox 3">
            <a:extLst>
              <a:ext uri="{FF2B5EF4-FFF2-40B4-BE49-F238E27FC236}">
                <a16:creationId xmlns:a16="http://schemas.microsoft.com/office/drawing/2014/main" id="{254B3663-4333-E121-A354-F22CF20BBB70}"/>
              </a:ext>
            </a:extLst>
          </p:cNvPr>
          <p:cNvSpPr txBox="1"/>
          <p:nvPr/>
        </p:nvSpPr>
        <p:spPr>
          <a:xfrm>
            <a:off x="2139467" y="1844211"/>
            <a:ext cx="10502876"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535353"/>
                </a:solidFill>
                <a:effectLst/>
                <a:uFillTx/>
                <a:latin typeface="Helvetica" pitchFamily="2" charset="0"/>
                <a:sym typeface="Gill Sans Light"/>
              </a:rPr>
              <a:t>Construction ASG/</a:t>
            </a:r>
            <a:r>
              <a:rPr kumimoji="0" lang="en-US" sz="2800" b="1" i="0" u="none" strike="noStrike" cap="none" spc="0" normalizeH="0" baseline="0" dirty="0" err="1">
                <a:ln>
                  <a:noFill/>
                </a:ln>
                <a:solidFill>
                  <a:srgbClr val="535353"/>
                </a:solidFill>
                <a:effectLst/>
                <a:uFillTx/>
                <a:latin typeface="Helvetica" pitchFamily="2" charset="0"/>
                <a:sym typeface="Gill Sans Light"/>
              </a:rPr>
              <a:t>Suprasys</a:t>
            </a:r>
            <a:r>
              <a:rPr kumimoji="0" lang="en-US" sz="2800" b="1" i="0" u="none" strike="noStrike" cap="none" spc="0" normalizeH="0" baseline="0" dirty="0">
                <a:ln>
                  <a:noFill/>
                </a:ln>
                <a:solidFill>
                  <a:srgbClr val="535353"/>
                </a:solidFill>
                <a:effectLst/>
                <a:uFillTx/>
                <a:latin typeface="Helvetica" pitchFamily="2" charset="0"/>
                <a:sym typeface="Gill Sans Light"/>
              </a:rPr>
              <a:t> consortium of a SC dipole</a:t>
            </a:r>
            <a:r>
              <a:rPr lang="en-US" sz="2800" b="1" dirty="0">
                <a:latin typeface="Helvetica" pitchFamily="2" charset="0"/>
              </a:rPr>
              <a:t> with </a:t>
            </a:r>
          </a:p>
          <a:p>
            <a:pPr marL="0" marR="0" indent="0" algn="ctr" defTabSz="584200" rtl="0" fontAlgn="auto" latinLnBrk="0" hangingPunct="0">
              <a:lnSpc>
                <a:spcPct val="100000"/>
              </a:lnSpc>
              <a:spcBef>
                <a:spcPts val="0"/>
              </a:spcBef>
              <a:spcAft>
                <a:spcPts val="0"/>
              </a:spcAft>
              <a:buClrTx/>
              <a:buSzTx/>
              <a:buFontTx/>
              <a:buNone/>
              <a:tabLst/>
            </a:pPr>
            <a:r>
              <a:rPr lang="en-US" sz="2800" b="1" dirty="0">
                <a:latin typeface="Helvetica" pitchFamily="2" charset="0"/>
              </a:rPr>
              <a:t>special attention to the fringe field</a:t>
            </a:r>
            <a:endParaRPr kumimoji="0" lang="en-US" sz="2800" b="1" i="0" u="none" strike="noStrike" cap="none" spc="0" normalizeH="0" baseline="0" dirty="0">
              <a:ln>
                <a:noFill/>
              </a:ln>
              <a:solidFill>
                <a:srgbClr val="535353"/>
              </a:solidFill>
              <a:effectLst/>
              <a:uFillTx/>
              <a:latin typeface="Helvetica" pitchFamily="2" charset="0"/>
              <a:sym typeface="Gill Sans Light"/>
            </a:endParaRPr>
          </a:p>
        </p:txBody>
      </p:sp>
      <p:sp>
        <p:nvSpPr>
          <p:cNvPr id="6" name="TextBox 5">
            <a:extLst>
              <a:ext uri="{FF2B5EF4-FFF2-40B4-BE49-F238E27FC236}">
                <a16:creationId xmlns:a16="http://schemas.microsoft.com/office/drawing/2014/main" id="{8815CDCF-A069-5C6D-BCC4-3C2A79ACE84B}"/>
              </a:ext>
            </a:extLst>
          </p:cNvPr>
          <p:cNvSpPr txBox="1"/>
          <p:nvPr/>
        </p:nvSpPr>
        <p:spPr>
          <a:xfrm>
            <a:off x="1686239" y="8426931"/>
            <a:ext cx="1505196" cy="376409"/>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a:ln>
                  <a:noFill/>
                </a:ln>
                <a:solidFill>
                  <a:srgbClr val="535353"/>
                </a:solidFill>
                <a:effectLst/>
                <a:uFillTx/>
                <a:latin typeface="Helvetica Neue" panose="02000503000000020004" pitchFamily="2" charset="0"/>
                <a:ea typeface="Helvetica Neue" panose="02000503000000020004" pitchFamily="2" charset="0"/>
                <a:cs typeface="Helvetica Neue" panose="02000503000000020004" pitchFamily="2" charset="0"/>
                <a:sym typeface="Gill Sans Light"/>
              </a:rPr>
              <a:t>&lt; 200 cm</a:t>
            </a:r>
          </a:p>
        </p:txBody>
      </p:sp>
      <p:sp>
        <p:nvSpPr>
          <p:cNvPr id="7" name="Line">
            <a:extLst>
              <a:ext uri="{FF2B5EF4-FFF2-40B4-BE49-F238E27FC236}">
                <a16:creationId xmlns:a16="http://schemas.microsoft.com/office/drawing/2014/main" id="{B296D16A-2936-C9D8-7221-8E51CAFF28F7}"/>
              </a:ext>
            </a:extLst>
          </p:cNvPr>
          <p:cNvSpPr/>
          <p:nvPr/>
        </p:nvSpPr>
        <p:spPr>
          <a:xfrm flipV="1">
            <a:off x="697452" y="8439602"/>
            <a:ext cx="3051587" cy="28339"/>
          </a:xfrm>
          <a:prstGeom prst="line">
            <a:avLst/>
          </a:prstGeom>
          <a:ln w="25400">
            <a:solidFill>
              <a:schemeClr val="bg1"/>
            </a:solidFill>
            <a:miter lim="400000"/>
            <a:headEnd type="triangle"/>
            <a:tailEnd type="triangle"/>
          </a:ln>
        </p:spPr>
        <p:txBody>
          <a:bodyPr lIns="50800" tIns="50800" rIns="50800" bIns="50800" anchor="ctr"/>
          <a:lstStyle/>
          <a:p>
            <a:endParaRPr/>
          </a:p>
        </p:txBody>
      </p:sp>
      <p:sp>
        <p:nvSpPr>
          <p:cNvPr id="8" name="TextBox 7">
            <a:extLst>
              <a:ext uri="{FF2B5EF4-FFF2-40B4-BE49-F238E27FC236}">
                <a16:creationId xmlns:a16="http://schemas.microsoft.com/office/drawing/2014/main" id="{7F6ACD1E-A1B8-8847-956D-3483920AE42F}"/>
              </a:ext>
            </a:extLst>
          </p:cNvPr>
          <p:cNvSpPr txBox="1"/>
          <p:nvPr/>
        </p:nvSpPr>
        <p:spPr>
          <a:xfrm>
            <a:off x="924013" y="9062327"/>
            <a:ext cx="665566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535353"/>
                </a:solidFill>
                <a:effectLst/>
                <a:uFillTx/>
                <a:latin typeface="+mn-lt"/>
                <a:ea typeface="+mn-ea"/>
                <a:cs typeface="+mn-cs"/>
                <a:sym typeface="Gill Sans Light"/>
              </a:rPr>
              <a:t>Zero </a:t>
            </a:r>
            <a:r>
              <a:rPr lang="en-US" sz="2400" dirty="0"/>
              <a:t>B field s</a:t>
            </a:r>
            <a:r>
              <a:rPr kumimoji="0" lang="en-US" sz="2400" b="0" i="0" u="none" strike="noStrike" cap="none" spc="0" normalizeH="0" baseline="0" dirty="0">
                <a:ln>
                  <a:noFill/>
                </a:ln>
                <a:solidFill>
                  <a:srgbClr val="535353"/>
                </a:solidFill>
                <a:effectLst/>
                <a:uFillTx/>
                <a:latin typeface="+mn-lt"/>
                <a:ea typeface="+mn-ea"/>
                <a:cs typeface="+mn-cs"/>
                <a:sym typeface="Gill Sans Light"/>
              </a:rPr>
              <a:t>addle point key feature of the field map</a:t>
            </a:r>
          </a:p>
        </p:txBody>
      </p:sp>
      <p:sp>
        <p:nvSpPr>
          <p:cNvPr id="9" name="Line">
            <a:extLst>
              <a:ext uri="{FF2B5EF4-FFF2-40B4-BE49-F238E27FC236}">
                <a16:creationId xmlns:a16="http://schemas.microsoft.com/office/drawing/2014/main" id="{F1D51F15-60A6-C509-D9F1-98DC4D8A18DF}"/>
              </a:ext>
            </a:extLst>
          </p:cNvPr>
          <p:cNvSpPr/>
          <p:nvPr/>
        </p:nvSpPr>
        <p:spPr>
          <a:xfrm>
            <a:off x="3352801" y="7161164"/>
            <a:ext cx="1004294" cy="1979385"/>
          </a:xfrm>
          <a:prstGeom prst="line">
            <a:avLst/>
          </a:prstGeom>
          <a:ln w="50800">
            <a:solidFill>
              <a:schemeClr val="bg1"/>
            </a:solidFill>
            <a:miter lim="400000"/>
            <a:headEnd type="triangle"/>
            <a:tailEnd type="none"/>
          </a:ln>
        </p:spPr>
        <p:txBody>
          <a:bodyPr lIns="50800" tIns="50800" rIns="50800" bIns="50800" anchor="ctr"/>
          <a:lstStyle/>
          <a:p>
            <a:endParaRPr dirty="0"/>
          </a:p>
        </p:txBody>
      </p:sp>
      <p:sp>
        <p:nvSpPr>
          <p:cNvPr id="2" name="Slide Number Placeholder 1">
            <a:extLst>
              <a:ext uri="{FF2B5EF4-FFF2-40B4-BE49-F238E27FC236}">
                <a16:creationId xmlns:a16="http://schemas.microsoft.com/office/drawing/2014/main" id="{8935AFE6-48FB-4CF9-FDBE-6FB868CCEA90}"/>
              </a:ext>
            </a:extLst>
          </p:cNvPr>
          <p:cNvSpPr>
            <a:spLocks noGrp="1"/>
          </p:cNvSpPr>
          <p:nvPr>
            <p:ph type="sldNum" sz="quarter" idx="2"/>
          </p:nvPr>
        </p:nvSpPr>
        <p:spPr>
          <a:xfrm>
            <a:off x="12187316" y="9176308"/>
            <a:ext cx="342901" cy="355600"/>
          </a:xfrm>
        </p:spPr>
        <p:txBody>
          <a:bodyPr/>
          <a:lstStyle/>
          <a:p>
            <a:fld id="{86CB4B4D-7CA3-9044-876B-883B54F8677D}" type="slidenum">
              <a:rPr lang="en-IT" smtClean="0"/>
              <a:t>39</a:t>
            </a:fld>
            <a:endParaRPr lang="en-IT"/>
          </a:p>
        </p:txBody>
      </p:sp>
      <p:sp>
        <p:nvSpPr>
          <p:cNvPr id="5" name="TextBox 4">
            <a:extLst>
              <a:ext uri="{FF2B5EF4-FFF2-40B4-BE49-F238E27FC236}">
                <a16:creationId xmlns:a16="http://schemas.microsoft.com/office/drawing/2014/main" id="{8B73BBEC-86E1-DB44-B37B-747238C023CF}"/>
              </a:ext>
            </a:extLst>
          </p:cNvPr>
          <p:cNvSpPr txBox="1"/>
          <p:nvPr/>
        </p:nvSpPr>
        <p:spPr>
          <a:xfrm>
            <a:off x="-32724" y="2781005"/>
            <a:ext cx="38943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535353"/>
                </a:solidFill>
                <a:effectLst/>
                <a:uFillTx/>
                <a:latin typeface="+mn-lt"/>
                <a:ea typeface="+mn-ea"/>
                <a:cs typeface="+mn-cs"/>
                <a:sym typeface="Gill Sans Light"/>
              </a:rPr>
              <a:t>Under construction in Genova </a:t>
            </a:r>
            <a:r>
              <a:rPr kumimoji="0" lang="en-US" sz="3600" b="1" i="0" u="none" strike="noStrike" cap="none" spc="0" normalizeH="0" baseline="0" dirty="0">
                <a:ln>
                  <a:noFill/>
                </a:ln>
                <a:solidFill>
                  <a:srgbClr val="535353"/>
                </a:solidFill>
                <a:effectLst/>
                <a:uFillTx/>
                <a:latin typeface="+mn-lt"/>
                <a:ea typeface="+mn-ea"/>
                <a:cs typeface="+mn-cs"/>
                <a:sym typeface="Wingdings" pitchFamily="2" charset="2"/>
              </a:rPr>
              <a:t> Shipment to CERN  LNGS</a:t>
            </a:r>
            <a:endParaRPr kumimoji="0" lang="en-US" sz="3600" b="1" i="0" u="none" strike="noStrike" cap="none" spc="0" normalizeH="0" baseline="0" dirty="0">
              <a:ln>
                <a:noFill/>
              </a:ln>
              <a:solidFill>
                <a:srgbClr val="535353"/>
              </a:solidFill>
              <a:effectLst/>
              <a:uFillTx/>
              <a:latin typeface="+mn-lt"/>
              <a:ea typeface="+mn-ea"/>
              <a:cs typeface="+mn-cs"/>
              <a:sym typeface="Gill Sans Light"/>
            </a:endParaRPr>
          </a:p>
        </p:txBody>
      </p:sp>
      <p:pic>
        <p:nvPicPr>
          <p:cNvPr id="19" name="Picture 18">
            <a:extLst>
              <a:ext uri="{FF2B5EF4-FFF2-40B4-BE49-F238E27FC236}">
                <a16:creationId xmlns:a16="http://schemas.microsoft.com/office/drawing/2014/main" id="{A7649F7C-8106-774B-A72F-F280486E8A68}"/>
              </a:ext>
            </a:extLst>
          </p:cNvPr>
          <p:cNvPicPr>
            <a:picLocks noChangeAspect="1"/>
          </p:cNvPicPr>
          <p:nvPr/>
        </p:nvPicPr>
        <p:blipFill rotWithShape="1">
          <a:blip r:embed="rId5"/>
          <a:srcRect t="26957" b="22756"/>
          <a:stretch/>
        </p:blipFill>
        <p:spPr>
          <a:xfrm>
            <a:off x="6081917" y="6782589"/>
            <a:ext cx="6189214" cy="2199310"/>
          </a:xfrm>
          <a:prstGeom prst="rect">
            <a:avLst/>
          </a:prstGeom>
        </p:spPr>
      </p:pic>
      <p:sp>
        <p:nvSpPr>
          <p:cNvPr id="10" name="TextBox 9">
            <a:extLst>
              <a:ext uri="{FF2B5EF4-FFF2-40B4-BE49-F238E27FC236}">
                <a16:creationId xmlns:a16="http://schemas.microsoft.com/office/drawing/2014/main" id="{7B776507-FB80-9745-BBC1-F16FDEEF996B}"/>
              </a:ext>
            </a:extLst>
          </p:cNvPr>
          <p:cNvSpPr txBox="1"/>
          <p:nvPr/>
        </p:nvSpPr>
        <p:spPr>
          <a:xfrm>
            <a:off x="5252646" y="5358668"/>
            <a:ext cx="645048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Low Power MgB</a:t>
            </a:r>
            <a:r>
              <a:rPr kumimoji="0" lang="en-US" sz="3600" b="0" i="0" u="none" strike="noStrike" cap="none" spc="0" normalizeH="0" baseline="-25000" dirty="0">
                <a:ln>
                  <a:noFill/>
                </a:ln>
                <a:solidFill>
                  <a:srgbClr val="535353"/>
                </a:solidFill>
                <a:effectLst/>
                <a:uFillTx/>
                <a:latin typeface="+mn-lt"/>
                <a:ea typeface="+mn-ea"/>
                <a:cs typeface="+mn-cs"/>
                <a:sym typeface="Gill Sans Light"/>
              </a:rPr>
              <a:t>2</a:t>
            </a:r>
            <a:r>
              <a:rPr kumimoji="0" lang="en-US" sz="3600" b="0" i="0" u="none" strike="noStrike" cap="none" spc="0" normalizeH="0" dirty="0">
                <a:ln>
                  <a:noFill/>
                </a:ln>
                <a:solidFill>
                  <a:srgbClr val="535353"/>
                </a:solidFill>
                <a:effectLst/>
                <a:uFillTx/>
                <a:latin typeface="+mn-lt"/>
                <a:ea typeface="+mn-ea"/>
                <a:cs typeface="+mn-cs"/>
                <a:sym typeface="Gill Sans Light"/>
              </a:rPr>
              <a:t> Superconducting</a:t>
            </a:r>
          </a:p>
          <a:p>
            <a:pPr marL="0" marR="0" indent="0" algn="ctr" defTabSz="584200" rtl="0" fontAlgn="auto" latinLnBrk="0" hangingPunct="0">
              <a:lnSpc>
                <a:spcPct val="100000"/>
              </a:lnSpc>
              <a:spcBef>
                <a:spcPts val="0"/>
              </a:spcBef>
              <a:spcAft>
                <a:spcPts val="0"/>
              </a:spcAft>
              <a:buClrTx/>
              <a:buSzTx/>
              <a:buFontTx/>
              <a:buNone/>
              <a:tabLst/>
            </a:pPr>
            <a:r>
              <a:rPr lang="en-US" baseline="0" dirty="0"/>
              <a:t>Conduction-cooled Coils</a:t>
            </a:r>
            <a:endParaRPr kumimoji="0" lang="en-US" sz="3600" b="0" i="0" u="none" strike="noStrike" cap="none" spc="0" normalizeH="0" baseline="0" dirty="0">
              <a:ln>
                <a:noFill/>
              </a:ln>
              <a:solidFill>
                <a:srgbClr val="535353"/>
              </a:solidFill>
              <a:effectLst/>
              <a:uFillTx/>
              <a:latin typeface="+mn-lt"/>
              <a:ea typeface="+mn-ea"/>
              <a:cs typeface="+mn-cs"/>
              <a:sym typeface="Gill Sans Light"/>
            </a:endParaRPr>
          </a:p>
        </p:txBody>
      </p:sp>
      <p:sp>
        <p:nvSpPr>
          <p:cNvPr id="21" name="TextBox 20">
            <a:extLst>
              <a:ext uri="{FF2B5EF4-FFF2-40B4-BE49-F238E27FC236}">
                <a16:creationId xmlns:a16="http://schemas.microsoft.com/office/drawing/2014/main" id="{C0344870-48A9-E14F-8E65-D6945B4784DF}"/>
              </a:ext>
            </a:extLst>
          </p:cNvPr>
          <p:cNvSpPr txBox="1"/>
          <p:nvPr/>
        </p:nvSpPr>
        <p:spPr>
          <a:xfrm>
            <a:off x="7390905" y="6937573"/>
            <a:ext cx="299120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535353"/>
                </a:solidFill>
                <a:effectLst/>
                <a:uFillTx/>
                <a:latin typeface="+mn-lt"/>
                <a:ea typeface="+mn-ea"/>
                <a:cs typeface="+mn-cs"/>
                <a:sym typeface="Gill Sans Light"/>
              </a:rPr>
              <a:t>Vacuum System</a:t>
            </a:r>
          </a:p>
        </p:txBody>
      </p:sp>
    </p:spTree>
    <p:extLst>
      <p:ext uri="{BB962C8B-B14F-4D97-AF65-F5344CB8AC3E}">
        <p14:creationId xmlns:p14="http://schemas.microsoft.com/office/powerpoint/2010/main" val="36326936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89CC8-493D-0AA6-C43B-0EB1079F04A3}"/>
              </a:ext>
            </a:extLst>
          </p:cNvPr>
          <p:cNvSpPr>
            <a:spLocks noGrp="1"/>
          </p:cNvSpPr>
          <p:nvPr>
            <p:ph type="title"/>
          </p:nvPr>
        </p:nvSpPr>
        <p:spPr/>
        <p:txBody>
          <a:bodyPr/>
          <a:lstStyle/>
          <a:p>
            <a:r>
              <a:rPr lang="en-US" dirty="0"/>
              <a:t>Tritiated-Graphene</a:t>
            </a:r>
          </a:p>
        </p:txBody>
      </p:sp>
      <p:pic>
        <p:nvPicPr>
          <p:cNvPr id="8" name="Content Placeholder 7" descr="A white text on a black background&#10;&#10;AI-generated content may be incorrect.">
            <a:extLst>
              <a:ext uri="{FF2B5EF4-FFF2-40B4-BE49-F238E27FC236}">
                <a16:creationId xmlns:a16="http://schemas.microsoft.com/office/drawing/2014/main" id="{901B604C-0891-81AC-D5A4-BFAE33FF24C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7874000" y="1665745"/>
            <a:ext cx="4391660" cy="2310689"/>
          </a:xfrm>
          <a:prstGeom prst="rect">
            <a:avLst/>
          </a:prstGeom>
          <a:noFill/>
          <a:ln w="9525">
            <a:noFill/>
            <a:miter lim="800000"/>
            <a:headEnd/>
            <a:tailEnd/>
          </a:ln>
        </p:spPr>
      </p:pic>
      <p:sp>
        <p:nvSpPr>
          <p:cNvPr id="4" name="Slide Number Placeholder 3">
            <a:extLst>
              <a:ext uri="{FF2B5EF4-FFF2-40B4-BE49-F238E27FC236}">
                <a16:creationId xmlns:a16="http://schemas.microsoft.com/office/drawing/2014/main" id="{0FCD3D3F-7500-AD99-F81F-6EAE1B54DAF0}"/>
              </a:ext>
            </a:extLst>
          </p:cNvPr>
          <p:cNvSpPr>
            <a:spLocks noGrp="1"/>
          </p:cNvSpPr>
          <p:nvPr>
            <p:ph type="sldNum" sz="quarter" idx="12"/>
          </p:nvPr>
        </p:nvSpPr>
        <p:spPr/>
        <p:txBody>
          <a:bodyPr/>
          <a:lstStyle/>
          <a:p>
            <a:pPr>
              <a:defRPr/>
            </a:pPr>
            <a:fld id="{EB07B666-0005-D843-B37B-9851DF6282A0}" type="slidenum">
              <a:rPr lang="en-US" smtClean="0"/>
              <a:pPr>
                <a:defRPr/>
              </a:pPr>
              <a:t>4</a:t>
            </a:fld>
            <a:endParaRPr lang="en-US"/>
          </a:p>
        </p:txBody>
      </p:sp>
      <p:sp>
        <p:nvSpPr>
          <p:cNvPr id="5" name="TextBox 4">
            <a:extLst>
              <a:ext uri="{FF2B5EF4-FFF2-40B4-BE49-F238E27FC236}">
                <a16:creationId xmlns:a16="http://schemas.microsoft.com/office/drawing/2014/main" id="{3350529B-68AA-5358-8DB5-ED156326452C}"/>
              </a:ext>
            </a:extLst>
          </p:cNvPr>
          <p:cNvSpPr txBox="1"/>
          <p:nvPr/>
        </p:nvSpPr>
        <p:spPr>
          <a:xfrm>
            <a:off x="3286759" y="8685065"/>
            <a:ext cx="7879080" cy="646331"/>
          </a:xfrm>
          <a:prstGeom prst="rect">
            <a:avLst/>
          </a:prstGeom>
          <a:noFill/>
        </p:spPr>
        <p:txBody>
          <a:bodyPr wrap="none" rtlCol="0">
            <a:spAutoFit/>
          </a:bodyPr>
          <a:lstStyle/>
          <a:p>
            <a:pPr algn="l"/>
            <a:r>
              <a:rPr lang="en-US" dirty="0">
                <a:hlinkClick r:id="rId3"/>
              </a:rPr>
              <a:t>https://physics.aps.org/articles/v19/67</a:t>
            </a:r>
            <a:endParaRPr lang="en-US" dirty="0"/>
          </a:p>
        </p:txBody>
      </p:sp>
      <p:sp>
        <p:nvSpPr>
          <p:cNvPr id="6" name="TextBox 5">
            <a:extLst>
              <a:ext uri="{FF2B5EF4-FFF2-40B4-BE49-F238E27FC236}">
                <a16:creationId xmlns:a16="http://schemas.microsoft.com/office/drawing/2014/main" id="{2ACF754D-D95E-644F-FA00-E361D6AA61FB}"/>
              </a:ext>
            </a:extLst>
          </p:cNvPr>
          <p:cNvSpPr txBox="1"/>
          <p:nvPr/>
        </p:nvSpPr>
        <p:spPr>
          <a:xfrm>
            <a:off x="650240" y="8254178"/>
            <a:ext cx="11144396" cy="1077218"/>
          </a:xfrm>
          <a:prstGeom prst="rect">
            <a:avLst/>
          </a:prstGeom>
          <a:noFill/>
        </p:spPr>
        <p:txBody>
          <a:bodyPr wrap="none" rtlCol="0">
            <a:spAutoFit/>
          </a:bodyPr>
          <a:lstStyle/>
          <a:p>
            <a:r>
              <a:rPr lang="en-US" sz="3200" dirty="0">
                <a:solidFill>
                  <a:schemeClr val="bg1"/>
                </a:solidFill>
              </a:rPr>
              <a:t>APS Viewpoint on “A Solid-State Pathway to Neutrino Mass”</a:t>
            </a:r>
          </a:p>
          <a:p>
            <a:pPr algn="l"/>
            <a:r>
              <a:rPr lang="en-US" sz="3200" dirty="0">
                <a:solidFill>
                  <a:schemeClr val="bg1"/>
                </a:solidFill>
              </a:rPr>
              <a:t>   (May, 2026)</a:t>
            </a:r>
          </a:p>
        </p:txBody>
      </p:sp>
      <p:pic>
        <p:nvPicPr>
          <p:cNvPr id="1026" name="Picture 2" descr="summfig.pdf">
            <a:extLst>
              <a:ext uri="{FF2B5EF4-FFF2-40B4-BE49-F238E27FC236}">
                <a16:creationId xmlns:a16="http://schemas.microsoft.com/office/drawing/2014/main" id="{32D63B92-305A-FD15-1B08-20476536BC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 y="1603497"/>
            <a:ext cx="6413500" cy="59182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6F3840B-DD53-537A-4E39-DFBE4FC3FAD0}"/>
              </a:ext>
            </a:extLst>
          </p:cNvPr>
          <p:cNvSpPr txBox="1"/>
          <p:nvPr/>
        </p:nvSpPr>
        <p:spPr>
          <a:xfrm>
            <a:off x="7131050" y="4048600"/>
            <a:ext cx="5791200" cy="2862322"/>
          </a:xfrm>
          <a:prstGeom prst="rect">
            <a:avLst/>
          </a:prstGeom>
          <a:noFill/>
        </p:spPr>
        <p:txBody>
          <a:bodyPr wrap="square" rtlCol="0">
            <a:spAutoFit/>
          </a:bodyPr>
          <a:lstStyle/>
          <a:p>
            <a:r>
              <a:rPr lang="en-US" dirty="0">
                <a:solidFill>
                  <a:schemeClr val="bg1"/>
                </a:solidFill>
              </a:rPr>
              <a:t>Quantum “window” of substrate excitations predicts a potential low state density region of 0.02-0.2eV</a:t>
            </a:r>
          </a:p>
        </p:txBody>
      </p:sp>
      <p:sp>
        <p:nvSpPr>
          <p:cNvPr id="10" name="TextBox 9">
            <a:extLst>
              <a:ext uri="{FF2B5EF4-FFF2-40B4-BE49-F238E27FC236}">
                <a16:creationId xmlns:a16="http://schemas.microsoft.com/office/drawing/2014/main" id="{69D374E6-549B-D449-BCCE-5AE5C709EF25}"/>
              </a:ext>
            </a:extLst>
          </p:cNvPr>
          <p:cNvSpPr txBox="1"/>
          <p:nvPr/>
        </p:nvSpPr>
        <p:spPr>
          <a:xfrm>
            <a:off x="6743700" y="6983088"/>
            <a:ext cx="6261100" cy="1077218"/>
          </a:xfrm>
          <a:prstGeom prst="rect">
            <a:avLst/>
          </a:prstGeom>
          <a:noFill/>
        </p:spPr>
        <p:txBody>
          <a:bodyPr wrap="square" rtlCol="0">
            <a:spAutoFit/>
          </a:bodyPr>
          <a:lstStyle/>
          <a:p>
            <a:r>
              <a:rPr lang="en-US" sz="3200" dirty="0">
                <a:solidFill>
                  <a:srgbClr val="FFFF00"/>
                </a:solidFill>
              </a:rPr>
              <a:t>Compare with </a:t>
            </a:r>
            <a:r>
              <a:rPr lang="en-US" sz="3200" dirty="0" err="1">
                <a:solidFill>
                  <a:srgbClr val="FFFF00"/>
                </a:solidFill>
              </a:rPr>
              <a:t>ro</a:t>
            </a:r>
            <a:r>
              <a:rPr lang="en-US" sz="3200" dirty="0">
                <a:solidFill>
                  <a:srgbClr val="FFFF00"/>
                </a:solidFill>
              </a:rPr>
              <a:t>-vibrational T</a:t>
            </a:r>
            <a:r>
              <a:rPr lang="en-US" sz="3200" baseline="-25000" dirty="0">
                <a:solidFill>
                  <a:srgbClr val="FFFF00"/>
                </a:solidFill>
              </a:rPr>
              <a:t>2</a:t>
            </a:r>
            <a:r>
              <a:rPr lang="en-US" sz="3200" dirty="0">
                <a:solidFill>
                  <a:srgbClr val="FFFF00"/>
                </a:solidFill>
              </a:rPr>
              <a:t> that is fully opaque below ~0.3eV</a:t>
            </a:r>
          </a:p>
        </p:txBody>
      </p:sp>
    </p:spTree>
    <p:extLst>
      <p:ext uri="{BB962C8B-B14F-4D97-AF65-F5344CB8AC3E}">
        <p14:creationId xmlns:p14="http://schemas.microsoft.com/office/powerpoint/2010/main" val="28628551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C257B9A0-6008-2F66-EBC1-833B46D90FA3}"/>
              </a:ext>
            </a:extLst>
          </p:cNvPr>
          <p:cNvSpPr txBox="1">
            <a:spLocks/>
          </p:cNvSpPr>
          <p:nvPr/>
        </p:nvSpPr>
        <p:spPr>
          <a:xfrm>
            <a:off x="1092091" y="289273"/>
            <a:ext cx="11216640" cy="822767"/>
          </a:xfrm>
          <a:prstGeom prst="rect">
            <a:avLst/>
          </a:prstGeom>
        </p:spPr>
        <p:txBody>
          <a:bodyPr vert="horz" lIns="97536" tIns="48768" rIns="97536" bIns="48768"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it-IT" sz="6400" b="1" dirty="0"/>
              <a:t>The PTOLEMY Collaboration</a:t>
            </a:r>
          </a:p>
        </p:txBody>
      </p:sp>
      <p:sp>
        <p:nvSpPr>
          <p:cNvPr id="3" name="Slide Number Placeholder 2">
            <a:extLst>
              <a:ext uri="{FF2B5EF4-FFF2-40B4-BE49-F238E27FC236}">
                <a16:creationId xmlns:a16="http://schemas.microsoft.com/office/drawing/2014/main" id="{841FD0E0-B10C-574F-BFD3-2D46E5A103D0}"/>
              </a:ext>
            </a:extLst>
          </p:cNvPr>
          <p:cNvSpPr>
            <a:spLocks noGrp="1"/>
          </p:cNvSpPr>
          <p:nvPr>
            <p:ph type="sldNum" sz="quarter" idx="12"/>
          </p:nvPr>
        </p:nvSpPr>
        <p:spPr/>
        <p:txBody>
          <a:bodyPr/>
          <a:lstStyle/>
          <a:p>
            <a:fld id="{912ED2F1-27A9-4647-B88A-FE67DEDCE6CD}" type="slidenum">
              <a:rPr lang="it-IT" smtClean="0"/>
              <a:t>40</a:t>
            </a:fld>
            <a:endParaRPr lang="it-IT"/>
          </a:p>
        </p:txBody>
      </p:sp>
      <p:pic>
        <p:nvPicPr>
          <p:cNvPr id="7" name="Picture 6" descr="A map of the world with logos&#10;&#10;AI-generated content may be incorrect.">
            <a:extLst>
              <a:ext uri="{FF2B5EF4-FFF2-40B4-BE49-F238E27FC236}">
                <a16:creationId xmlns:a16="http://schemas.microsoft.com/office/drawing/2014/main" id="{DBA04A80-8FCD-1063-B26B-AEBBB46AB73A}"/>
              </a:ext>
            </a:extLst>
          </p:cNvPr>
          <p:cNvPicPr>
            <a:picLocks noChangeAspect="1"/>
          </p:cNvPicPr>
          <p:nvPr/>
        </p:nvPicPr>
        <p:blipFill>
          <a:blip r:embed="rId3"/>
          <a:stretch>
            <a:fillRect/>
          </a:stretch>
        </p:blipFill>
        <p:spPr>
          <a:xfrm>
            <a:off x="-2276" y="1696278"/>
            <a:ext cx="13009634" cy="7307957"/>
          </a:xfrm>
          <a:prstGeom prst="rect">
            <a:avLst/>
          </a:prstGeom>
        </p:spPr>
      </p:pic>
    </p:spTree>
    <p:extLst>
      <p:ext uri="{BB962C8B-B14F-4D97-AF65-F5344CB8AC3E}">
        <p14:creationId xmlns:p14="http://schemas.microsoft.com/office/powerpoint/2010/main" val="276698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graph of a graph of a graph&#10;&#10;AI-generated content may be incorrect.">
            <a:extLst>
              <a:ext uri="{FF2B5EF4-FFF2-40B4-BE49-F238E27FC236}">
                <a16:creationId xmlns:a16="http://schemas.microsoft.com/office/drawing/2014/main" id="{5EA31C4E-4C76-63B4-3B58-3B13AD60FF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5260" y="3492500"/>
            <a:ext cx="8825654" cy="3692365"/>
          </a:xfrm>
          <a:prstGeom prst="rect">
            <a:avLst/>
          </a:prstGeom>
        </p:spPr>
      </p:pic>
      <p:sp>
        <p:nvSpPr>
          <p:cNvPr id="2" name="Title 1">
            <a:extLst>
              <a:ext uri="{FF2B5EF4-FFF2-40B4-BE49-F238E27FC236}">
                <a16:creationId xmlns:a16="http://schemas.microsoft.com/office/drawing/2014/main" id="{C5BB6D21-7496-9402-5FA8-761E9B720275}"/>
              </a:ext>
            </a:extLst>
          </p:cNvPr>
          <p:cNvSpPr>
            <a:spLocks noGrp="1"/>
          </p:cNvSpPr>
          <p:nvPr>
            <p:ph type="title"/>
          </p:nvPr>
        </p:nvSpPr>
        <p:spPr/>
        <p:txBody>
          <a:bodyPr/>
          <a:lstStyle/>
          <a:p>
            <a:r>
              <a:rPr lang="en-US" dirty="0"/>
              <a:t>Mystery of Timescales</a:t>
            </a:r>
          </a:p>
        </p:txBody>
      </p:sp>
      <p:sp>
        <p:nvSpPr>
          <p:cNvPr id="4" name="Slide Number Placeholder 3">
            <a:extLst>
              <a:ext uri="{FF2B5EF4-FFF2-40B4-BE49-F238E27FC236}">
                <a16:creationId xmlns:a16="http://schemas.microsoft.com/office/drawing/2014/main" id="{FB9771B9-474F-AED3-7AB5-1FCA7D8352C4}"/>
              </a:ext>
            </a:extLst>
          </p:cNvPr>
          <p:cNvSpPr>
            <a:spLocks noGrp="1"/>
          </p:cNvSpPr>
          <p:nvPr>
            <p:ph type="sldNum" sz="quarter" idx="12"/>
          </p:nvPr>
        </p:nvSpPr>
        <p:spPr/>
        <p:txBody>
          <a:bodyPr/>
          <a:lstStyle/>
          <a:p>
            <a:pPr>
              <a:defRPr/>
            </a:pPr>
            <a:fld id="{EB07B666-0005-D843-B37B-9851DF6282A0}" type="slidenum">
              <a:rPr lang="en-US" smtClean="0"/>
              <a:pPr>
                <a:defRPr/>
              </a:pPr>
              <a:t>5</a:t>
            </a:fld>
            <a:endParaRPr lang="en-US"/>
          </a:p>
        </p:txBody>
      </p:sp>
      <p:pic>
        <p:nvPicPr>
          <p:cNvPr id="18" name="Content Placeholder 17" descr="A graph of different colored lines&#10;&#10;AI-generated content may be incorrect.">
            <a:extLst>
              <a:ext uri="{FF2B5EF4-FFF2-40B4-BE49-F238E27FC236}">
                <a16:creationId xmlns:a16="http://schemas.microsoft.com/office/drawing/2014/main" id="{D7D9D189-B01E-2DE5-C4D0-374FB7A9434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r="63887"/>
          <a:stretch>
            <a:fillRect/>
          </a:stretch>
        </p:blipFill>
        <p:spPr bwMode="auto">
          <a:xfrm>
            <a:off x="650240" y="1668492"/>
            <a:ext cx="5712460" cy="7561637"/>
          </a:xfrm>
          <a:prstGeom prst="rect">
            <a:avLst/>
          </a:prstGeom>
          <a:noFill/>
          <a:ln w="9525">
            <a:noFill/>
            <a:miter lim="800000"/>
            <a:headEnd/>
            <a:tailEnd/>
          </a:ln>
        </p:spPr>
      </p:pic>
      <p:sp>
        <p:nvSpPr>
          <p:cNvPr id="21" name="TextBox 20">
            <a:extLst>
              <a:ext uri="{FF2B5EF4-FFF2-40B4-BE49-F238E27FC236}">
                <a16:creationId xmlns:a16="http://schemas.microsoft.com/office/drawing/2014/main" id="{0D3C49DA-24BC-09D6-2A5C-ADE28E9C0665}"/>
              </a:ext>
            </a:extLst>
          </p:cNvPr>
          <p:cNvSpPr txBox="1"/>
          <p:nvPr/>
        </p:nvSpPr>
        <p:spPr>
          <a:xfrm>
            <a:off x="6502400" y="2478157"/>
            <a:ext cx="6211957" cy="646331"/>
          </a:xfrm>
          <a:prstGeom prst="rect">
            <a:avLst/>
          </a:prstGeom>
          <a:noFill/>
        </p:spPr>
        <p:txBody>
          <a:bodyPr wrap="none" rtlCol="0">
            <a:spAutoFit/>
          </a:bodyPr>
          <a:lstStyle/>
          <a:p>
            <a:r>
              <a:rPr lang="en-US" dirty="0">
                <a:solidFill>
                  <a:schemeClr val="bg1"/>
                </a:solidFill>
              </a:rPr>
              <a:t>“Sudden” Approximation (SA)</a:t>
            </a:r>
          </a:p>
        </p:txBody>
      </p:sp>
      <p:sp>
        <p:nvSpPr>
          <p:cNvPr id="5" name="TextBox 4">
            <a:extLst>
              <a:ext uri="{FF2B5EF4-FFF2-40B4-BE49-F238E27FC236}">
                <a16:creationId xmlns:a16="http://schemas.microsoft.com/office/drawing/2014/main" id="{620FE67C-9F75-674E-B2A9-C11156196237}"/>
              </a:ext>
            </a:extLst>
          </p:cNvPr>
          <p:cNvSpPr txBox="1"/>
          <p:nvPr/>
        </p:nvSpPr>
        <p:spPr>
          <a:xfrm>
            <a:off x="5969727" y="8747263"/>
            <a:ext cx="6505302" cy="523220"/>
          </a:xfrm>
          <a:prstGeom prst="rect">
            <a:avLst/>
          </a:prstGeom>
          <a:noFill/>
        </p:spPr>
        <p:txBody>
          <a:bodyPr wrap="square">
            <a:spAutoFit/>
          </a:bodyPr>
          <a:lstStyle/>
          <a:p>
            <a:r>
              <a:rPr lang="en-US" sz="2800" b="1" i="0" u="none" strike="noStrike" dirty="0">
                <a:solidFill>
                  <a:srgbClr val="3A6EE8"/>
                </a:solidFill>
                <a:effectLst/>
                <a:latin typeface="Ubuntu" panose="020B0506030602030204" pitchFamily="34" charset="0"/>
                <a:hlinkClick r:id="rId4"/>
              </a:rPr>
              <a:t>Phys. Rev. C 113, 054607 (2026)</a:t>
            </a:r>
            <a:endParaRPr lang="en-US" sz="2800" dirty="0"/>
          </a:p>
        </p:txBody>
      </p:sp>
    </p:spTree>
    <p:extLst>
      <p:ext uri="{BB962C8B-B14F-4D97-AF65-F5344CB8AC3E}">
        <p14:creationId xmlns:p14="http://schemas.microsoft.com/office/powerpoint/2010/main" val="1186392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A95C03-F8DF-BABE-874E-3AB28159F369}"/>
            </a:ext>
          </a:extLst>
        </p:cNvPr>
        <p:cNvGrpSpPr/>
        <p:nvPr/>
      </p:nvGrpSpPr>
      <p:grpSpPr>
        <a:xfrm>
          <a:off x="0" y="0"/>
          <a:ext cx="0" cy="0"/>
          <a:chOff x="0" y="0"/>
          <a:chExt cx="0" cy="0"/>
        </a:xfrm>
      </p:grpSpPr>
      <p:pic>
        <p:nvPicPr>
          <p:cNvPr id="6" name="Picture 5" descr="A graph of a graph of a person&#10;&#10;AI-generated content may be incorrect.">
            <a:extLst>
              <a:ext uri="{FF2B5EF4-FFF2-40B4-BE49-F238E27FC236}">
                <a16:creationId xmlns:a16="http://schemas.microsoft.com/office/drawing/2014/main" id="{D3D97749-F82F-7EFF-2F9C-FF026CC9DD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5262" y="3501152"/>
            <a:ext cx="8825652" cy="3692364"/>
          </a:xfrm>
          <a:prstGeom prst="rect">
            <a:avLst/>
          </a:prstGeom>
        </p:spPr>
      </p:pic>
      <p:sp>
        <p:nvSpPr>
          <p:cNvPr id="2" name="Title 1">
            <a:extLst>
              <a:ext uri="{FF2B5EF4-FFF2-40B4-BE49-F238E27FC236}">
                <a16:creationId xmlns:a16="http://schemas.microsoft.com/office/drawing/2014/main" id="{48FB2DD1-1320-5B0A-0911-288887D8641E}"/>
              </a:ext>
            </a:extLst>
          </p:cNvPr>
          <p:cNvSpPr>
            <a:spLocks noGrp="1"/>
          </p:cNvSpPr>
          <p:nvPr>
            <p:ph type="title"/>
          </p:nvPr>
        </p:nvSpPr>
        <p:spPr/>
        <p:txBody>
          <a:bodyPr/>
          <a:lstStyle/>
          <a:p>
            <a:r>
              <a:rPr lang="en-US" dirty="0"/>
              <a:t>Mystery of Timescales</a:t>
            </a:r>
          </a:p>
        </p:txBody>
      </p:sp>
      <p:sp>
        <p:nvSpPr>
          <p:cNvPr id="4" name="Slide Number Placeholder 3">
            <a:extLst>
              <a:ext uri="{FF2B5EF4-FFF2-40B4-BE49-F238E27FC236}">
                <a16:creationId xmlns:a16="http://schemas.microsoft.com/office/drawing/2014/main" id="{5477D7BD-CB3C-C83A-39AA-99F0A1385FDC}"/>
              </a:ext>
            </a:extLst>
          </p:cNvPr>
          <p:cNvSpPr>
            <a:spLocks noGrp="1"/>
          </p:cNvSpPr>
          <p:nvPr>
            <p:ph type="sldNum" sz="quarter" idx="12"/>
          </p:nvPr>
        </p:nvSpPr>
        <p:spPr/>
        <p:txBody>
          <a:bodyPr/>
          <a:lstStyle/>
          <a:p>
            <a:pPr>
              <a:defRPr/>
            </a:pPr>
            <a:fld id="{EB07B666-0005-D843-B37B-9851DF6282A0}" type="slidenum">
              <a:rPr lang="en-US" smtClean="0"/>
              <a:pPr>
                <a:defRPr/>
              </a:pPr>
              <a:t>6</a:t>
            </a:fld>
            <a:endParaRPr lang="en-US"/>
          </a:p>
        </p:txBody>
      </p:sp>
      <p:pic>
        <p:nvPicPr>
          <p:cNvPr id="18" name="Content Placeholder 17" descr="A graph of different colored lines&#10;&#10;AI-generated content may be incorrect.">
            <a:extLst>
              <a:ext uri="{FF2B5EF4-FFF2-40B4-BE49-F238E27FC236}">
                <a16:creationId xmlns:a16="http://schemas.microsoft.com/office/drawing/2014/main" id="{ADB71DE0-C1FA-FCD4-8914-6D1504A60A3D}"/>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r="63887"/>
          <a:stretch>
            <a:fillRect/>
          </a:stretch>
        </p:blipFill>
        <p:spPr bwMode="auto">
          <a:xfrm>
            <a:off x="650240" y="1668492"/>
            <a:ext cx="5712460" cy="7561637"/>
          </a:xfrm>
          <a:prstGeom prst="rect">
            <a:avLst/>
          </a:prstGeom>
          <a:noFill/>
          <a:ln w="9525">
            <a:noFill/>
            <a:miter lim="800000"/>
            <a:headEnd/>
            <a:tailEnd/>
          </a:ln>
        </p:spPr>
      </p:pic>
      <p:pic>
        <p:nvPicPr>
          <p:cNvPr id="3" name="Content Placeholder 17" descr="A graph of different colored lines&#10;&#10;AI-generated content may be incorrect.">
            <a:extLst>
              <a:ext uri="{FF2B5EF4-FFF2-40B4-BE49-F238E27FC236}">
                <a16:creationId xmlns:a16="http://schemas.microsoft.com/office/drawing/2014/main" id="{0F872D64-C351-CB83-189C-1151AE958310}"/>
              </a:ext>
            </a:extLst>
          </p:cNvPr>
          <p:cNvPicPr>
            <a:picLocks noChangeAspect="1"/>
          </p:cNvPicPr>
          <p:nvPr/>
        </p:nvPicPr>
        <p:blipFill>
          <a:blip r:embed="rId3">
            <a:extLst>
              <a:ext uri="{28A0092B-C50C-407E-A947-70E740481C1C}">
                <a14:useLocalDpi xmlns:a14="http://schemas.microsoft.com/office/drawing/2010/main" val="0"/>
              </a:ext>
            </a:extLst>
          </a:blip>
          <a:srcRect l="36201" r="33510"/>
          <a:stretch>
            <a:fillRect/>
          </a:stretch>
        </p:blipFill>
        <p:spPr bwMode="auto">
          <a:xfrm>
            <a:off x="1582420" y="1668491"/>
            <a:ext cx="4780280" cy="7544337"/>
          </a:xfrm>
          <a:prstGeom prst="rect">
            <a:avLst/>
          </a:prstGeom>
          <a:noFill/>
          <a:ln w="9525">
            <a:noFill/>
            <a:miter lim="800000"/>
            <a:headEnd/>
            <a:tailEnd/>
          </a:ln>
        </p:spPr>
      </p:pic>
      <p:sp>
        <p:nvSpPr>
          <p:cNvPr id="7" name="TextBox 6">
            <a:extLst>
              <a:ext uri="{FF2B5EF4-FFF2-40B4-BE49-F238E27FC236}">
                <a16:creationId xmlns:a16="http://schemas.microsoft.com/office/drawing/2014/main" id="{86418813-2FC5-40FF-3967-858FD64AD2EA}"/>
              </a:ext>
            </a:extLst>
          </p:cNvPr>
          <p:cNvSpPr txBox="1"/>
          <p:nvPr/>
        </p:nvSpPr>
        <p:spPr>
          <a:xfrm>
            <a:off x="6492543" y="2160657"/>
            <a:ext cx="5862017" cy="1200329"/>
          </a:xfrm>
          <a:prstGeom prst="rect">
            <a:avLst/>
          </a:prstGeom>
          <a:noFill/>
        </p:spPr>
        <p:txBody>
          <a:bodyPr wrap="square" rtlCol="0">
            <a:spAutoFit/>
          </a:bodyPr>
          <a:lstStyle/>
          <a:p>
            <a:r>
              <a:rPr lang="en-US" dirty="0">
                <a:solidFill>
                  <a:schemeClr val="bg1"/>
                </a:solidFill>
              </a:rPr>
              <a:t>“Semi-Sudden” Approximation (SSA)</a:t>
            </a:r>
          </a:p>
        </p:txBody>
      </p:sp>
      <p:sp>
        <p:nvSpPr>
          <p:cNvPr id="5" name="TextBox 4">
            <a:extLst>
              <a:ext uri="{FF2B5EF4-FFF2-40B4-BE49-F238E27FC236}">
                <a16:creationId xmlns:a16="http://schemas.microsoft.com/office/drawing/2014/main" id="{06FB5E4B-4C79-9849-BBFE-422BBDD733C7}"/>
              </a:ext>
            </a:extLst>
          </p:cNvPr>
          <p:cNvSpPr txBox="1"/>
          <p:nvPr/>
        </p:nvSpPr>
        <p:spPr>
          <a:xfrm>
            <a:off x="5969727" y="8747263"/>
            <a:ext cx="6505302" cy="523220"/>
          </a:xfrm>
          <a:prstGeom prst="rect">
            <a:avLst/>
          </a:prstGeom>
          <a:noFill/>
        </p:spPr>
        <p:txBody>
          <a:bodyPr wrap="square">
            <a:spAutoFit/>
          </a:bodyPr>
          <a:lstStyle/>
          <a:p>
            <a:r>
              <a:rPr lang="en-US" sz="2800" b="1" i="0" u="none" strike="noStrike" dirty="0">
                <a:solidFill>
                  <a:srgbClr val="3A6EE8"/>
                </a:solidFill>
                <a:effectLst/>
                <a:latin typeface="Ubuntu" panose="020B0506030602030204" pitchFamily="34" charset="0"/>
                <a:hlinkClick r:id="rId4"/>
              </a:rPr>
              <a:t>Phys. Rev. C 113, 054607 (2026)</a:t>
            </a:r>
            <a:endParaRPr lang="en-US" sz="2800" dirty="0"/>
          </a:p>
        </p:txBody>
      </p:sp>
      <p:sp>
        <p:nvSpPr>
          <p:cNvPr id="8" name="TextBox 7">
            <a:extLst>
              <a:ext uri="{FF2B5EF4-FFF2-40B4-BE49-F238E27FC236}">
                <a16:creationId xmlns:a16="http://schemas.microsoft.com/office/drawing/2014/main" id="{CC56433A-BB53-0846-B3F7-8B00998483BA}"/>
              </a:ext>
            </a:extLst>
          </p:cNvPr>
          <p:cNvSpPr txBox="1"/>
          <p:nvPr/>
        </p:nvSpPr>
        <p:spPr>
          <a:xfrm>
            <a:off x="6362700" y="7180549"/>
            <a:ext cx="6375420" cy="1754326"/>
          </a:xfrm>
          <a:prstGeom prst="rect">
            <a:avLst/>
          </a:prstGeom>
          <a:noFill/>
        </p:spPr>
        <p:txBody>
          <a:bodyPr wrap="square" rtlCol="0">
            <a:spAutoFit/>
          </a:bodyPr>
          <a:lstStyle/>
          <a:p>
            <a:r>
              <a:rPr lang="en-US" dirty="0">
                <a:solidFill>
                  <a:schemeClr val="bg1"/>
                </a:solidFill>
                <a:sym typeface="Wingdings" pitchFamily="2" charset="2"/>
              </a:rPr>
              <a:t> at least Graphene allows for quantum engineering of material properties</a:t>
            </a:r>
            <a:endParaRPr lang="en-US" dirty="0">
              <a:solidFill>
                <a:schemeClr val="bg1"/>
              </a:solidFill>
            </a:endParaRPr>
          </a:p>
        </p:txBody>
      </p:sp>
    </p:spTree>
    <p:extLst>
      <p:ext uri="{BB962C8B-B14F-4D97-AF65-F5344CB8AC3E}">
        <p14:creationId xmlns:p14="http://schemas.microsoft.com/office/powerpoint/2010/main" val="3043429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871E44-0F1F-656F-7FA3-662D55A1EE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F40ECD-F1F8-C6BF-BE10-2A102753B669}"/>
              </a:ext>
            </a:extLst>
          </p:cNvPr>
          <p:cNvSpPr>
            <a:spLocks noGrp="1"/>
          </p:cNvSpPr>
          <p:nvPr>
            <p:ph type="title"/>
          </p:nvPr>
        </p:nvSpPr>
        <p:spPr/>
        <p:txBody>
          <a:bodyPr/>
          <a:lstStyle/>
          <a:p>
            <a:r>
              <a:rPr lang="en-US" dirty="0"/>
              <a:t>PTOLEMY Approach</a:t>
            </a:r>
          </a:p>
        </p:txBody>
      </p:sp>
      <p:sp>
        <p:nvSpPr>
          <p:cNvPr id="4" name="Slide Number Placeholder 3">
            <a:extLst>
              <a:ext uri="{FF2B5EF4-FFF2-40B4-BE49-F238E27FC236}">
                <a16:creationId xmlns:a16="http://schemas.microsoft.com/office/drawing/2014/main" id="{FE730DC6-D55E-52C7-0D66-9FFBB3AA2809}"/>
              </a:ext>
            </a:extLst>
          </p:cNvPr>
          <p:cNvSpPr>
            <a:spLocks noGrp="1"/>
          </p:cNvSpPr>
          <p:nvPr>
            <p:ph type="sldNum" sz="quarter" idx="12"/>
          </p:nvPr>
        </p:nvSpPr>
        <p:spPr/>
        <p:txBody>
          <a:bodyPr/>
          <a:lstStyle/>
          <a:p>
            <a:pPr>
              <a:defRPr/>
            </a:pPr>
            <a:fld id="{EB07B666-0005-D843-B37B-9851DF6282A0}" type="slidenum">
              <a:rPr lang="en-US" smtClean="0"/>
              <a:pPr>
                <a:defRPr/>
              </a:pPr>
              <a:t>7</a:t>
            </a:fld>
            <a:endParaRPr lang="en-US"/>
          </a:p>
        </p:txBody>
      </p:sp>
      <p:pic>
        <p:nvPicPr>
          <p:cNvPr id="18" name="Content Placeholder 17" descr="A graph of different colored lines&#10;&#10;AI-generated content may be incorrect.">
            <a:extLst>
              <a:ext uri="{FF2B5EF4-FFF2-40B4-BE49-F238E27FC236}">
                <a16:creationId xmlns:a16="http://schemas.microsoft.com/office/drawing/2014/main" id="{5031DFA6-65CB-973A-FEA9-B79F6697BAA0}"/>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50994" r="63887"/>
          <a:stretch>
            <a:fillRect/>
          </a:stretch>
        </p:blipFill>
        <p:spPr bwMode="auto">
          <a:xfrm>
            <a:off x="129133" y="1784227"/>
            <a:ext cx="6548527" cy="4247979"/>
          </a:xfrm>
          <a:prstGeom prst="rect">
            <a:avLst/>
          </a:prstGeom>
          <a:noFill/>
          <a:ln w="9525">
            <a:noFill/>
            <a:miter lim="800000"/>
            <a:headEnd/>
            <a:tailEnd/>
          </a:ln>
        </p:spPr>
      </p:pic>
      <p:sp>
        <p:nvSpPr>
          <p:cNvPr id="5" name="Content Placeholder 7">
            <a:extLst>
              <a:ext uri="{FF2B5EF4-FFF2-40B4-BE49-F238E27FC236}">
                <a16:creationId xmlns:a16="http://schemas.microsoft.com/office/drawing/2014/main" id="{0C9E0E1D-EE22-CAF9-CF64-E78A0FBE6D24}"/>
              </a:ext>
            </a:extLst>
          </p:cNvPr>
          <p:cNvSpPr txBox="1">
            <a:spLocks/>
          </p:cNvSpPr>
          <p:nvPr/>
        </p:nvSpPr>
        <p:spPr bwMode="auto">
          <a:xfrm>
            <a:off x="6677660" y="1918264"/>
            <a:ext cx="6327140" cy="2505283"/>
          </a:xfrm>
          <a:prstGeom prst="rect">
            <a:avLst/>
          </a:prstGeom>
          <a:noFill/>
          <a:ln w="9525">
            <a:noFill/>
            <a:miter lim="800000"/>
            <a:headEnd/>
            <a:tailEnd/>
          </a:ln>
        </p:spPr>
        <p:txBody>
          <a:bodyPr vert="horz" wrap="square" lIns="101870" tIns="50935" rIns="101870" bIns="50935" numCol="1" anchor="t" anchorCtr="0" compatLnSpc="1">
            <a:prstTxWarp prst="textNoShape">
              <a:avLst/>
            </a:prstTxWarp>
          </a:bodyPr>
          <a:lstStyle>
            <a:lvl1pPr marL="479391" indent="-479391" algn="l" rtl="0" eaLnBrk="0" fontAlgn="base" hangingPunct="0">
              <a:spcBef>
                <a:spcPct val="20000"/>
              </a:spcBef>
              <a:spcAft>
                <a:spcPct val="0"/>
              </a:spcAft>
              <a:buChar char="•"/>
              <a:defRPr sz="4518">
                <a:solidFill>
                  <a:srgbClr val="FFFF99"/>
                </a:solidFill>
                <a:latin typeface="+mn-lt"/>
                <a:ea typeface="ＭＳ Ｐゴシック" pitchFamily="-107" charset="-128"/>
                <a:cs typeface="ＭＳ Ｐゴシック" pitchFamily="-107" charset="-128"/>
              </a:defRPr>
            </a:lvl1pPr>
            <a:lvl2pPr marL="1038678" indent="-399492" algn="l" rtl="0" eaLnBrk="0" fontAlgn="base" hangingPunct="0">
              <a:spcBef>
                <a:spcPct val="20000"/>
              </a:spcBef>
              <a:spcAft>
                <a:spcPct val="0"/>
              </a:spcAft>
              <a:buChar char="–"/>
              <a:defRPr sz="3890">
                <a:solidFill>
                  <a:srgbClr val="FFFFFF"/>
                </a:solidFill>
                <a:latin typeface="+mn-lt"/>
                <a:ea typeface="ＭＳ Ｐゴシック" pitchFamily="-107" charset="-128"/>
              </a:defRPr>
            </a:lvl2pPr>
            <a:lvl3pPr marL="1597967" indent="-319593" algn="l" rtl="0" eaLnBrk="0" fontAlgn="base" hangingPunct="0">
              <a:spcBef>
                <a:spcPct val="20000"/>
              </a:spcBef>
              <a:spcAft>
                <a:spcPct val="0"/>
              </a:spcAft>
              <a:buChar char="•"/>
              <a:defRPr sz="3388">
                <a:solidFill>
                  <a:schemeClr val="tx1"/>
                </a:solidFill>
                <a:latin typeface="+mn-lt"/>
                <a:ea typeface="ＭＳ Ｐゴシック" pitchFamily="-107" charset="-128"/>
              </a:defRPr>
            </a:lvl3pPr>
            <a:lvl4pPr marL="2237153"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4pPr>
            <a:lvl5pPr marL="2876340"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5pPr>
            <a:lvl6pPr marL="3515527" indent="-319593" algn="l" rtl="0" fontAlgn="base">
              <a:spcBef>
                <a:spcPct val="20000"/>
              </a:spcBef>
              <a:spcAft>
                <a:spcPct val="0"/>
              </a:spcAft>
              <a:buChar char="»"/>
              <a:defRPr sz="2761">
                <a:solidFill>
                  <a:schemeClr val="tx1"/>
                </a:solidFill>
                <a:latin typeface="+mn-lt"/>
                <a:ea typeface="ＭＳ Ｐゴシック" pitchFamily="-107" charset="-128"/>
              </a:defRPr>
            </a:lvl6pPr>
            <a:lvl7pPr marL="4154714" indent="-319593" algn="l" rtl="0" fontAlgn="base">
              <a:spcBef>
                <a:spcPct val="20000"/>
              </a:spcBef>
              <a:spcAft>
                <a:spcPct val="0"/>
              </a:spcAft>
              <a:buChar char="»"/>
              <a:defRPr sz="2761">
                <a:solidFill>
                  <a:schemeClr val="tx1"/>
                </a:solidFill>
                <a:latin typeface="+mn-lt"/>
                <a:ea typeface="ＭＳ Ｐゴシック" pitchFamily="-107" charset="-128"/>
              </a:defRPr>
            </a:lvl7pPr>
            <a:lvl8pPr marL="4793900" indent="-319593" algn="l" rtl="0" fontAlgn="base">
              <a:spcBef>
                <a:spcPct val="20000"/>
              </a:spcBef>
              <a:spcAft>
                <a:spcPct val="0"/>
              </a:spcAft>
              <a:buChar char="»"/>
              <a:defRPr sz="2761">
                <a:solidFill>
                  <a:schemeClr val="tx1"/>
                </a:solidFill>
                <a:latin typeface="+mn-lt"/>
                <a:ea typeface="ＭＳ Ｐゴシック" pitchFamily="-107" charset="-128"/>
              </a:defRPr>
            </a:lvl8pPr>
            <a:lvl9pPr marL="5433087" indent="-319593" algn="l" rtl="0" fontAlgn="base">
              <a:spcBef>
                <a:spcPct val="20000"/>
              </a:spcBef>
              <a:spcAft>
                <a:spcPct val="0"/>
              </a:spcAft>
              <a:buChar char="»"/>
              <a:defRPr sz="2761">
                <a:solidFill>
                  <a:schemeClr val="tx1"/>
                </a:solidFill>
                <a:latin typeface="+mn-lt"/>
                <a:ea typeface="ＭＳ Ｐゴシック" pitchFamily="-107" charset="-128"/>
              </a:defRPr>
            </a:lvl9pPr>
          </a:lstStyle>
          <a:p>
            <a:pPr defTabSz="914400"/>
            <a:r>
              <a:rPr lang="en-US" sz="4000" dirty="0"/>
              <a:t>Ultra-High Resolution</a:t>
            </a:r>
          </a:p>
          <a:p>
            <a:pPr lvl="1" defTabSz="914400"/>
            <a:r>
              <a:rPr lang="en-US" sz="3200" dirty="0"/>
              <a:t>Push down to 10meV where optical transitions can be resolved</a:t>
            </a:r>
          </a:p>
          <a:p>
            <a:pPr lvl="1" defTabSz="914400"/>
            <a:r>
              <a:rPr lang="en-US" sz="3200" dirty="0"/>
              <a:t>Achievable with an Electrostatic Hemispherical Spectrometer</a:t>
            </a:r>
          </a:p>
        </p:txBody>
      </p:sp>
      <p:sp>
        <p:nvSpPr>
          <p:cNvPr id="9" name="Content Placeholder 7">
            <a:extLst>
              <a:ext uri="{FF2B5EF4-FFF2-40B4-BE49-F238E27FC236}">
                <a16:creationId xmlns:a16="http://schemas.microsoft.com/office/drawing/2014/main" id="{72B82C26-184A-CDD4-B5BA-6BD0034421BE}"/>
              </a:ext>
            </a:extLst>
          </p:cNvPr>
          <p:cNvSpPr txBox="1">
            <a:spLocks/>
          </p:cNvSpPr>
          <p:nvPr/>
        </p:nvSpPr>
        <p:spPr bwMode="auto">
          <a:xfrm>
            <a:off x="239826" y="6134664"/>
            <a:ext cx="12114734" cy="3047436"/>
          </a:xfrm>
          <a:prstGeom prst="rect">
            <a:avLst/>
          </a:prstGeom>
          <a:noFill/>
          <a:ln w="9525">
            <a:noFill/>
            <a:miter lim="800000"/>
            <a:headEnd/>
            <a:tailEnd/>
          </a:ln>
        </p:spPr>
        <p:txBody>
          <a:bodyPr vert="horz" wrap="square" lIns="101870" tIns="50935" rIns="101870" bIns="50935" numCol="1" anchor="t" anchorCtr="0" compatLnSpc="1">
            <a:prstTxWarp prst="textNoShape">
              <a:avLst/>
            </a:prstTxWarp>
          </a:bodyPr>
          <a:lstStyle>
            <a:lvl1pPr marL="479391" indent="-479391" algn="l" rtl="0" eaLnBrk="0" fontAlgn="base" hangingPunct="0">
              <a:spcBef>
                <a:spcPct val="20000"/>
              </a:spcBef>
              <a:spcAft>
                <a:spcPct val="0"/>
              </a:spcAft>
              <a:buChar char="•"/>
              <a:defRPr sz="4518">
                <a:solidFill>
                  <a:srgbClr val="FFFF99"/>
                </a:solidFill>
                <a:latin typeface="+mn-lt"/>
                <a:ea typeface="ＭＳ Ｐゴシック" pitchFamily="-107" charset="-128"/>
                <a:cs typeface="ＭＳ Ｐゴシック" pitchFamily="-107" charset="-128"/>
              </a:defRPr>
            </a:lvl1pPr>
            <a:lvl2pPr marL="1038678" indent="-399492" algn="l" rtl="0" eaLnBrk="0" fontAlgn="base" hangingPunct="0">
              <a:spcBef>
                <a:spcPct val="20000"/>
              </a:spcBef>
              <a:spcAft>
                <a:spcPct val="0"/>
              </a:spcAft>
              <a:buChar char="–"/>
              <a:defRPr sz="3890">
                <a:solidFill>
                  <a:srgbClr val="FFFFFF"/>
                </a:solidFill>
                <a:latin typeface="+mn-lt"/>
                <a:ea typeface="ＭＳ Ｐゴシック" pitchFamily="-107" charset="-128"/>
              </a:defRPr>
            </a:lvl2pPr>
            <a:lvl3pPr marL="1597967" indent="-319593" algn="l" rtl="0" eaLnBrk="0" fontAlgn="base" hangingPunct="0">
              <a:spcBef>
                <a:spcPct val="20000"/>
              </a:spcBef>
              <a:spcAft>
                <a:spcPct val="0"/>
              </a:spcAft>
              <a:buChar char="•"/>
              <a:defRPr sz="3388">
                <a:solidFill>
                  <a:schemeClr val="tx1"/>
                </a:solidFill>
                <a:latin typeface="+mn-lt"/>
                <a:ea typeface="ＭＳ Ｐゴシック" pitchFamily="-107" charset="-128"/>
              </a:defRPr>
            </a:lvl3pPr>
            <a:lvl4pPr marL="2237153"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4pPr>
            <a:lvl5pPr marL="2876340"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5pPr>
            <a:lvl6pPr marL="3515527" indent="-319593" algn="l" rtl="0" fontAlgn="base">
              <a:spcBef>
                <a:spcPct val="20000"/>
              </a:spcBef>
              <a:spcAft>
                <a:spcPct val="0"/>
              </a:spcAft>
              <a:buChar char="»"/>
              <a:defRPr sz="2761">
                <a:solidFill>
                  <a:schemeClr val="tx1"/>
                </a:solidFill>
                <a:latin typeface="+mn-lt"/>
                <a:ea typeface="ＭＳ Ｐゴシック" pitchFamily="-107" charset="-128"/>
              </a:defRPr>
            </a:lvl6pPr>
            <a:lvl7pPr marL="4154714" indent="-319593" algn="l" rtl="0" fontAlgn="base">
              <a:spcBef>
                <a:spcPct val="20000"/>
              </a:spcBef>
              <a:spcAft>
                <a:spcPct val="0"/>
              </a:spcAft>
              <a:buChar char="»"/>
              <a:defRPr sz="2761">
                <a:solidFill>
                  <a:schemeClr val="tx1"/>
                </a:solidFill>
                <a:latin typeface="+mn-lt"/>
                <a:ea typeface="ＭＳ Ｐゴシック" pitchFamily="-107" charset="-128"/>
              </a:defRPr>
            </a:lvl7pPr>
            <a:lvl8pPr marL="4793900" indent="-319593" algn="l" rtl="0" fontAlgn="base">
              <a:spcBef>
                <a:spcPct val="20000"/>
              </a:spcBef>
              <a:spcAft>
                <a:spcPct val="0"/>
              </a:spcAft>
              <a:buChar char="»"/>
              <a:defRPr sz="2761">
                <a:solidFill>
                  <a:schemeClr val="tx1"/>
                </a:solidFill>
                <a:latin typeface="+mn-lt"/>
                <a:ea typeface="ＭＳ Ｐゴシック" pitchFamily="-107" charset="-128"/>
              </a:defRPr>
            </a:lvl8pPr>
            <a:lvl9pPr marL="5433087" indent="-319593" algn="l" rtl="0" fontAlgn="base">
              <a:spcBef>
                <a:spcPct val="20000"/>
              </a:spcBef>
              <a:spcAft>
                <a:spcPct val="0"/>
              </a:spcAft>
              <a:buChar char="»"/>
              <a:defRPr sz="2761">
                <a:solidFill>
                  <a:schemeClr val="tx1"/>
                </a:solidFill>
                <a:latin typeface="+mn-lt"/>
                <a:ea typeface="ＭＳ Ｐゴシック" pitchFamily="-107" charset="-128"/>
              </a:defRPr>
            </a:lvl9pPr>
          </a:lstStyle>
          <a:p>
            <a:pPr defTabSz="914400"/>
            <a:r>
              <a:rPr lang="en-US" sz="4000" dirty="0"/>
              <a:t>Effective Reduction in Tritium Mass Requirements </a:t>
            </a:r>
          </a:p>
          <a:p>
            <a:pPr lvl="1" defTabSz="914400"/>
            <a:r>
              <a:rPr lang="en-US" sz="3200" dirty="0"/>
              <a:t>Neutrino Mass Observable appears on every excitation threshold, repeated through the endpoint spectrum</a:t>
            </a:r>
          </a:p>
          <a:p>
            <a:pPr lvl="1" defTabSz="914400"/>
            <a:r>
              <a:rPr lang="en-US" sz="3200" dirty="0"/>
              <a:t>No longer required to go to absolute endpoint to have neutrino mass sensitivity (sensitivity paper in progress)</a:t>
            </a:r>
          </a:p>
        </p:txBody>
      </p:sp>
    </p:spTree>
    <p:extLst>
      <p:ext uri="{BB962C8B-B14F-4D97-AF65-F5344CB8AC3E}">
        <p14:creationId xmlns:p14="http://schemas.microsoft.com/office/powerpoint/2010/main" val="1572775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EE44B7-D575-A6F7-0342-3939588037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4A496C-E556-544E-CA6D-FF7AD64AA33C}"/>
              </a:ext>
            </a:extLst>
          </p:cNvPr>
          <p:cNvSpPr>
            <a:spLocks noGrp="1"/>
          </p:cNvSpPr>
          <p:nvPr>
            <p:ph type="title"/>
          </p:nvPr>
        </p:nvSpPr>
        <p:spPr>
          <a:xfrm>
            <a:off x="650240" y="332423"/>
            <a:ext cx="11704320" cy="1300480"/>
          </a:xfrm>
        </p:spPr>
        <p:txBody>
          <a:bodyPr/>
          <a:lstStyle/>
          <a:p>
            <a:r>
              <a:rPr lang="en-US" dirty="0"/>
              <a:t>ASG Superconductors/</a:t>
            </a:r>
            <a:r>
              <a:rPr lang="en-US" dirty="0" err="1"/>
              <a:t>Suprasys</a:t>
            </a:r>
            <a:r>
              <a:rPr lang="en-US" dirty="0"/>
              <a:t> MgB</a:t>
            </a:r>
            <a:r>
              <a:rPr lang="en-US" baseline="-25000" dirty="0"/>
              <a:t>2</a:t>
            </a:r>
            <a:r>
              <a:rPr lang="en-US" dirty="0"/>
              <a:t> Magnet for LNGS</a:t>
            </a:r>
          </a:p>
        </p:txBody>
      </p:sp>
      <p:pic>
        <p:nvPicPr>
          <p:cNvPr id="6" name="Content Placeholder 5" descr="A grey machine with a large pipe&#10;&#10;AI-generated content may be incorrect.">
            <a:extLst>
              <a:ext uri="{FF2B5EF4-FFF2-40B4-BE49-F238E27FC236}">
                <a16:creationId xmlns:a16="http://schemas.microsoft.com/office/drawing/2014/main" id="{6CE21069-2EA7-1931-3746-B65CFFDC65A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5615" t="5350" r="23019"/>
          <a:stretch>
            <a:fillRect/>
          </a:stretch>
        </p:blipFill>
        <p:spPr bwMode="auto">
          <a:xfrm>
            <a:off x="210768" y="2575055"/>
            <a:ext cx="6616700" cy="6291299"/>
          </a:xfrm>
          <a:prstGeom prst="rect">
            <a:avLst/>
          </a:prstGeom>
          <a:noFill/>
          <a:ln w="9525">
            <a:noFill/>
            <a:miter lim="800000"/>
            <a:headEnd/>
            <a:tailEnd/>
          </a:ln>
        </p:spPr>
      </p:pic>
      <p:sp>
        <p:nvSpPr>
          <p:cNvPr id="4" name="Slide Number Placeholder 3">
            <a:extLst>
              <a:ext uri="{FF2B5EF4-FFF2-40B4-BE49-F238E27FC236}">
                <a16:creationId xmlns:a16="http://schemas.microsoft.com/office/drawing/2014/main" id="{48A63D7B-D571-24C4-4EE8-D0591757CD63}"/>
              </a:ext>
            </a:extLst>
          </p:cNvPr>
          <p:cNvSpPr>
            <a:spLocks noGrp="1"/>
          </p:cNvSpPr>
          <p:nvPr>
            <p:ph type="sldNum" sz="quarter" idx="12"/>
          </p:nvPr>
        </p:nvSpPr>
        <p:spPr/>
        <p:txBody>
          <a:bodyPr/>
          <a:lstStyle/>
          <a:p>
            <a:pPr>
              <a:defRPr/>
            </a:pPr>
            <a:fld id="{EB07B666-0005-D843-B37B-9851DF6282A0}" type="slidenum">
              <a:rPr lang="en-US" smtClean="0"/>
              <a:pPr>
                <a:defRPr/>
              </a:pPr>
              <a:t>8</a:t>
            </a:fld>
            <a:endParaRPr lang="en-US"/>
          </a:p>
        </p:txBody>
      </p:sp>
      <p:pic>
        <p:nvPicPr>
          <p:cNvPr id="5" name="Picture 4" descr="A person standing next to a large machine&#10;&#10;AI-generated content may be incorrect.">
            <a:extLst>
              <a:ext uri="{FF2B5EF4-FFF2-40B4-BE49-F238E27FC236}">
                <a16:creationId xmlns:a16="http://schemas.microsoft.com/office/drawing/2014/main" id="{E22E34A2-791F-FC22-DE2E-98B7696B0D92}"/>
              </a:ext>
            </a:extLst>
          </p:cNvPr>
          <p:cNvPicPr>
            <a:picLocks noChangeAspect="1"/>
          </p:cNvPicPr>
          <p:nvPr/>
        </p:nvPicPr>
        <p:blipFill>
          <a:blip r:embed="rId3">
            <a:extLst>
              <a:ext uri="{28A0092B-C50C-407E-A947-70E740481C1C}">
                <a14:useLocalDpi xmlns:a14="http://schemas.microsoft.com/office/drawing/2010/main" val="0"/>
              </a:ext>
            </a:extLst>
          </a:blip>
          <a:srcRect l="10084" r="13781"/>
          <a:stretch>
            <a:fillRect/>
          </a:stretch>
        </p:blipFill>
        <p:spPr>
          <a:xfrm>
            <a:off x="7035800" y="5720705"/>
            <a:ext cx="5753100" cy="3161393"/>
          </a:xfrm>
          <a:prstGeom prst="rect">
            <a:avLst/>
          </a:prstGeom>
        </p:spPr>
      </p:pic>
      <p:sp>
        <p:nvSpPr>
          <p:cNvPr id="7" name="TextBox 6">
            <a:extLst>
              <a:ext uri="{FF2B5EF4-FFF2-40B4-BE49-F238E27FC236}">
                <a16:creationId xmlns:a16="http://schemas.microsoft.com/office/drawing/2014/main" id="{B227EC87-5FC0-1EA0-77EC-4338A97C5C53}"/>
              </a:ext>
            </a:extLst>
          </p:cNvPr>
          <p:cNvSpPr txBox="1"/>
          <p:nvPr/>
        </p:nvSpPr>
        <p:spPr>
          <a:xfrm>
            <a:off x="7074181" y="8866354"/>
            <a:ext cx="4899098" cy="584775"/>
          </a:xfrm>
          <a:prstGeom prst="rect">
            <a:avLst/>
          </a:prstGeom>
          <a:noFill/>
        </p:spPr>
        <p:txBody>
          <a:bodyPr wrap="none" rtlCol="0">
            <a:spAutoFit/>
          </a:bodyPr>
          <a:lstStyle/>
          <a:p>
            <a:r>
              <a:rPr lang="en-US" sz="3200" dirty="0">
                <a:solidFill>
                  <a:schemeClr val="bg1"/>
                </a:solidFill>
              </a:rPr>
              <a:t>Rendered/Reference Size</a:t>
            </a:r>
          </a:p>
        </p:txBody>
      </p:sp>
      <p:sp>
        <p:nvSpPr>
          <p:cNvPr id="8" name="Content Placeholder 7">
            <a:extLst>
              <a:ext uri="{FF2B5EF4-FFF2-40B4-BE49-F238E27FC236}">
                <a16:creationId xmlns:a16="http://schemas.microsoft.com/office/drawing/2014/main" id="{D844E837-1996-DCCC-B45F-B55141E90650}"/>
              </a:ext>
            </a:extLst>
          </p:cNvPr>
          <p:cNvSpPr txBox="1">
            <a:spLocks/>
          </p:cNvSpPr>
          <p:nvPr/>
        </p:nvSpPr>
        <p:spPr bwMode="auto">
          <a:xfrm>
            <a:off x="6776824" y="2381468"/>
            <a:ext cx="6327140" cy="2860289"/>
          </a:xfrm>
          <a:prstGeom prst="rect">
            <a:avLst/>
          </a:prstGeom>
          <a:noFill/>
          <a:ln w="9525">
            <a:noFill/>
            <a:miter lim="800000"/>
            <a:headEnd/>
            <a:tailEnd/>
          </a:ln>
        </p:spPr>
        <p:txBody>
          <a:bodyPr vert="horz" wrap="square" lIns="101870" tIns="50935" rIns="101870" bIns="50935" numCol="1" anchor="t" anchorCtr="0" compatLnSpc="1">
            <a:prstTxWarp prst="textNoShape">
              <a:avLst/>
            </a:prstTxWarp>
          </a:bodyPr>
          <a:lstStyle>
            <a:lvl1pPr marL="479391" indent="-479391" algn="l" rtl="0" eaLnBrk="0" fontAlgn="base" hangingPunct="0">
              <a:spcBef>
                <a:spcPct val="20000"/>
              </a:spcBef>
              <a:spcAft>
                <a:spcPct val="0"/>
              </a:spcAft>
              <a:buChar char="•"/>
              <a:defRPr sz="4518">
                <a:solidFill>
                  <a:srgbClr val="FFFF99"/>
                </a:solidFill>
                <a:latin typeface="+mn-lt"/>
                <a:ea typeface="ＭＳ Ｐゴシック" pitchFamily="-107" charset="-128"/>
                <a:cs typeface="ＭＳ Ｐゴシック" pitchFamily="-107" charset="-128"/>
              </a:defRPr>
            </a:lvl1pPr>
            <a:lvl2pPr marL="1038678" indent="-399492" algn="l" rtl="0" eaLnBrk="0" fontAlgn="base" hangingPunct="0">
              <a:spcBef>
                <a:spcPct val="20000"/>
              </a:spcBef>
              <a:spcAft>
                <a:spcPct val="0"/>
              </a:spcAft>
              <a:buChar char="–"/>
              <a:defRPr sz="3890">
                <a:solidFill>
                  <a:srgbClr val="FFFFFF"/>
                </a:solidFill>
                <a:latin typeface="+mn-lt"/>
                <a:ea typeface="ＭＳ Ｐゴシック" pitchFamily="-107" charset="-128"/>
              </a:defRPr>
            </a:lvl2pPr>
            <a:lvl3pPr marL="1597967" indent="-319593" algn="l" rtl="0" eaLnBrk="0" fontAlgn="base" hangingPunct="0">
              <a:spcBef>
                <a:spcPct val="20000"/>
              </a:spcBef>
              <a:spcAft>
                <a:spcPct val="0"/>
              </a:spcAft>
              <a:buChar char="•"/>
              <a:defRPr sz="3388">
                <a:solidFill>
                  <a:schemeClr val="tx1"/>
                </a:solidFill>
                <a:latin typeface="+mn-lt"/>
                <a:ea typeface="ＭＳ Ｐゴシック" pitchFamily="-107" charset="-128"/>
              </a:defRPr>
            </a:lvl3pPr>
            <a:lvl4pPr marL="2237153"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4pPr>
            <a:lvl5pPr marL="2876340" indent="-319593" algn="l" rtl="0" eaLnBrk="0" fontAlgn="base" hangingPunct="0">
              <a:spcBef>
                <a:spcPct val="20000"/>
              </a:spcBef>
              <a:spcAft>
                <a:spcPct val="0"/>
              </a:spcAft>
              <a:buChar char="»"/>
              <a:defRPr sz="2761">
                <a:solidFill>
                  <a:schemeClr val="tx1"/>
                </a:solidFill>
                <a:latin typeface="+mn-lt"/>
                <a:ea typeface="ＭＳ Ｐゴシック" pitchFamily="-107" charset="-128"/>
              </a:defRPr>
            </a:lvl5pPr>
            <a:lvl6pPr marL="3515527" indent="-319593" algn="l" rtl="0" fontAlgn="base">
              <a:spcBef>
                <a:spcPct val="20000"/>
              </a:spcBef>
              <a:spcAft>
                <a:spcPct val="0"/>
              </a:spcAft>
              <a:buChar char="»"/>
              <a:defRPr sz="2761">
                <a:solidFill>
                  <a:schemeClr val="tx1"/>
                </a:solidFill>
                <a:latin typeface="+mn-lt"/>
                <a:ea typeface="ＭＳ Ｐゴシック" pitchFamily="-107" charset="-128"/>
              </a:defRPr>
            </a:lvl6pPr>
            <a:lvl7pPr marL="4154714" indent="-319593" algn="l" rtl="0" fontAlgn="base">
              <a:spcBef>
                <a:spcPct val="20000"/>
              </a:spcBef>
              <a:spcAft>
                <a:spcPct val="0"/>
              </a:spcAft>
              <a:buChar char="»"/>
              <a:defRPr sz="2761">
                <a:solidFill>
                  <a:schemeClr val="tx1"/>
                </a:solidFill>
                <a:latin typeface="+mn-lt"/>
                <a:ea typeface="ＭＳ Ｐゴシック" pitchFamily="-107" charset="-128"/>
              </a:defRPr>
            </a:lvl7pPr>
            <a:lvl8pPr marL="4793900" indent="-319593" algn="l" rtl="0" fontAlgn="base">
              <a:spcBef>
                <a:spcPct val="20000"/>
              </a:spcBef>
              <a:spcAft>
                <a:spcPct val="0"/>
              </a:spcAft>
              <a:buChar char="»"/>
              <a:defRPr sz="2761">
                <a:solidFill>
                  <a:schemeClr val="tx1"/>
                </a:solidFill>
                <a:latin typeface="+mn-lt"/>
                <a:ea typeface="ＭＳ Ｐゴシック" pitchFamily="-107" charset="-128"/>
              </a:defRPr>
            </a:lvl8pPr>
            <a:lvl9pPr marL="5433087" indent="-319593" algn="l" rtl="0" fontAlgn="base">
              <a:spcBef>
                <a:spcPct val="20000"/>
              </a:spcBef>
              <a:spcAft>
                <a:spcPct val="0"/>
              </a:spcAft>
              <a:buChar char="»"/>
              <a:defRPr sz="2761">
                <a:solidFill>
                  <a:schemeClr val="tx1"/>
                </a:solidFill>
                <a:latin typeface="+mn-lt"/>
                <a:ea typeface="ＭＳ Ｐゴシック" pitchFamily="-107" charset="-128"/>
              </a:defRPr>
            </a:lvl9pPr>
          </a:lstStyle>
          <a:p>
            <a:pPr defTabSz="914400"/>
            <a:r>
              <a:rPr lang="en-US" sz="4000" dirty="0"/>
              <a:t>PTOLEMY Magnet</a:t>
            </a:r>
          </a:p>
          <a:p>
            <a:pPr lvl="1" defTabSz="914400"/>
            <a:r>
              <a:rPr lang="en-US" sz="3200" dirty="0"/>
              <a:t>New approach to electro-magnetic spectrometer</a:t>
            </a:r>
          </a:p>
          <a:p>
            <a:pPr lvl="1" defTabSz="914400"/>
            <a:r>
              <a:rPr lang="en-US" sz="3200" dirty="0"/>
              <a:t>Electrons from tritium drift transverse to magnetic field</a:t>
            </a:r>
          </a:p>
        </p:txBody>
      </p:sp>
    </p:spTree>
    <p:extLst>
      <p:ext uri="{BB962C8B-B14F-4D97-AF65-F5344CB8AC3E}">
        <p14:creationId xmlns:p14="http://schemas.microsoft.com/office/powerpoint/2010/main" val="321115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73A61F3-D2D3-26F3-DFDA-EA659AA237CD}"/>
              </a:ext>
            </a:extLst>
          </p:cNvPr>
          <p:cNvPicPr>
            <a:picLocks noGrp="1" noChangeAspect="1"/>
          </p:cNvPicPr>
          <p:nvPr>
            <p:ph idx="1"/>
          </p:nvPr>
        </p:nvPicPr>
        <p:blipFill>
          <a:blip r:embed="rId2"/>
          <a:stretch>
            <a:fillRect/>
          </a:stretch>
        </p:blipFill>
        <p:spPr bwMode="auto">
          <a:xfrm>
            <a:off x="0" y="1300480"/>
            <a:ext cx="12998277" cy="7311531"/>
          </a:xfrm>
          <a:prstGeom prst="rect">
            <a:avLst/>
          </a:prstGeom>
          <a:noFill/>
          <a:ln w="9525">
            <a:noFill/>
            <a:miter lim="800000"/>
            <a:headEnd/>
            <a:tailEnd/>
          </a:ln>
        </p:spPr>
      </p:pic>
      <p:sp>
        <p:nvSpPr>
          <p:cNvPr id="4" name="Slide Number Placeholder 3">
            <a:extLst>
              <a:ext uri="{FF2B5EF4-FFF2-40B4-BE49-F238E27FC236}">
                <a16:creationId xmlns:a16="http://schemas.microsoft.com/office/drawing/2014/main" id="{FF4C1467-EE02-FF43-4B31-82A759DD4776}"/>
              </a:ext>
            </a:extLst>
          </p:cNvPr>
          <p:cNvSpPr>
            <a:spLocks noGrp="1"/>
          </p:cNvSpPr>
          <p:nvPr>
            <p:ph type="sldNum" sz="quarter" idx="12"/>
          </p:nvPr>
        </p:nvSpPr>
        <p:spPr/>
        <p:txBody>
          <a:bodyPr/>
          <a:lstStyle/>
          <a:p>
            <a:pPr>
              <a:defRPr/>
            </a:pPr>
            <a:fld id="{EB07B666-0005-D843-B37B-9851DF6282A0}" type="slidenum">
              <a:rPr lang="en-US" smtClean="0"/>
              <a:pPr>
                <a:defRPr/>
              </a:pPr>
              <a:t>9</a:t>
            </a:fld>
            <a:endParaRPr lang="en-US"/>
          </a:p>
        </p:txBody>
      </p:sp>
      <p:sp>
        <p:nvSpPr>
          <p:cNvPr id="2" name="TextBox 1">
            <a:extLst>
              <a:ext uri="{FF2B5EF4-FFF2-40B4-BE49-F238E27FC236}">
                <a16:creationId xmlns:a16="http://schemas.microsoft.com/office/drawing/2014/main" id="{CD421350-B05C-A2C4-100E-3111AE432904}"/>
              </a:ext>
            </a:extLst>
          </p:cNvPr>
          <p:cNvSpPr txBox="1"/>
          <p:nvPr/>
        </p:nvSpPr>
        <p:spPr>
          <a:xfrm>
            <a:off x="3731826" y="8651265"/>
            <a:ext cx="3796232" cy="461665"/>
          </a:xfrm>
          <a:prstGeom prst="rect">
            <a:avLst/>
          </a:prstGeom>
          <a:noFill/>
        </p:spPr>
        <p:txBody>
          <a:bodyPr wrap="none" rtlCol="0">
            <a:spAutoFit/>
          </a:bodyPr>
          <a:lstStyle/>
          <a:p>
            <a:pPr algn="l"/>
            <a:r>
              <a:rPr lang="en-US" sz="2400" dirty="0">
                <a:solidFill>
                  <a:schemeClr val="bg1"/>
                </a:solidFill>
              </a:rPr>
              <a:t>Marcello Messina (LNGS) </a:t>
            </a:r>
          </a:p>
        </p:txBody>
      </p:sp>
      <p:sp>
        <p:nvSpPr>
          <p:cNvPr id="3" name="TextBox 2">
            <a:extLst>
              <a:ext uri="{FF2B5EF4-FFF2-40B4-BE49-F238E27FC236}">
                <a16:creationId xmlns:a16="http://schemas.microsoft.com/office/drawing/2014/main" id="{8F17F695-8B31-2A80-1F6E-8607303C49D9}"/>
              </a:ext>
            </a:extLst>
          </p:cNvPr>
          <p:cNvSpPr txBox="1"/>
          <p:nvPr/>
        </p:nvSpPr>
        <p:spPr>
          <a:xfrm>
            <a:off x="7528058" y="8651264"/>
            <a:ext cx="3195105" cy="461665"/>
          </a:xfrm>
          <a:prstGeom prst="rect">
            <a:avLst/>
          </a:prstGeom>
          <a:noFill/>
        </p:spPr>
        <p:txBody>
          <a:bodyPr wrap="none" rtlCol="0">
            <a:spAutoFit/>
          </a:bodyPr>
          <a:lstStyle/>
          <a:p>
            <a:pPr algn="l"/>
            <a:r>
              <a:rPr lang="en-US" sz="2400" dirty="0">
                <a:solidFill>
                  <a:schemeClr val="bg1"/>
                </a:solidFill>
              </a:rPr>
              <a:t>Flavio Gatti (Genova) </a:t>
            </a:r>
          </a:p>
        </p:txBody>
      </p:sp>
      <p:sp>
        <p:nvSpPr>
          <p:cNvPr id="5" name="TextBox 4">
            <a:extLst>
              <a:ext uri="{FF2B5EF4-FFF2-40B4-BE49-F238E27FC236}">
                <a16:creationId xmlns:a16="http://schemas.microsoft.com/office/drawing/2014/main" id="{9F34200A-EB26-2711-611A-6A62757D562A}"/>
              </a:ext>
            </a:extLst>
          </p:cNvPr>
          <p:cNvSpPr txBox="1"/>
          <p:nvPr/>
        </p:nvSpPr>
        <p:spPr>
          <a:xfrm>
            <a:off x="398862" y="8651265"/>
            <a:ext cx="3332964" cy="461665"/>
          </a:xfrm>
          <a:prstGeom prst="rect">
            <a:avLst/>
          </a:prstGeom>
          <a:noFill/>
        </p:spPr>
        <p:txBody>
          <a:bodyPr wrap="none" rtlCol="0">
            <a:spAutoFit/>
          </a:bodyPr>
          <a:lstStyle/>
          <a:p>
            <a:pPr algn="l"/>
            <a:r>
              <a:rPr lang="en-US" sz="2400" dirty="0">
                <a:solidFill>
                  <a:schemeClr val="bg1"/>
                </a:solidFill>
              </a:rPr>
              <a:t>Alfredo Cocco (LNGS) </a:t>
            </a:r>
          </a:p>
        </p:txBody>
      </p:sp>
    </p:spTree>
    <p:extLst>
      <p:ext uri="{BB962C8B-B14F-4D97-AF65-F5344CB8AC3E}">
        <p14:creationId xmlns:p14="http://schemas.microsoft.com/office/powerpoint/2010/main" val="2083682086"/>
      </p:ext>
    </p:extLst>
  </p:cSld>
  <p:clrMapOvr>
    <a:masterClrMapping/>
  </p:clrMapOvr>
</p:sld>
</file>

<file path=ppt/theme/theme1.xml><?xml version="1.0" encoding="utf-8"?>
<a:theme xmlns:a="http://schemas.openxmlformats.org/drawingml/2006/main" name="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11216</TotalTime>
  <Words>4013</Words>
  <Application>Microsoft Macintosh PowerPoint</Application>
  <PresentationFormat>Custom</PresentationFormat>
  <Paragraphs>390</Paragraphs>
  <Slides>40</Slides>
  <Notes>22</Notes>
  <HiddenSlides>0</HiddenSlides>
  <MMClips>1</MMClips>
  <ScaleCrop>false</ScaleCrop>
  <HeadingPairs>
    <vt:vector size="6" baseType="variant">
      <vt:variant>
        <vt:lpstr>Fonts Used</vt:lpstr>
      </vt:variant>
      <vt:variant>
        <vt:i4>17</vt:i4>
      </vt:variant>
      <vt:variant>
        <vt:lpstr>Theme</vt:lpstr>
      </vt:variant>
      <vt:variant>
        <vt:i4>6</vt:i4>
      </vt:variant>
      <vt:variant>
        <vt:lpstr>Slide Titles</vt:lpstr>
      </vt:variant>
      <vt:variant>
        <vt:i4>40</vt:i4>
      </vt:variant>
    </vt:vector>
  </HeadingPairs>
  <TitlesOfParts>
    <vt:vector size="63" baseType="lpstr">
      <vt:lpstr>Aptos</vt:lpstr>
      <vt:lpstr>Aptos Display</vt:lpstr>
      <vt:lpstr>Arial</vt:lpstr>
      <vt:lpstr>Calibri</vt:lpstr>
      <vt:lpstr>Calibri Light</vt:lpstr>
      <vt:lpstr>Cambria Math</vt:lpstr>
      <vt:lpstr>Gill Sans</vt:lpstr>
      <vt:lpstr>Gill Sans Light</vt:lpstr>
      <vt:lpstr>Gill Sans SemiBold</vt:lpstr>
      <vt:lpstr>Helvetica</vt:lpstr>
      <vt:lpstr>Helvetica Neue</vt:lpstr>
      <vt:lpstr>Lucida Grande</vt:lpstr>
      <vt:lpstr>MS Shell Dlg 2</vt:lpstr>
      <vt:lpstr>Symbol</vt:lpstr>
      <vt:lpstr>Times New Roman</vt:lpstr>
      <vt:lpstr>Ubuntu</vt:lpstr>
      <vt:lpstr>Wingdings</vt:lpstr>
      <vt:lpstr>Showroom</vt:lpstr>
      <vt:lpstr>1_Custom Design</vt:lpstr>
      <vt:lpstr>2_Custom Design</vt:lpstr>
      <vt:lpstr>Custom Design</vt:lpstr>
      <vt:lpstr>Default Design</vt:lpstr>
      <vt:lpstr>Office Theme</vt:lpstr>
      <vt:lpstr>PowerPoint Presentation</vt:lpstr>
      <vt:lpstr>Thermal Production of Neutrinos</vt:lpstr>
      <vt:lpstr>Neutrino Mass Observable</vt:lpstr>
      <vt:lpstr>Tritiated-Graphene</vt:lpstr>
      <vt:lpstr>Mystery of Timescales</vt:lpstr>
      <vt:lpstr>Mystery of Timescales</vt:lpstr>
      <vt:lpstr>PTOLEMY Approach</vt:lpstr>
      <vt:lpstr>ASG Superconductors/Suprasys MgB2 Magnet for LNGS</vt:lpstr>
      <vt:lpstr>PowerPoint Presentation</vt:lpstr>
      <vt:lpstr>Tritium Endpoint Electron Injection</vt:lpstr>
      <vt:lpstr>Pitch Angle Compression</vt:lpstr>
      <vt:lpstr>RF Measurements Non-Destructive Electron Tag</vt:lpstr>
      <vt:lpstr>RF Measurements Non-Destructive Electron Tag</vt:lpstr>
      <vt:lpstr>RF Measurement with 10eV Resolution on Total Energy </vt:lpstr>
      <vt:lpstr>Final Kinetic Energy Measurement</vt:lpstr>
      <vt:lpstr>Transition-Edge Sensor mCal</vt:lpstr>
      <vt:lpstr>Period of Rapid Progress</vt:lpstr>
      <vt:lpstr>Future of Tritium for Relics</vt:lpstr>
      <vt:lpstr>Heavy Targets for Neutrino Capture</vt:lpstr>
      <vt:lpstr>Outlook: Mass Sensitivity</vt:lpstr>
      <vt:lpstr>Work In Progress</vt:lpstr>
      <vt:lpstr>Backup</vt:lpstr>
      <vt:lpstr>conclusion</vt:lpstr>
      <vt:lpstr>Active Purification of 241Pu</vt:lpstr>
      <vt:lpstr>PowerPoint Presentation</vt:lpstr>
      <vt:lpstr>Cosmic Neutrino Background</vt:lpstr>
      <vt:lpstr>Looking Back in Time with Photons</vt:lpstr>
      <vt:lpstr>Neutrino Masses from Oscillations</vt:lpstr>
      <vt:lpstr>Neutrino Masses from Oscillations</vt:lpstr>
      <vt:lpstr>Massive Neutrino Timeline</vt:lpstr>
      <vt:lpstr>ptolemy - relic neutrino detection</vt:lpstr>
      <vt:lpstr>Idea of Enrico FErmi</vt:lpstr>
      <vt:lpstr>ptolemy: 2D Material - GrapheNE</vt:lpstr>
      <vt:lpstr>ptolemy: 2D Material - GrapheNE</vt:lpstr>
      <vt:lpstr>PowerPoint Presentation</vt:lpstr>
      <vt:lpstr>ptolemy: the idea JINST 17 (2022) 05, P05021</vt:lpstr>
      <vt:lpstr>PowerPoint Presentation</vt:lpstr>
      <vt:lpstr>PowerPoint Presentation</vt:lpstr>
      <vt:lpstr>demonstrator MagneT Being built and will be installed at the LNGS Key element to realize the PTOLEMY Experiment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Chris Tully</cp:lastModifiedBy>
  <cp:revision>220</cp:revision>
  <cp:lastPrinted>2025-04-22T06:58:50Z</cp:lastPrinted>
  <dcterms:modified xsi:type="dcterms:W3CDTF">2026-06-22T12:16:00Z</dcterms:modified>
</cp:coreProperties>
</file>